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303" r:id="rId3"/>
    <p:sldId id="260" r:id="rId4"/>
    <p:sldId id="270" r:id="rId5"/>
    <p:sldId id="261" r:id="rId6"/>
    <p:sldId id="262" r:id="rId7"/>
    <p:sldId id="263" r:id="rId8"/>
    <p:sldId id="264" r:id="rId9"/>
    <p:sldId id="265" r:id="rId10"/>
    <p:sldId id="302" r:id="rId11"/>
    <p:sldId id="266" r:id="rId12"/>
    <p:sldId id="268" r:id="rId13"/>
    <p:sldId id="304" r:id="rId14"/>
    <p:sldId id="267" r:id="rId15"/>
    <p:sldId id="269" r:id="rId16"/>
    <p:sldId id="271" r:id="rId17"/>
    <p:sldId id="272" r:id="rId18"/>
    <p:sldId id="273" r:id="rId19"/>
    <p:sldId id="274" r:id="rId20"/>
    <p:sldId id="275" r:id="rId21"/>
    <p:sldId id="276" r:id="rId22"/>
    <p:sldId id="277" r:id="rId23"/>
    <p:sldId id="278" r:id="rId24"/>
    <p:sldId id="279" r:id="rId25"/>
    <p:sldId id="280" r:id="rId26"/>
    <p:sldId id="308" r:id="rId27"/>
    <p:sldId id="305" r:id="rId28"/>
    <p:sldId id="284" r:id="rId29"/>
    <p:sldId id="281" r:id="rId30"/>
    <p:sldId id="282" r:id="rId31"/>
    <p:sldId id="299" r:id="rId32"/>
    <p:sldId id="300" r:id="rId33"/>
    <p:sldId id="293" r:id="rId34"/>
    <p:sldId id="283" r:id="rId35"/>
    <p:sldId id="301" r:id="rId36"/>
    <p:sldId id="306" r:id="rId37"/>
    <p:sldId id="292" r:id="rId38"/>
    <p:sldId id="286" r:id="rId39"/>
    <p:sldId id="287" r:id="rId40"/>
    <p:sldId id="285" r:id="rId41"/>
    <p:sldId id="288" r:id="rId42"/>
    <p:sldId id="289" r:id="rId43"/>
    <p:sldId id="290" r:id="rId44"/>
    <p:sldId id="291" r:id="rId45"/>
    <p:sldId id="307" r:id="rId46"/>
    <p:sldId id="298" r:id="rId47"/>
    <p:sldId id="295" r:id="rId48"/>
    <p:sldId id="310" r:id="rId49"/>
    <p:sldId id="296" r:id="rId50"/>
    <p:sldId id="297" r:id="rId51"/>
    <p:sldId id="258" r:id="rId52"/>
    <p:sldId id="259"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266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6E5E7AD1-3CDC-4351-A102-F4A0096E6063}" type="datetimeFigureOut">
              <a:rPr lang="en-US"/>
              <a:pPr>
                <a:defRPr/>
              </a:pPr>
              <a:t>6/1/2012</a:t>
            </a:fld>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4F1F4FBF-496D-4B80-9B75-4BA76B9A0035}" type="slidenum">
              <a:rPr lang="en-US"/>
              <a:pPr>
                <a:defRPr/>
              </a:pPr>
              <a:t>‹#›</a:t>
            </a:fld>
            <a:endParaRPr lang="en-US"/>
          </a:p>
        </p:txBody>
      </p:sp>
    </p:spTree>
    <p:extLst>
      <p:ext uri="{BB962C8B-B14F-4D97-AF65-F5344CB8AC3E}">
        <p14:creationId xmlns:p14="http://schemas.microsoft.com/office/powerpoint/2010/main" xmlns="" val="7509928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ln/>
        </p:spPr>
      </p:sp>
      <p:sp>
        <p:nvSpPr>
          <p:cNvPr id="9728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a:ln/>
        </p:spPr>
      </p:sp>
      <p:sp>
        <p:nvSpPr>
          <p:cNvPr id="35842" name="Rectangle 3"/>
          <p:cNvSpPr>
            <a:spLocks noGrp="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pPr eaLnBrk="1" hangingPunct="1"/>
            <a:endParaRPr lang="en-US" sz="13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a:ln/>
        </p:spPr>
      </p:sp>
      <p:sp>
        <p:nvSpPr>
          <p:cNvPr id="44034" name="Rectangle 3"/>
          <p:cNvSpPr>
            <a:spLocks noGrp="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a:ln/>
        </p:spPr>
      </p:sp>
      <p:sp>
        <p:nvSpPr>
          <p:cNvPr id="46082" name="Rectangle 3"/>
          <p:cNvSpPr>
            <a:spLocks noGrp="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pPr eaLnBrk="1" hangingPunct="1"/>
            <a:endParaRPr lang="en-US" dirty="0" smtClean="0"/>
          </a:p>
        </p:txBody>
      </p:sp>
      <p:sp>
        <p:nvSpPr>
          <p:cNvPr id="481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914400"/>
            <a:fld id="{BFFEC496-5D97-4EE9-9B98-4AE4CA3A1501}" type="slidenum">
              <a:rPr lang="en-US" sz="1200">
                <a:latin typeface="Georgia" pitchFamily="18" charset="0"/>
              </a:rPr>
              <a:pPr algn="r" defTabSz="914400"/>
              <a:t>20</a:t>
            </a:fld>
            <a:endParaRPr lang="en-US" sz="1200">
              <a:latin typeface="Georgia"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pPr eaLnBrk="1" hangingPunct="1"/>
            <a:endParaRPr lang="en-US" dirty="0" smtClean="0"/>
          </a:p>
        </p:txBody>
      </p:sp>
      <p:sp>
        <p:nvSpPr>
          <p:cNvPr id="501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914400"/>
            <a:fld id="{D90F6565-2349-4750-BD7A-C2645404E190}" type="slidenum">
              <a:rPr lang="en-US" sz="1200">
                <a:latin typeface="Georgia" pitchFamily="18" charset="0"/>
              </a:rPr>
              <a:pPr algn="r" defTabSz="914400"/>
              <a:t>21</a:t>
            </a:fld>
            <a:endParaRPr lang="en-US" sz="1200">
              <a:latin typeface="Georgia"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ln/>
        </p:spPr>
      </p:sp>
      <p:sp>
        <p:nvSpPr>
          <p:cNvPr id="911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TextEdit="1"/>
          </p:cNvSpPr>
          <p:nvPr>
            <p:ph type="sldImg"/>
          </p:nvPr>
        </p:nvSpPr>
        <p:spPr>
          <a:ln/>
        </p:spPr>
      </p:sp>
      <p:sp>
        <p:nvSpPr>
          <p:cNvPr id="93186" name="Rectangle 3"/>
          <p:cNvSpPr>
            <a:spLocks noGrp="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ln/>
        </p:spPr>
      </p:sp>
      <p:sp>
        <p:nvSpPr>
          <p:cNvPr id="8704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a:ln/>
        </p:spPr>
      </p:sp>
      <p:sp>
        <p:nvSpPr>
          <p:cNvPr id="99330"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ln/>
        </p:spPr>
      </p:sp>
      <p:sp>
        <p:nvSpPr>
          <p:cNvPr id="10137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p:spPr>
        <p:txBody>
          <a:bodyPr/>
          <a:lstStyle/>
          <a:p>
            <a:pPr eaLnBrk="1" hangingPunct="1"/>
            <a:endParaRPr lang="en-US" smtClean="0"/>
          </a:p>
        </p:txBody>
      </p:sp>
      <p:sp>
        <p:nvSpPr>
          <p:cNvPr id="1034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914400"/>
            <a:fld id="{4D627451-EC38-4E55-AF39-C4B7C65D51BD}" type="slidenum">
              <a:rPr lang="en-US" sz="1200">
                <a:latin typeface="Georgia" pitchFamily="18" charset="0"/>
                <a:ea typeface="MS PGothic" pitchFamily="34" charset="-128"/>
              </a:rPr>
              <a:pPr algn="r" defTabSz="914400"/>
              <a:t>50</a:t>
            </a:fld>
            <a:endParaRPr lang="en-US" sz="1200">
              <a:latin typeface="Georgia" pitchFamily="18" charset="0"/>
              <a:ea typeface="MS PGothic"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ln/>
        </p:spPr>
      </p:sp>
      <p:sp>
        <p:nvSpPr>
          <p:cNvPr id="10547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a:ln/>
        </p:spPr>
      </p:sp>
      <p:sp>
        <p:nvSpPr>
          <p:cNvPr id="25602" name="Rectangle 3"/>
          <p:cNvSpPr>
            <a:spLocks noGrp="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Version 2, page 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Title 7"/>
          <p:cNvSpPr>
            <a:spLocks noGrp="1"/>
          </p:cNvSpPr>
          <p:nvPr>
            <p:ph type="ctrTitle"/>
          </p:nvPr>
        </p:nvSpPr>
        <p:spPr>
          <a:xfrm>
            <a:off x="2679118" y="1395412"/>
            <a:ext cx="5779081" cy="1470025"/>
          </a:xfrm>
        </p:spPr>
        <p:txBody>
          <a:bodyPr>
            <a:normAutofit/>
          </a:bodyPr>
          <a:lstStyle/>
          <a:p>
            <a:endParaRPr lang="en-US" dirty="0"/>
          </a:p>
        </p:txBody>
      </p:sp>
      <p:sp>
        <p:nvSpPr>
          <p:cNvPr id="9" name="Subtitle 8"/>
          <p:cNvSpPr>
            <a:spLocks noGrp="1"/>
          </p:cNvSpPr>
          <p:nvPr>
            <p:ph type="subTitle" idx="4294967295"/>
          </p:nvPr>
        </p:nvSpPr>
        <p:spPr>
          <a:xfrm>
            <a:off x="2679118" y="3009900"/>
            <a:ext cx="5093282" cy="1752600"/>
          </a:xfrm>
        </p:spPr>
        <p:txBody>
          <a:bodyPr>
            <a:normAutofit/>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Subtitle 2"/>
          <p:cNvSpPr>
            <a:spLocks noGrp="1"/>
          </p:cNvSpPr>
          <p:nvPr>
            <p:ph type="subTitle" idx="4294967295"/>
          </p:nvPr>
        </p:nvSpPr>
        <p:spPr>
          <a:xfrm>
            <a:off x="745065" y="2167467"/>
            <a:ext cx="5429921" cy="1752600"/>
          </a:xfrm>
        </p:spPr>
        <p:txBody>
          <a:bodyPr>
            <a:normAutofit/>
          </a:bodyPr>
          <a:lstStyle>
            <a:lvl1pPr>
              <a:buNone/>
              <a:defRPr>
                <a:latin typeface="Helvetica"/>
              </a:defRPr>
            </a:lvl1pPr>
          </a:lstStyle>
          <a:p>
            <a:r>
              <a:rPr lang="en-US" dirty="0" smtClean="0"/>
              <a:t>• Click to add text</a:t>
            </a:r>
            <a:endParaRPr lang="en-US" dirty="0"/>
          </a:p>
        </p:txBody>
      </p:sp>
      <p:sp>
        <p:nvSpPr>
          <p:cNvPr id="9" name="Title 1"/>
          <p:cNvSpPr>
            <a:spLocks noGrp="1"/>
          </p:cNvSpPr>
          <p:nvPr>
            <p:ph type="ctrTitle"/>
          </p:nvPr>
        </p:nvSpPr>
        <p:spPr>
          <a:xfrm>
            <a:off x="2074333" y="465667"/>
            <a:ext cx="5429920" cy="1470025"/>
          </a:xfrm>
        </p:spPr>
        <p:txBody>
          <a:bodyPr>
            <a:normAutofit/>
          </a:bodyPr>
          <a:lstStyle>
            <a:lvl1pPr>
              <a:defRPr>
                <a:latin typeface="Helvetica"/>
              </a:defRPr>
            </a:lvl1pPr>
          </a:lstStyle>
          <a:p>
            <a:endParaRPr lang="en-US" dirty="0"/>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ersion 2, page 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3443A59-BAAD-499E-9365-20C47DD06201}" type="datetimeFigureOut">
              <a:rPr lang="en-US"/>
              <a:pPr>
                <a:defRPr/>
              </a:pPr>
              <a:t>6/1/2012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68C73E3-880B-4F91-B484-6D1E91EC82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7"/>
          <p:cNvSpPr>
            <a:spLocks noGrp="1"/>
          </p:cNvSpPr>
          <p:nvPr>
            <p:ph type="ctrTitle"/>
          </p:nvPr>
        </p:nvSpPr>
        <p:spPr>
          <a:xfrm>
            <a:off x="2679700" y="1138238"/>
            <a:ext cx="5778500" cy="1470025"/>
          </a:xfrm>
        </p:spPr>
        <p:txBody>
          <a:bodyPr>
            <a:normAutofit fontScale="90000"/>
          </a:bodyPr>
          <a:lstStyle/>
          <a:p>
            <a:pPr eaLnBrk="1" hangingPunct="1"/>
            <a:r>
              <a:rPr lang="en-US" sz="3600" smtClean="0">
                <a:latin typeface="Perpetua" pitchFamily="18" charset="0"/>
                <a:ea typeface="PT Sans Narrow"/>
                <a:cs typeface="PT Sans Narrow"/>
              </a:rPr>
              <a:t>Making the Service Turn: Identifying, Supporting, and Sustaining Distinctive Services for the 21</a:t>
            </a:r>
            <a:r>
              <a:rPr lang="en-US" sz="3600" baseline="30000" smtClean="0">
                <a:latin typeface="Perpetua" pitchFamily="18" charset="0"/>
                <a:ea typeface="PT Sans Narrow"/>
                <a:cs typeface="PT Sans Narrow"/>
              </a:rPr>
              <a:t>st</a:t>
            </a:r>
            <a:r>
              <a:rPr lang="en-US" sz="3600" smtClean="0">
                <a:latin typeface="Perpetua" pitchFamily="18" charset="0"/>
                <a:ea typeface="PT Sans Narrow"/>
                <a:cs typeface="PT Sans Narrow"/>
              </a:rPr>
              <a:t>-Century Research Library</a:t>
            </a:r>
          </a:p>
        </p:txBody>
      </p:sp>
      <p:sp>
        <p:nvSpPr>
          <p:cNvPr id="14338" name="Subtitle 8"/>
          <p:cNvSpPr>
            <a:spLocks noGrp="1"/>
          </p:cNvSpPr>
          <p:nvPr>
            <p:ph type="subTitle" idx="4294967295"/>
          </p:nvPr>
        </p:nvSpPr>
        <p:spPr>
          <a:xfrm>
            <a:off x="2679700" y="3009900"/>
            <a:ext cx="5778500" cy="1752600"/>
          </a:xfrm>
        </p:spPr>
        <p:txBody>
          <a:bodyPr/>
          <a:lstStyle/>
          <a:p>
            <a:pPr marL="0" indent="0" defTabSz="914400" eaLnBrk="1" hangingPunct="1">
              <a:spcBef>
                <a:spcPct val="0"/>
              </a:spcBef>
              <a:buFontTx/>
              <a:buNone/>
            </a:pPr>
            <a:endParaRPr lang="en-US" sz="2800" dirty="0" smtClean="0">
              <a:solidFill>
                <a:srgbClr val="000000"/>
              </a:solidFill>
              <a:latin typeface="PT Sans Narrow"/>
              <a:ea typeface="PT Sans Narrow"/>
              <a:cs typeface="PT Sans Narrow"/>
            </a:endParaRPr>
          </a:p>
          <a:p>
            <a:pPr marL="0" indent="0" algn="ctr" defTabSz="914400" eaLnBrk="1" hangingPunct="1">
              <a:spcBef>
                <a:spcPct val="0"/>
              </a:spcBef>
              <a:buFontTx/>
              <a:buNone/>
            </a:pPr>
            <a:r>
              <a:rPr lang="en-US" sz="3000" dirty="0" smtClean="0">
                <a:solidFill>
                  <a:srgbClr val="000000"/>
                </a:solidFill>
                <a:latin typeface="Perpetua" pitchFamily="18" charset="0"/>
                <a:ea typeface="PT Sans Narrow"/>
                <a:cs typeface="PT Sans Narrow"/>
              </a:rPr>
              <a:t>Scott Walter</a:t>
            </a:r>
          </a:p>
          <a:p>
            <a:pPr marL="0" indent="0" algn="ctr" defTabSz="914400" eaLnBrk="1" hangingPunct="1">
              <a:spcBef>
                <a:spcPct val="0"/>
              </a:spcBef>
              <a:buFontTx/>
              <a:buNone/>
            </a:pPr>
            <a:r>
              <a:rPr lang="en-US" sz="3000" dirty="0" smtClean="0">
                <a:solidFill>
                  <a:srgbClr val="000000"/>
                </a:solidFill>
                <a:latin typeface="Perpetua" pitchFamily="18" charset="0"/>
                <a:ea typeface="PT Sans Narrow"/>
                <a:cs typeface="PT Sans Narrow"/>
              </a:rPr>
              <a:t>DePaul University</a:t>
            </a:r>
          </a:p>
          <a:p>
            <a:pPr marL="0" indent="0" defTabSz="914400" eaLnBrk="1" hangingPunct="1">
              <a:spcBef>
                <a:spcPct val="0"/>
              </a:spcBef>
              <a:buFontTx/>
              <a:buNone/>
            </a:pPr>
            <a:endParaRPr lang="en-US" sz="3000" dirty="0" smtClean="0">
              <a:solidFill>
                <a:srgbClr val="000000"/>
              </a:solidFill>
              <a:latin typeface="Perpetua" pitchFamily="18" charset="0"/>
              <a:ea typeface="PT Sans Narrow"/>
              <a:cs typeface="PT Sans Narrow"/>
            </a:endParaRPr>
          </a:p>
          <a:p>
            <a:pPr marL="0" indent="0" algn="ctr" defTabSz="914400" eaLnBrk="1" hangingPunct="1">
              <a:spcBef>
                <a:spcPct val="0"/>
              </a:spcBef>
              <a:buFontTx/>
              <a:buNone/>
            </a:pPr>
            <a:r>
              <a:rPr lang="en-US" sz="2400" dirty="0" smtClean="0">
                <a:solidFill>
                  <a:srgbClr val="000000"/>
                </a:solidFill>
                <a:latin typeface="Perpetua" pitchFamily="18" charset="0"/>
                <a:ea typeface="PT Sans Narrow"/>
                <a:cs typeface="PT Sans Narrow"/>
              </a:rPr>
              <a:t>Presented at the OCLC Research </a:t>
            </a:r>
          </a:p>
          <a:p>
            <a:pPr marL="0" indent="0" algn="ctr" defTabSz="914400" eaLnBrk="1" hangingPunct="1">
              <a:spcBef>
                <a:spcPct val="0"/>
              </a:spcBef>
              <a:buFontTx/>
              <a:buNone/>
            </a:pPr>
            <a:r>
              <a:rPr lang="en-US" sz="2400" dirty="0" smtClean="0">
                <a:solidFill>
                  <a:srgbClr val="000000"/>
                </a:solidFill>
                <a:latin typeface="Perpetua" pitchFamily="18" charset="0"/>
                <a:ea typeface="PT Sans Narrow"/>
                <a:cs typeface="PT Sans Narrow"/>
              </a:rPr>
              <a:t>“Libraries Rebound” Conference, Philadelphia, PA  </a:t>
            </a:r>
          </a:p>
          <a:p>
            <a:pPr marL="0" indent="0" algn="ctr" defTabSz="914400" eaLnBrk="1" hangingPunct="1">
              <a:spcBef>
                <a:spcPct val="0"/>
              </a:spcBef>
              <a:buFontTx/>
              <a:buNone/>
            </a:pPr>
            <a:r>
              <a:rPr lang="en-US" sz="2400" dirty="0" smtClean="0">
                <a:solidFill>
                  <a:srgbClr val="000000"/>
                </a:solidFill>
                <a:latin typeface="Perpetua" pitchFamily="18" charset="0"/>
                <a:ea typeface="PT Sans Narrow"/>
                <a:cs typeface="PT Sans Narrow"/>
              </a:rPr>
              <a:t>June 5, 2012</a:t>
            </a:r>
          </a:p>
        </p:txBody>
      </p:sp>
      <p:pic>
        <p:nvPicPr>
          <p:cNvPr id="14339" name="Picture 1" descr="88x31.png"/>
          <p:cNvPicPr>
            <a:picLocks noChangeAspect="1"/>
          </p:cNvPicPr>
          <p:nvPr/>
        </p:nvPicPr>
        <p:blipFill>
          <a:blip r:embed="rId3"/>
          <a:srcRect/>
          <a:stretch>
            <a:fillRect/>
          </a:stretch>
        </p:blipFill>
        <p:spPr bwMode="auto">
          <a:xfrm>
            <a:off x="4905563" y="6211888"/>
            <a:ext cx="1117600" cy="39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p:cNvSpPr>
          <p:nvPr>
            <p:ph type="title" idx="4294967295"/>
          </p:nvPr>
        </p:nvSpPr>
        <p:spPr/>
        <p:txBody>
          <a:bodyPr/>
          <a:lstStyle/>
          <a:p>
            <a:r>
              <a:rPr lang="en-US" smtClean="0">
                <a:latin typeface="Perpetua" pitchFamily="18" charset="0"/>
              </a:rPr>
              <a:t>The Story Changes</a:t>
            </a:r>
          </a:p>
        </p:txBody>
      </p:sp>
      <p:sp>
        <p:nvSpPr>
          <p:cNvPr id="96258" name="Rectangle 5"/>
          <p:cNvSpPr>
            <a:spLocks noGrp="1"/>
          </p:cNvSpPr>
          <p:nvPr>
            <p:ph type="body" sz="half" idx="4294967295"/>
          </p:nvPr>
        </p:nvSpPr>
        <p:spPr>
          <a:xfrm>
            <a:off x="457200" y="1417638"/>
            <a:ext cx="4235450" cy="4525962"/>
          </a:xfrm>
        </p:spPr>
        <p:txBody>
          <a:bodyPr/>
          <a:lstStyle/>
          <a:p>
            <a:pPr>
              <a:buFont typeface="Arial" charset="0"/>
              <a:buNone/>
            </a:pPr>
            <a:r>
              <a:rPr lang="en-US" sz="2800" smtClean="0">
                <a:latin typeface="Perpetua" pitchFamily="18" charset="0"/>
              </a:rPr>
              <a:t>“We have to live with the enormity of our prior success . . . . We were extremely good at getting computers and hardware to anybody who needed it on the globe. That became who we were. If Kleenex started doing milk, it would be a hard thing for them to brand themselves differently.”</a:t>
            </a:r>
            <a:r>
              <a:rPr lang="en-US" sz="2800" smtClean="0"/>
              <a:t> </a:t>
            </a:r>
          </a:p>
        </p:txBody>
      </p:sp>
      <p:pic>
        <p:nvPicPr>
          <p:cNvPr id="96259" name="Picture 8" descr="dell_itconsulting"/>
          <p:cNvPicPr>
            <a:picLocks noGrp="1" noChangeAspect="1" noChangeArrowheads="1"/>
          </p:cNvPicPr>
          <p:nvPr>
            <p:ph sz="quarter" idx="4294967295"/>
          </p:nvPr>
        </p:nvPicPr>
        <p:blipFill>
          <a:blip r:embed="rId3"/>
          <a:srcRect/>
          <a:stretch>
            <a:fillRect/>
          </a:stretch>
        </p:blipFill>
        <p:spPr>
          <a:xfrm>
            <a:off x="4970463" y="1995488"/>
            <a:ext cx="3890962" cy="2038350"/>
          </a:xfrm>
        </p:spPr>
      </p:pic>
      <p:sp>
        <p:nvSpPr>
          <p:cNvPr id="96262" name="Text Box 6"/>
          <p:cNvSpPr txBox="1">
            <a:spLocks noChangeArrowheads="1"/>
          </p:cNvSpPr>
          <p:nvPr/>
        </p:nvSpPr>
        <p:spPr bwMode="auto">
          <a:xfrm>
            <a:off x="5284788" y="4287838"/>
            <a:ext cx="3402012" cy="1655762"/>
          </a:xfrm>
          <a:prstGeom prst="rect">
            <a:avLst/>
          </a:prstGeom>
          <a:noFill/>
          <a:ln w="19050">
            <a:solidFill>
              <a:schemeClr val="tx2"/>
            </a:solidFill>
            <a:miter lim="800000"/>
            <a:headEnd/>
            <a:tailEnd/>
          </a:ln>
        </p:spPr>
        <p:txBody>
          <a:bodyPr>
            <a:spAutoFit/>
          </a:bodyPr>
          <a:lstStyle/>
          <a:p>
            <a:pPr defTabSz="914400">
              <a:lnSpc>
                <a:spcPct val="90000"/>
              </a:lnSpc>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Rosenthal, P. (2012, May 30). Dell focuses outside the box, but it can be hard to break free of old branding. </a:t>
            </a:r>
            <a:r>
              <a:rPr lang="en-US" sz="1600" i="1">
                <a:latin typeface="Perpetua" pitchFamily="18" charset="0"/>
                <a:ea typeface="MS PGothic" pitchFamily="34" charset="-128"/>
              </a:rPr>
              <a:t>Chicago Tribune</a:t>
            </a:r>
            <a:r>
              <a:rPr lang="en-US" sz="1600">
                <a:latin typeface="Perpetua" pitchFamily="18" charset="0"/>
                <a:ea typeface="MS PGothic" pitchFamily="34" charset="-128"/>
              </a:rPr>
              <a:t>. Retrieved from </a:t>
            </a:r>
            <a:r>
              <a:rPr lang="en-US" sz="1600">
                <a:latin typeface="Perpetua" pitchFamily="18" charset="0"/>
              </a:rPr>
              <a:t>http://www.chicagotribune.com/business/columnists/ct-biz-0530-phil-20120530,0,4671369.column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457200" y="685800"/>
            <a:ext cx="8229600" cy="762000"/>
          </a:xfrm>
        </p:spPr>
        <p:txBody>
          <a:bodyPr/>
          <a:lstStyle/>
          <a:p>
            <a:pPr eaLnBrk="1" hangingPunct="1"/>
            <a:r>
              <a:rPr lang="en-US" smtClean="0">
                <a:latin typeface="Perpetua" pitchFamily="18" charset="0"/>
              </a:rPr>
              <a:t>The Service Turn</a:t>
            </a:r>
          </a:p>
        </p:txBody>
      </p:sp>
      <p:sp>
        <p:nvSpPr>
          <p:cNvPr id="30722" name="Text Box 5"/>
          <p:cNvSpPr txBox="1">
            <a:spLocks noChangeArrowheads="1"/>
          </p:cNvSpPr>
          <p:nvPr/>
        </p:nvSpPr>
        <p:spPr bwMode="auto">
          <a:xfrm>
            <a:off x="457200" y="1600200"/>
            <a:ext cx="3886200" cy="4473575"/>
          </a:xfrm>
          <a:prstGeom prst="rect">
            <a:avLst/>
          </a:prstGeom>
          <a:noFill/>
          <a:ln w="9525">
            <a:noFill/>
            <a:miter lim="800000"/>
            <a:headEnd/>
            <a:tailEnd/>
          </a:ln>
        </p:spPr>
        <p:txBody>
          <a:bodyPr>
            <a:spAutoFit/>
          </a:bodyPr>
          <a:lstStyle/>
          <a:p>
            <a:pPr defTabSz="914400">
              <a:spcBef>
                <a:spcPct val="50000"/>
              </a:spcBef>
            </a:pPr>
            <a:r>
              <a:rPr lang="en-US" sz="2400">
                <a:latin typeface="Perpetua" pitchFamily="18" charset="0"/>
              </a:rPr>
              <a:t>“[In] an era when everything we know about how content is created, acquired, accessed, evaluated, disseminated, employed, and preserved for the future is in flux, the research library must be distinguished by the scope and quality of its service programs in the same way it has long been by the breadth and depth of its locally-held collections.”</a:t>
            </a:r>
          </a:p>
        </p:txBody>
      </p:sp>
      <p:pic>
        <p:nvPicPr>
          <p:cNvPr id="30723" name="Picture 8" descr="lightbulb"/>
          <p:cNvPicPr>
            <a:picLocks noChangeAspect="1" noChangeArrowheads="1"/>
          </p:cNvPicPr>
          <p:nvPr/>
        </p:nvPicPr>
        <p:blipFill>
          <a:blip r:embed="rId3"/>
          <a:srcRect/>
          <a:stretch>
            <a:fillRect/>
          </a:stretch>
        </p:blipFill>
        <p:spPr bwMode="auto">
          <a:xfrm>
            <a:off x="5029200" y="1371600"/>
            <a:ext cx="3030538" cy="3429000"/>
          </a:xfrm>
          <a:prstGeom prst="rect">
            <a:avLst/>
          </a:prstGeom>
          <a:noFill/>
          <a:ln w="9525">
            <a:noFill/>
            <a:miter lim="800000"/>
            <a:headEnd/>
            <a:tailEnd/>
          </a:ln>
        </p:spPr>
      </p:pic>
      <p:sp>
        <p:nvSpPr>
          <p:cNvPr id="30724" name="Text Box 9"/>
          <p:cNvSpPr txBox="1">
            <a:spLocks noChangeArrowheads="1"/>
          </p:cNvSpPr>
          <p:nvPr/>
        </p:nvSpPr>
        <p:spPr bwMode="auto">
          <a:xfrm>
            <a:off x="4724400" y="4876800"/>
            <a:ext cx="4114800" cy="1266825"/>
          </a:xfrm>
          <a:prstGeom prst="rect">
            <a:avLst/>
          </a:prstGeom>
          <a:noFill/>
          <a:ln w="15875">
            <a:solidFill>
              <a:schemeClr val="tx2"/>
            </a:solidFill>
            <a:miter lim="800000"/>
            <a:headEnd/>
            <a:tailEnd/>
          </a:ln>
        </p:spPr>
        <p:txBody>
          <a:bodyPr>
            <a:spAutoFit/>
          </a:bodyPr>
          <a:lstStyle/>
          <a:p>
            <a:pPr defTabSz="914400">
              <a:lnSpc>
                <a:spcPct val="95000"/>
              </a:lnSpc>
              <a:spcBef>
                <a:spcPct val="50000"/>
              </a:spcBef>
            </a:pPr>
            <a:r>
              <a:rPr lang="en-US" sz="1600" b="1">
                <a:latin typeface="Perpetua" pitchFamily="18" charset="0"/>
              </a:rPr>
              <a:t>Source:</a:t>
            </a:r>
            <a:r>
              <a:rPr lang="en-US" sz="1600">
                <a:latin typeface="Perpetua" pitchFamily="18" charset="0"/>
              </a:rPr>
              <a:t> Walter, S. (2011). "Distinctive signifiers of excellence": Library services and the future of the academic library [Editorial]. </a:t>
            </a:r>
            <a:r>
              <a:rPr lang="en-US" sz="1600" i="1">
                <a:latin typeface="Perpetua" pitchFamily="18" charset="0"/>
              </a:rPr>
              <a:t>College &amp; Research Libraries</a:t>
            </a:r>
            <a:r>
              <a:rPr lang="en-US" sz="1600">
                <a:latin typeface="Perpetua" pitchFamily="18" charset="0"/>
              </a:rPr>
              <a:t>, 72 (1), 6-8. Retrieved from http://crl.acrl.org/content/72/1/6.full.pdf+html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a:xfrm>
            <a:off x="457200" y="574675"/>
            <a:ext cx="8229600" cy="762000"/>
          </a:xfrm>
        </p:spPr>
        <p:txBody>
          <a:bodyPr/>
          <a:lstStyle/>
          <a:p>
            <a:pPr eaLnBrk="1" hangingPunct="1"/>
            <a:r>
              <a:rPr lang="en-US" smtClean="0">
                <a:latin typeface="Perpetua" pitchFamily="18" charset="0"/>
              </a:rPr>
              <a:t>Why Make a Service Turn?</a:t>
            </a:r>
          </a:p>
        </p:txBody>
      </p:sp>
      <p:sp>
        <p:nvSpPr>
          <p:cNvPr id="34818" name="Text Box 5"/>
          <p:cNvSpPr txBox="1">
            <a:spLocks noChangeArrowheads="1"/>
          </p:cNvSpPr>
          <p:nvPr/>
        </p:nvSpPr>
        <p:spPr bwMode="auto">
          <a:xfrm>
            <a:off x="457200" y="1676400"/>
            <a:ext cx="4267200" cy="4473575"/>
          </a:xfrm>
          <a:prstGeom prst="rect">
            <a:avLst/>
          </a:prstGeom>
          <a:noFill/>
          <a:ln w="9525">
            <a:noFill/>
            <a:miter lim="800000"/>
            <a:headEnd/>
            <a:tailEnd/>
          </a:ln>
        </p:spPr>
        <p:txBody>
          <a:bodyPr>
            <a:spAutoFit/>
          </a:bodyPr>
          <a:lstStyle/>
          <a:p>
            <a:pPr defTabSz="914400">
              <a:spcBef>
                <a:spcPct val="20000"/>
              </a:spcBef>
              <a:buFont typeface="Arial" charset="0"/>
              <a:buNone/>
            </a:pPr>
            <a:r>
              <a:rPr lang="en-US" sz="2400">
                <a:latin typeface="Perpetua" pitchFamily="18" charset="0"/>
              </a:rPr>
              <a:t>“Today’s academic libraries face unprecedented challenges. The relentless pace of change combined with increasing levels of complexity and ambiguity are creating chaotic and turbulent work environments. Even the largest and wealthiest of libraries are straining to meet escalating demands for new technologies, new skills, and new services in the midst of static or declining budgets.”</a:t>
            </a:r>
          </a:p>
        </p:txBody>
      </p:sp>
      <p:sp>
        <p:nvSpPr>
          <p:cNvPr id="34819" name="Text Box 6"/>
          <p:cNvSpPr txBox="1">
            <a:spLocks noChangeArrowheads="1"/>
          </p:cNvSpPr>
          <p:nvPr/>
        </p:nvSpPr>
        <p:spPr bwMode="auto">
          <a:xfrm>
            <a:off x="4724400" y="4213225"/>
            <a:ext cx="4114800" cy="1936750"/>
          </a:xfrm>
          <a:prstGeom prst="rect">
            <a:avLst/>
          </a:prstGeom>
          <a:noFill/>
          <a:ln w="15875">
            <a:solidFill>
              <a:schemeClr val="tx2"/>
            </a:solidFill>
            <a:miter lim="800000"/>
            <a:headEnd/>
            <a:tailEnd/>
          </a:ln>
        </p:spPr>
        <p:txBody>
          <a:bodyPr>
            <a:spAutoFit/>
          </a:bodyPr>
          <a:lstStyle/>
          <a:p>
            <a:pPr defTabSz="914400"/>
            <a:r>
              <a:rPr lang="en-US" sz="1500" b="1">
                <a:latin typeface="Perpetua" pitchFamily="18" charset="0"/>
              </a:rPr>
              <a:t>Source:</a:t>
            </a:r>
            <a:r>
              <a:rPr lang="en-US" sz="1500">
                <a:latin typeface="Perpetua" pitchFamily="18" charset="0"/>
              </a:rPr>
              <a:t> Ray, K. A. (2001). The postmodern library in an age of assessment. In H. A. Thompson (Ed.), </a:t>
            </a:r>
            <a:r>
              <a:rPr lang="en-US" sz="1500" i="1">
                <a:latin typeface="Perpetua" pitchFamily="18" charset="0"/>
              </a:rPr>
              <a:t>Crossing the divide: Proceedings of the 10th national conference of the Association of College and Research Libraries</a:t>
            </a:r>
            <a:r>
              <a:rPr lang="en-US" sz="1500" b="1" i="1">
                <a:latin typeface="Perpetua" pitchFamily="18" charset="0"/>
              </a:rPr>
              <a:t> </a:t>
            </a:r>
            <a:r>
              <a:rPr lang="en-US" sz="1500" i="1">
                <a:latin typeface="Perpetua" pitchFamily="18" charset="0"/>
              </a:rPr>
              <a:t>March 15-18, 2001, Denver, Colorado</a:t>
            </a:r>
            <a:r>
              <a:rPr lang="en-US" sz="1500">
                <a:latin typeface="Perpetua" pitchFamily="18" charset="0"/>
              </a:rPr>
              <a:t>. Chicago: Association of College &amp; Research Libraries. Retrieved from http://www.ala.org/ala//mgrps/divs/acrl/events/pdf/kray.pdf</a:t>
            </a:r>
          </a:p>
        </p:txBody>
      </p:sp>
      <p:pic>
        <p:nvPicPr>
          <p:cNvPr id="34820" name="Picture 5" descr="crossroads_image"/>
          <p:cNvPicPr>
            <a:picLocks noChangeAspect="1" noChangeArrowheads="1"/>
          </p:cNvPicPr>
          <p:nvPr/>
        </p:nvPicPr>
        <p:blipFill>
          <a:blip r:embed="rId3"/>
          <a:srcRect/>
          <a:stretch>
            <a:fillRect/>
          </a:stretch>
        </p:blipFill>
        <p:spPr bwMode="auto">
          <a:xfrm>
            <a:off x="5038725" y="1676400"/>
            <a:ext cx="3400425" cy="236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p:cNvSpPr>
          <p:nvPr>
            <p:ph type="title" idx="4294967295"/>
          </p:nvPr>
        </p:nvSpPr>
        <p:spPr/>
        <p:txBody>
          <a:bodyPr/>
          <a:lstStyle/>
          <a:p>
            <a:r>
              <a:rPr lang="en-US" smtClean="0">
                <a:latin typeface="Perpetua" pitchFamily="18" charset="0"/>
              </a:rPr>
              <a:t>Why Make a Service Turn?</a:t>
            </a:r>
          </a:p>
        </p:txBody>
      </p:sp>
      <p:sp>
        <p:nvSpPr>
          <p:cNvPr id="124933" name="Rectangle 5"/>
          <p:cNvSpPr>
            <a:spLocks noGrp="1"/>
          </p:cNvSpPr>
          <p:nvPr>
            <p:ph type="body" sz="half" idx="4294967295"/>
          </p:nvPr>
        </p:nvSpPr>
        <p:spPr>
          <a:xfrm>
            <a:off x="457200" y="1417638"/>
            <a:ext cx="4038600" cy="4525963"/>
          </a:xfrm>
        </p:spPr>
        <p:txBody>
          <a:bodyPr/>
          <a:lstStyle/>
          <a:p>
            <a:pPr>
              <a:buFont typeface="Arial" charset="0"/>
              <a:buNone/>
            </a:pPr>
            <a:r>
              <a:rPr lang="en-US" sz="3000" dirty="0" smtClean="0">
                <a:latin typeface="Perpetua" pitchFamily="18" charset="0"/>
              </a:rPr>
              <a:t>“The brand has changed out of necessity, the result of an ongoing reinvention to position Dell for a competitive landscape in which PCs are a low-margin business and buyers recognize the need for more ongoing support.”</a:t>
            </a:r>
          </a:p>
        </p:txBody>
      </p:sp>
      <p:sp>
        <p:nvSpPr>
          <p:cNvPr id="124935" name="Text Box 6"/>
          <p:cNvSpPr txBox="1">
            <a:spLocks noChangeArrowheads="1"/>
          </p:cNvSpPr>
          <p:nvPr/>
        </p:nvSpPr>
        <p:spPr bwMode="auto">
          <a:xfrm>
            <a:off x="5284788" y="4481513"/>
            <a:ext cx="3402012" cy="1655762"/>
          </a:xfrm>
          <a:prstGeom prst="rect">
            <a:avLst/>
          </a:prstGeom>
          <a:noFill/>
          <a:ln w="19050">
            <a:solidFill>
              <a:schemeClr val="tx2"/>
            </a:solidFill>
            <a:miter lim="800000"/>
            <a:headEnd/>
            <a:tailEnd/>
          </a:ln>
        </p:spPr>
        <p:txBody>
          <a:bodyPr>
            <a:spAutoFit/>
          </a:bodyPr>
          <a:lstStyle/>
          <a:p>
            <a:pPr defTabSz="914400">
              <a:lnSpc>
                <a:spcPct val="90000"/>
              </a:lnSpc>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Rosenthal, P. (2012, May 30). Dell focuses outside the box, but it can be hard to break free of old branding. </a:t>
            </a:r>
            <a:r>
              <a:rPr lang="en-US" sz="1600" i="1">
                <a:latin typeface="Perpetua" pitchFamily="18" charset="0"/>
                <a:ea typeface="MS PGothic" pitchFamily="34" charset="-128"/>
              </a:rPr>
              <a:t>Chicago Tribune</a:t>
            </a:r>
            <a:r>
              <a:rPr lang="en-US" sz="1600">
                <a:latin typeface="Perpetua" pitchFamily="18" charset="0"/>
                <a:ea typeface="MS PGothic" pitchFamily="34" charset="-128"/>
              </a:rPr>
              <a:t>. Retrieved from </a:t>
            </a:r>
            <a:r>
              <a:rPr lang="en-US" sz="1600">
                <a:latin typeface="Perpetua" pitchFamily="18" charset="0"/>
              </a:rPr>
              <a:t>http://www.chicagotribune.com/business/columnists/ct-biz-0530-phil-20120530,0,4671369.column</a:t>
            </a:r>
          </a:p>
        </p:txBody>
      </p:sp>
      <p:pic>
        <p:nvPicPr>
          <p:cNvPr id="124936" name="Picture 8" descr="dell_business-process"/>
          <p:cNvPicPr>
            <a:picLocks noGrp="1" noChangeAspect="1" noChangeArrowheads="1"/>
          </p:cNvPicPr>
          <p:nvPr>
            <p:ph sz="half" idx="4294967295"/>
          </p:nvPr>
        </p:nvPicPr>
        <p:blipFill>
          <a:blip r:embed="rId3"/>
          <a:srcRect/>
          <a:stretch>
            <a:fillRect/>
          </a:stretch>
        </p:blipFill>
        <p:spPr>
          <a:xfrm>
            <a:off x="5583238" y="1417638"/>
            <a:ext cx="2659062" cy="2881312"/>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a:xfrm>
            <a:off x="457200" y="587375"/>
            <a:ext cx="8229600" cy="762000"/>
          </a:xfrm>
        </p:spPr>
        <p:txBody>
          <a:bodyPr/>
          <a:lstStyle/>
          <a:p>
            <a:pPr eaLnBrk="1" hangingPunct="1"/>
            <a:r>
              <a:rPr lang="en-US" smtClean="0">
                <a:latin typeface="Perpetua" pitchFamily="18" charset="0"/>
              </a:rPr>
              <a:t>Why Make a Service Turn?</a:t>
            </a:r>
          </a:p>
        </p:txBody>
      </p:sp>
      <p:sp>
        <p:nvSpPr>
          <p:cNvPr id="32770" name="Content Placeholder 2"/>
          <p:cNvSpPr>
            <a:spLocks noGrp="1"/>
          </p:cNvSpPr>
          <p:nvPr>
            <p:ph idx="4294967295"/>
          </p:nvPr>
        </p:nvSpPr>
        <p:spPr>
          <a:xfrm>
            <a:off x="304800" y="1524000"/>
            <a:ext cx="5334000" cy="3505200"/>
          </a:xfrm>
        </p:spPr>
        <p:txBody>
          <a:bodyPr/>
          <a:lstStyle/>
          <a:p>
            <a:pPr eaLnBrk="1" hangingPunct="1"/>
            <a:r>
              <a:rPr lang="en-US" sz="2300" smtClean="0">
                <a:latin typeface="Perpetua" pitchFamily="18" charset="0"/>
              </a:rPr>
              <a:t>Evolving user perceptions of place of libraries in the academic enterprise</a:t>
            </a:r>
          </a:p>
          <a:p>
            <a:pPr eaLnBrk="1" hangingPunct="1"/>
            <a:r>
              <a:rPr lang="en-US" sz="2300" smtClean="0">
                <a:latin typeface="Perpetua" pitchFamily="18" charset="0"/>
              </a:rPr>
              <a:t>Reconsider library “value statement” in light of changes in access to scholarly content</a:t>
            </a:r>
          </a:p>
          <a:p>
            <a:pPr eaLnBrk="1" hangingPunct="1"/>
            <a:r>
              <a:rPr lang="en-US" sz="2300" smtClean="0">
                <a:latin typeface="Perpetua" pitchFamily="18" charset="0"/>
              </a:rPr>
              <a:t>Pursue collaborative initiatives based on shared service goals</a:t>
            </a:r>
          </a:p>
          <a:p>
            <a:pPr eaLnBrk="1" hangingPunct="1"/>
            <a:r>
              <a:rPr lang="en-US" sz="2300" smtClean="0">
                <a:latin typeface="Perpetua" pitchFamily="18" charset="0"/>
              </a:rPr>
              <a:t>Re-envision what “excellence” in academic librarianship means</a:t>
            </a:r>
          </a:p>
          <a:p>
            <a:pPr eaLnBrk="1" hangingPunct="1"/>
            <a:r>
              <a:rPr lang="en-US" sz="2300" smtClean="0">
                <a:latin typeface="Perpetua" pitchFamily="18" charset="0"/>
              </a:rPr>
              <a:t>Promote greater interaction and collaboration across library types</a:t>
            </a:r>
          </a:p>
          <a:p>
            <a:pPr eaLnBrk="1" hangingPunct="1"/>
            <a:r>
              <a:rPr lang="en-US" sz="2300" smtClean="0">
                <a:latin typeface="Perpetua" pitchFamily="18" charset="0"/>
              </a:rPr>
              <a:t>Facilitate strategic planning and resource allocations</a:t>
            </a:r>
          </a:p>
        </p:txBody>
      </p:sp>
      <p:pic>
        <p:nvPicPr>
          <p:cNvPr id="32771" name="Picture 5" descr="crossroads_image"/>
          <p:cNvPicPr>
            <a:picLocks noChangeAspect="1" noChangeArrowheads="1"/>
          </p:cNvPicPr>
          <p:nvPr/>
        </p:nvPicPr>
        <p:blipFill>
          <a:blip r:embed="rId3"/>
          <a:srcRect/>
          <a:stretch>
            <a:fillRect/>
          </a:stretch>
        </p:blipFill>
        <p:spPr bwMode="auto">
          <a:xfrm>
            <a:off x="5715000" y="2286000"/>
            <a:ext cx="3114675"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idx="4294967295"/>
          </p:nvPr>
        </p:nvSpPr>
        <p:spPr>
          <a:xfrm>
            <a:off x="457200" y="457200"/>
            <a:ext cx="8229600" cy="1143000"/>
          </a:xfrm>
        </p:spPr>
        <p:txBody>
          <a:bodyPr/>
          <a:lstStyle/>
          <a:p>
            <a:pPr eaLnBrk="1" hangingPunct="1"/>
            <a:r>
              <a:rPr lang="en-US" smtClean="0">
                <a:latin typeface="Perpetua" pitchFamily="18" charset="0"/>
              </a:rPr>
              <a:t>The Big Questions</a:t>
            </a:r>
          </a:p>
        </p:txBody>
      </p:sp>
      <p:sp>
        <p:nvSpPr>
          <p:cNvPr id="36866" name="Rectangle 3"/>
          <p:cNvSpPr>
            <a:spLocks noGrp="1"/>
          </p:cNvSpPr>
          <p:nvPr>
            <p:ph type="body" idx="4294967295"/>
          </p:nvPr>
        </p:nvSpPr>
        <p:spPr>
          <a:xfrm>
            <a:off x="304800" y="1371600"/>
            <a:ext cx="4876800" cy="4572000"/>
          </a:xfrm>
        </p:spPr>
        <p:txBody>
          <a:bodyPr/>
          <a:lstStyle/>
          <a:p>
            <a:pPr eaLnBrk="1" hangingPunct="1">
              <a:spcBef>
                <a:spcPct val="10000"/>
              </a:spcBef>
            </a:pPr>
            <a:r>
              <a:rPr lang="en-US" sz="2600" smtClean="0">
                <a:latin typeface="Perpetua" pitchFamily="18" charset="0"/>
              </a:rPr>
              <a:t>What are the “core services” for a research library in the 21st century?</a:t>
            </a:r>
          </a:p>
          <a:p>
            <a:pPr eaLnBrk="1" hangingPunct="1">
              <a:spcBef>
                <a:spcPct val="10000"/>
              </a:spcBef>
            </a:pPr>
            <a:r>
              <a:rPr lang="en-US" sz="2600" smtClean="0">
                <a:latin typeface="Perpetua" pitchFamily="18" charset="0"/>
              </a:rPr>
              <a:t>What makes a library service “distinctive”?</a:t>
            </a:r>
          </a:p>
          <a:p>
            <a:pPr eaLnBrk="1" hangingPunct="1">
              <a:spcBef>
                <a:spcPct val="10000"/>
              </a:spcBef>
            </a:pPr>
            <a:r>
              <a:rPr lang="en-US" sz="2600" smtClean="0">
                <a:latin typeface="Perpetua" pitchFamily="18" charset="0"/>
              </a:rPr>
              <a:t>What do discussions of the  “collective collection” mean for discussions of “shared service”?</a:t>
            </a:r>
          </a:p>
          <a:p>
            <a:pPr eaLnBrk="1" hangingPunct="1">
              <a:spcBef>
                <a:spcPct val="10000"/>
              </a:spcBef>
            </a:pPr>
            <a:r>
              <a:rPr lang="en-US" sz="2600" smtClean="0">
                <a:latin typeface="Perpetua" pitchFamily="18" charset="0"/>
              </a:rPr>
              <a:t>What can a focus on identifying “distinctive services” mean for planning, budgeting, staffing, etc., during a period of constrained resources?</a:t>
            </a:r>
          </a:p>
        </p:txBody>
      </p:sp>
      <p:pic>
        <p:nvPicPr>
          <p:cNvPr id="36867" name="Picture 4" descr="questions"/>
          <p:cNvPicPr>
            <a:picLocks noChangeAspect="1" noChangeArrowheads="1"/>
          </p:cNvPicPr>
          <p:nvPr/>
        </p:nvPicPr>
        <p:blipFill>
          <a:blip r:embed="rId3"/>
          <a:srcRect/>
          <a:stretch>
            <a:fillRect/>
          </a:stretch>
        </p:blipFill>
        <p:spPr bwMode="auto">
          <a:xfrm>
            <a:off x="5638800" y="1676400"/>
            <a:ext cx="27463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457200" y="381000"/>
            <a:ext cx="8229600" cy="1143000"/>
          </a:xfrm>
        </p:spPr>
        <p:txBody>
          <a:bodyPr/>
          <a:lstStyle/>
          <a:p>
            <a:pPr eaLnBrk="1" hangingPunct="1">
              <a:lnSpc>
                <a:spcPct val="90000"/>
              </a:lnSpc>
            </a:pPr>
            <a:r>
              <a:rPr lang="en-US" smtClean="0">
                <a:latin typeface="Perpetua" pitchFamily="18" charset="0"/>
              </a:rPr>
              <a:t>A Taxonomy of Library Services</a:t>
            </a:r>
          </a:p>
        </p:txBody>
      </p:sp>
      <p:sp>
        <p:nvSpPr>
          <p:cNvPr id="38914" name="Rectangle 3"/>
          <p:cNvSpPr>
            <a:spLocks noGrp="1" noChangeArrowheads="1"/>
          </p:cNvSpPr>
          <p:nvPr>
            <p:ph type="body" sz="half" idx="4294967295"/>
          </p:nvPr>
        </p:nvSpPr>
        <p:spPr>
          <a:xfrm>
            <a:off x="381000" y="1295400"/>
            <a:ext cx="4194175" cy="4572000"/>
          </a:xfrm>
        </p:spPr>
        <p:txBody>
          <a:bodyPr/>
          <a:lstStyle/>
          <a:p>
            <a:pPr eaLnBrk="1" hangingPunct="1">
              <a:lnSpc>
                <a:spcPct val="90000"/>
              </a:lnSpc>
            </a:pPr>
            <a:r>
              <a:rPr lang="en-US" sz="2800" smtClean="0">
                <a:latin typeface="Perpetua" pitchFamily="18" charset="0"/>
              </a:rPr>
              <a:t>Traditional</a:t>
            </a:r>
          </a:p>
          <a:p>
            <a:pPr lvl="1" eaLnBrk="1" hangingPunct="1">
              <a:lnSpc>
                <a:spcPct val="90000"/>
              </a:lnSpc>
            </a:pPr>
            <a:r>
              <a:rPr lang="en-US" sz="2400" smtClean="0">
                <a:latin typeface="Perpetua" pitchFamily="18" charset="0"/>
              </a:rPr>
              <a:t>Access</a:t>
            </a:r>
          </a:p>
          <a:p>
            <a:pPr lvl="1" eaLnBrk="1" hangingPunct="1">
              <a:lnSpc>
                <a:spcPct val="90000"/>
              </a:lnSpc>
            </a:pPr>
            <a:r>
              <a:rPr lang="en-US" sz="2400" smtClean="0">
                <a:latin typeface="Perpetua" pitchFamily="18" charset="0"/>
              </a:rPr>
              <a:t>Collection Development and Management</a:t>
            </a:r>
          </a:p>
          <a:p>
            <a:pPr lvl="1" eaLnBrk="1" hangingPunct="1">
              <a:lnSpc>
                <a:spcPct val="90000"/>
              </a:lnSpc>
            </a:pPr>
            <a:r>
              <a:rPr lang="en-US" sz="2400" smtClean="0">
                <a:latin typeface="Perpetua" pitchFamily="18" charset="0"/>
              </a:rPr>
              <a:t>Information and Assistance</a:t>
            </a:r>
          </a:p>
          <a:p>
            <a:pPr eaLnBrk="1" hangingPunct="1">
              <a:lnSpc>
                <a:spcPct val="90000"/>
              </a:lnSpc>
            </a:pPr>
            <a:r>
              <a:rPr lang="en-US" sz="2800" smtClean="0">
                <a:latin typeface="Perpetua" pitchFamily="18" charset="0"/>
              </a:rPr>
              <a:t>Contemporary</a:t>
            </a:r>
          </a:p>
          <a:p>
            <a:pPr lvl="1" eaLnBrk="1" hangingPunct="1">
              <a:lnSpc>
                <a:spcPct val="90000"/>
              </a:lnSpc>
            </a:pPr>
            <a:r>
              <a:rPr lang="en-US" sz="2400" smtClean="0">
                <a:latin typeface="Perpetua" pitchFamily="18" charset="0"/>
              </a:rPr>
              <a:t>Teaching and Learning</a:t>
            </a:r>
          </a:p>
          <a:p>
            <a:pPr lvl="1" eaLnBrk="1" hangingPunct="1">
              <a:lnSpc>
                <a:spcPct val="90000"/>
              </a:lnSpc>
            </a:pPr>
            <a:r>
              <a:rPr lang="en-US" sz="2400" smtClean="0">
                <a:latin typeface="Perpetua" pitchFamily="18" charset="0"/>
              </a:rPr>
              <a:t>Outreach and Engagement</a:t>
            </a:r>
          </a:p>
          <a:p>
            <a:pPr eaLnBrk="1" hangingPunct="1">
              <a:lnSpc>
                <a:spcPct val="90000"/>
              </a:lnSpc>
            </a:pPr>
            <a:r>
              <a:rPr lang="en-US" sz="2800" smtClean="0">
                <a:latin typeface="Perpetua" pitchFamily="18" charset="0"/>
              </a:rPr>
              <a:t>Emergent</a:t>
            </a:r>
          </a:p>
          <a:p>
            <a:pPr lvl="1" eaLnBrk="1" hangingPunct="1">
              <a:lnSpc>
                <a:spcPct val="90000"/>
              </a:lnSpc>
            </a:pPr>
            <a:r>
              <a:rPr lang="en-US" sz="2400" smtClean="0">
                <a:latin typeface="Perpetua" pitchFamily="18" charset="0"/>
              </a:rPr>
              <a:t>Student services </a:t>
            </a:r>
          </a:p>
          <a:p>
            <a:pPr lvl="1" eaLnBrk="1" hangingPunct="1">
              <a:lnSpc>
                <a:spcPct val="90000"/>
              </a:lnSpc>
            </a:pPr>
            <a:r>
              <a:rPr lang="en-US" sz="2400" smtClean="0">
                <a:latin typeface="Perpetua" pitchFamily="18" charset="0"/>
              </a:rPr>
              <a:t>Scholar services</a:t>
            </a:r>
          </a:p>
        </p:txBody>
      </p:sp>
      <p:sp>
        <p:nvSpPr>
          <p:cNvPr id="38915" name="Text Box 4"/>
          <p:cNvSpPr txBox="1">
            <a:spLocks noChangeArrowheads="1"/>
          </p:cNvSpPr>
          <p:nvPr/>
        </p:nvSpPr>
        <p:spPr bwMode="auto">
          <a:xfrm>
            <a:off x="6324600" y="4267200"/>
            <a:ext cx="1295400" cy="457200"/>
          </a:xfrm>
          <a:prstGeom prst="rect">
            <a:avLst/>
          </a:prstGeom>
          <a:noFill/>
          <a:ln w="9525">
            <a:noFill/>
            <a:miter lim="800000"/>
            <a:headEnd/>
            <a:tailEnd/>
          </a:ln>
        </p:spPr>
        <p:txBody>
          <a:bodyPr>
            <a:spAutoFit/>
          </a:bodyPr>
          <a:lstStyle/>
          <a:p>
            <a:pPr defTabSz="914400" eaLnBrk="0" hangingPunct="0">
              <a:spcBef>
                <a:spcPct val="50000"/>
              </a:spcBef>
            </a:pPr>
            <a:endParaRPr lang="en-US" sz="2400">
              <a:ea typeface="MS PGothic" pitchFamily="34" charset="-128"/>
            </a:endParaRPr>
          </a:p>
        </p:txBody>
      </p:sp>
      <p:pic>
        <p:nvPicPr>
          <p:cNvPr id="38916" name="Picture 5" descr="Mills_TTW"/>
          <p:cNvPicPr>
            <a:picLocks noGrp="1" noChangeAspect="1" noChangeArrowheads="1"/>
          </p:cNvPicPr>
          <p:nvPr>
            <p:ph sz="half" idx="4294967295"/>
          </p:nvPr>
        </p:nvPicPr>
        <p:blipFill>
          <a:blip r:embed="rId3"/>
          <a:srcRect/>
          <a:stretch>
            <a:fillRect/>
          </a:stretch>
        </p:blipFill>
        <p:spPr>
          <a:xfrm>
            <a:off x="4572000" y="1676400"/>
            <a:ext cx="4038600" cy="3149600"/>
          </a:xfrm>
        </p:spPr>
      </p:pic>
      <p:sp>
        <p:nvSpPr>
          <p:cNvPr id="38917" name="Text Box 6"/>
          <p:cNvSpPr txBox="1">
            <a:spLocks noChangeArrowheads="1"/>
          </p:cNvSpPr>
          <p:nvPr/>
        </p:nvSpPr>
        <p:spPr bwMode="auto">
          <a:xfrm>
            <a:off x="5329238" y="4826000"/>
            <a:ext cx="2684462" cy="1314450"/>
          </a:xfrm>
          <a:prstGeom prst="rect">
            <a:avLst/>
          </a:prstGeom>
          <a:noFill/>
          <a:ln w="15875">
            <a:noFill/>
            <a:miter lim="800000"/>
            <a:headEnd/>
            <a:tailEnd/>
          </a:ln>
        </p:spPr>
        <p:txBody>
          <a:bodyPr>
            <a:spAutoFit/>
          </a:bodyPr>
          <a:lstStyle/>
          <a:p>
            <a:pPr algn="ctr" defTabSz="914400">
              <a:spcBef>
                <a:spcPct val="50000"/>
              </a:spcBef>
            </a:pPr>
            <a:r>
              <a:rPr lang="en-US" sz="1600" dirty="0">
                <a:latin typeface="Perpetua" pitchFamily="18" charset="0"/>
              </a:rPr>
              <a:t>McMaster University </a:t>
            </a:r>
            <a:r>
              <a:rPr lang="en-US" sz="1600" dirty="0" smtClean="0">
                <a:latin typeface="Perpetua" pitchFamily="18" charset="0"/>
              </a:rPr>
              <a:t>Library </a:t>
            </a:r>
            <a:r>
              <a:rPr lang="en-US" sz="1600" i="1" dirty="0">
                <a:latin typeface="Perpetua" pitchFamily="18" charset="0"/>
              </a:rPr>
              <a:t>Mills Learning Commons</a:t>
            </a:r>
            <a:r>
              <a:rPr lang="en-US" sz="1600" dirty="0">
                <a:latin typeface="Perpetua" pitchFamily="18" charset="0"/>
              </a:rPr>
              <a:t>              http://</a:t>
            </a:r>
            <a:r>
              <a:rPr lang="en-US" sz="1600" dirty="0" err="1">
                <a:latin typeface="Perpetua" pitchFamily="18" charset="0"/>
              </a:rPr>
              <a:t>library.mcmaster.ca</a:t>
            </a:r>
            <a:r>
              <a:rPr lang="en-US" sz="1600" dirty="0">
                <a:latin typeface="Perpetua" pitchFamily="18" charset="0"/>
              </a:rPr>
              <a:t>/category/library-news/mills-learning-commons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457200" y="457200"/>
            <a:ext cx="8229600" cy="1143000"/>
          </a:xfrm>
        </p:spPr>
        <p:txBody>
          <a:bodyPr/>
          <a:lstStyle/>
          <a:p>
            <a:pPr eaLnBrk="1" hangingPunct="1">
              <a:lnSpc>
                <a:spcPct val="90000"/>
              </a:lnSpc>
            </a:pPr>
            <a:r>
              <a:rPr lang="en-US" smtClean="0">
                <a:latin typeface="Perpetua" pitchFamily="18" charset="0"/>
              </a:rPr>
              <a:t>A Spectrum of Library Services</a:t>
            </a:r>
          </a:p>
        </p:txBody>
      </p:sp>
      <p:sp>
        <p:nvSpPr>
          <p:cNvPr id="40962" name="Rectangle 3"/>
          <p:cNvSpPr>
            <a:spLocks noGrp="1" noChangeArrowheads="1"/>
          </p:cNvSpPr>
          <p:nvPr>
            <p:ph type="body" sz="half" idx="4294967295"/>
          </p:nvPr>
        </p:nvSpPr>
        <p:spPr>
          <a:xfrm>
            <a:off x="533400" y="1600200"/>
            <a:ext cx="4041775" cy="4525963"/>
          </a:xfrm>
        </p:spPr>
        <p:txBody>
          <a:bodyPr/>
          <a:lstStyle/>
          <a:p>
            <a:pPr eaLnBrk="1" hangingPunct="1"/>
            <a:r>
              <a:rPr lang="en-US" sz="3000" smtClean="0">
                <a:latin typeface="Perpetua" pitchFamily="18" charset="0"/>
              </a:rPr>
              <a:t>Universal</a:t>
            </a:r>
          </a:p>
          <a:p>
            <a:pPr lvl="1" eaLnBrk="1" hangingPunct="1"/>
            <a:r>
              <a:rPr lang="en-US" sz="2600" smtClean="0">
                <a:latin typeface="Perpetua" pitchFamily="18" charset="0"/>
              </a:rPr>
              <a:t>Access Services</a:t>
            </a:r>
          </a:p>
          <a:p>
            <a:pPr eaLnBrk="1" hangingPunct="1"/>
            <a:r>
              <a:rPr lang="en-US" sz="3000" smtClean="0">
                <a:latin typeface="Perpetua" pitchFamily="18" charset="0"/>
              </a:rPr>
              <a:t>More Common</a:t>
            </a:r>
          </a:p>
          <a:p>
            <a:pPr lvl="1" eaLnBrk="1" hangingPunct="1"/>
            <a:r>
              <a:rPr lang="en-US" sz="2600" smtClean="0">
                <a:latin typeface="Perpetua" pitchFamily="18" charset="0"/>
              </a:rPr>
              <a:t>Information Services</a:t>
            </a:r>
          </a:p>
          <a:p>
            <a:pPr lvl="1" eaLnBrk="1" hangingPunct="1"/>
            <a:r>
              <a:rPr lang="en-US" sz="2600" smtClean="0">
                <a:latin typeface="Perpetua" pitchFamily="18" charset="0"/>
              </a:rPr>
              <a:t>Instructional Services</a:t>
            </a:r>
          </a:p>
          <a:p>
            <a:pPr eaLnBrk="1" hangingPunct="1"/>
            <a:r>
              <a:rPr lang="en-US" sz="3000" smtClean="0">
                <a:latin typeface="Perpetua" pitchFamily="18" charset="0"/>
              </a:rPr>
              <a:t>Less Common</a:t>
            </a:r>
          </a:p>
          <a:p>
            <a:pPr lvl="1" eaLnBrk="1" hangingPunct="1"/>
            <a:r>
              <a:rPr lang="en-US" sz="2600" smtClean="0">
                <a:latin typeface="Perpetua" pitchFamily="18" charset="0"/>
              </a:rPr>
              <a:t>Digital Publishing</a:t>
            </a:r>
          </a:p>
          <a:p>
            <a:pPr lvl="1" eaLnBrk="1" hangingPunct="1"/>
            <a:r>
              <a:rPr lang="en-US" sz="2600" smtClean="0">
                <a:latin typeface="Perpetua" pitchFamily="18" charset="0"/>
              </a:rPr>
              <a:t>Copyright Consulting</a:t>
            </a:r>
          </a:p>
          <a:p>
            <a:pPr eaLnBrk="1" hangingPunct="1"/>
            <a:r>
              <a:rPr lang="en-US" sz="3000" smtClean="0">
                <a:latin typeface="Perpetua" pitchFamily="18" charset="0"/>
              </a:rPr>
              <a:t>Distinctive</a:t>
            </a:r>
          </a:p>
        </p:txBody>
      </p:sp>
      <p:sp>
        <p:nvSpPr>
          <p:cNvPr id="40963" name="Text Box 4"/>
          <p:cNvSpPr txBox="1">
            <a:spLocks noChangeArrowheads="1"/>
          </p:cNvSpPr>
          <p:nvPr/>
        </p:nvSpPr>
        <p:spPr bwMode="auto">
          <a:xfrm>
            <a:off x="6324600" y="4267200"/>
            <a:ext cx="1295400" cy="457200"/>
          </a:xfrm>
          <a:prstGeom prst="rect">
            <a:avLst/>
          </a:prstGeom>
          <a:noFill/>
          <a:ln w="9525">
            <a:noFill/>
            <a:miter lim="800000"/>
            <a:headEnd/>
            <a:tailEnd/>
          </a:ln>
        </p:spPr>
        <p:txBody>
          <a:bodyPr>
            <a:spAutoFit/>
          </a:bodyPr>
          <a:lstStyle/>
          <a:p>
            <a:pPr defTabSz="914400" eaLnBrk="0" hangingPunct="0">
              <a:spcBef>
                <a:spcPct val="50000"/>
              </a:spcBef>
            </a:pPr>
            <a:endParaRPr lang="en-US" sz="2400">
              <a:ea typeface="MS PGothic" pitchFamily="34" charset="-128"/>
            </a:endParaRPr>
          </a:p>
        </p:txBody>
      </p:sp>
      <p:sp>
        <p:nvSpPr>
          <p:cNvPr id="40964" name="Text Box 5"/>
          <p:cNvSpPr txBox="1">
            <a:spLocks noChangeArrowheads="1"/>
          </p:cNvSpPr>
          <p:nvPr/>
        </p:nvSpPr>
        <p:spPr bwMode="auto">
          <a:xfrm>
            <a:off x="5356225" y="5029200"/>
            <a:ext cx="2693584" cy="1077218"/>
          </a:xfrm>
          <a:prstGeom prst="rect">
            <a:avLst/>
          </a:prstGeom>
          <a:noFill/>
          <a:ln w="15875">
            <a:noFill/>
            <a:miter lim="800000"/>
            <a:headEnd/>
            <a:tailEnd/>
          </a:ln>
        </p:spPr>
        <p:txBody>
          <a:bodyPr wrap="square">
            <a:spAutoFit/>
          </a:bodyPr>
          <a:lstStyle/>
          <a:p>
            <a:pPr algn="ctr" defTabSz="914400">
              <a:spcBef>
                <a:spcPct val="50000"/>
              </a:spcBef>
            </a:pPr>
            <a:r>
              <a:rPr lang="en-US" sz="1600" dirty="0">
                <a:latin typeface="Perpetua" pitchFamily="18" charset="0"/>
              </a:rPr>
              <a:t>Harvard University </a:t>
            </a:r>
            <a:r>
              <a:rPr lang="en-US" sz="1600" dirty="0" smtClean="0">
                <a:latin typeface="Perpetua" pitchFamily="18" charset="0"/>
              </a:rPr>
              <a:t>Library  </a:t>
            </a:r>
            <a:r>
              <a:rPr lang="en-US" sz="1600" i="1" dirty="0">
                <a:latin typeface="Perpetua" pitchFamily="18" charset="0"/>
              </a:rPr>
              <a:t>Harvard Library Lab</a:t>
            </a:r>
            <a:r>
              <a:rPr lang="en-US" sz="1600" dirty="0">
                <a:latin typeface="Perpetua" pitchFamily="18" charset="0"/>
              </a:rPr>
              <a:t>              http://</a:t>
            </a:r>
            <a:r>
              <a:rPr lang="en-US" sz="1600" dirty="0" err="1">
                <a:latin typeface="Perpetua" pitchFamily="18" charset="0"/>
              </a:rPr>
              <a:t>osc.hul.harvard.edu</a:t>
            </a:r>
            <a:r>
              <a:rPr lang="en-US" sz="1600" dirty="0">
                <a:latin typeface="Perpetua" pitchFamily="18" charset="0"/>
              </a:rPr>
              <a:t>/</a:t>
            </a:r>
            <a:r>
              <a:rPr lang="en-US" sz="1600" dirty="0" err="1">
                <a:latin typeface="Perpetua" pitchFamily="18" charset="0"/>
              </a:rPr>
              <a:t>liblab</a:t>
            </a:r>
            <a:endParaRPr lang="en-US" sz="1600" dirty="0">
              <a:latin typeface="Perpetua" pitchFamily="18" charset="0"/>
            </a:endParaRPr>
          </a:p>
        </p:txBody>
      </p:sp>
      <p:pic>
        <p:nvPicPr>
          <p:cNvPr id="40965" name="Picture 6" descr="LibLabIcon"/>
          <p:cNvPicPr>
            <a:picLocks noGrp="1" noChangeAspect="1" noChangeArrowheads="1"/>
          </p:cNvPicPr>
          <p:nvPr>
            <p:ph sz="half" idx="4294967295"/>
          </p:nvPr>
        </p:nvPicPr>
        <p:blipFill>
          <a:blip r:embed="rId3"/>
          <a:srcRect/>
          <a:stretch>
            <a:fillRect/>
          </a:stretch>
        </p:blipFill>
        <p:spPr>
          <a:xfrm>
            <a:off x="4724400" y="1676400"/>
            <a:ext cx="3810000" cy="316071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a:xfrm>
            <a:off x="457200" y="685800"/>
            <a:ext cx="8229600" cy="762000"/>
          </a:xfrm>
        </p:spPr>
        <p:txBody>
          <a:bodyPr/>
          <a:lstStyle/>
          <a:p>
            <a:pPr eaLnBrk="1" hangingPunct="1"/>
            <a:r>
              <a:rPr lang="en-US" smtClean="0">
                <a:latin typeface="Perpetua" pitchFamily="18" charset="0"/>
              </a:rPr>
              <a:t>How Broad is Your Service Spectrum?</a:t>
            </a:r>
          </a:p>
        </p:txBody>
      </p:sp>
      <p:pic>
        <p:nvPicPr>
          <p:cNvPr id="43010" name="Picture 5" descr="lib-fair"/>
          <p:cNvPicPr>
            <a:picLocks noGrp="1" noChangeAspect="1" noChangeArrowheads="1"/>
          </p:cNvPicPr>
          <p:nvPr>
            <p:ph idx="4294967295"/>
          </p:nvPr>
        </p:nvPicPr>
        <p:blipFill>
          <a:blip r:embed="rId3"/>
          <a:srcRect/>
          <a:stretch>
            <a:fillRect/>
          </a:stretch>
        </p:blipFill>
        <p:spPr>
          <a:xfrm>
            <a:off x="5284788" y="1905000"/>
            <a:ext cx="3516312" cy="1547813"/>
          </a:xfrm>
        </p:spPr>
      </p:pic>
      <p:sp>
        <p:nvSpPr>
          <p:cNvPr id="43011" name="Text Box 6"/>
          <p:cNvSpPr txBox="1">
            <a:spLocks noChangeArrowheads="1"/>
          </p:cNvSpPr>
          <p:nvPr/>
        </p:nvSpPr>
        <p:spPr bwMode="auto">
          <a:xfrm>
            <a:off x="5551488" y="3684588"/>
            <a:ext cx="3249612" cy="1574800"/>
          </a:xfrm>
          <a:prstGeom prst="rect">
            <a:avLst/>
          </a:prstGeom>
          <a:noFill/>
          <a:ln w="15875">
            <a:solidFill>
              <a:schemeClr val="accent1"/>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Toland, J. (2010, August 26). Library Fair to feature smoothies, swag, and demos. Retrieved from http://today.ttu.edu/2010/08/library-fair-to-feature-smoothies-swag-and-demos-2/</a:t>
            </a:r>
          </a:p>
        </p:txBody>
      </p:sp>
      <p:sp>
        <p:nvSpPr>
          <p:cNvPr id="43012" name="Text Box 7"/>
          <p:cNvSpPr txBox="1">
            <a:spLocks noChangeArrowheads="1"/>
          </p:cNvSpPr>
          <p:nvPr/>
        </p:nvSpPr>
        <p:spPr bwMode="auto">
          <a:xfrm>
            <a:off x="457200" y="1371600"/>
            <a:ext cx="4638675" cy="4838700"/>
          </a:xfrm>
          <a:prstGeom prst="rect">
            <a:avLst/>
          </a:prstGeom>
          <a:noFill/>
          <a:ln w="9525">
            <a:noFill/>
            <a:miter lim="800000"/>
            <a:headEnd/>
            <a:tailEnd/>
          </a:ln>
        </p:spPr>
        <p:txBody>
          <a:bodyPr>
            <a:spAutoFit/>
          </a:bodyPr>
          <a:lstStyle/>
          <a:p>
            <a:pPr defTabSz="914400"/>
            <a:r>
              <a:rPr lang="en-US" sz="2400">
                <a:latin typeface="Perpetua" pitchFamily="18" charset="0"/>
              </a:rPr>
              <a:t>“The event will offer an interactive forum for library patrons to ask questions, tour the building and see demonstrations about services provided, including electronic resources, personal librarians and free digital images. Information also will be provided on the many items available for checkout . . . . The fair will feature breakout workshops on EndNote Web . . . and on Mining Uncle Sam’s Data, featuring Geographic Information Systems, maps and patents.”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idx="4294967295"/>
          </p:nvPr>
        </p:nvSpPr>
        <p:spPr>
          <a:xfrm>
            <a:off x="457200" y="685800"/>
            <a:ext cx="8229600" cy="762000"/>
          </a:xfrm>
        </p:spPr>
        <p:txBody>
          <a:bodyPr/>
          <a:lstStyle/>
          <a:p>
            <a:pPr eaLnBrk="1" hangingPunct="1"/>
            <a:r>
              <a:rPr lang="en-US" smtClean="0">
                <a:latin typeface="Perpetua" pitchFamily="18" charset="0"/>
              </a:rPr>
              <a:t>How Broad is Your Service Spectrum?</a:t>
            </a:r>
          </a:p>
        </p:txBody>
      </p:sp>
      <p:pic>
        <p:nvPicPr>
          <p:cNvPr id="45058" name="Picture 5" descr="KU_CDS"/>
          <p:cNvPicPr>
            <a:picLocks noGrp="1" noChangeAspect="1" noChangeArrowheads="1"/>
          </p:cNvPicPr>
          <p:nvPr>
            <p:ph idx="4294967295"/>
          </p:nvPr>
        </p:nvPicPr>
        <p:blipFill>
          <a:blip r:embed="rId3"/>
          <a:srcRect/>
          <a:stretch>
            <a:fillRect/>
          </a:stretch>
        </p:blipFill>
        <p:spPr>
          <a:xfrm>
            <a:off x="609600" y="1447800"/>
            <a:ext cx="8077200" cy="1851025"/>
          </a:xfrm>
        </p:spPr>
      </p:pic>
      <p:sp>
        <p:nvSpPr>
          <p:cNvPr id="45059" name="Text Box 7"/>
          <p:cNvSpPr txBox="1">
            <a:spLocks noChangeArrowheads="1"/>
          </p:cNvSpPr>
          <p:nvPr/>
        </p:nvSpPr>
        <p:spPr bwMode="auto">
          <a:xfrm>
            <a:off x="2622550" y="5391150"/>
            <a:ext cx="3657600" cy="841375"/>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University of Kansas Libraries. (n.d.). </a:t>
            </a:r>
            <a:r>
              <a:rPr lang="en-US" sz="1600" i="1">
                <a:latin typeface="Perpetua" pitchFamily="18" charset="0"/>
              </a:rPr>
              <a:t>Center for Digital Scholarship – About</a:t>
            </a:r>
            <a:r>
              <a:rPr lang="en-US" sz="1600">
                <a:latin typeface="Perpetua" pitchFamily="18" charset="0"/>
              </a:rPr>
              <a:t>. Retrieved from http://cds.lib.ku.edu/about/</a:t>
            </a:r>
          </a:p>
        </p:txBody>
      </p:sp>
      <p:sp>
        <p:nvSpPr>
          <p:cNvPr id="45060" name="Text Box 8"/>
          <p:cNvSpPr txBox="1">
            <a:spLocks noChangeArrowheads="1"/>
          </p:cNvSpPr>
          <p:nvPr/>
        </p:nvSpPr>
        <p:spPr bwMode="auto">
          <a:xfrm>
            <a:off x="1155700" y="3298825"/>
            <a:ext cx="7275513" cy="1917700"/>
          </a:xfrm>
          <a:prstGeom prst="rect">
            <a:avLst/>
          </a:prstGeom>
          <a:noFill/>
          <a:ln w="9525">
            <a:noFill/>
            <a:miter lim="800000"/>
            <a:headEnd/>
            <a:tailEnd/>
          </a:ln>
        </p:spPr>
        <p:txBody>
          <a:bodyPr>
            <a:spAutoFit/>
          </a:bodyPr>
          <a:lstStyle/>
          <a:p>
            <a:pPr defTabSz="914400"/>
            <a:r>
              <a:rPr lang="en-US" sz="2400">
                <a:latin typeface="Perpetua" pitchFamily="18" charset="0"/>
              </a:rPr>
              <a:t>“Welcome to the Center for Digital Scholarship. This exciting new concept is brought to you by KU Libraries, whose mission is to serve “as dynamic partners and campus leaders in advancing inquiry and learning for KU, for the state of Kansas, and for an ever-expanding community of world scholars.”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Grp="1"/>
          </p:cNvSpPr>
          <p:nvPr>
            <p:ph type="title" idx="4294967295"/>
          </p:nvPr>
        </p:nvSpPr>
        <p:spPr/>
        <p:txBody>
          <a:bodyPr/>
          <a:lstStyle/>
          <a:p>
            <a:r>
              <a:rPr lang="en-US" smtClean="0">
                <a:latin typeface="Perpetua" pitchFamily="18" charset="0"/>
              </a:rPr>
              <a:t>Table of Contents</a:t>
            </a:r>
          </a:p>
        </p:txBody>
      </p:sp>
      <p:sp>
        <p:nvSpPr>
          <p:cNvPr id="121861" name="Rectangle 5"/>
          <p:cNvSpPr>
            <a:spLocks noGrp="1"/>
          </p:cNvSpPr>
          <p:nvPr>
            <p:ph type="body" sz="half" idx="4294967295"/>
          </p:nvPr>
        </p:nvSpPr>
        <p:spPr>
          <a:xfrm>
            <a:off x="457200" y="1600200"/>
            <a:ext cx="4038600" cy="4525963"/>
          </a:xfrm>
        </p:spPr>
        <p:txBody>
          <a:bodyPr/>
          <a:lstStyle/>
          <a:p>
            <a:pPr>
              <a:lnSpc>
                <a:spcPct val="125000"/>
              </a:lnSpc>
            </a:pPr>
            <a:r>
              <a:rPr lang="en-US" sz="3600" smtClean="0">
                <a:latin typeface="Perpetua" pitchFamily="18" charset="0"/>
              </a:rPr>
              <a:t>Stories Are Important</a:t>
            </a:r>
          </a:p>
          <a:p>
            <a:pPr>
              <a:lnSpc>
                <a:spcPct val="125000"/>
              </a:lnSpc>
            </a:pPr>
            <a:r>
              <a:rPr lang="en-US" sz="3600" smtClean="0">
                <a:latin typeface="Perpetua" pitchFamily="18" charset="0"/>
              </a:rPr>
              <a:t>The Big Questions</a:t>
            </a:r>
          </a:p>
          <a:p>
            <a:pPr>
              <a:lnSpc>
                <a:spcPct val="125000"/>
              </a:lnSpc>
            </a:pPr>
            <a:r>
              <a:rPr lang="en-US" sz="3600" smtClean="0">
                <a:latin typeface="Perpetua" pitchFamily="18" charset="0"/>
              </a:rPr>
              <a:t>Planning for Services</a:t>
            </a:r>
          </a:p>
          <a:p>
            <a:pPr>
              <a:lnSpc>
                <a:spcPct val="125000"/>
              </a:lnSpc>
            </a:pPr>
            <a:r>
              <a:rPr lang="en-US" sz="3600" smtClean="0">
                <a:latin typeface="Perpetua" pitchFamily="18" charset="0"/>
              </a:rPr>
              <a:t>Celebrating Service</a:t>
            </a:r>
            <a:endParaRPr lang="en-US" sz="3000" smtClean="0">
              <a:latin typeface="Perpetua" pitchFamily="18" charset="0"/>
            </a:endParaRPr>
          </a:p>
        </p:txBody>
      </p:sp>
      <p:pic>
        <p:nvPicPr>
          <p:cNvPr id="121863" name="Picture 7" descr="toc"/>
          <p:cNvPicPr>
            <a:picLocks noGrp="1" noChangeAspect="1" noChangeArrowheads="1"/>
          </p:cNvPicPr>
          <p:nvPr>
            <p:ph sz="half" idx="4294967295"/>
          </p:nvPr>
        </p:nvPicPr>
        <p:blipFill>
          <a:blip r:embed="rId3"/>
          <a:srcRect/>
          <a:stretch>
            <a:fillRect/>
          </a:stretch>
        </p:blipFill>
        <p:spPr>
          <a:xfrm>
            <a:off x="4648200" y="1833563"/>
            <a:ext cx="4038600" cy="2870200"/>
          </a:xfrm>
        </p:spPr>
      </p:pic>
      <p:sp>
        <p:nvSpPr>
          <p:cNvPr id="121864" name="Text Box 11"/>
          <p:cNvSpPr txBox="1">
            <a:spLocks noChangeArrowheads="1"/>
          </p:cNvSpPr>
          <p:nvPr/>
        </p:nvSpPr>
        <p:spPr bwMode="auto">
          <a:xfrm>
            <a:off x="5038725" y="4703763"/>
            <a:ext cx="3432175" cy="1482725"/>
          </a:xfrm>
          <a:prstGeom prst="rect">
            <a:avLst/>
          </a:prstGeom>
          <a:noFill/>
          <a:ln w="9525">
            <a:noFill/>
            <a:miter lim="800000"/>
            <a:headEnd/>
            <a:tailEnd/>
          </a:ln>
        </p:spPr>
        <p:txBody>
          <a:bodyPr>
            <a:spAutoFit/>
          </a:bodyPr>
          <a:lstStyle/>
          <a:p>
            <a:pPr algn="ctr" defTabSz="914400">
              <a:lnSpc>
                <a:spcPct val="95000"/>
              </a:lnSpc>
              <a:spcBef>
                <a:spcPct val="50000"/>
              </a:spcBef>
            </a:pPr>
            <a:r>
              <a:rPr lang="en-US" sz="1600">
                <a:latin typeface="Perpetua" pitchFamily="18" charset="0"/>
              </a:rPr>
              <a:t>Friedman, V. (2008, July 7). Table of contents: Creative examples. </a:t>
            </a:r>
            <a:r>
              <a:rPr lang="en-US" sz="1600" i="1">
                <a:latin typeface="Perpetua" pitchFamily="18" charset="0"/>
              </a:rPr>
              <a:t>Smashing Magazine</a:t>
            </a:r>
            <a:r>
              <a:rPr lang="en-US" sz="1600">
                <a:latin typeface="Perpetua" pitchFamily="18" charset="0"/>
              </a:rPr>
              <a:t>.  Retrieved from http://www.smashingmagazine.com/2008/07/07/table-of-contents-creative-and-beautiful-examples/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a:xfrm>
            <a:off x="533400" y="762000"/>
            <a:ext cx="8001000" cy="730250"/>
          </a:xfrm>
        </p:spPr>
        <p:txBody>
          <a:bodyPr anchor="b"/>
          <a:lstStyle/>
          <a:p>
            <a:pPr eaLnBrk="1" hangingPunct="1"/>
            <a:r>
              <a:rPr lang="en-US" smtClean="0">
                <a:latin typeface="Perpetua" pitchFamily="18" charset="0"/>
              </a:rPr>
              <a:t>How Broad is Your Service Spectrum?</a:t>
            </a:r>
          </a:p>
        </p:txBody>
      </p:sp>
      <p:sp>
        <p:nvSpPr>
          <p:cNvPr id="47106" name="Content Placeholder 2"/>
          <p:cNvSpPr>
            <a:spLocks noGrp="1"/>
          </p:cNvSpPr>
          <p:nvPr>
            <p:ph sz="half" idx="4294967295"/>
          </p:nvPr>
        </p:nvSpPr>
        <p:spPr>
          <a:xfrm>
            <a:off x="533400" y="1676400"/>
            <a:ext cx="4117975" cy="4648200"/>
          </a:xfrm>
        </p:spPr>
        <p:txBody>
          <a:bodyPr/>
          <a:lstStyle/>
          <a:p>
            <a:pPr marL="0" indent="0" defTabSz="914400" eaLnBrk="1" hangingPunct="1">
              <a:buFont typeface="Arial" charset="0"/>
              <a:buNone/>
            </a:pPr>
            <a:r>
              <a:rPr lang="en-US" sz="2600" smtClean="0">
                <a:latin typeface="Perpetua" pitchFamily="18" charset="0"/>
              </a:rPr>
              <a:t>“We connect people with scholarship. This is the core mission of the research library in the 21</a:t>
            </a:r>
            <a:r>
              <a:rPr lang="en-US" sz="2600" baseline="30000" smtClean="0">
                <a:latin typeface="Perpetua" pitchFamily="18" charset="0"/>
              </a:rPr>
              <a:t>st</a:t>
            </a:r>
            <a:r>
              <a:rPr lang="en-US" sz="2600" smtClean="0">
                <a:latin typeface="Perpetua" pitchFamily="18" charset="0"/>
              </a:rPr>
              <a:t> century. It is an inherently active mission and strikingly different than in previous decades . . . . It is simply not possible to connect people with scholarship without collaboration, partnerships, and dynamic interaction.”</a:t>
            </a:r>
          </a:p>
        </p:txBody>
      </p:sp>
      <p:pic>
        <p:nvPicPr>
          <p:cNvPr id="47107" name="Picture 2"/>
          <p:cNvPicPr>
            <a:picLocks noGrp="1" noChangeAspect="1" noChangeArrowheads="1"/>
          </p:cNvPicPr>
          <p:nvPr>
            <p:ph sz="half" idx="4294967295"/>
          </p:nvPr>
        </p:nvPicPr>
        <p:blipFill>
          <a:blip r:embed="rId3"/>
          <a:srcRect/>
          <a:stretch>
            <a:fillRect/>
          </a:stretch>
        </p:blipFill>
        <p:spPr>
          <a:xfrm>
            <a:off x="5257800" y="1676400"/>
            <a:ext cx="2627313" cy="3505200"/>
          </a:xfrm>
        </p:spPr>
      </p:pic>
      <p:sp>
        <p:nvSpPr>
          <p:cNvPr id="47108" name="TextBox 7"/>
          <p:cNvSpPr txBox="1">
            <a:spLocks noChangeArrowheads="1"/>
          </p:cNvSpPr>
          <p:nvPr/>
        </p:nvSpPr>
        <p:spPr bwMode="auto">
          <a:xfrm>
            <a:off x="4724400" y="5294313"/>
            <a:ext cx="4038600" cy="841375"/>
          </a:xfrm>
          <a:prstGeom prst="rect">
            <a:avLst/>
          </a:prstGeom>
          <a:noFill/>
          <a:ln w="15875">
            <a:solidFill>
              <a:schemeClr val="accent1"/>
            </a:solidFill>
            <a:miter lim="800000"/>
            <a:headEnd/>
            <a:tailEnd/>
          </a:ln>
        </p:spPr>
        <p:txBody>
          <a:bodyPr>
            <a:spAutoFit/>
          </a:bodyPr>
          <a:lstStyle/>
          <a:p>
            <a:pPr defTabSz="914400"/>
            <a:r>
              <a:rPr lang="en-US" sz="1600" b="1">
                <a:latin typeface="Perpetua" pitchFamily="18" charset="0"/>
              </a:rPr>
              <a:t>Source:</a:t>
            </a:r>
            <a:r>
              <a:rPr lang="en-US" sz="1600">
                <a:latin typeface="Perpetua" pitchFamily="18" charset="0"/>
              </a:rPr>
              <a:t> Dewey, B. I. (2009). Through any means available: Connecting people with scholarship. </a:t>
            </a:r>
            <a:r>
              <a:rPr lang="en-US" sz="1600" i="1">
                <a:latin typeface="Perpetua" pitchFamily="18" charset="0"/>
              </a:rPr>
              <a:t>Journal of Library Administration, 49</a:t>
            </a:r>
            <a:r>
              <a:rPr lang="en-US" sz="1600">
                <a:latin typeface="Perpetua" pitchFamily="18" charset="0"/>
              </a:rPr>
              <a:t> (5), 533-544.</a:t>
            </a:r>
            <a:endParaRPr lang="en-US" sz="1600" b="1">
              <a:latin typeface="Perpetua"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idx="4294967295"/>
          </p:nvPr>
        </p:nvSpPr>
        <p:spPr>
          <a:xfrm>
            <a:off x="533400" y="457200"/>
            <a:ext cx="8001000" cy="914400"/>
          </a:xfrm>
        </p:spPr>
        <p:txBody>
          <a:bodyPr anchor="b"/>
          <a:lstStyle/>
          <a:p>
            <a:pPr eaLnBrk="1" hangingPunct="1"/>
            <a:r>
              <a:rPr lang="en-US" sz="3900" smtClean="0">
                <a:latin typeface="Perpetua" pitchFamily="18" charset="0"/>
              </a:rPr>
              <a:t>Learning from Collections</a:t>
            </a:r>
          </a:p>
        </p:txBody>
      </p:sp>
      <p:pic>
        <p:nvPicPr>
          <p:cNvPr id="49154" name="Picture 6" descr="bgsu"/>
          <p:cNvPicPr>
            <a:picLocks noChangeAspect="1" noChangeArrowheads="1"/>
          </p:cNvPicPr>
          <p:nvPr/>
        </p:nvPicPr>
        <p:blipFill>
          <a:blip r:embed="rId3"/>
          <a:srcRect/>
          <a:stretch>
            <a:fillRect/>
          </a:stretch>
        </p:blipFill>
        <p:spPr bwMode="auto">
          <a:xfrm>
            <a:off x="762000" y="1676400"/>
            <a:ext cx="7620000" cy="2716213"/>
          </a:xfrm>
          <a:prstGeom prst="rect">
            <a:avLst/>
          </a:prstGeom>
          <a:noFill/>
          <a:ln w="9525">
            <a:noFill/>
            <a:miter lim="800000"/>
            <a:headEnd/>
            <a:tailEnd/>
          </a:ln>
        </p:spPr>
      </p:pic>
      <p:sp>
        <p:nvSpPr>
          <p:cNvPr id="49155" name="Text Box 7"/>
          <p:cNvSpPr txBox="1">
            <a:spLocks noChangeArrowheads="1"/>
          </p:cNvSpPr>
          <p:nvPr/>
        </p:nvSpPr>
        <p:spPr bwMode="auto">
          <a:xfrm>
            <a:off x="2816116" y="4508015"/>
            <a:ext cx="3139714" cy="1077218"/>
          </a:xfrm>
          <a:prstGeom prst="rect">
            <a:avLst/>
          </a:prstGeom>
          <a:noFill/>
          <a:ln w="15875">
            <a:noFill/>
            <a:miter lim="800000"/>
            <a:headEnd/>
            <a:tailEnd/>
          </a:ln>
        </p:spPr>
        <p:txBody>
          <a:bodyPr wrap="square">
            <a:spAutoFit/>
          </a:bodyPr>
          <a:lstStyle/>
          <a:p>
            <a:pPr algn="ctr" defTabSz="914400">
              <a:spcBef>
                <a:spcPct val="50000"/>
              </a:spcBef>
            </a:pPr>
            <a:r>
              <a:rPr lang="en-US" sz="1600" dirty="0">
                <a:latin typeface="Perpetua" pitchFamily="18" charset="0"/>
              </a:rPr>
              <a:t>Bowling Green State University </a:t>
            </a:r>
            <a:r>
              <a:rPr lang="en-US" sz="1600" dirty="0" smtClean="0">
                <a:latin typeface="Perpetua" pitchFamily="18" charset="0"/>
              </a:rPr>
              <a:t>Libraries </a:t>
            </a:r>
            <a:r>
              <a:rPr lang="en-US" sz="1600" i="1" dirty="0">
                <a:latin typeface="Perpetua" pitchFamily="18" charset="0"/>
              </a:rPr>
              <a:t>Browne Popular Culture Collection</a:t>
            </a:r>
            <a:r>
              <a:rPr lang="en-US" sz="1600" dirty="0">
                <a:latin typeface="Perpetua" pitchFamily="18" charset="0"/>
              </a:rPr>
              <a:t> http://</a:t>
            </a:r>
            <a:r>
              <a:rPr lang="en-US" sz="1600" dirty="0" err="1">
                <a:latin typeface="Perpetua" pitchFamily="18" charset="0"/>
              </a:rPr>
              <a:t>www.bgsu.edu</a:t>
            </a:r>
            <a:r>
              <a:rPr lang="en-US" sz="1600" dirty="0">
                <a:latin typeface="Perpetua" pitchFamily="18" charset="0"/>
              </a:rPr>
              <a:t>/colleges/library/</a:t>
            </a:r>
            <a:r>
              <a:rPr lang="en-US" sz="1600" dirty="0" err="1">
                <a:latin typeface="Perpetua" pitchFamily="18" charset="0"/>
              </a:rPr>
              <a:t>pcl</a:t>
            </a:r>
            <a:r>
              <a:rPr lang="en-US" sz="1600" dirty="0">
                <a:latin typeface="Perpetua" pitchFamily="18"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idx="4294967295"/>
          </p:nvPr>
        </p:nvSpPr>
        <p:spPr>
          <a:xfrm>
            <a:off x="457200" y="457200"/>
            <a:ext cx="8229600" cy="1066800"/>
          </a:xfrm>
        </p:spPr>
        <p:txBody>
          <a:bodyPr/>
          <a:lstStyle/>
          <a:p>
            <a:pPr eaLnBrk="1" hangingPunct="1"/>
            <a:r>
              <a:rPr lang="en-US" smtClean="0">
                <a:latin typeface="Perpetua" pitchFamily="18" charset="0"/>
              </a:rPr>
              <a:t>What Makes a Service “Distinctive”?</a:t>
            </a:r>
          </a:p>
        </p:txBody>
      </p:sp>
      <p:sp>
        <p:nvSpPr>
          <p:cNvPr id="51202" name="Rectangle 3"/>
          <p:cNvSpPr>
            <a:spLocks noGrp="1"/>
          </p:cNvSpPr>
          <p:nvPr>
            <p:ph type="body" idx="4294967295"/>
          </p:nvPr>
        </p:nvSpPr>
        <p:spPr>
          <a:xfrm>
            <a:off x="228600" y="1524000"/>
            <a:ext cx="4876800" cy="4114800"/>
          </a:xfrm>
        </p:spPr>
        <p:txBody>
          <a:bodyPr/>
          <a:lstStyle/>
          <a:p>
            <a:pPr eaLnBrk="1" hangingPunct="1">
              <a:spcBef>
                <a:spcPct val="10000"/>
              </a:spcBef>
            </a:pPr>
            <a:r>
              <a:rPr lang="en-US" sz="2200" smtClean="0">
                <a:latin typeface="Perpetua" pitchFamily="18" charset="0"/>
              </a:rPr>
              <a:t>Does it represent a new approach to, or a new area of, library service that has served as a “lighthouse,” i.e., an innovation that has been broadly taken up by other libraries?</a:t>
            </a:r>
          </a:p>
          <a:p>
            <a:pPr eaLnBrk="1" hangingPunct="1">
              <a:spcBef>
                <a:spcPct val="10000"/>
              </a:spcBef>
            </a:pPr>
            <a:r>
              <a:rPr lang="en-US" sz="2200" smtClean="0">
                <a:latin typeface="Perpetua" pitchFamily="18" charset="0"/>
              </a:rPr>
              <a:t>Does it represent a unique or unusual library service closely tied to a distinctive area of strength in the library’s collections or the campus academic program?</a:t>
            </a:r>
          </a:p>
          <a:p>
            <a:pPr eaLnBrk="1" hangingPunct="1">
              <a:spcBef>
                <a:spcPct val="10000"/>
              </a:spcBef>
            </a:pPr>
            <a:r>
              <a:rPr lang="en-US" sz="2200" smtClean="0">
                <a:latin typeface="Perpetua" pitchFamily="18" charset="0"/>
              </a:rPr>
              <a:t>Does it represent a unique or unusual library service closely tied to a distinctive aspect of the campus mission, identity, or history?</a:t>
            </a:r>
          </a:p>
        </p:txBody>
      </p:sp>
      <p:pic>
        <p:nvPicPr>
          <p:cNvPr id="51203" name="Picture 12" descr="montage2"/>
          <p:cNvPicPr>
            <a:picLocks noChangeAspect="1" noChangeArrowheads="1"/>
          </p:cNvPicPr>
          <p:nvPr/>
        </p:nvPicPr>
        <p:blipFill>
          <a:blip r:embed="rId3"/>
          <a:srcRect/>
          <a:stretch>
            <a:fillRect/>
          </a:stretch>
        </p:blipFill>
        <p:spPr bwMode="auto">
          <a:xfrm>
            <a:off x="5410200" y="1752600"/>
            <a:ext cx="3452813" cy="3016250"/>
          </a:xfrm>
          <a:prstGeom prst="rect">
            <a:avLst/>
          </a:prstGeom>
          <a:noFill/>
          <a:ln w="9525">
            <a:noFill/>
            <a:miter lim="800000"/>
            <a:headEnd/>
            <a:tailEnd/>
          </a:ln>
        </p:spPr>
      </p:pic>
      <p:sp>
        <p:nvSpPr>
          <p:cNvPr id="51204" name="Text Box 9"/>
          <p:cNvSpPr txBox="1">
            <a:spLocks noChangeArrowheads="1"/>
          </p:cNvSpPr>
          <p:nvPr/>
        </p:nvSpPr>
        <p:spPr bwMode="auto">
          <a:xfrm>
            <a:off x="5664117" y="5051425"/>
            <a:ext cx="3022683" cy="830997"/>
          </a:xfrm>
          <a:prstGeom prst="rect">
            <a:avLst/>
          </a:prstGeom>
          <a:noFill/>
          <a:ln w="15875">
            <a:noFill/>
            <a:miter lim="800000"/>
            <a:headEnd/>
            <a:tailEnd/>
          </a:ln>
        </p:spPr>
        <p:txBody>
          <a:bodyPr wrap="square">
            <a:spAutoFit/>
          </a:bodyPr>
          <a:lstStyle/>
          <a:p>
            <a:pPr algn="ctr" defTabSz="914400">
              <a:spcBef>
                <a:spcPct val="50000"/>
              </a:spcBef>
            </a:pPr>
            <a:r>
              <a:rPr lang="en-US" sz="1600" dirty="0">
                <a:latin typeface="Perpetua" pitchFamily="18" charset="0"/>
              </a:rPr>
              <a:t>University of Michigan </a:t>
            </a:r>
            <a:r>
              <a:rPr lang="en-US" sz="1600" dirty="0" smtClean="0">
                <a:latin typeface="Perpetua" pitchFamily="18" charset="0"/>
              </a:rPr>
              <a:t>Library                        </a:t>
            </a:r>
            <a:r>
              <a:rPr lang="en-US" sz="1600" i="1" dirty="0" err="1">
                <a:latin typeface="Perpetua" pitchFamily="18" charset="0"/>
              </a:rPr>
              <a:t>MPublishing</a:t>
            </a:r>
            <a:r>
              <a:rPr lang="en-US" sz="1600" dirty="0">
                <a:latin typeface="Perpetua" pitchFamily="18" charset="0"/>
              </a:rPr>
              <a:t>  </a:t>
            </a:r>
            <a:r>
              <a:rPr lang="en-US" sz="1600" dirty="0" smtClean="0">
                <a:latin typeface="Perpetua" pitchFamily="18" charset="0"/>
              </a:rPr>
              <a:t>                              http</a:t>
            </a:r>
            <a:r>
              <a:rPr lang="en-US" sz="1600" dirty="0">
                <a:latin typeface="Perpetua" pitchFamily="18" charset="0"/>
              </a:rPr>
              <a:t>://</a:t>
            </a:r>
            <a:r>
              <a:rPr lang="en-US" sz="1600" dirty="0" err="1">
                <a:latin typeface="Perpetua" pitchFamily="18" charset="0"/>
              </a:rPr>
              <a:t>www.publishing.umich.edu</a:t>
            </a:r>
            <a:r>
              <a:rPr lang="en-US" sz="1600" dirty="0">
                <a:latin typeface="Perpetua" pitchFamily="18" charset="0"/>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a:xfrm>
            <a:off x="457200" y="457200"/>
            <a:ext cx="8229600" cy="1066800"/>
          </a:xfrm>
        </p:spPr>
        <p:txBody>
          <a:bodyPr/>
          <a:lstStyle/>
          <a:p>
            <a:pPr eaLnBrk="1" hangingPunct="1"/>
            <a:r>
              <a:rPr lang="en-US" smtClean="0">
                <a:latin typeface="Perpetua" pitchFamily="18" charset="0"/>
              </a:rPr>
              <a:t>What Makes a Service “Distinctive”?</a:t>
            </a:r>
          </a:p>
        </p:txBody>
      </p:sp>
      <p:sp>
        <p:nvSpPr>
          <p:cNvPr id="53250" name="Rectangle 3"/>
          <p:cNvSpPr>
            <a:spLocks noGrp="1"/>
          </p:cNvSpPr>
          <p:nvPr>
            <p:ph type="body" idx="4294967295"/>
          </p:nvPr>
        </p:nvSpPr>
        <p:spPr>
          <a:xfrm>
            <a:off x="228600" y="1524000"/>
            <a:ext cx="4876800" cy="4114800"/>
          </a:xfrm>
        </p:spPr>
        <p:txBody>
          <a:bodyPr/>
          <a:lstStyle/>
          <a:p>
            <a:pPr eaLnBrk="1" hangingPunct="1">
              <a:spcBef>
                <a:spcPct val="10000"/>
              </a:spcBef>
              <a:buFont typeface="Arial" charset="0"/>
              <a:buNone/>
            </a:pPr>
            <a:endParaRPr lang="en-US" sz="3000" smtClean="0">
              <a:latin typeface="Perpetua" pitchFamily="18" charset="0"/>
            </a:endParaRPr>
          </a:p>
          <a:p>
            <a:pPr eaLnBrk="1" hangingPunct="1">
              <a:spcBef>
                <a:spcPct val="10000"/>
              </a:spcBef>
              <a:buFont typeface="Arial" charset="0"/>
              <a:buNone/>
            </a:pPr>
            <a:r>
              <a:rPr lang="en-US" sz="3000" smtClean="0">
                <a:latin typeface="Perpetua" pitchFamily="18" charset="0"/>
              </a:rPr>
              <a:t>Does it represent a new approach to, or a new area of, library service that has served as a “lighthouse,” i.e., an innovation that has been broadly taken up by other libraries?</a:t>
            </a:r>
          </a:p>
        </p:txBody>
      </p:sp>
      <p:sp>
        <p:nvSpPr>
          <p:cNvPr id="53251" name="Text Box 9"/>
          <p:cNvSpPr txBox="1">
            <a:spLocks noChangeArrowheads="1"/>
          </p:cNvSpPr>
          <p:nvPr/>
        </p:nvSpPr>
        <p:spPr bwMode="auto">
          <a:xfrm>
            <a:off x="5638800" y="4800600"/>
            <a:ext cx="2886075" cy="1314450"/>
          </a:xfrm>
          <a:prstGeom prst="rect">
            <a:avLst/>
          </a:prstGeom>
          <a:noFill/>
          <a:ln w="15875">
            <a:noFill/>
            <a:miter lim="800000"/>
            <a:headEnd/>
            <a:tailEnd/>
          </a:ln>
        </p:spPr>
        <p:txBody>
          <a:bodyPr>
            <a:spAutoFit/>
          </a:bodyPr>
          <a:lstStyle/>
          <a:p>
            <a:pPr algn="ctr" defTabSz="914400">
              <a:spcBef>
                <a:spcPct val="50000"/>
              </a:spcBef>
            </a:pPr>
            <a:r>
              <a:rPr lang="en-US" sz="1600">
                <a:latin typeface="Perpetua" pitchFamily="18" charset="0"/>
              </a:rPr>
              <a:t>University of Southern California                                Leavey Library                       Information Commons                           http://www.usc.edu/libraries/locations/leavey/ic/</a:t>
            </a:r>
          </a:p>
        </p:txBody>
      </p:sp>
      <p:pic>
        <p:nvPicPr>
          <p:cNvPr id="53252" name="Picture 7"/>
          <p:cNvPicPr>
            <a:picLocks noChangeAspect="1" noChangeArrowheads="1"/>
          </p:cNvPicPr>
          <p:nvPr/>
        </p:nvPicPr>
        <p:blipFill>
          <a:blip r:embed="rId3"/>
          <a:srcRect/>
          <a:stretch>
            <a:fillRect/>
          </a:stretch>
        </p:blipFill>
        <p:spPr bwMode="auto">
          <a:xfrm>
            <a:off x="5638800" y="1752600"/>
            <a:ext cx="2886075"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a:xfrm>
            <a:off x="457200" y="457200"/>
            <a:ext cx="8229600" cy="1066800"/>
          </a:xfrm>
        </p:spPr>
        <p:txBody>
          <a:bodyPr/>
          <a:lstStyle/>
          <a:p>
            <a:pPr eaLnBrk="1" hangingPunct="1"/>
            <a:r>
              <a:rPr lang="en-US" smtClean="0">
                <a:latin typeface="Perpetua" pitchFamily="18" charset="0"/>
              </a:rPr>
              <a:t>What Makes a Service “Distinctive”?</a:t>
            </a:r>
          </a:p>
        </p:txBody>
      </p:sp>
      <p:sp>
        <p:nvSpPr>
          <p:cNvPr id="55298" name="Rectangle 3"/>
          <p:cNvSpPr>
            <a:spLocks noGrp="1"/>
          </p:cNvSpPr>
          <p:nvPr>
            <p:ph type="body" idx="4294967295"/>
          </p:nvPr>
        </p:nvSpPr>
        <p:spPr>
          <a:xfrm>
            <a:off x="228600" y="1524000"/>
            <a:ext cx="4876800" cy="4114800"/>
          </a:xfrm>
        </p:spPr>
        <p:txBody>
          <a:bodyPr/>
          <a:lstStyle/>
          <a:p>
            <a:pPr eaLnBrk="1" hangingPunct="1">
              <a:spcBef>
                <a:spcPct val="10000"/>
              </a:spcBef>
              <a:buFont typeface="Arial" charset="0"/>
              <a:buNone/>
            </a:pPr>
            <a:endParaRPr lang="en-US" sz="3000" smtClean="0">
              <a:latin typeface="Perpetua" pitchFamily="18" charset="0"/>
            </a:endParaRPr>
          </a:p>
          <a:p>
            <a:pPr eaLnBrk="1" hangingPunct="1">
              <a:spcBef>
                <a:spcPct val="10000"/>
              </a:spcBef>
              <a:buFont typeface="Arial" charset="0"/>
              <a:buNone/>
            </a:pPr>
            <a:r>
              <a:rPr lang="en-US" sz="3000" smtClean="0">
                <a:latin typeface="Perpetua" pitchFamily="18" charset="0"/>
              </a:rPr>
              <a:t>Does it represent a unique or unusual library service closely tied to a distinctive area of strength in the library’s collections or the campus academic program?</a:t>
            </a:r>
          </a:p>
        </p:txBody>
      </p:sp>
      <p:sp>
        <p:nvSpPr>
          <p:cNvPr id="55299" name="Text Box 9"/>
          <p:cNvSpPr txBox="1">
            <a:spLocks noChangeArrowheads="1"/>
          </p:cNvSpPr>
          <p:nvPr/>
        </p:nvSpPr>
        <p:spPr bwMode="auto">
          <a:xfrm>
            <a:off x="5181600" y="4953000"/>
            <a:ext cx="3810000" cy="825500"/>
          </a:xfrm>
          <a:prstGeom prst="rect">
            <a:avLst/>
          </a:prstGeom>
          <a:noFill/>
          <a:ln w="15875">
            <a:noFill/>
            <a:miter lim="800000"/>
            <a:headEnd/>
            <a:tailEnd/>
          </a:ln>
        </p:spPr>
        <p:txBody>
          <a:bodyPr>
            <a:spAutoFit/>
          </a:bodyPr>
          <a:lstStyle/>
          <a:p>
            <a:pPr algn="ctr" defTabSz="914400">
              <a:spcBef>
                <a:spcPct val="50000"/>
              </a:spcBef>
            </a:pPr>
            <a:r>
              <a:rPr lang="en-US" sz="1600">
                <a:latin typeface="Perpetua" pitchFamily="18" charset="0"/>
              </a:rPr>
              <a:t>University of Illinois at Urbana-Champaign                                    International and Area Studies Library                           http://www.library.illinois.edu/ias/ </a:t>
            </a:r>
          </a:p>
        </p:txBody>
      </p:sp>
      <p:pic>
        <p:nvPicPr>
          <p:cNvPr id="55300" name="Picture 7"/>
          <p:cNvPicPr>
            <a:picLocks noChangeAspect="1" noChangeArrowheads="1"/>
          </p:cNvPicPr>
          <p:nvPr/>
        </p:nvPicPr>
        <p:blipFill>
          <a:blip r:embed="rId3"/>
          <a:srcRect/>
          <a:stretch>
            <a:fillRect/>
          </a:stretch>
        </p:blipFill>
        <p:spPr bwMode="auto">
          <a:xfrm>
            <a:off x="5943600" y="1828800"/>
            <a:ext cx="2174875"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p:cNvSpPr>
          <p:nvPr>
            <p:ph type="title" idx="4294967295"/>
          </p:nvPr>
        </p:nvSpPr>
        <p:spPr>
          <a:xfrm>
            <a:off x="457200" y="457200"/>
            <a:ext cx="8229600" cy="1066800"/>
          </a:xfrm>
        </p:spPr>
        <p:txBody>
          <a:bodyPr/>
          <a:lstStyle/>
          <a:p>
            <a:pPr eaLnBrk="1" hangingPunct="1"/>
            <a:r>
              <a:rPr lang="en-US" smtClean="0">
                <a:latin typeface="Perpetua" pitchFamily="18" charset="0"/>
              </a:rPr>
              <a:t>What Makes a Service “Distinctive”?</a:t>
            </a:r>
          </a:p>
        </p:txBody>
      </p:sp>
      <p:sp>
        <p:nvSpPr>
          <p:cNvPr id="57346" name="Rectangle 3"/>
          <p:cNvSpPr>
            <a:spLocks noGrp="1"/>
          </p:cNvSpPr>
          <p:nvPr>
            <p:ph type="body" idx="4294967295"/>
          </p:nvPr>
        </p:nvSpPr>
        <p:spPr>
          <a:xfrm>
            <a:off x="228600" y="1524000"/>
            <a:ext cx="4876800" cy="4114800"/>
          </a:xfrm>
        </p:spPr>
        <p:txBody>
          <a:bodyPr/>
          <a:lstStyle/>
          <a:p>
            <a:pPr eaLnBrk="1" hangingPunct="1">
              <a:spcBef>
                <a:spcPct val="10000"/>
              </a:spcBef>
              <a:buFont typeface="Arial" charset="0"/>
              <a:buNone/>
            </a:pPr>
            <a:endParaRPr lang="en-US" sz="3000" smtClean="0">
              <a:latin typeface="Perpetua" pitchFamily="18" charset="0"/>
            </a:endParaRPr>
          </a:p>
          <a:p>
            <a:pPr eaLnBrk="1" hangingPunct="1">
              <a:spcBef>
                <a:spcPct val="10000"/>
              </a:spcBef>
              <a:buFont typeface="Arial" charset="0"/>
              <a:buNone/>
            </a:pPr>
            <a:r>
              <a:rPr lang="en-US" sz="3000" smtClean="0">
                <a:latin typeface="Perpetua" pitchFamily="18" charset="0"/>
              </a:rPr>
              <a:t>Does it represent a unique or unusual library service closely tied to a distinctive aspect of the campus mission, identity, or history?</a:t>
            </a:r>
          </a:p>
        </p:txBody>
      </p:sp>
      <p:sp>
        <p:nvSpPr>
          <p:cNvPr id="57347" name="Text Box 9"/>
          <p:cNvSpPr txBox="1">
            <a:spLocks noChangeArrowheads="1"/>
          </p:cNvSpPr>
          <p:nvPr/>
        </p:nvSpPr>
        <p:spPr bwMode="auto">
          <a:xfrm>
            <a:off x="5181600" y="4876800"/>
            <a:ext cx="3810000" cy="825500"/>
          </a:xfrm>
          <a:prstGeom prst="rect">
            <a:avLst/>
          </a:prstGeom>
          <a:noFill/>
          <a:ln w="15875">
            <a:noFill/>
            <a:miter lim="800000"/>
            <a:headEnd/>
            <a:tailEnd/>
          </a:ln>
        </p:spPr>
        <p:txBody>
          <a:bodyPr>
            <a:spAutoFit/>
          </a:bodyPr>
          <a:lstStyle/>
          <a:p>
            <a:pPr algn="ctr" defTabSz="914400">
              <a:spcBef>
                <a:spcPct val="50000"/>
              </a:spcBef>
            </a:pPr>
            <a:r>
              <a:rPr lang="en-US" sz="1600">
                <a:latin typeface="Perpetua" pitchFamily="18" charset="0"/>
              </a:rPr>
              <a:t>Kent State University Libraries                               High School Outreach Program                           http://www.library.kent.edu/page/10973</a:t>
            </a:r>
          </a:p>
        </p:txBody>
      </p:sp>
      <p:pic>
        <p:nvPicPr>
          <p:cNvPr id="57348" name="Picture 7"/>
          <p:cNvPicPr>
            <a:picLocks noChangeAspect="1" noChangeArrowheads="1"/>
          </p:cNvPicPr>
          <p:nvPr/>
        </p:nvPicPr>
        <p:blipFill>
          <a:blip r:embed="rId3"/>
          <a:srcRect/>
          <a:stretch>
            <a:fillRect/>
          </a:stretch>
        </p:blipFill>
        <p:spPr bwMode="auto">
          <a:xfrm>
            <a:off x="5181600" y="1905000"/>
            <a:ext cx="3657600" cy="2744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sz="quarter" idx="4294967295"/>
          </p:nvPr>
        </p:nvSpPr>
        <p:spPr>
          <a:xfrm>
            <a:off x="457200" y="274638"/>
            <a:ext cx="8229600" cy="720725"/>
          </a:xfrm>
        </p:spPr>
        <p:txBody>
          <a:bodyPr/>
          <a:lstStyle/>
          <a:p>
            <a:pPr eaLnBrk="1" hangingPunct="1"/>
            <a:r>
              <a:rPr lang="en-US" sz="4000" smtClean="0">
                <a:latin typeface="Perpetua" pitchFamily="18" charset="0"/>
              </a:rPr>
              <a:t>Shared Distinction</a:t>
            </a:r>
          </a:p>
        </p:txBody>
      </p:sp>
      <p:pic>
        <p:nvPicPr>
          <p:cNvPr id="145418" name="Picture 10" descr="careedited"/>
          <p:cNvPicPr>
            <a:picLocks noGrp="1" noChangeAspect="1" noChangeArrowheads="1"/>
          </p:cNvPicPr>
          <p:nvPr>
            <p:ph sz="quarter" idx="4294967295"/>
          </p:nvPr>
        </p:nvPicPr>
        <p:blipFill>
          <a:blip r:embed="rId3"/>
          <a:srcRect/>
          <a:stretch>
            <a:fillRect/>
          </a:stretch>
        </p:blipFill>
        <p:spPr>
          <a:xfrm>
            <a:off x="4648200" y="1201738"/>
            <a:ext cx="4038600" cy="1657350"/>
          </a:xfrm>
        </p:spPr>
      </p:pic>
      <p:pic>
        <p:nvPicPr>
          <p:cNvPr id="145419" name="Picture 11" descr="kuinfo_top"/>
          <p:cNvPicPr>
            <a:picLocks noGrp="1" noChangeAspect="1" noChangeArrowheads="1"/>
          </p:cNvPicPr>
          <p:nvPr>
            <p:ph sz="quarter" idx="4294967295"/>
          </p:nvPr>
        </p:nvPicPr>
        <p:blipFill>
          <a:blip r:embed="rId4"/>
          <a:srcRect/>
          <a:stretch>
            <a:fillRect/>
          </a:stretch>
        </p:blipFill>
        <p:spPr>
          <a:xfrm>
            <a:off x="1795463" y="4351338"/>
            <a:ext cx="6380162" cy="1417637"/>
          </a:xfrm>
        </p:spPr>
      </p:pic>
      <p:sp>
        <p:nvSpPr>
          <p:cNvPr id="145412" name="Text Box 9"/>
          <p:cNvSpPr txBox="1">
            <a:spLocks noChangeArrowheads="1"/>
          </p:cNvSpPr>
          <p:nvPr/>
        </p:nvSpPr>
        <p:spPr bwMode="auto">
          <a:xfrm>
            <a:off x="3236913" y="5768975"/>
            <a:ext cx="3230562" cy="581025"/>
          </a:xfrm>
          <a:prstGeom prst="rect">
            <a:avLst/>
          </a:prstGeom>
          <a:noFill/>
          <a:ln w="15875">
            <a:noFill/>
            <a:miter lim="800000"/>
            <a:headEnd/>
            <a:tailEnd/>
          </a:ln>
        </p:spPr>
        <p:txBody>
          <a:bodyPr>
            <a:spAutoFit/>
          </a:bodyPr>
          <a:lstStyle/>
          <a:p>
            <a:pPr algn="ctr" defTabSz="914400">
              <a:spcBef>
                <a:spcPct val="50000"/>
              </a:spcBef>
            </a:pPr>
            <a:r>
              <a:rPr lang="en-US" sz="1600">
                <a:latin typeface="Perpetua" pitchFamily="18" charset="0"/>
              </a:rPr>
              <a:t>University of Kansas                            http://kuinfo.ku.edu/</a:t>
            </a:r>
          </a:p>
        </p:txBody>
      </p:sp>
      <p:sp>
        <p:nvSpPr>
          <p:cNvPr id="145420" name="Text Box 9"/>
          <p:cNvSpPr txBox="1">
            <a:spLocks noChangeArrowheads="1"/>
          </p:cNvSpPr>
          <p:nvPr/>
        </p:nvSpPr>
        <p:spPr bwMode="auto">
          <a:xfrm>
            <a:off x="4648200" y="2932113"/>
            <a:ext cx="4227513" cy="1006475"/>
          </a:xfrm>
          <a:prstGeom prst="rect">
            <a:avLst/>
          </a:prstGeom>
          <a:noFill/>
          <a:ln w="15875">
            <a:noFill/>
            <a:miter lim="800000"/>
            <a:headEnd/>
            <a:tailEnd/>
          </a:ln>
        </p:spPr>
        <p:txBody>
          <a:bodyPr>
            <a:spAutoFit/>
          </a:bodyPr>
          <a:lstStyle/>
          <a:p>
            <a:pPr algn="ctr" defTabSz="914400">
              <a:spcBef>
                <a:spcPct val="50000"/>
              </a:spcBef>
            </a:pPr>
            <a:r>
              <a:rPr lang="en-US" sz="1500">
                <a:latin typeface="Perpetua" pitchFamily="18" charset="0"/>
              </a:rPr>
              <a:t>University of Illinois at Urbana-Champaign                               Center for Academic Resources in Engineering                           https://wiki.engr.illinois.edu/display/care/Center+for+Academic+Resources+in+Engineering+%28CARE%29</a:t>
            </a:r>
          </a:p>
        </p:txBody>
      </p:sp>
      <p:pic>
        <p:nvPicPr>
          <p:cNvPr id="145423" name="Picture 15" descr="uiuc_eui"/>
          <p:cNvPicPr>
            <a:picLocks noGrp="1" noChangeAspect="1" noChangeArrowheads="1"/>
          </p:cNvPicPr>
          <p:nvPr>
            <p:ph sz="quarter" idx="4294967295"/>
          </p:nvPr>
        </p:nvPicPr>
        <p:blipFill>
          <a:blip r:embed="rId5"/>
          <a:srcRect/>
          <a:stretch>
            <a:fillRect/>
          </a:stretch>
        </p:blipFill>
        <p:spPr>
          <a:xfrm>
            <a:off x="457200" y="2058988"/>
            <a:ext cx="3638550" cy="1260475"/>
          </a:xfrm>
        </p:spPr>
      </p:pic>
      <p:sp>
        <p:nvSpPr>
          <p:cNvPr id="145424" name="Text Box 9"/>
          <p:cNvSpPr txBox="1">
            <a:spLocks noChangeArrowheads="1"/>
          </p:cNvSpPr>
          <p:nvPr/>
        </p:nvSpPr>
        <p:spPr bwMode="auto">
          <a:xfrm>
            <a:off x="457200" y="3357563"/>
            <a:ext cx="3638550" cy="581025"/>
          </a:xfrm>
          <a:prstGeom prst="rect">
            <a:avLst/>
          </a:prstGeom>
          <a:noFill/>
          <a:ln w="15875">
            <a:noFill/>
            <a:miter lim="800000"/>
            <a:headEnd/>
            <a:tailEnd/>
          </a:ln>
        </p:spPr>
        <p:txBody>
          <a:bodyPr>
            <a:spAutoFit/>
          </a:bodyPr>
          <a:lstStyle/>
          <a:p>
            <a:pPr algn="ctr" defTabSz="914400">
              <a:spcBef>
                <a:spcPct val="50000"/>
              </a:spcBef>
            </a:pPr>
            <a:r>
              <a:rPr lang="en-US" sz="1600">
                <a:latin typeface="Perpetua" pitchFamily="18" charset="0"/>
              </a:rPr>
              <a:t>University of Illinois at Urbana-Champaign                            http://www.eui.illinois.edu/</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p:cNvSpPr>
          <p:nvPr>
            <p:ph type="title" idx="4294967295"/>
          </p:nvPr>
        </p:nvSpPr>
        <p:spPr/>
        <p:txBody>
          <a:bodyPr/>
          <a:lstStyle/>
          <a:p>
            <a:r>
              <a:rPr lang="en-US" sz="4000" smtClean="0">
                <a:latin typeface="Perpetua" pitchFamily="18" charset="0"/>
              </a:rPr>
              <a:t>Authorial Intrusion 1</a:t>
            </a:r>
            <a:br>
              <a:rPr lang="en-US" sz="4000" smtClean="0">
                <a:latin typeface="Perpetua" pitchFamily="18" charset="0"/>
              </a:rPr>
            </a:br>
            <a:r>
              <a:rPr lang="en-US" sz="4000" smtClean="0">
                <a:latin typeface="Perpetua" pitchFamily="18" charset="0"/>
              </a:rPr>
              <a:t>(also known as “active learning”)</a:t>
            </a:r>
          </a:p>
        </p:txBody>
      </p:sp>
      <p:sp>
        <p:nvSpPr>
          <p:cNvPr id="128005" name="Rectangle 5"/>
          <p:cNvSpPr>
            <a:spLocks noGrp="1"/>
          </p:cNvSpPr>
          <p:nvPr>
            <p:ph type="body" sz="half" idx="4294967295"/>
          </p:nvPr>
        </p:nvSpPr>
        <p:spPr>
          <a:xfrm>
            <a:off x="457200" y="1600200"/>
            <a:ext cx="4038600" cy="4525963"/>
          </a:xfrm>
        </p:spPr>
        <p:txBody>
          <a:bodyPr/>
          <a:lstStyle/>
          <a:p>
            <a:pPr eaLnBrk="1" hangingPunct="1">
              <a:lnSpc>
                <a:spcPct val="90000"/>
              </a:lnSpc>
            </a:pPr>
            <a:r>
              <a:rPr lang="en-US" sz="2100" smtClean="0">
                <a:latin typeface="Perpetua" pitchFamily="18" charset="0"/>
              </a:rPr>
              <a:t>Think about your own institution: can you quickly identify one or more of its  “destination collections”? </a:t>
            </a:r>
          </a:p>
          <a:p>
            <a:pPr eaLnBrk="1" hangingPunct="1">
              <a:lnSpc>
                <a:spcPct val="90000"/>
              </a:lnSpc>
            </a:pPr>
            <a:r>
              <a:rPr lang="en-US" sz="2100" smtClean="0">
                <a:latin typeface="Perpetua" pitchFamily="18" charset="0"/>
              </a:rPr>
              <a:t>Can you identify one or more of its “distinctive services”?</a:t>
            </a:r>
          </a:p>
          <a:p>
            <a:pPr eaLnBrk="1" hangingPunct="1">
              <a:lnSpc>
                <a:spcPct val="90000"/>
              </a:lnSpc>
            </a:pPr>
            <a:r>
              <a:rPr lang="en-US" sz="2100" smtClean="0">
                <a:latin typeface="Perpetua" pitchFamily="18" charset="0"/>
              </a:rPr>
              <a:t>Of the “distinctive services” you just thought of, what makes them distinctive in the manner we’ve discussed?</a:t>
            </a:r>
          </a:p>
          <a:p>
            <a:pPr eaLnBrk="1" hangingPunct="1">
              <a:lnSpc>
                <a:spcPct val="90000"/>
              </a:lnSpc>
            </a:pPr>
            <a:r>
              <a:rPr lang="en-US" sz="2100" smtClean="0">
                <a:latin typeface="Perpetua" pitchFamily="18" charset="0"/>
              </a:rPr>
              <a:t>If you cannot think of any that are currently distinctive in this way, can you think of one or more that might be (with additional attention)?</a:t>
            </a:r>
            <a:endParaRPr lang="en-US" sz="2000" smtClean="0"/>
          </a:p>
        </p:txBody>
      </p:sp>
      <p:pic>
        <p:nvPicPr>
          <p:cNvPr id="128007" name="Picture 7" descr="MC900187587[1]"/>
          <p:cNvPicPr>
            <a:picLocks noGrp="1" noChangeAspect="1" noChangeArrowheads="1"/>
          </p:cNvPicPr>
          <p:nvPr>
            <p:ph sz="half" idx="4294967295"/>
          </p:nvPr>
        </p:nvPicPr>
        <p:blipFill>
          <a:blip r:embed="rId3"/>
          <a:srcRect/>
          <a:stretch>
            <a:fillRect/>
          </a:stretch>
        </p:blipFill>
        <p:spPr>
          <a:xfrm>
            <a:off x="5245100" y="1814513"/>
            <a:ext cx="2728913" cy="320992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idx="4294967295"/>
          </p:nvPr>
        </p:nvSpPr>
        <p:spPr/>
        <p:txBody>
          <a:bodyPr/>
          <a:lstStyle/>
          <a:p>
            <a:pPr eaLnBrk="1" hangingPunct="1"/>
            <a:r>
              <a:rPr lang="en-US" smtClean="0">
                <a:latin typeface="Perpetua" pitchFamily="18" charset="0"/>
              </a:rPr>
              <a:t>Service Programs</a:t>
            </a:r>
          </a:p>
        </p:txBody>
      </p:sp>
      <p:sp>
        <p:nvSpPr>
          <p:cNvPr id="65538" name="Rectangle 3"/>
          <p:cNvSpPr>
            <a:spLocks noGrp="1"/>
          </p:cNvSpPr>
          <p:nvPr>
            <p:ph type="body" sz="half" idx="4294967295"/>
          </p:nvPr>
        </p:nvSpPr>
        <p:spPr>
          <a:xfrm>
            <a:off x="457200" y="1417638"/>
            <a:ext cx="4038600" cy="4525962"/>
          </a:xfrm>
        </p:spPr>
        <p:txBody>
          <a:bodyPr/>
          <a:lstStyle/>
          <a:p>
            <a:pPr eaLnBrk="1" hangingPunct="1"/>
            <a:r>
              <a:rPr lang="en-US" sz="2600" smtClean="0">
                <a:latin typeface="Perpetua" pitchFamily="18" charset="0"/>
              </a:rPr>
              <a:t>Clear mission</a:t>
            </a:r>
          </a:p>
          <a:p>
            <a:pPr eaLnBrk="1" hangingPunct="1"/>
            <a:r>
              <a:rPr lang="en-US" sz="2600" smtClean="0">
                <a:latin typeface="Perpetua" pitchFamily="18" charset="0"/>
              </a:rPr>
              <a:t>Compelling vision</a:t>
            </a:r>
          </a:p>
          <a:p>
            <a:pPr eaLnBrk="1" hangingPunct="1"/>
            <a:r>
              <a:rPr lang="en-US" sz="2600" smtClean="0">
                <a:latin typeface="Perpetua" pitchFamily="18" charset="0"/>
              </a:rPr>
              <a:t>User-centered goals</a:t>
            </a:r>
          </a:p>
          <a:p>
            <a:pPr eaLnBrk="1" hangingPunct="1"/>
            <a:r>
              <a:rPr lang="en-US" sz="2600" smtClean="0">
                <a:latin typeface="Perpetua" pitchFamily="18" charset="0"/>
              </a:rPr>
              <a:t>Identified constituents and partners</a:t>
            </a:r>
          </a:p>
          <a:p>
            <a:pPr eaLnBrk="1" hangingPunct="1"/>
            <a:r>
              <a:rPr lang="en-US" sz="2600" smtClean="0">
                <a:latin typeface="Perpetua" pitchFamily="18" charset="0"/>
              </a:rPr>
              <a:t>Flexibility in application to promote broad relevance</a:t>
            </a:r>
          </a:p>
          <a:p>
            <a:pPr eaLnBrk="1" hangingPunct="1"/>
            <a:r>
              <a:rPr lang="en-US" sz="2600" smtClean="0">
                <a:latin typeface="Perpetua" pitchFamily="18" charset="0"/>
              </a:rPr>
              <a:t>Commitment to staffing, facilities, resources</a:t>
            </a:r>
          </a:p>
          <a:p>
            <a:pPr eaLnBrk="1" hangingPunct="1"/>
            <a:r>
              <a:rPr lang="en-US" sz="2600" smtClean="0">
                <a:latin typeface="Perpetua" pitchFamily="18" charset="0"/>
              </a:rPr>
              <a:t>Research base</a:t>
            </a:r>
          </a:p>
        </p:txBody>
      </p:sp>
      <p:sp>
        <p:nvSpPr>
          <p:cNvPr id="65540" name="Text Box 8"/>
          <p:cNvSpPr txBox="1">
            <a:spLocks noChangeArrowheads="1"/>
          </p:cNvSpPr>
          <p:nvPr/>
        </p:nvSpPr>
        <p:spPr bwMode="auto">
          <a:xfrm>
            <a:off x="4648200" y="5300663"/>
            <a:ext cx="4267200" cy="825500"/>
          </a:xfrm>
          <a:prstGeom prst="rect">
            <a:avLst/>
          </a:prstGeom>
          <a:noFill/>
          <a:ln w="15875">
            <a:noFill/>
            <a:miter lim="800000"/>
            <a:headEnd/>
            <a:tailEnd/>
          </a:ln>
        </p:spPr>
        <p:txBody>
          <a:bodyPr>
            <a:spAutoFit/>
          </a:bodyPr>
          <a:lstStyle/>
          <a:p>
            <a:pPr algn="ctr" defTabSz="914400">
              <a:spcBef>
                <a:spcPct val="50000"/>
              </a:spcBef>
            </a:pPr>
            <a:r>
              <a:rPr lang="en-US" sz="1600">
                <a:latin typeface="Perpetua" pitchFamily="18" charset="0"/>
              </a:rPr>
              <a:t>Her Majesty’s Government (HMG). (2011). </a:t>
            </a:r>
            <a:r>
              <a:rPr lang="en-US" sz="1600" i="1">
                <a:latin typeface="Perpetua" pitchFamily="18" charset="0"/>
              </a:rPr>
              <a:t>ITIL Service Design</a:t>
            </a:r>
            <a:r>
              <a:rPr lang="en-US" sz="1600">
                <a:latin typeface="Perpetua" pitchFamily="18" charset="0"/>
              </a:rPr>
              <a:t>. http://www.best-management-practice.com/serviceDesign2011_demo/</a:t>
            </a:r>
          </a:p>
        </p:txBody>
      </p:sp>
      <p:pic>
        <p:nvPicPr>
          <p:cNvPr id="65543" name="Picture 7" descr="itil"/>
          <p:cNvPicPr>
            <a:picLocks noGrp="1" noChangeAspect="1" noChangeArrowheads="1"/>
          </p:cNvPicPr>
          <p:nvPr>
            <p:ph sz="half" idx="4294967295"/>
          </p:nvPr>
        </p:nvPicPr>
        <p:blipFill>
          <a:blip r:embed="rId3"/>
          <a:srcRect/>
          <a:stretch>
            <a:fillRect/>
          </a:stretch>
        </p:blipFill>
        <p:spPr>
          <a:xfrm>
            <a:off x="4648200" y="1243013"/>
            <a:ext cx="4038600" cy="3849687"/>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idx="4294967295"/>
          </p:nvPr>
        </p:nvSpPr>
        <p:spPr>
          <a:xfrm>
            <a:off x="457200" y="685800"/>
            <a:ext cx="8229600" cy="762000"/>
          </a:xfrm>
        </p:spPr>
        <p:txBody>
          <a:bodyPr/>
          <a:lstStyle/>
          <a:p>
            <a:pPr eaLnBrk="1" hangingPunct="1"/>
            <a:r>
              <a:rPr lang="en-US" smtClean="0">
                <a:latin typeface="Perpetua" pitchFamily="18" charset="0"/>
              </a:rPr>
              <a:t>Service Expertise</a:t>
            </a:r>
          </a:p>
        </p:txBody>
      </p:sp>
      <p:pic>
        <p:nvPicPr>
          <p:cNvPr id="59394" name="Picture 5" descr="expert"/>
          <p:cNvPicPr>
            <a:picLocks noGrp="1" noChangeAspect="1" noChangeArrowheads="1"/>
          </p:cNvPicPr>
          <p:nvPr>
            <p:ph idx="4294967295"/>
          </p:nvPr>
        </p:nvPicPr>
        <p:blipFill>
          <a:blip r:embed="rId3"/>
          <a:srcRect/>
          <a:stretch>
            <a:fillRect/>
          </a:stretch>
        </p:blipFill>
        <p:spPr>
          <a:xfrm>
            <a:off x="5562600" y="1865313"/>
            <a:ext cx="2857500" cy="2857500"/>
          </a:xfrm>
        </p:spPr>
      </p:pic>
      <p:sp>
        <p:nvSpPr>
          <p:cNvPr id="59395" name="Text Box 6"/>
          <p:cNvSpPr txBox="1">
            <a:spLocks noChangeArrowheads="1"/>
          </p:cNvSpPr>
          <p:nvPr/>
        </p:nvSpPr>
        <p:spPr bwMode="auto">
          <a:xfrm>
            <a:off x="5334000" y="4933950"/>
            <a:ext cx="3581400" cy="1330325"/>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Walter, S., &amp; Williams, K. (Eds.). (2011). </a:t>
            </a:r>
            <a:r>
              <a:rPr lang="en-US" sz="1600" i="1">
                <a:latin typeface="Perpetua" pitchFamily="18" charset="0"/>
              </a:rPr>
              <a:t>The expert library: Staffing, sustaining, and advancing the academic library in the 21</a:t>
            </a:r>
            <a:r>
              <a:rPr lang="en-US" sz="1600" i="1" baseline="30000">
                <a:latin typeface="Perpetua" pitchFamily="18" charset="0"/>
              </a:rPr>
              <a:t>st</a:t>
            </a:r>
            <a:r>
              <a:rPr lang="en-US" sz="1600" i="1">
                <a:latin typeface="Perpetua" pitchFamily="18" charset="0"/>
              </a:rPr>
              <a:t> century</a:t>
            </a:r>
            <a:r>
              <a:rPr lang="en-US" sz="1600">
                <a:latin typeface="Perpetua" pitchFamily="18" charset="0"/>
              </a:rPr>
              <a:t>. Chicago: Association of College &amp; Research Libraries.</a:t>
            </a:r>
          </a:p>
        </p:txBody>
      </p:sp>
      <p:sp>
        <p:nvSpPr>
          <p:cNvPr id="59396" name="Text Box 8"/>
          <p:cNvSpPr txBox="1">
            <a:spLocks noChangeArrowheads="1"/>
          </p:cNvSpPr>
          <p:nvPr/>
        </p:nvSpPr>
        <p:spPr bwMode="auto">
          <a:xfrm>
            <a:off x="457200" y="1865313"/>
            <a:ext cx="4267200" cy="4060825"/>
          </a:xfrm>
          <a:prstGeom prst="rect">
            <a:avLst/>
          </a:prstGeom>
          <a:noFill/>
          <a:ln w="9525">
            <a:noFill/>
            <a:miter lim="800000"/>
            <a:headEnd/>
            <a:tailEnd/>
          </a:ln>
        </p:spPr>
        <p:txBody>
          <a:bodyPr>
            <a:spAutoFit/>
          </a:bodyPr>
          <a:lstStyle/>
          <a:p>
            <a:pPr defTabSz="914400">
              <a:spcBef>
                <a:spcPct val="50000"/>
              </a:spcBef>
            </a:pPr>
            <a:r>
              <a:rPr lang="en-US" sz="2600">
                <a:latin typeface="Perpetua" pitchFamily="18" charset="0"/>
              </a:rPr>
              <a:t>“As we look back on a decade of extraordinary change in academic libraries . . . [we find] nothing so important to the future of the library and its continued place at the heart of the academic enterprise than its people and the expertise they bring to the design, development, and delivery of library services.”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stories"/>
          <p:cNvPicPr>
            <a:picLocks noGrp="1" noChangeAspect="1" noChangeArrowheads="1"/>
          </p:cNvPicPr>
          <p:nvPr>
            <p:ph idx="4294967295"/>
          </p:nvPr>
        </p:nvPicPr>
        <p:blipFill>
          <a:blip r:embed="rId3"/>
          <a:srcRect/>
          <a:stretch>
            <a:fillRect/>
          </a:stretch>
        </p:blipFill>
        <p:spPr>
          <a:xfrm>
            <a:off x="669925" y="274638"/>
            <a:ext cx="7802563" cy="585152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idx="4294967295"/>
          </p:nvPr>
        </p:nvSpPr>
        <p:spPr/>
        <p:txBody>
          <a:bodyPr anchor="b"/>
          <a:lstStyle/>
          <a:p>
            <a:pPr eaLnBrk="1" hangingPunct="1"/>
            <a:r>
              <a:rPr lang="en-US" smtClean="0">
                <a:latin typeface="Perpetua" pitchFamily="18" charset="0"/>
              </a:rPr>
              <a:t>Service Clusters</a:t>
            </a:r>
          </a:p>
        </p:txBody>
      </p:sp>
      <p:sp>
        <p:nvSpPr>
          <p:cNvPr id="61442" name="Content Placeholder 2"/>
          <p:cNvSpPr>
            <a:spLocks noGrp="1"/>
          </p:cNvSpPr>
          <p:nvPr>
            <p:ph sz="half" idx="4294967295"/>
          </p:nvPr>
        </p:nvSpPr>
        <p:spPr>
          <a:xfrm>
            <a:off x="301625" y="1371600"/>
            <a:ext cx="4038600" cy="4681538"/>
          </a:xfrm>
        </p:spPr>
        <p:txBody>
          <a:bodyPr/>
          <a:lstStyle/>
          <a:p>
            <a:pPr marL="273050" indent="-273050" defTabSz="914400" eaLnBrk="1" hangingPunct="1"/>
            <a:endParaRPr lang="en-US" sz="2900" smtClean="0"/>
          </a:p>
        </p:txBody>
      </p:sp>
      <p:pic>
        <p:nvPicPr>
          <p:cNvPr id="61443" name="Content Placeholder 4"/>
          <p:cNvPicPr>
            <a:picLocks noGrp="1" noChangeAspect="1"/>
          </p:cNvPicPr>
          <p:nvPr>
            <p:ph sz="half" idx="4294967295"/>
          </p:nvPr>
        </p:nvPicPr>
        <p:blipFill>
          <a:blip r:embed="rId3"/>
          <a:srcRect/>
          <a:stretch>
            <a:fillRect/>
          </a:stretch>
        </p:blipFill>
        <p:spPr>
          <a:xfrm>
            <a:off x="1166813" y="1417638"/>
            <a:ext cx="6515100" cy="2033587"/>
          </a:xfrm>
        </p:spPr>
      </p:pic>
      <p:sp>
        <p:nvSpPr>
          <p:cNvPr id="61444" name="Rectangle 5"/>
          <p:cNvSpPr txBox="1">
            <a:spLocks/>
          </p:cNvSpPr>
          <p:nvPr/>
        </p:nvSpPr>
        <p:spPr bwMode="auto">
          <a:xfrm>
            <a:off x="498475" y="3451225"/>
            <a:ext cx="8350250" cy="1997075"/>
          </a:xfrm>
          <a:prstGeom prst="rect">
            <a:avLst/>
          </a:prstGeom>
          <a:noFill/>
          <a:ln w="9525">
            <a:noFill/>
            <a:miter lim="800000"/>
            <a:headEnd/>
            <a:tailEnd/>
          </a:ln>
        </p:spPr>
        <p:txBody>
          <a:bodyPr/>
          <a:lstStyle/>
          <a:p>
            <a:pPr marL="273050" indent="-273050" algn="ctr" defTabSz="914400">
              <a:spcBef>
                <a:spcPct val="20000"/>
              </a:spcBef>
              <a:buClr>
                <a:schemeClr val="accent1"/>
              </a:buClr>
              <a:buSzPct val="85000"/>
              <a:buFont typeface="Wingdings" pitchFamily="2" charset="2"/>
              <a:buNone/>
            </a:pPr>
            <a:r>
              <a:rPr lang="ja-JP" altLang="en-US" sz="2300">
                <a:latin typeface="Perpetua" pitchFamily="18" charset="0"/>
              </a:rPr>
              <a:t>“</a:t>
            </a:r>
            <a:r>
              <a:rPr lang="en-US" altLang="ja-JP" sz="2300">
                <a:latin typeface="Perpetua" pitchFamily="18" charset="0"/>
              </a:rPr>
              <a:t>[Services are] designed or modified as they are delivered; they are co-created with customers; and service providers must often respond in real time to customer desires and preferences. Services are contextual – where, when and how they are delivered can make a big difference. They may require specialized knowledge or skills. The value of a service comes through the interactions . . .</a:t>
            </a:r>
            <a:r>
              <a:rPr lang="ja-JP" altLang="en-US" sz="2300">
                <a:latin typeface="Perpetua" pitchFamily="18" charset="0"/>
              </a:rPr>
              <a:t>”</a:t>
            </a:r>
            <a:r>
              <a:rPr lang="en-US" altLang="ja-JP" sz="2000">
                <a:latin typeface="Georgia" pitchFamily="18" charset="0"/>
              </a:rPr>
              <a:t> </a:t>
            </a:r>
            <a:endParaRPr lang="en-US" sz="2000">
              <a:latin typeface="Georgia" pitchFamily="18" charset="0"/>
              <a:ea typeface="MS PGothic" pitchFamily="34" charset="-128"/>
            </a:endParaRPr>
          </a:p>
        </p:txBody>
      </p:sp>
      <p:sp>
        <p:nvSpPr>
          <p:cNvPr id="61445" name="Text Box 5"/>
          <p:cNvSpPr txBox="1">
            <a:spLocks noChangeArrowheads="1"/>
          </p:cNvSpPr>
          <p:nvPr/>
        </p:nvSpPr>
        <p:spPr bwMode="auto">
          <a:xfrm>
            <a:off x="1371600" y="5654675"/>
            <a:ext cx="6705600" cy="600075"/>
          </a:xfrm>
          <a:prstGeom prst="rect">
            <a:avLst/>
          </a:prstGeom>
          <a:noFill/>
          <a:ln w="19050">
            <a:solidFill>
              <a:schemeClr val="tx2"/>
            </a:solidFill>
            <a:miter lim="800000"/>
            <a:headEnd/>
            <a:tailEnd/>
          </a:ln>
        </p:spPr>
        <p:txBody>
          <a:bodyPr>
            <a:spAutoFit/>
          </a:bodyPr>
          <a:lstStyle/>
          <a:p>
            <a:pPr algn="ctr" defTabSz="914400">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Gray, D. (2011, November 21). Everything is a service. Retrieved from http://www.dachisgroup.com/2011/11/everything-is-a-service/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p:cNvSpPr>
          <p:nvPr>
            <p:ph type="title" idx="4294967295"/>
          </p:nvPr>
        </p:nvSpPr>
        <p:spPr>
          <a:xfrm>
            <a:off x="457200" y="381000"/>
            <a:ext cx="8229600" cy="1143000"/>
          </a:xfrm>
        </p:spPr>
        <p:txBody>
          <a:bodyPr/>
          <a:lstStyle/>
          <a:p>
            <a:r>
              <a:rPr lang="en-US" smtClean="0">
                <a:latin typeface="Perpetua" pitchFamily="18" charset="0"/>
              </a:rPr>
              <a:t>Service Clusters in the Library</a:t>
            </a:r>
          </a:p>
        </p:txBody>
      </p:sp>
      <p:sp>
        <p:nvSpPr>
          <p:cNvPr id="88066" name="Rectangle 3"/>
          <p:cNvSpPr>
            <a:spLocks noGrp="1"/>
          </p:cNvSpPr>
          <p:nvPr>
            <p:ph type="body" sz="half" idx="4294967295"/>
          </p:nvPr>
        </p:nvSpPr>
        <p:spPr>
          <a:xfrm>
            <a:off x="304800" y="1219200"/>
            <a:ext cx="4572000" cy="4572000"/>
          </a:xfrm>
        </p:spPr>
        <p:txBody>
          <a:bodyPr/>
          <a:lstStyle/>
          <a:p>
            <a:pPr>
              <a:buFont typeface="Arial" charset="0"/>
              <a:buNone/>
            </a:pPr>
            <a:r>
              <a:rPr lang="en-US" sz="2300" smtClean="0">
                <a:latin typeface="Perpetua" pitchFamily="18" charset="0"/>
              </a:rPr>
              <a:t>“Research is a primary mission of the University, and therefore Harvard’s library collections must be funded and supported accordingly. Harvard’s libraries have an obligation to scholarship that transcends any particular time or contingent circumstances. The collection is paramount to the research university’s  library in a way that it is not in the library of a liberal arts college where teaching and curriculum are the overriding concerns.”</a:t>
            </a:r>
          </a:p>
        </p:txBody>
      </p:sp>
      <p:pic>
        <p:nvPicPr>
          <p:cNvPr id="88067" name="Picture 4" descr="desk-1"/>
          <p:cNvPicPr>
            <a:picLocks noGrp="1" noChangeAspect="1" noChangeArrowheads="1"/>
          </p:cNvPicPr>
          <p:nvPr>
            <p:ph sz="half" idx="4294967295"/>
          </p:nvPr>
        </p:nvPicPr>
        <p:blipFill>
          <a:blip r:embed="rId3"/>
          <a:srcRect/>
          <a:stretch>
            <a:fillRect/>
          </a:stretch>
        </p:blipFill>
        <p:spPr>
          <a:xfrm>
            <a:off x="4876800" y="1689100"/>
            <a:ext cx="3810000" cy="2540000"/>
          </a:xfrm>
        </p:spPr>
      </p:pic>
      <p:sp>
        <p:nvSpPr>
          <p:cNvPr id="88068" name="Text Box 5"/>
          <p:cNvSpPr txBox="1">
            <a:spLocks noChangeArrowheads="1"/>
          </p:cNvSpPr>
          <p:nvPr/>
        </p:nvSpPr>
        <p:spPr bwMode="auto">
          <a:xfrm>
            <a:off x="5191125" y="4422775"/>
            <a:ext cx="3321050" cy="1574800"/>
          </a:xfrm>
          <a:prstGeom prst="rect">
            <a:avLst/>
          </a:prstGeom>
          <a:noFill/>
          <a:ln w="15875">
            <a:solidFill>
              <a:schemeClr val="tx2"/>
            </a:solidFill>
            <a:miter lim="800000"/>
            <a:headEnd/>
            <a:tailEnd/>
          </a:ln>
        </p:spPr>
        <p:txBody>
          <a:bodyPr>
            <a:spAutoFit/>
          </a:bodyPr>
          <a:lstStyle/>
          <a:p>
            <a:pPr>
              <a:spcBef>
                <a:spcPct val="50000"/>
              </a:spcBef>
            </a:pPr>
            <a:r>
              <a:rPr lang="en-US" sz="1600" b="1">
                <a:latin typeface="Perpetua" pitchFamily="18" charset="0"/>
              </a:rPr>
              <a:t>Source:</a:t>
            </a:r>
            <a:r>
              <a:rPr lang="en-US" sz="1600">
                <a:latin typeface="Perpetua" pitchFamily="18" charset="0"/>
              </a:rPr>
              <a:t> Harvard University. (2009). </a:t>
            </a:r>
            <a:r>
              <a:rPr lang="en-US" sz="1600" i="1">
                <a:latin typeface="Perpetua" pitchFamily="18" charset="0"/>
              </a:rPr>
              <a:t>Report of the Task Force on University Libraries</a:t>
            </a:r>
            <a:r>
              <a:rPr lang="en-US" sz="1600">
                <a:latin typeface="Perpetua" pitchFamily="18" charset="0"/>
              </a:rPr>
              <a:t>. Retrieved from http://isites.harvard.edu/fs/docs/icb.topic869018.files//Library_Task_Force_Report.pdf</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sz="quarter" idx="4294967295"/>
          </p:nvPr>
        </p:nvSpPr>
        <p:spPr>
          <a:xfrm>
            <a:off x="457200" y="266700"/>
            <a:ext cx="8229600" cy="952500"/>
          </a:xfrm>
        </p:spPr>
        <p:txBody>
          <a:bodyPr/>
          <a:lstStyle/>
          <a:p>
            <a:r>
              <a:rPr lang="en-US" sz="3900" dirty="0" smtClean="0">
                <a:latin typeface="Perpetua" pitchFamily="18" charset="0"/>
              </a:rPr>
              <a:t>Service Clusters in the Library: </a:t>
            </a:r>
            <a:br>
              <a:rPr lang="en-US" sz="3900" dirty="0" smtClean="0">
                <a:latin typeface="Perpetua" pitchFamily="18" charset="0"/>
              </a:rPr>
            </a:br>
            <a:r>
              <a:rPr lang="en-US" sz="3900" dirty="0" smtClean="0">
                <a:latin typeface="Perpetua" pitchFamily="18" charset="0"/>
              </a:rPr>
              <a:t>A Liberal Arts College Model</a:t>
            </a:r>
          </a:p>
        </p:txBody>
      </p:sp>
      <p:pic>
        <p:nvPicPr>
          <p:cNvPr id="90114" name="Picture 3" descr="triceratops"/>
          <p:cNvPicPr>
            <a:picLocks noGrp="1" noChangeAspect="1" noChangeArrowheads="1"/>
          </p:cNvPicPr>
          <p:nvPr>
            <p:ph sz="quarter" idx="4294967295"/>
          </p:nvPr>
        </p:nvPicPr>
        <p:blipFill>
          <a:blip r:embed="rId3"/>
          <a:srcRect/>
          <a:stretch>
            <a:fillRect/>
          </a:stretch>
        </p:blipFill>
        <p:spPr>
          <a:xfrm>
            <a:off x="1143000" y="1417638"/>
            <a:ext cx="2895600" cy="1700212"/>
          </a:xfrm>
        </p:spPr>
      </p:pic>
      <p:sp>
        <p:nvSpPr>
          <p:cNvPr id="90115" name="Text Box 4"/>
          <p:cNvSpPr txBox="1">
            <a:spLocks noChangeArrowheads="1"/>
          </p:cNvSpPr>
          <p:nvPr/>
        </p:nvSpPr>
        <p:spPr bwMode="auto">
          <a:xfrm>
            <a:off x="1752600" y="1219200"/>
            <a:ext cx="9144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90116" name="Text Box 5"/>
          <p:cNvSpPr txBox="1">
            <a:spLocks noChangeArrowheads="1"/>
          </p:cNvSpPr>
          <p:nvPr/>
        </p:nvSpPr>
        <p:spPr bwMode="auto">
          <a:xfrm>
            <a:off x="1219200" y="3170238"/>
            <a:ext cx="2350865" cy="549275"/>
          </a:xfrm>
          <a:prstGeom prst="rect">
            <a:avLst/>
          </a:prstGeom>
          <a:noFill/>
          <a:ln w="9525">
            <a:noFill/>
            <a:miter lim="800000"/>
            <a:headEnd/>
            <a:tailEnd/>
          </a:ln>
        </p:spPr>
        <p:txBody>
          <a:bodyPr wrap="square">
            <a:spAutoFit/>
          </a:bodyPr>
          <a:lstStyle/>
          <a:p>
            <a:pPr algn="ctr">
              <a:spcBef>
                <a:spcPct val="50000"/>
              </a:spcBef>
            </a:pPr>
            <a:r>
              <a:rPr lang="en-US" sz="1500" dirty="0">
                <a:latin typeface="Perpetua" pitchFamily="18" charset="0"/>
              </a:rPr>
              <a:t>Undergraduate Research http://</a:t>
            </a:r>
            <a:r>
              <a:rPr lang="en-US" sz="1500" dirty="0" err="1">
                <a:latin typeface="Perpetua" pitchFamily="18" charset="0"/>
              </a:rPr>
              <a:t>thesis.haverford.edu</a:t>
            </a:r>
            <a:r>
              <a:rPr lang="en-US" sz="1500" dirty="0">
                <a:latin typeface="Perpetua" pitchFamily="18" charset="0"/>
              </a:rPr>
              <a:t>/</a:t>
            </a:r>
          </a:p>
        </p:txBody>
      </p:sp>
      <p:sp>
        <p:nvSpPr>
          <p:cNvPr id="90117" name="Text Box 6"/>
          <p:cNvSpPr txBox="1">
            <a:spLocks noChangeArrowheads="1"/>
          </p:cNvSpPr>
          <p:nvPr/>
        </p:nvSpPr>
        <p:spPr bwMode="auto">
          <a:xfrm>
            <a:off x="5334000" y="3281412"/>
            <a:ext cx="2395169" cy="830997"/>
          </a:xfrm>
          <a:prstGeom prst="rect">
            <a:avLst/>
          </a:prstGeom>
          <a:noFill/>
          <a:ln w="9525">
            <a:noFill/>
            <a:miter lim="800000"/>
            <a:headEnd/>
            <a:tailEnd/>
          </a:ln>
        </p:spPr>
        <p:txBody>
          <a:bodyPr wrap="square">
            <a:spAutoFit/>
          </a:bodyPr>
          <a:lstStyle/>
          <a:p>
            <a:pPr algn="ctr">
              <a:spcBef>
                <a:spcPct val="50000"/>
              </a:spcBef>
            </a:pPr>
            <a:r>
              <a:rPr lang="en-US" sz="1600" dirty="0">
                <a:latin typeface="Perpetua" pitchFamily="18" charset="0"/>
              </a:rPr>
              <a:t>Teaching and Learning http://</a:t>
            </a:r>
            <a:r>
              <a:rPr lang="en-US" sz="1600" dirty="0" err="1">
                <a:latin typeface="Perpetua" pitchFamily="18" charset="0"/>
              </a:rPr>
              <a:t>library.wartburg.edu</a:t>
            </a:r>
            <a:r>
              <a:rPr lang="en-US" sz="1600" dirty="0">
                <a:latin typeface="Perpetua" pitchFamily="18" charset="0"/>
              </a:rPr>
              <a:t>/</a:t>
            </a:r>
            <a:r>
              <a:rPr lang="en-US" sz="1600" dirty="0" err="1">
                <a:latin typeface="Perpetua" pitchFamily="18" charset="0"/>
              </a:rPr>
              <a:t>infolit</a:t>
            </a:r>
            <a:r>
              <a:rPr lang="en-US" sz="1600" dirty="0">
                <a:latin typeface="Perpetua" pitchFamily="18" charset="0"/>
              </a:rPr>
              <a:t>/</a:t>
            </a:r>
          </a:p>
        </p:txBody>
      </p:sp>
      <p:pic>
        <p:nvPicPr>
          <p:cNvPr id="90118" name="Picture 7" descr="wb"/>
          <p:cNvPicPr>
            <a:picLocks noGrp="1" noChangeAspect="1" noChangeArrowheads="1"/>
          </p:cNvPicPr>
          <p:nvPr>
            <p:ph sz="quarter" idx="4294967295"/>
          </p:nvPr>
        </p:nvPicPr>
        <p:blipFill>
          <a:blip r:embed="rId4"/>
          <a:srcRect/>
          <a:stretch>
            <a:fillRect/>
          </a:stretch>
        </p:blipFill>
        <p:spPr>
          <a:xfrm>
            <a:off x="5029200" y="1409700"/>
            <a:ext cx="3276600" cy="1874838"/>
          </a:xfrm>
        </p:spPr>
      </p:pic>
      <p:sp>
        <p:nvSpPr>
          <p:cNvPr id="90119" name="Text Box 9"/>
          <p:cNvSpPr txBox="1">
            <a:spLocks noChangeArrowheads="1"/>
          </p:cNvSpPr>
          <p:nvPr/>
        </p:nvSpPr>
        <p:spPr bwMode="auto">
          <a:xfrm>
            <a:off x="990600" y="5768975"/>
            <a:ext cx="2895600" cy="549275"/>
          </a:xfrm>
          <a:prstGeom prst="rect">
            <a:avLst/>
          </a:prstGeom>
          <a:noFill/>
          <a:ln w="15875">
            <a:noFill/>
            <a:miter lim="800000"/>
            <a:headEnd/>
            <a:tailEnd/>
          </a:ln>
        </p:spPr>
        <p:txBody>
          <a:bodyPr wrap="square">
            <a:spAutoFit/>
          </a:bodyPr>
          <a:lstStyle/>
          <a:p>
            <a:pPr algn="ctr" defTabSz="914400">
              <a:spcBef>
                <a:spcPct val="50000"/>
              </a:spcBef>
            </a:pPr>
            <a:r>
              <a:rPr lang="en-US" sz="1500" dirty="0">
                <a:latin typeface="Perpetua" pitchFamily="18" charset="0"/>
              </a:rPr>
              <a:t>Peer Leadership                           http://</a:t>
            </a:r>
            <a:r>
              <a:rPr lang="en-US" sz="1500" dirty="0" err="1">
                <a:latin typeface="Perpetua" pitchFamily="18" charset="0"/>
              </a:rPr>
              <a:t>www.grinnell.edu</a:t>
            </a:r>
            <a:r>
              <a:rPr lang="en-US" sz="1500" dirty="0">
                <a:latin typeface="Perpetua" pitchFamily="18" charset="0"/>
              </a:rPr>
              <a:t>/library</a:t>
            </a:r>
            <a:endParaRPr lang="en-US" sz="1600" dirty="0">
              <a:latin typeface="Calibri" pitchFamily="34" charset="0"/>
            </a:endParaRPr>
          </a:p>
        </p:txBody>
      </p:sp>
      <p:pic>
        <p:nvPicPr>
          <p:cNvPr id="90120" name="Picture 7"/>
          <p:cNvPicPr>
            <a:picLocks noGrp="1" noChangeAspect="1" noChangeArrowheads="1"/>
          </p:cNvPicPr>
          <p:nvPr>
            <p:ph sz="quarter" idx="4294967295"/>
          </p:nvPr>
        </p:nvPicPr>
        <p:blipFill>
          <a:blip r:embed="rId5"/>
          <a:srcRect/>
          <a:stretch>
            <a:fillRect/>
          </a:stretch>
        </p:blipFill>
        <p:spPr>
          <a:xfrm>
            <a:off x="1143000" y="3865563"/>
            <a:ext cx="2895600" cy="1903412"/>
          </a:xfrm>
        </p:spPr>
      </p:pic>
      <p:sp>
        <p:nvSpPr>
          <p:cNvPr id="90121" name="Text Box 9"/>
          <p:cNvSpPr txBox="1">
            <a:spLocks noChangeArrowheads="1"/>
          </p:cNvSpPr>
          <p:nvPr/>
        </p:nvSpPr>
        <p:spPr bwMode="auto">
          <a:xfrm>
            <a:off x="5105400" y="5768975"/>
            <a:ext cx="3373504" cy="565150"/>
          </a:xfrm>
          <a:prstGeom prst="rect">
            <a:avLst/>
          </a:prstGeom>
          <a:noFill/>
          <a:ln w="15875">
            <a:noFill/>
            <a:miter lim="800000"/>
            <a:headEnd/>
            <a:tailEnd/>
          </a:ln>
        </p:spPr>
        <p:txBody>
          <a:bodyPr wrap="square">
            <a:spAutoFit/>
          </a:bodyPr>
          <a:lstStyle/>
          <a:p>
            <a:pPr algn="ctr" defTabSz="914400">
              <a:spcBef>
                <a:spcPct val="50000"/>
              </a:spcBef>
            </a:pPr>
            <a:r>
              <a:rPr lang="en-US" sz="1500" dirty="0">
                <a:latin typeface="Perpetua" pitchFamily="18" charset="0"/>
              </a:rPr>
              <a:t>Community Engagement                           https://</a:t>
            </a:r>
            <a:r>
              <a:rPr lang="en-US" sz="1500" dirty="0" err="1">
                <a:latin typeface="Perpetua" pitchFamily="18" charset="0"/>
              </a:rPr>
              <a:t>www.amherst.edu</a:t>
            </a:r>
            <a:r>
              <a:rPr lang="en-US" sz="1500" dirty="0">
                <a:latin typeface="Perpetua" pitchFamily="18" charset="0"/>
              </a:rPr>
              <a:t>/</a:t>
            </a:r>
            <a:r>
              <a:rPr lang="en-US" sz="1500" dirty="0" err="1">
                <a:latin typeface="Perpetua" pitchFamily="18" charset="0"/>
              </a:rPr>
              <a:t>academiclife</a:t>
            </a:r>
            <a:r>
              <a:rPr lang="en-US" sz="1500" dirty="0">
                <a:latin typeface="Perpetua" pitchFamily="18" charset="0"/>
              </a:rPr>
              <a:t>/</a:t>
            </a:r>
            <a:r>
              <a:rPr lang="en-US" sz="1500" dirty="0" err="1">
                <a:latin typeface="Perpetua" pitchFamily="18" charset="0"/>
              </a:rPr>
              <a:t>cce</a:t>
            </a:r>
            <a:r>
              <a:rPr lang="en-US" sz="1600" dirty="0">
                <a:latin typeface="Calibri" pitchFamily="34" charset="0"/>
              </a:rPr>
              <a:t> </a:t>
            </a:r>
          </a:p>
        </p:txBody>
      </p:sp>
      <p:pic>
        <p:nvPicPr>
          <p:cNvPr id="90122" name="Picture 11" descr="20080901-050318-pic-835077798"/>
          <p:cNvPicPr>
            <a:picLocks noGrp="1" noChangeAspect="1" noChangeArrowheads="1"/>
          </p:cNvPicPr>
          <p:nvPr>
            <p:ph sz="quarter" idx="4294967295"/>
          </p:nvPr>
        </p:nvPicPr>
        <p:blipFill>
          <a:blip r:embed="rId6"/>
          <a:srcRect/>
          <a:stretch>
            <a:fillRect/>
          </a:stretch>
        </p:blipFill>
        <p:spPr>
          <a:xfrm>
            <a:off x="5334000" y="3865563"/>
            <a:ext cx="2667000" cy="1830387"/>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Grp="1"/>
          </p:cNvSpPr>
          <p:nvPr>
            <p:ph type="title" idx="4294967295"/>
          </p:nvPr>
        </p:nvSpPr>
        <p:spPr/>
        <p:txBody>
          <a:bodyPr/>
          <a:lstStyle/>
          <a:p>
            <a:pPr eaLnBrk="1" hangingPunct="1"/>
            <a:r>
              <a:rPr lang="en-US" smtClean="0">
                <a:latin typeface="Perpetua" pitchFamily="18" charset="0"/>
              </a:rPr>
              <a:t>Service Clusters on Campus</a:t>
            </a:r>
          </a:p>
        </p:txBody>
      </p:sp>
      <p:sp>
        <p:nvSpPr>
          <p:cNvPr id="83970" name="Rectangle 5"/>
          <p:cNvSpPr>
            <a:spLocks noGrp="1"/>
          </p:cNvSpPr>
          <p:nvPr>
            <p:ph type="body" sz="half" idx="4294967295"/>
          </p:nvPr>
        </p:nvSpPr>
        <p:spPr>
          <a:xfrm>
            <a:off x="457200" y="1600200"/>
            <a:ext cx="4038600" cy="4525963"/>
          </a:xfrm>
        </p:spPr>
        <p:txBody>
          <a:bodyPr/>
          <a:lstStyle/>
          <a:p>
            <a:pPr eaLnBrk="1" hangingPunct="1">
              <a:lnSpc>
                <a:spcPct val="90000"/>
              </a:lnSpc>
            </a:pPr>
            <a:r>
              <a:rPr lang="en-US" sz="2400" smtClean="0">
                <a:latin typeface="Perpetua" pitchFamily="18" charset="0"/>
              </a:rPr>
              <a:t>Orientation Leader</a:t>
            </a:r>
          </a:p>
          <a:p>
            <a:pPr eaLnBrk="1" hangingPunct="1">
              <a:lnSpc>
                <a:spcPct val="90000"/>
              </a:lnSpc>
            </a:pPr>
            <a:r>
              <a:rPr lang="en-US" sz="2400" smtClean="0">
                <a:latin typeface="Perpetua" pitchFamily="18" charset="0"/>
              </a:rPr>
              <a:t>Chicago Quarter Mentor</a:t>
            </a:r>
          </a:p>
          <a:p>
            <a:pPr eaLnBrk="1" hangingPunct="1">
              <a:lnSpc>
                <a:spcPct val="90000"/>
              </a:lnSpc>
            </a:pPr>
            <a:r>
              <a:rPr lang="en-US" sz="2400" smtClean="0">
                <a:latin typeface="Perpetua" pitchFamily="18" charset="0"/>
              </a:rPr>
              <a:t>Transition Leader</a:t>
            </a:r>
          </a:p>
          <a:p>
            <a:pPr eaLnBrk="1" hangingPunct="1">
              <a:lnSpc>
                <a:spcPct val="90000"/>
              </a:lnSpc>
            </a:pPr>
            <a:r>
              <a:rPr lang="en-US" sz="2400" smtClean="0">
                <a:latin typeface="Perpetua" pitchFamily="18" charset="0"/>
              </a:rPr>
              <a:t>Milewalker Cast Member</a:t>
            </a:r>
          </a:p>
          <a:p>
            <a:pPr eaLnBrk="1" hangingPunct="1">
              <a:lnSpc>
                <a:spcPct val="90000"/>
              </a:lnSpc>
            </a:pPr>
            <a:r>
              <a:rPr lang="en-US" sz="2400" smtClean="0">
                <a:latin typeface="Perpetua" pitchFamily="18" charset="0"/>
              </a:rPr>
              <a:t>STARS Peer Mentor</a:t>
            </a:r>
          </a:p>
          <a:p>
            <a:pPr eaLnBrk="1" hangingPunct="1">
              <a:lnSpc>
                <a:spcPct val="90000"/>
              </a:lnSpc>
            </a:pPr>
            <a:r>
              <a:rPr lang="en-US" sz="2400" smtClean="0">
                <a:latin typeface="Perpetua" pitchFamily="18" charset="0"/>
              </a:rPr>
              <a:t>Office of Multicultural Student Success Interns</a:t>
            </a:r>
          </a:p>
          <a:p>
            <a:pPr eaLnBrk="1" hangingPunct="1">
              <a:lnSpc>
                <a:spcPct val="90000"/>
              </a:lnSpc>
            </a:pPr>
            <a:r>
              <a:rPr lang="en-US" sz="2400" smtClean="0">
                <a:latin typeface="Perpetua" pitchFamily="18" charset="0"/>
              </a:rPr>
              <a:t>Writing Center Tutors</a:t>
            </a:r>
          </a:p>
          <a:p>
            <a:pPr eaLnBrk="1" hangingPunct="1">
              <a:lnSpc>
                <a:spcPct val="90000"/>
              </a:lnSpc>
            </a:pPr>
            <a:r>
              <a:rPr lang="en-US" sz="2400" smtClean="0">
                <a:latin typeface="Perpetua" pitchFamily="18" charset="0"/>
              </a:rPr>
              <a:t>College of Computing and Digital Media Tutors</a:t>
            </a:r>
          </a:p>
          <a:p>
            <a:pPr eaLnBrk="1" hangingPunct="1">
              <a:lnSpc>
                <a:spcPct val="90000"/>
              </a:lnSpc>
            </a:pPr>
            <a:r>
              <a:rPr lang="en-US" sz="2400" smtClean="0">
                <a:latin typeface="Perpetua" pitchFamily="18" charset="0"/>
              </a:rPr>
              <a:t>Language Tutors</a:t>
            </a:r>
          </a:p>
        </p:txBody>
      </p:sp>
      <p:pic>
        <p:nvPicPr>
          <p:cNvPr id="83971" name="Picture 7"/>
          <p:cNvPicPr>
            <a:picLocks noGrp="1" noChangeAspect="1" noChangeArrowheads="1"/>
          </p:cNvPicPr>
          <p:nvPr>
            <p:ph sz="half" idx="4294967295"/>
          </p:nvPr>
        </p:nvPicPr>
        <p:blipFill>
          <a:blip r:embed="rId3"/>
          <a:srcRect/>
          <a:stretch>
            <a:fillRect/>
          </a:stretch>
        </p:blipFill>
        <p:spPr>
          <a:xfrm>
            <a:off x="4648200" y="1903413"/>
            <a:ext cx="4038600" cy="2654300"/>
          </a:xfrm>
        </p:spPr>
      </p:pic>
      <p:sp>
        <p:nvSpPr>
          <p:cNvPr id="83972" name="Text Box 9"/>
          <p:cNvSpPr txBox="1">
            <a:spLocks noChangeArrowheads="1"/>
          </p:cNvSpPr>
          <p:nvPr/>
        </p:nvSpPr>
        <p:spPr bwMode="auto">
          <a:xfrm>
            <a:off x="4902200" y="4795838"/>
            <a:ext cx="3630613" cy="1330325"/>
          </a:xfrm>
          <a:prstGeom prst="rect">
            <a:avLst/>
          </a:prstGeom>
          <a:noFill/>
          <a:ln w="15875">
            <a:solidFill>
              <a:schemeClr val="accent1"/>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Connelly, A. (2012, May 3rd). University summit focuses on student-tutor relationships. </a:t>
            </a:r>
            <a:r>
              <a:rPr lang="en-US" sz="1600" i="1">
                <a:latin typeface="Perpetua" pitchFamily="18" charset="0"/>
              </a:rPr>
              <a:t>DePaulia</a:t>
            </a:r>
            <a:r>
              <a:rPr lang="en-US" sz="1600">
                <a:latin typeface="Perpetua" pitchFamily="18" charset="0"/>
              </a:rPr>
              <a:t>. Retrieved from www.depauliaonline.com/news/university-summit-focuses-on-student-tutor-relationships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Grp="1"/>
          </p:cNvSpPr>
          <p:nvPr>
            <p:ph type="title" idx="4294967295"/>
          </p:nvPr>
        </p:nvSpPr>
        <p:spPr>
          <a:xfrm>
            <a:off x="457200" y="274638"/>
            <a:ext cx="8229600" cy="868362"/>
          </a:xfrm>
        </p:spPr>
        <p:txBody>
          <a:bodyPr/>
          <a:lstStyle/>
          <a:p>
            <a:pPr eaLnBrk="1" hangingPunct="1"/>
            <a:r>
              <a:rPr lang="en-US" smtClean="0">
                <a:latin typeface="Perpetua" pitchFamily="18" charset="0"/>
              </a:rPr>
              <a:t>Shared Services</a:t>
            </a:r>
          </a:p>
        </p:txBody>
      </p:sp>
      <p:sp>
        <p:nvSpPr>
          <p:cNvPr id="63490" name="Rectangle 5"/>
          <p:cNvSpPr>
            <a:spLocks noGrp="1"/>
          </p:cNvSpPr>
          <p:nvPr>
            <p:ph type="body" sz="half" idx="4294967295"/>
          </p:nvPr>
        </p:nvSpPr>
        <p:spPr>
          <a:xfrm>
            <a:off x="304800" y="1447800"/>
            <a:ext cx="4419600" cy="4572000"/>
          </a:xfrm>
        </p:spPr>
        <p:txBody>
          <a:bodyPr/>
          <a:lstStyle/>
          <a:p>
            <a:pPr eaLnBrk="1" hangingPunct="1">
              <a:buFont typeface="Arial" charset="0"/>
              <a:buNone/>
            </a:pPr>
            <a:r>
              <a:rPr lang="en-US" sz="2600" smtClean="0">
                <a:latin typeface="Perpetua" pitchFamily="18" charset="0"/>
              </a:rPr>
              <a:t>“Large-scale electronic publishing and the retrospective digitization of millions of print books and journals have produced new centers of gravity around which users congregate with little attention to institutional provenance or ownership. In this environment, the once distinctive value of locally held print collections has rapidly diminished . . .”</a:t>
            </a:r>
          </a:p>
        </p:txBody>
      </p:sp>
      <p:pic>
        <p:nvPicPr>
          <p:cNvPr id="63491" name="Picture 9" descr="13-06_share"/>
          <p:cNvPicPr>
            <a:picLocks noGrp="1" noChangeAspect="1" noChangeArrowheads="1"/>
          </p:cNvPicPr>
          <p:nvPr>
            <p:ph sz="half" idx="4294967295"/>
          </p:nvPr>
        </p:nvPicPr>
        <p:blipFill>
          <a:blip r:embed="rId3"/>
          <a:srcRect/>
          <a:stretch>
            <a:fillRect/>
          </a:stretch>
        </p:blipFill>
        <p:spPr>
          <a:xfrm>
            <a:off x="4572000" y="2133600"/>
            <a:ext cx="4419600" cy="1447800"/>
          </a:xfrm>
        </p:spPr>
      </p:pic>
      <p:sp>
        <p:nvSpPr>
          <p:cNvPr id="63492" name="Text Box 10"/>
          <p:cNvSpPr txBox="1">
            <a:spLocks noChangeArrowheads="1"/>
          </p:cNvSpPr>
          <p:nvPr/>
        </p:nvSpPr>
        <p:spPr bwMode="auto">
          <a:xfrm>
            <a:off x="5029200" y="3733800"/>
            <a:ext cx="3505200" cy="1077218"/>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dirty="0">
                <a:latin typeface="Perpetua" pitchFamily="18" charset="0"/>
              </a:rPr>
              <a:t>Source:</a:t>
            </a:r>
            <a:r>
              <a:rPr lang="en-US" sz="1600" dirty="0">
                <a:latin typeface="Perpetua" pitchFamily="18" charset="0"/>
              </a:rPr>
              <a:t> </a:t>
            </a:r>
            <a:r>
              <a:rPr lang="en-US" sz="1600" dirty="0" err="1">
                <a:latin typeface="Perpetua" pitchFamily="18" charset="0"/>
              </a:rPr>
              <a:t>Michalko</a:t>
            </a:r>
            <a:r>
              <a:rPr lang="en-US" sz="1600" dirty="0">
                <a:latin typeface="Perpetua" pitchFamily="18" charset="0"/>
              </a:rPr>
              <a:t>, J., &amp; </a:t>
            </a:r>
            <a:r>
              <a:rPr lang="en-US" sz="1600" dirty="0" err="1">
                <a:latin typeface="Perpetua" pitchFamily="18" charset="0"/>
              </a:rPr>
              <a:t>Malpas</a:t>
            </a:r>
            <a:r>
              <a:rPr lang="en-US" sz="1600" dirty="0">
                <a:latin typeface="Perpetua" pitchFamily="18" charset="0"/>
              </a:rPr>
              <a:t>, C.  (2009). Managing the collective collection. </a:t>
            </a:r>
            <a:r>
              <a:rPr lang="en-US" sz="1600" i="1" dirty="0" err="1">
                <a:latin typeface="Perpetua" pitchFamily="18" charset="0"/>
              </a:rPr>
              <a:t>NextSpace</a:t>
            </a:r>
            <a:r>
              <a:rPr lang="en-US" sz="1600" dirty="0">
                <a:latin typeface="Perpetua" pitchFamily="18" charset="0"/>
              </a:rPr>
              <a:t>, no. </a:t>
            </a:r>
            <a:r>
              <a:rPr lang="en-US" sz="1600" dirty="0" smtClean="0">
                <a:latin typeface="Perpetua" pitchFamily="18" charset="0"/>
              </a:rPr>
              <a:t>12. Retrieved </a:t>
            </a:r>
            <a:r>
              <a:rPr lang="en-US" sz="1600" dirty="0">
                <a:latin typeface="Perpetua" pitchFamily="18" charset="0"/>
              </a:rPr>
              <a:t>from http://</a:t>
            </a:r>
            <a:r>
              <a:rPr lang="en-US" sz="1600" dirty="0" err="1">
                <a:latin typeface="Perpetua" pitchFamily="18" charset="0"/>
              </a:rPr>
              <a:t>www.oclc.org</a:t>
            </a:r>
            <a:r>
              <a:rPr lang="en-US" sz="1600" dirty="0">
                <a:latin typeface="Perpetua" pitchFamily="18" charset="0"/>
              </a:rPr>
              <a:t>/</a:t>
            </a:r>
            <a:r>
              <a:rPr lang="en-US" sz="1600" dirty="0" err="1">
                <a:latin typeface="Perpetua" pitchFamily="18" charset="0"/>
              </a:rPr>
              <a:t>nextspace</a:t>
            </a:r>
            <a:r>
              <a:rPr lang="en-US" sz="1600" dirty="0">
                <a:latin typeface="Perpetua" pitchFamily="18" charset="0"/>
              </a:rPr>
              <a:t>/012/</a:t>
            </a:r>
            <a:r>
              <a:rPr lang="en-US" sz="1600" dirty="0" err="1">
                <a:latin typeface="Perpetua" pitchFamily="18" charset="0"/>
              </a:rPr>
              <a:t>research.htm</a:t>
            </a:r>
            <a:endParaRPr lang="en-US" sz="1600" dirty="0">
              <a:latin typeface="Perpetua"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p:cNvSpPr>
          <p:nvPr>
            <p:ph type="title" idx="4294967295"/>
          </p:nvPr>
        </p:nvSpPr>
        <p:spPr>
          <a:xfrm>
            <a:off x="457200" y="295275"/>
            <a:ext cx="8229600" cy="806450"/>
          </a:xfrm>
        </p:spPr>
        <p:txBody>
          <a:bodyPr/>
          <a:lstStyle/>
          <a:p>
            <a:pPr eaLnBrk="1" hangingPunct="1"/>
            <a:r>
              <a:rPr lang="en-US" smtClean="0">
                <a:latin typeface="Perpetua" pitchFamily="18" charset="0"/>
              </a:rPr>
              <a:t>Shared Services</a:t>
            </a:r>
          </a:p>
        </p:txBody>
      </p:sp>
      <p:sp>
        <p:nvSpPr>
          <p:cNvPr id="92162" name="Rectangle 8"/>
          <p:cNvSpPr>
            <a:spLocks noGrp="1"/>
          </p:cNvSpPr>
          <p:nvPr>
            <p:ph type="body" sz="half" idx="4294967295"/>
          </p:nvPr>
        </p:nvSpPr>
        <p:spPr>
          <a:xfrm>
            <a:off x="228600" y="1447800"/>
            <a:ext cx="4506913" cy="4495800"/>
          </a:xfrm>
        </p:spPr>
        <p:txBody>
          <a:bodyPr/>
          <a:lstStyle/>
          <a:p>
            <a:pPr eaLnBrk="1" hangingPunct="1">
              <a:buFont typeface="Arial" charset="0"/>
              <a:buNone/>
            </a:pPr>
            <a:r>
              <a:rPr lang="en-US" sz="2600" smtClean="0">
                <a:latin typeface="Perpetua" pitchFamily="18" charset="0"/>
              </a:rPr>
              <a:t>“The intention of this program is to leverage the expertise resident at one or another of the CIC libraries to provide support for staff, faculty and students on other campuses . . . . In the long run, it enhances communication and coordination across our campuses, such that a greater breadth of resources can be proximate to scholars in the Midwest.”</a:t>
            </a:r>
          </a:p>
        </p:txBody>
      </p:sp>
      <p:sp>
        <p:nvSpPr>
          <p:cNvPr id="92163" name="Slide Number Placeholder 3"/>
          <p:cNvSpPr txBox="1">
            <a:spLocks noGrp="1"/>
          </p:cNvSpPr>
          <p:nvPr/>
        </p:nvSpPr>
        <p:spPr bwMode="auto">
          <a:xfrm>
            <a:off x="8153400" y="6356350"/>
            <a:ext cx="533400" cy="365125"/>
          </a:xfrm>
          <a:prstGeom prst="rect">
            <a:avLst/>
          </a:prstGeom>
          <a:noFill/>
          <a:ln w="9525">
            <a:noFill/>
            <a:miter lim="800000"/>
            <a:headEnd/>
            <a:tailEnd/>
          </a:ln>
        </p:spPr>
        <p:txBody>
          <a:bodyPr anchor="ctr"/>
          <a:lstStyle/>
          <a:p>
            <a:pPr algn="r" defTabSz="914400"/>
            <a:fld id="{890FC4B5-05E3-4948-BB74-E51324E26035}" type="slidenum">
              <a:rPr lang="en-US" sz="1200">
                <a:solidFill>
                  <a:schemeClr val="bg1"/>
                </a:solidFill>
                <a:latin typeface="Calibri" pitchFamily="34" charset="0"/>
              </a:rPr>
              <a:pPr algn="r" defTabSz="914400"/>
              <a:t>35</a:t>
            </a:fld>
            <a:endParaRPr lang="en-US" sz="1200">
              <a:solidFill>
                <a:schemeClr val="bg1"/>
              </a:solidFill>
              <a:latin typeface="Calibri" pitchFamily="34" charset="0"/>
            </a:endParaRPr>
          </a:p>
        </p:txBody>
      </p:sp>
      <p:sp>
        <p:nvSpPr>
          <p:cNvPr id="92164" name="Text Box 6"/>
          <p:cNvSpPr txBox="1">
            <a:spLocks noChangeArrowheads="1"/>
          </p:cNvSpPr>
          <p:nvPr/>
        </p:nvSpPr>
        <p:spPr bwMode="auto">
          <a:xfrm>
            <a:off x="5126038" y="4114800"/>
            <a:ext cx="3352800" cy="1574800"/>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CIC libraries co-invest in Japanese Studies expert. (2011). </a:t>
            </a:r>
            <a:r>
              <a:rPr lang="en-US" sz="1600" i="1">
                <a:latin typeface="Perpetua" pitchFamily="18" charset="0"/>
              </a:rPr>
              <a:t>Center for Library Initiatives News</a:t>
            </a:r>
            <a:r>
              <a:rPr lang="en-US" sz="1600">
                <a:latin typeface="Perpetua" pitchFamily="18" charset="0"/>
              </a:rPr>
              <a:t>. Retrieved from  http://info.cic.net/eNews/CLI/Article.aspx?List=e2b6f931-966b-48a1-a375-36f2c6a5860d&amp;ID=48</a:t>
            </a:r>
            <a:endParaRPr lang="en-US">
              <a:latin typeface="Perpetua" pitchFamily="18" charset="0"/>
            </a:endParaRPr>
          </a:p>
        </p:txBody>
      </p:sp>
      <p:pic>
        <p:nvPicPr>
          <p:cNvPr id="92165" name="Picture 2"/>
          <p:cNvPicPr>
            <a:picLocks noChangeAspect="1" noChangeArrowheads="1"/>
          </p:cNvPicPr>
          <p:nvPr/>
        </p:nvPicPr>
        <p:blipFill>
          <a:blip r:embed="rId3"/>
          <a:srcRect/>
          <a:stretch>
            <a:fillRect/>
          </a:stretch>
        </p:blipFill>
        <p:spPr bwMode="auto">
          <a:xfrm>
            <a:off x="4932363" y="1600200"/>
            <a:ext cx="3546475" cy="235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Grp="1"/>
          </p:cNvSpPr>
          <p:nvPr>
            <p:ph type="title" idx="4294967295"/>
          </p:nvPr>
        </p:nvSpPr>
        <p:spPr/>
        <p:txBody>
          <a:bodyPr/>
          <a:lstStyle/>
          <a:p>
            <a:r>
              <a:rPr lang="en-US" smtClean="0">
                <a:latin typeface="Perpetua" pitchFamily="18" charset="0"/>
              </a:rPr>
              <a:t>Planning for Services</a:t>
            </a:r>
          </a:p>
        </p:txBody>
      </p:sp>
      <p:pic>
        <p:nvPicPr>
          <p:cNvPr id="131078" name="Picture 6" descr="sp_cycle"/>
          <p:cNvPicPr>
            <a:picLocks noGrp="1" noChangeAspect="1" noChangeArrowheads="1"/>
          </p:cNvPicPr>
          <p:nvPr>
            <p:ph idx="4294967295"/>
          </p:nvPr>
        </p:nvPicPr>
        <p:blipFill>
          <a:blip r:embed="rId3"/>
          <a:srcRect/>
          <a:stretch>
            <a:fillRect/>
          </a:stretch>
        </p:blipFill>
        <p:spPr>
          <a:xfrm>
            <a:off x="2873375" y="1368425"/>
            <a:ext cx="3379788" cy="3660775"/>
          </a:xfrm>
        </p:spPr>
      </p:pic>
      <p:sp>
        <p:nvSpPr>
          <p:cNvPr id="131079" name="Text Box 6"/>
          <p:cNvSpPr txBox="1">
            <a:spLocks noChangeArrowheads="1"/>
          </p:cNvSpPr>
          <p:nvPr/>
        </p:nvSpPr>
        <p:spPr bwMode="auto">
          <a:xfrm>
            <a:off x="3230563" y="5029200"/>
            <a:ext cx="2820987" cy="830997"/>
          </a:xfrm>
          <a:prstGeom prst="rect">
            <a:avLst/>
          </a:prstGeom>
          <a:noFill/>
          <a:ln w="15875">
            <a:noFill/>
            <a:miter lim="800000"/>
            <a:headEnd/>
            <a:tailEnd/>
          </a:ln>
        </p:spPr>
        <p:txBody>
          <a:bodyPr>
            <a:spAutoFit/>
          </a:bodyPr>
          <a:lstStyle/>
          <a:p>
            <a:pPr algn="ctr" defTabSz="914400">
              <a:spcBef>
                <a:spcPct val="50000"/>
              </a:spcBef>
            </a:pPr>
            <a:r>
              <a:rPr lang="en-US" sz="1600" i="1" dirty="0">
                <a:latin typeface="Perpetua" pitchFamily="18" charset="0"/>
              </a:rPr>
              <a:t>Strategic Planning at </a:t>
            </a:r>
            <a:r>
              <a:rPr lang="en-US" sz="1600" i="1" dirty="0" smtClean="0">
                <a:latin typeface="Perpetua" pitchFamily="18" charset="0"/>
              </a:rPr>
              <a:t>Illinois</a:t>
            </a:r>
            <a:r>
              <a:rPr lang="en-US" sz="1600" dirty="0" smtClean="0">
                <a:latin typeface="Perpetua" pitchFamily="18" charset="0"/>
              </a:rPr>
              <a:t> </a:t>
            </a:r>
            <a:r>
              <a:rPr lang="en-US" sz="1600" dirty="0">
                <a:latin typeface="Perpetua" pitchFamily="18" charset="0"/>
              </a:rPr>
              <a:t> </a:t>
            </a:r>
            <a:r>
              <a:rPr lang="en-US" sz="1600" dirty="0" smtClean="0">
                <a:latin typeface="Perpetua" pitchFamily="18" charset="0"/>
              </a:rPr>
              <a:t>   http</a:t>
            </a:r>
            <a:r>
              <a:rPr lang="en-US" sz="1600" dirty="0">
                <a:latin typeface="Perpetua" pitchFamily="18" charset="0"/>
              </a:rPr>
              <a:t>://</a:t>
            </a:r>
            <a:r>
              <a:rPr lang="en-US" sz="1600" dirty="0" err="1">
                <a:latin typeface="Perpetua" pitchFamily="18" charset="0"/>
              </a:rPr>
              <a:t>strategicplan.illinois.edu</a:t>
            </a:r>
            <a:r>
              <a:rPr lang="en-US" sz="1600" dirty="0">
                <a:latin typeface="Perpetua" pitchFamily="18" charset="0"/>
              </a:rPr>
              <a:t>/</a:t>
            </a:r>
            <a:r>
              <a:rPr lang="en-US" sz="1600" dirty="0" err="1">
                <a:latin typeface="Perpetua" pitchFamily="18" charset="0"/>
              </a:rPr>
              <a:t>planning_cycle.html</a:t>
            </a:r>
            <a:endParaRPr lang="en-US" sz="1600" dirty="0">
              <a:latin typeface="Perpetua"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4"/>
          <p:cNvSpPr>
            <a:spLocks noGrp="1"/>
          </p:cNvSpPr>
          <p:nvPr>
            <p:ph type="title" idx="4294967295"/>
          </p:nvPr>
        </p:nvSpPr>
        <p:spPr>
          <a:xfrm>
            <a:off x="1792288" y="4800600"/>
            <a:ext cx="5486400" cy="566738"/>
          </a:xfrm>
        </p:spPr>
        <p:txBody>
          <a:bodyPr anchor="b"/>
          <a:lstStyle/>
          <a:p>
            <a:pPr algn="l" eaLnBrk="1" hangingPunct="1"/>
            <a:endParaRPr lang="en-US" sz="2000" b="1" smtClean="0"/>
          </a:p>
        </p:txBody>
      </p:sp>
      <p:pic>
        <p:nvPicPr>
          <p:cNvPr id="81922" name="Picture Placeholder 17" descr="RefVisionWordle.jpg"/>
          <p:cNvPicPr>
            <a:picLocks noGrp="1" noChangeAspect="1"/>
          </p:cNvPicPr>
          <p:nvPr>
            <p:ph idx="4294967295"/>
          </p:nvPr>
        </p:nvPicPr>
        <p:blipFill>
          <a:blip r:embed="rId3"/>
          <a:srcRect t="1471" b="1471"/>
          <a:stretch>
            <a:fillRect/>
          </a:stretch>
        </p:blipFill>
        <p:spPr>
          <a:xfrm>
            <a:off x="1138238" y="1036638"/>
            <a:ext cx="6848475" cy="5135562"/>
          </a:xfrm>
        </p:spPr>
      </p:pic>
      <p:sp>
        <p:nvSpPr>
          <p:cNvPr id="81923" name="Text Placeholder 16"/>
          <p:cNvSpPr>
            <a:spLocks noGrp="1"/>
          </p:cNvSpPr>
          <p:nvPr>
            <p:ph type="body" sz="half" idx="4294967295"/>
          </p:nvPr>
        </p:nvSpPr>
        <p:spPr>
          <a:xfrm>
            <a:off x="1792288" y="5367338"/>
            <a:ext cx="5486400" cy="804862"/>
          </a:xfrm>
        </p:spPr>
        <p:txBody>
          <a:bodyPr/>
          <a:lstStyle/>
          <a:p>
            <a:pPr marL="0" indent="0" eaLnBrk="1" hangingPunct="1">
              <a:buFont typeface="Arial" charset="0"/>
              <a:buNone/>
            </a:pPr>
            <a:endParaRPr lang="en-US" sz="1400" smtClean="0"/>
          </a:p>
        </p:txBody>
      </p:sp>
      <p:sp>
        <p:nvSpPr>
          <p:cNvPr id="81924" name="Rectangle 4"/>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r>
              <a:rPr lang="en-US" sz="4100">
                <a:latin typeface="Perpetua" pitchFamily="18" charset="0"/>
              </a:rPr>
              <a:t>Planning for Services:</a:t>
            </a:r>
          </a:p>
          <a:p>
            <a:pPr algn="ctr" eaLnBrk="0" hangingPunct="0"/>
            <a:r>
              <a:rPr lang="en-US" sz="4100">
                <a:latin typeface="Perpetua" pitchFamily="18" charset="0"/>
              </a:rPr>
              <a:t>Values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idx="4294967295"/>
          </p:nvPr>
        </p:nvSpPr>
        <p:spPr/>
        <p:txBody>
          <a:bodyPr/>
          <a:lstStyle/>
          <a:p>
            <a:pPr eaLnBrk="1" hangingPunct="1"/>
            <a:r>
              <a:rPr lang="en-US" sz="4100" smtClean="0">
                <a:latin typeface="Perpetua" pitchFamily="18" charset="0"/>
              </a:rPr>
              <a:t>Planning for Services:</a:t>
            </a:r>
            <a:br>
              <a:rPr lang="en-US" sz="4100" smtClean="0">
                <a:latin typeface="Perpetua" pitchFamily="18" charset="0"/>
              </a:rPr>
            </a:br>
            <a:r>
              <a:rPr lang="en-US" sz="4100" smtClean="0">
                <a:latin typeface="Perpetua" pitchFamily="18" charset="0"/>
              </a:rPr>
              <a:t>Distinctions</a:t>
            </a:r>
          </a:p>
        </p:txBody>
      </p:sp>
      <p:sp>
        <p:nvSpPr>
          <p:cNvPr id="69634" name="Rectangle 4"/>
          <p:cNvSpPr>
            <a:spLocks noGrp="1"/>
          </p:cNvSpPr>
          <p:nvPr>
            <p:ph type="body" sz="half" idx="4294967295"/>
          </p:nvPr>
        </p:nvSpPr>
        <p:spPr>
          <a:xfrm>
            <a:off x="457200" y="1600200"/>
            <a:ext cx="4038600" cy="4525963"/>
          </a:xfrm>
        </p:spPr>
        <p:txBody>
          <a:bodyPr/>
          <a:lstStyle/>
          <a:p>
            <a:pPr eaLnBrk="1" hangingPunct="1">
              <a:buFont typeface="Arial" charset="0"/>
              <a:buNone/>
            </a:pPr>
            <a:r>
              <a:rPr lang="en-US" sz="2600" smtClean="0">
                <a:latin typeface="Perpetua" pitchFamily="18" charset="0"/>
              </a:rPr>
              <a:t>“We are in the midst of strategic planning – less than an hour ago we were talking about the concept of ‘excellence’ and could easily point to our collections and several metrics related to them. A little murkier when focusing on services, so this is provocative and timely and definitely strikes a chord.”</a:t>
            </a:r>
          </a:p>
        </p:txBody>
      </p:sp>
      <p:pic>
        <p:nvPicPr>
          <p:cNvPr id="69638" name="Picture 6" descr="four_distinctions"/>
          <p:cNvPicPr>
            <a:picLocks noGrp="1" noChangeAspect="1" noChangeArrowheads="1"/>
          </p:cNvPicPr>
          <p:nvPr>
            <p:ph sz="half" idx="4294967295"/>
          </p:nvPr>
        </p:nvPicPr>
        <p:blipFill>
          <a:blip r:embed="rId3"/>
          <a:srcRect/>
          <a:stretch>
            <a:fillRect/>
          </a:stretch>
        </p:blipFill>
        <p:spPr>
          <a:xfrm>
            <a:off x="4816475" y="2703513"/>
            <a:ext cx="3870325" cy="1557337"/>
          </a:xfrm>
        </p:spPr>
      </p:pic>
      <p:sp>
        <p:nvSpPr>
          <p:cNvPr id="69639" name="Text Box 9"/>
          <p:cNvSpPr txBox="1">
            <a:spLocks noChangeArrowheads="1"/>
          </p:cNvSpPr>
          <p:nvPr/>
        </p:nvSpPr>
        <p:spPr bwMode="auto">
          <a:xfrm>
            <a:off x="5041415" y="4284917"/>
            <a:ext cx="3214360" cy="796115"/>
          </a:xfrm>
          <a:prstGeom prst="rect">
            <a:avLst/>
          </a:prstGeom>
          <a:noFill/>
          <a:ln w="15875">
            <a:noFill/>
            <a:miter lim="800000"/>
            <a:headEnd/>
            <a:tailEnd/>
          </a:ln>
        </p:spPr>
        <p:txBody>
          <a:bodyPr wrap="square">
            <a:spAutoFit/>
          </a:bodyPr>
          <a:lstStyle/>
          <a:p>
            <a:pPr algn="ctr" defTabSz="914400">
              <a:lnSpc>
                <a:spcPct val="95000"/>
              </a:lnSpc>
              <a:spcBef>
                <a:spcPct val="50000"/>
              </a:spcBef>
            </a:pPr>
            <a:r>
              <a:rPr lang="en-US" sz="1600" i="1" dirty="0">
                <a:latin typeface="Perpetua" pitchFamily="18" charset="0"/>
              </a:rPr>
              <a:t>Colleges of </a:t>
            </a:r>
            <a:r>
              <a:rPr lang="en-US" sz="1600" i="1" dirty="0" smtClean="0">
                <a:latin typeface="Perpetua" pitchFamily="18" charset="0"/>
              </a:rPr>
              <a:t>Distinction</a:t>
            </a:r>
            <a:r>
              <a:rPr lang="en-US" sz="1600" dirty="0">
                <a:latin typeface="Perpetua" pitchFamily="18" charset="0"/>
              </a:rPr>
              <a:t> </a:t>
            </a:r>
            <a:r>
              <a:rPr lang="en-US" sz="1600" dirty="0" smtClean="0">
                <a:latin typeface="Perpetua" pitchFamily="18" charset="0"/>
              </a:rPr>
              <a:t>                      http</a:t>
            </a:r>
            <a:r>
              <a:rPr lang="en-US" sz="1600" dirty="0">
                <a:latin typeface="Perpetua" pitchFamily="18" charset="0"/>
              </a:rPr>
              <a:t>://</a:t>
            </a:r>
            <a:r>
              <a:rPr lang="en-US" sz="1600" dirty="0" err="1">
                <a:latin typeface="Perpetua" pitchFamily="18" charset="0"/>
              </a:rPr>
              <a:t>www.collegesofdistinction.com</a:t>
            </a:r>
            <a:r>
              <a:rPr lang="en-US" sz="1600" dirty="0">
                <a:latin typeface="Perpetua" pitchFamily="18" charset="0"/>
              </a:rPr>
              <a:t>/</a:t>
            </a:r>
            <a:r>
              <a:rPr lang="en-US" sz="1600" dirty="0" err="1">
                <a:latin typeface="Perpetua" pitchFamily="18" charset="0"/>
              </a:rPr>
              <a:t>home.html</a:t>
            </a:r>
            <a:endParaRPr lang="en-US" sz="1600" dirty="0">
              <a:latin typeface="Perpetu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p:cNvSpPr>
          <p:nvPr>
            <p:ph type="title" idx="4294967295"/>
          </p:nvPr>
        </p:nvSpPr>
        <p:spPr/>
        <p:txBody>
          <a:bodyPr/>
          <a:lstStyle/>
          <a:p>
            <a:pPr eaLnBrk="1" hangingPunct="1"/>
            <a:r>
              <a:rPr lang="en-US" sz="4100" smtClean="0">
                <a:latin typeface="Perpetua" pitchFamily="18" charset="0"/>
              </a:rPr>
              <a:t>Planning for Services:</a:t>
            </a:r>
            <a:br>
              <a:rPr lang="en-US" sz="4100" smtClean="0">
                <a:latin typeface="Perpetua" pitchFamily="18" charset="0"/>
              </a:rPr>
            </a:br>
            <a:r>
              <a:rPr lang="en-US" sz="4100" smtClean="0">
                <a:latin typeface="Perpetua" pitchFamily="18" charset="0"/>
              </a:rPr>
              <a:t>Choices</a:t>
            </a:r>
          </a:p>
        </p:txBody>
      </p:sp>
      <p:sp>
        <p:nvSpPr>
          <p:cNvPr id="71682" name="Rectangle 3"/>
          <p:cNvSpPr>
            <a:spLocks noGrp="1"/>
          </p:cNvSpPr>
          <p:nvPr>
            <p:ph type="body" sz="half" idx="4294967295"/>
          </p:nvPr>
        </p:nvSpPr>
        <p:spPr>
          <a:xfrm>
            <a:off x="0" y="1417638"/>
            <a:ext cx="4660900" cy="4525962"/>
          </a:xfrm>
        </p:spPr>
        <p:txBody>
          <a:bodyPr/>
          <a:lstStyle/>
          <a:p>
            <a:pPr eaLnBrk="1" hangingPunct="1">
              <a:buFont typeface="Arial" charset="0"/>
              <a:buNone/>
            </a:pPr>
            <a:r>
              <a:rPr lang="en-US" sz="2300" smtClean="0">
                <a:latin typeface="Perpetua" pitchFamily="18" charset="0"/>
              </a:rPr>
              <a:t>“Librarians are always proposing and adding new services, but not always critically examining existing realities in light of our missions, and letting go of obsolete or less useful programs. Given the current economic climate, libraries can no longer afford to maintain the status quo.”</a:t>
            </a:r>
          </a:p>
        </p:txBody>
      </p:sp>
      <p:sp>
        <p:nvSpPr>
          <p:cNvPr id="71684" name="Text Box 9"/>
          <p:cNvSpPr txBox="1">
            <a:spLocks noChangeArrowheads="1"/>
          </p:cNvSpPr>
          <p:nvPr/>
        </p:nvSpPr>
        <p:spPr bwMode="auto">
          <a:xfrm>
            <a:off x="215900" y="4457700"/>
            <a:ext cx="4279900" cy="1808163"/>
          </a:xfrm>
          <a:prstGeom prst="rect">
            <a:avLst/>
          </a:prstGeom>
          <a:noFill/>
          <a:ln w="15875">
            <a:solidFill>
              <a:schemeClr val="tx2"/>
            </a:solidFill>
            <a:miter lim="800000"/>
            <a:headEnd/>
            <a:tailEnd/>
          </a:ln>
        </p:spPr>
        <p:txBody>
          <a:bodyPr>
            <a:spAutoFit/>
          </a:bodyPr>
          <a:lstStyle/>
          <a:p>
            <a:pPr defTabSz="914400">
              <a:lnSpc>
                <a:spcPct val="95000"/>
              </a:lnSpc>
              <a:spcBef>
                <a:spcPct val="50000"/>
              </a:spcBef>
            </a:pPr>
            <a:r>
              <a:rPr lang="en-US" sz="1300" b="1">
                <a:latin typeface="Perpetua" pitchFamily="18" charset="0"/>
              </a:rPr>
              <a:t>Source:</a:t>
            </a:r>
            <a:r>
              <a:rPr lang="en-US" sz="1300">
                <a:latin typeface="Perpetua" pitchFamily="18" charset="0"/>
              </a:rPr>
              <a:t> Evangeliste, M., &amp; Furlong, K. (2011). When interdependence becomes codependence: Knowing when and how to let go of legacy services. In D. M. Mueller (ed.), </a:t>
            </a:r>
            <a:r>
              <a:rPr lang="en-US" sz="1300" i="1">
                <a:latin typeface="Perpetua" pitchFamily="18" charset="0"/>
              </a:rPr>
              <a:t>Declaration of interdependence: Proceedings of the ACRL 2011 Conference, March 30 – April 2, 2011, Philadelphia, PA </a:t>
            </a:r>
            <a:r>
              <a:rPr lang="en-US" sz="1300">
                <a:latin typeface="Perpetua" pitchFamily="18" charset="0"/>
              </a:rPr>
              <a:t>(pp. 490-496). Chicago: Association of College &amp; Research Libraries. Retrieved from http://www.ala.org/acrl/sites/ala.org.acrl/files/content/conferences/confsandpreconfs/national/2011/papers/when_interdependence.pdf</a:t>
            </a:r>
          </a:p>
        </p:txBody>
      </p:sp>
      <p:pic>
        <p:nvPicPr>
          <p:cNvPr id="71687" name="Picture 7" descr="choices"/>
          <p:cNvPicPr>
            <a:picLocks noGrp="1" noChangeAspect="1" noChangeArrowheads="1"/>
          </p:cNvPicPr>
          <p:nvPr>
            <p:ph sz="half" idx="4294967295"/>
          </p:nvPr>
        </p:nvPicPr>
        <p:blipFill>
          <a:blip r:embed="rId3"/>
          <a:srcRect/>
          <a:stretch>
            <a:fillRect/>
          </a:stretch>
        </p:blipFill>
        <p:spPr>
          <a:xfrm>
            <a:off x="4660900" y="1600200"/>
            <a:ext cx="4294188" cy="3221038"/>
          </a:xfrm>
        </p:spPr>
      </p:pic>
      <p:sp>
        <p:nvSpPr>
          <p:cNvPr id="71688" name="Text Box 9"/>
          <p:cNvSpPr txBox="1">
            <a:spLocks noChangeArrowheads="1"/>
          </p:cNvSpPr>
          <p:nvPr/>
        </p:nvSpPr>
        <p:spPr bwMode="auto">
          <a:xfrm>
            <a:off x="5058576" y="4957763"/>
            <a:ext cx="3317343" cy="796115"/>
          </a:xfrm>
          <a:prstGeom prst="rect">
            <a:avLst/>
          </a:prstGeom>
          <a:noFill/>
          <a:ln w="15875">
            <a:noFill/>
            <a:miter lim="800000"/>
            <a:headEnd/>
            <a:tailEnd/>
          </a:ln>
        </p:spPr>
        <p:txBody>
          <a:bodyPr wrap="square">
            <a:spAutoFit/>
          </a:bodyPr>
          <a:lstStyle/>
          <a:p>
            <a:pPr algn="ctr" defTabSz="914400">
              <a:lnSpc>
                <a:spcPct val="95000"/>
              </a:lnSpc>
              <a:spcBef>
                <a:spcPct val="50000"/>
              </a:spcBef>
            </a:pPr>
            <a:r>
              <a:rPr lang="en-US" sz="1600" dirty="0">
                <a:latin typeface="Perpetua" pitchFamily="18" charset="0"/>
              </a:rPr>
              <a:t>Martinez, R. H. (2011).</a:t>
            </a:r>
            <a:r>
              <a:rPr lang="en-US" sz="1600" i="1" dirty="0">
                <a:latin typeface="Perpetua" pitchFamily="18" charset="0"/>
              </a:rPr>
              <a:t> A Pasadena Latina</a:t>
            </a:r>
            <a:r>
              <a:rPr lang="en-US" sz="1600" dirty="0">
                <a:latin typeface="Perpetua" pitchFamily="18" charset="0"/>
              </a:rPr>
              <a:t> http://</a:t>
            </a:r>
            <a:r>
              <a:rPr lang="en-US" sz="1600" dirty="0" err="1">
                <a:latin typeface="Perpetua" pitchFamily="18" charset="0"/>
              </a:rPr>
              <a:t>pasadenalatina.blogspot.com</a:t>
            </a:r>
            <a:r>
              <a:rPr lang="en-US" sz="1600" dirty="0">
                <a:latin typeface="Perpetua" pitchFamily="18" charset="0"/>
              </a:rPr>
              <a:t>/2011_05_01_archive.html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title" idx="4294967295"/>
          </p:nvPr>
        </p:nvSpPr>
        <p:spPr/>
        <p:txBody>
          <a:bodyPr/>
          <a:lstStyle/>
          <a:p>
            <a:pPr eaLnBrk="1" hangingPunct="1"/>
            <a:r>
              <a:rPr lang="en-US" smtClean="0">
                <a:latin typeface="Perpetua" pitchFamily="18" charset="0"/>
              </a:rPr>
              <a:t>Stories Are Important</a:t>
            </a:r>
          </a:p>
        </p:txBody>
      </p:sp>
      <p:sp>
        <p:nvSpPr>
          <p:cNvPr id="18434" name="Rectangle 8"/>
          <p:cNvSpPr>
            <a:spLocks noGrp="1"/>
          </p:cNvSpPr>
          <p:nvPr>
            <p:ph type="body" sz="half" idx="4294967295"/>
          </p:nvPr>
        </p:nvSpPr>
        <p:spPr>
          <a:xfrm>
            <a:off x="457200" y="1600200"/>
            <a:ext cx="4038600" cy="4525963"/>
          </a:xfrm>
        </p:spPr>
        <p:txBody>
          <a:bodyPr/>
          <a:lstStyle/>
          <a:p>
            <a:pPr eaLnBrk="1" hangingPunct="1">
              <a:buFont typeface="Arial" charset="0"/>
              <a:buNone/>
            </a:pPr>
            <a:r>
              <a:rPr lang="en-US" smtClean="0">
                <a:latin typeface="Perpetua" pitchFamily="18" charset="0"/>
              </a:rPr>
              <a:t>“How and what we choose to count and the manner in which we array and display our accounts is a form of narrative – legitimately, necessarily, and inevitably.”</a:t>
            </a:r>
            <a:endParaRPr lang="en-US" sz="2800" smtClean="0"/>
          </a:p>
        </p:txBody>
      </p:sp>
      <p:sp>
        <p:nvSpPr>
          <p:cNvPr id="18435" name="Text Box 10"/>
          <p:cNvSpPr txBox="1">
            <a:spLocks noChangeArrowheads="1"/>
          </p:cNvSpPr>
          <p:nvPr/>
        </p:nvSpPr>
        <p:spPr bwMode="auto">
          <a:xfrm>
            <a:off x="4648200" y="5311775"/>
            <a:ext cx="4038600" cy="366713"/>
          </a:xfrm>
          <a:prstGeom prst="rect">
            <a:avLst/>
          </a:prstGeom>
          <a:noFill/>
          <a:ln w="9525">
            <a:noFill/>
            <a:miter lim="800000"/>
            <a:headEnd/>
            <a:tailEnd/>
          </a:ln>
        </p:spPr>
        <p:txBody>
          <a:bodyPr>
            <a:spAutoFit/>
          </a:bodyPr>
          <a:lstStyle/>
          <a:p>
            <a:pPr defTabSz="914400">
              <a:spcBef>
                <a:spcPct val="50000"/>
              </a:spcBef>
            </a:pPr>
            <a:endParaRPr lang="en-US"/>
          </a:p>
        </p:txBody>
      </p:sp>
      <p:sp>
        <p:nvSpPr>
          <p:cNvPr id="18436" name="Text Box 11"/>
          <p:cNvSpPr txBox="1">
            <a:spLocks noChangeArrowheads="1"/>
          </p:cNvSpPr>
          <p:nvPr/>
        </p:nvSpPr>
        <p:spPr bwMode="auto">
          <a:xfrm>
            <a:off x="4648200" y="4703763"/>
            <a:ext cx="4038600" cy="1492250"/>
          </a:xfrm>
          <a:prstGeom prst="rect">
            <a:avLst/>
          </a:prstGeom>
          <a:noFill/>
          <a:ln w="9525">
            <a:solidFill>
              <a:schemeClr val="tx2"/>
            </a:solidFill>
            <a:miter lim="800000"/>
            <a:headEnd/>
            <a:tailEnd/>
          </a:ln>
        </p:spPr>
        <p:txBody>
          <a:bodyPr>
            <a:spAutoFit/>
          </a:bodyPr>
          <a:lstStyle/>
          <a:p>
            <a:pPr defTabSz="914400">
              <a:lnSpc>
                <a:spcPct val="95000"/>
              </a:lnSpc>
              <a:spcBef>
                <a:spcPct val="50000"/>
              </a:spcBef>
            </a:pPr>
            <a:r>
              <a:rPr lang="en-US" sz="1600" b="1">
                <a:latin typeface="Perpetua" pitchFamily="18" charset="0"/>
              </a:rPr>
              <a:t>Source</a:t>
            </a:r>
            <a:r>
              <a:rPr lang="en-US" sz="1600">
                <a:latin typeface="Perpetua" pitchFamily="18" charset="0"/>
              </a:rPr>
              <a:t>: Shulman, L. S. (2007). Counting and recounting: Assessment and the quest for accountability. </a:t>
            </a:r>
            <a:r>
              <a:rPr lang="en-US" sz="1600" i="1">
                <a:latin typeface="Perpetua" pitchFamily="18" charset="0"/>
              </a:rPr>
              <a:t>Change, 39</a:t>
            </a:r>
            <a:r>
              <a:rPr lang="en-US" sz="1600">
                <a:latin typeface="Perpetua" pitchFamily="18" charset="0"/>
              </a:rPr>
              <a:t> (1). Retrieved from http://www.changemag.org/Archives/Back%20Issues/January-February%202007/full-counting-recounting.html</a:t>
            </a:r>
          </a:p>
        </p:txBody>
      </p:sp>
      <p:pic>
        <p:nvPicPr>
          <p:cNvPr id="18437" name="Picture 12" descr="numbers"/>
          <p:cNvPicPr>
            <a:picLocks noGrp="1" noChangeAspect="1" noChangeArrowheads="1"/>
          </p:cNvPicPr>
          <p:nvPr>
            <p:ph sz="half" idx="4294967295"/>
          </p:nvPr>
        </p:nvPicPr>
        <p:blipFill>
          <a:blip r:embed="rId3"/>
          <a:srcRect/>
          <a:stretch>
            <a:fillRect/>
          </a:stretch>
        </p:blipFill>
        <p:spPr>
          <a:xfrm>
            <a:off x="5338763" y="1600200"/>
            <a:ext cx="2630487" cy="2928938"/>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p:cNvSpPr>
          <p:nvPr>
            <p:ph type="title" idx="4294967295"/>
          </p:nvPr>
        </p:nvSpPr>
        <p:spPr/>
        <p:txBody>
          <a:bodyPr/>
          <a:lstStyle/>
          <a:p>
            <a:pPr eaLnBrk="1" hangingPunct="1"/>
            <a:r>
              <a:rPr lang="en-US" sz="4100" smtClean="0">
                <a:latin typeface="Perpetua" pitchFamily="18" charset="0"/>
              </a:rPr>
              <a:t>Planning for Services: </a:t>
            </a:r>
            <a:br>
              <a:rPr lang="en-US" sz="4100" smtClean="0">
                <a:latin typeface="Perpetua" pitchFamily="18" charset="0"/>
              </a:rPr>
            </a:br>
            <a:r>
              <a:rPr lang="en-US" sz="4100" smtClean="0">
                <a:latin typeface="Perpetua" pitchFamily="18" charset="0"/>
              </a:rPr>
              <a:t>The Service Bundle</a:t>
            </a:r>
          </a:p>
        </p:txBody>
      </p:sp>
      <p:sp>
        <p:nvSpPr>
          <p:cNvPr id="67586" name="Rectangle 5"/>
          <p:cNvSpPr>
            <a:spLocks noGrp="1"/>
          </p:cNvSpPr>
          <p:nvPr>
            <p:ph type="body" sz="half" idx="4294967295"/>
          </p:nvPr>
        </p:nvSpPr>
        <p:spPr>
          <a:xfrm>
            <a:off x="304800" y="1585913"/>
            <a:ext cx="4724400" cy="4495800"/>
          </a:xfrm>
        </p:spPr>
        <p:txBody>
          <a:bodyPr/>
          <a:lstStyle/>
          <a:p>
            <a:pPr eaLnBrk="1" hangingPunct="1">
              <a:buFont typeface="Arial" charset="0"/>
              <a:buNone/>
            </a:pPr>
            <a:r>
              <a:rPr lang="en-US" sz="2300" smtClean="0">
                <a:latin typeface="Perpetua" pitchFamily="18" charset="0"/>
              </a:rPr>
              <a:t>“As the network shifts the pattern of transaction costs, the composition of the internalized “library service bundle” will change. Some services that the academic library has traditionally undertaken will be externalized to others. But it is important to emphasize that the shifting boundaries of the library are not the result of a one-way downsizing process. Even as some activities are shed, new ones will be taken on.”</a:t>
            </a:r>
          </a:p>
        </p:txBody>
      </p:sp>
      <p:pic>
        <p:nvPicPr>
          <p:cNvPr id="67587" name="Picture 7" descr="oclc_logo"/>
          <p:cNvPicPr>
            <a:picLocks noGrp="1" noChangeAspect="1" noChangeArrowheads="1"/>
          </p:cNvPicPr>
          <p:nvPr>
            <p:ph sz="half" idx="4294967295"/>
          </p:nvPr>
        </p:nvPicPr>
        <p:blipFill>
          <a:blip r:embed="rId3"/>
          <a:srcRect/>
          <a:stretch>
            <a:fillRect/>
          </a:stretch>
        </p:blipFill>
        <p:spPr>
          <a:xfrm>
            <a:off x="5681663" y="1417638"/>
            <a:ext cx="2473325" cy="2620962"/>
          </a:xfrm>
        </p:spPr>
      </p:pic>
      <p:sp>
        <p:nvSpPr>
          <p:cNvPr id="67588" name="Text Box 10"/>
          <p:cNvSpPr txBox="1">
            <a:spLocks noChangeArrowheads="1"/>
          </p:cNvSpPr>
          <p:nvPr/>
        </p:nvSpPr>
        <p:spPr bwMode="auto">
          <a:xfrm>
            <a:off x="5334000" y="4267200"/>
            <a:ext cx="3429000" cy="1574800"/>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Lavoie, B., &amp; Dempsey, L. (2010). Rethinking the boundaries of the academic library. </a:t>
            </a:r>
            <a:r>
              <a:rPr lang="en-US" sz="1600" i="1">
                <a:latin typeface="Perpetua" pitchFamily="18" charset="0"/>
              </a:rPr>
              <a:t>NextSpace</a:t>
            </a:r>
            <a:r>
              <a:rPr lang="en-US" sz="1600">
                <a:latin typeface="Perpetua" pitchFamily="18" charset="0"/>
              </a:rPr>
              <a:t>, no. 17, retrieved from http://www.oclc.org/nextspace/017/research.htm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Grp="1"/>
          </p:cNvSpPr>
          <p:nvPr>
            <p:ph type="title" idx="4294967295"/>
          </p:nvPr>
        </p:nvSpPr>
        <p:spPr>
          <a:xfrm>
            <a:off x="457200" y="381000"/>
            <a:ext cx="8229600" cy="774700"/>
          </a:xfrm>
        </p:spPr>
        <p:txBody>
          <a:bodyPr anchor="b"/>
          <a:lstStyle/>
          <a:p>
            <a:pPr eaLnBrk="1" hangingPunct="1"/>
            <a:r>
              <a:rPr lang="en-US" smtClean="0">
                <a:latin typeface="Perpetua" pitchFamily="18" charset="0"/>
              </a:rPr>
              <a:t>Planning for Services</a:t>
            </a:r>
          </a:p>
        </p:txBody>
      </p:sp>
      <p:sp>
        <p:nvSpPr>
          <p:cNvPr id="73730" name="Rectangle 7"/>
          <p:cNvSpPr>
            <a:spLocks noGrp="1"/>
          </p:cNvSpPr>
          <p:nvPr>
            <p:ph idx="4294967295"/>
          </p:nvPr>
        </p:nvSpPr>
        <p:spPr>
          <a:xfrm>
            <a:off x="457200" y="1389063"/>
            <a:ext cx="4191000" cy="4343400"/>
          </a:xfrm>
        </p:spPr>
        <p:txBody>
          <a:bodyPr/>
          <a:lstStyle/>
          <a:p>
            <a:pPr eaLnBrk="1" hangingPunct="1"/>
            <a:r>
              <a:rPr lang="en-US" sz="2500" smtClean="0">
                <a:latin typeface="Perpetua" pitchFamily="18" charset="0"/>
              </a:rPr>
              <a:t>Build on strength</a:t>
            </a:r>
          </a:p>
          <a:p>
            <a:pPr eaLnBrk="1" hangingPunct="1"/>
            <a:r>
              <a:rPr lang="en-US" sz="2500" smtClean="0">
                <a:latin typeface="Perpetua" pitchFamily="18" charset="0"/>
              </a:rPr>
              <a:t>Consider campus connections</a:t>
            </a:r>
          </a:p>
          <a:p>
            <a:pPr eaLnBrk="1" hangingPunct="1"/>
            <a:r>
              <a:rPr lang="en-US" sz="2500" smtClean="0">
                <a:latin typeface="Perpetua" pitchFamily="18" charset="0"/>
              </a:rPr>
              <a:t>Acknowledge role in library landscape</a:t>
            </a:r>
          </a:p>
          <a:p>
            <a:pPr eaLnBrk="1" hangingPunct="1"/>
            <a:r>
              <a:rPr lang="en-US" sz="2500" smtClean="0">
                <a:latin typeface="Perpetua" pitchFamily="18" charset="0"/>
              </a:rPr>
              <a:t>Identify collaborative projects and programs</a:t>
            </a:r>
          </a:p>
          <a:p>
            <a:pPr eaLnBrk="1" hangingPunct="1"/>
            <a:r>
              <a:rPr lang="en-US" sz="2500" smtClean="0">
                <a:latin typeface="Perpetua" pitchFamily="18" charset="0"/>
              </a:rPr>
              <a:t>Allocate resources to high-priority services</a:t>
            </a:r>
          </a:p>
          <a:p>
            <a:pPr eaLnBrk="1" hangingPunct="1"/>
            <a:r>
              <a:rPr lang="en-US" sz="2500" smtClean="0">
                <a:latin typeface="Perpetua" pitchFamily="18" charset="0"/>
              </a:rPr>
              <a:t>Planned abandonment of low-priority services</a:t>
            </a:r>
          </a:p>
          <a:p>
            <a:pPr eaLnBrk="1" hangingPunct="1"/>
            <a:r>
              <a:rPr lang="en-US" sz="2500" smtClean="0">
                <a:latin typeface="Perpetua" pitchFamily="18" charset="0"/>
              </a:rPr>
              <a:t>Consider shared services</a:t>
            </a:r>
          </a:p>
        </p:txBody>
      </p:sp>
      <p:sp>
        <p:nvSpPr>
          <p:cNvPr id="73731" name="Text Box 9"/>
          <p:cNvSpPr txBox="1">
            <a:spLocks noChangeArrowheads="1"/>
          </p:cNvSpPr>
          <p:nvPr/>
        </p:nvSpPr>
        <p:spPr bwMode="auto">
          <a:xfrm>
            <a:off x="4783642" y="3721420"/>
            <a:ext cx="4038600" cy="830997"/>
          </a:xfrm>
          <a:prstGeom prst="rect">
            <a:avLst/>
          </a:prstGeom>
          <a:noFill/>
          <a:ln w="15875">
            <a:noFill/>
            <a:miter lim="800000"/>
            <a:headEnd/>
            <a:tailEnd/>
          </a:ln>
        </p:spPr>
        <p:txBody>
          <a:bodyPr wrap="square">
            <a:spAutoFit/>
          </a:bodyPr>
          <a:lstStyle/>
          <a:p>
            <a:pPr algn="ctr" defTabSz="914400">
              <a:spcBef>
                <a:spcPct val="50000"/>
              </a:spcBef>
            </a:pPr>
            <a:r>
              <a:rPr lang="en-US" sz="1600" dirty="0">
                <a:latin typeface="Perpetua" pitchFamily="18" charset="0"/>
              </a:rPr>
              <a:t>University of Washington Libraries                    </a:t>
            </a:r>
            <a:r>
              <a:rPr lang="en-US" sz="1600" i="1" dirty="0">
                <a:latin typeface="Perpetua" pitchFamily="18" charset="0"/>
              </a:rPr>
              <a:t>Libraries budget </a:t>
            </a:r>
            <a:r>
              <a:rPr lang="en-US" sz="1600" i="1" dirty="0" smtClean="0">
                <a:latin typeface="Perpetua" pitchFamily="18" charset="0"/>
              </a:rPr>
              <a:t>meeting</a:t>
            </a:r>
            <a:r>
              <a:rPr lang="en-US" sz="1600" dirty="0" smtClean="0">
                <a:latin typeface="Perpetua" pitchFamily="18" charset="0"/>
              </a:rPr>
              <a:t>.                                     http</a:t>
            </a:r>
            <a:r>
              <a:rPr lang="en-US" sz="1600" dirty="0">
                <a:latin typeface="Perpetua" pitchFamily="18" charset="0"/>
              </a:rPr>
              <a:t>://</a:t>
            </a:r>
            <a:r>
              <a:rPr lang="en-US" sz="1600" dirty="0" err="1">
                <a:latin typeface="Perpetua" pitchFamily="18" charset="0"/>
              </a:rPr>
              <a:t>www.lib.washington.edu</a:t>
            </a:r>
            <a:r>
              <a:rPr lang="en-US" sz="1600" dirty="0">
                <a:latin typeface="Perpetua" pitchFamily="18" charset="0"/>
              </a:rPr>
              <a:t>/dean/</a:t>
            </a:r>
            <a:r>
              <a:rPr lang="en-US" sz="1600" dirty="0" err="1">
                <a:latin typeface="Perpetua" pitchFamily="18" charset="0"/>
              </a:rPr>
              <a:t>budget.html</a:t>
            </a:r>
            <a:endParaRPr lang="en-US" sz="1600" dirty="0">
              <a:latin typeface="Perpetua" pitchFamily="18" charset="0"/>
            </a:endParaRPr>
          </a:p>
        </p:txBody>
      </p:sp>
      <p:pic>
        <p:nvPicPr>
          <p:cNvPr id="73732" name="Picture 10"/>
          <p:cNvPicPr>
            <a:picLocks noChangeAspect="1" noChangeArrowheads="1"/>
          </p:cNvPicPr>
          <p:nvPr/>
        </p:nvPicPr>
        <p:blipFill>
          <a:blip r:embed="rId3"/>
          <a:srcRect/>
          <a:stretch>
            <a:fillRect/>
          </a:stretch>
        </p:blipFill>
        <p:spPr bwMode="auto">
          <a:xfrm>
            <a:off x="4468813" y="2116138"/>
            <a:ext cx="4473575" cy="144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idx="4294967295"/>
          </p:nvPr>
        </p:nvSpPr>
        <p:spPr>
          <a:xfrm>
            <a:off x="457200" y="274638"/>
            <a:ext cx="8229600" cy="954087"/>
          </a:xfrm>
        </p:spPr>
        <p:txBody>
          <a:bodyPr/>
          <a:lstStyle/>
          <a:p>
            <a:pPr eaLnBrk="1" hangingPunct="1"/>
            <a:r>
              <a:rPr lang="en-US" sz="4100" smtClean="0">
                <a:latin typeface="Perpetua" pitchFamily="18" charset="0"/>
              </a:rPr>
              <a:t>Distinctive Services and Strategic Planning</a:t>
            </a:r>
          </a:p>
        </p:txBody>
      </p:sp>
      <p:sp>
        <p:nvSpPr>
          <p:cNvPr id="75778" name="Rectangle 3"/>
          <p:cNvSpPr>
            <a:spLocks noGrp="1"/>
          </p:cNvSpPr>
          <p:nvPr>
            <p:ph type="body" sz="half" idx="4294967295"/>
          </p:nvPr>
        </p:nvSpPr>
        <p:spPr>
          <a:xfrm>
            <a:off x="268288" y="1108075"/>
            <a:ext cx="5284787" cy="4525963"/>
          </a:xfrm>
        </p:spPr>
        <p:txBody>
          <a:bodyPr/>
          <a:lstStyle/>
          <a:p>
            <a:pPr eaLnBrk="1" hangingPunct="1">
              <a:lnSpc>
                <a:spcPct val="90000"/>
              </a:lnSpc>
              <a:buFont typeface="Arial" charset="0"/>
              <a:buNone/>
            </a:pPr>
            <a:r>
              <a:rPr lang="en-US" sz="1900" smtClean="0">
                <a:latin typeface="Perpetua" pitchFamily="18" charset="0"/>
              </a:rPr>
              <a:t>The University Library is committed to: </a:t>
            </a:r>
          </a:p>
          <a:p>
            <a:pPr lvl="1" eaLnBrk="1" hangingPunct="1">
              <a:lnSpc>
                <a:spcPct val="90000"/>
              </a:lnSpc>
            </a:pPr>
            <a:r>
              <a:rPr lang="en-US" sz="1900" smtClean="0">
                <a:latin typeface="Perpetua" pitchFamily="18" charset="0"/>
              </a:rPr>
              <a:t>Improving access to library content and collections;</a:t>
            </a:r>
          </a:p>
          <a:p>
            <a:pPr lvl="1" eaLnBrk="1" hangingPunct="1">
              <a:lnSpc>
                <a:spcPct val="90000"/>
              </a:lnSpc>
            </a:pPr>
            <a:r>
              <a:rPr lang="en-US" sz="1900" smtClean="0">
                <a:latin typeface="Perpetua" pitchFamily="18" charset="0"/>
              </a:rPr>
              <a:t>Preserving and curating physical and digital collections entrusted to its care;</a:t>
            </a:r>
          </a:p>
          <a:p>
            <a:pPr lvl="1" eaLnBrk="1" hangingPunct="1">
              <a:lnSpc>
                <a:spcPct val="90000"/>
              </a:lnSpc>
            </a:pPr>
            <a:r>
              <a:rPr lang="en-US" sz="1900" smtClean="0">
                <a:latin typeface="Perpetua" pitchFamily="18" charset="0"/>
              </a:rPr>
              <a:t>Promoting subject, functional, and technical expertise among its faculty and staff in order to inform the design of Library services and the development of library collections;</a:t>
            </a:r>
          </a:p>
          <a:p>
            <a:pPr lvl="1" eaLnBrk="1" hangingPunct="1">
              <a:lnSpc>
                <a:spcPct val="90000"/>
              </a:lnSpc>
            </a:pPr>
            <a:r>
              <a:rPr lang="en-US" sz="1900" smtClean="0">
                <a:latin typeface="Perpetua" pitchFamily="18" charset="0"/>
              </a:rPr>
              <a:t>Fostering a supportive, inclusive, and diverse environment among its faculty, staff, and users;</a:t>
            </a:r>
          </a:p>
          <a:p>
            <a:pPr lvl="1" eaLnBrk="1" hangingPunct="1">
              <a:lnSpc>
                <a:spcPct val="90000"/>
              </a:lnSpc>
            </a:pPr>
            <a:r>
              <a:rPr lang="en-US" sz="1900" smtClean="0">
                <a:latin typeface="Perpetua" pitchFamily="18" charset="0"/>
              </a:rPr>
              <a:t>Stimulating innovation in library practices, services, and technologies;</a:t>
            </a:r>
          </a:p>
          <a:p>
            <a:pPr lvl="1" eaLnBrk="1" hangingPunct="1">
              <a:lnSpc>
                <a:spcPct val="90000"/>
              </a:lnSpc>
            </a:pPr>
            <a:r>
              <a:rPr lang="en-US" sz="1900" smtClean="0">
                <a:latin typeface="Perpetua" pitchFamily="18" charset="0"/>
              </a:rPr>
              <a:t>Advocating global perspectives on library issues and issues relevant to the broader enterprise of scholarship and scholarly communication; and</a:t>
            </a:r>
          </a:p>
          <a:p>
            <a:pPr lvl="1" eaLnBrk="1" hangingPunct="1">
              <a:lnSpc>
                <a:spcPct val="90000"/>
              </a:lnSpc>
            </a:pPr>
            <a:r>
              <a:rPr lang="en-US" sz="1900" smtClean="0">
                <a:latin typeface="Perpetua" pitchFamily="18" charset="0"/>
              </a:rPr>
              <a:t>Mentoring the next generation of librarians and information professionals. </a:t>
            </a:r>
          </a:p>
        </p:txBody>
      </p:sp>
      <p:sp>
        <p:nvSpPr>
          <p:cNvPr id="75779" name="Text Box 9"/>
          <p:cNvSpPr txBox="1">
            <a:spLocks noChangeArrowheads="1"/>
          </p:cNvSpPr>
          <p:nvPr/>
        </p:nvSpPr>
        <p:spPr bwMode="auto">
          <a:xfrm>
            <a:off x="5746750" y="4235450"/>
            <a:ext cx="3154363" cy="1519238"/>
          </a:xfrm>
          <a:prstGeom prst="rect">
            <a:avLst/>
          </a:prstGeom>
          <a:noFill/>
          <a:ln w="15875">
            <a:solidFill>
              <a:schemeClr val="tx2"/>
            </a:solidFill>
            <a:miter lim="800000"/>
            <a:headEnd/>
            <a:tailEnd/>
          </a:ln>
        </p:spPr>
        <p:txBody>
          <a:bodyPr>
            <a:spAutoFit/>
          </a:bodyPr>
          <a:lstStyle/>
          <a:p>
            <a:pPr defTabSz="914400">
              <a:lnSpc>
                <a:spcPct val="95000"/>
              </a:lnSpc>
              <a:spcBef>
                <a:spcPct val="50000"/>
              </a:spcBef>
            </a:pPr>
            <a:r>
              <a:rPr lang="en-US" sz="1400" b="1">
                <a:latin typeface="Perpetua" pitchFamily="18" charset="0"/>
              </a:rPr>
              <a:t>Source:</a:t>
            </a:r>
            <a:r>
              <a:rPr lang="en-US" sz="1400">
                <a:latin typeface="Perpetua" pitchFamily="18" charset="0"/>
              </a:rPr>
              <a:t> University Library Strategic Planning Task Force. University of Illinois at Urbana-Champaign. (2012). Strategic initiatives, FY12 – FY14. Retrieved from http://www.library.illinois.edu/committee/exec/documents/2011-2012/Library_Strategic_Initiatives_Final.pdf</a:t>
            </a:r>
          </a:p>
        </p:txBody>
      </p:sp>
      <p:pic>
        <p:nvPicPr>
          <p:cNvPr id="75780" name="Picture 5" descr="uiuc_20logo"/>
          <p:cNvPicPr>
            <a:picLocks noGrp="1" noChangeAspect="1" noChangeArrowheads="1"/>
          </p:cNvPicPr>
          <p:nvPr>
            <p:ph sz="half" idx="4294967295"/>
          </p:nvPr>
        </p:nvPicPr>
        <p:blipFill>
          <a:blip r:embed="rId3"/>
          <a:srcRect/>
          <a:stretch>
            <a:fillRect/>
          </a:stretch>
        </p:blipFill>
        <p:spPr>
          <a:xfrm>
            <a:off x="6286500" y="1417638"/>
            <a:ext cx="1995488" cy="258445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Grp="1"/>
          </p:cNvSpPr>
          <p:nvPr>
            <p:ph type="title" idx="4294967295"/>
          </p:nvPr>
        </p:nvSpPr>
        <p:spPr/>
        <p:txBody>
          <a:bodyPr/>
          <a:lstStyle/>
          <a:p>
            <a:pPr eaLnBrk="1" hangingPunct="1"/>
            <a:r>
              <a:rPr lang="en-US" sz="4100" smtClean="0">
                <a:latin typeface="Perpetua" pitchFamily="18" charset="0"/>
              </a:rPr>
              <a:t>Distinctive Services and Strategic Planning</a:t>
            </a:r>
          </a:p>
        </p:txBody>
      </p:sp>
      <p:sp>
        <p:nvSpPr>
          <p:cNvPr id="77826" name="Rectangle 5"/>
          <p:cNvSpPr>
            <a:spLocks noGrp="1"/>
          </p:cNvSpPr>
          <p:nvPr>
            <p:ph type="body" sz="half" idx="4294967295"/>
          </p:nvPr>
        </p:nvSpPr>
        <p:spPr>
          <a:xfrm>
            <a:off x="174625" y="1236663"/>
            <a:ext cx="5191125" cy="4525962"/>
          </a:xfrm>
        </p:spPr>
        <p:txBody>
          <a:bodyPr/>
          <a:lstStyle/>
          <a:p>
            <a:pPr eaLnBrk="1" hangingPunct="1">
              <a:lnSpc>
                <a:spcPct val="90000"/>
              </a:lnSpc>
              <a:buFont typeface="Arial" charset="0"/>
              <a:buNone/>
            </a:pPr>
            <a:r>
              <a:rPr lang="en-US" sz="2400" dirty="0" smtClean="0">
                <a:latin typeface="Perpetua" pitchFamily="18" charset="0"/>
              </a:rPr>
              <a:t>“The university derives its title and fundamental mission from St. Vincent de Paul . . . . As an urban university, DePaul is deeply involved in the life of a community which is rapidly becoming global, and is interconnected with it. DePaul both draws from the cultural and professional riches of this community and responds to its needs through educational and public service programs, by providing leadership in various professions, the performing arts, and civic endeavors and in assisting the community in finding solutions to its problems.”</a:t>
            </a:r>
          </a:p>
        </p:txBody>
      </p:sp>
      <p:pic>
        <p:nvPicPr>
          <p:cNvPr id="77827" name="Picture 7" descr="frsmith_with_orphans_yukiang"/>
          <p:cNvPicPr>
            <a:picLocks noGrp="1" noChangeAspect="1" noChangeArrowheads="1"/>
          </p:cNvPicPr>
          <p:nvPr>
            <p:ph sz="half" idx="4294967295"/>
          </p:nvPr>
        </p:nvPicPr>
        <p:blipFill>
          <a:blip r:embed="rId3"/>
          <a:srcRect/>
          <a:stretch>
            <a:fillRect/>
          </a:stretch>
        </p:blipFill>
        <p:spPr>
          <a:xfrm>
            <a:off x="5365750" y="1762125"/>
            <a:ext cx="3694113" cy="2392363"/>
          </a:xfrm>
        </p:spPr>
      </p:pic>
      <p:sp>
        <p:nvSpPr>
          <p:cNvPr id="77828" name="Text Box 9"/>
          <p:cNvSpPr txBox="1">
            <a:spLocks noChangeArrowheads="1"/>
          </p:cNvSpPr>
          <p:nvPr/>
        </p:nvSpPr>
        <p:spPr bwMode="auto">
          <a:xfrm>
            <a:off x="5554663" y="4416425"/>
            <a:ext cx="3321050" cy="1085850"/>
          </a:xfrm>
          <a:prstGeom prst="rect">
            <a:avLst/>
          </a:prstGeom>
          <a:noFill/>
          <a:ln w="15875">
            <a:solidFill>
              <a:schemeClr val="accent1"/>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DePaul University. (1991). History and mission. Retrieved from http://www.depaul.edu/about/Pages/history-and-mission.aspx</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p:cNvSpPr>
          <p:nvPr>
            <p:ph type="title" idx="4294967295"/>
          </p:nvPr>
        </p:nvSpPr>
        <p:spPr/>
        <p:txBody>
          <a:bodyPr/>
          <a:lstStyle/>
          <a:p>
            <a:pPr eaLnBrk="1" hangingPunct="1"/>
            <a:r>
              <a:rPr lang="en-US" sz="4100" smtClean="0">
                <a:latin typeface="Perpetua" pitchFamily="18" charset="0"/>
              </a:rPr>
              <a:t>Distinctive Services and Strategic Planning</a:t>
            </a:r>
          </a:p>
        </p:txBody>
      </p:sp>
      <p:sp>
        <p:nvSpPr>
          <p:cNvPr id="79874" name="Rectangle 5"/>
          <p:cNvSpPr>
            <a:spLocks noGrp="1"/>
          </p:cNvSpPr>
          <p:nvPr>
            <p:ph type="body" sz="half" idx="4294967295"/>
          </p:nvPr>
        </p:nvSpPr>
        <p:spPr>
          <a:xfrm>
            <a:off x="457200" y="1312259"/>
            <a:ext cx="4191000" cy="4525962"/>
          </a:xfrm>
        </p:spPr>
        <p:txBody>
          <a:bodyPr/>
          <a:lstStyle/>
          <a:p>
            <a:pPr eaLnBrk="1" hangingPunct="1"/>
            <a:r>
              <a:rPr lang="en-US" sz="2500" dirty="0" smtClean="0">
                <a:latin typeface="Perpetua" pitchFamily="18" charset="0"/>
              </a:rPr>
              <a:t>Enhance Academic Quality and Support Educational Innovation</a:t>
            </a:r>
          </a:p>
          <a:p>
            <a:pPr eaLnBrk="1" hangingPunct="1"/>
            <a:r>
              <a:rPr lang="en-US" sz="2500" dirty="0" smtClean="0">
                <a:latin typeface="Perpetua" pitchFamily="18" charset="0"/>
              </a:rPr>
              <a:t>Deepen the University’s Distinctive Connection with the Global City of Chicago</a:t>
            </a:r>
          </a:p>
          <a:p>
            <a:pPr eaLnBrk="1" hangingPunct="1"/>
            <a:r>
              <a:rPr lang="en-US" sz="2500" dirty="0" smtClean="0">
                <a:latin typeface="Perpetua" pitchFamily="18" charset="0"/>
              </a:rPr>
              <a:t>Strengthen Our Catholic and Vincentian Identity</a:t>
            </a:r>
          </a:p>
          <a:p>
            <a:pPr eaLnBrk="1" hangingPunct="1"/>
            <a:r>
              <a:rPr lang="en-US" sz="2500" dirty="0" smtClean="0">
                <a:latin typeface="Perpetua" pitchFamily="18" charset="0"/>
              </a:rPr>
              <a:t>Foster Diversity and Inclusion</a:t>
            </a:r>
          </a:p>
          <a:p>
            <a:pPr eaLnBrk="1" hangingPunct="1"/>
            <a:r>
              <a:rPr lang="en-US" sz="2500" dirty="0" smtClean="0">
                <a:latin typeface="Perpetua" pitchFamily="18" charset="0"/>
              </a:rPr>
              <a:t>Assure a Business Model that Builds the University’s Continued Strength and Educational Excellence</a:t>
            </a:r>
          </a:p>
        </p:txBody>
      </p:sp>
      <p:sp>
        <p:nvSpPr>
          <p:cNvPr id="79876" name="Text Box 9"/>
          <p:cNvSpPr txBox="1">
            <a:spLocks noChangeArrowheads="1"/>
          </p:cNvSpPr>
          <p:nvPr/>
        </p:nvSpPr>
        <p:spPr bwMode="auto">
          <a:xfrm>
            <a:off x="4648200" y="4795838"/>
            <a:ext cx="4038600" cy="1330325"/>
          </a:xfrm>
          <a:prstGeom prst="rect">
            <a:avLst/>
          </a:prstGeom>
          <a:noFill/>
          <a:ln w="15875">
            <a:solidFill>
              <a:schemeClr val="accent1"/>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DePaul University. (2012, May 4th). Strategy comes into focus for Vision 2018. Retrieved from http://newsline.depaul.edu/Pages/StrategycomesintofocusforVision2018.aspx</a:t>
            </a:r>
          </a:p>
        </p:txBody>
      </p:sp>
      <p:pic>
        <p:nvPicPr>
          <p:cNvPr id="79879" name="Picture 7" descr="we_shall_not_be_moved"/>
          <p:cNvPicPr>
            <a:picLocks noGrp="1" noChangeAspect="1" noChangeArrowheads="1"/>
          </p:cNvPicPr>
          <p:nvPr>
            <p:ph sz="half" idx="4294967295"/>
          </p:nvPr>
        </p:nvPicPr>
        <p:blipFill>
          <a:blip r:embed="rId3"/>
          <a:srcRect/>
          <a:stretch>
            <a:fillRect/>
          </a:stretch>
        </p:blipFill>
        <p:spPr>
          <a:xfrm>
            <a:off x="5373688" y="1216025"/>
            <a:ext cx="2436812" cy="33782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p:cNvSpPr>
          <p:nvPr>
            <p:ph type="title" idx="4294967295"/>
          </p:nvPr>
        </p:nvSpPr>
        <p:spPr/>
        <p:txBody>
          <a:bodyPr/>
          <a:lstStyle/>
          <a:p>
            <a:r>
              <a:rPr lang="en-US" sz="4000" smtClean="0">
                <a:latin typeface="Perpetua" pitchFamily="18" charset="0"/>
              </a:rPr>
              <a:t>Authorial Intrusion 2</a:t>
            </a:r>
            <a:br>
              <a:rPr lang="en-US" sz="4000" smtClean="0">
                <a:latin typeface="Perpetua" pitchFamily="18" charset="0"/>
              </a:rPr>
            </a:br>
            <a:r>
              <a:rPr lang="en-US" sz="4000" smtClean="0">
                <a:latin typeface="Perpetua" pitchFamily="18" charset="0"/>
              </a:rPr>
              <a:t>(also known as “active learning”)</a:t>
            </a:r>
          </a:p>
        </p:txBody>
      </p:sp>
      <p:sp>
        <p:nvSpPr>
          <p:cNvPr id="143363" name="Rectangle 3"/>
          <p:cNvSpPr>
            <a:spLocks noGrp="1"/>
          </p:cNvSpPr>
          <p:nvPr>
            <p:ph type="body" sz="half" idx="4294967295"/>
          </p:nvPr>
        </p:nvSpPr>
        <p:spPr>
          <a:xfrm>
            <a:off x="282575" y="1600200"/>
            <a:ext cx="4962525" cy="4525963"/>
          </a:xfrm>
        </p:spPr>
        <p:txBody>
          <a:bodyPr/>
          <a:lstStyle/>
          <a:p>
            <a:pPr eaLnBrk="1" hangingPunct="1">
              <a:lnSpc>
                <a:spcPct val="95000"/>
              </a:lnSpc>
            </a:pPr>
            <a:r>
              <a:rPr lang="en-US" sz="2600" smtClean="0">
                <a:latin typeface="Perpetua" pitchFamily="18" charset="0"/>
              </a:rPr>
              <a:t>Consider the “distinctive services” in your library that you identified earlier</a:t>
            </a:r>
          </a:p>
          <a:p>
            <a:pPr lvl="1" eaLnBrk="1" hangingPunct="1">
              <a:lnSpc>
                <a:spcPct val="95000"/>
              </a:lnSpc>
            </a:pPr>
            <a:r>
              <a:rPr lang="en-US" sz="2200" smtClean="0">
                <a:latin typeface="Perpetua" pitchFamily="18" charset="0"/>
              </a:rPr>
              <a:t>How are they connected to the strategic concerns or historic commitments of your library and/or university?</a:t>
            </a:r>
          </a:p>
          <a:p>
            <a:pPr lvl="1" eaLnBrk="1" hangingPunct="1">
              <a:lnSpc>
                <a:spcPct val="95000"/>
              </a:lnSpc>
            </a:pPr>
            <a:r>
              <a:rPr lang="en-US" sz="2200" smtClean="0">
                <a:latin typeface="Perpetua" pitchFamily="18" charset="0"/>
              </a:rPr>
              <a:t>What resources do you need to sustain and enhance those services?</a:t>
            </a:r>
          </a:p>
          <a:p>
            <a:pPr lvl="1" eaLnBrk="1" hangingPunct="1">
              <a:lnSpc>
                <a:spcPct val="95000"/>
              </a:lnSpc>
            </a:pPr>
            <a:r>
              <a:rPr lang="en-US" sz="2200" smtClean="0">
                <a:latin typeface="Perpetua" pitchFamily="18" charset="0"/>
              </a:rPr>
              <a:t>How might resources be allocated to those services?</a:t>
            </a:r>
          </a:p>
          <a:p>
            <a:pPr lvl="1" eaLnBrk="1" hangingPunct="1">
              <a:lnSpc>
                <a:spcPct val="95000"/>
              </a:lnSpc>
            </a:pPr>
            <a:r>
              <a:rPr lang="en-US" sz="2200" smtClean="0">
                <a:latin typeface="Perpetua" pitchFamily="18" charset="0"/>
              </a:rPr>
              <a:t>How is a commitment to sustaining and enhancing those services built into your strategic plan?</a:t>
            </a:r>
          </a:p>
        </p:txBody>
      </p:sp>
      <p:pic>
        <p:nvPicPr>
          <p:cNvPr id="143364" name="Picture 4" descr="MC900187587[1]"/>
          <p:cNvPicPr>
            <a:picLocks noGrp="1" noChangeAspect="1" noChangeArrowheads="1"/>
          </p:cNvPicPr>
          <p:nvPr>
            <p:ph sz="half" idx="4294967295"/>
          </p:nvPr>
        </p:nvPicPr>
        <p:blipFill>
          <a:blip r:embed="rId3"/>
          <a:srcRect/>
          <a:stretch>
            <a:fillRect/>
          </a:stretch>
        </p:blipFill>
        <p:spPr>
          <a:xfrm>
            <a:off x="5513388" y="1814513"/>
            <a:ext cx="2728912" cy="3209925"/>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5" descr="CELEBRATING SERVICE FINAL"/>
          <p:cNvPicPr>
            <a:picLocks noGrp="1" noChangeAspect="1" noChangeArrowheads="1"/>
          </p:cNvPicPr>
          <p:nvPr>
            <p:ph idx="4294967295"/>
          </p:nvPr>
        </p:nvPicPr>
        <p:blipFill>
          <a:blip r:embed="rId3"/>
          <a:srcRect/>
          <a:stretch>
            <a:fillRect/>
          </a:stretch>
        </p:blipFill>
        <p:spPr>
          <a:xfrm>
            <a:off x="1646238" y="274638"/>
            <a:ext cx="5851525" cy="585152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4"/>
          <p:cNvSpPr>
            <a:spLocks noGrp="1"/>
          </p:cNvSpPr>
          <p:nvPr>
            <p:ph type="title" idx="4294967295"/>
          </p:nvPr>
        </p:nvSpPr>
        <p:spPr>
          <a:xfrm>
            <a:off x="457200" y="274638"/>
            <a:ext cx="8229600" cy="935037"/>
          </a:xfrm>
        </p:spPr>
        <p:txBody>
          <a:bodyPr anchor="b"/>
          <a:lstStyle/>
          <a:p>
            <a:pPr eaLnBrk="1" hangingPunct="1"/>
            <a:r>
              <a:rPr lang="en-US" smtClean="0">
                <a:latin typeface="Perpetua" pitchFamily="18" charset="0"/>
              </a:rPr>
              <a:t>Stories Are More Important</a:t>
            </a:r>
          </a:p>
        </p:txBody>
      </p:sp>
      <p:sp>
        <p:nvSpPr>
          <p:cNvPr id="98306" name="Rectangle 5"/>
          <p:cNvSpPr>
            <a:spLocks noGrp="1"/>
          </p:cNvSpPr>
          <p:nvPr>
            <p:ph type="body" sz="half" idx="4294967295"/>
          </p:nvPr>
        </p:nvSpPr>
        <p:spPr>
          <a:xfrm>
            <a:off x="681038" y="1209675"/>
            <a:ext cx="3633787" cy="4124325"/>
          </a:xfrm>
        </p:spPr>
        <p:txBody>
          <a:bodyPr/>
          <a:lstStyle/>
          <a:p>
            <a:pPr marL="273050" indent="-273050" defTabSz="914400" eaLnBrk="1" hangingPunct="1">
              <a:lnSpc>
                <a:spcPct val="140000"/>
              </a:lnSpc>
              <a:buFont typeface="Wingdings" pitchFamily="2" charset="2"/>
              <a:buNone/>
            </a:pPr>
            <a:r>
              <a:rPr lang="ja-JP" altLang="en-US" smtClean="0">
                <a:latin typeface="Perpetua" pitchFamily="18" charset="0"/>
              </a:rPr>
              <a:t>“</a:t>
            </a:r>
            <a:r>
              <a:rPr lang="en-US" altLang="ja-JP" smtClean="0">
                <a:latin typeface="Perpetua" pitchFamily="18" charset="0"/>
              </a:rPr>
              <a:t>Are libraries - hallowed, dusty halls lined with shelves and shelves of books in popular imagination - going extinct soon?</a:t>
            </a:r>
            <a:r>
              <a:rPr lang="ja-JP" altLang="en-US" smtClean="0">
                <a:latin typeface="Perpetua" pitchFamily="18" charset="0"/>
              </a:rPr>
              <a:t>”</a:t>
            </a:r>
            <a:endParaRPr lang="en-US" smtClean="0">
              <a:latin typeface="Perpetua" pitchFamily="18" charset="0"/>
            </a:endParaRPr>
          </a:p>
        </p:txBody>
      </p:sp>
      <p:pic>
        <p:nvPicPr>
          <p:cNvPr id="98307" name="Picture 7" descr="crisis1"/>
          <p:cNvPicPr>
            <a:picLocks noGrp="1" noChangeAspect="1" noChangeArrowheads="1"/>
          </p:cNvPicPr>
          <p:nvPr>
            <p:ph sz="half" idx="4294967295"/>
          </p:nvPr>
        </p:nvPicPr>
        <p:blipFill>
          <a:blip r:embed="rId3"/>
          <a:srcRect/>
          <a:stretch>
            <a:fillRect/>
          </a:stretch>
        </p:blipFill>
        <p:spPr>
          <a:xfrm>
            <a:off x="4941888" y="1900238"/>
            <a:ext cx="3138487" cy="2940050"/>
          </a:xfrm>
        </p:spPr>
      </p:pic>
      <p:sp>
        <p:nvSpPr>
          <p:cNvPr id="98308" name="Text Box 6"/>
          <p:cNvSpPr txBox="1">
            <a:spLocks noChangeArrowheads="1"/>
          </p:cNvSpPr>
          <p:nvPr/>
        </p:nvSpPr>
        <p:spPr bwMode="auto">
          <a:xfrm>
            <a:off x="4724400" y="5029200"/>
            <a:ext cx="3670300" cy="1214438"/>
          </a:xfrm>
          <a:prstGeom prst="rect">
            <a:avLst/>
          </a:prstGeom>
          <a:noFill/>
          <a:ln w="19050">
            <a:solidFill>
              <a:schemeClr val="tx2"/>
            </a:solidFill>
            <a:miter lim="800000"/>
            <a:headEnd/>
            <a:tailEnd/>
          </a:ln>
        </p:spPr>
        <p:txBody>
          <a:bodyPr>
            <a:spAutoFit/>
          </a:bodyPr>
          <a:lstStyle/>
          <a:p>
            <a:pPr defTabSz="914400">
              <a:lnSpc>
                <a:spcPct val="90000"/>
              </a:lnSpc>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Redefining the library in the age of Google and Wikipedia. (2010, November 2). Retrieved from http://www.ibtimes.com/articles/78072/20101102/library-google-wikipedia.htm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p:txBody>
          <a:bodyPr anchor="b"/>
          <a:lstStyle/>
          <a:p>
            <a:r>
              <a:rPr lang="en-US" smtClean="0">
                <a:latin typeface="Perpetua" pitchFamily="18" charset="0"/>
              </a:rPr>
              <a:t>Stories Are More Important</a:t>
            </a:r>
          </a:p>
        </p:txBody>
      </p:sp>
      <p:sp>
        <p:nvSpPr>
          <p:cNvPr id="157699" name="Content Placeholder 2"/>
          <p:cNvSpPr>
            <a:spLocks noGrp="1"/>
          </p:cNvSpPr>
          <p:nvPr>
            <p:ph sz="half" idx="4294967295"/>
          </p:nvPr>
        </p:nvSpPr>
        <p:spPr>
          <a:xfrm>
            <a:off x="301625" y="1371600"/>
            <a:ext cx="4038600" cy="4681538"/>
          </a:xfrm>
        </p:spPr>
        <p:txBody>
          <a:bodyPr/>
          <a:lstStyle/>
          <a:p>
            <a:pPr marL="273050" indent="-273050" defTabSz="914400">
              <a:lnSpc>
                <a:spcPct val="150000"/>
              </a:lnSpc>
              <a:buFont typeface="Arial" charset="0"/>
              <a:buNone/>
            </a:pPr>
            <a:r>
              <a:rPr lang="ja-JP" altLang="en-US" dirty="0" smtClean="0">
                <a:latin typeface="Perpetua" pitchFamily="18" charset="0"/>
              </a:rPr>
              <a:t>“</a:t>
            </a:r>
            <a:r>
              <a:rPr lang="en-US" altLang="ja-JP" dirty="0" smtClean="0">
                <a:latin typeface="Perpetua" pitchFamily="18" charset="0"/>
              </a:rPr>
              <a:t>We have the Internet. We don’t need a library at all. I don’t know anyone who’s been to a library since 1997.</a:t>
            </a:r>
            <a:r>
              <a:rPr lang="ja-JP" altLang="en-US" dirty="0" smtClean="0">
                <a:latin typeface="Perpetua" pitchFamily="18" charset="0"/>
              </a:rPr>
              <a:t>”</a:t>
            </a:r>
            <a:endParaRPr lang="en-US" altLang="ja-JP" dirty="0" smtClean="0">
              <a:latin typeface="Perpetua" pitchFamily="18" charset="0"/>
            </a:endParaRPr>
          </a:p>
          <a:p>
            <a:pPr marL="273050" indent="-273050" algn="r" defTabSz="914400">
              <a:lnSpc>
                <a:spcPct val="150000"/>
              </a:lnSpc>
              <a:buFont typeface="Arial" charset="0"/>
              <a:buNone/>
            </a:pPr>
            <a:endParaRPr lang="en-US" sz="3100" dirty="0" smtClean="0"/>
          </a:p>
        </p:txBody>
      </p:sp>
      <p:pic>
        <p:nvPicPr>
          <p:cNvPr id="157700" name="Content Placeholder 4"/>
          <p:cNvPicPr>
            <a:picLocks noGrp="1" noChangeAspect="1"/>
          </p:cNvPicPr>
          <p:nvPr>
            <p:ph sz="half" idx="4294967295"/>
          </p:nvPr>
        </p:nvPicPr>
        <p:blipFill>
          <a:blip r:embed="rId3"/>
          <a:srcRect/>
          <a:stretch>
            <a:fillRect/>
          </a:stretch>
        </p:blipFill>
        <p:spPr>
          <a:xfrm>
            <a:off x="5089525" y="2049463"/>
            <a:ext cx="3175000" cy="2430462"/>
          </a:xfrm>
        </p:spPr>
      </p:pic>
      <p:sp>
        <p:nvSpPr>
          <p:cNvPr id="6" name="Text Box 8"/>
          <p:cNvSpPr txBox="1">
            <a:spLocks noChangeArrowheads="1"/>
          </p:cNvSpPr>
          <p:nvPr/>
        </p:nvSpPr>
        <p:spPr bwMode="auto">
          <a:xfrm>
            <a:off x="5089525" y="4795999"/>
            <a:ext cx="3381049" cy="600075"/>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defTabSz="914400">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How the world sees us. (2011). </a:t>
            </a:r>
            <a:r>
              <a:rPr lang="en-US" sz="1600" i="1">
                <a:latin typeface="Perpetua" pitchFamily="18" charset="0"/>
                <a:ea typeface="MS PGothic" pitchFamily="34" charset="-128"/>
              </a:rPr>
              <a:t>American Libraries, 42</a:t>
            </a:r>
            <a:r>
              <a:rPr lang="en-US" sz="1600">
                <a:latin typeface="Perpetua" pitchFamily="18" charset="0"/>
                <a:ea typeface="MS PGothic" pitchFamily="34" charset="-128"/>
              </a:rPr>
              <a:t> (11/12), 28.</a:t>
            </a:r>
            <a:endParaRPr lang="en-US" sz="1600" b="1">
              <a:latin typeface="Perpetua" pitchFamily="18" charset="0"/>
              <a:ea typeface="MS PGothic" pitchFamily="34"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4"/>
          <p:cNvSpPr>
            <a:spLocks noGrp="1"/>
          </p:cNvSpPr>
          <p:nvPr>
            <p:ph type="title" idx="4294967295"/>
          </p:nvPr>
        </p:nvSpPr>
        <p:spPr>
          <a:xfrm>
            <a:off x="457200" y="274638"/>
            <a:ext cx="8229600" cy="841375"/>
          </a:xfrm>
        </p:spPr>
        <p:txBody>
          <a:bodyPr anchor="b"/>
          <a:lstStyle/>
          <a:p>
            <a:pPr eaLnBrk="1" hangingPunct="1"/>
            <a:r>
              <a:rPr lang="en-US" smtClean="0">
                <a:latin typeface="Perpetua" pitchFamily="18" charset="0"/>
              </a:rPr>
              <a:t>Stories Are More Important</a:t>
            </a:r>
          </a:p>
        </p:txBody>
      </p:sp>
      <p:sp>
        <p:nvSpPr>
          <p:cNvPr id="100354" name="Rectangle 5"/>
          <p:cNvSpPr>
            <a:spLocks noGrp="1"/>
          </p:cNvSpPr>
          <p:nvPr>
            <p:ph type="body" sz="half" idx="4294967295"/>
          </p:nvPr>
        </p:nvSpPr>
        <p:spPr>
          <a:xfrm>
            <a:off x="228600" y="1116013"/>
            <a:ext cx="4648200" cy="4572000"/>
          </a:xfrm>
        </p:spPr>
        <p:txBody>
          <a:bodyPr/>
          <a:lstStyle/>
          <a:p>
            <a:pPr marL="273050" indent="-273050" defTabSz="914400" eaLnBrk="1" hangingPunct="1">
              <a:buFont typeface="Arial" charset="0"/>
              <a:buNone/>
            </a:pPr>
            <a:r>
              <a:rPr lang="ja-JP" altLang="en-US" sz="2800" smtClean="0">
                <a:latin typeface="Perpetua" pitchFamily="18" charset="0"/>
              </a:rPr>
              <a:t>“</a:t>
            </a:r>
            <a:r>
              <a:rPr lang="en-US" altLang="ja-JP" sz="2800" smtClean="0">
                <a:latin typeface="Perpetua" pitchFamily="18" charset="0"/>
              </a:rPr>
              <a:t>The introduction of digital technologies built upon the Internet have and will continue to transform scholarly research . . . . This transformational shift is an </a:t>
            </a:r>
            <a:r>
              <a:rPr lang="en-US" altLang="ja-JP" sz="2800" i="1" smtClean="0">
                <a:latin typeface="Perpetua" pitchFamily="18" charset="0"/>
              </a:rPr>
              <a:t>opportunity</a:t>
            </a:r>
            <a:r>
              <a:rPr lang="en-US" altLang="ja-JP" sz="2800" smtClean="0">
                <a:latin typeface="Perpetua" pitchFamily="18" charset="0"/>
              </a:rPr>
              <a:t> for academic libraries. We can reallocate our resources and services from basic information assistance to collaborative and in-depth research assistance.</a:t>
            </a:r>
            <a:r>
              <a:rPr lang="ja-JP" altLang="en-US" sz="2800" smtClean="0">
                <a:latin typeface="Perpetua" pitchFamily="18" charset="0"/>
              </a:rPr>
              <a:t>”</a:t>
            </a:r>
            <a:endParaRPr lang="en-US" sz="2800" smtClean="0">
              <a:latin typeface="Perpetua" pitchFamily="18" charset="0"/>
            </a:endParaRPr>
          </a:p>
        </p:txBody>
      </p:sp>
      <p:pic>
        <p:nvPicPr>
          <p:cNvPr id="100355" name="Picture 7" descr="UR_readingroom"/>
          <p:cNvPicPr>
            <a:picLocks noGrp="1" noChangeAspect="1" noChangeArrowheads="1"/>
          </p:cNvPicPr>
          <p:nvPr>
            <p:ph sz="half" idx="4294967295"/>
          </p:nvPr>
        </p:nvPicPr>
        <p:blipFill>
          <a:blip r:embed="rId3"/>
          <a:srcRect/>
          <a:stretch>
            <a:fillRect/>
          </a:stretch>
        </p:blipFill>
        <p:spPr>
          <a:xfrm>
            <a:off x="5322888" y="1600200"/>
            <a:ext cx="2692400" cy="3751263"/>
          </a:xfrm>
        </p:spPr>
      </p:pic>
      <p:sp>
        <p:nvSpPr>
          <p:cNvPr id="100356" name="Text Box 8"/>
          <p:cNvSpPr txBox="1">
            <a:spLocks noChangeArrowheads="1"/>
          </p:cNvSpPr>
          <p:nvPr/>
        </p:nvSpPr>
        <p:spPr bwMode="auto">
          <a:xfrm>
            <a:off x="4876800" y="5486400"/>
            <a:ext cx="3733800" cy="600075"/>
          </a:xfrm>
          <a:prstGeom prst="rect">
            <a:avLst/>
          </a:prstGeom>
          <a:noFill/>
          <a:ln w="19050">
            <a:solidFill>
              <a:schemeClr val="tx2"/>
            </a:solidFill>
            <a:miter lim="800000"/>
            <a:headEnd/>
            <a:tailEnd/>
          </a:ln>
        </p:spPr>
        <p:txBody>
          <a:bodyPr>
            <a:spAutoFit/>
          </a:bodyPr>
          <a:lstStyle/>
          <a:p>
            <a:pPr defTabSz="914400">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University of Rochester. (2009). </a:t>
            </a:r>
            <a:r>
              <a:rPr lang="en-US" sz="1600" i="1">
                <a:latin typeface="Perpetua" pitchFamily="18" charset="0"/>
                <a:ea typeface="MS PGothic" pitchFamily="34" charset="-128"/>
              </a:rPr>
              <a:t>5-year River Campus Libraries strategic plan.</a:t>
            </a:r>
            <a:endParaRPr lang="en-US" sz="1600" b="1" i="1">
              <a:latin typeface="Perpetua" pitchFamily="18" charset="0"/>
              <a:ea typeface="MS PGothic" pitchFamily="34"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p:cNvSpPr>
          <p:nvPr>
            <p:ph type="title" idx="4294967295"/>
          </p:nvPr>
        </p:nvSpPr>
        <p:spPr/>
        <p:txBody>
          <a:bodyPr/>
          <a:lstStyle/>
          <a:p>
            <a:pPr eaLnBrk="1" hangingPunct="1"/>
            <a:r>
              <a:rPr lang="en-US" smtClean="0">
                <a:latin typeface="Perpetua" pitchFamily="18" charset="0"/>
              </a:rPr>
              <a:t>The Library Story</a:t>
            </a:r>
          </a:p>
        </p:txBody>
      </p:sp>
      <p:sp>
        <p:nvSpPr>
          <p:cNvPr id="20482" name="Rectangle 8"/>
          <p:cNvSpPr>
            <a:spLocks noGrp="1"/>
          </p:cNvSpPr>
          <p:nvPr>
            <p:ph type="body" sz="half" idx="4294967295"/>
          </p:nvPr>
        </p:nvSpPr>
        <p:spPr>
          <a:xfrm>
            <a:off x="457200" y="1600200"/>
            <a:ext cx="4038600" cy="4525963"/>
          </a:xfrm>
        </p:spPr>
        <p:txBody>
          <a:bodyPr/>
          <a:lstStyle/>
          <a:p>
            <a:pPr eaLnBrk="1" hangingPunct="1"/>
            <a:r>
              <a:rPr lang="en-US" sz="3000" smtClean="0">
                <a:latin typeface="Perpetua" pitchFamily="18" charset="0"/>
              </a:rPr>
              <a:t>The University of Illinois at Urbana-Champaign Library, by the numbers:</a:t>
            </a:r>
          </a:p>
          <a:p>
            <a:pPr lvl="1" eaLnBrk="1" hangingPunct="1"/>
            <a:r>
              <a:rPr lang="en-US" sz="2500" smtClean="0">
                <a:latin typeface="Perpetua" pitchFamily="18" charset="0"/>
              </a:rPr>
              <a:t>12,000,000+ volumes</a:t>
            </a:r>
          </a:p>
          <a:p>
            <a:pPr lvl="1" eaLnBrk="1" hangingPunct="1"/>
            <a:r>
              <a:rPr lang="en-US" sz="2500" smtClean="0">
                <a:latin typeface="Perpetua" pitchFamily="18" charset="0"/>
              </a:rPr>
              <a:t>120,000+ current serials</a:t>
            </a:r>
          </a:p>
          <a:p>
            <a:pPr lvl="1" eaLnBrk="1" hangingPunct="1"/>
            <a:r>
              <a:rPr lang="en-US" sz="2500" smtClean="0">
                <a:latin typeface="Perpetua" pitchFamily="18" charset="0"/>
              </a:rPr>
              <a:t>400,000+ e-books</a:t>
            </a:r>
          </a:p>
          <a:p>
            <a:pPr lvl="1" eaLnBrk="1" hangingPunct="1"/>
            <a:r>
              <a:rPr lang="en-US" sz="2500" smtClean="0">
                <a:latin typeface="Perpetua" pitchFamily="18" charset="0"/>
              </a:rPr>
              <a:t>9,000,000+ microforms</a:t>
            </a:r>
          </a:p>
          <a:p>
            <a:pPr lvl="1" eaLnBrk="1" hangingPunct="1"/>
            <a:r>
              <a:rPr lang="en-US" sz="2500" smtClean="0">
                <a:latin typeface="Perpetua" pitchFamily="18" charset="0"/>
              </a:rPr>
              <a:t>23,000,000+ total items</a:t>
            </a:r>
          </a:p>
          <a:p>
            <a:pPr lvl="1" eaLnBrk="1" hangingPunct="1"/>
            <a:endParaRPr lang="en-US" sz="2400" smtClean="0">
              <a:latin typeface="Perpetua" pitchFamily="18" charset="0"/>
            </a:endParaRPr>
          </a:p>
        </p:txBody>
      </p:sp>
      <p:pic>
        <p:nvPicPr>
          <p:cNvPr id="20483" name="Picture 5" descr="uiuc_20logo"/>
          <p:cNvPicPr>
            <a:picLocks noGrp="1" noChangeAspect="1" noChangeArrowheads="1"/>
          </p:cNvPicPr>
          <p:nvPr>
            <p:ph sz="half" idx="4294967295"/>
          </p:nvPr>
        </p:nvPicPr>
        <p:blipFill>
          <a:blip r:embed="rId3"/>
          <a:srcRect/>
          <a:stretch>
            <a:fillRect/>
          </a:stretch>
        </p:blipFill>
        <p:spPr>
          <a:xfrm>
            <a:off x="5792788" y="1766888"/>
            <a:ext cx="2114550" cy="2738437"/>
          </a:xfrm>
        </p:spPr>
      </p:pic>
      <p:sp>
        <p:nvSpPr>
          <p:cNvPr id="20484" name="Text Box 9"/>
          <p:cNvSpPr txBox="1">
            <a:spLocks noChangeArrowheads="1"/>
          </p:cNvSpPr>
          <p:nvPr/>
        </p:nvSpPr>
        <p:spPr bwMode="auto">
          <a:xfrm>
            <a:off x="5270500" y="4800600"/>
            <a:ext cx="3416300" cy="1323975"/>
          </a:xfrm>
          <a:prstGeom prst="rect">
            <a:avLst/>
          </a:prstGeom>
          <a:noFill/>
          <a:ln w="952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University of Illinois at Urbana-Champaign Library. (2011). </a:t>
            </a:r>
            <a:r>
              <a:rPr lang="en-US" sz="1600" i="1">
                <a:latin typeface="Perpetua" pitchFamily="18" charset="0"/>
              </a:rPr>
              <a:t>About the University Library</a:t>
            </a:r>
            <a:r>
              <a:rPr lang="en-US" sz="1600">
                <a:latin typeface="Perpetua" pitchFamily="18" charset="0"/>
              </a:rPr>
              <a:t>. Retrieved from http://www.library.illinois.edu/geninfo/history.html</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4"/>
          <p:cNvSpPr>
            <a:spLocks noGrp="1"/>
          </p:cNvSpPr>
          <p:nvPr>
            <p:ph type="title" idx="4294967295"/>
          </p:nvPr>
        </p:nvSpPr>
        <p:spPr>
          <a:xfrm>
            <a:off x="228600" y="485373"/>
            <a:ext cx="8763000" cy="685800"/>
          </a:xfrm>
        </p:spPr>
        <p:txBody>
          <a:bodyPr anchor="b"/>
          <a:lstStyle/>
          <a:p>
            <a:pPr eaLnBrk="1" hangingPunct="1"/>
            <a:r>
              <a:rPr lang="en-US" sz="4100" dirty="0" smtClean="0">
                <a:latin typeface="Perpetua" pitchFamily="18" charset="0"/>
              </a:rPr>
              <a:t>Epilogue:</a:t>
            </a:r>
            <a:br>
              <a:rPr lang="en-US" sz="4100" dirty="0" smtClean="0">
                <a:latin typeface="Perpetua" pitchFamily="18" charset="0"/>
              </a:rPr>
            </a:br>
            <a:r>
              <a:rPr lang="en-US" sz="4100" dirty="0" smtClean="0">
                <a:latin typeface="Perpetua" pitchFamily="18" charset="0"/>
              </a:rPr>
              <a:t>Leadership Matters</a:t>
            </a:r>
          </a:p>
        </p:txBody>
      </p:sp>
      <p:sp>
        <p:nvSpPr>
          <p:cNvPr id="102402" name="Rectangle 5"/>
          <p:cNvSpPr>
            <a:spLocks noGrp="1"/>
          </p:cNvSpPr>
          <p:nvPr>
            <p:ph type="body" sz="half" idx="4294967295"/>
          </p:nvPr>
        </p:nvSpPr>
        <p:spPr>
          <a:xfrm>
            <a:off x="228600" y="1143000"/>
            <a:ext cx="4264025" cy="4648200"/>
          </a:xfrm>
        </p:spPr>
        <p:txBody>
          <a:bodyPr/>
          <a:lstStyle/>
          <a:p>
            <a:pPr marL="273050" indent="-273050" defTabSz="914400" eaLnBrk="1" hangingPunct="1">
              <a:buFont typeface="Arial" charset="0"/>
              <a:buNone/>
            </a:pPr>
            <a:r>
              <a:rPr lang="ja-JP" altLang="en-US" sz="3000" smtClean="0">
                <a:latin typeface="Perpetua" pitchFamily="18" charset="0"/>
              </a:rPr>
              <a:t>“</a:t>
            </a:r>
            <a:r>
              <a:rPr lang="en-US" altLang="ja-JP" sz="3000" smtClean="0">
                <a:latin typeface="Perpetua" pitchFamily="18" charset="0"/>
              </a:rPr>
              <a:t>Among the messages we hope to convey . . . [are that] leadership matters, no trends are immutable, and that timely and well-informed intervention can decrease the likelihood and severity of negative developments and increase the likelihood of positive ones.</a:t>
            </a:r>
            <a:r>
              <a:rPr lang="ja-JP" altLang="en-US" sz="3000" smtClean="0">
                <a:latin typeface="Perpetua" pitchFamily="18" charset="0"/>
              </a:rPr>
              <a:t>”</a:t>
            </a:r>
            <a:endParaRPr lang="en-US" sz="3000" smtClean="0">
              <a:latin typeface="Perpetua" pitchFamily="18" charset="0"/>
            </a:endParaRPr>
          </a:p>
        </p:txBody>
      </p:sp>
      <p:pic>
        <p:nvPicPr>
          <p:cNvPr id="102403" name="Picture 7"/>
          <p:cNvPicPr>
            <a:picLocks noGrp="1" noChangeAspect="1" noChangeArrowheads="1"/>
          </p:cNvPicPr>
          <p:nvPr>
            <p:ph sz="half" idx="4294967295"/>
          </p:nvPr>
        </p:nvPicPr>
        <p:blipFill>
          <a:blip r:embed="rId3"/>
          <a:srcRect/>
          <a:stretch>
            <a:fillRect/>
          </a:stretch>
        </p:blipFill>
        <p:spPr>
          <a:xfrm>
            <a:off x="5075238" y="1524000"/>
            <a:ext cx="2560637" cy="3300413"/>
          </a:xfrm>
        </p:spPr>
      </p:pic>
      <p:sp>
        <p:nvSpPr>
          <p:cNvPr id="102404" name="Text Box 5"/>
          <p:cNvSpPr txBox="1">
            <a:spLocks noChangeArrowheads="1"/>
          </p:cNvSpPr>
          <p:nvPr/>
        </p:nvSpPr>
        <p:spPr bwMode="auto">
          <a:xfrm>
            <a:off x="4492625" y="5083175"/>
            <a:ext cx="4498975" cy="1089025"/>
          </a:xfrm>
          <a:prstGeom prst="rect">
            <a:avLst/>
          </a:prstGeom>
          <a:noFill/>
          <a:ln w="19050">
            <a:solidFill>
              <a:schemeClr val="tx2"/>
            </a:solidFill>
            <a:miter lim="800000"/>
            <a:headEnd/>
            <a:tailEnd/>
          </a:ln>
        </p:spPr>
        <p:txBody>
          <a:bodyPr>
            <a:spAutoFit/>
          </a:bodyPr>
          <a:lstStyle/>
          <a:p>
            <a:pPr defTabSz="914400">
              <a:spcBef>
                <a:spcPct val="50000"/>
              </a:spcBef>
            </a:pPr>
            <a:r>
              <a:rPr lang="en-US" sz="1600" b="1">
                <a:latin typeface="Perpetua" pitchFamily="18" charset="0"/>
                <a:ea typeface="MS PGothic" pitchFamily="34" charset="-128"/>
              </a:rPr>
              <a:t>Source:</a:t>
            </a:r>
            <a:r>
              <a:rPr lang="en-US" sz="1600">
                <a:latin typeface="Perpetua" pitchFamily="18" charset="0"/>
                <a:ea typeface="MS PGothic" pitchFamily="34" charset="-128"/>
              </a:rPr>
              <a:t> National Intelligence Council . (2008). Global trends 2025: A transformed world. Retrieved from http://www.dni.gov/nic/PDF_2025/2025_Global_Trends_Final_Report.pdf</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4"/>
          <p:cNvSpPr>
            <a:spLocks noGrp="1"/>
          </p:cNvSpPr>
          <p:nvPr>
            <p:ph type="title" idx="4294967295"/>
          </p:nvPr>
        </p:nvSpPr>
        <p:spPr/>
        <p:txBody>
          <a:bodyPr/>
          <a:lstStyle/>
          <a:p>
            <a:pPr eaLnBrk="1" hangingPunct="1"/>
            <a:r>
              <a:rPr lang="en-US" smtClean="0">
                <a:latin typeface="Perpetua" pitchFamily="18" charset="0"/>
              </a:rPr>
              <a:t>Questions</a:t>
            </a:r>
          </a:p>
        </p:txBody>
      </p:sp>
      <p:pic>
        <p:nvPicPr>
          <p:cNvPr id="104450" name="Picture 6" descr="MCj02346250000[1]"/>
          <p:cNvPicPr>
            <a:picLocks noGrp="1" noChangeAspect="1" noChangeArrowheads="1"/>
          </p:cNvPicPr>
          <p:nvPr>
            <p:ph idx="4294967295"/>
          </p:nvPr>
        </p:nvPicPr>
        <p:blipFill>
          <a:blip r:embed="rId3"/>
          <a:srcRect/>
          <a:stretch>
            <a:fillRect/>
          </a:stretch>
        </p:blipFill>
        <p:spPr>
          <a:xfrm>
            <a:off x="2681288" y="1417638"/>
            <a:ext cx="3900487" cy="4351337"/>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p:cNvSpPr>
            <a:spLocks noGrp="1"/>
          </p:cNvSpPr>
          <p:nvPr>
            <p:ph type="title" idx="4294967295"/>
          </p:nvPr>
        </p:nvSpPr>
        <p:spPr/>
        <p:txBody>
          <a:bodyPr/>
          <a:lstStyle/>
          <a:p>
            <a:pPr eaLnBrk="1" hangingPunct="1"/>
            <a:r>
              <a:rPr lang="en-US" smtClean="0">
                <a:latin typeface="Perpetua" pitchFamily="18" charset="0"/>
              </a:rPr>
              <a:t>Contact</a:t>
            </a:r>
          </a:p>
        </p:txBody>
      </p:sp>
      <p:sp>
        <p:nvSpPr>
          <p:cNvPr id="106498" name="Rectangle 5"/>
          <p:cNvSpPr>
            <a:spLocks noGrp="1"/>
          </p:cNvSpPr>
          <p:nvPr>
            <p:ph type="body" sz="half" idx="4294967295"/>
          </p:nvPr>
        </p:nvSpPr>
        <p:spPr>
          <a:xfrm>
            <a:off x="457200" y="1600200"/>
            <a:ext cx="4276725" cy="4525963"/>
          </a:xfrm>
        </p:spPr>
        <p:txBody>
          <a:bodyPr/>
          <a:lstStyle/>
          <a:p>
            <a:pPr algn="ctr" eaLnBrk="1" hangingPunct="1">
              <a:buFont typeface="Arial" charset="0"/>
              <a:buNone/>
            </a:pPr>
            <a:endParaRPr lang="en-US" sz="3000" smtClean="0">
              <a:latin typeface="Perpetua" pitchFamily="18" charset="0"/>
            </a:endParaRPr>
          </a:p>
          <a:p>
            <a:pPr algn="ctr" eaLnBrk="1" hangingPunct="1">
              <a:buFont typeface="Arial" charset="0"/>
              <a:buNone/>
            </a:pPr>
            <a:r>
              <a:rPr lang="en-US" sz="3000" smtClean="0">
                <a:latin typeface="Perpetua" pitchFamily="18" charset="0"/>
              </a:rPr>
              <a:t>Scott Walter, M.L.S., Ph.D.</a:t>
            </a:r>
          </a:p>
          <a:p>
            <a:pPr algn="ctr" eaLnBrk="1" hangingPunct="1">
              <a:buFont typeface="Arial" charset="0"/>
              <a:buNone/>
            </a:pPr>
            <a:r>
              <a:rPr lang="en-US" sz="3000" smtClean="0">
                <a:latin typeface="Perpetua" pitchFamily="18" charset="0"/>
              </a:rPr>
              <a:t>University Librarian</a:t>
            </a:r>
          </a:p>
          <a:p>
            <a:pPr algn="ctr" eaLnBrk="1" hangingPunct="1">
              <a:buFont typeface="Arial" charset="0"/>
              <a:buNone/>
            </a:pPr>
            <a:r>
              <a:rPr lang="en-US" sz="3000" smtClean="0">
                <a:latin typeface="Perpetua" pitchFamily="18" charset="0"/>
              </a:rPr>
              <a:t>DePaul University</a:t>
            </a:r>
          </a:p>
          <a:p>
            <a:pPr algn="ctr" eaLnBrk="1" hangingPunct="1">
              <a:buFont typeface="Arial" charset="0"/>
              <a:buNone/>
            </a:pPr>
            <a:r>
              <a:rPr lang="en-US" sz="3000" smtClean="0">
                <a:latin typeface="Perpetua" pitchFamily="18" charset="0"/>
              </a:rPr>
              <a:t>swalte11@depaul.edu</a:t>
            </a:r>
          </a:p>
          <a:p>
            <a:pPr algn="ctr" eaLnBrk="1" hangingPunct="1">
              <a:buFont typeface="Arial" charset="0"/>
              <a:buNone/>
            </a:pPr>
            <a:endParaRPr lang="en-US" sz="3000" smtClean="0">
              <a:latin typeface="Perpetua" pitchFamily="18" charset="0"/>
            </a:endParaRPr>
          </a:p>
        </p:txBody>
      </p:sp>
      <p:pic>
        <p:nvPicPr>
          <p:cNvPr id="106499" name="Picture 7" descr="depaul_copy"/>
          <p:cNvPicPr>
            <a:picLocks noGrp="1" noChangeAspect="1" noChangeArrowheads="1"/>
          </p:cNvPicPr>
          <p:nvPr>
            <p:ph sz="half" idx="4294967295"/>
          </p:nvPr>
        </p:nvPicPr>
        <p:blipFill>
          <a:blip r:embed="rId3"/>
          <a:srcRect/>
          <a:stretch>
            <a:fillRect/>
          </a:stretch>
        </p:blipFill>
        <p:spPr>
          <a:xfrm>
            <a:off x="5037138" y="1600200"/>
            <a:ext cx="3649662" cy="383222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idx="4294967295"/>
          </p:nvPr>
        </p:nvSpPr>
        <p:spPr/>
        <p:txBody>
          <a:bodyPr/>
          <a:lstStyle/>
          <a:p>
            <a:pPr eaLnBrk="1" hangingPunct="1"/>
            <a:r>
              <a:rPr lang="en-US" smtClean="0">
                <a:latin typeface="Perpetua" pitchFamily="18" charset="0"/>
              </a:rPr>
              <a:t>The Library Story</a:t>
            </a:r>
          </a:p>
        </p:txBody>
      </p:sp>
      <p:sp>
        <p:nvSpPr>
          <p:cNvPr id="22530" name="Rectangle 3"/>
          <p:cNvSpPr>
            <a:spLocks noGrp="1"/>
          </p:cNvSpPr>
          <p:nvPr>
            <p:ph type="body" sz="half" idx="4294967295"/>
          </p:nvPr>
        </p:nvSpPr>
        <p:spPr>
          <a:xfrm>
            <a:off x="161925" y="1236663"/>
            <a:ext cx="4786313" cy="4525962"/>
          </a:xfrm>
        </p:spPr>
        <p:txBody>
          <a:bodyPr/>
          <a:lstStyle/>
          <a:p>
            <a:pPr eaLnBrk="1" hangingPunct="1">
              <a:buFont typeface="Arial" charset="0"/>
              <a:buNone/>
            </a:pPr>
            <a:r>
              <a:rPr lang="en-US" sz="2200" smtClean="0">
                <a:latin typeface="Perpetua" pitchFamily="18" charset="0"/>
              </a:rPr>
              <a:t>“Among the Library's most notable collections are its holdings in Slavic and Eastern European history, literature, and science; music, especially Renaissance music; 17th- and 18th-century American and British literature; American, British and Irish history, including a distinguished collection of Lincolniana; French, German, and Italian literature, including world-famous Proust, Rilke, Dante, and Tasso collections; Latin American history and literature; historic and modern maps; linguistics; entomology, ornithology, botany, chemistry and mathematics; and serials across all disciplines.”</a:t>
            </a:r>
          </a:p>
        </p:txBody>
      </p:sp>
      <p:pic>
        <p:nvPicPr>
          <p:cNvPr id="22531" name="Picture 5" descr="uiuc_20logo"/>
          <p:cNvPicPr>
            <a:picLocks noGrp="1" noChangeAspect="1" noChangeArrowheads="1"/>
          </p:cNvPicPr>
          <p:nvPr>
            <p:ph sz="half" idx="4294967295"/>
          </p:nvPr>
        </p:nvPicPr>
        <p:blipFill>
          <a:blip r:embed="rId3"/>
          <a:srcRect/>
          <a:stretch>
            <a:fillRect/>
          </a:stretch>
        </p:blipFill>
        <p:spPr>
          <a:xfrm>
            <a:off x="5792788" y="1766888"/>
            <a:ext cx="2114550" cy="2738437"/>
          </a:xfrm>
        </p:spPr>
      </p:pic>
      <p:sp>
        <p:nvSpPr>
          <p:cNvPr id="22532" name="Text Box 5"/>
          <p:cNvSpPr txBox="1">
            <a:spLocks noChangeArrowheads="1"/>
          </p:cNvSpPr>
          <p:nvPr/>
        </p:nvSpPr>
        <p:spPr bwMode="auto">
          <a:xfrm>
            <a:off x="5270500" y="4800600"/>
            <a:ext cx="3416300" cy="1323975"/>
          </a:xfrm>
          <a:prstGeom prst="rect">
            <a:avLst/>
          </a:prstGeom>
          <a:noFill/>
          <a:ln w="9525">
            <a:solidFill>
              <a:schemeClr val="tx2"/>
            </a:solidFill>
            <a:miter lim="800000"/>
            <a:headEnd/>
            <a:tailEnd/>
          </a:ln>
        </p:spPr>
        <p:txBody>
          <a:bodyPr>
            <a:spAutoFit/>
          </a:bodyPr>
          <a:lstStyle/>
          <a:p>
            <a:pPr>
              <a:spcBef>
                <a:spcPct val="50000"/>
              </a:spcBef>
            </a:pPr>
            <a:r>
              <a:rPr lang="en-US" sz="1600" b="1">
                <a:latin typeface="Perpetua" pitchFamily="18" charset="0"/>
              </a:rPr>
              <a:t>Source:</a:t>
            </a:r>
            <a:r>
              <a:rPr lang="en-US" sz="1600">
                <a:latin typeface="Perpetua" pitchFamily="18" charset="0"/>
              </a:rPr>
              <a:t> University of Illinois at Urbana-Champaign Library. (2011). </a:t>
            </a:r>
            <a:r>
              <a:rPr lang="en-US" sz="1600" i="1">
                <a:latin typeface="Perpetua" pitchFamily="18" charset="0"/>
              </a:rPr>
              <a:t>About the University Library</a:t>
            </a:r>
            <a:r>
              <a:rPr lang="en-US" sz="1600">
                <a:latin typeface="Perpetua" pitchFamily="18" charset="0"/>
              </a:rPr>
              <a:t>. Retrieved from http://www.library.illinois.edu/geninfo/history.html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a:xfrm>
            <a:off x="457200" y="762000"/>
            <a:ext cx="8229600" cy="762000"/>
          </a:xfrm>
        </p:spPr>
        <p:txBody>
          <a:bodyPr/>
          <a:lstStyle/>
          <a:p>
            <a:pPr eaLnBrk="1" hangingPunct="1"/>
            <a:r>
              <a:rPr lang="en-US" smtClean="0">
                <a:latin typeface="Perpetua" pitchFamily="18" charset="0"/>
              </a:rPr>
              <a:t>The Library Story</a:t>
            </a:r>
          </a:p>
        </p:txBody>
      </p:sp>
      <p:pic>
        <p:nvPicPr>
          <p:cNvPr id="24578" name="Picture 6" descr="Celebrating Research"/>
          <p:cNvPicPr>
            <a:picLocks noGrp="1" noChangeAspect="1" noChangeArrowheads="1"/>
          </p:cNvPicPr>
          <p:nvPr>
            <p:ph idx="4294967295"/>
          </p:nvPr>
        </p:nvPicPr>
        <p:blipFill>
          <a:blip r:embed="rId3"/>
          <a:srcRect/>
          <a:stretch>
            <a:fillRect/>
          </a:stretch>
        </p:blipFill>
        <p:spPr>
          <a:xfrm>
            <a:off x="4773613" y="1673225"/>
            <a:ext cx="3913187" cy="2897188"/>
          </a:xfrm>
        </p:spPr>
      </p:pic>
      <p:sp>
        <p:nvSpPr>
          <p:cNvPr id="24579" name="Text Box 7"/>
          <p:cNvSpPr txBox="1">
            <a:spLocks noChangeArrowheads="1"/>
          </p:cNvSpPr>
          <p:nvPr/>
        </p:nvSpPr>
        <p:spPr bwMode="auto">
          <a:xfrm>
            <a:off x="4572000" y="4724400"/>
            <a:ext cx="4343400" cy="1498600"/>
          </a:xfrm>
          <a:prstGeom prst="rect">
            <a:avLst/>
          </a:prstGeom>
          <a:noFill/>
          <a:ln w="15875">
            <a:solidFill>
              <a:schemeClr val="accent1"/>
            </a:solidFill>
            <a:miter lim="800000"/>
            <a:headEnd/>
            <a:tailEnd/>
          </a:ln>
        </p:spPr>
        <p:txBody>
          <a:bodyPr>
            <a:spAutoFit/>
          </a:bodyPr>
          <a:lstStyle/>
          <a:p>
            <a:pPr defTabSz="914400">
              <a:lnSpc>
                <a:spcPct val="95000"/>
              </a:lnSpc>
              <a:spcBef>
                <a:spcPct val="50000"/>
              </a:spcBef>
            </a:pPr>
            <a:r>
              <a:rPr lang="en-US" sz="1600" b="1">
                <a:latin typeface="Perpetua" pitchFamily="18" charset="0"/>
              </a:rPr>
              <a:t>Source:</a:t>
            </a:r>
            <a:r>
              <a:rPr lang="en-US" sz="1600">
                <a:latin typeface="Perpetua" pitchFamily="18" charset="0"/>
              </a:rPr>
              <a:t> Cronenwett, P. N., Osborn, K., &amp; Streit, S. A. (Eds.). (2007). </a:t>
            </a:r>
            <a:r>
              <a:rPr lang="en-US" sz="1600" i="1">
                <a:latin typeface="Perpetua" pitchFamily="18" charset="0"/>
              </a:rPr>
              <a:t>Celebrating research: Rare and special collections from the membership of the Association of Research Libraries</a:t>
            </a:r>
            <a:r>
              <a:rPr lang="en-US" sz="1600">
                <a:latin typeface="Perpetua" pitchFamily="18" charset="0"/>
              </a:rPr>
              <a:t>. Washington, DC: Association of Research Libraries. Retrieved from http://www.celebratingresearch.org/</a:t>
            </a:r>
          </a:p>
        </p:txBody>
      </p:sp>
      <p:sp>
        <p:nvSpPr>
          <p:cNvPr id="24580" name="Text Box 8"/>
          <p:cNvSpPr txBox="1">
            <a:spLocks noChangeArrowheads="1"/>
          </p:cNvSpPr>
          <p:nvPr/>
        </p:nvSpPr>
        <p:spPr bwMode="auto">
          <a:xfrm>
            <a:off x="457200" y="1828800"/>
            <a:ext cx="3276600" cy="3503613"/>
          </a:xfrm>
          <a:prstGeom prst="rect">
            <a:avLst/>
          </a:prstGeom>
          <a:noFill/>
          <a:ln w="9525">
            <a:noFill/>
            <a:miter lim="800000"/>
            <a:headEnd/>
            <a:tailEnd/>
          </a:ln>
        </p:spPr>
        <p:txBody>
          <a:bodyPr>
            <a:spAutoFit/>
          </a:bodyPr>
          <a:lstStyle/>
          <a:p>
            <a:pPr defTabSz="914400">
              <a:spcBef>
                <a:spcPct val="20000"/>
              </a:spcBef>
              <a:buFont typeface="Arial" charset="0"/>
              <a:buNone/>
            </a:pPr>
            <a:r>
              <a:rPr lang="en-US" sz="3200">
                <a:latin typeface="Perpetua" pitchFamily="18" charset="0"/>
              </a:rPr>
              <a:t>“ARL libraries want to be known for their distinctive collections, not by some characteristic shared with every other library.”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457200" y="533400"/>
            <a:ext cx="8229600" cy="1143000"/>
          </a:xfrm>
        </p:spPr>
        <p:txBody>
          <a:bodyPr/>
          <a:lstStyle/>
          <a:p>
            <a:pPr eaLnBrk="1" hangingPunct="1"/>
            <a:r>
              <a:rPr lang="en-US" sz="4000" smtClean="0">
                <a:latin typeface="Perpetua" pitchFamily="18" charset="0"/>
              </a:rPr>
              <a:t>The Story Changes</a:t>
            </a:r>
          </a:p>
        </p:txBody>
      </p:sp>
      <p:sp>
        <p:nvSpPr>
          <p:cNvPr id="26626" name="Rectangle 3"/>
          <p:cNvSpPr>
            <a:spLocks noGrp="1"/>
          </p:cNvSpPr>
          <p:nvPr>
            <p:ph type="body" sz="half" idx="4294967295"/>
          </p:nvPr>
        </p:nvSpPr>
        <p:spPr>
          <a:xfrm>
            <a:off x="152400" y="1362075"/>
            <a:ext cx="4635500" cy="4419600"/>
          </a:xfrm>
        </p:spPr>
        <p:txBody>
          <a:bodyPr/>
          <a:lstStyle/>
          <a:p>
            <a:pPr eaLnBrk="1" hangingPunct="1">
              <a:buFont typeface="Arial" charset="0"/>
              <a:buNone/>
            </a:pPr>
            <a:r>
              <a:rPr lang="en-US" sz="2100" smtClean="0">
                <a:latin typeface="Perpetua" pitchFamily="18" charset="0"/>
              </a:rPr>
              <a:t>“At the University of Illinois at Urbana-Champaign, we believe that . . . . Fundamental changes in the information and academic environments . . .  demand new approaches to defining, designing, and delivering library services. An approach to library service designed for the twentieth century retains limited value if it cannot adapt to the demands of a new era in teaching, learning, and scholarship. To meet the challenge of designing a library for the next generation, we must embrace changes to our organization and to traditional ways of conducting our work.”</a:t>
            </a:r>
          </a:p>
        </p:txBody>
      </p:sp>
      <p:pic>
        <p:nvPicPr>
          <p:cNvPr id="26627" name="Picture 4" descr="Picture1"/>
          <p:cNvPicPr>
            <a:picLocks noGrp="1" noChangeAspect="1" noChangeArrowheads="1"/>
          </p:cNvPicPr>
          <p:nvPr>
            <p:ph sz="half" idx="4294967295"/>
          </p:nvPr>
        </p:nvPicPr>
        <p:blipFill>
          <a:blip r:embed="rId3"/>
          <a:srcRect/>
          <a:stretch>
            <a:fillRect/>
          </a:stretch>
        </p:blipFill>
        <p:spPr>
          <a:xfrm>
            <a:off x="4787900" y="1536700"/>
            <a:ext cx="4356100" cy="2881313"/>
          </a:xfrm>
        </p:spPr>
      </p:pic>
      <p:sp>
        <p:nvSpPr>
          <p:cNvPr id="26628" name="Text Box 5"/>
          <p:cNvSpPr txBox="1">
            <a:spLocks noChangeArrowheads="1"/>
          </p:cNvSpPr>
          <p:nvPr/>
        </p:nvSpPr>
        <p:spPr bwMode="auto">
          <a:xfrm>
            <a:off x="5297488" y="4572000"/>
            <a:ext cx="3541712" cy="1574800"/>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University of Illinois at Urbana-Champaign. (2008). Challenge, change, and the service imperative: The University Library in the twenty-first century. Retrieved from http://www.library.illinois.edu/nsm/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idx="4294967295"/>
          </p:nvPr>
        </p:nvSpPr>
        <p:spPr>
          <a:xfrm>
            <a:off x="457200" y="533400"/>
            <a:ext cx="8229600" cy="1143000"/>
          </a:xfrm>
        </p:spPr>
        <p:txBody>
          <a:bodyPr/>
          <a:lstStyle/>
          <a:p>
            <a:pPr eaLnBrk="1" hangingPunct="1"/>
            <a:r>
              <a:rPr lang="en-US" sz="4000" smtClean="0">
                <a:latin typeface="Perpetua" pitchFamily="18" charset="0"/>
              </a:rPr>
              <a:t>The Story Changes</a:t>
            </a:r>
          </a:p>
        </p:txBody>
      </p:sp>
      <p:sp>
        <p:nvSpPr>
          <p:cNvPr id="28674" name="Rectangle 3"/>
          <p:cNvSpPr>
            <a:spLocks noGrp="1"/>
          </p:cNvSpPr>
          <p:nvPr>
            <p:ph type="body" sz="half" idx="4294967295"/>
          </p:nvPr>
        </p:nvSpPr>
        <p:spPr>
          <a:xfrm>
            <a:off x="152400" y="1752600"/>
            <a:ext cx="4800600" cy="4419600"/>
          </a:xfrm>
        </p:spPr>
        <p:txBody>
          <a:bodyPr/>
          <a:lstStyle/>
          <a:p>
            <a:pPr eaLnBrk="1" hangingPunct="1">
              <a:buFont typeface="Arial" charset="0"/>
              <a:buNone/>
            </a:pPr>
            <a:r>
              <a:rPr lang="en-US" sz="2400" smtClean="0">
                <a:latin typeface="Perpetua" pitchFamily="18" charset="0"/>
              </a:rPr>
              <a:t>“ARL libraries are increasingly exploring and adopting a range of new roles in serving research institutions, researchers, scholars, and students, making the time ripe for ARL to organize a new report cluster focusing on key new roles. The series will identify and delineate emerging roles and present research on early experiences among member libraries in developing the roles and delivering services.”</a:t>
            </a:r>
          </a:p>
        </p:txBody>
      </p:sp>
      <p:sp>
        <p:nvSpPr>
          <p:cNvPr id="28675" name="Text Box 5"/>
          <p:cNvSpPr txBox="1">
            <a:spLocks noChangeArrowheads="1"/>
          </p:cNvSpPr>
          <p:nvPr/>
        </p:nvSpPr>
        <p:spPr bwMode="auto">
          <a:xfrm>
            <a:off x="5164138" y="4114800"/>
            <a:ext cx="3675062" cy="841375"/>
          </a:xfrm>
          <a:prstGeom prst="rect">
            <a:avLst/>
          </a:prstGeom>
          <a:noFill/>
          <a:ln w="15875">
            <a:solidFill>
              <a:schemeClr val="tx2"/>
            </a:solidFill>
            <a:miter lim="800000"/>
            <a:headEnd/>
            <a:tailEnd/>
          </a:ln>
        </p:spPr>
        <p:txBody>
          <a:bodyPr>
            <a:spAutoFit/>
          </a:bodyPr>
          <a:lstStyle/>
          <a:p>
            <a:pPr defTabSz="914400">
              <a:spcBef>
                <a:spcPct val="50000"/>
              </a:spcBef>
            </a:pPr>
            <a:r>
              <a:rPr lang="en-US" sz="1600" b="1">
                <a:latin typeface="Perpetua" pitchFamily="18" charset="0"/>
              </a:rPr>
              <a:t>Source:</a:t>
            </a:r>
            <a:r>
              <a:rPr lang="en-US" sz="1600">
                <a:latin typeface="Perpetua" pitchFamily="18" charset="0"/>
              </a:rPr>
              <a:t> Association of Research Libraries.  (2009). Transforming research libraries. Retrieved from http://www.arl.org/rtl/</a:t>
            </a:r>
          </a:p>
        </p:txBody>
      </p:sp>
      <p:pic>
        <p:nvPicPr>
          <p:cNvPr id="28676" name="Picture 14" descr="arl-logo"/>
          <p:cNvPicPr>
            <a:picLocks noGrp="1" noChangeAspect="1" noChangeArrowheads="1"/>
          </p:cNvPicPr>
          <p:nvPr>
            <p:ph sz="half" idx="4294967295"/>
          </p:nvPr>
        </p:nvPicPr>
        <p:blipFill>
          <a:blip r:embed="rId3"/>
          <a:srcRect/>
          <a:stretch>
            <a:fillRect/>
          </a:stretch>
        </p:blipFill>
        <p:spPr>
          <a:xfrm>
            <a:off x="5240338" y="2057400"/>
            <a:ext cx="3598862" cy="178911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Version 2_2011">
  <a:themeElements>
    <a:clrScheme name="Custom Depaul">
      <a:dk1>
        <a:sysClr val="windowText" lastClr="000000"/>
      </a:dk1>
      <a:lt1>
        <a:sysClr val="window" lastClr="FFFFFF"/>
      </a:lt1>
      <a:dk2>
        <a:srgbClr val="1F497D"/>
      </a:dk2>
      <a:lt2>
        <a:srgbClr val="EEECE1"/>
      </a:lt2>
      <a:accent1>
        <a:srgbClr val="416A9C"/>
      </a:accent1>
      <a:accent2>
        <a:srgbClr val="C0962B"/>
      </a:accent2>
      <a:accent3>
        <a:srgbClr val="BB1F2E"/>
      </a:accent3>
      <a:accent4>
        <a:srgbClr val="3478A2"/>
      </a:accent4>
      <a:accent5>
        <a:srgbClr val="C6C225"/>
      </a:accent5>
      <a:accent6>
        <a:srgbClr val="F79646"/>
      </a:accent6>
      <a:hlink>
        <a:srgbClr val="85D2DD"/>
      </a:hlink>
      <a:folHlink>
        <a:srgbClr val="5C27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Version 2_2011.potx</Template>
  <TotalTime>1116</TotalTime>
  <Words>3585</Words>
  <Application>Microsoft Office PowerPoint</Application>
  <PresentationFormat>On-screen Show (4:3)</PresentationFormat>
  <Paragraphs>233</Paragraphs>
  <Slides>52</Slides>
  <Notes>52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Version 2_2011</vt:lpstr>
      <vt:lpstr>Making the Service Turn: Identifying, Supporting, and Sustaining Distinctive Services for the 21st-Century Research Library</vt:lpstr>
      <vt:lpstr>Table of Contents</vt:lpstr>
      <vt:lpstr>Slide 3</vt:lpstr>
      <vt:lpstr>Stories Are Important</vt:lpstr>
      <vt:lpstr>The Library Story</vt:lpstr>
      <vt:lpstr>The Library Story</vt:lpstr>
      <vt:lpstr>The Library Story</vt:lpstr>
      <vt:lpstr>The Story Changes</vt:lpstr>
      <vt:lpstr>The Story Changes</vt:lpstr>
      <vt:lpstr>The Story Changes</vt:lpstr>
      <vt:lpstr>The Service Turn</vt:lpstr>
      <vt:lpstr>Why Make a Service Turn?</vt:lpstr>
      <vt:lpstr>Why Make a Service Turn?</vt:lpstr>
      <vt:lpstr>Why Make a Service Turn?</vt:lpstr>
      <vt:lpstr>The Big Questions</vt:lpstr>
      <vt:lpstr>A Taxonomy of Library Services</vt:lpstr>
      <vt:lpstr>A Spectrum of Library Services</vt:lpstr>
      <vt:lpstr>How Broad is Your Service Spectrum?</vt:lpstr>
      <vt:lpstr>How Broad is Your Service Spectrum?</vt:lpstr>
      <vt:lpstr>How Broad is Your Service Spectrum?</vt:lpstr>
      <vt:lpstr>Learning from Collections</vt:lpstr>
      <vt:lpstr>What Makes a Service “Distinctive”?</vt:lpstr>
      <vt:lpstr>What Makes a Service “Distinctive”?</vt:lpstr>
      <vt:lpstr>What Makes a Service “Distinctive”?</vt:lpstr>
      <vt:lpstr>What Makes a Service “Distinctive”?</vt:lpstr>
      <vt:lpstr>Shared Distinction</vt:lpstr>
      <vt:lpstr>Authorial Intrusion 1 (also known as “active learning”)</vt:lpstr>
      <vt:lpstr>Service Programs</vt:lpstr>
      <vt:lpstr>Service Expertise</vt:lpstr>
      <vt:lpstr>Service Clusters</vt:lpstr>
      <vt:lpstr>Service Clusters in the Library</vt:lpstr>
      <vt:lpstr>Service Clusters in the Library:  A Liberal Arts College Model</vt:lpstr>
      <vt:lpstr>Service Clusters on Campus</vt:lpstr>
      <vt:lpstr>Shared Services</vt:lpstr>
      <vt:lpstr>Shared Services</vt:lpstr>
      <vt:lpstr>Planning for Services</vt:lpstr>
      <vt:lpstr>Slide 37</vt:lpstr>
      <vt:lpstr>Planning for Services: Distinctions</vt:lpstr>
      <vt:lpstr>Planning for Services: Choices</vt:lpstr>
      <vt:lpstr>Planning for Services:  The Service Bundle</vt:lpstr>
      <vt:lpstr>Planning for Services</vt:lpstr>
      <vt:lpstr>Distinctive Services and Strategic Planning</vt:lpstr>
      <vt:lpstr>Distinctive Services and Strategic Planning</vt:lpstr>
      <vt:lpstr>Distinctive Services and Strategic Planning</vt:lpstr>
      <vt:lpstr>Authorial Intrusion 2 (also known as “active learning”)</vt:lpstr>
      <vt:lpstr>Slide 46</vt:lpstr>
      <vt:lpstr>Stories Are More Important</vt:lpstr>
      <vt:lpstr>Stories Are More Important</vt:lpstr>
      <vt:lpstr>Stories Are More Important</vt:lpstr>
      <vt:lpstr>Epilogue: Leadership Matters</vt:lpstr>
      <vt:lpstr>Questions</vt:lpstr>
      <vt:lpstr>Contact</vt:lpstr>
    </vt:vector>
  </TitlesOfParts>
  <Company>DePaul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DePaul University</dc:creator>
  <cp:lastModifiedBy>proffitm</cp:lastModifiedBy>
  <cp:revision>26</cp:revision>
  <dcterms:created xsi:type="dcterms:W3CDTF">2012-02-28T22:25:26Z</dcterms:created>
  <dcterms:modified xsi:type="dcterms:W3CDTF">2012-06-01T22:41:36Z</dcterms:modified>
</cp:coreProperties>
</file>