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Default Extension="tiff" ContentType="image/tiff"/>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8" r:id="rId2"/>
    <p:sldMasterId id="2147483684" r:id="rId3"/>
    <p:sldMasterId id="2147483743" r:id="rId4"/>
    <p:sldMasterId id="2147483732" r:id="rId5"/>
    <p:sldMasterId id="2147483696" r:id="rId6"/>
    <p:sldMasterId id="2147483648" r:id="rId7"/>
    <p:sldMasterId id="2147483660" r:id="rId8"/>
  </p:sldMasterIdLst>
  <p:notesMasterIdLst>
    <p:notesMasterId r:id="rId51"/>
  </p:notesMasterIdLst>
  <p:handoutMasterIdLst>
    <p:handoutMasterId r:id="rId52"/>
  </p:handoutMasterIdLst>
  <p:sldIdLst>
    <p:sldId id="301" r:id="rId9"/>
    <p:sldId id="304" r:id="rId10"/>
    <p:sldId id="256" r:id="rId11"/>
    <p:sldId id="263" r:id="rId12"/>
    <p:sldId id="265" r:id="rId13"/>
    <p:sldId id="266" r:id="rId14"/>
    <p:sldId id="269" r:id="rId15"/>
    <p:sldId id="267" r:id="rId16"/>
    <p:sldId id="268" r:id="rId17"/>
    <p:sldId id="330" r:id="rId18"/>
    <p:sldId id="331" r:id="rId19"/>
    <p:sldId id="332" r:id="rId20"/>
    <p:sldId id="333" r:id="rId21"/>
    <p:sldId id="334" r:id="rId22"/>
    <p:sldId id="335" r:id="rId23"/>
    <p:sldId id="322" r:id="rId24"/>
    <p:sldId id="323" r:id="rId25"/>
    <p:sldId id="324" r:id="rId26"/>
    <p:sldId id="325" r:id="rId27"/>
    <p:sldId id="326" r:id="rId28"/>
    <p:sldId id="327" r:id="rId29"/>
    <p:sldId id="328" r:id="rId30"/>
    <p:sldId id="329" r:id="rId31"/>
    <p:sldId id="306" r:id="rId32"/>
    <p:sldId id="307" r:id="rId33"/>
    <p:sldId id="308" r:id="rId34"/>
    <p:sldId id="309" r:id="rId35"/>
    <p:sldId id="310" r:id="rId36"/>
    <p:sldId id="311" r:id="rId37"/>
    <p:sldId id="312" r:id="rId38"/>
    <p:sldId id="291" r:id="rId39"/>
    <p:sldId id="292" r:id="rId40"/>
    <p:sldId id="293" r:id="rId41"/>
    <p:sldId id="294" r:id="rId42"/>
    <p:sldId id="295" r:id="rId43"/>
    <p:sldId id="296" r:id="rId44"/>
    <p:sldId id="297" r:id="rId45"/>
    <p:sldId id="298" r:id="rId46"/>
    <p:sldId id="302" r:id="rId47"/>
    <p:sldId id="300" r:id="rId48"/>
    <p:sldId id="321"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8B5"/>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p:scale>
          <a:sx n="66" d="100"/>
          <a:sy n="66" d="100"/>
        </p:scale>
        <p:origin x="-450" y="5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1D042-845F-4023-A531-8B9771B2D659}"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66FB9743-CA09-40AE-AB2C-7052DE2D6E2A}">
      <dgm:prSet phldrT="[Text]"/>
      <dgm:spPr/>
      <dgm:t>
        <a:bodyPr/>
        <a:lstStyle/>
        <a:p>
          <a:r>
            <a:rPr lang="en-US" dirty="0" smtClean="0"/>
            <a:t>Archivists’ Choice</a:t>
          </a:r>
          <a:endParaRPr lang="en-US" dirty="0"/>
        </a:p>
      </dgm:t>
    </dgm:pt>
    <dgm:pt modelId="{47264439-D17C-4B30-8824-917A4C048274}" type="parTrans" cxnId="{3D620470-5B3F-4BF9-BFE7-389FC5039B89}">
      <dgm:prSet/>
      <dgm:spPr/>
      <dgm:t>
        <a:bodyPr/>
        <a:lstStyle/>
        <a:p>
          <a:endParaRPr lang="en-US"/>
        </a:p>
      </dgm:t>
    </dgm:pt>
    <dgm:pt modelId="{CAC8F016-9BD9-40AC-9CDD-C59457AFE396}" type="sibTrans" cxnId="{3D620470-5B3F-4BF9-BFE7-389FC5039B89}">
      <dgm:prSet/>
      <dgm:spPr/>
      <dgm:t>
        <a:bodyPr/>
        <a:lstStyle/>
        <a:p>
          <a:endParaRPr lang="en-US"/>
        </a:p>
      </dgm:t>
    </dgm:pt>
    <dgm:pt modelId="{B2F89487-B234-4EA0-8665-8132495CCC19}">
      <dgm:prSet phldrT="[Text]"/>
      <dgm:spPr/>
      <dgm:t>
        <a:bodyPr/>
        <a:lstStyle/>
        <a:p>
          <a:r>
            <a:rPr lang="en-US" dirty="0" smtClean="0"/>
            <a:t>Special Projects</a:t>
          </a:r>
          <a:endParaRPr lang="en-US" dirty="0"/>
        </a:p>
      </dgm:t>
    </dgm:pt>
    <dgm:pt modelId="{BC9A8B84-36CE-46BE-880C-C0C1BC589403}" type="parTrans" cxnId="{E3BB7A6C-1B72-4C8A-86DC-BDAC696C2ECA}">
      <dgm:prSet/>
      <dgm:spPr/>
      <dgm:t>
        <a:bodyPr/>
        <a:lstStyle/>
        <a:p>
          <a:endParaRPr lang="en-US"/>
        </a:p>
      </dgm:t>
    </dgm:pt>
    <dgm:pt modelId="{9C06CEDE-8EEA-4D18-A519-DEBAB4ABEE16}" type="sibTrans" cxnId="{E3BB7A6C-1B72-4C8A-86DC-BDAC696C2ECA}">
      <dgm:prSet/>
      <dgm:spPr/>
      <dgm:t>
        <a:bodyPr/>
        <a:lstStyle/>
        <a:p>
          <a:endParaRPr lang="en-US"/>
        </a:p>
      </dgm:t>
    </dgm:pt>
    <dgm:pt modelId="{E3C58015-5347-4110-822C-044BF8C226C6}">
      <dgm:prSet phldrT="[Text]"/>
      <dgm:spPr/>
      <dgm:t>
        <a:bodyPr/>
        <a:lstStyle/>
        <a:p>
          <a:r>
            <a:rPr lang="en-US" dirty="0" smtClean="0"/>
            <a:t>Donors</a:t>
          </a:r>
          <a:endParaRPr lang="en-US" dirty="0"/>
        </a:p>
      </dgm:t>
    </dgm:pt>
    <dgm:pt modelId="{DE8AF270-E70C-429E-B28F-927AD70A09BB}" type="parTrans" cxnId="{52C6D103-9379-4975-B686-DA141FCC816C}">
      <dgm:prSet/>
      <dgm:spPr/>
      <dgm:t>
        <a:bodyPr/>
        <a:lstStyle/>
        <a:p>
          <a:endParaRPr lang="en-US"/>
        </a:p>
      </dgm:t>
    </dgm:pt>
    <dgm:pt modelId="{EB4E236D-AAA2-496E-A09B-1E5CD0C608E7}" type="sibTrans" cxnId="{52C6D103-9379-4975-B686-DA141FCC816C}">
      <dgm:prSet/>
      <dgm:spPr/>
      <dgm:t>
        <a:bodyPr/>
        <a:lstStyle/>
        <a:p>
          <a:endParaRPr lang="en-US"/>
        </a:p>
      </dgm:t>
    </dgm:pt>
    <dgm:pt modelId="{CD9BBE90-95C1-4AED-AF4D-D8853D910178}">
      <dgm:prSet phldrT="[Text]"/>
      <dgm:spPr/>
      <dgm:t>
        <a:bodyPr/>
        <a:lstStyle/>
        <a:p>
          <a:r>
            <a:rPr lang="en-US" dirty="0" smtClean="0"/>
            <a:t>Researchers</a:t>
          </a:r>
          <a:endParaRPr lang="en-US" dirty="0"/>
        </a:p>
      </dgm:t>
    </dgm:pt>
    <dgm:pt modelId="{50CB488E-C16D-4C66-B9DC-1D4EC415B936}" type="parTrans" cxnId="{682834F7-D55C-4CA3-8F35-9601E844183A}">
      <dgm:prSet/>
      <dgm:spPr/>
      <dgm:t>
        <a:bodyPr/>
        <a:lstStyle/>
        <a:p>
          <a:endParaRPr lang="en-US"/>
        </a:p>
      </dgm:t>
    </dgm:pt>
    <dgm:pt modelId="{5CF49170-26B9-45AF-BAF6-0A4E65A93DF2}" type="sibTrans" cxnId="{682834F7-D55C-4CA3-8F35-9601E844183A}">
      <dgm:prSet/>
      <dgm:spPr/>
      <dgm:t>
        <a:bodyPr/>
        <a:lstStyle/>
        <a:p>
          <a:endParaRPr lang="en-US"/>
        </a:p>
      </dgm:t>
    </dgm:pt>
    <dgm:pt modelId="{2F96E1E9-F947-47A2-98F0-41C167FD2A8A}">
      <dgm:prSet phldrT="[Text]"/>
      <dgm:spPr/>
      <dgm:t>
        <a:bodyPr/>
        <a:lstStyle/>
        <a:p>
          <a:r>
            <a:rPr lang="en-US" dirty="0" smtClean="0"/>
            <a:t>Preservation</a:t>
          </a:r>
          <a:endParaRPr lang="en-US" dirty="0"/>
        </a:p>
      </dgm:t>
    </dgm:pt>
    <dgm:pt modelId="{9255F826-3158-42A5-8BB6-39B535308BAC}" type="parTrans" cxnId="{E047CEBA-A9F5-4B66-B6E4-2838B59AF1C6}">
      <dgm:prSet/>
      <dgm:spPr/>
      <dgm:t>
        <a:bodyPr/>
        <a:lstStyle/>
        <a:p>
          <a:endParaRPr lang="en-US"/>
        </a:p>
      </dgm:t>
    </dgm:pt>
    <dgm:pt modelId="{01A1D8AB-0E99-4BA6-A7BD-7C521233266B}" type="sibTrans" cxnId="{E047CEBA-A9F5-4B66-B6E4-2838B59AF1C6}">
      <dgm:prSet/>
      <dgm:spPr/>
      <dgm:t>
        <a:bodyPr/>
        <a:lstStyle/>
        <a:p>
          <a:endParaRPr lang="en-US"/>
        </a:p>
      </dgm:t>
    </dgm:pt>
    <dgm:pt modelId="{6637F0EC-5E88-487A-861C-60C56168DC3B}" type="pres">
      <dgm:prSet presAssocID="{EE21D042-845F-4023-A531-8B9771B2D659}" presName="diagram" presStyleCnt="0">
        <dgm:presLayoutVars>
          <dgm:dir/>
          <dgm:resizeHandles val="exact"/>
        </dgm:presLayoutVars>
      </dgm:prSet>
      <dgm:spPr/>
      <dgm:t>
        <a:bodyPr/>
        <a:lstStyle/>
        <a:p>
          <a:endParaRPr lang="en-US"/>
        </a:p>
      </dgm:t>
    </dgm:pt>
    <dgm:pt modelId="{9A836A7C-6A7E-4CA4-AA29-76DA41E905AA}" type="pres">
      <dgm:prSet presAssocID="{66FB9743-CA09-40AE-AB2C-7052DE2D6E2A}" presName="node" presStyleLbl="node1" presStyleIdx="0" presStyleCnt="5">
        <dgm:presLayoutVars>
          <dgm:bulletEnabled val="1"/>
        </dgm:presLayoutVars>
      </dgm:prSet>
      <dgm:spPr/>
      <dgm:t>
        <a:bodyPr/>
        <a:lstStyle/>
        <a:p>
          <a:endParaRPr lang="en-US"/>
        </a:p>
      </dgm:t>
    </dgm:pt>
    <dgm:pt modelId="{C49C45DA-F73E-4B25-8132-E59FA4AAC379}" type="pres">
      <dgm:prSet presAssocID="{CAC8F016-9BD9-40AC-9CDD-C59457AFE396}" presName="sibTrans" presStyleCnt="0"/>
      <dgm:spPr/>
    </dgm:pt>
    <dgm:pt modelId="{2BD2BDDF-164E-4846-8F3A-1BE2C332B053}" type="pres">
      <dgm:prSet presAssocID="{B2F89487-B234-4EA0-8665-8132495CCC19}" presName="node" presStyleLbl="node1" presStyleIdx="1" presStyleCnt="5">
        <dgm:presLayoutVars>
          <dgm:bulletEnabled val="1"/>
        </dgm:presLayoutVars>
      </dgm:prSet>
      <dgm:spPr/>
      <dgm:t>
        <a:bodyPr/>
        <a:lstStyle/>
        <a:p>
          <a:endParaRPr lang="en-US"/>
        </a:p>
      </dgm:t>
    </dgm:pt>
    <dgm:pt modelId="{44B8B8C3-98EA-4277-86D6-2E0EB439E82F}" type="pres">
      <dgm:prSet presAssocID="{9C06CEDE-8EEA-4D18-A519-DEBAB4ABEE16}" presName="sibTrans" presStyleCnt="0"/>
      <dgm:spPr/>
    </dgm:pt>
    <dgm:pt modelId="{CC8F9CB0-408E-4989-9572-E37A913B1BB0}" type="pres">
      <dgm:prSet presAssocID="{E3C58015-5347-4110-822C-044BF8C226C6}" presName="node" presStyleLbl="node1" presStyleIdx="2" presStyleCnt="5">
        <dgm:presLayoutVars>
          <dgm:bulletEnabled val="1"/>
        </dgm:presLayoutVars>
      </dgm:prSet>
      <dgm:spPr/>
      <dgm:t>
        <a:bodyPr/>
        <a:lstStyle/>
        <a:p>
          <a:endParaRPr lang="en-US"/>
        </a:p>
      </dgm:t>
    </dgm:pt>
    <dgm:pt modelId="{4A98B928-69D2-43E6-97A3-E4B454C0921C}" type="pres">
      <dgm:prSet presAssocID="{EB4E236D-AAA2-496E-A09B-1E5CD0C608E7}" presName="sibTrans" presStyleCnt="0"/>
      <dgm:spPr/>
    </dgm:pt>
    <dgm:pt modelId="{758F8784-66A2-4607-B7BF-1185A24DEA2C}" type="pres">
      <dgm:prSet presAssocID="{CD9BBE90-95C1-4AED-AF4D-D8853D910178}" presName="node" presStyleLbl="node1" presStyleIdx="3" presStyleCnt="5">
        <dgm:presLayoutVars>
          <dgm:bulletEnabled val="1"/>
        </dgm:presLayoutVars>
      </dgm:prSet>
      <dgm:spPr/>
      <dgm:t>
        <a:bodyPr/>
        <a:lstStyle/>
        <a:p>
          <a:endParaRPr lang="en-US"/>
        </a:p>
      </dgm:t>
    </dgm:pt>
    <dgm:pt modelId="{755101F8-17DF-438E-8F87-3139E7B72B40}" type="pres">
      <dgm:prSet presAssocID="{5CF49170-26B9-45AF-BAF6-0A4E65A93DF2}" presName="sibTrans" presStyleCnt="0"/>
      <dgm:spPr/>
    </dgm:pt>
    <dgm:pt modelId="{9D6EAFCD-3B70-4C11-812F-274251071C35}" type="pres">
      <dgm:prSet presAssocID="{2F96E1E9-F947-47A2-98F0-41C167FD2A8A}" presName="node" presStyleLbl="node1" presStyleIdx="4" presStyleCnt="5">
        <dgm:presLayoutVars>
          <dgm:bulletEnabled val="1"/>
        </dgm:presLayoutVars>
      </dgm:prSet>
      <dgm:spPr/>
      <dgm:t>
        <a:bodyPr/>
        <a:lstStyle/>
        <a:p>
          <a:endParaRPr lang="en-US"/>
        </a:p>
      </dgm:t>
    </dgm:pt>
  </dgm:ptLst>
  <dgm:cxnLst>
    <dgm:cxn modelId="{C81DF0C5-40C8-497A-A7F6-F5946C62B529}" type="presOf" srcId="{2F96E1E9-F947-47A2-98F0-41C167FD2A8A}" destId="{9D6EAFCD-3B70-4C11-812F-274251071C35}" srcOrd="0" destOrd="0" presId="urn:microsoft.com/office/officeart/2005/8/layout/default#1"/>
    <dgm:cxn modelId="{99A393DB-F360-4842-81AB-1AE8972503D7}" type="presOf" srcId="{E3C58015-5347-4110-822C-044BF8C226C6}" destId="{CC8F9CB0-408E-4989-9572-E37A913B1BB0}" srcOrd="0" destOrd="0" presId="urn:microsoft.com/office/officeart/2005/8/layout/default#1"/>
    <dgm:cxn modelId="{52C6D103-9379-4975-B686-DA141FCC816C}" srcId="{EE21D042-845F-4023-A531-8B9771B2D659}" destId="{E3C58015-5347-4110-822C-044BF8C226C6}" srcOrd="2" destOrd="0" parTransId="{DE8AF270-E70C-429E-B28F-927AD70A09BB}" sibTransId="{EB4E236D-AAA2-496E-A09B-1E5CD0C608E7}"/>
    <dgm:cxn modelId="{E3BB7A6C-1B72-4C8A-86DC-BDAC696C2ECA}" srcId="{EE21D042-845F-4023-A531-8B9771B2D659}" destId="{B2F89487-B234-4EA0-8665-8132495CCC19}" srcOrd="1" destOrd="0" parTransId="{BC9A8B84-36CE-46BE-880C-C0C1BC589403}" sibTransId="{9C06CEDE-8EEA-4D18-A519-DEBAB4ABEE16}"/>
    <dgm:cxn modelId="{682834F7-D55C-4CA3-8F35-9601E844183A}" srcId="{EE21D042-845F-4023-A531-8B9771B2D659}" destId="{CD9BBE90-95C1-4AED-AF4D-D8853D910178}" srcOrd="3" destOrd="0" parTransId="{50CB488E-C16D-4C66-B9DC-1D4EC415B936}" sibTransId="{5CF49170-26B9-45AF-BAF6-0A4E65A93DF2}"/>
    <dgm:cxn modelId="{3D620470-5B3F-4BF9-BFE7-389FC5039B89}" srcId="{EE21D042-845F-4023-A531-8B9771B2D659}" destId="{66FB9743-CA09-40AE-AB2C-7052DE2D6E2A}" srcOrd="0" destOrd="0" parTransId="{47264439-D17C-4B30-8824-917A4C048274}" sibTransId="{CAC8F016-9BD9-40AC-9CDD-C59457AFE396}"/>
    <dgm:cxn modelId="{610903C7-671B-4530-9B93-AF5DBA84CC03}" type="presOf" srcId="{B2F89487-B234-4EA0-8665-8132495CCC19}" destId="{2BD2BDDF-164E-4846-8F3A-1BE2C332B053}" srcOrd="0" destOrd="0" presId="urn:microsoft.com/office/officeart/2005/8/layout/default#1"/>
    <dgm:cxn modelId="{03AAEC84-A442-4703-A71F-27E3D90E7A20}" type="presOf" srcId="{CD9BBE90-95C1-4AED-AF4D-D8853D910178}" destId="{758F8784-66A2-4607-B7BF-1185A24DEA2C}" srcOrd="0" destOrd="0" presId="urn:microsoft.com/office/officeart/2005/8/layout/default#1"/>
    <dgm:cxn modelId="{0442ADF1-F44F-4AC1-9842-8041EB48EB84}" type="presOf" srcId="{EE21D042-845F-4023-A531-8B9771B2D659}" destId="{6637F0EC-5E88-487A-861C-60C56168DC3B}" srcOrd="0" destOrd="0" presId="urn:microsoft.com/office/officeart/2005/8/layout/default#1"/>
    <dgm:cxn modelId="{DCB7DE9B-EE0B-4C2C-B488-9C5A8E264344}" type="presOf" srcId="{66FB9743-CA09-40AE-AB2C-7052DE2D6E2A}" destId="{9A836A7C-6A7E-4CA4-AA29-76DA41E905AA}" srcOrd="0" destOrd="0" presId="urn:microsoft.com/office/officeart/2005/8/layout/default#1"/>
    <dgm:cxn modelId="{E047CEBA-A9F5-4B66-B6E4-2838B59AF1C6}" srcId="{EE21D042-845F-4023-A531-8B9771B2D659}" destId="{2F96E1E9-F947-47A2-98F0-41C167FD2A8A}" srcOrd="4" destOrd="0" parTransId="{9255F826-3158-42A5-8BB6-39B535308BAC}" sibTransId="{01A1D8AB-0E99-4BA6-A7BD-7C521233266B}"/>
    <dgm:cxn modelId="{3CCAC020-D548-4D46-9A86-9813F5966B55}" type="presParOf" srcId="{6637F0EC-5E88-487A-861C-60C56168DC3B}" destId="{9A836A7C-6A7E-4CA4-AA29-76DA41E905AA}" srcOrd="0" destOrd="0" presId="urn:microsoft.com/office/officeart/2005/8/layout/default#1"/>
    <dgm:cxn modelId="{C5F92B95-217A-49AD-85CD-D8338D0F326F}" type="presParOf" srcId="{6637F0EC-5E88-487A-861C-60C56168DC3B}" destId="{C49C45DA-F73E-4B25-8132-E59FA4AAC379}" srcOrd="1" destOrd="0" presId="urn:microsoft.com/office/officeart/2005/8/layout/default#1"/>
    <dgm:cxn modelId="{CE6DB977-7975-41D5-A89C-3D5D2FA4DD81}" type="presParOf" srcId="{6637F0EC-5E88-487A-861C-60C56168DC3B}" destId="{2BD2BDDF-164E-4846-8F3A-1BE2C332B053}" srcOrd="2" destOrd="0" presId="urn:microsoft.com/office/officeart/2005/8/layout/default#1"/>
    <dgm:cxn modelId="{70B0EA06-5D56-43B3-8258-4C237536C5F1}" type="presParOf" srcId="{6637F0EC-5E88-487A-861C-60C56168DC3B}" destId="{44B8B8C3-98EA-4277-86D6-2E0EB439E82F}" srcOrd="3" destOrd="0" presId="urn:microsoft.com/office/officeart/2005/8/layout/default#1"/>
    <dgm:cxn modelId="{69B4E2F7-F604-492B-9B44-FC854674552B}" type="presParOf" srcId="{6637F0EC-5E88-487A-861C-60C56168DC3B}" destId="{CC8F9CB0-408E-4989-9572-E37A913B1BB0}" srcOrd="4" destOrd="0" presId="urn:microsoft.com/office/officeart/2005/8/layout/default#1"/>
    <dgm:cxn modelId="{277C0581-1DBF-45D4-8A62-BE3B5ED7F2E8}" type="presParOf" srcId="{6637F0EC-5E88-487A-861C-60C56168DC3B}" destId="{4A98B928-69D2-43E6-97A3-E4B454C0921C}" srcOrd="5" destOrd="0" presId="urn:microsoft.com/office/officeart/2005/8/layout/default#1"/>
    <dgm:cxn modelId="{F4A312DB-8AA4-4F4F-A974-CD862F69533C}" type="presParOf" srcId="{6637F0EC-5E88-487A-861C-60C56168DC3B}" destId="{758F8784-66A2-4607-B7BF-1185A24DEA2C}" srcOrd="6" destOrd="0" presId="urn:microsoft.com/office/officeart/2005/8/layout/default#1"/>
    <dgm:cxn modelId="{4CA02421-9A32-4647-9510-658FE2B22026}" type="presParOf" srcId="{6637F0EC-5E88-487A-861C-60C56168DC3B}" destId="{755101F8-17DF-438E-8F87-3139E7B72B40}" srcOrd="7" destOrd="0" presId="urn:microsoft.com/office/officeart/2005/8/layout/default#1"/>
    <dgm:cxn modelId="{F3536B03-F191-45CE-B878-87B019FFE89C}" type="presParOf" srcId="{6637F0EC-5E88-487A-861C-60C56168DC3B}" destId="{9D6EAFCD-3B70-4C11-812F-274251071C35}" srcOrd="8"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61043-5F1C-4888-8597-40BC63D86BA9}"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F59B8848-AE78-4790-9AB2-C2B89ECD213A}">
      <dgm:prSet phldrT="[Text]"/>
      <dgm:spPr/>
      <dgm:t>
        <a:bodyPr/>
        <a:lstStyle/>
        <a:p>
          <a:r>
            <a:rPr lang="en-US" dirty="0" smtClean="0"/>
            <a:t>Pre-Production</a:t>
          </a:r>
          <a:endParaRPr lang="en-US" dirty="0"/>
        </a:p>
      </dgm:t>
    </dgm:pt>
    <dgm:pt modelId="{895C10A5-2D63-410B-9AB9-1CC527372146}" type="parTrans" cxnId="{06CE36E2-9E57-4987-83B5-FDBCAB3C97F6}">
      <dgm:prSet/>
      <dgm:spPr/>
      <dgm:t>
        <a:bodyPr/>
        <a:lstStyle/>
        <a:p>
          <a:endParaRPr lang="en-US"/>
        </a:p>
      </dgm:t>
    </dgm:pt>
    <dgm:pt modelId="{B6CE1F53-EEC5-4D3C-A3DE-B8C98F9CAC35}" type="sibTrans" cxnId="{06CE36E2-9E57-4987-83B5-FDBCAB3C97F6}">
      <dgm:prSet/>
      <dgm:spPr/>
      <dgm:t>
        <a:bodyPr/>
        <a:lstStyle/>
        <a:p>
          <a:endParaRPr lang="en-US"/>
        </a:p>
      </dgm:t>
    </dgm:pt>
    <dgm:pt modelId="{6442EB37-FA23-482B-B727-915D36FD70B4}">
      <dgm:prSet phldrT="[Text]"/>
      <dgm:spPr/>
      <dgm:t>
        <a:bodyPr/>
        <a:lstStyle/>
        <a:p>
          <a:r>
            <a:rPr lang="en-US" dirty="0" smtClean="0"/>
            <a:t>Curatorial Decisions</a:t>
          </a:r>
          <a:endParaRPr lang="en-US" dirty="0"/>
        </a:p>
      </dgm:t>
    </dgm:pt>
    <dgm:pt modelId="{E785B687-DAA9-4466-B71A-69D6A0F3BACF}" type="parTrans" cxnId="{7896D570-6E0A-4002-957D-BF6102C9E7CB}">
      <dgm:prSet/>
      <dgm:spPr/>
      <dgm:t>
        <a:bodyPr/>
        <a:lstStyle/>
        <a:p>
          <a:endParaRPr lang="en-US"/>
        </a:p>
      </dgm:t>
    </dgm:pt>
    <dgm:pt modelId="{7175D51F-268E-49EB-BE20-AFB0660E7957}" type="sibTrans" cxnId="{7896D570-6E0A-4002-957D-BF6102C9E7CB}">
      <dgm:prSet/>
      <dgm:spPr/>
      <dgm:t>
        <a:bodyPr/>
        <a:lstStyle/>
        <a:p>
          <a:endParaRPr lang="en-US"/>
        </a:p>
      </dgm:t>
    </dgm:pt>
    <dgm:pt modelId="{9CC15752-7B01-430F-A477-82F887C3BBBB}">
      <dgm:prSet phldrT="[Text]"/>
      <dgm:spPr/>
      <dgm:t>
        <a:bodyPr/>
        <a:lstStyle/>
        <a:p>
          <a:r>
            <a:rPr lang="en-US" dirty="0" smtClean="0"/>
            <a:t>Material Preparation </a:t>
          </a:r>
          <a:endParaRPr lang="en-US" dirty="0"/>
        </a:p>
      </dgm:t>
    </dgm:pt>
    <dgm:pt modelId="{4ABFCE09-5B51-4578-8887-DB29CB14060D}" type="parTrans" cxnId="{BD5D1DED-94F6-4383-A6B1-0777ADA90990}">
      <dgm:prSet/>
      <dgm:spPr/>
      <dgm:t>
        <a:bodyPr/>
        <a:lstStyle/>
        <a:p>
          <a:endParaRPr lang="en-US"/>
        </a:p>
      </dgm:t>
    </dgm:pt>
    <dgm:pt modelId="{C0F4B66C-8C7A-4A90-AC09-3450707DB04A}" type="sibTrans" cxnId="{BD5D1DED-94F6-4383-A6B1-0777ADA90990}">
      <dgm:prSet/>
      <dgm:spPr/>
      <dgm:t>
        <a:bodyPr/>
        <a:lstStyle/>
        <a:p>
          <a:endParaRPr lang="en-US"/>
        </a:p>
      </dgm:t>
    </dgm:pt>
    <dgm:pt modelId="{07F7D382-6EF6-4B18-B984-1A24D3B2F073}">
      <dgm:prSet phldrT="[Text]"/>
      <dgm:spPr/>
      <dgm:t>
        <a:bodyPr/>
        <a:lstStyle/>
        <a:p>
          <a:r>
            <a:rPr lang="en-US" dirty="0" smtClean="0"/>
            <a:t>Production</a:t>
          </a:r>
          <a:endParaRPr lang="en-US" dirty="0"/>
        </a:p>
      </dgm:t>
    </dgm:pt>
    <dgm:pt modelId="{2FE8E676-DD9B-457A-A092-B0A32EC65286}" type="parTrans" cxnId="{8413436D-6FE6-4457-B254-43E58122600C}">
      <dgm:prSet/>
      <dgm:spPr/>
      <dgm:t>
        <a:bodyPr/>
        <a:lstStyle/>
        <a:p>
          <a:endParaRPr lang="en-US"/>
        </a:p>
      </dgm:t>
    </dgm:pt>
    <dgm:pt modelId="{35AB1EAE-A0FE-4B84-9284-9EB1B2C0FE04}" type="sibTrans" cxnId="{8413436D-6FE6-4457-B254-43E58122600C}">
      <dgm:prSet/>
      <dgm:spPr/>
      <dgm:t>
        <a:bodyPr/>
        <a:lstStyle/>
        <a:p>
          <a:endParaRPr lang="en-US"/>
        </a:p>
      </dgm:t>
    </dgm:pt>
    <dgm:pt modelId="{DBFF5439-75EB-49A3-A6F5-708B4D60E6C4}">
      <dgm:prSet phldrT="[Text]"/>
      <dgm:spPr/>
      <dgm:t>
        <a:bodyPr/>
        <a:lstStyle/>
        <a:p>
          <a:r>
            <a:rPr lang="en-US" dirty="0" smtClean="0"/>
            <a:t>Scanning</a:t>
          </a:r>
          <a:endParaRPr lang="en-US" dirty="0"/>
        </a:p>
      </dgm:t>
    </dgm:pt>
    <dgm:pt modelId="{16830A22-79D4-43BB-9ADF-193EA554514D}" type="parTrans" cxnId="{453EE0F9-0BC4-4F2F-9B1C-2A2586941153}">
      <dgm:prSet/>
      <dgm:spPr/>
      <dgm:t>
        <a:bodyPr/>
        <a:lstStyle/>
        <a:p>
          <a:endParaRPr lang="en-US"/>
        </a:p>
      </dgm:t>
    </dgm:pt>
    <dgm:pt modelId="{8DA9AF96-68F8-47B0-9094-0B7D3DD16D9E}" type="sibTrans" cxnId="{453EE0F9-0BC4-4F2F-9B1C-2A2586941153}">
      <dgm:prSet/>
      <dgm:spPr/>
      <dgm:t>
        <a:bodyPr/>
        <a:lstStyle/>
        <a:p>
          <a:endParaRPr lang="en-US"/>
        </a:p>
      </dgm:t>
    </dgm:pt>
    <dgm:pt modelId="{2C6663D2-CDC4-4BB4-960A-463802FB13CE}">
      <dgm:prSet phldrT="[Text]"/>
      <dgm:spPr/>
      <dgm:t>
        <a:bodyPr/>
        <a:lstStyle/>
        <a:p>
          <a:r>
            <a:rPr lang="en-US" dirty="0" smtClean="0"/>
            <a:t>Metadata</a:t>
          </a:r>
          <a:endParaRPr lang="en-US" dirty="0"/>
        </a:p>
      </dgm:t>
    </dgm:pt>
    <dgm:pt modelId="{5F24AF9B-B5E3-446B-B354-835589D61063}" type="parTrans" cxnId="{B5D6629C-2A42-4B7F-97A9-FD394CA43234}">
      <dgm:prSet/>
      <dgm:spPr/>
      <dgm:t>
        <a:bodyPr/>
        <a:lstStyle/>
        <a:p>
          <a:endParaRPr lang="en-US"/>
        </a:p>
      </dgm:t>
    </dgm:pt>
    <dgm:pt modelId="{61B1D193-4C10-49E9-9D62-DE541BA7FCF0}" type="sibTrans" cxnId="{B5D6629C-2A42-4B7F-97A9-FD394CA43234}">
      <dgm:prSet/>
      <dgm:spPr/>
      <dgm:t>
        <a:bodyPr/>
        <a:lstStyle/>
        <a:p>
          <a:endParaRPr lang="en-US"/>
        </a:p>
      </dgm:t>
    </dgm:pt>
    <dgm:pt modelId="{CA2EB0A3-502D-4E99-BB60-9FF485E11E81}">
      <dgm:prSet phldrT="[Text]"/>
      <dgm:spPr/>
      <dgm:t>
        <a:bodyPr/>
        <a:lstStyle/>
        <a:p>
          <a:r>
            <a:rPr lang="en-US" dirty="0" smtClean="0"/>
            <a:t>Post Production</a:t>
          </a:r>
          <a:endParaRPr lang="en-US" dirty="0"/>
        </a:p>
      </dgm:t>
    </dgm:pt>
    <dgm:pt modelId="{BB949C18-3CAD-40A6-B603-BD7D2A95A4B3}" type="parTrans" cxnId="{73362CB7-5471-4794-8D15-C4F981298F20}">
      <dgm:prSet/>
      <dgm:spPr/>
      <dgm:t>
        <a:bodyPr/>
        <a:lstStyle/>
        <a:p>
          <a:endParaRPr lang="en-US"/>
        </a:p>
      </dgm:t>
    </dgm:pt>
    <dgm:pt modelId="{8B9D3507-988E-4E80-BF60-07958E81937E}" type="sibTrans" cxnId="{73362CB7-5471-4794-8D15-C4F981298F20}">
      <dgm:prSet/>
      <dgm:spPr/>
      <dgm:t>
        <a:bodyPr/>
        <a:lstStyle/>
        <a:p>
          <a:endParaRPr lang="en-US"/>
        </a:p>
      </dgm:t>
    </dgm:pt>
    <dgm:pt modelId="{0FDAE42D-935A-4C8A-9598-131029587149}">
      <dgm:prSet phldrT="[Text]"/>
      <dgm:spPr/>
      <dgm:t>
        <a:bodyPr/>
        <a:lstStyle/>
        <a:p>
          <a:r>
            <a:rPr lang="en-US" dirty="0" smtClean="0"/>
            <a:t>Online Presentation</a:t>
          </a:r>
          <a:endParaRPr lang="en-US" dirty="0"/>
        </a:p>
      </dgm:t>
    </dgm:pt>
    <dgm:pt modelId="{DCA1947A-D0FD-4568-B03A-00A9F15D669D}" type="parTrans" cxnId="{7DD1E7EF-8466-4BA2-B374-B683D4F15A19}">
      <dgm:prSet/>
      <dgm:spPr/>
      <dgm:t>
        <a:bodyPr/>
        <a:lstStyle/>
        <a:p>
          <a:endParaRPr lang="en-US"/>
        </a:p>
      </dgm:t>
    </dgm:pt>
    <dgm:pt modelId="{706AAB2D-387F-434B-9F6A-3D158472C81A}" type="sibTrans" cxnId="{7DD1E7EF-8466-4BA2-B374-B683D4F15A19}">
      <dgm:prSet/>
      <dgm:spPr/>
      <dgm:t>
        <a:bodyPr/>
        <a:lstStyle/>
        <a:p>
          <a:endParaRPr lang="en-US"/>
        </a:p>
      </dgm:t>
    </dgm:pt>
    <dgm:pt modelId="{41DA8AFC-EC03-4E6B-8C9A-8B24D52FA951}">
      <dgm:prSet phldrT="[Text]"/>
      <dgm:spPr/>
      <dgm:t>
        <a:bodyPr/>
        <a:lstStyle/>
        <a:p>
          <a:r>
            <a:rPr lang="en-US" dirty="0" smtClean="0"/>
            <a:t>Quality Control</a:t>
          </a:r>
          <a:endParaRPr lang="en-US" dirty="0"/>
        </a:p>
      </dgm:t>
    </dgm:pt>
    <dgm:pt modelId="{F6A02A1A-F3CD-44EE-BCE4-C5114E3F8F67}" type="parTrans" cxnId="{2DABD5B9-9757-4AE4-BCF5-8F11BF80A98F}">
      <dgm:prSet/>
      <dgm:spPr/>
      <dgm:t>
        <a:bodyPr/>
        <a:lstStyle/>
        <a:p>
          <a:endParaRPr lang="en-US"/>
        </a:p>
      </dgm:t>
    </dgm:pt>
    <dgm:pt modelId="{4E09AAFD-9C08-442E-A793-02A3D1DB44D6}" type="sibTrans" cxnId="{2DABD5B9-9757-4AE4-BCF5-8F11BF80A98F}">
      <dgm:prSet/>
      <dgm:spPr/>
      <dgm:t>
        <a:bodyPr/>
        <a:lstStyle/>
        <a:p>
          <a:endParaRPr lang="en-US"/>
        </a:p>
      </dgm:t>
    </dgm:pt>
    <dgm:pt modelId="{683CDB63-B998-415A-A173-B5BD64F958AB}">
      <dgm:prSet phldrT="[Text]"/>
      <dgm:spPr/>
      <dgm:t>
        <a:bodyPr/>
        <a:lstStyle/>
        <a:p>
          <a:r>
            <a:rPr lang="en-US" dirty="0" smtClean="0"/>
            <a:t>Finding Aid Preparation</a:t>
          </a:r>
          <a:endParaRPr lang="en-US" dirty="0"/>
        </a:p>
      </dgm:t>
    </dgm:pt>
    <dgm:pt modelId="{26C1C749-E689-429E-94AC-3180E84277F6}" type="parTrans" cxnId="{7A3DBFD1-7B0A-4DFD-8A96-E1A869547D64}">
      <dgm:prSet/>
      <dgm:spPr/>
      <dgm:t>
        <a:bodyPr/>
        <a:lstStyle/>
        <a:p>
          <a:endParaRPr lang="en-US"/>
        </a:p>
      </dgm:t>
    </dgm:pt>
    <dgm:pt modelId="{842811C3-C043-4501-A485-647EB06D7081}" type="sibTrans" cxnId="{7A3DBFD1-7B0A-4DFD-8A96-E1A869547D64}">
      <dgm:prSet/>
      <dgm:spPr/>
      <dgm:t>
        <a:bodyPr/>
        <a:lstStyle/>
        <a:p>
          <a:endParaRPr lang="en-US"/>
        </a:p>
      </dgm:t>
    </dgm:pt>
    <dgm:pt modelId="{0921A29F-6EC6-4123-9D76-969A14204977}">
      <dgm:prSet phldrT="[Text]"/>
      <dgm:spPr/>
      <dgm:t>
        <a:bodyPr/>
        <a:lstStyle/>
        <a:p>
          <a:r>
            <a:rPr lang="en-US" dirty="0" smtClean="0"/>
            <a:t>Quality Control</a:t>
          </a:r>
          <a:endParaRPr lang="en-US" dirty="0"/>
        </a:p>
      </dgm:t>
    </dgm:pt>
    <dgm:pt modelId="{0D7D02AB-36C3-4A02-A26E-1B5A22A3E876}" type="parTrans" cxnId="{25F056B3-960C-4D1D-A03D-4217F269107E}">
      <dgm:prSet/>
      <dgm:spPr/>
      <dgm:t>
        <a:bodyPr/>
        <a:lstStyle/>
        <a:p>
          <a:endParaRPr lang="en-US"/>
        </a:p>
      </dgm:t>
    </dgm:pt>
    <dgm:pt modelId="{5C3F0673-F202-4FDB-BF3E-4F98CC67CE5C}" type="sibTrans" cxnId="{25F056B3-960C-4D1D-A03D-4217F269107E}">
      <dgm:prSet/>
      <dgm:spPr/>
      <dgm:t>
        <a:bodyPr/>
        <a:lstStyle/>
        <a:p>
          <a:endParaRPr lang="en-US"/>
        </a:p>
      </dgm:t>
    </dgm:pt>
    <dgm:pt modelId="{62C2C023-B9B1-4D4D-B8AA-3FFFC17E7B6C}">
      <dgm:prSet phldrT="[Text]"/>
      <dgm:spPr/>
      <dgm:t>
        <a:bodyPr/>
        <a:lstStyle/>
        <a:p>
          <a:r>
            <a:rPr lang="en-US" dirty="0" smtClean="0"/>
            <a:t>File Management</a:t>
          </a:r>
          <a:endParaRPr lang="en-US" dirty="0"/>
        </a:p>
      </dgm:t>
    </dgm:pt>
    <dgm:pt modelId="{2E8EADCA-E61A-4AF0-8713-12453AC7E56D}" type="parTrans" cxnId="{082C1B39-5E7B-4629-8534-1551D207E821}">
      <dgm:prSet/>
      <dgm:spPr/>
      <dgm:t>
        <a:bodyPr/>
        <a:lstStyle/>
        <a:p>
          <a:endParaRPr lang="en-US"/>
        </a:p>
      </dgm:t>
    </dgm:pt>
    <dgm:pt modelId="{8CCD08E9-0A28-4B09-B1BF-C72B8A02ADFE}" type="sibTrans" cxnId="{082C1B39-5E7B-4629-8534-1551D207E821}">
      <dgm:prSet/>
      <dgm:spPr/>
      <dgm:t>
        <a:bodyPr/>
        <a:lstStyle/>
        <a:p>
          <a:endParaRPr lang="en-US"/>
        </a:p>
      </dgm:t>
    </dgm:pt>
    <dgm:pt modelId="{B4E9F1E0-2C7D-4B79-835E-4964252C52C2}" type="pres">
      <dgm:prSet presAssocID="{81E61043-5F1C-4888-8597-40BC63D86BA9}" presName="Name0" presStyleCnt="0">
        <dgm:presLayoutVars>
          <dgm:dir/>
          <dgm:animLvl val="lvl"/>
          <dgm:resizeHandles val="exact"/>
        </dgm:presLayoutVars>
      </dgm:prSet>
      <dgm:spPr/>
      <dgm:t>
        <a:bodyPr/>
        <a:lstStyle/>
        <a:p>
          <a:endParaRPr lang="en-US"/>
        </a:p>
      </dgm:t>
    </dgm:pt>
    <dgm:pt modelId="{CBCEC7CC-AF0F-4B93-AB87-1DE579C1F3D0}" type="pres">
      <dgm:prSet presAssocID="{F59B8848-AE78-4790-9AB2-C2B89ECD213A}" presName="composite" presStyleCnt="0"/>
      <dgm:spPr/>
    </dgm:pt>
    <dgm:pt modelId="{D4704AAC-5124-45D2-820E-9675BB833ECC}" type="pres">
      <dgm:prSet presAssocID="{F59B8848-AE78-4790-9AB2-C2B89ECD213A}" presName="parTx" presStyleLbl="alignNode1" presStyleIdx="0" presStyleCnt="3">
        <dgm:presLayoutVars>
          <dgm:chMax val="0"/>
          <dgm:chPref val="0"/>
          <dgm:bulletEnabled val="1"/>
        </dgm:presLayoutVars>
      </dgm:prSet>
      <dgm:spPr/>
      <dgm:t>
        <a:bodyPr/>
        <a:lstStyle/>
        <a:p>
          <a:endParaRPr lang="en-US"/>
        </a:p>
      </dgm:t>
    </dgm:pt>
    <dgm:pt modelId="{45ACB37D-BC4C-4DFB-A266-704AAB676850}" type="pres">
      <dgm:prSet presAssocID="{F59B8848-AE78-4790-9AB2-C2B89ECD213A}" presName="desTx" presStyleLbl="alignAccFollowNode1" presStyleIdx="0" presStyleCnt="3">
        <dgm:presLayoutVars>
          <dgm:bulletEnabled val="1"/>
        </dgm:presLayoutVars>
      </dgm:prSet>
      <dgm:spPr/>
      <dgm:t>
        <a:bodyPr/>
        <a:lstStyle/>
        <a:p>
          <a:endParaRPr lang="en-US"/>
        </a:p>
      </dgm:t>
    </dgm:pt>
    <dgm:pt modelId="{61AA8286-A09F-41FE-BA44-2456759A66EE}" type="pres">
      <dgm:prSet presAssocID="{B6CE1F53-EEC5-4D3C-A3DE-B8C98F9CAC35}" presName="space" presStyleCnt="0"/>
      <dgm:spPr/>
    </dgm:pt>
    <dgm:pt modelId="{89E0234B-9101-4B5C-BBA9-59FA860CAFBC}" type="pres">
      <dgm:prSet presAssocID="{07F7D382-6EF6-4B18-B984-1A24D3B2F073}" presName="composite" presStyleCnt="0"/>
      <dgm:spPr/>
    </dgm:pt>
    <dgm:pt modelId="{883DDECF-6C64-42ED-944C-85E2917F9A82}" type="pres">
      <dgm:prSet presAssocID="{07F7D382-6EF6-4B18-B984-1A24D3B2F073}" presName="parTx" presStyleLbl="alignNode1" presStyleIdx="1" presStyleCnt="3">
        <dgm:presLayoutVars>
          <dgm:chMax val="0"/>
          <dgm:chPref val="0"/>
          <dgm:bulletEnabled val="1"/>
        </dgm:presLayoutVars>
      </dgm:prSet>
      <dgm:spPr/>
      <dgm:t>
        <a:bodyPr/>
        <a:lstStyle/>
        <a:p>
          <a:endParaRPr lang="en-US"/>
        </a:p>
      </dgm:t>
    </dgm:pt>
    <dgm:pt modelId="{27FAA4D4-CFE4-433F-B28A-0CE9FFF82D14}" type="pres">
      <dgm:prSet presAssocID="{07F7D382-6EF6-4B18-B984-1A24D3B2F073}" presName="desTx" presStyleLbl="alignAccFollowNode1" presStyleIdx="1" presStyleCnt="3">
        <dgm:presLayoutVars>
          <dgm:bulletEnabled val="1"/>
        </dgm:presLayoutVars>
      </dgm:prSet>
      <dgm:spPr/>
      <dgm:t>
        <a:bodyPr/>
        <a:lstStyle/>
        <a:p>
          <a:endParaRPr lang="en-US"/>
        </a:p>
      </dgm:t>
    </dgm:pt>
    <dgm:pt modelId="{96FD114C-B36A-4BAE-AA3E-504BA4885D47}" type="pres">
      <dgm:prSet presAssocID="{35AB1EAE-A0FE-4B84-9284-9EB1B2C0FE04}" presName="space" presStyleCnt="0"/>
      <dgm:spPr/>
    </dgm:pt>
    <dgm:pt modelId="{706EED33-D2FD-42B3-B6AE-272D1EACB435}" type="pres">
      <dgm:prSet presAssocID="{CA2EB0A3-502D-4E99-BB60-9FF485E11E81}" presName="composite" presStyleCnt="0"/>
      <dgm:spPr/>
    </dgm:pt>
    <dgm:pt modelId="{CD9FFC06-CBD0-43A4-B2BC-84D140116430}" type="pres">
      <dgm:prSet presAssocID="{CA2EB0A3-502D-4E99-BB60-9FF485E11E81}" presName="parTx" presStyleLbl="alignNode1" presStyleIdx="2" presStyleCnt="3">
        <dgm:presLayoutVars>
          <dgm:chMax val="0"/>
          <dgm:chPref val="0"/>
          <dgm:bulletEnabled val="1"/>
        </dgm:presLayoutVars>
      </dgm:prSet>
      <dgm:spPr/>
      <dgm:t>
        <a:bodyPr/>
        <a:lstStyle/>
        <a:p>
          <a:endParaRPr lang="en-US"/>
        </a:p>
      </dgm:t>
    </dgm:pt>
    <dgm:pt modelId="{35C86463-4275-4250-B9C8-0EE0D2AD98EA}" type="pres">
      <dgm:prSet presAssocID="{CA2EB0A3-502D-4E99-BB60-9FF485E11E81}" presName="desTx" presStyleLbl="alignAccFollowNode1" presStyleIdx="2" presStyleCnt="3">
        <dgm:presLayoutVars>
          <dgm:bulletEnabled val="1"/>
        </dgm:presLayoutVars>
      </dgm:prSet>
      <dgm:spPr/>
      <dgm:t>
        <a:bodyPr/>
        <a:lstStyle/>
        <a:p>
          <a:endParaRPr lang="en-US"/>
        </a:p>
      </dgm:t>
    </dgm:pt>
  </dgm:ptLst>
  <dgm:cxnLst>
    <dgm:cxn modelId="{711216C0-30C6-48CC-8767-84A75ADF8D91}" type="presOf" srcId="{F59B8848-AE78-4790-9AB2-C2B89ECD213A}" destId="{D4704AAC-5124-45D2-820E-9675BB833ECC}" srcOrd="0" destOrd="0" presId="urn:microsoft.com/office/officeart/2005/8/layout/hList1"/>
    <dgm:cxn modelId="{7A3DBFD1-7B0A-4DFD-8A96-E1A869547D64}" srcId="{F59B8848-AE78-4790-9AB2-C2B89ECD213A}" destId="{683CDB63-B998-415A-A173-B5BD64F958AB}" srcOrd="2" destOrd="0" parTransId="{26C1C749-E689-429E-94AC-3180E84277F6}" sibTransId="{842811C3-C043-4501-A485-647EB06D7081}"/>
    <dgm:cxn modelId="{2DABD5B9-9757-4AE4-BCF5-8F11BF80A98F}" srcId="{CA2EB0A3-502D-4E99-BB60-9FF485E11E81}" destId="{41DA8AFC-EC03-4E6B-8C9A-8B24D52FA951}" srcOrd="2" destOrd="0" parTransId="{F6A02A1A-F3CD-44EE-BCE4-C5114E3F8F67}" sibTransId="{4E09AAFD-9C08-442E-A793-02A3D1DB44D6}"/>
    <dgm:cxn modelId="{454BE5DD-297A-4843-A200-C3E3BC8B16E6}" type="presOf" srcId="{683CDB63-B998-415A-A173-B5BD64F958AB}" destId="{45ACB37D-BC4C-4DFB-A266-704AAB676850}" srcOrd="0" destOrd="2" presId="urn:microsoft.com/office/officeart/2005/8/layout/hList1"/>
    <dgm:cxn modelId="{25F056B3-960C-4D1D-A03D-4217F269107E}" srcId="{07F7D382-6EF6-4B18-B984-1A24D3B2F073}" destId="{0921A29F-6EC6-4123-9D76-969A14204977}" srcOrd="2" destOrd="0" parTransId="{0D7D02AB-36C3-4A02-A26E-1B5A22A3E876}" sibTransId="{5C3F0673-F202-4FDB-BF3E-4F98CC67CE5C}"/>
    <dgm:cxn modelId="{B5D6629C-2A42-4B7F-97A9-FD394CA43234}" srcId="{07F7D382-6EF6-4B18-B984-1A24D3B2F073}" destId="{2C6663D2-CDC4-4BB4-960A-463802FB13CE}" srcOrd="1" destOrd="0" parTransId="{5F24AF9B-B5E3-446B-B354-835589D61063}" sibTransId="{61B1D193-4C10-49E9-9D62-DE541BA7FCF0}"/>
    <dgm:cxn modelId="{F3E56603-BCAD-4168-83C9-1CEE56C94D2C}" type="presOf" srcId="{0921A29F-6EC6-4123-9D76-969A14204977}" destId="{27FAA4D4-CFE4-433F-B28A-0CE9FFF82D14}" srcOrd="0" destOrd="2" presId="urn:microsoft.com/office/officeart/2005/8/layout/hList1"/>
    <dgm:cxn modelId="{7896D570-6E0A-4002-957D-BF6102C9E7CB}" srcId="{F59B8848-AE78-4790-9AB2-C2B89ECD213A}" destId="{6442EB37-FA23-482B-B727-915D36FD70B4}" srcOrd="0" destOrd="0" parTransId="{E785B687-DAA9-4466-B71A-69D6A0F3BACF}" sibTransId="{7175D51F-268E-49EB-BE20-AFB0660E7957}"/>
    <dgm:cxn modelId="{27F7E42F-7F2D-4641-AB24-E2953584C7E0}" type="presOf" srcId="{CA2EB0A3-502D-4E99-BB60-9FF485E11E81}" destId="{CD9FFC06-CBD0-43A4-B2BC-84D140116430}" srcOrd="0" destOrd="0" presId="urn:microsoft.com/office/officeart/2005/8/layout/hList1"/>
    <dgm:cxn modelId="{082C1B39-5E7B-4629-8534-1551D207E821}" srcId="{CA2EB0A3-502D-4E99-BB60-9FF485E11E81}" destId="{62C2C023-B9B1-4D4D-B8AA-3FFFC17E7B6C}" srcOrd="0" destOrd="0" parTransId="{2E8EADCA-E61A-4AF0-8713-12453AC7E56D}" sibTransId="{8CCD08E9-0A28-4B09-B1BF-C72B8A02ADFE}"/>
    <dgm:cxn modelId="{3607E81C-A9F4-4576-9CC9-D8856777FF70}" type="presOf" srcId="{2C6663D2-CDC4-4BB4-960A-463802FB13CE}" destId="{27FAA4D4-CFE4-433F-B28A-0CE9FFF82D14}" srcOrd="0" destOrd="1" presId="urn:microsoft.com/office/officeart/2005/8/layout/hList1"/>
    <dgm:cxn modelId="{BD5D1DED-94F6-4383-A6B1-0777ADA90990}" srcId="{F59B8848-AE78-4790-9AB2-C2B89ECD213A}" destId="{9CC15752-7B01-430F-A477-82F887C3BBBB}" srcOrd="1" destOrd="0" parTransId="{4ABFCE09-5B51-4578-8887-DB29CB14060D}" sibTransId="{C0F4B66C-8C7A-4A90-AC09-3450707DB04A}"/>
    <dgm:cxn modelId="{06CE36E2-9E57-4987-83B5-FDBCAB3C97F6}" srcId="{81E61043-5F1C-4888-8597-40BC63D86BA9}" destId="{F59B8848-AE78-4790-9AB2-C2B89ECD213A}" srcOrd="0" destOrd="0" parTransId="{895C10A5-2D63-410B-9AB9-1CC527372146}" sibTransId="{B6CE1F53-EEC5-4D3C-A3DE-B8C98F9CAC35}"/>
    <dgm:cxn modelId="{1B0B601C-8DD8-49C1-BD33-A247DAAF3122}" type="presOf" srcId="{41DA8AFC-EC03-4E6B-8C9A-8B24D52FA951}" destId="{35C86463-4275-4250-B9C8-0EE0D2AD98EA}" srcOrd="0" destOrd="2" presId="urn:microsoft.com/office/officeart/2005/8/layout/hList1"/>
    <dgm:cxn modelId="{725C9E2C-01AF-4C92-B91A-D9B794AD42C4}" type="presOf" srcId="{07F7D382-6EF6-4B18-B984-1A24D3B2F073}" destId="{883DDECF-6C64-42ED-944C-85E2917F9A82}" srcOrd="0" destOrd="0" presId="urn:microsoft.com/office/officeart/2005/8/layout/hList1"/>
    <dgm:cxn modelId="{7DD1E7EF-8466-4BA2-B374-B683D4F15A19}" srcId="{CA2EB0A3-502D-4E99-BB60-9FF485E11E81}" destId="{0FDAE42D-935A-4C8A-9598-131029587149}" srcOrd="1" destOrd="0" parTransId="{DCA1947A-D0FD-4568-B03A-00A9F15D669D}" sibTransId="{706AAB2D-387F-434B-9F6A-3D158472C81A}"/>
    <dgm:cxn modelId="{836AF560-0F4D-4351-9394-5FB8856BF2B8}" type="presOf" srcId="{62C2C023-B9B1-4D4D-B8AA-3FFFC17E7B6C}" destId="{35C86463-4275-4250-B9C8-0EE0D2AD98EA}" srcOrd="0" destOrd="0" presId="urn:microsoft.com/office/officeart/2005/8/layout/hList1"/>
    <dgm:cxn modelId="{73362CB7-5471-4794-8D15-C4F981298F20}" srcId="{81E61043-5F1C-4888-8597-40BC63D86BA9}" destId="{CA2EB0A3-502D-4E99-BB60-9FF485E11E81}" srcOrd="2" destOrd="0" parTransId="{BB949C18-3CAD-40A6-B603-BD7D2A95A4B3}" sibTransId="{8B9D3507-988E-4E80-BF60-07958E81937E}"/>
    <dgm:cxn modelId="{1A1FF74A-32E9-4622-9FC0-D1DAE9E67FE6}" type="presOf" srcId="{DBFF5439-75EB-49A3-A6F5-708B4D60E6C4}" destId="{27FAA4D4-CFE4-433F-B28A-0CE9FFF82D14}" srcOrd="0" destOrd="0" presId="urn:microsoft.com/office/officeart/2005/8/layout/hList1"/>
    <dgm:cxn modelId="{16516D03-DFE2-48A7-8CA1-241BD30DF5A8}" type="presOf" srcId="{6442EB37-FA23-482B-B727-915D36FD70B4}" destId="{45ACB37D-BC4C-4DFB-A266-704AAB676850}" srcOrd="0" destOrd="0" presId="urn:microsoft.com/office/officeart/2005/8/layout/hList1"/>
    <dgm:cxn modelId="{61CC9D58-687D-4AB8-A6DA-6F1C297503C0}" type="presOf" srcId="{9CC15752-7B01-430F-A477-82F887C3BBBB}" destId="{45ACB37D-BC4C-4DFB-A266-704AAB676850}" srcOrd="0" destOrd="1" presId="urn:microsoft.com/office/officeart/2005/8/layout/hList1"/>
    <dgm:cxn modelId="{8413436D-6FE6-4457-B254-43E58122600C}" srcId="{81E61043-5F1C-4888-8597-40BC63D86BA9}" destId="{07F7D382-6EF6-4B18-B984-1A24D3B2F073}" srcOrd="1" destOrd="0" parTransId="{2FE8E676-DD9B-457A-A092-B0A32EC65286}" sibTransId="{35AB1EAE-A0FE-4B84-9284-9EB1B2C0FE04}"/>
    <dgm:cxn modelId="{453EE0F9-0BC4-4F2F-9B1C-2A2586941153}" srcId="{07F7D382-6EF6-4B18-B984-1A24D3B2F073}" destId="{DBFF5439-75EB-49A3-A6F5-708B4D60E6C4}" srcOrd="0" destOrd="0" parTransId="{16830A22-79D4-43BB-9ADF-193EA554514D}" sibTransId="{8DA9AF96-68F8-47B0-9094-0B7D3DD16D9E}"/>
    <dgm:cxn modelId="{D8734015-253C-479E-B570-2FA3F2BB3569}" type="presOf" srcId="{0FDAE42D-935A-4C8A-9598-131029587149}" destId="{35C86463-4275-4250-B9C8-0EE0D2AD98EA}" srcOrd="0" destOrd="1" presId="urn:microsoft.com/office/officeart/2005/8/layout/hList1"/>
    <dgm:cxn modelId="{BE078E03-55C2-49AF-A45C-E5E16B483055}" type="presOf" srcId="{81E61043-5F1C-4888-8597-40BC63D86BA9}" destId="{B4E9F1E0-2C7D-4B79-835E-4964252C52C2}" srcOrd="0" destOrd="0" presId="urn:microsoft.com/office/officeart/2005/8/layout/hList1"/>
    <dgm:cxn modelId="{E3DC744C-B42A-46A6-93F9-B9431D13ABB4}" type="presParOf" srcId="{B4E9F1E0-2C7D-4B79-835E-4964252C52C2}" destId="{CBCEC7CC-AF0F-4B93-AB87-1DE579C1F3D0}" srcOrd="0" destOrd="0" presId="urn:microsoft.com/office/officeart/2005/8/layout/hList1"/>
    <dgm:cxn modelId="{9AF1DE25-9125-4B67-84D9-2471214A5899}" type="presParOf" srcId="{CBCEC7CC-AF0F-4B93-AB87-1DE579C1F3D0}" destId="{D4704AAC-5124-45D2-820E-9675BB833ECC}" srcOrd="0" destOrd="0" presId="urn:microsoft.com/office/officeart/2005/8/layout/hList1"/>
    <dgm:cxn modelId="{8FC1A7E4-64E5-4A03-9E9D-E80916A6E13D}" type="presParOf" srcId="{CBCEC7CC-AF0F-4B93-AB87-1DE579C1F3D0}" destId="{45ACB37D-BC4C-4DFB-A266-704AAB676850}" srcOrd="1" destOrd="0" presId="urn:microsoft.com/office/officeart/2005/8/layout/hList1"/>
    <dgm:cxn modelId="{E48C3816-7ACA-47C9-8377-CE3AFCE7DDB7}" type="presParOf" srcId="{B4E9F1E0-2C7D-4B79-835E-4964252C52C2}" destId="{61AA8286-A09F-41FE-BA44-2456759A66EE}" srcOrd="1" destOrd="0" presId="urn:microsoft.com/office/officeart/2005/8/layout/hList1"/>
    <dgm:cxn modelId="{B009A862-28B4-48CD-9F0D-A065C1DD8C3A}" type="presParOf" srcId="{B4E9F1E0-2C7D-4B79-835E-4964252C52C2}" destId="{89E0234B-9101-4B5C-BBA9-59FA860CAFBC}" srcOrd="2" destOrd="0" presId="urn:microsoft.com/office/officeart/2005/8/layout/hList1"/>
    <dgm:cxn modelId="{4AAFEC6E-9A8F-4F44-9C92-583C5998658A}" type="presParOf" srcId="{89E0234B-9101-4B5C-BBA9-59FA860CAFBC}" destId="{883DDECF-6C64-42ED-944C-85E2917F9A82}" srcOrd="0" destOrd="0" presId="urn:microsoft.com/office/officeart/2005/8/layout/hList1"/>
    <dgm:cxn modelId="{96CB3F2B-FC81-435D-A3CF-8E755768653B}" type="presParOf" srcId="{89E0234B-9101-4B5C-BBA9-59FA860CAFBC}" destId="{27FAA4D4-CFE4-433F-B28A-0CE9FFF82D14}" srcOrd="1" destOrd="0" presId="urn:microsoft.com/office/officeart/2005/8/layout/hList1"/>
    <dgm:cxn modelId="{77E3D4F4-F732-4C26-AA28-66B48D280122}" type="presParOf" srcId="{B4E9F1E0-2C7D-4B79-835E-4964252C52C2}" destId="{96FD114C-B36A-4BAE-AA3E-504BA4885D47}" srcOrd="3" destOrd="0" presId="urn:microsoft.com/office/officeart/2005/8/layout/hList1"/>
    <dgm:cxn modelId="{A2D952E2-FE34-4CED-AF61-40DB3F3E85C2}" type="presParOf" srcId="{B4E9F1E0-2C7D-4B79-835E-4964252C52C2}" destId="{706EED33-D2FD-42B3-B6AE-272D1EACB435}" srcOrd="4" destOrd="0" presId="urn:microsoft.com/office/officeart/2005/8/layout/hList1"/>
    <dgm:cxn modelId="{556B6877-6C33-4AC1-9C1C-8C75B9281E4D}" type="presParOf" srcId="{706EED33-D2FD-42B3-B6AE-272D1EACB435}" destId="{CD9FFC06-CBD0-43A4-B2BC-84D140116430}" srcOrd="0" destOrd="0" presId="urn:microsoft.com/office/officeart/2005/8/layout/hList1"/>
    <dgm:cxn modelId="{3904558A-26C5-4818-AF39-4BDE287821A8}" type="presParOf" srcId="{706EED33-D2FD-42B3-B6AE-272D1EACB435}" destId="{35C86463-4275-4250-B9C8-0EE0D2AD98EA}"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1E675-5E78-48FC-BFED-68991D2E07DF}" type="doc">
      <dgm:prSet loTypeId="urn:microsoft.com/office/officeart/2005/8/layout/process5" loCatId="process" qsTypeId="urn:microsoft.com/office/officeart/2005/8/quickstyle/simple1" qsCatId="simple" csTypeId="urn:microsoft.com/office/officeart/2005/8/colors/accent1_1" csCatId="accent1" phldr="1"/>
      <dgm:spPr/>
      <dgm:t>
        <a:bodyPr/>
        <a:lstStyle/>
        <a:p>
          <a:endParaRPr lang="en-US"/>
        </a:p>
      </dgm:t>
    </dgm:pt>
    <dgm:pt modelId="{E7E7FD16-DF77-4F74-AA72-7DB3046B97D6}">
      <dgm:prSet phldrT="[Text]"/>
      <dgm:spPr/>
      <dgm:t>
        <a:bodyPr/>
        <a:lstStyle/>
        <a:p>
          <a:r>
            <a:rPr lang="en-US" dirty="0" smtClean="0"/>
            <a:t>Client loads HTML and JavaScript</a:t>
          </a:r>
          <a:endParaRPr lang="en-US" dirty="0"/>
        </a:p>
      </dgm:t>
    </dgm:pt>
    <dgm:pt modelId="{C320773F-4A31-4F41-BD3B-4A2A96A60742}" type="parTrans" cxnId="{92B3A777-81C2-4D81-B931-0AAB4CE427DD}">
      <dgm:prSet/>
      <dgm:spPr/>
      <dgm:t>
        <a:bodyPr/>
        <a:lstStyle/>
        <a:p>
          <a:endParaRPr lang="en-US"/>
        </a:p>
      </dgm:t>
    </dgm:pt>
    <dgm:pt modelId="{20164400-2022-496E-8094-2B718DC8FBB5}" type="sibTrans" cxnId="{92B3A777-81C2-4D81-B931-0AAB4CE427DD}">
      <dgm:prSet/>
      <dgm:spPr/>
      <dgm:t>
        <a:bodyPr/>
        <a:lstStyle/>
        <a:p>
          <a:endParaRPr lang="en-US" dirty="0"/>
        </a:p>
      </dgm:t>
    </dgm:pt>
    <dgm:pt modelId="{56BCB48D-9311-4900-8B62-A9C1A82343CF}">
      <dgm:prSet phldrT="[Text]"/>
      <dgm:spPr/>
      <dgm:t>
        <a:bodyPr/>
        <a:lstStyle/>
        <a:p>
          <a:r>
            <a:rPr lang="en-US" dirty="0" smtClean="0"/>
            <a:t>Javascript makes API call</a:t>
          </a:r>
          <a:endParaRPr lang="en-US" dirty="0"/>
        </a:p>
      </dgm:t>
    </dgm:pt>
    <dgm:pt modelId="{16C361D0-C281-47B7-8879-0EB988ED1454}" type="parTrans" cxnId="{6E4E8423-90D1-4D98-9E1F-7F00020E2B50}">
      <dgm:prSet/>
      <dgm:spPr/>
      <dgm:t>
        <a:bodyPr/>
        <a:lstStyle/>
        <a:p>
          <a:endParaRPr lang="en-US"/>
        </a:p>
      </dgm:t>
    </dgm:pt>
    <dgm:pt modelId="{CA0C1607-E319-4815-AFDE-CE9FD19645C3}" type="sibTrans" cxnId="{6E4E8423-90D1-4D98-9E1F-7F00020E2B50}">
      <dgm:prSet/>
      <dgm:spPr/>
      <dgm:t>
        <a:bodyPr/>
        <a:lstStyle/>
        <a:p>
          <a:endParaRPr lang="en-US" dirty="0"/>
        </a:p>
      </dgm:t>
    </dgm:pt>
    <dgm:pt modelId="{DDFA4928-3F60-4AE7-8C16-16E9F7E6A0F0}">
      <dgm:prSet phldrT="[Text]"/>
      <dgm:spPr/>
      <dgm:t>
        <a:bodyPr/>
        <a:lstStyle/>
        <a:p>
          <a:r>
            <a:rPr lang="en-US" dirty="0" smtClean="0"/>
            <a:t>API searches  CONTENTdm collections and returns array (may be empty)</a:t>
          </a:r>
          <a:endParaRPr lang="en-US" dirty="0"/>
        </a:p>
      </dgm:t>
    </dgm:pt>
    <dgm:pt modelId="{C6E86D6E-A0CB-4787-A225-DD853F7BD788}" type="parTrans" cxnId="{E42C19C1-DBA2-48E4-BC5F-82E575F78864}">
      <dgm:prSet/>
      <dgm:spPr/>
      <dgm:t>
        <a:bodyPr/>
        <a:lstStyle/>
        <a:p>
          <a:endParaRPr lang="en-US"/>
        </a:p>
      </dgm:t>
    </dgm:pt>
    <dgm:pt modelId="{066E8CAD-8A29-4D90-8D6D-A77975E2F804}" type="sibTrans" cxnId="{E42C19C1-DBA2-48E4-BC5F-82E575F78864}">
      <dgm:prSet/>
      <dgm:spPr/>
      <dgm:t>
        <a:bodyPr/>
        <a:lstStyle/>
        <a:p>
          <a:endParaRPr lang="en-US" dirty="0"/>
        </a:p>
      </dgm:t>
    </dgm:pt>
    <dgm:pt modelId="{319B897A-A981-4DA6-A670-0021B38793B2}">
      <dgm:prSet phldrT="[Text]"/>
      <dgm:spPr/>
      <dgm:t>
        <a:bodyPr/>
        <a:lstStyle/>
        <a:p>
          <a:r>
            <a:rPr lang="en-US" dirty="0" smtClean="0"/>
            <a:t>JavaScript builds links if appropriate</a:t>
          </a:r>
          <a:endParaRPr lang="en-US" dirty="0"/>
        </a:p>
      </dgm:t>
    </dgm:pt>
    <dgm:pt modelId="{CB29663C-9FD6-45DD-95B7-E82D09085BD6}" type="parTrans" cxnId="{BDB39972-16EC-4FDF-9AFB-796212F0F74C}">
      <dgm:prSet/>
      <dgm:spPr/>
      <dgm:t>
        <a:bodyPr/>
        <a:lstStyle/>
        <a:p>
          <a:endParaRPr lang="en-US"/>
        </a:p>
      </dgm:t>
    </dgm:pt>
    <dgm:pt modelId="{96EF7C10-F6DB-4277-B680-C544ADCB1AE0}" type="sibTrans" cxnId="{BDB39972-16EC-4FDF-9AFB-796212F0F74C}">
      <dgm:prSet/>
      <dgm:spPr/>
      <dgm:t>
        <a:bodyPr/>
        <a:lstStyle/>
        <a:p>
          <a:endParaRPr lang="en-US" dirty="0"/>
        </a:p>
      </dgm:t>
    </dgm:pt>
    <dgm:pt modelId="{1BE8BE2E-DCBE-4AE1-A354-8004DD4BD19C}">
      <dgm:prSet phldrT="[Text]"/>
      <dgm:spPr/>
      <dgm:t>
        <a:bodyPr/>
        <a:lstStyle/>
        <a:p>
          <a:r>
            <a:rPr lang="en-US" dirty="0" smtClean="0"/>
            <a:t>Client displays links to pre-coordinated search of CONTENTdm collections</a:t>
          </a:r>
          <a:endParaRPr lang="en-US" dirty="0"/>
        </a:p>
      </dgm:t>
    </dgm:pt>
    <dgm:pt modelId="{EDDA8DD0-AD1D-4880-8B7B-C96925814B7E}" type="parTrans" cxnId="{CC019038-EC0E-4D27-977C-F37C15230EE0}">
      <dgm:prSet/>
      <dgm:spPr/>
      <dgm:t>
        <a:bodyPr/>
        <a:lstStyle/>
        <a:p>
          <a:endParaRPr lang="en-US"/>
        </a:p>
      </dgm:t>
    </dgm:pt>
    <dgm:pt modelId="{75BA990D-A234-4061-90CA-61E393ECFD25}" type="sibTrans" cxnId="{CC019038-EC0E-4D27-977C-F37C15230EE0}">
      <dgm:prSet/>
      <dgm:spPr/>
      <dgm:t>
        <a:bodyPr/>
        <a:lstStyle/>
        <a:p>
          <a:endParaRPr lang="en-US"/>
        </a:p>
      </dgm:t>
    </dgm:pt>
    <dgm:pt modelId="{7D03CCE6-FC8B-45A8-8B95-38306D489988}" type="pres">
      <dgm:prSet presAssocID="{DC41E675-5E78-48FC-BFED-68991D2E07DF}" presName="diagram" presStyleCnt="0">
        <dgm:presLayoutVars>
          <dgm:dir/>
          <dgm:resizeHandles val="exact"/>
        </dgm:presLayoutVars>
      </dgm:prSet>
      <dgm:spPr/>
      <dgm:t>
        <a:bodyPr/>
        <a:lstStyle/>
        <a:p>
          <a:endParaRPr lang="en-US"/>
        </a:p>
      </dgm:t>
    </dgm:pt>
    <dgm:pt modelId="{FC18442C-79D7-4052-9BBD-B7AD48BF2EE1}" type="pres">
      <dgm:prSet presAssocID="{E7E7FD16-DF77-4F74-AA72-7DB3046B97D6}" presName="node" presStyleLbl="node1" presStyleIdx="0" presStyleCnt="5">
        <dgm:presLayoutVars>
          <dgm:bulletEnabled val="1"/>
        </dgm:presLayoutVars>
      </dgm:prSet>
      <dgm:spPr/>
      <dgm:t>
        <a:bodyPr/>
        <a:lstStyle/>
        <a:p>
          <a:endParaRPr lang="en-US"/>
        </a:p>
      </dgm:t>
    </dgm:pt>
    <dgm:pt modelId="{429F5FD5-48B0-465C-B898-1F21BBC2D945}" type="pres">
      <dgm:prSet presAssocID="{20164400-2022-496E-8094-2B718DC8FBB5}" presName="sibTrans" presStyleLbl="sibTrans2D1" presStyleIdx="0" presStyleCnt="4"/>
      <dgm:spPr/>
      <dgm:t>
        <a:bodyPr/>
        <a:lstStyle/>
        <a:p>
          <a:endParaRPr lang="en-US"/>
        </a:p>
      </dgm:t>
    </dgm:pt>
    <dgm:pt modelId="{CE48531D-A65B-428B-90C1-74B250637651}" type="pres">
      <dgm:prSet presAssocID="{20164400-2022-496E-8094-2B718DC8FBB5}" presName="connectorText" presStyleLbl="sibTrans2D1" presStyleIdx="0" presStyleCnt="4"/>
      <dgm:spPr/>
      <dgm:t>
        <a:bodyPr/>
        <a:lstStyle/>
        <a:p>
          <a:endParaRPr lang="en-US"/>
        </a:p>
      </dgm:t>
    </dgm:pt>
    <dgm:pt modelId="{51854340-A46B-4377-8F93-863793ABE9C7}" type="pres">
      <dgm:prSet presAssocID="{56BCB48D-9311-4900-8B62-A9C1A82343CF}" presName="node" presStyleLbl="node1" presStyleIdx="1" presStyleCnt="5">
        <dgm:presLayoutVars>
          <dgm:bulletEnabled val="1"/>
        </dgm:presLayoutVars>
      </dgm:prSet>
      <dgm:spPr/>
      <dgm:t>
        <a:bodyPr/>
        <a:lstStyle/>
        <a:p>
          <a:endParaRPr lang="en-US"/>
        </a:p>
      </dgm:t>
    </dgm:pt>
    <dgm:pt modelId="{88228F47-4A28-48C0-9898-E59970840045}" type="pres">
      <dgm:prSet presAssocID="{CA0C1607-E319-4815-AFDE-CE9FD19645C3}" presName="sibTrans" presStyleLbl="sibTrans2D1" presStyleIdx="1" presStyleCnt="4"/>
      <dgm:spPr/>
      <dgm:t>
        <a:bodyPr/>
        <a:lstStyle/>
        <a:p>
          <a:endParaRPr lang="en-US"/>
        </a:p>
      </dgm:t>
    </dgm:pt>
    <dgm:pt modelId="{E3F5F144-9579-4219-A0A7-999B2CD5C7D8}" type="pres">
      <dgm:prSet presAssocID="{CA0C1607-E319-4815-AFDE-CE9FD19645C3}" presName="connectorText" presStyleLbl="sibTrans2D1" presStyleIdx="1" presStyleCnt="4"/>
      <dgm:spPr/>
      <dgm:t>
        <a:bodyPr/>
        <a:lstStyle/>
        <a:p>
          <a:endParaRPr lang="en-US"/>
        </a:p>
      </dgm:t>
    </dgm:pt>
    <dgm:pt modelId="{4F68E5C9-A637-4D1A-BB09-7257FFC9BDF1}" type="pres">
      <dgm:prSet presAssocID="{DDFA4928-3F60-4AE7-8C16-16E9F7E6A0F0}" presName="node" presStyleLbl="node1" presStyleIdx="2" presStyleCnt="5">
        <dgm:presLayoutVars>
          <dgm:bulletEnabled val="1"/>
        </dgm:presLayoutVars>
      </dgm:prSet>
      <dgm:spPr/>
      <dgm:t>
        <a:bodyPr/>
        <a:lstStyle/>
        <a:p>
          <a:endParaRPr lang="en-US"/>
        </a:p>
      </dgm:t>
    </dgm:pt>
    <dgm:pt modelId="{5C27C152-37E6-4EFB-B185-9D89226741F8}" type="pres">
      <dgm:prSet presAssocID="{066E8CAD-8A29-4D90-8D6D-A77975E2F804}" presName="sibTrans" presStyleLbl="sibTrans2D1" presStyleIdx="2" presStyleCnt="4"/>
      <dgm:spPr/>
      <dgm:t>
        <a:bodyPr/>
        <a:lstStyle/>
        <a:p>
          <a:endParaRPr lang="en-US"/>
        </a:p>
      </dgm:t>
    </dgm:pt>
    <dgm:pt modelId="{64A75D8C-45D9-4814-B340-1AFF4119D9D6}" type="pres">
      <dgm:prSet presAssocID="{066E8CAD-8A29-4D90-8D6D-A77975E2F804}" presName="connectorText" presStyleLbl="sibTrans2D1" presStyleIdx="2" presStyleCnt="4"/>
      <dgm:spPr/>
      <dgm:t>
        <a:bodyPr/>
        <a:lstStyle/>
        <a:p>
          <a:endParaRPr lang="en-US"/>
        </a:p>
      </dgm:t>
    </dgm:pt>
    <dgm:pt modelId="{F5E9396B-243B-404C-A912-AD66B88B1195}" type="pres">
      <dgm:prSet presAssocID="{319B897A-A981-4DA6-A670-0021B38793B2}" presName="node" presStyleLbl="node1" presStyleIdx="3" presStyleCnt="5">
        <dgm:presLayoutVars>
          <dgm:bulletEnabled val="1"/>
        </dgm:presLayoutVars>
      </dgm:prSet>
      <dgm:spPr/>
      <dgm:t>
        <a:bodyPr/>
        <a:lstStyle/>
        <a:p>
          <a:endParaRPr lang="en-US"/>
        </a:p>
      </dgm:t>
    </dgm:pt>
    <dgm:pt modelId="{FFF365C8-38BF-4128-91C4-73CB3B1826A6}" type="pres">
      <dgm:prSet presAssocID="{96EF7C10-F6DB-4277-B680-C544ADCB1AE0}" presName="sibTrans" presStyleLbl="sibTrans2D1" presStyleIdx="3" presStyleCnt="4"/>
      <dgm:spPr/>
      <dgm:t>
        <a:bodyPr/>
        <a:lstStyle/>
        <a:p>
          <a:endParaRPr lang="en-US"/>
        </a:p>
      </dgm:t>
    </dgm:pt>
    <dgm:pt modelId="{22A432BA-E83B-4BD3-A52A-7B66E8AA8E6F}" type="pres">
      <dgm:prSet presAssocID="{96EF7C10-F6DB-4277-B680-C544ADCB1AE0}" presName="connectorText" presStyleLbl="sibTrans2D1" presStyleIdx="3" presStyleCnt="4"/>
      <dgm:spPr/>
      <dgm:t>
        <a:bodyPr/>
        <a:lstStyle/>
        <a:p>
          <a:endParaRPr lang="en-US"/>
        </a:p>
      </dgm:t>
    </dgm:pt>
    <dgm:pt modelId="{529C82A2-E5D8-4EF9-A379-C6EECDCB30AB}" type="pres">
      <dgm:prSet presAssocID="{1BE8BE2E-DCBE-4AE1-A354-8004DD4BD19C}" presName="node" presStyleLbl="node1" presStyleIdx="4" presStyleCnt="5">
        <dgm:presLayoutVars>
          <dgm:bulletEnabled val="1"/>
        </dgm:presLayoutVars>
      </dgm:prSet>
      <dgm:spPr/>
      <dgm:t>
        <a:bodyPr/>
        <a:lstStyle/>
        <a:p>
          <a:endParaRPr lang="en-US"/>
        </a:p>
      </dgm:t>
    </dgm:pt>
  </dgm:ptLst>
  <dgm:cxnLst>
    <dgm:cxn modelId="{DABCB6CE-1447-4A63-9651-34A6C2840128}" type="presOf" srcId="{DDFA4928-3F60-4AE7-8C16-16E9F7E6A0F0}" destId="{4F68E5C9-A637-4D1A-BB09-7257FFC9BDF1}" srcOrd="0" destOrd="0" presId="urn:microsoft.com/office/officeart/2005/8/layout/process5"/>
    <dgm:cxn modelId="{746712D5-5554-4E76-B8A9-37D01AE9EC61}" type="presOf" srcId="{1BE8BE2E-DCBE-4AE1-A354-8004DD4BD19C}" destId="{529C82A2-E5D8-4EF9-A379-C6EECDCB30AB}" srcOrd="0" destOrd="0" presId="urn:microsoft.com/office/officeart/2005/8/layout/process5"/>
    <dgm:cxn modelId="{E42C19C1-DBA2-48E4-BC5F-82E575F78864}" srcId="{DC41E675-5E78-48FC-BFED-68991D2E07DF}" destId="{DDFA4928-3F60-4AE7-8C16-16E9F7E6A0F0}" srcOrd="2" destOrd="0" parTransId="{C6E86D6E-A0CB-4787-A225-DD853F7BD788}" sibTransId="{066E8CAD-8A29-4D90-8D6D-A77975E2F804}"/>
    <dgm:cxn modelId="{92B3A777-81C2-4D81-B931-0AAB4CE427DD}" srcId="{DC41E675-5E78-48FC-BFED-68991D2E07DF}" destId="{E7E7FD16-DF77-4F74-AA72-7DB3046B97D6}" srcOrd="0" destOrd="0" parTransId="{C320773F-4A31-4F41-BD3B-4A2A96A60742}" sibTransId="{20164400-2022-496E-8094-2B718DC8FBB5}"/>
    <dgm:cxn modelId="{6E4E8423-90D1-4D98-9E1F-7F00020E2B50}" srcId="{DC41E675-5E78-48FC-BFED-68991D2E07DF}" destId="{56BCB48D-9311-4900-8B62-A9C1A82343CF}" srcOrd="1" destOrd="0" parTransId="{16C361D0-C281-47B7-8879-0EB988ED1454}" sibTransId="{CA0C1607-E319-4815-AFDE-CE9FD19645C3}"/>
    <dgm:cxn modelId="{4902C07C-1184-4B20-9DA8-51719FAF4172}" type="presOf" srcId="{E7E7FD16-DF77-4F74-AA72-7DB3046B97D6}" destId="{FC18442C-79D7-4052-9BBD-B7AD48BF2EE1}" srcOrd="0" destOrd="0" presId="urn:microsoft.com/office/officeart/2005/8/layout/process5"/>
    <dgm:cxn modelId="{60214DBC-046F-401B-92F2-B0DC38B23DD1}" type="presOf" srcId="{56BCB48D-9311-4900-8B62-A9C1A82343CF}" destId="{51854340-A46B-4377-8F93-863793ABE9C7}" srcOrd="0" destOrd="0" presId="urn:microsoft.com/office/officeart/2005/8/layout/process5"/>
    <dgm:cxn modelId="{211BAB79-BDB5-4AE5-8460-12F75B4B6D56}" type="presOf" srcId="{066E8CAD-8A29-4D90-8D6D-A77975E2F804}" destId="{64A75D8C-45D9-4814-B340-1AFF4119D9D6}" srcOrd="1" destOrd="0" presId="urn:microsoft.com/office/officeart/2005/8/layout/process5"/>
    <dgm:cxn modelId="{BDB39972-16EC-4FDF-9AFB-796212F0F74C}" srcId="{DC41E675-5E78-48FC-BFED-68991D2E07DF}" destId="{319B897A-A981-4DA6-A670-0021B38793B2}" srcOrd="3" destOrd="0" parTransId="{CB29663C-9FD6-45DD-95B7-E82D09085BD6}" sibTransId="{96EF7C10-F6DB-4277-B680-C544ADCB1AE0}"/>
    <dgm:cxn modelId="{CC019038-EC0E-4D27-977C-F37C15230EE0}" srcId="{DC41E675-5E78-48FC-BFED-68991D2E07DF}" destId="{1BE8BE2E-DCBE-4AE1-A354-8004DD4BD19C}" srcOrd="4" destOrd="0" parTransId="{EDDA8DD0-AD1D-4880-8B7B-C96925814B7E}" sibTransId="{75BA990D-A234-4061-90CA-61E393ECFD25}"/>
    <dgm:cxn modelId="{DB349CFE-2A6F-453A-9930-DBB76CEE6135}" type="presOf" srcId="{20164400-2022-496E-8094-2B718DC8FBB5}" destId="{CE48531D-A65B-428B-90C1-74B250637651}" srcOrd="1" destOrd="0" presId="urn:microsoft.com/office/officeart/2005/8/layout/process5"/>
    <dgm:cxn modelId="{46537DDB-34ED-45FA-A1B7-A87B8E5FE32D}" type="presOf" srcId="{96EF7C10-F6DB-4277-B680-C544ADCB1AE0}" destId="{FFF365C8-38BF-4128-91C4-73CB3B1826A6}" srcOrd="0" destOrd="0" presId="urn:microsoft.com/office/officeart/2005/8/layout/process5"/>
    <dgm:cxn modelId="{7E896E13-C0C0-4593-8285-9DF02100E70A}" type="presOf" srcId="{319B897A-A981-4DA6-A670-0021B38793B2}" destId="{F5E9396B-243B-404C-A912-AD66B88B1195}" srcOrd="0" destOrd="0" presId="urn:microsoft.com/office/officeart/2005/8/layout/process5"/>
    <dgm:cxn modelId="{41F817F1-AA02-4677-B535-65C7CD8F0BF0}" type="presOf" srcId="{20164400-2022-496E-8094-2B718DC8FBB5}" destId="{429F5FD5-48B0-465C-B898-1F21BBC2D945}" srcOrd="0" destOrd="0" presId="urn:microsoft.com/office/officeart/2005/8/layout/process5"/>
    <dgm:cxn modelId="{D2F10BB6-090B-4E4E-8B6C-5C6D34ABAF72}" type="presOf" srcId="{CA0C1607-E319-4815-AFDE-CE9FD19645C3}" destId="{88228F47-4A28-48C0-9898-E59970840045}" srcOrd="0" destOrd="0" presId="urn:microsoft.com/office/officeart/2005/8/layout/process5"/>
    <dgm:cxn modelId="{1A5183AE-17E4-4722-BD55-631716104BC2}" type="presOf" srcId="{96EF7C10-F6DB-4277-B680-C544ADCB1AE0}" destId="{22A432BA-E83B-4BD3-A52A-7B66E8AA8E6F}" srcOrd="1" destOrd="0" presId="urn:microsoft.com/office/officeart/2005/8/layout/process5"/>
    <dgm:cxn modelId="{1D79D0EB-F2CE-44AD-AB36-6655A2BF8917}" type="presOf" srcId="{CA0C1607-E319-4815-AFDE-CE9FD19645C3}" destId="{E3F5F144-9579-4219-A0A7-999B2CD5C7D8}" srcOrd="1" destOrd="0" presId="urn:microsoft.com/office/officeart/2005/8/layout/process5"/>
    <dgm:cxn modelId="{C993F983-A207-4863-AB1F-7051AA71E549}" type="presOf" srcId="{066E8CAD-8A29-4D90-8D6D-A77975E2F804}" destId="{5C27C152-37E6-4EFB-B185-9D89226741F8}" srcOrd="0" destOrd="0" presId="urn:microsoft.com/office/officeart/2005/8/layout/process5"/>
    <dgm:cxn modelId="{1C792642-7CA7-400A-BE5A-69FCE6554938}" type="presOf" srcId="{DC41E675-5E78-48FC-BFED-68991D2E07DF}" destId="{7D03CCE6-FC8B-45A8-8B95-38306D489988}" srcOrd="0" destOrd="0" presId="urn:microsoft.com/office/officeart/2005/8/layout/process5"/>
    <dgm:cxn modelId="{3CD9F9E1-C80E-46C9-9E51-A18D28410FA8}" type="presParOf" srcId="{7D03CCE6-FC8B-45A8-8B95-38306D489988}" destId="{FC18442C-79D7-4052-9BBD-B7AD48BF2EE1}" srcOrd="0" destOrd="0" presId="urn:microsoft.com/office/officeart/2005/8/layout/process5"/>
    <dgm:cxn modelId="{F6995191-4322-4901-865B-749AE2264196}" type="presParOf" srcId="{7D03CCE6-FC8B-45A8-8B95-38306D489988}" destId="{429F5FD5-48B0-465C-B898-1F21BBC2D945}" srcOrd="1" destOrd="0" presId="urn:microsoft.com/office/officeart/2005/8/layout/process5"/>
    <dgm:cxn modelId="{8C836672-6348-4083-8E9B-20EA4C456EC0}" type="presParOf" srcId="{429F5FD5-48B0-465C-B898-1F21BBC2D945}" destId="{CE48531D-A65B-428B-90C1-74B250637651}" srcOrd="0" destOrd="0" presId="urn:microsoft.com/office/officeart/2005/8/layout/process5"/>
    <dgm:cxn modelId="{59E4CA60-27CA-4EA2-A485-0A48D8F57749}" type="presParOf" srcId="{7D03CCE6-FC8B-45A8-8B95-38306D489988}" destId="{51854340-A46B-4377-8F93-863793ABE9C7}" srcOrd="2" destOrd="0" presId="urn:microsoft.com/office/officeart/2005/8/layout/process5"/>
    <dgm:cxn modelId="{CF278D13-A4AC-410E-9591-F9FE8A504BD4}" type="presParOf" srcId="{7D03CCE6-FC8B-45A8-8B95-38306D489988}" destId="{88228F47-4A28-48C0-9898-E59970840045}" srcOrd="3" destOrd="0" presId="urn:microsoft.com/office/officeart/2005/8/layout/process5"/>
    <dgm:cxn modelId="{6683814B-205B-4912-A3AF-1CC9BE282B72}" type="presParOf" srcId="{88228F47-4A28-48C0-9898-E59970840045}" destId="{E3F5F144-9579-4219-A0A7-999B2CD5C7D8}" srcOrd="0" destOrd="0" presId="urn:microsoft.com/office/officeart/2005/8/layout/process5"/>
    <dgm:cxn modelId="{9C781FBE-B6D3-404E-9BDB-9E9D936F7B2B}" type="presParOf" srcId="{7D03CCE6-FC8B-45A8-8B95-38306D489988}" destId="{4F68E5C9-A637-4D1A-BB09-7257FFC9BDF1}" srcOrd="4" destOrd="0" presId="urn:microsoft.com/office/officeart/2005/8/layout/process5"/>
    <dgm:cxn modelId="{B2092C4D-EF7D-4F6B-977C-CB56A091870C}" type="presParOf" srcId="{7D03CCE6-FC8B-45A8-8B95-38306D489988}" destId="{5C27C152-37E6-4EFB-B185-9D89226741F8}" srcOrd="5" destOrd="0" presId="urn:microsoft.com/office/officeart/2005/8/layout/process5"/>
    <dgm:cxn modelId="{75C70857-F26D-4683-8278-89690993F817}" type="presParOf" srcId="{5C27C152-37E6-4EFB-B185-9D89226741F8}" destId="{64A75D8C-45D9-4814-B340-1AFF4119D9D6}" srcOrd="0" destOrd="0" presId="urn:microsoft.com/office/officeart/2005/8/layout/process5"/>
    <dgm:cxn modelId="{9CB91439-984A-498D-BBAD-4F939B7DAFC9}" type="presParOf" srcId="{7D03CCE6-FC8B-45A8-8B95-38306D489988}" destId="{F5E9396B-243B-404C-A912-AD66B88B1195}" srcOrd="6" destOrd="0" presId="urn:microsoft.com/office/officeart/2005/8/layout/process5"/>
    <dgm:cxn modelId="{CC59ADCB-89E0-4CAE-BFE1-5F0E766C88B1}" type="presParOf" srcId="{7D03CCE6-FC8B-45A8-8B95-38306D489988}" destId="{FFF365C8-38BF-4128-91C4-73CB3B1826A6}" srcOrd="7" destOrd="0" presId="urn:microsoft.com/office/officeart/2005/8/layout/process5"/>
    <dgm:cxn modelId="{C9C2F5F3-2186-4BAB-85E8-A20168802947}" type="presParOf" srcId="{FFF365C8-38BF-4128-91C4-73CB3B1826A6}" destId="{22A432BA-E83B-4BD3-A52A-7B66E8AA8E6F}" srcOrd="0" destOrd="0" presId="urn:microsoft.com/office/officeart/2005/8/layout/process5"/>
    <dgm:cxn modelId="{45E14D3A-B344-4481-93E4-776AAC03D9E1}" type="presParOf" srcId="{7D03CCE6-FC8B-45A8-8B95-38306D489988}" destId="{529C82A2-E5D8-4EF9-A379-C6EECDCB30AB}" srcOrd="8" destOrd="0" presId="urn:microsoft.com/office/officeart/2005/8/layout/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836A7C-6A7E-4CA4-AA29-76DA41E905AA}">
      <dsp:nvSpPr>
        <dsp:cNvPr id="0" name=""/>
        <dsp:cNvSpPr/>
      </dsp:nvSpPr>
      <dsp:spPr>
        <a:xfrm>
          <a:off x="0" y="4389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Archivists’ Choice</a:t>
          </a:r>
          <a:endParaRPr lang="en-US" sz="3500" kern="1200" dirty="0"/>
        </a:p>
      </dsp:txBody>
      <dsp:txXfrm>
        <a:off x="0" y="438943"/>
        <a:ext cx="2571749" cy="1543050"/>
      </dsp:txXfrm>
    </dsp:sp>
    <dsp:sp modelId="{2BD2BDDF-164E-4846-8F3A-1BE2C332B053}">
      <dsp:nvSpPr>
        <dsp:cNvPr id="0" name=""/>
        <dsp:cNvSpPr/>
      </dsp:nvSpPr>
      <dsp:spPr>
        <a:xfrm>
          <a:off x="2828925" y="4389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Special Projects</a:t>
          </a:r>
          <a:endParaRPr lang="en-US" sz="3500" kern="1200" dirty="0"/>
        </a:p>
      </dsp:txBody>
      <dsp:txXfrm>
        <a:off x="2828925" y="438943"/>
        <a:ext cx="2571749" cy="1543050"/>
      </dsp:txXfrm>
    </dsp:sp>
    <dsp:sp modelId="{CC8F9CB0-408E-4989-9572-E37A913B1BB0}">
      <dsp:nvSpPr>
        <dsp:cNvPr id="0" name=""/>
        <dsp:cNvSpPr/>
      </dsp:nvSpPr>
      <dsp:spPr>
        <a:xfrm>
          <a:off x="5657849" y="4389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Donors</a:t>
          </a:r>
          <a:endParaRPr lang="en-US" sz="3500" kern="1200" dirty="0"/>
        </a:p>
      </dsp:txBody>
      <dsp:txXfrm>
        <a:off x="5657849" y="438943"/>
        <a:ext cx="2571749" cy="1543050"/>
      </dsp:txXfrm>
    </dsp:sp>
    <dsp:sp modelId="{758F8784-66A2-4607-B7BF-1185A24DEA2C}">
      <dsp:nvSpPr>
        <dsp:cNvPr id="0" name=""/>
        <dsp:cNvSpPr/>
      </dsp:nvSpPr>
      <dsp:spPr>
        <a:xfrm>
          <a:off x="1414462" y="2239169"/>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Researchers</a:t>
          </a:r>
          <a:endParaRPr lang="en-US" sz="3500" kern="1200" dirty="0"/>
        </a:p>
      </dsp:txBody>
      <dsp:txXfrm>
        <a:off x="1414462" y="2239169"/>
        <a:ext cx="2571749" cy="1543050"/>
      </dsp:txXfrm>
    </dsp:sp>
    <dsp:sp modelId="{9D6EAFCD-3B70-4C11-812F-274251071C35}">
      <dsp:nvSpPr>
        <dsp:cNvPr id="0" name=""/>
        <dsp:cNvSpPr/>
      </dsp:nvSpPr>
      <dsp:spPr>
        <a:xfrm>
          <a:off x="4243387" y="2239169"/>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Preservation</a:t>
          </a:r>
          <a:endParaRPr lang="en-US" sz="3500" kern="1200" dirty="0"/>
        </a:p>
      </dsp:txBody>
      <dsp:txXfrm>
        <a:off x="4243387" y="2239169"/>
        <a:ext cx="2571749" cy="15430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704AAC-5124-45D2-820E-9675BB833ECC}">
      <dsp:nvSpPr>
        <dsp:cNvPr id="0" name=""/>
        <dsp:cNvSpPr/>
      </dsp:nvSpPr>
      <dsp:spPr>
        <a:xfrm>
          <a:off x="2571" y="24491"/>
          <a:ext cx="2507456" cy="97480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Pre-Production</a:t>
          </a:r>
          <a:endParaRPr lang="en-US" sz="2700" kern="1200" dirty="0"/>
        </a:p>
      </dsp:txBody>
      <dsp:txXfrm>
        <a:off x="2571" y="24491"/>
        <a:ext cx="2507456" cy="974809"/>
      </dsp:txXfrm>
    </dsp:sp>
    <dsp:sp modelId="{45ACB37D-BC4C-4DFB-A266-704AAB676850}">
      <dsp:nvSpPr>
        <dsp:cNvPr id="0" name=""/>
        <dsp:cNvSpPr/>
      </dsp:nvSpPr>
      <dsp:spPr>
        <a:xfrm>
          <a:off x="2571" y="999301"/>
          <a:ext cx="2507456" cy="281636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Curatorial Decisions</a:t>
          </a:r>
          <a:endParaRPr lang="en-US" sz="2700" kern="1200" dirty="0"/>
        </a:p>
        <a:p>
          <a:pPr marL="228600" lvl="1" indent="-228600" algn="l" defTabSz="1200150">
            <a:lnSpc>
              <a:spcPct val="90000"/>
            </a:lnSpc>
            <a:spcBef>
              <a:spcPct val="0"/>
            </a:spcBef>
            <a:spcAft>
              <a:spcPct val="15000"/>
            </a:spcAft>
            <a:buChar char="••"/>
          </a:pPr>
          <a:r>
            <a:rPr lang="en-US" sz="2700" kern="1200" dirty="0" smtClean="0"/>
            <a:t>Material Preparation </a:t>
          </a:r>
          <a:endParaRPr lang="en-US" sz="2700" kern="1200" dirty="0"/>
        </a:p>
        <a:p>
          <a:pPr marL="228600" lvl="1" indent="-228600" algn="l" defTabSz="1200150">
            <a:lnSpc>
              <a:spcPct val="90000"/>
            </a:lnSpc>
            <a:spcBef>
              <a:spcPct val="0"/>
            </a:spcBef>
            <a:spcAft>
              <a:spcPct val="15000"/>
            </a:spcAft>
            <a:buChar char="••"/>
          </a:pPr>
          <a:r>
            <a:rPr lang="en-US" sz="2700" kern="1200" dirty="0" smtClean="0"/>
            <a:t>Finding Aid Preparation</a:t>
          </a:r>
          <a:endParaRPr lang="en-US" sz="2700" kern="1200" dirty="0"/>
        </a:p>
      </dsp:txBody>
      <dsp:txXfrm>
        <a:off x="2571" y="999301"/>
        <a:ext cx="2507456" cy="2816369"/>
      </dsp:txXfrm>
    </dsp:sp>
    <dsp:sp modelId="{883DDECF-6C64-42ED-944C-85E2917F9A82}">
      <dsp:nvSpPr>
        <dsp:cNvPr id="0" name=""/>
        <dsp:cNvSpPr/>
      </dsp:nvSpPr>
      <dsp:spPr>
        <a:xfrm>
          <a:off x="2861071" y="24491"/>
          <a:ext cx="2507456" cy="97480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Production</a:t>
          </a:r>
          <a:endParaRPr lang="en-US" sz="2700" kern="1200" dirty="0"/>
        </a:p>
      </dsp:txBody>
      <dsp:txXfrm>
        <a:off x="2861071" y="24491"/>
        <a:ext cx="2507456" cy="974809"/>
      </dsp:txXfrm>
    </dsp:sp>
    <dsp:sp modelId="{27FAA4D4-CFE4-433F-B28A-0CE9FFF82D14}">
      <dsp:nvSpPr>
        <dsp:cNvPr id="0" name=""/>
        <dsp:cNvSpPr/>
      </dsp:nvSpPr>
      <dsp:spPr>
        <a:xfrm>
          <a:off x="2861071" y="999301"/>
          <a:ext cx="2507456" cy="281636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Scanning</a:t>
          </a:r>
          <a:endParaRPr lang="en-US" sz="2700" kern="1200" dirty="0"/>
        </a:p>
        <a:p>
          <a:pPr marL="228600" lvl="1" indent="-228600" algn="l" defTabSz="1200150">
            <a:lnSpc>
              <a:spcPct val="90000"/>
            </a:lnSpc>
            <a:spcBef>
              <a:spcPct val="0"/>
            </a:spcBef>
            <a:spcAft>
              <a:spcPct val="15000"/>
            </a:spcAft>
            <a:buChar char="••"/>
          </a:pPr>
          <a:r>
            <a:rPr lang="en-US" sz="2700" kern="1200" dirty="0" smtClean="0"/>
            <a:t>Metadata</a:t>
          </a:r>
          <a:endParaRPr lang="en-US" sz="2700" kern="1200" dirty="0"/>
        </a:p>
        <a:p>
          <a:pPr marL="228600" lvl="1" indent="-228600" algn="l" defTabSz="1200150">
            <a:lnSpc>
              <a:spcPct val="90000"/>
            </a:lnSpc>
            <a:spcBef>
              <a:spcPct val="0"/>
            </a:spcBef>
            <a:spcAft>
              <a:spcPct val="15000"/>
            </a:spcAft>
            <a:buChar char="••"/>
          </a:pPr>
          <a:r>
            <a:rPr lang="en-US" sz="2700" kern="1200" dirty="0" smtClean="0"/>
            <a:t>Quality Control</a:t>
          </a:r>
          <a:endParaRPr lang="en-US" sz="2700" kern="1200" dirty="0"/>
        </a:p>
      </dsp:txBody>
      <dsp:txXfrm>
        <a:off x="2861071" y="999301"/>
        <a:ext cx="2507456" cy="2816369"/>
      </dsp:txXfrm>
    </dsp:sp>
    <dsp:sp modelId="{CD9FFC06-CBD0-43A4-B2BC-84D140116430}">
      <dsp:nvSpPr>
        <dsp:cNvPr id="0" name=""/>
        <dsp:cNvSpPr/>
      </dsp:nvSpPr>
      <dsp:spPr>
        <a:xfrm>
          <a:off x="5719571" y="24491"/>
          <a:ext cx="2507456" cy="97480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Post Production</a:t>
          </a:r>
          <a:endParaRPr lang="en-US" sz="2700" kern="1200" dirty="0"/>
        </a:p>
      </dsp:txBody>
      <dsp:txXfrm>
        <a:off x="5719571" y="24491"/>
        <a:ext cx="2507456" cy="974809"/>
      </dsp:txXfrm>
    </dsp:sp>
    <dsp:sp modelId="{35C86463-4275-4250-B9C8-0EE0D2AD98EA}">
      <dsp:nvSpPr>
        <dsp:cNvPr id="0" name=""/>
        <dsp:cNvSpPr/>
      </dsp:nvSpPr>
      <dsp:spPr>
        <a:xfrm>
          <a:off x="5719571" y="999301"/>
          <a:ext cx="2507456" cy="281636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File Management</a:t>
          </a:r>
          <a:endParaRPr lang="en-US" sz="2700" kern="1200" dirty="0"/>
        </a:p>
        <a:p>
          <a:pPr marL="228600" lvl="1" indent="-228600" algn="l" defTabSz="1200150">
            <a:lnSpc>
              <a:spcPct val="90000"/>
            </a:lnSpc>
            <a:spcBef>
              <a:spcPct val="0"/>
            </a:spcBef>
            <a:spcAft>
              <a:spcPct val="15000"/>
            </a:spcAft>
            <a:buChar char="••"/>
          </a:pPr>
          <a:r>
            <a:rPr lang="en-US" sz="2700" kern="1200" dirty="0" smtClean="0"/>
            <a:t>Online Presentation</a:t>
          </a:r>
          <a:endParaRPr lang="en-US" sz="2700" kern="1200" dirty="0"/>
        </a:p>
        <a:p>
          <a:pPr marL="228600" lvl="1" indent="-228600" algn="l" defTabSz="1200150">
            <a:lnSpc>
              <a:spcPct val="90000"/>
            </a:lnSpc>
            <a:spcBef>
              <a:spcPct val="0"/>
            </a:spcBef>
            <a:spcAft>
              <a:spcPct val="15000"/>
            </a:spcAft>
            <a:buChar char="••"/>
          </a:pPr>
          <a:r>
            <a:rPr lang="en-US" sz="2700" kern="1200" dirty="0" smtClean="0"/>
            <a:t>Quality Control</a:t>
          </a:r>
          <a:endParaRPr lang="en-US" sz="2700" kern="1200" dirty="0"/>
        </a:p>
      </dsp:txBody>
      <dsp:txXfrm>
        <a:off x="5719571" y="999301"/>
        <a:ext cx="2507456" cy="28163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18442C-79D7-4052-9BBD-B7AD48BF2EE1}">
      <dsp:nvSpPr>
        <dsp:cNvPr id="0" name=""/>
        <dsp:cNvSpPr/>
      </dsp:nvSpPr>
      <dsp:spPr>
        <a:xfrm>
          <a:off x="166851" y="574"/>
          <a:ext cx="1623082" cy="9738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Client loads HTML and JavaScript</a:t>
          </a:r>
          <a:endParaRPr lang="en-US" sz="1200" kern="1200" dirty="0"/>
        </a:p>
      </dsp:txBody>
      <dsp:txXfrm>
        <a:off x="166851" y="574"/>
        <a:ext cx="1623082" cy="973849"/>
      </dsp:txXfrm>
    </dsp:sp>
    <dsp:sp modelId="{429F5FD5-48B0-465C-B898-1F21BBC2D945}">
      <dsp:nvSpPr>
        <dsp:cNvPr id="0" name=""/>
        <dsp:cNvSpPr/>
      </dsp:nvSpPr>
      <dsp:spPr>
        <a:xfrm>
          <a:off x="1932764" y="286236"/>
          <a:ext cx="344093" cy="402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932764" y="286236"/>
        <a:ext cx="344093" cy="402524"/>
      </dsp:txXfrm>
    </dsp:sp>
    <dsp:sp modelId="{51854340-A46B-4377-8F93-863793ABE9C7}">
      <dsp:nvSpPr>
        <dsp:cNvPr id="0" name=""/>
        <dsp:cNvSpPr/>
      </dsp:nvSpPr>
      <dsp:spPr>
        <a:xfrm>
          <a:off x="2439166" y="574"/>
          <a:ext cx="1623082" cy="9738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Javascript makes API call</a:t>
          </a:r>
          <a:endParaRPr lang="en-US" sz="1200" kern="1200" dirty="0"/>
        </a:p>
      </dsp:txBody>
      <dsp:txXfrm>
        <a:off x="2439166" y="574"/>
        <a:ext cx="1623082" cy="973849"/>
      </dsp:txXfrm>
    </dsp:sp>
    <dsp:sp modelId="{88228F47-4A28-48C0-9898-E59970840045}">
      <dsp:nvSpPr>
        <dsp:cNvPr id="0" name=""/>
        <dsp:cNvSpPr/>
      </dsp:nvSpPr>
      <dsp:spPr>
        <a:xfrm rot="5400000">
          <a:off x="3078660" y="1088039"/>
          <a:ext cx="344093" cy="402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3078660" y="1088039"/>
        <a:ext cx="344093" cy="402524"/>
      </dsp:txXfrm>
    </dsp:sp>
    <dsp:sp modelId="{4F68E5C9-A637-4D1A-BB09-7257FFC9BDF1}">
      <dsp:nvSpPr>
        <dsp:cNvPr id="0" name=""/>
        <dsp:cNvSpPr/>
      </dsp:nvSpPr>
      <dsp:spPr>
        <a:xfrm>
          <a:off x="2439166" y="1623656"/>
          <a:ext cx="1623082" cy="9738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API searches  CONTENTdm collections and returns array (may be empty)</a:t>
          </a:r>
          <a:endParaRPr lang="en-US" sz="1200" kern="1200" dirty="0"/>
        </a:p>
      </dsp:txBody>
      <dsp:txXfrm>
        <a:off x="2439166" y="1623656"/>
        <a:ext cx="1623082" cy="973849"/>
      </dsp:txXfrm>
    </dsp:sp>
    <dsp:sp modelId="{5C27C152-37E6-4EFB-B185-9D89226741F8}">
      <dsp:nvSpPr>
        <dsp:cNvPr id="0" name=""/>
        <dsp:cNvSpPr/>
      </dsp:nvSpPr>
      <dsp:spPr>
        <a:xfrm rot="10800000">
          <a:off x="1952241" y="1909319"/>
          <a:ext cx="344093" cy="402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1952241" y="1909319"/>
        <a:ext cx="344093" cy="402524"/>
      </dsp:txXfrm>
    </dsp:sp>
    <dsp:sp modelId="{F5E9396B-243B-404C-A912-AD66B88B1195}">
      <dsp:nvSpPr>
        <dsp:cNvPr id="0" name=""/>
        <dsp:cNvSpPr/>
      </dsp:nvSpPr>
      <dsp:spPr>
        <a:xfrm>
          <a:off x="166851" y="1623656"/>
          <a:ext cx="1623082" cy="9738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JavaScript builds links if appropriate</a:t>
          </a:r>
          <a:endParaRPr lang="en-US" sz="1200" kern="1200" dirty="0"/>
        </a:p>
      </dsp:txBody>
      <dsp:txXfrm>
        <a:off x="166851" y="1623656"/>
        <a:ext cx="1623082" cy="973849"/>
      </dsp:txXfrm>
    </dsp:sp>
    <dsp:sp modelId="{FFF365C8-38BF-4128-91C4-73CB3B1826A6}">
      <dsp:nvSpPr>
        <dsp:cNvPr id="0" name=""/>
        <dsp:cNvSpPr/>
      </dsp:nvSpPr>
      <dsp:spPr>
        <a:xfrm rot="5400000">
          <a:off x="806345" y="2711121"/>
          <a:ext cx="344093" cy="402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5400000">
        <a:off x="806345" y="2711121"/>
        <a:ext cx="344093" cy="402524"/>
      </dsp:txXfrm>
    </dsp:sp>
    <dsp:sp modelId="{529C82A2-E5D8-4EF9-A379-C6EECDCB30AB}">
      <dsp:nvSpPr>
        <dsp:cNvPr id="0" name=""/>
        <dsp:cNvSpPr/>
      </dsp:nvSpPr>
      <dsp:spPr>
        <a:xfrm>
          <a:off x="166851" y="3246739"/>
          <a:ext cx="1623082" cy="97384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Client displays links to pre-coordinated search of CONTENTdm collections</a:t>
          </a:r>
          <a:endParaRPr lang="en-US" sz="1200" kern="1200" dirty="0"/>
        </a:p>
      </dsp:txBody>
      <dsp:txXfrm>
        <a:off x="166851" y="3246739"/>
        <a:ext cx="1623082" cy="9738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3C675B-250E-40E3-9511-275C66DAEEB7}" type="datetimeFigureOut">
              <a:rPr lang="en-US" smtClean="0"/>
              <a:pPr/>
              <a:t>11/8/2011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072A62-DA38-4F52-87DD-95D60F7E740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5B55A-66C9-42E3-8A4B-7EA25DC2C299}" type="datetimeFigureOut">
              <a:rPr lang="en-US" smtClean="0"/>
              <a:pPr/>
              <a:t>11/8/2011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8B478-2B4C-4228-BE8F-589EBA52F185}" type="slidenum">
              <a:rPr lang="en-US" smtClean="0"/>
              <a:pPr/>
              <a:t>‹#›</a:t>
            </a:fld>
            <a:endParaRPr lang="en-US" dirty="0"/>
          </a:p>
        </p:txBody>
      </p:sp>
    </p:spTree>
    <p:extLst>
      <p:ext uri="{BB962C8B-B14F-4D97-AF65-F5344CB8AC3E}">
        <p14:creationId xmlns:p14="http://schemas.microsoft.com/office/powerpoint/2010/main" xmlns="" val="397699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p>
          <a:p>
            <a:endParaRPr lang="en-US" dirty="0" smtClean="0"/>
          </a:p>
          <a:p>
            <a:r>
              <a:rPr lang="en-US" b="0" dirty="0" smtClean="0"/>
              <a:t>Welcome to our webinar, </a:t>
            </a:r>
            <a:r>
              <a:rPr lang="en-US" b="1" dirty="0" smtClean="0"/>
              <a:t>Scan and Deliver: Creative User-initiated Digitization</a:t>
            </a:r>
            <a:r>
              <a:rPr lang="en-US" b="1" baseline="0" dirty="0" smtClean="0"/>
              <a:t> in Special Collections and Archives</a:t>
            </a:r>
          </a:p>
          <a:p>
            <a:endParaRPr lang="en-US" b="1" dirty="0" smtClean="0"/>
          </a:p>
          <a:p>
            <a:r>
              <a:rPr lang="en-US" dirty="0" smtClean="0"/>
              <a:t>This seminar presents innovative experiments scanning and delivering digital copies of special collections materials at the request of users. Our speakers have established different, yet equally creative, streamlined workflows to fulfill their users’ requests..</a:t>
            </a:r>
          </a:p>
          <a:p>
            <a:endParaRPr lang="en-US" dirty="0" smtClean="0"/>
          </a:p>
          <a:p>
            <a:r>
              <a:rPr lang="en-US" dirty="0" smtClean="0"/>
              <a:t>We</a:t>
            </a:r>
            <a:r>
              <a:rPr lang="en-US" baseline="0" dirty="0" smtClean="0"/>
              <a:t> will hear about common-sense practices: </a:t>
            </a:r>
            <a:r>
              <a:rPr lang="en-US" dirty="0" smtClean="0"/>
              <a:t>self-serve scanning in the reading room, collaborating with interlibrary loan (ILL) colleagues, and using requests to scan</a:t>
            </a:r>
            <a:r>
              <a:rPr lang="en-US" baseline="0" dirty="0" smtClean="0"/>
              <a:t> whole collections and </a:t>
            </a:r>
            <a:r>
              <a:rPr lang="en-US" dirty="0" smtClean="0"/>
              <a:t>populate a digital library. Our</a:t>
            </a:r>
            <a:r>
              <a:rPr lang="en-US" baseline="0" dirty="0" smtClean="0"/>
              <a:t> s</a:t>
            </a:r>
            <a:r>
              <a:rPr lang="en-US" dirty="0" smtClean="0"/>
              <a:t>peakers will discuss workflows-in-progress, lessons learned, and how they learned to stop worrying and love digital copy requests.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Modern</a:t>
            </a:r>
            <a:r>
              <a:rPr lang="en-US" sz="1200" kern="1200" baseline="0" dirty="0" smtClean="0">
                <a:solidFill>
                  <a:schemeClr val="tx1"/>
                </a:solidFill>
                <a:latin typeface="+mn-lt"/>
                <a:ea typeface="+mn-ea"/>
                <a:cs typeface="+mn-cs"/>
              </a:rPr>
              <a:t> reproductions w</a:t>
            </a:r>
            <a:r>
              <a:rPr lang="en-US" sz="1200" kern="1200" dirty="0" smtClean="0">
                <a:solidFill>
                  <a:schemeClr val="tx1"/>
                </a:solidFill>
                <a:latin typeface="+mn-lt"/>
                <a:ea typeface="+mn-ea"/>
                <a:cs typeface="+mn-cs"/>
              </a:rPr>
              <a:t>orkflows need not be paralyzing when managed in flexible and economical ways. Embrace the opportunity to leverage digital technology to deliver special collections and archives to users efficiently.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a:t>
            </a:r>
            <a:r>
              <a:rPr lang="en-US" sz="1200" kern="1200" baseline="0" dirty="0" smtClean="0">
                <a:solidFill>
                  <a:schemeClr val="tx1"/>
                </a:solidFill>
                <a:latin typeface="+mn-lt"/>
                <a:ea typeface="+mn-ea"/>
                <a:cs typeface="+mn-cs"/>
              </a:rPr>
              <a:t> the chat feature and be sure to scroll to chat with everybody]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A46F142-59B1-4A67-AE3B-D80D12B7142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8FE0F-AF7E-4D26-BB11-3F2A7412F653}" type="slidenum">
              <a:rPr lang="en-US"/>
              <a:pPr/>
              <a:t>17</a:t>
            </a:fld>
            <a:endParaRPr lang="en-US"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722CB9-8146-4037-9883-733C2D18A591}" type="slidenum">
              <a:rPr lang="en-US"/>
              <a:pPr/>
              <a:t>18</a:t>
            </a:fld>
            <a:endParaRPr lang="en-US" dirty="0"/>
          </a:p>
        </p:txBody>
      </p:sp>
      <p:sp>
        <p:nvSpPr>
          <p:cNvPr id="206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F3D6EA-0329-430C-8A6E-CA38D373CED9}" type="slidenum">
              <a:rPr lang="en-US" sz="1200">
                <a:solidFill>
                  <a:srgbClr val="000000"/>
                </a:solidFill>
                <a:latin typeface="Calibri" pitchFamily="34" charset="0"/>
              </a:rPr>
              <a:pPr algn="r"/>
              <a:t>18</a:t>
            </a:fld>
            <a:endParaRPr lang="en-US" sz="1200" dirty="0">
              <a:solidFill>
                <a:srgbClr val="000000"/>
              </a:solidFill>
              <a:latin typeface="Calibri"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p:txBody>
          <a:bodyPr/>
          <a:lstStyle/>
          <a:p>
            <a:pPr>
              <a:spcBef>
                <a:spcPct val="0"/>
              </a:spcBef>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935ABB3-1AAE-4178-8361-A942E66B1CDC}" type="slidenum">
              <a:rPr lang="en-US"/>
              <a:pPr/>
              <a:t>19</a:t>
            </a:fld>
            <a:endParaRPr lang="en-US" dirty="0"/>
          </a:p>
        </p:txBody>
      </p:sp>
      <p:sp>
        <p:nvSpPr>
          <p:cNvPr id="217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BA72727-1E75-4FE4-A038-5393B76AB7C0}" type="slidenum">
              <a:rPr lang="en-US" sz="1200">
                <a:solidFill>
                  <a:srgbClr val="000000"/>
                </a:solidFill>
                <a:latin typeface="Calibri" pitchFamily="34" charset="0"/>
              </a:rPr>
              <a:pPr algn="r"/>
              <a:t>19</a:t>
            </a:fld>
            <a:endParaRPr lang="en-US" sz="1200" dirty="0">
              <a:solidFill>
                <a:srgbClr val="000000"/>
              </a:solidFill>
              <a:latin typeface="Calibri"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p:txBody>
          <a:bodyPr/>
          <a:lstStyle/>
          <a:p>
            <a:pPr>
              <a:spcBef>
                <a:spcPct val="0"/>
              </a:spcBef>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053D71-B220-436D-BE0F-9C8BF85D660F}" type="slidenum">
              <a:rPr lang="en-US"/>
              <a:pPr/>
              <a:t>20</a:t>
            </a:fld>
            <a:endParaRPr lang="en-US" dirty="0"/>
          </a:p>
        </p:txBody>
      </p:sp>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1C9D59F-430E-4DAE-B9A4-56DEB0C30252}" type="slidenum">
              <a:rPr lang="en-US" sz="1200">
                <a:solidFill>
                  <a:srgbClr val="000000"/>
                </a:solidFill>
                <a:latin typeface="Calibri" pitchFamily="34" charset="0"/>
              </a:rPr>
              <a:pPr algn="r"/>
              <a:t>20</a:t>
            </a:fld>
            <a:endParaRPr lang="en-US" sz="1200" dirty="0">
              <a:solidFill>
                <a:srgbClr val="000000"/>
              </a:solidFill>
              <a:latin typeface="Calibri" pitchFamily="34" charset="0"/>
            </a:endParaRPr>
          </a:p>
        </p:txBody>
      </p:sp>
      <p:sp>
        <p:nvSpPr>
          <p:cNvPr id="114691" name="Rectangle 2"/>
          <p:cNvSpPr>
            <a:spLocks noGrp="1" noRot="1" noChangeAspect="1" noChangeArrowheads="1" noTextEdit="1"/>
          </p:cNvSpPr>
          <p:nvPr>
            <p:ph type="sldImg"/>
          </p:nvPr>
        </p:nvSpPr>
        <p:spPr>
          <a:xfrm>
            <a:off x="1144588" y="685800"/>
            <a:ext cx="4570412" cy="3427413"/>
          </a:xfrm>
          <a:ln/>
        </p:spPr>
      </p:sp>
      <p:sp>
        <p:nvSpPr>
          <p:cNvPr id="114692" name="Rectangle 3"/>
          <p:cNvSpPr>
            <a:spLocks noGrp="1" noChangeArrowheads="1"/>
          </p:cNvSpPr>
          <p:nvPr>
            <p:ph type="body" idx="1"/>
          </p:nvPr>
        </p:nvSpPr>
        <p:spPr>
          <a:xfrm>
            <a:off x="687388" y="4344988"/>
            <a:ext cx="5483225" cy="4113212"/>
          </a:xfrm>
        </p:spPr>
        <p:txBody>
          <a:bodyPr/>
          <a:lstStyle/>
          <a:p>
            <a:pPr>
              <a:spcBef>
                <a:spcPct val="0"/>
              </a:spcBef>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3EC6D6-5BC0-4A85-BD5D-FAE8915D89D7}" type="slidenum">
              <a:rPr lang="en-US"/>
              <a:pPr/>
              <a:t>21</a:t>
            </a:fld>
            <a:endParaRPr lang="en-US" dirty="0"/>
          </a:p>
        </p:txBody>
      </p:sp>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A745AAD-994C-4629-AE48-F314FC36F1F7}" type="slidenum">
              <a:rPr lang="en-US" sz="1200">
                <a:solidFill>
                  <a:srgbClr val="000000"/>
                </a:solidFill>
                <a:latin typeface="Calibri" pitchFamily="34" charset="0"/>
              </a:rPr>
              <a:pPr algn="r"/>
              <a:t>21</a:t>
            </a:fld>
            <a:endParaRPr lang="en-US" sz="1200" dirty="0">
              <a:solidFill>
                <a:srgbClr val="000000"/>
              </a:solidFill>
              <a:latin typeface="Calibri" pitchFamily="34" charset="0"/>
            </a:endParaRPr>
          </a:p>
        </p:txBody>
      </p:sp>
      <p:sp>
        <p:nvSpPr>
          <p:cNvPr id="124931" name="Rectangle 2"/>
          <p:cNvSpPr>
            <a:spLocks noGrp="1" noRot="1" noChangeAspect="1" noChangeArrowheads="1" noTextEdit="1"/>
          </p:cNvSpPr>
          <p:nvPr>
            <p:ph type="sldImg"/>
          </p:nvPr>
        </p:nvSpPr>
        <p:spPr>
          <a:xfrm>
            <a:off x="1144588" y="685800"/>
            <a:ext cx="4570412" cy="3427413"/>
          </a:xfrm>
          <a:ln/>
        </p:spPr>
      </p:sp>
      <p:sp>
        <p:nvSpPr>
          <p:cNvPr id="124932" name="Rectangle 3"/>
          <p:cNvSpPr>
            <a:spLocks noGrp="1" noChangeArrowheads="1"/>
          </p:cNvSpPr>
          <p:nvPr>
            <p:ph type="body" idx="1"/>
          </p:nvPr>
        </p:nvSpPr>
        <p:spPr>
          <a:xfrm>
            <a:off x="687388" y="4344988"/>
            <a:ext cx="5483225" cy="4113212"/>
          </a:xfrm>
        </p:spPr>
        <p:txBody>
          <a:bodyPr/>
          <a:lstStyle/>
          <a:p>
            <a:pPr>
              <a:spcBef>
                <a:spcPct val="0"/>
              </a:spcBef>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526C0E-3D87-4D7E-AFBC-959A90ADB2A2}" type="slidenum">
              <a:rPr lang="en-US"/>
              <a:pPr/>
              <a:t>22</a:t>
            </a:fld>
            <a:endParaRPr lang="en-US" dirty="0"/>
          </a:p>
        </p:txBody>
      </p:sp>
      <p:sp>
        <p:nvSpPr>
          <p:cNvPr id="230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A6DD02-5B20-41D4-9E6F-1BBC6E11A27D}" type="slidenum">
              <a:rPr lang="en-US" sz="1200">
                <a:solidFill>
                  <a:srgbClr val="000000"/>
                </a:solidFill>
                <a:latin typeface="Calibri" pitchFamily="34" charset="0"/>
              </a:rPr>
              <a:pPr algn="r"/>
              <a:t>22</a:t>
            </a:fld>
            <a:endParaRPr lang="en-US" sz="1200" dirty="0">
              <a:solidFill>
                <a:srgbClr val="000000"/>
              </a:solidFill>
              <a:latin typeface="Calibri" pitchFamily="34" charset="0"/>
            </a:endParaRPr>
          </a:p>
        </p:txBody>
      </p:sp>
      <p:sp>
        <p:nvSpPr>
          <p:cNvPr id="230403" name="Rectangle 2"/>
          <p:cNvSpPr>
            <a:spLocks noGrp="1" noRot="1" noChangeAspect="1" noChangeArrowheads="1" noTextEdit="1"/>
          </p:cNvSpPr>
          <p:nvPr>
            <p:ph type="sldImg"/>
          </p:nvPr>
        </p:nvSpPr>
        <p:spPr>
          <a:xfrm>
            <a:off x="1144588" y="685800"/>
            <a:ext cx="4570412" cy="3427413"/>
          </a:xfrm>
          <a:ln/>
        </p:spPr>
      </p:sp>
      <p:sp>
        <p:nvSpPr>
          <p:cNvPr id="230404" name="Rectangle 3"/>
          <p:cNvSpPr>
            <a:spLocks noGrp="1" noChangeArrowheads="1"/>
          </p:cNvSpPr>
          <p:nvPr>
            <p:ph type="body" idx="1"/>
          </p:nvPr>
        </p:nvSpPr>
        <p:spPr>
          <a:xfrm>
            <a:off x="687388" y="4344988"/>
            <a:ext cx="5483225" cy="4113212"/>
          </a:xfrm>
        </p:spPr>
        <p:txBody>
          <a:bodyPr/>
          <a:lstStyle/>
          <a:p>
            <a:pPr>
              <a:spcBef>
                <a:spcPct val="0"/>
              </a:spcBef>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5B6C0B6-46EF-4880-B2A9-3A909C1135EF}" type="slidenum">
              <a:rPr lang="en-US"/>
              <a:pPr/>
              <a:t>23</a:t>
            </a:fld>
            <a:endParaRPr lang="en-US" dirty="0"/>
          </a:p>
        </p:txBody>
      </p:sp>
      <p:sp>
        <p:nvSpPr>
          <p:cNvPr id="2334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05A592-CD2D-40BA-A2CE-E2460C900019}" type="slidenum">
              <a:rPr lang="en-US" sz="1200">
                <a:solidFill>
                  <a:srgbClr val="000000"/>
                </a:solidFill>
                <a:latin typeface="Calibri" pitchFamily="34" charset="0"/>
              </a:rPr>
              <a:pPr algn="r"/>
              <a:t>23</a:t>
            </a:fld>
            <a:endParaRPr lang="en-US" sz="1200" dirty="0">
              <a:solidFill>
                <a:srgbClr val="000000"/>
              </a:solidFill>
              <a:latin typeface="Calibri" pitchFamily="34" charset="0"/>
            </a:endParaRPr>
          </a:p>
        </p:txBody>
      </p:sp>
      <p:sp>
        <p:nvSpPr>
          <p:cNvPr id="233475" name="Rectangle 2"/>
          <p:cNvSpPr>
            <a:spLocks noGrp="1" noRot="1" noChangeAspect="1" noChangeArrowheads="1" noTextEdit="1"/>
          </p:cNvSpPr>
          <p:nvPr>
            <p:ph type="sldImg"/>
          </p:nvPr>
        </p:nvSpPr>
        <p:spPr>
          <a:xfrm>
            <a:off x="1144588" y="685800"/>
            <a:ext cx="4570412" cy="3427413"/>
          </a:xfrm>
          <a:ln/>
        </p:spPr>
      </p:sp>
      <p:sp>
        <p:nvSpPr>
          <p:cNvPr id="233476" name="Rectangle 3"/>
          <p:cNvSpPr>
            <a:spLocks noGrp="1" noChangeArrowheads="1"/>
          </p:cNvSpPr>
          <p:nvPr>
            <p:ph type="body" idx="1"/>
          </p:nvPr>
        </p:nvSpPr>
        <p:spPr>
          <a:xfrm>
            <a:off x="687388" y="4344988"/>
            <a:ext cx="5483225" cy="4113212"/>
          </a:xfrm>
        </p:spPr>
        <p:txBody>
          <a:bodyPr/>
          <a:lstStyle/>
          <a:p>
            <a:pPr>
              <a:spcBef>
                <a:spcPct val="0"/>
              </a:spcBef>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A0C008E6-54BB-40D8-B6CC-1321220476AE}" type="slidenum">
              <a:rPr lang="en-US"/>
              <a:pPr/>
              <a:t>32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92EDD4F1-A617-41B3-A1A5-E785616CA0AA}" type="slidenum">
              <a:rPr lang="en-US"/>
              <a:pPr/>
              <a:t>33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3FDCEFA8-C5AC-4461-9759-C4665FD30C58}" type="slidenum">
              <a:rPr lang="en-US"/>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8B478-2B4C-4228-BE8F-589EBA52F185}" type="slidenum">
              <a:rPr lang="en-US" smtClean="0"/>
              <a:pPr/>
              <a:t>3</a:t>
            </a:fld>
            <a:endParaRPr lang="en-US" dirty="0"/>
          </a:p>
        </p:txBody>
      </p:sp>
    </p:spTree>
    <p:extLst>
      <p:ext uri="{BB962C8B-B14F-4D97-AF65-F5344CB8AC3E}">
        <p14:creationId xmlns:p14="http://schemas.microsoft.com/office/powerpoint/2010/main" xmlns="" val="3935148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1A3C75B-6279-4726-98DF-370926E9B276}" type="slidenum">
              <a:rPr lang="en-US"/>
              <a:pPr/>
              <a:t>35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4E344C33-9701-47F9-9593-FE36FEB01E0D}" type="slidenum">
              <a:rPr lang="en-US"/>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2CE9F42-01A3-4FC0-B9A9-68FE1BD8341F}" type="slidenum">
              <a:rPr lang="en-US"/>
              <a:pPr/>
              <a:t>38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054" indent="-224054"/>
            <a:endParaRPr lang="en-US" dirty="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39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47681DED-90C7-48C3-B764-2642385BEE4D}" type="slidenum">
              <a:rPr lang="en-US"/>
              <a:pPr/>
              <a:t>40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47681DED-90C7-48C3-B764-2642385BEE4D}" type="slidenum">
              <a:rPr lang="en-US"/>
              <a:pPr/>
              <a:t>41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4054" indent="-224054"/>
            <a:endParaRPr lang="en-US" dirty="0"/>
          </a:p>
        </p:txBody>
      </p:sp>
      <p:sp>
        <p:nvSpPr>
          <p:cNvPr id="4" name="Slide Number Placeholder 3"/>
          <p:cNvSpPr>
            <a:spLocks noGrp="1"/>
          </p:cNvSpPr>
          <p:nvPr>
            <p:ph type="sldNum" sz="quarter" idx="10"/>
          </p:nvPr>
        </p:nvSpPr>
        <p:spPr/>
        <p:txBody>
          <a:bodyPr/>
          <a:lstStyle/>
          <a:p>
            <a:pPr>
              <a:defRPr/>
            </a:pPr>
            <a:fld id="{13DD3752-48D9-4826-AD48-BA57F43E7640}" type="slidenum">
              <a:rPr lang="en-US" smtClean="0"/>
              <a:pPr>
                <a:defRPr/>
              </a:pPr>
              <a:t>42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8B478-2B4C-4228-BE8F-589EBA52F185}" type="slidenum">
              <a:rPr lang="en-US" smtClean="0"/>
              <a:pPr/>
              <a:t>4</a:t>
            </a:fld>
            <a:endParaRPr lang="en-US" dirty="0"/>
          </a:p>
        </p:txBody>
      </p:sp>
    </p:spTree>
    <p:extLst>
      <p:ext uri="{BB962C8B-B14F-4D97-AF65-F5344CB8AC3E}">
        <p14:creationId xmlns:p14="http://schemas.microsoft.com/office/powerpoint/2010/main" xmlns="" val="393514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8B478-2B4C-4228-BE8F-589EBA52F185}" type="slidenum">
              <a:rPr lang="en-US" smtClean="0"/>
              <a:pPr/>
              <a:t>5</a:t>
            </a:fld>
            <a:endParaRPr lang="en-US" dirty="0"/>
          </a:p>
        </p:txBody>
      </p:sp>
    </p:spTree>
    <p:extLst>
      <p:ext uri="{BB962C8B-B14F-4D97-AF65-F5344CB8AC3E}">
        <p14:creationId xmlns:p14="http://schemas.microsoft.com/office/powerpoint/2010/main" xmlns="" val="393514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8B478-2B4C-4228-BE8F-589EBA52F185}" type="slidenum">
              <a:rPr lang="en-US" smtClean="0"/>
              <a:pPr/>
              <a:t>6</a:t>
            </a:fld>
            <a:endParaRPr lang="en-US" dirty="0"/>
          </a:p>
        </p:txBody>
      </p:sp>
    </p:spTree>
    <p:extLst>
      <p:ext uri="{BB962C8B-B14F-4D97-AF65-F5344CB8AC3E}">
        <p14:creationId xmlns:p14="http://schemas.microsoft.com/office/powerpoint/2010/main" xmlns="" val="393514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8B478-2B4C-4228-BE8F-589EBA52F185}" type="slidenum">
              <a:rPr lang="en-US" smtClean="0"/>
              <a:pPr/>
              <a:t>7</a:t>
            </a:fld>
            <a:endParaRPr lang="en-US" dirty="0"/>
          </a:p>
        </p:txBody>
      </p:sp>
    </p:spTree>
    <p:extLst>
      <p:ext uri="{BB962C8B-B14F-4D97-AF65-F5344CB8AC3E}">
        <p14:creationId xmlns:p14="http://schemas.microsoft.com/office/powerpoint/2010/main" xmlns="" val="393514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8B478-2B4C-4228-BE8F-589EBA52F185}" type="slidenum">
              <a:rPr lang="en-US" smtClean="0"/>
              <a:pPr/>
              <a:t>8</a:t>
            </a:fld>
            <a:endParaRPr lang="en-US" dirty="0"/>
          </a:p>
        </p:txBody>
      </p:sp>
    </p:spTree>
    <p:extLst>
      <p:ext uri="{BB962C8B-B14F-4D97-AF65-F5344CB8AC3E}">
        <p14:creationId xmlns:p14="http://schemas.microsoft.com/office/powerpoint/2010/main" xmlns="" val="393514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8B478-2B4C-4228-BE8F-589EBA52F185}" type="slidenum">
              <a:rPr lang="en-US" smtClean="0"/>
              <a:pPr/>
              <a:t>9</a:t>
            </a:fld>
            <a:endParaRPr lang="en-US" dirty="0"/>
          </a:p>
        </p:txBody>
      </p:sp>
    </p:spTree>
    <p:extLst>
      <p:ext uri="{BB962C8B-B14F-4D97-AF65-F5344CB8AC3E}">
        <p14:creationId xmlns:p14="http://schemas.microsoft.com/office/powerpoint/2010/main" xmlns="" val="393514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44D19-FA61-449E-9CDB-EDCD8BAB5562}" type="slidenum">
              <a:rPr lang="en-US"/>
              <a:pPr/>
              <a:t>16</a:t>
            </a:fld>
            <a:endParaRPr lang="en-US"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
            <a:ext cx="6021387"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12700"/>
            <a:ext cx="8255000" cy="5264150"/>
          </a:xfrm>
          <a:custGeom>
            <a:avLst/>
            <a:gdLst/>
            <a:ahLst/>
            <a:cxnLst>
              <a:cxn ang="0">
                <a:pos x="0" y="0"/>
              </a:cxn>
              <a:cxn ang="0">
                <a:pos x="0" y="3316"/>
              </a:cxn>
              <a:cxn ang="0">
                <a:pos x="5200" y="2732"/>
              </a:cxn>
              <a:cxn ang="0">
                <a:pos x="4904" y="8"/>
              </a:cxn>
              <a:cxn ang="0">
                <a:pos x="0" y="0"/>
              </a:cxn>
            </a:cxnLst>
            <a:rect l="0" t="0" r="r" b="b"/>
            <a:pathLst>
              <a:path w="5200" h="3316">
                <a:moveTo>
                  <a:pt x="0" y="0"/>
                </a:moveTo>
                <a:lnTo>
                  <a:pt x="0" y="3316"/>
                </a:lnTo>
                <a:lnTo>
                  <a:pt x="5200" y="2732"/>
                </a:lnTo>
                <a:lnTo>
                  <a:pt x="4904" y="8"/>
                </a:lnTo>
                <a:lnTo>
                  <a:pt x="0" y="0"/>
                </a:lnTo>
                <a:close/>
              </a:path>
            </a:pathLst>
          </a:custGeom>
          <a:gradFill rotWithShape="1">
            <a:gsLst>
              <a:gs pos="0">
                <a:schemeClr val="accent1">
                  <a:gamma/>
                  <a:shade val="79216"/>
                  <a:invGamma/>
                </a:schemeClr>
              </a:gs>
              <a:gs pos="100000">
                <a:schemeClr val="accent1"/>
              </a:gs>
            </a:gsLst>
            <a:lin ang="2700000" scaled="1"/>
          </a:gradFill>
          <a:ln w="9525" cap="flat" cmpd="sng">
            <a:noFill/>
            <a:prstDash val="solid"/>
            <a:round/>
            <a:headEnd/>
            <a:tailEnd/>
          </a:ln>
          <a:effectLst/>
        </p:spPr>
        <p:txBody>
          <a:bodyPr anchor="ctr"/>
          <a:lstStyle/>
          <a:p>
            <a:pPr>
              <a:defRPr/>
            </a:pPr>
            <a:endParaRPr lang="en-US" dirty="0"/>
          </a:p>
        </p:txBody>
      </p:sp>
      <p:sp>
        <p:nvSpPr>
          <p:cNvPr id="5" name="Rectangle 3"/>
          <p:cNvSpPr>
            <a:spLocks noChangeArrowheads="1"/>
          </p:cNvSpPr>
          <p:nvPr/>
        </p:nvSpPr>
        <p:spPr bwMode="auto">
          <a:xfrm>
            <a:off x="4572000" y="3276600"/>
            <a:ext cx="4572000" cy="3429000"/>
          </a:xfrm>
          <a:prstGeom prst="rect">
            <a:avLst/>
          </a:prstGeom>
          <a:solidFill>
            <a:srgbClr val="EAEAEA">
              <a:alpha val="53000"/>
            </a:srgbClr>
          </a:solidFill>
          <a:ln w="9525">
            <a:noFill/>
            <a:miter lim="800000"/>
            <a:headEnd/>
            <a:tailEnd/>
          </a:ln>
          <a:effectLst/>
        </p:spPr>
        <p:txBody>
          <a:bodyPr wrap="none" anchor="ctr"/>
          <a:lstStyle/>
          <a:p>
            <a:pPr>
              <a:defRPr/>
            </a:pPr>
            <a:endParaRPr lang="en-US" dirty="0"/>
          </a:p>
        </p:txBody>
      </p:sp>
      <p:sp>
        <p:nvSpPr>
          <p:cNvPr id="16388" name="Rectangle 4"/>
          <p:cNvSpPr>
            <a:spLocks noGrp="1" noChangeArrowheads="1"/>
          </p:cNvSpPr>
          <p:nvPr>
            <p:ph type="ctrTitle"/>
          </p:nvPr>
        </p:nvSpPr>
        <p:spPr>
          <a:xfrm>
            <a:off x="455613" y="1522413"/>
            <a:ext cx="7392987" cy="2058987"/>
          </a:xfrm>
        </p:spPr>
        <p:txBody>
          <a:bodyPr/>
          <a:lstStyle>
            <a:lvl1pPr>
              <a:defRPr sz="4000">
                <a:solidFill>
                  <a:schemeClr val="bg1"/>
                </a:solidFill>
              </a:defRPr>
            </a:lvl1pPr>
          </a:lstStyle>
          <a:p>
            <a:r>
              <a:rPr lang="en-US" dirty="0" smtClean="0"/>
              <a:t>Click to edit Master title style</a:t>
            </a:r>
            <a:endParaRPr lang="en-US" dirty="0"/>
          </a:p>
        </p:txBody>
      </p:sp>
      <p:sp>
        <p:nvSpPr>
          <p:cNvPr id="16390" name="Rectangle 6"/>
          <p:cNvSpPr>
            <a:spLocks noGrp="1" noChangeArrowheads="1"/>
          </p:cNvSpPr>
          <p:nvPr>
            <p:ph type="subTitle" idx="1"/>
          </p:nvPr>
        </p:nvSpPr>
        <p:spPr>
          <a:xfrm>
            <a:off x="4572000" y="3276600"/>
            <a:ext cx="3278187" cy="3429000"/>
          </a:xfrm>
        </p:spPr>
        <p:txBody>
          <a:bodyPr/>
          <a:lstStyle>
            <a:lvl1pPr marL="0" indent="0">
              <a:buFontTx/>
              <a:buNone/>
              <a:defRPr sz="2000"/>
            </a:lvl1pPr>
          </a:lstStyle>
          <a:p>
            <a:r>
              <a:rPr lang="en-US" dirty="0" smtClean="0"/>
              <a:t>Click to edit Master subtitle style</a:t>
            </a:r>
            <a:endParaRPr lang="en-US" dirty="0"/>
          </a:p>
        </p:txBody>
      </p:sp>
      <p:pic>
        <p:nvPicPr>
          <p:cNvPr id="8" name="Picture 7" descr="OCLC logo Research White.png"/>
          <p:cNvPicPr>
            <a:picLocks noChangeAspect="1"/>
          </p:cNvPicPr>
          <p:nvPr userDrawn="1"/>
        </p:nvPicPr>
        <p:blipFill>
          <a:blip r:embed="rId2" cstate="print"/>
          <a:stretch>
            <a:fillRect/>
          </a:stretch>
        </p:blipFill>
        <p:spPr>
          <a:xfrm>
            <a:off x="228600" y="304800"/>
            <a:ext cx="914400" cy="10950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95CAD-C603-49B4-8104-9677B061F68B}"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5388C7-CF3B-48C8-B8D4-18A9D279FCC9}"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8F326-D0E7-4FBD-BBEB-975FC56F5A5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E0734-81E6-43DB-97B9-2C45FD215F88}"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1413"/>
            <a:ext cx="4040187"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8EE9B-557B-42BA-BF49-B7696CA6EEA4}"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6FF93A-2E37-4C23-80EF-F62BD81056DB}"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AE12C8-A38A-4DA1-84D5-853746F1B806}" type="datetime1">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29617872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1CC8E-F8C1-4F5D-BF66-9807C09BD317}" type="datetime1">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1654763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A6078-EBDA-4EC3-BB41-3BF19B8B3C5C}" type="datetime1">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200365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0FFF2-B69E-443E-8B1D-CBDA0CF9D9B7}" type="datetime1">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1284677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B0A13B-6A69-4375-B7B9-5F15C32416EE}" type="datetime1">
              <a:rPr lang="en-US" smtClean="0"/>
              <a:pPr/>
              <a:t>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29238945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4FC265-ACF8-4EF6-A33A-3FDB46AFD351}" type="datetime1">
              <a:rPr lang="en-US" smtClean="0"/>
              <a:pPr/>
              <a:t>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1424446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F8FBC-8B04-42D4-9E83-D0680CA4A512}" type="datetime1">
              <a:rPr lang="en-US" smtClean="0"/>
              <a:pPr/>
              <a:t>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3514110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BA6BC-1B61-4313-B434-3F2B755D6A0E}" type="datetime1">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36038837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8EBF5-A6E1-4A28-BF17-F1358D1D172F}" type="datetime1">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2645329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A0BAF-777B-4D53-B02C-B994A52B22FC}" type="datetime1">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34034501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D8A89-8AA9-4BE7-B52F-137378A6457A}" type="datetime1">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35273541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F14E1-02B1-49F0-9343-9565C66E5FF2}" type="datetimeFigureOut">
              <a:rPr lang="en-US" smtClean="0"/>
              <a:pPr/>
              <a:t>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EFEB89-D4FD-4313-B721-7533E2FA03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4.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5.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228600"/>
            <a:ext cx="8231187" cy="91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141413"/>
            <a:ext cx="8231187" cy="510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364" name="Rectangle 4"/>
          <p:cNvSpPr>
            <a:spLocks noChangeArrowheads="1"/>
          </p:cNvSpPr>
          <p:nvPr/>
        </p:nvSpPr>
        <p:spPr bwMode="auto">
          <a:xfrm>
            <a:off x="0" y="6629400"/>
            <a:ext cx="4572000" cy="228600"/>
          </a:xfrm>
          <a:prstGeom prst="rect">
            <a:avLst/>
          </a:prstGeom>
          <a:gradFill rotWithShape="1">
            <a:gsLst>
              <a:gs pos="0">
                <a:schemeClr val="accent1">
                  <a:gamma/>
                  <a:shade val="76078"/>
                  <a:invGamma/>
                </a:schemeClr>
              </a:gs>
              <a:gs pos="100000">
                <a:schemeClr val="accent1"/>
              </a:gs>
            </a:gsLst>
            <a:lin ang="0" scaled="1"/>
          </a:gradFill>
          <a:ln w="9525">
            <a:noFill/>
            <a:miter lim="800000"/>
            <a:headEnd/>
            <a:tailEnd/>
          </a:ln>
          <a:effectLst/>
        </p:spPr>
        <p:txBody>
          <a:bodyPr wrap="none" anchor="ctr"/>
          <a:lstStyle/>
          <a:p>
            <a:pPr>
              <a:defRPr/>
            </a:pPr>
            <a:endParaRPr lang="en-US" dirty="0"/>
          </a:p>
        </p:txBody>
      </p:sp>
      <p:sp>
        <p:nvSpPr>
          <p:cNvPr id="15366" name="Rectangle 6"/>
          <p:cNvSpPr>
            <a:spLocks noChangeArrowheads="1"/>
          </p:cNvSpPr>
          <p:nvPr/>
        </p:nvSpPr>
        <p:spPr bwMode="auto">
          <a:xfrm>
            <a:off x="3657600" y="7086600"/>
            <a:ext cx="5486400" cy="457200"/>
          </a:xfrm>
          <a:prstGeom prst="rect">
            <a:avLst/>
          </a:prstGeom>
          <a:solidFill>
            <a:srgbClr val="DDDDDD">
              <a:alpha val="50000"/>
            </a:srgbClr>
          </a:solidFill>
          <a:ln w="9525" algn="ctr">
            <a:noFill/>
            <a:miter lim="800000"/>
            <a:headEnd/>
            <a:tailEnd/>
          </a:ln>
          <a:effectLst/>
        </p:spPr>
        <p:txBody>
          <a:bodyPr wrap="none" anchor="ctr"/>
          <a:lstStyle/>
          <a:p>
            <a:pPr>
              <a:defRPr/>
            </a:pPr>
            <a:endParaRPr lang="en-US" dirty="0"/>
          </a:p>
        </p:txBody>
      </p:sp>
      <p:sp>
        <p:nvSpPr>
          <p:cNvPr id="15367" name="Text Box 7"/>
          <p:cNvSpPr txBox="1">
            <a:spLocks noChangeArrowheads="1"/>
          </p:cNvSpPr>
          <p:nvPr/>
        </p:nvSpPr>
        <p:spPr bwMode="auto">
          <a:xfrm>
            <a:off x="4572000" y="6627168"/>
            <a:ext cx="4267200" cy="230832"/>
          </a:xfrm>
          <a:prstGeom prst="rect">
            <a:avLst/>
          </a:prstGeom>
          <a:noFill/>
          <a:ln w="9525" algn="ctr">
            <a:noFill/>
            <a:miter lim="800000"/>
            <a:headEnd/>
            <a:tailEnd/>
          </a:ln>
          <a:effectLst/>
        </p:spPr>
        <p:txBody>
          <a:bodyPr wrap="square">
            <a:spAutoFit/>
          </a:bodyPr>
          <a:lstStyle/>
          <a:p>
            <a:pPr algn="l">
              <a:defRPr/>
            </a:pPr>
            <a:r>
              <a:rPr lang="en-US" sz="900" b="0" baseline="0" dirty="0" smtClean="0">
                <a:solidFill>
                  <a:schemeClr val="tx1"/>
                </a:solidFill>
              </a:rPr>
              <a:t>   Rapid Capture in Special Collections and Archives Webinar, 27 October  2011</a:t>
            </a:r>
            <a:endParaRPr lang="en-US" sz="900" b="0" dirty="0">
              <a:solidFill>
                <a:schemeClr val="tx1"/>
              </a:solidFill>
            </a:endParaRPr>
          </a:p>
        </p:txBody>
      </p:sp>
      <p:pic>
        <p:nvPicPr>
          <p:cNvPr id="1034" name="Picture 10" descr="logo white small"/>
          <p:cNvPicPr>
            <a:picLocks noChangeAspect="1" noChangeArrowheads="1"/>
          </p:cNvPicPr>
          <p:nvPr/>
        </p:nvPicPr>
        <p:blipFill>
          <a:blip r:embed="rId14" cstate="email"/>
          <a:srcRect/>
          <a:stretch>
            <a:fillRect/>
          </a:stretch>
        </p:blipFill>
        <p:spPr bwMode="auto">
          <a:xfrm>
            <a:off x="442913" y="6624638"/>
            <a:ext cx="619125" cy="233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Trebuchet MS" pitchFamily="34" charset="0"/>
        </a:defRPr>
      </a:lvl2pPr>
      <a:lvl3pPr algn="l" rtl="0" eaLnBrk="1" fontAlgn="base" hangingPunct="1">
        <a:spcBef>
          <a:spcPct val="0"/>
        </a:spcBef>
        <a:spcAft>
          <a:spcPct val="0"/>
        </a:spcAft>
        <a:defRPr sz="2800" b="1">
          <a:solidFill>
            <a:schemeClr val="tx1"/>
          </a:solidFill>
          <a:latin typeface="Trebuchet MS" pitchFamily="34" charset="0"/>
        </a:defRPr>
      </a:lvl3pPr>
      <a:lvl4pPr algn="l" rtl="0" eaLnBrk="1" fontAlgn="base" hangingPunct="1">
        <a:spcBef>
          <a:spcPct val="0"/>
        </a:spcBef>
        <a:spcAft>
          <a:spcPct val="0"/>
        </a:spcAft>
        <a:defRPr sz="2800" b="1">
          <a:solidFill>
            <a:schemeClr val="tx1"/>
          </a:solidFill>
          <a:latin typeface="Trebuchet MS" pitchFamily="34" charset="0"/>
        </a:defRPr>
      </a:lvl4pPr>
      <a:lvl5pPr algn="l" rtl="0" eaLnBrk="1" fontAlgn="base" hangingPunct="1">
        <a:spcBef>
          <a:spcPct val="0"/>
        </a:spcBef>
        <a:spcAft>
          <a:spcPct val="0"/>
        </a:spcAft>
        <a:defRPr sz="2800" b="1">
          <a:solidFill>
            <a:schemeClr val="tx1"/>
          </a:solidFill>
          <a:latin typeface="Trebuchet MS" pitchFamily="34" charset="0"/>
        </a:defRPr>
      </a:lvl5pPr>
      <a:lvl6pPr marL="457200" algn="l" rtl="0" eaLnBrk="1" fontAlgn="base" hangingPunct="1">
        <a:spcBef>
          <a:spcPct val="0"/>
        </a:spcBef>
        <a:spcAft>
          <a:spcPct val="0"/>
        </a:spcAft>
        <a:defRPr sz="2800" b="1">
          <a:solidFill>
            <a:schemeClr val="tx1"/>
          </a:solidFill>
          <a:latin typeface="Trebuchet MS" pitchFamily="34" charset="0"/>
        </a:defRPr>
      </a:lvl6pPr>
      <a:lvl7pPr marL="914400" algn="l" rtl="0" eaLnBrk="1" fontAlgn="base" hangingPunct="1">
        <a:spcBef>
          <a:spcPct val="0"/>
        </a:spcBef>
        <a:spcAft>
          <a:spcPct val="0"/>
        </a:spcAft>
        <a:defRPr sz="2800" b="1">
          <a:solidFill>
            <a:schemeClr val="tx1"/>
          </a:solidFill>
          <a:latin typeface="Trebuchet MS" pitchFamily="34" charset="0"/>
        </a:defRPr>
      </a:lvl7pPr>
      <a:lvl8pPr marL="1371600" algn="l" rtl="0" eaLnBrk="1" fontAlgn="base" hangingPunct="1">
        <a:spcBef>
          <a:spcPct val="0"/>
        </a:spcBef>
        <a:spcAft>
          <a:spcPct val="0"/>
        </a:spcAft>
        <a:defRPr sz="2800" b="1">
          <a:solidFill>
            <a:schemeClr val="tx1"/>
          </a:solidFill>
          <a:latin typeface="Trebuchet MS" pitchFamily="34" charset="0"/>
        </a:defRPr>
      </a:lvl8pPr>
      <a:lvl9pPr marL="1828800" algn="l" rtl="0" eaLnBrk="1" fontAlgn="base" hangingPunct="1">
        <a:spcBef>
          <a:spcPct val="0"/>
        </a:spcBef>
        <a:spcAft>
          <a:spcPct val="0"/>
        </a:spcAft>
        <a:defRPr sz="2800" b="1">
          <a:solidFill>
            <a:schemeClr val="tx1"/>
          </a:solidFill>
          <a:latin typeface="Trebuchet MS" pitchFamily="34" charset="0"/>
        </a:defRPr>
      </a:lvl9pPr>
    </p:titleStyle>
    <p:bodyStyle>
      <a:lvl1pPr marL="342900" indent="-342900" algn="l" rtl="0" eaLnBrk="1" fontAlgn="base" hangingPunct="1">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a:solidFill>
            <a:schemeClr val="tx1"/>
          </a:solidFill>
          <a:latin typeface="+mn-lt"/>
        </a:defRPr>
      </a:lvl3pPr>
      <a:lvl4pPr marL="1600200" indent="-228600" algn="l" rtl="0" eaLnBrk="1" fontAlgn="base" hangingPunct="1">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14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14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4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4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95CAD-C603-49B4-8104-9677B061F68B}" type="datetimeFigureOut">
              <a:rPr lang="en-US" smtClean="0"/>
              <a:pPr/>
              <a:t>11/8/2011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388C7-CF3B-48C8-B8D4-18A9D279FC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8F326-D0E7-4FBD-BBEB-975FC56F5A54}" type="datetimeFigureOut">
              <a:rPr lang="en-US" smtClean="0"/>
              <a:pPr/>
              <a:t>11/8/2011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E0734-81E6-43DB-97B9-2C45FD215F8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 id="2147483730"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07777"/>
          </a:xfrm>
          <a:prstGeom prst="rect">
            <a:avLst/>
          </a:prstGeom>
          <a:noFill/>
        </p:spPr>
        <p:txBody>
          <a:bodyPr wrap="square" rtlCol="0">
            <a:spAutoFit/>
          </a:bodyPr>
          <a:lstStyle/>
          <a:p>
            <a:pPr algn="l"/>
            <a:r>
              <a:rPr lang="en-US" sz="1400" dirty="0" smtClean="0">
                <a:solidFill>
                  <a:schemeClr val="bg1"/>
                </a:solidFill>
              </a:rPr>
              <a:t>Rapid</a:t>
            </a:r>
            <a:r>
              <a:rPr lang="en-US" sz="1400" baseline="0" dirty="0" smtClean="0">
                <a:solidFill>
                  <a:schemeClr val="bg1"/>
                </a:solidFill>
              </a:rPr>
              <a:t> Capture in Special Collections and Archives Webinar</a:t>
            </a:r>
            <a:endParaRPr lang="en-US" sz="1400" dirty="0">
              <a:solidFill>
                <a:schemeClr val="bg1"/>
              </a:solidFill>
            </a:endParaRPr>
          </a:p>
        </p:txBody>
      </p:sp>
      <p:sp>
        <p:nvSpPr>
          <p:cNvPr id="7" name="TextBox 6"/>
          <p:cNvSpPr txBox="1"/>
          <p:nvPr userDrawn="1"/>
        </p:nvSpPr>
        <p:spPr>
          <a:xfrm>
            <a:off x="7391400" y="6429813"/>
            <a:ext cx="1684360" cy="307777"/>
          </a:xfrm>
          <a:prstGeom prst="rect">
            <a:avLst/>
          </a:prstGeom>
          <a:noFill/>
        </p:spPr>
        <p:txBody>
          <a:bodyPr wrap="square" rtlCol="0">
            <a:spAutoFit/>
          </a:bodyPr>
          <a:lstStyle/>
          <a:p>
            <a:pPr algn="r"/>
            <a:r>
              <a:rPr lang="en-US" sz="1400" dirty="0" smtClean="0">
                <a:solidFill>
                  <a:schemeClr val="bg1"/>
                </a:solidFill>
              </a:rPr>
              <a:t>27</a:t>
            </a:r>
            <a:r>
              <a:rPr lang="en-US" sz="1400" baseline="0" dirty="0" smtClean="0">
                <a:solidFill>
                  <a:schemeClr val="bg1"/>
                </a:solidFill>
              </a:rPr>
              <a:t> October 2011</a:t>
            </a:r>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8EE9B-557B-42BA-BF49-B7696CA6EEA4}" type="datetimeFigureOut">
              <a:rPr lang="en-US" smtClean="0"/>
              <a:pPr/>
              <a:t>11/8/2011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FF93A-2E37-4C23-80EF-F62BD81056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FD7B9-BF01-4E1B-8C0B-BF01A51A0858}" type="datetime1">
              <a:rPr lang="en-US" smtClean="0"/>
              <a:pPr/>
              <a:t>11/8/2011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465A6-12DB-4FC2-A440-DC278AD05FA5}" type="slidenum">
              <a:rPr lang="en-US" smtClean="0"/>
              <a:pPr/>
              <a:t>‹#›</a:t>
            </a:fld>
            <a:endParaRPr lang="en-US" dirty="0"/>
          </a:p>
        </p:txBody>
      </p:sp>
    </p:spTree>
    <p:extLst>
      <p:ext uri="{BB962C8B-B14F-4D97-AF65-F5344CB8AC3E}">
        <p14:creationId xmlns:p14="http://schemas.microsoft.com/office/powerpoint/2010/main" xmlns="" val="3686839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F14E1-02B1-49F0-9343-9565C66E5FF2}" type="datetimeFigureOut">
              <a:rPr lang="en-US" smtClean="0"/>
              <a:pPr/>
              <a:t>11/8/2011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FEB89-D4FD-4313-B721-7533E2FA03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83.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8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research/publications/library/2011/2011-04r.htm" TargetMode="External"/><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moore144@umn.edu" TargetMode="Externa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83.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8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8" Type="http://schemas.openxmlformats.org/officeDocument/2006/relationships/hyperlink" Target="mailto:erwayr@oclc.org" TargetMode="External"/><Relationship Id="rId3" Type="http://schemas.openxmlformats.org/officeDocument/2006/relationships/hyperlink" Target="mailto:ljcb@email.unc.edu" TargetMode="External"/><Relationship Id="rId7" Type="http://schemas.openxmlformats.org/officeDocument/2006/relationships/hyperlink" Target="mailto:BrianW@thehenryford.org" TargetMode="External"/><Relationship Id="rId2" Type="http://schemas.openxmlformats.org/officeDocument/2006/relationships/notesSlide" Target="../notesSlides/notesSlide23.xml"/><Relationship Id="rId1" Type="http://schemas.openxmlformats.org/officeDocument/2006/relationships/slideLayout" Target="../slideLayouts/slideLayout47.xml"/><Relationship Id="rId6" Type="http://schemas.openxmlformats.org/officeDocument/2006/relationships/hyperlink" Target="mailto:moore144@umn.edu" TargetMode="External"/><Relationship Id="rId5" Type="http://schemas.openxmlformats.org/officeDocument/2006/relationships/hyperlink" Target="mailto:melings@library.berkeley.edu" TargetMode="External"/><Relationship Id="rId4" Type="http://schemas.openxmlformats.org/officeDocument/2006/relationships/hyperlink" Target="mailto:bgoldma3@uwyo.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3" Type="http://schemas.openxmlformats.org/officeDocument/2006/relationships/hyperlink" Target="http://www.adobe.com/products/bridge.html" TargetMode="External"/><Relationship Id="rId7" Type="http://schemas.openxmlformats.org/officeDocument/2006/relationships/hyperlink" Target="http://www.ala.org/ala/mgrps/divs/acrl/events/national/2011/papers/automating_digital_s.pdf" TargetMode="External"/><Relationship Id="rId2" Type="http://schemas.openxmlformats.org/officeDocument/2006/relationships/notesSlide" Target="../notesSlides/notesSlide24.xml"/><Relationship Id="rId1" Type="http://schemas.openxmlformats.org/officeDocument/2006/relationships/slideLayout" Target="../slideLayouts/slideLayout49.xml"/><Relationship Id="rId6" Type="http://schemas.openxmlformats.org/officeDocument/2006/relationships/hyperlink" Target="http://flexpaper.devaldi.com/" TargetMode="External"/><Relationship Id="rId5" Type="http://schemas.openxmlformats.org/officeDocument/2006/relationships/hyperlink" Target="http://www.usa.canon.com/cusa/consumer/products/cameras/slr_cameras/eos_5d_mark_ii" TargetMode="External"/><Relationship Id="rId4" Type="http://schemas.openxmlformats.org/officeDocument/2006/relationships/hyperlink" Target="http://xtf.cdlib.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url.umn.edu/5513" TargetMode="External"/><Relationship Id="rId2" Type="http://schemas.openxmlformats.org/officeDocument/2006/relationships/notesSlide" Target="../notesSlides/notesSlide25.xml"/><Relationship Id="rId1" Type="http://schemas.openxmlformats.org/officeDocument/2006/relationships/slideLayout" Target="../slideLayouts/slideLayout49.xml"/><Relationship Id="rId6" Type="http://schemas.openxmlformats.org/officeDocument/2006/relationships/hyperlink" Target="http://beinecke.library.yale.edu/brbltda/dis/dishome.asp" TargetMode="External"/><Relationship Id="rId5" Type="http://schemas.openxmlformats.org/officeDocument/2006/relationships/hyperlink" Target="http://www.archives.gov/comment/nara-digitizing-plan.pdf" TargetMode="External"/><Relationship Id="rId4" Type="http://schemas.openxmlformats.org/officeDocument/2006/relationships/hyperlink" Target="http://www.oclc.org/research/publications/library/2007/2007-02.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gi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gif"/><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gif"/><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7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573463" y="1296988"/>
            <a:ext cx="4579937" cy="1751012"/>
          </a:xfrm>
        </p:spPr>
        <p:txBody>
          <a:bodyPr>
            <a:normAutofit fontScale="90000"/>
          </a:bodyPr>
          <a:lstStyle/>
          <a:p>
            <a:pPr algn="l"/>
            <a:r>
              <a:rPr lang="en-US" sz="3600" b="1" dirty="0" smtClean="0"/>
              <a:t>Rapid Capture in Special</a:t>
            </a:r>
            <a:br>
              <a:rPr lang="en-US" sz="3600" b="1" dirty="0" smtClean="0"/>
            </a:br>
            <a:r>
              <a:rPr lang="en-US" sz="3600" b="1" dirty="0" smtClean="0"/>
              <a:t>Collections and Archives Webinar</a:t>
            </a:r>
            <a:r>
              <a:rPr lang="en-US" dirty="0" smtClean="0"/>
              <a:t/>
            </a:r>
            <a:br>
              <a:rPr lang="en-US" dirty="0" smtClean="0"/>
            </a:br>
            <a:endParaRPr lang="en-US" dirty="0"/>
          </a:p>
        </p:txBody>
      </p:sp>
      <p:sp>
        <p:nvSpPr>
          <p:cNvPr id="3" name="Subtitle 2"/>
          <p:cNvSpPr>
            <a:spLocks noGrp="1"/>
          </p:cNvSpPr>
          <p:nvPr>
            <p:ph type="subTitle" idx="1"/>
          </p:nvPr>
        </p:nvSpPr>
        <p:spPr>
          <a:xfrm>
            <a:off x="3497263" y="3048000"/>
            <a:ext cx="4198937" cy="914399"/>
          </a:xfrm>
        </p:spPr>
        <p:txBody>
          <a:bodyPr>
            <a:normAutofit/>
          </a:bodyPr>
          <a:lstStyle/>
          <a:p>
            <a:pPr>
              <a:buNone/>
            </a:pPr>
            <a:r>
              <a:rPr lang="en-US" sz="2400" dirty="0" smtClean="0">
                <a:latin typeface="+mj-lt"/>
              </a:rPr>
              <a:t>27 October 2011</a:t>
            </a:r>
            <a:endParaRPr lang="en-US" sz="2400" dirty="0">
              <a:latin typeface="+mj-lt"/>
            </a:endParaRPr>
          </a:p>
        </p:txBody>
      </p:sp>
      <p:sp>
        <p:nvSpPr>
          <p:cNvPr id="6" name="TextBox 5"/>
          <p:cNvSpPr txBox="1"/>
          <p:nvPr/>
        </p:nvSpPr>
        <p:spPr>
          <a:xfrm>
            <a:off x="609600" y="3886200"/>
            <a:ext cx="8305800" cy="2308324"/>
          </a:xfrm>
          <a:prstGeom prst="rect">
            <a:avLst/>
          </a:prstGeom>
          <a:noFill/>
        </p:spPr>
        <p:txBody>
          <a:bodyPr wrap="square" rtlCol="0">
            <a:spAutoFit/>
          </a:bodyPr>
          <a:lstStyle/>
          <a:p>
            <a:r>
              <a:rPr lang="en-US" sz="2400" dirty="0" smtClean="0">
                <a:solidFill>
                  <a:srgbClr val="000000"/>
                </a:solidFill>
              </a:rPr>
              <a:t>Laura Clark Brown, University of North Carolina at Chapel Hill</a:t>
            </a:r>
          </a:p>
          <a:p>
            <a:r>
              <a:rPr lang="en-US" sz="2400" dirty="0" smtClean="0">
                <a:solidFill>
                  <a:srgbClr val="000000"/>
                </a:solidFill>
              </a:rPr>
              <a:t>Ben Goldman, University of Wyoming</a:t>
            </a:r>
          </a:p>
          <a:p>
            <a:r>
              <a:rPr lang="en-US" sz="2400" dirty="0" smtClean="0">
                <a:solidFill>
                  <a:srgbClr val="000000"/>
                </a:solidFill>
              </a:rPr>
              <a:t>Mary Elings, University of California, Berkeley</a:t>
            </a:r>
            <a:br>
              <a:rPr lang="en-US" sz="2400" dirty="0" smtClean="0">
                <a:solidFill>
                  <a:srgbClr val="000000"/>
                </a:solidFill>
              </a:rPr>
            </a:br>
            <a:r>
              <a:rPr lang="en-US" sz="2400" dirty="0" smtClean="0">
                <a:solidFill>
                  <a:srgbClr val="000000"/>
                </a:solidFill>
              </a:rPr>
              <a:t>Erik Moore, University of Minnesota</a:t>
            </a:r>
          </a:p>
          <a:p>
            <a:r>
              <a:rPr lang="en-US" sz="2400" dirty="0" smtClean="0">
                <a:solidFill>
                  <a:srgbClr val="000000"/>
                </a:solidFill>
              </a:rPr>
              <a:t>Brian Wilson, The Henry Ford</a:t>
            </a:r>
          </a:p>
          <a:p>
            <a:r>
              <a:rPr lang="en-US" sz="2400" dirty="0" smtClean="0">
                <a:solidFill>
                  <a:srgbClr val="000000"/>
                </a:solidFill>
              </a:rPr>
              <a:t>Ricky Erway, OCLC Research</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44775"/>
            <a:ext cx="7772400" cy="1470025"/>
          </a:xfrm>
        </p:spPr>
        <p:txBody>
          <a:bodyPr/>
          <a:lstStyle/>
          <a:p>
            <a:r>
              <a:rPr lang="en-US" dirty="0" smtClean="0"/>
              <a:t>Re-Using Archival Description</a:t>
            </a:r>
            <a:endParaRPr lang="en-US" dirty="0"/>
          </a:p>
        </p:txBody>
      </p:sp>
      <p:sp>
        <p:nvSpPr>
          <p:cNvPr id="5" name="Subtitle 4"/>
          <p:cNvSpPr>
            <a:spLocks noGrp="1"/>
          </p:cNvSpPr>
          <p:nvPr>
            <p:ph type="subTitle" idx="1"/>
          </p:nvPr>
        </p:nvSpPr>
        <p:spPr>
          <a:xfrm>
            <a:off x="3505200" y="4267200"/>
            <a:ext cx="4114800" cy="1752600"/>
          </a:xfrm>
        </p:spPr>
        <p:txBody>
          <a:bodyPr>
            <a:normAutofit fontScale="85000" lnSpcReduction="20000"/>
          </a:bodyPr>
          <a:lstStyle/>
          <a:p>
            <a:pPr algn="l"/>
            <a:r>
              <a:rPr lang="en-US" dirty="0" smtClean="0"/>
              <a:t>Ben Goldman</a:t>
            </a:r>
          </a:p>
          <a:p>
            <a:pPr algn="l"/>
            <a:r>
              <a:rPr lang="en-US" dirty="0" smtClean="0"/>
              <a:t>Digital Programs Archivist</a:t>
            </a:r>
          </a:p>
          <a:p>
            <a:pPr algn="l"/>
            <a:r>
              <a:rPr lang="en-US" dirty="0" smtClean="0"/>
              <a:t>American Heritage Center</a:t>
            </a:r>
          </a:p>
          <a:p>
            <a:pPr algn="l"/>
            <a:r>
              <a:rPr lang="en-US" dirty="0" smtClean="0"/>
              <a:t>University of Wyoming</a:t>
            </a:r>
            <a:endParaRPr lang="en-US" dirty="0"/>
          </a:p>
        </p:txBody>
      </p:sp>
      <p:pic>
        <p:nvPicPr>
          <p:cNvPr id="7" name="Picture 6" descr="ben.jpg"/>
          <p:cNvPicPr>
            <a:picLocks noChangeAspect="1"/>
          </p:cNvPicPr>
          <p:nvPr/>
        </p:nvPicPr>
        <p:blipFill>
          <a:blip r:embed="rId2" cstate="print"/>
          <a:stretch>
            <a:fillRect/>
          </a:stretch>
        </p:blipFill>
        <p:spPr>
          <a:xfrm>
            <a:off x="1800225" y="4267200"/>
            <a:ext cx="1476375" cy="1624013"/>
          </a:xfrm>
          <a:prstGeom prst="rect">
            <a:avLst/>
          </a:prstGeom>
        </p:spPr>
      </p:pic>
      <p:pic>
        <p:nvPicPr>
          <p:cNvPr id="10" name="Picture 9" descr="AHC Logo-Tex_bw.tif"/>
          <p:cNvPicPr>
            <a:picLocks noChangeAspect="1"/>
          </p:cNvPicPr>
          <p:nvPr/>
        </p:nvPicPr>
        <p:blipFill>
          <a:blip r:embed="rId3" cstate="print"/>
          <a:stretch>
            <a:fillRect/>
          </a:stretch>
        </p:blipFill>
        <p:spPr>
          <a:xfrm>
            <a:off x="2209800" y="359679"/>
            <a:ext cx="4724400" cy="22311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Digitization at the AHC</a:t>
            </a:r>
            <a:endParaRPr lang="en-US" dirty="0"/>
          </a:p>
        </p:txBody>
      </p:sp>
      <p:sp>
        <p:nvSpPr>
          <p:cNvPr id="3" name="Content Placeholder 2"/>
          <p:cNvSpPr>
            <a:spLocks noGrp="1"/>
          </p:cNvSpPr>
          <p:nvPr>
            <p:ph idx="1"/>
          </p:nvPr>
        </p:nvSpPr>
        <p:spPr/>
        <p:txBody>
          <a:bodyPr>
            <a:normAutofit lnSpcReduction="10000"/>
          </a:bodyPr>
          <a:lstStyle/>
          <a:p>
            <a:r>
              <a:rPr lang="en-US" dirty="0" smtClean="0"/>
              <a:t>Metadata is the most time-consuming task in a digitization project</a:t>
            </a:r>
          </a:p>
          <a:p>
            <a:r>
              <a:rPr lang="en-US" dirty="0" smtClean="0"/>
              <a:t>We already have a team of (6) processing archivists describing collections</a:t>
            </a:r>
          </a:p>
          <a:p>
            <a:r>
              <a:rPr lang="en-US" dirty="0" smtClean="0"/>
              <a:t>RE-USE METADATA</a:t>
            </a:r>
          </a:p>
          <a:p>
            <a:r>
              <a:rPr lang="en-US" dirty="0" smtClean="0"/>
              <a:t>Focus on processed collections with finding aids </a:t>
            </a:r>
          </a:p>
          <a:p>
            <a:r>
              <a:rPr lang="en-US" dirty="0" smtClean="0"/>
              <a:t>Describe digitized material to whatever level the physical materials are described</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and Results</a:t>
            </a:r>
            <a:endParaRPr lang="en-US" dirty="0"/>
          </a:p>
        </p:txBody>
      </p:sp>
      <p:sp>
        <p:nvSpPr>
          <p:cNvPr id="3" name="Content Placeholder 2"/>
          <p:cNvSpPr>
            <a:spLocks noGrp="1"/>
          </p:cNvSpPr>
          <p:nvPr>
            <p:ph idx="1"/>
          </p:nvPr>
        </p:nvSpPr>
        <p:spPr/>
        <p:txBody>
          <a:bodyPr/>
          <a:lstStyle/>
          <a:p>
            <a:r>
              <a:rPr lang="en-US" dirty="0" smtClean="0"/>
              <a:t>Use LUNA digital asset management system</a:t>
            </a:r>
          </a:p>
          <a:p>
            <a:pPr lvl="1"/>
            <a:r>
              <a:rPr lang="en-US" dirty="0" smtClean="0"/>
              <a:t>Metadata uploaded via Excel spreadsheets</a:t>
            </a:r>
          </a:p>
          <a:p>
            <a:r>
              <a:rPr lang="en-US" dirty="0" smtClean="0"/>
              <a:t>Dublin Core </a:t>
            </a:r>
            <a:endParaRPr lang="en-US" dirty="0"/>
          </a:p>
          <a:p>
            <a:pPr lvl="1"/>
            <a:r>
              <a:rPr lang="en-US" dirty="0" smtClean="0"/>
              <a:t>Lots of copy and paste, most fields map to collection-level values</a:t>
            </a:r>
          </a:p>
          <a:p>
            <a:r>
              <a:rPr lang="en-US" dirty="0" smtClean="0"/>
              <a:t>75,000 new items from 60+ collections the last two years, with minimal digitization resources (two part-time students on hourly wage)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Descriptions That Don’t Work</a:t>
            </a:r>
            <a:endParaRPr lang="en-US" dirty="0"/>
          </a:p>
        </p:txBody>
      </p:sp>
      <p:sp>
        <p:nvSpPr>
          <p:cNvPr id="3" name="Content Placeholder 2"/>
          <p:cNvSpPr>
            <a:spLocks noGrp="1"/>
          </p:cNvSpPr>
          <p:nvPr>
            <p:ph idx="1"/>
          </p:nvPr>
        </p:nvSpPr>
        <p:spPr/>
        <p:txBody>
          <a:bodyPr>
            <a:normAutofit/>
          </a:bodyPr>
          <a:lstStyle/>
          <a:p>
            <a:pPr>
              <a:buNone/>
            </a:pPr>
            <a:r>
              <a:rPr lang="en-US" sz="2800" dirty="0" smtClean="0"/>
              <a:t>“Accomplishments to Jackson Hole,  1927-1948: Box 1” </a:t>
            </a:r>
          </a:p>
          <a:p>
            <a:pPr>
              <a:buNone/>
            </a:pPr>
            <a:r>
              <a:rPr lang="en-US" sz="2800" dirty="0" smtClean="0"/>
              <a:t>“Correspondence, Chronological, 1930-1939: Boxes 65-80”</a:t>
            </a:r>
          </a:p>
          <a:p>
            <a:pPr>
              <a:buNone/>
            </a:pPr>
            <a:r>
              <a:rPr lang="en-US" sz="2800" dirty="0" smtClean="0"/>
              <a:t>“Miscellaneous Negatives,  undated: Boxes 19-23”</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Opportunities</a:t>
            </a:r>
            <a:endParaRPr lang="en-US" dirty="0"/>
          </a:p>
        </p:txBody>
      </p:sp>
      <p:sp>
        <p:nvSpPr>
          <p:cNvPr id="3" name="Content Placeholder 2"/>
          <p:cNvSpPr>
            <a:spLocks noGrp="1"/>
          </p:cNvSpPr>
          <p:nvPr>
            <p:ph idx="1"/>
          </p:nvPr>
        </p:nvSpPr>
        <p:spPr/>
        <p:txBody>
          <a:bodyPr/>
          <a:lstStyle/>
          <a:p>
            <a:r>
              <a:rPr lang="en-US" dirty="0" smtClean="0"/>
              <a:t>Describing for the web:</a:t>
            </a:r>
          </a:p>
          <a:p>
            <a:pPr lvl="1"/>
            <a:r>
              <a:rPr lang="en-US" dirty="0" smtClean="0"/>
              <a:t>Manageable chunks described</a:t>
            </a:r>
          </a:p>
          <a:p>
            <a:pPr lvl="1"/>
            <a:r>
              <a:rPr lang="en-US" dirty="0" smtClean="0"/>
              <a:t>Focus on “About-ness”</a:t>
            </a:r>
          </a:p>
          <a:p>
            <a:pPr lvl="1"/>
            <a:r>
              <a:rPr lang="en-US" dirty="0" smtClean="0"/>
              <a:t>Accuracy</a:t>
            </a:r>
          </a:p>
          <a:p>
            <a:pPr lvl="1"/>
            <a:r>
              <a:rPr lang="en-US" dirty="0" smtClean="0"/>
              <a:t>Maintain and improve a “minimal” methodology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Opportunities</a:t>
            </a:r>
            <a:endParaRPr lang="en-US" dirty="0"/>
          </a:p>
        </p:txBody>
      </p:sp>
      <p:sp>
        <p:nvSpPr>
          <p:cNvPr id="3" name="Content Placeholder 2"/>
          <p:cNvSpPr>
            <a:spLocks noGrp="1"/>
          </p:cNvSpPr>
          <p:nvPr>
            <p:ph idx="1"/>
          </p:nvPr>
        </p:nvSpPr>
        <p:spPr/>
        <p:txBody>
          <a:bodyPr>
            <a:normAutofit/>
          </a:bodyPr>
          <a:lstStyle/>
          <a:p>
            <a:r>
              <a:rPr lang="en-US" dirty="0" smtClean="0"/>
              <a:t>Begin to treat digitization as an integrated part of the archival administration workflow</a:t>
            </a:r>
          </a:p>
          <a:p>
            <a:r>
              <a:rPr lang="en-US" dirty="0" smtClean="0"/>
              <a:t>Collection flow freely between Digitization and Processing staff</a:t>
            </a:r>
          </a:p>
          <a:p>
            <a:r>
              <a:rPr lang="en-US" dirty="0" smtClean="0"/>
              <a:t>Archival staff with dual responsibilities?</a:t>
            </a:r>
          </a:p>
          <a:p>
            <a:r>
              <a:rPr lang="en-US" dirty="0" smtClean="0"/>
              <a:t>Embrace practical levels of </a:t>
            </a:r>
            <a:r>
              <a:rPr lang="en-US" i="1" dirty="0" smtClean="0">
                <a:solidFill>
                  <a:srgbClr val="FF0000"/>
                </a:solidFill>
              </a:rPr>
              <a:t>re</a:t>
            </a:r>
            <a:r>
              <a:rPr lang="en-US" dirty="0" smtClean="0"/>
              <a:t>processing to support digitization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1563688" y="4800600"/>
            <a:ext cx="4402137" cy="1465263"/>
          </a:xfrm>
          <a:prstGeom prst="rect">
            <a:avLst/>
          </a:prstGeom>
          <a:noFill/>
          <a:ln w="9525">
            <a:noFill/>
            <a:miter lim="800000"/>
            <a:headEnd/>
            <a:tailEnd/>
          </a:ln>
          <a:effectLst/>
        </p:spPr>
        <p:txBody>
          <a:bodyPr>
            <a:spAutoFit/>
          </a:bodyPr>
          <a:lstStyle/>
          <a:p>
            <a:pPr algn="r"/>
            <a:r>
              <a:rPr lang="en-US" dirty="0">
                <a:solidFill>
                  <a:srgbClr val="000000"/>
                </a:solidFill>
              </a:rPr>
              <a:t>Mary W. Elings</a:t>
            </a:r>
            <a:br>
              <a:rPr lang="en-US" dirty="0">
                <a:solidFill>
                  <a:srgbClr val="000000"/>
                </a:solidFill>
              </a:rPr>
            </a:br>
            <a:r>
              <a:rPr lang="en-US" dirty="0">
                <a:solidFill>
                  <a:srgbClr val="000000"/>
                </a:solidFill>
              </a:rPr>
              <a:t>Archivist for Digital Collections</a:t>
            </a:r>
            <a:br>
              <a:rPr lang="en-US" dirty="0">
                <a:solidFill>
                  <a:srgbClr val="000000"/>
                </a:solidFill>
              </a:rPr>
            </a:br>
            <a:r>
              <a:rPr lang="en-US" dirty="0">
                <a:solidFill>
                  <a:srgbClr val="000000"/>
                </a:solidFill>
              </a:rPr>
              <a:t>The Bancroft Library</a:t>
            </a:r>
            <a:br>
              <a:rPr lang="en-US" dirty="0">
                <a:solidFill>
                  <a:srgbClr val="000000"/>
                </a:solidFill>
              </a:rPr>
            </a:br>
            <a:r>
              <a:rPr lang="en-US" dirty="0">
                <a:solidFill>
                  <a:srgbClr val="000000"/>
                </a:solidFill>
              </a:rPr>
              <a:t>University of California</a:t>
            </a:r>
            <a:br>
              <a:rPr lang="en-US" dirty="0">
                <a:solidFill>
                  <a:srgbClr val="000000"/>
                </a:solidFill>
              </a:rPr>
            </a:br>
            <a:endParaRPr lang="en-US" dirty="0">
              <a:solidFill>
                <a:srgbClr val="000000"/>
              </a:solidFill>
            </a:endParaRPr>
          </a:p>
        </p:txBody>
      </p:sp>
      <p:sp>
        <p:nvSpPr>
          <p:cNvPr id="211971" name="Rectangle 3"/>
          <p:cNvSpPr>
            <a:spLocks noGrp="1" noChangeArrowheads="1"/>
          </p:cNvSpPr>
          <p:nvPr>
            <p:ph type="ctrTitle"/>
          </p:nvPr>
        </p:nvSpPr>
        <p:spPr>
          <a:xfrm>
            <a:off x="877888" y="2371725"/>
            <a:ext cx="8189912" cy="1470025"/>
          </a:xfrm>
          <a:ln/>
        </p:spPr>
        <p:txBody>
          <a:bodyPr>
            <a:normAutofit fontScale="90000"/>
          </a:bodyPr>
          <a:lstStyle/>
          <a:p>
            <a:pPr algn="l"/>
            <a:r>
              <a:rPr lang="en-US" sz="4000" dirty="0" smtClean="0">
                <a:solidFill>
                  <a:srgbClr val="A50021"/>
                </a:solidFill>
                <a:latin typeface="Times New Roman" pitchFamily="18" charset="0"/>
                <a:cs typeface="Times New Roman" pitchFamily="18" charset="0"/>
              </a:rPr>
              <a:t>Outsourcing Rapid Capture of </a:t>
            </a:r>
            <a:br>
              <a:rPr lang="en-US" sz="4000" dirty="0" smtClean="0">
                <a:solidFill>
                  <a:srgbClr val="A50021"/>
                </a:solidFill>
                <a:latin typeface="Times New Roman" pitchFamily="18" charset="0"/>
                <a:cs typeface="Times New Roman" pitchFamily="18" charset="0"/>
              </a:rPr>
            </a:br>
            <a:r>
              <a:rPr lang="en-US" sz="4000" dirty="0" smtClean="0">
                <a:solidFill>
                  <a:srgbClr val="A50021"/>
                </a:solidFill>
                <a:latin typeface="Times New Roman" pitchFamily="18" charset="0"/>
                <a:cs typeface="Times New Roman" pitchFamily="18" charset="0"/>
              </a:rPr>
              <a:t>Special Collections </a:t>
            </a:r>
            <a:r>
              <a:rPr lang="en-US" sz="3200" dirty="0">
                <a:solidFill>
                  <a:schemeClr val="tx1"/>
                </a:solidFill>
              </a:rPr>
              <a:t/>
            </a:r>
            <a:br>
              <a:rPr lang="en-US" sz="3200" dirty="0">
                <a:solidFill>
                  <a:schemeClr val="tx1"/>
                </a:solidFill>
              </a:rPr>
            </a:br>
            <a:endParaRPr lang="en-US" sz="3200" dirty="0">
              <a:solidFill>
                <a:schemeClr val="tx1"/>
              </a:solidFill>
            </a:endParaRPr>
          </a:p>
        </p:txBody>
      </p:sp>
      <p:sp>
        <p:nvSpPr>
          <p:cNvPr id="211972" name="Text Box 4"/>
          <p:cNvSpPr txBox="1">
            <a:spLocks noChangeArrowheads="1"/>
          </p:cNvSpPr>
          <p:nvPr/>
        </p:nvSpPr>
        <p:spPr bwMode="auto">
          <a:xfrm>
            <a:off x="847725" y="6392863"/>
            <a:ext cx="4491038" cy="276225"/>
          </a:xfrm>
          <a:prstGeom prst="rect">
            <a:avLst/>
          </a:prstGeom>
          <a:noFill/>
          <a:ln w="9525">
            <a:noFill/>
            <a:miter lim="800000"/>
            <a:headEnd/>
            <a:tailEnd/>
          </a:ln>
          <a:effectLst/>
        </p:spPr>
        <p:txBody>
          <a:bodyPr wrap="none">
            <a:spAutoFit/>
          </a:bodyPr>
          <a:lstStyle/>
          <a:p>
            <a:r>
              <a:rPr lang="en-US" sz="600" dirty="0"/>
              <a:t>This work is licensed under the Creative Commons Attribution-Noncommercial-No Derivative Works 3.0 United States License. </a:t>
            </a:r>
          </a:p>
          <a:p>
            <a:r>
              <a:rPr lang="en-US" sz="600" dirty="0"/>
              <a:t>To view a copy of this license, visit http://creativecommons.org/licenses/by-nc-nd/3.0/us/</a:t>
            </a:r>
          </a:p>
        </p:txBody>
      </p:sp>
      <p:pic>
        <p:nvPicPr>
          <p:cNvPr id="211973" name="Picture 5" descr="88x31"/>
          <p:cNvPicPr>
            <a:picLocks noChangeAspect="1" noChangeArrowheads="1"/>
          </p:cNvPicPr>
          <p:nvPr/>
        </p:nvPicPr>
        <p:blipFill>
          <a:blip r:embed="rId3" cstate="print"/>
          <a:srcRect/>
          <a:stretch>
            <a:fillRect/>
          </a:stretch>
        </p:blipFill>
        <p:spPr bwMode="auto">
          <a:xfrm>
            <a:off x="242888" y="6391275"/>
            <a:ext cx="627062" cy="220663"/>
          </a:xfrm>
          <a:prstGeom prst="rect">
            <a:avLst/>
          </a:prstGeom>
          <a:noFill/>
        </p:spPr>
      </p:pic>
      <p:sp>
        <p:nvSpPr>
          <p:cNvPr id="211981" name="Rectangle 13"/>
          <p:cNvSpPr>
            <a:spLocks noChangeArrowheads="1"/>
          </p:cNvSpPr>
          <p:nvPr/>
        </p:nvSpPr>
        <p:spPr bwMode="auto">
          <a:xfrm>
            <a:off x="877888" y="1789113"/>
            <a:ext cx="8189912" cy="519112"/>
          </a:xfrm>
          <a:prstGeom prst="rect">
            <a:avLst/>
          </a:prstGeom>
          <a:noFill/>
          <a:ln w="9525">
            <a:noFill/>
            <a:miter lim="800000"/>
            <a:headEnd/>
            <a:tailEnd/>
          </a:ln>
          <a:effectLst/>
        </p:spPr>
        <p:txBody>
          <a:bodyPr>
            <a:spAutoFit/>
          </a:bodyPr>
          <a:lstStyle/>
          <a:p>
            <a:pPr eaLnBrk="0" hangingPunct="0"/>
            <a:r>
              <a:rPr lang="en-US" sz="2800" i="1" dirty="0">
                <a:latin typeface="Times New Roman" pitchFamily="18" charset="0"/>
                <a:cs typeface="Times New Roman" pitchFamily="18" charset="0"/>
              </a:rPr>
              <a:t>The Quick and the Good:</a:t>
            </a:r>
          </a:p>
        </p:txBody>
      </p:sp>
      <p:pic>
        <p:nvPicPr>
          <p:cNvPr id="211984" name="Picture 16" descr="MuirLtr"/>
          <p:cNvPicPr>
            <a:picLocks noChangeAspect="1" noChangeArrowheads="1"/>
          </p:cNvPicPr>
          <p:nvPr/>
        </p:nvPicPr>
        <p:blipFill>
          <a:blip r:embed="rId4" cstate="print"/>
          <a:srcRect/>
          <a:stretch>
            <a:fillRect/>
          </a:stretch>
        </p:blipFill>
        <p:spPr bwMode="auto">
          <a:xfrm>
            <a:off x="7110413" y="0"/>
            <a:ext cx="2033587" cy="1285875"/>
          </a:xfrm>
          <a:prstGeom prst="rect">
            <a:avLst/>
          </a:prstGeom>
          <a:noFill/>
        </p:spPr>
      </p:pic>
      <p:pic>
        <p:nvPicPr>
          <p:cNvPr id="211985" name="Picture 17"/>
          <p:cNvPicPr>
            <a:picLocks noChangeAspect="1" noChangeArrowheads="1"/>
          </p:cNvPicPr>
          <p:nvPr/>
        </p:nvPicPr>
        <p:blipFill>
          <a:blip r:embed="rId5"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211986" name="Picture 2"/>
          <p:cNvPicPr>
            <a:picLocks noChangeAspect="1" noChangeArrowheads="1"/>
          </p:cNvPicPr>
          <p:nvPr/>
        </p:nvPicPr>
        <p:blipFill>
          <a:blip r:embed="rId6"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211987" name="Picture 4"/>
          <p:cNvPicPr>
            <a:picLocks noChangeAspect="1" noChangeArrowheads="1"/>
          </p:cNvPicPr>
          <p:nvPr/>
        </p:nvPicPr>
        <p:blipFill>
          <a:blip r:embed="rId7"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211988" name="Picture 20" descr="FID31"/>
          <p:cNvPicPr>
            <a:picLocks noChangeAspect="1" noChangeArrowheads="1"/>
          </p:cNvPicPr>
          <p:nvPr/>
        </p:nvPicPr>
        <p:blipFill>
          <a:blip r:embed="rId8"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211989" name="Line 21"/>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211990" name="Line 22"/>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211993" name="Picture 25" descr="elingsBW"/>
          <p:cNvPicPr>
            <a:picLocks noChangeAspect="1" noChangeArrowheads="1"/>
          </p:cNvPicPr>
          <p:nvPr/>
        </p:nvPicPr>
        <p:blipFill>
          <a:blip r:embed="rId9" cstate="print">
            <a:lum bright="12000" contrast="6000"/>
          </a:blip>
          <a:srcRect/>
          <a:stretch>
            <a:fillRect/>
          </a:stretch>
        </p:blipFill>
        <p:spPr bwMode="auto">
          <a:xfrm>
            <a:off x="6191250" y="3336925"/>
            <a:ext cx="2092325" cy="2549525"/>
          </a:xfrm>
          <a:prstGeom prst="rect">
            <a:avLst/>
          </a:prstGeom>
          <a:noFill/>
          <a:ln w="12700">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ctrTitle"/>
          </p:nvPr>
        </p:nvSpPr>
        <p:spPr>
          <a:xfrm>
            <a:off x="914400" y="1676400"/>
            <a:ext cx="8229600" cy="838200"/>
          </a:xfrm>
          <a:ln/>
        </p:spPr>
        <p:txBody>
          <a:bodyPr>
            <a:normAutofit fontScale="90000"/>
          </a:bodyPr>
          <a:lstStyle/>
          <a:p>
            <a:pPr algn="l"/>
            <a:r>
              <a:rPr lang="en-US" dirty="0">
                <a:solidFill>
                  <a:srgbClr val="A50021"/>
                </a:solidFill>
                <a:latin typeface="Times New Roman" pitchFamily="18" charset="0"/>
                <a:cs typeface="Times New Roman" pitchFamily="18" charset="0"/>
              </a:rPr>
              <a:t>Outsourced Rapid Capture Projects </a:t>
            </a:r>
            <a:r>
              <a:rPr lang="en-US" sz="3600" dirty="0">
                <a:solidFill>
                  <a:srgbClr val="A50021"/>
                </a:solidFill>
                <a:latin typeface="Times New Roman" pitchFamily="18" charset="0"/>
                <a:cs typeface="Times New Roman" pitchFamily="18" charset="0"/>
              </a:rPr>
              <a:t/>
            </a:r>
            <a:br>
              <a:rPr lang="en-US" sz="3600" dirty="0">
                <a:solidFill>
                  <a:srgbClr val="A50021"/>
                </a:solidFill>
                <a:latin typeface="Times New Roman" pitchFamily="18" charset="0"/>
                <a:cs typeface="Times New Roman" pitchFamily="18" charset="0"/>
              </a:rPr>
            </a:br>
            <a:endParaRPr lang="en-US" sz="3600" dirty="0">
              <a:solidFill>
                <a:srgbClr val="A50021"/>
              </a:solidFill>
              <a:latin typeface="Times New Roman" pitchFamily="18" charset="0"/>
              <a:cs typeface="Times New Roman" pitchFamily="18" charset="0"/>
            </a:endParaRPr>
          </a:p>
        </p:txBody>
      </p:sp>
      <p:sp>
        <p:nvSpPr>
          <p:cNvPr id="214030" name="Text Box 14"/>
          <p:cNvSpPr txBox="1">
            <a:spLocks noChangeArrowheads="1"/>
          </p:cNvSpPr>
          <p:nvPr/>
        </p:nvSpPr>
        <p:spPr bwMode="auto">
          <a:xfrm>
            <a:off x="990600" y="2286000"/>
            <a:ext cx="7239000" cy="3292475"/>
          </a:xfrm>
          <a:prstGeom prst="rect">
            <a:avLst/>
          </a:prstGeom>
          <a:noFill/>
          <a:ln w="9525">
            <a:noFill/>
            <a:miter lim="800000"/>
            <a:headEnd/>
            <a:tailEnd/>
          </a:ln>
          <a:effectLst/>
        </p:spPr>
        <p:txBody>
          <a:bodyPr>
            <a:spAutoFit/>
          </a:bodyPr>
          <a:lstStyle/>
          <a:p>
            <a:pPr>
              <a:spcBef>
                <a:spcPct val="50000"/>
              </a:spcBef>
            </a:pPr>
            <a:r>
              <a:rPr lang="en-US" sz="2000" dirty="0"/>
              <a:t>Microfilm of Manuscript/Print Collections</a:t>
            </a:r>
          </a:p>
          <a:p>
            <a:pPr>
              <a:spcBef>
                <a:spcPct val="50000"/>
              </a:spcBef>
            </a:pPr>
            <a:r>
              <a:rPr lang="en-US" sz="2000" dirty="0"/>
              <a:t>2003-2004: Hearst Papers pilot (4,000 pages)</a:t>
            </a:r>
          </a:p>
          <a:p>
            <a:r>
              <a:rPr lang="en-US" sz="2000" dirty="0"/>
              <a:t>2004-2005: Bancroft Dictations (16,000 pages)</a:t>
            </a:r>
          </a:p>
          <a:p>
            <a:r>
              <a:rPr lang="en-US" sz="2000" dirty="0"/>
              <a:t>2005-2010: Historic CA Newspapers-NDNP (300,000 pages)</a:t>
            </a:r>
          </a:p>
          <a:p>
            <a:r>
              <a:rPr lang="en-US" sz="2000" dirty="0"/>
              <a:t>2008-2010: John Muir Correspondence (24,800 pages)</a:t>
            </a:r>
          </a:p>
          <a:p>
            <a:endParaRPr lang="en-US" sz="2000" dirty="0"/>
          </a:p>
          <a:p>
            <a:r>
              <a:rPr lang="en-US" sz="2000" dirty="0"/>
              <a:t>Negatives from Pictorial Collections</a:t>
            </a:r>
          </a:p>
          <a:p>
            <a:endParaRPr lang="en-US" sz="2000" dirty="0"/>
          </a:p>
          <a:p>
            <a:r>
              <a:rPr lang="en-US" sz="2000" dirty="0"/>
              <a:t>2004-2005: SF Call Bulletin negatives (500 images)</a:t>
            </a:r>
          </a:p>
          <a:p>
            <a:r>
              <a:rPr lang="en-US" sz="2000" dirty="0"/>
              <a:t>2009-2011: SF Examiner negatives (31,000 images so far…)</a:t>
            </a:r>
          </a:p>
        </p:txBody>
      </p:sp>
      <p:pic>
        <p:nvPicPr>
          <p:cNvPr id="214034" name="Picture 18" descr="MuirLtr"/>
          <p:cNvPicPr>
            <a:picLocks noChangeAspect="1" noChangeArrowheads="1"/>
          </p:cNvPicPr>
          <p:nvPr/>
        </p:nvPicPr>
        <p:blipFill>
          <a:blip r:embed="rId3" cstate="print"/>
          <a:srcRect/>
          <a:stretch>
            <a:fillRect/>
          </a:stretch>
        </p:blipFill>
        <p:spPr bwMode="auto">
          <a:xfrm>
            <a:off x="7110413" y="0"/>
            <a:ext cx="2033587" cy="1285875"/>
          </a:xfrm>
          <a:prstGeom prst="rect">
            <a:avLst/>
          </a:prstGeom>
          <a:noFill/>
        </p:spPr>
      </p:pic>
      <p:pic>
        <p:nvPicPr>
          <p:cNvPr id="214035" name="Picture 19"/>
          <p:cNvPicPr>
            <a:picLocks noChangeAspect="1" noChangeArrowheads="1"/>
          </p:cNvPicPr>
          <p:nvPr/>
        </p:nvPicPr>
        <p:blipFill>
          <a:blip r:embed="rId4"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214036" name="Picture 2"/>
          <p:cNvPicPr>
            <a:picLocks noChangeAspect="1" noChangeArrowheads="1"/>
          </p:cNvPicPr>
          <p:nvPr/>
        </p:nvPicPr>
        <p:blipFill>
          <a:blip r:embed="rId5"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214037" name="Picture 4"/>
          <p:cNvPicPr>
            <a:picLocks noChangeAspect="1" noChangeArrowheads="1"/>
          </p:cNvPicPr>
          <p:nvPr/>
        </p:nvPicPr>
        <p:blipFill>
          <a:blip r:embed="rId6"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214038" name="Picture 22" descr="FID31"/>
          <p:cNvPicPr>
            <a:picLocks noChangeAspect="1" noChangeArrowheads="1"/>
          </p:cNvPicPr>
          <p:nvPr/>
        </p:nvPicPr>
        <p:blipFill>
          <a:blip r:embed="rId7"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214039" name="Line 23"/>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214040" name="Line 24"/>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214041" name="Picture 25" descr="88x31"/>
          <p:cNvPicPr>
            <a:picLocks noChangeAspect="1" noChangeArrowheads="1"/>
          </p:cNvPicPr>
          <p:nvPr/>
        </p:nvPicPr>
        <p:blipFill>
          <a:blip r:embed="rId8" cstate="print"/>
          <a:srcRect/>
          <a:stretch>
            <a:fillRect/>
          </a:stretch>
        </p:blipFill>
        <p:spPr bwMode="auto">
          <a:xfrm>
            <a:off x="242888" y="6391275"/>
            <a:ext cx="627062" cy="220663"/>
          </a:xfrm>
          <a:prstGeom prst="rect">
            <a:avLst/>
          </a:prstGeom>
          <a:noFill/>
        </p:spPr>
      </p:pic>
      <p:sp>
        <p:nvSpPr>
          <p:cNvPr id="214042" name="Text Box 26"/>
          <p:cNvSpPr txBox="1">
            <a:spLocks noChangeArrowheads="1"/>
          </p:cNvSpPr>
          <p:nvPr/>
        </p:nvSpPr>
        <p:spPr bwMode="auto">
          <a:xfrm>
            <a:off x="125413" y="6311900"/>
            <a:ext cx="8907462" cy="458788"/>
          </a:xfrm>
          <a:prstGeom prst="rect">
            <a:avLst/>
          </a:prstGeom>
          <a:noFill/>
          <a:ln w="9525">
            <a:noFill/>
            <a:miter lim="800000"/>
            <a:headEnd/>
            <a:tailEnd/>
          </a:ln>
          <a:effectLst/>
        </p:spPr>
        <p:txBody>
          <a:bodyPr>
            <a:spAutoFit/>
          </a:bodyPr>
          <a:lstStyle/>
          <a:p>
            <a:pPr algn="r"/>
            <a:r>
              <a:rPr lang="en-US" sz="800" b="1" i="1" dirty="0"/>
              <a:t>Mary W. Elings</a:t>
            </a:r>
          </a:p>
          <a:p>
            <a:pPr algn="r"/>
            <a:r>
              <a:rPr lang="en-US" sz="800" b="1" i="1" dirty="0"/>
              <a:t>OCLC Webinar: Rapid Capture in Special Collections and Archives Webinar</a:t>
            </a:r>
          </a:p>
          <a:p>
            <a:pPr algn="r"/>
            <a:r>
              <a:rPr lang="en-US" sz="800" b="1" i="1" dirty="0"/>
              <a:t>27 October 2011</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457200" y="1285875"/>
            <a:ext cx="8229600" cy="914400"/>
          </a:xfrm>
        </p:spPr>
        <p:txBody>
          <a:bodyPr>
            <a:normAutofit/>
          </a:bodyPr>
          <a:lstStyle/>
          <a:p>
            <a:pPr algn="l"/>
            <a:r>
              <a:rPr lang="en-US" sz="4000" dirty="0">
                <a:solidFill>
                  <a:srgbClr val="A50021"/>
                </a:solidFill>
                <a:latin typeface="Times New Roman" pitchFamily="18" charset="0"/>
                <a:cs typeface="Times New Roman" pitchFamily="18" charset="0"/>
              </a:rPr>
              <a:t>Rapid Capture Stats</a:t>
            </a:r>
          </a:p>
        </p:txBody>
      </p:sp>
      <p:sp>
        <p:nvSpPr>
          <p:cNvPr id="205827" name="Rectangle 3"/>
          <p:cNvSpPr>
            <a:spLocks noGrp="1" noChangeArrowheads="1"/>
          </p:cNvSpPr>
          <p:nvPr>
            <p:ph type="body" sz="half" idx="4294967295"/>
          </p:nvPr>
        </p:nvSpPr>
        <p:spPr>
          <a:xfrm>
            <a:off x="392113" y="2136775"/>
            <a:ext cx="5667375" cy="661988"/>
          </a:xfrm>
        </p:spPr>
        <p:txBody>
          <a:bodyPr>
            <a:normAutofit lnSpcReduction="10000"/>
          </a:bodyPr>
          <a:lstStyle/>
          <a:p>
            <a:r>
              <a:rPr lang="en-US" sz="1800" dirty="0"/>
              <a:t>~350,000 images from Manuscript Collections</a:t>
            </a:r>
          </a:p>
          <a:p>
            <a:r>
              <a:rPr lang="en-US" sz="1800" dirty="0"/>
              <a:t>~35,000 images from Pictorial Collections</a:t>
            </a:r>
          </a:p>
          <a:p>
            <a:endParaRPr lang="en-US" sz="1800" dirty="0"/>
          </a:p>
          <a:p>
            <a:endParaRPr lang="en-US" sz="2000" dirty="0"/>
          </a:p>
        </p:txBody>
      </p:sp>
      <p:graphicFrame>
        <p:nvGraphicFramePr>
          <p:cNvPr id="205830" name="Object 6"/>
          <p:cNvGraphicFramePr>
            <a:graphicFrameLocks noChangeAspect="1"/>
          </p:cNvGraphicFramePr>
          <p:nvPr/>
        </p:nvGraphicFramePr>
        <p:xfrm>
          <a:off x="1014413" y="2873375"/>
          <a:ext cx="6130925" cy="3444875"/>
        </p:xfrm>
        <a:graphic>
          <a:graphicData uri="http://schemas.openxmlformats.org/presentationml/2006/ole">
            <p:oleObj spid="_x0000_s278530" name="Chart" r:id="rId4" imgW="5143500" imgH="3486302" progId="MSGraph.Chart.8">
              <p:embed followColorScheme="full"/>
            </p:oleObj>
          </a:graphicData>
        </a:graphic>
      </p:graphicFrame>
      <p:pic>
        <p:nvPicPr>
          <p:cNvPr id="205834" name="Picture 10" descr="MuirLtr"/>
          <p:cNvPicPr>
            <a:picLocks noChangeAspect="1" noChangeArrowheads="1"/>
          </p:cNvPicPr>
          <p:nvPr/>
        </p:nvPicPr>
        <p:blipFill>
          <a:blip r:embed="rId5" cstate="print"/>
          <a:srcRect/>
          <a:stretch>
            <a:fillRect/>
          </a:stretch>
        </p:blipFill>
        <p:spPr bwMode="auto">
          <a:xfrm>
            <a:off x="7110413" y="0"/>
            <a:ext cx="2033587" cy="1285875"/>
          </a:xfrm>
          <a:prstGeom prst="rect">
            <a:avLst/>
          </a:prstGeom>
          <a:noFill/>
        </p:spPr>
      </p:pic>
      <p:pic>
        <p:nvPicPr>
          <p:cNvPr id="205835" name="Picture 11"/>
          <p:cNvPicPr>
            <a:picLocks noChangeAspect="1" noChangeArrowheads="1"/>
          </p:cNvPicPr>
          <p:nvPr/>
        </p:nvPicPr>
        <p:blipFill>
          <a:blip r:embed="rId6"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205836" name="Picture 2"/>
          <p:cNvPicPr>
            <a:picLocks noChangeAspect="1" noChangeArrowheads="1"/>
          </p:cNvPicPr>
          <p:nvPr/>
        </p:nvPicPr>
        <p:blipFill>
          <a:blip r:embed="rId7"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205837" name="Picture 4"/>
          <p:cNvPicPr>
            <a:picLocks noChangeAspect="1" noChangeArrowheads="1"/>
          </p:cNvPicPr>
          <p:nvPr/>
        </p:nvPicPr>
        <p:blipFill>
          <a:blip r:embed="rId8"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205838" name="Picture 14" descr="FID31"/>
          <p:cNvPicPr>
            <a:picLocks noChangeAspect="1" noChangeArrowheads="1"/>
          </p:cNvPicPr>
          <p:nvPr/>
        </p:nvPicPr>
        <p:blipFill>
          <a:blip r:embed="rId9"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205839" name="Line 15"/>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205840" name="Line 16"/>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205841" name="Picture 17" descr="88x31"/>
          <p:cNvPicPr>
            <a:picLocks noChangeAspect="1" noChangeArrowheads="1"/>
          </p:cNvPicPr>
          <p:nvPr/>
        </p:nvPicPr>
        <p:blipFill>
          <a:blip r:embed="rId10" cstate="print"/>
          <a:srcRect/>
          <a:stretch>
            <a:fillRect/>
          </a:stretch>
        </p:blipFill>
        <p:spPr bwMode="auto">
          <a:xfrm>
            <a:off x="242888" y="6391275"/>
            <a:ext cx="627062" cy="220663"/>
          </a:xfrm>
          <a:prstGeom prst="rect">
            <a:avLst/>
          </a:prstGeom>
          <a:noFill/>
        </p:spPr>
      </p:pic>
      <p:sp>
        <p:nvSpPr>
          <p:cNvPr id="205842" name="Text Box 18"/>
          <p:cNvSpPr txBox="1">
            <a:spLocks noChangeArrowheads="1"/>
          </p:cNvSpPr>
          <p:nvPr/>
        </p:nvSpPr>
        <p:spPr bwMode="auto">
          <a:xfrm>
            <a:off x="125413" y="6311900"/>
            <a:ext cx="8907462" cy="458788"/>
          </a:xfrm>
          <a:prstGeom prst="rect">
            <a:avLst/>
          </a:prstGeom>
          <a:noFill/>
          <a:ln w="9525">
            <a:noFill/>
            <a:miter lim="800000"/>
            <a:headEnd/>
            <a:tailEnd/>
          </a:ln>
          <a:effectLst/>
        </p:spPr>
        <p:txBody>
          <a:bodyPr>
            <a:spAutoFit/>
          </a:bodyPr>
          <a:lstStyle/>
          <a:p>
            <a:pPr algn="r"/>
            <a:r>
              <a:rPr lang="en-US" sz="800" b="1" i="1" dirty="0"/>
              <a:t>Mary W. Elings</a:t>
            </a:r>
          </a:p>
          <a:p>
            <a:pPr algn="r"/>
            <a:r>
              <a:rPr lang="en-US" sz="800" b="1" i="1" dirty="0"/>
              <a:t>OCLC Webinar: Rapid Capture in Special Collections and Archives Webinar</a:t>
            </a:r>
          </a:p>
          <a:p>
            <a:pPr algn="r"/>
            <a:r>
              <a:rPr lang="en-US" sz="800" b="1" i="1" dirty="0"/>
              <a:t>27 October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5"/>
          <p:cNvSpPr>
            <a:spLocks noChangeArrowheads="1"/>
          </p:cNvSpPr>
          <p:nvPr/>
        </p:nvSpPr>
        <p:spPr bwMode="auto">
          <a:xfrm>
            <a:off x="4543425" y="2554288"/>
            <a:ext cx="4025900" cy="3586162"/>
          </a:xfrm>
          <a:prstGeom prst="rect">
            <a:avLst/>
          </a:prstGeom>
          <a:solidFill>
            <a:srgbClr val="EAEAEA"/>
          </a:solidFill>
          <a:ln w="28575">
            <a:solidFill>
              <a:schemeClr val="tx1"/>
            </a:solidFill>
            <a:prstDash val="sysDot"/>
            <a:miter lim="800000"/>
            <a:headEnd/>
            <a:tailEnd/>
          </a:ln>
          <a:effectLst/>
        </p:spPr>
        <p:txBody>
          <a:bodyPr wrap="none" anchor="ctr"/>
          <a:lstStyle/>
          <a:p>
            <a:endParaRPr lang="en-US" dirty="0"/>
          </a:p>
        </p:txBody>
      </p:sp>
      <p:sp>
        <p:nvSpPr>
          <p:cNvPr id="216066" name="Rectangle 2"/>
          <p:cNvSpPr>
            <a:spLocks noGrp="1" noChangeArrowheads="1"/>
          </p:cNvSpPr>
          <p:nvPr>
            <p:ph type="title" idx="4294967295"/>
          </p:nvPr>
        </p:nvSpPr>
        <p:spPr/>
        <p:txBody>
          <a:bodyPr/>
          <a:lstStyle/>
          <a:p>
            <a:r>
              <a:rPr lang="en-US" dirty="0"/>
              <a:t>Rapid Capture Costs</a:t>
            </a:r>
            <a:endParaRPr lang="en-US" sz="2000" i="1" dirty="0">
              <a:solidFill>
                <a:schemeClr val="tx1"/>
              </a:solidFill>
            </a:endParaRPr>
          </a:p>
        </p:txBody>
      </p:sp>
      <p:sp>
        <p:nvSpPr>
          <p:cNvPr id="216067" name="Rectangle 3"/>
          <p:cNvSpPr>
            <a:spLocks noGrp="1" noChangeArrowheads="1"/>
          </p:cNvSpPr>
          <p:nvPr>
            <p:ph type="body" sz="half" idx="4294967295"/>
          </p:nvPr>
        </p:nvSpPr>
        <p:spPr>
          <a:xfrm>
            <a:off x="188913" y="2466975"/>
            <a:ext cx="4048125" cy="3424238"/>
          </a:xfrm>
        </p:spPr>
        <p:txBody>
          <a:bodyPr/>
          <a:lstStyle/>
          <a:p>
            <a:pPr>
              <a:buFontTx/>
              <a:buNone/>
            </a:pPr>
            <a:r>
              <a:rPr lang="en-US" sz="1600" i="1" dirty="0"/>
              <a:t>	Anytime scanner throughput can be increased, costs are reduced. </a:t>
            </a:r>
          </a:p>
          <a:p>
            <a:pPr>
              <a:buFontTx/>
              <a:buNone/>
            </a:pPr>
            <a:endParaRPr lang="en-US" sz="1600" i="1" dirty="0"/>
          </a:p>
          <a:p>
            <a:pPr>
              <a:buFontTx/>
              <a:buNone/>
            </a:pPr>
            <a:r>
              <a:rPr lang="en-US" sz="1600" i="1" dirty="0"/>
              <a:t>	Doing work in quantity, grouping materials by size, and minimizing handling and equipment adjustments reduces the overall cost of capture. </a:t>
            </a:r>
          </a:p>
          <a:p>
            <a:pPr>
              <a:buFontTx/>
              <a:buNone/>
            </a:pPr>
            <a:endParaRPr lang="en-US" sz="1600" i="1" dirty="0"/>
          </a:p>
          <a:p>
            <a:pPr>
              <a:buFontTx/>
              <a:buNone/>
            </a:pPr>
            <a:r>
              <a:rPr lang="en-US" sz="1600" i="1" dirty="0"/>
              <a:t>	The Bancroft Library has successfully reduced costs and increased throughput using this methodology.</a:t>
            </a:r>
            <a:r>
              <a:rPr lang="en-US" sz="1600" dirty="0"/>
              <a:t> </a:t>
            </a:r>
          </a:p>
        </p:txBody>
      </p:sp>
      <p:sp>
        <p:nvSpPr>
          <p:cNvPr id="216068" name="Rectangle 3"/>
          <p:cNvSpPr>
            <a:spLocks noChangeArrowheads="1"/>
          </p:cNvSpPr>
          <p:nvPr/>
        </p:nvSpPr>
        <p:spPr bwMode="auto">
          <a:xfrm>
            <a:off x="4703763" y="2751138"/>
            <a:ext cx="4037012" cy="3243262"/>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dirty="0">
                <a:solidFill>
                  <a:srgbClr val="A50021"/>
                </a:solidFill>
              </a:rPr>
              <a:t>Traditional Capture</a:t>
            </a:r>
          </a:p>
          <a:p>
            <a:pPr marL="742950" lvl="1" indent="-285750">
              <a:lnSpc>
                <a:spcPct val="80000"/>
              </a:lnSpc>
              <a:spcBef>
                <a:spcPct val="20000"/>
              </a:spcBef>
              <a:buFontTx/>
              <a:buChar char="–"/>
            </a:pPr>
            <a:r>
              <a:rPr lang="en-US" sz="1600" dirty="0"/>
              <a:t>Paintings, Drawings, Prints</a:t>
            </a:r>
          </a:p>
          <a:p>
            <a:pPr marL="1143000" lvl="2" indent="-228600">
              <a:lnSpc>
                <a:spcPct val="80000"/>
              </a:lnSpc>
              <a:spcBef>
                <a:spcPct val="20000"/>
              </a:spcBef>
              <a:buFontTx/>
              <a:buChar char="•"/>
            </a:pPr>
            <a:r>
              <a:rPr lang="en-US" sz="1400" dirty="0"/>
              <a:t>2,700 images in two years</a:t>
            </a:r>
          </a:p>
          <a:p>
            <a:pPr marL="1143000" lvl="2" indent="-228600">
              <a:lnSpc>
                <a:spcPct val="80000"/>
              </a:lnSpc>
              <a:spcBef>
                <a:spcPct val="20000"/>
              </a:spcBef>
              <a:buFontTx/>
              <a:buChar char="•"/>
            </a:pPr>
            <a:r>
              <a:rPr lang="en-US" sz="1400" dirty="0"/>
              <a:t>$20 per image</a:t>
            </a:r>
          </a:p>
          <a:p>
            <a:pPr marL="342900" indent="-342900">
              <a:lnSpc>
                <a:spcPct val="80000"/>
              </a:lnSpc>
              <a:spcBef>
                <a:spcPct val="20000"/>
              </a:spcBef>
              <a:buFontTx/>
              <a:buChar char="•"/>
            </a:pPr>
            <a:endParaRPr lang="en-US" dirty="0">
              <a:solidFill>
                <a:srgbClr val="A50021"/>
              </a:solidFill>
            </a:endParaRPr>
          </a:p>
          <a:p>
            <a:pPr marL="342900" indent="-342900">
              <a:lnSpc>
                <a:spcPct val="80000"/>
              </a:lnSpc>
              <a:spcBef>
                <a:spcPct val="20000"/>
              </a:spcBef>
              <a:buFontTx/>
              <a:buChar char="•"/>
            </a:pPr>
            <a:r>
              <a:rPr lang="en-US" dirty="0">
                <a:solidFill>
                  <a:srgbClr val="A50021"/>
                </a:solidFill>
              </a:rPr>
              <a:t>Rapid Capture</a:t>
            </a:r>
          </a:p>
          <a:p>
            <a:pPr marL="742950" lvl="1" indent="-285750">
              <a:lnSpc>
                <a:spcPct val="80000"/>
              </a:lnSpc>
              <a:spcBef>
                <a:spcPct val="20000"/>
              </a:spcBef>
              <a:buFontTx/>
              <a:buChar char="–"/>
            </a:pPr>
            <a:r>
              <a:rPr lang="en-US" sz="1600" dirty="0"/>
              <a:t>Microfilm</a:t>
            </a:r>
            <a:endParaRPr lang="en-US" sz="1600" dirty="0">
              <a:solidFill>
                <a:srgbClr val="FF9933"/>
              </a:solidFill>
            </a:endParaRPr>
          </a:p>
          <a:p>
            <a:pPr marL="1143000" lvl="2" indent="-228600">
              <a:lnSpc>
                <a:spcPct val="80000"/>
              </a:lnSpc>
              <a:spcBef>
                <a:spcPct val="20000"/>
              </a:spcBef>
              <a:buFontTx/>
              <a:buChar char="•"/>
            </a:pPr>
            <a:r>
              <a:rPr lang="en-US" sz="1400" dirty="0"/>
              <a:t>80,000 images in two years</a:t>
            </a:r>
          </a:p>
          <a:p>
            <a:pPr marL="1143000" lvl="2" indent="-228600">
              <a:lnSpc>
                <a:spcPct val="80000"/>
              </a:lnSpc>
              <a:spcBef>
                <a:spcPct val="20000"/>
              </a:spcBef>
              <a:buFontTx/>
              <a:buChar char="•"/>
            </a:pPr>
            <a:r>
              <a:rPr lang="en-US" sz="1400" dirty="0"/>
              <a:t>$0.30 - $0.60 per image</a:t>
            </a:r>
          </a:p>
          <a:p>
            <a:pPr marL="1143000" lvl="2" indent="-228600">
              <a:lnSpc>
                <a:spcPct val="80000"/>
              </a:lnSpc>
              <a:spcBef>
                <a:spcPct val="20000"/>
              </a:spcBef>
              <a:buFontTx/>
              <a:buChar char="•"/>
            </a:pPr>
            <a:endParaRPr lang="en-US" sz="1400" dirty="0"/>
          </a:p>
          <a:p>
            <a:pPr marL="742950" lvl="1" indent="-285750">
              <a:lnSpc>
                <a:spcPct val="80000"/>
              </a:lnSpc>
              <a:spcBef>
                <a:spcPct val="20000"/>
              </a:spcBef>
              <a:buFontTx/>
              <a:buChar char="–"/>
            </a:pPr>
            <a:r>
              <a:rPr lang="en-US" sz="1600" dirty="0"/>
              <a:t>Historic Negatives</a:t>
            </a:r>
          </a:p>
          <a:p>
            <a:pPr marL="1143000" lvl="2" indent="-228600">
              <a:lnSpc>
                <a:spcPct val="80000"/>
              </a:lnSpc>
              <a:spcBef>
                <a:spcPct val="20000"/>
              </a:spcBef>
              <a:buFontTx/>
              <a:buChar char="•"/>
            </a:pPr>
            <a:r>
              <a:rPr lang="en-US" sz="1400" dirty="0"/>
              <a:t>23,000 images in two years</a:t>
            </a:r>
          </a:p>
          <a:p>
            <a:pPr marL="1143000" lvl="2" indent="-228600">
              <a:lnSpc>
                <a:spcPct val="80000"/>
              </a:lnSpc>
              <a:spcBef>
                <a:spcPct val="20000"/>
              </a:spcBef>
              <a:buFontTx/>
              <a:buChar char="•"/>
            </a:pPr>
            <a:r>
              <a:rPr lang="en-US" sz="1400" dirty="0"/>
              <a:t>$2.50 per image</a:t>
            </a:r>
            <a:endParaRPr lang="en-US" sz="2000" i="1" dirty="0">
              <a:solidFill>
                <a:srgbClr val="A50021"/>
              </a:solidFill>
            </a:endParaRPr>
          </a:p>
        </p:txBody>
      </p:sp>
      <p:pic>
        <p:nvPicPr>
          <p:cNvPr id="216072" name="Picture 8" descr="MuirLtr"/>
          <p:cNvPicPr>
            <a:picLocks noChangeAspect="1" noChangeArrowheads="1"/>
          </p:cNvPicPr>
          <p:nvPr/>
        </p:nvPicPr>
        <p:blipFill>
          <a:blip r:embed="rId3" cstate="print"/>
          <a:srcRect/>
          <a:stretch>
            <a:fillRect/>
          </a:stretch>
        </p:blipFill>
        <p:spPr bwMode="auto">
          <a:xfrm>
            <a:off x="7110413" y="0"/>
            <a:ext cx="2033587" cy="1285875"/>
          </a:xfrm>
          <a:prstGeom prst="rect">
            <a:avLst/>
          </a:prstGeom>
          <a:noFill/>
        </p:spPr>
      </p:pic>
      <p:pic>
        <p:nvPicPr>
          <p:cNvPr id="216073" name="Picture 9"/>
          <p:cNvPicPr>
            <a:picLocks noChangeAspect="1" noChangeArrowheads="1"/>
          </p:cNvPicPr>
          <p:nvPr/>
        </p:nvPicPr>
        <p:blipFill>
          <a:blip r:embed="rId4"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216074" name="Picture 2"/>
          <p:cNvPicPr>
            <a:picLocks noChangeAspect="1" noChangeArrowheads="1"/>
          </p:cNvPicPr>
          <p:nvPr/>
        </p:nvPicPr>
        <p:blipFill>
          <a:blip r:embed="rId5"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216075" name="Picture 4"/>
          <p:cNvPicPr>
            <a:picLocks noChangeAspect="1" noChangeArrowheads="1"/>
          </p:cNvPicPr>
          <p:nvPr/>
        </p:nvPicPr>
        <p:blipFill>
          <a:blip r:embed="rId6"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216076" name="Picture 12" descr="FID31"/>
          <p:cNvPicPr>
            <a:picLocks noChangeAspect="1" noChangeArrowheads="1"/>
          </p:cNvPicPr>
          <p:nvPr/>
        </p:nvPicPr>
        <p:blipFill>
          <a:blip r:embed="rId7"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216077" name="Line 13"/>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216078" name="Line 14"/>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216079" name="Picture 15" descr="88x31"/>
          <p:cNvPicPr>
            <a:picLocks noChangeAspect="1" noChangeArrowheads="1"/>
          </p:cNvPicPr>
          <p:nvPr/>
        </p:nvPicPr>
        <p:blipFill>
          <a:blip r:embed="rId8" cstate="print"/>
          <a:srcRect/>
          <a:stretch>
            <a:fillRect/>
          </a:stretch>
        </p:blipFill>
        <p:spPr bwMode="auto">
          <a:xfrm>
            <a:off x="242888" y="6391275"/>
            <a:ext cx="627062" cy="220663"/>
          </a:xfrm>
          <a:prstGeom prst="rect">
            <a:avLst/>
          </a:prstGeom>
          <a:noFill/>
        </p:spPr>
      </p:pic>
      <p:sp>
        <p:nvSpPr>
          <p:cNvPr id="216080" name="Text Box 16"/>
          <p:cNvSpPr txBox="1">
            <a:spLocks noChangeArrowheads="1"/>
          </p:cNvSpPr>
          <p:nvPr/>
        </p:nvSpPr>
        <p:spPr bwMode="auto">
          <a:xfrm>
            <a:off x="125413" y="6311900"/>
            <a:ext cx="8907462" cy="458788"/>
          </a:xfrm>
          <a:prstGeom prst="rect">
            <a:avLst/>
          </a:prstGeom>
          <a:noFill/>
          <a:ln w="9525">
            <a:noFill/>
            <a:miter lim="800000"/>
            <a:headEnd/>
            <a:tailEnd/>
          </a:ln>
          <a:effectLst/>
        </p:spPr>
        <p:txBody>
          <a:bodyPr>
            <a:spAutoFit/>
          </a:bodyPr>
          <a:lstStyle/>
          <a:p>
            <a:pPr algn="r"/>
            <a:r>
              <a:rPr lang="en-US" sz="800" b="1" i="1" dirty="0"/>
              <a:t>Mary W. Elings</a:t>
            </a:r>
          </a:p>
          <a:p>
            <a:pPr algn="r"/>
            <a:r>
              <a:rPr lang="en-US" sz="800" b="1" i="1" dirty="0"/>
              <a:t>OCLC Webinar: Rapid Capture in Special Collections and Archives Webinar</a:t>
            </a:r>
          </a:p>
          <a:p>
            <a:pPr algn="r"/>
            <a:r>
              <a:rPr lang="en-US" sz="800" b="1" i="1" dirty="0"/>
              <a:t>27 October 2011</a:t>
            </a:r>
          </a:p>
        </p:txBody>
      </p:sp>
      <p:sp>
        <p:nvSpPr>
          <p:cNvPr id="15" name="Rectangle 2"/>
          <p:cNvSpPr txBox="1">
            <a:spLocks noChangeArrowheads="1"/>
          </p:cNvSpPr>
          <p:nvPr/>
        </p:nvSpPr>
        <p:spPr>
          <a:xfrm>
            <a:off x="457200" y="1357313"/>
            <a:ext cx="8229600" cy="914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A50021"/>
                </a:solidFill>
                <a:effectLst/>
                <a:uLnTx/>
                <a:uFillTx/>
                <a:latin typeface="Times New Roman" pitchFamily="18" charset="0"/>
                <a:ea typeface="+mj-ea"/>
                <a:cs typeface="Times New Roman" pitchFamily="18" charset="0"/>
              </a:rPr>
              <a:t>Rapid Capture Costs</a:t>
            </a:r>
            <a:endParaRPr kumimoji="0" lang="en-US" sz="4000" b="0" i="1" u="none" strike="noStrike" kern="1200" cap="none" spc="0" normalizeH="0" baseline="0" noProof="0" dirty="0">
              <a:ln>
                <a:noFill/>
              </a:ln>
              <a:solidFill>
                <a:srgbClr val="A5002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4977" y="147641"/>
            <a:ext cx="8023223" cy="1300160"/>
          </a:xfrm>
        </p:spPr>
        <p:txBody>
          <a:bodyPr/>
          <a:lstStyle/>
          <a:p>
            <a:pPr algn="ctr"/>
            <a:r>
              <a:rPr lang="en-US" sz="2400" dirty="0" smtClean="0">
                <a:latin typeface="Calibri" pitchFamily="34" charset="0"/>
              </a:rPr>
              <a:t>Rapid Capture	</a:t>
            </a:r>
            <a:br>
              <a:rPr lang="en-US" sz="2400" dirty="0" smtClean="0">
                <a:latin typeface="Calibri" pitchFamily="34" charset="0"/>
              </a:rPr>
            </a:br>
            <a:r>
              <a:rPr lang="en-US" sz="2400" dirty="0" smtClean="0">
                <a:latin typeface="Calibri" pitchFamily="34" charset="0"/>
              </a:rPr>
              <a:t>Faster Throughput in Digitization of Special Collections</a:t>
            </a:r>
            <a:br>
              <a:rPr lang="en-US" sz="2400" dirty="0" smtClean="0">
                <a:latin typeface="Calibri" pitchFamily="34" charset="0"/>
              </a:rPr>
            </a:br>
            <a:r>
              <a:rPr lang="en-US" sz="2400" dirty="0" smtClean="0">
                <a:latin typeface="Calibri" pitchFamily="34" charset="0"/>
              </a:rPr>
              <a:t>OCLC Research 2011</a:t>
            </a:r>
            <a:endParaRPr lang="en-US" sz="2400" dirty="0">
              <a:latin typeface="Calibri" pitchFamily="34" charset="0"/>
            </a:endParaRPr>
          </a:p>
        </p:txBody>
      </p:sp>
      <p:pic>
        <p:nvPicPr>
          <p:cNvPr id="8" name="Picture 3"/>
          <p:cNvPicPr>
            <a:picLocks noGrp="1" noChangeAspect="1" noChangeArrowheads="1"/>
          </p:cNvPicPr>
          <p:nvPr>
            <p:ph idx="10"/>
          </p:nvPr>
        </p:nvPicPr>
        <p:blipFill>
          <a:blip r:embed="rId2" cstate="print"/>
          <a:srcRect/>
          <a:stretch>
            <a:fillRect/>
          </a:stretch>
        </p:blipFill>
        <p:spPr bwMode="auto">
          <a:xfrm>
            <a:off x="1524000" y="1371600"/>
            <a:ext cx="6039799" cy="4533614"/>
          </a:xfrm>
          <a:prstGeom prst="rect">
            <a:avLst/>
          </a:prstGeom>
          <a:noFill/>
          <a:ln w="9525">
            <a:noFill/>
            <a:miter lim="800000"/>
            <a:headEnd/>
            <a:tailEnd/>
          </a:ln>
        </p:spPr>
      </p:pic>
      <p:sp>
        <p:nvSpPr>
          <p:cNvPr id="4" name="TextBox 3"/>
          <p:cNvSpPr txBox="1"/>
          <p:nvPr/>
        </p:nvSpPr>
        <p:spPr>
          <a:xfrm>
            <a:off x="609600" y="5943600"/>
            <a:ext cx="7924800" cy="369332"/>
          </a:xfrm>
          <a:prstGeom prst="rect">
            <a:avLst/>
          </a:prstGeom>
          <a:noFill/>
        </p:spPr>
        <p:txBody>
          <a:bodyPr wrap="square" rtlCol="0">
            <a:spAutoFit/>
          </a:bodyPr>
          <a:lstStyle/>
          <a:p>
            <a:pPr algn="ctr"/>
            <a:r>
              <a:rPr lang="en-US" dirty="0" smtClean="0">
                <a:solidFill>
                  <a:srgbClr val="2178B5"/>
                </a:solidFill>
                <a:latin typeface="Calibri" pitchFamily="34" charset="0"/>
                <a:hlinkClick r:id="rId3"/>
              </a:rPr>
              <a:t>http://www.oclc.org/research/publications/library/2011/2011-04r.htm</a:t>
            </a:r>
            <a:r>
              <a:rPr lang="en-US" dirty="0" smtClean="0">
                <a:solidFill>
                  <a:srgbClr val="2178B5"/>
                </a:solidFill>
                <a:latin typeface="Calibri" pitchFamily="34" charset="0"/>
              </a:rPr>
              <a:t> </a:t>
            </a:r>
            <a:endParaRPr lang="en-US" dirty="0">
              <a:solidFill>
                <a:srgbClr val="2178B5"/>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p:txBody>
          <a:bodyPr/>
          <a:lstStyle/>
          <a:p>
            <a:r>
              <a:rPr lang="en-US" dirty="0"/>
              <a:t>Outsourcing: Pros and Cons </a:t>
            </a:r>
          </a:p>
        </p:txBody>
      </p:sp>
      <p:sp>
        <p:nvSpPr>
          <p:cNvPr id="113667" name="Rectangle 3"/>
          <p:cNvSpPr>
            <a:spLocks noGrp="1" noChangeArrowheads="1"/>
          </p:cNvSpPr>
          <p:nvPr>
            <p:ph type="body" idx="1"/>
          </p:nvPr>
        </p:nvSpPr>
        <p:spPr>
          <a:xfrm>
            <a:off x="555625" y="2190750"/>
            <a:ext cx="7143750" cy="3611563"/>
          </a:xfrm>
        </p:spPr>
        <p:txBody>
          <a:bodyPr>
            <a:normAutofit lnSpcReduction="10000"/>
          </a:bodyPr>
          <a:lstStyle/>
          <a:p>
            <a:r>
              <a:rPr lang="en-US" sz="1800" dirty="0"/>
              <a:t>Pros </a:t>
            </a:r>
          </a:p>
          <a:p>
            <a:pPr lvl="1"/>
            <a:r>
              <a:rPr lang="en-US" sz="1600" dirty="0"/>
              <a:t>Vendors usually have the expertise and staffing in place</a:t>
            </a:r>
          </a:p>
          <a:p>
            <a:pPr lvl="1"/>
            <a:r>
              <a:rPr lang="en-US" sz="1600" dirty="0"/>
              <a:t>Vendors can purchase, use, and maintain equipment</a:t>
            </a:r>
          </a:p>
          <a:p>
            <a:pPr lvl="1"/>
            <a:r>
              <a:rPr lang="en-US" sz="1600" dirty="0"/>
              <a:t>Venders have more work, can make more investment in equipment, and develop more efficient workflows based on volume</a:t>
            </a:r>
          </a:p>
          <a:p>
            <a:pPr lvl="1"/>
            <a:r>
              <a:rPr lang="en-US" sz="1600" dirty="0"/>
              <a:t>Investment is leveraged across multiple projects </a:t>
            </a:r>
          </a:p>
          <a:p>
            <a:pPr lvl="1"/>
            <a:r>
              <a:rPr lang="en-US" sz="1600" dirty="0"/>
              <a:t>Cost are fixed and can be budgeted</a:t>
            </a:r>
          </a:p>
          <a:p>
            <a:r>
              <a:rPr lang="en-US" sz="1800" dirty="0"/>
              <a:t>Cons</a:t>
            </a:r>
          </a:p>
          <a:p>
            <a:pPr lvl="1"/>
            <a:r>
              <a:rPr lang="en-US" sz="1600" dirty="0"/>
              <a:t>Loss of control over process and materials</a:t>
            </a:r>
          </a:p>
          <a:p>
            <a:pPr lvl="1"/>
            <a:r>
              <a:rPr lang="en-US" sz="1600" dirty="0"/>
              <a:t>Difficult to send out original materials </a:t>
            </a:r>
          </a:p>
          <a:p>
            <a:pPr lvl="1"/>
            <a:r>
              <a:rPr lang="en-US" sz="1600" dirty="0"/>
              <a:t>Need to budget for shipping (time and cost) and insurance </a:t>
            </a:r>
          </a:p>
          <a:p>
            <a:pPr lvl="1"/>
            <a:r>
              <a:rPr lang="en-US" sz="1600" dirty="0"/>
              <a:t>Specifications must be set at outset/contract</a:t>
            </a:r>
          </a:p>
          <a:p>
            <a:pPr lvl="1"/>
            <a:r>
              <a:rPr lang="en-US" sz="1600" dirty="0"/>
              <a:t>Do not gain staff expertise and equipment</a:t>
            </a:r>
          </a:p>
          <a:p>
            <a:pPr>
              <a:buFont typeface="Symbol" pitchFamily="18" charset="2"/>
              <a:buChar char=""/>
            </a:pPr>
            <a:endParaRPr lang="en-US" sz="1800" dirty="0"/>
          </a:p>
        </p:txBody>
      </p:sp>
      <p:pic>
        <p:nvPicPr>
          <p:cNvPr id="113671" name="Picture 7" descr="MuirLtr"/>
          <p:cNvPicPr>
            <a:picLocks noChangeAspect="1" noChangeArrowheads="1"/>
          </p:cNvPicPr>
          <p:nvPr/>
        </p:nvPicPr>
        <p:blipFill>
          <a:blip r:embed="rId3" cstate="print"/>
          <a:srcRect/>
          <a:stretch>
            <a:fillRect/>
          </a:stretch>
        </p:blipFill>
        <p:spPr bwMode="auto">
          <a:xfrm>
            <a:off x="7110413" y="0"/>
            <a:ext cx="2033587" cy="1285875"/>
          </a:xfrm>
          <a:prstGeom prst="rect">
            <a:avLst/>
          </a:prstGeom>
          <a:noFill/>
        </p:spPr>
      </p:pic>
      <p:pic>
        <p:nvPicPr>
          <p:cNvPr id="113672" name="Picture 8"/>
          <p:cNvPicPr>
            <a:picLocks noChangeAspect="1" noChangeArrowheads="1"/>
          </p:cNvPicPr>
          <p:nvPr/>
        </p:nvPicPr>
        <p:blipFill>
          <a:blip r:embed="rId4"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113673" name="Picture 2"/>
          <p:cNvPicPr>
            <a:picLocks noChangeAspect="1" noChangeArrowheads="1"/>
          </p:cNvPicPr>
          <p:nvPr/>
        </p:nvPicPr>
        <p:blipFill>
          <a:blip r:embed="rId5"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113674" name="Picture 4"/>
          <p:cNvPicPr>
            <a:picLocks noChangeAspect="1" noChangeArrowheads="1"/>
          </p:cNvPicPr>
          <p:nvPr/>
        </p:nvPicPr>
        <p:blipFill>
          <a:blip r:embed="rId6"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113675" name="Picture 11" descr="FID31"/>
          <p:cNvPicPr>
            <a:picLocks noChangeAspect="1" noChangeArrowheads="1"/>
          </p:cNvPicPr>
          <p:nvPr/>
        </p:nvPicPr>
        <p:blipFill>
          <a:blip r:embed="rId7"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113676" name="Line 12"/>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113677" name="Line 13"/>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113678" name="Picture 14" descr="88x31"/>
          <p:cNvPicPr>
            <a:picLocks noChangeAspect="1" noChangeArrowheads="1"/>
          </p:cNvPicPr>
          <p:nvPr/>
        </p:nvPicPr>
        <p:blipFill>
          <a:blip r:embed="rId8" cstate="print"/>
          <a:srcRect/>
          <a:stretch>
            <a:fillRect/>
          </a:stretch>
        </p:blipFill>
        <p:spPr bwMode="auto">
          <a:xfrm>
            <a:off x="242888" y="6391275"/>
            <a:ext cx="627062" cy="220663"/>
          </a:xfrm>
          <a:prstGeom prst="rect">
            <a:avLst/>
          </a:prstGeom>
          <a:noFill/>
        </p:spPr>
      </p:pic>
      <p:sp>
        <p:nvSpPr>
          <p:cNvPr id="113679" name="Text Box 15"/>
          <p:cNvSpPr txBox="1">
            <a:spLocks noChangeArrowheads="1"/>
          </p:cNvSpPr>
          <p:nvPr/>
        </p:nvSpPr>
        <p:spPr bwMode="auto">
          <a:xfrm>
            <a:off x="125413" y="6311900"/>
            <a:ext cx="8907462" cy="458788"/>
          </a:xfrm>
          <a:prstGeom prst="rect">
            <a:avLst/>
          </a:prstGeom>
          <a:noFill/>
          <a:ln w="9525">
            <a:noFill/>
            <a:miter lim="800000"/>
            <a:headEnd/>
            <a:tailEnd/>
          </a:ln>
          <a:effectLst/>
        </p:spPr>
        <p:txBody>
          <a:bodyPr>
            <a:spAutoFit/>
          </a:bodyPr>
          <a:lstStyle/>
          <a:p>
            <a:pPr algn="r"/>
            <a:r>
              <a:rPr lang="en-US" sz="800" b="1" i="1" dirty="0"/>
              <a:t>Mary W. Elings</a:t>
            </a:r>
          </a:p>
          <a:p>
            <a:pPr algn="r"/>
            <a:r>
              <a:rPr lang="en-US" sz="800" b="1" i="1" dirty="0"/>
              <a:t>OCLC Webinar: Rapid Capture in Special Collections and Archives Webinar</a:t>
            </a:r>
          </a:p>
          <a:p>
            <a:pPr algn="r"/>
            <a:r>
              <a:rPr lang="en-US" sz="800" b="1" i="1" dirty="0"/>
              <a:t>27 October 2011</a:t>
            </a:r>
          </a:p>
        </p:txBody>
      </p:sp>
      <p:sp>
        <p:nvSpPr>
          <p:cNvPr id="13" name="Rectangle 4"/>
          <p:cNvSpPr txBox="1">
            <a:spLocks noChangeArrowheads="1"/>
          </p:cNvSpPr>
          <p:nvPr/>
        </p:nvSpPr>
        <p:spPr>
          <a:xfrm>
            <a:off x="457200" y="1357313"/>
            <a:ext cx="8229600" cy="9144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A50021"/>
                </a:solidFill>
                <a:effectLst/>
                <a:uLnTx/>
                <a:uFillTx/>
                <a:latin typeface="Times New Roman" pitchFamily="18" charset="0"/>
                <a:ea typeface="+mj-ea"/>
                <a:cs typeface="Times New Roman" pitchFamily="18" charset="0"/>
              </a:rPr>
              <a:t>Outsourcing: Pros and Cons </a:t>
            </a:r>
            <a:endParaRPr kumimoji="0" lang="en-US" sz="4000" b="0" i="0" u="none" strike="noStrike" kern="1200" cap="none" spc="0" normalizeH="0" baseline="0" noProof="0" dirty="0">
              <a:ln>
                <a:noFill/>
              </a:ln>
              <a:solidFill>
                <a:srgbClr val="A5002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p:txBody>
          <a:bodyPr/>
          <a:lstStyle/>
          <a:p>
            <a:r>
              <a:rPr lang="en-US" dirty="0"/>
              <a:t>Outsourcing and Partnerships</a:t>
            </a:r>
          </a:p>
        </p:txBody>
      </p:sp>
      <p:sp>
        <p:nvSpPr>
          <p:cNvPr id="123907" name="Rectangle 3"/>
          <p:cNvSpPr>
            <a:spLocks noGrp="1" noChangeArrowheads="1"/>
          </p:cNvSpPr>
          <p:nvPr>
            <p:ph type="body" idx="1"/>
          </p:nvPr>
        </p:nvSpPr>
        <p:spPr>
          <a:xfrm>
            <a:off x="457200" y="2179637"/>
            <a:ext cx="8229600" cy="4525963"/>
          </a:xfrm>
        </p:spPr>
        <p:txBody>
          <a:bodyPr/>
          <a:lstStyle/>
          <a:p>
            <a:pPr lvl="1"/>
            <a:r>
              <a:rPr lang="en-US" dirty="0"/>
              <a:t>Contracts</a:t>
            </a:r>
          </a:p>
          <a:p>
            <a:pPr lvl="1"/>
            <a:r>
              <a:rPr lang="en-US" dirty="0"/>
              <a:t>Standards</a:t>
            </a:r>
          </a:p>
          <a:p>
            <a:pPr lvl="1"/>
            <a:r>
              <a:rPr lang="en-US" dirty="0"/>
              <a:t>Access</a:t>
            </a:r>
          </a:p>
          <a:p>
            <a:pPr lvl="1"/>
            <a:r>
              <a:rPr lang="en-US" dirty="0"/>
              <a:t>Preservation</a:t>
            </a:r>
          </a:p>
          <a:p>
            <a:pPr lvl="1"/>
            <a:r>
              <a:rPr lang="en-US" dirty="0"/>
              <a:t>Sustainability</a:t>
            </a:r>
          </a:p>
          <a:p>
            <a:pPr lvl="1"/>
            <a:r>
              <a:rPr lang="en-US" dirty="0"/>
              <a:t>Quality…</a:t>
            </a:r>
          </a:p>
        </p:txBody>
      </p:sp>
      <p:pic>
        <p:nvPicPr>
          <p:cNvPr id="123918" name="Picture 4"/>
          <p:cNvPicPr>
            <a:picLocks noChangeAspect="1" noChangeArrowheads="1"/>
          </p:cNvPicPr>
          <p:nvPr/>
        </p:nvPicPr>
        <p:blipFill>
          <a:blip r:embed="rId3" cstate="print">
            <a:lum contrast="-6000"/>
          </a:blip>
          <a:srcRect l="20824" t="22391" r="30363" b="21381"/>
          <a:stretch>
            <a:fillRect/>
          </a:stretch>
        </p:blipFill>
        <p:spPr bwMode="auto">
          <a:xfrm>
            <a:off x="4497388" y="2571750"/>
            <a:ext cx="3392487" cy="2930525"/>
          </a:xfrm>
          <a:prstGeom prst="rect">
            <a:avLst/>
          </a:prstGeom>
          <a:noFill/>
          <a:ln w="9525">
            <a:noFill/>
            <a:miter lim="800000"/>
            <a:headEnd/>
            <a:tailEnd/>
          </a:ln>
        </p:spPr>
      </p:pic>
      <p:pic>
        <p:nvPicPr>
          <p:cNvPr id="123919" name="Picture 15" descr="MuirLtr"/>
          <p:cNvPicPr>
            <a:picLocks noChangeAspect="1" noChangeArrowheads="1"/>
          </p:cNvPicPr>
          <p:nvPr/>
        </p:nvPicPr>
        <p:blipFill>
          <a:blip r:embed="rId4" cstate="print"/>
          <a:srcRect/>
          <a:stretch>
            <a:fillRect/>
          </a:stretch>
        </p:blipFill>
        <p:spPr bwMode="auto">
          <a:xfrm>
            <a:off x="7110413" y="0"/>
            <a:ext cx="2033587" cy="1285875"/>
          </a:xfrm>
          <a:prstGeom prst="rect">
            <a:avLst/>
          </a:prstGeom>
          <a:noFill/>
        </p:spPr>
      </p:pic>
      <p:pic>
        <p:nvPicPr>
          <p:cNvPr id="123920" name="Picture 16"/>
          <p:cNvPicPr>
            <a:picLocks noChangeAspect="1" noChangeArrowheads="1"/>
          </p:cNvPicPr>
          <p:nvPr/>
        </p:nvPicPr>
        <p:blipFill>
          <a:blip r:embed="rId5"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123921" name="Picture 2"/>
          <p:cNvPicPr>
            <a:picLocks noChangeAspect="1" noChangeArrowheads="1"/>
          </p:cNvPicPr>
          <p:nvPr/>
        </p:nvPicPr>
        <p:blipFill>
          <a:blip r:embed="rId6"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123922" name="Picture 4"/>
          <p:cNvPicPr>
            <a:picLocks noChangeAspect="1" noChangeArrowheads="1"/>
          </p:cNvPicPr>
          <p:nvPr/>
        </p:nvPicPr>
        <p:blipFill>
          <a:blip r:embed="rId7"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123923" name="Picture 19" descr="FID31"/>
          <p:cNvPicPr>
            <a:picLocks noChangeAspect="1" noChangeArrowheads="1"/>
          </p:cNvPicPr>
          <p:nvPr/>
        </p:nvPicPr>
        <p:blipFill>
          <a:blip r:embed="rId8"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123924" name="Line 20"/>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123925" name="Line 21"/>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123926" name="Picture 22" descr="88x31"/>
          <p:cNvPicPr>
            <a:picLocks noChangeAspect="1" noChangeArrowheads="1"/>
          </p:cNvPicPr>
          <p:nvPr/>
        </p:nvPicPr>
        <p:blipFill>
          <a:blip r:embed="rId9" cstate="print"/>
          <a:srcRect/>
          <a:stretch>
            <a:fillRect/>
          </a:stretch>
        </p:blipFill>
        <p:spPr bwMode="auto">
          <a:xfrm>
            <a:off x="242888" y="6391275"/>
            <a:ext cx="627062" cy="220663"/>
          </a:xfrm>
          <a:prstGeom prst="rect">
            <a:avLst/>
          </a:prstGeom>
          <a:noFill/>
        </p:spPr>
      </p:pic>
      <p:sp>
        <p:nvSpPr>
          <p:cNvPr id="123927" name="Text Box 23"/>
          <p:cNvSpPr txBox="1">
            <a:spLocks noChangeArrowheads="1"/>
          </p:cNvSpPr>
          <p:nvPr/>
        </p:nvSpPr>
        <p:spPr bwMode="auto">
          <a:xfrm>
            <a:off x="125413" y="6311900"/>
            <a:ext cx="8907462" cy="458788"/>
          </a:xfrm>
          <a:prstGeom prst="rect">
            <a:avLst/>
          </a:prstGeom>
          <a:noFill/>
          <a:ln w="9525">
            <a:noFill/>
            <a:miter lim="800000"/>
            <a:headEnd/>
            <a:tailEnd/>
          </a:ln>
          <a:effectLst/>
        </p:spPr>
        <p:txBody>
          <a:bodyPr>
            <a:spAutoFit/>
          </a:bodyPr>
          <a:lstStyle/>
          <a:p>
            <a:pPr algn="r"/>
            <a:r>
              <a:rPr lang="en-US" sz="800" b="1" i="1" dirty="0"/>
              <a:t>Mary W. Elings</a:t>
            </a:r>
          </a:p>
          <a:p>
            <a:pPr algn="r"/>
            <a:r>
              <a:rPr lang="en-US" sz="800" b="1" i="1" dirty="0"/>
              <a:t>OCLC Webinar: Rapid Capture in Special Collections and Archives Webinar</a:t>
            </a:r>
          </a:p>
          <a:p>
            <a:pPr algn="r"/>
            <a:r>
              <a:rPr lang="en-US" sz="800" b="1" i="1" dirty="0"/>
              <a:t>27 October 2011</a:t>
            </a:r>
          </a:p>
        </p:txBody>
      </p:sp>
      <p:sp>
        <p:nvSpPr>
          <p:cNvPr id="14" name="Rectangle 4"/>
          <p:cNvSpPr txBox="1">
            <a:spLocks noChangeArrowheads="1"/>
          </p:cNvSpPr>
          <p:nvPr/>
        </p:nvSpPr>
        <p:spPr>
          <a:xfrm>
            <a:off x="457200" y="1357313"/>
            <a:ext cx="8229600" cy="914400"/>
          </a:xfrm>
          <a:prstGeom prst="rect">
            <a:avLst/>
          </a:prstGeom>
        </p:spPr>
        <p:txBody>
          <a:bodyPr vert="horz" lIns="91440" tIns="45720" rIns="91440" bIns="45720" rtlCol="0" anchor="ctr">
            <a:normAutofit/>
          </a:bodyPr>
          <a:lstStyle/>
          <a:p>
            <a:pPr lvl="0">
              <a:spcBef>
                <a:spcPct val="0"/>
              </a:spcBef>
            </a:pPr>
            <a:r>
              <a:rPr lang="en-US" sz="4000" dirty="0" smtClean="0">
                <a:solidFill>
                  <a:srgbClr val="A50021"/>
                </a:solidFill>
                <a:latin typeface="Times New Roman" pitchFamily="18" charset="0"/>
                <a:cs typeface="Times New Roman" pitchFamily="18" charset="0"/>
              </a:rPr>
              <a:t>Outsourcing and Partnerships</a:t>
            </a:r>
            <a:endParaRPr kumimoji="0" lang="en-US" sz="4000" b="0" i="0" u="none" strike="noStrike" kern="1200" cap="none" spc="0" normalizeH="0" baseline="0" noProof="0" dirty="0">
              <a:ln>
                <a:noFill/>
              </a:ln>
              <a:solidFill>
                <a:srgbClr val="A5002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dirty="0"/>
              <a:t>QA vs. QC</a:t>
            </a:r>
          </a:p>
        </p:txBody>
      </p:sp>
      <p:sp>
        <p:nvSpPr>
          <p:cNvPr id="229379" name="Rectangle 3"/>
          <p:cNvSpPr>
            <a:spLocks noGrp="1" noChangeArrowheads="1"/>
          </p:cNvSpPr>
          <p:nvPr>
            <p:ph type="body" idx="1"/>
          </p:nvPr>
        </p:nvSpPr>
        <p:spPr>
          <a:xfrm>
            <a:off x="412750" y="2457450"/>
            <a:ext cx="8229600" cy="3611563"/>
          </a:xfrm>
        </p:spPr>
        <p:txBody>
          <a:bodyPr/>
          <a:lstStyle/>
          <a:p>
            <a:r>
              <a:rPr lang="en-US" sz="2400" dirty="0"/>
              <a:t>Quality </a:t>
            </a:r>
            <a:r>
              <a:rPr lang="en-US" sz="2400" b="1" dirty="0"/>
              <a:t>Assurance</a:t>
            </a:r>
            <a:r>
              <a:rPr lang="en-US" sz="2400" dirty="0"/>
              <a:t> ensures the </a:t>
            </a:r>
            <a:r>
              <a:rPr lang="en-US" sz="2400" i="1" dirty="0"/>
              <a:t>process</a:t>
            </a:r>
            <a:r>
              <a:rPr lang="en-US" sz="2400" dirty="0"/>
              <a:t> will meet quality parameters defined for a given project (proactive).    </a:t>
            </a:r>
          </a:p>
          <a:p>
            <a:pPr lvl="1"/>
            <a:r>
              <a:rPr lang="en-US" sz="2000" i="1" dirty="0"/>
              <a:t>“How will we create products that meet our specifications?”</a:t>
            </a:r>
          </a:p>
          <a:p>
            <a:endParaRPr lang="en-US" sz="2400" dirty="0"/>
          </a:p>
          <a:p>
            <a:r>
              <a:rPr lang="en-US" sz="2400" dirty="0"/>
              <a:t>Quality </a:t>
            </a:r>
            <a:r>
              <a:rPr lang="en-US" sz="2400" b="1" dirty="0"/>
              <a:t>Control</a:t>
            </a:r>
            <a:r>
              <a:rPr lang="en-US" sz="2400" dirty="0"/>
              <a:t> makes sure the </a:t>
            </a:r>
            <a:r>
              <a:rPr lang="en-US" sz="2400" i="1" dirty="0"/>
              <a:t>product</a:t>
            </a:r>
            <a:r>
              <a:rPr lang="en-US" sz="2400" dirty="0"/>
              <a:t> meets the specifications defined in the process (reactive).    </a:t>
            </a:r>
          </a:p>
          <a:p>
            <a:pPr lvl="1"/>
            <a:r>
              <a:rPr lang="en-US" sz="2000" i="1" dirty="0"/>
              <a:t>“Are we creating products that meet our specifications?”</a:t>
            </a:r>
            <a:endParaRPr lang="en-US" sz="1200" i="1" dirty="0"/>
          </a:p>
          <a:p>
            <a:pPr>
              <a:buFont typeface="Symbol" pitchFamily="18" charset="2"/>
              <a:buChar char=""/>
            </a:pPr>
            <a:endParaRPr lang="en-US" sz="1400" i="1" dirty="0"/>
          </a:p>
        </p:txBody>
      </p:sp>
      <p:pic>
        <p:nvPicPr>
          <p:cNvPr id="229382" name="Picture 6" descr="MuirLtr"/>
          <p:cNvPicPr>
            <a:picLocks noChangeAspect="1" noChangeArrowheads="1"/>
          </p:cNvPicPr>
          <p:nvPr/>
        </p:nvPicPr>
        <p:blipFill>
          <a:blip r:embed="rId3" cstate="print"/>
          <a:srcRect/>
          <a:stretch>
            <a:fillRect/>
          </a:stretch>
        </p:blipFill>
        <p:spPr bwMode="auto">
          <a:xfrm>
            <a:off x="7110413" y="0"/>
            <a:ext cx="2033587" cy="1285875"/>
          </a:xfrm>
          <a:prstGeom prst="rect">
            <a:avLst/>
          </a:prstGeom>
          <a:noFill/>
        </p:spPr>
      </p:pic>
      <p:pic>
        <p:nvPicPr>
          <p:cNvPr id="229383" name="Picture 7"/>
          <p:cNvPicPr>
            <a:picLocks noChangeAspect="1" noChangeArrowheads="1"/>
          </p:cNvPicPr>
          <p:nvPr/>
        </p:nvPicPr>
        <p:blipFill>
          <a:blip r:embed="rId4"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229384" name="Picture 2"/>
          <p:cNvPicPr>
            <a:picLocks noChangeAspect="1" noChangeArrowheads="1"/>
          </p:cNvPicPr>
          <p:nvPr/>
        </p:nvPicPr>
        <p:blipFill>
          <a:blip r:embed="rId5"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229385" name="Picture 4"/>
          <p:cNvPicPr>
            <a:picLocks noChangeAspect="1" noChangeArrowheads="1"/>
          </p:cNvPicPr>
          <p:nvPr/>
        </p:nvPicPr>
        <p:blipFill>
          <a:blip r:embed="rId6"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229386" name="Picture 10" descr="FID31"/>
          <p:cNvPicPr>
            <a:picLocks noChangeAspect="1" noChangeArrowheads="1"/>
          </p:cNvPicPr>
          <p:nvPr/>
        </p:nvPicPr>
        <p:blipFill>
          <a:blip r:embed="rId7"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229387" name="Line 11"/>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229388" name="Line 12"/>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229389" name="Picture 13" descr="88x31"/>
          <p:cNvPicPr>
            <a:picLocks noChangeAspect="1" noChangeArrowheads="1"/>
          </p:cNvPicPr>
          <p:nvPr/>
        </p:nvPicPr>
        <p:blipFill>
          <a:blip r:embed="rId8" cstate="print"/>
          <a:srcRect/>
          <a:stretch>
            <a:fillRect/>
          </a:stretch>
        </p:blipFill>
        <p:spPr bwMode="auto">
          <a:xfrm>
            <a:off x="242888" y="6391275"/>
            <a:ext cx="627062" cy="220663"/>
          </a:xfrm>
          <a:prstGeom prst="rect">
            <a:avLst/>
          </a:prstGeom>
          <a:noFill/>
        </p:spPr>
      </p:pic>
      <p:sp>
        <p:nvSpPr>
          <p:cNvPr id="229390" name="Text Box 14"/>
          <p:cNvSpPr txBox="1">
            <a:spLocks noChangeArrowheads="1"/>
          </p:cNvSpPr>
          <p:nvPr/>
        </p:nvSpPr>
        <p:spPr bwMode="auto">
          <a:xfrm>
            <a:off x="125413" y="6311900"/>
            <a:ext cx="8907462" cy="458788"/>
          </a:xfrm>
          <a:prstGeom prst="rect">
            <a:avLst/>
          </a:prstGeom>
          <a:noFill/>
          <a:ln w="9525">
            <a:noFill/>
            <a:miter lim="800000"/>
            <a:headEnd/>
            <a:tailEnd/>
          </a:ln>
          <a:effectLst/>
        </p:spPr>
        <p:txBody>
          <a:bodyPr>
            <a:spAutoFit/>
          </a:bodyPr>
          <a:lstStyle/>
          <a:p>
            <a:pPr algn="r"/>
            <a:r>
              <a:rPr lang="en-US" sz="800" b="1" i="1" dirty="0"/>
              <a:t>Mary W. Elings</a:t>
            </a:r>
          </a:p>
          <a:p>
            <a:pPr algn="r"/>
            <a:r>
              <a:rPr lang="en-US" sz="800" b="1" i="1" dirty="0"/>
              <a:t>OCLC Webinar: Rapid Capture in Special Collections and Archives Webinar</a:t>
            </a:r>
          </a:p>
          <a:p>
            <a:pPr algn="r"/>
            <a:r>
              <a:rPr lang="en-US" sz="800" b="1" i="1" dirty="0"/>
              <a:t>27 October 2011</a:t>
            </a:r>
          </a:p>
        </p:txBody>
      </p:sp>
      <p:sp>
        <p:nvSpPr>
          <p:cNvPr id="14" name="Rectangle 13"/>
          <p:cNvSpPr/>
          <p:nvPr/>
        </p:nvSpPr>
        <p:spPr>
          <a:xfrm>
            <a:off x="445314" y="1524000"/>
            <a:ext cx="2450286" cy="707886"/>
          </a:xfrm>
          <a:prstGeom prst="rect">
            <a:avLst/>
          </a:prstGeom>
        </p:spPr>
        <p:txBody>
          <a:bodyPr wrap="none">
            <a:spAutoFit/>
          </a:bodyPr>
          <a:lstStyle/>
          <a:p>
            <a:r>
              <a:rPr lang="en-US" sz="4000" dirty="0" smtClean="0">
                <a:solidFill>
                  <a:srgbClr val="A50021"/>
                </a:solidFill>
                <a:latin typeface="Times New Roman" pitchFamily="18" charset="0"/>
                <a:cs typeface="Times New Roman" pitchFamily="18" charset="0"/>
              </a:rPr>
              <a:t>QA vs. QC</a:t>
            </a:r>
            <a:endParaRPr lang="en-US" sz="4000" dirty="0">
              <a:solidFill>
                <a:srgbClr val="A5002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dirty="0"/>
              <a:t>The Quick and the Good </a:t>
            </a:r>
          </a:p>
        </p:txBody>
      </p:sp>
      <p:sp>
        <p:nvSpPr>
          <p:cNvPr id="232451" name="Rectangle 3"/>
          <p:cNvSpPr>
            <a:spLocks noGrp="1" noChangeArrowheads="1"/>
          </p:cNvSpPr>
          <p:nvPr>
            <p:ph type="body" idx="1"/>
          </p:nvPr>
        </p:nvSpPr>
        <p:spPr>
          <a:xfrm>
            <a:off x="457200" y="2484437"/>
            <a:ext cx="8229600" cy="4525963"/>
          </a:xfrm>
        </p:spPr>
        <p:txBody>
          <a:bodyPr/>
          <a:lstStyle/>
          <a:p>
            <a:r>
              <a:rPr lang="en-US" sz="2400" i="1" dirty="0"/>
              <a:t>Capture rates can be increased and costs reduced by</a:t>
            </a:r>
          </a:p>
          <a:p>
            <a:pPr lvl="1"/>
            <a:r>
              <a:rPr lang="en-US" sz="2000" i="1" dirty="0"/>
              <a:t>grouping by size and type of material </a:t>
            </a:r>
          </a:p>
          <a:p>
            <a:pPr lvl="1"/>
            <a:r>
              <a:rPr lang="en-US" sz="2000" i="1" dirty="0"/>
              <a:t>minimizing handling</a:t>
            </a:r>
          </a:p>
          <a:p>
            <a:pPr lvl="1"/>
            <a:r>
              <a:rPr lang="en-US" sz="2000" i="1" dirty="0"/>
              <a:t>scanning in volume</a:t>
            </a:r>
          </a:p>
          <a:p>
            <a:pPr lvl="1"/>
            <a:r>
              <a:rPr lang="en-US" altLang="zh-CN" sz="2000" i="1" dirty="0">
                <a:ea typeface="宋体" pitchFamily="2" charset="-122"/>
              </a:rPr>
              <a:t>minimizing individual image adjustments</a:t>
            </a:r>
          </a:p>
          <a:p>
            <a:pPr lvl="1">
              <a:buFontTx/>
              <a:buNone/>
            </a:pPr>
            <a:r>
              <a:rPr lang="en-US" altLang="zh-CN" sz="1800" dirty="0">
                <a:ea typeface="宋体" pitchFamily="2" charset="-122"/>
              </a:rPr>
              <a:t> </a:t>
            </a:r>
            <a:endParaRPr lang="en-US" sz="1600" i="1" dirty="0"/>
          </a:p>
          <a:p>
            <a:r>
              <a:rPr lang="en-US" sz="2400" i="1" dirty="0"/>
              <a:t>Quality can be ensured by establishing QA at the outset and QC throughout production</a:t>
            </a:r>
          </a:p>
          <a:p>
            <a:pPr>
              <a:buFont typeface="Symbol" pitchFamily="18" charset="2"/>
              <a:buChar char=""/>
            </a:pPr>
            <a:endParaRPr lang="en-US" sz="2400" i="1" dirty="0"/>
          </a:p>
          <a:p>
            <a:pPr>
              <a:buFont typeface="Symbol" pitchFamily="18" charset="2"/>
              <a:buChar char=""/>
            </a:pPr>
            <a:endParaRPr lang="en-US" sz="1200" i="1" dirty="0"/>
          </a:p>
        </p:txBody>
      </p:sp>
      <p:pic>
        <p:nvPicPr>
          <p:cNvPr id="232454" name="Picture 6" descr="MuirLtr"/>
          <p:cNvPicPr>
            <a:picLocks noChangeAspect="1" noChangeArrowheads="1"/>
          </p:cNvPicPr>
          <p:nvPr/>
        </p:nvPicPr>
        <p:blipFill>
          <a:blip r:embed="rId3" cstate="print"/>
          <a:srcRect/>
          <a:stretch>
            <a:fillRect/>
          </a:stretch>
        </p:blipFill>
        <p:spPr bwMode="auto">
          <a:xfrm>
            <a:off x="7110413" y="0"/>
            <a:ext cx="2033587" cy="1285875"/>
          </a:xfrm>
          <a:prstGeom prst="rect">
            <a:avLst/>
          </a:prstGeom>
          <a:noFill/>
        </p:spPr>
      </p:pic>
      <p:pic>
        <p:nvPicPr>
          <p:cNvPr id="232455" name="Picture 7"/>
          <p:cNvPicPr>
            <a:picLocks noChangeAspect="1" noChangeArrowheads="1"/>
          </p:cNvPicPr>
          <p:nvPr/>
        </p:nvPicPr>
        <p:blipFill>
          <a:blip r:embed="rId4" cstate="print"/>
          <a:srcRect l="28906" t="20833" r="31250" b="45258"/>
          <a:stretch>
            <a:fillRect/>
          </a:stretch>
        </p:blipFill>
        <p:spPr bwMode="auto">
          <a:xfrm>
            <a:off x="3733800" y="19050"/>
            <a:ext cx="1989138" cy="1268413"/>
          </a:xfrm>
          <a:prstGeom prst="rect">
            <a:avLst/>
          </a:prstGeom>
          <a:noFill/>
          <a:ln w="9525">
            <a:solidFill>
              <a:schemeClr val="tx1"/>
            </a:solidFill>
            <a:miter lim="800000"/>
            <a:headEnd/>
            <a:tailEnd/>
          </a:ln>
          <a:effectLst/>
        </p:spPr>
      </p:pic>
      <p:pic>
        <p:nvPicPr>
          <p:cNvPr id="232456" name="Picture 2"/>
          <p:cNvPicPr>
            <a:picLocks noChangeAspect="1" noChangeArrowheads="1"/>
          </p:cNvPicPr>
          <p:nvPr/>
        </p:nvPicPr>
        <p:blipFill>
          <a:blip r:embed="rId5" cstate="print"/>
          <a:srcRect l="3334" t="21196" r="1666" b="9917"/>
          <a:stretch>
            <a:fillRect/>
          </a:stretch>
        </p:blipFill>
        <p:spPr bwMode="auto">
          <a:xfrm>
            <a:off x="0" y="19050"/>
            <a:ext cx="2362200" cy="1284288"/>
          </a:xfrm>
          <a:prstGeom prst="rect">
            <a:avLst/>
          </a:prstGeom>
          <a:noFill/>
          <a:ln w="9525">
            <a:noFill/>
            <a:miter lim="800000"/>
            <a:headEnd/>
            <a:tailEnd/>
          </a:ln>
        </p:spPr>
      </p:pic>
      <p:pic>
        <p:nvPicPr>
          <p:cNvPr id="232457" name="Picture 4"/>
          <p:cNvPicPr>
            <a:picLocks noChangeAspect="1" noChangeArrowheads="1"/>
          </p:cNvPicPr>
          <p:nvPr/>
        </p:nvPicPr>
        <p:blipFill>
          <a:blip r:embed="rId6" cstate="print"/>
          <a:srcRect l="20824" t="22391" r="30363" b="21381"/>
          <a:stretch>
            <a:fillRect/>
          </a:stretch>
        </p:blipFill>
        <p:spPr bwMode="auto">
          <a:xfrm>
            <a:off x="5715000" y="19050"/>
            <a:ext cx="1447800" cy="1250950"/>
          </a:xfrm>
          <a:prstGeom prst="rect">
            <a:avLst/>
          </a:prstGeom>
          <a:noFill/>
          <a:ln w="9525">
            <a:noFill/>
            <a:miter lim="800000"/>
            <a:headEnd/>
            <a:tailEnd/>
          </a:ln>
        </p:spPr>
      </p:pic>
      <p:pic>
        <p:nvPicPr>
          <p:cNvPr id="232458" name="Picture 10" descr="FID31"/>
          <p:cNvPicPr>
            <a:picLocks noChangeAspect="1" noChangeArrowheads="1"/>
          </p:cNvPicPr>
          <p:nvPr/>
        </p:nvPicPr>
        <p:blipFill>
          <a:blip r:embed="rId7" cstate="print"/>
          <a:srcRect/>
          <a:stretch>
            <a:fillRect/>
          </a:stretch>
        </p:blipFill>
        <p:spPr bwMode="auto">
          <a:xfrm>
            <a:off x="2362200" y="19050"/>
            <a:ext cx="1400175" cy="1276350"/>
          </a:xfrm>
          <a:prstGeom prst="rect">
            <a:avLst/>
          </a:prstGeom>
          <a:noFill/>
          <a:ln w="9525">
            <a:solidFill>
              <a:schemeClr val="tx1"/>
            </a:solidFill>
            <a:miter lim="800000"/>
            <a:headEnd/>
            <a:tailEnd/>
          </a:ln>
        </p:spPr>
      </p:pic>
      <p:sp>
        <p:nvSpPr>
          <p:cNvPr id="232459" name="Line 11"/>
          <p:cNvSpPr>
            <a:spLocks noChangeShapeType="1"/>
          </p:cNvSpPr>
          <p:nvPr/>
        </p:nvSpPr>
        <p:spPr bwMode="auto">
          <a:xfrm>
            <a:off x="0" y="1304925"/>
            <a:ext cx="9144000" cy="0"/>
          </a:xfrm>
          <a:prstGeom prst="line">
            <a:avLst/>
          </a:prstGeom>
          <a:noFill/>
          <a:ln w="57150">
            <a:solidFill>
              <a:schemeClr val="tx1"/>
            </a:solidFill>
            <a:round/>
            <a:headEnd/>
            <a:tailEnd/>
          </a:ln>
          <a:effectLst/>
        </p:spPr>
        <p:txBody>
          <a:bodyPr/>
          <a:lstStyle/>
          <a:p>
            <a:endParaRPr lang="en-US" dirty="0"/>
          </a:p>
        </p:txBody>
      </p:sp>
      <p:sp>
        <p:nvSpPr>
          <p:cNvPr id="232460" name="Line 12"/>
          <p:cNvSpPr>
            <a:spLocks noChangeShapeType="1"/>
          </p:cNvSpPr>
          <p:nvPr/>
        </p:nvSpPr>
        <p:spPr bwMode="auto">
          <a:xfrm>
            <a:off x="-9525" y="0"/>
            <a:ext cx="9144000" cy="0"/>
          </a:xfrm>
          <a:prstGeom prst="line">
            <a:avLst/>
          </a:prstGeom>
          <a:noFill/>
          <a:ln w="57150">
            <a:solidFill>
              <a:schemeClr val="tx1"/>
            </a:solidFill>
            <a:round/>
            <a:headEnd/>
            <a:tailEnd/>
          </a:ln>
          <a:effectLst/>
        </p:spPr>
        <p:txBody>
          <a:bodyPr/>
          <a:lstStyle/>
          <a:p>
            <a:endParaRPr lang="en-US" dirty="0"/>
          </a:p>
        </p:txBody>
      </p:sp>
      <p:pic>
        <p:nvPicPr>
          <p:cNvPr id="232461" name="Picture 13" descr="88x31"/>
          <p:cNvPicPr>
            <a:picLocks noChangeAspect="1" noChangeArrowheads="1"/>
          </p:cNvPicPr>
          <p:nvPr/>
        </p:nvPicPr>
        <p:blipFill>
          <a:blip r:embed="rId8" cstate="print"/>
          <a:srcRect/>
          <a:stretch>
            <a:fillRect/>
          </a:stretch>
        </p:blipFill>
        <p:spPr bwMode="auto">
          <a:xfrm>
            <a:off x="242888" y="6391275"/>
            <a:ext cx="627062" cy="220663"/>
          </a:xfrm>
          <a:prstGeom prst="rect">
            <a:avLst/>
          </a:prstGeom>
          <a:noFill/>
        </p:spPr>
      </p:pic>
      <p:sp>
        <p:nvSpPr>
          <p:cNvPr id="232462" name="Text Box 14"/>
          <p:cNvSpPr txBox="1">
            <a:spLocks noChangeArrowheads="1"/>
          </p:cNvSpPr>
          <p:nvPr/>
        </p:nvSpPr>
        <p:spPr bwMode="auto">
          <a:xfrm>
            <a:off x="125413" y="6311900"/>
            <a:ext cx="8907462" cy="458788"/>
          </a:xfrm>
          <a:prstGeom prst="rect">
            <a:avLst/>
          </a:prstGeom>
          <a:noFill/>
          <a:ln w="9525">
            <a:noFill/>
            <a:miter lim="800000"/>
            <a:headEnd/>
            <a:tailEnd/>
          </a:ln>
          <a:effectLst/>
        </p:spPr>
        <p:txBody>
          <a:bodyPr>
            <a:spAutoFit/>
          </a:bodyPr>
          <a:lstStyle/>
          <a:p>
            <a:pPr algn="r"/>
            <a:r>
              <a:rPr lang="en-US" sz="800" b="1" i="1" dirty="0"/>
              <a:t>Mary W. Elings</a:t>
            </a:r>
          </a:p>
          <a:p>
            <a:pPr algn="r"/>
            <a:r>
              <a:rPr lang="en-US" sz="800" b="1" i="1" dirty="0"/>
              <a:t>OCLC Webinar: Rapid Capture in Special Collections and Archives Webinar</a:t>
            </a:r>
          </a:p>
          <a:p>
            <a:pPr algn="r"/>
            <a:r>
              <a:rPr lang="en-US" sz="800" b="1" i="1" dirty="0"/>
              <a:t>27 October 2011</a:t>
            </a:r>
          </a:p>
        </p:txBody>
      </p:sp>
      <p:sp>
        <p:nvSpPr>
          <p:cNvPr id="13" name="Rectangle 12"/>
          <p:cNvSpPr/>
          <p:nvPr/>
        </p:nvSpPr>
        <p:spPr>
          <a:xfrm>
            <a:off x="457200" y="1600200"/>
            <a:ext cx="5383205" cy="707886"/>
          </a:xfrm>
          <a:prstGeom prst="rect">
            <a:avLst/>
          </a:prstGeom>
        </p:spPr>
        <p:txBody>
          <a:bodyPr wrap="none">
            <a:spAutoFit/>
          </a:bodyPr>
          <a:lstStyle/>
          <a:p>
            <a:r>
              <a:rPr lang="en-US" sz="4000" dirty="0" smtClean="0">
                <a:solidFill>
                  <a:srgbClr val="A50021"/>
                </a:solidFill>
                <a:latin typeface="Times New Roman" pitchFamily="18" charset="0"/>
                <a:cs typeface="Times New Roman" pitchFamily="18" charset="0"/>
              </a:rPr>
              <a:t>The Quick and the Good </a:t>
            </a:r>
            <a:endParaRPr lang="en-US" sz="4000" dirty="0">
              <a:solidFill>
                <a:srgbClr val="A5002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l" eaLnBrk="1" hangingPunct="1"/>
            <a:r>
              <a:rPr lang="en-US" sz="4000" dirty="0" smtClean="0">
                <a:solidFill>
                  <a:schemeClr val="tx2">
                    <a:lumMod val="60000"/>
                    <a:lumOff val="40000"/>
                  </a:schemeClr>
                </a:solidFill>
                <a:latin typeface="+mj-lt"/>
              </a:rPr>
              <a:t>Rapid Capture at the </a:t>
            </a:r>
            <a:br>
              <a:rPr lang="en-US" sz="4000" dirty="0" smtClean="0">
                <a:solidFill>
                  <a:schemeClr val="tx2">
                    <a:lumMod val="60000"/>
                    <a:lumOff val="40000"/>
                  </a:schemeClr>
                </a:solidFill>
                <a:latin typeface="+mj-lt"/>
              </a:rPr>
            </a:br>
            <a:r>
              <a:rPr lang="en-US" sz="4000" dirty="0" smtClean="0">
                <a:solidFill>
                  <a:schemeClr val="tx2">
                    <a:lumMod val="60000"/>
                    <a:lumOff val="40000"/>
                  </a:schemeClr>
                </a:solidFill>
                <a:latin typeface="+mj-lt"/>
              </a:rPr>
              <a:t>University of Minnesota Archives</a:t>
            </a:r>
          </a:p>
        </p:txBody>
      </p:sp>
      <p:sp>
        <p:nvSpPr>
          <p:cNvPr id="3" name="Subtitle 2"/>
          <p:cNvSpPr>
            <a:spLocks noGrp="1"/>
          </p:cNvSpPr>
          <p:nvPr>
            <p:ph sz="half" idx="1"/>
          </p:nvPr>
        </p:nvSpPr>
        <p:spPr>
          <a:xfrm>
            <a:off x="457199" y="1600200"/>
            <a:ext cx="4520425" cy="4249757"/>
          </a:xfrm>
        </p:spPr>
        <p:txBody>
          <a:bodyPr rtlCol="0">
            <a:normAutofit/>
          </a:bodyPr>
          <a:lstStyle/>
          <a:p>
            <a:pPr>
              <a:buNone/>
            </a:pPr>
            <a:endParaRPr lang="en-US" sz="2000" dirty="0" smtClean="0">
              <a:latin typeface="+mj-lt"/>
            </a:endParaRPr>
          </a:p>
          <a:p>
            <a:pPr>
              <a:buNone/>
            </a:pPr>
            <a:endParaRPr lang="en-US" sz="2000" dirty="0" smtClean="0">
              <a:latin typeface="+mj-lt"/>
            </a:endParaRPr>
          </a:p>
          <a:p>
            <a:pPr>
              <a:buNone/>
            </a:pPr>
            <a:endParaRPr lang="en-US" sz="2000" dirty="0" smtClean="0">
              <a:latin typeface="+mj-lt"/>
            </a:endParaRPr>
          </a:p>
          <a:p>
            <a:pPr>
              <a:buNone/>
            </a:pPr>
            <a:r>
              <a:rPr lang="en-US" sz="2000" dirty="0" smtClean="0">
                <a:latin typeface="+mj-lt"/>
              </a:rPr>
              <a:t>Erik Moore</a:t>
            </a:r>
          </a:p>
          <a:p>
            <a:pPr>
              <a:buNone/>
            </a:pPr>
            <a:r>
              <a:rPr lang="en-US" sz="2000" dirty="0" smtClean="0">
                <a:latin typeface="+mj-lt"/>
              </a:rPr>
              <a:t>Assistant University Archivist &amp;</a:t>
            </a:r>
          </a:p>
          <a:p>
            <a:pPr>
              <a:buNone/>
            </a:pPr>
            <a:r>
              <a:rPr lang="en-US" sz="2000" dirty="0" smtClean="0">
                <a:latin typeface="+mj-lt"/>
              </a:rPr>
              <a:t>Lead Archivist for Health Sciences</a:t>
            </a:r>
          </a:p>
          <a:p>
            <a:pPr>
              <a:buNone/>
            </a:pPr>
            <a:r>
              <a:rPr lang="en-US" sz="2000" dirty="0" smtClean="0">
                <a:latin typeface="+mj-lt"/>
              </a:rPr>
              <a:t>University of Minnesota Archives</a:t>
            </a:r>
          </a:p>
          <a:p>
            <a:pPr>
              <a:buNone/>
            </a:pPr>
            <a:r>
              <a:rPr lang="en-US" sz="2000" dirty="0" smtClean="0">
                <a:latin typeface="+mj-lt"/>
                <a:hlinkClick r:id="rId2"/>
              </a:rPr>
              <a:t>moore144@umn.edu</a:t>
            </a:r>
            <a:endParaRPr lang="en-US" sz="2000" dirty="0" smtClean="0">
              <a:latin typeface="+mj-lt"/>
            </a:endParaRPr>
          </a:p>
          <a:p>
            <a:pPr>
              <a:buNone/>
            </a:pPr>
            <a:r>
              <a:rPr lang="en-US" sz="2000" dirty="0" smtClean="0">
                <a:latin typeface="+mj-lt"/>
              </a:rPr>
              <a:t>Twitter @moore144</a:t>
            </a:r>
          </a:p>
        </p:txBody>
      </p:sp>
      <p:pic>
        <p:nvPicPr>
          <p:cNvPr id="5" name="Content Placeholder 4" descr="headshot-3.JPG"/>
          <p:cNvPicPr>
            <a:picLocks noGrp="1" noChangeAspect="1"/>
          </p:cNvPicPr>
          <p:nvPr>
            <p:ph sz="half" idx="2"/>
          </p:nvPr>
        </p:nvPicPr>
        <p:blipFill>
          <a:blip r:embed="rId3" cstate="print"/>
          <a:stretch>
            <a:fillRect/>
          </a:stretch>
        </p:blipFill>
        <p:spPr>
          <a:xfrm>
            <a:off x="4977625" y="1600204"/>
            <a:ext cx="2940710" cy="3938016"/>
          </a:xfrm>
          <a:effectLst>
            <a:outerShdw blurRad="50800" dist="38100" dir="2700000" algn="tl"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000" dirty="0" smtClean="0">
                <a:solidFill>
                  <a:schemeClr val="tx2">
                    <a:lumMod val="60000"/>
                    <a:lumOff val="40000"/>
                  </a:schemeClr>
                </a:solidFill>
                <a:latin typeface="+mj-lt"/>
              </a:rPr>
              <a:t>Sustainable Scanning</a:t>
            </a:r>
            <a:endParaRPr lang="en-US" sz="4000" dirty="0" smtClean="0">
              <a:latin typeface="+mj-lt"/>
              <a:ea typeface="ＭＳ Ｐゴシック" pitchFamily="34" charset="-128"/>
            </a:endParaRPr>
          </a:p>
        </p:txBody>
      </p:sp>
      <p:graphicFrame>
        <p:nvGraphicFramePr>
          <p:cNvPr id="4" name="Content Placeholder 3"/>
          <p:cNvGraphicFramePr>
            <a:graphicFrameLocks noGrp="1"/>
          </p:cNvGraphicFramePr>
          <p:nvPr>
            <p:ph idx="1"/>
          </p:nvPr>
        </p:nvGraphicFramePr>
        <p:xfrm>
          <a:off x="457200" y="1320741"/>
          <a:ext cx="8229600" cy="4669536"/>
        </p:xfrm>
        <a:graphic>
          <a:graphicData uri="http://schemas.openxmlformats.org/drawingml/2006/table">
            <a:tbl>
              <a:tblPr firstRow="1" bandRow="1">
                <a:tableStyleId>{5940675A-B579-460E-94D1-54222C63F5DA}</a:tableStyleId>
              </a:tblPr>
              <a:tblGrid>
                <a:gridCol w="8229600"/>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t>What we’re scanning:</a:t>
                      </a:r>
                    </a:p>
                  </a:txBody>
                  <a:tcPr>
                    <a:solidFill>
                      <a:schemeClr val="tx2">
                        <a:lumMod val="20000"/>
                        <a:lumOff val="80000"/>
                      </a:schemeClr>
                    </a:solidFill>
                  </a:tcPr>
                </a:tc>
              </a:tr>
              <a:tr h="370840">
                <a:tc>
                  <a:txBody>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20th century, mass produced pubs &amp; records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Institutional records, informational value</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No online catalog access to hardcopy</a:t>
                      </a:r>
                    </a:p>
                    <a:p>
                      <a:endParaRPr lang="en-US" sz="1800"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t>How we are doing it:</a:t>
                      </a:r>
                    </a:p>
                  </a:txBody>
                  <a:tcPr>
                    <a:solidFill>
                      <a:schemeClr val="tx2">
                        <a:lumMod val="20000"/>
                        <a:lumOff val="80000"/>
                      </a:schemeClr>
                    </a:solidFill>
                  </a:tcPr>
                </a:tc>
              </a:tr>
              <a:tr h="370840">
                <a:tc>
                  <a:txBody>
                    <a:bodyPr/>
                    <a:lstStyle/>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DIY digitization, 2 sheet-fed scanners</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PDFs via institutional repository</a:t>
                      </a:r>
                    </a:p>
                    <a:p>
                      <a:pPr marL="342900" lvl="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Viewed as programmatic, not project</a:t>
                      </a:r>
                    </a:p>
                    <a:p>
                      <a:endParaRPr lang="en-US" sz="1800"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60000"/>
                    <a:lumOff val="40000"/>
                  </a:schemeClr>
                </a:solidFill>
                <a:latin typeface="+mj-lt"/>
              </a:rPr>
              <a:t>Rapid Capture Update</a:t>
            </a:r>
            <a:endParaRPr lang="en-US" sz="4000" dirty="0">
              <a:latin typeface="+mj-lt"/>
            </a:endParaRPr>
          </a:p>
        </p:txBody>
      </p:sp>
      <p:graphicFrame>
        <p:nvGraphicFramePr>
          <p:cNvPr id="4" name="Content Placeholder 3"/>
          <p:cNvGraphicFramePr>
            <a:graphicFrameLocks noGrp="1"/>
          </p:cNvGraphicFramePr>
          <p:nvPr>
            <p:ph idx="1"/>
          </p:nvPr>
        </p:nvGraphicFramePr>
        <p:xfrm>
          <a:off x="457200" y="1600200"/>
          <a:ext cx="8229600" cy="2913888"/>
        </p:xfrm>
        <a:graphic>
          <a:graphicData uri="http://schemas.openxmlformats.org/drawingml/2006/table">
            <a:tbl>
              <a:tblPr firstRow="1" bandRow="1">
                <a:tableStyleId>{5940675A-B579-460E-94D1-54222C63F5DA}</a:tableStyleId>
              </a:tblPr>
              <a:tblGrid>
                <a:gridCol w="4114800"/>
                <a:gridCol w="4114800"/>
              </a:tblGrid>
              <a:tr h="370840">
                <a:tc>
                  <a:txBody>
                    <a:bodyPr/>
                    <a:lstStyle/>
                    <a:p>
                      <a:r>
                        <a:rPr lang="en-US" sz="2800" dirty="0" smtClean="0"/>
                        <a:t>Report</a:t>
                      </a:r>
                      <a:endParaRPr lang="en-US" sz="2800" dirty="0"/>
                    </a:p>
                  </a:txBody>
                  <a:tcPr>
                    <a:solidFill>
                      <a:schemeClr val="tx2">
                        <a:lumMod val="20000"/>
                        <a:lumOff val="80000"/>
                      </a:schemeClr>
                    </a:solidFill>
                  </a:tcPr>
                </a:tc>
                <a:tc>
                  <a:txBody>
                    <a:bodyPr/>
                    <a:lstStyle/>
                    <a:p>
                      <a:r>
                        <a:rPr lang="en-US" sz="2800" dirty="0" smtClean="0"/>
                        <a:t>Current</a:t>
                      </a:r>
                      <a:endParaRPr lang="en-US" sz="2800" dirty="0"/>
                    </a:p>
                  </a:txBody>
                  <a:tcPr>
                    <a:solidFill>
                      <a:schemeClr val="tx2">
                        <a:lumMod val="20000"/>
                        <a:lumOff val="80000"/>
                      </a:schemeClr>
                    </a:solidFill>
                  </a:tcPr>
                </a:tc>
              </a:tr>
              <a:tr h="370840">
                <a:tc>
                  <a:txBody>
                    <a:bodyPr/>
                    <a:lstStyle/>
                    <a:p>
                      <a:pPr marL="342900" indent="-342900" algn="l" defTabSz="914400" rtl="0" eaLnBrk="1" latinLnBrk="0" hangingPunct="1">
                        <a:lnSpc>
                          <a:spcPct val="100000"/>
                        </a:lnSpc>
                        <a:spcBef>
                          <a:spcPct val="20000"/>
                        </a:spcBef>
                        <a:buFont typeface="Arial" pitchFamily="34" charset="0"/>
                        <a:buChar char="•"/>
                      </a:pPr>
                      <a:r>
                        <a:rPr lang="en-US" sz="2800" kern="1200" dirty="0" smtClean="0">
                          <a:solidFill>
                            <a:schemeClr val="tx1"/>
                          </a:solidFill>
                          <a:latin typeface="+mn-lt"/>
                          <a:ea typeface="+mn-ea"/>
                          <a:cs typeface="+mn-cs"/>
                        </a:rPr>
                        <a:t>219,074 scans in a single year</a:t>
                      </a:r>
                    </a:p>
                    <a:p>
                      <a:pPr marL="342900" indent="-342900" algn="l" defTabSz="914400" rtl="0" eaLnBrk="1" latinLnBrk="0" hangingPunct="1">
                        <a:lnSpc>
                          <a:spcPct val="100000"/>
                        </a:lnSpc>
                        <a:spcBef>
                          <a:spcPct val="20000"/>
                        </a:spcBef>
                        <a:buFont typeface="Arial" pitchFamily="34" charset="0"/>
                        <a:buChar char="•"/>
                      </a:pPr>
                      <a:r>
                        <a:rPr lang="en-US" sz="2800" kern="1200" dirty="0" smtClean="0">
                          <a:solidFill>
                            <a:schemeClr val="tx1"/>
                          </a:solidFill>
                          <a:latin typeface="+mn-lt"/>
                          <a:ea typeface="+mn-ea"/>
                          <a:cs typeface="+mn-cs"/>
                        </a:rPr>
                        <a:t>500 per hour</a:t>
                      </a:r>
                    </a:p>
                    <a:p>
                      <a:pPr marL="342900" indent="-342900" algn="l" defTabSz="914400" rtl="0" eaLnBrk="1" latinLnBrk="0" hangingPunct="1">
                        <a:lnSpc>
                          <a:spcPct val="100000"/>
                        </a:lnSpc>
                        <a:spcBef>
                          <a:spcPct val="20000"/>
                        </a:spcBef>
                        <a:buFont typeface="Arial" pitchFamily="34" charset="0"/>
                        <a:buChar char="•"/>
                      </a:pPr>
                      <a:r>
                        <a:rPr lang="en-US" sz="2800" kern="1200" dirty="0" smtClean="0">
                          <a:solidFill>
                            <a:schemeClr val="tx1"/>
                          </a:solidFill>
                          <a:latin typeface="+mn-lt"/>
                          <a:ea typeface="+mn-ea"/>
                          <a:cs typeface="+mn-cs"/>
                        </a:rPr>
                        <a:t>0.4% of holdings</a:t>
                      </a:r>
                    </a:p>
                    <a:p>
                      <a:endParaRPr lang="en-US" sz="2800" dirty="0"/>
                    </a:p>
                  </a:txBody>
                  <a:tcPr/>
                </a:tc>
                <a:tc>
                  <a:txBody>
                    <a:bodyPr/>
                    <a:lstStyle/>
                    <a:p>
                      <a:pPr marL="34290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650,000+ scans since 2009</a:t>
                      </a:r>
                    </a:p>
                    <a:p>
                      <a:pPr marL="34290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600-700 per hour</a:t>
                      </a:r>
                    </a:p>
                    <a:p>
                      <a:pPr marL="342900" indent="-342900" algn="l" defTabSz="914400" rtl="0" eaLnBrk="1" latinLnBrk="0" hangingPunct="1">
                        <a:spcBef>
                          <a:spcPct val="20000"/>
                        </a:spcBef>
                        <a:buFont typeface="Arial" pitchFamily="34" charset="0"/>
                        <a:buChar char="•"/>
                      </a:pPr>
                      <a:r>
                        <a:rPr lang="en-US" sz="2800" kern="1200" dirty="0" smtClean="0">
                          <a:solidFill>
                            <a:schemeClr val="tx1"/>
                          </a:solidFill>
                          <a:latin typeface="+mn-lt"/>
                          <a:ea typeface="+mn-ea"/>
                          <a:cs typeface="+mn-cs"/>
                        </a:rPr>
                        <a:t>1.5% of holdings</a:t>
                      </a:r>
                    </a:p>
                    <a:p>
                      <a:endParaRPr lang="en-US" sz="2800"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60000"/>
                    <a:lumOff val="40000"/>
                  </a:schemeClr>
                </a:solidFill>
                <a:latin typeface="+mj-lt"/>
              </a:rPr>
              <a:t>Destructive Scanning</a:t>
            </a:r>
            <a:endParaRPr lang="en-US" sz="4000" dirty="0">
              <a:latin typeface="+mj-lt"/>
            </a:endParaRPr>
          </a:p>
        </p:txBody>
      </p:sp>
      <p:sp>
        <p:nvSpPr>
          <p:cNvPr id="4" name="Content Placeholder 3"/>
          <p:cNvSpPr>
            <a:spLocks noGrp="1"/>
          </p:cNvSpPr>
          <p:nvPr>
            <p:ph sz="half" idx="1"/>
          </p:nvPr>
        </p:nvSpPr>
        <p:spPr/>
        <p:txBody>
          <a:bodyPr/>
          <a:lstStyle/>
          <a:p>
            <a:r>
              <a:rPr lang="en-US" dirty="0" smtClean="0">
                <a:latin typeface="+mn-lt"/>
              </a:rPr>
              <a:t>99% of scanning is sheet-fed</a:t>
            </a:r>
          </a:p>
          <a:p>
            <a:r>
              <a:rPr lang="en-US" dirty="0" smtClean="0">
                <a:latin typeface="+mn-lt"/>
              </a:rPr>
              <a:t>Bound items are cut &amp; shaved</a:t>
            </a:r>
          </a:p>
          <a:p>
            <a:r>
              <a:rPr lang="en-US" dirty="0" smtClean="0">
                <a:latin typeface="+mn-lt"/>
              </a:rPr>
              <a:t>Post scanning workflow</a:t>
            </a:r>
          </a:p>
          <a:p>
            <a:pPr lvl="1"/>
            <a:r>
              <a:rPr lang="en-US" dirty="0" smtClean="0">
                <a:solidFill>
                  <a:schemeClr val="accent1">
                    <a:lumMod val="75000"/>
                  </a:schemeClr>
                </a:solidFill>
                <a:latin typeface="+mn-lt"/>
              </a:rPr>
              <a:t>Tied &amp; reshelved</a:t>
            </a:r>
          </a:p>
          <a:p>
            <a:pPr lvl="1"/>
            <a:r>
              <a:rPr lang="en-US" dirty="0" smtClean="0">
                <a:solidFill>
                  <a:schemeClr val="accent1">
                    <a:lumMod val="75000"/>
                  </a:schemeClr>
                </a:solidFill>
                <a:latin typeface="+mn-lt"/>
              </a:rPr>
              <a:t>Foldered &amp; boxed</a:t>
            </a:r>
          </a:p>
          <a:p>
            <a:pPr lvl="1"/>
            <a:r>
              <a:rPr lang="en-US" dirty="0" smtClean="0">
                <a:solidFill>
                  <a:schemeClr val="accent1">
                    <a:lumMod val="75000"/>
                  </a:schemeClr>
                </a:solidFill>
                <a:latin typeface="+mn-lt"/>
              </a:rPr>
              <a:t>Recycled</a:t>
            </a:r>
          </a:p>
          <a:p>
            <a:endParaRPr lang="en-US" dirty="0">
              <a:latin typeface="+mn-lt"/>
            </a:endParaRPr>
          </a:p>
        </p:txBody>
      </p:sp>
      <p:pic>
        <p:nvPicPr>
          <p:cNvPr id="6" name="Content Placeholder 5" descr="IMG_3610.jpg"/>
          <p:cNvPicPr>
            <a:picLocks noGrp="1" noChangeAspect="1"/>
          </p:cNvPicPr>
          <p:nvPr>
            <p:ph sz="half" idx="2"/>
          </p:nvPr>
        </p:nvPicPr>
        <p:blipFill>
          <a:blip r:embed="rId2" cstate="print"/>
          <a:stretch>
            <a:fillRect/>
          </a:stretch>
        </p:blipFill>
        <p:spPr>
          <a:xfrm>
            <a:off x="4648200" y="1925354"/>
            <a:ext cx="4038600" cy="301632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60000"/>
                    <a:lumOff val="40000"/>
                  </a:schemeClr>
                </a:solidFill>
                <a:latin typeface="+mj-lt"/>
              </a:rPr>
              <a:t>Digital not Paper</a:t>
            </a:r>
            <a:endParaRPr lang="en-US" sz="4000" dirty="0">
              <a:latin typeface="+mj-lt"/>
            </a:endParaRPr>
          </a:p>
        </p:txBody>
      </p:sp>
      <p:sp>
        <p:nvSpPr>
          <p:cNvPr id="3" name="Content Placeholder 2"/>
          <p:cNvSpPr>
            <a:spLocks noGrp="1"/>
          </p:cNvSpPr>
          <p:nvPr>
            <p:ph idx="1"/>
          </p:nvPr>
        </p:nvSpPr>
        <p:spPr/>
        <p:txBody>
          <a:bodyPr/>
          <a:lstStyle/>
          <a:p>
            <a:r>
              <a:rPr lang="en-US" sz="2800" dirty="0" smtClean="0">
                <a:latin typeface="+mn-lt"/>
              </a:rPr>
              <a:t>If informational in value &amp; accessible as digital, why preserve the “original”?</a:t>
            </a:r>
          </a:p>
          <a:p>
            <a:pPr lvl="1"/>
            <a:r>
              <a:rPr lang="en-US" dirty="0" smtClean="0">
                <a:solidFill>
                  <a:schemeClr val="accent1">
                    <a:lumMod val="75000"/>
                  </a:schemeClr>
                </a:solidFill>
                <a:latin typeface="+mn-lt"/>
              </a:rPr>
              <a:t>Important ≠ Unique</a:t>
            </a:r>
          </a:p>
          <a:p>
            <a:r>
              <a:rPr lang="en-US" sz="2800" dirty="0" smtClean="0">
                <a:latin typeface="+mn-lt"/>
              </a:rPr>
              <a:t>When reformatted, preservation commitment follows the information</a:t>
            </a:r>
          </a:p>
          <a:p>
            <a:pPr lvl="1"/>
            <a:r>
              <a:rPr lang="en-US" dirty="0" smtClean="0">
                <a:solidFill>
                  <a:schemeClr val="accent1">
                    <a:lumMod val="75000"/>
                  </a:schemeClr>
                </a:solidFill>
                <a:latin typeface="+mn-lt"/>
              </a:rPr>
              <a:t>Preservation ≠ Permanent</a:t>
            </a:r>
          </a:p>
          <a:p>
            <a:r>
              <a:rPr lang="en-US" sz="2800" dirty="0" smtClean="0">
                <a:latin typeface="+mn-lt"/>
              </a:rPr>
              <a:t>Improved upon with full-text searching &amp; portability</a:t>
            </a:r>
          </a:p>
          <a:p>
            <a:endParaRPr lang="en-US" sz="28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60000"/>
                    <a:lumOff val="40000"/>
                  </a:schemeClr>
                </a:solidFill>
                <a:latin typeface="+mj-lt"/>
              </a:rPr>
              <a:t>Repository not Box</a:t>
            </a:r>
            <a:endParaRPr lang="en-US" sz="4000" dirty="0">
              <a:latin typeface="+mj-lt"/>
            </a:endParaRPr>
          </a:p>
        </p:txBody>
      </p:sp>
      <p:sp>
        <p:nvSpPr>
          <p:cNvPr id="3" name="Content Placeholder 2"/>
          <p:cNvSpPr>
            <a:spLocks noGrp="1"/>
          </p:cNvSpPr>
          <p:nvPr>
            <p:ph idx="1"/>
          </p:nvPr>
        </p:nvSpPr>
        <p:spPr/>
        <p:txBody>
          <a:bodyPr/>
          <a:lstStyle/>
          <a:p>
            <a:r>
              <a:rPr lang="en-US" sz="2800" dirty="0" smtClean="0">
                <a:latin typeface="+mn-lt"/>
              </a:rPr>
              <a:t>Digitally reformatted materials join born-digital counterparts in IR</a:t>
            </a:r>
          </a:p>
          <a:p>
            <a:r>
              <a:rPr lang="en-US" sz="2800" dirty="0" smtClean="0">
                <a:latin typeface="+mn-lt"/>
              </a:rPr>
              <a:t>Complete run accessible in single location</a:t>
            </a:r>
          </a:p>
          <a:p>
            <a:r>
              <a:rPr lang="en-US" sz="2800" dirty="0" smtClean="0">
                <a:latin typeface="+mn-lt"/>
              </a:rPr>
              <a:t>Preserved as single format</a:t>
            </a:r>
          </a:p>
          <a:p>
            <a:r>
              <a:rPr lang="en-US" sz="2800" dirty="0" smtClean="0">
                <a:latin typeface="+mn-lt"/>
              </a:rPr>
              <a:t>Curtail problem of “little archives everywhere”</a:t>
            </a:r>
          </a:p>
          <a:p>
            <a:r>
              <a:rPr lang="en-US" sz="2800" dirty="0" smtClean="0">
                <a:latin typeface="+mn-lt"/>
              </a:rPr>
              <a:t>Discovery happens elsewhere</a:t>
            </a:r>
          </a:p>
          <a:p>
            <a:r>
              <a:rPr lang="en-US" sz="2800" dirty="0" smtClean="0">
                <a:latin typeface="+mn-lt"/>
              </a:rPr>
              <a:t>Delivery now happens at point of discovery</a:t>
            </a:r>
          </a:p>
          <a:p>
            <a:endParaRPr lang="en-US" sz="28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2670175"/>
          </a:xfrm>
        </p:spPr>
        <p:txBody>
          <a:bodyPr>
            <a:normAutofit fontScale="90000"/>
          </a:bodyPr>
          <a:lstStyle/>
          <a:p>
            <a:pPr>
              <a:spcBef>
                <a:spcPts val="0"/>
              </a:spcBef>
              <a:spcAft>
                <a:spcPts val="2400"/>
              </a:spcAft>
            </a:pPr>
            <a:r>
              <a:rPr lang="en-US" cap="small" dirty="0" smtClean="0">
                <a:solidFill>
                  <a:schemeClr val="accent5">
                    <a:lumMod val="50000"/>
                  </a:schemeClr>
                </a:solidFill>
              </a:rPr>
              <a:t>Meeting Demands </a:t>
            </a:r>
            <a:br>
              <a:rPr lang="en-US" cap="small" dirty="0" smtClean="0">
                <a:solidFill>
                  <a:schemeClr val="accent5">
                    <a:lumMod val="50000"/>
                  </a:schemeClr>
                </a:solidFill>
              </a:rPr>
            </a:br>
            <a:r>
              <a:rPr lang="en-US" cap="small" dirty="0" smtClean="0">
                <a:solidFill>
                  <a:schemeClr val="accent5">
                    <a:lumMod val="50000"/>
                  </a:schemeClr>
                </a:solidFill>
              </a:rPr>
              <a:t>For </a:t>
            </a:r>
            <a:r>
              <a:rPr lang="en-US" cap="small" dirty="0">
                <a:solidFill>
                  <a:schemeClr val="accent5">
                    <a:lumMod val="50000"/>
                  </a:schemeClr>
                </a:solidFill>
              </a:rPr>
              <a:t>More </a:t>
            </a:r>
            <a:r>
              <a:rPr lang="en-US" cap="small" dirty="0" smtClean="0">
                <a:solidFill>
                  <a:schemeClr val="accent5">
                    <a:lumMod val="50000"/>
                  </a:schemeClr>
                </a:solidFill>
              </a:rPr>
              <a:t>and More Content</a:t>
            </a:r>
            <a:r>
              <a:rPr lang="en-US" dirty="0" smtClean="0"/>
              <a:t/>
            </a:r>
            <a:br>
              <a:rPr lang="en-US" dirty="0" smtClean="0"/>
            </a:br>
            <a:r>
              <a:rPr lang="en-US" sz="2800" dirty="0" smtClean="0"/>
              <a:t/>
            </a:r>
            <a:br>
              <a:rPr lang="en-US" sz="2800" dirty="0" smtClean="0"/>
            </a:br>
            <a:r>
              <a:rPr lang="en-US" sz="2800" dirty="0" smtClean="0">
                <a:solidFill>
                  <a:schemeClr val="accent5">
                    <a:lumMod val="50000"/>
                  </a:schemeClr>
                </a:solidFill>
              </a:rPr>
              <a:t>A programmatic approach to  </a:t>
            </a:r>
            <a:br>
              <a:rPr lang="en-US" sz="2800" dirty="0" smtClean="0">
                <a:solidFill>
                  <a:schemeClr val="accent5">
                    <a:lumMod val="50000"/>
                  </a:schemeClr>
                </a:solidFill>
              </a:rPr>
            </a:br>
            <a:r>
              <a:rPr lang="en-US" sz="2800" dirty="0" smtClean="0">
                <a:solidFill>
                  <a:schemeClr val="accent5">
                    <a:lumMod val="50000"/>
                  </a:schemeClr>
                </a:solidFill>
              </a:rPr>
              <a:t>large-scale digitization of manuscript collections</a:t>
            </a:r>
            <a:r>
              <a:rPr lang="en-US" sz="2800" dirty="0" smtClean="0"/>
              <a:t/>
            </a:r>
            <a:br>
              <a:rPr lang="en-US" sz="2800" dirty="0" smtClean="0"/>
            </a:br>
            <a:endParaRPr lang="en-US" sz="3100" dirty="0"/>
          </a:p>
        </p:txBody>
      </p:sp>
      <p:sp>
        <p:nvSpPr>
          <p:cNvPr id="3" name="Subtitle 2"/>
          <p:cNvSpPr>
            <a:spLocks noGrp="1"/>
          </p:cNvSpPr>
          <p:nvPr>
            <p:ph type="subTitle" idx="1"/>
          </p:nvPr>
        </p:nvSpPr>
        <p:spPr>
          <a:xfrm>
            <a:off x="990600" y="5562600"/>
            <a:ext cx="7696200" cy="914400"/>
          </a:xfrm>
        </p:spPr>
        <p:txBody>
          <a:bodyPr>
            <a:normAutofit/>
          </a:bodyPr>
          <a:lstStyle/>
          <a:p>
            <a:pPr algn="r">
              <a:spcBef>
                <a:spcPts val="0"/>
              </a:spcBef>
            </a:pPr>
            <a:r>
              <a:rPr lang="en-US" sz="2400" dirty="0" smtClean="0"/>
              <a:t>Laura Clark Brown</a:t>
            </a:r>
          </a:p>
          <a:p>
            <a:pPr algn="r">
              <a:spcBef>
                <a:spcPts val="0"/>
              </a:spcBef>
            </a:pPr>
            <a:r>
              <a:rPr lang="en-US" sz="2400" dirty="0" smtClean="0"/>
              <a:t>Coordinator of the Digital Southern Historical Collection</a:t>
            </a:r>
            <a:endParaRPr lang="en-US" sz="2400" dirty="0"/>
          </a:p>
        </p:txBody>
      </p:sp>
      <p:sp>
        <p:nvSpPr>
          <p:cNvPr id="4" name="Rectangle 3"/>
          <p:cNvSpPr/>
          <p:nvPr/>
        </p:nvSpPr>
        <p:spPr>
          <a:xfrm>
            <a:off x="0" y="0"/>
            <a:ext cx="9144000" cy="15314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21429" y="582309"/>
            <a:ext cx="6400800" cy="769441"/>
          </a:xfrm>
          <a:prstGeom prst="rect">
            <a:avLst/>
          </a:prstGeom>
          <a:noFill/>
        </p:spPr>
        <p:txBody>
          <a:bodyPr wrap="square" rtlCol="0">
            <a:spAutoFit/>
          </a:bodyPr>
          <a:lstStyle/>
          <a:p>
            <a:r>
              <a:rPr lang="en-US" sz="2400" dirty="0" smtClean="0">
                <a:solidFill>
                  <a:schemeClr val="bg1"/>
                </a:solidFill>
              </a:rPr>
              <a:t>The Southern Historical Collection</a:t>
            </a:r>
          </a:p>
          <a:p>
            <a:r>
              <a:rPr lang="en-US" sz="2000" i="1" dirty="0">
                <a:solidFill>
                  <a:schemeClr val="bg1"/>
                </a:solidFill>
              </a:rPr>
              <a:t>a</a:t>
            </a:r>
            <a:r>
              <a:rPr lang="en-US" sz="2000" i="1" dirty="0" smtClean="0">
                <a:solidFill>
                  <a:schemeClr val="bg1"/>
                </a:solidFill>
              </a:rPr>
              <a:t>t the </a:t>
            </a:r>
            <a:r>
              <a:rPr lang="en-US" sz="2000" dirty="0" smtClean="0">
                <a:solidFill>
                  <a:schemeClr val="bg1"/>
                </a:solidFill>
              </a:rPr>
              <a:t>Louis Round Wilson Special Collections Library</a:t>
            </a:r>
            <a:endParaRPr lang="en-US" sz="2000" i="1" dirty="0">
              <a:solidFill>
                <a:schemeClr val="bg1"/>
              </a:solidFill>
            </a:endParaRPr>
          </a:p>
        </p:txBody>
      </p:sp>
      <p:pic>
        <p:nvPicPr>
          <p:cNvPr id="1026" name="Picture 2" descr="H:\unc_branding\University Library\Library GIF\UNClibwhit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24" y="280797"/>
            <a:ext cx="2291123" cy="5420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3756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60000"/>
                    <a:lumOff val="40000"/>
                  </a:schemeClr>
                </a:solidFill>
                <a:latin typeface="+mj-lt"/>
                <a:ea typeface="+mj-ea"/>
                <a:cs typeface="+mj-cs"/>
              </a:rPr>
              <a:t>Discovery &amp; Delivery</a:t>
            </a:r>
          </a:p>
        </p:txBody>
      </p:sp>
      <p:graphicFrame>
        <p:nvGraphicFramePr>
          <p:cNvPr id="6" name="Content Placeholder 5"/>
          <p:cNvGraphicFramePr>
            <a:graphicFrameLocks noGrp="1"/>
          </p:cNvGraphicFramePr>
          <p:nvPr>
            <p:ph sz="half" idx="1"/>
          </p:nvPr>
        </p:nvGraphicFramePr>
        <p:xfrm>
          <a:off x="457200" y="1600200"/>
          <a:ext cx="4038600" cy="4126992"/>
        </p:xfrm>
        <a:graphic>
          <a:graphicData uri="http://schemas.openxmlformats.org/drawingml/2006/table">
            <a:tbl>
              <a:tblPr firstRow="1" bandRow="1">
                <a:tableStyleId>{5940675A-B579-460E-94D1-54222C63F5DA}</a:tableStyleId>
              </a:tblPr>
              <a:tblGrid>
                <a:gridCol w="40386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Is it working?</a:t>
                      </a:r>
                    </a:p>
                  </a:txBody>
                  <a:tcPr>
                    <a:solidFill>
                      <a:schemeClr val="tx2">
                        <a:lumMod val="20000"/>
                        <a:lumOff val="80000"/>
                      </a:schemeClr>
                    </a:solidFill>
                  </a:tcPr>
                </a:tc>
              </a:tr>
              <a:tr h="370840">
                <a:tc>
                  <a:txBody>
                    <a:bodyPr/>
                    <a:lstStyle/>
                    <a:p>
                      <a:pPr marL="342900" lvl="1" indent="-342900" algn="l" defTabSz="914400" rtl="0" eaLnBrk="1" latinLnBrk="0" hangingPunct="1">
                        <a:lnSpc>
                          <a:spcPct val="100000"/>
                        </a:lnSpc>
                        <a:spcBef>
                          <a:spcPct val="20000"/>
                        </a:spcBef>
                        <a:buFont typeface="Arial" pitchFamily="34" charset="0"/>
                        <a:buChar char="•"/>
                      </a:pPr>
                      <a:r>
                        <a:rPr lang="en-US" sz="2800" kern="1200" dirty="0" smtClean="0">
                          <a:solidFill>
                            <a:schemeClr val="tx1"/>
                          </a:solidFill>
                          <a:latin typeface="+mn-lt"/>
                          <a:ea typeface="+mn-ea"/>
                          <a:cs typeface="+mn-cs"/>
                        </a:rPr>
                        <a:t>1958 bound volume of press releases</a:t>
                      </a:r>
                    </a:p>
                    <a:p>
                      <a:pPr marL="342900" lvl="1" indent="-342900" algn="l" defTabSz="914400" rtl="0" eaLnBrk="1" latinLnBrk="0" hangingPunct="1">
                        <a:lnSpc>
                          <a:spcPct val="100000"/>
                        </a:lnSpc>
                        <a:spcBef>
                          <a:spcPct val="20000"/>
                        </a:spcBef>
                        <a:buFont typeface="Arial" pitchFamily="34" charset="0"/>
                        <a:buChar char="•"/>
                      </a:pPr>
                      <a:r>
                        <a:rPr lang="en-US" sz="2800" kern="1200" dirty="0" smtClean="0">
                          <a:solidFill>
                            <a:schemeClr val="tx1"/>
                          </a:solidFill>
                          <a:latin typeface="+mn-lt"/>
                          <a:ea typeface="+mn-ea"/>
                          <a:cs typeface="+mn-cs"/>
                        </a:rPr>
                        <a:t>No index; card catalog access to title only</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kern="1200" dirty="0" smtClean="0">
                          <a:solidFill>
                            <a:schemeClr val="tx1"/>
                          </a:solidFill>
                          <a:latin typeface="+mn-lt"/>
                          <a:ea typeface="+mn-ea"/>
                          <a:cs typeface="+mn-cs"/>
                        </a:rPr>
                        <a:t>Zero recorded prior use</a:t>
                      </a:r>
                    </a:p>
                    <a:p>
                      <a:pPr marL="342900" lvl="1" indent="-342900" algn="l" defTabSz="914400" rtl="0" eaLnBrk="1" latinLnBrk="0" hangingPunct="1">
                        <a:lnSpc>
                          <a:spcPct val="100000"/>
                        </a:lnSpc>
                        <a:spcBef>
                          <a:spcPct val="20000"/>
                        </a:spcBef>
                        <a:buFont typeface="Arial" pitchFamily="34" charset="0"/>
                        <a:buChar char="•"/>
                      </a:pPr>
                      <a:r>
                        <a:rPr lang="en-US" sz="2800" kern="1200" dirty="0" smtClean="0">
                          <a:solidFill>
                            <a:schemeClr val="tx1"/>
                          </a:solidFill>
                          <a:latin typeface="+mn-lt"/>
                          <a:ea typeface="+mn-ea"/>
                          <a:cs typeface="+mn-cs"/>
                        </a:rPr>
                        <a:t>Downloaded </a:t>
                      </a:r>
                      <a:r>
                        <a:rPr lang="en-US" sz="2800" b="1" kern="1200" dirty="0" smtClean="0">
                          <a:solidFill>
                            <a:schemeClr val="accent1">
                              <a:lumMod val="75000"/>
                            </a:schemeClr>
                          </a:solidFill>
                          <a:latin typeface="+mn-lt"/>
                          <a:ea typeface="+mn-ea"/>
                          <a:cs typeface="+mn-cs"/>
                        </a:rPr>
                        <a:t>771</a:t>
                      </a:r>
                      <a:r>
                        <a:rPr lang="en-US" sz="2800" kern="1200" dirty="0" smtClean="0">
                          <a:solidFill>
                            <a:schemeClr val="tx1"/>
                          </a:solidFill>
                          <a:latin typeface="+mn-lt"/>
                          <a:ea typeface="+mn-ea"/>
                          <a:cs typeface="+mn-cs"/>
                        </a:rPr>
                        <a:t> times since June 2009</a:t>
                      </a:r>
                    </a:p>
                    <a:p>
                      <a:endParaRPr lang="en-US" dirty="0"/>
                    </a:p>
                  </a:txBody>
                  <a:tcPr/>
                </a:tc>
              </a:tr>
            </a:tbl>
          </a:graphicData>
        </a:graphic>
      </p:graphicFrame>
      <p:pic>
        <p:nvPicPr>
          <p:cNvPr id="7" name="Content Placeholder 6" descr="pr1958.jpg"/>
          <p:cNvPicPr>
            <a:picLocks noGrp="1" noChangeAspect="1"/>
          </p:cNvPicPr>
          <p:nvPr>
            <p:ph sz="half" idx="2"/>
          </p:nvPr>
        </p:nvPicPr>
        <p:blipFill>
          <a:blip r:embed="rId2" cstate="print"/>
          <a:stretch>
            <a:fillRect/>
          </a:stretch>
        </p:blipFill>
        <p:spPr>
          <a:xfrm>
            <a:off x="4988626" y="1600202"/>
            <a:ext cx="3108960" cy="41906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685800" y="1444625"/>
            <a:ext cx="7772400" cy="1470025"/>
          </a:xfrm>
        </p:spPr>
        <p:txBody>
          <a:bodyPr/>
          <a:lstStyle/>
          <a:p>
            <a:r>
              <a:rPr lang="en-US" dirty="0" smtClean="0">
                <a:latin typeface="Franklin Gothic Book" charset="0"/>
              </a:rPr>
              <a:t>Rapid Capture. Rapid Access.</a:t>
            </a:r>
          </a:p>
        </p:txBody>
      </p:sp>
      <p:sp>
        <p:nvSpPr>
          <p:cNvPr id="5" name="Subtitle 4"/>
          <p:cNvSpPr>
            <a:spLocks noGrp="1"/>
          </p:cNvSpPr>
          <p:nvPr>
            <p:ph type="subTitle" idx="1"/>
          </p:nvPr>
        </p:nvSpPr>
        <p:spPr>
          <a:xfrm>
            <a:off x="1371600" y="4098925"/>
            <a:ext cx="6400800" cy="1452563"/>
          </a:xfrm>
        </p:spPr>
        <p:txBody>
          <a:bodyPr/>
          <a:lstStyle/>
          <a:p>
            <a:pPr>
              <a:spcBef>
                <a:spcPts val="0"/>
              </a:spcBef>
              <a:defRPr/>
            </a:pPr>
            <a:r>
              <a:rPr lang="en-US" sz="2400" dirty="0" smtClean="0"/>
              <a:t>Brian Wilson</a:t>
            </a:r>
          </a:p>
          <a:p>
            <a:pPr>
              <a:spcBef>
                <a:spcPts val="0"/>
              </a:spcBef>
              <a:defRPr/>
            </a:pPr>
            <a:r>
              <a:rPr lang="en-US" sz="2400" dirty="0" smtClean="0"/>
              <a:t>Benson Ford Research Center</a:t>
            </a:r>
          </a:p>
          <a:p>
            <a:pPr>
              <a:spcBef>
                <a:spcPts val="0"/>
              </a:spcBef>
              <a:defRPr/>
            </a:pPr>
            <a:r>
              <a:rPr lang="en-US" sz="2400" dirty="0" smtClean="0"/>
              <a:t>The Henry Ford</a:t>
            </a:r>
          </a:p>
        </p:txBody>
      </p:sp>
      <p:sp>
        <p:nvSpPr>
          <p:cNvPr id="4" name="Rectangle 3"/>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2" name="Picture 6" descr="BFRC logo.jpg"/>
          <p:cNvPicPr>
            <a:picLocks noChangeAspect="1"/>
          </p:cNvPicPr>
          <p:nvPr/>
        </p:nvPicPr>
        <p:blipFill>
          <a:blip r:embed="rId2" cstate="print"/>
          <a:srcRect/>
          <a:stretch>
            <a:fillRect/>
          </a:stretch>
        </p:blipFill>
        <p:spPr bwMode="auto">
          <a:xfrm>
            <a:off x="212725" y="222250"/>
            <a:ext cx="1644650" cy="730250"/>
          </a:xfrm>
          <a:prstGeom prst="rect">
            <a:avLst/>
          </a:prstGeom>
          <a:noFill/>
          <a:ln w="9525">
            <a:noFill/>
            <a:miter lim="800000"/>
            <a:headEnd/>
            <a:tailEnd/>
          </a:ln>
        </p:spPr>
      </p:pic>
      <p:sp>
        <p:nvSpPr>
          <p:cNvPr id="8" name="Rectangle 7"/>
          <p:cNvSpPr/>
          <p:nvPr/>
        </p:nvSpPr>
        <p:spPr>
          <a:xfrm>
            <a:off x="2095500" y="228600"/>
            <a:ext cx="7048500" cy="228600"/>
          </a:xfrm>
          <a:prstGeom prst="rect">
            <a:avLst/>
          </a:prstGeom>
          <a:solidFill>
            <a:srgbClr val="002D6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363" name="TextBox 3"/>
          <p:cNvSpPr txBox="1">
            <a:spLocks noChangeArrowheads="1"/>
          </p:cNvSpPr>
          <p:nvPr/>
        </p:nvSpPr>
        <p:spPr bwMode="auto">
          <a:xfrm>
            <a:off x="457200" y="1143000"/>
            <a:ext cx="6502400" cy="4554538"/>
          </a:xfrm>
          <a:prstGeom prst="rect">
            <a:avLst/>
          </a:prstGeom>
          <a:noFill/>
          <a:ln w="9525">
            <a:noFill/>
            <a:miter lim="800000"/>
            <a:headEnd/>
            <a:tailEnd/>
          </a:ln>
        </p:spPr>
        <p:txBody>
          <a:bodyPr>
            <a:spAutoFit/>
          </a:bodyPr>
          <a:lstStyle/>
          <a:p>
            <a:r>
              <a:rPr lang="en-US" sz="2400" dirty="0">
                <a:cs typeface="Arial" charset="0"/>
              </a:rPr>
              <a:t>Basics</a:t>
            </a:r>
          </a:p>
          <a:p>
            <a:pPr marL="457200" lvl="2">
              <a:spcAft>
                <a:spcPts val="600"/>
              </a:spcAft>
              <a:buFont typeface="Arial" charset="0"/>
              <a:buChar char="•"/>
            </a:pPr>
            <a:r>
              <a:rPr lang="en-US" sz="2000" dirty="0">
                <a:cs typeface="Arial" charset="0"/>
              </a:rPr>
              <a:t> In place since January 2011</a:t>
            </a:r>
          </a:p>
          <a:p>
            <a:pPr lvl="1">
              <a:spcAft>
                <a:spcPts val="600"/>
              </a:spcAft>
              <a:buFont typeface="Arial" charset="0"/>
              <a:buChar char="•"/>
            </a:pPr>
            <a:r>
              <a:rPr lang="en-US" sz="2000" dirty="0">
                <a:cs typeface="Arial" charset="0"/>
              </a:rPr>
              <a:t> Camera / copy stand approach</a:t>
            </a:r>
          </a:p>
          <a:p>
            <a:pPr lvl="1">
              <a:spcAft>
                <a:spcPts val="600"/>
              </a:spcAft>
              <a:buFont typeface="Arial" charset="0"/>
              <a:buChar char="•"/>
            </a:pPr>
            <a:r>
              <a:rPr lang="en-US" sz="2000" dirty="0">
                <a:cs typeface="Arial" charset="0"/>
              </a:rPr>
              <a:t> Based on Yale Beinecke Library RIP</a:t>
            </a:r>
          </a:p>
          <a:p>
            <a:pPr lvl="1">
              <a:spcAft>
                <a:spcPts val="600"/>
              </a:spcAft>
              <a:buFont typeface="Arial" charset="0"/>
              <a:buChar char="•"/>
            </a:pPr>
            <a:r>
              <a:rPr lang="en-US" sz="2000" dirty="0">
                <a:cs typeface="Arial" charset="0"/>
              </a:rPr>
              <a:t> Using Canon EOS 5D Mark II DSLR</a:t>
            </a:r>
          </a:p>
          <a:p>
            <a:pPr lvl="1">
              <a:spcAft>
                <a:spcPts val="600"/>
              </a:spcAft>
              <a:buFont typeface="Arial" charset="0"/>
              <a:buChar char="•"/>
            </a:pPr>
            <a:r>
              <a:rPr lang="en-US" sz="2000" dirty="0">
                <a:cs typeface="Arial" charset="0"/>
              </a:rPr>
              <a:t> $8700 total for hardware and software</a:t>
            </a:r>
          </a:p>
          <a:p>
            <a:endParaRPr lang="en-US" sz="2400" dirty="0">
              <a:cs typeface="Arial" charset="0"/>
            </a:endParaRPr>
          </a:p>
          <a:p>
            <a:r>
              <a:rPr lang="en-US" sz="2400" dirty="0">
                <a:cs typeface="Arial" charset="0"/>
              </a:rPr>
              <a:t>Stats</a:t>
            </a:r>
          </a:p>
          <a:p>
            <a:pPr lvl="1">
              <a:spcAft>
                <a:spcPts val="600"/>
              </a:spcAft>
              <a:buFont typeface="Arial" charset="0"/>
              <a:buChar char="•"/>
            </a:pPr>
            <a:r>
              <a:rPr lang="en-US" sz="2000" dirty="0">
                <a:cs typeface="Arial" charset="0"/>
              </a:rPr>
              <a:t> Over 6500 images produced since Feb 2011 </a:t>
            </a:r>
          </a:p>
          <a:p>
            <a:pPr lvl="1">
              <a:spcAft>
                <a:spcPts val="600"/>
              </a:spcAft>
              <a:buFont typeface="Arial" charset="0"/>
              <a:buChar char="•"/>
            </a:pPr>
            <a:r>
              <a:rPr lang="en-US" sz="2000" dirty="0">
                <a:cs typeface="Arial" charset="0"/>
              </a:rPr>
              <a:t> Imaging average: 45 images/hr (8.5 objects/hr)</a:t>
            </a:r>
          </a:p>
          <a:p>
            <a:pPr lvl="1">
              <a:spcAft>
                <a:spcPts val="600"/>
              </a:spcAft>
              <a:buFont typeface="Arial" charset="0"/>
              <a:buChar char="•"/>
            </a:pPr>
            <a:r>
              <a:rPr lang="en-US" sz="2000" dirty="0">
                <a:cs typeface="Arial" charset="0"/>
              </a:rPr>
              <a:t> Imaging peak:  114 images/hr (57 objects/hr) </a:t>
            </a:r>
          </a:p>
          <a:p>
            <a:pPr lvl="1">
              <a:spcAft>
                <a:spcPts val="600"/>
              </a:spcAft>
              <a:buFont typeface="Arial" charset="0"/>
              <a:buChar char="•"/>
            </a:pPr>
            <a:r>
              <a:rPr lang="en-US" sz="2000" dirty="0">
                <a:cs typeface="Arial" charset="0"/>
              </a:rPr>
              <a:t> Post-processing average: 50 images/hr </a:t>
            </a:r>
          </a:p>
        </p:txBody>
      </p:sp>
      <p:sp>
        <p:nvSpPr>
          <p:cNvPr id="15365" name="Title 1"/>
          <p:cNvSpPr txBox="1">
            <a:spLocks/>
          </p:cNvSpPr>
          <p:nvPr/>
        </p:nvSpPr>
        <p:spPr bwMode="auto">
          <a:xfrm>
            <a:off x="457200" y="155575"/>
            <a:ext cx="8229600" cy="568325"/>
          </a:xfrm>
          <a:prstGeom prst="rect">
            <a:avLst/>
          </a:prstGeom>
          <a:noFill/>
          <a:ln w="9525">
            <a:noFill/>
            <a:miter lim="800000"/>
            <a:headEnd/>
            <a:tailEnd/>
          </a:ln>
        </p:spPr>
        <p:txBody>
          <a:bodyPr anchor="ctr"/>
          <a:lstStyle/>
          <a:p>
            <a:r>
              <a:rPr lang="en-US" sz="2800" dirty="0">
                <a:cs typeface="Arial" charset="0"/>
              </a:rPr>
              <a:t>Rapid Capture</a:t>
            </a:r>
          </a:p>
        </p:txBody>
      </p:sp>
      <p:sp>
        <p:nvSpPr>
          <p:cNvPr id="5" name="Rectangle 4"/>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5367" name="Picture 8" descr="image01.jpg"/>
          <p:cNvPicPr>
            <a:picLocks noChangeAspect="1"/>
          </p:cNvPicPr>
          <p:nvPr/>
        </p:nvPicPr>
        <p:blipFill>
          <a:blip r:embed="rId3" cstate="print"/>
          <a:srcRect/>
          <a:stretch>
            <a:fillRect/>
          </a:stretch>
        </p:blipFill>
        <p:spPr bwMode="auto">
          <a:xfrm>
            <a:off x="6578600" y="1331913"/>
            <a:ext cx="2108200" cy="1409700"/>
          </a:xfrm>
          <a:prstGeom prst="rect">
            <a:avLst/>
          </a:prstGeom>
          <a:noFill/>
          <a:ln w="9525">
            <a:noFill/>
            <a:miter lim="800000"/>
            <a:headEnd/>
            <a:tailEnd/>
          </a:ln>
        </p:spPr>
      </p:pic>
      <p:pic>
        <p:nvPicPr>
          <p:cNvPr id="15368" name="Picture 9" descr="image02.jpg"/>
          <p:cNvPicPr>
            <a:picLocks noChangeAspect="1"/>
          </p:cNvPicPr>
          <p:nvPr/>
        </p:nvPicPr>
        <p:blipFill>
          <a:blip r:embed="rId4" cstate="print"/>
          <a:srcRect/>
          <a:stretch>
            <a:fillRect/>
          </a:stretch>
        </p:blipFill>
        <p:spPr bwMode="auto">
          <a:xfrm>
            <a:off x="6578600" y="3138488"/>
            <a:ext cx="2108200"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411" name="TextBox 3"/>
          <p:cNvSpPr txBox="1">
            <a:spLocks noChangeArrowheads="1"/>
          </p:cNvSpPr>
          <p:nvPr/>
        </p:nvSpPr>
        <p:spPr bwMode="auto">
          <a:xfrm>
            <a:off x="457200" y="1143000"/>
            <a:ext cx="6019800" cy="3816350"/>
          </a:xfrm>
          <a:prstGeom prst="rect">
            <a:avLst/>
          </a:prstGeom>
          <a:noFill/>
          <a:ln w="9525">
            <a:noFill/>
            <a:miter lim="800000"/>
            <a:headEnd/>
            <a:tailEnd/>
          </a:ln>
        </p:spPr>
        <p:txBody>
          <a:bodyPr>
            <a:spAutoFit/>
          </a:bodyPr>
          <a:lstStyle/>
          <a:p>
            <a:r>
              <a:rPr lang="en-US" sz="2400" dirty="0">
                <a:cs typeface="Arial" charset="0"/>
              </a:rPr>
              <a:t>Many Positives</a:t>
            </a:r>
          </a:p>
          <a:p>
            <a:pPr lvl="1">
              <a:spcAft>
                <a:spcPts val="600"/>
              </a:spcAft>
              <a:buFont typeface="Arial" charset="0"/>
              <a:buChar char="•"/>
            </a:pPr>
            <a:r>
              <a:rPr lang="en-US" sz="2000" dirty="0">
                <a:cs typeface="Arial" charset="0"/>
              </a:rPr>
              <a:t> Can reach published imaging rates</a:t>
            </a:r>
          </a:p>
          <a:p>
            <a:pPr lvl="1">
              <a:spcAft>
                <a:spcPts val="600"/>
              </a:spcAft>
              <a:buFont typeface="Arial" charset="0"/>
              <a:buChar char="•"/>
            </a:pPr>
            <a:r>
              <a:rPr lang="en-US" sz="2000" dirty="0">
                <a:cs typeface="Arial" charset="0"/>
              </a:rPr>
              <a:t> Documentation publically available</a:t>
            </a:r>
          </a:p>
          <a:p>
            <a:pPr lvl="1">
              <a:spcAft>
                <a:spcPts val="600"/>
              </a:spcAft>
              <a:buFont typeface="Arial" charset="0"/>
              <a:buChar char="•"/>
            </a:pPr>
            <a:r>
              <a:rPr lang="en-US" sz="2000" dirty="0">
                <a:cs typeface="Arial" charset="0"/>
              </a:rPr>
              <a:t> Plays well with various material formats</a:t>
            </a:r>
          </a:p>
          <a:p>
            <a:pPr lvl="1">
              <a:spcAft>
                <a:spcPts val="600"/>
              </a:spcAft>
              <a:buFont typeface="Arial" charset="0"/>
              <a:buChar char="•"/>
            </a:pPr>
            <a:r>
              <a:rPr lang="en-US" sz="2000" dirty="0">
                <a:cs typeface="Arial" charset="0"/>
              </a:rPr>
              <a:t> Speed has different meanings</a:t>
            </a:r>
          </a:p>
          <a:p>
            <a:pPr lvl="1">
              <a:spcAft>
                <a:spcPts val="600"/>
              </a:spcAft>
              <a:buFont typeface="Arial" charset="0"/>
              <a:buChar char="•"/>
            </a:pPr>
            <a:r>
              <a:rPr lang="en-US" sz="2000" dirty="0">
                <a:cs typeface="Arial" charset="0"/>
              </a:rPr>
              <a:t> Process is a “black box”</a:t>
            </a:r>
          </a:p>
          <a:p>
            <a:endParaRPr lang="en-US" sz="2400" dirty="0">
              <a:cs typeface="Arial" charset="0"/>
            </a:endParaRPr>
          </a:p>
          <a:p>
            <a:r>
              <a:rPr lang="en-US" sz="2400" dirty="0">
                <a:cs typeface="Arial" charset="0"/>
              </a:rPr>
              <a:t>But</a:t>
            </a:r>
            <a:endParaRPr lang="en-US" sz="1000" dirty="0">
              <a:cs typeface="Arial" charset="0"/>
            </a:endParaRPr>
          </a:p>
          <a:p>
            <a:pPr lvl="1">
              <a:spcAft>
                <a:spcPts val="600"/>
              </a:spcAft>
              <a:buFont typeface="Arial" charset="0"/>
              <a:buChar char="•"/>
            </a:pPr>
            <a:r>
              <a:rPr lang="en-US" sz="2000" dirty="0">
                <a:cs typeface="Arial" charset="0"/>
              </a:rPr>
              <a:t> “Box” is part of larger workflow</a:t>
            </a:r>
          </a:p>
          <a:p>
            <a:pPr lvl="1">
              <a:spcAft>
                <a:spcPts val="600"/>
              </a:spcAft>
              <a:buFont typeface="Arial" charset="0"/>
              <a:buChar char="•"/>
            </a:pPr>
            <a:r>
              <a:rPr lang="en-US" sz="2000" dirty="0">
                <a:cs typeface="Arial" charset="0"/>
              </a:rPr>
              <a:t> Workflow can involve many stakeholders</a:t>
            </a:r>
          </a:p>
        </p:txBody>
      </p:sp>
      <p:sp>
        <p:nvSpPr>
          <p:cNvPr id="17413" name="Title 1"/>
          <p:cNvSpPr txBox="1">
            <a:spLocks/>
          </p:cNvSpPr>
          <p:nvPr/>
        </p:nvSpPr>
        <p:spPr bwMode="auto">
          <a:xfrm>
            <a:off x="457200" y="152400"/>
            <a:ext cx="8229600" cy="527050"/>
          </a:xfrm>
          <a:prstGeom prst="rect">
            <a:avLst/>
          </a:prstGeom>
          <a:noFill/>
          <a:ln w="9525">
            <a:noFill/>
            <a:miter lim="800000"/>
            <a:headEnd/>
            <a:tailEnd/>
          </a:ln>
        </p:spPr>
        <p:txBody>
          <a:bodyPr anchor="ctr"/>
          <a:lstStyle/>
          <a:p>
            <a:r>
              <a:rPr lang="en-US" sz="2800" dirty="0">
                <a:cs typeface="Arial" charset="0"/>
              </a:rPr>
              <a:t>Learning Points</a:t>
            </a:r>
          </a:p>
        </p:txBody>
      </p:sp>
      <p:sp>
        <p:nvSpPr>
          <p:cNvPr id="5" name="Rectangle 4"/>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415" name="Picture 8" descr="image03.jpg"/>
          <p:cNvPicPr>
            <a:picLocks noChangeAspect="1"/>
          </p:cNvPicPr>
          <p:nvPr/>
        </p:nvPicPr>
        <p:blipFill>
          <a:blip r:embed="rId3" cstate="print"/>
          <a:srcRect/>
          <a:stretch>
            <a:fillRect/>
          </a:stretch>
        </p:blipFill>
        <p:spPr bwMode="auto">
          <a:xfrm>
            <a:off x="7042150" y="704850"/>
            <a:ext cx="1524000" cy="2032000"/>
          </a:xfrm>
          <a:prstGeom prst="rect">
            <a:avLst/>
          </a:prstGeom>
          <a:noFill/>
          <a:ln w="9525">
            <a:noFill/>
            <a:miter lim="800000"/>
            <a:headEnd/>
            <a:tailEnd/>
          </a:ln>
        </p:spPr>
      </p:pic>
      <p:pic>
        <p:nvPicPr>
          <p:cNvPr id="17416" name="Picture 9" descr="image04.jpg"/>
          <p:cNvPicPr>
            <a:picLocks noChangeAspect="1"/>
          </p:cNvPicPr>
          <p:nvPr/>
        </p:nvPicPr>
        <p:blipFill>
          <a:blip r:embed="rId4" cstate="print"/>
          <a:srcRect/>
          <a:stretch>
            <a:fillRect/>
          </a:stretch>
        </p:blipFill>
        <p:spPr bwMode="auto">
          <a:xfrm>
            <a:off x="6292850" y="3048000"/>
            <a:ext cx="2273300"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088" y="2478088"/>
            <a:ext cx="274637" cy="2746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p:nvSpPr>
        <p:spPr>
          <a:xfrm>
            <a:off x="1855788" y="2466975"/>
            <a:ext cx="274637" cy="27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3471863" y="1738313"/>
            <a:ext cx="274637" cy="2746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5119688" y="2466975"/>
            <a:ext cx="274637" cy="27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6113463" y="2455863"/>
            <a:ext cx="274637" cy="2746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8105775" y="2466975"/>
            <a:ext cx="274638" cy="27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3471863" y="3190875"/>
            <a:ext cx="274637" cy="27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465" name="TextBox 12"/>
          <p:cNvSpPr txBox="1">
            <a:spLocks noChangeArrowheads="1"/>
          </p:cNvSpPr>
          <p:nvPr/>
        </p:nvSpPr>
        <p:spPr bwMode="auto">
          <a:xfrm rot="-5400000">
            <a:off x="538163" y="1870075"/>
            <a:ext cx="885825" cy="307975"/>
          </a:xfrm>
          <a:prstGeom prst="rect">
            <a:avLst/>
          </a:prstGeom>
          <a:noFill/>
          <a:ln w="9525">
            <a:noFill/>
            <a:miter lim="800000"/>
            <a:headEnd/>
            <a:tailEnd/>
          </a:ln>
        </p:spPr>
        <p:txBody>
          <a:bodyPr wrap="none">
            <a:spAutoFit/>
          </a:bodyPr>
          <a:lstStyle/>
          <a:p>
            <a:r>
              <a:rPr lang="en-US" sz="1400" dirty="0">
                <a:latin typeface="Franklin Gothic Book" charset="0"/>
              </a:rPr>
              <a:t>Selection</a:t>
            </a:r>
          </a:p>
        </p:txBody>
      </p:sp>
      <p:sp>
        <p:nvSpPr>
          <p:cNvPr id="19466" name="TextBox 14"/>
          <p:cNvSpPr txBox="1">
            <a:spLocks noChangeArrowheads="1"/>
          </p:cNvSpPr>
          <p:nvPr/>
        </p:nvSpPr>
        <p:spPr bwMode="auto">
          <a:xfrm rot="-5400000">
            <a:off x="5910263" y="1978025"/>
            <a:ext cx="647700" cy="307975"/>
          </a:xfrm>
          <a:prstGeom prst="rect">
            <a:avLst/>
          </a:prstGeom>
          <a:noFill/>
          <a:ln w="9525">
            <a:noFill/>
            <a:miter lim="800000"/>
            <a:headEnd/>
            <a:tailEnd/>
          </a:ln>
        </p:spPr>
        <p:txBody>
          <a:bodyPr wrap="none">
            <a:spAutoFit/>
          </a:bodyPr>
          <a:lstStyle/>
          <a:p>
            <a:r>
              <a:rPr lang="en-US" sz="1400" dirty="0">
                <a:latin typeface="Franklin Gothic Book" charset="0"/>
              </a:rPr>
              <a:t>Ingest</a:t>
            </a:r>
          </a:p>
        </p:txBody>
      </p:sp>
      <p:sp>
        <p:nvSpPr>
          <p:cNvPr id="19467" name="TextBox 15"/>
          <p:cNvSpPr txBox="1">
            <a:spLocks noChangeArrowheads="1"/>
          </p:cNvSpPr>
          <p:nvPr/>
        </p:nvSpPr>
        <p:spPr bwMode="auto">
          <a:xfrm rot="-5400000">
            <a:off x="1216819" y="1531144"/>
            <a:ext cx="1585913" cy="307975"/>
          </a:xfrm>
          <a:prstGeom prst="rect">
            <a:avLst/>
          </a:prstGeom>
          <a:noFill/>
          <a:ln w="9525">
            <a:noFill/>
            <a:miter lim="800000"/>
            <a:headEnd/>
            <a:tailEnd/>
          </a:ln>
        </p:spPr>
        <p:txBody>
          <a:bodyPr wrap="none">
            <a:spAutoFit/>
          </a:bodyPr>
          <a:lstStyle/>
          <a:p>
            <a:r>
              <a:rPr lang="en-US" sz="1400" dirty="0">
                <a:latin typeface="Franklin Gothic Book" charset="0"/>
              </a:rPr>
              <a:t>Object Description</a:t>
            </a:r>
          </a:p>
        </p:txBody>
      </p:sp>
      <p:sp>
        <p:nvSpPr>
          <p:cNvPr id="19468" name="TextBox 16"/>
          <p:cNvSpPr txBox="1">
            <a:spLocks noChangeArrowheads="1"/>
          </p:cNvSpPr>
          <p:nvPr/>
        </p:nvSpPr>
        <p:spPr bwMode="auto">
          <a:xfrm rot="-5400000">
            <a:off x="3232151" y="946150"/>
            <a:ext cx="787400" cy="307975"/>
          </a:xfrm>
          <a:prstGeom prst="rect">
            <a:avLst/>
          </a:prstGeom>
          <a:noFill/>
          <a:ln w="9525">
            <a:noFill/>
            <a:miter lim="800000"/>
            <a:headEnd/>
            <a:tailEnd/>
          </a:ln>
        </p:spPr>
        <p:txBody>
          <a:bodyPr wrap="none">
            <a:spAutoFit/>
          </a:bodyPr>
          <a:lstStyle/>
          <a:p>
            <a:r>
              <a:rPr lang="en-US" sz="1400" dirty="0">
                <a:latin typeface="Franklin Gothic Book" charset="0"/>
              </a:rPr>
              <a:t>Imaging</a:t>
            </a:r>
          </a:p>
        </p:txBody>
      </p:sp>
      <p:sp>
        <p:nvSpPr>
          <p:cNvPr id="19469" name="TextBox 17"/>
          <p:cNvSpPr txBox="1">
            <a:spLocks noChangeArrowheads="1"/>
          </p:cNvSpPr>
          <p:nvPr/>
        </p:nvSpPr>
        <p:spPr bwMode="auto">
          <a:xfrm rot="-5400000">
            <a:off x="7826376" y="1924050"/>
            <a:ext cx="800100" cy="307975"/>
          </a:xfrm>
          <a:prstGeom prst="rect">
            <a:avLst/>
          </a:prstGeom>
          <a:noFill/>
          <a:ln w="9525">
            <a:noFill/>
            <a:miter lim="800000"/>
            <a:headEnd/>
            <a:tailEnd/>
          </a:ln>
        </p:spPr>
        <p:txBody>
          <a:bodyPr wrap="none">
            <a:spAutoFit/>
          </a:bodyPr>
          <a:lstStyle/>
          <a:p>
            <a:r>
              <a:rPr lang="en-US" sz="1400" dirty="0">
                <a:latin typeface="Franklin Gothic Book" charset="0"/>
              </a:rPr>
              <a:t>Delivery</a:t>
            </a:r>
          </a:p>
        </p:txBody>
      </p:sp>
      <p:sp>
        <p:nvSpPr>
          <p:cNvPr id="19470" name="TextBox 18"/>
          <p:cNvSpPr txBox="1">
            <a:spLocks noChangeArrowheads="1"/>
          </p:cNvSpPr>
          <p:nvPr/>
        </p:nvSpPr>
        <p:spPr bwMode="auto">
          <a:xfrm rot="-5400000">
            <a:off x="4561681" y="1623219"/>
            <a:ext cx="1357313" cy="307975"/>
          </a:xfrm>
          <a:prstGeom prst="rect">
            <a:avLst/>
          </a:prstGeom>
          <a:noFill/>
          <a:ln w="9525">
            <a:noFill/>
            <a:miter lim="800000"/>
            <a:headEnd/>
            <a:tailEnd/>
          </a:ln>
        </p:spPr>
        <p:txBody>
          <a:bodyPr wrap="none">
            <a:spAutoFit/>
          </a:bodyPr>
          <a:lstStyle/>
          <a:p>
            <a:r>
              <a:rPr lang="en-US" sz="1400" dirty="0">
                <a:latin typeface="Franklin Gothic Book" charset="0"/>
              </a:rPr>
              <a:t>File Description</a:t>
            </a:r>
          </a:p>
        </p:txBody>
      </p:sp>
      <p:sp>
        <p:nvSpPr>
          <p:cNvPr id="20" name="Rectangle 19"/>
          <p:cNvSpPr/>
          <p:nvPr/>
        </p:nvSpPr>
        <p:spPr>
          <a:xfrm>
            <a:off x="3124200" y="1493838"/>
            <a:ext cx="990600" cy="2286000"/>
          </a:xfrm>
          <a:prstGeom prst="rect">
            <a:avLst/>
          </a:prstGeom>
          <a:noFill/>
          <a:ln w="25400">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8" name="Straight Arrow Connector 17"/>
          <p:cNvCxnSpPr>
            <a:stCxn id="5" idx="3"/>
            <a:endCxn id="7" idx="1"/>
          </p:cNvCxnSpPr>
          <p:nvPr/>
        </p:nvCxnSpPr>
        <p:spPr>
          <a:xfrm flipV="1">
            <a:off x="1101725" y="2603500"/>
            <a:ext cx="754063" cy="11113"/>
          </a:xfrm>
          <a:prstGeom prst="straightConnector1">
            <a:avLst/>
          </a:prstGeom>
          <a:ln>
            <a:solidFill>
              <a:srgbClr val="3366FF"/>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3"/>
            <a:endCxn id="10" idx="1"/>
          </p:cNvCxnSpPr>
          <p:nvPr/>
        </p:nvCxnSpPr>
        <p:spPr>
          <a:xfrm flipV="1">
            <a:off x="5394325" y="2592388"/>
            <a:ext cx="719138" cy="11112"/>
          </a:xfrm>
          <a:prstGeom prst="straightConnector1">
            <a:avLst/>
          </a:prstGeom>
          <a:ln>
            <a:solidFill>
              <a:srgbClr val="3366FF"/>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7" idx="3"/>
            <a:endCxn id="11" idx="1"/>
          </p:cNvCxnSpPr>
          <p:nvPr/>
        </p:nvCxnSpPr>
        <p:spPr>
          <a:xfrm>
            <a:off x="7345363" y="2592388"/>
            <a:ext cx="760412" cy="11112"/>
          </a:xfrm>
          <a:prstGeom prst="straightConnector1">
            <a:avLst/>
          </a:prstGeom>
          <a:ln>
            <a:solidFill>
              <a:srgbClr val="3366FF"/>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7" idx="3"/>
            <a:endCxn id="12" idx="1"/>
          </p:cNvCxnSpPr>
          <p:nvPr/>
        </p:nvCxnSpPr>
        <p:spPr>
          <a:xfrm>
            <a:off x="2130425" y="2603500"/>
            <a:ext cx="1341438" cy="723900"/>
          </a:xfrm>
          <a:prstGeom prst="bentConnector3">
            <a:avLst>
              <a:gd name="adj1" fmla="val 50000"/>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7" idx="3"/>
            <a:endCxn id="8" idx="1"/>
          </p:cNvCxnSpPr>
          <p:nvPr/>
        </p:nvCxnSpPr>
        <p:spPr>
          <a:xfrm flipV="1">
            <a:off x="2130425" y="1874838"/>
            <a:ext cx="1341438" cy="728662"/>
          </a:xfrm>
          <a:prstGeom prst="bentConnector3">
            <a:avLst>
              <a:gd name="adj1" fmla="val 50000"/>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8" idx="3"/>
            <a:endCxn id="9" idx="1"/>
          </p:cNvCxnSpPr>
          <p:nvPr/>
        </p:nvCxnSpPr>
        <p:spPr>
          <a:xfrm>
            <a:off x="3746500" y="1874838"/>
            <a:ext cx="1373188" cy="728662"/>
          </a:xfrm>
          <a:prstGeom prst="bentConnector3">
            <a:avLst>
              <a:gd name="adj1" fmla="val 50000"/>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12" idx="3"/>
            <a:endCxn id="9" idx="1"/>
          </p:cNvCxnSpPr>
          <p:nvPr/>
        </p:nvCxnSpPr>
        <p:spPr>
          <a:xfrm flipV="1">
            <a:off x="3746500" y="2603500"/>
            <a:ext cx="1373188" cy="723900"/>
          </a:xfrm>
          <a:prstGeom prst="bentConnector3">
            <a:avLst>
              <a:gd name="adj1" fmla="val 50000"/>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070725" y="2455863"/>
            <a:ext cx="274638" cy="2746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480" name="TextBox 14"/>
          <p:cNvSpPr txBox="1">
            <a:spLocks noChangeArrowheads="1"/>
          </p:cNvSpPr>
          <p:nvPr/>
        </p:nvSpPr>
        <p:spPr bwMode="auto">
          <a:xfrm rot="-5400000">
            <a:off x="6596063" y="1706563"/>
            <a:ext cx="1190625" cy="307975"/>
          </a:xfrm>
          <a:prstGeom prst="rect">
            <a:avLst/>
          </a:prstGeom>
          <a:noFill/>
          <a:ln w="9525">
            <a:noFill/>
            <a:miter lim="800000"/>
            <a:headEnd/>
            <a:tailEnd/>
          </a:ln>
        </p:spPr>
        <p:txBody>
          <a:bodyPr wrap="none">
            <a:spAutoFit/>
          </a:bodyPr>
          <a:lstStyle/>
          <a:p>
            <a:r>
              <a:rPr lang="en-US" sz="1400" dirty="0">
                <a:latin typeface="Franklin Gothic Book" charset="0"/>
              </a:rPr>
              <a:t>Management</a:t>
            </a:r>
          </a:p>
        </p:txBody>
      </p:sp>
      <p:cxnSp>
        <p:nvCxnSpPr>
          <p:cNvPr id="33" name="Straight Arrow Connector 32"/>
          <p:cNvCxnSpPr>
            <a:stCxn id="10" idx="3"/>
            <a:endCxn id="27" idx="1"/>
          </p:cNvCxnSpPr>
          <p:nvPr/>
        </p:nvCxnSpPr>
        <p:spPr>
          <a:xfrm>
            <a:off x="6388100" y="2592388"/>
            <a:ext cx="682625" cy="1587"/>
          </a:xfrm>
          <a:prstGeom prst="straightConnector1">
            <a:avLst/>
          </a:prstGeom>
          <a:ln>
            <a:solidFill>
              <a:srgbClr val="3366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2" name="Rectangle 31"/>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485" name="TextBox 18"/>
          <p:cNvSpPr txBox="1">
            <a:spLocks noChangeArrowheads="1"/>
          </p:cNvSpPr>
          <p:nvPr/>
        </p:nvSpPr>
        <p:spPr bwMode="auto">
          <a:xfrm>
            <a:off x="3432175" y="2820988"/>
            <a:ext cx="396875" cy="307975"/>
          </a:xfrm>
          <a:prstGeom prst="rect">
            <a:avLst/>
          </a:prstGeom>
          <a:noFill/>
          <a:ln w="9525">
            <a:noFill/>
            <a:miter lim="800000"/>
            <a:headEnd/>
            <a:tailEnd/>
          </a:ln>
        </p:spPr>
        <p:txBody>
          <a:bodyPr wrap="none">
            <a:spAutoFit/>
          </a:bodyPr>
          <a:lstStyle/>
          <a:p>
            <a:r>
              <a:rPr lang="en-US" sz="1400" dirty="0">
                <a:latin typeface="Franklin Gothic Book" charset="0"/>
              </a:rPr>
              <a:t>RC</a:t>
            </a:r>
          </a:p>
        </p:txBody>
      </p:sp>
      <p:sp>
        <p:nvSpPr>
          <p:cNvPr id="19486" name="TextBox 18"/>
          <p:cNvSpPr txBox="1">
            <a:spLocks noChangeArrowheads="1"/>
          </p:cNvSpPr>
          <p:nvPr/>
        </p:nvSpPr>
        <p:spPr bwMode="auto">
          <a:xfrm>
            <a:off x="3432175" y="2092325"/>
            <a:ext cx="384175" cy="307975"/>
          </a:xfrm>
          <a:prstGeom prst="rect">
            <a:avLst/>
          </a:prstGeom>
          <a:noFill/>
          <a:ln w="9525">
            <a:noFill/>
            <a:miter lim="800000"/>
            <a:headEnd/>
            <a:tailEnd/>
          </a:ln>
        </p:spPr>
        <p:txBody>
          <a:bodyPr wrap="none">
            <a:spAutoFit/>
          </a:bodyPr>
          <a:lstStyle/>
          <a:p>
            <a:r>
              <a:rPr lang="en-US" sz="1400" dirty="0">
                <a:latin typeface="Franklin Gothic Book" charset="0"/>
              </a:rPr>
              <a:t>FB</a:t>
            </a:r>
          </a:p>
        </p:txBody>
      </p:sp>
      <p:sp>
        <p:nvSpPr>
          <p:cNvPr id="41" name="Rectangle 40"/>
          <p:cNvSpPr/>
          <p:nvPr/>
        </p:nvSpPr>
        <p:spPr>
          <a:xfrm>
            <a:off x="863600" y="4432300"/>
            <a:ext cx="274638" cy="27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2" name="Rectangle 41"/>
          <p:cNvSpPr/>
          <p:nvPr/>
        </p:nvSpPr>
        <p:spPr>
          <a:xfrm>
            <a:off x="3508375" y="4432300"/>
            <a:ext cx="274638" cy="27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 name="Rectangle 42"/>
          <p:cNvSpPr/>
          <p:nvPr/>
        </p:nvSpPr>
        <p:spPr>
          <a:xfrm>
            <a:off x="8139113" y="4432300"/>
            <a:ext cx="274637" cy="2746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44" name="Straight Arrow Connector 43"/>
          <p:cNvCxnSpPr>
            <a:stCxn id="41" idx="3"/>
            <a:endCxn id="42" idx="1"/>
          </p:cNvCxnSpPr>
          <p:nvPr/>
        </p:nvCxnSpPr>
        <p:spPr>
          <a:xfrm>
            <a:off x="1138238" y="4568825"/>
            <a:ext cx="2370137" cy="1588"/>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42" idx="3"/>
            <a:endCxn id="43" idx="1"/>
          </p:cNvCxnSpPr>
          <p:nvPr/>
        </p:nvCxnSpPr>
        <p:spPr>
          <a:xfrm>
            <a:off x="3783013" y="4568825"/>
            <a:ext cx="4356100" cy="1588"/>
          </a:xfrm>
          <a:prstGeom prst="straightConnector1">
            <a:avLst/>
          </a:prstGeom>
          <a:ln>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9492" name="TextBox 12"/>
          <p:cNvSpPr txBox="1">
            <a:spLocks noChangeArrowheads="1"/>
          </p:cNvSpPr>
          <p:nvPr/>
        </p:nvSpPr>
        <p:spPr bwMode="auto">
          <a:xfrm rot="-5400000">
            <a:off x="574675" y="4995863"/>
            <a:ext cx="885825" cy="307975"/>
          </a:xfrm>
          <a:prstGeom prst="rect">
            <a:avLst/>
          </a:prstGeom>
          <a:noFill/>
          <a:ln w="9525">
            <a:noFill/>
            <a:miter lim="800000"/>
            <a:headEnd/>
            <a:tailEnd/>
          </a:ln>
        </p:spPr>
        <p:txBody>
          <a:bodyPr wrap="none">
            <a:spAutoFit/>
          </a:bodyPr>
          <a:lstStyle/>
          <a:p>
            <a:r>
              <a:rPr lang="en-US" sz="1400" dirty="0">
                <a:latin typeface="Franklin Gothic Book" charset="0"/>
              </a:rPr>
              <a:t>Selection</a:t>
            </a:r>
          </a:p>
        </p:txBody>
      </p:sp>
      <p:sp>
        <p:nvSpPr>
          <p:cNvPr id="19493" name="TextBox 16"/>
          <p:cNvSpPr txBox="1">
            <a:spLocks noChangeArrowheads="1"/>
          </p:cNvSpPr>
          <p:nvPr/>
        </p:nvSpPr>
        <p:spPr bwMode="auto">
          <a:xfrm rot="-5400000">
            <a:off x="3118644" y="5096669"/>
            <a:ext cx="1087437" cy="307975"/>
          </a:xfrm>
          <a:prstGeom prst="rect">
            <a:avLst/>
          </a:prstGeom>
          <a:noFill/>
          <a:ln w="9525">
            <a:noFill/>
            <a:miter lim="800000"/>
            <a:headEnd/>
            <a:tailEnd/>
          </a:ln>
        </p:spPr>
        <p:txBody>
          <a:bodyPr wrap="none">
            <a:spAutoFit/>
          </a:bodyPr>
          <a:lstStyle/>
          <a:p>
            <a:r>
              <a:rPr lang="en-US" sz="1400" dirty="0">
                <a:latin typeface="Franklin Gothic Book" charset="0"/>
              </a:rPr>
              <a:t> RC Imaging</a:t>
            </a:r>
          </a:p>
        </p:txBody>
      </p:sp>
      <p:sp>
        <p:nvSpPr>
          <p:cNvPr id="19494" name="TextBox 17"/>
          <p:cNvSpPr txBox="1">
            <a:spLocks noChangeArrowheads="1"/>
          </p:cNvSpPr>
          <p:nvPr/>
        </p:nvSpPr>
        <p:spPr bwMode="auto">
          <a:xfrm rot="-5400000">
            <a:off x="7893051" y="4953000"/>
            <a:ext cx="800100" cy="307975"/>
          </a:xfrm>
          <a:prstGeom prst="rect">
            <a:avLst/>
          </a:prstGeom>
          <a:noFill/>
          <a:ln w="9525">
            <a:noFill/>
            <a:miter lim="800000"/>
            <a:headEnd/>
            <a:tailEnd/>
          </a:ln>
        </p:spPr>
        <p:txBody>
          <a:bodyPr wrap="none">
            <a:spAutoFit/>
          </a:bodyPr>
          <a:lstStyle/>
          <a:p>
            <a:r>
              <a:rPr lang="en-US" sz="1400" dirty="0">
                <a:latin typeface="Franklin Gothic Book" charset="0"/>
              </a:rPr>
              <a:t>Delivery</a:t>
            </a:r>
          </a:p>
        </p:txBody>
      </p:sp>
      <p:sp>
        <p:nvSpPr>
          <p:cNvPr id="19495" name="Title 3"/>
          <p:cNvSpPr txBox="1">
            <a:spLocks/>
          </p:cNvSpPr>
          <p:nvPr/>
        </p:nvSpPr>
        <p:spPr bwMode="auto">
          <a:xfrm>
            <a:off x="457200" y="155575"/>
            <a:ext cx="3733800" cy="415925"/>
          </a:xfrm>
          <a:prstGeom prst="rect">
            <a:avLst/>
          </a:prstGeom>
          <a:noFill/>
          <a:ln w="9525">
            <a:noFill/>
            <a:miter lim="800000"/>
            <a:headEnd/>
            <a:tailEnd/>
          </a:ln>
        </p:spPr>
        <p:txBody>
          <a:bodyPr anchor="ctr"/>
          <a:lstStyle/>
          <a:p>
            <a:pPr eaLnBrk="0" hangingPunct="0"/>
            <a:r>
              <a:rPr lang="en-US" sz="2800" dirty="0">
                <a:cs typeface="Arial" charset="0"/>
              </a:rPr>
              <a:t>Standard Workflow</a:t>
            </a:r>
          </a:p>
        </p:txBody>
      </p:sp>
      <p:sp>
        <p:nvSpPr>
          <p:cNvPr id="19496" name="Title 3"/>
          <p:cNvSpPr txBox="1">
            <a:spLocks/>
          </p:cNvSpPr>
          <p:nvPr/>
        </p:nvSpPr>
        <p:spPr bwMode="auto">
          <a:xfrm>
            <a:off x="457200" y="5864225"/>
            <a:ext cx="4608513" cy="415925"/>
          </a:xfrm>
          <a:prstGeom prst="rect">
            <a:avLst/>
          </a:prstGeom>
          <a:noFill/>
          <a:ln w="9525">
            <a:noFill/>
            <a:miter lim="800000"/>
            <a:headEnd/>
            <a:tailEnd/>
          </a:ln>
        </p:spPr>
        <p:txBody>
          <a:bodyPr anchor="ctr"/>
          <a:lstStyle/>
          <a:p>
            <a:pPr eaLnBrk="0" hangingPunct="0"/>
            <a:r>
              <a:rPr lang="en-US" sz="2800" dirty="0">
                <a:cs typeface="Arial" charset="0"/>
              </a:rPr>
              <a:t>Rapid Access Workflow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txBox="1">
            <a:spLocks/>
          </p:cNvSpPr>
          <p:nvPr/>
        </p:nvSpPr>
        <p:spPr bwMode="auto">
          <a:xfrm>
            <a:off x="457200" y="155575"/>
            <a:ext cx="8229600" cy="511175"/>
          </a:xfrm>
          <a:prstGeom prst="rect">
            <a:avLst/>
          </a:prstGeom>
          <a:noFill/>
          <a:ln w="9525">
            <a:noFill/>
            <a:miter lim="800000"/>
            <a:headEnd/>
            <a:tailEnd/>
          </a:ln>
        </p:spPr>
        <p:txBody>
          <a:bodyPr anchor="ctr"/>
          <a:lstStyle/>
          <a:p>
            <a:pPr eaLnBrk="0" hangingPunct="0"/>
            <a:r>
              <a:rPr lang="en-US" sz="2800" dirty="0">
                <a:cs typeface="Arial" charset="0"/>
              </a:rPr>
              <a:t>Rapid Access</a:t>
            </a:r>
          </a:p>
        </p:txBody>
      </p:sp>
      <p:sp>
        <p:nvSpPr>
          <p:cNvPr id="21507" name="TextBox 3"/>
          <p:cNvSpPr txBox="1">
            <a:spLocks noChangeArrowheads="1"/>
          </p:cNvSpPr>
          <p:nvPr/>
        </p:nvSpPr>
        <p:spPr bwMode="auto">
          <a:xfrm>
            <a:off x="457200" y="1143000"/>
            <a:ext cx="6807200" cy="5145088"/>
          </a:xfrm>
          <a:prstGeom prst="rect">
            <a:avLst/>
          </a:prstGeom>
          <a:noFill/>
          <a:ln w="9525">
            <a:noFill/>
            <a:miter lim="800000"/>
            <a:headEnd/>
            <a:tailEnd/>
          </a:ln>
        </p:spPr>
        <p:txBody>
          <a:bodyPr>
            <a:spAutoFit/>
          </a:bodyPr>
          <a:lstStyle/>
          <a:p>
            <a:r>
              <a:rPr lang="en-US" sz="2400" dirty="0">
                <a:cs typeface="Arial" charset="0"/>
              </a:rPr>
              <a:t>Single PDF per folder</a:t>
            </a:r>
          </a:p>
          <a:p>
            <a:pPr lvl="1">
              <a:buFont typeface="Arial" charset="0"/>
              <a:buChar char="•"/>
            </a:pPr>
            <a:r>
              <a:rPr lang="en-US" sz="2000" dirty="0">
                <a:cs typeface="Arial" charset="0"/>
              </a:rPr>
              <a:t> Entire folder content in single PDF</a:t>
            </a:r>
          </a:p>
          <a:p>
            <a:pPr lvl="1">
              <a:spcAft>
                <a:spcPts val="400"/>
              </a:spcAft>
              <a:buFont typeface="Arial" charset="0"/>
              <a:buChar char="•"/>
            </a:pPr>
            <a:r>
              <a:rPr lang="en-US" sz="2000" dirty="0">
                <a:cs typeface="Arial" charset="0"/>
              </a:rPr>
              <a:t> 1-2 images per page </a:t>
            </a:r>
          </a:p>
          <a:p>
            <a:pPr lvl="1">
              <a:spcAft>
                <a:spcPts val="400"/>
              </a:spcAft>
              <a:buFont typeface="Arial" charset="0"/>
              <a:buChar char="•"/>
            </a:pPr>
            <a:r>
              <a:rPr lang="en-US" sz="2000" dirty="0">
                <a:cs typeface="Arial" charset="0"/>
              </a:rPr>
              <a:t> Created directly from Adobe Bridge</a:t>
            </a:r>
          </a:p>
          <a:p>
            <a:pPr lvl="1">
              <a:spcAft>
                <a:spcPts val="400"/>
              </a:spcAft>
              <a:buFont typeface="Arial" charset="0"/>
              <a:buChar char="•"/>
            </a:pPr>
            <a:r>
              <a:rPr lang="en-US" sz="2000" dirty="0">
                <a:cs typeface="Arial" charset="0"/>
              </a:rPr>
              <a:t> Images receive sequential file name only</a:t>
            </a:r>
          </a:p>
          <a:p>
            <a:pPr lvl="1">
              <a:spcAft>
                <a:spcPts val="400"/>
              </a:spcAft>
              <a:buFont typeface="Arial" charset="0"/>
              <a:buChar char="•"/>
            </a:pPr>
            <a:r>
              <a:rPr lang="en-US" sz="2000" dirty="0">
                <a:cs typeface="Arial" charset="0"/>
              </a:rPr>
              <a:t> Page displays collection name, id, folder number</a:t>
            </a:r>
          </a:p>
          <a:p>
            <a:endParaRPr lang="en-US" sz="2400" dirty="0">
              <a:cs typeface="Arial" charset="0"/>
            </a:endParaRPr>
          </a:p>
          <a:p>
            <a:r>
              <a:rPr lang="en-US" sz="2400" dirty="0">
                <a:cs typeface="Arial" charset="0"/>
              </a:rPr>
              <a:t>Accessed through description</a:t>
            </a:r>
          </a:p>
          <a:p>
            <a:pPr lvl="1">
              <a:buFont typeface="Arial" charset="0"/>
              <a:buChar char="•"/>
            </a:pPr>
            <a:r>
              <a:rPr lang="en-US" sz="2000" dirty="0">
                <a:cs typeface="Arial" charset="0"/>
              </a:rPr>
              <a:t> At folder level for EAD; collection level for non-EAD</a:t>
            </a:r>
          </a:p>
          <a:p>
            <a:pPr>
              <a:spcAft>
                <a:spcPts val="600"/>
              </a:spcAft>
            </a:pPr>
            <a:endParaRPr lang="en-US" sz="2400" dirty="0">
              <a:cs typeface="Arial" charset="0"/>
            </a:endParaRPr>
          </a:p>
          <a:p>
            <a:r>
              <a:rPr lang="en-US" sz="2400" dirty="0">
                <a:cs typeface="Arial" charset="0"/>
              </a:rPr>
              <a:t>Presented in website context</a:t>
            </a:r>
          </a:p>
          <a:p>
            <a:pPr lvl="1">
              <a:spcAft>
                <a:spcPts val="600"/>
              </a:spcAft>
              <a:buFont typeface="Arial" charset="0"/>
              <a:buChar char="•"/>
            </a:pPr>
            <a:r>
              <a:rPr lang="en-US" sz="2000" dirty="0">
                <a:cs typeface="Arial" charset="0"/>
              </a:rPr>
              <a:t> Flexpaper embedded viewer application</a:t>
            </a:r>
          </a:p>
          <a:p>
            <a:pPr lvl="1">
              <a:spcAft>
                <a:spcPts val="600"/>
              </a:spcAft>
              <a:buFont typeface="Arial" charset="0"/>
              <a:buChar char="•"/>
            </a:pPr>
            <a:r>
              <a:rPr lang="en-US" sz="2000" dirty="0">
                <a:cs typeface="Arial" charset="0"/>
              </a:rPr>
              <a:t> Display of collection information</a:t>
            </a:r>
          </a:p>
          <a:p>
            <a:pPr lvl="1">
              <a:spcAft>
                <a:spcPts val="600"/>
              </a:spcAft>
              <a:buFont typeface="Arial" charset="0"/>
              <a:buChar char="•"/>
            </a:pPr>
            <a:r>
              <a:rPr lang="en-US" sz="2000" dirty="0">
                <a:cs typeface="Arial" charset="0"/>
              </a:rPr>
              <a:t> Navigation between folders</a:t>
            </a:r>
          </a:p>
        </p:txBody>
      </p:sp>
      <p:sp>
        <p:nvSpPr>
          <p:cNvPr id="5" name="Rectangle 4"/>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Rectangle 2"/>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557" name="TextBox 4"/>
          <p:cNvSpPr txBox="1">
            <a:spLocks noChangeArrowheads="1"/>
          </p:cNvSpPr>
          <p:nvPr/>
        </p:nvSpPr>
        <p:spPr bwMode="auto">
          <a:xfrm>
            <a:off x="690563" y="995363"/>
            <a:ext cx="1169987" cy="685800"/>
          </a:xfrm>
          <a:prstGeom prst="rect">
            <a:avLst/>
          </a:prstGeom>
          <a:noFill/>
          <a:ln w="9525">
            <a:solidFill>
              <a:schemeClr val="tx1"/>
            </a:solidFill>
            <a:miter lim="800000"/>
            <a:headEnd/>
            <a:tailEnd/>
          </a:ln>
        </p:spPr>
        <p:txBody>
          <a:bodyPr anchor="ctr" anchorCtr="1"/>
          <a:lstStyle/>
          <a:p>
            <a:r>
              <a:rPr lang="en-US" dirty="0"/>
              <a:t>PDF</a:t>
            </a:r>
          </a:p>
        </p:txBody>
      </p:sp>
      <p:sp>
        <p:nvSpPr>
          <p:cNvPr id="23558" name="TextBox 5"/>
          <p:cNvSpPr txBox="1">
            <a:spLocks noChangeArrowheads="1"/>
          </p:cNvSpPr>
          <p:nvPr/>
        </p:nvSpPr>
        <p:spPr bwMode="auto">
          <a:xfrm>
            <a:off x="692150" y="2139950"/>
            <a:ext cx="1169988" cy="703263"/>
          </a:xfrm>
          <a:prstGeom prst="rect">
            <a:avLst/>
          </a:prstGeom>
          <a:noFill/>
          <a:ln w="9525">
            <a:solidFill>
              <a:schemeClr val="tx1"/>
            </a:solidFill>
            <a:miter lim="800000"/>
            <a:headEnd/>
            <a:tailEnd/>
          </a:ln>
        </p:spPr>
        <p:txBody>
          <a:bodyPr anchor="ctr" anchorCtr="1"/>
          <a:lstStyle/>
          <a:p>
            <a:r>
              <a:rPr lang="en-US" dirty="0"/>
              <a:t>SWF</a:t>
            </a:r>
          </a:p>
        </p:txBody>
      </p:sp>
      <p:sp>
        <p:nvSpPr>
          <p:cNvPr id="23559" name="TextBox 6"/>
          <p:cNvSpPr txBox="1">
            <a:spLocks noChangeArrowheads="1"/>
          </p:cNvSpPr>
          <p:nvPr/>
        </p:nvSpPr>
        <p:spPr bwMode="auto">
          <a:xfrm>
            <a:off x="2324100" y="2139950"/>
            <a:ext cx="1169988" cy="703263"/>
          </a:xfrm>
          <a:prstGeom prst="rect">
            <a:avLst/>
          </a:prstGeom>
          <a:noFill/>
          <a:ln w="9525">
            <a:solidFill>
              <a:schemeClr val="tx1"/>
            </a:solidFill>
            <a:miter lim="800000"/>
            <a:headEnd/>
            <a:tailEnd/>
          </a:ln>
        </p:spPr>
        <p:txBody>
          <a:bodyPr anchor="ctr" anchorCtr="1"/>
          <a:lstStyle/>
          <a:p>
            <a:r>
              <a:rPr lang="en-US" dirty="0"/>
              <a:t>XML</a:t>
            </a:r>
          </a:p>
        </p:txBody>
      </p:sp>
      <p:sp>
        <p:nvSpPr>
          <p:cNvPr id="23560" name="TextBox 7"/>
          <p:cNvSpPr txBox="1">
            <a:spLocks noChangeArrowheads="1"/>
          </p:cNvSpPr>
          <p:nvPr/>
        </p:nvSpPr>
        <p:spPr bwMode="auto">
          <a:xfrm>
            <a:off x="7269163" y="2493963"/>
            <a:ext cx="1168400" cy="1085850"/>
          </a:xfrm>
          <a:prstGeom prst="rect">
            <a:avLst/>
          </a:prstGeom>
          <a:noFill/>
          <a:ln w="9525">
            <a:solidFill>
              <a:schemeClr val="tx1"/>
            </a:solidFill>
            <a:miter lim="800000"/>
            <a:headEnd/>
            <a:tailEnd/>
          </a:ln>
        </p:spPr>
        <p:txBody>
          <a:bodyPr anchor="ctr" anchorCtr="1"/>
          <a:lstStyle/>
          <a:p>
            <a:r>
              <a:rPr lang="en-US" dirty="0"/>
              <a:t>XTF</a:t>
            </a:r>
          </a:p>
        </p:txBody>
      </p:sp>
      <p:sp>
        <p:nvSpPr>
          <p:cNvPr id="23561" name="Title 3"/>
          <p:cNvSpPr txBox="1">
            <a:spLocks/>
          </p:cNvSpPr>
          <p:nvPr/>
        </p:nvSpPr>
        <p:spPr bwMode="auto">
          <a:xfrm>
            <a:off x="457200" y="155575"/>
            <a:ext cx="8229600" cy="498475"/>
          </a:xfrm>
          <a:prstGeom prst="rect">
            <a:avLst/>
          </a:prstGeom>
          <a:noFill/>
          <a:ln w="9525">
            <a:noFill/>
            <a:miter lim="800000"/>
            <a:headEnd/>
            <a:tailEnd/>
          </a:ln>
        </p:spPr>
        <p:txBody>
          <a:bodyPr anchor="ctr"/>
          <a:lstStyle/>
          <a:p>
            <a:pPr eaLnBrk="0" hangingPunct="0"/>
            <a:r>
              <a:rPr lang="en-US" sz="2800" dirty="0">
                <a:cs typeface="Arial" charset="0"/>
              </a:rPr>
              <a:t>System Components</a:t>
            </a:r>
          </a:p>
        </p:txBody>
      </p:sp>
      <p:pic>
        <p:nvPicPr>
          <p:cNvPr id="23562" name="Picture 9"/>
          <p:cNvPicPr>
            <a:picLocks noChangeAspect="1"/>
          </p:cNvPicPr>
          <p:nvPr/>
        </p:nvPicPr>
        <p:blipFill>
          <a:blip r:embed="rId2" cstate="print"/>
          <a:srcRect l="10234" t="18713" r="5035" b="8215"/>
          <a:stretch>
            <a:fillRect/>
          </a:stretch>
        </p:blipFill>
        <p:spPr bwMode="auto">
          <a:xfrm>
            <a:off x="3738563" y="1293813"/>
            <a:ext cx="2593975" cy="1435100"/>
          </a:xfrm>
          <a:prstGeom prst="rect">
            <a:avLst/>
          </a:prstGeom>
          <a:noFill/>
          <a:ln w="6350">
            <a:solidFill>
              <a:schemeClr val="tx1"/>
            </a:solidFill>
            <a:miter lim="800000"/>
            <a:headEnd/>
            <a:tailEnd/>
          </a:ln>
        </p:spPr>
      </p:pic>
      <p:cxnSp>
        <p:nvCxnSpPr>
          <p:cNvPr id="12" name="Straight Connector 11"/>
          <p:cNvCxnSpPr>
            <a:cxnSpLocks noChangeShapeType="1"/>
          </p:cNvCxnSpPr>
          <p:nvPr/>
        </p:nvCxnSpPr>
        <p:spPr bwMode="auto">
          <a:xfrm rot="5400000" flipH="1" flipV="1">
            <a:off x="3193257" y="1594644"/>
            <a:ext cx="846137" cy="244475"/>
          </a:xfrm>
          <a:prstGeom prst="line">
            <a:avLst/>
          </a:prstGeom>
          <a:noFill/>
          <a:ln w="6350">
            <a:solidFill>
              <a:schemeClr val="tx1"/>
            </a:solidFill>
            <a:round/>
            <a:headEnd/>
            <a:tailEnd/>
          </a:ln>
          <a:effectLst>
            <a:outerShdw dist="20000" dir="5400000" rotWithShape="0">
              <a:srgbClr val="808080">
                <a:alpha val="37999"/>
              </a:srgbClr>
            </a:outerShdw>
          </a:effectLst>
        </p:spPr>
      </p:cxnSp>
      <p:cxnSp>
        <p:nvCxnSpPr>
          <p:cNvPr id="15" name="Straight Arrow Connector 14"/>
          <p:cNvCxnSpPr>
            <a:cxnSpLocks noChangeShapeType="1"/>
            <a:stCxn id="23557" idx="2"/>
            <a:endCxn id="23558" idx="0"/>
          </p:cNvCxnSpPr>
          <p:nvPr/>
        </p:nvCxnSpPr>
        <p:spPr bwMode="auto">
          <a:xfrm rot="16200000" flipH="1">
            <a:off x="1046956" y="1910557"/>
            <a:ext cx="458787" cy="0"/>
          </a:xfrm>
          <a:prstGeom prst="straightConnector1">
            <a:avLst/>
          </a:prstGeom>
          <a:noFill/>
          <a:ln w="25400">
            <a:solidFill>
              <a:schemeClr val="tx1"/>
            </a:solidFill>
            <a:round/>
            <a:headEnd/>
            <a:tailEnd type="triangle" w="lg" len="lg"/>
          </a:ln>
          <a:effectLst>
            <a:outerShdw dist="20000" dir="5400000" rotWithShape="0">
              <a:srgbClr val="808080">
                <a:alpha val="37999"/>
              </a:srgbClr>
            </a:outerShdw>
          </a:effectLst>
        </p:spPr>
      </p:cxnSp>
      <p:cxnSp>
        <p:nvCxnSpPr>
          <p:cNvPr id="21" name="Straight Arrow Connector 20"/>
          <p:cNvCxnSpPr>
            <a:cxnSpLocks noChangeShapeType="1"/>
            <a:stCxn id="23558" idx="3"/>
            <a:endCxn id="23559" idx="1"/>
          </p:cNvCxnSpPr>
          <p:nvPr/>
        </p:nvCxnSpPr>
        <p:spPr bwMode="auto">
          <a:xfrm>
            <a:off x="1862138" y="2492375"/>
            <a:ext cx="461962" cy="1588"/>
          </a:xfrm>
          <a:prstGeom prst="straightConnector1">
            <a:avLst/>
          </a:prstGeom>
          <a:noFill/>
          <a:ln w="25400">
            <a:solidFill>
              <a:schemeClr val="tx1"/>
            </a:solidFill>
            <a:round/>
            <a:headEnd type="triangle" w="lg" len="lg"/>
            <a:tailEnd type="triangle" w="lg" len="lg"/>
          </a:ln>
          <a:effectLst>
            <a:outerShdw dist="20000" dir="5400000" rotWithShape="0">
              <a:srgbClr val="808080">
                <a:alpha val="37999"/>
              </a:srgbClr>
            </a:outerShdw>
          </a:effectLst>
        </p:spPr>
      </p:cxnSp>
      <p:pic>
        <p:nvPicPr>
          <p:cNvPr id="23566" name="Picture 4"/>
          <p:cNvPicPr>
            <a:picLocks noChangeAspect="1"/>
          </p:cNvPicPr>
          <p:nvPr/>
        </p:nvPicPr>
        <p:blipFill>
          <a:blip r:embed="rId3" cstate="print"/>
          <a:srcRect t="16989" b="14983"/>
          <a:stretch>
            <a:fillRect/>
          </a:stretch>
        </p:blipFill>
        <p:spPr bwMode="auto">
          <a:xfrm>
            <a:off x="4991100" y="4130675"/>
            <a:ext cx="3695700" cy="2035175"/>
          </a:xfrm>
          <a:prstGeom prst="rect">
            <a:avLst/>
          </a:prstGeom>
          <a:noFill/>
          <a:ln w="6350">
            <a:solidFill>
              <a:schemeClr val="tx1"/>
            </a:solidFill>
            <a:miter lim="800000"/>
            <a:headEnd/>
            <a:tailEnd/>
          </a:ln>
        </p:spPr>
      </p:pic>
      <p:pic>
        <p:nvPicPr>
          <p:cNvPr id="23567" name="Picture 5"/>
          <p:cNvPicPr>
            <a:picLocks noChangeAspect="1"/>
          </p:cNvPicPr>
          <p:nvPr/>
        </p:nvPicPr>
        <p:blipFill>
          <a:blip r:embed="rId4" cstate="print"/>
          <a:srcRect l="14178" t="33041" r="16435" b="18776"/>
          <a:stretch>
            <a:fillRect/>
          </a:stretch>
        </p:blipFill>
        <p:spPr bwMode="auto">
          <a:xfrm>
            <a:off x="279400" y="3886200"/>
            <a:ext cx="3622675" cy="2506663"/>
          </a:xfrm>
          <a:prstGeom prst="rect">
            <a:avLst/>
          </a:prstGeom>
          <a:noFill/>
          <a:ln w="9525">
            <a:noFill/>
            <a:miter lim="800000"/>
            <a:headEnd/>
            <a:tailEnd/>
          </a:ln>
        </p:spPr>
      </p:pic>
      <p:sp>
        <p:nvSpPr>
          <p:cNvPr id="23568" name="TextBox 29"/>
          <p:cNvSpPr txBox="1">
            <a:spLocks noChangeArrowheads="1"/>
          </p:cNvSpPr>
          <p:nvPr/>
        </p:nvSpPr>
        <p:spPr bwMode="auto">
          <a:xfrm>
            <a:off x="7269163" y="995363"/>
            <a:ext cx="1168400" cy="1087437"/>
          </a:xfrm>
          <a:prstGeom prst="rect">
            <a:avLst/>
          </a:prstGeom>
          <a:noFill/>
          <a:ln w="9525">
            <a:solidFill>
              <a:schemeClr val="tx1"/>
            </a:solidFill>
            <a:miter lim="800000"/>
            <a:headEnd/>
            <a:tailEnd/>
          </a:ln>
        </p:spPr>
        <p:txBody>
          <a:bodyPr anchor="ctr" anchorCtr="1"/>
          <a:lstStyle/>
          <a:p>
            <a:pPr algn="ctr"/>
            <a:r>
              <a:rPr lang="en-US" dirty="0"/>
              <a:t>EAD</a:t>
            </a:r>
          </a:p>
          <a:p>
            <a:pPr algn="ctr"/>
            <a:r>
              <a:rPr lang="en-US" dirty="0"/>
              <a:t>PDF</a:t>
            </a:r>
          </a:p>
          <a:p>
            <a:pPr algn="ctr"/>
            <a:r>
              <a:rPr lang="en-US" dirty="0"/>
              <a:t>MS Word</a:t>
            </a:r>
          </a:p>
        </p:txBody>
      </p:sp>
      <p:cxnSp>
        <p:nvCxnSpPr>
          <p:cNvPr id="31" name="Straight Arrow Connector 30"/>
          <p:cNvCxnSpPr>
            <a:cxnSpLocks noChangeShapeType="1"/>
            <a:stCxn id="23568" idx="2"/>
            <a:endCxn id="23560" idx="0"/>
          </p:cNvCxnSpPr>
          <p:nvPr/>
        </p:nvCxnSpPr>
        <p:spPr bwMode="auto">
          <a:xfrm rot="5400000">
            <a:off x="7648575" y="2287588"/>
            <a:ext cx="411163" cy="1587"/>
          </a:xfrm>
          <a:prstGeom prst="straightConnector1">
            <a:avLst/>
          </a:prstGeom>
          <a:noFill/>
          <a:ln w="25400">
            <a:solidFill>
              <a:schemeClr val="tx1"/>
            </a:solidFill>
            <a:round/>
            <a:headEnd/>
            <a:tailEnd type="triangle" w="lg" len="lg"/>
          </a:ln>
          <a:effectLst>
            <a:outerShdw dist="20000" dir="5400000" rotWithShape="0">
              <a:srgbClr val="808080">
                <a:alpha val="37999"/>
              </a:srgbClr>
            </a:outerShdw>
          </a:effectLst>
        </p:spPr>
      </p:cxnSp>
      <p:cxnSp>
        <p:nvCxnSpPr>
          <p:cNvPr id="34" name="Straight Arrow Connector 33"/>
          <p:cNvCxnSpPr>
            <a:cxnSpLocks noChangeShapeType="1"/>
            <a:stCxn id="23560" idx="2"/>
          </p:cNvCxnSpPr>
          <p:nvPr/>
        </p:nvCxnSpPr>
        <p:spPr bwMode="auto">
          <a:xfrm rot="16200000" flipH="1">
            <a:off x="7577932" y="3855244"/>
            <a:ext cx="550862" cy="0"/>
          </a:xfrm>
          <a:prstGeom prst="straightConnector1">
            <a:avLst/>
          </a:prstGeom>
          <a:noFill/>
          <a:ln w="25400">
            <a:solidFill>
              <a:schemeClr val="tx1"/>
            </a:solidFill>
            <a:round/>
            <a:headEnd/>
            <a:tailEnd type="triangle" w="lg" len="lg"/>
          </a:ln>
          <a:effectLst>
            <a:outerShdw dist="20000" dir="5400000" rotWithShape="0">
              <a:srgbClr val="808080">
                <a:alpha val="37999"/>
              </a:srgbClr>
            </a:outerShdw>
          </a:effectLst>
        </p:spPr>
      </p:cxnSp>
      <p:cxnSp>
        <p:nvCxnSpPr>
          <p:cNvPr id="49" name="Straight Arrow Connector 48"/>
          <p:cNvCxnSpPr>
            <a:cxnSpLocks noChangeShapeType="1"/>
            <a:stCxn id="23558" idx="2"/>
          </p:cNvCxnSpPr>
          <p:nvPr/>
        </p:nvCxnSpPr>
        <p:spPr bwMode="auto">
          <a:xfrm rot="5400000">
            <a:off x="755650" y="3363913"/>
            <a:ext cx="1042987" cy="1588"/>
          </a:xfrm>
          <a:prstGeom prst="straightConnector1">
            <a:avLst/>
          </a:prstGeom>
          <a:noFill/>
          <a:ln w="25400">
            <a:solidFill>
              <a:schemeClr val="tx1"/>
            </a:solidFill>
            <a:round/>
            <a:headEnd/>
            <a:tailEnd type="triangle" w="lg" len="lg"/>
          </a:ln>
          <a:effectLst>
            <a:outerShdw dist="20000" dir="5400000" rotWithShape="0">
              <a:srgbClr val="808080">
                <a:alpha val="37999"/>
              </a:srgbClr>
            </a:outerShdw>
          </a:effectLst>
        </p:spPr>
      </p:cxnSp>
      <p:cxnSp>
        <p:nvCxnSpPr>
          <p:cNvPr id="53" name="Straight Arrow Connector 52"/>
          <p:cNvCxnSpPr>
            <a:cxnSpLocks noChangeShapeType="1"/>
          </p:cNvCxnSpPr>
          <p:nvPr/>
        </p:nvCxnSpPr>
        <p:spPr bwMode="auto">
          <a:xfrm rot="10800000">
            <a:off x="4110038" y="5045075"/>
            <a:ext cx="636587" cy="1588"/>
          </a:xfrm>
          <a:prstGeom prst="straightConnector1">
            <a:avLst/>
          </a:prstGeom>
          <a:noFill/>
          <a:ln w="25400">
            <a:solidFill>
              <a:schemeClr val="tx1"/>
            </a:solidFill>
            <a:round/>
            <a:headEnd/>
            <a:tailEnd type="triangle" w="lg" len="lg"/>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p:cNvPicPr>
          <p:nvPr/>
        </p:nvPicPr>
        <p:blipFill>
          <a:blip r:embed="rId3" cstate="print"/>
          <a:srcRect t="16286" r="2174" b="2757"/>
          <a:stretch>
            <a:fillRect/>
          </a:stretch>
        </p:blipFill>
        <p:spPr bwMode="auto">
          <a:xfrm>
            <a:off x="1263650" y="784225"/>
            <a:ext cx="6540500" cy="5391150"/>
          </a:xfrm>
          <a:prstGeom prst="rect">
            <a:avLst/>
          </a:prstGeom>
          <a:noFill/>
          <a:ln w="9525">
            <a:noFill/>
            <a:miter lim="800000"/>
            <a:headEnd/>
            <a:tailEnd/>
          </a:ln>
        </p:spPr>
      </p:pic>
      <p:sp>
        <p:nvSpPr>
          <p:cNvPr id="24579" name="Title 3"/>
          <p:cNvSpPr txBox="1">
            <a:spLocks/>
          </p:cNvSpPr>
          <p:nvPr/>
        </p:nvSpPr>
        <p:spPr bwMode="auto">
          <a:xfrm>
            <a:off x="457200" y="155575"/>
            <a:ext cx="8229600" cy="460375"/>
          </a:xfrm>
          <a:prstGeom prst="rect">
            <a:avLst/>
          </a:prstGeom>
          <a:noFill/>
          <a:ln w="9525">
            <a:noFill/>
            <a:miter lim="800000"/>
            <a:headEnd/>
            <a:tailEnd/>
          </a:ln>
        </p:spPr>
        <p:txBody>
          <a:bodyPr anchor="ctr"/>
          <a:lstStyle/>
          <a:p>
            <a:pPr eaLnBrk="0" hangingPunct="0"/>
            <a:r>
              <a:rPr lang="en-US" sz="2800" dirty="0">
                <a:cs typeface="Arial" charset="0"/>
              </a:rPr>
              <a:t>Folder Viewer</a:t>
            </a:r>
          </a:p>
        </p:txBody>
      </p:sp>
      <p:sp>
        <p:nvSpPr>
          <p:cNvPr id="5" name="Rectangle 4"/>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txBox="1">
            <a:spLocks/>
          </p:cNvSpPr>
          <p:nvPr/>
        </p:nvSpPr>
        <p:spPr bwMode="auto">
          <a:xfrm>
            <a:off x="457200" y="155575"/>
            <a:ext cx="8229600" cy="485775"/>
          </a:xfrm>
          <a:prstGeom prst="rect">
            <a:avLst/>
          </a:prstGeom>
          <a:noFill/>
          <a:ln w="9525">
            <a:noFill/>
            <a:miter lim="800000"/>
            <a:headEnd/>
            <a:tailEnd/>
          </a:ln>
        </p:spPr>
        <p:txBody>
          <a:bodyPr anchor="ctr"/>
          <a:lstStyle/>
          <a:p>
            <a:pPr eaLnBrk="0" hangingPunct="0"/>
            <a:r>
              <a:rPr lang="en-US" sz="2800" dirty="0">
                <a:cs typeface="Arial" charset="0"/>
              </a:rPr>
              <a:t>Development Status</a:t>
            </a:r>
          </a:p>
        </p:txBody>
      </p:sp>
      <p:sp>
        <p:nvSpPr>
          <p:cNvPr id="26627" name="TextBox 3"/>
          <p:cNvSpPr txBox="1">
            <a:spLocks noChangeArrowheads="1"/>
          </p:cNvSpPr>
          <p:nvPr/>
        </p:nvSpPr>
        <p:spPr bwMode="auto">
          <a:xfrm>
            <a:off x="457200" y="1143000"/>
            <a:ext cx="7034213" cy="4648200"/>
          </a:xfrm>
          <a:prstGeom prst="rect">
            <a:avLst/>
          </a:prstGeom>
          <a:noFill/>
          <a:ln w="9525">
            <a:noFill/>
            <a:miter lim="800000"/>
            <a:headEnd/>
            <a:tailEnd/>
          </a:ln>
        </p:spPr>
        <p:txBody>
          <a:bodyPr>
            <a:spAutoFit/>
          </a:bodyPr>
          <a:lstStyle/>
          <a:p>
            <a:r>
              <a:rPr lang="en-US" sz="2400" dirty="0">
                <a:cs typeface="Arial" charset="0"/>
              </a:rPr>
              <a:t>Imaging to Access</a:t>
            </a:r>
          </a:p>
          <a:p>
            <a:pPr marL="457200" lvl="2">
              <a:buFont typeface="Arial" charset="0"/>
              <a:buChar char="•"/>
            </a:pPr>
            <a:r>
              <a:rPr lang="en-US" sz="2000" dirty="0">
                <a:cs typeface="Arial" charset="0"/>
              </a:rPr>
              <a:t> 6 hours for 200 photo prints across 20 folders</a:t>
            </a:r>
          </a:p>
          <a:p>
            <a:pPr marL="457200" lvl="2">
              <a:buFont typeface="Arial" charset="0"/>
              <a:buChar char="•"/>
            </a:pPr>
            <a:r>
              <a:rPr lang="en-US" sz="2000" dirty="0">
                <a:cs typeface="Arial" charset="0"/>
              </a:rPr>
              <a:t> Image post-processing = 25%</a:t>
            </a:r>
          </a:p>
          <a:p>
            <a:pPr marL="457200" lvl="2">
              <a:buFont typeface="Arial" charset="0"/>
              <a:buChar char="•"/>
            </a:pPr>
            <a:r>
              <a:rPr lang="en-US" sz="2000" dirty="0">
                <a:cs typeface="Arial" charset="0"/>
              </a:rPr>
              <a:t> PDF creation, linking, etc = 25%</a:t>
            </a:r>
          </a:p>
          <a:p>
            <a:endParaRPr lang="en-US" sz="2400" dirty="0">
              <a:cs typeface="Arial" charset="0"/>
            </a:endParaRPr>
          </a:p>
          <a:p>
            <a:r>
              <a:rPr lang="en-US" sz="2400" dirty="0">
                <a:cs typeface="Arial" charset="0"/>
              </a:rPr>
              <a:t>Three collections processed fully to date</a:t>
            </a:r>
            <a:endParaRPr lang="en-US" sz="1000" dirty="0">
              <a:cs typeface="Arial" charset="0"/>
            </a:endParaRPr>
          </a:p>
          <a:p>
            <a:endParaRPr lang="en-US" sz="2400" dirty="0">
              <a:cs typeface="Arial" charset="0"/>
            </a:endParaRPr>
          </a:p>
          <a:p>
            <a:r>
              <a:rPr lang="en-US" sz="2400" dirty="0">
                <a:cs typeface="Arial" charset="0"/>
              </a:rPr>
              <a:t>Using Flash version of Flexpaper</a:t>
            </a:r>
          </a:p>
          <a:p>
            <a:pPr lvl="1">
              <a:buFont typeface="Arial" charset="0"/>
              <a:buChar char="•"/>
            </a:pPr>
            <a:r>
              <a:rPr lang="en-US" sz="2000" dirty="0">
                <a:cs typeface="Arial" charset="0"/>
              </a:rPr>
              <a:t> An HTML5 version is available</a:t>
            </a:r>
          </a:p>
          <a:p>
            <a:endParaRPr lang="en-US" sz="2400" dirty="0">
              <a:cs typeface="Arial" charset="0"/>
            </a:endParaRPr>
          </a:p>
          <a:p>
            <a:r>
              <a:rPr lang="en-US" sz="2400" dirty="0">
                <a:cs typeface="Arial" charset="0"/>
              </a:rPr>
              <a:t>Running on internal network only</a:t>
            </a:r>
          </a:p>
          <a:p>
            <a:endParaRPr lang="en-US" sz="2400" dirty="0">
              <a:cs typeface="Arial" charset="0"/>
            </a:endParaRPr>
          </a:p>
          <a:p>
            <a:r>
              <a:rPr lang="en-US" sz="2400" dirty="0">
                <a:cs typeface="Arial" charset="0"/>
              </a:rPr>
              <a:t>Positive staff feedback</a:t>
            </a:r>
          </a:p>
        </p:txBody>
      </p:sp>
      <p:sp>
        <p:nvSpPr>
          <p:cNvPr id="5" name="Rectangle 4"/>
          <p:cNvSpPr/>
          <p:nvPr/>
        </p:nvSpPr>
        <p:spPr>
          <a:xfrm>
            <a:off x="0" y="6510338"/>
            <a:ext cx="6630988" cy="347662"/>
          </a:xfrm>
          <a:prstGeom prst="rect">
            <a:avLst/>
          </a:prstGeom>
          <a:solidFill>
            <a:srgbClr val="EB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6630988" y="6510338"/>
            <a:ext cx="2513012" cy="3476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7" y="304800"/>
            <a:ext cx="8023223" cy="685800"/>
          </a:xfrm>
        </p:spPr>
        <p:txBody>
          <a:bodyPr>
            <a:normAutofit fontScale="90000"/>
          </a:bodyPr>
          <a:lstStyle/>
          <a:p>
            <a:r>
              <a:rPr lang="en-US" sz="4200" dirty="0" smtClean="0">
                <a:latin typeface="Calibri" pitchFamily="34" charset="0"/>
              </a:rPr>
              <a:t>Questions?</a:t>
            </a:r>
            <a:r>
              <a:rPr lang="en-US" dirty="0" smtClean="0"/>
              <a:t/>
            </a:r>
            <a:br>
              <a:rPr lang="en-US" dirty="0" smtClean="0"/>
            </a:br>
            <a:endParaRPr lang="en-US" dirty="0"/>
          </a:p>
        </p:txBody>
      </p:sp>
      <p:sp>
        <p:nvSpPr>
          <p:cNvPr id="6" name="Content Placeholder 5"/>
          <p:cNvSpPr>
            <a:spLocks noGrp="1"/>
          </p:cNvSpPr>
          <p:nvPr>
            <p:ph idx="1"/>
          </p:nvPr>
        </p:nvSpPr>
        <p:spPr>
          <a:xfrm>
            <a:off x="434977" y="1328735"/>
            <a:ext cx="3908423" cy="4538665"/>
          </a:xfrm>
        </p:spPr>
        <p:txBody>
          <a:bodyPr>
            <a:normAutofit/>
          </a:bodyPr>
          <a:lstStyle/>
          <a:p>
            <a:pPr marL="0" indent="0">
              <a:spcBef>
                <a:spcPts val="0"/>
              </a:spcBef>
              <a:buNone/>
            </a:pPr>
            <a:r>
              <a:rPr lang="en-US" sz="2000" dirty="0" smtClean="0">
                <a:latin typeface="Calibri" pitchFamily="34" charset="0"/>
              </a:rPr>
              <a:t>Laura Clark Brown</a:t>
            </a:r>
            <a:br>
              <a:rPr lang="en-US" sz="2000" dirty="0" smtClean="0">
                <a:latin typeface="Calibri" pitchFamily="34" charset="0"/>
              </a:rPr>
            </a:br>
            <a:r>
              <a:rPr lang="en-US" sz="2000" dirty="0" smtClean="0">
                <a:latin typeface="Calibri" pitchFamily="34" charset="0"/>
              </a:rPr>
              <a:t>University of North Carolina </a:t>
            </a:r>
            <a:br>
              <a:rPr lang="en-US" sz="2000" dirty="0" smtClean="0">
                <a:latin typeface="Calibri" pitchFamily="34" charset="0"/>
              </a:rPr>
            </a:br>
            <a:r>
              <a:rPr lang="en-US" sz="2000" dirty="0" smtClean="0">
                <a:latin typeface="Calibri" pitchFamily="34" charset="0"/>
              </a:rPr>
              <a:t>at Chapel Hill </a:t>
            </a:r>
          </a:p>
          <a:p>
            <a:pPr marL="0" indent="0">
              <a:spcBef>
                <a:spcPts val="0"/>
              </a:spcBef>
              <a:buNone/>
            </a:pPr>
            <a:r>
              <a:rPr lang="en-US" sz="2000" dirty="0" smtClean="0">
                <a:latin typeface="Calibri" pitchFamily="34" charset="0"/>
                <a:hlinkClick r:id="rId3"/>
              </a:rPr>
              <a:t>ljcb@email.unc.edu</a:t>
            </a:r>
            <a:r>
              <a:rPr lang="en-US" sz="2000" dirty="0" smtClean="0">
                <a:latin typeface="Calibri" pitchFamily="34" charset="0"/>
              </a:rPr>
              <a:t> </a:t>
            </a:r>
          </a:p>
          <a:p>
            <a:pPr marL="0" indent="0">
              <a:spcBef>
                <a:spcPts val="0"/>
              </a:spcBef>
              <a:buNone/>
            </a:pPr>
            <a:endParaRPr lang="en-US" sz="2000" b="1" dirty="0" smtClean="0">
              <a:latin typeface="Calibri" pitchFamily="34" charset="0"/>
            </a:endParaRPr>
          </a:p>
          <a:p>
            <a:pPr marL="0" indent="0">
              <a:spcBef>
                <a:spcPts val="0"/>
              </a:spcBef>
              <a:buNone/>
            </a:pPr>
            <a:r>
              <a:rPr lang="en-US" sz="2000" dirty="0" smtClean="0">
                <a:latin typeface="Calibri" pitchFamily="34" charset="0"/>
              </a:rPr>
              <a:t>Ben Goldman</a:t>
            </a:r>
            <a:br>
              <a:rPr lang="en-US" sz="2000" dirty="0" smtClean="0">
                <a:latin typeface="Calibri" pitchFamily="34" charset="0"/>
              </a:rPr>
            </a:br>
            <a:r>
              <a:rPr lang="en-US" sz="2000" dirty="0" smtClean="0">
                <a:latin typeface="Calibri" pitchFamily="34" charset="0"/>
              </a:rPr>
              <a:t>University of Wyoming</a:t>
            </a:r>
          </a:p>
          <a:p>
            <a:pPr marL="0" indent="0">
              <a:spcBef>
                <a:spcPts val="0"/>
              </a:spcBef>
              <a:buNone/>
            </a:pPr>
            <a:r>
              <a:rPr lang="en-US" sz="2000" dirty="0" smtClean="0">
                <a:latin typeface="Calibri" pitchFamily="34" charset="0"/>
                <a:hlinkClick r:id="rId4"/>
              </a:rPr>
              <a:t>bgoldma3@uwyo.edu</a:t>
            </a:r>
            <a:r>
              <a:rPr lang="en-US" sz="2000" dirty="0" smtClean="0">
                <a:latin typeface="Calibri" pitchFamily="34" charset="0"/>
              </a:rPr>
              <a:t>  </a:t>
            </a:r>
          </a:p>
          <a:p>
            <a:pPr marL="0" indent="0">
              <a:spcBef>
                <a:spcPts val="0"/>
              </a:spcBef>
              <a:buNone/>
            </a:pPr>
            <a:endParaRPr lang="en-US" sz="2000" dirty="0" smtClean="0">
              <a:latin typeface="Calibri" pitchFamily="34" charset="0"/>
            </a:endParaRPr>
          </a:p>
          <a:p>
            <a:pPr marL="0" indent="0">
              <a:spcBef>
                <a:spcPts val="0"/>
              </a:spcBef>
              <a:buNone/>
            </a:pPr>
            <a:r>
              <a:rPr lang="en-US" sz="2000" dirty="0" smtClean="0">
                <a:latin typeface="Calibri" pitchFamily="34" charset="0"/>
              </a:rPr>
              <a:t>Mary Elings</a:t>
            </a:r>
            <a:br>
              <a:rPr lang="en-US" sz="2000" dirty="0" smtClean="0">
                <a:latin typeface="Calibri" pitchFamily="34" charset="0"/>
              </a:rPr>
            </a:br>
            <a:r>
              <a:rPr lang="en-US" sz="2000" dirty="0" smtClean="0">
                <a:latin typeface="Calibri" pitchFamily="34" charset="0"/>
              </a:rPr>
              <a:t>University of California, Berkeley</a:t>
            </a:r>
          </a:p>
          <a:p>
            <a:pPr marL="0" indent="0">
              <a:spcBef>
                <a:spcPts val="0"/>
              </a:spcBef>
              <a:buNone/>
            </a:pPr>
            <a:r>
              <a:rPr lang="en-US" sz="2000" dirty="0" smtClean="0">
                <a:latin typeface="Calibri" pitchFamily="34" charset="0"/>
                <a:hlinkClick r:id="rId5"/>
              </a:rPr>
              <a:t>melings@library.berkeley.edu</a:t>
            </a:r>
            <a:r>
              <a:rPr lang="en-US" sz="2000" dirty="0" smtClean="0">
                <a:latin typeface="Calibri" pitchFamily="34" charset="0"/>
              </a:rPr>
              <a:t> </a:t>
            </a:r>
          </a:p>
          <a:p>
            <a:pPr marL="0" indent="0">
              <a:buNone/>
            </a:pPr>
            <a:endParaRPr lang="en-US" sz="1800" dirty="0" smtClean="0"/>
          </a:p>
        </p:txBody>
      </p:sp>
      <p:sp>
        <p:nvSpPr>
          <p:cNvPr id="5" name="Content Placeholder 5"/>
          <p:cNvSpPr txBox="1">
            <a:spLocks/>
          </p:cNvSpPr>
          <p:nvPr/>
        </p:nvSpPr>
        <p:spPr bwMode="auto">
          <a:xfrm>
            <a:off x="4854577" y="1328735"/>
            <a:ext cx="3756023" cy="453866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Erik Moore</a:t>
            </a: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University of Minnesota</a:t>
            </a: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hlinkClick r:id="rId6"/>
              </a:rPr>
              <a:t>moore144@umn.edu</a:t>
            </a:r>
            <a:r>
              <a:rPr kumimoji="0" lang="en-US" sz="2000" b="0" i="0" u="none" strike="noStrike" kern="0" cap="none" spc="0" normalizeH="0" baseline="0" noProof="0" dirty="0" smtClean="0">
                <a:ln>
                  <a:noFill/>
                </a:ln>
                <a:solidFill>
                  <a:schemeClr val="tx1"/>
                </a:solidFill>
                <a:effectLst/>
                <a:uLnTx/>
                <a:uFillTx/>
                <a:latin typeface="Calibri" pitchFamily="34" charset="0"/>
              </a:rPr>
              <a:t> </a:t>
            </a: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endParaRPr kumimoji="0" lang="en-US" sz="2000" b="0" i="0" u="none" strike="noStrike" kern="0" cap="none" spc="0" normalizeH="0" baseline="0" noProof="0" dirty="0" smtClean="0">
              <a:ln>
                <a:noFill/>
              </a:ln>
              <a:solidFill>
                <a:schemeClr val="tx1"/>
              </a:solidFill>
              <a:effectLst/>
              <a:uLnTx/>
              <a:uFillTx/>
              <a:latin typeface="Calibri" pitchFamily="34" charset="0"/>
            </a:endParaRP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Brian Wilson</a:t>
            </a: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The Henry Ford</a:t>
            </a: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hlinkClick r:id="rId7"/>
              </a:rPr>
              <a:t>BrianW@thehenryford.org</a:t>
            </a:r>
            <a:r>
              <a:rPr kumimoji="0" lang="en-US" sz="2000" b="0" i="0" u="none" strike="noStrike" kern="0" cap="none" spc="0" normalizeH="0" baseline="0" noProof="0" dirty="0" smtClean="0">
                <a:ln>
                  <a:noFill/>
                </a:ln>
                <a:solidFill>
                  <a:schemeClr val="tx1"/>
                </a:solidFill>
                <a:effectLst/>
                <a:uLnTx/>
                <a:uFillTx/>
                <a:latin typeface="Calibri" pitchFamily="34" charset="0"/>
              </a:rPr>
              <a:t> </a:t>
            </a: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
            </a:r>
            <a:br>
              <a:rPr kumimoji="0" lang="en-US" sz="2000" b="0" i="0" u="none" strike="noStrike" kern="0" cap="none" spc="0" normalizeH="0" baseline="0" noProof="0" dirty="0" smtClean="0">
                <a:ln>
                  <a:noFill/>
                </a:ln>
                <a:solidFill>
                  <a:schemeClr val="tx1"/>
                </a:solidFill>
                <a:effectLst/>
                <a:uLnTx/>
                <a:uFillTx/>
                <a:latin typeface="Calibri" pitchFamily="34" charset="0"/>
              </a:rPr>
            </a:br>
            <a:r>
              <a:rPr kumimoji="0" lang="en-US" sz="2000" b="0" i="0" u="none" strike="noStrike" kern="0" cap="none" spc="0" normalizeH="0" baseline="0" noProof="0" dirty="0" smtClean="0">
                <a:ln>
                  <a:noFill/>
                </a:ln>
                <a:solidFill>
                  <a:schemeClr val="tx1"/>
                </a:solidFill>
                <a:effectLst/>
                <a:uLnTx/>
                <a:uFillTx/>
                <a:latin typeface="Calibri" pitchFamily="34" charset="0"/>
              </a:rPr>
              <a:t>Ricky Erway</a:t>
            </a:r>
          </a:p>
          <a:p>
            <a:pPr marL="0" marR="0" lvl="0" indent="0" algn="l" defTabSz="914400" rtl="0" eaLnBrk="1" fontAlgn="base" latinLnBrk="0" hangingPunct="1">
              <a:lnSpc>
                <a:spcPct val="100000"/>
              </a:lnSpc>
              <a:spcBef>
                <a:spcPts val="0"/>
              </a:spcBef>
              <a:spcAft>
                <a:spcPts val="600"/>
              </a:spcAft>
              <a:buClr>
                <a:srgbClr val="2178B5"/>
              </a:buClr>
              <a:buSzTx/>
              <a:buFont typeface="Arial" pitchFamily="34" charset="0"/>
              <a:buNone/>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OCLC Research</a:t>
            </a:r>
            <a:br>
              <a:rPr kumimoji="0" lang="en-US" sz="2000" b="0" i="0" u="none" strike="noStrike" kern="0" cap="none" spc="0" normalizeH="0" baseline="0" noProof="0" dirty="0" smtClean="0">
                <a:ln>
                  <a:noFill/>
                </a:ln>
                <a:solidFill>
                  <a:schemeClr val="tx1"/>
                </a:solidFill>
                <a:effectLst/>
                <a:uLnTx/>
                <a:uFillTx/>
                <a:latin typeface="Calibri" pitchFamily="34" charset="0"/>
              </a:rPr>
            </a:br>
            <a:r>
              <a:rPr kumimoji="0" lang="en-US" sz="2000" b="0" i="0" u="none" strike="noStrike" kern="0" cap="none" spc="0" normalizeH="0" baseline="0" noProof="0" dirty="0" smtClean="0">
                <a:ln>
                  <a:noFill/>
                </a:ln>
                <a:solidFill>
                  <a:schemeClr val="tx1"/>
                </a:solidFill>
                <a:effectLst/>
                <a:uLnTx/>
                <a:uFillTx/>
                <a:latin typeface="Calibri" pitchFamily="34" charset="0"/>
                <a:hlinkClick r:id="rId8"/>
              </a:rPr>
              <a:t>erwayr@oclc.org</a:t>
            </a:r>
            <a:r>
              <a:rPr kumimoji="0" lang="en-US" sz="2000" b="0" i="0" u="none" strike="noStrike" kern="0" cap="none" spc="0" normalizeH="0" baseline="0" noProof="0" dirty="0" smtClean="0">
                <a:ln>
                  <a:noFill/>
                </a:ln>
                <a:solidFill>
                  <a:schemeClr val="tx1"/>
                </a:solidFill>
                <a:effectLst/>
                <a:uLnTx/>
                <a:uFillTx/>
                <a:latin typeface="Calibri"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314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21429" y="582309"/>
            <a:ext cx="6400800" cy="769441"/>
          </a:xfrm>
          <a:prstGeom prst="rect">
            <a:avLst/>
          </a:prstGeom>
          <a:noFill/>
        </p:spPr>
        <p:txBody>
          <a:bodyPr wrap="square" rtlCol="0">
            <a:spAutoFit/>
          </a:bodyPr>
          <a:lstStyle/>
          <a:p>
            <a:r>
              <a:rPr lang="en-US" sz="2400" dirty="0" smtClean="0">
                <a:solidFill>
                  <a:schemeClr val="bg1"/>
                </a:solidFill>
              </a:rPr>
              <a:t>The Southern Historical Collection</a:t>
            </a:r>
          </a:p>
          <a:p>
            <a:r>
              <a:rPr lang="en-US" sz="2000" i="1" dirty="0">
                <a:solidFill>
                  <a:schemeClr val="bg1"/>
                </a:solidFill>
              </a:rPr>
              <a:t>a</a:t>
            </a:r>
            <a:r>
              <a:rPr lang="en-US" sz="2000" i="1" dirty="0" smtClean="0">
                <a:solidFill>
                  <a:schemeClr val="bg1"/>
                </a:solidFill>
              </a:rPr>
              <a:t>t the </a:t>
            </a:r>
            <a:r>
              <a:rPr lang="en-US" sz="2000" dirty="0" smtClean="0">
                <a:solidFill>
                  <a:schemeClr val="bg1"/>
                </a:solidFill>
              </a:rPr>
              <a:t>Louis Round Wilson Special Collections Library</a:t>
            </a:r>
            <a:endParaRPr lang="en-US" sz="2000" i="1" dirty="0">
              <a:solidFill>
                <a:schemeClr val="bg1"/>
              </a:solidFill>
            </a:endParaRPr>
          </a:p>
        </p:txBody>
      </p:sp>
      <p:pic>
        <p:nvPicPr>
          <p:cNvPr id="1026" name="Picture 2" descr="H:\unc_branding\University Library\Library GIF\UNClibwhit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24" y="280797"/>
            <a:ext cx="2291123" cy="54206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9"/>
          <p:cNvSpPr>
            <a:spLocks noGrp="1"/>
          </p:cNvSpPr>
          <p:nvPr>
            <p:ph idx="1"/>
          </p:nvPr>
        </p:nvSpPr>
        <p:spPr>
          <a:xfrm>
            <a:off x="457200" y="1981200"/>
            <a:ext cx="8229600" cy="4144963"/>
          </a:xfrm>
        </p:spPr>
        <p:txBody>
          <a:bodyPr/>
          <a:lstStyle/>
          <a:p>
            <a:pPr marL="0" indent="0">
              <a:buNone/>
            </a:pPr>
            <a:r>
              <a:rPr lang="en-US" dirty="0" smtClean="0"/>
              <a:t>The</a:t>
            </a:r>
            <a:r>
              <a:rPr lang="en-US" b="1" dirty="0" smtClean="0"/>
              <a:t> </a:t>
            </a:r>
            <a:r>
              <a:rPr lang="en-US" b="1" cap="small" dirty="0" smtClean="0">
                <a:solidFill>
                  <a:schemeClr val="accent5">
                    <a:lumMod val="50000"/>
                  </a:schemeClr>
                </a:solidFill>
              </a:rPr>
              <a:t>Digital Southern Historical Collection</a:t>
            </a:r>
            <a:endParaRPr lang="en-US" b="1" dirty="0" smtClean="0">
              <a:solidFill>
                <a:schemeClr val="accent5">
                  <a:lumMod val="50000"/>
                </a:schemeClr>
              </a:solidFill>
            </a:endParaRPr>
          </a:p>
          <a:p>
            <a:pPr marL="0" indent="0">
              <a:buNone/>
            </a:pPr>
            <a:r>
              <a:rPr lang="en-US" dirty="0"/>
              <a:t>i</a:t>
            </a:r>
            <a:r>
              <a:rPr lang="en-US" dirty="0" smtClean="0"/>
              <a:t>s a large-scale manuscripts digitization </a:t>
            </a:r>
            <a:r>
              <a:rPr lang="en-US" b="1" i="1" dirty="0" smtClean="0"/>
              <a:t>program</a:t>
            </a:r>
            <a:r>
              <a:rPr lang="en-US" dirty="0" smtClean="0"/>
              <a:t> that employs a set of nimble workflows and technologies to scan and present online multiple streams of content demanded from multiple sources.</a:t>
            </a:r>
            <a:endParaRPr lang="en-US" dirty="0"/>
          </a:p>
        </p:txBody>
      </p:sp>
    </p:spTree>
    <p:extLst>
      <p:ext uri="{BB962C8B-B14F-4D97-AF65-F5344CB8AC3E}">
        <p14:creationId xmlns:p14="http://schemas.microsoft.com/office/powerpoint/2010/main" xmlns="" val="3162781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457200" y="1143000"/>
            <a:ext cx="6807200" cy="646331"/>
          </a:xfrm>
          <a:prstGeom prst="rect">
            <a:avLst/>
          </a:prstGeom>
          <a:noFill/>
          <a:ln w="9525">
            <a:noFill/>
            <a:miter lim="800000"/>
            <a:headEnd/>
            <a:tailEnd/>
          </a:ln>
        </p:spPr>
        <p:txBody>
          <a:bodyPr>
            <a:spAutoFit/>
          </a:bodyPr>
          <a:lstStyle/>
          <a:p>
            <a:endParaRPr lang="en-US" sz="1600" dirty="0">
              <a:cs typeface="Arial" charset="0"/>
            </a:endParaRPr>
          </a:p>
          <a:p>
            <a:endParaRPr lang="en-US" sz="2000" dirty="0">
              <a:cs typeface="Arial" charset="0"/>
            </a:endParaRPr>
          </a:p>
        </p:txBody>
      </p:sp>
      <p:sp>
        <p:nvSpPr>
          <p:cNvPr id="8" name="Title 7"/>
          <p:cNvSpPr>
            <a:spLocks noGrp="1"/>
          </p:cNvSpPr>
          <p:nvPr>
            <p:ph type="title"/>
          </p:nvPr>
        </p:nvSpPr>
        <p:spPr>
          <a:xfrm>
            <a:off x="381000" y="228600"/>
            <a:ext cx="8023223" cy="995360"/>
          </a:xfrm>
        </p:spPr>
        <p:txBody>
          <a:bodyPr/>
          <a:lstStyle/>
          <a:p>
            <a:r>
              <a:rPr lang="en-US" dirty="0" smtClean="0"/>
              <a:t>References</a:t>
            </a:r>
            <a:endParaRPr lang="en-US" dirty="0"/>
          </a:p>
        </p:txBody>
      </p:sp>
      <p:sp>
        <p:nvSpPr>
          <p:cNvPr id="9" name="Content Placeholder 8"/>
          <p:cNvSpPr>
            <a:spLocks noGrp="1"/>
          </p:cNvSpPr>
          <p:nvPr>
            <p:ph idx="10"/>
          </p:nvPr>
        </p:nvSpPr>
        <p:spPr>
          <a:xfrm>
            <a:off x="381000" y="762000"/>
            <a:ext cx="8001000" cy="5562600"/>
          </a:xfrm>
        </p:spPr>
        <p:txBody>
          <a:bodyPr/>
          <a:lstStyle/>
          <a:p>
            <a:pPr indent="0">
              <a:spcAft>
                <a:spcPts val="0"/>
              </a:spcAft>
            </a:pPr>
            <a:r>
              <a:rPr lang="en-US" sz="1800" dirty="0" smtClean="0">
                <a:latin typeface="Calibri" pitchFamily="34" charset="0"/>
                <a:cs typeface="Arial" charset="0"/>
              </a:rPr>
              <a:t>Adobe Bridge CS5</a:t>
            </a:r>
          </a:p>
          <a:p>
            <a:pPr indent="0">
              <a:spcAft>
                <a:spcPts val="0"/>
              </a:spcAft>
            </a:pPr>
            <a:r>
              <a:rPr lang="en-US" sz="1800" dirty="0" smtClean="0">
                <a:latin typeface="Calibri" pitchFamily="34" charset="0"/>
                <a:cs typeface="Arial" charset="0"/>
                <a:hlinkClick r:id="rId3"/>
              </a:rPr>
              <a:t>http://www.adobe.com/products/bridge.html</a:t>
            </a:r>
            <a:r>
              <a:rPr lang="en-US" sz="1800" dirty="0" smtClean="0">
                <a:latin typeface="Calibri" pitchFamily="34" charset="0"/>
                <a:cs typeface="Arial" charset="0"/>
              </a:rPr>
              <a:t> </a:t>
            </a:r>
          </a:p>
          <a:p>
            <a:pPr indent="0">
              <a:spcAft>
                <a:spcPts val="0"/>
              </a:spcAft>
            </a:pPr>
            <a:r>
              <a:rPr lang="en-US" sz="1800" dirty="0" smtClean="0">
                <a:latin typeface="Calibri" pitchFamily="34" charset="0"/>
                <a:cs typeface="Arial" charset="0"/>
              </a:rPr>
              <a:t> </a:t>
            </a:r>
          </a:p>
          <a:p>
            <a:pPr indent="0">
              <a:spcAft>
                <a:spcPts val="0"/>
              </a:spcAft>
            </a:pPr>
            <a:r>
              <a:rPr lang="en-US" sz="1800" dirty="0" smtClean="0">
                <a:latin typeface="Calibri" pitchFamily="34" charset="0"/>
                <a:cs typeface="Arial" charset="0"/>
              </a:rPr>
              <a:t>California Digital Library, XTF</a:t>
            </a:r>
          </a:p>
          <a:p>
            <a:pPr indent="0">
              <a:spcAft>
                <a:spcPts val="0"/>
              </a:spcAft>
            </a:pPr>
            <a:r>
              <a:rPr lang="en-US" sz="1800" dirty="0" smtClean="0">
                <a:solidFill>
                  <a:srgbClr val="2178B5"/>
                </a:solidFill>
                <a:latin typeface="Calibri" pitchFamily="34" charset="0"/>
                <a:cs typeface="Arial" charset="0"/>
                <a:hlinkClick r:id="rId4"/>
              </a:rPr>
              <a:t>http://xtf.cdlib.org/</a:t>
            </a:r>
            <a:r>
              <a:rPr lang="en-US" sz="1800" dirty="0" smtClean="0">
                <a:solidFill>
                  <a:srgbClr val="2178B5"/>
                </a:solidFill>
                <a:latin typeface="Calibri" pitchFamily="34" charset="0"/>
                <a:cs typeface="Arial" charset="0"/>
              </a:rPr>
              <a:t> </a:t>
            </a:r>
          </a:p>
          <a:p>
            <a:pPr indent="0">
              <a:spcAft>
                <a:spcPts val="0"/>
              </a:spcAft>
            </a:pPr>
            <a:endParaRPr lang="en-US" sz="1000" dirty="0" smtClean="0">
              <a:solidFill>
                <a:srgbClr val="2178B5"/>
              </a:solidFill>
              <a:latin typeface="Calibri" pitchFamily="34" charset="0"/>
              <a:cs typeface="Arial" charset="0"/>
            </a:endParaRPr>
          </a:p>
          <a:p>
            <a:pPr indent="0">
              <a:spcAft>
                <a:spcPts val="0"/>
              </a:spcAft>
            </a:pPr>
            <a:r>
              <a:rPr lang="en-US" sz="1800" dirty="0" smtClean="0">
                <a:latin typeface="Calibri" pitchFamily="34" charset="0"/>
                <a:cs typeface="Arial" charset="0"/>
              </a:rPr>
              <a:t>Canon U.S.A., EOS 5D Mark II Camera</a:t>
            </a:r>
          </a:p>
          <a:p>
            <a:pPr indent="0">
              <a:spcAft>
                <a:spcPts val="0"/>
              </a:spcAft>
            </a:pPr>
            <a:r>
              <a:rPr lang="en-US" sz="1800" dirty="0" smtClean="0">
                <a:solidFill>
                  <a:srgbClr val="2178B5"/>
                </a:solidFill>
                <a:latin typeface="Calibri" pitchFamily="34" charset="0"/>
                <a:cs typeface="Arial" charset="0"/>
                <a:hlinkClick r:id="rId5"/>
              </a:rPr>
              <a:t>http://www.usa.canon.com/cusa/consumer/products/cameras/slr_cameras/</a:t>
            </a:r>
            <a:br>
              <a:rPr lang="en-US" sz="1800" dirty="0" smtClean="0">
                <a:solidFill>
                  <a:srgbClr val="2178B5"/>
                </a:solidFill>
                <a:latin typeface="Calibri" pitchFamily="34" charset="0"/>
                <a:cs typeface="Arial" charset="0"/>
                <a:hlinkClick r:id="rId5"/>
              </a:rPr>
            </a:br>
            <a:r>
              <a:rPr lang="en-US" sz="1800" dirty="0" smtClean="0">
                <a:solidFill>
                  <a:srgbClr val="2178B5"/>
                </a:solidFill>
                <a:latin typeface="Calibri" pitchFamily="34" charset="0"/>
                <a:cs typeface="Arial" charset="0"/>
                <a:hlinkClick r:id="rId5"/>
              </a:rPr>
              <a:t>eos_5d_mark_ii</a:t>
            </a:r>
            <a:r>
              <a:rPr lang="en-US" sz="1800" dirty="0" smtClean="0">
                <a:solidFill>
                  <a:srgbClr val="2178B5"/>
                </a:solidFill>
                <a:latin typeface="Calibri" pitchFamily="34" charset="0"/>
                <a:cs typeface="Arial" charset="0"/>
              </a:rPr>
              <a:t> </a:t>
            </a:r>
          </a:p>
          <a:p>
            <a:pPr indent="0">
              <a:spcAft>
                <a:spcPts val="0"/>
              </a:spcAft>
            </a:pPr>
            <a:endParaRPr lang="en-US" sz="1000" dirty="0" smtClean="0">
              <a:solidFill>
                <a:srgbClr val="2178B5"/>
              </a:solidFill>
              <a:latin typeface="Calibri" pitchFamily="34" charset="0"/>
              <a:cs typeface="Arial" charset="0"/>
            </a:endParaRPr>
          </a:p>
          <a:p>
            <a:pPr indent="0">
              <a:spcAft>
                <a:spcPts val="0"/>
              </a:spcAft>
            </a:pPr>
            <a:r>
              <a:rPr lang="en-US" sz="1800" i="1" dirty="0" smtClean="0">
                <a:latin typeface="Calibri" pitchFamily="34" charset="0"/>
              </a:rPr>
              <a:t>Content, Context, and Capacity: A Collaborative Large-Scale Digitization Project on the Long Civil Rights Movement in North </a:t>
            </a:r>
            <a:r>
              <a:rPr lang="en-US" sz="1800" i="1" dirty="0" smtClean="0">
                <a:latin typeface="Calibri" pitchFamily="34" charset="0"/>
              </a:rPr>
              <a:t>Carolina</a:t>
            </a:r>
            <a:r>
              <a:rPr lang="en-US" sz="1800" dirty="0" smtClean="0">
                <a:latin typeface="Calibri" pitchFamily="34" charset="0"/>
              </a:rPr>
              <a:t/>
            </a:r>
            <a:br>
              <a:rPr lang="en-US" sz="1800" dirty="0" smtClean="0">
                <a:latin typeface="Calibri" pitchFamily="34" charset="0"/>
              </a:rPr>
            </a:br>
            <a:r>
              <a:rPr lang="en-US" sz="1800" u="sng" dirty="0" smtClean="0">
                <a:latin typeface="Calibri" pitchFamily="34" charset="0"/>
              </a:rPr>
              <a:t> </a:t>
            </a:r>
            <a:r>
              <a:rPr lang="en-US" sz="1800" dirty="0" smtClean="0">
                <a:latin typeface="Calibri" pitchFamily="34" charset="0"/>
                <a:cs typeface="Arial" charset="0"/>
                <a:hlinkClick r:id="rId6"/>
              </a:rPr>
              <a:t>http</a:t>
            </a:r>
            <a:r>
              <a:rPr lang="en-US" sz="1800" dirty="0" smtClean="0">
                <a:latin typeface="Calibri" pitchFamily="34" charset="0"/>
                <a:cs typeface="Arial" charset="0"/>
                <a:hlinkClick r:id="rId6"/>
              </a:rPr>
              <a:t>://www.trln.org/ccc/index.htm</a:t>
            </a:r>
          </a:p>
          <a:p>
            <a:pPr indent="0">
              <a:spcAft>
                <a:spcPts val="0"/>
              </a:spcAft>
            </a:pPr>
            <a:r>
              <a:rPr lang="en-US" sz="1800" dirty="0" smtClean="0">
                <a:latin typeface="Calibri" pitchFamily="34" charset="0"/>
                <a:cs typeface="Arial" charset="0"/>
                <a:hlinkClick r:id="rId6"/>
              </a:rPr>
              <a:t> </a:t>
            </a:r>
            <a:endParaRPr lang="en-US" sz="1800" dirty="0" smtClean="0">
              <a:latin typeface="Calibri" pitchFamily="34" charset="0"/>
              <a:cs typeface="Arial" charset="0"/>
              <a:hlinkClick r:id="rId6"/>
            </a:endParaRPr>
          </a:p>
          <a:p>
            <a:pPr indent="0">
              <a:spcAft>
                <a:spcPts val="0"/>
              </a:spcAft>
            </a:pPr>
            <a:r>
              <a:rPr lang="en-US" sz="1800" dirty="0" smtClean="0">
                <a:latin typeface="Calibri" pitchFamily="34" charset="0"/>
                <a:cs typeface="Arial" charset="0"/>
              </a:rPr>
              <a:t>Devaldi Ltd., Flexpaper</a:t>
            </a:r>
          </a:p>
          <a:p>
            <a:pPr indent="0">
              <a:spcAft>
                <a:spcPts val="0"/>
              </a:spcAft>
            </a:pPr>
            <a:r>
              <a:rPr lang="en-US" sz="1800" dirty="0" smtClean="0">
                <a:latin typeface="Calibri" pitchFamily="34" charset="0"/>
                <a:cs typeface="Arial" charset="0"/>
                <a:hlinkClick r:id="rId6"/>
              </a:rPr>
              <a:t>http://flexpaper.devaldi.com/</a:t>
            </a:r>
            <a:r>
              <a:rPr lang="en-US" sz="1800" dirty="0" smtClean="0">
                <a:latin typeface="Calibri" pitchFamily="34" charset="0"/>
                <a:cs typeface="Arial" charset="0"/>
              </a:rPr>
              <a:t> </a:t>
            </a:r>
          </a:p>
          <a:p>
            <a:pPr indent="0">
              <a:spcAft>
                <a:spcPts val="0"/>
              </a:spcAft>
            </a:pPr>
            <a:endParaRPr lang="en-US" sz="1000" dirty="0" smtClean="0">
              <a:latin typeface="Calibri" pitchFamily="34" charset="0"/>
              <a:cs typeface="Arial" charset="0"/>
            </a:endParaRPr>
          </a:p>
          <a:p>
            <a:pPr indent="0">
              <a:spcAft>
                <a:spcPts val="0"/>
              </a:spcAft>
            </a:pPr>
            <a:r>
              <a:rPr lang="en-US" sz="1800" dirty="0" smtClean="0">
                <a:latin typeface="Calibri" pitchFamily="34" charset="0"/>
                <a:cs typeface="Arial" charset="0"/>
              </a:rPr>
              <a:t>Dietz, Brian and Jason Ronallo. 2011. </a:t>
            </a:r>
            <a:r>
              <a:rPr lang="en-US" sz="1800" i="1" dirty="0" smtClean="0">
                <a:latin typeface="Calibri" pitchFamily="34" charset="0"/>
                <a:cs typeface="Arial" charset="0"/>
              </a:rPr>
              <a:t>Automating a Digital Special Collections Workflow Through Iterative Development. </a:t>
            </a:r>
            <a:r>
              <a:rPr lang="en-US" sz="1800" dirty="0" smtClean="0">
                <a:latin typeface="Calibri" pitchFamily="34" charset="0"/>
                <a:cs typeface="Arial" charset="0"/>
              </a:rPr>
              <a:t>Philadelphia, PA:  ACRL.</a:t>
            </a:r>
          </a:p>
          <a:p>
            <a:pPr indent="0">
              <a:spcAft>
                <a:spcPts val="0"/>
              </a:spcAft>
            </a:pPr>
            <a:r>
              <a:rPr lang="en-US" sz="1800" dirty="0" smtClean="0">
                <a:solidFill>
                  <a:srgbClr val="2178B5"/>
                </a:solidFill>
                <a:latin typeface="Calibri" pitchFamily="34" charset="0"/>
                <a:cs typeface="Arial" charset="0"/>
                <a:hlinkClick r:id="rId7"/>
              </a:rPr>
              <a:t>http://www.ala.org/ala/mgrps/divs/acrl/events/national/2011/papers/</a:t>
            </a:r>
            <a:br>
              <a:rPr lang="en-US" sz="1800" dirty="0" smtClean="0">
                <a:solidFill>
                  <a:srgbClr val="2178B5"/>
                </a:solidFill>
                <a:latin typeface="Calibri" pitchFamily="34" charset="0"/>
                <a:cs typeface="Arial" charset="0"/>
                <a:hlinkClick r:id="rId7"/>
              </a:rPr>
            </a:br>
            <a:r>
              <a:rPr lang="en-US" sz="1800" dirty="0" smtClean="0">
                <a:solidFill>
                  <a:srgbClr val="2178B5"/>
                </a:solidFill>
                <a:latin typeface="Calibri" pitchFamily="34" charset="0"/>
                <a:cs typeface="Arial" charset="0"/>
                <a:hlinkClick r:id="rId7"/>
              </a:rPr>
              <a:t>automating_digital_s.pdf</a:t>
            </a:r>
            <a:r>
              <a:rPr lang="en-US" sz="1800" dirty="0" smtClean="0">
                <a:solidFill>
                  <a:srgbClr val="2178B5"/>
                </a:solidFill>
                <a:latin typeface="Calibri" pitchFamily="34" charset="0"/>
                <a:cs typeface="Arial" charset="0"/>
              </a:rPr>
              <a:t> </a:t>
            </a:r>
            <a:endParaRPr lang="en-US" sz="1800" dirty="0" smtClean="0">
              <a:latin typeface="Calibri" pitchFamily="34" charset="0"/>
              <a:cs typeface="Arial" charset="0"/>
            </a:endParaRPr>
          </a:p>
          <a:p>
            <a:pPr indent="0">
              <a:spcAft>
                <a:spcPts val="0"/>
              </a:spcAft>
            </a:pPr>
            <a:endParaRPr lang="en-US" sz="1700" dirty="0"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457200" y="1143000"/>
            <a:ext cx="6807200" cy="646331"/>
          </a:xfrm>
          <a:prstGeom prst="rect">
            <a:avLst/>
          </a:prstGeom>
          <a:noFill/>
          <a:ln w="9525">
            <a:noFill/>
            <a:miter lim="800000"/>
            <a:headEnd/>
            <a:tailEnd/>
          </a:ln>
        </p:spPr>
        <p:txBody>
          <a:bodyPr>
            <a:spAutoFit/>
          </a:bodyPr>
          <a:lstStyle/>
          <a:p>
            <a:endParaRPr lang="en-US" sz="1600" dirty="0">
              <a:cs typeface="Arial" charset="0"/>
            </a:endParaRPr>
          </a:p>
          <a:p>
            <a:endParaRPr lang="en-US" sz="2000" dirty="0">
              <a:cs typeface="Arial" charset="0"/>
            </a:endParaRPr>
          </a:p>
        </p:txBody>
      </p:sp>
      <p:sp>
        <p:nvSpPr>
          <p:cNvPr id="8" name="Title 7"/>
          <p:cNvSpPr>
            <a:spLocks noGrp="1"/>
          </p:cNvSpPr>
          <p:nvPr>
            <p:ph type="title"/>
          </p:nvPr>
        </p:nvSpPr>
        <p:spPr>
          <a:xfrm>
            <a:off x="381000" y="228600"/>
            <a:ext cx="8023223" cy="995360"/>
          </a:xfrm>
        </p:spPr>
        <p:txBody>
          <a:bodyPr/>
          <a:lstStyle/>
          <a:p>
            <a:r>
              <a:rPr lang="en-US" dirty="0" smtClean="0"/>
              <a:t>References, Continued</a:t>
            </a:r>
            <a:endParaRPr lang="en-US" dirty="0"/>
          </a:p>
        </p:txBody>
      </p:sp>
      <p:sp>
        <p:nvSpPr>
          <p:cNvPr id="9" name="Content Placeholder 8"/>
          <p:cNvSpPr>
            <a:spLocks noGrp="1"/>
          </p:cNvSpPr>
          <p:nvPr>
            <p:ph idx="10"/>
          </p:nvPr>
        </p:nvSpPr>
        <p:spPr>
          <a:xfrm>
            <a:off x="381000" y="914400"/>
            <a:ext cx="8001000" cy="5410200"/>
          </a:xfrm>
        </p:spPr>
        <p:txBody>
          <a:bodyPr/>
          <a:lstStyle/>
          <a:p>
            <a:pPr indent="0">
              <a:spcAft>
                <a:spcPts val="0"/>
              </a:spcAft>
            </a:pPr>
            <a:r>
              <a:rPr lang="en-US" sz="1800" dirty="0" smtClean="0">
                <a:latin typeface="Calibri" pitchFamily="34" charset="0"/>
              </a:rPr>
              <a:t>Dunnam, Jennifer, Vicki Field, et al.2006. </a:t>
            </a:r>
            <a:r>
              <a:rPr lang="en-US" sz="1800" i="1" dirty="0" smtClean="0">
                <a:latin typeface="Calibri" pitchFamily="34" charset="0"/>
              </a:rPr>
              <a:t>University Information Assets: Re-Defining the University Archives in a Digital Age</a:t>
            </a:r>
            <a:r>
              <a:rPr lang="en-US" sz="1800" dirty="0" smtClean="0">
                <a:latin typeface="Calibri" pitchFamily="34" charset="0"/>
              </a:rPr>
              <a:t>. University of Minnesota: President's Emerging Leaders Program. </a:t>
            </a:r>
            <a:r>
              <a:rPr lang="en-US" sz="1800" u="sng" dirty="0" smtClean="0">
                <a:latin typeface="Calibri" pitchFamily="34" charset="0"/>
                <a:hlinkClick r:id="rId3"/>
              </a:rPr>
              <a:t>http://purl.umn.edu/5513</a:t>
            </a:r>
            <a:r>
              <a:rPr lang="en-US" sz="1800" dirty="0" smtClean="0">
                <a:latin typeface="Calibri" pitchFamily="34" charset="0"/>
              </a:rPr>
              <a:t>. </a:t>
            </a:r>
            <a:endParaRPr lang="en-US" sz="1800" dirty="0" smtClean="0">
              <a:solidFill>
                <a:srgbClr val="2178B5"/>
              </a:solidFill>
              <a:latin typeface="Calibri" pitchFamily="34" charset="0"/>
              <a:cs typeface="Arial" charset="0"/>
            </a:endParaRPr>
          </a:p>
          <a:p>
            <a:pPr indent="0">
              <a:spcAft>
                <a:spcPts val="0"/>
              </a:spcAft>
            </a:pPr>
            <a:endParaRPr lang="en-US" sz="1800" dirty="0" smtClean="0">
              <a:latin typeface="Calibri" pitchFamily="34" charset="0"/>
            </a:endParaRPr>
          </a:p>
          <a:p>
            <a:pPr indent="0">
              <a:spcAft>
                <a:spcPts val="0"/>
              </a:spcAft>
            </a:pPr>
            <a:r>
              <a:rPr lang="en-US" sz="1800" dirty="0" smtClean="0">
                <a:latin typeface="Calibri" pitchFamily="34" charset="0"/>
              </a:rPr>
              <a:t>Erway, Ricky, and Jennifer Schaffner. 2007. </a:t>
            </a:r>
            <a:r>
              <a:rPr lang="en-US" sz="1800" i="1" dirty="0" smtClean="0">
                <a:latin typeface="Calibri" pitchFamily="34" charset="0"/>
              </a:rPr>
              <a:t>Shifting Gears: Gearing Up to Get Into the Flow</a:t>
            </a:r>
            <a:r>
              <a:rPr lang="en-US" sz="1800" dirty="0" smtClean="0">
                <a:latin typeface="Calibri" pitchFamily="34" charset="0"/>
              </a:rPr>
              <a:t>. Dublin, Ohio: OCLC Programs and Research. </a:t>
            </a:r>
            <a:r>
              <a:rPr lang="en-US" sz="1800" u="sng" dirty="0" smtClean="0">
                <a:latin typeface="Calibri" pitchFamily="34" charset="0"/>
                <a:hlinkClick r:id="rId4"/>
              </a:rPr>
              <a:t>http://www.oclc.org/research/publications/library/2007/2007-02.pdf</a:t>
            </a:r>
            <a:r>
              <a:rPr lang="en-US" sz="1800" dirty="0" smtClean="0">
                <a:latin typeface="Calibri" pitchFamily="34" charset="0"/>
              </a:rPr>
              <a:t>. </a:t>
            </a:r>
            <a:br>
              <a:rPr lang="en-US" sz="1800" dirty="0" smtClean="0">
                <a:latin typeface="Calibri" pitchFamily="34" charset="0"/>
              </a:rPr>
            </a:br>
            <a:r>
              <a:rPr lang="en-US" sz="1800" dirty="0" smtClean="0">
                <a:latin typeface="Calibri" pitchFamily="34" charset="0"/>
              </a:rPr>
              <a:t/>
            </a:r>
            <a:br>
              <a:rPr lang="en-US" sz="1800" dirty="0" smtClean="0">
                <a:latin typeface="Calibri" pitchFamily="34" charset="0"/>
              </a:rPr>
            </a:br>
            <a:r>
              <a:rPr lang="en-US" sz="1800" dirty="0" smtClean="0">
                <a:latin typeface="Calibri" pitchFamily="34" charset="0"/>
              </a:rPr>
              <a:t>National Archives and Records Administration. 2007. </a:t>
            </a:r>
            <a:r>
              <a:rPr lang="en-US" sz="1800" i="1" dirty="0" smtClean="0">
                <a:latin typeface="Calibri" pitchFamily="34" charset="0"/>
              </a:rPr>
              <a:t>Plan for Digitizing Archival Materials for Public Access 2007-2016</a:t>
            </a:r>
            <a:r>
              <a:rPr lang="en-US" sz="1800" dirty="0" smtClean="0">
                <a:latin typeface="Calibri" pitchFamily="34" charset="0"/>
              </a:rPr>
              <a:t>. </a:t>
            </a:r>
            <a:br>
              <a:rPr lang="en-US" sz="1800" dirty="0" smtClean="0">
                <a:latin typeface="Calibri" pitchFamily="34" charset="0"/>
              </a:rPr>
            </a:br>
            <a:r>
              <a:rPr lang="en-US" sz="1800" u="sng" dirty="0" smtClean="0">
                <a:latin typeface="Calibri" pitchFamily="34" charset="0"/>
                <a:hlinkClick r:id="rId5"/>
              </a:rPr>
              <a:t>http://www.archives.gov/comment/nara-digitizing-plan.pdf</a:t>
            </a:r>
            <a:r>
              <a:rPr lang="en-US" sz="1800" dirty="0" smtClean="0">
                <a:latin typeface="Calibri" pitchFamily="34" charset="0"/>
              </a:rPr>
              <a:t>.</a:t>
            </a:r>
            <a:endParaRPr lang="en-US" sz="1800" dirty="0" smtClean="0">
              <a:solidFill>
                <a:srgbClr val="2178B5"/>
              </a:solidFill>
              <a:latin typeface="Calibri" pitchFamily="34" charset="0"/>
              <a:cs typeface="Arial" charset="0"/>
            </a:endParaRPr>
          </a:p>
          <a:p>
            <a:pPr indent="0">
              <a:spcAft>
                <a:spcPts val="0"/>
              </a:spcAft>
            </a:pPr>
            <a:endParaRPr lang="en-US" sz="1800" dirty="0" smtClean="0">
              <a:solidFill>
                <a:srgbClr val="2178B5"/>
              </a:solidFill>
              <a:latin typeface="Calibri" pitchFamily="34" charset="0"/>
              <a:cs typeface="Arial" charset="0"/>
            </a:endParaRPr>
          </a:p>
          <a:p>
            <a:pPr indent="0">
              <a:spcAft>
                <a:spcPts val="0"/>
              </a:spcAft>
            </a:pPr>
            <a:r>
              <a:rPr lang="en-US" sz="1800" dirty="0" smtClean="0">
                <a:latin typeface="Calibri" pitchFamily="34" charset="0"/>
              </a:rPr>
              <a:t>Schaffner, Jennifer. 2009. </a:t>
            </a:r>
            <a:r>
              <a:rPr lang="en-US" sz="1800" i="1" dirty="0" smtClean="0">
                <a:latin typeface="Calibri" pitchFamily="34" charset="0"/>
              </a:rPr>
              <a:t>The Metadata is the Interface: Better Description for Better Discovery of Archives and Special Collections, Synthesized from User Studies.</a:t>
            </a:r>
            <a:r>
              <a:rPr lang="en-US" sz="1800" dirty="0" smtClean="0">
                <a:latin typeface="Calibri" pitchFamily="34" charset="0"/>
              </a:rPr>
              <a:t> Dublin, Ohio: OCLC Research.  </a:t>
            </a:r>
            <a:br>
              <a:rPr lang="en-US" sz="1800" dirty="0" smtClean="0">
                <a:latin typeface="Calibri" pitchFamily="34" charset="0"/>
              </a:rPr>
            </a:br>
            <a:r>
              <a:rPr lang="en-US" sz="1800" dirty="0" smtClean="0">
                <a:solidFill>
                  <a:srgbClr val="2178B5"/>
                </a:solidFill>
                <a:latin typeface="Calibri" pitchFamily="34" charset="0"/>
                <a:cs typeface="Arial" charset="0"/>
                <a:hlinkClick r:id="rId6"/>
              </a:rPr>
              <a:t>http://www.oclc.org/programs/publications/reports/2009-06.pdf</a:t>
            </a:r>
          </a:p>
          <a:p>
            <a:pPr indent="0">
              <a:spcAft>
                <a:spcPts val="0"/>
              </a:spcAft>
            </a:pPr>
            <a:endParaRPr lang="en-US" sz="1800" dirty="0" smtClean="0">
              <a:solidFill>
                <a:srgbClr val="2178B5"/>
              </a:solidFill>
              <a:latin typeface="Calibri" pitchFamily="34" charset="0"/>
              <a:cs typeface="Arial" charset="0"/>
            </a:endParaRPr>
          </a:p>
          <a:p>
            <a:pPr indent="0">
              <a:spcAft>
                <a:spcPts val="0"/>
              </a:spcAft>
            </a:pPr>
            <a:r>
              <a:rPr lang="en-US" sz="1800" dirty="0" smtClean="0">
                <a:latin typeface="Calibri" pitchFamily="34" charset="0"/>
                <a:cs typeface="Arial" charset="0"/>
              </a:rPr>
              <a:t>Yale Beinecke Library, Digital Imaging Studio</a:t>
            </a:r>
          </a:p>
          <a:p>
            <a:pPr indent="0">
              <a:spcAft>
                <a:spcPts val="0"/>
              </a:spcAft>
            </a:pPr>
            <a:r>
              <a:rPr lang="en-US" sz="1800" dirty="0" smtClean="0">
                <a:solidFill>
                  <a:srgbClr val="2178B5"/>
                </a:solidFill>
                <a:latin typeface="Calibri" pitchFamily="34" charset="0"/>
                <a:cs typeface="Arial" charset="0"/>
                <a:hlinkClick r:id="rId6"/>
              </a:rPr>
              <a:t>http://beinecke.library.yale.edu/brbltda/dis/dishome.asp</a:t>
            </a:r>
            <a:r>
              <a:rPr lang="en-US" sz="1800" dirty="0" smtClean="0">
                <a:solidFill>
                  <a:srgbClr val="2178B5"/>
                </a:solidFill>
                <a:latin typeface="Calibri" pitchFamily="34" charset="0"/>
                <a:cs typeface="Arial" charset="0"/>
              </a:rPr>
              <a:t> </a:t>
            </a:r>
          </a:p>
          <a:p>
            <a:pPr indent="0">
              <a:spcAft>
                <a:spcPts val="0"/>
              </a:spcAft>
            </a:pPr>
            <a:endParaRPr lang="en-US" sz="1800" dirty="0" smtClean="0">
              <a:solidFill>
                <a:srgbClr val="2178B5"/>
              </a:solidFill>
              <a:latin typeface="Calibri" pitchFamily="34" charset="0"/>
              <a:cs typeface="Arial" charset="0"/>
            </a:endParaRPr>
          </a:p>
          <a:p>
            <a:pPr indent="0">
              <a:spcAft>
                <a:spcPts val="0"/>
              </a:spcAft>
            </a:pPr>
            <a:endParaRPr lang="en-US" sz="1800" dirty="0" smtClean="0">
              <a:solidFill>
                <a:srgbClr val="2178B5"/>
              </a:solidFill>
              <a:latin typeface="Calibri" pitchFamily="34" charset="0"/>
              <a:cs typeface="Arial" charset="0"/>
              <a:hlinkClick r:id="rId6"/>
            </a:endParaRPr>
          </a:p>
          <a:p>
            <a:pPr indent="0">
              <a:spcAft>
                <a:spcPts val="0"/>
              </a:spcAft>
            </a:pPr>
            <a:endParaRPr lang="en-US" sz="1800" dirty="0" smtClean="0">
              <a:solidFill>
                <a:srgbClr val="2178B5"/>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90800" y="2674203"/>
            <a:ext cx="4038600" cy="830997"/>
          </a:xfrm>
          <a:prstGeom prst="rect">
            <a:avLst/>
          </a:prstGeom>
          <a:noFill/>
        </p:spPr>
        <p:txBody>
          <a:bodyPr wrap="square" rtlCol="0">
            <a:spAutoFit/>
          </a:bodyPr>
          <a:lstStyle/>
          <a:p>
            <a:r>
              <a:rPr lang="en-US" sz="4800" b="1" dirty="0" smtClean="0">
                <a:solidFill>
                  <a:srgbClr val="2178B5"/>
                </a:solidFill>
                <a:latin typeface="Calibri" pitchFamily="34" charset="0"/>
              </a:rPr>
              <a:t>Thank you!</a:t>
            </a:r>
            <a:endParaRPr lang="en-US" sz="4800" b="1" dirty="0">
              <a:solidFill>
                <a:srgbClr val="2178B5"/>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314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21429" y="582309"/>
            <a:ext cx="6400800" cy="769441"/>
          </a:xfrm>
          <a:prstGeom prst="rect">
            <a:avLst/>
          </a:prstGeom>
          <a:noFill/>
        </p:spPr>
        <p:txBody>
          <a:bodyPr wrap="square" rtlCol="0">
            <a:spAutoFit/>
          </a:bodyPr>
          <a:lstStyle/>
          <a:p>
            <a:r>
              <a:rPr lang="en-US" sz="2400" dirty="0" smtClean="0">
                <a:solidFill>
                  <a:schemeClr val="bg1"/>
                </a:solidFill>
              </a:rPr>
              <a:t>The Southern Historical Collection</a:t>
            </a:r>
          </a:p>
          <a:p>
            <a:r>
              <a:rPr lang="en-US" sz="2000" i="1" dirty="0">
                <a:solidFill>
                  <a:schemeClr val="bg1"/>
                </a:solidFill>
              </a:rPr>
              <a:t>a</a:t>
            </a:r>
            <a:r>
              <a:rPr lang="en-US" sz="2000" i="1" dirty="0" smtClean="0">
                <a:solidFill>
                  <a:schemeClr val="bg1"/>
                </a:solidFill>
              </a:rPr>
              <a:t>t the </a:t>
            </a:r>
            <a:r>
              <a:rPr lang="en-US" sz="2000" dirty="0" smtClean="0">
                <a:solidFill>
                  <a:schemeClr val="bg1"/>
                </a:solidFill>
              </a:rPr>
              <a:t>Louis Round Wilson Special Collections Library</a:t>
            </a:r>
            <a:endParaRPr lang="en-US" sz="2000" i="1" dirty="0">
              <a:solidFill>
                <a:schemeClr val="bg1"/>
              </a:solidFill>
            </a:endParaRPr>
          </a:p>
        </p:txBody>
      </p:sp>
      <p:pic>
        <p:nvPicPr>
          <p:cNvPr id="1026" name="Picture 2" descr="H:\unc_branding\University Library\Library GIF\UNClibwhit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24" y="280797"/>
            <a:ext cx="2291123" cy="5420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Content Placeholder 2"/>
          <p:cNvGraphicFramePr>
            <a:graphicFrameLocks noGrp="1"/>
          </p:cNvGraphicFramePr>
          <p:nvPr>
            <p:ph idx="1"/>
            <p:extLst>
              <p:ext uri="{D42A27DB-BD31-4B8C-83A1-F6EECF244321}">
                <p14:modId xmlns:p14="http://schemas.microsoft.com/office/powerpoint/2010/main" xmlns="" val="1288027103"/>
              </p:ext>
            </p:extLst>
          </p:nvPr>
        </p:nvGraphicFramePr>
        <p:xfrm>
          <a:off x="457200" y="2514600"/>
          <a:ext cx="8229600" cy="4221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28600" y="1676400"/>
            <a:ext cx="8305800" cy="677108"/>
          </a:xfrm>
          <a:prstGeom prst="rect">
            <a:avLst/>
          </a:prstGeom>
          <a:noFill/>
        </p:spPr>
        <p:txBody>
          <a:bodyPr wrap="square" rtlCol="0">
            <a:spAutoFit/>
          </a:bodyPr>
          <a:lstStyle/>
          <a:p>
            <a:r>
              <a:rPr lang="en-US" sz="3800" b="1" cap="small" dirty="0" smtClean="0">
                <a:solidFill>
                  <a:schemeClr val="accent5">
                    <a:lumMod val="50000"/>
                  </a:schemeClr>
                </a:solidFill>
              </a:rPr>
              <a:t>Multiple Streams for Multiple Demands</a:t>
            </a:r>
            <a:endParaRPr lang="en-US" sz="3800" b="1" cap="small" dirty="0">
              <a:solidFill>
                <a:schemeClr val="accent5">
                  <a:lumMod val="50000"/>
                </a:schemeClr>
              </a:solidFill>
            </a:endParaRPr>
          </a:p>
        </p:txBody>
      </p:sp>
    </p:spTree>
    <p:extLst>
      <p:ext uri="{BB962C8B-B14F-4D97-AF65-F5344CB8AC3E}">
        <p14:creationId xmlns:p14="http://schemas.microsoft.com/office/powerpoint/2010/main" xmlns="" val="2797226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314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21429" y="582309"/>
            <a:ext cx="6400800" cy="769441"/>
          </a:xfrm>
          <a:prstGeom prst="rect">
            <a:avLst/>
          </a:prstGeom>
          <a:noFill/>
        </p:spPr>
        <p:txBody>
          <a:bodyPr wrap="square" rtlCol="0">
            <a:spAutoFit/>
          </a:bodyPr>
          <a:lstStyle/>
          <a:p>
            <a:r>
              <a:rPr lang="en-US" sz="2400" dirty="0" smtClean="0">
                <a:solidFill>
                  <a:schemeClr val="bg1"/>
                </a:solidFill>
              </a:rPr>
              <a:t>The Southern Historical Collection</a:t>
            </a:r>
          </a:p>
          <a:p>
            <a:r>
              <a:rPr lang="en-US" sz="2000" i="1" dirty="0">
                <a:solidFill>
                  <a:schemeClr val="bg1"/>
                </a:solidFill>
              </a:rPr>
              <a:t>a</a:t>
            </a:r>
            <a:r>
              <a:rPr lang="en-US" sz="2000" i="1" dirty="0" smtClean="0">
                <a:solidFill>
                  <a:schemeClr val="bg1"/>
                </a:solidFill>
              </a:rPr>
              <a:t>t the </a:t>
            </a:r>
            <a:r>
              <a:rPr lang="en-US" sz="2000" dirty="0" smtClean="0">
                <a:solidFill>
                  <a:schemeClr val="bg1"/>
                </a:solidFill>
              </a:rPr>
              <a:t>Louis Round Wilson Special Collections Library</a:t>
            </a:r>
            <a:endParaRPr lang="en-US" sz="2000" i="1" dirty="0">
              <a:solidFill>
                <a:schemeClr val="bg1"/>
              </a:solidFill>
            </a:endParaRPr>
          </a:p>
        </p:txBody>
      </p:sp>
      <p:pic>
        <p:nvPicPr>
          <p:cNvPr id="1026" name="Picture 2" descr="H:\unc_branding\University Library\Library GIF\UNClibwhit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24" y="280797"/>
            <a:ext cx="2291123" cy="5420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981458324"/>
              </p:ext>
            </p:extLst>
          </p:nvPr>
        </p:nvGraphicFramePr>
        <p:xfrm>
          <a:off x="457200" y="2438400"/>
          <a:ext cx="8229600" cy="3840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28600" y="1676400"/>
            <a:ext cx="8305800" cy="646331"/>
          </a:xfrm>
          <a:prstGeom prst="rect">
            <a:avLst/>
          </a:prstGeom>
          <a:noFill/>
        </p:spPr>
        <p:txBody>
          <a:bodyPr wrap="square" rtlCol="0">
            <a:spAutoFit/>
          </a:bodyPr>
          <a:lstStyle/>
          <a:p>
            <a:r>
              <a:rPr lang="en-US" sz="3600" b="1" cap="small" dirty="0" smtClean="0">
                <a:solidFill>
                  <a:schemeClr val="accent5">
                    <a:lumMod val="50000"/>
                  </a:schemeClr>
                </a:solidFill>
              </a:rPr>
              <a:t>Multiple Streams, Same Nimble Workflows</a:t>
            </a:r>
            <a:endParaRPr lang="en-US" sz="3600" b="1" cap="small" dirty="0">
              <a:solidFill>
                <a:schemeClr val="accent5">
                  <a:lumMod val="50000"/>
                </a:schemeClr>
              </a:solidFill>
            </a:endParaRPr>
          </a:p>
        </p:txBody>
      </p:sp>
    </p:spTree>
    <p:extLst>
      <p:ext uri="{BB962C8B-B14F-4D97-AF65-F5344CB8AC3E}">
        <p14:creationId xmlns:p14="http://schemas.microsoft.com/office/powerpoint/2010/main" xmlns="" val="2553116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314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21429" y="582309"/>
            <a:ext cx="6400800" cy="769441"/>
          </a:xfrm>
          <a:prstGeom prst="rect">
            <a:avLst/>
          </a:prstGeom>
          <a:noFill/>
        </p:spPr>
        <p:txBody>
          <a:bodyPr wrap="square" rtlCol="0">
            <a:spAutoFit/>
          </a:bodyPr>
          <a:lstStyle/>
          <a:p>
            <a:r>
              <a:rPr lang="en-US" sz="2400" dirty="0" smtClean="0">
                <a:solidFill>
                  <a:schemeClr val="bg1"/>
                </a:solidFill>
              </a:rPr>
              <a:t>The Southern Historical Collection</a:t>
            </a:r>
          </a:p>
          <a:p>
            <a:r>
              <a:rPr lang="en-US" sz="2000" i="1" dirty="0">
                <a:solidFill>
                  <a:schemeClr val="bg1"/>
                </a:solidFill>
              </a:rPr>
              <a:t>a</a:t>
            </a:r>
            <a:r>
              <a:rPr lang="en-US" sz="2000" i="1" dirty="0" smtClean="0">
                <a:solidFill>
                  <a:schemeClr val="bg1"/>
                </a:solidFill>
              </a:rPr>
              <a:t>t the </a:t>
            </a:r>
            <a:r>
              <a:rPr lang="en-US" sz="2000" dirty="0" smtClean="0">
                <a:solidFill>
                  <a:schemeClr val="bg1"/>
                </a:solidFill>
              </a:rPr>
              <a:t>Louis Round Wilson Special Collections Library</a:t>
            </a:r>
            <a:endParaRPr lang="en-US" sz="2000" i="1" dirty="0">
              <a:solidFill>
                <a:schemeClr val="bg1"/>
              </a:solidFill>
            </a:endParaRPr>
          </a:p>
        </p:txBody>
      </p:sp>
      <p:pic>
        <p:nvPicPr>
          <p:cNvPr id="1026" name="Picture 2" descr="H:\unc_branding\University Library\Library GIF\UNClibwhit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24" y="280797"/>
            <a:ext cx="2291123" cy="54206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xmlns="" val="8093786"/>
              </p:ext>
            </p:extLst>
          </p:nvPr>
        </p:nvGraphicFramePr>
        <p:xfrm>
          <a:off x="4381500" y="2438400"/>
          <a:ext cx="4229100" cy="4221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28600" y="1676399"/>
            <a:ext cx="8305800" cy="584775"/>
          </a:xfrm>
          <a:prstGeom prst="rect">
            <a:avLst/>
          </a:prstGeom>
          <a:noFill/>
        </p:spPr>
        <p:txBody>
          <a:bodyPr wrap="square" rtlCol="0">
            <a:spAutoFit/>
          </a:bodyPr>
          <a:lstStyle/>
          <a:p>
            <a:r>
              <a:rPr lang="en-US" sz="3200" b="1" cap="small" dirty="0" smtClean="0">
                <a:solidFill>
                  <a:schemeClr val="accent5">
                    <a:lumMod val="50000"/>
                  </a:schemeClr>
                </a:solidFill>
              </a:rPr>
              <a:t>Multiple Streams, Same Technological  Solutions</a:t>
            </a:r>
            <a:endParaRPr lang="en-US" sz="3200" b="1" cap="small" dirty="0">
              <a:solidFill>
                <a:schemeClr val="accent5">
                  <a:lumMod val="50000"/>
                </a:schemeClr>
              </a:solidFill>
            </a:endParaRPr>
          </a:p>
        </p:txBody>
      </p:sp>
      <p:sp>
        <p:nvSpPr>
          <p:cNvPr id="6" name="TextBox 5"/>
          <p:cNvSpPr txBox="1"/>
          <p:nvPr/>
        </p:nvSpPr>
        <p:spPr>
          <a:xfrm>
            <a:off x="348343" y="2514600"/>
            <a:ext cx="3581400" cy="3785652"/>
          </a:xfrm>
          <a:prstGeom prst="rect">
            <a:avLst/>
          </a:prstGeom>
          <a:noFill/>
        </p:spPr>
        <p:txBody>
          <a:bodyPr wrap="square" rtlCol="0">
            <a:spAutoFit/>
          </a:bodyPr>
          <a:lstStyle/>
          <a:p>
            <a:pPr marL="285750" indent="-285750">
              <a:buFont typeface="Arial" pitchFamily="34" charset="0"/>
              <a:buChar char="•"/>
            </a:pPr>
            <a:r>
              <a:rPr lang="en-US" sz="2000" dirty="0" smtClean="0"/>
              <a:t>HTML finding </a:t>
            </a:r>
            <a:r>
              <a:rPr lang="en-US" sz="2000" dirty="0" smtClean="0"/>
              <a:t>aids </a:t>
            </a:r>
            <a:r>
              <a:rPr lang="en-US" sz="2000" dirty="0" smtClean="0"/>
              <a:t>and ingest packages built from XSL transforms of base xml file</a:t>
            </a:r>
          </a:p>
          <a:p>
            <a:pPr marL="285750" indent="-285750">
              <a:buFont typeface="Arial" pitchFamily="34" charset="0"/>
              <a:buChar char="•"/>
            </a:pPr>
            <a:r>
              <a:rPr lang="en-US" sz="2000" dirty="0" smtClean="0"/>
              <a:t>Both contain unique identifiers</a:t>
            </a:r>
          </a:p>
          <a:p>
            <a:pPr marL="285750" indent="-285750">
              <a:buFont typeface="Arial" pitchFamily="34" charset="0"/>
              <a:buChar char="•"/>
            </a:pPr>
            <a:r>
              <a:rPr lang="en-US" sz="2000" dirty="0" smtClean="0"/>
              <a:t>API created to query CONTENTdm collections and return results</a:t>
            </a:r>
          </a:p>
          <a:p>
            <a:pPr marL="285750" indent="-285750">
              <a:buFont typeface="Arial" pitchFamily="34" charset="0"/>
              <a:buChar char="•"/>
            </a:pPr>
            <a:r>
              <a:rPr lang="en-US" sz="2000" dirty="0" smtClean="0"/>
              <a:t>JavaScript added to every HTML finding aid</a:t>
            </a:r>
          </a:p>
          <a:p>
            <a:pPr marL="285750" indent="-285750">
              <a:buFont typeface="Arial" pitchFamily="34" charset="0"/>
              <a:buChar char="•"/>
            </a:pPr>
            <a:r>
              <a:rPr lang="en-US" sz="2000" dirty="0" smtClean="0"/>
              <a:t>AJAX query for content and create links if appropriate</a:t>
            </a:r>
            <a:endParaRPr lang="en-US" sz="2000" dirty="0"/>
          </a:p>
        </p:txBody>
      </p:sp>
    </p:spTree>
    <p:extLst>
      <p:ext uri="{BB962C8B-B14F-4D97-AF65-F5344CB8AC3E}">
        <p14:creationId xmlns:p14="http://schemas.microsoft.com/office/powerpoint/2010/main" xmlns="" val="560681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314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21429" y="582309"/>
            <a:ext cx="6400800" cy="769441"/>
          </a:xfrm>
          <a:prstGeom prst="rect">
            <a:avLst/>
          </a:prstGeom>
          <a:noFill/>
        </p:spPr>
        <p:txBody>
          <a:bodyPr wrap="square" rtlCol="0">
            <a:spAutoFit/>
          </a:bodyPr>
          <a:lstStyle/>
          <a:p>
            <a:r>
              <a:rPr lang="en-US" sz="2400" dirty="0" smtClean="0">
                <a:solidFill>
                  <a:schemeClr val="bg1"/>
                </a:solidFill>
              </a:rPr>
              <a:t>The Southern Historical Collection</a:t>
            </a:r>
          </a:p>
          <a:p>
            <a:r>
              <a:rPr lang="en-US" sz="2000" i="1" dirty="0">
                <a:solidFill>
                  <a:schemeClr val="bg1"/>
                </a:solidFill>
              </a:rPr>
              <a:t>a</a:t>
            </a:r>
            <a:r>
              <a:rPr lang="en-US" sz="2000" i="1" dirty="0" smtClean="0">
                <a:solidFill>
                  <a:schemeClr val="bg1"/>
                </a:solidFill>
              </a:rPr>
              <a:t>t the </a:t>
            </a:r>
            <a:r>
              <a:rPr lang="en-US" sz="2000" dirty="0" smtClean="0">
                <a:solidFill>
                  <a:schemeClr val="bg1"/>
                </a:solidFill>
              </a:rPr>
              <a:t>Louis Round Wilson Special Collections Library</a:t>
            </a:r>
            <a:endParaRPr lang="en-US" sz="2000" i="1" dirty="0">
              <a:solidFill>
                <a:schemeClr val="bg1"/>
              </a:solidFill>
            </a:endParaRPr>
          </a:p>
        </p:txBody>
      </p:sp>
      <p:pic>
        <p:nvPicPr>
          <p:cNvPr id="1026" name="Picture 2" descr="H:\unc_branding\University Library\Library GIF\UNClibwhit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24" y="280797"/>
            <a:ext cx="2291123" cy="54206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1600200"/>
            <a:ext cx="5003060" cy="17876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3561423"/>
            <a:ext cx="4038600" cy="301137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48051" y="3561423"/>
            <a:ext cx="4334255" cy="301137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3974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314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721429" y="582309"/>
            <a:ext cx="6400800" cy="769441"/>
          </a:xfrm>
          <a:prstGeom prst="rect">
            <a:avLst/>
          </a:prstGeom>
          <a:noFill/>
        </p:spPr>
        <p:txBody>
          <a:bodyPr wrap="square" rtlCol="0">
            <a:spAutoFit/>
          </a:bodyPr>
          <a:lstStyle/>
          <a:p>
            <a:r>
              <a:rPr lang="en-US" sz="2400" dirty="0" smtClean="0">
                <a:solidFill>
                  <a:schemeClr val="bg1"/>
                </a:solidFill>
              </a:rPr>
              <a:t>The Southern Historical Collection</a:t>
            </a:r>
          </a:p>
          <a:p>
            <a:r>
              <a:rPr lang="en-US" sz="2000" i="1" dirty="0">
                <a:solidFill>
                  <a:schemeClr val="bg1"/>
                </a:solidFill>
              </a:rPr>
              <a:t>a</a:t>
            </a:r>
            <a:r>
              <a:rPr lang="en-US" sz="2000" i="1" dirty="0" smtClean="0">
                <a:solidFill>
                  <a:schemeClr val="bg1"/>
                </a:solidFill>
              </a:rPr>
              <a:t>t the </a:t>
            </a:r>
            <a:r>
              <a:rPr lang="en-US" sz="2000" dirty="0" smtClean="0">
                <a:solidFill>
                  <a:schemeClr val="bg1"/>
                </a:solidFill>
              </a:rPr>
              <a:t>Louis Round Wilson Special Collections Library</a:t>
            </a:r>
            <a:endParaRPr lang="en-US" sz="2000" i="1" dirty="0">
              <a:solidFill>
                <a:schemeClr val="bg1"/>
              </a:solidFill>
            </a:endParaRPr>
          </a:p>
        </p:txBody>
      </p:sp>
      <p:pic>
        <p:nvPicPr>
          <p:cNvPr id="1026" name="Picture 2" descr="H:\unc_branding\University Library\Library GIF\UNClibwhit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24" y="280797"/>
            <a:ext cx="2291123" cy="54206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ontent Placeholder 9"/>
          <p:cNvSpPr>
            <a:spLocks noGrp="1"/>
          </p:cNvSpPr>
          <p:nvPr>
            <p:ph idx="1"/>
          </p:nvPr>
        </p:nvSpPr>
        <p:spPr>
          <a:xfrm>
            <a:off x="457200" y="2438401"/>
            <a:ext cx="8229600" cy="1523999"/>
          </a:xfrm>
        </p:spPr>
        <p:txBody>
          <a:bodyPr>
            <a:normAutofit fontScale="85000" lnSpcReduction="20000"/>
          </a:bodyPr>
          <a:lstStyle/>
          <a:p>
            <a:pPr marL="0" indent="0">
              <a:buNone/>
            </a:pPr>
            <a:r>
              <a:rPr lang="en-US" sz="4300" cap="small" dirty="0" smtClean="0">
                <a:solidFill>
                  <a:schemeClr val="accent5">
                    <a:lumMod val="50000"/>
                  </a:schemeClr>
                </a:solidFill>
              </a:rPr>
              <a:t>Can we meet the demands for more and more digitized content from more and more people?</a:t>
            </a:r>
          </a:p>
          <a:p>
            <a:pPr marL="0" indent="0">
              <a:buNone/>
            </a:pPr>
            <a:endParaRPr lang="en-US" cap="small" dirty="0">
              <a:solidFill>
                <a:schemeClr val="accent5">
                  <a:lumMod val="50000"/>
                </a:schemeClr>
              </a:solidFill>
            </a:endParaRPr>
          </a:p>
          <a:p>
            <a:pPr marL="0" indent="0">
              <a:buNone/>
            </a:pPr>
            <a:endParaRPr lang="en-US" cap="small" dirty="0" smtClean="0">
              <a:solidFill>
                <a:schemeClr val="accent5">
                  <a:lumMod val="50000"/>
                </a:schemeClr>
              </a:solidFill>
            </a:endParaRPr>
          </a:p>
          <a:p>
            <a:pPr marL="0" indent="0">
              <a:buNone/>
            </a:pPr>
            <a:endParaRPr lang="en-US" dirty="0"/>
          </a:p>
          <a:p>
            <a:pPr marL="0" indent="0">
              <a:buNone/>
            </a:pPr>
            <a:endParaRPr lang="en-US" dirty="0"/>
          </a:p>
        </p:txBody>
      </p:sp>
      <p:sp>
        <p:nvSpPr>
          <p:cNvPr id="6" name="Content Placeholder 9"/>
          <p:cNvSpPr txBox="1">
            <a:spLocks/>
          </p:cNvSpPr>
          <p:nvPr/>
        </p:nvSpPr>
        <p:spPr>
          <a:xfrm>
            <a:off x="609600" y="4572000"/>
            <a:ext cx="8229600" cy="1523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dirty="0">
                <a:solidFill>
                  <a:schemeClr val="accent5">
                    <a:lumMod val="50000"/>
                  </a:schemeClr>
                </a:solidFill>
              </a:rPr>
              <a:t>o</a:t>
            </a:r>
            <a:r>
              <a:rPr lang="en-US" dirty="0" smtClean="0">
                <a:solidFill>
                  <a:schemeClr val="accent5">
                    <a:lumMod val="50000"/>
                  </a:schemeClr>
                </a:solidFill>
              </a:rPr>
              <a:t>f course not . . . </a:t>
            </a:r>
            <a:r>
              <a:rPr lang="en-US" dirty="0">
                <a:solidFill>
                  <a:schemeClr val="accent5">
                    <a:lumMod val="50000"/>
                  </a:schemeClr>
                </a:solidFill>
              </a:rPr>
              <a:t>b</a:t>
            </a:r>
            <a:r>
              <a:rPr lang="en-US" dirty="0" smtClean="0">
                <a:solidFill>
                  <a:schemeClr val="accent5">
                    <a:lumMod val="50000"/>
                  </a:schemeClr>
                </a:solidFill>
              </a:rPr>
              <a:t>ut we can start to . . . </a:t>
            </a:r>
          </a:p>
          <a:p>
            <a:pPr marL="0" indent="0">
              <a:buFont typeface="Arial" pitchFamily="34" charset="0"/>
              <a:buNone/>
            </a:pPr>
            <a:endParaRPr lang="en-US" dirty="0" smtClean="0">
              <a:solidFill>
                <a:schemeClr val="accent5">
                  <a:lumMod val="50000"/>
                </a:schemeClr>
              </a:solidFill>
            </a:endParaRPr>
          </a:p>
          <a:p>
            <a:pPr marL="0" indent="0">
              <a:buFont typeface="Arial" pitchFamily="34" charset="0"/>
              <a:buNone/>
            </a:pPr>
            <a:endParaRPr lang="en-US" cap="small" dirty="0" smtClean="0">
              <a:solidFill>
                <a:schemeClr val="accent5">
                  <a:lumMod val="50000"/>
                </a:schemeClr>
              </a:solidFill>
            </a:endParaRPr>
          </a:p>
          <a:p>
            <a:pPr marL="0" indent="0">
              <a:buFont typeface="Arial" pitchFamily="34" charset="0"/>
              <a:buNone/>
            </a:pPr>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xmlns="" val="3603241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CLC RLP in Leiden">
  <a:themeElements>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fontScheme name="pa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lnDef>
  </a:objectDefaults>
  <a:extraClrSchemeLst>
    <a:extraClrScheme>
      <a:clrScheme name="p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 13">
        <a:dk1>
          <a:srgbClr val="000000"/>
        </a:dk1>
        <a:lt1>
          <a:srgbClr val="FFFFFF"/>
        </a:lt1>
        <a:dk2>
          <a:srgbClr val="000000"/>
        </a:dk2>
        <a:lt2>
          <a:srgbClr val="969696"/>
        </a:lt2>
        <a:accent1>
          <a:srgbClr val="FF9900"/>
        </a:accent1>
        <a:accent2>
          <a:srgbClr val="FF9966"/>
        </a:accent2>
        <a:accent3>
          <a:srgbClr val="FFFFFF"/>
        </a:accent3>
        <a:accent4>
          <a:srgbClr val="000000"/>
        </a:accent4>
        <a:accent5>
          <a:srgbClr val="FFC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4">
        <a:dk1>
          <a:srgbClr val="000000"/>
        </a:dk1>
        <a:lt1>
          <a:srgbClr val="FFFFFF"/>
        </a:lt1>
        <a:dk2>
          <a:srgbClr val="000000"/>
        </a:dk2>
        <a:lt2>
          <a:srgbClr val="969696"/>
        </a:lt2>
        <a:accent1>
          <a:srgbClr val="FF9900"/>
        </a:accent1>
        <a:accent2>
          <a:srgbClr val="FFCC00"/>
        </a:accent2>
        <a:accent3>
          <a:srgbClr val="FFFFFF"/>
        </a:accent3>
        <a:accent4>
          <a:srgbClr val="000000"/>
        </a:accent4>
        <a:accent5>
          <a:srgbClr val="FFCA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5">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1850</Words>
  <Application>Microsoft Office PowerPoint</Application>
  <PresentationFormat>On-screen Show (4:3)</PresentationFormat>
  <Paragraphs>417</Paragraphs>
  <Slides>42</Slides>
  <Notes>26</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42</vt:i4>
      </vt:variant>
    </vt:vector>
  </HeadingPairs>
  <TitlesOfParts>
    <vt:vector size="51" baseType="lpstr">
      <vt:lpstr>OCLC RLP in Leiden</vt:lpstr>
      <vt:lpstr>3_Custom Design</vt:lpstr>
      <vt:lpstr>1_Custom Design</vt:lpstr>
      <vt:lpstr>OCCL Blue "light" template</vt:lpstr>
      <vt:lpstr>OCLC orange "light" template</vt:lpstr>
      <vt:lpstr>2_Custom Design</vt:lpstr>
      <vt:lpstr>Office Theme</vt:lpstr>
      <vt:lpstr>Custom Design</vt:lpstr>
      <vt:lpstr>Chart</vt:lpstr>
      <vt:lpstr>Rapid Capture in Special Collections and Archives Webinar </vt:lpstr>
      <vt:lpstr>Rapid Capture  Faster Throughput in Digitization of Special Collections OCLC Research 2011</vt:lpstr>
      <vt:lpstr>Meeting Demands  For More and More Content  A programmatic approach to   large-scale digitization of manuscript collections </vt:lpstr>
      <vt:lpstr>Slide 4</vt:lpstr>
      <vt:lpstr>Slide 5</vt:lpstr>
      <vt:lpstr>Slide 6</vt:lpstr>
      <vt:lpstr>Slide 7</vt:lpstr>
      <vt:lpstr>Slide 8</vt:lpstr>
      <vt:lpstr>Slide 9</vt:lpstr>
      <vt:lpstr>Re-Using Archival Description</vt:lpstr>
      <vt:lpstr>Mass Digitization at the AHC</vt:lpstr>
      <vt:lpstr>Details and Results</vt:lpstr>
      <vt:lpstr>Descriptions That Don’t Work</vt:lpstr>
      <vt:lpstr>Procedural Opportunities</vt:lpstr>
      <vt:lpstr>Administrative Opportunities</vt:lpstr>
      <vt:lpstr>Outsourcing Rapid Capture of  Special Collections  </vt:lpstr>
      <vt:lpstr>Outsourced Rapid Capture Projects  </vt:lpstr>
      <vt:lpstr>Rapid Capture Stats</vt:lpstr>
      <vt:lpstr>Rapid Capture Costs</vt:lpstr>
      <vt:lpstr>Outsourcing: Pros and Cons </vt:lpstr>
      <vt:lpstr>Outsourcing and Partnerships</vt:lpstr>
      <vt:lpstr>QA vs. QC</vt:lpstr>
      <vt:lpstr>The Quick and the Good </vt:lpstr>
      <vt:lpstr>Rapid Capture at the  University of Minnesota Archives</vt:lpstr>
      <vt:lpstr>Sustainable Scanning</vt:lpstr>
      <vt:lpstr>Rapid Capture Update</vt:lpstr>
      <vt:lpstr>Destructive Scanning</vt:lpstr>
      <vt:lpstr>Digital not Paper</vt:lpstr>
      <vt:lpstr>Repository not Box</vt:lpstr>
      <vt:lpstr>Discovery &amp; Delivery</vt:lpstr>
      <vt:lpstr>Rapid Capture. Rapid Access.</vt:lpstr>
      <vt:lpstr>Slide 32</vt:lpstr>
      <vt:lpstr>Slide 33</vt:lpstr>
      <vt:lpstr>Slide 34</vt:lpstr>
      <vt:lpstr>Slide 35</vt:lpstr>
      <vt:lpstr>Slide 36</vt:lpstr>
      <vt:lpstr>Slide 37</vt:lpstr>
      <vt:lpstr>Slide 38</vt:lpstr>
      <vt:lpstr>Questions? </vt:lpstr>
      <vt:lpstr>References</vt:lpstr>
      <vt:lpstr>References, Continued</vt:lpstr>
      <vt:lpstr>Slide 42</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Brown</dc:creator>
  <cp:lastModifiedBy>Melissa Renspie</cp:lastModifiedBy>
  <cp:revision>79</cp:revision>
  <dcterms:created xsi:type="dcterms:W3CDTF">2011-10-17T14:14:21Z</dcterms:created>
  <dcterms:modified xsi:type="dcterms:W3CDTF">2011-11-08T16:09:54Z</dcterms:modified>
</cp:coreProperties>
</file>