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 id="2147483662" r:id="rId6"/>
  </p:sldMasterIdLst>
  <p:notesMasterIdLst>
    <p:notesMasterId r:id="rId37"/>
  </p:notesMasterIdLst>
  <p:handoutMasterIdLst>
    <p:handoutMasterId r:id="rId38"/>
  </p:handoutMasterIdLst>
  <p:sldIdLst>
    <p:sldId id="586" r:id="rId7"/>
    <p:sldId id="580" r:id="rId8"/>
    <p:sldId id="581" r:id="rId9"/>
    <p:sldId id="595" r:id="rId10"/>
    <p:sldId id="582" r:id="rId11"/>
    <p:sldId id="596" r:id="rId12"/>
    <p:sldId id="597" r:id="rId13"/>
    <p:sldId id="583" r:id="rId14"/>
    <p:sldId id="598" r:id="rId15"/>
    <p:sldId id="599" r:id="rId16"/>
    <p:sldId id="587" r:id="rId17"/>
    <p:sldId id="602" r:id="rId18"/>
    <p:sldId id="601" r:id="rId19"/>
    <p:sldId id="588" r:id="rId20"/>
    <p:sldId id="607" r:id="rId21"/>
    <p:sldId id="608" r:id="rId22"/>
    <p:sldId id="609" r:id="rId23"/>
    <p:sldId id="617" r:id="rId24"/>
    <p:sldId id="589" r:id="rId25"/>
    <p:sldId id="611" r:id="rId26"/>
    <p:sldId id="590" r:id="rId27"/>
    <p:sldId id="613" r:id="rId28"/>
    <p:sldId id="606" r:id="rId29"/>
    <p:sldId id="584" r:id="rId30"/>
    <p:sldId id="620" r:id="rId31"/>
    <p:sldId id="621" r:id="rId32"/>
    <p:sldId id="591" r:id="rId33"/>
    <p:sldId id="622" r:id="rId34"/>
    <p:sldId id="612" r:id="rId35"/>
    <p:sldId id="618" r:id="rId36"/>
  </p:sldIdLst>
  <p:sldSz cx="9144000" cy="6858000" type="screen4x3"/>
  <p:notesSz cx="7019925" cy="9305925"/>
  <p:custDataLst>
    <p:tags r:id="rId39"/>
  </p:custDataLst>
  <p:defaultTextStyle>
    <a:defPPr>
      <a:defRPr lang="en-US"/>
    </a:defPPr>
    <a:lvl1pPr algn="l" rtl="0" fontAlgn="base">
      <a:spcBef>
        <a:spcPct val="0"/>
      </a:spcBef>
      <a:spcAft>
        <a:spcPct val="0"/>
      </a:spcAft>
      <a:defRPr sz="2400" b="1" kern="1200">
        <a:solidFill>
          <a:srgbClr val="000000"/>
        </a:solidFill>
        <a:latin typeface="Trebuchet MS" pitchFamily="34" charset="0"/>
        <a:ea typeface="+mn-ea"/>
        <a:cs typeface="+mn-cs"/>
      </a:defRPr>
    </a:lvl1pPr>
    <a:lvl2pPr marL="457200" algn="l" rtl="0" fontAlgn="base">
      <a:spcBef>
        <a:spcPct val="0"/>
      </a:spcBef>
      <a:spcAft>
        <a:spcPct val="0"/>
      </a:spcAft>
      <a:defRPr sz="2400" b="1" kern="1200">
        <a:solidFill>
          <a:srgbClr val="000000"/>
        </a:solidFill>
        <a:latin typeface="Trebuchet MS" pitchFamily="34" charset="0"/>
        <a:ea typeface="+mn-ea"/>
        <a:cs typeface="+mn-cs"/>
      </a:defRPr>
    </a:lvl2pPr>
    <a:lvl3pPr marL="914400" algn="l" rtl="0" fontAlgn="base">
      <a:spcBef>
        <a:spcPct val="0"/>
      </a:spcBef>
      <a:spcAft>
        <a:spcPct val="0"/>
      </a:spcAft>
      <a:defRPr sz="2400" b="1" kern="1200">
        <a:solidFill>
          <a:srgbClr val="000000"/>
        </a:solidFill>
        <a:latin typeface="Trebuchet MS" pitchFamily="34" charset="0"/>
        <a:ea typeface="+mn-ea"/>
        <a:cs typeface="+mn-cs"/>
      </a:defRPr>
    </a:lvl3pPr>
    <a:lvl4pPr marL="1371600" algn="l" rtl="0" fontAlgn="base">
      <a:spcBef>
        <a:spcPct val="0"/>
      </a:spcBef>
      <a:spcAft>
        <a:spcPct val="0"/>
      </a:spcAft>
      <a:defRPr sz="2400" b="1" kern="1200">
        <a:solidFill>
          <a:srgbClr val="000000"/>
        </a:solidFill>
        <a:latin typeface="Trebuchet MS" pitchFamily="34" charset="0"/>
        <a:ea typeface="+mn-ea"/>
        <a:cs typeface="+mn-cs"/>
      </a:defRPr>
    </a:lvl4pPr>
    <a:lvl5pPr marL="1828800" algn="l" rtl="0" fontAlgn="base">
      <a:spcBef>
        <a:spcPct val="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8B5"/>
    <a:srgbClr val="FF7600"/>
    <a:srgbClr val="5F4894"/>
    <a:srgbClr val="419A3C"/>
    <a:srgbClr val="CC0000"/>
    <a:srgbClr val="E69426"/>
    <a:srgbClr val="7D2553"/>
    <a:srgbClr val="A9316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68713" autoAdjust="0"/>
  </p:normalViewPr>
  <p:slideViewPr>
    <p:cSldViewPr>
      <p:cViewPr varScale="1">
        <p:scale>
          <a:sx n="77" d="100"/>
          <a:sy n="77" d="100"/>
        </p:scale>
        <p:origin x="-1998" y="-84"/>
      </p:cViewPr>
      <p:guideLst>
        <p:guide orient="horz" pos="2160"/>
        <p:guide pos="2880"/>
      </p:guideLst>
    </p:cSldViewPr>
  </p:slideViewPr>
  <p:outlineViewPr>
    <p:cViewPr>
      <p:scale>
        <a:sx n="33" d="100"/>
        <a:sy n="33" d="100"/>
      </p:scale>
      <p:origin x="0" y="6750"/>
    </p:cViewPr>
  </p:outlineViewPr>
  <p:notesTextViewPr>
    <p:cViewPr>
      <p:scale>
        <a:sx n="100" d="100"/>
        <a:sy n="100" d="100"/>
      </p:scale>
      <p:origin x="0" y="0"/>
    </p:cViewPr>
  </p:notesTextViewPr>
  <p:sorterViewPr>
    <p:cViewPr>
      <p:scale>
        <a:sx n="66" d="100"/>
        <a:sy n="66" d="100"/>
      </p:scale>
      <p:origin x="0" y="9642"/>
    </p:cViewPr>
  </p:sorterViewPr>
  <p:notesViewPr>
    <p:cSldViewPr>
      <p:cViewPr varScale="1">
        <p:scale>
          <a:sx n="70" d="100"/>
          <a:sy n="70" d="100"/>
        </p:scale>
        <p:origin x="-2766" y="-90"/>
      </p:cViewPr>
      <p:guideLst>
        <p:guide orient="horz" pos="2932"/>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41968" cy="46569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a:p>
        </p:txBody>
      </p:sp>
      <p:sp>
        <p:nvSpPr>
          <p:cNvPr id="23555" name="Rectangle 3"/>
          <p:cNvSpPr>
            <a:spLocks noGrp="1" noChangeArrowheads="1"/>
          </p:cNvSpPr>
          <p:nvPr>
            <p:ph type="dt" sz="quarter" idx="1"/>
          </p:nvPr>
        </p:nvSpPr>
        <p:spPr bwMode="auto">
          <a:xfrm>
            <a:off x="3976333" y="0"/>
            <a:ext cx="3041968" cy="46569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a:lnSpc>
                <a:spcPct val="100000"/>
              </a:lnSpc>
              <a:spcBef>
                <a:spcPct val="0"/>
              </a:spcBef>
              <a:defRPr sz="1000" b="0">
                <a:solidFill>
                  <a:schemeClr val="tx1"/>
                </a:solidFill>
              </a:defRPr>
            </a:lvl1pPr>
          </a:lstStyle>
          <a:p>
            <a:pPr>
              <a:defRPr/>
            </a:pPr>
            <a:endParaRPr lang="en-US"/>
          </a:p>
        </p:txBody>
      </p:sp>
      <p:sp>
        <p:nvSpPr>
          <p:cNvPr id="23556" name="Rectangle 4"/>
          <p:cNvSpPr>
            <a:spLocks noGrp="1" noChangeArrowheads="1"/>
          </p:cNvSpPr>
          <p:nvPr>
            <p:ph type="ftr" sz="quarter" idx="2"/>
          </p:nvPr>
        </p:nvSpPr>
        <p:spPr bwMode="auto">
          <a:xfrm>
            <a:off x="0" y="8838621"/>
            <a:ext cx="3041968" cy="46569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a:p>
        </p:txBody>
      </p:sp>
      <p:sp>
        <p:nvSpPr>
          <p:cNvPr id="23557" name="Rectangle 5"/>
          <p:cNvSpPr>
            <a:spLocks noGrp="1" noChangeArrowheads="1"/>
          </p:cNvSpPr>
          <p:nvPr>
            <p:ph type="sldNum" sz="quarter" idx="3"/>
          </p:nvPr>
        </p:nvSpPr>
        <p:spPr bwMode="auto">
          <a:xfrm>
            <a:off x="3976333" y="8838621"/>
            <a:ext cx="3041968" cy="46569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lnSpc>
                <a:spcPct val="100000"/>
              </a:lnSpc>
              <a:spcBef>
                <a:spcPct val="0"/>
              </a:spcBef>
              <a:defRPr sz="1000" b="0">
                <a:solidFill>
                  <a:schemeClr val="tx1"/>
                </a:solidFill>
              </a:defRPr>
            </a:lvl1pPr>
          </a:lstStyle>
          <a:p>
            <a:pPr>
              <a:defRPr/>
            </a:pPr>
            <a:fld id="{782F1F53-8DAC-4499-BB9B-9D9DC5E8EBA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968" cy="46569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976333" y="0"/>
            <a:ext cx="3041968" cy="46569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a:lnSpc>
                <a:spcPct val="100000"/>
              </a:lnSpc>
              <a:spcBef>
                <a:spcPct val="0"/>
              </a:spcBef>
              <a:defRPr sz="1000" b="0">
                <a:solidFill>
                  <a:schemeClr val="tx1"/>
                </a:solidFill>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765300" y="733425"/>
            <a:ext cx="3486150" cy="261461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993" y="3637260"/>
            <a:ext cx="5615940" cy="497011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8621"/>
            <a:ext cx="3041968" cy="46569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nSpc>
                <a:spcPct val="100000"/>
              </a:lnSpc>
              <a:spcBef>
                <a:spcPct val="0"/>
              </a:spcBef>
              <a:defRPr sz="10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976333" y="8838621"/>
            <a:ext cx="3041968" cy="46569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lnSpc>
                <a:spcPct val="100000"/>
              </a:lnSpc>
              <a:spcBef>
                <a:spcPct val="0"/>
              </a:spcBef>
              <a:defRPr sz="1000" b="0">
                <a:solidFill>
                  <a:schemeClr val="tx1"/>
                </a:solidFill>
              </a:defRPr>
            </a:lvl1pPr>
          </a:lstStyle>
          <a:p>
            <a:pPr>
              <a:defRPr/>
            </a:pPr>
            <a:fld id="{A49682AF-ECE3-4D27-A31C-8484A3B3B0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rln.org/IPRight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r>
              <a:rPr lang="en-US" sz="1400" dirty="0" smtClean="0"/>
              <a:t>With the backlogs and challenges associated with special collections, it sometimes seems like we’re heading into a tunnel and can barely see the light at the other end.  But we’re not in there alone.  Collaborative investigations, where those who have made progress join with those just setting out, are a great way to advance toward the light.</a:t>
            </a:r>
          </a:p>
        </p:txBody>
      </p:sp>
      <p:sp>
        <p:nvSpPr>
          <p:cNvPr id="55300" name="Slide Number Placeholder 3"/>
          <p:cNvSpPr>
            <a:spLocks noGrp="1"/>
          </p:cNvSpPr>
          <p:nvPr>
            <p:ph type="sldNum" sz="quarter" idx="5"/>
          </p:nvPr>
        </p:nvSpPr>
        <p:spPr>
          <a:noFill/>
        </p:spPr>
        <p:txBody>
          <a:bodyPr/>
          <a:lstStyle/>
          <a:p>
            <a:fld id="{78C1F11D-9EAB-4A86-B9F5-A877D189DF1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sz="1400" dirty="0" smtClean="0">
                <a:latin typeface="Times New Roman" pitchFamily="18" charset="0"/>
                <a:cs typeface="Times New Roman" pitchFamily="18" charset="0"/>
              </a:rPr>
              <a:t>The principles laid out in WIP have been incorporated into the Triangle Research Library Network’s Intellectual Property Rights Strategy for Digitization of Modern Manuscript Collections and Archival Record Groups.</a:t>
            </a:r>
          </a:p>
          <a:p>
            <a:pPr eaLnBrk="1" hangingPunct="1">
              <a:defRPr/>
            </a:pPr>
            <a:endParaRPr lang="en-US" sz="1400" dirty="0" smtClean="0">
              <a:latin typeface="Times New Roman" pitchFamily="18" charset="0"/>
              <a:cs typeface="Times New Roman" pitchFamily="18" charset="0"/>
            </a:endParaRPr>
          </a:p>
          <a:p>
            <a:pPr eaLnBrk="1" hangingPunct="1">
              <a:defRPr/>
            </a:pPr>
            <a:r>
              <a:rPr lang="en-US" sz="1400" dirty="0" smtClean="0">
                <a:latin typeface="Times New Roman" pitchFamily="18" charset="0"/>
                <a:cs typeface="Times New Roman" pitchFamily="18" charset="0"/>
              </a:rPr>
              <a:t>The “project must proceed on the basis of an intelligent assessment of the potential risks and reasonable efforts to reduce those risks.”</a:t>
            </a:r>
          </a:p>
          <a:p>
            <a:pPr eaLnBrk="1" hangingPunct="1">
              <a:defRPr/>
            </a:pPr>
            <a:r>
              <a:rPr lang="en-US" sz="1400" dirty="0" smtClean="0">
                <a:latin typeface="Times New Roman" pitchFamily="18" charset="0"/>
                <a:cs typeface="Times New Roman" pitchFamily="18" charset="0"/>
              </a:rPr>
              <a:t>Described the Undue Diligence meeting as “encouraging libraries to leverage the full range of rights management strategies and the strength of the fair use argument in order to realize their missions as teaching and research institutions. … In keeping with [the WIP] and in tandem with the ever‐growing agreement within the profession, TRLN member libraries propose a three‐pronged strategy to promote free and open online access through well‐reasoned risk management.”  They conclude that “The risk of conflict over intellectual property rights is small because the challenges will be few, and can be addressed and rectified without litigation. The benefits to education and research are enormous and outweigh the minimal risks.”</a:t>
            </a:r>
          </a:p>
          <a:p>
            <a:pPr eaLnBrk="1" hangingPunct="1">
              <a:defRPr/>
            </a:pPr>
            <a:endParaRPr lang="en-US" sz="1400" dirty="0" smtClean="0">
              <a:latin typeface="Times New Roman" pitchFamily="18" charset="0"/>
              <a:cs typeface="Times New Roman" pitchFamily="18" charset="0"/>
            </a:endParaRPr>
          </a:p>
          <a:p>
            <a:pPr eaLnBrk="1" hangingPunct="1">
              <a:defRPr/>
            </a:pPr>
            <a:r>
              <a:rPr lang="en-US" sz="1400" i="1" u="sng" dirty="0" smtClean="0">
                <a:latin typeface="Times New Roman" pitchFamily="18" charset="0"/>
                <a:cs typeface="Times New Roman" pitchFamily="18" charset="0"/>
                <a:hlinkClick r:id="rId3"/>
              </a:rPr>
              <a:t>http://www.trln.org/IPRights.pdf</a:t>
            </a:r>
            <a:endParaRPr lang="en-US" sz="1400" i="1" u="sng" dirty="0" smtClean="0">
              <a:latin typeface="Times New Roman" pitchFamily="18" charset="0"/>
              <a:cs typeface="Times New Roman" pitchFamily="18" charset="0"/>
            </a:endParaRPr>
          </a:p>
          <a:p>
            <a:pPr eaLnBrk="1" hangingPunct="1">
              <a:defRPr/>
            </a:pPr>
            <a:endParaRPr lang="en-US" sz="1400" dirty="0" smtClean="0"/>
          </a:p>
          <a:p>
            <a:pPr eaLnBrk="1" hangingPunct="1">
              <a:defRPr/>
            </a:pPr>
            <a:endParaRPr lang="en-US" dirty="0"/>
          </a:p>
        </p:txBody>
      </p:sp>
      <p:sp>
        <p:nvSpPr>
          <p:cNvPr id="67588" name="Slide Number Placeholder 3"/>
          <p:cNvSpPr>
            <a:spLocks noGrp="1"/>
          </p:cNvSpPr>
          <p:nvPr>
            <p:ph type="sldNum" sz="quarter" idx="5"/>
          </p:nvPr>
        </p:nvSpPr>
        <p:spPr>
          <a:noFill/>
        </p:spPr>
        <p:txBody>
          <a:bodyPr/>
          <a:lstStyle/>
          <a:p>
            <a:fld id="{1FE771A0-831C-415F-B85D-6A4CB00165E2}"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29670" eaLnBrk="1" hangingPunct="1">
              <a:defRPr/>
            </a:pPr>
            <a:r>
              <a:rPr lang="en-US" sz="1200" dirty="0" smtClean="0"/>
              <a:t>Sometimes making progress requires combining forces to get the needed funding and capabilities</a:t>
            </a:r>
          </a:p>
          <a:p>
            <a:pPr eaLnBrk="1" hangingPunct="1">
              <a:defRPr/>
            </a:pPr>
            <a:endParaRPr lang="en-US" sz="1200" dirty="0" smtClean="0"/>
          </a:p>
          <a:p>
            <a:pPr eaLnBrk="1" hangingPunct="1">
              <a:defRPr/>
            </a:pPr>
            <a:r>
              <a:rPr lang="en-US" sz="1200" dirty="0" smtClean="0"/>
              <a:t>Special collections may be attractive to third party, private-sector partners, facilitating digitization that the institution could not otherwise afford.  The "Good Terms” report offers guidance for ensuring broad access to collections when working with a commercial partner. </a:t>
            </a:r>
          </a:p>
          <a:p>
            <a:pPr eaLnBrk="1" hangingPunct="1">
              <a:defRPr/>
            </a:pPr>
            <a:endParaRPr lang="en-US" dirty="0" smtClean="0"/>
          </a:p>
          <a:p>
            <a:pPr eaLnBrk="1" hangingPunct="1">
              <a:defRPr/>
            </a:pPr>
            <a:endParaRPr lang="en-US" dirty="0" smtClean="0"/>
          </a:p>
          <a:p>
            <a:pPr eaLnBrk="1" hangingPunct="1">
              <a:defRPr/>
            </a:pPr>
            <a:endParaRPr lang="en-US" sz="1200" dirty="0" smtClean="0"/>
          </a:p>
          <a:p>
            <a:pPr eaLnBrk="1" hangingPunct="1">
              <a:defRPr/>
            </a:pPr>
            <a:r>
              <a:rPr lang="en-US" sz="1200" i="1" dirty="0" smtClean="0"/>
              <a:t>http://commons.wikimedia.org/wiki/File:A_handshake.png</a:t>
            </a:r>
          </a:p>
          <a:p>
            <a:pPr eaLnBrk="1" hangingPunct="1">
              <a:defRPr/>
            </a:pPr>
            <a:r>
              <a:rPr lang="en-US" sz="1200" i="1" dirty="0" smtClean="0"/>
              <a:t>Detail of illustration by Dan Beard in Cosmopolitan Magazine, December 16, 1893. Public domain</a:t>
            </a:r>
          </a:p>
        </p:txBody>
      </p:sp>
      <p:sp>
        <p:nvSpPr>
          <p:cNvPr id="69636" name="Slide Number Placeholder 3"/>
          <p:cNvSpPr>
            <a:spLocks noGrp="1"/>
          </p:cNvSpPr>
          <p:nvPr>
            <p:ph type="sldNum" sz="quarter" idx="5"/>
          </p:nvPr>
        </p:nvSpPr>
        <p:spPr>
          <a:noFill/>
        </p:spPr>
        <p:txBody>
          <a:bodyPr/>
          <a:lstStyle/>
          <a:p>
            <a:fld id="{B5DBDE79-943D-4142-9B2A-9D9DAB05EC81}"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marL="348626" indent="-348626" eaLnBrk="1" hangingPunct="1">
              <a:defRPr/>
            </a:pPr>
            <a:r>
              <a:rPr lang="en-US" sz="1400" b="1" dirty="0" smtClean="0"/>
              <a:t>You need to keep the discussion open so you can consult with peers.  </a:t>
            </a:r>
            <a:r>
              <a:rPr lang="en-US" sz="1400" dirty="0" smtClean="0"/>
              <a:t>Be sensitive to private partner needs to protect business and technology secrets, but insist on your own right to discuss aspects pertaining to your broader community. These deals involve some of the most complex decisions libraries will face, they can be improved through consultations with others.</a:t>
            </a:r>
          </a:p>
          <a:p>
            <a:pPr marL="348626" indent="-348626" eaLnBrk="1" hangingPunct="1">
              <a:defRPr/>
            </a:pPr>
            <a:r>
              <a:rPr lang="en-US" sz="1400" b="1" dirty="0" smtClean="0"/>
              <a:t>Collect and Retain All Digitized Data.  </a:t>
            </a:r>
            <a:r>
              <a:rPr lang="en-US" sz="1400" dirty="0" smtClean="0"/>
              <a:t>Librarians must have input into the specifications of quality and formats and be clear about exactly what they will receive and that they will own those deliverables. </a:t>
            </a:r>
          </a:p>
          <a:p>
            <a:pPr marL="348626" indent="-348626" eaLnBrk="1" hangingPunct="1">
              <a:defRPr/>
            </a:pPr>
            <a:r>
              <a:rPr lang="en-US" sz="1400" b="1" dirty="0" smtClean="0"/>
              <a:t>Preserve Traditional Freedoms to Support Research and Scholarship. </a:t>
            </a:r>
            <a:r>
              <a:rPr lang="en-US" sz="1400" dirty="0" smtClean="0"/>
              <a:t>In particular, they should avoid contract terms that make it difficult or impossible to offer scholars the kinds of functionality, including automated or bulk access to collections, that can support innovative research and will allow the development of new applications. </a:t>
            </a:r>
          </a:p>
          <a:p>
            <a:pPr marL="348626" indent="-348626" eaLnBrk="1" hangingPunct="1">
              <a:defRPr/>
            </a:pPr>
            <a:r>
              <a:rPr lang="en-US" sz="1400" b="1" dirty="0" smtClean="0"/>
              <a:t>Strive for the Freedom to Aggregate Content.  </a:t>
            </a:r>
            <a:r>
              <a:rPr lang="en-US" sz="1400" dirty="0" smtClean="0"/>
              <a:t>Preserve the right to combine parts or all of their digitized content with collections at other institutions or organizations. </a:t>
            </a:r>
          </a:p>
          <a:p>
            <a:pPr marL="348626" indent="-348626" eaLnBrk="1" hangingPunct="1">
              <a:defRPr/>
            </a:pPr>
            <a:r>
              <a:rPr lang="en-US" sz="1400" b="1" dirty="0" smtClean="0"/>
              <a:t>Include Usage Data in Negotiations.  </a:t>
            </a:r>
            <a:r>
              <a:rPr lang="en-US" sz="1400" dirty="0" smtClean="0"/>
              <a:t>Ensure that users' privacy is protected, even while drawing on usage data to enhance services to users. </a:t>
            </a:r>
          </a:p>
          <a:p>
            <a:pPr marL="348626" indent="-348626" eaLnBrk="1" hangingPunct="1">
              <a:defRPr/>
            </a:pPr>
            <a:endParaRPr lang="en-US" sz="1400" b="1" dirty="0" smtClean="0"/>
          </a:p>
          <a:p>
            <a:pPr eaLnBrk="1" hangingPunct="1">
              <a:defRPr/>
            </a:pPr>
            <a:r>
              <a:rPr lang="en-US" sz="1400" dirty="0" smtClean="0">
                <a:sym typeface="Wingdings" pitchFamily="2" charset="2"/>
              </a:rPr>
              <a:t></a:t>
            </a:r>
            <a:r>
              <a:rPr lang="en-US" sz="1400" dirty="0" smtClean="0"/>
              <a:t>If the above terms cannot be secured, then the consequences of compromises should be fully understood. </a:t>
            </a:r>
          </a:p>
          <a:p>
            <a:pPr eaLnBrk="1" hangingPunct="1">
              <a:defRPr/>
            </a:pPr>
            <a:endParaRPr lang="en-US" sz="1400" dirty="0" smtClean="0"/>
          </a:p>
          <a:p>
            <a:pPr eaLnBrk="1" hangingPunct="1">
              <a:defRPr/>
            </a:pPr>
            <a:r>
              <a:rPr lang="en-US" sz="1400" dirty="0" smtClean="0"/>
              <a:t>This point, however, should be a requirement: </a:t>
            </a:r>
          </a:p>
          <a:p>
            <a:pPr eaLnBrk="1" hangingPunct="1">
              <a:defRPr/>
            </a:pPr>
            <a:r>
              <a:rPr lang="en-US" sz="1400" b="1" dirty="0" smtClean="0"/>
              <a:t>Avoid Contract Exclusivity and Perpetuity.  </a:t>
            </a:r>
            <a:r>
              <a:rPr lang="en-US" sz="1400" dirty="0" smtClean="0"/>
              <a:t>If there must be restrictions on ownership, access, and distribution, it should be time-bounded and should not survive termination of the agreement. </a:t>
            </a:r>
            <a:endParaRPr lang="en-US" sz="1400" b="1" dirty="0" smtClean="0"/>
          </a:p>
          <a:p>
            <a:pPr eaLnBrk="1" hangingPunct="1">
              <a:defRPr/>
            </a:pPr>
            <a:endParaRPr lang="en-US" sz="1400" dirty="0" smtClean="0"/>
          </a:p>
          <a:p>
            <a:pPr eaLnBrk="1" hangingPunct="1">
              <a:defRPr/>
            </a:pPr>
            <a:endParaRPr lang="en-US" sz="1400" dirty="0"/>
          </a:p>
        </p:txBody>
      </p:sp>
      <p:sp>
        <p:nvSpPr>
          <p:cNvPr id="70660" name="Slide Number Placeholder 3"/>
          <p:cNvSpPr>
            <a:spLocks noGrp="1"/>
          </p:cNvSpPr>
          <p:nvPr>
            <p:ph type="sldNum" sz="quarter" idx="5"/>
          </p:nvPr>
        </p:nvSpPr>
        <p:spPr>
          <a:noFill/>
        </p:spPr>
        <p:txBody>
          <a:bodyPr/>
          <a:lstStyle/>
          <a:p>
            <a:fld id="{BE1E8B4C-1D19-4473-BA55-9B3DE4F657F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200" dirty="0" smtClean="0">
                <a:latin typeface="+mn-lt"/>
              </a:rPr>
              <a:t>The Good Terms guidance has since been echoed in a set of 2010 guidelines from ARL, Guide Vendor/Publisher Relations in Large-Scale Digitization Projects of Special Collections Materials</a:t>
            </a:r>
          </a:p>
          <a:p>
            <a:pPr eaLnBrk="1" hangingPunct="1">
              <a:defRPr/>
            </a:pPr>
            <a:endParaRPr lang="en-US" sz="1200" dirty="0" smtClean="0">
              <a:latin typeface="+mn-lt"/>
            </a:endParaRPr>
          </a:p>
          <a:p>
            <a:pPr eaLnBrk="1" hangingPunct="1">
              <a:defRPr/>
            </a:pPr>
            <a:r>
              <a:rPr lang="en-US" sz="1200" dirty="0" smtClean="0">
                <a:latin typeface="+mn-lt"/>
              </a:rPr>
              <a:t>Seek the broadest possible user access.</a:t>
            </a:r>
          </a:p>
          <a:p>
            <a:pPr eaLnBrk="1" hangingPunct="1">
              <a:defRPr/>
            </a:pPr>
            <a:r>
              <a:rPr lang="en-US" sz="1200" dirty="0" smtClean="0">
                <a:latin typeface="+mn-lt"/>
              </a:rPr>
              <a:t>Receive copies of all digital files.</a:t>
            </a:r>
          </a:p>
          <a:p>
            <a:pPr eaLnBrk="1" hangingPunct="1">
              <a:defRPr/>
            </a:pPr>
            <a:r>
              <a:rPr lang="en-US" sz="1200" dirty="0" smtClean="0">
                <a:latin typeface="+mn-lt"/>
              </a:rPr>
              <a:t>Restrictions on access should be of limited duration.</a:t>
            </a:r>
          </a:p>
          <a:p>
            <a:pPr eaLnBrk="1" hangingPunct="1">
              <a:defRPr/>
            </a:pPr>
            <a:r>
              <a:rPr lang="en-US" sz="1200" dirty="0" smtClean="0">
                <a:latin typeface="+mn-lt"/>
              </a:rPr>
              <a:t>Refrain from signing nondisclosure agreements.</a:t>
            </a:r>
          </a:p>
          <a:p>
            <a:pPr eaLnBrk="1" hangingPunct="1">
              <a:defRPr/>
            </a:pPr>
            <a:r>
              <a:rPr lang="en-US" sz="1200" dirty="0" smtClean="0">
                <a:latin typeface="+mn-lt"/>
              </a:rPr>
              <a:t>Ensure that the confidentiality of users is protected.</a:t>
            </a:r>
          </a:p>
          <a:p>
            <a:pPr eaLnBrk="1" hangingPunct="1">
              <a:defRPr/>
            </a:pPr>
            <a:endParaRPr lang="en-US" sz="1200" dirty="0" smtClean="0">
              <a:latin typeface="+mn-lt"/>
            </a:endParaRPr>
          </a:p>
          <a:p>
            <a:pPr eaLnBrk="1" hangingPunct="1">
              <a:defRPr/>
            </a:pPr>
            <a:endParaRPr lang="en-US" sz="1200" dirty="0" smtClean="0">
              <a:latin typeface="+mn-lt"/>
            </a:endParaRPr>
          </a:p>
          <a:p>
            <a:pPr eaLnBrk="1" hangingPunct="1">
              <a:defRPr/>
            </a:pPr>
            <a:endParaRPr lang="en-US" sz="1200" dirty="0" smtClean="0">
              <a:latin typeface="+mn-lt"/>
            </a:endParaRPr>
          </a:p>
          <a:p>
            <a:pPr eaLnBrk="1" hangingPunct="1">
              <a:defRPr/>
            </a:pPr>
            <a:r>
              <a:rPr lang="en-US" sz="1200" dirty="0" smtClean="0">
                <a:latin typeface="+mn-lt"/>
              </a:rPr>
              <a:t> http://www.arl.org/bm~doc/principles_large_scale_digitization.pdf</a:t>
            </a:r>
          </a:p>
          <a:p>
            <a:pPr eaLnBrk="1" hangingPunct="1">
              <a:defRPr/>
            </a:pPr>
            <a:endParaRPr lang="en-US" sz="1200" dirty="0" smtClean="0"/>
          </a:p>
        </p:txBody>
      </p:sp>
      <p:sp>
        <p:nvSpPr>
          <p:cNvPr id="71684" name="Slide Number Placeholder 3"/>
          <p:cNvSpPr>
            <a:spLocks noGrp="1"/>
          </p:cNvSpPr>
          <p:nvPr>
            <p:ph type="sldNum" sz="quarter" idx="5"/>
          </p:nvPr>
        </p:nvSpPr>
        <p:spPr>
          <a:noFill/>
        </p:spPr>
        <p:txBody>
          <a:bodyPr/>
          <a:lstStyle/>
          <a:p>
            <a:fld id="{6B1E51F2-B8A9-425F-85B1-7F31B0969BC4}"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r>
              <a:rPr lang="en-US" sz="1200" dirty="0" smtClean="0"/>
              <a:t>Some parts of the process need to be </a:t>
            </a:r>
            <a:r>
              <a:rPr lang="en-US" sz="1200" dirty="0" err="1" smtClean="0"/>
              <a:t>routinized</a:t>
            </a:r>
            <a:r>
              <a:rPr lang="en-US" sz="1200" dirty="0" smtClean="0"/>
              <a:t> in ways that speed the throughput and allow the overall project to succeed</a:t>
            </a:r>
          </a:p>
          <a:p>
            <a:pPr eaLnBrk="1" hangingPunct="1">
              <a:defRPr/>
            </a:pPr>
            <a:endParaRPr lang="en-US" sz="1200" dirty="0" smtClean="0"/>
          </a:p>
          <a:p>
            <a:pPr eaLnBrk="1" hangingPunct="1">
              <a:defRPr/>
            </a:pPr>
            <a:r>
              <a:rPr lang="en-US" sz="1200" dirty="0" smtClean="0"/>
              <a:t>As institutions begin programmatically digitizing collections, they will want to incorporate innovative approaches. "Rapid Capture”</a:t>
            </a:r>
            <a:r>
              <a:rPr lang="en-US" sz="1200" baseline="30000" dirty="0" smtClean="0"/>
              <a:t> </a:t>
            </a:r>
            <a:r>
              <a:rPr lang="en-US" sz="1200" dirty="0" smtClean="0"/>
              <a:t>looks at the moment of actual digitization of a variety of formats and highlights approaches that capture at scale. </a:t>
            </a:r>
          </a:p>
          <a:p>
            <a:pPr eaLnBrk="1" hangingPunct="1">
              <a:defRPr/>
            </a:pPr>
            <a:endParaRPr lang="en-US" sz="1200" dirty="0" smtClean="0"/>
          </a:p>
          <a:p>
            <a:pPr eaLnBrk="1" hangingPunct="1">
              <a:defRPr/>
            </a:pPr>
            <a:r>
              <a:rPr lang="en-US" sz="1200" dirty="0" smtClean="0"/>
              <a:t>We identified some innovative ways to accelerate throughput.</a:t>
            </a:r>
          </a:p>
          <a:p>
            <a:pPr eaLnBrk="1" hangingPunct="1">
              <a:defRPr/>
            </a:pPr>
            <a:r>
              <a:rPr lang="en-US" sz="1200" dirty="0" smtClean="0"/>
              <a:t>There are 9 vignettes + 2 bonus stories.  They describe quite succinctly: What they did, how they did it, and the result.</a:t>
            </a:r>
          </a:p>
          <a:p>
            <a:pPr eaLnBrk="1" hangingPunct="1">
              <a:defRPr/>
            </a:pPr>
            <a:endParaRPr lang="en-US" sz="1200" dirty="0" smtClean="0"/>
          </a:p>
          <a:p>
            <a:pPr eaLnBrk="1" hangingPunct="1">
              <a:defRPr/>
            </a:pPr>
            <a:r>
              <a:rPr lang="en-US" sz="1200" dirty="0" smtClean="0"/>
              <a:t>Report came out earlier this month, here are</a:t>
            </a:r>
            <a:r>
              <a:rPr lang="en-US" sz="1200" baseline="0" dirty="0" smtClean="0"/>
              <a:t> some highlights</a:t>
            </a:r>
            <a:r>
              <a:rPr lang="en-US" sz="1200" dirty="0" smtClean="0"/>
              <a:t>.</a:t>
            </a:r>
          </a:p>
          <a:p>
            <a:pPr eaLnBrk="1" hangingPunct="1">
              <a:defRPr/>
            </a:pPr>
            <a:endParaRPr lang="en-US" sz="1200" dirty="0" smtClean="0"/>
          </a:p>
          <a:p>
            <a:pPr eaLnBrk="1" hangingPunct="1">
              <a:defRPr/>
            </a:pPr>
            <a:r>
              <a:rPr lang="en-US" sz="1200" dirty="0" smtClean="0"/>
              <a:t>Montage compiled by Ricky </a:t>
            </a:r>
            <a:r>
              <a:rPr lang="en-US" sz="1200" dirty="0" err="1" smtClean="0"/>
              <a:t>Erway</a:t>
            </a:r>
            <a:r>
              <a:rPr lang="en-US" sz="1200" dirty="0" smtClean="0"/>
              <a:t> from images used with permission.                           </a:t>
            </a:r>
          </a:p>
          <a:p>
            <a:pPr eaLnBrk="1" hangingPunct="1">
              <a:defRPr/>
            </a:pPr>
            <a:endParaRPr lang="en-US" sz="1200" dirty="0" smtClean="0"/>
          </a:p>
          <a:p>
            <a:pPr eaLnBrk="1" hangingPunct="1">
              <a:defRPr/>
            </a:pPr>
            <a:r>
              <a:rPr lang="en-US" sz="1200" dirty="0" smtClean="0"/>
              <a:t> </a:t>
            </a:r>
          </a:p>
          <a:p>
            <a:pPr eaLnBrk="1" hangingPunct="1">
              <a:defRPr/>
            </a:pPr>
            <a:r>
              <a:rPr lang="en-US" sz="1200" i="1" dirty="0" smtClean="0"/>
              <a:t>forthcoming</a:t>
            </a:r>
          </a:p>
          <a:p>
            <a:pPr eaLnBrk="1" hangingPunct="1">
              <a:defRPr/>
            </a:pPr>
            <a:endParaRPr lang="en-US" sz="1200" dirty="0"/>
          </a:p>
        </p:txBody>
      </p:sp>
      <p:sp>
        <p:nvSpPr>
          <p:cNvPr id="73732" name="Slide Number Placeholder 3"/>
          <p:cNvSpPr>
            <a:spLocks noGrp="1"/>
          </p:cNvSpPr>
          <p:nvPr>
            <p:ph type="sldNum" sz="quarter" idx="5"/>
          </p:nvPr>
        </p:nvSpPr>
        <p:spPr>
          <a:noFill/>
        </p:spPr>
        <p:txBody>
          <a:bodyPr/>
          <a:lstStyle/>
          <a:p>
            <a:fld id="{6FF74470-2C7B-4CDE-AFC9-07848B5BD028}"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200" dirty="0" smtClean="0">
                <a:latin typeface="+mn-lt"/>
              </a:rPr>
              <a:t>The UC Berkeley </a:t>
            </a:r>
            <a:r>
              <a:rPr lang="en-US" sz="1200" dirty="0" smtClean="0"/>
              <a:t>Bancroft Library digitized John Muir Correspondence by </a:t>
            </a:r>
            <a:r>
              <a:rPr lang="en-US" sz="1200" dirty="0" smtClean="0">
                <a:latin typeface="+mn-lt"/>
              </a:rPr>
              <a:t>outsourcing the scanning from microfilm to Backstage Library Works.</a:t>
            </a:r>
          </a:p>
          <a:p>
            <a:pPr eaLnBrk="1" hangingPunct="1">
              <a:defRPr/>
            </a:pPr>
            <a:r>
              <a:rPr lang="en-US" sz="1200" dirty="0" smtClean="0">
                <a:latin typeface="+mn-lt"/>
              </a:rPr>
              <a:t>From 22 reels of microfilm, they captured almost 25,000 image files, with a daily throughput of 4800 images/day</a:t>
            </a:r>
          </a:p>
          <a:p>
            <a:pPr eaLnBrk="1" hangingPunct="1">
              <a:defRPr/>
            </a:pPr>
            <a:endParaRPr lang="en-US" sz="1200" dirty="0" smtClean="0">
              <a:latin typeface="+mn-lt"/>
            </a:endParaRPr>
          </a:p>
          <a:p>
            <a:pPr eaLnBrk="1" hangingPunct="1">
              <a:defRPr/>
            </a:pPr>
            <a:r>
              <a:rPr lang="en-US" sz="1200" dirty="0" smtClean="0"/>
              <a:t>Microfilm reels are not “original” materials, so can be shipped off-site and scanned for a fraction of the cost of doing the work in-house from the originals. Doing work in quantity with materials grouped by size (to preclude frequent adjustments) reduces the overall cost of capture.   The Bancroft has successfully reduced costs by 80% and more using this methodology. </a:t>
            </a:r>
          </a:p>
          <a:p>
            <a:pPr eaLnBrk="1" hangingPunct="1">
              <a:defRPr/>
            </a:pPr>
            <a:endParaRPr lang="en-US" sz="1200" dirty="0" smtClean="0"/>
          </a:p>
          <a:p>
            <a:pPr eaLnBrk="1" hangingPunct="1">
              <a:defRPr/>
            </a:pPr>
            <a:r>
              <a:rPr lang="en-US" sz="1200" dirty="0" smtClean="0"/>
              <a:t>Images used with permission. </a:t>
            </a:r>
            <a:endParaRPr lang="en-US" sz="1200" dirty="0"/>
          </a:p>
        </p:txBody>
      </p:sp>
      <p:sp>
        <p:nvSpPr>
          <p:cNvPr id="74756" name="Slide Number Placeholder 3"/>
          <p:cNvSpPr>
            <a:spLocks noGrp="1"/>
          </p:cNvSpPr>
          <p:nvPr>
            <p:ph type="sldNum" sz="quarter" idx="5"/>
          </p:nvPr>
        </p:nvSpPr>
        <p:spPr>
          <a:noFill/>
        </p:spPr>
        <p:txBody>
          <a:bodyPr/>
          <a:lstStyle/>
          <a:p>
            <a:fld id="{19C04D16-1F7E-48E6-9114-5CCE144E0C70}"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200" dirty="0" smtClean="0"/>
              <a:t>The Archives of Traditional Music at </a:t>
            </a:r>
            <a:r>
              <a:rPr lang="en-US" sz="1200" dirty="0" smtClean="0">
                <a:latin typeface="+mn-lt"/>
              </a:rPr>
              <a:t>Indiana University is doing reformatting of audio cassette tapes for </a:t>
            </a:r>
            <a:r>
              <a:rPr lang="en-US" sz="1200" dirty="0" smtClean="0"/>
              <a:t>preservation and access</a:t>
            </a:r>
            <a:r>
              <a:rPr lang="en-US" sz="1200" dirty="0" smtClean="0">
                <a:latin typeface="+mn-lt"/>
              </a:rPr>
              <a:t>.  </a:t>
            </a:r>
            <a:r>
              <a:rPr lang="en-US" sz="1200" dirty="0" smtClean="0"/>
              <a:t>Unlike other types of materials, when it comes to sound (and video) recording, there are no acceptable analog formats, so everything must be converted to digital.  </a:t>
            </a:r>
          </a:p>
          <a:p>
            <a:pPr eaLnBrk="1" hangingPunct="1">
              <a:defRPr/>
            </a:pPr>
            <a:endParaRPr lang="en-US" sz="1200" dirty="0" smtClean="0"/>
          </a:p>
          <a:p>
            <a:pPr eaLnBrk="1" hangingPunct="1">
              <a:defRPr/>
            </a:pPr>
            <a:r>
              <a:rPr lang="en-US" sz="1200" dirty="0" smtClean="0"/>
              <a:t>The Archives is automating as much of the process as possible, despite the requirement that audio must be digitized at playback speed. They have developed safe practices for parallel transfer, which is the digitization of multiple recordings simultaneously. An audio engineer monitors the audio from three cassette decks at the same time via software that automatically brings each of the sources into primary focus, at a higher volume, for a 10-15 seconds.  The technician can always hear all three recordings, so has continuity, but focuses on one at a time.  This approach allows comparison from one source to another in batches of similar materials, so the technician can listen for subtle shifts in fidelity.   </a:t>
            </a:r>
          </a:p>
          <a:p>
            <a:pPr eaLnBrk="1" hangingPunct="1">
              <a:defRPr/>
            </a:pPr>
            <a:r>
              <a:rPr lang="en-US" sz="1200" dirty="0" smtClean="0"/>
              <a:t> </a:t>
            </a:r>
          </a:p>
          <a:p>
            <a:pPr eaLnBrk="1" hangingPunct="1">
              <a:defRPr/>
            </a:pPr>
            <a:r>
              <a:rPr lang="en-US" sz="1200" dirty="0" smtClean="0"/>
              <a:t>Images used with permission. </a:t>
            </a:r>
          </a:p>
          <a:p>
            <a:pPr eaLnBrk="1" hangingPunct="1">
              <a:defRPr/>
            </a:pPr>
            <a:endParaRPr lang="en-US" sz="1200" dirty="0" smtClean="0"/>
          </a:p>
          <a:p>
            <a:pPr eaLnBrk="1" hangingPunct="1">
              <a:defRPr/>
            </a:pPr>
            <a:r>
              <a:rPr lang="en-US" sz="1200" dirty="0" smtClean="0"/>
              <a:t> </a:t>
            </a:r>
          </a:p>
          <a:p>
            <a:pPr eaLnBrk="1" hangingPunct="1">
              <a:defRPr/>
            </a:pPr>
            <a:endParaRPr lang="en-US" sz="1200" dirty="0"/>
          </a:p>
        </p:txBody>
      </p:sp>
      <p:sp>
        <p:nvSpPr>
          <p:cNvPr id="75780" name="Slide Number Placeholder 3"/>
          <p:cNvSpPr>
            <a:spLocks noGrp="1"/>
          </p:cNvSpPr>
          <p:nvPr>
            <p:ph type="sldNum" sz="quarter" idx="5"/>
          </p:nvPr>
        </p:nvSpPr>
        <p:spPr>
          <a:noFill/>
        </p:spPr>
        <p:txBody>
          <a:bodyPr/>
          <a:lstStyle/>
          <a:p>
            <a:fld id="{E5C83846-E695-46E7-9482-0396BA05EA2C}"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200" dirty="0" smtClean="0"/>
              <a:t>The University Archives at the University of Minnesota is digitizing legacy university publications, averaging 500 pages/hr  (scan and OCR)</a:t>
            </a:r>
          </a:p>
          <a:p>
            <a:pPr eaLnBrk="1" hangingPunct="1">
              <a:defRPr/>
            </a:pPr>
            <a:endParaRPr lang="en-US" sz="1200" dirty="0" smtClean="0"/>
          </a:p>
          <a:p>
            <a:pPr eaLnBrk="1" hangingPunct="1">
              <a:defRPr/>
            </a:pPr>
            <a:r>
              <a:rPr lang="en-US" sz="1200" dirty="0" smtClean="0"/>
              <a:t>This is now a routine function for high-use content or items held in duplicate. In the most recent year, they have scanned almost 220,000 pages on a single scanner, incorporated into the duties of student workers, totaling only 15 student hours/wk.</a:t>
            </a:r>
          </a:p>
          <a:p>
            <a:pPr eaLnBrk="1" hangingPunct="1">
              <a:defRPr/>
            </a:pPr>
            <a:r>
              <a:rPr lang="en-US" sz="1200" dirty="0" smtClean="0"/>
              <a:t> </a:t>
            </a:r>
          </a:p>
          <a:p>
            <a:pPr eaLnBrk="1" hangingPunct="1">
              <a:defRPr/>
            </a:pPr>
            <a:r>
              <a:rPr lang="en-US" sz="1200" dirty="0" smtClean="0"/>
              <a:t>The UM Archives is unusual in that they are, for the most part, scanning and discarding the material.  The content has informational, but little </a:t>
            </a:r>
            <a:r>
              <a:rPr lang="en-US" sz="1200" dirty="0" err="1" smtClean="0"/>
              <a:t>artifactual</a:t>
            </a:r>
            <a:r>
              <a:rPr lang="en-US" sz="1200" dirty="0" smtClean="0"/>
              <a:t>, value.  The 219,074 pages scanned last year freed up hundreds of feet of storage space and improved access.  </a:t>
            </a:r>
          </a:p>
          <a:p>
            <a:pPr eaLnBrk="1" hangingPunct="1">
              <a:defRPr/>
            </a:pPr>
            <a:endParaRPr lang="en-US" sz="1200" dirty="0" smtClean="0"/>
          </a:p>
          <a:p>
            <a:pPr eaLnBrk="1" hangingPunct="1">
              <a:defRPr/>
            </a:pPr>
            <a:r>
              <a:rPr lang="en-US" sz="1200" dirty="0" smtClean="0"/>
              <a:t>More details</a:t>
            </a:r>
            <a:r>
              <a:rPr lang="en-US" sz="1200" baseline="0" dirty="0" smtClean="0"/>
              <a:t> in the report.</a:t>
            </a:r>
            <a:endParaRPr lang="en-US" sz="1200" dirty="0" smtClean="0"/>
          </a:p>
          <a:p>
            <a:pPr eaLnBrk="1" hangingPunct="1">
              <a:defRPr/>
            </a:pPr>
            <a:endParaRPr lang="en-US" sz="1200" dirty="0" smtClean="0"/>
          </a:p>
          <a:p>
            <a:pPr eaLnBrk="1" hangingPunct="1">
              <a:defRPr/>
            </a:pPr>
            <a:r>
              <a:rPr lang="en-US" sz="1200" dirty="0" smtClean="0"/>
              <a:t>Images used with permission. </a:t>
            </a:r>
          </a:p>
          <a:p>
            <a:pPr eaLnBrk="1" hangingPunct="1">
              <a:defRPr/>
            </a:pPr>
            <a:endParaRPr lang="en-US" sz="1200" dirty="0"/>
          </a:p>
        </p:txBody>
      </p:sp>
      <p:sp>
        <p:nvSpPr>
          <p:cNvPr id="76804" name="Slide Number Placeholder 3"/>
          <p:cNvSpPr>
            <a:spLocks noGrp="1"/>
          </p:cNvSpPr>
          <p:nvPr>
            <p:ph type="sldNum" sz="quarter" idx="5"/>
          </p:nvPr>
        </p:nvSpPr>
        <p:spPr>
          <a:noFill/>
        </p:spPr>
        <p:txBody>
          <a:bodyPr/>
          <a:lstStyle/>
          <a:p>
            <a:fld id="{06866476-8CAD-4FB3-990B-3676776544CB}"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sz="1400" dirty="0" smtClean="0"/>
              <a:t>We wanted to promote</a:t>
            </a:r>
            <a:r>
              <a:rPr lang="en-US" sz="1400" baseline="0" dirty="0" smtClean="0"/>
              <a:t> ways </a:t>
            </a:r>
            <a:r>
              <a:rPr lang="en-US" sz="1400" dirty="0" smtClean="0"/>
              <a:t>to get materials more efficiently and effectively into the hands of users.</a:t>
            </a:r>
            <a:r>
              <a:rPr lang="en-US" sz="1400" baseline="0" dirty="0" smtClean="0"/>
              <a:t> </a:t>
            </a:r>
            <a:r>
              <a:rPr lang="en-US" sz="1400" dirty="0" smtClean="0"/>
              <a:t>The Sharing Special Collections Advisory Group is made up of both special collections and interlibrary lending staff.</a:t>
            </a:r>
          </a:p>
          <a:p>
            <a:pPr eaLnBrk="1" hangingPunct="1">
              <a:defRPr/>
            </a:pPr>
            <a:endParaRPr lang="en-US" sz="1400" dirty="0" smtClean="0"/>
          </a:p>
          <a:p>
            <a:pPr eaLnBrk="1" hangingPunct="1">
              <a:defRPr/>
            </a:pPr>
            <a:r>
              <a:rPr lang="en-US" sz="1400" dirty="0" smtClean="0"/>
              <a:t>Two main tasks have were identified during discussions: streamlining work flows when handling ILL requests for rare and unique materials, and exploring how best to go about building trust between institutions sufficient to allow the physical lending of special collections materials.</a:t>
            </a:r>
          </a:p>
          <a:p>
            <a:pPr eaLnBrk="1" hangingPunct="1">
              <a:defRPr/>
            </a:pPr>
            <a:endParaRPr lang="en-US" sz="1400" dirty="0" smtClean="0"/>
          </a:p>
          <a:p>
            <a:pPr eaLnBrk="1" hangingPunct="1">
              <a:defRPr/>
            </a:pPr>
            <a:r>
              <a:rPr lang="en-US" sz="1400" dirty="0" smtClean="0"/>
              <a:t>The working group has developed an</a:t>
            </a:r>
            <a:r>
              <a:rPr lang="en-US" sz="1400" baseline="0" dirty="0" smtClean="0"/>
              <a:t> analysis of more efficient and flexible collaborations between ILL and Special Collections departments. The group has compiled a model policy, synthesized from special collections loan policies from institutions that have long experience. </a:t>
            </a:r>
          </a:p>
          <a:p>
            <a:pPr eaLnBrk="1" hangingPunct="1">
              <a:defRPr/>
            </a:pPr>
            <a:endParaRPr lang="en-US" sz="1400" dirty="0" smtClean="0"/>
          </a:p>
          <a:p>
            <a:pPr eaLnBrk="1" hangingPunct="1">
              <a:defRPr/>
            </a:pPr>
            <a:r>
              <a:rPr lang="en-US" sz="1400" dirty="0" smtClean="0"/>
              <a:t>We</a:t>
            </a:r>
            <a:r>
              <a:rPr lang="en-US" sz="1400" baseline="0" dirty="0" smtClean="0"/>
              <a:t> are working closely with the </a:t>
            </a:r>
            <a:r>
              <a:rPr lang="en-US" sz="1400" dirty="0" smtClean="0"/>
              <a:t>ACRL/RBMS Guidelines for Borrowing and Lending Special Collections Materials Task Force. </a:t>
            </a:r>
          </a:p>
          <a:p>
            <a:pPr eaLnBrk="1" hangingPunct="1">
              <a:defRPr/>
            </a:pPr>
            <a:endParaRPr lang="en-US" dirty="0" smtClean="0"/>
          </a:p>
          <a:p>
            <a:pPr eaLnBrk="1" hangingPunct="1">
              <a:defRPr/>
            </a:pPr>
            <a:r>
              <a:rPr lang="en-US" sz="1100" dirty="0" smtClean="0"/>
              <a:t>http://www.flickr.com/photos/cayusa/2050974401/ </a:t>
            </a:r>
          </a:p>
          <a:p>
            <a:pPr eaLnBrk="1" hangingPunct="1">
              <a:defRPr/>
            </a:pPr>
            <a:r>
              <a:rPr lang="en-US" sz="1100" dirty="0" err="1" smtClean="0"/>
              <a:t>Cayusa</a:t>
            </a:r>
            <a:r>
              <a:rPr lang="en-US" sz="1100" b="1" dirty="0" smtClean="0"/>
              <a:t>.  </a:t>
            </a:r>
            <a:r>
              <a:rPr lang="en-US" sz="1100" dirty="0" smtClean="0"/>
              <a:t>Sharing.  2007.  (CC-BY-NC)</a:t>
            </a:r>
          </a:p>
          <a:p>
            <a:pPr eaLnBrk="1" hangingPunct="1">
              <a:defRPr/>
            </a:pPr>
            <a:endParaRPr lang="en-US" dirty="0" smtClean="0"/>
          </a:p>
          <a:p>
            <a:pPr eaLnBrk="1" hangingPunct="1">
              <a:defRPr/>
            </a:pPr>
            <a:endParaRPr lang="en-US" dirty="0"/>
          </a:p>
        </p:txBody>
      </p:sp>
      <p:sp>
        <p:nvSpPr>
          <p:cNvPr id="78852" name="Slide Number Placeholder 3"/>
          <p:cNvSpPr>
            <a:spLocks noGrp="1"/>
          </p:cNvSpPr>
          <p:nvPr>
            <p:ph type="sldNum" sz="quarter" idx="5"/>
          </p:nvPr>
        </p:nvSpPr>
        <p:spPr>
          <a:noFill/>
        </p:spPr>
        <p:txBody>
          <a:bodyPr/>
          <a:lstStyle/>
          <a:p>
            <a:fld id="{F01A2962-2937-4C0A-8E69-1C9D21C9C105}"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400" dirty="0" smtClean="0"/>
              <a:t>There are other ways we can make special collections more accessible. The 2010 "Capture and Release”</a:t>
            </a:r>
            <a:r>
              <a:rPr lang="en-US" sz="1400" baseline="30000" dirty="0" smtClean="0"/>
              <a:t>8 </a:t>
            </a:r>
            <a:r>
              <a:rPr lang="en-US" sz="1400" dirty="0" smtClean="0"/>
              <a:t>argues for allowing, if not encouraging, cameras in the Reading Rooms. </a:t>
            </a:r>
          </a:p>
          <a:p>
            <a:pPr eaLnBrk="1" hangingPunct="1">
              <a:defRPr/>
            </a:pPr>
            <a:endParaRPr lang="en-US" sz="1400" dirty="0" smtClean="0"/>
          </a:p>
          <a:p>
            <a:pPr eaLnBrk="1" hangingPunct="1">
              <a:defRPr/>
            </a:pPr>
            <a:r>
              <a:rPr lang="en-US" sz="1400" dirty="0" smtClean="0"/>
              <a:t>After the travails of landing the big one, the key to catch and release fishing is to take a picture before you release the fish.  So it goes when a researcher finally finds the document he’s been seeking, he can capture an image and then return the document to the collection.</a:t>
            </a:r>
          </a:p>
          <a:p>
            <a:pPr eaLnBrk="1" hangingPunct="1">
              <a:defRPr/>
            </a:pPr>
            <a:endParaRPr lang="en-US" sz="1400" dirty="0" smtClean="0"/>
          </a:p>
          <a:p>
            <a:pPr eaLnBrk="1" hangingPunct="1">
              <a:defRPr/>
            </a:pPr>
            <a:r>
              <a:rPr lang="en-US" sz="1400" dirty="0" err="1" smtClean="0"/>
              <a:t>Helti</a:t>
            </a:r>
            <a:r>
              <a:rPr lang="en-US" sz="1400" dirty="0" smtClean="0"/>
              <a:t>.  </a:t>
            </a:r>
            <a:r>
              <a:rPr lang="en-US" sz="1400" dirty="0" err="1" smtClean="0"/>
              <a:t>mladica</a:t>
            </a:r>
            <a:r>
              <a:rPr lang="en-US" sz="1400" dirty="0" smtClean="0"/>
              <a:t> / </a:t>
            </a:r>
            <a:r>
              <a:rPr lang="en-US" sz="1400" dirty="0" err="1" smtClean="0"/>
              <a:t>hucho</a:t>
            </a:r>
            <a:r>
              <a:rPr lang="en-US" sz="1400" dirty="0" smtClean="0"/>
              <a:t> </a:t>
            </a:r>
            <a:r>
              <a:rPr lang="en-US" sz="1400" dirty="0" err="1" smtClean="0"/>
              <a:t>hucho</a:t>
            </a:r>
            <a:r>
              <a:rPr lang="en-US" sz="1400" dirty="0" smtClean="0"/>
              <a:t> - catch and release.  2008.  (CC-BY-NC-ND)</a:t>
            </a:r>
          </a:p>
          <a:p>
            <a:pPr eaLnBrk="1" hangingPunct="1">
              <a:defRPr/>
            </a:pPr>
            <a:r>
              <a:rPr lang="en-US" sz="1400" dirty="0" smtClean="0"/>
              <a:t>http://www.flickr.com/photos/helti/2239965082/sizes/m/in/photostream/</a:t>
            </a:r>
            <a:endParaRPr lang="en-US" sz="1400" dirty="0"/>
          </a:p>
        </p:txBody>
      </p:sp>
      <p:sp>
        <p:nvSpPr>
          <p:cNvPr id="79876" name="Slide Number Placeholder 3"/>
          <p:cNvSpPr>
            <a:spLocks noGrp="1"/>
          </p:cNvSpPr>
          <p:nvPr>
            <p:ph type="sldNum" sz="quarter" idx="5"/>
          </p:nvPr>
        </p:nvSpPr>
        <p:spPr>
          <a:noFill/>
        </p:spPr>
        <p:txBody>
          <a:bodyPr/>
          <a:lstStyle/>
          <a:p>
            <a:fld id="{96C01B85-FF48-42B6-9574-2F18F7C8962F}"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eaLnBrk="1" hangingPunct="1">
              <a:defRPr/>
            </a:pPr>
            <a:r>
              <a:rPr lang="en-US" sz="1400" dirty="0" smtClean="0"/>
              <a:t>In OCLC Research, working with staff from partner institutions, we’ve undertaken several efforts to ensure that special collections emerge from the dark into the light of day</a:t>
            </a:r>
          </a:p>
          <a:p>
            <a:pPr eaLnBrk="1" hangingPunct="1">
              <a:defRPr/>
            </a:pPr>
            <a:endParaRPr lang="en-US" sz="1400" dirty="0" smtClean="0"/>
          </a:p>
          <a:p>
            <a:pPr eaLnBrk="1" hangingPunct="1">
              <a:defRPr/>
            </a:pPr>
            <a:r>
              <a:rPr lang="en-US" sz="1400" dirty="0" smtClean="0"/>
              <a:t>The 2007 “Shifting Gears” essay argued for making special collections more radically accessible.</a:t>
            </a:r>
          </a:p>
          <a:p>
            <a:pPr eaLnBrk="1" hangingPunct="1">
              <a:defRPr/>
            </a:pPr>
            <a:r>
              <a:rPr lang="en-US" sz="1400" dirty="0" smtClean="0"/>
              <a:t>Taking our Pulse is a survey of special collections and archives in North America </a:t>
            </a:r>
          </a:p>
          <a:p>
            <a:pPr eaLnBrk="1" hangingPunct="1">
              <a:defRPr/>
            </a:pPr>
            <a:r>
              <a:rPr lang="en-US" sz="1400" dirty="0" smtClean="0"/>
              <a:t>The “Undue Diligence” event led to a community of practice for risk analysis regarding rights associated with unpublished collections</a:t>
            </a:r>
          </a:p>
          <a:p>
            <a:pPr eaLnBrk="1" hangingPunct="1">
              <a:defRPr/>
            </a:pPr>
            <a:r>
              <a:rPr lang="en-US" sz="1400" dirty="0" smtClean="0"/>
              <a:t>Good Terms offered guidance for those engaging in commercial partnerships </a:t>
            </a:r>
          </a:p>
          <a:p>
            <a:pPr eaLnBrk="1" hangingPunct="1">
              <a:defRPr/>
            </a:pPr>
            <a:r>
              <a:rPr lang="en-US" sz="1400" dirty="0" smtClean="0"/>
              <a:t>Rapid Capture is an investigation of innovative approaches in the capture of non-book formats</a:t>
            </a:r>
          </a:p>
          <a:p>
            <a:pPr eaLnBrk="1" hangingPunct="1">
              <a:defRPr/>
            </a:pPr>
            <a:r>
              <a:rPr lang="en-US" sz="1400" dirty="0" smtClean="0"/>
              <a:t>An investigation of policies looks at use of special collections</a:t>
            </a:r>
          </a:p>
          <a:p>
            <a:pPr eaLnBrk="1" hangingPunct="1">
              <a:defRPr/>
            </a:pPr>
            <a:r>
              <a:rPr lang="en-US" sz="1400" dirty="0" smtClean="0"/>
              <a:t>Including Capture and Release, which encourages cameras in the reading rooms</a:t>
            </a:r>
          </a:p>
          <a:p>
            <a:pPr eaLnBrk="1" hangingPunct="1">
              <a:defRPr/>
            </a:pPr>
            <a:r>
              <a:rPr lang="en-US" sz="1400" dirty="0" smtClean="0"/>
              <a:t>And Scan and Deliver, about patron-initiated digitization </a:t>
            </a:r>
          </a:p>
          <a:p>
            <a:pPr eaLnBrk="1" hangingPunct="1">
              <a:defRPr/>
            </a:pPr>
            <a:r>
              <a:rPr lang="en-US" sz="1400" dirty="0" smtClean="0"/>
              <a:t>Single Search looks at bringing together our many disjointed access points</a:t>
            </a:r>
          </a:p>
          <a:p>
            <a:pPr eaLnBrk="1" hangingPunct="1">
              <a:defRPr/>
            </a:pPr>
            <a:r>
              <a:rPr lang="en-US" sz="1400" dirty="0" smtClean="0"/>
              <a:t>And Born Digital will offer suggestions for those just starting to get involved in managing materials that never were in analog form.</a:t>
            </a:r>
            <a:br>
              <a:rPr lang="en-US" sz="1400" dirty="0" smtClean="0"/>
            </a:br>
            <a:r>
              <a:rPr lang="en-US" sz="1400" dirty="0" smtClean="0"/>
              <a:t> </a:t>
            </a:r>
          </a:p>
          <a:p>
            <a:pPr eaLnBrk="1" hangingPunct="1">
              <a:defRPr/>
            </a:pPr>
            <a:r>
              <a:rPr lang="en-US" sz="1400" dirty="0" smtClean="0"/>
              <a:t>We’ll share some highlights from each of these investigations in hopes that we can continue to streamline some of our processes, allowing us to do more with less.  </a:t>
            </a:r>
          </a:p>
          <a:p>
            <a:pPr eaLnBrk="1" hangingPunct="1">
              <a:defRPr/>
            </a:pPr>
            <a:r>
              <a:rPr lang="en-US" sz="1400" dirty="0" smtClean="0"/>
              <a:t/>
            </a:r>
            <a:br>
              <a:rPr lang="en-US" sz="1400" dirty="0" smtClean="0"/>
            </a:br>
            <a:endParaRPr lang="en-US" sz="1400" dirty="0"/>
          </a:p>
        </p:txBody>
      </p:sp>
      <p:sp>
        <p:nvSpPr>
          <p:cNvPr id="57348" name="Slide Number Placeholder 3"/>
          <p:cNvSpPr>
            <a:spLocks noGrp="1"/>
          </p:cNvSpPr>
          <p:nvPr>
            <p:ph type="sldNum" sz="quarter" idx="5"/>
          </p:nvPr>
        </p:nvSpPr>
        <p:spPr>
          <a:noFill/>
        </p:spPr>
        <p:txBody>
          <a:bodyPr/>
          <a:lstStyle/>
          <a:p>
            <a:fld id="{EA2EFF89-13A4-4367-A16C-D4755E277D45}"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eaLnBrk="1" hangingPunct="1">
              <a:defRPr/>
            </a:pPr>
            <a:r>
              <a:rPr lang="en-US" sz="1400" dirty="0" smtClean="0">
                <a:latin typeface="Times New Roman" pitchFamily="18" charset="0"/>
                <a:cs typeface="Times New Roman" pitchFamily="18" charset="0"/>
              </a:rPr>
              <a:t>The report identifies benefits of cameras in the Reading Room:</a:t>
            </a:r>
          </a:p>
          <a:p>
            <a:pPr eaLnBrk="1" hangingPunct="1">
              <a:defRPr/>
            </a:pPr>
            <a:r>
              <a:rPr lang="en-US" sz="1400" b="1" dirty="0" smtClean="0">
                <a:latin typeface="Times New Roman" pitchFamily="18" charset="0"/>
                <a:cs typeface="Times New Roman" pitchFamily="18" charset="0"/>
              </a:rPr>
              <a:t>Most importantly, digital cameras facilitate use</a:t>
            </a:r>
            <a:r>
              <a:rPr lang="en-US" sz="1400" dirty="0" smtClean="0">
                <a:latin typeface="Times New Roman" pitchFamily="18" charset="0"/>
                <a:cs typeface="Times New Roman" pitchFamily="18" charset="0"/>
              </a:rPr>
              <a:t>—researchers with limited time can cover more collection materials during their visit by photographing relevant materials for in-depth study later. We preserve these materials so that they can be used. More use allows us to report higher reference figures and significant research use to our resource allocators. </a:t>
            </a:r>
          </a:p>
          <a:p>
            <a:pPr eaLnBrk="1" hangingPunct="1">
              <a:defRPr/>
            </a:pPr>
            <a:r>
              <a:rPr lang="en-US" sz="1400" b="1" dirty="0" smtClean="0">
                <a:latin typeface="Times New Roman" pitchFamily="18" charset="0"/>
                <a:cs typeface="Times New Roman" pitchFamily="18" charset="0"/>
              </a:rPr>
              <a:t>Digital cameras increase researcher satisfaction</a:t>
            </a:r>
            <a:r>
              <a:rPr lang="en-US" sz="1400" dirty="0" smtClean="0">
                <a:latin typeface="Times New Roman" pitchFamily="18" charset="0"/>
                <a:cs typeface="Times New Roman" pitchFamily="18" charset="0"/>
              </a:rPr>
              <a:t>—Researchers must take time from work and school to travel to our reading rooms during our limited business hours, often at great expense. Just as libraries and archives struggle with tighter budgets in these challenging economic times, so, too, do researchers. Digital cameras maximize their precious time in the reading room and end their wait for copies. Depending on the nature of the repository’s camera use policy, patrons may also save money and eliminate time spent on photocopy request paperwork. They may also make copies of a broader universe of materials, like oversize materials and bound volumes that are excluded from the photocopy policies of many repositories, and they can make color copies. </a:t>
            </a:r>
          </a:p>
          <a:p>
            <a:pPr eaLnBrk="1" hangingPunct="1">
              <a:defRPr/>
            </a:pPr>
            <a:r>
              <a:rPr lang="en-US" sz="1400" b="1" dirty="0" smtClean="0">
                <a:latin typeface="Times New Roman" pitchFamily="18" charset="0"/>
                <a:cs typeface="Times New Roman" pitchFamily="18" charset="0"/>
              </a:rPr>
              <a:t>Digital cameras reduce repository workload</a:t>
            </a:r>
            <a:r>
              <a:rPr lang="en-US" sz="1400" dirty="0" smtClean="0">
                <a:latin typeface="Times New Roman" pitchFamily="18" charset="0"/>
                <a:cs typeface="Times New Roman" pitchFamily="18" charset="0"/>
              </a:rPr>
              <a:t>—Depending on the repository’s photocopy and digital camera policies, allowing personal digital cameras outsources duplication tasks to the user, freeing staff to perform other work in these times of increased demands, expectations, and workloads. In addition, cameras may reduce photocopier maintenance and supplies. </a:t>
            </a:r>
          </a:p>
          <a:p>
            <a:pPr eaLnBrk="1" hangingPunct="1">
              <a:defRPr/>
            </a:pPr>
            <a:r>
              <a:rPr lang="en-US" sz="1400" b="1" dirty="0" smtClean="0">
                <a:latin typeface="Times New Roman" pitchFamily="18" charset="0"/>
                <a:cs typeface="Times New Roman" pitchFamily="18" charset="0"/>
              </a:rPr>
              <a:t>Digital cameras enhance security </a:t>
            </a:r>
            <a:r>
              <a:rPr lang="en-US" sz="1400" dirty="0" smtClean="0">
                <a:latin typeface="Times New Roman" pitchFamily="18" charset="0"/>
                <a:cs typeface="Times New Roman" pitchFamily="18" charset="0"/>
              </a:rPr>
              <a:t>and save reading room checkout time—Digital cameras decrease the number of photocopies leaving the reading room in the hands of researchers, reducing checkout time and the opportunity for theft. With twentieth- and twenty-first-century collections, it is frequently difficult to distinguish between copies and originals. </a:t>
            </a:r>
          </a:p>
          <a:p>
            <a:pPr eaLnBrk="1" hangingPunct="1">
              <a:defRPr/>
            </a:pPr>
            <a:r>
              <a:rPr lang="en-US" sz="1400" b="1" dirty="0" smtClean="0">
                <a:latin typeface="Times New Roman" pitchFamily="18" charset="0"/>
                <a:cs typeface="Times New Roman" pitchFamily="18" charset="0"/>
              </a:rPr>
              <a:t>Digital cameras save paper and photocopy toner</a:t>
            </a:r>
            <a:r>
              <a:rPr lang="en-US" sz="1400" dirty="0" smtClean="0">
                <a:latin typeface="Times New Roman" pitchFamily="18" charset="0"/>
                <a:cs typeface="Times New Roman" pitchFamily="18" charset="0"/>
              </a:rPr>
              <a:t>—Photographing materials is an effortless way to reduce our environmental impact. </a:t>
            </a:r>
          </a:p>
          <a:p>
            <a:pPr eaLnBrk="1" hangingPunct="1">
              <a:defRPr/>
            </a:pPr>
            <a:r>
              <a:rPr lang="en-US" sz="1400" dirty="0" smtClean="0">
                <a:latin typeface="Times New Roman" pitchFamily="18" charset="0"/>
                <a:cs typeface="Times New Roman" pitchFamily="18" charset="0"/>
              </a:rPr>
              <a:t>Repositories stay current and resolve an ongoing issue—Repositories remain largely analog outposts, in contrast to the 24/7 online world that most people live and work in. As much as we would like to deliver collection materials to all online, it is still beyond our grasp. Digital cameras are research tools that reach across this online/offline divide, one researcher at a time. </a:t>
            </a:r>
          </a:p>
          <a:p>
            <a:pPr eaLnBrk="1" hangingPunct="1">
              <a:defRPr/>
            </a:pPr>
            <a:r>
              <a:rPr lang="en-US" sz="1400" b="1" dirty="0" smtClean="0">
                <a:latin typeface="Times New Roman" pitchFamily="18" charset="0"/>
                <a:cs typeface="Times New Roman" pitchFamily="18" charset="0"/>
              </a:rPr>
              <a:t>Digital cameras reduce liability for copyright infringement</a:t>
            </a:r>
            <a:r>
              <a:rPr lang="en-US" sz="1400" dirty="0" smtClean="0">
                <a:latin typeface="Times New Roman" pitchFamily="18" charset="0"/>
                <a:cs typeface="Times New Roman" pitchFamily="18" charset="0"/>
              </a:rPr>
              <a:t>—Digital cameras lessen the repository’s risk profile, especially if it maintains a “hands-off” approach towards the use of personal cameras. When a repository makes copies of copyrighted documents for users or provides equipment on which users can make their own copies, it runs the risk of engaging in direct and indirect copyright infringement. </a:t>
            </a:r>
          </a:p>
          <a:p>
            <a:pPr eaLnBrk="1" hangingPunct="1">
              <a:defRPr/>
            </a:pPr>
            <a:r>
              <a:rPr lang="en-US" sz="1400" b="1" dirty="0" smtClean="0">
                <a:latin typeface="Times New Roman" pitchFamily="18" charset="0"/>
                <a:cs typeface="Times New Roman" pitchFamily="18" charset="0"/>
              </a:rPr>
              <a:t>Digital cameras are gentler on collection materials</a:t>
            </a:r>
            <a:r>
              <a:rPr lang="en-US" sz="1400" dirty="0" smtClean="0">
                <a:latin typeface="Times New Roman" pitchFamily="18" charset="0"/>
                <a:cs typeface="Times New Roman" pitchFamily="18" charset="0"/>
              </a:rPr>
              <a:t>—Upending collection materials to position them on a photocopy machine, even when done with the utmost care, risks more damage to materials than photographing them in the reading room while they are face up and appropriately supported. The materials are not subjected to the intense light of a photocopier, but rather are usually easily photographed with ambient lighting. It then goes on to list suggested practices and lays out a grid with a sliding scale of varying levels of accommodation on 15 facets</a:t>
            </a:r>
            <a:endParaRPr lang="en-US" sz="1400" dirty="0">
              <a:latin typeface="Times New Roman" pitchFamily="18" charset="0"/>
              <a:cs typeface="Times New Roman" pitchFamily="18" charset="0"/>
            </a:endParaRPr>
          </a:p>
        </p:txBody>
      </p:sp>
      <p:sp>
        <p:nvSpPr>
          <p:cNvPr id="80900" name="Slide Number Placeholder 3"/>
          <p:cNvSpPr>
            <a:spLocks noGrp="1"/>
          </p:cNvSpPr>
          <p:nvPr>
            <p:ph type="sldNum" sz="quarter" idx="5"/>
          </p:nvPr>
        </p:nvSpPr>
        <p:spPr>
          <a:noFill/>
        </p:spPr>
        <p:txBody>
          <a:bodyPr/>
          <a:lstStyle/>
          <a:p>
            <a:fld id="{F4A90569-C294-4C60-8905-8EAB2B8B385E}"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400" dirty="0" smtClean="0"/>
              <a:t>"Scan and Deliver“, released last month, </a:t>
            </a:r>
            <a:r>
              <a:rPr lang="en-US" sz="1400" baseline="30000" dirty="0" smtClean="0"/>
              <a:t>9</a:t>
            </a:r>
            <a:r>
              <a:rPr lang="en-US" sz="1400" dirty="0" smtClean="0"/>
              <a:t>investigates policy issues related to patron-initiated digitization of materials.</a:t>
            </a:r>
          </a:p>
          <a:p>
            <a:pPr eaLnBrk="1" hangingPunct="1">
              <a:defRPr/>
            </a:pPr>
            <a:endParaRPr lang="en-US" sz="1400" dirty="0" smtClean="0"/>
          </a:p>
          <a:p>
            <a:pPr eaLnBrk="1" hangingPunct="1">
              <a:defRPr/>
            </a:pPr>
            <a:endParaRPr lang="en-US" sz="1400" dirty="0" smtClean="0"/>
          </a:p>
          <a:p>
            <a:pPr eaLnBrk="1" hangingPunct="1">
              <a:defRPr/>
            </a:pPr>
            <a:endParaRPr lang="en-US" sz="1400" dirty="0" smtClean="0"/>
          </a:p>
          <a:p>
            <a:pPr eaLnBrk="1" hangingPunct="1">
              <a:defRPr/>
            </a:pPr>
            <a:r>
              <a:rPr lang="en-US" sz="1400" dirty="0" smtClean="0"/>
              <a:t>Steps in user-initiated digitization – review, decide, scan, and deliver – have a spectrum of tracks for workflow. </a:t>
            </a:r>
          </a:p>
          <a:p>
            <a:pPr eaLnBrk="1" hangingPunct="1">
              <a:defRPr/>
            </a:pPr>
            <a:endParaRPr lang="en-US" sz="1400" dirty="0" smtClean="0"/>
          </a:p>
        </p:txBody>
      </p:sp>
      <p:sp>
        <p:nvSpPr>
          <p:cNvPr id="83972" name="Slide Number Placeholder 3"/>
          <p:cNvSpPr>
            <a:spLocks noGrp="1"/>
          </p:cNvSpPr>
          <p:nvPr>
            <p:ph type="sldNum" sz="quarter" idx="5"/>
          </p:nvPr>
        </p:nvSpPr>
        <p:spPr>
          <a:noFill/>
        </p:spPr>
        <p:txBody>
          <a:bodyPr/>
          <a:lstStyle/>
          <a:p>
            <a:fld id="{9CB3F0E5-2FCF-46D2-B175-879C9D97438E}"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marL="348626" indent="-348626" eaLnBrk="1" hangingPunct="1">
              <a:buFontTx/>
              <a:buAutoNum type="alphaUcPeriod"/>
              <a:defRPr/>
            </a:pPr>
            <a:r>
              <a:rPr lang="en-US" sz="1400" b="1" dirty="0" smtClean="0">
                <a:latin typeface="Times New Roman" pitchFamily="18" charset="0"/>
                <a:cs typeface="Times New Roman" pitchFamily="18" charset="0"/>
              </a:rPr>
              <a:t>Review</a:t>
            </a:r>
          </a:p>
          <a:p>
            <a:pPr marL="348626" indent="-348626" eaLnBrk="1" hangingPunct="1">
              <a:defRPr/>
            </a:pPr>
            <a:r>
              <a:rPr lang="en-US" sz="1400" b="1" i="1" dirty="0" smtClean="0">
                <a:latin typeface="Times New Roman" pitchFamily="18" charset="0"/>
                <a:cs typeface="Times New Roman" pitchFamily="18" charset="0"/>
              </a:rPr>
              <a:t>How do users request digital reproductions?</a:t>
            </a:r>
            <a:r>
              <a:rPr lang="en-US" sz="1400" dirty="0" smtClean="0">
                <a:latin typeface="Times New Roman" pitchFamily="18" charset="0"/>
                <a:cs typeface="Times New Roman" pitchFamily="18" charset="0"/>
              </a:rPr>
              <a:t> verbal request or a detailed form. </a:t>
            </a:r>
          </a:p>
          <a:p>
            <a:pPr eaLnBrk="1" hangingPunct="1">
              <a:defRPr/>
            </a:pPr>
            <a:r>
              <a:rPr lang="en-US" sz="1400" b="1" i="1" dirty="0" smtClean="0">
                <a:latin typeface="Times New Roman" pitchFamily="18" charset="0"/>
                <a:cs typeface="Times New Roman" pitchFamily="18" charset="0"/>
              </a:rPr>
              <a:t>How are requests for copies approved?</a:t>
            </a:r>
            <a:r>
              <a:rPr lang="en-US" sz="1400" dirty="0" smtClean="0">
                <a:latin typeface="Times New Roman" pitchFamily="18" charset="0"/>
                <a:cs typeface="Times New Roman" pitchFamily="18" charset="0"/>
              </a:rPr>
              <a:t>  if the institution owns an item, it warrants digitization.</a:t>
            </a:r>
          </a:p>
          <a:p>
            <a:pPr eaLnBrk="1" hangingPunct="1">
              <a:defRPr/>
            </a:pPr>
            <a:r>
              <a:rPr lang="en-US" sz="1400" b="1" i="1" dirty="0" smtClean="0">
                <a:latin typeface="Times New Roman" pitchFamily="18" charset="0"/>
                <a:cs typeface="Times New Roman" pitchFamily="18" charset="0"/>
              </a:rPr>
              <a:t>How many people need to approve materials to be digitized?</a:t>
            </a:r>
            <a:r>
              <a:rPr lang="en-US" sz="1400" dirty="0" smtClean="0">
                <a:latin typeface="Times New Roman" pitchFamily="18" charset="0"/>
                <a:cs typeface="Times New Roman" pitchFamily="18" charset="0"/>
              </a:rPr>
              <a:t> Minimize the number of people involved or use blanket guidelines </a:t>
            </a:r>
          </a:p>
          <a:p>
            <a:pPr eaLnBrk="1" hangingPunct="1">
              <a:defRPr/>
            </a:pPr>
            <a:r>
              <a:rPr lang="en-US" sz="1400" b="1" i="1" dirty="0" smtClean="0">
                <a:latin typeface="Times New Roman" pitchFamily="18" charset="0"/>
                <a:cs typeface="Times New Roman" pitchFamily="18" charset="0"/>
              </a:rPr>
              <a:t>Have the requested items already been digitized?</a:t>
            </a:r>
            <a:r>
              <a:rPr lang="en-US" sz="1400" dirty="0" smtClean="0">
                <a:latin typeface="Times New Roman" pitchFamily="18" charset="0"/>
                <a:cs typeface="Times New Roman" pitchFamily="18" charset="0"/>
              </a:rPr>
              <a:t> searching can be very time consuming and what you find may not be what’s needed by the user.</a:t>
            </a:r>
          </a:p>
          <a:p>
            <a:pPr eaLnBrk="1" hangingPunct="1">
              <a:defRPr/>
            </a:pPr>
            <a:r>
              <a:rPr lang="en-US" sz="1400" b="1" i="1" dirty="0" smtClean="0">
                <a:latin typeface="Times New Roman" pitchFamily="18" charset="0"/>
                <a:cs typeface="Times New Roman" pitchFamily="18" charset="0"/>
              </a:rPr>
              <a:t>How do you manage copyright, privacy, and other legal issues?</a:t>
            </a:r>
            <a:r>
              <a:rPr lang="en-US" sz="1400" dirty="0" smtClean="0">
                <a:latin typeface="Times New Roman" pitchFamily="18" charset="0"/>
                <a:cs typeface="Times New Roman" pitchFamily="18" charset="0"/>
              </a:rPr>
              <a:t> Place responsibility for rights and privacy issues on the user. </a:t>
            </a:r>
          </a:p>
          <a:p>
            <a:pPr eaLnBrk="1" hangingPunct="1">
              <a:defRPr/>
            </a:pPr>
            <a:r>
              <a:rPr lang="en-US" sz="1400" b="1" dirty="0" smtClean="0">
                <a:latin typeface="Times New Roman" pitchFamily="18" charset="0"/>
                <a:cs typeface="Times New Roman" pitchFamily="18" charset="0"/>
              </a:rPr>
              <a:t>B. Decide</a:t>
            </a:r>
          </a:p>
          <a:p>
            <a:pPr eaLnBrk="1" hangingPunct="1">
              <a:defRPr/>
            </a:pPr>
            <a:r>
              <a:rPr lang="en-US" sz="1400" b="1" i="1" dirty="0" smtClean="0">
                <a:latin typeface="Times New Roman" pitchFamily="18" charset="0"/>
                <a:cs typeface="Times New Roman" pitchFamily="18" charset="0"/>
              </a:rPr>
              <a:t>Will you keep the images?</a:t>
            </a:r>
            <a:r>
              <a:rPr lang="en-US" sz="1400" dirty="0" smtClean="0">
                <a:latin typeface="Times New Roman" pitchFamily="18" charset="0"/>
                <a:cs typeface="Times New Roman" pitchFamily="18" charset="0"/>
              </a:rPr>
              <a:t> Makes an enormous difference in the time and money committed to user-initiated digitization. </a:t>
            </a:r>
          </a:p>
          <a:p>
            <a:pPr eaLnBrk="1" hangingPunct="1">
              <a:defRPr/>
            </a:pPr>
            <a:r>
              <a:rPr lang="en-US" sz="1400" b="1" i="1" dirty="0" smtClean="0">
                <a:latin typeface="Times New Roman" pitchFamily="18" charset="0"/>
                <a:cs typeface="Times New Roman" pitchFamily="18" charset="0"/>
              </a:rPr>
              <a:t>Is it useful for you to keep the digitized images?</a:t>
            </a:r>
            <a:r>
              <a:rPr lang="en-US" sz="1400" dirty="0" smtClean="0">
                <a:latin typeface="Times New Roman" pitchFamily="18" charset="0"/>
                <a:cs typeface="Times New Roman" pitchFamily="18" charset="0"/>
              </a:rPr>
              <a:t> If you do not have resources to tinker with metadata, do not keep digitized images.  </a:t>
            </a:r>
          </a:p>
          <a:p>
            <a:pPr eaLnBrk="1" hangingPunct="1">
              <a:defRPr/>
            </a:pPr>
            <a:r>
              <a:rPr lang="en-US" sz="1400" b="1" i="1" dirty="0" smtClean="0">
                <a:latin typeface="Times New Roman" pitchFamily="18" charset="0"/>
                <a:cs typeface="Times New Roman" pitchFamily="18" charset="0"/>
              </a:rPr>
              <a:t>Do you have sufficient resources to keep digitized images?</a:t>
            </a:r>
            <a:r>
              <a:rPr lang="en-US" sz="1400" b="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Digital infrastructure and metadata creation always require significant resources. On the inside track, do not keep the images. On an intermediate track, digitized images are kept locally (such as on a network drive) for future requests. On the outside track, digitized images are integrated into institutional digital asset management systems (DAMS), </a:t>
            </a:r>
            <a:r>
              <a:rPr lang="en-US" sz="1400" dirty="0" err="1" smtClean="0">
                <a:latin typeface="Times New Roman" pitchFamily="18" charset="0"/>
                <a:cs typeface="Times New Roman" pitchFamily="18" charset="0"/>
              </a:rPr>
              <a:t>consortial</a:t>
            </a:r>
            <a:r>
              <a:rPr lang="en-US" sz="1400" dirty="0" smtClean="0">
                <a:latin typeface="Times New Roman" pitchFamily="18" charset="0"/>
                <a:cs typeface="Times New Roman" pitchFamily="18" charset="0"/>
              </a:rPr>
              <a:t> repositories, and preservation initiatives. On the middle or outside track, institutions may want to re-use images for projects, such as Web exhibits, </a:t>
            </a:r>
            <a:r>
              <a:rPr lang="en-US" sz="1400" dirty="0" err="1" smtClean="0">
                <a:latin typeface="Times New Roman" pitchFamily="18" charset="0"/>
                <a:cs typeface="Times New Roman" pitchFamily="18" charset="0"/>
              </a:rPr>
              <a:t>Flickr</a:t>
            </a:r>
            <a:r>
              <a:rPr lang="en-US" sz="1400" dirty="0" smtClean="0">
                <a:latin typeface="Times New Roman" pitchFamily="18" charset="0"/>
                <a:cs typeface="Times New Roman" pitchFamily="18" charset="0"/>
              </a:rPr>
              <a:t> Commons, or links in online finding aids and catalog records.</a:t>
            </a:r>
          </a:p>
          <a:p>
            <a:pPr eaLnBrk="1" hangingPunct="1">
              <a:defRPr/>
            </a:pPr>
            <a:r>
              <a:rPr lang="en-US" sz="1400" b="1" i="1" dirty="0" smtClean="0">
                <a:latin typeface="Times New Roman" pitchFamily="18" charset="0"/>
                <a:cs typeface="Times New Roman" pitchFamily="18" charset="0"/>
              </a:rPr>
              <a:t>What resolution is needed for scanning?</a:t>
            </a:r>
            <a:r>
              <a:rPr lang="en-US" sz="1400" dirty="0" smtClean="0">
                <a:latin typeface="Times New Roman" pitchFamily="18" charset="0"/>
                <a:cs typeface="Times New Roman" pitchFamily="18" charset="0"/>
              </a:rPr>
              <a:t> User needs determine the quality of scans. If you decide to keep copies, you might choose a higher quality.</a:t>
            </a:r>
          </a:p>
          <a:p>
            <a:pPr eaLnBrk="1" hangingPunct="1">
              <a:defRPr/>
            </a:pPr>
            <a:r>
              <a:rPr lang="en-US" sz="1400" b="1" i="1" dirty="0" smtClean="0">
                <a:latin typeface="Times New Roman" pitchFamily="18" charset="0"/>
                <a:cs typeface="Times New Roman" pitchFamily="18" charset="0"/>
              </a:rPr>
              <a:t>Is the request for high-resolution</a:t>
            </a:r>
            <a:r>
              <a:rPr lang="en-US" sz="1400" b="1"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Institutions on the middle track might scan at a high resolution but deliver images with minimal metadata. </a:t>
            </a:r>
          </a:p>
          <a:p>
            <a:pPr eaLnBrk="1" hangingPunct="1">
              <a:defRPr/>
            </a:pPr>
            <a:r>
              <a:rPr lang="en-US" sz="1400" b="1" i="1" dirty="0" smtClean="0">
                <a:latin typeface="Times New Roman" pitchFamily="18" charset="0"/>
                <a:cs typeface="Times New Roman" pitchFamily="18" charset="0"/>
              </a:rPr>
              <a:t>What metadata will you create?</a:t>
            </a:r>
            <a:r>
              <a:rPr lang="en-US" sz="1400" dirty="0" smtClean="0">
                <a:latin typeface="Times New Roman" pitchFamily="18" charset="0"/>
                <a:cs typeface="Times New Roman" pitchFamily="18" charset="0"/>
              </a:rPr>
              <a:t> If you want to keep the images, amount and type of metadata is the biggest hurdle in repurposing scans. An economical tactic is to reuse whatever metadata the user included in the request.</a:t>
            </a:r>
          </a:p>
          <a:p>
            <a:pPr eaLnBrk="1" hangingPunct="1">
              <a:defRPr/>
            </a:pPr>
            <a:r>
              <a:rPr lang="en-US" sz="1400" b="1" i="1" dirty="0" smtClean="0">
                <a:latin typeface="Times New Roman" pitchFamily="18" charset="0"/>
                <a:cs typeface="Times New Roman" pitchFamily="18" charset="0"/>
              </a:rPr>
              <a:t>Will you scan the whole volume, folder, or series when the request is for an item or set of items?</a:t>
            </a:r>
            <a:r>
              <a:rPr lang="en-US" sz="1400" dirty="0" smtClean="0">
                <a:latin typeface="Times New Roman" pitchFamily="18" charset="0"/>
                <a:cs typeface="Times New Roman" pitchFamily="18" charset="0"/>
              </a:rPr>
              <a:t> Sometimes it doesn’t make sense to digitize just one item or page. If taking the middle or outside track, scan the whole unit. (folder or volume or series or collection). </a:t>
            </a:r>
          </a:p>
          <a:p>
            <a:pPr eaLnBrk="1" hangingPunct="1">
              <a:defRPr/>
            </a:pPr>
            <a:r>
              <a:rPr lang="en-US" sz="1400" b="1" dirty="0" smtClean="0">
                <a:latin typeface="Times New Roman" pitchFamily="18" charset="0"/>
                <a:cs typeface="Times New Roman" pitchFamily="18" charset="0"/>
              </a:rPr>
              <a:t>C. Scan</a:t>
            </a:r>
          </a:p>
          <a:p>
            <a:pPr eaLnBrk="1" hangingPunct="1">
              <a:defRPr/>
            </a:pPr>
            <a:r>
              <a:rPr lang="en-US" sz="1400" b="1" i="1" dirty="0" smtClean="0">
                <a:latin typeface="Times New Roman" pitchFamily="18" charset="0"/>
                <a:cs typeface="Times New Roman" pitchFamily="18" charset="0"/>
              </a:rPr>
              <a:t>Who digitizes and describes materials and how many steps are involved?</a:t>
            </a:r>
            <a:r>
              <a:rPr lang="en-US" sz="1400" i="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Streamline digitization workflow so that only one or two people are involved </a:t>
            </a:r>
          </a:p>
          <a:p>
            <a:pPr eaLnBrk="1" hangingPunct="1">
              <a:defRPr/>
            </a:pPr>
            <a:r>
              <a:rPr lang="en-US" sz="1400" b="1" i="1" dirty="0" smtClean="0">
                <a:latin typeface="Times New Roman" pitchFamily="18" charset="0"/>
                <a:cs typeface="Times New Roman" pitchFamily="18" charset="0"/>
              </a:rPr>
              <a:t>Will you perform quality control on the images, metadata or materials?</a:t>
            </a:r>
            <a:r>
              <a:rPr lang="en-US" sz="1400" b="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Often a bottleneck in digitization workflows.</a:t>
            </a:r>
          </a:p>
          <a:p>
            <a:pPr eaLnBrk="1" hangingPunct="1">
              <a:defRPr/>
            </a:pPr>
            <a:r>
              <a:rPr lang="en-US" sz="1400" b="1" dirty="0" smtClean="0">
                <a:latin typeface="Times New Roman" pitchFamily="18" charset="0"/>
                <a:cs typeface="Times New Roman" pitchFamily="18" charset="0"/>
              </a:rPr>
              <a:t>D. Deliver</a:t>
            </a:r>
          </a:p>
          <a:p>
            <a:pPr eaLnBrk="1" hangingPunct="1">
              <a:defRPr/>
            </a:pPr>
            <a:r>
              <a:rPr lang="en-US" sz="1400" b="1" i="1" dirty="0" smtClean="0">
                <a:latin typeface="Times New Roman" pitchFamily="18" charset="0"/>
                <a:cs typeface="Times New Roman" pitchFamily="18" charset="0"/>
              </a:rPr>
              <a:t>How do you deliver digital copies to the user?  </a:t>
            </a:r>
            <a:r>
              <a:rPr lang="en-US" sz="1400" dirty="0" smtClean="0">
                <a:latin typeface="Times New Roman" pitchFamily="18" charset="0"/>
                <a:cs typeface="Times New Roman" pitchFamily="18" charset="0"/>
              </a:rPr>
              <a:t>Often automated and online. </a:t>
            </a:r>
            <a:r>
              <a:rPr lang="en-US" sz="1400" dirty="0" err="1" smtClean="0">
                <a:latin typeface="Times New Roman" pitchFamily="18" charset="0"/>
                <a:cs typeface="Times New Roman" pitchFamily="18" charset="0"/>
              </a:rPr>
              <a:t>Flickr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CONTENTdm</a:t>
            </a:r>
            <a:r>
              <a:rPr lang="en-US" sz="1400" dirty="0" smtClean="0">
                <a:latin typeface="Times New Roman" pitchFamily="18" charset="0"/>
                <a:cs typeface="Times New Roman" pitchFamily="18" charset="0"/>
              </a:rPr>
              <a:t>, or a repository. In some cases users can find these images on their own and need not make requests. An online gallery populated with previous users’ requests – “the best of the </a:t>
            </a:r>
            <a:r>
              <a:rPr lang="en-US" sz="1400" dirty="0" err="1" smtClean="0">
                <a:latin typeface="Times New Roman" pitchFamily="18" charset="0"/>
                <a:cs typeface="Times New Roman" pitchFamily="18" charset="0"/>
              </a:rPr>
              <a:t>archives.”or</a:t>
            </a:r>
            <a:r>
              <a:rPr lang="en-US" sz="1400" dirty="0" smtClean="0">
                <a:latin typeface="Times New Roman" pitchFamily="18" charset="0"/>
                <a:cs typeface="Times New Roman" pitchFamily="18" charset="0"/>
              </a:rPr>
              <a:t> email them or copy them to a CD, FTP site, or flash drive. That’s it.</a:t>
            </a:r>
          </a:p>
          <a:p>
            <a:pPr eaLnBrk="1" hangingPunct="1">
              <a:defRPr/>
            </a:pPr>
            <a:endParaRPr lang="en-US" sz="1400" dirty="0" smtClean="0">
              <a:latin typeface="Times New Roman" pitchFamily="18" charset="0"/>
              <a:cs typeface="Times New Roman" pitchFamily="18" charset="0"/>
            </a:endParaRPr>
          </a:p>
        </p:txBody>
      </p:sp>
      <p:sp>
        <p:nvSpPr>
          <p:cNvPr id="81924" name="Slide Number Placeholder 3"/>
          <p:cNvSpPr>
            <a:spLocks noGrp="1"/>
          </p:cNvSpPr>
          <p:nvPr>
            <p:ph type="sldNum" sz="quarter" idx="5"/>
          </p:nvPr>
        </p:nvSpPr>
        <p:spPr>
          <a:noFill/>
        </p:spPr>
        <p:txBody>
          <a:bodyPr/>
          <a:lstStyle/>
          <a:p>
            <a:fld id="{B89F6751-49CD-47A0-AD1C-A706A13D02A6}"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r>
              <a:rPr lang="en-US" sz="1400" dirty="0" smtClean="0"/>
              <a:t>So now we’ve got a lot of special materials ready to be accessed. [click]  We build a portal. Maybe not one for every collection, but chances are we’re still building a number of silos across the libraries, archives and museums on campus. So we now need to offer a single search interface, so users don’t have to guess where to look and then figure out how to navigate each system.</a:t>
            </a:r>
          </a:p>
          <a:p>
            <a:pPr eaLnBrk="1" hangingPunct="1"/>
            <a:endParaRPr lang="en-US" dirty="0" smtClean="0"/>
          </a:p>
        </p:txBody>
      </p:sp>
      <p:sp>
        <p:nvSpPr>
          <p:cNvPr id="82948" name="Slide Number Placeholder 3"/>
          <p:cNvSpPr>
            <a:spLocks noGrp="1"/>
          </p:cNvSpPr>
          <p:nvPr>
            <p:ph type="sldNum" sz="quarter" idx="5"/>
          </p:nvPr>
        </p:nvSpPr>
        <p:spPr>
          <a:noFill/>
        </p:spPr>
        <p:txBody>
          <a:bodyPr/>
          <a:lstStyle/>
          <a:p>
            <a:fld id="{49565B5D-300C-4E19-A77B-AE13E0B5A10C}"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r>
              <a:rPr lang="en-US" sz="1400" dirty="0" smtClean="0"/>
              <a:t>A group of nine Single Search Implementers is sharing their experiences to encourage others who are on this path.  These are some of the topics being covered.</a:t>
            </a:r>
          </a:p>
          <a:p>
            <a:pPr eaLnBrk="1" hangingPunct="1"/>
            <a:r>
              <a:rPr lang="en-US" sz="1400" dirty="0" smtClean="0"/>
              <a:t>The report will be ready in a month or so</a:t>
            </a:r>
          </a:p>
          <a:p>
            <a:pPr eaLnBrk="1" hangingPunct="1"/>
            <a:endParaRPr lang="en-US" sz="1400" dirty="0" smtClean="0"/>
          </a:p>
          <a:p>
            <a:pPr eaLnBrk="1" hangingPunct="1"/>
            <a:endParaRPr lang="en-US" sz="1400" dirty="0" smtClean="0"/>
          </a:p>
          <a:p>
            <a:pPr eaLnBrk="1" hangingPunct="1"/>
            <a:r>
              <a:rPr lang="en-US" sz="1400" dirty="0" smtClean="0"/>
              <a:t>BUT this begs the question, Isn’t each</a:t>
            </a:r>
            <a:r>
              <a:rPr lang="en-US" sz="1400" i="1" dirty="0" smtClean="0"/>
              <a:t> </a:t>
            </a:r>
            <a:r>
              <a:rPr lang="en-US" sz="1400" dirty="0" smtClean="0"/>
              <a:t>single search implementation still a silo?</a:t>
            </a:r>
          </a:p>
          <a:p>
            <a:pPr eaLnBrk="1" hangingPunct="1"/>
            <a:r>
              <a:rPr lang="en-US" sz="1400" dirty="0" smtClean="0"/>
              <a:t>In order to get the content into users’ flow, we need to get the content to aggregators and make it </a:t>
            </a:r>
            <a:r>
              <a:rPr lang="en-US" sz="1400" dirty="0" err="1" smtClean="0"/>
              <a:t>crawlable</a:t>
            </a:r>
            <a:r>
              <a:rPr lang="en-US" sz="1400" dirty="0" smtClean="0"/>
              <a:t> by search engines.</a:t>
            </a:r>
          </a:p>
        </p:txBody>
      </p:sp>
      <p:sp>
        <p:nvSpPr>
          <p:cNvPr id="84996" name="Slide Number Placeholder 3"/>
          <p:cNvSpPr>
            <a:spLocks noGrp="1"/>
          </p:cNvSpPr>
          <p:nvPr>
            <p:ph type="sldNum" sz="quarter" idx="5"/>
          </p:nvPr>
        </p:nvSpPr>
        <p:spPr>
          <a:noFill/>
        </p:spPr>
        <p:txBody>
          <a:bodyPr/>
          <a:lstStyle/>
          <a:p>
            <a:fld id="{EE6FFFF1-D6F3-40E8-B5EC-94DAD4DA82C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400" dirty="0" smtClean="0"/>
              <a:t>The Born Digital project is just getting started. Jackie Dooley has the lead on this one.  </a:t>
            </a:r>
          </a:p>
          <a:p>
            <a:pPr eaLnBrk="1" hangingPunct="1">
              <a:defRPr/>
            </a:pPr>
            <a:r>
              <a:rPr lang="en-US" sz="1400" dirty="0" smtClean="0"/>
              <a:t>Focus on enhancing effective management of born-digital materials as they intersect with special collections and archives in research libraries. </a:t>
            </a:r>
          </a:p>
          <a:p>
            <a:pPr eaLnBrk="1" hangingPunct="1">
              <a:defRPr/>
            </a:pPr>
            <a:r>
              <a:rPr lang="en-US" sz="1400" dirty="0" smtClean="0"/>
              <a:t>First off we attempted a definition of born digital: </a:t>
            </a:r>
          </a:p>
          <a:p>
            <a:pPr eaLnBrk="1" hangingPunct="1">
              <a:defRPr/>
            </a:pPr>
            <a:r>
              <a:rPr lang="en-US" sz="1400" b="1" dirty="0" smtClean="0"/>
              <a:t>Items created and managed in digital form. </a:t>
            </a:r>
          </a:p>
          <a:p>
            <a:pPr eaLnBrk="1" hangingPunct="1">
              <a:defRPr/>
            </a:pPr>
            <a:r>
              <a:rPr lang="en-US" sz="1400" dirty="0" smtClean="0"/>
              <a:t>Working with a number of advisors, we intend to identify the skills and practices in the archival tradition that will be of value in the preservation of, and access to,  materials that were born digital.  We’ll also assemble the minimal steps that need to be taken, while ensuring that no harm is done.  </a:t>
            </a:r>
          </a:p>
          <a:p>
            <a:pPr eaLnBrk="1" hangingPunct="1">
              <a:defRPr/>
            </a:pPr>
            <a:endParaRPr lang="en-US" sz="1400" dirty="0" smtClean="0"/>
          </a:p>
          <a:p>
            <a:pPr eaLnBrk="1" hangingPunct="1">
              <a:defRPr/>
            </a:pPr>
            <a:r>
              <a:rPr lang="en-US" sz="1400" dirty="0" smtClean="0"/>
              <a:t>Photo</a:t>
            </a:r>
            <a:r>
              <a:rPr lang="en-US" sz="1400" baseline="0" dirty="0" smtClean="0"/>
              <a:t> by Merrilee Proffitt. </a:t>
            </a:r>
            <a:r>
              <a:rPr lang="en-US" sz="1400" b="1" dirty="0" smtClean="0"/>
              <a:t>CC BY-NC</a:t>
            </a:r>
            <a:endParaRPr lang="en-US" sz="1400" dirty="0"/>
          </a:p>
        </p:txBody>
      </p:sp>
      <p:sp>
        <p:nvSpPr>
          <p:cNvPr id="86020" name="Slide Number Placeholder 3"/>
          <p:cNvSpPr>
            <a:spLocks noGrp="1"/>
          </p:cNvSpPr>
          <p:nvPr>
            <p:ph type="sldNum" sz="quarter" idx="5"/>
          </p:nvPr>
        </p:nvSpPr>
        <p:spPr>
          <a:noFill/>
        </p:spPr>
        <p:txBody>
          <a:bodyPr/>
          <a:lstStyle/>
          <a:p>
            <a:fld id="{B00F9914-FC19-4065-9A2C-F985FC00A8C2}"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400" dirty="0" smtClean="0"/>
              <a:t>To start out, we recognized that different people may have entirely different things in mind when they use the term born-digital.  So we identified nine different types of born-digital material (you could no doubt, add more).  There’s a document, but those of you with short attention spans (or who’d like to see OCLC Research staff make fools of ourselves) may want to view the video on our YouTube channel.</a:t>
            </a:r>
          </a:p>
          <a:p>
            <a:pPr eaLnBrk="1" hangingPunct="1">
              <a:defRPr/>
            </a:pPr>
            <a:endParaRPr lang="en-US" dirty="0" smtClean="0"/>
          </a:p>
          <a:p>
            <a:pPr eaLnBrk="1" hangingPunct="1">
              <a:defRPr/>
            </a:pPr>
            <a:endParaRPr lang="en-US" dirty="0" smtClean="0"/>
          </a:p>
        </p:txBody>
      </p:sp>
      <p:sp>
        <p:nvSpPr>
          <p:cNvPr id="87044" name="Slide Number Placeholder 3"/>
          <p:cNvSpPr>
            <a:spLocks noGrp="1"/>
          </p:cNvSpPr>
          <p:nvPr>
            <p:ph type="sldNum" sz="quarter" idx="5"/>
          </p:nvPr>
        </p:nvSpPr>
        <p:spPr>
          <a:noFill/>
        </p:spPr>
        <p:txBody>
          <a:bodyPr/>
          <a:lstStyle/>
          <a:p>
            <a:fld id="{9F3AD3A4-6EFE-48DD-B189-0CE34F3FCFB5}"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sz="1200" dirty="0" smtClean="0"/>
              <a:t>We’ve just zoomed through a lot of information about increasing access to and use of special collections.  </a:t>
            </a:r>
          </a:p>
          <a:p>
            <a:pPr eaLnBrk="1" hangingPunct="1"/>
            <a:r>
              <a:rPr lang="en-US" sz="1200" dirty="0" smtClean="0"/>
              <a:t>Especially now, when there is increased institutional and user interest in special collections -- coupled with flat or decreasing budgets, finding ways to streamline processes is a good way to enable us to do more with less – and bring those special collections into the light. </a:t>
            </a:r>
          </a:p>
          <a:p>
            <a:pPr eaLnBrk="1" hangingPunct="1"/>
            <a:endParaRPr lang="en-US" sz="1200" dirty="0" smtClean="0"/>
          </a:p>
          <a:p>
            <a:pPr eaLnBrk="1" hangingPunct="1"/>
            <a:endParaRPr lang="en-US" sz="1200" dirty="0" smtClean="0"/>
          </a:p>
          <a:p>
            <a:pPr eaLnBrk="1" hangingPunct="1"/>
            <a:endParaRPr lang="en-US" sz="1200" dirty="0" smtClean="0"/>
          </a:p>
          <a:p>
            <a:pPr eaLnBrk="1" hangingPunct="1"/>
            <a:r>
              <a:rPr lang="en-US" sz="1200" i="1" dirty="0" smtClean="0"/>
              <a:t>http://commons.wikimedia.org/wiki/File:Lon_Peris_cycle_track_seen_from_the_other_end_of_the_tunnel_-_geograph.org.uk_-_401870.jpg</a:t>
            </a:r>
          </a:p>
          <a:p>
            <a:pPr eaLnBrk="1" hangingPunct="1"/>
            <a:r>
              <a:rPr lang="en-US" sz="1200" i="1" dirty="0" smtClean="0"/>
              <a:t>Eric Jones.  Lon </a:t>
            </a:r>
            <a:r>
              <a:rPr lang="en-US" sz="1200" i="1" dirty="0" err="1" smtClean="0"/>
              <a:t>Peris</a:t>
            </a:r>
            <a:r>
              <a:rPr lang="en-US" sz="1200" i="1" dirty="0" smtClean="0"/>
              <a:t> cycle track seen from the other end of the tunnel.  2007.   (CC-BY-SA)</a:t>
            </a:r>
          </a:p>
        </p:txBody>
      </p:sp>
      <p:sp>
        <p:nvSpPr>
          <p:cNvPr id="88068" name="Slide Number Placeholder 3"/>
          <p:cNvSpPr>
            <a:spLocks noGrp="1"/>
          </p:cNvSpPr>
          <p:nvPr>
            <p:ph type="sldNum" sz="quarter" idx="5"/>
          </p:nvPr>
        </p:nvSpPr>
        <p:spPr>
          <a:noFill/>
        </p:spPr>
        <p:txBody>
          <a:bodyPr/>
          <a:lstStyle/>
          <a:p>
            <a:fld id="{7AB1681B-D516-4B5F-8A36-D6224896E5B6}"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F9E4AC9-3702-4954-9E4E-F6126D178609}" type="slidenum">
              <a:rPr lang="en-US" smtClean="0"/>
              <a:pPr/>
              <a:t>28</a:t>
            </a:fld>
            <a:endParaRPr lang="en-US" smtClean="0"/>
          </a:p>
        </p:txBody>
      </p:sp>
      <p:sp>
        <p:nvSpPr>
          <p:cNvPr id="89091" name="Rectangle 2"/>
          <p:cNvSpPr>
            <a:spLocks noGrp="1" noRot="1" noChangeAspect="1" noChangeArrowheads="1" noTextEdit="1"/>
          </p:cNvSpPr>
          <p:nvPr>
            <p:ph type="sldImg"/>
          </p:nvPr>
        </p:nvSpPr>
        <p:spPr>
          <a:xfrm>
            <a:off x="1182688" y="696913"/>
            <a:ext cx="4654550" cy="3490912"/>
          </a:xfrm>
          <a:ln/>
        </p:spPr>
      </p:sp>
      <p:sp>
        <p:nvSpPr>
          <p:cNvPr id="18436" name="Rectangle 3"/>
          <p:cNvSpPr>
            <a:spLocks noGrp="1" noChangeArrowheads="1"/>
          </p:cNvSpPr>
          <p:nvPr>
            <p:ph type="body" idx="1"/>
          </p:nvPr>
        </p:nvSpPr>
        <p:spPr>
          <a:xfrm>
            <a:off x="703619" y="4420917"/>
            <a:ext cx="5612690" cy="4188067"/>
          </a:xfrm>
          <a:ln/>
        </p:spPr>
        <p:txBody>
          <a:bodyPr/>
          <a:lstStyle/>
          <a:p>
            <a:pPr eaLnBrk="1" hangingPunct="1">
              <a:defRPr/>
            </a:pPr>
            <a:r>
              <a:rPr lang="en-US" sz="1200" dirty="0" smtClean="0">
                <a:latin typeface="+mn-lt"/>
              </a:rPr>
              <a:t>A lot has been done to help libraries increase access to their special collections, but we know there’s more.</a:t>
            </a:r>
          </a:p>
          <a:p>
            <a:pPr eaLnBrk="1" hangingPunct="1">
              <a:defRPr/>
            </a:pPr>
            <a:r>
              <a:rPr lang="en-US" sz="1200" dirty="0" smtClean="0"/>
              <a:t>In the remaining time, I hope you’ll share how any of this might work for you, telling us what other things </a:t>
            </a:r>
            <a:r>
              <a:rPr lang="en-US" sz="1200" i="1" dirty="0" smtClean="0"/>
              <a:t>you’re</a:t>
            </a:r>
            <a:r>
              <a:rPr lang="en-US" sz="1200" dirty="0" smtClean="0"/>
              <a:t> doing, and imagine next steps.</a:t>
            </a:r>
          </a:p>
          <a:p>
            <a:pPr eaLnBrk="1" hangingPunct="1">
              <a:defRPr/>
            </a:pPr>
            <a:endParaRPr lang="en-US" sz="1200" dirty="0" smtClean="0"/>
          </a:p>
          <a:p>
            <a:pPr eaLnBrk="1" hangingPunct="1">
              <a:defRPr/>
            </a:pPr>
            <a:endParaRPr lang="en-US" sz="1200" dirty="0" smtClean="0"/>
          </a:p>
          <a:p>
            <a:pPr eaLnBrk="1" hangingPunct="1">
              <a:defRPr/>
            </a:pPr>
            <a:r>
              <a:rPr lang="en-US" sz="1200" baseline="30000" dirty="0" smtClean="0">
                <a:latin typeface="+mn-lt"/>
              </a:rPr>
              <a:t> </a:t>
            </a:r>
          </a:p>
          <a:p>
            <a:pPr eaLnBrk="1" hangingPunct="1">
              <a:defRPr/>
            </a:pPr>
            <a:r>
              <a:rPr lang="en-US" sz="1200" i="1" dirty="0" smtClean="0">
                <a:latin typeface="+mn-lt"/>
              </a:rPr>
              <a:t>Http://www.flickr.com/photos/zeetzjones/499517610/sizes/l/in/photostream/</a:t>
            </a:r>
          </a:p>
          <a:p>
            <a:pPr eaLnBrk="1" hangingPunct="1">
              <a:defRPr/>
            </a:pPr>
            <a:r>
              <a:rPr lang="en-US" sz="1200" i="1" dirty="0" err="1" smtClean="0">
                <a:latin typeface="+mn-lt"/>
              </a:rPr>
              <a:t>Zeets</a:t>
            </a:r>
            <a:r>
              <a:rPr lang="en-US" sz="1200" i="1" dirty="0" smtClean="0">
                <a:latin typeface="+mn-lt"/>
              </a:rPr>
              <a:t> Jones. </a:t>
            </a:r>
            <a:r>
              <a:rPr lang="en-US" sz="1200" i="1" dirty="0" smtClean="0"/>
              <a:t>Light at the End of the Tunnel. 2007.  (CC-BY-NC-ND)</a:t>
            </a:r>
          </a:p>
          <a:p>
            <a:pPr eaLnBrk="1" hangingPunct="1">
              <a:defRPr/>
            </a:pPr>
            <a:endParaRPr lang="en-US" sz="1200" dirty="0" smtClean="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r>
              <a:rPr lang="en-US" smtClean="0"/>
              <a:t>Or just go to oclc.org/research/publications</a:t>
            </a:r>
          </a:p>
        </p:txBody>
      </p:sp>
      <p:sp>
        <p:nvSpPr>
          <p:cNvPr id="90116" name="Slide Number Placeholder 3"/>
          <p:cNvSpPr>
            <a:spLocks noGrp="1"/>
          </p:cNvSpPr>
          <p:nvPr>
            <p:ph type="sldNum" sz="quarter" idx="5"/>
          </p:nvPr>
        </p:nvSpPr>
        <p:spPr>
          <a:noFill/>
        </p:spPr>
        <p:txBody>
          <a:bodyPr/>
          <a:lstStyle/>
          <a:p>
            <a:fld id="{88472E73-F462-4319-A17F-46E3E6C3A6AD}"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r>
              <a:rPr lang="en-US" sz="1400" dirty="0" smtClean="0"/>
              <a:t>“Shifting Gears”</a:t>
            </a:r>
            <a:r>
              <a:rPr lang="en-US" sz="1400" baseline="30000" dirty="0" smtClean="0"/>
              <a:t> </a:t>
            </a:r>
            <a:r>
              <a:rPr lang="en-US" sz="1400" dirty="0" smtClean="0"/>
              <a:t>argues for scaling up the digitization of special collections, with a particular focus on adopting a “just do it” attitude towards digitization. </a:t>
            </a:r>
          </a:p>
          <a:p>
            <a:pPr eaLnBrk="1" hangingPunct="1">
              <a:defRPr/>
            </a:pPr>
            <a:endParaRPr lang="en-US" sz="1400" dirty="0" smtClean="0"/>
          </a:p>
          <a:p>
            <a:pPr eaLnBrk="1" hangingPunct="1">
              <a:defRPr/>
            </a:pPr>
            <a:r>
              <a:rPr lang="en-US" sz="1400" dirty="0" smtClean="0"/>
              <a:t>Its recommendations are intended to help special collections keep pace with mass digitization of books.  As we increasingly share a collective collection of books, it will be our special collections that distinguish cultural repositories. We can hide those treasures in our backlogs or behind custom portals -- or we can push them out into the light of day.</a:t>
            </a:r>
          </a:p>
          <a:p>
            <a:pPr eaLnBrk="1" hangingPunct="1">
              <a:defRPr/>
            </a:pPr>
            <a:endParaRPr lang="en-US" sz="1400" dirty="0" smtClean="0"/>
          </a:p>
          <a:p>
            <a:pPr eaLnBrk="1" hangingPunct="1">
              <a:defRPr/>
            </a:pPr>
            <a:r>
              <a:rPr lang="en-US" sz="1400" dirty="0" smtClean="0"/>
              <a:t>Some of the advice sounds quaint now, but it was important to say – and important for RLG to say, since we had been advocates of the “you only get one chance so scan at the highest quality possible” approach</a:t>
            </a:r>
          </a:p>
          <a:p>
            <a:pPr eaLnBrk="1" hangingPunct="1">
              <a:defRPr/>
            </a:pPr>
            <a:endParaRPr lang="en-US" sz="1400" dirty="0" smtClean="0"/>
          </a:p>
          <a:p>
            <a:pPr eaLnBrk="1" hangingPunct="1">
              <a:defRPr/>
            </a:pPr>
            <a:endParaRPr lang="en-US" sz="1400" dirty="0" smtClean="0"/>
          </a:p>
          <a:p>
            <a:pPr eaLnBrk="1" hangingPunct="1">
              <a:defRPr/>
            </a:pPr>
            <a:endParaRPr lang="en-US" dirty="0" smtClean="0"/>
          </a:p>
          <a:p>
            <a:pPr eaLnBrk="1" hangingPunct="1">
              <a:defRPr/>
            </a:pPr>
            <a:r>
              <a:rPr lang="en-US" sz="900" i="1" dirty="0" smtClean="0"/>
              <a:t>http://commons.wikimedia.org/wiki/File:Shift_stick.jpg</a:t>
            </a:r>
          </a:p>
          <a:p>
            <a:pPr eaLnBrk="1" hangingPunct="1">
              <a:defRPr/>
            </a:pPr>
            <a:r>
              <a:rPr lang="en-US" sz="900" i="1" dirty="0" smtClean="0"/>
              <a:t>Gear shift stick of my Mazda </a:t>
            </a:r>
            <a:r>
              <a:rPr lang="en-US" sz="900" i="1" dirty="0" err="1" smtClean="0"/>
              <a:t>Protege</a:t>
            </a:r>
            <a:r>
              <a:rPr lang="en-US" sz="900" i="1" dirty="0" smtClean="0"/>
              <a:t> SE 1999.  Public domain</a:t>
            </a:r>
          </a:p>
          <a:p>
            <a:pPr eaLnBrk="1" hangingPunct="1">
              <a:defRPr/>
            </a:pPr>
            <a:endParaRPr lang="en-US" sz="900" i="1" dirty="0" smtClean="0"/>
          </a:p>
          <a:p>
            <a:pPr eaLnBrk="1" hangingPunct="1">
              <a:defRPr/>
            </a:pPr>
            <a:r>
              <a:rPr lang="en-US" sz="900" i="1" dirty="0" smtClean="0"/>
              <a:t>http://commons.wikimedia.org/wiki/File:MUTCD_W4-3.svg</a:t>
            </a:r>
          </a:p>
          <a:p>
            <a:pPr eaLnBrk="1" hangingPunct="1">
              <a:defRPr/>
            </a:pPr>
            <a:r>
              <a:rPr lang="en-US" sz="900" i="1" dirty="0" smtClean="0"/>
              <a:t>MUTCD W4-3 merging traffic sign From: Manual on Uniform Traffic Control Devices for Streets and Highways - 2003 Edition.  Public domain</a:t>
            </a:r>
          </a:p>
          <a:p>
            <a:pPr eaLnBrk="1" hangingPunct="1">
              <a:defRPr/>
            </a:pPr>
            <a:endParaRPr lang="en-US" sz="900" dirty="0" smtClean="0"/>
          </a:p>
        </p:txBody>
      </p:sp>
      <p:sp>
        <p:nvSpPr>
          <p:cNvPr id="58372" name="Slide Number Placeholder 3"/>
          <p:cNvSpPr>
            <a:spLocks noGrp="1"/>
          </p:cNvSpPr>
          <p:nvPr>
            <p:ph type="sldNum" sz="quarter" idx="5"/>
          </p:nvPr>
        </p:nvSpPr>
        <p:spPr>
          <a:noFill/>
        </p:spPr>
        <p:txBody>
          <a:bodyPr/>
          <a:lstStyle/>
          <a:p>
            <a:fld id="{55CC99DC-8879-46D4-9241-74B4FCD55BB4}"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BB399887-AC0D-42E9-A94F-788126388816}" type="slidenum">
              <a:rPr lang="en-US" smtClean="0"/>
              <a:pPr/>
              <a:t>30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marL="348626" indent="-348626" eaLnBrk="1" hangingPunct="1">
              <a:defRPr/>
            </a:pPr>
            <a:r>
              <a:rPr lang="en-US" sz="1200" dirty="0" smtClean="0"/>
              <a:t>These are some of the recommendations</a:t>
            </a:r>
          </a:p>
          <a:p>
            <a:pPr marL="348626" indent="-348626" eaLnBrk="1" hangingPunct="1">
              <a:defRPr/>
            </a:pPr>
            <a:r>
              <a:rPr lang="en-US" sz="1200" dirty="0" smtClean="0"/>
              <a:t>1. Due to the special nature of these often unique materials, we will always preserve the originals to the best of our ability, so why not use digital versions to improve access?</a:t>
            </a:r>
          </a:p>
          <a:p>
            <a:pPr marL="348626" indent="-348626" eaLnBrk="1" hangingPunct="1">
              <a:defRPr/>
            </a:pPr>
            <a:r>
              <a:rPr lang="en-US" sz="1200" dirty="0" smtClean="0"/>
              <a:t>2. Carefully appraised and acquired collections are worthy of digitization, so either scan as materials are accessioned or scan materials that are often requested.</a:t>
            </a:r>
          </a:p>
          <a:p>
            <a:pPr marL="348626" indent="-348626" eaLnBrk="1" hangingPunct="1">
              <a:defRPr/>
            </a:pPr>
            <a:r>
              <a:rPr lang="en-US" sz="1200" dirty="0" smtClean="0"/>
              <a:t>3. High-level description with some representative scans may be enough to determine where to apply further effort. Iterate once you’ve identified high use or high interest materials</a:t>
            </a:r>
          </a:p>
          <a:p>
            <a:pPr marL="348626" indent="-348626" eaLnBrk="1" hangingPunct="1">
              <a:defRPr/>
            </a:pPr>
            <a:r>
              <a:rPr lang="en-US" sz="1200" dirty="0" smtClean="0"/>
              <a:t>4. Early grant-funded digitization often cherry-picked for topical projects. Continuing to give these activities “special project” status implies that providing access is not mission-essential. We need dedicated budget, staffing and infrastructure for digitization. </a:t>
            </a:r>
          </a:p>
          <a:p>
            <a:pPr marL="348626" indent="-348626" eaLnBrk="1" hangingPunct="1">
              <a:defRPr/>
            </a:pPr>
            <a:r>
              <a:rPr lang="en-US" sz="1200" dirty="0" smtClean="0"/>
              <a:t>5. We need to stop obsessing about items. Everything that is digitized does not need to be painstakingly described. Start at the top, at the collection level, then think how to group materials and where further description is needed.  Researchers really don’t mind looking through a number of images to find the right ones.</a:t>
            </a:r>
          </a:p>
          <a:p>
            <a:pPr marL="348626" indent="-348626" eaLnBrk="1" hangingPunct="1">
              <a:defRPr/>
            </a:pPr>
            <a:r>
              <a:rPr lang="en-US" sz="1200" dirty="0" smtClean="0"/>
              <a:t>6. Vast quantities of digitized primary materials trump a few superbly crafted special collections. Minimal description and lower quality scanning will not restrict use as much as limiting access to those who can show up in person. </a:t>
            </a:r>
          </a:p>
          <a:p>
            <a:pPr marL="348626" indent="-348626" eaLnBrk="1" hangingPunct="1">
              <a:defRPr/>
            </a:pPr>
            <a:r>
              <a:rPr lang="en-US" sz="1200" dirty="0" smtClean="0"/>
              <a:t>7. Too often we’ve created expensive, but little-used websites.  Usage will increase when we expose our content to search engines and aggregators, who are more successful at reaching broad audiences. </a:t>
            </a:r>
          </a:p>
          <a:p>
            <a:pPr marL="348626" indent="-348626" eaLnBrk="1" hangingPunct="1">
              <a:defRPr/>
            </a:pPr>
            <a:r>
              <a:rPr lang="en-US" sz="1200" dirty="0" smtClean="0"/>
              <a:t>8. Work with private partners to developing scanning approaches and industrial strength workflows to suit particular non-book formats. Grant-giving agencies should be encouraged to support projects that put permanent processes in place for ongoing operations.  </a:t>
            </a:r>
          </a:p>
          <a:p>
            <a:pPr marL="348626" indent="-348626" eaLnBrk="1" hangingPunct="1">
              <a:defRPr/>
            </a:pPr>
            <a:endParaRPr lang="en-US" sz="1200" dirty="0" smtClean="0"/>
          </a:p>
        </p:txBody>
      </p:sp>
      <p:sp>
        <p:nvSpPr>
          <p:cNvPr id="59396" name="Slide Number Placeholder 3"/>
          <p:cNvSpPr>
            <a:spLocks noGrp="1"/>
          </p:cNvSpPr>
          <p:nvPr>
            <p:ph type="sldNum" sz="quarter" idx="5"/>
          </p:nvPr>
        </p:nvSpPr>
        <p:spPr>
          <a:noFill/>
        </p:spPr>
        <p:txBody>
          <a:bodyPr/>
          <a:lstStyle/>
          <a:p>
            <a:fld id="{BC0C68B2-8FAF-4455-B4CB-7367D2518D17}"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sz="1200" dirty="0" smtClean="0"/>
              <a:t>A 2009 survey of special collections and archives in the US and Canada</a:t>
            </a:r>
            <a:r>
              <a:rPr lang="en-US" sz="1200" baseline="30000" dirty="0" smtClean="0"/>
              <a:t> </a:t>
            </a:r>
            <a:r>
              <a:rPr lang="en-US" sz="1200" dirty="0" smtClean="0"/>
              <a:t>shows that digitization of special collections and increasing user access to those collections are of critical importance to research libraries. </a:t>
            </a:r>
          </a:p>
          <a:p>
            <a:pPr eaLnBrk="1" hangingPunct="1"/>
            <a:endParaRPr lang="en-US" sz="1200" dirty="0" smtClean="0"/>
          </a:p>
          <a:p>
            <a:pPr eaLnBrk="1" hangingPunct="1"/>
            <a:r>
              <a:rPr lang="en-US" sz="1200" dirty="0" smtClean="0"/>
              <a:t>The survey was a follow up to the 1998 ARL survey led directly to many high-profile initiatives to "expose hidden collections.“  </a:t>
            </a:r>
          </a:p>
          <a:p>
            <a:pPr eaLnBrk="1" hangingPunct="1"/>
            <a:endParaRPr lang="en-US" sz="1200" dirty="0" smtClean="0"/>
          </a:p>
          <a:p>
            <a:pPr eaLnBrk="1" hangingPunct="1"/>
            <a:r>
              <a:rPr lang="en-US" sz="1200" dirty="0" smtClean="0"/>
              <a:t>We updated ARL’s survey instrument and extended the subject population to encompass the 275 libraries in the following five overlapping membership organizations:</a:t>
            </a:r>
          </a:p>
          <a:p>
            <a:pPr eaLnBrk="1" hangingPunct="1"/>
            <a:r>
              <a:rPr lang="en-US" sz="1200" dirty="0" smtClean="0"/>
              <a:t>• Association of Research Libraries (124 universities and others)</a:t>
            </a:r>
          </a:p>
          <a:p>
            <a:pPr eaLnBrk="1" hangingPunct="1"/>
            <a:r>
              <a:rPr lang="en-US" sz="1200" dirty="0" smtClean="0"/>
              <a:t>• Canadian Academic and Research Libraries (30 universities and others)</a:t>
            </a:r>
          </a:p>
          <a:p>
            <a:pPr eaLnBrk="1" hangingPunct="1"/>
            <a:r>
              <a:rPr lang="en-US" sz="1200" dirty="0" smtClean="0"/>
              <a:t>• Independent Research Libraries Association (19 private research libraries)</a:t>
            </a:r>
          </a:p>
          <a:p>
            <a:pPr eaLnBrk="1" hangingPunct="1"/>
            <a:r>
              <a:rPr lang="en-US" sz="1200" dirty="0" smtClean="0"/>
              <a:t>• Oberlin Group (80 liberal arts colleges)</a:t>
            </a:r>
          </a:p>
          <a:p>
            <a:pPr eaLnBrk="1" hangingPunct="1"/>
            <a:r>
              <a:rPr lang="en-US" sz="1200" dirty="0" smtClean="0"/>
              <a:t>• RLG Partnership, U.S. and Canadian members (85 research institutions)</a:t>
            </a:r>
          </a:p>
          <a:p>
            <a:pPr eaLnBrk="1" hangingPunct="1"/>
            <a:r>
              <a:rPr lang="en-US" sz="1200" dirty="0" smtClean="0"/>
              <a:t>The rate of response was 61% (169 responses).</a:t>
            </a:r>
          </a:p>
          <a:p>
            <a:pPr eaLnBrk="1" hangingPunct="1"/>
            <a:endParaRPr lang="en-US" dirty="0" smtClean="0"/>
          </a:p>
          <a:p>
            <a:pPr eaLnBrk="1" hangingPunct="1"/>
            <a:endParaRPr lang="en-US" dirty="0" smtClean="0"/>
          </a:p>
          <a:p>
            <a:pPr eaLnBrk="1" hangingPunct="1"/>
            <a:endParaRPr lang="en-US" dirty="0" smtClean="0"/>
          </a:p>
          <a:p>
            <a:pPr eaLnBrk="1" hangingPunct="1"/>
            <a:r>
              <a:rPr lang="en-US" sz="1100" i="1" dirty="0" smtClean="0"/>
              <a:t>http://commons.wikimedia.org/wiki/File:Stethoscope_1.jpg</a:t>
            </a:r>
          </a:p>
          <a:p>
            <a:pPr eaLnBrk="1" hangingPunct="1"/>
            <a:r>
              <a:rPr lang="en-US" sz="1100" i="1" dirty="0" smtClean="0"/>
              <a:t>Stethoscope.  Public domain.</a:t>
            </a:r>
          </a:p>
          <a:p>
            <a:pPr eaLnBrk="1" hangingPunct="1"/>
            <a:endParaRPr lang="en-US" i="1" dirty="0" smtClean="0"/>
          </a:p>
          <a:p>
            <a:pPr eaLnBrk="1" hangingPunct="1"/>
            <a:endParaRPr lang="en-US" i="1" dirty="0" smtClean="0"/>
          </a:p>
        </p:txBody>
      </p:sp>
      <p:sp>
        <p:nvSpPr>
          <p:cNvPr id="61444" name="Slide Number Placeholder 3"/>
          <p:cNvSpPr>
            <a:spLocks noGrp="1"/>
          </p:cNvSpPr>
          <p:nvPr>
            <p:ph type="sldNum" sz="quarter" idx="5"/>
          </p:nvPr>
        </p:nvSpPr>
        <p:spPr>
          <a:noFill/>
        </p:spPr>
        <p:txBody>
          <a:bodyPr/>
          <a:lstStyle/>
          <a:p>
            <a:fld id="{3436B79C-7ADF-4613-99DC-533803EAD5BA}"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200" dirty="0" smtClean="0"/>
              <a:t>The OCLC report reveals, despite the efforts to uncover hidden collections, much rare and unique material remains undiscoverable, and monetary resources are shrinking at the same time that user demand is growing. The balance sheet is both encouraging and sobering:</a:t>
            </a:r>
          </a:p>
          <a:p>
            <a:pPr eaLnBrk="1" hangingPunct="1">
              <a:defRPr/>
            </a:pPr>
            <a:r>
              <a:rPr lang="en-US" sz="1200" dirty="0" smtClean="0"/>
              <a:t>• The size of ARL collections has grown dramatically, up to 300% for some formats</a:t>
            </a:r>
          </a:p>
          <a:p>
            <a:pPr eaLnBrk="1" hangingPunct="1">
              <a:defRPr/>
            </a:pPr>
            <a:r>
              <a:rPr lang="en-US" sz="1200" dirty="0" smtClean="0"/>
              <a:t>• Use of all types of material has increased across the board</a:t>
            </a:r>
          </a:p>
          <a:p>
            <a:pPr eaLnBrk="1" hangingPunct="1">
              <a:defRPr/>
            </a:pPr>
            <a:r>
              <a:rPr lang="en-US" sz="1200" dirty="0" smtClean="0"/>
              <a:t>• Half of archival collections have no online presence</a:t>
            </a:r>
          </a:p>
          <a:p>
            <a:pPr eaLnBrk="1" hangingPunct="1">
              <a:defRPr/>
            </a:pPr>
            <a:r>
              <a:rPr lang="en-US" sz="1200" dirty="0" smtClean="0"/>
              <a:t>• While many backlogs have decreased, almost as many continue to grow</a:t>
            </a:r>
          </a:p>
          <a:p>
            <a:pPr eaLnBrk="1" hangingPunct="1">
              <a:defRPr/>
            </a:pPr>
            <a:r>
              <a:rPr lang="en-US" sz="1200" dirty="0" smtClean="0"/>
              <a:t>• User demand for digitized collections remains insatiable</a:t>
            </a:r>
          </a:p>
          <a:p>
            <a:pPr eaLnBrk="1" hangingPunct="1">
              <a:defRPr/>
            </a:pPr>
            <a:r>
              <a:rPr lang="en-US" sz="1200" dirty="0" smtClean="0"/>
              <a:t>• Management of born-digital archival materials is still in its infancy</a:t>
            </a:r>
          </a:p>
          <a:p>
            <a:pPr eaLnBrk="1" hangingPunct="1">
              <a:defRPr/>
            </a:pPr>
            <a:r>
              <a:rPr lang="en-US" sz="1200" dirty="0" smtClean="0"/>
              <a:t>• Staffing is generally stable, but has grown for digital services</a:t>
            </a:r>
          </a:p>
          <a:p>
            <a:pPr eaLnBrk="1" hangingPunct="1">
              <a:defRPr/>
            </a:pPr>
            <a:r>
              <a:rPr lang="en-US" sz="1200" dirty="0" smtClean="0"/>
              <a:t>• 75% of general library budgets have been reduced</a:t>
            </a:r>
          </a:p>
          <a:p>
            <a:pPr eaLnBrk="1" hangingPunct="1">
              <a:defRPr/>
            </a:pPr>
            <a:r>
              <a:rPr lang="en-US" sz="1200" dirty="0" smtClean="0"/>
              <a:t>• The current tough economy renders “business as usual” impossible</a:t>
            </a:r>
          </a:p>
          <a:p>
            <a:pPr eaLnBrk="1" hangingPunct="1">
              <a:defRPr/>
            </a:pPr>
            <a:r>
              <a:rPr lang="en-US" sz="1200" dirty="0" smtClean="0"/>
              <a:t>The top three “most challenging issues” in managing special collections were space (105 respondents), born-digital materials, and digitization.</a:t>
            </a:r>
            <a:endParaRPr lang="en-US" sz="1200" b="1" dirty="0" smtClean="0"/>
          </a:p>
        </p:txBody>
      </p:sp>
      <p:sp>
        <p:nvSpPr>
          <p:cNvPr id="62468" name="Slide Number Placeholder 3"/>
          <p:cNvSpPr>
            <a:spLocks noGrp="1"/>
          </p:cNvSpPr>
          <p:nvPr>
            <p:ph type="sldNum" sz="quarter" idx="5"/>
          </p:nvPr>
        </p:nvSpPr>
        <p:spPr>
          <a:noFill/>
        </p:spPr>
        <p:txBody>
          <a:bodyPr/>
          <a:lstStyle/>
          <a:p>
            <a:fld id="{1BE54E9F-44D7-42E3-85A4-016992AAD8D3}"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r>
              <a:rPr lang="en-US" sz="1400" dirty="0" smtClean="0"/>
              <a:t>Focused on issues that warrant shared action</a:t>
            </a:r>
          </a:p>
          <a:p>
            <a:pPr eaLnBrk="1" hangingPunct="1">
              <a:defRPr/>
            </a:pPr>
            <a:r>
              <a:rPr lang="en-US" sz="1400" dirty="0" smtClean="0"/>
              <a:t>Assessment</a:t>
            </a:r>
          </a:p>
          <a:p>
            <a:pPr eaLnBrk="1" hangingPunct="1">
              <a:defRPr/>
            </a:pPr>
            <a:r>
              <a:rPr lang="en-US" sz="1400" dirty="0" smtClean="0"/>
              <a:t>--Develop and promulgate metrics that enable standardized measurement of key aspects of special collections use and management.</a:t>
            </a:r>
          </a:p>
          <a:p>
            <a:pPr eaLnBrk="1" hangingPunct="1">
              <a:defRPr/>
            </a:pPr>
            <a:r>
              <a:rPr lang="en-US" sz="1400" dirty="0" smtClean="0"/>
              <a:t>Collections</a:t>
            </a:r>
          </a:p>
          <a:p>
            <a:pPr eaLnBrk="1" hangingPunct="1">
              <a:defRPr/>
            </a:pPr>
            <a:r>
              <a:rPr lang="en-US" sz="1400" dirty="0" smtClean="0"/>
              <a:t>--Identify barriers that limit collaborative collection development.</a:t>
            </a:r>
          </a:p>
          <a:p>
            <a:pPr eaLnBrk="1" hangingPunct="1">
              <a:defRPr/>
            </a:pPr>
            <a:r>
              <a:rPr lang="en-US" sz="1400" dirty="0" smtClean="0"/>
              <a:t>--Take collective action to share resources for cost-effective preservation of at-risk audiovisual materials.</a:t>
            </a:r>
          </a:p>
          <a:p>
            <a:pPr eaLnBrk="1" hangingPunct="1">
              <a:defRPr/>
            </a:pPr>
            <a:r>
              <a:rPr lang="en-US" sz="1400" dirty="0" smtClean="0"/>
              <a:t>User Services</a:t>
            </a:r>
          </a:p>
          <a:p>
            <a:pPr eaLnBrk="1" hangingPunct="1">
              <a:defRPr/>
            </a:pPr>
            <a:r>
              <a:rPr lang="en-US" sz="1400" dirty="0" smtClean="0"/>
              <a:t>--Develop and liberally implement exemplary policies to facilitate  rather than inhibit access to and interlibrary loan of rare and unique  materials.</a:t>
            </a:r>
          </a:p>
          <a:p>
            <a:pPr eaLnBrk="1" hangingPunct="1">
              <a:defRPr/>
            </a:pPr>
            <a:r>
              <a:rPr lang="en-US" sz="1400" dirty="0" smtClean="0"/>
              <a:t>Cataloging and Metadata</a:t>
            </a:r>
          </a:p>
          <a:p>
            <a:pPr eaLnBrk="1" hangingPunct="1">
              <a:defRPr/>
            </a:pPr>
            <a:r>
              <a:rPr lang="en-US" sz="1400" dirty="0" smtClean="0"/>
              <a:t>--Compile, disseminate, and adopt a slate of replicable, sustainable methodologies for cataloging and processing to facilitate exposure of materials that remain hidden and stop the growth of backlogs.</a:t>
            </a:r>
          </a:p>
          <a:p>
            <a:pPr eaLnBrk="1" hangingPunct="1">
              <a:defRPr/>
            </a:pPr>
            <a:r>
              <a:rPr lang="en-US" sz="1400" dirty="0" smtClean="0"/>
              <a:t>--Develop shared capacities to create metadata for published</a:t>
            </a:r>
          </a:p>
          <a:p>
            <a:pPr eaLnBrk="1" hangingPunct="1">
              <a:defRPr/>
            </a:pPr>
            <a:r>
              <a:rPr lang="en-US" sz="1400" dirty="0" smtClean="0"/>
              <a:t>--Convert legacy finding aids using affordable methodologies to</a:t>
            </a:r>
          </a:p>
          <a:p>
            <a:pPr eaLnBrk="1" hangingPunct="1">
              <a:defRPr/>
            </a:pPr>
            <a:r>
              <a:rPr lang="en-US" sz="1400" dirty="0" smtClean="0"/>
              <a:t>Digitization</a:t>
            </a:r>
          </a:p>
          <a:p>
            <a:pPr eaLnBrk="1" hangingPunct="1">
              <a:defRPr/>
            </a:pPr>
            <a:r>
              <a:rPr lang="en-US" sz="1400" dirty="0" smtClean="0"/>
              <a:t>--Develop models for large-scale digitization of special collections,</a:t>
            </a:r>
          </a:p>
          <a:p>
            <a:pPr eaLnBrk="1" hangingPunct="1">
              <a:defRPr/>
            </a:pPr>
            <a:r>
              <a:rPr lang="en-US" sz="1400" dirty="0" smtClean="0"/>
              <a:t>--Determine the scope of the existing corpus of digitized rare books,</a:t>
            </a:r>
          </a:p>
          <a:p>
            <a:pPr eaLnBrk="1" hangingPunct="1">
              <a:defRPr/>
            </a:pPr>
            <a:r>
              <a:rPr lang="en-US" sz="1400" dirty="0" smtClean="0"/>
              <a:t>Born-Digital Archival Materials</a:t>
            </a:r>
          </a:p>
          <a:p>
            <a:pPr eaLnBrk="1" hangingPunct="1">
              <a:defRPr/>
            </a:pPr>
            <a:r>
              <a:rPr lang="en-US" sz="1400" dirty="0" smtClean="0"/>
              <a:t>--Define the characteristics of born-digital materials that warrant their</a:t>
            </a:r>
          </a:p>
          <a:p>
            <a:pPr eaLnBrk="1" hangingPunct="1">
              <a:defRPr/>
            </a:pPr>
            <a:r>
              <a:rPr lang="en-US" sz="1400" dirty="0" smtClean="0"/>
              <a:t>management as “special collections.”</a:t>
            </a:r>
          </a:p>
          <a:p>
            <a:pPr eaLnBrk="1" hangingPunct="1">
              <a:defRPr/>
            </a:pPr>
            <a:r>
              <a:rPr lang="en-US" sz="1400" dirty="0" smtClean="0"/>
              <a:t>--Define a reasonable set of basic steps for initiating an institutional program for responsibly managing born-digital archival materials.</a:t>
            </a:r>
          </a:p>
          <a:p>
            <a:pPr eaLnBrk="1" hangingPunct="1">
              <a:defRPr/>
            </a:pPr>
            <a:r>
              <a:rPr lang="en-US" sz="1400" dirty="0" smtClean="0"/>
              <a:t>--Develop use cases and cost models for selection, management, and preservation of born-digital archival materials.</a:t>
            </a:r>
          </a:p>
          <a:p>
            <a:pPr eaLnBrk="1" hangingPunct="1">
              <a:defRPr/>
            </a:pPr>
            <a:r>
              <a:rPr lang="en-US" sz="1400" dirty="0" smtClean="0"/>
              <a:t>Staffing</a:t>
            </a:r>
          </a:p>
          <a:p>
            <a:pPr eaLnBrk="1" hangingPunct="1">
              <a:defRPr/>
            </a:pPr>
            <a:r>
              <a:rPr lang="en-US" sz="1400" dirty="0" smtClean="0"/>
              <a:t>--Confirm high-priority areas in which education and training</a:t>
            </a:r>
          </a:p>
        </p:txBody>
      </p:sp>
      <p:sp>
        <p:nvSpPr>
          <p:cNvPr id="63492" name="Slide Number Placeholder 3"/>
          <p:cNvSpPr>
            <a:spLocks noGrp="1"/>
          </p:cNvSpPr>
          <p:nvPr>
            <p:ph type="sldNum" sz="quarter" idx="5"/>
          </p:nvPr>
        </p:nvSpPr>
        <p:spPr>
          <a:noFill/>
        </p:spPr>
        <p:txBody>
          <a:bodyPr/>
          <a:lstStyle/>
          <a:p>
            <a:fld id="{03DAD0B5-A90B-44FD-9672-650ACA69D083}"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sz="1200" dirty="0" smtClean="0"/>
              <a:t>Digitization of special collections can be inhibited by concerns about IP or privacy rights. The 2010 “Well-Intentioned Practices” document establishes a community of practice for digitization of unpublished materials based in risk analysis and adoption of fair use. </a:t>
            </a:r>
          </a:p>
          <a:p>
            <a:pPr eaLnBrk="1" hangingPunct="1">
              <a:defRPr/>
            </a:pPr>
            <a:endParaRPr lang="en-US" sz="1200" dirty="0" smtClean="0"/>
          </a:p>
          <a:p>
            <a:pPr eaLnBrk="1" hangingPunct="1">
              <a:defRPr/>
            </a:pPr>
            <a:r>
              <a:rPr lang="en-US" sz="1200" dirty="0" smtClean="0"/>
              <a:t>The primary responsibilities of cultural materials repositories - stewardship and support for research and learning - require us to provide access to materials entrusted to our care. This document establishes a reasonable community of practice that increases and significantly improves access to collections of unpublished materials by placing them online for the purpose of furthering research and learning. Although it promotes a well-intentioned, practical approach to identifying and resolving rights issues that is in line with professional and ethical standards, note that this document does not concern itself with what individuals who access particular items may do with them. While the document was developed with US law in mind, it is hoped that the spirit of the document will resonate in non-US contexts. </a:t>
            </a:r>
          </a:p>
          <a:p>
            <a:pPr eaLnBrk="1" hangingPunct="1">
              <a:defRPr/>
            </a:pPr>
            <a:r>
              <a:rPr lang="en-US" sz="1200" dirty="0" smtClean="0"/>
              <a:t>If your institution has legal counsel, involve them in adopting this approach; after the approach has been adopted, only seek their advice on specific questions</a:t>
            </a:r>
          </a:p>
          <a:p>
            <a:pPr eaLnBrk="1" hangingPunct="1">
              <a:defRPr/>
            </a:pPr>
            <a:endParaRPr lang="en-US" u="sng" dirty="0" smtClean="0"/>
          </a:p>
          <a:p>
            <a:pPr eaLnBrk="1" hangingPunct="1">
              <a:defRPr/>
            </a:pPr>
            <a:endParaRPr lang="en-US" sz="1100" u="sng" dirty="0" smtClean="0"/>
          </a:p>
          <a:p>
            <a:pPr eaLnBrk="1" hangingPunct="1">
              <a:defRPr/>
            </a:pPr>
            <a:r>
              <a:rPr lang="en-US" sz="1100" i="1" dirty="0" smtClean="0"/>
              <a:t>http://commons.wikimedia.org/wiki/File:Charles_Metcalf_DESA_ceremony.jpg</a:t>
            </a:r>
          </a:p>
          <a:p>
            <a:pPr eaLnBrk="1" hangingPunct="1">
              <a:defRPr/>
            </a:pPr>
            <a:r>
              <a:rPr lang="en-US" sz="1100" i="1" dirty="0" smtClean="0"/>
              <a:t>United States Air Force. "DAYTON, Ohio (10/27/2009) -- Members of Boy Scout Troop 236, Christ United Methodist Church, Kettering, Ohio, post the Colors during the Distinguished Eagle Scout Award presentation at the National Museum of the U.S. Air Force. (U.S. Air Force photo)“  Public domain</a:t>
            </a:r>
          </a:p>
          <a:p>
            <a:pPr eaLnBrk="1" hangingPunct="1">
              <a:defRPr/>
            </a:pPr>
            <a:endParaRPr lang="en-US" sz="1100" dirty="0"/>
          </a:p>
        </p:txBody>
      </p:sp>
      <p:sp>
        <p:nvSpPr>
          <p:cNvPr id="65540" name="Slide Number Placeholder 3"/>
          <p:cNvSpPr>
            <a:spLocks noGrp="1"/>
          </p:cNvSpPr>
          <p:nvPr>
            <p:ph type="sldNum" sz="quarter" idx="5"/>
          </p:nvPr>
        </p:nvSpPr>
        <p:spPr>
          <a:noFill/>
        </p:spPr>
        <p:txBody>
          <a:bodyPr/>
          <a:lstStyle/>
          <a:p>
            <a:fld id="{8B9B501A-8919-42F7-A8DC-12E347618DAA}"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r>
              <a:rPr lang="en-US" sz="1400" b="1" dirty="0" smtClean="0"/>
              <a:t>Select collections wisely </a:t>
            </a:r>
          </a:p>
          <a:p>
            <a:pPr eaLnBrk="1" hangingPunct="1">
              <a:defRPr/>
            </a:pPr>
            <a:r>
              <a:rPr lang="en-US" sz="1400" dirty="0" smtClean="0"/>
              <a:t> Keep your mission in mind and start with a collection of high research value or high user interest. </a:t>
            </a:r>
          </a:p>
          <a:p>
            <a:pPr eaLnBrk="1" hangingPunct="1">
              <a:defRPr/>
            </a:pPr>
            <a:r>
              <a:rPr lang="en-US" sz="1400" dirty="0" smtClean="0"/>
              <a:t> Assess the advantages and risks of relying on fair use (in the US) to support public access. </a:t>
            </a:r>
          </a:p>
          <a:p>
            <a:pPr eaLnBrk="1" hangingPunct="1">
              <a:defRPr/>
            </a:pPr>
            <a:r>
              <a:rPr lang="en-US" sz="1400" dirty="0" smtClean="0"/>
              <a:t> Some types of materials may warrant extra caution when considering rights issues, such as contemporary literary papers or sensitive medical records</a:t>
            </a:r>
          </a:p>
          <a:p>
            <a:pPr eaLnBrk="1" hangingPunct="1">
              <a:defRPr/>
            </a:pPr>
            <a:r>
              <a:rPr lang="en-US" sz="1400" dirty="0" smtClean="0"/>
              <a:t> If research value is high </a:t>
            </a:r>
            <a:r>
              <a:rPr lang="en-US" sz="1400" i="1" dirty="0" smtClean="0"/>
              <a:t>and risk is high, consider compromises, such as making a sensitive series accessible on-site only, until a suitable time has passed. </a:t>
            </a:r>
          </a:p>
          <a:p>
            <a:pPr eaLnBrk="1" hangingPunct="1">
              <a:defRPr/>
            </a:pPr>
            <a:r>
              <a:rPr lang="en-US" sz="1400" b="1" dirty="0" smtClean="0"/>
              <a:t>Use archival approaches to make decisions </a:t>
            </a:r>
          </a:p>
          <a:p>
            <a:pPr eaLnBrk="1" hangingPunct="1">
              <a:defRPr/>
            </a:pPr>
            <a:r>
              <a:rPr lang="en-US" sz="1400" dirty="0" smtClean="0"/>
              <a:t> Check donor files and accession records for permissions, rights, or restrictions. </a:t>
            </a:r>
          </a:p>
          <a:p>
            <a:pPr eaLnBrk="1" hangingPunct="1">
              <a:defRPr/>
            </a:pPr>
            <a:r>
              <a:rPr lang="en-US" sz="1400" dirty="0" smtClean="0"/>
              <a:t> Assess rights and privacy issues at the appropriate level, most often at the collection- or series-level. </a:t>
            </a:r>
          </a:p>
          <a:p>
            <a:pPr eaLnBrk="1" hangingPunct="1">
              <a:defRPr/>
            </a:pPr>
            <a:r>
              <a:rPr lang="en-US" sz="1400" dirty="0" smtClean="0"/>
              <a:t> Attempt to contact and get permission from the rights-holder, if there’s an identifiable rights-holder at that level. </a:t>
            </a:r>
          </a:p>
          <a:p>
            <a:pPr eaLnBrk="1" hangingPunct="1">
              <a:defRPr/>
            </a:pPr>
            <a:r>
              <a:rPr lang="en-US" sz="1400" dirty="0" smtClean="0"/>
              <a:t> Include what you know about the rights status in the description of the collection. </a:t>
            </a:r>
          </a:p>
          <a:p>
            <a:pPr eaLnBrk="1" hangingPunct="1">
              <a:defRPr/>
            </a:pPr>
            <a:r>
              <a:rPr lang="en-US" sz="1400" dirty="0" smtClean="0"/>
              <a:t> Document your processes, findings, and decisions and share them with your professional community. </a:t>
            </a:r>
          </a:p>
          <a:p>
            <a:pPr eaLnBrk="1" hangingPunct="1">
              <a:defRPr/>
            </a:pPr>
            <a:r>
              <a:rPr lang="en-US" sz="1400" b="1" dirty="0" smtClean="0"/>
              <a:t>Provide take-down policy statements and disclaimers to users of online collections </a:t>
            </a:r>
          </a:p>
          <a:p>
            <a:pPr eaLnBrk="1" hangingPunct="1">
              <a:defRPr/>
            </a:pPr>
            <a:r>
              <a:rPr lang="en-US" sz="1400" dirty="0" smtClean="0"/>
              <a:t> Adopt a liberal take-down policy</a:t>
            </a:r>
            <a:endParaRPr lang="en-US" sz="1400" i="1" dirty="0" smtClean="0"/>
          </a:p>
          <a:p>
            <a:pPr eaLnBrk="1" hangingPunct="1">
              <a:defRPr/>
            </a:pPr>
            <a:r>
              <a:rPr lang="en-US" sz="1400" dirty="0" smtClean="0"/>
              <a:t> Use an appropriate disclaimer at the institutional level</a:t>
            </a:r>
          </a:p>
          <a:p>
            <a:pPr eaLnBrk="1" hangingPunct="1">
              <a:defRPr/>
            </a:pPr>
            <a:r>
              <a:rPr lang="en-US" sz="1400" b="1" dirty="0" smtClean="0"/>
              <a:t>Prospectively, work with donors </a:t>
            </a:r>
          </a:p>
          <a:p>
            <a:pPr eaLnBrk="1" hangingPunct="1">
              <a:defRPr/>
            </a:pPr>
            <a:r>
              <a:rPr lang="en-US" sz="1400" dirty="0" smtClean="0"/>
              <a:t> Identify possible intellectual property issues and get relevant contact information. </a:t>
            </a:r>
          </a:p>
          <a:p>
            <a:pPr eaLnBrk="1" hangingPunct="1">
              <a:defRPr/>
            </a:pPr>
            <a:r>
              <a:rPr lang="en-US" sz="1400" dirty="0" smtClean="0"/>
              <a:t> Ask donors to state any privacy concerns and identify sensitive materials that may be in the collection. </a:t>
            </a:r>
          </a:p>
          <a:p>
            <a:pPr eaLnBrk="1" hangingPunct="1">
              <a:defRPr/>
            </a:pPr>
            <a:r>
              <a:rPr lang="en-US" sz="1400" dirty="0" smtClean="0"/>
              <a:t> Suggest that donors transfer copyright to the institution or license their works under a Creative Commons CC0 license. </a:t>
            </a:r>
          </a:p>
          <a:p>
            <a:pPr eaLnBrk="1" hangingPunct="1">
              <a:defRPr/>
            </a:pPr>
            <a:r>
              <a:rPr lang="en-US" sz="1400" dirty="0" smtClean="0"/>
              <a:t> Include statements in your collecting policies and in your deeds of gift or transfer documents that: </a:t>
            </a:r>
          </a:p>
          <a:p>
            <a:pPr eaLnBrk="1" hangingPunct="1">
              <a:defRPr/>
            </a:pPr>
            <a:r>
              <a:rPr lang="en-US" sz="1400" dirty="0" smtClean="0"/>
              <a:t>o ensure that no restrictions are placed on content that is already in the public domain, </a:t>
            </a:r>
          </a:p>
          <a:p>
            <a:pPr eaLnBrk="1" hangingPunct="1">
              <a:defRPr/>
            </a:pPr>
            <a:r>
              <a:rPr lang="en-US" sz="1400" dirty="0" smtClean="0"/>
              <a:t>o grant license to digitize the materials for unrestricted access even when donors retain the rights, </a:t>
            </a:r>
          </a:p>
          <a:p>
            <a:pPr eaLnBrk="1" hangingPunct="1">
              <a:defRPr/>
            </a:pPr>
            <a:r>
              <a:rPr lang="en-US" sz="1400" dirty="0" smtClean="0"/>
              <a:t>o and guard against limitations or restrictions on fair use rights. </a:t>
            </a:r>
          </a:p>
          <a:p>
            <a:pPr eaLnBrk="1" hangingPunct="1">
              <a:defRPr/>
            </a:pPr>
            <a:endParaRPr lang="en-US" sz="1400" dirty="0" smtClean="0"/>
          </a:p>
        </p:txBody>
      </p:sp>
      <p:sp>
        <p:nvSpPr>
          <p:cNvPr id="66564" name="Slide Number Placeholder 3"/>
          <p:cNvSpPr>
            <a:spLocks noGrp="1"/>
          </p:cNvSpPr>
          <p:nvPr>
            <p:ph type="sldNum" sz="quarter" idx="5"/>
          </p:nvPr>
        </p:nvSpPr>
        <p:spPr>
          <a:noFill/>
        </p:spPr>
        <p:txBody>
          <a:bodyPr/>
          <a:lstStyle/>
          <a:p>
            <a:fld id="{673908A7-7294-4D8B-98FD-749CD45A6C1E}"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lnSpc>
                <a:spcPct val="120000"/>
              </a:lnSpc>
              <a:spcBef>
                <a:spcPct val="50000"/>
              </a:spcBef>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3"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lnSpc>
                <a:spcPct val="120000"/>
              </a:lnSpc>
              <a:spcBef>
                <a:spcPct val="50000"/>
              </a:spcBef>
              <a:defRPr/>
            </a:pPr>
            <a:endParaRPr lang="en-US">
              <a:solidFill>
                <a:schemeClr val="accent1"/>
              </a:solidFill>
            </a:endParaRPr>
          </a:p>
        </p:txBody>
      </p:sp>
      <p:pic>
        <p:nvPicPr>
          <p:cNvPr id="14" name="Picture 16" descr="white logo transparent.png"/>
          <p:cNvPicPr>
            <a:picLocks noChangeAspect="1"/>
          </p:cNvPicPr>
          <p:nvPr userDrawn="1"/>
        </p:nvPicPr>
        <p:blipFill>
          <a:blip r:embed="rId6" cstate="print"/>
          <a:srcRect/>
          <a:stretch>
            <a:fillRect/>
          </a:stretch>
        </p:blipFill>
        <p:spPr bwMode="auto">
          <a:xfrm>
            <a:off x="938213" y="1377950"/>
            <a:ext cx="1587500" cy="1608138"/>
          </a:xfrm>
          <a:prstGeom prst="rect">
            <a:avLst/>
          </a:prstGeom>
          <a:noFill/>
          <a:ln w="9525">
            <a:noFill/>
            <a:miter lim="800000"/>
            <a:headEnd/>
            <a:tailEnd/>
          </a:ln>
        </p:spPr>
      </p:pic>
      <p:sp>
        <p:nvSpPr>
          <p:cNvPr id="6146" name="Rectangle 2"/>
          <p:cNvSpPr>
            <a:spLocks noGrp="1" noChangeArrowheads="1"/>
          </p:cNvSpPr>
          <p:nvPr>
            <p:ph type="ctrTitle"/>
          </p:nvPr>
        </p:nvSpPr>
        <p:spPr>
          <a:xfrm>
            <a:off x="3573463" y="862014"/>
            <a:ext cx="4808537" cy="1751012"/>
          </a:xfrm>
        </p:spPr>
        <p:txBody>
          <a:bodyPr anchor="b"/>
          <a:lstStyle>
            <a:lvl1pPr>
              <a:defRPr sz="3000">
                <a:solidFill>
                  <a:schemeClr val="bg1"/>
                </a:solidFill>
              </a:defRPr>
            </a:lvl1pPr>
          </a:lstStyle>
          <a:p>
            <a:r>
              <a:rPr lang="en-US" smtClean="0"/>
              <a:t>Click to edit Master title style</a:t>
            </a:r>
            <a:endParaRPr lang="en-US" dirty="0"/>
          </a:p>
        </p:txBody>
      </p:sp>
      <p:sp>
        <p:nvSpPr>
          <p:cNvPr id="6147" name="Rectangle 3"/>
          <p:cNvSpPr>
            <a:spLocks noGrp="1" noChangeArrowheads="1"/>
          </p:cNvSpPr>
          <p:nvPr>
            <p:ph type="subTitle" idx="1"/>
          </p:nvPr>
        </p:nvSpPr>
        <p:spPr>
          <a:xfrm>
            <a:off x="3573463" y="3352801"/>
            <a:ext cx="4198937" cy="1930400"/>
          </a:xfrm>
        </p:spPr>
        <p:txBody>
          <a:bodyPr tIns="45720" bIns="45720"/>
          <a:lstStyle>
            <a:lvl1pPr marL="0" indent="12700">
              <a:spcBef>
                <a:spcPct val="0"/>
              </a:spcBef>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hank You">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lnSpc>
                <a:spcPct val="120000"/>
              </a:lnSpc>
              <a:spcBef>
                <a:spcPct val="50000"/>
              </a:spcBef>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pic>
        <p:nvPicPr>
          <p:cNvPr id="13" name="Picture 15" descr="OCLC_Tag_H_LG.jpg"/>
          <p:cNvPicPr>
            <a:picLocks noChangeAspect="1"/>
          </p:cNvPicPr>
          <p:nvPr userDrawn="1"/>
        </p:nvPicPr>
        <p:blipFill>
          <a:blip r:embed="rId6" cstate="print"/>
          <a:srcRect/>
          <a:stretch>
            <a:fillRect/>
          </a:stretch>
        </p:blipFill>
        <p:spPr bwMode="auto">
          <a:xfrm>
            <a:off x="2324100" y="5534025"/>
            <a:ext cx="4495800" cy="884238"/>
          </a:xfrm>
          <a:prstGeom prst="rect">
            <a:avLst/>
          </a:prstGeom>
          <a:noFill/>
          <a:ln w="9525">
            <a:noFill/>
            <a:miter lim="800000"/>
            <a:headEnd/>
            <a:tailEnd/>
          </a:ln>
        </p:spPr>
      </p:pic>
      <p:sp>
        <p:nvSpPr>
          <p:cNvPr id="6146" name="Rectangle 2"/>
          <p:cNvSpPr>
            <a:spLocks noGrp="1" noChangeArrowheads="1"/>
          </p:cNvSpPr>
          <p:nvPr>
            <p:ph type="ctrTitle"/>
          </p:nvPr>
        </p:nvSpPr>
        <p:spPr>
          <a:xfrm>
            <a:off x="533401" y="862014"/>
            <a:ext cx="7848600" cy="1119186"/>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6147" name="Rectangle 3"/>
          <p:cNvSpPr>
            <a:spLocks noGrp="1" noChangeArrowheads="1"/>
          </p:cNvSpPr>
          <p:nvPr>
            <p:ph type="subTitle" idx="1"/>
          </p:nvPr>
        </p:nvSpPr>
        <p:spPr>
          <a:xfrm>
            <a:off x="609600" y="3200400"/>
            <a:ext cx="4198937" cy="1930400"/>
          </a:xfrm>
        </p:spPr>
        <p:txBody>
          <a:bodyPr tIns="45720" bIns="45720"/>
          <a:lstStyle>
            <a:lvl1pPr marL="0" indent="12700">
              <a:spcBef>
                <a:spcPct val="0"/>
              </a:spcBef>
              <a:defRPr/>
            </a:lvl1pPr>
          </a:lstStyle>
          <a:p>
            <a:r>
              <a:rPr lang="en-US" smtClean="0"/>
              <a:t>Click to edit Master subtitle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lnSpc>
                <a:spcPct val="120000"/>
              </a:lnSpc>
              <a:spcBef>
                <a:spcPct val="50000"/>
              </a:spcBef>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pic>
        <p:nvPicPr>
          <p:cNvPr id="13" name="Picture 15" descr="OCLC_Tag_H_LG.jpg"/>
          <p:cNvPicPr>
            <a:picLocks noChangeAspect="1"/>
          </p:cNvPicPr>
          <p:nvPr userDrawn="1"/>
        </p:nvPicPr>
        <p:blipFill>
          <a:blip r:embed="rId6" cstate="print"/>
          <a:srcRect/>
          <a:stretch>
            <a:fillRect/>
          </a:stretch>
        </p:blipFill>
        <p:spPr bwMode="auto">
          <a:xfrm>
            <a:off x="2324100" y="5534025"/>
            <a:ext cx="4495800" cy="884238"/>
          </a:xfrm>
          <a:prstGeom prst="rect">
            <a:avLst/>
          </a:prstGeom>
          <a:noFill/>
          <a:ln w="9525">
            <a:noFill/>
            <a:miter lim="800000"/>
            <a:headEnd/>
            <a:tailEnd/>
          </a:ln>
        </p:spPr>
      </p:pic>
      <p:sp>
        <p:nvSpPr>
          <p:cNvPr id="6146" name="Rectangle 2"/>
          <p:cNvSpPr>
            <a:spLocks noGrp="1" noChangeArrowheads="1"/>
          </p:cNvSpPr>
          <p:nvPr>
            <p:ph type="ctrTitle"/>
          </p:nvPr>
        </p:nvSpPr>
        <p:spPr>
          <a:xfrm>
            <a:off x="533401" y="862014"/>
            <a:ext cx="7848600" cy="1119186"/>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6147" name="Rectangle 3"/>
          <p:cNvSpPr>
            <a:spLocks noGrp="1" noChangeArrowheads="1"/>
          </p:cNvSpPr>
          <p:nvPr>
            <p:ph type="subTitle" idx="1"/>
          </p:nvPr>
        </p:nvSpPr>
        <p:spPr>
          <a:xfrm>
            <a:off x="609600" y="3200400"/>
            <a:ext cx="4198937" cy="1930400"/>
          </a:xfrm>
        </p:spPr>
        <p:txBody>
          <a:bodyPr tIns="45720" bIns="45720"/>
          <a:lstStyle>
            <a:lvl1pPr marL="0" indent="12700">
              <a:spcBef>
                <a:spcPct val="0"/>
              </a:spcBef>
              <a:defRPr/>
            </a:lvl1pPr>
          </a:lstStyle>
          <a:p>
            <a:r>
              <a:rPr lang="en-US" smtClean="0"/>
              <a:t>Click to edit Master subtitle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lnSpc>
                <a:spcPct val="120000"/>
              </a:lnSpc>
              <a:spcBef>
                <a:spcPct val="50000"/>
              </a:spcBef>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3"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lnSpc>
                <a:spcPct val="120000"/>
              </a:lnSpc>
              <a:spcBef>
                <a:spcPct val="50000"/>
              </a:spcBef>
              <a:defRPr/>
            </a:pPr>
            <a:endParaRPr lang="en-US">
              <a:solidFill>
                <a:schemeClr val="accent1"/>
              </a:solidFill>
            </a:endParaRPr>
          </a:p>
        </p:txBody>
      </p:sp>
      <p:pic>
        <p:nvPicPr>
          <p:cNvPr id="14" name="Picture 18" descr="white logo transparent.png"/>
          <p:cNvPicPr>
            <a:picLocks noChangeAspect="1"/>
          </p:cNvPicPr>
          <p:nvPr userDrawn="1"/>
        </p:nvPicPr>
        <p:blipFill>
          <a:blip r:embed="rId6" cstate="print"/>
          <a:srcRect/>
          <a:stretch>
            <a:fillRect/>
          </a:stretch>
        </p:blipFill>
        <p:spPr bwMode="auto">
          <a:xfrm>
            <a:off x="938213" y="1377950"/>
            <a:ext cx="1587500" cy="1608138"/>
          </a:xfrm>
          <a:prstGeom prst="rect">
            <a:avLst/>
          </a:prstGeom>
          <a:noFill/>
          <a:ln w="9525">
            <a:noFill/>
            <a:miter lim="800000"/>
            <a:headEnd/>
            <a:tailEnd/>
          </a:ln>
        </p:spPr>
      </p:pic>
      <p:sp>
        <p:nvSpPr>
          <p:cNvPr id="6146" name="Rectangle 2"/>
          <p:cNvSpPr>
            <a:spLocks noGrp="1" noChangeArrowheads="1"/>
          </p:cNvSpPr>
          <p:nvPr>
            <p:ph type="ctrTitle"/>
          </p:nvPr>
        </p:nvSpPr>
        <p:spPr>
          <a:xfrm>
            <a:off x="3573463" y="862014"/>
            <a:ext cx="4808537" cy="1751012"/>
          </a:xfrm>
        </p:spPr>
        <p:txBody>
          <a:bodyPr anchor="b"/>
          <a:lstStyle>
            <a:lvl1pPr>
              <a:defRPr sz="3000">
                <a:solidFill>
                  <a:schemeClr val="bg1"/>
                </a:solidFill>
              </a:defRPr>
            </a:lvl1pPr>
          </a:lstStyle>
          <a:p>
            <a:r>
              <a:rPr lang="en-US" smtClean="0"/>
              <a:t>Click to edit Master title style</a:t>
            </a:r>
            <a:endParaRPr lang="en-US" dirty="0"/>
          </a:p>
        </p:txBody>
      </p:sp>
      <p:sp>
        <p:nvSpPr>
          <p:cNvPr id="6147" name="Rectangle 3"/>
          <p:cNvSpPr>
            <a:spLocks noGrp="1" noChangeArrowheads="1"/>
          </p:cNvSpPr>
          <p:nvPr>
            <p:ph type="subTitle" idx="1"/>
          </p:nvPr>
        </p:nvSpPr>
        <p:spPr>
          <a:xfrm>
            <a:off x="3573463" y="3352801"/>
            <a:ext cx="4198937" cy="1930400"/>
          </a:xfrm>
        </p:spPr>
        <p:txBody>
          <a:bodyPr tIns="45720" bIns="45720"/>
          <a:lstStyle>
            <a:lvl1pPr marL="0" indent="12700">
              <a:spcBef>
                <a:spcPct val="0"/>
              </a:spcBef>
              <a:defRPr/>
            </a:lvl1pPr>
          </a:lstStyle>
          <a:p>
            <a:r>
              <a:rPr lang="en-US"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9" name="Content Placeholder 2"/>
          <p:cNvSpPr>
            <a:spLocks noGrp="1"/>
          </p:cNvSpPr>
          <p:nvPr>
            <p:ph sz="half" idx="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2"/>
          <p:cNvSpPr>
            <a:spLocks noGrp="1"/>
          </p:cNvSpPr>
          <p:nvPr>
            <p:ph sz="half" idx="10"/>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2"/>
          <p:cNvSpPr>
            <a:spLocks noGrp="1"/>
          </p:cNvSpPr>
          <p:nvPr>
            <p:ph sz="half" idx="1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2" name="Content Placeholder 2"/>
          <p:cNvSpPr>
            <a:spLocks noGrp="1"/>
          </p:cNvSpPr>
          <p:nvPr>
            <p:ph sz="half" idx="12"/>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3" name="Content Placeholder 2"/>
          <p:cNvSpPr>
            <a:spLocks noGrp="1"/>
          </p:cNvSpPr>
          <p:nvPr>
            <p:ph sz="half" idx="13"/>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4" name="Content Placeholder 2"/>
          <p:cNvSpPr>
            <a:spLocks noGrp="1"/>
          </p:cNvSpPr>
          <p:nvPr>
            <p:ph sz="half" idx="14"/>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2"/>
          <p:cNvSpPr>
            <a:spLocks noGrp="1"/>
          </p:cNvSpPr>
          <p:nvPr>
            <p:ph sz="half" idx="16"/>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2"/>
          <p:cNvSpPr>
            <a:spLocks noGrp="1"/>
          </p:cNvSpPr>
          <p:nvPr>
            <p:ph sz="half" idx="17"/>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8" name="Content Placeholder 2"/>
          <p:cNvSpPr>
            <a:spLocks noGrp="1"/>
          </p:cNvSpPr>
          <p:nvPr>
            <p:ph sz="half" idx="18"/>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7" descr="OCLC_V_MD.jpg"/>
          <p:cNvPicPr>
            <a:picLocks noChangeAspect="1"/>
          </p:cNvPicPr>
          <p:nvPr userDrawn="1"/>
        </p:nvPicPr>
        <p:blipFill>
          <a:blip r:embed="rId2" cstate="print"/>
          <a:srcRect/>
          <a:stretch>
            <a:fillRect/>
          </a:stretch>
        </p:blipFill>
        <p:spPr bwMode="auto">
          <a:xfrm>
            <a:off x="7239000" y="381000"/>
            <a:ext cx="1625600" cy="139223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09600" y="1371600"/>
            <a:ext cx="7924800" cy="4691064"/>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2" name="Picture 7" descr="WCatLogo_H_MD.jpg"/>
          <p:cNvPicPr>
            <a:picLocks noChangeAspect="1"/>
          </p:cNvPicPr>
          <p:nvPr userDrawn="1"/>
        </p:nvPicPr>
        <p:blipFill>
          <a:blip r:embed="rId2" cstate="print"/>
          <a:srcRect/>
          <a:stretch>
            <a:fillRect/>
          </a:stretch>
        </p:blipFill>
        <p:spPr bwMode="auto">
          <a:xfrm>
            <a:off x="5410200" y="457200"/>
            <a:ext cx="3200400" cy="925513"/>
          </a:xfrm>
          <a:prstGeom prst="rect">
            <a:avLst/>
          </a:prstGeom>
          <a:noFill/>
          <a:ln w="9525">
            <a:noFill/>
            <a:miter lim="800000"/>
            <a:headEnd/>
            <a:tailEnd/>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lnSpc>
                <a:spcPct val="120000"/>
              </a:lnSpc>
              <a:spcBef>
                <a:spcPct val="50000"/>
              </a:spcBef>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pic>
        <p:nvPicPr>
          <p:cNvPr id="13" name="Picture 17" descr="OCLC_Tag_H_LG.jpg"/>
          <p:cNvPicPr>
            <a:picLocks noChangeAspect="1"/>
          </p:cNvPicPr>
          <p:nvPr userDrawn="1"/>
        </p:nvPicPr>
        <p:blipFill>
          <a:blip r:embed="rId6" cstate="print"/>
          <a:srcRect/>
          <a:stretch>
            <a:fillRect/>
          </a:stretch>
        </p:blipFill>
        <p:spPr bwMode="auto">
          <a:xfrm>
            <a:off x="2324100" y="5534025"/>
            <a:ext cx="4495800" cy="884238"/>
          </a:xfrm>
          <a:prstGeom prst="rect">
            <a:avLst/>
          </a:prstGeom>
          <a:noFill/>
          <a:ln w="9525">
            <a:noFill/>
            <a:miter lim="800000"/>
            <a:headEnd/>
            <a:tailEnd/>
          </a:ln>
        </p:spPr>
      </p:pic>
      <p:sp>
        <p:nvSpPr>
          <p:cNvPr id="6146" name="Rectangle 2"/>
          <p:cNvSpPr>
            <a:spLocks noGrp="1" noChangeArrowheads="1"/>
          </p:cNvSpPr>
          <p:nvPr>
            <p:ph type="ctrTitle"/>
          </p:nvPr>
        </p:nvSpPr>
        <p:spPr>
          <a:xfrm>
            <a:off x="533401" y="862014"/>
            <a:ext cx="7848600" cy="1119186"/>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6147" name="Rectangle 3"/>
          <p:cNvSpPr>
            <a:spLocks noGrp="1" noChangeArrowheads="1"/>
          </p:cNvSpPr>
          <p:nvPr>
            <p:ph type="subTitle" idx="1"/>
          </p:nvPr>
        </p:nvSpPr>
        <p:spPr>
          <a:xfrm>
            <a:off x="609600" y="3200400"/>
            <a:ext cx="4198937" cy="1930400"/>
          </a:xfrm>
        </p:spPr>
        <p:txBody>
          <a:bodyPr tIns="45720" bIns="45720"/>
          <a:lstStyle>
            <a:lvl1pPr marL="0" indent="12700">
              <a:spcBef>
                <a:spcPct val="0"/>
              </a:spcBef>
              <a:defRPr/>
            </a:lvl1pPr>
          </a:lstStyle>
          <a:p>
            <a:r>
              <a:rPr lang="en-US" smtClean="0"/>
              <a:t>Click to edit Master subtitle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lnSpc>
                <a:spcPct val="120000"/>
              </a:lnSpc>
              <a:spcBef>
                <a:spcPct val="50000"/>
              </a:spcBef>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3"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lnSpc>
                <a:spcPct val="120000"/>
              </a:lnSpc>
              <a:spcBef>
                <a:spcPct val="50000"/>
              </a:spcBef>
              <a:defRPr/>
            </a:pPr>
            <a:endParaRPr lang="en-US">
              <a:solidFill>
                <a:schemeClr val="accent1"/>
              </a:solidFill>
            </a:endParaRPr>
          </a:p>
        </p:txBody>
      </p:sp>
      <p:pic>
        <p:nvPicPr>
          <p:cNvPr id="14" name="Picture 18" descr="white logo transparent.png"/>
          <p:cNvPicPr>
            <a:picLocks noChangeAspect="1"/>
          </p:cNvPicPr>
          <p:nvPr userDrawn="1"/>
        </p:nvPicPr>
        <p:blipFill>
          <a:blip r:embed="rId6" cstate="print"/>
          <a:srcRect/>
          <a:stretch>
            <a:fillRect/>
          </a:stretch>
        </p:blipFill>
        <p:spPr bwMode="auto">
          <a:xfrm>
            <a:off x="938213" y="1377950"/>
            <a:ext cx="1587500" cy="1608138"/>
          </a:xfrm>
          <a:prstGeom prst="rect">
            <a:avLst/>
          </a:prstGeom>
          <a:noFill/>
          <a:ln w="9525">
            <a:noFill/>
            <a:miter lim="800000"/>
            <a:headEnd/>
            <a:tailEnd/>
          </a:ln>
        </p:spPr>
      </p:pic>
      <p:sp>
        <p:nvSpPr>
          <p:cNvPr id="6146" name="Rectangle 2"/>
          <p:cNvSpPr>
            <a:spLocks noGrp="1" noChangeArrowheads="1"/>
          </p:cNvSpPr>
          <p:nvPr>
            <p:ph type="ctrTitle"/>
          </p:nvPr>
        </p:nvSpPr>
        <p:spPr>
          <a:xfrm>
            <a:off x="3573463" y="862014"/>
            <a:ext cx="4808537" cy="1751012"/>
          </a:xfrm>
        </p:spPr>
        <p:txBody>
          <a:bodyPr anchor="b"/>
          <a:lstStyle>
            <a:lvl1pPr>
              <a:defRPr sz="3000">
                <a:solidFill>
                  <a:schemeClr val="tx1"/>
                </a:solidFill>
              </a:defRPr>
            </a:lvl1pPr>
          </a:lstStyle>
          <a:p>
            <a:r>
              <a:rPr lang="en-US" smtClean="0"/>
              <a:t>Click to edit Master title style</a:t>
            </a:r>
            <a:endParaRPr lang="en-US" dirty="0"/>
          </a:p>
        </p:txBody>
      </p:sp>
      <p:sp>
        <p:nvSpPr>
          <p:cNvPr id="6147" name="Rectangle 3"/>
          <p:cNvSpPr>
            <a:spLocks noGrp="1" noChangeArrowheads="1"/>
          </p:cNvSpPr>
          <p:nvPr>
            <p:ph type="subTitle" idx="1"/>
          </p:nvPr>
        </p:nvSpPr>
        <p:spPr>
          <a:xfrm>
            <a:off x="3573463" y="3352801"/>
            <a:ext cx="4198937" cy="1930400"/>
          </a:xfrm>
        </p:spPr>
        <p:txBody>
          <a:bodyPr tIns="45720" bIns="45720"/>
          <a:lstStyle>
            <a:lvl1pPr marL="0" indent="12700">
              <a:spcBef>
                <a:spcPct val="0"/>
              </a:spcBef>
              <a:defRPr/>
            </a:lvl1pPr>
          </a:lstStyle>
          <a:p>
            <a:r>
              <a:rPr lang="en-US" smtClean="0"/>
              <a:t>Click to edit Master subtitle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5" name="Content Placeholder 2"/>
          <p:cNvSpPr>
            <a:spLocks noGrp="1"/>
          </p:cNvSpPr>
          <p:nvPr>
            <p:ph sz="half" idx="10"/>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2"/>
          <p:cNvSpPr>
            <a:spLocks noGrp="1"/>
          </p:cNvSpPr>
          <p:nvPr>
            <p:ph sz="half" idx="1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7" name="Content Placeholder 2"/>
          <p:cNvSpPr>
            <a:spLocks noGrp="1"/>
          </p:cNvSpPr>
          <p:nvPr>
            <p:ph sz="half" idx="12"/>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2"/>
          <p:cNvSpPr>
            <a:spLocks noGrp="1"/>
          </p:cNvSpPr>
          <p:nvPr>
            <p:ph sz="half" idx="13"/>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2"/>
          <p:cNvSpPr>
            <a:spLocks noGrp="1"/>
          </p:cNvSpPr>
          <p:nvPr>
            <p:ph sz="half" idx="15"/>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2"/>
          <p:cNvSpPr>
            <a:spLocks noGrp="1"/>
          </p:cNvSpPr>
          <p:nvPr>
            <p:ph sz="half" idx="16"/>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2" name="Content Placeholder 2"/>
          <p:cNvSpPr>
            <a:spLocks noGrp="1"/>
          </p:cNvSpPr>
          <p:nvPr>
            <p:ph sz="half" idx="17"/>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3" name="Content Placeholder 2"/>
          <p:cNvSpPr>
            <a:spLocks noGrp="1"/>
          </p:cNvSpPr>
          <p:nvPr>
            <p:ph sz="half" idx="18"/>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7" descr="OCLC_V_MD.jpg"/>
          <p:cNvPicPr>
            <a:picLocks noChangeAspect="1"/>
          </p:cNvPicPr>
          <p:nvPr userDrawn="1"/>
        </p:nvPicPr>
        <p:blipFill>
          <a:blip r:embed="rId2" cstate="print"/>
          <a:srcRect/>
          <a:stretch>
            <a:fillRect/>
          </a:stretch>
        </p:blipFill>
        <p:spPr bwMode="auto">
          <a:xfrm>
            <a:off x="7239000" y="381000"/>
            <a:ext cx="1625600" cy="139223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2" name="Picture 7" descr="WCatLogo_H_MD.jpg"/>
          <p:cNvPicPr>
            <a:picLocks noChangeAspect="1"/>
          </p:cNvPicPr>
          <p:nvPr userDrawn="1"/>
        </p:nvPicPr>
        <p:blipFill>
          <a:blip r:embed="rId2" cstate="print"/>
          <a:srcRect/>
          <a:stretch>
            <a:fillRect/>
          </a:stretch>
        </p:blipFill>
        <p:spPr bwMode="auto">
          <a:xfrm>
            <a:off x="5410200" y="457200"/>
            <a:ext cx="3200400" cy="925513"/>
          </a:xfrm>
          <a:prstGeom prst="rect">
            <a:avLst/>
          </a:prstGeom>
          <a:noFill/>
          <a:ln w="9525">
            <a:noFill/>
            <a:miter lim="800000"/>
            <a:headEnd/>
            <a:tailEnd/>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lnSpc>
                <a:spcPct val="120000"/>
              </a:lnSpc>
              <a:spcBef>
                <a:spcPct val="50000"/>
              </a:spcBef>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pic>
        <p:nvPicPr>
          <p:cNvPr id="13" name="Picture 17" descr="OCLC_Tag_H_LG.jpg"/>
          <p:cNvPicPr>
            <a:picLocks noChangeAspect="1"/>
          </p:cNvPicPr>
          <p:nvPr userDrawn="1"/>
        </p:nvPicPr>
        <p:blipFill>
          <a:blip r:embed="rId6" cstate="print"/>
          <a:srcRect/>
          <a:stretch>
            <a:fillRect/>
          </a:stretch>
        </p:blipFill>
        <p:spPr bwMode="auto">
          <a:xfrm>
            <a:off x="2324100" y="5534025"/>
            <a:ext cx="4495800" cy="884238"/>
          </a:xfrm>
          <a:prstGeom prst="rect">
            <a:avLst/>
          </a:prstGeom>
          <a:noFill/>
          <a:ln w="9525">
            <a:noFill/>
            <a:miter lim="800000"/>
            <a:headEnd/>
            <a:tailEnd/>
          </a:ln>
        </p:spPr>
      </p:pic>
      <p:sp>
        <p:nvSpPr>
          <p:cNvPr id="6146" name="Rectangle 2"/>
          <p:cNvSpPr>
            <a:spLocks noGrp="1" noChangeArrowheads="1"/>
          </p:cNvSpPr>
          <p:nvPr>
            <p:ph type="ctrTitle"/>
          </p:nvPr>
        </p:nvSpPr>
        <p:spPr>
          <a:xfrm>
            <a:off x="533401" y="862014"/>
            <a:ext cx="7848600" cy="1119186"/>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6147" name="Rectangle 3"/>
          <p:cNvSpPr>
            <a:spLocks noGrp="1" noChangeArrowheads="1"/>
          </p:cNvSpPr>
          <p:nvPr>
            <p:ph type="subTitle" idx="1"/>
          </p:nvPr>
        </p:nvSpPr>
        <p:spPr>
          <a:xfrm>
            <a:off x="609600" y="3200400"/>
            <a:ext cx="4198937" cy="1930400"/>
          </a:xfrm>
        </p:spPr>
        <p:txBody>
          <a:bodyPr tIns="45720" bIns="45720"/>
          <a:lstStyle>
            <a:lvl1pPr marL="0" indent="12700">
              <a:spcBef>
                <a:spcPct val="0"/>
              </a:spcBef>
              <a:defRPr/>
            </a:lvl1pPr>
          </a:lstStyle>
          <a:p>
            <a:r>
              <a:rPr lang="en-US"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9" name="Content Placeholder 2"/>
          <p:cNvSpPr>
            <a:spLocks noGrp="1"/>
          </p:cNvSpPr>
          <p:nvPr>
            <p:ph sz="half" idx="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2"/>
          <p:cNvSpPr>
            <a:spLocks noGrp="1"/>
          </p:cNvSpPr>
          <p:nvPr>
            <p:ph sz="half" idx="10"/>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2"/>
          <p:cNvSpPr>
            <a:spLocks noGrp="1"/>
          </p:cNvSpPr>
          <p:nvPr>
            <p:ph sz="half" idx="1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2" name="Content Placeholder 2"/>
          <p:cNvSpPr>
            <a:spLocks noGrp="1"/>
          </p:cNvSpPr>
          <p:nvPr>
            <p:ph sz="half" idx="12"/>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3" name="Content Placeholder 2"/>
          <p:cNvSpPr>
            <a:spLocks noGrp="1"/>
          </p:cNvSpPr>
          <p:nvPr>
            <p:ph sz="half" idx="13"/>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4" name="Content Placeholder 2"/>
          <p:cNvSpPr>
            <a:spLocks noGrp="1"/>
          </p:cNvSpPr>
          <p:nvPr>
            <p:ph sz="half" idx="14"/>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2"/>
          <p:cNvSpPr>
            <a:spLocks noGrp="1"/>
          </p:cNvSpPr>
          <p:nvPr>
            <p:ph sz="half" idx="16"/>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2"/>
          <p:cNvSpPr>
            <a:spLocks noGrp="1"/>
          </p:cNvSpPr>
          <p:nvPr>
            <p:ph sz="half" idx="17"/>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8" name="Content Placeholder 2"/>
          <p:cNvSpPr>
            <a:spLocks noGrp="1"/>
          </p:cNvSpPr>
          <p:nvPr>
            <p:ph sz="half" idx="18"/>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5" descr="OCLC_V_MD.jpg"/>
          <p:cNvPicPr>
            <a:picLocks noChangeAspect="1"/>
          </p:cNvPicPr>
          <p:nvPr userDrawn="1"/>
        </p:nvPicPr>
        <p:blipFill>
          <a:blip r:embed="rId2" cstate="print"/>
          <a:srcRect/>
          <a:stretch>
            <a:fillRect/>
          </a:stretch>
        </p:blipFill>
        <p:spPr bwMode="auto">
          <a:xfrm>
            <a:off x="7239000" y="381000"/>
            <a:ext cx="1625600" cy="139223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2" name="Picture 5" descr="WCatLogo_H_MD.jpg"/>
          <p:cNvPicPr>
            <a:picLocks noChangeAspect="1"/>
          </p:cNvPicPr>
          <p:nvPr userDrawn="1"/>
        </p:nvPicPr>
        <p:blipFill>
          <a:blip r:embed="rId2" cstate="print"/>
          <a:srcRect/>
          <a:stretch>
            <a:fillRect/>
          </a:stretch>
        </p:blipFill>
        <p:spPr bwMode="auto">
          <a:xfrm>
            <a:off x="5410200" y="457200"/>
            <a:ext cx="3200400" cy="925513"/>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pPr>
              <a:lnSpc>
                <a:spcPct val="120000"/>
              </a:lnSpc>
              <a:spcBef>
                <a:spcPct val="50000"/>
              </a:spcBef>
              <a:defRPr/>
            </a:pPr>
            <a:endParaRPr lang="en-US" dirty="0">
              <a:solidFill>
                <a:srgbClr val="0070C0"/>
              </a:solidFill>
            </a:endParaRPr>
          </a:p>
        </p:txBody>
      </p:sp>
      <p:sp>
        <p:nvSpPr>
          <p:cNvPr id="1027" name="Rectangle 2"/>
          <p:cNvSpPr>
            <a:spLocks noGrp="1" noChangeArrowheads="1"/>
          </p:cNvSpPr>
          <p:nvPr>
            <p:ph type="title"/>
          </p:nvPr>
        </p:nvSpPr>
        <p:spPr bwMode="auto">
          <a:xfrm>
            <a:off x="434975" y="147638"/>
            <a:ext cx="8023225" cy="9953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34975" y="1447800"/>
            <a:ext cx="7702550" cy="4691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extBox 6"/>
          <p:cNvSpPr txBox="1"/>
          <p:nvPr/>
        </p:nvSpPr>
        <p:spPr>
          <a:xfrm>
            <a:off x="8229600" y="6400800"/>
            <a:ext cx="609600" cy="350838"/>
          </a:xfrm>
          <a:prstGeom prst="rect">
            <a:avLst/>
          </a:prstGeom>
          <a:noFill/>
        </p:spPr>
        <p:txBody>
          <a:bodyPr>
            <a:spAutoFit/>
          </a:bodyPr>
          <a:lstStyle/>
          <a:p>
            <a:pPr algn="r">
              <a:lnSpc>
                <a:spcPct val="120000"/>
              </a:lnSpc>
              <a:spcBef>
                <a:spcPct val="50000"/>
              </a:spcBef>
              <a:defRPr/>
            </a:pPr>
            <a:fld id="{F02734E4-6FF0-4688-A02A-B5B26D7DBFEC}" type="slidenum">
              <a:rPr lang="en-US" sz="1400">
                <a:solidFill>
                  <a:schemeClr val="bg1"/>
                </a:solidFill>
              </a:rPr>
              <a:pPr algn="r">
                <a:lnSpc>
                  <a:spcPct val="120000"/>
                </a:lnSpc>
                <a:spcBef>
                  <a:spcPct val="50000"/>
                </a:spcBef>
                <a:defRPr/>
              </a:pP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10" r:id="rId1"/>
    <p:sldLayoutId id="2147483792" r:id="rId2"/>
    <p:sldLayoutId id="2147483793" r:id="rId3"/>
    <p:sldLayoutId id="2147483794" r:id="rId4"/>
    <p:sldLayoutId id="2147483795" r:id="rId5"/>
    <p:sldLayoutId id="2147483796" r:id="rId6"/>
    <p:sldLayoutId id="2147483797" r:id="rId7"/>
    <p:sldLayoutId id="2147483811" r:id="rId8"/>
    <p:sldLayoutId id="2147483812" r:id="rId9"/>
    <p:sldLayoutId id="2147483813" r:id="rId10"/>
    <p:sldLayoutId id="2147483814" r:id="rId11"/>
  </p:sldLayoutIdLst>
  <p:hf hdr="0" ftr="0" dt="0"/>
  <p:txStyles>
    <p:titleStyle>
      <a:lvl1pPr algn="l" rtl="0" eaLnBrk="0" fontAlgn="base" hangingPunct="0">
        <a:spcBef>
          <a:spcPct val="0"/>
        </a:spcBef>
        <a:spcAft>
          <a:spcPct val="0"/>
        </a:spcAft>
        <a:defRPr sz="3200" b="1">
          <a:solidFill>
            <a:srgbClr val="2178B5"/>
          </a:solidFill>
          <a:latin typeface="+mj-lt"/>
          <a:ea typeface="+mj-ea"/>
          <a:cs typeface="+mj-cs"/>
        </a:defRPr>
      </a:lvl1pPr>
      <a:lvl2pPr algn="l" rtl="0" eaLnBrk="0" fontAlgn="base" hangingPunct="0">
        <a:spcBef>
          <a:spcPct val="0"/>
        </a:spcBef>
        <a:spcAft>
          <a:spcPct val="0"/>
        </a:spcAft>
        <a:defRPr sz="3200" b="1">
          <a:solidFill>
            <a:srgbClr val="2178B5"/>
          </a:solidFill>
          <a:latin typeface="Trebuchet MS" pitchFamily="34" charset="0"/>
        </a:defRPr>
      </a:lvl2pPr>
      <a:lvl3pPr algn="l" rtl="0" eaLnBrk="0" fontAlgn="base" hangingPunct="0">
        <a:spcBef>
          <a:spcPct val="0"/>
        </a:spcBef>
        <a:spcAft>
          <a:spcPct val="0"/>
        </a:spcAft>
        <a:defRPr sz="3200" b="1">
          <a:solidFill>
            <a:srgbClr val="2178B5"/>
          </a:solidFill>
          <a:latin typeface="Trebuchet MS" pitchFamily="34" charset="0"/>
        </a:defRPr>
      </a:lvl3pPr>
      <a:lvl4pPr algn="l" rtl="0" eaLnBrk="0" fontAlgn="base" hangingPunct="0">
        <a:spcBef>
          <a:spcPct val="0"/>
        </a:spcBef>
        <a:spcAft>
          <a:spcPct val="0"/>
        </a:spcAft>
        <a:defRPr sz="3200" b="1">
          <a:solidFill>
            <a:srgbClr val="2178B5"/>
          </a:solidFill>
          <a:latin typeface="Trebuchet MS" pitchFamily="34" charset="0"/>
        </a:defRPr>
      </a:lvl4pPr>
      <a:lvl5pPr algn="l" rtl="0" eaLnBrk="0" fontAlgn="base" hangingPunct="0">
        <a:spcBef>
          <a:spcPct val="0"/>
        </a:spcBef>
        <a:spcAft>
          <a:spcPct val="0"/>
        </a:spcAft>
        <a:defRPr sz="3200" b="1">
          <a:solidFill>
            <a:srgbClr val="2178B5"/>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spcBef>
          <a:spcPct val="0"/>
        </a:spcBef>
        <a:spcAft>
          <a:spcPts val="1600"/>
        </a:spcAft>
        <a:buClr>
          <a:srgbClr val="FF7600"/>
        </a:buClr>
        <a:defRPr sz="2400">
          <a:solidFill>
            <a:schemeClr val="tx1"/>
          </a:solidFill>
          <a:latin typeface="+mn-lt"/>
          <a:ea typeface="+mn-ea"/>
          <a:cs typeface="+mn-cs"/>
        </a:defRPr>
      </a:lvl1pPr>
      <a:lvl2pPr marL="692150" indent="-222250" algn="l" rtl="0" eaLnBrk="0" fontAlgn="base" hangingPunct="0">
        <a:spcBef>
          <a:spcPct val="0"/>
        </a:spcBef>
        <a:spcAft>
          <a:spcPts val="800"/>
        </a:spcAft>
        <a:buClr>
          <a:srgbClr val="2178B5"/>
        </a:buClr>
        <a:buChar char="•"/>
        <a:defRPr sz="1900">
          <a:solidFill>
            <a:schemeClr val="tx1"/>
          </a:solidFill>
          <a:latin typeface="+mn-lt"/>
        </a:defRPr>
      </a:lvl2pPr>
      <a:lvl3pPr marL="1150938" indent="-223838" algn="l" rtl="0" eaLnBrk="0" fontAlgn="base" hangingPunct="0">
        <a:spcBef>
          <a:spcPct val="0"/>
        </a:spcBef>
        <a:spcAft>
          <a:spcPts val="800"/>
        </a:spcAft>
        <a:buClr>
          <a:srgbClr val="2178B5"/>
        </a:buClr>
        <a:buChar char="•"/>
        <a:defRPr sz="1700">
          <a:solidFill>
            <a:schemeClr val="tx1"/>
          </a:solidFill>
          <a:latin typeface="+mn-lt"/>
        </a:defRPr>
      </a:lvl3pPr>
      <a:lvl4pPr marL="1608138" indent="-223838" algn="l" rtl="0" eaLnBrk="0" fontAlgn="base" hangingPunct="0">
        <a:spcBef>
          <a:spcPct val="0"/>
        </a:spcBef>
        <a:spcAft>
          <a:spcPts val="800"/>
        </a:spcAft>
        <a:buClr>
          <a:srgbClr val="2178B5"/>
        </a:buClr>
        <a:buChar char="•"/>
        <a:defRPr sz="1500">
          <a:solidFill>
            <a:schemeClr val="tx1"/>
          </a:solidFill>
          <a:latin typeface="+mn-lt"/>
        </a:defRPr>
      </a:lvl4pPr>
      <a:lvl5pPr marL="2063750" indent="-222250" algn="l" rtl="0" eaLnBrk="0" fontAlgn="base" hangingPunct="0">
        <a:spcBef>
          <a:spcPct val="0"/>
        </a:spcBef>
        <a:spcAft>
          <a:spcPts val="800"/>
        </a:spcAft>
        <a:buClr>
          <a:srgbClr val="2178B5"/>
        </a:buClr>
        <a:buChar char="•"/>
        <a:defRPr sz="130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pPr>
              <a:lnSpc>
                <a:spcPct val="120000"/>
              </a:lnSpc>
              <a:spcBef>
                <a:spcPct val="50000"/>
              </a:spcBef>
              <a:defRPr/>
            </a:pPr>
            <a:endParaRPr lang="en-US" dirty="0">
              <a:solidFill>
                <a:srgbClr val="0070C0"/>
              </a:solidFill>
            </a:endParaRPr>
          </a:p>
        </p:txBody>
      </p:sp>
      <p:sp>
        <p:nvSpPr>
          <p:cNvPr id="2051" name="Rectangle 2"/>
          <p:cNvSpPr>
            <a:spLocks noGrp="1" noChangeArrowheads="1"/>
          </p:cNvSpPr>
          <p:nvPr>
            <p:ph type="title"/>
          </p:nvPr>
        </p:nvSpPr>
        <p:spPr bwMode="auto">
          <a:xfrm>
            <a:off x="434975" y="147638"/>
            <a:ext cx="8023225" cy="995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34975" y="1447800"/>
            <a:ext cx="7702550" cy="4691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TextBox 11"/>
          <p:cNvSpPr txBox="1"/>
          <p:nvPr/>
        </p:nvSpPr>
        <p:spPr>
          <a:xfrm>
            <a:off x="76200" y="6429375"/>
            <a:ext cx="5181600" cy="350838"/>
          </a:xfrm>
          <a:prstGeom prst="rect">
            <a:avLst/>
          </a:prstGeom>
          <a:noFill/>
        </p:spPr>
        <p:txBody>
          <a:bodyPr>
            <a:spAutoFit/>
          </a:bodyPr>
          <a:lstStyle/>
          <a:p>
            <a:pPr>
              <a:lnSpc>
                <a:spcPct val="120000"/>
              </a:lnSpc>
              <a:spcBef>
                <a:spcPct val="50000"/>
              </a:spcBef>
              <a:defRPr/>
            </a:pPr>
            <a:r>
              <a:rPr lang="en-US" sz="1400" dirty="0">
                <a:solidFill>
                  <a:schemeClr val="bg1"/>
                </a:solidFill>
              </a:rPr>
              <a:t>Presentation name – edit in “Slide Master” view</a:t>
            </a:r>
          </a:p>
        </p:txBody>
      </p:sp>
      <p:sp>
        <p:nvSpPr>
          <p:cNvPr id="7" name="TextBox 6"/>
          <p:cNvSpPr txBox="1"/>
          <p:nvPr/>
        </p:nvSpPr>
        <p:spPr>
          <a:xfrm>
            <a:off x="8466138" y="6429375"/>
            <a:ext cx="609600" cy="328613"/>
          </a:xfrm>
          <a:prstGeom prst="rect">
            <a:avLst/>
          </a:prstGeom>
          <a:noFill/>
        </p:spPr>
        <p:txBody>
          <a:bodyPr>
            <a:spAutoFit/>
          </a:bodyPr>
          <a:lstStyle/>
          <a:p>
            <a:pPr algn="r">
              <a:lnSpc>
                <a:spcPct val="120000"/>
              </a:lnSpc>
              <a:spcBef>
                <a:spcPct val="50000"/>
              </a:spcBef>
              <a:defRPr/>
            </a:pPr>
            <a:fld id="{76273F92-995F-48ED-A34B-280E245A57B5}" type="slidenum">
              <a:rPr lang="en-US" sz="1400">
                <a:solidFill>
                  <a:schemeClr val="bg1"/>
                </a:solidFill>
              </a:rPr>
              <a:pPr algn="r">
                <a:lnSpc>
                  <a:spcPct val="120000"/>
                </a:lnSpc>
                <a:spcBef>
                  <a:spcPct val="50000"/>
                </a:spcBef>
                <a:defRPr/>
              </a:pP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15" r:id="rId1"/>
    <p:sldLayoutId id="2147483798" r:id="rId2"/>
    <p:sldLayoutId id="2147483799" r:id="rId3"/>
    <p:sldLayoutId id="2147483800" r:id="rId4"/>
    <p:sldLayoutId id="2147483801" r:id="rId5"/>
    <p:sldLayoutId id="2147483802" r:id="rId6"/>
    <p:sldLayoutId id="2147483803" r:id="rId7"/>
    <p:sldLayoutId id="2147483816" r:id="rId8"/>
    <p:sldLayoutId id="2147483817" r:id="rId9"/>
    <p:sldLayoutId id="2147483818" r:id="rId10"/>
  </p:sldLayoutIdLst>
  <p:hf hdr="0" ftr="0" dt="0"/>
  <p:txStyles>
    <p:titleStyle>
      <a:lvl1pPr algn="l" rtl="0" eaLnBrk="0" fontAlgn="base" hangingPunct="0">
        <a:spcBef>
          <a:spcPct val="0"/>
        </a:spcBef>
        <a:spcAft>
          <a:spcPct val="0"/>
        </a:spcAft>
        <a:defRPr sz="3200" b="1">
          <a:solidFill>
            <a:srgbClr val="2178B5"/>
          </a:solidFill>
          <a:latin typeface="+mj-lt"/>
          <a:ea typeface="+mj-ea"/>
          <a:cs typeface="+mj-cs"/>
        </a:defRPr>
      </a:lvl1pPr>
      <a:lvl2pPr algn="l" rtl="0" eaLnBrk="0" fontAlgn="base" hangingPunct="0">
        <a:spcBef>
          <a:spcPct val="0"/>
        </a:spcBef>
        <a:spcAft>
          <a:spcPct val="0"/>
        </a:spcAft>
        <a:defRPr sz="3200" b="1">
          <a:solidFill>
            <a:srgbClr val="2178B5"/>
          </a:solidFill>
          <a:latin typeface="Trebuchet MS" pitchFamily="34" charset="0"/>
        </a:defRPr>
      </a:lvl2pPr>
      <a:lvl3pPr algn="l" rtl="0" eaLnBrk="0" fontAlgn="base" hangingPunct="0">
        <a:spcBef>
          <a:spcPct val="0"/>
        </a:spcBef>
        <a:spcAft>
          <a:spcPct val="0"/>
        </a:spcAft>
        <a:defRPr sz="3200" b="1">
          <a:solidFill>
            <a:srgbClr val="2178B5"/>
          </a:solidFill>
          <a:latin typeface="Trebuchet MS" pitchFamily="34" charset="0"/>
        </a:defRPr>
      </a:lvl3pPr>
      <a:lvl4pPr algn="l" rtl="0" eaLnBrk="0" fontAlgn="base" hangingPunct="0">
        <a:spcBef>
          <a:spcPct val="0"/>
        </a:spcBef>
        <a:spcAft>
          <a:spcPct val="0"/>
        </a:spcAft>
        <a:defRPr sz="3200" b="1">
          <a:solidFill>
            <a:srgbClr val="2178B5"/>
          </a:solidFill>
          <a:latin typeface="Trebuchet MS" pitchFamily="34" charset="0"/>
        </a:defRPr>
      </a:lvl4pPr>
      <a:lvl5pPr algn="l" rtl="0" eaLnBrk="0" fontAlgn="base" hangingPunct="0">
        <a:spcBef>
          <a:spcPct val="0"/>
        </a:spcBef>
        <a:spcAft>
          <a:spcPct val="0"/>
        </a:spcAft>
        <a:defRPr sz="3200" b="1">
          <a:solidFill>
            <a:srgbClr val="2178B5"/>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spcBef>
          <a:spcPct val="0"/>
        </a:spcBef>
        <a:spcAft>
          <a:spcPts val="1600"/>
        </a:spcAft>
        <a:buClr>
          <a:srgbClr val="FF7600"/>
        </a:buClr>
        <a:defRPr sz="2400">
          <a:solidFill>
            <a:schemeClr val="tx1"/>
          </a:solidFill>
          <a:latin typeface="+mn-lt"/>
          <a:ea typeface="+mn-ea"/>
          <a:cs typeface="+mn-cs"/>
        </a:defRPr>
      </a:lvl1pPr>
      <a:lvl2pPr marL="692150" indent="-222250" algn="l" rtl="0" eaLnBrk="0" fontAlgn="base" hangingPunct="0">
        <a:spcBef>
          <a:spcPct val="0"/>
        </a:spcBef>
        <a:spcAft>
          <a:spcPts val="800"/>
        </a:spcAft>
        <a:buClr>
          <a:srgbClr val="2178B5"/>
        </a:buClr>
        <a:buChar char="•"/>
        <a:defRPr sz="1900">
          <a:solidFill>
            <a:schemeClr val="tx1"/>
          </a:solidFill>
          <a:latin typeface="+mn-lt"/>
        </a:defRPr>
      </a:lvl2pPr>
      <a:lvl3pPr marL="1150938" indent="-223838" algn="l" rtl="0" eaLnBrk="0" fontAlgn="base" hangingPunct="0">
        <a:spcBef>
          <a:spcPct val="0"/>
        </a:spcBef>
        <a:spcAft>
          <a:spcPts val="800"/>
        </a:spcAft>
        <a:buClr>
          <a:srgbClr val="2178B5"/>
        </a:buClr>
        <a:buChar char="•"/>
        <a:defRPr sz="1700">
          <a:solidFill>
            <a:schemeClr val="tx1"/>
          </a:solidFill>
          <a:latin typeface="+mn-lt"/>
        </a:defRPr>
      </a:lvl3pPr>
      <a:lvl4pPr marL="1608138" indent="-223838" algn="l" rtl="0" eaLnBrk="0" fontAlgn="base" hangingPunct="0">
        <a:spcBef>
          <a:spcPct val="0"/>
        </a:spcBef>
        <a:spcAft>
          <a:spcPts val="800"/>
        </a:spcAft>
        <a:buClr>
          <a:srgbClr val="2178B5"/>
        </a:buClr>
        <a:buChar char="•"/>
        <a:defRPr sz="1500">
          <a:solidFill>
            <a:schemeClr val="tx1"/>
          </a:solidFill>
          <a:latin typeface="+mn-lt"/>
        </a:defRPr>
      </a:lvl4pPr>
      <a:lvl5pPr marL="2063750" indent="-222250" algn="l" rtl="0" eaLnBrk="0" fontAlgn="base" hangingPunct="0">
        <a:spcBef>
          <a:spcPct val="0"/>
        </a:spcBef>
        <a:spcAft>
          <a:spcPts val="800"/>
        </a:spcAft>
        <a:buClr>
          <a:srgbClr val="2178B5"/>
        </a:buClr>
        <a:buChar char="•"/>
        <a:defRPr sz="130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pPr>
              <a:lnSpc>
                <a:spcPct val="120000"/>
              </a:lnSpc>
              <a:spcBef>
                <a:spcPct val="50000"/>
              </a:spcBef>
              <a:defRPr/>
            </a:pPr>
            <a:endParaRPr lang="en-US" dirty="0">
              <a:solidFill>
                <a:srgbClr val="0070C0"/>
              </a:solidFill>
            </a:endParaRPr>
          </a:p>
        </p:txBody>
      </p:sp>
      <p:sp>
        <p:nvSpPr>
          <p:cNvPr id="3075" name="Rectangle 2"/>
          <p:cNvSpPr>
            <a:spLocks noGrp="1" noChangeArrowheads="1"/>
          </p:cNvSpPr>
          <p:nvPr>
            <p:ph type="title"/>
          </p:nvPr>
        </p:nvSpPr>
        <p:spPr bwMode="auto">
          <a:xfrm>
            <a:off x="434975" y="147638"/>
            <a:ext cx="8023225" cy="995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434975" y="1447800"/>
            <a:ext cx="7702550" cy="4691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TextBox 11"/>
          <p:cNvSpPr txBox="1"/>
          <p:nvPr/>
        </p:nvSpPr>
        <p:spPr>
          <a:xfrm>
            <a:off x="76200" y="6429375"/>
            <a:ext cx="5181600" cy="328613"/>
          </a:xfrm>
          <a:prstGeom prst="rect">
            <a:avLst/>
          </a:prstGeom>
          <a:noFill/>
        </p:spPr>
        <p:txBody>
          <a:bodyPr>
            <a:spAutoFit/>
          </a:bodyPr>
          <a:lstStyle/>
          <a:p>
            <a:pPr>
              <a:lnSpc>
                <a:spcPct val="120000"/>
              </a:lnSpc>
              <a:spcBef>
                <a:spcPct val="50000"/>
              </a:spcBef>
              <a:defRPr/>
            </a:pPr>
            <a:r>
              <a:rPr lang="en-US" sz="1400" dirty="0">
                <a:solidFill>
                  <a:schemeClr val="tx1"/>
                </a:solidFill>
              </a:rPr>
              <a:t>Presentation name</a:t>
            </a:r>
          </a:p>
        </p:txBody>
      </p:sp>
      <p:sp>
        <p:nvSpPr>
          <p:cNvPr id="7" name="TextBox 6"/>
          <p:cNvSpPr txBox="1"/>
          <p:nvPr/>
        </p:nvSpPr>
        <p:spPr>
          <a:xfrm>
            <a:off x="8466138" y="6429375"/>
            <a:ext cx="609600" cy="328613"/>
          </a:xfrm>
          <a:prstGeom prst="rect">
            <a:avLst/>
          </a:prstGeom>
          <a:noFill/>
        </p:spPr>
        <p:txBody>
          <a:bodyPr>
            <a:spAutoFit/>
          </a:bodyPr>
          <a:lstStyle/>
          <a:p>
            <a:pPr algn="r">
              <a:lnSpc>
                <a:spcPct val="120000"/>
              </a:lnSpc>
              <a:spcBef>
                <a:spcPct val="50000"/>
              </a:spcBef>
              <a:defRPr/>
            </a:pPr>
            <a:fld id="{FD4F888B-1413-460C-B22E-F1A6BE4AC6F9}" type="slidenum">
              <a:rPr lang="en-US" sz="1400">
                <a:solidFill>
                  <a:schemeClr val="tx1"/>
                </a:solidFill>
              </a:rPr>
              <a:pPr algn="r">
                <a:lnSpc>
                  <a:spcPct val="120000"/>
                </a:lnSpc>
                <a:spcBef>
                  <a:spcPct val="50000"/>
                </a:spcBef>
                <a:defRPr/>
              </a:pPr>
              <a:t>‹#›</a:t>
            </a:fld>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819" r:id="rId1"/>
    <p:sldLayoutId id="2147483804" r:id="rId2"/>
    <p:sldLayoutId id="2147483805" r:id="rId3"/>
    <p:sldLayoutId id="2147483806" r:id="rId4"/>
    <p:sldLayoutId id="2147483807" r:id="rId5"/>
    <p:sldLayoutId id="2147483808" r:id="rId6"/>
    <p:sldLayoutId id="2147483809" r:id="rId7"/>
    <p:sldLayoutId id="2147483820" r:id="rId8"/>
    <p:sldLayoutId id="2147483821" r:id="rId9"/>
    <p:sldLayoutId id="2147483822" r:id="rId10"/>
  </p:sldLayoutIdLst>
  <p:hf hdr="0" ftr="0" dt="0"/>
  <p:txStyles>
    <p:titleStyle>
      <a:lvl1pPr algn="l" rtl="0" eaLnBrk="0" fontAlgn="base" hangingPunct="0">
        <a:spcBef>
          <a:spcPct val="0"/>
        </a:spcBef>
        <a:spcAft>
          <a:spcPct val="0"/>
        </a:spcAft>
        <a:defRPr sz="3200" b="1">
          <a:solidFill>
            <a:srgbClr val="FF7600"/>
          </a:solidFill>
          <a:latin typeface="+mj-lt"/>
          <a:ea typeface="+mj-ea"/>
          <a:cs typeface="+mj-cs"/>
        </a:defRPr>
      </a:lvl1pPr>
      <a:lvl2pPr algn="l" rtl="0" eaLnBrk="0" fontAlgn="base" hangingPunct="0">
        <a:spcBef>
          <a:spcPct val="0"/>
        </a:spcBef>
        <a:spcAft>
          <a:spcPct val="0"/>
        </a:spcAft>
        <a:defRPr sz="3200" b="1">
          <a:solidFill>
            <a:srgbClr val="FF7600"/>
          </a:solidFill>
          <a:latin typeface="Trebuchet MS" pitchFamily="34" charset="0"/>
        </a:defRPr>
      </a:lvl2pPr>
      <a:lvl3pPr algn="l" rtl="0" eaLnBrk="0" fontAlgn="base" hangingPunct="0">
        <a:spcBef>
          <a:spcPct val="0"/>
        </a:spcBef>
        <a:spcAft>
          <a:spcPct val="0"/>
        </a:spcAft>
        <a:defRPr sz="3200" b="1">
          <a:solidFill>
            <a:srgbClr val="FF7600"/>
          </a:solidFill>
          <a:latin typeface="Trebuchet MS" pitchFamily="34" charset="0"/>
        </a:defRPr>
      </a:lvl3pPr>
      <a:lvl4pPr algn="l" rtl="0" eaLnBrk="0" fontAlgn="base" hangingPunct="0">
        <a:spcBef>
          <a:spcPct val="0"/>
        </a:spcBef>
        <a:spcAft>
          <a:spcPct val="0"/>
        </a:spcAft>
        <a:defRPr sz="3200" b="1">
          <a:solidFill>
            <a:srgbClr val="FF7600"/>
          </a:solidFill>
          <a:latin typeface="Trebuchet MS" pitchFamily="34" charset="0"/>
        </a:defRPr>
      </a:lvl4pPr>
      <a:lvl5pPr algn="l" rtl="0" eaLnBrk="0" fontAlgn="base" hangingPunct="0">
        <a:spcBef>
          <a:spcPct val="0"/>
        </a:spcBef>
        <a:spcAft>
          <a:spcPct val="0"/>
        </a:spcAft>
        <a:defRPr sz="3200" b="1">
          <a:solidFill>
            <a:srgbClr val="FF7600"/>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spcBef>
          <a:spcPct val="0"/>
        </a:spcBef>
        <a:spcAft>
          <a:spcPts val="1600"/>
        </a:spcAft>
        <a:buClr>
          <a:srgbClr val="FF7600"/>
        </a:buClr>
        <a:defRPr sz="2400">
          <a:solidFill>
            <a:schemeClr val="tx1"/>
          </a:solidFill>
          <a:latin typeface="+mn-lt"/>
          <a:ea typeface="+mn-ea"/>
          <a:cs typeface="+mn-cs"/>
        </a:defRPr>
      </a:lvl1pPr>
      <a:lvl2pPr marL="692150" indent="-222250" algn="l" rtl="0" eaLnBrk="0" fontAlgn="base" hangingPunct="0">
        <a:spcBef>
          <a:spcPct val="0"/>
        </a:spcBef>
        <a:spcAft>
          <a:spcPts val="800"/>
        </a:spcAft>
        <a:buClr>
          <a:srgbClr val="FF7600"/>
        </a:buClr>
        <a:buChar char="•"/>
        <a:defRPr sz="1900">
          <a:solidFill>
            <a:schemeClr val="tx1"/>
          </a:solidFill>
          <a:latin typeface="+mn-lt"/>
        </a:defRPr>
      </a:lvl2pPr>
      <a:lvl3pPr marL="1150938" indent="-223838" algn="l" rtl="0" eaLnBrk="0" fontAlgn="base" hangingPunct="0">
        <a:spcBef>
          <a:spcPct val="0"/>
        </a:spcBef>
        <a:spcAft>
          <a:spcPts val="800"/>
        </a:spcAft>
        <a:buClr>
          <a:srgbClr val="FF7600"/>
        </a:buClr>
        <a:buChar char="•"/>
        <a:defRPr sz="1700">
          <a:solidFill>
            <a:schemeClr val="tx1"/>
          </a:solidFill>
          <a:latin typeface="+mn-lt"/>
        </a:defRPr>
      </a:lvl3pPr>
      <a:lvl4pPr marL="1608138" indent="-223838" algn="l" rtl="0" eaLnBrk="0" fontAlgn="base" hangingPunct="0">
        <a:spcBef>
          <a:spcPct val="0"/>
        </a:spcBef>
        <a:spcAft>
          <a:spcPts val="800"/>
        </a:spcAft>
        <a:buClr>
          <a:srgbClr val="FF7600"/>
        </a:buClr>
        <a:buChar char="•"/>
        <a:defRPr sz="1500">
          <a:solidFill>
            <a:schemeClr val="tx1"/>
          </a:solidFill>
          <a:latin typeface="+mn-lt"/>
        </a:defRPr>
      </a:lvl4pPr>
      <a:lvl5pPr marL="2063750" indent="-222250" algn="l" rtl="0" eaLnBrk="0" fontAlgn="base" hangingPunct="0">
        <a:spcBef>
          <a:spcPct val="0"/>
        </a:spcBef>
        <a:spcAft>
          <a:spcPts val="800"/>
        </a:spcAft>
        <a:buClr>
          <a:srgbClr val="FF7600"/>
        </a:buClr>
        <a:buChar char="•"/>
        <a:defRPr sz="130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mailto:proffitm@oclc.org" TargetMode="External"/><Relationship Id="rId3" Type="http://schemas.openxmlformats.org/officeDocument/2006/relationships/hyperlink" Target="http://www.oclc.org/research/publications/library/2011/2011-04.pdf" TargetMode="External"/><Relationship Id="rId7" Type="http://schemas.openxmlformats.org/officeDocument/2006/relationships/hyperlink" Target="mailto:erwayr@oclc.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oclc.org/research/activities/borndigital/" TargetMode="External"/><Relationship Id="rId5" Type="http://schemas.openxmlformats.org/officeDocument/2006/relationships/hyperlink" Target="http://www.oclc.org/research/publications/library/2011/2011-05.pdf" TargetMode="External"/><Relationship Id="rId10" Type="http://schemas.openxmlformats.org/officeDocument/2006/relationships/hyperlink" Target="mailto:dooleyj@oclc.org" TargetMode="External"/><Relationship Id="rId4" Type="http://schemas.openxmlformats.org/officeDocument/2006/relationships/hyperlink" Target="http://www.oclc.org/research/activities/sharing/default.htm" TargetMode="External"/><Relationship Id="rId9" Type="http://schemas.openxmlformats.org/officeDocument/2006/relationships/hyperlink" Target="mailto:schaffnj@oclc.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3463" y="992188"/>
            <a:ext cx="4808537" cy="1751012"/>
          </a:xfrm>
        </p:spPr>
        <p:txBody>
          <a:bodyPr/>
          <a:lstStyle/>
          <a:p>
            <a:pPr eaLnBrk="1" hangingPunct="1">
              <a:defRPr/>
            </a:pPr>
            <a:r>
              <a:rPr lang="en-US" sz="3200" kern="1200" dirty="0" smtClean="0">
                <a:solidFill>
                  <a:srgbClr val="FFC000"/>
                </a:solidFill>
              </a:rPr>
              <a:t>Out of the Eddies and into the Mainstream: </a:t>
            </a:r>
            <a:r>
              <a:rPr lang="en-US" sz="2400" kern="1200" dirty="0" smtClean="0">
                <a:solidFill>
                  <a:srgbClr val="FFC000"/>
                </a:solidFill>
              </a:rPr>
              <a:t>Making Special Collections Less Special and More Accessible</a:t>
            </a:r>
            <a:r>
              <a:rPr lang="en-US" sz="3200" kern="1200" dirty="0" smtClean="0">
                <a:solidFill>
                  <a:srgbClr val="FFC000"/>
                </a:solidFill>
              </a:rPr>
              <a:t> </a:t>
            </a:r>
            <a:endParaRPr lang="en-US" dirty="0">
              <a:solidFill>
                <a:srgbClr val="FFC000"/>
              </a:solidFill>
            </a:endParaRPr>
          </a:p>
        </p:txBody>
      </p:sp>
      <p:sp>
        <p:nvSpPr>
          <p:cNvPr id="17411" name="Subtitle 2"/>
          <p:cNvSpPr>
            <a:spLocks noGrp="1"/>
          </p:cNvSpPr>
          <p:nvPr>
            <p:ph type="subTitle" idx="1"/>
          </p:nvPr>
        </p:nvSpPr>
        <p:spPr>
          <a:xfrm>
            <a:off x="3048000" y="3708400"/>
            <a:ext cx="4960938" cy="1930400"/>
          </a:xfrm>
        </p:spPr>
        <p:txBody>
          <a:bodyPr/>
          <a:lstStyle/>
          <a:p>
            <a:pPr algn="ctr" eaLnBrk="1" hangingPunct="1"/>
            <a:r>
              <a:rPr lang="en-US" dirty="0" smtClean="0"/>
              <a:t>OCLC Research Library Partnership</a:t>
            </a:r>
          </a:p>
          <a:p>
            <a:pPr algn="ctr" eaLnBrk="1" hangingPunct="1"/>
            <a:r>
              <a:rPr lang="en-US" dirty="0" smtClean="0"/>
              <a:t>8 June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147638"/>
            <a:ext cx="8686800" cy="995362"/>
          </a:xfrm>
        </p:spPr>
        <p:txBody>
          <a:bodyPr/>
          <a:lstStyle/>
          <a:p>
            <a:pPr eaLnBrk="1" hangingPunct="1"/>
            <a:r>
              <a:rPr lang="en-US" sz="2400" smtClean="0"/>
              <a:t>The Triangle Research Libraries Network’s Intellectual Property Rights Strategy for Digitization of Modern Manuscript Collections and Archival Record Groups</a:t>
            </a:r>
            <a:endParaRPr lang="en-US" smtClean="0"/>
          </a:p>
        </p:txBody>
      </p:sp>
      <p:pic>
        <p:nvPicPr>
          <p:cNvPr id="29699" name="Picture 3"/>
          <p:cNvPicPr>
            <a:picLocks noChangeAspect="1" noChangeArrowheads="1"/>
          </p:cNvPicPr>
          <p:nvPr/>
        </p:nvPicPr>
        <p:blipFill>
          <a:blip r:embed="rId3" cstate="print"/>
          <a:srcRect/>
          <a:stretch>
            <a:fillRect/>
          </a:stretch>
        </p:blipFill>
        <p:spPr bwMode="auto">
          <a:xfrm>
            <a:off x="5375275" y="1905000"/>
            <a:ext cx="3321050" cy="4276725"/>
          </a:xfrm>
          <a:prstGeom prst="rect">
            <a:avLst/>
          </a:prstGeom>
          <a:noFill/>
          <a:ln w="9525">
            <a:noFill/>
            <a:miter lim="800000"/>
            <a:headEnd/>
            <a:tailEnd/>
          </a:ln>
        </p:spPr>
      </p:pic>
      <p:pic>
        <p:nvPicPr>
          <p:cNvPr id="29700" name="Picture 4"/>
          <p:cNvPicPr>
            <a:picLocks noChangeAspect="1" noChangeArrowheads="1"/>
          </p:cNvPicPr>
          <p:nvPr/>
        </p:nvPicPr>
        <p:blipFill>
          <a:blip r:embed="rId4" cstate="print"/>
          <a:srcRect/>
          <a:stretch>
            <a:fillRect/>
          </a:stretch>
        </p:blipFill>
        <p:spPr bwMode="auto">
          <a:xfrm>
            <a:off x="457200" y="2819400"/>
            <a:ext cx="1590675" cy="561975"/>
          </a:xfrm>
          <a:prstGeom prst="rect">
            <a:avLst/>
          </a:prstGeom>
          <a:noFill/>
          <a:ln w="9525">
            <a:noFill/>
            <a:miter lim="800000"/>
            <a:headEnd/>
            <a:tailEnd/>
          </a:ln>
        </p:spPr>
      </p:pic>
      <p:pic>
        <p:nvPicPr>
          <p:cNvPr id="29701" name="Picture 8"/>
          <p:cNvPicPr>
            <a:picLocks noChangeAspect="1" noChangeArrowheads="1"/>
          </p:cNvPicPr>
          <p:nvPr/>
        </p:nvPicPr>
        <p:blipFill>
          <a:blip r:embed="rId5" cstate="print"/>
          <a:srcRect/>
          <a:stretch>
            <a:fillRect/>
          </a:stretch>
        </p:blipFill>
        <p:spPr bwMode="auto">
          <a:xfrm>
            <a:off x="2971800" y="3276600"/>
            <a:ext cx="1676400" cy="895350"/>
          </a:xfrm>
          <a:prstGeom prst="rect">
            <a:avLst/>
          </a:prstGeom>
          <a:noFill/>
          <a:ln w="9525">
            <a:noFill/>
            <a:miter lim="800000"/>
            <a:headEnd/>
            <a:tailEnd/>
          </a:ln>
        </p:spPr>
      </p:pic>
      <p:pic>
        <p:nvPicPr>
          <p:cNvPr id="29702" name="Picture 11"/>
          <p:cNvPicPr>
            <a:picLocks noChangeAspect="1" noChangeArrowheads="1"/>
          </p:cNvPicPr>
          <p:nvPr/>
        </p:nvPicPr>
        <p:blipFill>
          <a:blip r:embed="rId6" cstate="print"/>
          <a:srcRect/>
          <a:stretch>
            <a:fillRect/>
          </a:stretch>
        </p:blipFill>
        <p:spPr bwMode="auto">
          <a:xfrm>
            <a:off x="2362200" y="5410200"/>
            <a:ext cx="2533650" cy="495300"/>
          </a:xfrm>
          <a:prstGeom prst="rect">
            <a:avLst/>
          </a:prstGeom>
          <a:noFill/>
          <a:ln w="9525">
            <a:noFill/>
            <a:miter lim="800000"/>
            <a:headEnd/>
            <a:tailEnd/>
          </a:ln>
        </p:spPr>
      </p:pic>
      <p:pic>
        <p:nvPicPr>
          <p:cNvPr id="29703" name="Picture 13"/>
          <p:cNvPicPr>
            <a:picLocks noChangeAspect="1" noChangeArrowheads="1"/>
          </p:cNvPicPr>
          <p:nvPr/>
        </p:nvPicPr>
        <p:blipFill>
          <a:blip r:embed="rId7" cstate="print"/>
          <a:srcRect/>
          <a:stretch>
            <a:fillRect/>
          </a:stretch>
        </p:blipFill>
        <p:spPr bwMode="auto">
          <a:xfrm>
            <a:off x="457200" y="4343400"/>
            <a:ext cx="1914525" cy="533400"/>
          </a:xfrm>
          <a:prstGeom prst="rect">
            <a:avLst/>
          </a:prstGeom>
          <a:noFill/>
          <a:ln w="9525">
            <a:noFill/>
            <a:miter lim="800000"/>
            <a:headEnd/>
            <a:tailEnd/>
          </a:ln>
        </p:spPr>
      </p:pic>
      <p:pic>
        <p:nvPicPr>
          <p:cNvPr id="29704" name="Picture 16"/>
          <p:cNvPicPr>
            <a:picLocks noChangeAspect="1" noChangeArrowheads="1"/>
          </p:cNvPicPr>
          <p:nvPr/>
        </p:nvPicPr>
        <p:blipFill>
          <a:blip r:embed="rId8" cstate="print"/>
          <a:srcRect/>
          <a:stretch>
            <a:fillRect/>
          </a:stretch>
        </p:blipFill>
        <p:spPr bwMode="auto">
          <a:xfrm>
            <a:off x="152400" y="1295400"/>
            <a:ext cx="742950" cy="685800"/>
          </a:xfrm>
          <a:prstGeom prst="rect">
            <a:avLst/>
          </a:prstGeom>
          <a:noFill/>
          <a:ln w="9525">
            <a:noFill/>
            <a:miter lim="800000"/>
            <a:headEnd/>
            <a:tailEnd/>
          </a:ln>
        </p:spPr>
      </p:pic>
      <p:pic>
        <p:nvPicPr>
          <p:cNvPr id="29705" name="Picture 17"/>
          <p:cNvPicPr>
            <a:picLocks noChangeAspect="1" noChangeArrowheads="1"/>
          </p:cNvPicPr>
          <p:nvPr/>
        </p:nvPicPr>
        <p:blipFill>
          <a:blip r:embed="rId9" cstate="print"/>
          <a:srcRect/>
          <a:stretch>
            <a:fillRect/>
          </a:stretch>
        </p:blipFill>
        <p:spPr bwMode="auto">
          <a:xfrm>
            <a:off x="914400" y="1447800"/>
            <a:ext cx="48387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34975" y="147638"/>
            <a:ext cx="8480425" cy="995362"/>
          </a:xfrm>
        </p:spPr>
        <p:txBody>
          <a:bodyPr/>
          <a:lstStyle/>
          <a:p>
            <a:pPr eaLnBrk="1" hangingPunct="1"/>
            <a:r>
              <a:rPr lang="en-US" smtClean="0"/>
              <a:t/>
            </a:r>
            <a:br>
              <a:rPr lang="en-US" smtClean="0"/>
            </a:br>
            <a:r>
              <a:rPr lang="en-US" smtClean="0"/>
              <a:t>G</a:t>
            </a:r>
            <a:r>
              <a:rPr lang="en-US" sz="2800" smtClean="0"/>
              <a:t>ood Terms: Improving Commercial-Noncommercial Partnerships for Mass Digitization</a:t>
            </a:r>
            <a:r>
              <a:rPr lang="en-US" smtClean="0"/>
              <a:t/>
            </a:r>
            <a:br>
              <a:rPr lang="en-US" smtClean="0"/>
            </a:br>
            <a:endParaRPr lang="en-US" smtClean="0"/>
          </a:p>
        </p:txBody>
      </p:sp>
      <p:pic>
        <p:nvPicPr>
          <p:cNvPr id="31747" name="Picture 2"/>
          <p:cNvPicPr>
            <a:picLocks noChangeAspect="1" noChangeArrowheads="1"/>
          </p:cNvPicPr>
          <p:nvPr/>
        </p:nvPicPr>
        <p:blipFill>
          <a:blip r:embed="rId3" cstate="print"/>
          <a:srcRect/>
          <a:stretch>
            <a:fillRect/>
          </a:stretch>
        </p:blipFill>
        <p:spPr bwMode="auto">
          <a:xfrm>
            <a:off x="2743200" y="1828800"/>
            <a:ext cx="6399213" cy="3230563"/>
          </a:xfrm>
          <a:prstGeom prst="rect">
            <a:avLst/>
          </a:prstGeom>
          <a:noFill/>
          <a:ln w="9525">
            <a:solidFill>
              <a:schemeClr val="tx1"/>
            </a:solidFill>
            <a:miter lim="800000"/>
            <a:headEnd/>
            <a:tailEnd/>
          </a:ln>
        </p:spPr>
      </p:pic>
      <p:pic>
        <p:nvPicPr>
          <p:cNvPr id="31748" name="Picture 2"/>
          <p:cNvPicPr>
            <a:picLocks noChangeAspect="1" noChangeArrowheads="1"/>
          </p:cNvPicPr>
          <p:nvPr/>
        </p:nvPicPr>
        <p:blipFill>
          <a:blip r:embed="rId4" cstate="print"/>
          <a:srcRect/>
          <a:stretch>
            <a:fillRect/>
          </a:stretch>
        </p:blipFill>
        <p:spPr bwMode="auto">
          <a:xfrm>
            <a:off x="0" y="3124200"/>
            <a:ext cx="3038475" cy="3133725"/>
          </a:xfrm>
          <a:prstGeom prst="rect">
            <a:avLst/>
          </a:prstGeom>
          <a:noFill/>
          <a:ln w="9525">
            <a:noFill/>
            <a:miter lim="800000"/>
            <a:headEnd/>
            <a:tailEnd/>
          </a:ln>
        </p:spPr>
      </p:pic>
      <p:sp>
        <p:nvSpPr>
          <p:cNvPr id="31749" name="TextBox 4"/>
          <p:cNvSpPr txBox="1">
            <a:spLocks noChangeArrowheads="1"/>
          </p:cNvSpPr>
          <p:nvPr/>
        </p:nvSpPr>
        <p:spPr bwMode="auto">
          <a:xfrm>
            <a:off x="2438400" y="6127750"/>
            <a:ext cx="6721475" cy="882650"/>
          </a:xfrm>
          <a:prstGeom prst="rect">
            <a:avLst/>
          </a:prstGeom>
          <a:noFill/>
          <a:ln w="9525">
            <a:noFill/>
            <a:miter lim="800000"/>
            <a:headEnd/>
            <a:tailEnd/>
          </a:ln>
        </p:spPr>
        <p:txBody>
          <a:bodyPr wrap="none">
            <a:spAutoFit/>
          </a:bodyPr>
          <a:lstStyle/>
          <a:p>
            <a:pPr>
              <a:lnSpc>
                <a:spcPct val="120000"/>
              </a:lnSpc>
              <a:spcBef>
                <a:spcPct val="50000"/>
              </a:spcBef>
            </a:pPr>
            <a:r>
              <a:rPr lang="en-US" sz="1100" i="1"/>
              <a:t>Detail of illustration by Dan Beard in Cosmopolitan Magazine, December 16, 1893. Public domain</a:t>
            </a:r>
            <a:endParaRPr lang="en-US" sz="1100" i="1">
              <a:solidFill>
                <a:schemeClr val="tx1"/>
              </a:solidFill>
            </a:endParaRPr>
          </a:p>
          <a:p>
            <a:pPr>
              <a:lnSpc>
                <a:spcPct val="120000"/>
              </a:lnSpc>
              <a:spcBef>
                <a:spcPct val="50000"/>
              </a:spcBef>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Good Terms - Recommendations</a:t>
            </a:r>
          </a:p>
        </p:txBody>
      </p:sp>
      <p:sp>
        <p:nvSpPr>
          <p:cNvPr id="32771" name="Content Placeholder 2"/>
          <p:cNvSpPr>
            <a:spLocks noGrp="1"/>
          </p:cNvSpPr>
          <p:nvPr>
            <p:ph idx="1"/>
          </p:nvPr>
        </p:nvSpPr>
        <p:spPr>
          <a:xfrm>
            <a:off x="609600" y="1633538"/>
            <a:ext cx="7924800" cy="4691062"/>
          </a:xfrm>
        </p:spPr>
        <p:txBody>
          <a:bodyPr/>
          <a:lstStyle/>
          <a:p>
            <a:pPr eaLnBrk="1" hangingPunct="1">
              <a:buFontTx/>
              <a:buNone/>
            </a:pPr>
            <a:r>
              <a:rPr lang="en-US" smtClean="0"/>
              <a:t>Negotiate for </a:t>
            </a:r>
          </a:p>
          <a:p>
            <a:pPr lvl="1" eaLnBrk="1" hangingPunct="1"/>
            <a:r>
              <a:rPr lang="en-US" smtClean="0"/>
              <a:t>Limited confidentiality</a:t>
            </a:r>
          </a:p>
          <a:p>
            <a:pPr lvl="1" eaLnBrk="1" hangingPunct="1"/>
            <a:r>
              <a:rPr lang="en-US" smtClean="0"/>
              <a:t>More complete deliverables</a:t>
            </a:r>
          </a:p>
          <a:p>
            <a:pPr lvl="1" eaLnBrk="1" hangingPunct="1"/>
            <a:r>
              <a:rPr lang="en-US" smtClean="0"/>
              <a:t>More open access allowing the development of new applications.</a:t>
            </a:r>
          </a:p>
          <a:p>
            <a:pPr lvl="1" eaLnBrk="1" hangingPunct="1"/>
            <a:r>
              <a:rPr lang="en-US" smtClean="0"/>
              <a:t>Less restricted distribution</a:t>
            </a:r>
          </a:p>
          <a:p>
            <a:pPr lvl="1" eaLnBrk="1" hangingPunct="1"/>
            <a:r>
              <a:rPr lang="en-US" smtClean="0"/>
              <a:t>Responsible treatment of usage data</a:t>
            </a:r>
          </a:p>
          <a:p>
            <a:pPr lvl="1" eaLnBrk="1" hangingPunct="1"/>
            <a:r>
              <a:rPr lang="en-US" smtClean="0"/>
              <a:t>Limited duration and survivability</a:t>
            </a:r>
          </a:p>
          <a:p>
            <a:pPr eaLnBrk="1" hangingPunct="1">
              <a:buFontTx/>
              <a:buChar char="•"/>
            </a:pPr>
            <a:endParaRPr lang="en-US" smtClean="0"/>
          </a:p>
          <a:p>
            <a:pPr eaLnBrk="1" hangingPunct="1">
              <a:buFontTx/>
              <a:buChar char="•"/>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 y="147638"/>
            <a:ext cx="8686800" cy="995362"/>
          </a:xfrm>
        </p:spPr>
        <p:txBody>
          <a:bodyPr/>
          <a:lstStyle/>
          <a:p>
            <a:pPr eaLnBrk="1" hangingPunct="1"/>
            <a:r>
              <a:rPr lang="en-US" smtClean="0"/>
              <a:t> </a:t>
            </a:r>
            <a:r>
              <a:rPr lang="en-US" sz="2400" smtClean="0"/>
              <a:t>Principles to Guide Vendor/Publisher Relations in Large-Scale Digitization Projects of Special Collections Material</a:t>
            </a:r>
            <a:endParaRPr lang="en-US" smtClean="0"/>
          </a:p>
        </p:txBody>
      </p:sp>
      <p:pic>
        <p:nvPicPr>
          <p:cNvPr id="33795" name="Picture 2"/>
          <p:cNvPicPr>
            <a:picLocks noChangeAspect="1" noChangeArrowheads="1"/>
          </p:cNvPicPr>
          <p:nvPr/>
        </p:nvPicPr>
        <p:blipFill>
          <a:blip r:embed="rId3" cstate="print"/>
          <a:srcRect/>
          <a:stretch>
            <a:fillRect/>
          </a:stretch>
        </p:blipFill>
        <p:spPr bwMode="auto">
          <a:xfrm>
            <a:off x="4953000" y="1219200"/>
            <a:ext cx="3843338" cy="4943475"/>
          </a:xfrm>
          <a:prstGeom prst="rect">
            <a:avLst/>
          </a:prstGeom>
          <a:noFill/>
          <a:ln w="9525">
            <a:noFill/>
            <a:miter lim="800000"/>
            <a:headEnd/>
            <a:tailEnd/>
          </a:ln>
        </p:spPr>
      </p:pic>
      <p:sp>
        <p:nvSpPr>
          <p:cNvPr id="33796" name="Content Placeholder 2"/>
          <p:cNvSpPr>
            <a:spLocks noGrp="1"/>
          </p:cNvSpPr>
          <p:nvPr>
            <p:ph idx="1"/>
          </p:nvPr>
        </p:nvSpPr>
        <p:spPr>
          <a:xfrm>
            <a:off x="228600" y="1524000"/>
            <a:ext cx="4572000" cy="5181600"/>
          </a:xfrm>
        </p:spPr>
        <p:txBody>
          <a:bodyPr/>
          <a:lstStyle/>
          <a:p>
            <a:pPr eaLnBrk="1" hangingPunct="1">
              <a:buFontTx/>
              <a:buChar char="•"/>
            </a:pPr>
            <a:r>
              <a:rPr lang="en-US" sz="1600" smtClean="0"/>
              <a:t>Distinct collections demand extra vigilance in digitization.</a:t>
            </a:r>
          </a:p>
          <a:p>
            <a:pPr eaLnBrk="1" hangingPunct="1">
              <a:buFontTx/>
              <a:buChar char="•"/>
            </a:pPr>
            <a:r>
              <a:rPr lang="en-US" sz="1600" smtClean="0"/>
              <a:t>Respect donor-imposed restrictions.</a:t>
            </a:r>
          </a:p>
          <a:p>
            <a:pPr eaLnBrk="1" hangingPunct="1">
              <a:buFontTx/>
              <a:buChar char="•"/>
            </a:pPr>
            <a:r>
              <a:rPr lang="en-US" sz="1600" b="1" i="1" smtClean="0"/>
              <a:t>Seek the broadest possible user access. </a:t>
            </a:r>
          </a:p>
          <a:p>
            <a:pPr eaLnBrk="1" hangingPunct="1">
              <a:buFontTx/>
              <a:buChar char="•"/>
            </a:pPr>
            <a:r>
              <a:rPr lang="en-US" sz="1600" b="1" i="1" smtClean="0"/>
              <a:t>Receive copies of all digital files generated from their collections.</a:t>
            </a:r>
          </a:p>
          <a:p>
            <a:pPr eaLnBrk="1" hangingPunct="1">
              <a:buFontTx/>
              <a:buChar char="•"/>
            </a:pPr>
            <a:r>
              <a:rPr lang="en-US" sz="1600" smtClean="0"/>
              <a:t>Require sharing of enhancements to digitized content and metadata. </a:t>
            </a:r>
          </a:p>
          <a:p>
            <a:pPr eaLnBrk="1" hangingPunct="1">
              <a:buFontTx/>
              <a:buChar char="•"/>
            </a:pPr>
            <a:r>
              <a:rPr lang="en-US" sz="1600" b="1" i="1" smtClean="0"/>
              <a:t>Any restrictions on access should be of limited duration.</a:t>
            </a:r>
          </a:p>
          <a:p>
            <a:pPr eaLnBrk="1" hangingPunct="1">
              <a:buFontTx/>
              <a:buChar char="•"/>
            </a:pPr>
            <a:r>
              <a:rPr lang="en-US" sz="1600" b="1" i="1" smtClean="0"/>
              <a:t>Refrain from signing nondisclosure agreements.</a:t>
            </a:r>
          </a:p>
          <a:p>
            <a:pPr eaLnBrk="1" hangingPunct="1">
              <a:buFontTx/>
              <a:buChar char="•"/>
            </a:pPr>
            <a:r>
              <a:rPr lang="en-US" sz="1600" b="1" i="1" smtClean="0"/>
              <a:t>Ensure that the confidentiality of users is protected in the vendor’s products.</a:t>
            </a:r>
          </a:p>
          <a:p>
            <a:pPr eaLnBrk="1" hangingPunct="1">
              <a:buFontTx/>
              <a:buChar char="•"/>
            </a:pPr>
            <a:r>
              <a:rPr lang="en-US" sz="1600" smtClean="0"/>
              <a:t>Refrain from charging fees for access to public domain materials.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Rapid Capture:  Faster Throughput in Digitization of Special Collections</a:t>
            </a:r>
          </a:p>
        </p:txBody>
      </p:sp>
      <p:sp>
        <p:nvSpPr>
          <p:cNvPr id="35843" name="Content Placeholder 2"/>
          <p:cNvSpPr>
            <a:spLocks noGrp="1"/>
          </p:cNvSpPr>
          <p:nvPr>
            <p:ph idx="1"/>
          </p:nvPr>
        </p:nvSpPr>
        <p:spPr>
          <a:xfrm>
            <a:off x="609600" y="1371600"/>
            <a:ext cx="7924800" cy="4691063"/>
          </a:xfrm>
        </p:spPr>
        <p:txBody>
          <a:bodyPr/>
          <a:lstStyle/>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p:txBody>
      </p:sp>
      <p:pic>
        <p:nvPicPr>
          <p:cNvPr id="35844" name="Picture 3"/>
          <p:cNvPicPr>
            <a:picLocks noChangeAspect="1" noChangeArrowheads="1"/>
          </p:cNvPicPr>
          <p:nvPr/>
        </p:nvPicPr>
        <p:blipFill>
          <a:blip r:embed="rId3" cstate="print"/>
          <a:srcRect/>
          <a:stretch>
            <a:fillRect/>
          </a:stretch>
        </p:blipFill>
        <p:spPr bwMode="auto">
          <a:xfrm>
            <a:off x="5562600" y="1600200"/>
            <a:ext cx="3219450" cy="4157663"/>
          </a:xfrm>
          <a:prstGeom prst="rect">
            <a:avLst/>
          </a:prstGeom>
          <a:noFill/>
          <a:ln w="9525">
            <a:noFill/>
            <a:miter lim="800000"/>
            <a:headEnd/>
            <a:tailEnd/>
          </a:ln>
        </p:spPr>
      </p:pic>
      <p:pic>
        <p:nvPicPr>
          <p:cNvPr id="35845" name="Picture 5" descr="montage.JPG"/>
          <p:cNvPicPr>
            <a:picLocks noChangeAspect="1"/>
          </p:cNvPicPr>
          <p:nvPr/>
        </p:nvPicPr>
        <p:blipFill>
          <a:blip r:embed="rId4" cstate="print"/>
          <a:srcRect/>
          <a:stretch>
            <a:fillRect/>
          </a:stretch>
        </p:blipFill>
        <p:spPr bwMode="auto">
          <a:xfrm>
            <a:off x="381000" y="1905000"/>
            <a:ext cx="48006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z="4000" smtClean="0"/>
              <a:t>University of California, Berkeley and University of the Pacific</a:t>
            </a:r>
          </a:p>
        </p:txBody>
      </p:sp>
      <p:pic>
        <p:nvPicPr>
          <p:cNvPr id="36867" name="Picture 4" descr="Berkeley content.JPG"/>
          <p:cNvPicPr>
            <a:picLocks noChangeAspect="1"/>
          </p:cNvPicPr>
          <p:nvPr/>
        </p:nvPicPr>
        <p:blipFill>
          <a:blip r:embed="rId3" cstate="print"/>
          <a:srcRect/>
          <a:stretch>
            <a:fillRect/>
          </a:stretch>
        </p:blipFill>
        <p:spPr bwMode="auto">
          <a:xfrm>
            <a:off x="4724400" y="1295400"/>
            <a:ext cx="3873500" cy="5029200"/>
          </a:xfrm>
          <a:prstGeom prst="rect">
            <a:avLst/>
          </a:prstGeom>
          <a:noFill/>
          <a:ln w="9525">
            <a:noFill/>
            <a:miter lim="800000"/>
            <a:headEnd/>
            <a:tailEnd/>
          </a:ln>
        </p:spPr>
      </p:pic>
      <p:pic>
        <p:nvPicPr>
          <p:cNvPr id="36868" name="Content Placeholder 3" descr="Berkeley hardware.JPG"/>
          <p:cNvPicPr>
            <a:picLocks noGrp="1" noChangeAspect="1"/>
          </p:cNvPicPr>
          <p:nvPr>
            <p:ph idx="1"/>
          </p:nvPr>
        </p:nvPicPr>
        <p:blipFill>
          <a:blip r:embed="rId4" cstate="print"/>
          <a:srcRect/>
          <a:stretch>
            <a:fillRect/>
          </a:stretch>
        </p:blipFill>
        <p:spPr>
          <a:xfrm>
            <a:off x="838200" y="1676400"/>
            <a:ext cx="3394075"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Indiana content.jpg"/>
          <p:cNvPicPr>
            <a:picLocks noChangeAspect="1"/>
          </p:cNvPicPr>
          <p:nvPr/>
        </p:nvPicPr>
        <p:blipFill>
          <a:blip r:embed="rId3" cstate="print"/>
          <a:srcRect/>
          <a:stretch>
            <a:fillRect/>
          </a:stretch>
        </p:blipFill>
        <p:spPr bwMode="auto">
          <a:xfrm>
            <a:off x="1828800" y="914400"/>
            <a:ext cx="7239000" cy="5429250"/>
          </a:xfrm>
          <a:prstGeom prst="rect">
            <a:avLst/>
          </a:prstGeom>
          <a:noFill/>
          <a:ln w="9525">
            <a:noFill/>
            <a:miter lim="800000"/>
            <a:headEnd/>
            <a:tailEnd/>
          </a:ln>
        </p:spPr>
      </p:pic>
      <p:sp>
        <p:nvSpPr>
          <p:cNvPr id="2" name="Title 1"/>
          <p:cNvSpPr>
            <a:spLocks noGrp="1"/>
          </p:cNvSpPr>
          <p:nvPr>
            <p:ph type="title"/>
          </p:nvPr>
        </p:nvSpPr>
        <p:spPr>
          <a:xfrm>
            <a:off x="457200" y="76200"/>
            <a:ext cx="8686800" cy="1143000"/>
          </a:xfrm>
        </p:spPr>
        <p:txBody>
          <a:bodyPr>
            <a:normAutofit fontScale="90000"/>
          </a:bodyPr>
          <a:lstStyle/>
          <a:p>
            <a:pPr eaLnBrk="1" hangingPunct="1">
              <a:defRPr/>
            </a:pPr>
            <a:r>
              <a:rPr lang="en-US" dirty="0" smtClean="0"/>
              <a:t>Archives of Traditional Music, Indiana University</a:t>
            </a:r>
            <a:br>
              <a:rPr lang="en-US" dirty="0" smtClean="0"/>
            </a:br>
            <a:endParaRPr lang="en-US" dirty="0"/>
          </a:p>
        </p:txBody>
      </p:sp>
      <p:pic>
        <p:nvPicPr>
          <p:cNvPr id="37892" name="Content Placeholder 3" descr="Indiana hardware.JPG"/>
          <p:cNvPicPr>
            <a:picLocks noGrp="1" noChangeAspect="1"/>
          </p:cNvPicPr>
          <p:nvPr>
            <p:ph idx="1"/>
          </p:nvPr>
        </p:nvPicPr>
        <p:blipFill>
          <a:blip r:embed="rId4" cstate="print"/>
          <a:srcRect/>
          <a:stretch>
            <a:fillRect/>
          </a:stretch>
        </p:blipFill>
        <p:spPr>
          <a:xfrm>
            <a:off x="0" y="3521075"/>
            <a:ext cx="3987800" cy="26511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
            </a:r>
            <a:br>
              <a:rPr lang="en-US" dirty="0" smtClean="0"/>
            </a:br>
            <a:r>
              <a:rPr lang="en-US" dirty="0" smtClean="0"/>
              <a:t>University Archives</a:t>
            </a:r>
            <a:br>
              <a:rPr lang="en-US" dirty="0" smtClean="0"/>
            </a:br>
            <a:r>
              <a:rPr lang="en-US" dirty="0" smtClean="0"/>
              <a:t> University of Minnesota </a:t>
            </a:r>
            <a:br>
              <a:rPr lang="en-US" dirty="0" smtClean="0"/>
            </a:br>
            <a:endParaRPr lang="en-US" dirty="0"/>
          </a:p>
        </p:txBody>
      </p:sp>
      <p:pic>
        <p:nvPicPr>
          <p:cNvPr id="38915" name="Picture 2"/>
          <p:cNvPicPr>
            <a:picLocks noChangeAspect="1" noChangeArrowheads="1"/>
          </p:cNvPicPr>
          <p:nvPr/>
        </p:nvPicPr>
        <p:blipFill>
          <a:blip r:embed="rId3" cstate="print"/>
          <a:srcRect/>
          <a:stretch>
            <a:fillRect/>
          </a:stretch>
        </p:blipFill>
        <p:spPr bwMode="auto">
          <a:xfrm>
            <a:off x="5195888" y="1066800"/>
            <a:ext cx="3643312" cy="4895850"/>
          </a:xfrm>
          <a:prstGeom prst="rect">
            <a:avLst/>
          </a:prstGeom>
          <a:noFill/>
          <a:ln w="9525">
            <a:noFill/>
            <a:miter lim="800000"/>
            <a:headEnd/>
            <a:tailEnd/>
          </a:ln>
        </p:spPr>
      </p:pic>
      <p:pic>
        <p:nvPicPr>
          <p:cNvPr id="38916" name="Content Placeholder 3" descr="UM archives hardware.jpg"/>
          <p:cNvPicPr>
            <a:picLocks noGrp="1" noChangeAspect="1"/>
          </p:cNvPicPr>
          <p:nvPr>
            <p:ph idx="1"/>
          </p:nvPr>
        </p:nvPicPr>
        <p:blipFill>
          <a:blip r:embed="rId4" cstate="print"/>
          <a:srcRect/>
          <a:stretch>
            <a:fillRect/>
          </a:stretch>
        </p:blipFill>
        <p:spPr>
          <a:xfrm>
            <a:off x="304800" y="1600200"/>
            <a:ext cx="4572000" cy="4572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Sharing Special Collections</a:t>
            </a:r>
          </a:p>
        </p:txBody>
      </p:sp>
      <p:sp>
        <p:nvSpPr>
          <p:cNvPr id="40963" name="Content Placeholder 3"/>
          <p:cNvSpPr>
            <a:spLocks noGrp="1"/>
          </p:cNvSpPr>
          <p:nvPr>
            <p:ph sz="half" idx="1"/>
          </p:nvPr>
        </p:nvSpPr>
        <p:spPr/>
        <p:txBody>
          <a:bodyPr/>
          <a:lstStyle/>
          <a:p>
            <a:pPr eaLnBrk="1" hangingPunct="1"/>
            <a:r>
              <a:rPr lang="en-US" dirty="0" smtClean="0"/>
              <a:t>Advisory group made up of special collections and ILL staff</a:t>
            </a:r>
          </a:p>
          <a:p>
            <a:pPr eaLnBrk="1" hangingPunct="1">
              <a:buFontTx/>
              <a:buChar char="•"/>
            </a:pPr>
            <a:r>
              <a:rPr lang="en-US" sz="2000" dirty="0" smtClean="0"/>
              <a:t> Streamlining workflows for loan requests</a:t>
            </a:r>
          </a:p>
          <a:p>
            <a:pPr eaLnBrk="1" hangingPunct="1">
              <a:buFontTx/>
              <a:buChar char="•"/>
            </a:pPr>
            <a:r>
              <a:rPr lang="en-US" sz="2000" dirty="0" smtClean="0"/>
              <a:t> Model policy for loaning special collections</a:t>
            </a:r>
          </a:p>
        </p:txBody>
      </p:sp>
      <p:pic>
        <p:nvPicPr>
          <p:cNvPr id="40964" name="Picture 2"/>
          <p:cNvPicPr>
            <a:picLocks noGrp="1" noChangeAspect="1" noChangeArrowheads="1"/>
          </p:cNvPicPr>
          <p:nvPr>
            <p:ph sz="half" idx="2"/>
          </p:nvPr>
        </p:nvPicPr>
        <p:blipFill>
          <a:blip r:embed="rId3" cstate="print"/>
          <a:srcRect/>
          <a:stretch>
            <a:fillRect/>
          </a:stretch>
        </p:blipFill>
        <p:spPr>
          <a:xfrm>
            <a:off x="4384675" y="2266950"/>
            <a:ext cx="3775075" cy="3021013"/>
          </a:xfrm>
        </p:spPr>
      </p:pic>
      <p:sp>
        <p:nvSpPr>
          <p:cNvPr id="40965" name="TextBox 4"/>
          <p:cNvSpPr txBox="1">
            <a:spLocks noChangeArrowheads="1"/>
          </p:cNvSpPr>
          <p:nvPr/>
        </p:nvSpPr>
        <p:spPr bwMode="auto">
          <a:xfrm>
            <a:off x="5410200" y="5791200"/>
            <a:ext cx="2792413" cy="901700"/>
          </a:xfrm>
          <a:prstGeom prst="rect">
            <a:avLst/>
          </a:prstGeom>
          <a:noFill/>
          <a:ln w="9525">
            <a:noFill/>
            <a:miter lim="800000"/>
            <a:headEnd/>
            <a:tailEnd/>
          </a:ln>
        </p:spPr>
        <p:txBody>
          <a:bodyPr wrap="none">
            <a:spAutoFit/>
          </a:bodyPr>
          <a:lstStyle/>
          <a:p>
            <a:pPr>
              <a:lnSpc>
                <a:spcPct val="120000"/>
              </a:lnSpc>
              <a:spcBef>
                <a:spcPct val="50000"/>
              </a:spcBef>
            </a:pPr>
            <a:r>
              <a:rPr lang="en-US" sz="1200" b="0"/>
              <a:t>Cayusa.  Sharing.  2007.  (CC-BY-NC)</a:t>
            </a:r>
          </a:p>
          <a:p>
            <a:pPr>
              <a:lnSpc>
                <a:spcPct val="120000"/>
              </a:lnSpc>
              <a:spcBef>
                <a:spcPct val="50000"/>
              </a:spcBef>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Capture and Release</a:t>
            </a:r>
          </a:p>
        </p:txBody>
      </p:sp>
      <p:sp>
        <p:nvSpPr>
          <p:cNvPr id="41987" name="Content Placeholder 2"/>
          <p:cNvSpPr>
            <a:spLocks noGrp="1"/>
          </p:cNvSpPr>
          <p:nvPr>
            <p:ph idx="1"/>
          </p:nvPr>
        </p:nvSpPr>
        <p:spPr>
          <a:xfrm>
            <a:off x="609600" y="1371600"/>
            <a:ext cx="7924800" cy="4691063"/>
          </a:xfrm>
        </p:spPr>
        <p:txBody>
          <a:bodyPr/>
          <a:lstStyle/>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p:txBody>
      </p:sp>
      <p:pic>
        <p:nvPicPr>
          <p:cNvPr id="41988" name="Picture 2"/>
          <p:cNvPicPr>
            <a:picLocks noChangeAspect="1" noChangeArrowheads="1"/>
          </p:cNvPicPr>
          <p:nvPr/>
        </p:nvPicPr>
        <p:blipFill>
          <a:blip r:embed="rId3" cstate="print"/>
          <a:srcRect/>
          <a:stretch>
            <a:fillRect/>
          </a:stretch>
        </p:blipFill>
        <p:spPr bwMode="auto">
          <a:xfrm>
            <a:off x="4648200" y="990600"/>
            <a:ext cx="3962400" cy="5084763"/>
          </a:xfrm>
          <a:prstGeom prst="rect">
            <a:avLst/>
          </a:prstGeom>
          <a:noFill/>
          <a:ln w="9525">
            <a:noFill/>
            <a:miter lim="800000"/>
            <a:headEnd/>
            <a:tailEnd/>
          </a:ln>
        </p:spPr>
      </p:pic>
      <p:pic>
        <p:nvPicPr>
          <p:cNvPr id="41989" name="Picture 4" descr="http://farm3.static.flickr.com/2255/2239965082_a756fb63ee.jpg"/>
          <p:cNvPicPr>
            <a:picLocks noChangeAspect="1" noChangeArrowheads="1"/>
          </p:cNvPicPr>
          <p:nvPr/>
        </p:nvPicPr>
        <p:blipFill>
          <a:blip r:embed="rId4" cstate="print"/>
          <a:srcRect/>
          <a:stretch>
            <a:fillRect/>
          </a:stretch>
        </p:blipFill>
        <p:spPr bwMode="auto">
          <a:xfrm>
            <a:off x="457200" y="1219200"/>
            <a:ext cx="3571875" cy="4762500"/>
          </a:xfrm>
          <a:prstGeom prst="rect">
            <a:avLst/>
          </a:prstGeom>
          <a:noFill/>
          <a:ln w="9525">
            <a:noFill/>
            <a:miter lim="800000"/>
            <a:headEnd/>
            <a:tailEnd/>
          </a:ln>
        </p:spPr>
      </p:pic>
      <p:sp>
        <p:nvSpPr>
          <p:cNvPr id="41990" name="TextBox 7"/>
          <p:cNvSpPr txBox="1">
            <a:spLocks noChangeArrowheads="1"/>
          </p:cNvSpPr>
          <p:nvPr/>
        </p:nvSpPr>
        <p:spPr bwMode="auto">
          <a:xfrm>
            <a:off x="76200" y="6096000"/>
            <a:ext cx="4851400" cy="882650"/>
          </a:xfrm>
          <a:prstGeom prst="rect">
            <a:avLst/>
          </a:prstGeom>
          <a:noFill/>
          <a:ln w="9525">
            <a:noFill/>
            <a:miter lim="800000"/>
            <a:headEnd/>
            <a:tailEnd/>
          </a:ln>
        </p:spPr>
        <p:txBody>
          <a:bodyPr wrap="none">
            <a:spAutoFit/>
          </a:bodyPr>
          <a:lstStyle/>
          <a:p>
            <a:pPr>
              <a:lnSpc>
                <a:spcPct val="120000"/>
              </a:lnSpc>
              <a:spcBef>
                <a:spcPct val="50000"/>
              </a:spcBef>
            </a:pPr>
            <a:r>
              <a:rPr lang="en-US" sz="1100" b="0"/>
              <a:t>Helti.  mladica / hucho hucho - catch and release.  2008.  (CC-BY-NC-ND)</a:t>
            </a:r>
          </a:p>
          <a:p>
            <a:pPr>
              <a:lnSpc>
                <a:spcPct val="120000"/>
              </a:lnSpc>
              <a:spcBef>
                <a:spcPct val="50000"/>
              </a:spcBef>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09600" y="1219200"/>
            <a:ext cx="7924800" cy="4691063"/>
          </a:xfrm>
        </p:spPr>
        <p:txBody>
          <a:bodyPr/>
          <a:lstStyle/>
          <a:p>
            <a:pPr eaLnBrk="1" hangingPunct="1">
              <a:spcBef>
                <a:spcPts val="0"/>
              </a:spcBef>
              <a:defRPr/>
            </a:pPr>
            <a:r>
              <a:rPr lang="en-US" sz="2000" kern="1200" dirty="0" smtClean="0"/>
              <a:t>2007 essay “Shifting Gears”</a:t>
            </a:r>
          </a:p>
          <a:p>
            <a:pPr eaLnBrk="1" hangingPunct="1">
              <a:spcBef>
                <a:spcPts val="0"/>
              </a:spcBef>
              <a:defRPr/>
            </a:pPr>
            <a:r>
              <a:rPr lang="en-US" sz="2000" kern="1200" dirty="0" smtClean="0"/>
              <a:t>Survey of special collections and archives in the US and Canada </a:t>
            </a:r>
          </a:p>
          <a:p>
            <a:pPr eaLnBrk="1" hangingPunct="1">
              <a:spcBef>
                <a:spcPts val="0"/>
              </a:spcBef>
              <a:defRPr/>
            </a:pPr>
            <a:r>
              <a:rPr lang="en-US" sz="2000" kern="1200" dirty="0" smtClean="0"/>
              <a:t>A community of practice balancing risk analysis and access, with regard to copyright </a:t>
            </a:r>
          </a:p>
          <a:p>
            <a:pPr eaLnBrk="1" hangingPunct="1">
              <a:spcBef>
                <a:spcPts val="0"/>
              </a:spcBef>
              <a:defRPr/>
            </a:pPr>
            <a:r>
              <a:rPr lang="en-US" sz="2000" kern="1200" dirty="0" smtClean="0"/>
              <a:t>Guidance for engaging in public-private partnerships </a:t>
            </a:r>
          </a:p>
          <a:p>
            <a:pPr eaLnBrk="1" hangingPunct="1">
              <a:spcBef>
                <a:spcPts val="0"/>
              </a:spcBef>
              <a:defRPr/>
            </a:pPr>
            <a:r>
              <a:rPr lang="en-US" sz="2000" kern="1200" dirty="0" smtClean="0"/>
              <a:t>Investigation of innovative approaches in scaling up capture of non-book formats</a:t>
            </a:r>
          </a:p>
          <a:p>
            <a:pPr eaLnBrk="1" hangingPunct="1">
              <a:spcBef>
                <a:spcPts val="0"/>
              </a:spcBef>
              <a:defRPr/>
            </a:pPr>
            <a:r>
              <a:rPr lang="en-US" sz="2000" kern="1200" dirty="0" smtClean="0"/>
              <a:t>Encouraging cameras in reading rooms</a:t>
            </a:r>
          </a:p>
          <a:p>
            <a:pPr eaLnBrk="1" hangingPunct="1">
              <a:spcBef>
                <a:spcPts val="0"/>
              </a:spcBef>
              <a:defRPr/>
            </a:pPr>
            <a:r>
              <a:rPr lang="en-US" sz="2000" kern="1200" dirty="0" smtClean="0"/>
              <a:t>Policy issues related to patron-initiated digitization of materials in special collections</a:t>
            </a:r>
          </a:p>
          <a:p>
            <a:pPr eaLnBrk="1" hangingPunct="1">
              <a:spcBef>
                <a:spcPts val="0"/>
              </a:spcBef>
              <a:defRPr/>
            </a:pPr>
            <a:r>
              <a:rPr lang="en-US" sz="2000" kern="1200" dirty="0" smtClean="0"/>
              <a:t>Sharing experiences in offering single search</a:t>
            </a:r>
          </a:p>
          <a:p>
            <a:pPr eaLnBrk="1" hangingPunct="1">
              <a:spcBef>
                <a:spcPts val="0"/>
              </a:spcBef>
              <a:defRPr/>
            </a:pPr>
            <a:r>
              <a:rPr lang="en-US" sz="2000" kern="1200" dirty="0" smtClean="0"/>
              <a:t>Born-digital ‘baby steps’</a:t>
            </a:r>
          </a:p>
        </p:txBody>
      </p:sp>
      <p:sp>
        <p:nvSpPr>
          <p:cNvPr id="2" name="Title 3"/>
          <p:cNvSpPr>
            <a:spLocks noGrp="1"/>
          </p:cNvSpPr>
          <p:nvPr>
            <p:ph type="title"/>
          </p:nvPr>
        </p:nvSpPr>
        <p:spPr/>
        <p:txBody>
          <a:bodyPr/>
          <a:lstStyle/>
          <a:p>
            <a:pPr eaLnBrk="1" hangingPunct="1"/>
            <a:r>
              <a:rPr lang="en-US" smtClean="0"/>
              <a:t>Overview</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Capture and Release – Benefits</a:t>
            </a:r>
          </a:p>
        </p:txBody>
      </p:sp>
      <p:sp>
        <p:nvSpPr>
          <p:cNvPr id="3" name="Content Placeholder 2"/>
          <p:cNvSpPr>
            <a:spLocks noGrp="1"/>
          </p:cNvSpPr>
          <p:nvPr>
            <p:ph idx="1"/>
          </p:nvPr>
        </p:nvSpPr>
        <p:spPr>
          <a:xfrm>
            <a:off x="609600" y="1371600"/>
            <a:ext cx="7924800" cy="4691063"/>
          </a:xfrm>
        </p:spPr>
        <p:txBody>
          <a:bodyPr/>
          <a:lstStyle/>
          <a:p>
            <a:pPr eaLnBrk="1" hangingPunct="1">
              <a:spcBef>
                <a:spcPts val="0"/>
              </a:spcBef>
              <a:defRPr/>
            </a:pPr>
            <a:r>
              <a:rPr lang="en-US" kern="1200" dirty="0" smtClean="0"/>
              <a:t>Digital cameras are gentler on collection materials</a:t>
            </a:r>
          </a:p>
          <a:p>
            <a:pPr eaLnBrk="1" hangingPunct="1">
              <a:spcBef>
                <a:spcPts val="0"/>
              </a:spcBef>
              <a:defRPr/>
            </a:pPr>
            <a:r>
              <a:rPr lang="en-US" kern="1200" dirty="0" smtClean="0"/>
              <a:t>Digital cameras facilitate use</a:t>
            </a:r>
          </a:p>
          <a:p>
            <a:pPr eaLnBrk="1" hangingPunct="1">
              <a:spcBef>
                <a:spcPts val="0"/>
              </a:spcBef>
              <a:defRPr/>
            </a:pPr>
            <a:r>
              <a:rPr lang="en-US" kern="1200" dirty="0" smtClean="0"/>
              <a:t>Digital cameras increase researcher satisfaction</a:t>
            </a:r>
          </a:p>
          <a:p>
            <a:pPr eaLnBrk="1" hangingPunct="1">
              <a:spcBef>
                <a:spcPts val="0"/>
              </a:spcBef>
              <a:defRPr/>
            </a:pPr>
            <a:r>
              <a:rPr lang="en-US" kern="1200" dirty="0" smtClean="0"/>
              <a:t>Digital cameras reduce repository workload</a:t>
            </a:r>
          </a:p>
          <a:p>
            <a:pPr eaLnBrk="1" hangingPunct="1">
              <a:spcBef>
                <a:spcPts val="0"/>
              </a:spcBef>
              <a:defRPr/>
            </a:pPr>
            <a:r>
              <a:rPr lang="en-US" kern="1200" dirty="0" smtClean="0"/>
              <a:t>Digital cameras enhance security and save reading room checkout time</a:t>
            </a:r>
          </a:p>
          <a:p>
            <a:pPr eaLnBrk="1" hangingPunct="1">
              <a:spcBef>
                <a:spcPts val="0"/>
              </a:spcBef>
              <a:defRPr/>
            </a:pPr>
            <a:r>
              <a:rPr lang="en-US" kern="1200" dirty="0" smtClean="0"/>
              <a:t>Digital cameras save paper and photocopy toner</a:t>
            </a:r>
          </a:p>
          <a:p>
            <a:pPr eaLnBrk="1" hangingPunct="1">
              <a:spcBef>
                <a:spcPts val="0"/>
              </a:spcBef>
              <a:defRPr/>
            </a:pPr>
            <a:r>
              <a:rPr lang="en-US" kern="1200" dirty="0" smtClean="0"/>
              <a:t>Repositories stay current and resolve an ongoing issue at a time</a:t>
            </a:r>
          </a:p>
          <a:p>
            <a:pPr eaLnBrk="1" hangingPunct="1">
              <a:spcBef>
                <a:spcPts val="0"/>
              </a:spcBef>
              <a:defRPr/>
            </a:pPr>
            <a:r>
              <a:rPr lang="en-US" kern="1200" dirty="0" smtClean="0"/>
              <a:t>Digital cameras reduce liability for copyright infringement</a:t>
            </a:r>
            <a:endParaRPr lang="en-US" dirty="0" smtClean="0"/>
          </a:p>
          <a:p>
            <a:pPr eaLnBrk="1" hangingPunct="1">
              <a:spcBef>
                <a:spcPts val="0"/>
              </a:spcBef>
              <a:defRPr/>
            </a:pPr>
            <a:endParaRPr lang="en-US" dirty="0"/>
          </a:p>
        </p:txBody>
      </p:sp>
      <p:pic>
        <p:nvPicPr>
          <p:cNvPr id="1029" name="Picture 5"/>
          <p:cNvPicPr>
            <a:picLocks noChangeAspect="1" noChangeArrowheads="1"/>
          </p:cNvPicPr>
          <p:nvPr/>
        </p:nvPicPr>
        <p:blipFill>
          <a:blip r:embed="rId3" cstate="print"/>
          <a:srcRect/>
          <a:stretch>
            <a:fillRect/>
          </a:stretch>
        </p:blipFill>
        <p:spPr bwMode="auto">
          <a:xfrm>
            <a:off x="2819400" y="957263"/>
            <a:ext cx="6172200" cy="6205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z="2800" smtClean="0"/>
              <a:t>Scan and Deliver: Managing User-Initiated Digitization in Special Collections and Archives</a:t>
            </a:r>
          </a:p>
        </p:txBody>
      </p:sp>
      <p:sp>
        <p:nvSpPr>
          <p:cNvPr id="46083" name="Content Placeholder 2"/>
          <p:cNvSpPr>
            <a:spLocks noGrp="1"/>
          </p:cNvSpPr>
          <p:nvPr>
            <p:ph idx="1"/>
          </p:nvPr>
        </p:nvSpPr>
        <p:spPr>
          <a:xfrm>
            <a:off x="609600" y="1371600"/>
            <a:ext cx="7924800" cy="4691063"/>
          </a:xfrm>
        </p:spPr>
        <p:txBody>
          <a:bodyPr/>
          <a:lstStyle/>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p:txBody>
      </p:sp>
      <p:pic>
        <p:nvPicPr>
          <p:cNvPr id="46085" name="Picture 7" descr="S&amp;D.JPG"/>
          <p:cNvPicPr>
            <a:picLocks noChangeAspect="1"/>
          </p:cNvPicPr>
          <p:nvPr/>
        </p:nvPicPr>
        <p:blipFill>
          <a:blip r:embed="rId3" cstate="print"/>
          <a:srcRect/>
          <a:stretch>
            <a:fillRect/>
          </a:stretch>
        </p:blipFill>
        <p:spPr bwMode="auto">
          <a:xfrm>
            <a:off x="685800" y="1371600"/>
            <a:ext cx="4038600" cy="4373563"/>
          </a:xfrm>
          <a:prstGeom prst="rect">
            <a:avLst/>
          </a:prstGeom>
          <a:noFill/>
          <a:ln w="9525">
            <a:noFill/>
            <a:miter lim="800000"/>
            <a:headEnd/>
            <a:tailEnd/>
          </a:ln>
        </p:spPr>
      </p:pic>
      <p:pic>
        <p:nvPicPr>
          <p:cNvPr id="46086" name="Picture 6"/>
          <p:cNvPicPr>
            <a:picLocks noChangeAspect="1" noChangeArrowheads="1"/>
          </p:cNvPicPr>
          <p:nvPr/>
        </p:nvPicPr>
        <p:blipFill>
          <a:blip r:embed="rId4" cstate="print"/>
          <a:srcRect l="36112" t="25778" r="37222" b="23555"/>
          <a:stretch>
            <a:fillRect/>
          </a:stretch>
        </p:blipFill>
        <p:spPr bwMode="auto">
          <a:xfrm>
            <a:off x="4724400" y="1600200"/>
            <a:ext cx="3657600" cy="4343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34975" y="-152400"/>
            <a:ext cx="8023225" cy="995363"/>
          </a:xfrm>
        </p:spPr>
        <p:txBody>
          <a:bodyPr/>
          <a:lstStyle/>
          <a:p>
            <a:pPr eaLnBrk="1" hangingPunct="1"/>
            <a:r>
              <a:rPr lang="en-US" smtClean="0"/>
              <a:t>Scan and Deliver – tiered workflow</a:t>
            </a:r>
          </a:p>
        </p:txBody>
      </p:sp>
      <p:sp>
        <p:nvSpPr>
          <p:cNvPr id="5" name="Content Placeholder 4"/>
          <p:cNvSpPr>
            <a:spLocks noGrp="1"/>
          </p:cNvSpPr>
          <p:nvPr>
            <p:ph idx="1"/>
          </p:nvPr>
        </p:nvSpPr>
        <p:spPr>
          <a:xfrm>
            <a:off x="228600" y="762000"/>
            <a:ext cx="8305800" cy="5072063"/>
          </a:xfrm>
        </p:spPr>
        <p:txBody>
          <a:bodyPr/>
          <a:lstStyle/>
          <a:p>
            <a:pPr marL="469900" indent="-457200" eaLnBrk="1" hangingPunct="1">
              <a:spcBef>
                <a:spcPts val="0"/>
              </a:spcBef>
              <a:buFont typeface="+mj-lt"/>
              <a:buAutoNum type="alphaUcPeriod"/>
              <a:defRPr/>
            </a:pPr>
            <a:r>
              <a:rPr lang="en-US" sz="1600" b="1" kern="1200" dirty="0" smtClean="0"/>
              <a:t>Review</a:t>
            </a:r>
            <a:endParaRPr lang="en-US" sz="1400" b="1" kern="1200" dirty="0" smtClean="0"/>
          </a:p>
          <a:p>
            <a:pPr eaLnBrk="1" hangingPunct="1">
              <a:spcBef>
                <a:spcPts val="0"/>
              </a:spcBef>
              <a:defRPr/>
            </a:pPr>
            <a:r>
              <a:rPr lang="en-US" sz="1400" b="1" i="1" kern="1200" dirty="0" smtClean="0"/>
              <a:t>How do users request digital reproductions?</a:t>
            </a:r>
            <a:r>
              <a:rPr lang="en-US" sz="1400" kern="1200" dirty="0" smtClean="0"/>
              <a:t> </a:t>
            </a:r>
          </a:p>
          <a:p>
            <a:pPr eaLnBrk="1" hangingPunct="1">
              <a:spcBef>
                <a:spcPts val="0"/>
              </a:spcBef>
              <a:defRPr/>
            </a:pPr>
            <a:r>
              <a:rPr lang="en-US" sz="1400" b="1" i="1" kern="1200" dirty="0" smtClean="0"/>
              <a:t>How are requests for copies approved</a:t>
            </a:r>
            <a:endParaRPr lang="en-US" sz="1400" kern="1200" dirty="0" smtClean="0"/>
          </a:p>
          <a:p>
            <a:pPr eaLnBrk="1" hangingPunct="1">
              <a:spcBef>
                <a:spcPts val="0"/>
              </a:spcBef>
              <a:defRPr/>
            </a:pPr>
            <a:r>
              <a:rPr lang="en-US" sz="1400" b="1" i="1" kern="1200" dirty="0" smtClean="0"/>
              <a:t>How many people need to approve?</a:t>
            </a:r>
            <a:r>
              <a:rPr lang="en-US" sz="1400" kern="1200" dirty="0" smtClean="0"/>
              <a:t>  </a:t>
            </a:r>
          </a:p>
          <a:p>
            <a:pPr eaLnBrk="1" hangingPunct="1">
              <a:spcBef>
                <a:spcPts val="0"/>
              </a:spcBef>
              <a:defRPr/>
            </a:pPr>
            <a:r>
              <a:rPr lang="en-US" sz="1400" b="1" i="1" kern="1200" dirty="0" smtClean="0"/>
              <a:t>Have the items already been digitized?</a:t>
            </a:r>
            <a:r>
              <a:rPr lang="en-US" sz="1400" kern="1200" dirty="0" smtClean="0"/>
              <a:t> </a:t>
            </a:r>
          </a:p>
          <a:p>
            <a:pPr eaLnBrk="1" hangingPunct="1">
              <a:spcBef>
                <a:spcPts val="0"/>
              </a:spcBef>
              <a:defRPr/>
            </a:pPr>
            <a:r>
              <a:rPr lang="en-US" sz="1400" kern="1200" dirty="0" smtClean="0"/>
              <a:t> </a:t>
            </a:r>
            <a:r>
              <a:rPr lang="en-US" sz="1400" b="1" i="1" kern="1200" dirty="0" smtClean="0"/>
              <a:t>How do you manage copyright &amp; legal issues?</a:t>
            </a:r>
            <a:r>
              <a:rPr lang="en-US" sz="1400" kern="1200" dirty="0" smtClean="0"/>
              <a:t> </a:t>
            </a:r>
          </a:p>
          <a:p>
            <a:pPr marL="469900" indent="-457200" eaLnBrk="1" hangingPunct="1">
              <a:spcBef>
                <a:spcPts val="0"/>
              </a:spcBef>
              <a:buFont typeface="+mj-lt"/>
              <a:buAutoNum type="alphaUcPeriod" startAt="2"/>
              <a:defRPr/>
            </a:pPr>
            <a:r>
              <a:rPr lang="en-US" sz="1600" b="1" kern="1200" dirty="0" smtClean="0"/>
              <a:t>Decide</a:t>
            </a:r>
            <a:endParaRPr lang="en-US" sz="1400" b="1" kern="1200" dirty="0" smtClean="0"/>
          </a:p>
          <a:p>
            <a:pPr eaLnBrk="1" hangingPunct="1">
              <a:spcBef>
                <a:spcPts val="0"/>
              </a:spcBef>
              <a:defRPr/>
            </a:pPr>
            <a:r>
              <a:rPr lang="en-US" sz="1400" b="1" i="1" kern="1200" dirty="0" smtClean="0"/>
              <a:t>Will you keep the images?</a:t>
            </a:r>
            <a:r>
              <a:rPr lang="en-US" sz="1400" kern="1200" dirty="0" smtClean="0"/>
              <a:t> </a:t>
            </a:r>
          </a:p>
          <a:p>
            <a:pPr eaLnBrk="1" hangingPunct="1">
              <a:spcBef>
                <a:spcPts val="0"/>
              </a:spcBef>
              <a:defRPr/>
            </a:pPr>
            <a:r>
              <a:rPr lang="en-US" sz="1400" b="1" i="1" kern="1200" dirty="0" smtClean="0"/>
              <a:t>Is it useful for you to keep the images?</a:t>
            </a:r>
            <a:r>
              <a:rPr lang="en-US" sz="1400" kern="1200" dirty="0" smtClean="0"/>
              <a:t>  </a:t>
            </a:r>
          </a:p>
          <a:p>
            <a:pPr eaLnBrk="1" hangingPunct="1">
              <a:spcBef>
                <a:spcPts val="0"/>
              </a:spcBef>
              <a:defRPr/>
            </a:pPr>
            <a:r>
              <a:rPr lang="en-US" sz="1400" b="1" i="1" kern="1200" dirty="0" smtClean="0"/>
              <a:t>Do you have sufficient resources to keep them?</a:t>
            </a:r>
            <a:r>
              <a:rPr lang="en-US" sz="1400" b="1" kern="1200" dirty="0" smtClean="0"/>
              <a:t> </a:t>
            </a:r>
            <a:endParaRPr lang="en-US" sz="1400" kern="1200" dirty="0" smtClean="0"/>
          </a:p>
          <a:p>
            <a:pPr eaLnBrk="1" hangingPunct="1">
              <a:spcBef>
                <a:spcPts val="0"/>
              </a:spcBef>
              <a:defRPr/>
            </a:pPr>
            <a:r>
              <a:rPr lang="en-US" sz="1400" b="1" i="1" kern="1200" dirty="0" smtClean="0"/>
              <a:t>What resolution is needed for scanning?</a:t>
            </a:r>
            <a:r>
              <a:rPr lang="en-US" sz="1400" kern="1200" dirty="0" smtClean="0"/>
              <a:t> </a:t>
            </a:r>
          </a:p>
          <a:p>
            <a:pPr eaLnBrk="1" hangingPunct="1">
              <a:spcBef>
                <a:spcPts val="0"/>
              </a:spcBef>
              <a:defRPr/>
            </a:pPr>
            <a:r>
              <a:rPr lang="en-US" sz="1400" b="1" i="1" kern="1200" dirty="0" smtClean="0"/>
              <a:t>Is the request for high-resolution</a:t>
            </a:r>
            <a:r>
              <a:rPr lang="en-US" sz="1400" b="1" kern="1200" dirty="0" smtClean="0"/>
              <a:t>?</a:t>
            </a:r>
            <a:r>
              <a:rPr lang="en-US" sz="1400" kern="1200" dirty="0" smtClean="0"/>
              <a:t> </a:t>
            </a:r>
          </a:p>
          <a:p>
            <a:pPr eaLnBrk="1" hangingPunct="1">
              <a:spcBef>
                <a:spcPts val="0"/>
              </a:spcBef>
              <a:defRPr/>
            </a:pPr>
            <a:r>
              <a:rPr lang="en-US" sz="1400" b="1" i="1" kern="1200" dirty="0" smtClean="0"/>
              <a:t>What metadata will you create?</a:t>
            </a:r>
            <a:r>
              <a:rPr lang="en-US" sz="1400" kern="1200" dirty="0" smtClean="0"/>
              <a:t> </a:t>
            </a:r>
          </a:p>
          <a:p>
            <a:pPr eaLnBrk="1" hangingPunct="1">
              <a:spcBef>
                <a:spcPts val="0"/>
              </a:spcBef>
              <a:defRPr/>
            </a:pPr>
            <a:r>
              <a:rPr lang="en-US" sz="1400" b="1" i="1" kern="1200" dirty="0" smtClean="0"/>
              <a:t>Will you scan the whole volume?</a:t>
            </a:r>
            <a:r>
              <a:rPr lang="en-US" sz="1400" kern="1200" dirty="0" smtClean="0"/>
              <a:t> </a:t>
            </a:r>
          </a:p>
          <a:p>
            <a:pPr marL="469900" indent="-457200" eaLnBrk="1" hangingPunct="1">
              <a:spcBef>
                <a:spcPts val="0"/>
              </a:spcBef>
              <a:buFont typeface="+mj-lt"/>
              <a:buAutoNum type="alphaUcPeriod" startAt="3"/>
              <a:defRPr/>
            </a:pPr>
            <a:r>
              <a:rPr lang="en-US" sz="1600" b="1" kern="1200" dirty="0" smtClean="0"/>
              <a:t>Scan</a:t>
            </a:r>
            <a:endParaRPr lang="en-US" sz="1400" b="1" kern="1200" dirty="0" smtClean="0"/>
          </a:p>
          <a:p>
            <a:pPr eaLnBrk="1" hangingPunct="1">
              <a:spcBef>
                <a:spcPts val="0"/>
              </a:spcBef>
              <a:defRPr/>
            </a:pPr>
            <a:r>
              <a:rPr lang="en-US" sz="1400" b="1" i="1" kern="1200" dirty="0" smtClean="0"/>
              <a:t>Who digitizes and describes materials?</a:t>
            </a:r>
            <a:r>
              <a:rPr lang="en-US" sz="1400" i="1" kern="1200" dirty="0" smtClean="0"/>
              <a:t> </a:t>
            </a:r>
          </a:p>
          <a:p>
            <a:pPr eaLnBrk="1" hangingPunct="1">
              <a:spcBef>
                <a:spcPts val="0"/>
              </a:spcBef>
              <a:defRPr/>
            </a:pPr>
            <a:r>
              <a:rPr lang="en-US" sz="1400" b="1" i="1" kern="1200" dirty="0" smtClean="0"/>
              <a:t>Will you perform quality control?</a:t>
            </a:r>
            <a:r>
              <a:rPr lang="en-US" sz="1400" b="1" kern="1200" dirty="0" smtClean="0"/>
              <a:t> </a:t>
            </a:r>
          </a:p>
          <a:p>
            <a:pPr marL="469900" indent="-457200" eaLnBrk="1" hangingPunct="1">
              <a:spcBef>
                <a:spcPts val="0"/>
              </a:spcBef>
              <a:buFont typeface="+mj-lt"/>
              <a:buAutoNum type="alphaUcPeriod" startAt="4"/>
              <a:defRPr/>
            </a:pPr>
            <a:r>
              <a:rPr lang="en-US" sz="1600" b="1" kern="1200" dirty="0" smtClean="0"/>
              <a:t>Deliver</a:t>
            </a:r>
            <a:endParaRPr lang="en-US" sz="1400" b="1" kern="1200" dirty="0" smtClean="0"/>
          </a:p>
          <a:p>
            <a:pPr eaLnBrk="1" hangingPunct="1">
              <a:spcBef>
                <a:spcPts val="0"/>
              </a:spcBef>
              <a:defRPr/>
            </a:pPr>
            <a:r>
              <a:rPr lang="en-US" sz="1400" b="1" i="1" kern="1200" dirty="0" smtClean="0"/>
              <a:t>How do you deliver digital copies to the user? </a:t>
            </a:r>
            <a:endParaRPr lang="en-US" sz="1400" dirty="0"/>
          </a:p>
        </p:txBody>
      </p:sp>
      <p:graphicFrame>
        <p:nvGraphicFramePr>
          <p:cNvPr id="6" name="Table 5"/>
          <p:cNvGraphicFramePr>
            <a:graphicFrameLocks noGrp="1"/>
          </p:cNvGraphicFramePr>
          <p:nvPr/>
        </p:nvGraphicFramePr>
        <p:xfrm>
          <a:off x="4571999" y="914402"/>
          <a:ext cx="4343401" cy="5181598"/>
        </p:xfrm>
        <a:graphic>
          <a:graphicData uri="http://schemas.openxmlformats.org/drawingml/2006/table">
            <a:tbl>
              <a:tblPr/>
              <a:tblGrid>
                <a:gridCol w="614908"/>
                <a:gridCol w="1242831"/>
                <a:gridCol w="1242831"/>
                <a:gridCol w="1242831"/>
              </a:tblGrid>
              <a:tr h="309595">
                <a:tc>
                  <a:txBody>
                    <a:bodyPr/>
                    <a:lstStyle/>
                    <a:p>
                      <a:pPr marL="0" marR="0" algn="ctr">
                        <a:spcBef>
                          <a:spcPts val="600"/>
                        </a:spcBef>
                        <a:spcAft>
                          <a:spcPts val="600"/>
                        </a:spcAft>
                      </a:pPr>
                      <a:endParaRPr lang="en-US" sz="400">
                        <a:latin typeface="Trebuchet MS"/>
                        <a:ea typeface="Calibri"/>
                        <a:cs typeface="Arial"/>
                      </a:endParaRPr>
                    </a:p>
                  </a:txBody>
                  <a:tcPr marL="36973" marR="369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211455" marR="260350" algn="ctr">
                        <a:spcBef>
                          <a:spcPts val="0"/>
                        </a:spcBef>
                        <a:spcAft>
                          <a:spcPts val="0"/>
                        </a:spcAft>
                      </a:pPr>
                      <a:r>
                        <a:rPr lang="en-US" sz="600" b="1">
                          <a:latin typeface="Trebuchet MS"/>
                          <a:ea typeface="Calibri"/>
                          <a:cs typeface="Arial"/>
                        </a:rPr>
                        <a:t>INSIDE TRACK </a:t>
                      </a:r>
                      <a:endParaRPr lang="en-US" sz="600">
                        <a:latin typeface="Trebuchet MS"/>
                        <a:ea typeface="SimSun"/>
                        <a:cs typeface="Arial"/>
                      </a:endParaRPr>
                    </a:p>
                  </a:txBody>
                  <a:tcPr marL="36973" marR="369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6E3BC"/>
                    </a:solidFill>
                  </a:tcPr>
                </a:tc>
                <a:tc>
                  <a:txBody>
                    <a:bodyPr/>
                    <a:lstStyle/>
                    <a:p>
                      <a:pPr marL="173990" marR="183515" algn="ctr">
                        <a:spcBef>
                          <a:spcPts val="0"/>
                        </a:spcBef>
                        <a:spcAft>
                          <a:spcPts val="0"/>
                        </a:spcAft>
                      </a:pPr>
                      <a:r>
                        <a:rPr lang="en-US" sz="600" b="1">
                          <a:latin typeface="Trebuchet MS"/>
                          <a:ea typeface="Calibri"/>
                          <a:cs typeface="Arial"/>
                        </a:rPr>
                        <a:t>MIDDLE TRACK </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600" b="1">
                          <a:latin typeface="Trebuchet MS"/>
                          <a:ea typeface="Calibri"/>
                          <a:cs typeface="Arial"/>
                        </a:rPr>
                        <a:t>OUTSIDE TRACK </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CEF8E"/>
                    </a:solidFill>
                  </a:tcPr>
                </a:tc>
              </a:tr>
              <a:tr h="109132">
                <a:tc gridSpan="4">
                  <a:txBody>
                    <a:bodyPr/>
                    <a:lstStyle/>
                    <a:p>
                      <a:pPr marL="0" marR="0" algn="ctr">
                        <a:spcBef>
                          <a:spcPts val="600"/>
                        </a:spcBef>
                        <a:spcAft>
                          <a:spcPts val="600"/>
                        </a:spcAft>
                      </a:pPr>
                      <a:r>
                        <a:rPr lang="en-US" sz="600" b="1">
                          <a:latin typeface="Trebuchet MS"/>
                          <a:ea typeface="Calibri"/>
                          <a:cs typeface="Arial"/>
                        </a:rPr>
                        <a:t>REVIEW</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3312">
                <a:tc>
                  <a:txBody>
                    <a:bodyPr/>
                    <a:lstStyle/>
                    <a:p>
                      <a:pPr marL="0" marR="0" algn="ctr">
                        <a:spcBef>
                          <a:spcPts val="600"/>
                        </a:spcBef>
                        <a:spcAft>
                          <a:spcPts val="600"/>
                        </a:spcAft>
                      </a:pPr>
                      <a:r>
                        <a:rPr lang="en-US" sz="500" b="1">
                          <a:latin typeface="Trebuchet MS"/>
                          <a:ea typeface="Calibri"/>
                          <a:cs typeface="Arial"/>
                        </a:rPr>
                        <a:t>REQUEST</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600"/>
                        </a:spcBef>
                        <a:spcAft>
                          <a:spcPts val="600"/>
                        </a:spcAft>
                      </a:pPr>
                      <a:r>
                        <a:rPr lang="en-US" sz="400">
                          <a:latin typeface="Trebuchet MS"/>
                          <a:ea typeface="Calibri"/>
                          <a:cs typeface="Arial"/>
                        </a:rPr>
                        <a:t>Verbal request</a:t>
                      </a:r>
                      <a:endParaRPr lang="en-US" sz="600">
                        <a:latin typeface="Trebuchet MS"/>
                        <a:ea typeface="SimSun"/>
                        <a:cs typeface="Arial"/>
                      </a:endParaRPr>
                    </a:p>
                  </a:txBody>
                  <a:tcPr marL="36973" marR="369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600"/>
                        </a:spcBef>
                        <a:spcAft>
                          <a:spcPts val="600"/>
                        </a:spcAft>
                      </a:pPr>
                      <a:r>
                        <a:rPr lang="en-US" sz="400">
                          <a:latin typeface="Trebuchet MS"/>
                          <a:ea typeface="Calibri"/>
                          <a:cs typeface="Arial"/>
                        </a:rPr>
                        <a:t>Simple form</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600"/>
                        </a:spcBef>
                        <a:spcAft>
                          <a:spcPts val="600"/>
                        </a:spcAft>
                      </a:pPr>
                      <a:r>
                        <a:rPr lang="en-US" sz="400">
                          <a:latin typeface="Trebuchet MS"/>
                          <a:ea typeface="Calibri"/>
                          <a:cs typeface="Arial"/>
                        </a:rPr>
                        <a:t>Detailed forms</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F8E"/>
                    </a:solidFill>
                  </a:tcPr>
                </a:tc>
              </a:tr>
              <a:tr h="109132">
                <a:tc>
                  <a:txBody>
                    <a:bodyPr/>
                    <a:lstStyle/>
                    <a:p>
                      <a:pPr marL="0" marR="0" algn="ctr">
                        <a:spcBef>
                          <a:spcPts val="600"/>
                        </a:spcBef>
                        <a:spcAft>
                          <a:spcPts val="600"/>
                        </a:spcAft>
                      </a:pPr>
                      <a:r>
                        <a:rPr lang="en-US" sz="500" b="1">
                          <a:latin typeface="Trebuchet MS"/>
                          <a:ea typeface="Calibri"/>
                          <a:cs typeface="Arial"/>
                        </a:rPr>
                        <a:t>APPROVE</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600"/>
                        </a:spcBef>
                        <a:spcAft>
                          <a:spcPts val="600"/>
                        </a:spcAft>
                      </a:pPr>
                      <a:r>
                        <a:rPr lang="en-US" sz="400">
                          <a:latin typeface="Trebuchet MS"/>
                          <a:ea typeface="Calibri"/>
                          <a:cs typeface="Arial"/>
                        </a:rPr>
                        <a:t>One staff member</a:t>
                      </a:r>
                      <a:endParaRPr lang="en-US" sz="600">
                        <a:latin typeface="Trebuchet MS"/>
                        <a:ea typeface="SimSun"/>
                        <a:cs typeface="Arial"/>
                      </a:endParaRPr>
                    </a:p>
                  </a:txBody>
                  <a:tcPr marL="36973" marR="369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600"/>
                        </a:spcBef>
                        <a:spcAft>
                          <a:spcPts val="600"/>
                        </a:spcAft>
                      </a:pPr>
                      <a:r>
                        <a:rPr lang="en-US" sz="400">
                          <a:latin typeface="Trebuchet MS"/>
                          <a:ea typeface="Calibri"/>
                          <a:cs typeface="Arial"/>
                        </a:rPr>
                        <a:t>Two staff</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600"/>
                        </a:spcBef>
                        <a:spcAft>
                          <a:spcPts val="600"/>
                        </a:spcAft>
                      </a:pPr>
                      <a:r>
                        <a:rPr lang="en-US" sz="400">
                          <a:latin typeface="Trebuchet MS"/>
                          <a:ea typeface="Calibri"/>
                          <a:cs typeface="Arial"/>
                        </a:rPr>
                        <a:t>Three or more staff</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F8E"/>
                    </a:solidFill>
                  </a:tcPr>
                </a:tc>
              </a:tr>
              <a:tr h="558183">
                <a:tc>
                  <a:txBody>
                    <a:bodyPr/>
                    <a:lstStyle/>
                    <a:p>
                      <a:pPr marL="0" marR="0" algn="ctr">
                        <a:spcBef>
                          <a:spcPts val="600"/>
                        </a:spcBef>
                        <a:spcAft>
                          <a:spcPts val="600"/>
                        </a:spcAft>
                      </a:pPr>
                      <a:r>
                        <a:rPr lang="en-US" sz="500" b="1">
                          <a:latin typeface="Trebuchet MS"/>
                          <a:ea typeface="Calibri"/>
                          <a:cs typeface="Arial"/>
                        </a:rPr>
                        <a:t>SEARCH FOR EXISTING SURROGATE</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600"/>
                        </a:spcBef>
                        <a:spcAft>
                          <a:spcPts val="600"/>
                        </a:spcAft>
                      </a:pPr>
                      <a:r>
                        <a:rPr lang="en-US" sz="400">
                          <a:latin typeface="Trebuchet MS"/>
                          <a:ea typeface="Calibri"/>
                          <a:cs typeface="Arial"/>
                        </a:rPr>
                        <a:t>Don’t take the time</a:t>
                      </a:r>
                      <a:endParaRPr lang="en-US" sz="600">
                        <a:latin typeface="Trebuchet MS"/>
                        <a:ea typeface="SimSun"/>
                        <a:cs typeface="Arial"/>
                      </a:endParaRPr>
                    </a:p>
                  </a:txBody>
                  <a:tcPr marL="36973" marR="369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600"/>
                        </a:spcBef>
                        <a:spcAft>
                          <a:spcPts val="600"/>
                        </a:spcAft>
                      </a:pPr>
                      <a:r>
                        <a:rPr lang="en-US" sz="400">
                          <a:latin typeface="Trebuchet MS"/>
                          <a:ea typeface="Calibri"/>
                          <a:cs typeface="Arial"/>
                        </a:rPr>
                        <a:t>Quick check </a:t>
                      </a:r>
                      <a:endParaRPr lang="en-US" sz="600">
                        <a:latin typeface="Trebuchet MS"/>
                        <a:ea typeface="SimSun"/>
                        <a:cs typeface="Arial"/>
                      </a:endParaRPr>
                    </a:p>
                    <a:p>
                      <a:pPr marL="0" marR="0" algn="ctr">
                        <a:spcBef>
                          <a:spcPts val="600"/>
                        </a:spcBef>
                        <a:spcAft>
                          <a:spcPts val="600"/>
                        </a:spcAft>
                      </a:pPr>
                      <a:r>
                        <a:rPr lang="en-US" sz="400">
                          <a:latin typeface="Trebuchet MS"/>
                          <a:ea typeface="Calibri"/>
                          <a:cs typeface="Arial"/>
                        </a:rPr>
                        <a:t>(local files or online)</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600"/>
                        </a:spcBef>
                        <a:spcAft>
                          <a:spcPts val="0"/>
                        </a:spcAft>
                      </a:pPr>
                      <a:r>
                        <a:rPr lang="en-US" sz="400">
                          <a:latin typeface="Trebuchet MS"/>
                          <a:ea typeface="Calibri"/>
                          <a:cs typeface="Arial"/>
                        </a:rPr>
                        <a:t>     Search:</a:t>
                      </a:r>
                      <a:endParaRPr lang="en-US" sz="600">
                        <a:latin typeface="Trebuchet MS"/>
                        <a:ea typeface="SimSun"/>
                        <a:cs typeface="Arial"/>
                      </a:endParaRPr>
                    </a:p>
                    <a:p>
                      <a:pPr marL="342900" marR="0" lvl="0" indent="-342900">
                        <a:lnSpc>
                          <a:spcPct val="115000"/>
                        </a:lnSpc>
                        <a:spcBef>
                          <a:spcPts val="0"/>
                        </a:spcBef>
                        <a:spcAft>
                          <a:spcPts val="0"/>
                        </a:spcAft>
                        <a:buFont typeface="Symbol"/>
                        <a:buChar char=""/>
                        <a:tabLst>
                          <a:tab pos="271145" algn="l"/>
                        </a:tabLst>
                      </a:pPr>
                      <a:r>
                        <a:rPr lang="en-US" sz="400">
                          <a:latin typeface="Trebuchet MS"/>
                          <a:ea typeface="Times New Roman"/>
                          <a:cs typeface="Calibri"/>
                        </a:rPr>
                        <a:t>Google Books</a:t>
                      </a:r>
                      <a:endParaRPr lang="en-US" sz="600">
                        <a:latin typeface="Calibri"/>
                        <a:ea typeface="Times New Roman"/>
                        <a:cs typeface="Calibri"/>
                      </a:endParaRPr>
                    </a:p>
                    <a:p>
                      <a:pPr marL="342900" marR="0" lvl="0" indent="-342900">
                        <a:lnSpc>
                          <a:spcPct val="115000"/>
                        </a:lnSpc>
                        <a:spcBef>
                          <a:spcPts val="0"/>
                        </a:spcBef>
                        <a:spcAft>
                          <a:spcPts val="600"/>
                        </a:spcAft>
                        <a:buFont typeface="Symbol"/>
                        <a:buChar char=""/>
                        <a:tabLst>
                          <a:tab pos="271145" algn="l"/>
                        </a:tabLst>
                      </a:pPr>
                      <a:r>
                        <a:rPr lang="en-US" sz="400">
                          <a:latin typeface="Trebuchet MS"/>
                          <a:ea typeface="Times New Roman"/>
                          <a:cs typeface="Calibri"/>
                        </a:rPr>
                        <a:t>EEBO &amp; ECCO</a:t>
                      </a:r>
                      <a:endParaRPr lang="en-US" sz="600">
                        <a:latin typeface="Calibri"/>
                        <a:ea typeface="Times New Roman"/>
                        <a:cs typeface="Calibri"/>
                      </a:endParaRPr>
                    </a:p>
                    <a:p>
                      <a:pPr marL="342900" marR="0" lvl="0" indent="-342900">
                        <a:lnSpc>
                          <a:spcPct val="115000"/>
                        </a:lnSpc>
                        <a:spcBef>
                          <a:spcPts val="0"/>
                        </a:spcBef>
                        <a:spcAft>
                          <a:spcPts val="600"/>
                        </a:spcAft>
                        <a:buFont typeface="Symbol"/>
                        <a:buChar char=""/>
                        <a:tabLst>
                          <a:tab pos="271145" algn="l"/>
                        </a:tabLst>
                      </a:pPr>
                      <a:r>
                        <a:rPr lang="en-US" sz="400">
                          <a:latin typeface="Trebuchet MS"/>
                          <a:ea typeface="Times New Roman"/>
                          <a:cs typeface="Calibri"/>
                        </a:rPr>
                        <a:t>HathiTrust</a:t>
                      </a:r>
                      <a:endParaRPr lang="en-US" sz="600">
                        <a:latin typeface="Calibri"/>
                        <a:ea typeface="Times New Roman"/>
                        <a:cs typeface="Calibri"/>
                      </a:endParaRPr>
                    </a:p>
                    <a:p>
                      <a:pPr marL="342900" marR="0" lvl="0" indent="-342900">
                        <a:lnSpc>
                          <a:spcPct val="115000"/>
                        </a:lnSpc>
                        <a:spcBef>
                          <a:spcPts val="0"/>
                        </a:spcBef>
                        <a:spcAft>
                          <a:spcPts val="600"/>
                        </a:spcAft>
                        <a:buFont typeface="Symbol"/>
                        <a:buChar char=""/>
                        <a:tabLst>
                          <a:tab pos="271145" algn="l"/>
                        </a:tabLst>
                      </a:pPr>
                      <a:r>
                        <a:rPr lang="en-US" sz="400">
                          <a:latin typeface="Trebuchet MS"/>
                          <a:ea typeface="Times New Roman"/>
                          <a:cs typeface="Calibri"/>
                        </a:rPr>
                        <a:t>Etc…</a:t>
                      </a:r>
                      <a:endParaRPr lang="en-US" sz="600">
                        <a:latin typeface="Calibri"/>
                        <a:ea typeface="Times New Roman"/>
                        <a:cs typeface="Calibri"/>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F8E"/>
                    </a:solidFill>
                  </a:tcPr>
                </a:tc>
              </a:tr>
              <a:tr h="148606">
                <a:tc>
                  <a:txBody>
                    <a:bodyPr/>
                    <a:lstStyle/>
                    <a:p>
                      <a:pPr marL="0" marR="0" algn="ctr">
                        <a:spcBef>
                          <a:spcPts val="600"/>
                        </a:spcBef>
                        <a:spcAft>
                          <a:spcPts val="600"/>
                        </a:spcAft>
                      </a:pPr>
                      <a:r>
                        <a:rPr lang="en-US" sz="500" b="1">
                          <a:latin typeface="Trebuchet MS"/>
                          <a:ea typeface="Calibri"/>
                          <a:cs typeface="Arial"/>
                        </a:rPr>
                        <a:t>RIGHTS</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600"/>
                        </a:spcBef>
                        <a:spcAft>
                          <a:spcPts val="600"/>
                        </a:spcAft>
                      </a:pPr>
                      <a:r>
                        <a:rPr lang="en-US" sz="400">
                          <a:latin typeface="Trebuchet MS"/>
                          <a:ea typeface="Calibri"/>
                          <a:cs typeface="Arial"/>
                        </a:rPr>
                        <a:t>User’s responsibility</a:t>
                      </a:r>
                      <a:endParaRPr lang="en-US" sz="600">
                        <a:latin typeface="Trebuchet MS"/>
                        <a:ea typeface="SimSun"/>
                        <a:cs typeface="Arial"/>
                      </a:endParaRPr>
                    </a:p>
                  </a:txBody>
                  <a:tcPr marL="36973" marR="369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600"/>
                        </a:spcBef>
                        <a:spcAft>
                          <a:spcPts val="600"/>
                        </a:spcAft>
                      </a:pPr>
                      <a:r>
                        <a:rPr lang="en-US" sz="400">
                          <a:latin typeface="Trebuchet MS"/>
                          <a:ea typeface="Calibri"/>
                          <a:cs typeface="Arial"/>
                        </a:rPr>
                        <a:t>User’s responsibility</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600"/>
                        </a:spcBef>
                        <a:spcAft>
                          <a:spcPts val="600"/>
                        </a:spcAft>
                      </a:pPr>
                      <a:r>
                        <a:rPr lang="en-US" sz="400">
                          <a:latin typeface="Trebuchet MS"/>
                          <a:ea typeface="Calibri"/>
                          <a:cs typeface="Arial"/>
                        </a:rPr>
                        <a:t>Search, control, &amp; monitor thoroughly</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CEF8E"/>
                    </a:solidFill>
                  </a:tcPr>
                </a:tc>
              </a:tr>
              <a:tr h="109132">
                <a:tc gridSpan="4">
                  <a:txBody>
                    <a:bodyPr/>
                    <a:lstStyle/>
                    <a:p>
                      <a:pPr marL="0" marR="0" algn="ctr">
                        <a:spcBef>
                          <a:spcPts val="600"/>
                        </a:spcBef>
                        <a:spcAft>
                          <a:spcPts val="600"/>
                        </a:spcAft>
                      </a:pPr>
                      <a:r>
                        <a:rPr lang="en-US" sz="600" b="1">
                          <a:latin typeface="Trebuchet MS"/>
                          <a:ea typeface="Calibri"/>
                          <a:cs typeface="Arial"/>
                        </a:rPr>
                        <a:t>DECIDE</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68127">
                <a:tc>
                  <a:txBody>
                    <a:bodyPr/>
                    <a:lstStyle/>
                    <a:p>
                      <a:pPr marL="0" marR="0" algn="ctr">
                        <a:spcBef>
                          <a:spcPts val="600"/>
                        </a:spcBef>
                        <a:spcAft>
                          <a:spcPts val="600"/>
                        </a:spcAft>
                      </a:pPr>
                      <a:r>
                        <a:rPr lang="en-US" sz="500" b="1">
                          <a:latin typeface="Trebuchet MS"/>
                          <a:ea typeface="Calibri"/>
                          <a:cs typeface="Arial"/>
                        </a:rPr>
                        <a:t>STAFF</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600"/>
                        </a:spcBef>
                        <a:spcAft>
                          <a:spcPts val="600"/>
                        </a:spcAft>
                      </a:pPr>
                      <a:r>
                        <a:rPr lang="en-US" sz="400">
                          <a:latin typeface="Trebuchet MS"/>
                          <a:ea typeface="Calibri"/>
                          <a:cs typeface="Arial"/>
                        </a:rPr>
                        <a:t>One staff member</a:t>
                      </a:r>
                      <a:endParaRPr lang="en-US" sz="600">
                        <a:latin typeface="Trebuchet MS"/>
                        <a:ea typeface="SimSun"/>
                        <a:cs typeface="Arial"/>
                      </a:endParaRPr>
                    </a:p>
                  </a:txBody>
                  <a:tcPr marL="36973" marR="369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600"/>
                        </a:spcBef>
                        <a:spcAft>
                          <a:spcPts val="600"/>
                        </a:spcAft>
                      </a:pPr>
                      <a:r>
                        <a:rPr lang="en-US" sz="400">
                          <a:latin typeface="Trebuchet MS"/>
                          <a:ea typeface="Calibri"/>
                          <a:cs typeface="Arial"/>
                        </a:rPr>
                        <a:t>Two staff</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600"/>
                        </a:spcBef>
                        <a:spcAft>
                          <a:spcPts val="0"/>
                        </a:spcAft>
                      </a:pPr>
                      <a:r>
                        <a:rPr lang="en-US" sz="400">
                          <a:latin typeface="Trebuchet MS"/>
                          <a:ea typeface="Calibri"/>
                          <a:cs typeface="Arial"/>
                        </a:rPr>
                        <a:t>    Multiple specialists:</a:t>
                      </a:r>
                      <a:endParaRPr lang="en-US" sz="600">
                        <a:latin typeface="Trebuchet MS"/>
                        <a:ea typeface="SimSun"/>
                        <a:cs typeface="Arial"/>
                      </a:endParaRPr>
                    </a:p>
                    <a:p>
                      <a:pPr marL="342900" marR="0" lvl="0" indent="-342900">
                        <a:lnSpc>
                          <a:spcPct val="115000"/>
                        </a:lnSpc>
                        <a:spcBef>
                          <a:spcPts val="0"/>
                        </a:spcBef>
                        <a:spcAft>
                          <a:spcPts val="600"/>
                        </a:spcAft>
                        <a:buFont typeface="Symbol"/>
                        <a:buChar char=""/>
                        <a:tabLst>
                          <a:tab pos="252095" algn="l"/>
                        </a:tabLst>
                      </a:pPr>
                      <a:r>
                        <a:rPr lang="en-US" sz="400">
                          <a:latin typeface="Trebuchet MS"/>
                          <a:ea typeface="Times New Roman"/>
                          <a:cs typeface="Calibri"/>
                        </a:rPr>
                        <a:t>Curator</a:t>
                      </a:r>
                      <a:endParaRPr lang="en-US" sz="600">
                        <a:latin typeface="Calibri"/>
                        <a:ea typeface="Times New Roman"/>
                        <a:cs typeface="Calibri"/>
                      </a:endParaRPr>
                    </a:p>
                    <a:p>
                      <a:pPr marL="342900" marR="0" lvl="0" indent="-342900">
                        <a:lnSpc>
                          <a:spcPct val="115000"/>
                        </a:lnSpc>
                        <a:spcBef>
                          <a:spcPts val="0"/>
                        </a:spcBef>
                        <a:spcAft>
                          <a:spcPts val="600"/>
                        </a:spcAft>
                        <a:buFont typeface="Symbol"/>
                        <a:buChar char=""/>
                        <a:tabLst>
                          <a:tab pos="252095" algn="l"/>
                        </a:tabLst>
                      </a:pPr>
                      <a:r>
                        <a:rPr lang="en-US" sz="400">
                          <a:latin typeface="Trebuchet MS"/>
                          <a:ea typeface="Times New Roman"/>
                          <a:cs typeface="Calibri"/>
                        </a:rPr>
                        <a:t>Conservator</a:t>
                      </a:r>
                      <a:endParaRPr lang="en-US" sz="600">
                        <a:latin typeface="Calibri"/>
                        <a:ea typeface="Times New Roman"/>
                        <a:cs typeface="Calibri"/>
                      </a:endParaRPr>
                    </a:p>
                    <a:p>
                      <a:pPr marL="342900" marR="0" lvl="0" indent="-342900">
                        <a:lnSpc>
                          <a:spcPct val="115000"/>
                        </a:lnSpc>
                        <a:spcBef>
                          <a:spcPts val="600"/>
                        </a:spcBef>
                        <a:spcAft>
                          <a:spcPts val="600"/>
                        </a:spcAft>
                        <a:buFont typeface="Symbol"/>
                        <a:buChar char=""/>
                        <a:tabLst>
                          <a:tab pos="252095" algn="l"/>
                        </a:tabLst>
                      </a:pPr>
                      <a:r>
                        <a:rPr lang="en-US" sz="400">
                          <a:latin typeface="Trebuchet MS"/>
                          <a:ea typeface="Times New Roman"/>
                          <a:cs typeface="Calibri"/>
                        </a:rPr>
                        <a:t>Metadata creator</a:t>
                      </a:r>
                      <a:endParaRPr lang="en-US" sz="600">
                        <a:latin typeface="Calibri"/>
                        <a:ea typeface="Times New Roman"/>
                        <a:cs typeface="Calibri"/>
                      </a:endParaRPr>
                    </a:p>
                    <a:p>
                      <a:pPr marL="342900" marR="0" lvl="0" indent="-342900">
                        <a:lnSpc>
                          <a:spcPct val="115000"/>
                        </a:lnSpc>
                        <a:spcBef>
                          <a:spcPts val="600"/>
                        </a:spcBef>
                        <a:spcAft>
                          <a:spcPts val="600"/>
                        </a:spcAft>
                        <a:buFont typeface="Symbol"/>
                        <a:buChar char=""/>
                        <a:tabLst>
                          <a:tab pos="252095" algn="l"/>
                        </a:tabLst>
                      </a:pPr>
                      <a:r>
                        <a:rPr lang="en-US" sz="400">
                          <a:latin typeface="Trebuchet MS"/>
                          <a:ea typeface="Times New Roman"/>
                          <a:cs typeface="Calibri"/>
                        </a:rPr>
                        <a:t>Image professional</a:t>
                      </a:r>
                      <a:endParaRPr lang="en-US" sz="600">
                        <a:latin typeface="Calibri"/>
                        <a:ea typeface="Times New Roman"/>
                        <a:cs typeface="Calibri"/>
                      </a:endParaRPr>
                    </a:p>
                    <a:p>
                      <a:pPr marL="342900" marR="0" lvl="0" indent="-342900">
                        <a:lnSpc>
                          <a:spcPct val="115000"/>
                        </a:lnSpc>
                        <a:spcBef>
                          <a:spcPts val="600"/>
                        </a:spcBef>
                        <a:spcAft>
                          <a:spcPts val="600"/>
                        </a:spcAft>
                        <a:buFont typeface="Symbol"/>
                        <a:buChar char=""/>
                        <a:tabLst>
                          <a:tab pos="252095" algn="l"/>
                        </a:tabLst>
                      </a:pPr>
                      <a:r>
                        <a:rPr lang="en-US" sz="400">
                          <a:latin typeface="Trebuchet MS"/>
                          <a:ea typeface="Times New Roman"/>
                          <a:cs typeface="Calibri"/>
                        </a:rPr>
                        <a:t>Etc…</a:t>
                      </a:r>
                      <a:endParaRPr lang="en-US" sz="600">
                        <a:latin typeface="Calibri"/>
                        <a:ea typeface="Times New Roman"/>
                        <a:cs typeface="Calibri"/>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F8E"/>
                    </a:solidFill>
                  </a:tcPr>
                </a:tc>
              </a:tr>
              <a:tr h="172279">
                <a:tc>
                  <a:txBody>
                    <a:bodyPr/>
                    <a:lstStyle/>
                    <a:p>
                      <a:pPr marL="0" marR="0" algn="ctr">
                        <a:spcBef>
                          <a:spcPts val="600"/>
                        </a:spcBef>
                        <a:spcAft>
                          <a:spcPts val="600"/>
                        </a:spcAft>
                      </a:pPr>
                      <a:r>
                        <a:rPr lang="en-US" sz="500" b="1">
                          <a:latin typeface="Trebuchet MS"/>
                          <a:ea typeface="Calibri"/>
                          <a:cs typeface="Arial"/>
                        </a:rPr>
                        <a:t>RESOLUTION</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600"/>
                        </a:spcBef>
                        <a:spcAft>
                          <a:spcPts val="600"/>
                        </a:spcAft>
                      </a:pPr>
                      <a:r>
                        <a:rPr lang="en-US" sz="400">
                          <a:latin typeface="Trebuchet MS"/>
                          <a:ea typeface="Calibri"/>
                          <a:cs typeface="Arial"/>
                        </a:rPr>
                        <a:t>Easiest option</a:t>
                      </a:r>
                      <a:endParaRPr lang="en-US" sz="600">
                        <a:latin typeface="Trebuchet MS"/>
                        <a:ea typeface="SimSun"/>
                        <a:cs typeface="Arial"/>
                      </a:endParaRPr>
                    </a:p>
                  </a:txBody>
                  <a:tcPr marL="36973" marR="369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600"/>
                        </a:spcBef>
                        <a:spcAft>
                          <a:spcPts val="600"/>
                        </a:spcAft>
                      </a:pPr>
                      <a:r>
                        <a:rPr lang="en-US" sz="400">
                          <a:latin typeface="Trebuchet MS"/>
                          <a:ea typeface="Calibri"/>
                          <a:cs typeface="Arial"/>
                        </a:rPr>
                        <a:t>Middling to high quality</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600"/>
                        </a:spcBef>
                        <a:spcAft>
                          <a:spcPts val="600"/>
                        </a:spcAft>
                      </a:pPr>
                      <a:r>
                        <a:rPr lang="en-US" sz="400">
                          <a:latin typeface="Trebuchet MS"/>
                          <a:ea typeface="Calibri"/>
                          <a:cs typeface="Arial"/>
                        </a:rPr>
                        <a:t>High quality </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F8E"/>
                    </a:solidFill>
                  </a:tcPr>
                </a:tc>
              </a:tr>
              <a:tr h="217878">
                <a:tc>
                  <a:txBody>
                    <a:bodyPr/>
                    <a:lstStyle/>
                    <a:p>
                      <a:pPr marL="0" marR="0" algn="ctr">
                        <a:spcBef>
                          <a:spcPts val="600"/>
                        </a:spcBef>
                        <a:spcAft>
                          <a:spcPts val="600"/>
                        </a:spcAft>
                      </a:pPr>
                      <a:r>
                        <a:rPr lang="en-US" sz="500" b="1">
                          <a:latin typeface="Trebuchet MS"/>
                          <a:ea typeface="Calibri"/>
                          <a:cs typeface="Arial"/>
                        </a:rPr>
                        <a:t>METADATA</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600"/>
                        </a:spcBef>
                        <a:spcAft>
                          <a:spcPts val="600"/>
                        </a:spcAft>
                      </a:pPr>
                      <a:r>
                        <a:rPr lang="en-US" sz="400">
                          <a:latin typeface="Trebuchet MS"/>
                          <a:ea typeface="Calibri"/>
                          <a:cs typeface="Arial"/>
                        </a:rPr>
                        <a:t>None</a:t>
                      </a:r>
                      <a:endParaRPr lang="en-US" sz="600">
                        <a:latin typeface="Trebuchet MS"/>
                        <a:ea typeface="SimSun"/>
                        <a:cs typeface="Arial"/>
                      </a:endParaRPr>
                    </a:p>
                  </a:txBody>
                  <a:tcPr marL="36973" marR="369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600"/>
                        </a:spcBef>
                        <a:spcAft>
                          <a:spcPts val="600"/>
                        </a:spcAft>
                      </a:pPr>
                      <a:r>
                        <a:rPr lang="en-US" sz="400">
                          <a:latin typeface="Trebuchet MS"/>
                          <a:ea typeface="Calibri"/>
                          <a:cs typeface="Arial"/>
                        </a:rPr>
                        <a:t>Filename and keyword or two</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600"/>
                        </a:spcBef>
                        <a:spcAft>
                          <a:spcPts val="0"/>
                        </a:spcAft>
                      </a:pPr>
                      <a:r>
                        <a:rPr lang="en-US" sz="400">
                          <a:latin typeface="Trebuchet MS"/>
                          <a:ea typeface="Calibri"/>
                          <a:cs typeface="Arial"/>
                        </a:rPr>
                        <a:t>Metadata &amp; citation </a:t>
                      </a:r>
                      <a:endParaRPr lang="en-US" sz="600">
                        <a:latin typeface="Trebuchet MS"/>
                        <a:ea typeface="SimSun"/>
                        <a:cs typeface="Arial"/>
                      </a:endParaRPr>
                    </a:p>
                    <a:p>
                      <a:pPr marL="0" marR="0" algn="ctr">
                        <a:spcBef>
                          <a:spcPts val="0"/>
                        </a:spcBef>
                        <a:spcAft>
                          <a:spcPts val="600"/>
                        </a:spcAft>
                      </a:pPr>
                      <a:r>
                        <a:rPr lang="en-US" sz="400">
                          <a:latin typeface="Trebuchet MS"/>
                          <a:ea typeface="Calibri"/>
                          <a:cs typeface="Arial"/>
                        </a:rPr>
                        <a:t>(choose standards)</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F8E"/>
                    </a:solidFill>
                  </a:tcPr>
                </a:tc>
              </a:tr>
              <a:tr h="172279">
                <a:tc>
                  <a:txBody>
                    <a:bodyPr/>
                    <a:lstStyle/>
                    <a:p>
                      <a:pPr marL="0" marR="0" algn="ctr">
                        <a:spcBef>
                          <a:spcPts val="600"/>
                        </a:spcBef>
                        <a:spcAft>
                          <a:spcPts val="0"/>
                        </a:spcAft>
                      </a:pPr>
                      <a:r>
                        <a:rPr lang="en-US" sz="500" b="1">
                          <a:latin typeface="Trebuchet MS"/>
                          <a:ea typeface="Calibri"/>
                          <a:cs typeface="Arial"/>
                        </a:rPr>
                        <a:t>WHOLE / PART / ITEM</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400">
                          <a:latin typeface="Trebuchet MS"/>
                          <a:ea typeface="Calibri"/>
                          <a:cs typeface="Arial"/>
                        </a:rPr>
                        <a:t>Will scan whole unit if it takes up to “x” minutes </a:t>
                      </a:r>
                      <a:endParaRPr lang="en-US" sz="600">
                        <a:latin typeface="Trebuchet MS"/>
                        <a:ea typeface="SimSun"/>
                        <a:cs typeface="Arial"/>
                      </a:endParaRPr>
                    </a:p>
                  </a:txBody>
                  <a:tcPr marL="36973" marR="369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600"/>
                        </a:spcBef>
                        <a:spcAft>
                          <a:spcPts val="600"/>
                        </a:spcAft>
                      </a:pPr>
                      <a:r>
                        <a:rPr lang="en-US" sz="400">
                          <a:latin typeface="Trebuchet MS"/>
                          <a:ea typeface="Calibri"/>
                          <a:cs typeface="Arial"/>
                        </a:rPr>
                        <a:t>Entire chapter or series</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400">
                          <a:latin typeface="Trebuchet MS"/>
                          <a:ea typeface="Calibri"/>
                          <a:cs typeface="Arial"/>
                        </a:rPr>
                        <a:t>Entire volume or collection </a:t>
                      </a:r>
                      <a:endParaRPr lang="en-US" sz="600">
                        <a:latin typeface="Trebuchet MS"/>
                        <a:ea typeface="SimSun"/>
                        <a:cs typeface="Arial"/>
                      </a:endParaRPr>
                    </a:p>
                    <a:p>
                      <a:pPr marL="0" marR="0" algn="ctr">
                        <a:spcBef>
                          <a:spcPts val="0"/>
                        </a:spcBef>
                        <a:spcAft>
                          <a:spcPts val="0"/>
                        </a:spcAft>
                      </a:pPr>
                      <a:r>
                        <a:rPr lang="en-US" sz="400">
                          <a:latin typeface="Trebuchet MS"/>
                          <a:ea typeface="Calibri"/>
                          <a:cs typeface="Arial"/>
                        </a:rPr>
                        <a:t>(large-scale digitization)</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CEF8E"/>
                    </a:solidFill>
                  </a:tcPr>
                </a:tc>
              </a:tr>
              <a:tr h="142802">
                <a:tc gridSpan="4">
                  <a:txBody>
                    <a:bodyPr/>
                    <a:lstStyle/>
                    <a:p>
                      <a:pPr marL="0" marR="0" algn="ctr">
                        <a:spcBef>
                          <a:spcPts val="600"/>
                        </a:spcBef>
                        <a:spcAft>
                          <a:spcPts val="600"/>
                        </a:spcAft>
                      </a:pPr>
                      <a:r>
                        <a:rPr lang="en-US" sz="600" b="1">
                          <a:latin typeface="Trebuchet MS"/>
                          <a:ea typeface="Calibri"/>
                          <a:cs typeface="Arial"/>
                        </a:rPr>
                        <a:t>SCAN</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3312">
                <a:tc>
                  <a:txBody>
                    <a:bodyPr/>
                    <a:lstStyle/>
                    <a:p>
                      <a:pPr marL="0" marR="0" algn="ctr">
                        <a:spcBef>
                          <a:spcPts val="600"/>
                        </a:spcBef>
                        <a:spcAft>
                          <a:spcPts val="0"/>
                        </a:spcAft>
                      </a:pPr>
                      <a:r>
                        <a:rPr lang="en-US" sz="500" b="1">
                          <a:latin typeface="Trebuchet MS"/>
                          <a:ea typeface="Calibri"/>
                          <a:cs typeface="Arial"/>
                        </a:rPr>
                        <a:t>STAFF</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600"/>
                        </a:spcBef>
                        <a:spcAft>
                          <a:spcPts val="600"/>
                        </a:spcAft>
                      </a:pPr>
                      <a:r>
                        <a:rPr lang="en-US" sz="400">
                          <a:latin typeface="Trebuchet MS"/>
                          <a:ea typeface="Calibri"/>
                          <a:cs typeface="Arial"/>
                        </a:rPr>
                        <a:t>One staff member</a:t>
                      </a:r>
                      <a:endParaRPr lang="en-US" sz="600">
                        <a:latin typeface="Trebuchet MS"/>
                        <a:ea typeface="SimSun"/>
                        <a:cs typeface="Arial"/>
                      </a:endParaRPr>
                    </a:p>
                  </a:txBody>
                  <a:tcPr marL="36973" marR="369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600"/>
                        </a:spcBef>
                        <a:spcAft>
                          <a:spcPts val="600"/>
                        </a:spcAft>
                      </a:pPr>
                      <a:r>
                        <a:rPr lang="en-US" sz="400">
                          <a:latin typeface="Trebuchet MS"/>
                          <a:ea typeface="Calibri"/>
                          <a:cs typeface="Arial"/>
                        </a:rPr>
                        <a:t>Two staff</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600"/>
                        </a:spcBef>
                        <a:spcAft>
                          <a:spcPts val="600"/>
                        </a:spcAft>
                      </a:pPr>
                      <a:r>
                        <a:rPr lang="en-US" sz="400">
                          <a:latin typeface="Trebuchet MS"/>
                          <a:ea typeface="Calibri"/>
                          <a:cs typeface="Arial"/>
                        </a:rPr>
                        <a:t>Multiple staff</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F8E"/>
                    </a:solidFill>
                  </a:tcPr>
                </a:tc>
              </a:tr>
              <a:tr h="234520">
                <a:tc>
                  <a:txBody>
                    <a:bodyPr/>
                    <a:lstStyle/>
                    <a:p>
                      <a:pPr marL="0" marR="0" algn="ctr">
                        <a:spcBef>
                          <a:spcPts val="600"/>
                        </a:spcBef>
                        <a:spcAft>
                          <a:spcPts val="600"/>
                        </a:spcAft>
                      </a:pPr>
                      <a:r>
                        <a:rPr lang="en-US" sz="500" b="1">
                          <a:latin typeface="Trebuchet MS"/>
                          <a:ea typeface="Calibri"/>
                          <a:cs typeface="Arial"/>
                        </a:rPr>
                        <a:t>QUALITY CONTROL</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600"/>
                        </a:spcBef>
                        <a:spcAft>
                          <a:spcPts val="600"/>
                        </a:spcAft>
                      </a:pPr>
                      <a:r>
                        <a:rPr lang="en-US" sz="400">
                          <a:latin typeface="Trebuchet MS"/>
                          <a:ea typeface="Calibri"/>
                          <a:cs typeface="Arial"/>
                        </a:rPr>
                        <a:t>Trust your staff!</a:t>
                      </a:r>
                      <a:endParaRPr lang="en-US" sz="600">
                        <a:latin typeface="Trebuchet MS"/>
                        <a:ea typeface="SimSun"/>
                        <a:cs typeface="Arial"/>
                      </a:endParaRPr>
                    </a:p>
                  </a:txBody>
                  <a:tcPr marL="36973" marR="369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600"/>
                        </a:spcBef>
                        <a:spcAft>
                          <a:spcPts val="600"/>
                        </a:spcAft>
                      </a:pPr>
                      <a:r>
                        <a:rPr lang="en-US" sz="400">
                          <a:latin typeface="Trebuchet MS"/>
                          <a:ea typeface="Calibri"/>
                          <a:cs typeface="Arial"/>
                        </a:rPr>
                        <a:t>Quick review</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600"/>
                        </a:spcBef>
                        <a:spcAft>
                          <a:spcPts val="600"/>
                        </a:spcAft>
                      </a:pPr>
                      <a:r>
                        <a:rPr lang="en-US" sz="400">
                          <a:latin typeface="Trebuchet MS"/>
                          <a:ea typeface="Calibri"/>
                          <a:cs typeface="Arial"/>
                        </a:rPr>
                        <a:t>Thorough review by multiple specialists </a:t>
                      </a:r>
                      <a:br>
                        <a:rPr lang="en-US" sz="400">
                          <a:latin typeface="Trebuchet MS"/>
                          <a:ea typeface="Calibri"/>
                          <a:cs typeface="Arial"/>
                        </a:rPr>
                      </a:br>
                      <a:r>
                        <a:rPr lang="en-US" sz="400">
                          <a:latin typeface="Trebuchet MS"/>
                          <a:ea typeface="Calibri"/>
                          <a:cs typeface="Arial"/>
                        </a:rPr>
                        <a:t>(color-correction, etc.)</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CEF8E"/>
                    </a:solidFill>
                  </a:tcPr>
                </a:tc>
              </a:tr>
              <a:tr h="139318">
                <a:tc gridSpan="4">
                  <a:txBody>
                    <a:bodyPr/>
                    <a:lstStyle/>
                    <a:p>
                      <a:pPr marL="0" marR="0" algn="ctr">
                        <a:spcBef>
                          <a:spcPts val="600"/>
                        </a:spcBef>
                        <a:spcAft>
                          <a:spcPts val="600"/>
                        </a:spcAft>
                      </a:pPr>
                      <a:r>
                        <a:rPr lang="en-US" sz="600" b="1">
                          <a:latin typeface="Trebuchet MS"/>
                          <a:ea typeface="Calibri"/>
                          <a:cs typeface="Arial"/>
                        </a:rPr>
                        <a:t>DELIVER</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85354">
                <a:tc>
                  <a:txBody>
                    <a:bodyPr/>
                    <a:lstStyle/>
                    <a:p>
                      <a:pPr marL="0" marR="0" algn="ctr">
                        <a:spcBef>
                          <a:spcPts val="600"/>
                        </a:spcBef>
                        <a:spcAft>
                          <a:spcPts val="600"/>
                        </a:spcAft>
                      </a:pPr>
                      <a:r>
                        <a:rPr lang="en-US" sz="500" b="1">
                          <a:latin typeface="Trebuchet MS"/>
                          <a:ea typeface="Calibri"/>
                          <a:cs typeface="Arial"/>
                        </a:rPr>
                        <a:t>DELIVERY METHOD</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400">
                          <a:latin typeface="Trebuchet MS"/>
                          <a:ea typeface="Calibri"/>
                          <a:cs typeface="Arial"/>
                        </a:rPr>
                        <a:t>Deliver forthwith </a:t>
                      </a:r>
                      <a:endParaRPr lang="en-US" sz="600">
                        <a:latin typeface="Trebuchet MS"/>
                        <a:ea typeface="SimSun"/>
                        <a:cs typeface="Arial"/>
                      </a:endParaRPr>
                    </a:p>
                    <a:p>
                      <a:pPr marL="0" marR="0" algn="ctr">
                        <a:spcBef>
                          <a:spcPts val="0"/>
                        </a:spcBef>
                        <a:spcAft>
                          <a:spcPts val="0"/>
                        </a:spcAft>
                      </a:pPr>
                      <a:r>
                        <a:rPr lang="en-US" sz="400">
                          <a:latin typeface="Trebuchet MS"/>
                          <a:ea typeface="Calibri"/>
                          <a:cs typeface="Arial"/>
                        </a:rPr>
                        <a:t>to user</a:t>
                      </a:r>
                      <a:endParaRPr lang="en-US" sz="600">
                        <a:latin typeface="Trebuchet MS"/>
                        <a:ea typeface="SimSun"/>
                        <a:cs typeface="Arial"/>
                      </a:endParaRPr>
                    </a:p>
                  </a:txBody>
                  <a:tcPr marL="36973" marR="3697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6E3BC"/>
                    </a:solidFill>
                  </a:tcPr>
                </a:tc>
                <a:tc>
                  <a:txBody>
                    <a:bodyPr/>
                    <a:lstStyle/>
                    <a:p>
                      <a:pPr marL="0" marR="0" algn="ctr">
                        <a:spcBef>
                          <a:spcPts val="0"/>
                        </a:spcBef>
                        <a:spcAft>
                          <a:spcPts val="0"/>
                        </a:spcAft>
                      </a:pPr>
                      <a:r>
                        <a:rPr lang="en-US" sz="400">
                          <a:latin typeface="Trebuchet MS"/>
                          <a:ea typeface="Calibri"/>
                          <a:cs typeface="Arial"/>
                        </a:rPr>
                        <a:t>Keep in local files and </a:t>
                      </a:r>
                      <a:endParaRPr lang="en-US" sz="600">
                        <a:latin typeface="Trebuchet MS"/>
                        <a:ea typeface="SimSun"/>
                        <a:cs typeface="Arial"/>
                      </a:endParaRPr>
                    </a:p>
                    <a:p>
                      <a:pPr marL="0" marR="0" algn="ctr">
                        <a:spcBef>
                          <a:spcPts val="0"/>
                        </a:spcBef>
                        <a:spcAft>
                          <a:spcPts val="0"/>
                        </a:spcAft>
                      </a:pPr>
                      <a:r>
                        <a:rPr lang="en-US" sz="400">
                          <a:latin typeface="Trebuchet MS"/>
                          <a:ea typeface="Calibri"/>
                          <a:cs typeface="Arial"/>
                        </a:rPr>
                        <a:t>Web site</a:t>
                      </a:r>
                      <a:endParaRPr lang="en-US" sz="600">
                        <a:latin typeface="Trebuchet MS"/>
                        <a:ea typeface="SimSun"/>
                        <a:cs typeface="Arial"/>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lnSpc>
                          <a:spcPct val="115000"/>
                        </a:lnSpc>
                        <a:spcBef>
                          <a:spcPts val="600"/>
                        </a:spcBef>
                        <a:spcAft>
                          <a:spcPts val="600"/>
                        </a:spcAft>
                        <a:buFont typeface="Symbol"/>
                        <a:buChar char=""/>
                        <a:tabLst>
                          <a:tab pos="252095" algn="l"/>
                        </a:tabLst>
                      </a:pPr>
                      <a:r>
                        <a:rPr lang="en-US" sz="400">
                          <a:latin typeface="Trebuchet MS"/>
                          <a:ea typeface="Times New Roman"/>
                          <a:cs typeface="Calibri"/>
                        </a:rPr>
                        <a:t>Digital library</a:t>
                      </a:r>
                      <a:endParaRPr lang="en-US" sz="600">
                        <a:latin typeface="Calibri"/>
                        <a:ea typeface="Times New Roman"/>
                        <a:cs typeface="Calibri"/>
                      </a:endParaRPr>
                    </a:p>
                    <a:p>
                      <a:pPr marL="342900" marR="0" lvl="0" indent="-342900">
                        <a:lnSpc>
                          <a:spcPct val="115000"/>
                        </a:lnSpc>
                        <a:spcBef>
                          <a:spcPts val="600"/>
                        </a:spcBef>
                        <a:spcAft>
                          <a:spcPts val="600"/>
                        </a:spcAft>
                        <a:buFont typeface="Symbol"/>
                        <a:buChar char=""/>
                        <a:tabLst>
                          <a:tab pos="252095" algn="l"/>
                        </a:tabLst>
                      </a:pPr>
                      <a:r>
                        <a:rPr lang="en-US" sz="400">
                          <a:latin typeface="Trebuchet MS"/>
                          <a:ea typeface="Times New Roman"/>
                          <a:cs typeface="Calibri"/>
                        </a:rPr>
                        <a:t>Digital repository</a:t>
                      </a:r>
                      <a:endParaRPr lang="en-US" sz="600">
                        <a:latin typeface="Calibri"/>
                        <a:ea typeface="Times New Roman"/>
                        <a:cs typeface="Calibri"/>
                      </a:endParaRPr>
                    </a:p>
                    <a:p>
                      <a:pPr marL="342900" marR="0" lvl="0" indent="-342900">
                        <a:lnSpc>
                          <a:spcPct val="115000"/>
                        </a:lnSpc>
                        <a:spcBef>
                          <a:spcPts val="600"/>
                        </a:spcBef>
                        <a:spcAft>
                          <a:spcPts val="600"/>
                        </a:spcAft>
                        <a:buFont typeface="Symbol"/>
                        <a:buChar char=""/>
                        <a:tabLst>
                          <a:tab pos="252095" algn="l"/>
                        </a:tabLst>
                      </a:pPr>
                      <a:r>
                        <a:rPr lang="en-US" sz="400">
                          <a:latin typeface="Trebuchet MS"/>
                          <a:ea typeface="Times New Roman"/>
                          <a:cs typeface="Calibri"/>
                        </a:rPr>
                        <a:t>DAMS</a:t>
                      </a:r>
                      <a:endParaRPr lang="en-US" sz="600">
                        <a:latin typeface="Calibri"/>
                        <a:ea typeface="Times New Roman"/>
                        <a:cs typeface="Calibri"/>
                      </a:endParaRPr>
                    </a:p>
                    <a:p>
                      <a:pPr marL="342900" marR="0" lvl="0" indent="-342900">
                        <a:lnSpc>
                          <a:spcPct val="115000"/>
                        </a:lnSpc>
                        <a:spcBef>
                          <a:spcPts val="600"/>
                        </a:spcBef>
                        <a:spcAft>
                          <a:spcPts val="600"/>
                        </a:spcAft>
                        <a:buFont typeface="Symbol"/>
                        <a:buChar char=""/>
                        <a:tabLst>
                          <a:tab pos="252095" algn="l"/>
                        </a:tabLst>
                      </a:pPr>
                      <a:r>
                        <a:rPr lang="en-US" sz="400">
                          <a:latin typeface="Trebuchet MS"/>
                          <a:ea typeface="Times New Roman"/>
                          <a:cs typeface="Calibri"/>
                        </a:rPr>
                        <a:t>Consortia</a:t>
                      </a:r>
                      <a:endParaRPr lang="en-US" sz="600">
                        <a:latin typeface="Calibri"/>
                        <a:ea typeface="Times New Roman"/>
                        <a:cs typeface="Calibri"/>
                      </a:endParaRPr>
                    </a:p>
                    <a:p>
                      <a:pPr marL="342900" marR="0" lvl="0" indent="-342900">
                        <a:lnSpc>
                          <a:spcPct val="115000"/>
                        </a:lnSpc>
                        <a:spcBef>
                          <a:spcPts val="600"/>
                        </a:spcBef>
                        <a:spcAft>
                          <a:spcPts val="600"/>
                        </a:spcAft>
                        <a:buFont typeface="Symbol"/>
                        <a:buChar char=""/>
                        <a:tabLst>
                          <a:tab pos="252095" algn="l"/>
                        </a:tabLst>
                      </a:pPr>
                      <a:r>
                        <a:rPr lang="en-US" sz="400">
                          <a:latin typeface="Trebuchet MS"/>
                          <a:ea typeface="Calibri"/>
                          <a:cs typeface="Calibri"/>
                        </a:rPr>
                        <a:t>Aggregations</a:t>
                      </a:r>
                      <a:endParaRPr lang="en-US" sz="600">
                        <a:latin typeface="Calibri"/>
                        <a:ea typeface="Times New Roman"/>
                        <a:cs typeface="Calibri"/>
                      </a:endParaRPr>
                    </a:p>
                  </a:txBody>
                  <a:tcPr marL="36973" marR="36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CEF8E"/>
                    </a:solidFill>
                  </a:tcPr>
                </a:tc>
              </a:tr>
              <a:tr h="278637">
                <a:tc gridSpan="4">
                  <a:txBody>
                    <a:bodyPr/>
                    <a:lstStyle/>
                    <a:p>
                      <a:pPr marL="0" marR="0"/>
                      <a:endParaRPr lang="en-US" sz="700" b="1" dirty="0">
                        <a:solidFill>
                          <a:srgbClr val="2178B5"/>
                        </a:solidFill>
                        <a:latin typeface="Trebuchet MS"/>
                        <a:ea typeface="Times New Roman"/>
                        <a:cs typeface="Arial"/>
                      </a:endParaRPr>
                    </a:p>
                    <a:p>
                      <a:pPr marL="0" marR="0"/>
                      <a:r>
                        <a:rPr lang="en-US" sz="700" b="1" dirty="0">
                          <a:solidFill>
                            <a:srgbClr val="2178B5"/>
                          </a:solidFill>
                          <a:latin typeface="Trebuchet MS"/>
                          <a:ea typeface="Times New Roman"/>
                          <a:cs typeface="Arial"/>
                        </a:rPr>
                        <a:t>Figure 1.  Tiered Workflow for User-initiated Digitization</a:t>
                      </a:r>
                    </a:p>
                  </a:txBody>
                  <a:tcPr marL="36973" marR="36973"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Single Search</a:t>
            </a:r>
          </a:p>
        </p:txBody>
      </p:sp>
      <p:pic>
        <p:nvPicPr>
          <p:cNvPr id="1026" name="Picture 2"/>
          <p:cNvPicPr>
            <a:picLocks noChangeAspect="1" noChangeArrowheads="1"/>
          </p:cNvPicPr>
          <p:nvPr/>
        </p:nvPicPr>
        <p:blipFill>
          <a:blip r:embed="rId3" cstate="print"/>
          <a:srcRect/>
          <a:stretch>
            <a:fillRect/>
          </a:stretch>
        </p:blipFill>
        <p:spPr bwMode="auto">
          <a:xfrm>
            <a:off x="3962400" y="304800"/>
            <a:ext cx="4648200" cy="60117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995363"/>
          </a:xfrm>
        </p:spPr>
        <p:txBody>
          <a:bodyPr/>
          <a:lstStyle/>
          <a:p>
            <a:pPr algn="ctr" eaLnBrk="1" hangingPunct="1"/>
            <a:r>
              <a:rPr lang="en-US" sz="2800" smtClean="0"/>
              <a:t>Single Search - Implementers Share Experiences </a:t>
            </a:r>
          </a:p>
        </p:txBody>
      </p:sp>
      <p:sp>
        <p:nvSpPr>
          <p:cNvPr id="47107" name="Content Placeholder 2"/>
          <p:cNvSpPr>
            <a:spLocks noGrp="1"/>
          </p:cNvSpPr>
          <p:nvPr>
            <p:ph idx="1"/>
          </p:nvPr>
        </p:nvSpPr>
        <p:spPr>
          <a:xfrm>
            <a:off x="685800" y="1143000"/>
            <a:ext cx="6934200" cy="2819400"/>
          </a:xfrm>
        </p:spPr>
        <p:txBody>
          <a:bodyPr/>
          <a:lstStyle/>
          <a:p>
            <a:pPr algn="ctr" eaLnBrk="1" hangingPunct="1">
              <a:buFontTx/>
              <a:buNone/>
            </a:pPr>
            <a:r>
              <a:rPr lang="en-US" sz="1800" smtClean="0"/>
              <a:t>Heather Caven, Victoria &amp; Albert Museum </a:t>
            </a:r>
          </a:p>
          <a:p>
            <a:pPr algn="ctr" eaLnBrk="1" hangingPunct="1">
              <a:buFontTx/>
              <a:buNone/>
            </a:pPr>
            <a:r>
              <a:rPr lang="en-US" sz="1800" smtClean="0"/>
              <a:t>Emmanuelle Delmas-Glass, Yale Center for British Art </a:t>
            </a:r>
          </a:p>
          <a:p>
            <a:pPr algn="ctr" eaLnBrk="1" hangingPunct="1">
              <a:buFontTx/>
              <a:buNone/>
            </a:pPr>
            <a:r>
              <a:rPr lang="en-US" sz="1800" smtClean="0"/>
              <a:t>Youn Noh, Yale University</a:t>
            </a:r>
          </a:p>
          <a:p>
            <a:pPr algn="ctr" eaLnBrk="1" hangingPunct="1">
              <a:buFontTx/>
              <a:buNone/>
            </a:pPr>
            <a:r>
              <a:rPr lang="en-US" sz="1800" smtClean="0"/>
              <a:t>Paul Pival, Minnesota Historical Society</a:t>
            </a:r>
          </a:p>
          <a:p>
            <a:pPr algn="ctr" eaLnBrk="1" hangingPunct="1">
              <a:buFontTx/>
              <a:buNone/>
            </a:pPr>
            <a:r>
              <a:rPr lang="en-US" sz="1800" smtClean="0"/>
              <a:t>Francesco Spagnolo, The Magnes Collection of Jewish Art and Life</a:t>
            </a:r>
          </a:p>
          <a:p>
            <a:pPr algn="ctr" eaLnBrk="1" hangingPunct="1">
              <a:buFontTx/>
              <a:buNone/>
            </a:pPr>
            <a:r>
              <a:rPr lang="en-US" sz="1800" smtClean="0"/>
              <a:t> Leah Prescott, Getty Research Institute  </a:t>
            </a:r>
          </a:p>
          <a:p>
            <a:pPr algn="ctr" eaLnBrk="1" hangingPunct="1">
              <a:buFontTx/>
              <a:buNone/>
            </a:pPr>
            <a:r>
              <a:rPr lang="en-US" sz="1800" smtClean="0"/>
              <a:t>Margaret Savage-Jones, Wellcome Trust</a:t>
            </a:r>
          </a:p>
          <a:p>
            <a:pPr algn="ctr" eaLnBrk="1" hangingPunct="1">
              <a:buFontTx/>
              <a:buNone/>
            </a:pPr>
            <a:r>
              <a:rPr lang="en-US" sz="1800" smtClean="0"/>
              <a:t>Ching-hsien Wang, Smithsonian Institution</a:t>
            </a:r>
          </a:p>
          <a:p>
            <a:pPr eaLnBrk="1" hangingPunct="1">
              <a:buFontTx/>
              <a:buChar char="•"/>
            </a:pPr>
            <a:endParaRPr lang="en-US" sz="1800" smtClean="0"/>
          </a:p>
        </p:txBody>
      </p:sp>
      <p:sp>
        <p:nvSpPr>
          <p:cNvPr id="4" name="TextBox 3"/>
          <p:cNvSpPr txBox="1"/>
          <p:nvPr/>
        </p:nvSpPr>
        <p:spPr>
          <a:xfrm>
            <a:off x="990600" y="4007346"/>
            <a:ext cx="8153400" cy="3231654"/>
          </a:xfrm>
          <a:prstGeom prst="rect">
            <a:avLst/>
          </a:prstGeom>
          <a:noFill/>
          <a:ln>
            <a:noFill/>
          </a:ln>
        </p:spPr>
        <p:txBody>
          <a:bodyPr numCol="2">
            <a:spAutoFit/>
          </a:bodyPr>
          <a:lstStyle/>
          <a:p>
            <a:pPr>
              <a:spcBef>
                <a:spcPct val="50000"/>
              </a:spcBef>
              <a:defRPr/>
            </a:pPr>
            <a:r>
              <a:rPr lang="en-US" dirty="0">
                <a:solidFill>
                  <a:srgbClr val="FF7600"/>
                </a:solidFill>
              </a:rPr>
              <a:t>Motivation </a:t>
            </a:r>
          </a:p>
          <a:p>
            <a:pPr>
              <a:spcBef>
                <a:spcPct val="50000"/>
              </a:spcBef>
              <a:defRPr/>
            </a:pPr>
            <a:r>
              <a:rPr lang="en-US" dirty="0">
                <a:solidFill>
                  <a:srgbClr val="FF7600"/>
                </a:solidFill>
              </a:rPr>
              <a:t>Organizational structure </a:t>
            </a:r>
          </a:p>
          <a:p>
            <a:pPr>
              <a:spcBef>
                <a:spcPct val="50000"/>
              </a:spcBef>
              <a:defRPr/>
            </a:pPr>
            <a:r>
              <a:rPr lang="en-US" dirty="0">
                <a:solidFill>
                  <a:srgbClr val="FF7600"/>
                </a:solidFill>
              </a:rPr>
              <a:t>Technical approaches </a:t>
            </a:r>
          </a:p>
          <a:p>
            <a:pPr>
              <a:spcBef>
                <a:spcPct val="50000"/>
              </a:spcBef>
              <a:defRPr/>
            </a:pPr>
            <a:r>
              <a:rPr lang="en-US" dirty="0">
                <a:solidFill>
                  <a:srgbClr val="FF7600"/>
                </a:solidFill>
              </a:rPr>
              <a:t>Crosswalks</a:t>
            </a:r>
          </a:p>
          <a:p>
            <a:pPr>
              <a:spcBef>
                <a:spcPct val="50000"/>
              </a:spcBef>
              <a:defRPr/>
            </a:pPr>
            <a:endParaRPr lang="en-US" dirty="0">
              <a:solidFill>
                <a:srgbClr val="FF7600"/>
              </a:solidFill>
            </a:endParaRPr>
          </a:p>
          <a:p>
            <a:pPr>
              <a:spcBef>
                <a:spcPct val="50000"/>
              </a:spcBef>
              <a:defRPr/>
            </a:pPr>
            <a:endParaRPr lang="en-US" dirty="0">
              <a:solidFill>
                <a:srgbClr val="FF7600"/>
              </a:solidFill>
            </a:endParaRPr>
          </a:p>
          <a:p>
            <a:pPr>
              <a:spcBef>
                <a:spcPct val="50000"/>
              </a:spcBef>
              <a:defRPr/>
            </a:pPr>
            <a:r>
              <a:rPr lang="en-US" dirty="0">
                <a:solidFill>
                  <a:srgbClr val="FF7600"/>
                </a:solidFill>
              </a:rPr>
              <a:t>Gathering data </a:t>
            </a:r>
          </a:p>
          <a:p>
            <a:pPr>
              <a:spcBef>
                <a:spcPct val="50000"/>
              </a:spcBef>
              <a:defRPr/>
            </a:pPr>
            <a:r>
              <a:rPr lang="en-US" dirty="0">
                <a:solidFill>
                  <a:srgbClr val="FF7600"/>
                </a:solidFill>
              </a:rPr>
              <a:t>Vocabularies </a:t>
            </a:r>
          </a:p>
          <a:p>
            <a:pPr>
              <a:spcBef>
                <a:spcPct val="50000"/>
              </a:spcBef>
              <a:defRPr/>
            </a:pPr>
            <a:r>
              <a:rPr lang="en-US" dirty="0">
                <a:solidFill>
                  <a:srgbClr val="FF7600"/>
                </a:solidFill>
              </a:rPr>
              <a:t>Managing digital assets </a:t>
            </a:r>
          </a:p>
          <a:p>
            <a:pPr>
              <a:spcBef>
                <a:spcPct val="50000"/>
              </a:spcBef>
              <a:defRPr/>
            </a:pPr>
            <a:r>
              <a:rPr lang="en-US" dirty="0">
                <a:solidFill>
                  <a:srgbClr val="FF7600"/>
                </a:solidFill>
              </a:rPr>
              <a:t>Access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815975" y="147638"/>
            <a:ext cx="8023225" cy="995362"/>
          </a:xfrm>
        </p:spPr>
        <p:txBody>
          <a:bodyPr/>
          <a:lstStyle/>
          <a:p>
            <a:pPr eaLnBrk="1" hangingPunct="1"/>
            <a:r>
              <a:rPr lang="en-US" smtClean="0"/>
              <a:t>Born Digital</a:t>
            </a:r>
          </a:p>
        </p:txBody>
      </p:sp>
      <p:sp>
        <p:nvSpPr>
          <p:cNvPr id="48132" name="TextBox 7"/>
          <p:cNvSpPr txBox="1">
            <a:spLocks noChangeArrowheads="1"/>
          </p:cNvSpPr>
          <p:nvPr/>
        </p:nvSpPr>
        <p:spPr bwMode="auto">
          <a:xfrm>
            <a:off x="4419600" y="6019800"/>
            <a:ext cx="184731" cy="495392"/>
          </a:xfrm>
          <a:prstGeom prst="rect">
            <a:avLst/>
          </a:prstGeom>
          <a:noFill/>
          <a:ln w="9525">
            <a:noFill/>
            <a:miter lim="800000"/>
            <a:headEnd/>
            <a:tailEnd/>
          </a:ln>
        </p:spPr>
        <p:txBody>
          <a:bodyPr wrap="none">
            <a:spAutoFit/>
          </a:bodyPr>
          <a:lstStyle/>
          <a:p>
            <a:pPr>
              <a:lnSpc>
                <a:spcPct val="120000"/>
              </a:lnSpc>
              <a:spcBef>
                <a:spcPct val="50000"/>
              </a:spcBef>
            </a:pPr>
            <a:endParaRPr lang="en-US" dirty="0"/>
          </a:p>
        </p:txBody>
      </p:sp>
      <p:sp>
        <p:nvSpPr>
          <p:cNvPr id="48133" name="TextBox 8"/>
          <p:cNvSpPr txBox="1">
            <a:spLocks noChangeArrowheads="1"/>
          </p:cNvSpPr>
          <p:nvPr/>
        </p:nvSpPr>
        <p:spPr bwMode="auto">
          <a:xfrm>
            <a:off x="609600" y="1924050"/>
            <a:ext cx="2754313" cy="2419350"/>
          </a:xfrm>
          <a:prstGeom prst="rect">
            <a:avLst/>
          </a:prstGeom>
          <a:noFill/>
          <a:ln w="9525">
            <a:noFill/>
            <a:miter lim="800000"/>
            <a:headEnd/>
            <a:tailEnd/>
          </a:ln>
        </p:spPr>
        <p:txBody>
          <a:bodyPr wrap="none">
            <a:spAutoFit/>
          </a:bodyPr>
          <a:lstStyle/>
          <a:p>
            <a:pPr>
              <a:lnSpc>
                <a:spcPct val="120000"/>
              </a:lnSpc>
              <a:spcBef>
                <a:spcPct val="50000"/>
              </a:spcBef>
            </a:pPr>
            <a:r>
              <a:rPr lang="en-US"/>
              <a:t>Definition</a:t>
            </a:r>
          </a:p>
          <a:p>
            <a:pPr>
              <a:lnSpc>
                <a:spcPct val="120000"/>
              </a:lnSpc>
              <a:spcBef>
                <a:spcPct val="50000"/>
              </a:spcBef>
            </a:pPr>
            <a:r>
              <a:rPr lang="en-US"/>
              <a:t>Archival practices</a:t>
            </a:r>
          </a:p>
          <a:p>
            <a:pPr>
              <a:lnSpc>
                <a:spcPct val="120000"/>
              </a:lnSpc>
              <a:spcBef>
                <a:spcPct val="50000"/>
              </a:spcBef>
            </a:pPr>
            <a:r>
              <a:rPr lang="en-US"/>
              <a:t>First steps</a:t>
            </a:r>
          </a:p>
          <a:p>
            <a:pPr>
              <a:lnSpc>
                <a:spcPct val="120000"/>
              </a:lnSpc>
              <a:spcBef>
                <a:spcPct val="50000"/>
              </a:spcBef>
            </a:pPr>
            <a:endParaRPr lang="en-US"/>
          </a:p>
        </p:txBody>
      </p:sp>
      <p:pic>
        <p:nvPicPr>
          <p:cNvPr id="1026" name="Picture 2"/>
          <p:cNvPicPr>
            <a:picLocks noChangeAspect="1" noChangeArrowheads="1"/>
          </p:cNvPicPr>
          <p:nvPr/>
        </p:nvPicPr>
        <p:blipFill>
          <a:blip r:embed="rId3" cstate="print"/>
          <a:srcRect/>
          <a:stretch>
            <a:fillRect/>
          </a:stretch>
        </p:blipFill>
        <p:spPr bwMode="auto">
          <a:xfrm>
            <a:off x="4419600" y="381000"/>
            <a:ext cx="4025690" cy="536758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Types of Born-Digital Materials</a:t>
            </a:r>
          </a:p>
        </p:txBody>
      </p:sp>
      <p:sp>
        <p:nvSpPr>
          <p:cNvPr id="3" name="Content Placeholder 2"/>
          <p:cNvSpPr>
            <a:spLocks noGrp="1"/>
          </p:cNvSpPr>
          <p:nvPr>
            <p:ph idx="1"/>
          </p:nvPr>
        </p:nvSpPr>
        <p:spPr>
          <a:xfrm>
            <a:off x="609600" y="1143000"/>
            <a:ext cx="7924800" cy="2209800"/>
          </a:xfrm>
        </p:spPr>
        <p:txBody>
          <a:bodyPr numCol="2"/>
          <a:lstStyle/>
          <a:p>
            <a:pPr eaLnBrk="1" hangingPunct="1">
              <a:spcBef>
                <a:spcPts val="0"/>
              </a:spcBef>
              <a:defRPr/>
            </a:pPr>
            <a:r>
              <a:rPr lang="en-US" b="1" i="1" dirty="0" smtClean="0"/>
              <a:t>Digital photographs </a:t>
            </a:r>
          </a:p>
          <a:p>
            <a:pPr eaLnBrk="1" hangingPunct="1">
              <a:spcBef>
                <a:spcPts val="0"/>
              </a:spcBef>
              <a:defRPr/>
            </a:pPr>
            <a:r>
              <a:rPr lang="en-US" b="1" i="1" dirty="0" smtClean="0"/>
              <a:t>Digital documents</a:t>
            </a:r>
          </a:p>
          <a:p>
            <a:pPr eaLnBrk="1" hangingPunct="1">
              <a:spcBef>
                <a:spcPts val="0"/>
              </a:spcBef>
              <a:defRPr/>
            </a:pPr>
            <a:r>
              <a:rPr lang="en-US" b="1" i="1" dirty="0" smtClean="0"/>
              <a:t>Harvested Web content</a:t>
            </a:r>
          </a:p>
          <a:p>
            <a:pPr eaLnBrk="1" hangingPunct="1">
              <a:spcBef>
                <a:spcPts val="0"/>
              </a:spcBef>
              <a:defRPr/>
            </a:pPr>
            <a:r>
              <a:rPr lang="en-US" b="1" i="1" dirty="0" smtClean="0"/>
              <a:t>Digital manuscripts </a:t>
            </a:r>
          </a:p>
          <a:p>
            <a:pPr eaLnBrk="1" hangingPunct="1">
              <a:spcBef>
                <a:spcPts val="0"/>
              </a:spcBef>
              <a:defRPr/>
            </a:pPr>
            <a:r>
              <a:rPr lang="en-US" b="1" i="1" dirty="0" smtClean="0"/>
              <a:t>Electronic records </a:t>
            </a:r>
          </a:p>
          <a:p>
            <a:pPr eaLnBrk="1" hangingPunct="1">
              <a:spcBef>
                <a:spcPts val="0"/>
              </a:spcBef>
              <a:defRPr/>
            </a:pPr>
            <a:r>
              <a:rPr lang="en-US" b="1" i="1" dirty="0" smtClean="0"/>
              <a:t>Static data sets </a:t>
            </a:r>
          </a:p>
          <a:p>
            <a:pPr eaLnBrk="1" hangingPunct="1">
              <a:spcBef>
                <a:spcPts val="0"/>
              </a:spcBef>
              <a:defRPr/>
            </a:pPr>
            <a:r>
              <a:rPr lang="en-US" b="1" i="1" dirty="0" smtClean="0"/>
              <a:t>Dynamic data </a:t>
            </a:r>
          </a:p>
          <a:p>
            <a:pPr eaLnBrk="1" hangingPunct="1">
              <a:spcBef>
                <a:spcPts val="0"/>
              </a:spcBef>
              <a:defRPr/>
            </a:pPr>
            <a:r>
              <a:rPr lang="en-US" b="1" i="1" dirty="0" smtClean="0"/>
              <a:t>Digital art</a:t>
            </a:r>
          </a:p>
          <a:p>
            <a:pPr eaLnBrk="1" hangingPunct="1">
              <a:spcBef>
                <a:spcPts val="0"/>
              </a:spcBef>
              <a:defRPr/>
            </a:pPr>
            <a:r>
              <a:rPr lang="en-US" b="1" i="1" dirty="0" smtClean="0"/>
              <a:t>Digital media publications </a:t>
            </a:r>
            <a:endParaRPr lang="en-US" dirty="0"/>
          </a:p>
        </p:txBody>
      </p:sp>
      <p:pic>
        <p:nvPicPr>
          <p:cNvPr id="49156" name="Picture 3"/>
          <p:cNvPicPr>
            <a:picLocks noChangeAspect="1" noChangeArrowheads="1"/>
          </p:cNvPicPr>
          <p:nvPr/>
        </p:nvPicPr>
        <p:blipFill>
          <a:blip r:embed="rId3" cstate="print"/>
          <a:srcRect/>
          <a:stretch>
            <a:fillRect/>
          </a:stretch>
        </p:blipFill>
        <p:spPr bwMode="auto">
          <a:xfrm>
            <a:off x="1524000" y="3638550"/>
            <a:ext cx="5867400" cy="26066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739775" y="147638"/>
            <a:ext cx="8023225" cy="995362"/>
          </a:xfrm>
        </p:spPr>
        <p:txBody>
          <a:bodyPr/>
          <a:lstStyle/>
          <a:p>
            <a:pPr eaLnBrk="1" hangingPunct="1"/>
            <a:r>
              <a:rPr lang="en-US" smtClean="0"/>
              <a:t>There is light at the end of the tunnel…</a:t>
            </a:r>
          </a:p>
        </p:txBody>
      </p:sp>
      <p:pic>
        <p:nvPicPr>
          <p:cNvPr id="50179" name="Picture 2"/>
          <p:cNvPicPr>
            <a:picLocks noGrp="1" noChangeAspect="1" noChangeArrowheads="1"/>
          </p:cNvPicPr>
          <p:nvPr>
            <p:ph idx="1"/>
          </p:nvPr>
        </p:nvPicPr>
        <p:blipFill>
          <a:blip r:embed="rId3" cstate="print"/>
          <a:srcRect/>
          <a:stretch>
            <a:fillRect/>
          </a:stretch>
        </p:blipFill>
        <p:spPr>
          <a:xfrm>
            <a:off x="1371600" y="1295400"/>
            <a:ext cx="6096000" cy="4572000"/>
          </a:xfrm>
        </p:spPr>
      </p:pic>
      <p:sp>
        <p:nvSpPr>
          <p:cNvPr id="50180" name="TextBox 3"/>
          <p:cNvSpPr txBox="1">
            <a:spLocks noChangeArrowheads="1"/>
          </p:cNvSpPr>
          <p:nvPr/>
        </p:nvSpPr>
        <p:spPr bwMode="auto">
          <a:xfrm>
            <a:off x="1905000" y="6096000"/>
            <a:ext cx="6870700" cy="901700"/>
          </a:xfrm>
          <a:prstGeom prst="rect">
            <a:avLst/>
          </a:prstGeom>
          <a:noFill/>
          <a:ln w="9525">
            <a:noFill/>
            <a:miter lim="800000"/>
            <a:headEnd/>
            <a:tailEnd/>
          </a:ln>
        </p:spPr>
        <p:txBody>
          <a:bodyPr wrap="none">
            <a:spAutoFit/>
          </a:bodyPr>
          <a:lstStyle/>
          <a:p>
            <a:pPr>
              <a:lnSpc>
                <a:spcPct val="120000"/>
              </a:lnSpc>
              <a:spcBef>
                <a:spcPct val="50000"/>
              </a:spcBef>
            </a:pPr>
            <a:r>
              <a:rPr lang="en-US" sz="1200" i="1"/>
              <a:t>Eric Jones.  Lon Peris cycle track seen from the other end of the tunnel.  2007.   (CC-BY-SA)</a:t>
            </a:r>
          </a:p>
          <a:p>
            <a:pPr>
              <a:lnSpc>
                <a:spcPct val="120000"/>
              </a:lnSpc>
              <a:spcBef>
                <a:spcPct val="50000"/>
              </a:spcBef>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0" y="0"/>
            <a:ext cx="9305925" cy="6858000"/>
          </a:xfrm>
          <a:prstGeom prst="rect">
            <a:avLst/>
          </a:prstGeom>
          <a:noFill/>
          <a:ln w="9525">
            <a:noFill/>
            <a:miter lim="800000"/>
            <a:headEnd/>
            <a:tailEnd/>
          </a:ln>
        </p:spPr>
      </p:pic>
      <p:sp>
        <p:nvSpPr>
          <p:cNvPr id="11266" name="Text Box 2"/>
          <p:cNvSpPr txBox="1">
            <a:spLocks noChangeArrowheads="1"/>
          </p:cNvSpPr>
          <p:nvPr/>
        </p:nvSpPr>
        <p:spPr bwMode="auto">
          <a:xfrm>
            <a:off x="141288" y="290513"/>
            <a:ext cx="8839200" cy="545790"/>
          </a:xfrm>
          <a:prstGeom prst="rect">
            <a:avLst/>
          </a:prstGeom>
          <a:noFill/>
          <a:ln w="9525">
            <a:noFill/>
            <a:miter lim="800000"/>
            <a:headEnd/>
            <a:tailEnd/>
          </a:ln>
        </p:spPr>
        <p:txBody>
          <a:bodyPr>
            <a:spAutoFit/>
          </a:bodyPr>
          <a:lstStyle/>
          <a:p>
            <a:pPr algn="ctr">
              <a:lnSpc>
                <a:spcPct val="120000"/>
              </a:lnSpc>
              <a:spcBef>
                <a:spcPct val="50000"/>
              </a:spcBef>
              <a:defRPr/>
            </a:pPr>
            <a:r>
              <a:rPr lang="en-US" sz="2700" dirty="0">
                <a:ln w="12700">
                  <a:solidFill>
                    <a:schemeClr val="tx2">
                      <a:satMod val="155000"/>
                    </a:schemeClr>
                  </a:solidFill>
                  <a:prstDash val="solid"/>
                </a:ln>
                <a:solidFill>
                  <a:srgbClr val="FFC000"/>
                </a:solidFill>
                <a:effectLst>
                  <a:outerShdw blurRad="38100" dist="38100" dir="2700000" algn="tl">
                    <a:srgbClr val="000000">
                      <a:alpha val="43137"/>
                    </a:srgbClr>
                  </a:outerShdw>
                </a:effectLst>
              </a:rPr>
              <a:t>OCLC Research: Mobilizing Unique Materials</a:t>
            </a:r>
          </a:p>
        </p:txBody>
      </p:sp>
      <p:sp>
        <p:nvSpPr>
          <p:cNvPr id="11313" name="Text Box 7"/>
          <p:cNvSpPr txBox="1">
            <a:spLocks noChangeArrowheads="1"/>
          </p:cNvSpPr>
          <p:nvPr/>
        </p:nvSpPr>
        <p:spPr bwMode="auto">
          <a:xfrm>
            <a:off x="417513" y="4059238"/>
            <a:ext cx="1701800" cy="360362"/>
          </a:xfrm>
          <a:prstGeom prst="rect">
            <a:avLst/>
          </a:prstGeom>
          <a:noFill/>
          <a:ln w="38100">
            <a:noFill/>
            <a:miter lim="800000"/>
            <a:headEnd/>
            <a:tailEnd/>
          </a:ln>
        </p:spPr>
        <p:txBody>
          <a:bodyPr wrap="none">
            <a:spAutoFit/>
          </a:bodyPr>
          <a:lstStyle/>
          <a:p>
            <a:pPr algn="ctr">
              <a:lnSpc>
                <a:spcPct val="120000"/>
              </a:lnSpc>
              <a:spcBef>
                <a:spcPct val="50000"/>
              </a:spcBef>
            </a:pPr>
            <a:r>
              <a:rPr lang="en-US" sz="1600" b="0">
                <a:solidFill>
                  <a:srgbClr val="FFC000"/>
                </a:solidFill>
              </a:rPr>
              <a:t>Taking Our Pulse</a:t>
            </a:r>
          </a:p>
        </p:txBody>
      </p:sp>
      <p:sp>
        <p:nvSpPr>
          <p:cNvPr id="11311" name="Text Box 10"/>
          <p:cNvSpPr txBox="1">
            <a:spLocks noChangeArrowheads="1"/>
          </p:cNvSpPr>
          <p:nvPr/>
        </p:nvSpPr>
        <p:spPr bwMode="auto">
          <a:xfrm>
            <a:off x="76200" y="3270250"/>
            <a:ext cx="2819400" cy="387350"/>
          </a:xfrm>
          <a:prstGeom prst="rect">
            <a:avLst/>
          </a:prstGeom>
          <a:noFill/>
          <a:ln w="38100">
            <a:noFill/>
            <a:miter lim="800000"/>
            <a:headEnd/>
            <a:tailEnd/>
          </a:ln>
        </p:spPr>
        <p:txBody>
          <a:bodyPr>
            <a:spAutoFit/>
          </a:bodyPr>
          <a:lstStyle/>
          <a:p>
            <a:pPr algn="ctr">
              <a:lnSpc>
                <a:spcPct val="120000"/>
              </a:lnSpc>
              <a:spcBef>
                <a:spcPct val="50000"/>
              </a:spcBef>
            </a:pPr>
            <a:r>
              <a:rPr lang="en-US" sz="1600" b="0">
                <a:solidFill>
                  <a:srgbClr val="FFC000"/>
                </a:solidFill>
              </a:rPr>
              <a:t>Well-Intentioned Practice</a:t>
            </a:r>
          </a:p>
        </p:txBody>
      </p:sp>
      <p:sp>
        <p:nvSpPr>
          <p:cNvPr id="11312" name="AutoShape 11"/>
          <p:cNvSpPr>
            <a:spLocks noChangeArrowheads="1"/>
          </p:cNvSpPr>
          <p:nvPr/>
        </p:nvSpPr>
        <p:spPr bwMode="auto">
          <a:xfrm>
            <a:off x="152400" y="3276600"/>
            <a:ext cx="2667000" cy="381000"/>
          </a:xfrm>
          <a:prstGeom prst="roundRect">
            <a:avLst>
              <a:gd name="adj" fmla="val 16667"/>
            </a:avLst>
          </a:prstGeom>
          <a:noFill/>
          <a:ln w="38100">
            <a:solidFill>
              <a:schemeClr val="bg1"/>
            </a:solidFill>
            <a:round/>
            <a:headEnd/>
            <a:tailEnd/>
          </a:ln>
        </p:spPr>
        <p:txBody>
          <a:bodyPr wrap="none" anchor="ctr"/>
          <a:lstStyle/>
          <a:p>
            <a:pPr>
              <a:lnSpc>
                <a:spcPct val="120000"/>
              </a:lnSpc>
              <a:spcBef>
                <a:spcPct val="50000"/>
              </a:spcBef>
            </a:pPr>
            <a:endParaRPr lang="en-US"/>
          </a:p>
        </p:txBody>
      </p:sp>
      <p:sp>
        <p:nvSpPr>
          <p:cNvPr id="11309" name="Text Box 13"/>
          <p:cNvSpPr txBox="1">
            <a:spLocks noChangeArrowheads="1"/>
          </p:cNvSpPr>
          <p:nvPr/>
        </p:nvSpPr>
        <p:spPr bwMode="auto">
          <a:xfrm>
            <a:off x="1371600" y="2459038"/>
            <a:ext cx="1257300" cy="360362"/>
          </a:xfrm>
          <a:prstGeom prst="rect">
            <a:avLst/>
          </a:prstGeom>
          <a:noFill/>
          <a:ln w="38100">
            <a:noFill/>
            <a:miter lim="800000"/>
            <a:headEnd/>
            <a:tailEnd/>
          </a:ln>
        </p:spPr>
        <p:txBody>
          <a:bodyPr wrap="none">
            <a:spAutoFit/>
          </a:bodyPr>
          <a:lstStyle/>
          <a:p>
            <a:pPr algn="ctr">
              <a:lnSpc>
                <a:spcPct val="120000"/>
              </a:lnSpc>
              <a:spcBef>
                <a:spcPct val="50000"/>
              </a:spcBef>
            </a:pPr>
            <a:r>
              <a:rPr lang="en-US" sz="1600" b="0">
                <a:solidFill>
                  <a:srgbClr val="FFC000"/>
                </a:solidFill>
              </a:rPr>
              <a:t>Good Terms</a:t>
            </a:r>
          </a:p>
        </p:txBody>
      </p:sp>
      <p:sp>
        <p:nvSpPr>
          <p:cNvPr id="11310" name="AutoShape 14"/>
          <p:cNvSpPr>
            <a:spLocks noChangeArrowheads="1"/>
          </p:cNvSpPr>
          <p:nvPr/>
        </p:nvSpPr>
        <p:spPr bwMode="auto">
          <a:xfrm>
            <a:off x="1371600" y="2438400"/>
            <a:ext cx="1295400" cy="381000"/>
          </a:xfrm>
          <a:prstGeom prst="roundRect">
            <a:avLst>
              <a:gd name="adj" fmla="val 16667"/>
            </a:avLst>
          </a:prstGeom>
          <a:noFill/>
          <a:ln w="38100">
            <a:solidFill>
              <a:schemeClr val="bg1"/>
            </a:solidFill>
            <a:round/>
            <a:headEnd/>
            <a:tailEnd/>
          </a:ln>
        </p:spPr>
        <p:txBody>
          <a:bodyPr wrap="none" anchor="ctr"/>
          <a:lstStyle/>
          <a:p>
            <a:pPr>
              <a:lnSpc>
                <a:spcPct val="120000"/>
              </a:lnSpc>
              <a:spcBef>
                <a:spcPct val="50000"/>
              </a:spcBef>
            </a:pPr>
            <a:endParaRPr lang="en-US"/>
          </a:p>
        </p:txBody>
      </p:sp>
      <p:sp>
        <p:nvSpPr>
          <p:cNvPr id="11307" name="Text Box 16"/>
          <p:cNvSpPr txBox="1">
            <a:spLocks noChangeArrowheads="1"/>
          </p:cNvSpPr>
          <p:nvPr/>
        </p:nvSpPr>
        <p:spPr bwMode="auto">
          <a:xfrm>
            <a:off x="5867400" y="1447800"/>
            <a:ext cx="2286000" cy="360363"/>
          </a:xfrm>
          <a:prstGeom prst="rect">
            <a:avLst/>
          </a:prstGeom>
          <a:noFill/>
          <a:ln w="38100">
            <a:noFill/>
            <a:miter lim="800000"/>
            <a:headEnd/>
            <a:tailEnd/>
          </a:ln>
        </p:spPr>
        <p:txBody>
          <a:bodyPr>
            <a:spAutoFit/>
          </a:bodyPr>
          <a:lstStyle/>
          <a:p>
            <a:pPr algn="ctr">
              <a:lnSpc>
                <a:spcPct val="120000"/>
              </a:lnSpc>
              <a:spcBef>
                <a:spcPct val="50000"/>
              </a:spcBef>
            </a:pPr>
            <a:r>
              <a:rPr lang="en-US" sz="1600" b="0">
                <a:solidFill>
                  <a:srgbClr val="FFC000"/>
                </a:solidFill>
              </a:rPr>
              <a:t>Capture and Release</a:t>
            </a:r>
            <a:endParaRPr lang="en-US" sz="1200" b="0">
              <a:solidFill>
                <a:schemeClr val="tx1"/>
              </a:solidFill>
            </a:endParaRPr>
          </a:p>
        </p:txBody>
      </p:sp>
      <p:sp>
        <p:nvSpPr>
          <p:cNvPr id="11301" name="Text Box 25"/>
          <p:cNvSpPr txBox="1">
            <a:spLocks noChangeArrowheads="1"/>
          </p:cNvSpPr>
          <p:nvPr/>
        </p:nvSpPr>
        <p:spPr bwMode="auto">
          <a:xfrm>
            <a:off x="7391400" y="2971800"/>
            <a:ext cx="1576388" cy="387350"/>
          </a:xfrm>
          <a:prstGeom prst="rect">
            <a:avLst/>
          </a:prstGeom>
          <a:noFill/>
          <a:ln w="38100">
            <a:noFill/>
            <a:miter lim="800000"/>
            <a:headEnd/>
            <a:tailEnd/>
          </a:ln>
        </p:spPr>
        <p:txBody>
          <a:bodyPr>
            <a:spAutoFit/>
          </a:bodyPr>
          <a:lstStyle/>
          <a:p>
            <a:pPr algn="ctr">
              <a:lnSpc>
                <a:spcPct val="120000"/>
              </a:lnSpc>
              <a:spcBef>
                <a:spcPct val="50000"/>
              </a:spcBef>
            </a:pPr>
            <a:r>
              <a:rPr lang="en-US" sz="1600" b="0">
                <a:solidFill>
                  <a:srgbClr val="FFC000"/>
                </a:solidFill>
              </a:rPr>
              <a:t>Single Search</a:t>
            </a:r>
          </a:p>
        </p:txBody>
      </p:sp>
      <p:sp>
        <p:nvSpPr>
          <p:cNvPr id="11302" name="AutoShape 26"/>
          <p:cNvSpPr>
            <a:spLocks noChangeArrowheads="1"/>
          </p:cNvSpPr>
          <p:nvPr/>
        </p:nvSpPr>
        <p:spPr bwMode="auto">
          <a:xfrm>
            <a:off x="7467600" y="2895600"/>
            <a:ext cx="1371600" cy="457200"/>
          </a:xfrm>
          <a:prstGeom prst="roundRect">
            <a:avLst>
              <a:gd name="adj" fmla="val 16667"/>
            </a:avLst>
          </a:prstGeom>
          <a:noFill/>
          <a:ln w="38100">
            <a:solidFill>
              <a:schemeClr val="bg1"/>
            </a:solidFill>
            <a:round/>
            <a:headEnd/>
            <a:tailEnd/>
          </a:ln>
        </p:spPr>
        <p:txBody>
          <a:bodyPr wrap="none" anchor="ctr"/>
          <a:lstStyle/>
          <a:p>
            <a:pPr>
              <a:lnSpc>
                <a:spcPct val="120000"/>
              </a:lnSpc>
              <a:spcBef>
                <a:spcPct val="50000"/>
              </a:spcBef>
              <a:defRPr/>
            </a:pPr>
            <a:endParaRPr lang="en-US">
              <a:ln>
                <a:solidFill>
                  <a:schemeClr val="bg1"/>
                </a:solidFill>
              </a:ln>
            </a:endParaRPr>
          </a:p>
        </p:txBody>
      </p:sp>
      <p:sp>
        <p:nvSpPr>
          <p:cNvPr id="51212" name="Text Box 28"/>
          <p:cNvSpPr txBox="1">
            <a:spLocks noChangeArrowheads="1"/>
          </p:cNvSpPr>
          <p:nvPr/>
        </p:nvSpPr>
        <p:spPr bwMode="auto">
          <a:xfrm>
            <a:off x="6958013" y="2078038"/>
            <a:ext cx="185737" cy="360362"/>
          </a:xfrm>
          <a:prstGeom prst="rect">
            <a:avLst/>
          </a:prstGeom>
          <a:noFill/>
          <a:ln w="38100">
            <a:noFill/>
            <a:miter lim="800000"/>
            <a:headEnd/>
            <a:tailEnd/>
          </a:ln>
        </p:spPr>
        <p:txBody>
          <a:bodyPr wrap="none">
            <a:spAutoFit/>
          </a:bodyPr>
          <a:lstStyle/>
          <a:p>
            <a:pPr algn="ctr">
              <a:lnSpc>
                <a:spcPct val="120000"/>
              </a:lnSpc>
              <a:spcBef>
                <a:spcPct val="50000"/>
              </a:spcBef>
            </a:pPr>
            <a:endParaRPr lang="en-US" sz="1600" b="0">
              <a:solidFill>
                <a:schemeClr val="tx1"/>
              </a:solidFill>
            </a:endParaRPr>
          </a:p>
        </p:txBody>
      </p:sp>
      <p:sp>
        <p:nvSpPr>
          <p:cNvPr id="11300" name="AutoShape 29"/>
          <p:cNvSpPr>
            <a:spLocks noChangeArrowheads="1"/>
          </p:cNvSpPr>
          <p:nvPr/>
        </p:nvSpPr>
        <p:spPr bwMode="auto">
          <a:xfrm>
            <a:off x="6902450" y="2209800"/>
            <a:ext cx="1631950" cy="381000"/>
          </a:xfrm>
          <a:prstGeom prst="roundRect">
            <a:avLst>
              <a:gd name="adj" fmla="val 16667"/>
            </a:avLst>
          </a:prstGeom>
          <a:noFill/>
          <a:ln w="38100">
            <a:solidFill>
              <a:schemeClr val="bg1"/>
            </a:solidFill>
            <a:round/>
            <a:headEnd/>
            <a:tailEnd/>
          </a:ln>
        </p:spPr>
        <p:txBody>
          <a:bodyPr wrap="none" anchor="ctr"/>
          <a:lstStyle/>
          <a:p>
            <a:pPr>
              <a:lnSpc>
                <a:spcPct val="120000"/>
              </a:lnSpc>
              <a:spcBef>
                <a:spcPct val="50000"/>
              </a:spcBef>
              <a:defRPr/>
            </a:pPr>
            <a:endParaRPr lang="en-US">
              <a:ln>
                <a:solidFill>
                  <a:schemeClr val="bg1"/>
                </a:solidFill>
              </a:ln>
            </a:endParaRPr>
          </a:p>
        </p:txBody>
      </p:sp>
      <p:sp>
        <p:nvSpPr>
          <p:cNvPr id="11297" name="Text Box 31"/>
          <p:cNvSpPr txBox="1">
            <a:spLocks noChangeArrowheads="1"/>
          </p:cNvSpPr>
          <p:nvPr/>
        </p:nvSpPr>
        <p:spPr bwMode="auto">
          <a:xfrm>
            <a:off x="371475" y="4856163"/>
            <a:ext cx="1471613" cy="360362"/>
          </a:xfrm>
          <a:prstGeom prst="rect">
            <a:avLst/>
          </a:prstGeom>
          <a:noFill/>
          <a:ln w="9525">
            <a:noFill/>
            <a:miter lim="800000"/>
            <a:headEnd/>
            <a:tailEnd/>
          </a:ln>
        </p:spPr>
        <p:txBody>
          <a:bodyPr wrap="none">
            <a:spAutoFit/>
          </a:bodyPr>
          <a:lstStyle/>
          <a:p>
            <a:pPr algn="ctr">
              <a:lnSpc>
                <a:spcPct val="120000"/>
              </a:lnSpc>
              <a:spcBef>
                <a:spcPct val="50000"/>
              </a:spcBef>
            </a:pPr>
            <a:r>
              <a:rPr lang="en-US" sz="1600" b="0">
                <a:solidFill>
                  <a:srgbClr val="FFC000"/>
                </a:solidFill>
              </a:rPr>
              <a:t>Shifting Gears</a:t>
            </a:r>
          </a:p>
        </p:txBody>
      </p:sp>
      <p:sp>
        <p:nvSpPr>
          <p:cNvPr id="11298" name="AutoShape 32"/>
          <p:cNvSpPr>
            <a:spLocks noChangeArrowheads="1"/>
          </p:cNvSpPr>
          <p:nvPr/>
        </p:nvSpPr>
        <p:spPr bwMode="auto">
          <a:xfrm>
            <a:off x="366713" y="4876800"/>
            <a:ext cx="1524000" cy="381000"/>
          </a:xfrm>
          <a:prstGeom prst="roundRect">
            <a:avLst>
              <a:gd name="adj" fmla="val 16667"/>
            </a:avLst>
          </a:prstGeom>
          <a:noFill/>
          <a:ln w="38100">
            <a:solidFill>
              <a:schemeClr val="bg1"/>
            </a:solidFill>
            <a:round/>
            <a:headEnd/>
            <a:tailEnd/>
          </a:ln>
        </p:spPr>
        <p:txBody>
          <a:bodyPr wrap="none" anchor="ctr"/>
          <a:lstStyle/>
          <a:p>
            <a:pPr>
              <a:lnSpc>
                <a:spcPct val="120000"/>
              </a:lnSpc>
              <a:spcBef>
                <a:spcPct val="50000"/>
              </a:spcBef>
            </a:pPr>
            <a:endParaRPr lang="en-US"/>
          </a:p>
        </p:txBody>
      </p:sp>
      <p:sp>
        <p:nvSpPr>
          <p:cNvPr id="51216" name="Rectangle 50"/>
          <p:cNvSpPr>
            <a:spLocks noChangeArrowheads="1"/>
          </p:cNvSpPr>
          <p:nvPr/>
        </p:nvSpPr>
        <p:spPr bwMode="auto">
          <a:xfrm>
            <a:off x="2517775" y="4287838"/>
            <a:ext cx="4143375" cy="393700"/>
          </a:xfrm>
          <a:prstGeom prst="rect">
            <a:avLst/>
          </a:prstGeom>
          <a:noFill/>
          <a:ln w="38100" algn="ctr">
            <a:noFill/>
            <a:miter lim="800000"/>
            <a:headEnd/>
            <a:tailEnd/>
          </a:ln>
        </p:spPr>
        <p:txBody>
          <a:bodyPr anchor="ctr">
            <a:spAutoFit/>
          </a:bodyPr>
          <a:lstStyle/>
          <a:p>
            <a:pPr algn="ctr">
              <a:lnSpc>
                <a:spcPct val="120000"/>
              </a:lnSpc>
              <a:spcBef>
                <a:spcPct val="50000"/>
              </a:spcBef>
            </a:pPr>
            <a:endParaRPr lang="en-US" sz="1800" i="1"/>
          </a:p>
        </p:txBody>
      </p:sp>
      <p:sp>
        <p:nvSpPr>
          <p:cNvPr id="53" name="Text Box 25"/>
          <p:cNvSpPr txBox="1">
            <a:spLocks noChangeArrowheads="1"/>
          </p:cNvSpPr>
          <p:nvPr/>
        </p:nvSpPr>
        <p:spPr bwMode="auto">
          <a:xfrm>
            <a:off x="8029575" y="5257800"/>
            <a:ext cx="504825" cy="387350"/>
          </a:xfrm>
          <a:prstGeom prst="rect">
            <a:avLst/>
          </a:prstGeom>
          <a:noFill/>
          <a:ln w="38100">
            <a:noFill/>
            <a:miter lim="800000"/>
            <a:headEnd/>
            <a:tailEnd/>
          </a:ln>
        </p:spPr>
        <p:txBody>
          <a:bodyPr>
            <a:spAutoFit/>
          </a:bodyPr>
          <a:lstStyle/>
          <a:p>
            <a:pPr algn="ctr">
              <a:lnSpc>
                <a:spcPct val="120000"/>
              </a:lnSpc>
              <a:spcBef>
                <a:spcPct val="50000"/>
              </a:spcBef>
            </a:pPr>
            <a:r>
              <a:rPr lang="en-US" sz="1600" b="0" dirty="0">
                <a:solidFill>
                  <a:srgbClr val="FFC000"/>
                </a:solidFill>
              </a:rPr>
              <a:t>???</a:t>
            </a:r>
          </a:p>
        </p:txBody>
      </p:sp>
      <p:sp>
        <p:nvSpPr>
          <p:cNvPr id="54" name="AutoShape 26"/>
          <p:cNvSpPr>
            <a:spLocks noChangeArrowheads="1"/>
          </p:cNvSpPr>
          <p:nvPr/>
        </p:nvSpPr>
        <p:spPr bwMode="auto">
          <a:xfrm>
            <a:off x="7848600" y="5302250"/>
            <a:ext cx="838200" cy="336550"/>
          </a:xfrm>
          <a:prstGeom prst="roundRect">
            <a:avLst>
              <a:gd name="adj" fmla="val 16667"/>
            </a:avLst>
          </a:prstGeom>
          <a:noFill/>
          <a:ln w="38100">
            <a:solidFill>
              <a:schemeClr val="bg1"/>
            </a:solidFill>
            <a:round/>
            <a:headEnd/>
            <a:tailEnd/>
          </a:ln>
        </p:spPr>
        <p:txBody>
          <a:bodyPr wrap="none" anchor="ctr"/>
          <a:lstStyle/>
          <a:p>
            <a:pPr>
              <a:lnSpc>
                <a:spcPct val="120000"/>
              </a:lnSpc>
              <a:spcBef>
                <a:spcPct val="50000"/>
              </a:spcBef>
            </a:pPr>
            <a:endParaRPr lang="en-US"/>
          </a:p>
        </p:txBody>
      </p:sp>
      <p:sp>
        <p:nvSpPr>
          <p:cNvPr id="49" name="Rectangle 48"/>
          <p:cNvSpPr>
            <a:spLocks noChangeArrowheads="1"/>
          </p:cNvSpPr>
          <p:nvPr/>
        </p:nvSpPr>
        <p:spPr bwMode="auto">
          <a:xfrm>
            <a:off x="1676400" y="1670050"/>
            <a:ext cx="1676400" cy="387350"/>
          </a:xfrm>
          <a:prstGeom prst="rect">
            <a:avLst/>
          </a:prstGeom>
          <a:noFill/>
          <a:ln w="9525">
            <a:noFill/>
            <a:miter lim="800000"/>
            <a:headEnd/>
            <a:tailEnd/>
          </a:ln>
        </p:spPr>
        <p:txBody>
          <a:bodyPr>
            <a:spAutoFit/>
          </a:bodyPr>
          <a:lstStyle/>
          <a:p>
            <a:pPr algn="ctr">
              <a:lnSpc>
                <a:spcPct val="120000"/>
              </a:lnSpc>
              <a:spcBef>
                <a:spcPct val="50000"/>
              </a:spcBef>
            </a:pPr>
            <a:r>
              <a:rPr lang="en-US" sz="1600" b="0">
                <a:solidFill>
                  <a:srgbClr val="FFC000"/>
                </a:solidFill>
              </a:rPr>
              <a:t>Rapid Capture</a:t>
            </a:r>
          </a:p>
        </p:txBody>
      </p:sp>
      <p:sp>
        <p:nvSpPr>
          <p:cNvPr id="50" name="Text Box 34"/>
          <p:cNvSpPr txBox="1">
            <a:spLocks noChangeArrowheads="1"/>
          </p:cNvSpPr>
          <p:nvPr/>
        </p:nvSpPr>
        <p:spPr bwMode="auto">
          <a:xfrm>
            <a:off x="6858000" y="2230438"/>
            <a:ext cx="1752600" cy="360362"/>
          </a:xfrm>
          <a:prstGeom prst="rect">
            <a:avLst/>
          </a:prstGeom>
          <a:noFill/>
          <a:ln w="38100">
            <a:noFill/>
            <a:miter lim="800000"/>
            <a:headEnd/>
            <a:tailEnd/>
          </a:ln>
        </p:spPr>
        <p:txBody>
          <a:bodyPr>
            <a:spAutoFit/>
          </a:bodyPr>
          <a:lstStyle/>
          <a:p>
            <a:pPr algn="ctr">
              <a:lnSpc>
                <a:spcPct val="120000"/>
              </a:lnSpc>
              <a:spcBef>
                <a:spcPct val="50000"/>
              </a:spcBef>
            </a:pPr>
            <a:r>
              <a:rPr lang="en-US" sz="1600" b="0">
                <a:solidFill>
                  <a:srgbClr val="FFC000"/>
                </a:solidFill>
              </a:rPr>
              <a:t>Scan and Deliver</a:t>
            </a:r>
          </a:p>
        </p:txBody>
      </p:sp>
      <p:sp>
        <p:nvSpPr>
          <p:cNvPr id="55" name="AutoShape 35"/>
          <p:cNvSpPr>
            <a:spLocks noChangeArrowheads="1"/>
          </p:cNvSpPr>
          <p:nvPr/>
        </p:nvSpPr>
        <p:spPr bwMode="auto">
          <a:xfrm>
            <a:off x="304800" y="4035425"/>
            <a:ext cx="1905000" cy="381000"/>
          </a:xfrm>
          <a:prstGeom prst="roundRect">
            <a:avLst>
              <a:gd name="adj" fmla="val 16667"/>
            </a:avLst>
          </a:prstGeom>
          <a:noFill/>
          <a:ln w="38100">
            <a:solidFill>
              <a:schemeClr val="bg1"/>
            </a:solidFill>
            <a:round/>
            <a:headEnd/>
            <a:tailEnd/>
          </a:ln>
        </p:spPr>
        <p:txBody>
          <a:bodyPr wrap="none" anchor="ctr"/>
          <a:lstStyle/>
          <a:p>
            <a:pPr>
              <a:lnSpc>
                <a:spcPct val="120000"/>
              </a:lnSpc>
              <a:spcBef>
                <a:spcPct val="50000"/>
              </a:spcBef>
            </a:pPr>
            <a:endParaRPr lang="en-US"/>
          </a:p>
        </p:txBody>
      </p:sp>
      <p:sp>
        <p:nvSpPr>
          <p:cNvPr id="56" name="AutoShape 26"/>
          <p:cNvSpPr>
            <a:spLocks noChangeArrowheads="1"/>
          </p:cNvSpPr>
          <p:nvPr/>
        </p:nvSpPr>
        <p:spPr bwMode="auto">
          <a:xfrm>
            <a:off x="5943600" y="1371600"/>
            <a:ext cx="2057400" cy="457200"/>
          </a:xfrm>
          <a:prstGeom prst="roundRect">
            <a:avLst>
              <a:gd name="adj" fmla="val 16667"/>
            </a:avLst>
          </a:prstGeom>
          <a:noFill/>
          <a:ln w="38100">
            <a:solidFill>
              <a:schemeClr val="bg1"/>
            </a:solidFill>
            <a:round/>
            <a:headEnd/>
            <a:tailEnd/>
          </a:ln>
        </p:spPr>
        <p:txBody>
          <a:bodyPr wrap="none" anchor="ctr"/>
          <a:lstStyle/>
          <a:p>
            <a:pPr>
              <a:lnSpc>
                <a:spcPct val="120000"/>
              </a:lnSpc>
              <a:spcBef>
                <a:spcPct val="50000"/>
              </a:spcBef>
              <a:defRPr/>
            </a:pPr>
            <a:endParaRPr lang="en-US">
              <a:ln>
                <a:solidFill>
                  <a:schemeClr val="bg1"/>
                </a:solidFill>
              </a:ln>
            </a:endParaRPr>
          </a:p>
        </p:txBody>
      </p:sp>
      <p:sp>
        <p:nvSpPr>
          <p:cNvPr id="57" name="AutoShape 26"/>
          <p:cNvSpPr>
            <a:spLocks noChangeArrowheads="1"/>
          </p:cNvSpPr>
          <p:nvPr/>
        </p:nvSpPr>
        <p:spPr bwMode="auto">
          <a:xfrm>
            <a:off x="1752600" y="1676400"/>
            <a:ext cx="1447800" cy="381000"/>
          </a:xfrm>
          <a:prstGeom prst="roundRect">
            <a:avLst>
              <a:gd name="adj" fmla="val 16667"/>
            </a:avLst>
          </a:prstGeom>
          <a:noFill/>
          <a:ln w="38100">
            <a:solidFill>
              <a:schemeClr val="bg1"/>
            </a:solidFill>
            <a:round/>
            <a:headEnd/>
            <a:tailEnd/>
          </a:ln>
        </p:spPr>
        <p:txBody>
          <a:bodyPr wrap="none" anchor="ctr"/>
          <a:lstStyle/>
          <a:p>
            <a:pPr>
              <a:lnSpc>
                <a:spcPct val="120000"/>
              </a:lnSpc>
              <a:spcBef>
                <a:spcPct val="50000"/>
              </a:spcBef>
              <a:defRPr/>
            </a:pPr>
            <a:endParaRPr lang="en-US">
              <a:ln>
                <a:solidFill>
                  <a:schemeClr val="bg1"/>
                </a:solidFill>
              </a:ln>
            </a:endParaRPr>
          </a:p>
        </p:txBody>
      </p:sp>
      <p:sp>
        <p:nvSpPr>
          <p:cNvPr id="51226" name="TextBox 57"/>
          <p:cNvSpPr txBox="1">
            <a:spLocks noChangeArrowheads="1"/>
          </p:cNvSpPr>
          <p:nvPr/>
        </p:nvSpPr>
        <p:spPr bwMode="auto">
          <a:xfrm>
            <a:off x="3733800" y="6477000"/>
            <a:ext cx="5715000" cy="307975"/>
          </a:xfrm>
          <a:prstGeom prst="rect">
            <a:avLst/>
          </a:prstGeom>
          <a:noFill/>
          <a:ln w="9525">
            <a:noFill/>
            <a:miter lim="800000"/>
            <a:headEnd/>
            <a:tailEnd/>
          </a:ln>
        </p:spPr>
        <p:txBody>
          <a:bodyPr>
            <a:spAutoFit/>
          </a:bodyPr>
          <a:lstStyle/>
          <a:p>
            <a:pPr>
              <a:spcBef>
                <a:spcPct val="30000"/>
              </a:spcBef>
            </a:pPr>
            <a:r>
              <a:rPr lang="en-US" sz="1400" i="1">
                <a:solidFill>
                  <a:schemeClr val="bg1"/>
                </a:solidFill>
              </a:rPr>
              <a:t>Zeets Jones</a:t>
            </a:r>
            <a:r>
              <a:rPr lang="en-US" sz="1400" b="0" i="1">
                <a:solidFill>
                  <a:schemeClr val="bg1"/>
                </a:solidFill>
              </a:rPr>
              <a:t>. Light at the End of the Tunnel. 2007.  (CC-BY-NC-ND)</a:t>
            </a:r>
          </a:p>
        </p:txBody>
      </p:sp>
      <p:sp>
        <p:nvSpPr>
          <p:cNvPr id="27" name="AutoShape 26"/>
          <p:cNvSpPr>
            <a:spLocks noChangeArrowheads="1"/>
          </p:cNvSpPr>
          <p:nvPr/>
        </p:nvSpPr>
        <p:spPr bwMode="auto">
          <a:xfrm>
            <a:off x="3124200" y="914400"/>
            <a:ext cx="2590800" cy="457200"/>
          </a:xfrm>
          <a:prstGeom prst="roundRect">
            <a:avLst>
              <a:gd name="adj" fmla="val 16667"/>
            </a:avLst>
          </a:prstGeom>
          <a:noFill/>
          <a:ln w="38100">
            <a:solidFill>
              <a:schemeClr val="bg1"/>
            </a:solidFill>
            <a:round/>
            <a:headEnd/>
            <a:tailEnd/>
          </a:ln>
        </p:spPr>
        <p:txBody>
          <a:bodyPr wrap="none" anchor="ctr"/>
          <a:lstStyle/>
          <a:p>
            <a:pPr>
              <a:lnSpc>
                <a:spcPct val="120000"/>
              </a:lnSpc>
              <a:spcBef>
                <a:spcPct val="50000"/>
              </a:spcBef>
              <a:defRPr/>
            </a:pPr>
            <a:endParaRPr lang="en-US">
              <a:ln>
                <a:solidFill>
                  <a:schemeClr val="bg1"/>
                </a:solidFill>
              </a:ln>
            </a:endParaRPr>
          </a:p>
        </p:txBody>
      </p:sp>
      <p:sp>
        <p:nvSpPr>
          <p:cNvPr id="29" name="TextBox 28"/>
          <p:cNvSpPr txBox="1">
            <a:spLocks noChangeArrowheads="1"/>
          </p:cNvSpPr>
          <p:nvPr/>
        </p:nvSpPr>
        <p:spPr bwMode="auto">
          <a:xfrm>
            <a:off x="3100388" y="990600"/>
            <a:ext cx="2614612" cy="360363"/>
          </a:xfrm>
          <a:prstGeom prst="rect">
            <a:avLst/>
          </a:prstGeom>
          <a:noFill/>
          <a:ln w="9525">
            <a:noFill/>
            <a:miter lim="800000"/>
            <a:headEnd/>
            <a:tailEnd/>
          </a:ln>
        </p:spPr>
        <p:txBody>
          <a:bodyPr wrap="none">
            <a:spAutoFit/>
          </a:bodyPr>
          <a:lstStyle/>
          <a:p>
            <a:pPr algn="ctr">
              <a:lnSpc>
                <a:spcPct val="120000"/>
              </a:lnSpc>
              <a:spcBef>
                <a:spcPct val="50000"/>
              </a:spcBef>
            </a:pPr>
            <a:r>
              <a:rPr lang="en-US" sz="1600" b="0">
                <a:solidFill>
                  <a:srgbClr val="FFC000"/>
                </a:solidFill>
              </a:rPr>
              <a:t>Sharing special collections</a:t>
            </a:r>
          </a:p>
        </p:txBody>
      </p:sp>
      <p:sp>
        <p:nvSpPr>
          <p:cNvPr id="30" name="AutoShape 26"/>
          <p:cNvSpPr>
            <a:spLocks noChangeArrowheads="1"/>
          </p:cNvSpPr>
          <p:nvPr/>
        </p:nvSpPr>
        <p:spPr bwMode="auto">
          <a:xfrm>
            <a:off x="7467600" y="3581400"/>
            <a:ext cx="1371600" cy="457200"/>
          </a:xfrm>
          <a:prstGeom prst="roundRect">
            <a:avLst>
              <a:gd name="adj" fmla="val 16667"/>
            </a:avLst>
          </a:prstGeom>
          <a:noFill/>
          <a:ln w="38100">
            <a:solidFill>
              <a:schemeClr val="bg1"/>
            </a:solidFill>
            <a:round/>
            <a:headEnd/>
            <a:tailEnd/>
          </a:ln>
        </p:spPr>
        <p:txBody>
          <a:bodyPr wrap="none" anchor="ctr"/>
          <a:lstStyle/>
          <a:p>
            <a:pPr>
              <a:lnSpc>
                <a:spcPct val="120000"/>
              </a:lnSpc>
              <a:spcBef>
                <a:spcPct val="50000"/>
              </a:spcBef>
              <a:defRPr/>
            </a:pPr>
            <a:endParaRPr lang="en-US">
              <a:ln>
                <a:solidFill>
                  <a:schemeClr val="bg1"/>
                </a:solidFill>
              </a:ln>
            </a:endParaRPr>
          </a:p>
        </p:txBody>
      </p:sp>
      <p:sp>
        <p:nvSpPr>
          <p:cNvPr id="31" name="Text Box 25"/>
          <p:cNvSpPr txBox="1">
            <a:spLocks noChangeArrowheads="1"/>
          </p:cNvSpPr>
          <p:nvPr/>
        </p:nvSpPr>
        <p:spPr bwMode="auto">
          <a:xfrm>
            <a:off x="7391400" y="3651250"/>
            <a:ext cx="1576388" cy="360363"/>
          </a:xfrm>
          <a:prstGeom prst="rect">
            <a:avLst/>
          </a:prstGeom>
          <a:noFill/>
          <a:ln w="38100">
            <a:noFill/>
            <a:miter lim="800000"/>
            <a:headEnd/>
            <a:tailEnd/>
          </a:ln>
        </p:spPr>
        <p:txBody>
          <a:bodyPr>
            <a:spAutoFit/>
          </a:bodyPr>
          <a:lstStyle/>
          <a:p>
            <a:pPr algn="ctr">
              <a:lnSpc>
                <a:spcPct val="120000"/>
              </a:lnSpc>
              <a:spcBef>
                <a:spcPct val="50000"/>
              </a:spcBef>
            </a:pPr>
            <a:r>
              <a:rPr lang="en-US" sz="1600" b="0">
                <a:solidFill>
                  <a:srgbClr val="FFC000"/>
                </a:solidFill>
              </a:rPr>
              <a:t>Born Digital</a:t>
            </a:r>
          </a:p>
        </p:txBody>
      </p:sp>
      <p:sp>
        <p:nvSpPr>
          <p:cNvPr id="32" name="Text Box 25"/>
          <p:cNvSpPr txBox="1">
            <a:spLocks noChangeArrowheads="1"/>
          </p:cNvSpPr>
          <p:nvPr/>
        </p:nvSpPr>
        <p:spPr bwMode="auto">
          <a:xfrm>
            <a:off x="7239000" y="4451350"/>
            <a:ext cx="1905001" cy="683264"/>
          </a:xfrm>
          <a:prstGeom prst="rect">
            <a:avLst/>
          </a:prstGeom>
          <a:noFill/>
          <a:ln w="38100">
            <a:noFill/>
            <a:miter lim="800000"/>
            <a:headEnd/>
            <a:tailEnd/>
          </a:ln>
        </p:spPr>
        <p:txBody>
          <a:bodyPr wrap="square">
            <a:spAutoFit/>
          </a:bodyPr>
          <a:lstStyle/>
          <a:p>
            <a:pPr algn="ctr">
              <a:lnSpc>
                <a:spcPct val="120000"/>
              </a:lnSpc>
              <a:spcBef>
                <a:spcPct val="50000"/>
              </a:spcBef>
            </a:pPr>
            <a:r>
              <a:rPr lang="en-US" sz="1600" b="0" dirty="0" smtClean="0">
                <a:solidFill>
                  <a:srgbClr val="FFC000"/>
                </a:solidFill>
              </a:rPr>
              <a:t>Sharing Special Collections </a:t>
            </a:r>
            <a:endParaRPr lang="en-US" sz="1600" b="0" dirty="0">
              <a:solidFill>
                <a:srgbClr val="FFC000"/>
              </a:solidFill>
            </a:endParaRPr>
          </a:p>
        </p:txBody>
      </p:sp>
      <p:sp>
        <p:nvSpPr>
          <p:cNvPr id="33" name="AutoShape 26"/>
          <p:cNvSpPr>
            <a:spLocks noChangeArrowheads="1"/>
          </p:cNvSpPr>
          <p:nvPr/>
        </p:nvSpPr>
        <p:spPr bwMode="auto">
          <a:xfrm>
            <a:off x="7391400" y="4495800"/>
            <a:ext cx="1524000" cy="685800"/>
          </a:xfrm>
          <a:prstGeom prst="roundRect">
            <a:avLst>
              <a:gd name="adj" fmla="val 16667"/>
            </a:avLst>
          </a:prstGeom>
          <a:noFill/>
          <a:ln w="38100">
            <a:solidFill>
              <a:schemeClr val="bg1"/>
            </a:solidFill>
            <a:round/>
            <a:headEnd/>
            <a:tailEnd/>
          </a:ln>
        </p:spPr>
        <p:txBody>
          <a:bodyPr wrap="none" anchor="ctr"/>
          <a:lstStyle/>
          <a:p>
            <a:pPr>
              <a:lnSpc>
                <a:spcPct val="120000"/>
              </a:lnSpc>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97"/>
                                        </p:tgtEl>
                                        <p:attrNameLst>
                                          <p:attrName>style.visibility</p:attrName>
                                        </p:attrNameLst>
                                      </p:cBhvr>
                                      <p:to>
                                        <p:strVal val="visible"/>
                                      </p:to>
                                    </p:set>
                                    <p:animEffect transition="in" filter="dissolve">
                                      <p:cBhvr>
                                        <p:cTn id="7" dur="1000"/>
                                        <p:tgtEl>
                                          <p:spTgt spid="11297"/>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1298"/>
                                        </p:tgtEl>
                                        <p:attrNameLst>
                                          <p:attrName>style.visibility</p:attrName>
                                        </p:attrNameLst>
                                      </p:cBhvr>
                                      <p:to>
                                        <p:strVal val="visible"/>
                                      </p:to>
                                    </p:set>
                                    <p:animEffect transition="in" filter="dissolve">
                                      <p:cBhvr>
                                        <p:cTn id="11" dur="500"/>
                                        <p:tgtEl>
                                          <p:spTgt spid="11298"/>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11313"/>
                                        </p:tgtEl>
                                        <p:attrNameLst>
                                          <p:attrName>style.visibility</p:attrName>
                                        </p:attrNameLst>
                                      </p:cBhvr>
                                      <p:to>
                                        <p:strVal val="visible"/>
                                      </p:to>
                                    </p:set>
                                    <p:animEffect transition="in" filter="dissolve">
                                      <p:cBhvr>
                                        <p:cTn id="15" dur="500"/>
                                        <p:tgtEl>
                                          <p:spTgt spid="11313"/>
                                        </p:tgtEl>
                                      </p:cBhvr>
                                    </p:animEffect>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dissolve">
                                      <p:cBhvr>
                                        <p:cTn id="19" dur="500"/>
                                        <p:tgtEl>
                                          <p:spTgt spid="55"/>
                                        </p:tgtEl>
                                      </p:cBhvr>
                                    </p:animEffect>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11311"/>
                                        </p:tgtEl>
                                        <p:attrNameLst>
                                          <p:attrName>style.visibility</p:attrName>
                                        </p:attrNameLst>
                                      </p:cBhvr>
                                      <p:to>
                                        <p:strVal val="visible"/>
                                      </p:to>
                                    </p:set>
                                    <p:animEffect transition="in" filter="dissolve">
                                      <p:cBhvr>
                                        <p:cTn id="23" dur="500"/>
                                        <p:tgtEl>
                                          <p:spTgt spid="11311"/>
                                        </p:tgtEl>
                                      </p:cBhvr>
                                    </p:animEffect>
                                  </p:childTnLst>
                                </p:cTn>
                              </p:par>
                            </p:childTnLst>
                          </p:cTn>
                        </p:par>
                        <p:par>
                          <p:cTn id="24" fill="hold">
                            <p:stCondLst>
                              <p:cond delay="3000"/>
                            </p:stCondLst>
                            <p:childTnLst>
                              <p:par>
                                <p:cTn id="25" presetID="9" presetClass="entr" presetSubtype="0" fill="hold" grpId="0" nodeType="afterEffect">
                                  <p:stCondLst>
                                    <p:cond delay="0"/>
                                  </p:stCondLst>
                                  <p:childTnLst>
                                    <p:set>
                                      <p:cBhvr>
                                        <p:cTn id="26" dur="1" fill="hold">
                                          <p:stCondLst>
                                            <p:cond delay="0"/>
                                          </p:stCondLst>
                                        </p:cTn>
                                        <p:tgtEl>
                                          <p:spTgt spid="11312"/>
                                        </p:tgtEl>
                                        <p:attrNameLst>
                                          <p:attrName>style.visibility</p:attrName>
                                        </p:attrNameLst>
                                      </p:cBhvr>
                                      <p:to>
                                        <p:strVal val="visible"/>
                                      </p:to>
                                    </p:set>
                                    <p:animEffect transition="in" filter="dissolve">
                                      <p:cBhvr>
                                        <p:cTn id="27" dur="500"/>
                                        <p:tgtEl>
                                          <p:spTgt spid="11312"/>
                                        </p:tgtEl>
                                      </p:cBhvr>
                                    </p:animEffect>
                                  </p:childTnLst>
                                </p:cTn>
                              </p:par>
                            </p:childTnLst>
                          </p:cTn>
                        </p:par>
                        <p:par>
                          <p:cTn id="28" fill="hold">
                            <p:stCondLst>
                              <p:cond delay="3500"/>
                            </p:stCondLst>
                            <p:childTnLst>
                              <p:par>
                                <p:cTn id="29" presetID="9" presetClass="entr" presetSubtype="0" fill="hold" grpId="0" nodeType="afterEffect">
                                  <p:stCondLst>
                                    <p:cond delay="0"/>
                                  </p:stCondLst>
                                  <p:childTnLst>
                                    <p:set>
                                      <p:cBhvr>
                                        <p:cTn id="30" dur="1" fill="hold">
                                          <p:stCondLst>
                                            <p:cond delay="0"/>
                                          </p:stCondLst>
                                        </p:cTn>
                                        <p:tgtEl>
                                          <p:spTgt spid="11309"/>
                                        </p:tgtEl>
                                        <p:attrNameLst>
                                          <p:attrName>style.visibility</p:attrName>
                                        </p:attrNameLst>
                                      </p:cBhvr>
                                      <p:to>
                                        <p:strVal val="visible"/>
                                      </p:to>
                                    </p:set>
                                    <p:animEffect transition="in" filter="dissolve">
                                      <p:cBhvr>
                                        <p:cTn id="31" dur="500"/>
                                        <p:tgtEl>
                                          <p:spTgt spid="11309"/>
                                        </p:tgtEl>
                                      </p:cBhvr>
                                    </p:animEffect>
                                  </p:childTnLst>
                                </p:cTn>
                              </p:par>
                            </p:childTnLst>
                          </p:cTn>
                        </p:par>
                        <p:par>
                          <p:cTn id="32" fill="hold">
                            <p:stCondLst>
                              <p:cond delay="4000"/>
                            </p:stCondLst>
                            <p:childTnLst>
                              <p:par>
                                <p:cTn id="33" presetID="9" presetClass="entr" presetSubtype="0" fill="hold" grpId="0" nodeType="afterEffect">
                                  <p:stCondLst>
                                    <p:cond delay="0"/>
                                  </p:stCondLst>
                                  <p:childTnLst>
                                    <p:set>
                                      <p:cBhvr>
                                        <p:cTn id="34" dur="1" fill="hold">
                                          <p:stCondLst>
                                            <p:cond delay="0"/>
                                          </p:stCondLst>
                                        </p:cTn>
                                        <p:tgtEl>
                                          <p:spTgt spid="11310"/>
                                        </p:tgtEl>
                                        <p:attrNameLst>
                                          <p:attrName>style.visibility</p:attrName>
                                        </p:attrNameLst>
                                      </p:cBhvr>
                                      <p:to>
                                        <p:strVal val="visible"/>
                                      </p:to>
                                    </p:set>
                                    <p:animEffect transition="in" filter="dissolve">
                                      <p:cBhvr>
                                        <p:cTn id="35" dur="500"/>
                                        <p:tgtEl>
                                          <p:spTgt spid="11310"/>
                                        </p:tgtEl>
                                      </p:cBhvr>
                                    </p:animEffect>
                                  </p:childTnLst>
                                </p:cTn>
                              </p:par>
                            </p:childTnLst>
                          </p:cTn>
                        </p:par>
                        <p:par>
                          <p:cTn id="36" fill="hold">
                            <p:stCondLst>
                              <p:cond delay="4500"/>
                            </p:stCondLst>
                            <p:childTnLst>
                              <p:par>
                                <p:cTn id="37" presetID="9" presetClass="entr" presetSubtype="0"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dissolve">
                                      <p:cBhvr>
                                        <p:cTn id="39" dur="500"/>
                                        <p:tgtEl>
                                          <p:spTgt spid="49"/>
                                        </p:tgtEl>
                                      </p:cBhvr>
                                    </p:animEffect>
                                  </p:childTnLst>
                                </p:cTn>
                              </p:par>
                            </p:childTnLst>
                          </p:cTn>
                        </p:par>
                        <p:par>
                          <p:cTn id="40" fill="hold">
                            <p:stCondLst>
                              <p:cond delay="5000"/>
                            </p:stCondLst>
                            <p:childTnLst>
                              <p:par>
                                <p:cTn id="41" presetID="9"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dissolve">
                                      <p:cBhvr>
                                        <p:cTn id="43" dur="500"/>
                                        <p:tgtEl>
                                          <p:spTgt spid="57"/>
                                        </p:tgtEl>
                                      </p:cBhvr>
                                    </p:animEffect>
                                  </p:childTnLst>
                                </p:cTn>
                              </p:par>
                            </p:childTnLst>
                          </p:cTn>
                        </p:par>
                        <p:par>
                          <p:cTn id="44" fill="hold">
                            <p:stCondLst>
                              <p:cond delay="5500"/>
                            </p:stCondLst>
                            <p:childTnLst>
                              <p:par>
                                <p:cTn id="45" presetID="9"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dissolve">
                                      <p:cBhvr>
                                        <p:cTn id="47" dur="500"/>
                                        <p:tgtEl>
                                          <p:spTgt spid="29"/>
                                        </p:tgtEl>
                                      </p:cBhvr>
                                    </p:animEffect>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dissolve">
                                      <p:cBhvr>
                                        <p:cTn id="51" dur="500"/>
                                        <p:tgtEl>
                                          <p:spTgt spid="27"/>
                                        </p:tgtEl>
                                      </p:cBhvr>
                                    </p:animEffect>
                                  </p:childTnLst>
                                </p:cTn>
                              </p:par>
                            </p:childTnLst>
                          </p:cTn>
                        </p:par>
                        <p:par>
                          <p:cTn id="52" fill="hold">
                            <p:stCondLst>
                              <p:cond delay="6500"/>
                            </p:stCondLst>
                            <p:childTnLst>
                              <p:par>
                                <p:cTn id="53" presetID="9" presetClass="entr" presetSubtype="0" fill="hold" grpId="0" nodeType="afterEffect">
                                  <p:stCondLst>
                                    <p:cond delay="0"/>
                                  </p:stCondLst>
                                  <p:childTnLst>
                                    <p:set>
                                      <p:cBhvr>
                                        <p:cTn id="54" dur="1" fill="hold">
                                          <p:stCondLst>
                                            <p:cond delay="0"/>
                                          </p:stCondLst>
                                        </p:cTn>
                                        <p:tgtEl>
                                          <p:spTgt spid="11307"/>
                                        </p:tgtEl>
                                        <p:attrNameLst>
                                          <p:attrName>style.visibility</p:attrName>
                                        </p:attrNameLst>
                                      </p:cBhvr>
                                      <p:to>
                                        <p:strVal val="visible"/>
                                      </p:to>
                                    </p:set>
                                    <p:animEffect transition="in" filter="dissolve">
                                      <p:cBhvr>
                                        <p:cTn id="55" dur="500"/>
                                        <p:tgtEl>
                                          <p:spTgt spid="11307"/>
                                        </p:tgtEl>
                                      </p:cBhvr>
                                    </p:animEffect>
                                  </p:childTnLst>
                                </p:cTn>
                              </p:par>
                            </p:childTnLst>
                          </p:cTn>
                        </p:par>
                        <p:par>
                          <p:cTn id="56" fill="hold">
                            <p:stCondLst>
                              <p:cond delay="7000"/>
                            </p:stCondLst>
                            <p:childTnLst>
                              <p:par>
                                <p:cTn id="57" presetID="9"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dissolve">
                                      <p:cBhvr>
                                        <p:cTn id="59" dur="500"/>
                                        <p:tgtEl>
                                          <p:spTgt spid="56"/>
                                        </p:tgtEl>
                                      </p:cBhvr>
                                    </p:animEffect>
                                  </p:childTnLst>
                                </p:cTn>
                              </p:par>
                            </p:childTnLst>
                          </p:cTn>
                        </p:par>
                        <p:par>
                          <p:cTn id="60" fill="hold">
                            <p:stCondLst>
                              <p:cond delay="7500"/>
                            </p:stCondLst>
                            <p:childTnLst>
                              <p:par>
                                <p:cTn id="61" presetID="9"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dissolve">
                                      <p:cBhvr>
                                        <p:cTn id="63" dur="500"/>
                                        <p:tgtEl>
                                          <p:spTgt spid="50"/>
                                        </p:tgtEl>
                                      </p:cBhvr>
                                    </p:animEffect>
                                  </p:childTnLst>
                                </p:cTn>
                              </p:par>
                            </p:childTnLst>
                          </p:cTn>
                        </p:par>
                        <p:par>
                          <p:cTn id="64" fill="hold">
                            <p:stCondLst>
                              <p:cond delay="8000"/>
                            </p:stCondLst>
                            <p:childTnLst>
                              <p:par>
                                <p:cTn id="65" presetID="9" presetClass="entr" presetSubtype="0" fill="hold" grpId="0" nodeType="afterEffect">
                                  <p:stCondLst>
                                    <p:cond delay="0"/>
                                  </p:stCondLst>
                                  <p:childTnLst>
                                    <p:set>
                                      <p:cBhvr>
                                        <p:cTn id="66" dur="1" fill="hold">
                                          <p:stCondLst>
                                            <p:cond delay="0"/>
                                          </p:stCondLst>
                                        </p:cTn>
                                        <p:tgtEl>
                                          <p:spTgt spid="11300"/>
                                        </p:tgtEl>
                                        <p:attrNameLst>
                                          <p:attrName>style.visibility</p:attrName>
                                        </p:attrNameLst>
                                      </p:cBhvr>
                                      <p:to>
                                        <p:strVal val="visible"/>
                                      </p:to>
                                    </p:set>
                                    <p:animEffect transition="in" filter="dissolve">
                                      <p:cBhvr>
                                        <p:cTn id="67" dur="500"/>
                                        <p:tgtEl>
                                          <p:spTgt spid="11300"/>
                                        </p:tgtEl>
                                      </p:cBhvr>
                                    </p:animEffect>
                                  </p:childTnLst>
                                </p:cTn>
                              </p:par>
                            </p:childTnLst>
                          </p:cTn>
                        </p:par>
                        <p:par>
                          <p:cTn id="68" fill="hold">
                            <p:stCondLst>
                              <p:cond delay="8500"/>
                            </p:stCondLst>
                            <p:childTnLst>
                              <p:par>
                                <p:cTn id="69" presetID="9" presetClass="entr" presetSubtype="0" fill="hold" grpId="0" nodeType="afterEffect">
                                  <p:stCondLst>
                                    <p:cond delay="0"/>
                                  </p:stCondLst>
                                  <p:childTnLst>
                                    <p:set>
                                      <p:cBhvr>
                                        <p:cTn id="70" dur="1" fill="hold">
                                          <p:stCondLst>
                                            <p:cond delay="0"/>
                                          </p:stCondLst>
                                        </p:cTn>
                                        <p:tgtEl>
                                          <p:spTgt spid="11301"/>
                                        </p:tgtEl>
                                        <p:attrNameLst>
                                          <p:attrName>style.visibility</p:attrName>
                                        </p:attrNameLst>
                                      </p:cBhvr>
                                      <p:to>
                                        <p:strVal val="visible"/>
                                      </p:to>
                                    </p:set>
                                    <p:animEffect transition="in" filter="dissolve">
                                      <p:cBhvr>
                                        <p:cTn id="71" dur="500"/>
                                        <p:tgtEl>
                                          <p:spTgt spid="11301"/>
                                        </p:tgtEl>
                                      </p:cBhvr>
                                    </p:animEffect>
                                  </p:childTnLst>
                                </p:cTn>
                              </p:par>
                            </p:childTnLst>
                          </p:cTn>
                        </p:par>
                        <p:par>
                          <p:cTn id="72" fill="hold">
                            <p:stCondLst>
                              <p:cond delay="9000"/>
                            </p:stCondLst>
                            <p:childTnLst>
                              <p:par>
                                <p:cTn id="73" presetID="9" presetClass="entr" presetSubtype="0" fill="hold" grpId="0" nodeType="afterEffect">
                                  <p:stCondLst>
                                    <p:cond delay="0"/>
                                  </p:stCondLst>
                                  <p:childTnLst>
                                    <p:set>
                                      <p:cBhvr>
                                        <p:cTn id="74" dur="1" fill="hold">
                                          <p:stCondLst>
                                            <p:cond delay="0"/>
                                          </p:stCondLst>
                                        </p:cTn>
                                        <p:tgtEl>
                                          <p:spTgt spid="11302"/>
                                        </p:tgtEl>
                                        <p:attrNameLst>
                                          <p:attrName>style.visibility</p:attrName>
                                        </p:attrNameLst>
                                      </p:cBhvr>
                                      <p:to>
                                        <p:strVal val="visible"/>
                                      </p:to>
                                    </p:set>
                                    <p:animEffect transition="in" filter="dissolve">
                                      <p:cBhvr>
                                        <p:cTn id="75" dur="500"/>
                                        <p:tgtEl>
                                          <p:spTgt spid="11302"/>
                                        </p:tgtEl>
                                      </p:cBhvr>
                                    </p:animEffect>
                                  </p:childTnLst>
                                </p:cTn>
                              </p:par>
                            </p:childTnLst>
                          </p:cTn>
                        </p:par>
                        <p:par>
                          <p:cTn id="76" fill="hold">
                            <p:stCondLst>
                              <p:cond delay="9500"/>
                            </p:stCondLst>
                            <p:childTnLst>
                              <p:par>
                                <p:cTn id="77" presetID="9"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par>
                          <p:cTn id="80" fill="hold">
                            <p:stCondLst>
                              <p:cond delay="10000"/>
                            </p:stCondLst>
                            <p:childTnLst>
                              <p:par>
                                <p:cTn id="81" presetID="9"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dissolve">
                                      <p:cBhvr>
                                        <p:cTn id="83" dur="500"/>
                                        <p:tgtEl>
                                          <p:spTgt spid="31"/>
                                        </p:tgtEl>
                                      </p:cBhvr>
                                    </p:animEffect>
                                  </p:childTnLst>
                                </p:cTn>
                              </p:par>
                            </p:childTnLst>
                          </p:cTn>
                        </p:par>
                        <p:par>
                          <p:cTn id="84" fill="hold">
                            <p:stCondLst>
                              <p:cond delay="10500"/>
                            </p:stCondLst>
                            <p:childTnLst>
                              <p:par>
                                <p:cTn id="85" presetID="9" presetClass="entr" presetSubtype="0"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dissolve">
                                      <p:cBhvr>
                                        <p:cTn id="87" dur="500"/>
                                        <p:tgtEl>
                                          <p:spTgt spid="53"/>
                                        </p:tgtEl>
                                      </p:cBhvr>
                                    </p:animEffect>
                                  </p:childTnLst>
                                </p:cTn>
                              </p:par>
                            </p:childTnLst>
                          </p:cTn>
                        </p:par>
                        <p:par>
                          <p:cTn id="88" fill="hold">
                            <p:stCondLst>
                              <p:cond delay="11000"/>
                            </p:stCondLst>
                            <p:childTnLst>
                              <p:par>
                                <p:cTn id="89" presetID="9"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dissolve">
                                      <p:cBhvr>
                                        <p:cTn id="91" dur="500"/>
                                        <p:tgtEl>
                                          <p:spTgt spid="54"/>
                                        </p:tgtEl>
                                      </p:cBhvr>
                                    </p:animEffect>
                                  </p:childTnLst>
                                </p:cTn>
                              </p:par>
                            </p:childTnLst>
                          </p:cTn>
                        </p:par>
                        <p:par>
                          <p:cTn id="92" fill="hold">
                            <p:stCondLst>
                              <p:cond delay="11500"/>
                            </p:stCondLst>
                            <p:childTnLst>
                              <p:par>
                                <p:cTn id="93" presetID="9" presetClass="entr" presetSubtype="0"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dissolve">
                                      <p:cBhvr>
                                        <p:cTn id="95" dur="500"/>
                                        <p:tgtEl>
                                          <p:spTgt spid="32"/>
                                        </p:tgtEl>
                                      </p:cBhvr>
                                    </p:animEffect>
                                  </p:childTnLst>
                                </p:cTn>
                              </p:par>
                            </p:childTnLst>
                          </p:cTn>
                        </p:par>
                        <p:par>
                          <p:cTn id="96" fill="hold">
                            <p:stCondLst>
                              <p:cond delay="12000"/>
                            </p:stCondLst>
                            <p:childTnLst>
                              <p:par>
                                <p:cTn id="97" presetID="9" presetClass="entr" presetSubtype="0"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dissolve">
                                      <p:cBhvr>
                                        <p:cTn id="9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3" grpId="0"/>
      <p:bldP spid="11311" grpId="0"/>
      <p:bldP spid="11312" grpId="0" animBg="1"/>
      <p:bldP spid="11309" grpId="0"/>
      <p:bldP spid="11310" grpId="0" animBg="1"/>
      <p:bldP spid="11307" grpId="0"/>
      <p:bldP spid="11301" grpId="0"/>
      <p:bldP spid="11302" grpId="0" animBg="1"/>
      <p:bldP spid="11300" grpId="0" animBg="1"/>
      <p:bldP spid="11297" grpId="0"/>
      <p:bldP spid="11298" grpId="0" animBg="1"/>
      <p:bldP spid="53" grpId="0"/>
      <p:bldP spid="54" grpId="0" animBg="1"/>
      <p:bldP spid="49" grpId="0"/>
      <p:bldP spid="50" grpId="0"/>
      <p:bldP spid="55" grpId="0" animBg="1"/>
      <p:bldP spid="56" grpId="0" animBg="1"/>
      <p:bldP spid="57" grpId="0" animBg="1"/>
      <p:bldP spid="27" grpId="0" animBg="1"/>
      <p:bldP spid="29" grpId="0"/>
      <p:bldP spid="30" grpId="0" animBg="1"/>
      <p:bldP spid="31" grpId="0"/>
      <p:bldP spid="32" grpId="0"/>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34975" y="0"/>
            <a:ext cx="8023225" cy="995363"/>
          </a:xfrm>
        </p:spPr>
        <p:txBody>
          <a:bodyPr/>
          <a:lstStyle/>
          <a:p>
            <a:pPr eaLnBrk="1" hangingPunct="1"/>
            <a:r>
              <a:rPr lang="en-US" smtClean="0"/>
              <a:t>Links and contact info</a:t>
            </a:r>
          </a:p>
        </p:txBody>
      </p:sp>
      <p:sp>
        <p:nvSpPr>
          <p:cNvPr id="52227" name="Content Placeholder 2"/>
          <p:cNvSpPr>
            <a:spLocks noGrp="1"/>
          </p:cNvSpPr>
          <p:nvPr>
            <p:ph idx="1"/>
          </p:nvPr>
        </p:nvSpPr>
        <p:spPr>
          <a:xfrm>
            <a:off x="152400" y="914400"/>
            <a:ext cx="8991600" cy="5410200"/>
          </a:xfrm>
        </p:spPr>
        <p:txBody>
          <a:bodyPr/>
          <a:lstStyle/>
          <a:p>
            <a:pPr eaLnBrk="1" hangingPunct="1">
              <a:buFontTx/>
              <a:buChar char="•"/>
            </a:pPr>
            <a:r>
              <a:rPr lang="en-US" sz="1700" dirty="0" smtClean="0"/>
              <a:t>Shifting Gears  </a:t>
            </a:r>
            <a:r>
              <a:rPr lang="en-US" sz="1700" u="sng" dirty="0" smtClean="0">
                <a:solidFill>
                  <a:srgbClr val="2178B5"/>
                </a:solidFill>
              </a:rPr>
              <a:t>http://www.oclc.org/research/publications/library/2007/2007-02.pdf</a:t>
            </a:r>
            <a:r>
              <a:rPr lang="en-US" sz="1700" dirty="0" smtClean="0">
                <a:solidFill>
                  <a:srgbClr val="2178B5"/>
                </a:solidFill>
              </a:rPr>
              <a:t> </a:t>
            </a:r>
          </a:p>
          <a:p>
            <a:pPr eaLnBrk="1" hangingPunct="1">
              <a:buFontTx/>
              <a:buChar char="•"/>
            </a:pPr>
            <a:r>
              <a:rPr lang="en-US" sz="1700" dirty="0" smtClean="0"/>
              <a:t>Taking our Pulse </a:t>
            </a:r>
            <a:r>
              <a:rPr lang="en-US" sz="1700" u="sng" dirty="0" smtClean="0">
                <a:solidFill>
                  <a:srgbClr val="2178B5"/>
                </a:solidFill>
              </a:rPr>
              <a:t>www.oclc.org/research/publications/library/2010/2010-11.pdf</a:t>
            </a:r>
            <a:r>
              <a:rPr lang="en-US" sz="1700" i="1" dirty="0" smtClean="0">
                <a:solidFill>
                  <a:srgbClr val="2178B5"/>
                </a:solidFill>
              </a:rPr>
              <a:t> </a:t>
            </a:r>
            <a:endParaRPr lang="en-US" sz="1700" dirty="0" smtClean="0">
              <a:solidFill>
                <a:srgbClr val="2178B5"/>
              </a:solidFill>
            </a:endParaRPr>
          </a:p>
          <a:p>
            <a:pPr eaLnBrk="1" hangingPunct="1">
              <a:buFontTx/>
              <a:buChar char="•"/>
            </a:pPr>
            <a:r>
              <a:rPr lang="en-US" sz="1700" dirty="0" smtClean="0"/>
              <a:t>Well-Intentioned Practice</a:t>
            </a:r>
            <a:r>
              <a:rPr lang="en-US" sz="1700" u="sng" dirty="0" smtClean="0"/>
              <a:t> </a:t>
            </a:r>
            <a:r>
              <a:rPr lang="en-US" sz="1700" u="sng" dirty="0" smtClean="0">
                <a:solidFill>
                  <a:srgbClr val="2178B5"/>
                </a:solidFill>
              </a:rPr>
              <a:t>http://www.oclc.org/research/activities/rights/practice.pdf</a:t>
            </a:r>
            <a:r>
              <a:rPr lang="en-US" sz="1700" dirty="0" smtClean="0">
                <a:solidFill>
                  <a:srgbClr val="2178B5"/>
                </a:solidFill>
              </a:rPr>
              <a:t> </a:t>
            </a:r>
          </a:p>
          <a:p>
            <a:pPr eaLnBrk="1" hangingPunct="1">
              <a:buFontTx/>
              <a:buChar char="•"/>
            </a:pPr>
            <a:r>
              <a:rPr lang="en-US" sz="1700" dirty="0" smtClean="0"/>
              <a:t>Good Terms </a:t>
            </a:r>
            <a:r>
              <a:rPr lang="en-US" sz="1700" u="sng" dirty="0" smtClean="0">
                <a:solidFill>
                  <a:srgbClr val="2178B5"/>
                </a:solidFill>
              </a:rPr>
              <a:t>http://dlib.org/dlib/november07/kaufman/11kaufman.html</a:t>
            </a:r>
            <a:r>
              <a:rPr lang="en-US" sz="1700" dirty="0" smtClean="0">
                <a:solidFill>
                  <a:srgbClr val="2178B5"/>
                </a:solidFill>
              </a:rPr>
              <a:t> </a:t>
            </a:r>
          </a:p>
          <a:p>
            <a:pPr eaLnBrk="1" hangingPunct="1">
              <a:buFontTx/>
              <a:buChar char="•"/>
            </a:pPr>
            <a:r>
              <a:rPr lang="en-US" sz="1700" dirty="0" smtClean="0"/>
              <a:t>Rapid Capture </a:t>
            </a:r>
            <a:r>
              <a:rPr lang="en-US" sz="1700" dirty="0" smtClean="0">
                <a:solidFill>
                  <a:srgbClr val="2178B5"/>
                </a:solidFill>
                <a:hlinkClick r:id="rId3"/>
              </a:rPr>
              <a:t>http://www.oclc.org/research/publications/library/2011/2011-04.pdf</a:t>
            </a:r>
            <a:endParaRPr lang="en-US" sz="1700" dirty="0" smtClean="0">
              <a:solidFill>
                <a:srgbClr val="2178B5"/>
              </a:solidFill>
            </a:endParaRPr>
          </a:p>
          <a:p>
            <a:pPr eaLnBrk="1" hangingPunct="1">
              <a:buFontTx/>
              <a:buChar char="•"/>
            </a:pPr>
            <a:r>
              <a:rPr lang="en-US" sz="1700" dirty="0" smtClean="0"/>
              <a:t>Sharing Special Collections </a:t>
            </a:r>
            <a:r>
              <a:rPr lang="en-US" sz="1600" dirty="0" smtClean="0">
                <a:hlinkClick r:id="rId4"/>
              </a:rPr>
              <a:t>http://www.oclc.org/research/activities/sharing/default.htm</a:t>
            </a:r>
            <a:r>
              <a:rPr lang="en-US" sz="1600" dirty="0" smtClean="0"/>
              <a:t> </a:t>
            </a:r>
            <a:r>
              <a:rPr lang="en-US" sz="1600" dirty="0" smtClean="0">
                <a:solidFill>
                  <a:srgbClr val="2178B5"/>
                </a:solidFill>
              </a:rPr>
              <a:t>  </a:t>
            </a:r>
          </a:p>
          <a:p>
            <a:pPr eaLnBrk="1" hangingPunct="1">
              <a:buFontTx/>
              <a:buChar char="•"/>
            </a:pPr>
            <a:r>
              <a:rPr lang="en-US" sz="1700" dirty="0" smtClean="0"/>
              <a:t>Capture and Release </a:t>
            </a:r>
            <a:r>
              <a:rPr lang="en-US" sz="1700" u="sng" dirty="0" smtClean="0">
                <a:solidFill>
                  <a:srgbClr val="2178B5"/>
                </a:solidFill>
              </a:rPr>
              <a:t>www.oclc.org/research/publications/library/2010/2010-05.pdf </a:t>
            </a:r>
          </a:p>
          <a:p>
            <a:pPr eaLnBrk="1" hangingPunct="1">
              <a:buFontTx/>
              <a:buChar char="•"/>
            </a:pPr>
            <a:r>
              <a:rPr lang="en-US" sz="1700" dirty="0" smtClean="0"/>
              <a:t>Scan and Deliver </a:t>
            </a:r>
            <a:r>
              <a:rPr lang="en-US" sz="1700" dirty="0" smtClean="0">
                <a:solidFill>
                  <a:srgbClr val="2178B5"/>
                </a:solidFill>
                <a:hlinkClick r:id="rId5"/>
              </a:rPr>
              <a:t>http://www.oclc.org/research/publications/library/2011/2011-05.pdf</a:t>
            </a:r>
            <a:r>
              <a:rPr lang="en-US" sz="1700" dirty="0" smtClean="0">
                <a:solidFill>
                  <a:srgbClr val="2178B5"/>
                </a:solidFill>
              </a:rPr>
              <a:t> </a:t>
            </a:r>
          </a:p>
          <a:p>
            <a:pPr eaLnBrk="1" hangingPunct="1">
              <a:buFontTx/>
              <a:buChar char="•"/>
            </a:pPr>
            <a:r>
              <a:rPr lang="en-US" sz="1700" dirty="0" smtClean="0"/>
              <a:t>Single Search – </a:t>
            </a:r>
            <a:r>
              <a:rPr lang="en-US" sz="1700" i="1" dirty="0" smtClean="0">
                <a:solidFill>
                  <a:srgbClr val="5F4894"/>
                </a:solidFill>
              </a:rPr>
              <a:t>Forthcoming</a:t>
            </a:r>
          </a:p>
          <a:p>
            <a:pPr eaLnBrk="1" hangingPunct="1">
              <a:buFontTx/>
              <a:buChar char="•"/>
            </a:pPr>
            <a:r>
              <a:rPr lang="en-US" sz="1700" dirty="0" smtClean="0"/>
              <a:t>Born Digital Special Collections </a:t>
            </a:r>
            <a:r>
              <a:rPr lang="en-US" sz="1700" dirty="0" smtClean="0">
                <a:solidFill>
                  <a:srgbClr val="5F4894"/>
                </a:solidFill>
                <a:hlinkClick r:id="rId6"/>
              </a:rPr>
              <a:t>http://www.oclc.org/research/activities/borndigital/</a:t>
            </a:r>
            <a:r>
              <a:rPr lang="en-US" sz="1700" dirty="0" smtClean="0">
                <a:solidFill>
                  <a:srgbClr val="5F4894"/>
                </a:solidFill>
              </a:rPr>
              <a:t> </a:t>
            </a:r>
          </a:p>
          <a:p>
            <a:pPr eaLnBrk="1" hangingPunct="1">
              <a:buFontTx/>
              <a:buChar char="•"/>
            </a:pPr>
            <a:r>
              <a:rPr lang="en-US" sz="1700" dirty="0" smtClean="0"/>
              <a:t>Defining “Born Digital” </a:t>
            </a:r>
            <a:r>
              <a:rPr lang="en-US" sz="1700" u="sng" dirty="0" smtClean="0">
                <a:solidFill>
                  <a:srgbClr val="2178B5"/>
                </a:solidFill>
              </a:rPr>
              <a:t>http://www.oclc.org/research/activities/hiddencollections/borndigital.pdf </a:t>
            </a:r>
          </a:p>
          <a:p>
            <a:pPr algn="ctr" eaLnBrk="1" hangingPunct="1">
              <a:buFontTx/>
              <a:buNone/>
            </a:pPr>
            <a:endParaRPr lang="en-US" sz="2000" u="sng" dirty="0" smtClean="0">
              <a:solidFill>
                <a:srgbClr val="FF0000"/>
              </a:solidFill>
            </a:endParaRPr>
          </a:p>
          <a:p>
            <a:pPr algn="ctr" eaLnBrk="1" hangingPunct="1">
              <a:buFontTx/>
              <a:buNone/>
            </a:pPr>
            <a:r>
              <a:rPr lang="en-US" sz="2000" u="sng" dirty="0" smtClean="0">
                <a:solidFill>
                  <a:srgbClr val="FF0000"/>
                </a:solidFill>
              </a:rPr>
              <a:t>oclc.org/research/publications</a:t>
            </a:r>
            <a:endParaRPr lang="en-US" sz="2000" u="sng" dirty="0" smtClean="0">
              <a:solidFill>
                <a:srgbClr val="FF0000"/>
              </a:solidFill>
              <a:hlinkClick r:id="rId7"/>
            </a:endParaRPr>
          </a:p>
          <a:p>
            <a:pPr algn="ctr" eaLnBrk="1" hangingPunct="1">
              <a:buNone/>
            </a:pPr>
            <a:r>
              <a:rPr lang="en-US" sz="1800" dirty="0" smtClean="0">
                <a:hlinkClick r:id="rId8"/>
              </a:rPr>
              <a:t>proffitm@oclc.org</a:t>
            </a:r>
            <a:r>
              <a:rPr lang="en-US" sz="1800" dirty="0" smtClean="0"/>
              <a:t> </a:t>
            </a:r>
            <a:r>
              <a:rPr lang="en-US" sz="1800" dirty="0" smtClean="0">
                <a:hlinkClick r:id="rId7"/>
              </a:rPr>
              <a:t>erwayr@oclc.org</a:t>
            </a:r>
            <a:r>
              <a:rPr lang="en-US" sz="1800" dirty="0" smtClean="0"/>
              <a:t> </a:t>
            </a:r>
            <a:r>
              <a:rPr lang="en-US" sz="1800" dirty="0" smtClean="0">
                <a:hlinkClick r:id="rId9"/>
              </a:rPr>
              <a:t>schaffnj@oclc.org</a:t>
            </a:r>
            <a:r>
              <a:rPr lang="en-US" sz="1800" dirty="0" smtClean="0"/>
              <a:t> </a:t>
            </a:r>
            <a:r>
              <a:rPr lang="en-US" sz="1800" dirty="0" smtClean="0">
                <a:hlinkClick r:id="rId10"/>
              </a:rPr>
              <a:t>dooleyj@oclc.org</a:t>
            </a:r>
            <a:r>
              <a:rPr lang="en-US" sz="18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Shifting Gears: </a:t>
            </a:r>
            <a:br>
              <a:rPr lang="en-US" smtClean="0"/>
            </a:br>
            <a:r>
              <a:rPr lang="en-US" smtClean="0"/>
              <a:t>Gearing Up to Get into the Flow</a:t>
            </a:r>
          </a:p>
        </p:txBody>
      </p:sp>
      <p:pic>
        <p:nvPicPr>
          <p:cNvPr id="20483" name="Picture 2"/>
          <p:cNvPicPr>
            <a:picLocks noGrp="1" noChangeAspect="1" noChangeArrowheads="1"/>
          </p:cNvPicPr>
          <p:nvPr>
            <p:ph idx="1"/>
          </p:nvPr>
        </p:nvPicPr>
        <p:blipFill>
          <a:blip r:embed="rId3" cstate="print"/>
          <a:srcRect/>
          <a:stretch>
            <a:fillRect/>
          </a:stretch>
        </p:blipFill>
        <p:spPr>
          <a:xfrm>
            <a:off x="5257800" y="1404938"/>
            <a:ext cx="3644900" cy="4691062"/>
          </a:xfrm>
        </p:spPr>
      </p:pic>
      <p:pic>
        <p:nvPicPr>
          <p:cNvPr id="20484" name="Picture 3"/>
          <p:cNvPicPr>
            <a:picLocks noChangeAspect="1" noChangeArrowheads="1"/>
          </p:cNvPicPr>
          <p:nvPr/>
        </p:nvPicPr>
        <p:blipFill>
          <a:blip r:embed="rId4" cstate="print"/>
          <a:srcRect/>
          <a:stretch>
            <a:fillRect/>
          </a:stretch>
        </p:blipFill>
        <p:spPr bwMode="auto">
          <a:xfrm>
            <a:off x="889000" y="1371600"/>
            <a:ext cx="3454400" cy="2590800"/>
          </a:xfrm>
          <a:prstGeom prst="rect">
            <a:avLst/>
          </a:prstGeom>
          <a:noFill/>
          <a:ln w="9525">
            <a:noFill/>
            <a:miter lim="800000"/>
            <a:headEnd/>
            <a:tailEnd/>
          </a:ln>
        </p:spPr>
      </p:pic>
      <p:pic>
        <p:nvPicPr>
          <p:cNvPr id="20485" name="Picture 4"/>
          <p:cNvPicPr>
            <a:picLocks noChangeAspect="1" noChangeArrowheads="1"/>
          </p:cNvPicPr>
          <p:nvPr/>
        </p:nvPicPr>
        <p:blipFill>
          <a:blip r:embed="rId5" cstate="print"/>
          <a:srcRect/>
          <a:stretch>
            <a:fillRect/>
          </a:stretch>
        </p:blipFill>
        <p:spPr bwMode="auto">
          <a:xfrm>
            <a:off x="1676400" y="4419600"/>
            <a:ext cx="1752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0" y="0"/>
            <a:ext cx="9144000" cy="6858000"/>
          </a:xfrm>
          <a:prstGeom prst="rect">
            <a:avLst/>
          </a:prstGeom>
          <a:solidFill>
            <a:schemeClr val="tx1"/>
          </a:solidFill>
          <a:ln w="9525" algn="ctr">
            <a:noFill/>
            <a:round/>
            <a:headEnd/>
            <a:tailEnd/>
          </a:ln>
        </p:spPr>
        <p:txBody>
          <a:bodyPr wrap="none"/>
          <a:lstStyle/>
          <a:p>
            <a:pPr>
              <a:lnSpc>
                <a:spcPct val="120000"/>
              </a:lnSpc>
              <a:spcBef>
                <a:spcPct val="50000"/>
              </a:spcBef>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Shifting Gears – Recommendations</a:t>
            </a:r>
          </a:p>
        </p:txBody>
      </p:sp>
      <p:sp>
        <p:nvSpPr>
          <p:cNvPr id="3" name="Content Placeholder 2"/>
          <p:cNvSpPr>
            <a:spLocks noGrp="1"/>
          </p:cNvSpPr>
          <p:nvPr>
            <p:ph idx="1"/>
          </p:nvPr>
        </p:nvSpPr>
        <p:spPr>
          <a:xfrm>
            <a:off x="609600" y="1371600"/>
            <a:ext cx="8229600" cy="4691063"/>
          </a:xfrm>
        </p:spPr>
        <p:txBody>
          <a:bodyPr/>
          <a:lstStyle/>
          <a:p>
            <a:pPr marL="469900" indent="-457200" eaLnBrk="1" hangingPunct="1">
              <a:spcBef>
                <a:spcPts val="0"/>
              </a:spcBef>
              <a:defRPr/>
            </a:pPr>
            <a:r>
              <a:rPr lang="en-US" b="1" kern="1200" dirty="0" smtClean="0"/>
              <a:t>Access vs. preservation</a:t>
            </a:r>
          </a:p>
          <a:p>
            <a:pPr marL="469900" indent="-457200" eaLnBrk="1" hangingPunct="1">
              <a:spcBef>
                <a:spcPts val="0"/>
              </a:spcBef>
              <a:defRPr/>
            </a:pPr>
            <a:r>
              <a:rPr lang="en-US" b="1" kern="1200" dirty="0" smtClean="0"/>
              <a:t>Selection has already been done</a:t>
            </a:r>
          </a:p>
          <a:p>
            <a:pPr marL="469900" indent="-457200" eaLnBrk="1" hangingPunct="1">
              <a:spcBef>
                <a:spcPts val="0"/>
              </a:spcBef>
              <a:defRPr/>
            </a:pPr>
            <a:r>
              <a:rPr lang="en-US" b="1" kern="1200" dirty="0" smtClean="0"/>
              <a:t>Do it ONCE (then iterate)</a:t>
            </a:r>
          </a:p>
          <a:p>
            <a:pPr marL="469900" indent="-457200" eaLnBrk="1" hangingPunct="1">
              <a:spcBef>
                <a:spcPts val="0"/>
              </a:spcBef>
              <a:defRPr/>
            </a:pPr>
            <a:r>
              <a:rPr lang="en-US" b="1" kern="1200" dirty="0" smtClean="0"/>
              <a:t>Programs not projects</a:t>
            </a:r>
          </a:p>
          <a:p>
            <a:pPr marL="469900" indent="-457200" eaLnBrk="1" hangingPunct="1">
              <a:spcBef>
                <a:spcPts val="0"/>
              </a:spcBef>
              <a:defRPr/>
            </a:pPr>
            <a:r>
              <a:rPr lang="en-US" b="1" kern="1200" dirty="0" smtClean="0"/>
              <a:t>Be informed by archival description practices </a:t>
            </a:r>
          </a:p>
          <a:p>
            <a:pPr marL="469900" indent="-457200" eaLnBrk="1" hangingPunct="1">
              <a:spcBef>
                <a:spcPts val="0"/>
              </a:spcBef>
              <a:defRPr/>
            </a:pPr>
            <a:r>
              <a:rPr lang="it-IT" b="1" kern="1200" dirty="0" smtClean="0"/>
              <a:t>Quality vs. quantity</a:t>
            </a:r>
          </a:p>
          <a:p>
            <a:pPr marL="469900" indent="-457200" eaLnBrk="1" hangingPunct="1">
              <a:spcBef>
                <a:spcPts val="0"/>
              </a:spcBef>
              <a:defRPr/>
            </a:pPr>
            <a:r>
              <a:rPr lang="en-US" b="1" kern="1200" dirty="0" smtClean="0"/>
              <a:t>Discovery happens elsewhere</a:t>
            </a:r>
          </a:p>
          <a:p>
            <a:pPr marL="469900" indent="-457200" eaLnBrk="1" hangingPunct="1">
              <a:spcBef>
                <a:spcPts val="0"/>
              </a:spcBef>
              <a:defRPr/>
            </a:pPr>
            <a:r>
              <a:rPr lang="en-US" b="1" kern="1200" dirty="0" smtClean="0"/>
              <a:t>Partnerships and funding</a:t>
            </a:r>
          </a:p>
          <a:p>
            <a:pPr marL="469900" indent="-457200" eaLnBrk="1" hangingPunct="1">
              <a:spcBef>
                <a:spcPts val="0"/>
              </a:spcBef>
              <a:buFont typeface="+mj-lt"/>
              <a:buAutoNum type="arabicPeriod"/>
              <a:defRPr/>
            </a:pPr>
            <a:endParaRPr lang="en-US" b="1" kern="1200" dirty="0" smtClean="0"/>
          </a:p>
          <a:p>
            <a:pPr marL="469900" indent="-457200" eaLnBrk="1" hangingPunct="1">
              <a:spcBef>
                <a:spcPts val="0"/>
              </a:spcBef>
              <a:buFont typeface="+mj-lt"/>
              <a:buAutoNum type="arabicPeriod"/>
              <a:defRPr/>
            </a:pPr>
            <a:endParaRPr lang="it-IT" b="1" kern="1200" dirty="0" smtClean="0"/>
          </a:p>
          <a:p>
            <a:pPr marL="469900" indent="-457200" eaLnBrk="1" hangingPunct="1">
              <a:spcBef>
                <a:spcPts val="0"/>
              </a:spcBef>
              <a:buFont typeface="+mj-lt"/>
              <a:buAutoNum type="arabicPeriod"/>
              <a:defRPr/>
            </a:pPr>
            <a:endParaRPr lang="en-US" b="1" kern="1200" dirty="0" smtClean="0"/>
          </a:p>
          <a:p>
            <a:pPr marL="469900" indent="-457200" eaLnBrk="1" hangingPunct="1">
              <a:spcBef>
                <a:spcPts val="0"/>
              </a:spcBef>
              <a:buFont typeface="+mj-lt"/>
              <a:buAutoNum type="arabicPeriod"/>
              <a:defRPr/>
            </a:pPr>
            <a:endParaRPr lang="en-US" b="1" kern="1200" dirty="0" smtClean="0"/>
          </a:p>
          <a:p>
            <a:pPr eaLnBrk="1" hangingPunct="1">
              <a:spcBef>
                <a:spcPts val="0"/>
              </a:spcBef>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34975" y="147638"/>
            <a:ext cx="8328025" cy="995362"/>
          </a:xfrm>
        </p:spPr>
        <p:txBody>
          <a:bodyPr/>
          <a:lstStyle/>
          <a:p>
            <a:pPr eaLnBrk="1" hangingPunct="1"/>
            <a:r>
              <a:rPr lang="en-US" dirty="0" smtClean="0"/>
              <a:t>Taking Our Pulse:  The OCLC Research Survey of Special Collections and Archives</a:t>
            </a:r>
          </a:p>
        </p:txBody>
      </p:sp>
      <p:pic>
        <p:nvPicPr>
          <p:cNvPr id="23555" name="Picture 2"/>
          <p:cNvPicPr>
            <a:picLocks noGrp="1" noChangeAspect="1" noChangeArrowheads="1"/>
          </p:cNvPicPr>
          <p:nvPr>
            <p:ph idx="1"/>
          </p:nvPr>
        </p:nvPicPr>
        <p:blipFill>
          <a:blip r:embed="rId3" cstate="print"/>
          <a:srcRect/>
          <a:stretch>
            <a:fillRect/>
          </a:stretch>
        </p:blipFill>
        <p:spPr>
          <a:xfrm>
            <a:off x="4800600" y="1371600"/>
            <a:ext cx="3651250" cy="4691063"/>
          </a:xfrm>
        </p:spPr>
      </p:pic>
      <p:pic>
        <p:nvPicPr>
          <p:cNvPr id="23556" name="Picture 4"/>
          <p:cNvPicPr>
            <a:picLocks noChangeAspect="1" noChangeArrowheads="1"/>
          </p:cNvPicPr>
          <p:nvPr/>
        </p:nvPicPr>
        <p:blipFill>
          <a:blip r:embed="rId4" cstate="print"/>
          <a:srcRect/>
          <a:stretch>
            <a:fillRect/>
          </a:stretch>
        </p:blipFill>
        <p:spPr bwMode="auto">
          <a:xfrm>
            <a:off x="885825" y="1371600"/>
            <a:ext cx="3457575"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Taking Our Pulse – Key Findings</a:t>
            </a:r>
          </a:p>
        </p:txBody>
      </p:sp>
      <p:sp>
        <p:nvSpPr>
          <p:cNvPr id="3" name="Content Placeholder 2"/>
          <p:cNvSpPr>
            <a:spLocks noGrp="1"/>
          </p:cNvSpPr>
          <p:nvPr>
            <p:ph idx="1"/>
          </p:nvPr>
        </p:nvSpPr>
        <p:spPr>
          <a:xfrm>
            <a:off x="609600" y="1862138"/>
            <a:ext cx="7924800" cy="4691062"/>
          </a:xfrm>
        </p:spPr>
        <p:txBody>
          <a:bodyPr/>
          <a:lstStyle/>
          <a:p>
            <a:pPr eaLnBrk="1" hangingPunct="1">
              <a:spcBef>
                <a:spcPts val="0"/>
              </a:spcBef>
              <a:defRPr/>
            </a:pPr>
            <a:r>
              <a:rPr lang="en-US" kern="1200" dirty="0" smtClean="0"/>
              <a:t>The top three “most challenging issues”</a:t>
            </a:r>
          </a:p>
          <a:p>
            <a:pPr lvl="1" eaLnBrk="1" hangingPunct="1">
              <a:spcBef>
                <a:spcPts val="0"/>
              </a:spcBef>
              <a:defRPr/>
            </a:pPr>
            <a:r>
              <a:rPr lang="en-US" kern="1200" dirty="0" smtClean="0"/>
              <a:t>Space</a:t>
            </a:r>
          </a:p>
          <a:p>
            <a:pPr lvl="1" eaLnBrk="1" hangingPunct="1">
              <a:spcBef>
                <a:spcPts val="0"/>
              </a:spcBef>
              <a:defRPr/>
            </a:pPr>
            <a:r>
              <a:rPr lang="en-US" kern="1200" dirty="0" smtClean="0"/>
              <a:t>Born Digital</a:t>
            </a:r>
          </a:p>
          <a:p>
            <a:pPr lvl="1" eaLnBrk="1" hangingPunct="1">
              <a:spcBef>
                <a:spcPts val="0"/>
              </a:spcBef>
              <a:defRPr/>
            </a:pPr>
            <a:r>
              <a:rPr lang="en-US" kern="1200" dirty="0" smtClean="0"/>
              <a:t>Digitization</a:t>
            </a:r>
            <a:endParaRPr lang="en-US" dirty="0" smtClean="0"/>
          </a:p>
          <a:p>
            <a:pPr eaLnBrk="1" hangingPunct="1">
              <a:spcBef>
                <a:spcPts val="0"/>
              </a:spcBef>
              <a:defRPr/>
            </a:pPr>
            <a:r>
              <a:rPr lang="en-US" kern="1200" dirty="0" smtClean="0"/>
              <a:t>Tough economy renders “business as usual” impossible</a:t>
            </a:r>
          </a:p>
          <a:p>
            <a:pPr eaLnBrk="1" hangingPunct="1">
              <a:spcBef>
                <a:spcPts val="0"/>
              </a:spcBef>
              <a:defRPr/>
            </a:pPr>
            <a:r>
              <a:rPr lang="en-US" kern="1200" dirty="0" smtClean="0"/>
              <a:t>User demand for digitized collections is insatiable</a:t>
            </a:r>
          </a:p>
          <a:p>
            <a:pPr eaLnBrk="1" hangingPunct="1">
              <a:spcBef>
                <a:spcPts val="0"/>
              </a:spcBef>
              <a:defRPr/>
            </a:pPr>
            <a:r>
              <a:rPr lang="en-US" kern="1200" dirty="0" smtClean="0"/>
              <a:t>Management of born-digital materials is in its infancy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Taking Our Pulse – Recommendations</a:t>
            </a:r>
          </a:p>
        </p:txBody>
      </p:sp>
      <p:sp>
        <p:nvSpPr>
          <p:cNvPr id="25603" name="Content Placeholder 2"/>
          <p:cNvSpPr>
            <a:spLocks noGrp="1"/>
          </p:cNvSpPr>
          <p:nvPr>
            <p:ph idx="1"/>
          </p:nvPr>
        </p:nvSpPr>
        <p:spPr>
          <a:xfrm>
            <a:off x="609600" y="1862138"/>
            <a:ext cx="7924800" cy="4691062"/>
          </a:xfrm>
        </p:spPr>
        <p:txBody>
          <a:bodyPr/>
          <a:lstStyle/>
          <a:p>
            <a:pPr eaLnBrk="1" hangingPunct="1">
              <a:buFontTx/>
              <a:buChar char="•"/>
            </a:pPr>
            <a:r>
              <a:rPr lang="en-US" smtClean="0"/>
              <a:t>Digitization</a:t>
            </a:r>
          </a:p>
          <a:p>
            <a:pPr lvl="1" eaLnBrk="1" hangingPunct="1"/>
            <a:r>
              <a:rPr lang="en-US" smtClean="0"/>
              <a:t>Develop models for large scale digitization</a:t>
            </a:r>
          </a:p>
          <a:p>
            <a:pPr eaLnBrk="1" hangingPunct="1">
              <a:buFontTx/>
              <a:buChar char="•"/>
            </a:pPr>
            <a:r>
              <a:rPr lang="en-US" smtClean="0"/>
              <a:t>User Services</a:t>
            </a:r>
          </a:p>
          <a:p>
            <a:pPr lvl="1" eaLnBrk="1" hangingPunct="1"/>
            <a:r>
              <a:rPr lang="en-US" smtClean="0"/>
              <a:t>Promote policies that facilitate (rather than inhibit) access</a:t>
            </a:r>
          </a:p>
          <a:p>
            <a:pPr eaLnBrk="1" hangingPunct="1">
              <a:buFontTx/>
              <a:buChar char="•"/>
            </a:pPr>
            <a:r>
              <a:rPr lang="en-US" smtClean="0"/>
              <a:t>Born-Digital Archival Materials</a:t>
            </a:r>
          </a:p>
          <a:p>
            <a:pPr lvl="1" eaLnBrk="1" hangingPunct="1"/>
            <a:r>
              <a:rPr lang="en-US" smtClean="0"/>
              <a:t>Baby steps approach to creating a program for management</a:t>
            </a:r>
          </a:p>
          <a:p>
            <a:pPr eaLnBrk="1" hangingPunct="1">
              <a:buFontTx/>
              <a:buChar char="•"/>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
            </a:r>
            <a:br>
              <a:rPr lang="en-US" smtClean="0"/>
            </a:br>
            <a:r>
              <a:rPr lang="en-US" smtClean="0"/>
              <a:t> Well-intentioned practice for putting digitized collections of unpublished materials online </a:t>
            </a:r>
          </a:p>
        </p:txBody>
      </p:sp>
      <p:sp>
        <p:nvSpPr>
          <p:cNvPr id="27651" name="Content Placeholder 2"/>
          <p:cNvSpPr>
            <a:spLocks noGrp="1"/>
          </p:cNvSpPr>
          <p:nvPr>
            <p:ph idx="1"/>
          </p:nvPr>
        </p:nvSpPr>
        <p:spPr>
          <a:xfrm>
            <a:off x="609600" y="1371600"/>
            <a:ext cx="7924800" cy="4691063"/>
          </a:xfrm>
        </p:spPr>
        <p:txBody>
          <a:bodyPr/>
          <a:lstStyle/>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p:txBody>
      </p:sp>
      <p:pic>
        <p:nvPicPr>
          <p:cNvPr id="27652" name="Picture 2"/>
          <p:cNvPicPr>
            <a:picLocks noChangeAspect="1" noChangeArrowheads="1"/>
          </p:cNvPicPr>
          <p:nvPr/>
        </p:nvPicPr>
        <p:blipFill>
          <a:blip r:embed="rId3" cstate="print"/>
          <a:srcRect/>
          <a:stretch>
            <a:fillRect/>
          </a:stretch>
        </p:blipFill>
        <p:spPr bwMode="auto">
          <a:xfrm>
            <a:off x="4724400" y="1295400"/>
            <a:ext cx="3810000" cy="4891088"/>
          </a:xfrm>
          <a:prstGeom prst="rect">
            <a:avLst/>
          </a:prstGeom>
          <a:noFill/>
          <a:ln w="9525">
            <a:noFill/>
            <a:miter lim="800000"/>
            <a:headEnd/>
            <a:tailEnd/>
          </a:ln>
        </p:spPr>
      </p:pic>
      <p:pic>
        <p:nvPicPr>
          <p:cNvPr id="27653" name="Picture 4"/>
          <p:cNvPicPr>
            <a:picLocks noChangeAspect="1" noChangeArrowheads="1"/>
          </p:cNvPicPr>
          <p:nvPr/>
        </p:nvPicPr>
        <p:blipFill>
          <a:blip r:embed="rId4" cstate="print"/>
          <a:srcRect/>
          <a:stretch>
            <a:fillRect/>
          </a:stretch>
        </p:blipFill>
        <p:spPr bwMode="auto">
          <a:xfrm>
            <a:off x="482600" y="1981200"/>
            <a:ext cx="3708400" cy="3695700"/>
          </a:xfrm>
          <a:prstGeom prst="rect">
            <a:avLst/>
          </a:prstGeom>
          <a:noFill/>
          <a:ln w="9525">
            <a:noFill/>
            <a:miter lim="800000"/>
            <a:headEnd/>
            <a:tailEnd/>
          </a:ln>
        </p:spPr>
      </p:pic>
      <p:sp>
        <p:nvSpPr>
          <p:cNvPr id="27654" name="TextBox 5"/>
          <p:cNvSpPr txBox="1">
            <a:spLocks noChangeArrowheads="1"/>
          </p:cNvSpPr>
          <p:nvPr/>
        </p:nvSpPr>
        <p:spPr bwMode="auto">
          <a:xfrm>
            <a:off x="-76200" y="6181725"/>
            <a:ext cx="9375775" cy="904875"/>
          </a:xfrm>
          <a:prstGeom prst="rect">
            <a:avLst/>
          </a:prstGeom>
          <a:noFill/>
          <a:ln w="9525">
            <a:noFill/>
            <a:miter lim="800000"/>
            <a:headEnd/>
            <a:tailEnd/>
          </a:ln>
        </p:spPr>
        <p:txBody>
          <a:bodyPr wrap="none">
            <a:spAutoFit/>
          </a:bodyPr>
          <a:lstStyle/>
          <a:p>
            <a:pPr>
              <a:lnSpc>
                <a:spcPct val="120000"/>
              </a:lnSpc>
              <a:spcBef>
                <a:spcPct val="50000"/>
              </a:spcBef>
            </a:pPr>
            <a:r>
              <a:rPr lang="en-US" sz="1000" i="1"/>
              <a:t>United States Air Force. "DAYTON, Ohio (10/27/2009) -- Members of Boy Scout Troop...at the National Museum of the U.S. Air Force“  Public domain</a:t>
            </a:r>
          </a:p>
          <a:p>
            <a:pPr>
              <a:lnSpc>
                <a:spcPct val="120000"/>
              </a:lnSpc>
              <a:spcBef>
                <a:spcPct val="50000"/>
              </a:spcBef>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
            </a:r>
            <a:br>
              <a:rPr lang="en-US" smtClean="0"/>
            </a:br>
            <a:r>
              <a:rPr lang="en-US" smtClean="0"/>
              <a:t> Well-Intentioned Practice – Main Points</a:t>
            </a:r>
          </a:p>
        </p:txBody>
      </p:sp>
      <p:sp>
        <p:nvSpPr>
          <p:cNvPr id="3" name="Content Placeholder 2"/>
          <p:cNvSpPr>
            <a:spLocks noGrp="1"/>
          </p:cNvSpPr>
          <p:nvPr>
            <p:ph idx="1"/>
          </p:nvPr>
        </p:nvSpPr>
        <p:spPr>
          <a:xfrm>
            <a:off x="609600" y="2014538"/>
            <a:ext cx="7924800" cy="4691062"/>
          </a:xfrm>
        </p:spPr>
        <p:txBody>
          <a:bodyPr/>
          <a:lstStyle/>
          <a:p>
            <a:pPr eaLnBrk="1" hangingPunct="1">
              <a:spcBef>
                <a:spcPts val="0"/>
              </a:spcBef>
              <a:defRPr/>
            </a:pPr>
            <a:r>
              <a:rPr lang="en-US" b="1" kern="1200" dirty="0" smtClean="0"/>
              <a:t>Select collections wisely </a:t>
            </a:r>
          </a:p>
          <a:p>
            <a:pPr eaLnBrk="1" hangingPunct="1">
              <a:spcBef>
                <a:spcPts val="0"/>
              </a:spcBef>
              <a:defRPr/>
            </a:pPr>
            <a:r>
              <a:rPr lang="en-US" b="1" kern="1200" dirty="0" smtClean="0"/>
              <a:t>Use archival approaches to make decisions </a:t>
            </a:r>
          </a:p>
          <a:p>
            <a:pPr eaLnBrk="1" hangingPunct="1">
              <a:spcBef>
                <a:spcPts val="0"/>
              </a:spcBef>
              <a:defRPr/>
            </a:pPr>
            <a:r>
              <a:rPr lang="en-US" b="1" kern="1200" dirty="0" smtClean="0"/>
              <a:t>Provide take-down policy statements and disclaimers to users of online collections </a:t>
            </a:r>
          </a:p>
          <a:p>
            <a:pPr eaLnBrk="1" hangingPunct="1">
              <a:spcBef>
                <a:spcPts val="0"/>
              </a:spcBef>
              <a:defRPr/>
            </a:pPr>
            <a:r>
              <a:rPr lang="en-US" b="1" kern="1200" dirty="0" smtClean="0"/>
              <a:t>Prospectively, work with donors </a:t>
            </a:r>
          </a:p>
          <a:p>
            <a:pPr eaLnBrk="1" hangingPunct="1">
              <a:spcBef>
                <a:spcPts val="0"/>
              </a:spcBef>
              <a:defRPr/>
            </a:pPr>
            <a:endParaRPr lang="en-US" dirty="0" smtClean="0"/>
          </a:p>
          <a:p>
            <a:pPr eaLnBrk="1" hangingPunct="1">
              <a:spcBef>
                <a:spcPts val="0"/>
              </a:spcBef>
              <a:defRPr/>
            </a:pPr>
            <a:endParaRPr lang="en-US" dirty="0" smtClean="0"/>
          </a:p>
          <a:p>
            <a:pPr eaLnBrk="1" hangingPunct="1">
              <a:spcBef>
                <a:spcPts val="0"/>
              </a:spcBef>
              <a:defRPr/>
            </a:pPr>
            <a:endParaRPr lang="en-US" dirty="0" smtClean="0"/>
          </a:p>
          <a:p>
            <a:pPr eaLnBrk="1" hangingPunct="1">
              <a:spcBef>
                <a:spcPts val="0"/>
              </a:spcBef>
              <a:defRPr/>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loud Sourcing Research Collections (Malpas)">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 light PPT template 1.0">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D21B2CB3A491438F8C3CF70CF5C351" ma:contentTypeVersion="0" ma:contentTypeDescription="Create a new document." ma:contentTypeScope="" ma:versionID="d73062128fec434ff45cfe428458908c">
  <xsd:schema xmlns:xsd="http://www.w3.org/2001/XMLSchema" xmlns:p="http://schemas.microsoft.com/office/2006/metadata/properties" targetNamespace="http://schemas.microsoft.com/office/2006/metadata/properties" ma:root="true" ma:fieldsID="774135a8e01ad8e2a25cb24840439c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834BD36-37CB-48C5-8C53-15E606A27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577B243-7733-4BAE-94E0-AF1A737FC32B}">
  <ds:schemaRefs>
    <ds:schemaRef ds:uri="http://schemas.microsoft.com/sharepoint/v3/contenttype/forms"/>
  </ds:schemaRefs>
</ds:datastoreItem>
</file>

<file path=customXml/itemProps3.xml><?xml version="1.0" encoding="utf-8"?>
<ds:datastoreItem xmlns:ds="http://schemas.openxmlformats.org/officeDocument/2006/customXml" ds:itemID="{A264345A-8C5E-46C8-9916-A1024D5F7D42}">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Cloud Sourcing Research Collections (Malpas)</Template>
  <TotalTime>17556</TotalTime>
  <Words>5347</Words>
  <Application>Microsoft Office PowerPoint</Application>
  <PresentationFormat>On-screen Show (4:3)</PresentationFormat>
  <Paragraphs>552</Paragraphs>
  <Slides>30</Slides>
  <Notes>30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Cloud Sourcing Research Collections (Malpas)</vt:lpstr>
      <vt:lpstr>OCLC light PPT template 1.0</vt:lpstr>
      <vt:lpstr>OCLC orange "light" template</vt:lpstr>
      <vt:lpstr>Out of the Eddies and into the Mainstream: Making Special Collections Less Special and More Accessible </vt:lpstr>
      <vt:lpstr>Overview</vt:lpstr>
      <vt:lpstr>Shifting Gears:  Gearing Up to Get into the Flow</vt:lpstr>
      <vt:lpstr>Shifting Gears – Recommendations</vt:lpstr>
      <vt:lpstr>Taking Our Pulse:  The OCLC Research Survey of Special Collections and Archives</vt:lpstr>
      <vt:lpstr>Taking Our Pulse – Key Findings</vt:lpstr>
      <vt:lpstr>Taking Our Pulse – Recommendations</vt:lpstr>
      <vt:lpstr>  Well-intentioned practice for putting digitized collections of unpublished materials online </vt:lpstr>
      <vt:lpstr>  Well-Intentioned Practice – Main Points</vt:lpstr>
      <vt:lpstr>The Triangle Research Libraries Network’s Intellectual Property Rights Strategy for Digitization of Modern Manuscript Collections and Archival Record Groups</vt:lpstr>
      <vt:lpstr> Good Terms: Improving Commercial-Noncommercial Partnerships for Mass Digitization </vt:lpstr>
      <vt:lpstr>Good Terms - Recommendations</vt:lpstr>
      <vt:lpstr> Principles to Guide Vendor/Publisher Relations in Large-Scale Digitization Projects of Special Collections Material</vt:lpstr>
      <vt:lpstr>Rapid Capture:  Faster Throughput in Digitization of Special Collections</vt:lpstr>
      <vt:lpstr>University of California, Berkeley and University of the Pacific</vt:lpstr>
      <vt:lpstr>Archives of Traditional Music, Indiana University </vt:lpstr>
      <vt:lpstr> University Archives  University of Minnesota  </vt:lpstr>
      <vt:lpstr>Sharing Special Collections</vt:lpstr>
      <vt:lpstr>Capture and Release</vt:lpstr>
      <vt:lpstr>Capture and Release – Benefits</vt:lpstr>
      <vt:lpstr>Scan and Deliver: Managing User-Initiated Digitization in Special Collections and Archives</vt:lpstr>
      <vt:lpstr>Scan and Deliver – tiered workflow</vt:lpstr>
      <vt:lpstr>Single Search</vt:lpstr>
      <vt:lpstr>Single Search - Implementers Share Experiences </vt:lpstr>
      <vt:lpstr>Born Digital</vt:lpstr>
      <vt:lpstr>Types of Born-Digital Materials</vt:lpstr>
      <vt:lpstr>There is light at the end of the tunnel…</vt:lpstr>
      <vt:lpstr>Slide 28</vt:lpstr>
      <vt:lpstr>Links and contact info</vt:lpstr>
      <vt:lpstr>Slide 30</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RIM Agenda</dc:title>
  <dc:creator>erwayr</dc:creator>
  <cp:keywords>Theme color: blue; Background color: light;</cp:keywords>
  <dc:description/>
  <cp:lastModifiedBy>proffitm</cp:lastModifiedBy>
  <cp:revision>283</cp:revision>
  <dcterms:created xsi:type="dcterms:W3CDTF">2010-06-14T20:43:24Z</dcterms:created>
  <dcterms:modified xsi:type="dcterms:W3CDTF">2011-06-06T22:40:34Z</dcterms:modified>
  <cp:category>OCLC PowerPoint Template</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0x01010001D21B2CB3A491438F8C3CF70CF5C351</vt:lpwstr>
  </property>
</Properties>
</file>