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442" r:id="rId2"/>
    <p:sldId id="599" r:id="rId3"/>
    <p:sldId id="553" r:id="rId4"/>
    <p:sldId id="554" r:id="rId5"/>
    <p:sldId id="557" r:id="rId6"/>
    <p:sldId id="558" r:id="rId7"/>
    <p:sldId id="624" r:id="rId8"/>
    <p:sldId id="555" r:id="rId9"/>
    <p:sldId id="556" r:id="rId10"/>
    <p:sldId id="608" r:id="rId11"/>
    <p:sldId id="609" r:id="rId12"/>
    <p:sldId id="667" r:id="rId13"/>
    <p:sldId id="668" r:id="rId14"/>
    <p:sldId id="669" r:id="rId15"/>
    <p:sldId id="562" r:id="rId16"/>
    <p:sldId id="601" r:id="rId17"/>
    <p:sldId id="569" r:id="rId18"/>
    <p:sldId id="613" r:id="rId19"/>
    <p:sldId id="620" r:id="rId20"/>
    <p:sldId id="511" r:id="rId21"/>
    <p:sldId id="497" r:id="rId22"/>
    <p:sldId id="656" r:id="rId23"/>
    <p:sldId id="658" r:id="rId24"/>
    <p:sldId id="659" r:id="rId25"/>
    <p:sldId id="657" r:id="rId26"/>
    <p:sldId id="662" r:id="rId27"/>
    <p:sldId id="645" r:id="rId28"/>
    <p:sldId id="641" r:id="rId29"/>
    <p:sldId id="642" r:id="rId30"/>
    <p:sldId id="664" r:id="rId31"/>
    <p:sldId id="665" r:id="rId32"/>
    <p:sldId id="666" r:id="rId33"/>
    <p:sldId id="675" r:id="rId34"/>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323232"/>
    <a:srgbClr val="282828"/>
    <a:srgbClr val="C7D39F"/>
    <a:srgbClr val="8ECEAB"/>
    <a:srgbClr val="31228A"/>
    <a:srgbClr val="FF7600"/>
    <a:srgbClr val="333333"/>
    <a:srgbClr val="AED5F0"/>
    <a:srgbClr val="DDDD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746" autoAdjust="0"/>
  </p:normalViewPr>
  <p:slideViewPr>
    <p:cSldViewPr>
      <p:cViewPr>
        <p:scale>
          <a:sx n="94" d="100"/>
          <a:sy n="94" d="100"/>
        </p:scale>
        <p:origin x="-468" y="77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500"/>
    </p:cViewPr>
  </p:sorterViewPr>
  <p:notesViewPr>
    <p:cSldViewPr>
      <p:cViewPr>
        <p:scale>
          <a:sx n="70" d="100"/>
          <a:sy n="70" d="100"/>
        </p:scale>
        <p:origin x="-2286" y="282"/>
      </p:cViewPr>
      <p:guideLst>
        <p:guide orient="horz" pos="3119"/>
        <p:guide pos="2139"/>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stacked"/>
        <c:ser>
          <c:idx val="0"/>
          <c:order val="0"/>
          <c:tx>
            <c:strRef>
              <c:f>Sheet1!$B$1</c:f>
              <c:strCache>
                <c:ptCount val="1"/>
                <c:pt idx="0">
                  <c:v>Series 1</c:v>
                </c:pt>
              </c:strCache>
            </c:strRef>
          </c:tx>
          <c:spPr>
            <a:gradFill>
              <a:gsLst>
                <a:gs pos="0">
                  <a:srgbClr val="FF7600"/>
                </a:gs>
                <a:gs pos="50000">
                  <a:srgbClr val="B05000"/>
                </a:gs>
              </a:gsLst>
              <a:lin ang="5400000" scaled="0"/>
            </a:gradFill>
          </c:spPr>
          <c:dLbls>
            <c:txPr>
              <a:bodyPr rot="0" vert="horz" anchor="t" anchorCtr="0"/>
              <a:lstStyle/>
              <a:p>
                <a:pPr>
                  <a:defRPr lang="en-GB" sz="1374" b="1"/>
                </a:pPr>
                <a:endParaRPr lang="en-US"/>
              </a:p>
            </c:txPr>
            <c:dLblPos val="inEnd"/>
            <c:showVal val="1"/>
          </c:dLbls>
          <c:cat>
            <c:numRef>
              <c:f>Sheet1!$A$2:$A$14</c:f>
              <c:numCache>
                <c:formatCode>General</c:formatCod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numCache>
            </c:numRef>
          </c:cat>
          <c:val>
            <c:numRef>
              <c:f>Sheet1!$B$2:$B$14</c:f>
              <c:numCache>
                <c:formatCode>General</c:formatCode>
                <c:ptCount val="13"/>
                <c:pt idx="0">
                  <c:v>39</c:v>
                </c:pt>
                <c:pt idx="1">
                  <c:v>41</c:v>
                </c:pt>
                <c:pt idx="2">
                  <c:v>44</c:v>
                </c:pt>
                <c:pt idx="3">
                  <c:v>47</c:v>
                </c:pt>
                <c:pt idx="4">
                  <c:v>50</c:v>
                </c:pt>
                <c:pt idx="5">
                  <c:v>52</c:v>
                </c:pt>
                <c:pt idx="6">
                  <c:v>55</c:v>
                </c:pt>
                <c:pt idx="7">
                  <c:v>61</c:v>
                </c:pt>
                <c:pt idx="8">
                  <c:v>67</c:v>
                </c:pt>
                <c:pt idx="9">
                  <c:v>86</c:v>
                </c:pt>
                <c:pt idx="10">
                  <c:v>108</c:v>
                </c:pt>
                <c:pt idx="11">
                  <c:v>139</c:v>
                </c:pt>
                <c:pt idx="12">
                  <c:v>170</c:v>
                </c:pt>
              </c:numCache>
            </c:numRef>
          </c:val>
        </c:ser>
        <c:gapWidth val="18"/>
        <c:overlap val="100"/>
        <c:axId val="122829824"/>
        <c:axId val="122848000"/>
      </c:barChart>
      <c:catAx>
        <c:axId val="122829824"/>
        <c:scaling>
          <c:orientation val="minMax"/>
        </c:scaling>
        <c:axPos val="b"/>
        <c:numFmt formatCode="General" sourceLinked="1"/>
        <c:majorTickMark val="none"/>
        <c:tickLblPos val="nextTo"/>
        <c:txPr>
          <a:bodyPr/>
          <a:lstStyle/>
          <a:p>
            <a:pPr>
              <a:defRPr lang="en-GB" sz="1300" b="0"/>
            </a:pPr>
            <a:endParaRPr lang="en-US"/>
          </a:p>
        </c:txPr>
        <c:crossAx val="122848000"/>
        <c:crosses val="autoZero"/>
        <c:auto val="1"/>
        <c:lblAlgn val="ctr"/>
        <c:lblOffset val="0"/>
      </c:catAx>
      <c:valAx>
        <c:axId val="122848000"/>
        <c:scaling>
          <c:orientation val="minMax"/>
          <c:max val="170"/>
          <c:min val="0"/>
        </c:scaling>
        <c:axPos val="l"/>
        <c:majorGridlines/>
        <c:numFmt formatCode="#,##0" sourceLinked="0"/>
        <c:majorTickMark val="none"/>
        <c:tickLblPos val="nextTo"/>
        <c:spPr>
          <a:ln w="9371">
            <a:noFill/>
          </a:ln>
        </c:spPr>
        <c:txPr>
          <a:bodyPr/>
          <a:lstStyle/>
          <a:p>
            <a:pPr>
              <a:defRPr lang="en-GB" sz="1300" b="0"/>
            </a:pPr>
            <a:endParaRPr lang="en-US"/>
          </a:p>
        </c:txPr>
        <c:crossAx val="122829824"/>
        <c:crosses val="autoZero"/>
        <c:crossBetween val="between"/>
      </c:valAx>
    </c:plotArea>
    <c:plotVisOnly val="1"/>
    <c:dispBlanksAs val="gap"/>
  </c:chart>
  <c:txPr>
    <a:bodyPr/>
    <a:lstStyle/>
    <a:p>
      <a:pPr>
        <a:defRPr sz="1774"/>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2" y="1"/>
            <a:ext cx="2944769" cy="49554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defTabSz="914249">
              <a:defRPr sz="1200"/>
            </a:lvl1pPr>
          </a:lstStyle>
          <a:p>
            <a:pPr>
              <a:defRPr/>
            </a:pPr>
            <a:endParaRPr lang="en-US"/>
          </a:p>
        </p:txBody>
      </p:sp>
      <p:sp>
        <p:nvSpPr>
          <p:cNvPr id="66563" name="Rectangle 3"/>
          <p:cNvSpPr>
            <a:spLocks noGrp="1" noChangeArrowheads="1"/>
          </p:cNvSpPr>
          <p:nvPr>
            <p:ph type="dt" sz="quarter" idx="1"/>
          </p:nvPr>
        </p:nvSpPr>
        <p:spPr bwMode="auto">
          <a:xfrm>
            <a:off x="3848113" y="1"/>
            <a:ext cx="2944768" cy="49554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defTabSz="914249">
              <a:defRPr sz="1200"/>
            </a:lvl1pPr>
          </a:lstStyle>
          <a:p>
            <a:pPr>
              <a:defRPr/>
            </a:pPr>
            <a:endParaRPr lang="en-US"/>
          </a:p>
        </p:txBody>
      </p:sp>
      <p:sp>
        <p:nvSpPr>
          <p:cNvPr id="66564" name="Rectangle 4"/>
          <p:cNvSpPr>
            <a:spLocks noGrp="1" noChangeArrowheads="1"/>
          </p:cNvSpPr>
          <p:nvPr>
            <p:ph type="ftr" sz="quarter" idx="2"/>
          </p:nvPr>
        </p:nvSpPr>
        <p:spPr bwMode="auto">
          <a:xfrm>
            <a:off x="2" y="9408851"/>
            <a:ext cx="2944769" cy="49554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defTabSz="914249">
              <a:defRPr sz="1200"/>
            </a:lvl1pPr>
          </a:lstStyle>
          <a:p>
            <a:pPr>
              <a:defRPr/>
            </a:pPr>
            <a:endParaRPr lang="en-US"/>
          </a:p>
        </p:txBody>
      </p:sp>
      <p:sp>
        <p:nvSpPr>
          <p:cNvPr id="66565" name="Rectangle 5"/>
          <p:cNvSpPr>
            <a:spLocks noGrp="1" noChangeArrowheads="1"/>
          </p:cNvSpPr>
          <p:nvPr>
            <p:ph type="sldNum" sz="quarter" idx="3"/>
          </p:nvPr>
        </p:nvSpPr>
        <p:spPr bwMode="auto">
          <a:xfrm>
            <a:off x="3848113" y="9408851"/>
            <a:ext cx="2944768" cy="49554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defTabSz="914249">
              <a:defRPr sz="1200"/>
            </a:lvl1pPr>
          </a:lstStyle>
          <a:p>
            <a:pPr>
              <a:defRPr/>
            </a:pPr>
            <a:fld id="{E1CF75FA-329C-411F-BE0C-80CDCEF220E3}" type="slidenum">
              <a:rPr lang="en-US"/>
              <a:pPr>
                <a:defRPr/>
              </a:pPr>
              <a:t>‹#›</a:t>
            </a:fld>
            <a:endParaRPr lang="en-US"/>
          </a:p>
        </p:txBody>
      </p:sp>
    </p:spTree>
    <p:extLst>
      <p:ext uri="{BB962C8B-B14F-4D97-AF65-F5344CB8AC3E}">
        <p14:creationId xmlns="" xmlns:p14="http://schemas.microsoft.com/office/powerpoint/2010/main" val="3869625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1"/>
            <a:ext cx="2944769" cy="49554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defTabSz="914249">
              <a:defRPr sz="1200"/>
            </a:lvl1pPr>
          </a:lstStyle>
          <a:p>
            <a:pPr>
              <a:defRPr/>
            </a:pPr>
            <a:endParaRPr lang="en-US"/>
          </a:p>
        </p:txBody>
      </p:sp>
      <p:sp>
        <p:nvSpPr>
          <p:cNvPr id="8195" name="Rectangle 3"/>
          <p:cNvSpPr>
            <a:spLocks noGrp="1" noChangeArrowheads="1"/>
          </p:cNvSpPr>
          <p:nvPr>
            <p:ph type="dt" idx="1"/>
          </p:nvPr>
        </p:nvSpPr>
        <p:spPr bwMode="auto">
          <a:xfrm>
            <a:off x="3848113" y="1"/>
            <a:ext cx="2944768" cy="495541"/>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defTabSz="914249">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657225" y="742950"/>
            <a:ext cx="2581275" cy="1936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936" y="2827165"/>
            <a:ext cx="5434628" cy="6335525"/>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2" y="9408851"/>
            <a:ext cx="2944769" cy="49554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defTabSz="914249">
              <a:defRPr sz="1200"/>
            </a:lvl1pPr>
          </a:lstStyle>
          <a:p>
            <a:pPr>
              <a:defRPr/>
            </a:pPr>
            <a:endParaRPr lang="en-US"/>
          </a:p>
        </p:txBody>
      </p:sp>
      <p:sp>
        <p:nvSpPr>
          <p:cNvPr id="8199" name="Rectangle 7"/>
          <p:cNvSpPr>
            <a:spLocks noGrp="1" noChangeArrowheads="1"/>
          </p:cNvSpPr>
          <p:nvPr>
            <p:ph type="sldNum" sz="quarter" idx="5"/>
          </p:nvPr>
        </p:nvSpPr>
        <p:spPr bwMode="auto">
          <a:xfrm>
            <a:off x="3848113" y="9408851"/>
            <a:ext cx="2944768" cy="495541"/>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defTabSz="914249">
              <a:defRPr sz="1200"/>
            </a:lvl1pPr>
          </a:lstStyle>
          <a:p>
            <a:pPr>
              <a:defRPr/>
            </a:pPr>
            <a:fld id="{40AE5B62-AFBA-43A9-98F4-835787CA02A1}" type="slidenum">
              <a:rPr lang="en-US"/>
              <a:pPr>
                <a:defRPr/>
              </a:pPr>
              <a:t>‹#›</a:t>
            </a:fld>
            <a:endParaRPr lang="en-US"/>
          </a:p>
        </p:txBody>
      </p:sp>
    </p:spTree>
    <p:extLst>
      <p:ext uri="{BB962C8B-B14F-4D97-AF65-F5344CB8AC3E}">
        <p14:creationId xmlns="" xmlns:p14="http://schemas.microsoft.com/office/powerpoint/2010/main" val="608485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Good morning...</a:t>
            </a:r>
          </a:p>
          <a:p>
            <a:endParaRPr lang="en-GB" dirty="0" smtClean="0"/>
          </a:p>
          <a:p>
            <a:r>
              <a:rPr lang="en-GB" dirty="0" smtClean="0"/>
              <a:t>I am...</a:t>
            </a:r>
          </a:p>
          <a:p>
            <a:endParaRPr lang="en-GB" dirty="0" smtClean="0"/>
          </a:p>
          <a:p>
            <a:endParaRPr lang="en-GB" dirty="0" smtClean="0"/>
          </a:p>
          <a:p>
            <a:r>
              <a:rPr lang="en-GB" dirty="0" smtClean="0"/>
              <a:t>Front page of OCLC’s business plan for the last few years has had “Building Web-Scale for</a:t>
            </a:r>
            <a:r>
              <a:rPr lang="en-GB" baseline="0" dirty="0" smtClean="0"/>
              <a:t> Libraries”.</a:t>
            </a:r>
          </a:p>
          <a:p>
            <a:r>
              <a:rPr lang="en-GB" dirty="0" smtClean="0"/>
              <a:t>This is a long</a:t>
            </a:r>
            <a:r>
              <a:rPr lang="en-GB" baseline="0" dirty="0" smtClean="0"/>
              <a:t> term mission and </a:t>
            </a:r>
            <a:r>
              <a:rPr lang="en-GB" dirty="0" smtClean="0"/>
              <a:t>I think it will be there for many years to come...</a:t>
            </a:r>
          </a:p>
          <a:p>
            <a:endParaRPr lang="en-GB" dirty="0" smtClean="0"/>
          </a:p>
          <a:p>
            <a:r>
              <a:rPr lang="en-GB" dirty="0" smtClean="0"/>
              <a:t>This is all very well of</a:t>
            </a:r>
            <a:r>
              <a:rPr lang="en-GB" baseline="0" dirty="0" smtClean="0"/>
              <a:t> course, but it does raise the question “what is web-scale”.</a:t>
            </a:r>
          </a:p>
          <a:p>
            <a:endParaRPr lang="en-GB" baseline="0" dirty="0" smtClean="0"/>
          </a:p>
          <a:p>
            <a:r>
              <a:rPr lang="en-GB" baseline="0" dirty="0" smtClean="0"/>
              <a:t>Interesting, because since we started using this term a few years ago, we have noticed others pick it up. Which is nice of course, but you worry that the initial meaning gets lost...</a:t>
            </a:r>
          </a:p>
          <a:p>
            <a:endParaRPr lang="en-GB" baseline="0" dirty="0" smtClean="0"/>
          </a:p>
          <a:p>
            <a:endParaRPr lang="en-GB" baseline="0" dirty="0" smtClean="0"/>
          </a:p>
          <a:p>
            <a:r>
              <a:rPr lang="en-GB" b="1" baseline="0" dirty="0" smtClean="0"/>
              <a:t>SO....</a:t>
            </a:r>
            <a:endParaRPr lang="en-GB" b="1"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how do libraries stack up...</a:t>
            </a:r>
          </a:p>
          <a:p>
            <a:endParaRPr lang="en-GB" b="1" baseline="0" dirty="0" smtClean="0"/>
          </a:p>
          <a:p>
            <a:r>
              <a:rPr lang="en-GB" b="0" baseline="0" dirty="0" smtClean="0"/>
              <a:t>Well, Libraries have data, infrastructure and community. So they should be well-placed for leveraging web-scale.</a:t>
            </a:r>
          </a:p>
          <a:p>
            <a:endParaRPr lang="en-GB" b="0" baseline="0" dirty="0" smtClean="0"/>
          </a:p>
          <a:p>
            <a:endParaRPr lang="en-GB" b="0" baseline="0" dirty="0" smtClean="0"/>
          </a:p>
          <a:p>
            <a:r>
              <a:rPr lang="en-GB" b="0" baseline="0" dirty="0" smtClean="0"/>
              <a:t>The only problem is it looks like this... CLICK (only worse).</a:t>
            </a:r>
          </a:p>
          <a:p>
            <a:endParaRPr lang="en-GB" b="0" baseline="0" dirty="0" smtClean="0"/>
          </a:p>
          <a:p>
            <a:r>
              <a:rPr lang="en-GB" b="0" baseline="0" dirty="0" smtClean="0"/>
              <a:t>Libraries actively disaggregate infrastructure, community and data. This is what keeps libraries in the backstreets...</a:t>
            </a:r>
          </a:p>
          <a:p>
            <a:endParaRPr lang="en-GB" dirty="0" smtClean="0"/>
          </a:p>
          <a:p>
            <a:r>
              <a:rPr lang="en-GB" b="0" dirty="0" smtClean="0"/>
              <a:t>We estimate some 1.2 Million libraries each with a small sign.</a:t>
            </a:r>
          </a:p>
          <a:p>
            <a:endParaRPr lang="en-GB" dirty="0" smtClean="0"/>
          </a:p>
          <a:p>
            <a:r>
              <a:rPr lang="en-GB" b="0" dirty="0" smtClean="0"/>
              <a:t>This is what puts libraries in the backstreets</a:t>
            </a:r>
          </a:p>
          <a:p>
            <a:endParaRPr lang="en-GB" dirty="0" smtClean="0"/>
          </a:p>
          <a:p>
            <a:r>
              <a:rPr lang="en-GB" b="0" dirty="0" smtClean="0"/>
              <a:t>Actively disaggregated – not through any fault, it is just through history.</a:t>
            </a:r>
          </a:p>
          <a:p>
            <a:endParaRPr lang="en-GB" dirty="0" smtClean="0"/>
          </a:p>
          <a:p>
            <a:endParaRPr lang="en-GB" b="0" dirty="0"/>
          </a:p>
        </p:txBody>
      </p:sp>
      <p:sp>
        <p:nvSpPr>
          <p:cNvPr id="4" name="Slide Number Placeholder 3"/>
          <p:cNvSpPr>
            <a:spLocks noGrp="1"/>
          </p:cNvSpPr>
          <p:nvPr>
            <p:ph type="sldNum" sz="quarter" idx="10"/>
          </p:nvPr>
        </p:nvSpPr>
        <p:spPr/>
        <p:txBody>
          <a:bodyPr/>
          <a:lstStyle/>
          <a:p>
            <a:fld id="{033F83DD-D691-4A78-B6BF-67A6D7AB9D5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I finally come back to the title of this talk.</a:t>
            </a:r>
          </a:p>
          <a:p>
            <a:endParaRPr lang="en-GB" dirty="0" smtClean="0"/>
          </a:p>
          <a:p>
            <a:r>
              <a:rPr lang="en-GB" dirty="0" smtClean="0"/>
              <a:t>Helping Libraries build web-scale for libraries.</a:t>
            </a:r>
          </a:p>
          <a:p>
            <a:endParaRPr lang="en-GB" dirty="0" smtClean="0"/>
          </a:p>
          <a:p>
            <a:r>
              <a:rPr lang="en-GB" dirty="0" smtClean="0"/>
              <a:t>We</a:t>
            </a:r>
            <a:r>
              <a:rPr lang="en-GB" baseline="0" dirty="0" smtClean="0"/>
              <a:t> believe OCLC is uniquely positioned to do this.</a:t>
            </a:r>
          </a:p>
          <a:p>
            <a:endParaRPr lang="en-GB" baseline="0" dirty="0" smtClean="0"/>
          </a:p>
          <a:p>
            <a:r>
              <a:rPr lang="en-GB" baseline="0" dirty="0" smtClean="0"/>
              <a:t>I am going to talk a little about data and community and then move on to the main point of this talk which is ‘infrastructure’ – the core platform strategy for OCLC.</a:t>
            </a:r>
          </a:p>
          <a:p>
            <a:endParaRPr lang="en-GB" baseline="0" dirty="0" smtClean="0"/>
          </a:p>
          <a:p>
            <a:r>
              <a:rPr lang="en-GB" b="1" baseline="0" dirty="0" smtClean="0"/>
              <a:t>So: DATA</a:t>
            </a:r>
            <a:endParaRPr lang="en-GB" b="1"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1F6AB3F-2673-4CD1-96E5-74D00536925A}" type="slidenum">
              <a:rPr lang="en-US"/>
              <a:pPr/>
              <a:t>12</a:t>
            </a:fld>
            <a:endParaRPr lang="en-US"/>
          </a:p>
        </p:txBody>
      </p:sp>
      <p:sp>
        <p:nvSpPr>
          <p:cNvPr id="105475"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2818" tIns="46410" rIns="92818" bIns="46410" anchor="b"/>
          <a:lstStyle/>
          <a:p>
            <a:pPr algn="r">
              <a:lnSpc>
                <a:spcPct val="100000"/>
              </a:lnSpc>
              <a:spcBef>
                <a:spcPct val="0"/>
              </a:spcBef>
            </a:pPr>
            <a:fld id="{2E1FFEB6-E410-48BF-8F47-D0E9258C14BB}" type="slidenum">
              <a:rPr lang="en-US" sz="1000"/>
              <a:pPr algn="r">
                <a:lnSpc>
                  <a:spcPct val="100000"/>
                </a:lnSpc>
                <a:spcBef>
                  <a:spcPct val="0"/>
                </a:spcBef>
              </a:pPr>
              <a:t>12</a:t>
            </a:fld>
            <a:endParaRPr lang="en-US" sz="1000" dirty="0"/>
          </a:p>
        </p:txBody>
      </p:sp>
      <p:sp>
        <p:nvSpPr>
          <p:cNvPr id="105476" name="Rectangle 2"/>
          <p:cNvSpPr>
            <a:spLocks noGrp="1" noRot="1" noChangeAspect="1" noChangeArrowheads="1" noTextEdit="1"/>
          </p:cNvSpPr>
          <p:nvPr>
            <p:ph type="sldImg"/>
          </p:nvPr>
        </p:nvSpPr>
        <p:spPr>
          <a:xfrm>
            <a:off x="3683000" y="317500"/>
            <a:ext cx="2884488" cy="2162175"/>
          </a:xfrm>
          <a:ln/>
        </p:spPr>
      </p:sp>
      <p:sp>
        <p:nvSpPr>
          <p:cNvPr id="105477" name="Rectangle 3"/>
          <p:cNvSpPr>
            <a:spLocks noGrp="1" noChangeArrowheads="1"/>
          </p:cNvSpPr>
          <p:nvPr>
            <p:ph type="body" idx="1"/>
          </p:nvPr>
        </p:nvSpPr>
        <p:spPr>
          <a:noFill/>
          <a:ln/>
        </p:spPr>
        <p:txBody>
          <a:bodyPr/>
          <a:lstStyle/>
          <a:p>
            <a:pPr eaLnBrk="1" hangingPunct="1"/>
            <a:r>
              <a:rPr lang="en-US" sz="1800" dirty="0" smtClean="0">
                <a:solidFill>
                  <a:srgbClr val="000000"/>
                </a:solidFill>
              </a:rPr>
              <a:t>If you have been to any OCLC</a:t>
            </a:r>
            <a:r>
              <a:rPr lang="en-US" sz="1800" baseline="0" dirty="0" smtClean="0">
                <a:solidFill>
                  <a:srgbClr val="000000"/>
                </a:solidFill>
              </a:rPr>
              <a:t> presentation ever, you will probably have seen this chart. It depicts the growth of WorldCat</a:t>
            </a:r>
            <a:endParaRPr lang="en-US" sz="1800" u="sng" dirty="0" smtClean="0"/>
          </a:p>
          <a:p>
            <a:pPr eaLnBrk="1" hangingPunct="1"/>
            <a:endParaRPr lang="en-US" sz="1800" dirty="0" smtClean="0"/>
          </a:p>
          <a:p>
            <a:pPr eaLnBrk="1" hangingPunct="1"/>
            <a:r>
              <a:rPr lang="en-US" sz="1800" dirty="0" smtClean="0"/>
              <a:t>It is fantastically impressive.</a:t>
            </a:r>
            <a:r>
              <a:rPr lang="en-US" sz="1800" baseline="0" dirty="0" smtClean="0"/>
              <a:t> The statistic I like is that it took </a:t>
            </a:r>
            <a:r>
              <a:rPr lang="en-US" sz="1800" dirty="0" smtClean="0"/>
              <a:t>	</a:t>
            </a:r>
            <a:endParaRPr lang="en-US" sz="1800" dirty="0" smtClean="0">
              <a:solidFill>
                <a:srgbClr val="000000"/>
              </a:solidFill>
            </a:endParaRPr>
          </a:p>
          <a:p>
            <a:pPr defTabSz="926528"/>
            <a:r>
              <a:rPr lang="en-US" sz="1800" dirty="0" smtClean="0"/>
              <a:t>-</a:t>
            </a:r>
            <a:r>
              <a:rPr lang="en-US" sz="1800" baseline="0" dirty="0" smtClean="0"/>
              <a:t>- </a:t>
            </a:r>
            <a:r>
              <a:rPr lang="en-US" sz="1800" dirty="0" smtClean="0"/>
              <a:t>31 years, from 1971 to 2002, to add the first 50 million records</a:t>
            </a:r>
          </a:p>
          <a:p>
            <a:pPr defTabSz="926528"/>
            <a:r>
              <a:rPr lang="en-US" sz="1800" dirty="0" smtClean="0"/>
              <a:t>--six years (2002–2008) to add the next 50 million</a:t>
            </a:r>
          </a:p>
          <a:p>
            <a:pPr defTabSz="926528"/>
            <a:r>
              <a:rPr lang="en-US" sz="1800" dirty="0" smtClean="0"/>
              <a:t>--and just 1.5 years to add the most recent 50 million.</a:t>
            </a:r>
          </a:p>
          <a:p>
            <a:pPr defTabSz="926528"/>
            <a:r>
              <a:rPr lang="en-US" sz="1800" dirty="0" smtClean="0"/>
              <a:t>	</a:t>
            </a:r>
          </a:p>
          <a:p>
            <a:pPr defTabSz="926528"/>
            <a:r>
              <a:rPr lang="en-US" sz="1800" dirty="0" smtClean="0">
                <a:solidFill>
                  <a:srgbClr val="000000"/>
                </a:solidFill>
              </a:rPr>
              <a:t>	</a:t>
            </a:r>
          </a:p>
          <a:p>
            <a:pPr eaLnBrk="1" hangingPunct="1"/>
            <a:r>
              <a:rPr lang="en-US" sz="1800" b="1" dirty="0" smtClean="0">
                <a:solidFill>
                  <a:srgbClr val="000000"/>
                </a:solidFill>
              </a:rPr>
              <a:t>BUT,</a:t>
            </a:r>
            <a:r>
              <a:rPr lang="en-US" sz="1800" b="1" baseline="0" dirty="0" smtClean="0">
                <a:solidFill>
                  <a:srgbClr val="000000"/>
                </a:solidFill>
              </a:rPr>
              <a:t> </a:t>
            </a:r>
            <a:r>
              <a:rPr lang="en-US" sz="1800" b="1" dirty="0" smtClean="0">
                <a:solidFill>
                  <a:srgbClr val="000000"/>
                </a:solidFill>
              </a:rPr>
              <a:t>THIS IS THE TRADITIONAL VIEW</a:t>
            </a:r>
            <a:r>
              <a:rPr lang="en-US" sz="1800" b="1" baseline="0" dirty="0" smtClean="0">
                <a:solidFill>
                  <a:srgbClr val="000000"/>
                </a:solidFill>
              </a:rPr>
              <a:t> OF </a:t>
            </a:r>
            <a:r>
              <a:rPr lang="en-US" sz="1800" b="1" dirty="0" smtClean="0">
                <a:solidFill>
                  <a:srgbClr val="000000"/>
                </a:solidFill>
              </a:rPr>
              <a:t>WORLDCAT.</a:t>
            </a:r>
          </a:p>
          <a:p>
            <a:pPr eaLnBrk="1" hangingPunct="1"/>
            <a:endParaRPr lang="en-US" sz="1800" b="1" dirty="0" smtClean="0">
              <a:solidFill>
                <a:srgbClr val="000000"/>
              </a:solidFill>
            </a:endParaRPr>
          </a:p>
          <a:p>
            <a:pPr eaLnBrk="1" hangingPunct="1"/>
            <a:r>
              <a:rPr lang="en-US" sz="1800" b="1" dirty="0" smtClean="0">
                <a:solidFill>
                  <a:srgbClr val="000000"/>
                </a:solidFill>
              </a:rPr>
              <a:t>What you might not have noticed is this…</a:t>
            </a:r>
          </a:p>
          <a:p>
            <a:pPr eaLnBrk="1" hangingPunct="1"/>
            <a:endParaRPr lang="en-US" sz="1800"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r>
              <a:rPr lang="en-US" sz="1800" b="1" dirty="0" smtClean="0">
                <a:solidFill>
                  <a:srgbClr val="000000"/>
                </a:solidFill>
              </a:rPr>
              <a:t>However</a:t>
            </a:r>
            <a:r>
              <a:rPr lang="en-US" sz="1800" b="1" baseline="0" dirty="0" smtClean="0">
                <a:solidFill>
                  <a:srgbClr val="000000"/>
                </a:solidFill>
              </a:rPr>
              <a:t> the larger part of WorldCat, and the area that is growing most rapidly is this:</a:t>
            </a:r>
            <a:endParaRPr lang="en-US" sz="1800" b="1" dirty="0" smtClean="0">
              <a:solidFill>
                <a:srgbClr val="000000"/>
              </a:solidFill>
            </a:endParaRPr>
          </a:p>
          <a:p>
            <a:pPr lvl="0"/>
            <a:endParaRPr lang="en-US" sz="1800" dirty="0" smtClean="0">
              <a:solidFill>
                <a:srgbClr val="000000"/>
              </a:solidFill>
            </a:endParaRPr>
          </a:p>
          <a:p>
            <a:pPr lvl="0"/>
            <a:r>
              <a:rPr lang="en-US" sz="1800" dirty="0" smtClean="0">
                <a:solidFill>
                  <a:srgbClr val="000000"/>
                </a:solidFill>
              </a:rPr>
              <a:t>On</a:t>
            </a:r>
            <a:r>
              <a:rPr lang="en-US" sz="1800" baseline="0" dirty="0" smtClean="0">
                <a:solidFill>
                  <a:srgbClr val="000000"/>
                </a:solidFill>
              </a:rPr>
              <a:t> top of the physical holdings ~ ½ Billion license holdings and millions of digital items </a:t>
            </a:r>
          </a:p>
          <a:p>
            <a:pPr lvl="0">
              <a:buFontTx/>
              <a:buChar char="-"/>
            </a:pPr>
            <a:r>
              <a:rPr lang="en-US" sz="1800" baseline="0" dirty="0" smtClean="0">
                <a:solidFill>
                  <a:srgbClr val="000000"/>
                </a:solidFill>
              </a:rPr>
              <a:t>Library digitized and mass dig programs</a:t>
            </a:r>
          </a:p>
          <a:p>
            <a:pPr lvl="0">
              <a:buFontTx/>
              <a:buChar char="-"/>
            </a:pPr>
            <a:endParaRPr lang="en-US" sz="1800" dirty="0" smtClean="0">
              <a:solidFill>
                <a:srgbClr val="000000"/>
              </a:solidFill>
            </a:endParaRPr>
          </a:p>
          <a:p>
            <a:pPr lvl="0"/>
            <a:r>
              <a:rPr lang="en-US" sz="1800" dirty="0" smtClean="0">
                <a:solidFill>
                  <a:srgbClr val="000000"/>
                </a:solidFill>
              </a:rPr>
              <a:t>Nearer 2.5Bn today</a:t>
            </a:r>
          </a:p>
          <a:p>
            <a:pPr lvl="0"/>
            <a:endParaRPr lang="en-US" sz="1800" dirty="0" smtClean="0">
              <a:solidFill>
                <a:srgbClr val="000000"/>
              </a:solidFill>
            </a:endParaRPr>
          </a:p>
          <a:p>
            <a:pPr lvl="0"/>
            <a:r>
              <a:rPr lang="en-US" sz="1800" dirty="0" smtClean="0">
                <a:solidFill>
                  <a:srgbClr val="000000"/>
                </a:solidFill>
              </a:rPr>
              <a:t>And when we talk about WorldCat.org,</a:t>
            </a:r>
            <a:r>
              <a:rPr lang="en-US" sz="1800" baseline="0" dirty="0" smtClean="0">
                <a:solidFill>
                  <a:srgbClr val="000000"/>
                </a:solidFill>
              </a:rPr>
              <a:t> WorldCat Local and Web-Scale Management Services – it is this that they are built on…</a:t>
            </a:r>
          </a:p>
          <a:p>
            <a:pPr lvl="0"/>
            <a:endParaRPr lang="en-US" sz="1800" baseline="0" dirty="0" smtClean="0">
              <a:solidFill>
                <a:srgbClr val="000000"/>
              </a:solidFill>
            </a:endParaRPr>
          </a:p>
          <a:p>
            <a:pPr lvl="0"/>
            <a:r>
              <a:rPr lang="en-US" sz="1800" b="1" dirty="0" smtClean="0">
                <a:solidFill>
                  <a:srgbClr val="000000"/>
                </a:solidFill>
              </a:rPr>
              <a:t>So that is</a:t>
            </a:r>
            <a:r>
              <a:rPr lang="en-US" sz="1800" b="1" baseline="0" dirty="0" smtClean="0">
                <a:solidFill>
                  <a:srgbClr val="000000"/>
                </a:solidFill>
              </a:rPr>
              <a:t> Data. WHAT ABOUT COMMUNITY?</a:t>
            </a:r>
            <a:endParaRPr lang="en-US" sz="1800" b="1"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22BC5133-6B3F-4C97-9704-F3FBB6F10EA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A7578EA-605D-4E0E-BA20-0708F09D420D}" type="slidenum">
              <a:rPr lang="en-US"/>
              <a:pPr/>
              <a:t>14</a:t>
            </a:fld>
            <a:endParaRPr lang="en-US"/>
          </a:p>
        </p:txBody>
      </p:sp>
      <p:sp>
        <p:nvSpPr>
          <p:cNvPr id="70659"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2818" tIns="46410" rIns="92818" bIns="46410" anchor="b"/>
          <a:lstStyle/>
          <a:p>
            <a:pPr algn="r">
              <a:lnSpc>
                <a:spcPct val="100000"/>
              </a:lnSpc>
              <a:spcBef>
                <a:spcPct val="0"/>
              </a:spcBef>
            </a:pPr>
            <a:fld id="{71ACC1E1-7241-4A81-A548-BCBAC1FA823C}" type="slidenum">
              <a:rPr lang="en-US" sz="1000"/>
              <a:pPr algn="r">
                <a:lnSpc>
                  <a:spcPct val="100000"/>
                </a:lnSpc>
                <a:spcBef>
                  <a:spcPct val="0"/>
                </a:spcBef>
              </a:pPr>
              <a:t>14</a:t>
            </a:fld>
            <a:endParaRPr lang="en-US" sz="1000" dirty="0"/>
          </a:p>
        </p:txBody>
      </p:sp>
      <p:sp>
        <p:nvSpPr>
          <p:cNvPr id="70660"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2818" tIns="46410" rIns="92818" bIns="46410" anchor="b"/>
          <a:lstStyle/>
          <a:p>
            <a:pPr algn="r">
              <a:lnSpc>
                <a:spcPct val="100000"/>
              </a:lnSpc>
              <a:spcBef>
                <a:spcPct val="0"/>
              </a:spcBef>
            </a:pPr>
            <a:fld id="{5F814D5D-693B-4062-A20C-067AA077859B}" type="slidenum">
              <a:rPr lang="en-US" sz="1000"/>
              <a:pPr algn="r">
                <a:lnSpc>
                  <a:spcPct val="100000"/>
                </a:lnSpc>
                <a:spcBef>
                  <a:spcPct val="0"/>
                </a:spcBef>
              </a:pPr>
              <a:t>14</a:t>
            </a:fld>
            <a:endParaRPr lang="en-US" sz="1000" dirty="0"/>
          </a:p>
        </p:txBody>
      </p:sp>
      <p:sp>
        <p:nvSpPr>
          <p:cNvPr id="70661"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2818" tIns="46410" rIns="92818" bIns="46410" anchor="b"/>
          <a:lstStyle/>
          <a:p>
            <a:pPr algn="r">
              <a:lnSpc>
                <a:spcPct val="100000"/>
              </a:lnSpc>
              <a:spcBef>
                <a:spcPct val="0"/>
              </a:spcBef>
            </a:pPr>
            <a:fld id="{26697ED6-52D0-4649-80B3-140E1F3647BC}" type="slidenum">
              <a:rPr lang="en-US" sz="1000"/>
              <a:pPr algn="r">
                <a:lnSpc>
                  <a:spcPct val="100000"/>
                </a:lnSpc>
                <a:spcBef>
                  <a:spcPct val="0"/>
                </a:spcBef>
              </a:pPr>
              <a:t>14</a:t>
            </a:fld>
            <a:endParaRPr lang="en-US" sz="1000" dirty="0"/>
          </a:p>
        </p:txBody>
      </p:sp>
      <p:sp>
        <p:nvSpPr>
          <p:cNvPr id="70662"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2818" tIns="46410" rIns="92818" bIns="46410" anchor="b"/>
          <a:lstStyle/>
          <a:p>
            <a:pPr algn="r">
              <a:lnSpc>
                <a:spcPct val="100000"/>
              </a:lnSpc>
              <a:spcBef>
                <a:spcPct val="0"/>
              </a:spcBef>
            </a:pPr>
            <a:fld id="{0187D83E-F0D9-4DF6-B629-A51FC6B2B147}" type="slidenum">
              <a:rPr lang="en-US" sz="1000"/>
              <a:pPr algn="r">
                <a:lnSpc>
                  <a:spcPct val="100000"/>
                </a:lnSpc>
                <a:spcBef>
                  <a:spcPct val="0"/>
                </a:spcBef>
              </a:pPr>
              <a:t>14</a:t>
            </a:fld>
            <a:endParaRPr lang="en-US" sz="1000" dirty="0"/>
          </a:p>
        </p:txBody>
      </p:sp>
      <p:sp>
        <p:nvSpPr>
          <p:cNvPr id="70663"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2818" tIns="46410" rIns="92818" bIns="46410" anchor="b"/>
          <a:lstStyle/>
          <a:p>
            <a:pPr algn="r">
              <a:lnSpc>
                <a:spcPct val="100000"/>
              </a:lnSpc>
              <a:spcBef>
                <a:spcPct val="0"/>
              </a:spcBef>
            </a:pPr>
            <a:fld id="{05E3196E-219F-46EC-807F-B0802698ABF0}" type="slidenum">
              <a:rPr lang="en-US" sz="1000">
                <a:cs typeface="Arial" charset="0"/>
              </a:rPr>
              <a:pPr algn="r">
                <a:lnSpc>
                  <a:spcPct val="100000"/>
                </a:lnSpc>
                <a:spcBef>
                  <a:spcPct val="0"/>
                </a:spcBef>
              </a:pPr>
              <a:t>14</a:t>
            </a:fld>
            <a:endParaRPr lang="en-US" sz="1000" dirty="0">
              <a:cs typeface="Arial" charset="0"/>
            </a:endParaRPr>
          </a:p>
        </p:txBody>
      </p:sp>
      <p:sp>
        <p:nvSpPr>
          <p:cNvPr id="70664" name="Rectangle 5"/>
          <p:cNvSpPr>
            <a:spLocks noGrp="1" noRot="1" noChangeAspect="1" noChangeArrowheads="1" noTextEdit="1"/>
          </p:cNvSpPr>
          <p:nvPr>
            <p:ph type="sldImg"/>
          </p:nvPr>
        </p:nvSpPr>
        <p:spPr>
          <a:xfrm>
            <a:off x="5027613" y="317500"/>
            <a:ext cx="1543050" cy="1157288"/>
          </a:xfrm>
          <a:ln/>
        </p:spPr>
      </p:sp>
      <p:sp>
        <p:nvSpPr>
          <p:cNvPr id="70665" name="Rectangle 6"/>
          <p:cNvSpPr>
            <a:spLocks noGrp="1" noChangeArrowheads="1"/>
          </p:cNvSpPr>
          <p:nvPr>
            <p:ph type="body" idx="1"/>
          </p:nvPr>
        </p:nvSpPr>
        <p:spPr>
          <a:xfrm>
            <a:off x="289396" y="1704278"/>
            <a:ext cx="6223574" cy="7458132"/>
          </a:xfrm>
          <a:noFill/>
          <a:ln/>
        </p:spPr>
        <p:txBody>
          <a:bodyPr/>
          <a:lstStyle/>
          <a:p>
            <a:r>
              <a:rPr lang="en-US" sz="2000" dirty="0" smtClean="0"/>
              <a:t>Well OCLC represents around 70k</a:t>
            </a:r>
            <a:r>
              <a:rPr lang="en-US" sz="2000" baseline="0" dirty="0" smtClean="0"/>
              <a:t> libraries in 171 countries</a:t>
            </a:r>
          </a:p>
          <a:p>
            <a:endParaRPr lang="en-US" sz="2000" dirty="0" smtClean="0"/>
          </a:p>
          <a:p>
            <a:r>
              <a:rPr lang="en-US" sz="2000" baseline="0" dirty="0" smtClean="0"/>
              <a:t>Of course this is a proxy for the real community – the users.</a:t>
            </a:r>
          </a:p>
          <a:p>
            <a:endParaRPr lang="en-US" sz="2000" dirty="0" smtClean="0"/>
          </a:p>
          <a:p>
            <a:r>
              <a:rPr lang="en-US" sz="2000" baseline="0" dirty="0" smtClean="0"/>
              <a:t>But I would claim it is the best starting point that exists…</a:t>
            </a:r>
          </a:p>
          <a:p>
            <a:endParaRPr lang="en-US" sz="2000" baseline="0" dirty="0" smtClean="0"/>
          </a:p>
          <a:p>
            <a:endParaRPr lang="en-US" sz="2000" b="1" dirty="0" smtClean="0"/>
          </a:p>
          <a:p>
            <a:endParaRPr lang="en-US" sz="2000"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just to complete the circle – this is why for the last few years…</a:t>
            </a:r>
          </a:p>
          <a:p>
            <a:endParaRPr lang="en-US" dirty="0" smtClean="0"/>
          </a:p>
          <a:p>
            <a:r>
              <a:rPr lang="en-US" dirty="0" smtClean="0"/>
              <a:t>Web-Scale is critical for libraries…</a:t>
            </a:r>
          </a:p>
          <a:p>
            <a:endParaRPr lang="en-US" dirty="0" smtClean="0"/>
          </a:p>
          <a:p>
            <a:endParaRPr lang="en-US" dirty="0" smtClean="0"/>
          </a:p>
          <a:p>
            <a:r>
              <a:rPr lang="en-US" dirty="0" smtClean="0"/>
              <a:t>OCLC is uniquely positioned</a:t>
            </a:r>
          </a:p>
          <a:p>
            <a:pPr>
              <a:buFontTx/>
              <a:buChar char="-"/>
            </a:pPr>
            <a:r>
              <a:rPr lang="en-US" baseline="0" dirty="0" smtClean="0"/>
              <a:t>Opportunity &amp; </a:t>
            </a:r>
            <a:r>
              <a:rPr lang="en-US" u="sng" baseline="0" dirty="0" smtClean="0"/>
              <a:t>Obligation</a:t>
            </a:r>
          </a:p>
          <a:p>
            <a:pPr>
              <a:buFontTx/>
              <a:buChar char="-"/>
            </a:pPr>
            <a:endParaRPr lang="en-US" u="sng" baseline="0" dirty="0" smtClean="0"/>
          </a:p>
          <a:p>
            <a:pPr>
              <a:buFontTx/>
              <a:buChar char="-"/>
            </a:pPr>
            <a:endParaRPr lang="en-US" u="sng" baseline="0" dirty="0" smtClean="0"/>
          </a:p>
          <a:p>
            <a:pPr>
              <a:buFontTx/>
              <a:buChar char="-"/>
            </a:pPr>
            <a:r>
              <a:rPr lang="en-US" u="sng" baseline="0" dirty="0" smtClean="0"/>
              <a:t>This is why it is the front page of the business plan…</a:t>
            </a:r>
          </a:p>
          <a:p>
            <a:pPr>
              <a:buFontTx/>
              <a:buChar char="-"/>
            </a:pPr>
            <a:endParaRPr lang="en-US" u="sng" baseline="0" dirty="0" smtClean="0"/>
          </a:p>
          <a:p>
            <a:pPr>
              <a:buFontTx/>
              <a:buChar char="-"/>
            </a:pPr>
            <a:r>
              <a:rPr lang="en-US" b="1" u="none" baseline="0" dirty="0" smtClean="0"/>
              <a:t>SO - INFRASTUCTURE</a:t>
            </a:r>
            <a:endParaRPr lang="en-US" b="1" u="none"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OK – So back to the 3</a:t>
            </a:r>
            <a:r>
              <a:rPr lang="en-GB" baseline="30000" dirty="0" smtClean="0"/>
              <a:t>rd</a:t>
            </a:r>
            <a:r>
              <a:rPr lang="en-GB" dirty="0" smtClean="0"/>
              <a:t> leg of the stool... Infrastructure.</a:t>
            </a:r>
          </a:p>
          <a:p>
            <a:endParaRPr lang="en-GB" dirty="0" smtClean="0"/>
          </a:p>
          <a:p>
            <a:r>
              <a:rPr lang="en-GB" dirty="0" smtClean="0"/>
              <a:t>I am going to talk</a:t>
            </a:r>
            <a:r>
              <a:rPr lang="en-GB" baseline="0" dirty="0" smtClean="0"/>
              <a:t> briefly about the infrastructure we have been putting in place for the last few years. </a:t>
            </a:r>
          </a:p>
          <a:p>
            <a:endParaRPr lang="en-GB" baseline="0" dirty="0" smtClean="0"/>
          </a:p>
          <a:p>
            <a:r>
              <a:rPr lang="en-GB" b="1" baseline="0" dirty="0" smtClean="0"/>
              <a:t>How do you design for Web-Scale?</a:t>
            </a:r>
          </a:p>
          <a:p>
            <a:endParaRPr lang="en-GB" baseline="0" dirty="0" smtClean="0"/>
          </a:p>
          <a:p>
            <a:r>
              <a:rPr lang="en-GB" baseline="0" dirty="0" smtClean="0"/>
              <a:t>The </a:t>
            </a:r>
            <a:r>
              <a:rPr lang="en-GB" baseline="0" dirty="0" err="1" smtClean="0"/>
              <a:t>cataloging</a:t>
            </a:r>
            <a:r>
              <a:rPr lang="en-GB" baseline="0" dirty="0" smtClean="0"/>
              <a:t> and Resource Sharing infrastructure are well-known. </a:t>
            </a:r>
          </a:p>
          <a:p>
            <a:r>
              <a:rPr lang="en-GB" baseline="0" dirty="0" smtClean="0"/>
              <a:t>And I could say that they are ‘Web-Scale’ – to some degree they are...</a:t>
            </a:r>
          </a:p>
          <a:p>
            <a:endParaRPr lang="en-GB" baseline="0" dirty="0" smtClean="0"/>
          </a:p>
          <a:p>
            <a:r>
              <a:rPr lang="en-GB" baseline="0" dirty="0" smtClean="0"/>
              <a:t>But how big is ‘Web-Scale’ for total library operations?</a:t>
            </a:r>
          </a:p>
          <a:p>
            <a:r>
              <a:rPr lang="en-GB" baseline="0" dirty="0" smtClean="0"/>
              <a:t>When we started down this path 3 years ago we did some quick fag-packet calculations...</a:t>
            </a:r>
            <a:endParaRPr lang="en-GB" dirty="0" smtClean="0"/>
          </a:p>
          <a:p>
            <a:endParaRPr lang="en-GB" dirty="0" smtClean="0"/>
          </a:p>
          <a:p>
            <a:r>
              <a:rPr lang="en-GB" b="1" dirty="0" smtClean="0"/>
              <a:t>Just how big is library</a:t>
            </a:r>
            <a:r>
              <a:rPr lang="en-GB" b="1" baseline="0" dirty="0" smtClean="0"/>
              <a:t> web-scale</a:t>
            </a:r>
            <a:endParaRPr lang="en-GB" b="1"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829604" y="103002"/>
            <a:ext cx="3711575" cy="2782888"/>
          </a:xfrm>
          <a:ln/>
        </p:spPr>
      </p:sp>
      <p:sp>
        <p:nvSpPr>
          <p:cNvPr id="33794" name="Notes Placeholder 2"/>
          <p:cNvSpPr>
            <a:spLocks noGrp="1"/>
          </p:cNvSpPr>
          <p:nvPr>
            <p:ph type="body" idx="1"/>
          </p:nvPr>
        </p:nvSpPr>
        <p:spPr>
          <a:noFill/>
          <a:ln/>
        </p:spPr>
        <p:txBody>
          <a:bodyPr/>
          <a:lstStyle/>
          <a:p>
            <a:endParaRPr lang="en-US" dirty="0" smtClean="0"/>
          </a:p>
          <a:p>
            <a:r>
              <a:rPr lang="en-US" dirty="0" smtClean="0"/>
              <a:t>CLICK1</a:t>
            </a:r>
          </a:p>
          <a:p>
            <a:r>
              <a:rPr lang="en-US" dirty="0" smtClean="0"/>
              <a:t>ANALYSIS – INDIVIDUAL TANSACTIONS</a:t>
            </a:r>
          </a:p>
          <a:p>
            <a:r>
              <a:rPr lang="en-US" dirty="0" smtClean="0"/>
              <a:t>CLICK2</a:t>
            </a:r>
          </a:p>
          <a:p>
            <a:r>
              <a:rPr lang="en-US" dirty="0" smtClean="0"/>
              <a:t>TOTAL</a:t>
            </a:r>
          </a:p>
          <a:p>
            <a:r>
              <a:rPr lang="en-US" dirty="0" smtClean="0"/>
              <a:t>CLICK3</a:t>
            </a:r>
          </a:p>
          <a:p>
            <a:r>
              <a:rPr lang="en-US" dirty="0" smtClean="0"/>
              <a:t>RATE</a:t>
            </a:r>
          </a:p>
          <a:p>
            <a:r>
              <a:rPr lang="en-US" dirty="0" smtClean="0"/>
              <a:t>CLICK4</a:t>
            </a:r>
          </a:p>
          <a:p>
            <a:r>
              <a:rPr lang="en-US" dirty="0" smtClean="0"/>
              <a:t>Servers</a:t>
            </a:r>
          </a:p>
          <a:p>
            <a:endParaRPr lang="en-US" dirty="0" smtClean="0"/>
          </a:p>
          <a:p>
            <a:r>
              <a:rPr lang="en-US" dirty="0" smtClean="0"/>
              <a:t>18,954,563  transactions per day</a:t>
            </a:r>
          </a:p>
          <a:p>
            <a:r>
              <a:rPr lang="en-US" dirty="0" smtClean="0"/>
              <a:t>5,265  per second</a:t>
            </a:r>
          </a:p>
          <a:p>
            <a:endParaRPr lang="en-US" dirty="0" smtClean="0"/>
          </a:p>
          <a:p>
            <a:r>
              <a:rPr lang="en-US" dirty="0" smtClean="0"/>
              <a:t>Very doable - </a:t>
            </a:r>
          </a:p>
          <a:p>
            <a:r>
              <a:rPr lang="en-US" dirty="0" smtClean="0"/>
              <a:t>BUILD FROM THE GROUND UP TO SUPPORT THIS….</a:t>
            </a:r>
          </a:p>
          <a:p>
            <a:endParaRPr lang="en-US" dirty="0" smtClean="0"/>
          </a:p>
          <a:p>
            <a:r>
              <a:rPr lang="en-US" dirty="0" smtClean="0"/>
              <a:t>So,</a:t>
            </a:r>
            <a:r>
              <a:rPr lang="en-US" baseline="0" dirty="0" smtClean="0"/>
              <a:t> we started about 3 years ago with the view that we had to have an infrastructure that was capable of scaling to this level – not that we would necessarily get there, but you don’t want to get to a point where the system just stops…</a:t>
            </a:r>
          </a:p>
          <a:p>
            <a:endParaRPr lang="en-US" dirty="0" smtClean="0"/>
          </a:p>
          <a:p>
            <a:r>
              <a:rPr lang="en-US" b="1" dirty="0" smtClean="0"/>
              <a:t>SO WHAT DOES THAT MEAN?</a:t>
            </a:r>
          </a:p>
        </p:txBody>
      </p:sp>
      <p:sp>
        <p:nvSpPr>
          <p:cNvPr id="33795" name="Slide Number Placeholder 3"/>
          <p:cNvSpPr>
            <a:spLocks noGrp="1"/>
          </p:cNvSpPr>
          <p:nvPr>
            <p:ph type="sldNum" sz="quarter" idx="5"/>
          </p:nvPr>
        </p:nvSpPr>
        <p:spPr>
          <a:noFill/>
        </p:spPr>
        <p:txBody>
          <a:bodyPr/>
          <a:lstStyle/>
          <a:p>
            <a:pPr defTabSz="911352"/>
            <a:fld id="{4CC128F5-0B62-44B7-B800-6B7E26CBA1FD}" type="slidenum">
              <a:rPr lang="en-US" smtClean="0"/>
              <a:pPr defTabSz="911352"/>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Well we stated</a:t>
            </a:r>
            <a:r>
              <a:rPr lang="en-GB" baseline="0" dirty="0" smtClean="0"/>
              <a:t> some clear architectural goals</a:t>
            </a:r>
          </a:p>
          <a:p>
            <a:r>
              <a:rPr lang="en-GB" baseline="0" dirty="0" smtClean="0"/>
              <a:t>Responsive			CIRC HAS TO BE</a:t>
            </a:r>
            <a:r>
              <a:rPr lang="en-GB" dirty="0" smtClean="0"/>
              <a:t> FAST</a:t>
            </a:r>
            <a:endParaRPr lang="en-GB" baseline="0" dirty="0" smtClean="0"/>
          </a:p>
          <a:p>
            <a:r>
              <a:rPr lang="en-GB" baseline="0" dirty="0" smtClean="0"/>
              <a:t>Massively scalable		DIFFERENT</a:t>
            </a:r>
          </a:p>
          <a:p>
            <a:r>
              <a:rPr lang="en-GB" baseline="0" dirty="0" smtClean="0"/>
              <a:t>Fault tolerant			GOOGLE</a:t>
            </a:r>
            <a:r>
              <a:rPr lang="en-GB" dirty="0" smtClean="0"/>
              <a:t> FAILURE</a:t>
            </a:r>
          </a:p>
          <a:p>
            <a:r>
              <a:rPr lang="en-GB" baseline="0" dirty="0" smtClean="0"/>
              <a:t>- Who believes</a:t>
            </a:r>
            <a:r>
              <a:rPr lang="en-GB" dirty="0" smtClean="0"/>
              <a:t> they don’t have any bugs or they have magic hardware that never fails? – NO...</a:t>
            </a:r>
            <a:endParaRPr lang="en-GB" baseline="0" dirty="0" smtClean="0"/>
          </a:p>
          <a:p>
            <a:r>
              <a:rPr lang="en-GB" baseline="0" dirty="0" smtClean="0"/>
              <a:t>Suitable for public consumption	Didn’t understand</a:t>
            </a:r>
            <a:r>
              <a:rPr lang="en-GB" dirty="0" smtClean="0"/>
              <a:t> this</a:t>
            </a:r>
            <a:endParaRPr lang="en-GB" baseline="0" dirty="0" smtClean="0"/>
          </a:p>
          <a:p>
            <a:endParaRPr lang="en-GB" baseline="0" dirty="0" smtClean="0"/>
          </a:p>
          <a:p>
            <a:r>
              <a:rPr lang="en-GB" baseline="0" dirty="0" smtClean="0"/>
              <a:t>Then we looked at how other had done this:</a:t>
            </a:r>
          </a:p>
          <a:p>
            <a:r>
              <a:rPr lang="en-GB" baseline="0" dirty="0" smtClean="0"/>
              <a:t>Amazon; eBay, </a:t>
            </a:r>
            <a:r>
              <a:rPr lang="en-GB" baseline="0" dirty="0" err="1" smtClean="0"/>
              <a:t>Facebook</a:t>
            </a:r>
            <a:r>
              <a:rPr lang="en-GB" baseline="0" dirty="0" smtClean="0"/>
              <a:t> – it turns out they have all had to do massive system rebuilds as they scaled because they got it wrong first time. </a:t>
            </a:r>
          </a:p>
          <a:p>
            <a:endParaRPr lang="en-GB" baseline="0" dirty="0" smtClean="0"/>
          </a:p>
          <a:p>
            <a:r>
              <a:rPr lang="en-GB" baseline="0" dirty="0" smtClean="0"/>
              <a:t>There are key facets of system design that are required if you want to support this scale, that are just hard and you don’t do if you don’t have to.</a:t>
            </a:r>
          </a:p>
          <a:p>
            <a:endParaRPr lang="en-GB" baseline="0" dirty="0" smtClean="0"/>
          </a:p>
          <a:p>
            <a:r>
              <a:rPr lang="en-GB" baseline="0" dirty="0" smtClean="0"/>
              <a:t>So we established key architecture features... CLICK</a:t>
            </a:r>
          </a:p>
          <a:p>
            <a:endParaRPr lang="en-GB" baseline="0" dirty="0" smtClean="0"/>
          </a:p>
          <a:p>
            <a:r>
              <a:rPr lang="en-GB" baseline="0" dirty="0" smtClean="0"/>
              <a:t>Not going to go through these one-by-one, </a:t>
            </a:r>
          </a:p>
          <a:p>
            <a:r>
              <a:rPr lang="en-GB" baseline="0" dirty="0" smtClean="0"/>
              <a:t>Just pull out </a:t>
            </a:r>
            <a:r>
              <a:rPr lang="en-GB" b="1" baseline="0" dirty="0" smtClean="0"/>
              <a:t>“Shared Nothing” </a:t>
            </a:r>
            <a:r>
              <a:rPr lang="en-GB" baseline="0" dirty="0" smtClean="0"/>
              <a:t>/ </a:t>
            </a:r>
            <a:r>
              <a:rPr lang="en-GB" baseline="0" dirty="0" err="1" smtClean="0"/>
              <a:t>Asynch</a:t>
            </a:r>
            <a:r>
              <a:rPr lang="en-GB" baseline="0" dirty="0" smtClean="0"/>
              <a:t> transactions maybe.</a:t>
            </a:r>
          </a:p>
          <a:p>
            <a:r>
              <a:rPr lang="en-GB" b="1" dirty="0" smtClean="0"/>
              <a:t>SOA</a:t>
            </a:r>
            <a:endParaRPr lang="en-GB" b="1"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I have to say that</a:t>
            </a:r>
            <a:r>
              <a:rPr lang="en-GB" baseline="0" dirty="0" smtClean="0"/>
              <a:t> the first time this was all presented to me. I didn’t really understand it.</a:t>
            </a:r>
          </a:p>
          <a:p>
            <a:endParaRPr lang="en-GB" baseline="0" dirty="0" smtClean="0"/>
          </a:p>
          <a:p>
            <a:r>
              <a:rPr lang="en-GB" baseline="0" dirty="0" smtClean="0"/>
              <a:t>Then 2 things happened pretty much at the same time.</a:t>
            </a:r>
          </a:p>
          <a:p>
            <a:r>
              <a:rPr lang="en-GB" baseline="0" dirty="0" smtClean="0"/>
              <a:t>The first was I was getting a demonstration of what “Discoverable Services” meant – basically every one of the underlying service components (check a book in, check a book out, find a license term etc) is exposed to the network for other programs to find.</a:t>
            </a:r>
          </a:p>
          <a:p>
            <a:endParaRPr lang="en-GB" baseline="0" dirty="0" smtClean="0"/>
          </a:p>
          <a:p>
            <a:r>
              <a:rPr lang="en-GB" baseline="0" dirty="0" smtClean="0"/>
              <a:t>At roughly the same time I got one of these, and is one App that changed my life...</a:t>
            </a:r>
          </a:p>
          <a:p>
            <a:endParaRPr lang="en-GB" baseline="0" dirty="0" smtClean="0"/>
          </a:p>
          <a:p>
            <a:r>
              <a:rPr lang="en-GB" baseline="0" dirty="0" smtClean="0"/>
              <a:t>CLICK</a:t>
            </a:r>
            <a:endParaRPr lang="en-GB"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terms of what I am going to talk about today:</a:t>
            </a:r>
          </a:p>
          <a:p>
            <a:endParaRPr lang="en-GB" dirty="0" smtClean="0"/>
          </a:p>
          <a:p>
            <a:r>
              <a:rPr lang="en-GB" dirty="0" smtClean="0"/>
              <a:t>- Give what I think of as various “definitions” of Web-Scale.</a:t>
            </a:r>
          </a:p>
          <a:p>
            <a:r>
              <a:rPr lang="en-GB" dirty="0" smtClean="0"/>
              <a:t>	Is it</a:t>
            </a:r>
            <a:r>
              <a:rPr lang="en-GB" baseline="0" dirty="0" smtClean="0"/>
              <a:t> the same as “the cloud” – the answer is no...</a:t>
            </a:r>
          </a:p>
          <a:p>
            <a:r>
              <a:rPr lang="en-GB" baseline="0" dirty="0" smtClean="0"/>
              <a:t>	Give some obvious examples of web-scale services and see how libraries stack up against those.</a:t>
            </a:r>
          </a:p>
          <a:p>
            <a:endParaRPr lang="en-GB" baseline="0" dirty="0" smtClean="0"/>
          </a:p>
          <a:p>
            <a:pPr>
              <a:buFontTx/>
              <a:buChar char="-"/>
            </a:pPr>
            <a:r>
              <a:rPr lang="en-GB" baseline="0" dirty="0" smtClean="0"/>
              <a:t>What we see as the 3 core pillars of “web-scale” are massive aggregations of data, aggregations of “community”, and aggregations of infrastructure.</a:t>
            </a:r>
          </a:p>
          <a:p>
            <a:pPr>
              <a:buFontTx/>
              <a:buChar char="-"/>
            </a:pPr>
            <a:r>
              <a:rPr lang="en-GB" baseline="0" dirty="0" smtClean="0"/>
              <a:t> You could call community “crowd”, and infrastructure “cloud” – if anyone could come up with an “</a:t>
            </a:r>
            <a:r>
              <a:rPr lang="en-GB" baseline="0" dirty="0" err="1" smtClean="0"/>
              <a:t>oud</a:t>
            </a:r>
            <a:r>
              <a:rPr lang="en-GB" baseline="0" dirty="0" smtClean="0"/>
              <a:t>” word for data...</a:t>
            </a:r>
          </a:p>
          <a:p>
            <a:pPr>
              <a:buFontTx/>
              <a:buChar char="-"/>
            </a:pPr>
            <a:endParaRPr lang="en-GB" baseline="0" dirty="0" smtClean="0"/>
          </a:p>
          <a:p>
            <a:pPr>
              <a:buFontTx/>
              <a:buChar char="-"/>
            </a:pPr>
            <a:r>
              <a:rPr lang="en-GB" baseline="0" dirty="0" smtClean="0"/>
              <a:t> I then want to look at how OCLC stacks up in helping libraries build web-scale</a:t>
            </a:r>
          </a:p>
          <a:p>
            <a:pPr>
              <a:buFontTx/>
              <a:buChar char="-"/>
            </a:pPr>
            <a:endParaRPr lang="en-GB" baseline="0" dirty="0" smtClean="0"/>
          </a:p>
          <a:p>
            <a:pPr>
              <a:buFontTx/>
              <a:buChar char="-"/>
            </a:pPr>
            <a:r>
              <a:rPr lang="en-GB" baseline="0" dirty="0" smtClean="0"/>
              <a:t> Lastly look our view of how we can incrementally get to web-scale and see where we are today...</a:t>
            </a:r>
          </a:p>
          <a:p>
            <a:pPr>
              <a:buFontTx/>
              <a:buChar char="-"/>
            </a:pPr>
            <a:endParaRPr lang="en-GB" baseline="0" dirty="0" smtClean="0"/>
          </a:p>
          <a:p>
            <a:pPr>
              <a:buFontTx/>
              <a:buChar char="-"/>
            </a:pPr>
            <a:endParaRPr lang="en-GB" baseline="0" dirty="0" smtClean="0"/>
          </a:p>
          <a:p>
            <a:pPr>
              <a:buFontTx/>
              <a:buNone/>
            </a:pPr>
            <a:r>
              <a:rPr lang="en-GB" b="1" baseline="0" dirty="0" err="1" smtClean="0"/>
              <a:t>So.</a:t>
            </a:r>
            <a:r>
              <a:rPr lang="en-GB" b="1" baseline="0" dirty="0" smtClean="0"/>
              <a:t> Web-Scale. If we look at the web today it looks something like this...</a:t>
            </a:r>
            <a:endParaRPr lang="en-GB" b="1"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smtClean="0"/>
              <a:t>I got myself one of these...</a:t>
            </a:r>
          </a:p>
          <a:p>
            <a:endParaRPr lang="en-GB" dirty="0" smtClean="0"/>
          </a:p>
          <a:p>
            <a:r>
              <a:rPr lang="en-GB" dirty="0" smtClean="0"/>
              <a:t>And I downloaded a few apps – we all know what apps are these days.</a:t>
            </a:r>
          </a:p>
          <a:p>
            <a:endParaRPr lang="en-GB" dirty="0" smtClean="0"/>
          </a:p>
          <a:p>
            <a:r>
              <a:rPr lang="en-GB" dirty="0" smtClean="0"/>
              <a:t>And this one literally changed my life</a:t>
            </a:r>
          </a:p>
          <a:p>
            <a:r>
              <a:rPr lang="en-GB" dirty="0" smtClean="0"/>
              <a:t>Demo...</a:t>
            </a:r>
          </a:p>
          <a:p>
            <a:endParaRPr lang="en-GB" dirty="0" smtClean="0"/>
          </a:p>
          <a:p>
            <a:r>
              <a:rPr lang="en-GB" dirty="0" smtClean="0"/>
              <a:t>Didn’t change my life  because I am that interested in astronomy...</a:t>
            </a:r>
          </a:p>
          <a:p>
            <a:endParaRPr lang="en-GB" dirty="0" smtClean="0"/>
          </a:p>
          <a:p>
            <a:r>
              <a:rPr lang="en-GB" dirty="0" smtClean="0"/>
              <a:t>The first thing you do is “how on earth does that work”</a:t>
            </a:r>
          </a:p>
          <a:p>
            <a:r>
              <a:rPr lang="en-GB" dirty="0" smtClean="0"/>
              <a:t>Then you work it out...</a:t>
            </a:r>
          </a:p>
          <a:p>
            <a:endParaRPr lang="en-GB" dirty="0" smtClean="0"/>
          </a:p>
          <a:p>
            <a:r>
              <a:rPr lang="en-GB" dirty="0" smtClean="0"/>
              <a:t>That’s not the bit the changed my life. The real point was “who would have thought of that”.</a:t>
            </a:r>
          </a:p>
          <a:p>
            <a:endParaRPr lang="en-GB" dirty="0" smtClean="0"/>
          </a:p>
          <a:p>
            <a:r>
              <a:rPr lang="en-GB" dirty="0" smtClean="0"/>
              <a:t>And that’s the key – If you expose services – GPS, compass etc – suitable for public consumption to the community – GREAT INNOVATION WILL HAPPEN.</a:t>
            </a:r>
          </a:p>
          <a:p>
            <a:endParaRPr lang="en-GB" baseline="0" dirty="0" smtClean="0"/>
          </a:p>
          <a:p>
            <a:r>
              <a:rPr lang="en-GB" dirty="0" smtClean="0"/>
              <a:t>Isn’t that just what OCLC should be doing – exposing a rich set of services, suitable for public consumption. The library equivalent of the GPS, Compass, clock etc.</a:t>
            </a:r>
          </a:p>
          <a:p>
            <a:endParaRPr lang="en-GB" baseline="0" dirty="0" smtClean="0"/>
          </a:p>
          <a:p>
            <a:r>
              <a:rPr lang="en-GB" baseline="0" dirty="0" smtClean="0"/>
              <a:t>Design to allow collective innovation – a PLATFORM that is extensible and open...</a:t>
            </a:r>
          </a:p>
          <a:p>
            <a:endParaRPr lang="en-GB" baseline="0" dirty="0" smtClean="0"/>
          </a:p>
          <a:p>
            <a:r>
              <a:rPr lang="en-GB" dirty="0" smtClean="0"/>
              <a:t>This is what change my life...</a:t>
            </a:r>
          </a:p>
          <a:p>
            <a:r>
              <a:rPr lang="en-GB" baseline="0" dirty="0" smtClean="0"/>
              <a:t>SO...</a:t>
            </a:r>
            <a:r>
              <a:rPr lang="en-GB" dirty="0" smtClean="0"/>
              <a:t> How we describe the OCLC technical </a:t>
            </a:r>
            <a:r>
              <a:rPr lang="en-GB" dirty="0" err="1" smtClean="0"/>
              <a:t>staretgy</a:t>
            </a:r>
            <a:r>
              <a:rPr lang="en-GB" dirty="0" smtClean="0"/>
              <a:t> is</a:t>
            </a:r>
            <a:endParaRPr lang="en-GB" baseline="0" dirty="0" smtClean="0"/>
          </a:p>
        </p:txBody>
      </p:sp>
      <p:sp>
        <p:nvSpPr>
          <p:cNvPr id="27652" name="Slide Number Placeholder 3"/>
          <p:cNvSpPr>
            <a:spLocks noGrp="1"/>
          </p:cNvSpPr>
          <p:nvPr>
            <p:ph type="sldNum" sz="quarter" idx="5"/>
          </p:nvPr>
        </p:nvSpPr>
        <p:spPr>
          <a:noFill/>
        </p:spPr>
        <p:txBody>
          <a:bodyPr/>
          <a:lstStyle/>
          <a:p>
            <a:pPr defTabSz="912813"/>
            <a:fld id="{3B2AA73D-78EE-43A3-A6B2-A4A2134BCF6F}" type="slidenum">
              <a:rPr lang="en-US" smtClean="0">
                <a:latin typeface="Arial" pitchFamily="34" charset="0"/>
              </a:rPr>
              <a:pPr defTabSz="912813"/>
              <a:t>20</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GB" dirty="0" smtClean="0"/>
              <a:t>Open,</a:t>
            </a:r>
            <a:r>
              <a:rPr lang="en-GB" baseline="0" dirty="0" smtClean="0"/>
              <a:t> Extensible Platform, built on an extended view of WorldCat...</a:t>
            </a:r>
          </a:p>
          <a:p>
            <a:endParaRPr lang="en-GB" baseline="0" dirty="0" smtClean="0"/>
          </a:p>
          <a:p>
            <a:endParaRPr lang="en-GB" baseline="0" dirty="0" smtClean="0"/>
          </a:p>
          <a:p>
            <a:r>
              <a:rPr lang="en-GB" baseline="0" dirty="0" smtClean="0"/>
              <a:t>This underpins all the services you will see later...</a:t>
            </a:r>
          </a:p>
          <a:p>
            <a:endParaRPr lang="en-GB" baseline="0" dirty="0" smtClean="0"/>
          </a:p>
          <a:p>
            <a:r>
              <a:rPr lang="en-GB" baseline="0" dirty="0" smtClean="0"/>
              <a:t>If we look in a little depth at the platform we see:</a:t>
            </a:r>
            <a:endParaRPr lang="en-GB" dirty="0" smtClean="0"/>
          </a:p>
        </p:txBody>
      </p:sp>
      <p:sp>
        <p:nvSpPr>
          <p:cNvPr id="28676" name="Slide Number Placeholder 3"/>
          <p:cNvSpPr>
            <a:spLocks noGrp="1"/>
          </p:cNvSpPr>
          <p:nvPr>
            <p:ph type="sldNum" sz="quarter" idx="5"/>
          </p:nvPr>
        </p:nvSpPr>
        <p:spPr>
          <a:noFill/>
        </p:spPr>
        <p:txBody>
          <a:bodyPr/>
          <a:lstStyle/>
          <a:p>
            <a:pPr defTabSz="912813"/>
            <a:fld id="{EB092853-C8DA-4396-A7E6-374E0DF8294C}" type="slidenum">
              <a:rPr lang="en-US" smtClean="0">
                <a:latin typeface="Arial" pitchFamily="34" charset="0"/>
              </a:rPr>
              <a:pPr defTabSz="912813"/>
              <a:t>21</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I want to</a:t>
            </a:r>
            <a:r>
              <a:rPr lang="en-GB" baseline="0" dirty="0" smtClean="0"/>
              <a:t> go through what the exposure of these services looks like and what it supports...</a:t>
            </a:r>
            <a:endParaRPr lang="en-GB" dirty="0" smtClean="0"/>
          </a:p>
          <a:p>
            <a:endParaRPr lang="en-GB" dirty="0" smtClean="0"/>
          </a:p>
          <a:p>
            <a:r>
              <a:rPr lang="en-GB" dirty="0" smtClean="0"/>
              <a:t>Explain the use</a:t>
            </a:r>
            <a:r>
              <a:rPr lang="en-GB" baseline="0" dirty="0" smtClean="0"/>
              <a:t> cases:</a:t>
            </a:r>
          </a:p>
          <a:p>
            <a:endParaRPr lang="en-GB" baseline="0" dirty="0" smtClean="0"/>
          </a:p>
          <a:p>
            <a:r>
              <a:rPr lang="en-GB" baseline="0" dirty="0" smtClean="0"/>
              <a:t>And then give some early app examples...</a:t>
            </a:r>
            <a:endParaRPr lang="en-GB" dirty="0" smtClean="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now that we’ve seen the App Gallery, let’s talk about how those apps get there – which involves the developer role.</a:t>
            </a:r>
          </a:p>
          <a:p>
            <a:endParaRPr lang="en-US" baseline="0" dirty="0" smtClean="0"/>
          </a:p>
          <a:p>
            <a:r>
              <a:rPr lang="en-US" baseline="0" dirty="0" smtClean="0"/>
              <a:t>Each developer has a Platform Profile, which is essentially his or her Platform workspace.  The Profile provides access to the developer’s “personal” information, as well as any of his or her apps.</a:t>
            </a:r>
          </a:p>
          <a:p>
            <a:endParaRPr lang="en-US" baseline="0" dirty="0" smtClean="0"/>
          </a:p>
          <a:p>
            <a:r>
              <a:rPr lang="en-US" baseline="0" dirty="0" smtClean="0"/>
              <a:t>This screen shows the Profile for a user, including all of the apps that he’s uploaded to the Platform – with status, options to edit, and to delete.</a:t>
            </a:r>
          </a:p>
          <a:p>
            <a:endParaRPr lang="en-US" baseline="0" dirty="0" smtClean="0"/>
          </a:p>
          <a:p>
            <a:r>
              <a:rPr lang="en-US" baseline="0" dirty="0" smtClean="0"/>
              <a:t>From here, a developer can upload an app to the platform.  We’re currently using the Open Social model to integrate apps, so after building the app in the language of his or her choice, the developer describes that app in an XML file and uploads that into the Platform.  (The next several slides show this in detail.)</a:t>
            </a:r>
          </a:p>
        </p:txBody>
      </p:sp>
      <p:sp>
        <p:nvSpPr>
          <p:cNvPr id="4" name="Slide Number Placeholder 3"/>
          <p:cNvSpPr>
            <a:spLocks noGrp="1"/>
          </p:cNvSpPr>
          <p:nvPr>
            <p:ph type="sldNum" sz="quarter" idx="10"/>
          </p:nvPr>
        </p:nvSpPr>
        <p:spPr/>
        <p:txBody>
          <a:bodyPr/>
          <a:lstStyle/>
          <a:p>
            <a:fld id="{65AE41B1-7FBC-4233-B2AE-5473C619206F}"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platform supports two primary users:  developers who are working with </a:t>
            </a:r>
            <a:r>
              <a:rPr lang="en-US" dirty="0" err="1" smtClean="0"/>
              <a:t>OCLC’s</a:t>
            </a:r>
            <a:r>
              <a:rPr lang="en-US" dirty="0" smtClean="0"/>
              <a:t> services to build apps and “consumers” – library staff that want to find and install apps created by the</a:t>
            </a:r>
            <a:r>
              <a:rPr lang="en-US" baseline="0" dirty="0" smtClean="0"/>
              <a:t> development community. We’ll look at both of these roles, starting with the consumer.</a:t>
            </a:r>
          </a:p>
          <a:p>
            <a:endParaRPr lang="en-US" baseline="0" dirty="0" smtClean="0"/>
          </a:p>
          <a:p>
            <a:r>
              <a:rPr lang="en-US" baseline="0" dirty="0" smtClean="0"/>
              <a:t>The app consumer works in the App Gallery, which provides easy access to all of the apps created locally and contributed by the community.  In the example shown here, you see a number of apps that have been developed and shared.  The consumer can browse for apps of interest – say, for all Acquisitions apps – or search by specific criteria – for example, I want to see all of the apps that use the budget service contributed by the University of Maine.</a:t>
            </a:r>
          </a:p>
          <a:p>
            <a:endParaRPr lang="en-US" baseline="0" dirty="0" smtClean="0"/>
          </a:p>
          <a:p>
            <a:r>
              <a:rPr lang="en-US" baseline="0" dirty="0" smtClean="0"/>
              <a:t>The App Gallery provides brief details about each of the apps, with the option to drill down for more details.  All you need to do to learn more is click on the hyperlink for the app of interest…</a:t>
            </a:r>
            <a:endParaRPr lang="en-US" dirty="0"/>
          </a:p>
        </p:txBody>
      </p:sp>
      <p:sp>
        <p:nvSpPr>
          <p:cNvPr id="4" name="Slide Number Placeholder 3"/>
          <p:cNvSpPr>
            <a:spLocks noGrp="1"/>
          </p:cNvSpPr>
          <p:nvPr>
            <p:ph type="sldNum" sz="quarter" idx="10"/>
          </p:nvPr>
        </p:nvSpPr>
        <p:spPr/>
        <p:txBody>
          <a:bodyPr/>
          <a:lstStyle/>
          <a:p>
            <a:fld id="{65AE41B1-7FBC-4233-B2AE-5473C619206F}"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you’ll move to the App Details view, which provides a</a:t>
            </a:r>
            <a:r>
              <a:rPr lang="en-US" baseline="0" dirty="0" smtClean="0"/>
              <a:t> bit more information about its function, as well was an option to install.  In this case, we see information about a “bestseller” app, which is designed to give acquisitions staff more information about activity within the library and trends outside of the library.  With this information right at hand, acquisitions staff members can make better decisions about what to purchase.</a:t>
            </a:r>
          </a:p>
          <a:p>
            <a:endParaRPr lang="en-US" baseline="0" dirty="0" smtClean="0"/>
          </a:p>
          <a:p>
            <a:r>
              <a:rPr lang="en-US" baseline="0" dirty="0" smtClean="0"/>
              <a:t>If you click on the Install button, one of two things will happen:</a:t>
            </a:r>
          </a:p>
          <a:p>
            <a:endParaRPr lang="en-US" baseline="0" dirty="0" smtClean="0"/>
          </a:p>
          <a:p>
            <a:r>
              <a:rPr lang="en-US" baseline="0" dirty="0" smtClean="0"/>
              <a:t>1. If the app gets installed in the Modular Staff Interface, the user interface through which OCLC delivers its management applications, a single click sets everything up for you.  This is how the Bestseller app is configured, so all you need to do is navigate to the appropriate spot in the module in which the app was installed…</a:t>
            </a:r>
            <a:endParaRPr lang="en-US" dirty="0"/>
          </a:p>
        </p:txBody>
      </p:sp>
      <p:sp>
        <p:nvSpPr>
          <p:cNvPr id="4" name="Slide Number Placeholder 3"/>
          <p:cNvSpPr>
            <a:spLocks noGrp="1"/>
          </p:cNvSpPr>
          <p:nvPr>
            <p:ph type="sldNum" sz="quarter" idx="10"/>
          </p:nvPr>
        </p:nvSpPr>
        <p:spPr/>
        <p:txBody>
          <a:bodyPr/>
          <a:lstStyle/>
          <a:p>
            <a:fld id="{65AE41B1-7FBC-4233-B2AE-5473C619206F}"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where are we in terms of rolling out a web-scale infrastructure...</a:t>
            </a:r>
            <a:endParaRPr lang="en-GB"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that</a:t>
            </a:r>
            <a:r>
              <a:rPr lang="en-GB" baseline="0" dirty="0" smtClean="0"/>
              <a:t> is what we are doing...</a:t>
            </a:r>
          </a:p>
          <a:p>
            <a:endParaRPr lang="en-GB" baseline="0" dirty="0" smtClean="0"/>
          </a:p>
          <a:p>
            <a:r>
              <a:rPr lang="en-GB" baseline="0" dirty="0" smtClean="0"/>
              <a:t>In summary...</a:t>
            </a:r>
            <a:endParaRPr lang="en-GB"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Good morning...</a:t>
            </a:r>
          </a:p>
          <a:p>
            <a:endParaRPr lang="en-GB" dirty="0" smtClean="0"/>
          </a:p>
          <a:p>
            <a:r>
              <a:rPr lang="en-GB" dirty="0" smtClean="0"/>
              <a:t>I am...</a:t>
            </a:r>
          </a:p>
          <a:p>
            <a:endParaRPr lang="en-GB" dirty="0" smtClean="0"/>
          </a:p>
          <a:p>
            <a:endParaRPr lang="en-GB" dirty="0" smtClean="0"/>
          </a:p>
          <a:p>
            <a:r>
              <a:rPr lang="en-GB" dirty="0" smtClean="0"/>
              <a:t>Front page of OCLC’s business plan for the last few years has had “Building Web-Scale for</a:t>
            </a:r>
            <a:r>
              <a:rPr lang="en-GB" baseline="0" dirty="0" smtClean="0"/>
              <a:t> Libraries”.</a:t>
            </a:r>
          </a:p>
          <a:p>
            <a:r>
              <a:rPr lang="en-GB" dirty="0" smtClean="0"/>
              <a:t>This is a long</a:t>
            </a:r>
            <a:r>
              <a:rPr lang="en-GB" baseline="0" dirty="0" smtClean="0"/>
              <a:t> term mission and </a:t>
            </a:r>
            <a:r>
              <a:rPr lang="en-GB" dirty="0" smtClean="0"/>
              <a:t>I think it will be there for many years to come...</a:t>
            </a:r>
          </a:p>
          <a:p>
            <a:endParaRPr lang="en-GB" dirty="0" smtClean="0"/>
          </a:p>
          <a:p>
            <a:r>
              <a:rPr lang="en-GB" dirty="0" smtClean="0"/>
              <a:t>This is all very well of</a:t>
            </a:r>
            <a:r>
              <a:rPr lang="en-GB" baseline="0" dirty="0" smtClean="0"/>
              <a:t> course, but it does raise the question “what is web-scale”.</a:t>
            </a:r>
          </a:p>
          <a:p>
            <a:endParaRPr lang="en-GB" baseline="0" dirty="0" smtClean="0"/>
          </a:p>
          <a:p>
            <a:r>
              <a:rPr lang="en-GB" baseline="0" dirty="0" smtClean="0"/>
              <a:t>Interesting, because since we started using this term a few years ago, we have noticed others pick it up. Which is nice of course, but you worry that the initial meaning gets lost...</a:t>
            </a:r>
          </a:p>
          <a:p>
            <a:endParaRPr lang="en-GB" baseline="0" dirty="0" smtClean="0"/>
          </a:p>
          <a:p>
            <a:endParaRPr lang="en-GB" baseline="0" dirty="0" smtClean="0"/>
          </a:p>
          <a:p>
            <a:r>
              <a:rPr lang="en-GB" b="1" baseline="0" dirty="0" smtClean="0"/>
              <a:t>SO....</a:t>
            </a:r>
            <a:endParaRPr lang="en-GB" b="1"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348DAD8-32E5-4DE7-83BF-938C610A5312}" type="slidenum">
              <a:rPr lang="en-US"/>
              <a:pPr/>
              <a:t>3</a:t>
            </a:fld>
            <a:endParaRPr lang="en-US"/>
          </a:p>
        </p:txBody>
      </p:sp>
      <p:sp>
        <p:nvSpPr>
          <p:cNvPr id="78851"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DF621F70-5DB4-42CF-B84D-2F6A52767B9D}" type="slidenum">
              <a:rPr lang="en-US" sz="1000">
                <a:cs typeface="Arial" charset="0"/>
              </a:rPr>
              <a:pPr algn="r" defTabSz="912068"/>
              <a:t>3</a:t>
            </a:fld>
            <a:endParaRPr lang="en-US" sz="1000" dirty="0">
              <a:cs typeface="Arial" charset="0"/>
            </a:endParaRPr>
          </a:p>
        </p:txBody>
      </p:sp>
      <p:sp>
        <p:nvSpPr>
          <p:cNvPr id="78852"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CCAA121B-D4F7-4DD2-91EA-D2AFDFF3CBCE}" type="slidenum">
              <a:rPr lang="en-US" sz="1000">
                <a:cs typeface="Arial" charset="0"/>
              </a:rPr>
              <a:pPr algn="r" defTabSz="912068"/>
              <a:t>3</a:t>
            </a:fld>
            <a:endParaRPr lang="en-US" sz="1000" dirty="0">
              <a:cs typeface="Arial" charset="0"/>
            </a:endParaRPr>
          </a:p>
        </p:txBody>
      </p:sp>
      <p:sp>
        <p:nvSpPr>
          <p:cNvPr id="78853"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5EC361B5-5585-4C01-9F0F-2F3FD63048A0}" type="slidenum">
              <a:rPr lang="en-US" sz="1000"/>
              <a:pPr algn="r" defTabSz="912068"/>
              <a:t>3</a:t>
            </a:fld>
            <a:endParaRPr lang="en-US" sz="1000" dirty="0"/>
          </a:p>
        </p:txBody>
      </p:sp>
      <p:sp>
        <p:nvSpPr>
          <p:cNvPr id="78854"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FDAD484B-0D31-4A7B-B84D-E2DF013FBDE3}" type="slidenum">
              <a:rPr lang="en-US" sz="1000">
                <a:cs typeface="Arial" charset="0"/>
              </a:rPr>
              <a:pPr algn="r" defTabSz="912068"/>
              <a:t>3</a:t>
            </a:fld>
            <a:endParaRPr lang="en-US" sz="1000" dirty="0">
              <a:cs typeface="Arial" charset="0"/>
            </a:endParaRPr>
          </a:p>
        </p:txBody>
      </p:sp>
      <p:sp>
        <p:nvSpPr>
          <p:cNvPr id="78855" name="Rectangle 7"/>
          <p:cNvSpPr>
            <a:spLocks noGrp="1" noRot="1" noChangeAspect="1" noChangeArrowheads="1" noTextEdit="1"/>
          </p:cNvSpPr>
          <p:nvPr>
            <p:ph type="sldImg"/>
          </p:nvPr>
        </p:nvSpPr>
        <p:spPr>
          <a:xfrm>
            <a:off x="5027613" y="317500"/>
            <a:ext cx="1543050" cy="1157288"/>
          </a:xfrm>
          <a:ln/>
        </p:spPr>
      </p:sp>
      <p:sp>
        <p:nvSpPr>
          <p:cNvPr id="78856" name="Rectangle 8"/>
          <p:cNvSpPr>
            <a:spLocks noGrp="1" noChangeArrowheads="1"/>
          </p:cNvSpPr>
          <p:nvPr>
            <p:ph type="body" idx="1"/>
          </p:nvPr>
        </p:nvSpPr>
        <p:spPr>
          <a:xfrm>
            <a:off x="289396" y="1704278"/>
            <a:ext cx="6223574" cy="7458132"/>
          </a:xfrm>
          <a:noFill/>
          <a:ln/>
        </p:spPr>
        <p:txBody>
          <a:bodyPr lIns="93131" tIns="46565" rIns="93131" bIns="46565"/>
          <a:lstStyle/>
          <a:p>
            <a:r>
              <a:rPr lang="en-US" sz="1800" dirty="0" smtClean="0"/>
              <a:t>This is a picture of the web – Google.</a:t>
            </a:r>
          </a:p>
          <a:p>
            <a:endParaRPr lang="en-US" sz="1800" dirty="0" smtClean="0"/>
          </a:p>
          <a:p>
            <a:r>
              <a:rPr lang="en-US" sz="1800" dirty="0" smtClean="0"/>
              <a:t>No actually, this is the real picture…</a:t>
            </a:r>
          </a:p>
          <a:p>
            <a:endParaRPr lang="en-US" sz="1800" dirty="0" smtClean="0"/>
          </a:p>
          <a:p>
            <a:r>
              <a:rPr lang="en-US" sz="1800" b="1" dirty="0" smtClean="0"/>
              <a:t>CLICK TO FULL PICTURE</a:t>
            </a:r>
            <a:endParaRPr lang="en-US" sz="18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348DAD8-32E5-4DE7-83BF-938C610A5312}" type="slidenum">
              <a:rPr lang="en-US"/>
              <a:pPr/>
              <a:t>4</a:t>
            </a:fld>
            <a:endParaRPr lang="en-US"/>
          </a:p>
        </p:txBody>
      </p:sp>
      <p:sp>
        <p:nvSpPr>
          <p:cNvPr id="78851"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DF621F70-5DB4-42CF-B84D-2F6A52767B9D}" type="slidenum">
              <a:rPr lang="en-US" sz="1000">
                <a:cs typeface="Arial" charset="0"/>
              </a:rPr>
              <a:pPr algn="r" defTabSz="912068"/>
              <a:t>4</a:t>
            </a:fld>
            <a:endParaRPr lang="en-US" sz="1000" dirty="0">
              <a:cs typeface="Arial" charset="0"/>
            </a:endParaRPr>
          </a:p>
        </p:txBody>
      </p:sp>
      <p:sp>
        <p:nvSpPr>
          <p:cNvPr id="78852"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CCAA121B-D4F7-4DD2-91EA-D2AFDFF3CBCE}" type="slidenum">
              <a:rPr lang="en-US" sz="1000">
                <a:cs typeface="Arial" charset="0"/>
              </a:rPr>
              <a:pPr algn="r" defTabSz="912068"/>
              <a:t>4</a:t>
            </a:fld>
            <a:endParaRPr lang="en-US" sz="1000" dirty="0">
              <a:cs typeface="Arial" charset="0"/>
            </a:endParaRPr>
          </a:p>
        </p:txBody>
      </p:sp>
      <p:sp>
        <p:nvSpPr>
          <p:cNvPr id="78853"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5EC361B5-5585-4C01-9F0F-2F3FD63048A0}" type="slidenum">
              <a:rPr lang="en-US" sz="1000"/>
              <a:pPr algn="r" defTabSz="912068"/>
              <a:t>4</a:t>
            </a:fld>
            <a:endParaRPr lang="en-US" sz="1000" dirty="0"/>
          </a:p>
        </p:txBody>
      </p:sp>
      <p:sp>
        <p:nvSpPr>
          <p:cNvPr id="78854" name="Rectangle 7"/>
          <p:cNvSpPr txBox="1">
            <a:spLocks noGrp="1" noChangeArrowheads="1"/>
          </p:cNvSpPr>
          <p:nvPr/>
        </p:nvSpPr>
        <p:spPr bwMode="auto">
          <a:xfrm>
            <a:off x="3848645" y="9408563"/>
            <a:ext cx="2944284" cy="495728"/>
          </a:xfrm>
          <a:prstGeom prst="rect">
            <a:avLst/>
          </a:prstGeom>
          <a:noFill/>
          <a:ln w="9525">
            <a:noFill/>
            <a:miter lim="800000"/>
            <a:headEnd/>
            <a:tailEnd/>
          </a:ln>
        </p:spPr>
        <p:txBody>
          <a:bodyPr lIns="93131" tIns="46565" rIns="93131" bIns="46565" anchor="b"/>
          <a:lstStyle/>
          <a:p>
            <a:pPr algn="r" defTabSz="912068"/>
            <a:fld id="{FDAD484B-0D31-4A7B-B84D-E2DF013FBDE3}" type="slidenum">
              <a:rPr lang="en-US" sz="1000">
                <a:cs typeface="Arial" charset="0"/>
              </a:rPr>
              <a:pPr algn="r" defTabSz="912068"/>
              <a:t>4</a:t>
            </a:fld>
            <a:endParaRPr lang="en-US" sz="1000" dirty="0">
              <a:cs typeface="Arial" charset="0"/>
            </a:endParaRPr>
          </a:p>
        </p:txBody>
      </p:sp>
      <p:sp>
        <p:nvSpPr>
          <p:cNvPr id="78855" name="Rectangle 7"/>
          <p:cNvSpPr>
            <a:spLocks noGrp="1" noRot="1" noChangeAspect="1" noChangeArrowheads="1" noTextEdit="1"/>
          </p:cNvSpPr>
          <p:nvPr>
            <p:ph type="sldImg"/>
          </p:nvPr>
        </p:nvSpPr>
        <p:spPr>
          <a:xfrm>
            <a:off x="5026851" y="316790"/>
            <a:ext cx="1543917" cy="1157865"/>
          </a:xfrm>
          <a:ln/>
        </p:spPr>
      </p:sp>
      <p:sp>
        <p:nvSpPr>
          <p:cNvPr id="78856" name="Rectangle 8"/>
          <p:cNvSpPr>
            <a:spLocks noGrp="1" noChangeArrowheads="1"/>
          </p:cNvSpPr>
          <p:nvPr>
            <p:ph type="body" idx="1"/>
          </p:nvPr>
        </p:nvSpPr>
        <p:spPr>
          <a:xfrm>
            <a:off x="289396" y="1704278"/>
            <a:ext cx="6223574" cy="7458132"/>
          </a:xfrm>
          <a:noFill/>
          <a:ln/>
        </p:spPr>
        <p:txBody>
          <a:bodyPr lIns="93131" tIns="46565" rIns="93131" bIns="46565"/>
          <a:lstStyle/>
          <a:p>
            <a:r>
              <a:rPr lang="en-US" sz="1800" dirty="0" smtClean="0"/>
              <a:t>Depicts the web as a City centre</a:t>
            </a:r>
          </a:p>
          <a:p>
            <a:endParaRPr lang="en-US" sz="1800" dirty="0" smtClean="0"/>
          </a:p>
          <a:p>
            <a:r>
              <a:rPr lang="en-US" sz="1800" dirty="0" smtClean="0"/>
              <a:t>Been using this for many years</a:t>
            </a:r>
            <a:r>
              <a:rPr lang="en-US" sz="1800" baseline="0" dirty="0" smtClean="0"/>
              <a:t> now – apologize</a:t>
            </a:r>
          </a:p>
          <a:p>
            <a:r>
              <a:rPr lang="en-US" sz="1800" dirty="0" smtClean="0"/>
              <a:t>It’s a little out of date now (no </a:t>
            </a:r>
            <a:r>
              <a:rPr lang="en-US" sz="1800" dirty="0" err="1" smtClean="0"/>
              <a:t>facebook</a:t>
            </a:r>
            <a:r>
              <a:rPr lang="en-US" sz="1800" dirty="0" smtClean="0"/>
              <a:t>), but the metaphor still holds</a:t>
            </a:r>
          </a:p>
          <a:p>
            <a:endParaRPr lang="en-US" sz="1800" dirty="0" smtClean="0"/>
          </a:p>
          <a:p>
            <a:r>
              <a:rPr lang="en-US" sz="1800" dirty="0" smtClean="0"/>
              <a:t>Big question is:</a:t>
            </a:r>
          </a:p>
          <a:p>
            <a:endParaRPr lang="en-US" sz="1800" dirty="0" smtClean="0"/>
          </a:p>
          <a:p>
            <a:r>
              <a:rPr lang="en-US" sz="1800" dirty="0" smtClean="0"/>
              <a:t>Where is the sign to the library?</a:t>
            </a:r>
          </a:p>
          <a:p>
            <a:endParaRPr lang="en-US" sz="1800" dirty="0" smtClean="0"/>
          </a:p>
          <a:p>
            <a:r>
              <a:rPr lang="en-US" sz="1800" dirty="0" smtClean="0"/>
              <a:t>There isn’t one…</a:t>
            </a:r>
          </a:p>
          <a:p>
            <a:endParaRPr lang="en-US" sz="1800" dirty="0" smtClean="0"/>
          </a:p>
          <a:p>
            <a:r>
              <a:rPr lang="en-US" sz="1800" dirty="0" smtClean="0"/>
              <a:t>This is my easiest definition of web-scale – How do you get into the city center on the web?</a:t>
            </a:r>
          </a:p>
          <a:p>
            <a:endParaRPr lang="en-US" sz="1800" dirty="0" smtClean="0"/>
          </a:p>
          <a:p>
            <a:r>
              <a:rPr lang="en-US" sz="1800" dirty="0" smtClean="0"/>
              <a:t>If you say don’t be daft – that is not possible… if you were to consider a reasonable proportion of the world’s libraries connected – it is a bigger organization than any of these…</a:t>
            </a:r>
          </a:p>
          <a:p>
            <a:endParaRPr lang="en-US" sz="1800" dirty="0" smtClean="0"/>
          </a:p>
          <a:p>
            <a:r>
              <a:rPr lang="en-US" sz="1800" dirty="0" smtClean="0"/>
              <a:t>TO be a little more sophisticated…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686957" y="673590"/>
            <a:ext cx="2713257" cy="2034363"/>
          </a:xfrm>
          <a:ln/>
        </p:spPr>
      </p:sp>
      <p:sp>
        <p:nvSpPr>
          <p:cNvPr id="35843" name="Notes Placeholder 2"/>
          <p:cNvSpPr>
            <a:spLocks noGrp="1"/>
          </p:cNvSpPr>
          <p:nvPr>
            <p:ph type="body" idx="1"/>
          </p:nvPr>
        </p:nvSpPr>
        <p:spPr/>
        <p:txBody>
          <a:bodyPr/>
          <a:lstStyle/>
          <a:p>
            <a:r>
              <a:rPr lang="en-US" sz="1400" dirty="0" smtClean="0">
                <a:latin typeface="Arial" pitchFamily="34" charset="0"/>
              </a:rPr>
              <a:t>So,</a:t>
            </a:r>
            <a:r>
              <a:rPr lang="en-US" sz="1400" baseline="0" dirty="0" smtClean="0">
                <a:latin typeface="Arial" pitchFamily="34" charset="0"/>
              </a:rPr>
              <a:t> that was my definition. In a slightly more eloquent way, here is </a:t>
            </a:r>
            <a:r>
              <a:rPr lang="en-US" sz="1400" baseline="0" dirty="0" err="1" smtClean="0">
                <a:latin typeface="Arial" pitchFamily="34" charset="0"/>
              </a:rPr>
              <a:t>Lorcan’s</a:t>
            </a:r>
            <a:r>
              <a:rPr lang="en-US" sz="1400" baseline="0" dirty="0" smtClean="0">
                <a:latin typeface="Arial" pitchFamily="34" charset="0"/>
              </a:rPr>
              <a:t> definition…</a:t>
            </a:r>
            <a:endParaRPr lang="en-US" sz="1400" dirty="0" smtClean="0">
              <a:latin typeface="Arial" pitchFamily="34" charset="0"/>
            </a:endParaRPr>
          </a:p>
          <a:p>
            <a:endParaRPr lang="en-US" sz="1400" dirty="0" smtClean="0">
              <a:latin typeface="Arial" pitchFamily="34" charset="0"/>
            </a:endParaRPr>
          </a:p>
          <a:p>
            <a:endParaRPr lang="en-US" sz="1400" dirty="0" smtClean="0">
              <a:latin typeface="Arial" pitchFamily="34" charset="0"/>
            </a:endParaRPr>
          </a:p>
          <a:p>
            <a:r>
              <a:rPr lang="en-US" sz="1400" dirty="0" smtClean="0">
                <a:latin typeface="Arial" pitchFamily="34" charset="0"/>
              </a:rPr>
              <a:t>READ</a:t>
            </a:r>
          </a:p>
          <a:p>
            <a:endParaRPr lang="en-US" sz="1400" dirty="0" smtClean="0">
              <a:latin typeface="Arial" pitchFamily="34" charset="0"/>
            </a:endParaRPr>
          </a:p>
          <a:p>
            <a:endParaRPr lang="en-US" sz="1400" dirty="0" smtClean="0">
              <a:latin typeface="Arial" pitchFamily="34" charset="0"/>
            </a:endParaRPr>
          </a:p>
          <a:p>
            <a:r>
              <a:rPr lang="en-US" sz="1400" dirty="0" smtClean="0">
                <a:latin typeface="Arial" pitchFamily="34" charset="0"/>
              </a:rPr>
              <a:t>I like the use of the word GRAVITY – mass attracts mass</a:t>
            </a:r>
          </a:p>
          <a:p>
            <a:endParaRPr lang="en-US" sz="1400" dirty="0" smtClean="0">
              <a:latin typeface="Arial" pitchFamily="34" charset="0"/>
            </a:endParaRPr>
          </a:p>
          <a:p>
            <a:r>
              <a:rPr lang="en-US" sz="1400" dirty="0" smtClean="0">
                <a:latin typeface="Arial" pitchFamily="34" charset="0"/>
              </a:rPr>
              <a:t>But it is not just OCLC or </a:t>
            </a:r>
            <a:r>
              <a:rPr lang="en-US" sz="1400" dirty="0" err="1" smtClean="0">
                <a:latin typeface="Arial" pitchFamily="34" charset="0"/>
              </a:rPr>
              <a:t>Lorcan</a:t>
            </a:r>
            <a:r>
              <a:rPr lang="en-US" sz="1400" dirty="0" smtClean="0">
                <a:latin typeface="Arial" pitchFamily="34" charset="0"/>
              </a:rPr>
              <a:t>.</a:t>
            </a:r>
          </a:p>
          <a:p>
            <a:endParaRPr lang="en-US" sz="1400" dirty="0" smtClean="0">
              <a:latin typeface="Arial" pitchFamily="34" charset="0"/>
            </a:endParaRPr>
          </a:p>
          <a:p>
            <a:endParaRPr lang="en-US" sz="1400" dirty="0" smtClean="0">
              <a:latin typeface="Arial" pitchFamily="34" charset="0"/>
            </a:endParaRPr>
          </a:p>
          <a:p>
            <a:endParaRPr lang="en-US" sz="1400" dirty="0" smtClean="0">
              <a:latin typeface="Arial" pitchFamily="34" charset="0"/>
            </a:endParaRPr>
          </a:p>
          <a:p>
            <a:r>
              <a:rPr lang="en-US" sz="1400" dirty="0" smtClean="0">
                <a:latin typeface="Arial" pitchFamily="34" charset="0"/>
              </a:rPr>
              <a:t>Here is Chris Anderson…</a:t>
            </a:r>
          </a:p>
          <a:p>
            <a:endParaRPr lang="en-US" sz="1400" dirty="0" smtClean="0">
              <a:latin typeface="Arial" pitchFamily="34" charset="0"/>
            </a:endParaRPr>
          </a:p>
          <a:p>
            <a:r>
              <a:rPr lang="en-US" sz="1400" b="1" dirty="0" smtClean="0">
                <a:latin typeface="Arial" pitchFamily="34" charset="0"/>
              </a:rPr>
              <a:t>CLICK TO CHRIS ANDERSON…</a:t>
            </a:r>
          </a:p>
        </p:txBody>
      </p:sp>
      <p:sp>
        <p:nvSpPr>
          <p:cNvPr id="35844" name="Slide Number Placeholder 3"/>
          <p:cNvSpPr>
            <a:spLocks noGrp="1"/>
          </p:cNvSpPr>
          <p:nvPr>
            <p:ph type="sldNum" sz="quarter" idx="5"/>
          </p:nvPr>
        </p:nvSpPr>
        <p:spPr>
          <a:noFill/>
        </p:spPr>
        <p:txBody>
          <a:bodyPr/>
          <a:lstStyle/>
          <a:p>
            <a:fld id="{09A05E2C-0789-42AF-9B59-E489A745292F}"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686957" y="673590"/>
            <a:ext cx="2710432" cy="2032245"/>
          </a:xfrm>
          <a:ln/>
        </p:spPr>
      </p:sp>
      <p:sp>
        <p:nvSpPr>
          <p:cNvPr id="35843" name="Notes Placeholder 2"/>
          <p:cNvSpPr>
            <a:spLocks noGrp="1"/>
          </p:cNvSpPr>
          <p:nvPr>
            <p:ph type="body" idx="1"/>
          </p:nvPr>
        </p:nvSpPr>
        <p:spPr/>
        <p:txBody>
          <a:bodyPr/>
          <a:lstStyle/>
          <a:p>
            <a:endParaRPr lang="en-US" sz="1400" dirty="0" smtClean="0">
              <a:latin typeface="Arial" pitchFamily="34" charset="0"/>
            </a:endParaRPr>
          </a:p>
          <a:p>
            <a:r>
              <a:rPr lang="en-US" sz="1400" dirty="0" smtClean="0">
                <a:latin typeface="Arial" pitchFamily="34" charset="0"/>
              </a:rPr>
              <a:t>And it’s not just us talking about this…</a:t>
            </a:r>
          </a:p>
          <a:p>
            <a:endParaRPr lang="en-US" sz="1400" dirty="0" smtClean="0">
              <a:latin typeface="Arial" pitchFamily="34" charset="0"/>
            </a:endParaRPr>
          </a:p>
          <a:p>
            <a:r>
              <a:rPr lang="en-US" sz="1400" dirty="0" smtClean="0">
                <a:latin typeface="Arial" pitchFamily="34" charset="0"/>
              </a:rPr>
              <a:t>Here is Chris Anderson</a:t>
            </a:r>
          </a:p>
          <a:p>
            <a:endParaRPr lang="en-US" sz="1400" dirty="0" smtClean="0">
              <a:latin typeface="Arial" pitchFamily="34" charset="0"/>
            </a:endParaRPr>
          </a:p>
          <a:p>
            <a:r>
              <a:rPr lang="en-US" sz="1400" dirty="0" smtClean="0">
                <a:latin typeface="Arial" pitchFamily="34" charset="0"/>
              </a:rPr>
              <a:t>READ</a:t>
            </a:r>
          </a:p>
          <a:p>
            <a:endParaRPr lang="en-US" sz="1400" b="1" dirty="0" smtClean="0"/>
          </a:p>
          <a:p>
            <a:endParaRPr lang="en-US" sz="1400" b="1" dirty="0" smtClean="0"/>
          </a:p>
          <a:p>
            <a:r>
              <a:rPr lang="en-US" sz="1400" b="1" dirty="0" smtClean="0"/>
              <a:t>OH, and if it isn’t obvious … SCALE MATTERS</a:t>
            </a:r>
            <a:endParaRPr lang="en-US" sz="1400" dirty="0" smtClean="0"/>
          </a:p>
        </p:txBody>
      </p:sp>
      <p:sp>
        <p:nvSpPr>
          <p:cNvPr id="35844" name="Slide Number Placeholder 3"/>
          <p:cNvSpPr>
            <a:spLocks noGrp="1"/>
          </p:cNvSpPr>
          <p:nvPr>
            <p:ph type="sldNum" sz="quarter" idx="5"/>
          </p:nvPr>
        </p:nvSpPr>
        <p:spPr>
          <a:noFill/>
        </p:spPr>
        <p:txBody>
          <a:bodyPr/>
          <a:lstStyle/>
          <a:p>
            <a:fld id="{09A05E2C-0789-42AF-9B59-E489A745292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Oh, and it isn’t obvious…</a:t>
            </a:r>
          </a:p>
          <a:p>
            <a:endParaRPr lang="en-US" sz="1400" dirty="0" smtClean="0"/>
          </a:p>
          <a:p>
            <a:r>
              <a:rPr lang="en-US" sz="1400" dirty="0" smtClean="0"/>
              <a:t>It is clear in the web economy…</a:t>
            </a:r>
          </a:p>
          <a:p>
            <a:endParaRPr lang="en-US" sz="1400" dirty="0" smtClean="0"/>
          </a:p>
          <a:p>
            <a:r>
              <a:rPr lang="en-US" sz="1400" dirty="0" smtClean="0"/>
              <a:t>Whatever your definition of ‘rich’ – traffic / usage/ money</a:t>
            </a:r>
          </a:p>
          <a:p>
            <a:endParaRPr lang="en-US" sz="1400" dirty="0" smtClean="0"/>
          </a:p>
          <a:p>
            <a:r>
              <a:rPr lang="en-US" sz="1400" dirty="0" smtClean="0"/>
              <a:t>It is our contention that Web-Scale is absolutely critical to the future of libraries…</a:t>
            </a:r>
          </a:p>
          <a:p>
            <a:endParaRPr lang="en-US" sz="1400" dirty="0" smtClean="0"/>
          </a:p>
          <a:p>
            <a:r>
              <a:rPr lang="en-US" sz="1400" dirty="0" smtClean="0"/>
              <a:t>Fantastic US headline: “Big sucks at the expense of small”</a:t>
            </a:r>
          </a:p>
          <a:p>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So how does this notion of “Web-scale” related to</a:t>
            </a:r>
            <a:r>
              <a:rPr lang="en-US" sz="1400" b="1" baseline="0" dirty="0" smtClean="0"/>
              <a:t> </a:t>
            </a:r>
            <a:r>
              <a:rPr lang="en-US" sz="1400" b="1" dirty="0" smtClean="0"/>
              <a:t>the current hot topic of ‘Cloud Computing’</a:t>
            </a:r>
          </a:p>
          <a:p>
            <a:endParaRPr lang="en-US" sz="1400" dirty="0" smtClean="0"/>
          </a:p>
          <a:p>
            <a:r>
              <a:rPr lang="en-US" sz="1400" b="1" dirty="0" smtClean="0"/>
              <a:t>CLICK TO CLOUD</a:t>
            </a:r>
            <a:endParaRPr lang="en-US" sz="1400" b="1" dirty="0"/>
          </a:p>
        </p:txBody>
      </p:sp>
      <p:sp>
        <p:nvSpPr>
          <p:cNvPr id="4" name="Slide Number Placeholder 3"/>
          <p:cNvSpPr>
            <a:spLocks noGrp="1"/>
          </p:cNvSpPr>
          <p:nvPr>
            <p:ph type="sldNum" sz="quarter" idx="10"/>
          </p:nvPr>
        </p:nvSpPr>
        <p:spPr/>
        <p:txBody>
          <a:bodyPr/>
          <a:lstStyle/>
          <a:p>
            <a:pPr>
              <a:defRPr/>
            </a:pPr>
            <a:fld id="{40AE5B62-AFBA-43A9-98F4-835787CA02A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829604" y="530943"/>
            <a:ext cx="2855904" cy="2141318"/>
          </a:xfrm>
          <a:ln/>
        </p:spPr>
      </p:sp>
      <p:sp>
        <p:nvSpPr>
          <p:cNvPr id="35843" name="Notes Placeholder 2"/>
          <p:cNvSpPr>
            <a:spLocks noGrp="1"/>
          </p:cNvSpPr>
          <p:nvPr>
            <p:ph type="body" idx="1"/>
          </p:nvPr>
        </p:nvSpPr>
        <p:spPr/>
        <p:txBody>
          <a:bodyPr/>
          <a:lstStyle/>
          <a:p>
            <a:r>
              <a:rPr lang="en-US" sz="1400" dirty="0" smtClean="0">
                <a:latin typeface="Arial" pitchFamily="34" charset="0"/>
              </a:rPr>
              <a:t>A complex</a:t>
            </a:r>
            <a:r>
              <a:rPr lang="en-US" sz="1400" baseline="0" dirty="0" smtClean="0">
                <a:latin typeface="Arial" pitchFamily="34" charset="0"/>
              </a:rPr>
              <a:t> definition of Cloud…</a:t>
            </a:r>
          </a:p>
          <a:p>
            <a:endParaRPr lang="en-US" sz="1400" baseline="0" dirty="0" smtClean="0">
              <a:latin typeface="Arial" pitchFamily="34" charset="0"/>
            </a:endParaRPr>
          </a:p>
          <a:p>
            <a:endParaRPr lang="en-US" sz="1400" baseline="0" dirty="0" smtClean="0">
              <a:latin typeface="Arial" pitchFamily="34" charset="0"/>
            </a:endParaRPr>
          </a:p>
          <a:p>
            <a:r>
              <a:rPr lang="en-US" sz="1400" baseline="0" dirty="0" smtClean="0">
                <a:latin typeface="Arial" pitchFamily="34" charset="0"/>
              </a:rPr>
              <a:t>A simple definition of cloud…</a:t>
            </a:r>
          </a:p>
          <a:p>
            <a:endParaRPr lang="en-US" sz="1400" baseline="0" dirty="0" smtClean="0">
              <a:latin typeface="Arial" pitchFamily="34" charset="0"/>
            </a:endParaRPr>
          </a:p>
          <a:p>
            <a:endParaRPr lang="en-US" sz="1400" baseline="0" dirty="0" smtClean="0">
              <a:latin typeface="Arial" pitchFamily="34" charset="0"/>
            </a:endParaRPr>
          </a:p>
          <a:p>
            <a:endParaRPr lang="en-US" sz="1400" dirty="0" smtClean="0">
              <a:latin typeface="Arial" pitchFamily="34" charset="0"/>
            </a:endParaRPr>
          </a:p>
          <a:p>
            <a:r>
              <a:rPr lang="en-US" sz="1400" dirty="0" smtClean="0">
                <a:latin typeface="Arial" pitchFamily="34" charset="0"/>
              </a:rPr>
              <a:t>Bottom</a:t>
            </a:r>
            <a:r>
              <a:rPr lang="en-US" sz="1400" baseline="0" dirty="0" smtClean="0">
                <a:latin typeface="Arial" pitchFamily="34" charset="0"/>
              </a:rPr>
              <a:t> line : Cloud is an infrastructure which is required for Web-Scale, but Web-Scale is much more than just infrastructure…</a:t>
            </a:r>
            <a:endParaRPr lang="en-US" sz="1400" dirty="0" smtClean="0">
              <a:latin typeface="Arial" pitchFamily="34" charset="0"/>
            </a:endParaRPr>
          </a:p>
          <a:p>
            <a:endParaRPr lang="en-US" sz="1400" dirty="0" smtClean="0">
              <a:latin typeface="Arial" pitchFamily="34" charset="0"/>
            </a:endParaRPr>
          </a:p>
          <a:p>
            <a:endParaRPr lang="en-US" sz="1400" dirty="0" smtClean="0">
              <a:latin typeface="Arial" pitchFamily="34" charset="0"/>
            </a:endParaRPr>
          </a:p>
          <a:p>
            <a:pPr defTabSz="912937">
              <a:defRPr/>
            </a:pPr>
            <a:endParaRPr lang="en-US" sz="1400" b="1" dirty="0" smtClean="0">
              <a:latin typeface="Arial" pitchFamily="34" charset="0"/>
            </a:endParaRPr>
          </a:p>
          <a:p>
            <a:pPr defTabSz="912937">
              <a:defRPr/>
            </a:pPr>
            <a:r>
              <a:rPr lang="en-US" sz="1400" b="1" dirty="0" smtClean="0">
                <a:latin typeface="Arial" pitchFamily="34" charset="0"/>
              </a:rPr>
              <a:t>CLICK TO SOME GENUINE WEB-SCALE PROVIDERS</a:t>
            </a:r>
          </a:p>
          <a:p>
            <a:endParaRPr lang="en-US" sz="1400" dirty="0" smtClean="0">
              <a:latin typeface="Arial" pitchFamily="34" charset="0"/>
            </a:endParaRPr>
          </a:p>
        </p:txBody>
      </p:sp>
      <p:sp>
        <p:nvSpPr>
          <p:cNvPr id="35844" name="Slide Number Placeholder 3"/>
          <p:cNvSpPr>
            <a:spLocks noGrp="1"/>
          </p:cNvSpPr>
          <p:nvPr>
            <p:ph type="sldNum" sz="quarter" idx="5"/>
          </p:nvPr>
        </p:nvSpPr>
        <p:spPr>
          <a:noFill/>
        </p:spPr>
        <p:txBody>
          <a:bodyPr/>
          <a:lstStyle/>
          <a:p>
            <a:fld id="{09A05E2C-0789-42AF-9B59-E489A745292F}"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Who might we think</a:t>
            </a:r>
            <a:r>
              <a:rPr lang="en-GB" baseline="0" dirty="0" smtClean="0"/>
              <a:t> of being web-scale – it’s the guys in the city </a:t>
            </a:r>
            <a:r>
              <a:rPr lang="en-GB" baseline="0" dirty="0" err="1" smtClean="0"/>
              <a:t>center</a:t>
            </a:r>
            <a:endParaRPr lang="en-GB" dirty="0" smtClean="0"/>
          </a:p>
          <a:p>
            <a:endParaRPr lang="en-GB" dirty="0" smtClean="0"/>
          </a:p>
          <a:p>
            <a:r>
              <a:rPr lang="en-GB" dirty="0" smtClean="0"/>
              <a:t>Some genuine web-scale providers</a:t>
            </a:r>
          </a:p>
          <a:p>
            <a:endParaRPr lang="en-GB" dirty="0" smtClean="0"/>
          </a:p>
          <a:p>
            <a:r>
              <a:rPr lang="en-GB" dirty="0" smtClean="0"/>
              <a:t>Seem to have these things in common</a:t>
            </a:r>
          </a:p>
          <a:p>
            <a:endParaRPr lang="en-GB" dirty="0" smtClean="0"/>
          </a:p>
          <a:p>
            <a:r>
              <a:rPr lang="en-GB" dirty="0" smtClean="0"/>
              <a:t>They have all generated a massive aggregation of data.</a:t>
            </a:r>
          </a:p>
          <a:p>
            <a:r>
              <a:rPr lang="en-GB" dirty="0" smtClean="0"/>
              <a:t>Around that data they have generated a massive aggregation of community</a:t>
            </a:r>
          </a:p>
          <a:p>
            <a:endParaRPr lang="en-GB" dirty="0" smtClean="0"/>
          </a:p>
          <a:p>
            <a:r>
              <a:rPr lang="en-GB" dirty="0" smtClean="0"/>
              <a:t>And to support that they have delivered a massively aggregated community – and yes it happens to be a cloud infrastructure of course...</a:t>
            </a:r>
          </a:p>
          <a:p>
            <a:endParaRPr lang="en-GB" dirty="0" smtClean="0"/>
          </a:p>
          <a:p>
            <a:r>
              <a:rPr lang="en-GB" dirty="0" smtClean="0"/>
              <a:t>So it seems to me that the core pillars of web-scale are...</a:t>
            </a:r>
          </a:p>
          <a:p>
            <a:r>
              <a:rPr lang="en-GB" dirty="0" smtClean="0"/>
              <a:t>Massive aggregations of Data, Community</a:t>
            </a:r>
            <a:r>
              <a:rPr lang="en-GB" baseline="0" dirty="0" smtClean="0"/>
              <a:t> and Infrastructure...</a:t>
            </a:r>
          </a:p>
          <a:p>
            <a:endParaRPr lang="en-GB" dirty="0" smtClean="0"/>
          </a:p>
          <a:p>
            <a:r>
              <a:rPr lang="en-GB" b="1" dirty="0" smtClean="0"/>
              <a:t>So,</a:t>
            </a:r>
            <a:r>
              <a:rPr lang="en-GB" b="1" baseline="0" dirty="0" smtClean="0"/>
              <a:t> how do libraries stack up against Web-Scale requirements?</a:t>
            </a:r>
            <a:endParaRPr lang="en-GB" b="1" dirty="0" smtClean="0"/>
          </a:p>
          <a:p>
            <a:endParaRPr lang="en-GB" dirty="0" smtClean="0"/>
          </a:p>
          <a:p>
            <a:endParaRPr lang="en-GB" b="1" dirty="0"/>
          </a:p>
        </p:txBody>
      </p:sp>
      <p:sp>
        <p:nvSpPr>
          <p:cNvPr id="4" name="Slide Number Placeholder 3"/>
          <p:cNvSpPr>
            <a:spLocks noGrp="1"/>
          </p:cNvSpPr>
          <p:nvPr>
            <p:ph type="sldNum" sz="quarter" idx="10"/>
          </p:nvPr>
        </p:nvSpPr>
        <p:spPr/>
        <p:txBody>
          <a:bodyPr/>
          <a:lstStyle/>
          <a:p>
            <a:fld id="{033F83DD-D691-4A78-B6BF-67A6D7AB9D5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14"/>
          <p:cNvSpPr>
            <a:spLocks noChangeArrowheads="1"/>
          </p:cNvSpPr>
          <p:nvPr userDrawn="1"/>
        </p:nvSpPr>
        <p:spPr bwMode="auto">
          <a:xfrm>
            <a:off x="5711825" y="-279400"/>
            <a:ext cx="2425700" cy="2425700"/>
          </a:xfrm>
          <a:prstGeom prst="ellipse">
            <a:avLst/>
          </a:prstGeom>
          <a:solidFill>
            <a:schemeClr val="bg1">
              <a:alpha val="7001"/>
            </a:schemeClr>
          </a:solidFill>
          <a:ln w="9525">
            <a:noFill/>
            <a:round/>
            <a:headEnd/>
            <a:tailEnd/>
          </a:ln>
          <a:effectLst/>
        </p:spPr>
        <p:txBody>
          <a:bodyPr wrap="none" anchor="ctr"/>
          <a:lstStyle/>
          <a:p>
            <a:pPr>
              <a:defRPr/>
            </a:pPr>
            <a:endParaRPr lang="en-US"/>
          </a:p>
        </p:txBody>
      </p:sp>
      <p:sp>
        <p:nvSpPr>
          <p:cNvPr id="6" name="Oval 15"/>
          <p:cNvSpPr>
            <a:spLocks noChangeArrowheads="1"/>
          </p:cNvSpPr>
          <p:nvPr userDrawn="1"/>
        </p:nvSpPr>
        <p:spPr bwMode="auto">
          <a:xfrm>
            <a:off x="7567613" y="719138"/>
            <a:ext cx="1711325" cy="1711325"/>
          </a:xfrm>
          <a:prstGeom prst="ellipse">
            <a:avLst/>
          </a:prstGeom>
          <a:solidFill>
            <a:schemeClr val="bg1">
              <a:alpha val="14999"/>
            </a:schemeClr>
          </a:solidFill>
          <a:ln w="9525">
            <a:noFill/>
            <a:round/>
            <a:headEnd/>
            <a:tailEnd/>
          </a:ln>
          <a:effectLst/>
        </p:spPr>
        <p:txBody>
          <a:bodyPr wrap="none" anchor="ctr"/>
          <a:lstStyle/>
          <a:p>
            <a:pPr>
              <a:defRPr/>
            </a:pPr>
            <a:endParaRPr lang="en-US"/>
          </a:p>
        </p:txBody>
      </p:sp>
      <p:sp>
        <p:nvSpPr>
          <p:cNvPr id="7" name="Oval 16"/>
          <p:cNvSpPr>
            <a:spLocks noChangeArrowheads="1"/>
          </p:cNvSpPr>
          <p:nvPr userDrawn="1"/>
        </p:nvSpPr>
        <p:spPr bwMode="auto">
          <a:xfrm>
            <a:off x="6997700" y="1860550"/>
            <a:ext cx="1139825" cy="1139825"/>
          </a:xfrm>
          <a:prstGeom prst="ellipse">
            <a:avLst/>
          </a:prstGeom>
          <a:solidFill>
            <a:schemeClr val="bg1">
              <a:alpha val="20000"/>
            </a:schemeClr>
          </a:solidFill>
          <a:ln w="9525">
            <a:noFill/>
            <a:round/>
            <a:headEnd/>
            <a:tailEnd/>
          </a:ln>
          <a:effectLst/>
        </p:spPr>
        <p:txBody>
          <a:bodyPr wrap="none" anchor="ctr"/>
          <a:lstStyle/>
          <a:p>
            <a:pPr>
              <a:defRPr/>
            </a:pPr>
            <a:endParaRPr lang="en-US"/>
          </a:p>
        </p:txBody>
      </p:sp>
      <p:pic>
        <p:nvPicPr>
          <p:cNvPr id="8" name="Picture 13" descr="logo with tag"/>
          <p:cNvPicPr>
            <a:picLocks noChangeAspect="1" noChangeArrowheads="1"/>
          </p:cNvPicPr>
          <p:nvPr userDrawn="1"/>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pic>
        <p:nvPicPr>
          <p:cNvPr id="9" name="Picture 17" descr="lite border top"/>
          <p:cNvPicPr>
            <a:picLocks noChangeAspect="1" noChangeArrowheads="1"/>
          </p:cNvPicPr>
          <p:nvPr userDrawn="1"/>
        </p:nvPicPr>
        <p:blipFill>
          <a:blip r:embed="rId3" cstate="print"/>
          <a:srcRect/>
          <a:stretch>
            <a:fillRect/>
          </a:stretch>
        </p:blipFill>
        <p:spPr bwMode="auto">
          <a:xfrm>
            <a:off x="0" y="0"/>
            <a:ext cx="9144000" cy="142875"/>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4" cstate="print"/>
          <a:srcRect/>
          <a:stretch>
            <a:fillRect/>
          </a:stretch>
        </p:blipFill>
        <p:spPr bwMode="auto">
          <a:xfrm>
            <a:off x="0" y="6715125"/>
            <a:ext cx="9144000" cy="142875"/>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5" cstate="print"/>
          <a:srcRect/>
          <a:stretch>
            <a:fillRect/>
          </a:stretch>
        </p:blipFill>
        <p:spPr bwMode="auto">
          <a:xfrm>
            <a:off x="0" y="0"/>
            <a:ext cx="446088" cy="685800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6" cstate="print"/>
          <a:srcRect/>
          <a:stretch>
            <a:fillRect/>
          </a:stretch>
        </p:blipFill>
        <p:spPr bwMode="auto">
          <a:xfrm>
            <a:off x="8697913" y="0"/>
            <a:ext cx="446087" cy="6858000"/>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rgbClr val="144A6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0"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pic>
        <p:nvPicPr>
          <p:cNvPr id="1030" name="Picture 11" descr="lite border top"/>
          <p:cNvPicPr>
            <a:picLocks noChangeAspect="1" noChangeArrowheads="1"/>
          </p:cNvPicPr>
          <p:nvPr/>
        </p:nvPicPr>
        <p:blipFill>
          <a:blip r:embed="rId14" cstate="print"/>
          <a:srcRect/>
          <a:stretch>
            <a:fillRect/>
          </a:stretch>
        </p:blipFill>
        <p:spPr bwMode="auto">
          <a:xfrm>
            <a:off x="0" y="0"/>
            <a:ext cx="9144000" cy="142875"/>
          </a:xfrm>
          <a:prstGeom prst="rect">
            <a:avLst/>
          </a:prstGeom>
          <a:noFill/>
          <a:ln w="9525">
            <a:noFill/>
            <a:miter lim="800000"/>
            <a:headEnd/>
            <a:tailEnd/>
          </a:ln>
        </p:spPr>
      </p:pic>
      <p:pic>
        <p:nvPicPr>
          <p:cNvPr id="1031" name="Picture 12" descr="lite border bottom"/>
          <p:cNvPicPr>
            <a:picLocks noChangeAspect="1" noChangeArrowheads="1"/>
          </p:cNvPicPr>
          <p:nvPr/>
        </p:nvPicPr>
        <p:blipFill>
          <a:blip r:embed="rId15" cstate="print"/>
          <a:srcRect/>
          <a:stretch>
            <a:fillRect/>
          </a:stretch>
        </p:blipFill>
        <p:spPr bwMode="auto">
          <a:xfrm>
            <a:off x="0" y="6715125"/>
            <a:ext cx="9144000" cy="142875"/>
          </a:xfrm>
          <a:prstGeom prst="rect">
            <a:avLst/>
          </a:prstGeom>
          <a:noFill/>
          <a:ln w="9525">
            <a:noFill/>
            <a:miter lim="800000"/>
            <a:headEnd/>
            <a:tailEnd/>
          </a:ln>
        </p:spPr>
      </p:pic>
      <p:pic>
        <p:nvPicPr>
          <p:cNvPr id="2" name="Picture 13" descr="lite border left"/>
          <p:cNvPicPr>
            <a:picLocks noChangeAspect="1" noChangeArrowheads="1"/>
          </p:cNvPicPr>
          <p:nvPr/>
        </p:nvPicPr>
        <p:blipFill>
          <a:blip r:embed="rId16" cstate="print"/>
          <a:srcRect/>
          <a:stretch>
            <a:fillRect/>
          </a:stretch>
        </p:blipFill>
        <p:spPr bwMode="auto">
          <a:xfrm>
            <a:off x="0" y="0"/>
            <a:ext cx="446088" cy="6858000"/>
          </a:xfrm>
          <a:prstGeom prst="rect">
            <a:avLst/>
          </a:prstGeom>
          <a:noFill/>
          <a:ln w="9525">
            <a:noFill/>
            <a:miter lim="800000"/>
            <a:headEnd/>
            <a:tailEnd/>
          </a:ln>
        </p:spPr>
      </p:pic>
      <p:pic>
        <p:nvPicPr>
          <p:cNvPr id="1033" name="Picture 14" descr="lite border right"/>
          <p:cNvPicPr>
            <a:picLocks noChangeAspect="1" noChangeArrowheads="1"/>
          </p:cNvPicPr>
          <p:nvPr/>
        </p:nvPicPr>
        <p:blipFill>
          <a:blip r:embed="rId17" cstate="print"/>
          <a:srcRect/>
          <a:stretch>
            <a:fillRect/>
          </a:stretch>
        </p:blipFill>
        <p:spPr bwMode="auto">
          <a:xfrm>
            <a:off x="8697913" y="0"/>
            <a:ext cx="446087"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2500" b="1">
          <a:solidFill>
            <a:schemeClr val="bg1"/>
          </a:solidFill>
          <a:latin typeface="+mj-lt"/>
          <a:ea typeface="+mj-ea"/>
          <a:cs typeface="+mj-cs"/>
        </a:defRPr>
      </a:lvl1pPr>
      <a:lvl2pPr algn="l" rtl="0" eaLnBrk="0" fontAlgn="base" hangingPunct="0">
        <a:spcBef>
          <a:spcPct val="0"/>
        </a:spcBef>
        <a:spcAft>
          <a:spcPct val="0"/>
        </a:spcAft>
        <a:defRPr sz="2500" b="1">
          <a:solidFill>
            <a:schemeClr val="bg1"/>
          </a:solidFill>
          <a:latin typeface="Trebuchet MS" pitchFamily="34" charset="0"/>
        </a:defRPr>
      </a:lvl2pPr>
      <a:lvl3pPr algn="l" rtl="0" eaLnBrk="0" fontAlgn="base" hangingPunct="0">
        <a:spcBef>
          <a:spcPct val="0"/>
        </a:spcBef>
        <a:spcAft>
          <a:spcPct val="0"/>
        </a:spcAft>
        <a:defRPr sz="2500" b="1">
          <a:solidFill>
            <a:schemeClr val="bg1"/>
          </a:solidFill>
          <a:latin typeface="Trebuchet MS" pitchFamily="34" charset="0"/>
        </a:defRPr>
      </a:lvl3pPr>
      <a:lvl4pPr algn="l" rtl="0" eaLnBrk="0" fontAlgn="base" hangingPunct="0">
        <a:spcBef>
          <a:spcPct val="0"/>
        </a:spcBef>
        <a:spcAft>
          <a:spcPct val="0"/>
        </a:spcAft>
        <a:defRPr sz="2500" b="1">
          <a:solidFill>
            <a:schemeClr val="bg1"/>
          </a:solidFill>
          <a:latin typeface="Trebuchet MS" pitchFamily="34" charset="0"/>
        </a:defRPr>
      </a:lvl4pPr>
      <a:lvl5pPr algn="l" rtl="0" eaLnBrk="0" fontAlgn="base" hangingPunct="0">
        <a:spcBef>
          <a:spcPct val="0"/>
        </a:spcBef>
        <a:spcAft>
          <a:spcPct val="0"/>
        </a:spcAft>
        <a:defRPr sz="2500" b="1">
          <a:solidFill>
            <a:schemeClr val="bg1"/>
          </a:solidFill>
          <a:latin typeface="Trebuchet MS" pitchFamily="34" charset="0"/>
        </a:defRPr>
      </a:lvl5pPr>
      <a:lvl6pPr marL="457200" algn="l" rtl="0" fontAlgn="base">
        <a:spcBef>
          <a:spcPct val="0"/>
        </a:spcBef>
        <a:spcAft>
          <a:spcPct val="0"/>
        </a:spcAft>
        <a:defRPr sz="2500" b="1">
          <a:solidFill>
            <a:schemeClr val="bg1"/>
          </a:solidFill>
          <a:latin typeface="Trebuchet MS" pitchFamily="34" charset="0"/>
        </a:defRPr>
      </a:lvl6pPr>
      <a:lvl7pPr marL="914400" algn="l" rtl="0" fontAlgn="base">
        <a:spcBef>
          <a:spcPct val="0"/>
        </a:spcBef>
        <a:spcAft>
          <a:spcPct val="0"/>
        </a:spcAft>
        <a:defRPr sz="2500" b="1">
          <a:solidFill>
            <a:schemeClr val="bg1"/>
          </a:solidFill>
          <a:latin typeface="Trebuchet MS" pitchFamily="34" charset="0"/>
        </a:defRPr>
      </a:lvl7pPr>
      <a:lvl8pPr marL="1371600" algn="l" rtl="0" fontAlgn="base">
        <a:spcBef>
          <a:spcPct val="0"/>
        </a:spcBef>
        <a:spcAft>
          <a:spcPct val="0"/>
        </a:spcAft>
        <a:defRPr sz="2500" b="1">
          <a:solidFill>
            <a:schemeClr val="bg1"/>
          </a:solidFill>
          <a:latin typeface="Trebuchet MS" pitchFamily="34" charset="0"/>
        </a:defRPr>
      </a:lvl8pPr>
      <a:lvl9pPr marL="1828800" algn="l" rtl="0" fontAlgn="base">
        <a:spcBef>
          <a:spcPct val="0"/>
        </a:spcBef>
        <a:spcAft>
          <a:spcPct val="0"/>
        </a:spcAft>
        <a:defRPr sz="2500" b="1">
          <a:solidFill>
            <a:schemeClr val="bg1"/>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jpe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www.youtube.com/watch?v=9_hFGsmx_6k"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4"/>
          <p:cNvSpPr>
            <a:spLocks noChangeArrowheads="1"/>
          </p:cNvSpPr>
          <p:nvPr/>
        </p:nvSpPr>
        <p:spPr bwMode="auto">
          <a:xfrm>
            <a:off x="1006475" y="1289050"/>
            <a:ext cx="1854200" cy="1854200"/>
          </a:xfrm>
          <a:prstGeom prst="ellipse">
            <a:avLst/>
          </a:prstGeom>
          <a:solidFill>
            <a:srgbClr val="409A3C"/>
          </a:solidFill>
          <a:ln w="88900">
            <a:solidFill>
              <a:schemeClr val="bg1"/>
            </a:solidFill>
            <a:round/>
            <a:headEnd/>
            <a:tailEnd/>
          </a:ln>
        </p:spPr>
        <p:txBody>
          <a:bodyPr wrap="none" anchor="ctr"/>
          <a:lstStyle/>
          <a:p>
            <a:pPr algn="ctr"/>
            <a:r>
              <a:rPr lang="en-US" sz="1600" b="1" dirty="0" smtClean="0">
                <a:solidFill>
                  <a:schemeClr val="bg1"/>
                </a:solidFill>
              </a:rPr>
              <a:t>OCLC Research</a:t>
            </a:r>
            <a:endParaRPr lang="en-US" sz="1600" b="1" dirty="0" smtClean="0">
              <a:solidFill>
                <a:schemeClr val="bg1"/>
              </a:solidFill>
            </a:endParaRPr>
          </a:p>
          <a:p>
            <a:pPr algn="ctr"/>
            <a:r>
              <a:rPr lang="en-US" sz="1600" b="1" dirty="0" smtClean="0">
                <a:solidFill>
                  <a:schemeClr val="bg1"/>
                </a:solidFill>
              </a:rPr>
              <a:t>Libraries</a:t>
            </a:r>
          </a:p>
          <a:p>
            <a:pPr algn="ctr"/>
            <a:r>
              <a:rPr lang="en-US" sz="1600" b="1" dirty="0" smtClean="0">
                <a:solidFill>
                  <a:schemeClr val="bg1"/>
                </a:solidFill>
              </a:rPr>
              <a:t>Partners</a:t>
            </a:r>
            <a:endParaRPr lang="en-US" sz="1600" b="1" dirty="0">
              <a:solidFill>
                <a:schemeClr val="bg1"/>
              </a:solidFill>
            </a:endParaRPr>
          </a:p>
        </p:txBody>
      </p:sp>
      <p:sp>
        <p:nvSpPr>
          <p:cNvPr id="3076" name="Text Box 6"/>
          <p:cNvSpPr txBox="1">
            <a:spLocks noChangeArrowheads="1"/>
          </p:cNvSpPr>
          <p:nvPr/>
        </p:nvSpPr>
        <p:spPr bwMode="auto">
          <a:xfrm>
            <a:off x="1006475" y="2566904"/>
            <a:ext cx="1854200" cy="261610"/>
          </a:xfrm>
          <a:prstGeom prst="rect">
            <a:avLst/>
          </a:prstGeom>
          <a:noFill/>
          <a:ln w="9525">
            <a:noFill/>
            <a:miter lim="800000"/>
            <a:headEnd/>
            <a:tailEnd/>
          </a:ln>
        </p:spPr>
        <p:txBody>
          <a:bodyPr anchor="b">
            <a:spAutoFit/>
          </a:bodyPr>
          <a:lstStyle/>
          <a:p>
            <a:pPr algn="ctr">
              <a:spcBef>
                <a:spcPct val="50000"/>
              </a:spcBef>
            </a:pPr>
            <a:r>
              <a:rPr lang="en-US" sz="1100" b="1" dirty="0" smtClean="0">
                <a:solidFill>
                  <a:srgbClr val="CCFFFF"/>
                </a:solidFill>
                <a:latin typeface="Trebuchet MS" pitchFamily="34" charset="0"/>
              </a:rPr>
              <a:t>10 June 2011</a:t>
            </a:r>
            <a:endParaRPr lang="en-US" sz="1100" b="1" dirty="0">
              <a:solidFill>
                <a:srgbClr val="CCFFFF"/>
              </a:solidFill>
              <a:latin typeface="Trebuchet MS" pitchFamily="34" charset="0"/>
            </a:endParaRPr>
          </a:p>
        </p:txBody>
      </p:sp>
      <p:sp>
        <p:nvSpPr>
          <p:cNvPr id="3077" name="Rectangle 7"/>
          <p:cNvSpPr>
            <a:spLocks noGrp="1" noChangeArrowheads="1"/>
          </p:cNvSpPr>
          <p:nvPr>
            <p:ph type="subTitle" idx="1"/>
          </p:nvPr>
        </p:nvSpPr>
        <p:spPr>
          <a:xfrm>
            <a:off x="3573463" y="3352800"/>
            <a:ext cx="4849812" cy="1930400"/>
          </a:xfrm>
        </p:spPr>
        <p:txBody>
          <a:bodyPr/>
          <a:lstStyle/>
          <a:p>
            <a:pPr eaLnBrk="1" hangingPunct="1">
              <a:buFontTx/>
              <a:buNone/>
            </a:pPr>
            <a:r>
              <a:rPr lang="en-US" dirty="0" smtClean="0"/>
              <a:t>Robin Murray</a:t>
            </a:r>
          </a:p>
          <a:p>
            <a:pPr eaLnBrk="1" hangingPunct="1">
              <a:buFontTx/>
              <a:buNone/>
            </a:pPr>
            <a:r>
              <a:rPr lang="en-US" sz="1700" dirty="0" smtClean="0">
                <a:solidFill>
                  <a:srgbClr val="2178B5"/>
                </a:solidFill>
              </a:rPr>
              <a:t>Vice President, Global Product Management</a:t>
            </a:r>
          </a:p>
          <a:p>
            <a:pPr eaLnBrk="1" hangingPunct="1">
              <a:buFontTx/>
              <a:buNone/>
            </a:pPr>
            <a:r>
              <a:rPr lang="en-US" sz="1700" dirty="0" smtClean="0">
                <a:solidFill>
                  <a:srgbClr val="2178B5"/>
                </a:solidFill>
              </a:rPr>
              <a:t>OCLC</a:t>
            </a:r>
            <a:endParaRPr lang="en-US" dirty="0" smtClean="0"/>
          </a:p>
        </p:txBody>
      </p:sp>
      <p:sp>
        <p:nvSpPr>
          <p:cNvPr id="2056" name="Rectangle 8"/>
          <p:cNvSpPr>
            <a:spLocks noGrp="1" noChangeArrowheads="1"/>
          </p:cNvSpPr>
          <p:nvPr>
            <p:ph type="ctrTitle"/>
          </p:nvPr>
        </p:nvSpPr>
        <p:spPr/>
        <p:txBody>
          <a:bodyPr/>
          <a:lstStyle/>
          <a:p>
            <a:pPr algn="ctr" eaLnBrk="1" hangingPunct="1">
              <a:defRPr/>
            </a:pPr>
            <a:r>
              <a:rPr lang="en-US" dirty="0" smtClean="0"/>
              <a:t>Collaboratively Building Web-Scale with Libraries</a:t>
            </a:r>
            <a:br>
              <a:rPr lang="en-US" dirty="0" smtClean="0"/>
            </a:br>
            <a:r>
              <a:rPr lang="en-US" dirty="0" smtClean="0"/>
              <a:t>	</a:t>
            </a:r>
            <a:br>
              <a:rPr lang="en-US" dirty="0" smtClean="0"/>
            </a:br>
            <a:r>
              <a:rPr lang="en-US" dirty="0" smtClean="0"/>
              <a:t> The Web-Scale Platform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Libraries and Web-Scale?</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3858765" y="3286353"/>
            <a:ext cx="1221252" cy="1130703"/>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5347806" y="2145177"/>
            <a:ext cx="1221252" cy="1130703"/>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5347806" y="4438002"/>
            <a:ext cx="1221252" cy="1130703"/>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7059570" y="3154179"/>
            <a:ext cx="1221252" cy="1130703"/>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7772805" y="1431942"/>
            <a:ext cx="1221252" cy="1130703"/>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7772805" y="5579178"/>
            <a:ext cx="1221252" cy="1130703"/>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2004354" y="5579178"/>
            <a:ext cx="1221252" cy="1130703"/>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1861707" y="2145177"/>
            <a:ext cx="1221252" cy="1130703"/>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149943" y="3438753"/>
            <a:ext cx="1221252" cy="1130703"/>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a:stretch>
            <a:fillRect/>
          </a:stretch>
        </p:blipFill>
        <p:spPr bwMode="auto">
          <a:xfrm>
            <a:off x="8377775" y="4570176"/>
            <a:ext cx="616282" cy="570588"/>
          </a:xfrm>
          <a:prstGeom prst="rect">
            <a:avLst/>
          </a:prstGeom>
          <a:noFill/>
          <a:ln w="9525">
            <a:noFill/>
            <a:miter lim="800000"/>
            <a:headEnd/>
            <a:tailEnd/>
          </a:ln>
        </p:spPr>
      </p:pic>
      <p:pic>
        <p:nvPicPr>
          <p:cNvPr id="26" name="Picture 2"/>
          <p:cNvPicPr>
            <a:picLocks noChangeAspect="1" noChangeArrowheads="1"/>
          </p:cNvPicPr>
          <p:nvPr/>
        </p:nvPicPr>
        <p:blipFill>
          <a:blip r:embed="rId4" cstate="print"/>
          <a:srcRect/>
          <a:stretch>
            <a:fillRect/>
          </a:stretch>
        </p:blipFill>
        <p:spPr bwMode="auto">
          <a:xfrm>
            <a:off x="7093952" y="4570176"/>
            <a:ext cx="616282" cy="570588"/>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a:off x="8280822" y="2858412"/>
            <a:ext cx="616282" cy="570588"/>
          </a:xfrm>
          <a:prstGeom prst="rect">
            <a:avLst/>
          </a:prstGeom>
          <a:noFill/>
          <a:ln w="9525">
            <a:noFill/>
            <a:miter lim="800000"/>
            <a:headEnd/>
            <a:tailEnd/>
          </a:ln>
        </p:spPr>
      </p:pic>
      <p:pic>
        <p:nvPicPr>
          <p:cNvPr id="28" name="Picture 2"/>
          <p:cNvPicPr>
            <a:picLocks noChangeAspect="1" noChangeArrowheads="1"/>
          </p:cNvPicPr>
          <p:nvPr/>
        </p:nvPicPr>
        <p:blipFill>
          <a:blip r:embed="rId4" cstate="print"/>
          <a:srcRect/>
          <a:stretch>
            <a:fillRect/>
          </a:stretch>
        </p:blipFill>
        <p:spPr bwMode="auto">
          <a:xfrm>
            <a:off x="6996999" y="2145177"/>
            <a:ext cx="616282" cy="570588"/>
          </a:xfrm>
          <a:prstGeom prst="rect">
            <a:avLst/>
          </a:prstGeom>
          <a:noFill/>
          <a:ln w="9525">
            <a:noFill/>
            <a:miter lim="800000"/>
            <a:headEnd/>
            <a:tailEnd/>
          </a:ln>
        </p:spPr>
      </p:pic>
      <p:pic>
        <p:nvPicPr>
          <p:cNvPr id="29" name="Picture 2"/>
          <p:cNvPicPr>
            <a:picLocks noChangeAspect="1" noChangeArrowheads="1"/>
          </p:cNvPicPr>
          <p:nvPr/>
        </p:nvPicPr>
        <p:blipFill>
          <a:blip r:embed="rId4" cstate="print"/>
          <a:srcRect/>
          <a:stretch>
            <a:fillRect/>
          </a:stretch>
        </p:blipFill>
        <p:spPr bwMode="auto">
          <a:xfrm>
            <a:off x="6283764" y="6139293"/>
            <a:ext cx="616282" cy="570588"/>
          </a:xfrm>
          <a:prstGeom prst="rect">
            <a:avLst/>
          </a:prstGeom>
          <a:noFill/>
          <a:ln w="9525">
            <a:noFill/>
            <a:miter lim="800000"/>
            <a:headEnd/>
            <a:tailEnd/>
          </a:ln>
        </p:spPr>
      </p:pic>
      <p:pic>
        <p:nvPicPr>
          <p:cNvPr id="30" name="Picture 2"/>
          <p:cNvPicPr>
            <a:picLocks noChangeAspect="1" noChangeArrowheads="1"/>
          </p:cNvPicPr>
          <p:nvPr/>
        </p:nvPicPr>
        <p:blipFill>
          <a:blip r:embed="rId4" cstate="print"/>
          <a:srcRect/>
          <a:stretch>
            <a:fillRect/>
          </a:stretch>
        </p:blipFill>
        <p:spPr bwMode="auto">
          <a:xfrm>
            <a:off x="4429353" y="6139293"/>
            <a:ext cx="616282" cy="570588"/>
          </a:xfrm>
          <a:prstGeom prst="rect">
            <a:avLst/>
          </a:prstGeom>
          <a:noFill/>
          <a:ln w="9525">
            <a:noFill/>
            <a:miter lim="800000"/>
            <a:headEnd/>
            <a:tailEnd/>
          </a:ln>
        </p:spPr>
      </p:pic>
      <p:pic>
        <p:nvPicPr>
          <p:cNvPr id="31" name="Picture 2"/>
          <p:cNvPicPr>
            <a:picLocks noChangeAspect="1" noChangeArrowheads="1"/>
          </p:cNvPicPr>
          <p:nvPr/>
        </p:nvPicPr>
        <p:blipFill>
          <a:blip r:embed="rId4" cstate="print"/>
          <a:srcRect/>
          <a:stretch>
            <a:fillRect/>
          </a:stretch>
        </p:blipFill>
        <p:spPr bwMode="auto">
          <a:xfrm>
            <a:off x="1576413" y="4722576"/>
            <a:ext cx="616282" cy="570588"/>
          </a:xfrm>
          <a:prstGeom prst="rect">
            <a:avLst/>
          </a:prstGeom>
          <a:noFill/>
          <a:ln w="9525">
            <a:noFill/>
            <a:miter lim="800000"/>
            <a:headEnd/>
            <a:tailEnd/>
          </a:ln>
        </p:spPr>
      </p:pic>
      <p:pic>
        <p:nvPicPr>
          <p:cNvPr id="32" name="Picture 2"/>
          <p:cNvPicPr>
            <a:picLocks noChangeAspect="1" noChangeArrowheads="1"/>
          </p:cNvPicPr>
          <p:nvPr/>
        </p:nvPicPr>
        <p:blipFill>
          <a:blip r:embed="rId4" cstate="print"/>
          <a:srcRect/>
          <a:stretch>
            <a:fillRect/>
          </a:stretch>
        </p:blipFill>
        <p:spPr bwMode="auto">
          <a:xfrm>
            <a:off x="577884" y="5711352"/>
            <a:ext cx="616282" cy="570588"/>
          </a:xfrm>
          <a:prstGeom prst="rect">
            <a:avLst/>
          </a:prstGeom>
          <a:noFill/>
          <a:ln w="9525">
            <a:noFill/>
            <a:miter lim="800000"/>
            <a:headEnd/>
            <a:tailEnd/>
          </a:ln>
        </p:spPr>
      </p:pic>
      <p:pic>
        <p:nvPicPr>
          <p:cNvPr id="33" name="Picture 2"/>
          <p:cNvPicPr>
            <a:picLocks noChangeAspect="1" noChangeArrowheads="1"/>
          </p:cNvPicPr>
          <p:nvPr/>
        </p:nvPicPr>
        <p:blipFill>
          <a:blip r:embed="rId4" cstate="print"/>
          <a:srcRect/>
          <a:stretch>
            <a:fillRect/>
          </a:stretch>
        </p:blipFill>
        <p:spPr bwMode="auto">
          <a:xfrm>
            <a:off x="4144059" y="2145177"/>
            <a:ext cx="616282" cy="570588"/>
          </a:xfrm>
          <a:prstGeom prst="rect">
            <a:avLst/>
          </a:prstGeom>
          <a:noFill/>
          <a:ln w="9525">
            <a:noFill/>
            <a:miter lim="800000"/>
            <a:headEnd/>
            <a:tailEnd/>
          </a:ln>
        </p:spPr>
      </p:pic>
      <p:pic>
        <p:nvPicPr>
          <p:cNvPr id="34" name="Picture 2"/>
          <p:cNvPicPr>
            <a:picLocks noChangeAspect="1" noChangeArrowheads="1"/>
          </p:cNvPicPr>
          <p:nvPr/>
        </p:nvPicPr>
        <p:blipFill>
          <a:blip r:embed="rId4" cstate="print"/>
          <a:srcRect/>
          <a:stretch>
            <a:fillRect/>
          </a:stretch>
        </p:blipFill>
        <p:spPr bwMode="auto">
          <a:xfrm>
            <a:off x="5570529" y="3571647"/>
            <a:ext cx="616282" cy="570588"/>
          </a:xfrm>
          <a:prstGeom prst="rect">
            <a:avLst/>
          </a:prstGeom>
          <a:noFill/>
          <a:ln w="9525">
            <a:noFill/>
            <a:miter lim="800000"/>
            <a:headEnd/>
            <a:tailEnd/>
          </a:ln>
        </p:spPr>
      </p:pic>
      <p:pic>
        <p:nvPicPr>
          <p:cNvPr id="35" name="Picture 2"/>
          <p:cNvPicPr>
            <a:picLocks noChangeAspect="1" noChangeArrowheads="1"/>
          </p:cNvPicPr>
          <p:nvPr/>
        </p:nvPicPr>
        <p:blipFill>
          <a:blip r:embed="rId4" cstate="print"/>
          <a:srcRect/>
          <a:stretch>
            <a:fillRect/>
          </a:stretch>
        </p:blipFill>
        <p:spPr bwMode="auto">
          <a:xfrm>
            <a:off x="3002883" y="4142235"/>
            <a:ext cx="616282" cy="570588"/>
          </a:xfrm>
          <a:prstGeom prst="rect">
            <a:avLst/>
          </a:prstGeom>
          <a:noFill/>
          <a:ln w="9525">
            <a:noFill/>
            <a:miter lim="800000"/>
            <a:headEnd/>
            <a:tailEnd/>
          </a:ln>
        </p:spPr>
      </p:pic>
      <p:pic>
        <p:nvPicPr>
          <p:cNvPr id="36" name="Picture 2"/>
          <p:cNvPicPr>
            <a:picLocks noChangeAspect="1" noChangeArrowheads="1"/>
          </p:cNvPicPr>
          <p:nvPr/>
        </p:nvPicPr>
        <p:blipFill>
          <a:blip r:embed="rId4" cstate="print"/>
          <a:srcRect/>
          <a:stretch>
            <a:fillRect/>
          </a:stretch>
        </p:blipFill>
        <p:spPr bwMode="auto">
          <a:xfrm>
            <a:off x="435237" y="2573118"/>
            <a:ext cx="616282" cy="570588"/>
          </a:xfrm>
          <a:prstGeom prst="rect">
            <a:avLst/>
          </a:prstGeom>
          <a:noFill/>
          <a:ln w="9525">
            <a:noFill/>
            <a:miter lim="800000"/>
            <a:headEnd/>
            <a:tailEnd/>
          </a:ln>
        </p:spPr>
      </p:pic>
      <p:pic>
        <p:nvPicPr>
          <p:cNvPr id="37" name="Picture 2"/>
          <p:cNvPicPr>
            <a:picLocks noChangeAspect="1" noChangeArrowheads="1"/>
          </p:cNvPicPr>
          <p:nvPr/>
        </p:nvPicPr>
        <p:blipFill>
          <a:blip r:embed="rId4" cstate="print"/>
          <a:srcRect/>
          <a:stretch>
            <a:fillRect/>
          </a:stretch>
        </p:blipFill>
        <p:spPr bwMode="auto">
          <a:xfrm>
            <a:off x="577884" y="1431942"/>
            <a:ext cx="616282" cy="570588"/>
          </a:xfrm>
          <a:prstGeom prst="rect">
            <a:avLst/>
          </a:prstGeom>
          <a:noFill/>
          <a:ln w="9525">
            <a:noFill/>
            <a:miter lim="800000"/>
            <a:headEnd/>
            <a:tailEnd/>
          </a:ln>
        </p:spPr>
      </p:pic>
      <p:pic>
        <p:nvPicPr>
          <p:cNvPr id="38" name="Picture 2"/>
          <p:cNvPicPr>
            <a:picLocks noChangeAspect="1" noChangeArrowheads="1"/>
          </p:cNvPicPr>
          <p:nvPr/>
        </p:nvPicPr>
        <p:blipFill>
          <a:blip r:embed="rId4" cstate="print"/>
          <a:srcRect/>
          <a:stretch>
            <a:fillRect/>
          </a:stretch>
        </p:blipFill>
        <p:spPr bwMode="auto">
          <a:xfrm>
            <a:off x="5142588" y="1431942"/>
            <a:ext cx="616282" cy="570588"/>
          </a:xfrm>
          <a:prstGeom prst="rect">
            <a:avLst/>
          </a:prstGeom>
          <a:noFill/>
          <a:ln w="9525">
            <a:noFill/>
            <a:miter lim="800000"/>
            <a:headEnd/>
            <a:tailEnd/>
          </a:ln>
        </p:spPr>
      </p:pic>
      <p:pic>
        <p:nvPicPr>
          <p:cNvPr id="39" name="Picture 2"/>
          <p:cNvPicPr>
            <a:picLocks noChangeAspect="1" noChangeArrowheads="1"/>
          </p:cNvPicPr>
          <p:nvPr/>
        </p:nvPicPr>
        <p:blipFill>
          <a:blip r:embed="rId4" cstate="print"/>
          <a:srcRect/>
          <a:stretch>
            <a:fillRect/>
          </a:stretch>
        </p:blipFill>
        <p:spPr bwMode="auto">
          <a:xfrm>
            <a:off x="3002883" y="1431942"/>
            <a:ext cx="616282" cy="570588"/>
          </a:xfrm>
          <a:prstGeom prst="rect">
            <a:avLst/>
          </a:prstGeom>
          <a:noFill/>
          <a:ln w="9525">
            <a:noFill/>
            <a:miter lim="800000"/>
            <a:headEnd/>
            <a:tailEnd/>
          </a:ln>
        </p:spPr>
      </p:pic>
      <p:grpSp>
        <p:nvGrpSpPr>
          <p:cNvPr id="16" name="Group 15"/>
          <p:cNvGrpSpPr/>
          <p:nvPr/>
        </p:nvGrpSpPr>
        <p:grpSpPr>
          <a:xfrm>
            <a:off x="2289648" y="1574589"/>
            <a:ext cx="4279410" cy="4136763"/>
            <a:chOff x="2289648" y="1574589"/>
            <a:chExt cx="4279410" cy="4136763"/>
          </a:xfrm>
        </p:grpSpPr>
        <p:sp>
          <p:nvSpPr>
            <p:cNvPr id="8" name="Oval 7"/>
            <p:cNvSpPr/>
            <p:nvPr/>
          </p:nvSpPr>
          <p:spPr>
            <a:xfrm>
              <a:off x="3145530" y="1574589"/>
              <a:ext cx="2710293" cy="2710293"/>
            </a:xfrm>
            <a:prstGeom prst="ellipse">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smtClean="0">
                <a:solidFill>
                  <a:schemeClr val="tx1"/>
                </a:solidFill>
              </a:endParaRPr>
            </a:p>
            <a:p>
              <a:pPr algn="ctr"/>
              <a:endParaRPr lang="en-GB" sz="2800" b="1" dirty="0" smtClean="0">
                <a:solidFill>
                  <a:schemeClr val="tx1"/>
                </a:solidFill>
              </a:endParaRPr>
            </a:p>
            <a:p>
              <a:pPr algn="ctr"/>
              <a:endParaRPr lang="en-GB" sz="2800" b="1" dirty="0">
                <a:solidFill>
                  <a:schemeClr val="tx1"/>
                </a:solidFill>
              </a:endParaRPr>
            </a:p>
          </p:txBody>
        </p:sp>
        <p:sp>
          <p:nvSpPr>
            <p:cNvPr id="10" name="Oval 9"/>
            <p:cNvSpPr/>
            <p:nvPr/>
          </p:nvSpPr>
          <p:spPr>
            <a:xfrm>
              <a:off x="3858765" y="3001059"/>
              <a:ext cx="2710293" cy="2710293"/>
            </a:xfrm>
            <a:prstGeom prst="ellips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800" b="1" dirty="0" smtClean="0">
                <a:solidFill>
                  <a:schemeClr val="tx1"/>
                </a:solidFill>
              </a:endParaRPr>
            </a:p>
            <a:p>
              <a:pPr algn="ctr"/>
              <a:endParaRPr lang="en-GB" sz="2800" b="1" dirty="0" smtClean="0">
                <a:solidFill>
                  <a:schemeClr val="tx1"/>
                </a:solidFill>
              </a:endParaRPr>
            </a:p>
            <a:p>
              <a:pPr algn="ctr"/>
              <a:endParaRPr lang="en-GB" sz="2800" b="1" dirty="0">
                <a:solidFill>
                  <a:schemeClr val="tx1"/>
                </a:solidFill>
              </a:endParaRPr>
            </a:p>
          </p:txBody>
        </p:sp>
        <p:sp>
          <p:nvSpPr>
            <p:cNvPr id="11" name="Oval 10"/>
            <p:cNvSpPr/>
            <p:nvPr/>
          </p:nvSpPr>
          <p:spPr>
            <a:xfrm>
              <a:off x="2289648" y="3001059"/>
              <a:ext cx="2710293" cy="2710293"/>
            </a:xfrm>
            <a:prstGeom prst="ellips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400" b="1" dirty="0">
                <a:solidFill>
                  <a:schemeClr val="tx1"/>
                </a:solidFill>
              </a:endParaRPr>
            </a:p>
          </p:txBody>
        </p:sp>
        <p:sp>
          <p:nvSpPr>
            <p:cNvPr id="13" name="TextBox 12"/>
            <p:cNvSpPr txBox="1"/>
            <p:nvPr/>
          </p:nvSpPr>
          <p:spPr>
            <a:xfrm>
              <a:off x="3189728" y="2192545"/>
              <a:ext cx="2523448" cy="523220"/>
            </a:xfrm>
            <a:prstGeom prst="rect">
              <a:avLst/>
            </a:prstGeom>
            <a:noFill/>
          </p:spPr>
          <p:txBody>
            <a:bodyPr wrap="none" rtlCol="0">
              <a:spAutoFit/>
            </a:bodyPr>
            <a:lstStyle/>
            <a:p>
              <a:r>
                <a:rPr lang="en-GB" sz="2800" b="1" dirty="0" smtClean="0">
                  <a:latin typeface="+mj-lt"/>
                </a:rPr>
                <a:t>Infrastructure</a:t>
              </a:r>
              <a:endParaRPr lang="en-GB" sz="2800" b="1" dirty="0">
                <a:latin typeface="+mj-lt"/>
              </a:endParaRPr>
            </a:p>
          </p:txBody>
        </p:sp>
        <p:sp>
          <p:nvSpPr>
            <p:cNvPr id="14" name="TextBox 13"/>
            <p:cNvSpPr txBox="1"/>
            <p:nvPr/>
          </p:nvSpPr>
          <p:spPr>
            <a:xfrm>
              <a:off x="4429353" y="4284882"/>
              <a:ext cx="2092239" cy="523220"/>
            </a:xfrm>
            <a:prstGeom prst="rect">
              <a:avLst/>
            </a:prstGeom>
            <a:noFill/>
          </p:spPr>
          <p:txBody>
            <a:bodyPr wrap="none" rtlCol="0">
              <a:spAutoFit/>
            </a:bodyPr>
            <a:lstStyle/>
            <a:p>
              <a:r>
                <a:rPr lang="en-GB" sz="2800" b="1" dirty="0" smtClean="0">
                  <a:latin typeface="+mj-lt"/>
                </a:rPr>
                <a:t>Community</a:t>
              </a:r>
              <a:endParaRPr lang="en-GB" sz="2800" b="1" dirty="0">
                <a:latin typeface="+mj-lt"/>
              </a:endParaRPr>
            </a:p>
          </p:txBody>
        </p:sp>
        <p:sp>
          <p:nvSpPr>
            <p:cNvPr id="15" name="TextBox 14"/>
            <p:cNvSpPr txBox="1"/>
            <p:nvPr/>
          </p:nvSpPr>
          <p:spPr>
            <a:xfrm>
              <a:off x="2491143" y="4189603"/>
              <a:ext cx="939681" cy="523220"/>
            </a:xfrm>
            <a:prstGeom prst="rect">
              <a:avLst/>
            </a:prstGeom>
            <a:noFill/>
          </p:spPr>
          <p:txBody>
            <a:bodyPr wrap="none" rtlCol="0">
              <a:spAutoFit/>
            </a:bodyPr>
            <a:lstStyle/>
            <a:p>
              <a:r>
                <a:rPr lang="en-GB" sz="2800" b="1" dirty="0" smtClean="0">
                  <a:latin typeface="+mj-lt"/>
                </a:rPr>
                <a:t>Data</a:t>
              </a:r>
              <a:endParaRPr lang="en-GB" sz="2800" b="1" dirty="0">
                <a:latin typeface="+mj-lt"/>
              </a:endParaRPr>
            </a:p>
          </p:txBody>
        </p:sp>
      </p:grpSp>
      <p:pic>
        <p:nvPicPr>
          <p:cNvPr id="40" name="Picture 2"/>
          <p:cNvPicPr>
            <a:picLocks noChangeAspect="1" noChangeArrowheads="1"/>
          </p:cNvPicPr>
          <p:nvPr/>
        </p:nvPicPr>
        <p:blipFill>
          <a:blip r:embed="rId4" cstate="print"/>
          <a:srcRect/>
          <a:stretch>
            <a:fillRect/>
          </a:stretch>
        </p:blipFill>
        <p:spPr bwMode="auto">
          <a:xfrm>
            <a:off x="863178" y="5140764"/>
            <a:ext cx="198094" cy="183406"/>
          </a:xfrm>
          <a:prstGeom prst="rect">
            <a:avLst/>
          </a:prstGeom>
          <a:noFill/>
          <a:ln w="9525">
            <a:noFill/>
            <a:miter lim="800000"/>
            <a:headEnd/>
            <a:tailEnd/>
          </a:ln>
        </p:spPr>
      </p:pic>
      <p:pic>
        <p:nvPicPr>
          <p:cNvPr id="41" name="Picture 2"/>
          <p:cNvPicPr>
            <a:picLocks noChangeAspect="1" noChangeArrowheads="1"/>
          </p:cNvPicPr>
          <p:nvPr/>
        </p:nvPicPr>
        <p:blipFill>
          <a:blip r:embed="rId4" cstate="print"/>
          <a:srcRect/>
          <a:stretch>
            <a:fillRect/>
          </a:stretch>
        </p:blipFill>
        <p:spPr bwMode="auto">
          <a:xfrm>
            <a:off x="1378319" y="5385299"/>
            <a:ext cx="198094" cy="183406"/>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a:stretch>
            <a:fillRect/>
          </a:stretch>
        </p:blipFill>
        <p:spPr bwMode="auto">
          <a:xfrm>
            <a:off x="1015578" y="4712823"/>
            <a:ext cx="198094" cy="183406"/>
          </a:xfrm>
          <a:prstGeom prst="rect">
            <a:avLst/>
          </a:prstGeom>
          <a:noFill/>
          <a:ln w="9525">
            <a:noFill/>
            <a:miter lim="800000"/>
            <a:headEnd/>
            <a:tailEnd/>
          </a:ln>
        </p:spPr>
      </p:pic>
      <p:pic>
        <p:nvPicPr>
          <p:cNvPr id="43" name="Picture 2"/>
          <p:cNvPicPr>
            <a:picLocks noChangeAspect="1" noChangeArrowheads="1"/>
          </p:cNvPicPr>
          <p:nvPr/>
        </p:nvPicPr>
        <p:blipFill>
          <a:blip r:embed="rId4" cstate="print"/>
          <a:srcRect/>
          <a:stretch>
            <a:fillRect/>
          </a:stretch>
        </p:blipFill>
        <p:spPr bwMode="auto">
          <a:xfrm>
            <a:off x="1663613" y="4427529"/>
            <a:ext cx="198094" cy="183406"/>
          </a:xfrm>
          <a:prstGeom prst="rect">
            <a:avLst/>
          </a:prstGeom>
          <a:noFill/>
          <a:ln w="9525">
            <a:noFill/>
            <a:miter lim="800000"/>
            <a:headEnd/>
            <a:tailEnd/>
          </a:ln>
        </p:spPr>
      </p:pic>
      <p:pic>
        <p:nvPicPr>
          <p:cNvPr id="44" name="Picture 2"/>
          <p:cNvPicPr>
            <a:picLocks noChangeAspect="1" noChangeArrowheads="1"/>
          </p:cNvPicPr>
          <p:nvPr/>
        </p:nvPicPr>
        <p:blipFill>
          <a:blip r:embed="rId4" cstate="print"/>
          <a:srcRect/>
          <a:stretch>
            <a:fillRect/>
          </a:stretch>
        </p:blipFill>
        <p:spPr bwMode="auto">
          <a:xfrm>
            <a:off x="1520966" y="3714294"/>
            <a:ext cx="198094" cy="183406"/>
          </a:xfrm>
          <a:prstGeom prst="rect">
            <a:avLst/>
          </a:prstGeom>
          <a:noFill/>
          <a:ln w="9525">
            <a:noFill/>
            <a:miter lim="800000"/>
            <a:headEnd/>
            <a:tailEnd/>
          </a:ln>
        </p:spPr>
      </p:pic>
      <p:pic>
        <p:nvPicPr>
          <p:cNvPr id="45" name="Picture 2"/>
          <p:cNvPicPr>
            <a:picLocks noChangeAspect="1" noChangeArrowheads="1"/>
          </p:cNvPicPr>
          <p:nvPr/>
        </p:nvPicPr>
        <p:blipFill>
          <a:blip r:embed="rId4" cstate="print"/>
          <a:srcRect/>
          <a:stretch>
            <a:fillRect/>
          </a:stretch>
        </p:blipFill>
        <p:spPr bwMode="auto">
          <a:xfrm>
            <a:off x="1378319" y="3001059"/>
            <a:ext cx="198094" cy="183406"/>
          </a:xfrm>
          <a:prstGeom prst="rect">
            <a:avLst/>
          </a:prstGeom>
          <a:noFill/>
          <a:ln w="9525">
            <a:noFill/>
            <a:miter lim="800000"/>
            <a:headEnd/>
            <a:tailEnd/>
          </a:ln>
        </p:spPr>
      </p:pic>
      <p:pic>
        <p:nvPicPr>
          <p:cNvPr id="46" name="Picture 2"/>
          <p:cNvPicPr>
            <a:picLocks noChangeAspect="1" noChangeArrowheads="1"/>
          </p:cNvPicPr>
          <p:nvPr/>
        </p:nvPicPr>
        <p:blipFill>
          <a:blip r:embed="rId4" cstate="print"/>
          <a:srcRect/>
          <a:stretch>
            <a:fillRect/>
          </a:stretch>
        </p:blipFill>
        <p:spPr bwMode="auto">
          <a:xfrm>
            <a:off x="1015578" y="2287824"/>
            <a:ext cx="198094" cy="183406"/>
          </a:xfrm>
          <a:prstGeom prst="rect">
            <a:avLst/>
          </a:prstGeom>
          <a:noFill/>
          <a:ln w="9525">
            <a:noFill/>
            <a:miter lim="800000"/>
            <a:headEnd/>
            <a:tailEnd/>
          </a:ln>
        </p:spPr>
      </p:pic>
      <p:pic>
        <p:nvPicPr>
          <p:cNvPr id="47" name="Picture 2"/>
          <p:cNvPicPr>
            <a:picLocks noChangeAspect="1" noChangeArrowheads="1"/>
          </p:cNvPicPr>
          <p:nvPr/>
        </p:nvPicPr>
        <p:blipFill>
          <a:blip r:embed="rId4" cstate="print"/>
          <a:srcRect/>
          <a:stretch>
            <a:fillRect/>
          </a:stretch>
        </p:blipFill>
        <p:spPr bwMode="auto">
          <a:xfrm>
            <a:off x="3518024" y="5955887"/>
            <a:ext cx="198094" cy="183406"/>
          </a:xfrm>
          <a:prstGeom prst="rect">
            <a:avLst/>
          </a:prstGeom>
          <a:noFill/>
          <a:ln w="9525">
            <a:noFill/>
            <a:miter lim="800000"/>
            <a:headEnd/>
            <a:tailEnd/>
          </a:ln>
        </p:spPr>
      </p:pic>
      <p:pic>
        <p:nvPicPr>
          <p:cNvPr id="48" name="Picture 2"/>
          <p:cNvPicPr>
            <a:picLocks noChangeAspect="1" noChangeArrowheads="1"/>
          </p:cNvPicPr>
          <p:nvPr/>
        </p:nvPicPr>
        <p:blipFill>
          <a:blip r:embed="rId4" cstate="print"/>
          <a:srcRect/>
          <a:stretch>
            <a:fillRect/>
          </a:stretch>
        </p:blipFill>
        <p:spPr bwMode="auto">
          <a:xfrm>
            <a:off x="4944494" y="5813240"/>
            <a:ext cx="198094" cy="183406"/>
          </a:xfrm>
          <a:prstGeom prst="rect">
            <a:avLst/>
          </a:prstGeom>
          <a:noFill/>
          <a:ln w="9525">
            <a:noFill/>
            <a:miter lim="800000"/>
            <a:headEnd/>
            <a:tailEnd/>
          </a:ln>
        </p:spPr>
      </p:pic>
      <p:pic>
        <p:nvPicPr>
          <p:cNvPr id="49" name="Picture 2"/>
          <p:cNvPicPr>
            <a:picLocks noChangeAspect="1" noChangeArrowheads="1"/>
          </p:cNvPicPr>
          <p:nvPr/>
        </p:nvPicPr>
        <p:blipFill>
          <a:blip r:embed="rId4" cstate="print"/>
          <a:srcRect/>
          <a:stretch>
            <a:fillRect/>
          </a:stretch>
        </p:blipFill>
        <p:spPr bwMode="auto">
          <a:xfrm>
            <a:off x="6228317" y="5813240"/>
            <a:ext cx="198094" cy="183406"/>
          </a:xfrm>
          <a:prstGeom prst="rect">
            <a:avLst/>
          </a:prstGeom>
          <a:noFill/>
          <a:ln w="9525">
            <a:noFill/>
            <a:miter lim="800000"/>
            <a:headEnd/>
            <a:tailEnd/>
          </a:ln>
        </p:spPr>
      </p:pic>
      <p:pic>
        <p:nvPicPr>
          <p:cNvPr id="50" name="Picture 2"/>
          <p:cNvPicPr>
            <a:picLocks noChangeAspect="1" noChangeArrowheads="1"/>
          </p:cNvPicPr>
          <p:nvPr/>
        </p:nvPicPr>
        <p:blipFill>
          <a:blip r:embed="rId4" cstate="print"/>
          <a:srcRect/>
          <a:stretch>
            <a:fillRect/>
          </a:stretch>
        </p:blipFill>
        <p:spPr bwMode="auto">
          <a:xfrm>
            <a:off x="1576413" y="6098534"/>
            <a:ext cx="198094" cy="183406"/>
          </a:xfrm>
          <a:prstGeom prst="rect">
            <a:avLst/>
          </a:prstGeom>
          <a:noFill/>
          <a:ln w="9525">
            <a:noFill/>
            <a:miter lim="800000"/>
            <a:headEnd/>
            <a:tailEnd/>
          </a:ln>
        </p:spPr>
      </p:pic>
      <p:pic>
        <p:nvPicPr>
          <p:cNvPr id="51" name="Picture 2"/>
          <p:cNvPicPr>
            <a:picLocks noChangeAspect="1" noChangeArrowheads="1"/>
          </p:cNvPicPr>
          <p:nvPr/>
        </p:nvPicPr>
        <p:blipFill>
          <a:blip r:embed="rId4" cstate="print"/>
          <a:srcRect/>
          <a:stretch>
            <a:fillRect/>
          </a:stretch>
        </p:blipFill>
        <p:spPr bwMode="auto">
          <a:xfrm>
            <a:off x="6941552" y="5385299"/>
            <a:ext cx="198094" cy="183406"/>
          </a:xfrm>
          <a:prstGeom prst="rect">
            <a:avLst/>
          </a:prstGeom>
          <a:noFill/>
          <a:ln w="9525">
            <a:noFill/>
            <a:miter lim="800000"/>
            <a:headEnd/>
            <a:tailEnd/>
          </a:ln>
        </p:spPr>
      </p:pic>
      <p:pic>
        <p:nvPicPr>
          <p:cNvPr id="52" name="Picture 2"/>
          <p:cNvPicPr>
            <a:picLocks noChangeAspect="1" noChangeArrowheads="1"/>
          </p:cNvPicPr>
          <p:nvPr/>
        </p:nvPicPr>
        <p:blipFill>
          <a:blip r:embed="rId4" cstate="print"/>
          <a:srcRect/>
          <a:stretch>
            <a:fillRect/>
          </a:stretch>
        </p:blipFill>
        <p:spPr bwMode="auto">
          <a:xfrm>
            <a:off x="7226846" y="6139293"/>
            <a:ext cx="198094" cy="183406"/>
          </a:xfrm>
          <a:prstGeom prst="rect">
            <a:avLst/>
          </a:prstGeom>
          <a:noFill/>
          <a:ln w="9525">
            <a:noFill/>
            <a:miter lim="800000"/>
            <a:headEnd/>
            <a:tailEnd/>
          </a:ln>
        </p:spPr>
      </p:pic>
      <p:pic>
        <p:nvPicPr>
          <p:cNvPr id="53" name="Picture 2"/>
          <p:cNvPicPr>
            <a:picLocks noChangeAspect="1" noChangeArrowheads="1"/>
          </p:cNvPicPr>
          <p:nvPr/>
        </p:nvPicPr>
        <p:blipFill>
          <a:blip r:embed="rId4" cstate="print"/>
          <a:srcRect/>
          <a:stretch>
            <a:fillRect/>
          </a:stretch>
        </p:blipFill>
        <p:spPr bwMode="auto">
          <a:xfrm>
            <a:off x="6228317" y="1717236"/>
            <a:ext cx="198094" cy="183406"/>
          </a:xfrm>
          <a:prstGeom prst="rect">
            <a:avLst/>
          </a:prstGeom>
          <a:noFill/>
          <a:ln w="9525">
            <a:noFill/>
            <a:miter lim="800000"/>
            <a:headEnd/>
            <a:tailEnd/>
          </a:ln>
        </p:spPr>
      </p:pic>
      <p:pic>
        <p:nvPicPr>
          <p:cNvPr id="54" name="Picture 2"/>
          <p:cNvPicPr>
            <a:picLocks noChangeAspect="1" noChangeArrowheads="1"/>
          </p:cNvPicPr>
          <p:nvPr/>
        </p:nvPicPr>
        <p:blipFill>
          <a:blip r:embed="rId4" cstate="print"/>
          <a:srcRect/>
          <a:stretch>
            <a:fillRect/>
          </a:stretch>
        </p:blipFill>
        <p:spPr bwMode="auto">
          <a:xfrm>
            <a:off x="6941552" y="1717236"/>
            <a:ext cx="198094" cy="183406"/>
          </a:xfrm>
          <a:prstGeom prst="rect">
            <a:avLst/>
          </a:prstGeom>
          <a:noFill/>
          <a:ln w="9525">
            <a:noFill/>
            <a:miter lim="800000"/>
            <a:headEnd/>
            <a:tailEnd/>
          </a:ln>
        </p:spPr>
      </p:pic>
      <p:pic>
        <p:nvPicPr>
          <p:cNvPr id="55" name="Picture 2"/>
          <p:cNvPicPr>
            <a:picLocks noChangeAspect="1" noChangeArrowheads="1"/>
          </p:cNvPicPr>
          <p:nvPr/>
        </p:nvPicPr>
        <p:blipFill>
          <a:blip r:embed="rId4" cstate="print"/>
          <a:srcRect/>
          <a:stretch>
            <a:fillRect/>
          </a:stretch>
        </p:blipFill>
        <p:spPr bwMode="auto">
          <a:xfrm>
            <a:off x="6798905" y="2817653"/>
            <a:ext cx="198094" cy="183406"/>
          </a:xfrm>
          <a:prstGeom prst="rect">
            <a:avLst/>
          </a:prstGeom>
          <a:noFill/>
          <a:ln w="9525">
            <a:noFill/>
            <a:miter lim="800000"/>
            <a:headEnd/>
            <a:tailEnd/>
          </a:ln>
        </p:spPr>
      </p:pic>
      <p:pic>
        <p:nvPicPr>
          <p:cNvPr id="56" name="Picture 2"/>
          <p:cNvPicPr>
            <a:picLocks noChangeAspect="1" noChangeArrowheads="1"/>
          </p:cNvPicPr>
          <p:nvPr/>
        </p:nvPicPr>
        <p:blipFill>
          <a:blip r:embed="rId4" cstate="print"/>
          <a:srcRect/>
          <a:stretch>
            <a:fillRect/>
          </a:stretch>
        </p:blipFill>
        <p:spPr bwMode="auto">
          <a:xfrm>
            <a:off x="6656258" y="3530888"/>
            <a:ext cx="198094" cy="183406"/>
          </a:xfrm>
          <a:prstGeom prst="rect">
            <a:avLst/>
          </a:prstGeom>
          <a:noFill/>
          <a:ln w="9525">
            <a:noFill/>
            <a:miter lim="800000"/>
            <a:headEnd/>
            <a:tailEnd/>
          </a:ln>
        </p:spPr>
      </p:pic>
      <p:pic>
        <p:nvPicPr>
          <p:cNvPr id="57" name="Picture 2"/>
          <p:cNvPicPr>
            <a:picLocks noChangeAspect="1" noChangeArrowheads="1"/>
          </p:cNvPicPr>
          <p:nvPr/>
        </p:nvPicPr>
        <p:blipFill>
          <a:blip r:embed="rId4" cstate="print"/>
          <a:srcRect/>
          <a:stretch>
            <a:fillRect/>
          </a:stretch>
        </p:blipFill>
        <p:spPr bwMode="auto">
          <a:xfrm>
            <a:off x="8510669" y="4101476"/>
            <a:ext cx="198094" cy="183406"/>
          </a:xfrm>
          <a:prstGeom prst="rect">
            <a:avLst/>
          </a:prstGeom>
          <a:noFill/>
          <a:ln w="9525">
            <a:noFill/>
            <a:miter lim="800000"/>
            <a:headEnd/>
            <a:tailEnd/>
          </a:ln>
        </p:spPr>
      </p:pic>
      <p:pic>
        <p:nvPicPr>
          <p:cNvPr id="58" name="Picture 2"/>
          <p:cNvPicPr>
            <a:picLocks noChangeAspect="1" noChangeArrowheads="1"/>
          </p:cNvPicPr>
          <p:nvPr/>
        </p:nvPicPr>
        <p:blipFill>
          <a:blip r:embed="rId4" cstate="print"/>
          <a:srcRect/>
          <a:stretch>
            <a:fillRect/>
          </a:stretch>
        </p:blipFill>
        <p:spPr bwMode="auto">
          <a:xfrm>
            <a:off x="8082728" y="5100005"/>
            <a:ext cx="198094" cy="183406"/>
          </a:xfrm>
          <a:prstGeom prst="rect">
            <a:avLst/>
          </a:prstGeom>
          <a:noFill/>
          <a:ln w="9525">
            <a:noFill/>
            <a:miter lim="800000"/>
            <a:headEnd/>
            <a:tailEnd/>
          </a:ln>
        </p:spPr>
      </p:pic>
      <p:pic>
        <p:nvPicPr>
          <p:cNvPr id="59" name="Picture 2"/>
          <p:cNvPicPr>
            <a:picLocks noChangeAspect="1" noChangeArrowheads="1"/>
          </p:cNvPicPr>
          <p:nvPr/>
        </p:nvPicPr>
        <p:blipFill>
          <a:blip r:embed="rId4" cstate="print"/>
          <a:srcRect/>
          <a:stretch>
            <a:fillRect/>
          </a:stretch>
        </p:blipFill>
        <p:spPr bwMode="auto">
          <a:xfrm>
            <a:off x="1663613" y="1717236"/>
            <a:ext cx="198094" cy="183406"/>
          </a:xfrm>
          <a:prstGeom prst="rect">
            <a:avLst/>
          </a:prstGeom>
          <a:noFill/>
          <a:ln w="9525">
            <a:noFill/>
            <a:miter lim="800000"/>
            <a:headEnd/>
            <a:tailEnd/>
          </a:ln>
        </p:spPr>
      </p:pic>
      <p:pic>
        <p:nvPicPr>
          <p:cNvPr id="60" name="Picture 2"/>
          <p:cNvPicPr>
            <a:picLocks noChangeAspect="1" noChangeArrowheads="1"/>
          </p:cNvPicPr>
          <p:nvPr/>
        </p:nvPicPr>
        <p:blipFill>
          <a:blip r:embed="rId4" cstate="print"/>
          <a:srcRect/>
          <a:stretch>
            <a:fillRect/>
          </a:stretch>
        </p:blipFill>
        <p:spPr bwMode="auto">
          <a:xfrm>
            <a:off x="2376848" y="1717236"/>
            <a:ext cx="198094" cy="183406"/>
          </a:xfrm>
          <a:prstGeom prst="rect">
            <a:avLst/>
          </a:prstGeom>
          <a:noFill/>
          <a:ln w="9525">
            <a:noFill/>
            <a:miter lim="800000"/>
            <a:headEnd/>
            <a:tailEnd/>
          </a:ln>
        </p:spPr>
      </p:pic>
      <p:pic>
        <p:nvPicPr>
          <p:cNvPr id="61" name="Picture 2"/>
          <p:cNvPicPr>
            <a:picLocks noChangeAspect="1" noChangeArrowheads="1"/>
          </p:cNvPicPr>
          <p:nvPr/>
        </p:nvPicPr>
        <p:blipFill>
          <a:blip r:embed="rId4" cstate="print"/>
          <a:srcRect/>
          <a:stretch>
            <a:fillRect/>
          </a:stretch>
        </p:blipFill>
        <p:spPr bwMode="auto">
          <a:xfrm>
            <a:off x="292590" y="2002530"/>
            <a:ext cx="198094" cy="183406"/>
          </a:xfrm>
          <a:prstGeom prst="rect">
            <a:avLst/>
          </a:prstGeom>
          <a:noFill/>
          <a:ln w="9525">
            <a:noFill/>
            <a:miter lim="800000"/>
            <a:headEnd/>
            <a:tailEnd/>
          </a:ln>
        </p:spPr>
      </p:pic>
      <p:pic>
        <p:nvPicPr>
          <p:cNvPr id="62" name="Picture 2"/>
          <p:cNvPicPr>
            <a:picLocks noChangeAspect="1" noChangeArrowheads="1"/>
          </p:cNvPicPr>
          <p:nvPr/>
        </p:nvPicPr>
        <p:blipFill>
          <a:blip r:embed="rId4" cstate="print"/>
          <a:srcRect/>
          <a:stretch>
            <a:fillRect/>
          </a:stretch>
        </p:blipFill>
        <p:spPr bwMode="auto">
          <a:xfrm>
            <a:off x="2804789" y="3866694"/>
            <a:ext cx="198094" cy="183406"/>
          </a:xfrm>
          <a:prstGeom prst="rect">
            <a:avLst/>
          </a:prstGeom>
          <a:noFill/>
          <a:ln w="9525">
            <a:noFill/>
            <a:miter lim="800000"/>
            <a:headEnd/>
            <a:tailEnd/>
          </a:ln>
        </p:spPr>
      </p:pic>
      <p:pic>
        <p:nvPicPr>
          <p:cNvPr id="63" name="Picture 2"/>
          <p:cNvPicPr>
            <a:picLocks noChangeAspect="1" noChangeArrowheads="1"/>
          </p:cNvPicPr>
          <p:nvPr/>
        </p:nvPicPr>
        <p:blipFill>
          <a:blip r:embed="rId4" cstate="print"/>
          <a:srcRect/>
          <a:stretch>
            <a:fillRect/>
          </a:stretch>
        </p:blipFill>
        <p:spPr bwMode="auto">
          <a:xfrm>
            <a:off x="3232730" y="3429000"/>
            <a:ext cx="198094" cy="183406"/>
          </a:xfrm>
          <a:prstGeom prst="rect">
            <a:avLst/>
          </a:prstGeom>
          <a:noFill/>
          <a:ln w="9525">
            <a:noFill/>
            <a:miter lim="800000"/>
            <a:headEnd/>
            <a:tailEnd/>
          </a:ln>
        </p:spPr>
      </p:pic>
      <p:pic>
        <p:nvPicPr>
          <p:cNvPr id="64" name="Picture 2"/>
          <p:cNvPicPr>
            <a:picLocks noChangeAspect="1" noChangeArrowheads="1"/>
          </p:cNvPicPr>
          <p:nvPr/>
        </p:nvPicPr>
        <p:blipFill>
          <a:blip r:embed="rId4" cstate="print"/>
          <a:srcRect/>
          <a:stretch>
            <a:fillRect/>
          </a:stretch>
        </p:blipFill>
        <p:spPr bwMode="auto">
          <a:xfrm>
            <a:off x="3660671" y="2715765"/>
            <a:ext cx="198094" cy="183406"/>
          </a:xfrm>
          <a:prstGeom prst="rect">
            <a:avLst/>
          </a:prstGeom>
          <a:noFill/>
          <a:ln w="9525">
            <a:noFill/>
            <a:miter lim="800000"/>
            <a:headEnd/>
            <a:tailEnd/>
          </a:ln>
        </p:spPr>
      </p:pic>
      <p:pic>
        <p:nvPicPr>
          <p:cNvPr id="65" name="Picture 2"/>
          <p:cNvPicPr>
            <a:picLocks noChangeAspect="1" noChangeArrowheads="1"/>
          </p:cNvPicPr>
          <p:nvPr/>
        </p:nvPicPr>
        <p:blipFill>
          <a:blip r:embed="rId4" cstate="print"/>
          <a:srcRect/>
          <a:stretch>
            <a:fillRect/>
          </a:stretch>
        </p:blipFill>
        <p:spPr bwMode="auto">
          <a:xfrm>
            <a:off x="3090083" y="4957358"/>
            <a:ext cx="198094" cy="183406"/>
          </a:xfrm>
          <a:prstGeom prst="rect">
            <a:avLst/>
          </a:prstGeom>
          <a:noFill/>
          <a:ln w="9525">
            <a:noFill/>
            <a:miter lim="800000"/>
            <a:headEnd/>
            <a:tailEnd/>
          </a:ln>
        </p:spPr>
      </p:pic>
      <p:pic>
        <p:nvPicPr>
          <p:cNvPr id="66" name="Picture 2"/>
          <p:cNvPicPr>
            <a:picLocks noChangeAspect="1" noChangeArrowheads="1"/>
          </p:cNvPicPr>
          <p:nvPr/>
        </p:nvPicPr>
        <p:blipFill>
          <a:blip r:embed="rId4" cstate="print"/>
          <a:srcRect/>
          <a:stretch>
            <a:fillRect/>
          </a:stretch>
        </p:blipFill>
        <p:spPr bwMode="auto">
          <a:xfrm>
            <a:off x="4801847" y="4672064"/>
            <a:ext cx="198094" cy="183406"/>
          </a:xfrm>
          <a:prstGeom prst="rect">
            <a:avLst/>
          </a:prstGeom>
          <a:noFill/>
          <a:ln w="9525">
            <a:noFill/>
            <a:miter lim="800000"/>
            <a:headEnd/>
            <a:tailEnd/>
          </a:ln>
        </p:spPr>
      </p:pic>
      <p:pic>
        <p:nvPicPr>
          <p:cNvPr id="67" name="Picture 2"/>
          <p:cNvPicPr>
            <a:picLocks noChangeAspect="1" noChangeArrowheads="1"/>
          </p:cNvPicPr>
          <p:nvPr/>
        </p:nvPicPr>
        <p:blipFill>
          <a:blip r:embed="rId4" cstate="print"/>
          <a:srcRect/>
          <a:stretch>
            <a:fillRect/>
          </a:stretch>
        </p:blipFill>
        <p:spPr bwMode="auto">
          <a:xfrm>
            <a:off x="4944494" y="3001059"/>
            <a:ext cx="198094" cy="183406"/>
          </a:xfrm>
          <a:prstGeom prst="rect">
            <a:avLst/>
          </a:prstGeom>
          <a:noFill/>
          <a:ln w="9525">
            <a:noFill/>
            <a:miter lim="800000"/>
            <a:headEnd/>
            <a:tailEnd/>
          </a:ln>
        </p:spPr>
      </p:pic>
      <p:pic>
        <p:nvPicPr>
          <p:cNvPr id="68" name="Picture 2"/>
          <p:cNvPicPr>
            <a:picLocks noChangeAspect="1" noChangeArrowheads="1"/>
          </p:cNvPicPr>
          <p:nvPr/>
        </p:nvPicPr>
        <p:blipFill>
          <a:blip r:embed="rId4" cstate="print"/>
          <a:srcRect/>
          <a:stretch>
            <a:fillRect/>
          </a:stretch>
        </p:blipFill>
        <p:spPr bwMode="auto">
          <a:xfrm>
            <a:off x="4286706" y="2858412"/>
            <a:ext cx="198094" cy="183406"/>
          </a:xfrm>
          <a:prstGeom prst="rect">
            <a:avLst/>
          </a:prstGeom>
          <a:noFill/>
          <a:ln w="9525">
            <a:noFill/>
            <a:miter lim="800000"/>
            <a:headEnd/>
            <a:tailEnd/>
          </a:ln>
        </p:spPr>
      </p:pic>
      <p:pic>
        <p:nvPicPr>
          <p:cNvPr id="69" name="Picture 2"/>
          <p:cNvPicPr>
            <a:picLocks noChangeAspect="1" noChangeArrowheads="1"/>
          </p:cNvPicPr>
          <p:nvPr/>
        </p:nvPicPr>
        <p:blipFill>
          <a:blip r:embed="rId4" cstate="print"/>
          <a:srcRect/>
          <a:stretch>
            <a:fillRect/>
          </a:stretch>
        </p:blipFill>
        <p:spPr bwMode="auto">
          <a:xfrm>
            <a:off x="3803318" y="5242652"/>
            <a:ext cx="198094" cy="18340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16"/>
                                        </p:tgtEl>
                                        <p:attrNameLst>
                                          <p:attrName>ppt_w</p:attrName>
                                        </p:attrNameLst>
                                      </p:cBhvr>
                                      <p:tavLst>
                                        <p:tav tm="0">
                                          <p:val>
                                            <p:strVal val="ppt_w"/>
                                          </p:val>
                                        </p:tav>
                                        <p:tav tm="100000">
                                          <p:val>
                                            <p:fltVal val="0"/>
                                          </p:val>
                                        </p:tav>
                                      </p:tavLst>
                                    </p:anim>
                                    <p:anim calcmode="lin" valueType="num">
                                      <p:cBhvr>
                                        <p:cTn id="7" dur="500"/>
                                        <p:tgtEl>
                                          <p:spTgt spid="16"/>
                                        </p:tgtEl>
                                        <p:attrNameLst>
                                          <p:attrName>ppt_h</p:attrName>
                                        </p:attrNameLst>
                                      </p:cBhvr>
                                      <p:tavLst>
                                        <p:tav tm="0">
                                          <p:val>
                                            <p:strVal val="ppt_h"/>
                                          </p:val>
                                        </p:tav>
                                        <p:tav tm="100000">
                                          <p:val>
                                            <p:fltVal val="0"/>
                                          </p:val>
                                        </p:tav>
                                      </p:tavLst>
                                    </p:anim>
                                    <p:set>
                                      <p:cBhvr>
                                        <p:cTn id="8" dur="1" fill="hold">
                                          <p:stCondLst>
                                            <p:cond delay="499"/>
                                          </p:stCondLst>
                                        </p:cTn>
                                        <p:tgtEl>
                                          <p:spTgt spid="16"/>
                                        </p:tgtEl>
                                        <p:attrNameLst>
                                          <p:attrName>style.visibility</p:attrName>
                                        </p:attrNameLst>
                                      </p:cBhvr>
                                      <p:to>
                                        <p:strVal val="hidden"/>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20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700"/>
                            </p:stCondLst>
                            <p:childTnLst>
                              <p:par>
                                <p:cTn id="16" presetID="1" presetClass="entr" presetSubtype="0" fill="hold" nodeType="afterEffect">
                                  <p:stCondLst>
                                    <p:cond delay="20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900"/>
                            </p:stCondLst>
                            <p:childTnLst>
                              <p:par>
                                <p:cTn id="19" presetID="1" presetClass="entr" presetSubtype="0" fill="hold" nodeType="afterEffect">
                                  <p:stCondLst>
                                    <p:cond delay="20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1100"/>
                            </p:stCondLst>
                            <p:childTnLst>
                              <p:par>
                                <p:cTn id="22" presetID="1" presetClass="entr" presetSubtype="0" fill="hold" nodeType="afterEffect">
                                  <p:stCondLst>
                                    <p:cond delay="20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1300"/>
                            </p:stCondLst>
                            <p:childTnLst>
                              <p:par>
                                <p:cTn id="25" presetID="1" presetClass="entr" presetSubtype="0" fill="hold" nodeType="afterEffect">
                                  <p:stCondLst>
                                    <p:cond delay="200"/>
                                  </p:stCondLst>
                                  <p:childTnLst>
                                    <p:set>
                                      <p:cBhvr>
                                        <p:cTn id="26" dur="1" fill="hold">
                                          <p:stCondLst>
                                            <p:cond delay="0"/>
                                          </p:stCondLst>
                                        </p:cTn>
                                        <p:tgtEl>
                                          <p:spTgt spid="21"/>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nodeType="afterEffect">
                                  <p:stCondLst>
                                    <p:cond delay="20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1700"/>
                            </p:stCondLst>
                            <p:childTnLst>
                              <p:par>
                                <p:cTn id="31" presetID="1" presetClass="entr" presetSubtype="0" fill="hold" nodeType="afterEffect">
                                  <p:stCondLst>
                                    <p:cond delay="20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p:stCondLst>
                              <p:cond delay="1900"/>
                            </p:stCondLst>
                            <p:childTnLst>
                              <p:par>
                                <p:cTn id="34" presetID="1" presetClass="entr" presetSubtype="0" fill="hold" nodeType="afterEffect">
                                  <p:stCondLst>
                                    <p:cond delay="200"/>
                                  </p:stCondLst>
                                  <p:childTnLst>
                                    <p:set>
                                      <p:cBhvr>
                                        <p:cTn id="35" dur="1" fill="hold">
                                          <p:stCondLst>
                                            <p:cond delay="0"/>
                                          </p:stCondLst>
                                        </p:cTn>
                                        <p:tgtEl>
                                          <p:spTgt spid="24"/>
                                        </p:tgtEl>
                                        <p:attrNameLst>
                                          <p:attrName>style.visibility</p:attrName>
                                        </p:attrNameLst>
                                      </p:cBhvr>
                                      <p:to>
                                        <p:strVal val="visible"/>
                                      </p:to>
                                    </p:set>
                                  </p:childTnLst>
                                </p:cTn>
                              </p:par>
                            </p:childTnLst>
                          </p:cTn>
                        </p:par>
                        <p:par>
                          <p:cTn id="36" fill="hold">
                            <p:stCondLst>
                              <p:cond delay="2100"/>
                            </p:stCondLst>
                            <p:childTnLst>
                              <p:par>
                                <p:cTn id="37" presetID="1" presetClass="entr" presetSubtype="0" fill="hold" nodeType="afterEffect">
                                  <p:stCondLst>
                                    <p:cond delay="10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2200"/>
                            </p:stCondLst>
                            <p:childTnLst>
                              <p:par>
                                <p:cTn id="40" presetID="1" presetClass="entr" presetSubtype="0" fill="hold" nodeType="afterEffect">
                                  <p:stCondLst>
                                    <p:cond delay="100"/>
                                  </p:stCondLst>
                                  <p:childTnLst>
                                    <p:set>
                                      <p:cBhvr>
                                        <p:cTn id="41" dur="1" fill="hold">
                                          <p:stCondLst>
                                            <p:cond delay="0"/>
                                          </p:stCondLst>
                                        </p:cTn>
                                        <p:tgtEl>
                                          <p:spTgt spid="26"/>
                                        </p:tgtEl>
                                        <p:attrNameLst>
                                          <p:attrName>style.visibility</p:attrName>
                                        </p:attrNameLst>
                                      </p:cBhvr>
                                      <p:to>
                                        <p:strVal val="visible"/>
                                      </p:to>
                                    </p:set>
                                  </p:childTnLst>
                                </p:cTn>
                              </p:par>
                            </p:childTnLst>
                          </p:cTn>
                        </p:par>
                        <p:par>
                          <p:cTn id="42" fill="hold">
                            <p:stCondLst>
                              <p:cond delay="2300"/>
                            </p:stCondLst>
                            <p:childTnLst>
                              <p:par>
                                <p:cTn id="43" presetID="1" presetClass="entr" presetSubtype="0" fill="hold" nodeType="afterEffect">
                                  <p:stCondLst>
                                    <p:cond delay="100"/>
                                  </p:stCondLst>
                                  <p:childTnLst>
                                    <p:set>
                                      <p:cBhvr>
                                        <p:cTn id="44" dur="1" fill="hold">
                                          <p:stCondLst>
                                            <p:cond delay="0"/>
                                          </p:stCondLst>
                                        </p:cTn>
                                        <p:tgtEl>
                                          <p:spTgt spid="27"/>
                                        </p:tgtEl>
                                        <p:attrNameLst>
                                          <p:attrName>style.visibility</p:attrName>
                                        </p:attrNameLst>
                                      </p:cBhvr>
                                      <p:to>
                                        <p:strVal val="visible"/>
                                      </p:to>
                                    </p:set>
                                  </p:childTnLst>
                                </p:cTn>
                              </p:par>
                            </p:childTnLst>
                          </p:cTn>
                        </p:par>
                        <p:par>
                          <p:cTn id="45" fill="hold">
                            <p:stCondLst>
                              <p:cond delay="2400"/>
                            </p:stCondLst>
                            <p:childTnLst>
                              <p:par>
                                <p:cTn id="46" presetID="1" presetClass="entr" presetSubtype="0" fill="hold" nodeType="afterEffect">
                                  <p:stCondLst>
                                    <p:cond delay="100"/>
                                  </p:stCondLst>
                                  <p:childTnLst>
                                    <p:set>
                                      <p:cBhvr>
                                        <p:cTn id="47" dur="1" fill="hold">
                                          <p:stCondLst>
                                            <p:cond delay="0"/>
                                          </p:stCondLst>
                                        </p:cTn>
                                        <p:tgtEl>
                                          <p:spTgt spid="28"/>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nodeType="afterEffect">
                                  <p:stCondLst>
                                    <p:cond delay="100"/>
                                  </p:stCondLst>
                                  <p:childTnLst>
                                    <p:set>
                                      <p:cBhvr>
                                        <p:cTn id="50" dur="1" fill="hold">
                                          <p:stCondLst>
                                            <p:cond delay="0"/>
                                          </p:stCondLst>
                                        </p:cTn>
                                        <p:tgtEl>
                                          <p:spTgt spid="29"/>
                                        </p:tgtEl>
                                        <p:attrNameLst>
                                          <p:attrName>style.visibility</p:attrName>
                                        </p:attrNameLst>
                                      </p:cBhvr>
                                      <p:to>
                                        <p:strVal val="visible"/>
                                      </p:to>
                                    </p:set>
                                  </p:childTnLst>
                                </p:cTn>
                              </p:par>
                            </p:childTnLst>
                          </p:cTn>
                        </p:par>
                        <p:par>
                          <p:cTn id="51" fill="hold">
                            <p:stCondLst>
                              <p:cond delay="2600"/>
                            </p:stCondLst>
                            <p:childTnLst>
                              <p:par>
                                <p:cTn id="52" presetID="1" presetClass="entr" presetSubtype="0" fill="hold" nodeType="afterEffect">
                                  <p:stCondLst>
                                    <p:cond delay="100"/>
                                  </p:stCondLst>
                                  <p:childTnLst>
                                    <p:set>
                                      <p:cBhvr>
                                        <p:cTn id="53" dur="1" fill="hold">
                                          <p:stCondLst>
                                            <p:cond delay="0"/>
                                          </p:stCondLst>
                                        </p:cTn>
                                        <p:tgtEl>
                                          <p:spTgt spid="30"/>
                                        </p:tgtEl>
                                        <p:attrNameLst>
                                          <p:attrName>style.visibility</p:attrName>
                                        </p:attrNameLst>
                                      </p:cBhvr>
                                      <p:to>
                                        <p:strVal val="visible"/>
                                      </p:to>
                                    </p:set>
                                  </p:childTnLst>
                                </p:cTn>
                              </p:par>
                            </p:childTnLst>
                          </p:cTn>
                        </p:par>
                        <p:par>
                          <p:cTn id="54" fill="hold">
                            <p:stCondLst>
                              <p:cond delay="2700"/>
                            </p:stCondLst>
                            <p:childTnLst>
                              <p:par>
                                <p:cTn id="55" presetID="1" presetClass="entr" presetSubtype="0" fill="hold" nodeType="afterEffect">
                                  <p:stCondLst>
                                    <p:cond delay="100"/>
                                  </p:stCondLst>
                                  <p:childTnLst>
                                    <p:set>
                                      <p:cBhvr>
                                        <p:cTn id="56" dur="1" fill="hold">
                                          <p:stCondLst>
                                            <p:cond delay="0"/>
                                          </p:stCondLst>
                                        </p:cTn>
                                        <p:tgtEl>
                                          <p:spTgt spid="31"/>
                                        </p:tgtEl>
                                        <p:attrNameLst>
                                          <p:attrName>style.visibility</p:attrName>
                                        </p:attrNameLst>
                                      </p:cBhvr>
                                      <p:to>
                                        <p:strVal val="visible"/>
                                      </p:to>
                                    </p:set>
                                  </p:childTnLst>
                                </p:cTn>
                              </p:par>
                            </p:childTnLst>
                          </p:cTn>
                        </p:par>
                        <p:par>
                          <p:cTn id="57" fill="hold">
                            <p:stCondLst>
                              <p:cond delay="2800"/>
                            </p:stCondLst>
                            <p:childTnLst>
                              <p:par>
                                <p:cTn id="58" presetID="1" presetClass="entr" presetSubtype="0" fill="hold" nodeType="afterEffect">
                                  <p:stCondLst>
                                    <p:cond delay="10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2900"/>
                            </p:stCondLst>
                            <p:childTnLst>
                              <p:par>
                                <p:cTn id="61" presetID="1" presetClass="entr" presetSubtype="0" fill="hold" nodeType="afterEffect">
                                  <p:stCondLst>
                                    <p:cond delay="100"/>
                                  </p:stCondLst>
                                  <p:childTnLst>
                                    <p:set>
                                      <p:cBhvr>
                                        <p:cTn id="62" dur="1" fill="hold">
                                          <p:stCondLst>
                                            <p:cond delay="0"/>
                                          </p:stCondLst>
                                        </p:cTn>
                                        <p:tgtEl>
                                          <p:spTgt spid="33"/>
                                        </p:tgtEl>
                                        <p:attrNameLst>
                                          <p:attrName>style.visibility</p:attrName>
                                        </p:attrNameLst>
                                      </p:cBhvr>
                                      <p:to>
                                        <p:strVal val="visible"/>
                                      </p:to>
                                    </p:set>
                                  </p:childTnLst>
                                </p:cTn>
                              </p:par>
                            </p:childTnLst>
                          </p:cTn>
                        </p:par>
                        <p:par>
                          <p:cTn id="63" fill="hold">
                            <p:stCondLst>
                              <p:cond delay="3000"/>
                            </p:stCondLst>
                            <p:childTnLst>
                              <p:par>
                                <p:cTn id="64" presetID="1" presetClass="entr" presetSubtype="0" fill="hold" nodeType="afterEffect">
                                  <p:stCondLst>
                                    <p:cond delay="100"/>
                                  </p:stCondLst>
                                  <p:childTnLst>
                                    <p:set>
                                      <p:cBhvr>
                                        <p:cTn id="65" dur="1" fill="hold">
                                          <p:stCondLst>
                                            <p:cond delay="0"/>
                                          </p:stCondLst>
                                        </p:cTn>
                                        <p:tgtEl>
                                          <p:spTgt spid="34"/>
                                        </p:tgtEl>
                                        <p:attrNameLst>
                                          <p:attrName>style.visibility</p:attrName>
                                        </p:attrNameLst>
                                      </p:cBhvr>
                                      <p:to>
                                        <p:strVal val="visible"/>
                                      </p:to>
                                    </p:set>
                                  </p:childTnLst>
                                </p:cTn>
                              </p:par>
                            </p:childTnLst>
                          </p:cTn>
                        </p:par>
                        <p:par>
                          <p:cTn id="66" fill="hold">
                            <p:stCondLst>
                              <p:cond delay="3100"/>
                            </p:stCondLst>
                            <p:childTnLst>
                              <p:par>
                                <p:cTn id="67" presetID="1" presetClass="entr" presetSubtype="0" fill="hold" nodeType="afterEffect">
                                  <p:stCondLst>
                                    <p:cond delay="100"/>
                                  </p:stCondLst>
                                  <p:childTnLst>
                                    <p:set>
                                      <p:cBhvr>
                                        <p:cTn id="68" dur="1" fill="hold">
                                          <p:stCondLst>
                                            <p:cond delay="0"/>
                                          </p:stCondLst>
                                        </p:cTn>
                                        <p:tgtEl>
                                          <p:spTgt spid="35"/>
                                        </p:tgtEl>
                                        <p:attrNameLst>
                                          <p:attrName>style.visibility</p:attrName>
                                        </p:attrNameLst>
                                      </p:cBhvr>
                                      <p:to>
                                        <p:strVal val="visible"/>
                                      </p:to>
                                    </p:set>
                                  </p:childTnLst>
                                </p:cTn>
                              </p:par>
                            </p:childTnLst>
                          </p:cTn>
                        </p:par>
                        <p:par>
                          <p:cTn id="69" fill="hold">
                            <p:stCondLst>
                              <p:cond delay="3200"/>
                            </p:stCondLst>
                            <p:childTnLst>
                              <p:par>
                                <p:cTn id="70" presetID="1" presetClass="entr" presetSubtype="0" fill="hold" nodeType="afterEffect">
                                  <p:stCondLst>
                                    <p:cond delay="100"/>
                                  </p:stCondLst>
                                  <p:childTnLst>
                                    <p:set>
                                      <p:cBhvr>
                                        <p:cTn id="71" dur="1" fill="hold">
                                          <p:stCondLst>
                                            <p:cond delay="0"/>
                                          </p:stCondLst>
                                        </p:cTn>
                                        <p:tgtEl>
                                          <p:spTgt spid="36"/>
                                        </p:tgtEl>
                                        <p:attrNameLst>
                                          <p:attrName>style.visibility</p:attrName>
                                        </p:attrNameLst>
                                      </p:cBhvr>
                                      <p:to>
                                        <p:strVal val="visible"/>
                                      </p:to>
                                    </p:set>
                                  </p:childTnLst>
                                </p:cTn>
                              </p:par>
                            </p:childTnLst>
                          </p:cTn>
                        </p:par>
                        <p:par>
                          <p:cTn id="72" fill="hold">
                            <p:stCondLst>
                              <p:cond delay="3300"/>
                            </p:stCondLst>
                            <p:childTnLst>
                              <p:par>
                                <p:cTn id="73" presetID="1" presetClass="entr" presetSubtype="0" fill="hold" nodeType="afterEffect">
                                  <p:stCondLst>
                                    <p:cond delay="100"/>
                                  </p:stCondLst>
                                  <p:childTnLst>
                                    <p:set>
                                      <p:cBhvr>
                                        <p:cTn id="74" dur="1" fill="hold">
                                          <p:stCondLst>
                                            <p:cond delay="0"/>
                                          </p:stCondLst>
                                        </p:cTn>
                                        <p:tgtEl>
                                          <p:spTgt spid="37"/>
                                        </p:tgtEl>
                                        <p:attrNameLst>
                                          <p:attrName>style.visibility</p:attrName>
                                        </p:attrNameLst>
                                      </p:cBhvr>
                                      <p:to>
                                        <p:strVal val="visible"/>
                                      </p:to>
                                    </p:set>
                                  </p:childTnLst>
                                </p:cTn>
                              </p:par>
                            </p:childTnLst>
                          </p:cTn>
                        </p:par>
                        <p:par>
                          <p:cTn id="75" fill="hold">
                            <p:stCondLst>
                              <p:cond delay="3400"/>
                            </p:stCondLst>
                            <p:childTnLst>
                              <p:par>
                                <p:cTn id="76" presetID="1" presetClass="entr" presetSubtype="0" fill="hold" nodeType="afterEffect">
                                  <p:stCondLst>
                                    <p:cond delay="100"/>
                                  </p:stCondLst>
                                  <p:childTnLst>
                                    <p:set>
                                      <p:cBhvr>
                                        <p:cTn id="77" dur="1" fill="hold">
                                          <p:stCondLst>
                                            <p:cond delay="0"/>
                                          </p:stCondLst>
                                        </p:cTn>
                                        <p:tgtEl>
                                          <p:spTgt spid="38"/>
                                        </p:tgtEl>
                                        <p:attrNameLst>
                                          <p:attrName>style.visibility</p:attrName>
                                        </p:attrNameLst>
                                      </p:cBhvr>
                                      <p:to>
                                        <p:strVal val="visible"/>
                                      </p:to>
                                    </p:set>
                                  </p:childTnLst>
                                </p:cTn>
                              </p:par>
                            </p:childTnLst>
                          </p:cTn>
                        </p:par>
                        <p:par>
                          <p:cTn id="78" fill="hold">
                            <p:stCondLst>
                              <p:cond delay="3500"/>
                            </p:stCondLst>
                            <p:childTnLst>
                              <p:par>
                                <p:cTn id="79" presetID="1" presetClass="entr" presetSubtype="0" fill="hold" nodeType="afterEffect">
                                  <p:stCondLst>
                                    <p:cond delay="100"/>
                                  </p:stCondLst>
                                  <p:childTnLst>
                                    <p:set>
                                      <p:cBhvr>
                                        <p:cTn id="80" dur="1" fill="hold">
                                          <p:stCondLst>
                                            <p:cond delay="0"/>
                                          </p:stCondLst>
                                        </p:cTn>
                                        <p:tgtEl>
                                          <p:spTgt spid="39"/>
                                        </p:tgtEl>
                                        <p:attrNameLst>
                                          <p:attrName>style.visibility</p:attrName>
                                        </p:attrNameLst>
                                      </p:cBhvr>
                                      <p:to>
                                        <p:strVal val="visible"/>
                                      </p:to>
                                    </p:set>
                                  </p:childTnLst>
                                </p:cTn>
                              </p:par>
                            </p:childTnLst>
                          </p:cTn>
                        </p:par>
                        <p:par>
                          <p:cTn id="81" fill="hold">
                            <p:stCondLst>
                              <p:cond delay="3600"/>
                            </p:stCondLst>
                            <p:childTnLst>
                              <p:par>
                                <p:cTn id="82" presetID="1" presetClass="entr" presetSubtype="0"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childTnLst>
                                </p:cTn>
                              </p:par>
                            </p:childTnLst>
                          </p:cTn>
                        </p:par>
                        <p:par>
                          <p:cTn id="84" fill="hold">
                            <p:stCondLst>
                              <p:cond delay="3600"/>
                            </p:stCondLst>
                            <p:childTnLst>
                              <p:par>
                                <p:cTn id="85" presetID="1" presetClass="entr" presetSubtype="0" fill="hold" nodeType="after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par>
                          <p:cTn id="87" fill="hold">
                            <p:stCondLst>
                              <p:cond delay="3600"/>
                            </p:stCondLst>
                            <p:childTnLst>
                              <p:par>
                                <p:cTn id="88" presetID="1" presetClass="entr" presetSubtype="0"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childTnLst>
                                </p:cTn>
                              </p:par>
                            </p:childTnLst>
                          </p:cTn>
                        </p:par>
                        <p:par>
                          <p:cTn id="90" fill="hold">
                            <p:stCondLst>
                              <p:cond delay="3600"/>
                            </p:stCondLst>
                            <p:childTnLst>
                              <p:par>
                                <p:cTn id="91" presetID="1" presetClass="entr" presetSubtype="0"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childTnLst>
                          </p:cTn>
                        </p:par>
                        <p:par>
                          <p:cTn id="93" fill="hold">
                            <p:stCondLst>
                              <p:cond delay="3600"/>
                            </p:stCondLst>
                            <p:childTnLst>
                              <p:par>
                                <p:cTn id="94" presetID="1" presetClass="entr" presetSubtype="0" fill="hold" nodeType="afterEffect">
                                  <p:stCondLst>
                                    <p:cond delay="0"/>
                                  </p:stCondLst>
                                  <p:childTnLst>
                                    <p:set>
                                      <p:cBhvr>
                                        <p:cTn id="95" dur="1" fill="hold">
                                          <p:stCondLst>
                                            <p:cond delay="0"/>
                                          </p:stCondLst>
                                        </p:cTn>
                                        <p:tgtEl>
                                          <p:spTgt spid="44"/>
                                        </p:tgtEl>
                                        <p:attrNameLst>
                                          <p:attrName>style.visibility</p:attrName>
                                        </p:attrNameLst>
                                      </p:cBhvr>
                                      <p:to>
                                        <p:strVal val="visible"/>
                                      </p:to>
                                    </p:set>
                                  </p:childTnLst>
                                </p:cTn>
                              </p:par>
                            </p:childTnLst>
                          </p:cTn>
                        </p:par>
                        <p:par>
                          <p:cTn id="96" fill="hold">
                            <p:stCondLst>
                              <p:cond delay="3600"/>
                            </p:stCondLst>
                            <p:childTnLst>
                              <p:par>
                                <p:cTn id="97" presetID="1"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par>
                          <p:cTn id="99" fill="hold">
                            <p:stCondLst>
                              <p:cond delay="3600"/>
                            </p:stCondLst>
                            <p:childTnLst>
                              <p:par>
                                <p:cTn id="100" presetID="1" presetClass="entr" presetSubtype="0" fill="hold" nodeType="afterEffect">
                                  <p:stCondLst>
                                    <p:cond delay="0"/>
                                  </p:stCondLst>
                                  <p:childTnLst>
                                    <p:set>
                                      <p:cBhvr>
                                        <p:cTn id="101" dur="1" fill="hold">
                                          <p:stCondLst>
                                            <p:cond delay="0"/>
                                          </p:stCondLst>
                                        </p:cTn>
                                        <p:tgtEl>
                                          <p:spTgt spid="46"/>
                                        </p:tgtEl>
                                        <p:attrNameLst>
                                          <p:attrName>style.visibility</p:attrName>
                                        </p:attrNameLst>
                                      </p:cBhvr>
                                      <p:to>
                                        <p:strVal val="visible"/>
                                      </p:to>
                                    </p:set>
                                  </p:childTnLst>
                                </p:cTn>
                              </p:par>
                            </p:childTnLst>
                          </p:cTn>
                        </p:par>
                        <p:par>
                          <p:cTn id="102" fill="hold">
                            <p:stCondLst>
                              <p:cond delay="3600"/>
                            </p:stCondLst>
                            <p:childTnLst>
                              <p:par>
                                <p:cTn id="103" presetID="1" presetClass="entr" presetSubtype="0" fill="hold" nodeType="after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par>
                          <p:cTn id="105" fill="hold">
                            <p:stCondLst>
                              <p:cond delay="3600"/>
                            </p:stCondLst>
                            <p:childTnLst>
                              <p:par>
                                <p:cTn id="106" presetID="1" presetClass="entr" presetSubtype="0" fill="hold"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p:stCondLst>
                              <p:cond delay="3600"/>
                            </p:stCondLst>
                            <p:childTnLst>
                              <p:par>
                                <p:cTn id="109" presetID="1" presetClass="entr" presetSubtype="0" fill="hold"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par>
                          <p:cTn id="111" fill="hold">
                            <p:stCondLst>
                              <p:cond delay="3600"/>
                            </p:stCondLst>
                            <p:childTnLst>
                              <p:par>
                                <p:cTn id="112" presetID="1" presetClass="entr" presetSubtype="0" fill="hold" nodeType="afterEffect">
                                  <p:stCondLst>
                                    <p:cond delay="0"/>
                                  </p:stCondLst>
                                  <p:childTnLst>
                                    <p:set>
                                      <p:cBhvr>
                                        <p:cTn id="113" dur="1" fill="hold">
                                          <p:stCondLst>
                                            <p:cond delay="0"/>
                                          </p:stCondLst>
                                        </p:cTn>
                                        <p:tgtEl>
                                          <p:spTgt spid="50"/>
                                        </p:tgtEl>
                                        <p:attrNameLst>
                                          <p:attrName>style.visibility</p:attrName>
                                        </p:attrNameLst>
                                      </p:cBhvr>
                                      <p:to>
                                        <p:strVal val="visible"/>
                                      </p:to>
                                    </p:set>
                                  </p:childTnLst>
                                </p:cTn>
                              </p:par>
                            </p:childTnLst>
                          </p:cTn>
                        </p:par>
                        <p:par>
                          <p:cTn id="114" fill="hold">
                            <p:stCondLst>
                              <p:cond delay="3600"/>
                            </p:stCondLst>
                            <p:childTnLst>
                              <p:par>
                                <p:cTn id="115" presetID="1" presetClass="entr" presetSubtype="0" fill="hold" nodeType="afterEffect">
                                  <p:stCondLst>
                                    <p:cond delay="0"/>
                                  </p:stCondLst>
                                  <p:childTnLst>
                                    <p:set>
                                      <p:cBhvr>
                                        <p:cTn id="116" dur="1" fill="hold">
                                          <p:stCondLst>
                                            <p:cond delay="0"/>
                                          </p:stCondLst>
                                        </p:cTn>
                                        <p:tgtEl>
                                          <p:spTgt spid="51"/>
                                        </p:tgtEl>
                                        <p:attrNameLst>
                                          <p:attrName>style.visibility</p:attrName>
                                        </p:attrNameLst>
                                      </p:cBhvr>
                                      <p:to>
                                        <p:strVal val="visible"/>
                                      </p:to>
                                    </p:set>
                                  </p:childTnLst>
                                </p:cTn>
                              </p:par>
                            </p:childTnLst>
                          </p:cTn>
                        </p:par>
                        <p:par>
                          <p:cTn id="117" fill="hold">
                            <p:stCondLst>
                              <p:cond delay="3600"/>
                            </p:stCondLst>
                            <p:childTnLst>
                              <p:par>
                                <p:cTn id="118" presetID="1" presetClass="entr" presetSubtype="0" fill="hold" nodeType="afterEffect">
                                  <p:stCondLst>
                                    <p:cond delay="0"/>
                                  </p:stCondLst>
                                  <p:childTnLst>
                                    <p:set>
                                      <p:cBhvr>
                                        <p:cTn id="119" dur="1" fill="hold">
                                          <p:stCondLst>
                                            <p:cond delay="0"/>
                                          </p:stCondLst>
                                        </p:cTn>
                                        <p:tgtEl>
                                          <p:spTgt spid="52"/>
                                        </p:tgtEl>
                                        <p:attrNameLst>
                                          <p:attrName>style.visibility</p:attrName>
                                        </p:attrNameLst>
                                      </p:cBhvr>
                                      <p:to>
                                        <p:strVal val="visible"/>
                                      </p:to>
                                    </p:set>
                                  </p:childTnLst>
                                </p:cTn>
                              </p:par>
                            </p:childTnLst>
                          </p:cTn>
                        </p:par>
                        <p:par>
                          <p:cTn id="120" fill="hold">
                            <p:stCondLst>
                              <p:cond delay="3600"/>
                            </p:stCondLst>
                            <p:childTnLst>
                              <p:par>
                                <p:cTn id="121" presetID="1" presetClass="entr" presetSubtype="0" fill="hold" nodeType="after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childTnLst>
                          </p:cTn>
                        </p:par>
                        <p:par>
                          <p:cTn id="123" fill="hold">
                            <p:stCondLst>
                              <p:cond delay="3600"/>
                            </p:stCondLst>
                            <p:childTnLst>
                              <p:par>
                                <p:cTn id="124" presetID="1" presetClass="entr" presetSubtype="0" fill="hold" nodeType="afterEffect">
                                  <p:stCondLst>
                                    <p:cond delay="0"/>
                                  </p:stCondLst>
                                  <p:childTnLst>
                                    <p:set>
                                      <p:cBhvr>
                                        <p:cTn id="125" dur="1" fill="hold">
                                          <p:stCondLst>
                                            <p:cond delay="0"/>
                                          </p:stCondLst>
                                        </p:cTn>
                                        <p:tgtEl>
                                          <p:spTgt spid="54"/>
                                        </p:tgtEl>
                                        <p:attrNameLst>
                                          <p:attrName>style.visibility</p:attrName>
                                        </p:attrNameLst>
                                      </p:cBhvr>
                                      <p:to>
                                        <p:strVal val="visible"/>
                                      </p:to>
                                    </p:set>
                                  </p:childTnLst>
                                </p:cTn>
                              </p:par>
                            </p:childTnLst>
                          </p:cTn>
                        </p:par>
                        <p:par>
                          <p:cTn id="126" fill="hold">
                            <p:stCondLst>
                              <p:cond delay="3600"/>
                            </p:stCondLst>
                            <p:childTnLst>
                              <p:par>
                                <p:cTn id="127" presetID="1" presetClass="entr" presetSubtype="0" fill="hold" nodeType="afterEffect">
                                  <p:stCondLst>
                                    <p:cond delay="0"/>
                                  </p:stCondLst>
                                  <p:childTnLst>
                                    <p:set>
                                      <p:cBhvr>
                                        <p:cTn id="128" dur="1" fill="hold">
                                          <p:stCondLst>
                                            <p:cond delay="0"/>
                                          </p:stCondLst>
                                        </p:cTn>
                                        <p:tgtEl>
                                          <p:spTgt spid="55"/>
                                        </p:tgtEl>
                                        <p:attrNameLst>
                                          <p:attrName>style.visibility</p:attrName>
                                        </p:attrNameLst>
                                      </p:cBhvr>
                                      <p:to>
                                        <p:strVal val="visible"/>
                                      </p:to>
                                    </p:set>
                                  </p:childTnLst>
                                </p:cTn>
                              </p:par>
                            </p:childTnLst>
                          </p:cTn>
                        </p:par>
                        <p:par>
                          <p:cTn id="129" fill="hold">
                            <p:stCondLst>
                              <p:cond delay="3600"/>
                            </p:stCondLst>
                            <p:childTnLst>
                              <p:par>
                                <p:cTn id="130" presetID="1" presetClass="entr" presetSubtype="0" fill="hold" nodeType="afterEffect">
                                  <p:stCondLst>
                                    <p:cond delay="0"/>
                                  </p:stCondLst>
                                  <p:childTnLst>
                                    <p:set>
                                      <p:cBhvr>
                                        <p:cTn id="131" dur="1" fill="hold">
                                          <p:stCondLst>
                                            <p:cond delay="0"/>
                                          </p:stCondLst>
                                        </p:cTn>
                                        <p:tgtEl>
                                          <p:spTgt spid="56"/>
                                        </p:tgtEl>
                                        <p:attrNameLst>
                                          <p:attrName>style.visibility</p:attrName>
                                        </p:attrNameLst>
                                      </p:cBhvr>
                                      <p:to>
                                        <p:strVal val="visible"/>
                                      </p:to>
                                    </p:set>
                                  </p:childTnLst>
                                </p:cTn>
                              </p:par>
                            </p:childTnLst>
                          </p:cTn>
                        </p:par>
                        <p:par>
                          <p:cTn id="132" fill="hold">
                            <p:stCondLst>
                              <p:cond delay="3600"/>
                            </p:stCondLst>
                            <p:childTnLst>
                              <p:par>
                                <p:cTn id="133" presetID="1" presetClass="entr" presetSubtype="0"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childTnLst>
                                </p:cTn>
                              </p:par>
                            </p:childTnLst>
                          </p:cTn>
                        </p:par>
                        <p:par>
                          <p:cTn id="135" fill="hold">
                            <p:stCondLst>
                              <p:cond delay="3600"/>
                            </p:stCondLst>
                            <p:childTnLst>
                              <p:par>
                                <p:cTn id="136" presetID="1" presetClass="entr" presetSubtype="0" fill="hold" nodeType="afterEffect">
                                  <p:stCondLst>
                                    <p:cond delay="0"/>
                                  </p:stCondLst>
                                  <p:childTnLst>
                                    <p:set>
                                      <p:cBhvr>
                                        <p:cTn id="137" dur="1" fill="hold">
                                          <p:stCondLst>
                                            <p:cond delay="0"/>
                                          </p:stCondLst>
                                        </p:cTn>
                                        <p:tgtEl>
                                          <p:spTgt spid="58"/>
                                        </p:tgtEl>
                                        <p:attrNameLst>
                                          <p:attrName>style.visibility</p:attrName>
                                        </p:attrNameLst>
                                      </p:cBhvr>
                                      <p:to>
                                        <p:strVal val="visible"/>
                                      </p:to>
                                    </p:set>
                                  </p:childTnLst>
                                </p:cTn>
                              </p:par>
                            </p:childTnLst>
                          </p:cTn>
                        </p:par>
                        <p:par>
                          <p:cTn id="138" fill="hold">
                            <p:stCondLst>
                              <p:cond delay="3600"/>
                            </p:stCondLst>
                            <p:childTnLst>
                              <p:par>
                                <p:cTn id="139" presetID="1"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childTnLst>
                                </p:cTn>
                              </p:par>
                            </p:childTnLst>
                          </p:cTn>
                        </p:par>
                        <p:par>
                          <p:cTn id="141" fill="hold">
                            <p:stCondLst>
                              <p:cond delay="3600"/>
                            </p:stCondLst>
                            <p:childTnLst>
                              <p:par>
                                <p:cTn id="142" presetID="1" presetClass="entr" presetSubtype="0" fill="hold" nodeType="afterEffect">
                                  <p:stCondLst>
                                    <p:cond delay="0"/>
                                  </p:stCondLst>
                                  <p:childTnLst>
                                    <p:set>
                                      <p:cBhvr>
                                        <p:cTn id="143" dur="1" fill="hold">
                                          <p:stCondLst>
                                            <p:cond delay="0"/>
                                          </p:stCondLst>
                                        </p:cTn>
                                        <p:tgtEl>
                                          <p:spTgt spid="60"/>
                                        </p:tgtEl>
                                        <p:attrNameLst>
                                          <p:attrName>style.visibility</p:attrName>
                                        </p:attrNameLst>
                                      </p:cBhvr>
                                      <p:to>
                                        <p:strVal val="visible"/>
                                      </p:to>
                                    </p:set>
                                  </p:childTnLst>
                                </p:cTn>
                              </p:par>
                            </p:childTnLst>
                          </p:cTn>
                        </p:par>
                        <p:par>
                          <p:cTn id="144" fill="hold">
                            <p:stCondLst>
                              <p:cond delay="3600"/>
                            </p:stCondLst>
                            <p:childTnLst>
                              <p:par>
                                <p:cTn id="145" presetID="1" presetClass="entr" presetSubtype="0" fill="hold" nodeType="afterEffect">
                                  <p:stCondLst>
                                    <p:cond delay="0"/>
                                  </p:stCondLst>
                                  <p:childTnLst>
                                    <p:set>
                                      <p:cBhvr>
                                        <p:cTn id="146" dur="1" fill="hold">
                                          <p:stCondLst>
                                            <p:cond delay="0"/>
                                          </p:stCondLst>
                                        </p:cTn>
                                        <p:tgtEl>
                                          <p:spTgt spid="61"/>
                                        </p:tgtEl>
                                        <p:attrNameLst>
                                          <p:attrName>style.visibility</p:attrName>
                                        </p:attrNameLst>
                                      </p:cBhvr>
                                      <p:to>
                                        <p:strVal val="visible"/>
                                      </p:to>
                                    </p:set>
                                  </p:childTnLst>
                                </p:cTn>
                              </p:par>
                            </p:childTnLst>
                          </p:cTn>
                        </p:par>
                        <p:par>
                          <p:cTn id="147" fill="hold">
                            <p:stCondLst>
                              <p:cond delay="3600"/>
                            </p:stCondLst>
                            <p:childTnLst>
                              <p:par>
                                <p:cTn id="148" presetID="1" presetClass="entr" presetSubtype="0" fill="hold" nodeType="afterEffect">
                                  <p:stCondLst>
                                    <p:cond delay="0"/>
                                  </p:stCondLst>
                                  <p:childTnLst>
                                    <p:set>
                                      <p:cBhvr>
                                        <p:cTn id="149" dur="1" fill="hold">
                                          <p:stCondLst>
                                            <p:cond delay="0"/>
                                          </p:stCondLst>
                                        </p:cTn>
                                        <p:tgtEl>
                                          <p:spTgt spid="62"/>
                                        </p:tgtEl>
                                        <p:attrNameLst>
                                          <p:attrName>style.visibility</p:attrName>
                                        </p:attrNameLst>
                                      </p:cBhvr>
                                      <p:to>
                                        <p:strVal val="visible"/>
                                      </p:to>
                                    </p:set>
                                  </p:childTnLst>
                                </p:cTn>
                              </p:par>
                            </p:childTnLst>
                          </p:cTn>
                        </p:par>
                        <p:par>
                          <p:cTn id="150" fill="hold">
                            <p:stCondLst>
                              <p:cond delay="3600"/>
                            </p:stCondLst>
                            <p:childTnLst>
                              <p:par>
                                <p:cTn id="151" presetID="1" presetClass="entr" presetSubtype="0"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childTnLst>
                                </p:cTn>
                              </p:par>
                            </p:childTnLst>
                          </p:cTn>
                        </p:par>
                        <p:par>
                          <p:cTn id="153" fill="hold">
                            <p:stCondLst>
                              <p:cond delay="3600"/>
                            </p:stCondLst>
                            <p:childTnLst>
                              <p:par>
                                <p:cTn id="154" presetID="1" presetClass="entr" presetSubtype="0" fill="hold" nodeType="afterEffect">
                                  <p:stCondLst>
                                    <p:cond delay="0"/>
                                  </p:stCondLst>
                                  <p:childTnLst>
                                    <p:set>
                                      <p:cBhvr>
                                        <p:cTn id="155" dur="1" fill="hold">
                                          <p:stCondLst>
                                            <p:cond delay="0"/>
                                          </p:stCondLst>
                                        </p:cTn>
                                        <p:tgtEl>
                                          <p:spTgt spid="64"/>
                                        </p:tgtEl>
                                        <p:attrNameLst>
                                          <p:attrName>style.visibility</p:attrName>
                                        </p:attrNameLst>
                                      </p:cBhvr>
                                      <p:to>
                                        <p:strVal val="visible"/>
                                      </p:to>
                                    </p:set>
                                  </p:childTnLst>
                                </p:cTn>
                              </p:par>
                            </p:childTnLst>
                          </p:cTn>
                        </p:par>
                        <p:par>
                          <p:cTn id="156" fill="hold">
                            <p:stCondLst>
                              <p:cond delay="3600"/>
                            </p:stCondLst>
                            <p:childTnLst>
                              <p:par>
                                <p:cTn id="157" presetID="1" presetClass="entr" presetSubtype="0" fill="hold" nodeType="afterEffect">
                                  <p:stCondLst>
                                    <p:cond delay="0"/>
                                  </p:stCondLst>
                                  <p:childTnLst>
                                    <p:set>
                                      <p:cBhvr>
                                        <p:cTn id="158" dur="1" fill="hold">
                                          <p:stCondLst>
                                            <p:cond delay="0"/>
                                          </p:stCondLst>
                                        </p:cTn>
                                        <p:tgtEl>
                                          <p:spTgt spid="65"/>
                                        </p:tgtEl>
                                        <p:attrNameLst>
                                          <p:attrName>style.visibility</p:attrName>
                                        </p:attrNameLst>
                                      </p:cBhvr>
                                      <p:to>
                                        <p:strVal val="visible"/>
                                      </p:to>
                                    </p:set>
                                  </p:childTnLst>
                                </p:cTn>
                              </p:par>
                            </p:childTnLst>
                          </p:cTn>
                        </p:par>
                        <p:par>
                          <p:cTn id="159" fill="hold">
                            <p:stCondLst>
                              <p:cond delay="3600"/>
                            </p:stCondLst>
                            <p:childTnLst>
                              <p:par>
                                <p:cTn id="160" presetID="1" presetClass="entr" presetSubtype="0" fill="hold" nodeType="afterEffect">
                                  <p:stCondLst>
                                    <p:cond delay="0"/>
                                  </p:stCondLst>
                                  <p:childTnLst>
                                    <p:set>
                                      <p:cBhvr>
                                        <p:cTn id="161" dur="1" fill="hold">
                                          <p:stCondLst>
                                            <p:cond delay="0"/>
                                          </p:stCondLst>
                                        </p:cTn>
                                        <p:tgtEl>
                                          <p:spTgt spid="66"/>
                                        </p:tgtEl>
                                        <p:attrNameLst>
                                          <p:attrName>style.visibility</p:attrName>
                                        </p:attrNameLst>
                                      </p:cBhvr>
                                      <p:to>
                                        <p:strVal val="visible"/>
                                      </p:to>
                                    </p:set>
                                  </p:childTnLst>
                                </p:cTn>
                              </p:par>
                            </p:childTnLst>
                          </p:cTn>
                        </p:par>
                        <p:par>
                          <p:cTn id="162" fill="hold">
                            <p:stCondLst>
                              <p:cond delay="3600"/>
                            </p:stCondLst>
                            <p:childTnLst>
                              <p:par>
                                <p:cTn id="163" presetID="1" presetClass="entr" presetSubtype="0" fill="hold" nodeType="afterEffect">
                                  <p:stCondLst>
                                    <p:cond delay="0"/>
                                  </p:stCondLst>
                                  <p:childTnLst>
                                    <p:set>
                                      <p:cBhvr>
                                        <p:cTn id="164" dur="1" fill="hold">
                                          <p:stCondLst>
                                            <p:cond delay="0"/>
                                          </p:stCondLst>
                                        </p:cTn>
                                        <p:tgtEl>
                                          <p:spTgt spid="67"/>
                                        </p:tgtEl>
                                        <p:attrNameLst>
                                          <p:attrName>style.visibility</p:attrName>
                                        </p:attrNameLst>
                                      </p:cBhvr>
                                      <p:to>
                                        <p:strVal val="visible"/>
                                      </p:to>
                                    </p:set>
                                  </p:childTnLst>
                                </p:cTn>
                              </p:par>
                            </p:childTnLst>
                          </p:cTn>
                        </p:par>
                        <p:par>
                          <p:cTn id="165" fill="hold">
                            <p:stCondLst>
                              <p:cond delay="3600"/>
                            </p:stCondLst>
                            <p:childTnLst>
                              <p:par>
                                <p:cTn id="166" presetID="1" presetClass="entr" presetSubtype="0" fill="hold" nodeType="afterEffect">
                                  <p:stCondLst>
                                    <p:cond delay="0"/>
                                  </p:stCondLst>
                                  <p:childTnLst>
                                    <p:set>
                                      <p:cBhvr>
                                        <p:cTn id="167" dur="1" fill="hold">
                                          <p:stCondLst>
                                            <p:cond delay="0"/>
                                          </p:stCondLst>
                                        </p:cTn>
                                        <p:tgtEl>
                                          <p:spTgt spid="68"/>
                                        </p:tgtEl>
                                        <p:attrNameLst>
                                          <p:attrName>style.visibility</p:attrName>
                                        </p:attrNameLst>
                                      </p:cBhvr>
                                      <p:to>
                                        <p:strVal val="visible"/>
                                      </p:to>
                                    </p:set>
                                  </p:childTnLst>
                                </p:cTn>
                              </p:par>
                            </p:childTnLst>
                          </p:cTn>
                        </p:par>
                        <p:par>
                          <p:cTn id="168" fill="hold">
                            <p:stCondLst>
                              <p:cond delay="3600"/>
                            </p:stCondLst>
                            <p:childTnLst>
                              <p:par>
                                <p:cTn id="169" presetID="1" presetClass="entr" presetSubtype="0" fill="hold" nodeType="afterEffect">
                                  <p:stCondLst>
                                    <p:cond delay="0"/>
                                  </p:stCondLst>
                                  <p:childTnLst>
                                    <p:set>
                                      <p:cBhvr>
                                        <p:cTn id="17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OCLC: Collaboratively Building Web-Scale with Libraries</a:t>
            </a:r>
            <a:endParaRPr lang="en-GB" dirty="0"/>
          </a:p>
        </p:txBody>
      </p:sp>
      <p:grpSp>
        <p:nvGrpSpPr>
          <p:cNvPr id="4" name="Group 3"/>
          <p:cNvGrpSpPr/>
          <p:nvPr/>
        </p:nvGrpSpPr>
        <p:grpSpPr>
          <a:xfrm>
            <a:off x="2289648" y="1574589"/>
            <a:ext cx="4279410" cy="4136763"/>
            <a:chOff x="2289648" y="1574589"/>
            <a:chExt cx="4279410" cy="4136763"/>
          </a:xfrm>
        </p:grpSpPr>
        <p:sp>
          <p:nvSpPr>
            <p:cNvPr id="5" name="Oval 4"/>
            <p:cNvSpPr/>
            <p:nvPr/>
          </p:nvSpPr>
          <p:spPr>
            <a:xfrm>
              <a:off x="3145530" y="1574589"/>
              <a:ext cx="2710293" cy="2710293"/>
            </a:xfrm>
            <a:prstGeom prst="ellipse">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smtClean="0">
                <a:solidFill>
                  <a:schemeClr val="tx1"/>
                </a:solidFill>
              </a:endParaRPr>
            </a:p>
            <a:p>
              <a:pPr algn="ctr"/>
              <a:endParaRPr lang="en-GB" sz="2800" b="1" dirty="0" smtClean="0">
                <a:solidFill>
                  <a:schemeClr val="tx1"/>
                </a:solidFill>
              </a:endParaRPr>
            </a:p>
            <a:p>
              <a:pPr algn="ctr"/>
              <a:endParaRPr lang="en-GB" sz="2800" b="1" dirty="0">
                <a:solidFill>
                  <a:schemeClr val="tx1"/>
                </a:solidFill>
              </a:endParaRPr>
            </a:p>
          </p:txBody>
        </p:sp>
        <p:sp>
          <p:nvSpPr>
            <p:cNvPr id="6" name="Oval 5"/>
            <p:cNvSpPr/>
            <p:nvPr/>
          </p:nvSpPr>
          <p:spPr>
            <a:xfrm>
              <a:off x="3858765" y="3001059"/>
              <a:ext cx="2710293" cy="2710293"/>
            </a:xfrm>
            <a:prstGeom prst="ellips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800" b="1" dirty="0" smtClean="0">
                <a:solidFill>
                  <a:schemeClr val="tx1"/>
                </a:solidFill>
              </a:endParaRPr>
            </a:p>
            <a:p>
              <a:pPr algn="ctr"/>
              <a:endParaRPr lang="en-GB" sz="2800" b="1" dirty="0" smtClean="0">
                <a:solidFill>
                  <a:schemeClr val="tx1"/>
                </a:solidFill>
              </a:endParaRPr>
            </a:p>
            <a:p>
              <a:pPr algn="ctr"/>
              <a:endParaRPr lang="en-GB" sz="2800" b="1" dirty="0">
                <a:solidFill>
                  <a:schemeClr val="tx1"/>
                </a:solidFill>
              </a:endParaRPr>
            </a:p>
          </p:txBody>
        </p:sp>
        <p:sp>
          <p:nvSpPr>
            <p:cNvPr id="7" name="Oval 6"/>
            <p:cNvSpPr/>
            <p:nvPr/>
          </p:nvSpPr>
          <p:spPr>
            <a:xfrm>
              <a:off x="2289648" y="3001059"/>
              <a:ext cx="2710293" cy="2710293"/>
            </a:xfrm>
            <a:prstGeom prst="ellips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400" b="1" dirty="0">
                <a:solidFill>
                  <a:schemeClr val="tx1"/>
                </a:solidFill>
              </a:endParaRPr>
            </a:p>
          </p:txBody>
        </p:sp>
        <p:sp>
          <p:nvSpPr>
            <p:cNvPr id="8" name="TextBox 7"/>
            <p:cNvSpPr txBox="1"/>
            <p:nvPr/>
          </p:nvSpPr>
          <p:spPr>
            <a:xfrm>
              <a:off x="3189728" y="2192545"/>
              <a:ext cx="2523448" cy="523220"/>
            </a:xfrm>
            <a:prstGeom prst="rect">
              <a:avLst/>
            </a:prstGeom>
            <a:noFill/>
          </p:spPr>
          <p:txBody>
            <a:bodyPr wrap="none" rtlCol="0">
              <a:spAutoFit/>
            </a:bodyPr>
            <a:lstStyle/>
            <a:p>
              <a:r>
                <a:rPr lang="en-GB" sz="2800" b="1" dirty="0" smtClean="0">
                  <a:latin typeface="+mj-lt"/>
                </a:rPr>
                <a:t>Infrastructure</a:t>
              </a:r>
              <a:endParaRPr lang="en-GB" sz="2800" b="1" dirty="0">
                <a:latin typeface="+mj-lt"/>
              </a:endParaRPr>
            </a:p>
          </p:txBody>
        </p:sp>
        <p:sp>
          <p:nvSpPr>
            <p:cNvPr id="9" name="TextBox 8"/>
            <p:cNvSpPr txBox="1"/>
            <p:nvPr/>
          </p:nvSpPr>
          <p:spPr>
            <a:xfrm>
              <a:off x="4429353" y="4284882"/>
              <a:ext cx="2092239" cy="523220"/>
            </a:xfrm>
            <a:prstGeom prst="rect">
              <a:avLst/>
            </a:prstGeom>
            <a:noFill/>
          </p:spPr>
          <p:txBody>
            <a:bodyPr wrap="none" rtlCol="0">
              <a:spAutoFit/>
            </a:bodyPr>
            <a:lstStyle/>
            <a:p>
              <a:r>
                <a:rPr lang="en-GB" sz="2800" b="1" dirty="0" smtClean="0">
                  <a:latin typeface="+mj-lt"/>
                </a:rPr>
                <a:t>Community</a:t>
              </a:r>
              <a:endParaRPr lang="en-GB" sz="2800" b="1" dirty="0">
                <a:latin typeface="+mj-lt"/>
              </a:endParaRPr>
            </a:p>
          </p:txBody>
        </p:sp>
        <p:sp>
          <p:nvSpPr>
            <p:cNvPr id="10" name="TextBox 9"/>
            <p:cNvSpPr txBox="1"/>
            <p:nvPr/>
          </p:nvSpPr>
          <p:spPr>
            <a:xfrm>
              <a:off x="2491143" y="4189603"/>
              <a:ext cx="939681" cy="523220"/>
            </a:xfrm>
            <a:prstGeom prst="rect">
              <a:avLst/>
            </a:prstGeom>
            <a:noFill/>
          </p:spPr>
          <p:txBody>
            <a:bodyPr wrap="none" rtlCol="0">
              <a:spAutoFit/>
            </a:bodyPr>
            <a:lstStyle/>
            <a:p>
              <a:r>
                <a:rPr lang="en-GB" sz="2800" b="1" dirty="0" smtClean="0">
                  <a:latin typeface="+mj-lt"/>
                </a:rPr>
                <a:t>Data</a:t>
              </a:r>
              <a:endParaRPr lang="en-GB" sz="2800" b="1" dirty="0">
                <a:latin typeface="+mj-l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dirty="0" smtClean="0">
                <a:solidFill>
                  <a:schemeClr val="accent6"/>
                </a:solidFill>
                <a:effectLst>
                  <a:outerShdw blurRad="38100" dist="38100" dir="2700000" algn="tl">
                    <a:srgbClr val="000000">
                      <a:alpha val="43137"/>
                    </a:srgbClr>
                  </a:outerShdw>
                </a:effectLst>
              </a:rPr>
              <a:t>Data:</a:t>
            </a:r>
            <a:r>
              <a:rPr lang="en-US" sz="1100" dirty="0" smtClean="0">
                <a:solidFill>
                  <a:schemeClr val="accent6"/>
                </a:solidFill>
              </a:rPr>
              <a:t>  </a:t>
            </a:r>
            <a:r>
              <a:rPr lang="en-US" dirty="0" smtClean="0">
                <a:effectLst>
                  <a:outerShdw blurRad="38100" dist="38100" dir="2700000" algn="tl">
                    <a:srgbClr val="000000">
                      <a:alpha val="43137"/>
                    </a:srgbClr>
                  </a:outerShdw>
                </a:effectLst>
              </a:rPr>
              <a:t>WorldCat Growth since 1998</a:t>
            </a:r>
            <a:endParaRPr lang="en-US" dirty="0" smtClean="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42875" y="1689100"/>
            <a:ext cx="8858250" cy="350865"/>
          </a:xfrm>
          <a:prstGeom prst="rect">
            <a:avLst/>
          </a:prstGeom>
          <a:noFill/>
          <a:effectLst/>
        </p:spPr>
        <p:txBody>
          <a:bodyPr>
            <a:spAutoFit/>
          </a:bodyPr>
          <a:lstStyle/>
          <a:p>
            <a:pPr algn="ctr" rtl="0" fontAlgn="base">
              <a:spcBef>
                <a:spcPct val="0"/>
              </a:spcBef>
              <a:spcAft>
                <a:spcPct val="0"/>
              </a:spcAft>
              <a:defRPr/>
            </a:pPr>
            <a:r>
              <a:rPr lang="en-US" sz="1400" b="1" kern="1200" dirty="0">
                <a:solidFill>
                  <a:srgbClr val="FFFFFF"/>
                </a:solidFill>
                <a:effectLst>
                  <a:outerShdw blurRad="38100" dist="38100" dir="2700000" algn="tl">
                    <a:srgbClr val="000000">
                      <a:alpha val="43137"/>
                    </a:srgbClr>
                  </a:outerShdw>
                </a:effectLst>
                <a:latin typeface="Trebuchet MS" pitchFamily="34" charset="0"/>
                <a:ea typeface="+mn-ea"/>
                <a:cs typeface="+mn-cs"/>
              </a:rPr>
              <a:t>Millions of records</a:t>
            </a:r>
          </a:p>
        </p:txBody>
      </p:sp>
      <p:graphicFrame>
        <p:nvGraphicFramePr>
          <p:cNvPr id="6" name="Chart 5"/>
          <p:cNvGraphicFramePr>
            <a:graphicFrameLocks/>
          </p:cNvGraphicFramePr>
          <p:nvPr/>
        </p:nvGraphicFramePr>
        <p:xfrm>
          <a:off x="500063" y="1857375"/>
          <a:ext cx="7848600" cy="461962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12" descr="WCatLogo_H_2dot0_SYMBOL_ONLY"/>
          <p:cNvPicPr>
            <a:picLocks noChangeAspect="1" noChangeArrowheads="1"/>
          </p:cNvPicPr>
          <p:nvPr/>
        </p:nvPicPr>
        <p:blipFill>
          <a:blip r:embed="rId4" cstate="print"/>
          <a:srcRect/>
          <a:stretch>
            <a:fillRect/>
          </a:stretch>
        </p:blipFill>
        <p:spPr bwMode="auto">
          <a:xfrm>
            <a:off x="5857875" y="254000"/>
            <a:ext cx="1570038" cy="157162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812289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code.png"/>
          <p:cNvPicPr>
            <a:picLocks noChangeAspect="1"/>
          </p:cNvPicPr>
          <p:nvPr/>
        </p:nvPicPr>
        <p:blipFill>
          <a:blip r:embed="rId3" cstate="print"/>
          <a:stretch>
            <a:fillRect/>
          </a:stretch>
        </p:blipFill>
        <p:spPr>
          <a:xfrm>
            <a:off x="1428749" y="2955799"/>
            <a:ext cx="857250" cy="648081"/>
          </a:xfrm>
          <a:prstGeom prst="rect">
            <a:avLst/>
          </a:prstGeom>
          <a:effectLst>
            <a:reflection blurRad="6350" stA="50000" endA="300" endPos="38500" dist="50800" dir="5400000" sy="-100000" algn="bl" rotWithShape="0"/>
          </a:effectLst>
        </p:spPr>
      </p:pic>
      <p:pic>
        <p:nvPicPr>
          <p:cNvPr id="4" name="Picture 3" descr="digital_photos.png"/>
          <p:cNvPicPr>
            <a:picLocks noChangeAspect="1"/>
          </p:cNvPicPr>
          <p:nvPr/>
        </p:nvPicPr>
        <p:blipFill>
          <a:blip r:embed="rId4" cstate="print"/>
          <a:stretch>
            <a:fillRect/>
          </a:stretch>
        </p:blipFill>
        <p:spPr>
          <a:xfrm>
            <a:off x="4001167" y="2714626"/>
            <a:ext cx="1141667" cy="941070"/>
          </a:xfrm>
          <a:prstGeom prst="rect">
            <a:avLst/>
          </a:prstGeom>
          <a:effectLst>
            <a:reflection blurRad="6350" stA="52000" endA="300" endPos="35000" dir="5400000" sy="-100000" algn="bl" rotWithShape="0"/>
          </a:effectLst>
        </p:spPr>
      </p:pic>
      <p:pic>
        <p:nvPicPr>
          <p:cNvPr id="5" name="Picture 4" descr="library.png"/>
          <p:cNvPicPr>
            <a:picLocks noChangeAspect="1"/>
          </p:cNvPicPr>
          <p:nvPr/>
        </p:nvPicPr>
        <p:blipFill>
          <a:blip r:embed="rId5" cstate="print"/>
          <a:stretch>
            <a:fillRect/>
          </a:stretch>
        </p:blipFill>
        <p:spPr>
          <a:xfrm>
            <a:off x="6810679" y="2714625"/>
            <a:ext cx="952976" cy="852202"/>
          </a:xfrm>
          <a:prstGeom prst="rect">
            <a:avLst/>
          </a:prstGeom>
          <a:effectLst>
            <a:reflection blurRad="6350" stA="50000" endA="300" endPos="38500" dist="50800" dir="5400000" sy="-100000" algn="bl" rotWithShape="0"/>
          </a:effectLst>
        </p:spPr>
      </p:pic>
      <p:sp>
        <p:nvSpPr>
          <p:cNvPr id="6"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p:spPr>
        <p:txBody>
          <a:bodyPr wrap="none" anchor="ctr"/>
          <a:lstStyle/>
          <a:p>
            <a:endParaRPr lang="en-US"/>
          </a:p>
        </p:txBody>
      </p:sp>
      <p:grpSp>
        <p:nvGrpSpPr>
          <p:cNvPr id="7" name="Group 4"/>
          <p:cNvGrpSpPr>
            <a:grpSpLocks/>
          </p:cNvGrpSpPr>
          <p:nvPr/>
        </p:nvGrpSpPr>
        <p:grpSpPr bwMode="auto">
          <a:xfrm>
            <a:off x="0" y="0"/>
            <a:ext cx="9144000" cy="6858000"/>
            <a:chOff x="0" y="0"/>
            <a:chExt cx="5760" cy="4320"/>
          </a:xfrm>
        </p:grpSpPr>
        <p:pic>
          <p:nvPicPr>
            <p:cNvPr id="8" name="Picture 5" descr="lite border top"/>
            <p:cNvPicPr>
              <a:picLocks noChangeAspect="1" noChangeArrowheads="1"/>
            </p:cNvPicPr>
            <p:nvPr/>
          </p:nvPicPr>
          <p:blipFill>
            <a:blip r:embed="rId6" cstate="print"/>
            <a:srcRect/>
            <a:stretch>
              <a:fillRect/>
            </a:stretch>
          </p:blipFill>
          <p:spPr bwMode="auto">
            <a:xfrm>
              <a:off x="0" y="0"/>
              <a:ext cx="5760" cy="90"/>
            </a:xfrm>
            <a:prstGeom prst="rect">
              <a:avLst/>
            </a:prstGeom>
            <a:noFill/>
            <a:ln w="9525">
              <a:noFill/>
              <a:miter lim="800000"/>
              <a:headEnd/>
              <a:tailEnd/>
            </a:ln>
          </p:spPr>
        </p:pic>
        <p:pic>
          <p:nvPicPr>
            <p:cNvPr id="9" name="Picture 6" descr="lite border bottom"/>
            <p:cNvPicPr>
              <a:picLocks noChangeAspect="1" noChangeArrowheads="1"/>
            </p:cNvPicPr>
            <p:nvPr/>
          </p:nvPicPr>
          <p:blipFill>
            <a:blip r:embed="rId7" cstate="print"/>
            <a:srcRect/>
            <a:stretch>
              <a:fillRect/>
            </a:stretch>
          </p:blipFill>
          <p:spPr bwMode="auto">
            <a:xfrm>
              <a:off x="0" y="4230"/>
              <a:ext cx="5760" cy="90"/>
            </a:xfrm>
            <a:prstGeom prst="rect">
              <a:avLst/>
            </a:prstGeom>
            <a:noFill/>
            <a:ln w="9525">
              <a:noFill/>
              <a:miter lim="800000"/>
              <a:headEnd/>
              <a:tailEnd/>
            </a:ln>
          </p:spPr>
        </p:pic>
        <p:pic>
          <p:nvPicPr>
            <p:cNvPr id="10" name="Picture 7" descr="lite border left"/>
            <p:cNvPicPr>
              <a:picLocks noChangeAspect="1" noChangeArrowheads="1"/>
            </p:cNvPicPr>
            <p:nvPr/>
          </p:nvPicPr>
          <p:blipFill>
            <a:blip r:embed="rId8" cstate="print"/>
            <a:srcRect/>
            <a:stretch>
              <a:fillRect/>
            </a:stretch>
          </p:blipFill>
          <p:spPr bwMode="auto">
            <a:xfrm>
              <a:off x="0" y="0"/>
              <a:ext cx="281" cy="4320"/>
            </a:xfrm>
            <a:prstGeom prst="rect">
              <a:avLst/>
            </a:prstGeom>
            <a:noFill/>
            <a:ln w="9525">
              <a:noFill/>
              <a:miter lim="800000"/>
              <a:headEnd/>
              <a:tailEnd/>
            </a:ln>
          </p:spPr>
        </p:pic>
        <p:pic>
          <p:nvPicPr>
            <p:cNvPr id="11" name="Picture 8" descr="lite border right"/>
            <p:cNvPicPr>
              <a:picLocks noChangeAspect="1" noChangeArrowheads="1"/>
            </p:cNvPicPr>
            <p:nvPr/>
          </p:nvPicPr>
          <p:blipFill>
            <a:blip r:embed="rId9" cstate="print"/>
            <a:srcRect/>
            <a:stretch>
              <a:fillRect/>
            </a:stretch>
          </p:blipFill>
          <p:spPr bwMode="auto">
            <a:xfrm>
              <a:off x="5479" y="0"/>
              <a:ext cx="281" cy="4320"/>
            </a:xfrm>
            <a:prstGeom prst="rect">
              <a:avLst/>
            </a:prstGeom>
            <a:noFill/>
            <a:ln w="9525">
              <a:noFill/>
              <a:miter lim="800000"/>
              <a:headEnd/>
              <a:tailEnd/>
            </a:ln>
          </p:spPr>
        </p:pic>
      </p:grpSp>
      <p:sp>
        <p:nvSpPr>
          <p:cNvPr id="14" name="TextBox 13"/>
          <p:cNvSpPr txBox="1">
            <a:spLocks noChangeArrowheads="1"/>
          </p:cNvSpPr>
          <p:nvPr/>
        </p:nvSpPr>
        <p:spPr bwMode="auto">
          <a:xfrm>
            <a:off x="714375" y="1714500"/>
            <a:ext cx="7715250" cy="571500"/>
          </a:xfrm>
          <a:prstGeom prst="rect">
            <a:avLst/>
          </a:prstGeom>
          <a:noFill/>
          <a:ln w="9525">
            <a:noFill/>
            <a:miter lim="800000"/>
            <a:headEnd/>
            <a:tailEnd/>
          </a:ln>
        </p:spPr>
        <p:txBody>
          <a:bodyPr lIns="0" tIns="0" rIns="0" bIns="0" anchor="b"/>
          <a:lstStyle/>
          <a:p>
            <a:pPr algn="ctr"/>
            <a:r>
              <a:rPr lang="en-US" sz="2800" dirty="0" smtClean="0"/>
              <a:t>1.9 </a:t>
            </a:r>
            <a:r>
              <a:rPr lang="en-US" sz="2800" dirty="0"/>
              <a:t>billion items and growing!</a:t>
            </a:r>
          </a:p>
        </p:txBody>
      </p:sp>
      <p:sp>
        <p:nvSpPr>
          <p:cNvPr id="15" name="TextBox 14"/>
          <p:cNvSpPr txBox="1">
            <a:spLocks noChangeArrowheads="1"/>
          </p:cNvSpPr>
          <p:nvPr/>
        </p:nvSpPr>
        <p:spPr bwMode="auto">
          <a:xfrm>
            <a:off x="571500" y="4857750"/>
            <a:ext cx="2571750" cy="1428750"/>
          </a:xfrm>
          <a:prstGeom prst="rect">
            <a:avLst/>
          </a:prstGeom>
          <a:noFill/>
          <a:ln w="9525">
            <a:noFill/>
            <a:miter lim="800000"/>
            <a:headEnd/>
            <a:tailEnd/>
          </a:ln>
        </p:spPr>
        <p:txBody>
          <a:bodyPr lIns="146304" tIns="0" rIns="146304" bIns="0"/>
          <a:lstStyle/>
          <a:p>
            <a:pPr>
              <a:lnSpc>
                <a:spcPct val="100000"/>
              </a:lnSpc>
              <a:spcBef>
                <a:spcPts val="1200"/>
              </a:spcBef>
            </a:pPr>
            <a:r>
              <a:rPr lang="en-US" sz="1500" dirty="0" smtClean="0">
                <a:solidFill>
                  <a:srgbClr val="99CCFF"/>
                </a:solidFill>
              </a:rPr>
              <a:t>170 </a:t>
            </a:r>
            <a:r>
              <a:rPr lang="en-US" sz="1500" dirty="0">
                <a:solidFill>
                  <a:srgbClr val="99CCFF"/>
                </a:solidFill>
              </a:rPr>
              <a:t>million bib records</a:t>
            </a:r>
          </a:p>
          <a:p>
            <a:pPr>
              <a:lnSpc>
                <a:spcPct val="100000"/>
              </a:lnSpc>
              <a:spcBef>
                <a:spcPts val="1200"/>
              </a:spcBef>
            </a:pPr>
            <a:r>
              <a:rPr lang="en-US" sz="1500" dirty="0">
                <a:solidFill>
                  <a:srgbClr val="99CCFF"/>
                </a:solidFill>
              </a:rPr>
              <a:t>3.6 million digital items</a:t>
            </a:r>
          </a:p>
          <a:p>
            <a:pPr>
              <a:lnSpc>
                <a:spcPct val="100000"/>
              </a:lnSpc>
              <a:spcBef>
                <a:spcPts val="1200"/>
              </a:spcBef>
            </a:pPr>
            <a:r>
              <a:rPr lang="en-US" sz="1500" smtClean="0">
                <a:solidFill>
                  <a:srgbClr val="99CCFF"/>
                </a:solidFill>
              </a:rPr>
              <a:t>1.5 </a:t>
            </a:r>
            <a:r>
              <a:rPr lang="en-US" sz="1500" dirty="0">
                <a:solidFill>
                  <a:srgbClr val="99CCFF"/>
                </a:solidFill>
              </a:rPr>
              <a:t>billion holdings </a:t>
            </a:r>
          </a:p>
        </p:txBody>
      </p:sp>
      <p:sp>
        <p:nvSpPr>
          <p:cNvPr id="16" name="TextBox 15"/>
          <p:cNvSpPr txBox="1">
            <a:spLocks noChangeArrowheads="1"/>
          </p:cNvSpPr>
          <p:nvPr/>
        </p:nvSpPr>
        <p:spPr bwMode="auto">
          <a:xfrm>
            <a:off x="3286124" y="4857750"/>
            <a:ext cx="2857501" cy="1428750"/>
          </a:xfrm>
          <a:prstGeom prst="rect">
            <a:avLst/>
          </a:prstGeom>
          <a:noFill/>
          <a:ln w="9525">
            <a:noFill/>
            <a:miter lim="800000"/>
            <a:headEnd/>
            <a:tailEnd/>
          </a:ln>
        </p:spPr>
        <p:txBody>
          <a:bodyPr lIns="146304" tIns="0" rIns="146304" bIns="0"/>
          <a:lstStyle/>
          <a:p>
            <a:pPr>
              <a:lnSpc>
                <a:spcPct val="100000"/>
              </a:lnSpc>
              <a:spcBef>
                <a:spcPts val="1200"/>
              </a:spcBef>
            </a:pPr>
            <a:r>
              <a:rPr lang="en-US" sz="1500" dirty="0" smtClean="0">
                <a:solidFill>
                  <a:srgbClr val="99CCFF"/>
                </a:solidFill>
              </a:rPr>
              <a:t>325 </a:t>
            </a:r>
            <a:r>
              <a:rPr lang="en-US" sz="1500" dirty="0">
                <a:solidFill>
                  <a:srgbClr val="99CCFF"/>
                </a:solidFill>
              </a:rPr>
              <a:t>million electronic database </a:t>
            </a:r>
            <a:r>
              <a:rPr lang="en-US" sz="1500" dirty="0" smtClean="0">
                <a:solidFill>
                  <a:srgbClr val="99CCFF"/>
                </a:solidFill>
              </a:rPr>
              <a:t>records</a:t>
            </a:r>
          </a:p>
          <a:p>
            <a:pPr>
              <a:lnSpc>
                <a:spcPct val="100000"/>
              </a:lnSpc>
              <a:spcBef>
                <a:spcPts val="1200"/>
              </a:spcBef>
            </a:pPr>
            <a:r>
              <a:rPr lang="en-US" sz="1900" i="1" dirty="0" smtClean="0">
                <a:solidFill>
                  <a:srgbClr val="FF7600"/>
                </a:solidFill>
              </a:rPr>
              <a:t>NEW! </a:t>
            </a:r>
            <a:br>
              <a:rPr lang="en-US" sz="1900" i="1" dirty="0" smtClean="0">
                <a:solidFill>
                  <a:srgbClr val="FF7600"/>
                </a:solidFill>
              </a:rPr>
            </a:br>
            <a:r>
              <a:rPr lang="en-US" sz="1900" i="1" dirty="0" smtClean="0"/>
              <a:t>JSTOR Metadata: </a:t>
            </a:r>
            <a:br>
              <a:rPr lang="en-US" sz="1900" i="1" dirty="0" smtClean="0"/>
            </a:br>
            <a:r>
              <a:rPr lang="en-US" sz="1900" i="1" dirty="0" smtClean="0"/>
              <a:t>4.5 million records</a:t>
            </a:r>
            <a:endParaRPr lang="en-US" sz="1900" i="1" dirty="0"/>
          </a:p>
        </p:txBody>
      </p:sp>
      <p:sp>
        <p:nvSpPr>
          <p:cNvPr id="17" name="TextBox 16"/>
          <p:cNvSpPr txBox="1">
            <a:spLocks noChangeArrowheads="1"/>
          </p:cNvSpPr>
          <p:nvPr/>
        </p:nvSpPr>
        <p:spPr bwMode="auto">
          <a:xfrm>
            <a:off x="6000750" y="4857750"/>
            <a:ext cx="2857500" cy="1428750"/>
          </a:xfrm>
          <a:prstGeom prst="rect">
            <a:avLst/>
          </a:prstGeom>
          <a:noFill/>
          <a:ln w="9525">
            <a:noFill/>
            <a:miter lim="800000"/>
            <a:headEnd/>
            <a:tailEnd/>
          </a:ln>
        </p:spPr>
        <p:txBody>
          <a:bodyPr lIns="146304" tIns="0" rIns="146304" bIns="0"/>
          <a:lstStyle/>
          <a:p>
            <a:pPr>
              <a:lnSpc>
                <a:spcPct val="100000"/>
              </a:lnSpc>
              <a:spcBef>
                <a:spcPts val="1200"/>
              </a:spcBef>
            </a:pPr>
            <a:r>
              <a:rPr lang="en-US" sz="1500" dirty="0" smtClean="0">
                <a:solidFill>
                  <a:srgbClr val="99CCFF"/>
                </a:solidFill>
              </a:rPr>
              <a:t>30 </a:t>
            </a:r>
            <a:r>
              <a:rPr lang="en-US" sz="1500" dirty="0">
                <a:solidFill>
                  <a:srgbClr val="99CCFF"/>
                </a:solidFill>
              </a:rPr>
              <a:t>million items</a:t>
            </a:r>
            <a:br>
              <a:rPr lang="en-US" sz="1500" dirty="0">
                <a:solidFill>
                  <a:srgbClr val="99CCFF"/>
                </a:solidFill>
              </a:rPr>
            </a:br>
            <a:r>
              <a:rPr lang="en-US" sz="1300" i="1" dirty="0">
                <a:solidFill>
                  <a:srgbClr val="99CCFF"/>
                </a:solidFill>
              </a:rPr>
              <a:t>(Google, </a:t>
            </a:r>
            <a:r>
              <a:rPr lang="en-US" sz="1300" i="1" dirty="0" err="1">
                <a:solidFill>
                  <a:srgbClr val="99CCFF"/>
                </a:solidFill>
              </a:rPr>
              <a:t>HathiTrust</a:t>
            </a:r>
            <a:r>
              <a:rPr lang="en-US" sz="1300" i="1" dirty="0">
                <a:solidFill>
                  <a:srgbClr val="99CCFF"/>
                </a:solidFill>
              </a:rPr>
              <a:t>, </a:t>
            </a:r>
            <a:r>
              <a:rPr lang="en-US" sz="1300" i="1" dirty="0" err="1" smtClean="0">
                <a:solidFill>
                  <a:srgbClr val="99CCFF"/>
                </a:solidFill>
              </a:rPr>
              <a:t>OAIster</a:t>
            </a:r>
            <a:r>
              <a:rPr lang="en-US" sz="1300" i="1" dirty="0" smtClean="0">
                <a:solidFill>
                  <a:srgbClr val="99CCFF"/>
                </a:solidFill>
              </a:rPr>
              <a:t>)</a:t>
            </a:r>
            <a:endParaRPr lang="en-US" sz="1300" i="1" dirty="0">
              <a:solidFill>
                <a:srgbClr val="99CCFF"/>
              </a:solidFill>
            </a:endParaRPr>
          </a:p>
        </p:txBody>
      </p:sp>
      <p:sp>
        <p:nvSpPr>
          <p:cNvPr id="18" name="TextBox 17"/>
          <p:cNvSpPr txBox="1">
            <a:spLocks noChangeArrowheads="1"/>
          </p:cNvSpPr>
          <p:nvPr/>
        </p:nvSpPr>
        <p:spPr bwMode="auto">
          <a:xfrm>
            <a:off x="571500" y="3714750"/>
            <a:ext cx="2571750" cy="857250"/>
          </a:xfrm>
          <a:prstGeom prst="rect">
            <a:avLst/>
          </a:prstGeom>
          <a:noFill/>
          <a:ln w="9525">
            <a:noFill/>
            <a:miter lim="800000"/>
            <a:headEnd/>
            <a:tailEnd/>
          </a:ln>
        </p:spPr>
        <p:txBody>
          <a:bodyPr lIns="146304" tIns="0" rIns="146304" bIns="0" anchor="b"/>
          <a:lstStyle/>
          <a:p>
            <a:pPr algn="ctr">
              <a:lnSpc>
                <a:spcPct val="100000"/>
              </a:lnSpc>
              <a:spcBef>
                <a:spcPct val="0"/>
              </a:spcBef>
            </a:pPr>
            <a:r>
              <a:rPr lang="en-US" sz="1500"/>
              <a:t>Physical holdings </a:t>
            </a:r>
            <a:br>
              <a:rPr lang="en-US" sz="1500"/>
            </a:br>
            <a:r>
              <a:rPr lang="en-US" sz="1500"/>
              <a:t>in WorldCat</a:t>
            </a:r>
          </a:p>
        </p:txBody>
      </p:sp>
      <p:sp>
        <p:nvSpPr>
          <p:cNvPr id="19" name="TextBox 18"/>
          <p:cNvSpPr txBox="1">
            <a:spLocks noChangeArrowheads="1"/>
          </p:cNvSpPr>
          <p:nvPr/>
        </p:nvSpPr>
        <p:spPr bwMode="auto">
          <a:xfrm>
            <a:off x="3286125" y="3714750"/>
            <a:ext cx="2571750" cy="857250"/>
          </a:xfrm>
          <a:prstGeom prst="rect">
            <a:avLst/>
          </a:prstGeom>
          <a:noFill/>
          <a:ln w="9525">
            <a:noFill/>
            <a:miter lim="800000"/>
            <a:headEnd/>
            <a:tailEnd/>
          </a:ln>
        </p:spPr>
        <p:txBody>
          <a:bodyPr lIns="146304" tIns="0" rIns="146304" bIns="0" anchor="b"/>
          <a:lstStyle/>
          <a:p>
            <a:pPr algn="ctr">
              <a:lnSpc>
                <a:spcPct val="100000"/>
              </a:lnSpc>
              <a:spcBef>
                <a:spcPct val="0"/>
              </a:spcBef>
            </a:pPr>
            <a:r>
              <a:rPr lang="en-US" sz="1500"/>
              <a:t>Licensed digital content in library collections</a:t>
            </a:r>
          </a:p>
        </p:txBody>
      </p:sp>
      <p:sp>
        <p:nvSpPr>
          <p:cNvPr id="20" name="TextBox 19"/>
          <p:cNvSpPr txBox="1">
            <a:spLocks noChangeArrowheads="1"/>
          </p:cNvSpPr>
          <p:nvPr/>
        </p:nvSpPr>
        <p:spPr bwMode="auto">
          <a:xfrm>
            <a:off x="6000750" y="3714750"/>
            <a:ext cx="2573338" cy="857250"/>
          </a:xfrm>
          <a:prstGeom prst="rect">
            <a:avLst/>
          </a:prstGeom>
          <a:noFill/>
          <a:ln w="9525">
            <a:noFill/>
            <a:miter lim="800000"/>
            <a:headEnd/>
            <a:tailEnd/>
          </a:ln>
        </p:spPr>
        <p:txBody>
          <a:bodyPr lIns="146304" tIns="0" rIns="146304" bIns="0" anchor="b"/>
          <a:lstStyle/>
          <a:p>
            <a:pPr algn="ctr">
              <a:lnSpc>
                <a:spcPct val="100000"/>
              </a:lnSpc>
              <a:spcBef>
                <a:spcPct val="0"/>
              </a:spcBef>
            </a:pPr>
            <a:r>
              <a:rPr lang="en-US" sz="1500"/>
              <a:t>Local library content being digitized</a:t>
            </a:r>
          </a:p>
        </p:txBody>
      </p:sp>
      <p:grpSp>
        <p:nvGrpSpPr>
          <p:cNvPr id="12" name="Group 682"/>
          <p:cNvGrpSpPr>
            <a:grpSpLocks/>
          </p:cNvGrpSpPr>
          <p:nvPr/>
        </p:nvGrpSpPr>
        <p:grpSpPr bwMode="auto">
          <a:xfrm>
            <a:off x="571500" y="4160838"/>
            <a:ext cx="8001000" cy="1828800"/>
            <a:chOff x="571500" y="4160520"/>
            <a:chExt cx="8001000" cy="1828800"/>
          </a:xfrm>
        </p:grpSpPr>
        <p:cxnSp>
          <p:nvCxnSpPr>
            <p:cNvPr id="22" name="Straight Connector 21"/>
            <p:cNvCxnSpPr/>
            <p:nvPr/>
          </p:nvCxnSpPr>
          <p:spPr bwMode="auto">
            <a:xfrm rot="5400000">
              <a:off x="2300288" y="5074920"/>
              <a:ext cx="1828800" cy="0"/>
            </a:xfrm>
            <a:prstGeom prst="line">
              <a:avLst/>
            </a:prstGeom>
            <a:noFill/>
            <a:ln w="9525" cap="flat" cmpd="sng" algn="ctr">
              <a:solidFill>
                <a:schemeClr val="tx1">
                  <a:lumMod val="50000"/>
                </a:schemeClr>
              </a:solidFill>
              <a:prstDash val="solid"/>
              <a:round/>
              <a:headEnd type="none" w="med" len="med"/>
              <a:tailEnd type="none" w="med" len="med"/>
            </a:ln>
            <a:effectLst/>
          </p:spPr>
        </p:cxnSp>
        <p:cxnSp>
          <p:nvCxnSpPr>
            <p:cNvPr id="23" name="Straight Connector 22"/>
            <p:cNvCxnSpPr/>
            <p:nvPr/>
          </p:nvCxnSpPr>
          <p:spPr bwMode="auto">
            <a:xfrm rot="5400000">
              <a:off x="5014913" y="5074920"/>
              <a:ext cx="1828800" cy="0"/>
            </a:xfrm>
            <a:prstGeom prst="line">
              <a:avLst/>
            </a:prstGeom>
            <a:noFill/>
            <a:ln w="9525" cap="flat" cmpd="sng" algn="ctr">
              <a:solidFill>
                <a:schemeClr val="tx1">
                  <a:lumMod val="50000"/>
                </a:schemeClr>
              </a:solidFill>
              <a:prstDash val="solid"/>
              <a:round/>
              <a:headEnd type="none" w="med" len="med"/>
              <a:tailEnd type="none" w="med" len="med"/>
            </a:ln>
            <a:effectLst/>
          </p:spPr>
        </p:cxnSp>
        <p:cxnSp>
          <p:nvCxnSpPr>
            <p:cNvPr id="24" name="Straight Connector 23"/>
            <p:cNvCxnSpPr/>
            <p:nvPr/>
          </p:nvCxnSpPr>
          <p:spPr bwMode="auto">
            <a:xfrm>
              <a:off x="571500" y="4714557"/>
              <a:ext cx="8001000" cy="1588"/>
            </a:xfrm>
            <a:prstGeom prst="line">
              <a:avLst/>
            </a:prstGeom>
            <a:noFill/>
            <a:ln w="9525" cap="flat" cmpd="sng" algn="ctr">
              <a:solidFill>
                <a:schemeClr val="tx1">
                  <a:lumMod val="50000"/>
                </a:schemeClr>
              </a:solidFill>
              <a:prstDash val="solid"/>
              <a:round/>
              <a:headEnd type="none" w="med" len="med"/>
              <a:tailEnd type="none" w="med" len="med"/>
            </a:ln>
            <a:effectLst/>
          </p:spPr>
        </p:cxnSp>
      </p:grpSp>
      <p:sp>
        <p:nvSpPr>
          <p:cNvPr id="2" name="Title 1"/>
          <p:cNvSpPr>
            <a:spLocks noGrp="1"/>
          </p:cNvSpPr>
          <p:nvPr>
            <p:ph type="title"/>
          </p:nvPr>
        </p:nvSpPr>
        <p:spPr/>
        <p:txBody>
          <a:bodyPr/>
          <a:lstStyle/>
          <a:p>
            <a:r>
              <a:rPr lang="en-US" dirty="0" smtClean="0">
                <a:solidFill>
                  <a:schemeClr val="accent6"/>
                </a:solidFill>
              </a:rPr>
              <a:t>Data: </a:t>
            </a:r>
            <a:r>
              <a:rPr lang="en-US" dirty="0" smtClean="0"/>
              <a:t>WorldCat across Print, License and Digital Data</a:t>
            </a:r>
            <a:endParaRPr lang="en-US" dirty="0"/>
          </a:p>
        </p:txBody>
      </p:sp>
      <p:pic>
        <p:nvPicPr>
          <p:cNvPr id="25" name="Picture 12" descr="WCatLogo_H_2dot0_SYMBOL_ONLY"/>
          <p:cNvPicPr>
            <a:picLocks noChangeAspect="1" noChangeArrowheads="1"/>
          </p:cNvPicPr>
          <p:nvPr/>
        </p:nvPicPr>
        <p:blipFill>
          <a:blip r:embed="rId10" cstate="print"/>
          <a:srcRect/>
          <a:stretch>
            <a:fillRect/>
          </a:stretch>
        </p:blipFill>
        <p:spPr bwMode="auto">
          <a:xfrm>
            <a:off x="7115175" y="254000"/>
            <a:ext cx="1570038" cy="157162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653417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200"/>
                            </p:stCondLst>
                            <p:childTnLst>
                              <p:par>
                                <p:cTn id="25" presetID="53"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1900"/>
                            </p:stCondLst>
                            <p:childTnLst>
                              <p:par>
                                <p:cTn id="39" presetID="53"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47"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2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0" descr="map_world.png"/>
          <p:cNvPicPr>
            <a:picLocks noChangeAspect="1"/>
          </p:cNvPicPr>
          <p:nvPr/>
        </p:nvPicPr>
        <p:blipFill>
          <a:blip r:embed="rId3" cstate="print"/>
          <a:srcRect t="20833"/>
          <a:stretch>
            <a:fillRect/>
          </a:stretch>
        </p:blipFill>
        <p:spPr bwMode="auto">
          <a:xfrm>
            <a:off x="0" y="1428750"/>
            <a:ext cx="9144000" cy="5429250"/>
          </a:xfrm>
          <a:prstGeom prst="rect">
            <a:avLst/>
          </a:prstGeom>
          <a:noFill/>
          <a:ln w="9525">
            <a:noFill/>
            <a:miter lim="800000"/>
            <a:headEnd/>
            <a:tailEnd/>
          </a:ln>
        </p:spPr>
      </p:pic>
      <p:sp>
        <p:nvSpPr>
          <p:cNvPr id="15363" name="Rectangle 24"/>
          <p:cNvSpPr>
            <a:spLocks noChangeArrowheads="1"/>
          </p:cNvSpPr>
          <p:nvPr/>
        </p:nvSpPr>
        <p:spPr bwMode="auto">
          <a:xfrm>
            <a:off x="0" y="1428750"/>
            <a:ext cx="9144000" cy="5429250"/>
          </a:xfrm>
          <a:prstGeom prst="rect">
            <a:avLst/>
          </a:prstGeom>
          <a:solidFill>
            <a:schemeClr val="bg1">
              <a:alpha val="70195"/>
            </a:schemeClr>
          </a:solidFill>
          <a:ln w="9525" algn="ctr">
            <a:noFill/>
            <a:round/>
            <a:headEnd/>
            <a:tailEnd/>
          </a:ln>
        </p:spPr>
        <p:txBody>
          <a:bodyPr/>
          <a:lstStyle/>
          <a:p>
            <a:endParaRPr lang="en-US" sz="2400"/>
          </a:p>
        </p:txBody>
      </p:sp>
      <p:sp>
        <p:nvSpPr>
          <p:cNvPr id="10" name="TextBox 9"/>
          <p:cNvSpPr txBox="1"/>
          <p:nvPr/>
        </p:nvSpPr>
        <p:spPr>
          <a:xfrm>
            <a:off x="0" y="1714500"/>
            <a:ext cx="9144000" cy="584775"/>
          </a:xfrm>
          <a:prstGeom prst="rect">
            <a:avLst/>
          </a:prstGeom>
          <a:noFill/>
          <a:effectLst/>
        </p:spPr>
        <p:txBody>
          <a:bodyPr wrap="square">
            <a:spAutoFit/>
          </a:bodyPr>
          <a:lstStyle/>
          <a:p>
            <a:pPr algn="ctr">
              <a:lnSpc>
                <a:spcPct val="100000"/>
              </a:lnSpc>
              <a:spcBef>
                <a:spcPct val="0"/>
              </a:spcBef>
              <a:defRPr/>
            </a:pPr>
            <a:r>
              <a:rPr lang="en-US" sz="3200" dirty="0" smtClean="0">
                <a:effectLst>
                  <a:outerShdw blurRad="38100" dist="38100" dir="2700000" algn="tl">
                    <a:srgbClr val="000000"/>
                  </a:outerShdw>
                </a:effectLst>
              </a:rPr>
              <a:t>72,035 </a:t>
            </a:r>
            <a:r>
              <a:rPr lang="en-US" sz="3200" dirty="0">
                <a:effectLst>
                  <a:outerShdw blurRad="38100" dist="38100" dir="2700000" algn="tl">
                    <a:srgbClr val="000000"/>
                  </a:outerShdw>
                </a:effectLst>
              </a:rPr>
              <a:t>libraries in </a:t>
            </a:r>
            <a:r>
              <a:rPr lang="en-US" sz="3200" dirty="0" smtClean="0">
                <a:effectLst>
                  <a:outerShdw blurRad="38100" dist="38100" dir="2700000" algn="tl">
                    <a:srgbClr val="000000"/>
                  </a:outerShdw>
                </a:effectLst>
              </a:rPr>
              <a:t>171 </a:t>
            </a:r>
            <a:r>
              <a:rPr lang="en-US" sz="3200" dirty="0">
                <a:effectLst>
                  <a:outerShdw blurRad="38100" dist="38100" dir="2700000" algn="tl">
                    <a:srgbClr val="000000"/>
                  </a:outerShdw>
                </a:effectLst>
              </a:rPr>
              <a:t>countries</a:t>
            </a:r>
          </a:p>
        </p:txBody>
      </p:sp>
      <p:sp>
        <p:nvSpPr>
          <p:cNvPr id="11" name="TextBox 10"/>
          <p:cNvSpPr txBox="1"/>
          <p:nvPr/>
        </p:nvSpPr>
        <p:spPr>
          <a:xfrm>
            <a:off x="1055688" y="3062288"/>
            <a:ext cx="1229825" cy="553998"/>
          </a:xfrm>
          <a:prstGeom prst="rect">
            <a:avLst/>
          </a:prstGeom>
          <a:noFill/>
          <a:effectLst>
            <a:outerShdw blurRad="76200" dist="25400" dir="2700000" algn="ctr" rotWithShape="0">
              <a:srgbClr val="000000"/>
            </a:outerShdw>
          </a:effectLst>
        </p:spPr>
        <p:txBody>
          <a:bodyPr wrap="none">
            <a:spAutoFit/>
          </a:bodyPr>
          <a:lstStyle/>
          <a:p>
            <a:pPr algn="ctr">
              <a:lnSpc>
                <a:spcPct val="100000"/>
              </a:lnSpc>
              <a:spcBef>
                <a:spcPct val="0"/>
              </a:spcBef>
              <a:defRPr/>
            </a:pPr>
            <a:r>
              <a:rPr lang="en-US" sz="3000" dirty="0" smtClean="0"/>
              <a:t>1,418</a:t>
            </a:r>
            <a:endParaRPr lang="en-US" sz="3000" dirty="0"/>
          </a:p>
        </p:txBody>
      </p:sp>
      <p:sp>
        <p:nvSpPr>
          <p:cNvPr id="13" name="TextBox 12"/>
          <p:cNvSpPr txBox="1"/>
          <p:nvPr/>
        </p:nvSpPr>
        <p:spPr>
          <a:xfrm>
            <a:off x="1000125" y="3714750"/>
            <a:ext cx="1455848" cy="553998"/>
          </a:xfrm>
          <a:prstGeom prst="rect">
            <a:avLst/>
          </a:prstGeom>
          <a:noFill/>
          <a:effectLst>
            <a:outerShdw blurRad="76200" dist="25400" dir="2700000" algn="ctr" rotWithShape="0">
              <a:srgbClr val="000000"/>
            </a:outerShdw>
          </a:effectLst>
        </p:spPr>
        <p:txBody>
          <a:bodyPr wrap="none">
            <a:spAutoFit/>
          </a:bodyPr>
          <a:lstStyle/>
          <a:p>
            <a:pPr algn="ctr">
              <a:lnSpc>
                <a:spcPct val="100000"/>
              </a:lnSpc>
              <a:spcBef>
                <a:spcPct val="0"/>
              </a:spcBef>
              <a:defRPr/>
            </a:pPr>
            <a:r>
              <a:rPr lang="en-US" sz="3000" dirty="0" smtClean="0"/>
              <a:t>55,820</a:t>
            </a:r>
            <a:endParaRPr lang="en-US" sz="3000" dirty="0"/>
          </a:p>
        </p:txBody>
      </p:sp>
      <p:sp>
        <p:nvSpPr>
          <p:cNvPr id="14" name="TextBox 13"/>
          <p:cNvSpPr txBox="1"/>
          <p:nvPr/>
        </p:nvSpPr>
        <p:spPr>
          <a:xfrm>
            <a:off x="2143125" y="4857750"/>
            <a:ext cx="1571625" cy="584775"/>
          </a:xfrm>
          <a:prstGeom prst="rect">
            <a:avLst/>
          </a:prstGeom>
          <a:noFill/>
          <a:effectLst>
            <a:outerShdw blurRad="76200" dist="25400" dir="2700000" algn="ctr" rotWithShape="0">
              <a:srgbClr val="000000"/>
            </a:outerShdw>
          </a:effectLst>
        </p:spPr>
        <p:txBody>
          <a:bodyPr wrap="square">
            <a:spAutoFit/>
          </a:bodyPr>
          <a:lstStyle/>
          <a:p>
            <a:pPr algn="ctr">
              <a:lnSpc>
                <a:spcPct val="100000"/>
              </a:lnSpc>
              <a:spcBef>
                <a:spcPct val="0"/>
              </a:spcBef>
              <a:defRPr/>
            </a:pPr>
            <a:r>
              <a:rPr lang="en-US" sz="3200" dirty="0" smtClean="0"/>
              <a:t>1,091</a:t>
            </a:r>
            <a:endParaRPr lang="en-US" sz="3200" dirty="0"/>
          </a:p>
        </p:txBody>
      </p:sp>
      <p:sp>
        <p:nvSpPr>
          <p:cNvPr id="15" name="TextBox 14"/>
          <p:cNvSpPr txBox="1"/>
          <p:nvPr/>
        </p:nvSpPr>
        <p:spPr>
          <a:xfrm>
            <a:off x="4510088" y="3429000"/>
            <a:ext cx="1297150" cy="584775"/>
          </a:xfrm>
          <a:prstGeom prst="rect">
            <a:avLst/>
          </a:prstGeom>
          <a:noFill/>
          <a:effectLst>
            <a:outerShdw blurRad="76200" dist="25400" dir="2700000" algn="ctr" rotWithShape="0">
              <a:srgbClr val="000000"/>
            </a:outerShdw>
          </a:effectLst>
        </p:spPr>
        <p:txBody>
          <a:bodyPr wrap="none">
            <a:spAutoFit/>
          </a:bodyPr>
          <a:lstStyle/>
          <a:p>
            <a:pPr algn="ctr">
              <a:lnSpc>
                <a:spcPct val="100000"/>
              </a:lnSpc>
              <a:spcBef>
                <a:spcPct val="0"/>
              </a:spcBef>
              <a:defRPr/>
            </a:pPr>
            <a:r>
              <a:rPr lang="en-US" sz="3200" dirty="0" smtClean="0"/>
              <a:t>5,715</a:t>
            </a:r>
            <a:endParaRPr lang="en-US" sz="3200" dirty="0"/>
          </a:p>
        </p:txBody>
      </p:sp>
      <p:sp>
        <p:nvSpPr>
          <p:cNvPr id="16" name="TextBox 15"/>
          <p:cNvSpPr txBox="1"/>
          <p:nvPr/>
        </p:nvSpPr>
        <p:spPr>
          <a:xfrm>
            <a:off x="5873750" y="3932238"/>
            <a:ext cx="1428750" cy="584775"/>
          </a:xfrm>
          <a:prstGeom prst="rect">
            <a:avLst/>
          </a:prstGeom>
          <a:noFill/>
          <a:effectLst>
            <a:outerShdw blurRad="76200" dist="25400" dir="2700000" algn="ctr" rotWithShape="0">
              <a:srgbClr val="000000"/>
            </a:outerShdw>
          </a:effectLst>
        </p:spPr>
        <p:txBody>
          <a:bodyPr>
            <a:spAutoFit/>
          </a:bodyPr>
          <a:lstStyle/>
          <a:p>
            <a:pPr algn="ctr">
              <a:lnSpc>
                <a:spcPct val="100000"/>
              </a:lnSpc>
              <a:spcBef>
                <a:spcPct val="0"/>
              </a:spcBef>
              <a:defRPr/>
            </a:pPr>
            <a:r>
              <a:rPr lang="en-US" sz="3200" dirty="0" smtClean="0"/>
              <a:t>4,058</a:t>
            </a:r>
            <a:endParaRPr lang="en-US" sz="3200" dirty="0"/>
          </a:p>
        </p:txBody>
      </p:sp>
      <p:sp>
        <p:nvSpPr>
          <p:cNvPr id="2" name="TextBox 15"/>
          <p:cNvSpPr txBox="1"/>
          <p:nvPr/>
        </p:nvSpPr>
        <p:spPr>
          <a:xfrm>
            <a:off x="6815138" y="5241925"/>
            <a:ext cx="1446212" cy="584200"/>
          </a:xfrm>
          <a:prstGeom prst="rect">
            <a:avLst/>
          </a:prstGeom>
          <a:noFill/>
          <a:effectLst>
            <a:outerShdw blurRad="76200" dist="25400" dir="2700000" algn="ctr" rotWithShape="0">
              <a:srgbClr val="000000"/>
            </a:outerShdw>
          </a:effectLst>
        </p:spPr>
        <p:txBody>
          <a:bodyPr>
            <a:spAutoFit/>
          </a:bodyPr>
          <a:lstStyle/>
          <a:p>
            <a:pPr algn="ctr">
              <a:lnSpc>
                <a:spcPct val="100000"/>
              </a:lnSpc>
              <a:spcBef>
                <a:spcPct val="0"/>
              </a:spcBef>
              <a:defRPr/>
            </a:pPr>
            <a:r>
              <a:rPr lang="en-US" sz="3200" dirty="0" smtClean="0"/>
              <a:t>1,800</a:t>
            </a:r>
            <a:endParaRPr lang="en-US" sz="3200" dirty="0"/>
          </a:p>
        </p:txBody>
      </p:sp>
      <p:sp>
        <p:nvSpPr>
          <p:cNvPr id="3" name="TextBox 15"/>
          <p:cNvSpPr txBox="1"/>
          <p:nvPr/>
        </p:nvSpPr>
        <p:spPr>
          <a:xfrm>
            <a:off x="7943850" y="5992813"/>
            <a:ext cx="906018" cy="584775"/>
          </a:xfrm>
          <a:prstGeom prst="rect">
            <a:avLst/>
          </a:prstGeom>
          <a:noFill/>
          <a:effectLst>
            <a:outerShdw blurRad="76200" dist="25400" dir="2700000" algn="ctr" rotWithShape="0">
              <a:srgbClr val="000000"/>
            </a:outerShdw>
          </a:effectLst>
        </p:spPr>
        <p:txBody>
          <a:bodyPr wrap="none">
            <a:spAutoFit/>
          </a:bodyPr>
          <a:lstStyle/>
          <a:p>
            <a:pPr algn="ctr">
              <a:lnSpc>
                <a:spcPct val="100000"/>
              </a:lnSpc>
              <a:spcBef>
                <a:spcPct val="0"/>
              </a:spcBef>
              <a:defRPr/>
            </a:pPr>
            <a:r>
              <a:rPr lang="en-US" sz="3200" dirty="0" smtClean="0"/>
              <a:t>381</a:t>
            </a:r>
            <a:endParaRPr lang="en-US" sz="3200" dirty="0"/>
          </a:p>
        </p:txBody>
      </p:sp>
      <p:pic>
        <p:nvPicPr>
          <p:cNvPr id="15372" name="Picture 16" descr="dark shadow"/>
          <p:cNvPicPr>
            <a:picLocks noChangeAspect="1" noChangeArrowheads="1"/>
          </p:cNvPicPr>
          <p:nvPr/>
        </p:nvPicPr>
        <p:blipFill>
          <a:blip r:embed="rId4" cstate="print"/>
          <a:srcRect/>
          <a:stretch>
            <a:fillRect/>
          </a:stretch>
        </p:blipFill>
        <p:spPr bwMode="auto">
          <a:xfrm>
            <a:off x="3175" y="1431925"/>
            <a:ext cx="9140825" cy="82550"/>
          </a:xfrm>
          <a:prstGeom prst="rect">
            <a:avLst/>
          </a:prstGeom>
          <a:noFill/>
          <a:ln w="9525">
            <a:noFill/>
            <a:miter lim="800000"/>
            <a:headEnd/>
            <a:tailEnd/>
          </a:ln>
        </p:spPr>
      </p:pic>
      <p:grpSp>
        <p:nvGrpSpPr>
          <p:cNvPr id="4" name="Group 17"/>
          <p:cNvGrpSpPr>
            <a:grpSpLocks/>
          </p:cNvGrpSpPr>
          <p:nvPr/>
        </p:nvGrpSpPr>
        <p:grpSpPr bwMode="auto">
          <a:xfrm>
            <a:off x="0" y="0"/>
            <a:ext cx="9144000" cy="6858000"/>
            <a:chOff x="0" y="0"/>
            <a:chExt cx="5760" cy="4320"/>
          </a:xfrm>
        </p:grpSpPr>
        <p:pic>
          <p:nvPicPr>
            <p:cNvPr id="15381" name="Picture 11" descr="lite border top"/>
            <p:cNvPicPr>
              <a:picLocks noChangeAspect="1" noChangeArrowheads="1"/>
            </p:cNvPicPr>
            <p:nvPr/>
          </p:nvPicPr>
          <p:blipFill>
            <a:blip r:embed="rId5" cstate="print"/>
            <a:srcRect/>
            <a:stretch>
              <a:fillRect/>
            </a:stretch>
          </p:blipFill>
          <p:spPr bwMode="auto">
            <a:xfrm>
              <a:off x="0" y="0"/>
              <a:ext cx="5760" cy="90"/>
            </a:xfrm>
            <a:prstGeom prst="rect">
              <a:avLst/>
            </a:prstGeom>
            <a:noFill/>
            <a:ln w="9525">
              <a:noFill/>
              <a:miter lim="800000"/>
              <a:headEnd/>
              <a:tailEnd/>
            </a:ln>
          </p:spPr>
        </p:pic>
        <p:pic>
          <p:nvPicPr>
            <p:cNvPr id="15382" name="Picture 12" descr="lite border bottom"/>
            <p:cNvPicPr>
              <a:picLocks noChangeAspect="1" noChangeArrowheads="1"/>
            </p:cNvPicPr>
            <p:nvPr/>
          </p:nvPicPr>
          <p:blipFill>
            <a:blip r:embed="rId6" cstate="print"/>
            <a:srcRect/>
            <a:stretch>
              <a:fillRect/>
            </a:stretch>
          </p:blipFill>
          <p:spPr bwMode="auto">
            <a:xfrm>
              <a:off x="0" y="4230"/>
              <a:ext cx="5760" cy="90"/>
            </a:xfrm>
            <a:prstGeom prst="rect">
              <a:avLst/>
            </a:prstGeom>
            <a:noFill/>
            <a:ln w="9525">
              <a:noFill/>
              <a:miter lim="800000"/>
              <a:headEnd/>
              <a:tailEnd/>
            </a:ln>
          </p:spPr>
        </p:pic>
        <p:pic>
          <p:nvPicPr>
            <p:cNvPr id="15383" name="Picture 13" descr="lite border left"/>
            <p:cNvPicPr>
              <a:picLocks noChangeAspect="1" noChangeArrowheads="1"/>
            </p:cNvPicPr>
            <p:nvPr/>
          </p:nvPicPr>
          <p:blipFill>
            <a:blip r:embed="rId7" cstate="print"/>
            <a:srcRect/>
            <a:stretch>
              <a:fillRect/>
            </a:stretch>
          </p:blipFill>
          <p:spPr bwMode="auto">
            <a:xfrm>
              <a:off x="0" y="0"/>
              <a:ext cx="281" cy="4320"/>
            </a:xfrm>
            <a:prstGeom prst="rect">
              <a:avLst/>
            </a:prstGeom>
            <a:noFill/>
            <a:ln w="9525">
              <a:noFill/>
              <a:miter lim="800000"/>
              <a:headEnd/>
              <a:tailEnd/>
            </a:ln>
          </p:spPr>
        </p:pic>
        <p:pic>
          <p:nvPicPr>
            <p:cNvPr id="15384" name="Picture 14" descr="lite border right"/>
            <p:cNvPicPr>
              <a:picLocks noChangeAspect="1" noChangeArrowheads="1"/>
            </p:cNvPicPr>
            <p:nvPr/>
          </p:nvPicPr>
          <p:blipFill>
            <a:blip r:embed="rId8" cstate="print"/>
            <a:srcRect/>
            <a:stretch>
              <a:fillRect/>
            </a:stretch>
          </p:blipFill>
          <p:spPr bwMode="auto">
            <a:xfrm>
              <a:off x="5479" y="0"/>
              <a:ext cx="281" cy="4320"/>
            </a:xfrm>
            <a:prstGeom prst="rect">
              <a:avLst/>
            </a:prstGeom>
            <a:noFill/>
            <a:ln w="9525">
              <a:noFill/>
              <a:miter lim="800000"/>
              <a:headEnd/>
              <a:tailEnd/>
            </a:ln>
          </p:spPr>
        </p:pic>
      </p:grpSp>
      <p:sp>
        <p:nvSpPr>
          <p:cNvPr id="22" name="TextBox 15"/>
          <p:cNvSpPr txBox="1"/>
          <p:nvPr/>
        </p:nvSpPr>
        <p:spPr>
          <a:xfrm>
            <a:off x="4681538" y="4235450"/>
            <a:ext cx="1446212" cy="584200"/>
          </a:xfrm>
          <a:prstGeom prst="rect">
            <a:avLst/>
          </a:prstGeom>
          <a:noFill/>
          <a:effectLst>
            <a:outerShdw blurRad="76200" dist="25400" dir="2700000" algn="ctr" rotWithShape="0">
              <a:srgbClr val="000000"/>
            </a:outerShdw>
          </a:effectLst>
        </p:spPr>
        <p:txBody>
          <a:bodyPr>
            <a:spAutoFit/>
          </a:bodyPr>
          <a:lstStyle/>
          <a:p>
            <a:pPr algn="ctr">
              <a:lnSpc>
                <a:spcPct val="100000"/>
              </a:lnSpc>
              <a:spcBef>
                <a:spcPct val="0"/>
              </a:spcBef>
              <a:defRPr/>
            </a:pPr>
            <a:r>
              <a:rPr lang="en-US" sz="3200" dirty="0" smtClean="0"/>
              <a:t>1,752</a:t>
            </a:r>
            <a:endParaRPr lang="en-US" sz="3200" dirty="0"/>
          </a:p>
        </p:txBody>
      </p:sp>
      <p:sp>
        <p:nvSpPr>
          <p:cNvPr id="20" name="Title 19"/>
          <p:cNvSpPr>
            <a:spLocks noGrp="1"/>
          </p:cNvSpPr>
          <p:nvPr>
            <p:ph type="title"/>
          </p:nvPr>
        </p:nvSpPr>
        <p:spPr/>
        <p:txBody>
          <a:bodyPr/>
          <a:lstStyle/>
          <a:p>
            <a:r>
              <a:rPr lang="en-US" dirty="0" smtClean="0">
                <a:solidFill>
                  <a:schemeClr val="accent6"/>
                </a:solidFill>
              </a:rPr>
              <a:t>Community: </a:t>
            </a:r>
            <a:r>
              <a:rPr lang="en-US" dirty="0" smtClean="0"/>
              <a:t>The OCLC Cooperative </a:t>
            </a:r>
            <a:endParaRPr lang="en-US" dirty="0"/>
          </a:p>
        </p:txBody>
      </p:sp>
    </p:spTree>
    <p:extLst>
      <p:ext uri="{BB962C8B-B14F-4D97-AF65-F5344CB8AC3E}">
        <p14:creationId xmlns="" xmlns:p14="http://schemas.microsoft.com/office/powerpoint/2010/main" val="1456256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37" presetClass="entr" presetSubtype="0"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12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14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10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12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10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900" decel="100000" fill="hold"/>
                                        <p:tgtEl>
                                          <p:spTgt spid="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12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900" decel="100000" fill="hold"/>
                                        <p:tgtEl>
                                          <p:spTgt spid="3"/>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11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2" grpId="0"/>
      <p:bldP spid="3"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GB" dirty="0" smtClean="0"/>
              <a:t>OCLC Enterprise Strategy:</a:t>
            </a:r>
            <a:br>
              <a:rPr lang="en-GB" dirty="0" smtClean="0"/>
            </a:br>
            <a:r>
              <a:rPr lang="en-GB" dirty="0" smtClean="0"/>
              <a:t>Collaboratively Building Web-Scale with Libraries</a:t>
            </a:r>
            <a:endParaRPr lang="en-US" dirty="0"/>
          </a:p>
        </p:txBody>
      </p:sp>
      <p:sp>
        <p:nvSpPr>
          <p:cNvPr id="70659" name="Rectangle 3"/>
          <p:cNvSpPr>
            <a:spLocks noGrp="1" noChangeArrowheads="1"/>
          </p:cNvSpPr>
          <p:nvPr>
            <p:ph type="body" idx="1"/>
          </p:nvPr>
        </p:nvSpPr>
        <p:spPr>
          <a:xfrm>
            <a:off x="720725" y="1936750"/>
            <a:ext cx="4422775" cy="4202113"/>
          </a:xfrm>
        </p:spPr>
        <p:txBody>
          <a:bodyPr/>
          <a:lstStyle/>
          <a:p>
            <a:pPr marL="469900" indent="-457200" eaLnBrk="1" hangingPunct="1">
              <a:buFont typeface="+mj-lt"/>
              <a:buAutoNum type="arabicPeriod"/>
              <a:defRPr/>
            </a:pPr>
            <a:r>
              <a:rPr lang="en-GB" b="0" dirty="0"/>
              <a:t>Web-Scale is critical for </a:t>
            </a:r>
            <a:r>
              <a:rPr lang="en-GB" b="0" dirty="0" smtClean="0"/>
              <a:t>libraries</a:t>
            </a:r>
            <a:endParaRPr lang="en-GB" b="0" dirty="0"/>
          </a:p>
          <a:p>
            <a:pPr lvl="1" eaLnBrk="1" hangingPunct="1">
              <a:defRPr/>
            </a:pPr>
            <a:r>
              <a:rPr lang="en-GB" b="0" dirty="0"/>
              <a:t>In a web-economy the rich get richer and</a:t>
            </a:r>
            <a:r>
              <a:rPr lang="en-GB" b="0" dirty="0" smtClean="0"/>
              <a:t>…</a:t>
            </a:r>
            <a:endParaRPr lang="en-GB" b="0" dirty="0"/>
          </a:p>
          <a:p>
            <a:pPr marL="469900" indent="-457200" eaLnBrk="1" hangingPunct="1">
              <a:buFont typeface="+mj-lt"/>
              <a:buAutoNum type="arabicPeriod"/>
              <a:defRPr/>
            </a:pPr>
            <a:r>
              <a:rPr lang="en-GB" b="0" dirty="0"/>
              <a:t>OCLC is </a:t>
            </a:r>
            <a:r>
              <a:rPr lang="en-GB" b="0" dirty="0" smtClean="0"/>
              <a:t>uniquely positioned collaboratively build web </a:t>
            </a:r>
            <a:r>
              <a:rPr lang="en-GB" b="0" dirty="0"/>
              <a:t>scale </a:t>
            </a:r>
            <a:r>
              <a:rPr lang="en-GB" b="0" dirty="0" smtClean="0"/>
              <a:t>with libraries</a:t>
            </a:r>
          </a:p>
          <a:p>
            <a:pPr lvl="1">
              <a:buFont typeface="+mj-lt"/>
              <a:buChar char="•"/>
              <a:defRPr/>
            </a:pPr>
            <a:r>
              <a:rPr lang="en-GB" b="0" dirty="0" smtClean="0"/>
              <a:t>Data, Community, Infrastructure</a:t>
            </a:r>
            <a:endParaRPr lang="en-GB" b="0" dirty="0"/>
          </a:p>
          <a:p>
            <a:pPr lvl="1" eaLnBrk="1" hangingPunct="1">
              <a:defRPr/>
            </a:pPr>
            <a:r>
              <a:rPr lang="en-GB" b="0" dirty="0"/>
              <a:t>Opportunity and </a:t>
            </a:r>
            <a:r>
              <a:rPr lang="en-GB" b="0" u="sng" dirty="0" smtClean="0"/>
              <a:t>Obligation</a:t>
            </a:r>
          </a:p>
        </p:txBody>
      </p:sp>
      <p:pic>
        <p:nvPicPr>
          <p:cNvPr id="4" name="Picture 6" descr="EBY_FooBar_35t"/>
          <p:cNvPicPr>
            <a:picLocks noChangeAspect="1" noChangeArrowheads="1"/>
          </p:cNvPicPr>
          <p:nvPr/>
        </p:nvPicPr>
        <p:blipFill>
          <a:blip r:embed="rId3" cstate="print"/>
          <a:srcRect/>
          <a:stretch>
            <a:fillRect/>
          </a:stretch>
        </p:blipFill>
        <p:spPr bwMode="auto">
          <a:xfrm>
            <a:off x="5375275" y="1428750"/>
            <a:ext cx="3625850"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Infrastructure: OCLC Web-Scale Product Strategy</a:t>
            </a:r>
            <a:endParaRPr lang="en-GB" dirty="0"/>
          </a:p>
        </p:txBody>
      </p:sp>
      <p:sp>
        <p:nvSpPr>
          <p:cNvPr id="3" name="Content Placeholder 2"/>
          <p:cNvSpPr>
            <a:spLocks noGrp="1"/>
          </p:cNvSpPr>
          <p:nvPr>
            <p:ph idx="1"/>
          </p:nvPr>
        </p:nvSpPr>
        <p:spPr/>
        <p:txBody>
          <a:bodyPr/>
          <a:lstStyle/>
          <a:p>
            <a:r>
              <a:rPr lang="en-GB" dirty="0" smtClean="0"/>
              <a:t>Design for Library Web-Scale</a:t>
            </a:r>
          </a:p>
          <a:p>
            <a:pPr lvl="1"/>
            <a:r>
              <a:rPr lang="en-GB" dirty="0" smtClean="0"/>
              <a:t>Design for </a:t>
            </a:r>
            <a:r>
              <a:rPr lang="en-GB" u="sng" dirty="0" smtClean="0"/>
              <a:t>Scale</a:t>
            </a:r>
          </a:p>
          <a:p>
            <a:pPr lvl="1"/>
            <a:r>
              <a:rPr lang="en-GB" dirty="0" smtClean="0"/>
              <a:t>Design for </a:t>
            </a:r>
            <a:r>
              <a:rPr lang="en-GB" u="sng" dirty="0" smtClean="0"/>
              <a:t>Community</a:t>
            </a:r>
          </a:p>
          <a:p>
            <a:pPr lvl="2"/>
            <a:r>
              <a:rPr lang="en-GB" dirty="0" smtClean="0"/>
              <a:t>An Open Platform for “Collective Innovation”</a:t>
            </a:r>
          </a:p>
          <a:p>
            <a:pPr lvl="1"/>
            <a:r>
              <a:rPr lang="en-GB" dirty="0" smtClean="0"/>
              <a:t>Design for </a:t>
            </a:r>
            <a:r>
              <a:rPr lang="en-GB" u="sng" dirty="0" smtClean="0"/>
              <a:t>Capability</a:t>
            </a:r>
          </a:p>
          <a:p>
            <a:pPr lvl="2"/>
            <a:r>
              <a:rPr lang="en-GB" dirty="0" smtClean="0"/>
              <a:t>D2D; License Management; Circulation &amp; Acquisitions; Analytics; 3</a:t>
            </a:r>
            <a:r>
              <a:rPr lang="en-GB" baseline="30000" dirty="0" smtClean="0"/>
              <a:t>rd</a:t>
            </a:r>
            <a:r>
              <a:rPr lang="en-GB" dirty="0" smtClean="0"/>
              <a:t> Party Apps...</a:t>
            </a:r>
          </a:p>
          <a:p>
            <a:pPr lvl="1"/>
            <a:r>
              <a:rPr lang="en-GB" dirty="0" smtClean="0"/>
              <a:t>Design for </a:t>
            </a:r>
            <a:r>
              <a:rPr lang="en-GB" u="sng" dirty="0" smtClean="0"/>
              <a:t>Economy</a:t>
            </a:r>
          </a:p>
          <a:p>
            <a:pPr lvl="2"/>
            <a:r>
              <a:rPr lang="en-GB" dirty="0" smtClean="0"/>
              <a:t>Reduce costs</a:t>
            </a:r>
          </a:p>
          <a:p>
            <a:endParaRPr lang="en-GB"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34975" y="147638"/>
            <a:ext cx="8423275" cy="1284287"/>
          </a:xfrm>
        </p:spPr>
        <p:txBody>
          <a:bodyPr/>
          <a:lstStyle/>
          <a:p>
            <a:pPr eaLnBrk="1" hangingPunct="1"/>
            <a:r>
              <a:rPr lang="en-US" sz="3200" dirty="0" smtClean="0"/>
              <a:t>“Library Web scale”</a:t>
            </a:r>
            <a:endParaRPr lang="en-US" sz="2000" dirty="0" smtClean="0"/>
          </a:p>
        </p:txBody>
      </p:sp>
      <p:sp>
        <p:nvSpPr>
          <p:cNvPr id="9" name="Content Placeholder 2"/>
          <p:cNvSpPr>
            <a:spLocks noGrp="1"/>
          </p:cNvSpPr>
          <p:nvPr>
            <p:ph sz="half" idx="1"/>
          </p:nvPr>
        </p:nvSpPr>
        <p:spPr>
          <a:xfrm>
            <a:off x="720725" y="1924050"/>
            <a:ext cx="8131175" cy="4857750"/>
          </a:xfrm>
        </p:spPr>
        <p:txBody>
          <a:bodyPr/>
          <a:lstStyle/>
          <a:p>
            <a:pPr marL="12700" indent="0" eaLnBrk="1" hangingPunct="1">
              <a:buFontTx/>
              <a:buNone/>
            </a:pPr>
            <a:r>
              <a:rPr lang="en-US" sz="2000" smtClean="0">
                <a:solidFill>
                  <a:srgbClr val="953735"/>
                </a:solidFill>
                <a:cs typeface="Courier New" pitchFamily="49" charset="0"/>
              </a:rPr>
              <a:t>Libraries worldwide				1,212,383 </a:t>
            </a:r>
          </a:p>
          <a:p>
            <a:pPr marL="12700" indent="0" eaLnBrk="1" hangingPunct="1">
              <a:buFontTx/>
              <a:buNone/>
            </a:pPr>
            <a:r>
              <a:rPr lang="en-US" sz="2000" smtClean="0">
                <a:cs typeface="Courier New" pitchFamily="49" charset="0"/>
              </a:rPr>
              <a:t>Books: physical processing	 		15,517,196,010</a:t>
            </a:r>
          </a:p>
          <a:p>
            <a:pPr marL="12700" indent="0" eaLnBrk="1" hangingPunct="1">
              <a:buFontTx/>
              <a:buNone/>
            </a:pPr>
            <a:r>
              <a:rPr lang="en-US" sz="2000" smtClean="0">
                <a:cs typeface="Courier New" pitchFamily="49" charset="0"/>
              </a:rPr>
              <a:t>Back-office transactions			61,879,349</a:t>
            </a:r>
          </a:p>
          <a:p>
            <a:pPr marL="12700" indent="0" eaLnBrk="1" hangingPunct="1">
              <a:buFontTx/>
              <a:buNone/>
            </a:pPr>
            <a:r>
              <a:rPr lang="en-US" sz="2000" smtClean="0">
                <a:cs typeface="Courier New" pitchFamily="49" charset="0"/>
              </a:rPr>
              <a:t>OPAC searches					105,607,800,600</a:t>
            </a:r>
          </a:p>
          <a:p>
            <a:pPr marL="12700" indent="0" eaLnBrk="1" hangingPunct="1">
              <a:buFontTx/>
              <a:buNone/>
            </a:pPr>
            <a:r>
              <a:rPr lang="en-US" sz="2000" smtClean="0">
                <a:cs typeface="Courier New" pitchFamily="49" charset="0"/>
              </a:rPr>
              <a:t>Database searches		 		36,555,852,000 </a:t>
            </a:r>
          </a:p>
          <a:p>
            <a:pPr marL="12700" indent="0" eaLnBrk="1" hangingPunct="1">
              <a:buFontTx/>
              <a:buNone/>
            </a:pPr>
            <a:r>
              <a:rPr lang="en-US" sz="2000" smtClean="0">
                <a:cs typeface="Courier New" pitchFamily="49" charset="0"/>
              </a:rPr>
              <a:t>Circulation / ILL		   		4,983,393,968 </a:t>
            </a:r>
          </a:p>
          <a:p>
            <a:pPr marL="12700" indent="0" eaLnBrk="1" hangingPunct="1">
              <a:spcBef>
                <a:spcPct val="0"/>
              </a:spcBef>
              <a:buFontTx/>
              <a:buNone/>
            </a:pPr>
            <a:r>
              <a:rPr lang="en-US" sz="1400" b="0" smtClean="0">
                <a:cs typeface="Courier New" pitchFamily="49" charset="0"/>
              </a:rPr>
              <a:t>+ Adds/deletes; patron record maintenance, etc.</a:t>
            </a:r>
          </a:p>
          <a:p>
            <a:pPr marL="12700" indent="0" eaLnBrk="1" hangingPunct="1">
              <a:spcBef>
                <a:spcPct val="0"/>
              </a:spcBef>
              <a:buFontTx/>
              <a:buNone/>
            </a:pPr>
            <a:r>
              <a:rPr lang="en-US" sz="1600" smtClean="0"/>
              <a:t>____________________________________________________________________</a:t>
            </a:r>
          </a:p>
          <a:p>
            <a:pPr marL="12700" indent="0" eaLnBrk="1" hangingPunct="1">
              <a:spcBef>
                <a:spcPct val="0"/>
              </a:spcBef>
              <a:buFontTx/>
              <a:buNone/>
            </a:pPr>
            <a:r>
              <a:rPr lang="en-US" sz="2400" smtClean="0"/>
              <a:t>Annual transactions      			166,041,975,140</a:t>
            </a:r>
          </a:p>
        </p:txBody>
      </p:sp>
      <p:sp>
        <p:nvSpPr>
          <p:cNvPr id="10" name="TextBox 9"/>
          <p:cNvSpPr txBox="1">
            <a:spLocks noChangeArrowheads="1"/>
          </p:cNvSpPr>
          <p:nvPr/>
        </p:nvSpPr>
        <p:spPr bwMode="auto">
          <a:xfrm>
            <a:off x="533400" y="6000750"/>
            <a:ext cx="3724275" cy="346075"/>
          </a:xfrm>
          <a:prstGeom prst="rect">
            <a:avLst/>
          </a:prstGeom>
          <a:noFill/>
          <a:ln w="9525">
            <a:solidFill>
              <a:srgbClr val="C00000"/>
            </a:solidFill>
            <a:miter lim="800000"/>
            <a:headEnd/>
            <a:tailEnd/>
          </a:ln>
        </p:spPr>
        <p:txBody>
          <a:bodyPr>
            <a:spAutoFit/>
          </a:bodyPr>
          <a:lstStyle/>
          <a:p>
            <a:pPr algn="ctr"/>
            <a:r>
              <a:rPr lang="en-US" sz="1600"/>
              <a:t>18,954,563 transactions / day</a:t>
            </a:r>
          </a:p>
        </p:txBody>
      </p:sp>
      <p:sp>
        <p:nvSpPr>
          <p:cNvPr id="11" name="TextBox 10"/>
          <p:cNvSpPr txBox="1">
            <a:spLocks noChangeArrowheads="1"/>
          </p:cNvSpPr>
          <p:nvPr/>
        </p:nvSpPr>
        <p:spPr bwMode="auto">
          <a:xfrm>
            <a:off x="4495800" y="6000750"/>
            <a:ext cx="4343400" cy="387350"/>
          </a:xfrm>
          <a:prstGeom prst="rect">
            <a:avLst/>
          </a:prstGeom>
          <a:noFill/>
          <a:ln w="9525">
            <a:solidFill>
              <a:srgbClr val="C00000"/>
            </a:solidFill>
            <a:miter lim="800000"/>
            <a:headEnd/>
            <a:tailEnd/>
          </a:ln>
        </p:spPr>
        <p:txBody>
          <a:bodyPr>
            <a:spAutoFit/>
          </a:bodyPr>
          <a:lstStyle/>
          <a:p>
            <a:pPr algn="ctr"/>
            <a:r>
              <a:rPr lang="en-US" sz="1600"/>
              <a:t>5,265 transactions / second</a:t>
            </a:r>
          </a:p>
        </p:txBody>
      </p:sp>
      <p:sp>
        <p:nvSpPr>
          <p:cNvPr id="12" name="TextBox 11"/>
          <p:cNvSpPr txBox="1">
            <a:spLocks noChangeArrowheads="1"/>
          </p:cNvSpPr>
          <p:nvPr/>
        </p:nvSpPr>
        <p:spPr bwMode="auto">
          <a:xfrm>
            <a:off x="533400" y="1257300"/>
            <a:ext cx="8077200" cy="369888"/>
          </a:xfrm>
          <a:prstGeom prst="rect">
            <a:avLst/>
          </a:prstGeom>
          <a:solidFill>
            <a:srgbClr val="FF7600"/>
          </a:solidFill>
          <a:ln w="9525">
            <a:noFill/>
            <a:miter lim="800000"/>
            <a:headEnd/>
            <a:tailEnd/>
          </a:ln>
        </p:spPr>
        <p:txBody>
          <a:bodyPr>
            <a:spAutoFit/>
          </a:bodyPr>
          <a:lstStyle/>
          <a:p>
            <a:pPr algn="ctr"/>
            <a:r>
              <a:rPr lang="en-US">
                <a:solidFill>
                  <a:schemeClr val="bg1"/>
                </a:solidFill>
              </a:rPr>
              <a:t>Worldwide libraries and worldwide library transactions</a:t>
            </a:r>
          </a:p>
        </p:txBody>
      </p:sp>
      <p:sp>
        <p:nvSpPr>
          <p:cNvPr id="19" name="TextBox 18"/>
          <p:cNvSpPr txBox="1">
            <a:spLocks noChangeArrowheads="1"/>
          </p:cNvSpPr>
          <p:nvPr/>
        </p:nvSpPr>
        <p:spPr bwMode="auto">
          <a:xfrm>
            <a:off x="990600" y="2790964"/>
            <a:ext cx="7543800" cy="3416320"/>
          </a:xfrm>
          <a:prstGeom prst="rect">
            <a:avLst/>
          </a:prstGeom>
          <a:noFill/>
          <a:ln w="9525">
            <a:noFill/>
            <a:miter lim="800000"/>
            <a:headEnd/>
            <a:tailEnd/>
          </a:ln>
        </p:spPr>
        <p:txBody>
          <a:bodyPr>
            <a:spAutoFit/>
          </a:bodyPr>
          <a:lstStyle/>
          <a:p>
            <a:pPr algn="ctr"/>
            <a:r>
              <a:rPr lang="en-US" dirty="0"/>
              <a:t>Possible with </a:t>
            </a:r>
            <a:r>
              <a:rPr lang="en-US" dirty="0" smtClean="0"/>
              <a:t>a small farm of </a:t>
            </a:r>
            <a:r>
              <a:rPr lang="en-US" dirty="0"/>
              <a:t>commodity </a:t>
            </a:r>
            <a:r>
              <a:rPr lang="en-US" dirty="0" smtClean="0"/>
              <a:t>servers in the cloud</a:t>
            </a:r>
          </a:p>
          <a:p>
            <a:pPr algn="ctr">
              <a:buFontTx/>
              <a:buChar char="-"/>
            </a:pPr>
            <a:r>
              <a:rPr lang="en-US" b="1" dirty="0" smtClean="0"/>
              <a:t>With appropriately architected software</a:t>
            </a:r>
          </a:p>
          <a:p>
            <a:pPr algn="ctr">
              <a:buFontTx/>
              <a:buChar char="-"/>
            </a:pPr>
            <a:endParaRPr lang="en-US" b="1" dirty="0" smtClean="0"/>
          </a:p>
          <a:p>
            <a:pPr algn="ctr">
              <a:buFontTx/>
              <a:buChar char="-"/>
            </a:pPr>
            <a:endParaRPr lang="en-US" b="1" dirty="0" smtClean="0"/>
          </a:p>
          <a:p>
            <a:pPr algn="ctr">
              <a:buFontTx/>
              <a:buChar char="-"/>
            </a:pPr>
            <a:endParaRPr lang="en-US" b="1" dirty="0" smtClean="0"/>
          </a:p>
          <a:p>
            <a:pPr algn="ctr">
              <a:buFontTx/>
              <a:buChar char="-"/>
            </a:pPr>
            <a:endParaRPr lang="en-US" b="1" dirty="0" smtClean="0"/>
          </a:p>
          <a:p>
            <a:pPr algn="ctr">
              <a:buFontTx/>
              <a:buChar char="-"/>
            </a:pPr>
            <a:endParaRPr lang="en-US" b="1" dirty="0" smtClean="0"/>
          </a:p>
          <a:p>
            <a:pPr algn="ctr">
              <a:buFontTx/>
              <a:buChar char="-"/>
            </a:pPr>
            <a:endParaRPr lang="en-US" b="1" dirty="0" smtClean="0"/>
          </a:p>
          <a:p>
            <a:pPr algn="ctr">
              <a:buFontTx/>
              <a:buChar char="-"/>
            </a:pPr>
            <a:endParaRPr lang="en-US" b="1" dirty="0" smtClean="0"/>
          </a:p>
          <a:p>
            <a:pPr algn="ctr">
              <a:buFontTx/>
              <a:buChar char="-"/>
            </a:pPr>
            <a:endParaRPr lang="en-US" b="1" dirty="0" smtClean="0"/>
          </a:p>
          <a:p>
            <a:pPr algn="ctr">
              <a:buFontTx/>
              <a:buChar char="-"/>
            </a:pPr>
            <a:endParaRPr lang="en-US" b="1" dirty="0" smtClean="0"/>
          </a:p>
          <a:p>
            <a:pPr algn="ctr"/>
            <a:r>
              <a:rPr lang="en-US" b="1" dirty="0" smtClean="0"/>
              <a:t>=&gt; Massive infrastructure cost reductions possible for libraries.</a:t>
            </a:r>
          </a:p>
        </p:txBody>
      </p:sp>
      <p:pic>
        <p:nvPicPr>
          <p:cNvPr id="18" name="Picture 2" descr="C:\Documents and Settings\pacea\Local Settings\Temporary Internet Files\Content.IE5\214WD4W6\MCj04352420000[1].png"/>
          <p:cNvPicPr>
            <a:picLocks noChangeAspect="1" noChangeArrowheads="1"/>
          </p:cNvPicPr>
          <p:nvPr/>
        </p:nvPicPr>
        <p:blipFill>
          <a:blip r:embed="rId3" cstate="print"/>
          <a:srcRect/>
          <a:stretch>
            <a:fillRect/>
          </a:stretch>
        </p:blipFill>
        <p:spPr bwMode="auto">
          <a:xfrm>
            <a:off x="6769100" y="3705225"/>
            <a:ext cx="1231900" cy="2438400"/>
          </a:xfrm>
          <a:prstGeom prst="rect">
            <a:avLst/>
          </a:prstGeom>
          <a:noFill/>
          <a:ln w="9525">
            <a:noFill/>
            <a:miter lim="800000"/>
            <a:headEnd/>
            <a:tailEnd/>
          </a:ln>
        </p:spPr>
      </p:pic>
      <p:pic>
        <p:nvPicPr>
          <p:cNvPr id="17" name="Picture 2" descr="C:\Documents and Settings\pacea\Local Settings\Temporary Internet Files\Content.IE5\214WD4W6\MCj04352420000[1].png"/>
          <p:cNvPicPr>
            <a:picLocks noChangeAspect="1" noChangeArrowheads="1"/>
          </p:cNvPicPr>
          <p:nvPr/>
        </p:nvPicPr>
        <p:blipFill>
          <a:blip r:embed="rId3" cstate="print"/>
          <a:srcRect/>
          <a:stretch>
            <a:fillRect/>
          </a:stretch>
        </p:blipFill>
        <p:spPr bwMode="auto">
          <a:xfrm>
            <a:off x="5791200" y="3705225"/>
            <a:ext cx="1231900" cy="2438400"/>
          </a:xfrm>
          <a:prstGeom prst="rect">
            <a:avLst/>
          </a:prstGeom>
          <a:noFill/>
          <a:ln w="9525">
            <a:noFill/>
            <a:miter lim="800000"/>
            <a:headEnd/>
            <a:tailEnd/>
          </a:ln>
        </p:spPr>
      </p:pic>
      <p:pic>
        <p:nvPicPr>
          <p:cNvPr id="16" name="Picture 2" descr="C:\Documents and Settings\pacea\Local Settings\Temporary Internet Files\Content.IE5\214WD4W6\MCj04352420000[1].png"/>
          <p:cNvPicPr>
            <a:picLocks noChangeAspect="1" noChangeArrowheads="1"/>
          </p:cNvPicPr>
          <p:nvPr/>
        </p:nvPicPr>
        <p:blipFill>
          <a:blip r:embed="rId3" cstate="print"/>
          <a:srcRect/>
          <a:stretch>
            <a:fillRect/>
          </a:stretch>
        </p:blipFill>
        <p:spPr bwMode="auto">
          <a:xfrm>
            <a:off x="4876800" y="3705225"/>
            <a:ext cx="1231900" cy="2438400"/>
          </a:xfrm>
          <a:prstGeom prst="rect">
            <a:avLst/>
          </a:prstGeom>
          <a:noFill/>
          <a:ln w="9525">
            <a:noFill/>
            <a:miter lim="800000"/>
            <a:headEnd/>
            <a:tailEnd/>
          </a:ln>
        </p:spPr>
      </p:pic>
      <p:pic>
        <p:nvPicPr>
          <p:cNvPr id="15" name="Picture 2" descr="C:\Documents and Settings\pacea\Local Settings\Temporary Internet Files\Content.IE5\214WD4W6\MCj04352420000[1].png"/>
          <p:cNvPicPr>
            <a:picLocks noChangeAspect="1" noChangeArrowheads="1"/>
          </p:cNvPicPr>
          <p:nvPr/>
        </p:nvPicPr>
        <p:blipFill>
          <a:blip r:embed="rId3" cstate="print"/>
          <a:srcRect/>
          <a:stretch>
            <a:fillRect/>
          </a:stretch>
        </p:blipFill>
        <p:spPr bwMode="auto">
          <a:xfrm>
            <a:off x="3949700" y="3705225"/>
            <a:ext cx="1231900" cy="2438400"/>
          </a:xfrm>
          <a:prstGeom prst="rect">
            <a:avLst/>
          </a:prstGeom>
          <a:noFill/>
          <a:ln w="9525">
            <a:noFill/>
            <a:miter lim="800000"/>
            <a:headEnd/>
            <a:tailEnd/>
          </a:ln>
        </p:spPr>
      </p:pic>
      <p:pic>
        <p:nvPicPr>
          <p:cNvPr id="14" name="Picture 2" descr="C:\Documents and Settings\pacea\Local Settings\Temporary Internet Files\Content.IE5\214WD4W6\MCj04352420000[1].png"/>
          <p:cNvPicPr>
            <a:picLocks noChangeAspect="1" noChangeArrowheads="1"/>
          </p:cNvPicPr>
          <p:nvPr/>
        </p:nvPicPr>
        <p:blipFill>
          <a:blip r:embed="rId3" cstate="print"/>
          <a:srcRect/>
          <a:stretch>
            <a:fillRect/>
          </a:stretch>
        </p:blipFill>
        <p:spPr bwMode="auto">
          <a:xfrm>
            <a:off x="3035300" y="3705225"/>
            <a:ext cx="1231900" cy="2438400"/>
          </a:xfrm>
          <a:prstGeom prst="rect">
            <a:avLst/>
          </a:prstGeom>
          <a:noFill/>
          <a:ln w="9525">
            <a:noFill/>
            <a:miter lim="800000"/>
            <a:headEnd/>
            <a:tailEnd/>
          </a:ln>
        </p:spPr>
      </p:pic>
      <p:pic>
        <p:nvPicPr>
          <p:cNvPr id="13" name="Picture 2" descr="C:\Documents and Settings\pacea\Local Settings\Temporary Internet Files\Content.IE5\214WD4W6\MCj04352420000[1].png"/>
          <p:cNvPicPr>
            <a:picLocks noChangeAspect="1" noChangeArrowheads="1"/>
          </p:cNvPicPr>
          <p:nvPr/>
        </p:nvPicPr>
        <p:blipFill>
          <a:blip r:embed="rId3" cstate="print"/>
          <a:srcRect/>
          <a:stretch>
            <a:fillRect/>
          </a:stretch>
        </p:blipFill>
        <p:spPr bwMode="auto">
          <a:xfrm>
            <a:off x="2133600" y="3705225"/>
            <a:ext cx="1231900" cy="2438400"/>
          </a:xfrm>
          <a:prstGeom prst="rect">
            <a:avLst/>
          </a:prstGeom>
          <a:noFill/>
          <a:ln w="9525">
            <a:noFill/>
            <a:miter lim="800000"/>
            <a:headEnd/>
            <a:tailEnd/>
          </a:ln>
        </p:spPr>
      </p:pic>
      <p:pic>
        <p:nvPicPr>
          <p:cNvPr id="1026" name="Picture 2" descr="C:\Documents and Settings\pacea\Local Settings\Temporary Internet Files\Content.IE5\214WD4W6\MCj04352420000[1].png"/>
          <p:cNvPicPr>
            <a:picLocks noChangeAspect="1" noChangeArrowheads="1"/>
          </p:cNvPicPr>
          <p:nvPr/>
        </p:nvPicPr>
        <p:blipFill>
          <a:blip r:embed="rId3" cstate="print"/>
          <a:srcRect/>
          <a:stretch>
            <a:fillRect/>
          </a:stretch>
        </p:blipFill>
        <p:spPr bwMode="auto">
          <a:xfrm>
            <a:off x="1219200" y="3705225"/>
            <a:ext cx="123190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p:cTn id="18"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1" end="1"/>
                                            </p:txEl>
                                          </p:spTgt>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2" end="2"/>
                                            </p:txEl>
                                          </p:spTgt>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p:cTn id="26"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calcmode="lin" valueType="num">
                                      <p:cBhvr>
                                        <p:cTn id="30"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p:cTn id="34"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5" end="5"/>
                                            </p:txEl>
                                          </p:spTgt>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 calcmode="lin" valueType="num">
                                      <p:cBhvr>
                                        <p:cTn id="38"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 calcmode="lin" valueType="num">
                                      <p:cBhvr>
                                        <p:cTn id="44"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9">
                                            <p:txEl>
                                              <p:pRg st="7" end="7"/>
                                            </p:txEl>
                                          </p:spTgt>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 calcmode="lin" valueType="num">
                                      <p:cBhvr>
                                        <p:cTn id="48"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9">
                                            <p:txEl>
                                              <p:pRg st="8" end="8"/>
                                            </p:txEl>
                                          </p:spTgt>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48" presetClass="entr" presetSubtype="0" accel="5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10"/>
                                        </p:tgtEl>
                                        <p:attrNameLst>
                                          <p:attrName>ppt_y</p:attrName>
                                        </p:attrNameLst>
                                      </p:cBhvr>
                                      <p:tavLst>
                                        <p:tav tm="0">
                                          <p:val>
                                            <p:strVal val="#ppt_y"/>
                                          </p:val>
                                        </p:tav>
                                        <p:tav tm="100000">
                                          <p:val>
                                            <p:strVal val="#ppt_y"/>
                                          </p:val>
                                        </p:tav>
                                      </p:tavLst>
                                    </p:anim>
                                    <p:animEffect transition="in" filter="fade">
                                      <p:cBhvr>
                                        <p:cTn id="56" dur="1000"/>
                                        <p:tgtEl>
                                          <p:spTgt spid="10"/>
                                        </p:tgtEl>
                                      </p:cBhvr>
                                    </p:animEffect>
                                  </p:childTnLst>
                                </p:cTn>
                              </p:par>
                              <p:par>
                                <p:cTn id="57" presetID="48" presetClass="entr" presetSubtype="0" accel="5000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11"/>
                                        </p:tgtEl>
                                        <p:attrNameLst>
                                          <p:attrName>ppt_y</p:attrName>
                                        </p:attrNameLst>
                                      </p:cBhvr>
                                      <p:tavLst>
                                        <p:tav tm="0">
                                          <p:val>
                                            <p:strVal val="#ppt_y"/>
                                          </p:val>
                                        </p:tav>
                                        <p:tav tm="100000">
                                          <p:val>
                                            <p:strVal val="#ppt_y"/>
                                          </p:val>
                                        </p:tav>
                                      </p:tavLst>
                                    </p:anim>
                                    <p:animEffect transition="in" filter="fade">
                                      <p:cBhvr>
                                        <p:cTn id="62" dur="1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2000"/>
                                        <p:tgtEl>
                                          <p:spTgt spid="10"/>
                                        </p:tgtEl>
                                      </p:cBhvr>
                                    </p:animEffect>
                                    <p:set>
                                      <p:cBhvr>
                                        <p:cTn id="67" dur="1" fill="hold">
                                          <p:stCondLst>
                                            <p:cond delay="1999"/>
                                          </p:stCondLst>
                                        </p:cTn>
                                        <p:tgtEl>
                                          <p:spTgt spid="1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2000"/>
                                        <p:tgtEl>
                                          <p:spTgt spid="9">
                                            <p:txEl>
                                              <p:pRg st="0" end="0"/>
                                            </p:txEl>
                                          </p:spTgt>
                                        </p:tgtEl>
                                      </p:cBhvr>
                                    </p:animEffect>
                                    <p:set>
                                      <p:cBhvr>
                                        <p:cTn id="70" dur="1" fill="hold">
                                          <p:stCondLst>
                                            <p:cond delay="1999"/>
                                          </p:stCondLst>
                                        </p:cTn>
                                        <p:tgtEl>
                                          <p:spTgt spid="9">
                                            <p:txEl>
                                              <p:pRg st="0" end="0"/>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9">
                                            <p:txEl>
                                              <p:pRg st="1" end="1"/>
                                            </p:txEl>
                                          </p:spTgt>
                                        </p:tgtEl>
                                      </p:cBhvr>
                                    </p:animEffect>
                                    <p:set>
                                      <p:cBhvr>
                                        <p:cTn id="73" dur="1" fill="hold">
                                          <p:stCondLst>
                                            <p:cond delay="1999"/>
                                          </p:stCondLst>
                                        </p:cTn>
                                        <p:tgtEl>
                                          <p:spTgt spid="9">
                                            <p:txEl>
                                              <p:pRg st="1" end="1"/>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9">
                                            <p:txEl>
                                              <p:pRg st="2" end="2"/>
                                            </p:txEl>
                                          </p:spTgt>
                                        </p:tgtEl>
                                      </p:cBhvr>
                                    </p:animEffect>
                                    <p:set>
                                      <p:cBhvr>
                                        <p:cTn id="76" dur="1" fill="hold">
                                          <p:stCondLst>
                                            <p:cond delay="1999"/>
                                          </p:stCondLst>
                                        </p:cTn>
                                        <p:tgtEl>
                                          <p:spTgt spid="9">
                                            <p:txEl>
                                              <p:pRg st="2" end="2"/>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9">
                                            <p:txEl>
                                              <p:pRg st="3" end="3"/>
                                            </p:txEl>
                                          </p:spTgt>
                                        </p:tgtEl>
                                      </p:cBhvr>
                                    </p:animEffect>
                                    <p:set>
                                      <p:cBhvr>
                                        <p:cTn id="79" dur="1" fill="hold">
                                          <p:stCondLst>
                                            <p:cond delay="1999"/>
                                          </p:stCondLst>
                                        </p:cTn>
                                        <p:tgtEl>
                                          <p:spTgt spid="9">
                                            <p:txEl>
                                              <p:pRg st="3" end="3"/>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9">
                                            <p:txEl>
                                              <p:pRg st="4" end="4"/>
                                            </p:txEl>
                                          </p:spTgt>
                                        </p:tgtEl>
                                      </p:cBhvr>
                                    </p:animEffect>
                                    <p:set>
                                      <p:cBhvr>
                                        <p:cTn id="82" dur="1" fill="hold">
                                          <p:stCondLst>
                                            <p:cond delay="1999"/>
                                          </p:stCondLst>
                                        </p:cTn>
                                        <p:tgtEl>
                                          <p:spTgt spid="9">
                                            <p:txEl>
                                              <p:pRg st="4" end="4"/>
                                            </p:txEl>
                                          </p:spTgt>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000"/>
                                        <p:tgtEl>
                                          <p:spTgt spid="9">
                                            <p:txEl>
                                              <p:pRg st="5" end="5"/>
                                            </p:txEl>
                                          </p:spTgt>
                                        </p:tgtEl>
                                      </p:cBhvr>
                                    </p:animEffect>
                                    <p:set>
                                      <p:cBhvr>
                                        <p:cTn id="85" dur="1" fill="hold">
                                          <p:stCondLst>
                                            <p:cond delay="1999"/>
                                          </p:stCondLst>
                                        </p:cTn>
                                        <p:tgtEl>
                                          <p:spTgt spid="9">
                                            <p:txEl>
                                              <p:pRg st="5" end="5"/>
                                            </p:txEl>
                                          </p:spTgt>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9">
                                            <p:txEl>
                                              <p:pRg st="6" end="6"/>
                                            </p:txEl>
                                          </p:spTgt>
                                        </p:tgtEl>
                                      </p:cBhvr>
                                    </p:animEffect>
                                    <p:set>
                                      <p:cBhvr>
                                        <p:cTn id="88" dur="1" fill="hold">
                                          <p:stCondLst>
                                            <p:cond delay="1999"/>
                                          </p:stCondLst>
                                        </p:cTn>
                                        <p:tgtEl>
                                          <p:spTgt spid="9">
                                            <p:txEl>
                                              <p:pRg st="6" end="6"/>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9">
                                            <p:txEl>
                                              <p:pRg st="7" end="7"/>
                                            </p:txEl>
                                          </p:spTgt>
                                        </p:tgtEl>
                                      </p:cBhvr>
                                    </p:animEffect>
                                    <p:set>
                                      <p:cBhvr>
                                        <p:cTn id="91" dur="1" fill="hold">
                                          <p:stCondLst>
                                            <p:cond delay="1999"/>
                                          </p:stCondLst>
                                        </p:cTn>
                                        <p:tgtEl>
                                          <p:spTgt spid="9">
                                            <p:txEl>
                                              <p:pRg st="7" end="7"/>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9">
                                            <p:txEl>
                                              <p:pRg st="8" end="8"/>
                                            </p:txEl>
                                          </p:spTgt>
                                        </p:tgtEl>
                                      </p:cBhvr>
                                    </p:animEffect>
                                    <p:set>
                                      <p:cBhvr>
                                        <p:cTn id="94" dur="1" fill="hold">
                                          <p:stCondLst>
                                            <p:cond delay="1999"/>
                                          </p:stCondLst>
                                        </p:cTn>
                                        <p:tgtEl>
                                          <p:spTgt spid="9">
                                            <p:txEl>
                                              <p:pRg st="8" end="8"/>
                                            </p:txEl>
                                          </p:spTgt>
                                        </p:tgtEl>
                                        <p:attrNameLst>
                                          <p:attrName>style.visibility</p:attrName>
                                        </p:attrNameLst>
                                      </p:cBhvr>
                                      <p:to>
                                        <p:strVal val="hidden"/>
                                      </p:to>
                                    </p:set>
                                  </p:childTnLst>
                                </p:cTn>
                              </p:par>
                              <p:par>
                                <p:cTn id="95" presetID="64" presetClass="path" presetSubtype="0" accel="50000" decel="50000" fill="hold" grpId="1" nodeType="withEffect">
                                  <p:stCondLst>
                                    <p:cond delay="0"/>
                                  </p:stCondLst>
                                  <p:childTnLst>
                                    <p:animMotion origin="layout" path="M 3.33333E-6 1.05458E-6 L -0.22917 -0.52521 " pathEditMode="relative" rAng="0" ptsTypes="AA">
                                      <p:cBhvr>
                                        <p:cTn id="96" dur="2000" fill="hold"/>
                                        <p:tgtEl>
                                          <p:spTgt spid="11"/>
                                        </p:tgtEl>
                                        <p:attrNameLst>
                                          <p:attrName>ppt_x</p:attrName>
                                          <p:attrName>ppt_y</p:attrName>
                                        </p:attrNameLst>
                                      </p:cBhvr>
                                      <p:rCtr x="-11500" y="-26300"/>
                                    </p:animMotion>
                                  </p:childTnLst>
                                </p:cTn>
                              </p:par>
                              <p:par>
                                <p:cTn id="97" presetID="28" presetClass="emph" presetSubtype="0" fill="hold" grpId="2" nodeType="withEffect">
                                  <p:stCondLst>
                                    <p:cond delay="0"/>
                                  </p:stCondLst>
                                  <p:childTnLst>
                                    <p:animClr clrSpc="rgb" dir="cw">
                                      <p:cBhvr override="childStyle">
                                        <p:cTn id="98" dur="500" fill="hold"/>
                                        <p:tgtEl>
                                          <p:spTgt spid="11"/>
                                        </p:tgtEl>
                                        <p:attrNameLst>
                                          <p:attrName>style.color</p:attrName>
                                        </p:attrNameLst>
                                      </p:cBhvr>
                                      <p:to>
                                        <a:schemeClr val="accent2"/>
                                      </p:to>
                                    </p:animClr>
                                    <p:animClr clrSpc="rgb" dir="cw">
                                      <p:cBhvr>
                                        <p:cTn id="99" dur="500" fill="hold"/>
                                        <p:tgtEl>
                                          <p:spTgt spid="11"/>
                                        </p:tgtEl>
                                        <p:attrNameLst>
                                          <p:attrName>fillcolor</p:attrName>
                                        </p:attrNameLst>
                                      </p:cBhvr>
                                      <p:to>
                                        <a:schemeClr val="accent2"/>
                                      </p:to>
                                    </p:animClr>
                                    <p:set>
                                      <p:cBhvr>
                                        <p:cTn id="100" dur="500" fill="hold"/>
                                        <p:tgtEl>
                                          <p:spTgt spid="11"/>
                                        </p:tgtEl>
                                        <p:attrNameLst>
                                          <p:attrName>fill.type</p:attrName>
                                        </p:attrNameLst>
                                      </p:cBhvr>
                                      <p:to>
                                        <p:strVal val="solid"/>
                                      </p:to>
                                    </p:set>
                                    <p:anim to="1.5" calcmode="lin" valueType="num">
                                      <p:cBhvr override="childStyle">
                                        <p:cTn id="101" dur="500" fill="hold"/>
                                        <p:tgtEl>
                                          <p:spTgt spid="11"/>
                                        </p:tgtEl>
                                        <p:attrNameLst>
                                          <p:attrName>style.fontSize</p:attrName>
                                        </p:attrNameLst>
                                      </p:cBhvr>
                                    </p:anim>
                                  </p:childTnLst>
                                </p:cTn>
                              </p:par>
                            </p:childTnLst>
                          </p:cTn>
                        </p:par>
                        <p:par>
                          <p:cTn id="102" fill="hold">
                            <p:stCondLst>
                              <p:cond delay="2000"/>
                            </p:stCondLst>
                            <p:childTnLst>
                              <p:par>
                                <p:cTn id="103" presetID="9"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dissolve">
                                      <p:cBhvr>
                                        <p:cTn id="105" dur="500"/>
                                        <p:tgtEl>
                                          <p:spTgt spid="19"/>
                                        </p:tgtEl>
                                      </p:cBhvr>
                                    </p:animEffect>
                                  </p:childTnLst>
                                </p:cTn>
                              </p:par>
                              <p:par>
                                <p:cTn id="106" presetID="17" presetClass="entr" presetSubtype="8" fill="hold" nodeType="withEffect">
                                  <p:stCondLst>
                                    <p:cond delay="0"/>
                                  </p:stCondLst>
                                  <p:childTnLst>
                                    <p:set>
                                      <p:cBhvr>
                                        <p:cTn id="107" dur="1" fill="hold">
                                          <p:stCondLst>
                                            <p:cond delay="0"/>
                                          </p:stCondLst>
                                        </p:cTn>
                                        <p:tgtEl>
                                          <p:spTgt spid="1026"/>
                                        </p:tgtEl>
                                        <p:attrNameLst>
                                          <p:attrName>style.visibility</p:attrName>
                                        </p:attrNameLst>
                                      </p:cBhvr>
                                      <p:to>
                                        <p:strVal val="visible"/>
                                      </p:to>
                                    </p:set>
                                    <p:anim calcmode="lin" valueType="num">
                                      <p:cBhvr>
                                        <p:cTn id="108" dur="500" fill="hold"/>
                                        <p:tgtEl>
                                          <p:spTgt spid="1026"/>
                                        </p:tgtEl>
                                        <p:attrNameLst>
                                          <p:attrName>ppt_x</p:attrName>
                                        </p:attrNameLst>
                                      </p:cBhvr>
                                      <p:tavLst>
                                        <p:tav tm="0">
                                          <p:val>
                                            <p:strVal val="#ppt_x-#ppt_w/2"/>
                                          </p:val>
                                        </p:tav>
                                        <p:tav tm="100000">
                                          <p:val>
                                            <p:strVal val="#ppt_x"/>
                                          </p:val>
                                        </p:tav>
                                      </p:tavLst>
                                    </p:anim>
                                    <p:anim calcmode="lin" valueType="num">
                                      <p:cBhvr>
                                        <p:cTn id="109" dur="500" fill="hold"/>
                                        <p:tgtEl>
                                          <p:spTgt spid="1026"/>
                                        </p:tgtEl>
                                        <p:attrNameLst>
                                          <p:attrName>ppt_y</p:attrName>
                                        </p:attrNameLst>
                                      </p:cBhvr>
                                      <p:tavLst>
                                        <p:tav tm="0">
                                          <p:val>
                                            <p:strVal val="#ppt_y"/>
                                          </p:val>
                                        </p:tav>
                                        <p:tav tm="100000">
                                          <p:val>
                                            <p:strVal val="#ppt_y"/>
                                          </p:val>
                                        </p:tav>
                                      </p:tavLst>
                                    </p:anim>
                                    <p:anim calcmode="lin" valueType="num">
                                      <p:cBhvr>
                                        <p:cTn id="110" dur="500" fill="hold"/>
                                        <p:tgtEl>
                                          <p:spTgt spid="1026"/>
                                        </p:tgtEl>
                                        <p:attrNameLst>
                                          <p:attrName>ppt_w</p:attrName>
                                        </p:attrNameLst>
                                      </p:cBhvr>
                                      <p:tavLst>
                                        <p:tav tm="0">
                                          <p:val>
                                            <p:fltVal val="0"/>
                                          </p:val>
                                        </p:tav>
                                        <p:tav tm="100000">
                                          <p:val>
                                            <p:strVal val="#ppt_w"/>
                                          </p:val>
                                        </p:tav>
                                      </p:tavLst>
                                    </p:anim>
                                    <p:anim calcmode="lin" valueType="num">
                                      <p:cBhvr>
                                        <p:cTn id="111" dur="500" fill="hold"/>
                                        <p:tgtEl>
                                          <p:spTgt spid="1026"/>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17" presetClass="entr" presetSubtype="8" fill="hold" nodeType="after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p:cTn id="115" dur="500" fill="hold"/>
                                        <p:tgtEl>
                                          <p:spTgt spid="13"/>
                                        </p:tgtEl>
                                        <p:attrNameLst>
                                          <p:attrName>ppt_x</p:attrName>
                                        </p:attrNameLst>
                                      </p:cBhvr>
                                      <p:tavLst>
                                        <p:tav tm="0">
                                          <p:val>
                                            <p:strVal val="#ppt_x-#ppt_w/2"/>
                                          </p:val>
                                        </p:tav>
                                        <p:tav tm="100000">
                                          <p:val>
                                            <p:strVal val="#ppt_x"/>
                                          </p:val>
                                        </p:tav>
                                      </p:tavLst>
                                    </p:anim>
                                    <p:anim calcmode="lin" valueType="num">
                                      <p:cBhvr>
                                        <p:cTn id="116" dur="500" fill="hold"/>
                                        <p:tgtEl>
                                          <p:spTgt spid="13"/>
                                        </p:tgtEl>
                                        <p:attrNameLst>
                                          <p:attrName>ppt_y</p:attrName>
                                        </p:attrNameLst>
                                      </p:cBhvr>
                                      <p:tavLst>
                                        <p:tav tm="0">
                                          <p:val>
                                            <p:strVal val="#ppt_y"/>
                                          </p:val>
                                        </p:tav>
                                        <p:tav tm="100000">
                                          <p:val>
                                            <p:strVal val="#ppt_y"/>
                                          </p:val>
                                        </p:tav>
                                      </p:tavLst>
                                    </p:anim>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strVal val="#ppt_h"/>
                                          </p:val>
                                        </p:tav>
                                        <p:tav tm="100000">
                                          <p:val>
                                            <p:strVal val="#ppt_h"/>
                                          </p:val>
                                        </p:tav>
                                      </p:tavLst>
                                    </p:anim>
                                  </p:childTnLst>
                                </p:cTn>
                              </p:par>
                            </p:childTnLst>
                          </p:cTn>
                        </p:par>
                        <p:par>
                          <p:cTn id="119" fill="hold">
                            <p:stCondLst>
                              <p:cond delay="3000"/>
                            </p:stCondLst>
                            <p:childTnLst>
                              <p:par>
                                <p:cTn id="120" presetID="17" presetClass="entr" presetSubtype="8"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fill="hold"/>
                                        <p:tgtEl>
                                          <p:spTgt spid="14"/>
                                        </p:tgtEl>
                                        <p:attrNameLst>
                                          <p:attrName>ppt_x</p:attrName>
                                        </p:attrNameLst>
                                      </p:cBhvr>
                                      <p:tavLst>
                                        <p:tav tm="0">
                                          <p:val>
                                            <p:strVal val="#ppt_x-#ppt_w/2"/>
                                          </p:val>
                                        </p:tav>
                                        <p:tav tm="100000">
                                          <p:val>
                                            <p:strVal val="#ppt_x"/>
                                          </p:val>
                                        </p:tav>
                                      </p:tavLst>
                                    </p:anim>
                                    <p:anim calcmode="lin" valueType="num">
                                      <p:cBhvr>
                                        <p:cTn id="123" dur="500" fill="hold"/>
                                        <p:tgtEl>
                                          <p:spTgt spid="14"/>
                                        </p:tgtEl>
                                        <p:attrNameLst>
                                          <p:attrName>ppt_y</p:attrName>
                                        </p:attrNameLst>
                                      </p:cBhvr>
                                      <p:tavLst>
                                        <p:tav tm="0">
                                          <p:val>
                                            <p:strVal val="#ppt_y"/>
                                          </p:val>
                                        </p:tav>
                                        <p:tav tm="100000">
                                          <p:val>
                                            <p:strVal val="#ppt_y"/>
                                          </p:val>
                                        </p:tav>
                                      </p:tavLst>
                                    </p:anim>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strVal val="#ppt_h"/>
                                          </p:val>
                                        </p:tav>
                                        <p:tav tm="100000">
                                          <p:val>
                                            <p:strVal val="#ppt_h"/>
                                          </p:val>
                                        </p:tav>
                                      </p:tavLst>
                                    </p:anim>
                                  </p:childTnLst>
                                </p:cTn>
                              </p:par>
                            </p:childTnLst>
                          </p:cTn>
                        </p:par>
                        <p:par>
                          <p:cTn id="126" fill="hold">
                            <p:stCondLst>
                              <p:cond delay="3500"/>
                            </p:stCondLst>
                            <p:childTnLst>
                              <p:par>
                                <p:cTn id="127" presetID="17" presetClass="entr" presetSubtype="8" fill="hold" nodeType="after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500" fill="hold"/>
                                        <p:tgtEl>
                                          <p:spTgt spid="15"/>
                                        </p:tgtEl>
                                        <p:attrNameLst>
                                          <p:attrName>ppt_x</p:attrName>
                                        </p:attrNameLst>
                                      </p:cBhvr>
                                      <p:tavLst>
                                        <p:tav tm="0">
                                          <p:val>
                                            <p:strVal val="#ppt_x-#ppt_w/2"/>
                                          </p:val>
                                        </p:tav>
                                        <p:tav tm="100000">
                                          <p:val>
                                            <p:strVal val="#ppt_x"/>
                                          </p:val>
                                        </p:tav>
                                      </p:tavLst>
                                    </p:anim>
                                    <p:anim calcmode="lin" valueType="num">
                                      <p:cBhvr>
                                        <p:cTn id="130" dur="500" fill="hold"/>
                                        <p:tgtEl>
                                          <p:spTgt spid="15"/>
                                        </p:tgtEl>
                                        <p:attrNameLst>
                                          <p:attrName>ppt_y</p:attrName>
                                        </p:attrNameLst>
                                      </p:cBhvr>
                                      <p:tavLst>
                                        <p:tav tm="0">
                                          <p:val>
                                            <p:strVal val="#ppt_y"/>
                                          </p:val>
                                        </p:tav>
                                        <p:tav tm="100000">
                                          <p:val>
                                            <p:strVal val="#ppt_y"/>
                                          </p:val>
                                        </p:tav>
                                      </p:tavLst>
                                    </p:anim>
                                    <p:anim calcmode="lin" valueType="num">
                                      <p:cBhvr>
                                        <p:cTn id="131" dur="500" fill="hold"/>
                                        <p:tgtEl>
                                          <p:spTgt spid="15"/>
                                        </p:tgtEl>
                                        <p:attrNameLst>
                                          <p:attrName>ppt_w</p:attrName>
                                        </p:attrNameLst>
                                      </p:cBhvr>
                                      <p:tavLst>
                                        <p:tav tm="0">
                                          <p:val>
                                            <p:fltVal val="0"/>
                                          </p:val>
                                        </p:tav>
                                        <p:tav tm="100000">
                                          <p:val>
                                            <p:strVal val="#ppt_w"/>
                                          </p:val>
                                        </p:tav>
                                      </p:tavLst>
                                    </p:anim>
                                    <p:anim calcmode="lin" valueType="num">
                                      <p:cBhvr>
                                        <p:cTn id="132" dur="500" fill="hold"/>
                                        <p:tgtEl>
                                          <p:spTgt spid="15"/>
                                        </p:tgtEl>
                                        <p:attrNameLst>
                                          <p:attrName>ppt_h</p:attrName>
                                        </p:attrNameLst>
                                      </p:cBhvr>
                                      <p:tavLst>
                                        <p:tav tm="0">
                                          <p:val>
                                            <p:strVal val="#ppt_h"/>
                                          </p:val>
                                        </p:tav>
                                        <p:tav tm="100000">
                                          <p:val>
                                            <p:strVal val="#ppt_h"/>
                                          </p:val>
                                        </p:tav>
                                      </p:tavLst>
                                    </p:anim>
                                  </p:childTnLst>
                                </p:cTn>
                              </p:par>
                            </p:childTnLst>
                          </p:cTn>
                        </p:par>
                        <p:par>
                          <p:cTn id="133" fill="hold">
                            <p:stCondLst>
                              <p:cond delay="4000"/>
                            </p:stCondLst>
                            <p:childTnLst>
                              <p:par>
                                <p:cTn id="134" presetID="17" presetClass="entr" presetSubtype="8" fill="hold" nodeType="afterEffect">
                                  <p:stCondLst>
                                    <p:cond delay="0"/>
                                  </p:stCondLst>
                                  <p:childTnLst>
                                    <p:set>
                                      <p:cBhvr>
                                        <p:cTn id="135" dur="1" fill="hold">
                                          <p:stCondLst>
                                            <p:cond delay="0"/>
                                          </p:stCondLst>
                                        </p:cTn>
                                        <p:tgtEl>
                                          <p:spTgt spid="16"/>
                                        </p:tgtEl>
                                        <p:attrNameLst>
                                          <p:attrName>style.visibility</p:attrName>
                                        </p:attrNameLst>
                                      </p:cBhvr>
                                      <p:to>
                                        <p:strVal val="visible"/>
                                      </p:to>
                                    </p:set>
                                    <p:anim calcmode="lin" valueType="num">
                                      <p:cBhvr>
                                        <p:cTn id="136" dur="500" fill="hold"/>
                                        <p:tgtEl>
                                          <p:spTgt spid="16"/>
                                        </p:tgtEl>
                                        <p:attrNameLst>
                                          <p:attrName>ppt_x</p:attrName>
                                        </p:attrNameLst>
                                      </p:cBhvr>
                                      <p:tavLst>
                                        <p:tav tm="0">
                                          <p:val>
                                            <p:strVal val="#ppt_x-#ppt_w/2"/>
                                          </p:val>
                                        </p:tav>
                                        <p:tav tm="100000">
                                          <p:val>
                                            <p:strVal val="#ppt_x"/>
                                          </p:val>
                                        </p:tav>
                                      </p:tavLst>
                                    </p:anim>
                                    <p:anim calcmode="lin" valueType="num">
                                      <p:cBhvr>
                                        <p:cTn id="137" dur="500" fill="hold"/>
                                        <p:tgtEl>
                                          <p:spTgt spid="16"/>
                                        </p:tgtEl>
                                        <p:attrNameLst>
                                          <p:attrName>ppt_y</p:attrName>
                                        </p:attrNameLst>
                                      </p:cBhvr>
                                      <p:tavLst>
                                        <p:tav tm="0">
                                          <p:val>
                                            <p:strVal val="#ppt_y"/>
                                          </p:val>
                                        </p:tav>
                                        <p:tav tm="100000">
                                          <p:val>
                                            <p:strVal val="#ppt_y"/>
                                          </p:val>
                                        </p:tav>
                                      </p:tavLst>
                                    </p:anim>
                                    <p:anim calcmode="lin" valueType="num">
                                      <p:cBhvr>
                                        <p:cTn id="138" dur="500" fill="hold"/>
                                        <p:tgtEl>
                                          <p:spTgt spid="16"/>
                                        </p:tgtEl>
                                        <p:attrNameLst>
                                          <p:attrName>ppt_w</p:attrName>
                                        </p:attrNameLst>
                                      </p:cBhvr>
                                      <p:tavLst>
                                        <p:tav tm="0">
                                          <p:val>
                                            <p:fltVal val="0"/>
                                          </p:val>
                                        </p:tav>
                                        <p:tav tm="100000">
                                          <p:val>
                                            <p:strVal val="#ppt_w"/>
                                          </p:val>
                                        </p:tav>
                                      </p:tavLst>
                                    </p:anim>
                                    <p:anim calcmode="lin" valueType="num">
                                      <p:cBhvr>
                                        <p:cTn id="139" dur="500" fill="hold"/>
                                        <p:tgtEl>
                                          <p:spTgt spid="16"/>
                                        </p:tgtEl>
                                        <p:attrNameLst>
                                          <p:attrName>ppt_h</p:attrName>
                                        </p:attrNameLst>
                                      </p:cBhvr>
                                      <p:tavLst>
                                        <p:tav tm="0">
                                          <p:val>
                                            <p:strVal val="#ppt_h"/>
                                          </p:val>
                                        </p:tav>
                                        <p:tav tm="100000">
                                          <p:val>
                                            <p:strVal val="#ppt_h"/>
                                          </p:val>
                                        </p:tav>
                                      </p:tavLst>
                                    </p:anim>
                                  </p:childTnLst>
                                </p:cTn>
                              </p:par>
                            </p:childTnLst>
                          </p:cTn>
                        </p:par>
                        <p:par>
                          <p:cTn id="140" fill="hold">
                            <p:stCondLst>
                              <p:cond delay="4500"/>
                            </p:stCondLst>
                            <p:childTnLst>
                              <p:par>
                                <p:cTn id="141" presetID="17" presetClass="entr" presetSubtype="8" fill="hold" nodeType="afterEffect">
                                  <p:stCondLst>
                                    <p:cond delay="0"/>
                                  </p:stCondLst>
                                  <p:childTnLst>
                                    <p:set>
                                      <p:cBhvr>
                                        <p:cTn id="142" dur="1" fill="hold">
                                          <p:stCondLst>
                                            <p:cond delay="0"/>
                                          </p:stCondLst>
                                        </p:cTn>
                                        <p:tgtEl>
                                          <p:spTgt spid="17"/>
                                        </p:tgtEl>
                                        <p:attrNameLst>
                                          <p:attrName>style.visibility</p:attrName>
                                        </p:attrNameLst>
                                      </p:cBhvr>
                                      <p:to>
                                        <p:strVal val="visible"/>
                                      </p:to>
                                    </p:set>
                                    <p:anim calcmode="lin" valueType="num">
                                      <p:cBhvr>
                                        <p:cTn id="143" dur="500" fill="hold"/>
                                        <p:tgtEl>
                                          <p:spTgt spid="17"/>
                                        </p:tgtEl>
                                        <p:attrNameLst>
                                          <p:attrName>ppt_x</p:attrName>
                                        </p:attrNameLst>
                                      </p:cBhvr>
                                      <p:tavLst>
                                        <p:tav tm="0">
                                          <p:val>
                                            <p:strVal val="#ppt_x-#ppt_w/2"/>
                                          </p:val>
                                        </p:tav>
                                        <p:tav tm="100000">
                                          <p:val>
                                            <p:strVal val="#ppt_x"/>
                                          </p:val>
                                        </p:tav>
                                      </p:tavLst>
                                    </p:anim>
                                    <p:anim calcmode="lin" valueType="num">
                                      <p:cBhvr>
                                        <p:cTn id="144" dur="500" fill="hold"/>
                                        <p:tgtEl>
                                          <p:spTgt spid="17"/>
                                        </p:tgtEl>
                                        <p:attrNameLst>
                                          <p:attrName>ppt_y</p:attrName>
                                        </p:attrNameLst>
                                      </p:cBhvr>
                                      <p:tavLst>
                                        <p:tav tm="0">
                                          <p:val>
                                            <p:strVal val="#ppt_y"/>
                                          </p:val>
                                        </p:tav>
                                        <p:tav tm="100000">
                                          <p:val>
                                            <p:strVal val="#ppt_y"/>
                                          </p:val>
                                        </p:tav>
                                      </p:tavLst>
                                    </p:anim>
                                    <p:anim calcmode="lin" valueType="num">
                                      <p:cBhvr>
                                        <p:cTn id="145" dur="500" fill="hold"/>
                                        <p:tgtEl>
                                          <p:spTgt spid="17"/>
                                        </p:tgtEl>
                                        <p:attrNameLst>
                                          <p:attrName>ppt_w</p:attrName>
                                        </p:attrNameLst>
                                      </p:cBhvr>
                                      <p:tavLst>
                                        <p:tav tm="0">
                                          <p:val>
                                            <p:fltVal val="0"/>
                                          </p:val>
                                        </p:tav>
                                        <p:tav tm="100000">
                                          <p:val>
                                            <p:strVal val="#ppt_w"/>
                                          </p:val>
                                        </p:tav>
                                      </p:tavLst>
                                    </p:anim>
                                    <p:anim calcmode="lin" valueType="num">
                                      <p:cBhvr>
                                        <p:cTn id="146" dur="500" fill="hold"/>
                                        <p:tgtEl>
                                          <p:spTgt spid="17"/>
                                        </p:tgtEl>
                                        <p:attrNameLst>
                                          <p:attrName>ppt_h</p:attrName>
                                        </p:attrNameLst>
                                      </p:cBhvr>
                                      <p:tavLst>
                                        <p:tav tm="0">
                                          <p:val>
                                            <p:strVal val="#ppt_h"/>
                                          </p:val>
                                        </p:tav>
                                        <p:tav tm="100000">
                                          <p:val>
                                            <p:strVal val="#ppt_h"/>
                                          </p:val>
                                        </p:tav>
                                      </p:tavLst>
                                    </p:anim>
                                  </p:childTnLst>
                                </p:cTn>
                              </p:par>
                            </p:childTnLst>
                          </p:cTn>
                        </p:par>
                        <p:par>
                          <p:cTn id="147" fill="hold">
                            <p:stCondLst>
                              <p:cond delay="5000"/>
                            </p:stCondLst>
                            <p:childTnLst>
                              <p:par>
                                <p:cTn id="148" presetID="17" presetClass="entr" presetSubtype="8" fill="hold" nodeType="afterEffect">
                                  <p:stCondLst>
                                    <p:cond delay="0"/>
                                  </p:stCondLst>
                                  <p:childTnLst>
                                    <p:set>
                                      <p:cBhvr>
                                        <p:cTn id="149" dur="1" fill="hold">
                                          <p:stCondLst>
                                            <p:cond delay="0"/>
                                          </p:stCondLst>
                                        </p:cTn>
                                        <p:tgtEl>
                                          <p:spTgt spid="18"/>
                                        </p:tgtEl>
                                        <p:attrNameLst>
                                          <p:attrName>style.visibility</p:attrName>
                                        </p:attrNameLst>
                                      </p:cBhvr>
                                      <p:to>
                                        <p:strVal val="visible"/>
                                      </p:to>
                                    </p:set>
                                    <p:anim calcmode="lin" valueType="num">
                                      <p:cBhvr>
                                        <p:cTn id="150" dur="500" fill="hold"/>
                                        <p:tgtEl>
                                          <p:spTgt spid="18"/>
                                        </p:tgtEl>
                                        <p:attrNameLst>
                                          <p:attrName>ppt_x</p:attrName>
                                        </p:attrNameLst>
                                      </p:cBhvr>
                                      <p:tavLst>
                                        <p:tav tm="0">
                                          <p:val>
                                            <p:strVal val="#ppt_x-#ppt_w/2"/>
                                          </p:val>
                                        </p:tav>
                                        <p:tav tm="100000">
                                          <p:val>
                                            <p:strVal val="#ppt_x"/>
                                          </p:val>
                                        </p:tav>
                                      </p:tavLst>
                                    </p:anim>
                                    <p:anim calcmode="lin" valueType="num">
                                      <p:cBhvr>
                                        <p:cTn id="151" dur="500" fill="hold"/>
                                        <p:tgtEl>
                                          <p:spTgt spid="18"/>
                                        </p:tgtEl>
                                        <p:attrNameLst>
                                          <p:attrName>ppt_y</p:attrName>
                                        </p:attrNameLst>
                                      </p:cBhvr>
                                      <p:tavLst>
                                        <p:tav tm="0">
                                          <p:val>
                                            <p:strVal val="#ppt_y"/>
                                          </p:val>
                                        </p:tav>
                                        <p:tav tm="100000">
                                          <p:val>
                                            <p:strVal val="#ppt_y"/>
                                          </p:val>
                                        </p:tav>
                                      </p:tavLst>
                                    </p:anim>
                                    <p:anim calcmode="lin" valueType="num">
                                      <p:cBhvr>
                                        <p:cTn id="152" dur="500" fill="hold"/>
                                        <p:tgtEl>
                                          <p:spTgt spid="18"/>
                                        </p:tgtEl>
                                        <p:attrNameLst>
                                          <p:attrName>ppt_w</p:attrName>
                                        </p:attrNameLst>
                                      </p:cBhvr>
                                      <p:tavLst>
                                        <p:tav tm="0">
                                          <p:val>
                                            <p:fltVal val="0"/>
                                          </p:val>
                                        </p:tav>
                                        <p:tav tm="100000">
                                          <p:val>
                                            <p:strVal val="#ppt_w"/>
                                          </p:val>
                                        </p:tav>
                                      </p:tavLst>
                                    </p:anim>
                                    <p:anim calcmode="lin" valueType="num">
                                      <p:cBhvr>
                                        <p:cTn id="15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0" grpId="0" animBg="1"/>
      <p:bldP spid="10" grpId="1" animBg="1"/>
      <p:bldP spid="11" grpId="0" animBg="1"/>
      <p:bldP spid="11" grpId="1" animBg="1"/>
      <p:bldP spid="11" grpId="2" animBg="1"/>
      <p:bldP spid="12"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for Web-Scale</a:t>
            </a:r>
            <a:endParaRPr lang="en-GB" dirty="0"/>
          </a:p>
        </p:txBody>
      </p:sp>
      <p:sp>
        <p:nvSpPr>
          <p:cNvPr id="6" name="TextBox 5"/>
          <p:cNvSpPr txBox="1"/>
          <p:nvPr/>
        </p:nvSpPr>
        <p:spPr>
          <a:xfrm>
            <a:off x="72000" y="1918492"/>
            <a:ext cx="1479892" cy="369332"/>
          </a:xfrm>
          <a:prstGeom prst="rect">
            <a:avLst/>
          </a:prstGeom>
          <a:noFill/>
        </p:spPr>
        <p:txBody>
          <a:bodyPr wrap="none" rtlCol="0">
            <a:spAutoFit/>
          </a:bodyPr>
          <a:lstStyle/>
          <a:p>
            <a:r>
              <a:rPr lang="en-GB" b="1" dirty="0" smtClean="0"/>
              <a:t>Responsive</a:t>
            </a:r>
            <a:endParaRPr lang="en-GB" b="1" dirty="0"/>
          </a:p>
        </p:txBody>
      </p:sp>
      <p:sp>
        <p:nvSpPr>
          <p:cNvPr id="7" name="TextBox 6"/>
          <p:cNvSpPr txBox="1"/>
          <p:nvPr/>
        </p:nvSpPr>
        <p:spPr>
          <a:xfrm>
            <a:off x="72000" y="2925316"/>
            <a:ext cx="1390124" cy="646331"/>
          </a:xfrm>
          <a:prstGeom prst="rect">
            <a:avLst/>
          </a:prstGeom>
          <a:noFill/>
        </p:spPr>
        <p:txBody>
          <a:bodyPr wrap="square" rtlCol="0">
            <a:spAutoFit/>
          </a:bodyPr>
          <a:lstStyle/>
          <a:p>
            <a:r>
              <a:rPr lang="en-GB" b="1" dirty="0" smtClean="0"/>
              <a:t>Massively Scalable</a:t>
            </a:r>
            <a:endParaRPr lang="en-GB" b="1" dirty="0"/>
          </a:p>
        </p:txBody>
      </p:sp>
      <p:sp>
        <p:nvSpPr>
          <p:cNvPr id="8" name="TextBox 7"/>
          <p:cNvSpPr txBox="1"/>
          <p:nvPr/>
        </p:nvSpPr>
        <p:spPr>
          <a:xfrm>
            <a:off x="72000" y="4217434"/>
            <a:ext cx="1427820" cy="923330"/>
          </a:xfrm>
          <a:prstGeom prst="rect">
            <a:avLst/>
          </a:prstGeom>
          <a:noFill/>
        </p:spPr>
        <p:txBody>
          <a:bodyPr wrap="square" rtlCol="0">
            <a:spAutoFit/>
          </a:bodyPr>
          <a:lstStyle/>
          <a:p>
            <a:r>
              <a:rPr lang="en-GB" b="1" dirty="0" smtClean="0"/>
              <a:t>Highly Fault Tolerant</a:t>
            </a:r>
            <a:endParaRPr lang="en-GB" b="1" dirty="0"/>
          </a:p>
        </p:txBody>
      </p:sp>
      <p:sp>
        <p:nvSpPr>
          <p:cNvPr id="9" name="TextBox 8"/>
          <p:cNvSpPr txBox="1"/>
          <p:nvPr/>
        </p:nvSpPr>
        <p:spPr>
          <a:xfrm>
            <a:off x="72000" y="5796000"/>
            <a:ext cx="1950959" cy="923330"/>
          </a:xfrm>
          <a:prstGeom prst="rect">
            <a:avLst/>
          </a:prstGeom>
          <a:noFill/>
        </p:spPr>
        <p:txBody>
          <a:bodyPr wrap="square" rtlCol="0">
            <a:spAutoFit/>
          </a:bodyPr>
          <a:lstStyle/>
          <a:p>
            <a:r>
              <a:rPr lang="en-GB" b="1" dirty="0" smtClean="0"/>
              <a:t>Suitable for Public Consumption</a:t>
            </a:r>
            <a:endParaRPr lang="en-GB" b="1" dirty="0"/>
          </a:p>
        </p:txBody>
      </p:sp>
      <p:cxnSp>
        <p:nvCxnSpPr>
          <p:cNvPr id="11" name="Straight Connector 10"/>
          <p:cNvCxnSpPr/>
          <p:nvPr/>
        </p:nvCxnSpPr>
        <p:spPr>
          <a:xfrm>
            <a:off x="108000" y="1859883"/>
            <a:ext cx="889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36000" y="4068000"/>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2000" y="1431941"/>
            <a:ext cx="1512000" cy="396000"/>
          </a:xfrm>
          <a:prstGeom prst="rect">
            <a:avLst/>
          </a:prstGeom>
          <a:solidFill>
            <a:schemeClr val="accent6">
              <a:lumMod val="40000"/>
              <a:lumOff val="60000"/>
            </a:schemeClr>
          </a:solidFill>
        </p:spPr>
        <p:txBody>
          <a:bodyPr wrap="square" rtlCol="0">
            <a:spAutoFit/>
          </a:bodyPr>
          <a:lstStyle/>
          <a:p>
            <a:pPr algn="ctr"/>
            <a:r>
              <a:rPr lang="en-GB" b="1" dirty="0" smtClean="0"/>
              <a:t>Goals</a:t>
            </a:r>
            <a:endParaRPr lang="en-GB" b="1" dirty="0"/>
          </a:p>
        </p:txBody>
      </p:sp>
      <p:sp>
        <p:nvSpPr>
          <p:cNvPr id="17" name="TextBox 16"/>
          <p:cNvSpPr txBox="1"/>
          <p:nvPr/>
        </p:nvSpPr>
        <p:spPr>
          <a:xfrm>
            <a:off x="1728000" y="1440000"/>
            <a:ext cx="7236000" cy="369332"/>
          </a:xfrm>
          <a:prstGeom prst="rect">
            <a:avLst/>
          </a:prstGeom>
          <a:solidFill>
            <a:schemeClr val="accent6">
              <a:lumMod val="40000"/>
              <a:lumOff val="60000"/>
            </a:schemeClr>
          </a:solidFill>
        </p:spPr>
        <p:txBody>
          <a:bodyPr wrap="square" rtlCol="0">
            <a:spAutoFit/>
          </a:bodyPr>
          <a:lstStyle/>
          <a:p>
            <a:pPr algn="ctr"/>
            <a:r>
              <a:rPr lang="en-GB" b="1" dirty="0" smtClean="0"/>
              <a:t>Architecture Features</a:t>
            </a:r>
            <a:endParaRPr lang="en-GB" b="1" dirty="0"/>
          </a:p>
        </p:txBody>
      </p:sp>
      <p:sp>
        <p:nvSpPr>
          <p:cNvPr id="18" name="Oval 17"/>
          <p:cNvSpPr/>
          <p:nvPr/>
        </p:nvSpPr>
        <p:spPr>
          <a:xfrm>
            <a:off x="1861707" y="200253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Service Oriented Architecture</a:t>
            </a:r>
            <a:endParaRPr lang="en-GB" sz="1400" b="1" dirty="0">
              <a:solidFill>
                <a:schemeClr val="tx1"/>
              </a:solidFill>
            </a:endParaRPr>
          </a:p>
        </p:txBody>
      </p:sp>
      <p:sp>
        <p:nvSpPr>
          <p:cNvPr id="22" name="Oval 21"/>
          <p:cNvSpPr/>
          <p:nvPr/>
        </p:nvSpPr>
        <p:spPr>
          <a:xfrm>
            <a:off x="2574942" y="3143706"/>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“Shared Nothing” Architecture</a:t>
            </a:r>
            <a:endParaRPr lang="en-GB" sz="1400" b="1" dirty="0">
              <a:solidFill>
                <a:schemeClr val="tx1"/>
              </a:solidFill>
            </a:endParaRPr>
          </a:p>
        </p:txBody>
      </p:sp>
      <p:sp>
        <p:nvSpPr>
          <p:cNvPr id="23" name="Oval 22"/>
          <p:cNvSpPr/>
          <p:nvPr/>
        </p:nvSpPr>
        <p:spPr>
          <a:xfrm>
            <a:off x="7424940" y="200253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Judicious Caching</a:t>
            </a:r>
            <a:endParaRPr lang="en-GB" sz="1400" b="1" dirty="0">
              <a:solidFill>
                <a:schemeClr val="tx1"/>
              </a:solidFill>
            </a:endParaRPr>
          </a:p>
        </p:txBody>
      </p:sp>
      <p:sp>
        <p:nvSpPr>
          <p:cNvPr id="24" name="Oval 23"/>
          <p:cNvSpPr/>
          <p:nvPr/>
        </p:nvSpPr>
        <p:spPr>
          <a:xfrm>
            <a:off x="4999941" y="3999588"/>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Stateless Services</a:t>
            </a:r>
            <a:endParaRPr lang="en-GB" sz="1400" b="1" dirty="0">
              <a:solidFill>
                <a:schemeClr val="tx1"/>
              </a:solidFill>
            </a:endParaRPr>
          </a:p>
        </p:txBody>
      </p:sp>
      <p:sp>
        <p:nvSpPr>
          <p:cNvPr id="25" name="Oval 24"/>
          <p:cNvSpPr/>
          <p:nvPr/>
        </p:nvSpPr>
        <p:spPr>
          <a:xfrm>
            <a:off x="2289648" y="5711352"/>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Replication &amp; Failover</a:t>
            </a:r>
            <a:endParaRPr lang="en-GB" sz="1400" b="1" dirty="0">
              <a:solidFill>
                <a:schemeClr val="tx1"/>
              </a:solidFill>
            </a:endParaRPr>
          </a:p>
        </p:txBody>
      </p:sp>
      <p:sp>
        <p:nvSpPr>
          <p:cNvPr id="26" name="Oval 25"/>
          <p:cNvSpPr/>
          <p:nvPr/>
        </p:nvSpPr>
        <p:spPr>
          <a:xfrm>
            <a:off x="5855823" y="2430471"/>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Embrace Open Standards</a:t>
            </a:r>
            <a:endParaRPr lang="en-GB" sz="1400" b="1" dirty="0">
              <a:solidFill>
                <a:schemeClr val="tx1"/>
              </a:solidFill>
            </a:endParaRPr>
          </a:p>
        </p:txBody>
      </p:sp>
      <p:sp>
        <p:nvSpPr>
          <p:cNvPr id="27" name="Oval 26"/>
          <p:cNvSpPr/>
          <p:nvPr/>
        </p:nvSpPr>
        <p:spPr>
          <a:xfrm>
            <a:off x="6711705" y="4142235"/>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Highly Layered</a:t>
            </a:r>
            <a:endParaRPr lang="en-GB" sz="1400" b="1" dirty="0">
              <a:solidFill>
                <a:schemeClr val="tx1"/>
              </a:solidFill>
            </a:endParaRPr>
          </a:p>
        </p:txBody>
      </p:sp>
      <p:sp>
        <p:nvSpPr>
          <p:cNvPr id="28" name="Oval 27"/>
          <p:cNvSpPr/>
          <p:nvPr/>
        </p:nvSpPr>
        <p:spPr>
          <a:xfrm>
            <a:off x="5437635" y="4998117"/>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Discoverable Services</a:t>
            </a:r>
            <a:endParaRPr lang="en-GB" sz="1400" b="1" dirty="0">
              <a:solidFill>
                <a:schemeClr val="tx1"/>
              </a:solidFill>
            </a:endParaRPr>
          </a:p>
        </p:txBody>
      </p:sp>
      <p:sp>
        <p:nvSpPr>
          <p:cNvPr id="29" name="Oval 28"/>
          <p:cNvSpPr/>
          <p:nvPr/>
        </p:nvSpPr>
        <p:spPr>
          <a:xfrm>
            <a:off x="1861707" y="4142235"/>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err="1" smtClean="0">
                <a:solidFill>
                  <a:schemeClr val="tx1"/>
                </a:solidFill>
              </a:rPr>
              <a:t>Asynch</a:t>
            </a:r>
            <a:r>
              <a:rPr lang="en-GB" sz="1400" b="1" dirty="0" smtClean="0">
                <a:solidFill>
                  <a:schemeClr val="tx1"/>
                </a:solidFill>
              </a:rPr>
              <a:t>. Transactions</a:t>
            </a:r>
            <a:endParaRPr lang="en-GB" sz="1400" b="1" dirty="0">
              <a:solidFill>
                <a:schemeClr val="tx1"/>
              </a:solidFill>
            </a:endParaRPr>
          </a:p>
        </p:txBody>
      </p:sp>
      <p:sp>
        <p:nvSpPr>
          <p:cNvPr id="30" name="Oval 29"/>
          <p:cNvSpPr/>
          <p:nvPr/>
        </p:nvSpPr>
        <p:spPr>
          <a:xfrm>
            <a:off x="6711705" y="5853999"/>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Avoid Distributed Transactions</a:t>
            </a:r>
            <a:endParaRPr lang="en-GB" sz="1400" b="1" dirty="0">
              <a:solidFill>
                <a:schemeClr val="tx1"/>
              </a:solidFill>
            </a:endParaRPr>
          </a:p>
        </p:txBody>
      </p:sp>
      <p:sp>
        <p:nvSpPr>
          <p:cNvPr id="31" name="Oval 30"/>
          <p:cNvSpPr/>
          <p:nvPr/>
        </p:nvSpPr>
        <p:spPr>
          <a:xfrm>
            <a:off x="4144059" y="5853999"/>
            <a:ext cx="1711764"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Temporary data inconsistency</a:t>
            </a:r>
            <a:endParaRPr lang="en-GB" sz="1400" b="1" dirty="0">
              <a:solidFill>
                <a:schemeClr val="tx1"/>
              </a:solidFill>
            </a:endParaRPr>
          </a:p>
        </p:txBody>
      </p:sp>
      <p:sp>
        <p:nvSpPr>
          <p:cNvPr id="32" name="Oval 31"/>
          <p:cNvSpPr/>
          <p:nvPr/>
        </p:nvSpPr>
        <p:spPr>
          <a:xfrm>
            <a:off x="3858765" y="200253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Partition by data and domain</a:t>
            </a:r>
            <a:endParaRPr lang="en-GB" sz="1400" b="1" dirty="0">
              <a:solidFill>
                <a:schemeClr val="tx1"/>
              </a:solidFill>
            </a:endParaRPr>
          </a:p>
        </p:txBody>
      </p:sp>
      <p:sp>
        <p:nvSpPr>
          <p:cNvPr id="33" name="Oval 32"/>
          <p:cNvSpPr/>
          <p:nvPr/>
        </p:nvSpPr>
        <p:spPr>
          <a:xfrm>
            <a:off x="7282293" y="3143706"/>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Optimistic Locking</a:t>
            </a:r>
            <a:endParaRPr lang="en-GB" sz="1400" b="1" dirty="0">
              <a:solidFill>
                <a:schemeClr val="tx1"/>
              </a:solidFill>
            </a:endParaRPr>
          </a:p>
        </p:txBody>
      </p:sp>
      <p:sp>
        <p:nvSpPr>
          <p:cNvPr id="34" name="Oval 33"/>
          <p:cNvSpPr/>
          <p:nvPr/>
        </p:nvSpPr>
        <p:spPr>
          <a:xfrm>
            <a:off x="4286706" y="3001059"/>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Network savvy APIs</a:t>
            </a:r>
            <a:endParaRPr lang="en-GB" sz="1400" b="1" dirty="0">
              <a:solidFill>
                <a:schemeClr val="tx1"/>
              </a:solidFill>
            </a:endParaRPr>
          </a:p>
        </p:txBody>
      </p:sp>
      <p:sp>
        <p:nvSpPr>
          <p:cNvPr id="35" name="Oval 34"/>
          <p:cNvSpPr/>
          <p:nvPr/>
        </p:nvSpPr>
        <p:spPr>
          <a:xfrm>
            <a:off x="3288177" y="485547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Versioned APIs</a:t>
            </a:r>
            <a:endParaRPr lang="en-GB" sz="1400" b="1" dirty="0">
              <a:solidFill>
                <a:schemeClr val="tx1"/>
              </a:solidFill>
            </a:endParaRPr>
          </a:p>
        </p:txBody>
      </p:sp>
      <p:sp>
        <p:nvSpPr>
          <p:cNvPr id="36" name="Oval 35"/>
          <p:cNvSpPr/>
          <p:nvPr/>
        </p:nvSpPr>
        <p:spPr>
          <a:xfrm>
            <a:off x="7424940" y="4998117"/>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Data Redundancy</a:t>
            </a:r>
            <a:endParaRPr lang="en-GB" sz="1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grpId="0" nodeType="afterEffect">
                                  <p:stCondLst>
                                    <p:cond delay="100"/>
                                  </p:stCondLst>
                                  <p:childTnLst>
                                    <p:set>
                                      <p:cBhvr>
                                        <p:cTn id="33" dur="1" fill="hold">
                                          <p:stCondLst>
                                            <p:cond delay="0"/>
                                          </p:stCondLst>
                                        </p:cTn>
                                        <p:tgtEl>
                                          <p:spTgt spid="30"/>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grpId="0" nodeType="afterEffect">
                                  <p:stCondLst>
                                    <p:cond delay="10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100"/>
                                  </p:stCondLst>
                                  <p:childTnLst>
                                    <p:set>
                                      <p:cBhvr>
                                        <p:cTn id="39" dur="1" fill="hold">
                                          <p:stCondLst>
                                            <p:cond delay="0"/>
                                          </p:stCondLst>
                                        </p:cTn>
                                        <p:tgtEl>
                                          <p:spTgt spid="32"/>
                                        </p:tgtEl>
                                        <p:attrNameLst>
                                          <p:attrName>style.visibility</p:attrName>
                                        </p:attrNameLst>
                                      </p:cBhvr>
                                      <p:to>
                                        <p:strVal val="visible"/>
                                      </p:to>
                                    </p:set>
                                  </p:childTnLst>
                                </p:cTn>
                              </p:par>
                            </p:childTnLst>
                          </p:cTn>
                        </p:par>
                        <p:par>
                          <p:cTn id="40" fill="hold">
                            <p:stCondLst>
                              <p:cond delay="1100"/>
                            </p:stCondLst>
                            <p:childTnLst>
                              <p:par>
                                <p:cTn id="41" presetID="1" presetClass="entr" presetSubtype="0" fill="hold" grpId="0" nodeType="afterEffect">
                                  <p:stCondLst>
                                    <p:cond delay="100"/>
                                  </p:stCondLst>
                                  <p:childTnLst>
                                    <p:set>
                                      <p:cBhvr>
                                        <p:cTn id="42" dur="1" fill="hold">
                                          <p:stCondLst>
                                            <p:cond delay="0"/>
                                          </p:stCondLst>
                                        </p:cTn>
                                        <p:tgtEl>
                                          <p:spTgt spid="33"/>
                                        </p:tgtEl>
                                        <p:attrNameLst>
                                          <p:attrName>style.visibility</p:attrName>
                                        </p:attrNameLst>
                                      </p:cBhvr>
                                      <p:to>
                                        <p:strVal val="visible"/>
                                      </p:to>
                                    </p:set>
                                  </p:childTnLst>
                                </p:cTn>
                              </p:par>
                            </p:childTnLst>
                          </p:cTn>
                        </p:par>
                        <p:par>
                          <p:cTn id="43" fill="hold">
                            <p:stCondLst>
                              <p:cond delay="1200"/>
                            </p:stCondLst>
                            <p:childTnLst>
                              <p:par>
                                <p:cTn id="44" presetID="1" presetClass="entr" presetSubtype="0" fill="hold" grpId="0" nodeType="afterEffect">
                                  <p:stCondLst>
                                    <p:cond delay="100"/>
                                  </p:stCondLst>
                                  <p:childTnLst>
                                    <p:set>
                                      <p:cBhvr>
                                        <p:cTn id="45" dur="1" fill="hold">
                                          <p:stCondLst>
                                            <p:cond delay="0"/>
                                          </p:stCondLst>
                                        </p:cTn>
                                        <p:tgtEl>
                                          <p:spTgt spid="34"/>
                                        </p:tgtEl>
                                        <p:attrNameLst>
                                          <p:attrName>style.visibility</p:attrName>
                                        </p:attrNameLst>
                                      </p:cBhvr>
                                      <p:to>
                                        <p:strVal val="visible"/>
                                      </p:to>
                                    </p:set>
                                  </p:childTnLst>
                                </p:cTn>
                              </p:par>
                            </p:childTnLst>
                          </p:cTn>
                        </p:par>
                        <p:par>
                          <p:cTn id="46" fill="hold">
                            <p:stCondLst>
                              <p:cond delay="1300"/>
                            </p:stCondLst>
                            <p:childTnLst>
                              <p:par>
                                <p:cTn id="47" presetID="1" presetClass="entr" presetSubtype="0" fill="hold" grpId="0" nodeType="afterEffect">
                                  <p:stCondLst>
                                    <p:cond delay="100"/>
                                  </p:stCondLst>
                                  <p:childTnLst>
                                    <p:set>
                                      <p:cBhvr>
                                        <p:cTn id="48" dur="1" fill="hold">
                                          <p:stCondLst>
                                            <p:cond delay="0"/>
                                          </p:stCondLst>
                                        </p:cTn>
                                        <p:tgtEl>
                                          <p:spTgt spid="35"/>
                                        </p:tgtEl>
                                        <p:attrNameLst>
                                          <p:attrName>style.visibility</p:attrName>
                                        </p:attrNameLst>
                                      </p:cBhvr>
                                      <p:to>
                                        <p:strVal val="visible"/>
                                      </p:to>
                                    </p:set>
                                  </p:childTnLst>
                                </p:cTn>
                              </p:par>
                            </p:childTnLst>
                          </p:cTn>
                        </p:par>
                        <p:par>
                          <p:cTn id="49" fill="hold">
                            <p:stCondLst>
                              <p:cond delay="1400"/>
                            </p:stCondLst>
                            <p:childTnLst>
                              <p:par>
                                <p:cTn id="50" presetID="1" presetClass="entr" presetSubtype="0" fill="hold" grpId="0" nodeType="afterEffect">
                                  <p:stCondLst>
                                    <p:cond delay="10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for Web-Scale</a:t>
            </a:r>
            <a:endParaRPr lang="en-GB" dirty="0"/>
          </a:p>
        </p:txBody>
      </p:sp>
      <p:sp>
        <p:nvSpPr>
          <p:cNvPr id="6" name="TextBox 5"/>
          <p:cNvSpPr txBox="1"/>
          <p:nvPr/>
        </p:nvSpPr>
        <p:spPr>
          <a:xfrm>
            <a:off x="72000" y="1918492"/>
            <a:ext cx="1479892" cy="369332"/>
          </a:xfrm>
          <a:prstGeom prst="rect">
            <a:avLst/>
          </a:prstGeom>
          <a:noFill/>
        </p:spPr>
        <p:txBody>
          <a:bodyPr wrap="none" rtlCol="0">
            <a:spAutoFit/>
          </a:bodyPr>
          <a:lstStyle/>
          <a:p>
            <a:r>
              <a:rPr lang="en-GB" b="1" dirty="0" smtClean="0"/>
              <a:t>Responsive</a:t>
            </a:r>
            <a:endParaRPr lang="en-GB" b="1" dirty="0"/>
          </a:p>
        </p:txBody>
      </p:sp>
      <p:sp>
        <p:nvSpPr>
          <p:cNvPr id="7" name="TextBox 6"/>
          <p:cNvSpPr txBox="1"/>
          <p:nvPr/>
        </p:nvSpPr>
        <p:spPr>
          <a:xfrm>
            <a:off x="72000" y="2925316"/>
            <a:ext cx="1390124" cy="646331"/>
          </a:xfrm>
          <a:prstGeom prst="rect">
            <a:avLst/>
          </a:prstGeom>
          <a:noFill/>
        </p:spPr>
        <p:txBody>
          <a:bodyPr wrap="square" rtlCol="0">
            <a:spAutoFit/>
          </a:bodyPr>
          <a:lstStyle/>
          <a:p>
            <a:r>
              <a:rPr lang="en-GB" b="1" dirty="0" smtClean="0"/>
              <a:t>Massively Scalable</a:t>
            </a:r>
            <a:endParaRPr lang="en-GB" b="1" dirty="0"/>
          </a:p>
        </p:txBody>
      </p:sp>
      <p:sp>
        <p:nvSpPr>
          <p:cNvPr id="8" name="TextBox 7"/>
          <p:cNvSpPr txBox="1"/>
          <p:nvPr/>
        </p:nvSpPr>
        <p:spPr>
          <a:xfrm>
            <a:off x="72000" y="4217434"/>
            <a:ext cx="1427820" cy="923330"/>
          </a:xfrm>
          <a:prstGeom prst="rect">
            <a:avLst/>
          </a:prstGeom>
          <a:noFill/>
        </p:spPr>
        <p:txBody>
          <a:bodyPr wrap="square" rtlCol="0">
            <a:spAutoFit/>
          </a:bodyPr>
          <a:lstStyle/>
          <a:p>
            <a:r>
              <a:rPr lang="en-GB" b="1" dirty="0" smtClean="0"/>
              <a:t>Highly Fault Tolerant</a:t>
            </a:r>
            <a:endParaRPr lang="en-GB" b="1" dirty="0"/>
          </a:p>
        </p:txBody>
      </p:sp>
      <p:sp>
        <p:nvSpPr>
          <p:cNvPr id="9" name="TextBox 8"/>
          <p:cNvSpPr txBox="1"/>
          <p:nvPr/>
        </p:nvSpPr>
        <p:spPr>
          <a:xfrm>
            <a:off x="72000" y="5796000"/>
            <a:ext cx="1950959" cy="923330"/>
          </a:xfrm>
          <a:prstGeom prst="rect">
            <a:avLst/>
          </a:prstGeom>
          <a:noFill/>
        </p:spPr>
        <p:txBody>
          <a:bodyPr wrap="square" rtlCol="0">
            <a:spAutoFit/>
          </a:bodyPr>
          <a:lstStyle/>
          <a:p>
            <a:r>
              <a:rPr lang="en-GB" b="1" dirty="0" smtClean="0"/>
              <a:t>Suitable for Public Consumption</a:t>
            </a:r>
            <a:endParaRPr lang="en-GB" b="1" dirty="0"/>
          </a:p>
        </p:txBody>
      </p:sp>
      <p:cxnSp>
        <p:nvCxnSpPr>
          <p:cNvPr id="11" name="Straight Connector 10"/>
          <p:cNvCxnSpPr/>
          <p:nvPr/>
        </p:nvCxnSpPr>
        <p:spPr>
          <a:xfrm>
            <a:off x="108000" y="1859883"/>
            <a:ext cx="889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36000" y="4068000"/>
            <a:ext cx="52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2000" y="1431941"/>
            <a:ext cx="1512000" cy="396000"/>
          </a:xfrm>
          <a:prstGeom prst="rect">
            <a:avLst/>
          </a:prstGeom>
          <a:solidFill>
            <a:schemeClr val="accent6">
              <a:lumMod val="40000"/>
              <a:lumOff val="60000"/>
            </a:schemeClr>
          </a:solidFill>
        </p:spPr>
        <p:txBody>
          <a:bodyPr wrap="square" rtlCol="0">
            <a:spAutoFit/>
          </a:bodyPr>
          <a:lstStyle/>
          <a:p>
            <a:pPr algn="ctr"/>
            <a:r>
              <a:rPr lang="en-GB" b="1" dirty="0" smtClean="0"/>
              <a:t>Goals</a:t>
            </a:r>
            <a:endParaRPr lang="en-GB" b="1" dirty="0"/>
          </a:p>
        </p:txBody>
      </p:sp>
      <p:sp>
        <p:nvSpPr>
          <p:cNvPr id="17" name="TextBox 16"/>
          <p:cNvSpPr txBox="1"/>
          <p:nvPr/>
        </p:nvSpPr>
        <p:spPr>
          <a:xfrm>
            <a:off x="1728000" y="1440000"/>
            <a:ext cx="7236000" cy="369332"/>
          </a:xfrm>
          <a:prstGeom prst="rect">
            <a:avLst/>
          </a:prstGeom>
          <a:solidFill>
            <a:schemeClr val="accent6">
              <a:lumMod val="40000"/>
              <a:lumOff val="60000"/>
            </a:schemeClr>
          </a:solidFill>
        </p:spPr>
        <p:txBody>
          <a:bodyPr wrap="square" rtlCol="0">
            <a:spAutoFit/>
          </a:bodyPr>
          <a:lstStyle/>
          <a:p>
            <a:pPr algn="ctr"/>
            <a:r>
              <a:rPr lang="en-GB" b="1" dirty="0" smtClean="0"/>
              <a:t>Architecture Features</a:t>
            </a:r>
            <a:endParaRPr lang="en-GB" b="1" dirty="0"/>
          </a:p>
        </p:txBody>
      </p:sp>
      <p:sp>
        <p:nvSpPr>
          <p:cNvPr id="18" name="Oval 17"/>
          <p:cNvSpPr/>
          <p:nvPr/>
        </p:nvSpPr>
        <p:spPr>
          <a:xfrm>
            <a:off x="1861707" y="200253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Service Oriented Architecture</a:t>
            </a:r>
            <a:endParaRPr lang="en-GB" sz="1400" b="1" dirty="0">
              <a:solidFill>
                <a:schemeClr val="tx1"/>
              </a:solidFill>
            </a:endParaRPr>
          </a:p>
        </p:txBody>
      </p:sp>
      <p:sp>
        <p:nvSpPr>
          <p:cNvPr id="22" name="Oval 21"/>
          <p:cNvSpPr/>
          <p:nvPr/>
        </p:nvSpPr>
        <p:spPr>
          <a:xfrm>
            <a:off x="2574942" y="3143706"/>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“Shared Nothing” Architecture</a:t>
            </a:r>
            <a:endParaRPr lang="en-GB" sz="1400" b="1" dirty="0">
              <a:solidFill>
                <a:schemeClr val="tx1"/>
              </a:solidFill>
            </a:endParaRPr>
          </a:p>
        </p:txBody>
      </p:sp>
      <p:sp>
        <p:nvSpPr>
          <p:cNvPr id="23" name="Oval 22"/>
          <p:cNvSpPr/>
          <p:nvPr/>
        </p:nvSpPr>
        <p:spPr>
          <a:xfrm>
            <a:off x="7424940" y="200253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Judicious Caching</a:t>
            </a:r>
            <a:endParaRPr lang="en-GB" sz="1400" b="1" dirty="0">
              <a:solidFill>
                <a:schemeClr val="tx1"/>
              </a:solidFill>
            </a:endParaRPr>
          </a:p>
        </p:txBody>
      </p:sp>
      <p:sp>
        <p:nvSpPr>
          <p:cNvPr id="24" name="Oval 23"/>
          <p:cNvSpPr/>
          <p:nvPr/>
        </p:nvSpPr>
        <p:spPr>
          <a:xfrm>
            <a:off x="4999941" y="3999588"/>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Stateless Services</a:t>
            </a:r>
            <a:endParaRPr lang="en-GB" sz="1400" b="1" dirty="0">
              <a:solidFill>
                <a:schemeClr val="tx1"/>
              </a:solidFill>
            </a:endParaRPr>
          </a:p>
        </p:txBody>
      </p:sp>
      <p:sp>
        <p:nvSpPr>
          <p:cNvPr id="25" name="Oval 24"/>
          <p:cNvSpPr/>
          <p:nvPr/>
        </p:nvSpPr>
        <p:spPr>
          <a:xfrm>
            <a:off x="2289648" y="5711352"/>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Replication &amp; Failover</a:t>
            </a:r>
            <a:endParaRPr lang="en-GB" sz="1400" b="1" dirty="0">
              <a:solidFill>
                <a:schemeClr val="tx1"/>
              </a:solidFill>
            </a:endParaRPr>
          </a:p>
        </p:txBody>
      </p:sp>
      <p:sp>
        <p:nvSpPr>
          <p:cNvPr id="26" name="Oval 25"/>
          <p:cNvSpPr/>
          <p:nvPr/>
        </p:nvSpPr>
        <p:spPr>
          <a:xfrm>
            <a:off x="5855823" y="2430471"/>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Embrace Open Standards</a:t>
            </a:r>
            <a:endParaRPr lang="en-GB" sz="1400" b="1" dirty="0">
              <a:solidFill>
                <a:schemeClr val="tx1"/>
              </a:solidFill>
            </a:endParaRPr>
          </a:p>
        </p:txBody>
      </p:sp>
      <p:sp>
        <p:nvSpPr>
          <p:cNvPr id="27" name="Oval 26"/>
          <p:cNvSpPr/>
          <p:nvPr/>
        </p:nvSpPr>
        <p:spPr>
          <a:xfrm>
            <a:off x="6711705" y="4142235"/>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Highly Layered</a:t>
            </a:r>
            <a:endParaRPr lang="en-GB" sz="1400" b="1" dirty="0">
              <a:solidFill>
                <a:schemeClr val="tx1"/>
              </a:solidFill>
            </a:endParaRPr>
          </a:p>
        </p:txBody>
      </p:sp>
      <p:sp>
        <p:nvSpPr>
          <p:cNvPr id="28" name="Oval 27"/>
          <p:cNvSpPr/>
          <p:nvPr/>
        </p:nvSpPr>
        <p:spPr>
          <a:xfrm>
            <a:off x="5437635" y="4998117"/>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Discoverable Services</a:t>
            </a:r>
            <a:endParaRPr lang="en-GB" sz="1400" b="1" dirty="0">
              <a:solidFill>
                <a:schemeClr val="tx1"/>
              </a:solidFill>
            </a:endParaRPr>
          </a:p>
        </p:txBody>
      </p:sp>
      <p:sp>
        <p:nvSpPr>
          <p:cNvPr id="29" name="Oval 28"/>
          <p:cNvSpPr/>
          <p:nvPr/>
        </p:nvSpPr>
        <p:spPr>
          <a:xfrm>
            <a:off x="1861707" y="4142235"/>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err="1" smtClean="0">
                <a:solidFill>
                  <a:schemeClr val="tx1"/>
                </a:solidFill>
              </a:rPr>
              <a:t>Asynch</a:t>
            </a:r>
            <a:r>
              <a:rPr lang="en-GB" sz="1400" b="1" dirty="0" smtClean="0">
                <a:solidFill>
                  <a:schemeClr val="tx1"/>
                </a:solidFill>
              </a:rPr>
              <a:t>. Transactions</a:t>
            </a:r>
            <a:endParaRPr lang="en-GB" sz="1400" b="1" dirty="0">
              <a:solidFill>
                <a:schemeClr val="tx1"/>
              </a:solidFill>
            </a:endParaRPr>
          </a:p>
        </p:txBody>
      </p:sp>
      <p:sp>
        <p:nvSpPr>
          <p:cNvPr id="30" name="Oval 29"/>
          <p:cNvSpPr/>
          <p:nvPr/>
        </p:nvSpPr>
        <p:spPr>
          <a:xfrm>
            <a:off x="6711705" y="5853999"/>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Avoid Distributed Transactions</a:t>
            </a:r>
            <a:endParaRPr lang="en-GB" sz="1400" b="1" dirty="0">
              <a:solidFill>
                <a:schemeClr val="tx1"/>
              </a:solidFill>
            </a:endParaRPr>
          </a:p>
        </p:txBody>
      </p:sp>
      <p:sp>
        <p:nvSpPr>
          <p:cNvPr id="31" name="Oval 30"/>
          <p:cNvSpPr/>
          <p:nvPr/>
        </p:nvSpPr>
        <p:spPr>
          <a:xfrm>
            <a:off x="4144059" y="5853999"/>
            <a:ext cx="1711764"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Temporary data inconsistency</a:t>
            </a:r>
            <a:endParaRPr lang="en-GB" sz="1400" b="1" dirty="0">
              <a:solidFill>
                <a:schemeClr val="tx1"/>
              </a:solidFill>
            </a:endParaRPr>
          </a:p>
        </p:txBody>
      </p:sp>
      <p:sp>
        <p:nvSpPr>
          <p:cNvPr id="32" name="Oval 31"/>
          <p:cNvSpPr/>
          <p:nvPr/>
        </p:nvSpPr>
        <p:spPr>
          <a:xfrm>
            <a:off x="3858765" y="200253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Partition by data and domain</a:t>
            </a:r>
            <a:endParaRPr lang="en-GB" sz="1400" b="1" dirty="0">
              <a:solidFill>
                <a:schemeClr val="tx1"/>
              </a:solidFill>
            </a:endParaRPr>
          </a:p>
        </p:txBody>
      </p:sp>
      <p:sp>
        <p:nvSpPr>
          <p:cNvPr id="33" name="Oval 32"/>
          <p:cNvSpPr/>
          <p:nvPr/>
        </p:nvSpPr>
        <p:spPr>
          <a:xfrm>
            <a:off x="7282293" y="3143706"/>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Optimistic Locking</a:t>
            </a:r>
            <a:endParaRPr lang="en-GB" sz="1400" b="1" dirty="0">
              <a:solidFill>
                <a:schemeClr val="tx1"/>
              </a:solidFill>
            </a:endParaRPr>
          </a:p>
        </p:txBody>
      </p:sp>
      <p:sp>
        <p:nvSpPr>
          <p:cNvPr id="34" name="Oval 33"/>
          <p:cNvSpPr/>
          <p:nvPr/>
        </p:nvSpPr>
        <p:spPr>
          <a:xfrm>
            <a:off x="4286706" y="3001059"/>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Network savvy APIs</a:t>
            </a:r>
            <a:endParaRPr lang="en-GB" sz="1400" b="1" dirty="0">
              <a:solidFill>
                <a:schemeClr val="tx1"/>
              </a:solidFill>
            </a:endParaRPr>
          </a:p>
        </p:txBody>
      </p:sp>
      <p:sp>
        <p:nvSpPr>
          <p:cNvPr id="35" name="Oval 34"/>
          <p:cNvSpPr/>
          <p:nvPr/>
        </p:nvSpPr>
        <p:spPr>
          <a:xfrm>
            <a:off x="3288177" y="4855470"/>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Versioned APIs</a:t>
            </a:r>
            <a:endParaRPr lang="en-GB" sz="1400" b="1" dirty="0">
              <a:solidFill>
                <a:schemeClr val="tx1"/>
              </a:solidFill>
            </a:endParaRPr>
          </a:p>
        </p:txBody>
      </p:sp>
      <p:sp>
        <p:nvSpPr>
          <p:cNvPr id="36" name="Oval 35"/>
          <p:cNvSpPr/>
          <p:nvPr/>
        </p:nvSpPr>
        <p:spPr>
          <a:xfrm>
            <a:off x="7424940" y="4998117"/>
            <a:ext cx="1569117" cy="85588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solidFill>
                  <a:schemeClr val="tx1"/>
                </a:solidFill>
              </a:rPr>
              <a:t>Data Redundancy</a:t>
            </a:r>
            <a:endParaRPr lang="en-GB" sz="1400" b="1" dirty="0">
              <a:solidFill>
                <a:schemeClr val="tx1"/>
              </a:solidFill>
            </a:endParaRPr>
          </a:p>
        </p:txBody>
      </p:sp>
      <p:sp>
        <p:nvSpPr>
          <p:cNvPr id="37" name="Oval 36"/>
          <p:cNvSpPr/>
          <p:nvPr/>
        </p:nvSpPr>
        <p:spPr>
          <a:xfrm>
            <a:off x="5427882" y="4998117"/>
            <a:ext cx="1569117" cy="85588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36000" y="5688000"/>
            <a:ext cx="1861707" cy="114664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Collaboratively Building Web-Scale with Libraries</a:t>
            </a:r>
            <a:endParaRPr lang="en-GB" dirty="0"/>
          </a:p>
        </p:txBody>
      </p:sp>
      <p:sp>
        <p:nvSpPr>
          <p:cNvPr id="3" name="Content Placeholder 2"/>
          <p:cNvSpPr>
            <a:spLocks noGrp="1"/>
          </p:cNvSpPr>
          <p:nvPr>
            <p:ph idx="1"/>
          </p:nvPr>
        </p:nvSpPr>
        <p:spPr/>
        <p:txBody>
          <a:bodyPr/>
          <a:lstStyle/>
          <a:p>
            <a:r>
              <a:rPr lang="en-GB" dirty="0" smtClean="0"/>
              <a:t>What is Web-Scale?</a:t>
            </a:r>
          </a:p>
          <a:p>
            <a:pPr lvl="1"/>
            <a:r>
              <a:rPr lang="en-GB" dirty="0" smtClean="0"/>
              <a:t>Is it the same as “The Cloud”?</a:t>
            </a:r>
          </a:p>
          <a:p>
            <a:pPr lvl="1"/>
            <a:r>
              <a:rPr lang="en-GB" dirty="0" smtClean="0"/>
              <a:t>Examples of Web-Scale</a:t>
            </a:r>
          </a:p>
          <a:p>
            <a:r>
              <a:rPr lang="en-GB" dirty="0" smtClean="0"/>
              <a:t>Data, Community, Infrastructure</a:t>
            </a:r>
          </a:p>
          <a:p>
            <a:r>
              <a:rPr lang="en-GB" dirty="0" smtClean="0"/>
              <a:t>OCLC and Web-Scale</a:t>
            </a:r>
          </a:p>
          <a:p>
            <a:pPr lvl="1"/>
            <a:r>
              <a:rPr lang="en-GB" dirty="0" smtClean="0"/>
              <a:t>Data, Community, Infrastructure</a:t>
            </a:r>
          </a:p>
          <a:p>
            <a:pPr lvl="1"/>
            <a:r>
              <a:rPr lang="en-GB" dirty="0" smtClean="0"/>
              <a:t>OCLC Product Strategy : The Web-Scale Platform</a:t>
            </a:r>
          </a:p>
          <a:p>
            <a:r>
              <a:rPr lang="en-GB" dirty="0" smtClean="0"/>
              <a:t>Collaboratively building Web-Scale with Libraries:</a:t>
            </a:r>
          </a:p>
          <a:p>
            <a:pPr lvl="1"/>
            <a:r>
              <a:rPr lang="en-GB" dirty="0" smtClean="0"/>
              <a:t>Where we are today...</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Design for Community : Collective Innovation</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rot="16200000">
            <a:off x="2047001" y="190766"/>
            <a:ext cx="5192645" cy="78455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Infrastructure: OCLC Product Strategy</a:t>
            </a:r>
            <a:endParaRPr lang="en-GB" dirty="0"/>
          </a:p>
        </p:txBody>
      </p:sp>
      <p:pic>
        <p:nvPicPr>
          <p:cNvPr id="16" name="Picture 2"/>
          <p:cNvPicPr>
            <a:picLocks noChangeAspect="1" noChangeArrowheads="1"/>
          </p:cNvPicPr>
          <p:nvPr/>
        </p:nvPicPr>
        <p:blipFill>
          <a:blip r:embed="rId3" cstate="print"/>
          <a:srcRect/>
          <a:stretch>
            <a:fillRect/>
          </a:stretch>
        </p:blipFill>
        <p:spPr bwMode="auto">
          <a:xfrm>
            <a:off x="863178" y="2002530"/>
            <a:ext cx="4857750" cy="3640138"/>
          </a:xfrm>
          <a:prstGeom prst="rect">
            <a:avLst/>
          </a:prstGeom>
          <a:noFill/>
          <a:ln w="9525">
            <a:noFill/>
            <a:miter lim="800000"/>
            <a:headEnd/>
            <a:tailEnd/>
          </a:ln>
        </p:spPr>
      </p:pic>
      <p:sp>
        <p:nvSpPr>
          <p:cNvPr id="20" name="Rectangle 6"/>
          <p:cNvSpPr>
            <a:spLocks noChangeArrowheads="1"/>
          </p:cNvSpPr>
          <p:nvPr/>
        </p:nvSpPr>
        <p:spPr bwMode="auto">
          <a:xfrm>
            <a:off x="5285235" y="1431942"/>
            <a:ext cx="3714750" cy="923925"/>
          </a:xfrm>
          <a:prstGeom prst="rect">
            <a:avLst/>
          </a:prstGeom>
          <a:noFill/>
          <a:ln w="9525">
            <a:noFill/>
            <a:miter lim="800000"/>
            <a:headEnd/>
            <a:tailEnd/>
          </a:ln>
        </p:spPr>
        <p:txBody>
          <a:bodyPr>
            <a:spAutoFit/>
          </a:bodyPr>
          <a:lstStyle/>
          <a:p>
            <a:pPr algn="r"/>
            <a:r>
              <a:rPr lang="en-US" b="1" i="1" dirty="0"/>
              <a:t>Open</a:t>
            </a:r>
            <a:r>
              <a:rPr lang="en-US" dirty="0"/>
              <a:t> and </a:t>
            </a:r>
            <a:r>
              <a:rPr lang="en-US" b="1" i="1" dirty="0"/>
              <a:t>Extensible</a:t>
            </a:r>
            <a:r>
              <a:rPr lang="en-US" dirty="0"/>
              <a:t> </a:t>
            </a:r>
            <a:r>
              <a:rPr lang="en-US" b="1" i="1" dirty="0"/>
              <a:t>Platform </a:t>
            </a:r>
            <a:r>
              <a:rPr lang="en-US" dirty="0"/>
              <a:t>built on an </a:t>
            </a:r>
            <a:r>
              <a:rPr lang="en-US" b="1" i="1" dirty="0"/>
              <a:t>extended view of WorldCat.</a:t>
            </a:r>
            <a:endParaRPr lang="en-GB" dirty="0"/>
          </a:p>
        </p:txBody>
      </p:sp>
      <p:sp>
        <p:nvSpPr>
          <p:cNvPr id="22" name="Rectangle 21"/>
          <p:cNvSpPr/>
          <p:nvPr/>
        </p:nvSpPr>
        <p:spPr>
          <a:xfrm>
            <a:off x="5148972" y="3724469"/>
            <a:ext cx="1428750"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3"/>
          <p:cNvSpPr>
            <a:spLocks noChangeArrowheads="1"/>
          </p:cNvSpPr>
          <p:nvPr/>
        </p:nvSpPr>
        <p:spPr bwMode="auto">
          <a:xfrm>
            <a:off x="4857294" y="3714294"/>
            <a:ext cx="4286250" cy="3046988"/>
          </a:xfrm>
          <a:prstGeom prst="rect">
            <a:avLst/>
          </a:prstGeom>
          <a:noFill/>
          <a:ln w="9525">
            <a:noFill/>
            <a:miter lim="800000"/>
            <a:headEnd/>
            <a:tailEnd/>
          </a:ln>
        </p:spPr>
        <p:txBody>
          <a:bodyPr anchor="ctr">
            <a:spAutoFit/>
          </a:bodyPr>
          <a:lstStyle/>
          <a:p>
            <a:pPr>
              <a:buFontTx/>
              <a:buChar char="•"/>
            </a:pPr>
            <a:r>
              <a:rPr lang="en-US" sz="1600" dirty="0">
                <a:solidFill>
                  <a:srgbClr val="000000"/>
                </a:solidFill>
                <a:latin typeface="Calibri" pitchFamily="34" charset="0"/>
                <a:ea typeface="Times New Roman" pitchFamily="18" charset="0"/>
                <a:cs typeface="Trebuchet MS" pitchFamily="34" charset="0"/>
              </a:rPr>
              <a:t> </a:t>
            </a:r>
            <a:r>
              <a:rPr lang="en-US" sz="1600" b="1" i="1" dirty="0">
                <a:solidFill>
                  <a:srgbClr val="000000"/>
                </a:solidFill>
                <a:latin typeface="Calibri" pitchFamily="34" charset="0"/>
                <a:ea typeface="Times New Roman" pitchFamily="18" charset="0"/>
                <a:cs typeface="Trebuchet MS" pitchFamily="34" charset="0"/>
              </a:rPr>
              <a:t>“Open”</a:t>
            </a:r>
            <a:r>
              <a:rPr lang="en-US" sz="1600" b="1" dirty="0">
                <a:solidFill>
                  <a:srgbClr val="000000"/>
                </a:solidFill>
                <a:latin typeface="Calibri" pitchFamily="34" charset="0"/>
                <a:ea typeface="Times New Roman" pitchFamily="18" charset="0"/>
                <a:cs typeface="Trebuchet MS" pitchFamily="34" charset="0"/>
              </a:rPr>
              <a:t> </a:t>
            </a:r>
            <a:r>
              <a:rPr lang="en-US" sz="1600" dirty="0">
                <a:solidFill>
                  <a:srgbClr val="000000"/>
                </a:solidFill>
                <a:latin typeface="Calibri" pitchFamily="34" charset="0"/>
                <a:ea typeface="Times New Roman" pitchFamily="18" charset="0"/>
                <a:cs typeface="Trebuchet MS" pitchFamily="34" charset="0"/>
              </a:rPr>
              <a:t>– 3</a:t>
            </a:r>
            <a:r>
              <a:rPr lang="en-US" sz="1600" baseline="30000" dirty="0">
                <a:solidFill>
                  <a:srgbClr val="000000"/>
                </a:solidFill>
                <a:latin typeface="Calibri" pitchFamily="34" charset="0"/>
                <a:ea typeface="Times New Roman" pitchFamily="18" charset="0"/>
                <a:cs typeface="Trebuchet MS" pitchFamily="34" charset="0"/>
              </a:rPr>
              <a:t>rd</a:t>
            </a:r>
            <a:r>
              <a:rPr lang="en-US" sz="1600" dirty="0">
                <a:solidFill>
                  <a:srgbClr val="000000"/>
                </a:solidFill>
                <a:latin typeface="Calibri" pitchFamily="34" charset="0"/>
                <a:ea typeface="Times New Roman" pitchFamily="18" charset="0"/>
                <a:cs typeface="Trebuchet MS" pitchFamily="34" charset="0"/>
              </a:rPr>
              <a:t>-party systems can  make use of core services in a supplier-neutral manner –  supporting the widest possible reach of the co-operative and use of the platform.</a:t>
            </a:r>
            <a:endParaRPr lang="en-GB" sz="1400" dirty="0">
              <a:ea typeface="Times New Roman" pitchFamily="18" charset="0"/>
            </a:endParaRPr>
          </a:p>
          <a:p>
            <a:pPr eaLnBrk="0" hangingPunct="0">
              <a:buFontTx/>
              <a:buChar char="•"/>
            </a:pPr>
            <a:r>
              <a:rPr lang="en-US" sz="1600" b="1" dirty="0">
                <a:solidFill>
                  <a:srgbClr val="000000"/>
                </a:solidFill>
                <a:latin typeface="Calibri" pitchFamily="34" charset="0"/>
                <a:ea typeface="Times New Roman" pitchFamily="18" charset="0"/>
                <a:cs typeface="Trebuchet MS" pitchFamily="34" charset="0"/>
              </a:rPr>
              <a:t> </a:t>
            </a:r>
            <a:r>
              <a:rPr lang="en-US" sz="1600" b="1" i="1" dirty="0">
                <a:solidFill>
                  <a:srgbClr val="000000"/>
                </a:solidFill>
                <a:latin typeface="Calibri" pitchFamily="34" charset="0"/>
                <a:ea typeface="Times New Roman" pitchFamily="18" charset="0"/>
                <a:cs typeface="Trebuchet MS" pitchFamily="34" charset="0"/>
              </a:rPr>
              <a:t>Extensible”</a:t>
            </a:r>
            <a:r>
              <a:rPr lang="en-US" sz="1600" dirty="0">
                <a:solidFill>
                  <a:srgbClr val="000000"/>
                </a:solidFill>
                <a:latin typeface="Calibri" pitchFamily="34" charset="0"/>
                <a:ea typeface="Times New Roman" pitchFamily="18" charset="0"/>
                <a:cs typeface="Trebuchet MS" pitchFamily="34" charset="0"/>
              </a:rPr>
              <a:t> – users, third-party suppliers and the library development community can add services and applications </a:t>
            </a:r>
            <a:r>
              <a:rPr lang="en-US" sz="1600" dirty="0" smtClean="0">
                <a:solidFill>
                  <a:srgbClr val="000000"/>
                </a:solidFill>
                <a:latin typeface="Calibri" pitchFamily="34" charset="0"/>
                <a:ea typeface="Times New Roman" pitchFamily="18" charset="0"/>
                <a:cs typeface="Trebuchet MS" pitchFamily="34" charset="0"/>
              </a:rPr>
              <a:t>– </a:t>
            </a:r>
            <a:r>
              <a:rPr lang="en-US" sz="1600" dirty="0">
                <a:solidFill>
                  <a:srgbClr val="000000"/>
                </a:solidFill>
                <a:latin typeface="Calibri" pitchFamily="34" charset="0"/>
                <a:ea typeface="Times New Roman" pitchFamily="18" charset="0"/>
                <a:cs typeface="Trebuchet MS" pitchFamily="34" charset="0"/>
              </a:rPr>
              <a:t>fostering </a:t>
            </a:r>
            <a:r>
              <a:rPr lang="en-US" sz="1600" dirty="0" smtClean="0">
                <a:solidFill>
                  <a:srgbClr val="000000"/>
                </a:solidFill>
                <a:latin typeface="Calibri" pitchFamily="34" charset="0"/>
                <a:ea typeface="Times New Roman" pitchFamily="18" charset="0"/>
                <a:cs typeface="Trebuchet MS" pitchFamily="34" charset="0"/>
              </a:rPr>
              <a:t>collective innovation</a:t>
            </a:r>
            <a:r>
              <a:rPr lang="en-US" sz="1600" dirty="0">
                <a:solidFill>
                  <a:srgbClr val="000000"/>
                </a:solidFill>
                <a:latin typeface="Calibri" pitchFamily="34" charset="0"/>
                <a:ea typeface="Times New Roman" pitchFamily="18" charset="0"/>
                <a:cs typeface="Trebuchet MS" pitchFamily="34" charset="0"/>
              </a:rPr>
              <a:t>.</a:t>
            </a:r>
            <a:endParaRPr lang="en-GB" sz="1400" dirty="0"/>
          </a:p>
          <a:p>
            <a:pPr eaLnBrk="0" hangingPunct="0">
              <a:buFontTx/>
              <a:buChar char="•"/>
            </a:pPr>
            <a:r>
              <a:rPr lang="en-US" sz="1600" i="1" dirty="0">
                <a:solidFill>
                  <a:srgbClr val="000000"/>
                </a:solidFill>
                <a:latin typeface="Calibri" pitchFamily="34" charset="0"/>
                <a:cs typeface="Times New Roman" pitchFamily="18" charset="0"/>
              </a:rPr>
              <a:t> </a:t>
            </a:r>
            <a:r>
              <a:rPr lang="en-US" sz="1600" b="1" i="1" dirty="0">
                <a:solidFill>
                  <a:srgbClr val="000000"/>
                </a:solidFill>
                <a:latin typeface="Calibri" pitchFamily="34" charset="0"/>
                <a:cs typeface="Times New Roman" pitchFamily="18" charset="0"/>
              </a:rPr>
              <a:t>“Extended View of WorldCat”</a:t>
            </a:r>
            <a:r>
              <a:rPr lang="en-US" sz="1600" b="1" dirty="0">
                <a:solidFill>
                  <a:srgbClr val="000000"/>
                </a:solidFill>
                <a:latin typeface="Calibri" pitchFamily="34" charset="0"/>
                <a:cs typeface="Times New Roman" pitchFamily="18" charset="0"/>
              </a:rPr>
              <a:t> </a:t>
            </a:r>
            <a:r>
              <a:rPr lang="en-US" sz="1600" dirty="0">
                <a:solidFill>
                  <a:srgbClr val="000000"/>
                </a:solidFill>
                <a:latin typeface="Calibri" pitchFamily="34" charset="0"/>
                <a:cs typeface="Times New Roman" pitchFamily="18" charset="0"/>
              </a:rPr>
              <a:t>– the collection of databases that represent data for purchased, licensed and digital content, exposed through a rich range of network-level data services.</a:t>
            </a:r>
            <a:endParaRPr lang="en-US" sz="3600" dirty="0"/>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Platform</a:t>
            </a:r>
            <a:endParaRPr lang="en-GB" dirty="0"/>
          </a:p>
        </p:txBody>
      </p:sp>
      <p:sp>
        <p:nvSpPr>
          <p:cNvPr id="3" name="Content Placeholder 2"/>
          <p:cNvSpPr>
            <a:spLocks noGrp="1"/>
          </p:cNvSpPr>
          <p:nvPr>
            <p:ph idx="1"/>
          </p:nvPr>
        </p:nvSpPr>
        <p:spPr/>
        <p:txBody>
          <a:bodyPr/>
          <a:lstStyle/>
          <a:p>
            <a:r>
              <a:rPr lang="en-GB" dirty="0" smtClean="0"/>
              <a:t>What is it?</a:t>
            </a:r>
          </a:p>
          <a:p>
            <a:pPr lvl="1"/>
            <a:r>
              <a:rPr lang="en-GB" dirty="0" smtClean="0"/>
              <a:t>Innovate, Publish, Share...</a:t>
            </a:r>
          </a:p>
          <a:p>
            <a:pPr lvl="1"/>
            <a:endParaRPr lang="en-GB" dirty="0" smtClean="0"/>
          </a:p>
          <a:p>
            <a:r>
              <a:rPr lang="en-GB" dirty="0" smtClean="0"/>
              <a:t>Some early examples</a:t>
            </a:r>
          </a:p>
          <a:p>
            <a:pPr marL="923925" lvl="1" indent="-457200"/>
            <a:r>
              <a:rPr lang="en-GB" dirty="0" smtClean="0"/>
              <a:t>Plugging additional features into an OCLC application...</a:t>
            </a:r>
          </a:p>
          <a:p>
            <a:pPr marL="923925" lvl="1" indent="-457200"/>
            <a:r>
              <a:rPr lang="en-GB" dirty="0" smtClean="0"/>
              <a:t>Surfacing OCLC services in a 3</a:t>
            </a:r>
            <a:r>
              <a:rPr lang="en-GB" baseline="30000" dirty="0" smtClean="0"/>
              <a:t>rd</a:t>
            </a:r>
            <a:r>
              <a:rPr lang="en-GB" dirty="0" smtClean="0"/>
              <a:t> party environment...</a:t>
            </a:r>
          </a:p>
          <a:p>
            <a:pPr marL="923925" lvl="1" indent="-457200"/>
            <a:r>
              <a:rPr lang="en-GB" dirty="0" smtClean="0"/>
              <a:t>A 3</a:t>
            </a:r>
            <a:r>
              <a:rPr lang="en-GB" baseline="30000" dirty="0" smtClean="0"/>
              <a:t>rd</a:t>
            </a:r>
            <a:r>
              <a:rPr lang="en-GB" dirty="0" smtClean="0"/>
              <a:t> party surfacing library services in their app...</a:t>
            </a:r>
          </a:p>
          <a:p>
            <a:pPr lvl="1"/>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0" y="0"/>
            <a:ext cx="2895344" cy="646331"/>
          </a:xfrm>
          <a:prstGeom prst="rect">
            <a:avLst/>
          </a:prstGeom>
          <a:noFill/>
        </p:spPr>
        <p:txBody>
          <a:bodyPr wrap="none" rtlCol="0">
            <a:spAutoFit/>
          </a:bodyPr>
          <a:lstStyle/>
          <a:p>
            <a:r>
              <a:rPr lang="en-GB" sz="3600" dirty="0" smtClean="0">
                <a:latin typeface="+mn-lt"/>
              </a:rPr>
              <a:t>The Platform</a:t>
            </a:r>
            <a:endParaRPr lang="en-GB" sz="2400" dirty="0">
              <a:latin typeface="+mn-lt"/>
            </a:endParaRPr>
          </a:p>
        </p:txBody>
      </p:sp>
      <p:grpSp>
        <p:nvGrpSpPr>
          <p:cNvPr id="8" name="Group 25"/>
          <p:cNvGrpSpPr/>
          <p:nvPr/>
        </p:nvGrpSpPr>
        <p:grpSpPr>
          <a:xfrm>
            <a:off x="2147001" y="4369881"/>
            <a:ext cx="4968000" cy="2340000"/>
            <a:chOff x="2088000" y="2268000"/>
            <a:chExt cx="4968000" cy="2340000"/>
          </a:xfrm>
        </p:grpSpPr>
        <p:sp>
          <p:nvSpPr>
            <p:cNvPr id="27" name="Rectangle 26"/>
            <p:cNvSpPr/>
            <p:nvPr/>
          </p:nvSpPr>
          <p:spPr bwMode="auto">
            <a:xfrm>
              <a:off x="2088000" y="2268000"/>
              <a:ext cx="4968000" cy="1476000"/>
            </a:xfrm>
            <a:prstGeom prst="rect">
              <a:avLst/>
            </a:prstGeom>
            <a:solidFill>
              <a:schemeClr val="accent1">
                <a:lumMod val="40000"/>
                <a:lumOff val="60000"/>
              </a:schemeClr>
            </a:solidFill>
            <a:ln w="254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cs typeface="Calibri" pitchFamily="34" charset="0"/>
              </a:endParaRPr>
            </a:p>
          </p:txBody>
        </p:sp>
        <p:sp>
          <p:nvSpPr>
            <p:cNvPr id="28" name="Rounded Rectangle 27"/>
            <p:cNvSpPr/>
            <p:nvPr/>
          </p:nvSpPr>
          <p:spPr bwMode="auto">
            <a:xfrm>
              <a:off x="2159999" y="2410792"/>
              <a:ext cx="4824000" cy="468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29" name="Rectangle 28"/>
            <p:cNvSpPr/>
            <p:nvPr/>
          </p:nvSpPr>
          <p:spPr bwMode="auto">
            <a:xfrm>
              <a:off x="2088000" y="3888000"/>
              <a:ext cx="4968000" cy="720000"/>
            </a:xfrm>
            <a:prstGeom prst="rect">
              <a:avLst/>
            </a:prstGeom>
            <a:solidFill>
              <a:schemeClr val="accent1">
                <a:lumMod val="40000"/>
                <a:lumOff val="60000"/>
              </a:schemeClr>
            </a:solidFill>
            <a:ln w="25400">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cs typeface="Calibri" pitchFamily="34" charset="0"/>
              </a:endParaRPr>
            </a:p>
          </p:txBody>
        </p:sp>
        <p:sp>
          <p:nvSpPr>
            <p:cNvPr id="30" name="TextBox 585"/>
            <p:cNvSpPr txBox="1">
              <a:spLocks noChangeArrowheads="1"/>
            </p:cNvSpPr>
            <p:nvPr/>
          </p:nvSpPr>
          <p:spPr bwMode="auto">
            <a:xfrm>
              <a:off x="2088000" y="3888000"/>
              <a:ext cx="858559" cy="276998"/>
            </a:xfrm>
            <a:prstGeom prst="rect">
              <a:avLst/>
            </a:prstGeom>
            <a:noFill/>
            <a:ln w="9525">
              <a:noFill/>
              <a:miter lim="800000"/>
              <a:headEnd/>
              <a:tailEnd/>
            </a:ln>
          </p:spPr>
          <p:txBody>
            <a:bodyPr wrap="none">
              <a:spAutoFit/>
            </a:bodyPr>
            <a:lstStyle/>
            <a:p>
              <a:r>
                <a:rPr lang="en-GB" sz="1200" b="1" dirty="0">
                  <a:solidFill>
                    <a:srgbClr val="2178B5"/>
                  </a:solidFill>
                  <a:latin typeface="Calibri" pitchFamily="34" charset="0"/>
                  <a:cs typeface="Calibri" pitchFamily="34" charset="0"/>
                </a:rPr>
                <a:t>Data Layer</a:t>
              </a:r>
            </a:p>
          </p:txBody>
        </p:sp>
        <p:sp>
          <p:nvSpPr>
            <p:cNvPr id="31" name="Rounded Rectangle 30"/>
            <p:cNvSpPr/>
            <p:nvPr/>
          </p:nvSpPr>
          <p:spPr bwMode="auto">
            <a:xfrm>
              <a:off x="3888000" y="2348880"/>
              <a:ext cx="1368000" cy="2238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bg1"/>
                  </a:solidFill>
                  <a:latin typeface="Calibri" pitchFamily="34" charset="0"/>
                  <a:cs typeface="Calibri" pitchFamily="34" charset="0"/>
                </a:rPr>
                <a:t>Business </a:t>
              </a:r>
              <a:r>
                <a:rPr lang="en-GB" sz="1000" b="1" dirty="0" smtClean="0">
                  <a:solidFill>
                    <a:schemeClr val="bg1"/>
                  </a:solidFill>
                  <a:latin typeface="Calibri" pitchFamily="34" charset="0"/>
                  <a:cs typeface="Calibri" pitchFamily="34" charset="0"/>
                </a:rPr>
                <a:t>Logic Services</a:t>
              </a:r>
              <a:endParaRPr lang="en-GB" sz="1000" b="1" dirty="0">
                <a:solidFill>
                  <a:schemeClr val="bg1"/>
                </a:solidFill>
                <a:latin typeface="Calibri" pitchFamily="34" charset="0"/>
                <a:cs typeface="Calibri" pitchFamily="34" charset="0"/>
              </a:endParaRPr>
            </a:p>
          </p:txBody>
        </p:sp>
        <p:pic>
          <p:nvPicPr>
            <p:cNvPr id="32" name="Picture 7"/>
            <p:cNvPicPr>
              <a:picLocks noChangeAspect="1" noChangeArrowheads="1"/>
            </p:cNvPicPr>
            <p:nvPr/>
          </p:nvPicPr>
          <p:blipFill>
            <a:blip r:embed="rId3" cstate="print"/>
            <a:srcRect/>
            <a:stretch>
              <a:fillRect/>
            </a:stretch>
          </p:blipFill>
          <p:spPr bwMode="auto">
            <a:xfrm>
              <a:off x="3806198" y="4048437"/>
              <a:ext cx="1485882" cy="428078"/>
            </a:xfrm>
            <a:prstGeom prst="rect">
              <a:avLst/>
            </a:prstGeom>
            <a:noFill/>
            <a:ln w="9525">
              <a:noFill/>
              <a:miter lim="800000"/>
              <a:headEnd/>
              <a:tailEnd/>
            </a:ln>
          </p:spPr>
        </p:pic>
        <p:sp>
          <p:nvSpPr>
            <p:cNvPr id="33" name="Rounded Rectangle 32"/>
            <p:cNvSpPr/>
            <p:nvPr/>
          </p:nvSpPr>
          <p:spPr bwMode="auto">
            <a:xfrm>
              <a:off x="2298302" y="246953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4" name="Rounded Rectangle 33"/>
            <p:cNvSpPr/>
            <p:nvPr/>
          </p:nvSpPr>
          <p:spPr bwMode="auto">
            <a:xfrm>
              <a:off x="2298302"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5" name="Rounded Rectangle 34"/>
            <p:cNvSpPr/>
            <p:nvPr/>
          </p:nvSpPr>
          <p:spPr bwMode="auto">
            <a:xfrm>
              <a:off x="2584052"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6" name="Rounded Rectangle 35"/>
            <p:cNvSpPr/>
            <p:nvPr/>
          </p:nvSpPr>
          <p:spPr bwMode="auto">
            <a:xfrm>
              <a:off x="2584052"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7" name="Rounded Rectangle 36"/>
            <p:cNvSpPr/>
            <p:nvPr/>
          </p:nvSpPr>
          <p:spPr bwMode="auto">
            <a:xfrm>
              <a:off x="2874565"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8" name="Rounded Rectangle 37"/>
            <p:cNvSpPr/>
            <p:nvPr/>
          </p:nvSpPr>
          <p:spPr bwMode="auto">
            <a:xfrm>
              <a:off x="2874565"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9" name="Rounded Rectangle 38"/>
            <p:cNvSpPr/>
            <p:nvPr/>
          </p:nvSpPr>
          <p:spPr bwMode="auto">
            <a:xfrm>
              <a:off x="3160315" y="246953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0" name="Rounded Rectangle 39"/>
            <p:cNvSpPr/>
            <p:nvPr/>
          </p:nvSpPr>
          <p:spPr bwMode="auto">
            <a:xfrm>
              <a:off x="3160315"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1" name="Rounded Rectangle 40"/>
            <p:cNvSpPr/>
            <p:nvPr/>
          </p:nvSpPr>
          <p:spPr bwMode="auto">
            <a:xfrm>
              <a:off x="3446065"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2" name="Rounded Rectangle 41"/>
            <p:cNvSpPr/>
            <p:nvPr/>
          </p:nvSpPr>
          <p:spPr bwMode="auto">
            <a:xfrm>
              <a:off x="3446065" y="2655267"/>
              <a:ext cx="228600" cy="134938"/>
            </a:xfrm>
            <a:prstGeom prst="roundRect">
              <a:avLst/>
            </a:prstGeom>
            <a:solidFill>
              <a:srgbClr val="C00000"/>
            </a:solidFill>
            <a:ln w="127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3" name="Rounded Rectangle 42"/>
            <p:cNvSpPr/>
            <p:nvPr/>
          </p:nvSpPr>
          <p:spPr bwMode="auto">
            <a:xfrm>
              <a:off x="3736577"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4" name="Rounded Rectangle 43"/>
            <p:cNvSpPr/>
            <p:nvPr/>
          </p:nvSpPr>
          <p:spPr bwMode="auto">
            <a:xfrm>
              <a:off x="4022327" y="2655267"/>
              <a:ext cx="228600" cy="134938"/>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5" name="Rounded Rectangle 44"/>
            <p:cNvSpPr/>
            <p:nvPr/>
          </p:nvSpPr>
          <p:spPr bwMode="auto">
            <a:xfrm>
              <a:off x="431284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6" name="Rounded Rectangle 45"/>
            <p:cNvSpPr/>
            <p:nvPr/>
          </p:nvSpPr>
          <p:spPr bwMode="auto">
            <a:xfrm>
              <a:off x="459859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7" name="Rounded Rectangle 46"/>
            <p:cNvSpPr/>
            <p:nvPr/>
          </p:nvSpPr>
          <p:spPr bwMode="auto">
            <a:xfrm>
              <a:off x="488434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8" name="Rounded Rectangle 47"/>
            <p:cNvSpPr/>
            <p:nvPr/>
          </p:nvSpPr>
          <p:spPr bwMode="auto">
            <a:xfrm>
              <a:off x="5507831"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9" name="Rounded Rectangle 48"/>
            <p:cNvSpPr/>
            <p:nvPr/>
          </p:nvSpPr>
          <p:spPr bwMode="auto">
            <a:xfrm>
              <a:off x="5793581"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0" name="Rounded Rectangle 49"/>
            <p:cNvSpPr/>
            <p:nvPr/>
          </p:nvSpPr>
          <p:spPr bwMode="auto">
            <a:xfrm>
              <a:off x="6084094"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1" name="Rounded Rectangle 50"/>
            <p:cNvSpPr/>
            <p:nvPr/>
          </p:nvSpPr>
          <p:spPr bwMode="auto">
            <a:xfrm>
              <a:off x="6369844"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2" name="Rounded Rectangle 51"/>
            <p:cNvSpPr/>
            <p:nvPr/>
          </p:nvSpPr>
          <p:spPr bwMode="auto">
            <a:xfrm>
              <a:off x="6647656"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3" name="Rounded Rectangle 52"/>
            <p:cNvSpPr/>
            <p:nvPr/>
          </p:nvSpPr>
          <p:spPr bwMode="auto">
            <a:xfrm>
              <a:off x="5793581"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4" name="Rounded Rectangle 53"/>
            <p:cNvSpPr/>
            <p:nvPr/>
          </p:nvSpPr>
          <p:spPr bwMode="auto">
            <a:xfrm>
              <a:off x="6084094" y="246318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5" name="Rounded Rectangle 54"/>
            <p:cNvSpPr/>
            <p:nvPr/>
          </p:nvSpPr>
          <p:spPr bwMode="auto">
            <a:xfrm>
              <a:off x="6369844"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6" name="Rounded Rectangle 55"/>
            <p:cNvSpPr/>
            <p:nvPr/>
          </p:nvSpPr>
          <p:spPr bwMode="auto">
            <a:xfrm>
              <a:off x="6647656" y="246318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7" name="Rounded Rectangle 56"/>
            <p:cNvSpPr/>
            <p:nvPr/>
          </p:nvSpPr>
          <p:spPr bwMode="auto">
            <a:xfrm>
              <a:off x="5509419"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8" name="Rounded Rectangle 57"/>
            <p:cNvSpPr/>
            <p:nvPr/>
          </p:nvSpPr>
          <p:spPr bwMode="auto">
            <a:xfrm>
              <a:off x="2159999" y="3204000"/>
              <a:ext cx="4824000" cy="432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9" name="Rounded Rectangle 58"/>
            <p:cNvSpPr/>
            <p:nvPr/>
          </p:nvSpPr>
          <p:spPr bwMode="auto">
            <a:xfrm>
              <a:off x="3888000" y="3149724"/>
              <a:ext cx="1368000" cy="21431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bg1"/>
                  </a:solidFill>
                  <a:latin typeface="Calibri" pitchFamily="34" charset="0"/>
                  <a:cs typeface="Calibri" pitchFamily="34" charset="0"/>
                </a:rPr>
                <a:t>Core Data Services</a:t>
              </a:r>
            </a:p>
          </p:txBody>
        </p:sp>
        <p:sp>
          <p:nvSpPr>
            <p:cNvPr id="60" name="Rounded Rectangle 59"/>
            <p:cNvSpPr/>
            <p:nvPr/>
          </p:nvSpPr>
          <p:spPr bwMode="auto">
            <a:xfrm>
              <a:off x="2328778"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1" name="Rounded Rectangle 60"/>
            <p:cNvSpPr/>
            <p:nvPr/>
          </p:nvSpPr>
          <p:spPr bwMode="auto">
            <a:xfrm>
              <a:off x="3100817"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2" name="Rounded Rectangle 61"/>
            <p:cNvSpPr/>
            <p:nvPr/>
          </p:nvSpPr>
          <p:spPr bwMode="auto">
            <a:xfrm>
              <a:off x="3879724"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3" name="Rounded Rectangle 62"/>
            <p:cNvSpPr/>
            <p:nvPr/>
          </p:nvSpPr>
          <p:spPr bwMode="auto">
            <a:xfrm>
              <a:off x="4651762"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4" name="Rounded Rectangle 63"/>
            <p:cNvSpPr/>
            <p:nvPr/>
          </p:nvSpPr>
          <p:spPr bwMode="auto">
            <a:xfrm>
              <a:off x="5401836"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5" name="Rounded Rectangle 64"/>
            <p:cNvSpPr/>
            <p:nvPr/>
          </p:nvSpPr>
          <p:spPr bwMode="auto">
            <a:xfrm>
              <a:off x="6163529" y="3400568"/>
              <a:ext cx="684000" cy="198000"/>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6" name="TextBox 650"/>
            <p:cNvSpPr txBox="1">
              <a:spLocks noChangeArrowheads="1"/>
            </p:cNvSpPr>
            <p:nvPr/>
          </p:nvSpPr>
          <p:spPr bwMode="auto">
            <a:xfrm>
              <a:off x="2323090" y="3399433"/>
              <a:ext cx="701033"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Registry</a:t>
              </a:r>
            </a:p>
          </p:txBody>
        </p:sp>
        <p:sp>
          <p:nvSpPr>
            <p:cNvPr id="67" name="TextBox 651"/>
            <p:cNvSpPr txBox="1">
              <a:spLocks noChangeArrowheads="1"/>
            </p:cNvSpPr>
            <p:nvPr/>
          </p:nvSpPr>
          <p:spPr bwMode="auto">
            <a:xfrm>
              <a:off x="3102206" y="3399433"/>
              <a:ext cx="691529" cy="215443"/>
            </a:xfrm>
            <a:prstGeom prst="rect">
              <a:avLst/>
            </a:prstGeom>
            <a:noFill/>
            <a:ln w="9525">
              <a:noFill/>
              <a:miter lim="800000"/>
              <a:headEnd/>
              <a:tailEnd/>
            </a:ln>
          </p:spPr>
          <p:txBody>
            <a:bodyPr>
              <a:spAutoFit/>
            </a:bodyPr>
            <a:lstStyle/>
            <a:p>
              <a:pPr algn="ctr"/>
              <a:r>
                <a:rPr lang="en-US" sz="800" b="1" dirty="0">
                  <a:solidFill>
                    <a:schemeClr val="bg1"/>
                  </a:solidFill>
                  <a:latin typeface="Calibri" pitchFamily="34" charset="0"/>
                  <a:cs typeface="Calibri" pitchFamily="34" charset="0"/>
                </a:rPr>
                <a:t>KBWC</a:t>
              </a:r>
            </a:p>
          </p:txBody>
        </p:sp>
        <p:sp>
          <p:nvSpPr>
            <p:cNvPr id="68" name="TextBox 652"/>
            <p:cNvSpPr txBox="1">
              <a:spLocks noChangeArrowheads="1"/>
            </p:cNvSpPr>
            <p:nvPr/>
          </p:nvSpPr>
          <p:spPr bwMode="auto">
            <a:xfrm>
              <a:off x="3885174" y="3399433"/>
              <a:ext cx="678173"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WorldCat</a:t>
              </a:r>
            </a:p>
          </p:txBody>
        </p:sp>
        <p:sp>
          <p:nvSpPr>
            <p:cNvPr id="69" name="TextBox 653"/>
            <p:cNvSpPr txBox="1">
              <a:spLocks noChangeArrowheads="1"/>
            </p:cNvSpPr>
            <p:nvPr/>
          </p:nvSpPr>
          <p:spPr bwMode="auto">
            <a:xfrm>
              <a:off x="4650965" y="3399433"/>
              <a:ext cx="683833" cy="215443"/>
            </a:xfrm>
            <a:prstGeom prst="rect">
              <a:avLst/>
            </a:prstGeom>
            <a:noFill/>
            <a:ln w="9525">
              <a:noFill/>
              <a:miter lim="800000"/>
              <a:headEnd/>
              <a:tailEnd/>
            </a:ln>
          </p:spPr>
          <p:txBody>
            <a:bodyPr>
              <a:spAutoFit/>
            </a:bodyPr>
            <a:lstStyle/>
            <a:p>
              <a:pPr algn="ctr"/>
              <a:r>
                <a:rPr lang="en-US" sz="800" b="1" dirty="0">
                  <a:solidFill>
                    <a:schemeClr val="bg1"/>
                  </a:solidFill>
                  <a:latin typeface="Calibri" pitchFamily="34" charset="0"/>
                  <a:cs typeface="Calibri" pitchFamily="34" charset="0"/>
                </a:rPr>
                <a:t>Identifiers</a:t>
              </a:r>
            </a:p>
          </p:txBody>
        </p:sp>
        <p:sp>
          <p:nvSpPr>
            <p:cNvPr id="70" name="TextBox 654"/>
            <p:cNvSpPr txBox="1">
              <a:spLocks noChangeArrowheads="1"/>
            </p:cNvSpPr>
            <p:nvPr/>
          </p:nvSpPr>
          <p:spPr bwMode="auto">
            <a:xfrm>
              <a:off x="5393917" y="3399433"/>
              <a:ext cx="701033" cy="215443"/>
            </a:xfrm>
            <a:prstGeom prst="rect">
              <a:avLst/>
            </a:prstGeom>
            <a:noFill/>
            <a:ln w="9525">
              <a:noFill/>
              <a:miter lim="800000"/>
              <a:headEnd/>
              <a:tailEnd/>
            </a:ln>
          </p:spPr>
          <p:txBody>
            <a:bodyPr>
              <a:spAutoFit/>
            </a:bodyPr>
            <a:lstStyle/>
            <a:p>
              <a:pPr algn="ctr"/>
              <a:r>
                <a:rPr lang="en-US" sz="800" b="1" dirty="0" smtClean="0">
                  <a:solidFill>
                    <a:schemeClr val="bg1"/>
                  </a:solidFill>
                  <a:latin typeface="Calibri" pitchFamily="34" charset="0"/>
                  <a:cs typeface="Calibri" pitchFamily="34" charset="0"/>
                </a:rPr>
                <a:t>X-ID</a:t>
              </a:r>
              <a:endParaRPr lang="en-US" sz="800" b="1" dirty="0">
                <a:solidFill>
                  <a:schemeClr val="bg1"/>
                </a:solidFill>
                <a:latin typeface="Calibri" pitchFamily="34" charset="0"/>
                <a:cs typeface="Calibri" pitchFamily="34" charset="0"/>
              </a:endParaRPr>
            </a:p>
          </p:txBody>
        </p:sp>
        <p:sp>
          <p:nvSpPr>
            <p:cNvPr id="71" name="TextBox 655"/>
            <p:cNvSpPr txBox="1">
              <a:spLocks noChangeArrowheads="1"/>
            </p:cNvSpPr>
            <p:nvPr/>
          </p:nvSpPr>
          <p:spPr bwMode="auto">
            <a:xfrm>
              <a:off x="6164483" y="3399433"/>
              <a:ext cx="372422"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a:t>
              </a:r>
            </a:p>
          </p:txBody>
        </p:sp>
        <p:sp>
          <p:nvSpPr>
            <p:cNvPr id="72" name="Rounded Rectangle 71"/>
            <p:cNvSpPr/>
            <p:nvPr/>
          </p:nvSpPr>
          <p:spPr bwMode="auto">
            <a:xfrm>
              <a:off x="5207496" y="2656800"/>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0" y="0"/>
            <a:ext cx="2895344" cy="646331"/>
          </a:xfrm>
          <a:prstGeom prst="rect">
            <a:avLst/>
          </a:prstGeom>
          <a:noFill/>
        </p:spPr>
        <p:txBody>
          <a:bodyPr wrap="none" rtlCol="0">
            <a:spAutoFit/>
          </a:bodyPr>
          <a:lstStyle/>
          <a:p>
            <a:r>
              <a:rPr lang="en-GB" sz="3600" dirty="0" smtClean="0">
                <a:latin typeface="+mn-lt"/>
              </a:rPr>
              <a:t>The Platform</a:t>
            </a:r>
            <a:endParaRPr lang="en-GB" sz="2400" dirty="0">
              <a:latin typeface="+mn-lt"/>
            </a:endParaRPr>
          </a:p>
        </p:txBody>
      </p:sp>
      <p:grpSp>
        <p:nvGrpSpPr>
          <p:cNvPr id="2" name="Group 25"/>
          <p:cNvGrpSpPr/>
          <p:nvPr/>
        </p:nvGrpSpPr>
        <p:grpSpPr>
          <a:xfrm>
            <a:off x="2147001" y="4369881"/>
            <a:ext cx="4968000" cy="2340000"/>
            <a:chOff x="2088000" y="2268000"/>
            <a:chExt cx="4968000" cy="2340000"/>
          </a:xfrm>
        </p:grpSpPr>
        <p:sp>
          <p:nvSpPr>
            <p:cNvPr id="27" name="Rectangle 26"/>
            <p:cNvSpPr/>
            <p:nvPr/>
          </p:nvSpPr>
          <p:spPr bwMode="auto">
            <a:xfrm>
              <a:off x="2088000" y="2268000"/>
              <a:ext cx="4968000" cy="1476000"/>
            </a:xfrm>
            <a:prstGeom prst="rect">
              <a:avLst/>
            </a:prstGeom>
            <a:solidFill>
              <a:schemeClr val="accent1">
                <a:lumMod val="40000"/>
                <a:lumOff val="60000"/>
              </a:schemeClr>
            </a:solidFill>
            <a:ln w="254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cs typeface="Calibri" pitchFamily="34" charset="0"/>
              </a:endParaRPr>
            </a:p>
          </p:txBody>
        </p:sp>
        <p:sp>
          <p:nvSpPr>
            <p:cNvPr id="28" name="Rounded Rectangle 27"/>
            <p:cNvSpPr/>
            <p:nvPr/>
          </p:nvSpPr>
          <p:spPr bwMode="auto">
            <a:xfrm>
              <a:off x="2159999" y="2410792"/>
              <a:ext cx="4824000" cy="468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29" name="Rectangle 28"/>
            <p:cNvSpPr/>
            <p:nvPr/>
          </p:nvSpPr>
          <p:spPr bwMode="auto">
            <a:xfrm>
              <a:off x="2088000" y="3888000"/>
              <a:ext cx="4968000" cy="720000"/>
            </a:xfrm>
            <a:prstGeom prst="rect">
              <a:avLst/>
            </a:prstGeom>
            <a:solidFill>
              <a:schemeClr val="accent1">
                <a:lumMod val="40000"/>
                <a:lumOff val="60000"/>
              </a:schemeClr>
            </a:solidFill>
            <a:ln w="25400">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cs typeface="Calibri" pitchFamily="34" charset="0"/>
              </a:endParaRPr>
            </a:p>
          </p:txBody>
        </p:sp>
        <p:sp>
          <p:nvSpPr>
            <p:cNvPr id="30" name="TextBox 585"/>
            <p:cNvSpPr txBox="1">
              <a:spLocks noChangeArrowheads="1"/>
            </p:cNvSpPr>
            <p:nvPr/>
          </p:nvSpPr>
          <p:spPr bwMode="auto">
            <a:xfrm>
              <a:off x="2088000" y="3888000"/>
              <a:ext cx="858559" cy="276998"/>
            </a:xfrm>
            <a:prstGeom prst="rect">
              <a:avLst/>
            </a:prstGeom>
            <a:noFill/>
            <a:ln w="9525">
              <a:noFill/>
              <a:miter lim="800000"/>
              <a:headEnd/>
              <a:tailEnd/>
            </a:ln>
          </p:spPr>
          <p:txBody>
            <a:bodyPr wrap="none">
              <a:spAutoFit/>
            </a:bodyPr>
            <a:lstStyle/>
            <a:p>
              <a:r>
                <a:rPr lang="en-GB" sz="1200" b="1" dirty="0">
                  <a:solidFill>
                    <a:srgbClr val="2178B5"/>
                  </a:solidFill>
                  <a:latin typeface="Calibri" pitchFamily="34" charset="0"/>
                  <a:cs typeface="Calibri" pitchFamily="34" charset="0"/>
                </a:rPr>
                <a:t>Data Layer</a:t>
              </a:r>
            </a:p>
          </p:txBody>
        </p:sp>
        <p:sp>
          <p:nvSpPr>
            <p:cNvPr id="31" name="Rounded Rectangle 30"/>
            <p:cNvSpPr/>
            <p:nvPr/>
          </p:nvSpPr>
          <p:spPr bwMode="auto">
            <a:xfrm>
              <a:off x="3888000" y="2348880"/>
              <a:ext cx="1368000" cy="2238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bg1"/>
                  </a:solidFill>
                  <a:latin typeface="Calibri" pitchFamily="34" charset="0"/>
                  <a:cs typeface="Calibri" pitchFamily="34" charset="0"/>
                </a:rPr>
                <a:t>Business </a:t>
              </a:r>
              <a:r>
                <a:rPr lang="en-GB" sz="1000" b="1" dirty="0" smtClean="0">
                  <a:solidFill>
                    <a:schemeClr val="bg1"/>
                  </a:solidFill>
                  <a:latin typeface="Calibri" pitchFamily="34" charset="0"/>
                  <a:cs typeface="Calibri" pitchFamily="34" charset="0"/>
                </a:rPr>
                <a:t>Logic Services</a:t>
              </a:r>
              <a:endParaRPr lang="en-GB" sz="1000" b="1" dirty="0">
                <a:solidFill>
                  <a:schemeClr val="bg1"/>
                </a:solidFill>
                <a:latin typeface="Calibri" pitchFamily="34" charset="0"/>
                <a:cs typeface="Calibri" pitchFamily="34" charset="0"/>
              </a:endParaRPr>
            </a:p>
          </p:txBody>
        </p:sp>
        <p:pic>
          <p:nvPicPr>
            <p:cNvPr id="32" name="Picture 7"/>
            <p:cNvPicPr>
              <a:picLocks noChangeAspect="1" noChangeArrowheads="1"/>
            </p:cNvPicPr>
            <p:nvPr/>
          </p:nvPicPr>
          <p:blipFill>
            <a:blip r:embed="rId2" cstate="print"/>
            <a:srcRect/>
            <a:stretch>
              <a:fillRect/>
            </a:stretch>
          </p:blipFill>
          <p:spPr bwMode="auto">
            <a:xfrm>
              <a:off x="3806198" y="4048437"/>
              <a:ext cx="1485882" cy="428078"/>
            </a:xfrm>
            <a:prstGeom prst="rect">
              <a:avLst/>
            </a:prstGeom>
            <a:noFill/>
            <a:ln w="9525">
              <a:noFill/>
              <a:miter lim="800000"/>
              <a:headEnd/>
              <a:tailEnd/>
            </a:ln>
          </p:spPr>
        </p:pic>
        <p:sp>
          <p:nvSpPr>
            <p:cNvPr id="33" name="Rounded Rectangle 32"/>
            <p:cNvSpPr/>
            <p:nvPr/>
          </p:nvSpPr>
          <p:spPr bwMode="auto">
            <a:xfrm>
              <a:off x="2298302" y="246953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4" name="Rounded Rectangle 33"/>
            <p:cNvSpPr/>
            <p:nvPr/>
          </p:nvSpPr>
          <p:spPr bwMode="auto">
            <a:xfrm>
              <a:off x="2298302"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5" name="Rounded Rectangle 34"/>
            <p:cNvSpPr/>
            <p:nvPr/>
          </p:nvSpPr>
          <p:spPr bwMode="auto">
            <a:xfrm>
              <a:off x="2584052"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6" name="Rounded Rectangle 35"/>
            <p:cNvSpPr/>
            <p:nvPr/>
          </p:nvSpPr>
          <p:spPr bwMode="auto">
            <a:xfrm>
              <a:off x="2584052"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7" name="Rounded Rectangle 36"/>
            <p:cNvSpPr/>
            <p:nvPr/>
          </p:nvSpPr>
          <p:spPr bwMode="auto">
            <a:xfrm>
              <a:off x="2874565"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8" name="Rounded Rectangle 37"/>
            <p:cNvSpPr/>
            <p:nvPr/>
          </p:nvSpPr>
          <p:spPr bwMode="auto">
            <a:xfrm>
              <a:off x="2874565"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9" name="Rounded Rectangle 38"/>
            <p:cNvSpPr/>
            <p:nvPr/>
          </p:nvSpPr>
          <p:spPr bwMode="auto">
            <a:xfrm>
              <a:off x="3160315" y="246953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0" name="Rounded Rectangle 39"/>
            <p:cNvSpPr/>
            <p:nvPr/>
          </p:nvSpPr>
          <p:spPr bwMode="auto">
            <a:xfrm>
              <a:off x="3160315"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1" name="Rounded Rectangle 40"/>
            <p:cNvSpPr/>
            <p:nvPr/>
          </p:nvSpPr>
          <p:spPr bwMode="auto">
            <a:xfrm>
              <a:off x="3446065"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2" name="Rounded Rectangle 41"/>
            <p:cNvSpPr/>
            <p:nvPr/>
          </p:nvSpPr>
          <p:spPr bwMode="auto">
            <a:xfrm>
              <a:off x="3446065" y="2655267"/>
              <a:ext cx="228600" cy="134938"/>
            </a:xfrm>
            <a:prstGeom prst="roundRect">
              <a:avLst/>
            </a:prstGeom>
            <a:solidFill>
              <a:srgbClr val="C00000"/>
            </a:solidFill>
            <a:ln w="127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3" name="Rounded Rectangle 42"/>
            <p:cNvSpPr/>
            <p:nvPr/>
          </p:nvSpPr>
          <p:spPr bwMode="auto">
            <a:xfrm>
              <a:off x="3736577"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4" name="Rounded Rectangle 43"/>
            <p:cNvSpPr/>
            <p:nvPr/>
          </p:nvSpPr>
          <p:spPr bwMode="auto">
            <a:xfrm>
              <a:off x="4022327" y="2655267"/>
              <a:ext cx="228600" cy="134938"/>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5" name="Rounded Rectangle 44"/>
            <p:cNvSpPr/>
            <p:nvPr/>
          </p:nvSpPr>
          <p:spPr bwMode="auto">
            <a:xfrm>
              <a:off x="431284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6" name="Rounded Rectangle 45"/>
            <p:cNvSpPr/>
            <p:nvPr/>
          </p:nvSpPr>
          <p:spPr bwMode="auto">
            <a:xfrm>
              <a:off x="459859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7" name="Rounded Rectangle 46"/>
            <p:cNvSpPr/>
            <p:nvPr/>
          </p:nvSpPr>
          <p:spPr bwMode="auto">
            <a:xfrm>
              <a:off x="488434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8" name="Rounded Rectangle 47"/>
            <p:cNvSpPr/>
            <p:nvPr/>
          </p:nvSpPr>
          <p:spPr bwMode="auto">
            <a:xfrm>
              <a:off x="5507831"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9" name="Rounded Rectangle 48"/>
            <p:cNvSpPr/>
            <p:nvPr/>
          </p:nvSpPr>
          <p:spPr bwMode="auto">
            <a:xfrm>
              <a:off x="5793581"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0" name="Rounded Rectangle 49"/>
            <p:cNvSpPr/>
            <p:nvPr/>
          </p:nvSpPr>
          <p:spPr bwMode="auto">
            <a:xfrm>
              <a:off x="6084094"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1" name="Rounded Rectangle 50"/>
            <p:cNvSpPr/>
            <p:nvPr/>
          </p:nvSpPr>
          <p:spPr bwMode="auto">
            <a:xfrm>
              <a:off x="6369844"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2" name="Rounded Rectangle 51"/>
            <p:cNvSpPr/>
            <p:nvPr/>
          </p:nvSpPr>
          <p:spPr bwMode="auto">
            <a:xfrm>
              <a:off x="6647656"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3" name="Rounded Rectangle 52"/>
            <p:cNvSpPr/>
            <p:nvPr/>
          </p:nvSpPr>
          <p:spPr bwMode="auto">
            <a:xfrm>
              <a:off x="5793581"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4" name="Rounded Rectangle 53"/>
            <p:cNvSpPr/>
            <p:nvPr/>
          </p:nvSpPr>
          <p:spPr bwMode="auto">
            <a:xfrm>
              <a:off x="6084094" y="246318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5" name="Rounded Rectangle 54"/>
            <p:cNvSpPr/>
            <p:nvPr/>
          </p:nvSpPr>
          <p:spPr bwMode="auto">
            <a:xfrm>
              <a:off x="6369844"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6" name="Rounded Rectangle 55"/>
            <p:cNvSpPr/>
            <p:nvPr/>
          </p:nvSpPr>
          <p:spPr bwMode="auto">
            <a:xfrm>
              <a:off x="6647656" y="246318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7" name="Rounded Rectangle 56"/>
            <p:cNvSpPr/>
            <p:nvPr/>
          </p:nvSpPr>
          <p:spPr bwMode="auto">
            <a:xfrm>
              <a:off x="5509419"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8" name="Rounded Rectangle 57"/>
            <p:cNvSpPr/>
            <p:nvPr/>
          </p:nvSpPr>
          <p:spPr bwMode="auto">
            <a:xfrm>
              <a:off x="2159999" y="3204000"/>
              <a:ext cx="4824000" cy="432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9" name="Rounded Rectangle 58"/>
            <p:cNvSpPr/>
            <p:nvPr/>
          </p:nvSpPr>
          <p:spPr bwMode="auto">
            <a:xfrm>
              <a:off x="3888000" y="3149724"/>
              <a:ext cx="1368000" cy="21431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bg1"/>
                  </a:solidFill>
                  <a:latin typeface="Calibri" pitchFamily="34" charset="0"/>
                  <a:cs typeface="Calibri" pitchFamily="34" charset="0"/>
                </a:rPr>
                <a:t>Core Data Services</a:t>
              </a:r>
            </a:p>
          </p:txBody>
        </p:sp>
        <p:sp>
          <p:nvSpPr>
            <p:cNvPr id="60" name="Rounded Rectangle 59"/>
            <p:cNvSpPr/>
            <p:nvPr/>
          </p:nvSpPr>
          <p:spPr bwMode="auto">
            <a:xfrm>
              <a:off x="2328778"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1" name="Rounded Rectangle 60"/>
            <p:cNvSpPr/>
            <p:nvPr/>
          </p:nvSpPr>
          <p:spPr bwMode="auto">
            <a:xfrm>
              <a:off x="3100817"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2" name="Rounded Rectangle 61"/>
            <p:cNvSpPr/>
            <p:nvPr/>
          </p:nvSpPr>
          <p:spPr bwMode="auto">
            <a:xfrm>
              <a:off x="3879724"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3" name="Rounded Rectangle 62"/>
            <p:cNvSpPr/>
            <p:nvPr/>
          </p:nvSpPr>
          <p:spPr bwMode="auto">
            <a:xfrm>
              <a:off x="4651762"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4" name="Rounded Rectangle 63"/>
            <p:cNvSpPr/>
            <p:nvPr/>
          </p:nvSpPr>
          <p:spPr bwMode="auto">
            <a:xfrm>
              <a:off x="5401836"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5" name="Rounded Rectangle 64"/>
            <p:cNvSpPr/>
            <p:nvPr/>
          </p:nvSpPr>
          <p:spPr bwMode="auto">
            <a:xfrm>
              <a:off x="6163529" y="3400568"/>
              <a:ext cx="684000" cy="198000"/>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6" name="TextBox 650"/>
            <p:cNvSpPr txBox="1">
              <a:spLocks noChangeArrowheads="1"/>
            </p:cNvSpPr>
            <p:nvPr/>
          </p:nvSpPr>
          <p:spPr bwMode="auto">
            <a:xfrm>
              <a:off x="2323090" y="3399433"/>
              <a:ext cx="701033"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Registry</a:t>
              </a:r>
            </a:p>
          </p:txBody>
        </p:sp>
        <p:sp>
          <p:nvSpPr>
            <p:cNvPr id="67" name="TextBox 651"/>
            <p:cNvSpPr txBox="1">
              <a:spLocks noChangeArrowheads="1"/>
            </p:cNvSpPr>
            <p:nvPr/>
          </p:nvSpPr>
          <p:spPr bwMode="auto">
            <a:xfrm>
              <a:off x="3102206" y="3399433"/>
              <a:ext cx="691529" cy="215443"/>
            </a:xfrm>
            <a:prstGeom prst="rect">
              <a:avLst/>
            </a:prstGeom>
            <a:noFill/>
            <a:ln w="9525">
              <a:noFill/>
              <a:miter lim="800000"/>
              <a:headEnd/>
              <a:tailEnd/>
            </a:ln>
          </p:spPr>
          <p:txBody>
            <a:bodyPr>
              <a:spAutoFit/>
            </a:bodyPr>
            <a:lstStyle/>
            <a:p>
              <a:pPr algn="ctr"/>
              <a:r>
                <a:rPr lang="en-US" sz="800" b="1" dirty="0">
                  <a:solidFill>
                    <a:schemeClr val="bg1"/>
                  </a:solidFill>
                  <a:latin typeface="Calibri" pitchFamily="34" charset="0"/>
                  <a:cs typeface="Calibri" pitchFamily="34" charset="0"/>
                </a:rPr>
                <a:t>KBWC</a:t>
              </a:r>
            </a:p>
          </p:txBody>
        </p:sp>
        <p:sp>
          <p:nvSpPr>
            <p:cNvPr id="68" name="TextBox 652"/>
            <p:cNvSpPr txBox="1">
              <a:spLocks noChangeArrowheads="1"/>
            </p:cNvSpPr>
            <p:nvPr/>
          </p:nvSpPr>
          <p:spPr bwMode="auto">
            <a:xfrm>
              <a:off x="3885174" y="3399433"/>
              <a:ext cx="678173"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WorldCat</a:t>
              </a:r>
            </a:p>
          </p:txBody>
        </p:sp>
        <p:sp>
          <p:nvSpPr>
            <p:cNvPr id="69" name="TextBox 653"/>
            <p:cNvSpPr txBox="1">
              <a:spLocks noChangeArrowheads="1"/>
            </p:cNvSpPr>
            <p:nvPr/>
          </p:nvSpPr>
          <p:spPr bwMode="auto">
            <a:xfrm>
              <a:off x="4650965" y="3399433"/>
              <a:ext cx="683833" cy="215443"/>
            </a:xfrm>
            <a:prstGeom prst="rect">
              <a:avLst/>
            </a:prstGeom>
            <a:noFill/>
            <a:ln w="9525">
              <a:noFill/>
              <a:miter lim="800000"/>
              <a:headEnd/>
              <a:tailEnd/>
            </a:ln>
          </p:spPr>
          <p:txBody>
            <a:bodyPr>
              <a:spAutoFit/>
            </a:bodyPr>
            <a:lstStyle/>
            <a:p>
              <a:pPr algn="ctr"/>
              <a:r>
                <a:rPr lang="en-US" sz="800" b="1" dirty="0">
                  <a:solidFill>
                    <a:schemeClr val="bg1"/>
                  </a:solidFill>
                  <a:latin typeface="Calibri" pitchFamily="34" charset="0"/>
                  <a:cs typeface="Calibri" pitchFamily="34" charset="0"/>
                </a:rPr>
                <a:t>Identifiers</a:t>
              </a:r>
            </a:p>
          </p:txBody>
        </p:sp>
        <p:sp>
          <p:nvSpPr>
            <p:cNvPr id="70" name="TextBox 654"/>
            <p:cNvSpPr txBox="1">
              <a:spLocks noChangeArrowheads="1"/>
            </p:cNvSpPr>
            <p:nvPr/>
          </p:nvSpPr>
          <p:spPr bwMode="auto">
            <a:xfrm>
              <a:off x="5393917" y="3399433"/>
              <a:ext cx="701033" cy="215443"/>
            </a:xfrm>
            <a:prstGeom prst="rect">
              <a:avLst/>
            </a:prstGeom>
            <a:noFill/>
            <a:ln w="9525">
              <a:noFill/>
              <a:miter lim="800000"/>
              <a:headEnd/>
              <a:tailEnd/>
            </a:ln>
          </p:spPr>
          <p:txBody>
            <a:bodyPr>
              <a:spAutoFit/>
            </a:bodyPr>
            <a:lstStyle/>
            <a:p>
              <a:pPr algn="ctr"/>
              <a:r>
                <a:rPr lang="en-US" sz="800" b="1" dirty="0" smtClean="0">
                  <a:solidFill>
                    <a:schemeClr val="bg1"/>
                  </a:solidFill>
                  <a:latin typeface="Calibri" pitchFamily="34" charset="0"/>
                  <a:cs typeface="Calibri" pitchFamily="34" charset="0"/>
                </a:rPr>
                <a:t>X-ID</a:t>
              </a:r>
              <a:endParaRPr lang="en-US" sz="800" b="1" dirty="0">
                <a:solidFill>
                  <a:schemeClr val="bg1"/>
                </a:solidFill>
                <a:latin typeface="Calibri" pitchFamily="34" charset="0"/>
                <a:cs typeface="Calibri" pitchFamily="34" charset="0"/>
              </a:endParaRPr>
            </a:p>
          </p:txBody>
        </p:sp>
        <p:sp>
          <p:nvSpPr>
            <p:cNvPr id="71" name="TextBox 655"/>
            <p:cNvSpPr txBox="1">
              <a:spLocks noChangeArrowheads="1"/>
            </p:cNvSpPr>
            <p:nvPr/>
          </p:nvSpPr>
          <p:spPr bwMode="auto">
            <a:xfrm>
              <a:off x="6164483" y="3399433"/>
              <a:ext cx="372422"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a:t>
              </a:r>
            </a:p>
          </p:txBody>
        </p:sp>
        <p:sp>
          <p:nvSpPr>
            <p:cNvPr id="72" name="Rounded Rectangle 71"/>
            <p:cNvSpPr/>
            <p:nvPr/>
          </p:nvSpPr>
          <p:spPr bwMode="auto">
            <a:xfrm>
              <a:off x="5207496" y="2656800"/>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grpSp>
      <p:grpSp>
        <p:nvGrpSpPr>
          <p:cNvPr id="73" name="Group 72"/>
          <p:cNvGrpSpPr/>
          <p:nvPr/>
        </p:nvGrpSpPr>
        <p:grpSpPr>
          <a:xfrm>
            <a:off x="292590" y="576061"/>
            <a:ext cx="3138234" cy="2567645"/>
            <a:chOff x="1515279" y="2002530"/>
            <a:chExt cx="4890754" cy="4279410"/>
          </a:xfrm>
        </p:grpSpPr>
        <p:pic>
          <p:nvPicPr>
            <p:cNvPr id="74" name="Picture 73" descr="iStock_000008295032XSmall.jpg"/>
            <p:cNvPicPr>
              <a:picLocks noChangeAspect="1"/>
            </p:cNvPicPr>
            <p:nvPr/>
          </p:nvPicPr>
          <p:blipFill>
            <a:blip r:embed="rId3" cstate="print"/>
            <a:stretch>
              <a:fillRect/>
            </a:stretch>
          </p:blipFill>
          <p:spPr>
            <a:xfrm>
              <a:off x="1515279" y="2002530"/>
              <a:ext cx="4483190" cy="4279410"/>
            </a:xfrm>
            <a:prstGeom prst="rect">
              <a:avLst/>
            </a:prstGeom>
          </p:spPr>
        </p:pic>
        <p:sp>
          <p:nvSpPr>
            <p:cNvPr id="75" name="Rectangle 74"/>
            <p:cNvSpPr/>
            <p:nvPr/>
          </p:nvSpPr>
          <p:spPr>
            <a:xfrm>
              <a:off x="1834033" y="3286353"/>
              <a:ext cx="4572000" cy="1565647"/>
            </a:xfrm>
            <a:prstGeom prst="rect">
              <a:avLst/>
            </a:prstGeom>
          </p:spPr>
          <p:txBody>
            <a:bodyPr>
              <a:spAutoFit/>
            </a:bodyPr>
            <a:lstStyle/>
            <a:p>
              <a:pPr algn="ctr"/>
              <a:r>
                <a:rPr lang="en-US" sz="2400" b="1" dirty="0" smtClean="0">
                  <a:latin typeface="Bradley Hand ITC" pitchFamily="66" charset="0"/>
                </a:rPr>
                <a:t>I want to </a:t>
              </a:r>
            </a:p>
            <a:p>
              <a:pPr algn="ctr"/>
              <a:r>
                <a:rPr lang="en-US" sz="2400" b="1" dirty="0" smtClean="0">
                  <a:latin typeface="Bradley Hand ITC" pitchFamily="66" charset="0"/>
                </a:rPr>
                <a:t>Innovate and</a:t>
              </a:r>
            </a:p>
            <a:p>
              <a:pPr algn="ctr"/>
              <a:r>
                <a:rPr lang="en-US" sz="2400" b="1" dirty="0" smtClean="0">
                  <a:latin typeface="Bradley Hand ITC" pitchFamily="66" charset="0"/>
                </a:rPr>
                <a:t>Integrate</a:t>
              </a:r>
              <a:endParaRPr lang="en-US" sz="2400" b="1" dirty="0">
                <a:latin typeface="Bradley Hand ITC" pitchFamily="66" charset="0"/>
              </a:endParaRPr>
            </a:p>
          </p:txBody>
        </p:sp>
      </p:grpSp>
      <p:grpSp>
        <p:nvGrpSpPr>
          <p:cNvPr id="76" name="Group 75"/>
          <p:cNvGrpSpPr/>
          <p:nvPr/>
        </p:nvGrpSpPr>
        <p:grpSpPr>
          <a:xfrm>
            <a:off x="292590" y="576060"/>
            <a:ext cx="3138234" cy="2567645"/>
            <a:chOff x="1515279" y="2002530"/>
            <a:chExt cx="4890754" cy="4279410"/>
          </a:xfrm>
        </p:grpSpPr>
        <p:pic>
          <p:nvPicPr>
            <p:cNvPr id="77" name="Picture 76" descr="iStock_000008295032XSmall.jpg"/>
            <p:cNvPicPr>
              <a:picLocks noChangeAspect="1"/>
            </p:cNvPicPr>
            <p:nvPr/>
          </p:nvPicPr>
          <p:blipFill>
            <a:blip r:embed="rId3" cstate="print"/>
            <a:stretch>
              <a:fillRect/>
            </a:stretch>
          </p:blipFill>
          <p:spPr>
            <a:xfrm>
              <a:off x="1515279" y="2002530"/>
              <a:ext cx="4483190" cy="4279410"/>
            </a:xfrm>
            <a:prstGeom prst="rect">
              <a:avLst/>
            </a:prstGeom>
          </p:spPr>
        </p:pic>
        <p:sp>
          <p:nvSpPr>
            <p:cNvPr id="78" name="Rectangle 77"/>
            <p:cNvSpPr/>
            <p:nvPr/>
          </p:nvSpPr>
          <p:spPr>
            <a:xfrm>
              <a:off x="1834033" y="3286354"/>
              <a:ext cx="4572000" cy="1692772"/>
            </a:xfrm>
            <a:prstGeom prst="rect">
              <a:avLst/>
            </a:prstGeom>
          </p:spPr>
          <p:txBody>
            <a:bodyPr>
              <a:spAutoFit/>
            </a:bodyPr>
            <a:lstStyle/>
            <a:p>
              <a:pPr algn="ctr"/>
              <a:r>
                <a:rPr lang="en-US" sz="2000" b="1" dirty="0" smtClean="0">
                  <a:latin typeface="+mn-lt"/>
                </a:rPr>
                <a:t>I want to </a:t>
              </a:r>
            </a:p>
            <a:p>
              <a:pPr algn="ctr"/>
              <a:r>
                <a:rPr lang="en-US" sz="2000" b="1" dirty="0" smtClean="0">
                  <a:latin typeface="+mn-lt"/>
                </a:rPr>
                <a:t>Innovate and</a:t>
              </a:r>
            </a:p>
            <a:p>
              <a:pPr algn="ctr"/>
              <a:r>
                <a:rPr lang="en-US" sz="2000" b="1" dirty="0" smtClean="0">
                  <a:latin typeface="+mn-lt"/>
                </a:rPr>
                <a:t>Integrate</a:t>
              </a:r>
              <a:endParaRPr lang="en-US" sz="2000" b="1" dirty="0">
                <a:latin typeface="+mn-lt"/>
              </a:endParaRPr>
            </a:p>
          </p:txBody>
        </p:sp>
      </p:grpSp>
      <p:grpSp>
        <p:nvGrpSpPr>
          <p:cNvPr id="79" name="Group 78"/>
          <p:cNvGrpSpPr/>
          <p:nvPr/>
        </p:nvGrpSpPr>
        <p:grpSpPr>
          <a:xfrm>
            <a:off x="3145530" y="576061"/>
            <a:ext cx="3138234" cy="2567645"/>
            <a:chOff x="1515279" y="2002530"/>
            <a:chExt cx="4890754" cy="4279410"/>
          </a:xfrm>
        </p:grpSpPr>
        <p:pic>
          <p:nvPicPr>
            <p:cNvPr id="80" name="Picture 79" descr="iStock_000008295032XSmall.jpg"/>
            <p:cNvPicPr>
              <a:picLocks noChangeAspect="1"/>
            </p:cNvPicPr>
            <p:nvPr/>
          </p:nvPicPr>
          <p:blipFill>
            <a:blip r:embed="rId3" cstate="print"/>
            <a:stretch>
              <a:fillRect/>
            </a:stretch>
          </p:blipFill>
          <p:spPr>
            <a:xfrm>
              <a:off x="1515279" y="2002530"/>
              <a:ext cx="4483190" cy="4279410"/>
            </a:xfrm>
            <a:prstGeom prst="rect">
              <a:avLst/>
            </a:prstGeom>
            <a:solidFill>
              <a:srgbClr val="FFC000"/>
            </a:solidFill>
          </p:spPr>
        </p:pic>
        <p:sp>
          <p:nvSpPr>
            <p:cNvPr id="81" name="Rectangle 80"/>
            <p:cNvSpPr/>
            <p:nvPr/>
          </p:nvSpPr>
          <p:spPr>
            <a:xfrm>
              <a:off x="1834033" y="3286354"/>
              <a:ext cx="4572000" cy="2205733"/>
            </a:xfrm>
            <a:prstGeom prst="rect">
              <a:avLst/>
            </a:prstGeom>
          </p:spPr>
          <p:txBody>
            <a:bodyPr>
              <a:spAutoFit/>
            </a:bodyPr>
            <a:lstStyle/>
            <a:p>
              <a:pPr algn="ctr"/>
              <a:r>
                <a:rPr lang="en-US" sz="2000" b="1" dirty="0" smtClean="0">
                  <a:latin typeface="+mn-lt"/>
                </a:rPr>
                <a:t>I want to </a:t>
              </a:r>
            </a:p>
            <a:p>
              <a:pPr algn="ctr"/>
              <a:r>
                <a:rPr lang="en-US" sz="2000" b="1" dirty="0" smtClean="0">
                  <a:latin typeface="+mn-lt"/>
                </a:rPr>
                <a:t>Expose  and </a:t>
              </a:r>
            </a:p>
            <a:p>
              <a:pPr algn="ctr"/>
              <a:r>
                <a:rPr lang="en-US" sz="2000" b="1" dirty="0" smtClean="0">
                  <a:latin typeface="+mn-lt"/>
                </a:rPr>
                <a:t>share </a:t>
              </a:r>
            </a:p>
            <a:p>
              <a:pPr algn="ctr"/>
              <a:r>
                <a:rPr lang="en-US" sz="2000" b="1" dirty="0" smtClean="0">
                  <a:latin typeface="+mn-lt"/>
                </a:rPr>
                <a:t>innovations</a:t>
              </a:r>
              <a:endParaRPr lang="en-US" sz="2000" b="1" dirty="0">
                <a:latin typeface="+mn-lt"/>
              </a:endParaRPr>
            </a:p>
          </p:txBody>
        </p:sp>
      </p:grpSp>
      <p:grpSp>
        <p:nvGrpSpPr>
          <p:cNvPr id="82" name="Group 81"/>
          <p:cNvGrpSpPr/>
          <p:nvPr/>
        </p:nvGrpSpPr>
        <p:grpSpPr>
          <a:xfrm>
            <a:off x="5998470" y="576060"/>
            <a:ext cx="3138234" cy="2567645"/>
            <a:chOff x="1515279" y="2002530"/>
            <a:chExt cx="4890754" cy="4279410"/>
          </a:xfrm>
        </p:grpSpPr>
        <p:pic>
          <p:nvPicPr>
            <p:cNvPr id="83" name="Picture 82" descr="iStock_000008295032XSmall.jpg"/>
            <p:cNvPicPr>
              <a:picLocks noChangeAspect="1"/>
            </p:cNvPicPr>
            <p:nvPr/>
          </p:nvPicPr>
          <p:blipFill>
            <a:blip r:embed="rId3" cstate="print"/>
            <a:stretch>
              <a:fillRect/>
            </a:stretch>
          </p:blipFill>
          <p:spPr>
            <a:xfrm>
              <a:off x="1515279" y="2002530"/>
              <a:ext cx="4483190" cy="4279410"/>
            </a:xfrm>
            <a:prstGeom prst="rect">
              <a:avLst/>
            </a:prstGeom>
            <a:solidFill>
              <a:srgbClr val="FFC000"/>
            </a:solidFill>
          </p:spPr>
        </p:pic>
        <p:sp>
          <p:nvSpPr>
            <p:cNvPr id="84" name="Rectangle 83"/>
            <p:cNvSpPr/>
            <p:nvPr/>
          </p:nvSpPr>
          <p:spPr>
            <a:xfrm>
              <a:off x="1834033" y="3286354"/>
              <a:ext cx="4572000" cy="2205733"/>
            </a:xfrm>
            <a:prstGeom prst="rect">
              <a:avLst/>
            </a:prstGeom>
          </p:spPr>
          <p:txBody>
            <a:bodyPr>
              <a:spAutoFit/>
            </a:bodyPr>
            <a:lstStyle/>
            <a:p>
              <a:pPr algn="ctr"/>
              <a:r>
                <a:rPr lang="en-US" sz="2000" b="1" dirty="0" smtClean="0">
                  <a:latin typeface="+mn-lt"/>
                </a:rPr>
                <a:t>I want to </a:t>
              </a:r>
            </a:p>
            <a:p>
              <a:pPr algn="ctr"/>
              <a:r>
                <a:rPr lang="en-US" sz="2000" b="1" dirty="0" smtClean="0">
                  <a:latin typeface="+mn-lt"/>
                </a:rPr>
                <a:t>Benefit from </a:t>
              </a:r>
            </a:p>
            <a:p>
              <a:pPr algn="ctr"/>
              <a:r>
                <a:rPr lang="en-US" sz="2000" b="1" dirty="0" smtClean="0">
                  <a:latin typeface="+mn-lt"/>
                </a:rPr>
                <a:t>others’</a:t>
              </a:r>
            </a:p>
            <a:p>
              <a:pPr algn="ctr"/>
              <a:r>
                <a:rPr lang="en-US" sz="2000" b="1" dirty="0" smtClean="0">
                  <a:latin typeface="+mn-lt"/>
                </a:rPr>
                <a:t>innovations</a:t>
              </a:r>
              <a:endParaRPr lang="en-US" sz="2000" b="1" dirty="0">
                <a:latin typeface="+mn-lt"/>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92590" y="3143706"/>
            <a:ext cx="8558820" cy="328088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292590" y="576061"/>
            <a:ext cx="3138234" cy="2567645"/>
            <a:chOff x="1515279" y="2002530"/>
            <a:chExt cx="4890754" cy="4279410"/>
          </a:xfrm>
        </p:grpSpPr>
        <p:pic>
          <p:nvPicPr>
            <p:cNvPr id="6" name="Picture 5" descr="iStock_000008295032XSmall.jpg"/>
            <p:cNvPicPr>
              <a:picLocks noChangeAspect="1"/>
            </p:cNvPicPr>
            <p:nvPr/>
          </p:nvPicPr>
          <p:blipFill>
            <a:blip r:embed="rId2" cstate="print"/>
            <a:stretch>
              <a:fillRect/>
            </a:stretch>
          </p:blipFill>
          <p:spPr>
            <a:xfrm>
              <a:off x="1515279" y="2002530"/>
              <a:ext cx="4483190" cy="4279410"/>
            </a:xfrm>
            <a:prstGeom prst="rect">
              <a:avLst/>
            </a:prstGeom>
          </p:spPr>
        </p:pic>
        <p:sp>
          <p:nvSpPr>
            <p:cNvPr id="7" name="Rectangle 6"/>
            <p:cNvSpPr/>
            <p:nvPr/>
          </p:nvSpPr>
          <p:spPr>
            <a:xfrm>
              <a:off x="1834033" y="3286353"/>
              <a:ext cx="4572000" cy="1565647"/>
            </a:xfrm>
            <a:prstGeom prst="rect">
              <a:avLst/>
            </a:prstGeom>
          </p:spPr>
          <p:txBody>
            <a:bodyPr>
              <a:spAutoFit/>
            </a:bodyPr>
            <a:lstStyle/>
            <a:p>
              <a:pPr algn="ctr"/>
              <a:r>
                <a:rPr lang="en-US" sz="2400" b="1" dirty="0" smtClean="0">
                  <a:latin typeface="Bradley Hand ITC" pitchFamily="66" charset="0"/>
                </a:rPr>
                <a:t>I want to </a:t>
              </a:r>
            </a:p>
            <a:p>
              <a:pPr algn="ctr"/>
              <a:r>
                <a:rPr lang="en-US" sz="2400" b="1" dirty="0" smtClean="0">
                  <a:latin typeface="Bradley Hand ITC" pitchFamily="66" charset="0"/>
                </a:rPr>
                <a:t>Innovate and</a:t>
              </a:r>
            </a:p>
            <a:p>
              <a:pPr algn="ctr"/>
              <a:r>
                <a:rPr lang="en-US" sz="2400" b="1" dirty="0" smtClean="0">
                  <a:latin typeface="Bradley Hand ITC" pitchFamily="66" charset="0"/>
                </a:rPr>
                <a:t>Integrate</a:t>
              </a:r>
              <a:endParaRPr lang="en-US" sz="2400" b="1" dirty="0">
                <a:latin typeface="Bradley Hand ITC" pitchFamily="66" charset="0"/>
              </a:endParaRPr>
            </a:p>
          </p:txBody>
        </p:sp>
      </p:grpSp>
      <p:grpSp>
        <p:nvGrpSpPr>
          <p:cNvPr id="8" name="Group 7"/>
          <p:cNvGrpSpPr/>
          <p:nvPr/>
        </p:nvGrpSpPr>
        <p:grpSpPr>
          <a:xfrm>
            <a:off x="292590" y="576060"/>
            <a:ext cx="3138234" cy="2567645"/>
            <a:chOff x="1515279" y="2002530"/>
            <a:chExt cx="4890754" cy="4279410"/>
          </a:xfrm>
        </p:grpSpPr>
        <p:pic>
          <p:nvPicPr>
            <p:cNvPr id="9" name="Picture 8" descr="iStock_000008295032XSmall.jpg"/>
            <p:cNvPicPr>
              <a:picLocks noChangeAspect="1"/>
            </p:cNvPicPr>
            <p:nvPr/>
          </p:nvPicPr>
          <p:blipFill>
            <a:blip r:embed="rId2" cstate="print"/>
            <a:stretch>
              <a:fillRect/>
            </a:stretch>
          </p:blipFill>
          <p:spPr>
            <a:xfrm>
              <a:off x="1515279" y="2002530"/>
              <a:ext cx="4483190" cy="4279410"/>
            </a:xfrm>
            <a:prstGeom prst="rect">
              <a:avLst/>
            </a:prstGeom>
          </p:spPr>
        </p:pic>
        <p:sp>
          <p:nvSpPr>
            <p:cNvPr id="10" name="Rectangle 9"/>
            <p:cNvSpPr/>
            <p:nvPr/>
          </p:nvSpPr>
          <p:spPr>
            <a:xfrm>
              <a:off x="1834033" y="3286354"/>
              <a:ext cx="4572000" cy="1692772"/>
            </a:xfrm>
            <a:prstGeom prst="rect">
              <a:avLst/>
            </a:prstGeom>
          </p:spPr>
          <p:txBody>
            <a:bodyPr>
              <a:spAutoFit/>
            </a:bodyPr>
            <a:lstStyle/>
            <a:p>
              <a:pPr algn="ctr"/>
              <a:r>
                <a:rPr lang="en-US" sz="2000" b="1" dirty="0" smtClean="0">
                  <a:latin typeface="+mn-lt"/>
                </a:rPr>
                <a:t>I want to </a:t>
              </a:r>
            </a:p>
            <a:p>
              <a:pPr algn="ctr"/>
              <a:r>
                <a:rPr lang="en-US" sz="2000" b="1" dirty="0" smtClean="0">
                  <a:latin typeface="+mn-lt"/>
                </a:rPr>
                <a:t>Innovate and</a:t>
              </a:r>
            </a:p>
            <a:p>
              <a:pPr algn="ctr"/>
              <a:r>
                <a:rPr lang="en-US" sz="2000" b="1" dirty="0" smtClean="0">
                  <a:latin typeface="+mn-lt"/>
                </a:rPr>
                <a:t>Integrate</a:t>
              </a:r>
              <a:endParaRPr lang="en-US" sz="2000" b="1" dirty="0">
                <a:latin typeface="+mn-lt"/>
              </a:endParaRPr>
            </a:p>
          </p:txBody>
        </p:sp>
      </p:grpSp>
      <p:grpSp>
        <p:nvGrpSpPr>
          <p:cNvPr id="11" name="Group 10"/>
          <p:cNvGrpSpPr/>
          <p:nvPr/>
        </p:nvGrpSpPr>
        <p:grpSpPr>
          <a:xfrm>
            <a:off x="3145530" y="576061"/>
            <a:ext cx="3138234" cy="2567645"/>
            <a:chOff x="1515279" y="2002530"/>
            <a:chExt cx="4890754" cy="4279410"/>
          </a:xfrm>
        </p:grpSpPr>
        <p:pic>
          <p:nvPicPr>
            <p:cNvPr id="12" name="Picture 11" descr="iStock_000008295032XSmall.jpg"/>
            <p:cNvPicPr>
              <a:picLocks noChangeAspect="1"/>
            </p:cNvPicPr>
            <p:nvPr/>
          </p:nvPicPr>
          <p:blipFill>
            <a:blip r:embed="rId2" cstate="print"/>
            <a:stretch>
              <a:fillRect/>
            </a:stretch>
          </p:blipFill>
          <p:spPr>
            <a:xfrm>
              <a:off x="1515279" y="2002530"/>
              <a:ext cx="4483190" cy="4279410"/>
            </a:xfrm>
            <a:prstGeom prst="rect">
              <a:avLst/>
            </a:prstGeom>
            <a:solidFill>
              <a:srgbClr val="FFC000"/>
            </a:solidFill>
          </p:spPr>
        </p:pic>
        <p:sp>
          <p:nvSpPr>
            <p:cNvPr id="13" name="Rectangle 12"/>
            <p:cNvSpPr/>
            <p:nvPr/>
          </p:nvSpPr>
          <p:spPr>
            <a:xfrm>
              <a:off x="1834033" y="3286354"/>
              <a:ext cx="4572000" cy="2205733"/>
            </a:xfrm>
            <a:prstGeom prst="rect">
              <a:avLst/>
            </a:prstGeom>
          </p:spPr>
          <p:txBody>
            <a:bodyPr>
              <a:spAutoFit/>
            </a:bodyPr>
            <a:lstStyle/>
            <a:p>
              <a:pPr algn="ctr"/>
              <a:r>
                <a:rPr lang="en-US" sz="2000" b="1" dirty="0" smtClean="0">
                  <a:latin typeface="+mn-lt"/>
                </a:rPr>
                <a:t>I want to </a:t>
              </a:r>
            </a:p>
            <a:p>
              <a:pPr algn="ctr"/>
              <a:r>
                <a:rPr lang="en-US" sz="2000" b="1" dirty="0" smtClean="0">
                  <a:latin typeface="+mn-lt"/>
                </a:rPr>
                <a:t>Expose  and </a:t>
              </a:r>
            </a:p>
            <a:p>
              <a:pPr algn="ctr"/>
              <a:r>
                <a:rPr lang="en-US" sz="2000" b="1" dirty="0" smtClean="0">
                  <a:latin typeface="+mn-lt"/>
                </a:rPr>
                <a:t>share </a:t>
              </a:r>
            </a:p>
            <a:p>
              <a:pPr algn="ctr"/>
              <a:r>
                <a:rPr lang="en-US" sz="2000" b="1" dirty="0" smtClean="0">
                  <a:latin typeface="+mn-lt"/>
                </a:rPr>
                <a:t>innovations</a:t>
              </a:r>
              <a:endParaRPr lang="en-US" sz="2000" b="1" dirty="0">
                <a:latin typeface="+mn-lt"/>
              </a:endParaRPr>
            </a:p>
          </p:txBody>
        </p:sp>
      </p:grpSp>
      <p:grpSp>
        <p:nvGrpSpPr>
          <p:cNvPr id="14" name="Group 13"/>
          <p:cNvGrpSpPr/>
          <p:nvPr/>
        </p:nvGrpSpPr>
        <p:grpSpPr>
          <a:xfrm>
            <a:off x="5998470" y="576060"/>
            <a:ext cx="3138234" cy="2567645"/>
            <a:chOff x="1515279" y="2002530"/>
            <a:chExt cx="4890754" cy="4279410"/>
          </a:xfrm>
        </p:grpSpPr>
        <p:pic>
          <p:nvPicPr>
            <p:cNvPr id="15" name="Picture 14" descr="iStock_000008295032XSmall.jpg"/>
            <p:cNvPicPr>
              <a:picLocks noChangeAspect="1"/>
            </p:cNvPicPr>
            <p:nvPr/>
          </p:nvPicPr>
          <p:blipFill>
            <a:blip r:embed="rId2" cstate="print"/>
            <a:stretch>
              <a:fillRect/>
            </a:stretch>
          </p:blipFill>
          <p:spPr>
            <a:xfrm>
              <a:off x="1515279" y="2002530"/>
              <a:ext cx="4483190" cy="4279410"/>
            </a:xfrm>
            <a:prstGeom prst="rect">
              <a:avLst/>
            </a:prstGeom>
            <a:solidFill>
              <a:srgbClr val="FFC000"/>
            </a:solidFill>
          </p:spPr>
        </p:pic>
        <p:sp>
          <p:nvSpPr>
            <p:cNvPr id="16" name="Rectangle 15"/>
            <p:cNvSpPr/>
            <p:nvPr/>
          </p:nvSpPr>
          <p:spPr>
            <a:xfrm>
              <a:off x="1834033" y="3286354"/>
              <a:ext cx="4572000" cy="2205733"/>
            </a:xfrm>
            <a:prstGeom prst="rect">
              <a:avLst/>
            </a:prstGeom>
          </p:spPr>
          <p:txBody>
            <a:bodyPr>
              <a:spAutoFit/>
            </a:bodyPr>
            <a:lstStyle/>
            <a:p>
              <a:pPr algn="ctr"/>
              <a:r>
                <a:rPr lang="en-US" sz="2000" b="1" dirty="0" smtClean="0">
                  <a:latin typeface="+mn-lt"/>
                </a:rPr>
                <a:t>I want to </a:t>
              </a:r>
            </a:p>
            <a:p>
              <a:pPr algn="ctr"/>
              <a:r>
                <a:rPr lang="en-US" sz="2000" b="1" dirty="0" smtClean="0">
                  <a:latin typeface="+mn-lt"/>
                </a:rPr>
                <a:t>Benefit from </a:t>
              </a:r>
            </a:p>
            <a:p>
              <a:pPr algn="ctr"/>
              <a:r>
                <a:rPr lang="en-US" sz="2000" b="1" dirty="0" smtClean="0">
                  <a:latin typeface="+mn-lt"/>
                </a:rPr>
                <a:t>others’</a:t>
              </a:r>
            </a:p>
            <a:p>
              <a:pPr algn="ctr"/>
              <a:r>
                <a:rPr lang="en-US" sz="2000" b="1" dirty="0" smtClean="0">
                  <a:latin typeface="+mn-lt"/>
                </a:rPr>
                <a:t>innovations</a:t>
              </a:r>
              <a:endParaRPr lang="en-US" sz="2000" b="1" dirty="0">
                <a:latin typeface="+mn-lt"/>
              </a:endParaRPr>
            </a:p>
          </p:txBody>
        </p:sp>
      </p:grpSp>
      <p:sp>
        <p:nvSpPr>
          <p:cNvPr id="18" name="Rectangle 17"/>
          <p:cNvSpPr/>
          <p:nvPr/>
        </p:nvSpPr>
        <p:spPr>
          <a:xfrm>
            <a:off x="720532" y="3001059"/>
            <a:ext cx="2282352" cy="855882"/>
          </a:xfrm>
          <a:prstGeom prst="rect">
            <a:avLst/>
          </a:prstGeom>
          <a:solidFill>
            <a:schemeClr val="bg1"/>
          </a:solidFill>
          <a:ln w="381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Ability to create apps.</a:t>
            </a:r>
          </a:p>
          <a:p>
            <a:pPr algn="ctr"/>
            <a:r>
              <a:rPr lang="en-GB" sz="1100" dirty="0" smtClean="0">
                <a:solidFill>
                  <a:schemeClr val="tx1"/>
                </a:solidFill>
              </a:rPr>
              <a:t>(service </a:t>
            </a:r>
            <a:r>
              <a:rPr lang="en-GB" sz="1100" dirty="0" err="1" smtClean="0">
                <a:solidFill>
                  <a:schemeClr val="tx1"/>
                </a:solidFill>
              </a:rPr>
              <a:t>catalog</a:t>
            </a:r>
            <a:r>
              <a:rPr lang="en-GB" sz="1100" dirty="0" smtClean="0">
                <a:solidFill>
                  <a:schemeClr val="tx1"/>
                </a:solidFill>
              </a:rPr>
              <a:t>, service directory)</a:t>
            </a:r>
            <a:endParaRPr lang="en-GB" sz="2000" dirty="0">
              <a:solidFill>
                <a:schemeClr val="tx1"/>
              </a:solidFill>
            </a:endParaRPr>
          </a:p>
        </p:txBody>
      </p:sp>
      <p:sp>
        <p:nvSpPr>
          <p:cNvPr id="19" name="Rectangle 18"/>
          <p:cNvSpPr/>
          <p:nvPr/>
        </p:nvSpPr>
        <p:spPr>
          <a:xfrm>
            <a:off x="3573471" y="3001059"/>
            <a:ext cx="2282352" cy="855882"/>
          </a:xfrm>
          <a:prstGeom prst="rect">
            <a:avLst/>
          </a:prstGeom>
          <a:solidFill>
            <a:schemeClr val="bg1"/>
          </a:solidFill>
          <a:ln w="381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Ability to publish apps.</a:t>
            </a:r>
          </a:p>
          <a:p>
            <a:pPr algn="ctr"/>
            <a:endParaRPr lang="en-GB" sz="1100" dirty="0" smtClean="0">
              <a:solidFill>
                <a:schemeClr val="tx1"/>
              </a:solidFill>
            </a:endParaRPr>
          </a:p>
        </p:txBody>
      </p:sp>
      <p:sp>
        <p:nvSpPr>
          <p:cNvPr id="20" name="Rectangle 19"/>
          <p:cNvSpPr/>
          <p:nvPr/>
        </p:nvSpPr>
        <p:spPr>
          <a:xfrm>
            <a:off x="6426411" y="3001059"/>
            <a:ext cx="2282352" cy="855882"/>
          </a:xfrm>
          <a:prstGeom prst="rect">
            <a:avLst/>
          </a:prstGeom>
          <a:solidFill>
            <a:schemeClr val="bg1"/>
          </a:solidFill>
          <a:ln w="381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Ability to find &amp; install apps.</a:t>
            </a:r>
          </a:p>
          <a:p>
            <a:pPr algn="ctr"/>
            <a:r>
              <a:rPr lang="en-GB" sz="1100" dirty="0" smtClean="0">
                <a:solidFill>
                  <a:schemeClr val="tx1"/>
                </a:solidFill>
              </a:rPr>
              <a:t>(App Store)</a:t>
            </a:r>
            <a:endParaRPr lang="en-GB" dirty="0" smtClean="0">
              <a:solidFill>
                <a:schemeClr val="tx1"/>
              </a:solidFill>
            </a:endParaRPr>
          </a:p>
        </p:txBody>
      </p:sp>
      <p:sp>
        <p:nvSpPr>
          <p:cNvPr id="24" name="TextBox 23"/>
          <p:cNvSpPr txBox="1"/>
          <p:nvPr/>
        </p:nvSpPr>
        <p:spPr>
          <a:xfrm>
            <a:off x="0" y="0"/>
            <a:ext cx="2895344" cy="646331"/>
          </a:xfrm>
          <a:prstGeom prst="rect">
            <a:avLst/>
          </a:prstGeom>
          <a:noFill/>
        </p:spPr>
        <p:txBody>
          <a:bodyPr wrap="none" rtlCol="0">
            <a:spAutoFit/>
          </a:bodyPr>
          <a:lstStyle/>
          <a:p>
            <a:r>
              <a:rPr lang="en-GB" sz="3600" dirty="0" smtClean="0">
                <a:latin typeface="+mn-lt"/>
              </a:rPr>
              <a:t>The Platform</a:t>
            </a:r>
            <a:endParaRPr lang="en-GB" sz="2400" dirty="0">
              <a:latin typeface="+mn-lt"/>
            </a:endParaRPr>
          </a:p>
        </p:txBody>
      </p:sp>
      <p:grpSp>
        <p:nvGrpSpPr>
          <p:cNvPr id="26" name="Group 25"/>
          <p:cNvGrpSpPr/>
          <p:nvPr/>
        </p:nvGrpSpPr>
        <p:grpSpPr>
          <a:xfrm>
            <a:off x="2147001" y="4369881"/>
            <a:ext cx="4968000" cy="2340000"/>
            <a:chOff x="2088000" y="2268000"/>
            <a:chExt cx="4968000" cy="2340000"/>
          </a:xfrm>
        </p:grpSpPr>
        <p:sp>
          <p:nvSpPr>
            <p:cNvPr id="27" name="Rectangle 26"/>
            <p:cNvSpPr/>
            <p:nvPr/>
          </p:nvSpPr>
          <p:spPr bwMode="auto">
            <a:xfrm>
              <a:off x="2088000" y="2268000"/>
              <a:ext cx="4968000" cy="1476000"/>
            </a:xfrm>
            <a:prstGeom prst="rect">
              <a:avLst/>
            </a:prstGeom>
            <a:solidFill>
              <a:schemeClr val="accent1">
                <a:lumMod val="40000"/>
                <a:lumOff val="60000"/>
              </a:schemeClr>
            </a:solidFill>
            <a:ln w="254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cs typeface="Calibri" pitchFamily="34" charset="0"/>
              </a:endParaRPr>
            </a:p>
          </p:txBody>
        </p:sp>
        <p:sp>
          <p:nvSpPr>
            <p:cNvPr id="28" name="Rounded Rectangle 27"/>
            <p:cNvSpPr/>
            <p:nvPr/>
          </p:nvSpPr>
          <p:spPr bwMode="auto">
            <a:xfrm>
              <a:off x="2159999" y="2410792"/>
              <a:ext cx="4824000" cy="468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29" name="Rectangle 28"/>
            <p:cNvSpPr/>
            <p:nvPr/>
          </p:nvSpPr>
          <p:spPr bwMode="auto">
            <a:xfrm>
              <a:off x="2088000" y="3888000"/>
              <a:ext cx="4968000" cy="720000"/>
            </a:xfrm>
            <a:prstGeom prst="rect">
              <a:avLst/>
            </a:prstGeom>
            <a:solidFill>
              <a:schemeClr val="accent1">
                <a:lumMod val="40000"/>
                <a:lumOff val="60000"/>
              </a:schemeClr>
            </a:solidFill>
            <a:ln w="25400">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itchFamily="34" charset="0"/>
                <a:cs typeface="Calibri" pitchFamily="34" charset="0"/>
              </a:endParaRPr>
            </a:p>
          </p:txBody>
        </p:sp>
        <p:sp>
          <p:nvSpPr>
            <p:cNvPr id="30" name="TextBox 585"/>
            <p:cNvSpPr txBox="1">
              <a:spLocks noChangeArrowheads="1"/>
            </p:cNvSpPr>
            <p:nvPr/>
          </p:nvSpPr>
          <p:spPr bwMode="auto">
            <a:xfrm>
              <a:off x="2088000" y="3888000"/>
              <a:ext cx="858559" cy="276998"/>
            </a:xfrm>
            <a:prstGeom prst="rect">
              <a:avLst/>
            </a:prstGeom>
            <a:noFill/>
            <a:ln w="9525">
              <a:noFill/>
              <a:miter lim="800000"/>
              <a:headEnd/>
              <a:tailEnd/>
            </a:ln>
          </p:spPr>
          <p:txBody>
            <a:bodyPr wrap="none">
              <a:spAutoFit/>
            </a:bodyPr>
            <a:lstStyle/>
            <a:p>
              <a:r>
                <a:rPr lang="en-GB" sz="1200" b="1" dirty="0">
                  <a:solidFill>
                    <a:srgbClr val="2178B5"/>
                  </a:solidFill>
                  <a:latin typeface="Calibri" pitchFamily="34" charset="0"/>
                  <a:cs typeface="Calibri" pitchFamily="34" charset="0"/>
                </a:rPr>
                <a:t>Data Layer</a:t>
              </a:r>
            </a:p>
          </p:txBody>
        </p:sp>
        <p:sp>
          <p:nvSpPr>
            <p:cNvPr id="31" name="Rounded Rectangle 30"/>
            <p:cNvSpPr/>
            <p:nvPr/>
          </p:nvSpPr>
          <p:spPr bwMode="auto">
            <a:xfrm>
              <a:off x="3888000" y="2348880"/>
              <a:ext cx="1368000" cy="22383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chemeClr val="bg1"/>
                  </a:solidFill>
                  <a:latin typeface="Calibri" pitchFamily="34" charset="0"/>
                  <a:cs typeface="Calibri" pitchFamily="34" charset="0"/>
                </a:rPr>
                <a:t>Business </a:t>
              </a:r>
              <a:r>
                <a:rPr lang="en-GB" sz="1000" b="1" dirty="0" smtClean="0">
                  <a:solidFill>
                    <a:schemeClr val="bg1"/>
                  </a:solidFill>
                  <a:latin typeface="Calibri" pitchFamily="34" charset="0"/>
                  <a:cs typeface="Calibri" pitchFamily="34" charset="0"/>
                </a:rPr>
                <a:t>Logic Services</a:t>
              </a:r>
              <a:endParaRPr lang="en-GB" sz="1000" b="1" dirty="0">
                <a:solidFill>
                  <a:schemeClr val="bg1"/>
                </a:solidFill>
                <a:latin typeface="Calibri" pitchFamily="34" charset="0"/>
                <a:cs typeface="Calibri" pitchFamily="34" charset="0"/>
              </a:endParaRPr>
            </a:p>
          </p:txBody>
        </p:sp>
        <p:pic>
          <p:nvPicPr>
            <p:cNvPr id="32" name="Picture 7"/>
            <p:cNvPicPr>
              <a:picLocks noChangeAspect="1" noChangeArrowheads="1"/>
            </p:cNvPicPr>
            <p:nvPr/>
          </p:nvPicPr>
          <p:blipFill>
            <a:blip r:embed="rId3" cstate="print"/>
            <a:srcRect/>
            <a:stretch>
              <a:fillRect/>
            </a:stretch>
          </p:blipFill>
          <p:spPr bwMode="auto">
            <a:xfrm>
              <a:off x="3806198" y="4048437"/>
              <a:ext cx="1485882" cy="428078"/>
            </a:xfrm>
            <a:prstGeom prst="rect">
              <a:avLst/>
            </a:prstGeom>
            <a:noFill/>
            <a:ln w="9525">
              <a:noFill/>
              <a:miter lim="800000"/>
              <a:headEnd/>
              <a:tailEnd/>
            </a:ln>
          </p:spPr>
        </p:pic>
        <p:sp>
          <p:nvSpPr>
            <p:cNvPr id="33" name="Rounded Rectangle 32"/>
            <p:cNvSpPr/>
            <p:nvPr/>
          </p:nvSpPr>
          <p:spPr bwMode="auto">
            <a:xfrm>
              <a:off x="2298302" y="246953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4" name="Rounded Rectangle 33"/>
            <p:cNvSpPr/>
            <p:nvPr/>
          </p:nvSpPr>
          <p:spPr bwMode="auto">
            <a:xfrm>
              <a:off x="2298302"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5" name="Rounded Rectangle 34"/>
            <p:cNvSpPr/>
            <p:nvPr/>
          </p:nvSpPr>
          <p:spPr bwMode="auto">
            <a:xfrm>
              <a:off x="2584052"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6" name="Rounded Rectangle 35"/>
            <p:cNvSpPr/>
            <p:nvPr/>
          </p:nvSpPr>
          <p:spPr bwMode="auto">
            <a:xfrm>
              <a:off x="2584052"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7" name="Rounded Rectangle 36"/>
            <p:cNvSpPr/>
            <p:nvPr/>
          </p:nvSpPr>
          <p:spPr bwMode="auto">
            <a:xfrm>
              <a:off x="2874565"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8" name="Rounded Rectangle 37"/>
            <p:cNvSpPr/>
            <p:nvPr/>
          </p:nvSpPr>
          <p:spPr bwMode="auto">
            <a:xfrm>
              <a:off x="2874565"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39" name="Rounded Rectangle 38"/>
            <p:cNvSpPr/>
            <p:nvPr/>
          </p:nvSpPr>
          <p:spPr bwMode="auto">
            <a:xfrm>
              <a:off x="3160315" y="246953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0" name="Rounded Rectangle 39"/>
            <p:cNvSpPr/>
            <p:nvPr/>
          </p:nvSpPr>
          <p:spPr bwMode="auto">
            <a:xfrm>
              <a:off x="3160315"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1" name="Rounded Rectangle 40"/>
            <p:cNvSpPr/>
            <p:nvPr/>
          </p:nvSpPr>
          <p:spPr bwMode="auto">
            <a:xfrm>
              <a:off x="3446065" y="246953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2" name="Rounded Rectangle 41"/>
            <p:cNvSpPr/>
            <p:nvPr/>
          </p:nvSpPr>
          <p:spPr bwMode="auto">
            <a:xfrm>
              <a:off x="3446065" y="2655267"/>
              <a:ext cx="228600" cy="134938"/>
            </a:xfrm>
            <a:prstGeom prst="roundRect">
              <a:avLst/>
            </a:prstGeom>
            <a:solidFill>
              <a:srgbClr val="C00000"/>
            </a:solidFill>
            <a:ln w="127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3" name="Rounded Rectangle 42"/>
            <p:cNvSpPr/>
            <p:nvPr/>
          </p:nvSpPr>
          <p:spPr bwMode="auto">
            <a:xfrm>
              <a:off x="3736577"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4" name="Rounded Rectangle 43"/>
            <p:cNvSpPr/>
            <p:nvPr/>
          </p:nvSpPr>
          <p:spPr bwMode="auto">
            <a:xfrm>
              <a:off x="4022327" y="2655267"/>
              <a:ext cx="228600" cy="134938"/>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5" name="Rounded Rectangle 44"/>
            <p:cNvSpPr/>
            <p:nvPr/>
          </p:nvSpPr>
          <p:spPr bwMode="auto">
            <a:xfrm>
              <a:off x="431284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6" name="Rounded Rectangle 45"/>
            <p:cNvSpPr/>
            <p:nvPr/>
          </p:nvSpPr>
          <p:spPr bwMode="auto">
            <a:xfrm>
              <a:off x="459859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7" name="Rounded Rectangle 46"/>
            <p:cNvSpPr/>
            <p:nvPr/>
          </p:nvSpPr>
          <p:spPr bwMode="auto">
            <a:xfrm>
              <a:off x="4884340"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8" name="Rounded Rectangle 47"/>
            <p:cNvSpPr/>
            <p:nvPr/>
          </p:nvSpPr>
          <p:spPr bwMode="auto">
            <a:xfrm>
              <a:off x="5507831"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49" name="Rounded Rectangle 48"/>
            <p:cNvSpPr/>
            <p:nvPr/>
          </p:nvSpPr>
          <p:spPr bwMode="auto">
            <a:xfrm>
              <a:off x="5793581"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0" name="Rounded Rectangle 49"/>
            <p:cNvSpPr/>
            <p:nvPr/>
          </p:nvSpPr>
          <p:spPr bwMode="auto">
            <a:xfrm>
              <a:off x="6084094"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1" name="Rounded Rectangle 50"/>
            <p:cNvSpPr/>
            <p:nvPr/>
          </p:nvSpPr>
          <p:spPr bwMode="auto">
            <a:xfrm>
              <a:off x="6369844"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2" name="Rounded Rectangle 51"/>
            <p:cNvSpPr/>
            <p:nvPr/>
          </p:nvSpPr>
          <p:spPr bwMode="auto">
            <a:xfrm>
              <a:off x="6647656" y="2655267"/>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3" name="Rounded Rectangle 52"/>
            <p:cNvSpPr/>
            <p:nvPr/>
          </p:nvSpPr>
          <p:spPr bwMode="auto">
            <a:xfrm>
              <a:off x="5793581"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4" name="Rounded Rectangle 53"/>
            <p:cNvSpPr/>
            <p:nvPr/>
          </p:nvSpPr>
          <p:spPr bwMode="auto">
            <a:xfrm>
              <a:off x="6084094" y="246318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5" name="Rounded Rectangle 54"/>
            <p:cNvSpPr/>
            <p:nvPr/>
          </p:nvSpPr>
          <p:spPr bwMode="auto">
            <a:xfrm>
              <a:off x="6369844"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6" name="Rounded Rectangle 55"/>
            <p:cNvSpPr/>
            <p:nvPr/>
          </p:nvSpPr>
          <p:spPr bwMode="auto">
            <a:xfrm>
              <a:off x="6647656" y="2463180"/>
              <a:ext cx="228600" cy="134937"/>
            </a:xfrm>
            <a:prstGeom prst="roundRect">
              <a:avLst/>
            </a:prstGeom>
            <a:solidFill>
              <a:srgbClr val="C00000"/>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7" name="Rounded Rectangle 56"/>
            <p:cNvSpPr/>
            <p:nvPr/>
          </p:nvSpPr>
          <p:spPr bwMode="auto">
            <a:xfrm>
              <a:off x="5509419" y="2463180"/>
              <a:ext cx="228600" cy="134937"/>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8" name="Rounded Rectangle 57"/>
            <p:cNvSpPr/>
            <p:nvPr/>
          </p:nvSpPr>
          <p:spPr bwMode="auto">
            <a:xfrm>
              <a:off x="2159999" y="3204000"/>
              <a:ext cx="4824000" cy="432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59" name="Rounded Rectangle 58"/>
            <p:cNvSpPr/>
            <p:nvPr/>
          </p:nvSpPr>
          <p:spPr bwMode="auto">
            <a:xfrm>
              <a:off x="3888000" y="3149724"/>
              <a:ext cx="1368000" cy="21431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chemeClr val="bg1"/>
                  </a:solidFill>
                  <a:latin typeface="Calibri" pitchFamily="34" charset="0"/>
                  <a:cs typeface="Calibri" pitchFamily="34" charset="0"/>
                </a:rPr>
                <a:t>Core Data Services</a:t>
              </a:r>
            </a:p>
          </p:txBody>
        </p:sp>
        <p:sp>
          <p:nvSpPr>
            <p:cNvPr id="60" name="Rounded Rectangle 59"/>
            <p:cNvSpPr/>
            <p:nvPr/>
          </p:nvSpPr>
          <p:spPr bwMode="auto">
            <a:xfrm>
              <a:off x="2328778"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1" name="Rounded Rectangle 60"/>
            <p:cNvSpPr/>
            <p:nvPr/>
          </p:nvSpPr>
          <p:spPr bwMode="auto">
            <a:xfrm>
              <a:off x="3100817"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2" name="Rounded Rectangle 61"/>
            <p:cNvSpPr/>
            <p:nvPr/>
          </p:nvSpPr>
          <p:spPr bwMode="auto">
            <a:xfrm>
              <a:off x="3879724"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3" name="Rounded Rectangle 62"/>
            <p:cNvSpPr/>
            <p:nvPr/>
          </p:nvSpPr>
          <p:spPr bwMode="auto">
            <a:xfrm>
              <a:off x="4651762"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4" name="Rounded Rectangle 63"/>
            <p:cNvSpPr/>
            <p:nvPr/>
          </p:nvSpPr>
          <p:spPr bwMode="auto">
            <a:xfrm>
              <a:off x="5401836" y="3400569"/>
              <a:ext cx="685494" cy="190498"/>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5" name="Rounded Rectangle 64"/>
            <p:cNvSpPr/>
            <p:nvPr/>
          </p:nvSpPr>
          <p:spPr bwMode="auto">
            <a:xfrm>
              <a:off x="6163529" y="3400568"/>
              <a:ext cx="684000" cy="198000"/>
            </a:xfrm>
            <a:prstGeom prst="roundRect">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sp>
          <p:nvSpPr>
            <p:cNvPr id="66" name="TextBox 650"/>
            <p:cNvSpPr txBox="1">
              <a:spLocks noChangeArrowheads="1"/>
            </p:cNvSpPr>
            <p:nvPr/>
          </p:nvSpPr>
          <p:spPr bwMode="auto">
            <a:xfrm>
              <a:off x="2323090" y="3399433"/>
              <a:ext cx="701033"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Registry</a:t>
              </a:r>
            </a:p>
          </p:txBody>
        </p:sp>
        <p:sp>
          <p:nvSpPr>
            <p:cNvPr id="67" name="TextBox 651"/>
            <p:cNvSpPr txBox="1">
              <a:spLocks noChangeArrowheads="1"/>
            </p:cNvSpPr>
            <p:nvPr/>
          </p:nvSpPr>
          <p:spPr bwMode="auto">
            <a:xfrm>
              <a:off x="3102206" y="3399433"/>
              <a:ext cx="691529" cy="215443"/>
            </a:xfrm>
            <a:prstGeom prst="rect">
              <a:avLst/>
            </a:prstGeom>
            <a:noFill/>
            <a:ln w="9525">
              <a:noFill/>
              <a:miter lim="800000"/>
              <a:headEnd/>
              <a:tailEnd/>
            </a:ln>
          </p:spPr>
          <p:txBody>
            <a:bodyPr>
              <a:spAutoFit/>
            </a:bodyPr>
            <a:lstStyle/>
            <a:p>
              <a:pPr algn="ctr"/>
              <a:r>
                <a:rPr lang="en-US" sz="800" b="1" dirty="0">
                  <a:solidFill>
                    <a:schemeClr val="bg1"/>
                  </a:solidFill>
                  <a:latin typeface="Calibri" pitchFamily="34" charset="0"/>
                  <a:cs typeface="Calibri" pitchFamily="34" charset="0"/>
                </a:rPr>
                <a:t>KBWC</a:t>
              </a:r>
            </a:p>
          </p:txBody>
        </p:sp>
        <p:sp>
          <p:nvSpPr>
            <p:cNvPr id="68" name="TextBox 652"/>
            <p:cNvSpPr txBox="1">
              <a:spLocks noChangeArrowheads="1"/>
            </p:cNvSpPr>
            <p:nvPr/>
          </p:nvSpPr>
          <p:spPr bwMode="auto">
            <a:xfrm>
              <a:off x="3885174" y="3399433"/>
              <a:ext cx="678173"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WorldCat</a:t>
              </a:r>
            </a:p>
          </p:txBody>
        </p:sp>
        <p:sp>
          <p:nvSpPr>
            <p:cNvPr id="69" name="TextBox 653"/>
            <p:cNvSpPr txBox="1">
              <a:spLocks noChangeArrowheads="1"/>
            </p:cNvSpPr>
            <p:nvPr/>
          </p:nvSpPr>
          <p:spPr bwMode="auto">
            <a:xfrm>
              <a:off x="4650965" y="3399433"/>
              <a:ext cx="683833" cy="215443"/>
            </a:xfrm>
            <a:prstGeom prst="rect">
              <a:avLst/>
            </a:prstGeom>
            <a:noFill/>
            <a:ln w="9525">
              <a:noFill/>
              <a:miter lim="800000"/>
              <a:headEnd/>
              <a:tailEnd/>
            </a:ln>
          </p:spPr>
          <p:txBody>
            <a:bodyPr>
              <a:spAutoFit/>
            </a:bodyPr>
            <a:lstStyle/>
            <a:p>
              <a:pPr algn="ctr"/>
              <a:r>
                <a:rPr lang="en-US" sz="800" b="1" dirty="0">
                  <a:solidFill>
                    <a:schemeClr val="bg1"/>
                  </a:solidFill>
                  <a:latin typeface="Calibri" pitchFamily="34" charset="0"/>
                  <a:cs typeface="Calibri" pitchFamily="34" charset="0"/>
                </a:rPr>
                <a:t>Identifiers</a:t>
              </a:r>
            </a:p>
          </p:txBody>
        </p:sp>
        <p:sp>
          <p:nvSpPr>
            <p:cNvPr id="70" name="TextBox 654"/>
            <p:cNvSpPr txBox="1">
              <a:spLocks noChangeArrowheads="1"/>
            </p:cNvSpPr>
            <p:nvPr/>
          </p:nvSpPr>
          <p:spPr bwMode="auto">
            <a:xfrm>
              <a:off x="5393917" y="3399433"/>
              <a:ext cx="701033" cy="215443"/>
            </a:xfrm>
            <a:prstGeom prst="rect">
              <a:avLst/>
            </a:prstGeom>
            <a:noFill/>
            <a:ln w="9525">
              <a:noFill/>
              <a:miter lim="800000"/>
              <a:headEnd/>
              <a:tailEnd/>
            </a:ln>
          </p:spPr>
          <p:txBody>
            <a:bodyPr>
              <a:spAutoFit/>
            </a:bodyPr>
            <a:lstStyle/>
            <a:p>
              <a:pPr algn="ctr"/>
              <a:r>
                <a:rPr lang="en-US" sz="800" b="1" dirty="0" smtClean="0">
                  <a:solidFill>
                    <a:schemeClr val="bg1"/>
                  </a:solidFill>
                  <a:latin typeface="Calibri" pitchFamily="34" charset="0"/>
                  <a:cs typeface="Calibri" pitchFamily="34" charset="0"/>
                </a:rPr>
                <a:t>X-ID</a:t>
              </a:r>
              <a:endParaRPr lang="en-US" sz="800" b="1" dirty="0">
                <a:solidFill>
                  <a:schemeClr val="bg1"/>
                </a:solidFill>
                <a:latin typeface="Calibri" pitchFamily="34" charset="0"/>
                <a:cs typeface="Calibri" pitchFamily="34" charset="0"/>
              </a:endParaRPr>
            </a:p>
          </p:txBody>
        </p:sp>
        <p:sp>
          <p:nvSpPr>
            <p:cNvPr id="71" name="TextBox 655"/>
            <p:cNvSpPr txBox="1">
              <a:spLocks noChangeArrowheads="1"/>
            </p:cNvSpPr>
            <p:nvPr/>
          </p:nvSpPr>
          <p:spPr bwMode="auto">
            <a:xfrm>
              <a:off x="6164483" y="3399433"/>
              <a:ext cx="372422" cy="215443"/>
            </a:xfrm>
            <a:prstGeom prst="rect">
              <a:avLst/>
            </a:prstGeom>
            <a:noFill/>
            <a:ln w="9525">
              <a:noFill/>
              <a:miter lim="800000"/>
              <a:headEnd/>
              <a:tailEnd/>
            </a:ln>
          </p:spPr>
          <p:txBody>
            <a:bodyPr>
              <a:spAutoFit/>
            </a:bodyPr>
            <a:lstStyle/>
            <a:p>
              <a:pPr algn="ctr"/>
              <a:r>
                <a:rPr lang="en-US" sz="800" b="1">
                  <a:solidFill>
                    <a:schemeClr val="bg1"/>
                  </a:solidFill>
                  <a:latin typeface="Calibri" pitchFamily="34" charset="0"/>
                  <a:cs typeface="Calibri" pitchFamily="34" charset="0"/>
                </a:rPr>
                <a:t>…</a:t>
              </a:r>
            </a:p>
          </p:txBody>
        </p:sp>
        <p:sp>
          <p:nvSpPr>
            <p:cNvPr id="72" name="Rounded Rectangle 71"/>
            <p:cNvSpPr/>
            <p:nvPr/>
          </p:nvSpPr>
          <p:spPr bwMode="auto">
            <a:xfrm>
              <a:off x="5207496" y="2656800"/>
              <a:ext cx="228600" cy="134938"/>
            </a:xfrm>
            <a:prstGeom prst="roundRect">
              <a:avLst/>
            </a:prstGeom>
            <a:solidFill>
              <a:schemeClr val="accent1">
                <a:lumMod val="60000"/>
                <a:lumOff val="4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b="1" dirty="0">
                <a:solidFill>
                  <a:schemeClr val="tx1"/>
                </a:solidFill>
                <a:latin typeface="Calibri" pitchFamily="34" charset="0"/>
                <a:cs typeface="Calibri" pitchFamily="34" charset="0"/>
              </a:endParaRPr>
            </a:p>
          </p:txBody>
        </p:sp>
      </p:grpSp>
      <p:sp>
        <p:nvSpPr>
          <p:cNvPr id="73" name="Rectangle 72"/>
          <p:cNvSpPr/>
          <p:nvPr/>
        </p:nvSpPr>
        <p:spPr>
          <a:xfrm>
            <a:off x="142646" y="5426058"/>
            <a:ext cx="1861708" cy="855882"/>
          </a:xfrm>
          <a:prstGeom prst="rect">
            <a:avLst/>
          </a:prstGeom>
          <a:solidFill>
            <a:schemeClr val="bg1"/>
          </a:solidFill>
          <a:ln w="381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smtClean="0">
                <a:solidFill>
                  <a:schemeClr val="tx1"/>
                </a:solidFill>
              </a:rPr>
              <a:t>Ability to share</a:t>
            </a:r>
          </a:p>
          <a:p>
            <a:pPr algn="ctr"/>
            <a:r>
              <a:rPr lang="en-GB" sz="1100" dirty="0" smtClean="0">
                <a:solidFill>
                  <a:schemeClr val="tx1"/>
                </a:solidFill>
              </a:rPr>
              <a:t>(Community Site)</a:t>
            </a:r>
            <a:endParaRPr lang="en-GB" sz="20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Apps</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149943" y="1431942"/>
            <a:ext cx="5532447" cy="3286353"/>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052559" y="3571647"/>
            <a:ext cx="4941498" cy="3143705"/>
          </a:xfrm>
          <a:prstGeom prst="rect">
            <a:avLst/>
          </a:prstGeom>
          <a:noFill/>
          <a:ln w="9525">
            <a:noFill/>
            <a:miter lim="800000"/>
            <a:headEnd/>
            <a:tailEnd/>
          </a:ln>
        </p:spPr>
      </p:pic>
      <p:sp>
        <p:nvSpPr>
          <p:cNvPr id="6" name="TextBox 5"/>
          <p:cNvSpPr txBox="1"/>
          <p:nvPr/>
        </p:nvSpPr>
        <p:spPr>
          <a:xfrm>
            <a:off x="5713176" y="1574589"/>
            <a:ext cx="3145530" cy="923330"/>
          </a:xfrm>
          <a:prstGeom prst="rect">
            <a:avLst/>
          </a:prstGeom>
          <a:noFill/>
        </p:spPr>
        <p:txBody>
          <a:bodyPr wrap="square" rtlCol="0">
            <a:spAutoFit/>
          </a:bodyPr>
          <a:lstStyle/>
          <a:p>
            <a:r>
              <a:rPr lang="en-GB" b="1" dirty="0" smtClean="0">
                <a:latin typeface="+mn-lt"/>
              </a:rPr>
              <a:t>Service </a:t>
            </a:r>
            <a:r>
              <a:rPr lang="en-GB" b="1" dirty="0" err="1" smtClean="0">
                <a:latin typeface="+mn-lt"/>
              </a:rPr>
              <a:t>Catalog</a:t>
            </a:r>
            <a:r>
              <a:rPr lang="en-GB" b="1" dirty="0" smtClean="0">
                <a:latin typeface="+mn-lt"/>
              </a:rPr>
              <a:t> – provides full documentation to the platform</a:t>
            </a:r>
            <a:endParaRPr lang="en-GB" b="1" dirty="0">
              <a:latin typeface="+mn-lt"/>
            </a:endParaRPr>
          </a:p>
        </p:txBody>
      </p:sp>
      <p:sp>
        <p:nvSpPr>
          <p:cNvPr id="7" name="TextBox 6"/>
          <p:cNvSpPr txBox="1"/>
          <p:nvPr/>
        </p:nvSpPr>
        <p:spPr>
          <a:xfrm>
            <a:off x="998529" y="5140764"/>
            <a:ext cx="3145530" cy="1477328"/>
          </a:xfrm>
          <a:prstGeom prst="rect">
            <a:avLst/>
          </a:prstGeom>
          <a:noFill/>
        </p:spPr>
        <p:txBody>
          <a:bodyPr wrap="square" rtlCol="0">
            <a:spAutoFit/>
          </a:bodyPr>
          <a:lstStyle/>
          <a:p>
            <a:pPr>
              <a:buFont typeface="Arial" pitchFamily="34" charset="0"/>
              <a:buChar char="•"/>
            </a:pPr>
            <a:r>
              <a:rPr lang="en-GB" b="1" dirty="0" smtClean="0">
                <a:latin typeface="+mn-lt"/>
              </a:rPr>
              <a:t> Community Site – provides help and collaboration  facilities</a:t>
            </a:r>
          </a:p>
          <a:p>
            <a:pPr>
              <a:buFont typeface="Arial" pitchFamily="34" charset="0"/>
              <a:buChar char="•"/>
            </a:pPr>
            <a:r>
              <a:rPr lang="en-GB" b="1" dirty="0" smtClean="0">
                <a:latin typeface="+mn-lt"/>
              </a:rPr>
              <a:t> Developer Network</a:t>
            </a:r>
          </a:p>
          <a:p>
            <a:pPr>
              <a:buFont typeface="Arial" pitchFamily="34" charset="0"/>
              <a:buChar char="•"/>
            </a:pPr>
            <a:r>
              <a:rPr lang="en-GB" b="1" dirty="0" smtClean="0">
                <a:latin typeface="+mn-lt"/>
              </a:rPr>
              <a:t> ‘</a:t>
            </a:r>
            <a:r>
              <a:rPr lang="en-GB" b="1" dirty="0" err="1" smtClean="0">
                <a:latin typeface="+mn-lt"/>
              </a:rPr>
              <a:t>Hackathons</a:t>
            </a:r>
            <a:r>
              <a:rPr lang="en-GB" b="1" dirty="0" smtClean="0">
                <a:latin typeface="+mn-lt"/>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&amp; Exposing Apps on the Platform</a:t>
            </a:r>
            <a:endParaRPr lang="en-US" dirty="0"/>
          </a:p>
        </p:txBody>
      </p:sp>
      <p:pic>
        <p:nvPicPr>
          <p:cNvPr id="4" name="Content Placeholder 3" descr="Screen shot 2011-02-18 at 8.45.10 AM.png"/>
          <p:cNvPicPr>
            <a:picLocks noGrp="1" noChangeAspect="1"/>
          </p:cNvPicPr>
          <p:nvPr>
            <p:ph idx="1"/>
          </p:nvPr>
        </p:nvPicPr>
        <p:blipFill>
          <a:blip r:embed="rId3" cstate="print"/>
          <a:srcRect t="-1355" b="-1355"/>
          <a:stretch>
            <a:fillRect/>
          </a:stretch>
        </p:blipFill>
        <p:spPr>
          <a:xfrm>
            <a:off x="255488" y="1600200"/>
            <a:ext cx="8659912" cy="47244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&amp; Installing Apps : The App Gallery</a:t>
            </a:r>
            <a:endParaRPr lang="en-US" dirty="0"/>
          </a:p>
        </p:txBody>
      </p:sp>
      <p:sp>
        <p:nvSpPr>
          <p:cNvPr id="4" name="TextBox 3"/>
          <p:cNvSpPr txBox="1"/>
          <p:nvPr/>
        </p:nvSpPr>
        <p:spPr>
          <a:xfrm>
            <a:off x="3226212" y="2430471"/>
            <a:ext cx="3423528" cy="276999"/>
          </a:xfrm>
          <a:prstGeom prst="rect">
            <a:avLst/>
          </a:prstGeom>
          <a:noFill/>
        </p:spPr>
        <p:txBody>
          <a:bodyPr wrap="square" rtlCol="0">
            <a:spAutoFit/>
          </a:bodyPr>
          <a:lstStyle/>
          <a:p>
            <a:r>
              <a:rPr lang="en-US" sz="1200" dirty="0" smtClean="0"/>
              <a:t>Bestseller.xml</a:t>
            </a:r>
            <a:endParaRPr lang="en-US" sz="1200" dirty="0"/>
          </a:p>
        </p:txBody>
      </p:sp>
      <p:pic>
        <p:nvPicPr>
          <p:cNvPr id="6" name="Picture 5" descr="Screen shot 2011-02-18 at 8.42.33 AM.png"/>
          <p:cNvPicPr>
            <a:picLocks noChangeAspect="1"/>
          </p:cNvPicPr>
          <p:nvPr/>
        </p:nvPicPr>
        <p:blipFill>
          <a:blip r:embed="rId3" cstate="print"/>
          <a:stretch>
            <a:fillRect/>
          </a:stretch>
        </p:blipFill>
        <p:spPr>
          <a:xfrm>
            <a:off x="304800" y="1600200"/>
            <a:ext cx="8583676" cy="45720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1-02-23 at 1.33.55 PM.png"/>
          <p:cNvPicPr>
            <a:picLocks noChangeAspect="1"/>
          </p:cNvPicPr>
          <p:nvPr/>
        </p:nvPicPr>
        <p:blipFill>
          <a:blip r:embed="rId3" cstate="print"/>
          <a:stretch>
            <a:fillRect/>
          </a:stretch>
        </p:blipFill>
        <p:spPr>
          <a:xfrm>
            <a:off x="195182" y="1752600"/>
            <a:ext cx="8736066" cy="4419600"/>
          </a:xfrm>
          <a:prstGeom prst="rect">
            <a:avLst/>
          </a:prstGeom>
        </p:spPr>
      </p:pic>
      <p:pic>
        <p:nvPicPr>
          <p:cNvPr id="10" name="Picture 9" descr="Screen shot 2011-02-23 at 1.46.10 PM.png"/>
          <p:cNvPicPr>
            <a:picLocks noChangeAspect="1"/>
          </p:cNvPicPr>
          <p:nvPr/>
        </p:nvPicPr>
        <p:blipFill>
          <a:blip r:embed="rId4" cstate="print"/>
          <a:stretch>
            <a:fillRect/>
          </a:stretch>
        </p:blipFill>
        <p:spPr>
          <a:xfrm>
            <a:off x="4648200" y="4953000"/>
            <a:ext cx="1600200" cy="812800"/>
          </a:xfrm>
          <a:prstGeom prst="rect">
            <a:avLst/>
          </a:prstGeom>
        </p:spPr>
      </p:pic>
      <p:sp>
        <p:nvSpPr>
          <p:cNvPr id="7" name="Title 1"/>
          <p:cNvSpPr>
            <a:spLocks noGrp="1"/>
          </p:cNvSpPr>
          <p:nvPr>
            <p:ph type="title"/>
          </p:nvPr>
        </p:nvSpPr>
        <p:spPr>
          <a:xfrm>
            <a:off x="434975" y="147638"/>
            <a:ext cx="6989763" cy="1284287"/>
          </a:xfrm>
        </p:spPr>
        <p:txBody>
          <a:bodyPr/>
          <a:lstStyle/>
          <a:p>
            <a:r>
              <a:rPr lang="en-US" dirty="0" smtClean="0"/>
              <a:t>Finding &amp; Installing Apps : The App Gallery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3"/>
          <p:cNvGrpSpPr>
            <a:grpSpLocks/>
          </p:cNvGrpSpPr>
          <p:nvPr/>
        </p:nvGrpSpPr>
        <p:grpSpPr bwMode="auto">
          <a:xfrm>
            <a:off x="0" y="0"/>
            <a:ext cx="9144000" cy="6858000"/>
            <a:chOff x="0" y="0"/>
            <a:chExt cx="5760" cy="4320"/>
          </a:xfrm>
        </p:grpSpPr>
        <p:pic>
          <p:nvPicPr>
            <p:cNvPr id="28676" name="Picture 4" descr="lite border top"/>
            <p:cNvPicPr>
              <a:picLocks noChangeAspect="1" noChangeArrowheads="1"/>
            </p:cNvPicPr>
            <p:nvPr/>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28677" name="Picture 5" descr="lite border bottom"/>
            <p:cNvPicPr>
              <a:picLocks noChangeAspect="1" noChangeArrowheads="1"/>
            </p:cNvPicPr>
            <p:nvPr/>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28678" name="Picture 6" descr="lite border left"/>
            <p:cNvPicPr>
              <a:picLocks noChangeAspect="1" noChangeArrowheads="1"/>
            </p:cNvPicPr>
            <p:nvPr/>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28679" name="Picture 7" descr="lite border right"/>
            <p:cNvPicPr>
              <a:picLocks noChangeAspect="1" noChangeArrowheads="1"/>
            </p:cNvPicPr>
            <p:nvPr/>
          </p:nvPicPr>
          <p:blipFill>
            <a:blip r:embed="rId6" cstate="print"/>
            <a:srcRect/>
            <a:stretch>
              <a:fillRect/>
            </a:stretch>
          </p:blipFill>
          <p:spPr bwMode="auto">
            <a:xfrm>
              <a:off x="5479" y="0"/>
              <a:ext cx="281" cy="4320"/>
            </a:xfrm>
            <a:prstGeom prst="rect">
              <a:avLst/>
            </a:prstGeom>
            <a:noFill/>
            <a:ln w="9525">
              <a:noFill/>
              <a:miter lim="800000"/>
              <a:headEnd/>
              <a:tailEnd/>
            </a:ln>
          </p:spPr>
        </p:pic>
      </p:grpSp>
      <p:pic>
        <p:nvPicPr>
          <p:cNvPr id="414721" name="Picture 1"/>
          <p:cNvPicPr>
            <a:picLocks noChangeAspect="1" noChangeArrowheads="1"/>
          </p:cNvPicPr>
          <p:nvPr/>
        </p:nvPicPr>
        <p:blipFill>
          <a:blip r:embed="rId7" cstate="print"/>
          <a:srcRect/>
          <a:stretch>
            <a:fillRect/>
          </a:stretch>
        </p:blipFill>
        <p:spPr bwMode="auto">
          <a:xfrm>
            <a:off x="3143250" y="1000125"/>
            <a:ext cx="3257550" cy="18214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App Examples</a:t>
            </a:r>
            <a:endParaRPr lang="en-US" dirty="0"/>
          </a:p>
        </p:txBody>
      </p:sp>
      <p:pic>
        <p:nvPicPr>
          <p:cNvPr id="5" name="Picture 3" descr="N:\avm4\214466 - Web-Scale Management Services PPT\Support Art\WMS-Screens-2.jpg"/>
          <p:cNvPicPr>
            <a:picLocks noChangeAspect="1" noChangeArrowheads="1"/>
          </p:cNvPicPr>
          <p:nvPr/>
        </p:nvPicPr>
        <p:blipFill>
          <a:blip r:embed="rId2" cstate="print"/>
          <a:srcRect/>
          <a:stretch>
            <a:fillRect/>
          </a:stretch>
        </p:blipFill>
        <p:spPr bwMode="auto">
          <a:xfrm>
            <a:off x="381000" y="1524000"/>
            <a:ext cx="8277226" cy="4953000"/>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304800" y="1447800"/>
            <a:ext cx="8305800" cy="5274056"/>
          </a:xfrm>
          <a:prstGeom prst="rect">
            <a:avLst/>
          </a:prstGeom>
          <a:noFill/>
          <a:ln w="9525">
            <a:noFill/>
            <a:miter lim="800000"/>
            <a:headEnd/>
            <a:tailEnd/>
          </a:ln>
        </p:spPr>
      </p:pic>
      <p:grpSp>
        <p:nvGrpSpPr>
          <p:cNvPr id="7" name="Group 37"/>
          <p:cNvGrpSpPr/>
          <p:nvPr/>
        </p:nvGrpSpPr>
        <p:grpSpPr>
          <a:xfrm>
            <a:off x="2895600" y="1600200"/>
            <a:ext cx="5715000" cy="411480"/>
            <a:chOff x="3040983" y="2066028"/>
            <a:chExt cx="5715000" cy="411480"/>
          </a:xfrm>
        </p:grpSpPr>
        <p:sp>
          <p:nvSpPr>
            <p:cNvPr id="8" name="Rectangle 7"/>
            <p:cNvSpPr/>
            <p:nvPr/>
          </p:nvSpPr>
          <p:spPr bwMode="auto">
            <a:xfrm>
              <a:off x="3040983" y="2066028"/>
              <a:ext cx="5715000" cy="411480"/>
            </a:xfrm>
            <a:prstGeom prst="rect">
              <a:avLst/>
            </a:prstGeom>
            <a:solidFill>
              <a:schemeClr val="bg1"/>
            </a:solidFill>
            <a:ln w="762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Trebuchet MS" pitchFamily="34" charset="0"/>
              </a:endParaRPr>
            </a:p>
          </p:txBody>
        </p:sp>
        <p:sp>
          <p:nvSpPr>
            <p:cNvPr id="9" name="TextBox 8"/>
            <p:cNvSpPr txBox="1"/>
            <p:nvPr/>
          </p:nvSpPr>
          <p:spPr>
            <a:xfrm>
              <a:off x="3132830" y="2078730"/>
              <a:ext cx="3566175" cy="387798"/>
            </a:xfrm>
            <a:prstGeom prst="rect">
              <a:avLst/>
            </a:prstGeom>
            <a:noFill/>
          </p:spPr>
          <p:txBody>
            <a:bodyPr wrap="square" rtlCol="0">
              <a:spAutoFit/>
            </a:bodyPr>
            <a:lstStyle/>
            <a:p>
              <a:r>
                <a:rPr lang="en-US" sz="1600" dirty="0" smtClean="0"/>
                <a:t>Current Budget: 4,573.21</a:t>
              </a:r>
              <a:endParaRPr lang="en-US" sz="1600" dirty="0"/>
            </a:p>
          </p:txBody>
        </p:sp>
        <p:sp>
          <p:nvSpPr>
            <p:cNvPr id="10" name="TextBox 9"/>
            <p:cNvSpPr txBox="1"/>
            <p:nvPr/>
          </p:nvSpPr>
          <p:spPr>
            <a:xfrm>
              <a:off x="5415182" y="2078730"/>
              <a:ext cx="3280881" cy="387798"/>
            </a:xfrm>
            <a:prstGeom prst="rect">
              <a:avLst/>
            </a:prstGeom>
            <a:noFill/>
          </p:spPr>
          <p:txBody>
            <a:bodyPr wrap="square" rtlCol="0">
              <a:spAutoFit/>
            </a:bodyPr>
            <a:lstStyle/>
            <a:p>
              <a:pPr algn="r"/>
              <a:r>
                <a:rPr lang="en-US" sz="1600" dirty="0" smtClean="0">
                  <a:solidFill>
                    <a:srgbClr val="FF7600"/>
                  </a:solidFill>
                </a:rPr>
                <a:t>Remaining Budget: 4,348.43</a:t>
              </a:r>
              <a:endParaRPr lang="en-US" sz="1600" dirty="0">
                <a:solidFill>
                  <a:srgbClr val="FF7600"/>
                </a:solidFill>
              </a:endParaRPr>
            </a:p>
          </p:txBody>
        </p:sp>
        <p:cxnSp>
          <p:nvCxnSpPr>
            <p:cNvPr id="11" name="Straight Connector 10"/>
            <p:cNvCxnSpPr/>
            <p:nvPr/>
          </p:nvCxnSpPr>
          <p:spPr bwMode="auto">
            <a:xfrm rot="5400000">
              <a:off x="5651956" y="2273756"/>
              <a:ext cx="278488" cy="0"/>
            </a:xfrm>
            <a:prstGeom prst="line">
              <a:avLst/>
            </a:prstGeom>
            <a:noFill/>
            <a:ln w="9525" cap="flat" cmpd="sng" algn="ctr">
              <a:solidFill>
                <a:schemeClr val="bg1">
                  <a:lumMod val="65000"/>
                </a:schemeClr>
              </a:solidFill>
              <a:prstDash val="solid"/>
              <a:round/>
              <a:headEnd type="none" w="med" len="med"/>
              <a:tailEnd type="none" w="med" len="med"/>
            </a:ln>
            <a:effectLst/>
          </p:spPr>
        </p:cxnSp>
      </p:grpSp>
      <p:grpSp>
        <p:nvGrpSpPr>
          <p:cNvPr id="20" name="Group 19"/>
          <p:cNvGrpSpPr/>
          <p:nvPr/>
        </p:nvGrpSpPr>
        <p:grpSpPr>
          <a:xfrm>
            <a:off x="304800" y="1600200"/>
            <a:ext cx="8305800" cy="5029200"/>
            <a:chOff x="304800" y="1600200"/>
            <a:chExt cx="8305800" cy="5029200"/>
          </a:xfrm>
        </p:grpSpPr>
        <p:sp>
          <p:nvSpPr>
            <p:cNvPr id="19" name="Rounded Rectangle 18"/>
            <p:cNvSpPr/>
            <p:nvPr/>
          </p:nvSpPr>
          <p:spPr>
            <a:xfrm>
              <a:off x="304800" y="1600200"/>
              <a:ext cx="8305800" cy="5029200"/>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20"/>
            <p:cNvGrpSpPr/>
            <p:nvPr/>
          </p:nvGrpSpPr>
          <p:grpSpPr>
            <a:xfrm>
              <a:off x="4359258" y="1875741"/>
              <a:ext cx="2574942" cy="3001059"/>
              <a:chOff x="5429250" y="1428750"/>
              <a:chExt cx="3714750" cy="5429250"/>
            </a:xfrm>
          </p:grpSpPr>
          <p:sp>
            <p:nvSpPr>
              <p:cNvPr id="13" name="Rectangle 12"/>
              <p:cNvSpPr/>
              <p:nvPr/>
            </p:nvSpPr>
            <p:spPr bwMode="auto">
              <a:xfrm>
                <a:off x="5429250" y="1428750"/>
                <a:ext cx="3714750" cy="5429250"/>
              </a:xfrm>
              <a:prstGeom prst="rect">
                <a:avLst/>
              </a:prstGeom>
              <a:solidFill>
                <a:srgbClr val="828486"/>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rebuchet MS" pitchFamily="34" charset="0"/>
                </a:endParaRPr>
              </a:p>
            </p:txBody>
          </p:sp>
          <p:sp>
            <p:nvSpPr>
              <p:cNvPr id="14" name="Text Box 6"/>
              <p:cNvSpPr txBox="1">
                <a:spLocks noChangeArrowheads="1"/>
              </p:cNvSpPr>
              <p:nvPr/>
            </p:nvSpPr>
            <p:spPr bwMode="auto">
              <a:xfrm>
                <a:off x="5429250" y="4000500"/>
                <a:ext cx="3571875" cy="1285875"/>
              </a:xfrm>
              <a:prstGeom prst="rect">
                <a:avLst/>
              </a:prstGeom>
              <a:noFill/>
              <a:ln w="9525" algn="ctr">
                <a:noFill/>
                <a:miter lim="800000"/>
                <a:headEnd/>
                <a:tailEnd/>
              </a:ln>
            </p:spPr>
            <p:txBody>
              <a:bodyPr wrap="square" lIns="0" tIns="0" rIns="0" bIns="0" anchor="ctr" anchorCtr="1">
                <a:noAutofit/>
              </a:bodyPr>
              <a:lstStyle/>
              <a:p>
                <a:pPr algn="ctr"/>
                <a:r>
                  <a:rPr lang="en-US" sz="2100" dirty="0">
                    <a:effectLst>
                      <a:outerShdw blurRad="50800" dist="38100" dir="2700000" algn="tl" rotWithShape="0">
                        <a:prstClr val="black">
                          <a:alpha val="40000"/>
                        </a:prstClr>
                      </a:outerShdw>
                    </a:effectLst>
                  </a:rPr>
                  <a:t>http://redlaser.com</a:t>
                </a:r>
              </a:p>
            </p:txBody>
          </p:sp>
          <p:pic>
            <p:nvPicPr>
              <p:cNvPr id="15" name="Picture 14" descr="RLLogo.png"/>
              <p:cNvPicPr>
                <a:picLocks noChangeAspect="1"/>
              </p:cNvPicPr>
              <p:nvPr/>
            </p:nvPicPr>
            <p:blipFill>
              <a:blip r:embed="rId4" cstate="print"/>
              <a:stretch>
                <a:fillRect/>
              </a:stretch>
            </p:blipFill>
            <p:spPr>
              <a:xfrm>
                <a:off x="5991126" y="2000250"/>
                <a:ext cx="2448123" cy="2240032"/>
              </a:xfrm>
              <a:prstGeom prst="rect">
                <a:avLst/>
              </a:prstGeom>
            </p:spPr>
          </p:pic>
          <p:pic>
            <p:nvPicPr>
              <p:cNvPr id="16" name="Picture 15" descr="app_store_badge.png"/>
              <p:cNvPicPr>
                <a:picLocks noChangeAspect="1"/>
              </p:cNvPicPr>
              <p:nvPr/>
            </p:nvPicPr>
            <p:blipFill>
              <a:blip r:embed="rId5" cstate="print"/>
              <a:stretch>
                <a:fillRect/>
              </a:stretch>
            </p:blipFill>
            <p:spPr>
              <a:xfrm>
                <a:off x="5851380" y="5000625"/>
                <a:ext cx="2727614" cy="1285875"/>
              </a:xfrm>
              <a:prstGeom prst="rect">
                <a:avLst/>
              </a:prstGeom>
            </p:spPr>
          </p:pic>
        </p:grpSp>
        <p:pic>
          <p:nvPicPr>
            <p:cNvPr id="17" name="Picture 4" descr="redlaser">
              <a:hlinkClick r:id="rId6"/>
            </p:cNvPr>
            <p:cNvPicPr>
              <a:picLocks noChangeAspect="1" noChangeArrowheads="1"/>
            </p:cNvPicPr>
            <p:nvPr/>
          </p:nvPicPr>
          <p:blipFill>
            <a:blip r:embed="rId7" cstate="print"/>
            <a:srcRect/>
            <a:stretch>
              <a:fillRect/>
            </a:stretch>
          </p:blipFill>
          <p:spPr bwMode="auto">
            <a:xfrm>
              <a:off x="1929243" y="3216258"/>
              <a:ext cx="2144721" cy="3217082"/>
            </a:xfrm>
            <a:prstGeom prst="rect">
              <a:avLst/>
            </a:prstGeom>
            <a:noFill/>
            <a:ln w="50800">
              <a:solidFill>
                <a:schemeClr val="bg1">
                  <a:lumMod val="40000"/>
                  <a:lumOff val="60000"/>
                </a:schemeClr>
              </a:solidFill>
              <a:round/>
              <a:headEnd/>
              <a:tailEnd/>
            </a:ln>
            <a:effectLst>
              <a:outerShdw blurRad="254000" algn="ctr" rotWithShape="0">
                <a:schemeClr val="tx1">
                  <a:alpha val="84000"/>
                </a:schemeClr>
              </a:outerShdw>
            </a:effectLst>
          </p:spPr>
        </p:pic>
      </p:grpSp>
      <p:pic>
        <p:nvPicPr>
          <p:cNvPr id="22"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92590" y="2002530"/>
            <a:ext cx="8468474" cy="4422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437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accel="50000" decel="50000" fill="hold" nodeType="clickEffect">
                                  <p:stCondLst>
                                    <p:cond delay="0"/>
                                  </p:stCondLst>
                                  <p:childTnLst>
                                    <p:animScale>
                                      <p:cBhvr>
                                        <p:cTn id="11" dur="2000" fill="hold"/>
                                        <p:tgtEl>
                                          <p:spTgt spid="5"/>
                                        </p:tgtEl>
                                      </p:cBhvr>
                                      <p:by x="50000" y="50000"/>
                                    </p:animScale>
                                  </p:childTnLst>
                                </p:cTn>
                              </p:par>
                              <p:par>
                                <p:cTn id="12" presetID="0" presetClass="path" presetSubtype="0" accel="50000" decel="50000" fill="hold" nodeType="withEffect">
                                  <p:stCondLst>
                                    <p:cond delay="0"/>
                                  </p:stCondLst>
                                  <p:childTnLst>
                                    <p:animMotion origin="layout" path="M -8.33333E-7 -3.33333E-6 L -0.2526 -0.19444 " pathEditMode="relative" rAng="0" ptsTypes="AA">
                                      <p:cBhvr>
                                        <p:cTn id="13" dur="2000" fill="hold"/>
                                        <p:tgtEl>
                                          <p:spTgt spid="5"/>
                                        </p:tgtEl>
                                        <p:attrNameLst>
                                          <p:attrName>ppt_x</p:attrName>
                                          <p:attrName>ppt_y</p:attrName>
                                        </p:attrNameLst>
                                      </p:cBhvr>
                                      <p:rCtr x="-12600" y="-9700"/>
                                    </p:animMotion>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par>
                          <p:cTn id="28" fill="hold">
                            <p:stCondLst>
                              <p:cond delay="1000"/>
                            </p:stCondLst>
                            <p:childTnLst>
                              <p:par>
                                <p:cTn id="29" presetID="6" presetClass="emph" presetSubtype="0" accel="50000" decel="50000" fill="hold" nodeType="afterEffect">
                                  <p:stCondLst>
                                    <p:cond delay="0"/>
                                  </p:stCondLst>
                                  <p:childTnLst>
                                    <p:animScale>
                                      <p:cBhvr>
                                        <p:cTn id="30" dur="2000" fill="hold"/>
                                        <p:tgtEl>
                                          <p:spTgt spid="6"/>
                                        </p:tgtEl>
                                      </p:cBhvr>
                                      <p:by x="50000" y="50000"/>
                                    </p:animScale>
                                  </p:childTnLst>
                                </p:cTn>
                              </p:par>
                              <p:par>
                                <p:cTn id="31" presetID="0" presetClass="path" presetSubtype="0" accel="50000" decel="50000" fill="hold" nodeType="withEffect">
                                  <p:stCondLst>
                                    <p:cond delay="0"/>
                                  </p:stCondLst>
                                  <p:childTnLst>
                                    <p:animMotion origin="layout" path="M 0 -1.85185E-6 L 0.24583 -0.1956 " pathEditMode="relative" rAng="0" ptsTypes="AA">
                                      <p:cBhvr>
                                        <p:cTn id="32" dur="2000" fill="hold"/>
                                        <p:tgtEl>
                                          <p:spTgt spid="6"/>
                                        </p:tgtEl>
                                        <p:attrNameLst>
                                          <p:attrName>ppt_x</p:attrName>
                                          <p:attrName>ppt_y</p:attrName>
                                        </p:attrNameLst>
                                      </p:cBhvr>
                                      <p:rCtr x="12300" y="-9800"/>
                                    </p:animMotion>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accel="50000" decel="50000" fill="hold" nodeType="clickEffect">
                                  <p:stCondLst>
                                    <p:cond delay="0"/>
                                  </p:stCondLst>
                                  <p:childTnLst>
                                    <p:animScale>
                                      <p:cBhvr>
                                        <p:cTn id="40" dur="2000" fill="hold"/>
                                        <p:tgtEl>
                                          <p:spTgt spid="20"/>
                                        </p:tgtEl>
                                      </p:cBhvr>
                                      <p:by x="50000" y="50000"/>
                                    </p:animScale>
                                  </p:childTnLst>
                                </p:cTn>
                              </p:par>
                              <p:par>
                                <p:cTn id="41" presetID="0" presetClass="path" presetSubtype="0" accel="50000" decel="50000" fill="hold" nodeType="withEffect">
                                  <p:stCondLst>
                                    <p:cond delay="0"/>
                                  </p:stCondLst>
                                  <p:childTnLst>
                                    <p:animMotion origin="layout" path="M 0 1.11022E-16 L -0.24583 0.17778 " pathEditMode="relative" rAng="0" ptsTypes="AA">
                                      <p:cBhvr>
                                        <p:cTn id="42" dur="2000" fill="hold"/>
                                        <p:tgtEl>
                                          <p:spTgt spid="20"/>
                                        </p:tgtEl>
                                        <p:attrNameLst>
                                          <p:attrName>ppt_x</p:attrName>
                                          <p:attrName>ppt_y</p:attrName>
                                        </p:attrNameLst>
                                      </p:cBhvr>
                                      <p:rCtr x="-12300" y="8900"/>
                                    </p:animMotion>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2"/>
                                        </p:tgtEl>
                                      </p:cBhvr>
                                      <p:by x="50000" y="50000"/>
                                    </p:animScale>
                                  </p:childTnLst>
                                </p:cTn>
                              </p:par>
                              <p:par>
                                <p:cTn id="51" presetID="42" presetClass="path" presetSubtype="0" accel="50000" decel="50000" fill="hold" nodeType="withEffect">
                                  <p:stCondLst>
                                    <p:cond delay="0"/>
                                  </p:stCondLst>
                                  <p:childTnLst>
                                    <p:animMotion origin="layout" path="M -3.20653E-6 -1.22335E-6 L 0.23919 0.15616 " pathEditMode="relative" rAng="0" ptsTypes="AA">
                                      <p:cBhvr>
                                        <p:cTn id="52" dur="2000" fill="hold"/>
                                        <p:tgtEl>
                                          <p:spTgt spid="22"/>
                                        </p:tgtEl>
                                        <p:attrNameLst>
                                          <p:attrName>ppt_x</p:attrName>
                                          <p:attrName>ppt_y</p:attrName>
                                        </p:attrNameLst>
                                      </p:cBhvr>
                                      <p:rCtr x="11951" y="78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Status...</a:t>
            </a:r>
            <a:endParaRPr lang="en-GB" dirty="0"/>
          </a:p>
        </p:txBody>
      </p:sp>
      <p:sp>
        <p:nvSpPr>
          <p:cNvPr id="3" name="Content Placeholder 2"/>
          <p:cNvSpPr>
            <a:spLocks noGrp="1"/>
          </p:cNvSpPr>
          <p:nvPr>
            <p:ph idx="1"/>
          </p:nvPr>
        </p:nvSpPr>
        <p:spPr>
          <a:xfrm>
            <a:off x="720725" y="1431942"/>
            <a:ext cx="7702550" cy="4202113"/>
          </a:xfrm>
        </p:spPr>
        <p:txBody>
          <a:bodyPr/>
          <a:lstStyle/>
          <a:p>
            <a:r>
              <a:rPr lang="en-GB" sz="1800" dirty="0" smtClean="0"/>
              <a:t>Global Library Exposure : WorldCat.org</a:t>
            </a:r>
          </a:p>
          <a:p>
            <a:pPr lvl="1"/>
            <a:r>
              <a:rPr lang="en-GB" sz="1400" dirty="0" smtClean="0">
                <a:solidFill>
                  <a:schemeClr val="accent6"/>
                </a:solidFill>
              </a:rPr>
              <a:t>Search-engine syndication; Google books; affiliate sites...</a:t>
            </a:r>
          </a:p>
          <a:p>
            <a:pPr lvl="1"/>
            <a:r>
              <a:rPr lang="en-GB" sz="1400" dirty="0" smtClean="0">
                <a:solidFill>
                  <a:schemeClr val="accent6"/>
                </a:solidFill>
              </a:rPr>
              <a:t>&gt;1M referrals to libraries/month</a:t>
            </a:r>
          </a:p>
          <a:p>
            <a:r>
              <a:rPr lang="en-GB" sz="1800" dirty="0" smtClean="0"/>
              <a:t>Discovery to Delivery : WorldCat Local</a:t>
            </a:r>
          </a:p>
          <a:p>
            <a:pPr lvl="1"/>
            <a:r>
              <a:rPr lang="en-GB" sz="1400" dirty="0" smtClean="0">
                <a:solidFill>
                  <a:schemeClr val="accent6"/>
                </a:solidFill>
              </a:rPr>
              <a:t>~1200 libraries live with WorldCat Local</a:t>
            </a:r>
          </a:p>
          <a:p>
            <a:r>
              <a:rPr lang="en-GB" sz="1800" dirty="0" smtClean="0"/>
              <a:t>Circulation &amp; Acquisitions</a:t>
            </a:r>
          </a:p>
          <a:p>
            <a:pPr marL="695325" lvl="3" indent="-225425"/>
            <a:r>
              <a:rPr lang="en-GB" sz="1400" dirty="0" smtClean="0">
                <a:solidFill>
                  <a:schemeClr val="accent6"/>
                </a:solidFill>
              </a:rPr>
              <a:t>First sites live now.</a:t>
            </a:r>
          </a:p>
          <a:p>
            <a:r>
              <a:rPr lang="en-GB" sz="1800" dirty="0" smtClean="0"/>
              <a:t>Knowledge Base Management</a:t>
            </a:r>
          </a:p>
          <a:p>
            <a:pPr marL="695325" lvl="3" indent="-225425"/>
            <a:r>
              <a:rPr lang="en-GB" sz="1400" dirty="0" smtClean="0">
                <a:solidFill>
                  <a:schemeClr val="accent6"/>
                </a:solidFill>
              </a:rPr>
              <a:t>Available Now. Free as part of cataloguing</a:t>
            </a:r>
          </a:p>
          <a:p>
            <a:r>
              <a:rPr lang="en-GB" sz="1800" dirty="0" smtClean="0"/>
              <a:t>License Management</a:t>
            </a:r>
          </a:p>
          <a:p>
            <a:pPr marL="696913" lvl="2" indent="-225425"/>
            <a:r>
              <a:rPr lang="en-GB" sz="1400" dirty="0" smtClean="0">
                <a:solidFill>
                  <a:schemeClr val="accent6"/>
                </a:solidFill>
              </a:rPr>
              <a:t>Pilot Jan 2011. General Availability mid-2011</a:t>
            </a:r>
          </a:p>
          <a:p>
            <a:r>
              <a:rPr lang="en-GB" sz="1800" dirty="0" smtClean="0"/>
              <a:t>Open Platform</a:t>
            </a:r>
          </a:p>
          <a:p>
            <a:pPr lvl="1"/>
            <a:r>
              <a:rPr lang="en-GB" sz="1400" dirty="0" err="1" smtClean="0">
                <a:solidFill>
                  <a:schemeClr val="accent6"/>
                </a:solidFill>
              </a:rPr>
              <a:t>DevNet</a:t>
            </a:r>
            <a:r>
              <a:rPr lang="en-GB" sz="1400" dirty="0" smtClean="0">
                <a:solidFill>
                  <a:schemeClr val="accent6"/>
                </a:solidFill>
              </a:rPr>
              <a:t> now; Pilot March; Full Platform mid-2011</a:t>
            </a:r>
          </a:p>
        </p:txBody>
      </p:sp>
      <p:pic>
        <p:nvPicPr>
          <p:cNvPr id="4" name="Picture 3"/>
          <p:cNvPicPr/>
          <p:nvPr/>
        </p:nvPicPr>
        <p:blipFill>
          <a:blip r:embed="rId3" cstate="print"/>
          <a:srcRect/>
          <a:stretch>
            <a:fillRect/>
          </a:stretch>
        </p:blipFill>
        <p:spPr bwMode="auto">
          <a:xfrm>
            <a:off x="7560000" y="3384000"/>
            <a:ext cx="1260000" cy="756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4"/>
          <p:cNvPicPr/>
          <p:nvPr/>
        </p:nvPicPr>
        <p:blipFill>
          <a:blip r:embed="rId4" cstate="print"/>
          <a:srcRect/>
          <a:stretch>
            <a:fillRect/>
          </a:stretch>
        </p:blipFill>
        <p:spPr bwMode="auto">
          <a:xfrm>
            <a:off x="7560000" y="5112000"/>
            <a:ext cx="1260000" cy="756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srcRect/>
          <a:stretch>
            <a:fillRect/>
          </a:stretch>
        </p:blipFill>
        <p:spPr bwMode="auto">
          <a:xfrm>
            <a:off x="7560000" y="5940000"/>
            <a:ext cx="1259188" cy="756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p:cNvPicPr>
            <a:picLocks noChangeArrowheads="1"/>
          </p:cNvPicPr>
          <p:nvPr/>
        </p:nvPicPr>
        <p:blipFill>
          <a:blip r:embed="rId6" cstate="print"/>
          <a:srcRect/>
          <a:stretch>
            <a:fillRect/>
          </a:stretch>
        </p:blipFill>
        <p:spPr bwMode="auto">
          <a:xfrm>
            <a:off x="7560000" y="1574589"/>
            <a:ext cx="1260000" cy="756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9" name="Picture 5"/>
          <p:cNvPicPr>
            <a:picLocks noChangeArrowheads="1"/>
          </p:cNvPicPr>
          <p:nvPr/>
        </p:nvPicPr>
        <p:blipFill>
          <a:blip r:embed="rId7" cstate="print"/>
          <a:srcRect/>
          <a:stretch>
            <a:fillRect/>
          </a:stretch>
        </p:blipFill>
        <p:spPr bwMode="auto">
          <a:xfrm>
            <a:off x="7560000" y="2430471"/>
            <a:ext cx="1260000" cy="756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 name="Content Placeholder 3" descr="ASC_Browse.png"/>
          <p:cNvPicPr>
            <a:picLocks/>
          </p:cNvPicPr>
          <p:nvPr/>
        </p:nvPicPr>
        <p:blipFill>
          <a:blip r:embed="rId8" cstate="print"/>
          <a:stretch>
            <a:fillRect/>
          </a:stretch>
        </p:blipFill>
        <p:spPr bwMode="auto">
          <a:xfrm>
            <a:off x="7560000" y="4284000"/>
            <a:ext cx="1260000" cy="7560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946314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Collaboratively Building Web-Scale with  Libraries: Summary</a:t>
            </a:r>
            <a:endParaRPr lang="en-GB" dirty="0"/>
          </a:p>
        </p:txBody>
      </p:sp>
      <p:sp>
        <p:nvSpPr>
          <p:cNvPr id="5" name="Content Placeholder 4"/>
          <p:cNvSpPr>
            <a:spLocks noGrp="1"/>
          </p:cNvSpPr>
          <p:nvPr>
            <p:ph idx="1"/>
          </p:nvPr>
        </p:nvSpPr>
        <p:spPr/>
        <p:txBody>
          <a:bodyPr/>
          <a:lstStyle/>
          <a:p>
            <a:r>
              <a:rPr lang="en-GB" dirty="0" smtClean="0"/>
              <a:t>Web-Scale is Critical for Libraries</a:t>
            </a:r>
          </a:p>
          <a:p>
            <a:r>
              <a:rPr lang="en-GB" dirty="0" smtClean="0"/>
              <a:t>Web-Scale : Data, Community, Infrastructure</a:t>
            </a:r>
          </a:p>
          <a:p>
            <a:r>
              <a:rPr lang="en-GB" dirty="0" smtClean="0"/>
              <a:t>OCLC has unique position in helping libraries achieve Web-Scale</a:t>
            </a:r>
          </a:p>
          <a:p>
            <a:r>
              <a:rPr lang="en-GB" dirty="0" smtClean="0"/>
              <a:t>Web-Scale Platform – designed for collective innovation</a:t>
            </a:r>
          </a:p>
          <a:p>
            <a:pPr lvl="1"/>
            <a:endParaRPr lang="en-GB" dirty="0" smtClean="0"/>
          </a:p>
          <a:p>
            <a:endParaRPr lang="en-GB" dirty="0"/>
          </a:p>
        </p:txBody>
      </p:sp>
    </p:spTree>
    <p:extLst>
      <p:ext uri="{BB962C8B-B14F-4D97-AF65-F5344CB8AC3E}">
        <p14:creationId xmlns="" xmlns:p14="http://schemas.microsoft.com/office/powerpoint/2010/main" val="1487713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4"/>
          <p:cNvSpPr>
            <a:spLocks noChangeArrowheads="1"/>
          </p:cNvSpPr>
          <p:nvPr/>
        </p:nvSpPr>
        <p:spPr bwMode="auto">
          <a:xfrm>
            <a:off x="1006475" y="1289050"/>
            <a:ext cx="1854200" cy="1854200"/>
          </a:xfrm>
          <a:prstGeom prst="ellipse">
            <a:avLst/>
          </a:prstGeom>
          <a:solidFill>
            <a:srgbClr val="409A3C"/>
          </a:solidFill>
          <a:ln w="88900">
            <a:solidFill>
              <a:schemeClr val="bg1"/>
            </a:solidFill>
            <a:round/>
            <a:headEnd/>
            <a:tailEnd/>
          </a:ln>
        </p:spPr>
        <p:txBody>
          <a:bodyPr wrap="none" anchor="ctr"/>
          <a:lstStyle/>
          <a:p>
            <a:pPr algn="ctr"/>
            <a:r>
              <a:rPr lang="en-US" sz="1600" b="1" dirty="0" smtClean="0">
                <a:solidFill>
                  <a:schemeClr val="bg1"/>
                </a:solidFill>
              </a:rPr>
              <a:t>OCLC Research</a:t>
            </a:r>
            <a:endParaRPr lang="en-US" sz="1600" b="1" dirty="0" smtClean="0">
              <a:solidFill>
                <a:schemeClr val="bg1"/>
              </a:solidFill>
            </a:endParaRPr>
          </a:p>
          <a:p>
            <a:pPr algn="ctr"/>
            <a:r>
              <a:rPr lang="en-US" sz="1600" b="1" dirty="0" smtClean="0">
                <a:solidFill>
                  <a:schemeClr val="bg1"/>
                </a:solidFill>
              </a:rPr>
              <a:t>Libraries</a:t>
            </a:r>
          </a:p>
          <a:p>
            <a:pPr algn="ctr"/>
            <a:r>
              <a:rPr lang="en-US" sz="1600" b="1" dirty="0" smtClean="0">
                <a:solidFill>
                  <a:schemeClr val="bg1"/>
                </a:solidFill>
              </a:rPr>
              <a:t>Partners</a:t>
            </a:r>
            <a:endParaRPr lang="en-US" sz="1600" b="1" dirty="0">
              <a:solidFill>
                <a:schemeClr val="bg1"/>
              </a:solidFill>
            </a:endParaRPr>
          </a:p>
        </p:txBody>
      </p:sp>
      <p:sp>
        <p:nvSpPr>
          <p:cNvPr id="3076" name="Text Box 6"/>
          <p:cNvSpPr txBox="1">
            <a:spLocks noChangeArrowheads="1"/>
          </p:cNvSpPr>
          <p:nvPr/>
        </p:nvSpPr>
        <p:spPr bwMode="auto">
          <a:xfrm>
            <a:off x="1006475" y="2566904"/>
            <a:ext cx="1854200" cy="261610"/>
          </a:xfrm>
          <a:prstGeom prst="rect">
            <a:avLst/>
          </a:prstGeom>
          <a:noFill/>
          <a:ln w="9525">
            <a:noFill/>
            <a:miter lim="800000"/>
            <a:headEnd/>
            <a:tailEnd/>
          </a:ln>
        </p:spPr>
        <p:txBody>
          <a:bodyPr anchor="b">
            <a:spAutoFit/>
          </a:bodyPr>
          <a:lstStyle/>
          <a:p>
            <a:pPr algn="ctr">
              <a:spcBef>
                <a:spcPct val="50000"/>
              </a:spcBef>
            </a:pPr>
            <a:r>
              <a:rPr lang="en-US" sz="1100" b="1" dirty="0" smtClean="0">
                <a:solidFill>
                  <a:srgbClr val="CCFFFF"/>
                </a:solidFill>
                <a:latin typeface="Trebuchet MS" pitchFamily="34" charset="0"/>
              </a:rPr>
              <a:t>10 June 2011</a:t>
            </a:r>
            <a:endParaRPr lang="en-US" sz="1100" b="1" dirty="0">
              <a:solidFill>
                <a:srgbClr val="CCFFFF"/>
              </a:solidFill>
              <a:latin typeface="Trebuchet MS" pitchFamily="34" charset="0"/>
            </a:endParaRPr>
          </a:p>
        </p:txBody>
      </p:sp>
      <p:sp>
        <p:nvSpPr>
          <p:cNvPr id="3077" name="Rectangle 7"/>
          <p:cNvSpPr>
            <a:spLocks noGrp="1" noChangeArrowheads="1"/>
          </p:cNvSpPr>
          <p:nvPr>
            <p:ph type="subTitle" idx="1"/>
          </p:nvPr>
        </p:nvSpPr>
        <p:spPr>
          <a:xfrm>
            <a:off x="3573463" y="3352800"/>
            <a:ext cx="4849812" cy="1930400"/>
          </a:xfrm>
        </p:spPr>
        <p:txBody>
          <a:bodyPr/>
          <a:lstStyle/>
          <a:p>
            <a:pPr eaLnBrk="1" hangingPunct="1">
              <a:buFontTx/>
              <a:buNone/>
            </a:pPr>
            <a:r>
              <a:rPr lang="en-US" dirty="0" smtClean="0"/>
              <a:t>Robin Murray</a:t>
            </a:r>
          </a:p>
          <a:p>
            <a:pPr eaLnBrk="1" hangingPunct="1">
              <a:buFontTx/>
              <a:buNone/>
            </a:pPr>
            <a:r>
              <a:rPr lang="en-US" sz="1700" dirty="0" smtClean="0">
                <a:solidFill>
                  <a:srgbClr val="2178B5"/>
                </a:solidFill>
              </a:rPr>
              <a:t>Vice President, Global Product Management</a:t>
            </a:r>
          </a:p>
          <a:p>
            <a:pPr eaLnBrk="1" hangingPunct="1">
              <a:buFontTx/>
              <a:buNone/>
            </a:pPr>
            <a:r>
              <a:rPr lang="en-US" sz="1700" dirty="0" smtClean="0">
                <a:solidFill>
                  <a:srgbClr val="2178B5"/>
                </a:solidFill>
              </a:rPr>
              <a:t>OCLC</a:t>
            </a:r>
            <a:endParaRPr lang="en-US" dirty="0" smtClean="0"/>
          </a:p>
        </p:txBody>
      </p:sp>
      <p:sp>
        <p:nvSpPr>
          <p:cNvPr id="2056" name="Rectangle 8"/>
          <p:cNvSpPr>
            <a:spLocks noGrp="1" noChangeArrowheads="1"/>
          </p:cNvSpPr>
          <p:nvPr>
            <p:ph type="ctrTitle"/>
          </p:nvPr>
        </p:nvSpPr>
        <p:spPr/>
        <p:txBody>
          <a:bodyPr/>
          <a:lstStyle/>
          <a:p>
            <a:pPr algn="ctr" eaLnBrk="1" hangingPunct="1">
              <a:defRPr/>
            </a:pPr>
            <a:r>
              <a:rPr lang="en-US" dirty="0" smtClean="0"/>
              <a:t>Collaboratively Building Web-Scale with Libraries</a:t>
            </a:r>
            <a:br>
              <a:rPr lang="en-US" dirty="0" smtClean="0"/>
            </a:br>
            <a:r>
              <a:rPr lang="en-US" dirty="0" smtClean="0"/>
              <a:t>	</a:t>
            </a:r>
            <a:br>
              <a:rPr lang="en-US" dirty="0" smtClean="0"/>
            </a:br>
            <a:r>
              <a:rPr lang="en-US" dirty="0" smtClean="0"/>
              <a:t> The Web-Scale Platform</a:t>
            </a:r>
            <a:endParaRPr lang="en-US" dirty="0"/>
          </a:p>
        </p:txBody>
      </p:sp>
    </p:spTree>
    <p:extLst>
      <p:ext uri="{BB962C8B-B14F-4D97-AF65-F5344CB8AC3E}">
        <p14:creationId xmlns="" xmlns:p14="http://schemas.microsoft.com/office/powerpoint/2010/main" val="214916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BY_FooBar_35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2" name="Group 3"/>
          <p:cNvGrpSpPr>
            <a:grpSpLocks/>
          </p:cNvGrpSpPr>
          <p:nvPr/>
        </p:nvGrpSpPr>
        <p:grpSpPr bwMode="auto">
          <a:xfrm>
            <a:off x="0" y="0"/>
            <a:ext cx="9144000" cy="6858000"/>
            <a:chOff x="0" y="0"/>
            <a:chExt cx="5760" cy="4320"/>
          </a:xfrm>
        </p:grpSpPr>
        <p:pic>
          <p:nvPicPr>
            <p:cNvPr id="28676" name="Picture 4" descr="lite border top"/>
            <p:cNvPicPr>
              <a:picLocks noChangeAspect="1" noChangeArrowheads="1"/>
            </p:cNvPicPr>
            <p:nvPr/>
          </p:nvPicPr>
          <p:blipFill>
            <a:blip r:embed="rId4" cstate="print"/>
            <a:srcRect/>
            <a:stretch>
              <a:fillRect/>
            </a:stretch>
          </p:blipFill>
          <p:spPr bwMode="auto">
            <a:xfrm>
              <a:off x="0" y="0"/>
              <a:ext cx="5760" cy="90"/>
            </a:xfrm>
            <a:prstGeom prst="rect">
              <a:avLst/>
            </a:prstGeom>
            <a:noFill/>
            <a:ln w="9525">
              <a:noFill/>
              <a:miter lim="800000"/>
              <a:headEnd/>
              <a:tailEnd/>
            </a:ln>
          </p:spPr>
        </p:pic>
        <p:pic>
          <p:nvPicPr>
            <p:cNvPr id="28677" name="Picture 5" descr="lite border bottom"/>
            <p:cNvPicPr>
              <a:picLocks noChangeAspect="1" noChangeArrowheads="1"/>
            </p:cNvPicPr>
            <p:nvPr/>
          </p:nvPicPr>
          <p:blipFill>
            <a:blip r:embed="rId5" cstate="print"/>
            <a:srcRect/>
            <a:stretch>
              <a:fillRect/>
            </a:stretch>
          </p:blipFill>
          <p:spPr bwMode="auto">
            <a:xfrm>
              <a:off x="0" y="4230"/>
              <a:ext cx="5760" cy="90"/>
            </a:xfrm>
            <a:prstGeom prst="rect">
              <a:avLst/>
            </a:prstGeom>
            <a:noFill/>
            <a:ln w="9525">
              <a:noFill/>
              <a:miter lim="800000"/>
              <a:headEnd/>
              <a:tailEnd/>
            </a:ln>
          </p:spPr>
        </p:pic>
        <p:pic>
          <p:nvPicPr>
            <p:cNvPr id="28678" name="Picture 6" descr="lite border left"/>
            <p:cNvPicPr>
              <a:picLocks noChangeAspect="1" noChangeArrowheads="1"/>
            </p:cNvPicPr>
            <p:nvPr/>
          </p:nvPicPr>
          <p:blipFill>
            <a:blip r:embed="rId6" cstate="print"/>
            <a:srcRect/>
            <a:stretch>
              <a:fillRect/>
            </a:stretch>
          </p:blipFill>
          <p:spPr bwMode="auto">
            <a:xfrm>
              <a:off x="0" y="0"/>
              <a:ext cx="281" cy="4320"/>
            </a:xfrm>
            <a:prstGeom prst="rect">
              <a:avLst/>
            </a:prstGeom>
            <a:noFill/>
            <a:ln w="9525">
              <a:noFill/>
              <a:miter lim="800000"/>
              <a:headEnd/>
              <a:tailEnd/>
            </a:ln>
          </p:spPr>
        </p:pic>
        <p:pic>
          <p:nvPicPr>
            <p:cNvPr id="28679" name="Picture 7" descr="lite border right"/>
            <p:cNvPicPr>
              <a:picLocks noChangeAspect="1" noChangeArrowheads="1"/>
            </p:cNvPicPr>
            <p:nvPr/>
          </p:nvPicPr>
          <p:blipFill>
            <a:blip r:embed="rId7" cstate="print"/>
            <a:srcRect/>
            <a:stretch>
              <a:fillRect/>
            </a:stretch>
          </p:blipFill>
          <p:spPr bwMode="auto">
            <a:xfrm>
              <a:off x="5479" y="0"/>
              <a:ext cx="281" cy="4320"/>
            </a:xfrm>
            <a:prstGeom prst="rect">
              <a:avLst/>
            </a:prstGeom>
            <a:noFill/>
            <a:ln w="9525">
              <a:noFill/>
              <a:miter lim="800000"/>
              <a:headEnd/>
              <a:tailEnd/>
            </a:ln>
          </p:spPr>
        </p:pic>
      </p:grpSp>
      <p:pic>
        <p:nvPicPr>
          <p:cNvPr id="414721" name="Picture 1"/>
          <p:cNvPicPr>
            <a:picLocks noChangeAspect="1" noChangeArrowheads="1"/>
          </p:cNvPicPr>
          <p:nvPr/>
        </p:nvPicPr>
        <p:blipFill>
          <a:blip r:embed="rId8" cstate="print"/>
          <a:srcRect/>
          <a:stretch>
            <a:fillRect/>
          </a:stretch>
        </p:blipFill>
        <p:spPr bwMode="auto">
          <a:xfrm>
            <a:off x="3143250" y="1000125"/>
            <a:ext cx="3257550" cy="18214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r>
              <a:rPr lang="en-US" dirty="0" smtClean="0"/>
              <a:t>Web-Scale</a:t>
            </a:r>
          </a:p>
        </p:txBody>
      </p:sp>
      <p:sp>
        <p:nvSpPr>
          <p:cNvPr id="7171" name="TextBox 3"/>
          <p:cNvSpPr txBox="1">
            <a:spLocks noChangeArrowheads="1"/>
          </p:cNvSpPr>
          <p:nvPr/>
        </p:nvSpPr>
        <p:spPr bwMode="auto">
          <a:xfrm>
            <a:off x="3219450" y="1905000"/>
            <a:ext cx="5924550" cy="4228850"/>
          </a:xfrm>
          <a:prstGeom prst="rect">
            <a:avLst/>
          </a:prstGeom>
          <a:noFill/>
          <a:ln w="9525">
            <a:noFill/>
            <a:miter lim="800000"/>
            <a:headEnd/>
            <a:tailEnd/>
          </a:ln>
        </p:spPr>
        <p:txBody>
          <a:bodyPr wrap="square">
            <a:spAutoFit/>
          </a:bodyPr>
          <a:lstStyle/>
          <a:p>
            <a:pPr>
              <a:buNone/>
            </a:pPr>
            <a:r>
              <a:rPr lang="en-US" sz="2800" dirty="0" smtClean="0">
                <a:latin typeface="Calibri" pitchFamily="34" charset="0"/>
                <a:cs typeface="Calibri" pitchFamily="34" charset="0"/>
              </a:rPr>
              <a:t>“'Web-scale' refers to how major web presences </a:t>
            </a:r>
            <a:r>
              <a:rPr lang="en-US" sz="2800" b="1" dirty="0" smtClean="0">
                <a:solidFill>
                  <a:schemeClr val="accent6"/>
                </a:solidFill>
                <a:latin typeface="Calibri" pitchFamily="34" charset="0"/>
                <a:cs typeface="Calibri" pitchFamily="34" charset="0"/>
              </a:rPr>
              <a:t>architect systems and services to scale as use grows.</a:t>
            </a:r>
            <a:r>
              <a:rPr lang="en-US" sz="2800" dirty="0" smtClean="0">
                <a:latin typeface="Calibri" pitchFamily="34" charset="0"/>
                <a:cs typeface="Calibri" pitchFamily="34" charset="0"/>
              </a:rPr>
              <a:t> But it also seems evocative in a broader way of the general attributes of the </a:t>
            </a:r>
            <a:r>
              <a:rPr lang="en-US" sz="2800" b="1" dirty="0" smtClean="0">
                <a:solidFill>
                  <a:schemeClr val="accent6"/>
                </a:solidFill>
                <a:latin typeface="Calibri" pitchFamily="34" charset="0"/>
                <a:cs typeface="Calibri" pitchFamily="34" charset="0"/>
              </a:rPr>
              <a:t>large gravitational hubs</a:t>
            </a:r>
            <a:r>
              <a:rPr lang="en-US" sz="2800" dirty="0" smtClean="0">
                <a:latin typeface="Calibri" pitchFamily="34" charset="0"/>
                <a:cs typeface="Calibri" pitchFamily="34" charset="0"/>
              </a:rPr>
              <a:t> which are such a feature of the current web (eBay, Amazon, Google, </a:t>
            </a:r>
            <a:r>
              <a:rPr lang="en-US" sz="2800" dirty="0" err="1" smtClean="0">
                <a:latin typeface="Calibri" pitchFamily="34" charset="0"/>
                <a:cs typeface="Calibri" pitchFamily="34" charset="0"/>
              </a:rPr>
              <a:t>WikiPedia</a:t>
            </a: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
        <p:nvSpPr>
          <p:cNvPr id="7172" name="TextBox 4"/>
          <p:cNvSpPr txBox="1">
            <a:spLocks noChangeArrowheads="1"/>
          </p:cNvSpPr>
          <p:nvPr/>
        </p:nvSpPr>
        <p:spPr bwMode="auto">
          <a:xfrm>
            <a:off x="762000" y="5268913"/>
            <a:ext cx="1754135" cy="369332"/>
          </a:xfrm>
          <a:prstGeom prst="rect">
            <a:avLst/>
          </a:prstGeom>
          <a:noFill/>
          <a:ln w="9525">
            <a:noFill/>
            <a:miter lim="800000"/>
            <a:headEnd/>
            <a:tailEnd/>
          </a:ln>
        </p:spPr>
        <p:txBody>
          <a:bodyPr wrap="none">
            <a:spAutoFit/>
          </a:bodyPr>
          <a:lstStyle/>
          <a:p>
            <a:r>
              <a:rPr lang="en-US" b="1" dirty="0" err="1" smtClean="0">
                <a:solidFill>
                  <a:srgbClr val="FF7600"/>
                </a:solidFill>
                <a:latin typeface="Calibri" pitchFamily="34" charset="0"/>
              </a:rPr>
              <a:t>Lorcan</a:t>
            </a:r>
            <a:r>
              <a:rPr lang="en-US" b="1" dirty="0" smtClean="0">
                <a:solidFill>
                  <a:srgbClr val="FF7600"/>
                </a:solidFill>
                <a:latin typeface="Calibri" pitchFamily="34" charset="0"/>
              </a:rPr>
              <a:t> Dempsey</a:t>
            </a:r>
            <a:endParaRPr lang="en-US" b="1" dirty="0">
              <a:solidFill>
                <a:srgbClr val="FF7600"/>
              </a:solidFill>
              <a:latin typeface="Calibri" pitchFamily="34" charset="0"/>
            </a:endParaRPr>
          </a:p>
        </p:txBody>
      </p:sp>
      <p:pic>
        <p:nvPicPr>
          <p:cNvPr id="6" name="Picture 6" descr="Lorcan Dempsey"/>
          <p:cNvPicPr>
            <a:picLocks noChangeAspect="1" noChangeArrowheads="1"/>
          </p:cNvPicPr>
          <p:nvPr/>
        </p:nvPicPr>
        <p:blipFill>
          <a:blip r:embed="rId3" cstate="print"/>
          <a:srcRect/>
          <a:stretch>
            <a:fillRect/>
          </a:stretch>
        </p:blipFill>
        <p:spPr bwMode="auto">
          <a:xfrm>
            <a:off x="428625" y="2000250"/>
            <a:ext cx="2428875" cy="314325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r>
              <a:rPr lang="en-US" dirty="0" smtClean="0"/>
              <a:t>Web-Scale</a:t>
            </a:r>
          </a:p>
        </p:txBody>
      </p:sp>
      <p:sp>
        <p:nvSpPr>
          <p:cNvPr id="7171" name="TextBox 3"/>
          <p:cNvSpPr txBox="1">
            <a:spLocks noChangeArrowheads="1"/>
          </p:cNvSpPr>
          <p:nvPr/>
        </p:nvSpPr>
        <p:spPr bwMode="auto">
          <a:xfrm>
            <a:off x="3219450" y="1905000"/>
            <a:ext cx="5695950" cy="2835275"/>
          </a:xfrm>
          <a:prstGeom prst="rect">
            <a:avLst/>
          </a:prstGeom>
          <a:noFill/>
          <a:ln w="9525">
            <a:noFill/>
            <a:miter lim="800000"/>
            <a:headEnd/>
            <a:tailEnd/>
          </a:ln>
        </p:spPr>
        <p:txBody>
          <a:bodyPr>
            <a:spAutoFit/>
          </a:bodyPr>
          <a:lstStyle/>
          <a:p>
            <a:r>
              <a:rPr lang="en-US" sz="3000" dirty="0">
                <a:latin typeface="Calibri" pitchFamily="34" charset="0"/>
              </a:rPr>
              <a:t>The Web is all about </a:t>
            </a:r>
            <a:r>
              <a:rPr lang="en-US" sz="3000" b="1" dirty="0">
                <a:solidFill>
                  <a:srgbClr val="FF7600"/>
                </a:solidFill>
                <a:latin typeface="Calibri" pitchFamily="34" charset="0"/>
              </a:rPr>
              <a:t>scale</a:t>
            </a:r>
            <a:r>
              <a:rPr lang="en-US" sz="3000" dirty="0">
                <a:latin typeface="Calibri" pitchFamily="34" charset="0"/>
              </a:rPr>
              <a:t>, finding ways to attract the most users for  </a:t>
            </a:r>
            <a:r>
              <a:rPr lang="en-US" sz="3000" b="1" dirty="0">
                <a:solidFill>
                  <a:srgbClr val="FF7600"/>
                </a:solidFill>
                <a:latin typeface="Calibri" pitchFamily="34" charset="0"/>
              </a:rPr>
              <a:t>centralized resources, spreading  those costs over larger and larger</a:t>
            </a:r>
            <a:r>
              <a:rPr lang="en-US" sz="3000" dirty="0">
                <a:latin typeface="Calibri" pitchFamily="34" charset="0"/>
              </a:rPr>
              <a:t>  </a:t>
            </a:r>
            <a:r>
              <a:rPr lang="en-US" sz="3000" b="1" dirty="0">
                <a:solidFill>
                  <a:srgbClr val="FF7600"/>
                </a:solidFill>
                <a:latin typeface="Calibri" pitchFamily="34" charset="0"/>
              </a:rPr>
              <a:t>audiences</a:t>
            </a:r>
            <a:r>
              <a:rPr lang="en-US" sz="3000" dirty="0">
                <a:latin typeface="Calibri" pitchFamily="34" charset="0"/>
              </a:rPr>
              <a:t> as the technology gets  more and more capable.</a:t>
            </a:r>
          </a:p>
        </p:txBody>
      </p:sp>
      <p:sp>
        <p:nvSpPr>
          <p:cNvPr id="7172" name="TextBox 4"/>
          <p:cNvSpPr txBox="1">
            <a:spLocks noChangeArrowheads="1"/>
          </p:cNvSpPr>
          <p:nvPr/>
        </p:nvSpPr>
        <p:spPr bwMode="auto">
          <a:xfrm>
            <a:off x="762000" y="5268913"/>
            <a:ext cx="1906588" cy="369887"/>
          </a:xfrm>
          <a:prstGeom prst="rect">
            <a:avLst/>
          </a:prstGeom>
          <a:noFill/>
          <a:ln w="9525">
            <a:noFill/>
            <a:miter lim="800000"/>
            <a:headEnd/>
            <a:tailEnd/>
          </a:ln>
        </p:spPr>
        <p:txBody>
          <a:bodyPr wrap="none">
            <a:spAutoFit/>
          </a:bodyPr>
          <a:lstStyle/>
          <a:p>
            <a:r>
              <a:rPr lang="en-US" b="1">
                <a:solidFill>
                  <a:srgbClr val="FF7600"/>
                </a:solidFill>
                <a:latin typeface="Calibri" pitchFamily="34" charset="0"/>
              </a:rPr>
              <a:t>Chris Anderson</a:t>
            </a:r>
          </a:p>
        </p:txBody>
      </p:sp>
      <p:pic>
        <p:nvPicPr>
          <p:cNvPr id="7173" name="Picture 2" descr="http://portablecontent.files.wordpress.com/2008/03/chris-anderson.jpeg"/>
          <p:cNvPicPr>
            <a:picLocks noChangeAspect="1" noChangeArrowheads="1"/>
          </p:cNvPicPr>
          <p:nvPr/>
        </p:nvPicPr>
        <p:blipFill>
          <a:blip r:embed="rId3" cstate="print"/>
          <a:srcRect/>
          <a:stretch>
            <a:fillRect/>
          </a:stretch>
        </p:blipFill>
        <p:spPr bwMode="auto">
          <a:xfrm>
            <a:off x="428626" y="2000251"/>
            <a:ext cx="2571749" cy="30843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GB" sz="3200" dirty="0" smtClean="0"/>
              <a:t>And Scale Matters…</a:t>
            </a:r>
            <a:endParaRPr lang="en-US" sz="3200" dirty="0"/>
          </a:p>
        </p:txBody>
      </p:sp>
      <p:sp>
        <p:nvSpPr>
          <p:cNvPr id="4" name="Rectangle 3"/>
          <p:cNvSpPr/>
          <p:nvPr/>
        </p:nvSpPr>
        <p:spPr>
          <a:xfrm>
            <a:off x="714374" y="1714500"/>
            <a:ext cx="7572375" cy="4727448"/>
          </a:xfrm>
          <a:prstGeom prst="rect">
            <a:avLst/>
          </a:prstGeom>
        </p:spPr>
        <p:txBody>
          <a:bodyPr wrap="square">
            <a:spAutoFit/>
          </a:bodyPr>
          <a:lstStyle/>
          <a:p>
            <a:pPr lvl="1" eaLnBrk="1" hangingPunct="1">
              <a:defRPr/>
            </a:pPr>
            <a:r>
              <a:rPr lang="en-GB" sz="3000" b="0" dirty="0" smtClean="0">
                <a:latin typeface="Calibri" pitchFamily="34" charset="0"/>
                <a:cs typeface="Calibri" pitchFamily="34" charset="0"/>
              </a:rPr>
              <a:t>In a </a:t>
            </a:r>
            <a:r>
              <a:rPr lang="en-GB" sz="3000" dirty="0" smtClean="0">
                <a:latin typeface="Calibri" pitchFamily="34" charset="0"/>
                <a:cs typeface="Calibri" pitchFamily="34" charset="0"/>
              </a:rPr>
              <a:t>web-economy</a:t>
            </a:r>
            <a:r>
              <a:rPr lang="en-GB" sz="3000" b="0" dirty="0" smtClean="0">
                <a:latin typeface="Calibri" pitchFamily="34" charset="0"/>
                <a:cs typeface="Calibri" pitchFamily="34" charset="0"/>
              </a:rPr>
              <a:t> the rich get richer and…</a:t>
            </a:r>
          </a:p>
          <a:p>
            <a:pPr lvl="1" eaLnBrk="1" hangingPunct="1">
              <a:defRPr/>
            </a:pPr>
            <a:endParaRPr lang="en-GB" sz="3000" b="0" dirty="0" smtClean="0">
              <a:latin typeface="Calibri" pitchFamily="34" charset="0"/>
              <a:cs typeface="Calibri" pitchFamily="34" charset="0"/>
            </a:endParaRPr>
          </a:p>
          <a:p>
            <a:pPr lvl="1" eaLnBrk="1" hangingPunct="1">
              <a:defRPr/>
            </a:pPr>
            <a:endParaRPr lang="en-GB" sz="3000" b="0" dirty="0" smtClean="0">
              <a:latin typeface="Calibri" pitchFamily="34" charset="0"/>
              <a:cs typeface="Calibri" pitchFamily="34" charset="0"/>
            </a:endParaRPr>
          </a:p>
          <a:p>
            <a:pPr lvl="1" eaLnBrk="1" hangingPunct="1">
              <a:defRPr/>
            </a:pPr>
            <a:endParaRPr lang="en-GB" sz="3000" b="0" dirty="0" smtClean="0">
              <a:latin typeface="Calibri" pitchFamily="34" charset="0"/>
              <a:cs typeface="Calibri" pitchFamily="34" charset="0"/>
            </a:endParaRPr>
          </a:p>
          <a:p>
            <a:pPr lvl="1" eaLnBrk="1" hangingPunct="1">
              <a:defRPr/>
            </a:pPr>
            <a:r>
              <a:rPr lang="en-GB" sz="3000" b="0" dirty="0" smtClean="0">
                <a:latin typeface="Calibri" pitchFamily="34" charset="0"/>
                <a:cs typeface="Calibri" pitchFamily="34" charset="0"/>
              </a:rPr>
              <a:t>=&gt;</a:t>
            </a:r>
          </a:p>
          <a:p>
            <a:pPr lvl="1" eaLnBrk="1" hangingPunct="1">
              <a:defRPr/>
            </a:pPr>
            <a:r>
              <a:rPr lang="en-GB" sz="3600" b="0" dirty="0" smtClean="0">
                <a:solidFill>
                  <a:srgbClr val="FF7600"/>
                </a:solidFill>
                <a:latin typeface="Calibri" pitchFamily="34" charset="0"/>
                <a:cs typeface="Calibri" pitchFamily="34" charset="0"/>
              </a:rPr>
              <a:t>Web Scale is </a:t>
            </a:r>
            <a:r>
              <a:rPr lang="en-GB" sz="3600" dirty="0" smtClean="0">
                <a:solidFill>
                  <a:srgbClr val="FF7600"/>
                </a:solidFill>
                <a:latin typeface="Calibri" pitchFamily="34" charset="0"/>
                <a:cs typeface="Calibri" pitchFamily="34" charset="0"/>
              </a:rPr>
              <a:t>critical </a:t>
            </a:r>
            <a:r>
              <a:rPr lang="en-GB" sz="3600" b="0" dirty="0" smtClean="0">
                <a:solidFill>
                  <a:srgbClr val="FF7600"/>
                </a:solidFill>
                <a:latin typeface="Calibri" pitchFamily="34" charset="0"/>
                <a:cs typeface="Calibri" pitchFamily="34" charset="0"/>
              </a:rPr>
              <a:t>for libraries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Web-Scale and Cloud Computing</a:t>
            </a:r>
          </a:p>
        </p:txBody>
      </p:sp>
      <p:sp>
        <p:nvSpPr>
          <p:cNvPr id="7171" name="TextBox 3"/>
          <p:cNvSpPr txBox="1">
            <a:spLocks noChangeArrowheads="1"/>
          </p:cNvSpPr>
          <p:nvPr/>
        </p:nvSpPr>
        <p:spPr bwMode="auto">
          <a:xfrm>
            <a:off x="3857625" y="1428750"/>
            <a:ext cx="4857750" cy="2449517"/>
          </a:xfrm>
          <a:prstGeom prst="rect">
            <a:avLst/>
          </a:prstGeom>
          <a:noFill/>
          <a:ln w="9525">
            <a:noFill/>
            <a:miter lim="800000"/>
            <a:headEnd/>
            <a:tailEnd/>
          </a:ln>
        </p:spPr>
        <p:txBody>
          <a:bodyPr wrap="square">
            <a:spAutoFit/>
          </a:bodyPr>
          <a:lstStyle/>
          <a:p>
            <a:r>
              <a:rPr lang="en-US" sz="2600" b="0" dirty="0" smtClean="0">
                <a:latin typeface="Arial" pitchFamily="34" charset="0"/>
                <a:cs typeface="Arial" pitchFamily="34" charset="0"/>
              </a:rPr>
              <a:t>A style of computing in which scalable and elastic IT-enabled capabilities are delivered as a service to external customers using Internet technologies.</a:t>
            </a:r>
            <a:endParaRPr lang="en-US" sz="2600" b="0" dirty="0">
              <a:latin typeface="Arial" pitchFamily="34" charset="0"/>
              <a:cs typeface="Arial" pitchFamily="34" charset="0"/>
            </a:endParaRPr>
          </a:p>
        </p:txBody>
      </p:sp>
      <p:sp>
        <p:nvSpPr>
          <p:cNvPr id="7172" name="TextBox 4"/>
          <p:cNvSpPr txBox="1">
            <a:spLocks noChangeArrowheads="1"/>
          </p:cNvSpPr>
          <p:nvPr/>
        </p:nvSpPr>
        <p:spPr bwMode="auto">
          <a:xfrm>
            <a:off x="7286625" y="3774043"/>
            <a:ext cx="1701491" cy="369332"/>
          </a:xfrm>
          <a:prstGeom prst="rect">
            <a:avLst/>
          </a:prstGeom>
          <a:noFill/>
          <a:ln w="9525">
            <a:noFill/>
            <a:miter lim="800000"/>
            <a:headEnd/>
            <a:tailEnd/>
          </a:ln>
        </p:spPr>
        <p:txBody>
          <a:bodyPr wrap="none">
            <a:spAutoFit/>
          </a:bodyPr>
          <a:lstStyle/>
          <a:p>
            <a:r>
              <a:rPr lang="en-US" b="1" dirty="0" smtClean="0">
                <a:solidFill>
                  <a:srgbClr val="FF7600"/>
                </a:solidFill>
                <a:latin typeface="Calibri" pitchFamily="34" charset="0"/>
              </a:rPr>
              <a:t> -Gartner Group</a:t>
            </a:r>
            <a:endParaRPr lang="en-US" b="1" dirty="0">
              <a:solidFill>
                <a:srgbClr val="FF7600"/>
              </a:solidFill>
              <a:latin typeface="Calibri" pitchFamily="34" charset="0"/>
            </a:endParaRPr>
          </a:p>
        </p:txBody>
      </p:sp>
      <p:pic>
        <p:nvPicPr>
          <p:cNvPr id="82946" name="Picture 2" descr="http://www.net-security.org/images/articles/web20atwork.jpg"/>
          <p:cNvPicPr>
            <a:picLocks noChangeAspect="1" noChangeArrowheads="1"/>
          </p:cNvPicPr>
          <p:nvPr/>
        </p:nvPicPr>
        <p:blipFill>
          <a:blip r:embed="rId3" cstate="print"/>
          <a:srcRect/>
          <a:stretch>
            <a:fillRect/>
          </a:stretch>
        </p:blipFill>
        <p:spPr bwMode="auto">
          <a:xfrm>
            <a:off x="428625" y="1571625"/>
            <a:ext cx="3362325" cy="2466831"/>
          </a:xfrm>
          <a:prstGeom prst="rect">
            <a:avLst/>
          </a:prstGeom>
          <a:noFill/>
        </p:spPr>
      </p:pic>
      <p:sp>
        <p:nvSpPr>
          <p:cNvPr id="6" name="Rectangle 5"/>
          <p:cNvSpPr/>
          <p:nvPr/>
        </p:nvSpPr>
        <p:spPr>
          <a:xfrm>
            <a:off x="1000125" y="4202668"/>
            <a:ext cx="7143750" cy="369332"/>
          </a:xfrm>
          <a:prstGeom prst="rect">
            <a:avLst/>
          </a:prstGeom>
        </p:spPr>
        <p:txBody>
          <a:bodyPr wrap="square">
            <a:spAutoFit/>
          </a:bodyPr>
          <a:lstStyle/>
          <a:p>
            <a:pPr algn="ctr"/>
            <a:r>
              <a:rPr lang="en-US" u="sng" dirty="0" smtClean="0"/>
              <a:t>Simple</a:t>
            </a:r>
            <a:r>
              <a:rPr lang="en-US" dirty="0" smtClean="0"/>
              <a:t>: Web-based applications delivered remotely.</a:t>
            </a:r>
            <a:endParaRPr lang="en-US" dirty="0"/>
          </a:p>
        </p:txBody>
      </p:sp>
      <p:sp>
        <p:nvSpPr>
          <p:cNvPr id="7" name="TextBox 6"/>
          <p:cNvSpPr txBox="1"/>
          <p:nvPr/>
        </p:nvSpPr>
        <p:spPr>
          <a:xfrm>
            <a:off x="737755" y="5715000"/>
            <a:ext cx="7828361" cy="1077218"/>
          </a:xfrm>
          <a:prstGeom prst="rect">
            <a:avLst/>
          </a:prstGeom>
          <a:noFill/>
        </p:spPr>
        <p:txBody>
          <a:bodyPr wrap="none" rtlCol="0">
            <a:spAutoFit/>
          </a:bodyPr>
          <a:lstStyle/>
          <a:p>
            <a:pPr algn="ctr"/>
            <a:r>
              <a:rPr lang="en-GB" sz="3200" dirty="0" smtClean="0"/>
              <a:t>Cloud = Infrastructure</a:t>
            </a:r>
          </a:p>
          <a:p>
            <a:pPr algn="ctr"/>
            <a:r>
              <a:rPr lang="en-GB" sz="3200" dirty="0" smtClean="0"/>
              <a:t>Web-Scale is more than just Infrastructure</a:t>
            </a: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Web-Scale : examples</a:t>
            </a:r>
            <a:endParaRPr lang="en-GB" dirty="0"/>
          </a:p>
        </p:txBody>
      </p:sp>
      <p:pic>
        <p:nvPicPr>
          <p:cNvPr id="76803" name="Picture 3"/>
          <p:cNvPicPr>
            <a:picLocks noChangeAspect="1" noChangeArrowheads="1"/>
          </p:cNvPicPr>
          <p:nvPr/>
        </p:nvPicPr>
        <p:blipFill>
          <a:blip r:embed="rId3" cstate="print"/>
          <a:srcRect/>
          <a:stretch>
            <a:fillRect/>
          </a:stretch>
        </p:blipFill>
        <p:spPr bwMode="auto">
          <a:xfrm>
            <a:off x="714375" y="2838450"/>
            <a:ext cx="1714500" cy="476814"/>
          </a:xfrm>
          <a:prstGeom prst="rect">
            <a:avLst/>
          </a:prstGeom>
          <a:noFill/>
          <a:ln w="9525">
            <a:noFill/>
            <a:miter lim="800000"/>
            <a:headEnd/>
            <a:tailEnd/>
          </a:ln>
        </p:spPr>
      </p:pic>
      <p:pic>
        <p:nvPicPr>
          <p:cNvPr id="76808" name="Picture 8"/>
          <p:cNvPicPr>
            <a:picLocks noChangeAspect="1" noChangeArrowheads="1"/>
          </p:cNvPicPr>
          <p:nvPr/>
        </p:nvPicPr>
        <p:blipFill>
          <a:blip r:embed="rId4" cstate="print"/>
          <a:srcRect/>
          <a:stretch>
            <a:fillRect/>
          </a:stretch>
        </p:blipFill>
        <p:spPr bwMode="auto">
          <a:xfrm>
            <a:off x="714375" y="3648075"/>
            <a:ext cx="1819275" cy="638175"/>
          </a:xfrm>
          <a:prstGeom prst="rect">
            <a:avLst/>
          </a:prstGeom>
          <a:noFill/>
          <a:ln w="9525">
            <a:noFill/>
            <a:miter lim="800000"/>
            <a:headEnd/>
            <a:tailEnd/>
          </a:ln>
        </p:spPr>
      </p:pic>
      <p:pic>
        <p:nvPicPr>
          <p:cNvPr id="76809" name="Picture 9"/>
          <p:cNvPicPr>
            <a:picLocks noChangeAspect="1" noChangeArrowheads="1"/>
          </p:cNvPicPr>
          <p:nvPr/>
        </p:nvPicPr>
        <p:blipFill>
          <a:blip r:embed="rId5" cstate="print"/>
          <a:srcRect/>
          <a:stretch>
            <a:fillRect/>
          </a:stretch>
        </p:blipFill>
        <p:spPr bwMode="auto">
          <a:xfrm>
            <a:off x="714375" y="4572001"/>
            <a:ext cx="1857375" cy="686974"/>
          </a:xfrm>
          <a:prstGeom prst="rect">
            <a:avLst/>
          </a:prstGeom>
          <a:noFill/>
          <a:ln w="9525">
            <a:noFill/>
            <a:miter lim="800000"/>
            <a:headEnd/>
            <a:tailEnd/>
          </a:ln>
        </p:spPr>
      </p:pic>
      <p:pic>
        <p:nvPicPr>
          <p:cNvPr id="76810" name="Picture 10"/>
          <p:cNvPicPr>
            <a:picLocks noChangeAspect="1" noChangeArrowheads="1"/>
          </p:cNvPicPr>
          <p:nvPr/>
        </p:nvPicPr>
        <p:blipFill>
          <a:blip r:embed="rId6" cstate="print"/>
          <a:srcRect/>
          <a:stretch>
            <a:fillRect/>
          </a:stretch>
        </p:blipFill>
        <p:spPr bwMode="auto">
          <a:xfrm>
            <a:off x="714375" y="2000250"/>
            <a:ext cx="1428750" cy="614008"/>
          </a:xfrm>
          <a:prstGeom prst="rect">
            <a:avLst/>
          </a:prstGeom>
          <a:noFill/>
          <a:ln w="9525">
            <a:noFill/>
            <a:miter lim="800000"/>
            <a:headEnd/>
            <a:tailEnd/>
          </a:ln>
        </p:spPr>
      </p:pic>
      <p:sp>
        <p:nvSpPr>
          <p:cNvPr id="8" name="Oval 7"/>
          <p:cNvSpPr/>
          <p:nvPr/>
        </p:nvSpPr>
        <p:spPr>
          <a:xfrm>
            <a:off x="4857294" y="1574589"/>
            <a:ext cx="2710293" cy="2710293"/>
          </a:xfrm>
          <a:prstGeom prst="ellipse">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smtClean="0">
              <a:solidFill>
                <a:schemeClr val="tx1"/>
              </a:solidFill>
            </a:endParaRPr>
          </a:p>
          <a:p>
            <a:pPr algn="ctr"/>
            <a:endParaRPr lang="en-GB" sz="2800" b="1" dirty="0" smtClean="0">
              <a:solidFill>
                <a:schemeClr val="tx1"/>
              </a:solidFill>
            </a:endParaRPr>
          </a:p>
          <a:p>
            <a:pPr algn="ctr"/>
            <a:endParaRPr lang="en-GB" sz="2800" b="1" dirty="0">
              <a:solidFill>
                <a:schemeClr val="tx1"/>
              </a:solidFill>
            </a:endParaRPr>
          </a:p>
        </p:txBody>
      </p:sp>
      <p:sp>
        <p:nvSpPr>
          <p:cNvPr id="10" name="Oval 9"/>
          <p:cNvSpPr/>
          <p:nvPr/>
        </p:nvSpPr>
        <p:spPr>
          <a:xfrm>
            <a:off x="5570529" y="3001059"/>
            <a:ext cx="2710293" cy="2710293"/>
          </a:xfrm>
          <a:prstGeom prst="ellips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800" b="1" dirty="0" smtClean="0">
              <a:solidFill>
                <a:schemeClr val="tx1"/>
              </a:solidFill>
            </a:endParaRPr>
          </a:p>
          <a:p>
            <a:pPr algn="ctr"/>
            <a:endParaRPr lang="en-GB" sz="2800" b="1" dirty="0" smtClean="0">
              <a:solidFill>
                <a:schemeClr val="tx1"/>
              </a:solidFill>
            </a:endParaRPr>
          </a:p>
          <a:p>
            <a:pPr algn="ctr"/>
            <a:endParaRPr lang="en-GB" sz="2800" b="1" dirty="0">
              <a:solidFill>
                <a:schemeClr val="tx1"/>
              </a:solidFill>
            </a:endParaRPr>
          </a:p>
        </p:txBody>
      </p:sp>
      <p:sp>
        <p:nvSpPr>
          <p:cNvPr id="11" name="Oval 10"/>
          <p:cNvSpPr/>
          <p:nvPr/>
        </p:nvSpPr>
        <p:spPr>
          <a:xfrm>
            <a:off x="4001412" y="3001059"/>
            <a:ext cx="2710293" cy="2710293"/>
          </a:xfrm>
          <a:prstGeom prst="ellips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400" b="1" dirty="0">
              <a:solidFill>
                <a:schemeClr val="tx1"/>
              </a:solidFill>
            </a:endParaRPr>
          </a:p>
        </p:txBody>
      </p:sp>
      <p:sp>
        <p:nvSpPr>
          <p:cNvPr id="13" name="TextBox 12"/>
          <p:cNvSpPr txBox="1"/>
          <p:nvPr/>
        </p:nvSpPr>
        <p:spPr>
          <a:xfrm>
            <a:off x="4901492" y="2192545"/>
            <a:ext cx="2523448" cy="523220"/>
          </a:xfrm>
          <a:prstGeom prst="rect">
            <a:avLst/>
          </a:prstGeom>
          <a:noFill/>
        </p:spPr>
        <p:txBody>
          <a:bodyPr wrap="none" rtlCol="0">
            <a:spAutoFit/>
          </a:bodyPr>
          <a:lstStyle/>
          <a:p>
            <a:r>
              <a:rPr lang="en-GB" sz="2800" b="1" dirty="0" smtClean="0">
                <a:latin typeface="+mj-lt"/>
              </a:rPr>
              <a:t>Infrastructure</a:t>
            </a:r>
            <a:endParaRPr lang="en-GB" sz="2800" b="1" dirty="0">
              <a:latin typeface="+mj-lt"/>
            </a:endParaRPr>
          </a:p>
        </p:txBody>
      </p:sp>
      <p:sp>
        <p:nvSpPr>
          <p:cNvPr id="14" name="TextBox 13"/>
          <p:cNvSpPr txBox="1"/>
          <p:nvPr/>
        </p:nvSpPr>
        <p:spPr>
          <a:xfrm>
            <a:off x="6141117" y="4284882"/>
            <a:ext cx="2092239" cy="523220"/>
          </a:xfrm>
          <a:prstGeom prst="rect">
            <a:avLst/>
          </a:prstGeom>
          <a:noFill/>
        </p:spPr>
        <p:txBody>
          <a:bodyPr wrap="none" rtlCol="0">
            <a:spAutoFit/>
          </a:bodyPr>
          <a:lstStyle/>
          <a:p>
            <a:r>
              <a:rPr lang="en-GB" sz="2800" b="1" dirty="0" smtClean="0">
                <a:latin typeface="+mj-lt"/>
              </a:rPr>
              <a:t>Community</a:t>
            </a:r>
            <a:endParaRPr lang="en-GB" sz="2800" b="1" dirty="0">
              <a:latin typeface="+mj-lt"/>
            </a:endParaRPr>
          </a:p>
        </p:txBody>
      </p:sp>
      <p:sp>
        <p:nvSpPr>
          <p:cNvPr id="15" name="TextBox 14"/>
          <p:cNvSpPr txBox="1"/>
          <p:nvPr/>
        </p:nvSpPr>
        <p:spPr>
          <a:xfrm>
            <a:off x="4202907" y="4189603"/>
            <a:ext cx="939681" cy="523220"/>
          </a:xfrm>
          <a:prstGeom prst="rect">
            <a:avLst/>
          </a:prstGeom>
          <a:noFill/>
        </p:spPr>
        <p:txBody>
          <a:bodyPr wrap="none" rtlCol="0">
            <a:spAutoFit/>
          </a:bodyPr>
          <a:lstStyle/>
          <a:p>
            <a:r>
              <a:rPr lang="en-GB" sz="2800" b="1" dirty="0" smtClean="0">
                <a:latin typeface="+mj-lt"/>
              </a:rPr>
              <a:t>Data</a:t>
            </a:r>
            <a:endParaRPr lang="en-GB" sz="2800" b="1" dirty="0">
              <a:latin typeface="+mj-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28923</TotalTime>
  <Words>3205</Words>
  <Application>Microsoft Office PowerPoint</Application>
  <PresentationFormat>On-screen Show (4:3)</PresentationFormat>
  <Paragraphs>629</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Collaboratively Building Web-Scale with Libraries    The Web-Scale Platform</vt:lpstr>
      <vt:lpstr>Collaboratively Building Web-Scale with Libraries</vt:lpstr>
      <vt:lpstr>Slide 3</vt:lpstr>
      <vt:lpstr>Slide 4</vt:lpstr>
      <vt:lpstr>Web-Scale</vt:lpstr>
      <vt:lpstr>Web-Scale</vt:lpstr>
      <vt:lpstr>And Scale Matters…</vt:lpstr>
      <vt:lpstr>Web-Scale and Cloud Computing</vt:lpstr>
      <vt:lpstr>Web-Scale : examples</vt:lpstr>
      <vt:lpstr>Libraries and Web-Scale?</vt:lpstr>
      <vt:lpstr>OCLC: Collaboratively Building Web-Scale with Libraries</vt:lpstr>
      <vt:lpstr>Data:  WorldCat Growth since 1998</vt:lpstr>
      <vt:lpstr>Data: WorldCat across Print, License and Digital Data</vt:lpstr>
      <vt:lpstr>Community: The OCLC Cooperative </vt:lpstr>
      <vt:lpstr>OCLC Enterprise Strategy: Collaboratively Building Web-Scale with Libraries</vt:lpstr>
      <vt:lpstr>Infrastructure: OCLC Web-Scale Product Strategy</vt:lpstr>
      <vt:lpstr>“Library Web scale”</vt:lpstr>
      <vt:lpstr>Design for Web-Scale</vt:lpstr>
      <vt:lpstr>Design for Web-Scale</vt:lpstr>
      <vt:lpstr>Design for Community : Collective Innovation</vt:lpstr>
      <vt:lpstr>Infrastructure: OCLC Product Strategy</vt:lpstr>
      <vt:lpstr>The Platform</vt:lpstr>
      <vt:lpstr>Slide 23</vt:lpstr>
      <vt:lpstr>Slide 24</vt:lpstr>
      <vt:lpstr>Slide 25</vt:lpstr>
      <vt:lpstr>Building Apps</vt:lpstr>
      <vt:lpstr>Publishing &amp; Exposing Apps on the Platform</vt:lpstr>
      <vt:lpstr>Finding &amp; Installing Apps : The App Gallery</vt:lpstr>
      <vt:lpstr>Finding &amp; Installing Apps : The App Gallery</vt:lpstr>
      <vt:lpstr>Early App Examples</vt:lpstr>
      <vt:lpstr>Current Status...</vt:lpstr>
      <vt:lpstr>Collaboratively Building Web-Scale with  Libraries: Summary</vt:lpstr>
      <vt:lpstr>Collaboratively Building Web-Scale with Libraries    The Web-Scale Platform</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harshm</dc:creator>
  <cp:lastModifiedBy>rmurray</cp:lastModifiedBy>
  <cp:revision>546</cp:revision>
  <dcterms:created xsi:type="dcterms:W3CDTF">2007-10-02T21:03:03Z</dcterms:created>
  <dcterms:modified xsi:type="dcterms:W3CDTF">2011-06-10T12:06:50Z</dcterms:modified>
</cp:coreProperties>
</file>