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3" r:id="rId3"/>
    <p:sldId id="305" r:id="rId4"/>
    <p:sldId id="307" r:id="rId5"/>
    <p:sldId id="292" r:id="rId6"/>
    <p:sldId id="306" r:id="rId7"/>
    <p:sldId id="312" r:id="rId8"/>
    <p:sldId id="310" r:id="rId9"/>
    <p:sldId id="311" r:id="rId10"/>
    <p:sldId id="314" r:id="rId11"/>
    <p:sldId id="316" r:id="rId12"/>
    <p:sldId id="284" r:id="rId13"/>
    <p:sldId id="317" r:id="rId14"/>
    <p:sldId id="303" r:id="rId15"/>
    <p:sldId id="265" r:id="rId16"/>
    <p:sldId id="318" r:id="rId17"/>
    <p:sldId id="304" r:id="rId18"/>
    <p:sldId id="322" r:id="rId19"/>
    <p:sldId id="320" r:id="rId20"/>
    <p:sldId id="321" r:id="rId21"/>
    <p:sldId id="267" r:id="rId22"/>
  </p:sldIdLst>
  <p:sldSz cx="9144000" cy="6858000" type="screen4x3"/>
  <p:notesSz cx="6858000" cy="92964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660033"/>
    <a:srgbClr val="000000"/>
    <a:srgbClr val="339966"/>
    <a:srgbClr val="009900"/>
    <a:srgbClr val="00CC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7375" autoAdjust="0"/>
  </p:normalViewPr>
  <p:slideViewPr>
    <p:cSldViewPr showGuides="1">
      <p:cViewPr varScale="1">
        <p:scale>
          <a:sx n="109" d="100"/>
          <a:sy n="109" d="100"/>
        </p:scale>
        <p:origin x="-4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80" d="100"/>
        <a:sy n="80" d="100"/>
      </p:scale>
      <p:origin x="0" y="5400"/>
    </p:cViewPr>
  </p:sorterViewPr>
  <p:notesViewPr>
    <p:cSldViewPr showGuides="1">
      <p:cViewPr>
        <p:scale>
          <a:sx n="100" d="100"/>
          <a:sy n="100" d="100"/>
        </p:scale>
        <p:origin x="-1248" y="49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0F7E3-655E-4F94-B1DF-001CB079051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6FF612-6D72-4F1C-A950-B122799B6802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UC Curation Center</a:t>
          </a:r>
          <a:endParaRPr lang="en-US" b="1" dirty="0">
            <a:solidFill>
              <a:schemeClr val="bg1"/>
            </a:solidFill>
          </a:endParaRPr>
        </a:p>
      </dgm:t>
    </dgm:pt>
    <dgm:pt modelId="{CDEC1FC1-5E28-4D1F-B1EE-6246A39EEE52}" type="parTrans" cxnId="{D95B3A93-39E3-434C-B0E6-0540C41DD78E}">
      <dgm:prSet/>
      <dgm:spPr/>
      <dgm:t>
        <a:bodyPr/>
        <a:lstStyle/>
        <a:p>
          <a:endParaRPr lang="en-US"/>
        </a:p>
      </dgm:t>
    </dgm:pt>
    <dgm:pt modelId="{18138296-2B30-4A0E-AAA7-201010E9674E}" type="sibTrans" cxnId="{D95B3A93-39E3-434C-B0E6-0540C41DD78E}">
      <dgm:prSet/>
      <dgm:spPr/>
      <dgm:t>
        <a:bodyPr/>
        <a:lstStyle/>
        <a:p>
          <a:endParaRPr lang="en-US"/>
        </a:p>
      </dgm:t>
    </dgm:pt>
    <dgm:pt modelId="{DE7694A2-B4C9-4DD0-9A3F-3FA600EAE94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/>
            <a:t>Private sector</a:t>
          </a:r>
          <a:endParaRPr lang="en-US" sz="1400" dirty="0"/>
        </a:p>
      </dgm:t>
    </dgm:pt>
    <dgm:pt modelId="{95D4BB9C-2160-47B2-9BEC-B9FF79C15CF1}" type="sibTrans" cxnId="{C634758C-6E9A-42EF-AEC4-516F07275262}">
      <dgm:prSet/>
      <dgm:spPr/>
      <dgm:t>
        <a:bodyPr/>
        <a:lstStyle/>
        <a:p>
          <a:endParaRPr lang="en-US"/>
        </a:p>
      </dgm:t>
    </dgm:pt>
    <dgm:pt modelId="{D2C342E1-0BBE-4056-BC8A-A3AFFF361D8E}" type="parTrans" cxnId="{C634758C-6E9A-42EF-AEC4-516F07275262}">
      <dgm:prSet/>
      <dgm:spPr/>
      <dgm:t>
        <a:bodyPr/>
        <a:lstStyle/>
        <a:p>
          <a:endParaRPr lang="en-US" dirty="0"/>
        </a:p>
      </dgm:t>
    </dgm:pt>
    <dgm:pt modelId="{AF1A437C-372F-4052-BAF0-4B91B109698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/>
            <a:t>National / international libraries</a:t>
          </a:r>
          <a:endParaRPr lang="en-US" sz="1400" dirty="0"/>
        </a:p>
      </dgm:t>
    </dgm:pt>
    <dgm:pt modelId="{64C4D2CA-FE4D-4294-9B3A-28584A3135B6}" type="sibTrans" cxnId="{E2F4C83A-5EDB-43E1-BD7D-7D8F8F7120E4}">
      <dgm:prSet/>
      <dgm:spPr/>
      <dgm:t>
        <a:bodyPr/>
        <a:lstStyle/>
        <a:p>
          <a:endParaRPr lang="en-US"/>
        </a:p>
      </dgm:t>
    </dgm:pt>
    <dgm:pt modelId="{907DE8A1-4292-4E7E-A041-BE4462B1F471}" type="parTrans" cxnId="{E2F4C83A-5EDB-43E1-BD7D-7D8F8F7120E4}">
      <dgm:prSet/>
      <dgm:spPr/>
      <dgm:t>
        <a:bodyPr/>
        <a:lstStyle/>
        <a:p>
          <a:endParaRPr lang="en-US" dirty="0"/>
        </a:p>
      </dgm:t>
    </dgm:pt>
    <dgm:pt modelId="{9FB01F84-377B-4C2B-9EEE-9336F8BDB9A4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 lIns="0" tIns="0" rIns="0" bIns="0"/>
        <a:lstStyle/>
        <a:p>
          <a:r>
            <a:rPr lang="en-US" sz="1400" dirty="0" smtClean="0"/>
            <a:t>Faculty / researchers</a:t>
          </a:r>
          <a:endParaRPr lang="en-US" sz="1400" dirty="0"/>
        </a:p>
      </dgm:t>
    </dgm:pt>
    <dgm:pt modelId="{7EE19646-60CB-44DF-B505-D55A01EAB010}" type="sibTrans" cxnId="{B2A85999-F75E-4B0E-8E47-1BE75098CFAA}">
      <dgm:prSet/>
      <dgm:spPr/>
      <dgm:t>
        <a:bodyPr/>
        <a:lstStyle/>
        <a:p>
          <a:endParaRPr lang="en-US"/>
        </a:p>
      </dgm:t>
    </dgm:pt>
    <dgm:pt modelId="{CACB4093-4476-42B3-ACE2-E89F5B84D748}" type="parTrans" cxnId="{B2A85999-F75E-4B0E-8E47-1BE75098CFAA}">
      <dgm:prSet/>
      <dgm:spPr/>
      <dgm:t>
        <a:bodyPr/>
        <a:lstStyle/>
        <a:p>
          <a:endParaRPr lang="en-US" dirty="0"/>
        </a:p>
      </dgm:t>
    </dgm:pt>
    <dgm:pt modelId="{8766E1B6-623D-4325-9BA2-C7CE39BB19B8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 lIns="0" tIns="0" rIns="0" bIns="0"/>
        <a:lstStyle/>
        <a:p>
          <a:r>
            <a:rPr lang="en-US" sz="1400" dirty="0" smtClean="0"/>
            <a:t>Libraries</a:t>
          </a:r>
          <a:endParaRPr lang="en-US" sz="1400" dirty="0"/>
        </a:p>
      </dgm:t>
    </dgm:pt>
    <dgm:pt modelId="{0F4C21C4-8BBA-42DB-B187-2B8614A9992F}" type="parTrans" cxnId="{331A6E6A-196E-42B1-963C-7C362C7EA240}">
      <dgm:prSet/>
      <dgm:spPr/>
      <dgm:t>
        <a:bodyPr/>
        <a:lstStyle/>
        <a:p>
          <a:endParaRPr lang="en-US" dirty="0"/>
        </a:p>
      </dgm:t>
    </dgm:pt>
    <dgm:pt modelId="{678DDFE1-CF6F-4151-8FE4-EA076CC89286}" type="sibTrans" cxnId="{331A6E6A-196E-42B1-963C-7C362C7EA240}">
      <dgm:prSet/>
      <dgm:spPr/>
      <dgm:t>
        <a:bodyPr/>
        <a:lstStyle/>
        <a:p>
          <a:endParaRPr lang="en-US"/>
        </a:p>
      </dgm:t>
    </dgm:pt>
    <dgm:pt modelId="{2C51BD1D-D55D-48A9-9A55-34451E6A06A5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 lIns="0" tIns="0" rIns="0" bIns="0"/>
        <a:lstStyle/>
        <a:p>
          <a:r>
            <a:rPr lang="en-US" sz="1400" dirty="0" smtClean="0"/>
            <a:t>Museums</a:t>
          </a:r>
          <a:endParaRPr lang="en-US" sz="1400" dirty="0"/>
        </a:p>
      </dgm:t>
    </dgm:pt>
    <dgm:pt modelId="{7877A3DE-36E6-4ADD-8AC2-97D9A6577DB1}" type="parTrans" cxnId="{0C79D585-D889-4A35-B7A6-0061DBC302DB}">
      <dgm:prSet/>
      <dgm:spPr/>
      <dgm:t>
        <a:bodyPr/>
        <a:lstStyle/>
        <a:p>
          <a:endParaRPr lang="en-US" dirty="0"/>
        </a:p>
      </dgm:t>
    </dgm:pt>
    <dgm:pt modelId="{1C90578A-F49D-4257-829E-18805B9F8BA3}" type="sibTrans" cxnId="{0C79D585-D889-4A35-B7A6-0061DBC302DB}">
      <dgm:prSet/>
      <dgm:spPr/>
      <dgm:t>
        <a:bodyPr/>
        <a:lstStyle/>
        <a:p>
          <a:endParaRPr lang="en-US"/>
        </a:p>
      </dgm:t>
    </dgm:pt>
    <dgm:pt modelId="{F4A34C7C-C428-401C-BDDC-62AFEC78A111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 lIns="0" tIns="0" rIns="0" bIns="0"/>
        <a:lstStyle/>
        <a:p>
          <a:r>
            <a:rPr lang="en-US" sz="1400" dirty="0" smtClean="0"/>
            <a:t>IT / data centers</a:t>
          </a:r>
          <a:endParaRPr lang="en-US" sz="1400" dirty="0"/>
        </a:p>
      </dgm:t>
    </dgm:pt>
    <dgm:pt modelId="{BCBF1030-4436-4DFF-B9A8-23D78CE34273}" type="parTrans" cxnId="{B663D943-FB17-4406-8F8D-368CCCFE223D}">
      <dgm:prSet/>
      <dgm:spPr/>
      <dgm:t>
        <a:bodyPr/>
        <a:lstStyle/>
        <a:p>
          <a:endParaRPr lang="en-US" dirty="0"/>
        </a:p>
      </dgm:t>
    </dgm:pt>
    <dgm:pt modelId="{7B1666D8-0637-4FB5-936F-BA54C54598FB}" type="sibTrans" cxnId="{B663D943-FB17-4406-8F8D-368CCCFE223D}">
      <dgm:prSet/>
      <dgm:spPr/>
      <dgm:t>
        <a:bodyPr/>
        <a:lstStyle/>
        <a:p>
          <a:endParaRPr lang="en-US"/>
        </a:p>
      </dgm:t>
    </dgm:pt>
    <dgm:pt modelId="{FCE38C22-DB3D-45C2-A7CB-E9388CEC156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/>
            <a:t>Non-profit</a:t>
          </a:r>
          <a:endParaRPr lang="en-US" sz="1400" dirty="0"/>
        </a:p>
      </dgm:t>
    </dgm:pt>
    <dgm:pt modelId="{7DC43420-1E83-47A5-A6DB-0DB173A53676}" type="parTrans" cxnId="{5B449A94-C2D2-4D9C-9CF0-5A0E61B214BD}">
      <dgm:prSet/>
      <dgm:spPr/>
      <dgm:t>
        <a:bodyPr/>
        <a:lstStyle/>
        <a:p>
          <a:endParaRPr lang="en-US" dirty="0"/>
        </a:p>
      </dgm:t>
    </dgm:pt>
    <dgm:pt modelId="{778C722A-E478-45F0-8655-3BA429C0F7DE}" type="sibTrans" cxnId="{5B449A94-C2D2-4D9C-9CF0-5A0E61B214BD}">
      <dgm:prSet/>
      <dgm:spPr/>
      <dgm:t>
        <a:bodyPr/>
        <a:lstStyle/>
        <a:p>
          <a:endParaRPr lang="en-US"/>
        </a:p>
      </dgm:t>
    </dgm:pt>
    <dgm:pt modelId="{FF9A9D96-91F8-4985-BFC2-70560830C9C4}">
      <dgm:prSet phldrT="[Text]"/>
      <dgm:spPr/>
      <dgm:t>
        <a:bodyPr/>
        <a:lstStyle/>
        <a:p>
          <a:endParaRPr lang="en-US" dirty="0"/>
        </a:p>
      </dgm:t>
    </dgm:pt>
    <dgm:pt modelId="{3D11E239-6B13-4718-811A-B23C6B5FF8AC}" type="parTrans" cxnId="{F668F57A-9F66-468E-9661-E551602D1333}">
      <dgm:prSet/>
      <dgm:spPr/>
      <dgm:t>
        <a:bodyPr/>
        <a:lstStyle/>
        <a:p>
          <a:endParaRPr lang="en-US"/>
        </a:p>
      </dgm:t>
    </dgm:pt>
    <dgm:pt modelId="{F7566397-5234-449F-A2FF-B42A70390FA0}" type="sibTrans" cxnId="{F668F57A-9F66-468E-9661-E551602D1333}">
      <dgm:prSet/>
      <dgm:spPr/>
      <dgm:t>
        <a:bodyPr/>
        <a:lstStyle/>
        <a:p>
          <a:endParaRPr lang="en-US"/>
        </a:p>
      </dgm:t>
    </dgm:pt>
    <dgm:pt modelId="{24F6641A-F3F6-467B-A6CE-01CA9C722B3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lIns="0" tIns="0" rIns="0" bIns="0"/>
        <a:lstStyle/>
        <a:p>
          <a:r>
            <a:rPr lang="en-US" sz="1400" dirty="0" smtClean="0"/>
            <a:t>Academic institutions</a:t>
          </a:r>
          <a:endParaRPr lang="en-US" sz="1400" dirty="0"/>
        </a:p>
      </dgm:t>
    </dgm:pt>
    <dgm:pt modelId="{E82C1568-9BEB-463B-8A88-0ECCB437C2E3}" type="parTrans" cxnId="{E6BC8899-705D-432D-BB82-7452AE415134}">
      <dgm:prSet/>
      <dgm:spPr/>
      <dgm:t>
        <a:bodyPr/>
        <a:lstStyle/>
        <a:p>
          <a:endParaRPr lang="en-US" dirty="0"/>
        </a:p>
      </dgm:t>
    </dgm:pt>
    <dgm:pt modelId="{049406E1-FDB7-4CA9-BA39-0F3E5FCCC25C}" type="sibTrans" cxnId="{E6BC8899-705D-432D-BB82-7452AE415134}">
      <dgm:prSet/>
      <dgm:spPr/>
      <dgm:t>
        <a:bodyPr/>
        <a:lstStyle/>
        <a:p>
          <a:endParaRPr lang="en-US"/>
        </a:p>
      </dgm:t>
    </dgm:pt>
    <dgm:pt modelId="{169FB4B3-041E-478B-AB54-167ABCB3C67D}">
      <dgm:prSet phldrT="[Text]"/>
      <dgm:spPr/>
      <dgm:t>
        <a:bodyPr/>
        <a:lstStyle/>
        <a:p>
          <a:endParaRPr lang="en-US" dirty="0"/>
        </a:p>
      </dgm:t>
    </dgm:pt>
    <dgm:pt modelId="{31C5DBB7-CC27-423C-B68E-F7AAFA664BAC}" type="parTrans" cxnId="{C99AFB34-83BF-4CB2-90A1-E5AE8ADEE1A7}">
      <dgm:prSet/>
      <dgm:spPr/>
      <dgm:t>
        <a:bodyPr/>
        <a:lstStyle/>
        <a:p>
          <a:endParaRPr lang="en-US"/>
        </a:p>
      </dgm:t>
    </dgm:pt>
    <dgm:pt modelId="{4E678F92-63FC-4B07-A47F-DD06D967D12D}" type="sibTrans" cxnId="{C99AFB34-83BF-4CB2-90A1-E5AE8ADEE1A7}">
      <dgm:prSet/>
      <dgm:spPr/>
      <dgm:t>
        <a:bodyPr/>
        <a:lstStyle/>
        <a:p>
          <a:endParaRPr lang="en-US"/>
        </a:p>
      </dgm:t>
    </dgm:pt>
    <dgm:pt modelId="{BDBF274B-BB80-41ED-8C81-7457342349CE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 lIns="0" tIns="0" rIns="0" bIns="0"/>
        <a:lstStyle/>
        <a:p>
          <a:r>
            <a:rPr lang="en-US" sz="1400" dirty="0" smtClean="0"/>
            <a:t>Organized research units</a:t>
          </a:r>
          <a:endParaRPr lang="en-US" sz="1400" dirty="0"/>
        </a:p>
      </dgm:t>
    </dgm:pt>
    <dgm:pt modelId="{B8062900-A121-4D37-BCC5-922BF3C6E23F}" type="sibTrans" cxnId="{BB0986A9-3940-418D-97CF-5749802B1963}">
      <dgm:prSet/>
      <dgm:spPr/>
      <dgm:t>
        <a:bodyPr/>
        <a:lstStyle/>
        <a:p>
          <a:endParaRPr lang="en-US"/>
        </a:p>
      </dgm:t>
    </dgm:pt>
    <dgm:pt modelId="{ADD0A60F-EB28-4360-B788-F4B4956963F7}" type="parTrans" cxnId="{BB0986A9-3940-418D-97CF-5749802B1963}">
      <dgm:prSet/>
      <dgm:spPr/>
      <dgm:t>
        <a:bodyPr/>
        <a:lstStyle/>
        <a:p>
          <a:endParaRPr lang="en-US" dirty="0"/>
        </a:p>
      </dgm:t>
    </dgm:pt>
    <dgm:pt modelId="{C5E015CA-9A40-4B49-B4CF-B3DA951D96FE}" type="pres">
      <dgm:prSet presAssocID="{6B30F7E3-655E-4F94-B1DF-001CB07905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3A75A-B285-42AC-8660-A0EF056CDDCE}" type="pres">
      <dgm:prSet presAssocID="{896FF612-6D72-4F1C-A950-B122799B6802}" presName="centerShape" presStyleLbl="node0" presStyleIdx="0" presStyleCnt="1"/>
      <dgm:spPr/>
      <dgm:t>
        <a:bodyPr/>
        <a:lstStyle/>
        <a:p>
          <a:endParaRPr lang="en-US"/>
        </a:p>
      </dgm:t>
    </dgm:pt>
    <dgm:pt modelId="{9CE096BA-760D-4013-8D52-4FD10D924158}" type="pres">
      <dgm:prSet presAssocID="{CACB4093-4476-42B3-ACE2-E89F5B84D748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B3DC9863-798D-4B52-9074-43217124FF83}" type="pres">
      <dgm:prSet presAssocID="{9FB01F84-377B-4C2B-9EEE-9336F8BDB9A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BB881-0E02-42C2-9A3C-C1B5880DF385}" type="pres">
      <dgm:prSet presAssocID="{ADD0A60F-EB28-4360-B788-F4B4956963F7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4FF90779-531C-42B8-8475-3A3C1D03DD17}" type="pres">
      <dgm:prSet presAssocID="{BDBF274B-BB80-41ED-8C81-7457342349C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4C06C-9592-4990-B38E-33D820218377}" type="pres">
      <dgm:prSet presAssocID="{0F4C21C4-8BBA-42DB-B187-2B8614A9992F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03977D9D-1CC6-4F10-B95B-8A4506B97A22}" type="pres">
      <dgm:prSet presAssocID="{8766E1B6-623D-4325-9BA2-C7CE39BB19B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9F1FC-78A4-4381-91F5-550C5099ED6E}" type="pres">
      <dgm:prSet presAssocID="{7877A3DE-36E6-4ADD-8AC2-97D9A6577DB1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B532F0E9-8192-4B5B-8A33-5CB613B1AC72}" type="pres">
      <dgm:prSet presAssocID="{2C51BD1D-D55D-48A9-9A55-34451E6A06A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AFE2A-F08B-4BB3-936E-65FF29CCCD5D}" type="pres">
      <dgm:prSet presAssocID="{BCBF1030-4436-4DFF-B9A8-23D78CE34273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DF55E27D-1CAF-4C0D-A04C-9CE5E50A32EA}" type="pres">
      <dgm:prSet presAssocID="{F4A34C7C-C428-401C-BDDC-62AFEC78A11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5C86A-E55E-4E3C-9FC8-A1F63954ED44}" type="pres">
      <dgm:prSet presAssocID="{907DE8A1-4292-4E7E-A041-BE4462B1F471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7D9AFB4E-2418-4689-898A-0BE7ABEE580B}" type="pres">
      <dgm:prSet presAssocID="{AF1A437C-372F-4052-BAF0-4B91B109698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00D27-27C5-4B5F-8559-8C1112EB5B50}" type="pres">
      <dgm:prSet presAssocID="{D2C342E1-0BBE-4056-BC8A-A3AFFF361D8E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932B9289-5FE9-4BB2-99B2-B14167BFC379}" type="pres">
      <dgm:prSet presAssocID="{DE7694A2-B4C9-4DD0-9A3F-3FA600EAE94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E3430-A2BA-4A49-B310-DE270A973FAA}" type="pres">
      <dgm:prSet presAssocID="{7DC43420-1E83-47A5-A6DB-0DB173A53676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4F328C80-A1B4-431B-B1D9-11CDFE56E426}" type="pres">
      <dgm:prSet presAssocID="{FCE38C22-DB3D-45C2-A7CB-E9388CEC156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42A9F-AD0A-4BA8-B1CF-B58C228E3F75}" type="pres">
      <dgm:prSet presAssocID="{E82C1568-9BEB-463B-8A88-0ECCB437C2E3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42CB1C76-24A9-4D75-98CA-6109D84BFFF6}" type="pres">
      <dgm:prSet presAssocID="{24F6641A-F3F6-467B-A6CE-01CA9C722B31}" presName="node" presStyleLbl="node1" presStyleIdx="8" presStyleCnt="9" custScaleX="97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34758C-6E9A-42EF-AEC4-516F07275262}" srcId="{896FF612-6D72-4F1C-A950-B122799B6802}" destId="{DE7694A2-B4C9-4DD0-9A3F-3FA600EAE94C}" srcOrd="6" destOrd="0" parTransId="{D2C342E1-0BBE-4056-BC8A-A3AFFF361D8E}" sibTransId="{95D4BB9C-2160-47B2-9BEC-B9FF79C15CF1}"/>
    <dgm:cxn modelId="{E2F4C83A-5EDB-43E1-BD7D-7D8F8F7120E4}" srcId="{896FF612-6D72-4F1C-A950-B122799B6802}" destId="{AF1A437C-372F-4052-BAF0-4B91B1096987}" srcOrd="5" destOrd="0" parTransId="{907DE8A1-4292-4E7E-A041-BE4462B1F471}" sibTransId="{64C4D2CA-FE4D-4294-9B3A-28584A3135B6}"/>
    <dgm:cxn modelId="{9C840112-F9A4-4E8B-A12D-A4429DD82BEB}" type="presOf" srcId="{D2C342E1-0BBE-4056-BC8A-A3AFFF361D8E}" destId="{07200D27-27C5-4B5F-8559-8C1112EB5B50}" srcOrd="0" destOrd="0" presId="urn:microsoft.com/office/officeart/2005/8/layout/radial4"/>
    <dgm:cxn modelId="{F668F57A-9F66-468E-9661-E551602D1333}" srcId="{6B30F7E3-655E-4F94-B1DF-001CB0790510}" destId="{FF9A9D96-91F8-4985-BFC2-70560830C9C4}" srcOrd="2" destOrd="0" parTransId="{3D11E239-6B13-4718-811A-B23C6B5FF8AC}" sibTransId="{F7566397-5234-449F-A2FF-B42A70390FA0}"/>
    <dgm:cxn modelId="{970382F5-1FBD-4CCB-A30E-8AF223B6FFB9}" type="presOf" srcId="{9FB01F84-377B-4C2B-9EEE-9336F8BDB9A4}" destId="{B3DC9863-798D-4B52-9074-43217124FF83}" srcOrd="0" destOrd="0" presId="urn:microsoft.com/office/officeart/2005/8/layout/radial4"/>
    <dgm:cxn modelId="{5E9E1F29-F995-4808-BB0D-96356EEED4E8}" type="presOf" srcId="{907DE8A1-4292-4E7E-A041-BE4462B1F471}" destId="{FAC5C86A-E55E-4E3C-9FC8-A1F63954ED44}" srcOrd="0" destOrd="0" presId="urn:microsoft.com/office/officeart/2005/8/layout/radial4"/>
    <dgm:cxn modelId="{3C0E3615-E3B8-491D-8E50-26A2596EF268}" type="presOf" srcId="{7DC43420-1E83-47A5-A6DB-0DB173A53676}" destId="{A34E3430-A2BA-4A49-B310-DE270A973FAA}" srcOrd="0" destOrd="0" presId="urn:microsoft.com/office/officeart/2005/8/layout/radial4"/>
    <dgm:cxn modelId="{6AB0BFFF-6087-4D6E-AEEE-EA2C607CEF44}" type="presOf" srcId="{BCBF1030-4436-4DFF-B9A8-23D78CE34273}" destId="{8D5AFE2A-F08B-4BB3-936E-65FF29CCCD5D}" srcOrd="0" destOrd="0" presId="urn:microsoft.com/office/officeart/2005/8/layout/radial4"/>
    <dgm:cxn modelId="{8AF7220F-4E0B-4F48-8844-976B23AAC572}" type="presOf" srcId="{8766E1B6-623D-4325-9BA2-C7CE39BB19B8}" destId="{03977D9D-1CC6-4F10-B95B-8A4506B97A22}" srcOrd="0" destOrd="0" presId="urn:microsoft.com/office/officeart/2005/8/layout/radial4"/>
    <dgm:cxn modelId="{BB0986A9-3940-418D-97CF-5749802B1963}" srcId="{896FF612-6D72-4F1C-A950-B122799B6802}" destId="{BDBF274B-BB80-41ED-8C81-7457342349CE}" srcOrd="1" destOrd="0" parTransId="{ADD0A60F-EB28-4360-B788-F4B4956963F7}" sibTransId="{B8062900-A121-4D37-BCC5-922BF3C6E23F}"/>
    <dgm:cxn modelId="{C99AFB34-83BF-4CB2-90A1-E5AE8ADEE1A7}" srcId="{6B30F7E3-655E-4F94-B1DF-001CB0790510}" destId="{169FB4B3-041E-478B-AB54-167ABCB3C67D}" srcOrd="1" destOrd="0" parTransId="{31C5DBB7-CC27-423C-B68E-F7AAFA664BAC}" sibTransId="{4E678F92-63FC-4B07-A47F-DD06D967D12D}"/>
    <dgm:cxn modelId="{92E5BA40-1145-42A0-A55C-7933A86513E8}" type="presOf" srcId="{ADD0A60F-EB28-4360-B788-F4B4956963F7}" destId="{7E6BB881-0E02-42C2-9A3C-C1B5880DF385}" srcOrd="0" destOrd="0" presId="urn:microsoft.com/office/officeart/2005/8/layout/radial4"/>
    <dgm:cxn modelId="{357B297C-375D-4EEF-B5DF-1710810441D5}" type="presOf" srcId="{DE7694A2-B4C9-4DD0-9A3F-3FA600EAE94C}" destId="{932B9289-5FE9-4BB2-99B2-B14167BFC379}" srcOrd="0" destOrd="0" presId="urn:microsoft.com/office/officeart/2005/8/layout/radial4"/>
    <dgm:cxn modelId="{B2A85999-F75E-4B0E-8E47-1BE75098CFAA}" srcId="{896FF612-6D72-4F1C-A950-B122799B6802}" destId="{9FB01F84-377B-4C2B-9EEE-9336F8BDB9A4}" srcOrd="0" destOrd="0" parTransId="{CACB4093-4476-42B3-ACE2-E89F5B84D748}" sibTransId="{7EE19646-60CB-44DF-B505-D55A01EAB010}"/>
    <dgm:cxn modelId="{E6D7A976-47F6-4E7F-8159-E244CA870FBA}" type="presOf" srcId="{6B30F7E3-655E-4F94-B1DF-001CB0790510}" destId="{C5E015CA-9A40-4B49-B4CF-B3DA951D96FE}" srcOrd="0" destOrd="0" presId="urn:microsoft.com/office/officeart/2005/8/layout/radial4"/>
    <dgm:cxn modelId="{AEDB3730-6774-4D42-8DDE-53AE8055EB61}" type="presOf" srcId="{0F4C21C4-8BBA-42DB-B187-2B8614A9992F}" destId="{8C34C06C-9592-4990-B38E-33D820218377}" srcOrd="0" destOrd="0" presId="urn:microsoft.com/office/officeart/2005/8/layout/radial4"/>
    <dgm:cxn modelId="{69C44A86-959C-4BFF-AB74-17B8A093586D}" type="presOf" srcId="{F4A34C7C-C428-401C-BDDC-62AFEC78A111}" destId="{DF55E27D-1CAF-4C0D-A04C-9CE5E50A32EA}" srcOrd="0" destOrd="0" presId="urn:microsoft.com/office/officeart/2005/8/layout/radial4"/>
    <dgm:cxn modelId="{DEACD7E2-06A9-4CCE-AA70-549C83439991}" type="presOf" srcId="{7877A3DE-36E6-4ADD-8AC2-97D9A6577DB1}" destId="{8969F1FC-78A4-4381-91F5-550C5099ED6E}" srcOrd="0" destOrd="0" presId="urn:microsoft.com/office/officeart/2005/8/layout/radial4"/>
    <dgm:cxn modelId="{E930CB7E-25F7-45A0-AF37-E43ADAEE6526}" type="presOf" srcId="{AF1A437C-372F-4052-BAF0-4B91B1096987}" destId="{7D9AFB4E-2418-4689-898A-0BE7ABEE580B}" srcOrd="0" destOrd="0" presId="urn:microsoft.com/office/officeart/2005/8/layout/radial4"/>
    <dgm:cxn modelId="{331A6E6A-196E-42B1-963C-7C362C7EA240}" srcId="{896FF612-6D72-4F1C-A950-B122799B6802}" destId="{8766E1B6-623D-4325-9BA2-C7CE39BB19B8}" srcOrd="2" destOrd="0" parTransId="{0F4C21C4-8BBA-42DB-B187-2B8614A9992F}" sibTransId="{678DDFE1-CF6F-4151-8FE4-EA076CC89286}"/>
    <dgm:cxn modelId="{F17B94D5-1A96-4E6E-A68F-727B9E5A4655}" type="presOf" srcId="{FCE38C22-DB3D-45C2-A7CB-E9388CEC156C}" destId="{4F328C80-A1B4-431B-B1D9-11CDFE56E426}" srcOrd="0" destOrd="0" presId="urn:microsoft.com/office/officeart/2005/8/layout/radial4"/>
    <dgm:cxn modelId="{E6BC8899-705D-432D-BB82-7452AE415134}" srcId="{896FF612-6D72-4F1C-A950-B122799B6802}" destId="{24F6641A-F3F6-467B-A6CE-01CA9C722B31}" srcOrd="8" destOrd="0" parTransId="{E82C1568-9BEB-463B-8A88-0ECCB437C2E3}" sibTransId="{049406E1-FDB7-4CA9-BA39-0F3E5FCCC25C}"/>
    <dgm:cxn modelId="{5B449A94-C2D2-4D9C-9CF0-5A0E61B214BD}" srcId="{896FF612-6D72-4F1C-A950-B122799B6802}" destId="{FCE38C22-DB3D-45C2-A7CB-E9388CEC156C}" srcOrd="7" destOrd="0" parTransId="{7DC43420-1E83-47A5-A6DB-0DB173A53676}" sibTransId="{778C722A-E478-45F0-8655-3BA429C0F7DE}"/>
    <dgm:cxn modelId="{01450687-6585-4F24-A31E-085D59C9D96B}" type="presOf" srcId="{2C51BD1D-D55D-48A9-9A55-34451E6A06A5}" destId="{B532F0E9-8192-4B5B-8A33-5CB613B1AC72}" srcOrd="0" destOrd="0" presId="urn:microsoft.com/office/officeart/2005/8/layout/radial4"/>
    <dgm:cxn modelId="{2BE5646A-C179-497C-A24D-2AFD67DD1BEE}" type="presOf" srcId="{E82C1568-9BEB-463B-8A88-0ECCB437C2E3}" destId="{B0042A9F-AD0A-4BA8-B1CF-B58C228E3F75}" srcOrd="0" destOrd="0" presId="urn:microsoft.com/office/officeart/2005/8/layout/radial4"/>
    <dgm:cxn modelId="{D95B3A93-39E3-434C-B0E6-0540C41DD78E}" srcId="{6B30F7E3-655E-4F94-B1DF-001CB0790510}" destId="{896FF612-6D72-4F1C-A950-B122799B6802}" srcOrd="0" destOrd="0" parTransId="{CDEC1FC1-5E28-4D1F-B1EE-6246A39EEE52}" sibTransId="{18138296-2B30-4A0E-AAA7-201010E9674E}"/>
    <dgm:cxn modelId="{C8CE5142-2D54-4EC2-9D38-8155A60AD89D}" type="presOf" srcId="{BDBF274B-BB80-41ED-8C81-7457342349CE}" destId="{4FF90779-531C-42B8-8475-3A3C1D03DD17}" srcOrd="0" destOrd="0" presId="urn:microsoft.com/office/officeart/2005/8/layout/radial4"/>
    <dgm:cxn modelId="{E4715AAF-C8EB-408D-9507-1CF92285A280}" type="presOf" srcId="{896FF612-6D72-4F1C-A950-B122799B6802}" destId="{5F83A75A-B285-42AC-8660-A0EF056CDDCE}" srcOrd="0" destOrd="0" presId="urn:microsoft.com/office/officeart/2005/8/layout/radial4"/>
    <dgm:cxn modelId="{B663D943-FB17-4406-8F8D-368CCCFE223D}" srcId="{896FF612-6D72-4F1C-A950-B122799B6802}" destId="{F4A34C7C-C428-401C-BDDC-62AFEC78A111}" srcOrd="4" destOrd="0" parTransId="{BCBF1030-4436-4DFF-B9A8-23D78CE34273}" sibTransId="{7B1666D8-0637-4FB5-936F-BA54C54598FB}"/>
    <dgm:cxn modelId="{0C79D585-D889-4A35-B7A6-0061DBC302DB}" srcId="{896FF612-6D72-4F1C-A950-B122799B6802}" destId="{2C51BD1D-D55D-48A9-9A55-34451E6A06A5}" srcOrd="3" destOrd="0" parTransId="{7877A3DE-36E6-4ADD-8AC2-97D9A6577DB1}" sibTransId="{1C90578A-F49D-4257-829E-18805B9F8BA3}"/>
    <dgm:cxn modelId="{F1CCB7E5-0210-412A-9FD7-90DE81E723AB}" type="presOf" srcId="{CACB4093-4476-42B3-ACE2-E89F5B84D748}" destId="{9CE096BA-760D-4013-8D52-4FD10D924158}" srcOrd="0" destOrd="0" presId="urn:microsoft.com/office/officeart/2005/8/layout/radial4"/>
    <dgm:cxn modelId="{E0483D11-16C1-48FC-BFED-D360DC1C6188}" type="presOf" srcId="{24F6641A-F3F6-467B-A6CE-01CA9C722B31}" destId="{42CB1C76-24A9-4D75-98CA-6109D84BFFF6}" srcOrd="0" destOrd="0" presId="urn:microsoft.com/office/officeart/2005/8/layout/radial4"/>
    <dgm:cxn modelId="{17B8CCE6-5597-49D8-B53D-C091B2F05143}" type="presParOf" srcId="{C5E015CA-9A40-4B49-B4CF-B3DA951D96FE}" destId="{5F83A75A-B285-42AC-8660-A0EF056CDDCE}" srcOrd="0" destOrd="0" presId="urn:microsoft.com/office/officeart/2005/8/layout/radial4"/>
    <dgm:cxn modelId="{EF815656-82D2-4720-9708-9B6138942628}" type="presParOf" srcId="{C5E015CA-9A40-4B49-B4CF-B3DA951D96FE}" destId="{9CE096BA-760D-4013-8D52-4FD10D924158}" srcOrd="1" destOrd="0" presId="urn:microsoft.com/office/officeart/2005/8/layout/radial4"/>
    <dgm:cxn modelId="{F40D6FB5-BB0D-467A-B9B8-BAC3F0B25E7B}" type="presParOf" srcId="{C5E015CA-9A40-4B49-B4CF-B3DA951D96FE}" destId="{B3DC9863-798D-4B52-9074-43217124FF83}" srcOrd="2" destOrd="0" presId="urn:microsoft.com/office/officeart/2005/8/layout/radial4"/>
    <dgm:cxn modelId="{E485C0C0-9C24-472B-A36E-6ABBDB2350F1}" type="presParOf" srcId="{C5E015CA-9A40-4B49-B4CF-B3DA951D96FE}" destId="{7E6BB881-0E02-42C2-9A3C-C1B5880DF385}" srcOrd="3" destOrd="0" presId="urn:microsoft.com/office/officeart/2005/8/layout/radial4"/>
    <dgm:cxn modelId="{59D82363-28A5-4F6D-9CC0-A09D6DB184C1}" type="presParOf" srcId="{C5E015CA-9A40-4B49-B4CF-B3DA951D96FE}" destId="{4FF90779-531C-42B8-8475-3A3C1D03DD17}" srcOrd="4" destOrd="0" presId="urn:microsoft.com/office/officeart/2005/8/layout/radial4"/>
    <dgm:cxn modelId="{8B86860F-CCCC-4DC2-A419-722A2DB2FCDE}" type="presParOf" srcId="{C5E015CA-9A40-4B49-B4CF-B3DA951D96FE}" destId="{8C34C06C-9592-4990-B38E-33D820218377}" srcOrd="5" destOrd="0" presId="urn:microsoft.com/office/officeart/2005/8/layout/radial4"/>
    <dgm:cxn modelId="{32D91F45-872E-45AF-845F-302AE58533C7}" type="presParOf" srcId="{C5E015CA-9A40-4B49-B4CF-B3DA951D96FE}" destId="{03977D9D-1CC6-4F10-B95B-8A4506B97A22}" srcOrd="6" destOrd="0" presId="urn:microsoft.com/office/officeart/2005/8/layout/radial4"/>
    <dgm:cxn modelId="{E29EE6FD-729F-4F03-8CAC-A04FF53C6759}" type="presParOf" srcId="{C5E015CA-9A40-4B49-B4CF-B3DA951D96FE}" destId="{8969F1FC-78A4-4381-91F5-550C5099ED6E}" srcOrd="7" destOrd="0" presId="urn:microsoft.com/office/officeart/2005/8/layout/radial4"/>
    <dgm:cxn modelId="{539A1BC4-B5C8-440C-B985-66DB258BD913}" type="presParOf" srcId="{C5E015CA-9A40-4B49-B4CF-B3DA951D96FE}" destId="{B532F0E9-8192-4B5B-8A33-5CB613B1AC72}" srcOrd="8" destOrd="0" presId="urn:microsoft.com/office/officeart/2005/8/layout/radial4"/>
    <dgm:cxn modelId="{EC80B49A-7EF3-4772-A3B5-D14DC6DB3596}" type="presParOf" srcId="{C5E015CA-9A40-4B49-B4CF-B3DA951D96FE}" destId="{8D5AFE2A-F08B-4BB3-936E-65FF29CCCD5D}" srcOrd="9" destOrd="0" presId="urn:microsoft.com/office/officeart/2005/8/layout/radial4"/>
    <dgm:cxn modelId="{4F274560-8C8D-40D3-ADA5-50E2AE170925}" type="presParOf" srcId="{C5E015CA-9A40-4B49-B4CF-B3DA951D96FE}" destId="{DF55E27D-1CAF-4C0D-A04C-9CE5E50A32EA}" srcOrd="10" destOrd="0" presId="urn:microsoft.com/office/officeart/2005/8/layout/radial4"/>
    <dgm:cxn modelId="{E9438A83-5009-4F42-94BC-89D5D4467DB8}" type="presParOf" srcId="{C5E015CA-9A40-4B49-B4CF-B3DA951D96FE}" destId="{FAC5C86A-E55E-4E3C-9FC8-A1F63954ED44}" srcOrd="11" destOrd="0" presId="urn:microsoft.com/office/officeart/2005/8/layout/radial4"/>
    <dgm:cxn modelId="{D46A369B-A7D2-4FCE-881A-653502FFA7A3}" type="presParOf" srcId="{C5E015CA-9A40-4B49-B4CF-B3DA951D96FE}" destId="{7D9AFB4E-2418-4689-898A-0BE7ABEE580B}" srcOrd="12" destOrd="0" presId="urn:microsoft.com/office/officeart/2005/8/layout/radial4"/>
    <dgm:cxn modelId="{3597313E-E906-4E3B-B5A2-3956361A1405}" type="presParOf" srcId="{C5E015CA-9A40-4B49-B4CF-B3DA951D96FE}" destId="{07200D27-27C5-4B5F-8559-8C1112EB5B50}" srcOrd="13" destOrd="0" presId="urn:microsoft.com/office/officeart/2005/8/layout/radial4"/>
    <dgm:cxn modelId="{0902A1EA-4494-4B04-BE4F-9D544098B08E}" type="presParOf" srcId="{C5E015CA-9A40-4B49-B4CF-B3DA951D96FE}" destId="{932B9289-5FE9-4BB2-99B2-B14167BFC379}" srcOrd="14" destOrd="0" presId="urn:microsoft.com/office/officeart/2005/8/layout/radial4"/>
    <dgm:cxn modelId="{55583D36-FA3C-4C0D-A482-EBCF64F2991E}" type="presParOf" srcId="{C5E015CA-9A40-4B49-B4CF-B3DA951D96FE}" destId="{A34E3430-A2BA-4A49-B310-DE270A973FAA}" srcOrd="15" destOrd="0" presId="urn:microsoft.com/office/officeart/2005/8/layout/radial4"/>
    <dgm:cxn modelId="{727DE026-7DD4-4CD6-8B13-0879803C8A02}" type="presParOf" srcId="{C5E015CA-9A40-4B49-B4CF-B3DA951D96FE}" destId="{4F328C80-A1B4-431B-B1D9-11CDFE56E426}" srcOrd="16" destOrd="0" presId="urn:microsoft.com/office/officeart/2005/8/layout/radial4"/>
    <dgm:cxn modelId="{AF0F5065-F123-41D8-91AB-4CFE53DC811D}" type="presParOf" srcId="{C5E015CA-9A40-4B49-B4CF-B3DA951D96FE}" destId="{B0042A9F-AD0A-4BA8-B1CF-B58C228E3F75}" srcOrd="17" destOrd="0" presId="urn:microsoft.com/office/officeart/2005/8/layout/radial4"/>
    <dgm:cxn modelId="{40B0428D-2AB8-4431-BDAC-BFF7B4016EEF}" type="presParOf" srcId="{C5E015CA-9A40-4B49-B4CF-B3DA951D96FE}" destId="{42CB1C76-24A9-4D75-98CA-6109D84BFFF6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D53AB3-C003-4554-BE0B-B2279082DA92}" type="doc">
      <dgm:prSet loTypeId="urn:microsoft.com/office/officeart/2005/8/layout/pyramid1" loCatId="pyramid" qsTypeId="urn:microsoft.com/office/officeart/2005/8/quickstyle/simple3" qsCatId="simple" csTypeId="urn:microsoft.com/office/officeart/2005/8/colors/accent1_5" csCatId="accent1" phldr="1"/>
      <dgm:spPr/>
    </dgm:pt>
    <dgm:pt modelId="{4895B0F6-4D88-4EC7-BF34-FD018BF57EF1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1200" dirty="0" smtClean="0"/>
        </a:p>
        <a:p>
          <a:pPr>
            <a:spcAft>
              <a:spcPts val="0"/>
            </a:spcAft>
          </a:pPr>
          <a:r>
            <a:rPr lang="en-US" sz="1000" dirty="0" smtClean="0">
              <a:solidFill>
                <a:srgbClr val="000000"/>
              </a:solidFill>
            </a:rPr>
            <a:t>Annotation</a:t>
          </a:r>
        </a:p>
        <a:p>
          <a:pPr>
            <a:spcAft>
              <a:spcPts val="0"/>
            </a:spcAft>
          </a:pPr>
          <a:r>
            <a:rPr lang="en-US" sz="1100" dirty="0" smtClean="0">
              <a:solidFill>
                <a:srgbClr val="000000"/>
              </a:solidFill>
            </a:rPr>
            <a:t>Notification</a:t>
          </a:r>
        </a:p>
        <a:p>
          <a:pPr>
            <a:spcAft>
              <a:spcPts val="0"/>
            </a:spcAft>
          </a:pPr>
          <a:r>
            <a:rPr lang="en-US" sz="1100" dirty="0" smtClean="0">
              <a:solidFill>
                <a:srgbClr val="000000"/>
              </a:solidFill>
            </a:rPr>
            <a:t>Transformation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rgbClr val="000000"/>
              </a:solidFill>
            </a:rPr>
            <a:t>Characterization</a:t>
          </a:r>
        </a:p>
        <a:p>
          <a:pPr>
            <a:spcAft>
              <a:spcPts val="0"/>
            </a:spcAft>
          </a:pPr>
          <a:r>
            <a:rPr lang="en-US" sz="1200" dirty="0" smtClean="0">
              <a:solidFill>
                <a:srgbClr val="000000"/>
              </a:solidFill>
            </a:rPr>
            <a:t>Fixity / Linked data</a:t>
          </a:r>
          <a:endParaRPr lang="en-US" sz="1200" dirty="0">
            <a:solidFill>
              <a:srgbClr val="000000"/>
            </a:solidFill>
          </a:endParaRPr>
        </a:p>
      </dgm:t>
    </dgm:pt>
    <dgm:pt modelId="{8DC06CB7-AA3E-4136-86C4-038DE5857B22}" type="parTrans" cxnId="{0B2070B8-DE83-4DF4-8D30-475CE20BACA6}">
      <dgm:prSet/>
      <dgm:spPr/>
      <dgm:t>
        <a:bodyPr/>
        <a:lstStyle/>
        <a:p>
          <a:endParaRPr lang="en-US"/>
        </a:p>
      </dgm:t>
    </dgm:pt>
    <dgm:pt modelId="{E2E431B2-F470-4B4C-B90E-5784180271A3}" type="sibTrans" cxnId="{0B2070B8-DE83-4DF4-8D30-475CE20BACA6}">
      <dgm:prSet/>
      <dgm:spPr/>
      <dgm:t>
        <a:bodyPr/>
        <a:lstStyle/>
        <a:p>
          <a:endParaRPr lang="en-US"/>
        </a:p>
      </dgm:t>
    </dgm:pt>
    <dgm:pt modelId="{A8F16FFB-81E2-46C7-B9A8-637E4C30587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300" dirty="0" smtClean="0">
              <a:solidFill>
                <a:srgbClr val="000000"/>
              </a:solidFill>
            </a:rPr>
            <a:t>Replication</a:t>
          </a:r>
        </a:p>
        <a:p>
          <a:pPr>
            <a:spcAft>
              <a:spcPts val="0"/>
            </a:spcAft>
          </a:pPr>
          <a:r>
            <a:rPr lang="en-US" sz="1300" dirty="0" err="1" smtClean="0">
              <a:solidFill>
                <a:srgbClr val="000000"/>
              </a:solidFill>
            </a:rPr>
            <a:t>IDm</a:t>
          </a:r>
          <a:r>
            <a:rPr lang="en-US" sz="1300" dirty="0" smtClean="0">
              <a:solidFill>
                <a:srgbClr val="000000"/>
              </a:solidFill>
            </a:rPr>
            <a:t>/</a:t>
          </a:r>
          <a:r>
            <a:rPr lang="en-US" sz="1300" dirty="0" err="1" smtClean="0">
              <a:solidFill>
                <a:srgbClr val="000000"/>
              </a:solidFill>
            </a:rPr>
            <a:t>Authn</a:t>
          </a:r>
          <a:r>
            <a:rPr lang="en-US" sz="1300" dirty="0" smtClean="0">
              <a:solidFill>
                <a:srgbClr val="000000"/>
              </a:solidFill>
            </a:rPr>
            <a:t>/</a:t>
          </a:r>
          <a:r>
            <a:rPr lang="en-US" sz="1300" dirty="0" err="1" smtClean="0">
              <a:solidFill>
                <a:srgbClr val="000000"/>
              </a:solidFill>
            </a:rPr>
            <a:t>Authz</a:t>
          </a:r>
          <a:endParaRPr lang="en-US" sz="13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n-US" sz="1400" dirty="0" smtClean="0">
              <a:solidFill>
                <a:srgbClr val="000000"/>
              </a:solidFill>
            </a:rPr>
            <a:t>Ingest, Access </a:t>
          </a:r>
          <a:r>
            <a:rPr lang="en-US" sz="1500" dirty="0" smtClean="0">
              <a:solidFill>
                <a:srgbClr val="000000"/>
              </a:solidFill>
            </a:rPr>
            <a:t>Inventory, Queuing</a:t>
          </a:r>
        </a:p>
        <a:p>
          <a:pPr>
            <a:spcAft>
              <a:spcPts val="0"/>
            </a:spcAft>
          </a:pPr>
          <a:r>
            <a:rPr lang="en-US" sz="1500" dirty="0" smtClean="0">
              <a:solidFill>
                <a:srgbClr val="000000"/>
              </a:solidFill>
            </a:rPr>
            <a:t>Storage and Identity</a:t>
          </a:r>
          <a:endParaRPr lang="en-US" sz="1500" dirty="0">
            <a:solidFill>
              <a:srgbClr val="000000"/>
            </a:solidFill>
          </a:endParaRPr>
        </a:p>
      </dgm:t>
    </dgm:pt>
    <dgm:pt modelId="{416C7BAC-863E-4F4C-879E-1AD0474413B6}" type="parTrans" cxnId="{77465B9D-7266-49EE-B1BB-D964CCC27CC5}">
      <dgm:prSet/>
      <dgm:spPr/>
      <dgm:t>
        <a:bodyPr/>
        <a:lstStyle/>
        <a:p>
          <a:endParaRPr lang="en-US"/>
        </a:p>
      </dgm:t>
    </dgm:pt>
    <dgm:pt modelId="{67E6AA7D-4AE8-40FB-A2D3-80F3AD7B1729}" type="sibTrans" cxnId="{77465B9D-7266-49EE-B1BB-D964CCC27CC5}">
      <dgm:prSet/>
      <dgm:spPr/>
      <dgm:t>
        <a:bodyPr/>
        <a:lstStyle/>
        <a:p>
          <a:endParaRPr lang="en-US"/>
        </a:p>
      </dgm:t>
    </dgm:pt>
    <dgm:pt modelId="{9F6CAE39-B1B0-45C7-A07C-83BBCF663CF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>
              <a:solidFill>
                <a:srgbClr val="000000"/>
              </a:solidFill>
            </a:rPr>
            <a:t>Technology watch</a:t>
          </a:r>
        </a:p>
        <a:p>
          <a:pPr>
            <a:spcAft>
              <a:spcPts val="0"/>
            </a:spcAft>
          </a:pPr>
          <a:r>
            <a:rPr lang="en-US" sz="1600" dirty="0" smtClean="0">
              <a:solidFill>
                <a:srgbClr val="000000"/>
              </a:solidFill>
            </a:rPr>
            <a:t>Metadata standards</a:t>
          </a:r>
        </a:p>
        <a:p>
          <a:pPr>
            <a:spcAft>
              <a:spcPts val="0"/>
            </a:spcAft>
          </a:pPr>
          <a:r>
            <a:rPr lang="en-US" sz="1600" dirty="0" smtClean="0">
              <a:solidFill>
                <a:srgbClr val="000000"/>
              </a:solidFill>
            </a:rPr>
            <a:t>Policy and business model</a:t>
          </a:r>
        </a:p>
        <a:p>
          <a:pPr>
            <a:spcAft>
              <a:spcPts val="0"/>
            </a:spcAft>
          </a:pPr>
          <a:r>
            <a:rPr lang="en-US" sz="1600" dirty="0" smtClean="0">
              <a:solidFill>
                <a:srgbClr val="000000"/>
              </a:solidFill>
            </a:rPr>
            <a:t>Data management guidelines</a:t>
          </a:r>
        </a:p>
        <a:p>
          <a:pPr>
            <a:spcAft>
              <a:spcPts val="0"/>
            </a:spcAft>
          </a:pPr>
          <a:r>
            <a:rPr lang="en-US" sz="1600" dirty="0" smtClean="0">
              <a:solidFill>
                <a:srgbClr val="000000"/>
              </a:solidFill>
            </a:rPr>
            <a:t>Object and collection modeling</a:t>
          </a:r>
          <a:endParaRPr lang="en-US" sz="1600" dirty="0">
            <a:solidFill>
              <a:srgbClr val="000000"/>
            </a:solidFill>
          </a:endParaRPr>
        </a:p>
      </dgm:t>
    </dgm:pt>
    <dgm:pt modelId="{9C9F8A02-F49F-4405-9C0C-07CEC0219022}" type="parTrans" cxnId="{68782983-0E9A-4603-BECA-1F41AE0574F0}">
      <dgm:prSet/>
      <dgm:spPr/>
      <dgm:t>
        <a:bodyPr/>
        <a:lstStyle/>
        <a:p>
          <a:endParaRPr lang="en-US"/>
        </a:p>
      </dgm:t>
    </dgm:pt>
    <dgm:pt modelId="{6138F72B-1767-4A1C-AD28-920BC3CD0D5E}" type="sibTrans" cxnId="{68782983-0E9A-4603-BECA-1F41AE0574F0}">
      <dgm:prSet/>
      <dgm:spPr/>
      <dgm:t>
        <a:bodyPr/>
        <a:lstStyle/>
        <a:p>
          <a:endParaRPr lang="en-US"/>
        </a:p>
      </dgm:t>
    </dgm:pt>
    <dgm:pt modelId="{A59F5BA3-2364-4910-81FB-FE7864240E8A}" type="pres">
      <dgm:prSet presAssocID="{54D53AB3-C003-4554-BE0B-B2279082DA92}" presName="Name0" presStyleCnt="0">
        <dgm:presLayoutVars>
          <dgm:dir/>
          <dgm:animLvl val="lvl"/>
          <dgm:resizeHandles val="exact"/>
        </dgm:presLayoutVars>
      </dgm:prSet>
      <dgm:spPr/>
    </dgm:pt>
    <dgm:pt modelId="{B9D6EDAB-C9D0-4A73-B3BE-DD107DBF1289}" type="pres">
      <dgm:prSet presAssocID="{4895B0F6-4D88-4EC7-BF34-FD018BF57EF1}" presName="Name8" presStyleCnt="0"/>
      <dgm:spPr/>
    </dgm:pt>
    <dgm:pt modelId="{3A7A9398-6D3F-4CA1-A522-89E7992E1579}" type="pres">
      <dgm:prSet presAssocID="{4895B0F6-4D88-4EC7-BF34-FD018BF57EF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EC95F-D9B6-4DA5-B959-06FFA751E270}" type="pres">
      <dgm:prSet presAssocID="{4895B0F6-4D88-4EC7-BF34-FD018BF57E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6110F-F8FC-460D-B95C-412FA4CD6F00}" type="pres">
      <dgm:prSet presAssocID="{A8F16FFB-81E2-46C7-B9A8-637E4C30587A}" presName="Name8" presStyleCnt="0"/>
      <dgm:spPr/>
    </dgm:pt>
    <dgm:pt modelId="{E229264B-941E-4601-93BD-CADC1744A80A}" type="pres">
      <dgm:prSet presAssocID="{A8F16FFB-81E2-46C7-B9A8-637E4C30587A}" presName="level" presStyleLbl="node1" presStyleIdx="1" presStyleCnt="3" custLinFactNeighborX="-4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5C198-5913-4C2B-BFBA-ABF7C0501F7B}" type="pres">
      <dgm:prSet presAssocID="{A8F16FFB-81E2-46C7-B9A8-637E4C3058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A7204-CCF0-4B80-880A-0A22BDFE68FC}" type="pres">
      <dgm:prSet presAssocID="{9F6CAE39-B1B0-45C7-A07C-83BBCF663CF6}" presName="Name8" presStyleCnt="0"/>
      <dgm:spPr/>
    </dgm:pt>
    <dgm:pt modelId="{610C1C87-A533-492C-BBB7-C885C87E4028}" type="pres">
      <dgm:prSet presAssocID="{9F6CAE39-B1B0-45C7-A07C-83BBCF663CF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B85C0-78B5-4C0F-877B-5F8C6FDECB35}" type="pres">
      <dgm:prSet presAssocID="{9F6CAE39-B1B0-45C7-A07C-83BBCF663C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93A03A-1FAE-4EFC-8C4B-5D6C852B8CD6}" type="presOf" srcId="{4895B0F6-4D88-4EC7-BF34-FD018BF57EF1}" destId="{8ACEC95F-D9B6-4DA5-B959-06FFA751E270}" srcOrd="1" destOrd="0" presId="urn:microsoft.com/office/officeart/2005/8/layout/pyramid1"/>
    <dgm:cxn modelId="{0B2070B8-DE83-4DF4-8D30-475CE20BACA6}" srcId="{54D53AB3-C003-4554-BE0B-B2279082DA92}" destId="{4895B0F6-4D88-4EC7-BF34-FD018BF57EF1}" srcOrd="0" destOrd="0" parTransId="{8DC06CB7-AA3E-4136-86C4-038DE5857B22}" sibTransId="{E2E431B2-F470-4B4C-B90E-5784180271A3}"/>
    <dgm:cxn modelId="{68782983-0E9A-4603-BECA-1F41AE0574F0}" srcId="{54D53AB3-C003-4554-BE0B-B2279082DA92}" destId="{9F6CAE39-B1B0-45C7-A07C-83BBCF663CF6}" srcOrd="2" destOrd="0" parTransId="{9C9F8A02-F49F-4405-9C0C-07CEC0219022}" sibTransId="{6138F72B-1767-4A1C-AD28-920BC3CD0D5E}"/>
    <dgm:cxn modelId="{F3976DAF-53A1-4032-8087-D2E1D1AFB37E}" type="presOf" srcId="{9F6CAE39-B1B0-45C7-A07C-83BBCF663CF6}" destId="{775B85C0-78B5-4C0F-877B-5F8C6FDECB35}" srcOrd="1" destOrd="0" presId="urn:microsoft.com/office/officeart/2005/8/layout/pyramid1"/>
    <dgm:cxn modelId="{45931B31-84A6-4A22-A26A-A6429E45B4B1}" type="presOf" srcId="{4895B0F6-4D88-4EC7-BF34-FD018BF57EF1}" destId="{3A7A9398-6D3F-4CA1-A522-89E7992E1579}" srcOrd="0" destOrd="0" presId="urn:microsoft.com/office/officeart/2005/8/layout/pyramid1"/>
    <dgm:cxn modelId="{C8680394-3080-4EEE-A684-AAB73435A9B4}" type="presOf" srcId="{54D53AB3-C003-4554-BE0B-B2279082DA92}" destId="{A59F5BA3-2364-4910-81FB-FE7864240E8A}" srcOrd="0" destOrd="0" presId="urn:microsoft.com/office/officeart/2005/8/layout/pyramid1"/>
    <dgm:cxn modelId="{C7F4FA82-59E2-4D5F-BF68-DDD801D406BB}" type="presOf" srcId="{9F6CAE39-B1B0-45C7-A07C-83BBCF663CF6}" destId="{610C1C87-A533-492C-BBB7-C885C87E4028}" srcOrd="0" destOrd="0" presId="urn:microsoft.com/office/officeart/2005/8/layout/pyramid1"/>
    <dgm:cxn modelId="{A65AE6A7-41D4-4D68-9359-091E5FA25880}" type="presOf" srcId="{A8F16FFB-81E2-46C7-B9A8-637E4C30587A}" destId="{3F35C198-5913-4C2B-BFBA-ABF7C0501F7B}" srcOrd="1" destOrd="0" presId="urn:microsoft.com/office/officeart/2005/8/layout/pyramid1"/>
    <dgm:cxn modelId="{3EFEE6EC-00DD-4365-B19A-E1AA2DF639BD}" type="presOf" srcId="{A8F16FFB-81E2-46C7-B9A8-637E4C30587A}" destId="{E229264B-941E-4601-93BD-CADC1744A80A}" srcOrd="0" destOrd="0" presId="urn:microsoft.com/office/officeart/2005/8/layout/pyramid1"/>
    <dgm:cxn modelId="{77465B9D-7266-49EE-B1BB-D964CCC27CC5}" srcId="{54D53AB3-C003-4554-BE0B-B2279082DA92}" destId="{A8F16FFB-81E2-46C7-B9A8-637E4C30587A}" srcOrd="1" destOrd="0" parTransId="{416C7BAC-863E-4F4C-879E-1AD0474413B6}" sibTransId="{67E6AA7D-4AE8-40FB-A2D3-80F3AD7B1729}"/>
    <dgm:cxn modelId="{EA7C51E5-EF32-4F59-92C3-0C9DE4D58C69}" type="presParOf" srcId="{A59F5BA3-2364-4910-81FB-FE7864240E8A}" destId="{B9D6EDAB-C9D0-4A73-B3BE-DD107DBF1289}" srcOrd="0" destOrd="0" presId="urn:microsoft.com/office/officeart/2005/8/layout/pyramid1"/>
    <dgm:cxn modelId="{7E455675-B2E2-491B-B0CA-9EA7C5DE26A9}" type="presParOf" srcId="{B9D6EDAB-C9D0-4A73-B3BE-DD107DBF1289}" destId="{3A7A9398-6D3F-4CA1-A522-89E7992E1579}" srcOrd="0" destOrd="0" presId="urn:microsoft.com/office/officeart/2005/8/layout/pyramid1"/>
    <dgm:cxn modelId="{F1077655-09FE-4B66-BB9E-A283E367E9C5}" type="presParOf" srcId="{B9D6EDAB-C9D0-4A73-B3BE-DD107DBF1289}" destId="{8ACEC95F-D9B6-4DA5-B959-06FFA751E270}" srcOrd="1" destOrd="0" presId="urn:microsoft.com/office/officeart/2005/8/layout/pyramid1"/>
    <dgm:cxn modelId="{98E14B14-2C9A-4BDB-821E-06343CE17DFA}" type="presParOf" srcId="{A59F5BA3-2364-4910-81FB-FE7864240E8A}" destId="{2A56110F-F8FC-460D-B95C-412FA4CD6F00}" srcOrd="1" destOrd="0" presId="urn:microsoft.com/office/officeart/2005/8/layout/pyramid1"/>
    <dgm:cxn modelId="{AEE925FF-2B75-49BD-928A-825D68A66CD5}" type="presParOf" srcId="{2A56110F-F8FC-460D-B95C-412FA4CD6F00}" destId="{E229264B-941E-4601-93BD-CADC1744A80A}" srcOrd="0" destOrd="0" presId="urn:microsoft.com/office/officeart/2005/8/layout/pyramid1"/>
    <dgm:cxn modelId="{94C88890-250F-4A61-822A-523CA955B4D6}" type="presParOf" srcId="{2A56110F-F8FC-460D-B95C-412FA4CD6F00}" destId="{3F35C198-5913-4C2B-BFBA-ABF7C0501F7B}" srcOrd="1" destOrd="0" presId="urn:microsoft.com/office/officeart/2005/8/layout/pyramid1"/>
    <dgm:cxn modelId="{26A3CE72-70F7-483D-8E05-64FAB4EE3078}" type="presParOf" srcId="{A59F5BA3-2364-4910-81FB-FE7864240E8A}" destId="{02BA7204-CCF0-4B80-880A-0A22BDFE68FC}" srcOrd="2" destOrd="0" presId="urn:microsoft.com/office/officeart/2005/8/layout/pyramid1"/>
    <dgm:cxn modelId="{24322CF1-1504-4BEC-8E40-CA0CA9594D2A}" type="presParOf" srcId="{02BA7204-CCF0-4B80-880A-0A22BDFE68FC}" destId="{610C1C87-A533-492C-BBB7-C885C87E4028}" srcOrd="0" destOrd="0" presId="urn:microsoft.com/office/officeart/2005/8/layout/pyramid1"/>
    <dgm:cxn modelId="{E570941F-7BC1-44D5-AF65-A159D6A4E033}" type="presParOf" srcId="{02BA7204-CCF0-4B80-880A-0A22BDFE68FC}" destId="{775B85C0-78B5-4C0F-877B-5F8C6FDECB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83A75A-B285-42AC-8660-A0EF056CDDCE}">
      <dsp:nvSpPr>
        <dsp:cNvPr id="0" name=""/>
        <dsp:cNvSpPr/>
      </dsp:nvSpPr>
      <dsp:spPr>
        <a:xfrm>
          <a:off x="3396730" y="3074903"/>
          <a:ext cx="1449502" cy="1449502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UC Curation Center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396730" y="3074903"/>
        <a:ext cx="1449502" cy="1449502"/>
      </dsp:txXfrm>
    </dsp:sp>
    <dsp:sp modelId="{9CE096BA-760D-4013-8D52-4FD10D924158}">
      <dsp:nvSpPr>
        <dsp:cNvPr id="0" name=""/>
        <dsp:cNvSpPr/>
      </dsp:nvSpPr>
      <dsp:spPr>
        <a:xfrm rot="10800000">
          <a:off x="729244" y="3593100"/>
          <a:ext cx="2520773" cy="4131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C9863-798D-4B52-9074-43217124FF83}">
      <dsp:nvSpPr>
        <dsp:cNvPr id="0" name=""/>
        <dsp:cNvSpPr/>
      </dsp:nvSpPr>
      <dsp:spPr>
        <a:xfrm>
          <a:off x="221918" y="3393793"/>
          <a:ext cx="1014651" cy="8117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Faculty / researchers</a:t>
          </a:r>
          <a:endParaRPr lang="en-US" sz="1400" kern="1200" dirty="0"/>
        </a:p>
      </dsp:txBody>
      <dsp:txXfrm>
        <a:off x="221918" y="3393793"/>
        <a:ext cx="1014651" cy="811721"/>
      </dsp:txXfrm>
    </dsp:sp>
    <dsp:sp modelId="{7E6BB881-0E02-42C2-9A3C-C1B5880DF385}">
      <dsp:nvSpPr>
        <dsp:cNvPr id="0" name=""/>
        <dsp:cNvSpPr/>
      </dsp:nvSpPr>
      <dsp:spPr>
        <a:xfrm rot="12150000">
          <a:off x="891522" y="2777276"/>
          <a:ext cx="2520773" cy="4131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90779-531C-42B8-8475-3A3C1D03DD17}">
      <dsp:nvSpPr>
        <dsp:cNvPr id="0" name=""/>
        <dsp:cNvSpPr/>
      </dsp:nvSpPr>
      <dsp:spPr>
        <a:xfrm>
          <a:off x="480137" y="2095641"/>
          <a:ext cx="1014651" cy="8117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Organized research units</a:t>
          </a:r>
          <a:endParaRPr lang="en-US" sz="1400" kern="1200" dirty="0"/>
        </a:p>
      </dsp:txBody>
      <dsp:txXfrm>
        <a:off x="480137" y="2095641"/>
        <a:ext cx="1014651" cy="811721"/>
      </dsp:txXfrm>
    </dsp:sp>
    <dsp:sp modelId="{8C34C06C-9592-4990-B38E-33D820218377}">
      <dsp:nvSpPr>
        <dsp:cNvPr id="0" name=""/>
        <dsp:cNvSpPr/>
      </dsp:nvSpPr>
      <dsp:spPr>
        <a:xfrm rot="13500000">
          <a:off x="1353649" y="2085654"/>
          <a:ext cx="2520773" cy="4131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77D9D-1CC6-4F10-B95B-8A4506B97A22}">
      <dsp:nvSpPr>
        <dsp:cNvPr id="0" name=""/>
        <dsp:cNvSpPr/>
      </dsp:nvSpPr>
      <dsp:spPr>
        <a:xfrm>
          <a:off x="1215481" y="995120"/>
          <a:ext cx="1014651" cy="8117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Libraries</a:t>
          </a:r>
          <a:endParaRPr lang="en-US" sz="1400" kern="1200" dirty="0"/>
        </a:p>
      </dsp:txBody>
      <dsp:txXfrm>
        <a:off x="1215481" y="995120"/>
        <a:ext cx="1014651" cy="811721"/>
      </dsp:txXfrm>
    </dsp:sp>
    <dsp:sp modelId="{8969F1FC-78A4-4381-91F5-550C5099ED6E}">
      <dsp:nvSpPr>
        <dsp:cNvPr id="0" name=""/>
        <dsp:cNvSpPr/>
      </dsp:nvSpPr>
      <dsp:spPr>
        <a:xfrm rot="14850000">
          <a:off x="2045270" y="1623528"/>
          <a:ext cx="2520773" cy="4131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2F0E9-8192-4B5B-8A33-5CB613B1AC72}">
      <dsp:nvSpPr>
        <dsp:cNvPr id="0" name=""/>
        <dsp:cNvSpPr/>
      </dsp:nvSpPr>
      <dsp:spPr>
        <a:xfrm>
          <a:off x="2316002" y="259775"/>
          <a:ext cx="1014651" cy="8117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Museums</a:t>
          </a:r>
          <a:endParaRPr lang="en-US" sz="1400" kern="1200" dirty="0"/>
        </a:p>
      </dsp:txBody>
      <dsp:txXfrm>
        <a:off x="2316002" y="259775"/>
        <a:ext cx="1014651" cy="811721"/>
      </dsp:txXfrm>
    </dsp:sp>
    <dsp:sp modelId="{8D5AFE2A-F08B-4BB3-936E-65FF29CCCD5D}">
      <dsp:nvSpPr>
        <dsp:cNvPr id="0" name=""/>
        <dsp:cNvSpPr/>
      </dsp:nvSpPr>
      <dsp:spPr>
        <a:xfrm rot="16200000">
          <a:off x="2861094" y="1461250"/>
          <a:ext cx="2520773" cy="4131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5E27D-1CAF-4C0D-A04C-9CE5E50A32EA}">
      <dsp:nvSpPr>
        <dsp:cNvPr id="0" name=""/>
        <dsp:cNvSpPr/>
      </dsp:nvSpPr>
      <dsp:spPr>
        <a:xfrm>
          <a:off x="3614155" y="1557"/>
          <a:ext cx="1014651" cy="8117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IT / data centers</a:t>
          </a:r>
          <a:endParaRPr lang="en-US" sz="1400" kern="1200" dirty="0"/>
        </a:p>
      </dsp:txBody>
      <dsp:txXfrm>
        <a:off x="3614155" y="1557"/>
        <a:ext cx="1014651" cy="811721"/>
      </dsp:txXfrm>
    </dsp:sp>
    <dsp:sp modelId="{FAC5C86A-E55E-4E3C-9FC8-A1F63954ED44}">
      <dsp:nvSpPr>
        <dsp:cNvPr id="0" name=""/>
        <dsp:cNvSpPr/>
      </dsp:nvSpPr>
      <dsp:spPr>
        <a:xfrm rot="17550000">
          <a:off x="3676918" y="1623528"/>
          <a:ext cx="2520773" cy="4131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AFB4E-2418-4689-898A-0BE7ABEE580B}">
      <dsp:nvSpPr>
        <dsp:cNvPr id="0" name=""/>
        <dsp:cNvSpPr/>
      </dsp:nvSpPr>
      <dsp:spPr>
        <a:xfrm>
          <a:off x="4912308" y="259775"/>
          <a:ext cx="1014651" cy="8117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National / international libraries</a:t>
          </a:r>
          <a:endParaRPr lang="en-US" sz="1400" kern="1200" dirty="0"/>
        </a:p>
      </dsp:txBody>
      <dsp:txXfrm>
        <a:off x="4912308" y="259775"/>
        <a:ext cx="1014651" cy="811721"/>
      </dsp:txXfrm>
    </dsp:sp>
    <dsp:sp modelId="{07200D27-27C5-4B5F-8559-8C1112EB5B50}">
      <dsp:nvSpPr>
        <dsp:cNvPr id="0" name=""/>
        <dsp:cNvSpPr/>
      </dsp:nvSpPr>
      <dsp:spPr>
        <a:xfrm rot="18900000">
          <a:off x="4368540" y="2085654"/>
          <a:ext cx="2520773" cy="4131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B9289-5FE9-4BB2-99B2-B14167BFC379}">
      <dsp:nvSpPr>
        <dsp:cNvPr id="0" name=""/>
        <dsp:cNvSpPr/>
      </dsp:nvSpPr>
      <dsp:spPr>
        <a:xfrm>
          <a:off x="6012829" y="995120"/>
          <a:ext cx="1014651" cy="8117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Private sector</a:t>
          </a:r>
          <a:endParaRPr lang="en-US" sz="1400" kern="1200" dirty="0"/>
        </a:p>
      </dsp:txBody>
      <dsp:txXfrm>
        <a:off x="6012829" y="995120"/>
        <a:ext cx="1014651" cy="811721"/>
      </dsp:txXfrm>
    </dsp:sp>
    <dsp:sp modelId="{A34E3430-A2BA-4A49-B310-DE270A973FAA}">
      <dsp:nvSpPr>
        <dsp:cNvPr id="0" name=""/>
        <dsp:cNvSpPr/>
      </dsp:nvSpPr>
      <dsp:spPr>
        <a:xfrm rot="20250000">
          <a:off x="4830667" y="2777276"/>
          <a:ext cx="2520773" cy="4131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28C80-A1B4-431B-B1D9-11CDFE56E426}">
      <dsp:nvSpPr>
        <dsp:cNvPr id="0" name=""/>
        <dsp:cNvSpPr/>
      </dsp:nvSpPr>
      <dsp:spPr>
        <a:xfrm>
          <a:off x="6748173" y="2095641"/>
          <a:ext cx="1014651" cy="8117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Non-profit</a:t>
          </a:r>
          <a:endParaRPr lang="en-US" sz="1400" kern="1200" dirty="0"/>
        </a:p>
      </dsp:txBody>
      <dsp:txXfrm>
        <a:off x="6748173" y="2095641"/>
        <a:ext cx="1014651" cy="811721"/>
      </dsp:txXfrm>
    </dsp:sp>
    <dsp:sp modelId="{B0042A9F-AD0A-4BA8-B1CF-B58C228E3F75}">
      <dsp:nvSpPr>
        <dsp:cNvPr id="0" name=""/>
        <dsp:cNvSpPr/>
      </dsp:nvSpPr>
      <dsp:spPr>
        <a:xfrm>
          <a:off x="4992944" y="3593100"/>
          <a:ext cx="2520773" cy="4131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B1C76-24A9-4D75-98CA-6109D84BFFF6}">
      <dsp:nvSpPr>
        <dsp:cNvPr id="0" name=""/>
        <dsp:cNvSpPr/>
      </dsp:nvSpPr>
      <dsp:spPr>
        <a:xfrm>
          <a:off x="7019755" y="3393793"/>
          <a:ext cx="987925" cy="8117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Academic institutions</a:t>
          </a:r>
          <a:endParaRPr lang="en-US" sz="1400" kern="1200" dirty="0"/>
        </a:p>
      </dsp:txBody>
      <dsp:txXfrm>
        <a:off x="7019755" y="3393793"/>
        <a:ext cx="987925" cy="8117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A9398-6D3F-4CA1-A522-89E7992E1579}">
      <dsp:nvSpPr>
        <dsp:cNvPr id="0" name=""/>
        <dsp:cNvSpPr/>
      </dsp:nvSpPr>
      <dsp:spPr>
        <a:xfrm>
          <a:off x="1346200" y="0"/>
          <a:ext cx="1346199" cy="1219199"/>
        </a:xfrm>
        <a:prstGeom prst="trapezoid">
          <a:avLst>
            <a:gd name="adj" fmla="val 55208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solidFill>
                <a:srgbClr val="000000"/>
              </a:solidFill>
            </a:rPr>
            <a:t>Annotation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rgbClr val="000000"/>
              </a:solidFill>
            </a:rPr>
            <a:t>Notification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solidFill>
                <a:srgbClr val="000000"/>
              </a:solidFill>
            </a:rPr>
            <a:t>Transformation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000000"/>
              </a:solidFill>
            </a:rPr>
            <a:t>Characterization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000000"/>
              </a:solidFill>
            </a:rPr>
            <a:t>Fixity / Linked data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1346200" y="0"/>
        <a:ext cx="1346199" cy="1219199"/>
      </dsp:txXfrm>
    </dsp:sp>
    <dsp:sp modelId="{E229264B-941E-4601-93BD-CADC1744A80A}">
      <dsp:nvSpPr>
        <dsp:cNvPr id="0" name=""/>
        <dsp:cNvSpPr/>
      </dsp:nvSpPr>
      <dsp:spPr>
        <a:xfrm>
          <a:off x="660391" y="1219199"/>
          <a:ext cx="2692399" cy="1219199"/>
        </a:xfrm>
        <a:prstGeom prst="trapezoid">
          <a:avLst>
            <a:gd name="adj" fmla="val 55208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>
              <a:solidFill>
                <a:srgbClr val="000000"/>
              </a:solidFill>
            </a:rPr>
            <a:t>Replication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err="1" smtClean="0">
              <a:solidFill>
                <a:srgbClr val="000000"/>
              </a:solidFill>
            </a:rPr>
            <a:t>IDm</a:t>
          </a:r>
          <a:r>
            <a:rPr lang="en-US" sz="1300" kern="1200" dirty="0" smtClean="0">
              <a:solidFill>
                <a:srgbClr val="000000"/>
              </a:solidFill>
            </a:rPr>
            <a:t>/</a:t>
          </a:r>
          <a:r>
            <a:rPr lang="en-US" sz="1300" kern="1200" dirty="0" err="1" smtClean="0">
              <a:solidFill>
                <a:srgbClr val="000000"/>
              </a:solidFill>
            </a:rPr>
            <a:t>Authn</a:t>
          </a:r>
          <a:r>
            <a:rPr lang="en-US" sz="1300" kern="1200" dirty="0" smtClean="0">
              <a:solidFill>
                <a:srgbClr val="000000"/>
              </a:solidFill>
            </a:rPr>
            <a:t>/</a:t>
          </a:r>
          <a:r>
            <a:rPr lang="en-US" sz="1300" kern="1200" dirty="0" err="1" smtClean="0">
              <a:solidFill>
                <a:srgbClr val="000000"/>
              </a:solidFill>
            </a:rPr>
            <a:t>Authz</a:t>
          </a:r>
          <a:endParaRPr lang="en-US" sz="1300" kern="1200" dirty="0" smtClean="0">
            <a:solidFill>
              <a:srgbClr val="00000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solidFill>
                <a:srgbClr val="000000"/>
              </a:solidFill>
            </a:rPr>
            <a:t>Ingest, Access </a:t>
          </a:r>
          <a:r>
            <a:rPr lang="en-US" sz="1500" kern="1200" dirty="0" smtClean="0">
              <a:solidFill>
                <a:srgbClr val="000000"/>
              </a:solidFill>
            </a:rPr>
            <a:t>Inventory, Queuing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>
              <a:solidFill>
                <a:srgbClr val="000000"/>
              </a:solidFill>
            </a:rPr>
            <a:t>Storage and Identity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1131561" y="1219199"/>
        <a:ext cx="1750060" cy="1219199"/>
      </dsp:txXfrm>
    </dsp:sp>
    <dsp:sp modelId="{610C1C87-A533-492C-BBB7-C885C87E4028}">
      <dsp:nvSpPr>
        <dsp:cNvPr id="0" name=""/>
        <dsp:cNvSpPr/>
      </dsp:nvSpPr>
      <dsp:spPr>
        <a:xfrm>
          <a:off x="0" y="2438399"/>
          <a:ext cx="4038599" cy="1219199"/>
        </a:xfrm>
        <a:prstGeom prst="trapezoid">
          <a:avLst>
            <a:gd name="adj" fmla="val 55208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rgbClr val="000000"/>
              </a:solidFill>
            </a:rPr>
            <a:t>Technology watch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rgbClr val="000000"/>
              </a:solidFill>
            </a:rPr>
            <a:t>Metadata standards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rgbClr val="000000"/>
              </a:solidFill>
            </a:rPr>
            <a:t>Policy and business model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rgbClr val="000000"/>
              </a:solidFill>
            </a:rPr>
            <a:t>Data management guidelines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rgbClr val="000000"/>
              </a:solidFill>
            </a:rPr>
            <a:t>Object and collection modeling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706755" y="2438399"/>
        <a:ext cx="2625090" cy="1219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C6BB1-7E1B-466E-B8FD-67F1E18802D8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B74DF-D58B-4841-9CD6-723EBAAD1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C114-9651-48DF-80FA-3EC0BD8BE70B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0D4E5-E3D0-442A-94AD-5090A69FB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0D4E5-E3D0-442A-94AD-5090A69FBFD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7DDAEF-7B3D-4063-8EEB-0C1D589EAA0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845E-2085-4A7C-8A9C-BFF369F164DC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845E-2085-4A7C-8A9C-BFF369F164DC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845E-2085-4A7C-8A9C-BFF369F164DC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>
            <a:lvl1pPr>
              <a:defRPr sz="36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029200"/>
          </a:xfrm>
        </p:spPr>
        <p:txBody>
          <a:bodyPr/>
          <a:lstStyle>
            <a:lvl1pPr>
              <a:defRPr sz="2800"/>
            </a:lvl1pPr>
            <a:lvl2pPr>
              <a:spcBef>
                <a:spcPts val="1200"/>
              </a:spcBef>
              <a:defRPr sz="2400">
                <a:solidFill>
                  <a:srgbClr val="660033"/>
                </a:solidFill>
              </a:defRPr>
            </a:lvl2pPr>
            <a:lvl3pPr>
              <a:spcBef>
                <a:spcPts val="1200"/>
              </a:spcBef>
              <a:defRPr sz="20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845E-2085-4A7C-8A9C-BFF369F164DC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UC3-logo-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36988"/>
            <a:ext cx="1459674" cy="4448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356839"/>
            <a:ext cx="1399034" cy="4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1752600" y="6558915"/>
            <a:ext cx="563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California Curation Center, California Digital Library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California Curation Center, California Digital Library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UC3-logo-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36988"/>
            <a:ext cx="1459674" cy="44481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356839"/>
            <a:ext cx="1399034" cy="4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845E-2085-4A7C-8A9C-BFF369F164DC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C3-logo-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36988"/>
            <a:ext cx="1459674" cy="44481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356839"/>
            <a:ext cx="1399034" cy="4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845E-2085-4A7C-8A9C-BFF369F164DC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UC3-logo-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34125"/>
            <a:ext cx="1459674" cy="444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356839"/>
            <a:ext cx="1399034" cy="4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845E-2085-4A7C-8A9C-BFF369F164DC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5"/>
          <p:cNvSpPr txBox="1">
            <a:spLocks/>
          </p:cNvSpPr>
          <p:nvPr userDrawn="1"/>
        </p:nvSpPr>
        <p:spPr>
          <a:xfrm>
            <a:off x="1752600" y="6558915"/>
            <a:ext cx="563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California Curation Center, California Digital Library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UC3-logo-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36988"/>
            <a:ext cx="1459674" cy="444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356839"/>
            <a:ext cx="1399034" cy="4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845E-2085-4A7C-8A9C-BFF369F164DC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UC3-logo-fin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36988"/>
            <a:ext cx="1459674" cy="44481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356839"/>
            <a:ext cx="1399034" cy="4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845E-2085-4A7C-8A9C-BFF369F164DC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845E-2085-4A7C-8A9C-BFF369F164DC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4137-1F4A-4E11-89DF-A73E0AFAFC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rritt.cdlib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merritt.cdlib.org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uc3@ucop.edu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www.cdlib.org/uc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s.google.com/group/digital-curation" TargetMode="External"/><Relationship Id="rId5" Type="http://schemas.openxmlformats.org/officeDocument/2006/relationships/hyperlink" Target="http://www.cdlib.org/uc3/cuation" TargetMode="External"/><Relationship Id="rId4" Type="http://schemas.openxmlformats.org/officeDocument/2006/relationships/hyperlink" Target="http://merritt.cdlib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7543800" cy="20574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Merritt: A Micro-</a:t>
            </a:r>
            <a:r>
              <a:rPr lang="en-US" dirty="0" smtClean="0"/>
              <a:t>S</a:t>
            </a:r>
            <a:r>
              <a:rPr lang="en-US" dirty="0" smtClean="0"/>
              <a:t>ervices-Based </a:t>
            </a:r>
            <a:r>
              <a:rPr lang="en-US" dirty="0" smtClean="0"/>
              <a:t>Curation Repository</a:t>
            </a:r>
            <a:endParaRPr lang="en-US" sz="3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400" y="4114800"/>
            <a:ext cx="66294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i="1" spc="250" dirty="0" smtClean="0"/>
              <a:t>University of California Curation Center</a:t>
            </a:r>
            <a:br>
              <a:rPr lang="en-US" sz="2000" i="1" spc="250" dirty="0" smtClean="0"/>
            </a:br>
            <a:r>
              <a:rPr lang="en-US" sz="2000" i="1" spc="250" dirty="0" smtClean="0"/>
              <a:t>California Digital Library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85000"/>
            </a:pPr>
            <a:r>
              <a:rPr lang="en-US" sz="1600" spc="250" dirty="0" smtClean="0"/>
              <a:t>November </a:t>
            </a:r>
            <a:r>
              <a:rPr lang="en-US" sz="1600" spc="250" dirty="0" smtClean="0"/>
              <a:t>18, </a:t>
            </a:r>
            <a:r>
              <a:rPr lang="en-US" sz="1600" spc="250" dirty="0" smtClean="0"/>
              <a:t>2010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5486400"/>
            <a:ext cx="9128145" cy="1097280"/>
            <a:chOff x="0" y="5486400"/>
            <a:chExt cx="9128145" cy="1097280"/>
          </a:xfrm>
        </p:grpSpPr>
        <p:pic>
          <p:nvPicPr>
            <p:cNvPr id="6" name="Picture 3" descr="IMG_05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486400"/>
              <a:ext cx="1463040" cy="1097280"/>
            </a:xfrm>
            <a:prstGeom prst="rect">
              <a:avLst/>
            </a:prstGeom>
            <a:noFill/>
          </p:spPr>
        </p:pic>
        <p:pic>
          <p:nvPicPr>
            <p:cNvPr id="7" name="Picture 4" descr="IMG_00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877" y="5486400"/>
              <a:ext cx="1463040" cy="1097280"/>
            </a:xfrm>
            <a:prstGeom prst="rect">
              <a:avLst/>
            </a:prstGeom>
            <a:noFill/>
          </p:spPr>
        </p:pic>
        <p:pic>
          <p:nvPicPr>
            <p:cNvPr id="10" name="Picture 9" descr="fronter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9754" y="5486400"/>
              <a:ext cx="1678389" cy="1097280"/>
            </a:xfrm>
            <a:prstGeom prst="rect">
              <a:avLst/>
            </a:prstGeom>
            <a:noFill/>
          </p:spPr>
        </p:pic>
        <p:pic>
          <p:nvPicPr>
            <p:cNvPr id="12" name="Picture 4" descr="fro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91400" y="5486400"/>
              <a:ext cx="1736745" cy="1097280"/>
            </a:xfrm>
            <a:prstGeom prst="rect">
              <a:avLst/>
            </a:prstGeom>
            <a:noFill/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54980" y="5486400"/>
              <a:ext cx="1092518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64335" y="5486400"/>
              <a:ext cx="645095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26267" y="5486400"/>
              <a:ext cx="1192752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12" descr="UC3-logo-final-w_d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5909" y="314325"/>
            <a:ext cx="2679591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Curation micro-services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295400"/>
          <a:ext cx="8229600" cy="534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219200"/>
                <a:gridCol w="2133600"/>
                <a:gridCol w="3352800"/>
              </a:tblGrid>
              <a:tr h="40386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US" sz="2000" i="1" dirty="0" smtClean="0">
                          <a:solidFill>
                            <a:srgbClr val="003399"/>
                          </a:solidFill>
                        </a:rPr>
                        <a:t>Value</a:t>
                      </a:r>
                      <a:endParaRPr lang="en-US" sz="2000" i="1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Annotation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of content by consumers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Notification</a:t>
                      </a:r>
                      <a:endParaRPr lang="en-US" sz="2100" b="1" dirty="0"/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of</a:t>
                      </a:r>
                      <a:r>
                        <a:rPr lang="en-US" sz="1800" i="1" baseline="0" dirty="0" smtClean="0">
                          <a:solidFill>
                            <a:srgbClr val="660033"/>
                          </a:solidFill>
                        </a:rPr>
                        <a:t> new content availability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gridSpan="2">
                  <a:txBody>
                    <a:bodyPr/>
                    <a:lstStyle/>
                    <a:p>
                      <a:pPr algn="r"/>
                      <a:endParaRPr lang="en-US" sz="2000" i="1" dirty="0">
                        <a:solidFill>
                          <a:srgbClr val="003399"/>
                        </a:solidFill>
                      </a:endParaRPr>
                    </a:p>
                  </a:txBody>
                  <a:tcPr anchor="ctr">
                    <a:lnR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Access</a:t>
                      </a:r>
                      <a:endParaRPr lang="en-US" sz="2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for</a:t>
                      </a:r>
                      <a:r>
                        <a:rPr lang="en-US" sz="1800" i="1" baseline="0" dirty="0" smtClean="0">
                          <a:solidFill>
                            <a:srgbClr val="660033"/>
                          </a:solidFill>
                        </a:rPr>
                        <a:t> retrieval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</a:tr>
              <a:tr h="403860">
                <a:tc gridSpan="2">
                  <a:txBody>
                    <a:bodyPr/>
                    <a:lstStyle/>
                    <a:p>
                      <a:pPr algn="r"/>
                      <a:endParaRPr lang="en-US" sz="2000" i="1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Transformation</a:t>
                      </a:r>
                      <a:endParaRPr lang="en-US" sz="2100" b="1" dirty="0"/>
                    </a:p>
                  </a:txBody>
                  <a:tcPr anchor="ctr"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to create derivatives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US" sz="2000" i="1" dirty="0" smtClean="0">
                          <a:solidFill>
                            <a:srgbClr val="003399"/>
                          </a:solidFill>
                        </a:rPr>
                        <a:t>Service</a:t>
                      </a:r>
                      <a:endParaRPr lang="en-US" sz="2000" i="1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Search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of content and metadata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Index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to enable fast search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i="1" dirty="0" smtClean="0">
                          <a:solidFill>
                            <a:srgbClr val="660033"/>
                          </a:solidFill>
                        </a:rPr>
                        <a:t> Curation</a:t>
                      </a:r>
                      <a:endParaRPr lang="en-US" sz="20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Ingest</a:t>
                      </a:r>
                      <a:endParaRPr lang="en-US" sz="21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of content for curation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rowSpan="2">
                  <a:txBody>
                    <a:bodyPr/>
                    <a:lstStyle/>
                    <a:p>
                      <a:pPr algn="r"/>
                      <a:r>
                        <a:rPr lang="en-US" sz="2000" i="1" dirty="0" smtClean="0">
                          <a:solidFill>
                            <a:srgbClr val="660033"/>
                          </a:solidFill>
                        </a:rPr>
                        <a:t>Preservation</a:t>
                      </a:r>
                      <a:endParaRPr lang="en-US" sz="2000" i="1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rgbClr val="003399"/>
                          </a:solidFill>
                        </a:rPr>
                        <a:t>Context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Characterization</a:t>
                      </a:r>
                      <a:endParaRPr lang="en-US" sz="21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to</a:t>
                      </a:r>
                      <a:r>
                        <a:rPr lang="en-US" sz="1800" i="1" baseline="0" dirty="0" smtClean="0">
                          <a:solidFill>
                            <a:srgbClr val="660033"/>
                          </a:solidFill>
                        </a:rPr>
                        <a:t> extract content properties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Inventory</a:t>
                      </a:r>
                      <a:endParaRPr lang="en-US" sz="21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of curated</a:t>
                      </a:r>
                      <a:r>
                        <a:rPr lang="en-US" sz="1800" i="1" baseline="0" dirty="0" smtClean="0">
                          <a:solidFill>
                            <a:srgbClr val="660033"/>
                          </a:solidFill>
                        </a:rPr>
                        <a:t> content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gridSpan="2">
                  <a:txBody>
                    <a:bodyPr/>
                    <a:lstStyle/>
                    <a:p>
                      <a:pPr algn="r"/>
                      <a:endParaRPr lang="en-US" sz="2000" i="1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Replication</a:t>
                      </a:r>
                      <a:endParaRPr lang="en-US" sz="21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for safety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US" sz="2000" i="1" dirty="0" smtClean="0">
                          <a:solidFill>
                            <a:srgbClr val="003399"/>
                          </a:solidFill>
                        </a:rPr>
                        <a:t>State</a:t>
                      </a:r>
                      <a:endParaRPr lang="en-US" sz="2000" i="1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Fixity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to verify bit-level integrity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Storage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for long-term retention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  <a:tr h="403860">
                <a:tc gridSpan="2">
                  <a:txBody>
                    <a:bodyPr/>
                    <a:lstStyle/>
                    <a:p>
                      <a:pPr algn="r"/>
                      <a:endParaRPr lang="en-US" sz="2000" i="1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 smtClean="0"/>
                        <a:t>Identity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660033"/>
                          </a:solidFill>
                        </a:rPr>
                        <a:t>for long-term reference</a:t>
                      </a:r>
                      <a:endParaRPr lang="en-US" sz="18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Merritt repository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681" y="1219200"/>
            <a:ext cx="6488638" cy="50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63246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http://merritt.cdlib.org/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Merritt features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Merritt is content-agnostic</a:t>
            </a:r>
          </a:p>
          <a:p>
            <a:pPr lvl="1"/>
            <a:r>
              <a:rPr lang="en-US" dirty="0" smtClean="0"/>
              <a:t>Contributors can submit </a:t>
            </a:r>
            <a:r>
              <a:rPr lang="en-US" i="1" dirty="0" smtClean="0"/>
              <a:t>any</a:t>
            </a:r>
            <a:r>
              <a:rPr lang="en-US" dirty="0" smtClean="0"/>
              <a:t> content in </a:t>
            </a:r>
            <a:r>
              <a:rPr lang="en-US" i="1" dirty="0" smtClean="0"/>
              <a:t>any</a:t>
            </a:r>
            <a:r>
              <a:rPr lang="en-US" dirty="0" smtClean="0"/>
              <a:t> form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Content can be accompanied by </a:t>
            </a:r>
            <a:r>
              <a:rPr lang="en-US" i="1" dirty="0" smtClean="0"/>
              <a:t>any</a:t>
            </a:r>
            <a:r>
              <a:rPr lang="en-US" dirty="0" smtClean="0"/>
              <a:t> (or no) metadata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While all forms of content are acceptable, certain forms are preferable</a:t>
            </a:r>
          </a:p>
          <a:p>
            <a:pPr lvl="1"/>
            <a:r>
              <a:rPr lang="en-US" dirty="0" smtClean="0"/>
              <a:t>UC3 offers guidance and best practice recommendations for content creation that is inherently amenable to long-term curation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Merritt supports simplified submission workflows</a:t>
            </a:r>
          </a:p>
          <a:p>
            <a:pPr lvl="1"/>
            <a:r>
              <a:rPr lang="en-US" dirty="0" smtClean="0"/>
              <a:t>Flickr-like interface for people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RESTful API for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Merritt features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2590800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i="1" dirty="0" smtClean="0"/>
              <a:t>Simple, but inclusive data model</a:t>
            </a:r>
          </a:p>
          <a:p>
            <a:pPr lvl="1">
              <a:buNone/>
            </a:pP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194086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660033"/>
                </a:solidFill>
              </a:rPr>
              <a:t>Collection</a:t>
            </a:r>
            <a:endParaRPr lang="en-US" sz="2400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39806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660033"/>
                </a:solidFill>
              </a:rPr>
              <a:t>Object</a:t>
            </a:r>
            <a:endParaRPr lang="en-US" sz="2400" dirty="0">
              <a:solidFill>
                <a:srgbClr val="66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83733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660033"/>
                </a:solidFill>
              </a:rPr>
              <a:t>Version</a:t>
            </a:r>
            <a:endParaRPr lang="en-US" sz="24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2721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Calibri" pitchFamily="34" charset="0"/>
              <a:buChar char="–"/>
            </a:pPr>
            <a:r>
              <a:rPr lang="en-US" sz="2400" dirty="0" smtClean="0">
                <a:solidFill>
                  <a:srgbClr val="660033"/>
                </a:solidFill>
              </a:rPr>
              <a:t>File</a:t>
            </a:r>
            <a:endParaRPr lang="en-US" sz="2400" dirty="0">
              <a:solidFill>
                <a:srgbClr val="66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114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1371600"/>
            <a:ext cx="7772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Simple, but inclusive data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804553"/>
            <a:ext cx="77724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defRPr/>
            </a:pPr>
            <a:r>
              <a:rPr lang="en-US" sz="2800" i="1" dirty="0" smtClean="0"/>
              <a:t>Flexible deployment model</a:t>
            </a:r>
          </a:p>
          <a:p>
            <a:pPr marL="742950" lvl="1" indent="-285750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660033"/>
                </a:solidFill>
              </a:rPr>
              <a:t>UC3 operates Merritt as a centrally-hosted service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660033"/>
                </a:solidFill>
              </a:rPr>
              <a:t>The underlying micro-services technology can be easily deployed for local use on campuses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76600" y="2514600"/>
            <a:ext cx="533400" cy="228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276600" y="2781303"/>
            <a:ext cx="533400" cy="885090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3317632" y="1960685"/>
            <a:ext cx="457200" cy="515811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Merritt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en-US" i="1" dirty="0" smtClean="0"/>
              <a:t>Dark archive for important digital assets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UCTV</a:t>
            </a:r>
            <a:endParaRPr lang="en-US" dirty="0" smtClean="0"/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Bright archive with direct discovery and access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Part </a:t>
            </a:r>
            <a:r>
              <a:rPr lang="en-US" dirty="0" smtClean="0"/>
              <a:t>of grant-funded research data sustainability plan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Preservation back-end for existing or new discovery and content management systems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eScholarship, Media </a:t>
            </a:r>
            <a:r>
              <a:rPr lang="en-US" dirty="0" smtClean="0"/>
              <a:t>Hub, </a:t>
            </a:r>
            <a:r>
              <a:rPr lang="en-US" dirty="0" smtClean="0"/>
              <a:t>Open Context</a:t>
            </a:r>
          </a:p>
          <a:p>
            <a:pPr>
              <a:spcBef>
                <a:spcPts val="1200"/>
              </a:spcBef>
              <a:buNone/>
            </a:pPr>
            <a:r>
              <a:rPr lang="en-US" i="1" dirty="0" smtClean="0"/>
              <a:t>Integration with distributed data grids</a:t>
            </a:r>
          </a:p>
          <a:p>
            <a:pPr lvl="1">
              <a:spcBef>
                <a:spcPts val="1000"/>
              </a:spcBef>
            </a:pPr>
            <a:r>
              <a:rPr lang="en-US" dirty="0" err="1" smtClean="0"/>
              <a:t>Chronopolis</a:t>
            </a:r>
            <a:r>
              <a:rPr lang="en-US" dirty="0" smtClean="0"/>
              <a:t>, DataONE member node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Local deployments for special-purpose campus repositories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12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Demonstration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3246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http://merritt.cdlib.org/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681" y="1219200"/>
            <a:ext cx="6488638" cy="50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Ingest choreography</a:t>
            </a:r>
            <a:endParaRPr lang="en-US" sz="3600" dirty="0" smtClean="0"/>
          </a:p>
        </p:txBody>
      </p:sp>
      <p:sp>
        <p:nvSpPr>
          <p:cNvPr id="4" name="Flowchart: Data 3"/>
          <p:cNvSpPr/>
          <p:nvPr/>
        </p:nvSpPr>
        <p:spPr>
          <a:xfrm>
            <a:off x="1066800" y="3048000"/>
            <a:ext cx="1066800" cy="381000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Submitting user agent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124200" y="3124200"/>
            <a:ext cx="838200" cy="3048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Ingest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3200400" y="5029200"/>
            <a:ext cx="838200" cy="3048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Inventory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4953000" y="4114800"/>
            <a:ext cx="838200" cy="3048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6858000" y="5029200"/>
            <a:ext cx="838200" cy="3048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6858000" y="3124200"/>
            <a:ext cx="838200" cy="3048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6858000" y="4114800"/>
            <a:ext cx="838200" cy="3048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4953000" y="2209800"/>
            <a:ext cx="838200" cy="3048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Identity</a:t>
            </a:r>
          </a:p>
        </p:txBody>
      </p:sp>
      <p:cxnSp>
        <p:nvCxnSpPr>
          <p:cNvPr id="16" name="Curved Connector 15"/>
          <p:cNvCxnSpPr/>
          <p:nvPr/>
        </p:nvCxnSpPr>
        <p:spPr>
          <a:xfrm>
            <a:off x="2143125" y="3200400"/>
            <a:ext cx="990600" cy="158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5" idx="0"/>
            <a:endCxn id="14" idx="1"/>
          </p:cNvCxnSpPr>
          <p:nvPr/>
        </p:nvCxnSpPr>
        <p:spPr>
          <a:xfrm rot="5400000" flipH="1" flipV="1">
            <a:off x="3867150" y="2038350"/>
            <a:ext cx="762000" cy="14097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0800000" flipV="1">
            <a:off x="3886200" y="2438400"/>
            <a:ext cx="1066800" cy="6858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5" idx="3"/>
            <a:endCxn id="7" idx="0"/>
          </p:cNvCxnSpPr>
          <p:nvPr/>
        </p:nvCxnSpPr>
        <p:spPr>
          <a:xfrm>
            <a:off x="3962400" y="3276600"/>
            <a:ext cx="1409700" cy="8382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7" idx="1"/>
            <a:endCxn id="5" idx="2"/>
          </p:cNvCxnSpPr>
          <p:nvPr/>
        </p:nvCxnSpPr>
        <p:spPr>
          <a:xfrm rot="10800000">
            <a:off x="3543300" y="3429000"/>
            <a:ext cx="1409700" cy="8382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 rot="10800000">
            <a:off x="2005013" y="3352800"/>
            <a:ext cx="1149350" cy="158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5400000">
            <a:off x="2552701" y="4229100"/>
            <a:ext cx="1600200" cy="31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flipV="1">
            <a:off x="3981450" y="4348163"/>
            <a:ext cx="995363" cy="7000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7" idx="2"/>
            <a:endCxn id="6" idx="3"/>
          </p:cNvCxnSpPr>
          <p:nvPr/>
        </p:nvCxnSpPr>
        <p:spPr>
          <a:xfrm rot="5400000">
            <a:off x="4324350" y="4133850"/>
            <a:ext cx="762000" cy="13335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>
            <a:off x="5810250" y="4191000"/>
            <a:ext cx="1066800" cy="1588"/>
          </a:xfrm>
          <a:prstGeom prst="curvedConnector3">
            <a:avLst>
              <a:gd name="adj1" fmla="val 491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10800000">
            <a:off x="5791200" y="4343400"/>
            <a:ext cx="1066800" cy="158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209800" y="29543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 dirty="0">
                <a:solidFill>
                  <a:srgbClr val="660033"/>
                </a:solidFill>
              </a:rPr>
              <a:t>Submit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352800" y="2209800"/>
            <a:ext cx="1219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i="1" dirty="0">
                <a:solidFill>
                  <a:srgbClr val="660033"/>
                </a:solidFill>
              </a:rPr>
              <a:t>Create </a:t>
            </a:r>
            <a:r>
              <a:rPr lang="en-US" sz="1100" i="1" dirty="0">
                <a:solidFill>
                  <a:srgbClr val="660033"/>
                </a:solidFill>
              </a:rPr>
              <a:t>identifier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343400" y="266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 dirty="0">
                <a:solidFill>
                  <a:srgbClr val="003399"/>
                </a:solidFill>
              </a:rPr>
              <a:t>Identifier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391025" y="3138488"/>
            <a:ext cx="1066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i="1" dirty="0">
                <a:solidFill>
                  <a:srgbClr val="660033"/>
                </a:solidFill>
              </a:rPr>
              <a:t>Add</a:t>
            </a:r>
            <a:r>
              <a:rPr lang="en-US" sz="1000" i="1" dirty="0"/>
              <a:t> </a:t>
            </a:r>
            <a:r>
              <a:rPr lang="en-US" sz="1100" i="1" dirty="0">
                <a:solidFill>
                  <a:srgbClr val="660033"/>
                </a:solidFill>
              </a:rPr>
              <a:t>version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562600" y="3886200"/>
            <a:ext cx="152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 dirty="0">
                <a:solidFill>
                  <a:srgbClr val="660033"/>
                </a:solidFill>
              </a:rPr>
              <a:t>Get</a:t>
            </a:r>
            <a:r>
              <a:rPr lang="en-US" sz="1100" i="1" dirty="0"/>
              <a:t> </a:t>
            </a:r>
            <a:r>
              <a:rPr lang="en-US" sz="1100" i="1" dirty="0">
                <a:solidFill>
                  <a:srgbClr val="660033"/>
                </a:solidFill>
              </a:rPr>
              <a:t>version metadata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715000" y="4357688"/>
            <a:ext cx="1295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 dirty="0">
                <a:solidFill>
                  <a:srgbClr val="003399"/>
                </a:solidFill>
              </a:rPr>
              <a:t>Version metadata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633788" y="3600450"/>
            <a:ext cx="129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 dirty="0">
                <a:solidFill>
                  <a:srgbClr val="003399"/>
                </a:solidFill>
              </a:rPr>
              <a:t>Version metadata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057400" y="3365500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>
                <a:solidFill>
                  <a:srgbClr val="003399"/>
                </a:solidFill>
              </a:rPr>
              <a:t>Notification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362200" y="4191000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 dirty="0">
                <a:solidFill>
                  <a:srgbClr val="003399"/>
                </a:solidFill>
              </a:rPr>
              <a:t>Notification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4510088" y="5038725"/>
            <a:ext cx="129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 dirty="0">
                <a:solidFill>
                  <a:srgbClr val="003399"/>
                </a:solidFill>
              </a:rPr>
              <a:t>Version metadata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581400" y="4495800"/>
            <a:ext cx="167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 dirty="0">
                <a:solidFill>
                  <a:srgbClr val="660033"/>
                </a:solidFill>
              </a:rPr>
              <a:t>Get</a:t>
            </a:r>
            <a:r>
              <a:rPr lang="en-US" sz="1100" i="1" dirty="0"/>
              <a:t> </a:t>
            </a:r>
            <a:r>
              <a:rPr lang="en-US" sz="1100" i="1" dirty="0">
                <a:solidFill>
                  <a:srgbClr val="660033"/>
                </a:solidFill>
              </a:rPr>
              <a:t>version  metadata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791200" y="3886200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i="1">
                <a:solidFill>
                  <a:srgbClr val="660033"/>
                </a:solidFill>
              </a:rPr>
              <a:t>Add</a:t>
            </a:r>
            <a:r>
              <a:rPr lang="en-US" sz="1000" i="1"/>
              <a:t> </a:t>
            </a:r>
            <a:r>
              <a:rPr lang="en-US" sz="1100" i="1">
                <a:solidFill>
                  <a:srgbClr val="660033"/>
                </a:solidFill>
              </a:rPr>
              <a:t>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70" grpId="0"/>
      <p:bldP spid="71" grpId="0"/>
      <p:bldP spid="73" grpId="0"/>
      <p:bldP spid="74" grpId="0"/>
      <p:bldP spid="75" grpId="0"/>
      <p:bldP spid="76" grpId="0"/>
      <p:bldP spid="76" grpId="1"/>
      <p:bldP spid="77" grpId="0"/>
      <p:bldP spid="78" grpId="0"/>
      <p:bldP spid="79" grpId="0"/>
      <p:bldP spid="80" grpId="0"/>
      <p:bldP spid="81" grpId="0"/>
      <p:bldP spid="84" grpId="0"/>
      <p:bldP spid="8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1143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UC3 is working with campus partners to determine ongoing development and collection priorities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2514600"/>
          <a:ext cx="4038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sosceles Triangle 6"/>
          <p:cNvSpPr/>
          <p:nvPr/>
        </p:nvSpPr>
        <p:spPr>
          <a:xfrm rot="10800000">
            <a:off x="3733801" y="2514599"/>
            <a:ext cx="4038600" cy="36576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657600"/>
            <a:ext cx="2057400" cy="51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New content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acquisition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71600" y="3733800"/>
            <a:ext cx="533400" cy="3048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315201" y="3733800"/>
            <a:ext cx="533400" cy="3048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Summary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i="1" dirty="0" smtClean="0"/>
              <a:t>Merritt is a repository for the 21st century</a:t>
            </a:r>
          </a:p>
          <a:p>
            <a:pPr lvl="1"/>
            <a:r>
              <a:rPr lang="en-US" dirty="0" smtClean="0"/>
              <a:t>“Emerging technologies promise </a:t>
            </a:r>
            <a:r>
              <a:rPr lang="en-US" dirty="0" smtClean="0"/>
              <a:t>… to </a:t>
            </a:r>
            <a:r>
              <a:rPr lang="en-US" dirty="0" smtClean="0"/>
              <a:t>create transparent access to and delivery of information across formats and collections and to improve the ability of libraries to … build the most effective </a:t>
            </a:r>
            <a:r>
              <a:rPr lang="en-US" dirty="0" smtClean="0"/>
              <a:t>collections”</a:t>
            </a:r>
          </a:p>
          <a:p>
            <a:pPr algn="r">
              <a:spcBef>
                <a:spcPts val="12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UC Collection Development Committee, </a:t>
            </a:r>
            <a:r>
              <a:rPr lang="en-US" sz="1400" i="1" dirty="0" smtClean="0">
                <a:solidFill>
                  <a:srgbClr val="000000"/>
                </a:solidFill>
              </a:rPr>
              <a:t>The University of California Library Collection:</a:t>
            </a:r>
          </a:p>
          <a:p>
            <a:pPr algn="r">
              <a:spcBef>
                <a:spcPts val="0"/>
              </a:spcBef>
              <a:buNone/>
            </a:pPr>
            <a:r>
              <a:rPr lang="en-US" sz="1400" i="1" dirty="0" smtClean="0">
                <a:solidFill>
                  <a:srgbClr val="000000"/>
                </a:solidFill>
              </a:rPr>
              <a:t>Content for the 21st Century and Beyond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i="1" dirty="0" smtClean="0">
                <a:solidFill>
                  <a:srgbClr val="000000"/>
                </a:solidFill>
              </a:rPr>
              <a:t>August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2009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An </a:t>
            </a:r>
            <a:r>
              <a:rPr lang="en-US" i="1" dirty="0" smtClean="0"/>
              <a:t>innovative, cost-effective, and sustainable repository </a:t>
            </a:r>
            <a:r>
              <a:rPr lang="en-US" i="1" dirty="0" smtClean="0"/>
              <a:t>solution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Content agnostic, simple interfaces and </a:t>
            </a:r>
            <a:r>
              <a:rPr lang="en-US" i="1" dirty="0" smtClean="0"/>
              <a:t>workflows</a:t>
            </a:r>
            <a:endParaRPr lang="en-US" i="1" dirty="0" smtClean="0"/>
          </a:p>
          <a:p>
            <a:pPr>
              <a:spcBef>
                <a:spcPts val="120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486400"/>
            <a:ext cx="162596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Summary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i="1" dirty="0" smtClean="0"/>
              <a:t>Implementation of the micro-services concept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001520"/>
          <a:ext cx="82296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447800"/>
                <a:gridCol w="1219200"/>
                <a:gridCol w="21336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Metaphors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Assumptions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Principles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Preferences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Practices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Pipeline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Safety</a:t>
                      </a:r>
                      <a:r>
                        <a:rPr lang="en-US" sz="1400" baseline="0" dirty="0" smtClean="0">
                          <a:solidFill>
                            <a:srgbClr val="660033"/>
                          </a:solidFill>
                        </a:rPr>
                        <a:t> through redundancy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Modularity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The</a:t>
                      </a:r>
                      <a:r>
                        <a:rPr lang="en-US" sz="1400" baseline="0" dirty="0" smtClean="0">
                          <a:solidFill>
                            <a:srgbClr val="660033"/>
                          </a:solidFill>
                        </a:rPr>
                        <a:t> s</a:t>
                      </a:r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mall and simple over the large</a:t>
                      </a:r>
                      <a:r>
                        <a:rPr lang="en-US" sz="1400" baseline="0" dirty="0" smtClean="0">
                          <a:solidFill>
                            <a:srgbClr val="660033"/>
                          </a:solidFill>
                        </a:rPr>
                        <a:t> and complex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Focus on outcomes, not means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Lego bricks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Meaning </a:t>
                      </a:r>
                      <a:r>
                        <a:rPr lang="en-US" sz="1400" baseline="0" dirty="0" smtClean="0">
                          <a:solidFill>
                            <a:srgbClr val="660033"/>
                          </a:solidFill>
                        </a:rPr>
                        <a:t>through context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Granularity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The minimally sufficient</a:t>
                      </a:r>
                      <a:r>
                        <a:rPr lang="en-US" sz="1400" baseline="0" dirty="0" smtClean="0">
                          <a:solidFill>
                            <a:srgbClr val="660033"/>
                          </a:solidFill>
                        </a:rPr>
                        <a:t> over the feature laden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Complexity</a:t>
                      </a:r>
                      <a:r>
                        <a:rPr lang="en-US" sz="1400" baseline="0" dirty="0" smtClean="0">
                          <a:solidFill>
                            <a:srgbClr val="660033"/>
                          </a:solidFill>
                        </a:rPr>
                        <a:t> through composition, not addition</a:t>
                      </a:r>
                      <a:endParaRPr lang="en-US" sz="1400" dirty="0" smtClean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Utility through service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Orthogonality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The configurable over the prescribed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Policy neutral, platform</a:t>
                      </a:r>
                      <a:r>
                        <a:rPr lang="en-US" sz="1400" baseline="0" dirty="0" smtClean="0">
                          <a:solidFill>
                            <a:srgbClr val="660033"/>
                          </a:solidFill>
                        </a:rPr>
                        <a:t> and protocol independent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Value through use (and reuse)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Emergence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The proven over the (merely)</a:t>
                      </a:r>
                      <a:r>
                        <a:rPr lang="en-US" sz="1400" baseline="0" dirty="0" smtClean="0">
                          <a:solidFill>
                            <a:srgbClr val="660033"/>
                          </a:solidFill>
                        </a:rPr>
                        <a:t> novel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Approach sufficiency through</a:t>
                      </a:r>
                      <a:r>
                        <a:rPr lang="en-US" sz="1400" baseline="0" dirty="0" smtClean="0">
                          <a:solidFill>
                            <a:srgbClr val="660033"/>
                          </a:solidFill>
                        </a:rPr>
                        <a:t> incrementally necessary steps</a:t>
                      </a:r>
                      <a:endParaRPr lang="en-US" sz="1400" dirty="0" smtClean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Stewardship is a relay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Evolution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Early prototyping, frequent refactoring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Parsimony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660033"/>
                          </a:solidFill>
                        </a:rPr>
                        <a:t>Code to interfaces</a:t>
                      </a:r>
                      <a:endParaRPr lang="en-US" sz="14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506265"/>
            <a:ext cx="1600200" cy="11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Introducing Merritt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029200"/>
          </a:xfrm>
        </p:spPr>
        <p:txBody>
          <a:bodyPr/>
          <a:lstStyle/>
          <a:p>
            <a:r>
              <a:rPr lang="en-US" dirty="0" smtClean="0"/>
              <a:t>UC </a:t>
            </a:r>
            <a:r>
              <a:rPr lang="en-US" dirty="0" smtClean="0"/>
              <a:t>Curation Center (UC3)</a:t>
            </a:r>
          </a:p>
          <a:p>
            <a:r>
              <a:rPr lang="en-US" dirty="0" smtClean="0"/>
              <a:t>Curation micro-services</a:t>
            </a:r>
            <a:endParaRPr lang="en-US" dirty="0" smtClean="0"/>
          </a:p>
          <a:p>
            <a:r>
              <a:rPr lang="en-US" dirty="0" smtClean="0"/>
              <a:t>Merritt</a:t>
            </a:r>
            <a:r>
              <a:rPr lang="en-US" dirty="0" smtClean="0"/>
              <a:t> repository</a:t>
            </a:r>
            <a:endParaRPr lang="en-US" dirty="0" smtClean="0"/>
          </a:p>
          <a:p>
            <a:r>
              <a:rPr lang="en-US" dirty="0" smtClean="0"/>
              <a:t>Demonstration</a:t>
            </a:r>
            <a:endParaRPr lang="en-US" dirty="0" smtClean="0"/>
          </a:p>
          <a:p>
            <a:r>
              <a:rPr lang="en-US" dirty="0" smtClean="0"/>
              <a:t>Next steps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516" y="3124200"/>
            <a:ext cx="397108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Summary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i="1" dirty="0" smtClean="0"/>
              <a:t>Comprehensive support for submission, update, </a:t>
            </a:r>
            <a:r>
              <a:rPr lang="en-US" i="1" dirty="0" smtClean="0"/>
              <a:t>management</a:t>
            </a:r>
            <a:r>
              <a:rPr lang="en-US" i="1" dirty="0" smtClean="0"/>
              <a:t>, discovery, access, and preservation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362200"/>
          <a:ext cx="82295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371600"/>
                <a:gridCol w="1752600"/>
                <a:gridCol w="457200"/>
                <a:gridCol w="1371600"/>
                <a:gridCol w="1142999"/>
              </a:tblGrid>
              <a:tr h="272142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/>
                          </a:solidFill>
                        </a:rPr>
                        <a:t>Mode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/>
                          </a:solidFill>
                        </a:rPr>
                        <a:t>Focus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/>
                          </a:solidFill>
                        </a:rPr>
                        <a:t>Service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/>
                          </a:solidFill>
                        </a:rPr>
                        <a:t>Valence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bg1"/>
                          </a:solidFill>
                        </a:rPr>
                        <a:t>Visibility</a:t>
                      </a:r>
                      <a:endParaRPr lang="en-US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rowSpan="7"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Curation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660033"/>
                          </a:solidFill>
                        </a:rPr>
                        <a:t>Value</a:t>
                      </a:r>
                      <a:endParaRPr lang="en-US" sz="1200" i="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33"/>
                          </a:solidFill>
                        </a:rPr>
                        <a:t>Accretion</a:t>
                      </a:r>
                      <a:endParaRPr lang="en-US" sz="12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Annotation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33"/>
                          </a:solidFill>
                        </a:rPr>
                        <a:t>UI / Access control / Message queue</a:t>
                      </a:r>
                      <a:endParaRPr lang="en-US" sz="1200" dirty="0">
                        <a:solidFill>
                          <a:srgbClr val="660033"/>
                        </a:solidFill>
                      </a:endParaRPr>
                    </a:p>
                  </a:txBody>
                  <a:tcPr vert="eaVert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Interoperation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User-facing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33"/>
                          </a:solidFill>
                        </a:rPr>
                        <a:t>Visibility</a:t>
                      </a:r>
                      <a:endParaRPr lang="en-US" sz="12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Notification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660033"/>
                          </a:solidFill>
                        </a:rPr>
                        <a:t>Utility</a:t>
                      </a:r>
                      <a:endParaRPr lang="en-US" sz="1200" i="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33"/>
                          </a:solidFill>
                        </a:rPr>
                        <a:t>Accessibility</a:t>
                      </a:r>
                      <a:endParaRPr lang="en-US" sz="12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Access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Application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Derivation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Transformation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Selectivity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Search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Actionable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Index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Stewardship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Ingest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rowSpan="6"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Preservation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Context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Epistemology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Characterization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Interpretation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Provider-facing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Ontology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Inventory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State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Reliability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Replication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Protection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Fixity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Fixity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Stability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Storage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42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solidFill>
                            <a:srgbClr val="660033"/>
                          </a:solidFill>
                        </a:rPr>
                        <a:t>Identity</a:t>
                      </a:r>
                      <a:endParaRPr lang="en-US" sz="1200" i="1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0033"/>
                          </a:solidFill>
                        </a:rPr>
                        <a:t>    identity</a:t>
                      </a:r>
                      <a:endParaRPr lang="en-US" sz="1200" b="1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6858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38862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tabLst>
                <a:tab pos="2292350" algn="l"/>
              </a:tabLst>
              <a:defRPr/>
            </a:pPr>
            <a:r>
              <a:rPr lang="en-US" dirty="0" smtClean="0"/>
              <a:t>UC Curation Center</a:t>
            </a:r>
          </a:p>
          <a:p>
            <a:pPr>
              <a:spcBef>
                <a:spcPts val="0"/>
              </a:spcBef>
              <a:buFont typeface="Arial" charset="0"/>
              <a:buNone/>
              <a:tabLst>
                <a:tab pos="2292350" algn="l"/>
              </a:tabLst>
              <a:defRPr/>
            </a:pPr>
            <a:r>
              <a:rPr lang="en-US" sz="1500" dirty="0" smtClean="0">
                <a:solidFill>
                  <a:srgbClr val="0070C0"/>
                </a:solidFill>
                <a:hlinkClick r:id="rId2"/>
              </a:rPr>
              <a:t>http://www.cdlib.org/uc3</a:t>
            </a:r>
            <a:endParaRPr lang="en-US" sz="15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  <a:tabLst>
                <a:tab pos="2292350" algn="l"/>
              </a:tabLst>
              <a:defRPr/>
            </a:pPr>
            <a:r>
              <a:rPr lang="en-US" sz="1500" dirty="0" smtClean="0">
                <a:solidFill>
                  <a:srgbClr val="0070C0"/>
                </a:solidFill>
                <a:hlinkClick r:id="rId3"/>
              </a:rPr>
              <a:t>uc3@ucop.edu</a:t>
            </a:r>
            <a:endParaRPr lang="en-US" sz="1500" dirty="0" smtClean="0">
              <a:solidFill>
                <a:srgbClr val="0070C0"/>
              </a:solidFill>
            </a:endParaRPr>
          </a:p>
          <a:p>
            <a:pPr>
              <a:spcBef>
                <a:spcPts val="1800"/>
              </a:spcBef>
              <a:buFont typeface="Arial" charset="0"/>
              <a:buNone/>
              <a:tabLst>
                <a:tab pos="2292350" algn="l"/>
              </a:tabLst>
              <a:defRPr/>
            </a:pPr>
            <a:r>
              <a:rPr lang="en-US" dirty="0" smtClean="0"/>
              <a:t>Merritt repository</a:t>
            </a:r>
          </a:p>
          <a:p>
            <a:pPr>
              <a:spcBef>
                <a:spcPts val="0"/>
              </a:spcBef>
              <a:buFont typeface="Arial" charset="0"/>
              <a:buNone/>
              <a:tabLst>
                <a:tab pos="2292350" algn="l"/>
              </a:tabLst>
              <a:defRPr/>
            </a:pPr>
            <a:r>
              <a:rPr lang="en-US" sz="1500" dirty="0" smtClean="0">
                <a:hlinkClick r:id="rId4"/>
              </a:rPr>
              <a:t>http://merritt.cdlib.org/ </a:t>
            </a:r>
            <a:endParaRPr lang="en-US" sz="1500" dirty="0" smtClean="0"/>
          </a:p>
          <a:p>
            <a:pPr>
              <a:spcBef>
                <a:spcPts val="1800"/>
              </a:spcBef>
              <a:buFont typeface="Arial" charset="0"/>
              <a:buNone/>
              <a:tabLst>
                <a:tab pos="2292350" algn="l"/>
              </a:tabLst>
              <a:defRPr/>
            </a:pPr>
            <a:r>
              <a:rPr lang="en-US" dirty="0" smtClean="0"/>
              <a:t>Micro-services</a:t>
            </a:r>
          </a:p>
          <a:p>
            <a:pPr>
              <a:spcBef>
                <a:spcPts val="0"/>
              </a:spcBef>
              <a:buFont typeface="Arial" charset="0"/>
              <a:buNone/>
              <a:tabLst>
                <a:tab pos="2292350" algn="l"/>
              </a:tabLst>
              <a:defRPr/>
            </a:pPr>
            <a:r>
              <a:rPr lang="en-US" sz="1500" dirty="0" smtClean="0">
                <a:hlinkClick r:id="rId5"/>
              </a:rPr>
              <a:t>http://www.cdlib.org/uc3/cuation</a:t>
            </a:r>
            <a:endParaRPr lang="en-US" sz="1500" dirty="0" smtClean="0"/>
          </a:p>
          <a:p>
            <a:pPr>
              <a:spcBef>
                <a:spcPts val="0"/>
              </a:spcBef>
              <a:buFont typeface="Arial" charset="0"/>
              <a:buNone/>
              <a:tabLst>
                <a:tab pos="2292350" algn="l"/>
              </a:tabLst>
              <a:defRPr/>
            </a:pPr>
            <a:r>
              <a:rPr lang="en-US" sz="1500" dirty="0" smtClean="0">
                <a:hlinkClick r:id="rId6"/>
              </a:rPr>
              <a:t>http://</a:t>
            </a:r>
            <a:r>
              <a:rPr lang="en-US" sz="1500" dirty="0" smtClean="0">
                <a:hlinkClick r:id="rId6"/>
              </a:rPr>
              <a:t>groups.google.com/group/digital-curation</a:t>
            </a:r>
            <a:r>
              <a:rPr lang="en-US" sz="1500" dirty="0" smtClean="0"/>
              <a:t> </a:t>
            </a:r>
            <a:endParaRPr lang="en-US" sz="1500" dirty="0" smtClean="0"/>
          </a:p>
          <a:p>
            <a:pPr>
              <a:spcBef>
                <a:spcPts val="1800"/>
              </a:spcBef>
              <a:buFont typeface="Arial" charset="0"/>
              <a:buNone/>
              <a:tabLst>
                <a:tab pos="2292350" algn="l"/>
              </a:tabLst>
              <a:defRPr/>
            </a:pPr>
            <a:r>
              <a:rPr lang="en-US" dirty="0" smtClean="0"/>
              <a:t>UC3/CDL</a:t>
            </a:r>
            <a:endParaRPr lang="en-US" dirty="0" smtClean="0"/>
          </a:p>
          <a:p>
            <a:pPr marL="0" indent="0">
              <a:spcBef>
                <a:spcPts val="600"/>
              </a:spcBef>
              <a:buNone/>
              <a:tabLst>
                <a:tab pos="1711325" algn="l"/>
                <a:tab pos="3657600" algn="l"/>
                <a:tab pos="4797425" algn="l"/>
                <a:tab pos="6288088" algn="l"/>
              </a:tabLst>
              <a:defRPr/>
            </a:pPr>
            <a:r>
              <a:rPr lang="en-US" sz="1600" i="1" dirty="0" smtClean="0">
                <a:solidFill>
                  <a:srgbClr val="660033"/>
                </a:solidFill>
              </a:rPr>
              <a:t>Stephen Abrams	David Loy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1711325" algn="l"/>
                <a:tab pos="3657600" algn="l"/>
                <a:tab pos="4797425" algn="l"/>
                <a:tab pos="6288088" algn="l"/>
              </a:tabLst>
              <a:defRPr/>
            </a:pPr>
            <a:r>
              <a:rPr lang="en-US" sz="1600" i="1" dirty="0" smtClean="0">
                <a:solidFill>
                  <a:srgbClr val="660033"/>
                </a:solidFill>
              </a:rPr>
              <a:t>Patricia Cruse	Isaac Rabinovitch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1711325" algn="l"/>
                <a:tab pos="3657600" algn="l"/>
                <a:tab pos="4797425" algn="l"/>
                <a:tab pos="6288088" algn="l"/>
              </a:tabLst>
              <a:defRPr/>
            </a:pPr>
            <a:r>
              <a:rPr lang="en-US" sz="1600" i="1" dirty="0" smtClean="0">
                <a:solidFill>
                  <a:srgbClr val="660033"/>
                </a:solidFill>
              </a:rPr>
              <a:t>Scott Fisher	Mark Reyes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1711325" algn="l"/>
                <a:tab pos="3657600" algn="l"/>
                <a:tab pos="4797425" algn="l"/>
                <a:tab pos="6288088" algn="l"/>
              </a:tabLst>
              <a:defRPr/>
            </a:pPr>
            <a:r>
              <a:rPr lang="en-US" sz="1600" i="1" dirty="0" smtClean="0">
                <a:solidFill>
                  <a:srgbClr val="660033"/>
                </a:solidFill>
              </a:rPr>
              <a:t>Erik Hetzner	Tracy Seneca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1711325" algn="l"/>
                <a:tab pos="3657600" algn="l"/>
                <a:tab pos="4797425" algn="l"/>
                <a:tab pos="6288088" algn="l"/>
              </a:tabLst>
              <a:defRPr/>
            </a:pPr>
            <a:r>
              <a:rPr lang="en-US" sz="1600" i="1" dirty="0" smtClean="0">
                <a:solidFill>
                  <a:srgbClr val="660033"/>
                </a:solidFill>
              </a:rPr>
              <a:t>Greg Janée	Joan Starr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1711325" algn="l"/>
                <a:tab pos="3657600" algn="l"/>
                <a:tab pos="4797425" algn="l"/>
                <a:tab pos="6288088" algn="l"/>
              </a:tabLst>
              <a:defRPr/>
            </a:pPr>
            <a:r>
              <a:rPr lang="en-US" sz="1600" i="1" dirty="0" smtClean="0">
                <a:solidFill>
                  <a:srgbClr val="660033"/>
                </a:solidFill>
              </a:rPr>
              <a:t>John Kunze	Marisa Strong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1711325" algn="l"/>
                <a:tab pos="3657600" algn="l"/>
                <a:tab pos="4797425" algn="l"/>
                <a:tab pos="6288088" algn="l"/>
              </a:tabLst>
              <a:defRPr/>
            </a:pPr>
            <a:r>
              <a:rPr lang="en-US" sz="1600" i="1" dirty="0" smtClean="0">
                <a:solidFill>
                  <a:srgbClr val="660033"/>
                </a:solidFill>
              </a:rPr>
              <a:t>Margaret Low	Perry Willett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1711325" algn="l"/>
                <a:tab pos="3657600" algn="l"/>
                <a:tab pos="4797425" algn="l"/>
                <a:tab pos="6288088" algn="l"/>
              </a:tabLst>
              <a:defRPr/>
            </a:pPr>
            <a:r>
              <a:rPr lang="en-US" sz="1600" i="1" dirty="0" smtClean="0">
                <a:solidFill>
                  <a:srgbClr val="660033"/>
                </a:solidFill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7954" y="1371600"/>
            <a:ext cx="4463646" cy="368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UC Curation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1066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i="1" dirty="0" smtClean="0"/>
              <a:t>Creative partnership between the CDL, the 10 UC campuses, and other peer institutions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1066800" y="2438400"/>
            <a:ext cx="3276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buFont typeface="Arial" charset="0"/>
              <a:buChar char="–"/>
            </a:pPr>
            <a:r>
              <a:rPr lang="en-US" sz="2000" dirty="0">
                <a:solidFill>
                  <a:srgbClr val="660033"/>
                </a:solidFill>
              </a:rPr>
              <a:t> A community of shared concern and practice</a:t>
            </a:r>
          </a:p>
          <a:p>
            <a:pPr marL="288925" indent="-288925">
              <a:spcBef>
                <a:spcPts val="1200"/>
              </a:spcBef>
              <a:buFont typeface="Arial" charset="0"/>
              <a:buChar char="–"/>
            </a:pPr>
            <a:r>
              <a:rPr lang="en-US" sz="2000" dirty="0">
                <a:solidFill>
                  <a:srgbClr val="660033"/>
                </a:solidFill>
              </a:rPr>
              <a:t>A channel to pool and distribute diverse experience, expertise, and resources</a:t>
            </a:r>
          </a:p>
          <a:p>
            <a:pPr marL="288925" indent="-288925">
              <a:spcBef>
                <a:spcPts val="1200"/>
              </a:spcBef>
              <a:buFont typeface="Arial" charset="0"/>
              <a:buChar char="–"/>
            </a:pPr>
            <a:r>
              <a:rPr lang="en-US" sz="2000" dirty="0">
                <a:solidFill>
                  <a:srgbClr val="660033"/>
                </a:solidFill>
              </a:rPr>
              <a:t>Robust, innovative, and cost-effective solutions to counteract inevitable disruptive change</a:t>
            </a:r>
          </a:p>
        </p:txBody>
      </p:sp>
      <p:pic>
        <p:nvPicPr>
          <p:cNvPr id="32815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825" y="4495800"/>
            <a:ext cx="21621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6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0" y="5562600"/>
            <a:ext cx="2171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38800" y="64770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/>
              <a:t>Ken </a:t>
            </a:r>
            <a:r>
              <a:rPr lang="en-US" sz="800" dirty="0" err="1"/>
              <a:t>Spraque</a:t>
            </a:r>
            <a:r>
              <a:rPr lang="en-US" sz="800" dirty="0"/>
              <a:t>, </a:t>
            </a:r>
            <a:r>
              <a:rPr lang="en-US" sz="800" i="1" dirty="0"/>
              <a:t>The Parable of the Fishes</a:t>
            </a:r>
          </a:p>
        </p:txBody>
      </p:sp>
      <p:pic>
        <p:nvPicPr>
          <p:cNvPr id="57" name="Picture 56" descr="Scholarly-information-lifecycle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667000"/>
            <a:ext cx="4424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3"/>
          <p:cNvSpPr>
            <a:spLocks noChangeAspect="1" noChangeArrowheads="1"/>
          </p:cNvSpPr>
          <p:nvPr/>
        </p:nvSpPr>
        <p:spPr bwMode="auto">
          <a:xfrm>
            <a:off x="4360863" y="2743200"/>
            <a:ext cx="4422775" cy="16002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685800"/>
          </a:xfrm>
        </p:spPr>
        <p:txBody>
          <a:bodyPr/>
          <a:lstStyle/>
          <a:p>
            <a:r>
              <a:rPr lang="en-US" i="0" dirty="0" smtClean="0"/>
              <a:t>Diversity of stakeholders…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41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5465762" y="6402586"/>
            <a:ext cx="325438" cy="223837"/>
            <a:chOff x="7211182" y="3502382"/>
            <a:chExt cx="917439" cy="73395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7211182" y="3502382"/>
              <a:ext cx="917439" cy="7339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>
              <a:spLocks noChangeAspect="1"/>
            </p:cNvSpPr>
            <p:nvPr/>
          </p:nvSpPr>
          <p:spPr>
            <a:xfrm>
              <a:off x="7233480" y="3524721"/>
              <a:ext cx="872841" cy="6892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22860" rIns="2286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66171" y="6024563"/>
            <a:ext cx="325438" cy="223838"/>
          </a:xfrm>
          <a:prstGeom prst="roundRect">
            <a:avLst>
              <a:gd name="adj" fmla="val 1000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81254" y="6019800"/>
            <a:ext cx="1263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UC </a:t>
            </a:r>
            <a:r>
              <a:rPr lang="en-US" sz="1400" dirty="0" smtClean="0"/>
              <a:t>community</a:t>
            </a:r>
            <a:endParaRPr lang="en-US" sz="14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67400" y="6397823"/>
            <a:ext cx="213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External to the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Diversity of content…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6705600" cy="502920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Font typeface="Arial" charset="0"/>
              <a:buNone/>
              <a:tabLst>
                <a:tab pos="4349750" algn="l"/>
              </a:tabLst>
            </a:pPr>
            <a:r>
              <a:rPr lang="en-US" sz="2000" dirty="0" smtClean="0"/>
              <a:t>CDL eScholarship	</a:t>
            </a:r>
            <a:r>
              <a:rPr lang="en-US" sz="1800" i="1" dirty="0" smtClean="0">
                <a:solidFill>
                  <a:srgbClr val="660033"/>
                </a:solidFill>
              </a:rPr>
              <a:t>Open access publishing</a:t>
            </a:r>
            <a:endParaRPr lang="en-US" sz="1800" dirty="0" smtClean="0">
              <a:solidFill>
                <a:srgbClr val="660033"/>
              </a:solidFill>
            </a:endParaRPr>
          </a:p>
          <a:p>
            <a:pPr>
              <a:spcBef>
                <a:spcPts val="900"/>
              </a:spcBef>
              <a:buFont typeface="Arial" charset="0"/>
              <a:buNone/>
              <a:tabLst>
                <a:tab pos="4349750" algn="l"/>
              </a:tabLst>
            </a:pPr>
            <a:r>
              <a:rPr lang="en-US" sz="2000" dirty="0" smtClean="0"/>
              <a:t>Open Context	</a:t>
            </a:r>
            <a:r>
              <a:rPr lang="en-US" sz="1800" i="1" dirty="0" smtClean="0">
                <a:solidFill>
                  <a:srgbClr val="660033"/>
                </a:solidFill>
              </a:rPr>
              <a:t>Archaeological</a:t>
            </a:r>
            <a:endParaRPr lang="en-US" sz="1800" dirty="0" smtClean="0">
              <a:solidFill>
                <a:srgbClr val="660033"/>
              </a:solidFill>
            </a:endParaRPr>
          </a:p>
          <a:p>
            <a:pPr>
              <a:spcBef>
                <a:spcPts val="900"/>
              </a:spcBef>
              <a:buFont typeface="Arial" charset="0"/>
              <a:buNone/>
              <a:tabLst>
                <a:tab pos="4349750" algn="l"/>
              </a:tabLst>
            </a:pPr>
            <a:r>
              <a:rPr lang="en-US" sz="2000" dirty="0" smtClean="0"/>
              <a:t>Minnesota Historical Society	</a:t>
            </a:r>
            <a:r>
              <a:rPr lang="en-US" sz="1800" i="1" dirty="0" smtClean="0">
                <a:solidFill>
                  <a:srgbClr val="660033"/>
                </a:solidFill>
              </a:rPr>
              <a:t>Legislative history</a:t>
            </a:r>
            <a:endParaRPr lang="en-US" dirty="0" smtClean="0">
              <a:solidFill>
                <a:srgbClr val="660033"/>
              </a:solidFill>
            </a:endParaRPr>
          </a:p>
          <a:p>
            <a:pPr>
              <a:spcBef>
                <a:spcPts val="900"/>
              </a:spcBef>
              <a:buFont typeface="Arial" charset="0"/>
              <a:buNone/>
              <a:tabLst>
                <a:tab pos="4349750" algn="l"/>
              </a:tabLst>
            </a:pPr>
            <a:r>
              <a:rPr lang="en-US" sz="2000" dirty="0" smtClean="0"/>
              <a:t>Media Hub Program	</a:t>
            </a:r>
            <a:r>
              <a:rPr lang="en-US" sz="1800" i="1" dirty="0" smtClean="0">
                <a:solidFill>
                  <a:srgbClr val="660033"/>
                </a:solidFill>
              </a:rPr>
              <a:t>Museum collections</a:t>
            </a:r>
            <a:endParaRPr lang="en-US" dirty="0" smtClean="0">
              <a:solidFill>
                <a:srgbClr val="660033"/>
              </a:solidFill>
            </a:endParaRPr>
          </a:p>
          <a:p>
            <a:pPr>
              <a:spcBef>
                <a:spcPts val="900"/>
              </a:spcBef>
              <a:buFont typeface="Arial" charset="0"/>
              <a:buNone/>
              <a:tabLst>
                <a:tab pos="4349750" algn="l"/>
              </a:tabLst>
            </a:pPr>
            <a:r>
              <a:rPr lang="en-US" sz="2000" dirty="0" smtClean="0"/>
              <a:t>California Digital Newspaper Collection	</a:t>
            </a:r>
            <a:r>
              <a:rPr lang="en-US" sz="1800" i="1" dirty="0" smtClean="0">
                <a:solidFill>
                  <a:srgbClr val="660033"/>
                </a:solidFill>
              </a:rPr>
              <a:t>News media</a:t>
            </a:r>
            <a:endParaRPr lang="en-US" dirty="0" smtClean="0">
              <a:solidFill>
                <a:srgbClr val="660033"/>
              </a:solidFill>
            </a:endParaRPr>
          </a:p>
          <a:p>
            <a:pPr>
              <a:spcBef>
                <a:spcPts val="900"/>
              </a:spcBef>
              <a:buFont typeface="Arial" charset="0"/>
              <a:buNone/>
              <a:tabLst>
                <a:tab pos="4349750" algn="l"/>
              </a:tabLst>
            </a:pPr>
            <a:r>
              <a:rPr lang="en-US" sz="2000" dirty="0" smtClean="0"/>
              <a:t>Water Resource Center Archive	</a:t>
            </a:r>
            <a:r>
              <a:rPr lang="en-US" sz="1800" i="1" dirty="0" smtClean="0">
                <a:solidFill>
                  <a:srgbClr val="660033"/>
                </a:solidFill>
              </a:rPr>
              <a:t>Environmental</a:t>
            </a:r>
            <a:endParaRPr lang="en-US" i="1" dirty="0" smtClean="0">
              <a:solidFill>
                <a:srgbClr val="660033"/>
              </a:solidFill>
            </a:endParaRPr>
          </a:p>
          <a:p>
            <a:pPr>
              <a:spcBef>
                <a:spcPts val="900"/>
              </a:spcBef>
              <a:buFont typeface="Arial" charset="0"/>
              <a:buNone/>
              <a:tabLst>
                <a:tab pos="4349750" algn="l"/>
              </a:tabLst>
            </a:pPr>
            <a:r>
              <a:rPr lang="en-US" sz="2000" dirty="0" smtClean="0"/>
              <a:t>UCTV	</a:t>
            </a:r>
            <a:r>
              <a:rPr lang="en-US" sz="1800" i="1" dirty="0" smtClean="0">
                <a:solidFill>
                  <a:srgbClr val="660033"/>
                </a:solidFill>
              </a:rPr>
              <a:t>Multi-media</a:t>
            </a:r>
            <a:endParaRPr lang="en-US" i="1" dirty="0" smtClean="0">
              <a:solidFill>
                <a:srgbClr val="660033"/>
              </a:solidFill>
            </a:endParaRPr>
          </a:p>
          <a:p>
            <a:pPr>
              <a:spcBef>
                <a:spcPts val="900"/>
              </a:spcBef>
              <a:buFont typeface="Arial" charset="0"/>
              <a:buNone/>
              <a:tabLst>
                <a:tab pos="4349750" algn="l"/>
              </a:tabLst>
            </a:pPr>
            <a:r>
              <a:rPr lang="en-US" sz="2000" dirty="0" smtClean="0"/>
              <a:t>DataONE member node	</a:t>
            </a:r>
            <a:r>
              <a:rPr lang="en-US" sz="1800" i="1" dirty="0" smtClean="0">
                <a:solidFill>
                  <a:srgbClr val="660033"/>
                </a:solidFill>
              </a:rPr>
              <a:t>Scientific</a:t>
            </a:r>
            <a:endParaRPr lang="en-US" dirty="0" smtClean="0">
              <a:solidFill>
                <a:srgbClr val="660033"/>
              </a:solidFill>
            </a:endParaRPr>
          </a:p>
          <a:p>
            <a:pPr>
              <a:spcBef>
                <a:spcPts val="400"/>
              </a:spcBef>
              <a:buFont typeface="Arial" charset="0"/>
              <a:buNone/>
              <a:tabLst>
                <a:tab pos="4349750" algn="l"/>
              </a:tabLst>
            </a:pPr>
            <a:r>
              <a:rPr lang="en-US" sz="2000" dirty="0" smtClean="0"/>
              <a:t>UC3 Web Archiving Service	</a:t>
            </a:r>
            <a:r>
              <a:rPr lang="en-US" sz="1800" i="1" dirty="0" smtClean="0">
                <a:solidFill>
                  <a:srgbClr val="660033"/>
                </a:solidFill>
              </a:rPr>
              <a:t>Everything</a:t>
            </a:r>
            <a:r>
              <a:rPr lang="en-US" dirty="0" smtClean="0"/>
              <a:t>	</a:t>
            </a:r>
          </a:p>
          <a:p>
            <a:pPr>
              <a:spcBef>
                <a:spcPts val="900"/>
              </a:spcBef>
              <a:buFont typeface="Arial" charset="0"/>
              <a:buNone/>
              <a:tabLst>
                <a:tab pos="4349750" algn="l"/>
              </a:tabLst>
            </a:pPr>
            <a:r>
              <a:rPr lang="en-US" sz="2000" dirty="0" smtClean="0"/>
              <a:t>UC3 legacy DPR collections	</a:t>
            </a:r>
            <a:r>
              <a:rPr lang="en-US" sz="1800" i="1" dirty="0" smtClean="0">
                <a:solidFill>
                  <a:srgbClr val="660033"/>
                </a:solidFill>
              </a:rPr>
              <a:t>Anything</a:t>
            </a:r>
            <a:endParaRPr lang="en-US" i="1" dirty="0" smtClean="0">
              <a:solidFill>
                <a:srgbClr val="660033"/>
              </a:solidFill>
            </a:endParaRPr>
          </a:p>
          <a:p>
            <a:pPr>
              <a:spcBef>
                <a:spcPts val="900"/>
              </a:spcBef>
              <a:buFont typeface="Arial" charset="0"/>
              <a:buNone/>
            </a:pPr>
            <a:r>
              <a:rPr lang="en-US" sz="2000" dirty="0" smtClean="0"/>
              <a:t>… </a:t>
            </a:r>
            <a:r>
              <a:rPr lang="en-US" sz="2000" i="1" dirty="0" smtClean="0"/>
              <a:t>and lots more</a:t>
            </a:r>
            <a:r>
              <a:rPr lang="en-US" sz="2000" dirty="0" smtClean="0"/>
              <a:t>!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050" y="1371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9050" y="2236434"/>
            <a:ext cx="1352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050" y="3106444"/>
            <a:ext cx="1138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1828800"/>
            <a:ext cx="723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5875" y="4392966"/>
            <a:ext cx="10699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1755" y="4800600"/>
            <a:ext cx="587991" cy="33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7639050" y="5257800"/>
            <a:ext cx="533400" cy="355600"/>
          </a:xfrm>
          <a:custGeom>
            <a:avLst/>
            <a:gdLst>
              <a:gd name="connsiteX0" fmla="*/ 0 w 1240869"/>
              <a:gd name="connsiteY0" fmla="*/ 88917 h 889170"/>
              <a:gd name="connsiteX1" fmla="*/ 26043 w 1240869"/>
              <a:gd name="connsiteY1" fmla="*/ 26043 h 889170"/>
              <a:gd name="connsiteX2" fmla="*/ 88917 w 1240869"/>
              <a:gd name="connsiteY2" fmla="*/ 0 h 889170"/>
              <a:gd name="connsiteX3" fmla="*/ 1151952 w 1240869"/>
              <a:gd name="connsiteY3" fmla="*/ 0 h 889170"/>
              <a:gd name="connsiteX4" fmla="*/ 1214826 w 1240869"/>
              <a:gd name="connsiteY4" fmla="*/ 26043 h 889170"/>
              <a:gd name="connsiteX5" fmla="*/ 1240869 w 1240869"/>
              <a:gd name="connsiteY5" fmla="*/ 88917 h 889170"/>
              <a:gd name="connsiteX6" fmla="*/ 1240869 w 1240869"/>
              <a:gd name="connsiteY6" fmla="*/ 800253 h 889170"/>
              <a:gd name="connsiteX7" fmla="*/ 1214826 w 1240869"/>
              <a:gd name="connsiteY7" fmla="*/ 863127 h 889170"/>
              <a:gd name="connsiteX8" fmla="*/ 1151952 w 1240869"/>
              <a:gd name="connsiteY8" fmla="*/ 889170 h 889170"/>
              <a:gd name="connsiteX9" fmla="*/ 88917 w 1240869"/>
              <a:gd name="connsiteY9" fmla="*/ 889170 h 889170"/>
              <a:gd name="connsiteX10" fmla="*/ 26043 w 1240869"/>
              <a:gd name="connsiteY10" fmla="*/ 863127 h 889170"/>
              <a:gd name="connsiteX11" fmla="*/ 0 w 1240869"/>
              <a:gd name="connsiteY11" fmla="*/ 800253 h 889170"/>
              <a:gd name="connsiteX12" fmla="*/ 0 w 1240869"/>
              <a:gd name="connsiteY12" fmla="*/ 88917 h 88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0869" h="889170">
                <a:moveTo>
                  <a:pt x="0" y="88917"/>
                </a:moveTo>
                <a:cubicBezTo>
                  <a:pt x="0" y="65335"/>
                  <a:pt x="9368" y="42718"/>
                  <a:pt x="26043" y="26043"/>
                </a:cubicBezTo>
                <a:cubicBezTo>
                  <a:pt x="42718" y="9368"/>
                  <a:pt x="65335" y="0"/>
                  <a:pt x="88917" y="0"/>
                </a:cubicBezTo>
                <a:lnTo>
                  <a:pt x="1151952" y="0"/>
                </a:lnTo>
                <a:cubicBezTo>
                  <a:pt x="1175534" y="0"/>
                  <a:pt x="1198151" y="9368"/>
                  <a:pt x="1214826" y="26043"/>
                </a:cubicBezTo>
                <a:cubicBezTo>
                  <a:pt x="1231501" y="42718"/>
                  <a:pt x="1240869" y="65335"/>
                  <a:pt x="1240869" y="88917"/>
                </a:cubicBezTo>
                <a:lnTo>
                  <a:pt x="1240869" y="800253"/>
                </a:lnTo>
                <a:cubicBezTo>
                  <a:pt x="1240869" y="823835"/>
                  <a:pt x="1231501" y="846452"/>
                  <a:pt x="1214826" y="863127"/>
                </a:cubicBezTo>
                <a:cubicBezTo>
                  <a:pt x="1198151" y="879802"/>
                  <a:pt x="1175534" y="889170"/>
                  <a:pt x="1151952" y="889170"/>
                </a:cubicBezTo>
                <a:lnTo>
                  <a:pt x="88917" y="889170"/>
                </a:lnTo>
                <a:cubicBezTo>
                  <a:pt x="65335" y="889170"/>
                  <a:pt x="42718" y="879802"/>
                  <a:pt x="26043" y="863127"/>
                </a:cubicBezTo>
                <a:cubicBezTo>
                  <a:pt x="9368" y="846452"/>
                  <a:pt x="0" y="823835"/>
                  <a:pt x="0" y="800253"/>
                </a:cubicBezTo>
                <a:lnTo>
                  <a:pt x="0" y="88917"/>
                </a:lnTo>
                <a:close/>
              </a:path>
            </a:pathLst>
          </a:cu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9223" tIns="58428" rIns="69223" bIns="58428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endParaRPr lang="en-US" sz="17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0146" y="3469041"/>
            <a:ext cx="457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3013" y="2667000"/>
            <a:ext cx="11890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39050" y="3985332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1838"/>
          </a:xfrm>
        </p:spPr>
        <p:txBody>
          <a:bodyPr/>
          <a:lstStyle/>
          <a:p>
            <a:r>
              <a:rPr lang="en-US" sz="3600" dirty="0" smtClean="0"/>
              <a:t>Goals</a:t>
            </a:r>
            <a:endParaRPr lang="en-US" sz="3600" dirty="0" smtClean="0"/>
          </a:p>
        </p:txBody>
      </p:sp>
      <p:sp>
        <p:nvSpPr>
          <p:cNvPr id="9219" name="Text Placeholder 3"/>
          <p:cNvSpPr>
            <a:spLocks noGrp="1"/>
          </p:cNvSpPr>
          <p:nvPr>
            <p:ph type="body" idx="1"/>
          </p:nvPr>
        </p:nvSpPr>
        <p:spPr>
          <a:xfrm>
            <a:off x="608012" y="1219200"/>
            <a:ext cx="4040188" cy="639762"/>
          </a:xfrm>
        </p:spPr>
        <p:txBody>
          <a:bodyPr/>
          <a:lstStyle/>
          <a:p>
            <a:r>
              <a:rPr lang="en-US" sz="2800" b="0" i="1" dirty="0" smtClean="0"/>
              <a:t>Empowerment</a:t>
            </a:r>
          </a:p>
        </p:txBody>
      </p:sp>
      <p:sp>
        <p:nvSpPr>
          <p:cNvPr id="9220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905000"/>
            <a:ext cx="3962400" cy="417988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Provide curators with control </a:t>
            </a:r>
            <a:r>
              <a:rPr lang="en-US" dirty="0" smtClean="0">
                <a:solidFill>
                  <a:srgbClr val="660033"/>
                </a:solidFill>
              </a:rPr>
              <a:t>of </a:t>
            </a:r>
            <a:r>
              <a:rPr lang="en-US" dirty="0" smtClean="0">
                <a:solidFill>
                  <a:srgbClr val="660033"/>
                </a:solidFill>
              </a:rPr>
              <a:t>their content</a:t>
            </a:r>
            <a:endParaRPr lang="en-US" dirty="0" smtClean="0">
              <a:solidFill>
                <a:srgbClr val="660033"/>
              </a:solidFill>
            </a:endParaRPr>
          </a:p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Content sharing</a:t>
            </a:r>
            <a:endParaRPr lang="en-US" dirty="0" smtClean="0">
              <a:solidFill>
                <a:srgbClr val="660033"/>
              </a:solidFill>
            </a:endParaRPr>
          </a:p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Meet the data sustainability requirements for grant-funded research</a:t>
            </a:r>
          </a:p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Long-term preservation and </a:t>
            </a:r>
            <a:r>
              <a:rPr lang="en-US" dirty="0" smtClean="0">
                <a:solidFill>
                  <a:srgbClr val="660033"/>
                </a:solidFill>
              </a:rPr>
              <a:t>access</a:t>
            </a:r>
          </a:p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Centrally hosted, or locally deployed</a:t>
            </a:r>
            <a:endParaRPr lang="en-US" dirty="0" smtClean="0">
              <a:solidFill>
                <a:srgbClr val="660033"/>
              </a:solidFill>
            </a:endParaRP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922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/>
          <a:lstStyle/>
          <a:p>
            <a:r>
              <a:rPr lang="en-US" sz="2800" b="0" i="1" dirty="0" smtClean="0"/>
              <a:t>Features</a:t>
            </a:r>
          </a:p>
        </p:txBody>
      </p:sp>
      <p:sp>
        <p:nvSpPr>
          <p:cNvPr id="9222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1905000"/>
            <a:ext cx="4114800" cy="4408487"/>
          </a:xfrm>
        </p:spPr>
        <p:txBody>
          <a:bodyPr/>
          <a:lstStyle/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Easy to use interfaces and APIs</a:t>
            </a:r>
          </a:p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Low barriers to submission</a:t>
            </a:r>
          </a:p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Stable URLs for reference</a:t>
            </a:r>
          </a:p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Semantic interoperability</a:t>
            </a:r>
          </a:p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Tools for long-term curation</a:t>
            </a:r>
          </a:p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Permanent storage</a:t>
            </a:r>
          </a:p>
          <a:p>
            <a:pPr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>
                <a:solidFill>
                  <a:srgbClr val="660033"/>
                </a:solidFill>
              </a:rPr>
              <a:t>Easy configuration</a:t>
            </a:r>
          </a:p>
          <a:p>
            <a:pPr>
              <a:spcBef>
                <a:spcPts val="600"/>
              </a:spcBef>
              <a:buNone/>
            </a:pPr>
            <a:endParaRPr lang="en-US" dirty="0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0" dirty="0" smtClean="0"/>
              <a:t>Assumptions</a:t>
            </a:r>
            <a:endParaRPr lang="en-US" i="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029200"/>
          </a:xfrm>
        </p:spPr>
        <p:txBody>
          <a:bodyPr/>
          <a:lstStyle/>
          <a:p>
            <a:pPr marL="4763" indent="-4763" eaLnBrk="1" hangingPunct="1">
              <a:buFontTx/>
              <a:buNone/>
              <a:defRPr/>
            </a:pPr>
            <a:r>
              <a:rPr lang="en-US" i="1" dirty="0" smtClean="0"/>
              <a:t>Curated content gains</a:t>
            </a:r>
          </a:p>
          <a:p>
            <a:pPr lvl="1" eaLnBrk="1" hangingPunct="1">
              <a:buFont typeface="Arial" pitchFamily="34" charset="0"/>
              <a:buChar char="–"/>
              <a:tabLst>
                <a:tab pos="4230688" algn="l"/>
              </a:tabLst>
              <a:defRPr/>
            </a:pPr>
            <a:r>
              <a:rPr lang="en-US" dirty="0" smtClean="0">
                <a:solidFill>
                  <a:srgbClr val="660033"/>
                </a:solidFill>
              </a:rPr>
              <a:t>Safety through redundancy	</a:t>
            </a:r>
            <a:endParaRPr lang="en-US" sz="1600" dirty="0" smtClean="0">
              <a:solidFill>
                <a:srgbClr val="003399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  <a:tabLst>
                <a:tab pos="4230688" algn="l"/>
              </a:tabLst>
              <a:defRPr/>
            </a:pPr>
            <a:r>
              <a:rPr lang="en-US" dirty="0" smtClean="0">
                <a:solidFill>
                  <a:srgbClr val="660033"/>
                </a:solidFill>
              </a:rPr>
              <a:t>Meaning through context	</a:t>
            </a:r>
            <a:endParaRPr lang="en-US" sz="1600" dirty="0" smtClean="0">
              <a:solidFill>
                <a:srgbClr val="660033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  <a:tabLst>
                <a:tab pos="4230688" algn="l"/>
              </a:tabLst>
              <a:defRPr/>
            </a:pPr>
            <a:r>
              <a:rPr lang="en-US" dirty="0" smtClean="0">
                <a:solidFill>
                  <a:srgbClr val="660033"/>
                </a:solidFill>
              </a:rPr>
              <a:t>Utility through service	</a:t>
            </a:r>
            <a:endParaRPr lang="en-US" sz="1600" dirty="0" smtClean="0">
              <a:solidFill>
                <a:srgbClr val="660033"/>
              </a:solidFill>
            </a:endParaRP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  <a:tabLst>
                <a:tab pos="4230688" algn="l"/>
              </a:tabLst>
              <a:defRPr/>
            </a:pPr>
            <a:r>
              <a:rPr lang="en-US" dirty="0" smtClean="0">
                <a:solidFill>
                  <a:srgbClr val="660033"/>
                </a:solidFill>
              </a:rPr>
              <a:t>Value through use	</a:t>
            </a:r>
            <a:endParaRPr lang="en-US" sz="1600" dirty="0" smtClean="0">
              <a:solidFill>
                <a:srgbClr val="660033"/>
              </a:solidFill>
            </a:endParaRPr>
          </a:p>
          <a:p>
            <a:pPr marL="4763" indent="-4763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i="1" dirty="0" smtClean="0"/>
              <a:t>Curation is an outcome, not a place</a:t>
            </a:r>
          </a:p>
          <a:p>
            <a:pPr marL="684213" lvl="1" indent="-228600" eaLnBrk="1" hangingPunct="1"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660033"/>
                </a:solidFill>
              </a:rPr>
              <a:t>Focus on content, not the systems in which that content  is managed</a:t>
            </a:r>
          </a:p>
          <a:p>
            <a:pPr marL="4763" indent="-4763" eaLnBrk="1" hangingPunct="1">
              <a:buFont typeface="Arial" pitchFamily="34" charset="0"/>
              <a:buNone/>
              <a:defRPr/>
            </a:pPr>
            <a:r>
              <a:rPr lang="en-US" i="1" dirty="0" smtClean="0"/>
              <a:t>Curation stewardship is a relay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203947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99"/>
                </a:solidFill>
              </a:rPr>
              <a:t>“Lots of copies keeps stuff safe”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48472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99"/>
                </a:solidFill>
              </a:rPr>
              <a:t>“Lots of description keeps stuff meaningful”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922495"/>
            <a:ext cx="3532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99"/>
                </a:solidFill>
              </a:rPr>
              <a:t>“Lots of services keeps stuff useful”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90259" y="3352800"/>
            <a:ext cx="326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3399"/>
                </a:solidFill>
              </a:rPr>
              <a:t>“Lots of uses keeps stuff valuable”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31838"/>
          </a:xfrm>
        </p:spPr>
        <p:txBody>
          <a:bodyPr/>
          <a:lstStyle/>
          <a:p>
            <a:r>
              <a:rPr lang="en-US" i="0" dirty="0" smtClean="0"/>
              <a:t>Moving forward by looking back</a:t>
            </a:r>
            <a:endParaRPr lang="en-US" i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0292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i="1" dirty="0" smtClean="0"/>
              <a:t>The </a:t>
            </a:r>
            <a:r>
              <a:rPr lang="en-US" i="1" dirty="0" smtClean="0"/>
              <a:t>“Unix philosophy</a:t>
            </a:r>
            <a:r>
              <a:rPr lang="en-US" i="1" dirty="0" smtClean="0"/>
              <a:t>” provides a very useful set of design principles</a:t>
            </a:r>
            <a:endParaRPr lang="en-US" i="1" dirty="0" smtClean="0"/>
          </a:p>
          <a:p>
            <a:pPr lvl="1">
              <a:defRPr/>
            </a:pPr>
            <a:r>
              <a:rPr lang="en-US" dirty="0" smtClean="0">
                <a:solidFill>
                  <a:srgbClr val="660033"/>
                </a:solidFill>
              </a:rPr>
              <a:t>“Make each program do one thing well”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 smtClean="0"/>
              <a:t>“To do a new job, build afresh rather than </a:t>
            </a:r>
            <a:r>
              <a:rPr lang="en-US" dirty="0" smtClean="0"/>
              <a:t>complicate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en-US" dirty="0" smtClean="0"/>
              <a:t>	  old </a:t>
            </a:r>
            <a:r>
              <a:rPr lang="en-US" dirty="0" smtClean="0"/>
              <a:t>programs by adding new features”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 smtClean="0">
                <a:solidFill>
                  <a:srgbClr val="660033"/>
                </a:solidFill>
              </a:rPr>
              <a:t>“</a:t>
            </a:r>
            <a:r>
              <a:rPr lang="en-US" dirty="0" smtClean="0">
                <a:solidFill>
                  <a:srgbClr val="660033"/>
                </a:solidFill>
              </a:rPr>
              <a:t>Expect the output of every program to become </a:t>
            </a:r>
            <a:r>
              <a:rPr lang="en-US" dirty="0" smtClean="0">
                <a:solidFill>
                  <a:srgbClr val="660033"/>
                </a:solidFill>
              </a:rPr>
              <a:t>the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en-US" dirty="0" smtClean="0"/>
              <a:t>	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en-US" dirty="0" smtClean="0">
                <a:solidFill>
                  <a:srgbClr val="660033"/>
                </a:solidFill>
              </a:rPr>
              <a:t>input of another, as yet unknown, program”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 smtClean="0">
                <a:solidFill>
                  <a:srgbClr val="660033"/>
                </a:solidFill>
              </a:rPr>
              <a:t>“Design and build software … to be tried early</a:t>
            </a:r>
            <a:r>
              <a:rPr lang="en-US" dirty="0" smtClean="0">
                <a:solidFill>
                  <a:srgbClr val="660033"/>
                </a:solidFill>
              </a:rPr>
              <a:t>”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 smtClean="0"/>
              <a:t>“Don't hesitate to throw away the clumsy parts </a:t>
            </a:r>
            <a:r>
              <a:rPr lang="en-US" dirty="0" smtClean="0"/>
              <a:t>and</a:t>
            </a:r>
          </a:p>
          <a:p>
            <a:pPr lvl="1">
              <a:spcBef>
                <a:spcPts val="0"/>
              </a:spcBef>
              <a:buNone/>
              <a:defRPr/>
            </a:pPr>
            <a:r>
              <a:rPr lang="en-US" dirty="0" smtClean="0"/>
              <a:t>	</a:t>
            </a:r>
            <a:r>
              <a:rPr lang="en-US" dirty="0" smtClean="0"/>
              <a:t>  </a:t>
            </a:r>
            <a:r>
              <a:rPr lang="en-US" dirty="0" smtClean="0"/>
              <a:t>rebuild them</a:t>
            </a:r>
            <a:r>
              <a:rPr lang="en-US" dirty="0" smtClean="0"/>
              <a:t>”</a:t>
            </a:r>
            <a:endParaRPr lang="en-US" dirty="0" smtClean="0">
              <a:solidFill>
                <a:srgbClr val="660033"/>
              </a:solidFill>
            </a:endParaRPr>
          </a:p>
          <a:p>
            <a:pPr marL="457200" lvl="1" indent="-457200" algn="r">
              <a:buFont typeface="Arial" charset="0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McIlroy </a:t>
            </a:r>
            <a:r>
              <a:rPr lang="en-US" sz="1200" i="1" dirty="0" smtClean="0">
                <a:solidFill>
                  <a:srgbClr val="000000"/>
                </a:solidFill>
              </a:rPr>
              <a:t>et al</a:t>
            </a:r>
            <a:r>
              <a:rPr lang="en-US" sz="1200" dirty="0" smtClean="0">
                <a:solidFill>
                  <a:srgbClr val="000000"/>
                </a:solidFill>
              </a:rPr>
              <a:t>., “Unix time-sharing system forward,” </a:t>
            </a:r>
            <a:r>
              <a:rPr lang="en-US" sz="1200" i="1" dirty="0" smtClean="0">
                <a:solidFill>
                  <a:srgbClr val="000000"/>
                </a:solidFill>
              </a:rPr>
              <a:t>Bell System Technical Journal</a:t>
            </a:r>
            <a:r>
              <a:rPr lang="en-US" sz="1200" dirty="0" smtClean="0">
                <a:solidFill>
                  <a:srgbClr val="000000"/>
                </a:solidFill>
              </a:rPr>
              <a:t> 57:6.2 (1978): 1902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Curation micro-services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543800" cy="52578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i="1" dirty="0" smtClean="0"/>
              <a:t>Devolve curation function into a granular set of independent, but interoperable micro-services</a:t>
            </a:r>
          </a:p>
          <a:p>
            <a:pPr lvl="1"/>
            <a:r>
              <a:rPr lang="en-US" sz="2300" dirty="0" smtClean="0">
                <a:solidFill>
                  <a:srgbClr val="660033"/>
                </a:solidFill>
              </a:rPr>
              <a:t>Since each is small and </a:t>
            </a:r>
            <a:r>
              <a:rPr lang="en-US" sz="2300" dirty="0" smtClean="0">
                <a:solidFill>
                  <a:srgbClr val="660033"/>
                </a:solidFill>
              </a:rPr>
              <a:t>self-contained, they </a:t>
            </a:r>
            <a:r>
              <a:rPr lang="en-US" sz="2300" dirty="0" smtClean="0">
                <a:solidFill>
                  <a:srgbClr val="660033"/>
                </a:solidFill>
              </a:rPr>
              <a:t>are collectively easier to develop, maintain, and deploy</a:t>
            </a:r>
            <a:endParaRPr lang="en-US" sz="2300" dirty="0" smtClean="0"/>
          </a:p>
          <a:p>
            <a:pPr lvl="1"/>
            <a:r>
              <a:rPr lang="en-US" sz="2300" dirty="0" smtClean="0">
                <a:solidFill>
                  <a:srgbClr val="660033"/>
                </a:solidFill>
              </a:rPr>
              <a:t>Since the level of investment in any given service is small, they are easier to replace when they have outlived their usefulness</a:t>
            </a:r>
          </a:p>
          <a:p>
            <a:pPr lvl="1"/>
            <a:r>
              <a:rPr lang="en-US" sz="2300" dirty="0" smtClean="0">
                <a:solidFill>
                  <a:srgbClr val="660033"/>
                </a:solidFill>
              </a:rPr>
              <a:t>The scope of each service is limited, but complex behavior can </a:t>
            </a:r>
            <a:r>
              <a:rPr lang="en-US" sz="2300" i="1" dirty="0" smtClean="0">
                <a:solidFill>
                  <a:srgbClr val="660033"/>
                </a:solidFill>
              </a:rPr>
              <a:t>emerge</a:t>
            </a:r>
            <a:r>
              <a:rPr lang="en-US" sz="2300" dirty="0" smtClean="0">
                <a:solidFill>
                  <a:srgbClr val="660033"/>
                </a:solidFill>
              </a:rPr>
              <a:t> from the strategic composition of individual atomistic services</a:t>
            </a:r>
          </a:p>
          <a:p>
            <a:pPr lvl="1"/>
            <a:r>
              <a:rPr lang="en-US" sz="2300" dirty="0" smtClean="0">
                <a:solidFill>
                  <a:srgbClr val="660033"/>
                </a:solidFill>
              </a:rPr>
              <a:t>All service interactions </a:t>
            </a:r>
            <a:r>
              <a:rPr lang="en-US" sz="2300" dirty="0" smtClean="0">
                <a:solidFill>
                  <a:srgbClr val="660033"/>
                </a:solidFill>
              </a:rPr>
              <a:t>through public interfaces</a:t>
            </a: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FFFFFF"/>
      </a:dk1>
      <a:lt1>
        <a:srgbClr val="595959"/>
      </a:lt1>
      <a:dk2>
        <a:srgbClr val="17365D"/>
      </a:dk2>
      <a:lt2>
        <a:srgbClr val="E36C0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959</Words>
  <Application>Microsoft Office PowerPoint</Application>
  <PresentationFormat>On-screen Show (4:3)</PresentationFormat>
  <Paragraphs>297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Merritt: A Micro-Services-Based Curation Repository</vt:lpstr>
      <vt:lpstr>Introducing Merritt</vt:lpstr>
      <vt:lpstr>UC Curation Center</vt:lpstr>
      <vt:lpstr>Diversity of stakeholders…</vt:lpstr>
      <vt:lpstr>Diversity of content…</vt:lpstr>
      <vt:lpstr>Goals</vt:lpstr>
      <vt:lpstr>Assumptions</vt:lpstr>
      <vt:lpstr>Moving forward by looking back</vt:lpstr>
      <vt:lpstr>Curation micro-services</vt:lpstr>
      <vt:lpstr>Curation micro-services</vt:lpstr>
      <vt:lpstr>Merritt repository</vt:lpstr>
      <vt:lpstr>Merritt features</vt:lpstr>
      <vt:lpstr>Merritt features</vt:lpstr>
      <vt:lpstr>Using Merritt</vt:lpstr>
      <vt:lpstr>Demonstration</vt:lpstr>
      <vt:lpstr>Ingest choreography</vt:lpstr>
      <vt:lpstr>Next steps</vt:lpstr>
      <vt:lpstr>Summary</vt:lpstr>
      <vt:lpstr>Summary</vt:lpstr>
      <vt:lpstr>Summary</vt:lpstr>
      <vt:lpstr>For more information</vt:lpstr>
    </vt:vector>
  </TitlesOfParts>
  <Company>UCOP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Citation &amp; Identification</dc:title>
  <dc:subject>DataCite &amp; EZID</dc:subject>
  <dc:creator>Kunze&amp;Starr</dc:creator>
  <cp:lastModifiedBy>Stephen Abrams</cp:lastModifiedBy>
  <cp:revision>474</cp:revision>
  <dcterms:created xsi:type="dcterms:W3CDTF">2010-10-07T01:18:57Z</dcterms:created>
  <dcterms:modified xsi:type="dcterms:W3CDTF">2010-11-16T00:11:31Z</dcterms:modified>
</cp:coreProperties>
</file>