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61"/>
  </p:notesMasterIdLst>
  <p:handoutMasterIdLst>
    <p:handoutMasterId r:id="rId62"/>
  </p:handoutMasterIdLst>
  <p:sldIdLst>
    <p:sldId id="256" r:id="rId6"/>
    <p:sldId id="299" r:id="rId7"/>
    <p:sldId id="309" r:id="rId8"/>
    <p:sldId id="290" r:id="rId9"/>
    <p:sldId id="306" r:id="rId10"/>
    <p:sldId id="361" r:id="rId11"/>
    <p:sldId id="363" r:id="rId12"/>
    <p:sldId id="365" r:id="rId13"/>
    <p:sldId id="339" r:id="rId14"/>
    <p:sldId id="324" r:id="rId15"/>
    <p:sldId id="325" r:id="rId16"/>
    <p:sldId id="308" r:id="rId17"/>
    <p:sldId id="311" r:id="rId18"/>
    <p:sldId id="337" r:id="rId19"/>
    <p:sldId id="343" r:id="rId20"/>
    <p:sldId id="342" r:id="rId21"/>
    <p:sldId id="312" r:id="rId22"/>
    <p:sldId id="369" r:id="rId23"/>
    <p:sldId id="326" r:id="rId24"/>
    <p:sldId id="373" r:id="rId25"/>
    <p:sldId id="374" r:id="rId26"/>
    <p:sldId id="351" r:id="rId27"/>
    <p:sldId id="344" r:id="rId28"/>
    <p:sldId id="314" r:id="rId29"/>
    <p:sldId id="371" r:id="rId30"/>
    <p:sldId id="377" r:id="rId31"/>
    <p:sldId id="327" r:id="rId32"/>
    <p:sldId id="315" r:id="rId33"/>
    <p:sldId id="370" r:id="rId34"/>
    <p:sldId id="328" r:id="rId35"/>
    <p:sldId id="316" r:id="rId36"/>
    <p:sldId id="372" r:id="rId37"/>
    <p:sldId id="329" r:id="rId38"/>
    <p:sldId id="317" r:id="rId39"/>
    <p:sldId id="375" r:id="rId40"/>
    <p:sldId id="330" r:id="rId41"/>
    <p:sldId id="346" r:id="rId42"/>
    <p:sldId id="352" r:id="rId43"/>
    <p:sldId id="366" r:id="rId44"/>
    <p:sldId id="376" r:id="rId45"/>
    <p:sldId id="331" r:id="rId46"/>
    <p:sldId id="367" r:id="rId47"/>
    <p:sldId id="348" r:id="rId48"/>
    <p:sldId id="368" r:id="rId49"/>
    <p:sldId id="332" r:id="rId50"/>
    <p:sldId id="355" r:id="rId51"/>
    <p:sldId id="356" r:id="rId52"/>
    <p:sldId id="357" r:id="rId53"/>
    <p:sldId id="358" r:id="rId54"/>
    <p:sldId id="359" r:id="rId55"/>
    <p:sldId id="350" r:id="rId56"/>
    <p:sldId id="334" r:id="rId57"/>
    <p:sldId id="349" r:id="rId58"/>
    <p:sldId id="335" r:id="rId59"/>
    <p:sldId id="260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426"/>
    <a:srgbClr val="2178B5"/>
    <a:srgbClr val="419A3C"/>
    <a:srgbClr val="FF7600"/>
    <a:srgbClr val="5F4894"/>
    <a:srgbClr val="7D2553"/>
    <a:srgbClr val="A9316F"/>
    <a:srgbClr val="000000"/>
    <a:srgbClr val="FFFFFF"/>
    <a:srgbClr val="611D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0810" autoAdjust="0"/>
  </p:normalViewPr>
  <p:slideViewPr>
    <p:cSldViewPr>
      <p:cViewPr>
        <p:scale>
          <a:sx n="70" d="100"/>
          <a:sy n="70" d="100"/>
        </p:scale>
        <p:origin x="-5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66BF07F-F275-4807-B382-CF03A1C972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6088" y="720725"/>
            <a:ext cx="342265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573463"/>
            <a:ext cx="54864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2CF4C4C-19F4-4555-84AC-DDCE43DBCD2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6088" y="720725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Special collections and archives survey, 2010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06903-C2C5-6546-809A-B8F44B2A9D6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C2CD466-3923-3A4A-A391-CD10A9F7132D}" type="slidenum">
              <a:rPr lang="en-US" sz="1200"/>
              <a:pPr algn="r"/>
              <a:t>6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Special collections and archives survey, 2010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3DE1E-E0C4-114D-95F4-5C390C36351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216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C38A25C-E3A7-4642-AE38-85F162E14DDF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Special collections and archives survey, 2010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CD5D9-414A-4346-AEAB-85248618519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072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3D3D4A9-D85A-3B4E-BE94-1B3F18120934}" type="slidenum">
              <a:rPr lang="en-US" sz="1200"/>
              <a:pPr algn="r"/>
              <a:t>20</a:t>
            </a:fld>
            <a:endParaRPr lang="en-US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Special collections and archives survey, 2010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FB7B4-AA21-754A-8AF3-D4848D3888A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481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7330BF7-F196-C54B-8F2E-6BE72CDB062E}" type="slidenum">
              <a:rPr lang="en-US" sz="1200"/>
              <a:pPr algn="r"/>
              <a:t>21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Special collections and archives survey, 2010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BEE9F-D609-3046-A3AF-F92CD18B2480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7782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8854192-26C4-EE4D-B11C-2672CB67C73E}" type="slidenum">
              <a:rPr lang="en-US" sz="1200"/>
              <a:pPr algn="r"/>
              <a:t>39</a:t>
            </a:fld>
            <a:endParaRPr lang="en-US" sz="12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Special collections and archives survey, 2010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0605A-4FBA-E74B-9072-2DEDE43774CB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601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701C134-AD2C-5849-8BF4-CBD13D89AE3B}" type="slidenum">
              <a:rPr lang="en-US" sz="1200"/>
              <a:pPr algn="r"/>
              <a:t>42</a:t>
            </a:fld>
            <a:endParaRPr lang="en-US" sz="1200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Special collections and archives survey, 2010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D7928-D9D4-D04C-A0F5-31EAE3CCEB23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8397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43B134B-17A5-754B-B2C4-D0D5C1905BC7}" type="slidenum">
              <a:rPr lang="en-US" sz="1200"/>
              <a:pPr algn="r"/>
              <a:t>44</a:t>
            </a:fld>
            <a:endParaRPr lang="en-US" sz="12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7239000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OCLC</a:t>
            </a:r>
            <a:r>
              <a:rPr lang="en-US" sz="1400" baseline="0" dirty="0" smtClean="0">
                <a:solidFill>
                  <a:schemeClr val="bg1"/>
                </a:solidFill>
              </a:rPr>
              <a:t> Research Survey of Special Collections and Archives, 28 October 2010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54" r:id="rId5"/>
    <p:sldLayoutId id="2147483658" r:id="rId6"/>
    <p:sldLayoutId id="2147483657" r:id="rId7"/>
    <p:sldLayoutId id="2147483672" r:id="rId8"/>
    <p:sldLayoutId id="2147483673" r:id="rId9"/>
    <p:sldLayoutId id="2147483671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5181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Presentation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60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research/publications/library/2010/2010-11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71800" y="381000"/>
            <a:ext cx="5799137" cy="2057400"/>
          </a:xfrm>
        </p:spPr>
        <p:txBody>
          <a:bodyPr/>
          <a:lstStyle/>
          <a:p>
            <a:r>
              <a:rPr lang="en-US" sz="3800" dirty="0" smtClean="0"/>
              <a:t>Taking Our Pulse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dirty="0" smtClean="0"/>
              <a:t>The OCLC Research Survey of Special Collections and Archives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953000" cy="35052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pPr>
              <a:spcAft>
                <a:spcPts val="1000"/>
              </a:spcAft>
            </a:pPr>
            <a:r>
              <a:rPr lang="en-US" dirty="0" smtClean="0"/>
              <a:t>Jackie Dooley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Program Officer</a:t>
            </a:r>
          </a:p>
          <a:p>
            <a:pPr>
              <a:spcAft>
                <a:spcPts val="1000"/>
              </a:spcAft>
            </a:pPr>
            <a:endParaRPr lang="en-US" sz="1200" dirty="0" smtClean="0"/>
          </a:p>
          <a:p>
            <a:pPr>
              <a:spcAft>
                <a:spcPts val="1000"/>
              </a:spcAft>
            </a:pPr>
            <a:endParaRPr lang="en-US" sz="1200" dirty="0" smtClean="0"/>
          </a:p>
          <a:p>
            <a:pPr>
              <a:spcAft>
                <a:spcPts val="1000"/>
              </a:spcAft>
            </a:pPr>
            <a:r>
              <a:rPr lang="en-US" sz="2000" dirty="0" smtClean="0"/>
              <a:t>		RLG Partnership webinar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		28 October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04223" cy="995360"/>
          </a:xfrm>
        </p:spPr>
        <p:txBody>
          <a:bodyPr/>
          <a:lstStyle/>
          <a:p>
            <a:r>
              <a:rPr lang="en-US" dirty="0" smtClean="0"/>
              <a:t>Be asking yourself about the action items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524000"/>
            <a:ext cx="7245351" cy="3124200"/>
          </a:xfrm>
        </p:spPr>
        <p:txBody>
          <a:bodyPr/>
          <a:lstStyle/>
          <a:p>
            <a:r>
              <a:rPr lang="en-US" sz="2800" dirty="0" smtClean="0"/>
              <a:t>Which are the most important?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/>
              <a:t>Are some not worth doing?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/>
              <a:t>What’s missing?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/>
              <a:t>Who should do 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</a:t>
            </a:r>
            <a:r>
              <a:rPr lang="en-US" dirty="0" smtClean="0">
                <a:solidFill>
                  <a:schemeClr val="tx1"/>
                </a:solidFill>
              </a:rPr>
              <a:t>Action item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02551" cy="2514600"/>
          </a:xfrm>
        </p:spPr>
        <p:txBody>
          <a:bodyPr/>
          <a:lstStyle/>
          <a:p>
            <a:pPr>
              <a:buNone/>
            </a:pPr>
            <a:endParaRPr lang="en-US" sz="1200" b="1" i="1" dirty="0" smtClean="0"/>
          </a:p>
          <a:p>
            <a:pPr>
              <a:buNone/>
            </a:pPr>
            <a:r>
              <a:rPr lang="en-US" sz="2800" dirty="0" smtClean="0"/>
              <a:t>Develop and promulgate metrics that enable </a:t>
            </a:r>
            <a:r>
              <a:rPr lang="en-US" sz="2800" b="1" i="1" dirty="0" smtClean="0">
                <a:solidFill>
                  <a:srgbClr val="000000"/>
                </a:solidFill>
              </a:rPr>
              <a:t>standardized measurement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/>
              <a:t>of key elements of special collections use and management.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47800"/>
            <a:ext cx="7702551" cy="2971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Key to percentages: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Red = % of respondents</a:t>
            </a:r>
          </a:p>
          <a:p>
            <a:pPr algn="ctr">
              <a:buNone/>
            </a:pPr>
            <a:r>
              <a:rPr lang="en-US" sz="2800" dirty="0" smtClean="0"/>
              <a:t>Black = numerical data</a:t>
            </a:r>
          </a:p>
          <a:p>
            <a:pPr>
              <a:buNone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Growth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8991600" cy="46482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Mean ARL collections growth since 1998</a:t>
            </a:r>
          </a:p>
          <a:p>
            <a:pPr lvl="1"/>
            <a:r>
              <a:rPr lang="en-US" sz="2600" dirty="0" smtClean="0"/>
              <a:t>Books: 50%</a:t>
            </a:r>
          </a:p>
          <a:p>
            <a:pPr lvl="1"/>
            <a:r>
              <a:rPr lang="en-US" sz="2600" dirty="0" smtClean="0"/>
              <a:t>Archives/manuscripts: 50%</a:t>
            </a:r>
          </a:p>
          <a:p>
            <a:pPr lvl="1"/>
            <a:r>
              <a:rPr lang="en-US" sz="2600" dirty="0" smtClean="0"/>
              <a:t>Audio: 240%</a:t>
            </a:r>
          </a:p>
          <a:p>
            <a:pPr lvl="1"/>
            <a:r>
              <a:rPr lang="en-US" sz="2600" dirty="0" smtClean="0"/>
              <a:t>Visual and moving image: 300%</a:t>
            </a:r>
          </a:p>
          <a:p>
            <a:pPr lvl="1"/>
            <a:r>
              <a:rPr lang="en-US" sz="2600" dirty="0" smtClean="0"/>
              <a:t>Microforms: </a:t>
            </a:r>
            <a:r>
              <a:rPr lang="en-US" sz="2600" i="1" smtClean="0"/>
              <a:t>decreased </a:t>
            </a:r>
            <a:r>
              <a:rPr lang="en-US" sz="2600" smtClean="0"/>
              <a:t>80%</a:t>
            </a:r>
            <a:endParaRPr lang="en-US" sz="2600" dirty="0" smtClean="0"/>
          </a:p>
          <a:p>
            <a:pPr lvl="1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Special collections in remote storage: </a:t>
            </a:r>
            <a:r>
              <a:rPr lang="en-US" sz="2800" dirty="0" smtClean="0">
                <a:solidFill>
                  <a:srgbClr val="FF0000"/>
                </a:solidFill>
              </a:rPr>
              <a:t>67%</a:t>
            </a:r>
          </a:p>
          <a:p>
            <a:pPr lvl="0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Acquisitions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55626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Purchase vs. gift</a:t>
            </a:r>
          </a:p>
          <a:p>
            <a:pPr lvl="1"/>
            <a:r>
              <a:rPr lang="en-US" sz="2600" dirty="0" smtClean="0"/>
              <a:t>57% of books are purchased</a:t>
            </a:r>
          </a:p>
          <a:p>
            <a:pPr lvl="2"/>
            <a:r>
              <a:rPr lang="en-US" sz="2600" dirty="0" smtClean="0"/>
              <a:t>50/50 institutional and special funds</a:t>
            </a:r>
          </a:p>
          <a:p>
            <a:pPr lvl="1"/>
            <a:r>
              <a:rPr lang="en-US" sz="2600" dirty="0" smtClean="0"/>
              <a:t>18% of other formats are purchased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sz="1000" dirty="0" smtClean="0"/>
          </a:p>
          <a:p>
            <a:pPr lvl="0">
              <a:buNone/>
            </a:pPr>
            <a:r>
              <a:rPr lang="en-US" sz="2800" dirty="0" smtClean="0"/>
              <a:t>Source of funding</a:t>
            </a:r>
          </a:p>
          <a:p>
            <a:pPr lvl="1"/>
            <a:r>
              <a:rPr lang="en-US" sz="2600" dirty="0" smtClean="0"/>
              <a:t>Institutional: 38%</a:t>
            </a:r>
          </a:p>
          <a:p>
            <a:pPr lvl="1"/>
            <a:r>
              <a:rPr lang="en-US" sz="2600" dirty="0" smtClean="0"/>
              <a:t>Special: 62%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Acquisitions Funding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3962400" cy="53340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ARL</a:t>
            </a:r>
          </a:p>
          <a:p>
            <a:pPr lvl="1"/>
            <a:r>
              <a:rPr lang="en-US" sz="2200" dirty="0" smtClean="0"/>
              <a:t>Mean: $488,000</a:t>
            </a:r>
          </a:p>
          <a:p>
            <a:pPr lvl="1"/>
            <a:r>
              <a:rPr lang="en-US" sz="2200" dirty="0" smtClean="0"/>
              <a:t>Median:$200,000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CARL</a:t>
            </a:r>
          </a:p>
          <a:p>
            <a:pPr lvl="1"/>
            <a:r>
              <a:rPr lang="en-US" sz="2200" dirty="0" smtClean="0"/>
              <a:t>Mean: $293,000</a:t>
            </a:r>
          </a:p>
          <a:p>
            <a:pPr lvl="1"/>
            <a:r>
              <a:rPr lang="en-US" sz="2200" dirty="0" smtClean="0"/>
              <a:t>Median: $103,000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IRLA</a:t>
            </a:r>
          </a:p>
          <a:p>
            <a:pPr lvl="1"/>
            <a:r>
              <a:rPr lang="en-US" sz="2200" dirty="0" smtClean="0">
                <a:solidFill>
                  <a:srgbClr val="419A3C"/>
                </a:solidFill>
              </a:rPr>
              <a:t>Mean: $821,000</a:t>
            </a:r>
          </a:p>
          <a:p>
            <a:pPr lvl="1"/>
            <a:r>
              <a:rPr lang="en-US" sz="2200" dirty="0" smtClean="0"/>
              <a:t>Median: $167,000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19600" y="1676400"/>
            <a:ext cx="4191000" cy="369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Oberlin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Mean: $53,000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Median:$18,000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1000" b="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RLG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Mean: $724,000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solidFill>
                  <a:srgbClr val="419A3C"/>
                </a:solidFill>
                <a:latin typeface="+mn-lt"/>
              </a:rPr>
              <a:t>Median: $268,000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2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Acquisitions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14400"/>
            <a:ext cx="8001000" cy="5105400"/>
          </a:xfrm>
        </p:spPr>
        <p:txBody>
          <a:bodyPr/>
          <a:lstStyle/>
          <a:p>
            <a:pPr lvl="0">
              <a:buNone/>
            </a:pPr>
            <a:endParaRPr lang="en-US" sz="2600" dirty="0" smtClean="0"/>
          </a:p>
          <a:p>
            <a:pPr lvl="0">
              <a:buNone/>
            </a:pPr>
            <a:r>
              <a:rPr lang="en-US" sz="2800" dirty="0" smtClean="0"/>
              <a:t>Hundreds of new collecting directions</a:t>
            </a:r>
          </a:p>
          <a:p>
            <a:pPr lvl="1"/>
            <a:r>
              <a:rPr lang="en-US" sz="2600" dirty="0" smtClean="0"/>
              <a:t>#1: gift</a:t>
            </a:r>
          </a:p>
          <a:p>
            <a:pPr lvl="1"/>
            <a:r>
              <a:rPr lang="en-US" sz="2600" dirty="0" smtClean="0"/>
              <a:t>#2: new institutional direction</a:t>
            </a:r>
          </a:p>
          <a:p>
            <a:pPr lvl="1"/>
            <a:r>
              <a:rPr lang="en-US" sz="2600" dirty="0" smtClean="0"/>
              <a:t>#3: faculty suggestion</a:t>
            </a:r>
          </a:p>
          <a:p>
            <a:pPr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Cooperative collection development</a:t>
            </a:r>
          </a:p>
          <a:p>
            <a:pPr lvl="1"/>
            <a:r>
              <a:rPr lang="en-US" sz="2600" dirty="0" smtClean="0"/>
              <a:t>Mostly informal/regional</a:t>
            </a:r>
          </a:p>
          <a:p>
            <a:pPr lvl="1"/>
            <a:r>
              <a:rPr lang="en-US" sz="2600" dirty="0" smtClean="0"/>
              <a:t>Very few formal arrangements </a:t>
            </a:r>
            <a:r>
              <a:rPr lang="en-US" sz="2600" dirty="0" smtClean="0">
                <a:solidFill>
                  <a:srgbClr val="FF0000"/>
                </a:solidFill>
              </a:rPr>
              <a:t>(5%)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8991600" cy="5562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Materials deaccessioned</a:t>
            </a:r>
          </a:p>
          <a:p>
            <a:pPr lvl="1"/>
            <a:r>
              <a:rPr lang="en-US" sz="2400" dirty="0" smtClean="0"/>
              <a:t>Reported by 33 respondents </a:t>
            </a:r>
            <a:r>
              <a:rPr lang="en-US" sz="2400" dirty="0" smtClean="0">
                <a:solidFill>
                  <a:srgbClr val="FF0000"/>
                </a:solidFill>
              </a:rPr>
              <a:t>(20%)</a:t>
            </a:r>
          </a:p>
          <a:p>
            <a:pPr lvl="1"/>
            <a:r>
              <a:rPr lang="en-US" sz="2400" dirty="0" smtClean="0"/>
              <a:t>Most frequent reasons</a:t>
            </a:r>
          </a:p>
          <a:p>
            <a:pPr lvl="2"/>
            <a:r>
              <a:rPr lang="en-US" sz="2200" dirty="0" smtClean="0"/>
              <a:t>Transferred to more appropriate institution (13)</a:t>
            </a:r>
          </a:p>
          <a:p>
            <a:pPr lvl="2"/>
            <a:r>
              <a:rPr lang="en-US" sz="2200" dirty="0" smtClean="0"/>
              <a:t>Returned to donor (5)</a:t>
            </a:r>
          </a:p>
          <a:p>
            <a:pPr lvl="2"/>
            <a:r>
              <a:rPr lang="en-US" sz="2200" dirty="0" smtClean="0"/>
              <a:t>Transferred to general stacks (4)</a:t>
            </a:r>
          </a:p>
          <a:p>
            <a:pPr lvl="1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Preservation</a:t>
            </a:r>
          </a:p>
          <a:p>
            <a:pPr lvl="1"/>
            <a:r>
              <a:rPr lang="en-US" sz="2400" dirty="0" smtClean="0"/>
              <a:t>Audiovisual materials are at “code blue”</a:t>
            </a:r>
          </a:p>
          <a:p>
            <a:pPr lvl="1"/>
            <a:r>
              <a:rPr lang="en-US" sz="2400" dirty="0" smtClean="0"/>
              <a:t>Visual materials: problematic, but less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Sample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Is dramatic </a:t>
            </a:r>
            <a:r>
              <a:rPr lang="en-US" sz="2800" b="1" dirty="0" smtClean="0"/>
              <a:t>growth </a:t>
            </a:r>
            <a:r>
              <a:rPr lang="en-US" sz="2800" dirty="0" smtClean="0"/>
              <a:t>of collections </a:t>
            </a:r>
            <a:r>
              <a:rPr lang="en-US" sz="2800" b="1" dirty="0" smtClean="0"/>
              <a:t>sustainable</a:t>
            </a:r>
            <a:r>
              <a:rPr lang="en-US" sz="2800" dirty="0" smtClean="0"/>
              <a:t>? If not, what should change?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Why are formal collaborative collection development </a:t>
            </a:r>
            <a:r>
              <a:rPr lang="en-US" sz="2800" b="1" dirty="0" smtClean="0"/>
              <a:t>partnerships </a:t>
            </a:r>
            <a:r>
              <a:rPr lang="en-US" sz="2800" dirty="0" smtClean="0"/>
              <a:t>still so </a:t>
            </a:r>
            <a:r>
              <a:rPr lang="en-US" sz="2800" b="1" dirty="0" smtClean="0"/>
              <a:t>rare</a:t>
            </a:r>
            <a:r>
              <a:rPr lang="en-US" sz="2800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Identify barriers that limit </a:t>
            </a:r>
            <a:r>
              <a:rPr lang="en-US" sz="2800" b="1" i="1" dirty="0" smtClean="0"/>
              <a:t>collaborative collection development.</a:t>
            </a:r>
            <a:r>
              <a:rPr lang="en-US" sz="2800" dirty="0" smtClean="0"/>
              <a:t> Define key characteristics and desired outcomes of effective collaboration.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Take collective action to share resources for cost-effective</a:t>
            </a:r>
            <a:r>
              <a:rPr lang="en-US" sz="2800" b="1" i="1" dirty="0" smtClean="0"/>
              <a:t> preservation of at-risk audiovisual materials.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449" y="1066800"/>
            <a:ext cx="6635751" cy="5181600"/>
          </a:xfrm>
        </p:spPr>
        <p:txBody>
          <a:bodyPr/>
          <a:lstStyle/>
          <a:p>
            <a:r>
              <a:rPr lang="en-US" sz="2800" dirty="0" smtClean="0"/>
              <a:t>Survey population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800" dirty="0" smtClean="0"/>
              <a:t>Project objectives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800" dirty="0" smtClean="0"/>
              <a:t>Data &amp; action items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800" dirty="0" smtClean="0"/>
              <a:t>Organizational profiles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800" dirty="0" smtClean="0"/>
              <a:t>What’s next?</a:t>
            </a:r>
          </a:p>
          <a:p>
            <a:endParaRPr lang="en-US" sz="1200" dirty="0" smtClean="0"/>
          </a:p>
          <a:p>
            <a:r>
              <a:rPr lang="en-US" sz="2800" dirty="0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C8E72-1DF0-874D-AA1E-4885085C4B5B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29700" name="Picture 4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27432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178B5"/>
                </a:solidFill>
              </a:rPr>
              <a:t>User services</a:t>
            </a:r>
            <a:endParaRPr lang="en-US" sz="3200" dirty="0">
              <a:solidFill>
                <a:srgbClr val="2178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877292-93EE-FA46-B74A-2C89AB2B3698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33796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31242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178B5"/>
                </a:solidFill>
              </a:rPr>
              <a:t>User services</a:t>
            </a:r>
            <a:endParaRPr lang="en-US" sz="3200" dirty="0">
              <a:solidFill>
                <a:srgbClr val="2178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609600"/>
            <a:ext cx="7696200" cy="5715000"/>
          </a:xfrm>
        </p:spPr>
        <p:txBody>
          <a:bodyPr/>
          <a:lstStyle/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sz="800" dirty="0" smtClean="0"/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Percent of each type of user</a:t>
            </a:r>
          </a:p>
          <a:p>
            <a:pPr lvl="1"/>
            <a:r>
              <a:rPr lang="en-US" sz="2400" dirty="0" smtClean="0"/>
              <a:t>Faculty/staff: 9%</a:t>
            </a:r>
          </a:p>
          <a:p>
            <a:pPr lvl="1"/>
            <a:r>
              <a:rPr lang="en-US" sz="2400" dirty="0" smtClean="0">
                <a:sym typeface="Wingdings"/>
              </a:rPr>
              <a:t>Graduate students: 5%</a:t>
            </a:r>
          </a:p>
          <a:p>
            <a:pPr lvl="1"/>
            <a:r>
              <a:rPr lang="en-US" sz="2400" dirty="0" smtClean="0">
                <a:sym typeface="Wingdings"/>
              </a:rPr>
              <a:t>Undergraduates: 12%</a:t>
            </a:r>
          </a:p>
          <a:p>
            <a:pPr lvl="1"/>
            <a:r>
              <a:rPr lang="en-US" sz="2400" dirty="0" smtClean="0">
                <a:solidFill>
                  <a:srgbClr val="419A3C"/>
                </a:solidFill>
                <a:sym typeface="Wingdings"/>
              </a:rPr>
              <a:t>Visiting scholars/researchers: 24%</a:t>
            </a:r>
          </a:p>
          <a:p>
            <a:pPr lvl="1"/>
            <a:r>
              <a:rPr lang="en-US" sz="2400" dirty="0" smtClean="0">
                <a:sym typeface="Wingdings"/>
              </a:rPr>
              <a:t>Local community: 7%</a:t>
            </a:r>
          </a:p>
          <a:p>
            <a:pPr lvl="1"/>
            <a:r>
              <a:rPr lang="en-US" sz="2400" dirty="0" smtClean="0">
                <a:sym typeface="Wingdings"/>
              </a:rPr>
              <a:t>“Other”: 43%</a:t>
            </a:r>
          </a:p>
          <a:p>
            <a:pPr lvl="1">
              <a:buNone/>
            </a:pPr>
            <a:endParaRPr lang="en-US" sz="800" dirty="0" smtClean="0"/>
          </a:p>
          <a:p>
            <a:pPr lvl="1"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Services: Onsite visits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3962400" cy="53340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ARL</a:t>
            </a:r>
          </a:p>
          <a:p>
            <a:pPr lvl="1"/>
            <a:r>
              <a:rPr lang="en-US" sz="2200" dirty="0" smtClean="0"/>
              <a:t>Mean: 6,200</a:t>
            </a:r>
          </a:p>
          <a:p>
            <a:pPr lvl="1"/>
            <a:r>
              <a:rPr lang="en-US" sz="2200" dirty="0" smtClean="0"/>
              <a:t>Median: 3,100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CARL</a:t>
            </a:r>
          </a:p>
          <a:p>
            <a:pPr lvl="1"/>
            <a:r>
              <a:rPr lang="en-US" sz="2200" dirty="0" smtClean="0"/>
              <a:t>Mean: 4,900</a:t>
            </a:r>
          </a:p>
          <a:p>
            <a:pPr lvl="1"/>
            <a:r>
              <a:rPr lang="en-US" sz="2200" dirty="0" smtClean="0"/>
              <a:t>Median: 2,300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IRLA</a:t>
            </a:r>
          </a:p>
          <a:p>
            <a:pPr lvl="1"/>
            <a:r>
              <a:rPr lang="en-US" sz="2200" dirty="0" smtClean="0">
                <a:solidFill>
                  <a:srgbClr val="419A3C"/>
                </a:solidFill>
              </a:rPr>
              <a:t>Mean: 8,300</a:t>
            </a:r>
          </a:p>
          <a:p>
            <a:pPr lvl="1"/>
            <a:r>
              <a:rPr lang="en-US" sz="2200" dirty="0" smtClean="0"/>
              <a:t>Median: 4,400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19600" y="1676400"/>
            <a:ext cx="4191000" cy="369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Oberlin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Mean: 788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Median: 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</a:rPr>
              <a:t>731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1000" b="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RLG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Mean: 7,500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solidFill>
                  <a:srgbClr val="419A3C"/>
                </a:solidFill>
                <a:latin typeface="+mn-lt"/>
              </a:rPr>
              <a:t>Median: 4,500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2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7244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Digital cameras permitted: </a:t>
            </a:r>
            <a:r>
              <a:rPr lang="en-US" sz="2800" dirty="0" smtClean="0">
                <a:solidFill>
                  <a:srgbClr val="FF0000"/>
                </a:solidFill>
              </a:rPr>
              <a:t>87%</a:t>
            </a:r>
            <a:endParaRPr lang="en-US" sz="2800" dirty="0" smtClean="0"/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Access to materials in backlogs: </a:t>
            </a:r>
            <a:r>
              <a:rPr lang="en-US" sz="2800" dirty="0" smtClean="0">
                <a:solidFill>
                  <a:srgbClr val="FF0000"/>
                </a:solidFill>
              </a:rPr>
              <a:t>90%</a:t>
            </a:r>
            <a:endParaRPr lang="en-US" sz="1000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Interlibrary loan</a:t>
            </a:r>
          </a:p>
          <a:p>
            <a:pPr lvl="1"/>
            <a:r>
              <a:rPr lang="en-US" sz="2600" dirty="0" smtClean="0"/>
              <a:t>Loan of original rare books: </a:t>
            </a:r>
            <a:r>
              <a:rPr lang="en-US" sz="2600" dirty="0" smtClean="0">
                <a:solidFill>
                  <a:srgbClr val="FF0000"/>
                </a:solidFill>
              </a:rPr>
              <a:t>38%</a:t>
            </a:r>
          </a:p>
          <a:p>
            <a:pPr lvl="1"/>
            <a:r>
              <a:rPr lang="en-US" sz="2600" dirty="0" smtClean="0"/>
              <a:t>Loan of reproductions of originals: </a:t>
            </a:r>
            <a:r>
              <a:rPr lang="en-US" sz="2600" dirty="0" smtClean="0">
                <a:solidFill>
                  <a:srgbClr val="FF0000"/>
                </a:solidFill>
              </a:rPr>
              <a:t>44%</a:t>
            </a:r>
          </a:p>
          <a:p>
            <a:pPr lvl="1"/>
            <a:endParaRPr lang="en-US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Web 2.0 technologies</a:t>
            </a:r>
          </a:p>
          <a:p>
            <a:pPr lvl="1"/>
            <a:r>
              <a:rPr lang="en-US" sz="2300" dirty="0" smtClean="0"/>
              <a:t>Most common: blogs (49%)</a:t>
            </a:r>
          </a:p>
          <a:p>
            <a:pPr lvl="1"/>
            <a:r>
              <a:rPr lang="en-US" sz="2300" dirty="0" smtClean="0"/>
              <a:t>Runners up: Wikipedia links, Facebook, Flickr</a:t>
            </a:r>
          </a:p>
          <a:p>
            <a:pPr lvl="1">
              <a:buNone/>
            </a:pPr>
            <a:endParaRPr lang="en-US" sz="2300" dirty="0" smtClean="0"/>
          </a:p>
          <a:p>
            <a:pPr lvl="1"/>
            <a:endParaRPr lang="en-US" sz="2300" dirty="0" smtClean="0"/>
          </a:p>
          <a:p>
            <a:pPr>
              <a:buNone/>
            </a:pPr>
            <a:endParaRPr lang="en-US" sz="31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600" dirty="0" smtClean="0"/>
          </a:p>
          <a:p>
            <a:pPr lvl="1">
              <a:buNone/>
            </a:pPr>
            <a:endParaRPr lang="en-US" sz="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Services: Presentations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3962400" cy="53340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ARL</a:t>
            </a:r>
          </a:p>
          <a:p>
            <a:pPr lvl="1"/>
            <a:r>
              <a:rPr lang="en-US" sz="2200" dirty="0" smtClean="0"/>
              <a:t>Mean: 157</a:t>
            </a:r>
          </a:p>
          <a:p>
            <a:pPr lvl="1"/>
            <a:r>
              <a:rPr lang="en-US" sz="2200" dirty="0" smtClean="0"/>
              <a:t>Median: 87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CARL</a:t>
            </a:r>
          </a:p>
          <a:p>
            <a:pPr lvl="1"/>
            <a:r>
              <a:rPr lang="en-US" sz="2200" dirty="0" smtClean="0"/>
              <a:t>Mean: 45</a:t>
            </a:r>
          </a:p>
          <a:p>
            <a:pPr lvl="1"/>
            <a:r>
              <a:rPr lang="en-US" sz="2200" dirty="0" smtClean="0"/>
              <a:t>Median: 35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IRLA</a:t>
            </a:r>
          </a:p>
          <a:p>
            <a:pPr lvl="1"/>
            <a:r>
              <a:rPr lang="en-US" sz="2200" dirty="0" smtClean="0"/>
              <a:t>Mean: 164</a:t>
            </a:r>
          </a:p>
          <a:p>
            <a:pPr lvl="1"/>
            <a:r>
              <a:rPr lang="en-US" sz="2200" dirty="0" smtClean="0"/>
              <a:t>Median: 78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19600" y="1676400"/>
            <a:ext cx="4191000" cy="369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Oberlin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Mean: 34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Median: 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</a:rPr>
              <a:t>27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1000" b="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RLG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solidFill>
                  <a:srgbClr val="419A3C"/>
                </a:solidFill>
                <a:latin typeface="+mn-lt"/>
              </a:rPr>
              <a:t>Mean: 194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solidFill>
                  <a:srgbClr val="419A3C"/>
                </a:solidFill>
                <a:latin typeface="+mn-lt"/>
              </a:rPr>
              <a:t>Median: 101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2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services: Sample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Does the </a:t>
            </a:r>
            <a:r>
              <a:rPr lang="en-US" sz="2800" b="1" dirty="0" smtClean="0"/>
              <a:t>level of use </a:t>
            </a:r>
            <a:r>
              <a:rPr lang="en-US" sz="2800" dirty="0" smtClean="0"/>
              <a:t>of special collections </a:t>
            </a:r>
            <a:r>
              <a:rPr lang="en-US" sz="2800" b="1" dirty="0" smtClean="0"/>
              <a:t>justify the resources </a:t>
            </a:r>
            <a:r>
              <a:rPr lang="en-US" sz="2800" dirty="0" smtClean="0"/>
              <a:t>being expended?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050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Develop and liberally implement exemplary policies to </a:t>
            </a:r>
            <a:r>
              <a:rPr lang="en-US" sz="2800" b="1" i="1" dirty="0" smtClean="0"/>
              <a:t>facilitate</a:t>
            </a:r>
            <a:r>
              <a:rPr lang="en-US" sz="2800" dirty="0" smtClean="0"/>
              <a:t> rather than inhibit </a:t>
            </a:r>
            <a:r>
              <a:rPr lang="en-US" sz="2800" b="1" i="1" dirty="0" smtClean="0"/>
              <a:t>access</a:t>
            </a:r>
            <a:r>
              <a:rPr lang="en-US" sz="2800" dirty="0" smtClean="0"/>
              <a:t> to and </a:t>
            </a:r>
            <a:r>
              <a:rPr lang="en-US" sz="2800" b="1" i="1" dirty="0" smtClean="0"/>
              <a:t>interlibrary loan</a:t>
            </a:r>
            <a:r>
              <a:rPr lang="en-US" sz="2800" dirty="0" smtClean="0"/>
              <a:t> of rare and unique materials.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and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7924800" cy="52578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Online catalog records</a:t>
            </a:r>
          </a:p>
          <a:p>
            <a:pPr lvl="1"/>
            <a:r>
              <a:rPr lang="en-US" sz="2400" dirty="0" smtClean="0"/>
              <a:t>Books: 85%</a:t>
            </a:r>
          </a:p>
          <a:p>
            <a:pPr lvl="1"/>
            <a:r>
              <a:rPr lang="en-US" sz="2400" dirty="0" smtClean="0"/>
              <a:t>Maps: 42%</a:t>
            </a:r>
          </a:p>
          <a:p>
            <a:pPr lvl="1"/>
            <a:r>
              <a:rPr lang="en-US" sz="2400" dirty="0" smtClean="0"/>
              <a:t>Archival formats: 50% or less</a:t>
            </a:r>
          </a:p>
          <a:p>
            <a:pPr lvl="1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ARLs show minimal improvement in “exposing hidden collections”</a:t>
            </a:r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Backlogs</a:t>
            </a:r>
          </a:p>
          <a:p>
            <a:pPr lvl="1"/>
            <a:r>
              <a:rPr lang="en-US" sz="2400" dirty="0" smtClean="0"/>
              <a:t>Decreased: </a:t>
            </a:r>
            <a:r>
              <a:rPr lang="en-US" sz="2400" dirty="0" smtClean="0">
                <a:solidFill>
                  <a:srgbClr val="FF0000"/>
                </a:solidFill>
              </a:rPr>
              <a:t>59% </a:t>
            </a:r>
            <a:r>
              <a:rPr lang="en-US" sz="2400" dirty="0" smtClean="0">
                <a:solidFill>
                  <a:srgbClr val="000000"/>
                </a:solidFill>
              </a:rPr>
              <a:t>(books), </a:t>
            </a:r>
            <a:r>
              <a:rPr lang="en-US" sz="2400" dirty="0" smtClean="0">
                <a:solidFill>
                  <a:srgbClr val="FF0000"/>
                </a:solidFill>
              </a:rPr>
              <a:t>44% </a:t>
            </a:r>
            <a:r>
              <a:rPr lang="en-US" sz="2400" dirty="0" smtClean="0">
                <a:solidFill>
                  <a:srgbClr val="000000"/>
                </a:solidFill>
              </a:rPr>
              <a:t>(other)</a:t>
            </a:r>
          </a:p>
          <a:p>
            <a:pPr lvl="1"/>
            <a:r>
              <a:rPr lang="en-US" sz="2400" dirty="0" smtClean="0"/>
              <a:t>Increased:  </a:t>
            </a:r>
            <a:r>
              <a:rPr lang="en-US" sz="2400" dirty="0" smtClean="0">
                <a:solidFill>
                  <a:srgbClr val="FF0000"/>
                </a:solidFill>
              </a:rPr>
              <a:t>25% </a:t>
            </a:r>
            <a:r>
              <a:rPr lang="en-US" sz="2400" dirty="0" smtClean="0"/>
              <a:t>(books), </a:t>
            </a:r>
            <a:r>
              <a:rPr lang="en-US" sz="2400" dirty="0" smtClean="0">
                <a:solidFill>
                  <a:srgbClr val="FF0000"/>
                </a:solidFill>
              </a:rPr>
              <a:t>41% </a:t>
            </a:r>
            <a:r>
              <a:rPr lang="en-US" sz="2400" dirty="0" smtClean="0">
                <a:solidFill>
                  <a:srgbClr val="000000"/>
                </a:solidFill>
              </a:rPr>
              <a:t>(other)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&amp; metadata: Sample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Why are so many </a:t>
            </a:r>
            <a:r>
              <a:rPr lang="en-US" sz="2800" b="1" dirty="0" smtClean="0"/>
              <a:t>backlogs </a:t>
            </a:r>
            <a:r>
              <a:rPr lang="en-US" sz="2800" dirty="0" smtClean="0"/>
              <a:t>continuing to </a:t>
            </a:r>
            <a:r>
              <a:rPr lang="en-US" sz="2800" b="1" dirty="0" smtClean="0"/>
              <a:t>increase</a:t>
            </a:r>
            <a:r>
              <a:rPr lang="en-US" sz="2800" dirty="0" smtClean="0"/>
              <a:t>?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Why hasn’t the emphasis on </a:t>
            </a:r>
            <a:r>
              <a:rPr lang="en-US" sz="2800" b="1" dirty="0" smtClean="0"/>
              <a:t>sustainable metadata </a:t>
            </a:r>
            <a:r>
              <a:rPr lang="en-US" sz="2800" dirty="0" smtClean="0"/>
              <a:t>methodologies had more </a:t>
            </a:r>
            <a:r>
              <a:rPr lang="en-US" sz="2800" b="1" dirty="0" smtClean="0"/>
              <a:t>payoff</a:t>
            </a:r>
            <a:r>
              <a:rPr lang="en-US" sz="2800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[big] picture?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143000"/>
            <a:ext cx="8458200" cy="4691064"/>
          </a:xfrm>
        </p:spPr>
        <p:txBody>
          <a:bodyPr/>
          <a:lstStyle/>
          <a:p>
            <a:pPr marL="469900" indent="-457200"/>
            <a:r>
              <a:rPr lang="en-US" sz="2800" dirty="0" smtClean="0"/>
              <a:t>Overall </a:t>
            </a:r>
            <a:r>
              <a:rPr lang="en-US" sz="2800" b="1" i="1" dirty="0" smtClean="0"/>
              <a:t>collections </a:t>
            </a:r>
            <a:r>
              <a:rPr lang="en-US" sz="2800" dirty="0" smtClean="0"/>
              <a:t>size is growing</a:t>
            </a:r>
          </a:p>
          <a:p>
            <a:pPr marL="469900" indent="-457200">
              <a:buNone/>
            </a:pPr>
            <a:endParaRPr lang="en-US" sz="1200" dirty="0" smtClean="0"/>
          </a:p>
          <a:p>
            <a:pPr marL="469900" indent="-457200"/>
            <a:r>
              <a:rPr lang="en-US" sz="2800" b="1" i="1" dirty="0" smtClean="0"/>
              <a:t>Use </a:t>
            </a:r>
            <a:r>
              <a:rPr lang="en-US" sz="2800" dirty="0" smtClean="0"/>
              <a:t>is increasing</a:t>
            </a:r>
          </a:p>
          <a:p>
            <a:pPr marL="469900" indent="-457200">
              <a:buNone/>
            </a:pPr>
            <a:endParaRPr lang="en-US" sz="1400" dirty="0" smtClean="0"/>
          </a:p>
          <a:p>
            <a:pPr marL="469900" indent="-457200"/>
            <a:r>
              <a:rPr lang="en-US" sz="2800" dirty="0" smtClean="0"/>
              <a:t>Too many materials remain </a:t>
            </a:r>
            <a:r>
              <a:rPr lang="en-US" sz="2800" b="1" dirty="0" smtClean="0"/>
              <a:t>“</a:t>
            </a:r>
            <a:r>
              <a:rPr lang="en-US" sz="2800" b="1" i="1" dirty="0" smtClean="0"/>
              <a:t>hidden</a:t>
            </a:r>
            <a:r>
              <a:rPr lang="en-US" sz="2800" b="1" dirty="0" smtClean="0"/>
              <a:t>”</a:t>
            </a:r>
            <a:endParaRPr lang="en-US" sz="2800" dirty="0" smtClean="0"/>
          </a:p>
          <a:p>
            <a:pPr marL="469900" indent="-457200"/>
            <a:endParaRPr lang="en-US" sz="1200" dirty="0" smtClean="0"/>
          </a:p>
          <a:p>
            <a:pPr marL="469900" indent="-457200"/>
            <a:r>
              <a:rPr lang="en-US" sz="2800" b="1" i="1" dirty="0" smtClean="0"/>
              <a:t>Backlogs </a:t>
            </a:r>
            <a:r>
              <a:rPr lang="en-US" sz="2800" dirty="0" smtClean="0"/>
              <a:t>continue to grow</a:t>
            </a:r>
          </a:p>
          <a:p>
            <a:pPr marL="469900" indent="-457200">
              <a:buNone/>
            </a:pPr>
            <a:endParaRPr lang="en-US" sz="1200" dirty="0" smtClean="0"/>
          </a:p>
          <a:p>
            <a:pPr marL="469900" indent="-457200"/>
            <a:r>
              <a:rPr lang="en-US" sz="2800" b="1" i="1" dirty="0" smtClean="0"/>
              <a:t>Staffing </a:t>
            </a:r>
            <a:r>
              <a:rPr lang="en-US" sz="2800" dirty="0" smtClean="0"/>
              <a:t>is stable</a:t>
            </a:r>
          </a:p>
          <a:p>
            <a:pPr marL="469900" indent="-457200">
              <a:buNone/>
            </a:pPr>
            <a:endParaRPr lang="en-US" sz="1200" dirty="0" smtClean="0"/>
          </a:p>
          <a:p>
            <a:pPr marL="469900" indent="-457200"/>
            <a:r>
              <a:rPr lang="en-US" sz="2800" dirty="0" smtClean="0"/>
              <a:t>75% of library </a:t>
            </a:r>
            <a:r>
              <a:rPr lang="en-US" sz="2800" b="1" i="1" dirty="0" smtClean="0"/>
              <a:t>budgets </a:t>
            </a:r>
            <a:r>
              <a:rPr lang="en-US" sz="2800" dirty="0" smtClean="0"/>
              <a:t>have been cut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and metadata: </a:t>
            </a:r>
            <a:r>
              <a:rPr lang="en-US" dirty="0" smtClean="0">
                <a:solidFill>
                  <a:schemeClr val="tx1"/>
                </a:solidFill>
              </a:rPr>
              <a:t>Action items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6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Compile, disseminate, and adopt a slate of </a:t>
            </a:r>
            <a:r>
              <a:rPr lang="en-US" sz="2800" b="1" i="1" dirty="0" smtClean="0"/>
              <a:t>replicable, sustainable methodologies</a:t>
            </a:r>
            <a:r>
              <a:rPr lang="en-US" sz="2800" dirty="0" smtClean="0"/>
              <a:t> for cataloging and processing to facilitate exposure of materials that remain hidden and </a:t>
            </a:r>
            <a:r>
              <a:rPr lang="en-US" sz="2800" b="1" i="1" dirty="0" smtClean="0"/>
              <a:t>stop the growth of backlogs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Develop </a:t>
            </a:r>
            <a:r>
              <a:rPr lang="en-US" sz="2800" b="1" i="1" dirty="0" smtClean="0"/>
              <a:t>shared capacities to create metadata</a:t>
            </a:r>
            <a:r>
              <a:rPr lang="en-US" sz="2800" dirty="0" smtClean="0"/>
              <a:t> for published materials</a:t>
            </a:r>
            <a:r>
              <a:rPr lang="en-US" sz="2800" b="1" i="1" dirty="0" smtClean="0"/>
              <a:t> </a:t>
            </a:r>
            <a:r>
              <a:rPr lang="en-US" sz="2800" dirty="0" smtClean="0"/>
              <a:t>such as maps and printed graphics for which cataloging resources appear to be scarce.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24000"/>
            <a:ext cx="7778751" cy="5072064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Archival finding aids</a:t>
            </a:r>
          </a:p>
          <a:p>
            <a:pPr lvl="1"/>
            <a:r>
              <a:rPr lang="en-US" sz="2400" dirty="0" smtClean="0"/>
              <a:t>Online: 44%</a:t>
            </a:r>
          </a:p>
          <a:p>
            <a:pPr lvl="1"/>
            <a:r>
              <a:rPr lang="en-US" sz="2400" dirty="0" smtClean="0"/>
              <a:t>Print-only or in local silos: 30%</a:t>
            </a: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Simplified processing techniques</a:t>
            </a:r>
          </a:p>
          <a:p>
            <a:pPr lvl="1"/>
            <a:r>
              <a:rPr lang="en-US" sz="2400" dirty="0" smtClean="0"/>
              <a:t>Always: </a:t>
            </a:r>
            <a:r>
              <a:rPr lang="en-US" sz="2400" dirty="0" smtClean="0">
                <a:solidFill>
                  <a:srgbClr val="FF0000"/>
                </a:solidFill>
              </a:rPr>
              <a:t>18%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Sometimes: </a:t>
            </a:r>
            <a:r>
              <a:rPr lang="en-US" sz="2400" dirty="0" smtClean="0">
                <a:solidFill>
                  <a:srgbClr val="FF0000"/>
                </a:solidFill>
              </a:rPr>
              <a:t>57%</a:t>
            </a:r>
          </a:p>
          <a:p>
            <a:pPr lvl="0">
              <a:buNone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778751" cy="5072064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Finding aids tools are not standardized</a:t>
            </a:r>
          </a:p>
          <a:p>
            <a:pPr lvl="1"/>
            <a:r>
              <a:rPr lang="en-US" sz="2300" dirty="0" smtClean="0"/>
              <a:t>Most commonly used: word processing,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databases</a:t>
            </a:r>
          </a:p>
          <a:p>
            <a:pPr lvl="1"/>
            <a:r>
              <a:rPr lang="en-US" sz="2300" dirty="0" smtClean="0"/>
              <a:t>Archivists Toolkit: </a:t>
            </a:r>
            <a:r>
              <a:rPr lang="en-US" sz="2300" dirty="0" smtClean="0">
                <a:solidFill>
                  <a:srgbClr val="FF0000"/>
                </a:solidFill>
              </a:rPr>
              <a:t>34%</a:t>
            </a:r>
          </a:p>
          <a:p>
            <a:pPr lvl="1"/>
            <a:r>
              <a:rPr lang="en-US" sz="2300" dirty="0" smtClean="0"/>
              <a:t>Archon: </a:t>
            </a:r>
            <a:r>
              <a:rPr lang="en-US" sz="2300" dirty="0" smtClean="0">
                <a:solidFill>
                  <a:srgbClr val="FF0000"/>
                </a:solidFill>
              </a:rPr>
              <a:t>11%</a:t>
            </a:r>
          </a:p>
          <a:p>
            <a:pPr lvl="0">
              <a:buNone/>
            </a:pPr>
            <a:endParaRPr lang="en-US" sz="800" dirty="0" smtClean="0"/>
          </a:p>
          <a:p>
            <a:pPr lvl="0">
              <a:buNone/>
            </a:pPr>
            <a:endParaRPr lang="en-US" sz="800" dirty="0" smtClean="0"/>
          </a:p>
          <a:p>
            <a:pPr lvl="0">
              <a:buNone/>
            </a:pPr>
            <a:r>
              <a:rPr lang="en-US" sz="2800" dirty="0" smtClean="0"/>
              <a:t>Institutional archives</a:t>
            </a:r>
          </a:p>
          <a:p>
            <a:pPr lvl="1"/>
            <a:r>
              <a:rPr lang="en-US" sz="2400" dirty="0" smtClean="0"/>
              <a:t>Reports to library: </a:t>
            </a:r>
            <a:r>
              <a:rPr lang="en-US" sz="2400" dirty="0" smtClean="0">
                <a:solidFill>
                  <a:srgbClr val="FF0000"/>
                </a:solidFill>
              </a:rPr>
              <a:t>87%</a:t>
            </a:r>
          </a:p>
          <a:p>
            <a:pPr lvl="1"/>
            <a:r>
              <a:rPr lang="en-US" sz="2400" dirty="0" smtClean="0"/>
              <a:t>Responsible for records management: </a:t>
            </a:r>
            <a:r>
              <a:rPr lang="en-US" sz="2400" dirty="0" smtClean="0">
                <a:solidFill>
                  <a:srgbClr val="FF0000"/>
                </a:solidFill>
              </a:rPr>
              <a:t>70%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management: </a:t>
            </a:r>
            <a:r>
              <a:rPr lang="en-US" dirty="0" smtClean="0">
                <a:solidFill>
                  <a:srgbClr val="000000"/>
                </a:solidFill>
              </a:rPr>
              <a:t>Action item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4196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 Convert legacy finding aids</a:t>
            </a:r>
            <a:r>
              <a:rPr lang="en-US" sz="2800" dirty="0" smtClean="0"/>
              <a:t> using affordable methodologies to enable Internet access.</a:t>
            </a:r>
          </a:p>
          <a:p>
            <a:pPr>
              <a:buNone/>
            </a:pPr>
            <a:r>
              <a:rPr lang="en-US" sz="2800" dirty="0" smtClean="0"/>
              <a:t>		 Resist the urge to upgrade or expand the data. </a:t>
            </a:r>
          </a:p>
          <a:p>
            <a:pPr>
              <a:buNone/>
            </a:pPr>
            <a:r>
              <a:rPr lang="en-US" sz="2800" dirty="0" smtClean="0"/>
              <a:t>		Develop tools to facilitate conversion from local databases.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</a:t>
            </a:r>
            <a:endParaRPr lang="en-US" sz="4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92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Projects completed and/or active program: </a:t>
            </a:r>
            <a:r>
              <a:rPr lang="en-US" sz="2800" dirty="0" smtClean="0">
                <a:solidFill>
                  <a:srgbClr val="FF0000"/>
                </a:solidFill>
              </a:rPr>
              <a:t>97%</a:t>
            </a:r>
          </a:p>
          <a:p>
            <a:pPr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Special collections contributions</a:t>
            </a:r>
          </a:p>
          <a:p>
            <a:pPr lvl="1"/>
            <a:r>
              <a:rPr lang="en-US" sz="2300" dirty="0" smtClean="0">
                <a:solidFill>
                  <a:srgbClr val="000000"/>
                </a:solidFill>
              </a:rPr>
              <a:t>Collections content</a:t>
            </a:r>
          </a:p>
          <a:p>
            <a:pPr lvl="1"/>
            <a:r>
              <a:rPr lang="en-US" sz="2300" dirty="0" smtClean="0">
                <a:solidFill>
                  <a:srgbClr val="000000"/>
                </a:solidFill>
              </a:rPr>
              <a:t>Cataloging/metadata</a:t>
            </a:r>
          </a:p>
          <a:p>
            <a:pPr lvl="1"/>
            <a:r>
              <a:rPr lang="en-US" sz="2300" dirty="0" smtClean="0">
                <a:solidFill>
                  <a:srgbClr val="000000"/>
                </a:solidFill>
              </a:rPr>
              <a:t>Digital image production</a:t>
            </a:r>
          </a:p>
          <a:p>
            <a:pPr lvl="1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 smtClean="0"/>
              <a:t>Large-scale project completed: </a:t>
            </a:r>
            <a:r>
              <a:rPr lang="en-US" sz="2800" dirty="0" smtClean="0">
                <a:solidFill>
                  <a:srgbClr val="FF0000"/>
                </a:solidFill>
              </a:rPr>
              <a:t>38%</a:t>
            </a:r>
            <a:r>
              <a:rPr lang="en-US" sz="2800" dirty="0" smtClean="0"/>
              <a:t> (??)</a:t>
            </a:r>
          </a:p>
          <a:p>
            <a:pPr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Content licensed to commercial firms: </a:t>
            </a:r>
            <a:r>
              <a:rPr lang="en-US" sz="2800" dirty="0" smtClean="0">
                <a:solidFill>
                  <a:srgbClr val="FF0000"/>
                </a:solidFill>
              </a:rPr>
              <a:t>26%</a:t>
            </a:r>
          </a:p>
          <a:p>
            <a:pPr lvl="0"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Digitization: Sample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What constitutes an effective </a:t>
            </a:r>
            <a:r>
              <a:rPr lang="en-US" sz="2800" b="1" dirty="0" smtClean="0"/>
              <a:t>large-scale digitization</a:t>
            </a:r>
            <a:r>
              <a:rPr lang="en-US" sz="2800" dirty="0" smtClean="0"/>
              <a:t> project?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Can we collaborate to complete the corpus of </a:t>
            </a:r>
            <a:r>
              <a:rPr lang="en-US" sz="2800" b="1" dirty="0" smtClean="0"/>
              <a:t>digitized rare books</a:t>
            </a:r>
            <a:r>
              <a:rPr lang="en-US" sz="2800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Digitization: Action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0"/>
            <a:ext cx="7702551" cy="5410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Develop models for </a:t>
            </a:r>
            <a:r>
              <a:rPr lang="en-US" sz="2800" b="1" i="1" dirty="0" smtClean="0"/>
              <a:t>large-scale digitization</a:t>
            </a:r>
            <a:r>
              <a:rPr lang="en-US" sz="2800" dirty="0" smtClean="0"/>
              <a:t> of special collections, including methodologies for selection of appropriate collections, security, safe handling, sustainable metadata creation, and ambitious productivity levels.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Determine the scope of the existing corpus of </a:t>
            </a:r>
            <a:r>
              <a:rPr lang="en-US" sz="2800" b="1" i="1" dirty="0" smtClean="0"/>
              <a:t>digitized rare books, </a:t>
            </a:r>
            <a:r>
              <a:rPr lang="en-US" sz="2800" dirty="0" smtClean="0"/>
              <a:t>differentiating those available as open access from those that are licensed.</a:t>
            </a:r>
            <a:r>
              <a:rPr lang="en-US" sz="2800" b="1" i="1" dirty="0" smtClean="0"/>
              <a:t> </a:t>
            </a:r>
            <a:r>
              <a:rPr lang="en-US" sz="2800" dirty="0" smtClean="0"/>
              <a:t>Identify the most important gaps and implement collaborative projects to complete the corpus.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Born-digital archival materials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6270623" cy="47243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In a nutshell …</a:t>
            </a:r>
          </a:p>
          <a:p>
            <a:pPr lvl="1">
              <a:buNone/>
            </a:pPr>
            <a:endParaRPr lang="en-US" sz="1200" dirty="0" smtClean="0"/>
          </a:p>
          <a:p>
            <a:pPr lvl="1"/>
            <a:r>
              <a:rPr lang="en-US" sz="2600" dirty="0" smtClean="0"/>
              <a:t>Undercollected</a:t>
            </a:r>
          </a:p>
          <a:p>
            <a:pPr lvl="1"/>
            <a:r>
              <a:rPr lang="en-US" sz="2600" dirty="0" smtClean="0"/>
              <a:t>Undercounted</a:t>
            </a:r>
          </a:p>
          <a:p>
            <a:pPr lvl="1"/>
            <a:r>
              <a:rPr lang="en-US" sz="2600" dirty="0" smtClean="0"/>
              <a:t>Undermanaged</a:t>
            </a:r>
          </a:p>
          <a:p>
            <a:pPr lvl="1"/>
            <a:r>
              <a:rPr lang="en-US" sz="2600" dirty="0" smtClean="0"/>
              <a:t>Unpreserved</a:t>
            </a:r>
          </a:p>
          <a:p>
            <a:pPr lvl="1"/>
            <a:r>
              <a:rPr lang="en-US" sz="2600" dirty="0" smtClean="0"/>
              <a:t>Inaccessible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Born-digital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02551" cy="4691064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</a:rPr>
              <a:t>Holdings reported by: </a:t>
            </a:r>
            <a:r>
              <a:rPr lang="en-US" sz="2600" dirty="0" smtClean="0">
                <a:solidFill>
                  <a:srgbClr val="FF0000"/>
                </a:solidFill>
              </a:rPr>
              <a:t>35%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Percent held by top two libraries: </a:t>
            </a:r>
            <a:r>
              <a:rPr lang="en-US" sz="2600" dirty="0" smtClean="0"/>
              <a:t>51%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Percent held by top 13 libraries: 93%</a:t>
            </a:r>
          </a:p>
          <a:p>
            <a:pPr lvl="1">
              <a:buNone/>
            </a:pPr>
            <a:endParaRPr lang="en-US" sz="1200" dirty="0" smtClean="0">
              <a:solidFill>
                <a:srgbClr val="FF7600"/>
              </a:solidFill>
            </a:endParaRPr>
          </a:p>
          <a:p>
            <a:r>
              <a:rPr lang="en-US" sz="2600" dirty="0" smtClean="0"/>
              <a:t>Digital materials currently held by: </a:t>
            </a:r>
            <a:r>
              <a:rPr lang="en-US" sz="2600" dirty="0" smtClean="0">
                <a:solidFill>
                  <a:srgbClr val="FF0000"/>
                </a:solidFill>
              </a:rPr>
              <a:t>79%</a:t>
            </a:r>
          </a:p>
          <a:p>
            <a:pPr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Assignment of responsibility for born-digital management made by: </a:t>
            </a:r>
            <a:r>
              <a:rPr lang="en-US" sz="2600" dirty="0" smtClean="0">
                <a:solidFill>
                  <a:srgbClr val="FF0000"/>
                </a:solidFill>
              </a:rPr>
              <a:t>55%</a:t>
            </a:r>
          </a:p>
          <a:p>
            <a:pPr>
              <a:buNone/>
            </a:pPr>
            <a:endParaRPr lang="en-US" sz="1200" dirty="0" smtClean="0">
              <a:solidFill>
                <a:srgbClr val="FF7600"/>
              </a:solidFill>
            </a:endParaRPr>
          </a:p>
          <a:p>
            <a:r>
              <a:rPr lang="en-US" sz="2600" dirty="0" smtClean="0"/>
              <a:t>Education/training needed by: </a:t>
            </a:r>
            <a:r>
              <a:rPr lang="en-US" sz="2600" dirty="0" smtClean="0">
                <a:solidFill>
                  <a:srgbClr val="FF0000"/>
                </a:solidFill>
              </a:rPr>
              <a:t>83%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046E86-FFE6-C142-8B4A-8930CE4CCE18}" type="slidenum">
              <a:rPr lang="en-US"/>
              <a:pPr/>
              <a:t>39</a:t>
            </a:fld>
            <a:endParaRPr lang="en-US" dirty="0"/>
          </a:p>
        </p:txBody>
      </p:sp>
      <p:pic>
        <p:nvPicPr>
          <p:cNvPr id="76804" name="Picture 4" descr="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738188"/>
            <a:ext cx="7173913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61722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178B5"/>
                </a:solidFill>
              </a:rPr>
              <a:t>Born-digital materials</a:t>
            </a:r>
            <a:endParaRPr lang="en-US" sz="3200" dirty="0">
              <a:solidFill>
                <a:srgbClr val="2178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702551" cy="5072065"/>
          </a:xfrm>
        </p:spPr>
        <p:txBody>
          <a:bodyPr/>
          <a:lstStyle/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Obtain </a:t>
            </a:r>
            <a:r>
              <a:rPr lang="en-US" sz="2600" b="1" i="1" dirty="0" smtClean="0"/>
              <a:t>current data </a:t>
            </a:r>
            <a:r>
              <a:rPr lang="en-US" sz="2600" dirty="0" smtClean="0"/>
              <a:t>to determine changes across the ARL libraries since 1998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b="1" i="1" dirty="0" smtClean="0"/>
              <a:t> Expand </a:t>
            </a:r>
            <a:r>
              <a:rPr lang="en-US" sz="2600" dirty="0" smtClean="0"/>
              <a:t>ARL’s survey population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Enable institutions to place themselves in the context of </a:t>
            </a:r>
            <a:r>
              <a:rPr lang="en-US" sz="2600" b="1" i="1" dirty="0" smtClean="0"/>
              <a:t>norms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Provide data to support </a:t>
            </a:r>
            <a:r>
              <a:rPr lang="en-US" sz="2600" b="1" i="1" dirty="0" smtClean="0"/>
              <a:t>decision-making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Recommend </a:t>
            </a:r>
            <a:r>
              <a:rPr lang="en-US" sz="2600" b="1" i="1" dirty="0" smtClean="0"/>
              <a:t>actions </a:t>
            </a:r>
            <a:r>
              <a:rPr lang="en-US" sz="2600" dirty="0" smtClean="0"/>
              <a:t>based on survey results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Born-digital materials: Sample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What would best help us </a:t>
            </a:r>
            <a:r>
              <a:rPr lang="en-US" sz="2800" b="1" dirty="0" smtClean="0"/>
              <a:t>jump-start </a:t>
            </a:r>
            <a:r>
              <a:rPr lang="en-US" sz="2800" dirty="0" smtClean="0"/>
              <a:t>progress on managing </a:t>
            </a:r>
            <a:r>
              <a:rPr lang="en-US" sz="2800" b="1" dirty="0" smtClean="0"/>
              <a:t>born-digital </a:t>
            </a:r>
            <a:r>
              <a:rPr lang="en-US" sz="2800" dirty="0" smtClean="0"/>
              <a:t>archival materials?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Born-digital materials: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702551" cy="51054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Define the characteristics of born-digital materials that </a:t>
            </a:r>
            <a:r>
              <a:rPr lang="en-US" sz="2600" dirty="0" smtClean="0">
                <a:solidFill>
                  <a:srgbClr val="000000"/>
                </a:solidFill>
              </a:rPr>
              <a:t>warrant </a:t>
            </a:r>
            <a:r>
              <a:rPr lang="en-US" sz="2600" b="1" i="1" dirty="0" smtClean="0">
                <a:solidFill>
                  <a:srgbClr val="000000"/>
                </a:solidFill>
              </a:rPr>
              <a:t>management as “special collections.”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Define a reasonable set of </a:t>
            </a:r>
            <a:r>
              <a:rPr lang="en-US" sz="2600" b="1" i="1" dirty="0" smtClean="0"/>
              <a:t>basic</a:t>
            </a:r>
            <a:r>
              <a:rPr lang="en-US" sz="2600" dirty="0" smtClean="0"/>
              <a:t> </a:t>
            </a:r>
            <a:r>
              <a:rPr lang="en-US" sz="2600" b="1" i="1" dirty="0" smtClean="0"/>
              <a:t>steps </a:t>
            </a:r>
            <a:r>
              <a:rPr lang="en-US" sz="2600" dirty="0" smtClean="0"/>
              <a:t>for initiating</a:t>
            </a:r>
            <a:r>
              <a:rPr lang="en-US" sz="2600" b="1" i="1" dirty="0" smtClean="0"/>
              <a:t> </a:t>
            </a:r>
            <a:r>
              <a:rPr lang="en-US" sz="2600" dirty="0" smtClean="0"/>
              <a:t>an institutional program for responsibly managing born-digital archival materials.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Develop </a:t>
            </a:r>
            <a:r>
              <a:rPr lang="en-US" sz="2600" b="1" i="1" dirty="0" smtClean="0"/>
              <a:t>use cases and cost models</a:t>
            </a:r>
            <a:r>
              <a:rPr lang="en-US" sz="2600" dirty="0" smtClean="0"/>
              <a:t> for selection, management, and preservation of born-digital archival materials.</a:t>
            </a: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655F45-20F9-9C44-8E81-6E5096B06BCC}" type="slidenum">
              <a:rPr lang="en-US"/>
              <a:pPr/>
              <a:t>42</a:t>
            </a:fld>
            <a:endParaRPr lang="en-US" dirty="0"/>
          </a:p>
        </p:txBody>
      </p:sp>
      <p:pic>
        <p:nvPicPr>
          <p:cNvPr id="84996" name="Picture 4" descr="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1739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32004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178B5"/>
                </a:solidFill>
              </a:rPr>
              <a:t>Staff</a:t>
            </a:r>
            <a:endParaRPr lang="en-US" sz="3200" dirty="0">
              <a:solidFill>
                <a:srgbClr val="2178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19200"/>
            <a:ext cx="7702551" cy="5072064"/>
          </a:xfrm>
        </p:spPr>
        <p:txBody>
          <a:bodyPr/>
          <a:lstStyle/>
          <a:p>
            <a:pPr lvl="1">
              <a:buNone/>
            </a:pPr>
            <a:endParaRPr lang="en-US" sz="600" dirty="0" smtClean="0"/>
          </a:p>
          <a:p>
            <a:pPr lvl="0">
              <a:buNone/>
            </a:pPr>
            <a:r>
              <a:rPr lang="en-US" sz="2800" dirty="0" smtClean="0"/>
              <a:t>Retirements likely within five years: 9%</a:t>
            </a:r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Top four educational needs</a:t>
            </a:r>
          </a:p>
          <a:p>
            <a:pPr lvl="1"/>
            <a:r>
              <a:rPr lang="en-US" sz="2400" dirty="0" smtClean="0"/>
              <a:t>Born-digital materials</a:t>
            </a:r>
          </a:p>
          <a:p>
            <a:pPr lvl="1"/>
            <a:r>
              <a:rPr lang="en-US" sz="2400" dirty="0" smtClean="0"/>
              <a:t>Information technology</a:t>
            </a:r>
          </a:p>
          <a:p>
            <a:pPr lvl="1"/>
            <a:r>
              <a:rPr lang="en-US" sz="2400" dirty="0" smtClean="0"/>
              <a:t>Intellectual property</a:t>
            </a:r>
          </a:p>
          <a:p>
            <a:pPr lvl="1"/>
            <a:r>
              <a:rPr lang="en-US" sz="2400" dirty="0" smtClean="0"/>
              <a:t>Cataloging and metadata</a:t>
            </a:r>
          </a:p>
          <a:p>
            <a:pPr lvl="1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Multiple special collections units/depts: </a:t>
            </a:r>
            <a:r>
              <a:rPr lang="en-US" sz="2800" dirty="0" smtClean="0">
                <a:solidFill>
                  <a:srgbClr val="FF0000"/>
                </a:solidFill>
              </a:rPr>
              <a:t>25%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B66E8D-B3B9-0342-987D-83B9798F4751}" type="slidenum">
              <a:rPr lang="en-US"/>
              <a:pPr/>
              <a:t>44</a:t>
            </a:fld>
            <a:endParaRPr lang="en-US" dirty="0"/>
          </a:p>
        </p:txBody>
      </p:sp>
      <p:pic>
        <p:nvPicPr>
          <p:cNvPr id="82948" name="Picture 4" descr="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1739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5791200"/>
            <a:ext cx="6477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Percentages are for institutions, not individuals.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23622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178B5"/>
                </a:solidFill>
              </a:rPr>
              <a:t>Staff</a:t>
            </a:r>
            <a:endParaRPr lang="en-US" sz="3200" dirty="0">
              <a:solidFill>
                <a:srgbClr val="2178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7702551" cy="2362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Confirm high-priority areas in which </a:t>
            </a:r>
            <a:r>
              <a:rPr lang="en-US" sz="2800" b="1" i="1" dirty="0" smtClean="0"/>
              <a:t>education and training </a:t>
            </a:r>
            <a:r>
              <a:rPr lang="en-US" sz="2800" dirty="0" smtClean="0"/>
              <a:t>opportunities are not adequate for particular segments of the professional community. Exert pressure on appropriate organizations to fill the gaps.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Profile: Association of Research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02551" cy="4691064"/>
          </a:xfrm>
        </p:spPr>
        <p:txBody>
          <a:bodyPr/>
          <a:lstStyle/>
          <a:p>
            <a:r>
              <a:rPr lang="en-US" dirty="0" smtClean="0"/>
              <a:t>124 large university and other research libraries</a:t>
            </a:r>
          </a:p>
          <a:p>
            <a:r>
              <a:rPr lang="en-US" dirty="0" smtClean="0"/>
              <a:t>Lots of comparisons with 1998 data in Chapter 2</a:t>
            </a:r>
          </a:p>
          <a:p>
            <a:pPr lvl="1"/>
            <a:r>
              <a:rPr lang="en-US" dirty="0" smtClean="0"/>
              <a:t>Enormous increases in collection size, acquisitions funding, onsite users, presentations</a:t>
            </a:r>
          </a:p>
          <a:p>
            <a:pPr lvl="1"/>
            <a:r>
              <a:rPr lang="en-US" dirty="0" smtClean="0"/>
              <a:t>Minimal increase in “exposing hidden collections”</a:t>
            </a:r>
          </a:p>
          <a:p>
            <a:r>
              <a:rPr lang="en-US" dirty="0" smtClean="0"/>
              <a:t>High percent of the overall holdings across the population</a:t>
            </a:r>
          </a:p>
          <a:p>
            <a:pPr lvl="1"/>
            <a:r>
              <a:rPr lang="en-US" dirty="0" smtClean="0"/>
              <a:t>97% of audiovisual</a:t>
            </a:r>
          </a:p>
          <a:p>
            <a:pPr lvl="1"/>
            <a:r>
              <a:rPr lang="en-US" dirty="0" smtClean="0"/>
              <a:t>84% of archives/manuscripts</a:t>
            </a:r>
          </a:p>
          <a:p>
            <a:pPr lvl="1"/>
            <a:r>
              <a:rPr lang="en-US" dirty="0" smtClean="0"/>
              <a:t>85% of printed volumes </a:t>
            </a:r>
          </a:p>
          <a:p>
            <a:r>
              <a:rPr lang="en-US" dirty="0" smtClean="0"/>
              <a:t>80% have special collections in secondary storage</a:t>
            </a:r>
          </a:p>
          <a:p>
            <a:r>
              <a:rPr lang="en-US" dirty="0" smtClean="0"/>
              <a:t>Nearly half reported all users as “other”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Profile: Canadian Association of Research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02551" cy="4691064"/>
          </a:xfrm>
        </p:spPr>
        <p:txBody>
          <a:bodyPr/>
          <a:lstStyle/>
          <a:p>
            <a:r>
              <a:rPr lang="en-US" dirty="0" smtClean="0"/>
              <a:t>31 Canadian research libraries</a:t>
            </a:r>
          </a:p>
          <a:p>
            <a:pPr lvl="1"/>
            <a:r>
              <a:rPr lang="en-US" dirty="0" smtClean="0"/>
              <a:t>More than half are also ARL members</a:t>
            </a:r>
          </a:p>
          <a:p>
            <a:r>
              <a:rPr lang="en-US" dirty="0" smtClean="0"/>
              <a:t>Significantly lower than overall means</a:t>
            </a:r>
          </a:p>
          <a:p>
            <a:pPr lvl="1"/>
            <a:r>
              <a:rPr lang="en-US" dirty="0" smtClean="0"/>
              <a:t>Special collections size</a:t>
            </a:r>
          </a:p>
          <a:p>
            <a:pPr lvl="1"/>
            <a:r>
              <a:rPr lang="en-US" dirty="0" smtClean="0"/>
              <a:t>Acquisitions budget</a:t>
            </a:r>
          </a:p>
          <a:p>
            <a:pPr lvl="1"/>
            <a:r>
              <a:rPr lang="en-US" dirty="0" smtClean="0"/>
              <a:t>Onsite users and presentations</a:t>
            </a:r>
          </a:p>
          <a:p>
            <a:pPr lvl="1"/>
            <a:r>
              <a:rPr lang="en-US" dirty="0" smtClean="0"/>
              <a:t>Staff</a:t>
            </a:r>
          </a:p>
          <a:p>
            <a:r>
              <a:rPr lang="en-US" dirty="0" smtClean="0"/>
              <a:t>Far fewer permit use of uncataloged/unprocessed materials</a:t>
            </a:r>
          </a:p>
          <a:p>
            <a:r>
              <a:rPr lang="en-US" dirty="0" smtClean="0"/>
              <a:t>Few use EAD or simplified archival processing</a:t>
            </a:r>
          </a:p>
          <a:p>
            <a:r>
              <a:rPr lang="en-US" dirty="0" smtClean="0"/>
              <a:t>Little use of Web 2.0 technologies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Profile: Independent Research Libraries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702551" cy="4691064"/>
          </a:xfrm>
        </p:spPr>
        <p:txBody>
          <a:bodyPr/>
          <a:lstStyle/>
          <a:p>
            <a:r>
              <a:rPr lang="en-US" dirty="0" smtClean="0"/>
              <a:t>20 independent research libraries</a:t>
            </a:r>
          </a:p>
          <a:p>
            <a:r>
              <a:rPr lang="en-US" dirty="0" smtClean="0"/>
              <a:t>Highest special collections acquisitions budgets</a:t>
            </a:r>
          </a:p>
          <a:p>
            <a:r>
              <a:rPr lang="en-US" dirty="0" smtClean="0"/>
              <a:t>Highest mean number of users</a:t>
            </a:r>
          </a:p>
          <a:p>
            <a:r>
              <a:rPr lang="en-US" dirty="0" smtClean="0"/>
              <a:t>Most active use of Web 2.0 technologies</a:t>
            </a:r>
          </a:p>
          <a:p>
            <a:r>
              <a:rPr lang="en-US" dirty="0" smtClean="0"/>
              <a:t>Most have researcher fellowship programs</a:t>
            </a:r>
          </a:p>
          <a:p>
            <a:r>
              <a:rPr lang="en-US" dirty="0" smtClean="0"/>
              <a:t>Largest mean number of staff</a:t>
            </a:r>
          </a:p>
          <a:p>
            <a:r>
              <a:rPr lang="en-US" dirty="0" smtClean="0"/>
              <a:t>All have decreased budgets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Profile: Oberlin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02551" cy="4691064"/>
          </a:xfrm>
        </p:spPr>
        <p:txBody>
          <a:bodyPr/>
          <a:lstStyle/>
          <a:p>
            <a:r>
              <a:rPr lang="en-US" dirty="0" smtClean="0"/>
              <a:t>80 elite liberal arts colleges</a:t>
            </a:r>
          </a:p>
          <a:p>
            <a:r>
              <a:rPr lang="en-US" dirty="0" smtClean="0"/>
              <a:t>Most have fewer than one million volumes overall</a:t>
            </a:r>
          </a:p>
          <a:p>
            <a:r>
              <a:rPr lang="en-US" dirty="0" smtClean="0"/>
              <a:t>Smallest in terms of special collections size, acquisitions budgets, users, staff, &amp;c.</a:t>
            </a:r>
          </a:p>
          <a:p>
            <a:r>
              <a:rPr lang="en-US" dirty="0" smtClean="0"/>
              <a:t>Undergraduates are about half of users</a:t>
            </a:r>
          </a:p>
          <a:p>
            <a:r>
              <a:rPr lang="en-US" dirty="0" smtClean="0"/>
              <a:t>Many make digital scans at no charge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population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762000"/>
            <a:ext cx="7702551" cy="5257800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sz="2800" dirty="0" smtClean="0"/>
              <a:t>Libraries surveyed: 275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Rate of response: 61% (169)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Five membership organizations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Association of Research Libraries</a:t>
            </a:r>
          </a:p>
          <a:p>
            <a:pPr lvl="1"/>
            <a:r>
              <a:rPr lang="en-US" sz="2400" dirty="0" smtClean="0"/>
              <a:t>Canadian Association of Research Libraries</a:t>
            </a:r>
          </a:p>
          <a:p>
            <a:pPr lvl="1"/>
            <a:r>
              <a:rPr lang="en-US" sz="2400" dirty="0" smtClean="0"/>
              <a:t>Independent Research Libraries Association</a:t>
            </a:r>
          </a:p>
          <a:p>
            <a:pPr lvl="1"/>
            <a:r>
              <a:rPr lang="en-US" sz="2400" dirty="0" smtClean="0"/>
              <a:t>Oberlin Group</a:t>
            </a:r>
          </a:p>
          <a:p>
            <a:pPr lvl="1"/>
            <a:r>
              <a:rPr lang="en-US" sz="2400" dirty="0" smtClean="0"/>
              <a:t>RLG Partnership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Profile: RLG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02551" cy="4691064"/>
          </a:xfrm>
        </p:spPr>
        <p:txBody>
          <a:bodyPr/>
          <a:lstStyle/>
          <a:p>
            <a:r>
              <a:rPr lang="en-US" dirty="0" smtClean="0"/>
              <a:t>Heterogeneous membership: universities, independent research libraries, museums …</a:t>
            </a:r>
          </a:p>
          <a:p>
            <a:r>
              <a:rPr lang="en-US" dirty="0" smtClean="0"/>
              <a:t>Mean numbers (collection size, acquisitions funding, onsite visits, staff size, etc.) all high due to inclusion of large </a:t>
            </a:r>
            <a:r>
              <a:rPr lang="en-US" dirty="0" err="1" smtClean="0"/>
              <a:t>ARLs</a:t>
            </a:r>
            <a:r>
              <a:rPr lang="en-US" dirty="0" smtClean="0"/>
              <a:t> and most IRLAs</a:t>
            </a:r>
          </a:p>
          <a:p>
            <a:r>
              <a:rPr lang="en-US" dirty="0" smtClean="0"/>
              <a:t>Higher percentages of catalog records and finding aids online than the overall means</a:t>
            </a:r>
          </a:p>
          <a:p>
            <a:r>
              <a:rPr lang="en-US" dirty="0" smtClean="0"/>
              <a:t>Half contribute finding aids to ArchiveGrid</a:t>
            </a:r>
          </a:p>
          <a:p>
            <a:r>
              <a:rPr lang="en-US" dirty="0" smtClean="0"/>
              <a:t>More have collected born-digital materials than the overall means</a:t>
            </a:r>
          </a:p>
          <a:p>
            <a:r>
              <a:rPr lang="en-US" dirty="0" smtClean="0"/>
              <a:t>40% have decreased public services staffing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023223" cy="995360"/>
          </a:xfrm>
        </p:spPr>
        <p:txBody>
          <a:bodyPr/>
          <a:lstStyle/>
          <a:p>
            <a:pPr algn="ctr"/>
            <a:r>
              <a:rPr lang="en-US" sz="5000" dirty="0" smtClean="0"/>
              <a:t>What’s Next?</a:t>
            </a:r>
            <a:br>
              <a:rPr lang="en-US" sz="5000" dirty="0" smtClean="0"/>
            </a:b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57200"/>
            <a:ext cx="7702551" cy="4953000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rgbClr val="2178B5"/>
                </a:solidFill>
              </a:rPr>
              <a:t>Consider the survey outcomes vis-à-vis …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sz="2400" dirty="0" smtClean="0"/>
              <a:t>Your institution</a:t>
            </a:r>
          </a:p>
          <a:p>
            <a:pPr lvl="2"/>
            <a:r>
              <a:rPr lang="en-US" sz="2200" i="1" dirty="0" smtClean="0"/>
              <a:t>How do you compare to various norms?</a:t>
            </a:r>
          </a:p>
          <a:p>
            <a:pPr lvl="2">
              <a:buNone/>
            </a:pPr>
            <a:endParaRPr lang="en-US" sz="1000" dirty="0" smtClean="0"/>
          </a:p>
          <a:p>
            <a:pPr lvl="1"/>
            <a:r>
              <a:rPr lang="en-US" sz="2400" dirty="0" smtClean="0"/>
              <a:t>Your membership organizations</a:t>
            </a:r>
          </a:p>
          <a:p>
            <a:pPr lvl="2"/>
            <a:r>
              <a:rPr lang="en-US" sz="2200" i="1" dirty="0" smtClean="0"/>
              <a:t>How can members collaborate to move forward?</a:t>
            </a:r>
          </a:p>
          <a:p>
            <a:pPr lvl="2">
              <a:buNone/>
            </a:pPr>
            <a:endParaRPr lang="en-US" sz="1000" dirty="0" smtClean="0"/>
          </a:p>
          <a:p>
            <a:pPr lvl="1"/>
            <a:r>
              <a:rPr lang="en-US" sz="2400" dirty="0" smtClean="0"/>
              <a:t>Your professional societies</a:t>
            </a:r>
          </a:p>
          <a:p>
            <a:pPr lvl="2"/>
            <a:r>
              <a:rPr lang="en-US" sz="2200" i="1" dirty="0" smtClean="0"/>
              <a:t>Conference sessions? Best practices?</a:t>
            </a:r>
          </a:p>
          <a:p>
            <a:pPr lvl="2">
              <a:buNone/>
            </a:pPr>
            <a:endParaRPr lang="en-US" sz="1000" dirty="0" smtClean="0"/>
          </a:p>
          <a:p>
            <a:pPr lvl="1"/>
            <a:r>
              <a:rPr lang="en-US" sz="2400" dirty="0" smtClean="0"/>
              <a:t>Your professional future</a:t>
            </a:r>
          </a:p>
          <a:p>
            <a:pPr lvl="2"/>
            <a:r>
              <a:rPr lang="en-US" sz="2200" i="1" dirty="0" smtClean="0"/>
              <a:t>Issues that suggest research projects?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02551" cy="4953000"/>
          </a:xfrm>
        </p:spPr>
        <p:txBody>
          <a:bodyPr/>
          <a:lstStyle/>
          <a:p>
            <a:pPr>
              <a:buNone/>
            </a:pPr>
            <a:r>
              <a:rPr lang="en-US" sz="2600" b="1" dirty="0" smtClean="0"/>
              <a:t>Katherine Luce</a:t>
            </a:r>
          </a:p>
          <a:p>
            <a:pPr lvl="1">
              <a:buNone/>
            </a:pPr>
            <a:r>
              <a:rPr lang="en-US" sz="2200" dirty="0" smtClean="0"/>
              <a:t>Research intern</a:t>
            </a:r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b="1" dirty="0" smtClean="0"/>
              <a:t>Merrilee Proffitt</a:t>
            </a:r>
          </a:p>
          <a:p>
            <a:pPr lvl="1">
              <a:buNone/>
            </a:pPr>
            <a:r>
              <a:rPr lang="en-US" sz="2200" dirty="0" smtClean="0"/>
              <a:t>Indispensable adviser</a:t>
            </a:r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b="1" dirty="0" smtClean="0"/>
              <a:t>Reviewers</a:t>
            </a:r>
          </a:p>
          <a:p>
            <a:pPr lvl="1">
              <a:buNone/>
            </a:pPr>
            <a:r>
              <a:rPr lang="en-US" sz="2200" dirty="0" smtClean="0"/>
              <a:t>Colleagues across the five organizations</a:t>
            </a:r>
          </a:p>
          <a:p>
            <a:pPr lvl="1">
              <a:buNone/>
            </a:pPr>
            <a:r>
              <a:rPr lang="en-US" sz="2200" dirty="0" smtClean="0"/>
              <a:t>OCLC Research colleagues in San Mateo</a:t>
            </a:r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b="1" dirty="0" smtClean="0"/>
              <a:t>ARL</a:t>
            </a:r>
          </a:p>
          <a:p>
            <a:pPr lvl="1">
              <a:buNone/>
            </a:pPr>
            <a:r>
              <a:rPr lang="en-US" sz="2200" dirty="0" smtClean="0"/>
              <a:t>Transformative 1998 survey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09600"/>
            <a:ext cx="7702551" cy="5257800"/>
          </a:xfrm>
        </p:spPr>
        <p:txBody>
          <a:bodyPr/>
          <a:lstStyle/>
          <a:p>
            <a:pPr algn="ctr">
              <a:buNone/>
            </a:pPr>
            <a:endParaRPr lang="en-US" sz="3600" b="1" i="1" dirty="0" smtClean="0"/>
          </a:p>
          <a:p>
            <a:pPr algn="ctr">
              <a:buNone/>
            </a:pPr>
            <a:r>
              <a:rPr lang="en-US" sz="3600" b="1" i="1" dirty="0" smtClean="0"/>
              <a:t>Taking our Pulse</a:t>
            </a:r>
          </a:p>
          <a:p>
            <a:pPr algn="ctr">
              <a:buNone/>
            </a:pPr>
            <a:endParaRPr lang="en-US" sz="1000" b="1" i="1" dirty="0" smtClean="0"/>
          </a:p>
          <a:p>
            <a:pPr algn="ctr">
              <a:buNone/>
            </a:pPr>
            <a:r>
              <a:rPr lang="en-US" sz="2800" b="1" i="1" dirty="0" smtClean="0"/>
              <a:t>The OCLC Research Survey of </a:t>
            </a:r>
          </a:p>
          <a:p>
            <a:pPr algn="ctr">
              <a:buNone/>
            </a:pPr>
            <a:r>
              <a:rPr lang="en-US" sz="2800" b="1" i="1" dirty="0" smtClean="0"/>
              <a:t>Special Collections and Archives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>
                <a:hlinkClick r:id="rId2"/>
              </a:rPr>
              <a:t>http://www.oclc.org/research/publications/library/2010/2010-11.pdf</a:t>
            </a:r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75075" cy="4202113"/>
          </a:xfrm>
        </p:spPr>
        <p:txBody>
          <a:bodyPr/>
          <a:lstStyle/>
          <a:p>
            <a:r>
              <a:rPr lang="en-US" sz="3000" b="1" dirty="0" smtClean="0"/>
              <a:t>Thank you!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Jackie Dooley</a:t>
            </a:r>
          </a:p>
          <a:p>
            <a:r>
              <a:rPr lang="en-US" dirty="0" smtClean="0"/>
              <a:t>dooleyj@oclc.org</a:t>
            </a:r>
            <a:endParaRPr lang="en-US" dirty="0"/>
          </a:p>
        </p:txBody>
      </p:sp>
      <p:pic>
        <p:nvPicPr>
          <p:cNvPr id="8" name="Picture 7" descr="Jackie Dooley B&amp;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298669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2F0573-E7B0-F94B-8FEB-F7593E62A275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17412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738188"/>
            <a:ext cx="7173913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389938" y="196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56432D-58B7-0646-91EA-6470F4019B28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21506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738188"/>
            <a:ext cx="7173913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C1C16F-58EC-B14E-9AF2-B9A40BA48075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91140" name="Picture 4" descr="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717391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23223" cy="995360"/>
          </a:xfrm>
        </p:spPr>
        <p:txBody>
          <a:bodyPr/>
          <a:lstStyle/>
          <a:p>
            <a:r>
              <a:rPr lang="en-US" dirty="0" smtClean="0"/>
              <a:t>“Your three most challenging issues” **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02551" cy="4691064"/>
          </a:xfrm>
        </p:spPr>
        <p:txBody>
          <a:bodyPr/>
          <a:lstStyle/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Space (by a very long mile)</a:t>
            </a:r>
          </a:p>
          <a:p>
            <a:pPr marL="987425" lvl="1" indent="-514350">
              <a:buNone/>
            </a:pPr>
            <a:endParaRPr lang="en-US" sz="2800" dirty="0" smtClean="0"/>
          </a:p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Born-digital materials</a:t>
            </a:r>
          </a:p>
          <a:p>
            <a:pPr marL="987425" lvl="1" indent="-514350">
              <a:buFont typeface="+mj-lt"/>
              <a:buAutoNum type="arabicPeriod"/>
            </a:pPr>
            <a:endParaRPr lang="en-US" sz="2800" dirty="0" smtClean="0"/>
          </a:p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Digitization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i="1" dirty="0" smtClean="0"/>
              <a:t>** Funding and staffing were disallowed.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CL Blu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21B2CB3A491438F8C3CF70CF5C351" ma:contentTypeVersion="0" ma:contentTypeDescription="Create a new document." ma:contentTypeScope="" ma:versionID="d73062128fec434ff45cfe428458908c">
  <xsd:schema xmlns:xsd="http://www.w3.org/2001/XMLSchema" xmlns:p="http://schemas.microsoft.com/office/2006/metadata/properties" targetNamespace="http://schemas.microsoft.com/office/2006/metadata/properties" ma:root="true" ma:fieldsID="774135a8e01ad8e2a25cb24840439c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34BD36-37CB-48C5-8C53-15E606A2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3632341-1B23-4F20-9825-B34EBA9434AD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77B243-7733-4BAE-94E0-AF1A737FC3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41579</TotalTime>
  <Words>1764</Words>
  <Application>Microsoft Office PowerPoint</Application>
  <PresentationFormat>On-screen Show (4:3)</PresentationFormat>
  <Paragraphs>435</Paragraphs>
  <Slides>55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OCCL Blue "light" template</vt:lpstr>
      <vt:lpstr>OCLC orange "light" template</vt:lpstr>
      <vt:lpstr>Taking Our Pulse  The OCLC Research Survey of Special Collections and Archives</vt:lpstr>
      <vt:lpstr>Overview</vt:lpstr>
      <vt:lpstr>What’s wrong with this [big] picture?</vt:lpstr>
      <vt:lpstr>Project objectives</vt:lpstr>
      <vt:lpstr>Survey population</vt:lpstr>
      <vt:lpstr>Slide 6</vt:lpstr>
      <vt:lpstr>Slide 7</vt:lpstr>
      <vt:lpstr>Slide 8</vt:lpstr>
      <vt:lpstr>“Your three most challenging issues” **</vt:lpstr>
      <vt:lpstr>Be asking yourself about the action items …</vt:lpstr>
      <vt:lpstr>Assessment: Action item</vt:lpstr>
      <vt:lpstr>Slide 12</vt:lpstr>
      <vt:lpstr>Collections: Growth</vt:lpstr>
      <vt:lpstr>Collections: Acquisitions</vt:lpstr>
      <vt:lpstr>Collections: Acquisitions Funding</vt:lpstr>
      <vt:lpstr>Collections: Acquisitions</vt:lpstr>
      <vt:lpstr>Collections</vt:lpstr>
      <vt:lpstr>Collections: Sample questions</vt:lpstr>
      <vt:lpstr>Collections: Action items</vt:lpstr>
      <vt:lpstr>Slide 20</vt:lpstr>
      <vt:lpstr>Slide 21</vt:lpstr>
      <vt:lpstr>User services</vt:lpstr>
      <vt:lpstr>User Services: Onsite visits</vt:lpstr>
      <vt:lpstr>User services </vt:lpstr>
      <vt:lpstr>User Services: Presentations</vt:lpstr>
      <vt:lpstr>User services: Sample question</vt:lpstr>
      <vt:lpstr>User services: Action items</vt:lpstr>
      <vt:lpstr>Cataloging and metadata</vt:lpstr>
      <vt:lpstr>Cataloging &amp; metadata: Sample Questions</vt:lpstr>
      <vt:lpstr>Cataloging and metadata: Action items</vt:lpstr>
      <vt:lpstr>Archival management</vt:lpstr>
      <vt:lpstr>Archival management</vt:lpstr>
      <vt:lpstr>Archival management: Action item</vt:lpstr>
      <vt:lpstr>Digitization</vt:lpstr>
      <vt:lpstr>Digitization: Sample questions</vt:lpstr>
      <vt:lpstr>Digitization: Action items</vt:lpstr>
      <vt:lpstr>Born-digital archival materials </vt:lpstr>
      <vt:lpstr>Born-digital materials</vt:lpstr>
      <vt:lpstr>Slide 39</vt:lpstr>
      <vt:lpstr>Born-digital materials: Sample questions</vt:lpstr>
      <vt:lpstr>Born-digital materials: Action items</vt:lpstr>
      <vt:lpstr>Slide 42</vt:lpstr>
      <vt:lpstr>Staff </vt:lpstr>
      <vt:lpstr>Slide 44</vt:lpstr>
      <vt:lpstr>Staff: Action items</vt:lpstr>
      <vt:lpstr>Profile: Association of Research Libraries</vt:lpstr>
      <vt:lpstr>Profile: Canadian Association of Research Libraries</vt:lpstr>
      <vt:lpstr>Profile: Independent Research Libraries Association</vt:lpstr>
      <vt:lpstr>Profile: Oberlin Group</vt:lpstr>
      <vt:lpstr>Profile: RLG Partnership</vt:lpstr>
      <vt:lpstr>What’s Next? </vt:lpstr>
      <vt:lpstr>Slide 52</vt:lpstr>
      <vt:lpstr>Special thanks to …</vt:lpstr>
      <vt:lpstr>Slide 54</vt:lpstr>
      <vt:lpstr>Slide 55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 Slide Title Line Two</dc:title>
  <dc:creator>robinsoma</dc:creator>
  <cp:keywords>Theme color: blue; Background color: light;</cp:keywords>
  <dc:description>Use this "light" template when projecting presentations in well lit rooms.</dc:description>
  <cp:lastModifiedBy>Melissa Renspie</cp:lastModifiedBy>
  <cp:revision>1571</cp:revision>
  <dcterms:created xsi:type="dcterms:W3CDTF">2010-10-28T14:21:43Z</dcterms:created>
  <dcterms:modified xsi:type="dcterms:W3CDTF">2010-11-11T22:17:38Z</dcterms:modified>
  <cp:category>OCLC PowerPoint Template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0x01010001D21B2CB3A491438F8C3CF70CF5C351</vt:lpwstr>
  </property>
</Properties>
</file>