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84" r:id="rId3"/>
    <p:sldId id="267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81" r:id="rId12"/>
    <p:sldId id="280" r:id="rId13"/>
    <p:sldId id="305" r:id="rId14"/>
    <p:sldId id="282" r:id="rId15"/>
    <p:sldId id="278" r:id="rId16"/>
    <p:sldId id="285" r:id="rId17"/>
    <p:sldId id="299" r:id="rId18"/>
    <p:sldId id="302" r:id="rId19"/>
    <p:sldId id="300" r:id="rId20"/>
    <p:sldId id="283" r:id="rId21"/>
    <p:sldId id="287" r:id="rId22"/>
    <p:sldId id="290" r:id="rId23"/>
    <p:sldId id="303" r:id="rId24"/>
    <p:sldId id="304" r:id="rId25"/>
    <p:sldId id="292" r:id="rId26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1" autoAdjust="0"/>
    <p:restoredTop sz="79702" autoAdjust="0"/>
  </p:normalViewPr>
  <p:slideViewPr>
    <p:cSldViewPr>
      <p:cViewPr varScale="1">
        <p:scale>
          <a:sx n="55" d="100"/>
          <a:sy n="55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17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75B27B-3C63-44EA-90D2-9803D2A9051F}" type="datetimeFigureOut">
              <a:rPr lang="en-GB"/>
              <a:pPr/>
              <a:t>01/11/2010</a:t>
            </a:fld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F01DB94-450A-4AF8-8A5F-F57C3469576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extended</a:t>
            </a:r>
            <a:r>
              <a:rPr lang="nl-NL" dirty="0" smtClean="0"/>
              <a:t> </a:t>
            </a:r>
            <a:r>
              <a:rPr lang="nl-NL" dirty="0" err="1" smtClean="0"/>
              <a:t>version</a:t>
            </a:r>
            <a:r>
              <a:rPr lang="nl-NL" dirty="0" smtClean="0"/>
              <a:t> of the </a:t>
            </a:r>
            <a:r>
              <a:rPr lang="nl-NL" dirty="0" err="1" smtClean="0"/>
              <a:t>presentation</a:t>
            </a:r>
            <a:r>
              <a:rPr lang="nl-NL" dirty="0" smtClean="0"/>
              <a:t> </a:t>
            </a:r>
            <a:r>
              <a:rPr lang="nl-NL" dirty="0" err="1" smtClean="0"/>
              <a:t>given</a:t>
            </a:r>
            <a:r>
              <a:rPr lang="nl-NL" baseline="0" dirty="0" smtClean="0"/>
              <a:t> at the RLG Partnership </a:t>
            </a:r>
            <a:r>
              <a:rPr lang="nl-NL" baseline="0" dirty="0" err="1" smtClean="0"/>
              <a:t>European</a:t>
            </a:r>
            <a:r>
              <a:rPr lang="nl-NL" baseline="0" dirty="0" smtClean="0"/>
              <a:t> Meeting in Oxford,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the 12th of </a:t>
            </a:r>
            <a:r>
              <a:rPr lang="nl-NL" baseline="0" dirty="0" err="1" smtClean="0"/>
              <a:t>October</a:t>
            </a:r>
            <a:r>
              <a:rPr lang="nl-NL" baseline="0" dirty="0" smtClean="0"/>
              <a:t> 2010. The </a:t>
            </a:r>
            <a:r>
              <a:rPr lang="nl-NL" baseline="0" dirty="0" err="1" smtClean="0"/>
              <a:t>session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presentation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entitled</a:t>
            </a:r>
            <a:r>
              <a:rPr lang="nl-NL" baseline="0" dirty="0" smtClean="0"/>
              <a:t>: </a:t>
            </a:r>
            <a:r>
              <a:rPr lang="nl-NL" sz="1200" kern="1200" baseline="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“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Management of Collections: Working with Donors, Building Collections Now and for the Future</a:t>
            </a:r>
            <a:r>
              <a:rPr lang="nl-NL" baseline="0" dirty="0" smtClean="0"/>
              <a:t>”.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Institute</a:t>
            </a:r>
            <a:r>
              <a:rPr lang="nl-NL" dirty="0" smtClean="0"/>
              <a:t> </a:t>
            </a:r>
            <a:r>
              <a:rPr lang="nl-NL" dirty="0" err="1" smtClean="0"/>
              <a:t>holds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of the </a:t>
            </a:r>
            <a:r>
              <a:rPr lang="nl-NL" dirty="0" err="1" smtClean="0"/>
              <a:t>biggest</a:t>
            </a:r>
            <a:r>
              <a:rPr lang="nl-NL" dirty="0" smtClean="0"/>
              <a:t> poster </a:t>
            </a:r>
            <a:r>
              <a:rPr lang="nl-NL" dirty="0" err="1" smtClean="0"/>
              <a:t>collections</a:t>
            </a:r>
            <a:r>
              <a:rPr lang="nl-NL" dirty="0" smtClean="0"/>
              <a:t> in </a:t>
            </a:r>
            <a:r>
              <a:rPr lang="nl-NL" dirty="0" err="1" smtClean="0"/>
              <a:t>Europe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And </a:t>
            </a:r>
            <a:r>
              <a:rPr lang="nl-NL" dirty="0" err="1" smtClean="0"/>
              <a:t>it</a:t>
            </a:r>
            <a:r>
              <a:rPr lang="nl-NL" dirty="0" smtClean="0"/>
              <a:t> has </a:t>
            </a:r>
            <a:r>
              <a:rPr lang="nl-NL" dirty="0" err="1" smtClean="0"/>
              <a:t>recently</a:t>
            </a:r>
            <a:r>
              <a:rPr lang="nl-NL" dirty="0" smtClean="0"/>
              <a:t> </a:t>
            </a:r>
            <a:r>
              <a:rPr lang="nl-NL" dirty="0" err="1" smtClean="0"/>
              <a:t>launched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history</a:t>
            </a:r>
            <a:r>
              <a:rPr lang="nl-NL" dirty="0" smtClean="0"/>
              <a:t> webshop,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where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order </a:t>
            </a:r>
            <a:r>
              <a:rPr lang="nl-NL" baseline="0" dirty="0" err="1" smtClean="0"/>
              <a:t>original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size</a:t>
            </a:r>
            <a:r>
              <a:rPr lang="nl-NL" baseline="0" dirty="0" smtClean="0"/>
              <a:t> posters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collections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printed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high-quality</a:t>
            </a:r>
            <a:r>
              <a:rPr lang="nl-NL" baseline="0" dirty="0" smtClean="0"/>
              <a:t> paper…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 </a:t>
            </a:r>
            <a:r>
              <a:rPr lang="nl-NL" dirty="0" err="1" smtClean="0"/>
              <a:t>former</a:t>
            </a:r>
            <a:r>
              <a:rPr lang="nl-NL" dirty="0" smtClean="0"/>
              <a:t> </a:t>
            </a:r>
            <a:r>
              <a:rPr lang="nl-NL" dirty="0" err="1" smtClean="0"/>
              <a:t>cocoa</a:t>
            </a:r>
            <a:r>
              <a:rPr lang="nl-NL" dirty="0" smtClean="0"/>
              <a:t> </a:t>
            </a:r>
            <a:r>
              <a:rPr lang="nl-NL" dirty="0" err="1" smtClean="0"/>
              <a:t>warehouse</a:t>
            </a:r>
            <a:r>
              <a:rPr lang="nl-NL" dirty="0" smtClean="0"/>
              <a:t> in </a:t>
            </a:r>
            <a:r>
              <a:rPr lang="nl-NL" dirty="0" err="1" smtClean="0"/>
              <a:t>Amsterdam’s</a:t>
            </a:r>
            <a:r>
              <a:rPr lang="nl-NL" dirty="0" smtClean="0"/>
              <a:t> </a:t>
            </a:r>
            <a:r>
              <a:rPr lang="nl-NL" dirty="0" err="1" smtClean="0"/>
              <a:t>Eastern</a:t>
            </a:r>
            <a:r>
              <a:rPr lang="nl-NL" dirty="0" smtClean="0"/>
              <a:t> </a:t>
            </a:r>
            <a:r>
              <a:rPr lang="nl-NL" dirty="0" err="1" smtClean="0"/>
              <a:t>Docks</a:t>
            </a:r>
            <a:r>
              <a:rPr lang="nl-NL" dirty="0" smtClean="0"/>
              <a:t> stores the </a:t>
            </a:r>
            <a:r>
              <a:rPr lang="nl-NL" dirty="0" err="1" smtClean="0"/>
              <a:t>collections</a:t>
            </a:r>
            <a:r>
              <a:rPr lang="nl-NL" dirty="0" smtClean="0"/>
              <a:t> of the IISH,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baseline="0" dirty="0" smtClean="0"/>
              <a:t>over 50 </a:t>
            </a:r>
            <a:r>
              <a:rPr lang="nl-NL" baseline="0" dirty="0" err="1" smtClean="0"/>
              <a:t>kms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materials</a:t>
            </a:r>
            <a:r>
              <a:rPr lang="nl-NL" baseline="0" dirty="0" smtClean="0"/>
              <a:t>, and the digital </a:t>
            </a:r>
            <a:r>
              <a:rPr lang="nl-NL" baseline="0" dirty="0" err="1" smtClean="0"/>
              <a:t>stacks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growing</a:t>
            </a:r>
            <a:r>
              <a:rPr lang="nl-NL" baseline="0" dirty="0" smtClean="0"/>
              <a:t> at a </a:t>
            </a:r>
            <a:r>
              <a:rPr lang="nl-NL" baseline="0" dirty="0" err="1" smtClean="0"/>
              <a:t>fast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rate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digitised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born-digital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collections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mostly</a:t>
            </a:r>
            <a:r>
              <a:rPr lang="nl-NL" baseline="0" dirty="0" smtClean="0"/>
              <a:t> image and sound.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collection</a:t>
            </a:r>
            <a:r>
              <a:rPr lang="nl-NL" dirty="0" smtClean="0"/>
              <a:t> building </a:t>
            </a:r>
            <a:r>
              <a:rPr lang="nl-NL" dirty="0" err="1" smtClean="0"/>
              <a:t>process</a:t>
            </a:r>
            <a:r>
              <a:rPr lang="nl-NL" dirty="0" smtClean="0"/>
              <a:t> is </a:t>
            </a:r>
            <a:r>
              <a:rPr lang="nl-NL" dirty="0" err="1" smtClean="0"/>
              <a:t>driven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Institute’</a:t>
            </a:r>
            <a:r>
              <a:rPr lang="nl-NL" dirty="0" err="1" smtClean="0"/>
              <a:t>s</a:t>
            </a:r>
            <a:r>
              <a:rPr lang="nl-NL" dirty="0" smtClean="0"/>
              <a:t> </a:t>
            </a:r>
            <a:r>
              <a:rPr lang="nl-NL" dirty="0" err="1" smtClean="0"/>
              <a:t>rescue</a:t>
            </a:r>
            <a:r>
              <a:rPr lang="nl-NL" dirty="0" smtClean="0"/>
              <a:t> </a:t>
            </a:r>
            <a:r>
              <a:rPr lang="nl-NL" dirty="0" err="1" smtClean="0"/>
              <a:t>mission</a:t>
            </a:r>
            <a:r>
              <a:rPr lang="nl-NL" baseline="0" dirty="0" smtClean="0"/>
              <a:t> and shows a </a:t>
            </a:r>
            <a:r>
              <a:rPr lang="nl-NL" baseline="0" dirty="0" err="1" smtClean="0"/>
              <a:t>strong</a:t>
            </a:r>
            <a:r>
              <a:rPr lang="nl-NL" baseline="0" dirty="0" smtClean="0"/>
              <a:t> international </a:t>
            </a:r>
            <a:r>
              <a:rPr lang="nl-NL" baseline="0" dirty="0" err="1" smtClean="0"/>
              <a:t>orientation</a:t>
            </a:r>
            <a:r>
              <a:rPr lang="nl-NL" baseline="0" dirty="0" smtClean="0"/>
              <a:t>. In the past 75 </a:t>
            </a:r>
            <a:r>
              <a:rPr lang="nl-NL" baseline="0" dirty="0" err="1" smtClean="0"/>
              <a:t>years</a:t>
            </a:r>
            <a:r>
              <a:rPr lang="nl-NL" baseline="0" dirty="0" smtClean="0"/>
              <a:t>,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has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collected</a:t>
            </a:r>
            <a:r>
              <a:rPr lang="nl-NL" baseline="0" dirty="0" smtClean="0"/>
              <a:t> the Dutch </a:t>
            </a:r>
            <a:r>
              <a:rPr lang="nl-NL" baseline="0" dirty="0" err="1" smtClean="0"/>
              <a:t>Left</a:t>
            </a:r>
            <a:r>
              <a:rPr lang="nl-NL" baseline="0" dirty="0" smtClean="0"/>
              <a:t> and is </a:t>
            </a:r>
            <a:r>
              <a:rPr lang="nl-NL" baseline="0" dirty="0" err="1" smtClean="0"/>
              <a:t>considered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main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heritage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institutions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Netherlands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</a:t>
            </a:r>
            <a:r>
              <a:rPr lang="nl-NL" dirty="0" err="1" smtClean="0"/>
              <a:t>addition</a:t>
            </a:r>
            <a:r>
              <a:rPr lang="nl-NL" dirty="0" smtClean="0"/>
              <a:t>, the IISH has </a:t>
            </a:r>
            <a:r>
              <a:rPr lang="nl-NL" dirty="0" err="1" smtClean="0"/>
              <a:t>attracted</a:t>
            </a:r>
            <a:r>
              <a:rPr lang="nl-NL" dirty="0" smtClean="0"/>
              <a:t> and </a:t>
            </a:r>
            <a:r>
              <a:rPr lang="nl-NL" dirty="0" err="1" smtClean="0"/>
              <a:t>integrated</a:t>
            </a:r>
            <a:r>
              <a:rPr lang="nl-NL" dirty="0" smtClean="0"/>
              <a:t> the </a:t>
            </a:r>
            <a:r>
              <a:rPr lang="nl-NL" dirty="0" err="1" smtClean="0"/>
              <a:t>collections</a:t>
            </a:r>
            <a:r>
              <a:rPr lang="nl-NL" dirty="0" smtClean="0"/>
              <a:t> of </a:t>
            </a:r>
            <a:r>
              <a:rPr lang="nl-NL" dirty="0" err="1" smtClean="0"/>
              <a:t>other</a:t>
            </a:r>
            <a:r>
              <a:rPr lang="nl-NL" dirty="0" smtClean="0"/>
              <a:t> Dutch </a:t>
            </a:r>
            <a:r>
              <a:rPr lang="nl-NL" dirty="0" err="1" smtClean="0"/>
              <a:t>collecting</a:t>
            </a:r>
            <a:r>
              <a:rPr lang="nl-NL" dirty="0" smtClean="0"/>
              <a:t> </a:t>
            </a:r>
            <a:r>
              <a:rPr lang="nl-NL" dirty="0" err="1" smtClean="0"/>
              <a:t>organisations</a:t>
            </a:r>
            <a:r>
              <a:rPr lang="nl-NL" dirty="0" smtClean="0"/>
              <a:t> … </a:t>
            </a:r>
            <a:r>
              <a:rPr lang="nl-NL" dirty="0" err="1" smtClean="0"/>
              <a:t>thereby</a:t>
            </a:r>
            <a:r>
              <a:rPr lang="nl-NL" dirty="0" smtClean="0"/>
              <a:t> </a:t>
            </a:r>
            <a:r>
              <a:rPr lang="nl-NL" dirty="0" err="1" smtClean="0"/>
              <a:t>extending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baseline="0" dirty="0" smtClean="0"/>
              <a:t> holding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terms</a:t>
            </a:r>
            <a:r>
              <a:rPr lang="nl-NL" baseline="0" dirty="0" smtClean="0"/>
              <a:t> of volume and </a:t>
            </a:r>
            <a:r>
              <a:rPr lang="nl-NL" baseline="0" dirty="0" err="1" smtClean="0"/>
              <a:t>variety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Collecting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personal</a:t>
            </a:r>
            <a:r>
              <a:rPr lang="nl-NL" baseline="0" dirty="0" smtClean="0"/>
              <a:t> papers of </a:t>
            </a:r>
            <a:r>
              <a:rPr lang="nl-NL" baseline="0" dirty="0" err="1" smtClean="0"/>
              <a:t>individuals</a:t>
            </a:r>
            <a:r>
              <a:rPr lang="nl-NL" baseline="0" dirty="0" smtClean="0"/>
              <a:t> and the </a:t>
            </a:r>
            <a:r>
              <a:rPr lang="nl-NL" baseline="0" dirty="0" err="1" smtClean="0"/>
              <a:t>archives</a:t>
            </a:r>
            <a:r>
              <a:rPr lang="nl-NL" baseline="0" dirty="0" smtClean="0"/>
              <a:t> of private </a:t>
            </a:r>
            <a:r>
              <a:rPr lang="nl-NL" baseline="0" dirty="0" err="1" smtClean="0"/>
              <a:t>organisations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requires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considerate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patient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approach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towards</a:t>
            </a:r>
            <a:r>
              <a:rPr lang="nl-NL" baseline="0" dirty="0" smtClean="0"/>
              <a:t> donors and </a:t>
            </a:r>
            <a:r>
              <a:rPr lang="nl-NL" baseline="0" dirty="0" err="1" smtClean="0"/>
              <a:t>depositors</a:t>
            </a:r>
            <a:r>
              <a:rPr lang="nl-NL" baseline="0" dirty="0" smtClean="0"/>
              <a:t>. As a </a:t>
            </a:r>
            <a:r>
              <a:rPr lang="nl-NL" baseline="0" dirty="0" err="1" smtClean="0"/>
              <a:t>principle</a:t>
            </a:r>
            <a:r>
              <a:rPr lang="nl-NL" baseline="0" dirty="0" smtClean="0"/>
              <a:t>,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does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buy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archives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receives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</a:t>
            </a:r>
            <a:r>
              <a:rPr lang="nl-NL" baseline="0" dirty="0" smtClean="0"/>
              <a:t> as a </a:t>
            </a:r>
            <a:r>
              <a:rPr lang="nl-NL" baseline="0" dirty="0" err="1" smtClean="0"/>
              <a:t>donation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loan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deposit</a:t>
            </a:r>
            <a:r>
              <a:rPr lang="nl-NL" baseline="0" dirty="0" smtClean="0"/>
              <a:t>. The </a:t>
            </a:r>
            <a:r>
              <a:rPr lang="nl-NL" baseline="0" dirty="0" err="1" smtClean="0"/>
              <a:t>approach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trust building and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extensive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networks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time </a:t>
            </a:r>
            <a:r>
              <a:rPr lang="nl-NL" baseline="0" dirty="0" err="1" smtClean="0"/>
              <a:t>consuming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rewarding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effective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approach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collect</a:t>
            </a:r>
            <a:r>
              <a:rPr lang="nl-NL" baseline="0" dirty="0" smtClean="0"/>
              <a:t> complete private </a:t>
            </a:r>
            <a:r>
              <a:rPr lang="nl-NL" baseline="0" dirty="0" err="1" smtClean="0"/>
              <a:t>collections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leading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thinkers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academics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thereby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harnessing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intellectual</a:t>
            </a:r>
            <a:r>
              <a:rPr lang="nl-NL" baseline="0" dirty="0" smtClean="0"/>
              <a:t> power of </a:t>
            </a:r>
            <a:r>
              <a:rPr lang="nl-NL" baseline="0" dirty="0" err="1" smtClean="0"/>
              <a:t>individual</a:t>
            </a:r>
            <a:r>
              <a:rPr lang="nl-NL" baseline="0" dirty="0" smtClean="0"/>
              <a:t> collectors.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From the 1990’s onwards, the focus of collection development has slowly shifted away from Europe,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towards the East and the Global South,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 with offices and correspondents in Turkey, Iran, India, Thailand and soon also in Brazil and Ethiopia</a:t>
            </a:r>
            <a:r>
              <a:rPr lang="en-US" sz="1200" kern="120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. As a result, the Institute undertakes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 documentation and </a:t>
            </a:r>
            <a:r>
              <a:rPr lang="en-US" sz="1200" kern="120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oral history projects, in regions where written sources are scarce. Another more recent development, is the building of so-called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 data-hubs: analytical databases with historical data on social conditions across the world for comparative research. T</a:t>
            </a:r>
            <a:r>
              <a:rPr lang="en-US" sz="1200" kern="120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he Historical Sample of the Netherlands, is one of the first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 large-scale data-sets created at the IISH</a:t>
            </a:r>
            <a:r>
              <a:rPr lang="en-US" sz="1200" kern="1200" dirty="0" smtClean="0">
                <a:solidFill>
                  <a:schemeClr val="tx1"/>
                </a:solidFill>
                <a:latin typeface="Calibri" charset="0"/>
                <a:ea typeface="+mn-ea"/>
                <a:cs typeface="+mn-cs"/>
              </a:rPr>
              <a:t> with data from birth, death and marriage registers dating from 1812 to 1922.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evolution</a:t>
            </a:r>
            <a:r>
              <a:rPr lang="nl-NL" dirty="0" smtClean="0"/>
              <a:t> of the </a:t>
            </a:r>
            <a:r>
              <a:rPr lang="nl-NL" dirty="0" err="1" smtClean="0"/>
              <a:t>collection</a:t>
            </a:r>
            <a:r>
              <a:rPr lang="nl-NL" dirty="0" smtClean="0"/>
              <a:t> building </a:t>
            </a:r>
            <a:r>
              <a:rPr lang="nl-NL" dirty="0" err="1" smtClean="0"/>
              <a:t>process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explained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the </a:t>
            </a:r>
            <a:r>
              <a:rPr lang="nl-NL" dirty="0" err="1" smtClean="0"/>
              <a:t>way</a:t>
            </a:r>
            <a:r>
              <a:rPr lang="nl-NL" dirty="0" smtClean="0"/>
              <a:t> in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collection</a:t>
            </a:r>
            <a:r>
              <a:rPr lang="nl-NL" dirty="0" smtClean="0"/>
              <a:t> building was </a:t>
            </a:r>
            <a:r>
              <a:rPr lang="nl-NL" dirty="0" err="1" smtClean="0"/>
              <a:t>organised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the </a:t>
            </a:r>
            <a:r>
              <a:rPr lang="nl-NL" dirty="0" err="1" smtClean="0"/>
              <a:t>Institute</a:t>
            </a:r>
            <a:r>
              <a:rPr lang="nl-NL" dirty="0" smtClean="0"/>
              <a:t>. In the </a:t>
            </a:r>
            <a:r>
              <a:rPr lang="nl-NL" dirty="0" err="1" smtClean="0"/>
              <a:t>first</a:t>
            </a:r>
            <a:r>
              <a:rPr lang="nl-NL" dirty="0" smtClean="0"/>
              <a:t> 50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years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and </a:t>
            </a:r>
            <a:r>
              <a:rPr lang="nl-NL" baseline="0" dirty="0" err="1" smtClean="0"/>
              <a:t>carrying</a:t>
            </a:r>
            <a:r>
              <a:rPr lang="nl-NL" baseline="0" dirty="0" smtClean="0"/>
              <a:t> out research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the basis of the </a:t>
            </a:r>
            <a:r>
              <a:rPr lang="nl-NL" baseline="0" dirty="0" err="1" smtClean="0"/>
              <a:t>collections</a:t>
            </a:r>
            <a:r>
              <a:rPr lang="nl-NL" baseline="0" dirty="0" smtClean="0"/>
              <a:t> went hand in hand.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From</a:t>
            </a:r>
            <a:r>
              <a:rPr lang="nl-NL" dirty="0" smtClean="0"/>
              <a:t> the 1980’s </a:t>
            </a:r>
            <a:r>
              <a:rPr lang="nl-NL" dirty="0" err="1" smtClean="0"/>
              <a:t>onwards</a:t>
            </a:r>
            <a:r>
              <a:rPr lang="nl-NL" dirty="0" smtClean="0"/>
              <a:t> these </a:t>
            </a:r>
            <a:r>
              <a:rPr lang="nl-NL" dirty="0" err="1" smtClean="0"/>
              <a:t>activities</a:t>
            </a:r>
            <a:r>
              <a:rPr lang="nl-NL" dirty="0" smtClean="0"/>
              <a:t> </a:t>
            </a:r>
            <a:r>
              <a:rPr lang="nl-NL" dirty="0" err="1" smtClean="0"/>
              <a:t>became</a:t>
            </a:r>
            <a:r>
              <a:rPr lang="nl-NL" dirty="0" smtClean="0"/>
              <a:t> </a:t>
            </a:r>
            <a:r>
              <a:rPr lang="nl-NL" dirty="0" err="1" smtClean="0"/>
              <a:t>separated</a:t>
            </a:r>
            <a:r>
              <a:rPr lang="nl-NL" dirty="0" smtClean="0"/>
              <a:t> as a </a:t>
            </a:r>
            <a:r>
              <a:rPr lang="nl-NL" dirty="0" err="1" smtClean="0"/>
              <a:t>result</a:t>
            </a:r>
            <a:r>
              <a:rPr lang="nl-NL" dirty="0" smtClean="0"/>
              <a:t> of the </a:t>
            </a:r>
            <a:r>
              <a:rPr lang="nl-NL" dirty="0" err="1" smtClean="0"/>
              <a:t>development</a:t>
            </a:r>
            <a:r>
              <a:rPr lang="nl-NL" dirty="0" smtClean="0"/>
              <a:t> of a separate research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department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distinctive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programme</a:t>
            </a:r>
            <a:r>
              <a:rPr lang="nl-NL" baseline="0" dirty="0" smtClean="0"/>
              <a:t>…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took</a:t>
            </a:r>
            <a:r>
              <a:rPr lang="nl-NL" baseline="0" dirty="0" smtClean="0"/>
              <a:t> at </a:t>
            </a:r>
            <a:r>
              <a:rPr lang="nl-NL" baseline="0" dirty="0" err="1" smtClean="0"/>
              <a:t>least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twenty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years</a:t>
            </a:r>
            <a:r>
              <a:rPr lang="nl-NL" baseline="0" dirty="0" smtClean="0"/>
              <a:t> and was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gradual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As the more traditional research </a:t>
            </a:r>
            <a:r>
              <a:rPr lang="nl-NL" dirty="0" err="1" smtClean="0"/>
              <a:t>activities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centrered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around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Socialism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Communism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faded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away</a:t>
            </a:r>
            <a:r>
              <a:rPr lang="nl-NL" baseline="0" dirty="0" smtClean="0"/>
              <a:t>, the research </a:t>
            </a:r>
            <a:r>
              <a:rPr lang="nl-NL" baseline="0" dirty="0" err="1" smtClean="0"/>
              <a:t>programme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international </a:t>
            </a:r>
            <a:r>
              <a:rPr lang="nl-NL" baseline="0" dirty="0" err="1" smtClean="0"/>
              <a:t>comparative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labour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took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shape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reached</a:t>
            </a:r>
            <a:r>
              <a:rPr lang="nl-NL" baseline="0" dirty="0" smtClean="0"/>
              <a:t> out to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geographical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fields</a:t>
            </a:r>
            <a:r>
              <a:rPr lang="nl-NL" baseline="0" dirty="0" smtClean="0"/>
              <a:t> of interest. The </a:t>
            </a:r>
            <a:r>
              <a:rPr lang="nl-NL" baseline="0" dirty="0" err="1" smtClean="0"/>
              <a:t>rescue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mission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followed</a:t>
            </a:r>
            <a:r>
              <a:rPr lang="nl-NL" baseline="0" dirty="0" smtClean="0"/>
              <a:t> in the wake of the </a:t>
            </a:r>
            <a:r>
              <a:rPr lang="nl-NL" baseline="0" dirty="0" err="1" smtClean="0"/>
              <a:t>researcher’s</a:t>
            </a:r>
            <a:r>
              <a:rPr lang="nl-NL" baseline="0" dirty="0" smtClean="0"/>
              <a:t> interest and as a </a:t>
            </a:r>
            <a:r>
              <a:rPr lang="nl-NL" baseline="0" dirty="0" err="1" smtClean="0"/>
              <a:t>result</a:t>
            </a:r>
            <a:r>
              <a:rPr lang="nl-NL" baseline="0" dirty="0" smtClean="0"/>
              <a:t>, the </a:t>
            </a:r>
            <a:r>
              <a:rPr lang="nl-NL" baseline="0" dirty="0" err="1" smtClean="0"/>
              <a:t>c</a:t>
            </a:r>
            <a:r>
              <a:rPr lang="nl-NL" dirty="0" err="1" smtClean="0"/>
              <a:t>ollection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expanded</a:t>
            </a:r>
            <a:r>
              <a:rPr lang="nl-NL" baseline="0" dirty="0" smtClean="0"/>
              <a:t> to these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fields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Today</a:t>
            </a:r>
            <a:r>
              <a:rPr lang="nl-NL" dirty="0" smtClean="0"/>
              <a:t>, I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overview</a:t>
            </a:r>
            <a:r>
              <a:rPr lang="nl-NL" baseline="0" dirty="0" smtClean="0"/>
              <a:t> of the IISH </a:t>
            </a:r>
            <a:r>
              <a:rPr lang="nl-NL" baseline="0" dirty="0" err="1" smtClean="0"/>
              <a:t>collections</a:t>
            </a:r>
            <a:r>
              <a:rPr lang="nl-NL" baseline="0" dirty="0" smtClean="0"/>
              <a:t> and of the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organisation</a:t>
            </a:r>
            <a:r>
              <a:rPr lang="nl-NL" baseline="0" dirty="0" smtClean="0"/>
              <a:t>. In view of trends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internationalisation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digitisation</a:t>
            </a:r>
            <a:r>
              <a:rPr lang="nl-NL" baseline="0" dirty="0" smtClean="0"/>
              <a:t>,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is at a </a:t>
            </a:r>
            <a:r>
              <a:rPr lang="nl-NL" baseline="0" dirty="0" err="1" smtClean="0"/>
              <a:t>turning</a:t>
            </a:r>
            <a:r>
              <a:rPr lang="nl-NL" baseline="0" dirty="0" smtClean="0"/>
              <a:t> point </a:t>
            </a:r>
            <a:r>
              <a:rPr lang="nl-NL" baseline="0" dirty="0" err="1" smtClean="0"/>
              <a:t>now</a:t>
            </a:r>
            <a:r>
              <a:rPr lang="nl-NL" baseline="0" dirty="0" smtClean="0"/>
              <a:t>, and we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re-assess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core </a:t>
            </a:r>
            <a:r>
              <a:rPr lang="nl-NL" baseline="0" dirty="0" err="1" smtClean="0"/>
              <a:t>tasks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and research. As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explain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internationalisation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digitisation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opportunities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reshape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</a:t>
            </a:r>
            <a:r>
              <a:rPr lang="nl-NL" baseline="0" dirty="0" err="1" smtClean="0"/>
              <a:t>activity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future-proof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molds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</a:t>
            </a:r>
            <a:r>
              <a:rPr lang="nl-NL" dirty="0" err="1" smtClean="0"/>
              <a:t>previous</a:t>
            </a:r>
            <a:r>
              <a:rPr lang="nl-NL" dirty="0" smtClean="0"/>
              <a:t> </a:t>
            </a:r>
            <a:r>
              <a:rPr lang="nl-NL" dirty="0" err="1" smtClean="0"/>
              <a:t>slides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the IISH has </a:t>
            </a:r>
            <a:r>
              <a:rPr lang="nl-NL" dirty="0" err="1" smtClean="0"/>
              <a:t>accumulated</a:t>
            </a:r>
            <a:r>
              <a:rPr lang="nl-NL" dirty="0" smtClean="0"/>
              <a:t> </a:t>
            </a:r>
            <a:r>
              <a:rPr lang="nl-NL" dirty="0" err="1" smtClean="0"/>
              <a:t>extensive</a:t>
            </a:r>
            <a:r>
              <a:rPr lang="nl-NL" dirty="0" smtClean="0"/>
              <a:t> </a:t>
            </a:r>
            <a:r>
              <a:rPr lang="nl-NL" dirty="0" err="1" smtClean="0"/>
              <a:t>collections</a:t>
            </a:r>
            <a:r>
              <a:rPr lang="nl-NL" dirty="0" smtClean="0"/>
              <a:t> of papers and data. In view of </a:t>
            </a:r>
            <a:r>
              <a:rPr lang="nl-NL" dirty="0" err="1" smtClean="0"/>
              <a:t>many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restricting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conditions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available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funds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space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urgent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reconsider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policy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position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heritage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academic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. In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core </a:t>
            </a:r>
            <a:r>
              <a:rPr lang="nl-NL" baseline="0" dirty="0" err="1" smtClean="0"/>
              <a:t>activities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continued</a:t>
            </a:r>
            <a:r>
              <a:rPr lang="nl-NL" baseline="0" dirty="0" smtClean="0"/>
              <a:t>, and 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to continue? These are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questions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asked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the Royal Dutch </a:t>
            </a:r>
            <a:r>
              <a:rPr lang="nl-NL" baseline="0" dirty="0" err="1" smtClean="0"/>
              <a:t>Academy</a:t>
            </a:r>
            <a:r>
              <a:rPr lang="nl-NL" baseline="0" dirty="0" smtClean="0"/>
              <a:t> of Sciences,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umbrella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organisation</a:t>
            </a:r>
            <a:r>
              <a:rPr lang="nl-NL" baseline="0" dirty="0" smtClean="0"/>
              <a:t> of the IISH.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For </a:t>
            </a:r>
            <a:r>
              <a:rPr lang="nl-NL" dirty="0" err="1" smtClean="0"/>
              <a:t>carrying</a:t>
            </a:r>
            <a:r>
              <a:rPr lang="nl-NL" dirty="0" smtClean="0"/>
              <a:t> out </a:t>
            </a:r>
            <a:r>
              <a:rPr lang="nl-NL" dirty="0" err="1" smtClean="0"/>
              <a:t>fundamental</a:t>
            </a:r>
            <a:r>
              <a:rPr lang="nl-NL" dirty="0" smtClean="0"/>
              <a:t> </a:t>
            </a:r>
            <a:r>
              <a:rPr lang="nl-NL" dirty="0" err="1" smtClean="0"/>
              <a:t>discussions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tasks</a:t>
            </a:r>
            <a:r>
              <a:rPr lang="nl-NL" dirty="0" smtClean="0"/>
              <a:t> of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organisation</a:t>
            </a:r>
            <a:r>
              <a:rPr lang="nl-NL" dirty="0" smtClean="0"/>
              <a:t>,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to go back to the </a:t>
            </a:r>
            <a:r>
              <a:rPr lang="nl-NL" dirty="0" err="1" smtClean="0"/>
              <a:t>purpose</a:t>
            </a:r>
            <a:r>
              <a:rPr lang="nl-NL" dirty="0" smtClean="0"/>
              <a:t> of the </a:t>
            </a:r>
            <a:r>
              <a:rPr lang="nl-NL" dirty="0" err="1" smtClean="0"/>
              <a:t>organisation</a:t>
            </a:r>
            <a:r>
              <a:rPr lang="nl-NL" dirty="0" smtClean="0"/>
              <a:t>. The</a:t>
            </a:r>
            <a:r>
              <a:rPr lang="nl-NL" baseline="0" dirty="0" smtClean="0"/>
              <a:t> </a:t>
            </a:r>
            <a:r>
              <a:rPr lang="nl-NL" dirty="0" err="1" smtClean="0"/>
              <a:t>IISH’s</a:t>
            </a:r>
            <a:r>
              <a:rPr lang="nl-NL" dirty="0" smtClean="0"/>
              <a:t> </a:t>
            </a:r>
            <a:r>
              <a:rPr lang="nl-NL" dirty="0" err="1" smtClean="0"/>
              <a:t>mission</a:t>
            </a:r>
            <a:r>
              <a:rPr lang="nl-NL" dirty="0" smtClean="0"/>
              <a:t> is </a:t>
            </a:r>
            <a:r>
              <a:rPr lang="nl-NL" dirty="0" err="1" smtClean="0"/>
              <a:t>clearly</a:t>
            </a:r>
            <a:r>
              <a:rPr lang="nl-NL" dirty="0" smtClean="0"/>
              <a:t> </a:t>
            </a:r>
            <a:r>
              <a:rPr lang="nl-NL" dirty="0" err="1" smtClean="0"/>
              <a:t>framed</a:t>
            </a:r>
            <a:r>
              <a:rPr lang="nl-NL" dirty="0" smtClean="0"/>
              <a:t> in 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scientific</a:t>
            </a:r>
            <a:r>
              <a:rPr lang="nl-NL" baseline="0" dirty="0" smtClean="0"/>
              <a:t> research domain. </a:t>
            </a:r>
          </a:p>
          <a:p>
            <a:r>
              <a:rPr lang="nl-NL" baseline="0" dirty="0" err="1" smtClean="0"/>
              <a:t>Collecting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material</a:t>
            </a:r>
            <a:r>
              <a:rPr lang="nl-NL" baseline="0" dirty="0" smtClean="0"/>
              <a:t> and data is part of the </a:t>
            </a:r>
            <a:r>
              <a:rPr lang="nl-NL" baseline="0" dirty="0" err="1" smtClean="0"/>
              <a:t>historical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process</a:t>
            </a:r>
            <a:r>
              <a:rPr lang="nl-NL" baseline="0" dirty="0" smtClean="0"/>
              <a:t>… and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left</a:t>
            </a:r>
            <a:r>
              <a:rPr lang="nl-NL" baseline="0" dirty="0" smtClean="0"/>
              <a:t> over to </a:t>
            </a:r>
            <a:r>
              <a:rPr lang="nl-NL" baseline="0" dirty="0" err="1" smtClean="0"/>
              <a:t>others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considered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integral</a:t>
            </a:r>
            <a:r>
              <a:rPr lang="nl-NL" baseline="0" dirty="0" smtClean="0"/>
              <a:t> part of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historian’s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very</a:t>
            </a:r>
            <a:r>
              <a:rPr lang="nl-NL" baseline="0" dirty="0" smtClean="0"/>
              <a:t> important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historians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memory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institutions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materials</a:t>
            </a:r>
            <a:r>
              <a:rPr lang="nl-NL" baseline="0" dirty="0" smtClean="0"/>
              <a:t> and even more </a:t>
            </a:r>
            <a:r>
              <a:rPr lang="nl-NL" baseline="0" dirty="0" err="1" smtClean="0"/>
              <a:t>importantly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keep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future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– </a:t>
            </a:r>
            <a:r>
              <a:rPr lang="nl-NL" baseline="0" dirty="0" err="1" smtClean="0"/>
              <a:t>but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equally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clear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historians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important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</a:t>
            </a:r>
            <a:r>
              <a:rPr lang="nl-NL" baseline="0" dirty="0" err="1" smtClean="0"/>
              <a:t>effort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Are </a:t>
            </a:r>
            <a:r>
              <a:rPr lang="nl-NL" dirty="0" err="1" smtClean="0"/>
              <a:t>there</a:t>
            </a:r>
            <a:r>
              <a:rPr lang="nl-NL" dirty="0" smtClean="0"/>
              <a:t> inherent </a:t>
            </a:r>
            <a:r>
              <a:rPr lang="nl-NL" dirty="0" err="1" smtClean="0"/>
              <a:t>conflicting</a:t>
            </a:r>
            <a:r>
              <a:rPr lang="nl-NL" dirty="0" smtClean="0"/>
              <a:t> </a:t>
            </a:r>
            <a:r>
              <a:rPr lang="nl-NL" dirty="0" err="1" smtClean="0"/>
              <a:t>dynamics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collection-building</a:t>
            </a:r>
            <a:r>
              <a:rPr lang="nl-NL" dirty="0" smtClean="0"/>
              <a:t> 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historical</a:t>
            </a:r>
            <a:r>
              <a:rPr lang="nl-NL" baseline="0" dirty="0" smtClean="0"/>
              <a:t> research?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as a </a:t>
            </a:r>
            <a:r>
              <a:rPr lang="nl-NL" baseline="0" dirty="0" err="1" smtClean="0"/>
              <a:t>long-term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sustained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effort</a:t>
            </a:r>
            <a:r>
              <a:rPr lang="nl-NL" baseline="0" dirty="0" smtClean="0"/>
              <a:t> versus </a:t>
            </a:r>
            <a:r>
              <a:rPr lang="nl-NL" baseline="0" dirty="0" err="1" smtClean="0"/>
              <a:t>short-term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projects</a:t>
            </a:r>
            <a:r>
              <a:rPr lang="nl-NL" baseline="0" dirty="0" smtClean="0"/>
              <a:t>?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history</a:t>
            </a:r>
            <a:r>
              <a:rPr lang="nl-NL" baseline="0" dirty="0" smtClean="0"/>
              <a:t> of the IISH </a:t>
            </a:r>
            <a:r>
              <a:rPr lang="nl-NL" baseline="0" dirty="0" err="1" smtClean="0"/>
              <a:t>demonstrates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collection-building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historical</a:t>
            </a:r>
            <a:r>
              <a:rPr lang="nl-NL" baseline="0" dirty="0" smtClean="0"/>
              <a:t> research and </a:t>
            </a:r>
            <a:r>
              <a:rPr lang="nl-NL" baseline="0" dirty="0" err="1" smtClean="0"/>
              <a:t>carrying-out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historical</a:t>
            </a:r>
            <a:r>
              <a:rPr lang="nl-NL" baseline="0" dirty="0" smtClean="0"/>
              <a:t> research go </a:t>
            </a:r>
            <a:r>
              <a:rPr lang="nl-NL" baseline="0" dirty="0" err="1" smtClean="0"/>
              <a:t>hand-in-hand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is a </a:t>
            </a:r>
            <a:r>
              <a:rPr lang="nl-NL" baseline="0" dirty="0" err="1" smtClean="0"/>
              <a:t>natural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symbiosis</a:t>
            </a:r>
            <a:r>
              <a:rPr lang="nl-NL" baseline="0" dirty="0" smtClean="0"/>
              <a:t>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policy</a:t>
            </a:r>
            <a:r>
              <a:rPr lang="nl-NL" baseline="0" dirty="0" smtClean="0"/>
              <a:t> of the IISH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2008 </a:t>
            </a:r>
            <a:r>
              <a:rPr lang="nl-NL" baseline="0" dirty="0" err="1" smtClean="0"/>
              <a:t>onwards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first</a:t>
            </a:r>
            <a:r>
              <a:rPr lang="nl-NL" baseline="0" dirty="0" smtClean="0"/>
              <a:t> of all to </a:t>
            </a:r>
            <a:r>
              <a:rPr lang="nl-NL" baseline="0" dirty="0" err="1" smtClean="0"/>
              <a:t>bring</a:t>
            </a:r>
            <a:r>
              <a:rPr lang="nl-NL" baseline="0" dirty="0" smtClean="0"/>
              <a:t> research and </a:t>
            </a:r>
            <a:r>
              <a:rPr lang="nl-NL" baseline="0" dirty="0" err="1" smtClean="0"/>
              <a:t>collection-building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together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again</a:t>
            </a:r>
            <a:r>
              <a:rPr lang="nl-NL" baseline="0" dirty="0" smtClean="0"/>
              <a:t> and to </a:t>
            </a:r>
            <a:r>
              <a:rPr lang="nl-NL" baseline="0" dirty="0" err="1" smtClean="0"/>
              <a:t>consolidate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natural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symbiosis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both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activities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institutional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organistional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structure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creating</a:t>
            </a:r>
            <a:r>
              <a:rPr lang="nl-NL" dirty="0" smtClean="0"/>
              <a:t> </a:t>
            </a:r>
            <a:r>
              <a:rPr lang="nl-NL" dirty="0" err="1" smtClean="0"/>
              <a:t>new</a:t>
            </a:r>
            <a:r>
              <a:rPr lang="nl-NL" dirty="0" smtClean="0"/>
              <a:t> and </a:t>
            </a:r>
            <a:r>
              <a:rPr lang="nl-NL" dirty="0" err="1" smtClean="0"/>
              <a:t>consolidating</a:t>
            </a:r>
            <a:r>
              <a:rPr lang="nl-NL" dirty="0" smtClean="0"/>
              <a:t>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regional</a:t>
            </a:r>
            <a:r>
              <a:rPr lang="nl-NL" dirty="0" smtClean="0"/>
              <a:t> desks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across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Institute’s</a:t>
            </a:r>
            <a:r>
              <a:rPr lang="nl-NL" baseline="0" dirty="0" smtClean="0"/>
              <a:t> research&amp;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fields</a:t>
            </a:r>
            <a:r>
              <a:rPr lang="nl-NL" baseline="0" dirty="0" smtClean="0"/>
              <a:t>, the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processing </a:t>
            </a:r>
            <a:r>
              <a:rPr lang="nl-NL" baseline="0" dirty="0" err="1" smtClean="0"/>
              <a:t>tasks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decentralised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make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local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knowledge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language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skills</a:t>
            </a:r>
            <a:r>
              <a:rPr lang="nl-NL" baseline="0" dirty="0" smtClean="0"/>
              <a:t>. 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no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longer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necessary</a:t>
            </a:r>
            <a:r>
              <a:rPr lang="nl-NL" baseline="0" dirty="0" smtClean="0"/>
              <a:t> to keep </a:t>
            </a:r>
            <a:r>
              <a:rPr lang="nl-NL" baseline="0" dirty="0" err="1" smtClean="0"/>
              <a:t>increasing</a:t>
            </a:r>
            <a:r>
              <a:rPr lang="nl-NL" baseline="0" dirty="0" smtClean="0"/>
              <a:t> the processing </a:t>
            </a:r>
            <a:r>
              <a:rPr lang="nl-NL" baseline="0" dirty="0" err="1" smtClean="0"/>
              <a:t>capacity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skills</a:t>
            </a:r>
            <a:r>
              <a:rPr lang="nl-NL" baseline="0" dirty="0" smtClean="0"/>
              <a:t> at the </a:t>
            </a:r>
            <a:r>
              <a:rPr lang="nl-NL" baseline="0" dirty="0" err="1" smtClean="0"/>
              <a:t>central</a:t>
            </a:r>
            <a:r>
              <a:rPr lang="nl-NL" baseline="0" dirty="0" smtClean="0"/>
              <a:t> Amsterdam site. </a:t>
            </a:r>
            <a:r>
              <a:rPr lang="nl-NL" baseline="0" dirty="0" err="1" smtClean="0"/>
              <a:t>Thanks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digitisation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technologies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furthermore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increasingly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preferable</a:t>
            </a:r>
            <a:r>
              <a:rPr lang="nl-NL" baseline="0" dirty="0" smtClean="0"/>
              <a:t> to keep the </a:t>
            </a:r>
            <a:r>
              <a:rPr lang="nl-NL" baseline="0" dirty="0" err="1" smtClean="0"/>
              <a:t>materials</a:t>
            </a:r>
            <a:r>
              <a:rPr lang="nl-NL" baseline="0" dirty="0" smtClean="0"/>
              <a:t> in safe havens in the </a:t>
            </a:r>
            <a:r>
              <a:rPr lang="nl-NL" baseline="0" dirty="0" err="1" smtClean="0"/>
              <a:t>region</a:t>
            </a:r>
            <a:r>
              <a:rPr lang="nl-NL" baseline="0" dirty="0" smtClean="0"/>
              <a:t> and to </a:t>
            </a:r>
            <a:r>
              <a:rPr lang="nl-NL" baseline="0" dirty="0" err="1" smtClean="0"/>
              <a:t>make</a:t>
            </a:r>
            <a:r>
              <a:rPr lang="nl-NL" baseline="0" dirty="0" smtClean="0"/>
              <a:t> digital </a:t>
            </a:r>
            <a:r>
              <a:rPr lang="nl-NL" baseline="0" dirty="0" err="1" smtClean="0"/>
              <a:t>duplicates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online </a:t>
            </a:r>
            <a:r>
              <a:rPr lang="nl-NL" baseline="0" dirty="0" err="1" smtClean="0"/>
              <a:t>access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across</a:t>
            </a:r>
            <a:r>
              <a:rPr lang="nl-NL" baseline="0" dirty="0" smtClean="0"/>
              <a:t> the Internet. 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way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spare</a:t>
            </a:r>
            <a:r>
              <a:rPr lang="nl-NL" baseline="0" dirty="0" smtClean="0"/>
              <a:t> the ever </a:t>
            </a:r>
            <a:r>
              <a:rPr lang="nl-NL" baseline="0" dirty="0" err="1" smtClean="0"/>
              <a:t>growing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physical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storage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capacity</a:t>
            </a:r>
            <a:r>
              <a:rPr lang="nl-NL" baseline="0" dirty="0" smtClean="0"/>
              <a:t> in Amsterdam.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develop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skills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create</a:t>
            </a:r>
            <a:r>
              <a:rPr lang="nl-NL" baseline="0" dirty="0" smtClean="0"/>
              <a:t> digital </a:t>
            </a:r>
            <a:r>
              <a:rPr lang="nl-NL" baseline="0" dirty="0" err="1" smtClean="0"/>
              <a:t>collections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serve the </a:t>
            </a:r>
            <a:r>
              <a:rPr lang="nl-NL" baseline="0" dirty="0" err="1" smtClean="0"/>
              <a:t>needs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historical</a:t>
            </a:r>
            <a:r>
              <a:rPr lang="nl-NL" baseline="0" dirty="0" smtClean="0"/>
              <a:t> research in the </a:t>
            </a:r>
            <a:r>
              <a:rPr lang="nl-NL" baseline="0" dirty="0" err="1" smtClean="0"/>
              <a:t>future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Digitisation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becomes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method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publishing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sources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enabling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kinds of </a:t>
            </a:r>
            <a:r>
              <a:rPr lang="nl-NL" baseline="0" dirty="0" err="1" smtClean="0"/>
              <a:t>source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editing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possibilities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Internationalisation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digitisation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thus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opportunities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to </a:t>
            </a:r>
            <a:r>
              <a:rPr lang="nl-NL" baseline="0" dirty="0" err="1" smtClean="0"/>
              <a:t>reshape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collection</a:t>
            </a:r>
            <a:r>
              <a:rPr lang="nl-NL" baseline="0" dirty="0" smtClean="0"/>
              <a:t> building </a:t>
            </a:r>
            <a:r>
              <a:rPr lang="nl-NL" baseline="0" dirty="0" err="1" smtClean="0"/>
              <a:t>activity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practices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geared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towards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future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yet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solidly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same</a:t>
            </a:r>
            <a:r>
              <a:rPr lang="nl-NL" baseline="0" dirty="0" smtClean="0"/>
              <a:t> proven </a:t>
            </a:r>
            <a:r>
              <a:rPr lang="nl-NL" baseline="0" dirty="0" err="1" smtClean="0"/>
              <a:t>principles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historical</a:t>
            </a:r>
            <a:r>
              <a:rPr lang="nl-NL" baseline="0" dirty="0" smtClean="0"/>
              <a:t> research </a:t>
            </a:r>
            <a:r>
              <a:rPr lang="nl-NL" baseline="0" dirty="0" err="1" smtClean="0"/>
              <a:t>dating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the past.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Posthumus</a:t>
            </a:r>
            <a:r>
              <a:rPr lang="nl-NL" dirty="0" smtClean="0"/>
              <a:t> was a </a:t>
            </a:r>
            <a:r>
              <a:rPr lang="nl-NL" dirty="0" err="1" smtClean="0"/>
              <a:t>pioneer</a:t>
            </a:r>
            <a:r>
              <a:rPr lang="nl-NL" dirty="0" smtClean="0"/>
              <a:t> of </a:t>
            </a:r>
            <a:r>
              <a:rPr lang="nl-NL" baseline="0" dirty="0" smtClean="0"/>
              <a:t>modern </a:t>
            </a:r>
            <a:r>
              <a:rPr lang="nl-NL" baseline="0" dirty="0" err="1" smtClean="0"/>
              <a:t>economic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history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Netherlands</a:t>
            </a:r>
            <a:r>
              <a:rPr lang="nl-NL" baseline="0" dirty="0" smtClean="0"/>
              <a:t> and a collector of business </a:t>
            </a:r>
            <a:r>
              <a:rPr lang="nl-NL" baseline="0" dirty="0" err="1" smtClean="0"/>
              <a:t>archives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Since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</a:t>
            </a:r>
            <a:r>
              <a:rPr lang="nl-NL" baseline="0" dirty="0" smtClean="0"/>
              <a:t> was a researcher and collector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broad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vision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increasingly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interested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collecting</a:t>
            </a:r>
            <a:r>
              <a:rPr lang="nl-NL" baseline="0" dirty="0" smtClean="0"/>
              <a:t> the papers of the </a:t>
            </a:r>
            <a:r>
              <a:rPr lang="nl-NL" baseline="0" dirty="0" err="1" smtClean="0"/>
              <a:t>labour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movement</a:t>
            </a:r>
            <a:r>
              <a:rPr lang="nl-NL" baseline="0" dirty="0" smtClean="0"/>
              <a:t> and the </a:t>
            </a:r>
            <a:r>
              <a:rPr lang="nl-NL" baseline="0" dirty="0" err="1" smtClean="0"/>
              <a:t>legacy</a:t>
            </a:r>
            <a:r>
              <a:rPr lang="nl-NL" baseline="0" dirty="0" smtClean="0"/>
              <a:t> of 19th </a:t>
            </a:r>
            <a:r>
              <a:rPr lang="nl-NL" baseline="0" dirty="0" err="1" smtClean="0"/>
              <a:t>century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social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democracy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advocated</a:t>
            </a:r>
            <a:r>
              <a:rPr lang="nl-NL" baseline="0" dirty="0" smtClean="0"/>
              <a:t> the establishment of a socialist </a:t>
            </a:r>
            <a:r>
              <a:rPr lang="nl-NL" baseline="0" dirty="0" err="1" smtClean="0"/>
              <a:t>economy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through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class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struggle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mounting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threat</a:t>
            </a:r>
            <a:r>
              <a:rPr lang="nl-NL" baseline="0" dirty="0" smtClean="0"/>
              <a:t> of fascist regimes in </a:t>
            </a:r>
            <a:r>
              <a:rPr lang="nl-NL" baseline="0" dirty="0" err="1" smtClean="0"/>
              <a:t>Europe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Posthumus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felt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urgency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rescuing</a:t>
            </a:r>
            <a:r>
              <a:rPr lang="nl-NL" baseline="0" dirty="0" smtClean="0"/>
              <a:t> these </a:t>
            </a:r>
            <a:r>
              <a:rPr lang="nl-NL" baseline="0" dirty="0" err="1" smtClean="0"/>
              <a:t>endangered</a:t>
            </a:r>
            <a:r>
              <a:rPr lang="nl-NL" baseline="0" dirty="0" smtClean="0"/>
              <a:t> papers, and </a:t>
            </a:r>
            <a:r>
              <a:rPr lang="nl-NL" baseline="0" dirty="0" err="1" smtClean="0"/>
              <a:t>founded</a:t>
            </a:r>
            <a:r>
              <a:rPr lang="nl-NL" baseline="0" dirty="0" smtClean="0"/>
              <a:t> the International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Social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History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independent, </a:t>
            </a:r>
            <a:r>
              <a:rPr lang="nl-NL" baseline="0" dirty="0" err="1" smtClean="0"/>
              <a:t>politically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neutral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scholarly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institution</a:t>
            </a:r>
            <a:r>
              <a:rPr lang="nl-NL" baseline="0" dirty="0" smtClean="0"/>
              <a:t>.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supported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financially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Nehemia</a:t>
            </a:r>
            <a:r>
              <a:rPr lang="nl-NL" baseline="0" dirty="0" smtClean="0"/>
              <a:t> de </a:t>
            </a:r>
            <a:r>
              <a:rPr lang="nl-NL" baseline="0" dirty="0" err="1" smtClean="0"/>
              <a:t>Lieme</a:t>
            </a:r>
            <a:r>
              <a:rPr lang="nl-NL" baseline="0" dirty="0" smtClean="0"/>
              <a:t>, director of the Centrale (a </a:t>
            </a:r>
            <a:r>
              <a:rPr lang="nl-NL" baseline="0" dirty="0" err="1" smtClean="0"/>
              <a:t>worker’s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insurance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company</a:t>
            </a:r>
            <a:r>
              <a:rPr lang="nl-NL" baseline="0" dirty="0" smtClean="0"/>
              <a:t>),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donated</a:t>
            </a:r>
            <a:r>
              <a:rPr lang="nl-NL" baseline="0" dirty="0" smtClean="0"/>
              <a:t> a part of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profits to </a:t>
            </a:r>
            <a:r>
              <a:rPr lang="nl-NL" baseline="0" dirty="0" err="1" smtClean="0"/>
              <a:t>cultural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aims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labour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movement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year</a:t>
            </a:r>
            <a:r>
              <a:rPr lang="nl-NL" baseline="0" dirty="0" smtClean="0"/>
              <a:t>, the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celebrates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</a:t>
            </a:r>
            <a:r>
              <a:rPr lang="nl-NL" baseline="0" dirty="0" smtClean="0"/>
              <a:t> 75th </a:t>
            </a:r>
            <a:r>
              <a:rPr lang="nl-NL" baseline="0" dirty="0" err="1" smtClean="0"/>
              <a:t>anniversary</a:t>
            </a:r>
            <a:r>
              <a:rPr lang="nl-NL" baseline="0" dirty="0" smtClean="0"/>
              <a:t>. </a:t>
            </a:r>
            <a:r>
              <a:rPr lang="nl-NL" baseline="0" dirty="0" err="1" smtClean="0"/>
              <a:t>See</a:t>
            </a:r>
            <a:r>
              <a:rPr lang="nl-NL" baseline="0" dirty="0" smtClean="0"/>
              <a:t>: http://www.iisg.nl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As a </a:t>
            </a:r>
            <a:r>
              <a:rPr lang="nl-NL" dirty="0" err="1" smtClean="0"/>
              <a:t>result</a:t>
            </a:r>
            <a:r>
              <a:rPr lang="nl-NL" dirty="0" smtClean="0"/>
              <a:t>, the papers of </a:t>
            </a:r>
            <a:r>
              <a:rPr lang="nl-NL" dirty="0" err="1" smtClean="0"/>
              <a:t>Marx</a:t>
            </a:r>
            <a:r>
              <a:rPr lang="nl-NL" dirty="0" smtClean="0"/>
              <a:t> and Engels </a:t>
            </a:r>
            <a:r>
              <a:rPr lang="nl-NL" dirty="0" err="1" smtClean="0"/>
              <a:t>found</a:t>
            </a:r>
            <a:r>
              <a:rPr lang="nl-NL" dirty="0" smtClean="0"/>
              <a:t> shelter</a:t>
            </a:r>
            <a:r>
              <a:rPr lang="nl-NL" baseline="0" dirty="0" smtClean="0"/>
              <a:t> at the IISH…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important </a:t>
            </a:r>
            <a:r>
              <a:rPr lang="nl-NL" dirty="0" err="1" smtClean="0"/>
              <a:t>collections</a:t>
            </a:r>
            <a:r>
              <a:rPr lang="nl-NL" dirty="0" smtClean="0"/>
              <a:t> of </a:t>
            </a:r>
            <a:r>
              <a:rPr lang="nl-NL" dirty="0" err="1" smtClean="0"/>
              <a:t>anarchists</a:t>
            </a:r>
            <a:r>
              <a:rPr lang="nl-NL" dirty="0" smtClean="0"/>
              <a:t>, </a:t>
            </a:r>
            <a:r>
              <a:rPr lang="nl-NL" dirty="0" err="1" smtClean="0"/>
              <a:t>including</a:t>
            </a:r>
            <a:r>
              <a:rPr lang="nl-NL" dirty="0" smtClean="0"/>
              <a:t> </a:t>
            </a:r>
            <a:r>
              <a:rPr lang="nl-NL" dirty="0" err="1" smtClean="0"/>
              <a:t>Bakunin’s</a:t>
            </a:r>
            <a:r>
              <a:rPr lang="nl-NL" dirty="0" smtClean="0"/>
              <a:t> </a:t>
            </a:r>
            <a:r>
              <a:rPr lang="nl-NL" dirty="0" err="1" smtClean="0"/>
              <a:t>manuscripts</a:t>
            </a:r>
            <a:r>
              <a:rPr lang="nl-NL" dirty="0" smtClean="0"/>
              <a:t>, </a:t>
            </a:r>
            <a:r>
              <a:rPr lang="nl-NL" dirty="0" err="1" smtClean="0"/>
              <a:t>were</a:t>
            </a:r>
            <a:r>
              <a:rPr lang="nl-NL" dirty="0" smtClean="0"/>
              <a:t> </a:t>
            </a:r>
            <a:r>
              <a:rPr lang="nl-NL" dirty="0" err="1" smtClean="0"/>
              <a:t>smuggled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Eastern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Europe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Institute</a:t>
            </a:r>
            <a:r>
              <a:rPr lang="nl-NL" baseline="0" dirty="0" smtClean="0"/>
              <a:t> is the home of </a:t>
            </a:r>
            <a:r>
              <a:rPr lang="nl-NL" baseline="0" dirty="0" err="1" smtClean="0"/>
              <a:t>archives</a:t>
            </a:r>
            <a:r>
              <a:rPr lang="nl-NL" baseline="0" dirty="0" smtClean="0"/>
              <a:t> of international </a:t>
            </a:r>
            <a:r>
              <a:rPr lang="nl-NL" baseline="0" dirty="0" err="1" smtClean="0"/>
              <a:t>trade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unions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leftists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parties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including</a:t>
            </a:r>
            <a:r>
              <a:rPr lang="nl-NL" baseline="0" dirty="0" smtClean="0"/>
              <a:t> the communist </a:t>
            </a:r>
            <a:r>
              <a:rPr lang="nl-NL" baseline="0" dirty="0" err="1" smtClean="0"/>
              <a:t>parties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former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colonies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played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in the </a:t>
            </a:r>
            <a:r>
              <a:rPr lang="nl-NL" baseline="0" dirty="0" err="1" smtClean="0"/>
              <a:t>fight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independence</a:t>
            </a:r>
            <a:r>
              <a:rPr lang="nl-NL" baseline="0" dirty="0" smtClean="0"/>
              <a:t>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Additions</a:t>
            </a:r>
            <a:r>
              <a:rPr lang="nl-NL" dirty="0" smtClean="0"/>
              <a:t> to the</a:t>
            </a:r>
            <a:r>
              <a:rPr lang="nl-NL" baseline="0" dirty="0" smtClean="0"/>
              <a:t> </a:t>
            </a:r>
            <a:r>
              <a:rPr lang="nl-NL" dirty="0" err="1" smtClean="0"/>
              <a:t>collections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baseline="0" dirty="0" smtClean="0"/>
              <a:t> </a:t>
            </a:r>
            <a:r>
              <a:rPr lang="nl-NL" dirty="0" smtClean="0"/>
              <a:t>all </a:t>
            </a:r>
            <a:r>
              <a:rPr lang="nl-NL" dirty="0" err="1" smtClean="0"/>
              <a:t>sorts</a:t>
            </a:r>
            <a:r>
              <a:rPr lang="nl-NL" baseline="0" dirty="0" smtClean="0"/>
              <a:t> </a:t>
            </a:r>
            <a:r>
              <a:rPr lang="nl-NL" dirty="0" smtClean="0"/>
              <a:t>of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movements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fight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against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oppression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whether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political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economical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social</a:t>
            </a:r>
            <a:r>
              <a:rPr lang="nl-NL" baseline="0" dirty="0" smtClean="0"/>
              <a:t>, and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stand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values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rooted</a:t>
            </a:r>
            <a:r>
              <a:rPr lang="nl-NL" baseline="0" dirty="0" smtClean="0"/>
              <a:t> in 18th </a:t>
            </a:r>
            <a:r>
              <a:rPr lang="nl-NL" baseline="0" dirty="0" err="1" smtClean="0"/>
              <a:t>century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enligthenment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Institute</a:t>
            </a:r>
            <a:r>
              <a:rPr lang="nl-NL" baseline="0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collects</a:t>
            </a:r>
            <a:r>
              <a:rPr lang="nl-NL" dirty="0" smtClean="0"/>
              <a:t> </a:t>
            </a:r>
            <a:r>
              <a:rPr lang="nl-NL" dirty="0" err="1" smtClean="0"/>
              <a:t>so-called</a:t>
            </a:r>
            <a:r>
              <a:rPr lang="nl-NL" baseline="0" dirty="0" smtClean="0"/>
              <a:t> “</a:t>
            </a:r>
            <a:r>
              <a:rPr lang="nl-NL" baseline="0" dirty="0" err="1" smtClean="0"/>
              <a:t>new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social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movements</a:t>
            </a:r>
            <a:r>
              <a:rPr lang="nl-NL" baseline="0" dirty="0" smtClean="0"/>
              <a:t>”, </a:t>
            </a:r>
            <a:r>
              <a:rPr lang="nl-NL" baseline="0" dirty="0" err="1" smtClean="0"/>
              <a:t>mainly</a:t>
            </a:r>
            <a:r>
              <a:rPr lang="nl-NL" baseline="0" dirty="0" smtClean="0"/>
              <a:t> activist and </a:t>
            </a:r>
            <a:r>
              <a:rPr lang="nl-NL" baseline="0" dirty="0" err="1" smtClean="0"/>
              <a:t>solidarity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movements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squatter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groups</a:t>
            </a:r>
            <a:r>
              <a:rPr lang="nl-NL" baseline="0" dirty="0" smtClean="0"/>
              <a:t>, and </a:t>
            </a:r>
            <a:r>
              <a:rPr lang="nl-NL" baseline="0" dirty="0" err="1" smtClean="0"/>
              <a:t>human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rights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environmental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groups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Amnesty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Internalional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Greenpeace</a:t>
            </a:r>
            <a:r>
              <a:rPr lang="nl-NL" baseline="0" dirty="0" smtClean="0"/>
              <a:t> International…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collections</a:t>
            </a:r>
            <a:r>
              <a:rPr lang="nl-NL" dirty="0" smtClean="0"/>
              <a:t> </a:t>
            </a:r>
            <a:r>
              <a:rPr lang="nl-NL" dirty="0" err="1" smtClean="0"/>
              <a:t>contain</a:t>
            </a:r>
            <a:r>
              <a:rPr lang="nl-NL" dirty="0" smtClean="0"/>
              <a:t> all </a:t>
            </a:r>
            <a:r>
              <a:rPr lang="nl-NL" dirty="0" err="1" smtClean="0"/>
              <a:t>material</a:t>
            </a:r>
            <a:r>
              <a:rPr lang="nl-NL" dirty="0" smtClean="0"/>
              <a:t> types: </a:t>
            </a:r>
            <a:r>
              <a:rPr lang="nl-NL" dirty="0" err="1" smtClean="0"/>
              <a:t>printed</a:t>
            </a:r>
            <a:r>
              <a:rPr lang="nl-NL" dirty="0" smtClean="0"/>
              <a:t> matter </a:t>
            </a:r>
            <a:r>
              <a:rPr lang="nl-NL" dirty="0" err="1" smtClean="0"/>
              <a:t>such</a:t>
            </a:r>
            <a:r>
              <a:rPr lang="nl-NL" dirty="0" smtClean="0"/>
              <a:t> as </a:t>
            </a:r>
            <a:r>
              <a:rPr lang="nl-NL" dirty="0" err="1" smtClean="0"/>
              <a:t>books</a:t>
            </a:r>
            <a:r>
              <a:rPr lang="nl-NL" dirty="0" smtClean="0"/>
              <a:t>,</a:t>
            </a:r>
            <a:r>
              <a:rPr lang="nl-NL" baseline="0" dirty="0" smtClean="0"/>
              <a:t> </a:t>
            </a:r>
            <a:r>
              <a:rPr lang="nl-NL" dirty="0" err="1" smtClean="0"/>
              <a:t>newspapers</a:t>
            </a:r>
            <a:r>
              <a:rPr lang="nl-NL" dirty="0" smtClean="0"/>
              <a:t> and brochures; </a:t>
            </a:r>
            <a:r>
              <a:rPr lang="nl-NL" dirty="0" err="1" smtClean="0"/>
              <a:t>handwritten</a:t>
            </a:r>
            <a:r>
              <a:rPr lang="nl-NL" dirty="0" smtClean="0"/>
              <a:t> </a:t>
            </a:r>
            <a:r>
              <a:rPr lang="nl-NL" dirty="0" err="1" smtClean="0"/>
              <a:t>sources</a:t>
            </a:r>
            <a:r>
              <a:rPr lang="nl-NL" dirty="0" smtClean="0"/>
              <a:t> </a:t>
            </a:r>
            <a:r>
              <a:rPr lang="nl-NL" dirty="0" err="1" smtClean="0"/>
              <a:t>such</a:t>
            </a:r>
            <a:r>
              <a:rPr lang="nl-NL" dirty="0" smtClean="0"/>
              <a:t> as </a:t>
            </a:r>
            <a:r>
              <a:rPr lang="nl-NL" dirty="0" err="1" smtClean="0"/>
              <a:t>manuscripts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personal</a:t>
            </a:r>
            <a:r>
              <a:rPr lang="nl-NL" baseline="0" dirty="0" smtClean="0"/>
              <a:t> papers, image and sound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photographs</a:t>
            </a:r>
            <a:r>
              <a:rPr lang="nl-NL" baseline="0" dirty="0" smtClean="0"/>
              <a:t>, posters, audio and film </a:t>
            </a:r>
            <a:r>
              <a:rPr lang="nl-NL" baseline="0" dirty="0" err="1" smtClean="0"/>
              <a:t>recordings</a:t>
            </a:r>
            <a:r>
              <a:rPr lang="nl-NL" baseline="0" dirty="0" smtClean="0"/>
              <a:t> and even 3-dimentional </a:t>
            </a:r>
            <a:r>
              <a:rPr lang="nl-NL" baseline="0" dirty="0" err="1" smtClean="0"/>
              <a:t>objects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such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paintings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banners</a:t>
            </a:r>
            <a:r>
              <a:rPr lang="nl-NL" baseline="0" dirty="0" smtClean="0"/>
              <a:t>…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1DB94-450A-4AF8-8A5F-F57C3469576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CC40-70AF-4640-AB01-B83833C093C5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3D4D-9E12-4E60-AD04-B638B3A7F1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99EE-5F77-467F-A347-B5AD7B805E4E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298B2-D9DD-4205-94F1-C5F154C0BA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0D61-085A-4C60-9632-2A8CD0160B7D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A722-699F-4CAA-BCB9-E39173DB20B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658D1-F969-4117-8531-9A2A49CC2C8B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AA4B69-8471-4C6C-BB59-BE0B79BB2C4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DB36-AB78-4CD5-A5F5-6AF10BFCD2D5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A57E-DFBC-4FE4-AA48-B6AADFF2877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3AEE-5FC4-45A6-A87E-27975F953319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98B7-72AB-48E7-8875-8D057C1BDA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8B2A-7971-4AF7-B1E7-20CAD14B83E3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C6E3-5364-496C-82F1-C142C37B6F3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CB02-A767-4FC7-A18B-3B6D4822D508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01384-2269-497A-A30C-D6790E899B6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B361-2BB1-409C-A003-E6BDAEE29534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0CA5-8397-4EFD-8EF1-2166CE6BD5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0124-ED80-4780-8FA0-A6DE59E110F3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B2DD-0F78-467C-833C-4C0CB13C40C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465A-0E2B-4D9B-B551-4B0B3F32A4A8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3E91-3E8E-4A8E-8115-FF407E60649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CFF6-FB40-49A4-AA5D-80EA185D05CE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E206-5F2B-41DD-94BA-606B83537F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6B6F2-F708-4EAD-9CE2-CC29FC788001}" type="datetimeFigureOut">
              <a:rPr lang="nl-NL"/>
              <a:pPr>
                <a:defRPr/>
              </a:pPr>
              <a:t>1-11-2010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45C9E-020D-42DA-84C2-44336B2BDB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Building collections at the IISH</a:t>
            </a:r>
            <a:endParaRPr lang="en-GB" dirty="0" smtClean="0">
              <a:latin typeface="Arial" charset="0"/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Moving the past into the future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Special collections in a digital age</a:t>
            </a:r>
          </a:p>
          <a:p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Titia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</a:rPr>
              <a:t> van 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der</a:t>
            </a:r>
            <a:r>
              <a:rPr lang="en-US" sz="2000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Arial" charset="0"/>
              </a:rPr>
              <a:t>Werf</a:t>
            </a:r>
            <a:endParaRPr lang="en-US" sz="2000" i="1" dirty="0" smtClean="0">
              <a:solidFill>
                <a:schemeClr val="tx1"/>
              </a:solidFill>
              <a:latin typeface="Arial" charset="0"/>
            </a:endParaRPr>
          </a:p>
          <a:p>
            <a:endParaRPr lang="en-GB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413" name="Picture 5" descr="iisg75-logo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04813"/>
            <a:ext cx="28575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/>
            </a:r>
            <a:br>
              <a:rPr lang="nl-NL" sz="4000" smtClean="0"/>
            </a:br>
            <a:r>
              <a:rPr lang="nl-NL" sz="3200" smtClean="0"/>
              <a:t>Posters</a:t>
            </a:r>
            <a:endParaRPr lang="en-US" sz="3200" smtClean="0"/>
          </a:p>
        </p:txBody>
      </p:sp>
      <p:pic>
        <p:nvPicPr>
          <p:cNvPr id="17411" name="Picture 5" descr="banner-womh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Afbeelding 4" descr="ov_pop2_rek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546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Afbeelding 5" descr="solidariteit_pop2_rek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7400"/>
            <a:ext cx="4572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075240" cy="1162050"/>
          </a:xfrm>
        </p:spPr>
        <p:txBody>
          <a:bodyPr/>
          <a:lstStyle/>
          <a:p>
            <a:pPr algn="just"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		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</a:t>
            </a:r>
            <a:r>
              <a:rPr lang="nl-NL" sz="3200" dirty="0" err="1" smtClean="0"/>
              <a:t>Statistics</a:t>
            </a:r>
            <a:endParaRPr lang="en-US" sz="3200" dirty="0" smtClean="0"/>
          </a:p>
        </p:txBody>
      </p:sp>
      <p:pic>
        <p:nvPicPr>
          <p:cNvPr id="6" name="Content Placeholder 5" descr="building-IISH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1772816"/>
            <a:ext cx="2467496" cy="1713916"/>
          </a:xfrm>
        </p:spPr>
      </p:pic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84784"/>
            <a:ext cx="8363272" cy="464137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Total: 50 km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&gt;3000 archives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&gt;1 </a:t>
            </a:r>
            <a:r>
              <a:rPr lang="en-US" sz="2800" dirty="0" err="1" smtClean="0"/>
              <a:t>mln</a:t>
            </a:r>
            <a:r>
              <a:rPr lang="en-US" sz="2800" dirty="0" smtClean="0"/>
              <a:t> books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&gt;1 </a:t>
            </a:r>
            <a:r>
              <a:rPr lang="en-US" sz="2800" dirty="0" err="1" smtClean="0"/>
              <a:t>mln</a:t>
            </a:r>
            <a:r>
              <a:rPr lang="en-US" sz="2800" dirty="0" smtClean="0"/>
              <a:t> visual items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&gt;15.000 hours audio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&gt;1.100 hours film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&gt;6.500 hours video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&gt;20 TB </a:t>
            </a:r>
            <a:r>
              <a:rPr lang="en-US" sz="2800" dirty="0" err="1" smtClean="0"/>
              <a:t>digitised</a:t>
            </a:r>
            <a:r>
              <a:rPr lang="en-US" sz="2800" dirty="0" smtClean="0"/>
              <a:t> collections + born-digital photographs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Characteristics</a:t>
            </a:r>
            <a:r>
              <a:rPr lang="nl-NL" sz="3200" dirty="0" smtClean="0"/>
              <a:t> of the 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building </a:t>
            </a:r>
            <a:r>
              <a:rPr lang="nl-NL" sz="3200" dirty="0" err="1" smtClean="0"/>
              <a:t>process</a:t>
            </a:r>
            <a:endParaRPr lang="en-US" sz="32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1935-1940: saving material from all over Europe</a:t>
            </a:r>
          </a:p>
          <a:p>
            <a:pPr eaLnBrk="1" hangingPunct="1"/>
            <a:r>
              <a:rPr lang="en-GB" sz="2800" dirty="0" smtClean="0"/>
              <a:t>1940-1955: war and recovery</a:t>
            </a:r>
          </a:p>
          <a:p>
            <a:pPr eaLnBrk="1" hangingPunct="1"/>
            <a:r>
              <a:rPr lang="en-GB" sz="2800" dirty="0" smtClean="0"/>
              <a:t>1960-now: rescue mission still leading principle</a:t>
            </a:r>
          </a:p>
          <a:p>
            <a:pPr lvl="1" eaLnBrk="1" hangingPunct="1"/>
            <a:r>
              <a:rPr lang="en-GB" sz="2400" dirty="0" smtClean="0"/>
              <a:t>material from Latin America</a:t>
            </a:r>
          </a:p>
          <a:p>
            <a:pPr lvl="1" eaLnBrk="1" hangingPunct="1"/>
            <a:r>
              <a:rPr lang="en-GB" sz="2400" dirty="0" smtClean="0"/>
              <a:t>Turkish communist party, Kurdish movement</a:t>
            </a:r>
          </a:p>
          <a:p>
            <a:pPr lvl="1" eaLnBrk="1" hangingPunct="1"/>
            <a:r>
              <a:rPr lang="en-GB" sz="2400" dirty="0" smtClean="0"/>
              <a:t>Rights movements, the Karen Human Rights in Burma</a:t>
            </a:r>
          </a:p>
          <a:p>
            <a:pPr lvl="1" eaLnBrk="1" hangingPunct="1"/>
            <a:r>
              <a:rPr lang="en-GB" sz="2400" dirty="0" smtClean="0"/>
              <a:t>Papers of the Iranian </a:t>
            </a:r>
            <a:r>
              <a:rPr lang="en-GB" sz="2400" dirty="0" err="1" smtClean="0"/>
              <a:t>diaspora</a:t>
            </a:r>
            <a:r>
              <a:rPr lang="en-GB" sz="2400" dirty="0" smtClean="0"/>
              <a:t>, after the Islamic Revolution</a:t>
            </a:r>
          </a:p>
          <a:p>
            <a:pPr eaLnBrk="1" hangingPunct="1"/>
            <a:r>
              <a:rPr lang="en-GB" sz="2800" dirty="0" smtClean="0"/>
              <a:t>In the Netherlands: </a:t>
            </a:r>
          </a:p>
          <a:p>
            <a:pPr lvl="1" eaLnBrk="1" hangingPunct="1"/>
            <a:r>
              <a:rPr lang="en-GB" sz="2400" dirty="0" smtClean="0"/>
              <a:t>IISH is the de-facto memory institution for the Dutch Left (trade unions and political parties)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Characteristics</a:t>
            </a:r>
            <a:r>
              <a:rPr lang="nl-NL" sz="3200" dirty="0" smtClean="0"/>
              <a:t> of the 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building </a:t>
            </a:r>
            <a:r>
              <a:rPr lang="nl-NL" sz="3200" dirty="0" err="1" smtClean="0"/>
              <a:t>process</a:t>
            </a:r>
            <a:endParaRPr lang="en-US" sz="3200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sz="2800" dirty="0" err="1" smtClean="0"/>
              <a:t>Integrating</a:t>
            </a:r>
            <a:r>
              <a:rPr lang="nl-NL" sz="2800" dirty="0" smtClean="0"/>
              <a:t> </a:t>
            </a:r>
            <a:r>
              <a:rPr lang="nl-NL" sz="2800" dirty="0" err="1" smtClean="0"/>
              <a:t>collections</a:t>
            </a:r>
            <a:endParaRPr 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sz="2400" dirty="0" err="1" smtClean="0"/>
              <a:t>Press</a:t>
            </a:r>
            <a:r>
              <a:rPr lang="nl-NL" sz="2400" dirty="0" smtClean="0"/>
              <a:t> museum: </a:t>
            </a:r>
            <a:r>
              <a:rPr lang="nl-NL" sz="2400" dirty="0" smtClean="0">
                <a:solidFill>
                  <a:schemeClr val="hlink"/>
                </a:solidFill>
              </a:rPr>
              <a:t>Dutch </a:t>
            </a:r>
            <a:r>
              <a:rPr lang="nl-NL" sz="2400" dirty="0" err="1" smtClean="0">
                <a:solidFill>
                  <a:schemeClr val="hlink"/>
                </a:solidFill>
              </a:rPr>
              <a:t>newspaper</a:t>
            </a:r>
            <a:r>
              <a:rPr lang="nl-NL" sz="2400" dirty="0" smtClean="0">
                <a:solidFill>
                  <a:schemeClr val="hlink"/>
                </a:solidFill>
              </a:rPr>
              <a:t> </a:t>
            </a:r>
            <a:r>
              <a:rPr lang="nl-NL" sz="2400" dirty="0" err="1" smtClean="0">
                <a:solidFill>
                  <a:schemeClr val="hlink"/>
                </a:solidFill>
              </a:rPr>
              <a:t>heritage</a:t>
            </a:r>
            <a:endParaRPr lang="nl-NL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  <a:p>
            <a:pPr eaLnBrk="1" hangingPunct="1">
              <a:lnSpc>
                <a:spcPct val="90000"/>
              </a:lnSpc>
            </a:pPr>
            <a:r>
              <a:rPr lang="nl-NL" sz="2400" dirty="0" err="1" smtClean="0"/>
              <a:t>AdvertisingArsenal</a:t>
            </a:r>
            <a:r>
              <a:rPr lang="nl-NL" sz="2400" dirty="0" smtClean="0"/>
              <a:t>: </a:t>
            </a:r>
            <a:r>
              <a:rPr lang="nl-NL" sz="2400" dirty="0" smtClean="0">
                <a:solidFill>
                  <a:schemeClr val="hlink"/>
                </a:solidFill>
              </a:rPr>
              <a:t>Dutch </a:t>
            </a:r>
            <a:r>
              <a:rPr lang="nl-NL" sz="2400" dirty="0" err="1" smtClean="0">
                <a:solidFill>
                  <a:schemeClr val="hlink"/>
                </a:solidFill>
              </a:rPr>
              <a:t>advertising</a:t>
            </a:r>
            <a:r>
              <a:rPr lang="nl-NL" sz="2400" dirty="0" smtClean="0">
                <a:solidFill>
                  <a:schemeClr val="hlink"/>
                </a:solidFill>
              </a:rPr>
              <a:t> </a:t>
            </a:r>
            <a:r>
              <a:rPr lang="nl-NL" sz="2400" dirty="0" err="1" smtClean="0">
                <a:solidFill>
                  <a:schemeClr val="hlink"/>
                </a:solidFill>
              </a:rPr>
              <a:t>heritage</a:t>
            </a:r>
            <a:endParaRPr lang="nl-NL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  <a:p>
            <a:pPr eaLnBrk="1" hangingPunct="1">
              <a:lnSpc>
                <a:spcPct val="90000"/>
              </a:lnSpc>
            </a:pPr>
            <a:r>
              <a:rPr lang="nl-NL" sz="2400" dirty="0" smtClean="0"/>
              <a:t>NEHA: </a:t>
            </a:r>
            <a:r>
              <a:rPr lang="en-US" sz="2400" dirty="0" smtClean="0">
                <a:solidFill>
                  <a:schemeClr val="hlink"/>
                </a:solidFill>
              </a:rPr>
              <a:t>Dutch economic and corporate heritage</a:t>
            </a:r>
            <a:r>
              <a:rPr lang="en-US" sz="2400" dirty="0" smtClean="0"/>
              <a:t> </a:t>
            </a:r>
            <a:endParaRPr lang="nl-NL" sz="2400" dirty="0" smtClean="0"/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  <a:p>
            <a:pPr eaLnBrk="1" hangingPunct="1">
              <a:lnSpc>
                <a:spcPct val="90000"/>
              </a:lnSpc>
            </a:pPr>
            <a:r>
              <a:rPr lang="nl-NL" sz="2400" dirty="0" err="1" smtClean="0"/>
              <a:t>Library</a:t>
            </a:r>
            <a:r>
              <a:rPr lang="nl-NL" sz="2400" dirty="0" smtClean="0"/>
              <a:t> of the Dutch </a:t>
            </a:r>
            <a:r>
              <a:rPr lang="nl-NL" sz="2400" dirty="0" err="1" smtClean="0"/>
              <a:t>Academy</a:t>
            </a:r>
            <a:r>
              <a:rPr lang="nl-NL" sz="2400" dirty="0" smtClean="0"/>
              <a:t> of Sciences: </a:t>
            </a:r>
            <a:r>
              <a:rPr lang="nl-NL" sz="2400" dirty="0" err="1" smtClean="0">
                <a:solidFill>
                  <a:schemeClr val="hlink"/>
                </a:solidFill>
              </a:rPr>
              <a:t>History</a:t>
            </a:r>
            <a:r>
              <a:rPr lang="nl-NL" sz="2400" dirty="0" smtClean="0">
                <a:solidFill>
                  <a:schemeClr val="hlink"/>
                </a:solidFill>
              </a:rPr>
              <a:t> of </a:t>
            </a:r>
            <a:r>
              <a:rPr lang="nl-NL" sz="2400" dirty="0" err="1" smtClean="0">
                <a:solidFill>
                  <a:schemeClr val="hlink"/>
                </a:solidFill>
              </a:rPr>
              <a:t>science</a:t>
            </a:r>
            <a:endParaRPr lang="nl-NL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  <a:p>
            <a:pPr eaLnBrk="1" hangingPunct="1">
              <a:lnSpc>
                <a:spcPct val="90000"/>
              </a:lnSpc>
            </a:pPr>
            <a:r>
              <a:rPr lang="nl-NL" sz="2400" dirty="0" smtClean="0"/>
              <a:t>NIZA:</a:t>
            </a:r>
            <a:r>
              <a:rPr lang="nl-NL" sz="2400" dirty="0" smtClean="0">
                <a:solidFill>
                  <a:schemeClr val="hlink"/>
                </a:solidFill>
              </a:rPr>
              <a:t> </a:t>
            </a:r>
            <a:r>
              <a:rPr lang="nl-NL" sz="2400" dirty="0" err="1" smtClean="0">
                <a:solidFill>
                  <a:schemeClr val="hlink"/>
                </a:solidFill>
              </a:rPr>
              <a:t>Anti-apartheid</a:t>
            </a:r>
            <a:r>
              <a:rPr lang="nl-NL" sz="2400" dirty="0" smtClean="0">
                <a:solidFill>
                  <a:schemeClr val="hlink"/>
                </a:solidFill>
              </a:rPr>
              <a:t> </a:t>
            </a:r>
            <a:r>
              <a:rPr lang="nl-NL" sz="2400" dirty="0" err="1" smtClean="0">
                <a:solidFill>
                  <a:schemeClr val="hlink"/>
                </a:solidFill>
              </a:rPr>
              <a:t>movement</a:t>
            </a:r>
            <a:endParaRPr lang="nl-NL" sz="24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Characteristics</a:t>
            </a:r>
            <a:r>
              <a:rPr lang="nl-NL" sz="3200" dirty="0" smtClean="0"/>
              <a:t> of the 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building </a:t>
            </a:r>
            <a:r>
              <a:rPr lang="nl-NL" sz="3200" dirty="0" err="1" smtClean="0"/>
              <a:t>process</a:t>
            </a:r>
            <a:endParaRPr lang="en-US" sz="3200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dirty="0" err="1" smtClean="0"/>
              <a:t>Traditionally</a:t>
            </a:r>
            <a:r>
              <a:rPr lang="nl-NL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err="1" smtClean="0"/>
              <a:t>Collecting</a:t>
            </a:r>
            <a:r>
              <a:rPr lang="nl-NL" dirty="0" smtClean="0"/>
              <a:t> private papers of </a:t>
            </a:r>
            <a:r>
              <a:rPr lang="nl-NL" dirty="0" err="1" smtClean="0"/>
              <a:t>individuals</a:t>
            </a:r>
            <a:endParaRPr lang="nl-NL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nl-NL" sz="2800" dirty="0" smtClean="0"/>
              <a:t>	(</a:t>
            </a:r>
            <a:r>
              <a:rPr lang="nl-NL" sz="2800" dirty="0" err="1" smtClean="0"/>
              <a:t>leading</a:t>
            </a:r>
            <a:r>
              <a:rPr lang="nl-NL" sz="2800" dirty="0" smtClean="0"/>
              <a:t> </a:t>
            </a:r>
            <a:r>
              <a:rPr lang="nl-NL" sz="2800" dirty="0" err="1" smtClean="0"/>
              <a:t>thinkers</a:t>
            </a:r>
            <a:r>
              <a:rPr lang="nl-NL" sz="2800" dirty="0" smtClean="0"/>
              <a:t>, </a:t>
            </a:r>
            <a:r>
              <a:rPr lang="nl-NL" sz="2800" dirty="0" err="1" smtClean="0"/>
              <a:t>political</a:t>
            </a:r>
            <a:r>
              <a:rPr lang="nl-NL" sz="2800" dirty="0" smtClean="0"/>
              <a:t> leaders and </a:t>
            </a:r>
            <a:r>
              <a:rPr lang="nl-NL" sz="2800" dirty="0" err="1" smtClean="0"/>
              <a:t>academics</a:t>
            </a:r>
            <a:r>
              <a:rPr lang="nl-NL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err="1" smtClean="0"/>
              <a:t>Collecting</a:t>
            </a:r>
            <a:r>
              <a:rPr lang="nl-NL" dirty="0" smtClean="0"/>
              <a:t> private </a:t>
            </a:r>
            <a:r>
              <a:rPr lang="nl-NL" dirty="0" err="1" smtClean="0"/>
              <a:t>archives</a:t>
            </a:r>
            <a:r>
              <a:rPr lang="nl-NL" dirty="0" smtClean="0"/>
              <a:t> of </a:t>
            </a:r>
            <a:r>
              <a:rPr lang="nl-NL" dirty="0" err="1" smtClean="0"/>
              <a:t>organisations</a:t>
            </a:r>
            <a:r>
              <a:rPr lang="nl-NL" dirty="0" smtClean="0"/>
              <a:t> and </a:t>
            </a:r>
            <a:r>
              <a:rPr lang="nl-NL" dirty="0" err="1" smtClean="0"/>
              <a:t>movements</a:t>
            </a: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Building trust relations </a:t>
            </a:r>
            <a:r>
              <a:rPr lang="nl-NL" dirty="0" err="1" smtClean="0"/>
              <a:t>with</a:t>
            </a:r>
            <a:r>
              <a:rPr lang="nl-NL" dirty="0" smtClean="0"/>
              <a:t> donors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err="1" smtClean="0"/>
              <a:t>Collecting</a:t>
            </a:r>
            <a:r>
              <a:rPr lang="nl-NL" dirty="0" smtClean="0"/>
              <a:t> </a:t>
            </a:r>
            <a:r>
              <a:rPr lang="nl-NL" dirty="0" err="1" smtClean="0"/>
              <a:t>collections</a:t>
            </a: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err="1" smtClean="0"/>
              <a:t>Keeping</a:t>
            </a:r>
            <a:r>
              <a:rPr lang="nl-NL" dirty="0" smtClean="0"/>
              <a:t> all </a:t>
            </a:r>
            <a:r>
              <a:rPr lang="nl-NL" dirty="0" err="1" smtClean="0"/>
              <a:t>collections</a:t>
            </a:r>
            <a:r>
              <a:rPr lang="nl-NL" dirty="0" smtClean="0"/>
              <a:t> in Amsterdam</a:t>
            </a:r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Characteristics</a:t>
            </a:r>
            <a:r>
              <a:rPr lang="nl-NL" sz="3200" dirty="0" smtClean="0"/>
              <a:t> of the 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building </a:t>
            </a:r>
            <a:r>
              <a:rPr lang="nl-NL" sz="3200" dirty="0" err="1" smtClean="0"/>
              <a:t>process</a:t>
            </a:r>
            <a:endParaRPr lang="en-US" sz="3200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dirty="0" smtClean="0"/>
              <a:t>Shift and </a:t>
            </a:r>
            <a:r>
              <a:rPr lang="nl-NL" dirty="0" err="1" smtClean="0"/>
              <a:t>new</a:t>
            </a:r>
            <a:r>
              <a:rPr lang="nl-NL" dirty="0" smtClean="0"/>
              <a:t> trends:</a:t>
            </a:r>
          </a:p>
          <a:p>
            <a:pPr eaLnBrk="1" hangingPunct="1">
              <a:lnSpc>
                <a:spcPct val="90000"/>
              </a:lnSpc>
              <a:buNone/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r>
              <a:rPr lang="nl-NL" dirty="0" err="1" smtClean="0"/>
              <a:t>From</a:t>
            </a:r>
            <a:r>
              <a:rPr lang="nl-NL" dirty="0" smtClean="0"/>
              <a:t> 1989 </a:t>
            </a:r>
            <a:r>
              <a:rPr lang="nl-NL" dirty="0" err="1" smtClean="0"/>
              <a:t>onwards</a:t>
            </a:r>
            <a:r>
              <a:rPr lang="nl-NL" dirty="0" smtClean="0"/>
              <a:t>,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crumbling</a:t>
            </a:r>
            <a:r>
              <a:rPr lang="nl-NL" dirty="0" smtClean="0"/>
              <a:t> of the Communist regimes in Central and </a:t>
            </a:r>
            <a:r>
              <a:rPr lang="nl-NL" dirty="0" err="1" smtClean="0"/>
              <a:t>Eastern</a:t>
            </a:r>
            <a:r>
              <a:rPr lang="nl-NL" dirty="0" smtClean="0"/>
              <a:t> </a:t>
            </a:r>
            <a:r>
              <a:rPr lang="nl-NL" dirty="0" err="1" smtClean="0"/>
              <a:t>Europe</a:t>
            </a:r>
            <a:r>
              <a:rPr lang="nl-NL" dirty="0" smtClean="0"/>
              <a:t>: </a:t>
            </a:r>
            <a:r>
              <a:rPr lang="nl-NL" sz="2400" dirty="0" err="1" smtClean="0"/>
              <a:t>providing</a:t>
            </a:r>
            <a:r>
              <a:rPr lang="nl-NL" sz="2400" dirty="0" smtClean="0"/>
              <a:t> </a:t>
            </a:r>
            <a:r>
              <a:rPr lang="nl-NL" sz="2400" dirty="0" err="1" smtClean="0"/>
              <a:t>on-the</a:t>
            </a:r>
            <a:r>
              <a:rPr lang="nl-NL" sz="2400" dirty="0" smtClean="0"/>
              <a:t> </a:t>
            </a:r>
            <a:r>
              <a:rPr lang="nl-NL" sz="2400" dirty="0" err="1" smtClean="0"/>
              <a:t>spot-assistance</a:t>
            </a:r>
            <a:r>
              <a:rPr lang="nl-NL" sz="2400" dirty="0" smtClean="0"/>
              <a:t> to </a:t>
            </a:r>
            <a:r>
              <a:rPr lang="nl-NL" sz="2400" dirty="0" err="1" smtClean="0"/>
              <a:t>local</a:t>
            </a:r>
            <a:r>
              <a:rPr lang="nl-NL" sz="2400" dirty="0" smtClean="0"/>
              <a:t> </a:t>
            </a:r>
            <a:r>
              <a:rPr lang="nl-NL" sz="2400" dirty="0" err="1" smtClean="0"/>
              <a:t>memory</a:t>
            </a:r>
            <a:r>
              <a:rPr lang="nl-NL" sz="2400" dirty="0" smtClean="0"/>
              <a:t> </a:t>
            </a:r>
            <a:r>
              <a:rPr lang="nl-NL" sz="2400" dirty="0" err="1" smtClean="0"/>
              <a:t>institutions</a:t>
            </a:r>
            <a:r>
              <a:rPr lang="nl-NL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In the Global </a:t>
            </a:r>
            <a:r>
              <a:rPr lang="nl-NL" dirty="0" err="1" smtClean="0"/>
              <a:t>South</a:t>
            </a:r>
            <a:r>
              <a:rPr lang="nl-NL" dirty="0" smtClean="0"/>
              <a:t>: </a:t>
            </a:r>
            <a:r>
              <a:rPr lang="nl-NL" sz="2400" dirty="0" err="1" smtClean="0"/>
              <a:t>recording</a:t>
            </a:r>
            <a:r>
              <a:rPr lang="nl-NL" sz="2400" dirty="0" smtClean="0"/>
              <a:t> protest </a:t>
            </a:r>
            <a:r>
              <a:rPr lang="nl-NL" sz="2400" dirty="0" err="1" smtClean="0"/>
              <a:t>movements</a:t>
            </a:r>
            <a:r>
              <a:rPr lang="nl-NL" sz="2400" dirty="0" smtClean="0"/>
              <a:t> and </a:t>
            </a:r>
            <a:r>
              <a:rPr lang="nl-NL" sz="2400" dirty="0" err="1" smtClean="0"/>
              <a:t>producing</a:t>
            </a:r>
            <a:r>
              <a:rPr lang="nl-NL" sz="2400" dirty="0" smtClean="0"/>
              <a:t> </a:t>
            </a:r>
            <a:r>
              <a:rPr lang="nl-NL" sz="2400" dirty="0" err="1" smtClean="0"/>
              <a:t>oral</a:t>
            </a:r>
            <a:r>
              <a:rPr lang="nl-NL" sz="2400" dirty="0" smtClean="0"/>
              <a:t> histories</a:t>
            </a:r>
          </a:p>
          <a:p>
            <a:pPr eaLnBrk="1" hangingPunct="1">
              <a:lnSpc>
                <a:spcPct val="90000"/>
              </a:lnSpc>
            </a:pPr>
            <a:r>
              <a:rPr lang="nl-NL" dirty="0" smtClean="0"/>
              <a:t>Global </a:t>
            </a:r>
            <a:r>
              <a:rPr lang="nl-NL" dirty="0" err="1" smtClean="0"/>
              <a:t>Hubs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global</a:t>
            </a:r>
            <a:r>
              <a:rPr lang="nl-NL" dirty="0" smtClean="0"/>
              <a:t> </a:t>
            </a:r>
            <a:r>
              <a:rPr lang="nl-NL" dirty="0" err="1" smtClean="0"/>
              <a:t>history</a:t>
            </a:r>
            <a:r>
              <a:rPr lang="nl-NL" dirty="0" smtClean="0"/>
              <a:t>: </a:t>
            </a:r>
            <a:r>
              <a:rPr lang="nl-NL" sz="2400" dirty="0" smtClean="0"/>
              <a:t>research data </a:t>
            </a:r>
            <a:r>
              <a:rPr lang="nl-NL" sz="2400" dirty="0" err="1" smtClean="0"/>
              <a:t>collection</a:t>
            </a:r>
            <a:r>
              <a:rPr lang="nl-NL" sz="2400" dirty="0" smtClean="0"/>
              <a:t> and building </a:t>
            </a:r>
            <a:r>
              <a:rPr lang="nl-NL" sz="2400" dirty="0" err="1" smtClean="0"/>
              <a:t>analytical</a:t>
            </a:r>
            <a:r>
              <a:rPr lang="nl-NL" sz="2400" dirty="0" smtClean="0"/>
              <a:t> databases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comparative</a:t>
            </a:r>
            <a:r>
              <a:rPr lang="nl-NL" sz="2400" dirty="0" smtClean="0"/>
              <a:t> research</a:t>
            </a:r>
          </a:p>
          <a:p>
            <a:pPr eaLnBrk="1" hangingPunct="1">
              <a:lnSpc>
                <a:spcPct val="90000"/>
              </a:lnSpc>
            </a:pPr>
            <a:endParaRPr lang="nl-NL" dirty="0" smtClean="0"/>
          </a:p>
          <a:p>
            <a:pPr eaLnBrk="1" hangingPunct="1">
              <a:lnSpc>
                <a:spcPct val="90000"/>
              </a:lnSpc>
            </a:pPr>
            <a:endParaRPr lang="nl-NL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smtClean="0"/>
              <a:t>The </a:t>
            </a:r>
            <a:r>
              <a:rPr lang="nl-NL" sz="3200" dirty="0" err="1" smtClean="0"/>
              <a:t>organisation</a:t>
            </a:r>
            <a:r>
              <a:rPr lang="nl-NL" sz="3200" dirty="0" smtClean="0"/>
              <a:t> of 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building</a:t>
            </a:r>
            <a:endParaRPr lang="en-US" sz="3200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sz="2800" dirty="0" err="1" smtClean="0"/>
              <a:t>From</a:t>
            </a:r>
            <a:r>
              <a:rPr lang="nl-NL" sz="2800" dirty="0" smtClean="0"/>
              <a:t> the </a:t>
            </a:r>
            <a:r>
              <a:rPr lang="nl-NL" sz="2800" dirty="0" err="1" smtClean="0"/>
              <a:t>early</a:t>
            </a:r>
            <a:r>
              <a:rPr lang="nl-NL" sz="2800" dirty="0" smtClean="0"/>
              <a:t> </a:t>
            </a:r>
            <a:r>
              <a:rPr lang="nl-NL" sz="2800" dirty="0" err="1" smtClean="0"/>
              <a:t>days</a:t>
            </a:r>
            <a:r>
              <a:rPr lang="nl-NL" sz="2800" dirty="0" smtClean="0"/>
              <a:t>, collectors have been </a:t>
            </a:r>
            <a:r>
              <a:rPr lang="nl-NL" sz="2800" dirty="0" err="1" smtClean="0"/>
              <a:t>scientific</a:t>
            </a:r>
            <a:r>
              <a:rPr lang="nl-NL" sz="2800" dirty="0" smtClean="0"/>
              <a:t> </a:t>
            </a:r>
            <a:r>
              <a:rPr lang="nl-NL" sz="2800" dirty="0" err="1" smtClean="0"/>
              <a:t>researchers</a:t>
            </a:r>
            <a:r>
              <a:rPr lang="nl-NL" sz="2800" dirty="0" smtClean="0"/>
              <a:t> at the IISH </a:t>
            </a:r>
            <a:r>
              <a:rPr lang="nl-NL" sz="2800" dirty="0" err="1" smtClean="0"/>
              <a:t>with</a:t>
            </a:r>
            <a:r>
              <a:rPr lang="nl-NL" sz="2800" dirty="0" smtClean="0"/>
              <a:t> 2 </a:t>
            </a:r>
            <a:r>
              <a:rPr lang="nl-NL" sz="2800" dirty="0" err="1" smtClean="0"/>
              <a:t>main</a:t>
            </a:r>
            <a:r>
              <a:rPr lang="nl-NL" sz="2800" dirty="0" smtClean="0"/>
              <a:t> </a:t>
            </a:r>
            <a:r>
              <a:rPr lang="nl-NL" sz="2800" dirty="0" err="1" smtClean="0"/>
              <a:t>occupations</a:t>
            </a:r>
            <a:r>
              <a:rPr lang="nl-NL" sz="2800" dirty="0" smtClean="0"/>
              <a:t>: </a:t>
            </a:r>
            <a:endParaRPr lang="nl-NL" sz="2400" dirty="0" smtClean="0"/>
          </a:p>
          <a:p>
            <a:pPr marL="51435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sz="2400" dirty="0" err="1" smtClean="0"/>
              <a:t>Collecting</a:t>
            </a:r>
            <a:r>
              <a:rPr lang="nl-NL" sz="2400" dirty="0" smtClean="0"/>
              <a:t> </a:t>
            </a:r>
            <a:r>
              <a:rPr lang="nl-NL" sz="2400" dirty="0" err="1" smtClean="0"/>
              <a:t>materials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specific</a:t>
            </a:r>
            <a:r>
              <a:rPr lang="nl-NL" sz="2400" dirty="0" smtClean="0"/>
              <a:t> </a:t>
            </a:r>
            <a:r>
              <a:rPr lang="nl-NL" sz="2400" dirty="0" err="1" smtClean="0"/>
              <a:t>acquisition</a:t>
            </a:r>
            <a:r>
              <a:rPr lang="nl-NL" sz="2400" dirty="0" smtClean="0"/>
              <a:t> </a:t>
            </a:r>
            <a:r>
              <a:rPr lang="nl-NL" sz="2400" dirty="0" err="1" smtClean="0"/>
              <a:t>fields</a:t>
            </a:r>
            <a:r>
              <a:rPr lang="nl-NL" sz="2400" dirty="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000" dirty="0" err="1" smtClean="0"/>
              <a:t>Anarchism</a:t>
            </a:r>
            <a:r>
              <a:rPr lang="nl-NL" sz="2000" dirty="0" smtClean="0"/>
              <a:t>, Spain, Portugal and </a:t>
            </a:r>
            <a:r>
              <a:rPr lang="nl-NL" sz="2000" dirty="0" err="1" smtClean="0"/>
              <a:t>Latin</a:t>
            </a:r>
            <a:r>
              <a:rPr lang="nl-NL" sz="2000" dirty="0" smtClean="0"/>
              <a:t> </a:t>
            </a:r>
            <a:r>
              <a:rPr lang="nl-NL" sz="2000" dirty="0" err="1" smtClean="0"/>
              <a:t>America</a:t>
            </a:r>
            <a:endParaRPr lang="nl-NL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nl-NL" sz="2000" dirty="0" smtClean="0"/>
              <a:t>France, </a:t>
            </a:r>
            <a:r>
              <a:rPr lang="nl-NL" sz="2000" dirty="0" err="1" smtClean="0"/>
              <a:t>Italy</a:t>
            </a:r>
            <a:r>
              <a:rPr lang="nl-NL" sz="2000" dirty="0" smtClean="0"/>
              <a:t> and Israel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000" dirty="0" err="1" smtClean="0"/>
              <a:t>Netherlands</a:t>
            </a:r>
            <a:r>
              <a:rPr lang="nl-NL" sz="2000" dirty="0" smtClean="0"/>
              <a:t>, </a:t>
            </a:r>
            <a:r>
              <a:rPr lang="nl-NL" sz="2000" dirty="0" err="1" smtClean="0"/>
              <a:t>Belgium</a:t>
            </a:r>
            <a:r>
              <a:rPr lang="nl-NL" sz="2000" dirty="0" smtClean="0"/>
              <a:t> and Luxemburg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000" dirty="0" err="1" smtClean="0"/>
              <a:t>Eastern</a:t>
            </a:r>
            <a:r>
              <a:rPr lang="nl-NL" sz="2000" dirty="0" smtClean="0"/>
              <a:t> </a:t>
            </a:r>
            <a:r>
              <a:rPr lang="nl-NL" sz="2000" dirty="0" err="1" smtClean="0"/>
              <a:t>Europe</a:t>
            </a:r>
            <a:r>
              <a:rPr lang="nl-NL" sz="2000" dirty="0" smtClean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000" dirty="0" smtClean="0"/>
              <a:t>Central </a:t>
            </a:r>
            <a:r>
              <a:rPr lang="nl-NL" sz="2000" dirty="0" err="1" smtClean="0"/>
              <a:t>Europe</a:t>
            </a:r>
            <a:r>
              <a:rPr lang="nl-NL" sz="2000" dirty="0" smtClean="0"/>
              <a:t>,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000" dirty="0" err="1" smtClean="0"/>
              <a:t>Great</a:t>
            </a:r>
            <a:r>
              <a:rPr lang="nl-NL" sz="2000" dirty="0" smtClean="0"/>
              <a:t> </a:t>
            </a:r>
            <a:r>
              <a:rPr lang="nl-NL" sz="2000" dirty="0" err="1" smtClean="0"/>
              <a:t>Britain</a:t>
            </a:r>
            <a:r>
              <a:rPr lang="nl-NL" sz="2000" dirty="0" smtClean="0"/>
              <a:t> and </a:t>
            </a:r>
            <a:r>
              <a:rPr lang="nl-NL" sz="2000" dirty="0" err="1" smtClean="0"/>
              <a:t>North</a:t>
            </a:r>
            <a:r>
              <a:rPr lang="nl-NL" sz="2000" dirty="0" smtClean="0"/>
              <a:t> </a:t>
            </a:r>
            <a:r>
              <a:rPr lang="nl-NL" sz="2000" dirty="0" err="1" smtClean="0"/>
              <a:t>America</a:t>
            </a:r>
            <a:r>
              <a:rPr lang="nl-NL" sz="2000" dirty="0" smtClean="0"/>
              <a:t>, etc.</a:t>
            </a:r>
          </a:p>
          <a:p>
            <a:pPr marL="51435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nl-NL" sz="2400" dirty="0" err="1" smtClean="0"/>
              <a:t>Carrying</a:t>
            </a:r>
            <a:r>
              <a:rPr lang="nl-NL" sz="2400" dirty="0" smtClean="0"/>
              <a:t> out </a:t>
            </a:r>
            <a:r>
              <a:rPr lang="nl-NL" sz="2400" dirty="0" err="1" smtClean="0"/>
              <a:t>individual</a:t>
            </a:r>
            <a:r>
              <a:rPr lang="nl-NL" sz="2400" dirty="0" smtClean="0"/>
              <a:t> </a:t>
            </a:r>
            <a:r>
              <a:rPr lang="nl-NL" sz="2400" dirty="0" err="1" smtClean="0"/>
              <a:t>scientific</a:t>
            </a:r>
            <a:r>
              <a:rPr lang="nl-NL" sz="2400" dirty="0" smtClean="0"/>
              <a:t>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nl-NL" sz="2000" dirty="0" err="1" smtClean="0"/>
              <a:t>publishing</a:t>
            </a:r>
            <a:r>
              <a:rPr lang="nl-NL" sz="2000" dirty="0" smtClean="0"/>
              <a:t> </a:t>
            </a:r>
            <a:r>
              <a:rPr lang="nl-NL" sz="2000" dirty="0" err="1" smtClean="0"/>
              <a:t>sources</a:t>
            </a:r>
            <a:r>
              <a:rPr lang="nl-NL" sz="2000" dirty="0" smtClean="0"/>
              <a:t> </a:t>
            </a:r>
            <a:r>
              <a:rPr lang="nl-NL" sz="2000" dirty="0" err="1" smtClean="0"/>
              <a:t>from</a:t>
            </a:r>
            <a:r>
              <a:rPr lang="nl-NL" sz="2000" dirty="0" smtClean="0"/>
              <a:t> the IISH </a:t>
            </a:r>
            <a:r>
              <a:rPr lang="nl-NL" sz="2000" dirty="0" err="1" smtClean="0"/>
              <a:t>collections</a:t>
            </a:r>
            <a:endParaRPr lang="nl-NL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nl-NL" sz="2000" dirty="0" smtClean="0"/>
              <a:t>research </a:t>
            </a:r>
            <a:r>
              <a:rPr lang="nl-NL" sz="2000" dirty="0" err="1" smtClean="0"/>
              <a:t>projects</a:t>
            </a:r>
            <a:r>
              <a:rPr lang="nl-NL" sz="2000" dirty="0" smtClean="0"/>
              <a:t> </a:t>
            </a:r>
            <a:r>
              <a:rPr lang="nl-NL" sz="2000" dirty="0" err="1" smtClean="0"/>
              <a:t>based</a:t>
            </a:r>
            <a:r>
              <a:rPr lang="nl-NL" sz="2000" dirty="0" smtClean="0"/>
              <a:t> </a:t>
            </a:r>
            <a:r>
              <a:rPr lang="nl-NL" sz="2000" dirty="0" err="1" smtClean="0"/>
              <a:t>on</a:t>
            </a:r>
            <a:r>
              <a:rPr lang="nl-NL" sz="2000" dirty="0" smtClean="0"/>
              <a:t> the IISH </a:t>
            </a:r>
            <a:r>
              <a:rPr lang="nl-NL" sz="2000" dirty="0" err="1" smtClean="0"/>
              <a:t>collections</a:t>
            </a:r>
            <a:endParaRPr lang="nl-NL" sz="2000" dirty="0" smtClean="0"/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smtClean="0"/>
              <a:t>The </a:t>
            </a:r>
            <a:r>
              <a:rPr lang="nl-NL" sz="3200" dirty="0" err="1" smtClean="0"/>
              <a:t>organisation</a:t>
            </a:r>
            <a:r>
              <a:rPr lang="nl-NL" sz="3200" dirty="0" smtClean="0"/>
              <a:t> of 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building</a:t>
            </a:r>
            <a:endParaRPr lang="en-US" sz="3200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sz="2800" dirty="0" smtClean="0"/>
              <a:t>In 1979 the IISH </a:t>
            </a:r>
            <a:r>
              <a:rPr lang="nl-NL" sz="2800" dirty="0" err="1" smtClean="0"/>
              <a:t>became</a:t>
            </a:r>
            <a:r>
              <a:rPr lang="nl-NL" sz="2800" dirty="0" smtClean="0"/>
              <a:t> </a:t>
            </a:r>
            <a:r>
              <a:rPr lang="nl-NL" sz="2800" dirty="0" err="1" smtClean="0"/>
              <a:t>an</a:t>
            </a:r>
            <a:r>
              <a:rPr lang="nl-NL" sz="2800" dirty="0" smtClean="0"/>
              <a:t> </a:t>
            </a:r>
            <a:r>
              <a:rPr lang="nl-NL" sz="2800" dirty="0" err="1" smtClean="0"/>
              <a:t>institute</a:t>
            </a:r>
            <a:r>
              <a:rPr lang="nl-NL" sz="2800" dirty="0" smtClean="0"/>
              <a:t> of the </a:t>
            </a:r>
            <a:r>
              <a:rPr lang="en-US" sz="2800" dirty="0" smtClean="0"/>
              <a:t>Royal Netherlands Academy of Sciences (KNAW).</a:t>
            </a:r>
            <a:endParaRPr lang="nl-NL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nl-NL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nl-NL" sz="2800" dirty="0" err="1" smtClean="0"/>
              <a:t>From</a:t>
            </a:r>
            <a:r>
              <a:rPr lang="nl-NL" sz="2800" dirty="0" smtClean="0"/>
              <a:t> </a:t>
            </a:r>
            <a:r>
              <a:rPr lang="nl-NL" sz="2800" dirty="0" err="1" smtClean="0"/>
              <a:t>that</a:t>
            </a:r>
            <a:r>
              <a:rPr lang="nl-NL" sz="2800" dirty="0" smtClean="0"/>
              <a:t> moment </a:t>
            </a:r>
            <a:r>
              <a:rPr lang="nl-NL" sz="2800" dirty="0" err="1" smtClean="0"/>
              <a:t>on</a:t>
            </a:r>
            <a:r>
              <a:rPr lang="nl-NL" sz="2800" dirty="0" smtClean="0"/>
              <a:t>, the KNAW </a:t>
            </a:r>
            <a:r>
              <a:rPr lang="en-US" sz="2800" dirty="0" smtClean="0"/>
              <a:t>pushed the IISH: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to develop its research activity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to curtail its number of acquisition fields</a:t>
            </a:r>
            <a:endParaRPr lang="nl-NL" sz="2400" dirty="0" smtClean="0"/>
          </a:p>
          <a:p>
            <a:pPr lvl="2" eaLnBrk="1" hangingPunct="1">
              <a:lnSpc>
                <a:spcPct val="90000"/>
              </a:lnSpc>
            </a:pPr>
            <a:endParaRPr lang="nl-NL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nl-NL" sz="2800" dirty="0" smtClean="0"/>
              <a:t>As a </a:t>
            </a:r>
            <a:r>
              <a:rPr lang="nl-NL" sz="2800" dirty="0" err="1" smtClean="0"/>
              <a:t>result</a:t>
            </a:r>
            <a:r>
              <a:rPr lang="nl-NL" sz="2800" dirty="0" smtClean="0"/>
              <a:t> the </a:t>
            </a:r>
            <a:r>
              <a:rPr lang="nl-NL" sz="2800" dirty="0" err="1" smtClean="0"/>
              <a:t>collection-driven</a:t>
            </a:r>
            <a:r>
              <a:rPr lang="nl-NL" sz="2800" dirty="0" smtClean="0"/>
              <a:t> research </a:t>
            </a:r>
            <a:r>
              <a:rPr lang="nl-NL" sz="2800" dirty="0" err="1" smtClean="0"/>
              <a:t>activities</a:t>
            </a:r>
            <a:r>
              <a:rPr lang="nl-NL" sz="2800" dirty="0" smtClean="0"/>
              <a:t> </a:t>
            </a:r>
            <a:r>
              <a:rPr lang="nl-NL" sz="2800" dirty="0" err="1" smtClean="0"/>
              <a:t>slowly</a:t>
            </a:r>
            <a:r>
              <a:rPr lang="nl-NL" sz="2800" dirty="0" smtClean="0"/>
              <a:t> </a:t>
            </a:r>
            <a:r>
              <a:rPr lang="nl-NL" sz="2800" dirty="0" err="1" smtClean="0"/>
              <a:t>disappeared</a:t>
            </a:r>
            <a:r>
              <a:rPr lang="nl-NL" sz="2800" dirty="0" smtClean="0"/>
              <a:t> in </a:t>
            </a:r>
            <a:r>
              <a:rPr lang="nl-NL" sz="2800" dirty="0" err="1" smtClean="0"/>
              <a:t>favour</a:t>
            </a:r>
            <a:r>
              <a:rPr lang="nl-NL" sz="2800" dirty="0" smtClean="0"/>
              <a:t> of a separate research </a:t>
            </a:r>
            <a:r>
              <a:rPr lang="nl-NL" sz="2800" dirty="0" err="1" smtClean="0"/>
              <a:t>programme</a:t>
            </a:r>
            <a:r>
              <a:rPr lang="nl-NL" sz="2800" dirty="0" smtClean="0"/>
              <a:t>. Research and </a:t>
            </a:r>
            <a:r>
              <a:rPr lang="nl-NL" sz="2800" dirty="0" err="1" smtClean="0"/>
              <a:t>collection</a:t>
            </a:r>
            <a:r>
              <a:rPr lang="nl-NL" sz="2800" dirty="0" smtClean="0"/>
              <a:t> building </a:t>
            </a:r>
            <a:r>
              <a:rPr lang="nl-NL" sz="2800" dirty="0" err="1" smtClean="0"/>
              <a:t>became</a:t>
            </a:r>
            <a:r>
              <a:rPr lang="nl-NL" sz="2800" dirty="0" smtClean="0"/>
              <a:t> separate </a:t>
            </a:r>
            <a:r>
              <a:rPr lang="nl-NL" sz="2800" dirty="0" err="1" smtClean="0"/>
              <a:t>activities</a:t>
            </a:r>
            <a:r>
              <a:rPr lang="nl-NL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smtClean="0"/>
              <a:t> The </a:t>
            </a:r>
            <a:r>
              <a:rPr lang="nl-NL" sz="3200" dirty="0" err="1" smtClean="0"/>
              <a:t>organisation</a:t>
            </a:r>
            <a:r>
              <a:rPr lang="nl-NL" sz="3200" dirty="0" smtClean="0"/>
              <a:t> of </a:t>
            </a:r>
            <a:r>
              <a:rPr lang="nl-NL" sz="3200" dirty="0" err="1" smtClean="0"/>
              <a:t>collection</a:t>
            </a:r>
            <a:r>
              <a:rPr lang="nl-NL" sz="3200" dirty="0" smtClean="0"/>
              <a:t> building</a:t>
            </a:r>
            <a:endParaRPr lang="en-US" sz="3200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sz="2800" dirty="0" smtClean="0"/>
              <a:t>In the 1990’s the IISH Research </a:t>
            </a:r>
            <a:r>
              <a:rPr lang="nl-NL" sz="2800" dirty="0" err="1" smtClean="0"/>
              <a:t>programme</a:t>
            </a:r>
            <a:r>
              <a:rPr lang="nl-NL" sz="2800" dirty="0" smtClean="0"/>
              <a:t> </a:t>
            </a:r>
            <a:r>
              <a:rPr lang="nl-NL" sz="2800" dirty="0" err="1" smtClean="0"/>
              <a:t>took</a:t>
            </a:r>
            <a:r>
              <a:rPr lang="nl-NL" sz="2800" dirty="0" smtClean="0"/>
              <a:t> </a:t>
            </a:r>
            <a:r>
              <a:rPr lang="nl-NL" sz="2800" dirty="0" err="1" smtClean="0"/>
              <a:t>shape</a:t>
            </a:r>
            <a:r>
              <a:rPr lang="nl-NL" sz="2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More </a:t>
            </a:r>
            <a:r>
              <a:rPr lang="nl-NL" sz="2400" dirty="0" err="1" smtClean="0"/>
              <a:t>analytical</a:t>
            </a:r>
            <a:r>
              <a:rPr lang="nl-NL" sz="2400" dirty="0" smtClean="0"/>
              <a:t> research: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l-NL" sz="2000" dirty="0" smtClean="0"/>
              <a:t>	</a:t>
            </a:r>
            <a:r>
              <a:rPr lang="nl-NL" sz="1600" dirty="0" err="1" smtClean="0"/>
              <a:t>Labour</a:t>
            </a:r>
            <a:r>
              <a:rPr lang="nl-NL" sz="1600" dirty="0" smtClean="0"/>
              <a:t> </a:t>
            </a:r>
            <a:r>
              <a:rPr lang="nl-NL" sz="1600" dirty="0" err="1" smtClean="0"/>
              <a:t>history</a:t>
            </a:r>
            <a:r>
              <a:rPr lang="nl-NL" sz="1600" dirty="0" smtClean="0"/>
              <a:t> and </a:t>
            </a:r>
            <a:r>
              <a:rPr lang="nl-NL" sz="1600" dirty="0" err="1" smtClean="0"/>
              <a:t>labour</a:t>
            </a:r>
            <a:r>
              <a:rPr lang="nl-NL" sz="1600" dirty="0" smtClean="0"/>
              <a:t> relations in the ‘Western </a:t>
            </a:r>
            <a:r>
              <a:rPr lang="nl-NL" sz="1600" dirty="0" err="1" smtClean="0"/>
              <a:t>world</a:t>
            </a:r>
            <a:r>
              <a:rPr lang="nl-NL" sz="1600" dirty="0" smtClean="0"/>
              <a:t>’, ‘</a:t>
            </a:r>
            <a:r>
              <a:rPr lang="nl-NL" sz="1600" dirty="0" err="1" smtClean="0"/>
              <a:t>Third</a:t>
            </a:r>
            <a:r>
              <a:rPr lang="nl-NL" sz="1600" dirty="0" smtClean="0"/>
              <a:t> </a:t>
            </a:r>
            <a:r>
              <a:rPr lang="nl-NL" sz="1600" dirty="0" err="1" smtClean="0"/>
              <a:t>world</a:t>
            </a:r>
            <a:r>
              <a:rPr lang="nl-NL" sz="1600" dirty="0" smtClean="0"/>
              <a:t>’ and ‘</a:t>
            </a:r>
            <a:r>
              <a:rPr lang="nl-NL" sz="1600" dirty="0" err="1" smtClean="0"/>
              <a:t>Eastern</a:t>
            </a:r>
            <a:r>
              <a:rPr lang="nl-NL" sz="1600" dirty="0" smtClean="0"/>
              <a:t> </a:t>
            </a:r>
            <a:r>
              <a:rPr lang="nl-NL" sz="1600" dirty="0" err="1" smtClean="0"/>
              <a:t>Europe</a:t>
            </a:r>
            <a:r>
              <a:rPr lang="nl-NL" sz="1600" dirty="0" smtClean="0"/>
              <a:t>’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l-NL" sz="2400" dirty="0" smtClean="0"/>
              <a:t>Research </a:t>
            </a:r>
            <a:r>
              <a:rPr lang="nl-NL" sz="2400" dirty="0" err="1" smtClean="0"/>
              <a:t>on</a:t>
            </a:r>
            <a:r>
              <a:rPr lang="nl-NL" sz="2400" dirty="0" smtClean="0"/>
              <a:t> </a:t>
            </a:r>
            <a:r>
              <a:rPr lang="nl-NL" sz="2400" dirty="0" err="1" smtClean="0"/>
              <a:t>Socialism</a:t>
            </a:r>
            <a:r>
              <a:rPr lang="nl-NL" sz="2400" dirty="0" smtClean="0"/>
              <a:t> and </a:t>
            </a:r>
            <a:r>
              <a:rPr lang="nl-NL" sz="2400" dirty="0" err="1" smtClean="0"/>
              <a:t>Communism</a:t>
            </a:r>
            <a:r>
              <a:rPr lang="nl-NL" sz="2400" dirty="0" smtClean="0"/>
              <a:t>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l-NL" sz="2000" dirty="0" smtClean="0"/>
              <a:t>	</a:t>
            </a:r>
            <a:r>
              <a:rPr lang="nl-NL" sz="1600" dirty="0" err="1" smtClean="0"/>
              <a:t>based</a:t>
            </a:r>
            <a:r>
              <a:rPr lang="nl-NL" sz="1600" dirty="0" smtClean="0"/>
              <a:t> </a:t>
            </a:r>
            <a:r>
              <a:rPr lang="nl-NL" sz="1600" dirty="0" err="1" smtClean="0"/>
              <a:t>on</a:t>
            </a:r>
            <a:r>
              <a:rPr lang="nl-NL" sz="1600" dirty="0" smtClean="0"/>
              <a:t> </a:t>
            </a:r>
            <a:r>
              <a:rPr lang="nl-NL" sz="1600" dirty="0" err="1" smtClean="0"/>
              <a:t>source</a:t>
            </a:r>
            <a:r>
              <a:rPr lang="nl-NL" sz="1600" dirty="0" smtClean="0"/>
              <a:t> </a:t>
            </a:r>
            <a:r>
              <a:rPr lang="nl-NL" sz="1600" dirty="0" err="1" smtClean="0"/>
              <a:t>publications</a:t>
            </a:r>
            <a:r>
              <a:rPr lang="nl-NL" sz="1600" dirty="0" smtClean="0"/>
              <a:t> </a:t>
            </a:r>
            <a:r>
              <a:rPr lang="nl-NL" sz="1600" dirty="0" err="1" smtClean="0"/>
              <a:t>from</a:t>
            </a:r>
            <a:r>
              <a:rPr lang="nl-NL" sz="1600" dirty="0" smtClean="0"/>
              <a:t> the IISH </a:t>
            </a:r>
            <a:r>
              <a:rPr lang="nl-NL" sz="1600" dirty="0" err="1" smtClean="0"/>
              <a:t>collections</a:t>
            </a:r>
            <a:r>
              <a:rPr lang="nl-NL" sz="16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nl-NL" sz="2800" dirty="0" smtClean="0"/>
              <a:t> The </a:t>
            </a:r>
            <a:r>
              <a:rPr lang="nl-NL" sz="2800" dirty="0" err="1" smtClean="0"/>
              <a:t>first</a:t>
            </a:r>
            <a:r>
              <a:rPr lang="nl-NL" sz="2800" dirty="0" smtClean="0"/>
              <a:t> strand has taken a </a:t>
            </a:r>
            <a:r>
              <a:rPr lang="nl-NL" sz="2800" dirty="0" err="1" smtClean="0"/>
              <a:t>flight</a:t>
            </a:r>
            <a:r>
              <a:rPr lang="nl-NL" sz="2800" dirty="0" smtClean="0"/>
              <a:t> (</a:t>
            </a:r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called</a:t>
            </a:r>
            <a:r>
              <a:rPr lang="nl-NL" sz="2800" dirty="0" smtClean="0"/>
              <a:t>: ‘Global </a:t>
            </a:r>
            <a:r>
              <a:rPr lang="nl-NL" sz="2800" dirty="0" err="1" smtClean="0"/>
              <a:t>Labour</a:t>
            </a:r>
            <a:r>
              <a:rPr lang="nl-NL" sz="2800" dirty="0" smtClean="0"/>
              <a:t> </a:t>
            </a:r>
            <a:r>
              <a:rPr lang="nl-NL" sz="2800" dirty="0" err="1" smtClean="0"/>
              <a:t>History</a:t>
            </a:r>
            <a:r>
              <a:rPr lang="nl-NL" sz="2800" dirty="0" smtClean="0"/>
              <a:t>’), </a:t>
            </a:r>
            <a:r>
              <a:rPr lang="nl-NL" sz="2800" dirty="0" err="1" smtClean="0"/>
              <a:t>whilst</a:t>
            </a:r>
            <a:r>
              <a:rPr lang="nl-NL" sz="2800" dirty="0" smtClean="0"/>
              <a:t> the </a:t>
            </a:r>
            <a:r>
              <a:rPr lang="nl-NL" sz="2800" dirty="0" err="1" smtClean="0"/>
              <a:t>second</a:t>
            </a:r>
            <a:r>
              <a:rPr lang="nl-NL" sz="2800" dirty="0" smtClean="0"/>
              <a:t> </a:t>
            </a:r>
            <a:r>
              <a:rPr lang="nl-NL" sz="2800" dirty="0" err="1" smtClean="0"/>
              <a:t>slowly</a:t>
            </a:r>
            <a:r>
              <a:rPr lang="nl-NL" sz="2800" dirty="0" smtClean="0"/>
              <a:t> </a:t>
            </a:r>
            <a:r>
              <a:rPr lang="nl-NL" sz="2800" dirty="0" err="1" smtClean="0"/>
              <a:t>became</a:t>
            </a:r>
            <a:r>
              <a:rPr lang="nl-NL" sz="2800" dirty="0" smtClean="0"/>
              <a:t> a </a:t>
            </a:r>
            <a:r>
              <a:rPr lang="nl-NL" sz="2800" dirty="0" err="1" smtClean="0"/>
              <a:t>secondary</a:t>
            </a:r>
            <a:r>
              <a:rPr lang="nl-NL" sz="2800" dirty="0" smtClean="0"/>
              <a:t> </a:t>
            </a:r>
            <a:r>
              <a:rPr lang="nl-NL" sz="2800" dirty="0" err="1" smtClean="0"/>
              <a:t>activity</a:t>
            </a:r>
            <a:r>
              <a:rPr lang="nl-NL" sz="2800" dirty="0" smtClean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nl-NL" sz="2800" dirty="0" err="1" smtClean="0"/>
              <a:t>Yet</a:t>
            </a:r>
            <a:r>
              <a:rPr lang="nl-NL" sz="2800" dirty="0" smtClean="0"/>
              <a:t>, at the </a:t>
            </a:r>
            <a:r>
              <a:rPr lang="nl-NL" sz="2800" dirty="0" err="1" smtClean="0"/>
              <a:t>same</a:t>
            </a:r>
            <a:r>
              <a:rPr lang="nl-NL" sz="2800" dirty="0" smtClean="0"/>
              <a:t> time, the </a:t>
            </a:r>
            <a:r>
              <a:rPr lang="nl-NL" sz="2800" dirty="0" err="1" smtClean="0"/>
              <a:t>rescue</a:t>
            </a:r>
            <a:r>
              <a:rPr lang="nl-NL" sz="2800" dirty="0" smtClean="0"/>
              <a:t> </a:t>
            </a:r>
            <a:r>
              <a:rPr lang="nl-NL" sz="2800" dirty="0" err="1" smtClean="0"/>
              <a:t>function</a:t>
            </a:r>
            <a:r>
              <a:rPr lang="nl-NL" sz="2800" dirty="0" smtClean="0"/>
              <a:t> </a:t>
            </a:r>
            <a:r>
              <a:rPr lang="nl-NL" sz="2800" dirty="0" err="1" smtClean="0"/>
              <a:t>followed</a:t>
            </a:r>
            <a:r>
              <a:rPr lang="nl-NL" sz="2800" dirty="0" smtClean="0"/>
              <a:t> the research </a:t>
            </a:r>
            <a:r>
              <a:rPr lang="nl-NL" sz="2800" dirty="0" err="1" smtClean="0"/>
              <a:t>activity</a:t>
            </a:r>
            <a:r>
              <a:rPr lang="nl-NL" sz="2800" dirty="0" smtClean="0"/>
              <a:t>, </a:t>
            </a:r>
            <a:r>
              <a:rPr lang="nl-NL" sz="2400" dirty="0" smtClean="0"/>
              <a:t>e.g. the </a:t>
            </a:r>
            <a:r>
              <a:rPr lang="nl-NL" sz="2400" dirty="0" err="1" smtClean="0"/>
              <a:t>collection</a:t>
            </a:r>
            <a:r>
              <a:rPr lang="nl-NL" sz="2400" dirty="0" smtClean="0"/>
              <a:t> of </a:t>
            </a:r>
            <a:r>
              <a:rPr lang="nl-NL" sz="2400" dirty="0" err="1" smtClean="0"/>
              <a:t>Turkisch</a:t>
            </a:r>
            <a:r>
              <a:rPr lang="nl-NL" sz="2400" dirty="0" smtClean="0"/>
              <a:t> </a:t>
            </a:r>
            <a:r>
              <a:rPr lang="nl-NL" sz="2400" dirty="0" err="1" smtClean="0"/>
              <a:t>materials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the </a:t>
            </a:r>
            <a:r>
              <a:rPr lang="nl-NL" sz="2400" dirty="0" err="1" smtClean="0"/>
              <a:t>appointment</a:t>
            </a:r>
            <a:r>
              <a:rPr lang="nl-NL" sz="2400" dirty="0" smtClean="0"/>
              <a:t> of Dr. E.J. </a:t>
            </a:r>
            <a:r>
              <a:rPr lang="nl-NL" sz="2400" dirty="0" err="1" smtClean="0"/>
              <a:t>Zürcher</a:t>
            </a:r>
            <a:r>
              <a:rPr lang="nl-NL" sz="2400" dirty="0" smtClean="0"/>
              <a:t> in 1992 as researcher.</a:t>
            </a:r>
          </a:p>
          <a:p>
            <a:pPr lvl="2" eaLnBrk="1" hangingPunct="1">
              <a:lnSpc>
                <a:spcPct val="90000"/>
              </a:lnSpc>
            </a:pPr>
            <a:endParaRPr lang="nl-NL" sz="2000" dirty="0" smtClean="0"/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  <a:p>
            <a:pPr eaLnBrk="1" hangingPunct="1">
              <a:lnSpc>
                <a:spcPct val="90000"/>
              </a:lnSpc>
            </a:pPr>
            <a:endParaRPr lang="nl-NL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smtClean="0"/>
              <a:t>CONTENT</a:t>
            </a:r>
            <a:endParaRPr lang="en-US" sz="32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Collection</a:t>
            </a:r>
            <a:r>
              <a:rPr lang="nl-NL" dirty="0" smtClean="0"/>
              <a:t> </a:t>
            </a:r>
            <a:r>
              <a:rPr lang="nl-NL" dirty="0" err="1" smtClean="0"/>
              <a:t>characteristics</a:t>
            </a:r>
            <a:endParaRPr lang="nl-NL" dirty="0" smtClean="0"/>
          </a:p>
          <a:p>
            <a:pPr eaLnBrk="1" hangingPunct="1"/>
            <a:r>
              <a:rPr lang="nl-NL" dirty="0" err="1" smtClean="0"/>
              <a:t>Characteristics</a:t>
            </a:r>
            <a:r>
              <a:rPr lang="nl-NL" dirty="0" smtClean="0"/>
              <a:t> of the </a:t>
            </a:r>
            <a:r>
              <a:rPr lang="nl-NL" dirty="0" err="1" smtClean="0"/>
              <a:t>collection</a:t>
            </a:r>
            <a:r>
              <a:rPr lang="nl-NL" dirty="0" smtClean="0"/>
              <a:t> building </a:t>
            </a:r>
            <a:r>
              <a:rPr lang="nl-NL" dirty="0" err="1" smtClean="0"/>
              <a:t>process</a:t>
            </a:r>
            <a:endParaRPr lang="nl-NL" dirty="0" smtClean="0"/>
          </a:p>
          <a:p>
            <a:pPr eaLnBrk="1" hangingPunct="1"/>
            <a:r>
              <a:rPr lang="nl-NL" dirty="0" smtClean="0"/>
              <a:t>The </a:t>
            </a:r>
            <a:r>
              <a:rPr lang="nl-NL" dirty="0" err="1" smtClean="0"/>
              <a:t>organisation</a:t>
            </a:r>
            <a:r>
              <a:rPr lang="nl-NL" dirty="0" smtClean="0"/>
              <a:t> of </a:t>
            </a:r>
            <a:r>
              <a:rPr lang="nl-NL" dirty="0" err="1" smtClean="0"/>
              <a:t>collection</a:t>
            </a:r>
            <a:r>
              <a:rPr lang="nl-NL" dirty="0" smtClean="0"/>
              <a:t> building</a:t>
            </a:r>
          </a:p>
          <a:p>
            <a:pPr eaLnBrk="1" hangingPunct="1"/>
            <a:r>
              <a:rPr lang="nl-NL" dirty="0" err="1" smtClean="0"/>
              <a:t>How</a:t>
            </a:r>
            <a:r>
              <a:rPr lang="nl-NL" dirty="0" smtClean="0"/>
              <a:t> to continue?</a:t>
            </a:r>
          </a:p>
          <a:p>
            <a:pPr eaLnBrk="1" hangingPunct="1"/>
            <a:r>
              <a:rPr lang="nl-NL" dirty="0" err="1" smtClean="0"/>
              <a:t>Framing</a:t>
            </a:r>
            <a:r>
              <a:rPr lang="nl-NL" dirty="0" smtClean="0"/>
              <a:t> </a:t>
            </a:r>
            <a:r>
              <a:rPr lang="nl-NL" dirty="0" err="1" smtClean="0"/>
              <a:t>collection</a:t>
            </a:r>
            <a:r>
              <a:rPr lang="nl-NL" dirty="0" smtClean="0"/>
              <a:t> building in the research </a:t>
            </a:r>
            <a:r>
              <a:rPr lang="nl-NL" dirty="0" err="1" smtClean="0"/>
              <a:t>process</a:t>
            </a:r>
            <a:endParaRPr lang="nl-NL" dirty="0" smtClean="0"/>
          </a:p>
          <a:p>
            <a:pPr eaLnBrk="1" hangingPunct="1"/>
            <a:r>
              <a:rPr lang="nl-NL" dirty="0" err="1" smtClean="0"/>
              <a:t>Moving</a:t>
            </a:r>
            <a:r>
              <a:rPr lang="nl-NL" dirty="0" smtClean="0"/>
              <a:t> the past </a:t>
            </a:r>
            <a:r>
              <a:rPr lang="nl-NL" dirty="0" err="1" smtClean="0"/>
              <a:t>into</a:t>
            </a:r>
            <a:r>
              <a:rPr lang="nl-NL" dirty="0" smtClean="0"/>
              <a:t> the </a:t>
            </a:r>
            <a:r>
              <a:rPr lang="nl-NL" dirty="0" err="1" smtClean="0"/>
              <a:t>future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How</a:t>
            </a:r>
            <a:r>
              <a:rPr lang="nl-NL" sz="3200" dirty="0" smtClean="0"/>
              <a:t> to continue?</a:t>
            </a:r>
            <a:endParaRPr lang="en-US" sz="32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800" dirty="0" smtClean="0"/>
              <a:t>From 2005 onwards, the recurring KNAW questions impose themselves again: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Need for a fundamental discussion to re-define focus of the collection policy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Review and clarify relationship between research and collections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l"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smtClean="0"/>
              <a:t>  </a:t>
            </a:r>
            <a:r>
              <a:rPr lang="en-GB" sz="2800" dirty="0" smtClean="0"/>
              <a:t>Framing collection building in the research process</a:t>
            </a:r>
            <a:endParaRPr lang="en-US" sz="28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l-NL" dirty="0" smtClean="0"/>
              <a:t>Back to the </a:t>
            </a:r>
            <a:r>
              <a:rPr lang="nl-NL" dirty="0" err="1" smtClean="0"/>
              <a:t>purpose</a:t>
            </a:r>
            <a:r>
              <a:rPr lang="nl-NL" dirty="0" smtClean="0"/>
              <a:t> of the IISH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smtClean="0"/>
              <a:t>To advance the scientific knowledge and practice of social history, by:</a:t>
            </a:r>
            <a:endParaRPr lang="en-GB" sz="2400" dirty="0" smtClean="0"/>
          </a:p>
          <a:p>
            <a:pPr lvl="1" eaLnBrk="1" hangingPunct="1"/>
            <a:r>
              <a:rPr lang="en-GB" sz="2400" dirty="0" smtClean="0"/>
              <a:t>Collecting </a:t>
            </a:r>
          </a:p>
          <a:p>
            <a:pPr lvl="1" eaLnBrk="1" hangingPunct="1"/>
            <a:r>
              <a:rPr lang="en-GB" sz="2400" dirty="0" smtClean="0"/>
              <a:t>Researching</a:t>
            </a:r>
          </a:p>
          <a:p>
            <a:pPr lvl="1" eaLnBrk="1" hangingPunct="1"/>
            <a:r>
              <a:rPr lang="en-GB" sz="2400" dirty="0" smtClean="0"/>
              <a:t>Publishing</a:t>
            </a:r>
          </a:p>
          <a:p>
            <a:pPr eaLnBrk="1" hangingPunct="1">
              <a:buNone/>
            </a:pPr>
            <a:endParaRPr lang="en-GB" sz="2800" dirty="0" smtClean="0"/>
          </a:p>
          <a:p>
            <a:pPr eaLnBrk="1" hangingPunct="1">
              <a:buNone/>
            </a:pPr>
            <a:r>
              <a:rPr lang="en-GB" sz="2400" dirty="0" smtClean="0">
                <a:solidFill>
                  <a:schemeClr val="hlink"/>
                </a:solidFill>
              </a:rPr>
              <a:t>Collection-building is part of the historical research process</a:t>
            </a:r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en-GB" sz="3200" dirty="0" smtClean="0"/>
              <a:t>    </a:t>
            </a:r>
            <a:r>
              <a:rPr lang="en-GB" sz="2800" dirty="0" smtClean="0"/>
              <a:t>Framing collection building in the research process</a:t>
            </a:r>
            <a:endParaRPr lang="en-US" sz="28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l-NL" dirty="0" err="1" smtClean="0"/>
              <a:t>Seemingly</a:t>
            </a:r>
            <a:r>
              <a:rPr lang="nl-NL" dirty="0" smtClean="0"/>
              <a:t> </a:t>
            </a:r>
            <a:r>
              <a:rPr lang="nl-NL" dirty="0" err="1" smtClean="0"/>
              <a:t>conflicting</a:t>
            </a:r>
            <a:r>
              <a:rPr lang="nl-NL" dirty="0" smtClean="0"/>
              <a:t> </a:t>
            </a:r>
            <a:r>
              <a:rPr lang="nl-NL" dirty="0" err="1" smtClean="0"/>
              <a:t>interests</a:t>
            </a:r>
            <a:endParaRPr lang="en-GB" dirty="0" smtClean="0"/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>
              <a:buNone/>
            </a:pPr>
            <a:r>
              <a:rPr lang="en-GB" sz="2400" dirty="0" smtClean="0"/>
              <a:t>Research and collections have different dynamics and short-term/long-term interests – should collection building therefore:</a:t>
            </a:r>
          </a:p>
          <a:p>
            <a:pPr lvl="1" eaLnBrk="1" hangingPunct="1"/>
            <a:r>
              <a:rPr lang="en-GB" sz="2000" dirty="0" smtClean="0"/>
              <a:t>Not be research-driven ?</a:t>
            </a:r>
          </a:p>
          <a:p>
            <a:pPr lvl="1" eaLnBrk="1" hangingPunct="1"/>
            <a:r>
              <a:rPr lang="en-GB" sz="2000" dirty="0" smtClean="0"/>
              <a:t>Not necessarily have immediate value for research ?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>
              <a:buNone/>
            </a:pPr>
            <a:r>
              <a:rPr lang="en-GB" sz="2400" dirty="0" smtClean="0"/>
              <a:t>Does research-driven collection building lead to:</a:t>
            </a:r>
          </a:p>
          <a:p>
            <a:pPr lvl="1" eaLnBrk="1" hangingPunct="1"/>
            <a:r>
              <a:rPr lang="en-GB" sz="2000" dirty="0" smtClean="0"/>
              <a:t>orphan collections ?</a:t>
            </a:r>
          </a:p>
          <a:p>
            <a:pPr lvl="1" eaLnBrk="1" hangingPunct="1"/>
            <a:r>
              <a:rPr lang="en-GB" sz="2000" dirty="0" smtClean="0"/>
              <a:t>unpredictable collection profiles ?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en-GB" sz="3200" dirty="0" smtClean="0"/>
              <a:t>    </a:t>
            </a:r>
            <a:r>
              <a:rPr lang="en-GB" sz="2800" dirty="0" smtClean="0"/>
              <a:t>Framing collection building in the research process</a:t>
            </a:r>
            <a:endParaRPr lang="en-US" sz="28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sz="2400" b="1" dirty="0" smtClean="0"/>
              <a:t>BUT</a:t>
            </a:r>
            <a:r>
              <a:rPr lang="en-GB" sz="2400" dirty="0" smtClean="0"/>
              <a:t>: collection-building by researchers is not a short-term enterprise!</a:t>
            </a:r>
          </a:p>
          <a:p>
            <a:pPr eaLnBrk="1" hangingPunct="1"/>
            <a:r>
              <a:rPr lang="en-GB" sz="2400" dirty="0" smtClean="0"/>
              <a:t>Historians tend to collect livelong and to entrust their collections to successors or memory institutions</a:t>
            </a:r>
          </a:p>
          <a:p>
            <a:pPr eaLnBrk="1" hangingPunct="1"/>
            <a:r>
              <a:rPr lang="en-GB" sz="2400" dirty="0" smtClean="0"/>
              <a:t>The trust alliance between historians and memory institutions is a way to extend the individual historian’s capability of collection-building</a:t>
            </a:r>
          </a:p>
          <a:p>
            <a:pPr eaLnBrk="1" hangingPunct="1"/>
            <a:r>
              <a:rPr lang="en-GB" sz="2400" dirty="0" smtClean="0"/>
              <a:t>Historical research is an ongoing iterative process that needs facilities to safe keep the artefacts and evidence on which historical knowledge is based</a:t>
            </a:r>
          </a:p>
          <a:p>
            <a:pPr eaLnBrk="1" hangingPunct="1">
              <a:buNone/>
            </a:pPr>
            <a:r>
              <a:rPr lang="en-GB" sz="2400" dirty="0" smtClean="0">
                <a:solidFill>
                  <a:schemeClr val="hlink"/>
                </a:solidFill>
              </a:rPr>
              <a:t>Collections are the labs of historical research and they are built and nurtured by historians...</a:t>
            </a:r>
            <a:endParaRPr lang="en-GB" sz="2800" dirty="0" smtClean="0"/>
          </a:p>
          <a:p>
            <a:pPr lvl="1" eaLnBrk="1" hangingPunct="1"/>
            <a:endParaRPr lang="en-GB" sz="20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en-GB" sz="3200" dirty="0" smtClean="0"/>
              <a:t>    </a:t>
            </a:r>
            <a:r>
              <a:rPr lang="en-GB" sz="2800" dirty="0" smtClean="0"/>
              <a:t>Framing collection building in the research process</a:t>
            </a:r>
            <a:endParaRPr lang="en-US" sz="28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/>
              <a:t>Policy-direction of the IISH from 2008 onwards</a:t>
            </a:r>
          </a:p>
          <a:p>
            <a:pPr eaLnBrk="1" hangingPunct="1"/>
            <a:r>
              <a:rPr lang="en-GB" sz="2400" dirty="0" smtClean="0"/>
              <a:t>Bring collection-building and research back together in one job description</a:t>
            </a:r>
          </a:p>
          <a:p>
            <a:pPr eaLnBrk="1" hangingPunct="1"/>
            <a:r>
              <a:rPr lang="en-GB" sz="2400" dirty="0" smtClean="0"/>
              <a:t>Establish regional desks in the </a:t>
            </a:r>
            <a:r>
              <a:rPr lang="en-GB" sz="2400" dirty="0" err="1" smtClean="0"/>
              <a:t>research&amp;collection</a:t>
            </a:r>
            <a:r>
              <a:rPr lang="en-GB" sz="2400" dirty="0" smtClean="0"/>
              <a:t> area’s, with local staff to maintain the networks and to describe the new acquisitions:</a:t>
            </a:r>
          </a:p>
          <a:p>
            <a:pPr lvl="1" eaLnBrk="1" hangingPunct="1"/>
            <a:r>
              <a:rPr lang="en-GB" sz="2000" dirty="0" smtClean="0"/>
              <a:t>Russia</a:t>
            </a:r>
          </a:p>
          <a:p>
            <a:pPr lvl="1" eaLnBrk="1" hangingPunct="1"/>
            <a:r>
              <a:rPr lang="en-GB" sz="2000" dirty="0" smtClean="0"/>
              <a:t>Middle East and Central Asia (MECA)</a:t>
            </a:r>
          </a:p>
          <a:p>
            <a:pPr lvl="1" eaLnBrk="1" hangingPunct="1"/>
            <a:r>
              <a:rPr lang="en-GB" sz="2000" dirty="0" smtClean="0"/>
              <a:t>South/South-East Asia</a:t>
            </a:r>
          </a:p>
          <a:p>
            <a:pPr lvl="1" eaLnBrk="1" hangingPunct="1"/>
            <a:r>
              <a:rPr lang="en-GB" sz="2000" dirty="0" smtClean="0"/>
              <a:t>Latin-America</a:t>
            </a:r>
          </a:p>
          <a:p>
            <a:pPr lvl="1" eaLnBrk="1" hangingPunct="1"/>
            <a:r>
              <a:rPr lang="en-GB" sz="2000" dirty="0" smtClean="0"/>
              <a:t>Africa</a:t>
            </a:r>
          </a:p>
          <a:p>
            <a:pPr eaLnBrk="1" hangingPunct="1"/>
            <a:endParaRPr lang="en-GB" sz="2400" dirty="0" smtClean="0">
              <a:solidFill>
                <a:schemeClr val="hlink"/>
              </a:solidFill>
            </a:endParaRPr>
          </a:p>
          <a:p>
            <a:pPr eaLnBrk="1" hangingPunct="1"/>
            <a:endParaRPr lang="en-GB" sz="2800" dirty="0" smtClean="0"/>
          </a:p>
          <a:p>
            <a:pPr lvl="1" eaLnBrk="1" hangingPunct="1"/>
            <a:endParaRPr lang="en-GB" sz="20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Moving</a:t>
            </a:r>
            <a:r>
              <a:rPr lang="nl-NL" sz="3200" dirty="0" smtClean="0"/>
              <a:t> the past </a:t>
            </a:r>
            <a:r>
              <a:rPr lang="nl-NL" sz="3200" dirty="0" err="1" smtClean="0"/>
              <a:t>into</a:t>
            </a:r>
            <a:r>
              <a:rPr lang="nl-NL" sz="3200" dirty="0" smtClean="0"/>
              <a:t> the </a:t>
            </a:r>
            <a:r>
              <a:rPr lang="nl-NL" sz="3200" dirty="0" err="1" smtClean="0"/>
              <a:t>future</a:t>
            </a:r>
            <a:endParaRPr lang="en-US" sz="3200" dirty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Globalisation</a:t>
            </a:r>
          </a:p>
          <a:p>
            <a:pPr lvl="1" eaLnBrk="1" hangingPunct="1"/>
            <a:r>
              <a:rPr lang="en-GB" sz="2400" dirty="0" smtClean="0"/>
              <a:t>Regional desks for processing local acquisitions </a:t>
            </a:r>
          </a:p>
          <a:p>
            <a:pPr lvl="1" eaLnBrk="1" hangingPunct="1"/>
            <a:r>
              <a:rPr lang="en-GB" sz="2400" dirty="0" smtClean="0"/>
              <a:t>Supporting regional safe havens</a:t>
            </a:r>
          </a:p>
          <a:p>
            <a:pPr eaLnBrk="1" hangingPunct="1"/>
            <a:r>
              <a:rPr lang="en-GB" sz="2800" dirty="0" smtClean="0"/>
              <a:t>Digitisation</a:t>
            </a:r>
          </a:p>
          <a:p>
            <a:pPr lvl="1" eaLnBrk="1" hangingPunct="1"/>
            <a:r>
              <a:rPr lang="en-GB" sz="2400" dirty="0" smtClean="0"/>
              <a:t>Digital duplication of local acquisitions is also a form of source publication</a:t>
            </a:r>
          </a:p>
          <a:p>
            <a:pPr lvl="1" eaLnBrk="1" hangingPunct="1"/>
            <a:r>
              <a:rPr lang="en-GB" sz="2400" dirty="0" smtClean="0"/>
              <a:t>Developing knowledge and skills in Amsterdam and the regional desks to build digital collections</a:t>
            </a:r>
          </a:p>
          <a:p>
            <a:pPr lvl="1" eaLnBrk="1" hangingPunct="1"/>
            <a:endParaRPr lang="en-GB" sz="2400" dirty="0" smtClean="0"/>
          </a:p>
          <a:p>
            <a:pPr eaLnBrk="1" hangingPunct="1">
              <a:buNone/>
            </a:pPr>
            <a:r>
              <a:rPr lang="en-GB" sz="2800" dirty="0" smtClean="0">
                <a:solidFill>
                  <a:schemeClr val="hlink"/>
                </a:solidFill>
              </a:rPr>
              <a:t>Creating digital labs for historical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Collection</a:t>
            </a:r>
            <a:r>
              <a:rPr lang="nl-NL" sz="3200" dirty="0" smtClean="0"/>
              <a:t> </a:t>
            </a:r>
            <a:r>
              <a:rPr lang="nl-NL" sz="3200" dirty="0" err="1" smtClean="0"/>
              <a:t>characteristics</a:t>
            </a:r>
            <a:r>
              <a:rPr lang="nl-NL" sz="3200" dirty="0" smtClean="0"/>
              <a:t> </a:t>
            </a:r>
            <a:endParaRPr lang="en-US" sz="3200" dirty="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The International Institute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Social History was founded in 1935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by </a:t>
            </a:r>
            <a:r>
              <a:rPr lang="en-US" sz="2400" dirty="0" err="1" smtClean="0"/>
              <a:t>Posthumus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9221" name="Picture 4" descr="posthum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76400"/>
            <a:ext cx="304800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Marx-Engels</a:t>
            </a:r>
            <a:r>
              <a:rPr lang="nl-NL" sz="3200" dirty="0" smtClean="0"/>
              <a:t> papers</a:t>
            </a:r>
            <a:endParaRPr lang="en-US" sz="3200" dirty="0" smtClean="0"/>
          </a:p>
        </p:txBody>
      </p:sp>
      <p:pic>
        <p:nvPicPr>
          <p:cNvPr id="11268" name="Picture 5" descr="marx_eng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476500"/>
            <a:ext cx="5181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Anarchism</a:t>
            </a:r>
            <a:endParaRPr lang="en-US" sz="3200" dirty="0" smtClean="0"/>
          </a:p>
        </p:txBody>
      </p:sp>
      <p:pic>
        <p:nvPicPr>
          <p:cNvPr id="12292" name="Picture 5" descr="dome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95525"/>
            <a:ext cx="532447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Trade</a:t>
            </a:r>
            <a:r>
              <a:rPr lang="nl-NL" sz="3200" dirty="0" smtClean="0"/>
              <a:t> </a:t>
            </a:r>
            <a:r>
              <a:rPr lang="nl-NL" sz="3200" dirty="0" err="1" smtClean="0"/>
              <a:t>unions</a:t>
            </a:r>
            <a:r>
              <a:rPr lang="nl-NL" sz="3200" dirty="0" smtClean="0"/>
              <a:t> and </a:t>
            </a:r>
            <a:r>
              <a:rPr lang="nl-NL" sz="3200" dirty="0" err="1" smtClean="0"/>
              <a:t>leftist</a:t>
            </a:r>
            <a:r>
              <a:rPr lang="nl-NL" sz="3200" dirty="0" smtClean="0"/>
              <a:t> </a:t>
            </a:r>
            <a:r>
              <a:rPr lang="nl-NL" sz="3200" dirty="0" err="1" smtClean="0"/>
              <a:t>parties</a:t>
            </a:r>
            <a:endParaRPr lang="en-US" sz="3200" dirty="0" smtClean="0"/>
          </a:p>
        </p:txBody>
      </p:sp>
      <p:pic>
        <p:nvPicPr>
          <p:cNvPr id="13316" name="Picture 8" descr="in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50863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err="1" smtClean="0"/>
              <a:t>Emancipatory</a:t>
            </a:r>
            <a:r>
              <a:rPr lang="nl-NL" sz="3200" dirty="0" smtClean="0"/>
              <a:t> </a:t>
            </a:r>
            <a:r>
              <a:rPr lang="nl-NL" sz="3200" dirty="0" err="1" smtClean="0"/>
              <a:t>Movements</a:t>
            </a:r>
            <a:endParaRPr lang="en-US" sz="3200" dirty="0" smtClean="0"/>
          </a:p>
        </p:txBody>
      </p:sp>
      <p:pic>
        <p:nvPicPr>
          <p:cNvPr id="15364" name="Picture 6" descr="emancipat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009775"/>
            <a:ext cx="53244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4000" dirty="0" err="1" smtClean="0"/>
              <a:t>A</a:t>
            </a:r>
            <a:r>
              <a:rPr lang="nl-NL" sz="3200" dirty="0" err="1" smtClean="0"/>
              <a:t>ctivists</a:t>
            </a:r>
            <a:r>
              <a:rPr lang="nl-NL" sz="3200" dirty="0" smtClean="0"/>
              <a:t>’ </a:t>
            </a:r>
            <a:r>
              <a:rPr lang="nl-NL" sz="3200" dirty="0" err="1" smtClean="0"/>
              <a:t>movements</a:t>
            </a:r>
            <a:r>
              <a:rPr lang="nl-NL" sz="4000" dirty="0" smtClean="0"/>
              <a:t> </a:t>
            </a:r>
            <a:endParaRPr lang="en-US" sz="2800" dirty="0" smtClean="0"/>
          </a:p>
        </p:txBody>
      </p:sp>
      <p:pic>
        <p:nvPicPr>
          <p:cNvPr id="14340" name="Picture 5" descr="leegstandd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09825"/>
            <a:ext cx="51054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nner-home-ii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"/>
            <a:ext cx="7191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/>
              <a:t/>
            </a:r>
            <a:br>
              <a:rPr lang="nl-NL" sz="4000" smtClean="0"/>
            </a:br>
            <a:r>
              <a:rPr lang="nl-NL" sz="3200" smtClean="0"/>
              <a:t>Banners</a:t>
            </a:r>
            <a:endParaRPr lang="en-US" sz="3200" smtClean="0"/>
          </a:p>
        </p:txBody>
      </p:sp>
      <p:pic>
        <p:nvPicPr>
          <p:cNvPr id="16388" name="Picture 5" descr="CRW_2200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24000"/>
            <a:ext cx="72390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2199</Words>
  <Application>Microsoft Office PowerPoint</Application>
  <PresentationFormat>On-screen Show (4:3)</PresentationFormat>
  <Paragraphs>212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Building collections at the IISH</vt:lpstr>
      <vt:lpstr> CONTENT</vt:lpstr>
      <vt:lpstr> Collection characteristics </vt:lpstr>
      <vt:lpstr> Marx-Engels papers</vt:lpstr>
      <vt:lpstr> Anarchism</vt:lpstr>
      <vt:lpstr> Trade unions and leftist parties</vt:lpstr>
      <vt:lpstr> Emancipatory Movements</vt:lpstr>
      <vt:lpstr> Activists’ movements </vt:lpstr>
      <vt:lpstr> Banners</vt:lpstr>
      <vt:lpstr> Posters</vt:lpstr>
      <vt:lpstr>Slide 11</vt:lpstr>
      <vt:lpstr>   Collection Statistics</vt:lpstr>
      <vt:lpstr> Characteristics of the collection building process</vt:lpstr>
      <vt:lpstr> Characteristics of the collection building process</vt:lpstr>
      <vt:lpstr> Characteristics of the collection building process</vt:lpstr>
      <vt:lpstr> Characteristics of the collection building process</vt:lpstr>
      <vt:lpstr> The organisation of collection building</vt:lpstr>
      <vt:lpstr> The organisation of collection building</vt:lpstr>
      <vt:lpstr>  The organisation of collection building</vt:lpstr>
      <vt:lpstr> How to continue?</vt:lpstr>
      <vt:lpstr>   Framing collection building in the research process</vt:lpstr>
      <vt:lpstr>     Framing collection building in the research process</vt:lpstr>
      <vt:lpstr>     Framing collection building in the research process</vt:lpstr>
      <vt:lpstr>     Framing collection building in the research process</vt:lpstr>
      <vt:lpstr> Moving the past into the future</vt:lpstr>
    </vt:vector>
  </TitlesOfParts>
  <Company>IISG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collections at the IISH</dc:title>
  <dc:subject>Special collections</dc:subject>
  <dc:creator>Titia van der Werf</dc:creator>
  <cp:lastModifiedBy>conferp</cp:lastModifiedBy>
  <cp:revision>255</cp:revision>
  <dcterms:created xsi:type="dcterms:W3CDTF">2010-01-30T15:03:11Z</dcterms:created>
  <dcterms:modified xsi:type="dcterms:W3CDTF">2010-11-01T21:01:06Z</dcterms:modified>
</cp:coreProperties>
</file>