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pmPRSettings.xml" ContentType="application/vnd.ms-powerpoint.pmPRSettin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883" r:id="rId1"/>
  </p:sldMasterIdLst>
  <p:notesMasterIdLst>
    <p:notesMasterId r:id="rId15"/>
  </p:notesMasterIdLst>
  <p:handoutMasterIdLst>
    <p:handoutMasterId r:id="rId16"/>
  </p:handoutMasterIdLst>
  <p:sldIdLst>
    <p:sldId id="375" r:id="rId2"/>
    <p:sldId id="380" r:id="rId3"/>
    <p:sldId id="391" r:id="rId4"/>
    <p:sldId id="387" r:id="rId5"/>
    <p:sldId id="384" r:id="rId6"/>
    <p:sldId id="376" r:id="rId7"/>
    <p:sldId id="265" r:id="rId8"/>
    <p:sldId id="331" r:id="rId9"/>
    <p:sldId id="388" r:id="rId10"/>
    <p:sldId id="389" r:id="rId11"/>
    <p:sldId id="381" r:id="rId12"/>
    <p:sldId id="385" r:id="rId13"/>
    <p:sldId id="390" r:id="rId14"/>
  </p:sldIdLst>
  <p:sldSz cx="9144000" cy="6858000" type="screen4x3"/>
  <p:notesSz cx="6954838" cy="93091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mPRSettings.xml>      �  <?xml version="1.0" encoding="UTF-8"?>
<!DOCTYPE plist PUBLIC "-//Apple Computer//DTD PLIST 1.0//EN" "http://www.apple.com/DTDs/PropertyList-1.0.dtd">
<plist version="1.0">
<dict>
	<key>com.apple.print.PageFormat.PMHorizontalRes</key>
	<dict>
		<key>com.apple.print.ticket.creator</key>
		<string>com.apple.printingmanager</string>
		<key>com.apple.print.ticket.itemArray</key>
		<array>
			<dict>
				<key>com.apple.print.PageFormat.PMHorizontalRes</key>
				<real>72</real>
				<key>com.apple.print.ticket.client</key>
				<string>com.apple.printingmanager</string>
				<key>com.apple.print.ticket.modDate</key>
				<date>2007-10-03T21:08:43Z</date>
				<key>com.apple.print.ticket.stateFlag</key>
				<integer>0</integer>
			</dict>
		</array>
	</dict>
	<key>com.apple.print.PageFormat.PMOrientation</key>
	<dict>
		<key>com.apple.print.ticket.creator</key>
		<string>com.apple.printingmanager</string>
		<key>com.apple.print.ticket.itemArray</key>
		<array>
			<dict>
				<key>com.apple.print.PageFormat.PMOrientation</key>
				<integer>1</integer>
				<key>com.apple.print.ticket.client</key>
				<string>com.apple.printingmanager</string>
				<key>com.apple.print.ticket.modDate</key>
				<date>2007-10-03T21:08:43Z</date>
				<key>com.apple.print.ticket.stateFlag</key>
				<integer>0</integer>
			</dict>
		</array>
	</dict>
	<key>com.apple.print.PageFormat.PMScaling</key>
	<dict>
		<key>com.apple.print.ticket.creator</key>
		<string>com.apple.printingmanager</string>
		<key>com.apple.print.ticket.itemArray</key>
		<array>
			<dict>
				<key>com.apple.print.PageFormat.PMScaling</key>
				<real>1</real>
				<key>com.apple.print.ticket.client</key>
				<string>com.apple.printingmanager</string>
				<key>com.apple.print.ticket.modDate</key>
				<date>2007-10-03T21:08:43Z</date>
				<key>com.apple.print.ticket.stateFlag</key>
				<integer>0</integer>
			</dict>
		</array>
	</dict>
	<key>com.apple.print.PageFormat.PMVerticalRes</key>
	<dict>
		<key>com.apple.print.ticket.creator</key>
		<string>com.apple.printingmanager</string>
		<key>com.apple.print.ticket.itemArray</key>
		<array>
			<dict>
				<key>com.apple.print.PageFormat.PMVerticalRes</key>
				<real>72</real>
				<key>com.apple.print.ticket.client</key>
				<string>com.apple.printingmanager</string>
				<key>com.apple.print.ticket.modDate</key>
				<date>2007-10-03T21:08:43Z</date>
				<key>com.apple.print.ticket.stateFlag</key>
				<integer>0</integer>
			</dict>
		</array>
	</dict>
	<key>com.apple.print.PageFormat.PMVerticalScaling</key>
	<dict>
		<key>com.apple.print.ticket.creator</key>
		<string>com.apple.printingmanager</string>
		<key>com.apple.print.ticket.itemArray</key>
		<array>
			<dict>
				<key>com.apple.print.PageFormat.PMVerticalScaling</key>
				<real>1</real>
				<key>com.apple.print.ticket.client</key>
				<string>com.apple.printingmanager</string>
				<key>com.apple.print.ticket.modDate</key>
				<date>2007-10-03T21:08:43Z</date>
				<key>com.apple.print.ticket.stateFlag</key>
				<integer>0</integer>
			</dict>
		</array>
	</dict>
	<key>com.apple.print.subTicket.paper_info_ticket</key>
	<dict>
		<key>com.apple.print.PageFormat.PMAdjustedPageRect</key>
		<dict>
			<key>com.apple.print.ticket.creator</key>
			<string>com.apple.printingmanager</string>
			<key>com.apple.print.ticket.itemArray</key>
			<array>
				<dict>
					<key>com.apple.print.PageFormat.PMAdjustedPageRect</key>
					<array>
						<real>0.0</real>
						<real>0.0</real>
						<real>734</real>
						<real>576</real>
					</array>
					<key>com.apple.print.ticket.client</key>
					<string>com.apple.printingmanager</string>
					<key>com.apple.print.ticket.modDate</key>
					<date>2007-10-03T21:08:43Z</date>
					<key>com.apple.print.ticket.stateFlag</key>
					<integer>0</integer>
				</dict>
			</array>
		</dict>
		<key>com.apple.print.PageFormat.PMAdjustedPaperRect</key>
		<dict>
			<key>com.apple.print.ticket.creator</key>
			<string>com.apple.printingmanager</string>
			<key>com.apple.print.ticket.itemArray</key>
			<array>
				<dict>
					<key>com.apple.print.PageFormat.PMAdjustedPaperRect</key>
					<array>
						<real>-18</real>
						<real>-18</real>
						<real>774</real>
						<real>594</real>
					</array>
					<key>com.apple.print.ticket.client</key>
					<string>com.apple.printingmanager</string>
					<key>com.apple.print.ticket.modDate</key>
					<date>2007-10-03T21:08:43Z</date>
					<key>com.apple.print.ticket.stateFlag</key>
					<integer>0</integer>
				</dict>
			</array>
		</dict>
		<key>com.apple.print.PaperInfo.PMPaperName</key>
		<dict>
			<key>com.apple.print.ticket.creator</key>
			<string>com.apple.print.pm.PostScript</string>
			<key>com.apple.print.ticket.itemArray</key>
			<array>
				<dict>
					<key>com.apple.print.PaperInfo.PMPaperName</key>
					<string>na-letter</string>
					<key>com.apple.print.ticket.client</key>
					<string>com.apple.print.pm.PostScript</string>
					<key>com.apple.print.ticket.modDate</key>
					<date>2003-07-01T17:49:36Z</date>
					<key>com.apple.print.ticket.stateFlag</key>
					<integer>1</integer>
				</dict>
			</array>
		</dict>
		<key>com.apple.print.PaperInfo.PMUnadjustedPageRect</key>
		<dict>
			<key>com.apple.print.ticket.creator</key>
			<string>com.apple.print.pm.PostScript</string>
			<key>com.apple.print.ticket.itemArray</key>
			<array>
				<dict>
					<key>com.apple.print.PaperInfo.PMUnadjustedPageRect</key>
					<array>
						<real>0.0</real>
						<real>0.0</real>
						<real>734</real>
						<real>576</real>
					</array>
					<key>com.apple.print.ticket.client</key>
					<string>com.apple.printingmanager</string>
					<key>com.apple.print.ticket.modDate</key>
					<date>2007-10-03T21:08:43Z</date>
					<key>com.apple.print.ticket.stateFlag</key>
					<integer>0</integer>
				</dict>
			</array>
		</dict>
		<key>com.apple.print.PaperInfo.PMUnadjustedPaperRect</key>
		<dict>
			<key>com.apple.print.ticket.creator</key>
			<string>com.apple.print.pm.PostScript</string>
			<key>com.apple.print.ticket.itemArray</key>
			<array>
				<dict>
					<key>com.apple.print.PaperInfo.PMUnadjustedPaperRect</key>
					<array>
						<real>-18</real>
						<real>-18</real>
						<real>774</real>
						<real>594</real>
					</array>
					<key>com.apple.print.ticket.client</key>
					<string>com.apple.printingmanager</string>
					<key>com.apple.print.ticket.modDate</key>
					<date>2007-10-03T21:08:43Z</date>
					<key>com.apple.print.ticket.stateFlag</key>
					<integer>0</integer>
				</dict>
			</array>
		</dict>
		<key>com.apple.print.PaperInfo.ppd.PMPaperName</key>
		<dict>
			<key>com.apple.print.ticket.creator</key>
			<string>com.apple.print.pm.PostScript</string>
			<key>com.apple.print.ticket.itemArray</key>
			<array>
				<dict>
					<key>com.apple.print.PaperInfo.ppd.PMPaperName</key>
					<string>US Letter</string>
					<key>com.apple.print.ticket.client</key>
					<string>com.apple.print.pm.PostScript</string>
					<key>com.apple.print.ticket.modDate</key>
					<date>2003-07-01T17:49:36Z</date>
					<key>com.apple.print.ticket.stateFlag</key>
					<integer>1</integer>
				</dict>
			</array>
		</dict>
		<key>com.apple.print.ticket.APIVersion</key>
		<string>00.20</string>
		<key>com.apple.print.ticket.privateLock</key>
		<false/>
		<key>com.apple.print.ticket.type</key>
		<string>com.apple.print.PaperInfoTicket</string>
	</dict>
	<key>com.apple.print.ticket.APIVersion</key>
	<string>00.20</string>
	<key>com.apple.print.ticket.privateLock</key>
	<false/>
	<key>com.apple.print.ticket.type</key>
	<string>com.apple.print.PageFormatTicket</string>
</dict>
</plist>
   &  <?xml version="1.0" encoding="UTF-8"?>
<!DOCTYPE plist PUBLIC "-//Apple Computer//DTD PLIST 1.0//EN" "http://www.apple.com/DTDs/PropertyList-1.0.dtd">
<plist version="1.0">
<dict>
	<key>com.apple.print.DocumentTicket.PMSpoolFormat</key>
	<dict>
		<key>com.apple.print.ticket.creator</key>
		<string>com.apple.printingmanager</string>
		<key>com.apple.print.ticket.itemArray</key>
		<array>
			<dict>
				<key>com.apple.print.DocumentTicket.PMSpoolFormat</key>
				<string>application/pdf</string>
				<key>com.apple.print.ticket.client</key>
				<string>com.apple.printingmanager</string>
				<key>com.apple.print.ticket.modDate</key>
				<date>2007-10-03T21:08:43Z</date>
				<key>com.apple.print.ticket.stateFlag</key>
				<integer>0</integer>
			</dict>
		</array>
	</dict>
	<key>com.apple.print.PrintSettings.PMColorMatchingMode</key>
	<dict>
		<key>com.apple.print.ticket.creator</key>
		<string>com.apple.printingmanager</string>
		<key>com.apple.print.ticket.itemArray</key>
		<array>
			<dict>
				<key>com.apple.print.PrintSettings.PMColorMatchingMode</key>
				<integer>0</integer>
				<key>com.apple.print.ticket.client</key>
				<string>com.apple.printingmanager</string>
				<key>com.apple.print.ticket.modDate</key>
				<date>2007-10-03T21:08:43Z</date>
				<key>com.apple.print.ticket.stateFlag</key>
				<integer>0</integer>
			</dict>
		</array>
	</dict>
	<key>com.apple.print.PrintSettings.PMColorSyncProfileID</key>
	<dict>
		<key>com.apple.print.ticket.creator</key>
		<string>com.apple.printingmanager</string>
		<key>com.apple.print.ticket.itemArray</key>
		<array>
			<dict>
				<key>com.apple.print.PrintSettings.PMColorSyncProfileID</key>
				<integer>1294</integer>
				<key>com.apple.print.ticket.client</key>
				<string>com.apple.printingmanager</string>
				<key>com.apple.print.ticket.modDate</key>
				<date>2007-10-03T21:08:43Z</date>
				<key>com.apple.print.ticket.stateFlag</key>
				<integer>0</integer>
			</dict>
		</array>
	</dict>
	<key>com.apple.print.PrintSettings.PMCopies</key>
	<dict>
		<key>com.apple.print.ticket.creator</key>
		<string>com.apple.printingmanager</string>
		<key>com.apple.print.ticket.itemArray</key>
		<array>
			<dict>
				<key>com.apple.print.PrintSettings.PMCopies</key>
				<integer>1</integer>
				<key>com.apple.print.ticket.client</key>
				<string>com.apple.printingmanager</string>
				<key>com.apple.print.ticket.modDate</key>
				<date>2007-10-03T21:08:43Z</date>
				<key>com.apple.print.ticket.stateFlag</key>
				<integer>0</integer>
			</dict>
		</array>
	</dict>
	<key>com.apple.print.PrintSettings.PMCopyCollate</key>
	<dict>
		<key>com.apple.print.ticket.creator</key>
		<string>com.apple.printingmanager</string>
		<key>com.apple.print.ticket.itemArray</key>
		<array>
			<dict>
				<key>com.apple.print.PrintSettings.PMCopyCollate</key>
				<true/>
				<key>com.apple.print.ticket.client</key>
				<string>com.apple.printingmanager</string>
				<key>com.apple.print.ticket.modDate</key>
				<date>2007-10-03T21:08:43Z</date>
				<key>com.apple.print.ticket.stateFlag</key>
				<integer>0</integer>
			</dict>
		</array>
	</dict>
	<key>com.apple.print.PrintSettings.PMFirstPage</key>
	<dict>
		<key>com.apple.print.ticket.creator</key>
		<string>com.apple.printingmanager</string>
		<key>com.apple.print.ticket.itemArray</key>
		<array>
			<dict>
				<key>com.apple.print.PrintSettings.PMFirstPage</key>
				<integer>1</integer>
				<key>com.apple.print.ticket.client</key>
				<string>com.apple.printingmanager</string>
				<key>com.apple.print.ticket.modDate</key>
				<date>2007-10-03T21:08:43Z</date>
				<key>com.apple.print.ticket.stateFlag</key>
				<integer>0</integer>
			</dict>
		</array>
	</dict>
	<key>com.apple.print.PrintSettings.PMLastPage</key>
	<dict>
		<key>com.apple.print.ticket.creator</key>
		<string>com.apple.printingmanager</string>
		<key>com.apple.print.ticket.itemArray</key>
		<array>
			<dict>
				<key>com.apple.print.PrintSettings.PMLastPage</key>
				<integer>2147483647</integer>
				<key>com.apple.print.ticket.client</key>
				<string>com.apple.printingmanager</string>
				<key>com.apple.print.ticket.modDate</key>
				<date>2007-10-03T21:08:43Z</date>
				<key>com.apple.print.ticket.stateFlag</key>
				<integer>0</integer>
			</dict>
		</array>
	</dict>
	<key>com.apple.print.PrintSettings.PMPageRange</key>
	<dict>
		<key>com.apple.print.ticket.creator</key>
		<string>com.apple.printingmanager</string>
		<key>com.apple.print.ticket.itemArray</key>
		<array>
			<dict>
				<key>com.apple.print.PrintSettings.PMPageRange</key>
				<array>
					<integer>1</integer>
					<integer>2147483647</integer>
				</array>
				<key>com.apple.print.ticket.client</key>
				<string>com.apple.printingmanager</string>
				<key>com.apple.print.ticket.modDate</key>
				<date>2007-10-03T21:08:43Z</date>
				<key>com.apple.print.ticket.stateFlag</key>
				<integer>0</integer>
			</dict>
		</array>
	</dict>
	<key>com.apple.print.ticket.APIVersion</key>
	<string>00.20</string>
	<key>com.apple.print.ticket.privateLock</key>
	<false/>
	<key>com.apple.print.ticket.type</key>
	<string>com.apple.print.PrintSettingsTicket</string>
</dict>
</pli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66666"/>
    <a:srgbClr val="009999"/>
    <a:srgbClr val="CAE1E3"/>
    <a:srgbClr val="A0A0A0"/>
  </p:clrMru>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3" autoAdjust="0"/>
    <p:restoredTop sz="74972" autoAdjust="0"/>
  </p:normalViewPr>
  <p:slideViewPr>
    <p:cSldViewPr>
      <p:cViewPr>
        <p:scale>
          <a:sx n="100" d="100"/>
          <a:sy n="100" d="100"/>
        </p:scale>
        <p:origin x="-1944"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96" Type="http://schemas.openxmlformats.org/officeDocument/2006/relationships/pmPRSettings" Target="pmPRSetting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E3F6A-7449-4FF8-A1B4-BF7E2752C67C}" type="doc">
      <dgm:prSet loTypeId="urn:microsoft.com/office/officeart/2005/8/layout/cycle4" loCatId="relationship" qsTypeId="urn:microsoft.com/office/officeart/2005/8/quickstyle/simple1" qsCatId="simple" csTypeId="urn:microsoft.com/office/officeart/2005/8/colors/colorful5" csCatId="colorful" phldr="1"/>
      <dgm:spPr/>
      <dgm:t>
        <a:bodyPr/>
        <a:lstStyle/>
        <a:p>
          <a:endParaRPr lang="en-US"/>
        </a:p>
      </dgm:t>
    </dgm:pt>
    <dgm:pt modelId="{BE42F19F-7057-4EAD-B738-3B3229DB6C3F}">
      <dgm:prSet phldrT="[Text]" custT="1"/>
      <dgm:spPr/>
      <dgm:t>
        <a:bodyPr/>
        <a:lstStyle/>
        <a:p>
          <a:r>
            <a:rPr lang="en-US" sz="1400" b="0" dirty="0" smtClean="0"/>
            <a:t>Evaluation</a:t>
          </a:r>
          <a:endParaRPr lang="en-US" sz="1400" b="0" dirty="0"/>
        </a:p>
      </dgm:t>
    </dgm:pt>
    <dgm:pt modelId="{3C395933-6A0C-4EC7-A935-86A6CA4D4470}" type="parTrans" cxnId="{0187AC0A-5554-4FC5-B480-603D28C3C397}">
      <dgm:prSet/>
      <dgm:spPr/>
      <dgm:t>
        <a:bodyPr/>
        <a:lstStyle/>
        <a:p>
          <a:endParaRPr lang="en-US"/>
        </a:p>
      </dgm:t>
    </dgm:pt>
    <dgm:pt modelId="{A134A2A2-9C91-4E5D-A5F6-9CC30C8534D7}" type="sibTrans" cxnId="{0187AC0A-5554-4FC5-B480-603D28C3C397}">
      <dgm:prSet/>
      <dgm:spPr/>
      <dgm:t>
        <a:bodyPr/>
        <a:lstStyle/>
        <a:p>
          <a:endParaRPr lang="en-US"/>
        </a:p>
      </dgm:t>
    </dgm:pt>
    <dgm:pt modelId="{74E9759D-35A5-4504-A627-74629E22E8C2}">
      <dgm:prSet phldrT="[Text]" custT="1"/>
      <dgm:spPr/>
      <dgm:t>
        <a:bodyPr/>
        <a:lstStyle/>
        <a:p>
          <a:r>
            <a:rPr lang="en-US" sz="1400" b="1" dirty="0" smtClean="0"/>
            <a:t>Performance Measurement</a:t>
          </a:r>
          <a:endParaRPr lang="en-US" sz="1400" b="1" dirty="0"/>
        </a:p>
      </dgm:t>
    </dgm:pt>
    <dgm:pt modelId="{247455EB-E1AA-4DD5-9F31-C337ACF661F3}" type="parTrans" cxnId="{66980FC8-7284-4C49-B01F-87983B0C90BC}">
      <dgm:prSet/>
      <dgm:spPr/>
      <dgm:t>
        <a:bodyPr/>
        <a:lstStyle/>
        <a:p>
          <a:endParaRPr lang="en-US"/>
        </a:p>
      </dgm:t>
    </dgm:pt>
    <dgm:pt modelId="{9A2A9510-E379-46B4-BACB-A20CB351B397}" type="sibTrans" cxnId="{66980FC8-7284-4C49-B01F-87983B0C90BC}">
      <dgm:prSet/>
      <dgm:spPr/>
      <dgm:t>
        <a:bodyPr/>
        <a:lstStyle/>
        <a:p>
          <a:endParaRPr lang="en-US"/>
        </a:p>
      </dgm:t>
    </dgm:pt>
    <dgm:pt modelId="{FEC1BB30-6B46-4C1C-B8F6-4AD71444BE9B}">
      <dgm:prSet phldrT="[Text]"/>
      <dgm:spPr/>
      <dgm:t>
        <a:bodyPr/>
        <a:lstStyle/>
        <a:p>
          <a:r>
            <a:rPr lang="en-US" dirty="0" smtClean="0"/>
            <a:t>Strategy</a:t>
          </a:r>
          <a:endParaRPr lang="en-US" dirty="0"/>
        </a:p>
      </dgm:t>
    </dgm:pt>
    <dgm:pt modelId="{E439CE59-9247-44ED-B6E1-06D84BE323DE}" type="parTrans" cxnId="{5D9EBBFF-FD7B-42D6-A9F8-04A365AECC76}">
      <dgm:prSet/>
      <dgm:spPr/>
      <dgm:t>
        <a:bodyPr/>
        <a:lstStyle/>
        <a:p>
          <a:endParaRPr lang="en-US"/>
        </a:p>
      </dgm:t>
    </dgm:pt>
    <dgm:pt modelId="{435AF289-E0A7-4083-BD07-7FC4E0FDA72C}" type="sibTrans" cxnId="{5D9EBBFF-FD7B-42D6-A9F8-04A365AECC76}">
      <dgm:prSet/>
      <dgm:spPr/>
      <dgm:t>
        <a:bodyPr/>
        <a:lstStyle/>
        <a:p>
          <a:endParaRPr lang="en-US"/>
        </a:p>
      </dgm:t>
    </dgm:pt>
    <dgm:pt modelId="{5C7E1B13-3DCA-45C2-BD01-5A4B87FC3A55}">
      <dgm:prSet phldrT="[Text]"/>
      <dgm:spPr/>
      <dgm:t>
        <a:bodyPr/>
        <a:lstStyle/>
        <a:p>
          <a:r>
            <a:rPr lang="en-US" dirty="0" smtClean="0"/>
            <a:t>Governance</a:t>
          </a:r>
          <a:endParaRPr lang="en-US" dirty="0"/>
        </a:p>
      </dgm:t>
    </dgm:pt>
    <dgm:pt modelId="{F79F9C25-21F9-4D54-B404-8FF893F897F2}" type="parTrans" cxnId="{D300E274-2ACB-423C-8637-4CC284DF18B1}">
      <dgm:prSet/>
      <dgm:spPr/>
      <dgm:t>
        <a:bodyPr/>
        <a:lstStyle/>
        <a:p>
          <a:endParaRPr lang="en-US"/>
        </a:p>
      </dgm:t>
    </dgm:pt>
    <dgm:pt modelId="{040C0293-C37E-4492-AB07-6DD7B0B5A086}" type="sibTrans" cxnId="{D300E274-2ACB-423C-8637-4CC284DF18B1}">
      <dgm:prSet/>
      <dgm:spPr/>
      <dgm:t>
        <a:bodyPr/>
        <a:lstStyle/>
        <a:p>
          <a:endParaRPr lang="en-US"/>
        </a:p>
      </dgm:t>
    </dgm:pt>
    <dgm:pt modelId="{E0EB74B7-FEBB-4D97-98C5-4B0F45D0F3E4}">
      <dgm:prSet phldrT="[Text]" custT="1"/>
      <dgm:spPr/>
      <dgm:t>
        <a:bodyPr/>
        <a:lstStyle/>
        <a:p>
          <a:pPr algn="l"/>
          <a:r>
            <a:rPr lang="en-US" sz="1400" b="1" dirty="0" smtClean="0"/>
            <a:t>Access &amp; Use Policy</a:t>
          </a:r>
          <a:endParaRPr lang="en-US" sz="1400" b="1" dirty="0"/>
        </a:p>
      </dgm:t>
    </dgm:pt>
    <dgm:pt modelId="{A0792711-4BC3-4310-B097-5801B8301F74}" type="parTrans" cxnId="{03342460-301F-48CE-887D-2604A6988FB4}">
      <dgm:prSet/>
      <dgm:spPr/>
      <dgm:t>
        <a:bodyPr/>
        <a:lstStyle/>
        <a:p>
          <a:endParaRPr lang="en-US"/>
        </a:p>
      </dgm:t>
    </dgm:pt>
    <dgm:pt modelId="{B8D35FFE-83CF-4711-8041-5DBCA235B808}" type="sibTrans" cxnId="{03342460-301F-48CE-887D-2604A6988FB4}">
      <dgm:prSet/>
      <dgm:spPr/>
      <dgm:t>
        <a:bodyPr/>
        <a:lstStyle/>
        <a:p>
          <a:endParaRPr lang="en-US"/>
        </a:p>
      </dgm:t>
    </dgm:pt>
    <dgm:pt modelId="{74D19C9D-1C10-4D59-AAA1-72D011091F53}">
      <dgm:prSet phldrT="[Text]"/>
      <dgm:spPr/>
      <dgm:t>
        <a:bodyPr/>
        <a:lstStyle/>
        <a:p>
          <a:r>
            <a:rPr lang="en-US" dirty="0" smtClean="0"/>
            <a:t>System Development</a:t>
          </a:r>
          <a:endParaRPr lang="en-US" dirty="0"/>
        </a:p>
      </dgm:t>
    </dgm:pt>
    <dgm:pt modelId="{1EE5FA2A-3555-4654-AB8D-6BD039C772A8}" type="parTrans" cxnId="{F95E0919-0AA1-433E-80C1-0AEF99656FDB}">
      <dgm:prSet/>
      <dgm:spPr/>
      <dgm:t>
        <a:bodyPr/>
        <a:lstStyle/>
        <a:p>
          <a:endParaRPr lang="en-US"/>
        </a:p>
      </dgm:t>
    </dgm:pt>
    <dgm:pt modelId="{301C9914-8DE9-4BAC-B657-2C3537D3B388}" type="sibTrans" cxnId="{F95E0919-0AA1-433E-80C1-0AEF99656FDB}">
      <dgm:prSet/>
      <dgm:spPr/>
      <dgm:t>
        <a:bodyPr/>
        <a:lstStyle/>
        <a:p>
          <a:endParaRPr lang="en-US"/>
        </a:p>
      </dgm:t>
    </dgm:pt>
    <dgm:pt modelId="{6BC68032-E64E-4848-A225-D4028C1784BC}">
      <dgm:prSet phldrT="[Text]" custT="1"/>
      <dgm:spPr/>
      <dgm:t>
        <a:bodyPr/>
        <a:lstStyle/>
        <a:p>
          <a:r>
            <a:rPr lang="en-US" sz="1400" b="1" dirty="0" smtClean="0"/>
            <a:t>Open Source Tools</a:t>
          </a:r>
          <a:endParaRPr lang="en-US" sz="1400" b="1" dirty="0"/>
        </a:p>
      </dgm:t>
    </dgm:pt>
    <dgm:pt modelId="{50109459-93E0-432A-8697-430B918F6A5E}" type="parTrans" cxnId="{C82EA4AA-DB8F-4905-A5F2-055145445D1A}">
      <dgm:prSet/>
      <dgm:spPr/>
      <dgm:t>
        <a:bodyPr/>
        <a:lstStyle/>
        <a:p>
          <a:endParaRPr lang="en-US"/>
        </a:p>
      </dgm:t>
    </dgm:pt>
    <dgm:pt modelId="{B74D8AAA-4C46-4DAA-9780-201C65E74FAC}" type="sibTrans" cxnId="{C82EA4AA-DB8F-4905-A5F2-055145445D1A}">
      <dgm:prSet/>
      <dgm:spPr/>
      <dgm:t>
        <a:bodyPr/>
        <a:lstStyle/>
        <a:p>
          <a:endParaRPr lang="en-US"/>
        </a:p>
      </dgm:t>
    </dgm:pt>
    <dgm:pt modelId="{3BBCDBA4-C46F-4801-A456-AB5EBEC593AF}">
      <dgm:prSet phldrT="[Text]" custT="1"/>
      <dgm:spPr/>
      <dgm:t>
        <a:bodyPr/>
        <a:lstStyle/>
        <a:p>
          <a:r>
            <a:rPr lang="en-US" sz="1400" b="1" dirty="0" smtClean="0"/>
            <a:t>Common Access</a:t>
          </a:r>
          <a:endParaRPr lang="en-US" sz="1400" b="1" dirty="0"/>
        </a:p>
      </dgm:t>
    </dgm:pt>
    <dgm:pt modelId="{83EBDF13-EE67-40F1-8CE6-DA78A45FF340}" type="parTrans" cxnId="{F56CF466-3F71-4493-A261-862BC8C9E7FF}">
      <dgm:prSet/>
      <dgm:spPr/>
      <dgm:t>
        <a:bodyPr/>
        <a:lstStyle/>
        <a:p>
          <a:endParaRPr lang="en-US"/>
        </a:p>
      </dgm:t>
    </dgm:pt>
    <dgm:pt modelId="{592864BD-3AF5-417F-91DC-87A69B873222}" type="sibTrans" cxnId="{F56CF466-3F71-4493-A261-862BC8C9E7FF}">
      <dgm:prSet/>
      <dgm:spPr/>
      <dgm:t>
        <a:bodyPr/>
        <a:lstStyle/>
        <a:p>
          <a:endParaRPr lang="en-US"/>
        </a:p>
      </dgm:t>
    </dgm:pt>
    <dgm:pt modelId="{0C776625-6A55-40D8-B75E-41F7AFA73C0E}">
      <dgm:prSet phldrT="[Text]" custT="1"/>
      <dgm:spPr/>
      <dgm:t>
        <a:bodyPr/>
        <a:lstStyle/>
        <a:p>
          <a:pPr algn="l"/>
          <a:r>
            <a:rPr lang="en-US" sz="1400" b="1" dirty="0" smtClean="0"/>
            <a:t>Metadata Standards</a:t>
          </a:r>
          <a:endParaRPr lang="en-US" sz="1400" b="1" dirty="0"/>
        </a:p>
      </dgm:t>
    </dgm:pt>
    <dgm:pt modelId="{0E449FCD-EF28-4D66-AE70-32C3C3AED641}" type="parTrans" cxnId="{4C877C94-1A20-4653-8586-054F117B50FE}">
      <dgm:prSet/>
      <dgm:spPr/>
      <dgm:t>
        <a:bodyPr/>
        <a:lstStyle/>
        <a:p>
          <a:endParaRPr lang="en-US"/>
        </a:p>
      </dgm:t>
    </dgm:pt>
    <dgm:pt modelId="{9F0C68E9-E2BE-49AC-A9E1-855F31A65FAF}" type="sibTrans" cxnId="{4C877C94-1A20-4653-8586-054F117B50FE}">
      <dgm:prSet/>
      <dgm:spPr/>
      <dgm:t>
        <a:bodyPr/>
        <a:lstStyle/>
        <a:p>
          <a:endParaRPr lang="en-US"/>
        </a:p>
      </dgm:t>
    </dgm:pt>
    <dgm:pt modelId="{DBBC32E4-53B4-4E79-BBDD-BA84ECAD5A25}">
      <dgm:prSet phldrT="[Text]" custT="1"/>
      <dgm:spPr/>
      <dgm:t>
        <a:bodyPr/>
        <a:lstStyle/>
        <a:p>
          <a:r>
            <a:rPr lang="en-US" sz="1400" b="1" dirty="0" smtClean="0"/>
            <a:t>We Share</a:t>
          </a:r>
          <a:endParaRPr lang="en-US" sz="1400" b="1" dirty="0"/>
        </a:p>
      </dgm:t>
    </dgm:pt>
    <dgm:pt modelId="{76B86D77-8CDB-4D83-9802-761546E2716E}" type="parTrans" cxnId="{339CF32E-C39A-4553-8F9B-F8E6FF24428D}">
      <dgm:prSet/>
      <dgm:spPr/>
      <dgm:t>
        <a:bodyPr/>
        <a:lstStyle/>
        <a:p>
          <a:endParaRPr lang="en-US"/>
        </a:p>
      </dgm:t>
    </dgm:pt>
    <dgm:pt modelId="{DA0A7572-4F25-4365-A6C2-163DDB024890}" type="sibTrans" cxnId="{339CF32E-C39A-4553-8F9B-F8E6FF24428D}">
      <dgm:prSet/>
      <dgm:spPr/>
      <dgm:t>
        <a:bodyPr/>
        <a:lstStyle/>
        <a:p>
          <a:endParaRPr lang="en-US"/>
        </a:p>
      </dgm:t>
    </dgm:pt>
    <dgm:pt modelId="{5A40308D-EDA6-4DFC-95DD-73F833660B8A}">
      <dgm:prSet phldrT="[Text]" custT="1"/>
      <dgm:spPr/>
      <dgm:t>
        <a:bodyPr/>
        <a:lstStyle/>
        <a:p>
          <a:r>
            <a:rPr lang="en-US" sz="1400" b="1" dirty="0" smtClean="0"/>
            <a:t>EDAN</a:t>
          </a:r>
          <a:endParaRPr lang="en-US" sz="1400" b="1" dirty="0"/>
        </a:p>
      </dgm:t>
    </dgm:pt>
    <dgm:pt modelId="{9806067E-78B3-4A8F-82A7-A8BCCB770E40}" type="parTrans" cxnId="{D5EEF8F9-B5EE-4588-B511-660DB4E49A62}">
      <dgm:prSet/>
      <dgm:spPr/>
      <dgm:t>
        <a:bodyPr/>
        <a:lstStyle/>
        <a:p>
          <a:endParaRPr lang="en-US"/>
        </a:p>
      </dgm:t>
    </dgm:pt>
    <dgm:pt modelId="{8C0070C2-8CB6-44C0-9240-B7E7D703BCBB}" type="sibTrans" cxnId="{D5EEF8F9-B5EE-4588-B511-660DB4E49A62}">
      <dgm:prSet/>
      <dgm:spPr/>
      <dgm:t>
        <a:bodyPr/>
        <a:lstStyle/>
        <a:p>
          <a:endParaRPr lang="en-US"/>
        </a:p>
      </dgm:t>
    </dgm:pt>
    <dgm:pt modelId="{BD1FE7C9-0FC2-4C3D-8F40-21DDD46B2EE8}">
      <dgm:prSet phldrT="[Text]" custT="1"/>
      <dgm:spPr/>
      <dgm:t>
        <a:bodyPr/>
        <a:lstStyle/>
        <a:p>
          <a:r>
            <a:rPr lang="en-US" sz="1400" b="1" dirty="0" smtClean="0"/>
            <a:t>DAMS</a:t>
          </a:r>
          <a:endParaRPr lang="en-US" sz="1400" b="1" dirty="0"/>
        </a:p>
      </dgm:t>
    </dgm:pt>
    <dgm:pt modelId="{4892E0B4-2717-40C4-AF70-52FFECD14481}" type="parTrans" cxnId="{F07F70BB-99C0-4550-B7C7-B33511B0970F}">
      <dgm:prSet/>
      <dgm:spPr/>
      <dgm:t>
        <a:bodyPr/>
        <a:lstStyle/>
        <a:p>
          <a:endParaRPr lang="en-US"/>
        </a:p>
      </dgm:t>
    </dgm:pt>
    <dgm:pt modelId="{6042A69E-04E7-48B5-8905-5D4846309DD9}" type="sibTrans" cxnId="{F07F70BB-99C0-4550-B7C7-B33511B0970F}">
      <dgm:prSet/>
      <dgm:spPr/>
      <dgm:t>
        <a:bodyPr/>
        <a:lstStyle/>
        <a:p>
          <a:endParaRPr lang="en-US"/>
        </a:p>
      </dgm:t>
    </dgm:pt>
    <dgm:pt modelId="{32CE1DCC-B714-4301-BE5F-A5904E8E4729}">
      <dgm:prSet phldrT="[Text]" custT="1"/>
      <dgm:spPr/>
      <dgm:t>
        <a:bodyPr/>
        <a:lstStyle/>
        <a:p>
          <a:r>
            <a:rPr lang="en-US" sz="1400" b="1" dirty="0" smtClean="0"/>
            <a:t>Surveys</a:t>
          </a:r>
          <a:endParaRPr lang="en-US" sz="1400" b="1" dirty="0"/>
        </a:p>
      </dgm:t>
    </dgm:pt>
    <dgm:pt modelId="{9F8B3ECA-D52F-46D3-B546-0958ECDB2083}" type="parTrans" cxnId="{587EC74E-0EEF-435D-A33D-12D6E1035D7B}">
      <dgm:prSet/>
      <dgm:spPr/>
    </dgm:pt>
    <dgm:pt modelId="{F47AE56C-A25C-4D6C-B863-DCD2D326886E}" type="sibTrans" cxnId="{587EC74E-0EEF-435D-A33D-12D6E1035D7B}">
      <dgm:prSet/>
      <dgm:spPr/>
    </dgm:pt>
    <dgm:pt modelId="{1EBF7632-6E96-458C-BBFC-BCF6537DFFF7}" type="pres">
      <dgm:prSet presAssocID="{65DE3F6A-7449-4FF8-A1B4-BF7E2752C67C}" presName="cycleMatrixDiagram" presStyleCnt="0">
        <dgm:presLayoutVars>
          <dgm:chMax val="1"/>
          <dgm:dir/>
          <dgm:animLvl val="lvl"/>
          <dgm:resizeHandles val="exact"/>
        </dgm:presLayoutVars>
      </dgm:prSet>
      <dgm:spPr/>
      <dgm:t>
        <a:bodyPr/>
        <a:lstStyle/>
        <a:p>
          <a:endParaRPr lang="en-US"/>
        </a:p>
      </dgm:t>
    </dgm:pt>
    <dgm:pt modelId="{ADBCA718-3BD4-45CA-B524-49553CBBF325}" type="pres">
      <dgm:prSet presAssocID="{65DE3F6A-7449-4FF8-A1B4-BF7E2752C67C}" presName="children" presStyleCnt="0"/>
      <dgm:spPr/>
    </dgm:pt>
    <dgm:pt modelId="{50AD7865-97B2-419D-842F-ED447743E866}" type="pres">
      <dgm:prSet presAssocID="{65DE3F6A-7449-4FF8-A1B4-BF7E2752C67C}" presName="child1group" presStyleCnt="0"/>
      <dgm:spPr/>
    </dgm:pt>
    <dgm:pt modelId="{1670BFAF-98C8-479F-9146-54DCCFF710E7}" type="pres">
      <dgm:prSet presAssocID="{65DE3F6A-7449-4FF8-A1B4-BF7E2752C67C}" presName="child1" presStyleLbl="bgAcc1" presStyleIdx="0" presStyleCnt="4"/>
      <dgm:spPr/>
      <dgm:t>
        <a:bodyPr/>
        <a:lstStyle/>
        <a:p>
          <a:endParaRPr lang="en-US"/>
        </a:p>
      </dgm:t>
    </dgm:pt>
    <dgm:pt modelId="{83CE1BBB-BCA6-40FC-956D-9BFEC5046454}" type="pres">
      <dgm:prSet presAssocID="{65DE3F6A-7449-4FF8-A1B4-BF7E2752C67C}" presName="child1Text" presStyleLbl="bgAcc1" presStyleIdx="0" presStyleCnt="4">
        <dgm:presLayoutVars>
          <dgm:bulletEnabled val="1"/>
        </dgm:presLayoutVars>
      </dgm:prSet>
      <dgm:spPr/>
      <dgm:t>
        <a:bodyPr/>
        <a:lstStyle/>
        <a:p>
          <a:endParaRPr lang="en-US"/>
        </a:p>
      </dgm:t>
    </dgm:pt>
    <dgm:pt modelId="{C298BE7A-94C3-4282-9B6A-2F03E1836BAE}" type="pres">
      <dgm:prSet presAssocID="{65DE3F6A-7449-4FF8-A1B4-BF7E2752C67C}" presName="child2group" presStyleCnt="0"/>
      <dgm:spPr/>
    </dgm:pt>
    <dgm:pt modelId="{C045F306-6CE2-466A-9D82-9BBB30D71BC5}" type="pres">
      <dgm:prSet presAssocID="{65DE3F6A-7449-4FF8-A1B4-BF7E2752C67C}" presName="child2" presStyleLbl="bgAcc1" presStyleIdx="1" presStyleCnt="4"/>
      <dgm:spPr/>
      <dgm:t>
        <a:bodyPr/>
        <a:lstStyle/>
        <a:p>
          <a:endParaRPr lang="en-US"/>
        </a:p>
      </dgm:t>
    </dgm:pt>
    <dgm:pt modelId="{786AD935-F64F-45C4-B682-5693CFF3D2E9}" type="pres">
      <dgm:prSet presAssocID="{65DE3F6A-7449-4FF8-A1B4-BF7E2752C67C}" presName="child2Text" presStyleLbl="bgAcc1" presStyleIdx="1" presStyleCnt="4">
        <dgm:presLayoutVars>
          <dgm:bulletEnabled val="1"/>
        </dgm:presLayoutVars>
      </dgm:prSet>
      <dgm:spPr/>
      <dgm:t>
        <a:bodyPr/>
        <a:lstStyle/>
        <a:p>
          <a:endParaRPr lang="en-US"/>
        </a:p>
      </dgm:t>
    </dgm:pt>
    <dgm:pt modelId="{D69F5C43-0C61-46F8-BC9F-59B4A73217AF}" type="pres">
      <dgm:prSet presAssocID="{65DE3F6A-7449-4FF8-A1B4-BF7E2752C67C}" presName="child3group" presStyleCnt="0"/>
      <dgm:spPr/>
    </dgm:pt>
    <dgm:pt modelId="{54612A15-10A8-4A22-8A9F-78F1C587C1DC}" type="pres">
      <dgm:prSet presAssocID="{65DE3F6A-7449-4FF8-A1B4-BF7E2752C67C}" presName="child3" presStyleLbl="bgAcc1" presStyleIdx="2" presStyleCnt="4"/>
      <dgm:spPr/>
      <dgm:t>
        <a:bodyPr/>
        <a:lstStyle/>
        <a:p>
          <a:endParaRPr lang="en-US"/>
        </a:p>
      </dgm:t>
    </dgm:pt>
    <dgm:pt modelId="{B5A7E165-6BA3-413E-9119-9659E80A485F}" type="pres">
      <dgm:prSet presAssocID="{65DE3F6A-7449-4FF8-A1B4-BF7E2752C67C}" presName="child3Text" presStyleLbl="bgAcc1" presStyleIdx="2" presStyleCnt="4">
        <dgm:presLayoutVars>
          <dgm:bulletEnabled val="1"/>
        </dgm:presLayoutVars>
      </dgm:prSet>
      <dgm:spPr/>
      <dgm:t>
        <a:bodyPr/>
        <a:lstStyle/>
        <a:p>
          <a:endParaRPr lang="en-US"/>
        </a:p>
      </dgm:t>
    </dgm:pt>
    <dgm:pt modelId="{377A788F-EEF3-48A3-ADE6-6D891AEC8E86}" type="pres">
      <dgm:prSet presAssocID="{65DE3F6A-7449-4FF8-A1B4-BF7E2752C67C}" presName="child4group" presStyleCnt="0"/>
      <dgm:spPr/>
    </dgm:pt>
    <dgm:pt modelId="{958C714D-C5FC-4BFF-97AD-49B5A6196A60}" type="pres">
      <dgm:prSet presAssocID="{65DE3F6A-7449-4FF8-A1B4-BF7E2752C67C}" presName="child4" presStyleLbl="bgAcc1" presStyleIdx="3" presStyleCnt="4"/>
      <dgm:spPr/>
      <dgm:t>
        <a:bodyPr/>
        <a:lstStyle/>
        <a:p>
          <a:endParaRPr lang="en-US"/>
        </a:p>
      </dgm:t>
    </dgm:pt>
    <dgm:pt modelId="{BC7328C2-C943-4E7E-AC7D-E794366B0BC2}" type="pres">
      <dgm:prSet presAssocID="{65DE3F6A-7449-4FF8-A1B4-BF7E2752C67C}" presName="child4Text" presStyleLbl="bgAcc1" presStyleIdx="3" presStyleCnt="4">
        <dgm:presLayoutVars>
          <dgm:bulletEnabled val="1"/>
        </dgm:presLayoutVars>
      </dgm:prSet>
      <dgm:spPr/>
      <dgm:t>
        <a:bodyPr/>
        <a:lstStyle/>
        <a:p>
          <a:endParaRPr lang="en-US"/>
        </a:p>
      </dgm:t>
    </dgm:pt>
    <dgm:pt modelId="{3EB87E34-EBCD-4431-8D96-33DE95E82D75}" type="pres">
      <dgm:prSet presAssocID="{65DE3F6A-7449-4FF8-A1B4-BF7E2752C67C}" presName="childPlaceholder" presStyleCnt="0"/>
      <dgm:spPr/>
    </dgm:pt>
    <dgm:pt modelId="{35704125-0C52-44B9-A898-408BC4904DFB}" type="pres">
      <dgm:prSet presAssocID="{65DE3F6A-7449-4FF8-A1B4-BF7E2752C67C}" presName="circle" presStyleCnt="0"/>
      <dgm:spPr/>
    </dgm:pt>
    <dgm:pt modelId="{00872E07-8947-41A6-9280-3D0F5AF44B63}" type="pres">
      <dgm:prSet presAssocID="{65DE3F6A-7449-4FF8-A1B4-BF7E2752C67C}" presName="quadrant1" presStyleLbl="node1" presStyleIdx="0" presStyleCnt="4">
        <dgm:presLayoutVars>
          <dgm:chMax val="1"/>
          <dgm:bulletEnabled val="1"/>
        </dgm:presLayoutVars>
      </dgm:prSet>
      <dgm:spPr/>
      <dgm:t>
        <a:bodyPr/>
        <a:lstStyle/>
        <a:p>
          <a:endParaRPr lang="en-US"/>
        </a:p>
      </dgm:t>
    </dgm:pt>
    <dgm:pt modelId="{1A362DB0-DA19-45B7-BD70-0E094C459B41}" type="pres">
      <dgm:prSet presAssocID="{65DE3F6A-7449-4FF8-A1B4-BF7E2752C67C}" presName="quadrant2" presStyleLbl="node1" presStyleIdx="1" presStyleCnt="4">
        <dgm:presLayoutVars>
          <dgm:chMax val="1"/>
          <dgm:bulletEnabled val="1"/>
        </dgm:presLayoutVars>
      </dgm:prSet>
      <dgm:spPr/>
      <dgm:t>
        <a:bodyPr/>
        <a:lstStyle/>
        <a:p>
          <a:endParaRPr lang="en-US"/>
        </a:p>
      </dgm:t>
    </dgm:pt>
    <dgm:pt modelId="{E2A15C16-3774-43A7-A62F-4367CDC5886A}" type="pres">
      <dgm:prSet presAssocID="{65DE3F6A-7449-4FF8-A1B4-BF7E2752C67C}" presName="quadrant3" presStyleLbl="node1" presStyleIdx="2" presStyleCnt="4">
        <dgm:presLayoutVars>
          <dgm:chMax val="1"/>
          <dgm:bulletEnabled val="1"/>
        </dgm:presLayoutVars>
      </dgm:prSet>
      <dgm:spPr/>
      <dgm:t>
        <a:bodyPr/>
        <a:lstStyle/>
        <a:p>
          <a:endParaRPr lang="en-US"/>
        </a:p>
      </dgm:t>
    </dgm:pt>
    <dgm:pt modelId="{5097E75D-271F-49CB-9DA1-0447A3553E86}" type="pres">
      <dgm:prSet presAssocID="{65DE3F6A-7449-4FF8-A1B4-BF7E2752C67C}" presName="quadrant4" presStyleLbl="node1" presStyleIdx="3" presStyleCnt="4">
        <dgm:presLayoutVars>
          <dgm:chMax val="1"/>
          <dgm:bulletEnabled val="1"/>
        </dgm:presLayoutVars>
      </dgm:prSet>
      <dgm:spPr/>
      <dgm:t>
        <a:bodyPr/>
        <a:lstStyle/>
        <a:p>
          <a:endParaRPr lang="en-US"/>
        </a:p>
      </dgm:t>
    </dgm:pt>
    <dgm:pt modelId="{67C701AE-335E-4115-9138-7418932FA28B}" type="pres">
      <dgm:prSet presAssocID="{65DE3F6A-7449-4FF8-A1B4-BF7E2752C67C}" presName="quadrantPlaceholder" presStyleCnt="0"/>
      <dgm:spPr/>
    </dgm:pt>
    <dgm:pt modelId="{FF163BBC-E971-4738-9CCB-5099E899DA4E}" type="pres">
      <dgm:prSet presAssocID="{65DE3F6A-7449-4FF8-A1B4-BF7E2752C67C}" presName="center1" presStyleLbl="fgShp" presStyleIdx="0" presStyleCnt="2"/>
      <dgm:spPr/>
    </dgm:pt>
    <dgm:pt modelId="{6E13F9D6-B800-4118-9D59-0C1B1EEDD89E}" type="pres">
      <dgm:prSet presAssocID="{65DE3F6A-7449-4FF8-A1B4-BF7E2752C67C}" presName="center2" presStyleLbl="fgShp" presStyleIdx="1" presStyleCnt="2"/>
      <dgm:spPr/>
    </dgm:pt>
  </dgm:ptLst>
  <dgm:cxnLst>
    <dgm:cxn modelId="{4E5ADA28-DF61-4E1C-B961-3C3FCD08BAC9}" type="presOf" srcId="{BD1FE7C9-0FC2-4C3D-8F40-21DDD46B2EE8}" destId="{BC7328C2-C943-4E7E-AC7D-E794366B0BC2}" srcOrd="1" destOrd="2" presId="urn:microsoft.com/office/officeart/2005/8/layout/cycle4"/>
    <dgm:cxn modelId="{A7A3C5B6-839F-4C97-A387-FA93798E21E5}" type="presOf" srcId="{DBBC32E4-53B4-4E79-BBDD-BA84ECAD5A25}" destId="{C045F306-6CE2-466A-9D82-9BBB30D71BC5}" srcOrd="0" destOrd="0" presId="urn:microsoft.com/office/officeart/2005/8/layout/cycle4"/>
    <dgm:cxn modelId="{E5BB175E-BB74-4228-AA1D-4AA3811410AC}" type="presOf" srcId="{DBBC32E4-53B4-4E79-BBDD-BA84ECAD5A25}" destId="{786AD935-F64F-45C4-B682-5693CFF3D2E9}" srcOrd="1" destOrd="0" presId="urn:microsoft.com/office/officeart/2005/8/layout/cycle4"/>
    <dgm:cxn modelId="{339CF32E-C39A-4553-8F9B-F8E6FF24428D}" srcId="{FEC1BB30-6B46-4C1C-B8F6-4AD71444BE9B}" destId="{DBBC32E4-53B4-4E79-BBDD-BA84ECAD5A25}" srcOrd="0" destOrd="0" parTransId="{76B86D77-8CDB-4D83-9802-761546E2716E}" sibTransId="{DA0A7572-4F25-4365-A6C2-163DDB024890}"/>
    <dgm:cxn modelId="{2C22EF19-5544-4648-B513-7A72F8A63028}" type="presOf" srcId="{74E9759D-35A5-4504-A627-74629E22E8C2}" destId="{1670BFAF-98C8-479F-9146-54DCCFF710E7}" srcOrd="0" destOrd="0" presId="urn:microsoft.com/office/officeart/2005/8/layout/cycle4"/>
    <dgm:cxn modelId="{C38E3402-7FBE-4912-A34D-15F991252A49}" type="presOf" srcId="{3BBCDBA4-C46F-4801-A456-AB5EBEC593AF}" destId="{C045F306-6CE2-466A-9D82-9BBB30D71BC5}" srcOrd="0" destOrd="1" presId="urn:microsoft.com/office/officeart/2005/8/layout/cycle4"/>
    <dgm:cxn modelId="{5D9EBBFF-FD7B-42D6-A9F8-04A365AECC76}" srcId="{65DE3F6A-7449-4FF8-A1B4-BF7E2752C67C}" destId="{FEC1BB30-6B46-4C1C-B8F6-4AD71444BE9B}" srcOrd="1" destOrd="0" parTransId="{E439CE59-9247-44ED-B6E1-06D84BE323DE}" sibTransId="{435AF289-E0A7-4083-BD07-7FC4E0FDA72C}"/>
    <dgm:cxn modelId="{03342460-301F-48CE-887D-2604A6988FB4}" srcId="{5C7E1B13-3DCA-45C2-BD01-5A4B87FC3A55}" destId="{E0EB74B7-FEBB-4D97-98C5-4B0F45D0F3E4}" srcOrd="0" destOrd="0" parTransId="{A0792711-4BC3-4310-B097-5801B8301F74}" sibTransId="{B8D35FFE-83CF-4711-8041-5DBCA235B808}"/>
    <dgm:cxn modelId="{D4D1D24A-9AE3-42C8-897E-2AC094714574}" type="presOf" srcId="{74D19C9D-1C10-4D59-AAA1-72D011091F53}" destId="{5097E75D-271F-49CB-9DA1-0447A3553E86}" srcOrd="0" destOrd="0" presId="urn:microsoft.com/office/officeart/2005/8/layout/cycle4"/>
    <dgm:cxn modelId="{D5EEF8F9-B5EE-4588-B511-660DB4E49A62}" srcId="{74D19C9D-1C10-4D59-AAA1-72D011091F53}" destId="{5A40308D-EDA6-4DFC-95DD-73F833660B8A}" srcOrd="1" destOrd="0" parTransId="{9806067E-78B3-4A8F-82A7-A8BCCB770E40}" sibTransId="{8C0070C2-8CB6-44C0-9240-B7E7D703BCBB}"/>
    <dgm:cxn modelId="{587EC74E-0EEF-435D-A33D-12D6E1035D7B}" srcId="{BE42F19F-7057-4EAD-B738-3B3229DB6C3F}" destId="{32CE1DCC-B714-4301-BE5F-A5904E8E4729}" srcOrd="1" destOrd="0" parTransId="{9F8B3ECA-D52F-46D3-B546-0958ECDB2083}" sibTransId="{F47AE56C-A25C-4D6C-B863-DCD2D326886E}"/>
    <dgm:cxn modelId="{A30C6EEB-4A04-4A01-8533-2E7514A13B36}" type="presOf" srcId="{E0EB74B7-FEBB-4D97-98C5-4B0F45D0F3E4}" destId="{B5A7E165-6BA3-413E-9119-9659E80A485F}" srcOrd="1" destOrd="0" presId="urn:microsoft.com/office/officeart/2005/8/layout/cycle4"/>
    <dgm:cxn modelId="{7C9D2EDE-E904-43AB-9014-8C0FE3A48C2C}" type="presOf" srcId="{6BC68032-E64E-4848-A225-D4028C1784BC}" destId="{958C714D-C5FC-4BFF-97AD-49B5A6196A60}" srcOrd="0" destOrd="0" presId="urn:microsoft.com/office/officeart/2005/8/layout/cycle4"/>
    <dgm:cxn modelId="{0187AC0A-5554-4FC5-B480-603D28C3C397}" srcId="{65DE3F6A-7449-4FF8-A1B4-BF7E2752C67C}" destId="{BE42F19F-7057-4EAD-B738-3B3229DB6C3F}" srcOrd="0" destOrd="0" parTransId="{3C395933-6A0C-4EC7-A935-86A6CA4D4470}" sibTransId="{A134A2A2-9C91-4E5D-A5F6-9CC30C8534D7}"/>
    <dgm:cxn modelId="{C8D94D8D-C697-4EB8-A0C6-0A9884965FE9}" type="presOf" srcId="{32CE1DCC-B714-4301-BE5F-A5904E8E4729}" destId="{83CE1BBB-BCA6-40FC-956D-9BFEC5046454}" srcOrd="1" destOrd="1" presId="urn:microsoft.com/office/officeart/2005/8/layout/cycle4"/>
    <dgm:cxn modelId="{FA203CA4-B944-4C70-9241-99DE81F63090}" type="presOf" srcId="{0C776625-6A55-40D8-B75E-41F7AFA73C0E}" destId="{54612A15-10A8-4A22-8A9F-78F1C587C1DC}" srcOrd="0" destOrd="1" presId="urn:microsoft.com/office/officeart/2005/8/layout/cycle4"/>
    <dgm:cxn modelId="{55C3B521-CD7F-4686-BEEE-0FDE9A514866}" type="presOf" srcId="{5A40308D-EDA6-4DFC-95DD-73F833660B8A}" destId="{958C714D-C5FC-4BFF-97AD-49B5A6196A60}" srcOrd="0" destOrd="1" presId="urn:microsoft.com/office/officeart/2005/8/layout/cycle4"/>
    <dgm:cxn modelId="{F95E0919-0AA1-433E-80C1-0AEF99656FDB}" srcId="{65DE3F6A-7449-4FF8-A1B4-BF7E2752C67C}" destId="{74D19C9D-1C10-4D59-AAA1-72D011091F53}" srcOrd="3" destOrd="0" parTransId="{1EE5FA2A-3555-4654-AB8D-6BD039C772A8}" sibTransId="{301C9914-8DE9-4BAC-B657-2C3537D3B388}"/>
    <dgm:cxn modelId="{66980FC8-7284-4C49-B01F-87983B0C90BC}" srcId="{BE42F19F-7057-4EAD-B738-3B3229DB6C3F}" destId="{74E9759D-35A5-4504-A627-74629E22E8C2}" srcOrd="0" destOrd="0" parTransId="{247455EB-E1AA-4DD5-9F31-C337ACF661F3}" sibTransId="{9A2A9510-E379-46B4-BACB-A20CB351B397}"/>
    <dgm:cxn modelId="{F07F70BB-99C0-4550-B7C7-B33511B0970F}" srcId="{74D19C9D-1C10-4D59-AAA1-72D011091F53}" destId="{BD1FE7C9-0FC2-4C3D-8F40-21DDD46B2EE8}" srcOrd="2" destOrd="0" parTransId="{4892E0B4-2717-40C4-AF70-52FFECD14481}" sibTransId="{6042A69E-04E7-48B5-8905-5D4846309DD9}"/>
    <dgm:cxn modelId="{A5E8B07D-7781-4BE7-9454-1B7504825A44}" type="presOf" srcId="{5C7E1B13-3DCA-45C2-BD01-5A4B87FC3A55}" destId="{E2A15C16-3774-43A7-A62F-4367CDC5886A}" srcOrd="0" destOrd="0" presId="urn:microsoft.com/office/officeart/2005/8/layout/cycle4"/>
    <dgm:cxn modelId="{2D96460B-140D-4BD2-8207-F4BFA3350C0E}" type="presOf" srcId="{32CE1DCC-B714-4301-BE5F-A5904E8E4729}" destId="{1670BFAF-98C8-479F-9146-54DCCFF710E7}" srcOrd="0" destOrd="1" presId="urn:microsoft.com/office/officeart/2005/8/layout/cycle4"/>
    <dgm:cxn modelId="{DCCE828D-DCF4-4D08-9B19-8CFC8E288AE6}" type="presOf" srcId="{74E9759D-35A5-4504-A627-74629E22E8C2}" destId="{83CE1BBB-BCA6-40FC-956D-9BFEC5046454}" srcOrd="1" destOrd="0" presId="urn:microsoft.com/office/officeart/2005/8/layout/cycle4"/>
    <dgm:cxn modelId="{25F43042-B291-4A7B-8A8B-0E9BA11E2224}" type="presOf" srcId="{5A40308D-EDA6-4DFC-95DD-73F833660B8A}" destId="{BC7328C2-C943-4E7E-AC7D-E794366B0BC2}" srcOrd="1" destOrd="1" presId="urn:microsoft.com/office/officeart/2005/8/layout/cycle4"/>
    <dgm:cxn modelId="{63E9806B-E2EC-43B8-BF96-02BEC023EF91}" type="presOf" srcId="{FEC1BB30-6B46-4C1C-B8F6-4AD71444BE9B}" destId="{1A362DB0-DA19-45B7-BD70-0E094C459B41}" srcOrd="0" destOrd="0" presId="urn:microsoft.com/office/officeart/2005/8/layout/cycle4"/>
    <dgm:cxn modelId="{85E7D51C-6D4D-42D5-B86A-99F241D923D1}" type="presOf" srcId="{65DE3F6A-7449-4FF8-A1B4-BF7E2752C67C}" destId="{1EBF7632-6E96-458C-BBFC-BCF6537DFFF7}" srcOrd="0" destOrd="0" presId="urn:microsoft.com/office/officeart/2005/8/layout/cycle4"/>
    <dgm:cxn modelId="{CE842416-873F-467E-8B6F-6757BFCCCE01}" type="presOf" srcId="{6BC68032-E64E-4848-A225-D4028C1784BC}" destId="{BC7328C2-C943-4E7E-AC7D-E794366B0BC2}" srcOrd="1" destOrd="0" presId="urn:microsoft.com/office/officeart/2005/8/layout/cycle4"/>
    <dgm:cxn modelId="{D300E274-2ACB-423C-8637-4CC284DF18B1}" srcId="{65DE3F6A-7449-4FF8-A1B4-BF7E2752C67C}" destId="{5C7E1B13-3DCA-45C2-BD01-5A4B87FC3A55}" srcOrd="2" destOrd="0" parTransId="{F79F9C25-21F9-4D54-B404-8FF893F897F2}" sibTransId="{040C0293-C37E-4492-AB07-6DD7B0B5A086}"/>
    <dgm:cxn modelId="{8F750117-5127-4DB1-9DB8-21D03F02A710}" type="presOf" srcId="{E0EB74B7-FEBB-4D97-98C5-4B0F45D0F3E4}" destId="{54612A15-10A8-4A22-8A9F-78F1C587C1DC}" srcOrd="0" destOrd="0" presId="urn:microsoft.com/office/officeart/2005/8/layout/cycle4"/>
    <dgm:cxn modelId="{D20717EB-B70E-46DA-8CC2-571EFBBA8599}" type="presOf" srcId="{BD1FE7C9-0FC2-4C3D-8F40-21DDD46B2EE8}" destId="{958C714D-C5FC-4BFF-97AD-49B5A6196A60}" srcOrd="0" destOrd="2" presId="urn:microsoft.com/office/officeart/2005/8/layout/cycle4"/>
    <dgm:cxn modelId="{4C877C94-1A20-4653-8586-054F117B50FE}" srcId="{5C7E1B13-3DCA-45C2-BD01-5A4B87FC3A55}" destId="{0C776625-6A55-40D8-B75E-41F7AFA73C0E}" srcOrd="1" destOrd="0" parTransId="{0E449FCD-EF28-4D66-AE70-32C3C3AED641}" sibTransId="{9F0C68E9-E2BE-49AC-A9E1-855F31A65FAF}"/>
    <dgm:cxn modelId="{17E9F85C-A958-4D01-9FF9-A001F5250B42}" type="presOf" srcId="{BE42F19F-7057-4EAD-B738-3B3229DB6C3F}" destId="{00872E07-8947-41A6-9280-3D0F5AF44B63}" srcOrd="0" destOrd="0" presId="urn:microsoft.com/office/officeart/2005/8/layout/cycle4"/>
    <dgm:cxn modelId="{3126618C-16E3-406C-8D73-9AAB9CD06C09}" type="presOf" srcId="{3BBCDBA4-C46F-4801-A456-AB5EBEC593AF}" destId="{786AD935-F64F-45C4-B682-5693CFF3D2E9}" srcOrd="1" destOrd="1" presId="urn:microsoft.com/office/officeart/2005/8/layout/cycle4"/>
    <dgm:cxn modelId="{26E7C55B-E97A-4D18-8028-F1B87692F56A}" type="presOf" srcId="{0C776625-6A55-40D8-B75E-41F7AFA73C0E}" destId="{B5A7E165-6BA3-413E-9119-9659E80A485F}" srcOrd="1" destOrd="1" presId="urn:microsoft.com/office/officeart/2005/8/layout/cycle4"/>
    <dgm:cxn modelId="{F56CF466-3F71-4493-A261-862BC8C9E7FF}" srcId="{FEC1BB30-6B46-4C1C-B8F6-4AD71444BE9B}" destId="{3BBCDBA4-C46F-4801-A456-AB5EBEC593AF}" srcOrd="1" destOrd="0" parTransId="{83EBDF13-EE67-40F1-8CE6-DA78A45FF340}" sibTransId="{592864BD-3AF5-417F-91DC-87A69B873222}"/>
    <dgm:cxn modelId="{C82EA4AA-DB8F-4905-A5F2-055145445D1A}" srcId="{74D19C9D-1C10-4D59-AAA1-72D011091F53}" destId="{6BC68032-E64E-4848-A225-D4028C1784BC}" srcOrd="0" destOrd="0" parTransId="{50109459-93E0-432A-8697-430B918F6A5E}" sibTransId="{B74D8AAA-4C46-4DAA-9780-201C65E74FAC}"/>
    <dgm:cxn modelId="{BB66825A-D7DE-4E6C-9B18-DA1385A680AA}" type="presParOf" srcId="{1EBF7632-6E96-458C-BBFC-BCF6537DFFF7}" destId="{ADBCA718-3BD4-45CA-B524-49553CBBF325}" srcOrd="0" destOrd="0" presId="urn:microsoft.com/office/officeart/2005/8/layout/cycle4"/>
    <dgm:cxn modelId="{2D0540CF-4142-48A0-AB42-442BD7642372}" type="presParOf" srcId="{ADBCA718-3BD4-45CA-B524-49553CBBF325}" destId="{50AD7865-97B2-419D-842F-ED447743E866}" srcOrd="0" destOrd="0" presId="urn:microsoft.com/office/officeart/2005/8/layout/cycle4"/>
    <dgm:cxn modelId="{56E0912C-5563-4112-8111-54234D006EE4}" type="presParOf" srcId="{50AD7865-97B2-419D-842F-ED447743E866}" destId="{1670BFAF-98C8-479F-9146-54DCCFF710E7}" srcOrd="0" destOrd="0" presId="urn:microsoft.com/office/officeart/2005/8/layout/cycle4"/>
    <dgm:cxn modelId="{01883077-DE20-48FC-A276-EB8E641F5ED6}" type="presParOf" srcId="{50AD7865-97B2-419D-842F-ED447743E866}" destId="{83CE1BBB-BCA6-40FC-956D-9BFEC5046454}" srcOrd="1" destOrd="0" presId="urn:microsoft.com/office/officeart/2005/8/layout/cycle4"/>
    <dgm:cxn modelId="{17A1243D-6F12-43CD-BD67-FC35527F9EAA}" type="presParOf" srcId="{ADBCA718-3BD4-45CA-B524-49553CBBF325}" destId="{C298BE7A-94C3-4282-9B6A-2F03E1836BAE}" srcOrd="1" destOrd="0" presId="urn:microsoft.com/office/officeart/2005/8/layout/cycle4"/>
    <dgm:cxn modelId="{A483A068-E125-4CC1-BD75-E003D3C681B4}" type="presParOf" srcId="{C298BE7A-94C3-4282-9B6A-2F03E1836BAE}" destId="{C045F306-6CE2-466A-9D82-9BBB30D71BC5}" srcOrd="0" destOrd="0" presId="urn:microsoft.com/office/officeart/2005/8/layout/cycle4"/>
    <dgm:cxn modelId="{E46409CE-4D3F-49AB-9C7C-89E8274365B6}" type="presParOf" srcId="{C298BE7A-94C3-4282-9B6A-2F03E1836BAE}" destId="{786AD935-F64F-45C4-B682-5693CFF3D2E9}" srcOrd="1" destOrd="0" presId="urn:microsoft.com/office/officeart/2005/8/layout/cycle4"/>
    <dgm:cxn modelId="{BD2D6874-C481-4FED-8233-196A2A0FD3D3}" type="presParOf" srcId="{ADBCA718-3BD4-45CA-B524-49553CBBF325}" destId="{D69F5C43-0C61-46F8-BC9F-59B4A73217AF}" srcOrd="2" destOrd="0" presId="urn:microsoft.com/office/officeart/2005/8/layout/cycle4"/>
    <dgm:cxn modelId="{E2A5FDB2-7AC1-4CB3-9FFC-9B045186AF61}" type="presParOf" srcId="{D69F5C43-0C61-46F8-BC9F-59B4A73217AF}" destId="{54612A15-10A8-4A22-8A9F-78F1C587C1DC}" srcOrd="0" destOrd="0" presId="urn:microsoft.com/office/officeart/2005/8/layout/cycle4"/>
    <dgm:cxn modelId="{995AAE58-8E64-4297-A998-5D06BB493914}" type="presParOf" srcId="{D69F5C43-0C61-46F8-BC9F-59B4A73217AF}" destId="{B5A7E165-6BA3-413E-9119-9659E80A485F}" srcOrd="1" destOrd="0" presId="urn:microsoft.com/office/officeart/2005/8/layout/cycle4"/>
    <dgm:cxn modelId="{7B196B0E-0D7A-410D-A729-7E14EEF6D2AD}" type="presParOf" srcId="{ADBCA718-3BD4-45CA-B524-49553CBBF325}" destId="{377A788F-EEF3-48A3-ADE6-6D891AEC8E86}" srcOrd="3" destOrd="0" presId="urn:microsoft.com/office/officeart/2005/8/layout/cycle4"/>
    <dgm:cxn modelId="{1BF6F85C-371D-4B47-8543-996DA4273B05}" type="presParOf" srcId="{377A788F-EEF3-48A3-ADE6-6D891AEC8E86}" destId="{958C714D-C5FC-4BFF-97AD-49B5A6196A60}" srcOrd="0" destOrd="0" presId="urn:microsoft.com/office/officeart/2005/8/layout/cycle4"/>
    <dgm:cxn modelId="{013DF669-0338-4220-8936-4FAC4AFE3948}" type="presParOf" srcId="{377A788F-EEF3-48A3-ADE6-6D891AEC8E86}" destId="{BC7328C2-C943-4E7E-AC7D-E794366B0BC2}" srcOrd="1" destOrd="0" presId="urn:microsoft.com/office/officeart/2005/8/layout/cycle4"/>
    <dgm:cxn modelId="{0C065F39-C575-42E3-A514-79FAF516EA4A}" type="presParOf" srcId="{ADBCA718-3BD4-45CA-B524-49553CBBF325}" destId="{3EB87E34-EBCD-4431-8D96-33DE95E82D75}" srcOrd="4" destOrd="0" presId="urn:microsoft.com/office/officeart/2005/8/layout/cycle4"/>
    <dgm:cxn modelId="{77D7C03B-B66D-4473-B800-4FC13E797633}" type="presParOf" srcId="{1EBF7632-6E96-458C-BBFC-BCF6537DFFF7}" destId="{35704125-0C52-44B9-A898-408BC4904DFB}" srcOrd="1" destOrd="0" presId="urn:microsoft.com/office/officeart/2005/8/layout/cycle4"/>
    <dgm:cxn modelId="{F7A8E297-1855-43CA-A75C-44B584123B8F}" type="presParOf" srcId="{35704125-0C52-44B9-A898-408BC4904DFB}" destId="{00872E07-8947-41A6-9280-3D0F5AF44B63}" srcOrd="0" destOrd="0" presId="urn:microsoft.com/office/officeart/2005/8/layout/cycle4"/>
    <dgm:cxn modelId="{9DF02C2E-737E-4A83-BFDE-D3A63B9B2F82}" type="presParOf" srcId="{35704125-0C52-44B9-A898-408BC4904DFB}" destId="{1A362DB0-DA19-45B7-BD70-0E094C459B41}" srcOrd="1" destOrd="0" presId="urn:microsoft.com/office/officeart/2005/8/layout/cycle4"/>
    <dgm:cxn modelId="{F79DD2F4-D972-41C7-B607-550E62A972AE}" type="presParOf" srcId="{35704125-0C52-44B9-A898-408BC4904DFB}" destId="{E2A15C16-3774-43A7-A62F-4367CDC5886A}" srcOrd="2" destOrd="0" presId="urn:microsoft.com/office/officeart/2005/8/layout/cycle4"/>
    <dgm:cxn modelId="{A1856C63-5EB4-4242-81E0-7602409F92B2}" type="presParOf" srcId="{35704125-0C52-44B9-A898-408BC4904DFB}" destId="{5097E75D-271F-49CB-9DA1-0447A3553E86}" srcOrd="3" destOrd="0" presId="urn:microsoft.com/office/officeart/2005/8/layout/cycle4"/>
    <dgm:cxn modelId="{9E1061A4-FA3E-414E-B9C1-1B2A2AD12F21}" type="presParOf" srcId="{35704125-0C52-44B9-A898-408BC4904DFB}" destId="{67C701AE-335E-4115-9138-7418932FA28B}" srcOrd="4" destOrd="0" presId="urn:microsoft.com/office/officeart/2005/8/layout/cycle4"/>
    <dgm:cxn modelId="{6AFFBC6D-326E-4503-BF05-5CBBA363CEC1}" type="presParOf" srcId="{1EBF7632-6E96-458C-BBFC-BCF6537DFFF7}" destId="{FF163BBC-E971-4738-9CCB-5099E899DA4E}" srcOrd="2" destOrd="0" presId="urn:microsoft.com/office/officeart/2005/8/layout/cycle4"/>
    <dgm:cxn modelId="{ABF20508-E9D5-47B4-92FF-82C0129A7F9B}" type="presParOf" srcId="{1EBF7632-6E96-458C-BBFC-BCF6537DFFF7}" destId="{6E13F9D6-B800-4118-9D59-0C1B1EEDD89E}" srcOrd="3" destOrd="0" presId="urn:microsoft.com/office/officeart/2005/8/layout/cycle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8BD97B-76DD-46E1-9DE0-BA053FEDD36A}" type="doc">
      <dgm:prSet loTypeId="urn:microsoft.com/office/officeart/2005/8/layout/hProcess11" loCatId="process" qsTypeId="urn:microsoft.com/office/officeart/2005/8/quickstyle/simple1" qsCatId="simple" csTypeId="urn:microsoft.com/office/officeart/2005/8/colors/colorful4" csCatId="colorful" phldr="1"/>
      <dgm:spPr/>
    </dgm:pt>
    <dgm:pt modelId="{677E4F5C-E499-4246-ACBC-47A14A462576}">
      <dgm:prSet phldrT="[Text]"/>
      <dgm:spPr/>
      <dgm:t>
        <a:bodyPr/>
        <a:lstStyle/>
        <a:p>
          <a:r>
            <a:rPr lang="en-US" b="1" dirty="0" smtClean="0"/>
            <a:t>2007 </a:t>
          </a:r>
          <a:r>
            <a:rPr lang="en-US" b="0" dirty="0" smtClean="0"/>
            <a:t>EDAN</a:t>
          </a:r>
          <a:r>
            <a:rPr lang="en-US" b="1" dirty="0" smtClean="0"/>
            <a:t> </a:t>
          </a:r>
          <a:r>
            <a:rPr lang="en-US" dirty="0" smtClean="0"/>
            <a:t>Concept</a:t>
          </a:r>
          <a:endParaRPr lang="en-US" dirty="0"/>
        </a:p>
      </dgm:t>
    </dgm:pt>
    <dgm:pt modelId="{7D3B9C54-E837-4939-8379-5DB8556F69A5}" type="parTrans" cxnId="{6F1319E8-D8F5-46D0-A237-E3197FE87FDD}">
      <dgm:prSet/>
      <dgm:spPr/>
      <dgm:t>
        <a:bodyPr/>
        <a:lstStyle/>
        <a:p>
          <a:endParaRPr lang="en-US"/>
        </a:p>
      </dgm:t>
    </dgm:pt>
    <dgm:pt modelId="{C43DE804-23D9-47E5-9577-F0057C24B430}" type="sibTrans" cxnId="{6F1319E8-D8F5-46D0-A237-E3197FE87FDD}">
      <dgm:prSet/>
      <dgm:spPr/>
      <dgm:t>
        <a:bodyPr/>
        <a:lstStyle/>
        <a:p>
          <a:endParaRPr lang="en-US"/>
        </a:p>
      </dgm:t>
    </dgm:pt>
    <dgm:pt modelId="{E492408E-B341-4660-B664-61309C8C7C6D}">
      <dgm:prSet phldrT="[Text]"/>
      <dgm:spPr/>
      <dgm:t>
        <a:bodyPr/>
        <a:lstStyle/>
        <a:p>
          <a:r>
            <a:rPr lang="en-US" b="1" dirty="0" smtClean="0"/>
            <a:t>Feb 2008 </a:t>
          </a:r>
          <a:r>
            <a:rPr lang="en-US" b="0" dirty="0" smtClean="0"/>
            <a:t>EDAN</a:t>
          </a:r>
          <a:r>
            <a:rPr lang="en-US" b="1" dirty="0" smtClean="0"/>
            <a:t> </a:t>
          </a:r>
          <a:r>
            <a:rPr lang="en-US" dirty="0" smtClean="0"/>
            <a:t>Funding</a:t>
          </a:r>
          <a:endParaRPr lang="en-US" dirty="0"/>
        </a:p>
      </dgm:t>
    </dgm:pt>
    <dgm:pt modelId="{D6FF88AF-0735-4809-BDE8-9D4CFB0D7F28}" type="parTrans" cxnId="{27A296F1-AC6A-4C4C-B02E-C88D82F57589}">
      <dgm:prSet/>
      <dgm:spPr/>
      <dgm:t>
        <a:bodyPr/>
        <a:lstStyle/>
        <a:p>
          <a:endParaRPr lang="en-US"/>
        </a:p>
      </dgm:t>
    </dgm:pt>
    <dgm:pt modelId="{AB0316E0-38BF-42AC-9B10-AADD9520674A}" type="sibTrans" cxnId="{27A296F1-AC6A-4C4C-B02E-C88D82F57589}">
      <dgm:prSet/>
      <dgm:spPr/>
      <dgm:t>
        <a:bodyPr/>
        <a:lstStyle/>
        <a:p>
          <a:endParaRPr lang="en-US"/>
        </a:p>
      </dgm:t>
    </dgm:pt>
    <dgm:pt modelId="{7C5AFE18-0AD6-41C3-96F5-6FA4C9980E10}">
      <dgm:prSet phldrT="[Text]"/>
      <dgm:spPr/>
      <dgm:t>
        <a:bodyPr/>
        <a:lstStyle/>
        <a:p>
          <a:r>
            <a:rPr lang="en-US" b="1" dirty="0" smtClean="0"/>
            <a:t>Sep 2009 </a:t>
          </a:r>
          <a:r>
            <a:rPr lang="en-US" dirty="0" smtClean="0"/>
            <a:t>EDAN </a:t>
          </a:r>
          <a:r>
            <a:rPr lang="en-US" dirty="0" smtClean="0"/>
            <a:t>Live</a:t>
          </a:r>
          <a:endParaRPr lang="en-US" dirty="0"/>
        </a:p>
      </dgm:t>
    </dgm:pt>
    <dgm:pt modelId="{0DA0B91A-D1D1-4EB6-9994-C22DB7035BE5}" type="parTrans" cxnId="{FA57BC65-05CB-4706-8182-E64207731AD3}">
      <dgm:prSet/>
      <dgm:spPr/>
      <dgm:t>
        <a:bodyPr/>
        <a:lstStyle/>
        <a:p>
          <a:endParaRPr lang="en-US"/>
        </a:p>
      </dgm:t>
    </dgm:pt>
    <dgm:pt modelId="{805AA3E7-7010-4D6F-8D5B-222FE7B0AB47}" type="sibTrans" cxnId="{FA57BC65-05CB-4706-8182-E64207731AD3}">
      <dgm:prSet/>
      <dgm:spPr/>
      <dgm:t>
        <a:bodyPr/>
        <a:lstStyle/>
        <a:p>
          <a:endParaRPr lang="en-US"/>
        </a:p>
      </dgm:t>
    </dgm:pt>
    <dgm:pt modelId="{B2397D5A-026C-4994-B169-E3BF13151C4F}">
      <dgm:prSet phldrT="[Text]"/>
      <dgm:spPr/>
      <dgm:t>
        <a:bodyPr/>
        <a:lstStyle/>
        <a:p>
          <a:r>
            <a:rPr lang="en-US" b="1" dirty="0" smtClean="0"/>
            <a:t>Sep 2008</a:t>
          </a:r>
          <a:r>
            <a:rPr lang="en-US" b="0" dirty="0" smtClean="0"/>
            <a:t> EDAN Kickoff</a:t>
          </a:r>
          <a:endParaRPr lang="en-US" b="1" dirty="0"/>
        </a:p>
      </dgm:t>
    </dgm:pt>
    <dgm:pt modelId="{3FBAC07E-1190-4C39-8097-ACEB89CFBD82}" type="parTrans" cxnId="{15AFAB30-E5D8-4AEB-9947-A19C6517AEFD}">
      <dgm:prSet/>
      <dgm:spPr/>
      <dgm:t>
        <a:bodyPr/>
        <a:lstStyle/>
        <a:p>
          <a:endParaRPr lang="en-US"/>
        </a:p>
      </dgm:t>
    </dgm:pt>
    <dgm:pt modelId="{9BC55247-DFE2-4E26-B761-36A540D7CFDC}" type="sibTrans" cxnId="{15AFAB30-E5D8-4AEB-9947-A19C6517AEFD}">
      <dgm:prSet/>
      <dgm:spPr/>
      <dgm:t>
        <a:bodyPr/>
        <a:lstStyle/>
        <a:p>
          <a:endParaRPr lang="en-US"/>
        </a:p>
      </dgm:t>
    </dgm:pt>
    <dgm:pt modelId="{ED149F07-F0E4-4CA9-BC8D-FA2915BED3B0}">
      <dgm:prSet phldrT="[Text]"/>
      <dgm:spPr/>
      <dgm:t>
        <a:bodyPr/>
        <a:lstStyle/>
        <a:p>
          <a:r>
            <a:rPr lang="en-US" b="1" dirty="0" smtClean="0"/>
            <a:t>2009 </a:t>
          </a:r>
          <a:r>
            <a:rPr lang="en-US" b="0" dirty="0" smtClean="0"/>
            <a:t>DAMS Working Group Forms</a:t>
          </a:r>
          <a:endParaRPr lang="en-US" b="0" dirty="0"/>
        </a:p>
      </dgm:t>
    </dgm:pt>
    <dgm:pt modelId="{E5B92D9F-3B27-4B41-957B-94FC4AA912FB}" type="parTrans" cxnId="{430371A7-6E0D-4803-94AC-04D25BB4666E}">
      <dgm:prSet/>
      <dgm:spPr/>
      <dgm:t>
        <a:bodyPr/>
        <a:lstStyle/>
        <a:p>
          <a:endParaRPr lang="en-US"/>
        </a:p>
      </dgm:t>
    </dgm:pt>
    <dgm:pt modelId="{500AE6B5-79D0-4491-ABFE-312A4C1688DC}" type="sibTrans" cxnId="{430371A7-6E0D-4803-94AC-04D25BB4666E}">
      <dgm:prSet/>
      <dgm:spPr/>
      <dgm:t>
        <a:bodyPr/>
        <a:lstStyle/>
        <a:p>
          <a:endParaRPr lang="en-US"/>
        </a:p>
      </dgm:t>
    </dgm:pt>
    <dgm:pt modelId="{11A7948B-D446-42F4-88FF-6EEBE71FB1BC}">
      <dgm:prSet phldrT="[Text]"/>
      <dgm:spPr/>
      <dgm:t>
        <a:bodyPr/>
        <a:lstStyle/>
        <a:p>
          <a:r>
            <a:rPr lang="en-US" b="1" dirty="0" smtClean="0"/>
            <a:t>2007</a:t>
          </a:r>
          <a:r>
            <a:rPr lang="en-US" dirty="0" smtClean="0"/>
            <a:t> Digital Access &amp; Use Working Group Forms</a:t>
          </a:r>
          <a:endParaRPr lang="en-US" dirty="0"/>
        </a:p>
      </dgm:t>
    </dgm:pt>
    <dgm:pt modelId="{D1E99B5B-D46E-4E7A-AED0-9466E1A0BB5D}" type="parTrans" cxnId="{0EF23901-F3D9-4517-AD18-6897D37927C5}">
      <dgm:prSet/>
      <dgm:spPr/>
      <dgm:t>
        <a:bodyPr/>
        <a:lstStyle/>
        <a:p>
          <a:endParaRPr lang="en-US"/>
        </a:p>
      </dgm:t>
    </dgm:pt>
    <dgm:pt modelId="{3249B3B7-A9E1-48D9-B356-8F7AA3AA2A05}" type="sibTrans" cxnId="{0EF23901-F3D9-4517-AD18-6897D37927C5}">
      <dgm:prSet/>
      <dgm:spPr/>
      <dgm:t>
        <a:bodyPr/>
        <a:lstStyle/>
        <a:p>
          <a:endParaRPr lang="en-US"/>
        </a:p>
      </dgm:t>
    </dgm:pt>
    <dgm:pt modelId="{09ECFA69-0BCC-43A2-B66C-BF9566D1D750}">
      <dgm:prSet phldrT="[Text]"/>
      <dgm:spPr/>
      <dgm:t>
        <a:bodyPr/>
        <a:lstStyle/>
        <a:p>
          <a:r>
            <a:rPr lang="en-US" b="1" dirty="0" smtClean="0"/>
            <a:t>Today </a:t>
          </a:r>
          <a:r>
            <a:rPr lang="en-US" b="0" dirty="0" smtClean="0"/>
            <a:t>EDAN  Continues</a:t>
          </a:r>
          <a:endParaRPr lang="en-US" b="1" dirty="0"/>
        </a:p>
      </dgm:t>
    </dgm:pt>
    <dgm:pt modelId="{10C75CA0-A2A2-49F5-8890-CB67DA44C465}" type="parTrans" cxnId="{D1AF66B4-D650-4117-9690-D28129B27030}">
      <dgm:prSet/>
      <dgm:spPr/>
      <dgm:t>
        <a:bodyPr/>
        <a:lstStyle/>
        <a:p>
          <a:endParaRPr lang="en-US"/>
        </a:p>
      </dgm:t>
    </dgm:pt>
    <dgm:pt modelId="{47B8D82D-CE5E-48DA-909B-68B32C7B9066}" type="sibTrans" cxnId="{D1AF66B4-D650-4117-9690-D28129B27030}">
      <dgm:prSet/>
      <dgm:spPr/>
      <dgm:t>
        <a:bodyPr/>
        <a:lstStyle/>
        <a:p>
          <a:endParaRPr lang="en-US"/>
        </a:p>
      </dgm:t>
    </dgm:pt>
    <dgm:pt modelId="{8BA9DAFF-2081-4FE0-B72E-865AB9D6F2F4}" type="pres">
      <dgm:prSet presAssocID="{E18BD97B-76DD-46E1-9DE0-BA053FEDD36A}" presName="Name0" presStyleCnt="0">
        <dgm:presLayoutVars>
          <dgm:dir/>
          <dgm:resizeHandles val="exact"/>
        </dgm:presLayoutVars>
      </dgm:prSet>
      <dgm:spPr/>
    </dgm:pt>
    <dgm:pt modelId="{05204562-9B6F-45FE-96EC-A46544DC7479}" type="pres">
      <dgm:prSet presAssocID="{E18BD97B-76DD-46E1-9DE0-BA053FEDD36A}" presName="arrow" presStyleLbl="bgShp" presStyleIdx="0" presStyleCnt="1"/>
      <dgm:spPr/>
    </dgm:pt>
    <dgm:pt modelId="{31DFB041-7DB7-4BB9-9621-B978589D1013}" type="pres">
      <dgm:prSet presAssocID="{E18BD97B-76DD-46E1-9DE0-BA053FEDD36A}" presName="points" presStyleCnt="0"/>
      <dgm:spPr/>
    </dgm:pt>
    <dgm:pt modelId="{F138EE16-B8DF-4873-AC16-3EB3AAEFFC53}" type="pres">
      <dgm:prSet presAssocID="{677E4F5C-E499-4246-ACBC-47A14A462576}" presName="compositeA" presStyleCnt="0"/>
      <dgm:spPr/>
    </dgm:pt>
    <dgm:pt modelId="{F9621B00-1166-4E94-88C5-1F66305C74C5}" type="pres">
      <dgm:prSet presAssocID="{677E4F5C-E499-4246-ACBC-47A14A462576}" presName="textA" presStyleLbl="revTx" presStyleIdx="0" presStyleCnt="7">
        <dgm:presLayoutVars>
          <dgm:bulletEnabled val="1"/>
        </dgm:presLayoutVars>
      </dgm:prSet>
      <dgm:spPr/>
      <dgm:t>
        <a:bodyPr/>
        <a:lstStyle/>
        <a:p>
          <a:endParaRPr lang="en-US"/>
        </a:p>
      </dgm:t>
    </dgm:pt>
    <dgm:pt modelId="{BFBC947F-1C61-4D71-A39A-5FCAE124A57C}" type="pres">
      <dgm:prSet presAssocID="{677E4F5C-E499-4246-ACBC-47A14A462576}" presName="circleA" presStyleLbl="node1" presStyleIdx="0" presStyleCnt="7"/>
      <dgm:spPr/>
    </dgm:pt>
    <dgm:pt modelId="{6D6F8BB4-05E0-4E23-A807-2173C0B4267F}" type="pres">
      <dgm:prSet presAssocID="{677E4F5C-E499-4246-ACBC-47A14A462576}" presName="spaceA" presStyleCnt="0"/>
      <dgm:spPr/>
    </dgm:pt>
    <dgm:pt modelId="{EF48BF7B-605E-4C01-91E8-51AE90773C75}" type="pres">
      <dgm:prSet presAssocID="{C43DE804-23D9-47E5-9577-F0057C24B430}" presName="space" presStyleCnt="0"/>
      <dgm:spPr/>
    </dgm:pt>
    <dgm:pt modelId="{E34D2A29-3294-495F-BB96-3315CB6AEA59}" type="pres">
      <dgm:prSet presAssocID="{11A7948B-D446-42F4-88FF-6EEBE71FB1BC}" presName="compositeB" presStyleCnt="0"/>
      <dgm:spPr/>
    </dgm:pt>
    <dgm:pt modelId="{2BF69F0C-E8F0-4834-82AA-D9644B8AB65A}" type="pres">
      <dgm:prSet presAssocID="{11A7948B-D446-42F4-88FF-6EEBE71FB1BC}" presName="textB" presStyleLbl="revTx" presStyleIdx="1" presStyleCnt="7">
        <dgm:presLayoutVars>
          <dgm:bulletEnabled val="1"/>
        </dgm:presLayoutVars>
      </dgm:prSet>
      <dgm:spPr/>
      <dgm:t>
        <a:bodyPr/>
        <a:lstStyle/>
        <a:p>
          <a:endParaRPr lang="en-US"/>
        </a:p>
      </dgm:t>
    </dgm:pt>
    <dgm:pt modelId="{7B1C0C06-D0BE-4404-9702-2A1426D28B65}" type="pres">
      <dgm:prSet presAssocID="{11A7948B-D446-42F4-88FF-6EEBE71FB1BC}" presName="circleB" presStyleLbl="node1" presStyleIdx="1" presStyleCnt="7"/>
      <dgm:spPr/>
    </dgm:pt>
    <dgm:pt modelId="{55293B41-FBC1-4EE8-9580-AEA9A4CA1E5F}" type="pres">
      <dgm:prSet presAssocID="{11A7948B-D446-42F4-88FF-6EEBE71FB1BC}" presName="spaceB" presStyleCnt="0"/>
      <dgm:spPr/>
    </dgm:pt>
    <dgm:pt modelId="{C009D7FE-998F-4A57-82CB-26C0908189FF}" type="pres">
      <dgm:prSet presAssocID="{3249B3B7-A9E1-48D9-B356-8F7AA3AA2A05}" presName="space" presStyleCnt="0"/>
      <dgm:spPr/>
    </dgm:pt>
    <dgm:pt modelId="{9AC0E360-CA7E-4E28-AD56-EB97146112E5}" type="pres">
      <dgm:prSet presAssocID="{E492408E-B341-4660-B664-61309C8C7C6D}" presName="compositeA" presStyleCnt="0"/>
      <dgm:spPr/>
    </dgm:pt>
    <dgm:pt modelId="{C93F0098-168D-4440-AE52-212A5629F0E2}" type="pres">
      <dgm:prSet presAssocID="{E492408E-B341-4660-B664-61309C8C7C6D}" presName="textA" presStyleLbl="revTx" presStyleIdx="2" presStyleCnt="7">
        <dgm:presLayoutVars>
          <dgm:bulletEnabled val="1"/>
        </dgm:presLayoutVars>
      </dgm:prSet>
      <dgm:spPr/>
      <dgm:t>
        <a:bodyPr/>
        <a:lstStyle/>
        <a:p>
          <a:endParaRPr lang="en-US"/>
        </a:p>
      </dgm:t>
    </dgm:pt>
    <dgm:pt modelId="{8DEC4010-7FD8-4EC9-8622-B934A89CDD86}" type="pres">
      <dgm:prSet presAssocID="{E492408E-B341-4660-B664-61309C8C7C6D}" presName="circleA" presStyleLbl="node1" presStyleIdx="2" presStyleCnt="7"/>
      <dgm:spPr/>
    </dgm:pt>
    <dgm:pt modelId="{A6B7CE1A-9158-4438-8BEC-6DF72D5B2404}" type="pres">
      <dgm:prSet presAssocID="{E492408E-B341-4660-B664-61309C8C7C6D}" presName="spaceA" presStyleCnt="0"/>
      <dgm:spPr/>
    </dgm:pt>
    <dgm:pt modelId="{EE1E4BA8-91E0-410A-A155-F1078DFC15EA}" type="pres">
      <dgm:prSet presAssocID="{AB0316E0-38BF-42AC-9B10-AADD9520674A}" presName="space" presStyleCnt="0"/>
      <dgm:spPr/>
    </dgm:pt>
    <dgm:pt modelId="{9F67DAA2-9595-4BD3-B769-29C6AF2A0F0A}" type="pres">
      <dgm:prSet presAssocID="{B2397D5A-026C-4994-B169-E3BF13151C4F}" presName="compositeB" presStyleCnt="0"/>
      <dgm:spPr/>
    </dgm:pt>
    <dgm:pt modelId="{146CCF5B-61D8-42DA-B957-9D2BE829EEC9}" type="pres">
      <dgm:prSet presAssocID="{B2397D5A-026C-4994-B169-E3BF13151C4F}" presName="textB" presStyleLbl="revTx" presStyleIdx="3" presStyleCnt="7">
        <dgm:presLayoutVars>
          <dgm:bulletEnabled val="1"/>
        </dgm:presLayoutVars>
      </dgm:prSet>
      <dgm:spPr/>
      <dgm:t>
        <a:bodyPr/>
        <a:lstStyle/>
        <a:p>
          <a:endParaRPr lang="en-US"/>
        </a:p>
      </dgm:t>
    </dgm:pt>
    <dgm:pt modelId="{47CE2A12-10B3-47F5-8E06-E3728F358E43}" type="pres">
      <dgm:prSet presAssocID="{B2397D5A-026C-4994-B169-E3BF13151C4F}" presName="circleB" presStyleLbl="node1" presStyleIdx="3" presStyleCnt="7"/>
      <dgm:spPr/>
    </dgm:pt>
    <dgm:pt modelId="{C98B7AAB-89B4-47F5-A8ED-9C358AFAE0FE}" type="pres">
      <dgm:prSet presAssocID="{B2397D5A-026C-4994-B169-E3BF13151C4F}" presName="spaceB" presStyleCnt="0"/>
      <dgm:spPr/>
    </dgm:pt>
    <dgm:pt modelId="{A918B21C-B27D-4CAB-9379-FD022B941FA0}" type="pres">
      <dgm:prSet presAssocID="{9BC55247-DFE2-4E26-B761-36A540D7CFDC}" presName="space" presStyleCnt="0"/>
      <dgm:spPr/>
    </dgm:pt>
    <dgm:pt modelId="{117353F4-6A69-4984-9317-8528822F82E5}" type="pres">
      <dgm:prSet presAssocID="{ED149F07-F0E4-4CA9-BC8D-FA2915BED3B0}" presName="compositeA" presStyleCnt="0"/>
      <dgm:spPr/>
    </dgm:pt>
    <dgm:pt modelId="{CF3F9E36-6327-43A1-8B53-B0DAF0B50A13}" type="pres">
      <dgm:prSet presAssocID="{ED149F07-F0E4-4CA9-BC8D-FA2915BED3B0}" presName="textA" presStyleLbl="revTx" presStyleIdx="4" presStyleCnt="7">
        <dgm:presLayoutVars>
          <dgm:bulletEnabled val="1"/>
        </dgm:presLayoutVars>
      </dgm:prSet>
      <dgm:spPr/>
      <dgm:t>
        <a:bodyPr/>
        <a:lstStyle/>
        <a:p>
          <a:endParaRPr lang="en-US"/>
        </a:p>
      </dgm:t>
    </dgm:pt>
    <dgm:pt modelId="{78E9F966-C1B9-4F6E-8208-0F2E6082B15A}" type="pres">
      <dgm:prSet presAssocID="{ED149F07-F0E4-4CA9-BC8D-FA2915BED3B0}" presName="circleA" presStyleLbl="node1" presStyleIdx="4" presStyleCnt="7"/>
      <dgm:spPr/>
    </dgm:pt>
    <dgm:pt modelId="{FD01D5B4-F1F1-47EE-A91B-2DEFAE54BFAE}" type="pres">
      <dgm:prSet presAssocID="{ED149F07-F0E4-4CA9-BC8D-FA2915BED3B0}" presName="spaceA" presStyleCnt="0"/>
      <dgm:spPr/>
    </dgm:pt>
    <dgm:pt modelId="{A335E7E0-F330-4D3A-AC80-930D530AD897}" type="pres">
      <dgm:prSet presAssocID="{500AE6B5-79D0-4491-ABFE-312A4C1688DC}" presName="space" presStyleCnt="0"/>
      <dgm:spPr/>
    </dgm:pt>
    <dgm:pt modelId="{D0491C75-9079-43A5-9993-457ED404533E}" type="pres">
      <dgm:prSet presAssocID="{7C5AFE18-0AD6-41C3-96F5-6FA4C9980E10}" presName="compositeB" presStyleCnt="0"/>
      <dgm:spPr/>
    </dgm:pt>
    <dgm:pt modelId="{49BAFD3B-EDA4-4AE4-BCD1-AD2CE87B77B4}" type="pres">
      <dgm:prSet presAssocID="{7C5AFE18-0AD6-41C3-96F5-6FA4C9980E10}" presName="textB" presStyleLbl="revTx" presStyleIdx="5" presStyleCnt="7">
        <dgm:presLayoutVars>
          <dgm:bulletEnabled val="1"/>
        </dgm:presLayoutVars>
      </dgm:prSet>
      <dgm:spPr/>
      <dgm:t>
        <a:bodyPr/>
        <a:lstStyle/>
        <a:p>
          <a:endParaRPr lang="en-US"/>
        </a:p>
      </dgm:t>
    </dgm:pt>
    <dgm:pt modelId="{708E6F9F-16B6-4D8A-8254-944C6B854692}" type="pres">
      <dgm:prSet presAssocID="{7C5AFE18-0AD6-41C3-96F5-6FA4C9980E10}" presName="circleB" presStyleLbl="node1" presStyleIdx="5" presStyleCnt="7"/>
      <dgm:spPr/>
    </dgm:pt>
    <dgm:pt modelId="{4C89D801-1FBB-4FA5-B7B3-44C9E80F2283}" type="pres">
      <dgm:prSet presAssocID="{7C5AFE18-0AD6-41C3-96F5-6FA4C9980E10}" presName="spaceB" presStyleCnt="0"/>
      <dgm:spPr/>
    </dgm:pt>
    <dgm:pt modelId="{6E5805D5-7E0E-4A00-857C-C28843BB26A6}" type="pres">
      <dgm:prSet presAssocID="{805AA3E7-7010-4D6F-8D5B-222FE7B0AB47}" presName="space" presStyleCnt="0"/>
      <dgm:spPr/>
    </dgm:pt>
    <dgm:pt modelId="{38307EAC-2E3B-4C31-BC52-84EA3DD325A3}" type="pres">
      <dgm:prSet presAssocID="{09ECFA69-0BCC-43A2-B66C-BF9566D1D750}" presName="compositeA" presStyleCnt="0"/>
      <dgm:spPr/>
    </dgm:pt>
    <dgm:pt modelId="{C00B0ABF-AAFD-46E5-AA6A-11D54E9C4F32}" type="pres">
      <dgm:prSet presAssocID="{09ECFA69-0BCC-43A2-B66C-BF9566D1D750}" presName="textA" presStyleLbl="revTx" presStyleIdx="6" presStyleCnt="7">
        <dgm:presLayoutVars>
          <dgm:bulletEnabled val="1"/>
        </dgm:presLayoutVars>
      </dgm:prSet>
      <dgm:spPr/>
      <dgm:t>
        <a:bodyPr/>
        <a:lstStyle/>
        <a:p>
          <a:endParaRPr lang="en-US"/>
        </a:p>
      </dgm:t>
    </dgm:pt>
    <dgm:pt modelId="{4E4D5ED1-BC05-422E-B18E-2D46732A37D2}" type="pres">
      <dgm:prSet presAssocID="{09ECFA69-0BCC-43A2-B66C-BF9566D1D750}" presName="circleA" presStyleLbl="node1" presStyleIdx="6" presStyleCnt="7"/>
      <dgm:spPr/>
    </dgm:pt>
    <dgm:pt modelId="{C33968F9-9355-403F-9CFA-9860E1B9CB64}" type="pres">
      <dgm:prSet presAssocID="{09ECFA69-0BCC-43A2-B66C-BF9566D1D750}" presName="spaceA" presStyleCnt="0"/>
      <dgm:spPr/>
    </dgm:pt>
  </dgm:ptLst>
  <dgm:cxnLst>
    <dgm:cxn modelId="{D1AF66B4-D650-4117-9690-D28129B27030}" srcId="{E18BD97B-76DD-46E1-9DE0-BA053FEDD36A}" destId="{09ECFA69-0BCC-43A2-B66C-BF9566D1D750}" srcOrd="6" destOrd="0" parTransId="{10C75CA0-A2A2-49F5-8890-CB67DA44C465}" sibTransId="{47B8D82D-CE5E-48DA-909B-68B32C7B9066}"/>
    <dgm:cxn modelId="{6F1319E8-D8F5-46D0-A237-E3197FE87FDD}" srcId="{E18BD97B-76DD-46E1-9DE0-BA053FEDD36A}" destId="{677E4F5C-E499-4246-ACBC-47A14A462576}" srcOrd="0" destOrd="0" parTransId="{7D3B9C54-E837-4939-8379-5DB8556F69A5}" sibTransId="{C43DE804-23D9-47E5-9577-F0057C24B430}"/>
    <dgm:cxn modelId="{717EC801-3FC4-4706-9F6D-801D35A63B14}" type="presOf" srcId="{7C5AFE18-0AD6-41C3-96F5-6FA4C9980E10}" destId="{49BAFD3B-EDA4-4AE4-BCD1-AD2CE87B77B4}" srcOrd="0" destOrd="0" presId="urn:microsoft.com/office/officeart/2005/8/layout/hProcess11"/>
    <dgm:cxn modelId="{430371A7-6E0D-4803-94AC-04D25BB4666E}" srcId="{E18BD97B-76DD-46E1-9DE0-BA053FEDD36A}" destId="{ED149F07-F0E4-4CA9-BC8D-FA2915BED3B0}" srcOrd="4" destOrd="0" parTransId="{E5B92D9F-3B27-4B41-957B-94FC4AA912FB}" sibTransId="{500AE6B5-79D0-4491-ABFE-312A4C1688DC}"/>
    <dgm:cxn modelId="{5D587991-85B4-4BA9-83F9-B1D7B58D2751}" type="presOf" srcId="{E492408E-B341-4660-B664-61309C8C7C6D}" destId="{C93F0098-168D-4440-AE52-212A5629F0E2}" srcOrd="0" destOrd="0" presId="urn:microsoft.com/office/officeart/2005/8/layout/hProcess11"/>
    <dgm:cxn modelId="{D4D482F7-8DF9-46AD-8199-BAA7FE950110}" type="presOf" srcId="{E18BD97B-76DD-46E1-9DE0-BA053FEDD36A}" destId="{8BA9DAFF-2081-4FE0-B72E-865AB9D6F2F4}" srcOrd="0" destOrd="0" presId="urn:microsoft.com/office/officeart/2005/8/layout/hProcess11"/>
    <dgm:cxn modelId="{0EF23901-F3D9-4517-AD18-6897D37927C5}" srcId="{E18BD97B-76DD-46E1-9DE0-BA053FEDD36A}" destId="{11A7948B-D446-42F4-88FF-6EEBE71FB1BC}" srcOrd="1" destOrd="0" parTransId="{D1E99B5B-D46E-4E7A-AED0-9466E1A0BB5D}" sibTransId="{3249B3B7-A9E1-48D9-B356-8F7AA3AA2A05}"/>
    <dgm:cxn modelId="{27A296F1-AC6A-4C4C-B02E-C88D82F57589}" srcId="{E18BD97B-76DD-46E1-9DE0-BA053FEDD36A}" destId="{E492408E-B341-4660-B664-61309C8C7C6D}" srcOrd="2" destOrd="0" parTransId="{D6FF88AF-0735-4809-BDE8-9D4CFB0D7F28}" sibTransId="{AB0316E0-38BF-42AC-9B10-AADD9520674A}"/>
    <dgm:cxn modelId="{BE03E054-CF72-448C-A460-8550CA3C0F8D}" type="presOf" srcId="{11A7948B-D446-42F4-88FF-6EEBE71FB1BC}" destId="{2BF69F0C-E8F0-4834-82AA-D9644B8AB65A}" srcOrd="0" destOrd="0" presId="urn:microsoft.com/office/officeart/2005/8/layout/hProcess11"/>
    <dgm:cxn modelId="{BDF5D5B5-D3D9-43FB-BAD5-9764FD2076EA}" type="presOf" srcId="{677E4F5C-E499-4246-ACBC-47A14A462576}" destId="{F9621B00-1166-4E94-88C5-1F66305C74C5}" srcOrd="0" destOrd="0" presId="urn:microsoft.com/office/officeart/2005/8/layout/hProcess11"/>
    <dgm:cxn modelId="{FA57BC65-05CB-4706-8182-E64207731AD3}" srcId="{E18BD97B-76DD-46E1-9DE0-BA053FEDD36A}" destId="{7C5AFE18-0AD6-41C3-96F5-6FA4C9980E10}" srcOrd="5" destOrd="0" parTransId="{0DA0B91A-D1D1-4EB6-9994-C22DB7035BE5}" sibTransId="{805AA3E7-7010-4D6F-8D5B-222FE7B0AB47}"/>
    <dgm:cxn modelId="{15AFAB30-E5D8-4AEB-9947-A19C6517AEFD}" srcId="{E18BD97B-76DD-46E1-9DE0-BA053FEDD36A}" destId="{B2397D5A-026C-4994-B169-E3BF13151C4F}" srcOrd="3" destOrd="0" parTransId="{3FBAC07E-1190-4C39-8097-ACEB89CFBD82}" sibTransId="{9BC55247-DFE2-4E26-B761-36A540D7CFDC}"/>
    <dgm:cxn modelId="{9478880E-0A88-4F5B-8E7F-F9B4627922C4}" type="presOf" srcId="{09ECFA69-0BCC-43A2-B66C-BF9566D1D750}" destId="{C00B0ABF-AAFD-46E5-AA6A-11D54E9C4F32}" srcOrd="0" destOrd="0" presId="urn:microsoft.com/office/officeart/2005/8/layout/hProcess11"/>
    <dgm:cxn modelId="{BD564FAB-5865-4F08-83CE-F464CF878790}" type="presOf" srcId="{B2397D5A-026C-4994-B169-E3BF13151C4F}" destId="{146CCF5B-61D8-42DA-B957-9D2BE829EEC9}" srcOrd="0" destOrd="0" presId="urn:microsoft.com/office/officeart/2005/8/layout/hProcess11"/>
    <dgm:cxn modelId="{8956E875-C821-48CE-8C00-55ADCD4CAF68}" type="presOf" srcId="{ED149F07-F0E4-4CA9-BC8D-FA2915BED3B0}" destId="{CF3F9E36-6327-43A1-8B53-B0DAF0B50A13}" srcOrd="0" destOrd="0" presId="urn:microsoft.com/office/officeart/2005/8/layout/hProcess11"/>
    <dgm:cxn modelId="{C6F3B8BA-9792-4C6E-921D-B7D5C8163767}" type="presParOf" srcId="{8BA9DAFF-2081-4FE0-B72E-865AB9D6F2F4}" destId="{05204562-9B6F-45FE-96EC-A46544DC7479}" srcOrd="0" destOrd="0" presId="urn:microsoft.com/office/officeart/2005/8/layout/hProcess11"/>
    <dgm:cxn modelId="{FB33CC52-7805-4B65-BE41-6981F7E9671F}" type="presParOf" srcId="{8BA9DAFF-2081-4FE0-B72E-865AB9D6F2F4}" destId="{31DFB041-7DB7-4BB9-9621-B978589D1013}" srcOrd="1" destOrd="0" presId="urn:microsoft.com/office/officeart/2005/8/layout/hProcess11"/>
    <dgm:cxn modelId="{085D00C7-6B25-448C-A79B-CD6E987C343E}" type="presParOf" srcId="{31DFB041-7DB7-4BB9-9621-B978589D1013}" destId="{F138EE16-B8DF-4873-AC16-3EB3AAEFFC53}" srcOrd="0" destOrd="0" presId="urn:microsoft.com/office/officeart/2005/8/layout/hProcess11"/>
    <dgm:cxn modelId="{073D70D5-58FE-4F61-8D99-081983447DB3}" type="presParOf" srcId="{F138EE16-B8DF-4873-AC16-3EB3AAEFFC53}" destId="{F9621B00-1166-4E94-88C5-1F66305C74C5}" srcOrd="0" destOrd="0" presId="urn:microsoft.com/office/officeart/2005/8/layout/hProcess11"/>
    <dgm:cxn modelId="{7A7E3AE6-F24F-45C0-84B4-57C45F6EE7FB}" type="presParOf" srcId="{F138EE16-B8DF-4873-AC16-3EB3AAEFFC53}" destId="{BFBC947F-1C61-4D71-A39A-5FCAE124A57C}" srcOrd="1" destOrd="0" presId="urn:microsoft.com/office/officeart/2005/8/layout/hProcess11"/>
    <dgm:cxn modelId="{C6CCAA32-0D76-47A2-B3E7-567F7F1BB7C8}" type="presParOf" srcId="{F138EE16-B8DF-4873-AC16-3EB3AAEFFC53}" destId="{6D6F8BB4-05E0-4E23-A807-2173C0B4267F}" srcOrd="2" destOrd="0" presId="urn:microsoft.com/office/officeart/2005/8/layout/hProcess11"/>
    <dgm:cxn modelId="{9C688CEC-E76A-4230-BDB3-F174BE4BEE2C}" type="presParOf" srcId="{31DFB041-7DB7-4BB9-9621-B978589D1013}" destId="{EF48BF7B-605E-4C01-91E8-51AE90773C75}" srcOrd="1" destOrd="0" presId="urn:microsoft.com/office/officeart/2005/8/layout/hProcess11"/>
    <dgm:cxn modelId="{9AABBB99-E092-4F09-9651-208538EF63C1}" type="presParOf" srcId="{31DFB041-7DB7-4BB9-9621-B978589D1013}" destId="{E34D2A29-3294-495F-BB96-3315CB6AEA59}" srcOrd="2" destOrd="0" presId="urn:microsoft.com/office/officeart/2005/8/layout/hProcess11"/>
    <dgm:cxn modelId="{3D32715F-CC79-424D-BDDC-473B7C1BEFC5}" type="presParOf" srcId="{E34D2A29-3294-495F-BB96-3315CB6AEA59}" destId="{2BF69F0C-E8F0-4834-82AA-D9644B8AB65A}" srcOrd="0" destOrd="0" presId="urn:microsoft.com/office/officeart/2005/8/layout/hProcess11"/>
    <dgm:cxn modelId="{3078F0FA-3590-41A2-910D-3E2DF1F4AACD}" type="presParOf" srcId="{E34D2A29-3294-495F-BB96-3315CB6AEA59}" destId="{7B1C0C06-D0BE-4404-9702-2A1426D28B65}" srcOrd="1" destOrd="0" presId="urn:microsoft.com/office/officeart/2005/8/layout/hProcess11"/>
    <dgm:cxn modelId="{9B69BB44-5654-4B4A-B875-82A5C78E5E3C}" type="presParOf" srcId="{E34D2A29-3294-495F-BB96-3315CB6AEA59}" destId="{55293B41-FBC1-4EE8-9580-AEA9A4CA1E5F}" srcOrd="2" destOrd="0" presId="urn:microsoft.com/office/officeart/2005/8/layout/hProcess11"/>
    <dgm:cxn modelId="{1E454497-D078-472D-9AE0-E790956FB282}" type="presParOf" srcId="{31DFB041-7DB7-4BB9-9621-B978589D1013}" destId="{C009D7FE-998F-4A57-82CB-26C0908189FF}" srcOrd="3" destOrd="0" presId="urn:microsoft.com/office/officeart/2005/8/layout/hProcess11"/>
    <dgm:cxn modelId="{A5DFE9A8-1EE6-4EC6-B30F-ADA7DDADC88F}" type="presParOf" srcId="{31DFB041-7DB7-4BB9-9621-B978589D1013}" destId="{9AC0E360-CA7E-4E28-AD56-EB97146112E5}" srcOrd="4" destOrd="0" presId="urn:microsoft.com/office/officeart/2005/8/layout/hProcess11"/>
    <dgm:cxn modelId="{C1D61840-CE83-4397-8F85-E5869F377DE7}" type="presParOf" srcId="{9AC0E360-CA7E-4E28-AD56-EB97146112E5}" destId="{C93F0098-168D-4440-AE52-212A5629F0E2}" srcOrd="0" destOrd="0" presId="urn:microsoft.com/office/officeart/2005/8/layout/hProcess11"/>
    <dgm:cxn modelId="{5D85B606-B933-4CA2-A8C7-B69742112229}" type="presParOf" srcId="{9AC0E360-CA7E-4E28-AD56-EB97146112E5}" destId="{8DEC4010-7FD8-4EC9-8622-B934A89CDD86}" srcOrd="1" destOrd="0" presId="urn:microsoft.com/office/officeart/2005/8/layout/hProcess11"/>
    <dgm:cxn modelId="{6E9AF5C8-8F12-45CC-B3BD-1C55AD6D4AC9}" type="presParOf" srcId="{9AC0E360-CA7E-4E28-AD56-EB97146112E5}" destId="{A6B7CE1A-9158-4438-8BEC-6DF72D5B2404}" srcOrd="2" destOrd="0" presId="urn:microsoft.com/office/officeart/2005/8/layout/hProcess11"/>
    <dgm:cxn modelId="{E71E9A52-9316-48C6-9E13-0D1CA5960501}" type="presParOf" srcId="{31DFB041-7DB7-4BB9-9621-B978589D1013}" destId="{EE1E4BA8-91E0-410A-A155-F1078DFC15EA}" srcOrd="5" destOrd="0" presId="urn:microsoft.com/office/officeart/2005/8/layout/hProcess11"/>
    <dgm:cxn modelId="{A9BEE17F-FA5F-4048-B478-7643424FCE7E}" type="presParOf" srcId="{31DFB041-7DB7-4BB9-9621-B978589D1013}" destId="{9F67DAA2-9595-4BD3-B769-29C6AF2A0F0A}" srcOrd="6" destOrd="0" presId="urn:microsoft.com/office/officeart/2005/8/layout/hProcess11"/>
    <dgm:cxn modelId="{08C6D722-A0CC-4BF8-BD26-964EB14F18FC}" type="presParOf" srcId="{9F67DAA2-9595-4BD3-B769-29C6AF2A0F0A}" destId="{146CCF5B-61D8-42DA-B957-9D2BE829EEC9}" srcOrd="0" destOrd="0" presId="urn:microsoft.com/office/officeart/2005/8/layout/hProcess11"/>
    <dgm:cxn modelId="{F1DA5146-1CDE-4A3C-9143-CB75F51E926F}" type="presParOf" srcId="{9F67DAA2-9595-4BD3-B769-29C6AF2A0F0A}" destId="{47CE2A12-10B3-47F5-8E06-E3728F358E43}" srcOrd="1" destOrd="0" presId="urn:microsoft.com/office/officeart/2005/8/layout/hProcess11"/>
    <dgm:cxn modelId="{46DCF79D-318E-41B9-89AC-296685F46B16}" type="presParOf" srcId="{9F67DAA2-9595-4BD3-B769-29C6AF2A0F0A}" destId="{C98B7AAB-89B4-47F5-A8ED-9C358AFAE0FE}" srcOrd="2" destOrd="0" presId="urn:microsoft.com/office/officeart/2005/8/layout/hProcess11"/>
    <dgm:cxn modelId="{5F43A095-E5B8-446D-95DA-3CAC5D17EA5F}" type="presParOf" srcId="{31DFB041-7DB7-4BB9-9621-B978589D1013}" destId="{A918B21C-B27D-4CAB-9379-FD022B941FA0}" srcOrd="7" destOrd="0" presId="urn:microsoft.com/office/officeart/2005/8/layout/hProcess11"/>
    <dgm:cxn modelId="{68EE4DF1-742D-4DDF-A0B4-2E05DF23CB3F}" type="presParOf" srcId="{31DFB041-7DB7-4BB9-9621-B978589D1013}" destId="{117353F4-6A69-4984-9317-8528822F82E5}" srcOrd="8" destOrd="0" presId="urn:microsoft.com/office/officeart/2005/8/layout/hProcess11"/>
    <dgm:cxn modelId="{7D67D0D3-62AB-4B2E-9195-B31577459333}" type="presParOf" srcId="{117353F4-6A69-4984-9317-8528822F82E5}" destId="{CF3F9E36-6327-43A1-8B53-B0DAF0B50A13}" srcOrd="0" destOrd="0" presId="urn:microsoft.com/office/officeart/2005/8/layout/hProcess11"/>
    <dgm:cxn modelId="{B059A980-31D2-42AA-ADCB-2054C9674671}" type="presParOf" srcId="{117353F4-6A69-4984-9317-8528822F82E5}" destId="{78E9F966-C1B9-4F6E-8208-0F2E6082B15A}" srcOrd="1" destOrd="0" presId="urn:microsoft.com/office/officeart/2005/8/layout/hProcess11"/>
    <dgm:cxn modelId="{EAC50A73-7D57-4B15-8C55-AB0036462B4E}" type="presParOf" srcId="{117353F4-6A69-4984-9317-8528822F82E5}" destId="{FD01D5B4-F1F1-47EE-A91B-2DEFAE54BFAE}" srcOrd="2" destOrd="0" presId="urn:microsoft.com/office/officeart/2005/8/layout/hProcess11"/>
    <dgm:cxn modelId="{58310C0C-EC2D-4FAC-86D1-16CA8061ECE7}" type="presParOf" srcId="{31DFB041-7DB7-4BB9-9621-B978589D1013}" destId="{A335E7E0-F330-4D3A-AC80-930D530AD897}" srcOrd="9" destOrd="0" presId="urn:microsoft.com/office/officeart/2005/8/layout/hProcess11"/>
    <dgm:cxn modelId="{DEE6BA85-4A32-4EF0-8B49-A12E4202988F}" type="presParOf" srcId="{31DFB041-7DB7-4BB9-9621-B978589D1013}" destId="{D0491C75-9079-43A5-9993-457ED404533E}" srcOrd="10" destOrd="0" presId="urn:microsoft.com/office/officeart/2005/8/layout/hProcess11"/>
    <dgm:cxn modelId="{8197CCA9-6A5A-44A8-AD4F-5E75A821347F}" type="presParOf" srcId="{D0491C75-9079-43A5-9993-457ED404533E}" destId="{49BAFD3B-EDA4-4AE4-BCD1-AD2CE87B77B4}" srcOrd="0" destOrd="0" presId="urn:microsoft.com/office/officeart/2005/8/layout/hProcess11"/>
    <dgm:cxn modelId="{4C22DE90-4353-42BB-92E9-2A40377CA952}" type="presParOf" srcId="{D0491C75-9079-43A5-9993-457ED404533E}" destId="{708E6F9F-16B6-4D8A-8254-944C6B854692}" srcOrd="1" destOrd="0" presId="urn:microsoft.com/office/officeart/2005/8/layout/hProcess11"/>
    <dgm:cxn modelId="{D1F39201-5F41-4AB2-9FE6-F4D10B662D15}" type="presParOf" srcId="{D0491C75-9079-43A5-9993-457ED404533E}" destId="{4C89D801-1FBB-4FA5-B7B3-44C9E80F2283}" srcOrd="2" destOrd="0" presId="urn:microsoft.com/office/officeart/2005/8/layout/hProcess11"/>
    <dgm:cxn modelId="{B35D466B-CA58-43B5-822E-F860424B054D}" type="presParOf" srcId="{31DFB041-7DB7-4BB9-9621-B978589D1013}" destId="{6E5805D5-7E0E-4A00-857C-C28843BB26A6}" srcOrd="11" destOrd="0" presId="urn:microsoft.com/office/officeart/2005/8/layout/hProcess11"/>
    <dgm:cxn modelId="{3897B73A-76F2-4651-8A1F-1CC961B94958}" type="presParOf" srcId="{31DFB041-7DB7-4BB9-9621-B978589D1013}" destId="{38307EAC-2E3B-4C31-BC52-84EA3DD325A3}" srcOrd="12" destOrd="0" presId="urn:microsoft.com/office/officeart/2005/8/layout/hProcess11"/>
    <dgm:cxn modelId="{466BB275-6D2A-45D0-8E44-08478A2054F6}" type="presParOf" srcId="{38307EAC-2E3B-4C31-BC52-84EA3DD325A3}" destId="{C00B0ABF-AAFD-46E5-AA6A-11D54E9C4F32}" srcOrd="0" destOrd="0" presId="urn:microsoft.com/office/officeart/2005/8/layout/hProcess11"/>
    <dgm:cxn modelId="{921F8880-444A-4D50-9647-154D419CECE5}" type="presParOf" srcId="{38307EAC-2E3B-4C31-BC52-84EA3DD325A3}" destId="{4E4D5ED1-BC05-422E-B18E-2D46732A37D2}" srcOrd="1" destOrd="0" presId="urn:microsoft.com/office/officeart/2005/8/layout/hProcess11"/>
    <dgm:cxn modelId="{54BD689F-CA70-45FA-844D-93800527DAE6}" type="presParOf" srcId="{38307EAC-2E3B-4C31-BC52-84EA3DD325A3}" destId="{C33968F9-9355-403F-9CFA-9860E1B9CB64}"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612A15-10A8-4A22-8A9F-78F1C587C1DC}">
      <dsp:nvSpPr>
        <dsp:cNvPr id="0" name=""/>
        <dsp:cNvSpPr/>
      </dsp:nvSpPr>
      <dsp:spPr>
        <a:xfrm>
          <a:off x="3681984" y="2763519"/>
          <a:ext cx="2007616" cy="1300480"/>
        </a:xfrm>
        <a:prstGeom prst="roundRect">
          <a:avLst>
            <a:gd name="adj" fmla="val 10000"/>
          </a:avLst>
        </a:prstGeom>
        <a:solidFill>
          <a:schemeClr val="lt1">
            <a:alpha val="90000"/>
            <a:hueOff val="0"/>
            <a:satOff val="0"/>
            <a:lumOff val="0"/>
            <a:alphaOff val="0"/>
          </a:schemeClr>
        </a:solidFill>
        <a:ln w="48000" cap="flat" cmpd="thickThin" algn="ctr">
          <a:solidFill>
            <a:schemeClr val="accent5">
              <a:hueOff val="-823545"/>
              <a:satOff val="-15969"/>
              <a:lumOff val="-5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Access &amp; Use Policy</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Metadata Standards</a:t>
          </a:r>
          <a:endParaRPr lang="en-US" sz="1400" b="1" kern="1200" dirty="0"/>
        </a:p>
      </dsp:txBody>
      <dsp:txXfrm>
        <a:off x="4284268" y="3088639"/>
        <a:ext cx="1405331" cy="975360"/>
      </dsp:txXfrm>
    </dsp:sp>
    <dsp:sp modelId="{958C714D-C5FC-4BFF-97AD-49B5A6196A60}">
      <dsp:nvSpPr>
        <dsp:cNvPr id="0" name=""/>
        <dsp:cNvSpPr/>
      </dsp:nvSpPr>
      <dsp:spPr>
        <a:xfrm>
          <a:off x="406400" y="2763519"/>
          <a:ext cx="2007616" cy="1300480"/>
        </a:xfrm>
        <a:prstGeom prst="roundRect">
          <a:avLst>
            <a:gd name="adj" fmla="val 10000"/>
          </a:avLst>
        </a:prstGeom>
        <a:solidFill>
          <a:schemeClr val="lt1">
            <a:alpha val="90000"/>
            <a:hueOff val="0"/>
            <a:satOff val="0"/>
            <a:lumOff val="0"/>
            <a:alphaOff val="0"/>
          </a:schemeClr>
        </a:solidFill>
        <a:ln w="48000" cap="flat" cmpd="thickThin" algn="ctr">
          <a:solidFill>
            <a:schemeClr val="accent5">
              <a:hueOff val="-1235318"/>
              <a:satOff val="-23953"/>
              <a:lumOff val="-86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Open Source Tools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EDAN</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DAMS</a:t>
          </a:r>
          <a:endParaRPr lang="en-US" sz="1400" b="1" kern="1200" dirty="0"/>
        </a:p>
      </dsp:txBody>
      <dsp:txXfrm>
        <a:off x="406400" y="3088639"/>
        <a:ext cx="1405331" cy="975360"/>
      </dsp:txXfrm>
    </dsp:sp>
    <dsp:sp modelId="{C045F306-6CE2-466A-9D82-9BBB30D71BC5}">
      <dsp:nvSpPr>
        <dsp:cNvPr id="0" name=""/>
        <dsp:cNvSpPr/>
      </dsp:nvSpPr>
      <dsp:spPr>
        <a:xfrm>
          <a:off x="3681984" y="0"/>
          <a:ext cx="2007616" cy="1300480"/>
        </a:xfrm>
        <a:prstGeom prst="roundRect">
          <a:avLst>
            <a:gd name="adj" fmla="val 10000"/>
          </a:avLst>
        </a:prstGeom>
        <a:solidFill>
          <a:schemeClr val="lt1">
            <a:alpha val="90000"/>
            <a:hueOff val="0"/>
            <a:satOff val="0"/>
            <a:lumOff val="0"/>
            <a:alphaOff val="0"/>
          </a:schemeClr>
        </a:solidFill>
        <a:ln w="48000" cap="flat" cmpd="thickThin" algn="ctr">
          <a:solidFill>
            <a:schemeClr val="accent5">
              <a:hueOff val="-411773"/>
              <a:satOff val="-7984"/>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We Share</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Common Access</a:t>
          </a:r>
          <a:endParaRPr lang="en-US" sz="1400" b="1" kern="1200" dirty="0"/>
        </a:p>
      </dsp:txBody>
      <dsp:txXfrm>
        <a:off x="4284268" y="0"/>
        <a:ext cx="1405331" cy="975360"/>
      </dsp:txXfrm>
    </dsp:sp>
    <dsp:sp modelId="{1670BFAF-98C8-479F-9146-54DCCFF710E7}">
      <dsp:nvSpPr>
        <dsp:cNvPr id="0" name=""/>
        <dsp:cNvSpPr/>
      </dsp:nvSpPr>
      <dsp:spPr>
        <a:xfrm>
          <a:off x="406400" y="0"/>
          <a:ext cx="2007616" cy="1300480"/>
        </a:xfrm>
        <a:prstGeom prst="roundRect">
          <a:avLst>
            <a:gd name="adj" fmla="val 10000"/>
          </a:avLst>
        </a:prstGeom>
        <a:solidFill>
          <a:schemeClr val="lt1">
            <a:alpha val="90000"/>
            <a:hueOff val="0"/>
            <a:satOff val="0"/>
            <a:lumOff val="0"/>
            <a:alphaOff val="0"/>
          </a:schemeClr>
        </a:solidFill>
        <a:ln w="48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Performance Measurement</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Surveys</a:t>
          </a:r>
          <a:endParaRPr lang="en-US" sz="1400" b="1" kern="1200" dirty="0"/>
        </a:p>
      </dsp:txBody>
      <dsp:txXfrm>
        <a:off x="406400" y="0"/>
        <a:ext cx="1405331" cy="975360"/>
      </dsp:txXfrm>
    </dsp:sp>
    <dsp:sp modelId="{00872E07-8947-41A6-9280-3D0F5AF44B63}">
      <dsp:nvSpPr>
        <dsp:cNvPr id="0" name=""/>
        <dsp:cNvSpPr/>
      </dsp:nvSpPr>
      <dsp:spPr>
        <a:xfrm>
          <a:off x="1247648" y="231647"/>
          <a:ext cx="1759712" cy="1759712"/>
        </a:xfrm>
        <a:prstGeom prst="pieWedge">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smtClean="0"/>
            <a:t>Evaluation</a:t>
          </a:r>
          <a:endParaRPr lang="en-US" sz="1400" b="0" kern="1200" dirty="0"/>
        </a:p>
      </dsp:txBody>
      <dsp:txXfrm>
        <a:off x="1247648" y="231647"/>
        <a:ext cx="1759712" cy="1759712"/>
      </dsp:txXfrm>
    </dsp:sp>
    <dsp:sp modelId="{1A362DB0-DA19-45B7-BD70-0E094C459B41}">
      <dsp:nvSpPr>
        <dsp:cNvPr id="0" name=""/>
        <dsp:cNvSpPr/>
      </dsp:nvSpPr>
      <dsp:spPr>
        <a:xfrm rot="5400000">
          <a:off x="3088640" y="231647"/>
          <a:ext cx="1759712" cy="1759712"/>
        </a:xfrm>
        <a:prstGeom prst="pieWedge">
          <a:avLst/>
        </a:prstGeom>
        <a:solidFill>
          <a:schemeClr val="accent5">
            <a:hueOff val="-411773"/>
            <a:satOff val="-7984"/>
            <a:lumOff val="-2876"/>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Strategy</a:t>
          </a:r>
          <a:endParaRPr lang="en-US" sz="1400" kern="1200" dirty="0"/>
        </a:p>
      </dsp:txBody>
      <dsp:txXfrm rot="5400000">
        <a:off x="3088640" y="231647"/>
        <a:ext cx="1759712" cy="1759712"/>
      </dsp:txXfrm>
    </dsp:sp>
    <dsp:sp modelId="{E2A15C16-3774-43A7-A62F-4367CDC5886A}">
      <dsp:nvSpPr>
        <dsp:cNvPr id="0" name=""/>
        <dsp:cNvSpPr/>
      </dsp:nvSpPr>
      <dsp:spPr>
        <a:xfrm rot="10800000">
          <a:off x="3088640" y="2072640"/>
          <a:ext cx="1759712" cy="1759712"/>
        </a:xfrm>
        <a:prstGeom prst="pieWedge">
          <a:avLst/>
        </a:prstGeom>
        <a:solidFill>
          <a:schemeClr val="accent5">
            <a:hueOff val="-823545"/>
            <a:satOff val="-15969"/>
            <a:lumOff val="-57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Governance</a:t>
          </a:r>
          <a:endParaRPr lang="en-US" sz="1400" kern="1200" dirty="0"/>
        </a:p>
      </dsp:txBody>
      <dsp:txXfrm rot="10800000">
        <a:off x="3088640" y="2072640"/>
        <a:ext cx="1759712" cy="1759712"/>
      </dsp:txXfrm>
    </dsp:sp>
    <dsp:sp modelId="{5097E75D-271F-49CB-9DA1-0447A3553E86}">
      <dsp:nvSpPr>
        <dsp:cNvPr id="0" name=""/>
        <dsp:cNvSpPr/>
      </dsp:nvSpPr>
      <dsp:spPr>
        <a:xfrm rot="16200000">
          <a:off x="1247648" y="2072640"/>
          <a:ext cx="1759712" cy="1759712"/>
        </a:xfrm>
        <a:prstGeom prst="pieWedge">
          <a:avLst/>
        </a:prstGeom>
        <a:solidFill>
          <a:schemeClr val="accent5">
            <a:hueOff val="-1235318"/>
            <a:satOff val="-23953"/>
            <a:lumOff val="-862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System Development</a:t>
          </a:r>
          <a:endParaRPr lang="en-US" sz="1400" kern="1200" dirty="0"/>
        </a:p>
      </dsp:txBody>
      <dsp:txXfrm rot="16200000">
        <a:off x="1247648" y="2072640"/>
        <a:ext cx="1759712" cy="1759712"/>
      </dsp:txXfrm>
    </dsp:sp>
    <dsp:sp modelId="{FF163BBC-E971-4738-9CCB-5099E899DA4E}">
      <dsp:nvSpPr>
        <dsp:cNvPr id="0" name=""/>
        <dsp:cNvSpPr/>
      </dsp:nvSpPr>
      <dsp:spPr>
        <a:xfrm>
          <a:off x="2744216" y="1666240"/>
          <a:ext cx="607568" cy="528320"/>
        </a:xfrm>
        <a:prstGeom prst="circularArrow">
          <a:avLst/>
        </a:prstGeom>
        <a:solidFill>
          <a:schemeClr val="accent5">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13F9D6-B800-4118-9D59-0C1B1EEDD89E}">
      <dsp:nvSpPr>
        <dsp:cNvPr id="0" name=""/>
        <dsp:cNvSpPr/>
      </dsp:nvSpPr>
      <dsp:spPr>
        <a:xfrm rot="10800000">
          <a:off x="2744216" y="1869440"/>
          <a:ext cx="607568" cy="528320"/>
        </a:xfrm>
        <a:prstGeom prst="circularArrow">
          <a:avLst/>
        </a:prstGeom>
        <a:solidFill>
          <a:schemeClr val="accent5">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204562-9B6F-45FE-96EC-A46544DC7479}">
      <dsp:nvSpPr>
        <dsp:cNvPr id="0" name=""/>
        <dsp:cNvSpPr/>
      </dsp:nvSpPr>
      <dsp:spPr>
        <a:xfrm>
          <a:off x="0" y="1387792"/>
          <a:ext cx="8229600" cy="185039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1B00-1166-4E94-88C5-1F66305C74C5}">
      <dsp:nvSpPr>
        <dsp:cNvPr id="0" name=""/>
        <dsp:cNvSpPr/>
      </dsp:nvSpPr>
      <dsp:spPr>
        <a:xfrm>
          <a:off x="632" y="0"/>
          <a:ext cx="1014434" cy="18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b="1" kern="1200" dirty="0" smtClean="0"/>
            <a:t>2007 </a:t>
          </a:r>
          <a:r>
            <a:rPr lang="en-US" sz="1500" b="0" kern="1200" dirty="0" smtClean="0"/>
            <a:t>EDAN</a:t>
          </a:r>
          <a:r>
            <a:rPr lang="en-US" sz="1500" b="1" kern="1200" dirty="0" smtClean="0"/>
            <a:t> </a:t>
          </a:r>
          <a:r>
            <a:rPr lang="en-US" sz="1500" kern="1200" dirty="0" smtClean="0"/>
            <a:t>Concept</a:t>
          </a:r>
          <a:endParaRPr lang="en-US" sz="1500" kern="1200" dirty="0"/>
        </a:p>
      </dsp:txBody>
      <dsp:txXfrm>
        <a:off x="632" y="0"/>
        <a:ext cx="1014434" cy="1850390"/>
      </dsp:txXfrm>
    </dsp:sp>
    <dsp:sp modelId="{BFBC947F-1C61-4D71-A39A-5FCAE124A57C}">
      <dsp:nvSpPr>
        <dsp:cNvPr id="0" name=""/>
        <dsp:cNvSpPr/>
      </dsp:nvSpPr>
      <dsp:spPr>
        <a:xfrm>
          <a:off x="276551" y="2081688"/>
          <a:ext cx="462597" cy="462597"/>
        </a:xfrm>
        <a:prstGeom prst="ellips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69F0C-E8F0-4834-82AA-D9644B8AB65A}">
      <dsp:nvSpPr>
        <dsp:cNvPr id="0" name=""/>
        <dsp:cNvSpPr/>
      </dsp:nvSpPr>
      <dsp:spPr>
        <a:xfrm>
          <a:off x="1065789" y="2775584"/>
          <a:ext cx="1014434" cy="18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dirty="0" smtClean="0"/>
            <a:t>2007</a:t>
          </a:r>
          <a:r>
            <a:rPr lang="en-US" sz="1500" kern="1200" dirty="0" smtClean="0"/>
            <a:t> Digital Access &amp; Use Working Group Forms</a:t>
          </a:r>
          <a:endParaRPr lang="en-US" sz="1500" kern="1200" dirty="0"/>
        </a:p>
      </dsp:txBody>
      <dsp:txXfrm>
        <a:off x="1065789" y="2775584"/>
        <a:ext cx="1014434" cy="1850390"/>
      </dsp:txXfrm>
    </dsp:sp>
    <dsp:sp modelId="{7B1C0C06-D0BE-4404-9702-2A1426D28B65}">
      <dsp:nvSpPr>
        <dsp:cNvPr id="0" name=""/>
        <dsp:cNvSpPr/>
      </dsp:nvSpPr>
      <dsp:spPr>
        <a:xfrm>
          <a:off x="1341708" y="2081688"/>
          <a:ext cx="462597" cy="462597"/>
        </a:xfrm>
        <a:prstGeom prst="ellipse">
          <a:avLst/>
        </a:prstGeom>
        <a:solidFill>
          <a:schemeClr val="accent4">
            <a:hueOff val="-1005190"/>
            <a:satOff val="7017"/>
            <a:lumOff val="75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F0098-168D-4440-AE52-212A5629F0E2}">
      <dsp:nvSpPr>
        <dsp:cNvPr id="0" name=""/>
        <dsp:cNvSpPr/>
      </dsp:nvSpPr>
      <dsp:spPr>
        <a:xfrm>
          <a:off x="2130946" y="0"/>
          <a:ext cx="1014434" cy="18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b="1" kern="1200" dirty="0" smtClean="0"/>
            <a:t>Feb 2008 </a:t>
          </a:r>
          <a:r>
            <a:rPr lang="en-US" sz="1500" b="0" kern="1200" dirty="0" smtClean="0"/>
            <a:t>EDAN</a:t>
          </a:r>
          <a:r>
            <a:rPr lang="en-US" sz="1500" b="1" kern="1200" dirty="0" smtClean="0"/>
            <a:t> </a:t>
          </a:r>
          <a:r>
            <a:rPr lang="en-US" sz="1500" kern="1200" dirty="0" smtClean="0"/>
            <a:t>Funding</a:t>
          </a:r>
          <a:endParaRPr lang="en-US" sz="1500" kern="1200" dirty="0"/>
        </a:p>
      </dsp:txBody>
      <dsp:txXfrm>
        <a:off x="2130946" y="0"/>
        <a:ext cx="1014434" cy="1850390"/>
      </dsp:txXfrm>
    </dsp:sp>
    <dsp:sp modelId="{8DEC4010-7FD8-4EC9-8622-B934A89CDD86}">
      <dsp:nvSpPr>
        <dsp:cNvPr id="0" name=""/>
        <dsp:cNvSpPr/>
      </dsp:nvSpPr>
      <dsp:spPr>
        <a:xfrm>
          <a:off x="2406864" y="2081688"/>
          <a:ext cx="462597" cy="462597"/>
        </a:xfrm>
        <a:prstGeom prst="ellipse">
          <a:avLst/>
        </a:prstGeom>
        <a:solidFill>
          <a:schemeClr val="accent4">
            <a:hueOff val="-2010380"/>
            <a:satOff val="14035"/>
            <a:lumOff val="150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6CCF5B-61D8-42DA-B957-9D2BE829EEC9}">
      <dsp:nvSpPr>
        <dsp:cNvPr id="0" name=""/>
        <dsp:cNvSpPr/>
      </dsp:nvSpPr>
      <dsp:spPr>
        <a:xfrm>
          <a:off x="3196102" y="2775584"/>
          <a:ext cx="1014434" cy="18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dirty="0" smtClean="0"/>
            <a:t>Sep 2008</a:t>
          </a:r>
          <a:r>
            <a:rPr lang="en-US" sz="1500" b="0" kern="1200" dirty="0" smtClean="0"/>
            <a:t> EDAN Kickoff</a:t>
          </a:r>
          <a:endParaRPr lang="en-US" sz="1500" b="1" kern="1200" dirty="0"/>
        </a:p>
      </dsp:txBody>
      <dsp:txXfrm>
        <a:off x="3196102" y="2775584"/>
        <a:ext cx="1014434" cy="1850390"/>
      </dsp:txXfrm>
    </dsp:sp>
    <dsp:sp modelId="{47CE2A12-10B3-47F5-8E06-E3728F358E43}">
      <dsp:nvSpPr>
        <dsp:cNvPr id="0" name=""/>
        <dsp:cNvSpPr/>
      </dsp:nvSpPr>
      <dsp:spPr>
        <a:xfrm>
          <a:off x="3472021" y="2081688"/>
          <a:ext cx="462597" cy="462597"/>
        </a:xfrm>
        <a:prstGeom prst="ellipse">
          <a:avLst/>
        </a:prstGeom>
        <a:solidFill>
          <a:schemeClr val="accent4">
            <a:hueOff val="-3015570"/>
            <a:satOff val="21052"/>
            <a:lumOff val="225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F9E36-6327-43A1-8B53-B0DAF0B50A13}">
      <dsp:nvSpPr>
        <dsp:cNvPr id="0" name=""/>
        <dsp:cNvSpPr/>
      </dsp:nvSpPr>
      <dsp:spPr>
        <a:xfrm>
          <a:off x="4261259" y="0"/>
          <a:ext cx="1014434" cy="18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b="1" kern="1200" dirty="0" smtClean="0"/>
            <a:t>2009 </a:t>
          </a:r>
          <a:r>
            <a:rPr lang="en-US" sz="1500" b="0" kern="1200" dirty="0" smtClean="0"/>
            <a:t>DAMS Working Group Forms</a:t>
          </a:r>
          <a:endParaRPr lang="en-US" sz="1500" b="0" kern="1200" dirty="0"/>
        </a:p>
      </dsp:txBody>
      <dsp:txXfrm>
        <a:off x="4261259" y="0"/>
        <a:ext cx="1014434" cy="1850390"/>
      </dsp:txXfrm>
    </dsp:sp>
    <dsp:sp modelId="{78E9F966-C1B9-4F6E-8208-0F2E6082B15A}">
      <dsp:nvSpPr>
        <dsp:cNvPr id="0" name=""/>
        <dsp:cNvSpPr/>
      </dsp:nvSpPr>
      <dsp:spPr>
        <a:xfrm>
          <a:off x="4537177" y="2081688"/>
          <a:ext cx="462597" cy="462597"/>
        </a:xfrm>
        <a:prstGeom prst="ellipse">
          <a:avLst/>
        </a:prstGeom>
        <a:solidFill>
          <a:schemeClr val="accent4">
            <a:hueOff val="-4020761"/>
            <a:satOff val="28070"/>
            <a:lumOff val="3006"/>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AFD3B-EDA4-4AE4-BCD1-AD2CE87B77B4}">
      <dsp:nvSpPr>
        <dsp:cNvPr id="0" name=""/>
        <dsp:cNvSpPr/>
      </dsp:nvSpPr>
      <dsp:spPr>
        <a:xfrm>
          <a:off x="5326415" y="2775584"/>
          <a:ext cx="1014434" cy="18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dirty="0" smtClean="0"/>
            <a:t>Sep 2009 </a:t>
          </a:r>
          <a:r>
            <a:rPr lang="en-US" sz="1500" kern="1200" dirty="0" smtClean="0"/>
            <a:t>EDAN </a:t>
          </a:r>
          <a:r>
            <a:rPr lang="en-US" sz="1500" kern="1200" dirty="0" smtClean="0"/>
            <a:t>Live</a:t>
          </a:r>
          <a:endParaRPr lang="en-US" sz="1500" kern="1200" dirty="0"/>
        </a:p>
      </dsp:txBody>
      <dsp:txXfrm>
        <a:off x="5326415" y="2775584"/>
        <a:ext cx="1014434" cy="1850390"/>
      </dsp:txXfrm>
    </dsp:sp>
    <dsp:sp modelId="{708E6F9F-16B6-4D8A-8254-944C6B854692}">
      <dsp:nvSpPr>
        <dsp:cNvPr id="0" name=""/>
        <dsp:cNvSpPr/>
      </dsp:nvSpPr>
      <dsp:spPr>
        <a:xfrm>
          <a:off x="5602334" y="2081688"/>
          <a:ext cx="462597" cy="462597"/>
        </a:xfrm>
        <a:prstGeom prst="ellipse">
          <a:avLst/>
        </a:prstGeom>
        <a:solidFill>
          <a:schemeClr val="accent4">
            <a:hueOff val="-5025950"/>
            <a:satOff val="35087"/>
            <a:lumOff val="3758"/>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B0ABF-AAFD-46E5-AA6A-11D54E9C4F32}">
      <dsp:nvSpPr>
        <dsp:cNvPr id="0" name=""/>
        <dsp:cNvSpPr/>
      </dsp:nvSpPr>
      <dsp:spPr>
        <a:xfrm>
          <a:off x="6391572" y="0"/>
          <a:ext cx="1014434" cy="18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b="1" kern="1200" dirty="0" smtClean="0"/>
            <a:t>Today </a:t>
          </a:r>
          <a:r>
            <a:rPr lang="en-US" sz="1500" b="0" kern="1200" dirty="0" smtClean="0"/>
            <a:t>EDAN  Continues</a:t>
          </a:r>
          <a:endParaRPr lang="en-US" sz="1500" b="1" kern="1200" dirty="0"/>
        </a:p>
      </dsp:txBody>
      <dsp:txXfrm>
        <a:off x="6391572" y="0"/>
        <a:ext cx="1014434" cy="1850390"/>
      </dsp:txXfrm>
    </dsp:sp>
    <dsp:sp modelId="{4E4D5ED1-BC05-422E-B18E-2D46732A37D2}">
      <dsp:nvSpPr>
        <dsp:cNvPr id="0" name=""/>
        <dsp:cNvSpPr/>
      </dsp:nvSpPr>
      <dsp:spPr>
        <a:xfrm>
          <a:off x="6667490" y="2081688"/>
          <a:ext cx="462597" cy="462597"/>
        </a:xfrm>
        <a:prstGeom prst="ellipse">
          <a:avLst/>
        </a:prstGeom>
        <a:solidFill>
          <a:schemeClr val="accent4">
            <a:hueOff val="-6031141"/>
            <a:satOff val="42105"/>
            <a:lumOff val="450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13763" cy="465455"/>
          </a:xfrm>
          <a:prstGeom prst="rect">
            <a:avLst/>
          </a:prstGeom>
        </p:spPr>
        <p:txBody>
          <a:bodyPr vert="horz" lIns="92930" tIns="46465" rIns="92930" bIns="46465"/>
          <a:lstStyle/>
          <a:p>
            <a:endParaRPr lang="en-US"/>
          </a:p>
        </p:txBody>
      </p:sp>
      <p:sp>
        <p:nvSpPr>
          <p:cNvPr id="3" name="Rectangle 3"/>
          <p:cNvSpPr>
            <a:spLocks noGrp="1"/>
          </p:cNvSpPr>
          <p:nvPr>
            <p:ph type="dt" sz="quarter" idx="1"/>
          </p:nvPr>
        </p:nvSpPr>
        <p:spPr>
          <a:xfrm>
            <a:off x="3939466" y="0"/>
            <a:ext cx="3013763" cy="465455"/>
          </a:xfrm>
          <a:prstGeom prst="rect">
            <a:avLst/>
          </a:prstGeom>
        </p:spPr>
        <p:txBody>
          <a:bodyPr vert="horz" lIns="92930" tIns="46465" rIns="92930" bIns="46465"/>
          <a:lstStyle/>
          <a:p>
            <a:fld id="{31555DB1-8736-42A3-B48D-2B08FB93332A}" type="datetimeFigureOut">
              <a:rPr lang="en-US" smtClean="0"/>
              <a:pPr/>
              <a:t>9/19/2010</a:t>
            </a:fld>
            <a:endParaRPr lang="en-US"/>
          </a:p>
        </p:txBody>
      </p:sp>
      <p:sp>
        <p:nvSpPr>
          <p:cNvPr id="4" name="Rectangle 4"/>
          <p:cNvSpPr>
            <a:spLocks noGrp="1"/>
          </p:cNvSpPr>
          <p:nvPr>
            <p:ph type="ftr" sz="quarter" idx="2"/>
          </p:nvPr>
        </p:nvSpPr>
        <p:spPr>
          <a:xfrm>
            <a:off x="0" y="8842029"/>
            <a:ext cx="3013763" cy="465455"/>
          </a:xfrm>
          <a:prstGeom prst="rect">
            <a:avLst/>
          </a:prstGeom>
        </p:spPr>
        <p:txBody>
          <a:bodyPr vert="horz" lIns="92930" tIns="46465" rIns="92930" bIns="46465"/>
          <a:lstStyle/>
          <a:p>
            <a:endParaRPr lang="en-US"/>
          </a:p>
        </p:txBody>
      </p:sp>
      <p:sp>
        <p:nvSpPr>
          <p:cNvPr id="5" name="Rectangle 5"/>
          <p:cNvSpPr>
            <a:spLocks noGrp="1"/>
          </p:cNvSpPr>
          <p:nvPr>
            <p:ph type="sldNum" sz="quarter" idx="3"/>
          </p:nvPr>
        </p:nvSpPr>
        <p:spPr>
          <a:xfrm>
            <a:off x="3939466" y="8842029"/>
            <a:ext cx="3013763" cy="465455"/>
          </a:xfrm>
          <a:prstGeom prst="rect">
            <a:avLst/>
          </a:prstGeom>
        </p:spPr>
        <p:txBody>
          <a:bodyPr vert="horz" lIns="92930" tIns="46465" rIns="92930" bIns="46465"/>
          <a:lstStyle/>
          <a:p>
            <a:fld id="{5400D380-E0D7-4EB1-B91E-BFCC7DA7F29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13763" cy="465455"/>
          </a:xfrm>
          <a:prstGeom prst="rect">
            <a:avLst/>
          </a:prstGeom>
        </p:spPr>
        <p:txBody>
          <a:bodyPr vert="horz" lIns="92930" tIns="46465" rIns="92930" bIns="46465"/>
          <a:lstStyle/>
          <a:p>
            <a:endParaRPr lang="en-US"/>
          </a:p>
        </p:txBody>
      </p:sp>
      <p:sp>
        <p:nvSpPr>
          <p:cNvPr id="3" name="Rectangle 3"/>
          <p:cNvSpPr>
            <a:spLocks noGrp="1"/>
          </p:cNvSpPr>
          <p:nvPr>
            <p:ph type="dt" idx="1"/>
          </p:nvPr>
        </p:nvSpPr>
        <p:spPr>
          <a:xfrm>
            <a:off x="3939466" y="0"/>
            <a:ext cx="3013763" cy="465455"/>
          </a:xfrm>
          <a:prstGeom prst="rect">
            <a:avLst/>
          </a:prstGeom>
        </p:spPr>
        <p:txBody>
          <a:bodyPr vert="horz" lIns="92930" tIns="46465" rIns="92930" bIns="46465"/>
          <a:lstStyle/>
          <a:p>
            <a:fld id="{0BDB199F-A56C-4049-BA04-1447030960FF}" type="datetimeFigureOut">
              <a:rPr lang="en-US" smtClean="0"/>
              <a:pPr/>
              <a:t>9/19/2010</a:t>
            </a:fld>
            <a:endParaRPr lang="en-US"/>
          </a:p>
        </p:txBody>
      </p:sp>
      <p:sp>
        <p:nvSpPr>
          <p:cNvPr id="4" name="Rectangle 4"/>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anchor="ctr"/>
          <a:lstStyle/>
          <a:p>
            <a:endParaRPr lang="en-US"/>
          </a:p>
        </p:txBody>
      </p:sp>
      <p:sp>
        <p:nvSpPr>
          <p:cNvPr id="5" name="Rectangle 5"/>
          <p:cNvSpPr>
            <a:spLocks noGrp="1"/>
          </p:cNvSpPr>
          <p:nvPr>
            <p:ph type="body" sz="quarter" idx="3"/>
          </p:nvPr>
        </p:nvSpPr>
        <p:spPr>
          <a:xfrm>
            <a:off x="695484" y="4421823"/>
            <a:ext cx="5563870" cy="4189095"/>
          </a:xfrm>
          <a:prstGeom prst="rect">
            <a:avLst/>
          </a:prstGeom>
        </p:spPr>
        <p:txBody>
          <a:bodyPr vert="horz" lIns="92930" tIns="46465" rIns="92930" bIns="46465">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842029"/>
            <a:ext cx="3013763" cy="465455"/>
          </a:xfrm>
          <a:prstGeom prst="rect">
            <a:avLst/>
          </a:prstGeom>
        </p:spPr>
        <p:txBody>
          <a:bodyPr vert="horz" lIns="92930" tIns="46465" rIns="92930" bIns="46465"/>
          <a:lstStyle/>
          <a:p>
            <a:endParaRPr lang="en-US"/>
          </a:p>
        </p:txBody>
      </p:sp>
      <p:sp>
        <p:nvSpPr>
          <p:cNvPr id="7" name="Rectangle 7"/>
          <p:cNvSpPr>
            <a:spLocks noGrp="1"/>
          </p:cNvSpPr>
          <p:nvPr>
            <p:ph type="sldNum" sz="quarter" idx="5"/>
          </p:nvPr>
        </p:nvSpPr>
        <p:spPr>
          <a:xfrm>
            <a:off x="3939466" y="8842029"/>
            <a:ext cx="3013763" cy="465455"/>
          </a:xfrm>
          <a:prstGeom prst="rect">
            <a:avLst/>
          </a:prstGeom>
        </p:spPr>
        <p:txBody>
          <a:bodyPr vert="horz" lIns="92930" tIns="46465" rIns="92930" bIns="46465"/>
          <a:lstStyle/>
          <a:p>
            <a:fld id="{B3A019F3-8596-4028-9847-CBD3A185B0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lickr.com/photos/swamib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a:t>
            </a:r>
            <a:r>
              <a:rPr lang="en-US" baseline="0" dirty="0" smtClean="0"/>
              <a:t>. The project I’m going to discuss with you today is EDAN – the Enterprise Digital Asset </a:t>
            </a:r>
            <a:r>
              <a:rPr lang="en-US" baseline="0" dirty="0" smtClean="0"/>
              <a:t>Network. I could have picked one of any number of projects to discuss with you today because by nature of  IT--the discipline I represent— we have to collaborate and are often viewed as an honest broker.  We don’t build systems for ourselves!</a:t>
            </a:r>
          </a:p>
          <a:p>
            <a:endParaRPr lang="en-US" baseline="0" dirty="0" smtClean="0"/>
          </a:p>
          <a:p>
            <a:r>
              <a:rPr lang="en-US" baseline="0" dirty="0" smtClean="0"/>
              <a:t> </a:t>
            </a:r>
            <a:r>
              <a:rPr lang="en-US" baseline="0" dirty="0" smtClean="0"/>
              <a:t>This was an initiative that I help begin early on in my position as Chief Information Officer of the Smithsonian back in 2007. </a:t>
            </a:r>
            <a:endParaRPr lang="en-US" dirty="0" smtClean="0"/>
          </a:p>
          <a:p>
            <a:endParaRPr lang="en-US" dirty="0" smtClean="0"/>
          </a:p>
          <a:p>
            <a:r>
              <a:rPr lang="en-US" dirty="0" smtClean="0"/>
              <a:t>----------------------------</a:t>
            </a:r>
          </a:p>
          <a:p>
            <a:r>
              <a:rPr lang="en-US" dirty="0" smtClean="0"/>
              <a:t>20 minute presentation</a:t>
            </a:r>
          </a:p>
          <a:p>
            <a:r>
              <a:rPr lang="en-US" dirty="0" smtClean="0"/>
              <a:t>15 min Q&amp;A</a:t>
            </a:r>
          </a:p>
          <a:p>
            <a:endParaRPr lang="en-US" dirty="0" smtClean="0"/>
          </a:p>
          <a:p>
            <a:endParaRPr lang="en-US" dirty="0" smtClean="0"/>
          </a:p>
          <a:p>
            <a:r>
              <a:rPr lang="en-US" dirty="0" smtClean="0"/>
              <a:t>Co –Panel</a:t>
            </a:r>
            <a:r>
              <a:rPr lang="en-US" baseline="0" dirty="0" smtClean="0"/>
              <a:t> Members</a:t>
            </a:r>
            <a:endParaRPr lang="en-US" dirty="0" smtClean="0"/>
          </a:p>
          <a:p>
            <a:r>
              <a:rPr lang="en-US" dirty="0" smtClean="0"/>
              <a:t>Meg</a:t>
            </a:r>
            <a:r>
              <a:rPr lang="en-US" baseline="0" dirty="0" smtClean="0"/>
              <a:t> </a:t>
            </a:r>
            <a:r>
              <a:rPr lang="en-US" baseline="0" dirty="0" err="1" smtClean="0"/>
              <a:t>Bellinger</a:t>
            </a:r>
            <a:r>
              <a:rPr lang="en-US" baseline="0" dirty="0" smtClean="0"/>
              <a:t>, Director, Office of Digital Assets and Infrastructure, Yale Digital Commons</a:t>
            </a:r>
          </a:p>
          <a:p>
            <a:r>
              <a:rPr lang="en-US" baseline="0" dirty="0" smtClean="0"/>
              <a:t>Tom </a:t>
            </a:r>
            <a:r>
              <a:rPr lang="en-US" baseline="0" dirty="0" err="1" smtClean="0"/>
              <a:t>Hickerson</a:t>
            </a:r>
            <a:r>
              <a:rPr lang="en-US" baseline="0" dirty="0" smtClean="0"/>
              <a:t>, Vice-Provost, Libraries and Cultural Resources, University of Calgary</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p:cNvSpPr>
          <p:nvPr>
            <p:ph type="sldImg"/>
          </p:nvPr>
        </p:nvSpPr>
        <p:spPr>
          <a:xfrm>
            <a:off x="1150938" y="696913"/>
            <a:ext cx="4654550" cy="3490912"/>
          </a:xfrm>
          <a:solidFill>
            <a:srgbClr val="FFFFFF"/>
          </a:solidFill>
          <a:ln/>
        </p:spPr>
      </p:sp>
      <p:sp>
        <p:nvSpPr>
          <p:cNvPr id="23555" name="Rectangle 3"/>
          <p:cNvSpPr>
            <a:spLocks noGrp="1" noChangeArrowheads="1"/>
          </p:cNvSpPr>
          <p:nvPr>
            <p:ph type="body" idx="1"/>
          </p:nvPr>
        </p:nvSpPr>
        <p:spPr>
          <a:xfrm>
            <a:off x="925797" y="4421562"/>
            <a:ext cx="5103247" cy="4190807"/>
          </a:xfrm>
          <a:solidFill>
            <a:srgbClr val="FFFFFF"/>
          </a:solidFill>
          <a:ln>
            <a:solidFill>
              <a:srgbClr val="000000"/>
            </a:solidFill>
          </a:ln>
        </p:spPr>
        <p:txBody>
          <a:bodyPr lIns="89297" tIns="44648" rIns="89297" bIns="44648">
            <a:normAutofit fontScale="92500"/>
          </a:bodyPr>
          <a:lstStyle/>
          <a:p>
            <a:r>
              <a:rPr lang="en-US" dirty="0" smtClean="0">
                <a:latin typeface="Arial" pitchFamily="-65" charset="0"/>
                <a:ea typeface="ＭＳ Ｐゴシック" pitchFamily="-65" charset="-128"/>
                <a:cs typeface="ＭＳ Ｐゴシック" pitchFamily="-65" charset="-128"/>
              </a:rPr>
              <a:t>During</a:t>
            </a:r>
            <a:r>
              <a:rPr lang="en-US" baseline="0" dirty="0" smtClean="0">
                <a:latin typeface="Arial" pitchFamily="-65" charset="0"/>
                <a:ea typeface="ＭＳ Ｐゴシック" pitchFamily="-65" charset="-128"/>
                <a:cs typeface="ＭＳ Ｐゴシック" pitchFamily="-65" charset="-128"/>
              </a:rPr>
              <a:t> EDAN’s development we had two other related collaborations underway:</a:t>
            </a:r>
          </a:p>
          <a:p>
            <a:endParaRPr lang="en-US" baseline="0" dirty="0" smtClean="0">
              <a:latin typeface="Arial" pitchFamily="-65" charset="0"/>
              <a:ea typeface="ＭＳ Ｐゴシック" pitchFamily="-65" charset="-128"/>
              <a:cs typeface="ＭＳ Ｐゴシック" pitchFamily="-65" charset="-128"/>
            </a:endParaRPr>
          </a:p>
          <a:p>
            <a:pPr marL="232326" indent="-232326">
              <a:buAutoNum type="arabicPeriod"/>
            </a:pPr>
            <a:r>
              <a:rPr lang="en-US" baseline="0" dirty="0" smtClean="0">
                <a:latin typeface="Arial" pitchFamily="-65" charset="0"/>
                <a:ea typeface="ＭＳ Ｐゴシック" pitchFamily="-65" charset="-128"/>
                <a:cs typeface="ＭＳ Ｐゴシック" pitchFamily="-65" charset="-128"/>
              </a:rPr>
              <a:t>Development of a production-ready DAMS where after hiring a full-time DAMS project manager, we established a DAMS Working Group. This group last year established common minimum metadata standards for images, and in the past year has been working to establish common minimum metadata standards for audio and video. </a:t>
            </a:r>
          </a:p>
          <a:p>
            <a:pPr marL="232326" indent="-232326">
              <a:buAutoNum type="arabicPeriod"/>
            </a:pPr>
            <a:endParaRPr lang="en-US" baseline="0" dirty="0" smtClean="0">
              <a:latin typeface="Arial" pitchFamily="-65" charset="0"/>
              <a:ea typeface="ＭＳ Ｐゴシック" pitchFamily="-65" charset="-128"/>
              <a:cs typeface="ＭＳ Ｐゴシック" pitchFamily="-65" charset="-128"/>
            </a:endParaRPr>
          </a:p>
          <a:p>
            <a:pPr marL="232326" indent="-232326">
              <a:buAutoNum type="arabicPeriod"/>
            </a:pPr>
            <a:r>
              <a:rPr lang="en-US" baseline="0" dirty="0" smtClean="0">
                <a:latin typeface="Arial" pitchFamily="-65" charset="0"/>
                <a:ea typeface="ＭＳ Ｐゴシック" pitchFamily="-65" charset="-128"/>
                <a:cs typeface="ＭＳ Ｐゴシック" pitchFamily="-65" charset="-128"/>
              </a:rPr>
              <a:t>The Digital Asset Access and Use Policy is in its final stages of approval. It establishes that we are to share our digital assets (images, audio, and video) both internally and externally. This policy also defines when it is appropriate to  restrict an asset from sharing to abide by legal restrictions as well as carefully selected policy restrictions.  This policy was developed by a working group with cross-unit representation, and rather uniquely many of the allowable restrictions resulted from a pan-Institutional survey we conducted early on in the planning process to see to what extent the Institution was willing to share its digital assets.  By having this policy in place, we help to ensure that procedural barriers do not replace technological ones being removed by EDAN.</a:t>
            </a:r>
            <a:endParaRPr lang="en-US" dirty="0" smtClean="0">
              <a:latin typeface="Arial" pitchFamily="-65" charset="0"/>
              <a:ea typeface="ＭＳ Ｐゴシック" pitchFamily="-65" charset="-128"/>
              <a:cs typeface="ＭＳ Ｐゴシック" pitchFamily="-65" charset="-128"/>
            </a:endParaRPr>
          </a:p>
          <a:p>
            <a:endParaRPr lang="en-US" dirty="0" smtClean="0">
              <a:latin typeface="Arial" pitchFamily="-65" charset="0"/>
              <a:ea typeface="ＭＳ Ｐゴシック" pitchFamily="-65" charset="-128"/>
              <a:cs typeface="ＭＳ Ｐゴシック" pitchFamily="-65" charset="-128"/>
            </a:endParaRPr>
          </a:p>
          <a:p>
            <a:endParaRPr lang="en-US" dirty="0" smtClean="0">
              <a:latin typeface="Arial" pitchFamily="-65" charset="0"/>
              <a:ea typeface="ＭＳ Ｐゴシック" pitchFamily="-65" charset="-128"/>
              <a:cs typeface="ＭＳ Ｐゴシック" pitchFamily="-65" charset="-128"/>
            </a:endParaRPr>
          </a:p>
          <a:p>
            <a:endParaRPr lang="en-US" dirty="0" smtClean="0"/>
          </a:p>
          <a:p>
            <a:r>
              <a:rPr lang="en-US" dirty="0" smtClean="0"/>
              <a:t>Dam: Is Roosevelt</a:t>
            </a:r>
            <a:r>
              <a:rPr lang="en-US" baseline="0" dirty="0" smtClean="0"/>
              <a:t> Dam</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Emboldened with survey</a:t>
            </a:r>
            <a:r>
              <a:rPr lang="en-US" baseline="0" dirty="0" smtClean="0"/>
              <a:t> of all SI staff</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shows how it has all flowed together. Of </a:t>
            </a:r>
            <a:r>
              <a:rPr lang="en-US" baseline="0" dirty="0" smtClean="0"/>
              <a:t>course, there are </a:t>
            </a:r>
            <a:r>
              <a:rPr lang="en-US" baseline="0" dirty="0" smtClean="0"/>
              <a:t>many more milestones and in them will be some challenges. Many tied to resources, but at the same time by collaborating on one project we often learn that we need to collaborate on many </a:t>
            </a:r>
            <a:r>
              <a:rPr lang="en-US" baseline="0" dirty="0" smtClean="0"/>
              <a:t>others along the way. </a:t>
            </a:r>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p:cNvSpPr>
          <p:nvPr>
            <p:ph type="sldImg"/>
          </p:nvPr>
        </p:nvSpPr>
        <p:spPr>
          <a:xfrm>
            <a:off x="1150938" y="696913"/>
            <a:ext cx="4654550" cy="3490912"/>
          </a:xfrm>
          <a:solidFill>
            <a:srgbClr val="FFFFFF"/>
          </a:solidFill>
          <a:ln/>
        </p:spPr>
      </p:sp>
      <p:sp>
        <p:nvSpPr>
          <p:cNvPr id="23555" name="Rectangle 3"/>
          <p:cNvSpPr>
            <a:spLocks noGrp="1" noChangeArrowheads="1"/>
          </p:cNvSpPr>
          <p:nvPr>
            <p:ph type="body" idx="1"/>
          </p:nvPr>
        </p:nvSpPr>
        <p:spPr>
          <a:xfrm>
            <a:off x="925797" y="4421562"/>
            <a:ext cx="5103247" cy="4190807"/>
          </a:xfrm>
          <a:solidFill>
            <a:srgbClr val="FFFFFF"/>
          </a:solidFill>
          <a:ln>
            <a:solidFill>
              <a:srgbClr val="000000"/>
            </a:solidFill>
          </a:ln>
        </p:spPr>
        <p:txBody>
          <a:bodyPr lIns="89297" tIns="44648" rIns="89297" bIns="44648"/>
          <a:lstStyle/>
          <a:p>
            <a:r>
              <a:rPr lang="en-US" dirty="0" smtClean="0"/>
              <a:t>When working for a common</a:t>
            </a:r>
            <a:r>
              <a:rPr lang="en-US" baseline="0" dirty="0" smtClean="0"/>
              <a:t> employer,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collaborate to create new </a:t>
            </a:r>
            <a:r>
              <a:rPr lang="en-US" baseline="0" dirty="0" smtClean="0"/>
              <a:t>content collaborations that didn’t previously exist until the technology delivered the visibility. </a:t>
            </a:r>
          </a:p>
          <a:p>
            <a:r>
              <a:rPr lang="en-US" baseline="0" dirty="0" smtClean="0"/>
              <a:t>… </a:t>
            </a:r>
            <a:r>
              <a:rPr lang="en-US" baseline="0" dirty="0" smtClean="0"/>
              <a:t>we collaborate to develop new systems such as EDAN and the DAMS</a:t>
            </a:r>
          </a:p>
          <a:p>
            <a:r>
              <a:rPr lang="en-US" baseline="0" dirty="0" smtClean="0"/>
              <a:t>… and we collaborate to create policy and then to use that policy to create a common environment for future collaborations</a:t>
            </a:r>
            <a:r>
              <a:rPr lang="en-US" baseline="0" dirty="0" smtClean="0"/>
              <a:t>.</a:t>
            </a:r>
          </a:p>
          <a:p>
            <a:endParaRPr lang="en-US" baseline="0" dirty="0" smtClean="0"/>
          </a:p>
          <a:p>
            <a:r>
              <a:rPr lang="en-US" baseline="0" dirty="0" smtClean="0"/>
              <a:t>I’m not going to turn the microphone over to my esteemed colleague </a:t>
            </a:r>
            <a:r>
              <a:rPr lang="en-US" dirty="0" smtClean="0"/>
              <a:t>Meg</a:t>
            </a:r>
            <a:r>
              <a:rPr lang="en-US" baseline="0" dirty="0" smtClean="0"/>
              <a:t> </a:t>
            </a:r>
            <a:r>
              <a:rPr lang="en-US" baseline="0" dirty="0" err="1" smtClean="0"/>
              <a:t>Bellinger</a:t>
            </a:r>
            <a:r>
              <a:rPr lang="en-US" baseline="0" dirty="0" smtClean="0"/>
              <a:t> of Yale University</a:t>
            </a:r>
          </a:p>
          <a:p>
            <a:endParaRPr lang="en-US" dirty="0" smtClean="0"/>
          </a:p>
          <a:p>
            <a:endParaRPr lang="en-US" dirty="0" smtClean="0">
              <a:latin typeface="Arial" pitchFamily="-65" charset="0"/>
              <a:ea typeface="ＭＳ Ｐゴシック" pitchFamily="-65" charset="-128"/>
              <a:cs typeface="ＭＳ Ｐゴシック" pitchFamily="-65" charset="-128"/>
            </a:endParaRPr>
          </a:p>
          <a:p>
            <a:endParaRPr lang="en-US" dirty="0" smtClean="0"/>
          </a:p>
          <a:p>
            <a:r>
              <a:rPr lang="en-US" dirty="0" smtClean="0"/>
              <a:t>-----------------------</a:t>
            </a:r>
          </a:p>
          <a:p>
            <a:r>
              <a:rPr lang="en-US" dirty="0" smtClean="0"/>
              <a:t>Diamond pile and pin, </a:t>
            </a:r>
            <a:r>
              <a:rPr lang="en-US" dirty="0" err="1" smtClean="0">
                <a:hlinkClick r:id="rId3" action="ppaction://hlinkfile"/>
              </a:rPr>
              <a:t>Swamibu</a:t>
            </a:r>
            <a:r>
              <a:rPr lang="en-US"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Initially</a:t>
            </a:r>
            <a:r>
              <a:rPr lang="en-US" baseline="0" dirty="0" smtClean="0"/>
              <a:t> this project began as a collaboration between The Smithsonian Photography Initiative and the Office of the Chief Information Officer.</a:t>
            </a:r>
          </a:p>
          <a:p>
            <a:endParaRPr lang="en-US" baseline="0" dirty="0" smtClean="0"/>
          </a:p>
          <a:p>
            <a:r>
              <a:rPr lang="en-US" baseline="0" dirty="0" smtClean="0"/>
              <a:t>The Smithsonian Photography Initiative was a unit without its own collection. It was formed to virtually </a:t>
            </a:r>
            <a:r>
              <a:rPr lang="en-US" dirty="0" smtClean="0"/>
              <a:t>bring together the dispersed</a:t>
            </a:r>
            <a:r>
              <a:rPr lang="en-US" baseline="0" dirty="0" smtClean="0"/>
              <a:t> photography collections across the Smithsonian and to present them through online experiences – in particular </a:t>
            </a:r>
            <a:r>
              <a:rPr lang="en-US" b="1" baseline="0" dirty="0" smtClean="0"/>
              <a:t>click! Photography Changes </a:t>
            </a:r>
            <a:r>
              <a:rPr lang="en-US" b="1" baseline="0" dirty="0" smtClean="0"/>
              <a:t>Everything, </a:t>
            </a:r>
            <a:r>
              <a:rPr lang="en-US" b="0" baseline="0" dirty="0" smtClean="0"/>
              <a:t>an online exhibit. </a:t>
            </a:r>
            <a:endParaRPr lang="en-US" b="0" baseline="0" dirty="0" smtClean="0"/>
          </a:p>
          <a:p>
            <a:endParaRPr lang="en-US" b="0" baseline="0" dirty="0" smtClean="0"/>
          </a:p>
          <a:p>
            <a:r>
              <a:rPr lang="en-US" b="0" baseline="0" dirty="0" smtClean="0"/>
              <a:t>When there are more than 13M images in some 700 collections throughout our </a:t>
            </a:r>
            <a:r>
              <a:rPr lang="en-US" baseline="0" dirty="0" smtClean="0"/>
              <a:t>11 museums, 20 libraries, and 14 archives – the challenge becomes for SPI </a:t>
            </a:r>
            <a:r>
              <a:rPr lang="en-US" baseline="0" dirty="0" smtClean="0"/>
              <a:t>to find </a:t>
            </a:r>
            <a:r>
              <a:rPr lang="en-US" baseline="0" dirty="0" smtClean="0"/>
              <a:t>what </a:t>
            </a:r>
            <a:r>
              <a:rPr lang="en-US" baseline="0" dirty="0" smtClean="0"/>
              <a:t>exists and then how to get permission to use it? </a:t>
            </a:r>
            <a:r>
              <a:rPr lang="en-US" baseline="0" dirty="0" smtClean="0"/>
              <a:t>And when they do, how does SPI use </a:t>
            </a:r>
            <a:r>
              <a:rPr lang="en-US" baseline="0" dirty="0" smtClean="0"/>
              <a:t>these images that reside </a:t>
            </a:r>
            <a:r>
              <a:rPr lang="en-US" baseline="0" dirty="0" smtClean="0"/>
              <a:t>in multiple databases </a:t>
            </a:r>
            <a:r>
              <a:rPr lang="en-US" baseline="0" dirty="0" smtClean="0"/>
              <a:t>across </a:t>
            </a:r>
            <a:r>
              <a:rPr lang="en-US" dirty="0" smtClean="0"/>
              <a:t>25 major Institutional collection systems. SPI was not alone at the Smithsonian with this challenge.</a:t>
            </a:r>
          </a:p>
          <a:p>
            <a:endParaRPr lang="en-US" dirty="0" smtClean="0"/>
          </a:p>
          <a:p>
            <a:r>
              <a:rPr lang="en-US" dirty="0" smtClean="0"/>
              <a:t>Up to this point, the only option was to create yet another database. This consumed already limited storage and backup solutions—a deep concern of mine—compounded by the fact that this approach separated the image from its system of record. The impact being that if a curator updated the information about the image, SPI would not know about the update and would be using outdated and possibly incorrect data. </a:t>
            </a:r>
            <a:r>
              <a:rPr lang="en-US" dirty="0" smtClean="0"/>
              <a:t>When you are the size of the Smithsonian, manual coordination is not a scalable and sustainable </a:t>
            </a:r>
            <a:r>
              <a:rPr lang="en-US" dirty="0" smtClean="0"/>
              <a:t>option for projects of this magnitude. </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91193" tIns="45596" rIns="91193" bIns="45596"/>
          <a:lstStyle/>
          <a:p>
            <a:fld id="{766F3E7F-9FB5-4BCB-A51E-BD9030BAEFE2}" type="slidenum">
              <a:rPr lang="en-US"/>
              <a:pPr/>
              <a:t>3</a:t>
            </a:fld>
            <a:endParaRPr 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lIns="91193" tIns="45596" rIns="91193" bIns="45596"/>
          <a:lstStyle/>
          <a:p>
            <a:pPr defTabSz="929305">
              <a:spcBef>
                <a:spcPct val="0"/>
              </a:spcBef>
              <a:defRPr/>
            </a:pPr>
            <a:r>
              <a:rPr lang="en-US" dirty="0" smtClean="0"/>
              <a:t>My staff developed a concept of developing a technology middle-layer which could enable web, mobile application, and kiosk access to data on objects and associated digital assets within the Institution’s collections. A key factor in our design was to accept what we could not change. Which was, that we had to assume a constraint that we would not force any of our units to change their collection information systems. EDAN would therefore provide a centrally managed metadata and service layer infrastructure that would be shareable for numerous SI applications. </a:t>
            </a:r>
          </a:p>
          <a:p>
            <a:pPr defTabSz="929305">
              <a:spcBef>
                <a:spcPct val="0"/>
              </a:spcBef>
              <a:defRPr/>
            </a:pPr>
            <a:endParaRPr lang="en-US" dirty="0" smtClean="0"/>
          </a:p>
          <a:p>
            <a:pPr defTabSz="929305">
              <a:spcBef>
                <a:spcPct val="0"/>
              </a:spcBef>
              <a:defRPr/>
            </a:pPr>
            <a:r>
              <a:rPr lang="en-US" dirty="0" smtClean="0"/>
              <a:t>At the same time, we wanted to develop the solution as an open source solution and  harness the power the Digital Asset Management System which matured with the proper resources </a:t>
            </a:r>
            <a:r>
              <a:rPr lang="en-US" dirty="0" smtClean="0"/>
              <a:t>into </a:t>
            </a:r>
            <a:r>
              <a:rPr lang="en-US" dirty="0" smtClean="0"/>
              <a:t>a full-fledge production system.  </a:t>
            </a:r>
            <a:r>
              <a:rPr lang="en-US" dirty="0" smtClean="0"/>
              <a:t>SPI liked the approach and now what we needed was funding. </a:t>
            </a:r>
          </a:p>
          <a:p>
            <a:pPr defTabSz="929305">
              <a:spcBef>
                <a:spcPct val="0"/>
              </a:spcBef>
              <a:defRPr/>
            </a:pPr>
            <a:endParaRPr lang="en-US" dirty="0" smtClean="0"/>
          </a:p>
          <a:p>
            <a:pPr defTabSz="929305">
              <a:spcBef>
                <a:spcPct val="0"/>
              </a:spcBef>
              <a:defRPr/>
            </a:pPr>
            <a:r>
              <a:rPr lang="en-US" dirty="0" smtClean="0"/>
              <a:t>And part of what we all liked, was that the solution that had emerged could be used by multiple virtual presentations across the Smithsonian. What this architecture provided is the ability to search for everything that Smithsonian had for instance on butterflies. Results would include butterfly specimens in Natural History, living butterflies at the zoo, butterflies on silk screens in Freer </a:t>
            </a:r>
            <a:r>
              <a:rPr lang="en-US" dirty="0" err="1" smtClean="0"/>
              <a:t>Sackler</a:t>
            </a:r>
            <a:r>
              <a:rPr lang="en-US" dirty="0" smtClean="0"/>
              <a:t>, </a:t>
            </a:r>
            <a:r>
              <a:rPr lang="en-US" dirty="0" smtClean="0"/>
              <a:t>paintings with butterflies at American Art, </a:t>
            </a:r>
            <a:r>
              <a:rPr lang="en-US" dirty="0" smtClean="0"/>
              <a:t>and a Bonanza plane at Air &amp; Space with a butterfly tail design.</a:t>
            </a:r>
          </a:p>
          <a:p>
            <a:pPr>
              <a:spcBef>
                <a:spcPct val="0"/>
              </a:spcBef>
            </a:pPr>
            <a:endParaRPr lang="en-US"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Working together, the Smithsonian Photography Initiative and OCIO pursued and received a grant from the Getty Foundation for developing EDAN in late 2007 .  While the Getty Foundation was very interested in our approach to build a system that could access </a:t>
            </a:r>
            <a:r>
              <a:rPr lang="en-US" dirty="0" err="1" smtClean="0">
                <a:latin typeface="Arial" charset="0"/>
              </a:rPr>
              <a:t>siloed</a:t>
            </a:r>
            <a:r>
              <a:rPr lang="en-US" dirty="0" smtClean="0">
                <a:latin typeface="Arial" charset="0"/>
              </a:rPr>
              <a:t> CISs across our LAMs. A key consideration in obtaining the Getty grant was that it would also produce a content-driven online exhibit– </a:t>
            </a:r>
            <a:r>
              <a:rPr lang="en-US" b="1" dirty="0" smtClean="0">
                <a:latin typeface="Arial" charset="0"/>
              </a:rPr>
              <a:t>click!</a:t>
            </a:r>
            <a:r>
              <a:rPr lang="en-US" dirty="0" smtClean="0">
                <a:latin typeface="Arial" charset="0"/>
              </a:rPr>
              <a:t>   Having both an innovative technical approach and a real world virtual exhibit where essential. </a:t>
            </a:r>
          </a:p>
          <a:p>
            <a:pPr eaLnBrk="1" hangingPunct="1">
              <a:spcBef>
                <a:spcPct val="0"/>
              </a:spcBef>
            </a:pPr>
            <a:endParaRPr lang="en-US" dirty="0" smtClean="0">
              <a:latin typeface="Arial" charset="0"/>
            </a:endParaRPr>
          </a:p>
          <a:p>
            <a:pPr defTabSz="929305">
              <a:spcBef>
                <a:spcPct val="0"/>
              </a:spcBef>
              <a:defRPr/>
            </a:pPr>
            <a:r>
              <a:rPr lang="en-US" dirty="0" smtClean="0">
                <a:latin typeface="Arial" charset="0"/>
              </a:rPr>
              <a:t>The Getty funded the </a:t>
            </a:r>
            <a:r>
              <a:rPr lang="en-US" dirty="0" smtClean="0">
                <a:latin typeface="Arial" charset="0"/>
              </a:rPr>
              <a:t>initial </a:t>
            </a:r>
            <a:r>
              <a:rPr lang="en-US" dirty="0" smtClean="0">
                <a:latin typeface="Arial" charset="0"/>
              </a:rPr>
              <a:t>EDAN </a:t>
            </a:r>
            <a:r>
              <a:rPr lang="en-US" dirty="0" smtClean="0">
                <a:latin typeface="Arial" charset="0"/>
              </a:rPr>
              <a:t>development including </a:t>
            </a:r>
            <a:r>
              <a:rPr lang="en-US" dirty="0" smtClean="0">
                <a:latin typeface="Arial" charset="0"/>
              </a:rPr>
              <a:t>integrating </a:t>
            </a:r>
            <a:r>
              <a:rPr lang="en-US" dirty="0" smtClean="0">
                <a:latin typeface="Arial" charset="0"/>
              </a:rPr>
              <a:t>it with </a:t>
            </a:r>
            <a:r>
              <a:rPr lang="en-US" dirty="0" smtClean="0">
                <a:latin typeface="Arial" charset="0"/>
              </a:rPr>
              <a:t>the DAMS– for images only. </a:t>
            </a:r>
            <a:r>
              <a:rPr lang="en-US" dirty="0" smtClean="0">
                <a:latin typeface="Arial" charset="0"/>
              </a:rPr>
              <a:t>This initial effort </a:t>
            </a:r>
            <a:r>
              <a:rPr lang="en-US" dirty="0" smtClean="0">
                <a:latin typeface="Arial" charset="0"/>
              </a:rPr>
              <a:t>was further limited in scope to only include one of our collection information systems (SIRIS</a:t>
            </a:r>
            <a:r>
              <a:rPr lang="en-US" dirty="0" smtClean="0">
                <a:latin typeface="Arial" charset="0"/>
              </a:rPr>
              <a:t>). SIRIS actually represented a microcosm</a:t>
            </a:r>
            <a:r>
              <a:rPr lang="en-US" baseline="0" dirty="0" smtClean="0">
                <a:latin typeface="Arial" charset="0"/>
              </a:rPr>
              <a:t> of the bigger problem we were trying to solve with its 8 independent databases.</a:t>
            </a:r>
            <a:r>
              <a:rPr lang="en-US" dirty="0" smtClean="0">
                <a:latin typeface="Arial" charset="0"/>
              </a:rPr>
              <a:t> </a:t>
            </a:r>
            <a:endParaRPr lang="en-US" dirty="0" smtClean="0">
              <a:latin typeface="Arial" charset="0"/>
            </a:endParaRPr>
          </a:p>
          <a:p>
            <a:pPr eaLnBrk="1" hangingPunct="1">
              <a:spcBef>
                <a:spcPct val="0"/>
              </a:spcBef>
            </a:pPr>
            <a:endParaRPr lang="en-US" dirty="0" smtClean="0">
              <a:latin typeface="Arial" charset="0"/>
            </a:endParaRPr>
          </a:p>
          <a:p>
            <a:pPr eaLnBrk="1" hangingPunct="1">
              <a:spcBef>
                <a:spcPct val="0"/>
              </a:spcBef>
            </a:pPr>
            <a:endParaRPr lang="en-US" dirty="0" smtClean="0">
              <a:latin typeface="Arial" charset="0"/>
            </a:endParaRPr>
          </a:p>
          <a:p>
            <a:pPr eaLnBrk="1" hangingPunct="1">
              <a:spcBef>
                <a:spcPct val="0"/>
              </a:spcBef>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45433"/>
            <a:fld id="{207A00A8-0A4F-4C4A-8154-F653684CAEAC}" type="slidenum">
              <a:rPr lang="en-US" smtClean="0"/>
              <a:pPr defTabSz="945433"/>
              <a:t>5</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algn="l"/>
            <a:r>
              <a:rPr lang="en-US" dirty="0" smtClean="0"/>
              <a:t>Today, EDAN is implemented and we have expanded beyond the initial </a:t>
            </a:r>
            <a:r>
              <a:rPr lang="en-US" dirty="0" smtClean="0"/>
              <a:t>implementation</a:t>
            </a:r>
            <a:r>
              <a:rPr lang="en-US" baseline="0" dirty="0" smtClean="0"/>
              <a:t> </a:t>
            </a:r>
            <a:r>
              <a:rPr lang="en-US" dirty="0" smtClean="0"/>
              <a:t>functionality </a:t>
            </a:r>
            <a:r>
              <a:rPr lang="en-US" dirty="0" smtClean="0"/>
              <a:t>to include images from most of our collection information systems. The EDAN index repository currently ingests data from 25 major Institutional collection systems / databases, providing a single point of access to over 5.4 million SI collection </a:t>
            </a:r>
            <a:r>
              <a:rPr lang="en-US" dirty="0" smtClean="0"/>
              <a:t>records  and </a:t>
            </a:r>
            <a:r>
              <a:rPr lang="en-US" dirty="0" smtClean="0"/>
              <a:t>over 460,000 digital </a:t>
            </a:r>
            <a:r>
              <a:rPr lang="en-US" dirty="0" smtClean="0"/>
              <a:t>objects.  </a:t>
            </a:r>
            <a:r>
              <a:rPr lang="en-US" dirty="0" smtClean="0"/>
              <a:t>The project is actively working with all SI museums to ingest additional data from at least 6 more systems.  </a:t>
            </a:r>
          </a:p>
          <a:p>
            <a:pPr algn="l"/>
            <a:endParaRPr lang="en-US" dirty="0" smtClean="0"/>
          </a:p>
          <a:p>
            <a:pPr algn="l"/>
            <a:r>
              <a:rPr lang="en-US" dirty="0" smtClean="0"/>
              <a:t>[FYI –</a:t>
            </a:r>
            <a:r>
              <a:rPr lang="en-US" dirty="0" err="1" smtClean="0"/>
              <a:t>Additonal</a:t>
            </a:r>
            <a:r>
              <a:rPr lang="en-US" dirty="0" smtClean="0"/>
              <a:t> Info for Ann]</a:t>
            </a:r>
          </a:p>
          <a:p>
            <a:pPr algn="l"/>
            <a:r>
              <a:rPr lang="en-US" dirty="0" smtClean="0"/>
              <a:t>Access to EDAN is facilitated by a set of web services, in particular a Metadata Delivery Service, Tag Service, List Service, and Image Delivery Service.  The first three services are used for search, retrieval, enhancement, and custom display of data.  The image delivery service includes on-the fly image resizing, slide-show and image viewing (zoom in/out, drag focus point) functionality.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305">
              <a:defRPr/>
            </a:pPr>
            <a:r>
              <a:rPr lang="en-US" dirty="0" smtClean="0"/>
              <a:t>Now</a:t>
            </a:r>
            <a:r>
              <a:rPr lang="en-US" baseline="0" dirty="0" smtClean="0"/>
              <a:t> between the funding slide and where we are today, a lot of collaboration took place. Each of those databases that are being ingested by EDAN have their own stakeholders and in many cases their own standards. One of the smart things we did, was during the creation of the EDAN pilot, the technical team worked with the CIS owners to gather their requirements to ensure that the metadata index would work for them as </a:t>
            </a:r>
            <a:r>
              <a:rPr lang="en-US" baseline="0" dirty="0" smtClean="0"/>
              <a:t>well as SIRIS. </a:t>
            </a:r>
            <a:endParaRPr lang="en-US" baseline="0" dirty="0" smtClean="0"/>
          </a:p>
          <a:p>
            <a:pPr defTabSz="929305">
              <a:defRPr/>
            </a:pPr>
            <a:endParaRPr lang="en-US" baseline="0" dirty="0" smtClean="0"/>
          </a:p>
          <a:p>
            <a:pPr defTabSz="929305">
              <a:defRPr/>
            </a:pPr>
            <a:r>
              <a:rPr lang="en-US" baseline="0" dirty="0" smtClean="0"/>
              <a:t>While everyone who worked on this project works for the Smithsonian, no one was being told that they must cooperate on the EDAN project. The units worked with OCIO to build and expand EDAN because we had </a:t>
            </a:r>
            <a:r>
              <a:rPr lang="en-US" b="1" baseline="0" dirty="0" smtClean="0"/>
              <a:t>shared objectives</a:t>
            </a:r>
            <a:r>
              <a:rPr lang="en-US" b="0" baseline="0" dirty="0" smtClean="0"/>
              <a:t> to provide common access to digital assets to overcome a </a:t>
            </a:r>
            <a:r>
              <a:rPr lang="en-US" b="1" baseline="0" dirty="0" smtClean="0"/>
              <a:t>shared problem </a:t>
            </a:r>
            <a:r>
              <a:rPr lang="en-US" b="0" baseline="0" dirty="0" smtClean="0"/>
              <a:t> that people were struggling to find our online collections. </a:t>
            </a:r>
            <a:r>
              <a:rPr lang="en-US" baseline="0" dirty="0" smtClean="0"/>
              <a:t> </a:t>
            </a:r>
          </a:p>
          <a:p>
            <a:pPr defTabSz="929305">
              <a:defRPr/>
            </a:pPr>
            <a:endParaRPr lang="en-US" baseline="0" dirty="0" smtClean="0"/>
          </a:p>
          <a:p>
            <a:pPr defTabSz="929305">
              <a:defRPr/>
            </a:pPr>
            <a:r>
              <a:rPr lang="en-US" baseline="0" dirty="0" smtClean="0"/>
              <a:t>Let me note, that h</a:t>
            </a:r>
            <a:r>
              <a:rPr lang="en-US" dirty="0" smtClean="0"/>
              <a:t>ere’s another example on the screen of EDAN</a:t>
            </a:r>
            <a:r>
              <a:rPr lang="en-US" baseline="0" dirty="0" smtClean="0"/>
              <a:t> being used to provide one Web portal to search across our collections, </a:t>
            </a:r>
            <a:r>
              <a:rPr lang="en-US" baseline="0" dirty="0" smtClean="0"/>
              <a:t>collections.si.edu. This website is also mobile device friendly and works on the </a:t>
            </a:r>
            <a:r>
              <a:rPr lang="en-US" baseline="0" dirty="0" err="1" smtClean="0"/>
              <a:t>iPhone</a:t>
            </a:r>
            <a:r>
              <a:rPr lang="en-US" baseline="0" dirty="0" smtClean="0"/>
              <a:t> and Droid.</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a:lnSpc>
                <a:spcPct val="90000"/>
              </a:lnSpc>
              <a:buNone/>
            </a:pPr>
            <a:r>
              <a:rPr lang="en-US" dirty="0" smtClean="0">
                <a:ea typeface="ＭＳ Ｐゴシック" pitchFamily="-65" charset="-128"/>
                <a:cs typeface="ＭＳ Ｐゴシック" pitchFamily="-65" charset="-128"/>
              </a:rPr>
              <a:t>In developing collaborative systems, we must work with multiple stakeholders throughout the Total Collaboration Continuum to:</a:t>
            </a:r>
          </a:p>
          <a:p>
            <a:pPr>
              <a:lnSpc>
                <a:spcPct val="90000"/>
              </a:lnSpc>
            </a:pPr>
            <a:endParaRPr lang="en-US" dirty="0" smtClean="0">
              <a:ea typeface="ＭＳ Ｐゴシック" pitchFamily="-65" charset="-128"/>
              <a:cs typeface="ＭＳ Ｐゴシック" pitchFamily="-65" charset="-128"/>
            </a:endParaRPr>
          </a:p>
          <a:p>
            <a:pPr lvl="0">
              <a:lnSpc>
                <a:spcPct val="90000"/>
              </a:lnSpc>
              <a:buFont typeface="Wingdings" pitchFamily="2" charset="2"/>
              <a:buChar char="§"/>
            </a:pPr>
            <a:r>
              <a:rPr lang="en-US" dirty="0" smtClean="0"/>
              <a:t>Align the need/solution with the organizational mission and objectives [STRATEGY];</a:t>
            </a:r>
            <a:br>
              <a:rPr lang="en-US" dirty="0" smtClean="0"/>
            </a:br>
            <a:endParaRPr lang="en-US" dirty="0" smtClean="0"/>
          </a:p>
          <a:p>
            <a:pPr lvl="0">
              <a:lnSpc>
                <a:spcPct val="90000"/>
              </a:lnSpc>
              <a:buFont typeface="Wingdings" pitchFamily="2" charset="2"/>
              <a:buChar char="§"/>
            </a:pPr>
            <a:r>
              <a:rPr lang="en-US" dirty="0" smtClean="0"/>
              <a:t>Formalize a framework in which decisions can be made regarding policy and standards [GOVERNANCE];</a:t>
            </a:r>
            <a:br>
              <a:rPr lang="en-US" dirty="0" smtClean="0"/>
            </a:br>
            <a:endParaRPr lang="en-US" dirty="0" smtClean="0"/>
          </a:p>
          <a:p>
            <a:pPr lvl="0">
              <a:lnSpc>
                <a:spcPct val="90000"/>
              </a:lnSpc>
              <a:buFont typeface="Wingdings" pitchFamily="2" charset="2"/>
              <a:buChar char="§"/>
            </a:pPr>
            <a:r>
              <a:rPr lang="en-US" dirty="0" smtClean="0"/>
              <a:t>Establish well-defined team roles and responsibilities, select technologies [SYSTEM DEVELOPMENT]; and</a:t>
            </a:r>
            <a:br>
              <a:rPr lang="en-US" dirty="0" smtClean="0"/>
            </a:br>
            <a:endParaRPr lang="en-US" dirty="0" smtClean="0"/>
          </a:p>
          <a:p>
            <a:pPr lvl="0">
              <a:lnSpc>
                <a:spcPct val="90000"/>
              </a:lnSpc>
              <a:buFont typeface="Wingdings" pitchFamily="2" charset="2"/>
              <a:buChar char="§"/>
            </a:pPr>
            <a:r>
              <a:rPr lang="en-US" dirty="0" smtClean="0"/>
              <a:t>Implement effective performance measurement [EVALUATION]</a:t>
            </a:r>
          </a:p>
          <a:p>
            <a:pPr lvl="0">
              <a:lnSpc>
                <a:spcPct val="90000"/>
              </a:lnSpc>
              <a:buFont typeface="Wingdings" pitchFamily="2" charset="2"/>
              <a:buChar char="§"/>
            </a:pPr>
            <a:endParaRPr lang="en-US" dirty="0" smtClean="0"/>
          </a:p>
          <a:p>
            <a:endParaRPr lang="en-US" dirty="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p:cNvSpPr>
          <p:nvPr>
            <p:ph type="sldImg"/>
          </p:nvPr>
        </p:nvSpPr>
        <p:spPr>
          <a:xfrm>
            <a:off x="1150938" y="696913"/>
            <a:ext cx="4652962" cy="3490912"/>
          </a:xfrm>
          <a:solidFill>
            <a:srgbClr val="FFFFFF"/>
          </a:solidFill>
          <a:ln/>
        </p:spPr>
      </p:sp>
      <p:sp>
        <p:nvSpPr>
          <p:cNvPr id="77827" name="Rectangle 3"/>
          <p:cNvSpPr>
            <a:spLocks noGrp="1" noChangeArrowheads="1"/>
          </p:cNvSpPr>
          <p:nvPr>
            <p:ph type="body" idx="1"/>
          </p:nvPr>
        </p:nvSpPr>
        <p:spPr>
          <a:xfrm>
            <a:off x="926259" y="4421824"/>
            <a:ext cx="5102322" cy="4190689"/>
          </a:xfrm>
          <a:solidFill>
            <a:srgbClr val="FFFFFF"/>
          </a:solidFill>
          <a:ln>
            <a:solidFill>
              <a:srgbClr val="000000"/>
            </a:solidFill>
          </a:ln>
        </p:spPr>
        <p:txBody>
          <a:bodyPr lIns="87893" tIns="43946" rIns="87893" bIns="43946"/>
          <a:lstStyle/>
          <a:p>
            <a:pPr marL="457345" lvl="1" defTabSz="929305">
              <a:defRPr/>
            </a:pPr>
            <a:r>
              <a:rPr lang="en-US" baseline="0" dirty="0" smtClean="0"/>
              <a:t>The challenges for any collaboration team is that everyone always thinks that they are different, when in reality there is often a very large common core around which collaborations and solutions can be developed. It is important that you involve the right mix of </a:t>
            </a:r>
            <a:r>
              <a:rPr lang="en-US" baseline="0" dirty="0" smtClean="0"/>
              <a:t>people </a:t>
            </a:r>
            <a:r>
              <a:rPr lang="en-US" baseline="0" dirty="0" smtClean="0"/>
              <a:t>from the start of any collaboration.  It is very normal for a variety of reasons to start with a small group of trusted individuals to develop the initial concept, but if you want </a:t>
            </a:r>
            <a:r>
              <a:rPr lang="en-US" baseline="0" dirty="0" smtClean="0"/>
              <a:t>your </a:t>
            </a:r>
            <a:r>
              <a:rPr lang="en-US" baseline="0" dirty="0" smtClean="0"/>
              <a:t>collaboration to </a:t>
            </a:r>
            <a:r>
              <a:rPr lang="en-US" baseline="0" dirty="0" smtClean="0"/>
              <a:t>succeed and grow </a:t>
            </a:r>
            <a:r>
              <a:rPr lang="en-US" baseline="0" dirty="0" smtClean="0"/>
              <a:t>you need to quickly open it up for more inclusiveness.</a:t>
            </a:r>
          </a:p>
          <a:p>
            <a:pPr marL="457345" lvl="1" defTabSz="929305">
              <a:defRPr/>
            </a:pPr>
            <a:endParaRPr lang="en-US" baseline="0" dirty="0" smtClean="0"/>
          </a:p>
          <a:p>
            <a:pPr marL="457345" lvl="1" defTabSz="929305">
              <a:defRPr/>
            </a:pPr>
            <a:r>
              <a:rPr lang="en-US" baseline="0" dirty="0" smtClean="0"/>
              <a:t>The more people that you bring into the project early on, the more likely you are to discover what is common.</a:t>
            </a:r>
          </a:p>
          <a:p>
            <a:pPr marL="457345" lvl="1" defTabSz="929305">
              <a:defRPr/>
            </a:pPr>
            <a:endParaRPr lang="en-US" baseline="0" dirty="0" smtClean="0"/>
          </a:p>
          <a:p>
            <a:pPr marL="457345" lvl="1" defTabSz="929305">
              <a:defRPr/>
            </a:pPr>
            <a:endParaRPr lang="en-US" baseline="0" dirty="0" smtClean="0"/>
          </a:p>
          <a:p>
            <a:pPr marL="457345" lvl="1" defTabSz="929305">
              <a:defRPr/>
            </a:pPr>
            <a:endParaRPr lang="en-US" baseline="0" dirty="0" smtClean="0"/>
          </a:p>
          <a:p>
            <a:pPr marL="457345" lvl="1"/>
            <a:endParaRPr lang="en-US" dirty="0" smtClean="0">
              <a:latin typeface="Arial" pitchFamily="-65" charset="0"/>
            </a:endParaRPr>
          </a:p>
          <a:p>
            <a:endParaRPr lang="en-US" dirty="0"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p:cNvSpPr>
          <p:nvPr>
            <p:ph type="sldImg"/>
          </p:nvPr>
        </p:nvSpPr>
        <p:spPr>
          <a:xfrm>
            <a:off x="1150938" y="696913"/>
            <a:ext cx="4652962" cy="3490912"/>
          </a:xfrm>
          <a:solidFill>
            <a:srgbClr val="FFFFFF"/>
          </a:solidFill>
          <a:ln/>
        </p:spPr>
      </p:sp>
      <p:sp>
        <p:nvSpPr>
          <p:cNvPr id="77827" name="Rectangle 3"/>
          <p:cNvSpPr>
            <a:spLocks noGrp="1" noChangeArrowheads="1"/>
          </p:cNvSpPr>
          <p:nvPr>
            <p:ph type="body" idx="1"/>
          </p:nvPr>
        </p:nvSpPr>
        <p:spPr>
          <a:xfrm>
            <a:off x="926259" y="4421824"/>
            <a:ext cx="5102322" cy="4190689"/>
          </a:xfrm>
          <a:solidFill>
            <a:srgbClr val="FFFFFF"/>
          </a:solidFill>
          <a:ln>
            <a:solidFill>
              <a:srgbClr val="000000"/>
            </a:solidFill>
          </a:ln>
        </p:spPr>
        <p:txBody>
          <a:bodyPr lIns="87893" tIns="43946" rIns="87893" bIns="43946"/>
          <a:lstStyle/>
          <a:p>
            <a:pPr marL="457345" lvl="1"/>
            <a:endParaRPr lang="en-US" dirty="0" smtClean="0">
              <a:latin typeface="Arial" pitchFamily="-65" charset="0"/>
            </a:endParaRPr>
          </a:p>
          <a:p>
            <a:r>
              <a:rPr lang="en-US" dirty="0" smtClean="0">
                <a:latin typeface="Arial" pitchFamily="-65" charset="0"/>
                <a:ea typeface="ＭＳ Ｐゴシック" pitchFamily="-65" charset="-128"/>
                <a:cs typeface="ＭＳ Ｐゴシック" pitchFamily="-65" charset="-128"/>
              </a:rPr>
              <a:t>In building</a:t>
            </a:r>
            <a:r>
              <a:rPr lang="en-US" baseline="0" dirty="0" smtClean="0">
                <a:latin typeface="Arial" pitchFamily="-65" charset="0"/>
                <a:ea typeface="ＭＳ Ｐゴシック" pitchFamily="-65" charset="-128"/>
                <a:cs typeface="ＭＳ Ｐゴシック" pitchFamily="-65" charset="-128"/>
              </a:rPr>
              <a:t> any system the biggest challenge is not the technology but the people. The players you need to invite include: </a:t>
            </a:r>
          </a:p>
          <a:p>
            <a:endParaRPr lang="en-US" baseline="0" dirty="0" smtClean="0">
              <a:latin typeface="Arial" pitchFamily="-65" charset="0"/>
              <a:ea typeface="ＭＳ Ｐゴシック" pitchFamily="-65" charset="-128"/>
              <a:cs typeface="ＭＳ Ｐゴシック" pitchFamily="-65" charset="-128"/>
            </a:endParaRPr>
          </a:p>
          <a:p>
            <a:r>
              <a:rPr lang="en-US" baseline="0" dirty="0" smtClean="0">
                <a:latin typeface="Arial" pitchFamily="-65" charset="0"/>
                <a:ea typeface="ＭＳ Ｐゴシック" pitchFamily="-65" charset="-128"/>
                <a:cs typeface="ＭＳ Ｐゴシック" pitchFamily="-65" charset="-128"/>
              </a:rPr>
              <a:t>Your technical experts have a deep understanding of the technology and can with limited input make the technical decisions AFTER the requirements are gathered and agreed to by everyone. You want this team to be free to move quickly in order to stick with budget and schedule.</a:t>
            </a:r>
          </a:p>
          <a:p>
            <a:endParaRPr lang="en-US" baseline="0" dirty="0" smtClean="0">
              <a:latin typeface="Arial" pitchFamily="-65" charset="0"/>
              <a:ea typeface="ＭＳ Ｐゴシック" pitchFamily="-65" charset="-128"/>
              <a:cs typeface="ＭＳ Ｐゴシック" pitchFamily="-65" charset="-128"/>
            </a:endParaRPr>
          </a:p>
          <a:p>
            <a:r>
              <a:rPr lang="en-US" baseline="0" dirty="0" smtClean="0">
                <a:latin typeface="Arial" pitchFamily="-65" charset="0"/>
                <a:ea typeface="ＭＳ Ｐゴシック" pitchFamily="-65" charset="-128"/>
                <a:cs typeface="ＭＳ Ｐゴシック" pitchFamily="-65" charset="-128"/>
              </a:rPr>
              <a:t>Your standards-setting group leverages their understanding of best practices and tactics, and subject matter expertise to recommend standards needed by the technology to work seamlessly and to address policies. In practice this group also includes both technical experts and content owners.</a:t>
            </a:r>
          </a:p>
          <a:p>
            <a:endParaRPr lang="en-US" baseline="0" dirty="0" smtClean="0">
              <a:latin typeface="Arial" pitchFamily="-65" charset="0"/>
              <a:ea typeface="ＭＳ Ｐゴシック" pitchFamily="-65" charset="-128"/>
              <a:cs typeface="ＭＳ Ｐゴシック" pitchFamily="-65" charset="-128"/>
            </a:endParaRPr>
          </a:p>
          <a:p>
            <a:r>
              <a:rPr lang="en-US" baseline="0" dirty="0" smtClean="0">
                <a:latin typeface="Arial" pitchFamily="-65" charset="0"/>
                <a:ea typeface="ＭＳ Ｐゴシック" pitchFamily="-65" charset="-128"/>
                <a:cs typeface="ＭＳ Ｐゴシック" pitchFamily="-65" charset="-128"/>
              </a:rPr>
              <a:t>The content owners love their data and will want to ensure that it is being properly used and cared for. For EDAN since we weren’t requiring them to change their content practices and systems, we primarily depended on them to provide permission to </a:t>
            </a:r>
            <a:r>
              <a:rPr lang="en-US" baseline="0" dirty="0" smtClean="0">
                <a:latin typeface="Arial" pitchFamily="-65" charset="0"/>
                <a:ea typeface="ＭＳ Ｐゴシック" pitchFamily="-65" charset="-128"/>
                <a:cs typeface="ＭＳ Ｐゴシック" pitchFamily="-65" charset="-128"/>
              </a:rPr>
              <a:t>access their </a:t>
            </a:r>
            <a:r>
              <a:rPr lang="en-US" baseline="0" dirty="0" smtClean="0">
                <a:latin typeface="Arial" pitchFamily="-65" charset="0"/>
                <a:ea typeface="ＭＳ Ｐゴシック" pitchFamily="-65" charset="-128"/>
                <a:cs typeface="ＭＳ Ｐゴシック" pitchFamily="-65" charset="-128"/>
              </a:rPr>
              <a:t>collections and of course system specifications of their CISs. We actually flagged content which was cleared for public sharing through EDAN. </a:t>
            </a:r>
          </a:p>
          <a:p>
            <a:endParaRPr lang="en-US" baseline="0" dirty="0" smtClean="0">
              <a:latin typeface="Arial" pitchFamily="-65" charset="0"/>
              <a:ea typeface="ＭＳ Ｐゴシック" pitchFamily="-65" charset="-128"/>
              <a:cs typeface="ＭＳ Ｐゴシック" pitchFamily="-65" charset="-128"/>
            </a:endParaRPr>
          </a:p>
          <a:p>
            <a:endParaRPr lang="en-US" baseline="0" dirty="0" smtClean="0">
              <a:latin typeface="Arial" pitchFamily="-65" charset="0"/>
              <a:ea typeface="ＭＳ Ｐゴシック" pitchFamily="-65" charset="-128"/>
              <a:cs typeface="ＭＳ Ｐゴシック" pitchFamily="-65" charset="-128"/>
            </a:endParaRPr>
          </a:p>
          <a:p>
            <a:endParaRPr lang="en-US" baseline="0" dirty="0" smtClean="0">
              <a:latin typeface="Arial" pitchFamily="-65" charset="0"/>
              <a:ea typeface="ＭＳ Ｐゴシック" pitchFamily="-65" charset="-128"/>
              <a:cs typeface="ＭＳ Ｐゴシック" pitchFamily="-65" charset="-128"/>
            </a:endParaRPr>
          </a:p>
          <a:p>
            <a:endParaRPr lang="en-US" dirty="0"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52FDEFD-26D4-4683-9619-91CDCC9A10A0}" type="datetime1">
              <a:rPr lang="en-US" smtClean="0"/>
              <a:pPr/>
              <a:t>9/19/2010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1023FE-2798-4ECE-9930-3B8E99C32D91}" type="datetime1">
              <a:rPr lang="en-US" smtClean="0"/>
              <a:pPr/>
              <a:t>9/19/2010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D3EEF-DE4E-429D-8EC4-DDC531AFF587}"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AD5C54-2D8D-4B36-AF0F-17305064EB93}" type="datetime1">
              <a:rPr lang="en-US" smtClean="0"/>
              <a:pPr/>
              <a:t>9/19/2010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56D3EEF-DE4E-429D-8EC4-DDC531AFF587}" type="slidenum">
              <a:rPr lang="en-US" smtClean="0"/>
              <a:pPr/>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267200" y="6473952"/>
            <a:ext cx="533400" cy="384048"/>
          </a:xfrm>
          <a:prstGeom prst="rect">
            <a:avLst/>
          </a:prstGeom>
        </p:spPr>
        <p:txBody>
          <a:bodyPr/>
          <a:lstStyle>
            <a:lvl1pPr>
              <a:defRPr sz="1100">
                <a:solidFill>
                  <a:srgbClr val="666666"/>
                </a:solidFill>
              </a:defRPr>
            </a:lvl1pPr>
          </a:lstStyle>
          <a:p>
            <a:fld id="{256D3EEF-DE4E-429D-8EC4-DDC531AFF587}" type="slidenum">
              <a:rPr lang="en-US" smtClean="0"/>
              <a:pPr/>
              <a:t>‹#›</a:t>
            </a:fld>
            <a:endParaRPr lang="en-US"/>
          </a:p>
        </p:txBody>
      </p:sp>
      <p:sp>
        <p:nvSpPr>
          <p:cNvPr id="6" name="Content Placeholder 5"/>
          <p:cNvSpPr>
            <a:spLocks noGrp="1"/>
          </p:cNvSpPr>
          <p:nvPr>
            <p:ph sz="quarter" idx="11"/>
          </p:nvPr>
        </p:nvSpPr>
        <p:spPr>
          <a:xfrm>
            <a:off x="304800" y="1524000"/>
            <a:ext cx="8610600" cy="4800600"/>
          </a:xfrm>
          <a:prstGeom prst="rect">
            <a:avLst/>
          </a:prstGeom>
        </p:spPr>
        <p:txBody>
          <a:bodyPr>
            <a:normAutofit/>
          </a:bodyPr>
          <a:lstStyle>
            <a:lvl1pPr marL="0" algn="l">
              <a:spcBef>
                <a:spcPts val="24"/>
              </a:spcBef>
              <a:spcAft>
                <a:spcPts val="0"/>
              </a:spcAft>
              <a:buSzPct val="80000"/>
              <a:defRPr sz="2400" spc="0">
                <a:solidFill>
                  <a:srgbClr val="666666"/>
                </a:solidFill>
              </a:defRPr>
            </a:lvl1pPr>
            <a:lvl2pPr>
              <a:defRPr sz="2400">
                <a:solidFill>
                  <a:srgbClr val="666666"/>
                </a:solidFill>
              </a:defRPr>
            </a:lvl2pPr>
            <a:lvl3pPr>
              <a:defRPr sz="2400">
                <a:solidFill>
                  <a:srgbClr val="666666"/>
                </a:solidFill>
              </a:defRPr>
            </a:lvl3pPr>
            <a:lvl4pPr>
              <a:defRPr sz="2400">
                <a:solidFill>
                  <a:srgbClr val="666666"/>
                </a:solidFill>
              </a:defRPr>
            </a:lvl4pPr>
            <a:lvl5pPr>
              <a:defRPr sz="240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0" y="772180"/>
            <a:ext cx="8915400" cy="584776"/>
          </a:xfrm>
          <a:prstGeom prst="rect">
            <a:avLst/>
          </a:prstGeom>
          <a:noFill/>
          <a:ln>
            <a:noFill/>
          </a:ln>
          <a:effectLst/>
        </p:spPr>
        <p:txBody>
          <a:bodyPr vert="horz" wrap="square" anchor="ctr">
            <a:spAutoFit/>
          </a:bodyPr>
          <a:lstStyle>
            <a:lvl1pPr marL="228600" algn="l">
              <a:defRPr sz="3200">
                <a:solidFill>
                  <a:srgbClr val="666666"/>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C801563-058F-49B1-B252-1E90F87F9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DD2343-76AE-4200-9A1D-9F3FF6BE2491}" type="datetime1">
              <a:rPr lang="en-US" smtClean="0"/>
              <a:pPr/>
              <a:t>9/19/2010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D3EEF-DE4E-429D-8EC4-DDC531AFF587}"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9D4371-D29D-49DA-8633-BD572AE3BC8B}" type="datetime1">
              <a:rPr lang="en-US" smtClean="0"/>
              <a:pPr/>
              <a:t>9/19/2010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D3EEF-DE4E-429D-8EC4-DDC531AFF5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286296-6165-4C88-9286-5E3E638D7280}" type="datetime1">
              <a:rPr lang="en-US" smtClean="0"/>
              <a:pPr/>
              <a:t>9/19/2010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D3EEF-DE4E-429D-8EC4-DDC531AFF587}"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A33330E-6A9E-4FB2-901C-B34A7895EA18}" type="datetime1">
              <a:rPr lang="en-US" smtClean="0"/>
              <a:pPr/>
              <a:t>9/19/2010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D3EEF-DE4E-429D-8EC4-DDC531AFF587}"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F003E7-5DB6-4DCC-8285-989F201C8FAA}" type="datetime1">
              <a:rPr lang="en-US" smtClean="0"/>
              <a:pPr/>
              <a:t>9/19/2010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D3EEF-DE4E-429D-8EC4-DDC531AFF587}"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E8EBE-4B71-4C50-8548-AFFC1856024A}" type="datetime1">
              <a:rPr lang="en-US" smtClean="0"/>
              <a:pPr/>
              <a:t>9/19/2010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CD71DD-6192-4D75-BECE-79925D9D444B}" type="datetime1">
              <a:rPr lang="en-US" smtClean="0"/>
              <a:pPr/>
              <a:t>9/19/2010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D3EEF-DE4E-429D-8EC4-DDC531AFF58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3543C90-BBFF-4F63-987B-3098EC620617}" type="datetime1">
              <a:rPr lang="en-US" smtClean="0"/>
              <a:pPr/>
              <a:t>9/19/2010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56D3EEF-DE4E-429D-8EC4-DDC531AFF58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9105B4-0CDC-4995-909B-794D695ACDBE}" type="datetime1">
              <a:rPr lang="en-US" smtClean="0"/>
              <a:pPr/>
              <a:t>9/19/2010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56D3EEF-DE4E-429D-8EC4-DDC531AFF5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18" Type="http://schemas.openxmlformats.org/officeDocument/2006/relationships/image" Target="../media/image18.wmf"/><Relationship Id="rId26" Type="http://schemas.openxmlformats.org/officeDocument/2006/relationships/image" Target="../media/image26.wmf"/><Relationship Id="rId3" Type="http://schemas.openxmlformats.org/officeDocument/2006/relationships/image" Target="../media/image3.wmf"/><Relationship Id="rId21" Type="http://schemas.openxmlformats.org/officeDocument/2006/relationships/image" Target="../media/image21.emf"/><Relationship Id="rId7" Type="http://schemas.openxmlformats.org/officeDocument/2006/relationships/image" Target="../media/image7.emf"/><Relationship Id="rId12" Type="http://schemas.openxmlformats.org/officeDocument/2006/relationships/image" Target="../media/image12.wmf"/><Relationship Id="rId17" Type="http://schemas.openxmlformats.org/officeDocument/2006/relationships/image" Target="../media/image17.wmf"/><Relationship Id="rId25" Type="http://schemas.openxmlformats.org/officeDocument/2006/relationships/image" Target="../media/image25.wmf"/><Relationship Id="rId2" Type="http://schemas.openxmlformats.org/officeDocument/2006/relationships/notesSlide" Target="../notesSlides/notesSlide3.xml"/><Relationship Id="rId16" Type="http://schemas.openxmlformats.org/officeDocument/2006/relationships/image" Target="../media/image16.emf"/><Relationship Id="rId20" Type="http://schemas.openxmlformats.org/officeDocument/2006/relationships/image" Target="../media/image20.emf"/><Relationship Id="rId29"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6.wmf"/><Relationship Id="rId11" Type="http://schemas.openxmlformats.org/officeDocument/2006/relationships/image" Target="../media/image11.emf"/><Relationship Id="rId24" Type="http://schemas.openxmlformats.org/officeDocument/2006/relationships/image" Target="../media/image24.emf"/><Relationship Id="rId5" Type="http://schemas.openxmlformats.org/officeDocument/2006/relationships/image" Target="../media/image5.emf"/><Relationship Id="rId15" Type="http://schemas.openxmlformats.org/officeDocument/2006/relationships/image" Target="../media/image15.wmf"/><Relationship Id="rId23" Type="http://schemas.openxmlformats.org/officeDocument/2006/relationships/image" Target="../media/image23.wmf"/><Relationship Id="rId28" Type="http://schemas.openxmlformats.org/officeDocument/2006/relationships/image" Target="../media/image28.png"/><Relationship Id="rId10" Type="http://schemas.openxmlformats.org/officeDocument/2006/relationships/image" Target="../media/image10.wmf"/><Relationship Id="rId19" Type="http://schemas.openxmlformats.org/officeDocument/2006/relationships/image" Target="../media/image19.jpeg"/><Relationship Id="rId4" Type="http://schemas.openxmlformats.org/officeDocument/2006/relationships/image" Target="../media/image4.wmf"/><Relationship Id="rId9" Type="http://schemas.openxmlformats.org/officeDocument/2006/relationships/image" Target="../media/image9.emf"/><Relationship Id="rId14" Type="http://schemas.openxmlformats.org/officeDocument/2006/relationships/image" Target="../media/image14.wmf"/><Relationship Id="rId22" Type="http://schemas.openxmlformats.org/officeDocument/2006/relationships/image" Target="../media/image22.emf"/><Relationship Id="rId27"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photography.si.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hyperlink" Target="http://www.getty.edu/"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wmf"/><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photography.si.edu/" TargetMode="External"/><Relationship Id="rId10" Type="http://schemas.openxmlformats.org/officeDocument/2006/relationships/image" Target="../media/image38.gif"/><Relationship Id="rId4" Type="http://schemas.openxmlformats.org/officeDocument/2006/relationships/hyperlink" Target="http://collections.si.edu/" TargetMode="External"/><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newsdesk.si.edu/sites/default/files/photos/SI-Staff-2Apan_.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Collaboration Trials and Triumphs:  EDAN</a:t>
            </a:r>
            <a:br>
              <a:rPr lang="en-US" dirty="0" smtClean="0"/>
            </a:br>
            <a:endParaRPr lang="en-US" dirty="0"/>
          </a:p>
        </p:txBody>
      </p:sp>
      <p:sp>
        <p:nvSpPr>
          <p:cNvPr id="3" name="Subtitle 2"/>
          <p:cNvSpPr>
            <a:spLocks noGrp="1"/>
          </p:cNvSpPr>
          <p:nvPr>
            <p:ph type="subTitle" idx="1"/>
          </p:nvPr>
        </p:nvSpPr>
        <p:spPr/>
        <p:txBody>
          <a:bodyPr>
            <a:normAutofit/>
          </a:bodyPr>
          <a:lstStyle/>
          <a:p>
            <a:r>
              <a:rPr lang="en-US" b="1" dirty="0" smtClean="0"/>
              <a:t>Common Administration</a:t>
            </a:r>
            <a:r>
              <a:rPr lang="en-US" dirty="0" smtClean="0"/>
              <a:t/>
            </a:r>
            <a:br>
              <a:rPr lang="en-US" dirty="0" smtClean="0"/>
            </a:br>
            <a:r>
              <a:rPr lang="en-US" dirty="0" smtClean="0"/>
              <a:t>"We work together because we have the same employer.“</a:t>
            </a:r>
            <a:br>
              <a:rPr lang="en-US" dirty="0" smtClean="0"/>
            </a:br>
            <a:endParaRPr lang="en-US" dirty="0"/>
          </a:p>
        </p:txBody>
      </p:sp>
      <p:sp>
        <p:nvSpPr>
          <p:cNvPr id="4" name="TextBox 3"/>
          <p:cNvSpPr txBox="1"/>
          <p:nvPr/>
        </p:nvSpPr>
        <p:spPr>
          <a:xfrm>
            <a:off x="6172200" y="5638800"/>
            <a:ext cx="2567306" cy="954107"/>
          </a:xfrm>
          <a:prstGeom prst="rect">
            <a:avLst/>
          </a:prstGeom>
          <a:noFill/>
        </p:spPr>
        <p:txBody>
          <a:bodyPr wrap="none" rtlCol="0">
            <a:spAutoFit/>
          </a:bodyPr>
          <a:lstStyle/>
          <a:p>
            <a:r>
              <a:rPr lang="en-US" sz="2000" b="1" dirty="0" smtClean="0"/>
              <a:t>Ann T. Speyer</a:t>
            </a:r>
          </a:p>
          <a:p>
            <a:r>
              <a:rPr lang="en-US" dirty="0" smtClean="0"/>
              <a:t>Chief Information Officer</a:t>
            </a:r>
          </a:p>
          <a:p>
            <a:r>
              <a:rPr lang="en-US" dirty="0" smtClean="0"/>
              <a:t>Smithsonian Institution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Grp="1" noChangeArrowheads="1"/>
          </p:cNvSpPr>
          <p:nvPr>
            <p:ph type="ctrTitle"/>
          </p:nvPr>
        </p:nvSpPr>
        <p:spPr bwMode="auto">
          <a:xfrm>
            <a:off x="0" y="5638800"/>
            <a:ext cx="9144000" cy="533400"/>
          </a:xfrm>
          <a:prstGeom prst="rect">
            <a:avLst/>
          </a:prstGeom>
          <a:noFill/>
          <a:ln>
            <a:miter lim="800000"/>
            <a:headEnd/>
            <a:tailEnd/>
          </a:ln>
        </p:spPr>
        <p:txBody>
          <a:bodyPr>
            <a:prstTxWarp prst="textNoShape">
              <a:avLst/>
            </a:prstTxWarp>
            <a:noAutofit/>
          </a:bodyPr>
          <a:lstStyle/>
          <a:p>
            <a:pPr algn="ctr"/>
            <a:r>
              <a:rPr lang="en-US" sz="4400" dirty="0" smtClean="0">
                <a:solidFill>
                  <a:srgbClr val="FFC000"/>
                </a:solidFill>
                <a:latin typeface="Arial" pitchFamily="-65" charset="0"/>
                <a:ea typeface="ＭＳ Ｐゴシック" pitchFamily="-65" charset="-128"/>
                <a:cs typeface="ＭＳ Ｐゴシック" pitchFamily="-65" charset="-128"/>
              </a:rPr>
              <a:t>Simultaneous Collaborations</a:t>
            </a:r>
            <a:endParaRPr lang="en-US" sz="4400" dirty="0">
              <a:solidFill>
                <a:srgbClr val="FFC000"/>
              </a:solidFill>
              <a:latin typeface="Arial" pitchFamily="-65" charset="0"/>
              <a:ea typeface="ＭＳ Ｐゴシック" pitchFamily="-65" charset="-128"/>
              <a:cs typeface="ＭＳ Ｐゴシック" pitchFamily="-65" charset="-128"/>
            </a:endParaRPr>
          </a:p>
        </p:txBody>
      </p:sp>
      <p:sp>
        <p:nvSpPr>
          <p:cNvPr id="8" name="Slide Number Placeholder 2"/>
          <p:cNvSpPr txBox="1">
            <a:spLocks/>
          </p:cNvSpPr>
          <p:nvPr/>
        </p:nvSpPr>
        <p:spPr>
          <a:xfrm>
            <a:off x="4191000" y="6172200"/>
            <a:ext cx="5334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C1EA9E-02A1-6F4B-9B9B-BD82C73134BA}" type="slidenum">
              <a:rPr kumimoji="0" lang="en-US" sz="1100" b="0" i="0" u="none" strike="noStrike" kern="1200" cap="none" spc="0" normalizeH="0" baseline="0" noProof="0" smtClean="0">
                <a:ln>
                  <a:noFill/>
                </a:ln>
                <a:solidFill>
                  <a:srgbClr val="666666"/>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666666"/>
              </a:solidFill>
              <a:effectLst/>
              <a:uLnTx/>
              <a:uFillTx/>
              <a:latin typeface="+mn-lt"/>
              <a:ea typeface="+mn-ea"/>
              <a:cs typeface="+mn-cs"/>
            </a:endParaRPr>
          </a:p>
        </p:txBody>
      </p:sp>
      <p:sp>
        <p:nvSpPr>
          <p:cNvPr id="22533" name="Rectangle 7"/>
          <p:cNvSpPr>
            <a:spLocks noChangeArrowheads="1"/>
          </p:cNvSpPr>
          <p:nvPr/>
        </p:nvSpPr>
        <p:spPr bwMode="auto">
          <a:xfrm>
            <a:off x="5334000" y="609600"/>
            <a:ext cx="3200400" cy="954107"/>
          </a:xfrm>
          <a:prstGeom prst="rect">
            <a:avLst/>
          </a:prstGeom>
          <a:noFill/>
          <a:ln w="9525">
            <a:noFill/>
            <a:miter lim="800000"/>
            <a:headEnd/>
            <a:tailEnd/>
          </a:ln>
        </p:spPr>
        <p:txBody>
          <a:bodyPr wrap="square">
            <a:prstTxWarp prst="textNoShape">
              <a:avLst/>
            </a:prstTxWarp>
            <a:spAutoFit/>
          </a:bodyPr>
          <a:lstStyle/>
          <a:p>
            <a:pPr algn="ctr"/>
            <a:r>
              <a:rPr lang="en-US" sz="2800" b="1" dirty="0" smtClean="0"/>
              <a:t>Digital Asset Access &amp; Use Policy</a:t>
            </a:r>
            <a:endParaRPr lang="en-US" sz="2800" b="1" dirty="0"/>
          </a:p>
        </p:txBody>
      </p:sp>
      <p:sp>
        <p:nvSpPr>
          <p:cNvPr id="22532" name="Rectangle 6"/>
          <p:cNvSpPr>
            <a:spLocks noChangeArrowheads="1"/>
          </p:cNvSpPr>
          <p:nvPr/>
        </p:nvSpPr>
        <p:spPr bwMode="auto">
          <a:xfrm>
            <a:off x="1295400" y="801469"/>
            <a:ext cx="2133601" cy="646331"/>
          </a:xfrm>
          <a:prstGeom prst="rect">
            <a:avLst/>
          </a:prstGeom>
          <a:noFill/>
          <a:ln w="9525">
            <a:noFill/>
            <a:miter lim="800000"/>
            <a:headEnd/>
            <a:tailEnd/>
          </a:ln>
        </p:spPr>
        <p:txBody>
          <a:bodyPr wrap="square">
            <a:prstTxWarp prst="textNoShape">
              <a:avLst/>
            </a:prstTxWarp>
            <a:spAutoFit/>
          </a:bodyPr>
          <a:lstStyle/>
          <a:p>
            <a:r>
              <a:rPr lang="en-US" sz="3600" b="1" dirty="0" smtClean="0"/>
              <a:t>DAMS</a:t>
            </a:r>
            <a:endParaRPr lang="en-US" b="1" dirty="0"/>
          </a:p>
        </p:txBody>
      </p:sp>
      <p:pic>
        <p:nvPicPr>
          <p:cNvPr id="11" name="Picture 1"/>
          <p:cNvPicPr>
            <a:picLocks noChangeAspect="1" noChangeArrowheads="1"/>
          </p:cNvPicPr>
          <p:nvPr/>
        </p:nvPicPr>
        <p:blipFill>
          <a:blip r:embed="rId3" cstate="print"/>
          <a:srcRect/>
          <a:stretch>
            <a:fillRect/>
          </a:stretch>
        </p:blipFill>
        <p:spPr bwMode="auto">
          <a:xfrm>
            <a:off x="5715000" y="1828800"/>
            <a:ext cx="2585730" cy="2590800"/>
          </a:xfrm>
          <a:prstGeom prst="rect">
            <a:avLst/>
          </a:prstGeom>
          <a:noFill/>
          <a:ln w="9525">
            <a:noFill/>
            <a:miter lim="800000"/>
            <a:headEnd/>
            <a:tailEnd/>
          </a:ln>
        </p:spPr>
      </p:pic>
      <p:pic>
        <p:nvPicPr>
          <p:cNvPr id="54278" name="Picture 6" descr="Image of 'Roosevelt Dam, before entombment in concrete monolith, Arizona' by Martin Stupich."/>
          <p:cNvPicPr>
            <a:picLocks noChangeAspect="1" noChangeArrowheads="1"/>
          </p:cNvPicPr>
          <p:nvPr/>
        </p:nvPicPr>
        <p:blipFill>
          <a:blip r:embed="rId4" cstate="print"/>
          <a:srcRect/>
          <a:stretch>
            <a:fillRect/>
          </a:stretch>
        </p:blipFill>
        <p:spPr bwMode="auto">
          <a:xfrm>
            <a:off x="990599" y="1905000"/>
            <a:ext cx="3140183" cy="2438400"/>
          </a:xfrm>
          <a:prstGeom prst="rect">
            <a:avLst/>
          </a:prstGeom>
          <a:noFill/>
        </p:spPr>
      </p:pic>
      <p:sp>
        <p:nvSpPr>
          <p:cNvPr id="16" name="TextBox 15"/>
          <p:cNvSpPr txBox="1"/>
          <p:nvPr/>
        </p:nvSpPr>
        <p:spPr>
          <a:xfrm>
            <a:off x="914400" y="4343400"/>
            <a:ext cx="2331087" cy="261610"/>
          </a:xfrm>
          <a:prstGeom prst="rect">
            <a:avLst/>
          </a:prstGeom>
          <a:noFill/>
        </p:spPr>
        <p:txBody>
          <a:bodyPr wrap="none" rtlCol="0">
            <a:spAutoFit/>
          </a:bodyPr>
          <a:lstStyle/>
          <a:p>
            <a:r>
              <a:rPr lang="en-US" sz="1100" dirty="0" smtClean="0">
                <a:solidFill>
                  <a:schemeClr val="tx1">
                    <a:lumMod val="65000"/>
                  </a:schemeClr>
                </a:solidFill>
              </a:rPr>
              <a:t>Smithsonian American Art Museum</a:t>
            </a:r>
            <a:endParaRPr lang="en-US" sz="1100" dirty="0">
              <a:solidFill>
                <a:schemeClr val="tx1">
                  <a:lumMod val="65000"/>
                </a:schemeClr>
              </a:solidFill>
            </a:endParaRPr>
          </a:p>
        </p:txBody>
      </p:sp>
      <p:sp>
        <p:nvSpPr>
          <p:cNvPr id="17" name="TextBox 16"/>
          <p:cNvSpPr txBox="1"/>
          <p:nvPr/>
        </p:nvSpPr>
        <p:spPr>
          <a:xfrm>
            <a:off x="6705600" y="4343400"/>
            <a:ext cx="1612942" cy="261610"/>
          </a:xfrm>
          <a:prstGeom prst="rect">
            <a:avLst/>
          </a:prstGeom>
          <a:noFill/>
        </p:spPr>
        <p:txBody>
          <a:bodyPr wrap="none" rtlCol="0">
            <a:spAutoFit/>
          </a:bodyPr>
          <a:lstStyle/>
          <a:p>
            <a:r>
              <a:rPr lang="en-US" sz="1100" dirty="0" smtClean="0">
                <a:solidFill>
                  <a:schemeClr val="tx1">
                    <a:lumMod val="65000"/>
                  </a:schemeClr>
                </a:solidFill>
              </a:rPr>
              <a:t>National Postal Museum</a:t>
            </a:r>
            <a:endParaRPr lang="en-US" sz="1100" dirty="0">
              <a:solidFill>
                <a:schemeClr val="tx1">
                  <a:lumMod val="6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Allowable Restriction Categories</a:t>
            </a:r>
            <a:endParaRPr lang="en-US" dirty="0"/>
          </a:p>
        </p:txBody>
      </p:sp>
      <p:sp>
        <p:nvSpPr>
          <p:cNvPr id="5" name="Content Placeholder 4"/>
          <p:cNvSpPr>
            <a:spLocks noGrp="1"/>
          </p:cNvSpPr>
          <p:nvPr>
            <p:ph idx="1"/>
          </p:nvPr>
        </p:nvSpPr>
        <p:spPr>
          <a:xfrm>
            <a:off x="457200" y="1775191"/>
            <a:ext cx="8229600" cy="4778009"/>
          </a:xfrm>
        </p:spPr>
        <p:txBody>
          <a:bodyPr>
            <a:normAutofit fontScale="62500" lnSpcReduction="20000"/>
          </a:bodyPr>
          <a:lstStyle/>
          <a:p>
            <a:r>
              <a:rPr lang="en-US" b="1" dirty="0" smtClean="0"/>
              <a:t> Legal</a:t>
            </a:r>
          </a:p>
          <a:p>
            <a:pPr lvl="1"/>
            <a:r>
              <a:rPr lang="en-US" dirty="0" smtClean="0"/>
              <a:t>Intellectual Property Rights (copyright, moral rights, trademark, patent, rights of privacy and publicity, personally identifiable information)</a:t>
            </a:r>
          </a:p>
          <a:p>
            <a:pPr lvl="1"/>
            <a:r>
              <a:rPr lang="en-US" dirty="0" smtClean="0"/>
              <a:t>Contractual Restrictions</a:t>
            </a:r>
          </a:p>
          <a:p>
            <a:pPr lvl="1"/>
            <a:r>
              <a:rPr lang="en-US" dirty="0" smtClean="0"/>
              <a:t>Native American and Native Hawaiian Human Remains and Objects</a:t>
            </a:r>
          </a:p>
          <a:p>
            <a:pPr lvl="1"/>
            <a:r>
              <a:rPr lang="en-US" dirty="0" smtClean="0"/>
              <a:t>Rare, Threatened or endangered species</a:t>
            </a:r>
          </a:p>
          <a:p>
            <a:pPr lvl="1"/>
            <a:r>
              <a:rPr lang="en-US" dirty="0" smtClean="0"/>
              <a:t>Archaeological or sacred sites</a:t>
            </a:r>
          </a:p>
          <a:p>
            <a:pPr lvl="1"/>
            <a:r>
              <a:rPr lang="en-US" dirty="0" smtClean="0"/>
              <a:t>Returned objects</a:t>
            </a:r>
          </a:p>
          <a:p>
            <a:pPr lvl="1"/>
            <a:r>
              <a:rPr lang="en-US" dirty="0" smtClean="0"/>
              <a:t>Uncertain provenance and export records</a:t>
            </a:r>
          </a:p>
          <a:p>
            <a:pPr lvl="1"/>
            <a:endParaRPr lang="en-US" b="1" dirty="0" smtClean="0"/>
          </a:p>
          <a:p>
            <a:r>
              <a:rPr lang="en-US" b="1" dirty="0" smtClean="0"/>
              <a:t>Policy and Other</a:t>
            </a:r>
          </a:p>
          <a:p>
            <a:pPr lvl="1"/>
            <a:r>
              <a:rPr lang="en-US" dirty="0" smtClean="0"/>
              <a:t>Sensitive Content</a:t>
            </a:r>
          </a:p>
          <a:p>
            <a:pPr lvl="1"/>
            <a:r>
              <a:rPr lang="en-US" dirty="0" smtClean="0"/>
              <a:t>Unpublished Research Data / Resources</a:t>
            </a:r>
          </a:p>
          <a:p>
            <a:pPr lvl="1"/>
            <a:r>
              <a:rPr lang="en-US" dirty="0" smtClean="0"/>
              <a:t>Our own resource limitations</a:t>
            </a:r>
          </a:p>
          <a:p>
            <a:pPr lvl="1"/>
            <a:r>
              <a:rPr lang="en-US" dirty="0" smtClean="0"/>
              <a:t>Commercial use restrictions (discretion of unit)</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graphicFrame>
        <p:nvGraphicFramePr>
          <p:cNvPr id="4" name="Content Placeholder 3"/>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Grp="1" noChangeArrowheads="1"/>
          </p:cNvSpPr>
          <p:nvPr>
            <p:ph type="ctrTitle"/>
          </p:nvPr>
        </p:nvSpPr>
        <p:spPr bwMode="auto">
          <a:xfrm>
            <a:off x="0" y="5638800"/>
            <a:ext cx="9144000" cy="533400"/>
          </a:xfrm>
          <a:prstGeom prst="rect">
            <a:avLst/>
          </a:prstGeom>
          <a:noFill/>
          <a:ln>
            <a:miter lim="800000"/>
            <a:headEnd/>
            <a:tailEnd/>
          </a:ln>
        </p:spPr>
        <p:txBody>
          <a:bodyPr>
            <a:prstTxWarp prst="textNoShape">
              <a:avLst/>
            </a:prstTxWarp>
            <a:noAutofit/>
          </a:bodyPr>
          <a:lstStyle/>
          <a:p>
            <a:pPr algn="ctr"/>
            <a:r>
              <a:rPr lang="en-US" sz="4000" dirty="0" smtClean="0">
                <a:solidFill>
                  <a:srgbClr val="FFC000"/>
                </a:solidFill>
                <a:latin typeface="Arial" pitchFamily="-65" charset="0"/>
                <a:ea typeface="ＭＳ Ｐゴシック" pitchFamily="-65" charset="-128"/>
                <a:cs typeface="ＭＳ Ｐゴシック" pitchFamily="-65" charset="-128"/>
              </a:rPr>
              <a:t>Searching for our Digital Diamonds</a:t>
            </a:r>
            <a:endParaRPr lang="en-US" sz="4000" dirty="0">
              <a:solidFill>
                <a:srgbClr val="FFC000"/>
              </a:solidFill>
              <a:latin typeface="Arial" pitchFamily="-65" charset="0"/>
              <a:ea typeface="ＭＳ Ｐゴシック" pitchFamily="-65" charset="-128"/>
              <a:cs typeface="ＭＳ Ｐゴシック" pitchFamily="-65" charset="-128"/>
            </a:endParaRPr>
          </a:p>
        </p:txBody>
      </p:sp>
      <p:sp>
        <p:nvSpPr>
          <p:cNvPr id="8" name="Slide Number Placeholder 2"/>
          <p:cNvSpPr txBox="1">
            <a:spLocks/>
          </p:cNvSpPr>
          <p:nvPr/>
        </p:nvSpPr>
        <p:spPr>
          <a:xfrm>
            <a:off x="4191000" y="6172200"/>
            <a:ext cx="5334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C1EA9E-02A1-6F4B-9B9B-BD82C73134BA}" type="slidenum">
              <a:rPr kumimoji="0" lang="en-US" sz="1100" b="0" i="0" u="none" strike="noStrike" kern="1200" cap="none" spc="0" normalizeH="0" baseline="0" noProof="0" smtClean="0">
                <a:ln>
                  <a:noFill/>
                </a:ln>
                <a:solidFill>
                  <a:srgbClr val="666666"/>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srgbClr val="666666"/>
              </a:solidFill>
              <a:effectLst/>
              <a:uLnTx/>
              <a:uFillTx/>
              <a:latin typeface="+mn-lt"/>
              <a:ea typeface="+mn-ea"/>
              <a:cs typeface="+mn-cs"/>
            </a:endParaRPr>
          </a:p>
        </p:txBody>
      </p:sp>
      <p:grpSp>
        <p:nvGrpSpPr>
          <p:cNvPr id="2" name="Group 12"/>
          <p:cNvGrpSpPr/>
          <p:nvPr/>
        </p:nvGrpSpPr>
        <p:grpSpPr>
          <a:xfrm>
            <a:off x="1066800" y="990600"/>
            <a:ext cx="2882900" cy="3000375"/>
            <a:chOff x="5118100" y="1295400"/>
            <a:chExt cx="2882900" cy="3000375"/>
          </a:xfrm>
        </p:grpSpPr>
        <p:sp>
          <p:nvSpPr>
            <p:cNvPr id="22533" name="Rectangle 7"/>
            <p:cNvSpPr>
              <a:spLocks noChangeArrowheads="1"/>
            </p:cNvSpPr>
            <p:nvPr/>
          </p:nvSpPr>
          <p:spPr bwMode="auto">
            <a:xfrm>
              <a:off x="5246616" y="1295400"/>
              <a:ext cx="1774845" cy="461665"/>
            </a:xfrm>
            <a:prstGeom prst="rect">
              <a:avLst/>
            </a:prstGeom>
            <a:noFill/>
            <a:ln w="9525">
              <a:noFill/>
              <a:miter lim="800000"/>
              <a:headEnd/>
              <a:tailEnd/>
            </a:ln>
          </p:spPr>
          <p:txBody>
            <a:bodyPr wrap="none">
              <a:prstTxWarp prst="textNoShape">
                <a:avLst/>
              </a:prstTxWarp>
              <a:spAutoFit/>
            </a:bodyPr>
            <a:lstStyle/>
            <a:p>
              <a:pPr algn="ctr"/>
              <a:r>
                <a:rPr lang="en-US" sz="2400" b="1" dirty="0" smtClean="0"/>
                <a:t>       Before    </a:t>
              </a:r>
              <a:endParaRPr lang="en-US" b="1" dirty="0"/>
            </a:p>
          </p:txBody>
        </p:sp>
        <p:pic>
          <p:nvPicPr>
            <p:cNvPr id="16390" name="Picture 6" descr="http://farm2.static.flickr.com/1406/1182138940_b0b36d843d.jpg"/>
            <p:cNvPicPr>
              <a:picLocks noChangeAspect="1" noChangeArrowheads="1"/>
            </p:cNvPicPr>
            <p:nvPr/>
          </p:nvPicPr>
          <p:blipFill>
            <a:blip r:embed="rId3" cstate="print"/>
            <a:srcRect/>
            <a:stretch>
              <a:fillRect/>
            </a:stretch>
          </p:blipFill>
          <p:spPr bwMode="auto">
            <a:xfrm>
              <a:off x="5118100" y="2133600"/>
              <a:ext cx="2882900" cy="2162175"/>
            </a:xfrm>
            <a:prstGeom prst="rect">
              <a:avLst/>
            </a:prstGeom>
            <a:noFill/>
          </p:spPr>
        </p:pic>
      </p:grpSp>
      <p:grpSp>
        <p:nvGrpSpPr>
          <p:cNvPr id="3" name="Group 11"/>
          <p:cNvGrpSpPr/>
          <p:nvPr/>
        </p:nvGrpSpPr>
        <p:grpSpPr>
          <a:xfrm>
            <a:off x="4876800" y="914400"/>
            <a:ext cx="3541958" cy="3101416"/>
            <a:chOff x="649042" y="1295400"/>
            <a:chExt cx="3541958" cy="3101416"/>
          </a:xfrm>
        </p:grpSpPr>
        <p:sp>
          <p:nvSpPr>
            <p:cNvPr id="22532" name="Rectangle 6"/>
            <p:cNvSpPr>
              <a:spLocks noChangeArrowheads="1"/>
            </p:cNvSpPr>
            <p:nvPr/>
          </p:nvSpPr>
          <p:spPr bwMode="auto">
            <a:xfrm>
              <a:off x="1219199" y="1295400"/>
              <a:ext cx="2133601" cy="461665"/>
            </a:xfrm>
            <a:prstGeom prst="rect">
              <a:avLst/>
            </a:prstGeom>
            <a:noFill/>
            <a:ln w="9525">
              <a:noFill/>
              <a:miter lim="800000"/>
              <a:headEnd/>
              <a:tailEnd/>
            </a:ln>
          </p:spPr>
          <p:txBody>
            <a:bodyPr wrap="square">
              <a:prstTxWarp prst="textNoShape">
                <a:avLst/>
              </a:prstTxWarp>
              <a:spAutoFit/>
            </a:bodyPr>
            <a:lstStyle/>
            <a:p>
              <a:pPr algn="ctr"/>
              <a:r>
                <a:rPr lang="en-US" sz="2400" b="1" dirty="0" smtClean="0"/>
                <a:t>After</a:t>
              </a:r>
              <a:endParaRPr lang="en-US" b="1" dirty="0"/>
            </a:p>
          </p:txBody>
        </p:sp>
        <p:pic>
          <p:nvPicPr>
            <p:cNvPr id="16392" name="Picture 8" descr="http://farm4.static.flickr.com/3186/2825756428_a6f7dc35cb.jpg"/>
            <p:cNvPicPr>
              <a:picLocks noChangeAspect="1" noChangeArrowheads="1"/>
            </p:cNvPicPr>
            <p:nvPr/>
          </p:nvPicPr>
          <p:blipFill>
            <a:blip r:embed="rId4" cstate="print"/>
            <a:srcRect/>
            <a:stretch>
              <a:fillRect/>
            </a:stretch>
          </p:blipFill>
          <p:spPr bwMode="auto">
            <a:xfrm>
              <a:off x="649042" y="1981200"/>
              <a:ext cx="3541958" cy="2415616"/>
            </a:xfrm>
            <a:prstGeom prst="rect">
              <a:avLst/>
            </a:prstGeom>
            <a:noFill/>
          </p:spPr>
        </p:pic>
      </p:grpSp>
      <p:sp>
        <p:nvSpPr>
          <p:cNvPr id="11" name="TextBox 10"/>
          <p:cNvSpPr txBox="1"/>
          <p:nvPr/>
        </p:nvSpPr>
        <p:spPr>
          <a:xfrm>
            <a:off x="7315200" y="4038600"/>
            <a:ext cx="1098378" cy="261610"/>
          </a:xfrm>
          <a:prstGeom prst="rect">
            <a:avLst/>
          </a:prstGeom>
          <a:noFill/>
        </p:spPr>
        <p:txBody>
          <a:bodyPr wrap="none" rtlCol="0">
            <a:spAutoFit/>
          </a:bodyPr>
          <a:lstStyle/>
          <a:p>
            <a:r>
              <a:rPr lang="en-US" sz="1100" dirty="0" smtClean="0">
                <a:solidFill>
                  <a:schemeClr val="tx1">
                    <a:lumMod val="65000"/>
                  </a:schemeClr>
                </a:solidFill>
              </a:rPr>
              <a:t>CC by </a:t>
            </a:r>
            <a:r>
              <a:rPr lang="en-US" sz="1100" dirty="0" err="1" smtClean="0">
                <a:solidFill>
                  <a:schemeClr val="tx1">
                    <a:lumMod val="65000"/>
                  </a:schemeClr>
                </a:solidFill>
              </a:rPr>
              <a:t>Swamibu</a:t>
            </a:r>
            <a:endParaRPr lang="en-US" sz="1100" dirty="0">
              <a:solidFill>
                <a:schemeClr val="tx1">
                  <a:lumMod val="65000"/>
                </a:schemeClr>
              </a:solidFill>
            </a:endParaRPr>
          </a:p>
        </p:txBody>
      </p:sp>
      <p:sp>
        <p:nvSpPr>
          <p:cNvPr id="12" name="TextBox 11"/>
          <p:cNvSpPr txBox="1"/>
          <p:nvPr/>
        </p:nvSpPr>
        <p:spPr>
          <a:xfrm>
            <a:off x="1219200" y="4005590"/>
            <a:ext cx="1098378" cy="261610"/>
          </a:xfrm>
          <a:prstGeom prst="rect">
            <a:avLst/>
          </a:prstGeom>
          <a:noFill/>
        </p:spPr>
        <p:txBody>
          <a:bodyPr wrap="none" rtlCol="0">
            <a:spAutoFit/>
          </a:bodyPr>
          <a:lstStyle/>
          <a:p>
            <a:r>
              <a:rPr lang="en-US" sz="1100" dirty="0" smtClean="0">
                <a:solidFill>
                  <a:schemeClr val="tx1">
                    <a:lumMod val="65000"/>
                  </a:schemeClr>
                </a:solidFill>
              </a:rPr>
              <a:t>CC by </a:t>
            </a:r>
            <a:r>
              <a:rPr lang="en-US" sz="1100" dirty="0" err="1" smtClean="0">
                <a:solidFill>
                  <a:schemeClr val="tx1">
                    <a:lumMod val="65000"/>
                  </a:schemeClr>
                </a:solidFill>
              </a:rPr>
              <a:t>Swamibu</a:t>
            </a:r>
            <a:endParaRPr lang="en-US" sz="1100" dirty="0">
              <a:solidFill>
                <a:schemeClr val="tx1">
                  <a:lumMod val="6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Smithsonian Photography Initiative</a:t>
            </a:r>
            <a:endParaRPr lang="en-US" dirty="0"/>
          </a:p>
        </p:txBody>
      </p:sp>
      <p:sp>
        <p:nvSpPr>
          <p:cNvPr id="3" name="Content Placeholder 2"/>
          <p:cNvSpPr>
            <a:spLocks noGrp="1"/>
          </p:cNvSpPr>
          <p:nvPr>
            <p:ph idx="1"/>
          </p:nvPr>
        </p:nvSpPr>
        <p:spPr>
          <a:xfrm>
            <a:off x="6248400" y="1752600"/>
            <a:ext cx="2895600" cy="4625609"/>
          </a:xfrm>
        </p:spPr>
        <p:txBody>
          <a:bodyPr>
            <a:normAutofit/>
          </a:bodyPr>
          <a:lstStyle/>
          <a:p>
            <a:pPr marL="115888" indent="3175">
              <a:buNone/>
              <a:tabLst>
                <a:tab pos="115888" algn="l"/>
              </a:tabLst>
            </a:pPr>
            <a:r>
              <a:rPr lang="en-US" sz="2800" dirty="0" smtClean="0"/>
              <a:t>More than </a:t>
            </a:r>
            <a:r>
              <a:rPr lang="en-US" sz="2800" b="1" dirty="0" smtClean="0"/>
              <a:t>13M</a:t>
            </a:r>
            <a:r>
              <a:rPr lang="en-US" sz="2800" dirty="0" smtClean="0"/>
              <a:t> images in some </a:t>
            </a:r>
            <a:r>
              <a:rPr lang="en-US" sz="2800" b="1" dirty="0" smtClean="0"/>
              <a:t>700</a:t>
            </a:r>
            <a:r>
              <a:rPr lang="en-US" sz="2800" dirty="0" smtClean="0"/>
              <a:t> collections throughout our museums and research centers </a:t>
            </a:r>
          </a:p>
          <a:p>
            <a:pPr marL="115888" indent="3175">
              <a:buNone/>
              <a:tabLst>
                <a:tab pos="115888" algn="l"/>
              </a:tabLst>
            </a:pPr>
            <a:endParaRPr lang="en-US" sz="2800" dirty="0" smtClean="0"/>
          </a:p>
          <a:p>
            <a:pPr marL="115888" indent="3175">
              <a:buNone/>
              <a:tabLst>
                <a:tab pos="115888" algn="l"/>
              </a:tabLst>
            </a:pPr>
            <a:r>
              <a:rPr lang="en-US" sz="2800" dirty="0" smtClean="0"/>
              <a:t>– of which some are digitized</a:t>
            </a:r>
            <a:endParaRPr lang="en-US" sz="2800" dirty="0"/>
          </a:p>
        </p:txBody>
      </p:sp>
      <p:pic>
        <p:nvPicPr>
          <p:cNvPr id="1026" name="Picture 2"/>
          <p:cNvPicPr>
            <a:picLocks noChangeAspect="1" noChangeArrowheads="1"/>
          </p:cNvPicPr>
          <p:nvPr/>
        </p:nvPicPr>
        <p:blipFill>
          <a:blip r:embed="rId3" cstate="print"/>
          <a:srcRect l="922" t="17237" r="3226" b="6717"/>
          <a:stretch>
            <a:fillRect/>
          </a:stretch>
        </p:blipFill>
        <p:spPr bwMode="auto">
          <a:xfrm>
            <a:off x="228600" y="1600200"/>
            <a:ext cx="5867400" cy="42312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1" name="Rectangle 173"/>
          <p:cNvSpPr>
            <a:spLocks noChangeArrowheads="1"/>
          </p:cNvSpPr>
          <p:nvPr/>
        </p:nvSpPr>
        <p:spPr bwMode="auto">
          <a:xfrm>
            <a:off x="7391400" y="838200"/>
            <a:ext cx="1447800" cy="3048000"/>
          </a:xfrm>
          <a:prstGeom prst="rect">
            <a:avLst/>
          </a:prstGeom>
          <a:noFill/>
          <a:ln w="19050" cap="rnd">
            <a:solidFill>
              <a:schemeClr val="tx1"/>
            </a:solidFill>
            <a:prstDash val="sysDot"/>
            <a:miter lim="800000"/>
            <a:headEnd/>
            <a:tailEnd/>
          </a:ln>
          <a:effectLst/>
        </p:spPr>
        <p:txBody>
          <a:bodyPr wrap="none" anchor="ctr"/>
          <a:lstStyle/>
          <a:p>
            <a:endParaRPr lang="en-US"/>
          </a:p>
        </p:txBody>
      </p:sp>
      <p:grpSp>
        <p:nvGrpSpPr>
          <p:cNvPr id="2" name="Group 122"/>
          <p:cNvGrpSpPr>
            <a:grpSpLocks/>
          </p:cNvGrpSpPr>
          <p:nvPr/>
        </p:nvGrpSpPr>
        <p:grpSpPr bwMode="auto">
          <a:xfrm>
            <a:off x="838200" y="3048000"/>
            <a:ext cx="6019800" cy="931863"/>
            <a:chOff x="528" y="1824"/>
            <a:chExt cx="3792" cy="587"/>
          </a:xfrm>
        </p:grpSpPr>
        <p:sp>
          <p:nvSpPr>
            <p:cNvPr id="2076" name="Rectangle 28"/>
            <p:cNvSpPr>
              <a:spLocks noChangeArrowheads="1"/>
            </p:cNvSpPr>
            <p:nvPr/>
          </p:nvSpPr>
          <p:spPr bwMode="auto">
            <a:xfrm>
              <a:off x="528" y="1824"/>
              <a:ext cx="3792" cy="576"/>
            </a:xfrm>
            <a:prstGeom prst="rect">
              <a:avLst/>
            </a:prstGeom>
            <a:solidFill>
              <a:schemeClr val="accent1"/>
            </a:solidFill>
            <a:ln w="9525">
              <a:solidFill>
                <a:schemeClr val="tx1"/>
              </a:solidFill>
              <a:miter lim="800000"/>
              <a:headEnd/>
              <a:tailEnd/>
            </a:ln>
            <a:effectLst/>
          </p:spPr>
          <p:txBody>
            <a:bodyPr wrap="none" anchor="ctr"/>
            <a:lstStyle/>
            <a:p>
              <a:pPr algn="ctr"/>
              <a:r>
                <a:rPr lang="en-US" sz="1600" b="1"/>
                <a:t>Enterprise Digital Asset Net</a:t>
              </a:r>
              <a:br>
                <a:rPr lang="en-US" sz="1600" b="1"/>
              </a:br>
              <a:r>
                <a:rPr lang="en-US" sz="1600" b="1"/>
                <a:t>(EDAN)</a:t>
              </a:r>
            </a:p>
          </p:txBody>
        </p:sp>
        <p:grpSp>
          <p:nvGrpSpPr>
            <p:cNvPr id="3" name="Group 106"/>
            <p:cNvGrpSpPr>
              <a:grpSpLocks/>
            </p:cNvGrpSpPr>
            <p:nvPr/>
          </p:nvGrpSpPr>
          <p:grpSpPr bwMode="auto">
            <a:xfrm>
              <a:off x="751" y="1824"/>
              <a:ext cx="3346" cy="587"/>
              <a:chOff x="751" y="1824"/>
              <a:chExt cx="3346" cy="587"/>
            </a:xfrm>
          </p:grpSpPr>
          <p:pic>
            <p:nvPicPr>
              <p:cNvPr id="2073" name="Picture 25" descr="BD18239_"/>
              <p:cNvPicPr>
                <a:picLocks noChangeAspect="1" noChangeArrowheads="1"/>
              </p:cNvPicPr>
              <p:nvPr/>
            </p:nvPicPr>
            <p:blipFill>
              <a:blip r:embed="rId3" cstate="print"/>
              <a:srcRect/>
              <a:stretch>
                <a:fillRect/>
              </a:stretch>
            </p:blipFill>
            <p:spPr bwMode="auto">
              <a:xfrm>
                <a:off x="751" y="1824"/>
                <a:ext cx="593" cy="587"/>
              </a:xfrm>
              <a:prstGeom prst="rect">
                <a:avLst/>
              </a:prstGeom>
              <a:noFill/>
            </p:spPr>
          </p:pic>
          <p:pic>
            <p:nvPicPr>
              <p:cNvPr id="2136" name="Picture 88" descr="BD18239_"/>
              <p:cNvPicPr>
                <a:picLocks noChangeAspect="1" noChangeArrowheads="1"/>
              </p:cNvPicPr>
              <p:nvPr/>
            </p:nvPicPr>
            <p:blipFill>
              <a:blip r:embed="rId3" cstate="print"/>
              <a:srcRect/>
              <a:stretch>
                <a:fillRect/>
              </a:stretch>
            </p:blipFill>
            <p:spPr bwMode="auto">
              <a:xfrm>
                <a:off x="3504" y="1824"/>
                <a:ext cx="593" cy="587"/>
              </a:xfrm>
              <a:prstGeom prst="rect">
                <a:avLst/>
              </a:prstGeom>
              <a:noFill/>
            </p:spPr>
          </p:pic>
        </p:grpSp>
      </p:grpSp>
      <p:pic>
        <p:nvPicPr>
          <p:cNvPr id="2055" name="Picture 7" descr="BD18212_"/>
          <p:cNvPicPr>
            <a:picLocks noGrp="1" noChangeAspect="1" noChangeArrowheads="1"/>
          </p:cNvPicPr>
          <p:nvPr>
            <p:ph idx="4294967295"/>
          </p:nvPr>
        </p:nvPicPr>
        <p:blipFill>
          <a:blip r:embed="rId4" cstate="print"/>
          <a:srcRect/>
          <a:stretch>
            <a:fillRect/>
          </a:stretch>
        </p:blipFill>
        <p:spPr>
          <a:xfrm>
            <a:off x="8534400" y="3248025"/>
            <a:ext cx="609600" cy="561975"/>
          </a:xfrm>
        </p:spPr>
      </p:pic>
      <p:grpSp>
        <p:nvGrpSpPr>
          <p:cNvPr id="4" name="Group 86"/>
          <p:cNvGrpSpPr>
            <a:grpSpLocks/>
          </p:cNvGrpSpPr>
          <p:nvPr/>
        </p:nvGrpSpPr>
        <p:grpSpPr bwMode="auto">
          <a:xfrm>
            <a:off x="5410200" y="5486400"/>
            <a:ext cx="609600" cy="762000"/>
            <a:chOff x="576" y="2784"/>
            <a:chExt cx="480" cy="599"/>
          </a:xfrm>
        </p:grpSpPr>
        <p:pic>
          <p:nvPicPr>
            <p:cNvPr id="2070" name="Picture 22" descr="BD18252_"/>
            <p:cNvPicPr>
              <a:picLocks noChangeAspect="1" noChangeArrowheads="1"/>
            </p:cNvPicPr>
            <p:nvPr/>
          </p:nvPicPr>
          <p:blipFill>
            <a:blip r:embed="rId5" cstate="print"/>
            <a:srcRect/>
            <a:stretch>
              <a:fillRect/>
            </a:stretch>
          </p:blipFill>
          <p:spPr bwMode="auto">
            <a:xfrm>
              <a:off x="576" y="2784"/>
              <a:ext cx="374" cy="501"/>
            </a:xfrm>
            <a:prstGeom prst="rect">
              <a:avLst/>
            </a:prstGeom>
            <a:noFill/>
          </p:spPr>
        </p:pic>
        <p:pic>
          <p:nvPicPr>
            <p:cNvPr id="2079" name="Picture 31" descr="MCj02317830000[1]"/>
            <p:cNvPicPr>
              <a:picLocks noChangeAspect="1" noChangeArrowheads="1"/>
            </p:cNvPicPr>
            <p:nvPr/>
          </p:nvPicPr>
          <p:blipFill>
            <a:blip r:embed="rId6" cstate="print"/>
            <a:srcRect/>
            <a:stretch>
              <a:fillRect/>
            </a:stretch>
          </p:blipFill>
          <p:spPr bwMode="auto">
            <a:xfrm>
              <a:off x="624" y="2976"/>
              <a:ext cx="432" cy="407"/>
            </a:xfrm>
            <a:prstGeom prst="rect">
              <a:avLst/>
            </a:prstGeom>
            <a:noFill/>
          </p:spPr>
        </p:pic>
      </p:grpSp>
      <p:grpSp>
        <p:nvGrpSpPr>
          <p:cNvPr id="5" name="Group 151"/>
          <p:cNvGrpSpPr>
            <a:grpSpLocks/>
          </p:cNvGrpSpPr>
          <p:nvPr/>
        </p:nvGrpSpPr>
        <p:grpSpPr bwMode="auto">
          <a:xfrm>
            <a:off x="1143000" y="5530850"/>
            <a:ext cx="546100" cy="793750"/>
            <a:chOff x="1824" y="3408"/>
            <a:chExt cx="392" cy="624"/>
          </a:xfrm>
        </p:grpSpPr>
        <p:pic>
          <p:nvPicPr>
            <p:cNvPr id="2068" name="Picture 20" descr="BD18252_"/>
            <p:cNvPicPr>
              <a:picLocks noChangeAspect="1" noChangeArrowheads="1"/>
            </p:cNvPicPr>
            <p:nvPr/>
          </p:nvPicPr>
          <p:blipFill>
            <a:blip r:embed="rId7" cstate="print"/>
            <a:srcRect/>
            <a:stretch>
              <a:fillRect/>
            </a:stretch>
          </p:blipFill>
          <p:spPr bwMode="auto">
            <a:xfrm>
              <a:off x="1824" y="3408"/>
              <a:ext cx="374" cy="501"/>
            </a:xfrm>
            <a:prstGeom prst="rect">
              <a:avLst/>
            </a:prstGeom>
            <a:noFill/>
          </p:spPr>
        </p:pic>
        <p:pic>
          <p:nvPicPr>
            <p:cNvPr id="2103" name="Picture 55" descr="MCj01501420000[1]"/>
            <p:cNvPicPr>
              <a:picLocks noChangeAspect="1" noChangeArrowheads="1"/>
            </p:cNvPicPr>
            <p:nvPr/>
          </p:nvPicPr>
          <p:blipFill>
            <a:blip r:embed="rId8" cstate="print"/>
            <a:srcRect/>
            <a:stretch>
              <a:fillRect/>
            </a:stretch>
          </p:blipFill>
          <p:spPr bwMode="auto">
            <a:xfrm>
              <a:off x="1931" y="3600"/>
              <a:ext cx="285" cy="432"/>
            </a:xfrm>
            <a:prstGeom prst="rect">
              <a:avLst/>
            </a:prstGeom>
            <a:noFill/>
          </p:spPr>
        </p:pic>
      </p:grpSp>
      <p:grpSp>
        <p:nvGrpSpPr>
          <p:cNvPr id="6" name="Group 149"/>
          <p:cNvGrpSpPr>
            <a:grpSpLocks/>
          </p:cNvGrpSpPr>
          <p:nvPr/>
        </p:nvGrpSpPr>
        <p:grpSpPr bwMode="auto">
          <a:xfrm>
            <a:off x="1752600" y="4540250"/>
            <a:ext cx="544513" cy="717550"/>
            <a:chOff x="2256" y="2784"/>
            <a:chExt cx="391" cy="576"/>
          </a:xfrm>
        </p:grpSpPr>
        <p:pic>
          <p:nvPicPr>
            <p:cNvPr id="2067" name="Picture 19" descr="BD18252_"/>
            <p:cNvPicPr>
              <a:picLocks noChangeAspect="1" noChangeArrowheads="1"/>
            </p:cNvPicPr>
            <p:nvPr/>
          </p:nvPicPr>
          <p:blipFill>
            <a:blip r:embed="rId9" cstate="print"/>
            <a:srcRect/>
            <a:stretch>
              <a:fillRect/>
            </a:stretch>
          </p:blipFill>
          <p:spPr bwMode="auto">
            <a:xfrm>
              <a:off x="2256" y="2784"/>
              <a:ext cx="374" cy="501"/>
            </a:xfrm>
            <a:prstGeom prst="rect">
              <a:avLst/>
            </a:prstGeom>
            <a:noFill/>
          </p:spPr>
        </p:pic>
        <p:pic>
          <p:nvPicPr>
            <p:cNvPr id="2106" name="Picture 58" descr="MCj03236160000[1]"/>
            <p:cNvPicPr>
              <a:picLocks noChangeAspect="1" noChangeArrowheads="1"/>
            </p:cNvPicPr>
            <p:nvPr/>
          </p:nvPicPr>
          <p:blipFill>
            <a:blip r:embed="rId10" cstate="print"/>
            <a:srcRect/>
            <a:stretch>
              <a:fillRect/>
            </a:stretch>
          </p:blipFill>
          <p:spPr bwMode="auto">
            <a:xfrm>
              <a:off x="2352" y="3064"/>
              <a:ext cx="295" cy="296"/>
            </a:xfrm>
            <a:prstGeom prst="rect">
              <a:avLst/>
            </a:prstGeom>
            <a:noFill/>
          </p:spPr>
        </p:pic>
      </p:grpSp>
      <p:grpSp>
        <p:nvGrpSpPr>
          <p:cNvPr id="7" name="Group 85"/>
          <p:cNvGrpSpPr>
            <a:grpSpLocks/>
          </p:cNvGrpSpPr>
          <p:nvPr/>
        </p:nvGrpSpPr>
        <p:grpSpPr bwMode="auto">
          <a:xfrm>
            <a:off x="4552950" y="4495800"/>
            <a:ext cx="628650" cy="838200"/>
            <a:chOff x="2928" y="2784"/>
            <a:chExt cx="447" cy="609"/>
          </a:xfrm>
        </p:grpSpPr>
        <p:pic>
          <p:nvPicPr>
            <p:cNvPr id="2060" name="Picture 12" descr="BD18252_"/>
            <p:cNvPicPr>
              <a:picLocks noChangeAspect="1" noChangeArrowheads="1"/>
            </p:cNvPicPr>
            <p:nvPr/>
          </p:nvPicPr>
          <p:blipFill>
            <a:blip r:embed="rId11" cstate="print"/>
            <a:srcRect/>
            <a:stretch>
              <a:fillRect/>
            </a:stretch>
          </p:blipFill>
          <p:spPr bwMode="auto">
            <a:xfrm>
              <a:off x="2928" y="2784"/>
              <a:ext cx="374" cy="501"/>
            </a:xfrm>
            <a:prstGeom prst="rect">
              <a:avLst/>
            </a:prstGeom>
            <a:noFill/>
          </p:spPr>
        </p:pic>
        <p:pic>
          <p:nvPicPr>
            <p:cNvPr id="2111" name="Picture 63" descr="MCj01743770000[1]"/>
            <p:cNvPicPr>
              <a:picLocks noChangeAspect="1" noChangeArrowheads="1"/>
            </p:cNvPicPr>
            <p:nvPr/>
          </p:nvPicPr>
          <p:blipFill>
            <a:blip r:embed="rId12" cstate="print"/>
            <a:srcRect/>
            <a:stretch>
              <a:fillRect/>
            </a:stretch>
          </p:blipFill>
          <p:spPr bwMode="auto">
            <a:xfrm>
              <a:off x="2976" y="3072"/>
              <a:ext cx="399" cy="321"/>
            </a:xfrm>
            <a:prstGeom prst="rect">
              <a:avLst/>
            </a:prstGeom>
            <a:noFill/>
          </p:spPr>
        </p:pic>
      </p:grpSp>
      <p:grpSp>
        <p:nvGrpSpPr>
          <p:cNvPr id="8" name="Group 66"/>
          <p:cNvGrpSpPr>
            <a:grpSpLocks/>
          </p:cNvGrpSpPr>
          <p:nvPr/>
        </p:nvGrpSpPr>
        <p:grpSpPr bwMode="auto">
          <a:xfrm>
            <a:off x="3962400" y="5562600"/>
            <a:ext cx="685800" cy="717550"/>
            <a:chOff x="3984" y="3168"/>
            <a:chExt cx="480" cy="547"/>
          </a:xfrm>
        </p:grpSpPr>
        <p:pic>
          <p:nvPicPr>
            <p:cNvPr id="2109" name="Picture 61" descr="BD18252_"/>
            <p:cNvPicPr>
              <a:picLocks noChangeAspect="1" noChangeArrowheads="1"/>
            </p:cNvPicPr>
            <p:nvPr/>
          </p:nvPicPr>
          <p:blipFill>
            <a:blip r:embed="rId13" cstate="print"/>
            <a:srcRect/>
            <a:stretch>
              <a:fillRect/>
            </a:stretch>
          </p:blipFill>
          <p:spPr bwMode="auto">
            <a:xfrm>
              <a:off x="3984" y="3168"/>
              <a:ext cx="374" cy="501"/>
            </a:xfrm>
            <a:prstGeom prst="rect">
              <a:avLst/>
            </a:prstGeom>
            <a:noFill/>
          </p:spPr>
        </p:pic>
        <p:pic>
          <p:nvPicPr>
            <p:cNvPr id="2112" name="Picture 64" descr="MCj04245980000[1]"/>
            <p:cNvPicPr>
              <a:picLocks noChangeAspect="1" noChangeArrowheads="1"/>
            </p:cNvPicPr>
            <p:nvPr/>
          </p:nvPicPr>
          <p:blipFill>
            <a:blip r:embed="rId14" cstate="print"/>
            <a:srcRect/>
            <a:stretch>
              <a:fillRect/>
            </a:stretch>
          </p:blipFill>
          <p:spPr bwMode="auto">
            <a:xfrm>
              <a:off x="4032" y="3443"/>
              <a:ext cx="432" cy="272"/>
            </a:xfrm>
            <a:prstGeom prst="rect">
              <a:avLst/>
            </a:prstGeom>
            <a:noFill/>
          </p:spPr>
        </p:pic>
      </p:grpSp>
      <p:grpSp>
        <p:nvGrpSpPr>
          <p:cNvPr id="9" name="Group 71"/>
          <p:cNvGrpSpPr>
            <a:grpSpLocks/>
          </p:cNvGrpSpPr>
          <p:nvPr/>
        </p:nvGrpSpPr>
        <p:grpSpPr bwMode="auto">
          <a:xfrm>
            <a:off x="3276600" y="4540250"/>
            <a:ext cx="609600" cy="793750"/>
            <a:chOff x="4992" y="3168"/>
            <a:chExt cx="480" cy="624"/>
          </a:xfrm>
        </p:grpSpPr>
        <p:pic>
          <p:nvPicPr>
            <p:cNvPr id="2110" name="Picture 62" descr="BD18252_"/>
            <p:cNvPicPr>
              <a:picLocks noChangeAspect="1" noChangeArrowheads="1"/>
            </p:cNvPicPr>
            <p:nvPr/>
          </p:nvPicPr>
          <p:blipFill>
            <a:blip r:embed="rId13" cstate="print"/>
            <a:srcRect/>
            <a:stretch>
              <a:fillRect/>
            </a:stretch>
          </p:blipFill>
          <p:spPr bwMode="auto">
            <a:xfrm>
              <a:off x="4992" y="3168"/>
              <a:ext cx="374" cy="501"/>
            </a:xfrm>
            <a:prstGeom prst="rect">
              <a:avLst/>
            </a:prstGeom>
            <a:noFill/>
          </p:spPr>
        </p:pic>
        <p:pic>
          <p:nvPicPr>
            <p:cNvPr id="2117" name="Picture 69" descr="bl00211_"/>
            <p:cNvPicPr>
              <a:picLocks noChangeAspect="1" noChangeArrowheads="1"/>
            </p:cNvPicPr>
            <p:nvPr/>
          </p:nvPicPr>
          <p:blipFill>
            <a:blip r:embed="rId15" cstate="print"/>
            <a:srcRect/>
            <a:stretch>
              <a:fillRect/>
            </a:stretch>
          </p:blipFill>
          <p:spPr bwMode="auto">
            <a:xfrm>
              <a:off x="5068" y="3357"/>
              <a:ext cx="404" cy="435"/>
            </a:xfrm>
            <a:prstGeom prst="rect">
              <a:avLst/>
            </a:prstGeom>
            <a:noFill/>
          </p:spPr>
        </p:pic>
      </p:grpSp>
      <p:grpSp>
        <p:nvGrpSpPr>
          <p:cNvPr id="10" name="Group 148"/>
          <p:cNvGrpSpPr>
            <a:grpSpLocks/>
          </p:cNvGrpSpPr>
          <p:nvPr/>
        </p:nvGrpSpPr>
        <p:grpSpPr bwMode="auto">
          <a:xfrm>
            <a:off x="2514600" y="5530850"/>
            <a:ext cx="762000" cy="793750"/>
            <a:chOff x="2736" y="3408"/>
            <a:chExt cx="528" cy="597"/>
          </a:xfrm>
        </p:grpSpPr>
        <p:pic>
          <p:nvPicPr>
            <p:cNvPr id="2126" name="Picture 78" descr="BD18252_"/>
            <p:cNvPicPr>
              <a:picLocks noChangeAspect="1" noChangeArrowheads="1"/>
            </p:cNvPicPr>
            <p:nvPr/>
          </p:nvPicPr>
          <p:blipFill>
            <a:blip r:embed="rId16" cstate="print"/>
            <a:srcRect/>
            <a:stretch>
              <a:fillRect/>
            </a:stretch>
          </p:blipFill>
          <p:spPr bwMode="auto">
            <a:xfrm>
              <a:off x="2736" y="3408"/>
              <a:ext cx="374" cy="501"/>
            </a:xfrm>
            <a:prstGeom prst="rect">
              <a:avLst/>
            </a:prstGeom>
            <a:noFill/>
          </p:spPr>
        </p:pic>
        <p:pic>
          <p:nvPicPr>
            <p:cNvPr id="2123" name="Picture 75" descr="dd01044_"/>
            <p:cNvPicPr>
              <a:picLocks noChangeAspect="1" noChangeArrowheads="1"/>
            </p:cNvPicPr>
            <p:nvPr/>
          </p:nvPicPr>
          <p:blipFill>
            <a:blip r:embed="rId17" cstate="print"/>
            <a:srcRect/>
            <a:stretch>
              <a:fillRect/>
            </a:stretch>
          </p:blipFill>
          <p:spPr bwMode="auto">
            <a:xfrm>
              <a:off x="2832" y="3696"/>
              <a:ext cx="432" cy="309"/>
            </a:xfrm>
            <a:prstGeom prst="rect">
              <a:avLst/>
            </a:prstGeom>
            <a:noFill/>
          </p:spPr>
        </p:pic>
      </p:grpSp>
      <p:sp>
        <p:nvSpPr>
          <p:cNvPr id="2158" name="Text Box 110"/>
          <p:cNvSpPr txBox="1">
            <a:spLocks noChangeArrowheads="1"/>
          </p:cNvSpPr>
          <p:nvPr/>
        </p:nvSpPr>
        <p:spPr bwMode="auto">
          <a:xfrm>
            <a:off x="7696200" y="2949575"/>
            <a:ext cx="914400" cy="427038"/>
          </a:xfrm>
          <a:prstGeom prst="rect">
            <a:avLst/>
          </a:prstGeom>
          <a:noFill/>
          <a:ln w="9525">
            <a:noFill/>
            <a:miter lim="800000"/>
            <a:headEnd/>
            <a:tailEnd/>
          </a:ln>
          <a:effectLst/>
        </p:spPr>
        <p:txBody>
          <a:bodyPr>
            <a:spAutoFit/>
          </a:bodyPr>
          <a:lstStyle/>
          <a:p>
            <a:r>
              <a:rPr lang="en-US" sz="1000" b="1"/>
              <a:t>Derivative</a:t>
            </a:r>
            <a:r>
              <a:rPr lang="en-US" sz="1200" b="1"/>
              <a:t> </a:t>
            </a:r>
            <a:r>
              <a:rPr lang="en-US" sz="1000" b="1"/>
              <a:t>Generator</a:t>
            </a:r>
          </a:p>
        </p:txBody>
      </p:sp>
      <p:sp>
        <p:nvSpPr>
          <p:cNvPr id="2162" name="AutoShape 114"/>
          <p:cNvSpPr>
            <a:spLocks noChangeArrowheads="1"/>
          </p:cNvSpPr>
          <p:nvPr/>
        </p:nvSpPr>
        <p:spPr bwMode="auto">
          <a:xfrm>
            <a:off x="152400" y="1295400"/>
            <a:ext cx="1295400" cy="609600"/>
          </a:xfrm>
          <a:prstGeom prst="cloudCallout">
            <a:avLst>
              <a:gd name="adj1" fmla="val 122917"/>
              <a:gd name="adj2" fmla="val 222134"/>
            </a:avLst>
          </a:prstGeom>
          <a:solidFill>
            <a:srgbClr val="99CCFF"/>
          </a:solidFill>
          <a:ln w="9525">
            <a:solidFill>
              <a:schemeClr val="tx1"/>
            </a:solidFill>
            <a:round/>
            <a:headEnd/>
            <a:tailEnd/>
          </a:ln>
          <a:effectLst/>
        </p:spPr>
        <p:txBody>
          <a:bodyPr/>
          <a:lstStyle/>
          <a:p>
            <a:pPr algn="ctr"/>
            <a:r>
              <a:rPr lang="en-US" sz="900" b="1"/>
              <a:t>Interactive Kiosks</a:t>
            </a:r>
          </a:p>
        </p:txBody>
      </p:sp>
      <p:grpSp>
        <p:nvGrpSpPr>
          <p:cNvPr id="11" name="Group 24"/>
          <p:cNvGrpSpPr>
            <a:grpSpLocks/>
          </p:cNvGrpSpPr>
          <p:nvPr/>
        </p:nvGrpSpPr>
        <p:grpSpPr bwMode="auto">
          <a:xfrm>
            <a:off x="7848600" y="1828800"/>
            <a:ext cx="609600" cy="762000"/>
            <a:chOff x="4176" y="960"/>
            <a:chExt cx="478" cy="620"/>
          </a:xfrm>
        </p:grpSpPr>
        <p:pic>
          <p:nvPicPr>
            <p:cNvPr id="2056" name="Picture 8" descr="BD18201_"/>
            <p:cNvPicPr>
              <a:picLocks noChangeAspect="1" noChangeArrowheads="1"/>
            </p:cNvPicPr>
            <p:nvPr/>
          </p:nvPicPr>
          <p:blipFill>
            <a:blip r:embed="rId18" cstate="print"/>
            <a:srcRect/>
            <a:stretch>
              <a:fillRect/>
            </a:stretch>
          </p:blipFill>
          <p:spPr bwMode="auto">
            <a:xfrm>
              <a:off x="4176" y="960"/>
              <a:ext cx="478" cy="620"/>
            </a:xfrm>
            <a:prstGeom prst="rect">
              <a:avLst/>
            </a:prstGeom>
            <a:noFill/>
          </p:spPr>
        </p:pic>
        <p:pic>
          <p:nvPicPr>
            <p:cNvPr id="2065" name="Picture 17" descr="Castle%20Half%20Frame"/>
            <p:cNvPicPr>
              <a:picLocks noChangeAspect="1" noChangeArrowheads="1"/>
            </p:cNvPicPr>
            <p:nvPr/>
          </p:nvPicPr>
          <p:blipFill>
            <a:blip r:embed="rId19" cstate="print"/>
            <a:srcRect/>
            <a:stretch>
              <a:fillRect/>
            </a:stretch>
          </p:blipFill>
          <p:spPr bwMode="auto">
            <a:xfrm>
              <a:off x="4224" y="1104"/>
              <a:ext cx="223" cy="231"/>
            </a:xfrm>
            <a:prstGeom prst="rect">
              <a:avLst/>
            </a:prstGeom>
            <a:noFill/>
          </p:spPr>
        </p:pic>
      </p:grpSp>
      <p:sp>
        <p:nvSpPr>
          <p:cNvPr id="2165" name="Text Box 117"/>
          <p:cNvSpPr txBox="1">
            <a:spLocks noChangeArrowheads="1"/>
          </p:cNvSpPr>
          <p:nvPr/>
        </p:nvSpPr>
        <p:spPr bwMode="auto">
          <a:xfrm>
            <a:off x="7467600" y="1431925"/>
            <a:ext cx="1371600" cy="396875"/>
          </a:xfrm>
          <a:prstGeom prst="rect">
            <a:avLst/>
          </a:prstGeom>
          <a:noFill/>
          <a:ln w="9525">
            <a:noFill/>
            <a:miter lim="800000"/>
            <a:headEnd/>
            <a:tailEnd/>
          </a:ln>
          <a:effectLst/>
        </p:spPr>
        <p:txBody>
          <a:bodyPr>
            <a:spAutoFit/>
          </a:bodyPr>
          <a:lstStyle/>
          <a:p>
            <a:pPr algn="ctr"/>
            <a:r>
              <a:rPr lang="en-US" sz="1000" b="1"/>
              <a:t>Derivative Image Storage</a:t>
            </a:r>
          </a:p>
        </p:txBody>
      </p:sp>
      <p:sp>
        <p:nvSpPr>
          <p:cNvPr id="2160" name="AutoShape 112"/>
          <p:cNvSpPr>
            <a:spLocks noChangeArrowheads="1"/>
          </p:cNvSpPr>
          <p:nvPr/>
        </p:nvSpPr>
        <p:spPr bwMode="auto">
          <a:xfrm>
            <a:off x="304800" y="2286000"/>
            <a:ext cx="1371600" cy="685800"/>
          </a:xfrm>
          <a:prstGeom prst="cloudCallout">
            <a:avLst>
              <a:gd name="adj1" fmla="val 49190"/>
              <a:gd name="adj2" fmla="val -12731"/>
            </a:avLst>
          </a:prstGeom>
          <a:solidFill>
            <a:srgbClr val="99CCFF"/>
          </a:solidFill>
          <a:ln w="9525">
            <a:solidFill>
              <a:schemeClr val="tx1"/>
            </a:solidFill>
            <a:round/>
            <a:headEnd/>
            <a:tailEnd/>
          </a:ln>
          <a:effectLst/>
        </p:spPr>
        <p:txBody>
          <a:bodyPr/>
          <a:lstStyle/>
          <a:p>
            <a:pPr algn="ctr"/>
            <a:r>
              <a:rPr lang="en-US" sz="900" b="1"/>
              <a:t>Search Engines </a:t>
            </a:r>
            <a:br>
              <a:rPr lang="en-US" sz="900" b="1"/>
            </a:br>
            <a:r>
              <a:rPr lang="en-US" sz="900" b="1"/>
              <a:t>(e.g. Google</a:t>
            </a:r>
            <a:r>
              <a:rPr lang="en-US" sz="1000" b="1"/>
              <a:t>)</a:t>
            </a:r>
          </a:p>
        </p:txBody>
      </p:sp>
      <p:sp>
        <p:nvSpPr>
          <p:cNvPr id="2173" name="Text Box 125"/>
          <p:cNvSpPr txBox="1">
            <a:spLocks noChangeArrowheads="1"/>
          </p:cNvSpPr>
          <p:nvPr/>
        </p:nvSpPr>
        <p:spPr bwMode="auto">
          <a:xfrm>
            <a:off x="5257800" y="6308725"/>
            <a:ext cx="685800" cy="244475"/>
          </a:xfrm>
          <a:prstGeom prst="rect">
            <a:avLst/>
          </a:prstGeom>
          <a:noFill/>
          <a:ln w="9525">
            <a:noFill/>
            <a:miter lim="800000"/>
            <a:headEnd/>
            <a:tailEnd/>
          </a:ln>
          <a:effectLst/>
        </p:spPr>
        <p:txBody>
          <a:bodyPr anchor="ctr" anchorCtr="1">
            <a:spAutoFit/>
          </a:bodyPr>
          <a:lstStyle/>
          <a:p>
            <a:r>
              <a:rPr lang="en-US" sz="1000" b="1"/>
              <a:t>SIRIS</a:t>
            </a:r>
          </a:p>
        </p:txBody>
      </p:sp>
      <p:grpSp>
        <p:nvGrpSpPr>
          <p:cNvPr id="12" name="Group 157"/>
          <p:cNvGrpSpPr>
            <a:grpSpLocks/>
          </p:cNvGrpSpPr>
          <p:nvPr/>
        </p:nvGrpSpPr>
        <p:grpSpPr bwMode="auto">
          <a:xfrm>
            <a:off x="381000" y="4495800"/>
            <a:ext cx="914400" cy="1219200"/>
            <a:chOff x="1152" y="2688"/>
            <a:chExt cx="672" cy="916"/>
          </a:xfrm>
        </p:grpSpPr>
        <p:grpSp>
          <p:nvGrpSpPr>
            <p:cNvPr id="13" name="Group 156"/>
            <p:cNvGrpSpPr>
              <a:grpSpLocks/>
            </p:cNvGrpSpPr>
            <p:nvPr/>
          </p:nvGrpSpPr>
          <p:grpSpPr bwMode="auto">
            <a:xfrm>
              <a:off x="1152" y="2688"/>
              <a:ext cx="672" cy="758"/>
              <a:chOff x="1296" y="2688"/>
              <a:chExt cx="672" cy="758"/>
            </a:xfrm>
          </p:grpSpPr>
          <p:pic>
            <p:nvPicPr>
              <p:cNvPr id="2202" name="Picture 154" descr="BD18252_"/>
              <p:cNvPicPr>
                <a:picLocks noChangeAspect="1" noChangeArrowheads="1"/>
              </p:cNvPicPr>
              <p:nvPr/>
            </p:nvPicPr>
            <p:blipFill>
              <a:blip r:embed="rId20" cstate="print"/>
              <a:srcRect/>
              <a:stretch>
                <a:fillRect/>
              </a:stretch>
            </p:blipFill>
            <p:spPr bwMode="auto">
              <a:xfrm>
                <a:off x="1594" y="2688"/>
                <a:ext cx="374" cy="501"/>
              </a:xfrm>
              <a:prstGeom prst="rect">
                <a:avLst/>
              </a:prstGeom>
              <a:noFill/>
            </p:spPr>
          </p:pic>
          <p:pic>
            <p:nvPicPr>
              <p:cNvPr id="2203" name="Picture 155" descr="BD18252_"/>
              <p:cNvPicPr>
                <a:picLocks noChangeAspect="1" noChangeArrowheads="1"/>
              </p:cNvPicPr>
              <p:nvPr/>
            </p:nvPicPr>
            <p:blipFill>
              <a:blip r:embed="rId21" cstate="print"/>
              <a:srcRect/>
              <a:stretch>
                <a:fillRect/>
              </a:stretch>
            </p:blipFill>
            <p:spPr bwMode="auto">
              <a:xfrm>
                <a:off x="1440" y="2736"/>
                <a:ext cx="374" cy="501"/>
              </a:xfrm>
              <a:prstGeom prst="rect">
                <a:avLst/>
              </a:prstGeom>
              <a:noFill/>
            </p:spPr>
          </p:pic>
          <p:pic>
            <p:nvPicPr>
              <p:cNvPr id="2069" name="Picture 21" descr="BD18252_"/>
              <p:cNvPicPr>
                <a:picLocks noChangeAspect="1" noChangeArrowheads="1"/>
              </p:cNvPicPr>
              <p:nvPr/>
            </p:nvPicPr>
            <p:blipFill>
              <a:blip r:embed="rId22" cstate="print"/>
              <a:srcRect/>
              <a:stretch>
                <a:fillRect/>
              </a:stretch>
            </p:blipFill>
            <p:spPr bwMode="auto">
              <a:xfrm>
                <a:off x="1296" y="2822"/>
                <a:ext cx="374" cy="501"/>
              </a:xfrm>
              <a:prstGeom prst="rect">
                <a:avLst/>
              </a:prstGeom>
              <a:noFill/>
            </p:spPr>
          </p:pic>
          <p:pic>
            <p:nvPicPr>
              <p:cNvPr id="2097" name="Picture 49" descr="MCj02154700000[1]"/>
              <p:cNvPicPr>
                <a:picLocks noChangeAspect="1" noChangeArrowheads="1"/>
              </p:cNvPicPr>
              <p:nvPr/>
            </p:nvPicPr>
            <p:blipFill>
              <a:blip r:embed="rId23" cstate="print"/>
              <a:srcRect/>
              <a:stretch>
                <a:fillRect/>
              </a:stretch>
            </p:blipFill>
            <p:spPr bwMode="auto">
              <a:xfrm>
                <a:off x="1391" y="3014"/>
                <a:ext cx="385" cy="432"/>
              </a:xfrm>
              <a:prstGeom prst="rect">
                <a:avLst/>
              </a:prstGeom>
              <a:noFill/>
            </p:spPr>
          </p:pic>
        </p:grpSp>
        <p:sp>
          <p:nvSpPr>
            <p:cNvPr id="2174" name="Text Box 126"/>
            <p:cNvSpPr txBox="1">
              <a:spLocks noChangeArrowheads="1"/>
            </p:cNvSpPr>
            <p:nvPr/>
          </p:nvSpPr>
          <p:spPr bwMode="auto">
            <a:xfrm>
              <a:off x="1248" y="3423"/>
              <a:ext cx="432" cy="181"/>
            </a:xfrm>
            <a:prstGeom prst="rect">
              <a:avLst/>
            </a:prstGeom>
            <a:noFill/>
            <a:ln w="9525">
              <a:noFill/>
              <a:miter lim="800000"/>
              <a:headEnd/>
              <a:tailEnd/>
            </a:ln>
            <a:effectLst/>
          </p:spPr>
          <p:txBody>
            <a:bodyPr anchor="ctr" anchorCtr="1">
              <a:spAutoFit/>
            </a:bodyPr>
            <a:lstStyle/>
            <a:p>
              <a:r>
                <a:rPr lang="en-US" sz="1000" b="1"/>
                <a:t>ArtCIS</a:t>
              </a:r>
            </a:p>
          </p:txBody>
        </p:sp>
      </p:grpSp>
      <p:sp>
        <p:nvSpPr>
          <p:cNvPr id="2175" name="Text Box 127"/>
          <p:cNvSpPr txBox="1">
            <a:spLocks noChangeArrowheads="1"/>
          </p:cNvSpPr>
          <p:nvPr/>
        </p:nvSpPr>
        <p:spPr bwMode="auto">
          <a:xfrm>
            <a:off x="4419600" y="5334000"/>
            <a:ext cx="914400" cy="244475"/>
          </a:xfrm>
          <a:prstGeom prst="rect">
            <a:avLst/>
          </a:prstGeom>
          <a:noFill/>
          <a:ln w="9525">
            <a:noFill/>
            <a:miter lim="800000"/>
            <a:headEnd/>
            <a:tailEnd/>
          </a:ln>
          <a:effectLst/>
        </p:spPr>
        <p:txBody>
          <a:bodyPr anchor="ctr" anchorCtr="1">
            <a:spAutoFit/>
          </a:bodyPr>
          <a:lstStyle/>
          <a:p>
            <a:r>
              <a:rPr lang="en-US" sz="1000" b="1"/>
              <a:t>NMAH CIS</a:t>
            </a:r>
          </a:p>
        </p:txBody>
      </p:sp>
      <p:sp>
        <p:nvSpPr>
          <p:cNvPr id="2176" name="Text Box 128"/>
          <p:cNvSpPr txBox="1">
            <a:spLocks noChangeArrowheads="1"/>
          </p:cNvSpPr>
          <p:nvPr/>
        </p:nvSpPr>
        <p:spPr bwMode="auto">
          <a:xfrm>
            <a:off x="990600" y="6324600"/>
            <a:ext cx="914400" cy="244475"/>
          </a:xfrm>
          <a:prstGeom prst="rect">
            <a:avLst/>
          </a:prstGeom>
          <a:noFill/>
          <a:ln w="9525">
            <a:noFill/>
            <a:miter lim="800000"/>
            <a:headEnd/>
            <a:tailEnd/>
          </a:ln>
          <a:effectLst/>
        </p:spPr>
        <p:txBody>
          <a:bodyPr anchor="ctr" anchorCtr="1">
            <a:spAutoFit/>
          </a:bodyPr>
          <a:lstStyle/>
          <a:p>
            <a:r>
              <a:rPr lang="en-US" sz="1000" b="1"/>
              <a:t>NASM CIS</a:t>
            </a:r>
          </a:p>
        </p:txBody>
      </p:sp>
      <p:sp>
        <p:nvSpPr>
          <p:cNvPr id="2177" name="Text Box 129"/>
          <p:cNvSpPr txBox="1">
            <a:spLocks noChangeArrowheads="1"/>
          </p:cNvSpPr>
          <p:nvPr/>
        </p:nvSpPr>
        <p:spPr bwMode="auto">
          <a:xfrm>
            <a:off x="2286000" y="6324600"/>
            <a:ext cx="914400" cy="244475"/>
          </a:xfrm>
          <a:prstGeom prst="rect">
            <a:avLst/>
          </a:prstGeom>
          <a:noFill/>
          <a:ln w="9525">
            <a:noFill/>
            <a:miter lim="800000"/>
            <a:headEnd/>
            <a:tailEnd/>
          </a:ln>
          <a:effectLst/>
        </p:spPr>
        <p:txBody>
          <a:bodyPr anchor="ctr" anchorCtr="1">
            <a:spAutoFit/>
          </a:bodyPr>
          <a:lstStyle/>
          <a:p>
            <a:r>
              <a:rPr lang="en-US" sz="1000" b="1"/>
              <a:t>ACM CIS</a:t>
            </a:r>
          </a:p>
        </p:txBody>
      </p:sp>
      <p:sp>
        <p:nvSpPr>
          <p:cNvPr id="2178" name="Text Box 130"/>
          <p:cNvSpPr txBox="1">
            <a:spLocks noChangeArrowheads="1"/>
          </p:cNvSpPr>
          <p:nvPr/>
        </p:nvSpPr>
        <p:spPr bwMode="auto">
          <a:xfrm>
            <a:off x="3810000" y="6324600"/>
            <a:ext cx="914400" cy="244475"/>
          </a:xfrm>
          <a:prstGeom prst="rect">
            <a:avLst/>
          </a:prstGeom>
          <a:noFill/>
          <a:ln w="9525">
            <a:noFill/>
            <a:miter lim="800000"/>
            <a:headEnd/>
            <a:tailEnd/>
          </a:ln>
          <a:effectLst/>
        </p:spPr>
        <p:txBody>
          <a:bodyPr anchor="ctr" anchorCtr="1">
            <a:spAutoFit/>
          </a:bodyPr>
          <a:lstStyle/>
          <a:p>
            <a:r>
              <a:rPr lang="en-US" sz="1000" b="1"/>
              <a:t>NMNH RCIS</a:t>
            </a:r>
          </a:p>
        </p:txBody>
      </p:sp>
      <p:sp>
        <p:nvSpPr>
          <p:cNvPr id="2179" name="Text Box 131"/>
          <p:cNvSpPr txBox="1">
            <a:spLocks noChangeArrowheads="1"/>
          </p:cNvSpPr>
          <p:nvPr/>
        </p:nvSpPr>
        <p:spPr bwMode="auto">
          <a:xfrm>
            <a:off x="1676400" y="5318125"/>
            <a:ext cx="914400" cy="244475"/>
          </a:xfrm>
          <a:prstGeom prst="rect">
            <a:avLst/>
          </a:prstGeom>
          <a:noFill/>
          <a:ln w="9525">
            <a:noFill/>
            <a:miter lim="800000"/>
            <a:headEnd/>
            <a:tailEnd/>
          </a:ln>
          <a:effectLst/>
        </p:spPr>
        <p:txBody>
          <a:bodyPr anchor="ctr" anchorCtr="1">
            <a:spAutoFit/>
          </a:bodyPr>
          <a:lstStyle/>
          <a:p>
            <a:r>
              <a:rPr lang="en-US" sz="1000" b="1"/>
              <a:t>NPM CIS</a:t>
            </a:r>
          </a:p>
        </p:txBody>
      </p:sp>
      <p:sp>
        <p:nvSpPr>
          <p:cNvPr id="2180" name="Text Box 132"/>
          <p:cNvSpPr txBox="1">
            <a:spLocks noChangeArrowheads="1"/>
          </p:cNvSpPr>
          <p:nvPr/>
        </p:nvSpPr>
        <p:spPr bwMode="auto">
          <a:xfrm>
            <a:off x="3124200" y="5318125"/>
            <a:ext cx="914400" cy="244475"/>
          </a:xfrm>
          <a:prstGeom prst="rect">
            <a:avLst/>
          </a:prstGeom>
          <a:noFill/>
          <a:ln w="9525">
            <a:noFill/>
            <a:miter lim="800000"/>
            <a:headEnd/>
            <a:tailEnd/>
          </a:ln>
          <a:effectLst/>
        </p:spPr>
        <p:txBody>
          <a:bodyPr anchor="ctr" anchorCtr="1">
            <a:spAutoFit/>
          </a:bodyPr>
          <a:lstStyle/>
          <a:p>
            <a:r>
              <a:rPr lang="en-US" sz="1000" b="1"/>
              <a:t>NMAI CIS</a:t>
            </a:r>
          </a:p>
        </p:txBody>
      </p:sp>
      <p:sp>
        <p:nvSpPr>
          <p:cNvPr id="2183" name="Line 135"/>
          <p:cNvSpPr>
            <a:spLocks noChangeShapeType="1"/>
          </p:cNvSpPr>
          <p:nvPr/>
        </p:nvSpPr>
        <p:spPr bwMode="auto">
          <a:xfrm>
            <a:off x="4876800" y="4086225"/>
            <a:ext cx="0" cy="381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84" name="Line 136"/>
          <p:cNvSpPr>
            <a:spLocks noChangeShapeType="1"/>
          </p:cNvSpPr>
          <p:nvPr/>
        </p:nvSpPr>
        <p:spPr bwMode="auto">
          <a:xfrm>
            <a:off x="990600" y="4114800"/>
            <a:ext cx="0" cy="3048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85" name="Line 137"/>
          <p:cNvSpPr>
            <a:spLocks noChangeShapeType="1"/>
          </p:cNvSpPr>
          <p:nvPr/>
        </p:nvSpPr>
        <p:spPr bwMode="auto">
          <a:xfrm>
            <a:off x="2057400" y="4083050"/>
            <a:ext cx="0" cy="381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86" name="Line 138"/>
          <p:cNvSpPr>
            <a:spLocks noChangeShapeType="1"/>
          </p:cNvSpPr>
          <p:nvPr/>
        </p:nvSpPr>
        <p:spPr bwMode="auto">
          <a:xfrm>
            <a:off x="3505200" y="4083050"/>
            <a:ext cx="0" cy="381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87" name="Line 139"/>
          <p:cNvSpPr>
            <a:spLocks noChangeShapeType="1"/>
          </p:cNvSpPr>
          <p:nvPr/>
        </p:nvSpPr>
        <p:spPr bwMode="auto">
          <a:xfrm>
            <a:off x="6705600" y="4038600"/>
            <a:ext cx="0" cy="381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88" name="Line 140"/>
          <p:cNvSpPr>
            <a:spLocks noChangeShapeType="1"/>
          </p:cNvSpPr>
          <p:nvPr/>
        </p:nvSpPr>
        <p:spPr bwMode="auto">
          <a:xfrm>
            <a:off x="1447800" y="4083050"/>
            <a:ext cx="0" cy="13716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89" name="Line 141"/>
          <p:cNvSpPr>
            <a:spLocks noChangeShapeType="1"/>
          </p:cNvSpPr>
          <p:nvPr/>
        </p:nvSpPr>
        <p:spPr bwMode="auto">
          <a:xfrm>
            <a:off x="5638800" y="4086225"/>
            <a:ext cx="0" cy="13716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90" name="Line 142"/>
          <p:cNvSpPr>
            <a:spLocks noChangeShapeType="1"/>
          </p:cNvSpPr>
          <p:nvPr/>
        </p:nvSpPr>
        <p:spPr bwMode="auto">
          <a:xfrm>
            <a:off x="2819400" y="4083050"/>
            <a:ext cx="0" cy="13716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91" name="Line 143"/>
          <p:cNvSpPr>
            <a:spLocks noChangeShapeType="1"/>
          </p:cNvSpPr>
          <p:nvPr/>
        </p:nvSpPr>
        <p:spPr bwMode="auto">
          <a:xfrm>
            <a:off x="4267200" y="4083050"/>
            <a:ext cx="0" cy="13716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92" name="Line 144"/>
          <p:cNvSpPr>
            <a:spLocks noChangeShapeType="1"/>
          </p:cNvSpPr>
          <p:nvPr/>
        </p:nvSpPr>
        <p:spPr bwMode="auto">
          <a:xfrm>
            <a:off x="6934200" y="3330575"/>
            <a:ext cx="7620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93" name="Line 145"/>
          <p:cNvSpPr>
            <a:spLocks noChangeShapeType="1"/>
          </p:cNvSpPr>
          <p:nvPr/>
        </p:nvSpPr>
        <p:spPr bwMode="auto">
          <a:xfrm flipV="1">
            <a:off x="8153400" y="3962400"/>
            <a:ext cx="0" cy="381000"/>
          </a:xfrm>
          <a:prstGeom prst="line">
            <a:avLst/>
          </a:prstGeom>
          <a:noFill/>
          <a:ln w="9525">
            <a:solidFill>
              <a:schemeClr val="tx1"/>
            </a:solidFill>
            <a:round/>
            <a:headEnd/>
            <a:tailEnd type="triangle" w="med" len="med"/>
          </a:ln>
          <a:effectLst/>
        </p:spPr>
        <p:txBody>
          <a:bodyPr/>
          <a:lstStyle/>
          <a:p>
            <a:endParaRPr lang="en-US"/>
          </a:p>
        </p:txBody>
      </p:sp>
      <p:sp>
        <p:nvSpPr>
          <p:cNvPr id="2194" name="Line 146"/>
          <p:cNvSpPr>
            <a:spLocks noChangeShapeType="1"/>
          </p:cNvSpPr>
          <p:nvPr/>
        </p:nvSpPr>
        <p:spPr bwMode="auto">
          <a:xfrm flipV="1">
            <a:off x="8153400" y="2667000"/>
            <a:ext cx="0" cy="304800"/>
          </a:xfrm>
          <a:prstGeom prst="line">
            <a:avLst/>
          </a:prstGeom>
          <a:noFill/>
          <a:ln w="9525">
            <a:solidFill>
              <a:schemeClr val="tx1"/>
            </a:solidFill>
            <a:round/>
            <a:headEnd/>
            <a:tailEnd type="triangle" w="med" len="med"/>
          </a:ln>
          <a:effectLst/>
        </p:spPr>
        <p:txBody>
          <a:bodyPr/>
          <a:lstStyle/>
          <a:p>
            <a:endParaRPr lang="en-US"/>
          </a:p>
        </p:txBody>
      </p:sp>
      <p:sp>
        <p:nvSpPr>
          <p:cNvPr id="2163" name="AutoShape 115"/>
          <p:cNvSpPr>
            <a:spLocks noChangeArrowheads="1"/>
          </p:cNvSpPr>
          <p:nvPr/>
        </p:nvSpPr>
        <p:spPr bwMode="auto">
          <a:xfrm>
            <a:off x="5943600" y="2362200"/>
            <a:ext cx="1295400" cy="533400"/>
          </a:xfrm>
          <a:prstGeom prst="cloudCallout">
            <a:avLst>
              <a:gd name="adj1" fmla="val -58944"/>
              <a:gd name="adj2" fmla="val 78870"/>
            </a:avLst>
          </a:prstGeom>
          <a:solidFill>
            <a:srgbClr val="99CCFF"/>
          </a:solidFill>
          <a:ln w="9525">
            <a:solidFill>
              <a:schemeClr val="tx1"/>
            </a:solidFill>
            <a:round/>
            <a:headEnd/>
            <a:tailEnd/>
          </a:ln>
          <a:effectLst/>
        </p:spPr>
        <p:txBody>
          <a:bodyPr/>
          <a:lstStyle/>
          <a:p>
            <a:pPr algn="ctr"/>
            <a:r>
              <a:rPr lang="en-US" sz="900" b="1"/>
              <a:t>Open Source Applications</a:t>
            </a:r>
          </a:p>
        </p:txBody>
      </p:sp>
      <p:sp>
        <p:nvSpPr>
          <p:cNvPr id="2146" name="AutoShape 98"/>
          <p:cNvSpPr>
            <a:spLocks noChangeArrowheads="1"/>
          </p:cNvSpPr>
          <p:nvPr/>
        </p:nvSpPr>
        <p:spPr bwMode="auto">
          <a:xfrm>
            <a:off x="3200400" y="762000"/>
            <a:ext cx="4038600" cy="1828800"/>
          </a:xfrm>
          <a:prstGeom prst="cloudCallout">
            <a:avLst>
              <a:gd name="adj1" fmla="val -7861"/>
              <a:gd name="adj2" fmla="val 72398"/>
            </a:avLst>
          </a:prstGeom>
          <a:solidFill>
            <a:srgbClr val="99CCFF"/>
          </a:solidFill>
          <a:ln w="9525">
            <a:solidFill>
              <a:schemeClr val="tx1"/>
            </a:solidFill>
            <a:round/>
            <a:headEnd/>
            <a:tailEnd/>
          </a:ln>
          <a:effectLst/>
        </p:spPr>
        <p:txBody>
          <a:bodyPr/>
          <a:lstStyle/>
          <a:p>
            <a:pPr algn="r"/>
            <a:r>
              <a:rPr lang="en-US" sz="1400" b="1"/>
              <a:t>Virtual Exhibits</a:t>
            </a:r>
            <a:br>
              <a:rPr lang="en-US" sz="1400" b="1"/>
            </a:br>
            <a:r>
              <a:rPr lang="en-US" sz="1400" b="1"/>
              <a:t> &amp; Museums</a:t>
            </a:r>
          </a:p>
        </p:txBody>
      </p:sp>
      <p:sp>
        <p:nvSpPr>
          <p:cNvPr id="2142" name="AutoShape 94"/>
          <p:cNvSpPr>
            <a:spLocks noChangeArrowheads="1"/>
          </p:cNvSpPr>
          <p:nvPr/>
        </p:nvSpPr>
        <p:spPr bwMode="auto">
          <a:xfrm>
            <a:off x="3581400" y="1066800"/>
            <a:ext cx="1447800" cy="609600"/>
          </a:xfrm>
          <a:prstGeom prst="cloudCallout">
            <a:avLst>
              <a:gd name="adj1" fmla="val 0"/>
              <a:gd name="adj2" fmla="val 2343"/>
            </a:avLst>
          </a:prstGeom>
          <a:solidFill>
            <a:srgbClr val="CCECFF"/>
          </a:solidFill>
          <a:ln w="9525">
            <a:noFill/>
            <a:round/>
            <a:headEnd/>
            <a:tailEnd/>
          </a:ln>
          <a:effectLst/>
        </p:spPr>
        <p:txBody>
          <a:bodyPr/>
          <a:lstStyle/>
          <a:p>
            <a:pPr algn="ctr"/>
            <a:r>
              <a:rPr lang="en-US" sz="900" b="1"/>
              <a:t>Smithsonian Photography Initiative</a:t>
            </a:r>
          </a:p>
        </p:txBody>
      </p:sp>
      <p:sp>
        <p:nvSpPr>
          <p:cNvPr id="2144" name="AutoShape 96"/>
          <p:cNvSpPr>
            <a:spLocks noChangeArrowheads="1"/>
          </p:cNvSpPr>
          <p:nvPr/>
        </p:nvSpPr>
        <p:spPr bwMode="auto">
          <a:xfrm>
            <a:off x="4648200" y="1752600"/>
            <a:ext cx="990600" cy="533400"/>
          </a:xfrm>
          <a:prstGeom prst="cloudCallout">
            <a:avLst>
              <a:gd name="adj1" fmla="val -15866"/>
              <a:gd name="adj2" fmla="val -37796"/>
            </a:avLst>
          </a:prstGeom>
          <a:solidFill>
            <a:srgbClr val="CCECFF"/>
          </a:solidFill>
          <a:ln w="9525">
            <a:noFill/>
            <a:round/>
            <a:headEnd/>
            <a:tailEnd/>
          </a:ln>
          <a:effectLst/>
        </p:spPr>
        <p:txBody>
          <a:bodyPr/>
          <a:lstStyle/>
          <a:p>
            <a:pPr algn="ctr"/>
            <a:r>
              <a:rPr lang="en-US" sz="900" b="1"/>
              <a:t>Latino Center</a:t>
            </a:r>
          </a:p>
        </p:txBody>
      </p:sp>
      <p:sp>
        <p:nvSpPr>
          <p:cNvPr id="2206" name="AutoShape 158"/>
          <p:cNvSpPr>
            <a:spLocks noChangeArrowheads="1"/>
          </p:cNvSpPr>
          <p:nvPr/>
        </p:nvSpPr>
        <p:spPr bwMode="auto">
          <a:xfrm>
            <a:off x="3581400" y="1828800"/>
            <a:ext cx="990600" cy="457200"/>
          </a:xfrm>
          <a:prstGeom prst="cloudCallout">
            <a:avLst>
              <a:gd name="adj1" fmla="val 1282"/>
              <a:gd name="adj2" fmla="val 3472"/>
            </a:avLst>
          </a:prstGeom>
          <a:solidFill>
            <a:srgbClr val="CCECFF"/>
          </a:solidFill>
          <a:ln w="9525">
            <a:noFill/>
            <a:round/>
            <a:headEnd/>
            <a:tailEnd/>
          </a:ln>
          <a:effectLst/>
        </p:spPr>
        <p:txBody>
          <a:bodyPr/>
          <a:lstStyle/>
          <a:p>
            <a:pPr algn="ctr"/>
            <a:r>
              <a:rPr lang="en-US" sz="800" b="1" dirty="0"/>
              <a:t>NMAAHC </a:t>
            </a:r>
            <a:br>
              <a:rPr lang="en-US" sz="800" b="1" dirty="0"/>
            </a:br>
            <a:endParaRPr lang="en-US" sz="800" b="1" dirty="0"/>
          </a:p>
        </p:txBody>
      </p:sp>
      <p:sp>
        <p:nvSpPr>
          <p:cNvPr id="2219" name="AutoShape 171"/>
          <p:cNvSpPr>
            <a:spLocks noChangeArrowheads="1"/>
          </p:cNvSpPr>
          <p:nvPr/>
        </p:nvSpPr>
        <p:spPr bwMode="auto">
          <a:xfrm>
            <a:off x="5867400" y="1752600"/>
            <a:ext cx="762000" cy="533400"/>
          </a:xfrm>
          <a:prstGeom prst="cloudCallout">
            <a:avLst>
              <a:gd name="adj1" fmla="val 24375"/>
              <a:gd name="adj2" fmla="val 6847"/>
            </a:avLst>
          </a:prstGeom>
          <a:solidFill>
            <a:srgbClr val="CCECFF"/>
          </a:solidFill>
          <a:ln w="9525">
            <a:noFill/>
            <a:round/>
            <a:headEnd/>
            <a:tailEnd/>
          </a:ln>
          <a:effectLst/>
        </p:spPr>
        <p:txBody>
          <a:bodyPr/>
          <a:lstStyle/>
          <a:p>
            <a:pPr algn="ctr"/>
            <a:r>
              <a:rPr lang="en-US" sz="900" b="1" dirty="0"/>
              <a:t>Asian </a:t>
            </a:r>
            <a:r>
              <a:rPr lang="en-US" sz="800" b="1" dirty="0"/>
              <a:t>Pacific</a:t>
            </a:r>
            <a:endParaRPr lang="en-US" sz="900" b="1" dirty="0"/>
          </a:p>
        </p:txBody>
      </p:sp>
      <p:grpSp>
        <p:nvGrpSpPr>
          <p:cNvPr id="90" name="Group 89"/>
          <p:cNvGrpSpPr/>
          <p:nvPr/>
        </p:nvGrpSpPr>
        <p:grpSpPr>
          <a:xfrm>
            <a:off x="6324600" y="4267200"/>
            <a:ext cx="2667000" cy="2438400"/>
            <a:chOff x="6324600" y="4267200"/>
            <a:chExt cx="2667000" cy="2438400"/>
          </a:xfrm>
        </p:grpSpPr>
        <p:sp>
          <p:nvSpPr>
            <p:cNvPr id="2195" name="Rectangle 147"/>
            <p:cNvSpPr>
              <a:spLocks noChangeArrowheads="1"/>
            </p:cNvSpPr>
            <p:nvPr/>
          </p:nvSpPr>
          <p:spPr bwMode="auto">
            <a:xfrm>
              <a:off x="7543800" y="4419600"/>
              <a:ext cx="1295400" cy="1828800"/>
            </a:xfrm>
            <a:prstGeom prst="rect">
              <a:avLst/>
            </a:prstGeom>
            <a:solidFill>
              <a:srgbClr val="DDDDDD"/>
            </a:solidFill>
            <a:ln w="9525">
              <a:solidFill>
                <a:schemeClr val="tx1"/>
              </a:solidFill>
              <a:miter lim="800000"/>
              <a:headEnd/>
              <a:tailEnd/>
            </a:ln>
            <a:effectLst/>
          </p:spPr>
          <p:txBody>
            <a:bodyPr wrap="none" anchor="ctr"/>
            <a:lstStyle/>
            <a:p>
              <a:pPr algn="ctr"/>
              <a:r>
                <a:rPr lang="en-US"/>
                <a:t>T</a:t>
              </a:r>
            </a:p>
          </p:txBody>
        </p:sp>
        <p:grpSp>
          <p:nvGrpSpPr>
            <p:cNvPr id="14" name="Group 153"/>
            <p:cNvGrpSpPr>
              <a:grpSpLocks/>
            </p:cNvGrpSpPr>
            <p:nvPr/>
          </p:nvGrpSpPr>
          <p:grpSpPr bwMode="auto">
            <a:xfrm>
              <a:off x="6400800" y="4495800"/>
              <a:ext cx="838200" cy="984250"/>
              <a:chOff x="3936" y="2810"/>
              <a:chExt cx="624" cy="705"/>
            </a:xfrm>
          </p:grpSpPr>
          <p:pic>
            <p:nvPicPr>
              <p:cNvPr id="2066" name="Picture 18" descr="BD18252_"/>
              <p:cNvPicPr>
                <a:picLocks noChangeAspect="1" noChangeArrowheads="1"/>
              </p:cNvPicPr>
              <p:nvPr/>
            </p:nvPicPr>
            <p:blipFill>
              <a:blip r:embed="rId24" cstate="print"/>
              <a:srcRect/>
              <a:stretch>
                <a:fillRect/>
              </a:stretch>
            </p:blipFill>
            <p:spPr bwMode="auto">
              <a:xfrm>
                <a:off x="3936" y="2810"/>
                <a:ext cx="540" cy="501"/>
              </a:xfrm>
              <a:prstGeom prst="rect">
                <a:avLst/>
              </a:prstGeom>
              <a:noFill/>
            </p:spPr>
          </p:pic>
          <p:pic>
            <p:nvPicPr>
              <p:cNvPr id="2058" name="Picture 10" descr="BD18220_"/>
              <p:cNvPicPr>
                <a:picLocks noChangeAspect="1" noChangeArrowheads="1"/>
              </p:cNvPicPr>
              <p:nvPr/>
            </p:nvPicPr>
            <p:blipFill>
              <a:blip r:embed="rId25" cstate="print"/>
              <a:srcRect/>
              <a:stretch>
                <a:fillRect/>
              </a:stretch>
            </p:blipFill>
            <p:spPr bwMode="auto">
              <a:xfrm>
                <a:off x="4032" y="3024"/>
                <a:ext cx="528" cy="326"/>
              </a:xfrm>
              <a:prstGeom prst="rect">
                <a:avLst/>
              </a:prstGeom>
              <a:noFill/>
            </p:spPr>
          </p:pic>
          <p:sp>
            <p:nvSpPr>
              <p:cNvPr id="2181" name="Text Box 133"/>
              <p:cNvSpPr txBox="1">
                <a:spLocks noChangeArrowheads="1"/>
              </p:cNvSpPr>
              <p:nvPr/>
            </p:nvSpPr>
            <p:spPr bwMode="auto">
              <a:xfrm>
                <a:off x="4032" y="3340"/>
                <a:ext cx="432" cy="175"/>
              </a:xfrm>
              <a:prstGeom prst="rect">
                <a:avLst/>
              </a:prstGeom>
              <a:noFill/>
              <a:ln w="9525">
                <a:noFill/>
                <a:miter lim="800000"/>
                <a:headEnd/>
                <a:tailEnd/>
              </a:ln>
              <a:effectLst/>
            </p:spPr>
            <p:txBody>
              <a:bodyPr anchor="ctr" anchorCtr="1">
                <a:spAutoFit/>
              </a:bodyPr>
              <a:lstStyle/>
              <a:p>
                <a:r>
                  <a:rPr lang="en-US" sz="1000" b="1"/>
                  <a:t>DAM</a:t>
                </a:r>
              </a:p>
            </p:txBody>
          </p:sp>
        </p:grpSp>
        <p:sp>
          <p:nvSpPr>
            <p:cNvPr id="2200" name="Line 152"/>
            <p:cNvSpPr>
              <a:spLocks noChangeShapeType="1"/>
            </p:cNvSpPr>
            <p:nvPr/>
          </p:nvSpPr>
          <p:spPr bwMode="auto">
            <a:xfrm>
              <a:off x="7086600" y="5410200"/>
              <a:ext cx="685800" cy="0"/>
            </a:xfrm>
            <a:prstGeom prst="line">
              <a:avLst/>
            </a:prstGeom>
            <a:noFill/>
            <a:ln w="9525">
              <a:solidFill>
                <a:schemeClr val="tx1"/>
              </a:solidFill>
              <a:round/>
              <a:headEnd type="triangle" w="med" len="med"/>
              <a:tailEnd type="triangle" w="med" len="med"/>
            </a:ln>
            <a:effectLst/>
          </p:spPr>
          <p:txBody>
            <a:bodyPr/>
            <a:lstStyle/>
            <a:p>
              <a:endParaRPr lang="en-US"/>
            </a:p>
          </p:txBody>
        </p:sp>
        <p:grpSp>
          <p:nvGrpSpPr>
            <p:cNvPr id="15" name="Group 124"/>
            <p:cNvGrpSpPr>
              <a:grpSpLocks/>
            </p:cNvGrpSpPr>
            <p:nvPr/>
          </p:nvGrpSpPr>
          <p:grpSpPr bwMode="auto">
            <a:xfrm>
              <a:off x="7620000" y="4800600"/>
              <a:ext cx="1090613" cy="1427163"/>
              <a:chOff x="4752" y="3216"/>
              <a:chExt cx="768" cy="999"/>
            </a:xfrm>
          </p:grpSpPr>
          <p:grpSp>
            <p:nvGrpSpPr>
              <p:cNvPr id="16" name="Group 23"/>
              <p:cNvGrpSpPr>
                <a:grpSpLocks/>
              </p:cNvGrpSpPr>
              <p:nvPr/>
            </p:nvGrpSpPr>
            <p:grpSpPr bwMode="auto">
              <a:xfrm>
                <a:off x="4960" y="3216"/>
                <a:ext cx="560" cy="624"/>
                <a:chOff x="4272" y="2400"/>
                <a:chExt cx="608" cy="752"/>
              </a:xfrm>
            </p:grpSpPr>
            <p:pic>
              <p:nvPicPr>
                <p:cNvPr id="2057" name="Picture 9" descr="BD18200_"/>
                <p:cNvPicPr>
                  <a:picLocks noChangeAspect="1" noChangeArrowheads="1"/>
                </p:cNvPicPr>
                <p:nvPr/>
              </p:nvPicPr>
              <p:blipFill>
                <a:blip r:embed="rId26" cstate="print"/>
                <a:srcRect/>
                <a:stretch>
                  <a:fillRect/>
                </a:stretch>
              </p:blipFill>
              <p:spPr bwMode="auto">
                <a:xfrm>
                  <a:off x="4272" y="2400"/>
                  <a:ext cx="451" cy="583"/>
                </a:xfrm>
                <a:prstGeom prst="rect">
                  <a:avLst/>
                </a:prstGeom>
                <a:noFill/>
              </p:spPr>
            </p:pic>
            <p:pic>
              <p:nvPicPr>
                <p:cNvPr id="2064" name="Picture 16" descr="Castle%20Half%20Frame"/>
                <p:cNvPicPr>
                  <a:picLocks noChangeAspect="1" noChangeArrowheads="1"/>
                </p:cNvPicPr>
                <p:nvPr/>
              </p:nvPicPr>
              <p:blipFill>
                <a:blip r:embed="rId27" cstate="print"/>
                <a:srcRect/>
                <a:stretch>
                  <a:fillRect/>
                </a:stretch>
              </p:blipFill>
              <p:spPr bwMode="auto">
                <a:xfrm>
                  <a:off x="4320" y="2496"/>
                  <a:ext cx="315" cy="327"/>
                </a:xfrm>
                <a:prstGeom prst="rect">
                  <a:avLst/>
                </a:prstGeom>
                <a:noFill/>
              </p:spPr>
            </p:pic>
            <p:pic>
              <p:nvPicPr>
                <p:cNvPr id="2062" name="Picture 14" descr="MCj04315990000[1]"/>
                <p:cNvPicPr>
                  <a:picLocks noChangeAspect="1" noChangeArrowheads="1"/>
                </p:cNvPicPr>
                <p:nvPr/>
              </p:nvPicPr>
              <p:blipFill>
                <a:blip r:embed="rId28" cstate="print"/>
                <a:srcRect/>
                <a:stretch>
                  <a:fillRect/>
                </a:stretch>
              </p:blipFill>
              <p:spPr bwMode="auto">
                <a:xfrm>
                  <a:off x="4464" y="2736"/>
                  <a:ext cx="416" cy="416"/>
                </a:xfrm>
                <a:prstGeom prst="rect">
                  <a:avLst/>
                </a:prstGeom>
                <a:noFill/>
              </p:spPr>
            </p:pic>
          </p:grpSp>
          <p:sp>
            <p:nvSpPr>
              <p:cNvPr id="2159" name="Text Box 111"/>
              <p:cNvSpPr txBox="1">
                <a:spLocks noChangeArrowheads="1"/>
              </p:cNvSpPr>
              <p:nvPr/>
            </p:nvSpPr>
            <p:spPr bwMode="auto">
              <a:xfrm>
                <a:off x="4752" y="3830"/>
                <a:ext cx="768" cy="385"/>
              </a:xfrm>
              <a:prstGeom prst="rect">
                <a:avLst/>
              </a:prstGeom>
              <a:noFill/>
              <a:ln w="9525">
                <a:noFill/>
                <a:miter lim="800000"/>
                <a:headEnd/>
                <a:tailEnd/>
              </a:ln>
              <a:effectLst/>
            </p:spPr>
            <p:txBody>
              <a:bodyPr>
                <a:spAutoFit/>
              </a:bodyPr>
              <a:lstStyle/>
              <a:p>
                <a:pPr algn="ctr"/>
                <a:r>
                  <a:rPr lang="en-US" sz="1000" b="1"/>
                  <a:t>Preservation Quality Image Storage</a:t>
                </a:r>
              </a:p>
            </p:txBody>
          </p:sp>
        </p:grpSp>
        <p:sp>
          <p:nvSpPr>
            <p:cNvPr id="2226" name="Text Box 178"/>
            <p:cNvSpPr txBox="1">
              <a:spLocks noChangeArrowheads="1"/>
            </p:cNvSpPr>
            <p:nvPr/>
          </p:nvSpPr>
          <p:spPr bwMode="auto">
            <a:xfrm>
              <a:off x="7500938" y="4419600"/>
              <a:ext cx="1390650" cy="228600"/>
            </a:xfrm>
            <a:prstGeom prst="rect">
              <a:avLst/>
            </a:prstGeom>
            <a:noFill/>
            <a:ln w="9525">
              <a:noFill/>
              <a:miter lim="800000"/>
              <a:headEnd/>
              <a:tailEnd/>
            </a:ln>
            <a:effectLst/>
          </p:spPr>
          <p:txBody>
            <a:bodyPr wrap="none">
              <a:spAutoFit/>
            </a:bodyPr>
            <a:lstStyle/>
            <a:p>
              <a:r>
                <a:rPr lang="en-US" sz="900" b="1" i="1"/>
                <a:t>SAN, Centera, &amp; Tivoli</a:t>
              </a:r>
            </a:p>
          </p:txBody>
        </p:sp>
        <p:sp>
          <p:nvSpPr>
            <p:cNvPr id="2227" name="Rectangle 179"/>
            <p:cNvSpPr>
              <a:spLocks noChangeArrowheads="1"/>
            </p:cNvSpPr>
            <p:nvPr/>
          </p:nvSpPr>
          <p:spPr bwMode="auto">
            <a:xfrm>
              <a:off x="6324600" y="4267200"/>
              <a:ext cx="2667000" cy="2438400"/>
            </a:xfrm>
            <a:prstGeom prst="rect">
              <a:avLst/>
            </a:prstGeom>
            <a:noFill/>
            <a:ln w="28575" cap="rnd">
              <a:solidFill>
                <a:schemeClr val="tx1"/>
              </a:solidFill>
              <a:prstDash val="sysDot"/>
              <a:miter lim="800000"/>
              <a:headEnd/>
              <a:tailEnd/>
            </a:ln>
            <a:effectLst/>
          </p:spPr>
          <p:txBody>
            <a:bodyPr wrap="none" anchor="ctr"/>
            <a:lstStyle/>
            <a:p>
              <a:endParaRPr lang="en-US"/>
            </a:p>
          </p:txBody>
        </p:sp>
        <p:sp>
          <p:nvSpPr>
            <p:cNvPr id="2229" name="Text Box 181"/>
            <p:cNvSpPr txBox="1">
              <a:spLocks noChangeArrowheads="1"/>
            </p:cNvSpPr>
            <p:nvPr/>
          </p:nvSpPr>
          <p:spPr bwMode="auto">
            <a:xfrm>
              <a:off x="6400800" y="6384925"/>
              <a:ext cx="2498725" cy="244475"/>
            </a:xfrm>
            <a:prstGeom prst="rect">
              <a:avLst/>
            </a:prstGeom>
            <a:noFill/>
            <a:ln w="9525">
              <a:noFill/>
              <a:miter lim="800000"/>
              <a:headEnd/>
              <a:tailEnd/>
            </a:ln>
            <a:effectLst/>
          </p:spPr>
          <p:txBody>
            <a:bodyPr wrap="none">
              <a:spAutoFit/>
            </a:bodyPr>
            <a:lstStyle/>
            <a:p>
              <a:r>
                <a:rPr lang="en-US" sz="1000" b="1">
                  <a:solidFill>
                    <a:schemeClr val="accent2"/>
                  </a:solidFill>
                </a:rPr>
                <a:t>Enterprise Storage Infrastructure (ESI)</a:t>
              </a:r>
            </a:p>
          </p:txBody>
        </p:sp>
      </p:grpSp>
      <p:sp>
        <p:nvSpPr>
          <p:cNvPr id="2230" name="Text Box 182"/>
          <p:cNvSpPr txBox="1">
            <a:spLocks noChangeArrowheads="1"/>
          </p:cNvSpPr>
          <p:nvPr/>
        </p:nvSpPr>
        <p:spPr bwMode="auto">
          <a:xfrm>
            <a:off x="7467600" y="898525"/>
            <a:ext cx="1371600" cy="396875"/>
          </a:xfrm>
          <a:prstGeom prst="rect">
            <a:avLst/>
          </a:prstGeom>
          <a:noFill/>
          <a:ln w="9525">
            <a:noFill/>
            <a:miter lim="800000"/>
            <a:headEnd/>
            <a:tailEnd/>
          </a:ln>
          <a:effectLst/>
        </p:spPr>
        <p:txBody>
          <a:bodyPr>
            <a:spAutoFit/>
          </a:bodyPr>
          <a:lstStyle/>
          <a:p>
            <a:pPr algn="ctr"/>
            <a:r>
              <a:rPr lang="en-US" sz="1000" b="1">
                <a:solidFill>
                  <a:schemeClr val="accent2"/>
                </a:solidFill>
              </a:rPr>
              <a:t>Image Delivery Service (IDS)</a:t>
            </a:r>
          </a:p>
        </p:txBody>
      </p:sp>
      <p:pic>
        <p:nvPicPr>
          <p:cNvPr id="2232" name="Picture 184" descr="2x-fl-1l"/>
          <p:cNvPicPr>
            <a:picLocks noChangeAspect="1" noChangeArrowheads="1"/>
          </p:cNvPicPr>
          <p:nvPr/>
        </p:nvPicPr>
        <p:blipFill>
          <a:blip r:embed="rId29" cstate="print"/>
          <a:srcRect l="9599" t="22278" r="10400" b="38118"/>
          <a:stretch>
            <a:fillRect/>
          </a:stretch>
        </p:blipFill>
        <p:spPr bwMode="auto">
          <a:xfrm>
            <a:off x="0" y="0"/>
            <a:ext cx="3810000" cy="762000"/>
          </a:xfrm>
          <a:prstGeom prst="rect">
            <a:avLst/>
          </a:prstGeom>
          <a:noFill/>
        </p:spPr>
      </p:pic>
      <p:sp>
        <p:nvSpPr>
          <p:cNvPr id="2233" name="Text Box 185"/>
          <p:cNvSpPr txBox="1">
            <a:spLocks noChangeArrowheads="1"/>
          </p:cNvSpPr>
          <p:nvPr/>
        </p:nvSpPr>
        <p:spPr bwMode="auto">
          <a:xfrm>
            <a:off x="609600" y="501650"/>
            <a:ext cx="2159000" cy="336550"/>
          </a:xfrm>
          <a:prstGeom prst="rect">
            <a:avLst/>
          </a:prstGeom>
          <a:noFill/>
          <a:ln w="9525">
            <a:noFill/>
            <a:miter lim="800000"/>
            <a:headEnd/>
            <a:tailEnd/>
          </a:ln>
          <a:effectLst/>
        </p:spPr>
        <p:txBody>
          <a:bodyPr wrap="none">
            <a:spAutoFit/>
          </a:bodyPr>
          <a:lstStyle/>
          <a:p>
            <a:r>
              <a:rPr lang="en-US" sz="1600" b="1" i="1">
                <a:solidFill>
                  <a:srgbClr val="CC3300"/>
                </a:solidFill>
              </a:rPr>
              <a:t>Conceptual Diagram</a:t>
            </a:r>
          </a:p>
        </p:txBody>
      </p:sp>
      <p:sp>
        <p:nvSpPr>
          <p:cNvPr id="2145" name="AutoShape 97"/>
          <p:cNvSpPr>
            <a:spLocks noChangeArrowheads="1"/>
          </p:cNvSpPr>
          <p:nvPr/>
        </p:nvSpPr>
        <p:spPr bwMode="auto">
          <a:xfrm>
            <a:off x="1524000" y="1524000"/>
            <a:ext cx="1371600" cy="685800"/>
          </a:xfrm>
          <a:prstGeom prst="cloudCallout">
            <a:avLst>
              <a:gd name="adj1" fmla="val 18866"/>
              <a:gd name="adj2" fmla="val 147454"/>
            </a:avLst>
          </a:prstGeom>
          <a:solidFill>
            <a:srgbClr val="99CCFF"/>
          </a:solidFill>
          <a:ln w="9525">
            <a:solidFill>
              <a:schemeClr val="tx1"/>
            </a:solidFill>
            <a:round/>
            <a:headEnd/>
            <a:tailEnd/>
          </a:ln>
          <a:effectLst/>
        </p:spPr>
        <p:txBody>
          <a:bodyPr anchor="ctr"/>
          <a:lstStyle/>
          <a:p>
            <a:pPr algn="ctr"/>
            <a:r>
              <a:rPr lang="en-US" sz="900" b="1"/>
              <a:t>Education</a:t>
            </a:r>
          </a:p>
        </p:txBody>
      </p:sp>
      <p:sp>
        <p:nvSpPr>
          <p:cNvPr id="2143" name="AutoShape 95"/>
          <p:cNvSpPr>
            <a:spLocks noChangeArrowheads="1"/>
          </p:cNvSpPr>
          <p:nvPr/>
        </p:nvSpPr>
        <p:spPr bwMode="auto">
          <a:xfrm rot="10746681" flipV="1">
            <a:off x="2590800" y="2362200"/>
            <a:ext cx="1295400" cy="609600"/>
          </a:xfrm>
          <a:prstGeom prst="cloudCallout">
            <a:avLst>
              <a:gd name="adj1" fmla="val -44792"/>
              <a:gd name="adj2" fmla="val -11287"/>
            </a:avLst>
          </a:prstGeom>
          <a:solidFill>
            <a:srgbClr val="99CCFF"/>
          </a:solidFill>
          <a:ln w="9525">
            <a:solidFill>
              <a:schemeClr val="tx1"/>
            </a:solidFill>
            <a:round/>
            <a:headEnd/>
            <a:tailEnd/>
          </a:ln>
          <a:effectLst/>
        </p:spPr>
        <p:txBody>
          <a:bodyPr anchor="ctr"/>
          <a:lstStyle/>
          <a:p>
            <a:pPr algn="ctr"/>
            <a:r>
              <a:rPr lang="en-US" sz="900" b="1"/>
              <a:t>Scholarly Research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to get funding</a:t>
            </a:r>
            <a:endParaRPr lang="en-US" dirty="0"/>
          </a:p>
        </p:txBody>
      </p:sp>
      <p:pic>
        <p:nvPicPr>
          <p:cNvPr id="1027" name="Picture 3"/>
          <p:cNvPicPr>
            <a:picLocks noChangeAspect="1" noChangeArrowheads="1"/>
          </p:cNvPicPr>
          <p:nvPr/>
        </p:nvPicPr>
        <p:blipFill>
          <a:blip r:embed="rId3" cstate="print"/>
          <a:srcRect l="4587" t="16168" r="3052" b="4407"/>
          <a:stretch>
            <a:fillRect/>
          </a:stretch>
        </p:blipFill>
        <p:spPr bwMode="auto">
          <a:xfrm>
            <a:off x="304800" y="1752600"/>
            <a:ext cx="4362743" cy="4495800"/>
          </a:xfrm>
          <a:prstGeom prst="rect">
            <a:avLst/>
          </a:prstGeom>
          <a:noFill/>
          <a:ln w="28575">
            <a:solidFill>
              <a:schemeClr val="accent1">
                <a:lumMod val="20000"/>
                <a:lumOff val="80000"/>
              </a:schemeClr>
            </a:solidFill>
            <a:miter lim="800000"/>
            <a:headEnd/>
            <a:tailEnd/>
          </a:ln>
        </p:spPr>
      </p:pic>
      <p:pic>
        <p:nvPicPr>
          <p:cNvPr id="1029" name="Picture 5" descr="The Getty">
            <a:hlinkClick r:id="rId4"/>
          </p:cNvPr>
          <p:cNvPicPr>
            <a:picLocks noChangeAspect="1" noChangeArrowheads="1"/>
          </p:cNvPicPr>
          <p:nvPr/>
        </p:nvPicPr>
        <p:blipFill>
          <a:blip r:embed="rId5" cstate="print"/>
          <a:srcRect/>
          <a:stretch>
            <a:fillRect/>
          </a:stretch>
        </p:blipFill>
        <p:spPr bwMode="auto">
          <a:xfrm>
            <a:off x="6172200" y="5410200"/>
            <a:ext cx="1600200" cy="609600"/>
          </a:xfrm>
          <a:prstGeom prst="rect">
            <a:avLst/>
          </a:prstGeom>
          <a:noFill/>
        </p:spPr>
      </p:pic>
      <p:pic>
        <p:nvPicPr>
          <p:cNvPr id="8" name="Picture 7" descr="hdc_0256.jpg"/>
          <p:cNvPicPr>
            <a:picLocks noChangeAspect="1"/>
          </p:cNvPicPr>
          <p:nvPr/>
        </p:nvPicPr>
        <p:blipFill>
          <a:blip r:embed="rId6" cstate="print"/>
          <a:srcRect/>
          <a:stretch>
            <a:fillRect/>
          </a:stretch>
        </p:blipFill>
        <p:spPr bwMode="auto">
          <a:xfrm>
            <a:off x="5192752" y="2362200"/>
            <a:ext cx="3644861" cy="2514600"/>
          </a:xfrm>
          <a:prstGeom prst="rect">
            <a:avLst/>
          </a:prstGeom>
          <a:noFill/>
          <a:ln w="9525">
            <a:noFill/>
            <a:miter lim="800000"/>
            <a:headEnd/>
            <a:tailEnd/>
          </a:ln>
        </p:spPr>
      </p:pic>
      <p:sp>
        <p:nvSpPr>
          <p:cNvPr id="9" name="Rectangle 8"/>
          <p:cNvSpPr/>
          <p:nvPr/>
        </p:nvSpPr>
        <p:spPr>
          <a:xfrm>
            <a:off x="1219200" y="6248400"/>
            <a:ext cx="2742995" cy="369332"/>
          </a:xfrm>
          <a:prstGeom prst="rect">
            <a:avLst/>
          </a:prstGeom>
        </p:spPr>
        <p:txBody>
          <a:bodyPr wrap="none">
            <a:spAutoFit/>
          </a:bodyPr>
          <a:lstStyle/>
          <a:p>
            <a:r>
              <a:rPr lang="en-US" dirty="0" smtClean="0">
                <a:hlinkClick r:id="rId7"/>
              </a:rPr>
              <a:t>http://photography.si.edu</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76600" y="152400"/>
            <a:ext cx="2057400" cy="1143000"/>
            <a:chOff x="2112" y="192"/>
            <a:chExt cx="1296" cy="720"/>
          </a:xfrm>
        </p:grpSpPr>
        <p:sp>
          <p:nvSpPr>
            <p:cNvPr id="133124" name="Cloud"/>
            <p:cNvSpPr>
              <a:spLocks noChangeAspect="1" noEditPoints="1" noChangeArrowheads="1"/>
            </p:cNvSpPr>
            <p:nvPr/>
          </p:nvSpPr>
          <p:spPr bwMode="auto">
            <a:xfrm>
              <a:off x="2352" y="365"/>
              <a:ext cx="816" cy="54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a:defRPr/>
              </a:pPr>
              <a:endParaRPr lang="en-US"/>
            </a:p>
          </p:txBody>
        </p:sp>
        <p:pic>
          <p:nvPicPr>
            <p:cNvPr id="17579" name="Picture 5" descr="MCNA01847_0000[1]"/>
            <p:cNvPicPr>
              <a:picLocks noChangeAspect="1" noChangeArrowheads="1"/>
            </p:cNvPicPr>
            <p:nvPr/>
          </p:nvPicPr>
          <p:blipFill>
            <a:blip r:embed="rId3" cstate="print"/>
            <a:srcRect/>
            <a:stretch>
              <a:fillRect/>
            </a:stretch>
          </p:blipFill>
          <p:spPr bwMode="auto">
            <a:xfrm>
              <a:off x="2160" y="528"/>
              <a:ext cx="1152" cy="187"/>
            </a:xfrm>
            <a:prstGeom prst="rect">
              <a:avLst/>
            </a:prstGeom>
            <a:noFill/>
            <a:ln w="9525">
              <a:noFill/>
              <a:miter lim="800000"/>
              <a:headEnd/>
              <a:tailEnd/>
            </a:ln>
          </p:spPr>
        </p:pic>
        <p:sp>
          <p:nvSpPr>
            <p:cNvPr id="17580" name="Text Box 6"/>
            <p:cNvSpPr txBox="1">
              <a:spLocks noChangeArrowheads="1"/>
            </p:cNvSpPr>
            <p:nvPr/>
          </p:nvSpPr>
          <p:spPr bwMode="auto">
            <a:xfrm>
              <a:off x="2112" y="192"/>
              <a:ext cx="1296" cy="192"/>
            </a:xfrm>
            <a:prstGeom prst="rect">
              <a:avLst/>
            </a:prstGeom>
            <a:noFill/>
            <a:ln w="9525">
              <a:noFill/>
              <a:miter lim="800000"/>
              <a:headEnd/>
              <a:tailEnd/>
            </a:ln>
          </p:spPr>
          <p:txBody>
            <a:bodyPr>
              <a:spAutoFit/>
            </a:bodyPr>
            <a:lstStyle/>
            <a:p>
              <a:pPr algn="ctr"/>
              <a:r>
                <a:rPr lang="en-US" sz="1400" b="1"/>
                <a:t>The World Wide Web</a:t>
              </a:r>
            </a:p>
          </p:txBody>
        </p:sp>
      </p:grpSp>
      <p:sp>
        <p:nvSpPr>
          <p:cNvPr id="17413" name="Line 8"/>
          <p:cNvSpPr>
            <a:spLocks noChangeShapeType="1"/>
          </p:cNvSpPr>
          <p:nvPr/>
        </p:nvSpPr>
        <p:spPr bwMode="auto">
          <a:xfrm flipV="1">
            <a:off x="7961313" y="3336925"/>
            <a:ext cx="0" cy="533400"/>
          </a:xfrm>
          <a:prstGeom prst="line">
            <a:avLst/>
          </a:prstGeom>
          <a:noFill/>
          <a:ln w="9525">
            <a:solidFill>
              <a:schemeClr val="tx1"/>
            </a:solidFill>
            <a:round/>
            <a:headEnd type="triangle" w="med" len="med"/>
            <a:tailEnd type="triangle" w="med" len="med"/>
          </a:ln>
        </p:spPr>
        <p:txBody>
          <a:bodyPr wrap="none" anchor="ctr"/>
          <a:lstStyle/>
          <a:p>
            <a:endParaRPr lang="en-US"/>
          </a:p>
        </p:txBody>
      </p:sp>
      <p:grpSp>
        <p:nvGrpSpPr>
          <p:cNvPr id="3" name="Group 175"/>
          <p:cNvGrpSpPr>
            <a:grpSpLocks/>
          </p:cNvGrpSpPr>
          <p:nvPr/>
        </p:nvGrpSpPr>
        <p:grpSpPr bwMode="auto">
          <a:xfrm>
            <a:off x="7086600" y="3870325"/>
            <a:ext cx="1752600" cy="1036638"/>
            <a:chOff x="4272" y="2438"/>
            <a:chExt cx="1104" cy="653"/>
          </a:xfrm>
        </p:grpSpPr>
        <p:sp>
          <p:nvSpPr>
            <p:cNvPr id="17576" name="AutoShape 9"/>
            <p:cNvSpPr>
              <a:spLocks noChangeArrowheads="1"/>
            </p:cNvSpPr>
            <p:nvPr/>
          </p:nvSpPr>
          <p:spPr bwMode="auto">
            <a:xfrm>
              <a:off x="4560" y="2438"/>
              <a:ext cx="528" cy="336"/>
            </a:xfrm>
            <a:prstGeom prst="flowChartMagneticDisk">
              <a:avLst/>
            </a:prstGeom>
            <a:solidFill>
              <a:srgbClr val="CCFFCC"/>
            </a:solidFill>
            <a:ln w="9525">
              <a:noFill/>
              <a:round/>
              <a:headEnd/>
              <a:tailEnd/>
            </a:ln>
          </p:spPr>
          <p:txBody>
            <a:bodyPr wrap="none" anchor="ctr"/>
            <a:lstStyle/>
            <a:p>
              <a:pPr algn="ctr"/>
              <a:r>
                <a:rPr lang="en-US" sz="1400" b="1" dirty="0"/>
                <a:t>Artesia</a:t>
              </a:r>
            </a:p>
          </p:txBody>
        </p:sp>
        <p:sp>
          <p:nvSpPr>
            <p:cNvPr id="17577" name="Text Box 10"/>
            <p:cNvSpPr txBox="1">
              <a:spLocks noChangeArrowheads="1"/>
            </p:cNvSpPr>
            <p:nvPr/>
          </p:nvSpPr>
          <p:spPr bwMode="auto">
            <a:xfrm>
              <a:off x="4272" y="2803"/>
              <a:ext cx="1104" cy="288"/>
            </a:xfrm>
            <a:prstGeom prst="rect">
              <a:avLst/>
            </a:prstGeom>
            <a:noFill/>
            <a:ln w="9525">
              <a:noFill/>
              <a:miter lim="800000"/>
              <a:headEnd/>
              <a:tailEnd/>
            </a:ln>
          </p:spPr>
          <p:txBody>
            <a:bodyPr>
              <a:spAutoFit/>
            </a:bodyPr>
            <a:lstStyle/>
            <a:p>
              <a:pPr algn="ctr">
                <a:spcBef>
                  <a:spcPct val="50000"/>
                </a:spcBef>
              </a:pPr>
              <a:r>
                <a:rPr lang="en-US" sz="1200"/>
                <a:t>Digital Asset Management System</a:t>
              </a:r>
            </a:p>
          </p:txBody>
        </p:sp>
      </p:grpSp>
      <p:sp>
        <p:nvSpPr>
          <p:cNvPr id="17430" name="Line 129"/>
          <p:cNvSpPr>
            <a:spLocks noChangeShapeType="1"/>
          </p:cNvSpPr>
          <p:nvPr/>
        </p:nvSpPr>
        <p:spPr bwMode="auto">
          <a:xfrm flipV="1">
            <a:off x="1447800" y="417840"/>
            <a:ext cx="0" cy="2286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7432" name="Line 131"/>
          <p:cNvSpPr>
            <a:spLocks noChangeShapeType="1"/>
          </p:cNvSpPr>
          <p:nvPr/>
        </p:nvSpPr>
        <p:spPr bwMode="auto">
          <a:xfrm>
            <a:off x="1447800" y="1752600"/>
            <a:ext cx="0" cy="990601"/>
          </a:xfrm>
          <a:prstGeom prst="line">
            <a:avLst/>
          </a:prstGeom>
          <a:noFill/>
          <a:ln w="9525">
            <a:solidFill>
              <a:schemeClr val="tx1"/>
            </a:solidFill>
            <a:round/>
            <a:headEnd type="triangle" w="med" len="med"/>
            <a:tailEnd type="triangle" w="med" len="med"/>
          </a:ln>
        </p:spPr>
        <p:txBody>
          <a:bodyPr wrap="none" anchor="ctr"/>
          <a:lstStyle/>
          <a:p>
            <a:endParaRPr lang="en-US"/>
          </a:p>
        </p:txBody>
      </p:sp>
      <p:grpSp>
        <p:nvGrpSpPr>
          <p:cNvPr id="4" name="Group 119"/>
          <p:cNvGrpSpPr/>
          <p:nvPr/>
        </p:nvGrpSpPr>
        <p:grpSpPr>
          <a:xfrm>
            <a:off x="4572000" y="1951038"/>
            <a:ext cx="685800" cy="792162"/>
            <a:chOff x="4572000" y="1951038"/>
            <a:chExt cx="685800" cy="792162"/>
          </a:xfrm>
        </p:grpSpPr>
        <p:sp>
          <p:nvSpPr>
            <p:cNvPr id="17431" name="Line 130"/>
            <p:cNvSpPr>
              <a:spLocks noChangeShapeType="1"/>
            </p:cNvSpPr>
            <p:nvPr/>
          </p:nvSpPr>
          <p:spPr bwMode="auto">
            <a:xfrm flipV="1">
              <a:off x="4914900" y="1951038"/>
              <a:ext cx="0" cy="2286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7433" name="Line 132"/>
            <p:cNvSpPr>
              <a:spLocks noChangeShapeType="1"/>
            </p:cNvSpPr>
            <p:nvPr/>
          </p:nvSpPr>
          <p:spPr bwMode="auto">
            <a:xfrm>
              <a:off x="4908699" y="2514600"/>
              <a:ext cx="0" cy="2286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7445" name="Oval 147"/>
            <p:cNvSpPr>
              <a:spLocks noChangeArrowheads="1"/>
            </p:cNvSpPr>
            <p:nvPr/>
          </p:nvSpPr>
          <p:spPr bwMode="auto">
            <a:xfrm>
              <a:off x="4572000" y="2179638"/>
              <a:ext cx="685800" cy="334962"/>
            </a:xfrm>
            <a:prstGeom prst="ellipse">
              <a:avLst/>
            </a:prstGeom>
            <a:solidFill>
              <a:srgbClr val="C0C0C0">
                <a:alpha val="50195"/>
              </a:srgbClr>
            </a:solidFill>
            <a:ln w="9525" algn="ctr">
              <a:solidFill>
                <a:schemeClr val="tx1"/>
              </a:solidFill>
              <a:round/>
              <a:headEnd/>
              <a:tailEnd/>
            </a:ln>
          </p:spPr>
          <p:txBody>
            <a:bodyPr wrap="none" anchor="ctr"/>
            <a:lstStyle/>
            <a:p>
              <a:pPr algn="ctr"/>
              <a:r>
                <a:rPr lang="en-US" sz="900" b="1"/>
                <a:t>Kiosks</a:t>
              </a:r>
            </a:p>
          </p:txBody>
        </p:sp>
      </p:grpSp>
      <p:grpSp>
        <p:nvGrpSpPr>
          <p:cNvPr id="5" name="Group 122"/>
          <p:cNvGrpSpPr/>
          <p:nvPr/>
        </p:nvGrpSpPr>
        <p:grpSpPr>
          <a:xfrm>
            <a:off x="5954233" y="1951038"/>
            <a:ext cx="762000" cy="792162"/>
            <a:chOff x="5954233" y="1951038"/>
            <a:chExt cx="762000" cy="792162"/>
          </a:xfrm>
        </p:grpSpPr>
        <p:sp>
          <p:nvSpPr>
            <p:cNvPr id="17439" name="Line 138"/>
            <p:cNvSpPr>
              <a:spLocks noChangeShapeType="1"/>
            </p:cNvSpPr>
            <p:nvPr/>
          </p:nvSpPr>
          <p:spPr bwMode="auto">
            <a:xfrm flipV="1">
              <a:off x="6329363" y="1951038"/>
              <a:ext cx="0" cy="2286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7441" name="Line 140"/>
            <p:cNvSpPr>
              <a:spLocks noChangeShapeType="1"/>
            </p:cNvSpPr>
            <p:nvPr/>
          </p:nvSpPr>
          <p:spPr bwMode="auto">
            <a:xfrm flipH="1">
              <a:off x="6324600" y="2514600"/>
              <a:ext cx="4763" cy="2286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7446" name="Oval 148"/>
            <p:cNvSpPr>
              <a:spLocks noChangeArrowheads="1"/>
            </p:cNvSpPr>
            <p:nvPr/>
          </p:nvSpPr>
          <p:spPr bwMode="auto">
            <a:xfrm>
              <a:off x="5954233" y="2179638"/>
              <a:ext cx="762000" cy="334962"/>
            </a:xfrm>
            <a:prstGeom prst="ellipse">
              <a:avLst/>
            </a:prstGeom>
            <a:solidFill>
              <a:srgbClr val="C0C0C0">
                <a:alpha val="50195"/>
              </a:srgbClr>
            </a:solidFill>
            <a:ln w="9525" algn="ctr">
              <a:solidFill>
                <a:schemeClr val="tx1"/>
              </a:solidFill>
              <a:round/>
              <a:headEnd/>
              <a:tailEnd/>
            </a:ln>
          </p:spPr>
          <p:txBody>
            <a:bodyPr wrap="none" anchor="ctr"/>
            <a:lstStyle/>
            <a:p>
              <a:pPr algn="ctr"/>
              <a:r>
                <a:rPr lang="en-US" sz="900" b="1" dirty="0" smtClean="0"/>
                <a:t>?</a:t>
              </a:r>
              <a:endParaRPr lang="en-US" sz="900" b="1" dirty="0"/>
            </a:p>
          </p:txBody>
        </p:sp>
      </p:grpSp>
      <p:grpSp>
        <p:nvGrpSpPr>
          <p:cNvPr id="6" name="Group 118"/>
          <p:cNvGrpSpPr/>
          <p:nvPr/>
        </p:nvGrpSpPr>
        <p:grpSpPr>
          <a:xfrm>
            <a:off x="5029200" y="1570038"/>
            <a:ext cx="762000" cy="1173162"/>
            <a:chOff x="4049233" y="1570038"/>
            <a:chExt cx="762000" cy="1173162"/>
          </a:xfrm>
        </p:grpSpPr>
        <p:sp>
          <p:nvSpPr>
            <p:cNvPr id="17442" name="Line 141"/>
            <p:cNvSpPr>
              <a:spLocks noChangeShapeType="1"/>
            </p:cNvSpPr>
            <p:nvPr/>
          </p:nvSpPr>
          <p:spPr bwMode="auto">
            <a:xfrm flipV="1">
              <a:off x="4424362" y="1570038"/>
              <a:ext cx="0" cy="2286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7443" name="Line 142"/>
            <p:cNvSpPr>
              <a:spLocks noChangeShapeType="1"/>
            </p:cNvSpPr>
            <p:nvPr/>
          </p:nvSpPr>
          <p:spPr bwMode="auto">
            <a:xfrm>
              <a:off x="4419600" y="2133600"/>
              <a:ext cx="0" cy="6096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7447" name="Oval 149"/>
            <p:cNvSpPr>
              <a:spLocks noChangeArrowheads="1"/>
            </p:cNvSpPr>
            <p:nvPr/>
          </p:nvSpPr>
          <p:spPr bwMode="auto">
            <a:xfrm>
              <a:off x="4049233" y="1798638"/>
              <a:ext cx="762000" cy="334962"/>
            </a:xfrm>
            <a:prstGeom prst="ellipse">
              <a:avLst/>
            </a:prstGeom>
            <a:solidFill>
              <a:srgbClr val="C0C0C0">
                <a:alpha val="50195"/>
              </a:srgbClr>
            </a:solidFill>
            <a:ln w="9525" algn="ctr">
              <a:solidFill>
                <a:schemeClr val="tx1"/>
              </a:solidFill>
              <a:round/>
              <a:headEnd/>
              <a:tailEnd/>
            </a:ln>
          </p:spPr>
          <p:txBody>
            <a:bodyPr wrap="none" anchor="ctr"/>
            <a:lstStyle/>
            <a:p>
              <a:pPr algn="ctr"/>
              <a:r>
                <a:rPr lang="en-US" sz="900" b="1" dirty="0" smtClean="0"/>
                <a:t>Search</a:t>
              </a:r>
              <a:br>
                <a:rPr lang="en-US" sz="900" b="1" dirty="0" smtClean="0"/>
              </a:br>
              <a:r>
                <a:rPr lang="en-US" sz="900" b="1" dirty="0" smtClean="0"/>
                <a:t>Engines</a:t>
              </a:r>
              <a:endParaRPr lang="en-US" sz="900" b="1" dirty="0"/>
            </a:p>
          </p:txBody>
        </p:sp>
      </p:grpSp>
      <p:grpSp>
        <p:nvGrpSpPr>
          <p:cNvPr id="7" name="Group 121"/>
          <p:cNvGrpSpPr/>
          <p:nvPr/>
        </p:nvGrpSpPr>
        <p:grpSpPr>
          <a:xfrm>
            <a:off x="5302101" y="609600"/>
            <a:ext cx="1143000" cy="2133600"/>
            <a:chOff x="5302101" y="609600"/>
            <a:chExt cx="1143000" cy="2133600"/>
          </a:xfrm>
        </p:grpSpPr>
        <p:sp>
          <p:nvSpPr>
            <p:cNvPr id="17452" name="Oval 154"/>
            <p:cNvSpPr>
              <a:spLocks noChangeArrowheads="1"/>
            </p:cNvSpPr>
            <p:nvPr/>
          </p:nvSpPr>
          <p:spPr bwMode="auto">
            <a:xfrm>
              <a:off x="5302101" y="830263"/>
              <a:ext cx="1143000" cy="762000"/>
            </a:xfrm>
            <a:prstGeom prst="ellipse">
              <a:avLst/>
            </a:prstGeom>
            <a:solidFill>
              <a:srgbClr val="DDDDDD"/>
            </a:solidFill>
            <a:ln w="9525" algn="ctr">
              <a:solidFill>
                <a:schemeClr val="tx1"/>
              </a:solidFill>
              <a:round/>
              <a:headEnd/>
              <a:tailEnd/>
            </a:ln>
          </p:spPr>
          <p:txBody>
            <a:bodyPr wrap="none" anchor="ctr"/>
            <a:lstStyle/>
            <a:p>
              <a:pPr algn="ctr"/>
              <a:r>
                <a:rPr lang="en-US" sz="900" b="1"/>
                <a:t>Museum </a:t>
              </a:r>
            </a:p>
            <a:p>
              <a:pPr algn="ctr"/>
              <a:r>
                <a:rPr lang="en-US" sz="900" b="1"/>
                <a:t>Websites</a:t>
              </a:r>
            </a:p>
          </p:txBody>
        </p:sp>
        <p:sp>
          <p:nvSpPr>
            <p:cNvPr id="17453" name="Line 155"/>
            <p:cNvSpPr>
              <a:spLocks noChangeShapeType="1"/>
            </p:cNvSpPr>
            <p:nvPr/>
          </p:nvSpPr>
          <p:spPr bwMode="auto">
            <a:xfrm flipV="1">
              <a:off x="5871832" y="609600"/>
              <a:ext cx="0" cy="2286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7454" name="Line 156"/>
            <p:cNvSpPr>
              <a:spLocks noChangeShapeType="1"/>
            </p:cNvSpPr>
            <p:nvPr/>
          </p:nvSpPr>
          <p:spPr bwMode="auto">
            <a:xfrm>
              <a:off x="5867400" y="1592263"/>
              <a:ext cx="0" cy="1150937"/>
            </a:xfrm>
            <a:prstGeom prst="line">
              <a:avLst/>
            </a:prstGeom>
            <a:noFill/>
            <a:ln w="9525">
              <a:solidFill>
                <a:schemeClr val="tx1"/>
              </a:solidFill>
              <a:round/>
              <a:headEnd type="triangle" w="med" len="med"/>
              <a:tailEnd type="triangle" w="med" len="med"/>
            </a:ln>
          </p:spPr>
          <p:txBody>
            <a:bodyPr wrap="none" anchor="ctr"/>
            <a:lstStyle/>
            <a:p>
              <a:endParaRPr lang="en-US"/>
            </a:p>
          </p:txBody>
        </p:sp>
      </p:grpSp>
      <p:sp>
        <p:nvSpPr>
          <p:cNvPr id="17458" name="AutoShape 171"/>
          <p:cNvSpPr>
            <a:spLocks noChangeArrowheads="1"/>
          </p:cNvSpPr>
          <p:nvPr/>
        </p:nvSpPr>
        <p:spPr bwMode="auto">
          <a:xfrm>
            <a:off x="533400" y="2819399"/>
            <a:ext cx="1524000" cy="228600"/>
          </a:xfrm>
          <a:prstGeom prst="roundRect">
            <a:avLst>
              <a:gd name="adj" fmla="val 16667"/>
            </a:avLst>
          </a:prstGeom>
          <a:noFill/>
          <a:ln w="9525" algn="ctr">
            <a:solidFill>
              <a:schemeClr val="tx1"/>
            </a:solidFill>
            <a:round/>
            <a:headEnd/>
            <a:tailEnd/>
          </a:ln>
        </p:spPr>
        <p:txBody>
          <a:bodyPr wrap="none" anchor="ctr"/>
          <a:lstStyle/>
          <a:p>
            <a:pPr algn="ctr"/>
            <a:r>
              <a:rPr lang="en-US" sz="800" b="1" dirty="0"/>
              <a:t>Metadata </a:t>
            </a:r>
            <a:r>
              <a:rPr lang="en-US" sz="800" b="1" dirty="0" smtClean="0"/>
              <a:t>Delivery Service</a:t>
            </a:r>
            <a:endParaRPr lang="en-US" sz="800" b="1" dirty="0"/>
          </a:p>
        </p:txBody>
      </p:sp>
      <p:sp>
        <p:nvSpPr>
          <p:cNvPr id="17462" name="Rectangle 2"/>
          <p:cNvSpPr>
            <a:spLocks noChangeArrowheads="1"/>
          </p:cNvSpPr>
          <p:nvPr/>
        </p:nvSpPr>
        <p:spPr bwMode="auto">
          <a:xfrm>
            <a:off x="6248400" y="457200"/>
            <a:ext cx="2895600" cy="1754969"/>
          </a:xfrm>
          <a:prstGeom prst="rect">
            <a:avLst/>
          </a:prstGeom>
          <a:noFill/>
          <a:ln w="9525">
            <a:noFill/>
            <a:miter lim="800000"/>
            <a:headEnd/>
            <a:tailEnd/>
          </a:ln>
        </p:spPr>
        <p:txBody>
          <a:bodyPr wrap="square" lIns="92075" tIns="46038" rIns="92075" bIns="46038">
            <a:spAutoFit/>
          </a:bodyPr>
          <a:lstStyle/>
          <a:p>
            <a:pPr algn="ctr" eaLnBrk="0" hangingPunct="0"/>
            <a:r>
              <a:rPr lang="en-US" sz="2400" dirty="0" smtClean="0"/>
              <a:t>SI EDAN</a:t>
            </a:r>
            <a:endParaRPr lang="en-US" sz="2400" dirty="0"/>
          </a:p>
          <a:p>
            <a:pPr algn="ctr" eaLnBrk="0" hangingPunct="0"/>
            <a:r>
              <a:rPr lang="en-US" sz="2400" dirty="0" smtClean="0"/>
              <a:t>Status</a:t>
            </a:r>
          </a:p>
          <a:p>
            <a:pPr algn="ctr" eaLnBrk="0" hangingPunct="0"/>
            <a:r>
              <a:rPr lang="en-US" sz="1200" b="1" dirty="0" smtClean="0"/>
              <a:t>(September 2010)</a:t>
            </a:r>
          </a:p>
          <a:p>
            <a:pPr algn="ctr" eaLnBrk="0" hangingPunct="0"/>
            <a:endParaRPr lang="en-US" sz="1200" b="1" dirty="0" smtClean="0"/>
          </a:p>
          <a:p>
            <a:pPr algn="ctr" eaLnBrk="0" hangingPunct="0"/>
            <a:r>
              <a:rPr lang="en-US" sz="1200" dirty="0" smtClean="0"/>
              <a:t>Over 5.4 Million Records</a:t>
            </a:r>
          </a:p>
          <a:p>
            <a:pPr algn="ctr" eaLnBrk="0" hangingPunct="0"/>
            <a:r>
              <a:rPr lang="en-US" sz="1200" dirty="0" smtClean="0"/>
              <a:t>Over 460,000 digital objects</a:t>
            </a:r>
          </a:p>
          <a:p>
            <a:pPr algn="ctr" eaLnBrk="0" hangingPunct="0"/>
            <a:r>
              <a:rPr lang="en-US" sz="1200" dirty="0" smtClean="0"/>
              <a:t>and growing</a:t>
            </a:r>
            <a:endParaRPr lang="en-US" sz="2400" dirty="0"/>
          </a:p>
        </p:txBody>
      </p:sp>
      <p:sp>
        <p:nvSpPr>
          <p:cNvPr id="173" name="AutoShape 12"/>
          <p:cNvSpPr>
            <a:spLocks noChangeArrowheads="1"/>
          </p:cNvSpPr>
          <p:nvPr/>
        </p:nvSpPr>
        <p:spPr bwMode="auto">
          <a:xfrm>
            <a:off x="304800" y="49371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HMSG</a:t>
            </a:r>
          </a:p>
        </p:txBody>
      </p:sp>
      <p:sp>
        <p:nvSpPr>
          <p:cNvPr id="174" name="AutoShape 13"/>
          <p:cNvSpPr>
            <a:spLocks noChangeArrowheads="1"/>
          </p:cNvSpPr>
          <p:nvPr/>
        </p:nvSpPr>
        <p:spPr bwMode="auto">
          <a:xfrm>
            <a:off x="457200" y="5089525"/>
            <a:ext cx="685800" cy="228600"/>
          </a:xfrm>
          <a:prstGeom prst="flowChartMagneticDisk">
            <a:avLst/>
          </a:prstGeom>
          <a:solidFill>
            <a:srgbClr val="DDDDDD"/>
          </a:solidFill>
          <a:ln w="9525">
            <a:solidFill>
              <a:schemeClr val="tx1"/>
            </a:solidFill>
            <a:round/>
            <a:headEnd/>
            <a:tailEnd/>
          </a:ln>
        </p:spPr>
        <p:txBody>
          <a:bodyPr wrap="none" anchor="ctr"/>
          <a:lstStyle/>
          <a:p>
            <a:r>
              <a:rPr lang="en-US" sz="800" b="1"/>
              <a:t>NMAfA</a:t>
            </a:r>
          </a:p>
        </p:txBody>
      </p:sp>
      <p:sp>
        <p:nvSpPr>
          <p:cNvPr id="175" name="AutoShape 14"/>
          <p:cNvSpPr>
            <a:spLocks noChangeArrowheads="1"/>
          </p:cNvSpPr>
          <p:nvPr/>
        </p:nvSpPr>
        <p:spPr bwMode="auto">
          <a:xfrm>
            <a:off x="609600" y="52419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FSGA</a:t>
            </a:r>
          </a:p>
        </p:txBody>
      </p:sp>
      <p:sp>
        <p:nvSpPr>
          <p:cNvPr id="176" name="AutoShape 15"/>
          <p:cNvSpPr>
            <a:spLocks noChangeArrowheads="1"/>
          </p:cNvSpPr>
          <p:nvPr/>
        </p:nvSpPr>
        <p:spPr bwMode="auto">
          <a:xfrm>
            <a:off x="762000" y="5394325"/>
            <a:ext cx="685800" cy="228600"/>
          </a:xfrm>
          <a:prstGeom prst="flowChartMagneticDisk">
            <a:avLst/>
          </a:prstGeom>
          <a:solidFill>
            <a:srgbClr val="DDDDDD"/>
          </a:solidFill>
          <a:ln w="9525">
            <a:solidFill>
              <a:schemeClr val="tx1"/>
            </a:solidFill>
            <a:round/>
            <a:headEnd/>
            <a:tailEnd/>
          </a:ln>
        </p:spPr>
        <p:txBody>
          <a:bodyPr wrap="none" anchor="ctr"/>
          <a:lstStyle/>
          <a:p>
            <a:r>
              <a:rPr lang="en-US" sz="800" b="1"/>
              <a:t>NMAAHC</a:t>
            </a:r>
          </a:p>
        </p:txBody>
      </p:sp>
      <p:sp>
        <p:nvSpPr>
          <p:cNvPr id="177" name="AutoShape 16"/>
          <p:cNvSpPr>
            <a:spLocks noChangeArrowheads="1"/>
          </p:cNvSpPr>
          <p:nvPr/>
        </p:nvSpPr>
        <p:spPr bwMode="auto">
          <a:xfrm>
            <a:off x="914400" y="55467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NPG</a:t>
            </a:r>
          </a:p>
        </p:txBody>
      </p:sp>
      <p:sp>
        <p:nvSpPr>
          <p:cNvPr id="178" name="AutoShape 17"/>
          <p:cNvSpPr>
            <a:spLocks noChangeArrowheads="1"/>
          </p:cNvSpPr>
          <p:nvPr/>
        </p:nvSpPr>
        <p:spPr bwMode="auto">
          <a:xfrm>
            <a:off x="1066800" y="56991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SAAM</a:t>
            </a:r>
          </a:p>
        </p:txBody>
      </p:sp>
      <p:sp>
        <p:nvSpPr>
          <p:cNvPr id="179" name="AutoShape 18"/>
          <p:cNvSpPr>
            <a:spLocks noChangeArrowheads="1"/>
          </p:cNvSpPr>
          <p:nvPr/>
        </p:nvSpPr>
        <p:spPr bwMode="auto">
          <a:xfrm>
            <a:off x="1219200" y="58515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dirty="0"/>
              <a:t>CHNDM</a:t>
            </a:r>
          </a:p>
        </p:txBody>
      </p:sp>
      <p:sp>
        <p:nvSpPr>
          <p:cNvPr id="180" name="AutoShape 19"/>
          <p:cNvSpPr>
            <a:spLocks noChangeArrowheads="1"/>
          </p:cNvSpPr>
          <p:nvPr/>
        </p:nvSpPr>
        <p:spPr bwMode="auto">
          <a:xfrm>
            <a:off x="1162050" y="49371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NASM</a:t>
            </a:r>
          </a:p>
        </p:txBody>
      </p:sp>
      <p:sp>
        <p:nvSpPr>
          <p:cNvPr id="181" name="AutoShape 20"/>
          <p:cNvSpPr>
            <a:spLocks noChangeArrowheads="1"/>
          </p:cNvSpPr>
          <p:nvPr/>
        </p:nvSpPr>
        <p:spPr bwMode="auto">
          <a:xfrm>
            <a:off x="1314450" y="50895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NPM</a:t>
            </a:r>
          </a:p>
        </p:txBody>
      </p:sp>
      <p:sp>
        <p:nvSpPr>
          <p:cNvPr id="182" name="AutoShape 21"/>
          <p:cNvSpPr>
            <a:spLocks noChangeArrowheads="1"/>
          </p:cNvSpPr>
          <p:nvPr/>
        </p:nvSpPr>
        <p:spPr bwMode="auto">
          <a:xfrm>
            <a:off x="1466850" y="5241925"/>
            <a:ext cx="685800" cy="228600"/>
          </a:xfrm>
          <a:prstGeom prst="flowChartMagneticDisk">
            <a:avLst/>
          </a:prstGeom>
          <a:solidFill>
            <a:srgbClr val="FFFF99"/>
          </a:solidFill>
          <a:ln w="9525">
            <a:solidFill>
              <a:schemeClr val="tx1"/>
            </a:solidFill>
            <a:round/>
            <a:headEnd/>
            <a:tailEnd/>
          </a:ln>
        </p:spPr>
        <p:txBody>
          <a:bodyPr wrap="none" anchor="ctr"/>
          <a:lstStyle/>
          <a:p>
            <a:r>
              <a:rPr lang="en-US" sz="800" b="1"/>
              <a:t>ACM</a:t>
            </a:r>
          </a:p>
        </p:txBody>
      </p:sp>
      <p:grpSp>
        <p:nvGrpSpPr>
          <p:cNvPr id="8" name="Group 120"/>
          <p:cNvGrpSpPr>
            <a:grpSpLocks/>
          </p:cNvGrpSpPr>
          <p:nvPr/>
        </p:nvGrpSpPr>
        <p:grpSpPr bwMode="auto">
          <a:xfrm>
            <a:off x="3505200" y="4332288"/>
            <a:ext cx="1828800" cy="1905000"/>
            <a:chOff x="4267200" y="4327525"/>
            <a:chExt cx="1828800" cy="1905000"/>
          </a:xfrm>
        </p:grpSpPr>
        <p:sp>
          <p:nvSpPr>
            <p:cNvPr id="184" name="AutoShape 36"/>
            <p:cNvSpPr>
              <a:spLocks noChangeArrowheads="1"/>
            </p:cNvSpPr>
            <p:nvPr/>
          </p:nvSpPr>
          <p:spPr bwMode="auto">
            <a:xfrm>
              <a:off x="4267200" y="4327525"/>
              <a:ext cx="847725" cy="533400"/>
            </a:xfrm>
            <a:prstGeom prst="flowChartMagneticDisk">
              <a:avLst/>
            </a:prstGeom>
            <a:solidFill>
              <a:srgbClr val="CCFFCC"/>
            </a:solidFill>
            <a:ln w="9525">
              <a:noFill/>
              <a:round/>
              <a:headEnd/>
              <a:tailEnd/>
            </a:ln>
          </p:spPr>
          <p:txBody>
            <a:bodyPr wrap="none" anchor="ctr"/>
            <a:lstStyle/>
            <a:p>
              <a:endParaRPr lang="en-US" sz="800" b="1" dirty="0"/>
            </a:p>
            <a:p>
              <a:r>
                <a:rPr lang="en-US" sz="1400" b="1" dirty="0"/>
                <a:t>Horizon </a:t>
              </a:r>
              <a:r>
                <a:rPr lang="en-US" sz="800" b="1" dirty="0">
                  <a:solidFill>
                    <a:schemeClr val="accent2"/>
                  </a:solidFill>
                </a:rPr>
                <a:t>8</a:t>
              </a:r>
              <a:endParaRPr lang="en-US" sz="1400" b="1" dirty="0">
                <a:solidFill>
                  <a:schemeClr val="accent2"/>
                </a:solidFill>
              </a:endParaRPr>
            </a:p>
            <a:p>
              <a:endParaRPr lang="en-US" sz="1200" b="1" dirty="0">
                <a:solidFill>
                  <a:srgbClr val="CC0000"/>
                </a:solidFill>
              </a:endParaRPr>
            </a:p>
          </p:txBody>
        </p:sp>
        <p:sp>
          <p:nvSpPr>
            <p:cNvPr id="185" name="AutoShape 37"/>
            <p:cNvSpPr>
              <a:spLocks noChangeArrowheads="1"/>
            </p:cNvSpPr>
            <p:nvPr/>
          </p:nvSpPr>
          <p:spPr bwMode="auto">
            <a:xfrm>
              <a:off x="4343400" y="49371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SIL</a:t>
              </a:r>
            </a:p>
          </p:txBody>
        </p:sp>
        <p:sp>
          <p:nvSpPr>
            <p:cNvPr id="186" name="AutoShape 38"/>
            <p:cNvSpPr>
              <a:spLocks noChangeArrowheads="1"/>
            </p:cNvSpPr>
            <p:nvPr/>
          </p:nvSpPr>
          <p:spPr bwMode="auto">
            <a:xfrm>
              <a:off x="4495800" y="50895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Archives</a:t>
              </a:r>
            </a:p>
          </p:txBody>
        </p:sp>
        <p:sp>
          <p:nvSpPr>
            <p:cNvPr id="187" name="AutoShape 39"/>
            <p:cNvSpPr>
              <a:spLocks noChangeArrowheads="1"/>
            </p:cNvSpPr>
            <p:nvPr/>
          </p:nvSpPr>
          <p:spPr bwMode="auto">
            <a:xfrm>
              <a:off x="4648200" y="52419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SAAM - ARI</a:t>
              </a:r>
            </a:p>
          </p:txBody>
        </p:sp>
        <p:sp>
          <p:nvSpPr>
            <p:cNvPr id="188" name="AutoShape 40"/>
            <p:cNvSpPr>
              <a:spLocks noChangeArrowheads="1"/>
            </p:cNvSpPr>
            <p:nvPr/>
          </p:nvSpPr>
          <p:spPr bwMode="auto">
            <a:xfrm>
              <a:off x="4800600" y="53943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SAAM - Juley</a:t>
              </a:r>
            </a:p>
          </p:txBody>
        </p:sp>
        <p:sp>
          <p:nvSpPr>
            <p:cNvPr id="189" name="AutoShape 41"/>
            <p:cNvSpPr>
              <a:spLocks noChangeArrowheads="1"/>
            </p:cNvSpPr>
            <p:nvPr/>
          </p:nvSpPr>
          <p:spPr bwMode="auto">
            <a:xfrm>
              <a:off x="4953000" y="55467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SAAM - AECI</a:t>
              </a:r>
            </a:p>
          </p:txBody>
        </p:sp>
        <p:sp>
          <p:nvSpPr>
            <p:cNvPr id="190" name="AutoShape 42"/>
            <p:cNvSpPr>
              <a:spLocks noChangeArrowheads="1"/>
            </p:cNvSpPr>
            <p:nvPr/>
          </p:nvSpPr>
          <p:spPr bwMode="auto">
            <a:xfrm>
              <a:off x="5105400" y="56991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Bibliographies</a:t>
              </a:r>
            </a:p>
          </p:txBody>
        </p:sp>
        <p:sp>
          <p:nvSpPr>
            <p:cNvPr id="191" name="AutoShape 43"/>
            <p:cNvSpPr>
              <a:spLocks noChangeArrowheads="1"/>
            </p:cNvSpPr>
            <p:nvPr/>
          </p:nvSpPr>
          <p:spPr bwMode="auto">
            <a:xfrm>
              <a:off x="5257800" y="58515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History of SI</a:t>
              </a:r>
            </a:p>
          </p:txBody>
        </p:sp>
        <p:sp>
          <p:nvSpPr>
            <p:cNvPr id="192" name="AutoShape 44"/>
            <p:cNvSpPr>
              <a:spLocks noChangeArrowheads="1"/>
            </p:cNvSpPr>
            <p:nvPr/>
          </p:nvSpPr>
          <p:spPr bwMode="auto">
            <a:xfrm>
              <a:off x="5410200" y="60039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Airplanes</a:t>
              </a:r>
            </a:p>
          </p:txBody>
        </p:sp>
      </p:grpSp>
      <p:grpSp>
        <p:nvGrpSpPr>
          <p:cNvPr id="9" name="Group 126"/>
          <p:cNvGrpSpPr>
            <a:grpSpLocks/>
          </p:cNvGrpSpPr>
          <p:nvPr/>
        </p:nvGrpSpPr>
        <p:grpSpPr bwMode="auto">
          <a:xfrm>
            <a:off x="3786188" y="3336925"/>
            <a:ext cx="233362" cy="990600"/>
            <a:chOff x="4548188" y="3336925"/>
            <a:chExt cx="233362" cy="990600"/>
          </a:xfrm>
        </p:grpSpPr>
        <p:sp>
          <p:nvSpPr>
            <p:cNvPr id="194" name="Line 51"/>
            <p:cNvSpPr>
              <a:spLocks noChangeShapeType="1"/>
            </p:cNvSpPr>
            <p:nvPr/>
          </p:nvSpPr>
          <p:spPr bwMode="auto">
            <a:xfrm flipV="1">
              <a:off x="4672013" y="3336925"/>
              <a:ext cx="0" cy="990600"/>
            </a:xfrm>
            <a:prstGeom prst="line">
              <a:avLst/>
            </a:prstGeom>
            <a:noFill/>
            <a:ln w="9525">
              <a:solidFill>
                <a:schemeClr val="tx1"/>
              </a:solidFill>
              <a:round/>
              <a:headEnd/>
              <a:tailEnd type="triangle" w="med" len="med"/>
            </a:ln>
          </p:spPr>
          <p:txBody>
            <a:bodyPr wrap="none" anchor="ctr"/>
            <a:lstStyle/>
            <a:p>
              <a:endParaRPr lang="en-US"/>
            </a:p>
          </p:txBody>
        </p:sp>
        <p:sp>
          <p:nvSpPr>
            <p:cNvPr id="195" name="Rectangle 52"/>
            <p:cNvSpPr>
              <a:spLocks noChangeArrowheads="1"/>
            </p:cNvSpPr>
            <p:nvPr/>
          </p:nvSpPr>
          <p:spPr bwMode="auto">
            <a:xfrm>
              <a:off x="4548188" y="3489325"/>
              <a:ext cx="233362" cy="153988"/>
            </a:xfrm>
            <a:prstGeom prst="rect">
              <a:avLst/>
            </a:prstGeom>
            <a:solidFill>
              <a:schemeClr val="bg1"/>
            </a:solidFill>
            <a:ln w="9525" algn="ctr">
              <a:solidFill>
                <a:schemeClr val="tx1"/>
              </a:solidFill>
              <a:miter lim="800000"/>
              <a:headEnd/>
              <a:tailEnd/>
            </a:ln>
          </p:spPr>
          <p:txBody>
            <a:bodyPr wrap="none" anchor="ctr"/>
            <a:lstStyle/>
            <a:p>
              <a:endParaRPr lang="en-US"/>
            </a:p>
          </p:txBody>
        </p:sp>
      </p:grpSp>
      <p:sp>
        <p:nvSpPr>
          <p:cNvPr id="196" name="Text Box 53"/>
          <p:cNvSpPr txBox="1">
            <a:spLocks noChangeArrowheads="1"/>
          </p:cNvSpPr>
          <p:nvPr/>
        </p:nvSpPr>
        <p:spPr bwMode="auto">
          <a:xfrm>
            <a:off x="228600" y="6400800"/>
            <a:ext cx="6477000" cy="274638"/>
          </a:xfrm>
          <a:prstGeom prst="rect">
            <a:avLst/>
          </a:prstGeom>
          <a:noFill/>
          <a:ln w="9525">
            <a:noFill/>
            <a:miter lim="800000"/>
            <a:headEnd/>
            <a:tailEnd/>
          </a:ln>
        </p:spPr>
        <p:txBody>
          <a:bodyPr>
            <a:spAutoFit/>
          </a:bodyPr>
          <a:lstStyle/>
          <a:p>
            <a:pPr algn="ctr">
              <a:spcBef>
                <a:spcPct val="50000"/>
              </a:spcBef>
            </a:pPr>
            <a:r>
              <a:rPr lang="en-US" sz="1200" dirty="0"/>
              <a:t>Library, Archive and Museum </a:t>
            </a:r>
            <a:r>
              <a:rPr lang="en-US" sz="1200" dirty="0" smtClean="0"/>
              <a:t>Systems </a:t>
            </a:r>
            <a:r>
              <a:rPr lang="en-US" sz="1200" dirty="0"/>
              <a:t>(LAMS)</a:t>
            </a:r>
          </a:p>
        </p:txBody>
      </p:sp>
      <p:grpSp>
        <p:nvGrpSpPr>
          <p:cNvPr id="10" name="Group 100"/>
          <p:cNvGrpSpPr/>
          <p:nvPr/>
        </p:nvGrpSpPr>
        <p:grpSpPr>
          <a:xfrm>
            <a:off x="4495800" y="3336925"/>
            <a:ext cx="847725" cy="1371600"/>
            <a:chOff x="5638800" y="3336925"/>
            <a:chExt cx="847725" cy="1371600"/>
          </a:xfrm>
        </p:grpSpPr>
        <p:sp>
          <p:nvSpPr>
            <p:cNvPr id="198" name="AutoShape 46"/>
            <p:cNvSpPr>
              <a:spLocks noChangeArrowheads="1"/>
            </p:cNvSpPr>
            <p:nvPr/>
          </p:nvSpPr>
          <p:spPr bwMode="auto">
            <a:xfrm>
              <a:off x="5638800" y="3870325"/>
              <a:ext cx="847725" cy="533400"/>
            </a:xfrm>
            <a:prstGeom prst="flowChartMagneticDisk">
              <a:avLst/>
            </a:prstGeom>
            <a:solidFill>
              <a:schemeClr val="bg1">
                <a:lumMod val="85000"/>
              </a:schemeClr>
            </a:solidFill>
            <a:ln w="9525">
              <a:noFill/>
              <a:round/>
              <a:headEnd/>
              <a:tailEnd/>
            </a:ln>
          </p:spPr>
          <p:txBody>
            <a:bodyPr wrap="none" anchor="ctr"/>
            <a:lstStyle/>
            <a:p>
              <a:endParaRPr lang="en-US" sz="800" b="1" dirty="0"/>
            </a:p>
            <a:p>
              <a:r>
                <a:rPr lang="en-US" sz="1400" b="1" dirty="0" err="1"/>
                <a:t>Mimsy</a:t>
              </a:r>
              <a:r>
                <a:rPr lang="en-US" sz="1400" b="1" dirty="0"/>
                <a:t> </a:t>
              </a:r>
              <a:r>
                <a:rPr lang="en-US" sz="800" b="1" dirty="0">
                  <a:solidFill>
                    <a:schemeClr val="accent2"/>
                  </a:solidFill>
                </a:rPr>
                <a:t>1</a:t>
              </a:r>
              <a:endParaRPr lang="en-US" sz="1400" b="1" dirty="0">
                <a:solidFill>
                  <a:schemeClr val="accent2"/>
                </a:solidFill>
              </a:endParaRPr>
            </a:p>
            <a:p>
              <a:endParaRPr lang="en-US" sz="1200" b="1" dirty="0">
                <a:solidFill>
                  <a:srgbClr val="CC0000"/>
                </a:solidFill>
              </a:endParaRPr>
            </a:p>
          </p:txBody>
        </p:sp>
        <p:sp>
          <p:nvSpPr>
            <p:cNvPr id="199" name="AutoShape 47"/>
            <p:cNvSpPr>
              <a:spLocks noChangeArrowheads="1"/>
            </p:cNvSpPr>
            <p:nvPr/>
          </p:nvSpPr>
          <p:spPr bwMode="auto">
            <a:xfrm>
              <a:off x="5715000" y="4479925"/>
              <a:ext cx="685800" cy="228600"/>
            </a:xfrm>
            <a:prstGeom prst="flowChartMagneticDisk">
              <a:avLst/>
            </a:prstGeom>
            <a:solidFill>
              <a:schemeClr val="bg1">
                <a:lumMod val="85000"/>
              </a:schemeClr>
            </a:solidFill>
            <a:ln w="9525">
              <a:solidFill>
                <a:schemeClr val="tx1"/>
              </a:solidFill>
              <a:round/>
              <a:headEnd/>
              <a:tailEnd/>
            </a:ln>
          </p:spPr>
          <p:txBody>
            <a:bodyPr wrap="none" anchor="ctr"/>
            <a:lstStyle/>
            <a:p>
              <a:r>
                <a:rPr lang="en-US" sz="800" b="1" dirty="0"/>
                <a:t>NMAH</a:t>
              </a:r>
            </a:p>
          </p:txBody>
        </p:sp>
        <p:sp>
          <p:nvSpPr>
            <p:cNvPr id="200" name="Line 68"/>
            <p:cNvSpPr>
              <a:spLocks noChangeShapeType="1"/>
            </p:cNvSpPr>
            <p:nvPr/>
          </p:nvSpPr>
          <p:spPr bwMode="auto">
            <a:xfrm flipV="1">
              <a:off x="6055205" y="3336925"/>
              <a:ext cx="0" cy="533400"/>
            </a:xfrm>
            <a:prstGeom prst="line">
              <a:avLst/>
            </a:prstGeom>
            <a:noFill/>
            <a:ln w="9525">
              <a:solidFill>
                <a:schemeClr val="tx1"/>
              </a:solidFill>
              <a:round/>
              <a:headEnd/>
              <a:tailEnd type="triangle" w="med" len="med"/>
            </a:ln>
          </p:spPr>
          <p:txBody>
            <a:bodyPr wrap="none" anchor="ctr"/>
            <a:lstStyle/>
            <a:p>
              <a:endParaRPr lang="en-US"/>
            </a:p>
          </p:txBody>
        </p:sp>
        <p:sp>
          <p:nvSpPr>
            <p:cNvPr id="201" name="Rectangle 69"/>
            <p:cNvSpPr>
              <a:spLocks noChangeArrowheads="1"/>
            </p:cNvSpPr>
            <p:nvPr/>
          </p:nvSpPr>
          <p:spPr bwMode="auto">
            <a:xfrm>
              <a:off x="5942013" y="3489325"/>
              <a:ext cx="233362" cy="153988"/>
            </a:xfrm>
            <a:prstGeom prst="rect">
              <a:avLst/>
            </a:prstGeom>
            <a:solidFill>
              <a:schemeClr val="bg1"/>
            </a:solidFill>
            <a:ln w="9525" algn="ctr">
              <a:solidFill>
                <a:schemeClr val="tx1"/>
              </a:solidFill>
              <a:miter lim="800000"/>
              <a:headEnd/>
              <a:tailEnd/>
            </a:ln>
          </p:spPr>
          <p:txBody>
            <a:bodyPr wrap="none" anchor="ctr"/>
            <a:lstStyle/>
            <a:p>
              <a:endParaRPr lang="en-US"/>
            </a:p>
          </p:txBody>
        </p:sp>
      </p:grpSp>
      <p:sp>
        <p:nvSpPr>
          <p:cNvPr id="202" name="Line 70"/>
          <p:cNvSpPr>
            <a:spLocks noChangeShapeType="1"/>
          </p:cNvSpPr>
          <p:nvPr/>
        </p:nvSpPr>
        <p:spPr bwMode="auto">
          <a:xfrm flipV="1">
            <a:off x="2562225" y="3336925"/>
            <a:ext cx="0" cy="533400"/>
          </a:xfrm>
          <a:prstGeom prst="line">
            <a:avLst/>
          </a:prstGeom>
          <a:noFill/>
          <a:ln w="9525">
            <a:solidFill>
              <a:schemeClr val="tx1"/>
            </a:solidFill>
            <a:round/>
            <a:headEnd/>
            <a:tailEnd type="triangle" w="med" len="med"/>
          </a:ln>
        </p:spPr>
        <p:txBody>
          <a:bodyPr wrap="none" anchor="ctr"/>
          <a:lstStyle/>
          <a:p>
            <a:endParaRPr lang="en-US"/>
          </a:p>
        </p:txBody>
      </p:sp>
      <p:sp>
        <p:nvSpPr>
          <p:cNvPr id="203" name="Rectangle 71"/>
          <p:cNvSpPr>
            <a:spLocks noChangeArrowheads="1"/>
          </p:cNvSpPr>
          <p:nvPr/>
        </p:nvSpPr>
        <p:spPr bwMode="auto">
          <a:xfrm>
            <a:off x="2443163" y="3489325"/>
            <a:ext cx="233362" cy="153988"/>
          </a:xfrm>
          <a:prstGeom prst="rect">
            <a:avLst/>
          </a:prstGeom>
          <a:solidFill>
            <a:schemeClr val="bg1"/>
          </a:solidFill>
          <a:ln w="9525" algn="ctr">
            <a:solidFill>
              <a:schemeClr val="tx1"/>
            </a:solidFill>
            <a:miter lim="800000"/>
            <a:headEnd/>
            <a:tailEnd/>
          </a:ln>
        </p:spPr>
        <p:txBody>
          <a:bodyPr wrap="none" anchor="ctr"/>
          <a:lstStyle/>
          <a:p>
            <a:endParaRPr lang="en-US"/>
          </a:p>
        </p:txBody>
      </p:sp>
      <p:sp>
        <p:nvSpPr>
          <p:cNvPr id="204" name="Line 72"/>
          <p:cNvSpPr>
            <a:spLocks noChangeShapeType="1"/>
          </p:cNvSpPr>
          <p:nvPr/>
        </p:nvSpPr>
        <p:spPr bwMode="auto">
          <a:xfrm flipV="1">
            <a:off x="1085850" y="3336925"/>
            <a:ext cx="0" cy="990600"/>
          </a:xfrm>
          <a:prstGeom prst="line">
            <a:avLst/>
          </a:prstGeom>
          <a:noFill/>
          <a:ln w="9525">
            <a:solidFill>
              <a:schemeClr val="tx1"/>
            </a:solidFill>
            <a:round/>
            <a:headEnd/>
            <a:tailEnd type="triangle" w="med" len="med"/>
          </a:ln>
        </p:spPr>
        <p:txBody>
          <a:bodyPr wrap="none" anchor="ctr"/>
          <a:lstStyle/>
          <a:p>
            <a:endParaRPr lang="en-US"/>
          </a:p>
        </p:txBody>
      </p:sp>
      <p:sp>
        <p:nvSpPr>
          <p:cNvPr id="205" name="Rectangle 73"/>
          <p:cNvSpPr>
            <a:spLocks noChangeArrowheads="1"/>
          </p:cNvSpPr>
          <p:nvPr/>
        </p:nvSpPr>
        <p:spPr bwMode="auto">
          <a:xfrm>
            <a:off x="962025" y="3489325"/>
            <a:ext cx="233363" cy="153988"/>
          </a:xfrm>
          <a:prstGeom prst="rect">
            <a:avLst/>
          </a:prstGeom>
          <a:solidFill>
            <a:schemeClr val="bg1"/>
          </a:solidFill>
          <a:ln w="9525" algn="ctr">
            <a:solidFill>
              <a:schemeClr val="tx1"/>
            </a:solidFill>
            <a:miter lim="800000"/>
            <a:headEnd/>
            <a:tailEnd/>
          </a:ln>
        </p:spPr>
        <p:txBody>
          <a:bodyPr wrap="none" anchor="ctr"/>
          <a:lstStyle/>
          <a:p>
            <a:endParaRPr lang="en-US"/>
          </a:p>
        </p:txBody>
      </p:sp>
      <p:sp>
        <p:nvSpPr>
          <p:cNvPr id="215" name="AutoShape 24"/>
          <p:cNvSpPr>
            <a:spLocks noChangeArrowheads="1"/>
          </p:cNvSpPr>
          <p:nvPr/>
        </p:nvSpPr>
        <p:spPr bwMode="auto">
          <a:xfrm>
            <a:off x="1752600" y="44799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dirty="0"/>
              <a:t>Anthropology</a:t>
            </a:r>
          </a:p>
        </p:txBody>
      </p:sp>
      <p:sp>
        <p:nvSpPr>
          <p:cNvPr id="216" name="AutoShape 25"/>
          <p:cNvSpPr>
            <a:spLocks noChangeArrowheads="1"/>
          </p:cNvSpPr>
          <p:nvPr/>
        </p:nvSpPr>
        <p:spPr bwMode="auto">
          <a:xfrm>
            <a:off x="1905000" y="46323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dirty="0" smtClean="0"/>
              <a:t>Botany</a:t>
            </a:r>
            <a:endParaRPr lang="en-US" sz="800" b="1" dirty="0"/>
          </a:p>
        </p:txBody>
      </p:sp>
      <p:sp>
        <p:nvSpPr>
          <p:cNvPr id="217" name="AutoShape 26"/>
          <p:cNvSpPr>
            <a:spLocks noChangeArrowheads="1"/>
          </p:cNvSpPr>
          <p:nvPr/>
        </p:nvSpPr>
        <p:spPr bwMode="auto">
          <a:xfrm>
            <a:off x="2057400" y="47847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Entomology</a:t>
            </a:r>
          </a:p>
        </p:txBody>
      </p:sp>
      <p:sp>
        <p:nvSpPr>
          <p:cNvPr id="218" name="AutoShape 27"/>
          <p:cNvSpPr>
            <a:spLocks noChangeArrowheads="1"/>
          </p:cNvSpPr>
          <p:nvPr/>
        </p:nvSpPr>
        <p:spPr bwMode="auto">
          <a:xfrm>
            <a:off x="2209800" y="4937125"/>
            <a:ext cx="685800" cy="228600"/>
          </a:xfrm>
          <a:prstGeom prst="flowChartMagneticDisk">
            <a:avLst/>
          </a:prstGeom>
          <a:solidFill>
            <a:srgbClr val="FFFF99"/>
          </a:solidFill>
          <a:ln w="9525">
            <a:solidFill>
              <a:schemeClr val="tx1"/>
            </a:solidFill>
            <a:round/>
            <a:headEnd/>
            <a:tailEnd/>
          </a:ln>
        </p:spPr>
        <p:txBody>
          <a:bodyPr wrap="none" anchor="ctr"/>
          <a:lstStyle/>
          <a:p>
            <a:r>
              <a:rPr lang="en-US" sz="800" b="1" dirty="0"/>
              <a:t>Invertebrate</a:t>
            </a:r>
          </a:p>
        </p:txBody>
      </p:sp>
      <p:sp>
        <p:nvSpPr>
          <p:cNvPr id="219" name="AutoShape 28"/>
          <p:cNvSpPr>
            <a:spLocks noChangeArrowheads="1"/>
          </p:cNvSpPr>
          <p:nvPr/>
        </p:nvSpPr>
        <p:spPr bwMode="auto">
          <a:xfrm>
            <a:off x="2362200" y="5089525"/>
            <a:ext cx="685800" cy="228600"/>
          </a:xfrm>
          <a:prstGeom prst="flowChartMagneticDisk">
            <a:avLst/>
          </a:prstGeom>
          <a:solidFill>
            <a:srgbClr val="DDDDDD"/>
          </a:solidFill>
          <a:ln w="9525">
            <a:solidFill>
              <a:schemeClr val="tx1"/>
            </a:solidFill>
            <a:round/>
            <a:headEnd/>
            <a:tailEnd/>
          </a:ln>
        </p:spPr>
        <p:txBody>
          <a:bodyPr wrap="none" anchor="ctr"/>
          <a:lstStyle/>
          <a:p>
            <a:r>
              <a:rPr lang="en-US" sz="800" b="1"/>
              <a:t>Mineral</a:t>
            </a:r>
          </a:p>
        </p:txBody>
      </p:sp>
      <p:sp>
        <p:nvSpPr>
          <p:cNvPr id="220" name="AutoShape 29"/>
          <p:cNvSpPr>
            <a:spLocks noChangeArrowheads="1"/>
          </p:cNvSpPr>
          <p:nvPr/>
        </p:nvSpPr>
        <p:spPr bwMode="auto">
          <a:xfrm>
            <a:off x="2514600" y="5241925"/>
            <a:ext cx="685800" cy="228600"/>
          </a:xfrm>
          <a:prstGeom prst="flowChartMagneticDisk">
            <a:avLst/>
          </a:prstGeom>
          <a:solidFill>
            <a:schemeClr val="bg1">
              <a:lumMod val="85000"/>
            </a:schemeClr>
          </a:solidFill>
          <a:ln w="9525">
            <a:solidFill>
              <a:schemeClr val="tx1"/>
            </a:solidFill>
            <a:round/>
            <a:headEnd/>
            <a:tailEnd/>
          </a:ln>
        </p:spPr>
        <p:txBody>
          <a:bodyPr wrap="none" anchor="ctr"/>
          <a:lstStyle/>
          <a:p>
            <a:r>
              <a:rPr lang="en-US" sz="800" b="1" dirty="0" err="1"/>
              <a:t>Paleobilogy</a:t>
            </a:r>
            <a:endParaRPr lang="en-US" sz="800" b="1" dirty="0"/>
          </a:p>
        </p:txBody>
      </p:sp>
      <p:sp>
        <p:nvSpPr>
          <p:cNvPr id="221" name="AutoShape 30"/>
          <p:cNvSpPr>
            <a:spLocks noChangeArrowheads="1"/>
          </p:cNvSpPr>
          <p:nvPr/>
        </p:nvSpPr>
        <p:spPr bwMode="auto">
          <a:xfrm>
            <a:off x="2667000" y="53943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Birds</a:t>
            </a:r>
          </a:p>
        </p:txBody>
      </p:sp>
      <p:sp>
        <p:nvSpPr>
          <p:cNvPr id="222" name="AutoShape 31"/>
          <p:cNvSpPr>
            <a:spLocks noChangeArrowheads="1"/>
          </p:cNvSpPr>
          <p:nvPr/>
        </p:nvSpPr>
        <p:spPr bwMode="auto">
          <a:xfrm>
            <a:off x="2609850" y="44799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NMAI</a:t>
            </a:r>
          </a:p>
        </p:txBody>
      </p:sp>
      <p:sp>
        <p:nvSpPr>
          <p:cNvPr id="223" name="AutoShape 32"/>
          <p:cNvSpPr>
            <a:spLocks noChangeArrowheads="1"/>
          </p:cNvSpPr>
          <p:nvPr/>
        </p:nvSpPr>
        <p:spPr bwMode="auto">
          <a:xfrm>
            <a:off x="2819400" y="55467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Fishes</a:t>
            </a:r>
          </a:p>
        </p:txBody>
      </p:sp>
      <p:sp>
        <p:nvSpPr>
          <p:cNvPr id="224" name="AutoShape 33"/>
          <p:cNvSpPr>
            <a:spLocks noChangeArrowheads="1"/>
          </p:cNvSpPr>
          <p:nvPr/>
        </p:nvSpPr>
        <p:spPr bwMode="auto">
          <a:xfrm>
            <a:off x="2971800" y="56991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dirty="0"/>
              <a:t>Herpetology</a:t>
            </a:r>
          </a:p>
        </p:txBody>
      </p:sp>
      <p:sp>
        <p:nvSpPr>
          <p:cNvPr id="225" name="AutoShape 34"/>
          <p:cNvSpPr>
            <a:spLocks noChangeArrowheads="1"/>
          </p:cNvSpPr>
          <p:nvPr/>
        </p:nvSpPr>
        <p:spPr bwMode="auto">
          <a:xfrm>
            <a:off x="3124200" y="5851525"/>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a:t>Mammals</a:t>
            </a:r>
          </a:p>
        </p:txBody>
      </p:sp>
      <p:sp>
        <p:nvSpPr>
          <p:cNvPr id="226" name="AutoShape 23"/>
          <p:cNvSpPr>
            <a:spLocks noChangeArrowheads="1"/>
          </p:cNvSpPr>
          <p:nvPr/>
        </p:nvSpPr>
        <p:spPr bwMode="auto">
          <a:xfrm>
            <a:off x="2133600" y="3870325"/>
            <a:ext cx="847725" cy="533400"/>
          </a:xfrm>
          <a:prstGeom prst="flowChartMagneticDisk">
            <a:avLst/>
          </a:prstGeom>
          <a:solidFill>
            <a:srgbClr val="FFFF99"/>
          </a:solidFill>
          <a:ln w="9525">
            <a:noFill/>
            <a:round/>
            <a:headEnd/>
            <a:tailEnd/>
          </a:ln>
        </p:spPr>
        <p:txBody>
          <a:bodyPr wrap="none" anchor="ctr"/>
          <a:lstStyle/>
          <a:p>
            <a:endParaRPr lang="en-US" sz="800" b="1"/>
          </a:p>
          <a:p>
            <a:r>
              <a:rPr lang="en-US" sz="1400" b="1"/>
              <a:t>EMu </a:t>
            </a:r>
            <a:r>
              <a:rPr lang="en-US" sz="800" b="1">
                <a:solidFill>
                  <a:schemeClr val="accent2"/>
                </a:solidFill>
              </a:rPr>
              <a:t>11</a:t>
            </a:r>
            <a:endParaRPr lang="en-US" sz="1400" b="1">
              <a:solidFill>
                <a:schemeClr val="accent2"/>
              </a:solidFill>
            </a:endParaRPr>
          </a:p>
          <a:p>
            <a:endParaRPr lang="en-US" sz="1200" b="1">
              <a:solidFill>
                <a:srgbClr val="CC0000"/>
              </a:solidFill>
            </a:endParaRPr>
          </a:p>
        </p:txBody>
      </p:sp>
      <p:sp>
        <p:nvSpPr>
          <p:cNvPr id="227" name="AutoShape 11"/>
          <p:cNvSpPr>
            <a:spLocks noChangeArrowheads="1"/>
          </p:cNvSpPr>
          <p:nvPr/>
        </p:nvSpPr>
        <p:spPr bwMode="auto">
          <a:xfrm>
            <a:off x="685800" y="4327525"/>
            <a:ext cx="847725" cy="533400"/>
          </a:xfrm>
          <a:prstGeom prst="flowChartMagneticDisk">
            <a:avLst/>
          </a:prstGeom>
          <a:solidFill>
            <a:srgbClr val="FFFF99"/>
          </a:solidFill>
          <a:ln w="9525">
            <a:noFill/>
            <a:round/>
            <a:headEnd/>
            <a:tailEnd/>
          </a:ln>
        </p:spPr>
        <p:txBody>
          <a:bodyPr wrap="none" anchor="ctr"/>
          <a:lstStyle/>
          <a:p>
            <a:endParaRPr lang="en-US" sz="800" b="1"/>
          </a:p>
          <a:p>
            <a:r>
              <a:rPr lang="en-US" sz="1400" b="1"/>
              <a:t>TMS </a:t>
            </a:r>
            <a:r>
              <a:rPr lang="en-US" sz="800" b="1">
                <a:solidFill>
                  <a:schemeClr val="accent2"/>
                </a:solidFill>
              </a:rPr>
              <a:t>10</a:t>
            </a:r>
          </a:p>
          <a:p>
            <a:endParaRPr lang="en-US" sz="1200" b="1">
              <a:solidFill>
                <a:srgbClr val="CC0000"/>
              </a:solidFill>
            </a:endParaRPr>
          </a:p>
        </p:txBody>
      </p:sp>
      <p:sp>
        <p:nvSpPr>
          <p:cNvPr id="104" name="AutoShape 7"/>
          <p:cNvSpPr>
            <a:spLocks noChangeArrowheads="1"/>
          </p:cNvSpPr>
          <p:nvPr/>
        </p:nvSpPr>
        <p:spPr bwMode="auto">
          <a:xfrm>
            <a:off x="533400" y="3048000"/>
            <a:ext cx="7848600" cy="304800"/>
          </a:xfrm>
          <a:prstGeom prst="roundRect">
            <a:avLst>
              <a:gd name="adj" fmla="val 16667"/>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lgn="ctr">
            <a:solidFill>
              <a:schemeClr val="tx1"/>
            </a:solidFill>
            <a:round/>
            <a:headEnd/>
            <a:tailEnd/>
          </a:ln>
        </p:spPr>
        <p:txBody>
          <a:bodyPr wrap="none" anchor="ctr"/>
          <a:lstStyle/>
          <a:p>
            <a:pPr algn="ctr"/>
            <a:r>
              <a:rPr lang="en-US" sz="1600" dirty="0" smtClean="0"/>
              <a:t>Index / Repository of SI Collections Metadata</a:t>
            </a:r>
          </a:p>
        </p:txBody>
      </p:sp>
      <p:sp>
        <p:nvSpPr>
          <p:cNvPr id="106" name="AutoShape 171"/>
          <p:cNvSpPr>
            <a:spLocks noChangeArrowheads="1"/>
          </p:cNvSpPr>
          <p:nvPr/>
        </p:nvSpPr>
        <p:spPr bwMode="auto">
          <a:xfrm>
            <a:off x="2057400" y="2819400"/>
            <a:ext cx="1524000" cy="228600"/>
          </a:xfrm>
          <a:prstGeom prst="roundRect">
            <a:avLst>
              <a:gd name="adj" fmla="val 16667"/>
            </a:avLst>
          </a:prstGeom>
          <a:noFill/>
          <a:ln w="9525" algn="ctr">
            <a:solidFill>
              <a:schemeClr val="tx1"/>
            </a:solidFill>
            <a:round/>
            <a:headEnd/>
            <a:tailEnd/>
          </a:ln>
        </p:spPr>
        <p:txBody>
          <a:bodyPr wrap="none" anchor="ctr"/>
          <a:lstStyle/>
          <a:p>
            <a:pPr algn="ctr"/>
            <a:r>
              <a:rPr lang="en-US" sz="800" b="1" dirty="0" smtClean="0"/>
              <a:t>Tag Service</a:t>
            </a:r>
            <a:endParaRPr lang="en-US" sz="800" b="1" dirty="0"/>
          </a:p>
        </p:txBody>
      </p:sp>
      <p:sp>
        <p:nvSpPr>
          <p:cNvPr id="107" name="AutoShape 171"/>
          <p:cNvSpPr>
            <a:spLocks noChangeArrowheads="1"/>
          </p:cNvSpPr>
          <p:nvPr/>
        </p:nvSpPr>
        <p:spPr bwMode="auto">
          <a:xfrm>
            <a:off x="6858000" y="2819399"/>
            <a:ext cx="1524000" cy="228600"/>
          </a:xfrm>
          <a:prstGeom prst="roundRect">
            <a:avLst>
              <a:gd name="adj" fmla="val 16667"/>
            </a:avLst>
          </a:prstGeom>
          <a:noFill/>
          <a:ln w="9525" algn="ctr">
            <a:solidFill>
              <a:schemeClr val="tx1"/>
            </a:solidFill>
            <a:round/>
            <a:headEnd/>
            <a:tailEnd/>
          </a:ln>
        </p:spPr>
        <p:txBody>
          <a:bodyPr wrap="none" anchor="ctr"/>
          <a:lstStyle/>
          <a:p>
            <a:pPr algn="ctr"/>
            <a:r>
              <a:rPr lang="en-US" sz="800" b="1" dirty="0" smtClean="0"/>
              <a:t>Image Delivery Service (IDS)</a:t>
            </a:r>
            <a:endParaRPr lang="en-US" sz="800" b="1" dirty="0"/>
          </a:p>
        </p:txBody>
      </p:sp>
      <p:sp>
        <p:nvSpPr>
          <p:cNvPr id="124" name="Oval 136"/>
          <p:cNvSpPr>
            <a:spLocks noChangeArrowheads="1"/>
          </p:cNvSpPr>
          <p:nvPr/>
        </p:nvSpPr>
        <p:spPr bwMode="auto">
          <a:xfrm>
            <a:off x="609600" y="1798638"/>
            <a:ext cx="762000" cy="334962"/>
          </a:xfrm>
          <a:prstGeom prst="ellipse">
            <a:avLst/>
          </a:prstGeom>
          <a:solidFill>
            <a:srgbClr val="CCFFCC"/>
          </a:solidFill>
          <a:ln w="9525" algn="ctr">
            <a:solidFill>
              <a:schemeClr val="tx1"/>
            </a:solidFill>
            <a:round/>
            <a:headEnd/>
            <a:tailEnd/>
          </a:ln>
        </p:spPr>
        <p:txBody>
          <a:bodyPr wrap="none" anchor="ctr"/>
          <a:lstStyle/>
          <a:p>
            <a:pPr algn="ctr"/>
            <a:r>
              <a:rPr lang="en-US" sz="900" b="1" dirty="0" err="1" smtClean="0"/>
              <a:t>Flickr</a:t>
            </a:r>
            <a:r>
              <a:rPr lang="en-US" sz="900" b="1" dirty="0" smtClean="0"/>
              <a:t/>
            </a:r>
            <a:br>
              <a:rPr lang="en-US" sz="900" b="1" dirty="0" smtClean="0"/>
            </a:br>
            <a:r>
              <a:rPr lang="en-US" sz="900" b="1" dirty="0" smtClean="0"/>
              <a:t>Commons</a:t>
            </a:r>
            <a:endParaRPr lang="en-US" sz="900" b="1" dirty="0"/>
          </a:p>
        </p:txBody>
      </p:sp>
      <p:sp>
        <p:nvSpPr>
          <p:cNvPr id="127" name="Oval 150"/>
          <p:cNvSpPr>
            <a:spLocks noChangeArrowheads="1"/>
          </p:cNvSpPr>
          <p:nvPr/>
        </p:nvSpPr>
        <p:spPr bwMode="auto">
          <a:xfrm>
            <a:off x="533400" y="651772"/>
            <a:ext cx="1828800" cy="1100828"/>
          </a:xfrm>
          <a:prstGeom prst="ellipse">
            <a:avLst/>
          </a:prstGeom>
          <a:solidFill>
            <a:srgbClr val="FFFF99">
              <a:alpha val="25098"/>
            </a:srgbClr>
          </a:solidFill>
          <a:ln w="9525" algn="ctr">
            <a:solidFill>
              <a:schemeClr val="tx1"/>
            </a:solidFill>
            <a:round/>
            <a:headEnd/>
            <a:tailEnd/>
          </a:ln>
        </p:spPr>
        <p:txBody>
          <a:bodyPr wrap="none"/>
          <a:lstStyle/>
          <a:p>
            <a:pPr algn="ctr"/>
            <a:r>
              <a:rPr lang="en-US" sz="900" b="1" dirty="0" smtClean="0"/>
              <a:t>Web Applications</a:t>
            </a:r>
            <a:endParaRPr lang="en-US" sz="1000" b="1" dirty="0"/>
          </a:p>
        </p:txBody>
      </p:sp>
      <p:sp>
        <p:nvSpPr>
          <p:cNvPr id="128" name="Oval 152"/>
          <p:cNvSpPr>
            <a:spLocks noChangeArrowheads="1"/>
          </p:cNvSpPr>
          <p:nvPr/>
        </p:nvSpPr>
        <p:spPr bwMode="auto">
          <a:xfrm>
            <a:off x="720904" y="1052660"/>
            <a:ext cx="1447800" cy="623739"/>
          </a:xfrm>
          <a:prstGeom prst="ellipse">
            <a:avLst/>
          </a:prstGeom>
          <a:solidFill>
            <a:srgbClr val="CCFFCC"/>
          </a:solidFill>
          <a:ln w="9525" algn="ctr">
            <a:solidFill>
              <a:schemeClr val="tx1"/>
            </a:solidFill>
            <a:round/>
            <a:headEnd/>
            <a:tailEnd/>
          </a:ln>
        </p:spPr>
        <p:txBody>
          <a:bodyPr wrap="none" anchor="ctr"/>
          <a:lstStyle/>
          <a:p>
            <a:pPr algn="ctr"/>
            <a:endParaRPr lang="en-US" sz="800" b="1" dirty="0" smtClean="0">
              <a:hlinkClick r:id="rId4"/>
            </a:endParaRPr>
          </a:p>
          <a:p>
            <a:pPr algn="ctr"/>
            <a:r>
              <a:rPr lang="en-US" sz="800" b="1" dirty="0" smtClean="0">
                <a:hlinkClick r:id="rId4"/>
              </a:rPr>
              <a:t>collections.si.edu</a:t>
            </a:r>
            <a:endParaRPr lang="en-US" sz="800" b="1" dirty="0" smtClean="0"/>
          </a:p>
          <a:p>
            <a:r>
              <a:rPr lang="en-US" sz="800" dirty="0" smtClean="0">
                <a:hlinkClick r:id="rId5"/>
              </a:rPr>
              <a:t>photography.si.edu</a:t>
            </a:r>
            <a:endParaRPr lang="en-US" sz="800" dirty="0" smtClean="0"/>
          </a:p>
          <a:p>
            <a:r>
              <a:rPr lang="en-US" sz="800" b="1" dirty="0" smtClean="0"/>
              <a:t>. . .</a:t>
            </a:r>
          </a:p>
          <a:p>
            <a:pPr algn="ctr"/>
            <a:endParaRPr lang="en-US" sz="800" b="1" dirty="0"/>
          </a:p>
        </p:txBody>
      </p:sp>
      <p:sp>
        <p:nvSpPr>
          <p:cNvPr id="132" name="Line 145"/>
          <p:cNvSpPr>
            <a:spLocks noChangeShapeType="1"/>
          </p:cNvSpPr>
          <p:nvPr/>
        </p:nvSpPr>
        <p:spPr bwMode="auto">
          <a:xfrm flipV="1">
            <a:off x="2819400" y="2362200"/>
            <a:ext cx="0" cy="381000"/>
          </a:xfrm>
          <a:prstGeom prst="line">
            <a:avLst/>
          </a:prstGeom>
          <a:noFill/>
          <a:ln w="9525">
            <a:solidFill>
              <a:schemeClr val="tx1"/>
            </a:solidFill>
            <a:round/>
            <a:headEnd type="triangle" w="med" len="med"/>
            <a:tailEnd type="triangle" w="med" len="med"/>
          </a:ln>
        </p:spPr>
        <p:txBody>
          <a:bodyPr wrap="none" anchor="ctr"/>
          <a:lstStyle/>
          <a:p>
            <a:endParaRPr lang="en-US"/>
          </a:p>
        </p:txBody>
      </p:sp>
      <p:grpSp>
        <p:nvGrpSpPr>
          <p:cNvPr id="11" name="Group 126"/>
          <p:cNvGrpSpPr>
            <a:grpSpLocks/>
          </p:cNvGrpSpPr>
          <p:nvPr/>
        </p:nvGrpSpPr>
        <p:grpSpPr bwMode="auto">
          <a:xfrm>
            <a:off x="5786438" y="3352800"/>
            <a:ext cx="233362" cy="990600"/>
            <a:chOff x="4548188" y="3336925"/>
            <a:chExt cx="233362" cy="990600"/>
          </a:xfrm>
        </p:grpSpPr>
        <p:sp>
          <p:nvSpPr>
            <p:cNvPr id="133" name="Line 51"/>
            <p:cNvSpPr>
              <a:spLocks noChangeShapeType="1"/>
            </p:cNvSpPr>
            <p:nvPr/>
          </p:nvSpPr>
          <p:spPr bwMode="auto">
            <a:xfrm flipV="1">
              <a:off x="4672013" y="3336925"/>
              <a:ext cx="0" cy="990600"/>
            </a:xfrm>
            <a:prstGeom prst="line">
              <a:avLst/>
            </a:prstGeom>
            <a:noFill/>
            <a:ln w="9525">
              <a:solidFill>
                <a:schemeClr val="tx1"/>
              </a:solidFill>
              <a:round/>
              <a:headEnd/>
              <a:tailEnd type="triangle" w="med" len="med"/>
            </a:ln>
          </p:spPr>
          <p:txBody>
            <a:bodyPr wrap="none" anchor="ctr"/>
            <a:lstStyle/>
            <a:p>
              <a:endParaRPr lang="en-US"/>
            </a:p>
          </p:txBody>
        </p:sp>
        <p:sp>
          <p:nvSpPr>
            <p:cNvPr id="134" name="Rectangle 52"/>
            <p:cNvSpPr>
              <a:spLocks noChangeArrowheads="1"/>
            </p:cNvSpPr>
            <p:nvPr/>
          </p:nvSpPr>
          <p:spPr bwMode="auto">
            <a:xfrm>
              <a:off x="4548188" y="3489325"/>
              <a:ext cx="233362" cy="153988"/>
            </a:xfrm>
            <a:prstGeom prst="rect">
              <a:avLst/>
            </a:prstGeom>
            <a:solidFill>
              <a:schemeClr val="bg1"/>
            </a:solidFill>
            <a:ln w="9525" algn="ctr">
              <a:solidFill>
                <a:schemeClr val="tx1"/>
              </a:solidFill>
              <a:miter lim="800000"/>
              <a:headEnd/>
              <a:tailEnd/>
            </a:ln>
          </p:spPr>
          <p:txBody>
            <a:bodyPr wrap="none" anchor="ctr"/>
            <a:lstStyle/>
            <a:p>
              <a:endParaRPr lang="en-US"/>
            </a:p>
          </p:txBody>
        </p:sp>
      </p:grpSp>
      <p:sp>
        <p:nvSpPr>
          <p:cNvPr id="135" name="AutoShape 23"/>
          <p:cNvSpPr>
            <a:spLocks noChangeArrowheads="1"/>
          </p:cNvSpPr>
          <p:nvPr/>
        </p:nvSpPr>
        <p:spPr bwMode="auto">
          <a:xfrm>
            <a:off x="5497033" y="4343400"/>
            <a:ext cx="847725" cy="533400"/>
          </a:xfrm>
          <a:prstGeom prst="flowChartMagneticDisk">
            <a:avLst/>
          </a:prstGeom>
          <a:solidFill>
            <a:srgbClr val="FFFF99"/>
          </a:solidFill>
          <a:ln w="9525">
            <a:noFill/>
            <a:round/>
            <a:headEnd/>
            <a:tailEnd/>
          </a:ln>
        </p:spPr>
        <p:txBody>
          <a:bodyPr wrap="none" anchor="ctr"/>
          <a:lstStyle/>
          <a:p>
            <a:endParaRPr lang="en-US" sz="800" b="1" dirty="0"/>
          </a:p>
          <a:p>
            <a:r>
              <a:rPr lang="en-US" sz="1400" b="1" dirty="0" smtClean="0"/>
              <a:t>Other </a:t>
            </a:r>
            <a:r>
              <a:rPr lang="en-US" sz="1000" b="1" dirty="0" smtClean="0">
                <a:solidFill>
                  <a:schemeClr val="accent2"/>
                </a:solidFill>
                <a:latin typeface="Calibri"/>
              </a:rPr>
              <a:t>∞</a:t>
            </a:r>
            <a:endParaRPr lang="en-US" sz="1000" b="1" dirty="0">
              <a:solidFill>
                <a:schemeClr val="accent2"/>
              </a:solidFill>
            </a:endParaRPr>
          </a:p>
          <a:p>
            <a:endParaRPr lang="en-US" sz="1200" b="1" dirty="0">
              <a:solidFill>
                <a:srgbClr val="CC0000"/>
              </a:solidFill>
            </a:endParaRPr>
          </a:p>
        </p:txBody>
      </p:sp>
      <p:sp>
        <p:nvSpPr>
          <p:cNvPr id="141" name="AutoShape 12"/>
          <p:cNvSpPr>
            <a:spLocks noChangeArrowheads="1"/>
          </p:cNvSpPr>
          <p:nvPr/>
        </p:nvSpPr>
        <p:spPr bwMode="auto">
          <a:xfrm>
            <a:off x="5105400" y="4953000"/>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dirty="0" smtClean="0"/>
              <a:t>AAA</a:t>
            </a:r>
            <a:endParaRPr lang="en-US" sz="800" b="1" dirty="0"/>
          </a:p>
        </p:txBody>
      </p:sp>
      <p:sp>
        <p:nvSpPr>
          <p:cNvPr id="143" name="AutoShape 14"/>
          <p:cNvSpPr>
            <a:spLocks noChangeArrowheads="1"/>
          </p:cNvSpPr>
          <p:nvPr/>
        </p:nvSpPr>
        <p:spPr bwMode="auto">
          <a:xfrm>
            <a:off x="5257800" y="5105400"/>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dirty="0" smtClean="0"/>
              <a:t>SIL </a:t>
            </a:r>
            <a:r>
              <a:rPr lang="en-US" sz="800" b="1" dirty="0" err="1" smtClean="0"/>
              <a:t>DSpace</a:t>
            </a:r>
            <a:endParaRPr lang="en-US" sz="800" b="1" dirty="0"/>
          </a:p>
        </p:txBody>
      </p:sp>
      <p:sp>
        <p:nvSpPr>
          <p:cNvPr id="144" name="AutoShape 15"/>
          <p:cNvSpPr>
            <a:spLocks noChangeArrowheads="1"/>
          </p:cNvSpPr>
          <p:nvPr/>
        </p:nvSpPr>
        <p:spPr bwMode="auto">
          <a:xfrm>
            <a:off x="5410200" y="5257800"/>
            <a:ext cx="685800" cy="228600"/>
          </a:xfrm>
          <a:prstGeom prst="flowChartMagneticDisk">
            <a:avLst/>
          </a:prstGeom>
          <a:solidFill>
            <a:srgbClr val="FFFF99"/>
          </a:solidFill>
          <a:ln w="9525">
            <a:solidFill>
              <a:schemeClr val="tx1"/>
            </a:solidFill>
            <a:round/>
            <a:headEnd/>
            <a:tailEnd/>
          </a:ln>
        </p:spPr>
        <p:txBody>
          <a:bodyPr wrap="none" anchor="ctr"/>
          <a:lstStyle/>
          <a:p>
            <a:r>
              <a:rPr lang="en-US" sz="800" b="1" dirty="0" smtClean="0"/>
              <a:t>STRI</a:t>
            </a:r>
            <a:endParaRPr lang="en-US" sz="800" b="1" dirty="0"/>
          </a:p>
        </p:txBody>
      </p:sp>
      <p:sp>
        <p:nvSpPr>
          <p:cNvPr id="142" name="Line 139"/>
          <p:cNvSpPr>
            <a:spLocks noChangeShapeType="1"/>
          </p:cNvSpPr>
          <p:nvPr/>
        </p:nvSpPr>
        <p:spPr bwMode="auto">
          <a:xfrm>
            <a:off x="990600" y="2133600"/>
            <a:ext cx="0" cy="609600"/>
          </a:xfrm>
          <a:prstGeom prst="line">
            <a:avLst/>
          </a:prstGeom>
          <a:noFill/>
          <a:ln w="9525">
            <a:solidFill>
              <a:schemeClr val="tx1"/>
            </a:solidFill>
            <a:round/>
            <a:headEnd type="triangle" w="med" len="med"/>
            <a:tailEnd type="triangle" w="med" len="med"/>
          </a:ln>
        </p:spPr>
        <p:txBody>
          <a:bodyPr wrap="none" anchor="ctr"/>
          <a:lstStyle/>
          <a:p>
            <a:endParaRPr lang="en-US"/>
          </a:p>
        </p:txBody>
      </p:sp>
      <p:grpSp>
        <p:nvGrpSpPr>
          <p:cNvPr id="12" name="Group 151"/>
          <p:cNvGrpSpPr/>
          <p:nvPr/>
        </p:nvGrpSpPr>
        <p:grpSpPr>
          <a:xfrm>
            <a:off x="2023732" y="1447801"/>
            <a:ext cx="1600200" cy="914400"/>
            <a:chOff x="1981200" y="1447801"/>
            <a:chExt cx="1600200" cy="914400"/>
          </a:xfrm>
        </p:grpSpPr>
        <p:sp>
          <p:nvSpPr>
            <p:cNvPr id="138" name="Oval 150"/>
            <p:cNvSpPr>
              <a:spLocks noChangeArrowheads="1"/>
            </p:cNvSpPr>
            <p:nvPr/>
          </p:nvSpPr>
          <p:spPr bwMode="auto">
            <a:xfrm>
              <a:off x="1981200" y="1447801"/>
              <a:ext cx="1600200" cy="914400"/>
            </a:xfrm>
            <a:prstGeom prst="ellipse">
              <a:avLst/>
            </a:prstGeom>
            <a:solidFill>
              <a:srgbClr val="FFFF99">
                <a:alpha val="25098"/>
              </a:srgbClr>
            </a:solidFill>
            <a:ln w="9525" algn="ctr">
              <a:solidFill>
                <a:schemeClr val="tx1"/>
              </a:solidFill>
              <a:round/>
              <a:headEnd/>
              <a:tailEnd/>
            </a:ln>
          </p:spPr>
          <p:txBody>
            <a:bodyPr wrap="none"/>
            <a:lstStyle/>
            <a:p>
              <a:pPr algn="ctr"/>
              <a:r>
                <a:rPr lang="en-US" sz="900" b="1" dirty="0" smtClean="0"/>
                <a:t>Mobile Applications</a:t>
              </a:r>
              <a:endParaRPr lang="en-US" sz="1000" b="1" dirty="0"/>
            </a:p>
          </p:txBody>
        </p:sp>
        <p:sp>
          <p:nvSpPr>
            <p:cNvPr id="148" name="Oval 152"/>
            <p:cNvSpPr>
              <a:spLocks noChangeArrowheads="1"/>
            </p:cNvSpPr>
            <p:nvPr/>
          </p:nvSpPr>
          <p:spPr bwMode="auto">
            <a:xfrm>
              <a:off x="2133600" y="1828800"/>
              <a:ext cx="1295400" cy="457200"/>
            </a:xfrm>
            <a:prstGeom prst="ellipse">
              <a:avLst/>
            </a:prstGeom>
            <a:solidFill>
              <a:srgbClr val="CCFFCC"/>
            </a:solidFill>
            <a:ln w="9525" algn="ctr">
              <a:solidFill>
                <a:schemeClr val="tx1"/>
              </a:solidFill>
              <a:round/>
              <a:headEnd/>
              <a:tailEnd/>
            </a:ln>
          </p:spPr>
          <p:txBody>
            <a:bodyPr wrap="none" anchor="ctr"/>
            <a:lstStyle/>
            <a:p>
              <a:pPr algn="ctr"/>
              <a:endParaRPr lang="en-US" sz="800" b="1" dirty="0" smtClean="0">
                <a:hlinkClick r:id="rId4"/>
              </a:endParaRPr>
            </a:p>
            <a:p>
              <a:pPr algn="ctr"/>
              <a:r>
                <a:rPr lang="en-US" sz="800" b="1" dirty="0" err="1" smtClean="0"/>
                <a:t>iPhone</a:t>
              </a:r>
              <a:r>
                <a:rPr lang="en-US" sz="800" b="1" dirty="0" smtClean="0"/>
                <a:t> proof of concept</a:t>
              </a:r>
            </a:p>
            <a:p>
              <a:pPr algn="ctr"/>
              <a:endParaRPr lang="en-US" sz="800" b="1" dirty="0"/>
            </a:p>
          </p:txBody>
        </p:sp>
      </p:grpSp>
      <p:sp>
        <p:nvSpPr>
          <p:cNvPr id="118" name="Line 129"/>
          <p:cNvSpPr>
            <a:spLocks noChangeShapeType="1"/>
          </p:cNvSpPr>
          <p:nvPr/>
        </p:nvSpPr>
        <p:spPr bwMode="auto">
          <a:xfrm flipV="1">
            <a:off x="2819400" y="1219200"/>
            <a:ext cx="0" cy="228600"/>
          </a:xfrm>
          <a:prstGeom prst="line">
            <a:avLst/>
          </a:prstGeom>
          <a:noFill/>
          <a:ln w="9525">
            <a:solidFill>
              <a:schemeClr val="tx1"/>
            </a:solidFill>
            <a:round/>
            <a:headEnd type="triangle" w="med" len="med"/>
            <a:tailEnd type="triangle" w="med" len="med"/>
          </a:ln>
        </p:spPr>
        <p:txBody>
          <a:bodyPr wrap="none" anchor="ctr"/>
          <a:lstStyle/>
          <a:p>
            <a:endParaRPr lang="en-US"/>
          </a:p>
        </p:txBody>
      </p:sp>
      <p:grpSp>
        <p:nvGrpSpPr>
          <p:cNvPr id="13" name="Group 120"/>
          <p:cNvGrpSpPr/>
          <p:nvPr/>
        </p:nvGrpSpPr>
        <p:grpSpPr>
          <a:xfrm>
            <a:off x="6705600" y="5132388"/>
            <a:ext cx="2362200" cy="1417637"/>
            <a:chOff x="6705600" y="5132388"/>
            <a:chExt cx="2362200" cy="1417637"/>
          </a:xfrm>
        </p:grpSpPr>
        <p:grpSp>
          <p:nvGrpSpPr>
            <p:cNvPr id="14" name="Group 98"/>
            <p:cNvGrpSpPr>
              <a:grpSpLocks/>
            </p:cNvGrpSpPr>
            <p:nvPr/>
          </p:nvGrpSpPr>
          <p:grpSpPr bwMode="auto">
            <a:xfrm>
              <a:off x="6781800" y="5132388"/>
              <a:ext cx="1600200" cy="582612"/>
              <a:chOff x="4272" y="3196"/>
              <a:chExt cx="1008" cy="367"/>
            </a:xfrm>
          </p:grpSpPr>
          <p:sp>
            <p:nvSpPr>
              <p:cNvPr id="102" name="Rectangle 99"/>
              <p:cNvSpPr>
                <a:spLocks noChangeArrowheads="1"/>
              </p:cNvSpPr>
              <p:nvPr/>
            </p:nvSpPr>
            <p:spPr bwMode="auto">
              <a:xfrm>
                <a:off x="4272" y="3227"/>
                <a:ext cx="288" cy="48"/>
              </a:xfrm>
              <a:prstGeom prst="rect">
                <a:avLst/>
              </a:prstGeom>
              <a:solidFill>
                <a:srgbClr val="CCFFCC"/>
              </a:solidFill>
              <a:ln w="9525" algn="ctr">
                <a:solidFill>
                  <a:schemeClr val="tx1"/>
                </a:solidFill>
                <a:miter lim="800000"/>
                <a:headEnd/>
                <a:tailEnd/>
              </a:ln>
            </p:spPr>
            <p:txBody>
              <a:bodyPr wrap="none" anchor="ctr"/>
              <a:lstStyle/>
              <a:p>
                <a:endParaRPr lang="en-US"/>
              </a:p>
            </p:txBody>
          </p:sp>
          <p:sp>
            <p:nvSpPr>
              <p:cNvPr id="103" name="Text Box 100"/>
              <p:cNvSpPr txBox="1">
                <a:spLocks noChangeArrowheads="1"/>
              </p:cNvSpPr>
              <p:nvPr/>
            </p:nvSpPr>
            <p:spPr bwMode="auto">
              <a:xfrm>
                <a:off x="4560" y="3196"/>
                <a:ext cx="720" cy="367"/>
              </a:xfrm>
              <a:prstGeom prst="rect">
                <a:avLst/>
              </a:prstGeom>
              <a:noFill/>
              <a:ln w="9525" algn="ctr">
                <a:noFill/>
                <a:miter lim="800000"/>
                <a:headEnd/>
                <a:tailEnd/>
              </a:ln>
            </p:spPr>
            <p:txBody>
              <a:bodyPr anchor="ctr">
                <a:spAutoFit/>
              </a:bodyPr>
              <a:lstStyle/>
              <a:p>
                <a:pPr algn="l">
                  <a:spcBef>
                    <a:spcPct val="50000"/>
                  </a:spcBef>
                </a:pPr>
                <a:r>
                  <a:rPr lang="en-US" sz="800"/>
                  <a:t>Implemented</a:t>
                </a:r>
              </a:p>
              <a:p>
                <a:pPr algn="l">
                  <a:spcBef>
                    <a:spcPct val="50000"/>
                  </a:spcBef>
                </a:pPr>
                <a:r>
                  <a:rPr lang="en-US" sz="800"/>
                  <a:t>Under development</a:t>
                </a:r>
              </a:p>
              <a:p>
                <a:pPr algn="l">
                  <a:spcBef>
                    <a:spcPct val="50000"/>
                  </a:spcBef>
                </a:pPr>
                <a:r>
                  <a:rPr lang="en-US" sz="800"/>
                  <a:t>Future</a:t>
                </a:r>
              </a:p>
            </p:txBody>
          </p:sp>
          <p:sp>
            <p:nvSpPr>
              <p:cNvPr id="108" name="Rectangle 101"/>
              <p:cNvSpPr>
                <a:spLocks noChangeArrowheads="1"/>
              </p:cNvSpPr>
              <p:nvPr/>
            </p:nvSpPr>
            <p:spPr bwMode="auto">
              <a:xfrm>
                <a:off x="4272" y="3344"/>
                <a:ext cx="288" cy="48"/>
              </a:xfrm>
              <a:prstGeom prst="rect">
                <a:avLst/>
              </a:prstGeom>
              <a:solidFill>
                <a:srgbClr val="FFFF99"/>
              </a:solidFill>
              <a:ln w="9525" algn="ctr">
                <a:solidFill>
                  <a:schemeClr val="tx1"/>
                </a:solidFill>
                <a:miter lim="800000"/>
                <a:headEnd/>
                <a:tailEnd/>
              </a:ln>
            </p:spPr>
            <p:txBody>
              <a:bodyPr wrap="none" anchor="ctr"/>
              <a:lstStyle/>
              <a:p>
                <a:endParaRPr lang="en-US"/>
              </a:p>
            </p:txBody>
          </p:sp>
          <p:sp>
            <p:nvSpPr>
              <p:cNvPr id="109" name="Rectangle 102"/>
              <p:cNvSpPr>
                <a:spLocks noChangeArrowheads="1"/>
              </p:cNvSpPr>
              <p:nvPr/>
            </p:nvSpPr>
            <p:spPr bwMode="auto">
              <a:xfrm>
                <a:off x="4272" y="3467"/>
                <a:ext cx="288" cy="48"/>
              </a:xfrm>
              <a:prstGeom prst="rect">
                <a:avLst/>
              </a:prstGeom>
              <a:solidFill>
                <a:srgbClr val="DDDDDD"/>
              </a:solidFill>
              <a:ln w="9525" algn="ctr">
                <a:solidFill>
                  <a:schemeClr val="tx1"/>
                </a:solidFill>
                <a:miter lim="800000"/>
                <a:headEnd/>
                <a:tailEnd/>
              </a:ln>
            </p:spPr>
            <p:txBody>
              <a:bodyPr wrap="none" anchor="ctr"/>
              <a:lstStyle/>
              <a:p>
                <a:endParaRPr lang="en-US"/>
              </a:p>
            </p:txBody>
          </p:sp>
        </p:grpSp>
        <p:sp>
          <p:nvSpPr>
            <p:cNvPr id="110" name="Text Box 103"/>
            <p:cNvSpPr txBox="1">
              <a:spLocks noChangeArrowheads="1"/>
            </p:cNvSpPr>
            <p:nvPr/>
          </p:nvSpPr>
          <p:spPr bwMode="auto">
            <a:xfrm>
              <a:off x="6705600" y="5699125"/>
              <a:ext cx="2362200" cy="458788"/>
            </a:xfrm>
            <a:prstGeom prst="rect">
              <a:avLst/>
            </a:prstGeom>
            <a:noFill/>
            <a:ln w="9525" algn="ctr">
              <a:noFill/>
              <a:miter lim="800000"/>
              <a:headEnd/>
              <a:tailEnd/>
            </a:ln>
          </p:spPr>
          <p:txBody>
            <a:bodyPr anchor="ctr">
              <a:spAutoFit/>
            </a:bodyPr>
            <a:lstStyle/>
            <a:p>
              <a:pPr algn="l">
                <a:spcBef>
                  <a:spcPct val="50000"/>
                </a:spcBef>
              </a:pPr>
              <a:r>
                <a:rPr lang="en-US" sz="800"/>
                <a:t>Note: All LAMS owners are being contacted and each collection system is being systematically mapped and added to the EDAN index.</a:t>
              </a:r>
            </a:p>
          </p:txBody>
        </p:sp>
        <p:grpSp>
          <p:nvGrpSpPr>
            <p:cNvPr id="15" name="Group 127"/>
            <p:cNvGrpSpPr>
              <a:grpSpLocks/>
            </p:cNvGrpSpPr>
            <p:nvPr/>
          </p:nvGrpSpPr>
          <p:grpSpPr bwMode="auto">
            <a:xfrm>
              <a:off x="6781800" y="6205538"/>
              <a:ext cx="1524000" cy="344487"/>
              <a:chOff x="6629400" y="6205538"/>
              <a:chExt cx="1524000" cy="344487"/>
            </a:xfrm>
          </p:grpSpPr>
          <p:pic>
            <p:nvPicPr>
              <p:cNvPr id="112" name="Picture 104" descr="solr"/>
              <p:cNvPicPr>
                <a:picLocks noChangeAspect="1" noChangeArrowheads="1"/>
              </p:cNvPicPr>
              <p:nvPr/>
            </p:nvPicPr>
            <p:blipFill>
              <a:blip r:embed="rId6" cstate="print"/>
              <a:srcRect/>
              <a:stretch>
                <a:fillRect/>
              </a:stretch>
            </p:blipFill>
            <p:spPr bwMode="auto">
              <a:xfrm>
                <a:off x="7162800" y="6205538"/>
                <a:ext cx="339725" cy="169862"/>
              </a:xfrm>
              <a:prstGeom prst="rect">
                <a:avLst/>
              </a:prstGeom>
              <a:noFill/>
              <a:ln w="9525">
                <a:noFill/>
                <a:miter lim="800000"/>
                <a:headEnd/>
                <a:tailEnd/>
              </a:ln>
            </p:spPr>
          </p:pic>
          <p:pic>
            <p:nvPicPr>
              <p:cNvPr id="113" name="Picture 105" descr="lucene"/>
              <p:cNvPicPr>
                <a:picLocks noChangeAspect="1" noChangeArrowheads="1"/>
              </p:cNvPicPr>
              <p:nvPr/>
            </p:nvPicPr>
            <p:blipFill>
              <a:blip r:embed="rId7" cstate="print"/>
              <a:srcRect/>
              <a:stretch>
                <a:fillRect/>
              </a:stretch>
            </p:blipFill>
            <p:spPr bwMode="auto">
              <a:xfrm>
                <a:off x="7239000" y="6434138"/>
                <a:ext cx="720725" cy="115887"/>
              </a:xfrm>
              <a:prstGeom prst="rect">
                <a:avLst/>
              </a:prstGeom>
              <a:noFill/>
              <a:ln w="9525">
                <a:noFill/>
                <a:miter lim="800000"/>
                <a:headEnd/>
                <a:tailEnd/>
              </a:ln>
            </p:spPr>
          </p:pic>
          <p:pic>
            <p:nvPicPr>
              <p:cNvPr id="114" name="Picture 106" descr="jetty_02"/>
              <p:cNvPicPr>
                <a:picLocks noChangeAspect="1" noChangeArrowheads="1"/>
              </p:cNvPicPr>
              <p:nvPr/>
            </p:nvPicPr>
            <p:blipFill>
              <a:blip r:embed="rId8" cstate="print"/>
              <a:srcRect/>
              <a:stretch>
                <a:fillRect/>
              </a:stretch>
            </p:blipFill>
            <p:spPr bwMode="auto">
              <a:xfrm>
                <a:off x="7620000" y="6238875"/>
                <a:ext cx="533400" cy="150813"/>
              </a:xfrm>
              <a:prstGeom prst="rect">
                <a:avLst/>
              </a:prstGeom>
              <a:noFill/>
              <a:ln w="9525">
                <a:noFill/>
                <a:miter lim="800000"/>
                <a:headEnd/>
                <a:tailEnd/>
              </a:ln>
            </p:spPr>
          </p:pic>
          <p:pic>
            <p:nvPicPr>
              <p:cNvPr id="115" name="Picture 107" descr="apache_feather"/>
              <p:cNvPicPr>
                <a:picLocks noChangeAspect="1" noChangeArrowheads="1"/>
              </p:cNvPicPr>
              <p:nvPr/>
            </p:nvPicPr>
            <p:blipFill>
              <a:blip r:embed="rId9" cstate="print"/>
              <a:srcRect/>
              <a:stretch>
                <a:fillRect/>
              </a:stretch>
            </p:blipFill>
            <p:spPr bwMode="auto">
              <a:xfrm>
                <a:off x="6629400" y="6357938"/>
                <a:ext cx="457200" cy="128587"/>
              </a:xfrm>
              <a:prstGeom prst="rect">
                <a:avLst/>
              </a:prstGeom>
              <a:noFill/>
              <a:ln w="9525">
                <a:noFill/>
                <a:miter lim="800000"/>
                <a:headEnd/>
                <a:tailEnd/>
              </a:ln>
            </p:spPr>
          </p:pic>
        </p:grpSp>
        <p:pic>
          <p:nvPicPr>
            <p:cNvPr id="5122" name="Picture 2" descr="The Java(tm)&#10;    Advanced Imaging API"/>
            <p:cNvPicPr>
              <a:picLocks noChangeAspect="1" noChangeArrowheads="1"/>
            </p:cNvPicPr>
            <p:nvPr/>
          </p:nvPicPr>
          <p:blipFill>
            <a:blip r:embed="rId10" cstate="print"/>
            <a:srcRect/>
            <a:stretch>
              <a:fillRect/>
            </a:stretch>
          </p:blipFill>
          <p:spPr bwMode="auto">
            <a:xfrm>
              <a:off x="8382000" y="6324600"/>
              <a:ext cx="180975" cy="224175"/>
            </a:xfrm>
            <a:prstGeom prst="rect">
              <a:avLst/>
            </a:prstGeom>
            <a:noFill/>
          </p:spPr>
        </p:pic>
      </p:grpSp>
      <p:sp>
        <p:nvSpPr>
          <p:cNvPr id="125" name="AutoShape 171"/>
          <p:cNvSpPr>
            <a:spLocks noChangeArrowheads="1"/>
          </p:cNvSpPr>
          <p:nvPr/>
        </p:nvSpPr>
        <p:spPr bwMode="auto">
          <a:xfrm>
            <a:off x="3581400" y="2819400"/>
            <a:ext cx="1524000" cy="228600"/>
          </a:xfrm>
          <a:prstGeom prst="roundRect">
            <a:avLst>
              <a:gd name="adj" fmla="val 16667"/>
            </a:avLst>
          </a:prstGeom>
          <a:noFill/>
          <a:ln w="9525" algn="ctr">
            <a:solidFill>
              <a:schemeClr val="tx1"/>
            </a:solidFill>
            <a:round/>
            <a:headEnd/>
            <a:tailEnd/>
          </a:ln>
        </p:spPr>
        <p:txBody>
          <a:bodyPr wrap="none" anchor="ctr"/>
          <a:lstStyle/>
          <a:p>
            <a:pPr algn="ctr"/>
            <a:r>
              <a:rPr lang="en-US" sz="800" b="1" dirty="0" smtClean="0"/>
              <a:t>List Service</a:t>
            </a:r>
            <a:endParaRPr lang="en-US" sz="800" b="1" dirty="0"/>
          </a:p>
        </p:txBody>
      </p:sp>
      <p:sp>
        <p:nvSpPr>
          <p:cNvPr id="131" name="AutoShape 7"/>
          <p:cNvSpPr>
            <a:spLocks noChangeArrowheads="1"/>
          </p:cNvSpPr>
          <p:nvPr/>
        </p:nvSpPr>
        <p:spPr bwMode="auto">
          <a:xfrm>
            <a:off x="533400" y="2819399"/>
            <a:ext cx="7848600" cy="228600"/>
          </a:xfrm>
          <a:prstGeom prst="roundRect">
            <a:avLst>
              <a:gd name="adj" fmla="val 16667"/>
            </a:avLst>
          </a:prstGeom>
          <a:noFill/>
          <a:ln w="9525" algn="ctr">
            <a:solidFill>
              <a:schemeClr val="tx1"/>
            </a:solidFill>
            <a:round/>
            <a:headEnd/>
            <a:tailEnd/>
          </a:ln>
        </p:spPr>
        <p:txBody>
          <a:bodyPr wrap="none" anchor="ctr"/>
          <a:lstStyle/>
          <a:p>
            <a:pPr algn="ctr"/>
            <a:endParaRPr lang="en-US" sz="1400" dirty="0"/>
          </a:p>
        </p:txBody>
      </p:sp>
      <p:sp>
        <p:nvSpPr>
          <p:cNvPr id="136" name="AutoShape 15"/>
          <p:cNvSpPr>
            <a:spLocks noChangeArrowheads="1"/>
          </p:cNvSpPr>
          <p:nvPr/>
        </p:nvSpPr>
        <p:spPr bwMode="auto">
          <a:xfrm>
            <a:off x="5562600" y="5410200"/>
            <a:ext cx="685800" cy="228600"/>
          </a:xfrm>
          <a:prstGeom prst="flowChartMagneticDisk">
            <a:avLst/>
          </a:prstGeom>
          <a:solidFill>
            <a:srgbClr val="FFFF99"/>
          </a:solidFill>
          <a:ln w="9525">
            <a:solidFill>
              <a:schemeClr val="tx1"/>
            </a:solidFill>
            <a:round/>
            <a:headEnd/>
            <a:tailEnd/>
          </a:ln>
        </p:spPr>
        <p:txBody>
          <a:bodyPr wrap="none" anchor="ctr"/>
          <a:lstStyle/>
          <a:p>
            <a:r>
              <a:rPr lang="en-US" sz="800" b="1" dirty="0" smtClean="0"/>
              <a:t>SIG</a:t>
            </a:r>
            <a:endParaRPr lang="en-US" sz="800" b="1" dirty="0"/>
          </a:p>
        </p:txBody>
      </p:sp>
      <p:sp>
        <p:nvSpPr>
          <p:cNvPr id="150" name="AutoShape 15"/>
          <p:cNvSpPr>
            <a:spLocks noChangeArrowheads="1"/>
          </p:cNvSpPr>
          <p:nvPr/>
        </p:nvSpPr>
        <p:spPr bwMode="auto">
          <a:xfrm>
            <a:off x="5681332" y="5562600"/>
            <a:ext cx="685800" cy="228600"/>
          </a:xfrm>
          <a:prstGeom prst="flowChartMagneticDisk">
            <a:avLst/>
          </a:prstGeom>
          <a:solidFill>
            <a:srgbClr val="CCFFCC"/>
          </a:solidFill>
          <a:ln w="9525">
            <a:solidFill>
              <a:schemeClr val="tx1"/>
            </a:solidFill>
            <a:round/>
            <a:headEnd/>
            <a:tailEnd/>
          </a:ln>
        </p:spPr>
        <p:txBody>
          <a:bodyPr wrap="none" anchor="ctr"/>
          <a:lstStyle/>
          <a:p>
            <a:r>
              <a:rPr lang="en-US" sz="800" b="1" dirty="0" smtClean="0"/>
              <a:t>Misc datasets</a:t>
            </a:r>
            <a:endParaRPr lang="en-US" sz="800" b="1" dirty="0"/>
          </a:p>
        </p:txBody>
      </p:sp>
      <p:grpSp>
        <p:nvGrpSpPr>
          <p:cNvPr id="16" name="Group 150"/>
          <p:cNvGrpSpPr/>
          <p:nvPr/>
        </p:nvGrpSpPr>
        <p:grpSpPr>
          <a:xfrm>
            <a:off x="5833732" y="5823099"/>
            <a:ext cx="567068" cy="141767"/>
            <a:chOff x="5778798" y="5670699"/>
            <a:chExt cx="567068" cy="141767"/>
          </a:xfrm>
        </p:grpSpPr>
        <p:sp>
          <p:nvSpPr>
            <p:cNvPr id="153" name="AutoShape 15"/>
            <p:cNvSpPr>
              <a:spLocks noChangeArrowheads="1"/>
            </p:cNvSpPr>
            <p:nvPr/>
          </p:nvSpPr>
          <p:spPr bwMode="auto">
            <a:xfrm>
              <a:off x="5778798" y="5681332"/>
              <a:ext cx="152400" cy="76200"/>
            </a:xfrm>
            <a:prstGeom prst="flowChartMagneticDisk">
              <a:avLst/>
            </a:prstGeom>
            <a:solidFill>
              <a:srgbClr val="CCFFCC"/>
            </a:solidFill>
            <a:ln w="9525">
              <a:solidFill>
                <a:schemeClr val="tx1"/>
              </a:solidFill>
              <a:round/>
              <a:headEnd/>
              <a:tailEnd/>
            </a:ln>
          </p:spPr>
          <p:txBody>
            <a:bodyPr wrap="none" anchor="ctr"/>
            <a:lstStyle/>
            <a:p>
              <a:endParaRPr lang="en-US" sz="800" b="1" dirty="0"/>
            </a:p>
          </p:txBody>
        </p:sp>
        <p:sp>
          <p:nvSpPr>
            <p:cNvPr id="154" name="AutoShape 15"/>
            <p:cNvSpPr>
              <a:spLocks noChangeArrowheads="1"/>
            </p:cNvSpPr>
            <p:nvPr/>
          </p:nvSpPr>
          <p:spPr bwMode="auto">
            <a:xfrm>
              <a:off x="5854998" y="5736266"/>
              <a:ext cx="152400" cy="76200"/>
            </a:xfrm>
            <a:prstGeom prst="flowChartMagneticDisk">
              <a:avLst/>
            </a:prstGeom>
            <a:solidFill>
              <a:srgbClr val="FFFF99"/>
            </a:solidFill>
            <a:ln w="9525">
              <a:solidFill>
                <a:schemeClr val="tx1"/>
              </a:solidFill>
              <a:round/>
              <a:headEnd/>
              <a:tailEnd/>
            </a:ln>
          </p:spPr>
          <p:txBody>
            <a:bodyPr wrap="none" anchor="ctr"/>
            <a:lstStyle/>
            <a:p>
              <a:endParaRPr lang="en-US" sz="800" b="1" dirty="0"/>
            </a:p>
          </p:txBody>
        </p:sp>
        <p:sp>
          <p:nvSpPr>
            <p:cNvPr id="155" name="AutoShape 15"/>
            <p:cNvSpPr>
              <a:spLocks noChangeArrowheads="1"/>
            </p:cNvSpPr>
            <p:nvPr/>
          </p:nvSpPr>
          <p:spPr bwMode="auto">
            <a:xfrm>
              <a:off x="5954233" y="5681332"/>
              <a:ext cx="152400" cy="76200"/>
            </a:xfrm>
            <a:prstGeom prst="flowChartMagneticDisk">
              <a:avLst/>
            </a:prstGeom>
            <a:solidFill>
              <a:srgbClr val="CCFFCC"/>
            </a:solidFill>
            <a:ln w="9525">
              <a:solidFill>
                <a:schemeClr val="tx1"/>
              </a:solidFill>
              <a:round/>
              <a:headEnd/>
              <a:tailEnd/>
            </a:ln>
          </p:spPr>
          <p:txBody>
            <a:bodyPr wrap="none" anchor="ctr"/>
            <a:lstStyle/>
            <a:p>
              <a:endParaRPr lang="en-US" sz="800" b="1" dirty="0"/>
            </a:p>
          </p:txBody>
        </p:sp>
        <p:sp>
          <p:nvSpPr>
            <p:cNvPr id="156" name="AutoShape 15"/>
            <p:cNvSpPr>
              <a:spLocks noChangeArrowheads="1"/>
            </p:cNvSpPr>
            <p:nvPr/>
          </p:nvSpPr>
          <p:spPr bwMode="auto">
            <a:xfrm>
              <a:off x="6030433" y="5736266"/>
              <a:ext cx="152400" cy="76200"/>
            </a:xfrm>
            <a:prstGeom prst="flowChartMagneticDisk">
              <a:avLst/>
            </a:prstGeom>
            <a:solidFill>
              <a:srgbClr val="FFFF99"/>
            </a:solidFill>
            <a:ln w="9525">
              <a:solidFill>
                <a:schemeClr val="tx1"/>
              </a:solidFill>
              <a:round/>
              <a:headEnd/>
              <a:tailEnd/>
            </a:ln>
          </p:spPr>
          <p:txBody>
            <a:bodyPr wrap="none" anchor="ctr"/>
            <a:lstStyle/>
            <a:p>
              <a:endParaRPr lang="en-US" sz="800" b="1" dirty="0"/>
            </a:p>
          </p:txBody>
        </p:sp>
        <p:sp>
          <p:nvSpPr>
            <p:cNvPr id="157" name="AutoShape 15"/>
            <p:cNvSpPr>
              <a:spLocks noChangeArrowheads="1"/>
            </p:cNvSpPr>
            <p:nvPr/>
          </p:nvSpPr>
          <p:spPr bwMode="auto">
            <a:xfrm>
              <a:off x="6117266" y="5670699"/>
              <a:ext cx="152400" cy="76200"/>
            </a:xfrm>
            <a:prstGeom prst="flowChartMagneticDisk">
              <a:avLst/>
            </a:prstGeom>
            <a:solidFill>
              <a:srgbClr val="CCFFCC"/>
            </a:solidFill>
            <a:ln w="9525">
              <a:solidFill>
                <a:schemeClr val="tx1"/>
              </a:solidFill>
              <a:round/>
              <a:headEnd/>
              <a:tailEnd/>
            </a:ln>
          </p:spPr>
          <p:txBody>
            <a:bodyPr wrap="none" anchor="ctr"/>
            <a:lstStyle/>
            <a:p>
              <a:endParaRPr lang="en-US" sz="800" b="1" dirty="0"/>
            </a:p>
          </p:txBody>
        </p:sp>
        <p:sp>
          <p:nvSpPr>
            <p:cNvPr id="158" name="AutoShape 15"/>
            <p:cNvSpPr>
              <a:spLocks noChangeArrowheads="1"/>
            </p:cNvSpPr>
            <p:nvPr/>
          </p:nvSpPr>
          <p:spPr bwMode="auto">
            <a:xfrm>
              <a:off x="6193466" y="5725633"/>
              <a:ext cx="152400" cy="76200"/>
            </a:xfrm>
            <a:prstGeom prst="flowChartMagneticDisk">
              <a:avLst/>
            </a:prstGeom>
            <a:solidFill>
              <a:srgbClr val="FFFF99"/>
            </a:solidFill>
            <a:ln w="9525">
              <a:solidFill>
                <a:schemeClr val="tx1"/>
              </a:solidFill>
              <a:round/>
              <a:headEnd/>
              <a:tailEnd/>
            </a:ln>
          </p:spPr>
          <p:txBody>
            <a:bodyPr wrap="none" anchor="ctr"/>
            <a:lstStyle/>
            <a:p>
              <a:endParaRPr lang="en-US" sz="800" b="1" dirty="0"/>
            </a:p>
          </p:txBody>
        </p:sp>
      </p:grpSp>
      <p:sp>
        <p:nvSpPr>
          <p:cNvPr id="159" name="AutoShape 48"/>
          <p:cNvSpPr>
            <a:spLocks noChangeArrowheads="1"/>
          </p:cNvSpPr>
          <p:nvPr/>
        </p:nvSpPr>
        <p:spPr bwMode="auto">
          <a:xfrm>
            <a:off x="152400" y="3733800"/>
            <a:ext cx="6400800" cy="2667000"/>
          </a:xfrm>
          <a:prstGeom prst="roundRect">
            <a:avLst>
              <a:gd name="adj" fmla="val 16667"/>
            </a:avLst>
          </a:prstGeom>
          <a:solidFill>
            <a:schemeClr val="accent1">
              <a:alpha val="20000"/>
            </a:schemeClr>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EDAN</a:t>
            </a:r>
            <a:endParaRPr lang="en-US" dirty="0"/>
          </a:p>
        </p:txBody>
      </p:sp>
      <p:sp>
        <p:nvSpPr>
          <p:cNvPr id="3" name="Content Placeholder 2"/>
          <p:cNvSpPr>
            <a:spLocks noGrp="1"/>
          </p:cNvSpPr>
          <p:nvPr>
            <p:ph idx="1"/>
          </p:nvPr>
        </p:nvSpPr>
        <p:spPr>
          <a:xfrm>
            <a:off x="381000" y="4800600"/>
            <a:ext cx="8229600" cy="2187209"/>
          </a:xfrm>
        </p:spPr>
        <p:txBody>
          <a:bodyPr>
            <a:normAutofit/>
          </a:bodyPr>
          <a:lstStyle/>
          <a:p>
            <a:pPr algn="ctr">
              <a:buNone/>
            </a:pPr>
            <a:r>
              <a:rPr lang="en-US" dirty="0" smtClean="0"/>
              <a:t>Shared </a:t>
            </a:r>
            <a:r>
              <a:rPr lang="en-US" dirty="0" smtClean="0"/>
              <a:t>Objectives </a:t>
            </a:r>
            <a:endParaRPr lang="en-US" dirty="0" smtClean="0"/>
          </a:p>
          <a:p>
            <a:pPr lvl="1" algn="ctr"/>
            <a:r>
              <a:rPr lang="en-US" sz="2000" dirty="0" smtClean="0"/>
              <a:t>common access to digital assets</a:t>
            </a:r>
          </a:p>
          <a:p>
            <a:pPr lvl="1" algn="ctr"/>
            <a:r>
              <a:rPr lang="en-US" sz="2000" dirty="0" smtClean="0"/>
              <a:t>links to system of record</a:t>
            </a:r>
          </a:p>
          <a:p>
            <a:pPr lvl="1" algn="ctr"/>
            <a:r>
              <a:rPr lang="en-US" sz="2000" dirty="0" smtClean="0"/>
              <a:t>don’t  force change to existing systems</a:t>
            </a:r>
            <a:endParaRPr lang="en-US" dirty="0" smtClean="0"/>
          </a:p>
        </p:txBody>
      </p:sp>
      <p:pic>
        <p:nvPicPr>
          <p:cNvPr id="13313" name="Picture 1"/>
          <p:cNvPicPr>
            <a:picLocks noChangeAspect="1" noChangeArrowheads="1"/>
          </p:cNvPicPr>
          <p:nvPr/>
        </p:nvPicPr>
        <p:blipFill>
          <a:blip r:embed="rId3" cstate="print"/>
          <a:srcRect l="783" t="24074" r="2573" b="3086"/>
          <a:stretch>
            <a:fillRect/>
          </a:stretch>
        </p:blipFill>
        <p:spPr bwMode="auto">
          <a:xfrm>
            <a:off x="1828800" y="1600200"/>
            <a:ext cx="5439904"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524000"/>
            <a:ext cx="9144000" cy="5334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Slide Number Placeholder 2"/>
          <p:cNvSpPr>
            <a:spLocks noGrp="1"/>
          </p:cNvSpPr>
          <p:nvPr>
            <p:ph type="sldNum" sz="quarter" idx="10"/>
          </p:nvPr>
        </p:nvSpPr>
        <p:spPr>
          <a:xfrm>
            <a:off x="4191000" y="6172200"/>
            <a:ext cx="533400" cy="457200"/>
          </a:xfrm>
          <a:prstGeom prst="rect">
            <a:avLst/>
          </a:prstGeom>
        </p:spPr>
        <p:txBody>
          <a:bodyPr/>
          <a:lstStyle/>
          <a:p>
            <a:fld id="{78C1EA9E-02A1-6F4B-9B9B-BD82C73134BA}" type="slidenum">
              <a:rPr lang="en-US" smtClean="0"/>
              <a:pPr/>
              <a:t>7</a:t>
            </a:fld>
            <a:endParaRPr lang="en-US" dirty="0"/>
          </a:p>
        </p:txBody>
      </p:sp>
      <p:sp>
        <p:nvSpPr>
          <p:cNvPr id="30722" name="Rectangle 1033"/>
          <p:cNvSpPr>
            <a:spLocks noGrp="1" noChangeArrowheads="1"/>
          </p:cNvSpPr>
          <p:nvPr>
            <p:ph type="title"/>
          </p:nvPr>
        </p:nvSpPr>
        <p:spPr bwMode="auto">
          <a:xfrm>
            <a:off x="0" y="772180"/>
            <a:ext cx="8915400" cy="461665"/>
          </a:xfrm>
          <a:prstGeom prst="rect">
            <a:avLst/>
          </a:prstGeom>
          <a:noFill/>
          <a:ln>
            <a:miter lim="800000"/>
            <a:headEnd/>
            <a:tailEnd/>
          </a:ln>
        </p:spPr>
        <p:txBody>
          <a:bodyPr>
            <a:prstTxWarp prst="textNoShape">
              <a:avLst/>
            </a:prstTxWarp>
          </a:bodyPr>
          <a:lstStyle/>
          <a:p>
            <a:r>
              <a:rPr lang="en-US" sz="2400" dirty="0" smtClean="0">
                <a:solidFill>
                  <a:srgbClr val="FFC000"/>
                </a:solidFill>
                <a:ea typeface="ＭＳ Ｐゴシック" pitchFamily="-65" charset="-128"/>
              </a:rPr>
              <a:t>Total Collaboration Continuum</a:t>
            </a:r>
            <a:endParaRPr lang="en-US" sz="2400" dirty="0">
              <a:solidFill>
                <a:srgbClr val="FFC000"/>
              </a:solidFill>
              <a:ea typeface="ＭＳ Ｐゴシック" pitchFamily="-65" charset="-128"/>
            </a:endParaRPr>
          </a:p>
        </p:txBody>
      </p:sp>
      <p:sp>
        <p:nvSpPr>
          <p:cNvPr id="30723" name="Rectangle 4"/>
          <p:cNvSpPr>
            <a:spLocks noChangeArrowheads="1"/>
          </p:cNvSpPr>
          <p:nvPr/>
        </p:nvSpPr>
        <p:spPr bwMode="auto">
          <a:xfrm>
            <a:off x="9201150" y="4379913"/>
            <a:ext cx="184150" cy="366712"/>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8" name="Diagram 7"/>
          <p:cNvGraphicFramePr/>
          <p:nvPr/>
        </p:nvGraphicFramePr>
        <p:xfrm>
          <a:off x="15240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524000"/>
            <a:ext cx="9144000" cy="533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itle 4"/>
          <p:cNvSpPr>
            <a:spLocks noGrp="1"/>
          </p:cNvSpPr>
          <p:nvPr>
            <p:ph type="title"/>
          </p:nvPr>
        </p:nvSpPr>
        <p:spPr/>
        <p:txBody>
          <a:bodyPr/>
          <a:lstStyle/>
          <a:p>
            <a:pPr algn="l"/>
            <a:r>
              <a:rPr lang="en-US" sz="4400" dirty="0" smtClean="0">
                <a:solidFill>
                  <a:srgbClr val="FFC000"/>
                </a:solidFill>
              </a:rPr>
              <a:t>Involve the Right Mix of People</a:t>
            </a:r>
            <a:endParaRPr lang="en-US" sz="4400" dirty="0">
              <a:solidFill>
                <a:srgbClr val="FFC000"/>
              </a:solidFill>
            </a:endParaRPr>
          </a:p>
        </p:txBody>
      </p:sp>
      <p:sp>
        <p:nvSpPr>
          <p:cNvPr id="15" name="Slide Number Placeholder 2"/>
          <p:cNvSpPr>
            <a:spLocks noGrp="1"/>
          </p:cNvSpPr>
          <p:nvPr>
            <p:ph type="sldNum" sz="quarter" idx="12"/>
          </p:nvPr>
        </p:nvSpPr>
        <p:spPr>
          <a:prstGeom prst="rect">
            <a:avLst/>
          </a:prstGeom>
        </p:spPr>
        <p:txBody>
          <a:bodyPr/>
          <a:lstStyle/>
          <a:p>
            <a:fld id="{78C1EA9E-02A1-6F4B-9B9B-BD82C73134BA}" type="slidenum">
              <a:rPr lang="en-US" smtClean="0"/>
              <a:pPr/>
              <a:t>8</a:t>
            </a:fld>
            <a:endParaRPr lang="en-US" dirty="0"/>
          </a:p>
        </p:txBody>
      </p:sp>
      <p:pic>
        <p:nvPicPr>
          <p:cNvPr id="15362" name="Picture 2" descr="http://newsdesk.si.edu/sites/default/files/imagecache/photo_video_pagewidth/photos/SI-Staff-2Apan_.jpg">
            <a:hlinkClick r:id="rId3"/>
          </p:cNvPr>
          <p:cNvPicPr>
            <a:picLocks noChangeAspect="1" noChangeArrowheads="1"/>
          </p:cNvPicPr>
          <p:nvPr/>
        </p:nvPicPr>
        <p:blipFill>
          <a:blip r:embed="rId4" cstate="print"/>
          <a:srcRect/>
          <a:stretch>
            <a:fillRect/>
          </a:stretch>
        </p:blipFill>
        <p:spPr bwMode="auto">
          <a:xfrm>
            <a:off x="2147483647" y="-2636838"/>
            <a:ext cx="5953125" cy="5505451"/>
          </a:xfrm>
          <a:prstGeom prst="rect">
            <a:avLst/>
          </a:prstGeom>
          <a:noFill/>
        </p:spPr>
      </p:pic>
      <p:pic>
        <p:nvPicPr>
          <p:cNvPr id="15364" name="Picture 4" descr="http://newsdesk.si.edu/sites/default/files/imagecache/photo_video_pagewidth/photos/SI-Staff-2Apan_.jpg">
            <a:hlinkClick r:id="rId3"/>
          </p:cNvPr>
          <p:cNvPicPr>
            <a:picLocks noChangeAspect="1" noChangeArrowheads="1"/>
          </p:cNvPicPr>
          <p:nvPr/>
        </p:nvPicPr>
        <p:blipFill>
          <a:blip r:embed="rId4" cstate="print"/>
          <a:srcRect/>
          <a:stretch>
            <a:fillRect/>
          </a:stretch>
        </p:blipFill>
        <p:spPr bwMode="auto">
          <a:xfrm>
            <a:off x="2147483647" y="-2636838"/>
            <a:ext cx="5953125" cy="5505451"/>
          </a:xfrm>
          <a:prstGeom prst="rect">
            <a:avLst/>
          </a:prstGeom>
          <a:noFill/>
        </p:spPr>
      </p:pic>
      <p:pic>
        <p:nvPicPr>
          <p:cNvPr id="15366" name="Picture 6" descr="http://newsdesk.si.edu/sites/default/files/imagecache/photo_video_pagewidth/photos/SI-Staff-2Apan_.jpg">
            <a:hlinkClick r:id="rId3"/>
          </p:cNvPr>
          <p:cNvPicPr>
            <a:picLocks noChangeAspect="1" noChangeArrowheads="1"/>
          </p:cNvPicPr>
          <p:nvPr/>
        </p:nvPicPr>
        <p:blipFill>
          <a:blip r:embed="rId4" cstate="print"/>
          <a:srcRect/>
          <a:stretch>
            <a:fillRect/>
          </a:stretch>
        </p:blipFill>
        <p:spPr bwMode="auto">
          <a:xfrm>
            <a:off x="2147483647" y="-2636838"/>
            <a:ext cx="5953125" cy="5505451"/>
          </a:xfrm>
          <a:prstGeom prst="rect">
            <a:avLst/>
          </a:prstGeom>
          <a:noFill/>
        </p:spPr>
      </p:pic>
      <p:pic>
        <p:nvPicPr>
          <p:cNvPr id="15368" name="Picture 8" descr="http://newsdesk.si.edu/sites/default/files/photos/SI-Staff-2Apan_.jpg"/>
          <p:cNvPicPr>
            <a:picLocks noChangeAspect="1" noChangeArrowheads="1"/>
          </p:cNvPicPr>
          <p:nvPr/>
        </p:nvPicPr>
        <p:blipFill>
          <a:blip r:embed="rId5" cstate="print"/>
          <a:srcRect b="15503"/>
          <a:stretch>
            <a:fillRect/>
          </a:stretch>
        </p:blipFill>
        <p:spPr bwMode="auto">
          <a:xfrm>
            <a:off x="1810512" y="1905000"/>
            <a:ext cx="5657088" cy="4419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381000" y="2195380"/>
            <a:ext cx="2057400" cy="4053020"/>
            <a:chOff x="755587" y="1550662"/>
            <a:chExt cx="3760046" cy="4053020"/>
          </a:xfrm>
        </p:grpSpPr>
        <p:sp>
          <p:nvSpPr>
            <p:cNvPr id="269315" name="AutoShape 3"/>
            <p:cNvSpPr>
              <a:spLocks noChangeArrowheads="1"/>
            </p:cNvSpPr>
            <p:nvPr/>
          </p:nvSpPr>
          <p:spPr bwMode="auto">
            <a:xfrm>
              <a:off x="829844" y="1550662"/>
              <a:ext cx="3685789" cy="1090053"/>
            </a:xfrm>
            <a:prstGeom prst="roundRect">
              <a:avLst>
                <a:gd name="adj" fmla="val 16667"/>
              </a:avLst>
            </a:prstGeom>
            <a:solidFill>
              <a:schemeClr val="accent6">
                <a:alpha val="58038"/>
              </a:schemeClr>
            </a:solidFill>
            <a:ln w="38100">
              <a:solidFill>
                <a:schemeClr val="bg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r>
                <a:rPr lang="en-US" dirty="0" smtClean="0">
                  <a:solidFill>
                    <a:schemeClr val="bg1"/>
                  </a:solidFill>
                  <a:latin typeface="Arial" pitchFamily="-110" charset="0"/>
                  <a:ea typeface="ＭＳ Ｐゴシック" pitchFamily="-110" charset="-128"/>
                  <a:cs typeface="ＭＳ Ｐゴシック" pitchFamily="-110" charset="-128"/>
                </a:rPr>
                <a:t>Technical Experts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269316" name="AutoShape 4"/>
            <p:cNvSpPr>
              <a:spLocks noChangeArrowheads="1"/>
            </p:cNvSpPr>
            <p:nvPr/>
          </p:nvSpPr>
          <p:spPr bwMode="auto">
            <a:xfrm>
              <a:off x="782614" y="3086585"/>
              <a:ext cx="3706328" cy="1012174"/>
            </a:xfrm>
            <a:prstGeom prst="roundRect">
              <a:avLst>
                <a:gd name="adj" fmla="val 16667"/>
              </a:avLst>
            </a:prstGeom>
            <a:solidFill>
              <a:srgbClr val="660066">
                <a:alpha val="58038"/>
              </a:srgbClr>
            </a:solidFill>
            <a:ln w="38100">
              <a:solidFill>
                <a:schemeClr val="bg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r>
                <a:rPr lang="en-US" dirty="0" smtClean="0">
                  <a:solidFill>
                    <a:schemeClr val="bg1"/>
                  </a:solidFill>
                  <a:latin typeface="Arial" pitchFamily="-110" charset="0"/>
                  <a:ea typeface="ＭＳ Ｐゴシック" pitchFamily="-110" charset="-128"/>
                  <a:cs typeface="ＭＳ Ｐゴシック" pitchFamily="-110" charset="-128"/>
                </a:rPr>
                <a:t>Standards-setting Groups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269317" name="AutoShape 5"/>
            <p:cNvSpPr>
              <a:spLocks noChangeArrowheads="1"/>
            </p:cNvSpPr>
            <p:nvPr/>
          </p:nvSpPr>
          <p:spPr bwMode="auto">
            <a:xfrm>
              <a:off x="755587" y="4566745"/>
              <a:ext cx="3724658" cy="1036937"/>
            </a:xfrm>
            <a:prstGeom prst="roundRect">
              <a:avLst>
                <a:gd name="adj" fmla="val 16667"/>
              </a:avLst>
            </a:prstGeom>
            <a:solidFill>
              <a:srgbClr val="008000">
                <a:alpha val="58038"/>
              </a:srgbClr>
            </a:solidFill>
            <a:ln w="38100">
              <a:solidFill>
                <a:schemeClr val="bg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dirty="0" smtClean="0">
                <a:solidFill>
                  <a:schemeClr val="bg1"/>
                </a:solidFill>
                <a:latin typeface="Arial" pitchFamily="-110" charset="0"/>
                <a:ea typeface="ＭＳ Ｐゴシック" pitchFamily="-110" charset="-128"/>
                <a:cs typeface="ＭＳ Ｐゴシック" pitchFamily="-110" charset="-128"/>
              </a:endParaRPr>
            </a:p>
            <a:p>
              <a:pPr algn="ctr">
                <a:defRPr/>
              </a:pPr>
              <a:r>
                <a:rPr lang="en-US" dirty="0" smtClean="0">
                  <a:solidFill>
                    <a:schemeClr val="bg1"/>
                  </a:solidFill>
                  <a:latin typeface="Arial" pitchFamily="-110" charset="0"/>
                  <a:ea typeface="ＭＳ Ｐゴシック" pitchFamily="-110" charset="-128"/>
                  <a:cs typeface="ＭＳ Ｐゴシック" pitchFamily="-110" charset="-128"/>
                </a:rPr>
                <a:t>Content Owners</a:t>
              </a:r>
            </a:p>
            <a:p>
              <a:pPr algn="ctr">
                <a:defRPr/>
              </a:pPr>
              <a:endParaRPr lang="en-US" dirty="0">
                <a:solidFill>
                  <a:schemeClr val="bg1"/>
                </a:solidFill>
                <a:latin typeface="Arial" pitchFamily="-110" charset="0"/>
                <a:ea typeface="ＭＳ Ｐゴシック" pitchFamily="-110" charset="-128"/>
                <a:cs typeface="ＭＳ Ｐゴシック" pitchFamily="-110" charset="-128"/>
              </a:endParaRPr>
            </a:p>
          </p:txBody>
        </p:sp>
      </p:grpSp>
      <p:sp>
        <p:nvSpPr>
          <p:cNvPr id="14" name="Title 4"/>
          <p:cNvSpPr>
            <a:spLocks noGrp="1"/>
          </p:cNvSpPr>
          <p:nvPr>
            <p:ph type="title"/>
          </p:nvPr>
        </p:nvSpPr>
        <p:spPr/>
        <p:txBody>
          <a:bodyPr/>
          <a:lstStyle/>
          <a:p>
            <a:pPr algn="l"/>
            <a:r>
              <a:rPr lang="en-US" sz="4400" dirty="0" smtClean="0">
                <a:solidFill>
                  <a:srgbClr val="FFC000"/>
                </a:solidFill>
              </a:rPr>
              <a:t>Key Collaborators</a:t>
            </a:r>
            <a:endParaRPr lang="en-US" sz="4400" dirty="0">
              <a:solidFill>
                <a:srgbClr val="FFC000"/>
              </a:solidFill>
            </a:endParaRPr>
          </a:p>
        </p:txBody>
      </p:sp>
      <p:sp>
        <p:nvSpPr>
          <p:cNvPr id="15" name="Slide Number Placeholder 2"/>
          <p:cNvSpPr>
            <a:spLocks noGrp="1"/>
          </p:cNvSpPr>
          <p:nvPr>
            <p:ph type="sldNum" sz="quarter" idx="12"/>
          </p:nvPr>
        </p:nvSpPr>
        <p:spPr>
          <a:prstGeom prst="rect">
            <a:avLst/>
          </a:prstGeom>
        </p:spPr>
        <p:txBody>
          <a:bodyPr/>
          <a:lstStyle/>
          <a:p>
            <a:fld id="{78C1EA9E-02A1-6F4B-9B9B-BD82C73134BA}" type="slidenum">
              <a:rPr lang="en-US" smtClean="0"/>
              <a:pPr/>
              <a:t>9</a:t>
            </a:fld>
            <a:endParaRPr lang="en-US" dirty="0"/>
          </a:p>
        </p:txBody>
      </p:sp>
      <p:sp>
        <p:nvSpPr>
          <p:cNvPr id="16" name="Content Placeholder 1"/>
          <p:cNvSpPr>
            <a:spLocks noGrp="1"/>
          </p:cNvSpPr>
          <p:nvPr>
            <p:ph idx="1"/>
          </p:nvPr>
        </p:nvSpPr>
        <p:spPr>
          <a:xfrm>
            <a:off x="5486400" y="2218268"/>
            <a:ext cx="3505200" cy="4428441"/>
          </a:xfrm>
          <a:solidFill>
            <a:schemeClr val="accent1">
              <a:lumMod val="20000"/>
              <a:lumOff val="80000"/>
            </a:schemeClr>
          </a:solidFill>
        </p:spPr>
        <p:txBody>
          <a:bodyPr>
            <a:normAutofit fontScale="92500" lnSpcReduction="10000"/>
          </a:bodyPr>
          <a:lstStyle/>
          <a:p>
            <a:r>
              <a:rPr lang="en-US" sz="1800" dirty="0" smtClean="0"/>
              <a:t>Allowed a small group to power through technical decisions, with limited input once requirements  were defined</a:t>
            </a:r>
          </a:p>
          <a:p>
            <a:endParaRPr lang="en-US" sz="1800" dirty="0" smtClean="0"/>
          </a:p>
          <a:p>
            <a:endParaRPr lang="en-US" sz="1800" dirty="0" smtClean="0"/>
          </a:p>
          <a:p>
            <a:pPr>
              <a:buNone/>
            </a:pPr>
            <a:endParaRPr lang="en-US" sz="1800" dirty="0" smtClean="0"/>
          </a:p>
          <a:p>
            <a:r>
              <a:rPr lang="en-US" sz="1800" dirty="0" smtClean="0"/>
              <a:t>When it came to standards and models empowered a larger group to maximize their subject matter expertise</a:t>
            </a:r>
          </a:p>
          <a:p>
            <a:endParaRPr lang="en-US" sz="1800" dirty="0" smtClean="0"/>
          </a:p>
          <a:p>
            <a:endParaRPr lang="en-US" sz="1800" dirty="0" smtClean="0"/>
          </a:p>
          <a:p>
            <a:r>
              <a:rPr lang="en-US" sz="1800" dirty="0" smtClean="0"/>
              <a:t>No need to change current system or documentation level for initial phase; future changes in hands of content owners</a:t>
            </a:r>
            <a:endParaRPr lang="en-US" sz="1800" dirty="0"/>
          </a:p>
        </p:txBody>
      </p:sp>
      <p:sp>
        <p:nvSpPr>
          <p:cNvPr id="17" name="Content Placeholder 1"/>
          <p:cNvSpPr txBox="1">
            <a:spLocks/>
          </p:cNvSpPr>
          <p:nvPr/>
        </p:nvSpPr>
        <p:spPr>
          <a:xfrm>
            <a:off x="2514600" y="2209800"/>
            <a:ext cx="3048000" cy="4419600"/>
          </a:xfrm>
          <a:prstGeom prst="rect">
            <a:avLst/>
          </a:prstGeom>
          <a:solidFill>
            <a:schemeClr val="accent2">
              <a:lumMod val="20000"/>
              <a:lumOff val="80000"/>
            </a:schemeClr>
          </a:solidFill>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800" i="0" u="none" strike="noStrike" kern="1200" cap="none" spc="0" normalizeH="0" baseline="0" noProof="0" dirty="0" smtClean="0">
                <a:ln>
                  <a:noFill/>
                </a:ln>
                <a:solidFill>
                  <a:schemeClr val="tx1"/>
                </a:solidFill>
                <a:effectLst/>
                <a:uLnTx/>
                <a:uFillTx/>
                <a:latin typeface="+mn-lt"/>
                <a:ea typeface="+mn-ea"/>
                <a:cs typeface="+mn-cs"/>
              </a:rPr>
              <a:t>Deep understanding of</a:t>
            </a:r>
            <a:r>
              <a:rPr kumimoji="0" lang="en-US" sz="1800" i="0" u="none" strike="noStrike" kern="1200" cap="none" spc="0" normalizeH="0" noProof="0" dirty="0" smtClean="0">
                <a:ln>
                  <a:noFill/>
                </a:ln>
                <a:solidFill>
                  <a:schemeClr val="tx1"/>
                </a:solidFill>
                <a:effectLst/>
                <a:uLnTx/>
                <a:uFillTx/>
                <a:latin typeface="+mn-lt"/>
                <a:ea typeface="+mn-ea"/>
                <a:cs typeface="+mn-cs"/>
              </a:rPr>
              <a:t> technology , risks, objective, and strategy</a:t>
            </a:r>
            <a:endParaRPr kumimoji="0" lang="en-US" sz="180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180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180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180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dirty="0" smtClean="0"/>
              <a:t>Deep understanding of best practices and tactics</a:t>
            </a:r>
            <a:endParaRPr kumimoji="0" lang="en-US" sz="180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180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180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800" i="0" u="none" strike="noStrike" kern="1200" cap="none" spc="0" normalizeH="0" baseline="0" noProof="0" dirty="0" smtClean="0">
                <a:ln>
                  <a:noFill/>
                </a:ln>
                <a:solidFill>
                  <a:schemeClr val="tx1"/>
                </a:solidFill>
                <a:effectLst/>
                <a:uLnTx/>
                <a:uFillTx/>
                <a:latin typeface="+mn-lt"/>
                <a:ea typeface="+mn-ea"/>
                <a:cs typeface="+mn-cs"/>
              </a:rPr>
              <a:t>Deep understanding of content and individual</a:t>
            </a:r>
            <a:r>
              <a:rPr kumimoji="0" lang="en-US" sz="1800" i="0" u="none" strike="noStrike" kern="1200" cap="none" spc="0" normalizeH="0" noProof="0" dirty="0" smtClean="0">
                <a:ln>
                  <a:noFill/>
                </a:ln>
                <a:solidFill>
                  <a:schemeClr val="tx1"/>
                </a:solidFill>
                <a:effectLst/>
                <a:uLnTx/>
                <a:uFillTx/>
                <a:latin typeface="+mn-lt"/>
                <a:ea typeface="+mn-ea"/>
                <a:cs typeface="+mn-cs"/>
              </a:rPr>
              <a:t> </a:t>
            </a:r>
            <a:r>
              <a:rPr kumimoji="0" lang="en-US" sz="1800" i="0" u="none" strike="noStrike" kern="1200" cap="none" spc="0" normalizeH="0" noProof="0" dirty="0" smtClean="0">
                <a:ln>
                  <a:noFill/>
                </a:ln>
                <a:solidFill>
                  <a:schemeClr val="tx1"/>
                </a:solidFill>
                <a:effectLst/>
                <a:uLnTx/>
                <a:uFillTx/>
                <a:latin typeface="+mn-lt"/>
                <a:ea typeface="+mn-ea"/>
                <a:cs typeface="+mn-cs"/>
              </a:rPr>
              <a:t>unit missions</a:t>
            </a:r>
            <a:endParaRPr kumimoji="0" lang="en-US" sz="1800" i="0" u="none" strike="noStrike" kern="1200" cap="none" spc="0" normalizeH="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baseline="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1800" i="0" u="none" strike="noStrike" kern="1200" cap="none" spc="0" normalizeH="0" baseline="0" noProof="0" dirty="0">
              <a:ln>
                <a:noFill/>
              </a:ln>
              <a:solidFill>
                <a:schemeClr val="tx1"/>
              </a:solidFill>
              <a:effectLst/>
              <a:uLnTx/>
              <a:uFillTx/>
              <a:latin typeface="+mn-lt"/>
              <a:ea typeface="+mn-ea"/>
              <a:cs typeface="+mn-cs"/>
            </a:endParaRPr>
          </a:p>
        </p:txBody>
      </p:sp>
      <p:sp>
        <p:nvSpPr>
          <p:cNvPr id="18" name="Rectangle 17"/>
          <p:cNvSpPr/>
          <p:nvPr/>
        </p:nvSpPr>
        <p:spPr>
          <a:xfrm>
            <a:off x="2362200" y="3352800"/>
            <a:ext cx="6781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4953000"/>
            <a:ext cx="6781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429000" y="1752600"/>
            <a:ext cx="3916072" cy="400110"/>
          </a:xfrm>
          <a:prstGeom prst="rect">
            <a:avLst/>
          </a:prstGeom>
          <a:noFill/>
        </p:spPr>
        <p:txBody>
          <a:bodyPr wrap="none" rtlCol="0">
            <a:spAutoFit/>
          </a:bodyPr>
          <a:lstStyle/>
          <a:p>
            <a:r>
              <a:rPr lang="en-US" sz="2000" b="1" dirty="0" smtClean="0"/>
              <a:t>Why?                                               How?</a:t>
            </a:r>
            <a:endParaRPr lang="en-US" sz="20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0</TotalTime>
  <Words>2360</Words>
  <Application>Microsoft Office PowerPoint</Application>
  <PresentationFormat>On-screen Show (4:3)</PresentationFormat>
  <Paragraphs>294</Paragraphs>
  <Slides>13</Slides>
  <Notes>13</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Module</vt:lpstr>
      <vt:lpstr>Collaboration Trials and Triumphs:  EDAN </vt:lpstr>
      <vt:lpstr>Smithsonian Photography Initiative</vt:lpstr>
      <vt:lpstr>Slide 3</vt:lpstr>
      <vt:lpstr>Collaboration to get funding</vt:lpstr>
      <vt:lpstr>Slide 5</vt:lpstr>
      <vt:lpstr>Developing EDAN</vt:lpstr>
      <vt:lpstr>Total Collaboration Continuum</vt:lpstr>
      <vt:lpstr>Involve the Right Mix of People</vt:lpstr>
      <vt:lpstr>Key Collaborators</vt:lpstr>
      <vt:lpstr>Simultaneous Collaborations</vt:lpstr>
      <vt:lpstr>Allowable Restriction Categories</vt:lpstr>
      <vt:lpstr>Timeline</vt:lpstr>
      <vt:lpstr>Searching for our Digital Diamonds</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2009-10-16T18:12:22Z</cp:lastPrinted>
  <dcterms:created xsi:type="dcterms:W3CDTF">2010-07-07T21:35:26Z</dcterms:created>
  <dcterms:modified xsi:type="dcterms:W3CDTF">2010-09-20T03:17:26Z</dcterms:modified>
  <cp:category/>
</cp:coreProperties>
</file>