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662" r:id="rId6"/>
  </p:sldMasterIdLst>
  <p:notesMasterIdLst>
    <p:notesMasterId r:id="rId121"/>
  </p:notesMasterIdLst>
  <p:handoutMasterIdLst>
    <p:handoutMasterId r:id="rId122"/>
  </p:handoutMasterIdLst>
  <p:sldIdLst>
    <p:sldId id="403" r:id="rId7"/>
    <p:sldId id="579" r:id="rId8"/>
    <p:sldId id="580" r:id="rId9"/>
    <p:sldId id="383" r:id="rId10"/>
    <p:sldId id="384" r:id="rId11"/>
    <p:sldId id="385" r:id="rId12"/>
    <p:sldId id="386" r:id="rId13"/>
    <p:sldId id="387" r:id="rId14"/>
    <p:sldId id="388" r:id="rId15"/>
    <p:sldId id="389" r:id="rId16"/>
    <p:sldId id="390" r:id="rId17"/>
    <p:sldId id="583" r:id="rId18"/>
    <p:sldId id="404" r:id="rId19"/>
    <p:sldId id="405" r:id="rId20"/>
    <p:sldId id="406" r:id="rId21"/>
    <p:sldId id="407" r:id="rId22"/>
    <p:sldId id="582" r:id="rId23"/>
    <p:sldId id="534" r:id="rId24"/>
    <p:sldId id="535" r:id="rId25"/>
    <p:sldId id="536" r:id="rId26"/>
    <p:sldId id="537" r:id="rId27"/>
    <p:sldId id="538" r:id="rId28"/>
    <p:sldId id="539" r:id="rId29"/>
    <p:sldId id="540" r:id="rId30"/>
    <p:sldId id="581" r:id="rId31"/>
    <p:sldId id="408" r:id="rId32"/>
    <p:sldId id="409" r:id="rId33"/>
    <p:sldId id="410" r:id="rId34"/>
    <p:sldId id="569" r:id="rId35"/>
    <p:sldId id="412" r:id="rId36"/>
    <p:sldId id="413" r:id="rId37"/>
    <p:sldId id="414" r:id="rId38"/>
    <p:sldId id="415" r:id="rId39"/>
    <p:sldId id="416" r:id="rId40"/>
    <p:sldId id="417" r:id="rId41"/>
    <p:sldId id="418" r:id="rId42"/>
    <p:sldId id="419" r:id="rId43"/>
    <p:sldId id="420" r:id="rId44"/>
    <p:sldId id="421" r:id="rId45"/>
    <p:sldId id="423" r:id="rId46"/>
    <p:sldId id="424" r:id="rId47"/>
    <p:sldId id="570" r:id="rId48"/>
    <p:sldId id="571" r:id="rId49"/>
    <p:sldId id="572" r:id="rId50"/>
    <p:sldId id="573" r:id="rId51"/>
    <p:sldId id="574" r:id="rId52"/>
    <p:sldId id="575" r:id="rId53"/>
    <p:sldId id="576" r:id="rId54"/>
    <p:sldId id="577" r:id="rId55"/>
    <p:sldId id="57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560" r:id="rId78"/>
    <p:sldId id="561" r:id="rId79"/>
    <p:sldId id="562" r:id="rId80"/>
    <p:sldId id="563" r:id="rId81"/>
    <p:sldId id="564" r:id="rId82"/>
    <p:sldId id="565" r:id="rId83"/>
    <p:sldId id="566" r:id="rId84"/>
    <p:sldId id="567" r:id="rId85"/>
    <p:sldId id="568" r:id="rId86"/>
    <p:sldId id="541" r:id="rId87"/>
    <p:sldId id="542" r:id="rId88"/>
    <p:sldId id="543" r:id="rId89"/>
    <p:sldId id="544" r:id="rId90"/>
    <p:sldId id="545" r:id="rId91"/>
    <p:sldId id="546" r:id="rId92"/>
    <p:sldId id="547" r:id="rId93"/>
    <p:sldId id="548" r:id="rId94"/>
    <p:sldId id="549" r:id="rId95"/>
    <p:sldId id="550" r:id="rId96"/>
    <p:sldId id="551" r:id="rId97"/>
    <p:sldId id="552" r:id="rId98"/>
    <p:sldId id="553" r:id="rId99"/>
    <p:sldId id="554" r:id="rId100"/>
    <p:sldId id="555" r:id="rId101"/>
    <p:sldId id="556" r:id="rId102"/>
    <p:sldId id="557" r:id="rId103"/>
    <p:sldId id="558" r:id="rId104"/>
    <p:sldId id="519" r:id="rId105"/>
    <p:sldId id="520" r:id="rId106"/>
    <p:sldId id="521" r:id="rId107"/>
    <p:sldId id="522" r:id="rId108"/>
    <p:sldId id="523" r:id="rId109"/>
    <p:sldId id="524" r:id="rId110"/>
    <p:sldId id="525" r:id="rId111"/>
    <p:sldId id="526" r:id="rId112"/>
    <p:sldId id="527" r:id="rId113"/>
    <p:sldId id="528" r:id="rId114"/>
    <p:sldId id="529" r:id="rId115"/>
    <p:sldId id="530" r:id="rId116"/>
    <p:sldId id="559" r:id="rId117"/>
    <p:sldId id="531" r:id="rId118"/>
    <p:sldId id="532" r:id="rId119"/>
    <p:sldId id="533" r:id="rId120"/>
  </p:sldIdLst>
  <p:sldSz cx="9144000" cy="6858000" type="screen4x3"/>
  <p:notesSz cx="6858000" cy="9199563"/>
  <p:custDataLst>
    <p:tags r:id="rId123"/>
  </p:custDataLst>
  <p:defaultTextStyle>
    <a:defPPr>
      <a:defRPr lang="en-US"/>
    </a:defPPr>
    <a:lvl1pPr algn="l" rtl="0" fontAlgn="base">
      <a:lnSpc>
        <a:spcPct val="120000"/>
      </a:lnSpc>
      <a:spcBef>
        <a:spcPct val="50000"/>
      </a:spcBef>
      <a:spcAft>
        <a:spcPct val="0"/>
      </a:spcAft>
      <a:defRPr sz="2400" b="1" kern="1200">
        <a:solidFill>
          <a:srgbClr val="000000"/>
        </a:solidFill>
        <a:latin typeface="Trebuchet MS" pitchFamily="34" charset="0"/>
        <a:ea typeface="+mn-ea"/>
        <a:cs typeface="+mn-cs"/>
      </a:defRPr>
    </a:lvl1pPr>
    <a:lvl2pPr marL="457200" algn="l" rtl="0" fontAlgn="base">
      <a:lnSpc>
        <a:spcPct val="120000"/>
      </a:lnSpc>
      <a:spcBef>
        <a:spcPct val="50000"/>
      </a:spcBef>
      <a:spcAft>
        <a:spcPct val="0"/>
      </a:spcAft>
      <a:defRPr sz="2400" b="1" kern="1200">
        <a:solidFill>
          <a:srgbClr val="000000"/>
        </a:solidFill>
        <a:latin typeface="Trebuchet MS" pitchFamily="34" charset="0"/>
        <a:ea typeface="+mn-ea"/>
        <a:cs typeface="+mn-cs"/>
      </a:defRPr>
    </a:lvl2pPr>
    <a:lvl3pPr marL="914400" algn="l" rtl="0" fontAlgn="base">
      <a:lnSpc>
        <a:spcPct val="120000"/>
      </a:lnSpc>
      <a:spcBef>
        <a:spcPct val="50000"/>
      </a:spcBef>
      <a:spcAft>
        <a:spcPct val="0"/>
      </a:spcAft>
      <a:defRPr sz="2400" b="1" kern="1200">
        <a:solidFill>
          <a:srgbClr val="000000"/>
        </a:solidFill>
        <a:latin typeface="Trebuchet MS" pitchFamily="34" charset="0"/>
        <a:ea typeface="+mn-ea"/>
        <a:cs typeface="+mn-cs"/>
      </a:defRPr>
    </a:lvl3pPr>
    <a:lvl4pPr marL="1371600" algn="l" rtl="0" fontAlgn="base">
      <a:lnSpc>
        <a:spcPct val="120000"/>
      </a:lnSpc>
      <a:spcBef>
        <a:spcPct val="50000"/>
      </a:spcBef>
      <a:spcAft>
        <a:spcPct val="0"/>
      </a:spcAft>
      <a:defRPr sz="2400" b="1" kern="1200">
        <a:solidFill>
          <a:srgbClr val="000000"/>
        </a:solidFill>
        <a:latin typeface="Trebuchet MS" pitchFamily="34" charset="0"/>
        <a:ea typeface="+mn-ea"/>
        <a:cs typeface="+mn-cs"/>
      </a:defRPr>
    </a:lvl4pPr>
    <a:lvl5pPr marL="1828800" algn="l" rtl="0" fontAlgn="base">
      <a:lnSpc>
        <a:spcPct val="120000"/>
      </a:lnSpc>
      <a:spcBef>
        <a:spcPct val="50000"/>
      </a:spcBef>
      <a:spcAft>
        <a:spcPct val="0"/>
      </a:spcAft>
      <a:defRPr sz="2400" b="1" kern="1200">
        <a:solidFill>
          <a:srgbClr val="000000"/>
        </a:solidFill>
        <a:latin typeface="Trebuchet MS" pitchFamily="34" charset="0"/>
        <a:ea typeface="+mn-ea"/>
        <a:cs typeface="+mn-cs"/>
      </a:defRPr>
    </a:lvl5pPr>
    <a:lvl6pPr marL="2286000" algn="l" defTabSz="914400" rtl="0" eaLnBrk="1" latinLnBrk="0" hangingPunct="1">
      <a:defRPr sz="2400" b="1" kern="1200">
        <a:solidFill>
          <a:srgbClr val="000000"/>
        </a:solidFill>
        <a:latin typeface="Trebuchet MS" pitchFamily="34" charset="0"/>
        <a:ea typeface="+mn-ea"/>
        <a:cs typeface="+mn-cs"/>
      </a:defRPr>
    </a:lvl6pPr>
    <a:lvl7pPr marL="2743200" algn="l" defTabSz="914400" rtl="0" eaLnBrk="1" latinLnBrk="0" hangingPunct="1">
      <a:defRPr sz="2400" b="1" kern="1200">
        <a:solidFill>
          <a:srgbClr val="000000"/>
        </a:solidFill>
        <a:latin typeface="Trebuchet MS" pitchFamily="34" charset="0"/>
        <a:ea typeface="+mn-ea"/>
        <a:cs typeface="+mn-cs"/>
      </a:defRPr>
    </a:lvl7pPr>
    <a:lvl8pPr marL="3200400" algn="l" defTabSz="914400" rtl="0" eaLnBrk="1" latinLnBrk="0" hangingPunct="1">
      <a:defRPr sz="2400" b="1" kern="1200">
        <a:solidFill>
          <a:srgbClr val="000000"/>
        </a:solidFill>
        <a:latin typeface="Trebuchet MS" pitchFamily="34" charset="0"/>
        <a:ea typeface="+mn-ea"/>
        <a:cs typeface="+mn-cs"/>
      </a:defRPr>
    </a:lvl8pPr>
    <a:lvl9pPr marL="3657600" algn="l" defTabSz="914400" rtl="0" eaLnBrk="1" latinLnBrk="0" hangingPunct="1">
      <a:defRPr sz="2400" b="1" kern="1200">
        <a:solidFill>
          <a:srgbClr val="000000"/>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8B5"/>
    <a:srgbClr val="5F4894"/>
    <a:srgbClr val="419A3C"/>
    <a:srgbClr val="CC0000"/>
    <a:srgbClr val="FF7600"/>
    <a:srgbClr val="E69426"/>
    <a:srgbClr val="7D2553"/>
    <a:srgbClr val="A9316F"/>
    <a:srgbClr val="0000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88538" autoAdjust="0"/>
  </p:normalViewPr>
  <p:slideViewPr>
    <p:cSldViewPr>
      <p:cViewPr>
        <p:scale>
          <a:sx n="70" d="100"/>
          <a:sy n="70" d="100"/>
        </p:scale>
        <p:origin x="-1164" y="-90"/>
      </p:cViewPr>
      <p:guideLst>
        <p:guide orient="horz" pos="2160"/>
        <p:guide pos="2880"/>
      </p:guideLst>
    </p:cSldViewPr>
  </p:slideViewPr>
  <p:outlineViewPr>
    <p:cViewPr>
      <p:scale>
        <a:sx n="33" d="100"/>
        <a:sy n="33" d="100"/>
      </p:scale>
      <p:origin x="0" y="6750"/>
    </p:cViewPr>
  </p:outlineViewPr>
  <p:notesTextViewPr>
    <p:cViewPr>
      <p:scale>
        <a:sx n="100" d="100"/>
        <a:sy n="100" d="100"/>
      </p:scale>
      <p:origin x="0" y="0"/>
    </p:cViewPr>
  </p:notesTextViewPr>
  <p:sorterViewPr>
    <p:cViewPr>
      <p:scale>
        <a:sx n="66" d="100"/>
        <a:sy n="66" d="100"/>
      </p:scale>
      <p:origin x="0" y="9642"/>
    </p:cViewPr>
  </p:sorterViewPr>
  <p:notesViewPr>
    <p:cSldViewPr>
      <p:cViewPr varScale="1">
        <p:scale>
          <a:sx n="60" d="100"/>
          <a:sy n="60" d="100"/>
        </p:scale>
        <p:origin x="-2490" y="-66"/>
      </p:cViewPr>
      <p:guideLst>
        <p:guide orient="horz" pos="289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file:///C:\Data\Shared%20Print\CLIR%20project\ARL%20Hath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7504834385899566E-2"/>
          <c:y val="2.2390080160113811E-2"/>
          <c:w val="0.73366329157845811"/>
          <c:h val="0.86934334954976733"/>
        </c:manualLayout>
      </c:layout>
      <c:scatterChart>
        <c:scatterStyle val="lineMarker"/>
        <c:ser>
          <c:idx val="3"/>
          <c:order val="0"/>
          <c:tx>
            <c:v>Jun-09</c:v>
          </c:tx>
          <c:spPr>
            <a:ln w="28575">
              <a:noFill/>
            </a:ln>
          </c:spPr>
          <c:marker>
            <c:symbol val="circle"/>
            <c:size val="7"/>
            <c:spPr>
              <a:solidFill>
                <a:srgbClr val="7030A0"/>
              </a:solidFill>
            </c:spPr>
          </c:marker>
          <c:trendline>
            <c:spPr>
              <a:ln w="28575">
                <a:solidFill>
                  <a:srgbClr val="7030A0"/>
                </a:solidFill>
                <a:prstDash val="dash"/>
              </a:ln>
            </c:spPr>
            <c:trendlineType val="linear"/>
          </c:trendline>
          <c:xVal>
            <c:numRef>
              <c:f>data!$A$2:$A$114</c:f>
              <c:numCache>
                <c:formatCode>General</c:formatCode>
                <c:ptCount val="11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numCache>
            </c:numRef>
          </c:xVal>
          <c:yVal>
            <c:numRef>
              <c:f>data!$B$2:$B$114</c:f>
              <c:numCache>
                <c:formatCode>0%</c:formatCode>
                <c:ptCount val="113"/>
                <c:pt idx="0">
                  <c:v>0.1358537836775687</c:v>
                </c:pt>
                <c:pt idx="1">
                  <c:v>0.1462596706552074</c:v>
                </c:pt>
                <c:pt idx="2">
                  <c:v>0.2094726354286443</c:v>
                </c:pt>
                <c:pt idx="3">
                  <c:v>0.16549431126253819</c:v>
                </c:pt>
                <c:pt idx="4">
                  <c:v>0.16430534412371844</c:v>
                </c:pt>
                <c:pt idx="5">
                  <c:v>0.16716316850156798</c:v>
                </c:pt>
                <c:pt idx="6">
                  <c:v>0.33724564718991767</c:v>
                </c:pt>
                <c:pt idx="7">
                  <c:v>0.15903098032414625</c:v>
                </c:pt>
                <c:pt idx="8">
                  <c:v>0.16714642793576653</c:v>
                </c:pt>
                <c:pt idx="9">
                  <c:v>0.17618496512014331</c:v>
                </c:pt>
                <c:pt idx="10">
                  <c:v>0.14736507278736913</c:v>
                </c:pt>
                <c:pt idx="11">
                  <c:v>0.15460876393105769</c:v>
                </c:pt>
                <c:pt idx="12">
                  <c:v>0.2058000845715158</c:v>
                </c:pt>
                <c:pt idx="13">
                  <c:v>0.19923830828018663</c:v>
                </c:pt>
                <c:pt idx="14">
                  <c:v>0.19091792163346219</c:v>
                </c:pt>
                <c:pt idx="15">
                  <c:v>0.17469218884939536</c:v>
                </c:pt>
                <c:pt idx="16">
                  <c:v>0.16761833000905993</c:v>
                </c:pt>
                <c:pt idx="17">
                  <c:v>0.17081357600498567</c:v>
                </c:pt>
                <c:pt idx="18">
                  <c:v>0.16711410104998664</c:v>
                </c:pt>
                <c:pt idx="19">
                  <c:v>0.17790590005497844</c:v>
                </c:pt>
                <c:pt idx="20">
                  <c:v>0.19642579213539635</c:v>
                </c:pt>
                <c:pt idx="21">
                  <c:v>0.19400062854796607</c:v>
                </c:pt>
                <c:pt idx="22">
                  <c:v>0.18191921870829347</c:v>
                </c:pt>
                <c:pt idx="23">
                  <c:v>0.18251177686824654</c:v>
                </c:pt>
                <c:pt idx="24">
                  <c:v>7.5872914382971529E-2</c:v>
                </c:pt>
                <c:pt idx="25">
                  <c:v>0.17068210058463049</c:v>
                </c:pt>
                <c:pt idx="26">
                  <c:v>0.17783931244266382</c:v>
                </c:pt>
                <c:pt idx="27">
                  <c:v>0.16724788641149363</c:v>
                </c:pt>
                <c:pt idx="28">
                  <c:v>0.21874525923524624</c:v>
                </c:pt>
                <c:pt idx="29">
                  <c:v>0.19400993939187325</c:v>
                </c:pt>
                <c:pt idx="30">
                  <c:v>0.20322299336928198</c:v>
                </c:pt>
                <c:pt idx="31">
                  <c:v>0.16106831080296222</c:v>
                </c:pt>
                <c:pt idx="32">
                  <c:v>0.15179298068986186</c:v>
                </c:pt>
                <c:pt idx="33">
                  <c:v>0.1645200790111099</c:v>
                </c:pt>
                <c:pt idx="34">
                  <c:v>0.16827139942462546</c:v>
                </c:pt>
                <c:pt idx="35">
                  <c:v>0.23087749231994273</c:v>
                </c:pt>
                <c:pt idx="36">
                  <c:v>0.14825655561935835</c:v>
                </c:pt>
                <c:pt idx="37">
                  <c:v>0.19857665376796227</c:v>
                </c:pt>
                <c:pt idx="38">
                  <c:v>0.18270893916714551</c:v>
                </c:pt>
                <c:pt idx="39">
                  <c:v>0.21553020459687933</c:v>
                </c:pt>
                <c:pt idx="40">
                  <c:v>0.11910073617693465</c:v>
                </c:pt>
                <c:pt idx="41">
                  <c:v>0.18927581069056143</c:v>
                </c:pt>
                <c:pt idx="42">
                  <c:v>0.21192875993413926</c:v>
                </c:pt>
                <c:pt idx="43">
                  <c:v>0.21594473269083886</c:v>
                </c:pt>
                <c:pt idx="44">
                  <c:v>0.20222804888337986</c:v>
                </c:pt>
                <c:pt idx="45">
                  <c:v>0.20309461584079241</c:v>
                </c:pt>
                <c:pt idx="46">
                  <c:v>0.17997228241420413</c:v>
                </c:pt>
                <c:pt idx="47">
                  <c:v>0.24443305656661718</c:v>
                </c:pt>
                <c:pt idx="48">
                  <c:v>0.17062218270610591</c:v>
                </c:pt>
                <c:pt idx="49">
                  <c:v>0.19773102033865189</c:v>
                </c:pt>
                <c:pt idx="50">
                  <c:v>0.21583878104047025</c:v>
                </c:pt>
                <c:pt idx="51">
                  <c:v>0.18664763292206452</c:v>
                </c:pt>
                <c:pt idx="52">
                  <c:v>0.18865566743135739</c:v>
                </c:pt>
                <c:pt idx="53">
                  <c:v>0.19607808363616469</c:v>
                </c:pt>
                <c:pt idx="54">
                  <c:v>0.24739434175888536</c:v>
                </c:pt>
                <c:pt idx="55">
                  <c:v>0.18501482795447571</c:v>
                </c:pt>
                <c:pt idx="56">
                  <c:v>0.2268003152141039</c:v>
                </c:pt>
                <c:pt idx="57">
                  <c:v>0.12186364540771917</c:v>
                </c:pt>
                <c:pt idx="58">
                  <c:v>0.20162369409706141</c:v>
                </c:pt>
                <c:pt idx="59">
                  <c:v>0.24488143692302791</c:v>
                </c:pt>
                <c:pt idx="60">
                  <c:v>0.24183778747778709</c:v>
                </c:pt>
                <c:pt idx="61">
                  <c:v>0.23377972725016058</c:v>
                </c:pt>
                <c:pt idx="62">
                  <c:v>0.21220359546839401</c:v>
                </c:pt>
                <c:pt idx="63">
                  <c:v>0.20804097138573246</c:v>
                </c:pt>
                <c:pt idx="64">
                  <c:v>0.18684356582880798</c:v>
                </c:pt>
                <c:pt idx="65">
                  <c:v>0.16952451624249043</c:v>
                </c:pt>
                <c:pt idx="66">
                  <c:v>0.12444572606653642</c:v>
                </c:pt>
                <c:pt idx="67">
                  <c:v>0.20479352307390272</c:v>
                </c:pt>
                <c:pt idx="68">
                  <c:v>0.24310175548050256</c:v>
                </c:pt>
                <c:pt idx="69">
                  <c:v>0.1780291863049864</c:v>
                </c:pt>
                <c:pt idx="70">
                  <c:v>0.21879289115395226</c:v>
                </c:pt>
                <c:pt idx="71">
                  <c:v>0.21197730771423723</c:v>
                </c:pt>
                <c:pt idx="72">
                  <c:v>0.19228459928480959</c:v>
                </c:pt>
                <c:pt idx="73">
                  <c:v>0.20342328760148676</c:v>
                </c:pt>
                <c:pt idx="74">
                  <c:v>0.23555229118455281</c:v>
                </c:pt>
                <c:pt idx="75">
                  <c:v>9.9386055355445299E-2</c:v>
                </c:pt>
                <c:pt idx="76">
                  <c:v>0.18375897808808869</c:v>
                </c:pt>
                <c:pt idx="77">
                  <c:v>0.25622831471490742</c:v>
                </c:pt>
                <c:pt idx="78">
                  <c:v>0.14777959195681273</c:v>
                </c:pt>
                <c:pt idx="79">
                  <c:v>0.24691689985982432</c:v>
                </c:pt>
                <c:pt idx="80">
                  <c:v>0.21855799588516642</c:v>
                </c:pt>
                <c:pt idx="81">
                  <c:v>0.23796106845993839</c:v>
                </c:pt>
                <c:pt idx="82">
                  <c:v>0.17951452913395988</c:v>
                </c:pt>
                <c:pt idx="83">
                  <c:v>0.23591605761050671</c:v>
                </c:pt>
                <c:pt idx="84">
                  <c:v>0.18811200107163012</c:v>
                </c:pt>
                <c:pt idx="85">
                  <c:v>0.19840901130250296</c:v>
                </c:pt>
                <c:pt idx="86">
                  <c:v>0.21969281838655216</c:v>
                </c:pt>
                <c:pt idx="87">
                  <c:v>0.21774773370795625</c:v>
                </c:pt>
                <c:pt idx="88">
                  <c:v>0.21471080721952271</c:v>
                </c:pt>
                <c:pt idx="89">
                  <c:v>0.12387869925693756</c:v>
                </c:pt>
                <c:pt idx="90">
                  <c:v>0.18951346549443857</c:v>
                </c:pt>
                <c:pt idx="91">
                  <c:v>0.17644172579882067</c:v>
                </c:pt>
                <c:pt idx="92">
                  <c:v>0.22379140246064669</c:v>
                </c:pt>
                <c:pt idx="93">
                  <c:v>0.19280198388591577</c:v>
                </c:pt>
                <c:pt idx="94">
                  <c:v>0.20688992825792571</c:v>
                </c:pt>
                <c:pt idx="95">
                  <c:v>0.20642786366493709</c:v>
                </c:pt>
                <c:pt idx="96">
                  <c:v>0.21361504948324148</c:v>
                </c:pt>
                <c:pt idx="97">
                  <c:v>0.2546012919436148</c:v>
                </c:pt>
                <c:pt idx="98">
                  <c:v>0.21357390629595116</c:v>
                </c:pt>
                <c:pt idx="99">
                  <c:v>0.26053007753141189</c:v>
                </c:pt>
                <c:pt idx="100">
                  <c:v>0.19025962949462091</c:v>
                </c:pt>
                <c:pt idx="101">
                  <c:v>0.18835674571630609</c:v>
                </c:pt>
                <c:pt idx="102">
                  <c:v>0.20024812721252994</c:v>
                </c:pt>
                <c:pt idx="103">
                  <c:v>0.23139092932907288</c:v>
                </c:pt>
                <c:pt idx="104">
                  <c:v>0.1947300565778404</c:v>
                </c:pt>
                <c:pt idx="105">
                  <c:v>0.2367531811724175</c:v>
                </c:pt>
                <c:pt idx="106">
                  <c:v>0.1984234122497579</c:v>
                </c:pt>
                <c:pt idx="107">
                  <c:v>0.19765926712993045</c:v>
                </c:pt>
                <c:pt idx="108">
                  <c:v>0.26085105313005508</c:v>
                </c:pt>
                <c:pt idx="109">
                  <c:v>0.20358334080336554</c:v>
                </c:pt>
                <c:pt idx="110">
                  <c:v>0.1627400666397594</c:v>
                </c:pt>
                <c:pt idx="111">
                  <c:v>0.18558661892399303</c:v>
                </c:pt>
                <c:pt idx="112">
                  <c:v>0.27838082416837062</c:v>
                </c:pt>
              </c:numCache>
            </c:numRef>
          </c:yVal>
        </c:ser>
        <c:ser>
          <c:idx val="2"/>
          <c:order val="1"/>
          <c:tx>
            <c:v>Apr-10</c:v>
          </c:tx>
          <c:spPr>
            <a:ln w="28575">
              <a:noFill/>
            </a:ln>
          </c:spPr>
          <c:marker>
            <c:symbol val="triangle"/>
            <c:size val="10"/>
            <c:spPr>
              <a:solidFill>
                <a:srgbClr val="92D050"/>
              </a:solidFill>
            </c:spPr>
          </c:marker>
          <c:trendline>
            <c:spPr>
              <a:ln w="38100">
                <a:solidFill>
                  <a:schemeClr val="accent3"/>
                </a:solidFill>
                <a:prstDash val="dash"/>
              </a:ln>
            </c:spPr>
            <c:trendlineType val="linear"/>
          </c:trendline>
          <c:trendline>
            <c:spPr>
              <a:ln w="25400" cmpd="sng">
                <a:solidFill>
                  <a:srgbClr val="92D050"/>
                </a:solidFill>
                <a:prstDash val="dash"/>
              </a:ln>
            </c:spPr>
            <c:trendlineType val="linear"/>
          </c:trendline>
          <c:xVal>
            <c:numRef>
              <c:f>data!$A$2:$A$114</c:f>
              <c:numCache>
                <c:formatCode>General</c:formatCode>
                <c:ptCount val="11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numCache>
            </c:numRef>
          </c:xVal>
          <c:yVal>
            <c:numRef>
              <c:f>data!$F$2:$F$114</c:f>
              <c:numCache>
                <c:formatCode>0%</c:formatCode>
                <c:ptCount val="113"/>
                <c:pt idx="0">
                  <c:v>0.21280007680116741</c:v>
                </c:pt>
                <c:pt idx="1">
                  <c:v>0.23100044284409413</c:v>
                </c:pt>
                <c:pt idx="2">
                  <c:v>0.31364885795088693</c:v>
                </c:pt>
                <c:pt idx="3">
                  <c:v>0.28181514317837048</c:v>
                </c:pt>
                <c:pt idx="4">
                  <c:v>0.30966681714531785</c:v>
                </c:pt>
                <c:pt idx="5">
                  <c:v>0.26352852870115939</c:v>
                </c:pt>
                <c:pt idx="6">
                  <c:v>0.48685205577338148</c:v>
                </c:pt>
                <c:pt idx="7">
                  <c:v>0.24238878768736924</c:v>
                </c:pt>
                <c:pt idx="8">
                  <c:v>0.26429826126804234</c:v>
                </c:pt>
                <c:pt idx="9">
                  <c:v>0.2719952786652553</c:v>
                </c:pt>
                <c:pt idx="10">
                  <c:v>0.23318855511056019</c:v>
                </c:pt>
                <c:pt idx="11">
                  <c:v>0.21235402836138806</c:v>
                </c:pt>
                <c:pt idx="12">
                  <c:v>0.29888423770413042</c:v>
                </c:pt>
                <c:pt idx="13">
                  <c:v>0.31610530969983835</c:v>
                </c:pt>
                <c:pt idx="14">
                  <c:v>0.29111676192069258</c:v>
                </c:pt>
                <c:pt idx="15">
                  <c:v>0.28296362824952681</c:v>
                </c:pt>
                <c:pt idx="16">
                  <c:v>0.26426155070215629</c:v>
                </c:pt>
                <c:pt idx="17">
                  <c:v>0.27094613421353725</c:v>
                </c:pt>
                <c:pt idx="18">
                  <c:v>0.28112670422871588</c:v>
                </c:pt>
                <c:pt idx="19">
                  <c:v>0.2773720304406958</c:v>
                </c:pt>
                <c:pt idx="20">
                  <c:v>0.30144636367249616</c:v>
                </c:pt>
                <c:pt idx="21">
                  <c:v>0.29215256950225638</c:v>
                </c:pt>
                <c:pt idx="22">
                  <c:v>0.28414584351800626</c:v>
                </c:pt>
                <c:pt idx="23">
                  <c:v>0.27413821505935582</c:v>
                </c:pt>
                <c:pt idx="24">
                  <c:v>0.24891278564086403</c:v>
                </c:pt>
                <c:pt idx="25">
                  <c:v>0.23969098384893453</c:v>
                </c:pt>
                <c:pt idx="26">
                  <c:v>0.26192071845879</c:v>
                </c:pt>
                <c:pt idx="27">
                  <c:v>0.26421565811853515</c:v>
                </c:pt>
                <c:pt idx="28">
                  <c:v>0.32064093565779062</c:v>
                </c:pt>
                <c:pt idx="29">
                  <c:v>0.29259908200502005</c:v>
                </c:pt>
                <c:pt idx="30">
                  <c:v>0.30010681390128824</c:v>
                </c:pt>
                <c:pt idx="31">
                  <c:v>0.25031364330264239</c:v>
                </c:pt>
                <c:pt idx="32">
                  <c:v>0.22588118556215031</c:v>
                </c:pt>
                <c:pt idx="33">
                  <c:v>0.29254086858593381</c:v>
                </c:pt>
                <c:pt idx="34">
                  <c:v>0.25640826013095402</c:v>
                </c:pt>
                <c:pt idx="35">
                  <c:v>0.33807779137783017</c:v>
                </c:pt>
                <c:pt idx="36">
                  <c:v>0.23439207695881387</c:v>
                </c:pt>
                <c:pt idx="37">
                  <c:v>0.30132661502103314</c:v>
                </c:pt>
                <c:pt idx="38">
                  <c:v>0.28179198180858717</c:v>
                </c:pt>
                <c:pt idx="39">
                  <c:v>0.31975316159097866</c:v>
                </c:pt>
                <c:pt idx="40">
                  <c:v>0.20573619605730725</c:v>
                </c:pt>
                <c:pt idx="41">
                  <c:v>0.28696307486428208</c:v>
                </c:pt>
                <c:pt idx="42">
                  <c:v>0.31545252826948889</c:v>
                </c:pt>
                <c:pt idx="43">
                  <c:v>0.31738957629834258</c:v>
                </c:pt>
                <c:pt idx="44">
                  <c:v>0.29152718375400022</c:v>
                </c:pt>
                <c:pt idx="45">
                  <c:v>0.31770969810644262</c:v>
                </c:pt>
                <c:pt idx="46">
                  <c:v>0.27389106219387932</c:v>
                </c:pt>
                <c:pt idx="47">
                  <c:v>0.35008460917990386</c:v>
                </c:pt>
                <c:pt idx="48">
                  <c:v>0.25932873631600173</c:v>
                </c:pt>
                <c:pt idx="49">
                  <c:v>0.29936374620552081</c:v>
                </c:pt>
                <c:pt idx="50">
                  <c:v>0.31501509778478343</c:v>
                </c:pt>
                <c:pt idx="51">
                  <c:v>0.28440950632107681</c:v>
                </c:pt>
                <c:pt idx="52">
                  <c:v>0.27878421280655691</c:v>
                </c:pt>
                <c:pt idx="53">
                  <c:v>0.30147132322356257</c:v>
                </c:pt>
                <c:pt idx="54">
                  <c:v>0.35547929599730904</c:v>
                </c:pt>
                <c:pt idx="55">
                  <c:v>0.28945817233429255</c:v>
                </c:pt>
                <c:pt idx="56">
                  <c:v>0.34217997971829672</c:v>
                </c:pt>
                <c:pt idx="57">
                  <c:v>0.20217562347315393</c:v>
                </c:pt>
                <c:pt idx="58">
                  <c:v>0.30004117132417352</c:v>
                </c:pt>
                <c:pt idx="59">
                  <c:v>0.33715813520790372</c:v>
                </c:pt>
                <c:pt idx="60">
                  <c:v>0.34312796535601658</c:v>
                </c:pt>
                <c:pt idx="61">
                  <c:v>0.34738369489278742</c:v>
                </c:pt>
                <c:pt idx="62">
                  <c:v>0.31832442039805048</c:v>
                </c:pt>
                <c:pt idx="63">
                  <c:v>0.29886861792570468</c:v>
                </c:pt>
                <c:pt idx="64">
                  <c:v>0.26635094541074145</c:v>
                </c:pt>
                <c:pt idx="65">
                  <c:v>0.26385938325972874</c:v>
                </c:pt>
                <c:pt idx="66">
                  <c:v>0.18113496474986826</c:v>
                </c:pt>
                <c:pt idx="67">
                  <c:v>0.30088277322456619</c:v>
                </c:pt>
                <c:pt idx="68">
                  <c:v>0.34388041376469658</c:v>
                </c:pt>
                <c:pt idx="69">
                  <c:v>0.27195680033204311</c:v>
                </c:pt>
                <c:pt idx="70">
                  <c:v>0.31667485041918997</c:v>
                </c:pt>
                <c:pt idx="71">
                  <c:v>0.30647015223216895</c:v>
                </c:pt>
                <c:pt idx="72">
                  <c:v>0.29308787141376241</c:v>
                </c:pt>
                <c:pt idx="73">
                  <c:v>0.30092408399256376</c:v>
                </c:pt>
                <c:pt idx="74">
                  <c:v>0.33869935093201631</c:v>
                </c:pt>
                <c:pt idx="75">
                  <c:v>0.16973527403221747</c:v>
                </c:pt>
                <c:pt idx="76">
                  <c:v>0.27437486748910123</c:v>
                </c:pt>
                <c:pt idx="77">
                  <c:v>0.36516876917831653</c:v>
                </c:pt>
                <c:pt idx="78">
                  <c:v>0.27054557757086395</c:v>
                </c:pt>
                <c:pt idx="79">
                  <c:v>0.36413880073579608</c:v>
                </c:pt>
                <c:pt idx="80">
                  <c:v>0.32502503425122986</c:v>
                </c:pt>
                <c:pt idx="81">
                  <c:v>0.34905229557428741</c:v>
                </c:pt>
                <c:pt idx="82">
                  <c:v>0.26928072783404472</c:v>
                </c:pt>
                <c:pt idx="83">
                  <c:v>0.35015791519328981</c:v>
                </c:pt>
                <c:pt idx="84">
                  <c:v>0.27108924075817803</c:v>
                </c:pt>
                <c:pt idx="85">
                  <c:v>0.32233319970312868</c:v>
                </c:pt>
                <c:pt idx="86">
                  <c:v>0.31837039805643891</c:v>
                </c:pt>
                <c:pt idx="87">
                  <c:v>0.31154786937304341</c:v>
                </c:pt>
                <c:pt idx="88">
                  <c:v>0.311071013547638</c:v>
                </c:pt>
                <c:pt idx="89">
                  <c:v>0.20652453960453587</c:v>
                </c:pt>
                <c:pt idx="90">
                  <c:v>0.28540049082738472</c:v>
                </c:pt>
                <c:pt idx="91">
                  <c:v>0.27532027440783835</c:v>
                </c:pt>
                <c:pt idx="92">
                  <c:v>0.33289357077838033</c:v>
                </c:pt>
                <c:pt idx="93">
                  <c:v>0.28723333495922704</c:v>
                </c:pt>
                <c:pt idx="94">
                  <c:v>0.30929813777935738</c:v>
                </c:pt>
                <c:pt idx="95">
                  <c:v>0.30229444793675486</c:v>
                </c:pt>
                <c:pt idx="96">
                  <c:v>0.31684261291107096</c:v>
                </c:pt>
                <c:pt idx="97">
                  <c:v>0.36030087711714309</c:v>
                </c:pt>
                <c:pt idx="98">
                  <c:v>0.31401450595084318</c:v>
                </c:pt>
                <c:pt idx="99">
                  <c:v>0.37119196096642648</c:v>
                </c:pt>
                <c:pt idx="100">
                  <c:v>0.29529320771294248</c:v>
                </c:pt>
                <c:pt idx="101">
                  <c:v>0.2785517814597665</c:v>
                </c:pt>
                <c:pt idx="102">
                  <c:v>0.30402558998722129</c:v>
                </c:pt>
                <c:pt idx="103">
                  <c:v>0.33070903504908589</c:v>
                </c:pt>
                <c:pt idx="104">
                  <c:v>0.29037963623965268</c:v>
                </c:pt>
                <c:pt idx="105">
                  <c:v>0.34347238681909525</c:v>
                </c:pt>
                <c:pt idx="106">
                  <c:v>0.29465845385778394</c:v>
                </c:pt>
                <c:pt idx="107">
                  <c:v>0.29461295073489846</c:v>
                </c:pt>
                <c:pt idx="108">
                  <c:v>0.37239148108724396</c:v>
                </c:pt>
                <c:pt idx="109">
                  <c:v>0.29382712250361581</c:v>
                </c:pt>
                <c:pt idx="110">
                  <c:v>0.25597828168408387</c:v>
                </c:pt>
                <c:pt idx="111">
                  <c:v>0.27885959088081375</c:v>
                </c:pt>
                <c:pt idx="112">
                  <c:v>0.39565657514375602</c:v>
                </c:pt>
              </c:numCache>
            </c:numRef>
          </c:yVal>
        </c:ser>
        <c:axId val="77223808"/>
        <c:axId val="77242368"/>
      </c:scatterChart>
      <c:valAx>
        <c:axId val="77223808"/>
        <c:scaling>
          <c:orientation val="minMax"/>
        </c:scaling>
        <c:axPos val="b"/>
        <c:title>
          <c:tx>
            <c:rich>
              <a:bodyPr/>
              <a:lstStyle/>
              <a:p>
                <a:pPr>
                  <a:defRPr sz="1300"/>
                </a:pPr>
                <a:r>
                  <a:rPr lang="en-US" sz="1300"/>
                  <a:t>Rank in 2008 ARL Investment Index</a:t>
                </a:r>
              </a:p>
            </c:rich>
          </c:tx>
        </c:title>
        <c:numFmt formatCode="General" sourceLinked="1"/>
        <c:tickLblPos val="nextTo"/>
        <c:txPr>
          <a:bodyPr/>
          <a:lstStyle/>
          <a:p>
            <a:pPr>
              <a:defRPr sz="1050"/>
            </a:pPr>
            <a:endParaRPr lang="en-US"/>
          </a:p>
        </c:txPr>
        <c:crossAx val="77242368"/>
        <c:crosses val="autoZero"/>
        <c:crossBetween val="midCat"/>
      </c:valAx>
      <c:valAx>
        <c:axId val="77242368"/>
        <c:scaling>
          <c:orientation val="minMax"/>
        </c:scaling>
        <c:axPos val="l"/>
        <c:majorGridlines/>
        <c:title>
          <c:tx>
            <c:rich>
              <a:bodyPr rot="-5400000" vert="horz"/>
              <a:lstStyle/>
              <a:p>
                <a:pPr>
                  <a:defRPr sz="1400"/>
                </a:pPr>
                <a:r>
                  <a:rPr lang="en-US" sz="1400" dirty="0"/>
                  <a:t>% of </a:t>
                </a:r>
                <a:r>
                  <a:rPr lang="en-US" sz="1400" dirty="0" smtClean="0"/>
                  <a:t>Titles Duplicated</a:t>
                </a:r>
                <a:r>
                  <a:rPr lang="en-US" sz="1400" baseline="0" dirty="0" smtClean="0"/>
                  <a:t> </a:t>
                </a:r>
                <a:r>
                  <a:rPr lang="en-US" sz="1400" dirty="0" smtClean="0"/>
                  <a:t> </a:t>
                </a:r>
                <a:r>
                  <a:rPr lang="en-US" sz="1400" dirty="0"/>
                  <a:t>in Local Collection</a:t>
                </a:r>
              </a:p>
            </c:rich>
          </c:tx>
        </c:title>
        <c:numFmt formatCode="0%" sourceLinked="1"/>
        <c:tickLblPos val="nextTo"/>
        <c:txPr>
          <a:bodyPr/>
          <a:lstStyle/>
          <a:p>
            <a:pPr>
              <a:defRPr sz="1050"/>
            </a:pPr>
            <a:endParaRPr lang="en-US"/>
          </a:p>
        </c:txPr>
        <c:crossAx val="77223808"/>
        <c:crosses val="autoZero"/>
        <c:crossBetween val="midCat"/>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99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000" b="0">
                <a:solidFill>
                  <a:schemeClr val="tx1"/>
                </a:solidFill>
              </a:defRPr>
            </a:lvl1pPr>
          </a:lstStyle>
          <a:p>
            <a:endParaRPr lang="en-US"/>
          </a:p>
        </p:txBody>
      </p:sp>
      <p:sp>
        <p:nvSpPr>
          <p:cNvPr id="23555" name="Rectangle 3"/>
          <p:cNvSpPr>
            <a:spLocks noGrp="1" noChangeArrowheads="1"/>
          </p:cNvSpPr>
          <p:nvPr>
            <p:ph type="dt" sz="quarter" idx="1"/>
          </p:nvPr>
        </p:nvSpPr>
        <p:spPr bwMode="auto">
          <a:xfrm>
            <a:off x="3884613" y="0"/>
            <a:ext cx="2971800" cy="4599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000" b="0">
                <a:solidFill>
                  <a:schemeClr val="tx1"/>
                </a:solidFill>
              </a:defRPr>
            </a:lvl1pPr>
          </a:lstStyle>
          <a:p>
            <a:endParaRPr lang="en-US"/>
          </a:p>
        </p:txBody>
      </p:sp>
      <p:sp>
        <p:nvSpPr>
          <p:cNvPr id="23556" name="Rectangle 4"/>
          <p:cNvSpPr>
            <a:spLocks noGrp="1" noChangeArrowheads="1"/>
          </p:cNvSpPr>
          <p:nvPr>
            <p:ph type="ftr" sz="quarter" idx="2"/>
          </p:nvPr>
        </p:nvSpPr>
        <p:spPr bwMode="auto">
          <a:xfrm>
            <a:off x="0" y="8737988"/>
            <a:ext cx="2971800" cy="45997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000" b="0">
                <a:solidFill>
                  <a:schemeClr val="tx1"/>
                </a:solidFill>
              </a:defRPr>
            </a:lvl1pPr>
          </a:lstStyle>
          <a:p>
            <a:endParaRPr lang="en-US"/>
          </a:p>
        </p:txBody>
      </p:sp>
      <p:sp>
        <p:nvSpPr>
          <p:cNvPr id="23557" name="Rectangle 5"/>
          <p:cNvSpPr>
            <a:spLocks noGrp="1" noChangeArrowheads="1"/>
          </p:cNvSpPr>
          <p:nvPr>
            <p:ph type="sldNum" sz="quarter" idx="3"/>
          </p:nvPr>
        </p:nvSpPr>
        <p:spPr bwMode="auto">
          <a:xfrm>
            <a:off x="3884613" y="8737988"/>
            <a:ext cx="2971800" cy="45997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000" b="0">
                <a:solidFill>
                  <a:schemeClr val="tx1"/>
                </a:solidFill>
              </a:defRPr>
            </a:lvl1pPr>
          </a:lstStyle>
          <a:p>
            <a:fld id="{366BF07F-F275-4807-B382-CF03A1C9729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99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000" b="0">
                <a:solidFill>
                  <a:schemeClr val="tx1"/>
                </a:solidFill>
              </a:defRPr>
            </a:lvl1pPr>
          </a:lstStyle>
          <a:p>
            <a:endParaRPr lang="en-US"/>
          </a:p>
        </p:txBody>
      </p:sp>
      <p:sp>
        <p:nvSpPr>
          <p:cNvPr id="8195" name="Rectangle 3"/>
          <p:cNvSpPr>
            <a:spLocks noGrp="1" noChangeArrowheads="1"/>
          </p:cNvSpPr>
          <p:nvPr>
            <p:ph type="dt" idx="1"/>
          </p:nvPr>
        </p:nvSpPr>
        <p:spPr bwMode="auto">
          <a:xfrm>
            <a:off x="3884613" y="0"/>
            <a:ext cx="2971800" cy="4599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000" b="0">
                <a:solidFill>
                  <a:schemeClr val="tx1"/>
                </a:solidFill>
              </a:defRPr>
            </a:lvl1pPr>
          </a:lstStyle>
          <a:p>
            <a:endParaRPr lang="en-US"/>
          </a:p>
        </p:txBody>
      </p:sp>
      <p:sp>
        <p:nvSpPr>
          <p:cNvPr id="8196" name="Rectangle 4"/>
          <p:cNvSpPr>
            <a:spLocks noGrp="1" noRot="1" noChangeAspect="1" noChangeArrowheads="1" noTextEdit="1"/>
          </p:cNvSpPr>
          <p:nvPr>
            <p:ph type="sldImg" idx="2"/>
          </p:nvPr>
        </p:nvSpPr>
        <p:spPr bwMode="auto">
          <a:xfrm>
            <a:off x="1704975" y="725488"/>
            <a:ext cx="3444875" cy="25844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3595177"/>
            <a:ext cx="5486400" cy="49144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737988"/>
            <a:ext cx="2971800" cy="45997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000" b="0">
                <a:solidFill>
                  <a:schemeClr val="tx1"/>
                </a:solidFill>
              </a:defRPr>
            </a:lvl1pPr>
          </a:lstStyle>
          <a:p>
            <a:endParaRPr lang="en-US"/>
          </a:p>
        </p:txBody>
      </p:sp>
      <p:sp>
        <p:nvSpPr>
          <p:cNvPr id="8199" name="Rectangle 7"/>
          <p:cNvSpPr>
            <a:spLocks noGrp="1" noChangeArrowheads="1"/>
          </p:cNvSpPr>
          <p:nvPr>
            <p:ph type="sldNum" sz="quarter" idx="5"/>
          </p:nvPr>
        </p:nvSpPr>
        <p:spPr bwMode="auto">
          <a:xfrm>
            <a:off x="3884613" y="8737988"/>
            <a:ext cx="2971800" cy="45997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000" b="0">
                <a:solidFill>
                  <a:schemeClr val="tx1"/>
                </a:solidFill>
              </a:defRPr>
            </a:lvl1pPr>
          </a:lstStyle>
          <a:p>
            <a:fld id="{32CF4C4C-19F4-4555-84AC-DDCE43DBCD2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ern="1200">
        <a:solidFill>
          <a:schemeClr val="tx1"/>
        </a:solidFill>
        <a:latin typeface="Trebuchet MS" pitchFamily="34" charset="0"/>
        <a:ea typeface="+mn-ea"/>
        <a:cs typeface="+mn-cs"/>
      </a:defRPr>
    </a:lvl1pPr>
    <a:lvl2pPr marL="457200" algn="l" rtl="0" fontAlgn="base">
      <a:spcBef>
        <a:spcPct val="30000"/>
      </a:spcBef>
      <a:spcAft>
        <a:spcPct val="0"/>
      </a:spcAft>
      <a:defRPr kern="1200">
        <a:solidFill>
          <a:schemeClr val="tx1"/>
        </a:solidFill>
        <a:latin typeface="Trebuchet MS" pitchFamily="34" charset="0"/>
        <a:ea typeface="+mn-ea"/>
        <a:cs typeface="+mn-cs"/>
      </a:defRPr>
    </a:lvl2pPr>
    <a:lvl3pPr marL="914400" algn="l" rtl="0" fontAlgn="base">
      <a:spcBef>
        <a:spcPct val="30000"/>
      </a:spcBef>
      <a:spcAft>
        <a:spcPct val="0"/>
      </a:spcAft>
      <a:defRPr kern="1200">
        <a:solidFill>
          <a:schemeClr val="tx1"/>
        </a:solidFill>
        <a:latin typeface="Trebuchet MS" pitchFamily="34" charset="0"/>
        <a:ea typeface="+mn-ea"/>
        <a:cs typeface="+mn-cs"/>
      </a:defRPr>
    </a:lvl3pPr>
    <a:lvl4pPr marL="1371600" algn="l" rtl="0" fontAlgn="base">
      <a:spcBef>
        <a:spcPct val="30000"/>
      </a:spcBef>
      <a:spcAft>
        <a:spcPct val="0"/>
      </a:spcAft>
      <a:defRPr kern="1200">
        <a:solidFill>
          <a:schemeClr val="tx1"/>
        </a:solidFill>
        <a:latin typeface="Trebuchet MS" pitchFamily="34" charset="0"/>
        <a:ea typeface="+mn-ea"/>
        <a:cs typeface="+mn-cs"/>
      </a:defRPr>
    </a:lvl4pPr>
    <a:lvl5pPr marL="1828800" algn="l" rtl="0" fontAlgn="base">
      <a:spcBef>
        <a:spcPct val="3000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1BE3D-25AA-44A8-9C17-C12CE8B60419}" type="slidenum">
              <a:rPr lang="en-US"/>
              <a:pPr/>
              <a:t>1</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68196"/>
            <a:ext cx="5486400" cy="4141400"/>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725488"/>
            <a:ext cx="3444875" cy="2584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725488"/>
            <a:ext cx="3444875" cy="2584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725488"/>
            <a:ext cx="3444875" cy="2584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9357F1-3DA2-4A75-A5D7-D07A8CE3C9A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selection of approximately</a:t>
            </a:r>
            <a:r>
              <a:rPr lang="en-US" baseline="0" dirty="0" smtClean="0"/>
              <a:t> 60</a:t>
            </a:r>
            <a:r>
              <a:rPr lang="en-US" dirty="0" smtClean="0"/>
              <a:t> projects.</a:t>
            </a:r>
            <a:r>
              <a:rPr lang="en-US" baseline="0" dirty="0" smtClean="0"/>
              <a:t> Many with moving parts. </a:t>
            </a:r>
            <a:br>
              <a:rPr lang="en-US" baseline="0" dirty="0" smtClean="0"/>
            </a:br>
            <a:r>
              <a:rPr lang="en-US" baseline="0" dirty="0" smtClean="0"/>
              <a:t>Speed dating.</a:t>
            </a:r>
            <a:endParaRPr lang="en-US" dirty="0"/>
          </a:p>
        </p:txBody>
      </p:sp>
      <p:sp>
        <p:nvSpPr>
          <p:cNvPr id="4" name="Slide Number Placeholder 3"/>
          <p:cNvSpPr>
            <a:spLocks noGrp="1"/>
          </p:cNvSpPr>
          <p:nvPr>
            <p:ph type="sldNum" sz="quarter" idx="10"/>
          </p:nvPr>
        </p:nvSpPr>
        <p:spPr/>
        <p:txBody>
          <a:bodyPr/>
          <a:lstStyle/>
          <a:p>
            <a:pPr>
              <a:defRPr/>
            </a:pPr>
            <a:fld id="{1E6989BC-F4F1-4051-AA7E-501F3464F17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50" dirty="0" smtClean="0"/>
          </a:p>
        </p:txBody>
      </p:sp>
      <p:sp>
        <p:nvSpPr>
          <p:cNvPr id="4" name="Slide Number Placeholder 3"/>
          <p:cNvSpPr>
            <a:spLocks noGrp="1"/>
          </p:cNvSpPr>
          <p:nvPr>
            <p:ph type="sldNum" sz="quarter" idx="10"/>
          </p:nvPr>
        </p:nvSpPr>
        <p:spPr/>
        <p:txBody>
          <a:bodyPr/>
          <a:lstStyle/>
          <a:p>
            <a:fld id="{32CF4C4C-19F4-4555-84AC-DDCE43DBCD2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6EAAFC6A-B517-4CFF-9B4E-199D3F167B9F}" type="slidenum">
              <a:rPr lang="en-US" smtClean="0"/>
              <a:pPr/>
              <a:t>26</a:t>
            </a:fld>
            <a:endParaRPr lang="en-US"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132680F-B722-4453-975F-F66A697860B2}" type="slidenum">
              <a:rPr lang="en-US" smtClean="0"/>
              <a:pPr/>
              <a:t>27</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lnSpc>
                <a:spcPct val="90000"/>
              </a:lnSpc>
            </a:pPr>
            <a:r>
              <a:rPr lang="en-US" sz="900" b="1" smtClean="0">
                <a:cs typeface="Arial" charset="0"/>
              </a:rPr>
              <a:t>Finding: Disciplinary Differences</a:t>
            </a:r>
          </a:p>
          <a:p>
            <a:pPr eaLnBrk="1" hangingPunct="1">
              <a:lnSpc>
                <a:spcPct val="90000"/>
              </a:lnSpc>
            </a:pPr>
            <a:r>
              <a:rPr lang="en-US" sz="900" smtClean="0">
                <a:cs typeface="Arial" charset="0"/>
              </a:rPr>
              <a:t>Several studies indicate that some disciplinary differences do exist in researcher behaviours, both professional researchers and students.</a:t>
            </a:r>
          </a:p>
          <a:p>
            <a:pPr eaLnBrk="1" hangingPunct="1">
              <a:lnSpc>
                <a:spcPct val="90000"/>
              </a:lnSpc>
              <a:buFontTx/>
              <a:buChar char="•"/>
            </a:pPr>
            <a:r>
              <a:rPr lang="en-US" sz="900" b="1" smtClean="0">
                <a:cs typeface="Arial" charset="0"/>
              </a:rPr>
              <a:t>Researchers and discovery services, 2006 - </a:t>
            </a:r>
            <a:r>
              <a:rPr lang="en-US" sz="900" smtClean="0">
                <a:cs typeface="Arial" charset="0"/>
              </a:rPr>
              <a:t>Some disciplinary differences exist</a:t>
            </a:r>
          </a:p>
          <a:p>
            <a:pPr eaLnBrk="1" hangingPunct="1">
              <a:lnSpc>
                <a:spcPct val="90000"/>
              </a:lnSpc>
              <a:buFontTx/>
              <a:buChar char="•"/>
            </a:pPr>
            <a:r>
              <a:rPr lang="en-US" sz="900" b="1" smtClean="0">
                <a:cs typeface="Arial" charset="0"/>
              </a:rPr>
              <a:t>E-journals, 2009 - </a:t>
            </a:r>
            <a:r>
              <a:rPr lang="en-US" sz="900" smtClean="0">
                <a:cs typeface="Arial" charset="0"/>
              </a:rPr>
              <a:t>Behaviours also vary by discipline</a:t>
            </a:r>
          </a:p>
          <a:p>
            <a:pPr eaLnBrk="1" hangingPunct="1">
              <a:lnSpc>
                <a:spcPct val="90000"/>
              </a:lnSpc>
              <a:buFontTx/>
              <a:buChar char="•"/>
            </a:pPr>
            <a:r>
              <a:rPr lang="en-US" sz="900" b="1" smtClean="0">
                <a:cs typeface="Arial" charset="0"/>
              </a:rPr>
              <a:t>JISC national e-books, 2009 - </a:t>
            </a:r>
            <a:r>
              <a:rPr lang="en-US" sz="900" smtClean="0">
                <a:cs typeface="Arial" charset="0"/>
              </a:rPr>
              <a:t>Students’ use varies by discipline</a:t>
            </a:r>
          </a:p>
          <a:p>
            <a:pPr eaLnBrk="1" hangingPunct="1">
              <a:lnSpc>
                <a:spcPct val="90000"/>
              </a:lnSpc>
            </a:pPr>
            <a:endParaRPr lang="en-US" sz="900" smtClean="0">
              <a:cs typeface="Arial" charset="0"/>
            </a:endParaRPr>
          </a:p>
          <a:p>
            <a:pPr eaLnBrk="1" hangingPunct="1">
              <a:lnSpc>
                <a:spcPct val="90000"/>
              </a:lnSpc>
            </a:pPr>
            <a:r>
              <a:rPr lang="en-US" sz="900" b="1" smtClean="0">
                <a:cs typeface="Arial" charset="0"/>
              </a:rPr>
              <a:t>Finding: E-journals</a:t>
            </a:r>
          </a:p>
          <a:p>
            <a:pPr eaLnBrk="1" hangingPunct="1">
              <a:lnSpc>
                <a:spcPct val="90000"/>
              </a:lnSpc>
            </a:pPr>
            <a:r>
              <a:rPr lang="en-US" sz="900" smtClean="0">
                <a:cs typeface="Arial" charset="0"/>
              </a:rPr>
              <a:t>The evidence suggests the increasing importance of e-journals to researchers.</a:t>
            </a:r>
          </a:p>
          <a:p>
            <a:pPr eaLnBrk="1" hangingPunct="1">
              <a:lnSpc>
                <a:spcPct val="90000"/>
              </a:lnSpc>
              <a:buFontTx/>
              <a:buChar char="•"/>
            </a:pPr>
            <a:r>
              <a:rPr lang="en-US" sz="900" b="1" smtClean="0">
                <a:cs typeface="Arial" charset="0"/>
              </a:rPr>
              <a:t>Researchers and discovery services, 2006 - </a:t>
            </a:r>
            <a:r>
              <a:rPr lang="en-US" sz="900" smtClean="0">
                <a:cs typeface="Arial" charset="0"/>
              </a:rPr>
              <a:t>Journal articles central </a:t>
            </a:r>
          </a:p>
          <a:p>
            <a:pPr eaLnBrk="1" hangingPunct="1">
              <a:lnSpc>
                <a:spcPct val="90000"/>
              </a:lnSpc>
              <a:buFontTx/>
              <a:buChar char="•"/>
            </a:pPr>
            <a:r>
              <a:rPr lang="en-US" sz="900" b="1" smtClean="0">
                <a:cs typeface="Arial" charset="0"/>
              </a:rPr>
              <a:t>Researchers use of academic libraries, 2007 - </a:t>
            </a:r>
            <a:r>
              <a:rPr lang="en-US" sz="900" smtClean="0">
                <a:cs typeface="Arial" charset="0"/>
              </a:rPr>
              <a:t>Very high value on electronic journals</a:t>
            </a:r>
          </a:p>
          <a:p>
            <a:pPr eaLnBrk="1" hangingPunct="1">
              <a:lnSpc>
                <a:spcPct val="90000"/>
              </a:lnSpc>
              <a:buFontTx/>
              <a:buChar char="•"/>
            </a:pPr>
            <a:r>
              <a:rPr lang="en-US" sz="900" b="1" smtClean="0">
                <a:cs typeface="Arial" charset="0"/>
              </a:rPr>
              <a:t>E-journals, 2009 - </a:t>
            </a:r>
            <a:r>
              <a:rPr lang="en-US" sz="900" smtClean="0">
                <a:cs typeface="Arial" charset="0"/>
              </a:rPr>
              <a:t>Article downloads have nearly doubled; E-journal use strongly correlated with papers published, number of PhD awards, research grants, contracts income</a:t>
            </a:r>
          </a:p>
          <a:p>
            <a:pPr eaLnBrk="1" hangingPunct="1">
              <a:lnSpc>
                <a:spcPct val="90000"/>
              </a:lnSpc>
            </a:pPr>
            <a:endParaRPr lang="en-US" sz="900" smtClean="0"/>
          </a:p>
          <a:p>
            <a:pPr eaLnBrk="1" hangingPunct="1">
              <a:lnSpc>
                <a:spcPct val="90000"/>
              </a:lnSpc>
            </a:pPr>
            <a:r>
              <a:rPr lang="en-US" sz="900" b="1" smtClean="0"/>
              <a:t>Finding: Google</a:t>
            </a:r>
          </a:p>
          <a:p>
            <a:pPr eaLnBrk="1" hangingPunct="1">
              <a:lnSpc>
                <a:spcPct val="90000"/>
              </a:lnSpc>
            </a:pPr>
            <a:r>
              <a:rPr lang="en-US" sz="1000" smtClean="0">
                <a:cs typeface="Arial" charset="0"/>
              </a:rPr>
              <a:t>Even more evidence exists for the increasing centrality of Google &amp; other search engines in researchers’ behaviors</a:t>
            </a:r>
          </a:p>
          <a:p>
            <a:pPr eaLnBrk="1" hangingPunct="1">
              <a:lnSpc>
                <a:spcPct val="90000"/>
              </a:lnSpc>
              <a:buFontTx/>
              <a:buChar char="•"/>
            </a:pPr>
            <a:r>
              <a:rPr lang="en-US" sz="1000" b="1" smtClean="0">
                <a:cs typeface="Arial" charset="0"/>
              </a:rPr>
              <a:t>Perceptions of libraries, 2005 - </a:t>
            </a:r>
            <a:r>
              <a:rPr lang="en-US" sz="1000" smtClean="0">
                <a:cs typeface="Arial" charset="0"/>
              </a:rPr>
              <a:t>Search engines dominant place to begin; Search engines as lifestyle fit</a:t>
            </a:r>
          </a:p>
          <a:p>
            <a:pPr eaLnBrk="1" hangingPunct="1">
              <a:lnSpc>
                <a:spcPct val="90000"/>
              </a:lnSpc>
              <a:buFontTx/>
              <a:buChar char="•"/>
            </a:pPr>
            <a:r>
              <a:rPr lang="en-US" sz="1000" b="1" smtClean="0">
                <a:cs typeface="Arial" charset="0"/>
              </a:rPr>
              <a:t>College students’ perceptions, 2006 - </a:t>
            </a:r>
            <a:r>
              <a:rPr lang="en-US" sz="1000" smtClean="0">
                <a:cs typeface="Arial" charset="0"/>
              </a:rPr>
              <a:t>Search engines overwhelming first choice for an information search</a:t>
            </a:r>
          </a:p>
          <a:p>
            <a:pPr eaLnBrk="1" hangingPunct="1">
              <a:lnSpc>
                <a:spcPct val="90000"/>
              </a:lnSpc>
              <a:buFontTx/>
              <a:buChar char="•"/>
            </a:pPr>
            <a:r>
              <a:rPr lang="en-US" sz="1000" b="1" smtClean="0">
                <a:cs typeface="Arial" charset="0"/>
              </a:rPr>
              <a:t>Sense-making, 2006 - </a:t>
            </a:r>
            <a:r>
              <a:rPr lang="en-US" sz="1000" smtClean="0">
                <a:cs typeface="Arial" charset="0"/>
              </a:rPr>
              <a:t>Heavy reliance on Google and other web information sources</a:t>
            </a:r>
          </a:p>
          <a:p>
            <a:pPr eaLnBrk="1" hangingPunct="1">
              <a:lnSpc>
                <a:spcPct val="90000"/>
              </a:lnSpc>
              <a:buFontTx/>
              <a:buChar char="•"/>
            </a:pPr>
            <a:r>
              <a:rPr lang="en-US" sz="1000" b="1" smtClean="0">
                <a:cs typeface="Arial" charset="0"/>
              </a:rPr>
              <a:t>Researchers and discovery services, 2006 - </a:t>
            </a:r>
            <a:r>
              <a:rPr lang="en-US" sz="1000" smtClean="0">
                <a:cs typeface="Arial" charset="0"/>
              </a:rPr>
              <a:t>Common tools include general search engines, specialist search engines; Google is often used for relatively simple tasks in conjunction with other sources</a:t>
            </a:r>
          </a:p>
          <a:p>
            <a:pPr>
              <a:lnSpc>
                <a:spcPct val="90000"/>
              </a:lnSpc>
            </a:pPr>
            <a:endParaRPr lang="en-US" sz="9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B4A208-C8CA-43E5-9C8F-CF4E5A6016D4}" type="slidenum">
              <a:rPr lang="en-US" smtClean="0"/>
              <a:pPr/>
              <a:t>29</a:t>
            </a:fld>
            <a:endParaRPr lang="en-US" smtClean="0"/>
          </a:p>
        </p:txBody>
      </p:sp>
      <p:sp>
        <p:nvSpPr>
          <p:cNvPr id="21506" name="Rectangle 2"/>
          <p:cNvSpPr>
            <a:spLocks noGrp="1" noRot="1" noChangeAspect="1" noChangeArrowheads="1" noTextEdit="1"/>
          </p:cNvSpPr>
          <p:nvPr>
            <p:ph type="sldImg"/>
          </p:nvPr>
        </p:nvSpPr>
        <p:spPr>
          <a:xfrm>
            <a:off x="1133475" y="293688"/>
            <a:ext cx="4597400" cy="3449637"/>
          </a:xfrm>
          <a:ln/>
        </p:spPr>
      </p:sp>
      <p:sp>
        <p:nvSpPr>
          <p:cNvPr id="21507" name="Rectangle 3"/>
          <p:cNvSpPr>
            <a:spLocks noGrp="1" noChangeArrowheads="1"/>
          </p:cNvSpPr>
          <p:nvPr>
            <p:ph type="body" idx="1"/>
          </p:nvPr>
        </p:nvSpPr>
        <p:spPr>
          <a:xfrm>
            <a:off x="290513" y="3882663"/>
            <a:ext cx="6276975" cy="5166768"/>
          </a:xfrm>
          <a:noFill/>
          <a:ln/>
        </p:spPr>
        <p:txBody>
          <a:bodyPr/>
          <a:lstStyle/>
          <a:p>
            <a:pPr eaLnBrk="1" hangingPunct="1">
              <a:lnSpc>
                <a:spcPct val="90000"/>
              </a:lnSpc>
            </a:pPr>
            <a:r>
              <a:rPr lang="en-US" sz="900" b="1" smtClean="0">
                <a:cs typeface="Arial" charset="0"/>
              </a:rPr>
              <a:t>Finding: Discovery to Delivery</a:t>
            </a:r>
          </a:p>
          <a:p>
            <a:pPr eaLnBrk="1" hangingPunct="1">
              <a:lnSpc>
                <a:spcPct val="90000"/>
              </a:lnSpc>
            </a:pPr>
            <a:r>
              <a:rPr lang="en-US" sz="900" smtClean="0">
                <a:cs typeface="Arial" charset="0"/>
              </a:rPr>
              <a:t>The entire Discovery to Delivery process needs to be supported by information systems, including increased access to resources.</a:t>
            </a:r>
          </a:p>
          <a:p>
            <a:pPr eaLnBrk="1" hangingPunct="1">
              <a:lnSpc>
                <a:spcPct val="90000"/>
              </a:lnSpc>
              <a:buFontTx/>
              <a:buChar char="•"/>
            </a:pPr>
            <a:r>
              <a:rPr lang="en-US" sz="900" b="1" smtClean="0">
                <a:cs typeface="Arial" charset="0"/>
              </a:rPr>
              <a:t>Researchers and discovery services, 2006 - </a:t>
            </a:r>
            <a:r>
              <a:rPr lang="en-US" sz="900" smtClean="0">
                <a:cs typeface="Arial" charset="0"/>
              </a:rPr>
              <a:t>Boundary between resources and discovery services is permeable; Gaps in D2D provision included foreign language materials, chapters in multi-author collections, journal backfiles, and lack of specialist search engines</a:t>
            </a:r>
          </a:p>
          <a:p>
            <a:pPr eaLnBrk="1" hangingPunct="1">
              <a:lnSpc>
                <a:spcPct val="90000"/>
              </a:lnSpc>
              <a:buFontTx/>
              <a:buChar char="•"/>
            </a:pPr>
            <a:r>
              <a:rPr lang="en-US" sz="900" b="1" smtClean="0">
                <a:cs typeface="Arial" charset="0"/>
              </a:rPr>
              <a:t>Researchers’ use of academic libraries, 2007 - </a:t>
            </a:r>
            <a:r>
              <a:rPr lang="en-US" sz="900" smtClean="0">
                <a:cs typeface="Arial" charset="0"/>
              </a:rPr>
              <a:t>Users expect not to spend much time locating actual item</a:t>
            </a:r>
          </a:p>
          <a:p>
            <a:pPr eaLnBrk="1" hangingPunct="1">
              <a:lnSpc>
                <a:spcPct val="90000"/>
              </a:lnSpc>
              <a:buFontTx/>
              <a:buChar char="•"/>
            </a:pPr>
            <a:r>
              <a:rPr lang="en-US" sz="900" b="1" smtClean="0">
                <a:cs typeface="Arial" charset="0"/>
              </a:rPr>
              <a:t>Online catalogs, 2009 - </a:t>
            </a:r>
            <a:r>
              <a:rPr lang="en-US" sz="900" smtClean="0">
                <a:cs typeface="Arial" charset="0"/>
              </a:rPr>
              <a:t>User’s experience of delivery is as important, if not more important, than discovery experience</a:t>
            </a:r>
          </a:p>
          <a:p>
            <a:pPr eaLnBrk="1" hangingPunct="1">
              <a:lnSpc>
                <a:spcPct val="90000"/>
              </a:lnSpc>
              <a:buFontTx/>
              <a:buChar char="•"/>
            </a:pPr>
            <a:r>
              <a:rPr lang="en-US" sz="900" b="1" smtClean="0">
                <a:cs typeface="Arial" charset="0"/>
              </a:rPr>
              <a:t>JISC national e-books, 2009 - </a:t>
            </a:r>
            <a:r>
              <a:rPr lang="en-US" sz="900" smtClean="0">
                <a:cs typeface="Arial" charset="0"/>
              </a:rPr>
              <a:t>Users do tend to be confused by a variety of platforms for discovery/delivery</a:t>
            </a:r>
          </a:p>
          <a:p>
            <a:pPr eaLnBrk="1" hangingPunct="1">
              <a:lnSpc>
                <a:spcPct val="90000"/>
              </a:lnSpc>
              <a:buFontTx/>
              <a:buChar char="•"/>
            </a:pPr>
            <a:r>
              <a:rPr lang="en-US" sz="900" b="1" smtClean="0">
                <a:cs typeface="Arial" charset="0"/>
              </a:rPr>
              <a:t>Students’ use of research content, 2009 - </a:t>
            </a:r>
            <a:r>
              <a:rPr lang="en-US" sz="900" smtClean="0">
                <a:cs typeface="Arial" charset="0"/>
              </a:rPr>
              <a:t>Accessibility is seen as a secondary (but still important) criterion</a:t>
            </a:r>
          </a:p>
          <a:p>
            <a:pPr eaLnBrk="1" hangingPunct="1">
              <a:lnSpc>
                <a:spcPct val="90000"/>
              </a:lnSpc>
              <a:buFontTx/>
              <a:buChar char="•"/>
            </a:pPr>
            <a:r>
              <a:rPr lang="en-US" sz="900" b="1" smtClean="0">
                <a:cs typeface="Arial" charset="0"/>
              </a:rPr>
              <a:t>User behaviour in resource discovery, 2009 - </a:t>
            </a:r>
            <a:r>
              <a:rPr lang="en-US" sz="900" smtClean="0">
                <a:cs typeface="Arial" charset="0"/>
              </a:rPr>
              <a:t>Users are finding access hindered by difficult database interfaces; Access is a problem, both for e-books and for moving from e-books to locating print volumes</a:t>
            </a:r>
          </a:p>
          <a:p>
            <a:pPr eaLnBrk="1" hangingPunct="1">
              <a:lnSpc>
                <a:spcPct val="90000"/>
              </a:lnSpc>
            </a:pPr>
            <a:endParaRPr lang="en-US" sz="700" smtClean="0"/>
          </a:p>
          <a:p>
            <a:pPr eaLnBrk="1" hangingPunct="1">
              <a:lnSpc>
                <a:spcPct val="90000"/>
              </a:lnSpc>
            </a:pPr>
            <a:r>
              <a:rPr lang="en-US" sz="900" b="1" smtClean="0"/>
              <a:t>Finding: Journal Access</a:t>
            </a:r>
          </a:p>
          <a:p>
            <a:pPr eaLnBrk="1" hangingPunct="1">
              <a:lnSpc>
                <a:spcPct val="90000"/>
              </a:lnSpc>
            </a:pPr>
            <a:r>
              <a:rPr lang="en-US" sz="900" smtClean="0">
                <a:cs typeface="Arial" charset="0"/>
              </a:rPr>
              <a:t>Journal backfiles are particularly and routinely problematic in terms of access.</a:t>
            </a:r>
          </a:p>
          <a:p>
            <a:pPr eaLnBrk="1" hangingPunct="1">
              <a:lnSpc>
                <a:spcPct val="90000"/>
              </a:lnSpc>
              <a:buFontTx/>
              <a:buChar char="•"/>
            </a:pPr>
            <a:r>
              <a:rPr lang="en-US" sz="900" b="1" smtClean="0">
                <a:cs typeface="Arial" charset="0"/>
              </a:rPr>
              <a:t>Researchers and discovery services, 2006 - </a:t>
            </a:r>
            <a:r>
              <a:rPr lang="en-US" sz="900" smtClean="0">
                <a:cs typeface="Arial" charset="0"/>
              </a:rPr>
              <a:t>Problems arise when it comes to accessing identified materials or backfiles</a:t>
            </a:r>
          </a:p>
          <a:p>
            <a:pPr eaLnBrk="1" hangingPunct="1">
              <a:lnSpc>
                <a:spcPct val="90000"/>
              </a:lnSpc>
              <a:buFontTx/>
              <a:buChar char="•"/>
            </a:pPr>
            <a:r>
              <a:rPr lang="en-US" sz="900" b="1" smtClean="0">
                <a:cs typeface="Arial" charset="0"/>
              </a:rPr>
              <a:t>Students’ use of research content, 2009 - </a:t>
            </a:r>
            <a:r>
              <a:rPr lang="en-US" sz="900" smtClean="0">
                <a:cs typeface="Arial" charset="0"/>
              </a:rPr>
              <a:t>Libraries should improve students’ access to OS materials, backfiles, and repositories</a:t>
            </a:r>
          </a:p>
          <a:p>
            <a:pPr eaLnBrk="1" hangingPunct="1">
              <a:lnSpc>
                <a:spcPct val="90000"/>
              </a:lnSpc>
              <a:buFontTx/>
              <a:buChar char="•"/>
            </a:pPr>
            <a:r>
              <a:rPr lang="en-US" sz="900" b="1" smtClean="0">
                <a:cs typeface="Arial" charset="0"/>
              </a:rPr>
              <a:t>User behaviour in resource discovery, 2009 - </a:t>
            </a:r>
            <a:r>
              <a:rPr lang="en-US" sz="900" smtClean="0">
                <a:cs typeface="Arial" charset="0"/>
              </a:rPr>
              <a:t>Backfiles are a frustration in terms of access</a:t>
            </a:r>
          </a:p>
          <a:p>
            <a:pPr eaLnBrk="1" hangingPunct="1">
              <a:lnSpc>
                <a:spcPct val="90000"/>
              </a:lnSpc>
            </a:pPr>
            <a:endParaRPr lang="en-US" sz="900" b="1" smtClean="0"/>
          </a:p>
          <a:p>
            <a:pPr eaLnBrk="1" hangingPunct="1">
              <a:lnSpc>
                <a:spcPct val="90000"/>
              </a:lnSpc>
            </a:pPr>
            <a:r>
              <a:rPr lang="en-US" sz="900" b="1" smtClean="0"/>
              <a:t>Finding: convenience</a:t>
            </a:r>
          </a:p>
          <a:p>
            <a:pPr eaLnBrk="1" hangingPunct="1">
              <a:lnSpc>
                <a:spcPct val="90000"/>
              </a:lnSpc>
            </a:pPr>
            <a:r>
              <a:rPr lang="en-US" sz="900" smtClean="0">
                <a:cs typeface="Arial" charset="0"/>
              </a:rPr>
              <a:t>It is clear that regardless of age or experience, academic discipline, or context of the information need, speed and convenience are important to users &amp; are factors when selecting discovery tools and resources.</a:t>
            </a:r>
          </a:p>
          <a:p>
            <a:pPr eaLnBrk="1" hangingPunct="1">
              <a:lnSpc>
                <a:spcPct val="90000"/>
              </a:lnSpc>
            </a:pPr>
            <a:endParaRPr lang="en-US" sz="900" smtClean="0">
              <a:cs typeface="Arial" charset="0"/>
            </a:endParaRPr>
          </a:p>
          <a:p>
            <a:pPr eaLnBrk="1" hangingPunct="1">
              <a:lnSpc>
                <a:spcPct val="90000"/>
              </a:lnSpc>
            </a:pPr>
            <a:r>
              <a:rPr lang="en-US" sz="900" b="1" smtClean="0">
                <a:cs typeface="Arial" charset="0"/>
              </a:rPr>
              <a:t>Finding: Desktop access</a:t>
            </a:r>
          </a:p>
          <a:p>
            <a:pPr eaLnBrk="1" hangingPunct="1">
              <a:lnSpc>
                <a:spcPct val="90000"/>
              </a:lnSpc>
            </a:pPr>
            <a:r>
              <a:rPr lang="en-US" sz="900" smtClean="0">
                <a:cs typeface="Arial" charset="0"/>
              </a:rPr>
              <a:t>Researchers particularly appreciate desktop access to scholarly content, from e-journals to VRS</a:t>
            </a:r>
          </a:p>
          <a:p>
            <a:pPr eaLnBrk="1" hangingPunct="1">
              <a:lnSpc>
                <a:spcPct val="90000"/>
              </a:lnSpc>
              <a:buFontTx/>
              <a:buChar char="•"/>
            </a:pPr>
            <a:r>
              <a:rPr lang="en-US" sz="900" b="1" smtClean="0">
                <a:cs typeface="Arial" charset="0"/>
              </a:rPr>
              <a:t>Researchers and discovery services, 2006 - </a:t>
            </a:r>
            <a:r>
              <a:rPr lang="en-US" sz="900" smtClean="0">
                <a:cs typeface="Arial" charset="0"/>
              </a:rPr>
              <a:t>Value convenience of desktop access</a:t>
            </a:r>
          </a:p>
          <a:p>
            <a:pPr eaLnBrk="1" hangingPunct="1">
              <a:lnSpc>
                <a:spcPct val="90000"/>
              </a:lnSpc>
              <a:buFontTx/>
              <a:buChar char="•"/>
            </a:pPr>
            <a:r>
              <a:rPr lang="en-US" sz="900" b="1" smtClean="0">
                <a:cs typeface="Arial" charset="0"/>
              </a:rPr>
              <a:t>Researchers’ use of academic libraries, 2007 - </a:t>
            </a:r>
            <a:r>
              <a:rPr lang="en-US" sz="900" smtClean="0">
                <a:cs typeface="Arial" charset="0"/>
              </a:rPr>
              <a:t>Immediate access from desktop computer taken for granted</a:t>
            </a:r>
          </a:p>
          <a:p>
            <a:pPr eaLnBrk="1" hangingPunct="1">
              <a:lnSpc>
                <a:spcPct val="90000"/>
              </a:lnSpc>
              <a:buFontTx/>
              <a:buChar char="•"/>
            </a:pPr>
            <a:r>
              <a:rPr lang="en-US" sz="900" b="1" smtClean="0">
                <a:cs typeface="Arial" charset="0"/>
              </a:rPr>
              <a:t>Seeking synchronicity, 2008 - </a:t>
            </a:r>
            <a:r>
              <a:rPr lang="en-US" sz="900" smtClean="0">
                <a:cs typeface="Arial" charset="0"/>
              </a:rPr>
              <a:t>VRS convenient  from home computer</a:t>
            </a:r>
          </a:p>
          <a:p>
            <a:pPr eaLnBrk="1" hangingPunct="1">
              <a:lnSpc>
                <a:spcPct val="90000"/>
              </a:lnSpc>
              <a:buFontTx/>
              <a:buChar char="•"/>
            </a:pPr>
            <a:r>
              <a:rPr lang="en-US" sz="900" b="1" smtClean="0">
                <a:cs typeface="Arial" charset="0"/>
              </a:rPr>
              <a:t>Students’ use of research content, 2009 - </a:t>
            </a:r>
            <a:r>
              <a:rPr lang="en-US" sz="900" smtClean="0">
                <a:cs typeface="Arial" charset="0"/>
              </a:rPr>
              <a:t>Home computer is main method of gaining access</a:t>
            </a:r>
            <a:endParaRPr lang="en-US" sz="900" b="1"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85648D70-C604-4EC2-AAE1-7D4C419068BF}" type="slidenum">
              <a:rPr lang="en-US" smtClean="0"/>
              <a:pPr/>
              <a:t>30</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b="1" smtClean="0">
                <a:cs typeface="Arial" charset="0"/>
              </a:rPr>
              <a:t>Finding: User Behaviours</a:t>
            </a:r>
          </a:p>
          <a:p>
            <a:pPr eaLnBrk="1" hangingPunct="1"/>
            <a:r>
              <a:rPr lang="en-US" smtClean="0">
                <a:cs typeface="Arial" charset="0"/>
              </a:rPr>
              <a:t>User behaviours in this electronic environment tend toward quick views of a few pages, and “bouncing” between resources.</a:t>
            </a:r>
          </a:p>
          <a:p>
            <a:pPr eaLnBrk="1" hangingPunct="1">
              <a:buFontTx/>
              <a:buChar char="•"/>
            </a:pPr>
            <a:r>
              <a:rPr lang="en-US" b="1" smtClean="0">
                <a:cs typeface="Arial" charset="0"/>
              </a:rPr>
              <a:t>Researcher of the future, 2008 - </a:t>
            </a:r>
            <a:r>
              <a:rPr lang="en-US" smtClean="0">
                <a:cs typeface="Arial" charset="0"/>
              </a:rPr>
              <a:t>Very little time using content, “squirreling” of downloads by academic users; All users prefer quick chunks of information</a:t>
            </a:r>
          </a:p>
          <a:p>
            <a:pPr eaLnBrk="1" hangingPunct="1">
              <a:buFontTx/>
              <a:buChar char="•"/>
            </a:pPr>
            <a:r>
              <a:rPr lang="en-US" b="1" smtClean="0">
                <a:cs typeface="Arial" charset="0"/>
              </a:rPr>
              <a:t>E-journals, 2009 - </a:t>
            </a:r>
            <a:r>
              <a:rPr lang="en-US" smtClean="0">
                <a:cs typeface="Arial" charset="0"/>
              </a:rPr>
              <a:t>Users are visiting only a few minutes; Behaviors vary but shorter sessions, basic search, and fewer page views</a:t>
            </a:r>
          </a:p>
          <a:p>
            <a:pPr eaLnBrk="1" hangingPunct="1">
              <a:buFontTx/>
              <a:buChar char="•"/>
            </a:pPr>
            <a:r>
              <a:rPr lang="en-US" b="1" smtClean="0">
                <a:cs typeface="Arial" charset="0"/>
              </a:rPr>
              <a:t>JISC national e-books, 2009 - </a:t>
            </a:r>
            <a:r>
              <a:rPr lang="en-US" smtClean="0">
                <a:cs typeface="Arial" charset="0"/>
              </a:rPr>
              <a:t>Users tend to use e-books quickly, viewing only a few pages</a:t>
            </a:r>
          </a:p>
          <a:p>
            <a:pPr eaLnBrk="1" hangingPunct="1">
              <a:buFontTx/>
              <a:buChar char="•"/>
            </a:pPr>
            <a:r>
              <a:rPr lang="en-US" b="1" smtClean="0">
                <a:cs typeface="Arial" charset="0"/>
              </a:rPr>
              <a:t>User behaviour in resource discovery, 2009 - </a:t>
            </a:r>
            <a:r>
              <a:rPr lang="en-US" smtClean="0">
                <a:cs typeface="Arial" charset="0"/>
              </a:rPr>
              <a:t>Users make short visits, with simple searching of Google-like interfaces; power browsing for snippets of information</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D88C0268-ECF3-4E5A-BAF0-088F1626FF2C}" type="slidenum">
              <a:rPr lang="en-US" smtClean="0"/>
              <a:pPr/>
              <a:t>31</a:t>
            </a:fld>
            <a:endParaRPr lang="en-US" smtClean="0"/>
          </a:p>
        </p:txBody>
      </p:sp>
      <p:sp>
        <p:nvSpPr>
          <p:cNvPr id="25602" name="Rectangle 2"/>
          <p:cNvSpPr>
            <a:spLocks noGrp="1" noRot="1" noChangeAspect="1" noChangeArrowheads="1" noTextEdit="1"/>
          </p:cNvSpPr>
          <p:nvPr>
            <p:ph type="sldImg"/>
          </p:nvPr>
        </p:nvSpPr>
        <p:spPr>
          <a:xfrm>
            <a:off x="1133475" y="293688"/>
            <a:ext cx="4597400" cy="3449637"/>
          </a:xfrm>
          <a:ln/>
        </p:spPr>
      </p:sp>
      <p:sp>
        <p:nvSpPr>
          <p:cNvPr id="25603" name="Rectangle 3"/>
          <p:cNvSpPr>
            <a:spLocks noGrp="1" noChangeArrowheads="1"/>
          </p:cNvSpPr>
          <p:nvPr>
            <p:ph type="body" idx="1"/>
          </p:nvPr>
        </p:nvSpPr>
        <p:spPr>
          <a:xfrm>
            <a:off x="433388" y="4026406"/>
            <a:ext cx="6134100" cy="4879282"/>
          </a:xfrm>
          <a:noFill/>
          <a:ln/>
        </p:spPr>
        <p:txBody>
          <a:bodyPr/>
          <a:lstStyle/>
          <a:p>
            <a:pPr eaLnBrk="1" hangingPunct="1"/>
            <a:r>
              <a:rPr lang="en-US" sz="1000" b="1" smtClean="0">
                <a:cs typeface="Arial" charset="0"/>
              </a:rPr>
              <a:t>Finding: Enhanced Functionality</a:t>
            </a:r>
          </a:p>
          <a:p>
            <a:pPr eaLnBrk="1" hangingPunct="1"/>
            <a:r>
              <a:rPr lang="en-US" sz="1000" smtClean="0">
                <a:cs typeface="Arial" charset="0"/>
              </a:rPr>
              <a:t>Users are beginning to desire enhanced functionality in library systems, to assist in managing large result sets.  </a:t>
            </a:r>
          </a:p>
          <a:p>
            <a:pPr eaLnBrk="1" hangingPunct="1">
              <a:buFontTx/>
              <a:buChar char="•"/>
            </a:pPr>
            <a:r>
              <a:rPr lang="en-US" sz="1000" b="1" smtClean="0">
                <a:cs typeface="Arial" charset="0"/>
              </a:rPr>
              <a:t>Sense-making, 2006 - </a:t>
            </a:r>
            <a:r>
              <a:rPr lang="en-US" sz="1000" smtClean="0">
                <a:cs typeface="Arial" charset="0"/>
              </a:rPr>
              <a:t>Users re-envision library services and spaces</a:t>
            </a:r>
          </a:p>
          <a:p>
            <a:pPr eaLnBrk="1" hangingPunct="1">
              <a:buFontTx/>
              <a:buChar char="•"/>
            </a:pPr>
            <a:r>
              <a:rPr lang="en-US" sz="1000" b="1" smtClean="0">
                <a:cs typeface="Arial" charset="0"/>
              </a:rPr>
              <a:t>Researchers and discovery services, 2006 - </a:t>
            </a:r>
            <a:r>
              <a:rPr lang="en-US" sz="1000" smtClean="0">
                <a:cs typeface="Arial" charset="0"/>
              </a:rPr>
              <a:t>Key problem of irrelevant results and the fear of missing items</a:t>
            </a:r>
          </a:p>
          <a:p>
            <a:pPr eaLnBrk="1" hangingPunct="1">
              <a:buFontTx/>
              <a:buChar char="•"/>
            </a:pPr>
            <a:r>
              <a:rPr lang="en-US" sz="1000" b="1" smtClean="0">
                <a:cs typeface="Arial" charset="0"/>
              </a:rPr>
              <a:t>Online catalogs, 2009 - </a:t>
            </a:r>
            <a:r>
              <a:rPr lang="en-US" sz="1000" smtClean="0">
                <a:cs typeface="Arial" charset="0"/>
              </a:rPr>
              <a:t>List of libraries that own the item is essential; Search results must be obviously relevant and contain helps for navigation/evaluation; Advanced search option and facets help refine searches and manage large results; Participants offered mixed reaction to social features</a:t>
            </a:r>
          </a:p>
          <a:p>
            <a:pPr eaLnBrk="1" hangingPunct="1">
              <a:buFontTx/>
              <a:buChar char="•"/>
            </a:pPr>
            <a:r>
              <a:rPr lang="en-US" sz="1000" b="1" smtClean="0">
                <a:cs typeface="Arial" charset="0"/>
              </a:rPr>
              <a:t>JISC national e-books, 2009 - </a:t>
            </a:r>
            <a:r>
              <a:rPr lang="en-US" sz="1000" smtClean="0">
                <a:cs typeface="Arial" charset="0"/>
              </a:rPr>
              <a:t>Users confused by variety of platforms</a:t>
            </a:r>
          </a:p>
          <a:p>
            <a:pPr eaLnBrk="1" hangingPunct="1">
              <a:buFontTx/>
              <a:buChar char="•"/>
            </a:pPr>
            <a:r>
              <a:rPr lang="en-US" sz="1000" b="1" smtClean="0">
                <a:cs typeface="Arial" charset="0"/>
              </a:rPr>
              <a:t>User behaviour in resource discovery, 2009 - </a:t>
            </a:r>
            <a:r>
              <a:rPr lang="en-US" sz="1000" smtClean="0">
                <a:cs typeface="Arial" charset="0"/>
              </a:rPr>
              <a:t>Improve usability of library and publisher systems</a:t>
            </a:r>
          </a:p>
          <a:p>
            <a:pPr eaLnBrk="1" hangingPunct="1"/>
            <a:endParaRPr lang="en-US" sz="1000" smtClean="0">
              <a:cs typeface="Arial" charset="0"/>
            </a:endParaRPr>
          </a:p>
          <a:p>
            <a:pPr eaLnBrk="1" hangingPunct="1"/>
            <a:r>
              <a:rPr lang="en-US" sz="1000" b="1" smtClean="0">
                <a:cs typeface="Arial" charset="0"/>
              </a:rPr>
              <a:t>Finding: Enhanced Content</a:t>
            </a:r>
          </a:p>
          <a:p>
            <a:pPr eaLnBrk="1" hangingPunct="1"/>
            <a:r>
              <a:rPr lang="en-US" sz="1000" smtClean="0">
                <a:cs typeface="Arial" charset="0"/>
              </a:rPr>
              <a:t>Users also desire enhanced content to assist them in evaluating resources.</a:t>
            </a:r>
          </a:p>
          <a:p>
            <a:pPr eaLnBrk="1" hangingPunct="1">
              <a:buFontTx/>
              <a:buChar char="•"/>
            </a:pPr>
            <a:r>
              <a:rPr lang="en-US" sz="1000" b="1" smtClean="0">
                <a:cs typeface="Arial" charset="0"/>
              </a:rPr>
              <a:t>Perceptions of libraries, 2005 - </a:t>
            </a:r>
            <a:r>
              <a:rPr lang="en-US" sz="1000" smtClean="0">
                <a:cs typeface="Arial" charset="0"/>
              </a:rPr>
              <a:t>Libraries advised to increase collections</a:t>
            </a:r>
          </a:p>
          <a:p>
            <a:pPr eaLnBrk="1" hangingPunct="1">
              <a:buFontTx/>
              <a:buChar char="•"/>
            </a:pPr>
            <a:r>
              <a:rPr lang="en-US" sz="1000" b="1" smtClean="0">
                <a:cs typeface="Arial" charset="0"/>
              </a:rPr>
              <a:t>Online Catalogs, 2009 - </a:t>
            </a:r>
            <a:r>
              <a:rPr lang="en-US" sz="1000" smtClean="0">
                <a:cs typeface="Arial" charset="0"/>
              </a:rPr>
              <a:t>Links to online content/full text helpful; End users rely on and expect enhanced content</a:t>
            </a:r>
          </a:p>
          <a:p>
            <a:pPr eaLnBrk="1" hangingPunct="1"/>
            <a:endParaRPr lang="en-US" sz="1000" smtClean="0">
              <a:cs typeface="Arial" charset="0"/>
            </a:endParaRPr>
          </a:p>
          <a:p>
            <a:pPr eaLnBrk="1" hangingPunct="1"/>
            <a:r>
              <a:rPr lang="en-US" sz="1000" b="1" smtClean="0">
                <a:cs typeface="Arial" charset="0"/>
              </a:rPr>
              <a:t>Finding: Convenience over Library</a:t>
            </a:r>
          </a:p>
          <a:p>
            <a:pPr eaLnBrk="1" hangingPunct="1"/>
            <a:r>
              <a:rPr lang="en-US" sz="1000" smtClean="0">
                <a:cs typeface="Arial" charset="0"/>
              </a:rPr>
              <a:t>Users also appreciate the convenience of electronic access over the physical library, with several studies marking decreased visitation of the library.</a:t>
            </a:r>
          </a:p>
          <a:p>
            <a:pPr eaLnBrk="1" hangingPunct="1">
              <a:buFontTx/>
              <a:buChar char="•"/>
            </a:pPr>
            <a:r>
              <a:rPr lang="en-US" sz="1000" b="1" smtClean="0">
                <a:cs typeface="Arial" charset="0"/>
              </a:rPr>
              <a:t>College students’ perceptions, 2006 - </a:t>
            </a:r>
            <a:r>
              <a:rPr lang="en-US" sz="1000" smtClean="0">
                <a:cs typeface="Arial" charset="0"/>
              </a:rPr>
              <a:t>Use the library less since they began using the Internet</a:t>
            </a:r>
          </a:p>
          <a:p>
            <a:pPr eaLnBrk="1" hangingPunct="1">
              <a:buFontTx/>
              <a:buChar char="•"/>
            </a:pPr>
            <a:r>
              <a:rPr lang="en-US" sz="1000" b="1" smtClean="0">
                <a:cs typeface="Arial" charset="0"/>
              </a:rPr>
              <a:t>Researchers’ use of academic libraries, 2007 - </a:t>
            </a:r>
            <a:r>
              <a:rPr lang="en-US" sz="1000" smtClean="0">
                <a:cs typeface="Arial" charset="0"/>
              </a:rPr>
              <a:t>Sharp fall in the number of researchers who visit their institution’s library</a:t>
            </a:r>
          </a:p>
          <a:p>
            <a:pPr eaLnBrk="1" hangingPunct="1">
              <a:buFontTx/>
              <a:buChar char="•"/>
            </a:pPr>
            <a:r>
              <a:rPr lang="en-US" sz="1000" b="1" smtClean="0">
                <a:cs typeface="Arial" charset="0"/>
              </a:rPr>
              <a:t>Seeking synchronicity, 2008 - </a:t>
            </a:r>
            <a:r>
              <a:rPr lang="en-US" sz="1000" smtClean="0">
                <a:cs typeface="Arial" charset="0"/>
              </a:rPr>
              <a:t>Convenience often dictates choices between physical and virtual library</a:t>
            </a:r>
            <a:endParaRPr lang="en-US" sz="10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4188FEC-C71A-4525-A3F9-3C46E18D3A0D}" type="slidenum">
              <a:rPr lang="en-US" smtClean="0"/>
              <a:pPr/>
              <a:t>32</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lnSpc>
                <a:spcPct val="80000"/>
              </a:lnSpc>
            </a:pPr>
            <a:r>
              <a:rPr lang="en-US" sz="1000" b="1" smtClean="0">
                <a:cs typeface="Arial" charset="0"/>
              </a:rPr>
              <a:t>Finding: User Confidence</a:t>
            </a:r>
          </a:p>
          <a:p>
            <a:pPr eaLnBrk="1" hangingPunct="1">
              <a:lnSpc>
                <a:spcPct val="80000"/>
              </a:lnSpc>
            </a:pPr>
            <a:r>
              <a:rPr lang="en-US" sz="1000" smtClean="0">
                <a:cs typeface="Arial" charset="0"/>
              </a:rPr>
              <a:t>Both professional researchers and younger people do seem generally confident in their own ability to use information discovery tools.</a:t>
            </a:r>
          </a:p>
          <a:p>
            <a:pPr eaLnBrk="1" hangingPunct="1">
              <a:lnSpc>
                <a:spcPct val="80000"/>
              </a:lnSpc>
              <a:buFontTx/>
              <a:buChar char="•"/>
            </a:pPr>
            <a:r>
              <a:rPr lang="en-US" sz="1000" b="1" smtClean="0">
                <a:cs typeface="Arial" charset="0"/>
              </a:rPr>
              <a:t>Perceptions of libraries, 2005 - </a:t>
            </a:r>
            <a:r>
              <a:rPr lang="en-US" sz="1000" smtClean="0">
                <a:cs typeface="Arial" charset="0"/>
              </a:rPr>
              <a:t>Respondents satisfied with their search; tend to trust results the same as results from libraries</a:t>
            </a:r>
          </a:p>
          <a:p>
            <a:pPr eaLnBrk="1" hangingPunct="1">
              <a:lnSpc>
                <a:spcPct val="80000"/>
              </a:lnSpc>
              <a:buFontTx/>
              <a:buChar char="•"/>
            </a:pPr>
            <a:r>
              <a:rPr lang="en-US" sz="1000" b="1" smtClean="0">
                <a:cs typeface="Arial" charset="0"/>
              </a:rPr>
              <a:t>College students’ perceptions, 2006 - </a:t>
            </a:r>
            <a:r>
              <a:rPr lang="en-US" sz="1000" smtClean="0">
                <a:cs typeface="Arial" charset="0"/>
              </a:rPr>
              <a:t>Students satisfied with their search; Judgments of quality based upon their own knowledge or common sense</a:t>
            </a:r>
          </a:p>
          <a:p>
            <a:pPr eaLnBrk="1" hangingPunct="1">
              <a:lnSpc>
                <a:spcPct val="80000"/>
              </a:lnSpc>
              <a:buFontTx/>
              <a:buChar char="•"/>
            </a:pPr>
            <a:r>
              <a:rPr lang="en-US" sz="1000" b="1" smtClean="0">
                <a:cs typeface="Arial" charset="0"/>
              </a:rPr>
              <a:t>Sense-making, 2006 - </a:t>
            </a:r>
            <a:r>
              <a:rPr lang="en-US" sz="1000" smtClean="0">
                <a:cs typeface="Arial" charset="0"/>
              </a:rPr>
              <a:t>Users are adept at doing searches for personal needs</a:t>
            </a:r>
          </a:p>
          <a:p>
            <a:pPr eaLnBrk="1" hangingPunct="1">
              <a:lnSpc>
                <a:spcPct val="80000"/>
              </a:lnSpc>
              <a:buFontTx/>
              <a:buChar char="•"/>
            </a:pPr>
            <a:r>
              <a:rPr lang="en-US" sz="1000" b="1" smtClean="0">
                <a:cs typeface="Arial" charset="0"/>
              </a:rPr>
              <a:t>Researchers and discovery services, 2006 - </a:t>
            </a:r>
            <a:r>
              <a:rPr lang="en-US" sz="1000" smtClean="0">
                <a:cs typeface="Arial" charset="0"/>
              </a:rPr>
              <a:t>Researchers self-taught but confident in their own skills</a:t>
            </a:r>
          </a:p>
          <a:p>
            <a:pPr eaLnBrk="1" hangingPunct="1">
              <a:lnSpc>
                <a:spcPct val="80000"/>
              </a:lnSpc>
              <a:buFontTx/>
              <a:buChar char="•"/>
            </a:pPr>
            <a:r>
              <a:rPr lang="en-US" sz="1000" b="1" smtClean="0">
                <a:cs typeface="Arial" charset="0"/>
              </a:rPr>
              <a:t>Researcher of the future, 2008 - </a:t>
            </a:r>
            <a:r>
              <a:rPr lang="en-US" sz="1000" smtClean="0">
                <a:cs typeface="Arial" charset="0"/>
              </a:rPr>
              <a:t>Big gap between performance and self-estimates</a:t>
            </a:r>
          </a:p>
          <a:p>
            <a:pPr eaLnBrk="1" hangingPunct="1">
              <a:lnSpc>
                <a:spcPct val="80000"/>
              </a:lnSpc>
              <a:buFontTx/>
              <a:buChar char="•"/>
            </a:pPr>
            <a:r>
              <a:rPr lang="en-US" sz="1000" b="1" smtClean="0">
                <a:cs typeface="Arial" charset="0"/>
              </a:rPr>
              <a:t>Seeking synchronicity, 2008 - </a:t>
            </a:r>
            <a:r>
              <a:rPr lang="en-US" sz="1000" smtClean="0">
                <a:cs typeface="Arial" charset="0"/>
              </a:rPr>
              <a:t>Getting an answer was cited most often for success; A mixture of relational and content facilitators contributing to perceptions of success</a:t>
            </a:r>
          </a:p>
          <a:p>
            <a:pPr eaLnBrk="1" hangingPunct="1">
              <a:lnSpc>
                <a:spcPct val="80000"/>
              </a:lnSpc>
            </a:pPr>
            <a:endParaRPr lang="en-US" sz="1000" smtClean="0">
              <a:cs typeface="Arial" charset="0"/>
            </a:endParaRPr>
          </a:p>
          <a:p>
            <a:pPr eaLnBrk="1" hangingPunct="1">
              <a:lnSpc>
                <a:spcPct val="80000"/>
              </a:lnSpc>
            </a:pPr>
            <a:r>
              <a:rPr lang="en-US" sz="800" b="1" smtClean="0">
                <a:cs typeface="Arial" charset="0"/>
              </a:rPr>
              <a:t>F</a:t>
            </a:r>
            <a:r>
              <a:rPr lang="en-US" sz="1000" b="1" smtClean="0">
                <a:cs typeface="Arial" charset="0"/>
              </a:rPr>
              <a:t>inding: Information Literacy           </a:t>
            </a:r>
          </a:p>
          <a:p>
            <a:pPr eaLnBrk="1" hangingPunct="1">
              <a:lnSpc>
                <a:spcPct val="80000"/>
              </a:lnSpc>
            </a:pPr>
            <a:r>
              <a:rPr lang="en-US" sz="1000" smtClean="0">
                <a:cs typeface="Arial" charset="0"/>
              </a:rPr>
              <a:t>Information literacy has not necessarily improved with users’ digital literacy.</a:t>
            </a:r>
          </a:p>
          <a:p>
            <a:pPr eaLnBrk="1" hangingPunct="1">
              <a:lnSpc>
                <a:spcPct val="80000"/>
              </a:lnSpc>
              <a:buFontTx/>
              <a:buChar char="•"/>
            </a:pPr>
            <a:r>
              <a:rPr lang="en-US" sz="1000" b="1" smtClean="0">
                <a:cs typeface="Arial" charset="0"/>
              </a:rPr>
              <a:t>Researcher of the future, 2008 - </a:t>
            </a:r>
            <a:r>
              <a:rPr lang="en-US" sz="1000" smtClean="0">
                <a:cs typeface="Arial" charset="0"/>
              </a:rPr>
              <a:t>Not expert searchers; Tend to spend little time, little effectiveness in evaluating search results; prefer natural-language searching and trust Google; do not find library resources intuitive; Teachers not passing literacy on to the pupils</a:t>
            </a:r>
          </a:p>
          <a:p>
            <a:pPr eaLnBrk="1" hangingPunct="1">
              <a:lnSpc>
                <a:spcPct val="80000"/>
              </a:lnSpc>
              <a:buFontTx/>
              <a:buChar char="•"/>
            </a:pPr>
            <a:r>
              <a:rPr lang="en-US" sz="1000" b="1" smtClean="0">
                <a:cs typeface="Arial" charset="0"/>
              </a:rPr>
              <a:t>E-journals, 2009 - </a:t>
            </a:r>
            <a:r>
              <a:rPr lang="en-US" sz="1000" smtClean="0">
                <a:cs typeface="Arial" charset="0"/>
              </a:rPr>
              <a:t>Shorter sessions, using basic search, and viewing fewer pages</a:t>
            </a:r>
          </a:p>
          <a:p>
            <a:pPr eaLnBrk="1" hangingPunct="1">
              <a:lnSpc>
                <a:spcPct val="80000"/>
              </a:lnSpc>
              <a:buFontTx/>
              <a:buChar char="•"/>
            </a:pPr>
            <a:r>
              <a:rPr lang="en-US" sz="1000" b="1" smtClean="0">
                <a:cs typeface="Arial" charset="0"/>
              </a:rPr>
              <a:t>Students’ use of research content, 2009 - </a:t>
            </a:r>
            <a:r>
              <a:rPr lang="en-US" sz="1000" smtClean="0">
                <a:cs typeface="Arial" charset="0"/>
              </a:rPr>
              <a:t>Users assess content based on its relevance to their assignment</a:t>
            </a:r>
          </a:p>
          <a:p>
            <a:pPr eaLnBrk="1" hangingPunct="1">
              <a:lnSpc>
                <a:spcPct val="80000"/>
              </a:lnSpc>
              <a:buFontTx/>
              <a:buChar char="•"/>
            </a:pPr>
            <a:r>
              <a:rPr lang="en-US" sz="1000" b="1" smtClean="0">
                <a:cs typeface="Arial" charset="0"/>
              </a:rPr>
              <a:t>User behaviour in resource discovery, 2009 - </a:t>
            </a:r>
            <a:r>
              <a:rPr lang="en-US" sz="1000" smtClean="0">
                <a:cs typeface="Arial" charset="0"/>
              </a:rPr>
              <a:t>Information literacy skills lacking, have not kept pace with digital literacy; When level of information literacy and domain knowledge increases, increased use of quality resources</a:t>
            </a:r>
            <a:endParaRPr 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0C2BFD73-C5BC-47C0-A65D-858160530B09}" type="slidenum">
              <a:rPr lang="en-US" smtClean="0"/>
              <a:pPr/>
              <a:t>33</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lnSpc>
                <a:spcPct val="90000"/>
              </a:lnSpc>
            </a:pPr>
            <a:r>
              <a:rPr lang="en-US" b="1" smtClean="0">
                <a:cs typeface="Arial" charset="0"/>
              </a:rPr>
              <a:t>Finding: Metadata</a:t>
            </a:r>
          </a:p>
          <a:p>
            <a:pPr eaLnBrk="1" hangingPunct="1">
              <a:lnSpc>
                <a:spcPct val="90000"/>
              </a:lnSpc>
            </a:pPr>
            <a:r>
              <a:rPr lang="en-US" smtClean="0">
                <a:cs typeface="Arial" charset="0"/>
              </a:rPr>
              <a:t>One important finding related to this is that high-quality metadata is becoming even more important for discovery of appropriate resources.</a:t>
            </a:r>
          </a:p>
          <a:p>
            <a:pPr eaLnBrk="1" hangingPunct="1">
              <a:lnSpc>
                <a:spcPct val="90000"/>
              </a:lnSpc>
              <a:buFontTx/>
              <a:buChar char="•"/>
            </a:pPr>
            <a:r>
              <a:rPr lang="en-US" b="1" smtClean="0">
                <a:cs typeface="Arial" charset="0"/>
              </a:rPr>
              <a:t>Perceptions of libraries, 2005 - </a:t>
            </a:r>
            <a:r>
              <a:rPr lang="en-US" smtClean="0">
                <a:cs typeface="Arial" charset="0"/>
              </a:rPr>
              <a:t>Quality of information a determinant of satisfactory information search; Other key criteria determining satisfaction include “worthwhile” information</a:t>
            </a:r>
          </a:p>
          <a:p>
            <a:pPr eaLnBrk="1" hangingPunct="1">
              <a:lnSpc>
                <a:spcPct val="90000"/>
              </a:lnSpc>
              <a:buFontTx/>
              <a:buChar char="•"/>
            </a:pPr>
            <a:r>
              <a:rPr lang="en-US" b="1" smtClean="0">
                <a:cs typeface="Arial" charset="0"/>
              </a:rPr>
              <a:t>Researchers’ use of academic libraries, 2007 - </a:t>
            </a:r>
            <a:r>
              <a:rPr lang="en-US" smtClean="0">
                <a:cs typeface="Arial" charset="0"/>
              </a:rPr>
              <a:t>Need to provide good metadata; Many resources under-used because inadequately catalogued</a:t>
            </a:r>
          </a:p>
          <a:p>
            <a:pPr eaLnBrk="1" hangingPunct="1">
              <a:lnSpc>
                <a:spcPct val="90000"/>
              </a:lnSpc>
              <a:buFontTx/>
              <a:buChar char="•"/>
            </a:pPr>
            <a:r>
              <a:rPr lang="en-US" b="1" smtClean="0">
                <a:cs typeface="Arial" charset="0"/>
              </a:rPr>
              <a:t>Online catalogs, 2009 - </a:t>
            </a:r>
            <a:r>
              <a:rPr lang="en-US" smtClean="0">
                <a:cs typeface="Arial" charset="0"/>
              </a:rPr>
              <a:t>List of libraries that own the item essential data element; Links to online content/full text helpful; Differences exist between the data quality priorities of users and librarians</a:t>
            </a:r>
          </a:p>
          <a:p>
            <a:pPr eaLnBrk="1" hangingPunct="1">
              <a:lnSpc>
                <a:spcPct val="90000"/>
              </a:lnSpc>
            </a:pPr>
            <a:endParaRPr lang="en-US" smtClean="0">
              <a:cs typeface="Arial" charset="0"/>
            </a:endParaRPr>
          </a:p>
          <a:p>
            <a:pPr eaLnBrk="1" hangingPunct="1">
              <a:lnSpc>
                <a:spcPct val="90000"/>
              </a:lnSpc>
            </a:pPr>
            <a:r>
              <a:rPr lang="en-US" b="1" smtClean="0">
                <a:cs typeface="Arial" charset="0"/>
              </a:rPr>
              <a:t>Finding: Digital Content</a:t>
            </a:r>
          </a:p>
          <a:p>
            <a:pPr eaLnBrk="1" hangingPunct="1">
              <a:lnSpc>
                <a:spcPct val="90000"/>
              </a:lnSpc>
            </a:pPr>
            <a:r>
              <a:rPr lang="en-US" smtClean="0">
                <a:cs typeface="Arial" charset="0"/>
              </a:rPr>
              <a:t>More digital content of all kinds and formats is almost uniformly seen as better.</a:t>
            </a:r>
          </a:p>
          <a:p>
            <a:pPr eaLnBrk="1" hangingPunct="1">
              <a:lnSpc>
                <a:spcPct val="90000"/>
              </a:lnSpc>
              <a:buFontTx/>
              <a:buChar char="•"/>
            </a:pPr>
            <a:r>
              <a:rPr lang="en-US" b="1" smtClean="0">
                <a:cs typeface="Arial" charset="0"/>
              </a:rPr>
              <a:t>Sense-making, 2006 - </a:t>
            </a:r>
            <a:r>
              <a:rPr lang="en-US" smtClean="0">
                <a:cs typeface="Arial" charset="0"/>
              </a:rPr>
              <a:t>Desire more digitized sources, including digitization of older literature, sheet music, art images</a:t>
            </a:r>
          </a:p>
          <a:p>
            <a:pPr eaLnBrk="1" hangingPunct="1">
              <a:lnSpc>
                <a:spcPct val="90000"/>
              </a:lnSpc>
              <a:buFontTx/>
              <a:buChar char="•"/>
            </a:pPr>
            <a:r>
              <a:rPr lang="en-US" b="1" smtClean="0">
                <a:cs typeface="Arial" charset="0"/>
              </a:rPr>
              <a:t>Researchers’ use of academic libraries, 2007 - </a:t>
            </a:r>
            <a:r>
              <a:rPr lang="en-US" smtClean="0">
                <a:cs typeface="Arial" charset="0"/>
              </a:rPr>
              <a:t>Respondents would prefer to have everything available in digital form</a:t>
            </a:r>
          </a:p>
          <a:p>
            <a:pPr eaLnBrk="1" hangingPunct="1">
              <a:lnSpc>
                <a:spcPct val="90000"/>
              </a:lnSpc>
              <a:buFontTx/>
              <a:buChar char="•"/>
            </a:pPr>
            <a:r>
              <a:rPr lang="en-US" b="1" smtClean="0">
                <a:cs typeface="Arial" charset="0"/>
              </a:rPr>
              <a:t>JISC national e-books, 2009 - </a:t>
            </a:r>
            <a:r>
              <a:rPr lang="en-US" smtClean="0">
                <a:cs typeface="Arial" charset="0"/>
              </a:rPr>
              <a:t>Libraries are a key player in the market for e-books</a:t>
            </a:r>
          </a:p>
          <a:p>
            <a:pPr eaLnBrk="1" hangingPunct="1">
              <a:lnSpc>
                <a:spcPct val="90000"/>
              </a:lnSpc>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D3D09900-9A18-4461-943E-4474BD6D32A1}" type="slidenum">
              <a:rPr lang="en-US" smtClean="0"/>
              <a:pPr/>
              <a:t>34</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sz="1000" b="1" smtClean="0">
                <a:cs typeface="Arial" charset="0"/>
              </a:rPr>
              <a:t>Finding: Library as Place</a:t>
            </a:r>
          </a:p>
          <a:p>
            <a:pPr eaLnBrk="1" hangingPunct="1"/>
            <a:r>
              <a:rPr lang="en-US" sz="1000" smtClean="0">
                <a:cs typeface="Arial" charset="0"/>
              </a:rPr>
              <a:t>People still tend to think of libraries as collections of books.</a:t>
            </a:r>
          </a:p>
          <a:p>
            <a:pPr eaLnBrk="1" hangingPunct="1">
              <a:buFontTx/>
              <a:buChar char="•"/>
            </a:pPr>
            <a:r>
              <a:rPr lang="en-US" sz="1000" b="1" smtClean="0">
                <a:cs typeface="Arial" charset="0"/>
              </a:rPr>
              <a:t>Perceptions of libraries, 2005 - </a:t>
            </a:r>
            <a:r>
              <a:rPr lang="en-US" sz="1000" smtClean="0">
                <a:cs typeface="Arial" charset="0"/>
              </a:rPr>
              <a:t>Libraries viewed as being about books</a:t>
            </a:r>
          </a:p>
          <a:p>
            <a:pPr eaLnBrk="1" hangingPunct="1">
              <a:buFontTx/>
              <a:buChar char="•"/>
            </a:pPr>
            <a:r>
              <a:rPr lang="en-US" sz="1000" b="1" smtClean="0">
                <a:cs typeface="Arial" charset="0"/>
              </a:rPr>
              <a:t>College students’ perceptions, 2006 - </a:t>
            </a:r>
            <a:r>
              <a:rPr lang="en-US" sz="1000" smtClean="0">
                <a:cs typeface="Arial" charset="0"/>
              </a:rPr>
              <a:t>Most common activity in the physical library is do homework/study</a:t>
            </a:r>
          </a:p>
          <a:p>
            <a:pPr eaLnBrk="1" hangingPunct="1">
              <a:buFontTx/>
              <a:buChar char="•"/>
            </a:pPr>
            <a:r>
              <a:rPr lang="en-US" sz="1000" b="1" smtClean="0">
                <a:cs typeface="Arial" charset="0"/>
              </a:rPr>
              <a:t>Sense-making, 2006 - </a:t>
            </a:r>
            <a:r>
              <a:rPr lang="en-US" sz="1000" smtClean="0">
                <a:cs typeface="Arial" charset="0"/>
              </a:rPr>
              <a:t>Users value traditional browsing, praise library as space for information</a:t>
            </a:r>
          </a:p>
          <a:p>
            <a:pPr eaLnBrk="1" hangingPunct="1">
              <a:buFontTx/>
              <a:buChar char="•"/>
            </a:pPr>
            <a:r>
              <a:rPr lang="en-US" sz="1000" b="1" smtClean="0">
                <a:cs typeface="Arial" charset="0"/>
              </a:rPr>
              <a:t>Researchers’ use of academic libraries, 2007 - </a:t>
            </a:r>
            <a:r>
              <a:rPr lang="en-US" sz="1000" smtClean="0">
                <a:cs typeface="Arial" charset="0"/>
              </a:rPr>
              <a:t>Researchers retain a sense of the importance of the library</a:t>
            </a:r>
          </a:p>
          <a:p>
            <a:pPr eaLnBrk="1" hangingPunct="1">
              <a:buFontTx/>
              <a:buChar char="•"/>
            </a:pPr>
            <a:r>
              <a:rPr lang="en-US" sz="1000" b="1" smtClean="0">
                <a:cs typeface="Arial" charset="0"/>
              </a:rPr>
              <a:t>Seeking synchronicity, 2008 - </a:t>
            </a:r>
            <a:r>
              <a:rPr lang="en-US" sz="1000" smtClean="0">
                <a:cs typeface="Arial" charset="0"/>
              </a:rPr>
              <a:t>Those who visit the library continue to experience satisfaction</a:t>
            </a:r>
          </a:p>
          <a:p>
            <a:pPr eaLnBrk="1" hangingPunct="1"/>
            <a:endParaRPr lang="en-US" sz="1000" smtClean="0">
              <a:cs typeface="Arial" charset="0"/>
            </a:endParaRPr>
          </a:p>
          <a:p>
            <a:pPr eaLnBrk="1" hangingPunct="1"/>
            <a:r>
              <a:rPr lang="en-US" sz="1000" b="1" smtClean="0">
                <a:cs typeface="Arial" charset="0"/>
              </a:rPr>
              <a:t>Finding: Human Resources</a:t>
            </a:r>
          </a:p>
          <a:p>
            <a:pPr eaLnBrk="1" hangingPunct="1"/>
            <a:r>
              <a:rPr lang="en-US" sz="1000" smtClean="0">
                <a:cs typeface="Arial" charset="0"/>
              </a:rPr>
              <a:t>Several studies indicated that despite the increasing prominence of digital research and electronic resources, researchers also value human resources such as colleagues, peers, family, friends, and teachers. </a:t>
            </a:r>
            <a:r>
              <a:rPr lang="en-US" sz="1000" b="1" smtClean="0">
                <a:cs typeface="Arial" charset="0"/>
              </a:rPr>
              <a:t> </a:t>
            </a:r>
          </a:p>
          <a:p>
            <a:pPr eaLnBrk="1" hangingPunct="1">
              <a:buFontTx/>
              <a:buChar char="•"/>
            </a:pPr>
            <a:r>
              <a:rPr lang="en-US" sz="1000" b="1" smtClean="0">
                <a:cs typeface="Arial" charset="0"/>
              </a:rPr>
              <a:t>Researchers and discovery services, 2006 - </a:t>
            </a:r>
            <a:r>
              <a:rPr lang="en-US" sz="1000" smtClean="0">
                <a:cs typeface="Arial" charset="0"/>
              </a:rPr>
              <a:t>Colleagues and peers an important resource</a:t>
            </a:r>
          </a:p>
          <a:p>
            <a:pPr eaLnBrk="1" hangingPunct="1">
              <a:buFontTx/>
              <a:buChar char="•"/>
            </a:pPr>
            <a:r>
              <a:rPr lang="en-US" sz="1000" b="1" smtClean="0">
                <a:cs typeface="Arial" charset="0"/>
              </a:rPr>
              <a:t>Sense-making, 2006 - </a:t>
            </a:r>
            <a:r>
              <a:rPr lang="en-US" sz="1000" smtClean="0">
                <a:cs typeface="Arial" charset="0"/>
              </a:rPr>
              <a:t>Human resources (family, friends, colleagues, teachers) very common</a:t>
            </a:r>
          </a:p>
          <a:p>
            <a:pPr eaLnBrk="1" hangingPunct="1">
              <a:buFontTx/>
              <a:buChar char="•"/>
            </a:pPr>
            <a:r>
              <a:rPr lang="en-US" sz="1000" b="1" smtClean="0">
                <a:cs typeface="Arial" charset="0"/>
              </a:rPr>
              <a:t>Seeking synchronicity, 2008 - </a:t>
            </a:r>
            <a:r>
              <a:rPr lang="en-US" sz="1000" smtClean="0">
                <a:cs typeface="Arial" charset="0"/>
              </a:rPr>
              <a:t>Recommendations by peers are an important part of the marketing of VRS</a:t>
            </a:r>
            <a:endParaRPr lang="en-US" sz="10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204B202-27BD-4309-BA1A-F1C403188C9C}" type="slidenum">
              <a:rPr lang="en-US" smtClean="0"/>
              <a:pPr/>
              <a:t>35</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US" smtClean="0">
                <a:cs typeface="Arial" charset="0"/>
              </a:rPr>
              <a:t>Students are very aware of the difference between formal research and basic internet content,</a:t>
            </a:r>
          </a:p>
          <a:p>
            <a:pPr eaLnBrk="1" hangingPunct="1"/>
            <a:r>
              <a:rPr lang="en-US" smtClean="0">
                <a:cs typeface="Arial" charset="0"/>
              </a:rPr>
              <a:t>perhaps because they believe their tutors will penalize use of the latter.</a:t>
            </a:r>
          </a:p>
          <a:p>
            <a:pPr eaLnBrk="1" hangingPunct="1"/>
            <a:endParaRPr lang="en-US" b="1" i="1" smtClean="0">
              <a:cs typeface="Arial" charset="0"/>
            </a:endParaRPr>
          </a:p>
          <a:p>
            <a:pPr eaLnBrk="1" hangingPunct="1"/>
            <a:r>
              <a:rPr lang="en-US" smtClean="0">
                <a:cs typeface="Arial" charset="0"/>
              </a:rPr>
              <a:t>In situations of formal research for these students, this leads them to the library catalogue</a:t>
            </a:r>
          </a:p>
          <a:p>
            <a:pPr eaLnBrk="1" hangingPunct="1"/>
            <a:r>
              <a:rPr lang="en-US" smtClean="0">
                <a:cs typeface="Arial" charset="0"/>
              </a:rPr>
              <a:t>first and to use it more (32%, n=137, N=428).</a:t>
            </a:r>
          </a:p>
          <a:p>
            <a:pPr eaLnBrk="1" hangingPunct="1"/>
            <a:endParaRPr lang="en-US" sz="700" smtClean="0"/>
          </a:p>
          <a:p>
            <a:pPr eaLnBrk="1" hangingPunct="1"/>
            <a:endParaRPr lang="en-US" sz="700" smtClean="0"/>
          </a:p>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576A417E-51E2-46A1-8FD7-B2BB53F8BD49}" type="slidenum">
              <a:rPr lang="en-US" smtClean="0"/>
              <a:pPr/>
              <a:t>36</a:t>
            </a:fld>
            <a:endParaRPr lang="en-US"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lnSpc>
                <a:spcPct val="90000"/>
              </a:lnSpc>
            </a:pPr>
            <a:r>
              <a:rPr lang="en-US" sz="1000" b="1" smtClean="0">
                <a:cs typeface="Arial" charset="0"/>
              </a:rPr>
              <a:t>Contradictory Findings: Range of Tools       </a:t>
            </a:r>
          </a:p>
          <a:p>
            <a:pPr eaLnBrk="1" hangingPunct="1">
              <a:lnSpc>
                <a:spcPct val="90000"/>
              </a:lnSpc>
            </a:pPr>
            <a:r>
              <a:rPr lang="en-US" sz="1000" smtClean="0">
                <a:cs typeface="Arial" charset="0"/>
              </a:rPr>
              <a:t>The studies reviewed included findings which seemed to contradict one another, and for which evidence may be mixed.  In terms of the range of tools used in information-seeking, there is evidence for both broad (general) and narrow (specific) range of tools.</a:t>
            </a:r>
          </a:p>
          <a:p>
            <a:pPr eaLnBrk="1" hangingPunct="1">
              <a:lnSpc>
                <a:spcPct val="90000"/>
              </a:lnSpc>
              <a:buFontTx/>
              <a:buChar char="•"/>
            </a:pPr>
            <a:r>
              <a:rPr lang="en-US" sz="1000" b="1" smtClean="0">
                <a:cs typeface="Arial" charset="0"/>
              </a:rPr>
              <a:t>Perceptions of libraries, 2005 - </a:t>
            </a:r>
            <a:r>
              <a:rPr lang="en-US" sz="1000" smtClean="0">
                <a:cs typeface="Arial" charset="0"/>
              </a:rPr>
              <a:t>A wide variety of information resources; Familiarity with different types of resources</a:t>
            </a:r>
          </a:p>
          <a:p>
            <a:pPr eaLnBrk="1" hangingPunct="1">
              <a:lnSpc>
                <a:spcPct val="90000"/>
              </a:lnSpc>
              <a:buFontTx/>
              <a:buChar char="•"/>
            </a:pPr>
            <a:r>
              <a:rPr lang="en-US" sz="1000" b="1" smtClean="0">
                <a:cs typeface="Arial" charset="0"/>
              </a:rPr>
              <a:t>College students’ perceptions, 2006 - </a:t>
            </a:r>
            <a:r>
              <a:rPr lang="en-US" sz="1000" smtClean="0">
                <a:cs typeface="Arial" charset="0"/>
              </a:rPr>
              <a:t>Using every type of electronic resource; 10% claimed that the library website was the only resource they needed</a:t>
            </a:r>
          </a:p>
          <a:p>
            <a:pPr eaLnBrk="1" hangingPunct="1">
              <a:lnSpc>
                <a:spcPct val="90000"/>
              </a:lnSpc>
              <a:buFontTx/>
              <a:buChar char="•"/>
            </a:pPr>
            <a:r>
              <a:rPr lang="en-US" sz="1000" b="1" smtClean="0">
                <a:cs typeface="Arial" charset="0"/>
              </a:rPr>
              <a:t>Sense-making, 2006 - </a:t>
            </a:r>
            <a:r>
              <a:rPr lang="en-US" sz="1000" smtClean="0">
                <a:cs typeface="Arial" charset="0"/>
              </a:rPr>
              <a:t>Very few sources were found to be helpful</a:t>
            </a:r>
          </a:p>
          <a:p>
            <a:pPr eaLnBrk="1" hangingPunct="1">
              <a:lnSpc>
                <a:spcPct val="90000"/>
              </a:lnSpc>
              <a:buFontTx/>
              <a:buChar char="•"/>
            </a:pPr>
            <a:r>
              <a:rPr lang="en-US" sz="1000" b="1" smtClean="0">
                <a:cs typeface="Arial" charset="0"/>
              </a:rPr>
              <a:t>Researchers and discovery services, 2006 - </a:t>
            </a:r>
            <a:r>
              <a:rPr lang="en-US" sz="1000" smtClean="0">
                <a:cs typeface="Arial" charset="0"/>
              </a:rPr>
              <a:t>Researchers are using a range of resource discovery tools: Foreign language materials, multi-author collections, short journal backfiles, specialist search engines; General search engines, specialist search engines, and internal library portals; Journal articles; Monographs; Expertise of individuals is also important</a:t>
            </a:r>
          </a:p>
          <a:p>
            <a:pPr eaLnBrk="1" hangingPunct="1">
              <a:lnSpc>
                <a:spcPct val="90000"/>
              </a:lnSpc>
              <a:buFontTx/>
              <a:buChar char="•"/>
            </a:pPr>
            <a:r>
              <a:rPr lang="en-US" sz="1000" b="1" smtClean="0">
                <a:cs typeface="Arial" charset="0"/>
              </a:rPr>
              <a:t>Researchers’ use of academic libraries, 2007 - </a:t>
            </a:r>
            <a:r>
              <a:rPr lang="en-US" sz="1000" smtClean="0">
                <a:cs typeface="Arial" charset="0"/>
              </a:rPr>
              <a:t>Relatively little change in demand for ILL; VREs will likely grow in importance to scholarly research</a:t>
            </a:r>
          </a:p>
          <a:p>
            <a:pPr eaLnBrk="1" hangingPunct="1">
              <a:lnSpc>
                <a:spcPct val="90000"/>
              </a:lnSpc>
              <a:buFontTx/>
              <a:buChar char="•"/>
            </a:pPr>
            <a:r>
              <a:rPr lang="en-US" sz="1000" b="1" smtClean="0">
                <a:cs typeface="Arial" charset="0"/>
              </a:rPr>
              <a:t>Seeking synchronicity, 2008 - </a:t>
            </a:r>
            <a:r>
              <a:rPr lang="en-US" sz="1000" smtClean="0">
                <a:cs typeface="Arial" charset="0"/>
              </a:rPr>
              <a:t>Users indicated mixed preferences between face-to-face and VRS; Open to the possibility of trying VRS</a:t>
            </a:r>
          </a:p>
          <a:p>
            <a:pPr eaLnBrk="1" hangingPunct="1">
              <a:lnSpc>
                <a:spcPct val="90000"/>
              </a:lnSpc>
              <a:buFontTx/>
              <a:buChar char="•"/>
            </a:pPr>
            <a:r>
              <a:rPr lang="en-US" sz="1000" b="1" smtClean="0">
                <a:cs typeface="Arial" charset="0"/>
              </a:rPr>
              <a:t>E-journals, 2009 - </a:t>
            </a:r>
            <a:r>
              <a:rPr lang="en-US" sz="1000" smtClean="0">
                <a:cs typeface="Arial" charset="0"/>
              </a:rPr>
              <a:t>Much traffic from Google, some link resolvers</a:t>
            </a:r>
          </a:p>
          <a:p>
            <a:pPr eaLnBrk="1" hangingPunct="1">
              <a:lnSpc>
                <a:spcPct val="90000"/>
              </a:lnSpc>
              <a:buFontTx/>
              <a:buChar char="•"/>
            </a:pPr>
            <a:r>
              <a:rPr lang="en-US" sz="1000" b="1" smtClean="0">
                <a:cs typeface="Arial" charset="0"/>
              </a:rPr>
              <a:t>JISC national e-books, 2009 - </a:t>
            </a:r>
            <a:r>
              <a:rPr lang="en-US" sz="1000" smtClean="0">
                <a:cs typeface="Arial" charset="0"/>
              </a:rPr>
              <a:t>E-books either for leisure or study; Print and e-versions of course texts are complementary, not substitutes; E-textbooks are valuable back-up</a:t>
            </a:r>
          </a:p>
          <a:p>
            <a:pPr eaLnBrk="1" hangingPunct="1">
              <a:lnSpc>
                <a:spcPct val="90000"/>
              </a:lnSpc>
              <a:buFontTx/>
              <a:buChar char="•"/>
            </a:pPr>
            <a:r>
              <a:rPr lang="en-US" sz="1000" b="1" smtClean="0">
                <a:cs typeface="Arial" charset="0"/>
              </a:rPr>
              <a:t>Students’ use of research content, 2009 - </a:t>
            </a:r>
            <a:r>
              <a:rPr lang="en-US" sz="1000" smtClean="0">
                <a:cs typeface="Arial" charset="0"/>
              </a:rPr>
              <a:t>Keyword searches on a mixture of tools; The library catalogue</a:t>
            </a:r>
          </a:p>
          <a:p>
            <a:pPr eaLnBrk="1" hangingPunct="1">
              <a:lnSpc>
                <a:spcPct val="90000"/>
              </a:lnSpc>
              <a:buFontTx/>
              <a:buChar char="•"/>
            </a:pPr>
            <a:r>
              <a:rPr lang="en-US" sz="1000" b="1" smtClean="0">
                <a:cs typeface="Arial" charset="0"/>
              </a:rPr>
              <a:t>User behaviour in resource discovery, 2009 - </a:t>
            </a:r>
            <a:r>
              <a:rPr lang="en-US" sz="1000" smtClean="0">
                <a:cs typeface="Arial" charset="0"/>
              </a:rPr>
              <a:t>A wider variety of sources, subscription and the open internet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147989C6-8827-477D-BDF9-9E9BB8CCE7BA}" type="slidenum">
              <a:rPr lang="en-US" smtClean="0"/>
              <a:pPr/>
              <a:t>37</a:t>
            </a:fld>
            <a:endParaRPr lang="en-US" smtClean="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smtClean="0">
                <a:cs typeface="Arial" charset="0"/>
              </a:rPr>
              <a:t>A synthesis of findings from these major user studies points toward a number of implications for libraries.</a:t>
            </a:r>
          </a:p>
          <a:p>
            <a:pPr eaLnBrk="1" hangingPunct="1"/>
            <a:endParaRPr lang="en-US" smtClean="0">
              <a:cs typeface="Arial" charset="0"/>
            </a:endParaRPr>
          </a:p>
          <a:p>
            <a:pPr eaLnBrk="1" hangingPunct="1"/>
            <a:r>
              <a:rPr lang="en-US" b="1" smtClean="0">
                <a:cs typeface="Arial" charset="0"/>
              </a:rPr>
              <a:t>Implication: Different Constituencies</a:t>
            </a:r>
          </a:p>
          <a:p>
            <a:pPr eaLnBrk="1" hangingPunct="1"/>
            <a:r>
              <a:rPr lang="en-US" smtClean="0">
                <a:cs typeface="Arial" charset="0"/>
              </a:rPr>
              <a:t>The library serves many constituencies, with different needs and behaviours.</a:t>
            </a:r>
          </a:p>
          <a:p>
            <a:pPr eaLnBrk="1" hangingPunct="1">
              <a:buFontTx/>
              <a:buChar char="•"/>
            </a:pPr>
            <a:r>
              <a:rPr lang="en-US" b="1" smtClean="0">
                <a:cs typeface="Arial" charset="0"/>
              </a:rPr>
              <a:t>Researchers and discovery services, 2006 - </a:t>
            </a:r>
            <a:r>
              <a:rPr lang="en-US" smtClean="0">
                <a:cs typeface="Arial" charset="0"/>
              </a:rPr>
              <a:t>Some disciplinary differences exist</a:t>
            </a:r>
          </a:p>
          <a:p>
            <a:pPr eaLnBrk="1" hangingPunct="1">
              <a:buFontTx/>
              <a:buChar char="•"/>
            </a:pPr>
            <a:r>
              <a:rPr lang="en-US" b="1" smtClean="0">
                <a:cs typeface="Arial" charset="0"/>
              </a:rPr>
              <a:t>E-journals, 2009 - </a:t>
            </a:r>
            <a:r>
              <a:rPr lang="en-US" smtClean="0">
                <a:cs typeface="Arial" charset="0"/>
              </a:rPr>
              <a:t>Behaviours vary by discipline</a:t>
            </a:r>
          </a:p>
          <a:p>
            <a:pPr eaLnBrk="1" hangingPunct="1">
              <a:buFontTx/>
              <a:buChar char="•"/>
            </a:pPr>
            <a:r>
              <a:rPr lang="en-US" b="1" smtClean="0">
                <a:cs typeface="Arial" charset="0"/>
              </a:rPr>
              <a:t>JISC national e-books, 2009 - </a:t>
            </a:r>
            <a:r>
              <a:rPr lang="en-US" smtClean="0">
                <a:cs typeface="Arial" charset="0"/>
              </a:rPr>
              <a:t>Students’ use varied by discipline</a:t>
            </a:r>
          </a:p>
          <a:p>
            <a:pPr eaLnBrk="1" hangingPunct="1">
              <a:buFontTx/>
              <a:buChar char="•"/>
            </a:pPr>
            <a:r>
              <a:rPr lang="en-US" b="1" smtClean="0">
                <a:cs typeface="Arial" charset="0"/>
              </a:rPr>
              <a:t>Students’ use of research content, 2009 - </a:t>
            </a:r>
            <a:r>
              <a:rPr lang="en-US" smtClean="0">
                <a:cs typeface="Arial" charset="0"/>
              </a:rPr>
              <a:t>Students need “more guidance and clarity on how to find research content and on how to assess its worth as well as its relevance.”</a:t>
            </a:r>
          </a:p>
          <a:p>
            <a:pPr eaLnBrk="1" hangingPunct="1">
              <a:buFontTx/>
              <a:buChar char="•"/>
            </a:pPr>
            <a:r>
              <a:rPr lang="en-US" b="1" smtClean="0">
                <a:cs typeface="Arial" charset="0"/>
              </a:rPr>
              <a:t>User behaviour in resource discovery, 2009 - </a:t>
            </a:r>
            <a:r>
              <a:rPr lang="en-US" smtClean="0">
                <a:cs typeface="Arial" charset="0"/>
              </a:rPr>
              <a:t>Increase information literacy instruction for users</a:t>
            </a: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7FC1E5F9-40A4-422D-8913-1BB01DD05B17}" type="slidenum">
              <a:rPr lang="en-US" smtClean="0"/>
              <a:pPr/>
              <a:t>38</a:t>
            </a:fld>
            <a:endParaRPr lang="en-US" smtClean="0"/>
          </a:p>
        </p:txBody>
      </p:sp>
      <p:sp>
        <p:nvSpPr>
          <p:cNvPr id="39938" name="Rectangle 2"/>
          <p:cNvSpPr>
            <a:spLocks noGrp="1" noRot="1" noChangeAspect="1" noChangeArrowheads="1" noTextEdit="1"/>
          </p:cNvSpPr>
          <p:nvPr>
            <p:ph type="sldImg"/>
          </p:nvPr>
        </p:nvSpPr>
        <p:spPr>
          <a:xfrm>
            <a:off x="1133475" y="293688"/>
            <a:ext cx="4597400" cy="3449637"/>
          </a:xfrm>
          <a:ln/>
        </p:spPr>
      </p:sp>
      <p:sp>
        <p:nvSpPr>
          <p:cNvPr id="39939" name="Rectangle 3"/>
          <p:cNvSpPr>
            <a:spLocks noGrp="1" noChangeArrowheads="1"/>
          </p:cNvSpPr>
          <p:nvPr>
            <p:ph type="body" idx="1"/>
          </p:nvPr>
        </p:nvSpPr>
        <p:spPr>
          <a:xfrm>
            <a:off x="290513" y="4026406"/>
            <a:ext cx="6276975" cy="4879282"/>
          </a:xfrm>
          <a:noFill/>
          <a:ln/>
        </p:spPr>
        <p:txBody>
          <a:bodyPr/>
          <a:lstStyle/>
          <a:p>
            <a:pPr eaLnBrk="1" hangingPunct="1">
              <a:lnSpc>
                <a:spcPct val="90000"/>
              </a:lnSpc>
            </a:pPr>
            <a:r>
              <a:rPr lang="en-US" sz="1000" b="1" smtClean="0">
                <a:cs typeface="Arial" charset="0"/>
              </a:rPr>
              <a:t>Implication: Seamless Access</a:t>
            </a:r>
          </a:p>
          <a:p>
            <a:pPr eaLnBrk="1" hangingPunct="1">
              <a:lnSpc>
                <a:spcPct val="90000"/>
              </a:lnSpc>
            </a:pPr>
            <a:r>
              <a:rPr lang="en-US" sz="1000" smtClean="0">
                <a:cs typeface="Arial" charset="0"/>
              </a:rPr>
              <a:t>Library systems must do better at providing seamless access to resources, instead of mere discovery.</a:t>
            </a:r>
          </a:p>
          <a:p>
            <a:pPr eaLnBrk="1" hangingPunct="1">
              <a:lnSpc>
                <a:spcPct val="90000"/>
              </a:lnSpc>
              <a:buFontTx/>
              <a:buChar char="•"/>
            </a:pPr>
            <a:r>
              <a:rPr lang="en-US" sz="1000" b="1" smtClean="0">
                <a:cs typeface="Arial" charset="0"/>
              </a:rPr>
              <a:t>Researchers and discovery services, 2006 - </a:t>
            </a:r>
            <a:r>
              <a:rPr lang="en-US" sz="1000" smtClean="0">
                <a:cs typeface="Arial" charset="0"/>
              </a:rPr>
              <a:t>Gaps include access to foreign-language materials, chapters in multiple-authored books, backfiles, specialist search engines.</a:t>
            </a:r>
          </a:p>
          <a:p>
            <a:pPr eaLnBrk="1" hangingPunct="1">
              <a:lnSpc>
                <a:spcPct val="90000"/>
              </a:lnSpc>
              <a:buFontTx/>
              <a:buChar char="•"/>
            </a:pPr>
            <a:r>
              <a:rPr lang="en-US" sz="1000" b="1" smtClean="0">
                <a:cs typeface="Arial" charset="0"/>
              </a:rPr>
              <a:t>Researchers’ use of academic libraries, 2007 - </a:t>
            </a:r>
            <a:r>
              <a:rPr lang="en-US" sz="1000" smtClean="0">
                <a:cs typeface="Arial" charset="0"/>
              </a:rPr>
              <a:t>Joint access should be promoted among institutions</a:t>
            </a:r>
          </a:p>
          <a:p>
            <a:pPr eaLnBrk="1" hangingPunct="1">
              <a:lnSpc>
                <a:spcPct val="90000"/>
              </a:lnSpc>
              <a:buFontTx/>
              <a:buChar char="•"/>
            </a:pPr>
            <a:r>
              <a:rPr lang="en-US" sz="1000" b="1" smtClean="0">
                <a:cs typeface="Arial" charset="0"/>
              </a:rPr>
              <a:t>Researcher of the future, 2008 - </a:t>
            </a:r>
            <a:r>
              <a:rPr lang="en-US" sz="1000" smtClean="0">
                <a:cs typeface="Arial" charset="0"/>
              </a:rPr>
              <a:t>Recommendations include avoiding being decoupled from the publisher-to-user chain</a:t>
            </a:r>
          </a:p>
          <a:p>
            <a:pPr eaLnBrk="1" hangingPunct="1">
              <a:lnSpc>
                <a:spcPct val="90000"/>
              </a:lnSpc>
              <a:buFontTx/>
              <a:buChar char="•"/>
            </a:pPr>
            <a:r>
              <a:rPr lang="en-US" sz="1000" b="1" smtClean="0">
                <a:cs typeface="Arial" charset="0"/>
              </a:rPr>
              <a:t>Seeking synchronicity, 2008 - </a:t>
            </a:r>
            <a:r>
              <a:rPr lang="en-US" sz="1000" smtClean="0">
                <a:cs typeface="Arial" charset="0"/>
              </a:rPr>
              <a:t>Users desire answers in VRS</a:t>
            </a:r>
          </a:p>
          <a:p>
            <a:pPr eaLnBrk="1" hangingPunct="1">
              <a:lnSpc>
                <a:spcPct val="90000"/>
              </a:lnSpc>
              <a:buFontTx/>
              <a:buChar char="•"/>
            </a:pPr>
            <a:r>
              <a:rPr lang="en-US" sz="1000" b="1" smtClean="0">
                <a:cs typeface="Arial" charset="0"/>
              </a:rPr>
              <a:t>Online catalogs, 2009 - </a:t>
            </a:r>
            <a:r>
              <a:rPr lang="en-US" sz="1000" smtClean="0">
                <a:cs typeface="Arial" charset="0"/>
              </a:rPr>
              <a:t>Catalogues would better serve with better delivery, more links, more online content</a:t>
            </a:r>
          </a:p>
          <a:p>
            <a:pPr eaLnBrk="1" hangingPunct="1">
              <a:lnSpc>
                <a:spcPct val="90000"/>
              </a:lnSpc>
              <a:buFontTx/>
              <a:buChar char="•"/>
            </a:pPr>
            <a:r>
              <a:rPr lang="en-US" sz="1000" b="1" smtClean="0">
                <a:cs typeface="Arial" charset="0"/>
              </a:rPr>
              <a:t>JISC national e-books, 2009 - </a:t>
            </a:r>
            <a:r>
              <a:rPr lang="en-US" sz="1000" smtClean="0">
                <a:cs typeface="Arial" charset="0"/>
              </a:rPr>
              <a:t>Libraries need to help solve barriers to access</a:t>
            </a:r>
          </a:p>
          <a:p>
            <a:pPr eaLnBrk="1" hangingPunct="1">
              <a:lnSpc>
                <a:spcPct val="90000"/>
              </a:lnSpc>
              <a:buFontTx/>
              <a:buChar char="•"/>
            </a:pPr>
            <a:r>
              <a:rPr lang="en-US" sz="1000" b="1" smtClean="0">
                <a:cs typeface="Arial" charset="0"/>
              </a:rPr>
              <a:t>Students’ use of research content, 2009 - </a:t>
            </a:r>
            <a:r>
              <a:rPr lang="en-US" sz="1000" smtClean="0">
                <a:cs typeface="Arial" charset="0"/>
              </a:rPr>
              <a:t>Libraries should improve access to OS materials, backfiles, and repositories</a:t>
            </a:r>
          </a:p>
          <a:p>
            <a:pPr eaLnBrk="1" hangingPunct="1">
              <a:lnSpc>
                <a:spcPct val="90000"/>
              </a:lnSpc>
              <a:buFontTx/>
              <a:buChar char="•"/>
            </a:pPr>
            <a:r>
              <a:rPr lang="en-US" sz="1000" b="1" smtClean="0">
                <a:cs typeface="Arial" charset="0"/>
              </a:rPr>
              <a:t>User behaviour in resource discovery, 2009 - </a:t>
            </a:r>
            <a:r>
              <a:rPr lang="en-US" sz="1000" smtClean="0">
                <a:cs typeface="Arial" charset="0"/>
              </a:rPr>
              <a:t>Improve usability of library and publisher systems, to increase visibility and navigability of various forms of digital content</a:t>
            </a:r>
          </a:p>
          <a:p>
            <a:pPr eaLnBrk="1" hangingPunct="1">
              <a:lnSpc>
                <a:spcPct val="90000"/>
              </a:lnSpc>
            </a:pPr>
            <a:endParaRPr lang="en-US" sz="1000" smtClean="0"/>
          </a:p>
          <a:p>
            <a:pPr eaLnBrk="1" hangingPunct="1">
              <a:lnSpc>
                <a:spcPct val="90000"/>
              </a:lnSpc>
            </a:pPr>
            <a:r>
              <a:rPr lang="en-US" sz="1000" b="1" smtClean="0">
                <a:cs typeface="Arial" charset="0"/>
              </a:rPr>
              <a:t>Implication: Variety of Resources</a:t>
            </a:r>
          </a:p>
          <a:p>
            <a:pPr eaLnBrk="1" hangingPunct="1">
              <a:lnSpc>
                <a:spcPct val="90000"/>
              </a:lnSpc>
            </a:pPr>
            <a:r>
              <a:rPr lang="en-US" sz="1000" smtClean="0">
                <a:cs typeface="Arial" charset="0"/>
              </a:rPr>
              <a:t>Librarians must increasingly consider a greater variety of digital formats and content. </a:t>
            </a:r>
          </a:p>
          <a:p>
            <a:pPr eaLnBrk="1" hangingPunct="1">
              <a:lnSpc>
                <a:spcPct val="90000"/>
              </a:lnSpc>
              <a:buFontTx/>
              <a:buChar char="•"/>
            </a:pPr>
            <a:r>
              <a:rPr lang="en-US" sz="1000" b="1" smtClean="0">
                <a:cs typeface="Arial" charset="0"/>
              </a:rPr>
              <a:t>Perceptions of libraries, 2005 - </a:t>
            </a:r>
            <a:r>
              <a:rPr lang="en-US" sz="1000" smtClean="0">
                <a:cs typeface="Arial" charset="0"/>
              </a:rPr>
              <a:t>Libraries can offer different formats and content, advised to increase their collections</a:t>
            </a:r>
          </a:p>
          <a:p>
            <a:pPr eaLnBrk="1" hangingPunct="1">
              <a:lnSpc>
                <a:spcPct val="90000"/>
              </a:lnSpc>
              <a:buFontTx/>
              <a:buChar char="•"/>
            </a:pPr>
            <a:r>
              <a:rPr lang="en-US" sz="1000" b="1" smtClean="0">
                <a:cs typeface="Arial" charset="0"/>
              </a:rPr>
              <a:t>Sense-making, 2006 - </a:t>
            </a:r>
            <a:r>
              <a:rPr lang="en-US" sz="1000" smtClean="0">
                <a:cs typeface="Arial" charset="0"/>
              </a:rPr>
              <a:t>Users speak of enhancements and changes to electronic resources, blame a lack of sources</a:t>
            </a:r>
          </a:p>
          <a:p>
            <a:pPr eaLnBrk="1" hangingPunct="1">
              <a:lnSpc>
                <a:spcPct val="90000"/>
              </a:lnSpc>
              <a:buFontTx/>
              <a:buChar char="•"/>
            </a:pPr>
            <a:r>
              <a:rPr lang="en-US" sz="1000" b="1" smtClean="0">
                <a:cs typeface="Arial" charset="0"/>
              </a:rPr>
              <a:t>Researchers’ use of academic libraries, 2007 - </a:t>
            </a:r>
            <a:r>
              <a:rPr lang="en-US" sz="1000" smtClean="0">
                <a:cs typeface="Arial" charset="0"/>
              </a:rPr>
              <a:t>Growth in VREs and digital research must be met by librarians</a:t>
            </a:r>
          </a:p>
          <a:p>
            <a:pPr eaLnBrk="1" hangingPunct="1">
              <a:lnSpc>
                <a:spcPct val="90000"/>
              </a:lnSpc>
              <a:buFontTx/>
              <a:buChar char="•"/>
            </a:pPr>
            <a:r>
              <a:rPr lang="en-US" sz="1000" b="1" smtClean="0">
                <a:cs typeface="Arial" charset="0"/>
              </a:rPr>
              <a:t>Researcher of the future, 2008 - </a:t>
            </a:r>
            <a:r>
              <a:rPr lang="en-US" sz="1000" smtClean="0">
                <a:cs typeface="Arial" charset="0"/>
              </a:rPr>
              <a:t>Users demand 24/7 access, instant gratification, and ‘the answer’</a:t>
            </a:r>
          </a:p>
          <a:p>
            <a:pPr eaLnBrk="1" hangingPunct="1">
              <a:lnSpc>
                <a:spcPct val="90000"/>
              </a:lnSpc>
              <a:buFontTx/>
              <a:buChar char="•"/>
            </a:pPr>
            <a:r>
              <a:rPr lang="en-US" sz="1000" b="1" smtClean="0">
                <a:cs typeface="Arial" charset="0"/>
              </a:rPr>
              <a:t>E-journals, 2009 - </a:t>
            </a:r>
            <a:r>
              <a:rPr lang="en-US" sz="1000" smtClean="0">
                <a:cs typeface="Arial" charset="0"/>
              </a:rPr>
              <a:t>E-journals are a strong investment</a:t>
            </a:r>
          </a:p>
          <a:p>
            <a:pPr eaLnBrk="1" hangingPunct="1">
              <a:lnSpc>
                <a:spcPct val="90000"/>
              </a:lnSpc>
              <a:buFontTx/>
              <a:buChar char="•"/>
            </a:pPr>
            <a:r>
              <a:rPr lang="en-US" sz="1000" b="1" smtClean="0">
                <a:cs typeface="Arial" charset="0"/>
              </a:rPr>
              <a:t>JISC national e-books, 2009 - </a:t>
            </a:r>
            <a:r>
              <a:rPr lang="en-US" sz="1000" i="1" smtClean="0">
                <a:cs typeface="Arial" charset="0"/>
              </a:rPr>
              <a:t>Libraries can be important in providing these resources</a:t>
            </a:r>
          </a:p>
          <a:p>
            <a:pPr eaLnBrk="1" hangingPunct="1">
              <a:lnSpc>
                <a:spcPct val="90000"/>
              </a:lnSpc>
              <a:buFontTx/>
              <a:buChar char="•"/>
            </a:pPr>
            <a:r>
              <a:rPr lang="en-US" sz="1000" b="1" smtClean="0">
                <a:cs typeface="Arial" charset="0"/>
              </a:rPr>
              <a:t>Students’ use of research content, 2009 - </a:t>
            </a:r>
            <a:r>
              <a:rPr lang="en-US" sz="1000" smtClean="0">
                <a:cs typeface="Arial" charset="0"/>
              </a:rPr>
              <a:t>Libraries should improve access to OS materials, backfiles, repositories</a:t>
            </a:r>
            <a:endParaRPr lang="en-US" sz="10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5D1664C1-91BB-4B6A-857E-35B56D9DDE52}" type="slidenum">
              <a:rPr lang="en-US" smtClean="0"/>
              <a:pPr/>
              <a:t>39</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b="1" smtClean="0">
                <a:cs typeface="Arial" charset="0"/>
              </a:rPr>
              <a:t>Implication: Library brand</a:t>
            </a:r>
          </a:p>
          <a:p>
            <a:pPr eaLnBrk="1" hangingPunct="1"/>
            <a:r>
              <a:rPr lang="en-US" smtClean="0">
                <a:cs typeface="Arial" charset="0"/>
              </a:rPr>
              <a:t>The library must advertise its brand, and its resources better within the community.</a:t>
            </a:r>
          </a:p>
          <a:p>
            <a:pPr eaLnBrk="1" hangingPunct="1">
              <a:buFontTx/>
              <a:buChar char="•"/>
            </a:pPr>
            <a:r>
              <a:rPr lang="en-US" b="1" smtClean="0">
                <a:cs typeface="Arial" charset="0"/>
              </a:rPr>
              <a:t>Perceptions of libraries, 2005 - </a:t>
            </a:r>
            <a:r>
              <a:rPr lang="en-US" smtClean="0">
                <a:cs typeface="Arial" charset="0"/>
              </a:rPr>
              <a:t>Libraries viewed as being about books, can advertise presence better</a:t>
            </a:r>
          </a:p>
          <a:p>
            <a:pPr eaLnBrk="1" hangingPunct="1">
              <a:buFontTx/>
              <a:buChar char="•"/>
            </a:pPr>
            <a:r>
              <a:rPr lang="en-US" b="1" smtClean="0">
                <a:cs typeface="Arial" charset="0"/>
              </a:rPr>
              <a:t>College students’ perceptions, 2006 - </a:t>
            </a:r>
            <a:r>
              <a:rPr lang="en-US" smtClean="0">
                <a:cs typeface="Arial" charset="0"/>
              </a:rPr>
              <a:t>Students trust library, but are visiting less since they began using Internet</a:t>
            </a:r>
          </a:p>
          <a:p>
            <a:pPr eaLnBrk="1" hangingPunct="1">
              <a:buFontTx/>
              <a:buChar char="•"/>
            </a:pPr>
            <a:r>
              <a:rPr lang="en-US" b="1" smtClean="0">
                <a:cs typeface="Arial" charset="0"/>
              </a:rPr>
              <a:t>Sense-making, 2006 - </a:t>
            </a:r>
            <a:r>
              <a:rPr lang="en-US" smtClean="0">
                <a:cs typeface="Arial" charset="0"/>
              </a:rPr>
              <a:t>Users described institutional information sources as being in the background</a:t>
            </a:r>
          </a:p>
          <a:p>
            <a:pPr eaLnBrk="1" hangingPunct="1">
              <a:buFontTx/>
              <a:buChar char="•"/>
            </a:pPr>
            <a:r>
              <a:rPr lang="en-US" b="1" smtClean="0">
                <a:cs typeface="Arial" charset="0"/>
              </a:rPr>
              <a:t>Researchers’ use of academic libraries, 2007 - </a:t>
            </a:r>
            <a:r>
              <a:rPr lang="en-US" smtClean="0">
                <a:cs typeface="Arial" charset="0"/>
              </a:rPr>
              <a:t>Library of the future needs stronger brand identity</a:t>
            </a:r>
          </a:p>
          <a:p>
            <a:pPr eaLnBrk="1" hangingPunct="1">
              <a:buFontTx/>
              <a:buChar char="•"/>
            </a:pPr>
            <a:r>
              <a:rPr lang="en-US" b="1" smtClean="0">
                <a:cs typeface="Arial" charset="0"/>
              </a:rPr>
              <a:t>Researcher of the future, 2008 - </a:t>
            </a:r>
            <a:r>
              <a:rPr lang="en-US" smtClean="0">
                <a:cs typeface="Arial" charset="0"/>
              </a:rPr>
              <a:t>Recommendations include improving library brand</a:t>
            </a:r>
          </a:p>
          <a:p>
            <a:pPr eaLnBrk="1" hangingPunct="1">
              <a:buFontTx/>
              <a:buChar char="•"/>
            </a:pPr>
            <a:r>
              <a:rPr lang="en-US" b="1" smtClean="0">
                <a:cs typeface="Arial" charset="0"/>
              </a:rPr>
              <a:t>Seeking Synchronicity, 2008 - </a:t>
            </a:r>
            <a:r>
              <a:rPr lang="en-US" smtClean="0">
                <a:cs typeface="Arial" charset="0"/>
              </a:rPr>
              <a:t>Libraries need to market their services and resources more highly</a:t>
            </a:r>
          </a:p>
          <a:p>
            <a:pPr eaLnBrk="1" hangingPunct="1">
              <a:buFontTx/>
              <a:buChar char="•"/>
            </a:pPr>
            <a:r>
              <a:rPr lang="en-US" b="1" smtClean="0">
                <a:cs typeface="Arial" charset="0"/>
              </a:rPr>
              <a:t>E-journals, 2009 - </a:t>
            </a:r>
            <a:r>
              <a:rPr lang="en-US" smtClean="0">
                <a:cs typeface="Arial" charset="0"/>
              </a:rPr>
              <a:t>E-journals (provided by the library) are critical part of research process</a:t>
            </a:r>
          </a:p>
          <a:p>
            <a:pPr eaLnBrk="1" hangingPunct="1">
              <a:buFontTx/>
              <a:buChar char="•"/>
            </a:pPr>
            <a:r>
              <a:rPr lang="en-US" b="1" smtClean="0">
                <a:cs typeface="Arial" charset="0"/>
              </a:rPr>
              <a:t>Students’ use of research content, 2009 - </a:t>
            </a:r>
            <a:r>
              <a:rPr lang="en-US" smtClean="0">
                <a:cs typeface="Arial" charset="0"/>
              </a:rPr>
              <a:t>Students are aware of the difference between formal research and basic Internet content</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FDE0FA02-ABB6-4B6E-8599-CD13C558CE86}" type="slidenum">
              <a:rPr lang="en-US" smtClean="0"/>
              <a:pPr/>
              <a:t>40</a:t>
            </a:fld>
            <a:endParaRPr lang="en-US"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r>
              <a:rPr lang="en-US" smtClean="0">
                <a:cs typeface="Arial" charset="0"/>
              </a:rPr>
              <a:t>Library systems must be prepared for changing user behaviours, which include advanced search options, demands for immediate access, and quick perusal of resources.</a:t>
            </a:r>
          </a:p>
          <a:p>
            <a:pPr eaLnBrk="1" hangingPunct="1"/>
            <a:endParaRPr lang="en-US" smtClean="0">
              <a:cs typeface="Arial" charset="0"/>
            </a:endParaRPr>
          </a:p>
          <a:p>
            <a:pPr eaLnBrk="1" hangingPunct="1"/>
            <a:r>
              <a:rPr lang="en-US" smtClean="0">
                <a:cs typeface="Arial" charset="0"/>
              </a:rPr>
              <a:t>Library systems need to look and function more like search engines (eg., Google) and popular web services (eg. Amazon.com) as these familiar to users who are comfortable and confident in using them.</a:t>
            </a:r>
          </a:p>
          <a:p>
            <a:pPr eaLnBrk="1" hangingPunct="1"/>
            <a:endParaRPr lang="en-US" smtClean="0">
              <a:cs typeface="Arial" charset="0"/>
            </a:endParaRPr>
          </a:p>
          <a:p>
            <a:pPr eaLnBrk="1" hangingPunct="1"/>
            <a:r>
              <a:rPr lang="en-US" smtClean="0">
                <a:cs typeface="Arial" charset="0"/>
              </a:rPr>
              <a:t>High-quality metadata is becoming more important for discovery of appropriate resources.</a:t>
            </a:r>
          </a:p>
          <a:p>
            <a:pPr eaLnBrk="1" hangingPunct="1"/>
            <a:endParaRPr lang="en-US" smtClean="0">
              <a:cs typeface="Arial" charset="0"/>
            </a:endParaRPr>
          </a:p>
          <a:p>
            <a:pPr eaLnBrk="1" hangingPunct="1"/>
            <a:r>
              <a:rPr lang="en-US" smtClean="0">
                <a:cs typeface="Arial" charset="0"/>
              </a:rPr>
              <a:t>Librarians must now consider the implications of power browsing behaviours.</a:t>
            </a:r>
          </a:p>
          <a:p>
            <a:pPr eaLnBrk="1" hangingPunct="1"/>
            <a:endParaRPr lang="en-US" smtClean="0">
              <a:cs typeface="Arial" charset="0"/>
            </a:endParaRPr>
          </a:p>
          <a:p>
            <a:pPr eaLnBrk="1" hangingPunct="1"/>
            <a:r>
              <a:rPr lang="en-US" smtClean="0">
                <a:cs typeface="Arial" charset="0"/>
              </a:rPr>
              <a:t>Students need more guidance and clarity on how to find content and how to assess its worth as well as its relevance.</a:t>
            </a:r>
          </a:p>
          <a:p>
            <a:pPr eaLnBrk="1" hangingPunct="1"/>
            <a:endParaRPr lang="en-US" smtClean="0">
              <a:cs typeface="Arial" charset="0"/>
            </a:endParaRPr>
          </a:p>
          <a:p>
            <a:pPr eaLnBrk="1" hangingPunct="1"/>
            <a:r>
              <a:rPr lang="en-US" smtClean="0">
                <a:cs typeface="Arial" charset="0"/>
              </a:rPr>
              <a:t>The library must advertise its brand and its resources better to academics, researchers and students, demonstrating its value clearly and unambiguously.</a:t>
            </a:r>
            <a:endParaRPr lang="en-US" sz="10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0E00BB0-F4C8-4669-89C4-1A0F9AFB8FDD}" type="slidenum">
              <a:rPr lang="en-US" smtClean="0"/>
              <a:pPr/>
              <a:t>41</a:t>
            </a:fld>
            <a:endParaRPr lang="en-US" smtClean="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312">
              <a:defRPr/>
            </a:pPr>
            <a:r>
              <a:rPr lang="en-US" dirty="0" smtClean="0"/>
              <a:t>This</a:t>
            </a:r>
            <a:r>
              <a:rPr lang="en-US" baseline="0" dirty="0" smtClean="0"/>
              <a:t> project focuses on researchers within their surround of tools and services they use to create and discover knowledge. OCLC Research set out to </a:t>
            </a:r>
            <a:r>
              <a:rPr lang="en-US" baseline="0" dirty="0" smtClean="0">
                <a:latin typeface="Arial" charset="0"/>
              </a:rPr>
              <a:t>l</a:t>
            </a:r>
            <a:r>
              <a:rPr lang="en-US" dirty="0" smtClean="0">
                <a:latin typeface="Arial" charset="0"/>
                <a:ea typeface="ＭＳ Ｐゴシック" pitchFamily="-109" charset="-128"/>
              </a:rPr>
              <a:t>earn from the IR debacle, and challenge libraries and universities to develop</a:t>
            </a:r>
            <a:r>
              <a:rPr lang="en-US" baseline="0" dirty="0" smtClean="0">
                <a:latin typeface="Arial" charset="0"/>
                <a:ea typeface="ＭＳ Ｐゴシック" pitchFamily="-109" charset="-128"/>
              </a:rPr>
              <a:t> new services that scholars actually need. </a:t>
            </a:r>
            <a:r>
              <a:rPr lang="en-US" dirty="0" smtClean="0">
                <a:latin typeface="Arial" charset="0"/>
                <a:ea typeface="ＭＳ Ｐゴシック" pitchFamily="-109" charset="-128"/>
              </a:rPr>
              <a:t>Our services must provide value to faculty </a:t>
            </a:r>
            <a:r>
              <a:rPr lang="en-US" u="sng" dirty="0" smtClean="0">
                <a:latin typeface="Arial" charset="0"/>
                <a:ea typeface="ＭＳ Ｐゴシック" pitchFamily="-109" charset="-128"/>
              </a:rPr>
              <a:t>on </a:t>
            </a:r>
            <a:r>
              <a:rPr lang="en-US" i="1" u="sng" dirty="0" smtClean="0">
                <a:latin typeface="Arial" charset="0"/>
                <a:ea typeface="ＭＳ Ｐゴシック" pitchFamily="-109" charset="-128"/>
              </a:rPr>
              <a:t>faculty terms </a:t>
            </a:r>
            <a:r>
              <a:rPr lang="en-US" dirty="0" smtClean="0">
                <a:latin typeface="Arial" charset="0"/>
                <a:ea typeface="ＭＳ Ｐゴシック" pitchFamily="-109" charset="-128"/>
              </a:rPr>
              <a:t>before the library will see more than scant, grudging use.</a:t>
            </a:r>
          </a:p>
        </p:txBody>
      </p:sp>
      <p:sp>
        <p:nvSpPr>
          <p:cNvPr id="4" name="Slide Number Placeholder 3"/>
          <p:cNvSpPr>
            <a:spLocks noGrp="1"/>
          </p:cNvSpPr>
          <p:nvPr>
            <p:ph type="sldNum" sz="quarter" idx="10"/>
          </p:nvPr>
        </p:nvSpPr>
        <p:spPr/>
        <p:txBody>
          <a:bodyPr/>
          <a:lstStyle/>
          <a:p>
            <a:fld id="{1D6497C9-B625-40A3-9C0A-92323A681FF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9ECBBEF-5815-41C3-8DBA-07159AB1312E}" type="slidenum">
              <a:rPr lang="en-US"/>
              <a:pPr/>
              <a:t>43</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defTabSz="899312">
              <a:defRPr/>
            </a:pPr>
            <a:r>
              <a:rPr lang="en-US" dirty="0" smtClean="0"/>
              <a:t>OCLC Research and the UK’s Research Information Network combined forces on </a:t>
            </a:r>
            <a:r>
              <a:rPr lang="en-US" dirty="0" smtClean="0">
                <a:latin typeface="Arial" charset="0"/>
                <a:ea typeface="ＭＳ Ｐゴシック" pitchFamily="-109" charset="-128"/>
              </a:rPr>
              <a:t>a collaborative US</a:t>
            </a:r>
            <a:r>
              <a:rPr lang="en-US" baseline="0" dirty="0" smtClean="0">
                <a:latin typeface="Arial" charset="0"/>
                <a:ea typeface="ＭＳ Ｐゴシック" pitchFamily="-109" charset="-128"/>
              </a:rPr>
              <a:t> and </a:t>
            </a:r>
            <a:r>
              <a:rPr lang="en-US" dirty="0" smtClean="0">
                <a:latin typeface="Arial" charset="0"/>
                <a:ea typeface="ＭＳ Ｐゴシック" pitchFamily="-109" charset="-128"/>
              </a:rPr>
              <a:t>UK study of research support, examining good practices in research information management. The OCLC Research report (hot</a:t>
            </a:r>
            <a:r>
              <a:rPr lang="en-US" baseline="0" dirty="0" smtClean="0">
                <a:latin typeface="Arial" charset="0"/>
                <a:ea typeface="ＭＳ Ｐゴシック" pitchFamily="-109" charset="-128"/>
              </a:rPr>
              <a:t> off the presses!) </a:t>
            </a:r>
            <a:r>
              <a:rPr lang="en-US" dirty="0" smtClean="0"/>
              <a:t>documents the nature and scope of tools and services that researchers currently use, how effective these are in meeting researchers’ needs, and whether there are unmet needs. </a:t>
            </a:r>
          </a:p>
          <a:p>
            <a:pPr defTabSz="899312">
              <a:defRPr/>
            </a:pPr>
            <a:endParaRPr lang="en-US" baseline="0" dirty="0" smtClean="0"/>
          </a:p>
          <a:p>
            <a:pPr defTabSz="899312">
              <a:defRPr/>
            </a:pPr>
            <a:r>
              <a:rPr lang="en-US" dirty="0" smtClean="0">
                <a:latin typeface="Arial" charset="0"/>
                <a:ea typeface="ＭＳ Ｐゴシック" pitchFamily="-109" charset="-128"/>
              </a:rPr>
              <a:t>This</a:t>
            </a:r>
            <a:r>
              <a:rPr lang="en-US" baseline="0" dirty="0" smtClean="0">
                <a:latin typeface="Arial" charset="0"/>
                <a:ea typeface="ＭＳ Ｐゴシック" pitchFamily="-109" charset="-128"/>
              </a:rPr>
              <a:t> project riffs off of Jim’s comment about the risks to libraries because information services have moved to the network level. This work is also deeply indebted to all the work of my colleague, Lynn, on users and access.</a:t>
            </a:r>
            <a:endParaRPr lang="en-US" dirty="0" smtClean="0">
              <a:latin typeface="Arial" charset="0"/>
              <a:ea typeface="ＭＳ Ｐゴシック" pitchFamily="-109" charset="-128"/>
            </a:endParaRPr>
          </a:p>
          <a:p>
            <a:pPr defTabSz="899312">
              <a:defRPr/>
            </a:pP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312">
              <a:defRPr/>
            </a:pPr>
            <a:r>
              <a:rPr lang="en-US" u="none" dirty="0" smtClean="0"/>
              <a:t>The</a:t>
            </a:r>
            <a:r>
              <a:rPr lang="en-US" u="none" baseline="0" dirty="0" smtClean="0"/>
              <a:t> report is titled </a:t>
            </a:r>
            <a:r>
              <a:rPr lang="en-US" u="sng" baseline="0" dirty="0" smtClean="0"/>
              <a:t>“</a:t>
            </a:r>
            <a:r>
              <a:rPr lang="en-US" u="sng" dirty="0" smtClean="0"/>
              <a:t>A Slice of Research</a:t>
            </a:r>
            <a:r>
              <a:rPr lang="en-US" u="sng" baseline="0" dirty="0" smtClean="0"/>
              <a:t> Life</a:t>
            </a:r>
            <a:r>
              <a:rPr lang="en-US" baseline="0" dirty="0" smtClean="0"/>
              <a:t>.” </a:t>
            </a:r>
            <a:r>
              <a:rPr lang="en-US" dirty="0" smtClean="0"/>
              <a:t>Our analysis of case studies – conducted by consultants Susan Kroll and Rick Forsman - set out to identify intersections and gaps among services provided by various on-campus entities, consortia, do-it-yourself Cloud services, and commercial endeavors.</a:t>
            </a:r>
            <a:r>
              <a:rPr lang="en-US" baseline="0" dirty="0" smtClean="0"/>
              <a:t> </a:t>
            </a:r>
            <a:r>
              <a:rPr lang="en-US" dirty="0" smtClean="0"/>
              <a:t>The report </a:t>
            </a:r>
            <a:r>
              <a:rPr lang="en-US" baseline="0" dirty="0" smtClean="0"/>
              <a:t> </a:t>
            </a:r>
            <a:r>
              <a:rPr lang="en-US" dirty="0" smtClean="0"/>
              <a:t>provides examples of good practice, recommends areas where new practices might emerge, and identifies possible areas and scope for collaboration within and across institutions. </a:t>
            </a:r>
          </a:p>
          <a:p>
            <a:pPr defTabSz="899312">
              <a:defRPr/>
            </a:pP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D6497C9-B625-40A3-9C0A-92323A681FF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Kroll and Forsman conducted structured </a:t>
            </a:r>
            <a:r>
              <a:rPr lang="en-US" baseline="0" dirty="0" smtClean="0"/>
              <a:t>interviews with ‘star’ researchers – and their staff - at universities with reputations for exemplary research support. In the US we chose Cornell, the Ohio State University, the University of Washington and Vanderbilt. Kroll and Forsman secured entrée and introductions through deans of research and provosts, deliberately not through the library.</a:t>
            </a:r>
          </a:p>
        </p:txBody>
      </p:sp>
      <p:sp>
        <p:nvSpPr>
          <p:cNvPr id="4" name="Slide Number Placeholder 3"/>
          <p:cNvSpPr>
            <a:spLocks noGrp="1"/>
          </p:cNvSpPr>
          <p:nvPr>
            <p:ph type="sldNum" sz="quarter" idx="10"/>
          </p:nvPr>
        </p:nvSpPr>
        <p:spPr/>
        <p:txBody>
          <a:bodyPr/>
          <a:lstStyle/>
          <a:p>
            <a:fld id="{1D6497C9-B625-40A3-9C0A-92323A681FF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For</a:t>
            </a:r>
            <a:r>
              <a:rPr lang="en-US" baseline="0" dirty="0" smtClean="0"/>
              <a:t> context, these are e</a:t>
            </a:r>
            <a:r>
              <a:rPr lang="en-US" dirty="0" smtClean="0"/>
              <a:t>xamples of </a:t>
            </a:r>
            <a:r>
              <a:rPr lang="en-US" baseline="0" dirty="0" smtClean="0"/>
              <a:t>information-related tools and services cited by name in various interviews with prominent researchers and their staff.</a:t>
            </a:r>
          </a:p>
          <a:p>
            <a:endParaRPr lang="en-US" baseline="0" dirty="0" smtClean="0"/>
          </a:p>
          <a:p>
            <a:pPr>
              <a:buFont typeface="Arial" pitchFamily="34" charset="0"/>
              <a:buChar char="•"/>
            </a:pPr>
            <a:r>
              <a:rPr lang="en-US" baseline="0" dirty="0" smtClean="0"/>
              <a:t>Many services named are tailored to particular disciplines, and are often international in scope.</a:t>
            </a:r>
          </a:p>
          <a:p>
            <a:pPr>
              <a:buFont typeface="Arial" pitchFamily="34" charset="0"/>
              <a:buChar char="•"/>
            </a:pPr>
            <a:r>
              <a:rPr lang="en-US" baseline="0" dirty="0" smtClean="0"/>
              <a:t>Some support services have been created by one university, and then are adopted widely – such as Vanderbilt’s </a:t>
            </a:r>
            <a:r>
              <a:rPr lang="en-US" baseline="0" dirty="0" err="1" smtClean="0"/>
              <a:t>REDCap</a:t>
            </a:r>
            <a:r>
              <a:rPr lang="en-US" baseline="0" dirty="0" smtClean="0"/>
              <a:t> (now in use at 92 universities). </a:t>
            </a:r>
          </a:p>
          <a:p>
            <a:pPr>
              <a:buFont typeface="Arial" pitchFamily="34" charset="0"/>
              <a:buChar char="•"/>
            </a:pPr>
            <a:r>
              <a:rPr lang="en-US" baseline="0" dirty="0" smtClean="0"/>
              <a:t>Some generic tools come right out of the box. For example, several people report that they use spreadsheets manage data, or they use cut-and-paste to manage citations. </a:t>
            </a:r>
          </a:p>
          <a:p>
            <a:pPr>
              <a:buFont typeface="Arial" pitchFamily="34" charset="0"/>
              <a:buChar char="•"/>
            </a:pPr>
            <a:r>
              <a:rPr lang="en-US" baseline="0" dirty="0" smtClean="0"/>
              <a:t>Other generic tools are open source or free, and a handful of researchers report they write their own code when they have to.</a:t>
            </a:r>
            <a:endParaRPr lang="en-US" dirty="0"/>
          </a:p>
        </p:txBody>
      </p:sp>
      <p:sp>
        <p:nvSpPr>
          <p:cNvPr id="4" name="Slide Number Placeholder 3"/>
          <p:cNvSpPr>
            <a:spLocks noGrp="1"/>
          </p:cNvSpPr>
          <p:nvPr>
            <p:ph type="sldNum" sz="quarter" idx="10"/>
          </p:nvPr>
        </p:nvSpPr>
        <p:spPr/>
        <p:txBody>
          <a:bodyPr/>
          <a:lstStyle/>
          <a:p>
            <a:fld id="{1D6497C9-B625-40A3-9C0A-92323A681FF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4828" indent="-224828"/>
            <a:r>
              <a:rPr lang="en-US" baseline="0" dirty="0" smtClean="0"/>
              <a:t>The conclusion first:</a:t>
            </a:r>
          </a:p>
          <a:p>
            <a:pPr marL="224828" indent="-224828">
              <a:buAutoNum type="arabicPeriod"/>
            </a:pPr>
            <a:endParaRPr lang="en-US" baseline="0" dirty="0" smtClean="0"/>
          </a:p>
          <a:p>
            <a:pPr marL="224828" indent="-224828">
              <a:buAutoNum type="arabicPeriod"/>
            </a:pPr>
            <a:r>
              <a:rPr lang="en-US" baseline="0" dirty="0" smtClean="0"/>
              <a:t>Researchers have adapted quickly to products that expedite their work, and reject tools and services that are not easy-to-use and don’t offer a sizeable payoff. &lt;click&gt;</a:t>
            </a:r>
          </a:p>
          <a:p>
            <a:pPr marL="224828" indent="-224828">
              <a:buAutoNum type="arabicPeriod"/>
            </a:pPr>
            <a:r>
              <a:rPr lang="en-US" baseline="0" dirty="0" smtClean="0"/>
              <a:t>Google and e-journals epitomize this convenience. WE didn’t ask the question (we were not examining library content, rather research services), but researchers consider </a:t>
            </a:r>
            <a:r>
              <a:rPr lang="en-US" baseline="0" dirty="0" err="1" smtClean="0"/>
              <a:t>ejournals</a:t>
            </a:r>
            <a:r>
              <a:rPr lang="en-US" baseline="0" dirty="0" smtClean="0"/>
              <a:t> a “service.” &lt;click&gt;</a:t>
            </a:r>
          </a:p>
          <a:p>
            <a:pPr marL="224828" indent="-224828">
              <a:buAutoNum type="arabicPeriod"/>
            </a:pPr>
            <a:r>
              <a:rPr lang="en-US" baseline="0" dirty="0" smtClean="0"/>
              <a:t>Across disciplines, many of the researchers we spoke with struggle with the burgeoning volume of their own data and documents. They worry  that their own work may be unavailable, or lost. This is the sizeable gap and opportunity: interoperable and discoverable data structure standards, metadata management &lt;click&gt;</a:t>
            </a:r>
          </a:p>
          <a:p>
            <a:pPr marL="224828" indent="-224828">
              <a:buAutoNum type="arabicPeriod"/>
            </a:pPr>
            <a:r>
              <a:rPr lang="en-US" baseline="0" dirty="0" smtClean="0"/>
              <a:t>Before embarking on collaborative work, researchers choose colleagues by introductions and meet with them, face to face. In other words, from the vantage point of the scholars themselves, expertise profiling is not interesting. &lt;click&gt;</a:t>
            </a:r>
          </a:p>
          <a:p>
            <a:pPr marL="224828" indent="-224828">
              <a:buAutoNum type="arabicPeriod"/>
            </a:pPr>
            <a:r>
              <a:rPr lang="en-US" baseline="0" dirty="0" smtClean="0"/>
              <a:t>Mostly, the “L” word doesn’t come up. </a:t>
            </a:r>
          </a:p>
          <a:p>
            <a:pPr marL="224828" indent="-224828">
              <a:buAutoNum type="arabicPeriod"/>
            </a:pPr>
            <a:endParaRPr lang="en-US" baseline="0" dirty="0" smtClean="0"/>
          </a:p>
          <a:p>
            <a:pPr marL="224828" indent="-224828"/>
            <a:r>
              <a:rPr lang="en-US" baseline="0" dirty="0" smtClean="0"/>
              <a:t>None of this should be news.</a:t>
            </a:r>
          </a:p>
          <a:p>
            <a:pPr marL="224828" indent="-224828"/>
            <a:endParaRPr lang="en-US" baseline="0" dirty="0" smtClean="0"/>
          </a:p>
        </p:txBody>
      </p:sp>
      <p:sp>
        <p:nvSpPr>
          <p:cNvPr id="4" name="Slide Number Placeholder 3"/>
          <p:cNvSpPr>
            <a:spLocks noGrp="1"/>
          </p:cNvSpPr>
          <p:nvPr>
            <p:ph type="sldNum" sz="quarter" idx="10"/>
          </p:nvPr>
        </p:nvSpPr>
        <p:spPr/>
        <p:txBody>
          <a:bodyPr/>
          <a:lstStyle/>
          <a:p>
            <a:fld id="{1D6497C9-B625-40A3-9C0A-92323A681FF6}"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224828" indent="-224828"/>
            <a:r>
              <a:rPr lang="en-US" sz="1200" dirty="0" smtClean="0">
                <a:latin typeface="Arial" pitchFamily="-65" charset="0"/>
                <a:ea typeface="ＭＳ Ｐゴシック" pitchFamily="-65" charset="-128"/>
                <a:cs typeface="ＭＳ Ｐゴシック" pitchFamily="-65" charset="-128"/>
              </a:rPr>
              <a:t>“There is misplaced effort in this space.” Many research support services that libraries and universities offer are now marginal to the interests of  their faculty. </a:t>
            </a:r>
            <a:r>
              <a:rPr lang="en-US" dirty="0" smtClean="0"/>
              <a:t>What might the library and</a:t>
            </a:r>
            <a:r>
              <a:rPr lang="en-US" baseline="0" dirty="0" smtClean="0"/>
              <a:t> the university consider to</a:t>
            </a:r>
            <a:r>
              <a:rPr lang="en-US" dirty="0" smtClean="0"/>
              <a:t> stop doing?</a:t>
            </a:r>
          </a:p>
          <a:p>
            <a:pPr marL="224828" indent="-224828">
              <a:buAutoNum type="arabicPeriod"/>
            </a:pPr>
            <a:endParaRPr lang="en-US" dirty="0" smtClean="0"/>
          </a:p>
          <a:p>
            <a:pPr marL="224828" indent="-224828">
              <a:buAutoNum type="arabicPeriod"/>
            </a:pPr>
            <a:r>
              <a:rPr lang="en-US" dirty="0" smtClean="0"/>
              <a:t>Researchers</a:t>
            </a:r>
            <a:r>
              <a:rPr lang="en-US" baseline="0" dirty="0" smtClean="0"/>
              <a:t> already track funding opportunities, </a:t>
            </a:r>
            <a:r>
              <a:rPr lang="en-US" u="none" baseline="0" dirty="0" smtClean="0"/>
              <a:t>and </a:t>
            </a:r>
            <a:r>
              <a:rPr lang="en-US" u="sng" baseline="0" dirty="0" smtClean="0"/>
              <a:t>al</a:t>
            </a:r>
            <a:r>
              <a:rPr lang="en-US" u="sng" dirty="0" smtClean="0"/>
              <a:t>l</a:t>
            </a:r>
            <a:r>
              <a:rPr lang="en-US" dirty="0" smtClean="0"/>
              <a:t> the universities have a central office managing grants and contracts. </a:t>
            </a:r>
            <a:r>
              <a:rPr lang="en-US" baseline="0" dirty="0" smtClean="0"/>
              <a:t>&lt;click&gt;</a:t>
            </a:r>
          </a:p>
          <a:p>
            <a:pPr marL="224828" indent="-224828">
              <a:buAutoNum type="arabicPeriod"/>
            </a:pPr>
            <a:endParaRPr lang="en-US" baseline="0" dirty="0" smtClean="0"/>
          </a:p>
          <a:p>
            <a:pPr marL="224828" indent="-224828" defTabSz="899312" eaLnBrk="0" hangingPunct="0">
              <a:buFontTx/>
              <a:buAutoNum type="arabicPeriod"/>
              <a:defRPr/>
            </a:pPr>
            <a:r>
              <a:rPr lang="en-US" dirty="0" smtClean="0"/>
              <a:t>Researchers</a:t>
            </a:r>
            <a:r>
              <a:rPr lang="en-US" baseline="0" dirty="0" smtClean="0"/>
              <a:t> are told which journals to publish in, or they just know. &lt;click&gt;</a:t>
            </a:r>
          </a:p>
          <a:p>
            <a:pPr marL="224828" indent="-224828">
              <a:buAutoNum type="arabicPeriod"/>
            </a:pPr>
            <a:endParaRPr lang="en-US" baseline="0" dirty="0" smtClean="0"/>
          </a:p>
          <a:p>
            <a:pPr marL="224828" indent="-224828" defTabSz="899312" eaLnBrk="0" hangingPunct="0">
              <a:buFontTx/>
              <a:buAutoNum type="arabicPeriod"/>
              <a:defRPr/>
            </a:pPr>
            <a:r>
              <a:rPr lang="en-US" baseline="0" dirty="0" smtClean="0"/>
              <a:t>In some fields, there is considerable pressure to place results in the public domain. In the case of legal and technology transfer, though, all universities have offices that deal with this. &lt;click&gt;</a:t>
            </a:r>
          </a:p>
          <a:p>
            <a:pPr marL="224828" indent="-224828" defTabSz="899312" eaLnBrk="0" hangingPunct="0">
              <a:buFontTx/>
              <a:buAutoNum type="arabicPeriod"/>
              <a:defRPr/>
            </a:pPr>
            <a:endParaRPr lang="en-US" baseline="0" dirty="0" smtClean="0"/>
          </a:p>
          <a:p>
            <a:pPr marL="224828" indent="-224828" defTabSz="899312" eaLnBrk="0" hangingPunct="0">
              <a:buFontTx/>
              <a:buAutoNum type="arabicPeriod"/>
              <a:defRPr/>
            </a:pPr>
            <a:r>
              <a:rPr lang="en-US" baseline="0" dirty="0" smtClean="0"/>
              <a:t>Forget about information literacy, classes, bibliographic instruction, all that. Sure, researchers know that technology changes threaten to eclipse their information management and retrieval skills – but this is close to the bottom of their priorities. Google is good enough. &lt;click&gt;</a:t>
            </a:r>
          </a:p>
          <a:p>
            <a:pPr marL="224828" indent="-224828" defTabSz="899312" eaLnBrk="0" hangingPunct="0">
              <a:buFontTx/>
              <a:buAutoNum type="arabicPeriod"/>
              <a:defRPr/>
            </a:pPr>
            <a:endParaRPr lang="en-US" baseline="0" dirty="0" smtClean="0"/>
          </a:p>
          <a:p>
            <a:pPr marL="224828" indent="-224828" defTabSz="899312" eaLnBrk="0" hangingPunct="0">
              <a:buFontTx/>
              <a:buAutoNum type="arabicPeriod"/>
              <a:defRPr/>
            </a:pPr>
            <a:r>
              <a:rPr lang="en-US" baseline="0" dirty="0" smtClean="0"/>
              <a:t>Expertise profiling  may serve the university, but researchers are mostly not interested. &lt;click&gt;</a:t>
            </a:r>
          </a:p>
          <a:p>
            <a:pPr marL="224828" indent="-224828" defTabSz="899312" eaLnBrk="0" hangingPunct="0">
              <a:buFontTx/>
              <a:buAutoNum type="arabicPeriod"/>
              <a:defRPr/>
            </a:pPr>
            <a:endParaRPr lang="en-US" baseline="0" dirty="0" smtClean="0"/>
          </a:p>
          <a:p>
            <a:pPr marL="224828" indent="-224828" defTabSz="899312" eaLnBrk="0" hangingPunct="0">
              <a:buFontTx/>
              <a:buAutoNum type="arabicPeriod"/>
              <a:defRPr/>
            </a:pPr>
            <a:r>
              <a:rPr lang="en-US" dirty="0" smtClean="0"/>
              <a:t>Researchers use commercial software to analyze large text and data files, for example, for astronomy data or patient’s medical files</a:t>
            </a:r>
            <a:r>
              <a:rPr lang="en-US" baseline="0" dirty="0" smtClean="0"/>
              <a:t> &lt;click&gt;</a:t>
            </a:r>
          </a:p>
          <a:p>
            <a:pPr marL="224828" indent="-224828" defTabSz="899312" eaLnBrk="0" hangingPunct="0">
              <a:buFontTx/>
              <a:buAutoNum type="arabicPeriod"/>
              <a:defRPr/>
            </a:pPr>
            <a:endParaRPr lang="en-US" baseline="0" dirty="0" smtClean="0"/>
          </a:p>
          <a:p>
            <a:pPr marL="224828" indent="-224828" defTabSz="899312" eaLnBrk="0" hangingPunct="0">
              <a:buFontTx/>
              <a:buAutoNum type="arabicPeriod"/>
              <a:defRPr/>
            </a:pPr>
            <a:r>
              <a:rPr lang="en-US" baseline="0" dirty="0" smtClean="0"/>
              <a:t>Some researchers are frustrated with citations. Most participants use Word, copy-and-paste, rather than a tool like </a:t>
            </a:r>
            <a:r>
              <a:rPr lang="en-US" baseline="0" dirty="0" err="1" smtClean="0"/>
              <a:t>EndNote</a:t>
            </a:r>
            <a:r>
              <a:rPr lang="en-US" baseline="0" dirty="0" smtClean="0"/>
              <a:t> or </a:t>
            </a:r>
            <a:r>
              <a:rPr lang="en-US" baseline="0" dirty="0" err="1" smtClean="0"/>
              <a:t>RefWorks</a:t>
            </a:r>
            <a:r>
              <a:rPr lang="en-US" baseline="0" dirty="0" smtClean="0"/>
              <a:t>. &lt;click&gt;</a:t>
            </a:r>
          </a:p>
          <a:p>
            <a:pPr marL="224828" indent="-224828" defTabSz="899312" eaLnBrk="0" hangingPunct="0">
              <a:buFontTx/>
              <a:buAutoNum type="arabicPeriod"/>
              <a:defRPr/>
            </a:pPr>
            <a:endParaRPr lang="en-US" dirty="0" smtClean="0"/>
          </a:p>
          <a:p>
            <a:pPr marL="224828" indent="-224828" defTabSz="899312" eaLnBrk="0" hangingPunct="0">
              <a:buFontTx/>
              <a:buAutoNum type="arabicPeriod"/>
              <a:defRPr/>
            </a:pPr>
            <a:r>
              <a:rPr lang="en-US" sz="1200" dirty="0" smtClean="0"/>
              <a:t>Services to manage pre-prints, post-prints and publications. &lt;Never. Not one.&gt;</a:t>
            </a:r>
            <a:endParaRPr lang="en-US" dirty="0" smtClean="0"/>
          </a:p>
          <a:p>
            <a:pPr marL="224828" indent="-224828" defTabSz="899312" eaLnBrk="0" hangingPunct="0">
              <a:buFontTx/>
              <a:buAutoNum type="arabicPeriod"/>
              <a:defRPr/>
            </a:pPr>
            <a:endParaRPr lang="en-US" baseline="0" dirty="0" smtClean="0"/>
          </a:p>
          <a:p>
            <a:pPr marL="674484" lvl="1" indent="-224828" defTabSz="899312" eaLnBrk="0" hangingPunct="0">
              <a:defRPr/>
            </a:pPr>
            <a:endParaRPr lang="en-US" baseline="0" dirty="0" smtClean="0"/>
          </a:p>
        </p:txBody>
      </p:sp>
      <p:sp>
        <p:nvSpPr>
          <p:cNvPr id="4" name="Slide Number Placeholder 3"/>
          <p:cNvSpPr>
            <a:spLocks noGrp="1"/>
          </p:cNvSpPr>
          <p:nvPr>
            <p:ph type="sldNum" sz="quarter" idx="10"/>
          </p:nvPr>
        </p:nvSpPr>
        <p:spPr/>
        <p:txBody>
          <a:bodyPr/>
          <a:lstStyle/>
          <a:p>
            <a:fld id="{1D6497C9-B625-40A3-9C0A-92323A681FF6}"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baseline="0" dirty="0" smtClean="0"/>
              <a:t>There are sizeable opportunities for informatics skills and a data valet (data concierge? data guru?) on campus. I’m not sure they’ll be in the library, though. </a:t>
            </a:r>
          </a:p>
          <a:p>
            <a:endParaRPr lang="en-US" baseline="0" dirty="0" smtClean="0"/>
          </a:p>
          <a:p>
            <a:r>
              <a:rPr lang="en-US" baseline="0" dirty="0" smtClean="0"/>
              <a:t>We are looking forward to the UK report, expected in the fall. Based on our conversations with both the UK and US the consultants, differences in national research structures and funding regimes are substantial, and the fruits of each system are </a:t>
            </a:r>
            <a:r>
              <a:rPr lang="en-US" baseline="0" dirty="0" err="1" smtClean="0"/>
              <a:t>heterogenous</a:t>
            </a:r>
            <a:r>
              <a:rPr lang="en-US" baseline="0" dirty="0" smtClean="0"/>
              <a:t>. There is a real chance for mutual international exchange of successful research support services, and exciting possibilities for interoperable repositories of discipline-specific international research discoveries and knowledge created.</a:t>
            </a:r>
          </a:p>
          <a:p>
            <a:endParaRPr lang="en-US" baseline="0" dirty="0" smtClean="0"/>
          </a:p>
          <a:p>
            <a:pPr defTabSz="899312" eaLnBrk="0" hangingPunct="0">
              <a:defRPr/>
            </a:pPr>
            <a:r>
              <a:rPr lang="en-US" sz="1200" dirty="0" smtClean="0">
                <a:latin typeface="Arial" pitchFamily="-65" charset="0"/>
                <a:ea typeface="ＭＳ Ｐゴシック" pitchFamily="-65" charset="-128"/>
                <a:cs typeface="ＭＳ Ｐゴシック" pitchFamily="-65" charset="-128"/>
              </a:rPr>
              <a:t>Cynical conclusions about marginal, misplaced effort - not at odds with our recent Risk and Systemic Change report</a:t>
            </a:r>
          </a:p>
          <a:p>
            <a:endParaRPr lang="en-US" baseline="0" dirty="0" smtClean="0"/>
          </a:p>
          <a:p>
            <a:pPr marL="224828" indent="-224828" defTabSz="899312" eaLnBrk="0" hangingPunct="0">
              <a:buFontTx/>
              <a:buAutoNum type="arabicPeriod"/>
              <a:defRPr/>
            </a:pPr>
            <a:r>
              <a:rPr lang="en-US" dirty="0" smtClean="0"/>
              <a:t>Data guru, data valet, data guru – “</a:t>
            </a:r>
            <a:r>
              <a:rPr lang="en-US" baseline="0" dirty="0" smtClean="0"/>
              <a:t>I have a bucket of bits but can’t make sense of them”</a:t>
            </a:r>
            <a:endParaRPr lang="en-US" dirty="0" smtClean="0"/>
          </a:p>
          <a:p>
            <a:pPr marL="224828" indent="-224828">
              <a:buAutoNum type="arabicPeriod"/>
            </a:pPr>
            <a:r>
              <a:rPr lang="en-US" dirty="0" smtClean="0"/>
              <a:t>Where the hell are the vendors?</a:t>
            </a:r>
            <a:r>
              <a:rPr lang="en-US" baseline="0" dirty="0" smtClean="0"/>
              <a:t> Have they missed it altogether? Where are the services we need to get from them?</a:t>
            </a:r>
          </a:p>
          <a:p>
            <a:pPr marL="224828" indent="-224828">
              <a:buAutoNum type="arabicPeriod"/>
            </a:pPr>
            <a:r>
              <a:rPr lang="en-US" baseline="0" dirty="0" smtClean="0"/>
              <a:t>What about cross-institutional and transnational interoperability of what’s buried in our bespoke IRs?</a:t>
            </a:r>
          </a:p>
          <a:p>
            <a:pPr marL="224828" indent="-224828">
              <a:buAutoNum type="arabicPeriod"/>
            </a:pPr>
            <a:r>
              <a:rPr lang="en-US" baseline="0" dirty="0" smtClean="0"/>
              <a:t>“if we weren’t using expertise profiling systems for promotion and tenure, we would have wasted millions of dollars.”</a:t>
            </a:r>
          </a:p>
          <a:p>
            <a:pPr marL="224828" indent="-224828">
              <a:buAutoNum type="arabicPeriod"/>
            </a:pPr>
            <a:r>
              <a:rPr lang="en-US" baseline="0" dirty="0" smtClean="0"/>
              <a:t>organizing management of results of research – transnational subject repositories?</a:t>
            </a:r>
          </a:p>
          <a:p>
            <a:pPr marL="224828" indent="-224828">
              <a:buAutoNum type="arabicPeriod"/>
            </a:pPr>
            <a:r>
              <a:rPr lang="en-US" dirty="0" smtClean="0">
                <a:latin typeface="Arial" charset="0"/>
                <a:ea typeface="ＭＳ Ｐゴシック" pitchFamily="-109" charset="-128"/>
              </a:rPr>
              <a:t>P to E has gone well. Library services are being peeled away from the collection,</a:t>
            </a:r>
            <a:r>
              <a:rPr lang="en-US" baseline="0" dirty="0" smtClean="0">
                <a:latin typeface="Arial" charset="0"/>
                <a:ea typeface="ＭＳ Ｐゴシック" pitchFamily="-109" charset="-128"/>
              </a:rPr>
              <a:t> as the books and the journals have gone digital.</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D6497C9-B625-40A3-9C0A-92323A681FF6}"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74670D-90D9-4B9F-8868-B2EFBFA45B5C}" type="slidenum">
              <a:rPr lang="en-US"/>
              <a:pPr/>
              <a:t>5</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t>Continuous with “What’s keeping you up at night” RLG podcast interview series – but directed at library management.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hand control to my</a:t>
            </a:r>
            <a:r>
              <a:rPr lang="en-US" baseline="0" dirty="0" smtClean="0"/>
              <a:t> colleague Karen Smith-Yoshimura, a data guru if there ever was one.</a:t>
            </a:r>
            <a:endParaRPr lang="en-US" dirty="0"/>
          </a:p>
        </p:txBody>
      </p:sp>
      <p:sp>
        <p:nvSpPr>
          <p:cNvPr id="4" name="Slide Number Placeholder 3"/>
          <p:cNvSpPr>
            <a:spLocks noGrp="1"/>
          </p:cNvSpPr>
          <p:nvPr>
            <p:ph type="sldNum" sz="quarter" idx="10"/>
          </p:nvPr>
        </p:nvSpPr>
        <p:spPr/>
        <p:txBody>
          <a:bodyPr/>
          <a:lstStyle/>
          <a:p>
            <a:fld id="{1D6497C9-B625-40A3-9C0A-92323A681FF6}"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1BE3D-25AA-44A8-9C17-C12CE8B60419}" type="slidenum">
              <a:rPr lang="en-US"/>
              <a:pPr/>
              <a:t>51</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68196"/>
            <a:ext cx="5486400" cy="4141400"/>
          </a:xfrm>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r>
              <a:rPr lang="en-US" dirty="0" smtClean="0">
                <a:latin typeface="Arial" charset="0"/>
              </a:rPr>
              <a:t>An RLG Partner working group (</a:t>
            </a:r>
            <a:r>
              <a:rPr lang="en-US" dirty="0" err="1" smtClean="0">
                <a:latin typeface="Arial" charset="0"/>
              </a:rPr>
              <a:t>Leighann</a:t>
            </a:r>
            <a:r>
              <a:rPr lang="en-US" dirty="0" smtClean="0">
                <a:latin typeface="Arial" charset="0"/>
              </a:rPr>
              <a:t> Ayers,</a:t>
            </a:r>
            <a:r>
              <a:rPr lang="en-US" baseline="0" dirty="0" smtClean="0">
                <a:latin typeface="Arial" charset="0"/>
              </a:rPr>
              <a:t> U. Michigan; Beth Picknally Camden, U. Pennsylvania; Lisa German, Pennsylvania State University; Peggy Johnson, U. Minnesota; Caroline Miller, UCLA) conducted a survey in 2008 of department heads or directors in the RLG Partnership responsible for creating at least some non-MARC metadata, either solely or in addition to MARC metadata.  We received  134 responses from 67 RLG Partner institutions, of which 121 created at least some non-MARC metadata. Only 22 of those (18%) created non-MARC metadata only.</a:t>
            </a:r>
            <a:endParaRPr lang="en-US" dirty="0" smtClean="0">
              <a:latin typeface="Arial" charset="0"/>
            </a:endParaRPr>
          </a:p>
        </p:txBody>
      </p:sp>
      <p:sp>
        <p:nvSpPr>
          <p:cNvPr id="52228" name="Slide Number Placeholder 3"/>
          <p:cNvSpPr>
            <a:spLocks noGrp="1"/>
          </p:cNvSpPr>
          <p:nvPr>
            <p:ph type="sldNum" sz="quarter" idx="5"/>
          </p:nvPr>
        </p:nvSpPr>
        <p:spPr>
          <a:noFill/>
        </p:spPr>
        <p:txBody>
          <a:bodyPr/>
          <a:lstStyle/>
          <a:p>
            <a:fld id="{8365D8BF-ADA9-4E3F-911F-DB29CE8A6D57}" type="slidenum">
              <a:rPr lang="en-US" smtClean="0">
                <a:latin typeface="Arial" charset="0"/>
              </a:rPr>
              <a:pPr/>
              <a:t>53</a:t>
            </a:fld>
            <a:endParaRPr lang="en-US" smtClean="0">
              <a:latin typeface="Arial" charset="0"/>
            </a:endParaRPr>
          </a:p>
        </p:txBody>
      </p:sp>
      <p:sp>
        <p:nvSpPr>
          <p:cNvPr id="52229" name="Footer Placeholder 4"/>
          <p:cNvSpPr>
            <a:spLocks noGrp="1"/>
          </p:cNvSpPr>
          <p:nvPr>
            <p:ph type="ftr" sz="quarter" idx="4"/>
          </p:nvPr>
        </p:nvSpPr>
        <p:spPr>
          <a:noFill/>
        </p:spPr>
        <p:txBody>
          <a:bodyPr/>
          <a:lstStyle/>
          <a:p>
            <a:r>
              <a:rPr lang="en-US" smtClean="0">
                <a:latin typeface="Arial" charset="0"/>
              </a:rPr>
              <a:t>Smith-Yoshimura &amp; Hickey</a:t>
            </a:r>
          </a:p>
        </p:txBody>
      </p:sp>
      <p:sp>
        <p:nvSpPr>
          <p:cNvPr id="52230" name="Header Placeholder 5"/>
          <p:cNvSpPr>
            <a:spLocks noGrp="1"/>
          </p:cNvSpPr>
          <p:nvPr>
            <p:ph type="hdr" sz="quarter"/>
          </p:nvPr>
        </p:nvSpPr>
        <p:spPr>
          <a:noFill/>
        </p:spPr>
        <p:txBody>
          <a:bodyPr/>
          <a:lstStyle/>
          <a:p>
            <a:r>
              <a:rPr lang="en-US" smtClean="0">
                <a:latin typeface="Arial" charset="0"/>
              </a:rPr>
              <a:t>Names and Identities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from an earlier</a:t>
            </a:r>
            <a:r>
              <a:rPr lang="en-US" baseline="0" dirty="0" smtClean="0"/>
              <a:t> survey conducted in 2007 of 18 RLG Partner institutions in the US and UK that had “multiple metadata creation centers” on campus that included libraries, archives, museums and had some interaction among them. Each head of a unit responsible for creating metadata to describe information resources that a researcher, student, or teacher would want to access was requested to respond.</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2008</a:t>
            </a:r>
            <a:r>
              <a:rPr lang="en-US" baseline="0" dirty="0" smtClean="0"/>
              <a:t> survey of RLG Partners, 70% reported that they had tools to convert between MARC and non-MARC formats. Only 11 schemas were used by 18% or more of 61 respondents. More people used cross-walk schemas </a:t>
            </a:r>
            <a:r>
              <a:rPr lang="en-US" i="1" baseline="0" dirty="0" smtClean="0"/>
              <a:t>from MARC  </a:t>
            </a:r>
            <a:r>
              <a:rPr lang="en-US" i="0" baseline="0" dirty="0" smtClean="0"/>
              <a:t>to something else than schemas </a:t>
            </a:r>
            <a:r>
              <a:rPr lang="en-US" i="1" baseline="0" dirty="0" smtClean="0"/>
              <a:t>to MARC.</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xfrm>
            <a:off x="1704975" y="725488"/>
            <a:ext cx="3444875" cy="2584450"/>
          </a:xfrm>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Implications of MARC</a:t>
            </a:r>
            <a:r>
              <a:rPr lang="en-US" baseline="0" dirty="0" smtClean="0"/>
              <a:t> Tag Usage on Library Metadata Practices Working Group, Catherine Argus of the National Library of Australia compared the search, limit, and sort options in five different aggregated bibliographic databases, using a sample of 52 MARC records in different formats. This is from the Webinar we conducted last March. She found that </a:t>
            </a:r>
            <a:r>
              <a:rPr lang="en-US" i="1" baseline="0" dirty="0" smtClean="0"/>
              <a:t>all </a:t>
            </a:r>
            <a:r>
              <a:rPr lang="en-US" i="0" baseline="0" dirty="0" smtClean="0"/>
              <a:t> databases offered at least one search option not offered by the others, and at least one MARC field not indexed by the others. The fields that are most in common match closely to the ones that are most frequently occurring in </a:t>
            </a:r>
            <a:r>
              <a:rPr lang="en-US" i="0" baseline="0" dirty="0" err="1" smtClean="0"/>
              <a:t>WorldCat</a:t>
            </a:r>
            <a:r>
              <a:rPr lang="en-US" i="0" baseline="0" dirty="0" smtClean="0"/>
              <a:t>: </a:t>
            </a:r>
            <a:r>
              <a:rPr lang="en-AU" sz="1200" dirty="0" smtClean="0">
                <a:latin typeface="Trebuchet MS" pitchFamily="34" charset="0"/>
              </a:rPr>
              <a:t>ISBN/ISSN, main/added entries, title/variant title, series, subject.</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EAC05-D40C-4CAA-A869-40CDFB4CB8CA}" type="slidenum">
              <a:rPr lang="en-US"/>
              <a:pPr/>
              <a:t>58</a:t>
            </a:fld>
            <a:endParaRPr lang="en-US"/>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r>
              <a:rPr lang="en-US" dirty="0" smtClean="0"/>
              <a:t>Here</a:t>
            </a:r>
            <a:r>
              <a:rPr lang="en-US" baseline="0" dirty="0" smtClean="0"/>
              <a:t> are some of the highlights from the working group’s recently published report,</a:t>
            </a:r>
            <a:r>
              <a:rPr lang="en-US" dirty="0" smtClean="0"/>
              <a:t> </a:t>
            </a:r>
            <a:r>
              <a:rPr lang="en-US" i="1" dirty="0"/>
              <a:t>Implications of MARC Tag Usage on Library Metadata </a:t>
            </a:r>
            <a:r>
              <a:rPr lang="en-US" i="1" dirty="0" smtClean="0"/>
              <a:t>Practices. </a:t>
            </a:r>
            <a:r>
              <a:rPr lang="en-US" i="0" dirty="0" smtClean="0"/>
              <a:t>The</a:t>
            </a:r>
            <a:r>
              <a:rPr lang="en-US" i="0" baseline="0" dirty="0" smtClean="0"/>
              <a:t> working group had expected that these statements would be provocative when we presented them in our March 2010 Webinar – we were surprised that we received no pushback at all.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FDB9F-795F-4BDF-A4E1-D20032BE9CC9}" type="slidenum">
              <a:rPr lang="en-US"/>
              <a:pPr/>
              <a:t>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sz="1000" b="1" u="sng"/>
              <a:t>Name</a:t>
            </a:r>
            <a:r>
              <a:rPr lang="en-US" sz="1000"/>
              <a:t>				</a:t>
            </a:r>
            <a:r>
              <a:rPr lang="en-US" sz="1000" b="1" u="sng"/>
              <a:t>University</a:t>
            </a:r>
          </a:p>
          <a:p>
            <a:pPr>
              <a:buClr>
                <a:srgbClr val="339933"/>
              </a:buClr>
            </a:pPr>
            <a:r>
              <a:rPr lang="en-US" sz="1000"/>
              <a:t>1) Karyle Butcher			Oregon State University</a:t>
            </a:r>
          </a:p>
          <a:p>
            <a:pPr>
              <a:buClr>
                <a:srgbClr val="339933"/>
              </a:buClr>
            </a:pPr>
            <a:r>
              <a:rPr lang="en-US" sz="1000"/>
              <a:t>2) Paul Courant			University of Michigan</a:t>
            </a:r>
          </a:p>
          <a:p>
            <a:pPr>
              <a:buClr>
                <a:srgbClr val="339933"/>
              </a:buClr>
            </a:pPr>
            <a:r>
              <a:rPr lang="en-US" sz="1000"/>
              <a:t>3) Deborah Jakubs			Duke University	</a:t>
            </a:r>
          </a:p>
          <a:p>
            <a:pPr>
              <a:buClr>
                <a:srgbClr val="339933"/>
              </a:buClr>
            </a:pPr>
            <a:r>
              <a:rPr lang="en-US" sz="1000"/>
              <a:t>4) Charles Lowry			University of Maryland</a:t>
            </a:r>
          </a:p>
          <a:p>
            <a:pPr>
              <a:buClr>
                <a:srgbClr val="339933"/>
              </a:buClr>
            </a:pPr>
            <a:r>
              <a:rPr lang="en-US" sz="1000"/>
              <a:t>5) Rick Luce				Emory University 	</a:t>
            </a:r>
          </a:p>
          <a:p>
            <a:pPr>
              <a:buClr>
                <a:srgbClr val="339933"/>
              </a:buClr>
            </a:pPr>
            <a:r>
              <a:rPr lang="en-US" sz="1000"/>
              <a:t>6) Randy Olsen			Brigham Young University</a:t>
            </a:r>
          </a:p>
          <a:p>
            <a:pPr>
              <a:buClr>
                <a:srgbClr val="339933"/>
              </a:buClr>
            </a:pPr>
            <a:r>
              <a:rPr lang="en-US" sz="1000"/>
              <a:t>7) Catherine Quinlan			University of Southern California</a:t>
            </a:r>
          </a:p>
          <a:p>
            <a:pPr>
              <a:buClr>
                <a:srgbClr val="339933"/>
              </a:buClr>
            </a:pPr>
            <a:r>
              <a:rPr lang="en-US" sz="1000"/>
              <a:t>8) Carton Rogers			University of Pennsylvania</a:t>
            </a:r>
          </a:p>
          <a:p>
            <a:pPr>
              <a:buClr>
                <a:srgbClr val="339933"/>
              </a:buClr>
            </a:pPr>
            <a:r>
              <a:rPr lang="en-US" sz="1000"/>
              <a:t>9) Judith Russell			University of Florida</a:t>
            </a:r>
          </a:p>
          <a:p>
            <a:pPr>
              <a:buClr>
                <a:srgbClr val="339933"/>
              </a:buClr>
            </a:pPr>
            <a:r>
              <a:rPr lang="en-US" sz="1000"/>
              <a:t>10) Sherrie Schmidt			Arizona State University </a:t>
            </a:r>
          </a:p>
          <a:p>
            <a:pPr>
              <a:buClr>
                <a:srgbClr val="339933"/>
              </a:buClr>
            </a:pPr>
            <a:r>
              <a:rPr lang="en-US" sz="1000"/>
              <a:t>11) Patricia Steele			Indiana University</a:t>
            </a:r>
          </a:p>
          <a:p>
            <a:pPr>
              <a:buClr>
                <a:srgbClr val="339933"/>
              </a:buClr>
            </a:pPr>
            <a:r>
              <a:rPr lang="en-US" sz="1000"/>
              <a:t>12) Carla Stoffle			University of Arizona</a:t>
            </a:r>
          </a:p>
          <a:p>
            <a:pPr>
              <a:buClr>
                <a:srgbClr val="339933"/>
              </a:buClr>
            </a:pPr>
            <a:r>
              <a:rPr lang="en-US" sz="1000"/>
              <a:t>13) Gary Strong			University of California, Los Angeles</a:t>
            </a:r>
          </a:p>
          <a:p>
            <a:pPr>
              <a:buClr>
                <a:srgbClr val="339933"/>
              </a:buClr>
            </a:pPr>
            <a:r>
              <a:rPr lang="en-US" sz="1000"/>
              <a:t>14) Suzanne Thorin			Syracuse University</a:t>
            </a:r>
          </a:p>
          <a:p>
            <a:pPr>
              <a:buClr>
                <a:srgbClr val="339933"/>
              </a:buClr>
            </a:pPr>
            <a:r>
              <a:rPr lang="en-US" sz="1000"/>
              <a:t>15) Bill Walker			University of Miami</a:t>
            </a:r>
          </a:p>
          <a:p>
            <a:endParaRPr lang="en-US" sz="10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WorldCat</a:t>
            </a:r>
            <a:r>
              <a:rPr lang="en-US" dirty="0" smtClean="0"/>
              <a:t> Identities has compiled information for 30 million people,</a:t>
            </a:r>
            <a:r>
              <a:rPr lang="en-US" baseline="0" dirty="0" smtClean="0"/>
              <a:t> organizations, fictional characters </a:t>
            </a:r>
            <a:r>
              <a:rPr lang="en-US" baseline="0" dirty="0" err="1" smtClean="0"/>
              <a:t>datamined</a:t>
            </a:r>
            <a:r>
              <a:rPr lang="en-US" baseline="0" dirty="0" smtClean="0"/>
              <a:t> from </a:t>
            </a:r>
            <a:r>
              <a:rPr lang="en-US" baseline="0" dirty="0" err="1" smtClean="0"/>
              <a:t>WorldCat</a:t>
            </a:r>
            <a:r>
              <a:rPr lang="en-US" baseline="0" dirty="0" smtClean="0"/>
              <a:t>.  The publication timeline is based on the publication dates of all the publications represented in </a:t>
            </a:r>
            <a:r>
              <a:rPr lang="en-US" baseline="0" dirty="0" err="1" smtClean="0"/>
              <a:t>WorldCat</a:t>
            </a:r>
            <a:r>
              <a:rPr lang="en-US" baseline="0" dirty="0" smtClean="0"/>
              <a:t>. The works are </a:t>
            </a:r>
            <a:r>
              <a:rPr lang="en-US" baseline="0" dirty="0" err="1" smtClean="0"/>
              <a:t>FRBRized</a:t>
            </a:r>
            <a:r>
              <a:rPr lang="en-US" baseline="0" dirty="0" smtClean="0"/>
              <a:t> from the contents of </a:t>
            </a:r>
            <a:r>
              <a:rPr lang="en-US" baseline="0" dirty="0" err="1" smtClean="0"/>
              <a:t>WorldCat</a:t>
            </a:r>
            <a:r>
              <a:rPr lang="en-US" baseline="0" dirty="0" smtClean="0"/>
              <a:t> (with a long list of different translations); audience level based on the types of libraries that hold the works, related identities pulled from the bibliographic records, links to authority files, and (click) a Tag cloud of the subjects assigned to all her works.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search on Ayers Rock retrieves</a:t>
            </a:r>
            <a:r>
              <a:rPr lang="en-US" baseline="0" dirty="0" smtClean="0"/>
              <a:t> records from all resources. Note that the books results are “</a:t>
            </a:r>
            <a:r>
              <a:rPr lang="en-US" baseline="0" dirty="0" err="1" smtClean="0"/>
              <a:t>FRBRized</a:t>
            </a:r>
            <a:r>
              <a:rPr lang="en-US" baseline="0" dirty="0" smtClean="0"/>
              <a:t>” – six editions for the same item have been grouped together. You can also limit your results to  those that are “freely available”. Scrolling down (click) you see results for audio and videos; </a:t>
            </a:r>
            <a:r>
              <a:rPr lang="en-US" baseline="0" dirty="0" err="1" smtClean="0"/>
              <a:t>australian</a:t>
            </a:r>
            <a:r>
              <a:rPr lang="en-US" baseline="0" dirty="0" smtClean="0"/>
              <a:t> newspaper articles, map – with links to other Websites, and (click) archival materials, people and organizations, and archived Websites.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lvl="1" eaLnBrk="1" hangingPunct="1"/>
            <a:endParaRPr lang="en-US" dirty="0" smtClean="0">
              <a:latin typeface="Arial" charset="0"/>
            </a:endParaRPr>
          </a:p>
        </p:txBody>
      </p:sp>
      <p:sp>
        <p:nvSpPr>
          <p:cNvPr id="64516" name="Slide Number Placeholder 3"/>
          <p:cNvSpPr>
            <a:spLocks noGrp="1"/>
          </p:cNvSpPr>
          <p:nvPr>
            <p:ph type="sldNum" sz="quarter" idx="5"/>
          </p:nvPr>
        </p:nvSpPr>
        <p:spPr>
          <a:noFill/>
        </p:spPr>
        <p:txBody>
          <a:bodyPr/>
          <a:lstStyle/>
          <a:p>
            <a:fld id="{BC01525E-9D19-423F-859B-288F0683E03F}" type="slidenum">
              <a:rPr lang="en-US" smtClean="0">
                <a:latin typeface="Arial" charset="0"/>
              </a:rPr>
              <a:pPr/>
              <a:t>67</a:t>
            </a:fld>
            <a:endParaRPr lang="en-US"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intent of the “authorities and vocabularies” offered by the Library of Congress is to provide</a:t>
            </a:r>
            <a:r>
              <a:rPr lang="en-US" baseline="0" dirty="0" smtClean="0"/>
              <a:t> human and programmatic access to commonly found standards and vocabularies developed by LC, such as Library of Congress Subject Headings, shown here. Every term is assigned a URI, using the structure shown here with the LC control number, and provides the information in different </a:t>
            </a:r>
            <a:r>
              <a:rPr lang="en-US" baseline="0" dirty="0" err="1" smtClean="0"/>
              <a:t>foramts</a:t>
            </a:r>
            <a:r>
              <a:rPr lang="en-US" baseline="0" dirty="0" smtClean="0"/>
              <a:t>, including RDSF/XML. The </a:t>
            </a:r>
            <a:r>
              <a:rPr lang="en-US" baseline="0" dirty="0" err="1" smtClean="0"/>
              <a:t>AquaBrowser</a:t>
            </a:r>
            <a:r>
              <a:rPr lang="en-US" baseline="0" dirty="0" smtClean="0"/>
              <a:t> visualization tool shows the links to narrow and broader terms.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creators of RDA are making the controlled vocabularies freely available on the Web through Metadata Registry so third party providers and Web applications can easily access and make use of the data. &lt;click&gt; This is the list of element sets for RDA </a:t>
            </a:r>
            <a:r>
              <a:rPr lang="en-US" baseline="0" dirty="0" err="1" smtClean="0"/>
              <a:t>Grou</a:t>
            </a:r>
            <a:r>
              <a:rPr lang="en-US" baseline="0" dirty="0" smtClean="0"/>
              <a:t> 1 elements, with the data elements we’re familiar with like title, edition statement, place and date of production, etc.</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577D12-5611-4C43-8A08-9CB7F9F6715A}" type="slidenum">
              <a:rPr lang="en-US"/>
              <a:pPr/>
              <a:t>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We identified five thematic risk clusters that seemed to us to reflect the most important classes of risk.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r>
              <a:rPr lang="en-US" dirty="0" smtClean="0">
                <a:latin typeface="Arial" charset="0"/>
              </a:rPr>
              <a:t>VIAF is all about creating links between existing files of names</a:t>
            </a:r>
            <a:r>
              <a:rPr lang="en-US" baseline="0" dirty="0" smtClean="0">
                <a:latin typeface="Arial" charset="0"/>
              </a:rPr>
              <a:t> – 20 national authority files, currently representing 13 million </a:t>
            </a:r>
            <a:r>
              <a:rPr lang="en-US" baseline="0" dirty="0" err="1" smtClean="0">
                <a:latin typeface="Arial" charset="0"/>
              </a:rPr>
              <a:t>personnas</a:t>
            </a:r>
            <a:r>
              <a:rPr lang="en-US" dirty="0" smtClean="0">
                <a:latin typeface="Arial" charset="0"/>
              </a:rPr>
              <a:t>  The result is a VIAF record that shows information derived from the cluster of linked name records and associated bibliographic records.  We have</a:t>
            </a:r>
            <a:r>
              <a:rPr lang="en-US" baseline="0" dirty="0" smtClean="0">
                <a:latin typeface="Arial" charset="0"/>
              </a:rPr>
              <a:t> made it available as linked data with URIs for everything and content designation for different data formats, including a view of a “cluster” as </a:t>
            </a:r>
            <a:r>
              <a:rPr lang="en-US" baseline="0" dirty="0" err="1" smtClean="0">
                <a:latin typeface="Arial" charset="0"/>
              </a:rPr>
              <a:t>rdf</a:t>
            </a:r>
            <a:r>
              <a:rPr lang="en-US" baseline="0" dirty="0" smtClean="0">
                <a:latin typeface="Arial" charset="0"/>
              </a:rPr>
              <a:t> in xml.</a:t>
            </a:r>
            <a:endParaRPr lang="en-US" dirty="0" smtClean="0">
              <a:latin typeface="Arial" charset="0"/>
            </a:endParaRPr>
          </a:p>
          <a:p>
            <a:pPr eaLnBrk="1" hangingPunct="1"/>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fld id="{5F2D004F-27EA-4A13-9AA2-CF1AA5C042CE}" type="slidenum">
              <a:rPr lang="en-US" smtClean="0">
                <a:latin typeface="Arial" charset="0"/>
              </a:rPr>
              <a:pPr/>
              <a:t>70</a:t>
            </a:fld>
            <a:endParaRPr lang="en-US"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b="1" dirty="0" err="1" smtClean="0">
                <a:latin typeface="Arial" charset="0"/>
              </a:rPr>
              <a:t>DBpedia</a:t>
            </a:r>
            <a:r>
              <a:rPr lang="en-US" dirty="0" smtClean="0">
                <a:latin typeface="Arial" charset="0"/>
              </a:rPr>
              <a:t> is a community effort to extract structured information from Wikipedia and to make this information available on the Web. </a:t>
            </a:r>
            <a:r>
              <a:rPr lang="en-US" dirty="0" err="1" smtClean="0">
                <a:latin typeface="Arial" charset="0"/>
              </a:rPr>
              <a:t>DBpedia</a:t>
            </a:r>
            <a:r>
              <a:rPr lang="en-US" dirty="0" smtClean="0">
                <a:latin typeface="Arial" charset="0"/>
              </a:rPr>
              <a:t> allows you to ask sophisticated queries against Wikipedia, and to link other data sets on the Web to Wikipedia data. This will make it easier for the amazing amount of information in Wikipedia to be used in new and interesting ways, and might inspire new mechanisms for navigating, linking and improving the </a:t>
            </a:r>
            <a:r>
              <a:rPr lang="en-US" dirty="0" err="1" smtClean="0">
                <a:latin typeface="Arial" charset="0"/>
              </a:rPr>
              <a:t>encyclopaedia</a:t>
            </a:r>
            <a:r>
              <a:rPr lang="en-US" dirty="0" smtClean="0">
                <a:latin typeface="Arial" charset="0"/>
              </a:rPr>
              <a:t> itself</a:t>
            </a:r>
            <a:r>
              <a:rPr lang="en-US" baseline="0" dirty="0" smtClean="0">
                <a:latin typeface="Arial" charset="0"/>
              </a:rPr>
              <a:t> as well as the linked data, i</a:t>
            </a:r>
            <a:r>
              <a:rPr lang="en-US" sz="1200" dirty="0" smtClean="0"/>
              <a:t>ncluding connections to library data – &lt;click&gt; here showing the link to the database at the National Library of Sweden.  This image shows the links as of last July and there are now many more</a:t>
            </a:r>
            <a:r>
              <a:rPr lang="en-US" sz="1200" baseline="0" dirty="0" smtClean="0"/>
              <a:t> – for example, &lt;click&gt; VIAF, the Library of Congress Subject Headings, and the RDA vocabularies.</a:t>
            </a:r>
            <a:r>
              <a:rPr lang="en-US" sz="1200" dirty="0" smtClean="0"/>
              <a:t> According to their online site as of last November, the </a:t>
            </a:r>
            <a:r>
              <a:rPr lang="en-US" sz="1200" dirty="0" err="1" smtClean="0"/>
              <a:t>DBpedia</a:t>
            </a:r>
            <a:r>
              <a:rPr lang="en-US" sz="1200" dirty="0" smtClean="0"/>
              <a:t> knowledge base </a:t>
            </a:r>
            <a:r>
              <a:rPr lang="en-US" sz="1200" dirty="0" smtClean="0">
                <a:solidFill>
                  <a:srgbClr val="FF0000"/>
                </a:solidFill>
              </a:rPr>
              <a:t>describes more than 2.9 million things</a:t>
            </a:r>
            <a:r>
              <a:rPr lang="en-US" sz="1200" dirty="0" smtClean="0"/>
              <a:t>, including persons, places, music, films, names of diseases and species, organizations and more, in 91different languages. </a:t>
            </a:r>
            <a:endParaRPr lang="en-US" dirty="0" smtClean="0">
              <a:latin typeface="Arial" charset="0"/>
            </a:endParaRPr>
          </a:p>
          <a:p>
            <a:endParaRPr lang="en-US" dirty="0" smtClean="0">
              <a:latin typeface="Arial" charset="0"/>
            </a:endParaRPr>
          </a:p>
        </p:txBody>
      </p:sp>
      <p:sp>
        <p:nvSpPr>
          <p:cNvPr id="65540" name="Slide Number Placeholder 3"/>
          <p:cNvSpPr>
            <a:spLocks noGrp="1"/>
          </p:cNvSpPr>
          <p:nvPr>
            <p:ph type="sldNum" sz="quarter" idx="5"/>
          </p:nvPr>
        </p:nvSpPr>
        <p:spPr>
          <a:noFill/>
        </p:spPr>
        <p:txBody>
          <a:bodyPr/>
          <a:lstStyle/>
          <a:p>
            <a:fld id="{F657AD15-0BBF-4261-BB1A-3843BCE20FA4}" type="slidenum">
              <a:rPr lang="en-US" smtClean="0">
                <a:latin typeface="Arial" charset="0"/>
              </a:rPr>
              <a:pPr/>
              <a:t>71</a:t>
            </a:fld>
            <a:endParaRPr lang="en-US"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595A83-C011-4B6E-83A3-DB2A170DBB8C}" type="slidenum">
              <a:rPr lang="en-US"/>
              <a:pPr>
                <a:defRPr/>
              </a:pPr>
              <a:t>73</a:t>
            </a:fld>
            <a:endParaRPr lang="en-US"/>
          </a:p>
        </p:txBody>
      </p:sp>
      <p:sp>
        <p:nvSpPr>
          <p:cNvPr id="27650" name="Rectangle 2"/>
          <p:cNvSpPr>
            <a:spLocks noGrp="1" noRot="1" noChangeAspect="1" noChangeArrowheads="1" noTextEdit="1"/>
          </p:cNvSpPr>
          <p:nvPr>
            <p:ph type="sldImg"/>
          </p:nvPr>
        </p:nvSpPr>
        <p:spPr>
          <a:xfrm>
            <a:off x="1704975" y="725488"/>
            <a:ext cx="3444875" cy="2584450"/>
          </a:xfrm>
          <a:ln/>
        </p:spPr>
      </p:sp>
      <p:sp>
        <p:nvSpPr>
          <p:cNvPr id="27651" name="Rectangle 3"/>
          <p:cNvSpPr>
            <a:spLocks noGrp="1" noChangeArrowheads="1"/>
          </p:cNvSpPr>
          <p:nvPr>
            <p:ph type="body" idx="1"/>
          </p:nvPr>
        </p:nvSpPr>
        <p:spPr>
          <a:noFill/>
          <a:ln/>
        </p:spPr>
        <p:txBody>
          <a:bodyPr/>
          <a:lstStyle/>
          <a:p>
            <a:r>
              <a:rPr lang="en-US" dirty="0" smtClean="0">
                <a:latin typeface="Arial" charset="0"/>
              </a:rPr>
              <a:t>I’m going to give a brief update on a grant-funded project with collaborators from the University of Illinois and the University of Maryland. The purpose of our project is to develop metadata extraction tools for digital preservation and other library applications. It starts from an acknowledgement of the research on automated name extraction that has been developed in the computer science community over the past twenty five years. The outcome of this work is relevant to the library community because the recognition and management of names is so important.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83106C-8609-44CE-83E7-469E8285A6EA}" type="slidenum">
              <a:rPr lang="en-US"/>
              <a:pPr>
                <a:defRPr/>
              </a:pPr>
              <a:t>74</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r>
              <a:rPr lang="en-US" sz="1600" dirty="0" smtClean="0">
                <a:latin typeface="Arial" charset="0"/>
              </a:rPr>
              <a:t>Though name-extraction (NER) tools are available as open source, they are not as widely deployed as they should be. </a:t>
            </a:r>
          </a:p>
          <a:p>
            <a:r>
              <a:rPr lang="en-US" sz="1600" dirty="0" smtClean="0">
                <a:latin typeface="Arial" charset="0"/>
              </a:rPr>
              <a:t>Why not? We tried to answer these questions as we defined our project goals.</a:t>
            </a:r>
          </a:p>
          <a:p>
            <a:r>
              <a:rPr lang="en-US" sz="1600" dirty="0" smtClean="0">
                <a:latin typeface="Arial" charset="0"/>
              </a:rPr>
              <a:t>    1. Workflows are incomplete. They need to be used with a suite of utilities that make it easy to prepare data, tag it, score it, and retrain the NER tool, if required. The result would lower barriers of access.</a:t>
            </a:r>
          </a:p>
          <a:p>
            <a:r>
              <a:rPr lang="en-US" sz="1600" dirty="0" smtClean="0">
                <a:latin typeface="Arial" charset="0"/>
              </a:rPr>
              <a:t>    2. They need to be used in conjunction with identity resolution research, which links the extracted name to the correct entry in an authority file.</a:t>
            </a:r>
          </a:p>
          <a:p>
            <a:r>
              <a:rPr lang="en-US" sz="1600" dirty="0" smtClean="0">
                <a:latin typeface="Arial" charset="0"/>
              </a:rPr>
              <a:t>    3. They need to be more responsive to the needs of the library community. Most name entity recognition tools recognize only a small number of name categories—typically people, organizations, and locations—but library data has many other kinds. When we identify these, we can make recommendations to the computer science community for future enhancements.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r>
              <a:rPr lang="en-US" smtClean="0">
                <a:latin typeface="Arial" charset="0"/>
              </a:rPr>
              <a:t>Here’s one potential application that we are studying. EAD records often have long spans of unstructured text—for biographical statements and descriptions of the collection. We would like to extract the names, index them, and link them to authority files. The important names are shown in colored fonts—red for personal, green for location, purple for organization.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r>
              <a:rPr lang="en-US" smtClean="0">
                <a:latin typeface="Arial" charset="0"/>
              </a:rPr>
              <a:t>Here the output of the state-of-the-art name tagging tool developed by computer science researchers at the University of Illinois, who are research partners in our work. The outcome is pretty good, but it missed School of Medicine and falsely tagged “B.S” as a location name. In a formal evaluation, the hits, misses, and near-misses are tallied into a score like that used in information-retrieval research. On this data—tagging accuracy was around 80-90%--a good score. These results imply that NER tagging on EAD records is promising, and we should be using it to extract indexable terminology from rich fields such as biographical sketches.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p:spPr>
        <p:txBody>
          <a:bodyPr/>
          <a:lstStyle/>
          <a:p>
            <a:r>
              <a:rPr lang="en-US" sz="1400" dirty="0" smtClean="0">
                <a:latin typeface="Arial" charset="0"/>
              </a:rPr>
              <a:t>Government documents also have many names to extract. But these are much more challenging for the NER tools developed in academic research departments. Here is a document marked up by the government documents expert on our project team. These records are full of names of laws, offices, and legislation. But how does it fit into the simple naming scheme implemented in research prototypes? One solution is to use the “Miscellaneous” category, which is reserved for the names of human-designed artifacts. But obviously, government documents require a far richer naming scheme. And NER performance on this data was poor—around 20%--perhaps because Miscellaneous is defined differently from one text to the next and government documents have unique capitalization and punctuation conventions that confuse the tagger.</a:t>
            </a:r>
          </a:p>
          <a:p>
            <a:endParaRPr lang="en-US" sz="1400" dirty="0" smtClean="0">
              <a:latin typeface="Arial" charset="0"/>
            </a:endParaRPr>
          </a:p>
          <a:p>
            <a:r>
              <a:rPr lang="en-US" sz="1400" dirty="0" smtClean="0">
                <a:latin typeface="Arial" charset="0"/>
              </a:rPr>
              <a:t>Nevertheless, regardless of document type, personal names and location names were tagged with a high degree of accuracy. But Miscellaneous and organization names are highly dependent on the subject of the text.</a:t>
            </a:r>
          </a:p>
        </p:txBody>
      </p:sp>
      <p:sp>
        <p:nvSpPr>
          <p:cNvPr id="4" name="Slide Number Placeholder 3"/>
          <p:cNvSpPr txBox="1">
            <a:spLocks noGrp="1"/>
          </p:cNvSpPr>
          <p:nvPr/>
        </p:nvSpPr>
        <p:spPr bwMode="auto">
          <a:xfrm>
            <a:off x="3884613" y="8737988"/>
            <a:ext cx="2971800" cy="459978"/>
          </a:xfrm>
          <a:prstGeom prst="rect">
            <a:avLst/>
          </a:prstGeom>
          <a:noFill/>
          <a:ln>
            <a:miter lim="800000"/>
            <a:headEnd/>
            <a:tailEnd/>
          </a:ln>
        </p:spPr>
        <p:txBody>
          <a:bodyPr anchor="b"/>
          <a:lstStyle/>
          <a:p>
            <a:pPr algn="r">
              <a:defRPr/>
            </a:pPr>
            <a:fld id="{16E7E2ED-8BAF-4623-A370-693597157B47}" type="slidenum">
              <a:rPr lang="en-US" sz="1200" b="0">
                <a:solidFill>
                  <a:schemeClr val="tx1"/>
                </a:solidFill>
                <a:latin typeface="Arial" pitchFamily="34" charset="0"/>
                <a:cs typeface="+mn-cs"/>
              </a:rPr>
              <a:pPr algn="r">
                <a:defRPr/>
              </a:pPr>
              <a:t>77</a:t>
            </a:fld>
            <a:endParaRPr lang="en-US" sz="1200" b="0">
              <a:solidFill>
                <a:schemeClr val="tx1"/>
              </a:solidFill>
              <a:latin typeface="Arial" pitchFamily="34" charset="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725488"/>
            <a:ext cx="3444875" cy="2584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81</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C5339C9-8336-4CFA-A893-92E935AEB803}" type="slidenum">
              <a:rPr lang="en-US"/>
              <a:pPr/>
              <a:t>99</a:t>
            </a:fld>
            <a:endParaRPr 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225"/>
            <a:r>
              <a:rPr lang="en-US" sz="1400" dirty="0" smtClean="0"/>
              <a:t>We saw the need for action related to digitization of collections of unpublished materials.  We formed an advisory group and they helped us craft an event.</a:t>
            </a:r>
            <a:endParaRPr lang="en-US" sz="1400" dirty="0"/>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225"/>
            <a:r>
              <a:rPr lang="en-US" sz="1400" dirty="0" smtClean="0"/>
              <a:t>On March 11, 2010 we met with local and remote speakers and participants to</a:t>
            </a:r>
            <a:r>
              <a:rPr lang="en-US" sz="1400" baseline="0" dirty="0" smtClean="0"/>
              <a:t> begin a community debate about managing risks when weighing rights and access.</a:t>
            </a:r>
            <a:endParaRPr lang="en-US" sz="1400" dirty="0"/>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225"/>
            <a:r>
              <a:rPr lang="en-US" sz="1400" dirty="0" smtClean="0"/>
              <a:t>We were anchored by</a:t>
            </a:r>
            <a:r>
              <a:rPr lang="en-US" sz="1400" baseline="0" dirty="0" smtClean="0"/>
              <a:t> </a:t>
            </a:r>
            <a:r>
              <a:rPr lang="en-US" sz="1400" dirty="0" smtClean="0"/>
              <a:t>the archivists’ code, which highlights exercising professional judgment to both promote open access and uphold the law.</a:t>
            </a: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Potential risks and damages are small if the work is unregistered. </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There is a Fair use exemption from statutory damages for librarians and archivists</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Because federal actions are expensive, it’s more likely that you’d get a take down request and then you can decide how to respond</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To date, I am aware of no actions that have been taken in cases where libraries or archives have put digitized collections of unpublished materials online for increased access.</a:t>
            </a: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The most significant</a:t>
            </a:r>
            <a:r>
              <a:rPr lang="en-US" sz="1400" kern="1200" baseline="0" dirty="0" smtClean="0">
                <a:solidFill>
                  <a:schemeClr val="tx1"/>
                </a:solidFill>
                <a:latin typeface="Trebuchet MS" pitchFamily="34" charset="0"/>
                <a:ea typeface="+mn-ea"/>
                <a:cs typeface="+mn-cs"/>
              </a:rPr>
              <a:t> </a:t>
            </a:r>
            <a:r>
              <a:rPr lang="en-US" sz="1400" kern="1200" dirty="0" smtClean="0">
                <a:solidFill>
                  <a:schemeClr val="tx1"/>
                </a:solidFill>
                <a:latin typeface="Trebuchet MS" pitchFamily="34" charset="0"/>
                <a:ea typeface="+mn-ea"/>
                <a:cs typeface="+mn-cs"/>
              </a:rPr>
              <a:t>component of the meeting</a:t>
            </a:r>
            <a:r>
              <a:rPr lang="en-US" sz="1400" kern="1200" baseline="0" dirty="0" smtClean="0">
                <a:solidFill>
                  <a:schemeClr val="tx1"/>
                </a:solidFill>
                <a:latin typeface="Trebuchet MS" pitchFamily="34" charset="0"/>
                <a:ea typeface="+mn-ea"/>
                <a:cs typeface="+mn-cs"/>
              </a:rPr>
              <a:t> was the </a:t>
            </a:r>
            <a:r>
              <a:rPr lang="en-US" sz="1400" kern="1200" dirty="0" smtClean="0">
                <a:solidFill>
                  <a:schemeClr val="tx1"/>
                </a:solidFill>
                <a:latin typeface="Trebuchet MS" pitchFamily="34" charset="0"/>
                <a:ea typeface="+mn-ea"/>
                <a:cs typeface="+mn-cs"/>
              </a:rPr>
              <a:t>discussion of community practice.  We had provided a </a:t>
            </a:r>
            <a:r>
              <a:rPr lang="en-US" sz="1400" kern="1200" dirty="0" err="1" smtClean="0">
                <a:solidFill>
                  <a:schemeClr val="tx1"/>
                </a:solidFill>
                <a:latin typeface="Trebuchet MS" pitchFamily="34" charset="0"/>
                <a:ea typeface="+mn-ea"/>
                <a:cs typeface="+mn-cs"/>
              </a:rPr>
              <a:t>strawman</a:t>
            </a:r>
            <a:r>
              <a:rPr lang="en-US" sz="1400" kern="1200" dirty="0" smtClean="0">
                <a:solidFill>
                  <a:schemeClr val="tx1"/>
                </a:solidFill>
                <a:latin typeface="Trebuchet MS" pitchFamily="34" charset="0"/>
                <a:ea typeface="+mn-ea"/>
                <a:cs typeface="+mn-cs"/>
              </a:rPr>
              <a:t> document that enabled us to focus on the relevant issues and arrive at consensus.  The</a:t>
            </a:r>
            <a:r>
              <a:rPr lang="en-US" sz="1400" kern="1200" baseline="0" dirty="0" smtClean="0">
                <a:solidFill>
                  <a:schemeClr val="tx1"/>
                </a:solidFill>
                <a:latin typeface="Trebuchet MS" pitchFamily="34" charset="0"/>
                <a:ea typeface="+mn-ea"/>
                <a:cs typeface="+mn-cs"/>
              </a:rPr>
              <a:t> result is the </a:t>
            </a:r>
            <a:r>
              <a:rPr lang="en-US" sz="1400" kern="1200" dirty="0" smtClean="0">
                <a:solidFill>
                  <a:schemeClr val="tx1"/>
                </a:solidFill>
                <a:latin typeface="Trebuchet MS" pitchFamily="34" charset="0"/>
                <a:ea typeface="+mn-ea"/>
                <a:cs typeface="+mn-cs"/>
              </a:rPr>
              <a:t> Well-Intentioned Practice document,</a:t>
            </a:r>
            <a:r>
              <a:rPr lang="en-US" sz="1400" kern="1200" baseline="0" dirty="0" smtClean="0">
                <a:solidFill>
                  <a:schemeClr val="tx1"/>
                </a:solidFill>
                <a:latin typeface="Trebuchet MS" pitchFamily="34" charset="0"/>
                <a:ea typeface="+mn-ea"/>
                <a:cs typeface="+mn-cs"/>
              </a:rPr>
              <a:t> from which I’ll gloss some highlights.</a:t>
            </a: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Preamble says</a:t>
            </a:r>
            <a:r>
              <a:rPr lang="en-US" sz="1400" kern="1200" baseline="0" dirty="0" smtClean="0">
                <a:solidFill>
                  <a:schemeClr val="tx1"/>
                </a:solidFill>
                <a:latin typeface="Trebuchet MS" pitchFamily="34" charset="0"/>
                <a:ea typeface="+mn-ea"/>
                <a:cs typeface="+mn-cs"/>
              </a:rPr>
              <a:t> what the document does and does not attempt to do</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It also makes some suggestions about working with counsel (involve them in adopting this approach; then only seek their advice on specific questions).</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And remember your counsel’s job is to advise on the risks.  Your job is to decide the appropriate course of action.</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You’ll want to select collections wisely</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Start with a collection of high research value.</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Assess the fair use possibilities. </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Use extra caution for certain types of collections</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Contemporary literary papers</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Collections with sensitive information</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Materials created with commercial intent</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Recent materials not intended to be made public</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If research value is high </a:t>
            </a:r>
            <a:r>
              <a:rPr lang="en-US" sz="1400" i="1" kern="1200" dirty="0" smtClean="0">
                <a:solidFill>
                  <a:schemeClr val="tx1"/>
                </a:solidFill>
                <a:latin typeface="Trebuchet MS" pitchFamily="34" charset="0"/>
                <a:ea typeface="+mn-ea"/>
                <a:cs typeface="+mn-cs"/>
              </a:rPr>
              <a:t>and</a:t>
            </a:r>
            <a:r>
              <a:rPr lang="en-US" sz="1400" kern="1200" dirty="0" smtClean="0">
                <a:solidFill>
                  <a:schemeClr val="tx1"/>
                </a:solidFill>
                <a:latin typeface="Trebuchet MS" pitchFamily="34" charset="0"/>
                <a:ea typeface="+mn-ea"/>
                <a:cs typeface="+mn-cs"/>
              </a:rPr>
              <a:t> risk is high, consider compromises, such as on-site access or a time embargo.</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106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Use archival approaches to make decisions</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Check donor files.</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Assess issues at the appropriate level, most often at the collection- or series-level.</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Attempt to get permission from the rights-holder, if there’s an identifiable rights-holder at that level.</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Include what you know in the description of the collection.</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Document your findings and decisions and share them with your peers.</a:t>
            </a:r>
          </a:p>
        </p:txBody>
      </p:sp>
      <p:sp>
        <p:nvSpPr>
          <p:cNvPr id="4" name="Slide Number Placeholder 3"/>
          <p:cNvSpPr>
            <a:spLocks noGrp="1"/>
          </p:cNvSpPr>
          <p:nvPr>
            <p:ph type="sldNum" sz="quarter" idx="10"/>
          </p:nvPr>
        </p:nvSpPr>
        <p:spPr/>
        <p:txBody>
          <a:bodyPr/>
          <a:lstStyle/>
          <a:p>
            <a:fld id="{32CF4C4C-19F4-4555-84AC-DDCE43DBCD2E}" type="slidenum">
              <a:rPr lang="en-US" smtClean="0"/>
              <a:pPr/>
              <a:t>107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At the institutional level,</a:t>
            </a:r>
            <a:r>
              <a:rPr lang="en-US" sz="1400" kern="1200" baseline="0" dirty="0" smtClean="0">
                <a:solidFill>
                  <a:schemeClr val="tx1"/>
                </a:solidFill>
                <a:latin typeface="Trebuchet MS" pitchFamily="34" charset="0"/>
                <a:ea typeface="+mn-ea"/>
                <a:cs typeface="+mn-cs"/>
              </a:rPr>
              <a:t> p</a:t>
            </a:r>
            <a:r>
              <a:rPr lang="en-US" sz="1400" kern="1200" dirty="0" smtClean="0">
                <a:solidFill>
                  <a:schemeClr val="tx1"/>
                </a:solidFill>
                <a:latin typeface="Trebuchet MS" pitchFamily="34" charset="0"/>
                <a:ea typeface="+mn-ea"/>
                <a:cs typeface="+mn-cs"/>
              </a:rPr>
              <a:t>rovide take-down policy statements and disclaimers to users of online collections (sample language)</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108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And then there’s the component to help us avoid these problems in the future: Work with donors to</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Identify possible issues and get contact information.</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Ask them about privacy concerns</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Suggest that donors transfer copyright</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ensure that no restrictions are placed on content in the public domain, </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grant license for unrestricted access</a:t>
            </a:r>
          </a:p>
          <a:p>
            <a:pPr lvl="1"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and guard against limitations on fair use rights.</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109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CF4C4C-19F4-4555-84AC-DDCE43DBCD2E}"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We need to establish support from within the community.  Very good response (in the US)</a:t>
            </a:r>
          </a:p>
          <a:p>
            <a:pPr algn="l" defTabSz="918225" rtl="0" fontAlgn="base">
              <a:spcBef>
                <a:spcPct val="30000"/>
              </a:spcBef>
              <a:spcAft>
                <a:spcPct val="0"/>
              </a:spcAft>
            </a:pPr>
            <a:r>
              <a:rPr lang="en-US" sz="1400" kern="1200" dirty="0" smtClean="0">
                <a:solidFill>
                  <a:schemeClr val="tx1"/>
                </a:solidFill>
                <a:latin typeface="Trebuchet MS" pitchFamily="34" charset="0"/>
                <a:ea typeface="+mn-ea"/>
                <a:cs typeface="+mn-cs"/>
              </a:rPr>
              <a:t>Endorsement, testimonial, statement of support, ….</a:t>
            </a:r>
          </a:p>
          <a:p>
            <a:pPr algn="l" defTabSz="918225" rtl="0" fontAlgn="base">
              <a:spcBef>
                <a:spcPct val="30000"/>
              </a:spcBef>
              <a:spcAft>
                <a:spcPct val="0"/>
              </a:spcAft>
            </a:pPr>
            <a:endParaRPr lang="en-US" sz="14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58E95F7-7CC4-4265-B6F6-0BC74C5D17CC}" type="slidenum">
              <a:rPr lang="en-US" smtClean="0"/>
              <a:pPr>
                <a:defRPr/>
              </a:pPr>
              <a:t>110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6165"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15" name="Picture 14"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15" name="Picture 14"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609600" y="1371600"/>
            <a:ext cx="7924800" cy="4691064"/>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tx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FF7600"/>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20" name="Picture 19"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5"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6"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7"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8"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9"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4"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p:nvSpPr>
        <p:spPr>
          <a:xfrm>
            <a:off x="228600" y="6324601"/>
            <a:ext cx="7772400" cy="387798"/>
          </a:xfrm>
          <a:prstGeom prst="rect">
            <a:avLst/>
          </a:prstGeom>
          <a:noFill/>
        </p:spPr>
        <p:txBody>
          <a:bodyPr wrap="square" rtlCol="0">
            <a:spAutoFit/>
          </a:bodyPr>
          <a:lstStyle/>
          <a:p>
            <a:pPr algn="l"/>
            <a:r>
              <a:rPr lang="en-US" sz="1600" dirty="0" smtClean="0">
                <a:solidFill>
                  <a:schemeClr val="bg1"/>
                </a:solidFill>
                <a:latin typeface="Calibri" pitchFamily="34" charset="0"/>
              </a:rPr>
              <a:t>RLG Partnership </a:t>
            </a:r>
            <a:r>
              <a:rPr lang="en-US" sz="1600" baseline="0" dirty="0" smtClean="0">
                <a:solidFill>
                  <a:schemeClr val="bg1"/>
                </a:solidFill>
                <a:latin typeface="Calibri" pitchFamily="34" charset="0"/>
              </a:rPr>
              <a:t>ALA Update Webinar, 17 June 2010</a:t>
            </a:r>
            <a:endParaRPr lang="en-US" sz="1600" dirty="0">
              <a:solidFill>
                <a:schemeClr val="bg1"/>
              </a:solidFill>
              <a:latin typeface="Calibri" pitchFamily="34" charset="0"/>
            </a:endParaRPr>
          </a:p>
        </p:txBody>
      </p:sp>
      <p:sp>
        <p:nvSpPr>
          <p:cNvPr id="7" name="TextBox 6"/>
          <p:cNvSpPr txBox="1"/>
          <p:nvPr/>
        </p:nvSpPr>
        <p:spPr>
          <a:xfrm>
            <a:off x="8229600" y="6400800"/>
            <a:ext cx="609600" cy="350865"/>
          </a:xfrm>
          <a:prstGeom prst="rect">
            <a:avLst/>
          </a:prstGeom>
          <a:noFill/>
        </p:spPr>
        <p:txBody>
          <a:bodyPr wrap="square" rtlCol="0">
            <a:spAutoFit/>
          </a:bodyPr>
          <a:lstStyle/>
          <a:p>
            <a:pPr algn="r"/>
            <a:fld id="{9A5253E6-0D86-47EB-BF61-A414C79F0A85}" type="slidenum">
              <a:rPr lang="en-US" sz="1400" smtClean="0">
                <a:solidFill>
                  <a:schemeClr val="bg1"/>
                </a:solidFill>
              </a:rPr>
              <a:pPr algn="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54" r:id="rId5"/>
    <p:sldLayoutId id="2147483658" r:id="rId6"/>
    <p:sldLayoutId id="2147483657" r:id="rId7"/>
    <p:sldLayoutId id="2147483672" r:id="rId8"/>
    <p:sldLayoutId id="2147483673" r:id="rId9"/>
    <p:sldLayoutId id="2147483690" r:id="rId10"/>
    <p:sldLayoutId id="2147483671" r:id="rId11"/>
    <p:sldLayoutId id="2147483677" r:id="rId12"/>
    <p:sldLayoutId id="2147483678" r:id="rId13"/>
  </p:sldLayoutIdLst>
  <p:hf hdr="0" ft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extBox 11"/>
          <p:cNvSpPr txBox="1"/>
          <p:nvPr/>
        </p:nvSpPr>
        <p:spPr>
          <a:xfrm>
            <a:off x="76200" y="6429813"/>
            <a:ext cx="5181600" cy="350865"/>
          </a:xfrm>
          <a:prstGeom prst="rect">
            <a:avLst/>
          </a:prstGeom>
          <a:noFill/>
        </p:spPr>
        <p:txBody>
          <a:bodyPr wrap="square" rtlCol="0">
            <a:spAutoFit/>
          </a:bodyPr>
          <a:lstStyle/>
          <a:p>
            <a:pPr algn="l"/>
            <a:r>
              <a:rPr lang="en-US" sz="1400" dirty="0" smtClean="0">
                <a:solidFill>
                  <a:schemeClr val="bg1"/>
                </a:solidFill>
              </a:rPr>
              <a:t>Presentation name – edit in “Slide Master” view</a:t>
            </a:r>
            <a:endParaRPr lang="en-US" sz="1400" dirty="0">
              <a:solidFill>
                <a:schemeClr val="bg1"/>
              </a:solidFill>
            </a:endParaRPr>
          </a:p>
        </p:txBody>
      </p:sp>
      <p:sp>
        <p:nvSpPr>
          <p:cNvPr id="7" name="TextBox 6"/>
          <p:cNvSpPr txBox="1"/>
          <p:nvPr/>
        </p:nvSpPr>
        <p:spPr>
          <a:xfrm>
            <a:off x="8466160" y="6429813"/>
            <a:ext cx="609600" cy="327462"/>
          </a:xfrm>
          <a:prstGeom prst="rect">
            <a:avLst/>
          </a:prstGeom>
          <a:noFill/>
        </p:spPr>
        <p:txBody>
          <a:bodyPr wrap="square" rtlCol="0">
            <a:spAutoFit/>
          </a:bodyPr>
          <a:lstStyle/>
          <a:p>
            <a:pPr algn="r"/>
            <a:fld id="{9A5253E6-0D86-47EB-BF61-A414C79F0A85}" type="slidenum">
              <a:rPr lang="en-US" sz="1400" smtClean="0">
                <a:solidFill>
                  <a:schemeClr val="bg1"/>
                </a:solidFill>
              </a:rPr>
              <a:pPr algn="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ft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34000">
                <a:srgbClr val="FF7600"/>
              </a:gs>
              <a:gs pos="97000">
                <a:schemeClr val="tx2"/>
              </a:gs>
            </a:gsLst>
            <a:lin ang="5400000" scaled="0"/>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p:nvSpPr>
        <p:spPr>
          <a:xfrm>
            <a:off x="76200" y="6429813"/>
            <a:ext cx="5181600" cy="327462"/>
          </a:xfrm>
          <a:prstGeom prst="rect">
            <a:avLst/>
          </a:prstGeom>
          <a:noFill/>
        </p:spPr>
        <p:txBody>
          <a:bodyPr wrap="square" rtlCol="0">
            <a:spAutoFit/>
          </a:bodyPr>
          <a:lstStyle/>
          <a:p>
            <a:pPr algn="l"/>
            <a:r>
              <a:rPr lang="en-US" sz="1400" dirty="0" smtClean="0">
                <a:solidFill>
                  <a:schemeClr val="tx1"/>
                </a:solidFill>
              </a:rPr>
              <a:t>Presentation name</a:t>
            </a:r>
            <a:endParaRPr lang="en-US" sz="1400" dirty="0">
              <a:solidFill>
                <a:schemeClr val="tx1"/>
              </a:solidFill>
            </a:endParaRPr>
          </a:p>
        </p:txBody>
      </p:sp>
      <p:sp>
        <p:nvSpPr>
          <p:cNvPr id="7" name="TextBox 6"/>
          <p:cNvSpPr txBox="1"/>
          <p:nvPr/>
        </p:nvSpPr>
        <p:spPr>
          <a:xfrm>
            <a:off x="8466160" y="6429813"/>
            <a:ext cx="609600" cy="327462"/>
          </a:xfrm>
          <a:prstGeom prst="rect">
            <a:avLst/>
          </a:prstGeom>
          <a:noFill/>
        </p:spPr>
        <p:txBody>
          <a:bodyPr wrap="square" rtlCol="0">
            <a:spAutoFit/>
          </a:bodyPr>
          <a:lstStyle/>
          <a:p>
            <a:pPr algn="r"/>
            <a:fld id="{9A5253E6-0D86-47EB-BF61-A414C79F0A85}" type="slidenum">
              <a:rPr lang="en-US" sz="1400" smtClean="0">
                <a:solidFill>
                  <a:schemeClr val="tx1"/>
                </a:solidFill>
              </a:rPr>
              <a:pPr algn="r"/>
              <a:t>‹#›</a:t>
            </a:fld>
            <a:endParaRPr lang="en-US" sz="14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4" r:id="rId8"/>
    <p:sldLayoutId id="2147483675" r:id="rId9"/>
    <p:sldLayoutId id="2147483676" r:id="rId10"/>
  </p:sldLayoutIdLst>
  <p:hf hdr="0" ftr="0" dt="0"/>
  <p:txStyles>
    <p:titleStyle>
      <a:lvl1pPr algn="l" rtl="0" eaLnBrk="1" fontAlgn="base" hangingPunct="1">
        <a:spcBef>
          <a:spcPct val="0"/>
        </a:spcBef>
        <a:spcAft>
          <a:spcPct val="0"/>
        </a:spcAft>
        <a:defRPr sz="3200" b="1">
          <a:solidFill>
            <a:srgbClr val="FF7600"/>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FF7600"/>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FF7600"/>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FF7600"/>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FF7600"/>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hyperlink" Target="http://www.oclc.org/research/activities/rights/practice.pdf"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www.oclc.org/research/activities/right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erwayr@oclc.org" TargetMode="Externa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mailto:rlg@oclc.org"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mailto:michalkj@oclc.org"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lavoie@oclc.or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clc.org/research/activiti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malpasc@oclc.org"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oclc.org/research/publications/library/2010/2010-03.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timothy_dickey@oclc.org" TargetMode="External"/><Relationship Id="rId7" Type="http://schemas.openxmlformats.org/officeDocument/2006/relationships/hyperlink" Target="mailto:lynn_connaway@oclc.org"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www.jisc.ac.uk/media/documents/publications/reports/2010/digitalinformationseekerreport.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neurotree.org/neurotree/" TargetMode="External"/><Relationship Id="rId13" Type="http://schemas.openxmlformats.org/officeDocument/2006/relationships/hyperlink" Target="http://www.sas.com/" TargetMode="External"/><Relationship Id="rId18" Type="http://schemas.openxmlformats.org/officeDocument/2006/relationships/image" Target="../media/image33.png"/><Relationship Id="rId3" Type="http://schemas.openxmlformats.org/officeDocument/2006/relationships/hyperlink" Target="http://adswww.harvard.edu/" TargetMode="External"/><Relationship Id="rId7" Type="http://schemas.openxmlformats.org/officeDocument/2006/relationships/hyperlink" Target="http://devecontree.com/" TargetMode="External"/><Relationship Id="rId12" Type="http://schemas.openxmlformats.org/officeDocument/2006/relationships/hyperlink" Target="https://redcap.vanderbilt.edu/" TargetMode="External"/><Relationship Id="rId17" Type="http://schemas.openxmlformats.org/officeDocument/2006/relationships/hyperlink" Target="http://thomsonreuters.com/products_services/science/science_products/a-z/web_of_science" TargetMode="External"/><Relationship Id="rId2" Type="http://schemas.openxmlformats.org/officeDocument/2006/relationships/notesSlide" Target="../notesSlides/notesSlide46.xml"/><Relationship Id="rId16" Type="http://schemas.openxmlformats.org/officeDocument/2006/relationships/hyperlink" Target="http://vivo.cornell.edu/" TargetMode="External"/><Relationship Id="rId1" Type="http://schemas.openxmlformats.org/officeDocument/2006/relationships/slideLayout" Target="../slideLayouts/slideLayout2.xml"/><Relationship Id="rId6" Type="http://schemas.openxmlformats.org/officeDocument/2006/relationships/hyperlink" Target="http://www.cos.com/" TargetMode="External"/><Relationship Id="rId11" Type="http://schemas.openxmlformats.org/officeDocument/2006/relationships/hyperlink" Target="http://statgen.ncsu.edu/qtlcart" TargetMode="External"/><Relationship Id="rId5" Type="http://schemas.openxmlformats.org/officeDocument/2006/relationships/hyperlink" Target="http://osp.mit.edu/coeus/" TargetMode="External"/><Relationship Id="rId15" Type="http://schemas.openxmlformats.org/officeDocument/2006/relationships/hyperlink" Target="http://www.spss.com/" TargetMode="External"/><Relationship Id="rId10" Type="http://schemas.openxmlformats.org/officeDocument/2006/relationships/hyperlink" Target="https://pro.osu.edu/" TargetMode="External"/><Relationship Id="rId19" Type="http://schemas.openxmlformats.org/officeDocument/2006/relationships/image" Target="../media/image34.png"/><Relationship Id="rId4" Type="http://schemas.openxmlformats.org/officeDocument/2006/relationships/hyperlink" Target="http://arxiv.org/" TargetMode="External"/><Relationship Id="rId9" Type="http://schemas.openxmlformats.org/officeDocument/2006/relationships/hyperlink" Target="http://nsted.ipac.caltech.edu/" TargetMode="External"/><Relationship Id="rId14" Type="http://schemas.openxmlformats.org/officeDocument/2006/relationships/hyperlink" Target="http://www.snpedia.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Jennifer_Schaffner@oclc.org" TargetMode="External"/><Relationship Id="rId7" Type="http://schemas.openxmlformats.org/officeDocument/2006/relationships/hyperlink" Target="http://www.rin.ac.uk/"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www.oclc.org/research/publications/default.htm" TargetMode="External"/><Relationship Id="rId5" Type="http://schemas.openxmlformats.org/officeDocument/2006/relationships/image" Target="../media/image36.png"/><Relationship Id="rId4" Type="http://schemas.openxmlformats.org/officeDocument/2006/relationships/hyperlink" Target="mailto:jennifer_schaffner@oclc.or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xissn.worldcat.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www.oclc.org/applicationgallery/"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id.loc.gov/authoriti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id.loc.gov/authoritie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smithyok@oclc.org" TargetMode="External"/><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docmgrap02exdu.dev.oclc.org:4321/OCLCResearch/Projects/Metadata_Creation/godby-et-al_dhcs_paper_final.do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godby@oclc.org" TargetMode="Externa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mailto:dooleyj@oclc.org" TargetMode="Externa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581400" y="762000"/>
            <a:ext cx="4268788" cy="1524000"/>
          </a:xfrm>
        </p:spPr>
        <p:txBody>
          <a:bodyPr/>
          <a:lstStyle/>
          <a:p>
            <a:r>
              <a:rPr lang="en-US" sz="3600" dirty="0" smtClean="0"/>
              <a:t>RLG Partnership ALA Update Session</a:t>
            </a:r>
            <a:endParaRPr lang="en-US" sz="3600" dirty="0"/>
          </a:p>
        </p:txBody>
      </p:sp>
      <p:sp>
        <p:nvSpPr>
          <p:cNvPr id="8195" name="Rectangle 3"/>
          <p:cNvSpPr>
            <a:spLocks noGrp="1" noChangeArrowheads="1"/>
          </p:cNvSpPr>
          <p:nvPr>
            <p:ph type="subTitle" idx="1"/>
          </p:nvPr>
        </p:nvSpPr>
        <p:spPr>
          <a:xfrm>
            <a:off x="3657600" y="3124200"/>
            <a:ext cx="4191000" cy="3200400"/>
          </a:xfrm>
        </p:spPr>
        <p:txBody>
          <a:bodyPr/>
          <a:lstStyle/>
          <a:p>
            <a:r>
              <a:rPr lang="en-US" sz="2000" dirty="0" smtClean="0"/>
              <a:t>Melissa Renspie, </a:t>
            </a:r>
            <a:r>
              <a:rPr lang="en-US" sz="2000" dirty="0" err="1" smtClean="0"/>
              <a:t>Merrilee</a:t>
            </a:r>
            <a:r>
              <a:rPr lang="en-US" sz="2000" dirty="0" smtClean="0"/>
              <a:t> </a:t>
            </a:r>
            <a:r>
              <a:rPr lang="en-US" sz="2000" dirty="0" err="1" smtClean="0"/>
              <a:t>Proffitt</a:t>
            </a:r>
            <a:r>
              <a:rPr lang="en-US" sz="2000" dirty="0" smtClean="0"/>
              <a:t>, Jim </a:t>
            </a:r>
            <a:r>
              <a:rPr lang="en-US" sz="2000" dirty="0" err="1" smtClean="0"/>
              <a:t>Michalko</a:t>
            </a:r>
            <a:r>
              <a:rPr lang="en-US" sz="2000" dirty="0" smtClean="0"/>
              <a:t>, Brian Lavoie, Constance </a:t>
            </a:r>
            <a:r>
              <a:rPr lang="en-US" sz="2000" dirty="0" err="1" smtClean="0"/>
              <a:t>Malpas</a:t>
            </a:r>
            <a:r>
              <a:rPr lang="en-US" sz="2000" dirty="0" smtClean="0"/>
              <a:t>, Lynn </a:t>
            </a:r>
            <a:r>
              <a:rPr lang="en-US" sz="2000" dirty="0" err="1" smtClean="0"/>
              <a:t>Silipigni</a:t>
            </a:r>
            <a:r>
              <a:rPr lang="en-US" sz="2000" dirty="0" smtClean="0"/>
              <a:t> </a:t>
            </a:r>
            <a:r>
              <a:rPr lang="en-US" sz="2000" dirty="0" err="1" smtClean="0"/>
              <a:t>Connaway</a:t>
            </a:r>
            <a:r>
              <a:rPr lang="en-US" sz="2000" dirty="0" smtClean="0"/>
              <a:t>, Timothy J. Dickey, Jennifer Schaffner, Karen Smith-Yoshimura, Jean </a:t>
            </a:r>
            <a:r>
              <a:rPr lang="en-US" sz="2000" dirty="0" err="1" smtClean="0"/>
              <a:t>Godby</a:t>
            </a:r>
            <a:r>
              <a:rPr lang="en-US" sz="2000" dirty="0" smtClean="0"/>
              <a:t>, Jackie Dooley, Ricky </a:t>
            </a:r>
            <a:r>
              <a:rPr lang="en-US" sz="2000" dirty="0" err="1" smtClean="0"/>
              <a:t>Erway</a:t>
            </a:r>
            <a:endParaRPr lang="en-US" sz="2000" dirty="0" smtClean="0"/>
          </a:p>
          <a:p>
            <a:pPr eaLnBrk="1" hangingPunct="1"/>
            <a:r>
              <a:rPr lang="en-US" sz="2000" dirty="0" smtClean="0"/>
              <a:t>17 June 2010</a:t>
            </a:r>
          </a:p>
          <a:p>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7638"/>
            <a:ext cx="6989763" cy="1284287"/>
          </a:xfrm>
        </p:spPr>
        <p:txBody>
          <a:bodyPr/>
          <a:lstStyle/>
          <a:p>
            <a:r>
              <a:rPr lang="en-US" dirty="0" smtClean="0"/>
              <a:t>    Resources and Focus</a:t>
            </a:r>
            <a:endParaRPr lang="en-US" dirty="0"/>
          </a:p>
        </p:txBody>
      </p:sp>
      <p:sp>
        <p:nvSpPr>
          <p:cNvPr id="5" name="TextBox 4"/>
          <p:cNvSpPr txBox="1"/>
          <p:nvPr/>
        </p:nvSpPr>
        <p:spPr>
          <a:xfrm>
            <a:off x="2286000" y="1295400"/>
            <a:ext cx="5000625" cy="4752070"/>
          </a:xfrm>
          <a:prstGeom prst="rect">
            <a:avLst/>
          </a:prstGeom>
          <a:noFill/>
        </p:spPr>
        <p:txBody>
          <a:bodyPr wrap="square" rtlCol="0">
            <a:spAutoFit/>
          </a:bodyPr>
          <a:lstStyle/>
          <a:p>
            <a:pPr algn="ctr"/>
            <a:r>
              <a:rPr lang="en-US" sz="2000" b="1" dirty="0" smtClean="0">
                <a:solidFill>
                  <a:srgbClr val="2178B5"/>
                </a:solidFill>
                <a:latin typeface="+mj-lt"/>
              </a:rPr>
              <a:t>More funding to shape new services</a:t>
            </a:r>
          </a:p>
          <a:p>
            <a:pPr algn="ctr"/>
            <a:r>
              <a:rPr lang="en-US" sz="2000" b="1" dirty="0" smtClean="0">
                <a:solidFill>
                  <a:srgbClr val="2178B5"/>
                </a:solidFill>
                <a:latin typeface="+mj-lt"/>
              </a:rPr>
              <a:t>	</a:t>
            </a:r>
            <a:r>
              <a:rPr lang="en-US" sz="2000" b="1" dirty="0">
                <a:solidFill>
                  <a:srgbClr val="2178B5"/>
                </a:solidFill>
                <a:latin typeface="+mj-lt"/>
              </a:rPr>
              <a:t> </a:t>
            </a:r>
            <a:r>
              <a:rPr lang="en-US" sz="2000" b="1" dirty="0" smtClean="0">
                <a:solidFill>
                  <a:srgbClr val="2178B5"/>
                </a:solidFill>
                <a:latin typeface="+mj-lt"/>
              </a:rPr>
              <a:t>                     $$   $$</a:t>
            </a:r>
          </a:p>
          <a:p>
            <a:pPr algn="ctr"/>
            <a:endParaRPr lang="en-US" sz="2000" b="1" dirty="0">
              <a:solidFill>
                <a:srgbClr val="2178B5"/>
              </a:solidFill>
              <a:latin typeface="+mj-lt"/>
            </a:endParaRPr>
          </a:p>
          <a:p>
            <a:pPr algn="ctr"/>
            <a:endParaRPr lang="en-US" sz="2000" b="1" dirty="0" smtClean="0">
              <a:solidFill>
                <a:srgbClr val="2178B5"/>
              </a:solidFill>
              <a:latin typeface="+mj-lt"/>
            </a:endParaRPr>
          </a:p>
          <a:p>
            <a:pPr algn="ctr"/>
            <a:r>
              <a:rPr lang="en-US" sz="2000" b="1" dirty="0" smtClean="0">
                <a:solidFill>
                  <a:srgbClr val="2178B5"/>
                </a:solidFill>
                <a:latin typeface="+mj-lt"/>
              </a:rPr>
              <a:t>Library Value = Collections + Services</a:t>
            </a:r>
          </a:p>
          <a:p>
            <a:pPr algn="ctr"/>
            <a:endParaRPr lang="en-US" sz="2000" b="1" dirty="0" smtClean="0">
              <a:solidFill>
                <a:srgbClr val="2178B5"/>
              </a:solidFill>
              <a:latin typeface="+mj-lt"/>
            </a:endParaRPr>
          </a:p>
          <a:p>
            <a:r>
              <a:rPr lang="en-US" sz="2000" b="1" dirty="0" smtClean="0">
                <a:solidFill>
                  <a:srgbClr val="2178B5"/>
                </a:solidFill>
                <a:latin typeface="+mj-lt"/>
              </a:rPr>
              <a:t>                           $$      $$</a:t>
            </a:r>
            <a:endParaRPr lang="en-US" sz="2000" b="1" dirty="0">
              <a:solidFill>
                <a:srgbClr val="2178B5"/>
              </a:solidFill>
              <a:latin typeface="+mj-lt"/>
            </a:endParaRPr>
          </a:p>
          <a:p>
            <a:r>
              <a:rPr lang="en-US" sz="2000" b="1" dirty="0" smtClean="0">
                <a:solidFill>
                  <a:srgbClr val="2178B5"/>
                </a:solidFill>
                <a:latin typeface="+mj-lt"/>
              </a:rPr>
              <a:t>Reduce the cost of traditional processes</a:t>
            </a:r>
            <a:endParaRPr lang="en-US" dirty="0" smtClean="0">
              <a:solidFill>
                <a:srgbClr val="2178B5"/>
              </a:solidFill>
            </a:endParaRPr>
          </a:p>
          <a:p>
            <a:endParaRPr lang="en-US" dirty="0">
              <a:solidFill>
                <a:srgbClr val="2178B5"/>
              </a:solidFill>
            </a:endParaRPr>
          </a:p>
        </p:txBody>
      </p:sp>
      <p:sp>
        <p:nvSpPr>
          <p:cNvPr id="6" name="Down Arrow 5"/>
          <p:cNvSpPr/>
          <p:nvPr/>
        </p:nvSpPr>
        <p:spPr>
          <a:xfrm rot="10800000">
            <a:off x="5867400" y="2133600"/>
            <a:ext cx="428625"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800600" y="3810000"/>
            <a:ext cx="428625"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Advisory Group</a:t>
            </a:r>
            <a:endParaRPr lang="en-US" dirty="0"/>
          </a:p>
        </p:txBody>
      </p:sp>
      <p:sp>
        <p:nvSpPr>
          <p:cNvPr id="3" name="Content Placeholder 2"/>
          <p:cNvSpPr>
            <a:spLocks noGrp="1"/>
          </p:cNvSpPr>
          <p:nvPr>
            <p:ph idx="1"/>
          </p:nvPr>
        </p:nvSpPr>
        <p:spPr>
          <a:xfrm>
            <a:off x="1365250" y="914400"/>
            <a:ext cx="7702550" cy="4691063"/>
          </a:xfrm>
        </p:spPr>
        <p:txBody>
          <a:bodyPr/>
          <a:lstStyle/>
          <a:p>
            <a:r>
              <a:rPr lang="en-US" sz="2000" dirty="0" smtClean="0"/>
              <a:t>Joanne Archer, University of Maryland</a:t>
            </a:r>
          </a:p>
          <a:p>
            <a:r>
              <a:rPr lang="en-US" sz="2000" dirty="0" smtClean="0"/>
              <a:t>Jeanne Boyle, Rutgers University</a:t>
            </a:r>
          </a:p>
          <a:p>
            <a:r>
              <a:rPr lang="en-US" sz="2000" dirty="0" smtClean="0"/>
              <a:t>Eli Brown, Cornell University</a:t>
            </a:r>
          </a:p>
          <a:p>
            <a:r>
              <a:rPr lang="en-US" sz="2000" dirty="0" smtClean="0"/>
              <a:t>Maggie Dickson, North Carolina State University</a:t>
            </a:r>
          </a:p>
          <a:p>
            <a:r>
              <a:rPr lang="en-US" sz="2000" dirty="0" smtClean="0"/>
              <a:t>Sharon </a:t>
            </a:r>
            <a:r>
              <a:rPr lang="en-US" sz="2000" dirty="0" err="1" smtClean="0"/>
              <a:t>Farb</a:t>
            </a:r>
            <a:r>
              <a:rPr lang="en-US" sz="2000" dirty="0" smtClean="0"/>
              <a:t>, University of California, Los Angeles</a:t>
            </a:r>
          </a:p>
          <a:p>
            <a:r>
              <a:rPr lang="en-US" sz="2000" dirty="0" smtClean="0"/>
              <a:t>Georgia Harper, University of Texas</a:t>
            </a:r>
          </a:p>
          <a:p>
            <a:r>
              <a:rPr lang="en-US" sz="2000" dirty="0" smtClean="0"/>
              <a:t>Peter </a:t>
            </a:r>
            <a:r>
              <a:rPr lang="en-US" sz="2000" dirty="0" err="1" smtClean="0"/>
              <a:t>Hirtle</a:t>
            </a:r>
            <a:r>
              <a:rPr lang="en-US" sz="2000" dirty="0" smtClean="0"/>
              <a:t>, Cornell University</a:t>
            </a:r>
          </a:p>
          <a:p>
            <a:r>
              <a:rPr lang="en-US" sz="2000" dirty="0" smtClean="0"/>
              <a:t>Rebekah Irwin, Yale University</a:t>
            </a:r>
          </a:p>
          <a:p>
            <a:r>
              <a:rPr lang="en-US" sz="2000" dirty="0" smtClean="0"/>
              <a:t>Melissa Levine, University of Michigan</a:t>
            </a:r>
          </a:p>
          <a:p>
            <a:r>
              <a:rPr lang="en-US" sz="2000" dirty="0" smtClean="0"/>
              <a:t>Elizabeth Long, University of Chicago</a:t>
            </a:r>
          </a:p>
          <a:p>
            <a:r>
              <a:rPr lang="en-US" sz="2000" dirty="0" smtClean="0"/>
              <a:t>Aprille McKay, University of Michigan</a:t>
            </a:r>
          </a:p>
          <a:p>
            <a:r>
              <a:rPr lang="en-US" sz="2000" dirty="0" smtClean="0"/>
              <a:t>Elizabeth Smart, Brigham Young University</a:t>
            </a:r>
          </a:p>
          <a:p>
            <a:r>
              <a:rPr lang="en-US" sz="2000" dirty="0" smtClean="0"/>
              <a:t>Jenny Watts, Huntington</a:t>
            </a:r>
          </a:p>
          <a:p>
            <a:r>
              <a:rPr lang="en-US" sz="2000" dirty="0" smtClean="0"/>
              <a:t>Jennifer Waxman, New York University</a:t>
            </a:r>
            <a:endParaRPr lang="en-US"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IMG_3874.JPG"/>
          <p:cNvPicPr>
            <a:picLocks noChangeAspect="1"/>
          </p:cNvPicPr>
          <p:nvPr/>
        </p:nvPicPr>
        <p:blipFill>
          <a:blip r:embed="rId3" cstate="print"/>
          <a:stretch>
            <a:fillRect/>
          </a:stretch>
        </p:blipFill>
        <p:spPr>
          <a:xfrm>
            <a:off x="0" y="0"/>
            <a:ext cx="5283200" cy="396240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1" y="3962401"/>
            <a:ext cx="3598647" cy="2895600"/>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7620000" y="1676400"/>
            <a:ext cx="1524000" cy="1857829"/>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3276600" y="3857625"/>
            <a:ext cx="2667000" cy="3000375"/>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srcRect/>
          <a:stretch>
            <a:fillRect/>
          </a:stretch>
        </p:blipFill>
        <p:spPr bwMode="auto">
          <a:xfrm>
            <a:off x="5181600" y="0"/>
            <a:ext cx="3962400" cy="2114356"/>
          </a:xfrm>
          <a:prstGeom prst="rect">
            <a:avLst/>
          </a:prstGeom>
          <a:noFill/>
          <a:ln w="9525">
            <a:noFill/>
            <a:miter lim="800000"/>
            <a:headEnd/>
            <a:tailEnd/>
          </a:ln>
        </p:spPr>
      </p:pic>
      <p:pic>
        <p:nvPicPr>
          <p:cNvPr id="24" name="Picture 2"/>
          <p:cNvPicPr>
            <a:picLocks noChangeAspect="1" noChangeArrowheads="1"/>
          </p:cNvPicPr>
          <p:nvPr/>
        </p:nvPicPr>
        <p:blipFill>
          <a:blip r:embed="rId8" cstate="print"/>
          <a:srcRect/>
          <a:stretch>
            <a:fillRect/>
          </a:stretch>
        </p:blipFill>
        <p:spPr bwMode="auto">
          <a:xfrm>
            <a:off x="1752600" y="3124201"/>
            <a:ext cx="1326286" cy="1676400"/>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762000" y="3352800"/>
            <a:ext cx="1147762" cy="1108537"/>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4030471" y="2047875"/>
            <a:ext cx="3665729" cy="1838325"/>
          </a:xfrm>
          <a:prstGeom prst="rect">
            <a:avLst/>
          </a:prstGeom>
          <a:noFill/>
          <a:ln w="9525">
            <a:noFill/>
            <a:miter lim="800000"/>
            <a:headEnd/>
            <a:tailEnd/>
          </a:ln>
        </p:spPr>
      </p:pic>
      <p:pic>
        <p:nvPicPr>
          <p:cNvPr id="1029" name="Picture 5"/>
          <p:cNvPicPr>
            <a:picLocks noChangeAspect="1" noChangeArrowheads="1"/>
          </p:cNvPicPr>
          <p:nvPr/>
        </p:nvPicPr>
        <p:blipFill>
          <a:blip r:embed="rId11" cstate="print"/>
          <a:srcRect/>
          <a:stretch>
            <a:fillRect/>
          </a:stretch>
        </p:blipFill>
        <p:spPr bwMode="auto">
          <a:xfrm>
            <a:off x="5867400" y="3047999"/>
            <a:ext cx="1736580" cy="2015175"/>
          </a:xfrm>
          <a:prstGeom prst="rect">
            <a:avLst/>
          </a:prstGeom>
          <a:noFill/>
          <a:ln w="9525">
            <a:noFill/>
            <a:miter lim="800000"/>
            <a:headEnd/>
            <a:tailEnd/>
          </a:ln>
        </p:spPr>
      </p:pic>
      <p:pic>
        <p:nvPicPr>
          <p:cNvPr id="1030" name="Picture 6"/>
          <p:cNvPicPr>
            <a:picLocks noChangeAspect="1" noChangeArrowheads="1"/>
          </p:cNvPicPr>
          <p:nvPr/>
        </p:nvPicPr>
        <p:blipFill>
          <a:blip r:embed="rId12" cstate="print"/>
          <a:srcRect/>
          <a:stretch>
            <a:fillRect/>
          </a:stretch>
        </p:blipFill>
        <p:spPr bwMode="auto">
          <a:xfrm>
            <a:off x="7605294" y="3048000"/>
            <a:ext cx="1538706" cy="2192655"/>
          </a:xfrm>
          <a:prstGeom prst="rect">
            <a:avLst/>
          </a:prstGeom>
          <a:noFill/>
          <a:ln w="9525">
            <a:noFill/>
            <a:miter lim="800000"/>
            <a:headEnd/>
            <a:tailEnd/>
          </a:ln>
        </p:spPr>
      </p:pic>
      <p:pic>
        <p:nvPicPr>
          <p:cNvPr id="1033" name="Picture 9"/>
          <p:cNvPicPr>
            <a:picLocks noChangeAspect="1" noChangeArrowheads="1"/>
          </p:cNvPicPr>
          <p:nvPr/>
        </p:nvPicPr>
        <p:blipFill>
          <a:blip r:embed="rId13" cstate="print"/>
          <a:srcRect/>
          <a:stretch>
            <a:fillRect/>
          </a:stretch>
        </p:blipFill>
        <p:spPr bwMode="auto">
          <a:xfrm>
            <a:off x="4963710" y="4648200"/>
            <a:ext cx="4180290" cy="220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Archival Code of Ethics</a:t>
            </a:r>
          </a:p>
        </p:txBody>
      </p:sp>
      <p:sp>
        <p:nvSpPr>
          <p:cNvPr id="63491" name="Rectangle 3"/>
          <p:cNvSpPr>
            <a:spLocks noGrp="1" noChangeArrowheads="1"/>
          </p:cNvSpPr>
          <p:nvPr>
            <p:ph type="body" idx="1"/>
          </p:nvPr>
        </p:nvSpPr>
        <p:spPr>
          <a:xfrm>
            <a:off x="679449" y="1143000"/>
            <a:ext cx="7702551" cy="4691064"/>
          </a:xfrm>
        </p:spPr>
        <p:txBody>
          <a:bodyPr/>
          <a:lstStyle/>
          <a:p>
            <a:pPr>
              <a:buNone/>
            </a:pPr>
            <a:endParaRPr lang="en-US" dirty="0" smtClean="0"/>
          </a:p>
          <a:p>
            <a:pPr>
              <a:buNone/>
            </a:pPr>
            <a:r>
              <a:rPr lang="en-US" dirty="0" smtClean="0"/>
              <a:t>III “Archivists should </a:t>
            </a:r>
            <a:r>
              <a:rPr lang="en-US" b="1" dirty="0" smtClean="0">
                <a:solidFill>
                  <a:schemeClr val="accent1"/>
                </a:solidFill>
              </a:rPr>
              <a:t>exercise professional judgment</a:t>
            </a:r>
            <a:r>
              <a:rPr lang="en-US" dirty="0" smtClean="0"/>
              <a:t> in acquiring, appraising, and processing historical materials….”</a:t>
            </a:r>
          </a:p>
          <a:p>
            <a:pPr>
              <a:buNone/>
            </a:pPr>
            <a:r>
              <a:rPr lang="en-US" dirty="0" smtClean="0"/>
              <a:t>VI “Archivists strive to </a:t>
            </a:r>
            <a:r>
              <a:rPr lang="en-US" b="1" dirty="0" smtClean="0">
                <a:solidFill>
                  <a:schemeClr val="accent1"/>
                </a:solidFill>
              </a:rPr>
              <a:t>promote open and equitable access</a:t>
            </a:r>
            <a:r>
              <a:rPr lang="en-US" dirty="0" smtClean="0"/>
              <a:t> to their services and the records in their care without discrimination or preferential treatment...”</a:t>
            </a:r>
          </a:p>
          <a:p>
            <a:pPr>
              <a:buNone/>
            </a:pPr>
            <a:r>
              <a:rPr lang="en-US" dirty="0" smtClean="0"/>
              <a:t>IX “Archivists must </a:t>
            </a:r>
            <a:r>
              <a:rPr lang="en-US" b="1" dirty="0" smtClean="0">
                <a:solidFill>
                  <a:schemeClr val="accent1"/>
                </a:solidFill>
              </a:rPr>
              <a:t>uphold all</a:t>
            </a:r>
            <a:r>
              <a:rPr lang="en-US" dirty="0" smtClean="0"/>
              <a:t> federal, state, and local </a:t>
            </a:r>
            <a:r>
              <a:rPr lang="en-US" b="1" dirty="0" smtClean="0">
                <a:solidFill>
                  <a:schemeClr val="accent1"/>
                </a:solidFill>
              </a:rPr>
              <a:t>laws</a:t>
            </a:r>
            <a:r>
              <a:rPr lang="en-US" dirty="0" smtClean="0"/>
              <a:t>.”</a:t>
            </a:r>
          </a:p>
          <a:p>
            <a:endParaRPr lang="en-US" dirty="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how much risk are we talking about?</a:t>
            </a:r>
            <a:endParaRPr lang="en-US" dirty="0"/>
          </a:p>
        </p:txBody>
      </p:sp>
      <p:sp>
        <p:nvSpPr>
          <p:cNvPr id="3" name="Content Placeholder 2"/>
          <p:cNvSpPr>
            <a:spLocks noGrp="1"/>
          </p:cNvSpPr>
          <p:nvPr>
            <p:ph sz="quarter" idx="1"/>
          </p:nvPr>
        </p:nvSpPr>
        <p:spPr>
          <a:xfrm>
            <a:off x="755649" y="1447801"/>
            <a:ext cx="7702551" cy="4691064"/>
          </a:xfrm>
        </p:spPr>
        <p:txBody>
          <a:bodyPr/>
          <a:lstStyle/>
          <a:p>
            <a:pPr lvl="0"/>
            <a:r>
              <a:rPr lang="en-US" sz="3100" dirty="0" smtClean="0"/>
              <a:t>Potential risks and damages are small</a:t>
            </a:r>
          </a:p>
          <a:p>
            <a:pPr lvl="0"/>
            <a:r>
              <a:rPr lang="en-US" sz="3100" dirty="0" smtClean="0"/>
              <a:t>Fair use exemption from some damages</a:t>
            </a:r>
          </a:p>
          <a:p>
            <a:pPr lvl="0"/>
            <a:r>
              <a:rPr lang="en-US" sz="3100" dirty="0" smtClean="0"/>
              <a:t>Federal actions are prohibitively expensive</a:t>
            </a:r>
          </a:p>
          <a:p>
            <a:r>
              <a:rPr lang="en-US" sz="3100" dirty="0" smtClean="0"/>
              <a:t>No actions have been taken against archives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989763" cy="1284287"/>
          </a:xfrm>
        </p:spPr>
        <p:txBody>
          <a:bodyPr/>
          <a:lstStyle/>
          <a:p>
            <a:r>
              <a:rPr lang="en-US" dirty="0" smtClean="0"/>
              <a:t>Our distinguished panel</a:t>
            </a:r>
            <a:endParaRPr lang="en-US" dirty="0"/>
          </a:p>
        </p:txBody>
      </p:sp>
      <p:sp>
        <p:nvSpPr>
          <p:cNvPr id="3" name="Content Placeholder 2"/>
          <p:cNvSpPr>
            <a:spLocks noGrp="1"/>
          </p:cNvSpPr>
          <p:nvPr>
            <p:ph idx="1"/>
          </p:nvPr>
        </p:nvSpPr>
        <p:spPr>
          <a:xfrm>
            <a:off x="457200" y="4800600"/>
            <a:ext cx="6172200" cy="914400"/>
          </a:xfrm>
        </p:spPr>
        <p:txBody>
          <a:bodyPr/>
          <a:lstStyle/>
          <a:p>
            <a:pPr>
              <a:buNone/>
            </a:pPr>
            <a:r>
              <a:rPr lang="en-US" dirty="0" smtClean="0"/>
              <a:t>Sharon Farb, Rebekah Irwin, Maggie Dickson, </a:t>
            </a:r>
          </a:p>
          <a:p>
            <a:pPr>
              <a:buNone/>
            </a:pPr>
            <a:r>
              <a:rPr lang="en-US" dirty="0" smtClean="0"/>
              <a:t>Aprille McKay, Peter </a:t>
            </a:r>
            <a:r>
              <a:rPr lang="en-US" dirty="0" err="1" smtClean="0"/>
              <a:t>Hirtle</a:t>
            </a:r>
            <a:endParaRPr lang="en-US" dirty="0" smtClean="0"/>
          </a:p>
        </p:txBody>
      </p:sp>
      <p:pic>
        <p:nvPicPr>
          <p:cNvPr id="4" name="Picture 2"/>
          <p:cNvPicPr>
            <a:picLocks noChangeAspect="1" noChangeArrowheads="1"/>
          </p:cNvPicPr>
          <p:nvPr/>
        </p:nvPicPr>
        <p:blipFill>
          <a:blip r:embed="rId3" cstate="print"/>
          <a:srcRect/>
          <a:stretch>
            <a:fillRect/>
          </a:stretch>
        </p:blipFill>
        <p:spPr bwMode="auto">
          <a:xfrm>
            <a:off x="6858000" y="1143000"/>
            <a:ext cx="1688000" cy="2133600"/>
          </a:xfrm>
          <a:prstGeom prst="rect">
            <a:avLst/>
          </a:prstGeom>
          <a:noFill/>
          <a:ln w="9525">
            <a:noFill/>
            <a:miter lim="800000"/>
            <a:headEnd/>
            <a:tailEnd/>
          </a:ln>
        </p:spPr>
      </p:pic>
      <p:pic>
        <p:nvPicPr>
          <p:cNvPr id="7" name="Picture 6" descr="panel2 002.jpg"/>
          <p:cNvPicPr>
            <a:picLocks noChangeAspect="1"/>
          </p:cNvPicPr>
          <p:nvPr/>
        </p:nvPicPr>
        <p:blipFill>
          <a:blip r:embed="rId4" cstate="print"/>
          <a:stretch>
            <a:fillRect/>
          </a:stretch>
        </p:blipFill>
        <p:spPr>
          <a:xfrm>
            <a:off x="990600" y="914400"/>
            <a:ext cx="5029200" cy="3771900"/>
          </a:xfrm>
          <a:prstGeom prst="rect">
            <a:avLst/>
          </a:prstGeom>
        </p:spPr>
      </p:pic>
      <p:sp>
        <p:nvSpPr>
          <p:cNvPr id="6" name="TextBox 5"/>
          <p:cNvSpPr txBox="1"/>
          <p:nvPr/>
        </p:nvSpPr>
        <p:spPr>
          <a:xfrm>
            <a:off x="6560062" y="3200400"/>
            <a:ext cx="2507738" cy="1495666"/>
          </a:xfrm>
          <a:prstGeom prst="rect">
            <a:avLst/>
          </a:prstGeom>
          <a:noFill/>
        </p:spPr>
        <p:txBody>
          <a:bodyPr wrap="none" rtlCol="0">
            <a:spAutoFit/>
          </a:bodyPr>
          <a:lstStyle/>
          <a:p>
            <a:pPr algn="ctr">
              <a:lnSpc>
                <a:spcPct val="100000"/>
              </a:lnSpc>
              <a:spcBef>
                <a:spcPts val="600"/>
              </a:spcBef>
              <a:buNone/>
            </a:pPr>
            <a:r>
              <a:rPr lang="en-US" b="0" dirty="0" smtClean="0"/>
              <a:t>Georgia Harper  </a:t>
            </a:r>
          </a:p>
          <a:p>
            <a:pPr algn="ctr">
              <a:lnSpc>
                <a:spcPct val="100000"/>
              </a:lnSpc>
              <a:spcBef>
                <a:spcPts val="600"/>
              </a:spcBef>
              <a:buNone/>
            </a:pPr>
            <a:r>
              <a:rPr lang="en-US" b="0" dirty="0" smtClean="0"/>
              <a:t>on the phone</a:t>
            </a:r>
          </a:p>
          <a:p>
            <a:endParaRPr lang="en-US" dirty="0"/>
          </a:p>
        </p:txBody>
      </p:sp>
      <p:sp>
        <p:nvSpPr>
          <p:cNvPr id="8" name="TextBox 7"/>
          <p:cNvSpPr txBox="1"/>
          <p:nvPr/>
        </p:nvSpPr>
        <p:spPr>
          <a:xfrm>
            <a:off x="2409290" y="5715000"/>
            <a:ext cx="5439310" cy="1163395"/>
          </a:xfrm>
          <a:prstGeom prst="rect">
            <a:avLst/>
          </a:prstGeom>
          <a:noFill/>
        </p:spPr>
        <p:txBody>
          <a:bodyPr wrap="none" rtlCol="0">
            <a:spAutoFit/>
          </a:bodyPr>
          <a:lstStyle/>
          <a:p>
            <a:r>
              <a:rPr lang="en-US" b="0" dirty="0" smtClean="0"/>
              <a:t>And our local and remote participants</a:t>
            </a:r>
          </a:p>
          <a:p>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25" y="1066800"/>
            <a:ext cx="8575675" cy="5257800"/>
          </a:xfrm>
        </p:spPr>
        <p:txBody>
          <a:bodyPr/>
          <a:lstStyle/>
          <a:p>
            <a:pPr>
              <a:buNone/>
            </a:pPr>
            <a:r>
              <a:rPr lang="en-US" sz="2000" b="1" dirty="0" smtClean="0"/>
              <a:t>Preamble</a:t>
            </a:r>
            <a:r>
              <a:rPr lang="en-US" sz="2000" dirty="0" smtClean="0"/>
              <a:t> </a:t>
            </a:r>
          </a:p>
          <a:p>
            <a:pPr>
              <a:buNone/>
            </a:pPr>
            <a:r>
              <a:rPr lang="en-US" sz="2000" dirty="0" smtClean="0"/>
              <a:t>The </a:t>
            </a:r>
            <a:r>
              <a:rPr lang="en-US" sz="2000" dirty="0" smtClean="0">
                <a:solidFill>
                  <a:srgbClr val="7030A0"/>
                </a:solidFill>
              </a:rPr>
              <a:t>primary responsibilities </a:t>
            </a:r>
            <a:r>
              <a:rPr lang="en-US" sz="2000" dirty="0" smtClean="0"/>
              <a:t>of cultural materials repositories - stewardship and support for research and learning - require us to </a:t>
            </a:r>
            <a:r>
              <a:rPr lang="en-US" sz="2000" dirty="0" smtClean="0">
                <a:solidFill>
                  <a:srgbClr val="7030A0"/>
                </a:solidFill>
              </a:rPr>
              <a:t>provide access </a:t>
            </a:r>
            <a:r>
              <a:rPr lang="en-US" sz="2000" dirty="0" smtClean="0"/>
              <a:t>to materials entrusted to our care.  This document establishes a reasonable community of practice that increases and significantly improves access to collections of unpublished materials by placing them online for the purpose of furthering research and learning.   Although it promotes a well-intentioned, </a:t>
            </a:r>
            <a:r>
              <a:rPr lang="en-US" sz="2000" dirty="0" smtClean="0">
                <a:solidFill>
                  <a:srgbClr val="7030A0"/>
                </a:solidFill>
              </a:rPr>
              <a:t>practical approach to identifying and resolving rights issues </a:t>
            </a:r>
            <a:r>
              <a:rPr lang="en-US" sz="2000" dirty="0" smtClean="0"/>
              <a:t>that is in line with professional and ethical standards, note that this document does not concern itself with what individuals who access particular items may do with them.   While the document was </a:t>
            </a:r>
            <a:r>
              <a:rPr lang="en-US" sz="2000" dirty="0" smtClean="0">
                <a:solidFill>
                  <a:srgbClr val="7030A0"/>
                </a:solidFill>
              </a:rPr>
              <a:t>developed with US law in mind</a:t>
            </a:r>
            <a:r>
              <a:rPr lang="en-US" sz="2000" dirty="0" smtClean="0"/>
              <a:t>, it is hoped that the spirit of the document will resonate in non-US contexts.</a:t>
            </a:r>
            <a:endParaRPr lang="en-US" sz="900" dirty="0" smtClean="0"/>
          </a:p>
          <a:p>
            <a:pPr>
              <a:buNone/>
            </a:pPr>
            <a:r>
              <a:rPr lang="en-US" sz="900" dirty="0" smtClean="0"/>
              <a:t> </a:t>
            </a:r>
          </a:p>
          <a:p>
            <a:pPr>
              <a:buNone/>
            </a:pPr>
            <a:r>
              <a:rPr lang="en-US" sz="2000" dirty="0" smtClean="0">
                <a:solidFill>
                  <a:srgbClr val="7030A0"/>
                </a:solidFill>
              </a:rPr>
              <a:t>If your institution has legal counsel, involve them in adopting this approach; after the approach has been adopted, only seek their advice on specific questions.</a:t>
            </a:r>
          </a:p>
          <a:p>
            <a:pPr>
              <a:buNone/>
            </a:pPr>
            <a:endParaRPr lang="en-US" sz="1800" dirty="0" smtClean="0"/>
          </a:p>
          <a:p>
            <a:pPr>
              <a:buNone/>
            </a:pPr>
            <a:endParaRPr lang="en-US" dirty="0"/>
          </a:p>
        </p:txBody>
      </p:sp>
      <p:sp>
        <p:nvSpPr>
          <p:cNvPr id="5" name="Title 1"/>
          <p:cNvSpPr>
            <a:spLocks noGrp="1"/>
          </p:cNvSpPr>
          <p:nvPr>
            <p:ph type="title"/>
          </p:nvPr>
        </p:nvSpPr>
        <p:spPr>
          <a:xfrm>
            <a:off x="434977" y="147641"/>
            <a:ext cx="8023223" cy="995360"/>
          </a:xfrm>
        </p:spPr>
        <p:txBody>
          <a:bodyPr/>
          <a:lstStyle/>
          <a:p>
            <a:pPr lvl="0"/>
            <a:r>
              <a:rPr lang="en-US" sz="2800" dirty="0" smtClean="0"/>
              <a:t>Well-intentioned practice for putting digitized collections of unpublished materials online</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Select collections wisely</a:t>
            </a:r>
            <a:endParaRPr lang="en-US" sz="3600" dirty="0" smtClean="0"/>
          </a:p>
        </p:txBody>
      </p:sp>
      <p:sp>
        <p:nvSpPr>
          <p:cNvPr id="3" name="Content Placeholder 2"/>
          <p:cNvSpPr>
            <a:spLocks noGrp="1"/>
          </p:cNvSpPr>
          <p:nvPr>
            <p:ph idx="1"/>
          </p:nvPr>
        </p:nvSpPr>
        <p:spPr>
          <a:xfrm>
            <a:off x="228600" y="914400"/>
            <a:ext cx="8763000" cy="5257800"/>
          </a:xfrm>
        </p:spPr>
        <p:txBody>
          <a:bodyPr/>
          <a:lstStyle/>
          <a:p>
            <a:pPr lvl="0"/>
            <a:r>
              <a:rPr lang="en-US" dirty="0" smtClean="0"/>
              <a:t>Keep your mission in mind and start with a collection of </a:t>
            </a:r>
            <a:r>
              <a:rPr lang="en-US" dirty="0" smtClean="0">
                <a:solidFill>
                  <a:srgbClr val="7030A0"/>
                </a:solidFill>
              </a:rPr>
              <a:t>high research value</a:t>
            </a:r>
            <a:r>
              <a:rPr lang="en-US" dirty="0" smtClean="0"/>
              <a:t> or high user interest.</a:t>
            </a:r>
            <a:endParaRPr lang="en-US" sz="3600" dirty="0" smtClean="0"/>
          </a:p>
          <a:p>
            <a:pPr lvl="0"/>
            <a:r>
              <a:rPr lang="en-US" dirty="0" smtClean="0"/>
              <a:t>Assess the advantages and risks of relying on </a:t>
            </a:r>
            <a:r>
              <a:rPr lang="en-US" dirty="0" smtClean="0">
                <a:solidFill>
                  <a:srgbClr val="7030A0"/>
                </a:solidFill>
              </a:rPr>
              <a:t>fair use </a:t>
            </a:r>
            <a:r>
              <a:rPr lang="en-US" dirty="0" smtClean="0"/>
              <a:t>(in the US) to support public access. </a:t>
            </a:r>
            <a:endParaRPr lang="en-US" sz="3600" dirty="0" smtClean="0"/>
          </a:p>
          <a:p>
            <a:pPr lvl="0"/>
            <a:r>
              <a:rPr lang="en-US" dirty="0" smtClean="0"/>
              <a:t> Some types of materials may warrant </a:t>
            </a:r>
            <a:r>
              <a:rPr lang="en-US" dirty="0" smtClean="0">
                <a:solidFill>
                  <a:srgbClr val="7030A0"/>
                </a:solidFill>
              </a:rPr>
              <a:t>extra caution </a:t>
            </a:r>
            <a:r>
              <a:rPr lang="en-US" dirty="0" smtClean="0"/>
              <a:t>when considering rights issues, such as </a:t>
            </a:r>
            <a:endParaRPr lang="en-US" sz="3600" dirty="0" smtClean="0"/>
          </a:p>
          <a:p>
            <a:pPr lvl="1"/>
            <a:r>
              <a:rPr lang="en-US" sz="1600" dirty="0" smtClean="0"/>
              <a:t>Contemporary literary papers</a:t>
            </a:r>
          </a:p>
          <a:p>
            <a:pPr lvl="1"/>
            <a:r>
              <a:rPr lang="en-US" sz="1600" dirty="0" smtClean="0"/>
              <a:t>Collections with sensitive information, such as social security numbers or medical data</a:t>
            </a:r>
          </a:p>
          <a:p>
            <a:pPr lvl="1"/>
            <a:r>
              <a:rPr lang="en-US" sz="1600" dirty="0" smtClean="0"/>
              <a:t>Materials that are likely to have been created with commercial intent (because they are more likely to have economic value)</a:t>
            </a:r>
          </a:p>
          <a:p>
            <a:pPr lvl="1"/>
            <a:r>
              <a:rPr lang="en-US" sz="1600" dirty="0" smtClean="0"/>
              <a:t>Very recent materials that were not intended to be made public</a:t>
            </a:r>
          </a:p>
          <a:p>
            <a:pPr lvl="0"/>
            <a:r>
              <a:rPr lang="en-US" dirty="0" smtClean="0"/>
              <a:t>If research </a:t>
            </a:r>
            <a:r>
              <a:rPr lang="en-US" dirty="0" smtClean="0">
                <a:solidFill>
                  <a:srgbClr val="7030A0"/>
                </a:solidFill>
              </a:rPr>
              <a:t>value is high </a:t>
            </a:r>
            <a:r>
              <a:rPr lang="en-US" i="1" dirty="0" smtClean="0">
                <a:solidFill>
                  <a:srgbClr val="7030A0"/>
                </a:solidFill>
              </a:rPr>
              <a:t>and</a:t>
            </a:r>
            <a:r>
              <a:rPr lang="en-US" dirty="0" smtClean="0">
                <a:solidFill>
                  <a:srgbClr val="7030A0"/>
                </a:solidFill>
              </a:rPr>
              <a:t> risk is high, consider compromises</a:t>
            </a:r>
            <a:r>
              <a:rPr lang="en-US" dirty="0" smtClean="0"/>
              <a:t>, such as making a sensitive series accessible on-site only, until a suitable time has passed.</a:t>
            </a:r>
            <a:endParaRPr lang="en-US" sz="3600"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720725" y="1371600"/>
            <a:ext cx="7702550" cy="4495800"/>
          </a:xfrm>
        </p:spPr>
        <p:txBody>
          <a:bodyPr/>
          <a:lstStyle/>
          <a:p>
            <a:pPr lvl="0"/>
            <a:r>
              <a:rPr lang="en-US" sz="2000" dirty="0" smtClean="0"/>
              <a:t>Check </a:t>
            </a:r>
            <a:r>
              <a:rPr lang="en-US" sz="2000" dirty="0" smtClean="0">
                <a:solidFill>
                  <a:srgbClr val="7030A0"/>
                </a:solidFill>
              </a:rPr>
              <a:t>donor files </a:t>
            </a:r>
            <a:r>
              <a:rPr lang="en-US" sz="2000" dirty="0" smtClean="0"/>
              <a:t>and accession records for permissions, rights, or restrictions.</a:t>
            </a:r>
          </a:p>
          <a:p>
            <a:pPr lvl="0"/>
            <a:r>
              <a:rPr lang="en-US" sz="2000" dirty="0" smtClean="0"/>
              <a:t>Assess rights and privacy issues at the </a:t>
            </a:r>
            <a:r>
              <a:rPr lang="en-US" sz="2000" dirty="0" smtClean="0">
                <a:solidFill>
                  <a:srgbClr val="7030A0"/>
                </a:solidFill>
              </a:rPr>
              <a:t>appropriate level</a:t>
            </a:r>
            <a:r>
              <a:rPr lang="en-US" sz="2000" dirty="0" smtClean="0"/>
              <a:t>, most often at the collection- or series-level.</a:t>
            </a:r>
          </a:p>
          <a:p>
            <a:pPr lvl="0"/>
            <a:r>
              <a:rPr lang="en-US" sz="2000" dirty="0" smtClean="0"/>
              <a:t>Attempt to contact and </a:t>
            </a:r>
            <a:r>
              <a:rPr lang="en-US" sz="2000" dirty="0" smtClean="0">
                <a:solidFill>
                  <a:srgbClr val="7030A0"/>
                </a:solidFill>
              </a:rPr>
              <a:t>get permission from the rights-holder, if there’s an identifiable rights-holder at that level</a:t>
            </a:r>
            <a:r>
              <a:rPr lang="en-US" sz="2000" dirty="0" smtClean="0"/>
              <a:t>.</a:t>
            </a:r>
          </a:p>
          <a:p>
            <a:pPr lvl="0"/>
            <a:r>
              <a:rPr lang="en-US" sz="2000" dirty="0" smtClean="0">
                <a:solidFill>
                  <a:srgbClr val="7030A0"/>
                </a:solidFill>
              </a:rPr>
              <a:t>Include what you know about the rights status in the description </a:t>
            </a:r>
            <a:r>
              <a:rPr lang="en-US" sz="2000" dirty="0" smtClean="0"/>
              <a:t>of the collection, including if the collection is in the public domain, if the institution holds the rights, or if the rights-holder has given the institution permission to place the digitized collection online.</a:t>
            </a:r>
          </a:p>
          <a:p>
            <a:pPr lvl="0"/>
            <a:r>
              <a:rPr lang="en-US" sz="2000" dirty="0" smtClean="0">
                <a:solidFill>
                  <a:srgbClr val="7030A0"/>
                </a:solidFill>
              </a:rPr>
              <a:t>Document</a:t>
            </a:r>
            <a:r>
              <a:rPr lang="en-US" sz="2000" dirty="0" smtClean="0"/>
              <a:t> your processes, findings, and decisions and share them with your professional community.</a:t>
            </a:r>
            <a:endParaRPr lang="en-US" sz="2000" dirty="0"/>
          </a:p>
        </p:txBody>
      </p:sp>
      <p:sp>
        <p:nvSpPr>
          <p:cNvPr id="4" name="Title 1"/>
          <p:cNvSpPr>
            <a:spLocks noGrp="1"/>
          </p:cNvSpPr>
          <p:nvPr>
            <p:ph type="title"/>
          </p:nvPr>
        </p:nvSpPr>
        <p:spPr>
          <a:xfrm>
            <a:off x="434977" y="147641"/>
            <a:ext cx="8404223" cy="995360"/>
          </a:xfrm>
        </p:spPr>
        <p:txBody>
          <a:bodyPr/>
          <a:lstStyle/>
          <a:p>
            <a:r>
              <a:rPr lang="en-US" dirty="0" smtClean="0"/>
              <a:t>Use archival approaches to make decisions</a:t>
            </a:r>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1"/>
          </p:nvPr>
        </p:nvSpPr>
        <p:spPr>
          <a:xfrm>
            <a:off x="228600" y="1143000"/>
            <a:ext cx="8763000" cy="5181600"/>
          </a:xfrm>
        </p:spPr>
        <p:txBody>
          <a:bodyPr/>
          <a:lstStyle/>
          <a:p>
            <a:pPr lvl="0">
              <a:buNone/>
            </a:pPr>
            <a:r>
              <a:rPr lang="en-US" sz="2000" dirty="0" smtClean="0"/>
              <a:t>Adopt a </a:t>
            </a:r>
            <a:r>
              <a:rPr lang="en-US" sz="2000" dirty="0" smtClean="0">
                <a:solidFill>
                  <a:srgbClr val="7030A0"/>
                </a:solidFill>
              </a:rPr>
              <a:t>liberal take-down policy</a:t>
            </a:r>
            <a:r>
              <a:rPr lang="en-US" sz="2000" dirty="0" smtClean="0"/>
              <a:t>, such as:  </a:t>
            </a:r>
            <a:r>
              <a:rPr lang="en-US" sz="1800" i="1" dirty="0" smtClean="0"/>
              <a:t>“These digitized collections are accessible for purposes of education and research.  We’ve indicated what we know about copyright and rights of privacy, publicity, or trademark.   Due to the nature of archival collections, we are not always able to identify this information.  We are eager to hear from any rights owners, so that we may obtain accurate information.  Upon request, we’ll remove material from public view while we address a rights issue .” </a:t>
            </a:r>
            <a:endParaRPr lang="en-US" sz="1800" dirty="0" smtClean="0"/>
          </a:p>
          <a:p>
            <a:pPr lvl="0">
              <a:buNone/>
            </a:pPr>
            <a:r>
              <a:rPr lang="en-US" sz="2000" dirty="0" smtClean="0"/>
              <a:t>Use an </a:t>
            </a:r>
            <a:r>
              <a:rPr lang="en-US" sz="2000" dirty="0" smtClean="0">
                <a:solidFill>
                  <a:srgbClr val="7030A0"/>
                </a:solidFill>
              </a:rPr>
              <a:t>appropriate disclaimer </a:t>
            </a:r>
            <a:r>
              <a:rPr lang="en-US" sz="2000" dirty="0" smtClean="0"/>
              <a:t>at the institutional level, such as </a:t>
            </a:r>
            <a:r>
              <a:rPr lang="en-US" sz="1800" i="1" dirty="0" smtClean="0"/>
              <a:t>“[Institution] makes digital versions of collections accessible in the following situations:</a:t>
            </a:r>
            <a:endParaRPr lang="en-US" sz="1800" dirty="0" smtClean="0"/>
          </a:p>
          <a:p>
            <a:pPr lvl="1"/>
            <a:r>
              <a:rPr lang="en-US" sz="1800" i="1" dirty="0" smtClean="0"/>
              <a:t>They are in the public domain</a:t>
            </a:r>
            <a:endParaRPr lang="en-US" sz="1800" dirty="0" smtClean="0"/>
          </a:p>
          <a:p>
            <a:pPr lvl="1"/>
            <a:r>
              <a:rPr lang="en-US" sz="1800" i="1" dirty="0" smtClean="0"/>
              <a:t>The rights are owned by [institution]</a:t>
            </a:r>
            <a:endParaRPr lang="en-US" sz="1800" dirty="0" smtClean="0"/>
          </a:p>
          <a:p>
            <a:pPr lvl="1"/>
            <a:r>
              <a:rPr lang="en-US" sz="1800" i="1" dirty="0" smtClean="0"/>
              <a:t> [institution] has permission to make them accessible</a:t>
            </a:r>
            <a:endParaRPr lang="en-US" sz="1800" dirty="0" smtClean="0"/>
          </a:p>
          <a:p>
            <a:pPr lvl="1"/>
            <a:r>
              <a:rPr lang="en-US" sz="1800" i="1" dirty="0" smtClean="0"/>
              <a:t>We make them accessible for education and research purposes as a legal  fair use, or</a:t>
            </a:r>
            <a:endParaRPr lang="en-US" sz="1800" dirty="0" smtClean="0"/>
          </a:p>
          <a:p>
            <a:pPr lvl="1"/>
            <a:r>
              <a:rPr lang="en-US" sz="1800" i="1" dirty="0" smtClean="0"/>
              <a:t>There are no known restrictions on use</a:t>
            </a:r>
            <a:endParaRPr lang="en-US" sz="1800" dirty="0" smtClean="0"/>
          </a:p>
          <a:p>
            <a:pPr marL="850049" lvl="1" indent="-457200">
              <a:buNone/>
            </a:pPr>
            <a:r>
              <a:rPr lang="en-US" sz="1800" i="1" dirty="0" smtClean="0"/>
              <a:t>To learn what your responsibilities are if you’d like to use the materials, go to [link]”</a:t>
            </a:r>
            <a:endParaRPr lang="en-US" sz="1800" dirty="0"/>
          </a:p>
        </p:txBody>
      </p:sp>
      <p:sp>
        <p:nvSpPr>
          <p:cNvPr id="4" name="Title 1"/>
          <p:cNvSpPr>
            <a:spLocks noGrp="1"/>
          </p:cNvSpPr>
          <p:nvPr>
            <p:ph type="title"/>
          </p:nvPr>
        </p:nvSpPr>
        <p:spPr>
          <a:xfrm>
            <a:off x="434977" y="147641"/>
            <a:ext cx="8404223" cy="995360"/>
          </a:xfrm>
        </p:spPr>
        <p:txBody>
          <a:bodyPr/>
          <a:lstStyle/>
          <a:p>
            <a:r>
              <a:rPr lang="en-US" dirty="0" smtClean="0"/>
              <a:t>Provide take-down policy statements and disclaimers to users of online collections</a:t>
            </a:r>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228600" y="1066800"/>
            <a:ext cx="8686800" cy="5181600"/>
          </a:xfrm>
        </p:spPr>
        <p:txBody>
          <a:bodyPr/>
          <a:lstStyle/>
          <a:p>
            <a:pPr lvl="0"/>
            <a:r>
              <a:rPr lang="en-US" dirty="0" smtClean="0"/>
              <a:t>Identify possible intellectual property issues and </a:t>
            </a:r>
            <a:r>
              <a:rPr lang="en-US" dirty="0" smtClean="0">
                <a:solidFill>
                  <a:srgbClr val="7030A0"/>
                </a:solidFill>
              </a:rPr>
              <a:t>get relevant contact information</a:t>
            </a:r>
            <a:r>
              <a:rPr lang="en-US" dirty="0" smtClean="0"/>
              <a:t>.</a:t>
            </a:r>
            <a:endParaRPr lang="en-US" sz="3600" dirty="0" smtClean="0"/>
          </a:p>
          <a:p>
            <a:pPr lvl="0"/>
            <a:r>
              <a:rPr lang="en-US" dirty="0" smtClean="0"/>
              <a:t>Ask donors to state any </a:t>
            </a:r>
            <a:r>
              <a:rPr lang="en-US" dirty="0" smtClean="0">
                <a:solidFill>
                  <a:srgbClr val="7030A0"/>
                </a:solidFill>
              </a:rPr>
              <a:t>privacy concerns </a:t>
            </a:r>
            <a:r>
              <a:rPr lang="en-US" dirty="0" smtClean="0"/>
              <a:t>and identify sensitive materials that may be in the collection.</a:t>
            </a:r>
            <a:endParaRPr lang="en-US" sz="3600" dirty="0" smtClean="0"/>
          </a:p>
          <a:p>
            <a:pPr lvl="0"/>
            <a:r>
              <a:rPr lang="en-US" dirty="0" smtClean="0"/>
              <a:t>Suggest that donors </a:t>
            </a:r>
            <a:r>
              <a:rPr lang="en-US" dirty="0" smtClean="0">
                <a:solidFill>
                  <a:srgbClr val="7030A0"/>
                </a:solidFill>
              </a:rPr>
              <a:t>transfer copyright to the institution or license their works under a Creative Commons </a:t>
            </a:r>
            <a:r>
              <a:rPr lang="en-US" dirty="0" smtClean="0"/>
              <a:t>CC0 license.</a:t>
            </a:r>
            <a:endParaRPr lang="en-US" sz="3600" dirty="0" smtClean="0"/>
          </a:p>
          <a:p>
            <a:pPr lvl="0"/>
            <a:r>
              <a:rPr lang="en-US" dirty="0" smtClean="0"/>
              <a:t>Include statements in your collecting </a:t>
            </a:r>
            <a:r>
              <a:rPr lang="en-US" dirty="0" smtClean="0">
                <a:solidFill>
                  <a:srgbClr val="7030A0"/>
                </a:solidFill>
              </a:rPr>
              <a:t>policies</a:t>
            </a:r>
            <a:r>
              <a:rPr lang="en-US" dirty="0" smtClean="0"/>
              <a:t> and in your deeds of gift or transfer documents that:</a:t>
            </a:r>
            <a:endParaRPr lang="en-US" sz="3600" dirty="0" smtClean="0"/>
          </a:p>
          <a:p>
            <a:pPr lvl="1"/>
            <a:r>
              <a:rPr lang="en-US" dirty="0" smtClean="0"/>
              <a:t>ensure that no restrictions are placed on content that is already in the public domain, </a:t>
            </a:r>
            <a:endParaRPr lang="en-US" sz="3200" dirty="0" smtClean="0"/>
          </a:p>
          <a:p>
            <a:pPr lvl="1"/>
            <a:r>
              <a:rPr lang="en-US" dirty="0" smtClean="0"/>
              <a:t>grant license to digitize the materials for unrestricted access even when donors retain the rights, </a:t>
            </a:r>
            <a:endParaRPr lang="en-US" sz="3200" dirty="0" smtClean="0"/>
          </a:p>
          <a:p>
            <a:pPr lvl="1"/>
            <a:r>
              <a:rPr lang="en-US" dirty="0" smtClean="0"/>
              <a:t>and guard against limitations or restrictions on fair use rights.</a:t>
            </a:r>
            <a:endParaRPr lang="en-US" sz="3200" dirty="0" smtClean="0"/>
          </a:p>
          <a:p>
            <a:pPr marL="854333" lvl="1" indent="-405339"/>
            <a:endParaRPr lang="en-US" i="1" dirty="0" smtClean="0">
              <a:ea typeface="ＭＳ Ｐゴシック" pitchFamily="-65" charset="-128"/>
            </a:endParaRPr>
          </a:p>
        </p:txBody>
      </p:sp>
      <p:sp>
        <p:nvSpPr>
          <p:cNvPr id="4" name="Title 1"/>
          <p:cNvSpPr>
            <a:spLocks noGrp="1"/>
          </p:cNvSpPr>
          <p:nvPr>
            <p:ph type="title"/>
          </p:nvPr>
        </p:nvSpPr>
        <p:spPr>
          <a:xfrm>
            <a:off x="434977" y="147641"/>
            <a:ext cx="8404223" cy="995360"/>
          </a:xfrm>
        </p:spPr>
        <p:txBody>
          <a:bodyPr/>
          <a:lstStyle/>
          <a:p>
            <a:r>
              <a:rPr lang="en-US" dirty="0" smtClean="0"/>
              <a:t>Prospectively, work with donors</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429125" y="2428875"/>
            <a:ext cx="3657600" cy="304800"/>
          </a:xfrm>
          <a:prstGeom prst="rect">
            <a:avLst/>
          </a:prstGeom>
          <a:noFill/>
          <a:ln w="9525">
            <a:noFill/>
            <a:miter lim="800000"/>
            <a:headEnd/>
            <a:tailEnd/>
          </a:ln>
          <a:effectLst/>
        </p:spPr>
        <p:txBody>
          <a:bodyPr>
            <a:spAutoFit/>
          </a:bodyPr>
          <a:lstStyle/>
          <a:p>
            <a:endParaRPr lang="en-US" sz="1400">
              <a:latin typeface="Trebuchet MS" pitchFamily="34" charset="0"/>
            </a:endParaRPr>
          </a:p>
        </p:txBody>
      </p:sp>
      <p:sp>
        <p:nvSpPr>
          <p:cNvPr id="107524" name="AutoShape 4"/>
          <p:cNvSpPr>
            <a:spLocks/>
          </p:cNvSpPr>
          <p:nvPr/>
        </p:nvSpPr>
        <p:spPr bwMode="auto">
          <a:xfrm>
            <a:off x="4857750" y="1571625"/>
            <a:ext cx="457200" cy="2286000"/>
          </a:xfrm>
          <a:prstGeom prst="rightBrace">
            <a:avLst>
              <a:gd name="adj1" fmla="val 47222"/>
              <a:gd name="adj2" fmla="val 50000"/>
            </a:avLst>
          </a:prstGeom>
          <a:noFill/>
          <a:ln w="28575">
            <a:solidFill>
              <a:schemeClr val="tx1"/>
            </a:solidFill>
            <a:round/>
            <a:headEnd/>
            <a:tailEnd/>
          </a:ln>
          <a:effectLst/>
        </p:spPr>
        <p:txBody>
          <a:bodyPr wrap="none" anchor="ctr"/>
          <a:lstStyle/>
          <a:p>
            <a:endParaRPr lang="en-US"/>
          </a:p>
        </p:txBody>
      </p:sp>
      <p:sp>
        <p:nvSpPr>
          <p:cNvPr id="107525" name="AutoShape 5"/>
          <p:cNvSpPr>
            <a:spLocks/>
          </p:cNvSpPr>
          <p:nvPr/>
        </p:nvSpPr>
        <p:spPr bwMode="auto">
          <a:xfrm>
            <a:off x="4857750" y="4000500"/>
            <a:ext cx="457200" cy="2209800"/>
          </a:xfrm>
          <a:prstGeom prst="rightBrace">
            <a:avLst>
              <a:gd name="adj1" fmla="val 40278"/>
              <a:gd name="adj2" fmla="val 50000"/>
            </a:avLst>
          </a:prstGeom>
          <a:noFill/>
          <a:ln w="28575">
            <a:solidFill>
              <a:schemeClr val="tx1"/>
            </a:solidFill>
            <a:round/>
            <a:headEnd/>
            <a:tailEnd/>
          </a:ln>
          <a:effectLst/>
        </p:spPr>
        <p:txBody>
          <a:bodyPr wrap="none" anchor="ctr"/>
          <a:lstStyle/>
          <a:p>
            <a:endParaRPr lang="en-US"/>
          </a:p>
        </p:txBody>
      </p:sp>
      <p:sp>
        <p:nvSpPr>
          <p:cNvPr id="107526" name="Text Box 6"/>
          <p:cNvSpPr txBox="1">
            <a:spLocks noChangeArrowheads="1"/>
          </p:cNvSpPr>
          <p:nvPr/>
        </p:nvSpPr>
        <p:spPr bwMode="auto">
          <a:xfrm>
            <a:off x="5715000" y="2286000"/>
            <a:ext cx="2895600" cy="730250"/>
          </a:xfrm>
          <a:prstGeom prst="rect">
            <a:avLst/>
          </a:prstGeom>
          <a:noFill/>
          <a:ln w="9525">
            <a:noFill/>
            <a:miter lim="800000"/>
            <a:headEnd/>
            <a:tailEnd/>
          </a:ln>
          <a:effectLst/>
        </p:spPr>
        <p:txBody>
          <a:bodyPr>
            <a:spAutoFit/>
          </a:bodyPr>
          <a:lstStyle/>
          <a:p>
            <a:pPr>
              <a:spcBef>
                <a:spcPct val="50000"/>
              </a:spcBef>
            </a:pPr>
            <a:r>
              <a:rPr lang="en-US" sz="1400" b="1" dirty="0">
                <a:latin typeface="Trebuchet MS" pitchFamily="34" charset="0"/>
              </a:rPr>
              <a:t>DEFINE FUTURE RESEARCH LIBRARY SERVICES - REVITALIZE OUR VALUE PROPOSITION</a:t>
            </a:r>
          </a:p>
        </p:txBody>
      </p:sp>
      <p:sp>
        <p:nvSpPr>
          <p:cNvPr id="107527" name="Text Box 7"/>
          <p:cNvSpPr txBox="1">
            <a:spLocks noChangeArrowheads="1"/>
          </p:cNvSpPr>
          <p:nvPr/>
        </p:nvSpPr>
        <p:spPr bwMode="auto">
          <a:xfrm>
            <a:off x="5715000" y="4714875"/>
            <a:ext cx="2743200" cy="942975"/>
          </a:xfrm>
          <a:prstGeom prst="rect">
            <a:avLst/>
          </a:prstGeom>
          <a:noFill/>
          <a:ln w="9525">
            <a:noFill/>
            <a:miter lim="800000"/>
            <a:headEnd/>
            <a:tailEnd/>
          </a:ln>
          <a:effectLst/>
        </p:spPr>
        <p:txBody>
          <a:bodyPr>
            <a:spAutoFit/>
          </a:bodyPr>
          <a:lstStyle/>
          <a:p>
            <a:pPr>
              <a:spcBef>
                <a:spcPct val="50000"/>
              </a:spcBef>
            </a:pPr>
            <a:r>
              <a:rPr lang="en-US" sz="1400" b="1">
                <a:latin typeface="Trebuchet MS" pitchFamily="34" charset="0"/>
              </a:rPr>
              <a:t>TRANSFORM OUR CURRENT OPERATING PRACTICES AND PROCESSES – IMPLEMENT SYSTEMIC CHANGE </a:t>
            </a:r>
          </a:p>
        </p:txBody>
      </p:sp>
      <p:pic>
        <p:nvPicPr>
          <p:cNvPr id="107529" name="Picture 9" descr="activitymatrix"/>
          <p:cNvPicPr>
            <a:picLocks noChangeAspect="1" noChangeArrowheads="1"/>
          </p:cNvPicPr>
          <p:nvPr/>
        </p:nvPicPr>
        <p:blipFill>
          <a:blip r:embed="rId3" cstate="print"/>
          <a:srcRect/>
          <a:stretch>
            <a:fillRect/>
          </a:stretch>
        </p:blipFill>
        <p:spPr bwMode="auto">
          <a:xfrm>
            <a:off x="228600" y="1143000"/>
            <a:ext cx="4429125" cy="5017485"/>
          </a:xfrm>
          <a:prstGeom prst="rect">
            <a:avLst/>
          </a:prstGeom>
          <a:noFill/>
        </p:spPr>
      </p:pic>
      <p:sp>
        <p:nvSpPr>
          <p:cNvPr id="9" name="Title 8"/>
          <p:cNvSpPr>
            <a:spLocks noGrp="1"/>
          </p:cNvSpPr>
          <p:nvPr>
            <p:ph type="title"/>
          </p:nvPr>
        </p:nvSpPr>
        <p:spPr/>
        <p:txBody>
          <a:bodyPr/>
          <a:lstStyle/>
          <a:p>
            <a:r>
              <a:rPr lang="en-US" dirty="0" smtClean="0"/>
              <a:t>The RLG Partnership and OCLC Research</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228600" y="1219200"/>
            <a:ext cx="8534400" cy="5029200"/>
          </a:xfrm>
        </p:spPr>
        <p:txBody>
          <a:bodyPr/>
          <a:lstStyle/>
          <a:p>
            <a:pPr marL="343628" indent="-364815"/>
            <a:r>
              <a:rPr lang="en-US" sz="3100" dirty="0" smtClean="0">
                <a:ea typeface="ＭＳ Ｐゴシック" pitchFamily="-65" charset="-128"/>
              </a:rPr>
              <a:t>See the document </a:t>
            </a:r>
            <a:r>
              <a:rPr lang="en-US" sz="2000" dirty="0" smtClean="0">
                <a:ea typeface="ＭＳ Ｐゴシック" pitchFamily="-65" charset="-128"/>
                <a:hlinkClick r:id="rId3"/>
              </a:rPr>
              <a:t>http://www.oclc.org/research/activities/rights/practice.pdf</a:t>
            </a:r>
            <a:endParaRPr lang="en-US" sz="2000" dirty="0" smtClean="0">
              <a:ea typeface="ＭＳ Ｐゴシック" pitchFamily="-65" charset="-128"/>
            </a:endParaRPr>
          </a:p>
          <a:p>
            <a:pPr marL="343628" indent="-364815"/>
            <a:endParaRPr lang="en-US" sz="3100" dirty="0" smtClean="0">
              <a:ea typeface="ＭＳ Ｐゴシック" pitchFamily="-65" charset="-128"/>
            </a:endParaRPr>
          </a:p>
          <a:p>
            <a:pPr marL="343628" indent="-364815"/>
            <a:r>
              <a:rPr lang="en-US" sz="3100" dirty="0" smtClean="0">
                <a:ea typeface="ＭＳ Ｐゴシック" pitchFamily="-65" charset="-128"/>
              </a:rPr>
              <a:t>Support from the community – express yours!</a:t>
            </a:r>
          </a:p>
          <a:p>
            <a:pPr marL="343628" indent="-364815"/>
            <a:endParaRPr lang="en-US" sz="3100" dirty="0" smtClean="0">
              <a:ea typeface="ＭＳ Ｐゴシック" pitchFamily="-65" charset="-128"/>
            </a:endParaRPr>
          </a:p>
          <a:p>
            <a:pPr marL="343628" indent="-364815"/>
            <a:r>
              <a:rPr lang="en-US" sz="3100" dirty="0" smtClean="0">
                <a:ea typeface="ＭＳ Ｐゴシック" pitchFamily="-65" charset="-128"/>
              </a:rPr>
              <a:t>Follow activity </a:t>
            </a:r>
            <a:r>
              <a:rPr lang="en-US" sz="2000" dirty="0" smtClean="0">
                <a:ea typeface="ＭＳ Ｐゴシック" pitchFamily="-65" charset="-128"/>
                <a:hlinkClick r:id="rId4"/>
              </a:rPr>
              <a:t>http://www.oclc.org/research/activities/rights</a:t>
            </a:r>
            <a:endParaRPr lang="en-US" sz="2000" dirty="0" smtClean="0">
              <a:ea typeface="ＭＳ Ｐゴシック" pitchFamily="-65" charset="-128"/>
            </a:endParaRPr>
          </a:p>
          <a:p>
            <a:pPr marL="343628" indent="-364815"/>
            <a:endParaRPr lang="en-US" sz="3100" dirty="0" smtClean="0">
              <a:ea typeface="ＭＳ Ｐゴシック" pitchFamily="-65" charset="-128"/>
            </a:endParaRPr>
          </a:p>
          <a:p>
            <a:pPr marL="343628" indent="-364815"/>
            <a:r>
              <a:rPr lang="en-US" sz="3100" dirty="0" smtClean="0">
                <a:ea typeface="ＭＳ Ｐゴシック" pitchFamily="-65" charset="-128"/>
              </a:rPr>
              <a:t>Digitize for increased access!</a:t>
            </a:r>
          </a:p>
        </p:txBody>
      </p:sp>
      <p:sp>
        <p:nvSpPr>
          <p:cNvPr id="7" name="Title 1"/>
          <p:cNvSpPr>
            <a:spLocks noGrp="1"/>
          </p:cNvSpPr>
          <p:nvPr>
            <p:ph type="title"/>
          </p:nvPr>
        </p:nvSpPr>
        <p:spPr>
          <a:xfrm>
            <a:off x="434977" y="147641"/>
            <a:ext cx="8404223" cy="995360"/>
          </a:xfrm>
        </p:spPr>
        <p:txBody>
          <a:bodyPr/>
          <a:lstStyle/>
          <a:p>
            <a:r>
              <a:rPr lang="en-US" dirty="0" smtClean="0"/>
              <a:t>What Next?</a:t>
            </a:r>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219200"/>
            <a:ext cx="7848600" cy="1119186"/>
          </a:xfrm>
        </p:spPr>
        <p:txBody>
          <a:bodyPr/>
          <a:lstStyle/>
          <a:p>
            <a:r>
              <a:rPr lang="en-US" sz="4200" dirty="0" smtClean="0"/>
              <a:t>Thank You!</a:t>
            </a:r>
            <a:br>
              <a:rPr lang="en-US" sz="4200" dirty="0" smtClean="0"/>
            </a:br>
            <a:endParaRPr lang="en-US" sz="4200" dirty="0"/>
          </a:p>
        </p:txBody>
      </p:sp>
      <p:sp>
        <p:nvSpPr>
          <p:cNvPr id="5" name="Subtitle 4"/>
          <p:cNvSpPr>
            <a:spLocks noGrp="1"/>
          </p:cNvSpPr>
          <p:nvPr>
            <p:ph type="subTitle" idx="1"/>
          </p:nvPr>
        </p:nvSpPr>
        <p:spPr>
          <a:xfrm>
            <a:off x="4419600" y="3733800"/>
            <a:ext cx="4198937" cy="1930400"/>
          </a:xfrm>
        </p:spPr>
        <p:txBody>
          <a:bodyPr/>
          <a:lstStyle/>
          <a:p>
            <a:r>
              <a:rPr lang="en-US" dirty="0" smtClean="0"/>
              <a:t>Ricky </a:t>
            </a:r>
            <a:r>
              <a:rPr lang="en-US" dirty="0" err="1" smtClean="0"/>
              <a:t>Erway</a:t>
            </a:r>
            <a:r>
              <a:rPr lang="en-US" dirty="0" smtClean="0"/>
              <a:t> </a:t>
            </a:r>
            <a:br>
              <a:rPr lang="en-US" dirty="0" smtClean="0"/>
            </a:br>
            <a:r>
              <a:rPr lang="en-US" dirty="0" smtClean="0">
                <a:hlinkClick r:id="rId2"/>
              </a:rPr>
              <a:t> erwayr@oclc.org</a:t>
            </a:r>
            <a:endParaRPr lang="en-US" dirty="0"/>
          </a:p>
        </p:txBody>
      </p:sp>
      <p:pic>
        <p:nvPicPr>
          <p:cNvPr id="387074" name="Picture 2"/>
          <p:cNvPicPr>
            <a:picLocks noChangeAspect="1" noChangeArrowheads="1"/>
          </p:cNvPicPr>
          <p:nvPr/>
        </p:nvPicPr>
        <p:blipFill>
          <a:blip r:embed="rId3" cstate="print"/>
          <a:srcRect/>
          <a:stretch>
            <a:fillRect/>
          </a:stretch>
        </p:blipFill>
        <p:spPr bwMode="auto">
          <a:xfrm>
            <a:off x="2438400" y="3200400"/>
            <a:ext cx="1712891"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Tuned!</a:t>
            </a:r>
            <a:endParaRPr lang="en-US" dirty="0"/>
          </a:p>
        </p:txBody>
      </p:sp>
      <p:sp>
        <p:nvSpPr>
          <p:cNvPr id="3" name="Content Placeholder 2"/>
          <p:cNvSpPr>
            <a:spLocks noGrp="1"/>
          </p:cNvSpPr>
          <p:nvPr>
            <p:ph idx="1"/>
          </p:nvPr>
        </p:nvSpPr>
        <p:spPr>
          <a:xfrm>
            <a:off x="609600" y="1219200"/>
            <a:ext cx="7924800" cy="4800600"/>
          </a:xfrm>
        </p:spPr>
        <p:txBody>
          <a:bodyPr/>
          <a:lstStyle/>
          <a:p>
            <a:r>
              <a:rPr lang="en-US" sz="2000" dirty="0" smtClean="0"/>
              <a:t>Upcoming Webinars</a:t>
            </a:r>
          </a:p>
          <a:p>
            <a:pPr lvl="1"/>
            <a:r>
              <a:rPr lang="en-US" sz="1600" dirty="0" smtClean="0"/>
              <a:t>1 July: </a:t>
            </a:r>
            <a:r>
              <a:rPr lang="en-US" sz="1600" i="1" dirty="0" smtClean="0">
                <a:solidFill>
                  <a:srgbClr val="0070C0"/>
                </a:solidFill>
              </a:rPr>
              <a:t>TAI CHI Series: Linked  Data Part II with Ralph </a:t>
            </a:r>
            <a:r>
              <a:rPr lang="en-US" sz="1600" i="1" dirty="0" err="1" smtClean="0">
                <a:solidFill>
                  <a:srgbClr val="0070C0"/>
                </a:solidFill>
              </a:rPr>
              <a:t>LeVan</a:t>
            </a:r>
            <a:endParaRPr lang="en-US" sz="1600" i="1" dirty="0" smtClean="0">
              <a:solidFill>
                <a:srgbClr val="0070C0"/>
              </a:solidFill>
            </a:endParaRPr>
          </a:p>
          <a:p>
            <a:pPr lvl="1"/>
            <a:r>
              <a:rPr lang="en-US" sz="1600" dirty="0" smtClean="0"/>
              <a:t>15 July: </a:t>
            </a:r>
            <a:r>
              <a:rPr lang="en-US" sz="1600" i="1" dirty="0" smtClean="0">
                <a:solidFill>
                  <a:srgbClr val="0070C0"/>
                </a:solidFill>
              </a:rPr>
              <a:t>TAI CHI Series: OCLC Web Services with Karen Coombs </a:t>
            </a:r>
          </a:p>
          <a:p>
            <a:pPr lvl="1"/>
            <a:r>
              <a:rPr lang="en-US" sz="1600" dirty="0" smtClean="0"/>
              <a:t>TBD August: </a:t>
            </a:r>
            <a:r>
              <a:rPr lang="en-US" sz="1600" i="1" dirty="0" smtClean="0">
                <a:solidFill>
                  <a:srgbClr val="0070C0"/>
                </a:solidFill>
              </a:rPr>
              <a:t>Overview of Special Collections and Archives Survey Results with Jackie Dooley</a:t>
            </a:r>
            <a:r>
              <a:rPr lang="en-US" sz="1600" i="1" dirty="0" smtClean="0"/>
              <a:t>  </a:t>
            </a:r>
            <a:endParaRPr lang="en-US" sz="1600" i="1" dirty="0" smtClean="0">
              <a:solidFill>
                <a:srgbClr val="0070C0"/>
              </a:solidFill>
            </a:endParaRPr>
          </a:p>
          <a:p>
            <a:pPr lvl="1"/>
            <a:r>
              <a:rPr lang="en-US" sz="1600" dirty="0" smtClean="0"/>
              <a:t>23 September: </a:t>
            </a:r>
            <a:r>
              <a:rPr lang="en-US" sz="1600" i="1" dirty="0" smtClean="0">
                <a:solidFill>
                  <a:srgbClr val="0070C0"/>
                </a:solidFill>
              </a:rPr>
              <a:t>Global Books with Timothy Dickey</a:t>
            </a:r>
            <a:br>
              <a:rPr lang="en-US" sz="1600" i="1" dirty="0" smtClean="0">
                <a:solidFill>
                  <a:srgbClr val="0070C0"/>
                </a:solidFill>
              </a:rPr>
            </a:br>
            <a:endParaRPr lang="en-US" sz="1600" dirty="0" smtClean="0"/>
          </a:p>
          <a:p>
            <a:r>
              <a:rPr lang="en-US" sz="2000" dirty="0" smtClean="0"/>
              <a:t>Upcoming Events</a:t>
            </a:r>
          </a:p>
          <a:p>
            <a:pPr lvl="1">
              <a:lnSpc>
                <a:spcPts val="2300"/>
              </a:lnSpc>
            </a:pPr>
            <a:r>
              <a:rPr lang="en-US" sz="1600" i="1" dirty="0" smtClean="0">
                <a:solidFill>
                  <a:srgbClr val="0070C0"/>
                </a:solidFill>
              </a:rPr>
              <a:t>RLG Partnership Meetings at ALA Annual</a:t>
            </a:r>
            <a:r>
              <a:rPr lang="en-US" sz="1600" dirty="0" smtClean="0"/>
              <a:t/>
            </a:r>
            <a:br>
              <a:rPr lang="en-US" sz="1600" dirty="0" smtClean="0"/>
            </a:br>
            <a:r>
              <a:rPr lang="en-US" sz="1600" dirty="0" smtClean="0"/>
              <a:t>25-28 June 2010 Washington, D.C. </a:t>
            </a:r>
          </a:p>
          <a:p>
            <a:pPr lvl="1">
              <a:lnSpc>
                <a:spcPts val="2300"/>
              </a:lnSpc>
            </a:pPr>
            <a:r>
              <a:rPr lang="en-US" sz="1600" i="1" dirty="0" smtClean="0">
                <a:solidFill>
                  <a:srgbClr val="0070C0"/>
                </a:solidFill>
              </a:rPr>
              <a:t>Leadership Through Collaboration</a:t>
            </a:r>
            <a:r>
              <a:rPr lang="en-US" sz="1600" dirty="0" smtClean="0"/>
              <a:t/>
            </a:r>
            <a:br>
              <a:rPr lang="en-US" sz="1600" dirty="0" smtClean="0"/>
            </a:br>
            <a:r>
              <a:rPr lang="en-US" sz="1600" dirty="0" smtClean="0"/>
              <a:t>20-21 September Smithsonian Institution, Washington D.C. </a:t>
            </a:r>
          </a:p>
          <a:p>
            <a:pPr lvl="1">
              <a:lnSpc>
                <a:spcPts val="2300"/>
              </a:lnSpc>
            </a:pPr>
            <a:r>
              <a:rPr lang="en-US" sz="1600" i="1" dirty="0" smtClean="0">
                <a:solidFill>
                  <a:srgbClr val="0070C0"/>
                </a:solidFill>
              </a:rPr>
              <a:t>RLG Partnership European Meeting, Moving the Past into the Future: Special Collections in Digital Age </a:t>
            </a:r>
            <a:r>
              <a:rPr lang="en-US" sz="1600" dirty="0" smtClean="0"/>
              <a:t/>
            </a:r>
            <a:br>
              <a:rPr lang="en-US" sz="1600" dirty="0" smtClean="0"/>
            </a:br>
            <a:r>
              <a:rPr lang="en-US" sz="1600" dirty="0" smtClean="0">
                <a:solidFill>
                  <a:schemeClr val="bg2">
                    <a:lumMod val="75000"/>
                  </a:schemeClr>
                </a:solidFill>
              </a:rPr>
              <a:t>12-13 October 2010 St Anne’s College, University of Oxford</a:t>
            </a:r>
          </a:p>
          <a:p>
            <a:endParaRPr lang="en-US" sz="1900" dirty="0"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Reports</a:t>
            </a:r>
            <a:endParaRPr lang="en-US" dirty="0"/>
          </a:p>
        </p:txBody>
      </p:sp>
      <p:sp>
        <p:nvSpPr>
          <p:cNvPr id="3" name="Content Placeholder 2"/>
          <p:cNvSpPr>
            <a:spLocks noGrp="1"/>
          </p:cNvSpPr>
          <p:nvPr>
            <p:ph idx="1"/>
          </p:nvPr>
        </p:nvSpPr>
        <p:spPr/>
        <p:txBody>
          <a:bodyPr/>
          <a:lstStyle/>
          <a:p>
            <a:pPr marL="457200" indent="-457200">
              <a:lnSpc>
                <a:spcPts val="2200"/>
              </a:lnSpc>
              <a:buFont typeface="+mj-lt"/>
              <a:buAutoNum type="arabicPeriod"/>
            </a:pPr>
            <a:r>
              <a:rPr lang="en-US" sz="2000" i="1" dirty="0" smtClean="0">
                <a:solidFill>
                  <a:srgbClr val="0070C0"/>
                </a:solidFill>
              </a:rPr>
              <a:t>A Slice of Research Life: Information Support for Research in the United States </a:t>
            </a:r>
            <a:r>
              <a:rPr lang="en-US" sz="2000" dirty="0" smtClean="0"/>
              <a:t>(June 2010)</a:t>
            </a:r>
            <a:endParaRPr lang="en-US" sz="2000" i="1" dirty="0" smtClean="0">
              <a:solidFill>
                <a:srgbClr val="0070C0"/>
              </a:solidFill>
            </a:endParaRPr>
          </a:p>
          <a:p>
            <a:pPr marL="457200" indent="-457200">
              <a:lnSpc>
                <a:spcPts val="2200"/>
              </a:lnSpc>
              <a:buFont typeface="+mj-lt"/>
              <a:buAutoNum type="arabicPeriod"/>
            </a:pPr>
            <a:r>
              <a:rPr lang="en-US" sz="2000" i="1" dirty="0" smtClean="0">
                <a:solidFill>
                  <a:srgbClr val="0070C0"/>
                </a:solidFill>
              </a:rPr>
              <a:t>Special Collections and Archives Survey Results </a:t>
            </a:r>
            <a:r>
              <a:rPr lang="en-US" sz="2000" dirty="0" smtClean="0"/>
              <a:t>(July 2010)</a:t>
            </a:r>
            <a:endParaRPr lang="en-US" sz="2000" i="1" dirty="0" smtClean="0">
              <a:solidFill>
                <a:srgbClr val="0070C0"/>
              </a:solidFill>
            </a:endParaRPr>
          </a:p>
          <a:p>
            <a:pPr marL="457200" indent="-457200">
              <a:lnSpc>
                <a:spcPts val="2200"/>
              </a:lnSpc>
              <a:buFont typeface="+mj-lt"/>
              <a:buAutoNum type="arabicPeriod"/>
            </a:pPr>
            <a:r>
              <a:rPr lang="en-US" sz="2000" i="1" dirty="0" smtClean="0">
                <a:solidFill>
                  <a:srgbClr val="0070C0"/>
                </a:solidFill>
              </a:rPr>
              <a:t>Overview of Partner Visits Regarding Special Collections and Archives </a:t>
            </a:r>
            <a:r>
              <a:rPr lang="en-US" sz="2000" dirty="0" smtClean="0"/>
              <a:t>(July 2010)</a:t>
            </a:r>
          </a:p>
          <a:p>
            <a:pPr marL="457200" indent="-457200">
              <a:lnSpc>
                <a:spcPts val="2200"/>
              </a:lnSpc>
              <a:buFont typeface="+mj-lt"/>
              <a:buAutoNum type="arabicPeriod"/>
            </a:pPr>
            <a:r>
              <a:rPr lang="en-US" sz="2000" i="1" dirty="0" smtClean="0">
                <a:solidFill>
                  <a:srgbClr val="0070C0"/>
                </a:solidFill>
              </a:rPr>
              <a:t>Review of Social Metadata Sites Relevant to Libraries, Archives and Museums </a:t>
            </a:r>
            <a:r>
              <a:rPr lang="en-US" sz="2000" dirty="0" smtClean="0"/>
              <a:t>(July 2010)</a:t>
            </a:r>
          </a:p>
          <a:p>
            <a:pPr marL="457200" indent="-457200">
              <a:lnSpc>
                <a:spcPts val="2200"/>
              </a:lnSpc>
              <a:buFont typeface="+mj-lt"/>
              <a:buAutoNum type="arabicPeriod"/>
            </a:pPr>
            <a:r>
              <a:rPr lang="en-US" sz="2000" i="1" dirty="0" smtClean="0">
                <a:solidFill>
                  <a:srgbClr val="0070C0"/>
                </a:solidFill>
              </a:rPr>
              <a:t>Results of the Social Metadata Site Managers Survey</a:t>
            </a:r>
            <a:r>
              <a:rPr lang="en-US" sz="2000" dirty="0" smtClean="0"/>
              <a:t> (August 2010)</a:t>
            </a:r>
          </a:p>
          <a:p>
            <a:pPr marL="457200" indent="-457200">
              <a:lnSpc>
                <a:spcPts val="2200"/>
              </a:lnSpc>
              <a:buFont typeface="+mj-lt"/>
              <a:buAutoNum type="arabicPeriod"/>
            </a:pPr>
            <a:r>
              <a:rPr lang="en-US" sz="2000" i="1" dirty="0" smtClean="0">
                <a:solidFill>
                  <a:srgbClr val="0070C0"/>
                </a:solidFill>
              </a:rPr>
              <a:t>Recommendations on Social Metadata Features Most Relevant to Libraries, Archives and Museums </a:t>
            </a:r>
            <a:r>
              <a:rPr lang="en-US" sz="2000" dirty="0" smtClean="0"/>
              <a:t>(August 2010)</a:t>
            </a:r>
          </a:p>
          <a:p>
            <a:pPr marL="457200" indent="-457200">
              <a:lnSpc>
                <a:spcPts val="2200"/>
              </a:lnSpc>
              <a:buFont typeface="+mj-lt"/>
              <a:buAutoNum type="arabicPeriod"/>
            </a:pPr>
            <a:r>
              <a:rPr lang="en-US" sz="2000" i="1" dirty="0" smtClean="0">
                <a:solidFill>
                  <a:srgbClr val="0070C0"/>
                </a:solidFill>
              </a:rPr>
              <a:t>Scan and Deliver: Digitization on Demand </a:t>
            </a:r>
            <a:r>
              <a:rPr lang="en-US" sz="2000" dirty="0" smtClean="0"/>
              <a:t>(Fall 2010)</a:t>
            </a:r>
          </a:p>
          <a:p>
            <a:pPr marL="457200" indent="-457200">
              <a:lnSpc>
                <a:spcPts val="2200"/>
              </a:lnSpc>
              <a:buFont typeface="+mj-lt"/>
              <a:buAutoNum type="arabicPeriod"/>
            </a:pPr>
            <a:r>
              <a:rPr lang="en-US" sz="2000" i="1" dirty="0" smtClean="0">
                <a:solidFill>
                  <a:srgbClr val="0070C0"/>
                </a:solidFill>
              </a:rPr>
              <a:t>Archival Description Analysis </a:t>
            </a:r>
            <a:r>
              <a:rPr lang="en-US" sz="2000" dirty="0" smtClean="0"/>
              <a:t>(Fall 2010)</a:t>
            </a:r>
            <a:r>
              <a:rPr lang="en-US" sz="2000" i="1" dirty="0" smtClean="0">
                <a:solidFill>
                  <a:srgbClr val="0070C0"/>
                </a:solidFill>
              </a:rPr>
              <a:t> </a:t>
            </a:r>
            <a:endParaRPr lang="en-US" sz="2000" dirty="0" smtClean="0"/>
          </a:p>
          <a:p>
            <a:pPr marL="457200" indent="-457200">
              <a:lnSpc>
                <a:spcPts val="2200"/>
              </a:lnSpc>
              <a:buFont typeface="+mj-lt"/>
              <a:buAutoNum type="arabicPeriod"/>
            </a:pPr>
            <a:r>
              <a:rPr lang="en-US" sz="2000" i="1" dirty="0" smtClean="0">
                <a:solidFill>
                  <a:srgbClr val="0070C0"/>
                </a:solidFill>
              </a:rPr>
              <a:t>Duct Tape and Twine: Making MissingMaterials.org </a:t>
            </a:r>
            <a:r>
              <a:rPr lang="en-US" sz="2000" dirty="0" smtClean="0"/>
              <a:t>(Fall 2010)</a:t>
            </a:r>
          </a:p>
          <a:p>
            <a:pPr>
              <a:buNone/>
            </a:pPr>
            <a:endParaRPr lang="en-US" sz="2000"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
            </a:r>
            <a:br>
              <a:rPr lang="en-US" dirty="0" smtClean="0"/>
            </a:br>
            <a:endParaRPr lang="en-US" dirty="0"/>
          </a:p>
        </p:txBody>
      </p:sp>
      <p:sp>
        <p:nvSpPr>
          <p:cNvPr id="5" name="Subtitle 4"/>
          <p:cNvSpPr>
            <a:spLocks noGrp="1"/>
          </p:cNvSpPr>
          <p:nvPr>
            <p:ph type="subTitle" idx="1"/>
          </p:nvPr>
        </p:nvSpPr>
        <p:spPr>
          <a:xfrm>
            <a:off x="2514600" y="3733800"/>
            <a:ext cx="4198937" cy="1930400"/>
          </a:xfrm>
        </p:spPr>
        <p:txBody>
          <a:bodyPr/>
          <a:lstStyle/>
          <a:p>
            <a:pPr algn="ctr"/>
            <a:r>
              <a:rPr lang="en-US" dirty="0" smtClean="0"/>
              <a:t>Send comments to </a:t>
            </a:r>
            <a:r>
              <a:rPr lang="en-US" dirty="0" smtClean="0">
                <a:hlinkClick r:id="rId2"/>
              </a:rPr>
              <a:t>rlg@oclc.org</a:t>
            </a:r>
            <a:r>
              <a:rPr lang="en-US" dirty="0" smtClean="0"/>
              <a:t> </a:t>
            </a:r>
          </a:p>
          <a:p>
            <a:pPr algn="ctr"/>
            <a:endParaRPr lang="en-US" dirty="0"/>
          </a:p>
        </p:txBody>
      </p:sp>
      <p:sp>
        <p:nvSpPr>
          <p:cNvPr id="6" name="Rectangle 5"/>
          <p:cNvSpPr/>
          <p:nvPr/>
        </p:nvSpPr>
        <p:spPr>
          <a:xfrm>
            <a:off x="2895600" y="1066800"/>
            <a:ext cx="2986843" cy="797719"/>
          </a:xfrm>
          <a:prstGeom prst="rect">
            <a:avLst/>
          </a:prstGeom>
        </p:spPr>
        <p:txBody>
          <a:bodyPr wrap="none">
            <a:spAutoFit/>
          </a:bodyPr>
          <a:lstStyle/>
          <a:p>
            <a:r>
              <a:rPr lang="en-US" sz="4200" dirty="0" smtClean="0">
                <a:solidFill>
                  <a:schemeClr val="bg1"/>
                </a:solidFill>
              </a:rPr>
              <a:t>Thank You!</a:t>
            </a:r>
            <a:endParaRPr lang="en-US" sz="42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495800" y="3733800"/>
            <a:ext cx="4198937" cy="1930400"/>
          </a:xfrm>
        </p:spPr>
        <p:txBody>
          <a:bodyPr/>
          <a:lstStyle/>
          <a:p>
            <a:r>
              <a:rPr lang="en-US" dirty="0" smtClean="0"/>
              <a:t>Jim </a:t>
            </a:r>
            <a:r>
              <a:rPr lang="en-US" dirty="0" err="1" smtClean="0"/>
              <a:t>Michalko</a:t>
            </a:r>
            <a:r>
              <a:rPr lang="en-US" dirty="0" smtClean="0"/>
              <a:t/>
            </a:r>
            <a:br>
              <a:rPr lang="en-US" dirty="0" smtClean="0"/>
            </a:br>
            <a:r>
              <a:rPr lang="en-US" dirty="0" smtClean="0">
                <a:hlinkClick r:id="rId3"/>
              </a:rPr>
              <a:t> michalkj@oclc.org</a:t>
            </a:r>
            <a:endParaRPr lang="en-US" dirty="0"/>
          </a:p>
        </p:txBody>
      </p:sp>
      <p:sp>
        <p:nvSpPr>
          <p:cNvPr id="6" name="Rectangle 5"/>
          <p:cNvSpPr/>
          <p:nvPr/>
        </p:nvSpPr>
        <p:spPr>
          <a:xfrm>
            <a:off x="2971800" y="1371600"/>
            <a:ext cx="2986843" cy="797719"/>
          </a:xfrm>
          <a:prstGeom prst="rect">
            <a:avLst/>
          </a:prstGeom>
        </p:spPr>
        <p:txBody>
          <a:bodyPr wrap="none">
            <a:spAutoFit/>
          </a:bodyPr>
          <a:lstStyle/>
          <a:p>
            <a:r>
              <a:rPr lang="en-US" sz="4200" dirty="0" smtClean="0">
                <a:solidFill>
                  <a:schemeClr val="bg1"/>
                </a:solidFill>
              </a:rPr>
              <a:t>Thank You!</a:t>
            </a:r>
            <a:endParaRPr lang="en-US" sz="4200" dirty="0">
              <a:solidFill>
                <a:schemeClr val="bg1"/>
              </a:solidFill>
            </a:endParaRPr>
          </a:p>
        </p:txBody>
      </p:sp>
      <p:pic>
        <p:nvPicPr>
          <p:cNvPr id="3075" name="Picture 3"/>
          <p:cNvPicPr>
            <a:picLocks noChangeAspect="1" noChangeArrowheads="1"/>
          </p:cNvPicPr>
          <p:nvPr/>
        </p:nvPicPr>
        <p:blipFill>
          <a:blip r:embed="rId4" cstate="print"/>
          <a:srcRect/>
          <a:stretch>
            <a:fillRect/>
          </a:stretch>
        </p:blipFill>
        <p:spPr bwMode="auto">
          <a:xfrm>
            <a:off x="2438400" y="3142917"/>
            <a:ext cx="1828800" cy="22779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3200400" y="915988"/>
            <a:ext cx="5570537" cy="1751012"/>
          </a:xfrm>
        </p:spPr>
        <p:txBody>
          <a:bodyPr/>
          <a:lstStyle/>
          <a:p>
            <a:r>
              <a:rPr lang="en-US" sz="3200" dirty="0" smtClean="0"/>
              <a:t>External Research Support</a:t>
            </a:r>
            <a:endParaRPr lang="en-US" sz="3200" dirty="0"/>
          </a:p>
        </p:txBody>
      </p:sp>
      <p:sp>
        <p:nvSpPr>
          <p:cNvPr id="4" name="Rectangle 3"/>
          <p:cNvSpPr>
            <a:spLocks noGrp="1" noChangeArrowheads="1"/>
          </p:cNvSpPr>
          <p:nvPr>
            <p:ph type="subTitle" idx="1"/>
          </p:nvPr>
        </p:nvSpPr>
        <p:spPr>
          <a:xfrm>
            <a:off x="3200400" y="3352800"/>
            <a:ext cx="5410200" cy="1930400"/>
          </a:xfrm>
        </p:spPr>
        <p:txBody>
          <a:bodyPr tIns="45720" bIns="45720"/>
          <a:lstStyle>
            <a:lvl1pPr marL="0" indent="12700">
              <a:spcBef>
                <a:spcPct val="0"/>
              </a:spcBef>
              <a:defRPr/>
            </a:lvl1pPr>
          </a:lstStyle>
          <a:p>
            <a:r>
              <a:rPr lang="en-US" dirty="0" smtClean="0"/>
              <a:t>Brian Lavoie</a:t>
            </a:r>
          </a:p>
          <a:p>
            <a:r>
              <a:rPr lang="en-US" dirty="0" smtClean="0"/>
              <a:t>Research Scientist, OCLC Research</a:t>
            </a:r>
          </a:p>
          <a:p>
            <a:pPr indent="0">
              <a:spcAft>
                <a:spcPts val="0"/>
              </a:spcAft>
            </a:pPr>
            <a:r>
              <a:rPr lang="en-US" dirty="0" smtClean="0"/>
              <a:t/>
            </a:r>
            <a:br>
              <a:rPr lang="en-US" dirty="0" smtClean="0"/>
            </a:br>
            <a:r>
              <a:rPr lang="en-US" dirty="0" smtClean="0"/>
              <a:t>ALA Update Webinar</a:t>
            </a:r>
          </a:p>
          <a:p>
            <a:pPr indent="0">
              <a:spcAft>
                <a:spcPts val="0"/>
              </a:spcAft>
            </a:pPr>
            <a:r>
              <a:rPr lang="en-US" dirty="0" smtClean="0"/>
              <a:t>17 June 2010</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OCLC and the Research Community</a:t>
            </a:r>
            <a:endParaRPr lang="en-US" dirty="0"/>
          </a:p>
        </p:txBody>
      </p:sp>
      <p:sp>
        <p:nvSpPr>
          <p:cNvPr id="3" name="Content Placeholder 2"/>
          <p:cNvSpPr>
            <a:spLocks noGrp="1"/>
          </p:cNvSpPr>
          <p:nvPr>
            <p:ph idx="1"/>
          </p:nvPr>
        </p:nvSpPr>
        <p:spPr>
          <a:xfrm>
            <a:off x="434977" y="1447801"/>
            <a:ext cx="8099423" cy="4691064"/>
          </a:xfrm>
        </p:spPr>
        <p:txBody>
          <a:bodyPr/>
          <a:lstStyle/>
          <a:p>
            <a:r>
              <a:rPr lang="en-US" sz="2500" b="1" dirty="0" smtClean="0"/>
              <a:t>Funding:</a:t>
            </a:r>
            <a:r>
              <a:rPr lang="en-US" sz="2500" dirty="0" smtClean="0"/>
              <a:t> OCLC/ALISE Library &amp; Information Science Research Grant Program (LISRGP)</a:t>
            </a:r>
          </a:p>
          <a:p>
            <a:pPr lvl="1"/>
            <a:r>
              <a:rPr lang="en-US" sz="2000" dirty="0" smtClean="0"/>
              <a:t>http://www.oclc.org/research/grants/</a:t>
            </a:r>
            <a:endParaRPr lang="en-US" dirty="0" smtClean="0"/>
          </a:p>
          <a:p>
            <a:pPr>
              <a:buNone/>
            </a:pPr>
            <a:endParaRPr lang="en-US" sz="800" dirty="0" smtClean="0">
              <a:solidFill>
                <a:srgbClr val="C00000"/>
              </a:solidFill>
            </a:endParaRPr>
          </a:p>
          <a:p>
            <a:r>
              <a:rPr lang="en-US" sz="2500" b="1" dirty="0" smtClean="0"/>
              <a:t>Collaboration:</a:t>
            </a:r>
            <a:r>
              <a:rPr lang="en-US" sz="2500" dirty="0" smtClean="0"/>
              <a:t> OCLC Research as partner in research collaborations with other agencies</a:t>
            </a:r>
          </a:p>
          <a:p>
            <a:pPr lvl="1"/>
            <a:r>
              <a:rPr lang="en-US" sz="2000" dirty="0" smtClean="0"/>
              <a:t>Virtual International Authority File</a:t>
            </a:r>
          </a:p>
          <a:p>
            <a:pPr lvl="1"/>
            <a:r>
              <a:rPr lang="en-US" sz="2000" dirty="0" smtClean="0"/>
              <a:t>OhioLink data aggregation project</a:t>
            </a:r>
          </a:p>
          <a:p>
            <a:pPr>
              <a:buNone/>
            </a:pPr>
            <a:endParaRPr lang="en-US" sz="800" dirty="0" smtClean="0"/>
          </a:p>
          <a:p>
            <a:r>
              <a:rPr lang="en-US" sz="2500" b="1" dirty="0" smtClean="0"/>
              <a:t>Support:</a:t>
            </a:r>
            <a:r>
              <a:rPr lang="en-US" sz="2500" dirty="0" smtClean="0"/>
              <a:t> Provision of in-kind support for external research projects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WorldCat &amp; External Research Projects</a:t>
            </a:r>
            <a:endParaRPr lang="en-US" dirty="0"/>
          </a:p>
        </p:txBody>
      </p:sp>
      <p:sp>
        <p:nvSpPr>
          <p:cNvPr id="3" name="Content Placeholder 2"/>
          <p:cNvSpPr>
            <a:spLocks noGrp="1"/>
          </p:cNvSpPr>
          <p:nvPr>
            <p:ph idx="1"/>
          </p:nvPr>
        </p:nvSpPr>
        <p:spPr>
          <a:xfrm>
            <a:off x="434977" y="1447801"/>
            <a:ext cx="8099423" cy="4691064"/>
          </a:xfrm>
        </p:spPr>
        <p:txBody>
          <a:bodyPr/>
          <a:lstStyle/>
          <a:p>
            <a:r>
              <a:rPr lang="en-US" sz="2500" dirty="0" smtClean="0"/>
              <a:t>Researchers may apply to OCLC for in-kind support for external research</a:t>
            </a:r>
          </a:p>
          <a:p>
            <a:pPr lvl="1"/>
            <a:r>
              <a:rPr lang="en-US" sz="2000" dirty="0" smtClean="0"/>
              <a:t>In keeping with OCLC’s public purpose</a:t>
            </a:r>
          </a:p>
          <a:p>
            <a:pPr lvl="1"/>
            <a:r>
              <a:rPr lang="en-US" sz="2000" dirty="0" smtClean="0"/>
              <a:t>Program administered by OCLC Research</a:t>
            </a:r>
          </a:p>
          <a:p>
            <a:pPr lvl="1"/>
            <a:r>
              <a:rPr lang="en-US" sz="2000" dirty="0" smtClean="0"/>
              <a:t>Applicants must be qualified academics or LAM professionals</a:t>
            </a:r>
          </a:p>
          <a:p>
            <a:pPr lvl="1"/>
            <a:r>
              <a:rPr lang="en-US" sz="2000" dirty="0" smtClean="0"/>
              <a:t>Intended use must be research; publishable in open literature</a:t>
            </a:r>
          </a:p>
          <a:p>
            <a:pPr>
              <a:buNone/>
            </a:pPr>
            <a:endParaRPr lang="en-US" sz="800" dirty="0" smtClean="0"/>
          </a:p>
          <a:p>
            <a:r>
              <a:rPr lang="en-US" sz="2500" dirty="0" smtClean="0"/>
              <a:t>Use of WorldCat data</a:t>
            </a:r>
          </a:p>
          <a:p>
            <a:pPr lvl="1"/>
            <a:r>
              <a:rPr lang="en-US" sz="2000" dirty="0" smtClean="0"/>
              <a:t>Subset of WorldCat (processed or unprocessed)</a:t>
            </a:r>
          </a:p>
          <a:p>
            <a:pPr lvl="1"/>
            <a:r>
              <a:rPr lang="en-US" sz="2000" dirty="0" smtClean="0"/>
              <a:t>Work with researcher to determine best fit between research goals and available data</a:t>
            </a:r>
          </a:p>
          <a:p>
            <a:pPr lvl="1"/>
            <a:r>
              <a:rPr lang="en-US" sz="2000" dirty="0" smtClean="0"/>
              <a:t>Data provided free-of-charge under OCLC research-use license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projects …</a:t>
            </a:r>
            <a:endParaRPr lang="en-US" dirty="0"/>
          </a:p>
        </p:txBody>
      </p:sp>
      <p:sp>
        <p:nvSpPr>
          <p:cNvPr id="3" name="Content Placeholder 2"/>
          <p:cNvSpPr>
            <a:spLocks noGrp="1"/>
          </p:cNvSpPr>
          <p:nvPr>
            <p:ph idx="1"/>
          </p:nvPr>
        </p:nvSpPr>
        <p:spPr>
          <a:xfrm>
            <a:off x="434977" y="1143000"/>
            <a:ext cx="8328023" cy="4995865"/>
          </a:xfrm>
        </p:spPr>
        <p:txBody>
          <a:bodyPr/>
          <a:lstStyle/>
          <a:p>
            <a:r>
              <a:rPr lang="en-US" sz="2500" b="1" dirty="0" smtClean="0"/>
              <a:t>IATH, CDL, SI-UC Berkeley:</a:t>
            </a:r>
            <a:r>
              <a:rPr lang="en-US" sz="2500" dirty="0" smtClean="0"/>
              <a:t> using WorldCat data in support of Social Networks and Archival Context Project</a:t>
            </a:r>
          </a:p>
          <a:p>
            <a:pPr>
              <a:buNone/>
            </a:pPr>
            <a:endParaRPr lang="en-US" sz="800" b="1" dirty="0" smtClean="0"/>
          </a:p>
          <a:p>
            <a:r>
              <a:rPr lang="en-US" sz="2500" b="1" dirty="0" smtClean="0"/>
              <a:t>University of Sheffield:</a:t>
            </a:r>
            <a:r>
              <a:rPr lang="en-US" sz="2500" dirty="0" smtClean="0"/>
              <a:t> </a:t>
            </a:r>
            <a:r>
              <a:rPr lang="en-US" sz="2500" dirty="0" smtClean="0"/>
              <a:t>using WorldCat.org apache logs for </a:t>
            </a:r>
            <a:r>
              <a:rPr lang="en-US" sz="2500" dirty="0" smtClean="0"/>
              <a:t>searching behavior study </a:t>
            </a:r>
            <a:endParaRPr lang="en-US" sz="2500" b="1" dirty="0" smtClean="0"/>
          </a:p>
          <a:p>
            <a:pPr>
              <a:buNone/>
            </a:pPr>
            <a:endParaRPr lang="en-US" sz="800" b="1" dirty="0" smtClean="0"/>
          </a:p>
          <a:p>
            <a:r>
              <a:rPr lang="en-US" sz="2500" b="1" dirty="0" smtClean="0"/>
              <a:t>University of Toronto: </a:t>
            </a:r>
            <a:r>
              <a:rPr lang="en-US" sz="2500" dirty="0" smtClean="0"/>
              <a:t>using WorldCat data to track adoption and diffusion of key technologies through analysis of publication patterns in the literature.</a:t>
            </a:r>
          </a:p>
          <a:p>
            <a:pPr>
              <a:buNone/>
            </a:pPr>
            <a:endParaRPr lang="en-US" sz="800" dirty="0" smtClean="0"/>
          </a:p>
          <a:p>
            <a:r>
              <a:rPr lang="en-US" sz="2500" b="1" dirty="0" smtClean="0"/>
              <a:t>External research support:</a:t>
            </a:r>
          </a:p>
          <a:p>
            <a:pPr lvl="1"/>
            <a:r>
              <a:rPr lang="en-US" sz="2000" dirty="0" smtClean="0"/>
              <a:t>Connect our own work to a broader research context </a:t>
            </a:r>
          </a:p>
          <a:p>
            <a:pPr lvl="1"/>
            <a:r>
              <a:rPr lang="en-US" sz="2000" dirty="0" smtClean="0"/>
              <a:t>Support community-wide LAM research program</a:t>
            </a:r>
          </a:p>
          <a:p>
            <a:pPr lvl="1"/>
            <a:r>
              <a:rPr lang="en-US" sz="2000" dirty="0" smtClean="0"/>
              <a:t>Demonstrate value of library data sources in variety of disciplines</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295400"/>
            <a:ext cx="7848600" cy="1119186"/>
          </a:xfrm>
        </p:spPr>
        <p:txBody>
          <a:bodyPr/>
          <a:lstStyle/>
          <a:p>
            <a:r>
              <a:rPr lang="en-US" sz="4200" dirty="0" smtClean="0"/>
              <a:t>Thank You!</a:t>
            </a:r>
            <a:br>
              <a:rPr lang="en-US" sz="4200" dirty="0" smtClean="0"/>
            </a:br>
            <a:endParaRPr lang="en-US" sz="4200" dirty="0"/>
          </a:p>
        </p:txBody>
      </p:sp>
      <p:sp>
        <p:nvSpPr>
          <p:cNvPr id="5" name="Subtitle 4"/>
          <p:cNvSpPr>
            <a:spLocks noGrp="1"/>
          </p:cNvSpPr>
          <p:nvPr>
            <p:ph type="subTitle" idx="1"/>
          </p:nvPr>
        </p:nvSpPr>
        <p:spPr>
          <a:xfrm>
            <a:off x="4572000" y="3657600"/>
            <a:ext cx="4198937" cy="1930400"/>
          </a:xfrm>
        </p:spPr>
        <p:txBody>
          <a:bodyPr/>
          <a:lstStyle/>
          <a:p>
            <a:r>
              <a:rPr lang="en-US" dirty="0" smtClean="0"/>
              <a:t>Brian Lavoie</a:t>
            </a:r>
            <a:br>
              <a:rPr lang="en-US" dirty="0" smtClean="0"/>
            </a:br>
            <a:r>
              <a:rPr lang="en-US" dirty="0" smtClean="0">
                <a:hlinkClick r:id="rId3"/>
              </a:rPr>
              <a:t>lavoie@oclc.org</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590800" y="3048000"/>
            <a:ext cx="1733550" cy="231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3200400" y="915988"/>
            <a:ext cx="5570537" cy="1751012"/>
          </a:xfrm>
        </p:spPr>
        <p:txBody>
          <a:bodyPr/>
          <a:lstStyle/>
          <a:p>
            <a:r>
              <a:rPr lang="en-US" sz="3200" dirty="0" smtClean="0"/>
              <a:t>Cloud Library Findings</a:t>
            </a:r>
            <a:endParaRPr lang="en-US" sz="2400" dirty="0"/>
          </a:p>
        </p:txBody>
      </p:sp>
      <p:sp>
        <p:nvSpPr>
          <p:cNvPr id="4" name="Rectangle 3"/>
          <p:cNvSpPr>
            <a:spLocks noGrp="1" noChangeArrowheads="1"/>
          </p:cNvSpPr>
          <p:nvPr>
            <p:ph type="subTitle" idx="1"/>
          </p:nvPr>
        </p:nvSpPr>
        <p:spPr>
          <a:xfrm>
            <a:off x="3200400" y="3352800"/>
            <a:ext cx="4198937" cy="1930400"/>
          </a:xfrm>
        </p:spPr>
        <p:txBody>
          <a:bodyPr tIns="45720" bIns="45720"/>
          <a:lstStyle>
            <a:lvl1pPr marL="0" indent="12700">
              <a:spcBef>
                <a:spcPct val="0"/>
              </a:spcBef>
              <a:defRPr/>
            </a:lvl1pPr>
          </a:lstStyle>
          <a:p>
            <a:pPr indent="0">
              <a:spcAft>
                <a:spcPts val="0"/>
              </a:spcAft>
            </a:pPr>
            <a:r>
              <a:rPr lang="en-US" sz="2000" dirty="0" smtClean="0"/>
              <a:t>Constance Malpas                </a:t>
            </a:r>
          </a:p>
          <a:p>
            <a:pPr indent="0">
              <a:spcAft>
                <a:spcPts val="0"/>
              </a:spcAft>
            </a:pPr>
            <a:r>
              <a:rPr lang="en-US" sz="2000" dirty="0" smtClean="0"/>
              <a:t>Program Officer, OCLC Research</a:t>
            </a:r>
          </a:p>
          <a:p>
            <a:pPr indent="0">
              <a:spcAft>
                <a:spcPts val="0"/>
              </a:spcAft>
            </a:pPr>
            <a:endParaRPr lang="en-US" sz="2000" dirty="0" smtClean="0"/>
          </a:p>
          <a:p>
            <a:pPr indent="0">
              <a:spcAft>
                <a:spcPts val="0"/>
              </a:spcAft>
            </a:pPr>
            <a:r>
              <a:rPr lang="en-US" sz="2000" dirty="0" smtClean="0"/>
              <a:t>ALA Update Webinar</a:t>
            </a:r>
          </a:p>
          <a:p>
            <a:pPr indent="0">
              <a:spcAft>
                <a:spcPts val="0"/>
              </a:spcAft>
            </a:pPr>
            <a:r>
              <a:rPr lang="en-US" sz="2000" dirty="0" smtClean="0"/>
              <a:t>17 June 2010</a:t>
            </a:r>
          </a:p>
          <a:p>
            <a:pPr indent="0">
              <a:spcAft>
                <a:spcPts val="0"/>
              </a:spcAft>
            </a:pPr>
            <a:endParaRPr lang="en-US" sz="2000" dirty="0" smtClean="0"/>
          </a:p>
          <a:p>
            <a:pPr indent="0">
              <a:spcAft>
                <a:spcPts val="0"/>
              </a:spcAft>
            </a:pPr>
            <a:endParaRPr lang="en-US" sz="2000" dirty="0" smtClean="0"/>
          </a:p>
          <a:p>
            <a:pPr indent="0">
              <a:spcAft>
                <a:spcPts val="0"/>
              </a:spcAft>
            </a:pP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Premise</a:t>
            </a:r>
          </a:p>
        </p:txBody>
      </p:sp>
      <p:sp>
        <p:nvSpPr>
          <p:cNvPr id="45059" name="Rectangle 3"/>
          <p:cNvSpPr>
            <a:spLocks noGrp="1" noChangeArrowheads="1"/>
          </p:cNvSpPr>
          <p:nvPr>
            <p:ph type="body" idx="1"/>
          </p:nvPr>
        </p:nvSpPr>
        <p:spPr/>
        <p:txBody>
          <a:bodyPr/>
          <a:lstStyle/>
          <a:p>
            <a:pPr>
              <a:buNone/>
            </a:pPr>
            <a:r>
              <a:rPr lang="en-US" sz="2500" dirty="0" smtClean="0">
                <a:solidFill>
                  <a:schemeClr val="accent1"/>
                </a:solidFill>
              </a:rPr>
              <a:t>Emergence of large scale shared print and digital </a:t>
            </a:r>
          </a:p>
          <a:p>
            <a:pPr>
              <a:buNone/>
            </a:pPr>
            <a:r>
              <a:rPr lang="en-US" sz="2500" dirty="0" smtClean="0">
                <a:solidFill>
                  <a:schemeClr val="accent1"/>
                </a:solidFill>
              </a:rPr>
              <a:t>repositories creates opportunity for strategic </a:t>
            </a:r>
          </a:p>
          <a:p>
            <a:pPr>
              <a:buNone/>
            </a:pPr>
            <a:r>
              <a:rPr lang="en-US" sz="2500" dirty="0" smtClean="0">
                <a:solidFill>
                  <a:schemeClr val="accent1"/>
                </a:solidFill>
              </a:rPr>
              <a:t>externalization of traditional repository function</a:t>
            </a:r>
          </a:p>
          <a:p>
            <a:pPr lvl="1">
              <a:buClr>
                <a:schemeClr val="accent2"/>
              </a:buClr>
            </a:pPr>
            <a:r>
              <a:rPr lang="en-US" sz="2300" i="1" dirty="0" smtClean="0"/>
              <a:t>Reduce total costs of preserving scholarly record</a:t>
            </a:r>
          </a:p>
          <a:p>
            <a:pPr lvl="1">
              <a:buClr>
                <a:schemeClr val="accent2"/>
              </a:buClr>
            </a:pPr>
            <a:r>
              <a:rPr lang="en-US" sz="2300" i="1" dirty="0" smtClean="0"/>
              <a:t>Enable reallocation of institutional resources</a:t>
            </a:r>
          </a:p>
          <a:p>
            <a:pPr lvl="1">
              <a:buClr>
                <a:schemeClr val="accent2"/>
              </a:buClr>
            </a:pPr>
            <a:r>
              <a:rPr lang="en-US" sz="2300" i="1" dirty="0" smtClean="0"/>
              <a:t>Support renovation of library service portfolio</a:t>
            </a:r>
            <a:endParaRPr lang="en-US" sz="2300" i="1" dirty="0"/>
          </a:p>
          <a:p>
            <a:pPr lvl="1">
              <a:buClr>
                <a:schemeClr val="accent2"/>
              </a:buClr>
            </a:pPr>
            <a:r>
              <a:rPr lang="en-US" sz="2300" i="1" dirty="0" smtClean="0"/>
              <a:t>Create new business </a:t>
            </a:r>
            <a:r>
              <a:rPr lang="en-US" sz="2300" i="1" dirty="0"/>
              <a:t>relationships among </a:t>
            </a:r>
            <a:r>
              <a:rPr lang="en-US" sz="2300" i="1" dirty="0" smtClean="0"/>
              <a:t>libraries</a:t>
            </a:r>
            <a:endParaRPr lang="en-US" sz="2300" i="1" dirty="0"/>
          </a:p>
          <a:p>
            <a:endParaRPr lang="en-US" sz="2300" i="1" dirty="0"/>
          </a:p>
        </p:txBody>
      </p:sp>
      <p:sp>
        <p:nvSpPr>
          <p:cNvPr id="5" name="Rounded Rectangle 4"/>
          <p:cNvSpPr/>
          <p:nvPr/>
        </p:nvSpPr>
        <p:spPr bwMode="auto">
          <a:xfrm>
            <a:off x="990600" y="4572000"/>
            <a:ext cx="6781800" cy="1600200"/>
          </a:xfrm>
          <a:prstGeom prst="roundRect">
            <a:avLst/>
          </a:prstGeom>
          <a:solidFill>
            <a:srgbClr val="2178B5">
              <a:alpha val="6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ts val="600"/>
              </a:spcBef>
              <a:spcAft>
                <a:spcPct val="0"/>
              </a:spcAft>
              <a:buClrTx/>
              <a:buSzTx/>
              <a:buFontTx/>
              <a:buNone/>
              <a:tabLst/>
            </a:pPr>
            <a:r>
              <a:rPr kumimoji="0" lang="en-US" sz="2400" b="1" i="1" u="none" strike="noStrike" cap="none" normalizeH="0" baseline="0" dirty="0" smtClean="0">
                <a:ln>
                  <a:noFill/>
                </a:ln>
                <a:solidFill>
                  <a:schemeClr val="accent3"/>
                </a:solidFill>
                <a:effectLst/>
                <a:latin typeface="Trebuchet MS" pitchFamily="34" charset="0"/>
              </a:rPr>
              <a:t>A bridge strategy</a:t>
            </a:r>
            <a:r>
              <a:rPr kumimoji="0" lang="en-US" sz="2400" b="1" i="1" u="none" strike="noStrike" cap="none" normalizeH="0" dirty="0" smtClean="0">
                <a:ln>
                  <a:noFill/>
                </a:ln>
                <a:solidFill>
                  <a:schemeClr val="accent3"/>
                </a:solidFill>
                <a:effectLst/>
                <a:latin typeface="Trebuchet MS" pitchFamily="34" charset="0"/>
              </a:rPr>
              <a:t> to guarantee access and </a:t>
            </a:r>
          </a:p>
          <a:p>
            <a:pPr marL="0" marR="0" indent="0" algn="ctr" defTabSz="914400" rtl="0" eaLnBrk="1" fontAlgn="base" latinLnBrk="0" hangingPunct="1">
              <a:lnSpc>
                <a:spcPct val="100000"/>
              </a:lnSpc>
              <a:spcBef>
                <a:spcPts val="600"/>
              </a:spcBef>
              <a:spcAft>
                <a:spcPct val="0"/>
              </a:spcAft>
              <a:buClrTx/>
              <a:buSzTx/>
              <a:buFontTx/>
              <a:buNone/>
              <a:tabLst/>
            </a:pPr>
            <a:r>
              <a:rPr kumimoji="0" lang="en-US" sz="2400" b="1" i="1" u="none" strike="noStrike" cap="none" normalizeH="0" dirty="0" smtClean="0">
                <a:ln>
                  <a:noFill/>
                </a:ln>
                <a:solidFill>
                  <a:schemeClr val="accent3"/>
                </a:solidFill>
                <a:effectLst/>
                <a:latin typeface="Trebuchet MS" pitchFamily="34" charset="0"/>
              </a:rPr>
              <a:t>preservation of long tail, low use collections </a:t>
            </a:r>
          </a:p>
          <a:p>
            <a:pPr marL="0" marR="0" indent="0" algn="ctr" defTabSz="914400" rtl="0" eaLnBrk="1" fontAlgn="base" latinLnBrk="0" hangingPunct="1">
              <a:lnSpc>
                <a:spcPct val="100000"/>
              </a:lnSpc>
              <a:spcBef>
                <a:spcPts val="600"/>
              </a:spcBef>
              <a:spcAft>
                <a:spcPct val="0"/>
              </a:spcAft>
              <a:buClrTx/>
              <a:buSzTx/>
              <a:buFontTx/>
              <a:buNone/>
              <a:tabLst/>
            </a:pPr>
            <a:r>
              <a:rPr kumimoji="0" lang="en-US" sz="2400" b="1" i="1" u="none" strike="noStrike" cap="none" normalizeH="0" dirty="0" smtClean="0">
                <a:ln>
                  <a:noFill/>
                </a:ln>
                <a:solidFill>
                  <a:schemeClr val="accent3"/>
                </a:solidFill>
                <a:effectLst/>
                <a:latin typeface="Trebuchet MS" pitchFamily="34" charset="0"/>
              </a:rPr>
              <a:t>during ongoing p- to e- transition</a:t>
            </a:r>
            <a:endParaRPr kumimoji="0" lang="en-US" sz="2400" b="1" i="1" u="none" strike="noStrike" cap="none" normalizeH="0" baseline="0" dirty="0" smtClean="0">
              <a:ln>
                <a:noFill/>
              </a:ln>
              <a:solidFill>
                <a:schemeClr val="accent3"/>
              </a:solidFill>
              <a:effectLst/>
              <a:latin typeface="Trebuchet MS"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09600" y="1600200"/>
            <a:ext cx="7924800" cy="4691064"/>
          </a:xfrm>
        </p:spPr>
        <p:txBody>
          <a:bodyPr/>
          <a:lstStyle/>
          <a:p>
            <a:pPr>
              <a:buNone/>
            </a:pPr>
            <a:r>
              <a:rPr lang="en-US" dirty="0" smtClean="0"/>
              <a:t>Selections from wide-ranging work agenda</a:t>
            </a:r>
          </a:p>
          <a:p>
            <a:pPr lvl="1"/>
            <a:r>
              <a:rPr lang="en-US" dirty="0" smtClean="0"/>
              <a:t>Projects of broad interest</a:t>
            </a:r>
          </a:p>
          <a:p>
            <a:pPr lvl="1"/>
            <a:r>
              <a:rPr lang="en-US" dirty="0" smtClean="0"/>
              <a:t>Necessarily partial!</a:t>
            </a:r>
          </a:p>
          <a:p>
            <a:pPr lvl="1"/>
            <a:r>
              <a:rPr lang="en-US" dirty="0" smtClean="0"/>
              <a:t>Website contains comprehensive information</a:t>
            </a:r>
          </a:p>
          <a:p>
            <a:pPr lvl="1">
              <a:buNone/>
            </a:pPr>
            <a:endParaRPr lang="en-US" sz="2800" dirty="0" smtClean="0"/>
          </a:p>
          <a:p>
            <a:pPr lvl="1">
              <a:buNone/>
            </a:pPr>
            <a:r>
              <a:rPr lang="en-US" sz="2800" dirty="0" smtClean="0">
                <a:hlinkClick r:id="rId3"/>
              </a:rPr>
              <a:t>www.oclc.org/research/activities/</a:t>
            </a:r>
            <a:r>
              <a:rPr lang="en-US" sz="2800" dirty="0" smtClean="0"/>
              <a:t> </a:t>
            </a:r>
            <a:r>
              <a:rPr lang="en-US" dirty="0" smtClean="0"/>
              <a:t> </a:t>
            </a:r>
          </a:p>
          <a:p>
            <a:pPr lvl="1" algn="ctr">
              <a:buFontTx/>
              <a:buNone/>
            </a:pPr>
            <a:endParaRPr lang="en-US" dirty="0" smtClean="0"/>
          </a:p>
        </p:txBody>
      </p:sp>
      <p:sp>
        <p:nvSpPr>
          <p:cNvPr id="4" name="Title 3"/>
          <p:cNvSpPr>
            <a:spLocks noGrp="1"/>
          </p:cNvSpPr>
          <p:nvPr>
            <p:ph type="title"/>
          </p:nvPr>
        </p:nvSpPr>
        <p:spPr/>
        <p:txBody>
          <a:bodyPr/>
          <a:lstStyle/>
          <a:p>
            <a:r>
              <a:rPr lang="en-US" dirty="0" smtClean="0"/>
              <a:t>RLG Partnership Update Webinar</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p:txBody>
          <a:bodyPr/>
          <a:lstStyle/>
          <a:p>
            <a:r>
              <a:rPr lang="en-US" dirty="0" smtClean="0"/>
              <a:t>To what degree can academic libraries</a:t>
            </a:r>
            <a:r>
              <a:rPr lang="en-US" b="1" i="1" dirty="0" smtClean="0">
                <a:solidFill>
                  <a:schemeClr val="accent2"/>
                </a:solidFill>
              </a:rPr>
              <a:t> effectively externalize management of legacy monographic collections</a:t>
            </a:r>
            <a:r>
              <a:rPr lang="en-US" dirty="0" smtClean="0"/>
              <a:t> to large-scale print and digital repositories under prevailing circumstances?</a:t>
            </a:r>
          </a:p>
          <a:p>
            <a:pPr lvl="1">
              <a:buNone/>
            </a:pPr>
            <a:endParaRPr lang="en-US" dirty="0" smtClean="0"/>
          </a:p>
          <a:p>
            <a:r>
              <a:rPr lang="en-US" dirty="0" smtClean="0"/>
              <a:t>Under what future conditions is a large-scale transfer of operations likely to occur? </a:t>
            </a:r>
            <a:r>
              <a:rPr lang="en-US" b="1" i="1" dirty="0" smtClean="0">
                <a:solidFill>
                  <a:schemeClr val="accent2"/>
                </a:solidFill>
              </a:rPr>
              <a:t>What changes in the current system are needed </a:t>
            </a:r>
            <a:r>
              <a:rPr lang="en-US" dirty="0" smtClean="0"/>
              <a:t>to mobilize a significant shift in library resource?</a:t>
            </a:r>
          </a:p>
          <a:p>
            <a:endParaRPr lang="en-US" dirty="0" smtClean="0"/>
          </a:p>
          <a:p>
            <a:r>
              <a:rPr lang="en-US" b="1" i="1" dirty="0" smtClean="0">
                <a:solidFill>
                  <a:schemeClr val="accent2"/>
                </a:solidFill>
              </a:rPr>
              <a:t>Who benefits</a:t>
            </a:r>
            <a:r>
              <a:rPr lang="en-US" dirty="0" smtClean="0"/>
              <a:t> from this change?  What value is created?</a:t>
            </a:r>
          </a:p>
          <a:p>
            <a:endParaRPr lang="en-US" dirty="0" smtClean="0"/>
          </a:p>
          <a:p>
            <a:endParaRPr lang="en-US" dirty="0" smtClean="0"/>
          </a:p>
          <a:p>
            <a:endParaRPr lang="en-US" dirty="0" smtClean="0"/>
          </a:p>
          <a:p>
            <a:endParaRPr lang="en-US" dirty="0" smtClean="0"/>
          </a:p>
          <a:p>
            <a:endParaRPr lang="en-US" dirty="0" smtClean="0"/>
          </a:p>
          <a:p>
            <a:endParaRPr lang="en-US" dirty="0" smtClean="0"/>
          </a:p>
          <a:p>
            <a:pPr lvl="1">
              <a:buNone/>
            </a:pPr>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findings</a:t>
            </a:r>
            <a:endParaRPr lang="en-US" dirty="0"/>
          </a:p>
        </p:txBody>
      </p:sp>
      <p:sp>
        <p:nvSpPr>
          <p:cNvPr id="16" name="Content Placeholder 15"/>
          <p:cNvSpPr>
            <a:spLocks noGrp="1"/>
          </p:cNvSpPr>
          <p:nvPr>
            <p:ph idx="1"/>
          </p:nvPr>
        </p:nvSpPr>
        <p:spPr/>
        <p:txBody>
          <a:bodyPr>
            <a:normAutofit/>
          </a:bodyPr>
          <a:lstStyle/>
          <a:p>
            <a:r>
              <a:rPr lang="en-US" dirty="0" smtClean="0"/>
              <a:t>Mass digitized monographic corpus already substantially duplicates academic print collection</a:t>
            </a:r>
          </a:p>
          <a:p>
            <a:pPr lvl="1"/>
            <a:r>
              <a:rPr lang="en-US" sz="2000" i="1" dirty="0" smtClean="0">
                <a:solidFill>
                  <a:schemeClr val="accent2"/>
                </a:solidFill>
              </a:rPr>
              <a:t>30% or more of titles in local collection exist in digital format</a:t>
            </a:r>
          </a:p>
          <a:p>
            <a:pPr lvl="1"/>
            <a:r>
              <a:rPr lang="en-US" sz="2000" i="1" dirty="0" smtClean="0">
                <a:solidFill>
                  <a:schemeClr val="accent2"/>
                </a:solidFill>
              </a:rPr>
              <a:t>Rate of growth in replication exceeds print acquisitions</a:t>
            </a:r>
          </a:p>
          <a:p>
            <a:pPr lvl="1">
              <a:buNone/>
            </a:pPr>
            <a:endParaRPr lang="en-US" sz="1800" i="1" dirty="0" smtClean="0">
              <a:solidFill>
                <a:schemeClr val="accent2"/>
              </a:solidFill>
            </a:endParaRPr>
          </a:p>
          <a:p>
            <a:r>
              <a:rPr lang="en-US" dirty="0" smtClean="0"/>
              <a:t>Extant inventory in large-scale shared print repositories substantially mirrors digitized corpus</a:t>
            </a:r>
          </a:p>
          <a:p>
            <a:pPr lvl="1"/>
            <a:r>
              <a:rPr lang="en-US" sz="1800" i="1" dirty="0" smtClean="0">
                <a:solidFill>
                  <a:schemeClr val="accent2"/>
                </a:solidFill>
              </a:rPr>
              <a:t>~</a:t>
            </a:r>
            <a:r>
              <a:rPr lang="en-US" sz="2000" i="1" dirty="0" smtClean="0">
                <a:solidFill>
                  <a:schemeClr val="accent2"/>
                </a:solidFill>
              </a:rPr>
              <a:t>75% of mass-digitized titles already ‘backed up’ in one or more preservation repositories (</a:t>
            </a:r>
            <a:r>
              <a:rPr lang="en-US" sz="2000" i="1" dirty="0" err="1" smtClean="0">
                <a:solidFill>
                  <a:schemeClr val="accent2"/>
                </a:solidFill>
              </a:rPr>
              <a:t>ReCAP</a:t>
            </a:r>
            <a:r>
              <a:rPr lang="en-US" sz="2000" i="1" dirty="0" smtClean="0">
                <a:solidFill>
                  <a:schemeClr val="accent2"/>
                </a:solidFill>
              </a:rPr>
              <a:t>, UC Regional Facilities, CRL, LC)</a:t>
            </a:r>
          </a:p>
          <a:p>
            <a:pPr lvl="1"/>
            <a:r>
              <a:rPr lang="en-US" sz="2000" i="1" dirty="0" smtClean="0">
                <a:solidFill>
                  <a:schemeClr val="accent2"/>
                </a:solidFill>
              </a:rPr>
              <a:t>Distribution of resources sub-optimal for shared print provision</a:t>
            </a:r>
          </a:p>
          <a:p>
            <a:pPr lvl="1"/>
            <a:endParaRPr lang="en-US" sz="2000" i="1" dirty="0" smtClean="0">
              <a:solidFill>
                <a:schemeClr val="accent2"/>
              </a:solidFill>
            </a:endParaRP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findings (cont.)</a:t>
            </a:r>
            <a:endParaRPr lang="en-US" dirty="0"/>
          </a:p>
        </p:txBody>
      </p:sp>
      <p:sp>
        <p:nvSpPr>
          <p:cNvPr id="3" name="Content Placeholder 2"/>
          <p:cNvSpPr>
            <a:spLocks noGrp="1"/>
          </p:cNvSpPr>
          <p:nvPr>
            <p:ph idx="1"/>
          </p:nvPr>
        </p:nvSpPr>
        <p:spPr/>
        <p:txBody>
          <a:bodyPr/>
          <a:lstStyle/>
          <a:p>
            <a:r>
              <a:rPr lang="en-US" dirty="0" smtClean="0"/>
              <a:t>Opportunity to benefit from externalization is widely distributed; every academic library is affected</a:t>
            </a:r>
          </a:p>
          <a:p>
            <a:pPr lvl="1"/>
            <a:r>
              <a:rPr lang="en-US" sz="2000" i="1" dirty="0" smtClean="0">
                <a:solidFill>
                  <a:schemeClr val="accent2"/>
                </a:solidFill>
              </a:rPr>
              <a:t>Potential market for service is broad; aggregate savings significant</a:t>
            </a:r>
          </a:p>
          <a:p>
            <a:pPr lvl="1"/>
            <a:r>
              <a:rPr lang="en-US" sz="2000" i="1" dirty="0" smtClean="0">
                <a:solidFill>
                  <a:schemeClr val="accent2"/>
                </a:solidFill>
              </a:rPr>
              <a:t>Proportional space, cost recovery varies little across research library cohort</a:t>
            </a:r>
          </a:p>
          <a:p>
            <a:pPr lvl="1">
              <a:buNone/>
            </a:pPr>
            <a:endParaRPr lang="en-US" sz="2000" i="1" dirty="0" smtClean="0">
              <a:solidFill>
                <a:schemeClr val="accent2"/>
              </a:solidFill>
            </a:endParaRPr>
          </a:p>
          <a:p>
            <a:r>
              <a:rPr lang="en-US" dirty="0" smtClean="0"/>
              <a:t>Maximum benefit will be achieved when distribution network for in-copyright content is available</a:t>
            </a:r>
          </a:p>
          <a:p>
            <a:pPr lvl="1"/>
            <a:r>
              <a:rPr lang="en-US" sz="2000" i="1" dirty="0" smtClean="0">
                <a:solidFill>
                  <a:schemeClr val="accent2"/>
                </a:solidFill>
              </a:rPr>
              <a:t>Public domain content inadequate to mobilize collective resources</a:t>
            </a:r>
          </a:p>
          <a:p>
            <a:pPr lvl="1"/>
            <a:r>
              <a:rPr lang="en-US" sz="2000" i="1" dirty="0" smtClean="0">
                <a:solidFill>
                  <a:schemeClr val="accent2"/>
                </a:solidFill>
              </a:rPr>
              <a:t>Print supply chain will be needed for in copyright content</a:t>
            </a:r>
          </a:p>
          <a:p>
            <a:pPr lvl="1"/>
            <a:endParaRPr lang="en-US" sz="2000" i="1" dirty="0" smtClean="0">
              <a:solidFill>
                <a:schemeClr val="accent2"/>
              </a:solidFill>
            </a:endParaRPr>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0"/>
          </p:nvPr>
        </p:nvGraphicFramePr>
        <p:xfrm>
          <a:off x="434974" y="1066800"/>
          <a:ext cx="8404226"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p:txBody>
          <a:bodyPr/>
          <a:lstStyle/>
          <a:p>
            <a:r>
              <a:rPr lang="en-US" sz="2800" dirty="0" smtClean="0"/>
              <a:t>A global change in the library environment</a:t>
            </a:r>
            <a:endParaRPr lang="en-US" sz="2800" dirty="0"/>
          </a:p>
        </p:txBody>
      </p:sp>
      <p:sp>
        <p:nvSpPr>
          <p:cNvPr id="6" name="Rounded Rectangle 5"/>
          <p:cNvSpPr/>
          <p:nvPr/>
        </p:nvSpPr>
        <p:spPr bwMode="auto">
          <a:xfrm>
            <a:off x="1219200" y="1295400"/>
            <a:ext cx="6477000" cy="1066800"/>
          </a:xfrm>
          <a:prstGeom prst="roundRect">
            <a:avLst/>
          </a:prstGeom>
          <a:solidFill>
            <a:srgbClr val="2178B5">
              <a:alpha val="83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50000"/>
              </a:lnSpc>
              <a:spcBef>
                <a:spcPts val="0"/>
              </a:spcBef>
              <a:spcAft>
                <a:spcPts val="600"/>
              </a:spcAft>
              <a:buClrTx/>
              <a:buSzTx/>
              <a:buFontTx/>
              <a:buNone/>
              <a:tabLst/>
            </a:pPr>
            <a:r>
              <a:rPr kumimoji="0" lang="en-US" sz="2000" b="1" i="1" strike="noStrike" cap="none" normalizeH="0" baseline="0" dirty="0" smtClean="0">
                <a:ln>
                  <a:noFill/>
                </a:ln>
                <a:solidFill>
                  <a:srgbClr val="000000"/>
                </a:solidFill>
                <a:effectLst/>
                <a:latin typeface="Trebuchet MS" pitchFamily="34" charset="0"/>
              </a:rPr>
              <a:t>In a year’s time, the</a:t>
            </a:r>
            <a:r>
              <a:rPr kumimoji="0" lang="en-US" sz="2000" b="1" i="1" strike="noStrike" cap="none" normalizeH="0" dirty="0" smtClean="0">
                <a:ln>
                  <a:noFill/>
                </a:ln>
                <a:solidFill>
                  <a:srgbClr val="000000"/>
                </a:solidFill>
                <a:effectLst/>
                <a:latin typeface="Trebuchet MS" pitchFamily="34" charset="0"/>
              </a:rPr>
              <a:t> “sea level” may be here:  </a:t>
            </a:r>
          </a:p>
          <a:p>
            <a:pPr marL="0" marR="0" indent="0" algn="ctr" defTabSz="914400" rtl="0" eaLnBrk="1" fontAlgn="base" latinLnBrk="0" hangingPunct="1">
              <a:lnSpc>
                <a:spcPct val="150000"/>
              </a:lnSpc>
              <a:spcBef>
                <a:spcPts val="0"/>
              </a:spcBef>
              <a:spcAft>
                <a:spcPts val="600"/>
              </a:spcAft>
              <a:buClrTx/>
              <a:buSzTx/>
              <a:buFontTx/>
              <a:buNone/>
              <a:tabLst/>
            </a:pPr>
            <a:r>
              <a:rPr kumimoji="0" lang="en-US" sz="2000" b="1" i="1" strike="noStrike" cap="none" normalizeH="0" dirty="0" smtClean="0">
                <a:ln>
                  <a:noFill/>
                </a:ln>
                <a:solidFill>
                  <a:srgbClr val="000000"/>
                </a:solidFill>
                <a:effectLst/>
                <a:latin typeface="Trebuchet MS" pitchFamily="34" charset="0"/>
              </a:rPr>
              <a:t>is your library prepared?</a:t>
            </a:r>
            <a:endParaRPr kumimoji="0" lang="en-US" sz="2000" b="1" i="1" strike="noStrike" cap="none" normalizeH="0" baseline="0" dirty="0" smtClean="0">
              <a:ln>
                <a:noFill/>
              </a:ln>
              <a:solidFill>
                <a:srgbClr val="000000"/>
              </a:solidFill>
              <a:effectLst/>
              <a:latin typeface="Trebuchet MS" pitchFamily="34" charset="0"/>
            </a:endParaRPr>
          </a:p>
        </p:txBody>
      </p:sp>
      <p:cxnSp>
        <p:nvCxnSpPr>
          <p:cNvPr id="7" name="Straight Connector 6"/>
          <p:cNvCxnSpPr/>
          <p:nvPr/>
        </p:nvCxnSpPr>
        <p:spPr bwMode="auto">
          <a:xfrm>
            <a:off x="1143000" y="1905000"/>
            <a:ext cx="6620933" cy="0"/>
          </a:xfrm>
          <a:prstGeom prst="line">
            <a:avLst/>
          </a:prstGeom>
          <a:noFill/>
          <a:ln w="31750" cap="flat" cmpd="sng" algn="ctr">
            <a:solidFill>
              <a:schemeClr val="accent2"/>
            </a:solidFill>
            <a:prstDash val="dash"/>
            <a:round/>
            <a:headEnd type="stealth" w="med" len="med"/>
            <a:tailEnd type="stealth" w="med" len="med"/>
          </a:ln>
          <a:effectLst/>
        </p:spPr>
      </p:cxnSp>
      <p:sp>
        <p:nvSpPr>
          <p:cNvPr id="9" name="TextBox 8"/>
          <p:cNvSpPr txBox="1"/>
          <p:nvPr/>
        </p:nvSpPr>
        <p:spPr>
          <a:xfrm>
            <a:off x="6400800" y="2667000"/>
            <a:ext cx="2525050" cy="387798"/>
          </a:xfrm>
          <a:prstGeom prst="rect">
            <a:avLst/>
          </a:prstGeom>
          <a:solidFill>
            <a:schemeClr val="bg1"/>
          </a:solidFill>
        </p:spPr>
        <p:txBody>
          <a:bodyPr wrap="none" rtlCol="0">
            <a:spAutoFit/>
          </a:bodyPr>
          <a:lstStyle/>
          <a:p>
            <a:r>
              <a:rPr lang="en-US" sz="1600" dirty="0" smtClean="0">
                <a:solidFill>
                  <a:schemeClr val="accent1"/>
                </a:solidFill>
              </a:rPr>
              <a:t>Median duplication: 29%</a:t>
            </a:r>
            <a:endParaRPr lang="en-US" sz="1600" dirty="0">
              <a:solidFill>
                <a:schemeClr val="accent1"/>
              </a:solidFill>
            </a:endParaRPr>
          </a:p>
        </p:txBody>
      </p:sp>
      <p:sp>
        <p:nvSpPr>
          <p:cNvPr id="10" name="TextBox 9"/>
          <p:cNvSpPr txBox="1"/>
          <p:nvPr/>
        </p:nvSpPr>
        <p:spPr>
          <a:xfrm>
            <a:off x="6324600" y="4343400"/>
            <a:ext cx="2525050" cy="387798"/>
          </a:xfrm>
          <a:prstGeom prst="rect">
            <a:avLst/>
          </a:prstGeom>
          <a:solidFill>
            <a:schemeClr val="bg1"/>
          </a:solidFill>
        </p:spPr>
        <p:txBody>
          <a:bodyPr wrap="none" rtlCol="0">
            <a:spAutoFit/>
          </a:bodyPr>
          <a:lstStyle/>
          <a:p>
            <a:r>
              <a:rPr lang="en-US" sz="1600" dirty="0" smtClean="0">
                <a:solidFill>
                  <a:srgbClr val="7030A0"/>
                </a:solidFill>
              </a:rPr>
              <a:t>Median duplication: 19%</a:t>
            </a:r>
            <a:endParaRPr lang="en-US" sz="1600" dirty="0">
              <a:solidFill>
                <a:srgbClr val="7030A0"/>
              </a:solidFill>
            </a:endParaRPr>
          </a:p>
        </p:txBody>
      </p:sp>
      <p:sp>
        <p:nvSpPr>
          <p:cNvPr id="11" name="Striped Right Arrow 10"/>
          <p:cNvSpPr/>
          <p:nvPr/>
        </p:nvSpPr>
        <p:spPr bwMode="auto">
          <a:xfrm rot="16200000">
            <a:off x="6992112" y="3447288"/>
            <a:ext cx="978408" cy="484632"/>
          </a:xfrm>
          <a:prstGeom prst="striped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grpSp>
        <p:nvGrpSpPr>
          <p:cNvPr id="2" name="Group 13"/>
          <p:cNvGrpSpPr/>
          <p:nvPr/>
        </p:nvGrpSpPr>
        <p:grpSpPr>
          <a:xfrm>
            <a:off x="8001000" y="3276600"/>
            <a:ext cx="923925" cy="685800"/>
            <a:chOff x="8153400" y="1143000"/>
            <a:chExt cx="619125" cy="457200"/>
          </a:xfrm>
        </p:grpSpPr>
        <p:pic>
          <p:nvPicPr>
            <p:cNvPr id="1026" name="Picture 2"/>
            <p:cNvPicPr>
              <a:picLocks noChangeAspect="1" noChangeArrowheads="1"/>
            </p:cNvPicPr>
            <p:nvPr/>
          </p:nvPicPr>
          <p:blipFill>
            <a:blip r:embed="rId4" cstate="print"/>
            <a:srcRect b="55556"/>
            <a:stretch>
              <a:fillRect/>
            </a:stretch>
          </p:blipFill>
          <p:spPr bwMode="auto">
            <a:xfrm>
              <a:off x="8153400" y="1295400"/>
              <a:ext cx="619125" cy="304800"/>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t="44444" b="22222"/>
            <a:stretch>
              <a:fillRect/>
            </a:stretch>
          </p:blipFill>
          <p:spPr bwMode="auto">
            <a:xfrm>
              <a:off x="8153400" y="1143000"/>
              <a:ext cx="619125" cy="228600"/>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dissolve">
                                      <p:cBhvr>
                                        <p:cTn id="7" dur="500"/>
                                        <p:tgtEl>
                                          <p:spTgt spid="4">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dissolve">
                                      <p:cBhvr>
                                        <p:cTn id="14" dur="500"/>
                                        <p:tgtEl>
                                          <p:spTgt spid="4">
                                            <p:graphicEl>
                                              <a:chart seriesIdx="1" categoryIdx="-4" bldStep="series"/>
                                            </p:graphic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3" presetClass="entr" presetSubtype="5"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animBg="0"/>
        </p:bldSub>
      </p:bldGraphic>
      <p:bldP spid="6"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endParaRPr lang="en-US" dirty="0"/>
          </a:p>
        </p:txBody>
      </p:sp>
      <p:sp>
        <p:nvSpPr>
          <p:cNvPr id="4" name="Content Placeholder 2"/>
          <p:cNvSpPr txBox="1">
            <a:spLocks/>
          </p:cNvSpPr>
          <p:nvPr/>
        </p:nvSpPr>
        <p:spPr bwMode="auto">
          <a:xfrm>
            <a:off x="609600" y="1447800"/>
            <a:ext cx="7924800"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r>
              <a:rPr kumimoji="0" lang="en-US" sz="2400" b="0" i="0" u="none" strike="noStrike" kern="0" cap="none" spc="0" normalizeH="0" baseline="0" noProof="0" dirty="0" smtClean="0">
                <a:ln>
                  <a:noFill/>
                </a:ln>
                <a:solidFill>
                  <a:schemeClr val="accent1"/>
                </a:solidFill>
                <a:effectLst/>
                <a:uLnTx/>
                <a:uFillTx/>
                <a:latin typeface="+mn-lt"/>
                <a:ea typeface="+mn-ea"/>
                <a:cs typeface="+mn-cs"/>
              </a:rPr>
              <a:t>ALA RUSA/STARS Panel Discussion</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“Remote Storage &amp; Cooperative Collection Building”</a:t>
            </a: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  C. Malpas, E. Stambaugh, L. Payne </a:t>
            </a: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r>
              <a:rPr kumimoji="0" lang="en-US" sz="2400" b="0" i="0" u="none" strike="noStrike" kern="0" cap="none" spc="0" normalizeH="0" baseline="0" noProof="0" dirty="0" smtClean="0">
                <a:ln>
                  <a:noFill/>
                </a:ln>
                <a:solidFill>
                  <a:schemeClr val="accent2"/>
                </a:solidFill>
                <a:effectLst/>
                <a:uLnTx/>
                <a:uFillTx/>
                <a:latin typeface="+mn-lt"/>
                <a:ea typeface="+mn-ea"/>
                <a:cs typeface="+mn-cs"/>
              </a:rPr>
              <a:t>Sunday, June 27</a:t>
            </a:r>
            <a:r>
              <a:rPr kumimoji="0" lang="en-US" sz="2400" b="0" i="0" u="none" strike="noStrike" kern="0" cap="none" spc="0" normalizeH="0" baseline="30000" noProof="0" dirty="0" smtClean="0">
                <a:ln>
                  <a:noFill/>
                </a:ln>
                <a:solidFill>
                  <a:schemeClr val="accent2"/>
                </a:solidFill>
                <a:effectLst/>
                <a:uLnTx/>
                <a:uFillTx/>
                <a:latin typeface="+mn-lt"/>
                <a:ea typeface="+mn-ea"/>
                <a:cs typeface="+mn-cs"/>
              </a:rPr>
              <a:t>th</a:t>
            </a:r>
            <a:r>
              <a:rPr kumimoji="0" lang="en-US" sz="2400" b="0" i="0" u="none" strike="noStrike" kern="0" cap="none" spc="0" normalizeH="0" baseline="0" noProof="0" dirty="0" smtClean="0">
                <a:ln>
                  <a:noFill/>
                </a:ln>
                <a:solidFill>
                  <a:schemeClr val="accent2"/>
                </a:solidFill>
                <a:effectLst/>
                <a:uLnTx/>
                <a:uFillTx/>
                <a:latin typeface="+mn-lt"/>
                <a:ea typeface="+mn-ea"/>
                <a:cs typeface="+mn-cs"/>
              </a:rPr>
              <a:t> 10:30am-noon</a:t>
            </a: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	Washington Convention Center,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Rm</a:t>
            </a:r>
            <a:r>
              <a:rPr kumimoji="0" lang="en-US" sz="2400" b="0" i="0" u="none" strike="noStrike" kern="0" cap="none" spc="0" normalizeH="0" baseline="0" noProof="0" dirty="0" smtClean="0">
                <a:ln>
                  <a:noFill/>
                </a:ln>
                <a:solidFill>
                  <a:schemeClr val="tx1"/>
                </a:solidFill>
                <a:effectLst/>
                <a:uLnTx/>
                <a:uFillTx/>
                <a:latin typeface="+mn-lt"/>
                <a:ea typeface="+mn-ea"/>
                <a:cs typeface="+mn-cs"/>
              </a:rPr>
              <a:t> 147B</a:t>
            </a:r>
          </a:p>
          <a:p>
            <a:pPr marL="231775" marR="0" lvl="0" indent="-219075" algn="l" defTabSz="914400" rtl="0" eaLnBrk="1" fontAlgn="base" latinLnBrk="0" hangingPunct="1">
              <a:lnSpc>
                <a:spcPct val="100000"/>
              </a:lnSpc>
              <a:spcBef>
                <a:spcPts val="0"/>
              </a:spcBef>
              <a:spcAft>
                <a:spcPts val="600"/>
              </a:spcAft>
              <a:buClr>
                <a:srgbClr val="2178B5"/>
              </a:buClr>
              <a:buSzTx/>
              <a:buFont typeface="Arial" pitchFamily="34" charset="0"/>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200" dirty="0" smtClean="0"/>
              <a:t>Thank You!</a:t>
            </a:r>
            <a:endParaRPr lang="en-US" sz="4200" dirty="0"/>
          </a:p>
        </p:txBody>
      </p:sp>
      <p:sp>
        <p:nvSpPr>
          <p:cNvPr id="5" name="Subtitle 4"/>
          <p:cNvSpPr>
            <a:spLocks noGrp="1"/>
          </p:cNvSpPr>
          <p:nvPr>
            <p:ph type="subTitle" idx="1"/>
          </p:nvPr>
        </p:nvSpPr>
        <p:spPr>
          <a:xfrm>
            <a:off x="4572000" y="3810000"/>
            <a:ext cx="4198937" cy="1930400"/>
          </a:xfrm>
        </p:spPr>
        <p:txBody>
          <a:bodyPr/>
          <a:lstStyle/>
          <a:p>
            <a:r>
              <a:rPr lang="en-US" dirty="0" smtClean="0"/>
              <a:t>Constance </a:t>
            </a:r>
            <a:r>
              <a:rPr lang="en-US" dirty="0" err="1" smtClean="0"/>
              <a:t>Malpas</a:t>
            </a:r>
            <a:r>
              <a:rPr lang="en-US" dirty="0" smtClean="0"/>
              <a:t/>
            </a:r>
            <a:br>
              <a:rPr lang="en-US" dirty="0" smtClean="0"/>
            </a:br>
            <a:r>
              <a:rPr lang="en-US" dirty="0" smtClean="0">
                <a:hlinkClick r:id="rId3"/>
              </a:rPr>
              <a:t>malpasc@oclc.org</a:t>
            </a:r>
            <a:endParaRPr lang="en-US" dirty="0" smtClean="0"/>
          </a:p>
        </p:txBody>
      </p:sp>
      <p:pic>
        <p:nvPicPr>
          <p:cNvPr id="1026" name="Picture 2"/>
          <p:cNvPicPr>
            <a:picLocks noChangeAspect="1" noChangeArrowheads="1"/>
          </p:cNvPicPr>
          <p:nvPr/>
        </p:nvPicPr>
        <p:blipFill>
          <a:blip r:embed="rId4" cstate="print"/>
          <a:srcRect/>
          <a:stretch>
            <a:fillRect/>
          </a:stretch>
        </p:blipFill>
        <p:spPr bwMode="auto">
          <a:xfrm>
            <a:off x="2514600" y="3124200"/>
            <a:ext cx="184404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ctrTitle"/>
          </p:nvPr>
        </p:nvSpPr>
        <p:spPr/>
        <p:txBody>
          <a:bodyPr/>
          <a:lstStyle/>
          <a:p>
            <a:pPr algn="ctr" eaLnBrk="1" hangingPunct="1">
              <a:defRPr/>
            </a:pPr>
            <a:r>
              <a:rPr lang="en-US" sz="4000" dirty="0" smtClean="0"/>
              <a:t>The Digital Information Seeker</a:t>
            </a:r>
          </a:p>
        </p:txBody>
      </p:sp>
      <p:sp>
        <p:nvSpPr>
          <p:cNvPr id="14338" name="Rectangle 5"/>
          <p:cNvSpPr>
            <a:spLocks noGrp="1" noChangeArrowheads="1"/>
          </p:cNvSpPr>
          <p:nvPr>
            <p:ph type="subTitle" idx="1"/>
          </p:nvPr>
        </p:nvSpPr>
        <p:spPr>
          <a:xfrm>
            <a:off x="2971800" y="3124200"/>
            <a:ext cx="5791200" cy="2895600"/>
          </a:xfrm>
        </p:spPr>
        <p:txBody>
          <a:bodyPr/>
          <a:lstStyle/>
          <a:p>
            <a:pPr eaLnBrk="1" hangingPunct="1">
              <a:spcAft>
                <a:spcPts val="0"/>
              </a:spcAft>
            </a:pPr>
            <a:r>
              <a:rPr lang="en-US" dirty="0" smtClean="0"/>
              <a:t>Lynn </a:t>
            </a:r>
            <a:r>
              <a:rPr lang="en-US" dirty="0" err="1" smtClean="0"/>
              <a:t>Silipigni</a:t>
            </a:r>
            <a:r>
              <a:rPr lang="en-US" dirty="0" smtClean="0"/>
              <a:t> </a:t>
            </a:r>
            <a:r>
              <a:rPr lang="en-US" dirty="0" err="1" smtClean="0"/>
              <a:t>Connaway</a:t>
            </a:r>
            <a:r>
              <a:rPr lang="en-US" dirty="0" smtClean="0"/>
              <a:t>, Ph.D.</a:t>
            </a:r>
          </a:p>
          <a:p>
            <a:pPr eaLnBrk="1" hangingPunct="1">
              <a:spcAft>
                <a:spcPts val="0"/>
              </a:spcAft>
            </a:pPr>
            <a:r>
              <a:rPr lang="en-US" dirty="0" smtClean="0"/>
              <a:t>Senior Research Scientist, OCLC Research</a:t>
            </a:r>
            <a:br>
              <a:rPr lang="en-US" dirty="0" smtClean="0"/>
            </a:br>
            <a:r>
              <a:rPr lang="en-US" dirty="0" smtClean="0"/>
              <a:t/>
            </a:r>
            <a:br>
              <a:rPr lang="en-US" dirty="0" smtClean="0"/>
            </a:br>
            <a:r>
              <a:rPr lang="en-US" dirty="0" smtClean="0"/>
              <a:t>Timothy J. Dickey, Ph.D.</a:t>
            </a:r>
          </a:p>
          <a:p>
            <a:pPr eaLnBrk="1" hangingPunct="1">
              <a:spcAft>
                <a:spcPts val="0"/>
              </a:spcAft>
            </a:pPr>
            <a:r>
              <a:rPr lang="en-US" dirty="0" smtClean="0"/>
              <a:t>Post Doctoral Researcher, OCLC Research </a:t>
            </a:r>
            <a:br>
              <a:rPr lang="en-US" dirty="0" smtClean="0"/>
            </a:br>
            <a:r>
              <a:rPr lang="en-US" dirty="0" smtClean="0"/>
              <a:t/>
            </a:r>
            <a:br>
              <a:rPr lang="en-US" dirty="0" smtClean="0"/>
            </a:br>
            <a:r>
              <a:rPr lang="en-US" dirty="0" smtClean="0"/>
              <a:t>ALA Update Webinar</a:t>
            </a:r>
          </a:p>
          <a:p>
            <a:pPr indent="0">
              <a:spcAft>
                <a:spcPts val="0"/>
              </a:spcAft>
            </a:pPr>
            <a:r>
              <a:rPr lang="en-US" dirty="0" smtClean="0"/>
              <a:t>17 June 2010</a:t>
            </a:r>
          </a:p>
          <a:p>
            <a:pPr eaLnBrk="1" hangingPunct="1">
              <a:spcAft>
                <a:spcPts val="600"/>
              </a:spcAft>
            </a:pP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2400" smtClean="0"/>
              <a:t>The Digital Information Seeker:</a:t>
            </a:r>
            <a:r>
              <a:rPr lang="en-US" sz="1900" b="0" smtClean="0"/>
              <a:t> </a:t>
            </a:r>
            <a:r>
              <a:rPr lang="en-US" sz="1700" b="0" smtClean="0"/>
              <a:t/>
            </a:r>
            <a:br>
              <a:rPr lang="en-US" sz="1700" b="0" smtClean="0"/>
            </a:br>
            <a:r>
              <a:rPr lang="en-US" sz="2400" smtClean="0"/>
              <a:t>Report of findings from selected OCLC, RIN, &amp; JISC User Behaviour Projects</a:t>
            </a:r>
          </a:p>
        </p:txBody>
      </p:sp>
      <p:sp>
        <p:nvSpPr>
          <p:cNvPr id="16386" name="Rectangle 3"/>
          <p:cNvSpPr>
            <a:spLocks noGrp="1" noChangeArrowheads="1"/>
          </p:cNvSpPr>
          <p:nvPr>
            <p:ph type="body" idx="1"/>
          </p:nvPr>
        </p:nvSpPr>
        <p:spPr>
          <a:xfrm>
            <a:off x="720725" y="1936750"/>
            <a:ext cx="7702550" cy="4635500"/>
          </a:xfrm>
        </p:spPr>
        <p:txBody>
          <a:bodyPr/>
          <a:lstStyle/>
          <a:p>
            <a:pPr marL="0" indent="12700" eaLnBrk="1" hangingPunct="1">
              <a:buFontTx/>
              <a:buChar char="•"/>
            </a:pPr>
            <a:r>
              <a:rPr lang="en-US" sz="2400" smtClean="0"/>
              <a:t>JISC-funded research</a:t>
            </a:r>
          </a:p>
          <a:p>
            <a:pPr marL="0" indent="12700" eaLnBrk="1" hangingPunct="1">
              <a:buFontTx/>
              <a:buChar char="•"/>
            </a:pPr>
            <a:r>
              <a:rPr lang="en-US" sz="2400" smtClean="0"/>
              <a:t>Analysis of 12 major user behavior studies</a:t>
            </a:r>
          </a:p>
          <a:p>
            <a:pPr lvl="1" eaLnBrk="1" hangingPunct="1"/>
            <a:r>
              <a:rPr lang="en-US" sz="2400" smtClean="0"/>
              <a:t>Studies conducted in US &amp; UK</a:t>
            </a:r>
          </a:p>
          <a:p>
            <a:pPr lvl="1" eaLnBrk="1" hangingPunct="1"/>
            <a:r>
              <a:rPr lang="en-US" sz="2400" smtClean="0"/>
              <a:t>Published within last 5 years</a:t>
            </a:r>
          </a:p>
          <a:p>
            <a:pPr lvl="1" eaLnBrk="1" hangingPunct="1"/>
            <a:r>
              <a:rPr lang="en-US" sz="2400" smtClean="0"/>
              <a:t>Synthesis to: </a:t>
            </a:r>
          </a:p>
          <a:p>
            <a:pPr lvl="2" eaLnBrk="1" hangingPunct="1"/>
            <a:r>
              <a:rPr lang="en-US" sz="2000" smtClean="0"/>
              <a:t>Better understand user information-seeking behavior</a:t>
            </a:r>
          </a:p>
          <a:p>
            <a:pPr lvl="2" eaLnBrk="1" hangingPunct="1"/>
            <a:r>
              <a:rPr lang="en-US" sz="2000" smtClean="0"/>
              <a:t>Identify issues for development of user-focused services &amp; systems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a:ln/>
        </p:spPr>
        <p:txBody>
          <a:bodyPr/>
          <a:lstStyle/>
          <a:p>
            <a:r>
              <a:rPr lang="en-US" sz="2800" smtClean="0"/>
              <a:t>Common Findings</a:t>
            </a:r>
          </a:p>
        </p:txBody>
      </p:sp>
      <p:sp>
        <p:nvSpPr>
          <p:cNvPr id="50179" name="Rectangle 3"/>
          <p:cNvSpPr>
            <a:spLocks noGrp="1" noChangeArrowheads="1"/>
          </p:cNvSpPr>
          <p:nvPr>
            <p:ph type="body" idx="1"/>
          </p:nvPr>
        </p:nvSpPr>
        <p:spPr>
          <a:xfrm>
            <a:off x="292100" y="1936750"/>
            <a:ext cx="4422775" cy="4487863"/>
          </a:xfrm>
        </p:spPr>
        <p:txBody>
          <a:bodyPr/>
          <a:lstStyle/>
          <a:p>
            <a:pPr>
              <a:lnSpc>
                <a:spcPct val="80000"/>
              </a:lnSpc>
              <a:spcAft>
                <a:spcPts val="600"/>
              </a:spcAft>
              <a:buClr>
                <a:srgbClr val="2178B5"/>
              </a:buClr>
              <a:buFontTx/>
              <a:buChar char="•"/>
            </a:pPr>
            <a:r>
              <a:rPr lang="en-US" sz="2400" dirty="0" smtClean="0">
                <a:latin typeface="Arial" charset="0"/>
                <a:cs typeface="Arial" charset="0"/>
              </a:rPr>
              <a:t>Disciplinary differences exist</a:t>
            </a:r>
          </a:p>
          <a:p>
            <a:pPr lvl="1">
              <a:lnSpc>
                <a:spcPct val="80000"/>
              </a:lnSpc>
              <a:spcAft>
                <a:spcPts val="600"/>
              </a:spcAft>
            </a:pPr>
            <a:r>
              <a:rPr lang="en-US" sz="2000" b="0" dirty="0" smtClean="0">
                <a:latin typeface="Arial" charset="0"/>
                <a:cs typeface="Arial" charset="0"/>
              </a:rPr>
              <a:t>Similarities “more striking than the differences”</a:t>
            </a:r>
          </a:p>
          <a:p>
            <a:pPr>
              <a:lnSpc>
                <a:spcPct val="80000"/>
              </a:lnSpc>
              <a:spcAft>
                <a:spcPts val="600"/>
              </a:spcAft>
              <a:buClr>
                <a:srgbClr val="2178B5"/>
              </a:buClr>
              <a:buFontTx/>
              <a:buChar char="•"/>
            </a:pPr>
            <a:r>
              <a:rPr lang="en-US" sz="2400" dirty="0" smtClean="0">
                <a:latin typeface="Arial" charset="0"/>
                <a:cs typeface="Arial" charset="0"/>
              </a:rPr>
              <a:t>Behaviors vary by discipline</a:t>
            </a:r>
          </a:p>
          <a:p>
            <a:pPr lvl="1">
              <a:lnSpc>
                <a:spcPct val="80000"/>
              </a:lnSpc>
              <a:spcAft>
                <a:spcPts val="600"/>
              </a:spcAft>
            </a:pPr>
            <a:r>
              <a:rPr lang="en-US" sz="2000" b="0" dirty="0" smtClean="0">
                <a:latin typeface="Arial" charset="0"/>
                <a:cs typeface="Arial" charset="0"/>
              </a:rPr>
              <a:t>Historians more likely to use Google &amp; publisher platform search tools than life sciences</a:t>
            </a:r>
          </a:p>
          <a:p>
            <a:pPr>
              <a:lnSpc>
                <a:spcPct val="80000"/>
              </a:lnSpc>
              <a:spcAft>
                <a:spcPts val="600"/>
              </a:spcAft>
              <a:buClr>
                <a:srgbClr val="2178B5"/>
              </a:buClr>
              <a:buFontTx/>
              <a:buChar char="•"/>
            </a:pPr>
            <a:r>
              <a:rPr lang="en-US" sz="2400" dirty="0" smtClean="0">
                <a:latin typeface="Arial" charset="0"/>
                <a:cs typeface="Arial" charset="0"/>
              </a:rPr>
              <a:t>E-book use varies by discipline</a:t>
            </a:r>
          </a:p>
          <a:p>
            <a:pPr lvl="1">
              <a:lnSpc>
                <a:spcPct val="80000"/>
              </a:lnSpc>
              <a:spcAft>
                <a:spcPts val="600"/>
              </a:spcAft>
            </a:pPr>
            <a:r>
              <a:rPr lang="en-US" sz="2000" b="0" dirty="0" smtClean="0">
                <a:latin typeface="Arial" charset="0"/>
                <a:cs typeface="Arial" charset="0"/>
              </a:rPr>
              <a:t>Higher use in business than engineering</a:t>
            </a:r>
            <a:endParaRPr lang="en-US" sz="2000" dirty="0" smtClean="0"/>
          </a:p>
        </p:txBody>
      </p:sp>
      <p:pic>
        <p:nvPicPr>
          <p:cNvPr id="50180" name="Picture 2" descr="http://www.sxc.hu/pic/l/u/ug/ugaldew/537907_94341228.jpg"/>
          <p:cNvPicPr>
            <a:picLocks noChangeAspect="1" noChangeArrowheads="1"/>
          </p:cNvPicPr>
          <p:nvPr/>
        </p:nvPicPr>
        <p:blipFill>
          <a:blip r:embed="rId3" cstate="print"/>
          <a:srcRect/>
          <a:stretch>
            <a:fillRect/>
          </a:stretch>
        </p:blipFill>
        <p:spPr bwMode="auto">
          <a:xfrm>
            <a:off x="4714875" y="2716213"/>
            <a:ext cx="4149725"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sz="2800" smtClean="0"/>
              <a:t>Common Findings</a:t>
            </a:r>
          </a:p>
        </p:txBody>
      </p:sp>
      <p:sp>
        <p:nvSpPr>
          <p:cNvPr id="20482" name="Rectangle 3"/>
          <p:cNvSpPr>
            <a:spLocks noGrp="1" noChangeArrowheads="1"/>
          </p:cNvSpPr>
          <p:nvPr>
            <p:ph type="body" idx="1"/>
          </p:nvPr>
        </p:nvSpPr>
        <p:spPr>
          <a:xfrm>
            <a:off x="720725" y="1936750"/>
            <a:ext cx="3851275" cy="4202113"/>
          </a:xfrm>
        </p:spPr>
        <p:txBody>
          <a:bodyPr/>
          <a:lstStyle/>
          <a:p>
            <a:pPr eaLnBrk="1" hangingPunct="1">
              <a:buFontTx/>
              <a:buChar char="•"/>
            </a:pPr>
            <a:endParaRPr lang="en-US" sz="2400" dirty="0" smtClean="0"/>
          </a:p>
          <a:p>
            <a:pPr eaLnBrk="1" hangingPunct="1">
              <a:buFontTx/>
              <a:buChar char="•"/>
            </a:pPr>
            <a:r>
              <a:rPr lang="en-US" sz="2400" dirty="0" smtClean="0"/>
              <a:t>Discovery to Delivery</a:t>
            </a:r>
          </a:p>
          <a:p>
            <a:pPr eaLnBrk="1" hangingPunct="1">
              <a:buFontTx/>
              <a:buChar char="•"/>
            </a:pPr>
            <a:r>
              <a:rPr lang="en-US" sz="2400" dirty="0" smtClean="0"/>
              <a:t>Journal Access</a:t>
            </a:r>
          </a:p>
          <a:p>
            <a:pPr eaLnBrk="1" hangingPunct="1">
              <a:buFontTx/>
              <a:buChar char="•"/>
            </a:pPr>
            <a:r>
              <a:rPr lang="en-US" sz="2400" dirty="0" smtClean="0"/>
              <a:t>Speed &amp; Convenience</a:t>
            </a:r>
          </a:p>
          <a:p>
            <a:pPr lvl="1" eaLnBrk="1" hangingPunct="1"/>
            <a:r>
              <a:rPr lang="en-US" sz="2200" dirty="0" smtClean="0"/>
              <a:t>Google</a:t>
            </a:r>
          </a:p>
          <a:p>
            <a:pPr eaLnBrk="1" hangingPunct="1">
              <a:buFontTx/>
              <a:buChar char="•"/>
            </a:pPr>
            <a:r>
              <a:rPr lang="en-US" sz="2400" dirty="0" smtClean="0"/>
              <a:t>Desktop Access</a:t>
            </a:r>
          </a:p>
          <a:p>
            <a:pPr eaLnBrk="1" hangingPunct="1">
              <a:buFontTx/>
              <a:buChar char="•"/>
            </a:pPr>
            <a:endParaRPr lang="en-US" sz="2400" dirty="0" smtClean="0"/>
          </a:p>
        </p:txBody>
      </p:sp>
      <p:pic>
        <p:nvPicPr>
          <p:cNvPr id="20483" name="Picture 2" descr="http://www.sxc.hu/pic/l/v/vi/vivekchugh/1035517_68984392.jpg"/>
          <p:cNvPicPr>
            <a:picLocks noChangeAspect="1" noChangeArrowheads="1"/>
          </p:cNvPicPr>
          <p:nvPr/>
        </p:nvPicPr>
        <p:blipFill>
          <a:blip r:embed="rId3" cstate="print"/>
          <a:srcRect/>
          <a:stretch>
            <a:fillRect/>
          </a:stretch>
        </p:blipFill>
        <p:spPr bwMode="auto">
          <a:xfrm>
            <a:off x="5300663" y="2736850"/>
            <a:ext cx="3538537" cy="236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09600" y="1295400"/>
            <a:ext cx="7924800" cy="4691064"/>
          </a:xfrm>
        </p:spPr>
        <p:txBody>
          <a:bodyPr/>
          <a:lstStyle/>
          <a:p>
            <a:pPr>
              <a:buFontTx/>
              <a:buNone/>
            </a:pPr>
            <a:r>
              <a:rPr lang="en-US" sz="2000" dirty="0" smtClean="0"/>
              <a:t>RLG Partnership Activities…</a:t>
            </a:r>
          </a:p>
          <a:p>
            <a:r>
              <a:rPr lang="en-US" sz="2000" dirty="0" smtClean="0"/>
              <a:t>Explore and frame</a:t>
            </a:r>
          </a:p>
          <a:p>
            <a:r>
              <a:rPr lang="en-US" sz="2000" dirty="0" smtClean="0"/>
              <a:t>Allow for experimentation</a:t>
            </a:r>
          </a:p>
          <a:p>
            <a:r>
              <a:rPr lang="en-US" sz="2000" dirty="0" smtClean="0"/>
              <a:t>Urge toward evolution</a:t>
            </a:r>
          </a:p>
          <a:p>
            <a:r>
              <a:rPr lang="en-US" sz="2000" dirty="0" smtClean="0"/>
              <a:t>Provide a path forward</a:t>
            </a:r>
          </a:p>
          <a:p>
            <a:endParaRPr lang="en-US" sz="2000" dirty="0" smtClean="0"/>
          </a:p>
          <a:p>
            <a:pPr>
              <a:buFontTx/>
              <a:buNone/>
            </a:pPr>
            <a:r>
              <a:rPr lang="en-US" sz="2000" dirty="0" smtClean="0"/>
              <a:t>Participation and benefits</a:t>
            </a:r>
          </a:p>
          <a:p>
            <a:r>
              <a:rPr lang="en-US" sz="2000" dirty="0" smtClean="0"/>
              <a:t>Papers and reports</a:t>
            </a:r>
          </a:p>
          <a:p>
            <a:r>
              <a:rPr lang="en-US" sz="2000" dirty="0" smtClean="0"/>
              <a:t>Webinars</a:t>
            </a:r>
          </a:p>
          <a:p>
            <a:r>
              <a:rPr lang="en-US" sz="2000" dirty="0" smtClean="0"/>
              <a:t>Working Groups</a:t>
            </a:r>
          </a:p>
          <a:p>
            <a:r>
              <a:rPr lang="en-US" sz="2000" dirty="0" smtClean="0"/>
              <a:t>Events</a:t>
            </a:r>
          </a:p>
        </p:txBody>
      </p:sp>
      <p:sp>
        <p:nvSpPr>
          <p:cNvPr id="5" name="Title 3"/>
          <p:cNvSpPr>
            <a:spLocks noGrp="1"/>
          </p:cNvSpPr>
          <p:nvPr>
            <p:ph type="title"/>
          </p:nvPr>
        </p:nvSpPr>
        <p:spPr>
          <a:xfrm>
            <a:off x="434977" y="147641"/>
            <a:ext cx="8023223" cy="995360"/>
          </a:xfrm>
        </p:spPr>
        <p:txBody>
          <a:bodyPr/>
          <a:lstStyle/>
          <a:p>
            <a:r>
              <a:rPr lang="en-US" dirty="0" smtClean="0"/>
              <a:t>Scope of Work</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sz="2800" smtClean="0"/>
              <a:t>Common Findings</a:t>
            </a:r>
          </a:p>
        </p:txBody>
      </p:sp>
      <p:sp>
        <p:nvSpPr>
          <p:cNvPr id="22530" name="Rectangle 3"/>
          <p:cNvSpPr>
            <a:spLocks noGrp="1" noChangeArrowheads="1"/>
          </p:cNvSpPr>
          <p:nvPr>
            <p:ph type="body" idx="1"/>
          </p:nvPr>
        </p:nvSpPr>
        <p:spPr>
          <a:xfrm>
            <a:off x="720725" y="1936750"/>
            <a:ext cx="3851275" cy="4349750"/>
          </a:xfrm>
        </p:spPr>
        <p:txBody>
          <a:bodyPr/>
          <a:lstStyle/>
          <a:p>
            <a:pPr eaLnBrk="1" hangingPunct="1">
              <a:lnSpc>
                <a:spcPct val="100000"/>
              </a:lnSpc>
              <a:buFontTx/>
              <a:buChar char="•"/>
            </a:pPr>
            <a:r>
              <a:rPr lang="en-US" sz="2400" b="0" smtClean="0"/>
              <a:t>User Behaviours</a:t>
            </a:r>
          </a:p>
          <a:p>
            <a:pPr lvl="1" eaLnBrk="1" hangingPunct="1">
              <a:lnSpc>
                <a:spcPct val="100000"/>
              </a:lnSpc>
            </a:pPr>
            <a:r>
              <a:rPr lang="en-US" sz="2000" b="0" smtClean="0">
                <a:solidFill>
                  <a:srgbClr val="000000"/>
                </a:solidFill>
              </a:rPr>
              <a:t>“Bouncing” between resources</a:t>
            </a:r>
          </a:p>
          <a:p>
            <a:pPr lvl="1" eaLnBrk="1" hangingPunct="1">
              <a:lnSpc>
                <a:spcPct val="100000"/>
              </a:lnSpc>
            </a:pPr>
            <a:r>
              <a:rPr lang="en-US" sz="2000" b="0" smtClean="0">
                <a:solidFill>
                  <a:srgbClr val="000000"/>
                </a:solidFill>
              </a:rPr>
              <a:t>“Squirreling” of downloads</a:t>
            </a:r>
          </a:p>
          <a:p>
            <a:pPr lvl="1" eaLnBrk="1" hangingPunct="1">
              <a:lnSpc>
                <a:spcPct val="100000"/>
              </a:lnSpc>
            </a:pPr>
            <a:r>
              <a:rPr lang="en-US" sz="2000" b="0" smtClean="0">
                <a:solidFill>
                  <a:srgbClr val="000000"/>
                </a:solidFill>
              </a:rPr>
              <a:t>Short sessions</a:t>
            </a:r>
          </a:p>
          <a:p>
            <a:pPr lvl="1" eaLnBrk="1" hangingPunct="1">
              <a:lnSpc>
                <a:spcPct val="100000"/>
              </a:lnSpc>
            </a:pPr>
            <a:r>
              <a:rPr lang="en-US" sz="2000" b="0" smtClean="0">
                <a:solidFill>
                  <a:srgbClr val="000000"/>
                </a:solidFill>
              </a:rPr>
              <a:t>Basic search</a:t>
            </a:r>
          </a:p>
          <a:p>
            <a:pPr lvl="1" eaLnBrk="1" hangingPunct="1">
              <a:lnSpc>
                <a:spcPct val="100000"/>
              </a:lnSpc>
            </a:pPr>
            <a:r>
              <a:rPr lang="en-US" sz="2000" b="0" smtClean="0">
                <a:solidFill>
                  <a:srgbClr val="000000"/>
                </a:solidFill>
              </a:rPr>
              <a:t>Viewing fewer pages</a:t>
            </a:r>
          </a:p>
          <a:p>
            <a:pPr lvl="1" eaLnBrk="1" hangingPunct="1">
              <a:lnSpc>
                <a:spcPct val="100000"/>
              </a:lnSpc>
            </a:pPr>
            <a:r>
              <a:rPr lang="en-US" sz="2000" b="0" smtClean="0">
                <a:solidFill>
                  <a:srgbClr val="000000"/>
                </a:solidFill>
              </a:rPr>
              <a:t>Power browsing</a:t>
            </a:r>
          </a:p>
          <a:p>
            <a:pPr lvl="1" eaLnBrk="1" hangingPunct="1">
              <a:lnSpc>
                <a:spcPct val="100000"/>
              </a:lnSpc>
            </a:pPr>
            <a:r>
              <a:rPr lang="en-US" sz="2000" b="0" smtClean="0">
                <a:solidFill>
                  <a:srgbClr val="000000"/>
                </a:solidFill>
              </a:rPr>
              <a:t>Quick chunks of information</a:t>
            </a:r>
          </a:p>
          <a:p>
            <a:pPr eaLnBrk="1" hangingPunct="1">
              <a:lnSpc>
                <a:spcPct val="100000"/>
              </a:lnSpc>
            </a:pPr>
            <a:endParaRPr lang="en-US" sz="1900" smtClean="0"/>
          </a:p>
        </p:txBody>
      </p:sp>
      <p:pic>
        <p:nvPicPr>
          <p:cNvPr id="22531" name="Picture 2" descr="http://www.sxc.hu/pic/l/b/bu/buzzt79/257964_1672.jpg"/>
          <p:cNvPicPr>
            <a:picLocks noChangeAspect="1" noChangeArrowheads="1"/>
          </p:cNvPicPr>
          <p:nvPr/>
        </p:nvPicPr>
        <p:blipFill>
          <a:blip r:embed="rId3" cstate="print"/>
          <a:srcRect/>
          <a:stretch>
            <a:fillRect/>
          </a:stretch>
        </p:blipFill>
        <p:spPr bwMode="auto">
          <a:xfrm>
            <a:off x="4724400" y="2362200"/>
            <a:ext cx="41148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sz="2800" smtClean="0"/>
              <a:t>Common Findings</a:t>
            </a:r>
          </a:p>
        </p:txBody>
      </p:sp>
      <p:sp>
        <p:nvSpPr>
          <p:cNvPr id="24578" name="Rectangle 3"/>
          <p:cNvSpPr>
            <a:spLocks noGrp="1" noChangeArrowheads="1"/>
          </p:cNvSpPr>
          <p:nvPr>
            <p:ph type="body" idx="1"/>
          </p:nvPr>
        </p:nvSpPr>
        <p:spPr>
          <a:xfrm>
            <a:off x="428625" y="1714500"/>
            <a:ext cx="4572000" cy="4424363"/>
          </a:xfrm>
        </p:spPr>
        <p:txBody>
          <a:bodyPr/>
          <a:lstStyle/>
          <a:p>
            <a:pPr eaLnBrk="1" hangingPunct="1">
              <a:buFontTx/>
              <a:buChar char="•"/>
            </a:pPr>
            <a:r>
              <a:rPr lang="en-US" sz="2400" smtClean="0">
                <a:solidFill>
                  <a:srgbClr val="000000"/>
                </a:solidFill>
              </a:rPr>
              <a:t>Enhanced functionality to manage large result sets</a:t>
            </a:r>
          </a:p>
          <a:p>
            <a:pPr eaLnBrk="1" hangingPunct="1">
              <a:buFontTx/>
              <a:buChar char="•"/>
            </a:pPr>
            <a:endParaRPr lang="en-US" sz="2400" smtClean="0">
              <a:solidFill>
                <a:srgbClr val="000000"/>
              </a:solidFill>
            </a:endParaRPr>
          </a:p>
          <a:p>
            <a:pPr eaLnBrk="1" hangingPunct="1">
              <a:buFontTx/>
              <a:buChar char="•"/>
            </a:pPr>
            <a:r>
              <a:rPr lang="en-US" sz="2400" smtClean="0">
                <a:solidFill>
                  <a:srgbClr val="000000"/>
                </a:solidFill>
              </a:rPr>
              <a:t>Enhanced content to evaluate resources</a:t>
            </a:r>
          </a:p>
          <a:p>
            <a:pPr eaLnBrk="1" hangingPunct="1">
              <a:buFontTx/>
              <a:buChar char="•"/>
            </a:pPr>
            <a:endParaRPr lang="en-US" sz="2400" smtClean="0">
              <a:solidFill>
                <a:srgbClr val="000000"/>
              </a:solidFill>
            </a:endParaRPr>
          </a:p>
          <a:p>
            <a:pPr eaLnBrk="1" hangingPunct="1">
              <a:buFontTx/>
              <a:buChar char="•"/>
            </a:pPr>
            <a:r>
              <a:rPr lang="en-US" sz="2400" smtClean="0"/>
              <a:t>Convenience over library</a:t>
            </a:r>
          </a:p>
        </p:txBody>
      </p:sp>
      <p:pic>
        <p:nvPicPr>
          <p:cNvPr id="24579" name="Picture 2" descr="http://www.sxc.hu/pic/l/k/ka/kalilo/641179_11673610.jpg"/>
          <p:cNvPicPr>
            <a:picLocks noChangeAspect="1" noChangeArrowheads="1"/>
          </p:cNvPicPr>
          <p:nvPr/>
        </p:nvPicPr>
        <p:blipFill>
          <a:blip r:embed="rId3" cstate="print"/>
          <a:srcRect l="11029" r="18034" b="32127"/>
          <a:stretch>
            <a:fillRect/>
          </a:stretch>
        </p:blipFill>
        <p:spPr bwMode="auto">
          <a:xfrm>
            <a:off x="5334000" y="2457450"/>
            <a:ext cx="3430588"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sz="2800" smtClean="0"/>
              <a:t>Common Findings</a:t>
            </a:r>
          </a:p>
        </p:txBody>
      </p:sp>
      <p:sp>
        <p:nvSpPr>
          <p:cNvPr id="26626" name="Rectangle 3"/>
          <p:cNvSpPr>
            <a:spLocks noGrp="1" noChangeArrowheads="1"/>
          </p:cNvSpPr>
          <p:nvPr>
            <p:ph type="body" idx="1"/>
          </p:nvPr>
        </p:nvSpPr>
        <p:spPr>
          <a:xfrm>
            <a:off x="428625" y="1936750"/>
            <a:ext cx="4143375" cy="4202113"/>
          </a:xfrm>
        </p:spPr>
        <p:txBody>
          <a:bodyPr/>
          <a:lstStyle/>
          <a:p>
            <a:pPr eaLnBrk="1" hangingPunct="1">
              <a:buFontTx/>
              <a:buChar char="•"/>
            </a:pPr>
            <a:endParaRPr lang="en-US" sz="2000" smtClean="0">
              <a:solidFill>
                <a:srgbClr val="000000"/>
              </a:solidFill>
            </a:endParaRPr>
          </a:p>
          <a:p>
            <a:pPr eaLnBrk="1" hangingPunct="1"/>
            <a:r>
              <a:rPr lang="en-US" sz="2400" smtClean="0">
                <a:solidFill>
                  <a:srgbClr val="000000"/>
                </a:solidFill>
              </a:rPr>
              <a:t>Users confident in their ability to discover information</a:t>
            </a:r>
          </a:p>
          <a:p>
            <a:pPr algn="ctr" eaLnBrk="1" hangingPunct="1"/>
            <a:r>
              <a:rPr lang="en-US" sz="2400" smtClean="0">
                <a:solidFill>
                  <a:srgbClr val="000000"/>
                </a:solidFill>
              </a:rPr>
              <a:t>BUT</a:t>
            </a:r>
          </a:p>
          <a:p>
            <a:pPr eaLnBrk="1" hangingPunct="1"/>
            <a:r>
              <a:rPr lang="en-US" sz="2400" smtClean="0">
                <a:solidFill>
                  <a:srgbClr val="000000"/>
                </a:solidFill>
              </a:rPr>
              <a:t>Information literacy not improved with users’ digital literacy</a:t>
            </a:r>
          </a:p>
        </p:txBody>
      </p:sp>
      <p:pic>
        <p:nvPicPr>
          <p:cNvPr id="26627" name="Picture 2" descr="\\oclc\data\OCLCResearch\Dublin\Home\hoode\My Documents\My Pictures\Microsoft Clip Organizer\j0448159.jpg"/>
          <p:cNvPicPr>
            <a:picLocks noChangeAspect="1" noChangeArrowheads="1"/>
          </p:cNvPicPr>
          <p:nvPr/>
        </p:nvPicPr>
        <p:blipFill>
          <a:blip r:embed="rId3" cstate="print"/>
          <a:srcRect/>
          <a:stretch>
            <a:fillRect/>
          </a:stretch>
        </p:blipFill>
        <p:spPr bwMode="auto">
          <a:xfrm>
            <a:off x="4800600" y="2590800"/>
            <a:ext cx="4017963" cy="267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z="2800" smtClean="0"/>
              <a:t>Common Findings</a:t>
            </a:r>
          </a:p>
        </p:txBody>
      </p:sp>
      <p:sp>
        <p:nvSpPr>
          <p:cNvPr id="28674" name="Rectangle 3"/>
          <p:cNvSpPr>
            <a:spLocks noGrp="1" noChangeArrowheads="1"/>
          </p:cNvSpPr>
          <p:nvPr>
            <p:ph type="body" idx="1"/>
          </p:nvPr>
        </p:nvSpPr>
        <p:spPr>
          <a:xfrm>
            <a:off x="720725" y="1936750"/>
            <a:ext cx="3851275" cy="4202113"/>
          </a:xfrm>
        </p:spPr>
        <p:txBody>
          <a:bodyPr/>
          <a:lstStyle/>
          <a:p>
            <a:pPr eaLnBrk="1" hangingPunct="1">
              <a:buFontTx/>
              <a:buChar char="•"/>
            </a:pPr>
            <a:endParaRPr lang="en-US" sz="2400" smtClean="0">
              <a:solidFill>
                <a:srgbClr val="000000"/>
              </a:solidFill>
            </a:endParaRPr>
          </a:p>
          <a:p>
            <a:pPr eaLnBrk="1" hangingPunct="1">
              <a:buFontTx/>
              <a:buChar char="•"/>
            </a:pPr>
            <a:r>
              <a:rPr lang="en-US" sz="2400" smtClean="0">
                <a:solidFill>
                  <a:srgbClr val="000000"/>
                </a:solidFill>
              </a:rPr>
              <a:t>Metadata important for discovery</a:t>
            </a:r>
          </a:p>
          <a:p>
            <a:pPr eaLnBrk="1" hangingPunct="1">
              <a:buFontTx/>
              <a:buChar char="•"/>
            </a:pPr>
            <a:endParaRPr lang="en-US" sz="2400" smtClean="0">
              <a:solidFill>
                <a:srgbClr val="000000"/>
              </a:solidFill>
            </a:endParaRPr>
          </a:p>
          <a:p>
            <a:pPr eaLnBrk="1" hangingPunct="1">
              <a:buFontTx/>
              <a:buChar char="•"/>
            </a:pPr>
            <a:r>
              <a:rPr lang="en-US" sz="2400" smtClean="0">
                <a:solidFill>
                  <a:srgbClr val="000000"/>
                </a:solidFill>
              </a:rPr>
              <a:t>Digital content is better – want MORE</a:t>
            </a:r>
          </a:p>
        </p:txBody>
      </p:sp>
      <p:pic>
        <p:nvPicPr>
          <p:cNvPr id="28675" name="Picture 4" descr="http://www.sxc.hu/pic/l/q/qo/qoomomyuko/1104507_70670260.jpg"/>
          <p:cNvPicPr>
            <a:picLocks noChangeAspect="1" noChangeArrowheads="1"/>
          </p:cNvPicPr>
          <p:nvPr/>
        </p:nvPicPr>
        <p:blipFill>
          <a:blip r:embed="rId3" cstate="print"/>
          <a:srcRect/>
          <a:stretch>
            <a:fillRect/>
          </a:stretch>
        </p:blipFill>
        <p:spPr bwMode="auto">
          <a:xfrm>
            <a:off x="5657850" y="1981200"/>
            <a:ext cx="314325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sz="2800" smtClean="0"/>
              <a:t>Common Findings</a:t>
            </a:r>
          </a:p>
        </p:txBody>
      </p:sp>
      <p:sp>
        <p:nvSpPr>
          <p:cNvPr id="30722" name="Rectangle 3"/>
          <p:cNvSpPr>
            <a:spLocks noGrp="1" noChangeArrowheads="1"/>
          </p:cNvSpPr>
          <p:nvPr>
            <p:ph type="body" idx="1"/>
          </p:nvPr>
        </p:nvSpPr>
        <p:spPr>
          <a:xfrm>
            <a:off x="714375" y="1857375"/>
            <a:ext cx="4286250" cy="4572000"/>
          </a:xfrm>
        </p:spPr>
        <p:txBody>
          <a:bodyPr/>
          <a:lstStyle/>
          <a:p>
            <a:pPr eaLnBrk="1" hangingPunct="1">
              <a:buFontTx/>
              <a:buChar char="•"/>
            </a:pPr>
            <a:r>
              <a:rPr lang="en-US" sz="2400" smtClean="0">
                <a:solidFill>
                  <a:srgbClr val="000000"/>
                </a:solidFill>
              </a:rPr>
              <a:t>Library as Place</a:t>
            </a:r>
          </a:p>
          <a:p>
            <a:pPr lvl="1" eaLnBrk="1" hangingPunct="1"/>
            <a:r>
              <a:rPr lang="en-US" sz="2200" smtClean="0">
                <a:solidFill>
                  <a:srgbClr val="000000"/>
                </a:solidFill>
              </a:rPr>
              <a:t>Library = Books</a:t>
            </a:r>
          </a:p>
          <a:p>
            <a:pPr eaLnBrk="1" hangingPunct="1">
              <a:buFontTx/>
              <a:buChar char="•"/>
            </a:pPr>
            <a:r>
              <a:rPr lang="en-US" sz="2400" smtClean="0">
                <a:solidFill>
                  <a:srgbClr val="000000"/>
                </a:solidFill>
              </a:rPr>
              <a:t>Human Resources valued</a:t>
            </a:r>
          </a:p>
          <a:p>
            <a:pPr lvl="1" eaLnBrk="1" hangingPunct="1"/>
            <a:r>
              <a:rPr lang="en-US" sz="2200" smtClean="0">
                <a:solidFill>
                  <a:srgbClr val="000000"/>
                </a:solidFill>
              </a:rPr>
              <a:t>Family</a:t>
            </a:r>
          </a:p>
          <a:p>
            <a:pPr lvl="1" eaLnBrk="1" hangingPunct="1"/>
            <a:r>
              <a:rPr lang="en-US" sz="2200" smtClean="0">
                <a:solidFill>
                  <a:srgbClr val="000000"/>
                </a:solidFill>
              </a:rPr>
              <a:t>Friends</a:t>
            </a:r>
          </a:p>
          <a:p>
            <a:pPr lvl="1" eaLnBrk="1" hangingPunct="1"/>
            <a:r>
              <a:rPr lang="en-US" sz="2200" smtClean="0">
                <a:solidFill>
                  <a:srgbClr val="000000"/>
                </a:solidFill>
              </a:rPr>
              <a:t>Colleagues</a:t>
            </a:r>
          </a:p>
          <a:p>
            <a:pPr lvl="1" eaLnBrk="1" hangingPunct="1"/>
            <a:r>
              <a:rPr lang="en-US" sz="2200" smtClean="0">
                <a:solidFill>
                  <a:srgbClr val="000000"/>
                </a:solidFill>
              </a:rPr>
              <a:t>Peers</a:t>
            </a:r>
          </a:p>
        </p:txBody>
      </p:sp>
      <p:pic>
        <p:nvPicPr>
          <p:cNvPr id="30723" name="Picture 2" descr="http://www.sxc.hu/pic/l/d/dr/dreegez/437783_66076200.jpg"/>
          <p:cNvPicPr>
            <a:picLocks noChangeAspect="1" noChangeArrowheads="1"/>
          </p:cNvPicPr>
          <p:nvPr/>
        </p:nvPicPr>
        <p:blipFill>
          <a:blip r:embed="rId3" cstate="print"/>
          <a:srcRect l="7809" t="7330" b="10568"/>
          <a:stretch>
            <a:fillRect/>
          </a:stretch>
        </p:blipFill>
        <p:spPr bwMode="auto">
          <a:xfrm>
            <a:off x="4953000" y="1981200"/>
            <a:ext cx="3562350" cy="4224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sz="2800" smtClean="0"/>
              <a:t>Contradictory Findings</a:t>
            </a:r>
          </a:p>
        </p:txBody>
      </p:sp>
      <p:sp>
        <p:nvSpPr>
          <p:cNvPr id="2" name="Rectangle 3"/>
          <p:cNvSpPr>
            <a:spLocks noGrp="1" noChangeArrowheads="1"/>
          </p:cNvSpPr>
          <p:nvPr>
            <p:ph type="body" idx="1"/>
          </p:nvPr>
        </p:nvSpPr>
        <p:spPr>
          <a:xfrm>
            <a:off x="720725" y="1936750"/>
            <a:ext cx="4279900" cy="4349750"/>
          </a:xfrm>
        </p:spPr>
        <p:txBody>
          <a:bodyPr/>
          <a:lstStyle/>
          <a:p>
            <a:pPr eaLnBrk="1" hangingPunct="1">
              <a:buFontTx/>
              <a:buChar char="•"/>
            </a:pPr>
            <a:r>
              <a:rPr lang="en-US" sz="2400" smtClean="0"/>
              <a:t>Aware of differences between authoritative research &amp; internet content</a:t>
            </a:r>
          </a:p>
          <a:p>
            <a:pPr eaLnBrk="1" hangingPunct="1">
              <a:buFontTx/>
              <a:buChar char="•"/>
            </a:pPr>
            <a:endParaRPr lang="en-US" sz="2000" smtClean="0"/>
          </a:p>
          <a:p>
            <a:pPr eaLnBrk="1" hangingPunct="1">
              <a:buFontTx/>
              <a:buChar char="•"/>
            </a:pPr>
            <a:r>
              <a:rPr lang="en-US" sz="2400" smtClean="0"/>
              <a:t>Some students prefer library catalogues to search engines for academic assignments</a:t>
            </a:r>
          </a:p>
        </p:txBody>
      </p:sp>
      <p:pic>
        <p:nvPicPr>
          <p:cNvPr id="32771" name="Picture 2" descr="http://www.sxc.hu/pic/l/c/cj/cjluc/1180239_34251328.jpg"/>
          <p:cNvPicPr>
            <a:picLocks noChangeAspect="1" noChangeArrowheads="1"/>
          </p:cNvPicPr>
          <p:nvPr/>
        </p:nvPicPr>
        <p:blipFill>
          <a:blip r:embed="rId3" cstate="print"/>
          <a:srcRect r="57095"/>
          <a:stretch>
            <a:fillRect/>
          </a:stretch>
        </p:blipFill>
        <p:spPr bwMode="auto">
          <a:xfrm>
            <a:off x="5522913" y="1828800"/>
            <a:ext cx="3163887" cy="413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sz="2800" smtClean="0"/>
              <a:t>Contradictory Findings</a:t>
            </a:r>
          </a:p>
        </p:txBody>
      </p:sp>
      <p:sp>
        <p:nvSpPr>
          <p:cNvPr id="34818" name="Rectangle 3"/>
          <p:cNvSpPr>
            <a:spLocks noGrp="1" noChangeArrowheads="1"/>
          </p:cNvSpPr>
          <p:nvPr>
            <p:ph type="body" idx="1"/>
          </p:nvPr>
        </p:nvSpPr>
        <p:spPr>
          <a:xfrm>
            <a:off x="720725" y="1936750"/>
            <a:ext cx="3851275" cy="4202113"/>
          </a:xfrm>
        </p:spPr>
        <p:txBody>
          <a:bodyPr/>
          <a:lstStyle/>
          <a:p>
            <a:pPr eaLnBrk="1" hangingPunct="1">
              <a:buFontTx/>
              <a:buChar char="•"/>
            </a:pPr>
            <a:r>
              <a:rPr lang="en-US" sz="2400" smtClean="0"/>
              <a:t>Range of tools</a:t>
            </a:r>
          </a:p>
          <a:p>
            <a:pPr eaLnBrk="1" hangingPunct="1">
              <a:buFontTx/>
              <a:buChar char="•"/>
            </a:pPr>
            <a:endParaRPr lang="en-US" sz="2400" smtClean="0"/>
          </a:p>
          <a:p>
            <a:pPr eaLnBrk="1" hangingPunct="1">
              <a:buFontTx/>
              <a:buChar char="•"/>
            </a:pPr>
            <a:r>
              <a:rPr lang="en-US" sz="2400" smtClean="0"/>
              <a:t>Formal training</a:t>
            </a:r>
          </a:p>
          <a:p>
            <a:pPr eaLnBrk="1" hangingPunct="1">
              <a:buFontTx/>
              <a:buChar char="•"/>
            </a:pPr>
            <a:endParaRPr lang="en-US" sz="2400" smtClean="0"/>
          </a:p>
          <a:p>
            <a:pPr eaLnBrk="1" hangingPunct="1">
              <a:buFontTx/>
              <a:buChar char="•"/>
            </a:pPr>
            <a:r>
              <a:rPr lang="en-US" sz="2400" smtClean="0"/>
              <a:t>Recommendations &amp; social networking</a:t>
            </a:r>
          </a:p>
          <a:p>
            <a:pPr eaLnBrk="1" hangingPunct="1">
              <a:buFontTx/>
              <a:buChar char="•"/>
            </a:pPr>
            <a:endParaRPr lang="en-US" sz="2000" smtClean="0"/>
          </a:p>
        </p:txBody>
      </p:sp>
      <p:pic>
        <p:nvPicPr>
          <p:cNvPr id="34819" name="Picture 2" descr="http://www.sxc.hu/pic/l/i/il/ilco/1206712_94325588.jpg"/>
          <p:cNvPicPr>
            <a:picLocks noChangeAspect="1" noChangeArrowheads="1"/>
          </p:cNvPicPr>
          <p:nvPr/>
        </p:nvPicPr>
        <p:blipFill>
          <a:blip r:embed="rId3" cstate="print"/>
          <a:srcRect/>
          <a:stretch>
            <a:fillRect/>
          </a:stretch>
        </p:blipFill>
        <p:spPr bwMode="auto">
          <a:xfrm>
            <a:off x="5105400" y="2438400"/>
            <a:ext cx="3638550" cy="256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sz="2800" smtClean="0"/>
              <a:t>Implications for Library Services</a:t>
            </a:r>
          </a:p>
        </p:txBody>
      </p:sp>
      <p:sp>
        <p:nvSpPr>
          <p:cNvPr id="36866" name="Rectangle 3"/>
          <p:cNvSpPr>
            <a:spLocks noGrp="1" noChangeArrowheads="1"/>
          </p:cNvSpPr>
          <p:nvPr>
            <p:ph type="body" idx="1"/>
          </p:nvPr>
        </p:nvSpPr>
        <p:spPr>
          <a:xfrm>
            <a:off x="714375" y="1857375"/>
            <a:ext cx="4851400" cy="1143000"/>
          </a:xfrm>
        </p:spPr>
        <p:txBody>
          <a:bodyPr/>
          <a:lstStyle/>
          <a:p>
            <a:pPr eaLnBrk="1" hangingPunct="1"/>
            <a:r>
              <a:rPr lang="en-US" sz="2400" smtClean="0"/>
              <a:t>Different </a:t>
            </a:r>
            <a:r>
              <a:rPr lang="en-US" sz="2400" smtClean="0">
                <a:solidFill>
                  <a:srgbClr val="000000"/>
                </a:solidFill>
              </a:rPr>
              <a:t>constituencies = Different needs and behaviours</a:t>
            </a:r>
          </a:p>
        </p:txBody>
      </p:sp>
      <p:pic>
        <p:nvPicPr>
          <p:cNvPr id="36867" name="Picture 1" descr="\\oclc\data\OCLCResearch\Dublin\Home\hoode\My Documents\My Pictures\Microsoft Clip Organizer\j0406791.jpg"/>
          <p:cNvPicPr>
            <a:picLocks noChangeAspect="1" noChangeArrowheads="1"/>
          </p:cNvPicPr>
          <p:nvPr/>
        </p:nvPicPr>
        <p:blipFill>
          <a:blip r:embed="rId3" cstate="print"/>
          <a:srcRect/>
          <a:stretch>
            <a:fillRect/>
          </a:stretch>
        </p:blipFill>
        <p:spPr bwMode="auto">
          <a:xfrm>
            <a:off x="838200" y="3124200"/>
            <a:ext cx="4573588" cy="3048000"/>
          </a:xfrm>
          <a:prstGeom prst="rect">
            <a:avLst/>
          </a:prstGeom>
          <a:noFill/>
          <a:ln w="9525">
            <a:noFill/>
            <a:miter lim="800000"/>
            <a:headEnd/>
            <a:tailEnd/>
          </a:ln>
        </p:spPr>
      </p:pic>
      <p:pic>
        <p:nvPicPr>
          <p:cNvPr id="36868" name="Picture 5" descr="\\oclc\data\OCLCResearch\Dublin\Home\hoode\My Documents\My Pictures\Microsoft Clip Organizer\j0442230.jpg"/>
          <p:cNvPicPr>
            <a:picLocks noChangeAspect="1" noChangeArrowheads="1"/>
          </p:cNvPicPr>
          <p:nvPr/>
        </p:nvPicPr>
        <p:blipFill>
          <a:blip r:embed="rId4" cstate="print"/>
          <a:srcRect/>
          <a:stretch>
            <a:fillRect/>
          </a:stretch>
        </p:blipFill>
        <p:spPr bwMode="auto">
          <a:xfrm>
            <a:off x="6299200" y="2209800"/>
            <a:ext cx="2495550" cy="374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sz="2800" smtClean="0"/>
              <a:t>Implications for Library Services</a:t>
            </a:r>
          </a:p>
        </p:txBody>
      </p:sp>
      <p:sp>
        <p:nvSpPr>
          <p:cNvPr id="38914" name="Rectangle 3"/>
          <p:cNvSpPr>
            <a:spLocks noGrp="1" noChangeArrowheads="1"/>
          </p:cNvSpPr>
          <p:nvPr>
            <p:ph type="body" idx="1"/>
          </p:nvPr>
        </p:nvSpPr>
        <p:spPr>
          <a:xfrm>
            <a:off x="720725" y="1936750"/>
            <a:ext cx="3851275" cy="4202113"/>
          </a:xfrm>
        </p:spPr>
        <p:txBody>
          <a:bodyPr/>
          <a:lstStyle/>
          <a:p>
            <a:pPr eaLnBrk="1" hangingPunct="1">
              <a:buFontTx/>
              <a:buChar char="•"/>
            </a:pPr>
            <a:r>
              <a:rPr lang="en-US" sz="2400" smtClean="0">
                <a:solidFill>
                  <a:srgbClr val="000000"/>
                </a:solidFill>
              </a:rPr>
              <a:t>Seamless access more critical than discovery</a:t>
            </a:r>
          </a:p>
          <a:p>
            <a:pPr eaLnBrk="1" hangingPunct="1">
              <a:buFontTx/>
              <a:buChar char="•"/>
            </a:pPr>
            <a:endParaRPr lang="en-US" sz="2400" smtClean="0">
              <a:solidFill>
                <a:srgbClr val="000000"/>
              </a:solidFill>
            </a:endParaRPr>
          </a:p>
          <a:p>
            <a:pPr eaLnBrk="1" hangingPunct="1">
              <a:buFontTx/>
              <a:buChar char="•"/>
            </a:pPr>
            <a:r>
              <a:rPr lang="en-US" sz="2400" smtClean="0">
                <a:solidFill>
                  <a:srgbClr val="000000"/>
                </a:solidFill>
              </a:rPr>
              <a:t>Digital resources and content</a:t>
            </a:r>
          </a:p>
          <a:p>
            <a:pPr lvl="1" eaLnBrk="1" hangingPunct="1"/>
            <a:r>
              <a:rPr lang="en-US" sz="2000" smtClean="0">
                <a:solidFill>
                  <a:srgbClr val="000000"/>
                </a:solidFill>
              </a:rPr>
              <a:t>Greater variety</a:t>
            </a:r>
          </a:p>
          <a:p>
            <a:pPr lvl="1" eaLnBrk="1" hangingPunct="1"/>
            <a:r>
              <a:rPr lang="en-US" sz="2000" smtClean="0">
                <a:solidFill>
                  <a:srgbClr val="000000"/>
                </a:solidFill>
              </a:rPr>
              <a:t>More = Better</a:t>
            </a:r>
          </a:p>
          <a:p>
            <a:pPr eaLnBrk="1" hangingPunct="1"/>
            <a:endParaRPr lang="en-US" sz="2400" smtClean="0"/>
          </a:p>
        </p:txBody>
      </p:sp>
      <p:pic>
        <p:nvPicPr>
          <p:cNvPr id="38915" name="Picture 1" descr="\\oclc\data\OCLCResearch\Dublin\Home\hoode\My Documents\My Pictures\Microsoft Clip Organizer\CGFE.jpg"/>
          <p:cNvPicPr>
            <a:picLocks noChangeAspect="1" noChangeArrowheads="1"/>
          </p:cNvPicPr>
          <p:nvPr/>
        </p:nvPicPr>
        <p:blipFill>
          <a:blip r:embed="rId3" cstate="print"/>
          <a:srcRect b="14420"/>
          <a:stretch>
            <a:fillRect/>
          </a:stretch>
        </p:blipFill>
        <p:spPr bwMode="auto">
          <a:xfrm>
            <a:off x="6096000" y="2514600"/>
            <a:ext cx="2611438"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z="2800" smtClean="0"/>
              <a:t>Implications for Library Services</a:t>
            </a:r>
          </a:p>
        </p:txBody>
      </p:sp>
      <p:sp>
        <p:nvSpPr>
          <p:cNvPr id="40962" name="Rectangle 3"/>
          <p:cNvSpPr>
            <a:spLocks noGrp="1" noChangeArrowheads="1"/>
          </p:cNvSpPr>
          <p:nvPr>
            <p:ph type="body" idx="1"/>
          </p:nvPr>
        </p:nvSpPr>
        <p:spPr>
          <a:xfrm>
            <a:off x="720725" y="1936750"/>
            <a:ext cx="3994150" cy="4202113"/>
          </a:xfrm>
        </p:spPr>
        <p:txBody>
          <a:bodyPr/>
          <a:lstStyle/>
          <a:p>
            <a:pPr eaLnBrk="1" hangingPunct="1"/>
            <a:r>
              <a:rPr lang="en-US" sz="2400" smtClean="0"/>
              <a:t>Library Brand</a:t>
            </a:r>
            <a:endParaRPr lang="en-US" sz="2400" smtClean="0">
              <a:solidFill>
                <a:srgbClr val="FF0000"/>
              </a:solidFill>
            </a:endParaRPr>
          </a:p>
          <a:p>
            <a:pPr lvl="1" eaLnBrk="1" hangingPunct="1">
              <a:buClr>
                <a:schemeClr val="tx2"/>
              </a:buClr>
            </a:pPr>
            <a:r>
              <a:rPr lang="en-US" sz="2000" b="0" smtClean="0">
                <a:solidFill>
                  <a:srgbClr val="000000"/>
                </a:solidFill>
              </a:rPr>
              <a:t>Advertise brand &amp; resources </a:t>
            </a:r>
          </a:p>
          <a:p>
            <a:pPr lvl="1" eaLnBrk="1" hangingPunct="1">
              <a:buClr>
                <a:schemeClr val="tx2"/>
              </a:buClr>
            </a:pPr>
            <a:r>
              <a:rPr lang="en-US" sz="2000" b="0" smtClean="0">
                <a:solidFill>
                  <a:srgbClr val="000000"/>
                </a:solidFill>
              </a:rPr>
              <a:t>Demonstrate library value</a:t>
            </a:r>
          </a:p>
          <a:p>
            <a:pPr eaLnBrk="1" hangingPunct="1"/>
            <a:r>
              <a:rPr lang="en-US" sz="2400" smtClean="0"/>
              <a:t>Creative Marketing</a:t>
            </a:r>
            <a:r>
              <a:rPr lang="en-US" sz="2000" b="0" smtClean="0"/>
              <a:t> </a:t>
            </a:r>
          </a:p>
          <a:p>
            <a:pPr lvl="1" eaLnBrk="1" hangingPunct="1">
              <a:buClr>
                <a:schemeClr val="tx2"/>
              </a:buClr>
            </a:pPr>
            <a:r>
              <a:rPr lang="en-US" sz="2000" b="0" smtClean="0"/>
              <a:t>Promote range of </a:t>
            </a:r>
          </a:p>
          <a:p>
            <a:pPr lvl="1" eaLnBrk="1" hangingPunct="1">
              <a:buClr>
                <a:schemeClr val="tx2"/>
              </a:buClr>
              <a:buFontTx/>
              <a:buNone/>
            </a:pPr>
            <a:r>
              <a:rPr lang="en-US" sz="2000" b="0" smtClean="0"/>
              <a:t>	options &amp; convenience</a:t>
            </a:r>
          </a:p>
          <a:p>
            <a:pPr lvl="1" eaLnBrk="1" hangingPunct="1">
              <a:buClr>
                <a:schemeClr val="tx2"/>
              </a:buClr>
            </a:pPr>
            <a:r>
              <a:rPr lang="en-US" sz="2000" b="0" smtClean="0"/>
              <a:t>Teach VR as part of </a:t>
            </a:r>
          </a:p>
          <a:p>
            <a:pPr lvl="1" eaLnBrk="1" hangingPunct="1">
              <a:buClr>
                <a:schemeClr val="tx2"/>
              </a:buClr>
              <a:buFontTx/>
              <a:buNone/>
            </a:pPr>
            <a:r>
              <a:rPr lang="en-US" sz="2000" b="0" smtClean="0"/>
              <a:t>	information literacy</a:t>
            </a:r>
          </a:p>
          <a:p>
            <a:pPr eaLnBrk="1" hangingPunct="1"/>
            <a:endParaRPr lang="en-US" sz="2000" smtClean="0"/>
          </a:p>
        </p:txBody>
      </p:sp>
      <p:pic>
        <p:nvPicPr>
          <p:cNvPr id="40963" name="Picture 5" descr="\\oclc\data\OCLCResearch\Dublin\Home\hoode\My Documents\My Pictures\Microsoft Clip Organizer\j0427807.jpg"/>
          <p:cNvPicPr>
            <a:picLocks noChangeAspect="1" noChangeArrowheads="1"/>
          </p:cNvPicPr>
          <p:nvPr/>
        </p:nvPicPr>
        <p:blipFill>
          <a:blip r:embed="rId3" cstate="print"/>
          <a:srcRect r="11259"/>
          <a:stretch>
            <a:fillRect/>
          </a:stretch>
        </p:blipFill>
        <p:spPr bwMode="auto">
          <a:xfrm>
            <a:off x="5105400" y="2895600"/>
            <a:ext cx="3779838" cy="271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p:txBody>
          <a:bodyPr/>
          <a:lstStyle/>
          <a:p>
            <a:r>
              <a:rPr lang="en-US" dirty="0" smtClean="0"/>
              <a:t>Research Libraries, Risk and Systemic Change</a:t>
            </a:r>
            <a:endParaRPr lang="en-US" dirty="0"/>
          </a:p>
        </p:txBody>
      </p:sp>
      <p:sp>
        <p:nvSpPr>
          <p:cNvPr id="2055" name="Rectangle 7"/>
          <p:cNvSpPr>
            <a:spLocks noGrp="1" noChangeArrowheads="1"/>
          </p:cNvSpPr>
          <p:nvPr>
            <p:ph type="subTitle" idx="1"/>
          </p:nvPr>
        </p:nvSpPr>
        <p:spPr>
          <a:xfrm>
            <a:off x="3573463" y="3352800"/>
            <a:ext cx="4856162" cy="1930400"/>
          </a:xfrm>
        </p:spPr>
        <p:txBody>
          <a:bodyPr/>
          <a:lstStyle/>
          <a:p>
            <a:r>
              <a:rPr lang="en-US" dirty="0" smtClean="0"/>
              <a:t>Jim </a:t>
            </a:r>
            <a:r>
              <a:rPr lang="en-US" dirty="0" err="1" smtClean="0"/>
              <a:t>Michalko</a:t>
            </a:r>
            <a:endParaRPr lang="en-US" dirty="0"/>
          </a:p>
          <a:p>
            <a:r>
              <a:rPr lang="en-US" sz="1700" dirty="0" smtClean="0">
                <a:solidFill>
                  <a:srgbClr val="2178B5"/>
                </a:solidFill>
              </a:rPr>
              <a:t>VP, OCLC Research, San Mateo</a:t>
            </a:r>
          </a:p>
          <a:p>
            <a:endParaRPr lang="en-US" sz="1700" dirty="0">
              <a:solidFill>
                <a:srgbClr val="2178B5"/>
              </a:solidFill>
            </a:endParaRPr>
          </a:p>
          <a:p>
            <a:r>
              <a:rPr lang="en-US" sz="1700" dirty="0" smtClean="0">
                <a:solidFill>
                  <a:srgbClr val="2178B5"/>
                </a:solidFill>
              </a:rPr>
              <a:t>Report at:</a:t>
            </a:r>
            <a:endParaRPr lang="en-US" sz="1700" dirty="0">
              <a:solidFill>
                <a:srgbClr val="2178B5"/>
              </a:solidFill>
            </a:endParaRPr>
          </a:p>
          <a:p>
            <a:r>
              <a:rPr lang="en-US" sz="1050" dirty="0" smtClean="0">
                <a:hlinkClick r:id="rId3"/>
              </a:rPr>
              <a:t>http://www.oclc.org/research/publications/library/2010/2010-03.pdf</a:t>
            </a:r>
            <a:endParaRPr lang="en-US" sz="105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2800" smtClean="0"/>
              <a:t>How Can Librarians Meet User Needs?</a:t>
            </a:r>
          </a:p>
        </p:txBody>
      </p:sp>
      <p:sp>
        <p:nvSpPr>
          <p:cNvPr id="45058" name="Rectangle 3"/>
          <p:cNvSpPr>
            <a:spLocks noGrp="1" noChangeArrowheads="1"/>
          </p:cNvSpPr>
          <p:nvPr>
            <p:ph type="body" idx="1"/>
          </p:nvPr>
        </p:nvSpPr>
        <p:spPr>
          <a:xfrm>
            <a:off x="720725" y="1936750"/>
            <a:ext cx="3851275" cy="4202113"/>
          </a:xfrm>
        </p:spPr>
        <p:txBody>
          <a:bodyPr/>
          <a:lstStyle/>
          <a:p>
            <a:pPr eaLnBrk="1" hangingPunct="1">
              <a:lnSpc>
                <a:spcPct val="110000"/>
              </a:lnSpc>
              <a:buFontTx/>
              <a:buChar char="•"/>
            </a:pPr>
            <a:r>
              <a:rPr lang="en-US" sz="2400" smtClean="0"/>
              <a:t>Prepare for changing user behaviors</a:t>
            </a:r>
          </a:p>
          <a:p>
            <a:pPr eaLnBrk="1" hangingPunct="1">
              <a:lnSpc>
                <a:spcPct val="110000"/>
              </a:lnSpc>
              <a:buFontTx/>
              <a:buChar char="•"/>
            </a:pPr>
            <a:r>
              <a:rPr lang="en-US" sz="2400" smtClean="0"/>
              <a:t>Look &amp; function more like search engines &amp; popular web services </a:t>
            </a:r>
          </a:p>
          <a:p>
            <a:pPr eaLnBrk="1" hangingPunct="1">
              <a:lnSpc>
                <a:spcPct val="110000"/>
              </a:lnSpc>
              <a:buFontTx/>
              <a:buChar char="•"/>
            </a:pPr>
            <a:r>
              <a:rPr lang="en-US" sz="2400" smtClean="0"/>
              <a:t>Provide high-quality metadata</a:t>
            </a:r>
          </a:p>
        </p:txBody>
      </p:sp>
      <p:pic>
        <p:nvPicPr>
          <p:cNvPr id="45059" name="Picture 4" descr="\\oclc\data\OCLCResearch\Dublin\Home\hoode\My Documents\My Pictures\Microsoft Clip Organizer\j0422353.jpg"/>
          <p:cNvPicPr>
            <a:picLocks noChangeAspect="1" noChangeArrowheads="1"/>
          </p:cNvPicPr>
          <p:nvPr/>
        </p:nvPicPr>
        <p:blipFill>
          <a:blip r:embed="rId3" cstate="print"/>
          <a:srcRect t="17500"/>
          <a:stretch>
            <a:fillRect/>
          </a:stretch>
        </p:blipFill>
        <p:spPr bwMode="auto">
          <a:xfrm>
            <a:off x="5187950" y="2514600"/>
            <a:ext cx="357505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algn="ctr" eaLnBrk="1" hangingPunct="1">
              <a:defRPr/>
            </a:pPr>
            <a:r>
              <a:rPr lang="en-US" sz="4200" dirty="0" smtClean="0"/>
              <a:t>Thank You!</a:t>
            </a:r>
          </a:p>
        </p:txBody>
      </p:sp>
      <p:sp>
        <p:nvSpPr>
          <p:cNvPr id="47106" name="Rectangle 3"/>
          <p:cNvSpPr>
            <a:spLocks noGrp="1" noChangeArrowheads="1"/>
          </p:cNvSpPr>
          <p:nvPr>
            <p:ph type="subTitle" idx="1"/>
          </p:nvPr>
        </p:nvSpPr>
        <p:spPr>
          <a:xfrm>
            <a:off x="2438400" y="3886200"/>
            <a:ext cx="4198937" cy="838200"/>
          </a:xfrm>
        </p:spPr>
        <p:txBody>
          <a:bodyPr/>
          <a:lstStyle/>
          <a:p>
            <a:pPr algn="ctr"/>
            <a:r>
              <a:rPr lang="en-US" sz="1800" b="1" dirty="0" smtClean="0"/>
              <a:t>Timothy J. Dickey </a:t>
            </a:r>
            <a:r>
              <a:rPr lang="en-US" sz="1800" b="1" dirty="0" smtClean="0">
                <a:hlinkClick r:id="rId3"/>
              </a:rPr>
              <a:t>timothy_dickey@oclc.org</a:t>
            </a:r>
            <a:endParaRPr lang="en-US" sz="1800" b="1" dirty="0" smtClean="0"/>
          </a:p>
        </p:txBody>
      </p:sp>
      <p:pic>
        <p:nvPicPr>
          <p:cNvPr id="293889" name="Picture 1"/>
          <p:cNvPicPr>
            <a:picLocks noChangeAspect="1" noChangeArrowheads="1"/>
          </p:cNvPicPr>
          <p:nvPr/>
        </p:nvPicPr>
        <p:blipFill>
          <a:blip r:embed="rId4" cstate="print"/>
          <a:srcRect/>
          <a:stretch>
            <a:fillRect/>
          </a:stretch>
        </p:blipFill>
        <p:spPr bwMode="auto">
          <a:xfrm>
            <a:off x="1295400" y="2971800"/>
            <a:ext cx="1581150" cy="1623314"/>
          </a:xfrm>
          <a:prstGeom prst="rect">
            <a:avLst/>
          </a:prstGeom>
          <a:noFill/>
          <a:ln w="9525">
            <a:noFill/>
            <a:miter lim="800000"/>
            <a:headEnd/>
            <a:tailEnd/>
          </a:ln>
        </p:spPr>
      </p:pic>
      <p:pic>
        <p:nvPicPr>
          <p:cNvPr id="293890" name="Picture 2"/>
          <p:cNvPicPr>
            <a:picLocks noChangeAspect="1" noChangeArrowheads="1"/>
          </p:cNvPicPr>
          <p:nvPr/>
        </p:nvPicPr>
        <p:blipFill>
          <a:blip r:embed="rId5" cstate="print"/>
          <a:srcRect/>
          <a:stretch>
            <a:fillRect/>
          </a:stretch>
        </p:blipFill>
        <p:spPr bwMode="auto">
          <a:xfrm>
            <a:off x="6172200" y="2971800"/>
            <a:ext cx="1318261" cy="1647826"/>
          </a:xfrm>
          <a:prstGeom prst="rect">
            <a:avLst/>
          </a:prstGeom>
          <a:noFill/>
          <a:ln w="9525">
            <a:noFill/>
            <a:miter lim="800000"/>
            <a:headEnd/>
            <a:tailEnd/>
          </a:ln>
        </p:spPr>
      </p:pic>
      <p:sp>
        <p:nvSpPr>
          <p:cNvPr id="6" name="Rectangle 5"/>
          <p:cNvSpPr/>
          <p:nvPr/>
        </p:nvSpPr>
        <p:spPr>
          <a:xfrm>
            <a:off x="1447800" y="4800600"/>
            <a:ext cx="8153400" cy="727059"/>
          </a:xfrm>
          <a:prstGeom prst="rect">
            <a:avLst/>
          </a:prstGeom>
        </p:spPr>
        <p:txBody>
          <a:bodyPr wrap="square">
            <a:spAutoFit/>
          </a:bodyPr>
          <a:lstStyle/>
          <a:p>
            <a:r>
              <a:rPr lang="en-US" sz="1800" b="0" dirty="0" smtClean="0">
                <a:hlinkClick r:id="rId6"/>
              </a:rPr>
              <a:t>http://www.jisc.ac.uk/media/documents/publications/</a:t>
            </a:r>
            <a:br>
              <a:rPr lang="en-US" sz="1800" b="0" dirty="0" smtClean="0">
                <a:hlinkClick r:id="rId6"/>
              </a:rPr>
            </a:br>
            <a:r>
              <a:rPr lang="en-US" sz="1800" b="0" dirty="0" smtClean="0">
                <a:hlinkClick r:id="rId6"/>
              </a:rPr>
              <a:t>reports/2010/digitalinformationseekerreport.pdf</a:t>
            </a:r>
            <a:r>
              <a:rPr lang="en-US" sz="1800" b="0" dirty="0" smtClean="0"/>
              <a:t> </a:t>
            </a:r>
            <a:endParaRPr lang="en-US" sz="1800" dirty="0"/>
          </a:p>
        </p:txBody>
      </p:sp>
      <p:sp>
        <p:nvSpPr>
          <p:cNvPr id="7" name="Rectangle 6"/>
          <p:cNvSpPr/>
          <p:nvPr/>
        </p:nvSpPr>
        <p:spPr>
          <a:xfrm>
            <a:off x="3048000" y="3048000"/>
            <a:ext cx="2896947" cy="757130"/>
          </a:xfrm>
          <a:prstGeom prst="rect">
            <a:avLst/>
          </a:prstGeom>
        </p:spPr>
        <p:txBody>
          <a:bodyPr wrap="none">
            <a:spAutoFit/>
          </a:bodyPr>
          <a:lstStyle/>
          <a:p>
            <a:pPr algn="ctr"/>
            <a:r>
              <a:rPr lang="en-US" sz="1800" dirty="0" smtClean="0"/>
              <a:t>Lynn </a:t>
            </a:r>
            <a:r>
              <a:rPr lang="en-US" sz="1800" dirty="0" err="1" smtClean="0"/>
              <a:t>Silipigni</a:t>
            </a:r>
            <a:r>
              <a:rPr lang="en-US" sz="1800" dirty="0" smtClean="0"/>
              <a:t> </a:t>
            </a:r>
            <a:r>
              <a:rPr lang="en-US" sz="1800" dirty="0" err="1" smtClean="0"/>
              <a:t>Connaway</a:t>
            </a:r>
            <a:r>
              <a:rPr lang="en-US" sz="1800" dirty="0" smtClean="0"/>
              <a:t/>
            </a:r>
            <a:br>
              <a:rPr lang="en-US" sz="1800" dirty="0" smtClean="0"/>
            </a:br>
            <a:r>
              <a:rPr lang="en-US" sz="1800" dirty="0" smtClean="0">
                <a:hlinkClick r:id="rId7"/>
              </a:rPr>
              <a:t>lynn_connaway@oclc.org</a:t>
            </a:r>
            <a:endParaRPr lang="en-US" sz="1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ctrTitle"/>
          </p:nvPr>
        </p:nvSpPr>
        <p:spPr>
          <a:xfrm>
            <a:off x="3573463" y="533400"/>
            <a:ext cx="4808537" cy="1751012"/>
          </a:xfrm>
          <a:prstGeom prst="rect">
            <a:avLst/>
          </a:prstGeom>
          <a:noFill/>
        </p:spPr>
        <p:txBody>
          <a:bodyPr wrap="none" rtlCol="0">
            <a:spAutoFit/>
          </a:bodyPr>
          <a:lstStyle/>
          <a:p>
            <a:r>
              <a:rPr lang="en-US" sz="4000" kern="0" dirty="0" smtClean="0">
                <a:solidFill>
                  <a:schemeClr val="bg1"/>
                </a:solidFill>
                <a:latin typeface="Trebuchet MS"/>
                <a:cs typeface="+mj-cs"/>
              </a:rPr>
              <a:t>Support for </a:t>
            </a:r>
          </a:p>
          <a:p>
            <a:r>
              <a:rPr lang="en-US" sz="4000" kern="0" dirty="0" smtClean="0">
                <a:solidFill>
                  <a:schemeClr val="bg1"/>
                </a:solidFill>
                <a:latin typeface="Trebuchet MS"/>
                <a:cs typeface="+mj-cs"/>
              </a:rPr>
              <a:t>Research Workflows</a:t>
            </a:r>
            <a:endParaRPr lang="en-US" sz="4000" dirty="0">
              <a:solidFill>
                <a:schemeClr val="bg1"/>
              </a:solidFill>
            </a:endParaRPr>
          </a:p>
        </p:txBody>
      </p:sp>
      <p:sp>
        <p:nvSpPr>
          <p:cNvPr id="7" name="Rectangle 2"/>
          <p:cNvSpPr txBox="1">
            <a:spLocks noChangeArrowheads="1"/>
          </p:cNvSpPr>
          <p:nvPr/>
        </p:nvSpPr>
        <p:spPr bwMode="auto">
          <a:xfrm>
            <a:off x="76200" y="3427412"/>
            <a:ext cx="8153400" cy="129698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mj-lt"/>
                <a:ea typeface="ＭＳ Ｐゴシック" pitchFamily="-109" charset="-128"/>
                <a:cs typeface="+mj-cs"/>
              </a:rPr>
              <a:t>From the Researcher’s </a:t>
            </a:r>
            <a:br>
              <a:rPr kumimoji="0" lang="en-US" sz="3600" b="1" i="0" u="none" strike="noStrike" kern="0" cap="none" spc="0" normalizeH="0" baseline="0" noProof="0" dirty="0" smtClean="0">
                <a:ln>
                  <a:noFill/>
                </a:ln>
                <a:solidFill>
                  <a:schemeClr val="tx1"/>
                </a:solidFill>
                <a:effectLst/>
                <a:uLnTx/>
                <a:uFillTx/>
                <a:latin typeface="+mj-lt"/>
                <a:ea typeface="ＭＳ Ｐゴシック" pitchFamily="-109" charset="-128"/>
                <a:cs typeface="+mj-cs"/>
              </a:rPr>
            </a:br>
            <a:r>
              <a:rPr kumimoji="0" lang="en-US" sz="3600" b="1" i="0" u="none" strike="noStrike" kern="0" cap="none" spc="0" normalizeH="0" baseline="0" noProof="0" dirty="0" smtClean="0">
                <a:ln>
                  <a:noFill/>
                </a:ln>
                <a:solidFill>
                  <a:schemeClr val="tx1"/>
                </a:solidFill>
                <a:effectLst/>
                <a:uLnTx/>
                <a:uFillTx/>
                <a:latin typeface="+mj-lt"/>
                <a:ea typeface="ＭＳ Ｐゴシック" pitchFamily="-109" charset="-128"/>
                <a:cs typeface="+mj-cs"/>
              </a:rPr>
              <a:t>Point of View</a:t>
            </a:r>
            <a:endParaRPr kumimoji="0" lang="en-US" sz="4400" b="1" i="0" u="none" strike="noStrike" kern="0" cap="none" spc="0" normalizeH="0" baseline="0" noProof="0" dirty="0" smtClean="0">
              <a:ln>
                <a:noFill/>
              </a:ln>
              <a:solidFill>
                <a:schemeClr val="tx1"/>
              </a:solidFill>
              <a:effectLst/>
              <a:uLnTx/>
              <a:uFillTx/>
              <a:latin typeface="+mj-lt"/>
              <a:ea typeface="ＭＳ Ｐゴシック" pitchFamily="-109" charset="-128"/>
              <a:cs typeface="+mj-cs"/>
            </a:endParaRPr>
          </a:p>
        </p:txBody>
      </p:sp>
      <p:sp>
        <p:nvSpPr>
          <p:cNvPr id="8" name="Rectangle 3"/>
          <p:cNvSpPr>
            <a:spLocks noGrp="1" noChangeArrowheads="1"/>
          </p:cNvSpPr>
          <p:nvPr>
            <p:ph type="subTitle" idx="1"/>
          </p:nvPr>
        </p:nvSpPr>
        <p:spPr>
          <a:xfrm>
            <a:off x="4191000" y="5029200"/>
            <a:ext cx="4192587" cy="1143000"/>
          </a:xfrm>
        </p:spPr>
        <p:txBody>
          <a:bodyPr/>
          <a:lstStyle/>
          <a:p>
            <a:pPr algn="r" eaLnBrk="1" hangingPunct="1">
              <a:spcAft>
                <a:spcPts val="0"/>
              </a:spcAft>
            </a:pPr>
            <a:r>
              <a:rPr lang="en-US" dirty="0" smtClean="0">
                <a:ea typeface="ＭＳ Ｐゴシック" pitchFamily="-109" charset="-128"/>
              </a:rPr>
              <a:t>Jennifer Schaffner</a:t>
            </a:r>
            <a:endParaRPr lang="en-US" dirty="0" smtClean="0"/>
          </a:p>
          <a:p>
            <a:pPr algn="r">
              <a:spcAft>
                <a:spcPts val="0"/>
              </a:spcAft>
            </a:pPr>
            <a:r>
              <a:rPr lang="en-US" dirty="0" smtClean="0"/>
              <a:t>Program Officer</a:t>
            </a:r>
          </a:p>
          <a:p>
            <a:pPr>
              <a:spcAft>
                <a:spcPts val="0"/>
              </a:spcAft>
            </a:pPr>
            <a:endParaRPr lang="en-US" sz="18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5612" y="1219200"/>
            <a:ext cx="8688388" cy="915988"/>
          </a:xfrm>
        </p:spPr>
        <p:txBody>
          <a:bodyPr/>
          <a:lstStyle/>
          <a:p>
            <a:pPr algn="ctr" eaLnBrk="1" hangingPunct="1"/>
            <a:r>
              <a:rPr lang="en-US" sz="3200" dirty="0" smtClean="0">
                <a:solidFill>
                  <a:schemeClr val="tx1"/>
                </a:solidFill>
                <a:ea typeface="ＭＳ Ｐゴシック" pitchFamily="-109" charset="-128"/>
              </a:rPr>
              <a:t>Support for Research Workflows</a:t>
            </a:r>
            <a:r>
              <a:rPr lang="en-US" dirty="0" smtClean="0">
                <a:ea typeface="ＭＳ Ｐゴシック" pitchFamily="-109" charset="-128"/>
              </a:rPr>
              <a:t/>
            </a:r>
            <a:br>
              <a:rPr lang="en-US" dirty="0" smtClean="0">
                <a:ea typeface="ＭＳ Ｐゴシック" pitchFamily="-109" charset="-128"/>
              </a:rPr>
            </a:br>
            <a:r>
              <a:rPr lang="en-US" sz="900" dirty="0" smtClean="0">
                <a:ea typeface="ＭＳ Ｐゴシック" pitchFamily="-109" charset="-128"/>
              </a:rPr>
              <a:t/>
            </a:r>
            <a:br>
              <a:rPr lang="en-US" sz="900" dirty="0" smtClean="0">
                <a:ea typeface="ＭＳ Ｐゴシック" pitchFamily="-109" charset="-128"/>
              </a:rPr>
            </a:br>
            <a:r>
              <a:rPr lang="en-US" dirty="0" smtClean="0">
                <a:ea typeface="ＭＳ Ｐゴシック" pitchFamily="-109" charset="-128"/>
              </a:rPr>
              <a:t>a joint project with the UK’s </a:t>
            </a:r>
            <a:br>
              <a:rPr lang="en-US" dirty="0" smtClean="0">
                <a:ea typeface="ＭＳ Ｐゴシック" pitchFamily="-109" charset="-128"/>
              </a:rPr>
            </a:br>
            <a:r>
              <a:rPr lang="en-US" b="0" dirty="0" smtClean="0">
                <a:ea typeface="ＭＳ Ｐゴシック" pitchFamily="-109" charset="-128"/>
              </a:rPr>
              <a:t>Research Information Network</a:t>
            </a:r>
            <a:r>
              <a:rPr lang="en-US" dirty="0" smtClean="0">
                <a:ea typeface="ＭＳ Ｐゴシック" pitchFamily="-109" charset="-128"/>
              </a:rPr>
              <a:t/>
            </a:r>
            <a:br>
              <a:rPr lang="en-US" dirty="0" smtClean="0">
                <a:ea typeface="ＭＳ Ｐゴシック" pitchFamily="-109" charset="-128"/>
              </a:rPr>
            </a:br>
            <a:r>
              <a:rPr lang="en-US" dirty="0" smtClean="0">
                <a:ea typeface="ＭＳ Ｐゴシック" pitchFamily="-109" charset="-128"/>
              </a:rPr>
              <a:t/>
            </a:r>
            <a:br>
              <a:rPr lang="en-US" dirty="0" smtClean="0">
                <a:ea typeface="ＭＳ Ｐゴシック" pitchFamily="-109" charset="-128"/>
              </a:rPr>
            </a:br>
            <a:endParaRPr lang="en-US" dirty="0" smtClean="0">
              <a:ea typeface="ＭＳ Ｐゴシック" pitchFamily="-109" charset="-128"/>
            </a:endParaRPr>
          </a:p>
        </p:txBody>
      </p:sp>
      <p:pic>
        <p:nvPicPr>
          <p:cNvPr id="5" name="Picture 5"/>
          <p:cNvPicPr>
            <a:picLocks noChangeAspect="1" noChangeArrowheads="1"/>
          </p:cNvPicPr>
          <p:nvPr/>
        </p:nvPicPr>
        <p:blipFill>
          <a:blip r:embed="rId3" cstate="print"/>
          <a:srcRect/>
          <a:stretch>
            <a:fillRect/>
          </a:stretch>
        </p:blipFill>
        <p:spPr bwMode="auto">
          <a:xfrm>
            <a:off x="5029200" y="4343400"/>
            <a:ext cx="3048000" cy="1444924"/>
          </a:xfrm>
          <a:prstGeom prst="rect">
            <a:avLst/>
          </a:prstGeom>
          <a:noFill/>
          <a:ln w="9525">
            <a:noFill/>
            <a:miter lim="800000"/>
            <a:headEnd/>
            <a:tailEnd/>
          </a:ln>
        </p:spPr>
      </p:pic>
      <p:pic>
        <p:nvPicPr>
          <p:cNvPr id="6" name="P 1"/>
          <p:cNvPicPr>
            <a:picLocks noChangeAspect="1" noChangeArrowheads="1"/>
          </p:cNvPicPr>
          <p:nvPr/>
        </p:nvPicPr>
        <p:blipFill>
          <a:blip r:embed="rId4" cstate="print"/>
          <a:srcRect l="17821" r="18201" b="39284"/>
          <a:stretch>
            <a:fillRect/>
          </a:stretch>
        </p:blipFill>
        <p:spPr bwMode="auto">
          <a:xfrm>
            <a:off x="914400" y="3581400"/>
            <a:ext cx="3429000" cy="2400300"/>
          </a:xfrm>
          <a:prstGeom prst="rect">
            <a:avLst/>
          </a:prstGeom>
          <a:noFill/>
          <a:ln w="9525">
            <a:noFill/>
            <a:miter lim="800000"/>
            <a:headEnd/>
            <a:tailEnd/>
          </a:ln>
        </p:spPr>
      </p:pic>
      <p:sp>
        <p:nvSpPr>
          <p:cNvPr id="27651" name="Rectangle 3"/>
          <p:cNvSpPr>
            <a:spLocks noGrp="1" noChangeArrowheads="1"/>
          </p:cNvSpPr>
          <p:nvPr>
            <p:ph idx="1"/>
          </p:nvPr>
        </p:nvSpPr>
        <p:spPr>
          <a:xfrm>
            <a:off x="2590800" y="2590800"/>
            <a:ext cx="5791200" cy="1676400"/>
          </a:xfrm>
        </p:spPr>
        <p:txBody>
          <a:bodyPr/>
          <a:lstStyle/>
          <a:p>
            <a:pPr eaLnBrk="1" hangingPunct="1">
              <a:buFontTx/>
              <a:buNone/>
            </a:pPr>
            <a:r>
              <a:rPr lang="en-US" sz="1800" dirty="0" smtClean="0">
                <a:ea typeface="ＭＳ Ｐゴシック" pitchFamily="-109" charset="-128"/>
              </a:rPr>
              <a:t>	“</a:t>
            </a:r>
            <a:r>
              <a:rPr lang="en-GB" dirty="0" smtClean="0">
                <a:ea typeface="ＭＳ Ｐゴシック" pitchFamily="-109" charset="-128"/>
              </a:rPr>
              <a:t>discover the information-related support services researchers use throughout the life-cycle of their work”</a:t>
            </a:r>
            <a:endParaRPr lang="en-US" dirty="0" smtClean="0">
              <a:solidFill>
                <a:srgbClr val="0000FF"/>
              </a:solidFill>
              <a:latin typeface="Verdana" pitchFamily="-109" charset="0"/>
              <a:ea typeface="ＭＳ Ｐゴシック" pitchFamily="-109"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47799" y="0"/>
            <a:ext cx="12268200" cy="6858000"/>
          </a:xfrm>
          <a:prstGeom prst="rect">
            <a:avLst/>
          </a:prstGeom>
          <a:noFill/>
          <a:ln w="9525">
            <a:noFill/>
            <a:miter lim="800000"/>
            <a:headEnd/>
            <a:tailEnd/>
          </a:ln>
        </p:spPr>
      </p:pic>
      <p:sp>
        <p:nvSpPr>
          <p:cNvPr id="7" name="Rectangle 6"/>
          <p:cNvSpPr/>
          <p:nvPr/>
        </p:nvSpPr>
        <p:spPr>
          <a:xfrm>
            <a:off x="2133600" y="6504801"/>
            <a:ext cx="9144000" cy="276999"/>
          </a:xfrm>
          <a:prstGeom prst="rect">
            <a:avLst/>
          </a:prstGeom>
        </p:spPr>
        <p:txBody>
          <a:bodyPr wrap="square">
            <a:spAutoFit/>
          </a:bodyPr>
          <a:lstStyle/>
          <a:p>
            <a:r>
              <a:rPr lang="en-US" sz="1200" dirty="0" smtClean="0"/>
              <a:t>oclc.org/research/publications/library/2010/2010-15.pdf</a:t>
            </a:r>
            <a:endParaRPr 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908049" y="1371600"/>
            <a:ext cx="7702551" cy="4691064"/>
          </a:xfrm>
        </p:spPr>
        <p:txBody>
          <a:bodyPr numCol="2"/>
          <a:lstStyle/>
          <a:p>
            <a:r>
              <a:rPr lang="en-US" sz="2000" dirty="0" smtClean="0"/>
              <a:t>African Studies and African Art</a:t>
            </a:r>
          </a:p>
          <a:p>
            <a:r>
              <a:rPr lang="en-US" sz="2000" dirty="0" smtClean="0"/>
              <a:t>Astronomy</a:t>
            </a:r>
          </a:p>
          <a:p>
            <a:r>
              <a:rPr lang="en-US" sz="2000" dirty="0" smtClean="0"/>
              <a:t>Bioinformatics</a:t>
            </a:r>
          </a:p>
          <a:p>
            <a:r>
              <a:rPr lang="en-US" sz="2000" dirty="0" smtClean="0"/>
              <a:t>Computer Science</a:t>
            </a:r>
          </a:p>
          <a:p>
            <a:r>
              <a:rPr lang="en-US" sz="2000" dirty="0" smtClean="0"/>
              <a:t>Digital Arts </a:t>
            </a:r>
          </a:p>
          <a:p>
            <a:r>
              <a:rPr lang="en-US" sz="2000" dirty="0" smtClean="0"/>
              <a:t>Digital Media</a:t>
            </a:r>
          </a:p>
          <a:p>
            <a:r>
              <a:rPr lang="en-US" sz="2000" dirty="0" smtClean="0"/>
              <a:t>Economics</a:t>
            </a:r>
          </a:p>
          <a:p>
            <a:r>
              <a:rPr lang="en-US" sz="2000" dirty="0" smtClean="0"/>
              <a:t>English </a:t>
            </a:r>
          </a:p>
          <a:p>
            <a:r>
              <a:rPr lang="en-US" sz="2000" dirty="0" smtClean="0"/>
              <a:t>Geography</a:t>
            </a:r>
          </a:p>
          <a:p>
            <a:r>
              <a:rPr lang="en-US" sz="2000" dirty="0" smtClean="0"/>
              <a:t>Global Health</a:t>
            </a:r>
          </a:p>
          <a:p>
            <a:r>
              <a:rPr lang="en-US" sz="2000" dirty="0" smtClean="0"/>
              <a:t>History</a:t>
            </a:r>
          </a:p>
          <a:p>
            <a:r>
              <a:rPr lang="en-US" sz="2000" dirty="0" smtClean="0"/>
              <a:t>Health Research</a:t>
            </a:r>
          </a:p>
          <a:p>
            <a:endParaRPr lang="en-US" sz="2000" dirty="0" smtClean="0"/>
          </a:p>
          <a:p>
            <a:r>
              <a:rPr lang="en-US" sz="2000" dirty="0" smtClean="0"/>
              <a:t>Latin American Studies</a:t>
            </a:r>
          </a:p>
          <a:p>
            <a:r>
              <a:rPr lang="en-US" sz="2000" dirty="0" smtClean="0"/>
              <a:t>Life Sciences</a:t>
            </a:r>
          </a:p>
          <a:p>
            <a:r>
              <a:rPr lang="en-US" sz="2000" dirty="0" smtClean="0"/>
              <a:t>Mathematical Ecology</a:t>
            </a:r>
          </a:p>
          <a:p>
            <a:r>
              <a:rPr lang="en-US" sz="2000" dirty="0" smtClean="0"/>
              <a:t>Mechanical Engineering</a:t>
            </a:r>
          </a:p>
          <a:p>
            <a:r>
              <a:rPr lang="en-US" sz="2000" dirty="0" smtClean="0"/>
              <a:t>Medicine</a:t>
            </a:r>
          </a:p>
          <a:p>
            <a:r>
              <a:rPr lang="en-US" sz="2000" dirty="0" smtClean="0"/>
              <a:t>Music History</a:t>
            </a:r>
          </a:p>
          <a:p>
            <a:r>
              <a:rPr lang="en-US" sz="2000" dirty="0" smtClean="0"/>
              <a:t>Physics</a:t>
            </a:r>
          </a:p>
          <a:p>
            <a:r>
              <a:rPr lang="en-US" sz="2000" dirty="0" smtClean="0"/>
              <a:t>Population Research</a:t>
            </a:r>
          </a:p>
          <a:p>
            <a:r>
              <a:rPr lang="en-US" sz="2000" dirty="0" smtClean="0"/>
              <a:t>Psychiatry</a:t>
            </a:r>
          </a:p>
          <a:p>
            <a:r>
              <a:rPr lang="en-US" sz="2000" dirty="0" smtClean="0"/>
              <a:t>Psychology</a:t>
            </a:r>
          </a:p>
          <a:p>
            <a:r>
              <a:rPr lang="en-US" sz="2000" dirty="0" smtClean="0"/>
              <a:t>Sociology</a:t>
            </a:r>
          </a:p>
          <a:p>
            <a:r>
              <a:rPr lang="en-US" sz="2000" dirty="0" smtClean="0"/>
              <a:t>Veterinary Medicine</a:t>
            </a:r>
          </a:p>
          <a:p>
            <a:endParaRPr lang="en-US" sz="2000" dirty="0"/>
          </a:p>
        </p:txBody>
      </p:sp>
      <p:sp>
        <p:nvSpPr>
          <p:cNvPr id="6" name="Title 1"/>
          <p:cNvSpPr>
            <a:spLocks noGrp="1"/>
          </p:cNvSpPr>
          <p:nvPr>
            <p:ph type="title"/>
          </p:nvPr>
        </p:nvSpPr>
        <p:spPr>
          <a:xfrm>
            <a:off x="739777" y="452440"/>
            <a:ext cx="9090023" cy="995360"/>
          </a:xfrm>
        </p:spPr>
        <p:txBody>
          <a:bodyPr/>
          <a:lstStyle/>
          <a:p>
            <a:r>
              <a:rPr lang="en-US" dirty="0" smtClean="0"/>
              <a:t>Examples of Departments and Disciplines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3840"/>
            <a:ext cx="8023223" cy="995360"/>
          </a:xfrm>
        </p:spPr>
        <p:txBody>
          <a:bodyPr/>
          <a:lstStyle/>
          <a:p>
            <a:pPr algn="ctr"/>
            <a:r>
              <a:rPr lang="en-US" dirty="0" smtClean="0"/>
              <a:t>Examples of </a:t>
            </a:r>
            <a:br>
              <a:rPr lang="en-US" dirty="0" smtClean="0"/>
            </a:br>
            <a:r>
              <a:rPr lang="en-US" dirty="0" smtClean="0"/>
              <a:t>Research Support Services</a:t>
            </a:r>
            <a:endParaRPr lang="en-US" dirty="0"/>
          </a:p>
        </p:txBody>
      </p:sp>
      <p:sp>
        <p:nvSpPr>
          <p:cNvPr id="3" name="Content Placeholder 2"/>
          <p:cNvSpPr>
            <a:spLocks noGrp="1"/>
          </p:cNvSpPr>
          <p:nvPr>
            <p:ph idx="1"/>
          </p:nvPr>
        </p:nvSpPr>
        <p:spPr/>
        <p:txBody>
          <a:bodyPr numCol="2"/>
          <a:lstStyle/>
          <a:p>
            <a:r>
              <a:rPr lang="en-US" dirty="0" smtClean="0">
                <a:hlinkClick r:id="rId3"/>
              </a:rPr>
              <a:t>ADS</a:t>
            </a:r>
            <a:endParaRPr lang="en-US" dirty="0" smtClean="0"/>
          </a:p>
          <a:p>
            <a:r>
              <a:rPr lang="en-US" dirty="0" smtClean="0">
                <a:hlinkClick r:id="rId4"/>
              </a:rPr>
              <a:t>arXiv.org</a:t>
            </a:r>
            <a:endParaRPr lang="en-US" dirty="0" smtClean="0"/>
          </a:p>
          <a:p>
            <a:r>
              <a:rPr lang="en-US" dirty="0" err="1" smtClean="0">
                <a:hlinkClick r:id="rId5"/>
              </a:rPr>
              <a:t>Coeus</a:t>
            </a:r>
            <a:r>
              <a:rPr lang="en-US" dirty="0" smtClean="0"/>
              <a:t> (from MIT)</a:t>
            </a:r>
          </a:p>
          <a:p>
            <a:r>
              <a:rPr lang="en-US" dirty="0" smtClean="0">
                <a:hlinkClick r:id="rId6"/>
              </a:rPr>
              <a:t>Community of Science</a:t>
            </a:r>
            <a:endParaRPr lang="en-US" dirty="0" smtClean="0"/>
          </a:p>
          <a:p>
            <a:r>
              <a:rPr lang="en-US" dirty="0" err="1" smtClean="0">
                <a:hlinkClick r:id="rId7"/>
              </a:rPr>
              <a:t>DevEconTree</a:t>
            </a:r>
            <a:endParaRPr lang="en-US" dirty="0" smtClean="0"/>
          </a:p>
          <a:p>
            <a:r>
              <a:rPr lang="en-US" dirty="0" err="1" smtClean="0">
                <a:hlinkClick r:id="rId8"/>
              </a:rPr>
              <a:t>NeuroTree</a:t>
            </a:r>
            <a:endParaRPr lang="en-US" dirty="0" smtClean="0"/>
          </a:p>
          <a:p>
            <a:r>
              <a:rPr lang="en-US" dirty="0" err="1" smtClean="0">
                <a:hlinkClick r:id="rId9"/>
              </a:rPr>
              <a:t>NstED</a:t>
            </a:r>
            <a:endParaRPr lang="en-US" dirty="0" smtClean="0"/>
          </a:p>
          <a:p>
            <a:r>
              <a:rPr lang="en-US" dirty="0" err="1" smtClean="0">
                <a:hlinkClick r:id="rId10"/>
              </a:rPr>
              <a:t>OSU:pro</a:t>
            </a:r>
            <a:endParaRPr lang="en-US" dirty="0" smtClean="0"/>
          </a:p>
          <a:p>
            <a:r>
              <a:rPr lang="en-US" dirty="0" smtClean="0">
                <a:hlinkClick r:id="rId11"/>
              </a:rPr>
              <a:t>QTL</a:t>
            </a:r>
            <a:r>
              <a:rPr lang="en-US" dirty="0" smtClean="0"/>
              <a:t> (from NCSU)</a:t>
            </a:r>
          </a:p>
          <a:p>
            <a:r>
              <a:rPr lang="en-US" dirty="0" err="1" smtClean="0">
                <a:hlinkClick r:id="rId12"/>
              </a:rPr>
              <a:t>REDCap</a:t>
            </a:r>
            <a:r>
              <a:rPr lang="en-US" dirty="0" smtClean="0"/>
              <a:t> (from Vanderbilt)</a:t>
            </a:r>
          </a:p>
          <a:p>
            <a:r>
              <a:rPr lang="en-US" dirty="0" smtClean="0">
                <a:hlinkClick r:id="rId13"/>
              </a:rPr>
              <a:t>SAS</a:t>
            </a:r>
            <a:endParaRPr lang="en-US" dirty="0" smtClean="0"/>
          </a:p>
          <a:p>
            <a:r>
              <a:rPr lang="en-US" dirty="0" err="1" smtClean="0">
                <a:hlinkClick r:id="rId14"/>
              </a:rPr>
              <a:t>SNPedia</a:t>
            </a:r>
            <a:endParaRPr lang="en-US" dirty="0" smtClean="0"/>
          </a:p>
          <a:p>
            <a:r>
              <a:rPr lang="en-US" dirty="0" smtClean="0">
                <a:hlinkClick r:id="rId15"/>
              </a:rPr>
              <a:t>SPSS</a:t>
            </a:r>
            <a:endParaRPr lang="en-US" dirty="0" smtClean="0"/>
          </a:p>
          <a:p>
            <a:r>
              <a:rPr lang="en-US" dirty="0" smtClean="0">
                <a:hlinkClick r:id="rId16"/>
              </a:rPr>
              <a:t>VIVO</a:t>
            </a:r>
            <a:endParaRPr lang="en-US" dirty="0" smtClean="0"/>
          </a:p>
          <a:p>
            <a:r>
              <a:rPr lang="en-US" dirty="0" smtClean="0">
                <a:hlinkClick r:id="rId17"/>
              </a:rPr>
              <a:t>Web of Science</a:t>
            </a:r>
            <a:endParaRPr lang="en-US" dirty="0" smtClean="0"/>
          </a:p>
          <a:p>
            <a:r>
              <a:rPr lang="en-US" dirty="0" smtClean="0"/>
              <a:t>Word processing </a:t>
            </a:r>
          </a:p>
          <a:p>
            <a:r>
              <a:rPr lang="en-US" dirty="0" smtClean="0"/>
              <a:t>Spreadsheets</a:t>
            </a:r>
          </a:p>
          <a:p>
            <a:r>
              <a:rPr lang="en-US" dirty="0" smtClean="0"/>
              <a:t>Open source software</a:t>
            </a:r>
          </a:p>
          <a:p>
            <a:r>
              <a:rPr lang="en-US" dirty="0" smtClean="0"/>
              <a:t>Write their own code</a:t>
            </a:r>
          </a:p>
        </p:txBody>
      </p:sp>
      <p:pic>
        <p:nvPicPr>
          <p:cNvPr id="4" name="Picture 6"/>
          <p:cNvPicPr>
            <a:picLocks noChangeAspect="1" noChangeArrowheads="1"/>
          </p:cNvPicPr>
          <p:nvPr/>
        </p:nvPicPr>
        <p:blipFill>
          <a:blip r:embed="rId18" cstate="print"/>
          <a:srcRect/>
          <a:stretch>
            <a:fillRect/>
          </a:stretch>
        </p:blipFill>
        <p:spPr bwMode="auto">
          <a:xfrm>
            <a:off x="6781800" y="1676400"/>
            <a:ext cx="1976071" cy="1104900"/>
          </a:xfrm>
          <a:prstGeom prst="rect">
            <a:avLst/>
          </a:prstGeom>
          <a:noFill/>
          <a:ln w="9525">
            <a:noFill/>
            <a:miter lim="800000"/>
            <a:headEnd/>
            <a:tailEnd/>
          </a:ln>
        </p:spPr>
      </p:pic>
      <p:pic>
        <p:nvPicPr>
          <p:cNvPr id="5" name="Picture 7"/>
          <p:cNvPicPr>
            <a:picLocks noChangeAspect="1" noChangeArrowheads="1"/>
          </p:cNvPicPr>
          <p:nvPr/>
        </p:nvPicPr>
        <p:blipFill>
          <a:blip r:embed="rId19" cstate="print"/>
          <a:srcRect/>
          <a:stretch>
            <a:fillRect/>
          </a:stretch>
        </p:blipFill>
        <p:spPr bwMode="auto">
          <a:xfrm>
            <a:off x="5360657" y="5430617"/>
            <a:ext cx="3402343" cy="8177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19200"/>
            <a:ext cx="4038600" cy="995360"/>
          </a:xfrm>
        </p:spPr>
        <p:txBody>
          <a:bodyPr/>
          <a:lstStyle/>
          <a:p>
            <a:r>
              <a:rPr lang="en-US" sz="4000" dirty="0" smtClean="0">
                <a:solidFill>
                  <a:srgbClr val="0070C0"/>
                </a:solidFill>
              </a:rPr>
              <a:t>Conclusions:</a:t>
            </a:r>
            <a:endParaRPr lang="en-US" sz="4000" dirty="0">
              <a:solidFill>
                <a:srgbClr val="0070C0"/>
              </a:solidFill>
            </a:endParaRPr>
          </a:p>
        </p:txBody>
      </p:sp>
      <p:sp>
        <p:nvSpPr>
          <p:cNvPr id="3" name="Content Placeholder 2"/>
          <p:cNvSpPr>
            <a:spLocks noGrp="1"/>
          </p:cNvSpPr>
          <p:nvPr>
            <p:ph idx="1"/>
          </p:nvPr>
        </p:nvSpPr>
        <p:spPr>
          <a:xfrm>
            <a:off x="831849" y="2743200"/>
            <a:ext cx="7702551" cy="4691064"/>
          </a:xfrm>
        </p:spPr>
        <p:txBody>
          <a:bodyPr/>
          <a:lstStyle/>
          <a:p>
            <a:r>
              <a:rPr lang="en-US" sz="2600" dirty="0" smtClean="0"/>
              <a:t>Researchers value efficient, easy-to-use services.</a:t>
            </a:r>
          </a:p>
          <a:p>
            <a:r>
              <a:rPr lang="en-US" sz="2600" dirty="0" smtClean="0"/>
              <a:t>Electronic journals and Google dominate the landscape in the research process.</a:t>
            </a:r>
          </a:p>
          <a:p>
            <a:r>
              <a:rPr lang="en-US" sz="2600" dirty="0" smtClean="0"/>
              <a:t>No one can manage their documents and data sets.</a:t>
            </a:r>
          </a:p>
          <a:p>
            <a:r>
              <a:rPr lang="en-US" sz="2600" dirty="0" smtClean="0"/>
              <a:t>Researchers use personal relationships to choose collaborators. </a:t>
            </a:r>
          </a:p>
          <a:p>
            <a:r>
              <a:rPr lang="en-US" sz="2600" dirty="0" smtClean="0"/>
              <a:t>Researchers do not use libraries.</a:t>
            </a:r>
          </a:p>
          <a:p>
            <a:endParaRPr lang="en-US" dirty="0" smtClean="0"/>
          </a:p>
          <a:p>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932680" y="228600"/>
            <a:ext cx="3601720"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9144000" cy="995360"/>
          </a:xfrm>
        </p:spPr>
        <p:txBody>
          <a:bodyPr/>
          <a:lstStyle/>
          <a:p>
            <a:r>
              <a:rPr lang="en-US" sz="3600" dirty="0" smtClean="0">
                <a:solidFill>
                  <a:srgbClr val="0070C0"/>
                </a:solidFill>
              </a:rPr>
              <a:t>What to stop doing? what to forgo?</a:t>
            </a:r>
            <a:endParaRPr lang="en-US" sz="3600" dirty="0">
              <a:solidFill>
                <a:srgbClr val="0070C0"/>
              </a:solidFill>
            </a:endParaRPr>
          </a:p>
        </p:txBody>
      </p:sp>
      <p:sp>
        <p:nvSpPr>
          <p:cNvPr id="3" name="Content Placeholder 2"/>
          <p:cNvSpPr>
            <a:spLocks noGrp="1"/>
          </p:cNvSpPr>
          <p:nvPr>
            <p:ph idx="1"/>
          </p:nvPr>
        </p:nvSpPr>
        <p:spPr>
          <a:xfrm>
            <a:off x="455613" y="1066800"/>
            <a:ext cx="8231187" cy="5106987"/>
          </a:xfrm>
        </p:spPr>
        <p:txBody>
          <a:bodyPr/>
          <a:lstStyle/>
          <a:p>
            <a:r>
              <a:rPr lang="en-US" sz="2800" dirty="0" smtClean="0"/>
              <a:t>Services to learn about grants and funding?</a:t>
            </a:r>
          </a:p>
          <a:p>
            <a:r>
              <a:rPr lang="en-US" sz="2800" dirty="0" smtClean="0"/>
              <a:t>Services about where to publish?</a:t>
            </a:r>
          </a:p>
          <a:p>
            <a:r>
              <a:rPr lang="en-US" sz="2800" dirty="0" smtClean="0"/>
              <a:t>Services to manage IP and exploit commercial value of research?</a:t>
            </a:r>
          </a:p>
          <a:p>
            <a:r>
              <a:rPr lang="en-US" sz="2800" dirty="0" smtClean="0"/>
              <a:t>Instruction on how to use information services?</a:t>
            </a:r>
          </a:p>
          <a:p>
            <a:r>
              <a:rPr lang="en-US" sz="2800" dirty="0" smtClean="0"/>
              <a:t>Expertise profiling?</a:t>
            </a:r>
          </a:p>
          <a:p>
            <a:r>
              <a:rPr lang="en-US" sz="2800" dirty="0" smtClean="0"/>
              <a:t>Services to analyze large text and data files?</a:t>
            </a:r>
          </a:p>
          <a:p>
            <a:r>
              <a:rPr lang="en-US" sz="2800" dirty="0" smtClean="0"/>
              <a:t>Citation managers?</a:t>
            </a:r>
          </a:p>
          <a:p>
            <a:r>
              <a:rPr lang="en-US" sz="2800" dirty="0" smtClean="0"/>
              <a:t>Services to manage pre-prints, post-prints and publications?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23223" cy="995360"/>
          </a:xfrm>
        </p:spPr>
        <p:txBody>
          <a:bodyPr/>
          <a:lstStyle/>
          <a:p>
            <a:r>
              <a:rPr lang="en-US" sz="4000" dirty="0" smtClean="0">
                <a:solidFill>
                  <a:srgbClr val="0070C0"/>
                </a:solidFill>
              </a:rPr>
              <a:t>Lingering questions… </a:t>
            </a:r>
            <a:endParaRPr lang="en-US" sz="4000"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900084" y="1143000"/>
            <a:ext cx="7558116" cy="5276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Context </a:t>
            </a:r>
          </a:p>
        </p:txBody>
      </p:sp>
      <p:sp>
        <p:nvSpPr>
          <p:cNvPr id="40963" name="Rectangle 3"/>
          <p:cNvSpPr>
            <a:spLocks noGrp="1" noChangeArrowheads="1"/>
          </p:cNvSpPr>
          <p:nvPr>
            <p:ph idx="1"/>
          </p:nvPr>
        </p:nvSpPr>
        <p:spPr>
          <a:xfrm>
            <a:off x="714375" y="1714500"/>
            <a:ext cx="7702550" cy="5349875"/>
          </a:xfrm>
        </p:spPr>
        <p:txBody>
          <a:bodyPr/>
          <a:lstStyle/>
          <a:p>
            <a:pPr>
              <a:lnSpc>
                <a:spcPct val="90000"/>
              </a:lnSpc>
            </a:pPr>
            <a:r>
              <a:rPr lang="en-US" dirty="0"/>
              <a:t>In a rapidly evolving information environment, what are the greatest risks to research libraries?</a:t>
            </a:r>
          </a:p>
          <a:p>
            <a:pPr lvl="1">
              <a:lnSpc>
                <a:spcPct val="90000"/>
              </a:lnSpc>
            </a:pPr>
            <a:r>
              <a:rPr lang="en-US" dirty="0"/>
              <a:t>Individually – as local service providers</a:t>
            </a:r>
          </a:p>
          <a:p>
            <a:pPr lvl="1">
              <a:lnSpc>
                <a:spcPct val="90000"/>
              </a:lnSpc>
            </a:pPr>
            <a:r>
              <a:rPr lang="en-US" dirty="0"/>
              <a:t>Collectively – as a distributed enterprise </a:t>
            </a:r>
          </a:p>
          <a:p>
            <a:pPr>
              <a:lnSpc>
                <a:spcPct val="90000"/>
              </a:lnSpc>
            </a:pPr>
            <a:endParaRPr lang="en-US" dirty="0" smtClean="0"/>
          </a:p>
          <a:p>
            <a:pPr>
              <a:lnSpc>
                <a:spcPct val="90000"/>
              </a:lnSpc>
            </a:pPr>
            <a:r>
              <a:rPr lang="en-US" dirty="0" smtClean="0"/>
              <a:t>Which </a:t>
            </a:r>
            <a:r>
              <a:rPr lang="en-US" dirty="0"/>
              <a:t>of these risks is susceptible to mitigation?</a:t>
            </a:r>
          </a:p>
          <a:p>
            <a:pPr lvl="1">
              <a:lnSpc>
                <a:spcPct val="90000"/>
              </a:lnSpc>
            </a:pPr>
            <a:r>
              <a:rPr lang="en-US" dirty="0"/>
              <a:t>Feasibility – controllable risk?</a:t>
            </a:r>
          </a:p>
          <a:p>
            <a:pPr lvl="1">
              <a:lnSpc>
                <a:spcPct val="90000"/>
              </a:lnSpc>
            </a:pPr>
            <a:r>
              <a:rPr lang="en-US" dirty="0"/>
              <a:t>Impact – worth the investment?</a:t>
            </a:r>
          </a:p>
          <a:p>
            <a:pPr>
              <a:lnSpc>
                <a:spcPct val="90000"/>
              </a:lnSpc>
            </a:pPr>
            <a:endParaRPr lang="en-US" dirty="0" smtClean="0"/>
          </a:p>
          <a:p>
            <a:pPr>
              <a:lnSpc>
                <a:spcPct val="90000"/>
              </a:lnSpc>
            </a:pPr>
            <a:r>
              <a:rPr lang="en-US" dirty="0" smtClean="0"/>
              <a:t>Where </a:t>
            </a:r>
            <a:r>
              <a:rPr lang="en-US" dirty="0"/>
              <a:t>should local effort be directed?</a:t>
            </a:r>
          </a:p>
          <a:p>
            <a:pPr>
              <a:lnSpc>
                <a:spcPct val="90000"/>
              </a:lnSpc>
            </a:pPr>
            <a:r>
              <a:rPr lang="en-US" dirty="0" smtClean="0"/>
              <a:t>Where </a:t>
            </a:r>
            <a:r>
              <a:rPr lang="en-US" dirty="0"/>
              <a:t>can collective action make a difference?</a:t>
            </a:r>
          </a:p>
          <a:p>
            <a:pPr>
              <a:lnSpc>
                <a:spcPct val="90000"/>
              </a:lnSpc>
              <a:buFont typeface="Wingdings" pitchFamily="2" charset="2"/>
              <a:buNone/>
            </a:pPr>
            <a:endParaRPr lang="en-US" dirty="0"/>
          </a:p>
          <a:p>
            <a:pPr>
              <a:lnSpc>
                <a:spcPct val="90000"/>
              </a:lnSpc>
              <a:buFont typeface="Wingdings" pitchFamily="2" charset="2"/>
              <a:buNone/>
            </a:pPr>
            <a:endParaRPr lang="en-US" dirty="0"/>
          </a:p>
          <a:p>
            <a:pPr>
              <a:lnSpc>
                <a:spcPct val="90000"/>
              </a:lnSpc>
              <a:buFont typeface="Wingdings" pitchFamily="2" charset="2"/>
              <a:buNone/>
            </a:pPr>
            <a:endParaRPr lang="en-US" dirty="0"/>
          </a:p>
          <a:p>
            <a:pPr>
              <a:lnSpc>
                <a:spcPct val="90000"/>
              </a:lnSpc>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hlinkClick r:id="rId3"/>
              </a:rPr>
              <a:t/>
            </a:r>
            <a:br>
              <a:rPr lang="en-US" dirty="0" smtClean="0">
                <a:hlinkClick r:id="rId3"/>
              </a:rPr>
            </a:br>
            <a:r>
              <a:rPr lang="en-US" dirty="0" smtClean="0"/>
              <a:t/>
            </a:r>
            <a:br>
              <a:rPr lang="en-US" dirty="0" smtClean="0"/>
            </a:br>
            <a:endParaRPr lang="en-US" dirty="0"/>
          </a:p>
        </p:txBody>
      </p:sp>
      <p:sp>
        <p:nvSpPr>
          <p:cNvPr id="6" name="Subtitle 5"/>
          <p:cNvSpPr>
            <a:spLocks noGrp="1"/>
          </p:cNvSpPr>
          <p:nvPr>
            <p:ph type="subTitle" idx="1"/>
          </p:nvPr>
        </p:nvSpPr>
        <p:spPr>
          <a:xfrm>
            <a:off x="3733800" y="3048000"/>
            <a:ext cx="4198937" cy="1930400"/>
          </a:xfrm>
        </p:spPr>
        <p:txBody>
          <a:bodyPr/>
          <a:lstStyle/>
          <a:p>
            <a:r>
              <a:rPr lang="en-US" dirty="0" smtClean="0"/>
              <a:t>Jennifer Schaffner</a:t>
            </a:r>
            <a:br>
              <a:rPr lang="en-US" dirty="0" smtClean="0"/>
            </a:br>
            <a:r>
              <a:rPr lang="en-US" dirty="0" smtClean="0">
                <a:hlinkClick r:id="rId4"/>
              </a:rPr>
              <a:t>jennifer_schaffner@oclc.org</a:t>
            </a:r>
            <a:r>
              <a:rPr lang="en-US" dirty="0" smtClean="0"/>
              <a:t> </a:t>
            </a:r>
            <a:endParaRPr lang="en-US" dirty="0"/>
          </a:p>
        </p:txBody>
      </p:sp>
      <p:pic>
        <p:nvPicPr>
          <p:cNvPr id="1026" name="Picture 2"/>
          <p:cNvPicPr>
            <a:picLocks noChangeAspect="1" noChangeArrowheads="1"/>
          </p:cNvPicPr>
          <p:nvPr/>
        </p:nvPicPr>
        <p:blipFill>
          <a:blip r:embed="rId5" cstate="print"/>
          <a:srcRect/>
          <a:stretch>
            <a:fillRect/>
          </a:stretch>
        </p:blipFill>
        <p:spPr bwMode="auto">
          <a:xfrm>
            <a:off x="1905000" y="3200400"/>
            <a:ext cx="1628775" cy="2057400"/>
          </a:xfrm>
          <a:prstGeom prst="rect">
            <a:avLst/>
          </a:prstGeom>
          <a:noFill/>
          <a:ln w="9525">
            <a:noFill/>
            <a:miter lim="800000"/>
            <a:headEnd/>
            <a:tailEnd/>
          </a:ln>
        </p:spPr>
      </p:pic>
      <p:sp>
        <p:nvSpPr>
          <p:cNvPr id="391169" name="Rectangle 1"/>
          <p:cNvSpPr>
            <a:spLocks noChangeArrowheads="1"/>
          </p:cNvSpPr>
          <p:nvPr/>
        </p:nvSpPr>
        <p:spPr bwMode="auto">
          <a:xfrm>
            <a:off x="3657600" y="4038600"/>
            <a:ext cx="51054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914400" algn="l"/>
              </a:tabLst>
            </a:pP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Support for Research Workflows project:</a:t>
            </a:r>
            <a:r>
              <a:rPr lang="en-US" sz="1600" b="0" dirty="0" smtClean="0">
                <a:solidFill>
                  <a:schemeClr val="tx1"/>
                </a:solidFill>
                <a:latin typeface="Arial" pitchFamily="34" charset="0"/>
              </a:rPr>
              <a:t/>
            </a:r>
            <a:br>
              <a:rPr lang="en-US" sz="1600" b="0" dirty="0" smtClean="0">
                <a:solidFill>
                  <a:schemeClr val="tx1"/>
                </a:solidFill>
                <a:latin typeface="Arial" pitchFamily="34" charset="0"/>
              </a:rPr>
            </a:b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hlinkClick r:id="rId6"/>
              </a:rPr>
              <a:t>http://www.oclc.org/research/publications/default.htm</a:t>
            </a: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914400" algn="l"/>
              </a:tabLst>
            </a:pPr>
            <a:endPar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tabLst>
                <a:tab pos="914400" algn="l"/>
              </a:tabLst>
            </a:pP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The Research Information Network (RIN)</a:t>
            </a:r>
            <a:r>
              <a:rPr lang="en-US" sz="1600" b="0" dirty="0" smtClean="0">
                <a:solidFill>
                  <a:schemeClr val="tx1"/>
                </a:solidFill>
                <a:latin typeface="Arial" pitchFamily="34" charset="0"/>
              </a:rPr>
              <a:t/>
            </a:r>
            <a:br>
              <a:rPr lang="en-US" sz="1600" b="0" dirty="0" smtClean="0">
                <a:solidFill>
                  <a:schemeClr val="tx1"/>
                </a:solidFill>
                <a:latin typeface="Arial" pitchFamily="34" charset="0"/>
              </a:rPr>
            </a:b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hlinkClick r:id="rId7"/>
              </a:rPr>
              <a:t>http://www.rin.ac.uk/</a:t>
            </a:r>
            <a:r>
              <a:rPr kumimoji="0" lang="en-US" sz="16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endParaRPr kumimoji="0" lang="en-US" sz="1600" b="0" i="0" u="none" strike="noStrike" cap="none" normalizeH="0" baseline="0" dirty="0" smtClean="0">
              <a:ln>
                <a:noFill/>
              </a:ln>
              <a:solidFill>
                <a:schemeClr val="tx1"/>
              </a:solidFill>
              <a:effectLst/>
              <a:latin typeface="Arial" pitchFamily="34" charset="0"/>
            </a:endParaRPr>
          </a:p>
        </p:txBody>
      </p:sp>
      <p:sp>
        <p:nvSpPr>
          <p:cNvPr id="7" name="Rectangle 6"/>
          <p:cNvSpPr/>
          <p:nvPr/>
        </p:nvSpPr>
        <p:spPr>
          <a:xfrm>
            <a:off x="3048000" y="1143000"/>
            <a:ext cx="2986843" cy="797719"/>
          </a:xfrm>
          <a:prstGeom prst="rect">
            <a:avLst/>
          </a:prstGeom>
        </p:spPr>
        <p:txBody>
          <a:bodyPr wrap="none">
            <a:spAutoFit/>
          </a:bodyPr>
          <a:lstStyle/>
          <a:p>
            <a:r>
              <a:rPr lang="en-US" sz="4200" dirty="0" smtClean="0">
                <a:solidFill>
                  <a:schemeClr val="bg1"/>
                </a:solidFill>
              </a:rPr>
              <a:t>Thank You!</a:t>
            </a:r>
            <a:endParaRPr lang="en-US" sz="4200"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581400" y="762000"/>
            <a:ext cx="4268788" cy="1524000"/>
          </a:xfrm>
        </p:spPr>
        <p:txBody>
          <a:bodyPr/>
          <a:lstStyle/>
          <a:p>
            <a:r>
              <a:rPr lang="en-US" sz="3600" dirty="0" smtClean="0"/>
              <a:t>Transitioning from and Beyond MARC</a:t>
            </a:r>
            <a:endParaRPr lang="en-US" sz="3600" dirty="0"/>
          </a:p>
        </p:txBody>
      </p:sp>
      <p:sp>
        <p:nvSpPr>
          <p:cNvPr id="8195" name="Rectangle 3"/>
          <p:cNvSpPr>
            <a:spLocks noGrp="1" noChangeArrowheads="1"/>
          </p:cNvSpPr>
          <p:nvPr>
            <p:ph type="subTitle" idx="1"/>
          </p:nvPr>
        </p:nvSpPr>
        <p:spPr>
          <a:xfrm>
            <a:off x="3657600" y="3124200"/>
            <a:ext cx="4724400" cy="3200400"/>
          </a:xfrm>
        </p:spPr>
        <p:txBody>
          <a:bodyPr/>
          <a:lstStyle/>
          <a:p>
            <a:pPr eaLnBrk="1" hangingPunct="1"/>
            <a:r>
              <a:rPr lang="en-US" dirty="0" smtClean="0"/>
              <a:t>Karen Smith-Yoshimura</a:t>
            </a:r>
          </a:p>
          <a:p>
            <a:pPr indent="0">
              <a:spcAft>
                <a:spcPts val="0"/>
              </a:spcAft>
            </a:pPr>
            <a:r>
              <a:rPr lang="en-US" dirty="0" smtClean="0"/>
              <a:t>Program Officer, OCLC Research</a:t>
            </a:r>
          </a:p>
          <a:p>
            <a:pPr indent="0">
              <a:spcAft>
                <a:spcPts val="0"/>
              </a:spcAft>
            </a:pPr>
            <a:endParaRPr lang="en-US" dirty="0" smtClean="0"/>
          </a:p>
          <a:p>
            <a:pPr indent="0">
              <a:spcAft>
                <a:spcPts val="0"/>
              </a:spcAft>
            </a:pPr>
            <a:r>
              <a:rPr lang="en-US" dirty="0" smtClean="0"/>
              <a:t>ALA Update Webinar</a:t>
            </a:r>
          </a:p>
          <a:p>
            <a:pPr indent="0">
              <a:spcAft>
                <a:spcPts val="0"/>
              </a:spcAft>
            </a:pPr>
            <a:r>
              <a:rPr lang="en-US" dirty="0" smtClean="0"/>
              <a:t>17 June 2010</a:t>
            </a:r>
          </a:p>
          <a:p>
            <a:endParaRPr lang="en-US"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0"/>
            <a:ext cx="3395481" cy="584775"/>
          </a:xfrm>
          <a:prstGeom prst="rect">
            <a:avLst/>
          </a:prstGeom>
          <a:noFill/>
        </p:spPr>
        <p:txBody>
          <a:bodyPr wrap="square" rtlCol="0">
            <a:spAutoFit/>
          </a:bodyPr>
          <a:lstStyle/>
          <a:p>
            <a:r>
              <a:rPr lang="en-US" dirty="0" smtClean="0">
                <a:latin typeface="Trebuchet MS" pitchFamily="34" charset="0"/>
              </a:rPr>
              <a:t>Where we are</a:t>
            </a:r>
            <a:endParaRPr lang="en-US" dirty="0">
              <a:latin typeface="Trebuchet MS" pitchFamily="34" charset="0"/>
            </a:endParaRPr>
          </a:p>
        </p:txBody>
      </p:sp>
      <p:sp>
        <p:nvSpPr>
          <p:cNvPr id="3" name="Down Arrow 2"/>
          <p:cNvSpPr/>
          <p:nvPr/>
        </p:nvSpPr>
        <p:spPr bwMode="auto">
          <a:xfrm flipH="1">
            <a:off x="1905000" y="533400"/>
            <a:ext cx="304800" cy="1828800"/>
          </a:xfrm>
          <a:prstGeom prst="down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336699"/>
              </a:solidFill>
              <a:effectLst/>
              <a:latin typeface="Verdana" pitchFamily="34" charset="0"/>
            </a:endParaRPr>
          </a:p>
        </p:txBody>
      </p:sp>
      <p:sp>
        <p:nvSpPr>
          <p:cNvPr id="4" name="TextBox 3"/>
          <p:cNvSpPr txBox="1"/>
          <p:nvPr/>
        </p:nvSpPr>
        <p:spPr>
          <a:xfrm>
            <a:off x="6400800" y="3124200"/>
            <a:ext cx="2362200" cy="1077218"/>
          </a:xfrm>
          <a:prstGeom prst="rect">
            <a:avLst/>
          </a:prstGeom>
          <a:noFill/>
        </p:spPr>
        <p:txBody>
          <a:bodyPr wrap="square" rtlCol="0">
            <a:spAutoFit/>
          </a:bodyPr>
          <a:lstStyle/>
          <a:p>
            <a:r>
              <a:rPr lang="en-US" dirty="0" smtClean="0">
                <a:latin typeface="Trebuchet MS" pitchFamily="34" charset="0"/>
              </a:rPr>
              <a:t>Where we      want to go</a:t>
            </a:r>
            <a:endParaRPr lang="en-US" dirty="0">
              <a:latin typeface="Trebuchet MS" pitchFamily="34" charset="0"/>
            </a:endParaRPr>
          </a:p>
        </p:txBody>
      </p:sp>
      <p:sp>
        <p:nvSpPr>
          <p:cNvPr id="5" name="Right Arrow 4"/>
          <p:cNvSpPr/>
          <p:nvPr/>
        </p:nvSpPr>
        <p:spPr bwMode="auto">
          <a:xfrm>
            <a:off x="3810000" y="3505200"/>
            <a:ext cx="2438400" cy="304800"/>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336699"/>
              </a:solidFill>
              <a:effectLst/>
              <a:latin typeface="Verdana" pitchFamily="34" charset="0"/>
            </a:endParaRPr>
          </a:p>
        </p:txBody>
      </p:sp>
      <p:sp>
        <p:nvSpPr>
          <p:cNvPr id="6" name="TextBox 5"/>
          <p:cNvSpPr txBox="1"/>
          <p:nvPr/>
        </p:nvSpPr>
        <p:spPr>
          <a:xfrm>
            <a:off x="2209800" y="5334000"/>
            <a:ext cx="5791200" cy="707886"/>
          </a:xfrm>
          <a:prstGeom prst="rect">
            <a:avLst/>
          </a:prstGeom>
          <a:noFill/>
        </p:spPr>
        <p:txBody>
          <a:bodyPr wrap="square" rtlCol="0">
            <a:spAutoFit/>
          </a:bodyPr>
          <a:lstStyle/>
          <a:p>
            <a:r>
              <a:rPr lang="en-US" sz="4000" dirty="0" smtClean="0">
                <a:latin typeface="Trebuchet MS" pitchFamily="34" charset="0"/>
              </a:rPr>
              <a:t>How do we get there?</a:t>
            </a:r>
            <a:endParaRPr lang="en-US" sz="4000" dirty="0">
              <a:latin typeface="Trebuchet MS" pitchFamily="34" charset="0"/>
            </a:endParaRPr>
          </a:p>
        </p:txBody>
      </p:sp>
      <p:sp>
        <p:nvSpPr>
          <p:cNvPr id="7" name="Notched Right Arrow 6"/>
          <p:cNvSpPr/>
          <p:nvPr/>
        </p:nvSpPr>
        <p:spPr bwMode="auto">
          <a:xfrm>
            <a:off x="5791200" y="3962400"/>
            <a:ext cx="978408" cy="484632"/>
          </a:xfrm>
          <a:prstGeom prst="notched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336699"/>
              </a:solidFill>
              <a:effectLst/>
              <a:latin typeface="Verdana" pitchFamily="34" charset="0"/>
            </a:endParaRPr>
          </a:p>
        </p:txBody>
      </p:sp>
      <p:sp>
        <p:nvSpPr>
          <p:cNvPr id="8" name="Notched Right Arrow 7"/>
          <p:cNvSpPr/>
          <p:nvPr/>
        </p:nvSpPr>
        <p:spPr bwMode="auto">
          <a:xfrm>
            <a:off x="11811000" y="2362200"/>
            <a:ext cx="978408" cy="484632"/>
          </a:xfrm>
          <a:prstGeom prst="notched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336699"/>
              </a:solidFill>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200" dirty="0" smtClean="0">
                <a:solidFill>
                  <a:schemeClr val="accent2"/>
                </a:solidFill>
              </a:rPr>
              <a:t>Now: Managing MARC and non-MARC metadata</a:t>
            </a:r>
            <a:r>
              <a:rPr lang="en-US" sz="3200" dirty="0" smtClean="0">
                <a:solidFill>
                  <a:schemeClr val="accent1"/>
                </a:solidFill>
              </a:rPr>
              <a:t>	</a:t>
            </a:r>
            <a:endParaRPr lang="en-US" sz="3200" dirty="0" smtClean="0"/>
          </a:p>
        </p:txBody>
      </p:sp>
      <p:sp>
        <p:nvSpPr>
          <p:cNvPr id="5" name="TextBox 4"/>
          <p:cNvSpPr txBox="1"/>
          <p:nvPr/>
        </p:nvSpPr>
        <p:spPr>
          <a:xfrm>
            <a:off x="914400" y="1371600"/>
            <a:ext cx="7387728" cy="1156599"/>
          </a:xfrm>
          <a:prstGeom prst="rect">
            <a:avLst/>
          </a:prstGeom>
          <a:noFill/>
        </p:spPr>
        <p:txBody>
          <a:bodyPr wrap="none" rtlCol="0">
            <a:spAutoFit/>
          </a:bodyPr>
          <a:lstStyle/>
          <a:p>
            <a:pPr>
              <a:spcBef>
                <a:spcPts val="600"/>
              </a:spcBef>
            </a:pPr>
            <a:r>
              <a:rPr lang="en-US" sz="2800" dirty="0" smtClean="0">
                <a:solidFill>
                  <a:schemeClr val="tx1"/>
                </a:solidFill>
                <a:latin typeface="Trebuchet MS" pitchFamily="34" charset="0"/>
              </a:rPr>
              <a:t>RLG Partners use same staff to create both</a:t>
            </a:r>
          </a:p>
          <a:p>
            <a:pPr>
              <a:spcBef>
                <a:spcPts val="600"/>
              </a:spcBef>
            </a:pPr>
            <a:r>
              <a:rPr lang="en-US" sz="2800" dirty="0" smtClean="0">
                <a:solidFill>
                  <a:schemeClr val="tx1"/>
                </a:solidFill>
                <a:latin typeface="Trebuchet MS" pitchFamily="34" charset="0"/>
              </a:rPr>
              <a:t>MARC and non-MARC metadata?</a:t>
            </a:r>
            <a:endParaRPr lang="en-US" sz="2800" dirty="0">
              <a:solidFill>
                <a:schemeClr val="tx1"/>
              </a:solidFill>
              <a:latin typeface="Trebuchet MS" pitchFamily="34" charset="0"/>
            </a:endParaRPr>
          </a:p>
        </p:txBody>
      </p:sp>
      <p:graphicFrame>
        <p:nvGraphicFramePr>
          <p:cNvPr id="6" name="Table 5"/>
          <p:cNvGraphicFramePr>
            <a:graphicFrameLocks noGrp="1"/>
          </p:cNvGraphicFramePr>
          <p:nvPr/>
        </p:nvGraphicFramePr>
        <p:xfrm>
          <a:off x="2209800" y="2590800"/>
          <a:ext cx="2971799" cy="990599"/>
        </p:xfrm>
        <a:graphic>
          <a:graphicData uri="http://schemas.openxmlformats.org/drawingml/2006/table">
            <a:tbl>
              <a:tblPr firstRow="1" bandRow="1">
                <a:tableStyleId>{5C22544A-7EE6-4342-B048-85BDC9FD1C3A}</a:tableStyleId>
              </a:tblPr>
              <a:tblGrid>
                <a:gridCol w="957853"/>
                <a:gridCol w="1006973"/>
                <a:gridCol w="1006973"/>
              </a:tblGrid>
              <a:tr h="533399">
                <a:tc>
                  <a:txBody>
                    <a:bodyPr/>
                    <a:lstStyle/>
                    <a:p>
                      <a:r>
                        <a:rPr lang="en-US" dirty="0" smtClean="0"/>
                        <a:t>   </a:t>
                      </a:r>
                      <a:r>
                        <a:rPr lang="en-US" sz="2400" dirty="0" smtClean="0">
                          <a:solidFill>
                            <a:schemeClr val="tx1"/>
                          </a:solidFill>
                        </a:rPr>
                        <a:t>Yes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accent2"/>
                          </a:solidFill>
                        </a:rPr>
                        <a:t>  </a:t>
                      </a:r>
                      <a:r>
                        <a:rPr lang="en-US" sz="2400" dirty="0" smtClean="0">
                          <a:solidFill>
                            <a:schemeClr val="accent2"/>
                          </a:solidFill>
                        </a:rPr>
                        <a:t>64</a:t>
                      </a:r>
                      <a:endParaRPr lang="en-US"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accent2"/>
                          </a:solidFill>
                        </a:rPr>
                        <a:t>  </a:t>
                      </a:r>
                      <a:r>
                        <a:rPr lang="en-US" sz="2400" dirty="0" smtClean="0">
                          <a:solidFill>
                            <a:schemeClr val="accent2"/>
                          </a:solidFill>
                        </a:rPr>
                        <a:t>66%</a:t>
                      </a:r>
                      <a:endParaRPr lang="en-US"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r>
                        <a:rPr lang="en-US" dirty="0" smtClean="0"/>
                        <a:t>    </a:t>
                      </a:r>
                      <a:r>
                        <a:rPr lang="en-US" sz="2400" dirty="0" smtClean="0"/>
                        <a:t>No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r>
                        <a:rPr lang="en-US" sz="2400" dirty="0" smtClean="0">
                          <a:solidFill>
                            <a:schemeClr val="tx1"/>
                          </a:solidFill>
                        </a:rPr>
                        <a:t>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r>
                        <a:rPr lang="en-US" sz="2400" dirty="0" smtClean="0"/>
                        <a:t>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762000" y="3733800"/>
            <a:ext cx="7467600" cy="1156599"/>
          </a:xfrm>
          <a:prstGeom prst="rect">
            <a:avLst/>
          </a:prstGeom>
          <a:noFill/>
        </p:spPr>
        <p:txBody>
          <a:bodyPr wrap="square" rtlCol="0">
            <a:spAutoFit/>
          </a:bodyPr>
          <a:lstStyle/>
          <a:p>
            <a:pPr>
              <a:spcBef>
                <a:spcPts val="600"/>
              </a:spcBef>
            </a:pPr>
            <a:r>
              <a:rPr lang="en-US" sz="2800" dirty="0" smtClean="0">
                <a:solidFill>
                  <a:schemeClr val="tx1"/>
                </a:solidFill>
                <a:latin typeface="Trebuchet MS" pitchFamily="34" charset="0"/>
              </a:rPr>
              <a:t>RLG Partners create non-MARC metadata</a:t>
            </a:r>
          </a:p>
          <a:p>
            <a:pPr>
              <a:spcBef>
                <a:spcPts val="600"/>
              </a:spcBef>
            </a:pPr>
            <a:r>
              <a:rPr lang="en-US" sz="2800" dirty="0" smtClean="0">
                <a:solidFill>
                  <a:schemeClr val="tx1"/>
                </a:solidFill>
                <a:latin typeface="Trebuchet MS" pitchFamily="34" charset="0"/>
              </a:rPr>
              <a:t>as part of routine workflows?</a:t>
            </a:r>
            <a:endParaRPr lang="en-US" sz="2800" dirty="0">
              <a:solidFill>
                <a:schemeClr val="tx1"/>
              </a:solidFill>
              <a:latin typeface="Trebuchet MS" pitchFamily="34" charset="0"/>
            </a:endParaRPr>
          </a:p>
        </p:txBody>
      </p:sp>
      <p:graphicFrame>
        <p:nvGraphicFramePr>
          <p:cNvPr id="9" name="Table 8"/>
          <p:cNvGraphicFramePr>
            <a:graphicFrameLocks noGrp="1"/>
          </p:cNvGraphicFramePr>
          <p:nvPr/>
        </p:nvGraphicFramePr>
        <p:xfrm>
          <a:off x="2209800" y="4953000"/>
          <a:ext cx="2971799" cy="990599"/>
        </p:xfrm>
        <a:graphic>
          <a:graphicData uri="http://schemas.openxmlformats.org/drawingml/2006/table">
            <a:tbl>
              <a:tblPr firstRow="1" bandRow="1">
                <a:tableStyleId>{5C22544A-7EE6-4342-B048-85BDC9FD1C3A}</a:tableStyleId>
              </a:tblPr>
              <a:tblGrid>
                <a:gridCol w="957853"/>
                <a:gridCol w="1006973"/>
                <a:gridCol w="1006973"/>
              </a:tblGrid>
              <a:tr h="533399">
                <a:tc>
                  <a:txBody>
                    <a:bodyPr/>
                    <a:lstStyle/>
                    <a:p>
                      <a:r>
                        <a:rPr lang="en-US" dirty="0" smtClean="0"/>
                        <a:t>   </a:t>
                      </a:r>
                      <a:r>
                        <a:rPr lang="en-US" sz="2400" dirty="0" smtClean="0">
                          <a:solidFill>
                            <a:schemeClr val="tx1"/>
                          </a:solidFill>
                        </a:rPr>
                        <a:t>Yes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accent2"/>
                          </a:solidFill>
                        </a:rPr>
                        <a:t>  </a:t>
                      </a:r>
                      <a:r>
                        <a:rPr lang="en-US" sz="2400" dirty="0" smtClean="0">
                          <a:solidFill>
                            <a:schemeClr val="accent2"/>
                          </a:solidFill>
                        </a:rPr>
                        <a:t>86</a:t>
                      </a:r>
                      <a:endParaRPr lang="en-US"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accent2"/>
                          </a:solidFill>
                        </a:rPr>
                        <a:t>  </a:t>
                      </a:r>
                      <a:r>
                        <a:rPr lang="en-US" sz="2400" dirty="0" smtClean="0">
                          <a:solidFill>
                            <a:schemeClr val="accent2"/>
                          </a:solidFill>
                        </a:rPr>
                        <a:t>80%</a:t>
                      </a:r>
                      <a:endParaRPr lang="en-US"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720">
                <a:tc>
                  <a:txBody>
                    <a:bodyPr/>
                    <a:lstStyle/>
                    <a:p>
                      <a:r>
                        <a:rPr lang="en-US" dirty="0" smtClean="0"/>
                        <a:t>    </a:t>
                      </a:r>
                      <a:r>
                        <a:rPr lang="en-US" sz="2400" dirty="0" smtClean="0"/>
                        <a:t>No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r>
                        <a:rPr lang="en-US" sz="2400" dirty="0" smtClean="0">
                          <a:solidFill>
                            <a:schemeClr val="tx1"/>
                          </a:solidFill>
                        </a:rPr>
                        <a:t>22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  </a:t>
                      </a:r>
                      <a:r>
                        <a:rPr lang="en-US" sz="2400" dirty="0" smtClean="0"/>
                        <a:t>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TextBox 9"/>
          <p:cNvSpPr txBox="1"/>
          <p:nvPr/>
        </p:nvSpPr>
        <p:spPr>
          <a:xfrm>
            <a:off x="848396" y="6019800"/>
            <a:ext cx="8295604" cy="338554"/>
          </a:xfrm>
          <a:prstGeom prst="rect">
            <a:avLst/>
          </a:prstGeom>
          <a:noFill/>
        </p:spPr>
        <p:txBody>
          <a:bodyPr wrap="none" rtlCol="0">
            <a:spAutoFit/>
          </a:bodyPr>
          <a:lstStyle/>
          <a:p>
            <a:r>
              <a:rPr lang="en-US" sz="1600" b="0" i="1" dirty="0" smtClean="0">
                <a:latin typeface="Trebuchet MS" pitchFamily="34" charset="0"/>
              </a:rPr>
              <a:t>What We’ve Learned from the RLG Partners Metadata Creation Workflows Survey, 2009</a:t>
            </a:r>
            <a:endParaRPr lang="en-US" sz="1600" b="0" i="1"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5329279" cy="584775"/>
          </a:xfrm>
          <a:prstGeom prst="rect">
            <a:avLst/>
          </a:prstGeom>
          <a:noFill/>
        </p:spPr>
        <p:txBody>
          <a:bodyPr wrap="none" rtlCol="0">
            <a:spAutoFit/>
          </a:bodyPr>
          <a:lstStyle/>
          <a:p>
            <a:r>
              <a:rPr lang="en-US" dirty="0" smtClean="0">
                <a:solidFill>
                  <a:schemeClr val="accent2"/>
                </a:solidFill>
                <a:latin typeface="Trebuchet MS" pitchFamily="34" charset="0"/>
              </a:rPr>
              <a:t>Metadata Description Tools</a:t>
            </a:r>
            <a:endParaRPr lang="en-US" dirty="0">
              <a:solidFill>
                <a:schemeClr val="accent2"/>
              </a:solidFill>
              <a:latin typeface="Trebuchet MS" pitchFamily="34" charset="0"/>
            </a:endParaRPr>
          </a:p>
        </p:txBody>
      </p:sp>
      <p:sp>
        <p:nvSpPr>
          <p:cNvPr id="5" name="TextBox 4"/>
          <p:cNvSpPr txBox="1"/>
          <p:nvPr/>
        </p:nvSpPr>
        <p:spPr>
          <a:xfrm>
            <a:off x="685800" y="6019800"/>
            <a:ext cx="8020144" cy="338554"/>
          </a:xfrm>
          <a:prstGeom prst="rect">
            <a:avLst/>
          </a:prstGeom>
          <a:noFill/>
        </p:spPr>
        <p:txBody>
          <a:bodyPr wrap="none" rtlCol="0">
            <a:spAutoFit/>
          </a:bodyPr>
          <a:lstStyle/>
          <a:p>
            <a:r>
              <a:rPr lang="en-US" sz="1600" b="0" i="1" dirty="0" smtClean="0">
                <a:latin typeface="Trebuchet MS" pitchFamily="34" charset="0"/>
              </a:rPr>
              <a:t>RLG Programs Descriptive Metadata Practices Survey Results: Data Supplement 2007</a:t>
            </a:r>
            <a:endParaRPr lang="en-US" sz="1600" b="0" i="1" dirty="0">
              <a:latin typeface="Trebuchet MS" pitchFamily="34" charset="0"/>
            </a:endParaRPr>
          </a:p>
        </p:txBody>
      </p:sp>
      <p:pic>
        <p:nvPicPr>
          <p:cNvPr id="29699" name="Picture 3"/>
          <p:cNvPicPr>
            <a:picLocks noChangeAspect="1" noChangeArrowheads="1"/>
          </p:cNvPicPr>
          <p:nvPr/>
        </p:nvPicPr>
        <p:blipFill>
          <a:blip r:embed="rId3" cstate="print"/>
          <a:srcRect/>
          <a:stretch>
            <a:fillRect/>
          </a:stretch>
        </p:blipFill>
        <p:spPr bwMode="auto">
          <a:xfrm>
            <a:off x="609600" y="1138238"/>
            <a:ext cx="7923213"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95325" y="881063"/>
            <a:ext cx="7751763" cy="509587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95325" y="881063"/>
            <a:ext cx="7751763" cy="5095875"/>
          </a:xfrm>
          <a:prstGeom prst="rect">
            <a:avLst/>
          </a:prstGeom>
          <a:noFill/>
          <a:ln w="9525">
            <a:noFill/>
            <a:miter lim="800000"/>
            <a:headEnd/>
            <a:tailEnd/>
          </a:ln>
        </p:spPr>
      </p:pic>
      <p:sp>
        <p:nvSpPr>
          <p:cNvPr id="5" name="TextBox 4"/>
          <p:cNvSpPr txBox="1"/>
          <p:nvPr/>
        </p:nvSpPr>
        <p:spPr>
          <a:xfrm>
            <a:off x="848396" y="6096000"/>
            <a:ext cx="8295604" cy="338554"/>
          </a:xfrm>
          <a:prstGeom prst="rect">
            <a:avLst/>
          </a:prstGeom>
          <a:noFill/>
        </p:spPr>
        <p:txBody>
          <a:bodyPr wrap="none" rtlCol="0">
            <a:spAutoFit/>
          </a:bodyPr>
          <a:lstStyle/>
          <a:p>
            <a:r>
              <a:rPr lang="en-US" sz="1600" b="0" i="1" dirty="0" smtClean="0">
                <a:latin typeface="Trebuchet MS" pitchFamily="34" charset="0"/>
              </a:rPr>
              <a:t>What We’ve Learned from the RLG Partners Metadata Creation Workflows Survey, 2009</a:t>
            </a:r>
            <a:endParaRPr lang="en-US" sz="1600" b="0" i="1" dirty="0">
              <a:latin typeface="Trebuchet MS"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defRPr/>
            </a:pPr>
            <a:r>
              <a:rPr lang="en-US" sz="3200" dirty="0" smtClean="0">
                <a:solidFill>
                  <a:schemeClr val="accent2"/>
                </a:solidFill>
              </a:rPr>
              <a:t>Some problems with </a:t>
            </a:r>
            <a:r>
              <a:rPr lang="en-US" sz="3200" dirty="0" err="1" smtClean="0">
                <a:solidFill>
                  <a:schemeClr val="accent2"/>
                </a:solidFill>
              </a:rPr>
              <a:t>crosswalking</a:t>
            </a:r>
            <a:r>
              <a:rPr lang="en-US" sz="3200" dirty="0" smtClean="0">
                <a:solidFill>
                  <a:schemeClr val="accent2"/>
                </a:solidFill>
              </a:rPr>
              <a:t> MARC</a:t>
            </a:r>
          </a:p>
        </p:txBody>
      </p:sp>
      <p:sp>
        <p:nvSpPr>
          <p:cNvPr id="167938" name="Rectangle 3"/>
          <p:cNvSpPr>
            <a:spLocks noGrp="1" noChangeArrowheads="1"/>
          </p:cNvSpPr>
          <p:nvPr>
            <p:ph idx="1"/>
          </p:nvPr>
        </p:nvSpPr>
        <p:spPr>
          <a:xfrm>
            <a:off x="457200" y="1371600"/>
            <a:ext cx="7702551" cy="4691064"/>
          </a:xfrm>
        </p:spPr>
        <p:txBody>
          <a:bodyPr/>
          <a:lstStyle/>
          <a:p>
            <a:pPr>
              <a:lnSpc>
                <a:spcPct val="110000"/>
              </a:lnSpc>
            </a:pPr>
            <a:r>
              <a:rPr lang="en-US" dirty="0" smtClean="0"/>
              <a:t>Extra effort is required to add, validate, and dismantle ISBD and AACR2 rules.</a:t>
            </a:r>
          </a:p>
          <a:p>
            <a:pPr>
              <a:lnSpc>
                <a:spcPct val="110000"/>
              </a:lnSpc>
            </a:pPr>
            <a:r>
              <a:rPr lang="en-US" dirty="0" smtClean="0"/>
              <a:t>The ISBD and AACR2 layers are not a worldwide standard.</a:t>
            </a:r>
          </a:p>
          <a:p>
            <a:pPr>
              <a:lnSpc>
                <a:spcPct val="110000"/>
              </a:lnSpc>
            </a:pPr>
            <a:r>
              <a:rPr lang="en-US" dirty="0" smtClean="0"/>
              <a:t>Vocabulary and semantic concepts are different.</a:t>
            </a:r>
          </a:p>
          <a:p>
            <a:pPr>
              <a:lnSpc>
                <a:spcPct val="110000"/>
              </a:lnSpc>
            </a:pPr>
            <a:r>
              <a:rPr lang="en-US" dirty="0" smtClean="0"/>
              <a:t>Differences in punctuation and formatting require crosswalks to peek at the data. As a result:</a:t>
            </a:r>
          </a:p>
          <a:p>
            <a:pPr lvl="1">
              <a:lnSpc>
                <a:spcPct val="110000"/>
              </a:lnSpc>
              <a:buFont typeface="Wingdings" pitchFamily="2" charset="2"/>
              <a:buChar char="Ø"/>
            </a:pPr>
            <a:r>
              <a:rPr lang="en-US" dirty="0" smtClean="0"/>
              <a:t>The mappings are brittle.</a:t>
            </a:r>
          </a:p>
          <a:p>
            <a:pPr lvl="1">
              <a:lnSpc>
                <a:spcPct val="110000"/>
              </a:lnSpc>
              <a:buFont typeface="Wingdings" pitchFamily="2" charset="2"/>
              <a:buChar char="Ø"/>
            </a:pPr>
            <a:r>
              <a:rPr lang="en-US" dirty="0" smtClean="0"/>
              <a:t>Duplicate detection is difficult.</a:t>
            </a:r>
          </a:p>
          <a:p>
            <a:pPr lvl="1">
              <a:lnSpc>
                <a:spcPct val="110000"/>
              </a:lnSpc>
            </a:pPr>
            <a:endParaRPr lang="en-US" sz="1700" dirty="0" smtClean="0"/>
          </a:p>
          <a:p>
            <a:pPr>
              <a:lnSpc>
                <a:spcPct val="110000"/>
              </a:lnSpc>
            </a:pPr>
            <a:endParaRPr lang="en-US" sz="1900" dirty="0" smtClean="0"/>
          </a:p>
        </p:txBody>
      </p:sp>
      <p:sp>
        <p:nvSpPr>
          <p:cNvPr id="4" name="TextBox 3"/>
          <p:cNvSpPr txBox="1"/>
          <p:nvPr/>
        </p:nvSpPr>
        <p:spPr>
          <a:xfrm>
            <a:off x="457200" y="5410200"/>
            <a:ext cx="8686800" cy="584775"/>
          </a:xfrm>
          <a:prstGeom prst="rect">
            <a:avLst/>
          </a:prstGeom>
          <a:noFill/>
        </p:spPr>
        <p:txBody>
          <a:bodyPr wrap="square" rtlCol="0">
            <a:spAutoFit/>
          </a:bodyPr>
          <a:lstStyle/>
          <a:p>
            <a:r>
              <a:rPr lang="en-US" sz="1600" b="0" i="1" dirty="0" smtClean="0">
                <a:latin typeface="Trebuchet MS" pitchFamily="34" charset="0"/>
              </a:rPr>
              <a:t> Carol Jean </a:t>
            </a:r>
            <a:r>
              <a:rPr lang="en-US" sz="1600" b="0" i="1" dirty="0" err="1" smtClean="0">
                <a:latin typeface="Trebuchet MS" pitchFamily="34" charset="0"/>
              </a:rPr>
              <a:t>Godby</a:t>
            </a:r>
            <a:r>
              <a:rPr lang="en-US" sz="1600" b="0" i="1" dirty="0" smtClean="0">
                <a:latin typeface="Trebuchet MS" pitchFamily="34" charset="0"/>
              </a:rPr>
              <a:t>, “Mapping Bibliographic Metadata”, NETSL Annual Spring Conference, 2010-04-15	</a:t>
            </a:r>
            <a:endParaRPr lang="en-US" sz="1600" b="0" i="1"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7938">
                                            <p:txEl>
                                              <p:pRg st="1" end="1"/>
                                            </p:txEl>
                                          </p:spTgt>
                                        </p:tgtEl>
                                        <p:attrNameLst>
                                          <p:attrName>style.visibility</p:attrName>
                                        </p:attrNameLst>
                                      </p:cBhvr>
                                      <p:to>
                                        <p:strVal val="visible"/>
                                      </p:to>
                                    </p:set>
                                    <p:anim calcmode="lin" valueType="num">
                                      <p:cBhvr additive="base">
                                        <p:cTn id="7" dur="500" fill="hold"/>
                                        <p:tgtEl>
                                          <p:spTgt spid="16793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79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7938">
                                            <p:txEl>
                                              <p:pRg st="2" end="2"/>
                                            </p:txEl>
                                          </p:spTgt>
                                        </p:tgtEl>
                                        <p:attrNameLst>
                                          <p:attrName>style.visibility</p:attrName>
                                        </p:attrNameLst>
                                      </p:cBhvr>
                                      <p:to>
                                        <p:strVal val="visible"/>
                                      </p:to>
                                    </p:set>
                                    <p:anim calcmode="lin" valueType="num">
                                      <p:cBhvr additive="base">
                                        <p:cTn id="13" dur="500" fill="hold"/>
                                        <p:tgtEl>
                                          <p:spTgt spid="16793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7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7938">
                                            <p:txEl>
                                              <p:pRg st="3" end="3"/>
                                            </p:txEl>
                                          </p:spTgt>
                                        </p:tgtEl>
                                        <p:attrNameLst>
                                          <p:attrName>style.visibility</p:attrName>
                                        </p:attrNameLst>
                                      </p:cBhvr>
                                      <p:to>
                                        <p:strVal val="visible"/>
                                      </p:to>
                                    </p:set>
                                    <p:anim calcmode="lin" valueType="num">
                                      <p:cBhvr additive="base">
                                        <p:cTn id="19" dur="500" fill="hold"/>
                                        <p:tgtEl>
                                          <p:spTgt spid="167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7938">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7938">
                                            <p:txEl>
                                              <p:pRg st="4" end="4"/>
                                            </p:txEl>
                                          </p:spTgt>
                                        </p:tgtEl>
                                        <p:attrNameLst>
                                          <p:attrName>style.visibility</p:attrName>
                                        </p:attrNameLst>
                                      </p:cBhvr>
                                      <p:to>
                                        <p:strVal val="visible"/>
                                      </p:to>
                                    </p:set>
                                    <p:anim calcmode="lin" valueType="num">
                                      <p:cBhvr additive="base">
                                        <p:cTn id="23" dur="500" fill="hold"/>
                                        <p:tgtEl>
                                          <p:spTgt spid="167938">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7938">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67938">
                                            <p:txEl>
                                              <p:pRg st="5" end="5"/>
                                            </p:txEl>
                                          </p:spTgt>
                                        </p:tgtEl>
                                        <p:attrNameLst>
                                          <p:attrName>style.visibility</p:attrName>
                                        </p:attrNameLst>
                                      </p:cBhvr>
                                      <p:to>
                                        <p:strVal val="visible"/>
                                      </p:to>
                                    </p:set>
                                    <p:anim calcmode="lin" valueType="num">
                                      <p:cBhvr additive="base">
                                        <p:cTn id="27" dur="500" fill="hold"/>
                                        <p:tgtEl>
                                          <p:spTgt spid="167938">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793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228600"/>
          <a:ext cx="3000396" cy="6091232"/>
        </p:xfrm>
        <a:graphic>
          <a:graphicData uri="http://schemas.openxmlformats.org/drawingml/2006/table">
            <a:tbl>
              <a:tblPr/>
              <a:tblGrid>
                <a:gridCol w="1273912"/>
                <a:gridCol w="519622"/>
                <a:gridCol w="536382"/>
                <a:gridCol w="670480"/>
              </a:tblGrid>
              <a:tr h="171549">
                <a:tc>
                  <a:txBody>
                    <a:bodyPr/>
                    <a:lstStyle/>
                    <a:p>
                      <a:pPr algn="l" fontAlgn="b"/>
                      <a:r>
                        <a:rPr lang="en-AU" sz="1200" b="1" i="0" u="none" strike="noStrike" dirty="0">
                          <a:latin typeface="Arial"/>
                        </a:rPr>
                        <a:t>OCLC no.</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0C0C0"/>
                    </a:solidFill>
                  </a:tcPr>
                </a:tc>
                <a:tc>
                  <a:txBody>
                    <a:bodyPr/>
                    <a:lstStyle/>
                    <a:p>
                      <a:pPr algn="ctr" fontAlgn="b"/>
                      <a:endParaRPr lang="en-AU" sz="1200" b="1" i="0" u="none" strike="noStrike" dirty="0">
                        <a:latin typeface="Arial"/>
                      </a:endParaRP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AU" sz="1200" b="1" i="0" u="none" strike="noStrike" dirty="0">
                        <a:latin typeface="Arial"/>
                      </a:endParaRP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AU" sz="1200" b="1" i="0" u="none" strike="noStrike" dirty="0">
                        <a:latin typeface="Arial"/>
                      </a:endParaRP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Leader/06</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p</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p</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p</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Leader/07</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c</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c</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c</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001</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005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008/00-05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Wingdings"/>
                        </a:rPr>
                        <a:t>ü</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r>
              <a:tr h="171549">
                <a:tc>
                  <a:txBody>
                    <a:bodyPr/>
                    <a:lstStyle/>
                    <a:p>
                      <a:pPr algn="l" fontAlgn="b"/>
                      <a:r>
                        <a:rPr lang="en-AU" sz="1200" b="0" i="0" u="none" strike="noStrike" dirty="0">
                          <a:latin typeface="Arial"/>
                        </a:rPr>
                        <a:t>008/06</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i</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i</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i</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008/07-10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1800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1835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1889</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008/11-14</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1865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1913</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1920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008/15-17</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xxu</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cau</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cau</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r>
              <a:tr h="171549">
                <a:tc>
                  <a:txBody>
                    <a:bodyPr/>
                    <a:lstStyle/>
                    <a:p>
                      <a:pPr algn="l" fontAlgn="b"/>
                      <a:r>
                        <a:rPr lang="en-AU" sz="1200" b="0" i="0" u="none" strike="noStrike" dirty="0">
                          <a:latin typeface="Arial"/>
                        </a:rPr>
                        <a:t>008/23 MX</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r</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r>
              <a:tr h="171549">
                <a:tc>
                  <a:txBody>
                    <a:bodyPr/>
                    <a:lstStyle/>
                    <a:p>
                      <a:pPr algn="l" fontAlgn="b"/>
                      <a:r>
                        <a:rPr lang="en-AU" sz="1200" b="0" i="0" u="none" strike="noStrike" dirty="0">
                          <a:latin typeface="Arial"/>
                        </a:rPr>
                        <a:t>008/35-37</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eng</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eng</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ger</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008/39</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040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a b</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 b</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 b</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043</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71549">
                <a:tc>
                  <a:txBody>
                    <a:bodyPr/>
                    <a:lstStyle/>
                    <a:p>
                      <a:pPr algn="l" fontAlgn="b"/>
                      <a:r>
                        <a:rPr lang="en-AU" sz="1200" b="0" i="0" u="none" strike="noStrike" dirty="0">
                          <a:latin typeface="Arial"/>
                        </a:rPr>
                        <a:t>100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 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245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a b f</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f</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f</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300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 c</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3 a b</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506</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520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 b</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530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533</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3 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535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99CC"/>
                    </a:solidFill>
                  </a:tcPr>
                </a:tc>
              </a:tr>
              <a:tr h="171549">
                <a:tc>
                  <a:txBody>
                    <a:bodyPr/>
                    <a:lstStyle/>
                    <a:p>
                      <a:pPr algn="l" fontAlgn="b"/>
                      <a:r>
                        <a:rPr lang="en-AU" sz="1200" b="0" i="0" u="none" strike="noStrike" dirty="0">
                          <a:latin typeface="Arial"/>
                        </a:rPr>
                        <a:t>545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r>
              <a:tr h="171549">
                <a:tc>
                  <a:txBody>
                    <a:bodyPr/>
                    <a:lstStyle/>
                    <a:p>
                      <a:pPr algn="l" fontAlgn="b"/>
                      <a:r>
                        <a:rPr lang="en-AU" sz="1200" b="0" i="0" u="none" strike="noStrike" dirty="0">
                          <a:latin typeface="Arial"/>
                        </a:rPr>
                        <a:t>555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C99"/>
                    </a:solidFill>
                  </a:tcPr>
                </a:tc>
              </a:tr>
              <a:tr h="171549">
                <a:tc>
                  <a:txBody>
                    <a:bodyPr/>
                    <a:lstStyle/>
                    <a:p>
                      <a:pPr algn="l" fontAlgn="b"/>
                      <a:r>
                        <a:rPr lang="en-AU" sz="1200" b="0" i="0" u="none" strike="noStrike" dirty="0">
                          <a:latin typeface="Arial"/>
                        </a:rPr>
                        <a:t>600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d v</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610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650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a x v</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z v</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z v y</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651</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a x v</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x v</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655</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C99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2</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 </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71549">
                <a:tc>
                  <a:txBody>
                    <a:bodyPr/>
                    <a:lstStyle/>
                    <a:p>
                      <a:pPr algn="l" fontAlgn="b"/>
                      <a:r>
                        <a:rPr lang="en-AU" sz="1200" b="0" i="0" u="none" strike="noStrike" dirty="0">
                          <a:latin typeface="Arial"/>
                        </a:rPr>
                        <a:t>700</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AU" sz="1200" b="1" i="0" u="none" strike="noStrike" dirty="0">
                          <a:latin typeface="Arial"/>
                        </a:rPr>
                        <a:t>a 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b"/>
                      <a:r>
                        <a:rPr lang="en-AU" sz="1200" b="1" i="0" u="none" strike="noStrike" dirty="0">
                          <a:latin typeface="Arial"/>
                        </a:rPr>
                        <a:t>a d</a:t>
                      </a:r>
                    </a:p>
                  </a:txBody>
                  <a:tcPr marL="7471" marR="7471" marT="747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bl>
          </a:graphicData>
        </a:graphic>
      </p:graphicFrame>
      <p:sp>
        <p:nvSpPr>
          <p:cNvPr id="8361" name="TextBox 2"/>
          <p:cNvSpPr txBox="1">
            <a:spLocks noChangeArrowheads="1"/>
          </p:cNvSpPr>
          <p:nvPr/>
        </p:nvSpPr>
        <p:spPr bwMode="auto">
          <a:xfrm>
            <a:off x="4500563" y="428625"/>
            <a:ext cx="1571625" cy="584200"/>
          </a:xfrm>
          <a:prstGeom prst="rect">
            <a:avLst/>
          </a:prstGeom>
          <a:noFill/>
          <a:ln w="9525">
            <a:noFill/>
            <a:miter lim="800000"/>
            <a:headEnd/>
            <a:tailEnd/>
          </a:ln>
        </p:spPr>
        <p:txBody>
          <a:bodyPr>
            <a:spAutoFit/>
          </a:bodyPr>
          <a:lstStyle/>
          <a:p>
            <a:pPr algn="ctr"/>
            <a:r>
              <a:rPr lang="en-AU" sz="1600">
                <a:latin typeface="Trebuchet MS" pitchFamily="34" charset="0"/>
              </a:rPr>
              <a:t>Mixed material</a:t>
            </a:r>
          </a:p>
          <a:p>
            <a:pPr algn="ctr"/>
            <a:r>
              <a:rPr lang="en-AU" sz="1600">
                <a:latin typeface="Trebuchet MS" pitchFamily="34" charset="0"/>
              </a:rPr>
              <a:t>(3 records)</a:t>
            </a:r>
          </a:p>
        </p:txBody>
      </p:sp>
      <p:graphicFrame>
        <p:nvGraphicFramePr>
          <p:cNvPr id="5" name="Table 4"/>
          <p:cNvGraphicFramePr>
            <a:graphicFrameLocks noGrp="1"/>
          </p:cNvGraphicFramePr>
          <p:nvPr/>
        </p:nvGraphicFramePr>
        <p:xfrm>
          <a:off x="5791200" y="4114800"/>
          <a:ext cx="1628775" cy="1575435"/>
        </p:xfrm>
        <a:graphic>
          <a:graphicData uri="http://schemas.openxmlformats.org/drawingml/2006/table">
            <a:tbl>
              <a:tblPr/>
              <a:tblGrid>
                <a:gridCol w="1628775"/>
              </a:tblGrid>
              <a:tr h="161925">
                <a:tc>
                  <a:txBody>
                    <a:bodyPr/>
                    <a:lstStyle/>
                    <a:p>
                      <a:pPr algn="l" fontAlgn="b"/>
                      <a:r>
                        <a:rPr lang="en-AU" sz="1100" b="0" i="0" u="none" strike="noStrike" dirty="0">
                          <a:latin typeface="Arial"/>
                        </a:rPr>
                        <a:t>Searching in All databases</a:t>
                      </a:r>
                    </a:p>
                  </a:txBody>
                  <a:tcPr marL="9525" marR="9525" marT="9525" marB="0" anchor="b">
                    <a:lnL>
                      <a:noFill/>
                    </a:lnL>
                    <a:lnR>
                      <a:noFill/>
                    </a:lnR>
                    <a:lnT>
                      <a:noFill/>
                    </a:lnT>
                    <a:lnB>
                      <a:noFill/>
                    </a:lnB>
                    <a:solidFill>
                      <a:srgbClr val="99CCFF"/>
                    </a:solidFill>
                  </a:tcPr>
                </a:tc>
              </a:tr>
              <a:tr h="161925">
                <a:tc>
                  <a:txBody>
                    <a:bodyPr/>
                    <a:lstStyle/>
                    <a:p>
                      <a:pPr algn="l" fontAlgn="b"/>
                      <a:r>
                        <a:rPr lang="en-AU" sz="1100" b="0" i="0" u="none" strike="noStrike" dirty="0">
                          <a:latin typeface="Arial"/>
                        </a:rPr>
                        <a:t>Searching in 4 databases</a:t>
                      </a:r>
                    </a:p>
                  </a:txBody>
                  <a:tcPr marL="9525" marR="9525" marT="9525" marB="0" anchor="b">
                    <a:lnL>
                      <a:noFill/>
                    </a:lnL>
                    <a:lnR>
                      <a:noFill/>
                    </a:lnR>
                    <a:lnT>
                      <a:noFill/>
                    </a:lnT>
                    <a:lnB>
                      <a:noFill/>
                    </a:lnB>
                    <a:solidFill>
                      <a:srgbClr val="CCFFCC"/>
                    </a:solidFill>
                  </a:tcPr>
                </a:tc>
              </a:tr>
              <a:tr h="161925">
                <a:tc>
                  <a:txBody>
                    <a:bodyPr/>
                    <a:lstStyle/>
                    <a:p>
                      <a:pPr algn="l" fontAlgn="b"/>
                      <a:r>
                        <a:rPr lang="en-AU" sz="1100" b="0" i="0" u="none" strike="noStrike" dirty="0">
                          <a:latin typeface="Arial"/>
                        </a:rPr>
                        <a:t>Searching in 3 databases</a:t>
                      </a:r>
                    </a:p>
                  </a:txBody>
                  <a:tcPr marL="9525" marR="9525" marT="9525" marB="0" anchor="b">
                    <a:lnL>
                      <a:noFill/>
                    </a:lnL>
                    <a:lnR>
                      <a:noFill/>
                    </a:lnR>
                    <a:lnT>
                      <a:noFill/>
                    </a:lnT>
                    <a:lnB>
                      <a:noFill/>
                    </a:lnB>
                    <a:solidFill>
                      <a:srgbClr val="FFFF99"/>
                    </a:solidFill>
                  </a:tcPr>
                </a:tc>
              </a:tr>
              <a:tr h="161925">
                <a:tc>
                  <a:txBody>
                    <a:bodyPr/>
                    <a:lstStyle/>
                    <a:p>
                      <a:pPr algn="l" fontAlgn="b"/>
                      <a:r>
                        <a:rPr lang="en-AU" sz="1100" b="0" i="0" u="none" strike="noStrike" dirty="0">
                          <a:latin typeface="Arial"/>
                        </a:rPr>
                        <a:t>Searching in 2 databases</a:t>
                      </a:r>
                    </a:p>
                  </a:txBody>
                  <a:tcPr marL="9525" marR="9525" marT="9525" marB="0" anchor="b">
                    <a:lnL>
                      <a:noFill/>
                    </a:lnL>
                    <a:lnR>
                      <a:noFill/>
                    </a:lnR>
                    <a:lnT>
                      <a:noFill/>
                    </a:lnT>
                    <a:lnB>
                      <a:noFill/>
                    </a:lnB>
                    <a:solidFill>
                      <a:srgbClr val="FFCC99"/>
                    </a:solidFill>
                  </a:tcPr>
                </a:tc>
              </a:tr>
              <a:tr h="161925">
                <a:tc>
                  <a:txBody>
                    <a:bodyPr/>
                    <a:lstStyle/>
                    <a:p>
                      <a:pPr algn="l" fontAlgn="b"/>
                      <a:r>
                        <a:rPr lang="en-AU" sz="1100" b="0" i="0" u="none" strike="noStrike" dirty="0">
                          <a:latin typeface="Arial"/>
                        </a:rPr>
                        <a:t>Searching in 1 database</a:t>
                      </a:r>
                    </a:p>
                  </a:txBody>
                  <a:tcPr marL="9525" marR="9525" marT="9525" marB="0" anchor="b">
                    <a:lnL>
                      <a:noFill/>
                    </a:lnL>
                    <a:lnR>
                      <a:noFill/>
                    </a:lnR>
                    <a:lnT>
                      <a:noFill/>
                    </a:lnT>
                    <a:lnB>
                      <a:noFill/>
                    </a:lnB>
                    <a:solidFill>
                      <a:srgbClr val="FF99CC"/>
                    </a:solidFill>
                  </a:tcPr>
                </a:tc>
              </a:tr>
              <a:tr h="161925">
                <a:tc>
                  <a:txBody>
                    <a:bodyPr/>
                    <a:lstStyle/>
                    <a:p>
                      <a:pPr algn="l" fontAlgn="b"/>
                      <a:r>
                        <a:rPr lang="en-AU" sz="1100" b="0" i="0" u="none" strike="noStrike" dirty="0">
                          <a:latin typeface="Arial"/>
                        </a:rPr>
                        <a:t>Searching in no databases</a:t>
                      </a:r>
                    </a:p>
                  </a:txBody>
                  <a:tcPr marL="9525" marR="9525" marT="9525" marB="0" anchor="b">
                    <a:lnL>
                      <a:noFill/>
                    </a:lnL>
                    <a:lnR>
                      <a:noFill/>
                    </a:lnR>
                    <a:lnT>
                      <a:noFill/>
                    </a:lnT>
                    <a:lnB>
                      <a:noFill/>
                    </a:lnB>
                  </a:tcPr>
                </a:tc>
              </a:tr>
              <a:tr h="161925">
                <a:tc>
                  <a:txBody>
                    <a:bodyPr/>
                    <a:lstStyle/>
                    <a:p>
                      <a:pPr algn="l" fontAlgn="b"/>
                      <a:r>
                        <a:rPr lang="en-AU" sz="1100" b="0" i="0" u="none" strike="noStrike" dirty="0">
                          <a:latin typeface="Arial"/>
                        </a:rPr>
                        <a:t>Limiting in any database</a:t>
                      </a:r>
                    </a:p>
                  </a:txBody>
                  <a:tcPr marL="9525" marR="9525" marT="9525" marB="0" anchor="b">
                    <a:lnL>
                      <a:noFill/>
                    </a:lnL>
                    <a:lnR>
                      <a:noFill/>
                    </a:lnR>
                    <a:lnT>
                      <a:noFill/>
                    </a:lnT>
                    <a:lnB>
                      <a:noFill/>
                    </a:lnB>
                    <a:solidFill>
                      <a:srgbClr val="CC99FF"/>
                    </a:solidFill>
                  </a:tcPr>
                </a:tc>
              </a:tr>
            </a:tbl>
          </a:graphicData>
        </a:graphic>
      </p:graphicFrame>
      <p:sp>
        <p:nvSpPr>
          <p:cNvPr id="8370" name="TextBox 6"/>
          <p:cNvSpPr txBox="1">
            <a:spLocks noChangeArrowheads="1"/>
          </p:cNvSpPr>
          <p:nvPr/>
        </p:nvSpPr>
        <p:spPr bwMode="auto">
          <a:xfrm>
            <a:off x="6019800" y="3810000"/>
            <a:ext cx="1285875" cy="307975"/>
          </a:xfrm>
          <a:prstGeom prst="rect">
            <a:avLst/>
          </a:prstGeom>
          <a:noFill/>
          <a:ln w="9525">
            <a:noFill/>
            <a:miter lim="800000"/>
            <a:headEnd/>
            <a:tailEnd/>
          </a:ln>
        </p:spPr>
        <p:txBody>
          <a:bodyPr>
            <a:spAutoFit/>
          </a:bodyPr>
          <a:lstStyle/>
          <a:p>
            <a:r>
              <a:rPr lang="en-AU" sz="1400" dirty="0">
                <a:latin typeface="Trebuchet MS" pitchFamily="34" charset="0"/>
              </a:rPr>
              <a:t>Colour Key</a:t>
            </a:r>
          </a:p>
        </p:txBody>
      </p:sp>
      <p:sp>
        <p:nvSpPr>
          <p:cNvPr id="6" name="TextBox 5"/>
          <p:cNvSpPr txBox="1"/>
          <p:nvPr/>
        </p:nvSpPr>
        <p:spPr>
          <a:xfrm>
            <a:off x="5078207" y="1600200"/>
            <a:ext cx="4065793" cy="2213363"/>
          </a:xfrm>
          <a:prstGeom prst="rect">
            <a:avLst/>
          </a:prstGeom>
          <a:noFill/>
        </p:spPr>
        <p:txBody>
          <a:bodyPr wrap="square" rtlCol="0">
            <a:spAutoFit/>
          </a:bodyPr>
          <a:lstStyle/>
          <a:p>
            <a:pPr>
              <a:spcBef>
                <a:spcPts val="600"/>
              </a:spcBef>
            </a:pPr>
            <a:r>
              <a:rPr lang="en-US" sz="2000" dirty="0" smtClean="0">
                <a:solidFill>
                  <a:schemeClr val="accent2"/>
                </a:solidFill>
                <a:latin typeface="Trebuchet MS" pitchFamily="34" charset="0"/>
              </a:rPr>
              <a:t>Catherine Argus (NLA)</a:t>
            </a:r>
          </a:p>
          <a:p>
            <a:pPr>
              <a:spcBef>
                <a:spcPts val="600"/>
              </a:spcBef>
            </a:pPr>
            <a:r>
              <a:rPr lang="en-US" sz="2000" dirty="0" smtClean="0">
                <a:solidFill>
                  <a:schemeClr val="accent2"/>
                </a:solidFill>
                <a:latin typeface="Trebuchet MS" pitchFamily="34" charset="0"/>
              </a:rPr>
              <a:t>comparison of MARC fields</a:t>
            </a:r>
          </a:p>
          <a:p>
            <a:pPr>
              <a:spcBef>
                <a:spcPts val="600"/>
              </a:spcBef>
            </a:pPr>
            <a:r>
              <a:rPr lang="en-US" sz="2000" dirty="0" smtClean="0">
                <a:solidFill>
                  <a:schemeClr val="accent2"/>
                </a:solidFill>
                <a:latin typeface="Trebuchet MS" pitchFamily="34" charset="0"/>
              </a:rPr>
              <a:t>indexed in Amicus, COPAC,</a:t>
            </a:r>
          </a:p>
          <a:p>
            <a:pPr>
              <a:spcBef>
                <a:spcPts val="600"/>
              </a:spcBef>
            </a:pPr>
            <a:r>
              <a:rPr lang="en-US" sz="2000" dirty="0" smtClean="0">
                <a:solidFill>
                  <a:schemeClr val="accent2"/>
                </a:solidFill>
                <a:latin typeface="Trebuchet MS" pitchFamily="34" charset="0"/>
              </a:rPr>
              <a:t>Libraries Australia, WC.org</a:t>
            </a:r>
          </a:p>
          <a:p>
            <a:pPr>
              <a:spcBef>
                <a:spcPts val="600"/>
              </a:spcBef>
            </a:pPr>
            <a:r>
              <a:rPr lang="en-US" sz="2000" dirty="0" smtClean="0">
                <a:solidFill>
                  <a:schemeClr val="accent2"/>
                </a:solidFill>
                <a:latin typeface="Trebuchet MS" pitchFamily="34" charset="0"/>
              </a:rPr>
              <a:t>and </a:t>
            </a:r>
            <a:r>
              <a:rPr lang="en-US" sz="2000" dirty="0" err="1" smtClean="0">
                <a:solidFill>
                  <a:schemeClr val="accent2"/>
                </a:solidFill>
                <a:latin typeface="Trebuchet MS" pitchFamily="34" charset="0"/>
              </a:rPr>
              <a:t>FirstSearch</a:t>
            </a:r>
            <a:endParaRPr lang="en-US" sz="2000" dirty="0">
              <a:solidFill>
                <a:schemeClr val="accent2"/>
              </a:solidFill>
              <a:latin typeface="Trebuchet MS" pitchFamily="34" charset="0"/>
            </a:endParaRPr>
          </a:p>
        </p:txBody>
      </p:sp>
      <p:sp>
        <p:nvSpPr>
          <p:cNvPr id="7" name="TextBox 6"/>
          <p:cNvSpPr txBox="1"/>
          <p:nvPr/>
        </p:nvSpPr>
        <p:spPr>
          <a:xfrm>
            <a:off x="4572000" y="5715000"/>
            <a:ext cx="4572000" cy="656526"/>
          </a:xfrm>
          <a:prstGeom prst="rect">
            <a:avLst/>
          </a:prstGeom>
          <a:noFill/>
        </p:spPr>
        <p:txBody>
          <a:bodyPr wrap="square" rtlCol="0">
            <a:spAutoFit/>
          </a:bodyPr>
          <a:lstStyle/>
          <a:p>
            <a:pPr>
              <a:spcBef>
                <a:spcPts val="600"/>
              </a:spcBef>
            </a:pPr>
            <a:r>
              <a:rPr lang="en-US" sz="1600" b="0" i="1" dirty="0" smtClean="0">
                <a:latin typeface="Trebuchet MS" pitchFamily="34" charset="0"/>
              </a:rPr>
              <a:t> Implications of MARC Tag Usage on Library Metadata  Practices Webinar 2010-03</a:t>
            </a:r>
            <a:endParaRPr lang="en-US" sz="1600" b="0" i="1" dirty="0">
              <a:latin typeface="Trebuchet MS"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p:txBody>
          <a:bodyPr/>
          <a:lstStyle/>
          <a:p>
            <a:r>
              <a:rPr lang="en-US" sz="3600" dirty="0" smtClean="0">
                <a:solidFill>
                  <a:schemeClr val="accent2"/>
                </a:solidFill>
              </a:rPr>
              <a:t>Some implications</a:t>
            </a:r>
            <a:endParaRPr lang="en-US" sz="3600" dirty="0">
              <a:solidFill>
                <a:schemeClr val="accent2"/>
              </a:solidFill>
            </a:endParaRPr>
          </a:p>
        </p:txBody>
      </p:sp>
      <p:sp>
        <p:nvSpPr>
          <p:cNvPr id="753667" name="Rectangle 3"/>
          <p:cNvSpPr>
            <a:spLocks noGrp="1" noChangeArrowheads="1"/>
          </p:cNvSpPr>
          <p:nvPr>
            <p:ph idx="1"/>
          </p:nvPr>
        </p:nvSpPr>
        <p:spPr>
          <a:xfrm>
            <a:off x="455613" y="1141413"/>
            <a:ext cx="8231187" cy="5335587"/>
          </a:xfrm>
        </p:spPr>
        <p:txBody>
          <a:bodyPr/>
          <a:lstStyle/>
          <a:p>
            <a:pPr>
              <a:lnSpc>
                <a:spcPct val="90000"/>
              </a:lnSpc>
            </a:pPr>
            <a:r>
              <a:rPr lang="en-US" sz="2800" dirty="0" smtClean="0"/>
              <a:t>MARC </a:t>
            </a:r>
            <a:r>
              <a:rPr lang="en-US" sz="2800" dirty="0"/>
              <a:t>data cannot continue to exist in its own discrete environment. It will need to be leveraged and used in other domains to reach users in their own networked environments</a:t>
            </a:r>
            <a:r>
              <a:rPr lang="en-US" sz="2800" dirty="0" smtClean="0"/>
              <a:t>.</a:t>
            </a:r>
          </a:p>
          <a:p>
            <a:pPr>
              <a:lnSpc>
                <a:spcPct val="90000"/>
              </a:lnSpc>
            </a:pPr>
            <a:r>
              <a:rPr lang="en-US" sz="2800" dirty="0" smtClean="0"/>
              <a:t>MARC is a niche data communication format approaching the end of its life cycle.</a:t>
            </a:r>
          </a:p>
          <a:p>
            <a:pPr>
              <a:lnSpc>
                <a:spcPct val="90000"/>
              </a:lnSpc>
            </a:pPr>
            <a:r>
              <a:rPr lang="en-US" sz="2800" dirty="0" smtClean="0"/>
              <a:t>Future systems need to take advantage of linked data to meet users’ needs. MARC is not the solution.</a:t>
            </a:r>
          </a:p>
          <a:p>
            <a:pPr>
              <a:lnSpc>
                <a:spcPct val="90000"/>
              </a:lnSpc>
            </a:pPr>
            <a:r>
              <a:rPr lang="en-US" sz="2800" dirty="0" smtClean="0"/>
              <a:t>Future encoding schemas will need to have a robust MARC crosswalk to ingest millions of legacy records. </a:t>
            </a:r>
          </a:p>
          <a:p>
            <a:pPr>
              <a:lnSpc>
                <a:spcPct val="90000"/>
              </a:lnSpc>
            </a:pPr>
            <a:endParaRPr lang="en-US" sz="2800" dirty="0" smtClean="0"/>
          </a:p>
          <a:p>
            <a:pPr>
              <a:lnSpc>
                <a:spcPct val="90000"/>
              </a:lnSpc>
            </a:pPr>
            <a:endParaRPr lang="en-US" dirty="0"/>
          </a:p>
        </p:txBody>
      </p:sp>
      <p:sp>
        <p:nvSpPr>
          <p:cNvPr id="4" name="TextBox 3"/>
          <p:cNvSpPr txBox="1"/>
          <p:nvPr/>
        </p:nvSpPr>
        <p:spPr>
          <a:xfrm>
            <a:off x="457200" y="6019800"/>
            <a:ext cx="8686800" cy="338554"/>
          </a:xfrm>
          <a:prstGeom prst="rect">
            <a:avLst/>
          </a:prstGeom>
          <a:noFill/>
        </p:spPr>
        <p:txBody>
          <a:bodyPr wrap="square" rtlCol="0">
            <a:spAutoFit/>
          </a:bodyPr>
          <a:lstStyle/>
          <a:p>
            <a:r>
              <a:rPr lang="en-US" sz="1600" b="0" i="1" dirty="0" smtClean="0">
                <a:latin typeface="Trebuchet MS" pitchFamily="34" charset="0"/>
              </a:rPr>
              <a:t> Implications of MARC Tag Usage on Library Metadata  Practices , 2010</a:t>
            </a:r>
            <a:endParaRPr lang="en-US" sz="1600" b="0" i="1"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 calcmode="lin" valueType="num">
                                      <p:cBhvr additive="base">
                                        <p:cTn id="7" dur="500" fill="hold"/>
                                        <p:tgtEl>
                                          <p:spTgt spid="75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3667">
                                            <p:txEl>
                                              <p:pRg st="1" end="1"/>
                                            </p:txEl>
                                          </p:spTgt>
                                        </p:tgtEl>
                                        <p:attrNameLst>
                                          <p:attrName>style.visibility</p:attrName>
                                        </p:attrNameLst>
                                      </p:cBhvr>
                                      <p:to>
                                        <p:strVal val="visible"/>
                                      </p:to>
                                    </p:set>
                                    <p:anim calcmode="lin" valueType="num">
                                      <p:cBhvr additive="base">
                                        <p:cTn id="13" dur="500" fill="hold"/>
                                        <p:tgtEl>
                                          <p:spTgt spid="75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53667">
                                            <p:txEl>
                                              <p:pRg st="2" end="2"/>
                                            </p:txEl>
                                          </p:spTgt>
                                        </p:tgtEl>
                                        <p:attrNameLst>
                                          <p:attrName>style.visibility</p:attrName>
                                        </p:attrNameLst>
                                      </p:cBhvr>
                                      <p:to>
                                        <p:strVal val="visible"/>
                                      </p:to>
                                    </p:set>
                                    <p:anim calcmode="lin" valueType="num">
                                      <p:cBhvr additive="base">
                                        <p:cTn id="19" dur="500" fill="hold"/>
                                        <p:tgtEl>
                                          <p:spTgt spid="75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53667">
                                            <p:txEl>
                                              <p:pRg st="3" end="3"/>
                                            </p:txEl>
                                          </p:spTgt>
                                        </p:tgtEl>
                                        <p:attrNameLst>
                                          <p:attrName>style.visibility</p:attrName>
                                        </p:attrNameLst>
                                      </p:cBhvr>
                                      <p:to>
                                        <p:strVal val="visible"/>
                                      </p:to>
                                    </p:set>
                                    <p:anim calcmode="lin" valueType="num">
                                      <p:cBhvr additive="base">
                                        <p:cTn id="25" dur="500" fill="hold"/>
                                        <p:tgtEl>
                                          <p:spTgt spid="7536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667000"/>
            <a:ext cx="7991868" cy="1077218"/>
          </a:xfrm>
          <a:prstGeom prst="rect">
            <a:avLst/>
          </a:prstGeom>
          <a:noFill/>
        </p:spPr>
        <p:txBody>
          <a:bodyPr wrap="none" rtlCol="0">
            <a:spAutoFit/>
          </a:bodyPr>
          <a:lstStyle/>
          <a:p>
            <a:pPr algn="ctr"/>
            <a:r>
              <a:rPr lang="en-US" dirty="0" smtClean="0">
                <a:solidFill>
                  <a:schemeClr val="accent2"/>
                </a:solidFill>
                <a:latin typeface="Trebuchet MS" pitchFamily="34" charset="0"/>
              </a:rPr>
              <a:t>We’re already repurposing the metadata</a:t>
            </a:r>
          </a:p>
          <a:p>
            <a:pPr algn="ctr"/>
            <a:r>
              <a:rPr lang="en-US" dirty="0" smtClean="0">
                <a:solidFill>
                  <a:schemeClr val="accent2"/>
                </a:solidFill>
                <a:latin typeface="Trebuchet MS" pitchFamily="34" charset="0"/>
              </a:rPr>
              <a:t>we have</a:t>
            </a:r>
            <a:endParaRPr lang="en-US"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Methodology</a:t>
            </a:r>
          </a:p>
        </p:txBody>
      </p:sp>
      <p:sp>
        <p:nvSpPr>
          <p:cNvPr id="38915" name="Rectangle 3"/>
          <p:cNvSpPr>
            <a:spLocks noGrp="1" noChangeArrowheads="1"/>
          </p:cNvSpPr>
          <p:nvPr>
            <p:ph idx="1"/>
          </p:nvPr>
        </p:nvSpPr>
        <p:spPr>
          <a:xfrm>
            <a:off x="714375" y="1428750"/>
            <a:ext cx="7702550" cy="5635625"/>
          </a:xfrm>
        </p:spPr>
        <p:txBody>
          <a:bodyPr/>
          <a:lstStyle/>
          <a:p>
            <a:r>
              <a:rPr lang="en-US" sz="1800" dirty="0"/>
              <a:t>Structured interviews with library directors at 15 ARL institutions</a:t>
            </a:r>
          </a:p>
          <a:p>
            <a:r>
              <a:rPr lang="en-US" sz="1800" dirty="0"/>
              <a:t>Identification and characterization of current risks</a:t>
            </a:r>
          </a:p>
          <a:p>
            <a:pPr lvl="1"/>
            <a:r>
              <a:rPr lang="en-US" sz="1600" dirty="0"/>
              <a:t>External – financial markets, legal, natural disasters</a:t>
            </a:r>
          </a:p>
          <a:p>
            <a:pPr lvl="1"/>
            <a:r>
              <a:rPr lang="en-US" sz="1600" dirty="0"/>
              <a:t>Strategic – service portfolio, organizational structure</a:t>
            </a:r>
          </a:p>
          <a:p>
            <a:pPr lvl="1"/>
            <a:r>
              <a:rPr lang="en-US" sz="1600" dirty="0"/>
              <a:t>Operational – management, human resources, workflow</a:t>
            </a:r>
          </a:p>
          <a:p>
            <a:pPr lvl="1"/>
            <a:r>
              <a:rPr lang="en-US" sz="1600" dirty="0"/>
              <a:t>Financial – funding, endowments</a:t>
            </a:r>
          </a:p>
          <a:p>
            <a:r>
              <a:rPr lang="en-US" sz="1800" dirty="0"/>
              <a:t>Individual rating of risks</a:t>
            </a:r>
          </a:p>
          <a:p>
            <a:pPr lvl="1"/>
            <a:r>
              <a:rPr lang="en-US" sz="1600" dirty="0"/>
              <a:t>Impact – insignificant </a:t>
            </a:r>
            <a:r>
              <a:rPr lang="en-US" sz="1600" dirty="0">
                <a:sym typeface="Wingdings" pitchFamily="2" charset="2"/>
              </a:rPr>
              <a:t></a:t>
            </a:r>
            <a:r>
              <a:rPr lang="en-US" sz="1600" dirty="0"/>
              <a:t> catastrophic</a:t>
            </a:r>
          </a:p>
          <a:p>
            <a:pPr lvl="1"/>
            <a:r>
              <a:rPr lang="en-US" sz="1600" dirty="0"/>
              <a:t>Likelihood – improbable </a:t>
            </a:r>
            <a:r>
              <a:rPr lang="en-US" sz="1600" dirty="0">
                <a:sym typeface="Wingdings" pitchFamily="2" charset="2"/>
              </a:rPr>
              <a:t></a:t>
            </a:r>
            <a:r>
              <a:rPr lang="en-US" sz="1600" dirty="0"/>
              <a:t> almost certain</a:t>
            </a:r>
          </a:p>
          <a:p>
            <a:r>
              <a:rPr lang="en-US" sz="1800" dirty="0"/>
              <a:t>Consolidation and calculation of average risk rate</a:t>
            </a:r>
          </a:p>
          <a:p>
            <a:pPr lvl="1"/>
            <a:r>
              <a:rPr lang="en-US" sz="1600" dirty="0"/>
              <a:t>Weighted by frequency of mention during interview</a:t>
            </a:r>
          </a:p>
          <a:p>
            <a:pPr lvl="1"/>
            <a:r>
              <a:rPr lang="en-US" sz="1600" dirty="0"/>
              <a:t>Evaluated against impact, likelihood </a:t>
            </a:r>
          </a:p>
          <a:p>
            <a:endParaRPr lang="en-US" sz="1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533400" y="685800"/>
            <a:ext cx="7551737" cy="5486400"/>
          </a:xfrm>
          <a:prstGeom prst="rect">
            <a:avLst/>
          </a:prstGeom>
          <a:noFill/>
          <a:ln w="9525">
            <a:noFill/>
            <a:miter lim="800000"/>
            <a:headEnd/>
            <a:tailEnd/>
          </a:ln>
        </p:spPr>
      </p:pic>
      <p:sp>
        <p:nvSpPr>
          <p:cNvPr id="3" name="TextBox 2"/>
          <p:cNvSpPr txBox="1"/>
          <p:nvPr/>
        </p:nvSpPr>
        <p:spPr>
          <a:xfrm>
            <a:off x="533400" y="228600"/>
            <a:ext cx="5152949" cy="584775"/>
          </a:xfrm>
          <a:prstGeom prst="rect">
            <a:avLst/>
          </a:prstGeom>
          <a:noFill/>
        </p:spPr>
        <p:txBody>
          <a:bodyPr wrap="none" rtlCol="0">
            <a:spAutoFit/>
          </a:bodyPr>
          <a:lstStyle/>
          <a:p>
            <a:r>
              <a:rPr lang="en-US" dirty="0" smtClean="0">
                <a:solidFill>
                  <a:schemeClr val="accent2"/>
                </a:solidFill>
                <a:latin typeface="Trebuchet MS" pitchFamily="34" charset="0"/>
              </a:rPr>
              <a:t>OCLC’s </a:t>
            </a:r>
            <a:r>
              <a:rPr lang="en-US" dirty="0" err="1" smtClean="0">
                <a:solidFill>
                  <a:schemeClr val="accent2"/>
                </a:solidFill>
                <a:latin typeface="Trebuchet MS" pitchFamily="34" charset="0"/>
              </a:rPr>
              <a:t>xISSN</a:t>
            </a:r>
            <a:r>
              <a:rPr lang="en-US" dirty="0" smtClean="0">
                <a:solidFill>
                  <a:schemeClr val="accent2"/>
                </a:solidFill>
                <a:latin typeface="Trebuchet MS" pitchFamily="34" charset="0"/>
              </a:rPr>
              <a:t> Web Service</a:t>
            </a:r>
            <a:endParaRPr lang="en-US" dirty="0">
              <a:solidFill>
                <a:schemeClr val="accent2"/>
              </a:solidFill>
              <a:latin typeface="Trebuchet MS" pitchFamily="34" charset="0"/>
            </a:endParaRPr>
          </a:p>
        </p:txBody>
      </p:sp>
      <p:sp>
        <p:nvSpPr>
          <p:cNvPr id="4" name="TextBox 3"/>
          <p:cNvSpPr txBox="1"/>
          <p:nvPr/>
        </p:nvSpPr>
        <p:spPr>
          <a:xfrm>
            <a:off x="457200" y="5867400"/>
            <a:ext cx="3421129" cy="523220"/>
          </a:xfrm>
          <a:prstGeom prst="rect">
            <a:avLst/>
          </a:prstGeom>
          <a:noFill/>
        </p:spPr>
        <p:txBody>
          <a:bodyPr wrap="none" rtlCol="0">
            <a:spAutoFit/>
          </a:bodyPr>
          <a:lstStyle/>
          <a:p>
            <a:r>
              <a:rPr lang="en-US" sz="2800" dirty="0" smtClean="0">
                <a:latin typeface="Trebuchet MS" pitchFamily="34" charset="0"/>
                <a:hlinkClick r:id="rId4"/>
              </a:rPr>
              <a:t>xissn.worldcat.org/</a:t>
            </a:r>
            <a:endParaRPr lang="en-US" sz="2800" dirty="0">
              <a:latin typeface="Trebuchet MS"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533400" y="685800"/>
            <a:ext cx="7256463" cy="5210175"/>
          </a:xfrm>
          <a:prstGeom prst="rect">
            <a:avLst/>
          </a:prstGeom>
          <a:noFill/>
          <a:ln w="9525">
            <a:noFill/>
            <a:miter lim="800000"/>
            <a:headEnd/>
            <a:tailEnd/>
          </a:ln>
        </p:spPr>
      </p:pic>
      <p:sp>
        <p:nvSpPr>
          <p:cNvPr id="3" name="TextBox 2"/>
          <p:cNvSpPr txBox="1"/>
          <p:nvPr/>
        </p:nvSpPr>
        <p:spPr>
          <a:xfrm>
            <a:off x="381000" y="228600"/>
            <a:ext cx="7769627" cy="584775"/>
          </a:xfrm>
          <a:prstGeom prst="rect">
            <a:avLst/>
          </a:prstGeom>
          <a:noFill/>
        </p:spPr>
        <p:txBody>
          <a:bodyPr wrap="none" rtlCol="0">
            <a:spAutoFit/>
          </a:bodyPr>
          <a:lstStyle/>
          <a:p>
            <a:r>
              <a:rPr lang="en-US" dirty="0" smtClean="0">
                <a:solidFill>
                  <a:schemeClr val="accent2"/>
                </a:solidFill>
                <a:latin typeface="Trebuchet MS" pitchFamily="34" charset="0"/>
              </a:rPr>
              <a:t>OCLC Web Services’ Application Gallery</a:t>
            </a:r>
            <a:endParaRPr lang="en-US" dirty="0">
              <a:solidFill>
                <a:schemeClr val="accent2"/>
              </a:solidFill>
              <a:latin typeface="Trebuchet MS" pitchFamily="34" charset="0"/>
            </a:endParaRPr>
          </a:p>
        </p:txBody>
      </p:sp>
      <p:sp>
        <p:nvSpPr>
          <p:cNvPr id="4" name="TextBox 3"/>
          <p:cNvSpPr txBox="1"/>
          <p:nvPr/>
        </p:nvSpPr>
        <p:spPr>
          <a:xfrm>
            <a:off x="685800" y="5867400"/>
            <a:ext cx="4806124" cy="523220"/>
          </a:xfrm>
          <a:prstGeom prst="rect">
            <a:avLst/>
          </a:prstGeom>
          <a:noFill/>
        </p:spPr>
        <p:txBody>
          <a:bodyPr wrap="none" rtlCol="0">
            <a:spAutoFit/>
          </a:bodyPr>
          <a:lstStyle/>
          <a:p>
            <a:r>
              <a:rPr lang="en-US" sz="2800" dirty="0" smtClean="0">
                <a:latin typeface="Trebuchet MS" pitchFamily="34" charset="0"/>
                <a:hlinkClick r:id="rId4"/>
              </a:rPr>
              <a:t>oclc.org/</a:t>
            </a:r>
            <a:r>
              <a:rPr lang="en-US" sz="2800" dirty="0" err="1" smtClean="0">
                <a:latin typeface="Trebuchet MS" pitchFamily="34" charset="0"/>
                <a:hlinkClick r:id="rId4"/>
              </a:rPr>
              <a:t>applicationgallery</a:t>
            </a:r>
            <a:r>
              <a:rPr lang="en-US" sz="2800" dirty="0" smtClean="0">
                <a:latin typeface="Trebuchet MS" pitchFamily="34" charset="0"/>
                <a:hlinkClick r:id="rId4"/>
              </a:rPr>
              <a:t>/</a:t>
            </a:r>
            <a:endParaRPr lang="en-US" sz="2800" dirty="0">
              <a:latin typeface="Trebuchet MS"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0"/>
            <a:ext cx="8504237" cy="592455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0" y="2057400"/>
            <a:ext cx="8504237" cy="592455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0" y="1600200"/>
            <a:ext cx="8504237" cy="5924550"/>
          </a:xfrm>
          <a:prstGeom prst="rect">
            <a:avLst/>
          </a:prstGeom>
          <a:noFill/>
          <a:ln w="9525">
            <a:noFill/>
            <a:miter lim="800000"/>
            <a:headEnd/>
            <a:tailEnd/>
          </a:ln>
        </p:spPr>
      </p:pic>
      <p:pic>
        <p:nvPicPr>
          <p:cNvPr id="35846" name="Picture 6"/>
          <p:cNvPicPr>
            <a:picLocks noChangeAspect="1" noChangeArrowheads="1"/>
          </p:cNvPicPr>
          <p:nvPr/>
        </p:nvPicPr>
        <p:blipFill>
          <a:blip r:embed="rId6" cstate="print"/>
          <a:srcRect/>
          <a:stretch>
            <a:fillRect/>
          </a:stretch>
        </p:blipFill>
        <p:spPr bwMode="auto">
          <a:xfrm>
            <a:off x="0" y="1685925"/>
            <a:ext cx="9094787" cy="517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ppt_x"/>
                                          </p:val>
                                        </p:tav>
                                        <p:tav tm="100000">
                                          <p:val>
                                            <p:strVal val="#ppt_x"/>
                                          </p:val>
                                        </p:tav>
                                      </p:tavLst>
                                    </p:anim>
                                    <p:anim calcmode="lin" valueType="num">
                                      <p:cBhvr additive="base">
                                        <p:cTn id="8"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additive="base">
                                        <p:cTn id="13" dur="500" fill="hold"/>
                                        <p:tgtEl>
                                          <p:spTgt spid="35844"/>
                                        </p:tgtEl>
                                        <p:attrNameLst>
                                          <p:attrName>ppt_x</p:attrName>
                                        </p:attrNameLst>
                                      </p:cBhvr>
                                      <p:tavLst>
                                        <p:tav tm="0">
                                          <p:val>
                                            <p:strVal val="#ppt_x"/>
                                          </p:val>
                                        </p:tav>
                                        <p:tav tm="100000">
                                          <p:val>
                                            <p:strVal val="#ppt_x"/>
                                          </p:val>
                                        </p:tav>
                                      </p:tavLst>
                                    </p:anim>
                                    <p:anim calcmode="lin" valueType="num">
                                      <p:cBhvr additive="base">
                                        <p:cTn id="14"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6"/>
                                        </p:tgtEl>
                                        <p:attrNameLst>
                                          <p:attrName>style.visibility</p:attrName>
                                        </p:attrNameLst>
                                      </p:cBhvr>
                                      <p:to>
                                        <p:strVal val="visible"/>
                                      </p:to>
                                    </p:set>
                                    <p:anim calcmode="lin" valueType="num">
                                      <p:cBhvr additive="base">
                                        <p:cTn id="19" dur="500" fill="hold"/>
                                        <p:tgtEl>
                                          <p:spTgt spid="35846"/>
                                        </p:tgtEl>
                                        <p:attrNameLst>
                                          <p:attrName>ppt_x</p:attrName>
                                        </p:attrNameLst>
                                      </p:cBhvr>
                                      <p:tavLst>
                                        <p:tav tm="0">
                                          <p:val>
                                            <p:strVal val="#ppt_x"/>
                                          </p:val>
                                        </p:tav>
                                        <p:tav tm="100000">
                                          <p:val>
                                            <p:strVal val="#ppt_x"/>
                                          </p:val>
                                        </p:tav>
                                      </p:tavLst>
                                    </p:anim>
                                    <p:anim calcmode="lin" valueType="num">
                                      <p:cBhvr additive="base">
                                        <p:cTn id="20" dur="500" fill="hold"/>
                                        <p:tgtEl>
                                          <p:spTgt spid="35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137160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cstate="print"/>
          <a:srcRect/>
          <a:stretch>
            <a:fillRect/>
          </a:stretch>
        </p:blipFill>
        <p:spPr bwMode="auto">
          <a:xfrm>
            <a:off x="0" y="0"/>
            <a:ext cx="12190413" cy="6856413"/>
          </a:xfrm>
          <a:prstGeom prst="rect">
            <a:avLst/>
          </a:prstGeom>
          <a:noFill/>
          <a:ln w="9525">
            <a:noFill/>
            <a:miter lim="800000"/>
            <a:headEnd/>
            <a:tailEnd/>
          </a:ln>
        </p:spPr>
      </p:pic>
      <p:pic>
        <p:nvPicPr>
          <p:cNvPr id="33796" name="Picture 4"/>
          <p:cNvPicPr>
            <a:picLocks noChangeAspect="1" noChangeArrowheads="1"/>
          </p:cNvPicPr>
          <p:nvPr/>
        </p:nvPicPr>
        <p:blipFill>
          <a:blip r:embed="rId4" cstate="print"/>
          <a:srcRect/>
          <a:stretch>
            <a:fillRect/>
          </a:stretch>
        </p:blipFill>
        <p:spPr bwMode="auto">
          <a:xfrm>
            <a:off x="0" y="838200"/>
            <a:ext cx="12190413" cy="6856413"/>
          </a:xfrm>
          <a:prstGeom prst="rect">
            <a:avLst/>
          </a:prstGeom>
          <a:noFill/>
          <a:ln w="9525">
            <a:noFill/>
            <a:miter lim="800000"/>
            <a:headEnd/>
            <a:tailEnd/>
          </a:ln>
        </p:spPr>
      </p:pic>
      <p:pic>
        <p:nvPicPr>
          <p:cNvPr id="33797" name="Picture 5"/>
          <p:cNvPicPr>
            <a:picLocks noChangeAspect="1" noChangeArrowheads="1"/>
          </p:cNvPicPr>
          <p:nvPr/>
        </p:nvPicPr>
        <p:blipFill>
          <a:blip r:embed="rId5" cstate="print"/>
          <a:srcRect/>
          <a:stretch>
            <a:fillRect/>
          </a:stretch>
        </p:blipFill>
        <p:spPr bwMode="auto">
          <a:xfrm>
            <a:off x="-1981200" y="838200"/>
            <a:ext cx="12190413" cy="6856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ppt_x"/>
                                          </p:val>
                                        </p:tav>
                                        <p:tav tm="100000">
                                          <p:val>
                                            <p:strVal val="#ppt_x"/>
                                          </p:val>
                                        </p:tav>
                                      </p:tavLst>
                                    </p:anim>
                                    <p:anim calcmode="lin" valueType="num">
                                      <p:cBhvr additive="base">
                                        <p:cTn id="14"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solidFill>
                  <a:schemeClr val="accent2"/>
                </a:solidFill>
              </a:rPr>
              <a:t>Where we are</a:t>
            </a:r>
            <a:endParaRPr lang="en-US" sz="2800" dirty="0">
              <a:solidFill>
                <a:schemeClr val="accent2"/>
              </a:solidFill>
            </a:endParaRPr>
          </a:p>
        </p:txBody>
      </p:sp>
      <p:sp>
        <p:nvSpPr>
          <p:cNvPr id="4" name="Content Placeholder 3"/>
          <p:cNvSpPr>
            <a:spLocks noGrp="1"/>
          </p:cNvSpPr>
          <p:nvPr>
            <p:ph sz="half" idx="2"/>
          </p:nvPr>
        </p:nvSpPr>
        <p:spPr>
          <a:xfrm>
            <a:off x="457200" y="1295400"/>
            <a:ext cx="4040188" cy="5029200"/>
          </a:xfrm>
          <a:ln>
            <a:solidFill>
              <a:schemeClr val="accent2"/>
            </a:solidFill>
          </a:ln>
        </p:spPr>
        <p:txBody>
          <a:bodyPr/>
          <a:lstStyle/>
          <a:p>
            <a:pPr>
              <a:buFont typeface="Arial" pitchFamily="34" charset="0"/>
              <a:buChar char="•"/>
            </a:pPr>
            <a:r>
              <a:rPr lang="en-US" dirty="0" smtClean="0"/>
              <a:t>Creating MARC and non-MARC metadata, often redundantly.</a:t>
            </a:r>
          </a:p>
          <a:p>
            <a:pPr>
              <a:buFont typeface="Arial" pitchFamily="34" charset="0"/>
              <a:buChar char="•"/>
            </a:pPr>
            <a:r>
              <a:rPr lang="en-US" dirty="0" smtClean="0"/>
              <a:t>Limited reuse outside the library domain.</a:t>
            </a:r>
          </a:p>
          <a:p>
            <a:pPr>
              <a:buFont typeface="Arial" pitchFamily="34" charset="0"/>
              <a:buChar char="•"/>
            </a:pPr>
            <a:r>
              <a:rPr lang="en-US" dirty="0" smtClean="0"/>
              <a:t>Metadata created by libraries generally hidden or buried in Web results.</a:t>
            </a:r>
            <a:endParaRPr lang="en-US" dirty="0"/>
          </a:p>
        </p:txBody>
      </p:sp>
      <p:sp>
        <p:nvSpPr>
          <p:cNvPr id="5" name="Text Placeholder 4"/>
          <p:cNvSpPr>
            <a:spLocks noGrp="1"/>
          </p:cNvSpPr>
          <p:nvPr>
            <p:ph type="body" sz="quarter" idx="3"/>
          </p:nvPr>
        </p:nvSpPr>
        <p:spPr>
          <a:xfrm>
            <a:off x="4648200" y="381000"/>
            <a:ext cx="4041775" cy="639762"/>
          </a:xfrm>
        </p:spPr>
        <p:txBody>
          <a:bodyPr/>
          <a:lstStyle/>
          <a:p>
            <a:r>
              <a:rPr lang="en-US" sz="2800" dirty="0" smtClean="0">
                <a:solidFill>
                  <a:schemeClr val="accent2"/>
                </a:solidFill>
              </a:rPr>
              <a:t>Where we want to go</a:t>
            </a:r>
            <a:endParaRPr lang="en-US" sz="2800" dirty="0">
              <a:solidFill>
                <a:schemeClr val="accent2"/>
              </a:solidFill>
            </a:endParaRPr>
          </a:p>
        </p:txBody>
      </p:sp>
      <p:sp>
        <p:nvSpPr>
          <p:cNvPr id="6" name="Content Placeholder 5"/>
          <p:cNvSpPr>
            <a:spLocks noGrp="1"/>
          </p:cNvSpPr>
          <p:nvPr>
            <p:ph sz="quarter" idx="4"/>
          </p:nvPr>
        </p:nvSpPr>
        <p:spPr>
          <a:xfrm>
            <a:off x="4645025" y="1295400"/>
            <a:ext cx="4041775" cy="5029200"/>
          </a:xfrm>
          <a:ln>
            <a:solidFill>
              <a:schemeClr val="accent2"/>
            </a:solidFill>
          </a:ln>
        </p:spPr>
        <p:txBody>
          <a:bodyPr/>
          <a:lstStyle/>
          <a:p>
            <a:pPr>
              <a:buFont typeface="Arial" pitchFamily="34" charset="0"/>
              <a:buChar char="•"/>
            </a:pPr>
            <a:r>
              <a:rPr lang="en-US" dirty="0" smtClean="0"/>
              <a:t>Create metadata once, and reuse in different contexts.</a:t>
            </a:r>
          </a:p>
          <a:p>
            <a:pPr>
              <a:buFont typeface="Arial" pitchFamily="34" charset="0"/>
              <a:buChar char="•"/>
            </a:pPr>
            <a:r>
              <a:rPr lang="en-US" dirty="0" smtClean="0"/>
              <a:t>Expanded reuse of metadata from variety of sources for own context.</a:t>
            </a:r>
          </a:p>
          <a:p>
            <a:pPr>
              <a:buFont typeface="Arial" pitchFamily="34" charset="0"/>
              <a:buChar char="•"/>
            </a:pPr>
            <a:r>
              <a:rPr lang="en-US" dirty="0" smtClean="0"/>
              <a:t>Contribute own metadata to the Semantic Web for discovery and metadata creation.</a:t>
            </a:r>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2"/>
                </a:solidFill>
              </a:rPr>
              <a:t>How we get there</a:t>
            </a:r>
            <a:endParaRPr lang="en-US" sz="3600" dirty="0">
              <a:solidFill>
                <a:schemeClr val="accent2"/>
              </a:solidFill>
            </a:endParaRPr>
          </a:p>
        </p:txBody>
      </p:sp>
      <p:sp>
        <p:nvSpPr>
          <p:cNvPr id="3" name="Content Placeholder 2"/>
          <p:cNvSpPr>
            <a:spLocks noGrp="1"/>
          </p:cNvSpPr>
          <p:nvPr>
            <p:ph idx="1"/>
          </p:nvPr>
        </p:nvSpPr>
        <p:spPr>
          <a:xfrm>
            <a:off x="381000" y="1219200"/>
            <a:ext cx="7702551" cy="4691064"/>
          </a:xfrm>
        </p:spPr>
        <p:txBody>
          <a:bodyPr/>
          <a:lstStyle/>
          <a:p>
            <a:r>
              <a:rPr lang="en-US" sz="2800" dirty="0" smtClean="0"/>
              <a:t>Move beyond “records” and converse with rest of the networked world.</a:t>
            </a:r>
          </a:p>
          <a:p>
            <a:r>
              <a:rPr lang="en-US" sz="2800" dirty="0" smtClean="0"/>
              <a:t>Aggregate “records” from statements when we need them.</a:t>
            </a:r>
          </a:p>
          <a:p>
            <a:r>
              <a:rPr lang="en-US" sz="2800" dirty="0" smtClean="0"/>
              <a:t>“Statement-based” data can be managed and improved more easily than record-based data</a:t>
            </a:r>
          </a:p>
          <a:p>
            <a:r>
              <a:rPr lang="en-US" sz="2800" dirty="0" smtClean="0"/>
              <a:t>Statement-based data can carry provenance </a:t>
            </a:r>
            <a:r>
              <a:rPr lang="en-US" sz="2800" i="1" dirty="0" smtClean="0"/>
              <a:t>for each statement.</a:t>
            </a:r>
          </a:p>
          <a:p>
            <a:pPr>
              <a:buNone/>
            </a:pPr>
            <a:endParaRPr lang="en-US" i="1" dirty="0" smtClean="0"/>
          </a:p>
          <a:p>
            <a:pPr>
              <a:buNone/>
            </a:pPr>
            <a:endParaRPr lang="en-US" i="1" dirty="0" smtClean="0"/>
          </a:p>
          <a:p>
            <a:pPr>
              <a:buNone/>
            </a:pPr>
            <a:endParaRPr lang="en-US" dirty="0"/>
          </a:p>
        </p:txBody>
      </p:sp>
      <p:sp>
        <p:nvSpPr>
          <p:cNvPr id="5" name="TextBox 4"/>
          <p:cNvSpPr txBox="1"/>
          <p:nvPr/>
        </p:nvSpPr>
        <p:spPr>
          <a:xfrm>
            <a:off x="457200" y="5105400"/>
            <a:ext cx="8686800" cy="338554"/>
          </a:xfrm>
          <a:prstGeom prst="rect">
            <a:avLst/>
          </a:prstGeom>
          <a:noFill/>
        </p:spPr>
        <p:txBody>
          <a:bodyPr wrap="square" rtlCol="0">
            <a:spAutoFit/>
          </a:bodyPr>
          <a:lstStyle/>
          <a:p>
            <a:r>
              <a:rPr lang="en-US" sz="1600" b="0" i="1" dirty="0" smtClean="0">
                <a:latin typeface="Trebuchet MS" pitchFamily="34" charset="0"/>
              </a:rPr>
              <a:t> Diane </a:t>
            </a:r>
            <a:r>
              <a:rPr lang="en-US" sz="1600" b="0" i="1" dirty="0" err="1" smtClean="0">
                <a:latin typeface="Trebuchet MS" pitchFamily="34" charset="0"/>
              </a:rPr>
              <a:t>Hillmann</a:t>
            </a:r>
            <a:r>
              <a:rPr lang="en-US" sz="1600" b="0" i="1" dirty="0" smtClean="0">
                <a:latin typeface="Trebuchet MS" pitchFamily="34" charset="0"/>
              </a:rPr>
              <a:t>, “Application Profiles”, ALA ALCTS: CCDA 2010-01-18	</a:t>
            </a:r>
            <a:endParaRPr lang="en-US" sz="1600" b="0" i="1" dirty="0">
              <a:latin typeface="Trebuchet MS" pitchFamily="34" charset="0"/>
            </a:endParaRPr>
          </a:p>
        </p:txBody>
      </p:sp>
      <p:sp>
        <p:nvSpPr>
          <p:cNvPr id="6" name="TextBox 5"/>
          <p:cNvSpPr txBox="1"/>
          <p:nvPr/>
        </p:nvSpPr>
        <p:spPr>
          <a:xfrm>
            <a:off x="1447800" y="5562600"/>
            <a:ext cx="5394960" cy="523220"/>
          </a:xfrm>
          <a:prstGeom prst="rect">
            <a:avLst/>
          </a:prstGeom>
          <a:noFill/>
          <a:ln>
            <a:solidFill>
              <a:schemeClr val="accent2"/>
            </a:solidFill>
          </a:ln>
        </p:spPr>
        <p:txBody>
          <a:bodyPr wrap="square" rtlCol="0">
            <a:spAutoFit/>
          </a:bodyPr>
          <a:lstStyle/>
          <a:p>
            <a:r>
              <a:rPr lang="en-US" sz="2800" dirty="0" smtClean="0">
                <a:solidFill>
                  <a:schemeClr val="tx1"/>
                </a:solidFill>
                <a:latin typeface="Trebuchet MS" pitchFamily="34" charset="0"/>
              </a:rPr>
              <a:t>Link data instead of copying it.</a:t>
            </a:r>
            <a:endParaRPr lang="en-US" sz="2800" dirty="0">
              <a:solidFill>
                <a:schemeClr val="tx1"/>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457200"/>
            <a:ext cx="8023223" cy="995360"/>
          </a:xfrm>
        </p:spPr>
        <p:txBody>
          <a:bodyPr/>
          <a:lstStyle/>
          <a:p>
            <a:pPr eaLnBrk="1" hangingPunct="1"/>
            <a:r>
              <a:rPr lang="en-US" sz="3600" dirty="0" smtClean="0">
                <a:solidFill>
                  <a:schemeClr val="accent2"/>
                </a:solidFill>
              </a:rPr>
              <a:t>Why linked data?</a:t>
            </a:r>
          </a:p>
        </p:txBody>
      </p:sp>
      <p:sp>
        <p:nvSpPr>
          <p:cNvPr id="31747" name="Content Placeholder 2"/>
          <p:cNvSpPr>
            <a:spLocks noGrp="1"/>
          </p:cNvSpPr>
          <p:nvPr>
            <p:ph idx="1"/>
          </p:nvPr>
        </p:nvSpPr>
        <p:spPr/>
        <p:txBody>
          <a:bodyPr/>
          <a:lstStyle/>
          <a:p>
            <a:pPr eaLnBrk="1" hangingPunct="1"/>
            <a:r>
              <a:rPr lang="en-US" sz="2800" dirty="0" smtClean="0"/>
              <a:t>Share data in a non-library-centered exchange format.</a:t>
            </a:r>
          </a:p>
          <a:p>
            <a:pPr lvl="1">
              <a:buFont typeface="Wingdings" pitchFamily="2" charset="2"/>
              <a:buChar char="Ø"/>
            </a:pPr>
            <a:r>
              <a:rPr lang="en-US" sz="2400" dirty="0" smtClean="0"/>
              <a:t>MARC not popular with the Web community</a:t>
            </a:r>
          </a:p>
          <a:p>
            <a:pPr lvl="1">
              <a:buFont typeface="Wingdings" pitchFamily="2" charset="2"/>
              <a:buChar char="Ø"/>
            </a:pPr>
            <a:r>
              <a:rPr lang="en-US" sz="2400" dirty="0" smtClean="0"/>
              <a:t>Dublin Core not semantically rich</a:t>
            </a:r>
          </a:p>
          <a:p>
            <a:pPr eaLnBrk="1" hangingPunct="1"/>
            <a:r>
              <a:rPr lang="en-US" sz="2800" dirty="0" smtClean="0"/>
              <a:t>Provide a framework for sharing semantically rich data in a Web-friendly way. </a:t>
            </a:r>
          </a:p>
          <a:p>
            <a:r>
              <a:rPr lang="en-US" sz="2800" dirty="0" smtClean="0"/>
              <a:t>Participate in the </a:t>
            </a:r>
            <a:r>
              <a:rPr lang="en-US" sz="2800" i="1" dirty="0" smtClean="0">
                <a:solidFill>
                  <a:schemeClr val="accent2"/>
                </a:solidFill>
              </a:rPr>
              <a:t>Semantic Web. </a:t>
            </a:r>
            <a:r>
              <a:rPr lang="en-US" sz="2800" dirty="0" smtClean="0">
                <a:latin typeface="Trebuchet MS" pitchFamily="34" charset="0"/>
              </a:rPr>
              <a:t>Bridges the gap between our technologies and the rest of the world’s.</a:t>
            </a:r>
          </a:p>
          <a:p>
            <a:pPr eaLnBrk="1" hangingPunct="1"/>
            <a:endParaRPr lang="en-US" sz="2800" dirty="0" smtClean="0">
              <a:solidFill>
                <a:schemeClr val="accent2"/>
              </a:solidFill>
            </a:endParaRPr>
          </a:p>
        </p:txBody>
      </p:sp>
      <p:pic>
        <p:nvPicPr>
          <p:cNvPr id="5" name="Picture 5"/>
          <p:cNvPicPr>
            <a:picLocks noChangeAspect="1" noChangeArrowheads="1"/>
          </p:cNvPicPr>
          <p:nvPr/>
        </p:nvPicPr>
        <p:blipFill>
          <a:blip r:embed="rId3" cstate="print"/>
          <a:srcRect/>
          <a:stretch>
            <a:fillRect/>
          </a:stretch>
        </p:blipFill>
        <p:spPr bwMode="auto">
          <a:xfrm>
            <a:off x="6934200" y="228600"/>
            <a:ext cx="1838325" cy="7143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cstate="print"/>
          <a:srcRect/>
          <a:stretch>
            <a:fillRect/>
          </a:stretch>
        </p:blipFill>
        <p:spPr bwMode="auto">
          <a:xfrm>
            <a:off x="0" y="685800"/>
            <a:ext cx="8170863" cy="5934075"/>
          </a:xfrm>
          <a:prstGeom prst="rect">
            <a:avLst/>
          </a:prstGeom>
          <a:noFill/>
          <a:ln w="9525">
            <a:noFill/>
            <a:miter lim="800000"/>
            <a:headEnd/>
            <a:tailEnd/>
          </a:ln>
        </p:spPr>
      </p:pic>
      <p:sp>
        <p:nvSpPr>
          <p:cNvPr id="4" name="TextBox 3"/>
          <p:cNvSpPr txBox="1"/>
          <p:nvPr/>
        </p:nvSpPr>
        <p:spPr>
          <a:xfrm>
            <a:off x="914400" y="0"/>
            <a:ext cx="5235729" cy="584775"/>
          </a:xfrm>
          <a:prstGeom prst="rect">
            <a:avLst/>
          </a:prstGeom>
          <a:noFill/>
        </p:spPr>
        <p:txBody>
          <a:bodyPr wrap="none" rtlCol="0">
            <a:spAutoFit/>
          </a:bodyPr>
          <a:lstStyle/>
          <a:p>
            <a:r>
              <a:rPr lang="en-US" dirty="0" smtClean="0">
                <a:solidFill>
                  <a:srgbClr val="0070C0"/>
                </a:solidFill>
                <a:hlinkClick r:id="rId4"/>
              </a:rPr>
              <a:t>id.loc.gov/authorities</a:t>
            </a:r>
            <a:endParaRPr lang="en-US" dirty="0">
              <a:solidFill>
                <a:srgbClr val="0070C0"/>
              </a:solidFill>
            </a:endParaRPr>
          </a:p>
        </p:txBody>
      </p:sp>
      <p:pic>
        <p:nvPicPr>
          <p:cNvPr id="37892" name="Picture 4"/>
          <p:cNvPicPr>
            <a:picLocks noChangeAspect="1" noChangeArrowheads="1"/>
          </p:cNvPicPr>
          <p:nvPr/>
        </p:nvPicPr>
        <p:blipFill>
          <a:blip r:embed="rId5" cstate="print"/>
          <a:srcRect/>
          <a:stretch>
            <a:fillRect/>
          </a:stretch>
        </p:blipFill>
        <p:spPr bwMode="auto">
          <a:xfrm>
            <a:off x="3705225" y="990600"/>
            <a:ext cx="5438775" cy="5486400"/>
          </a:xfrm>
          <a:prstGeom prst="rect">
            <a:avLst/>
          </a:prstGeom>
          <a:noFill/>
          <a:ln w="9525">
            <a:noFill/>
            <a:miter lim="800000"/>
            <a:headEnd/>
            <a:tailEnd/>
          </a:ln>
        </p:spPr>
      </p:pic>
      <p:pic>
        <p:nvPicPr>
          <p:cNvPr id="37893" name="Picture 5"/>
          <p:cNvPicPr>
            <a:picLocks noChangeAspect="1" noChangeArrowheads="1"/>
          </p:cNvPicPr>
          <p:nvPr/>
        </p:nvPicPr>
        <p:blipFill>
          <a:blip r:embed="rId6" cstate="print"/>
          <a:srcRect/>
          <a:stretch>
            <a:fillRect/>
          </a:stretch>
        </p:blipFill>
        <p:spPr bwMode="auto">
          <a:xfrm>
            <a:off x="1828800" y="4953000"/>
            <a:ext cx="1981200" cy="1038225"/>
          </a:xfrm>
          <a:prstGeom prst="rect">
            <a:avLst/>
          </a:prstGeom>
          <a:noFill/>
          <a:ln w="9525">
            <a:solidFill>
              <a:schemeClr val="accent2"/>
            </a:solidFill>
            <a:miter lim="800000"/>
            <a:headEnd/>
            <a:tailEnd/>
          </a:ln>
        </p:spPr>
      </p:pic>
      <p:sp>
        <p:nvSpPr>
          <p:cNvPr id="6" name="Oval 5"/>
          <p:cNvSpPr/>
          <p:nvPr/>
        </p:nvSpPr>
        <p:spPr bwMode="auto">
          <a:xfrm>
            <a:off x="0" y="3124200"/>
            <a:ext cx="3886200" cy="838200"/>
          </a:xfrm>
          <a:prstGeom prst="ellipse">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3" cstate="print"/>
          <a:srcRect/>
          <a:stretch>
            <a:fillRect/>
          </a:stretch>
        </p:blipFill>
        <p:spPr bwMode="auto">
          <a:xfrm>
            <a:off x="0" y="533400"/>
            <a:ext cx="9820276" cy="5705475"/>
          </a:xfrm>
          <a:prstGeom prst="rect">
            <a:avLst/>
          </a:prstGeom>
          <a:noFill/>
          <a:ln w="9525">
            <a:noFill/>
            <a:miter lim="800000"/>
            <a:headEnd/>
            <a:tailEnd/>
          </a:ln>
        </p:spPr>
      </p:pic>
      <p:sp>
        <p:nvSpPr>
          <p:cNvPr id="4" name="TextBox 3"/>
          <p:cNvSpPr txBox="1"/>
          <p:nvPr/>
        </p:nvSpPr>
        <p:spPr>
          <a:xfrm>
            <a:off x="914400" y="0"/>
            <a:ext cx="7501028" cy="1015663"/>
          </a:xfrm>
          <a:prstGeom prst="rect">
            <a:avLst/>
          </a:prstGeom>
          <a:noFill/>
        </p:spPr>
        <p:txBody>
          <a:bodyPr wrap="none" rtlCol="0">
            <a:spAutoFit/>
          </a:bodyPr>
          <a:lstStyle/>
          <a:p>
            <a:pPr marL="0" lvl="1"/>
            <a:r>
              <a:rPr lang="en-US" sz="2800" u="sng" dirty="0" smtClean="0">
                <a:solidFill>
                  <a:schemeClr val="accent2"/>
                </a:solidFill>
                <a:latin typeface="Trebuchet MS" pitchFamily="34" charset="0"/>
              </a:rPr>
              <a:t>http://</a:t>
            </a:r>
            <a:r>
              <a:rPr lang="en-US" sz="2800" u="sng" dirty="0" smtClean="0">
                <a:solidFill>
                  <a:schemeClr val="accent1"/>
                </a:solidFill>
                <a:latin typeface="Trebuchet MS" pitchFamily="34" charset="0"/>
                <a:hlinkClick r:id="rId4"/>
              </a:rPr>
              <a:t>metadataregistry.org</a:t>
            </a:r>
            <a:r>
              <a:rPr lang="en-US" sz="2800" u="sng" dirty="0" smtClean="0">
                <a:solidFill>
                  <a:schemeClr val="accent1"/>
                </a:solidFill>
                <a:latin typeface="Trebuchet MS" pitchFamily="34" charset="0"/>
              </a:rPr>
              <a:t>/</a:t>
            </a:r>
            <a:r>
              <a:rPr lang="en-US" sz="2800" u="sng" dirty="0" smtClean="0">
                <a:solidFill>
                  <a:schemeClr val="accent2"/>
                </a:solidFill>
                <a:latin typeface="Trebuchet MS" pitchFamily="34" charset="0"/>
              </a:rPr>
              <a:t>rdabrowse.htm</a:t>
            </a:r>
          </a:p>
          <a:p>
            <a:endParaRPr lang="en-US" dirty="0">
              <a:solidFill>
                <a:srgbClr val="0070C0"/>
              </a:solidFill>
            </a:endParaRPr>
          </a:p>
        </p:txBody>
      </p:sp>
      <p:pic>
        <p:nvPicPr>
          <p:cNvPr id="38916" name="Picture 4"/>
          <p:cNvPicPr>
            <a:picLocks noChangeAspect="1" noChangeArrowheads="1"/>
          </p:cNvPicPr>
          <p:nvPr/>
        </p:nvPicPr>
        <p:blipFill>
          <a:blip r:embed="rId5" cstate="print"/>
          <a:srcRect/>
          <a:stretch>
            <a:fillRect/>
          </a:stretch>
        </p:blipFill>
        <p:spPr bwMode="auto">
          <a:xfrm>
            <a:off x="2971800" y="990600"/>
            <a:ext cx="7351713" cy="5657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t>Risk Clusters</a:t>
            </a:r>
          </a:p>
        </p:txBody>
      </p:sp>
      <p:sp>
        <p:nvSpPr>
          <p:cNvPr id="84996" name="Text Box 4"/>
          <p:cNvSpPr txBox="1">
            <a:spLocks noChangeArrowheads="1"/>
          </p:cNvSpPr>
          <p:nvPr/>
        </p:nvSpPr>
        <p:spPr bwMode="auto">
          <a:xfrm>
            <a:off x="228600" y="3962400"/>
            <a:ext cx="3200400" cy="533400"/>
          </a:xfrm>
          <a:prstGeom prst="rect">
            <a:avLst/>
          </a:prstGeom>
          <a:solidFill>
            <a:srgbClr val="FF0000"/>
          </a:solidFill>
          <a:ln w="9525" algn="ctr">
            <a:noFill/>
            <a:miter lim="800000"/>
            <a:headEnd/>
            <a:tailEnd/>
          </a:ln>
          <a:effectLst/>
        </p:spPr>
        <p:txBody>
          <a:bodyPr wrap="square">
            <a:spAutoFit/>
          </a:bodyPr>
          <a:lstStyle/>
          <a:p>
            <a:r>
              <a:rPr lang="en-US" sz="2400" dirty="0">
                <a:solidFill>
                  <a:schemeClr val="bg1"/>
                </a:solidFill>
              </a:rPr>
              <a:t>Legacy Technology</a:t>
            </a:r>
          </a:p>
        </p:txBody>
      </p:sp>
      <p:sp>
        <p:nvSpPr>
          <p:cNvPr id="84997" name="Text Box 5"/>
          <p:cNvSpPr txBox="1">
            <a:spLocks noChangeArrowheads="1"/>
          </p:cNvSpPr>
          <p:nvPr/>
        </p:nvSpPr>
        <p:spPr bwMode="auto">
          <a:xfrm>
            <a:off x="228600" y="2133600"/>
            <a:ext cx="3200400" cy="533400"/>
          </a:xfrm>
          <a:prstGeom prst="rect">
            <a:avLst/>
          </a:prstGeom>
          <a:solidFill>
            <a:srgbClr val="009999"/>
          </a:solidFill>
          <a:ln w="9525" algn="ctr">
            <a:noFill/>
            <a:miter lim="800000"/>
            <a:headEnd/>
            <a:tailEnd/>
          </a:ln>
          <a:effectLst/>
        </p:spPr>
        <p:txBody>
          <a:bodyPr wrap="square">
            <a:spAutoFit/>
          </a:bodyPr>
          <a:lstStyle/>
          <a:p>
            <a:r>
              <a:rPr lang="en-US" sz="2400" dirty="0">
                <a:solidFill>
                  <a:schemeClr val="bg1"/>
                </a:solidFill>
              </a:rPr>
              <a:t>Human</a:t>
            </a:r>
            <a:r>
              <a:rPr lang="en-US" sz="2400" dirty="0"/>
              <a:t> </a:t>
            </a:r>
            <a:r>
              <a:rPr lang="en-US" sz="2400" dirty="0">
                <a:solidFill>
                  <a:schemeClr val="bg1"/>
                </a:solidFill>
              </a:rPr>
              <a:t>Resources</a:t>
            </a:r>
          </a:p>
        </p:txBody>
      </p:sp>
      <p:sp>
        <p:nvSpPr>
          <p:cNvPr id="84998" name="Text Box 6"/>
          <p:cNvSpPr txBox="1">
            <a:spLocks noChangeArrowheads="1"/>
          </p:cNvSpPr>
          <p:nvPr/>
        </p:nvSpPr>
        <p:spPr bwMode="auto">
          <a:xfrm>
            <a:off x="228600" y="1295400"/>
            <a:ext cx="3200400" cy="535531"/>
          </a:xfrm>
          <a:prstGeom prst="rect">
            <a:avLst/>
          </a:prstGeom>
          <a:solidFill>
            <a:srgbClr val="FF7600"/>
          </a:solidFill>
          <a:ln w="9525" algn="ctr">
            <a:noFill/>
            <a:miter lim="800000"/>
            <a:headEnd/>
            <a:tailEnd/>
          </a:ln>
          <a:effectLst/>
        </p:spPr>
        <p:txBody>
          <a:bodyPr wrap="square">
            <a:spAutoFit/>
          </a:bodyPr>
          <a:lstStyle/>
          <a:p>
            <a:r>
              <a:rPr lang="en-US" sz="2400" dirty="0">
                <a:solidFill>
                  <a:schemeClr val="bg1"/>
                </a:solidFill>
              </a:rPr>
              <a:t>Value Proposition</a:t>
            </a:r>
          </a:p>
        </p:txBody>
      </p:sp>
      <p:sp>
        <p:nvSpPr>
          <p:cNvPr id="84999" name="Text Box 7"/>
          <p:cNvSpPr txBox="1">
            <a:spLocks noChangeArrowheads="1"/>
          </p:cNvSpPr>
          <p:nvPr/>
        </p:nvSpPr>
        <p:spPr bwMode="auto">
          <a:xfrm>
            <a:off x="228600" y="3048000"/>
            <a:ext cx="3200400" cy="535531"/>
          </a:xfrm>
          <a:prstGeom prst="rect">
            <a:avLst/>
          </a:prstGeom>
          <a:solidFill>
            <a:srgbClr val="000080"/>
          </a:solidFill>
          <a:ln w="9525" algn="ctr">
            <a:noFill/>
            <a:miter lim="800000"/>
            <a:headEnd/>
            <a:tailEnd/>
          </a:ln>
          <a:effectLst/>
        </p:spPr>
        <p:txBody>
          <a:bodyPr wrap="square">
            <a:spAutoFit/>
          </a:bodyPr>
          <a:lstStyle/>
          <a:p>
            <a:r>
              <a:rPr lang="en-US" sz="2400" dirty="0">
                <a:solidFill>
                  <a:schemeClr val="bg1"/>
                </a:solidFill>
              </a:rPr>
              <a:t>Durable Goods</a:t>
            </a:r>
          </a:p>
        </p:txBody>
      </p:sp>
      <p:sp>
        <p:nvSpPr>
          <p:cNvPr id="85000" name="Text Box 8"/>
          <p:cNvSpPr txBox="1">
            <a:spLocks noChangeArrowheads="1"/>
          </p:cNvSpPr>
          <p:nvPr/>
        </p:nvSpPr>
        <p:spPr bwMode="auto">
          <a:xfrm>
            <a:off x="228600" y="4876800"/>
            <a:ext cx="3200400" cy="535531"/>
          </a:xfrm>
          <a:prstGeom prst="rect">
            <a:avLst/>
          </a:prstGeom>
          <a:solidFill>
            <a:srgbClr val="336600"/>
          </a:solidFill>
          <a:ln w="9525" algn="ctr">
            <a:noFill/>
            <a:miter lim="800000"/>
            <a:headEnd/>
            <a:tailEnd/>
          </a:ln>
          <a:effectLst/>
        </p:spPr>
        <p:txBody>
          <a:bodyPr wrap="square">
            <a:spAutoFit/>
          </a:bodyPr>
          <a:lstStyle/>
          <a:p>
            <a:r>
              <a:rPr lang="en-US" sz="2400" dirty="0" smtClean="0">
                <a:solidFill>
                  <a:schemeClr val="bg1"/>
                </a:solidFill>
              </a:rPr>
              <a:t>Intellectual Property </a:t>
            </a:r>
            <a:endParaRPr lang="en-US" sz="2400" dirty="0">
              <a:solidFill>
                <a:schemeClr val="bg1"/>
              </a:solidFill>
            </a:endParaRPr>
          </a:p>
        </p:txBody>
      </p:sp>
      <p:sp>
        <p:nvSpPr>
          <p:cNvPr id="85001" name="Text Box 9"/>
          <p:cNvSpPr txBox="1">
            <a:spLocks noChangeArrowheads="1"/>
          </p:cNvSpPr>
          <p:nvPr/>
        </p:nvSpPr>
        <p:spPr bwMode="auto">
          <a:xfrm>
            <a:off x="3810000" y="1219200"/>
            <a:ext cx="4953000" cy="646331"/>
          </a:xfrm>
          <a:prstGeom prst="rect">
            <a:avLst/>
          </a:prstGeom>
          <a:noFill/>
          <a:ln w="9525" algn="ctr">
            <a:noFill/>
            <a:miter lim="800000"/>
            <a:headEnd/>
            <a:tailEnd/>
          </a:ln>
          <a:effectLst/>
        </p:spPr>
        <p:txBody>
          <a:bodyPr wrap="square">
            <a:spAutoFit/>
          </a:bodyPr>
          <a:lstStyle/>
          <a:p>
            <a:pPr>
              <a:lnSpc>
                <a:spcPct val="100000"/>
              </a:lnSpc>
              <a:spcBef>
                <a:spcPts val="0"/>
              </a:spcBef>
            </a:pPr>
            <a:r>
              <a:rPr lang="en-US" sz="1800" b="1" i="1" dirty="0">
                <a:solidFill>
                  <a:schemeClr val="tx1"/>
                </a:solidFill>
              </a:rPr>
              <a:t>… a reduced  sense of library relevance from below, above, and within </a:t>
            </a:r>
          </a:p>
        </p:txBody>
      </p:sp>
      <p:sp>
        <p:nvSpPr>
          <p:cNvPr id="85003" name="Text Box 11"/>
          <p:cNvSpPr txBox="1">
            <a:spLocks noChangeArrowheads="1"/>
          </p:cNvSpPr>
          <p:nvPr/>
        </p:nvSpPr>
        <p:spPr bwMode="auto">
          <a:xfrm>
            <a:off x="3810000" y="1905000"/>
            <a:ext cx="5181600" cy="1882567"/>
          </a:xfrm>
          <a:prstGeom prst="rect">
            <a:avLst/>
          </a:prstGeom>
          <a:noFill/>
          <a:ln w="9525" algn="ctr">
            <a:noFill/>
            <a:miter lim="800000"/>
            <a:headEnd/>
            <a:tailEnd/>
          </a:ln>
          <a:effectLst/>
        </p:spPr>
        <p:txBody>
          <a:bodyPr>
            <a:spAutoFit/>
          </a:bodyPr>
          <a:lstStyle/>
          <a:p>
            <a:pPr>
              <a:lnSpc>
                <a:spcPct val="100000"/>
              </a:lnSpc>
              <a:spcBef>
                <a:spcPts val="0"/>
              </a:spcBef>
            </a:pPr>
            <a:r>
              <a:rPr lang="en-US" sz="1800" b="1" i="1" dirty="0">
                <a:solidFill>
                  <a:schemeClr val="tx1"/>
                </a:solidFill>
              </a:rPr>
              <a:t>… changing </a:t>
            </a:r>
            <a:r>
              <a:rPr lang="en-US" sz="1800" i="1" dirty="0" smtClean="0">
                <a:solidFill>
                  <a:schemeClr val="tx1"/>
                </a:solidFill>
              </a:rPr>
              <a:t>… uncertainties about adequate preparation, adaptability, capacity for leadership in face of change </a:t>
            </a:r>
          </a:p>
          <a:p>
            <a:pPr>
              <a:lnSpc>
                <a:spcPct val="100000"/>
              </a:lnSpc>
              <a:spcBef>
                <a:spcPts val="1000"/>
              </a:spcBef>
            </a:pPr>
            <a:r>
              <a:rPr lang="en-US" sz="1800" b="1" i="1" dirty="0" smtClean="0">
                <a:solidFill>
                  <a:schemeClr val="tx1"/>
                </a:solidFill>
              </a:rPr>
              <a:t>value </a:t>
            </a:r>
            <a:r>
              <a:rPr lang="en-US" sz="1800" b="1" i="1" dirty="0">
                <a:solidFill>
                  <a:schemeClr val="tx1"/>
                </a:solidFill>
              </a:rPr>
              <a:t>of library collections and space; prices go up, value goes down – accounting doesn’t acknowledge the change</a:t>
            </a:r>
          </a:p>
        </p:txBody>
      </p:sp>
      <p:sp>
        <p:nvSpPr>
          <p:cNvPr id="15" name="Text Box 11"/>
          <p:cNvSpPr txBox="1">
            <a:spLocks noChangeArrowheads="1"/>
          </p:cNvSpPr>
          <p:nvPr/>
        </p:nvSpPr>
        <p:spPr bwMode="auto">
          <a:xfrm>
            <a:off x="3810000" y="3810000"/>
            <a:ext cx="5181600" cy="2031325"/>
          </a:xfrm>
          <a:prstGeom prst="rect">
            <a:avLst/>
          </a:prstGeom>
          <a:noFill/>
          <a:ln w="9525" algn="ctr">
            <a:noFill/>
            <a:miter lim="800000"/>
            <a:headEnd/>
            <a:tailEnd/>
          </a:ln>
          <a:effectLst/>
        </p:spPr>
        <p:txBody>
          <a:bodyPr>
            <a:spAutoFit/>
          </a:bodyPr>
          <a:lstStyle/>
          <a:p>
            <a:pPr>
              <a:lnSpc>
                <a:spcPct val="100000"/>
              </a:lnSpc>
              <a:spcBef>
                <a:spcPts val="0"/>
              </a:spcBef>
            </a:pPr>
            <a:r>
              <a:rPr lang="en-US" sz="1800" i="1" dirty="0" smtClean="0"/>
              <a:t>… managing and maintaining legacy systems is a challenge; replacement parts are hard to find</a:t>
            </a:r>
            <a:endParaRPr lang="en-US" sz="1800" dirty="0" smtClean="0"/>
          </a:p>
          <a:p>
            <a:pPr>
              <a:lnSpc>
                <a:spcPct val="100000"/>
              </a:lnSpc>
              <a:spcBef>
                <a:spcPts val="0"/>
              </a:spcBef>
            </a:pPr>
            <a:r>
              <a:rPr lang="en-US" sz="1800" i="1" dirty="0" smtClean="0"/>
              <a:t>… losing some traditional assets to commercial providers (e.g. Google Books) and failing to assume clear ownership stake in others (e.g. local scholarly outputs</a:t>
            </a:r>
            <a:endParaRPr lang="en-US" sz="1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81000" y="152400"/>
            <a:ext cx="8023225" cy="995362"/>
          </a:xfrm>
        </p:spPr>
        <p:txBody>
          <a:bodyPr anchor="ctr"/>
          <a:lstStyle/>
          <a:p>
            <a:pPr eaLnBrk="1" hangingPunct="1"/>
            <a:r>
              <a:rPr lang="en-US" sz="3200" dirty="0" smtClean="0">
                <a:solidFill>
                  <a:schemeClr val="accent2"/>
                </a:solidFill>
              </a:rPr>
              <a:t>Virtual International Authority File (VIAF)</a:t>
            </a:r>
          </a:p>
        </p:txBody>
      </p:sp>
      <p:sp>
        <p:nvSpPr>
          <p:cNvPr id="27652" name="TextBox 4"/>
          <p:cNvSpPr txBox="1">
            <a:spLocks noChangeArrowheads="1"/>
          </p:cNvSpPr>
          <p:nvPr/>
        </p:nvSpPr>
        <p:spPr bwMode="auto">
          <a:xfrm>
            <a:off x="304800" y="5943600"/>
            <a:ext cx="4343400" cy="400110"/>
          </a:xfrm>
          <a:prstGeom prst="rect">
            <a:avLst/>
          </a:prstGeom>
          <a:noFill/>
          <a:ln w="9525">
            <a:noFill/>
            <a:miter lim="800000"/>
            <a:headEnd/>
            <a:tailEnd/>
          </a:ln>
        </p:spPr>
        <p:txBody>
          <a:bodyPr wrap="square">
            <a:spAutoFit/>
          </a:bodyPr>
          <a:lstStyle/>
          <a:p>
            <a:r>
              <a:rPr lang="en-US" sz="2000" dirty="0">
                <a:latin typeface="Trebuchet MS" pitchFamily="34" charset="0"/>
                <a:cs typeface="Arial" charset="0"/>
              </a:rPr>
              <a:t>http://</a:t>
            </a:r>
            <a:r>
              <a:rPr lang="en-US" sz="2000" dirty="0" smtClean="0">
                <a:latin typeface="Trebuchet MS" pitchFamily="34" charset="0"/>
                <a:cs typeface="Arial" charset="0"/>
              </a:rPr>
              <a:t>viaf.org/viaf/95216565</a:t>
            </a:r>
            <a:endParaRPr lang="en-US" sz="2000" dirty="0">
              <a:latin typeface="Trebuchet MS" pitchFamily="34" charset="0"/>
              <a:cs typeface="Arial" charset="0"/>
            </a:endParaRPr>
          </a:p>
        </p:txBody>
      </p:sp>
      <p:pic>
        <p:nvPicPr>
          <p:cNvPr id="5124" name="Picture 4"/>
          <p:cNvPicPr>
            <a:picLocks noChangeAspect="1" noChangeArrowheads="1"/>
          </p:cNvPicPr>
          <p:nvPr/>
        </p:nvPicPr>
        <p:blipFill>
          <a:blip r:embed="rId3" cstate="print"/>
          <a:srcRect/>
          <a:stretch>
            <a:fillRect/>
          </a:stretch>
        </p:blipFill>
        <p:spPr bwMode="auto">
          <a:xfrm>
            <a:off x="0" y="914400"/>
            <a:ext cx="9018587" cy="451485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57200" y="1371600"/>
            <a:ext cx="2895600" cy="3505200"/>
          </a:xfrm>
          <a:prstGeom prst="rect">
            <a:avLst/>
          </a:prstGeom>
          <a:noFill/>
          <a:ln w="9525" algn="ctr">
            <a:noFill/>
            <a:miter lim="800000"/>
            <a:headEnd/>
            <a:tailEnd/>
          </a:ln>
        </p:spPr>
      </p:pic>
      <p:sp>
        <p:nvSpPr>
          <p:cNvPr id="6" name="TextBox 5"/>
          <p:cNvSpPr txBox="1"/>
          <p:nvPr/>
        </p:nvSpPr>
        <p:spPr>
          <a:xfrm>
            <a:off x="4267200" y="5334000"/>
            <a:ext cx="4876800" cy="830997"/>
          </a:xfrm>
          <a:prstGeom prst="rect">
            <a:avLst/>
          </a:prstGeom>
          <a:noFill/>
        </p:spPr>
        <p:txBody>
          <a:bodyPr wrap="square" rtlCol="0">
            <a:spAutoFit/>
          </a:bodyPr>
          <a:lstStyle/>
          <a:p>
            <a:r>
              <a:rPr lang="en-US" sz="2000" dirty="0" smtClean="0">
                <a:latin typeface="Trebuchet MS" pitchFamily="34" charset="0"/>
              </a:rPr>
              <a:t>Application/RDF as xml:</a:t>
            </a:r>
            <a:br>
              <a:rPr lang="en-US" sz="2000" dirty="0" smtClean="0">
                <a:latin typeface="Trebuchet MS" pitchFamily="34" charset="0"/>
              </a:rPr>
            </a:br>
            <a:r>
              <a:rPr lang="en-US" sz="2000" dirty="0" smtClean="0">
                <a:latin typeface="Trebuchet MS" pitchFamily="34" charset="0"/>
              </a:rPr>
              <a:t>http://viaf.org/viaf/95216565/rdf.xml</a:t>
            </a:r>
            <a:endParaRPr lang="en-US" sz="2000" dirty="0">
              <a:latin typeface="Trebuchet MS"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0"/>
            <a:ext cx="8023223" cy="995360"/>
          </a:xfrm>
        </p:spPr>
        <p:txBody>
          <a:bodyPr/>
          <a:lstStyle/>
          <a:p>
            <a:pPr eaLnBrk="1" hangingPunct="1"/>
            <a:r>
              <a:rPr lang="en-US" sz="3600" dirty="0" smtClean="0">
                <a:solidFill>
                  <a:schemeClr val="accent2"/>
                </a:solidFill>
              </a:rPr>
              <a:t>Taking off? </a:t>
            </a:r>
          </a:p>
        </p:txBody>
      </p:sp>
      <p:pic>
        <p:nvPicPr>
          <p:cNvPr id="32771" name="Picture 2" descr="File:Lod-datasets 2009-07-14 colored.png"/>
          <p:cNvPicPr>
            <a:picLocks noChangeAspect="1" noChangeArrowheads="1"/>
          </p:cNvPicPr>
          <p:nvPr/>
        </p:nvPicPr>
        <p:blipFill>
          <a:blip r:embed="rId3" cstate="print"/>
          <a:srcRect/>
          <a:stretch>
            <a:fillRect/>
          </a:stretch>
        </p:blipFill>
        <p:spPr bwMode="auto">
          <a:xfrm>
            <a:off x="228600" y="1143000"/>
            <a:ext cx="8686800" cy="5284787"/>
          </a:xfrm>
          <a:prstGeom prst="rect">
            <a:avLst/>
          </a:prstGeom>
          <a:noFill/>
          <a:ln w="9525">
            <a:noFill/>
            <a:miter lim="800000"/>
            <a:headEnd/>
            <a:tailEnd/>
          </a:ln>
        </p:spPr>
      </p:pic>
      <p:grpSp>
        <p:nvGrpSpPr>
          <p:cNvPr id="2" name="Group 6"/>
          <p:cNvGrpSpPr>
            <a:grpSpLocks/>
          </p:cNvGrpSpPr>
          <p:nvPr/>
        </p:nvGrpSpPr>
        <p:grpSpPr bwMode="auto">
          <a:xfrm>
            <a:off x="3429000" y="762000"/>
            <a:ext cx="5410276" cy="603312"/>
            <a:chOff x="3276602" y="990600"/>
            <a:chExt cx="4631744" cy="456903"/>
          </a:xfrm>
        </p:grpSpPr>
        <p:sp>
          <p:nvSpPr>
            <p:cNvPr id="5" name="TextBox 3"/>
            <p:cNvSpPr txBox="1">
              <a:spLocks noChangeArrowheads="1"/>
            </p:cNvSpPr>
            <p:nvPr/>
          </p:nvSpPr>
          <p:spPr bwMode="auto">
            <a:xfrm>
              <a:off x="4419600" y="990600"/>
              <a:ext cx="3488746" cy="349630"/>
            </a:xfrm>
            <a:prstGeom prst="rect">
              <a:avLst/>
            </a:prstGeom>
            <a:noFill/>
            <a:ln w="38100">
              <a:solidFill>
                <a:schemeClr val="accent2"/>
              </a:solidFill>
              <a:miter lim="800000"/>
              <a:headEnd/>
              <a:tailEnd/>
            </a:ln>
          </p:spPr>
          <p:txBody>
            <a:bodyPr wrap="none">
              <a:spAutoFit/>
            </a:bodyPr>
            <a:lstStyle/>
            <a:p>
              <a:r>
                <a:rPr lang="en-US" sz="2400" dirty="0">
                  <a:latin typeface="Trebuchet MS" pitchFamily="34" charset="0"/>
                </a:rPr>
                <a:t>National Library of Sweden</a:t>
              </a:r>
            </a:p>
          </p:txBody>
        </p:sp>
        <p:cxnSp>
          <p:nvCxnSpPr>
            <p:cNvPr id="6" name="Straight Arrow Connector 5"/>
            <p:cNvCxnSpPr>
              <a:cxnSpLocks noChangeShapeType="1"/>
              <a:stCxn id="5" idx="1"/>
            </p:cNvCxnSpPr>
            <p:nvPr/>
          </p:nvCxnSpPr>
          <p:spPr bwMode="auto">
            <a:xfrm rot="10800000" flipV="1">
              <a:off x="3276602" y="1165414"/>
              <a:ext cx="1142999" cy="282089"/>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grpSp>
      <p:sp>
        <p:nvSpPr>
          <p:cNvPr id="7" name="Oval 12"/>
          <p:cNvSpPr>
            <a:spLocks noChangeArrowheads="1"/>
          </p:cNvSpPr>
          <p:nvPr/>
        </p:nvSpPr>
        <p:spPr bwMode="auto">
          <a:xfrm>
            <a:off x="2514600" y="685800"/>
            <a:ext cx="914400" cy="533400"/>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a:r>
              <a:rPr lang="en-US" dirty="0">
                <a:solidFill>
                  <a:schemeClr val="tx1"/>
                </a:solidFill>
                <a:latin typeface="Trebuchet MS" pitchFamily="34" charset="0"/>
              </a:rPr>
              <a:t>VIAF</a:t>
            </a:r>
          </a:p>
        </p:txBody>
      </p:sp>
      <p:sp>
        <p:nvSpPr>
          <p:cNvPr id="8" name="Oval 14"/>
          <p:cNvSpPr>
            <a:spLocks noChangeArrowheads="1"/>
          </p:cNvSpPr>
          <p:nvPr/>
        </p:nvSpPr>
        <p:spPr bwMode="auto">
          <a:xfrm>
            <a:off x="0" y="1219200"/>
            <a:ext cx="1143000" cy="838200"/>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a:r>
              <a:rPr lang="en-US" dirty="0">
                <a:solidFill>
                  <a:schemeClr val="tx1"/>
                </a:solidFill>
                <a:latin typeface="Trebuchet MS" pitchFamily="34" charset="0"/>
              </a:rPr>
              <a:t>LCSH</a:t>
            </a:r>
          </a:p>
        </p:txBody>
      </p:sp>
      <p:sp>
        <p:nvSpPr>
          <p:cNvPr id="11" name="Oval 10"/>
          <p:cNvSpPr/>
          <p:nvPr/>
        </p:nvSpPr>
        <p:spPr bwMode="auto">
          <a:xfrm>
            <a:off x="1143000" y="914400"/>
            <a:ext cx="1600200" cy="914400"/>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r>
              <a:rPr lang="en-US" dirty="0" smtClean="0">
                <a:solidFill>
                  <a:srgbClr val="000000"/>
                </a:solidFill>
                <a:latin typeface="Trebuchet MS" pitchFamily="34" charset="0"/>
              </a:rPr>
              <a:t>R|D|A</a:t>
            </a:r>
            <a:endParaRPr kumimoji="0" lang="en-US" b="1" i="0" u="none" strike="noStrike" cap="none" normalizeH="0" baseline="0" dirty="0" smtClean="0">
              <a:ln>
                <a:noFill/>
              </a:ln>
              <a:solidFill>
                <a:srgbClr val="000000"/>
              </a:solidFill>
              <a:effectLst/>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676400"/>
            <a:ext cx="7848600" cy="1119186"/>
          </a:xfrm>
        </p:spPr>
        <p:txBody>
          <a:bodyPr/>
          <a:lstStyle/>
          <a:p>
            <a:r>
              <a:rPr lang="en-US" sz="4200" dirty="0" smtClean="0"/>
              <a:t>Thank You!</a:t>
            </a:r>
            <a:r>
              <a:rPr lang="en-US" dirty="0" smtClean="0"/>
              <a:t/>
            </a:r>
            <a:br>
              <a:rPr lang="en-US" dirty="0" smtClean="0"/>
            </a:br>
            <a:endParaRPr lang="en-US" dirty="0"/>
          </a:p>
        </p:txBody>
      </p:sp>
      <p:sp>
        <p:nvSpPr>
          <p:cNvPr id="5" name="Subtitle 4"/>
          <p:cNvSpPr>
            <a:spLocks noGrp="1"/>
          </p:cNvSpPr>
          <p:nvPr>
            <p:ph type="subTitle" idx="1"/>
          </p:nvPr>
        </p:nvSpPr>
        <p:spPr>
          <a:xfrm>
            <a:off x="4572000" y="3657600"/>
            <a:ext cx="4198937" cy="1930400"/>
          </a:xfrm>
        </p:spPr>
        <p:txBody>
          <a:bodyPr/>
          <a:lstStyle/>
          <a:p>
            <a:r>
              <a:rPr lang="en-US" dirty="0" smtClean="0"/>
              <a:t>Karen Smith-Yoshimura</a:t>
            </a:r>
            <a:br>
              <a:rPr lang="en-US" dirty="0" smtClean="0"/>
            </a:br>
            <a:r>
              <a:rPr lang="en-US" dirty="0" smtClean="0">
                <a:hlinkClick r:id="rId3"/>
              </a:rPr>
              <a:t>smithyok@oclc.org</a:t>
            </a:r>
            <a:endParaRPr lang="en-US" dirty="0"/>
          </a:p>
        </p:txBody>
      </p:sp>
      <p:pic>
        <p:nvPicPr>
          <p:cNvPr id="388098" name="Picture 2"/>
          <p:cNvPicPr>
            <a:picLocks noChangeAspect="1" noChangeArrowheads="1"/>
          </p:cNvPicPr>
          <p:nvPr/>
        </p:nvPicPr>
        <p:blipFill>
          <a:blip r:embed="rId4" cstate="print"/>
          <a:srcRect/>
          <a:stretch>
            <a:fillRect/>
          </a:stretch>
        </p:blipFill>
        <p:spPr bwMode="auto">
          <a:xfrm>
            <a:off x="2514600" y="3124200"/>
            <a:ext cx="184404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Grp="1" noChangeArrowheads="1"/>
          </p:cNvSpPr>
          <p:nvPr>
            <p:ph type="ctrTitle"/>
          </p:nvPr>
        </p:nvSpPr>
        <p:spPr/>
        <p:txBody>
          <a:bodyPr/>
          <a:lstStyle/>
          <a:p>
            <a:pPr eaLnBrk="1" hangingPunct="1"/>
            <a:r>
              <a:rPr lang="en-US" smtClean="0"/>
              <a:t>Extracting names and resolving identities in unstructured text</a:t>
            </a:r>
          </a:p>
        </p:txBody>
      </p:sp>
      <p:sp>
        <p:nvSpPr>
          <p:cNvPr id="26625" name="Rectangle 7"/>
          <p:cNvSpPr>
            <a:spLocks noGrp="1" noChangeArrowheads="1"/>
          </p:cNvSpPr>
          <p:nvPr>
            <p:ph type="subTitle" idx="1"/>
          </p:nvPr>
        </p:nvSpPr>
        <p:spPr>
          <a:xfrm>
            <a:off x="3573463" y="3352801"/>
            <a:ext cx="5189537" cy="1930400"/>
          </a:xfrm>
        </p:spPr>
        <p:txBody>
          <a:bodyPr/>
          <a:lstStyle/>
          <a:p>
            <a:pPr eaLnBrk="1" hangingPunct="1">
              <a:buFontTx/>
              <a:buNone/>
            </a:pPr>
            <a:r>
              <a:rPr lang="en-US" dirty="0" smtClean="0"/>
              <a:t>Carol Jean </a:t>
            </a:r>
            <a:r>
              <a:rPr lang="en-US" dirty="0" err="1" smtClean="0"/>
              <a:t>Godby</a:t>
            </a:r>
            <a:r>
              <a:rPr lang="en-US" dirty="0" smtClean="0"/>
              <a:t/>
            </a:r>
            <a:br>
              <a:rPr lang="en-US" dirty="0" smtClean="0"/>
            </a:br>
            <a:r>
              <a:rPr lang="en-US" dirty="0" smtClean="0"/>
              <a:t>Research Scientist, OCLC Research</a:t>
            </a:r>
          </a:p>
          <a:p>
            <a:pPr eaLnBrk="1" hangingPunct="1">
              <a:buFontTx/>
              <a:buNone/>
            </a:pPr>
            <a:r>
              <a:rPr lang="en-US" dirty="0" smtClean="0"/>
              <a:t/>
            </a:r>
            <a:br>
              <a:rPr lang="en-US" dirty="0" smtClean="0"/>
            </a:br>
            <a:r>
              <a:rPr lang="en-US" dirty="0" smtClean="0"/>
              <a:t>ALA Update Webinar</a:t>
            </a:r>
            <a:br>
              <a:rPr lang="en-US" dirty="0" smtClean="0"/>
            </a:br>
            <a:r>
              <a:rPr lang="en-US" dirty="0" smtClean="0"/>
              <a:t>17 June 2010</a:t>
            </a:r>
          </a:p>
          <a:p>
            <a:pPr eaLnBrk="1" hangingPunct="1">
              <a:buFontTx/>
              <a:buNone/>
            </a:pPr>
            <a:endParaRPr lang="en-US" dirty="0" smtClean="0"/>
          </a:p>
          <a:p>
            <a:pPr eaLnBrk="1" hangingPunct="1">
              <a:buFontTx/>
              <a:buNone/>
            </a:pPr>
            <a:endParaRPr lang="en-US" dirty="0" smtClean="0"/>
          </a:p>
        </p:txBody>
      </p:sp>
      <p:sp>
        <p:nvSpPr>
          <p:cNvPr id="26627" name="Text Box 9"/>
          <p:cNvSpPr txBox="1">
            <a:spLocks noChangeArrowheads="1"/>
          </p:cNvSpPr>
          <p:nvPr/>
        </p:nvSpPr>
        <p:spPr bwMode="auto">
          <a:xfrm>
            <a:off x="1006475" y="2165350"/>
            <a:ext cx="1854200" cy="336550"/>
          </a:xfrm>
          <a:prstGeom prst="rect">
            <a:avLst/>
          </a:prstGeom>
          <a:noFill/>
          <a:ln w="9525">
            <a:noFill/>
            <a:miter lim="800000"/>
            <a:headEnd/>
            <a:tailEnd/>
          </a:ln>
        </p:spPr>
        <p:txBody>
          <a:bodyPr anchor="b">
            <a:spAutoFit/>
          </a:bodyPr>
          <a:lstStyle/>
          <a:p>
            <a:pPr algn="ctr"/>
            <a:r>
              <a:rPr lang="en-US" sz="1600">
                <a:solidFill>
                  <a:srgbClr val="FFFFFF"/>
                </a:solidFill>
                <a:latin typeface="Trebuchet MS" pitchFamily="34"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smtClean="0"/>
              <a:t>Project Goals</a:t>
            </a:r>
          </a:p>
        </p:txBody>
      </p:sp>
      <p:sp>
        <p:nvSpPr>
          <p:cNvPr id="28674" name="Content Placeholder 2"/>
          <p:cNvSpPr>
            <a:spLocks noGrp="1"/>
          </p:cNvSpPr>
          <p:nvPr>
            <p:ph idx="1"/>
          </p:nvPr>
        </p:nvSpPr>
        <p:spPr/>
        <p:txBody>
          <a:bodyPr lIns="91440" tIns="45720" rIns="91440" bIns="45720"/>
          <a:lstStyle/>
          <a:p>
            <a:pPr marL="342900" indent="-342900" defTabSz="457200" eaLnBrk="1" hangingPunct="1"/>
            <a:r>
              <a:rPr lang="en-US" smtClean="0">
                <a:solidFill>
                  <a:schemeClr val="accent1"/>
                </a:solidFill>
              </a:rPr>
              <a:t>Lower the barrier of access </a:t>
            </a:r>
            <a:r>
              <a:rPr lang="en-US" smtClean="0"/>
              <a:t>to high-end named entity recognition (NER) tools.</a:t>
            </a:r>
          </a:p>
          <a:p>
            <a:pPr marL="342900" indent="-342900" defTabSz="457200" eaLnBrk="1" hangingPunct="1"/>
            <a:r>
              <a:rPr lang="en-US" smtClean="0"/>
              <a:t>Build bridges to </a:t>
            </a:r>
            <a:r>
              <a:rPr lang="en-US" smtClean="0">
                <a:solidFill>
                  <a:schemeClr val="accent1"/>
                </a:solidFill>
              </a:rPr>
              <a:t>identity resolution </a:t>
            </a:r>
            <a:r>
              <a:rPr lang="en-US" smtClean="0"/>
              <a:t>research.</a:t>
            </a:r>
          </a:p>
          <a:p>
            <a:pPr marL="342900" indent="-342900" defTabSz="457200" eaLnBrk="1" hangingPunct="1"/>
            <a:r>
              <a:rPr lang="en-US" smtClean="0">
                <a:solidFill>
                  <a:srgbClr val="000000"/>
                </a:solidFill>
              </a:rPr>
              <a:t>Create tools for </a:t>
            </a:r>
            <a:r>
              <a:rPr lang="en-US" smtClean="0">
                <a:solidFill>
                  <a:schemeClr val="accent1"/>
                </a:solidFill>
              </a:rPr>
              <a:t>open use</a:t>
            </a:r>
            <a:r>
              <a:rPr lang="en-US" smtClean="0"/>
              <a:t>.</a:t>
            </a:r>
          </a:p>
          <a:p>
            <a:pPr marL="342900" indent="-342900" defTabSz="457200" eaLnBrk="1" hangingPunct="1"/>
            <a:r>
              <a:rPr lang="en-US" smtClean="0">
                <a:solidFill>
                  <a:schemeClr val="accent1"/>
                </a:solidFill>
              </a:rPr>
              <a:t>Demonstrate use of the tools </a:t>
            </a:r>
            <a:r>
              <a:rPr lang="en-US" smtClean="0">
                <a:solidFill>
                  <a:srgbClr val="000000"/>
                </a:solidFill>
              </a:rPr>
              <a:t>on library data.</a:t>
            </a:r>
          </a:p>
          <a:p>
            <a:pPr marL="342900" indent="-342900" defTabSz="457200" eaLnBrk="1" hangingPunct="1"/>
            <a:r>
              <a:rPr lang="en-US" smtClean="0">
                <a:solidFill>
                  <a:srgbClr val="000000"/>
                </a:solidFill>
              </a:rPr>
              <a:t>Make recommendations for future collaboration between pure and applied research.</a:t>
            </a:r>
          </a:p>
          <a:p>
            <a:pPr marL="342900" indent="-342900" defTabSz="457200" eaLnBrk="1" hangingPunct="1">
              <a:buFontTx/>
              <a:buNone/>
            </a:pPr>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US" smtClean="0"/>
              <a:t>Names in an EAD record</a:t>
            </a:r>
          </a:p>
        </p:txBody>
      </p:sp>
      <p:sp>
        <p:nvSpPr>
          <p:cNvPr id="30722" name="Rectangle 3"/>
          <p:cNvSpPr>
            <a:spLocks noGrp="1" noChangeArrowheads="1"/>
          </p:cNvSpPr>
          <p:nvPr>
            <p:ph idx="1"/>
          </p:nvPr>
        </p:nvSpPr>
        <p:spPr>
          <a:xfrm>
            <a:off x="381000" y="914400"/>
            <a:ext cx="7702550" cy="4538663"/>
          </a:xfrm>
          <a:solidFill>
            <a:srgbClr val="FFFF99">
              <a:alpha val="45882"/>
            </a:srgbClr>
          </a:solidFill>
        </p:spPr>
        <p:txBody>
          <a:bodyPr/>
          <a:lstStyle/>
          <a:p>
            <a:pPr marL="231775" indent="-219075" eaLnBrk="1" hangingPunct="1">
              <a:spcAft>
                <a:spcPts val="600"/>
              </a:spcAft>
              <a:buFontTx/>
              <a:buNone/>
            </a:pPr>
            <a:r>
              <a:rPr lang="en-US" sz="2000" dirty="0" smtClean="0"/>
              <a:t>Papers of </a:t>
            </a:r>
            <a:r>
              <a:rPr lang="en-US" sz="2000" dirty="0" err="1" smtClean="0">
                <a:solidFill>
                  <a:srgbClr val="FF0000"/>
                </a:solidFill>
              </a:rPr>
              <a:t>Gennaro</a:t>
            </a:r>
            <a:r>
              <a:rPr lang="en-US" sz="2000" dirty="0" smtClean="0">
                <a:solidFill>
                  <a:srgbClr val="FF0000"/>
                </a:solidFill>
              </a:rPr>
              <a:t> </a:t>
            </a:r>
            <a:r>
              <a:rPr lang="en-US" sz="2000" dirty="0" err="1" smtClean="0">
                <a:solidFill>
                  <a:srgbClr val="FF0000"/>
                </a:solidFill>
              </a:rPr>
              <a:t>M.Tisi</a:t>
            </a:r>
            <a:r>
              <a:rPr lang="en-US" sz="2000" dirty="0" smtClean="0"/>
              <a:t>, noted clinical and research specialist in the area of pulmonary medicine and a founding member of the </a:t>
            </a:r>
            <a:r>
              <a:rPr lang="en-US" sz="2000" dirty="0" smtClean="0">
                <a:solidFill>
                  <a:srgbClr val="800080"/>
                </a:solidFill>
              </a:rPr>
              <a:t>School of Medicine</a:t>
            </a:r>
            <a:r>
              <a:rPr lang="en-US" sz="2000" dirty="0" smtClean="0"/>
              <a:t>, </a:t>
            </a:r>
            <a:r>
              <a:rPr lang="en-US" sz="2000" dirty="0" smtClean="0">
                <a:solidFill>
                  <a:srgbClr val="800080"/>
                </a:solidFill>
              </a:rPr>
              <a:t>University of California</a:t>
            </a:r>
            <a:r>
              <a:rPr lang="en-US" sz="2000" dirty="0" smtClean="0"/>
              <a:t>, </a:t>
            </a:r>
            <a:r>
              <a:rPr lang="en-US" sz="2000" dirty="0" smtClean="0">
                <a:solidFill>
                  <a:srgbClr val="339933"/>
                </a:solidFill>
              </a:rPr>
              <a:t>San Diego</a:t>
            </a:r>
            <a:r>
              <a:rPr lang="en-US" sz="2000" dirty="0" smtClean="0"/>
              <a:t>.  Author of over 100 original articles, chapters, and abstracts, </a:t>
            </a:r>
            <a:r>
              <a:rPr lang="en-US" sz="2000" dirty="0" err="1" smtClean="0">
                <a:solidFill>
                  <a:srgbClr val="FF0000"/>
                </a:solidFill>
              </a:rPr>
              <a:t>Tisi</a:t>
            </a:r>
            <a:r>
              <a:rPr lang="en-US" sz="2000" dirty="0" err="1" smtClean="0"/>
              <a:t>'s</a:t>
            </a:r>
            <a:r>
              <a:rPr lang="en-US" sz="2000" dirty="0" smtClean="0"/>
              <a:t> research interests included the staging of lung cancer, medical-pulmonary education, pulmonary physiology and mechanics, and clinical research in pulmonary disease.  Arranged into six series, the collection contains research notes, correspondence, manuscripts, administrative memos, committee agendas and minutes, and photographs documenting </a:t>
            </a:r>
            <a:r>
              <a:rPr lang="en-US" sz="2000" dirty="0" err="1" smtClean="0">
                <a:solidFill>
                  <a:srgbClr val="FF0000"/>
                </a:solidFill>
              </a:rPr>
              <a:t>Tisi</a:t>
            </a:r>
            <a:r>
              <a:rPr lang="en-US" sz="2000" dirty="0" err="1" smtClean="0"/>
              <a:t>'s</a:t>
            </a:r>
            <a:r>
              <a:rPr lang="en-US" sz="2000" dirty="0" smtClean="0"/>
              <a:t> professional life from 1964 to his death in 1988.</a:t>
            </a:r>
          </a:p>
          <a:p>
            <a:pPr marL="231775" indent="-219075" eaLnBrk="1" hangingPunct="1">
              <a:spcAft>
                <a:spcPts val="600"/>
              </a:spcAft>
              <a:buFontTx/>
              <a:buNone/>
            </a:pPr>
            <a:r>
              <a:rPr lang="en-US" sz="2000" dirty="0" err="1" smtClean="0">
                <a:solidFill>
                  <a:srgbClr val="FF0000"/>
                </a:solidFill>
              </a:rPr>
              <a:t>Gennaro</a:t>
            </a:r>
            <a:r>
              <a:rPr lang="en-US" sz="2000" dirty="0" smtClean="0">
                <a:solidFill>
                  <a:srgbClr val="FF0000"/>
                </a:solidFill>
              </a:rPr>
              <a:t> Michael </a:t>
            </a:r>
            <a:r>
              <a:rPr lang="en-US" sz="2000" dirty="0" err="1" smtClean="0">
                <a:solidFill>
                  <a:srgbClr val="FF0000"/>
                </a:solidFill>
              </a:rPr>
              <a:t>Tisi</a:t>
            </a:r>
            <a:r>
              <a:rPr lang="en-US" sz="2000" dirty="0" smtClean="0"/>
              <a:t> (September 26, 1935-February 18, 1988), was a pulmonary specialist, both as a clinician and teacher.  He earned a B.S. in chemistry, biology, and philosophy from </a:t>
            </a:r>
            <a:r>
              <a:rPr lang="en-US" sz="2000" dirty="0" smtClean="0">
                <a:solidFill>
                  <a:srgbClr val="800080"/>
                </a:solidFill>
              </a:rPr>
              <a:t>Fordham University</a:t>
            </a:r>
            <a:r>
              <a:rPr lang="en-US" sz="2000" dirty="0" smtClean="0"/>
              <a:t> in 1956 and a M.D. from </a:t>
            </a:r>
            <a:r>
              <a:rPr lang="en-US" sz="2000" dirty="0" smtClean="0">
                <a:solidFill>
                  <a:srgbClr val="800080"/>
                </a:solidFill>
              </a:rPr>
              <a:t>Georgetown University Medical School</a:t>
            </a:r>
            <a:r>
              <a:rPr lang="en-US" sz="2000" dirty="0" smtClean="0"/>
              <a:t> in 1960.  He was a founding member of </a:t>
            </a:r>
            <a:r>
              <a:rPr lang="en-US" sz="2000" dirty="0" smtClean="0">
                <a:solidFill>
                  <a:srgbClr val="800080"/>
                </a:solidFill>
              </a:rPr>
              <a:t>UCSD</a:t>
            </a:r>
            <a:r>
              <a:rPr lang="en-US" sz="2000" dirty="0" smtClean="0"/>
              <a:t>'s medical school, where he worked from 1968…</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t>Tagging results</a:t>
            </a:r>
          </a:p>
        </p:txBody>
      </p:sp>
      <p:sp>
        <p:nvSpPr>
          <p:cNvPr id="32769" name="Rectangle 3"/>
          <p:cNvSpPr>
            <a:spLocks noGrp="1" noChangeArrowheads="1"/>
          </p:cNvSpPr>
          <p:nvPr>
            <p:ph idx="1"/>
          </p:nvPr>
        </p:nvSpPr>
        <p:spPr>
          <a:xfrm>
            <a:off x="609600" y="1219200"/>
            <a:ext cx="7924800" cy="4691064"/>
          </a:xfrm>
          <a:solidFill>
            <a:srgbClr val="CCFFCC">
              <a:alpha val="56862"/>
            </a:srgbClr>
          </a:solidFill>
        </p:spPr>
        <p:txBody>
          <a:bodyPr/>
          <a:lstStyle/>
          <a:p>
            <a:pPr marL="231775" indent="-219075" eaLnBrk="1" hangingPunct="1">
              <a:spcAft>
                <a:spcPts val="600"/>
              </a:spcAft>
              <a:buFontTx/>
              <a:buNone/>
            </a:pPr>
            <a:r>
              <a:rPr lang="en-US" sz="1800" dirty="0" smtClean="0"/>
              <a:t>Papers of </a:t>
            </a:r>
            <a:r>
              <a:rPr lang="en-US" sz="1800" dirty="0" smtClean="0">
                <a:solidFill>
                  <a:srgbClr val="FF0000"/>
                </a:solidFill>
              </a:rPr>
              <a:t>[PER </a:t>
            </a:r>
            <a:r>
              <a:rPr lang="en-US" sz="1800" dirty="0" err="1" smtClean="0">
                <a:solidFill>
                  <a:srgbClr val="FF0000"/>
                </a:solidFill>
              </a:rPr>
              <a:t>Gennaro</a:t>
            </a:r>
            <a:r>
              <a:rPr lang="en-US" sz="1800" dirty="0" smtClean="0">
                <a:solidFill>
                  <a:srgbClr val="FF0000"/>
                </a:solidFill>
              </a:rPr>
              <a:t> M. </a:t>
            </a:r>
            <a:r>
              <a:rPr lang="en-US" sz="1800" dirty="0" err="1" smtClean="0">
                <a:solidFill>
                  <a:srgbClr val="FF0000"/>
                </a:solidFill>
              </a:rPr>
              <a:t>Tisi</a:t>
            </a:r>
            <a:r>
              <a:rPr lang="en-US" sz="1800" dirty="0" smtClean="0">
                <a:solidFill>
                  <a:srgbClr val="FF0000"/>
                </a:solidFill>
              </a:rPr>
              <a:t>]</a:t>
            </a:r>
            <a:r>
              <a:rPr lang="en-US" sz="1800" dirty="0" smtClean="0"/>
              <a:t>, noted clinical and research specialist in the area of pulmonary medicine and a founding member of the School of</a:t>
            </a:r>
            <a:r>
              <a:rPr lang="en-US" sz="1800" dirty="0" smtClean="0">
                <a:solidFill>
                  <a:srgbClr val="800080"/>
                </a:solidFill>
              </a:rPr>
              <a:t> </a:t>
            </a:r>
            <a:r>
              <a:rPr lang="en-US" sz="1800" dirty="0" smtClean="0">
                <a:solidFill>
                  <a:srgbClr val="0033CC"/>
                </a:solidFill>
              </a:rPr>
              <a:t>[MISC Medicine]</a:t>
            </a:r>
            <a:r>
              <a:rPr lang="en-US" sz="1800" dirty="0" smtClean="0"/>
              <a:t>, </a:t>
            </a:r>
            <a:r>
              <a:rPr lang="en-US" sz="1800" dirty="0" smtClean="0">
                <a:solidFill>
                  <a:srgbClr val="800080"/>
                </a:solidFill>
              </a:rPr>
              <a:t>[ORG</a:t>
            </a:r>
            <a:r>
              <a:rPr lang="en-US" sz="1800" dirty="0" smtClean="0"/>
              <a:t> </a:t>
            </a:r>
            <a:r>
              <a:rPr lang="en-US" sz="1800" dirty="0" smtClean="0">
                <a:solidFill>
                  <a:srgbClr val="800080"/>
                </a:solidFill>
              </a:rPr>
              <a:t>University of California]</a:t>
            </a:r>
            <a:r>
              <a:rPr lang="en-US" sz="1800" dirty="0" smtClean="0"/>
              <a:t>, </a:t>
            </a:r>
            <a:r>
              <a:rPr lang="en-US" sz="1800" dirty="0" smtClean="0">
                <a:solidFill>
                  <a:srgbClr val="339933"/>
                </a:solidFill>
              </a:rPr>
              <a:t>[LOC</a:t>
            </a:r>
            <a:r>
              <a:rPr lang="en-US" sz="1800" dirty="0" smtClean="0"/>
              <a:t> </a:t>
            </a:r>
            <a:r>
              <a:rPr lang="en-US" sz="1800" dirty="0" smtClean="0">
                <a:solidFill>
                  <a:srgbClr val="339933"/>
                </a:solidFill>
              </a:rPr>
              <a:t>San Diego]</a:t>
            </a:r>
            <a:r>
              <a:rPr lang="en-US" sz="1800" dirty="0" smtClean="0"/>
              <a:t>.  Author of over 100 original articles, chapters, and abstracts, </a:t>
            </a:r>
            <a:r>
              <a:rPr lang="en-US" sz="1800" dirty="0" smtClean="0">
                <a:solidFill>
                  <a:srgbClr val="FF0000"/>
                </a:solidFill>
              </a:rPr>
              <a:t>[PER </a:t>
            </a:r>
            <a:r>
              <a:rPr lang="en-US" sz="1800" dirty="0" err="1" smtClean="0">
                <a:solidFill>
                  <a:srgbClr val="FF0000"/>
                </a:solidFill>
              </a:rPr>
              <a:t>Tisi</a:t>
            </a:r>
            <a:r>
              <a:rPr lang="en-US" sz="1800" dirty="0" smtClean="0">
                <a:solidFill>
                  <a:srgbClr val="FF0000"/>
                </a:solidFill>
              </a:rPr>
              <a:t>]</a:t>
            </a:r>
            <a:r>
              <a:rPr lang="en-US" sz="1800" dirty="0" smtClean="0"/>
              <a:t>'s research interests included the staging of lung cancer, medical-pulmonary education, pulmonary physiology and mechanics, and clinical research in pulmonary disease.  Arranged into six series, the collection contains research notes, correspondence, manuscripts, administrative memos, committee agendas and minutes, and photographs documenting </a:t>
            </a:r>
            <a:r>
              <a:rPr lang="en-US" sz="1800" dirty="0" smtClean="0">
                <a:solidFill>
                  <a:srgbClr val="FF0000"/>
                </a:solidFill>
              </a:rPr>
              <a:t>[PER</a:t>
            </a:r>
            <a:r>
              <a:rPr lang="en-US" sz="1800" dirty="0" smtClean="0"/>
              <a:t> </a:t>
            </a:r>
            <a:r>
              <a:rPr lang="en-US" sz="1800" dirty="0" err="1" smtClean="0">
                <a:solidFill>
                  <a:srgbClr val="FF0000"/>
                </a:solidFill>
              </a:rPr>
              <a:t>Tisi</a:t>
            </a:r>
            <a:r>
              <a:rPr lang="en-US" sz="1800" dirty="0" smtClean="0">
                <a:solidFill>
                  <a:srgbClr val="FF0000"/>
                </a:solidFill>
              </a:rPr>
              <a:t>]</a:t>
            </a:r>
            <a:r>
              <a:rPr lang="en-US" sz="1800" dirty="0" smtClean="0"/>
              <a:t>'s professional life from 1964 to his death in 1988.</a:t>
            </a:r>
          </a:p>
          <a:p>
            <a:pPr marL="231775" indent="-219075" eaLnBrk="1" hangingPunct="1">
              <a:spcAft>
                <a:spcPts val="600"/>
              </a:spcAft>
              <a:buFontTx/>
              <a:buNone/>
            </a:pPr>
            <a:r>
              <a:rPr lang="en-US" sz="1800" dirty="0" smtClean="0">
                <a:solidFill>
                  <a:srgbClr val="FF0000"/>
                </a:solidFill>
              </a:rPr>
              <a:t>[PER </a:t>
            </a:r>
            <a:r>
              <a:rPr lang="en-US" sz="1800" dirty="0" err="1" smtClean="0">
                <a:solidFill>
                  <a:srgbClr val="FF0000"/>
                </a:solidFill>
              </a:rPr>
              <a:t>Gennaro</a:t>
            </a:r>
            <a:r>
              <a:rPr lang="en-US" sz="1800" dirty="0" smtClean="0">
                <a:solidFill>
                  <a:srgbClr val="FF0000"/>
                </a:solidFill>
              </a:rPr>
              <a:t> Michael </a:t>
            </a:r>
            <a:r>
              <a:rPr lang="en-US" sz="1800" dirty="0" err="1" smtClean="0">
                <a:solidFill>
                  <a:srgbClr val="FF0000"/>
                </a:solidFill>
              </a:rPr>
              <a:t>Tisi</a:t>
            </a:r>
            <a:r>
              <a:rPr lang="en-US" sz="1800" dirty="0" smtClean="0">
                <a:solidFill>
                  <a:srgbClr val="FF0000"/>
                </a:solidFill>
              </a:rPr>
              <a:t>]</a:t>
            </a:r>
            <a:r>
              <a:rPr lang="en-US" sz="1800" dirty="0" smtClean="0"/>
              <a:t> (September 26, 1935-February 18, 1988), was a pulmonary specialist, both as a clinician and teacher.  He earned a </a:t>
            </a:r>
            <a:r>
              <a:rPr lang="en-US" sz="1800" dirty="0" smtClean="0">
                <a:solidFill>
                  <a:srgbClr val="339933"/>
                </a:solidFill>
              </a:rPr>
              <a:t>[LOC</a:t>
            </a:r>
            <a:r>
              <a:rPr lang="en-US" sz="1800" dirty="0" smtClean="0"/>
              <a:t> </a:t>
            </a:r>
            <a:r>
              <a:rPr lang="en-US" sz="1800" dirty="0" smtClean="0">
                <a:solidFill>
                  <a:srgbClr val="339933"/>
                </a:solidFill>
              </a:rPr>
              <a:t>B.S.]</a:t>
            </a:r>
            <a:r>
              <a:rPr lang="en-US" sz="1800" dirty="0" smtClean="0"/>
              <a:t> in chemistry, biology, and philosophy from </a:t>
            </a:r>
            <a:r>
              <a:rPr lang="en-US" sz="1800" dirty="0" smtClean="0">
                <a:solidFill>
                  <a:srgbClr val="800080"/>
                </a:solidFill>
              </a:rPr>
              <a:t>[ORG</a:t>
            </a:r>
            <a:r>
              <a:rPr lang="en-US" sz="1800" dirty="0" smtClean="0"/>
              <a:t> </a:t>
            </a:r>
            <a:r>
              <a:rPr lang="en-US" sz="1800" dirty="0" smtClean="0">
                <a:solidFill>
                  <a:srgbClr val="800080"/>
                </a:solidFill>
              </a:rPr>
              <a:t>Fordham University]</a:t>
            </a:r>
            <a:r>
              <a:rPr lang="en-US" sz="1800" dirty="0" smtClean="0"/>
              <a:t> in 1956 and a M.D. from </a:t>
            </a:r>
            <a:r>
              <a:rPr lang="en-US" sz="1800" dirty="0" smtClean="0">
                <a:solidFill>
                  <a:srgbClr val="800080"/>
                </a:solidFill>
              </a:rPr>
              <a:t>[ORG</a:t>
            </a:r>
            <a:r>
              <a:rPr lang="en-US" sz="1800" dirty="0" smtClean="0"/>
              <a:t> </a:t>
            </a:r>
            <a:r>
              <a:rPr lang="en-US" sz="1800" dirty="0" smtClean="0">
                <a:solidFill>
                  <a:srgbClr val="800080"/>
                </a:solidFill>
              </a:rPr>
              <a:t>Georgetown University Medical School]</a:t>
            </a:r>
            <a:r>
              <a:rPr lang="en-US" sz="1800" dirty="0" smtClean="0"/>
              <a:t> in 1960.  He was a founding member of</a:t>
            </a:r>
            <a:r>
              <a:rPr lang="en-US" sz="1800" dirty="0" smtClean="0">
                <a:solidFill>
                  <a:srgbClr val="800080"/>
                </a:solidFill>
              </a:rPr>
              <a:t> [ORG UCSD]</a:t>
            </a:r>
            <a:r>
              <a:rPr lang="en-US" sz="1800" dirty="0" smtClean="0"/>
              <a:t>'s medical school, where he worked from 1968 until his death in 1988 of a cerebral hemorrhage at the age of 52.</a:t>
            </a:r>
          </a:p>
          <a:p>
            <a:pPr marL="231775" indent="-219075" eaLnBrk="1" hangingPunct="1">
              <a:spcAft>
                <a:spcPts val="600"/>
              </a:spcAft>
              <a:buFontTx/>
              <a:buNone/>
            </a:pPr>
            <a:endParaRPr lang="en-US" sz="1800" dirty="0" smtClean="0"/>
          </a:p>
        </p:txBody>
      </p:sp>
      <p:sp>
        <p:nvSpPr>
          <p:cNvPr id="32771" name="AutoShape 7"/>
          <p:cNvSpPr>
            <a:spLocks noChangeArrowheads="1"/>
          </p:cNvSpPr>
          <p:nvPr/>
        </p:nvSpPr>
        <p:spPr bwMode="auto">
          <a:xfrm>
            <a:off x="7424738" y="3000375"/>
            <a:ext cx="1284287" cy="857250"/>
          </a:xfrm>
          <a:prstGeom prst="wedgeRectCallout">
            <a:avLst>
              <a:gd name="adj1" fmla="val -43750"/>
              <a:gd name="adj2" fmla="val 70000"/>
            </a:avLst>
          </a:prstGeom>
          <a:noFill/>
          <a:ln w="9525" algn="ctr">
            <a:noFill/>
            <a:miter lim="800000"/>
            <a:headEnd/>
            <a:tailEnd/>
          </a:ln>
        </p:spPr>
        <p:txBody>
          <a:bodyPr/>
          <a:lstStyle/>
          <a:p>
            <a:pPr algn="ctr"/>
            <a:endParaRPr lang="en-US"/>
          </a:p>
        </p:txBody>
      </p:sp>
      <p:grpSp>
        <p:nvGrpSpPr>
          <p:cNvPr id="2" name="Group 10"/>
          <p:cNvGrpSpPr>
            <a:grpSpLocks/>
          </p:cNvGrpSpPr>
          <p:nvPr/>
        </p:nvGrpSpPr>
        <p:grpSpPr bwMode="auto">
          <a:xfrm>
            <a:off x="609600" y="3886200"/>
            <a:ext cx="1997075" cy="1427163"/>
            <a:chOff x="4318" y="2070"/>
            <a:chExt cx="1258" cy="899"/>
          </a:xfrm>
        </p:grpSpPr>
        <p:sp>
          <p:nvSpPr>
            <p:cNvPr id="32777" name="Rectangle 6"/>
            <p:cNvSpPr>
              <a:spLocks noChangeArrowheads="1"/>
            </p:cNvSpPr>
            <p:nvPr/>
          </p:nvSpPr>
          <p:spPr bwMode="auto">
            <a:xfrm>
              <a:off x="4318" y="2519"/>
              <a:ext cx="719" cy="450"/>
            </a:xfrm>
            <a:prstGeom prst="rect">
              <a:avLst/>
            </a:prstGeom>
            <a:noFill/>
            <a:ln w="25400" algn="ctr">
              <a:solidFill>
                <a:srgbClr val="FF0000"/>
              </a:solidFill>
              <a:miter lim="800000"/>
              <a:headEnd/>
              <a:tailEnd/>
            </a:ln>
          </p:spPr>
          <p:txBody>
            <a:bodyPr wrap="none" anchor="ctr">
              <a:spAutoFit/>
            </a:bodyPr>
            <a:lstStyle/>
            <a:p>
              <a:endParaRPr lang="en-US"/>
            </a:p>
          </p:txBody>
        </p:sp>
        <p:sp>
          <p:nvSpPr>
            <p:cNvPr id="32778" name="AutoShape 8"/>
            <p:cNvSpPr>
              <a:spLocks noChangeArrowheads="1"/>
            </p:cNvSpPr>
            <p:nvPr/>
          </p:nvSpPr>
          <p:spPr bwMode="auto">
            <a:xfrm>
              <a:off x="4318" y="2070"/>
              <a:ext cx="1258" cy="360"/>
            </a:xfrm>
            <a:prstGeom prst="wedgeRectCallout">
              <a:avLst>
                <a:gd name="adj1" fmla="val -23611"/>
                <a:gd name="adj2" fmla="val 75000"/>
              </a:avLst>
            </a:prstGeom>
            <a:solidFill>
              <a:srgbClr val="FFFF99"/>
            </a:solidFill>
            <a:ln w="9525" algn="ctr">
              <a:solidFill>
                <a:schemeClr val="tx1"/>
              </a:solidFill>
              <a:miter lim="800000"/>
              <a:headEnd/>
              <a:tailEnd/>
            </a:ln>
          </p:spPr>
          <p:txBody>
            <a:bodyPr/>
            <a:lstStyle/>
            <a:p>
              <a:pPr algn="ctr"/>
              <a:r>
                <a:rPr lang="en-US" sz="2000" dirty="0">
                  <a:solidFill>
                    <a:srgbClr val="6D6A69"/>
                  </a:solidFill>
                  <a:latin typeface="Arial" charset="0"/>
                </a:rPr>
                <a:t>Category error</a:t>
              </a:r>
            </a:p>
          </p:txBody>
        </p:sp>
      </p:grpSp>
      <p:grpSp>
        <p:nvGrpSpPr>
          <p:cNvPr id="3" name="Group 10"/>
          <p:cNvGrpSpPr>
            <a:grpSpLocks/>
          </p:cNvGrpSpPr>
          <p:nvPr/>
        </p:nvGrpSpPr>
        <p:grpSpPr bwMode="auto">
          <a:xfrm>
            <a:off x="6858000" y="381000"/>
            <a:ext cx="1997075" cy="1427163"/>
            <a:chOff x="4318" y="2070"/>
            <a:chExt cx="1258" cy="899"/>
          </a:xfrm>
        </p:grpSpPr>
        <p:sp>
          <p:nvSpPr>
            <p:cNvPr id="32775" name="Rectangle 6"/>
            <p:cNvSpPr>
              <a:spLocks noChangeArrowheads="1"/>
            </p:cNvSpPr>
            <p:nvPr/>
          </p:nvSpPr>
          <p:spPr bwMode="auto">
            <a:xfrm>
              <a:off x="4318" y="2519"/>
              <a:ext cx="719" cy="450"/>
            </a:xfrm>
            <a:prstGeom prst="rect">
              <a:avLst/>
            </a:prstGeom>
            <a:noFill/>
            <a:ln w="25400" algn="ctr">
              <a:solidFill>
                <a:srgbClr val="FF0000"/>
              </a:solidFill>
              <a:miter lim="800000"/>
              <a:headEnd/>
              <a:tailEnd/>
            </a:ln>
          </p:spPr>
          <p:txBody>
            <a:bodyPr wrap="none" anchor="ctr">
              <a:spAutoFit/>
            </a:bodyPr>
            <a:lstStyle/>
            <a:p>
              <a:endParaRPr lang="en-US"/>
            </a:p>
          </p:txBody>
        </p:sp>
        <p:sp>
          <p:nvSpPr>
            <p:cNvPr id="32776" name="AutoShape 8"/>
            <p:cNvSpPr>
              <a:spLocks noChangeArrowheads="1"/>
            </p:cNvSpPr>
            <p:nvPr/>
          </p:nvSpPr>
          <p:spPr bwMode="auto">
            <a:xfrm>
              <a:off x="4318" y="2070"/>
              <a:ext cx="1258" cy="360"/>
            </a:xfrm>
            <a:prstGeom prst="wedgeRectCallout">
              <a:avLst>
                <a:gd name="adj1" fmla="val -23611"/>
                <a:gd name="adj2" fmla="val 75000"/>
              </a:avLst>
            </a:prstGeom>
            <a:solidFill>
              <a:srgbClr val="FFFF99"/>
            </a:solidFill>
            <a:ln w="9525" algn="ctr">
              <a:solidFill>
                <a:schemeClr val="tx1"/>
              </a:solidFill>
              <a:miter lim="800000"/>
              <a:headEnd/>
              <a:tailEnd/>
            </a:ln>
          </p:spPr>
          <p:txBody>
            <a:bodyPr/>
            <a:lstStyle/>
            <a:p>
              <a:pPr algn="ctr"/>
              <a:r>
                <a:rPr lang="en-US" sz="2000" dirty="0">
                  <a:solidFill>
                    <a:srgbClr val="6D6A69"/>
                  </a:solidFill>
                  <a:latin typeface="Arial" charset="0"/>
                </a:rPr>
                <a:t>Missed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Names in a government document</a:t>
            </a:r>
          </a:p>
        </p:txBody>
      </p:sp>
      <p:sp>
        <p:nvSpPr>
          <p:cNvPr id="34817" name="Rectangle 3"/>
          <p:cNvSpPr>
            <a:spLocks noGrp="1" noChangeArrowheads="1"/>
          </p:cNvSpPr>
          <p:nvPr>
            <p:ph idx="1"/>
          </p:nvPr>
        </p:nvSpPr>
        <p:spPr>
          <a:xfrm>
            <a:off x="609600" y="1143000"/>
            <a:ext cx="7924800" cy="4691064"/>
          </a:xfrm>
          <a:solidFill>
            <a:srgbClr val="FFFF99">
              <a:alpha val="41960"/>
            </a:srgbClr>
          </a:solidFill>
        </p:spPr>
        <p:txBody>
          <a:bodyPr/>
          <a:lstStyle/>
          <a:p>
            <a:pPr marL="231775" indent="-219075" eaLnBrk="1" hangingPunct="1">
              <a:spcAft>
                <a:spcPts val="600"/>
              </a:spcAft>
              <a:buFontTx/>
              <a:buNone/>
            </a:pPr>
            <a:r>
              <a:rPr lang="en-US" sz="2000" dirty="0" smtClean="0"/>
              <a:t>46 | 2009-2010 </a:t>
            </a:r>
            <a:r>
              <a:rPr lang="en-US" sz="2000" dirty="0" smtClean="0">
                <a:solidFill>
                  <a:srgbClr val="800080"/>
                </a:solidFill>
              </a:rPr>
              <a:t>[ORG Illinois]</a:t>
            </a:r>
            <a:r>
              <a:rPr lang="en-US" sz="2000" dirty="0" smtClean="0"/>
              <a:t> </a:t>
            </a:r>
            <a:r>
              <a:rPr lang="en-US" sz="2000" dirty="0" smtClean="0">
                <a:solidFill>
                  <a:srgbClr val="0033CC"/>
                </a:solidFill>
              </a:rPr>
              <a:t>[MISC Blue Book]</a:t>
            </a:r>
          </a:p>
          <a:p>
            <a:pPr marL="231775" indent="-219075" eaLnBrk="1" hangingPunct="1">
              <a:spcAft>
                <a:spcPts val="600"/>
              </a:spcAft>
              <a:buFontTx/>
              <a:buNone/>
            </a:pPr>
            <a:r>
              <a:rPr lang="en-US" sz="2000" dirty="0" smtClean="0"/>
              <a:t>96th </a:t>
            </a:r>
            <a:r>
              <a:rPr lang="en-US" sz="2000" dirty="0" smtClean="0">
                <a:solidFill>
                  <a:srgbClr val="800080"/>
                </a:solidFill>
              </a:rPr>
              <a:t>[ORG General Assembly]</a:t>
            </a:r>
          </a:p>
          <a:p>
            <a:pPr marL="231775" indent="-219075" eaLnBrk="1" hangingPunct="1">
              <a:spcAft>
                <a:spcPts val="600"/>
              </a:spcAft>
              <a:buFontTx/>
              <a:buNone/>
            </a:pPr>
            <a:r>
              <a:rPr lang="en-US" sz="2000" dirty="0" smtClean="0"/>
              <a:t>Office of the </a:t>
            </a:r>
            <a:r>
              <a:rPr lang="en-US" sz="2000" dirty="0" smtClean="0">
                <a:solidFill>
                  <a:srgbClr val="0033CC"/>
                </a:solidFill>
              </a:rPr>
              <a:t>[MISC Senate President]</a:t>
            </a:r>
          </a:p>
          <a:p>
            <a:pPr marL="231775" indent="-219075" eaLnBrk="1" hangingPunct="1">
              <a:spcAft>
                <a:spcPts val="600"/>
              </a:spcAft>
              <a:buFontTx/>
              <a:buNone/>
            </a:pPr>
            <a:r>
              <a:rPr lang="en-US" sz="2000" dirty="0" smtClean="0"/>
              <a:t>The </a:t>
            </a:r>
            <a:r>
              <a:rPr lang="en-US" sz="2000" dirty="0" smtClean="0">
                <a:solidFill>
                  <a:srgbClr val="0033CC"/>
                </a:solidFill>
              </a:rPr>
              <a:t>[MISC Senate President]</a:t>
            </a:r>
            <a:r>
              <a:rPr lang="en-US" sz="2000" dirty="0" smtClean="0"/>
              <a:t> is the presiding officer of the state </a:t>
            </a:r>
            <a:r>
              <a:rPr lang="en-US" sz="2000" dirty="0" smtClean="0">
                <a:solidFill>
                  <a:srgbClr val="800080"/>
                </a:solidFill>
              </a:rPr>
              <a:t>[ORG Senate]</a:t>
            </a:r>
            <a:r>
              <a:rPr lang="en-US" sz="2000" dirty="0" smtClean="0">
                <a:solidFill>
                  <a:srgbClr val="0033CC"/>
                </a:solidFill>
              </a:rPr>
              <a:t> </a:t>
            </a:r>
            <a:r>
              <a:rPr lang="en-US" sz="2000" dirty="0" smtClean="0"/>
              <a:t>, elected by and among the members of the </a:t>
            </a:r>
            <a:r>
              <a:rPr lang="en-US" sz="2000" dirty="0" smtClean="0">
                <a:solidFill>
                  <a:srgbClr val="800080"/>
                </a:solidFill>
              </a:rPr>
              <a:t>[ORG Senate]</a:t>
            </a:r>
            <a:r>
              <a:rPr lang="en-US" sz="2000" dirty="0" smtClean="0"/>
              <a:t> to serve a two-year term. The </a:t>
            </a:r>
            <a:r>
              <a:rPr lang="en-US" sz="2000" dirty="0" smtClean="0">
                <a:solidFill>
                  <a:srgbClr val="0033CC"/>
                </a:solidFill>
              </a:rPr>
              <a:t>[MISC Illinois Constitution]</a:t>
            </a:r>
            <a:r>
              <a:rPr lang="en-US" sz="2000" dirty="0" smtClean="0"/>
              <a:t>, statutes and rules define the functions and responsibilities of the office.</a:t>
            </a:r>
          </a:p>
          <a:p>
            <a:pPr marL="231775" indent="-219075" eaLnBrk="1" hangingPunct="1">
              <a:spcAft>
                <a:spcPts val="600"/>
              </a:spcAft>
              <a:buFontTx/>
              <a:buNone/>
            </a:pPr>
            <a:r>
              <a:rPr lang="en-US" sz="2000" dirty="0" smtClean="0"/>
              <a:t>The </a:t>
            </a:r>
            <a:r>
              <a:rPr lang="en-US" sz="2000" dirty="0" smtClean="0">
                <a:solidFill>
                  <a:srgbClr val="0033CC"/>
                </a:solidFill>
              </a:rPr>
              <a:t>[MISC President]</a:t>
            </a:r>
            <a:r>
              <a:rPr lang="en-US" sz="2000" dirty="0" smtClean="0"/>
              <a:t> appoints </a:t>
            </a:r>
            <a:r>
              <a:rPr lang="en-US" sz="2000" dirty="0" smtClean="0">
                <a:solidFill>
                  <a:srgbClr val="800080"/>
                </a:solidFill>
              </a:rPr>
              <a:t>[ORG Senate]</a:t>
            </a:r>
            <a:r>
              <a:rPr lang="en-US" sz="2000" dirty="0" smtClean="0"/>
              <a:t> members to standing committees and permanent and interim study commissions, designating one member as </a:t>
            </a:r>
            <a:r>
              <a:rPr lang="en-US" sz="2000" dirty="0" smtClean="0">
                <a:solidFill>
                  <a:srgbClr val="0033CC"/>
                </a:solidFill>
              </a:rPr>
              <a:t>[MISC chair]</a:t>
            </a:r>
            <a:r>
              <a:rPr lang="en-US" sz="2000" dirty="0" smtClean="0"/>
              <a:t>. The </a:t>
            </a:r>
            <a:r>
              <a:rPr lang="en-US" sz="2000" dirty="0" smtClean="0">
                <a:solidFill>
                  <a:srgbClr val="0033CC"/>
                </a:solidFill>
              </a:rPr>
              <a:t>[MISC President]</a:t>
            </a:r>
            <a:r>
              <a:rPr lang="en-US" sz="2000" dirty="0" smtClean="0"/>
              <a:t> also appoints the </a:t>
            </a:r>
            <a:r>
              <a:rPr lang="en-US" sz="2000" dirty="0" smtClean="0">
                <a:solidFill>
                  <a:srgbClr val="0033CC"/>
                </a:solidFill>
              </a:rPr>
              <a:t>[MISC Majority Leader]</a:t>
            </a:r>
            <a:r>
              <a:rPr lang="en-US" sz="2000" dirty="0" smtClean="0"/>
              <a:t> and </a:t>
            </a:r>
            <a:r>
              <a:rPr lang="en-US" sz="2000" dirty="0" smtClean="0">
                <a:solidFill>
                  <a:srgbClr val="0033CC"/>
                </a:solidFill>
              </a:rPr>
              <a:t>[MISC Assistant Majority Leaders]</a:t>
            </a:r>
            <a:r>
              <a:rPr lang="en-US" sz="2000" dirty="0" smtClean="0"/>
              <a:t>, who serve as officers of the </a:t>
            </a:r>
            <a:r>
              <a:rPr lang="en-US" sz="2000" dirty="0" smtClean="0">
                <a:solidFill>
                  <a:srgbClr val="800080"/>
                </a:solidFill>
              </a:rPr>
              <a:t>[ORG Senate]</a:t>
            </a:r>
            <a:r>
              <a:rPr lang="en-US" sz="2000" dirty="0" smtClean="0"/>
              <a:t>.</a:t>
            </a:r>
          </a:p>
          <a:p>
            <a:pPr marL="231775" indent="-219075" eaLnBrk="1" hangingPunct="1">
              <a:spcAft>
                <a:spcPts val="600"/>
              </a:spcAft>
              <a:buFontTx/>
              <a:buNone/>
            </a:pPr>
            <a:r>
              <a:rPr lang="en-US" sz="2000" dirty="0" smtClean="0"/>
              <a:t>Passed by the </a:t>
            </a:r>
            <a:r>
              <a:rPr lang="en-US" sz="2000" dirty="0" smtClean="0">
                <a:solidFill>
                  <a:srgbClr val="800080"/>
                </a:solidFill>
              </a:rPr>
              <a:t>[ORG Senate]</a:t>
            </a:r>
            <a:r>
              <a:rPr lang="en-US" sz="2000" dirty="0" smtClean="0"/>
              <a:t> are in accordance with </a:t>
            </a:r>
            <a:r>
              <a:rPr lang="en-US" sz="2000" dirty="0" smtClean="0">
                <a:solidFill>
                  <a:srgbClr val="800080"/>
                </a:solidFill>
              </a:rPr>
              <a:t>[ORG Senate]</a:t>
            </a:r>
            <a:r>
              <a:rPr lang="en-US" sz="2000" dirty="0" smtClean="0"/>
              <a:t> rules.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smtClean="0"/>
              <a:t>Recommendations</a:t>
            </a:r>
          </a:p>
        </p:txBody>
      </p:sp>
      <p:sp>
        <p:nvSpPr>
          <p:cNvPr id="585731" name="Rectangle 3"/>
          <p:cNvSpPr>
            <a:spLocks noGrp="1" noChangeArrowheads="1"/>
          </p:cNvSpPr>
          <p:nvPr>
            <p:ph idx="1"/>
          </p:nvPr>
        </p:nvSpPr>
        <p:spPr/>
        <p:txBody>
          <a:bodyPr/>
          <a:lstStyle/>
          <a:p>
            <a:pPr eaLnBrk="1" hangingPunct="1">
              <a:buFontTx/>
              <a:buChar char="•"/>
            </a:pPr>
            <a:r>
              <a:rPr lang="en-US" smtClean="0">
                <a:solidFill>
                  <a:schemeClr val="accent1"/>
                </a:solidFill>
              </a:rPr>
              <a:t>For users of named entity tagging tools:</a:t>
            </a:r>
          </a:p>
          <a:p>
            <a:pPr lvl="1" eaLnBrk="1" hangingPunct="1"/>
            <a:r>
              <a:rPr lang="en-US" sz="2400" smtClean="0"/>
              <a:t>Take advantage of the most successful and mature categories – for personal names and locations.</a:t>
            </a:r>
          </a:p>
          <a:p>
            <a:pPr lvl="1" eaLnBrk="1" hangingPunct="1"/>
            <a:r>
              <a:rPr lang="en-US" sz="2400" smtClean="0"/>
              <a:t>Work with semi-structured or edited text.</a:t>
            </a:r>
          </a:p>
          <a:p>
            <a:pPr lvl="1" eaLnBrk="1" hangingPunct="1">
              <a:buFontTx/>
              <a:buNone/>
            </a:pPr>
            <a:endParaRPr lang="en-US" sz="2400" smtClean="0"/>
          </a:p>
          <a:p>
            <a:pPr eaLnBrk="1" hangingPunct="1">
              <a:buFontTx/>
              <a:buChar char="•"/>
            </a:pPr>
            <a:r>
              <a:rPr lang="en-US" smtClean="0">
                <a:solidFill>
                  <a:schemeClr val="accent1"/>
                </a:solidFill>
              </a:rPr>
              <a:t>For NER tool developers</a:t>
            </a:r>
          </a:p>
          <a:p>
            <a:pPr lvl="1" eaLnBrk="1" hangingPunct="1"/>
            <a:r>
              <a:rPr lang="en-US" sz="2400" smtClean="0"/>
              <a:t>Use computational models for “placeholder” categories that can be trained on the unique name types in a collection.</a:t>
            </a:r>
          </a:p>
          <a:p>
            <a:pPr lvl="1" eaLnBrk="1" hangingPunct="1"/>
            <a:r>
              <a:rPr lang="en-US" sz="2400" smtClean="0"/>
              <a:t>Develop more detailed models for the most mature categories.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5731">
                                            <p:txEl>
                                              <p:pRg st="0" end="0"/>
                                            </p:txEl>
                                          </p:spTgt>
                                        </p:tgtEl>
                                        <p:attrNameLst>
                                          <p:attrName>style.visibility</p:attrName>
                                        </p:attrNameLst>
                                      </p:cBhvr>
                                      <p:to>
                                        <p:strVal val="visible"/>
                                      </p:to>
                                    </p:set>
                                    <p:animEffect transition="in" filter="checkerboard(across)">
                                      <p:cBhvr>
                                        <p:cTn id="7" dur="500"/>
                                        <p:tgtEl>
                                          <p:spTgt spid="58573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85731">
                                            <p:txEl>
                                              <p:pRg st="1" end="1"/>
                                            </p:txEl>
                                          </p:spTgt>
                                        </p:tgtEl>
                                        <p:attrNameLst>
                                          <p:attrName>style.visibility</p:attrName>
                                        </p:attrNameLst>
                                      </p:cBhvr>
                                      <p:to>
                                        <p:strVal val="visible"/>
                                      </p:to>
                                    </p:set>
                                    <p:animEffect transition="in" filter="checkerboard(across)">
                                      <p:cBhvr>
                                        <p:cTn id="10" dur="500"/>
                                        <p:tgtEl>
                                          <p:spTgt spid="585731">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85731">
                                            <p:txEl>
                                              <p:pRg st="2" end="2"/>
                                            </p:txEl>
                                          </p:spTgt>
                                        </p:tgtEl>
                                        <p:attrNameLst>
                                          <p:attrName>style.visibility</p:attrName>
                                        </p:attrNameLst>
                                      </p:cBhvr>
                                      <p:to>
                                        <p:strVal val="visible"/>
                                      </p:to>
                                    </p:set>
                                    <p:animEffect transition="in" filter="checkerboard(across)">
                                      <p:cBhvr>
                                        <p:cTn id="13" dur="500"/>
                                        <p:tgtEl>
                                          <p:spTgt spid="5857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85731">
                                            <p:txEl>
                                              <p:pRg st="4" end="4"/>
                                            </p:txEl>
                                          </p:spTgt>
                                        </p:tgtEl>
                                        <p:attrNameLst>
                                          <p:attrName>style.visibility</p:attrName>
                                        </p:attrNameLst>
                                      </p:cBhvr>
                                      <p:to>
                                        <p:strVal val="visible"/>
                                      </p:to>
                                    </p:set>
                                    <p:animEffect transition="in" filter="checkerboard(across)">
                                      <p:cBhvr>
                                        <p:cTn id="18" dur="500"/>
                                        <p:tgtEl>
                                          <p:spTgt spid="585731">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85731">
                                            <p:txEl>
                                              <p:pRg st="5" end="5"/>
                                            </p:txEl>
                                          </p:spTgt>
                                        </p:tgtEl>
                                        <p:attrNameLst>
                                          <p:attrName>style.visibility</p:attrName>
                                        </p:attrNameLst>
                                      </p:cBhvr>
                                      <p:to>
                                        <p:strVal val="visible"/>
                                      </p:to>
                                    </p:set>
                                    <p:animEffect transition="in" filter="checkerboard(across)">
                                      <p:cBhvr>
                                        <p:cTn id="21" dur="500"/>
                                        <p:tgtEl>
                                          <p:spTgt spid="585731">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85731">
                                            <p:txEl>
                                              <p:pRg st="6" end="6"/>
                                            </p:txEl>
                                          </p:spTgt>
                                        </p:tgtEl>
                                        <p:attrNameLst>
                                          <p:attrName>style.visibility</p:attrName>
                                        </p:attrNameLst>
                                      </p:cBhvr>
                                      <p:to>
                                        <p:strVal val="visible"/>
                                      </p:to>
                                    </p:set>
                                    <p:animEffect transition="in" filter="checkerboard(across)">
                                      <p:cBhvr>
                                        <p:cTn id="24" dur="500"/>
                                        <p:tgtEl>
                                          <p:spTgt spid="585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smtClean="0"/>
              <a:t>For more information</a:t>
            </a:r>
          </a:p>
        </p:txBody>
      </p:sp>
      <p:sp>
        <p:nvSpPr>
          <p:cNvPr id="37892" name="Rectangle 4"/>
          <p:cNvSpPr>
            <a:spLocks noChangeArrowheads="1"/>
          </p:cNvSpPr>
          <p:nvPr/>
        </p:nvSpPr>
        <p:spPr bwMode="auto">
          <a:xfrm>
            <a:off x="619125" y="1190625"/>
            <a:ext cx="8067675" cy="3990975"/>
          </a:xfrm>
          <a:prstGeom prst="rect">
            <a:avLst/>
          </a:prstGeom>
          <a:noFill/>
          <a:ln w="9525">
            <a:noFill/>
            <a:miter lim="800000"/>
            <a:headEnd/>
            <a:tailEnd/>
          </a:ln>
          <a:effectLst/>
        </p:spPr>
        <p:txBody>
          <a:bodyPr anchor="ctr">
            <a:spAutoFit/>
          </a:bodyPr>
          <a:lstStyle/>
          <a:p>
            <a:pPr marL="342900" indent="-342900" eaLnBrk="0" hangingPunct="0">
              <a:spcBef>
                <a:spcPct val="20000"/>
              </a:spcBef>
            </a:pPr>
            <a:r>
              <a:rPr lang="en-US" b="0" dirty="0"/>
              <a:t>“</a:t>
            </a:r>
            <a:r>
              <a:rPr lang="en-US" b="0" dirty="0">
                <a:hlinkClick r:id="rId2"/>
              </a:rPr>
              <a:t>Who’s who in your digital collection: Developing tools for name disambiguation and identity resolution</a:t>
            </a:r>
            <a:r>
              <a:rPr lang="en-US" b="0" dirty="0"/>
              <a:t>.” </a:t>
            </a:r>
            <a:r>
              <a:rPr lang="en-US" b="0" dirty="0">
                <a:solidFill>
                  <a:schemeClr val="accent1"/>
                </a:solidFill>
              </a:rPr>
              <a:t>To appear in the </a:t>
            </a:r>
            <a:r>
              <a:rPr lang="en-US" b="0" i="1" dirty="0">
                <a:solidFill>
                  <a:schemeClr val="accent1"/>
                </a:solidFill>
              </a:rPr>
              <a:t>Chicago Colloquium for Digital Humanities and Computer Science Journal</a:t>
            </a:r>
            <a:r>
              <a:rPr lang="en-US" b="0" dirty="0">
                <a:solidFill>
                  <a:schemeClr val="accent1"/>
                </a:solidFill>
              </a:rPr>
              <a:t>. </a:t>
            </a:r>
          </a:p>
          <a:p>
            <a:pPr marL="342900" indent="-342900" eaLnBrk="0" hangingPunct="0"/>
            <a:endParaRPr lang="en-US" dirty="0">
              <a:solidFill>
                <a:schemeClr val="accent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Library Value - THEN</a:t>
            </a:r>
            <a:endParaRPr lang="en-US" dirty="0"/>
          </a:p>
        </p:txBody>
      </p:sp>
      <p:sp>
        <p:nvSpPr>
          <p:cNvPr id="19460" name="Rectangle 4"/>
          <p:cNvSpPr>
            <a:spLocks noGrp="1" noChangeArrowheads="1"/>
          </p:cNvSpPr>
          <p:nvPr>
            <p:ph idx="1"/>
          </p:nvPr>
        </p:nvSpPr>
        <p:spPr>
          <a:xfrm>
            <a:off x="720724" y="1936750"/>
            <a:ext cx="8137525" cy="4202113"/>
          </a:xfrm>
        </p:spPr>
        <p:txBody>
          <a:bodyPr/>
          <a:lstStyle/>
          <a:p>
            <a:pPr algn="ctr"/>
            <a:r>
              <a:rPr lang="en-US" sz="2000" dirty="0" smtClean="0">
                <a:solidFill>
                  <a:srgbClr val="2178B5"/>
                </a:solidFill>
              </a:rPr>
              <a:t>In the past</a:t>
            </a:r>
          </a:p>
          <a:p>
            <a:pPr algn="ctr"/>
            <a:r>
              <a:rPr lang="en-US" sz="2000" dirty="0" smtClean="0">
                <a:solidFill>
                  <a:srgbClr val="2178B5"/>
                </a:solidFill>
              </a:rPr>
              <a:t>Library Value = Collections + Services</a:t>
            </a:r>
          </a:p>
          <a:p>
            <a:pPr algn="ctr"/>
            <a:r>
              <a:rPr lang="en-US" sz="2000" dirty="0">
                <a:solidFill>
                  <a:srgbClr val="2178B5"/>
                </a:solidFill>
              </a:rPr>
              <a:t>a</a:t>
            </a:r>
            <a:r>
              <a:rPr lang="en-US" sz="2000" dirty="0" smtClean="0">
                <a:solidFill>
                  <a:srgbClr val="2178B5"/>
                </a:solidFill>
              </a:rPr>
              <a:t>nd</a:t>
            </a:r>
          </a:p>
          <a:p>
            <a:pPr algn="ctr"/>
            <a:r>
              <a:rPr lang="en-US" sz="2000" dirty="0" smtClean="0">
                <a:solidFill>
                  <a:srgbClr val="2178B5"/>
                </a:solidFill>
              </a:rPr>
              <a:t>Collections ≈ Services</a:t>
            </a:r>
          </a:p>
          <a:p>
            <a:pPr algn="ctr"/>
            <a:r>
              <a:rPr lang="en-US" sz="2000" dirty="0" smtClean="0">
                <a:solidFill>
                  <a:srgbClr val="2178B5"/>
                </a:solidFill>
              </a:rPr>
              <a:t>then</a:t>
            </a:r>
          </a:p>
          <a:p>
            <a:pPr algn="ctr"/>
            <a:r>
              <a:rPr lang="en-US" sz="2000" dirty="0" smtClean="0">
                <a:solidFill>
                  <a:srgbClr val="2178B5"/>
                </a:solidFill>
              </a:rPr>
              <a:t>Services = Support for Quality and Quantity of Institutional outputs</a:t>
            </a:r>
          </a:p>
          <a:p>
            <a:pPr algn="ctr"/>
            <a:r>
              <a:rPr lang="en-US" sz="2000" dirty="0" smtClean="0">
                <a:solidFill>
                  <a:srgbClr val="2178B5"/>
                </a:solidFill>
              </a:rPr>
              <a:t>Library Value </a:t>
            </a:r>
            <a:r>
              <a:rPr lang="el-GR" sz="2000" dirty="0" smtClean="0">
                <a:solidFill>
                  <a:srgbClr val="2178B5"/>
                </a:solidFill>
              </a:rPr>
              <a:t>α</a:t>
            </a:r>
            <a:r>
              <a:rPr lang="en-US" sz="2000" dirty="0" smtClean="0">
                <a:solidFill>
                  <a:srgbClr val="2178B5"/>
                </a:solidFill>
              </a:rPr>
              <a:t> Institutional outputs</a:t>
            </a:r>
          </a:p>
          <a:p>
            <a:endParaRPr lang="en-US" sz="2400" dirty="0">
              <a:solidFill>
                <a:srgbClr val="2178B5"/>
              </a:solidFill>
            </a:endParaRPr>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295400"/>
            <a:ext cx="7848600" cy="1119186"/>
          </a:xfrm>
        </p:spPr>
        <p:txBody>
          <a:bodyPr/>
          <a:lstStyle/>
          <a:p>
            <a:r>
              <a:rPr lang="en-US" sz="4200" dirty="0" smtClean="0"/>
              <a:t>Thank You!</a:t>
            </a:r>
            <a:br>
              <a:rPr lang="en-US" sz="4200" dirty="0" smtClean="0"/>
            </a:br>
            <a:endParaRPr lang="en-US" sz="4200" dirty="0"/>
          </a:p>
        </p:txBody>
      </p:sp>
      <p:sp>
        <p:nvSpPr>
          <p:cNvPr id="5" name="Subtitle 4"/>
          <p:cNvSpPr>
            <a:spLocks noGrp="1"/>
          </p:cNvSpPr>
          <p:nvPr>
            <p:ph type="subTitle" idx="1"/>
          </p:nvPr>
        </p:nvSpPr>
        <p:spPr>
          <a:xfrm>
            <a:off x="4419600" y="3657600"/>
            <a:ext cx="4198937" cy="1930400"/>
          </a:xfrm>
        </p:spPr>
        <p:txBody>
          <a:bodyPr/>
          <a:lstStyle/>
          <a:p>
            <a:r>
              <a:rPr lang="en-US" dirty="0" smtClean="0"/>
              <a:t>Carol Jean </a:t>
            </a:r>
            <a:r>
              <a:rPr lang="en-US" dirty="0" err="1" smtClean="0"/>
              <a:t>Godby</a:t>
            </a:r>
            <a:r>
              <a:rPr lang="en-US" dirty="0" smtClean="0"/>
              <a:t/>
            </a:r>
            <a:br>
              <a:rPr lang="en-US" dirty="0" smtClean="0"/>
            </a:br>
            <a:r>
              <a:rPr lang="en-US" dirty="0" smtClean="0">
                <a:hlinkClick r:id="rId2"/>
              </a:rPr>
              <a:t>godby@oclc.org</a:t>
            </a:r>
            <a:r>
              <a:rPr lang="en-US" dirty="0" smtClean="0"/>
              <a:t> </a:t>
            </a:r>
            <a:endParaRPr lang="en-US" dirty="0"/>
          </a:p>
        </p:txBody>
      </p:sp>
      <p:pic>
        <p:nvPicPr>
          <p:cNvPr id="389122" name="Picture 2"/>
          <p:cNvPicPr>
            <a:picLocks noChangeAspect="1" noChangeArrowheads="1"/>
          </p:cNvPicPr>
          <p:nvPr/>
        </p:nvPicPr>
        <p:blipFill>
          <a:blip r:embed="rId3" cstate="print"/>
          <a:srcRect/>
          <a:stretch>
            <a:fillRect/>
          </a:stretch>
        </p:blipFill>
        <p:spPr bwMode="auto">
          <a:xfrm>
            <a:off x="2590800" y="3048000"/>
            <a:ext cx="1681843" cy="2354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2971800" y="381000"/>
            <a:ext cx="5799137" cy="2057400"/>
          </a:xfrm>
        </p:spPr>
        <p:txBody>
          <a:bodyPr/>
          <a:lstStyle/>
          <a:p>
            <a:r>
              <a:rPr lang="en-US" sz="3800" dirty="0" smtClean="0"/>
              <a:t>Taking Our Pulse</a:t>
            </a:r>
            <a:r>
              <a:rPr lang="en-US" sz="3600" dirty="0" smtClean="0"/>
              <a:t/>
            </a:r>
            <a:br>
              <a:rPr lang="en-US" sz="3600" dirty="0" smtClean="0"/>
            </a:br>
            <a:r>
              <a:rPr lang="en-US" sz="1400" dirty="0" smtClean="0"/>
              <a:t/>
            </a:r>
            <a:br>
              <a:rPr lang="en-US" sz="1400" dirty="0" smtClean="0"/>
            </a:br>
            <a:r>
              <a:rPr lang="en-US" sz="2800" dirty="0" smtClean="0"/>
              <a:t>The OCLC Research Survey of Special Collections and Archives</a:t>
            </a:r>
            <a:endParaRPr lang="en-US" sz="2800" dirty="0"/>
          </a:p>
        </p:txBody>
      </p:sp>
      <p:sp>
        <p:nvSpPr>
          <p:cNvPr id="4" name="Rectangle 3"/>
          <p:cNvSpPr>
            <a:spLocks noGrp="1" noChangeArrowheads="1"/>
          </p:cNvSpPr>
          <p:nvPr>
            <p:ph type="subTitle" idx="1"/>
          </p:nvPr>
        </p:nvSpPr>
        <p:spPr>
          <a:xfrm>
            <a:off x="3200400" y="3352800"/>
            <a:ext cx="4953000" cy="3048000"/>
          </a:xfrm>
        </p:spPr>
        <p:txBody>
          <a:bodyPr tIns="45720" bIns="45720"/>
          <a:lstStyle>
            <a:lvl1pPr marL="0" indent="12700">
              <a:spcBef>
                <a:spcPct val="0"/>
              </a:spcBef>
              <a:defRPr/>
            </a:lvl1pPr>
          </a:lstStyle>
          <a:p>
            <a:r>
              <a:rPr lang="en-US" dirty="0" smtClean="0"/>
              <a:t>Jackie Dooley</a:t>
            </a:r>
            <a:br>
              <a:rPr lang="en-US" dirty="0" smtClean="0"/>
            </a:br>
            <a:r>
              <a:rPr lang="en-US" dirty="0" smtClean="0"/>
              <a:t>Consulting Archivist, OCLC Research</a:t>
            </a:r>
          </a:p>
          <a:p>
            <a:pPr indent="0">
              <a:spcAft>
                <a:spcPts val="0"/>
              </a:spcAft>
            </a:pPr>
            <a:endParaRPr lang="en-US" dirty="0" smtClean="0"/>
          </a:p>
          <a:p>
            <a:pPr indent="0">
              <a:spcAft>
                <a:spcPts val="0"/>
              </a:spcAft>
            </a:pPr>
            <a:r>
              <a:rPr lang="en-US" dirty="0" smtClean="0"/>
              <a:t>ALA Update Webinar</a:t>
            </a:r>
          </a:p>
          <a:p>
            <a:pPr indent="0">
              <a:spcAft>
                <a:spcPts val="0"/>
              </a:spcAft>
            </a:pPr>
            <a:r>
              <a:rPr lang="en-US" dirty="0" smtClean="0"/>
              <a:t>17 June 2010</a:t>
            </a:r>
          </a:p>
          <a:p>
            <a:endParaRPr 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Survey population</a:t>
            </a:r>
            <a:endParaRPr lang="en-US" dirty="0"/>
          </a:p>
        </p:txBody>
      </p:sp>
      <p:sp>
        <p:nvSpPr>
          <p:cNvPr id="5" name="Content Placeholder 4"/>
          <p:cNvSpPr>
            <a:spLocks noGrp="1"/>
          </p:cNvSpPr>
          <p:nvPr>
            <p:ph idx="1"/>
          </p:nvPr>
        </p:nvSpPr>
        <p:spPr>
          <a:xfrm>
            <a:off x="914400" y="762000"/>
            <a:ext cx="7702551" cy="5257800"/>
          </a:xfrm>
        </p:spPr>
        <p:txBody>
          <a:bodyPr/>
          <a:lstStyle/>
          <a:p>
            <a:pPr lvl="0">
              <a:buNone/>
            </a:pPr>
            <a:endParaRPr lang="en-US" dirty="0" smtClean="0"/>
          </a:p>
          <a:p>
            <a:pPr lvl="0">
              <a:buNone/>
            </a:pPr>
            <a:r>
              <a:rPr lang="en-US" sz="2800" dirty="0" smtClean="0"/>
              <a:t>Libraries surveyed: 275 total</a:t>
            </a:r>
          </a:p>
          <a:p>
            <a:pPr lvl="0">
              <a:buNone/>
            </a:pPr>
            <a:endParaRPr lang="en-US" sz="1400" dirty="0" smtClean="0"/>
          </a:p>
          <a:p>
            <a:pPr lvl="0">
              <a:buNone/>
            </a:pPr>
            <a:r>
              <a:rPr lang="en-US" sz="2800" dirty="0" smtClean="0"/>
              <a:t>Rate of response: 61% (169)</a:t>
            </a:r>
          </a:p>
          <a:p>
            <a:pPr lvl="0">
              <a:buNone/>
            </a:pPr>
            <a:endParaRPr lang="en-US" sz="1400" dirty="0" smtClean="0"/>
          </a:p>
          <a:p>
            <a:pPr lvl="0">
              <a:buNone/>
            </a:pPr>
            <a:r>
              <a:rPr lang="en-US" sz="2800" dirty="0" smtClean="0"/>
              <a:t>Five membership organizations</a:t>
            </a:r>
          </a:p>
          <a:p>
            <a:pPr lvl="1"/>
            <a:r>
              <a:rPr lang="en-US" sz="2400" dirty="0" smtClean="0"/>
              <a:t>Association of Research Libraries (ARL)</a:t>
            </a:r>
          </a:p>
          <a:p>
            <a:pPr lvl="1"/>
            <a:r>
              <a:rPr lang="en-US" sz="2400" dirty="0" smtClean="0"/>
              <a:t>Canadian Association of Research Libraries (CARL)</a:t>
            </a:r>
          </a:p>
          <a:p>
            <a:pPr lvl="1"/>
            <a:r>
              <a:rPr lang="en-US" sz="2400" dirty="0" smtClean="0"/>
              <a:t>Independent Research Libraries Association (IRLA)</a:t>
            </a:r>
          </a:p>
          <a:p>
            <a:pPr lvl="1"/>
            <a:r>
              <a:rPr lang="en-US" sz="2400" dirty="0" smtClean="0"/>
              <a:t>Oberlin Group (80 liberal arts college libraries)</a:t>
            </a:r>
          </a:p>
          <a:p>
            <a:pPr lvl="1"/>
            <a:r>
              <a:rPr lang="en-US" sz="2400" dirty="0" smtClean="0"/>
              <a:t>RLG Partnership</a:t>
            </a: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0" y="1905000"/>
            <a:ext cx="7702551" cy="2971800"/>
          </a:xfrm>
        </p:spPr>
        <p:txBody>
          <a:bodyPr/>
          <a:lstStyle/>
          <a:p>
            <a:pPr>
              <a:buNone/>
            </a:pPr>
            <a:r>
              <a:rPr lang="en-US" sz="2800" dirty="0" smtClean="0"/>
              <a:t>Key for interpreting percentages:</a:t>
            </a:r>
          </a:p>
          <a:p>
            <a:pPr>
              <a:buNone/>
            </a:pPr>
            <a:endParaRPr lang="en-US" sz="1000" dirty="0" smtClean="0"/>
          </a:p>
          <a:p>
            <a:pPr>
              <a:buNone/>
            </a:pPr>
            <a:endParaRPr lang="en-US" sz="1000" dirty="0" smtClean="0"/>
          </a:p>
          <a:p>
            <a:pPr algn="ctr">
              <a:buNone/>
            </a:pPr>
            <a:r>
              <a:rPr lang="en-US" sz="2800" dirty="0" smtClean="0">
                <a:solidFill>
                  <a:srgbClr val="FF0000"/>
                </a:solidFill>
              </a:rPr>
              <a:t>Red = % of respondents</a:t>
            </a:r>
          </a:p>
          <a:p>
            <a:pPr algn="ctr">
              <a:buNone/>
            </a:pPr>
            <a:r>
              <a:rPr lang="en-US" sz="2800" dirty="0" smtClean="0"/>
              <a:t>Black = numerical data</a:t>
            </a:r>
          </a:p>
          <a:p>
            <a:pPr>
              <a:buNone/>
            </a:pPr>
            <a:endParaRPr lang="en-US" sz="1000"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wrong with this [big] picture?</a:t>
            </a:r>
            <a:endParaRPr lang="en-US" dirty="0"/>
          </a:p>
        </p:txBody>
      </p:sp>
      <p:sp>
        <p:nvSpPr>
          <p:cNvPr id="5" name="Content Placeholder 4"/>
          <p:cNvSpPr>
            <a:spLocks noGrp="1"/>
          </p:cNvSpPr>
          <p:nvPr>
            <p:ph idx="1"/>
          </p:nvPr>
        </p:nvSpPr>
        <p:spPr>
          <a:xfrm>
            <a:off x="381000" y="1295400"/>
            <a:ext cx="8251823" cy="4691064"/>
          </a:xfrm>
        </p:spPr>
        <p:txBody>
          <a:bodyPr/>
          <a:lstStyle/>
          <a:p>
            <a:pPr marL="469900" lvl="0" indent="-457200">
              <a:buFont typeface="+mj-lt"/>
              <a:buAutoNum type="arabicPeriod"/>
            </a:pPr>
            <a:r>
              <a:rPr lang="en-US" sz="2800" dirty="0" smtClean="0"/>
              <a:t>Overall size of collections is growing … a lot</a:t>
            </a:r>
          </a:p>
          <a:p>
            <a:pPr marL="469900" lvl="0" indent="-457200">
              <a:buNone/>
            </a:pPr>
            <a:endParaRPr lang="en-US" sz="2800" dirty="0" smtClean="0"/>
          </a:p>
          <a:p>
            <a:pPr marL="469900" lvl="0" indent="-457200">
              <a:buFont typeface="+mj-lt"/>
              <a:buAutoNum type="arabicPeriod"/>
            </a:pPr>
            <a:r>
              <a:rPr lang="en-US" sz="2800" dirty="0" smtClean="0"/>
              <a:t>Materials remain “hidden” … far too many</a:t>
            </a:r>
          </a:p>
          <a:p>
            <a:pPr marL="469900" lvl="0" indent="-457200">
              <a:buNone/>
            </a:pPr>
            <a:endParaRPr lang="en-US" sz="2800" dirty="0" smtClean="0"/>
          </a:p>
          <a:p>
            <a:pPr marL="469900" lvl="0" indent="-457200">
              <a:buFont typeface="+mj-lt"/>
              <a:buAutoNum type="arabicPeriod"/>
            </a:pPr>
            <a:r>
              <a:rPr lang="en-US" sz="2800" dirty="0" smtClean="0"/>
              <a:t>Backlogs continue to grow … not acceptable</a:t>
            </a:r>
          </a:p>
          <a:p>
            <a:pPr marL="469900" lvl="0" indent="-457200">
              <a:buNone/>
            </a:pPr>
            <a:endParaRPr lang="en-US" sz="2800" dirty="0" smtClean="0"/>
          </a:p>
          <a:p>
            <a:pPr marL="469900" lvl="0" indent="-457200">
              <a:buFont typeface="+mj-lt"/>
              <a:buAutoNum type="arabicPeriod"/>
            </a:pPr>
            <a:r>
              <a:rPr lang="en-US" sz="2800" dirty="0" smtClean="0"/>
              <a:t>Staffing is not increasing</a:t>
            </a:r>
          </a:p>
          <a:p>
            <a:pPr marL="469900" lvl="0" indent="-457200">
              <a:buNone/>
            </a:pPr>
            <a:endParaRPr lang="en-US" sz="2800" dirty="0" smtClean="0"/>
          </a:p>
          <a:p>
            <a:pPr marL="469900" lvl="0" indent="-457200">
              <a:buFont typeface="+mj-lt"/>
              <a:buAutoNum type="arabicPeriod"/>
            </a:pPr>
            <a:r>
              <a:rPr lang="en-US" sz="2800" dirty="0" smtClean="0">
                <a:solidFill>
                  <a:srgbClr val="FF0000"/>
                </a:solidFill>
              </a:rPr>
              <a:t>75% </a:t>
            </a:r>
            <a:r>
              <a:rPr lang="en-US" sz="2800" dirty="0" smtClean="0"/>
              <a:t>of library budgets have been cut</a:t>
            </a:r>
            <a:endParaRPr lang="en-US" sz="28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Big picture: </a:t>
            </a:r>
            <a:r>
              <a:rPr lang="en-US" dirty="0" smtClean="0">
                <a:solidFill>
                  <a:schemeClr val="tx1"/>
                </a:solidFill>
              </a:rPr>
              <a:t>Action items</a:t>
            </a:r>
            <a:endParaRPr lang="en-US" dirty="0">
              <a:solidFill>
                <a:schemeClr val="tx1"/>
              </a:solidFill>
            </a:endParaRPr>
          </a:p>
        </p:txBody>
      </p:sp>
      <p:sp>
        <p:nvSpPr>
          <p:cNvPr id="5" name="Content Placeholder 4"/>
          <p:cNvSpPr>
            <a:spLocks noGrp="1"/>
          </p:cNvSpPr>
          <p:nvPr>
            <p:ph idx="1"/>
          </p:nvPr>
        </p:nvSpPr>
        <p:spPr>
          <a:xfrm>
            <a:off x="685800" y="1447800"/>
            <a:ext cx="7702551" cy="4691064"/>
          </a:xfrm>
        </p:spPr>
        <p:txBody>
          <a:bodyPr/>
          <a:lstStyle/>
          <a:p>
            <a:pPr>
              <a:buNone/>
            </a:pPr>
            <a:r>
              <a:rPr lang="en-US" sz="2800" b="1" i="1" dirty="0" smtClean="0">
                <a:solidFill>
                  <a:srgbClr val="000000"/>
                </a:solidFill>
              </a:rPr>
              <a:t>Challenge</a:t>
            </a:r>
            <a:r>
              <a:rPr lang="en-US" sz="2800" dirty="0" smtClean="0">
                <a:solidFill>
                  <a:srgbClr val="000000"/>
                </a:solidFill>
              </a:rPr>
              <a:t> </a:t>
            </a:r>
            <a:r>
              <a:rPr lang="en-US" sz="2800" dirty="0" smtClean="0"/>
              <a:t>yourself, your institution, your membership organizations, and your professional societies to </a:t>
            </a:r>
            <a:r>
              <a:rPr lang="en-US" sz="2800" b="1" i="1" dirty="0" smtClean="0">
                <a:solidFill>
                  <a:srgbClr val="000000"/>
                </a:solidFill>
              </a:rPr>
              <a:t>engage</a:t>
            </a:r>
            <a:r>
              <a:rPr lang="en-US" sz="2800" b="1" dirty="0" smtClean="0">
                <a:solidFill>
                  <a:srgbClr val="000000"/>
                </a:solidFill>
              </a:rPr>
              <a:t> </a:t>
            </a:r>
            <a:r>
              <a:rPr lang="en-US" sz="2800" dirty="0" smtClean="0"/>
              <a:t>with the issues raised and decide for which ones you’ll </a:t>
            </a:r>
            <a:r>
              <a:rPr lang="en-US" sz="2800" b="1" i="1" dirty="0" smtClean="0">
                <a:solidFill>
                  <a:srgbClr val="000000"/>
                </a:solidFill>
              </a:rPr>
              <a:t>become responsible</a:t>
            </a:r>
            <a:r>
              <a:rPr lang="en-US" sz="2800" b="1" i="1" dirty="0" smtClean="0"/>
              <a:t>.</a:t>
            </a:r>
            <a:endParaRPr lang="en-US" sz="2800" dirty="0" smtClean="0"/>
          </a:p>
          <a:p>
            <a:pPr>
              <a:buNone/>
            </a:pPr>
            <a:endParaRPr lang="en-US" sz="1400" dirty="0" smtClean="0"/>
          </a:p>
          <a:p>
            <a:pPr>
              <a:buNone/>
            </a:pPr>
            <a:r>
              <a:rPr lang="en-US" sz="2800" dirty="0" smtClean="0"/>
              <a:t>Develop and promulgate metrics to enable </a:t>
            </a:r>
            <a:r>
              <a:rPr lang="en-US" sz="2800" b="1" i="1" dirty="0" smtClean="0">
                <a:solidFill>
                  <a:srgbClr val="000000"/>
                </a:solidFill>
              </a:rPr>
              <a:t>standardized measurement</a:t>
            </a:r>
            <a:r>
              <a:rPr lang="en-US" sz="2800" dirty="0" smtClean="0">
                <a:solidFill>
                  <a:srgbClr val="000000"/>
                </a:solidFill>
              </a:rPr>
              <a:t> </a:t>
            </a:r>
            <a:r>
              <a:rPr lang="en-US" sz="2800" dirty="0" smtClean="0"/>
              <a:t>of collections, use, metadata, and other key elements of special collections management.</a:t>
            </a:r>
          </a:p>
          <a:p>
            <a:pPr>
              <a:buNone/>
            </a:pPr>
            <a:endParaRPr lang="en-US" sz="2800" b="1" i="1"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Collections</a:t>
            </a:r>
            <a:endParaRPr lang="en-US" dirty="0"/>
          </a:p>
        </p:txBody>
      </p:sp>
      <p:sp>
        <p:nvSpPr>
          <p:cNvPr id="5" name="Content Placeholder 4"/>
          <p:cNvSpPr>
            <a:spLocks noGrp="1"/>
          </p:cNvSpPr>
          <p:nvPr>
            <p:ph idx="1"/>
          </p:nvPr>
        </p:nvSpPr>
        <p:spPr>
          <a:xfrm>
            <a:off x="762000" y="1447800"/>
            <a:ext cx="8991600" cy="6096000"/>
          </a:xfrm>
        </p:spPr>
        <p:txBody>
          <a:bodyPr/>
          <a:lstStyle/>
          <a:p>
            <a:pPr lvl="0">
              <a:buNone/>
            </a:pPr>
            <a:r>
              <a:rPr lang="en-US" sz="2600" dirty="0" smtClean="0"/>
              <a:t>Growth of ARL collections since 1998</a:t>
            </a:r>
          </a:p>
          <a:p>
            <a:pPr lvl="1"/>
            <a:r>
              <a:rPr lang="en-US" sz="2200" dirty="0" smtClean="0"/>
              <a:t>Books and archives/manuscripts: 50%</a:t>
            </a:r>
          </a:p>
          <a:p>
            <a:pPr lvl="1"/>
            <a:r>
              <a:rPr lang="en-US" sz="2200" dirty="0" smtClean="0"/>
              <a:t>All audiovisual formats: 300%-400</a:t>
            </a:r>
            <a:r>
              <a:rPr lang="en-US" sz="2400" dirty="0" smtClean="0"/>
              <a:t>%</a:t>
            </a:r>
          </a:p>
          <a:p>
            <a:pPr lvl="1">
              <a:buNone/>
            </a:pPr>
            <a:endParaRPr lang="en-US" sz="2400" dirty="0" smtClean="0"/>
          </a:p>
          <a:p>
            <a:pPr lvl="0">
              <a:buNone/>
            </a:pPr>
            <a:r>
              <a:rPr lang="en-US" sz="2600" dirty="0" smtClean="0"/>
              <a:t>Cooperative collection development</a:t>
            </a:r>
          </a:p>
          <a:p>
            <a:pPr lvl="1"/>
            <a:r>
              <a:rPr lang="en-US" sz="2200" dirty="0" smtClean="0"/>
              <a:t>Very few formal arrangements</a:t>
            </a:r>
          </a:p>
          <a:p>
            <a:pPr lvl="1">
              <a:buNone/>
            </a:pPr>
            <a:endParaRPr lang="en-US" sz="2200" dirty="0" smtClean="0"/>
          </a:p>
          <a:p>
            <a:pPr lvl="0">
              <a:buNone/>
            </a:pPr>
            <a:r>
              <a:rPr lang="en-US" sz="2600" dirty="0" smtClean="0"/>
              <a:t>Preservation: audiovisual materials at “code blue”</a:t>
            </a:r>
            <a:endParaRPr lang="en-US" sz="26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Collections: </a:t>
            </a:r>
            <a:r>
              <a:rPr lang="en-US" dirty="0" smtClean="0">
                <a:solidFill>
                  <a:srgbClr val="000000"/>
                </a:solidFill>
              </a:rPr>
              <a:t>Action items</a:t>
            </a:r>
            <a:endParaRPr lang="en-US" dirty="0">
              <a:solidFill>
                <a:srgbClr val="000000"/>
              </a:solidFill>
            </a:endParaRPr>
          </a:p>
        </p:txBody>
      </p:sp>
      <p:sp>
        <p:nvSpPr>
          <p:cNvPr id="5" name="Content Placeholder 4"/>
          <p:cNvSpPr>
            <a:spLocks noGrp="1"/>
          </p:cNvSpPr>
          <p:nvPr>
            <p:ph idx="1"/>
          </p:nvPr>
        </p:nvSpPr>
        <p:spPr>
          <a:xfrm>
            <a:off x="762000" y="1447800"/>
            <a:ext cx="7702551" cy="4691064"/>
          </a:xfrm>
        </p:spPr>
        <p:txBody>
          <a:bodyPr/>
          <a:lstStyle/>
          <a:p>
            <a:pPr>
              <a:buNone/>
            </a:pPr>
            <a:r>
              <a:rPr lang="en-US" sz="2800" dirty="0" smtClean="0"/>
              <a:t>Develop best practices for </a:t>
            </a:r>
            <a:r>
              <a:rPr lang="en-US" sz="2800" b="1" i="1" dirty="0" smtClean="0">
                <a:solidFill>
                  <a:srgbClr val="000000"/>
                </a:solidFill>
              </a:rPr>
              <a:t>collaborative collection development</a:t>
            </a:r>
            <a:r>
              <a:rPr lang="en-US" sz="2800" dirty="0" smtClean="0">
                <a:solidFill>
                  <a:srgbClr val="000000"/>
                </a:solidFill>
              </a:rPr>
              <a:t>. </a:t>
            </a:r>
            <a:r>
              <a:rPr lang="en-US" sz="2800" dirty="0" smtClean="0"/>
              <a:t>Identify barriers. Define key characteristics and desired outcomes of an effective collaboration.</a:t>
            </a:r>
          </a:p>
          <a:p>
            <a:pPr>
              <a:buNone/>
            </a:pPr>
            <a:endParaRPr lang="en-US" sz="2800" dirty="0" smtClean="0"/>
          </a:p>
          <a:p>
            <a:pPr>
              <a:buNone/>
            </a:pPr>
            <a:r>
              <a:rPr lang="en-US" sz="2800" dirty="0" smtClean="0"/>
              <a:t>Take collective action to establish shared facilities for cost-effective</a:t>
            </a:r>
            <a:r>
              <a:rPr lang="en-US" sz="2800" b="1" i="1" dirty="0" smtClean="0"/>
              <a:t> </a:t>
            </a:r>
            <a:r>
              <a:rPr lang="en-US" sz="2800" b="1" i="1" dirty="0" smtClean="0">
                <a:solidFill>
                  <a:srgbClr val="000000"/>
                </a:solidFill>
              </a:rPr>
              <a:t>preservation of audiovisual materials.</a:t>
            </a:r>
            <a:endParaRPr lang="en-US" sz="2800" dirty="0">
              <a:solidFill>
                <a:srgbClr val="00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User services</a:t>
            </a:r>
            <a:endParaRPr lang="en-US" dirty="0"/>
          </a:p>
        </p:txBody>
      </p:sp>
      <p:sp>
        <p:nvSpPr>
          <p:cNvPr id="5" name="Content Placeholder 4"/>
          <p:cNvSpPr>
            <a:spLocks noGrp="1"/>
          </p:cNvSpPr>
          <p:nvPr>
            <p:ph idx="1"/>
          </p:nvPr>
        </p:nvSpPr>
        <p:spPr>
          <a:xfrm>
            <a:off x="685800" y="838200"/>
            <a:ext cx="7772400" cy="5410200"/>
          </a:xfrm>
        </p:spPr>
        <p:txBody>
          <a:bodyPr/>
          <a:lstStyle/>
          <a:p>
            <a:pPr lvl="0">
              <a:buNone/>
            </a:pPr>
            <a:r>
              <a:rPr lang="en-US" sz="2600" dirty="0" smtClean="0"/>
              <a:t>Use of all formats has increased</a:t>
            </a:r>
          </a:p>
          <a:p>
            <a:pPr lvl="1"/>
            <a:r>
              <a:rPr lang="en-US" sz="2400" dirty="0" smtClean="0"/>
              <a:t>Archives and manuscripts: </a:t>
            </a:r>
            <a:r>
              <a:rPr lang="en-US" sz="2400" dirty="0" smtClean="0">
                <a:solidFill>
                  <a:srgbClr val="FF0000"/>
                </a:solidFill>
              </a:rPr>
              <a:t>88%</a:t>
            </a:r>
          </a:p>
          <a:p>
            <a:pPr lvl="1"/>
            <a:r>
              <a:rPr lang="en-US" sz="2400" dirty="0" smtClean="0"/>
              <a:t>Visual materials: </a:t>
            </a:r>
            <a:r>
              <a:rPr lang="en-US" sz="2400" dirty="0" smtClean="0">
                <a:solidFill>
                  <a:srgbClr val="FF0000"/>
                </a:solidFill>
              </a:rPr>
              <a:t>76%</a:t>
            </a:r>
          </a:p>
          <a:p>
            <a:pPr lvl="1"/>
            <a:r>
              <a:rPr lang="en-US" sz="2400" dirty="0" smtClean="0"/>
              <a:t>Books: </a:t>
            </a:r>
            <a:r>
              <a:rPr lang="en-US" sz="2400" dirty="0" smtClean="0">
                <a:solidFill>
                  <a:srgbClr val="FF0000"/>
                </a:solidFill>
              </a:rPr>
              <a:t>50%</a:t>
            </a:r>
          </a:p>
          <a:p>
            <a:pPr lvl="1">
              <a:buNone/>
            </a:pPr>
            <a:endParaRPr lang="en-US" sz="600" dirty="0" smtClean="0"/>
          </a:p>
          <a:p>
            <a:pPr lvl="0">
              <a:buNone/>
            </a:pPr>
            <a:r>
              <a:rPr lang="en-US" sz="2600" dirty="0" smtClean="0"/>
              <a:t>Number of users</a:t>
            </a:r>
          </a:p>
          <a:p>
            <a:pPr lvl="1"/>
            <a:r>
              <a:rPr lang="en-US" sz="2400" dirty="0" smtClean="0"/>
              <a:t>Mean: 4,200</a:t>
            </a:r>
          </a:p>
          <a:p>
            <a:pPr lvl="1"/>
            <a:r>
              <a:rPr lang="en-US" sz="2400" dirty="0" smtClean="0"/>
              <a:t>Median: 1,500</a:t>
            </a:r>
          </a:p>
          <a:p>
            <a:pPr lvl="1">
              <a:buNone/>
            </a:pPr>
            <a:endParaRPr lang="en-US" sz="600" dirty="0" smtClean="0"/>
          </a:p>
          <a:p>
            <a:pPr lvl="0">
              <a:buNone/>
            </a:pPr>
            <a:r>
              <a:rPr lang="en-US" sz="2600" dirty="0" smtClean="0"/>
              <a:t>Access permitted to materials in backlogs: </a:t>
            </a:r>
            <a:r>
              <a:rPr lang="en-US" sz="2600" dirty="0" smtClean="0">
                <a:solidFill>
                  <a:srgbClr val="FF0000"/>
                </a:solidFill>
              </a:rPr>
              <a:t>90%</a:t>
            </a:r>
          </a:p>
          <a:p>
            <a:pPr lvl="0">
              <a:buNone/>
            </a:pPr>
            <a:endParaRPr lang="en-US" sz="600" dirty="0" smtClean="0"/>
          </a:p>
          <a:p>
            <a:pPr lvl="0">
              <a:buNone/>
            </a:pPr>
            <a:r>
              <a:rPr lang="en-US" sz="2600" dirty="0" smtClean="0"/>
              <a:t>Interlibrary loan</a:t>
            </a:r>
          </a:p>
          <a:p>
            <a:pPr lvl="1"/>
            <a:r>
              <a:rPr lang="en-US" sz="2400" dirty="0" smtClean="0"/>
              <a:t>Loan of reproductions of originals: </a:t>
            </a:r>
            <a:r>
              <a:rPr lang="en-US" sz="2400" dirty="0" smtClean="0">
                <a:solidFill>
                  <a:srgbClr val="FF0000"/>
                </a:solidFill>
              </a:rPr>
              <a:t>44%</a:t>
            </a:r>
          </a:p>
          <a:p>
            <a:pPr lvl="1"/>
            <a:r>
              <a:rPr lang="en-US" sz="2400" dirty="0" smtClean="0"/>
              <a:t>Loan of original rare books: </a:t>
            </a:r>
            <a:r>
              <a:rPr lang="en-US" sz="2400" dirty="0" smtClean="0">
                <a:solidFill>
                  <a:srgbClr val="FF0000"/>
                </a:solidFill>
              </a:rPr>
              <a:t>38%</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User services: </a:t>
            </a:r>
            <a:r>
              <a:rPr lang="en-US" dirty="0" smtClean="0">
                <a:solidFill>
                  <a:srgbClr val="000000"/>
                </a:solidFill>
              </a:rPr>
              <a:t>Action items</a:t>
            </a:r>
            <a:endParaRPr lang="en-US" dirty="0">
              <a:solidFill>
                <a:srgbClr val="000000"/>
              </a:solidFill>
            </a:endParaRPr>
          </a:p>
        </p:txBody>
      </p:sp>
      <p:sp>
        <p:nvSpPr>
          <p:cNvPr id="5" name="Content Placeholder 4"/>
          <p:cNvSpPr>
            <a:spLocks noGrp="1"/>
          </p:cNvSpPr>
          <p:nvPr>
            <p:ph idx="1"/>
          </p:nvPr>
        </p:nvSpPr>
        <p:spPr>
          <a:xfrm>
            <a:off x="914400" y="1752600"/>
            <a:ext cx="7702551" cy="4691064"/>
          </a:xfrm>
        </p:spPr>
        <p:txBody>
          <a:bodyPr/>
          <a:lstStyle/>
          <a:p>
            <a:pPr>
              <a:buNone/>
            </a:pPr>
            <a:r>
              <a:rPr lang="en-US" sz="2800" dirty="0" smtClean="0"/>
              <a:t>Develop best practices to </a:t>
            </a:r>
            <a:r>
              <a:rPr lang="en-US" sz="2800" b="1" i="1" dirty="0" smtClean="0"/>
              <a:t>facilitate </a:t>
            </a:r>
            <a:r>
              <a:rPr lang="en-US" sz="2800" dirty="0" smtClean="0"/>
              <a:t>rather than inhibit </a:t>
            </a:r>
            <a:r>
              <a:rPr lang="en-US" sz="2800" b="1" i="1" dirty="0" smtClean="0"/>
              <a:t>access </a:t>
            </a:r>
            <a:r>
              <a:rPr lang="en-US" sz="2800" dirty="0" smtClean="0"/>
              <a:t>to rare and unique materials.</a:t>
            </a:r>
          </a:p>
          <a:p>
            <a:pPr>
              <a:buNone/>
            </a:pPr>
            <a:endParaRPr lang="en-US" sz="2800" dirty="0" smtClean="0"/>
          </a:p>
          <a:p>
            <a:pPr>
              <a:buNone/>
            </a:pPr>
            <a:r>
              <a:rPr lang="en-US" sz="2800" dirty="0" smtClean="0"/>
              <a:t>Develop best practices that will </a:t>
            </a:r>
            <a:r>
              <a:rPr lang="en-US" sz="2800" b="1" i="1" dirty="0" smtClean="0"/>
              <a:t>facilitate </a:t>
            </a:r>
            <a:r>
              <a:rPr lang="en-US" sz="2800" dirty="0" smtClean="0"/>
              <a:t>rather than inhibit </a:t>
            </a:r>
            <a:r>
              <a:rPr lang="en-US" sz="2800" b="1" i="1" dirty="0" smtClean="0">
                <a:solidFill>
                  <a:srgbClr val="000000"/>
                </a:solidFill>
              </a:rPr>
              <a:t>interlibrary loan</a:t>
            </a:r>
            <a:r>
              <a:rPr lang="en-US" sz="2800" dirty="0" smtClean="0">
                <a:solidFill>
                  <a:srgbClr val="000000"/>
                </a:solidFill>
              </a:rPr>
              <a:t> </a:t>
            </a:r>
            <a:r>
              <a:rPr lang="en-US" sz="2800" dirty="0" smtClean="0"/>
              <a:t>of special collections materials.</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7638"/>
            <a:ext cx="6989763" cy="1284287"/>
          </a:xfrm>
        </p:spPr>
        <p:txBody>
          <a:bodyPr/>
          <a:lstStyle/>
          <a:p>
            <a:r>
              <a:rPr lang="en-US" dirty="0" smtClean="0"/>
              <a:t>    Library Value - NOW</a:t>
            </a:r>
            <a:endParaRPr lang="en-US" dirty="0"/>
          </a:p>
        </p:txBody>
      </p:sp>
      <p:sp>
        <p:nvSpPr>
          <p:cNvPr id="5" name="TextBox 4"/>
          <p:cNvSpPr txBox="1"/>
          <p:nvPr/>
        </p:nvSpPr>
        <p:spPr>
          <a:xfrm>
            <a:off x="1143000" y="1447800"/>
            <a:ext cx="7162800" cy="4825937"/>
          </a:xfrm>
          <a:prstGeom prst="rect">
            <a:avLst/>
          </a:prstGeom>
          <a:noFill/>
        </p:spPr>
        <p:txBody>
          <a:bodyPr wrap="square" rtlCol="0">
            <a:spAutoFit/>
          </a:bodyPr>
          <a:lstStyle/>
          <a:p>
            <a:pPr algn="ctr"/>
            <a:r>
              <a:rPr lang="en-US" dirty="0" smtClean="0">
                <a:solidFill>
                  <a:srgbClr val="2178B5"/>
                </a:solidFill>
              </a:rPr>
              <a:t> </a:t>
            </a:r>
            <a:r>
              <a:rPr lang="en-US" sz="2000" b="1" dirty="0" smtClean="0">
                <a:solidFill>
                  <a:srgbClr val="2178B5"/>
                </a:solidFill>
                <a:latin typeface="+mj-lt"/>
              </a:rPr>
              <a:t>AND NOW</a:t>
            </a:r>
            <a:endParaRPr lang="en-US" sz="2000" b="1" dirty="0">
              <a:solidFill>
                <a:srgbClr val="2178B5"/>
              </a:solidFill>
              <a:latin typeface="+mj-lt"/>
            </a:endParaRPr>
          </a:p>
          <a:p>
            <a:pPr algn="ctr"/>
            <a:r>
              <a:rPr lang="en-US" sz="2000" b="1" dirty="0" smtClean="0">
                <a:solidFill>
                  <a:srgbClr val="2178B5"/>
                </a:solidFill>
                <a:latin typeface="+mj-lt"/>
              </a:rPr>
              <a:t>Collections ≠ Services</a:t>
            </a:r>
            <a:endParaRPr lang="en-US" sz="2000" b="1" dirty="0">
              <a:solidFill>
                <a:srgbClr val="2178B5"/>
              </a:solidFill>
              <a:latin typeface="+mj-lt"/>
            </a:endParaRPr>
          </a:p>
          <a:p>
            <a:pPr algn="ctr"/>
            <a:r>
              <a:rPr lang="en-US" sz="2000" b="1" dirty="0" smtClean="0">
                <a:solidFill>
                  <a:srgbClr val="2178B5"/>
                </a:solidFill>
                <a:latin typeface="+mj-lt"/>
              </a:rPr>
              <a:t>Library Value ≠ Institutional outputs</a:t>
            </a:r>
            <a:endParaRPr lang="en-US" sz="2000" b="1" dirty="0">
              <a:solidFill>
                <a:srgbClr val="2178B5"/>
              </a:solidFill>
              <a:latin typeface="+mj-lt"/>
            </a:endParaRPr>
          </a:p>
          <a:p>
            <a:pPr algn="ctr"/>
            <a:r>
              <a:rPr lang="en-US" sz="2000" b="1" dirty="0" smtClean="0">
                <a:solidFill>
                  <a:srgbClr val="2178B5"/>
                </a:solidFill>
                <a:latin typeface="+mj-lt"/>
              </a:rPr>
              <a:t>Need to recalibrate the equation</a:t>
            </a:r>
          </a:p>
          <a:p>
            <a:pPr algn="ctr"/>
            <a:r>
              <a:rPr lang="en-US" sz="2000" b="1" dirty="0" smtClean="0">
                <a:solidFill>
                  <a:srgbClr val="2178B5"/>
                </a:solidFill>
                <a:latin typeface="+mj-lt"/>
              </a:rPr>
              <a:t>			     $$    $$ </a:t>
            </a:r>
          </a:p>
          <a:p>
            <a:pPr algn="ctr"/>
            <a:endParaRPr lang="en-US" sz="2000" b="1" dirty="0">
              <a:solidFill>
                <a:srgbClr val="2178B5"/>
              </a:solidFill>
              <a:latin typeface="+mj-lt"/>
            </a:endParaRPr>
          </a:p>
          <a:p>
            <a:pPr algn="ctr"/>
            <a:r>
              <a:rPr lang="en-US" sz="2000" b="1" dirty="0" smtClean="0">
                <a:solidFill>
                  <a:srgbClr val="2178B5"/>
                </a:solidFill>
                <a:latin typeface="+mj-lt"/>
              </a:rPr>
              <a:t>Library Value = Collections + Services</a:t>
            </a:r>
          </a:p>
          <a:p>
            <a:r>
              <a:rPr lang="en-US" sz="2000" b="1" dirty="0">
                <a:solidFill>
                  <a:srgbClr val="2178B5"/>
                </a:solidFill>
                <a:latin typeface="+mj-lt"/>
              </a:rPr>
              <a:t> </a:t>
            </a:r>
            <a:r>
              <a:rPr lang="en-US" sz="2000" b="1" dirty="0" smtClean="0">
                <a:solidFill>
                  <a:srgbClr val="2178B5"/>
                </a:solidFill>
                <a:latin typeface="+mj-lt"/>
              </a:rPr>
              <a:t>                          	$$     $$</a:t>
            </a:r>
            <a:endParaRPr lang="en-US" dirty="0" smtClean="0">
              <a:solidFill>
                <a:srgbClr val="2178B5"/>
              </a:solidFill>
            </a:endParaRPr>
          </a:p>
          <a:p>
            <a:endParaRPr lang="en-US" dirty="0">
              <a:solidFill>
                <a:srgbClr val="2178B5"/>
              </a:solidFill>
            </a:endParaRPr>
          </a:p>
        </p:txBody>
      </p:sp>
      <p:sp>
        <p:nvSpPr>
          <p:cNvPr id="6" name="Down Arrow 5"/>
          <p:cNvSpPr/>
          <p:nvPr/>
        </p:nvSpPr>
        <p:spPr>
          <a:xfrm rot="10800000">
            <a:off x="6096000" y="3886200"/>
            <a:ext cx="428625"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267200" y="5486400"/>
            <a:ext cx="428625"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Cataloging and metadata</a:t>
            </a:r>
            <a:endParaRPr lang="en-US" dirty="0"/>
          </a:p>
        </p:txBody>
      </p:sp>
      <p:sp>
        <p:nvSpPr>
          <p:cNvPr id="5" name="Content Placeholder 4"/>
          <p:cNvSpPr>
            <a:spLocks noGrp="1"/>
          </p:cNvSpPr>
          <p:nvPr>
            <p:ph idx="1"/>
          </p:nvPr>
        </p:nvSpPr>
        <p:spPr>
          <a:xfrm>
            <a:off x="838200" y="1066800"/>
            <a:ext cx="7924800" cy="4995865"/>
          </a:xfrm>
        </p:spPr>
        <p:txBody>
          <a:bodyPr/>
          <a:lstStyle/>
          <a:p>
            <a:pPr lvl="0">
              <a:buNone/>
            </a:pPr>
            <a:r>
              <a:rPr lang="en-US" sz="2800" dirty="0" smtClean="0"/>
              <a:t>Online catalog records</a:t>
            </a:r>
          </a:p>
          <a:p>
            <a:pPr lvl="1"/>
            <a:r>
              <a:rPr lang="en-US" sz="2400" dirty="0" smtClean="0"/>
              <a:t>Books: 85%</a:t>
            </a:r>
          </a:p>
          <a:p>
            <a:pPr lvl="1"/>
            <a:r>
              <a:rPr lang="en-US" sz="2400" dirty="0" smtClean="0"/>
              <a:t>Cartographic materials: 42%</a:t>
            </a:r>
          </a:p>
          <a:p>
            <a:pPr lvl="1"/>
            <a:r>
              <a:rPr lang="en-US" sz="2400" dirty="0" smtClean="0"/>
              <a:t>Archival formats: 50% or less</a:t>
            </a:r>
          </a:p>
          <a:p>
            <a:pPr lvl="1">
              <a:buNone/>
            </a:pPr>
            <a:endParaRPr lang="en-US" sz="1200" dirty="0" smtClean="0"/>
          </a:p>
          <a:p>
            <a:pPr lvl="0">
              <a:buNone/>
            </a:pPr>
            <a:r>
              <a:rPr lang="en-US" sz="2800" dirty="0" smtClean="0"/>
              <a:t>Archival finding aids</a:t>
            </a:r>
          </a:p>
          <a:p>
            <a:pPr lvl="1"/>
            <a:r>
              <a:rPr lang="en-US" sz="2400" dirty="0" smtClean="0"/>
              <a:t>Online: 44%</a:t>
            </a:r>
          </a:p>
          <a:p>
            <a:pPr lvl="1"/>
            <a:r>
              <a:rPr lang="en-US" sz="2400" dirty="0" smtClean="0"/>
              <a:t>Print-only or in local silos: 30%</a:t>
            </a:r>
          </a:p>
          <a:p>
            <a:pPr lvl="1">
              <a:buNone/>
            </a:pPr>
            <a:endParaRPr lang="en-US" sz="1200" dirty="0" smtClean="0"/>
          </a:p>
          <a:p>
            <a:pPr lvl="0">
              <a:buNone/>
            </a:pPr>
            <a:r>
              <a:rPr lang="en-US" sz="2800" dirty="0" smtClean="0"/>
              <a:t>Backlogs</a:t>
            </a:r>
          </a:p>
          <a:p>
            <a:pPr lvl="1"/>
            <a:r>
              <a:rPr lang="en-US" sz="2400" dirty="0" smtClean="0"/>
              <a:t>Decreased: </a:t>
            </a:r>
            <a:r>
              <a:rPr lang="en-US" sz="2400" dirty="0" smtClean="0">
                <a:solidFill>
                  <a:srgbClr val="FF0000"/>
                </a:solidFill>
              </a:rPr>
              <a:t>more than 50%</a:t>
            </a:r>
          </a:p>
          <a:p>
            <a:pPr lvl="1"/>
            <a:r>
              <a:rPr lang="en-US" sz="2400" dirty="0" smtClean="0"/>
              <a:t>Increased: </a:t>
            </a:r>
            <a:r>
              <a:rPr lang="en-US" sz="2400" dirty="0" smtClean="0">
                <a:solidFill>
                  <a:srgbClr val="FF0000"/>
                </a:solidFill>
              </a:rPr>
              <a:t>25-40%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Cataloging and metadata: </a:t>
            </a:r>
            <a:r>
              <a:rPr lang="en-US" dirty="0" smtClean="0">
                <a:solidFill>
                  <a:srgbClr val="000000"/>
                </a:solidFill>
              </a:rPr>
              <a:t>Action item</a:t>
            </a:r>
            <a:endParaRPr lang="en-US" dirty="0">
              <a:solidFill>
                <a:srgbClr val="000000"/>
              </a:solidFill>
            </a:endParaRPr>
          </a:p>
        </p:txBody>
      </p:sp>
      <p:sp>
        <p:nvSpPr>
          <p:cNvPr id="5" name="Content Placeholder 4"/>
          <p:cNvSpPr>
            <a:spLocks noGrp="1"/>
          </p:cNvSpPr>
          <p:nvPr>
            <p:ph idx="1"/>
          </p:nvPr>
        </p:nvSpPr>
        <p:spPr>
          <a:xfrm>
            <a:off x="762000" y="1524000"/>
            <a:ext cx="7702551" cy="4691064"/>
          </a:xfrm>
        </p:spPr>
        <p:txBody>
          <a:bodyPr/>
          <a:lstStyle/>
          <a:p>
            <a:pPr>
              <a:buNone/>
            </a:pPr>
            <a:endParaRPr lang="en-US" sz="1400" dirty="0" smtClean="0"/>
          </a:p>
          <a:p>
            <a:pPr>
              <a:buNone/>
            </a:pPr>
            <a:r>
              <a:rPr lang="en-US" sz="2800" dirty="0" smtClean="0"/>
              <a:t>Aggregate and disseminate a slate of </a:t>
            </a:r>
            <a:r>
              <a:rPr lang="en-US" sz="2800" b="1" i="1" dirty="0" smtClean="0">
                <a:solidFill>
                  <a:srgbClr val="000000"/>
                </a:solidFill>
              </a:rPr>
              <a:t>replicable, sustainable methodologies</a:t>
            </a:r>
            <a:r>
              <a:rPr lang="en-US" sz="2800" dirty="0" smtClean="0">
                <a:solidFill>
                  <a:srgbClr val="000000"/>
                </a:solidFill>
              </a:rPr>
              <a:t> </a:t>
            </a:r>
            <a:r>
              <a:rPr lang="en-US" sz="2800" dirty="0" smtClean="0"/>
              <a:t>for cataloging and processing of special collections. Draw on those already developed by CLIR “hidden collections” grantees and others.</a:t>
            </a:r>
            <a:endParaRPr lang="en-US" sz="2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Archival collections management</a:t>
            </a:r>
            <a:endParaRPr lang="en-US" dirty="0"/>
          </a:p>
        </p:txBody>
      </p:sp>
      <p:sp>
        <p:nvSpPr>
          <p:cNvPr id="5" name="Content Placeholder 4"/>
          <p:cNvSpPr>
            <a:spLocks noGrp="1"/>
          </p:cNvSpPr>
          <p:nvPr>
            <p:ph idx="1"/>
          </p:nvPr>
        </p:nvSpPr>
        <p:spPr>
          <a:xfrm>
            <a:off x="914400" y="1600200"/>
            <a:ext cx="7702551" cy="4691064"/>
          </a:xfrm>
        </p:spPr>
        <p:txBody>
          <a:bodyPr/>
          <a:lstStyle/>
          <a:p>
            <a:pPr lvl="0">
              <a:buNone/>
            </a:pPr>
            <a:endParaRPr lang="en-US" sz="2800" dirty="0" smtClean="0"/>
          </a:p>
          <a:p>
            <a:pPr lvl="0">
              <a:buNone/>
            </a:pPr>
            <a:r>
              <a:rPr lang="en-US" sz="2800" dirty="0" smtClean="0"/>
              <a:t>Simplified processing techniques such as MPLP**: </a:t>
            </a:r>
            <a:r>
              <a:rPr lang="en-US" sz="2800" dirty="0" smtClean="0">
                <a:solidFill>
                  <a:srgbClr val="FF0000"/>
                </a:solidFill>
              </a:rPr>
              <a:t>75%</a:t>
            </a:r>
          </a:p>
          <a:p>
            <a:pPr lvl="0">
              <a:buNone/>
            </a:pPr>
            <a:endParaRPr lang="en-US" sz="2800" dirty="0" smtClean="0">
              <a:solidFill>
                <a:srgbClr val="FF0000"/>
              </a:solidFill>
            </a:endParaRPr>
          </a:p>
          <a:p>
            <a:pPr lvl="0">
              <a:buNone/>
            </a:pPr>
            <a:endParaRPr lang="en-US" sz="2800" dirty="0" smtClean="0"/>
          </a:p>
          <a:p>
            <a:pPr lvl="0">
              <a:buNone/>
            </a:pPr>
            <a:endParaRPr lang="en-US" sz="2800" dirty="0" smtClean="0"/>
          </a:p>
          <a:p>
            <a:pPr lvl="0">
              <a:buNone/>
            </a:pPr>
            <a:r>
              <a:rPr lang="en-US" sz="2200" dirty="0" smtClean="0"/>
              <a:t>** Mark Greene and Dennis Meissner. “More product, less process.” </a:t>
            </a:r>
            <a:r>
              <a:rPr lang="en-US" sz="2200" i="1" dirty="0" smtClean="0"/>
              <a:t>The American Archivist, </a:t>
            </a:r>
            <a:r>
              <a:rPr lang="en-US" sz="2200" dirty="0" smtClean="0"/>
              <a:t>vol. 68 no. 2 (2005),  pp. </a:t>
            </a:r>
            <a:r>
              <a:rPr lang="en-US" sz="2000" dirty="0" smtClean="0"/>
              <a:t>208-263</a:t>
            </a:r>
            <a:r>
              <a:rPr lang="en-US" sz="2200" dirty="0" smtClean="0"/>
              <a:t>. Freely available online</a:t>
            </a:r>
            <a:r>
              <a:rPr lang="en-US" sz="2200" dirty="0" smtClean="0">
                <a:solidFill>
                  <a:srgbClr val="0000FF"/>
                </a:solidFill>
              </a:rPr>
              <a:t>: http://archivists.metapress.com/home/main.mpx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Archival management: </a:t>
            </a:r>
            <a:r>
              <a:rPr lang="en-US" dirty="0" smtClean="0">
                <a:solidFill>
                  <a:srgbClr val="000000"/>
                </a:solidFill>
              </a:rPr>
              <a:t>Action item</a:t>
            </a:r>
          </a:p>
        </p:txBody>
      </p:sp>
      <p:sp>
        <p:nvSpPr>
          <p:cNvPr id="5" name="Content Placeholder 4"/>
          <p:cNvSpPr>
            <a:spLocks noGrp="1"/>
          </p:cNvSpPr>
          <p:nvPr>
            <p:ph idx="1"/>
          </p:nvPr>
        </p:nvSpPr>
        <p:spPr>
          <a:xfrm>
            <a:off x="609600" y="1295400"/>
            <a:ext cx="8001000" cy="4724400"/>
          </a:xfrm>
        </p:spPr>
        <p:txBody>
          <a:bodyPr/>
          <a:lstStyle/>
          <a:p>
            <a:endParaRPr lang="en-US" b="1" i="1" dirty="0" smtClean="0"/>
          </a:p>
          <a:p>
            <a:pPr>
              <a:buNone/>
            </a:pPr>
            <a:r>
              <a:rPr lang="en-US" sz="2800" b="1" i="1" dirty="0" smtClean="0">
                <a:solidFill>
                  <a:srgbClr val="000000"/>
                </a:solidFill>
              </a:rPr>
              <a:t>Convert legacy finding aids,</a:t>
            </a:r>
            <a:r>
              <a:rPr lang="en-US" sz="2800" dirty="0" smtClean="0">
                <a:solidFill>
                  <a:srgbClr val="000000"/>
                </a:solidFill>
              </a:rPr>
              <a:t> </a:t>
            </a:r>
            <a:r>
              <a:rPr lang="en-US" sz="2800" dirty="0" smtClean="0"/>
              <a:t>using inexpensive methodology, to enable Internet access. </a:t>
            </a:r>
          </a:p>
          <a:p>
            <a:pPr lvl="1"/>
            <a:r>
              <a:rPr lang="en-US" sz="2400" b="1" i="1" dirty="0" smtClean="0"/>
              <a:t>Do not upgrade </a:t>
            </a:r>
            <a:r>
              <a:rPr lang="en-US" sz="2400" dirty="0" smtClean="0"/>
              <a:t>or expand the data prior to conversion. </a:t>
            </a:r>
          </a:p>
          <a:p>
            <a:pPr lvl="1"/>
            <a:r>
              <a:rPr lang="en-US" sz="2400" dirty="0" smtClean="0"/>
              <a:t>Use PDF or another </a:t>
            </a:r>
            <a:r>
              <a:rPr lang="en-US" sz="2400" b="1" i="1" dirty="0" smtClean="0"/>
              <a:t>simple technology </a:t>
            </a:r>
            <a:r>
              <a:rPr lang="en-US" sz="2400" dirty="0" smtClean="0"/>
              <a:t>to convert print-only finding aids. </a:t>
            </a:r>
          </a:p>
          <a:p>
            <a:pPr lvl="1"/>
            <a:r>
              <a:rPr lang="en-US" sz="2400" b="1" i="1" dirty="0" smtClean="0"/>
              <a:t>Develop generic tools </a:t>
            </a:r>
            <a:r>
              <a:rPr lang="en-US" sz="2400" dirty="0" smtClean="0"/>
              <a:t>to facilitate conversion from local databases.</a:t>
            </a:r>
            <a:endParaRPr lang="en-US" sz="24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Digital special collections</a:t>
            </a:r>
            <a:endParaRPr lang="en-US" sz="4400" dirty="0" smtClean="0"/>
          </a:p>
        </p:txBody>
      </p:sp>
      <p:sp>
        <p:nvSpPr>
          <p:cNvPr id="5" name="Content Placeholder 4"/>
          <p:cNvSpPr>
            <a:spLocks noGrp="1"/>
          </p:cNvSpPr>
          <p:nvPr>
            <p:ph idx="1"/>
          </p:nvPr>
        </p:nvSpPr>
        <p:spPr>
          <a:xfrm>
            <a:off x="762000" y="1066800"/>
            <a:ext cx="7702551" cy="4691064"/>
          </a:xfrm>
        </p:spPr>
        <p:txBody>
          <a:bodyPr/>
          <a:lstStyle/>
          <a:p>
            <a:pPr lvl="0">
              <a:buNone/>
            </a:pPr>
            <a:r>
              <a:rPr lang="en-US" sz="2800" dirty="0" smtClean="0"/>
              <a:t>Digitization</a:t>
            </a:r>
          </a:p>
          <a:p>
            <a:pPr lvl="1"/>
            <a:r>
              <a:rPr lang="en-US" sz="2300" dirty="0" smtClean="0"/>
              <a:t>One or more projects completed: </a:t>
            </a:r>
            <a:r>
              <a:rPr lang="en-US" sz="2300" dirty="0" smtClean="0">
                <a:solidFill>
                  <a:srgbClr val="FF0000"/>
                </a:solidFill>
              </a:rPr>
              <a:t>78%</a:t>
            </a:r>
          </a:p>
          <a:p>
            <a:pPr lvl="1"/>
            <a:r>
              <a:rPr lang="en-US" sz="2300" dirty="0" smtClean="0"/>
              <a:t>Large-scale project completed: </a:t>
            </a:r>
            <a:r>
              <a:rPr lang="en-US" sz="2300" dirty="0" smtClean="0">
                <a:solidFill>
                  <a:srgbClr val="FF0000"/>
                </a:solidFill>
              </a:rPr>
              <a:t>38%</a:t>
            </a:r>
            <a:endParaRPr lang="en-US" sz="2300" dirty="0" smtClean="0"/>
          </a:p>
          <a:p>
            <a:pPr lvl="1"/>
            <a:r>
              <a:rPr lang="en-US" sz="2300" dirty="0" smtClean="0"/>
              <a:t>Content licensed to commercial firms: </a:t>
            </a:r>
            <a:r>
              <a:rPr lang="en-US" sz="2300" dirty="0" smtClean="0">
                <a:solidFill>
                  <a:srgbClr val="FF0000"/>
                </a:solidFill>
              </a:rPr>
              <a:t>26%</a:t>
            </a:r>
          </a:p>
          <a:p>
            <a:pPr lvl="0">
              <a:buNone/>
            </a:pPr>
            <a:endParaRPr lang="en-US" sz="1400" dirty="0" smtClean="0"/>
          </a:p>
          <a:p>
            <a:pPr lvl="0">
              <a:buNone/>
            </a:pPr>
            <a:r>
              <a:rPr lang="en-US" sz="2800" dirty="0" smtClean="0"/>
              <a:t>Born-digital archival materials</a:t>
            </a:r>
          </a:p>
          <a:p>
            <a:pPr lvl="1"/>
            <a:r>
              <a:rPr lang="en-US" sz="2400" dirty="0" smtClean="0"/>
              <a:t>Undercollected</a:t>
            </a:r>
          </a:p>
          <a:p>
            <a:pPr lvl="1"/>
            <a:r>
              <a:rPr lang="en-US" sz="2400" dirty="0" smtClean="0"/>
              <a:t>Undercounted</a:t>
            </a:r>
          </a:p>
          <a:p>
            <a:pPr lvl="1"/>
            <a:r>
              <a:rPr lang="en-US" sz="2400" dirty="0" smtClean="0"/>
              <a:t>Undermanaged</a:t>
            </a:r>
          </a:p>
          <a:p>
            <a:pPr lvl="1"/>
            <a:r>
              <a:rPr lang="en-US" sz="2400" dirty="0" smtClean="0"/>
              <a:t>Underpreserved</a:t>
            </a:r>
          </a:p>
          <a:p>
            <a:pPr lvl="1"/>
            <a:r>
              <a:rPr lang="en-US" sz="2400" dirty="0" smtClean="0"/>
              <a:t>Inaccessible</a:t>
            </a:r>
            <a:endParaRPr lang="en-US"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Digitization: </a:t>
            </a:r>
            <a:r>
              <a:rPr lang="en-US" dirty="0" smtClean="0">
                <a:solidFill>
                  <a:srgbClr val="000000"/>
                </a:solidFill>
              </a:rPr>
              <a:t>Action item</a:t>
            </a:r>
          </a:p>
        </p:txBody>
      </p:sp>
      <p:sp>
        <p:nvSpPr>
          <p:cNvPr id="5" name="Content Placeholder 4"/>
          <p:cNvSpPr>
            <a:spLocks noGrp="1"/>
          </p:cNvSpPr>
          <p:nvPr>
            <p:ph idx="1"/>
          </p:nvPr>
        </p:nvSpPr>
        <p:spPr>
          <a:xfrm>
            <a:off x="762000" y="1905000"/>
            <a:ext cx="7702551" cy="3429000"/>
          </a:xfrm>
        </p:spPr>
        <p:txBody>
          <a:bodyPr/>
          <a:lstStyle/>
          <a:p>
            <a:pPr>
              <a:buNone/>
            </a:pPr>
            <a:r>
              <a:rPr lang="en-US" sz="2800" dirty="0" smtClean="0"/>
              <a:t>Develop models for </a:t>
            </a:r>
            <a:r>
              <a:rPr lang="en-US" sz="2800" b="1" i="1" dirty="0" smtClean="0">
                <a:solidFill>
                  <a:srgbClr val="000000"/>
                </a:solidFill>
              </a:rPr>
              <a:t>large-scale digitization</a:t>
            </a:r>
            <a:r>
              <a:rPr lang="en-US" sz="2800" dirty="0" smtClean="0">
                <a:solidFill>
                  <a:srgbClr val="000000"/>
                </a:solidFill>
              </a:rPr>
              <a:t> </a:t>
            </a:r>
            <a:r>
              <a:rPr lang="en-US" sz="2800" dirty="0" smtClean="0"/>
              <a:t>of special collections, including methodologies for selection of appropriate collections, security and safe handling, sustainable approaches to metadata creation, and ambitious productivity levels.</a:t>
            </a:r>
          </a:p>
          <a:p>
            <a:pPr>
              <a:buNone/>
            </a:pPr>
            <a:endParaRPr lang="en-US" sz="1000" dirty="0" smtClean="0"/>
          </a:p>
          <a:p>
            <a:pPr>
              <a:buNone/>
            </a:pPr>
            <a:endParaRPr lang="en-US" sz="1400" dirty="0" smtClean="0"/>
          </a:p>
          <a:p>
            <a:pPr>
              <a:buNone/>
            </a:pPr>
            <a:endParaRPr lang="en-US" sz="2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Born-digital materials: </a:t>
            </a:r>
            <a:r>
              <a:rPr lang="en-US" dirty="0" smtClean="0">
                <a:solidFill>
                  <a:srgbClr val="000000"/>
                </a:solidFill>
              </a:rPr>
              <a:t>Action items</a:t>
            </a:r>
          </a:p>
        </p:txBody>
      </p:sp>
      <p:sp>
        <p:nvSpPr>
          <p:cNvPr id="5" name="Content Placeholder 4"/>
          <p:cNvSpPr>
            <a:spLocks noGrp="1"/>
          </p:cNvSpPr>
          <p:nvPr>
            <p:ph idx="1"/>
          </p:nvPr>
        </p:nvSpPr>
        <p:spPr>
          <a:xfrm>
            <a:off x="685800" y="1066800"/>
            <a:ext cx="7620000" cy="5105400"/>
          </a:xfrm>
        </p:spPr>
        <p:txBody>
          <a:bodyPr/>
          <a:lstStyle/>
          <a:p>
            <a:pPr>
              <a:buNone/>
            </a:pPr>
            <a:r>
              <a:rPr lang="en-US" sz="2600" dirty="0" smtClean="0"/>
              <a:t>Define the characteristics of born-digital materials that </a:t>
            </a:r>
            <a:r>
              <a:rPr lang="en-US" sz="2600" dirty="0" smtClean="0">
                <a:solidFill>
                  <a:srgbClr val="000000"/>
                </a:solidFill>
              </a:rPr>
              <a:t>warrant </a:t>
            </a:r>
            <a:r>
              <a:rPr lang="en-US" sz="2600" b="1" i="1" dirty="0" smtClean="0">
                <a:solidFill>
                  <a:srgbClr val="000000"/>
                </a:solidFill>
              </a:rPr>
              <a:t>management as “special collections.”</a:t>
            </a:r>
          </a:p>
          <a:p>
            <a:pPr>
              <a:buNone/>
            </a:pPr>
            <a:endParaRPr lang="en-US" sz="1000" dirty="0" smtClean="0">
              <a:solidFill>
                <a:srgbClr val="000000"/>
              </a:solidFill>
            </a:endParaRPr>
          </a:p>
          <a:p>
            <a:pPr>
              <a:buNone/>
            </a:pPr>
            <a:r>
              <a:rPr lang="en-US" sz="2600" dirty="0" smtClean="0"/>
              <a:t>Document a reasonable set of </a:t>
            </a:r>
            <a:r>
              <a:rPr lang="en-US" sz="2600" b="1" i="1" dirty="0" smtClean="0">
                <a:solidFill>
                  <a:srgbClr val="000000"/>
                </a:solidFill>
              </a:rPr>
              <a:t>basic steps for initiating</a:t>
            </a:r>
            <a:r>
              <a:rPr lang="en-US" sz="2600" b="1" i="1" dirty="0" smtClean="0"/>
              <a:t> </a:t>
            </a:r>
            <a:r>
              <a:rPr lang="en-US" sz="2600" dirty="0" smtClean="0"/>
              <a:t>an institutional program for responsibly selecting, acquiring, accessioning, describing, managing, and securely maintaining born-digital archival materials.</a:t>
            </a:r>
          </a:p>
          <a:p>
            <a:pPr>
              <a:buNone/>
            </a:pPr>
            <a:endParaRPr lang="en-US" sz="1000" dirty="0" smtClean="0"/>
          </a:p>
          <a:p>
            <a:pPr>
              <a:buNone/>
            </a:pPr>
            <a:r>
              <a:rPr lang="en-US" sz="2600" dirty="0" smtClean="0"/>
              <a:t>Develop generic </a:t>
            </a:r>
            <a:r>
              <a:rPr lang="en-US" sz="2600" b="1" i="1" dirty="0" smtClean="0">
                <a:solidFill>
                  <a:srgbClr val="000000"/>
                </a:solidFill>
              </a:rPr>
              <a:t>use cases and cost models</a:t>
            </a:r>
            <a:r>
              <a:rPr lang="en-US" sz="2600" dirty="0" smtClean="0">
                <a:solidFill>
                  <a:srgbClr val="000000"/>
                </a:solidFill>
              </a:rPr>
              <a:t> </a:t>
            </a:r>
            <a:r>
              <a:rPr lang="en-US" sz="2600" dirty="0" smtClean="0"/>
              <a:t>for selection, management, and preservation of archival born-digital materials.</a:t>
            </a:r>
          </a:p>
          <a:p>
            <a:pPr>
              <a:buNone/>
            </a:pPr>
            <a:endParaRPr lang="en-US" dirty="0" smtClean="0">
              <a:solidFill>
                <a:srgbClr val="0000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next?</a:t>
            </a:r>
            <a:endParaRPr lang="en-US" dirty="0"/>
          </a:p>
        </p:txBody>
      </p:sp>
      <p:sp>
        <p:nvSpPr>
          <p:cNvPr id="5" name="Content Placeholder 4"/>
          <p:cNvSpPr>
            <a:spLocks noGrp="1"/>
          </p:cNvSpPr>
          <p:nvPr>
            <p:ph idx="1"/>
          </p:nvPr>
        </p:nvSpPr>
        <p:spPr>
          <a:xfrm>
            <a:off x="1752600" y="1219200"/>
            <a:ext cx="6096000" cy="3810000"/>
          </a:xfrm>
        </p:spPr>
        <p:txBody>
          <a:bodyPr/>
          <a:lstStyle/>
          <a:p>
            <a:pPr>
              <a:buNone/>
            </a:pPr>
            <a:endParaRPr lang="en-US" dirty="0" smtClean="0"/>
          </a:p>
          <a:p>
            <a:pPr>
              <a:buNone/>
            </a:pPr>
            <a:endParaRPr lang="en-US" sz="2800" dirty="0" smtClean="0"/>
          </a:p>
          <a:p>
            <a:pPr>
              <a:buNone/>
            </a:pPr>
            <a:r>
              <a:rPr lang="en-US" sz="2800" dirty="0" smtClean="0"/>
              <a:t>July: Report published</a:t>
            </a:r>
          </a:p>
          <a:p>
            <a:endParaRPr lang="en-US" sz="2800" dirty="0" smtClean="0"/>
          </a:p>
          <a:p>
            <a:pPr>
              <a:buNone/>
            </a:pPr>
            <a:r>
              <a:rPr lang="en-US" sz="2800" dirty="0" smtClean="0"/>
              <a:t>August: Webinar open to all</a:t>
            </a:r>
          </a:p>
          <a:p>
            <a:pPr>
              <a:buNone/>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295400"/>
            <a:ext cx="7848600" cy="1119186"/>
          </a:xfrm>
        </p:spPr>
        <p:txBody>
          <a:bodyPr/>
          <a:lstStyle/>
          <a:p>
            <a:r>
              <a:rPr lang="en-US" sz="4200" dirty="0" smtClean="0"/>
              <a:t>Thank You!</a:t>
            </a:r>
            <a:br>
              <a:rPr lang="en-US" sz="4200" dirty="0" smtClean="0"/>
            </a:br>
            <a:endParaRPr lang="en-US" sz="4200" dirty="0"/>
          </a:p>
        </p:txBody>
      </p:sp>
      <p:sp>
        <p:nvSpPr>
          <p:cNvPr id="6" name="Content Placeholder 5"/>
          <p:cNvSpPr>
            <a:spLocks noGrp="1"/>
          </p:cNvSpPr>
          <p:nvPr>
            <p:ph type="subTitle" idx="1"/>
          </p:nvPr>
        </p:nvSpPr>
        <p:spPr>
          <a:xfrm>
            <a:off x="4495800" y="2362200"/>
            <a:ext cx="4198937" cy="1016000"/>
          </a:xfrm>
        </p:spPr>
        <p:txBody>
          <a:bodyPr/>
          <a:lstStyle/>
          <a:p>
            <a:endParaRPr lang="en-US" dirty="0" smtClean="0"/>
          </a:p>
          <a:p>
            <a:endParaRPr lang="en-US" dirty="0" smtClean="0"/>
          </a:p>
          <a:p>
            <a:r>
              <a:rPr lang="en-US" dirty="0" smtClean="0"/>
              <a:t>Jackie Dooley</a:t>
            </a:r>
          </a:p>
          <a:p>
            <a:r>
              <a:rPr lang="en-US" dirty="0" smtClean="0">
                <a:hlinkClick r:id="rId2"/>
              </a:rPr>
              <a:t>dooleyj@oclc.org</a:t>
            </a:r>
            <a:r>
              <a:rPr lang="en-US" dirty="0" smtClean="0"/>
              <a:t> </a:t>
            </a:r>
            <a:endParaRPr lang="en-US" dirty="0"/>
          </a:p>
        </p:txBody>
      </p:sp>
      <p:pic>
        <p:nvPicPr>
          <p:cNvPr id="8" name="Picture 7" descr="Jackie Dooley B&amp;W.jpg"/>
          <p:cNvPicPr>
            <a:picLocks noChangeAspect="1"/>
          </p:cNvPicPr>
          <p:nvPr/>
        </p:nvPicPr>
        <p:blipFill>
          <a:blip r:embed="rId3" cstate="print"/>
          <a:stretch>
            <a:fillRect/>
          </a:stretch>
        </p:blipFill>
        <p:spPr>
          <a:xfrm>
            <a:off x="2514600" y="3048000"/>
            <a:ext cx="1676400" cy="2352368"/>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ctrTitle"/>
          </p:nvPr>
        </p:nvSpPr>
        <p:spPr>
          <a:xfrm>
            <a:off x="4495800" y="990600"/>
            <a:ext cx="4191000" cy="1847850"/>
          </a:xfrm>
        </p:spPr>
        <p:txBody>
          <a:bodyPr/>
          <a:lstStyle/>
          <a:p>
            <a:pPr eaLnBrk="1" hangingPunct="1">
              <a:defRPr/>
            </a:pPr>
            <a:r>
              <a:rPr lang="en-US" sz="4800" dirty="0" smtClean="0">
                <a:latin typeface="Snell Roundhand Bold" charset="0"/>
                <a:ea typeface="ＭＳ Ｐゴシック" pitchFamily="-65" charset="-128"/>
              </a:rPr>
              <a:t/>
            </a:r>
            <a:br>
              <a:rPr lang="en-US" sz="4800" dirty="0" smtClean="0">
                <a:latin typeface="Snell Roundhand Bold" charset="0"/>
                <a:ea typeface="ＭＳ Ｐゴシック" pitchFamily="-65" charset="-128"/>
              </a:rPr>
            </a:br>
            <a:r>
              <a:rPr lang="en-US" sz="4800" dirty="0" smtClean="0">
                <a:latin typeface="Snell Roundhand Bold" charset="0"/>
                <a:ea typeface="ＭＳ Ｐゴシック" pitchFamily="-65" charset="-128"/>
              </a:rPr>
              <a:t/>
            </a:r>
            <a:br>
              <a:rPr lang="en-US" sz="4800" dirty="0" smtClean="0">
                <a:latin typeface="Snell Roundhand Bold" charset="0"/>
                <a:ea typeface="ＭＳ Ｐゴシック" pitchFamily="-65" charset="-128"/>
              </a:rPr>
            </a:br>
            <a:r>
              <a:rPr lang="en-US" sz="4800" dirty="0" smtClean="0">
                <a:latin typeface="Snell Roundhand Bold" charset="0"/>
                <a:ea typeface="ＭＳ Ｐゴシック" pitchFamily="-65" charset="-128"/>
              </a:rPr>
              <a:t/>
            </a:r>
            <a:br>
              <a:rPr lang="en-US" sz="4800" dirty="0" smtClean="0">
                <a:latin typeface="Snell Roundhand Bold" charset="0"/>
                <a:ea typeface="ＭＳ Ｐゴシック" pitchFamily="-65" charset="-128"/>
              </a:rPr>
            </a:br>
            <a:endParaRPr lang="en-US" sz="3600" dirty="0" smtClean="0">
              <a:ea typeface="ＭＳ Ｐゴシック" pitchFamily="-65" charset="-128"/>
            </a:endParaRPr>
          </a:p>
        </p:txBody>
      </p:sp>
      <p:sp>
        <p:nvSpPr>
          <p:cNvPr id="29699" name="Text Box 17"/>
          <p:cNvSpPr txBox="1">
            <a:spLocks noChangeArrowheads="1"/>
          </p:cNvSpPr>
          <p:nvPr/>
        </p:nvSpPr>
        <p:spPr bwMode="auto">
          <a:xfrm>
            <a:off x="2286000" y="381000"/>
            <a:ext cx="6781800" cy="755529"/>
          </a:xfrm>
          <a:prstGeom prst="rect">
            <a:avLst/>
          </a:prstGeom>
          <a:noFill/>
          <a:ln w="9525">
            <a:noFill/>
            <a:miter lim="800000"/>
            <a:headEnd/>
            <a:tailEnd/>
          </a:ln>
        </p:spPr>
        <p:txBody>
          <a:bodyPr wrap="square" lIns="89792" tIns="44927" rIns="89792" bIns="44927" anchor="ctr">
            <a:spAutoFit/>
          </a:bodyPr>
          <a:lstStyle/>
          <a:p>
            <a:r>
              <a:rPr lang="en-US" sz="3600" dirty="0" smtClean="0">
                <a:solidFill>
                  <a:schemeClr val="bg1"/>
                </a:solidFill>
              </a:rPr>
              <a:t>Balance in Rights Management</a:t>
            </a:r>
          </a:p>
        </p:txBody>
      </p:sp>
      <p:sp>
        <p:nvSpPr>
          <p:cNvPr id="29700" name="Rectangle 3"/>
          <p:cNvSpPr>
            <a:spLocks noChangeArrowheads="1"/>
          </p:cNvSpPr>
          <p:nvPr/>
        </p:nvSpPr>
        <p:spPr bwMode="auto">
          <a:xfrm>
            <a:off x="3352800" y="3429000"/>
            <a:ext cx="5486400" cy="3429000"/>
          </a:xfrm>
          <a:prstGeom prst="rect">
            <a:avLst/>
          </a:prstGeom>
          <a:noFill/>
          <a:ln w="9525">
            <a:noFill/>
            <a:miter lim="800000"/>
            <a:headEnd/>
            <a:tailEnd/>
          </a:ln>
        </p:spPr>
        <p:txBody>
          <a:bodyPr lIns="0" tIns="44927" rIns="0" bIns="44927"/>
          <a:lstStyle/>
          <a:p>
            <a:pPr indent="0">
              <a:spcAft>
                <a:spcPts val="0"/>
              </a:spcAft>
            </a:pPr>
            <a:r>
              <a:rPr lang="en-US" sz="2400" dirty="0" smtClean="0">
                <a:latin typeface="Trebuchet MS" pitchFamily="34" charset="0"/>
              </a:rPr>
              <a:t>Ricky </a:t>
            </a:r>
            <a:r>
              <a:rPr lang="en-US" sz="2400" dirty="0" err="1" smtClean="0">
                <a:latin typeface="Trebuchet MS" pitchFamily="34" charset="0"/>
              </a:rPr>
              <a:t>Erway</a:t>
            </a:r>
            <a:r>
              <a:rPr lang="en-US" sz="2400" dirty="0" smtClean="0">
                <a:latin typeface="Trebuchet MS" pitchFamily="34" charset="0"/>
              </a:rPr>
              <a:t/>
            </a:r>
            <a:br>
              <a:rPr lang="en-US" sz="2400" dirty="0" smtClean="0">
                <a:latin typeface="Trebuchet MS" pitchFamily="34" charset="0"/>
              </a:rPr>
            </a:br>
            <a:r>
              <a:rPr lang="en-US" sz="2400" dirty="0" smtClean="0">
                <a:latin typeface="Trebuchet MS" pitchFamily="34" charset="0"/>
              </a:rPr>
              <a:t>Senior </a:t>
            </a:r>
            <a:r>
              <a:rPr lang="en-US" dirty="0" smtClean="0"/>
              <a:t>Program Officer, </a:t>
            </a:r>
            <a:br>
              <a:rPr lang="en-US" dirty="0" smtClean="0"/>
            </a:br>
            <a:r>
              <a:rPr lang="en-US" dirty="0" smtClean="0"/>
              <a:t>OCLC Research</a:t>
            </a:r>
          </a:p>
          <a:p>
            <a:pPr indent="0">
              <a:spcAft>
                <a:spcPts val="0"/>
              </a:spcAft>
            </a:pPr>
            <a:r>
              <a:rPr lang="en-US" dirty="0" smtClean="0"/>
              <a:t>ALA Update Webinar</a:t>
            </a:r>
            <a:br>
              <a:rPr lang="en-US" dirty="0" smtClean="0"/>
            </a:br>
            <a:r>
              <a:rPr lang="en-US" dirty="0" smtClean="0"/>
              <a:t>17 June 2010</a:t>
            </a:r>
          </a:p>
          <a:p>
            <a:pPr>
              <a:spcBef>
                <a:spcPct val="20000"/>
              </a:spcBef>
              <a:buClr>
                <a:schemeClr val="accent1"/>
              </a:buClr>
            </a:pPr>
            <a:endParaRPr lang="en-US" sz="2400" dirty="0" smtClean="0">
              <a:latin typeface="Trebuchet MS"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loud Sourcing Research Collections (Malpas)">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LC light PPT template 1.0">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LC orang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D21B2CB3A491438F8C3CF70CF5C351" ma:contentTypeVersion="0" ma:contentTypeDescription="Create a new document." ma:contentTypeScope="" ma:versionID="d73062128fec434ff45cfe428458908c">
  <xsd:schema xmlns:xsd="http://www.w3.org/2001/XMLSchema" xmlns:p="http://schemas.microsoft.com/office/2006/metadata/properties" targetNamespace="http://schemas.microsoft.com/office/2006/metadata/properties" ma:root="true" ma:fieldsID="774135a8e01ad8e2a25cb24840439c9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34BD36-37CB-48C5-8C53-15E606A279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3632341-1B23-4F20-9825-B34EBA9434AD}">
  <ds:schemaRefs>
    <ds:schemaRef ds:uri="http://schemas.microsoft.com/office/2006/metadata/properties"/>
  </ds:schemaRefs>
</ds:datastoreItem>
</file>

<file path=customXml/itemProps3.xml><?xml version="1.0" encoding="utf-8"?>
<ds:datastoreItem xmlns:ds="http://schemas.openxmlformats.org/officeDocument/2006/customXml" ds:itemID="{E577B243-7733-4BAE-94E0-AF1A737FC3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Cloud Sourcing Research Collections (Malpas)</Template>
  <TotalTime>1176</TotalTime>
  <Words>10618</Words>
  <Application>Microsoft Office PowerPoint</Application>
  <PresentationFormat>On-screen Show (4:3)</PresentationFormat>
  <Paragraphs>1262</Paragraphs>
  <Slides>114</Slides>
  <Notes>90</Notes>
  <HiddenSlides>0</HiddenSlides>
  <MMClips>0</MMClips>
  <ScaleCrop>false</ScaleCrop>
  <HeadingPairs>
    <vt:vector size="4" baseType="variant">
      <vt:variant>
        <vt:lpstr>Theme</vt:lpstr>
      </vt:variant>
      <vt:variant>
        <vt:i4>3</vt:i4>
      </vt:variant>
      <vt:variant>
        <vt:lpstr>Slide Titles</vt:lpstr>
      </vt:variant>
      <vt:variant>
        <vt:i4>114</vt:i4>
      </vt:variant>
    </vt:vector>
  </HeadingPairs>
  <TitlesOfParts>
    <vt:vector size="117" baseType="lpstr">
      <vt:lpstr>Cloud Sourcing Research Collections (Malpas)</vt:lpstr>
      <vt:lpstr>OCLC light PPT template 1.0</vt:lpstr>
      <vt:lpstr>OCLC orange "light" template</vt:lpstr>
      <vt:lpstr>RLG Partnership ALA Update Session</vt:lpstr>
      <vt:lpstr>RLG Partnership Update Webinar</vt:lpstr>
      <vt:lpstr>Scope of Work</vt:lpstr>
      <vt:lpstr>Research Libraries, Risk and Systemic Change</vt:lpstr>
      <vt:lpstr>Context </vt:lpstr>
      <vt:lpstr>Methodology</vt:lpstr>
      <vt:lpstr>Risk Clusters</vt:lpstr>
      <vt:lpstr>Library Value - THEN</vt:lpstr>
      <vt:lpstr>    Library Value - NOW</vt:lpstr>
      <vt:lpstr>    Resources and Focus</vt:lpstr>
      <vt:lpstr>The RLG Partnership and OCLC Research</vt:lpstr>
      <vt:lpstr>Slide 12</vt:lpstr>
      <vt:lpstr>External Research Support</vt:lpstr>
      <vt:lpstr>OCLC and the Research Community</vt:lpstr>
      <vt:lpstr>WorldCat &amp; External Research Projects</vt:lpstr>
      <vt:lpstr>Example projects …</vt:lpstr>
      <vt:lpstr>Thank You! </vt:lpstr>
      <vt:lpstr>Cloud Library Findings</vt:lpstr>
      <vt:lpstr>Premise</vt:lpstr>
      <vt:lpstr>Research questions</vt:lpstr>
      <vt:lpstr>Key findings</vt:lpstr>
      <vt:lpstr>Key findings (cont.)</vt:lpstr>
      <vt:lpstr>A global change in the library environment</vt:lpstr>
      <vt:lpstr>More information </vt:lpstr>
      <vt:lpstr>Thank You!</vt:lpstr>
      <vt:lpstr>The Digital Information Seeker</vt:lpstr>
      <vt:lpstr>The Digital Information Seeker:  Report of findings from selected OCLC, RIN, &amp; JISC User Behaviour Projects</vt:lpstr>
      <vt:lpstr>Common Findings</vt:lpstr>
      <vt:lpstr>Common Findings</vt:lpstr>
      <vt:lpstr>Common Findings</vt:lpstr>
      <vt:lpstr>Common Findings</vt:lpstr>
      <vt:lpstr>Common Findings</vt:lpstr>
      <vt:lpstr>Common Findings</vt:lpstr>
      <vt:lpstr>Common Findings</vt:lpstr>
      <vt:lpstr>Contradictory Findings</vt:lpstr>
      <vt:lpstr>Contradictory Findings</vt:lpstr>
      <vt:lpstr>Implications for Library Services</vt:lpstr>
      <vt:lpstr>Implications for Library Services</vt:lpstr>
      <vt:lpstr>Implications for Library Services</vt:lpstr>
      <vt:lpstr>How Can Librarians Meet User Needs?</vt:lpstr>
      <vt:lpstr>Thank You!</vt:lpstr>
      <vt:lpstr>Support for  Research Workflows</vt:lpstr>
      <vt:lpstr>Support for Research Workflows  a joint project with the UK’s  Research Information Network  </vt:lpstr>
      <vt:lpstr>Slide 44</vt:lpstr>
      <vt:lpstr>Examples of Departments and Disciplines</vt:lpstr>
      <vt:lpstr>Examples of  Research Support Services</vt:lpstr>
      <vt:lpstr>Conclusions:</vt:lpstr>
      <vt:lpstr>What to stop doing? what to forgo?</vt:lpstr>
      <vt:lpstr>Lingering questions… </vt:lpstr>
      <vt:lpstr>  </vt:lpstr>
      <vt:lpstr>Transitioning from and Beyond MARC</vt:lpstr>
      <vt:lpstr>Slide 52</vt:lpstr>
      <vt:lpstr>Now: Managing MARC and non-MARC metadata </vt:lpstr>
      <vt:lpstr>Slide 54</vt:lpstr>
      <vt:lpstr>Slide 55</vt:lpstr>
      <vt:lpstr>Some problems with crosswalking MARC</vt:lpstr>
      <vt:lpstr>Slide 57</vt:lpstr>
      <vt:lpstr>Some implications</vt:lpstr>
      <vt:lpstr>Slide 59</vt:lpstr>
      <vt:lpstr>Slide 60</vt:lpstr>
      <vt:lpstr>Slide 61</vt:lpstr>
      <vt:lpstr>Slide 62</vt:lpstr>
      <vt:lpstr>Slide 63</vt:lpstr>
      <vt:lpstr>Slide 64</vt:lpstr>
      <vt:lpstr>Slide 65</vt:lpstr>
      <vt:lpstr>How we get there</vt:lpstr>
      <vt:lpstr>Why linked data?</vt:lpstr>
      <vt:lpstr>Slide 68</vt:lpstr>
      <vt:lpstr>Slide 69</vt:lpstr>
      <vt:lpstr>Virtual International Authority File (VIAF)</vt:lpstr>
      <vt:lpstr>Taking off? </vt:lpstr>
      <vt:lpstr>Thank You! </vt:lpstr>
      <vt:lpstr>Extracting names and resolving identities in unstructured text</vt:lpstr>
      <vt:lpstr>Project Goals</vt:lpstr>
      <vt:lpstr>Names in an EAD record</vt:lpstr>
      <vt:lpstr>Tagging results</vt:lpstr>
      <vt:lpstr>Names in a government document</vt:lpstr>
      <vt:lpstr>Recommendations</vt:lpstr>
      <vt:lpstr>For more information</vt:lpstr>
      <vt:lpstr>Thank You! </vt:lpstr>
      <vt:lpstr>Taking Our Pulse  The OCLC Research Survey of Special Collections and Archives</vt:lpstr>
      <vt:lpstr>Survey population</vt:lpstr>
      <vt:lpstr>Slide 83</vt:lpstr>
      <vt:lpstr>What’s wrong with this [big] picture?</vt:lpstr>
      <vt:lpstr>Big picture: Action items</vt:lpstr>
      <vt:lpstr>Collections</vt:lpstr>
      <vt:lpstr>Collections: Action items</vt:lpstr>
      <vt:lpstr>User services</vt:lpstr>
      <vt:lpstr>User services: Action items</vt:lpstr>
      <vt:lpstr>Cataloging and metadata</vt:lpstr>
      <vt:lpstr>Cataloging and metadata: Action item</vt:lpstr>
      <vt:lpstr>Archival collections management</vt:lpstr>
      <vt:lpstr>Archival management: Action item</vt:lpstr>
      <vt:lpstr>Digital special collections</vt:lpstr>
      <vt:lpstr>Digitization: Action item</vt:lpstr>
      <vt:lpstr>Born-digital materials: Action items</vt:lpstr>
      <vt:lpstr>What’s next?</vt:lpstr>
      <vt:lpstr>Thank You! </vt:lpstr>
      <vt:lpstr>   </vt:lpstr>
      <vt:lpstr>Advisory Group</vt:lpstr>
      <vt:lpstr>Slide 101</vt:lpstr>
      <vt:lpstr>Archival Code of Ethics</vt:lpstr>
      <vt:lpstr>Just how much risk are we talking about?</vt:lpstr>
      <vt:lpstr>Our distinguished panel</vt:lpstr>
      <vt:lpstr>Well-intentioned practice for putting digitized collections of unpublished materials online</vt:lpstr>
      <vt:lpstr>Select collections wisely</vt:lpstr>
      <vt:lpstr>Use archival approaches to make decisions</vt:lpstr>
      <vt:lpstr>Provide take-down policy statements and disclaimers to users of online collections</vt:lpstr>
      <vt:lpstr>Prospectively, work with donors</vt:lpstr>
      <vt:lpstr>What Next?</vt:lpstr>
      <vt:lpstr>Thank You! </vt:lpstr>
      <vt:lpstr>Stay Tuned!</vt:lpstr>
      <vt:lpstr>Upcoming Reports</vt:lpstr>
      <vt:lpstr>  </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Library Outcomes</dc:title>
  <dc:creator>malpasc</dc:creator>
  <cp:keywords>Theme color: blue; Background color: light;</cp:keywords>
  <dc:description/>
  <cp:lastModifiedBy>Melissa Renspie</cp:lastModifiedBy>
  <cp:revision>95</cp:revision>
  <dcterms:created xsi:type="dcterms:W3CDTF">2010-06-14T20:43:24Z</dcterms:created>
  <dcterms:modified xsi:type="dcterms:W3CDTF">2010-06-17T20:44:20Z</dcterms:modified>
  <cp:category>OCLC PowerPoint Template</cp:category>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0x01010001D21B2CB3A491438F8C3CF70CF5C351</vt:lpwstr>
  </property>
</Properties>
</file>