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70" r:id="rId5"/>
    <p:sldId id="271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FFFF99"/>
    <a:srgbClr val="FFCCFF"/>
    <a:srgbClr val="FF0000"/>
    <a:srgbClr val="5F5F5F"/>
    <a:srgbClr val="4D4D4D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4" autoAdjust="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8438C1-A128-4F17-80BB-904B6D414A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6B3394-28B9-43AE-BB79-6A2AC03B5B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6F75E-212F-48B4-92DC-F8B2A1826CA2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36EB7-CD8C-4817-AFE4-A8D964767777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97D7-9310-45DE-A513-722DEB72DE0C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FE790-B5C2-4742-8EFF-1C5BEE126322}" type="slidenum">
              <a:rPr lang="en-US"/>
              <a:pPr/>
              <a:t>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69D3D-0BAE-4A40-ADD8-BA2DCD42E362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A71976-0013-4D93-9C77-EBB1306C23BC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3394-28B9-43AE-BB79-6A2AC03B5B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A51320"/>
            </a:gs>
            <a:gs pos="100000">
              <a:srgbClr val="633E2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1600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90800"/>
            <a:ext cx="6400800" cy="1066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153" name="Picture 9" descr="photos_titlep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9144000" cy="1609725"/>
          </a:xfrm>
          <a:prstGeom prst="rect">
            <a:avLst/>
          </a:prstGeom>
          <a:noFill/>
        </p:spPr>
      </p:pic>
      <p:pic>
        <p:nvPicPr>
          <p:cNvPr id="6154" name="Picture 10" descr="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324600"/>
            <a:ext cx="1371600" cy="3095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57DB9-BD50-48B8-8069-7C0C581362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7B145-A3E4-4A5B-9EB0-6A7EAE86E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1F47A-C5BD-4AEB-BF1C-436AA5F6B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EC09-93C0-48C1-9473-6DE208B9A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D78B-DD53-444C-A1A6-2E68CA5B6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523B-FA8A-493F-997F-3BDCCC18B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763F3-9A6E-47A7-8452-CEB627370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03D6-D9D6-42DC-9970-601FC2616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3FD18-93D4-46DF-A86D-E04D2386F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B2B96-2C7B-4E27-8A4C-69D4D7085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anner_secondarypag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509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Change in Emphasis: The Optimized Print Collection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71CA166-3392-47ED-8B95-B5C87D6B9ED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logo_re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380163"/>
            <a:ext cx="1371600" cy="309562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0" y="0"/>
            <a:ext cx="3048000" cy="9064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"/>
        <a:defRPr sz="2800">
          <a:solidFill>
            <a:schemeClr val="tx1"/>
          </a:solidFill>
          <a:latin typeface="+mn-lt"/>
          <a:ea typeface="+mn-ea"/>
        </a:defRPr>
      </a:lvl2pPr>
      <a:lvl3pPr marL="855663" indent="-16986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139825" indent="-169863" algn="l" rtl="0" fontAlgn="base">
        <a:spcBef>
          <a:spcPct val="20000"/>
        </a:spcBef>
        <a:spcAft>
          <a:spcPct val="0"/>
        </a:spcAft>
        <a:buFont typeface="Wingdings" pitchFamily="2" charset="2"/>
        <a:buChar char=""/>
        <a:defRPr sz="2000">
          <a:solidFill>
            <a:schemeClr val="tx1"/>
          </a:solidFill>
          <a:latin typeface="+mn-lt"/>
          <a:ea typeface="+mn-ea"/>
        </a:defRPr>
      </a:lvl4pPr>
      <a:lvl5pPr marL="1423988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881188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338388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795588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252788" indent="-16986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600200"/>
          </a:xfrm>
        </p:spPr>
        <p:txBody>
          <a:bodyPr/>
          <a:lstStyle/>
          <a:p>
            <a:r>
              <a:rPr lang="en-US"/>
              <a:t>Change in Emphasis:</a:t>
            </a:r>
            <a:br>
              <a:rPr lang="en-US"/>
            </a:br>
            <a:r>
              <a:rPr lang="en-US" sz="3200"/>
              <a:t>The Optimized Print Collection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133600"/>
            <a:ext cx="6400800" cy="1066800"/>
          </a:xfrm>
        </p:spPr>
        <p:txBody>
          <a:bodyPr/>
          <a:lstStyle/>
          <a:p>
            <a:r>
              <a:rPr lang="en-US"/>
              <a:t>Carol A. Mandel</a:t>
            </a:r>
          </a:p>
          <a:p>
            <a:r>
              <a:rPr lang="en-US"/>
              <a:t>Dean, Division of Libraries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09600" y="34290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</a:rPr>
              <a:t>2010 RLG Partnership Annual Symposium: When the Books Leave the Building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</a:rPr>
              <a:t>Chicago, June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81E0-3921-41E5-A678-862FF7B8F381}" type="slidenum">
              <a:rPr lang="en-US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352800"/>
            <a:ext cx="6781800" cy="2362200"/>
          </a:xfrm>
          <a:ln/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sz="2800"/>
              <a:t>Overlap in holdings that are low use</a:t>
            </a:r>
          </a:p>
          <a:p>
            <a:pPr>
              <a:spcAft>
                <a:spcPct val="30000"/>
              </a:spcAft>
            </a:pPr>
            <a:r>
              <a:rPr lang="en-US" sz="2800"/>
              <a:t>Accessibility vs. “last copy” preservation</a:t>
            </a:r>
          </a:p>
          <a:p>
            <a:pPr>
              <a:spcAft>
                <a:spcPct val="30000"/>
              </a:spcAft>
            </a:pPr>
            <a:r>
              <a:rPr lang="en-US" sz="2800"/>
              <a:t>Trust and validation via:  Agreements?  Numbers?  Best practices?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0772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Trusted/feasible systems for shared print monograph repositories are being explored.</a:t>
            </a:r>
          </a:p>
          <a:p>
            <a:endParaRPr lang="en-US"/>
          </a:p>
          <a:p>
            <a:r>
              <a:rPr lang="en-US" sz="2800"/>
              <a:t>      Issues include: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81B1-C42C-4CBC-9EE9-673EAD31138E}" type="slidenum">
              <a:rPr lang="en-US"/>
              <a:pPr/>
              <a:t>11</a:t>
            </a:fld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315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Key assumption:</a:t>
            </a:r>
          </a:p>
          <a:p>
            <a:endParaRPr lang="en-US" sz="3200" b="1"/>
          </a:p>
          <a:p>
            <a:r>
              <a:rPr lang="en-US" sz="2800"/>
              <a:t>Low use can be defined by evidence from circulation and in-house use patterns.</a:t>
            </a:r>
          </a:p>
        </p:txBody>
      </p:sp>
      <p:sp>
        <p:nvSpPr>
          <p:cNvPr id="27653" name="Text Box 5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D36A-4115-46A8-86F8-06DE1EDFC1F6}" type="slidenum">
              <a:rPr lang="en-US"/>
              <a:pPr/>
              <a:t>12</a:t>
            </a:fld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77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Emerging assumption:</a:t>
            </a:r>
          </a:p>
          <a:p>
            <a:endParaRPr lang="en-US" sz="3200"/>
          </a:p>
          <a:p>
            <a:r>
              <a:rPr lang="en-US" sz="2800"/>
              <a:t>Low use can be expected when a digital version is available to substitute for many/most needs.</a:t>
            </a:r>
          </a:p>
        </p:txBody>
      </p:sp>
      <p:sp>
        <p:nvSpPr>
          <p:cNvPr id="28677" name="Text Box 5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F612E-60CB-4B24-AC78-AAEBE9233981}" type="slidenum">
              <a:rPr lang="en-US"/>
              <a:pPr/>
              <a:t>13</a:t>
            </a:fld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Expanding the candidate print volumes for low use through: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2743200"/>
            <a:ext cx="6781800" cy="3276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/>
              <a:t>Digitization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Public domain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Hathi assurance of preservation and access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endParaRPr lang="en-US" sz="1200"/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/>
              <a:t>Backfile licensing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Product availability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Enduring access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Appropriate terms</a:t>
            </a:r>
          </a:p>
        </p:txBody>
      </p:sp>
      <p:sp>
        <p:nvSpPr>
          <p:cNvPr id="29705" name="Text Box 9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2953-A96D-4211-B4C9-228749363BD5}" type="slidenum">
              <a:rPr lang="en-US"/>
              <a:pPr/>
              <a:t>14</a:t>
            </a:fld>
            <a:endParaRPr lang="en-US"/>
          </a:p>
        </p:txBody>
      </p:sp>
      <p:sp>
        <p:nvSpPr>
          <p:cNvPr id="30727" name="Text Box 7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133600" y="3352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914400" y="2895600"/>
            <a:ext cx="1219200" cy="9239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ctr"/>
            <a:r>
              <a:rPr lang="en-US" b="1"/>
              <a:t>Onsite stacks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172200" y="2895600"/>
            <a:ext cx="1981200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ctr"/>
            <a:r>
              <a:rPr lang="en-US" b="1"/>
              <a:t>Shared acquisitions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5029200" y="3352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276600" y="2743200"/>
            <a:ext cx="1752600" cy="12890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ctr"/>
            <a:r>
              <a:rPr lang="en-US" b="1"/>
              <a:t>Shared print repository</a:t>
            </a:r>
          </a:p>
        </p:txBody>
      </p:sp>
      <p:sp>
        <p:nvSpPr>
          <p:cNvPr id="3073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562600" y="4343400"/>
            <a:ext cx="3352800" cy="121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Predict low use print</a:t>
            </a:r>
          </a:p>
          <a:p>
            <a:pPr>
              <a:lnSpc>
                <a:spcPct val="90000"/>
              </a:lnSpc>
            </a:pPr>
            <a:r>
              <a:rPr lang="en-US" sz="2400"/>
              <a:t>Print packaged with e-book licenses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81000" y="1295400"/>
            <a:ext cx="8305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800000"/>
                </a:solidFill>
              </a:rPr>
              <a:t>Thinking Prospectively in a Collective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CEA18-4A6C-4F4F-BE5D-56CA6EB0B0CE}" type="slidenum">
              <a:rPr lang="en-US"/>
              <a:pPr/>
              <a:t>15</a:t>
            </a:fld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6781800" cy="4419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400"/>
              <a:t>Buy print when it is the only or best way to meet known needs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Is “just in time” enough for unknown needs?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400"/>
              <a:t>Maximize the acquisition and use of e-versions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POD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EBM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Work around consumer e-book readers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400"/>
              <a:t>Maximize (or optimize) the use of flagship library print collections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Material may be in use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cost and time of delivery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28600" y="12192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Thinking Prospectively in a New Library:  Optimizing Print</a:t>
            </a:r>
          </a:p>
        </p:txBody>
      </p:sp>
      <p:sp>
        <p:nvSpPr>
          <p:cNvPr id="31753" name="Text Box 9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A218D-60AE-42BA-9793-7DCB21A7D162}" type="slidenum">
              <a:rPr lang="en-US"/>
              <a:pPr/>
              <a:t>16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We can build new and better models for: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2286000"/>
            <a:ext cx="6400800" cy="3581400"/>
          </a:xfrm>
          <a:noFill/>
          <a:ln/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/>
              <a:t>Shared print repositories</a:t>
            </a:r>
          </a:p>
          <a:p>
            <a:pPr>
              <a:spcAft>
                <a:spcPct val="30000"/>
              </a:spcAft>
            </a:pPr>
            <a:r>
              <a:rPr lang="en-US"/>
              <a:t>Shared acquisitions</a:t>
            </a:r>
          </a:p>
          <a:p>
            <a:pPr>
              <a:spcAft>
                <a:spcPct val="30000"/>
              </a:spcAft>
            </a:pPr>
            <a:r>
              <a:rPr lang="en-US"/>
              <a:t>Access to digital book content</a:t>
            </a:r>
          </a:p>
          <a:p>
            <a:pPr>
              <a:spcAft>
                <a:spcPct val="30000"/>
              </a:spcAft>
            </a:pPr>
            <a:r>
              <a:rPr lang="en-US"/>
              <a:t>Interdependent collections</a:t>
            </a:r>
          </a:p>
          <a:p>
            <a:pPr>
              <a:spcAft>
                <a:spcPct val="30000"/>
              </a:spcAft>
            </a:pPr>
            <a:r>
              <a:rPr lang="en-US"/>
              <a:t>Optimal user space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2000" y="57912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51EB1-DDA8-4D1E-A268-F869147CD662}" type="slidenum">
              <a:rPr lang="en-US"/>
              <a:pPr/>
              <a:t>17</a:t>
            </a:fld>
            <a:endParaRPr lang="en-US"/>
          </a:p>
        </p:txBody>
      </p:sp>
      <p:pic>
        <p:nvPicPr>
          <p:cNvPr id="39938" name="Picture 2" descr="books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377363" cy="6067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52D2-8925-41B9-902F-4CEF30474142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The NYU perspective on library stacks: “small is beautiful” and “less is more”</a:t>
            </a:r>
          </a:p>
          <a:p>
            <a:pPr>
              <a:buFontTx/>
              <a:buNone/>
            </a:pPr>
            <a:endParaRPr lang="en-US" sz="1800"/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/>
              <a:t>Campus size constraints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/>
              <a:t>Demand for library seats                            </a:t>
            </a:r>
            <a:r>
              <a:rPr lang="en-US" sz="2000"/>
              <a:t>(48% increase in main library use in last 5 years)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/>
              <a:t>Nature of current library use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/>
              <a:t>Cost of offsite storage</a:t>
            </a:r>
          </a:p>
          <a:p>
            <a:pPr lvl="1">
              <a:spcAft>
                <a:spcPct val="30000"/>
              </a:spcAft>
              <a:buFontTx/>
              <a:buChar char="•"/>
            </a:pPr>
            <a:r>
              <a:rPr lang="en-US"/>
              <a:t>A paper-less library in Abu Dhabi?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77A0E-200D-4A17-84F0-E54E8E8E79C1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1219200"/>
            <a:ext cx="80010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eaLnBrk="1" hangingPunct="1">
              <a:spcBef>
                <a:spcPct val="20000"/>
              </a:spcBef>
            </a:pPr>
            <a:r>
              <a:rPr lang="en-US" sz="3600"/>
              <a:t>21st Century Research Commons Space Portfolio</a:t>
            </a:r>
            <a:endParaRPr lang="en-US" sz="2800"/>
          </a:p>
          <a:p>
            <a:pPr marL="228600" indent="-228600" eaLnBrk="1" hangingPunct="1">
              <a:lnSpc>
                <a:spcPct val="110000"/>
              </a:lnSpc>
              <a:spcBef>
                <a:spcPct val="30000"/>
              </a:spcBef>
              <a:buClr>
                <a:srgbClr val="A51320"/>
              </a:buClr>
              <a:buFont typeface="Wingdings" pitchFamily="2" charset="2"/>
              <a:buChar char="§"/>
            </a:pPr>
            <a:r>
              <a:rPr lang="en-US" sz="2800" b="1"/>
              <a:t>Research Hub</a:t>
            </a:r>
            <a:r>
              <a:rPr lang="en-US" sz="2800"/>
              <a:t>: Services, technology, interactions with experts &amp; groups</a:t>
            </a:r>
          </a:p>
          <a:p>
            <a:pPr marL="228600" indent="-228600" eaLnBrk="1" hangingPunct="1">
              <a:lnSpc>
                <a:spcPct val="110000"/>
              </a:lnSpc>
              <a:spcBef>
                <a:spcPct val="30000"/>
              </a:spcBef>
              <a:buClr>
                <a:srgbClr val="A51320"/>
              </a:buClr>
              <a:buFont typeface="Wingdings" pitchFamily="2" charset="2"/>
              <a:buChar char="§"/>
            </a:pPr>
            <a:r>
              <a:rPr lang="en-US" sz="2800" b="1"/>
              <a:t>Graduate Exchange</a:t>
            </a:r>
            <a:r>
              <a:rPr lang="en-US" sz="2800"/>
              <a:t>: Informal “watercooler,” decompress, exchange ideas, serendipity, interdisciplinary</a:t>
            </a:r>
          </a:p>
          <a:p>
            <a:pPr marL="228600" indent="-228600" eaLnBrk="1" hangingPunct="1">
              <a:lnSpc>
                <a:spcPct val="110000"/>
              </a:lnSpc>
              <a:spcBef>
                <a:spcPct val="30000"/>
              </a:spcBef>
              <a:buClr>
                <a:srgbClr val="A51320"/>
              </a:buClr>
              <a:buFont typeface="Wingdings" pitchFamily="2" charset="2"/>
              <a:buChar char="§"/>
            </a:pPr>
            <a:r>
              <a:rPr lang="en-US" sz="2800" b="1"/>
              <a:t>Writers Rooms</a:t>
            </a:r>
            <a:r>
              <a:rPr lang="en-US" sz="2800"/>
              <a:t>: Subscribed spaces for </a:t>
            </a:r>
            <a:br>
              <a:rPr lang="en-US" sz="2800"/>
            </a:br>
            <a:r>
              <a:rPr lang="en-US" sz="2800"/>
              <a:t>intense concentration</a:t>
            </a:r>
          </a:p>
          <a:p>
            <a:pPr marL="571500" lvl="1" indent="-228600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5562600" cy="609600"/>
          </a:xfrm>
        </p:spPr>
        <p:txBody>
          <a:bodyPr/>
          <a:lstStyle/>
          <a:p>
            <a:r>
              <a:rPr lang="en-US"/>
              <a:t>Bobst Renovation Phase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E060-A02F-402E-A8FC-529B46AC2308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1219200"/>
            <a:ext cx="80010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eaLnBrk="1" hangingPunct="1">
              <a:spcBef>
                <a:spcPct val="20000"/>
              </a:spcBef>
            </a:pPr>
            <a:r>
              <a:rPr lang="en-US" sz="3600"/>
              <a:t>21st Century Research Commons Space Portfolio</a:t>
            </a:r>
            <a:endParaRPr lang="en-US" sz="2800"/>
          </a:p>
          <a:p>
            <a:pPr marL="228600" indent="-228600" eaLnBrk="1" hangingPunct="1">
              <a:lnSpc>
                <a:spcPct val="110000"/>
              </a:lnSpc>
              <a:spcBef>
                <a:spcPct val="30000"/>
              </a:spcBef>
              <a:buClr>
                <a:srgbClr val="A51320"/>
              </a:buClr>
              <a:buFont typeface="Wingdings" pitchFamily="2" charset="2"/>
              <a:buChar char="§"/>
            </a:pPr>
            <a:r>
              <a:rPr lang="en-US" sz="2800" b="1"/>
              <a:t>Grad-only rooms</a:t>
            </a:r>
            <a:r>
              <a:rPr lang="en-US" sz="2800"/>
              <a:t>: Quiet, community standards for intense work</a:t>
            </a:r>
          </a:p>
          <a:p>
            <a:pPr marL="228600" indent="-228600" eaLnBrk="1" hangingPunct="1">
              <a:lnSpc>
                <a:spcPct val="110000"/>
              </a:lnSpc>
              <a:spcBef>
                <a:spcPct val="30000"/>
              </a:spcBef>
              <a:buClr>
                <a:srgbClr val="A51320"/>
              </a:buClr>
              <a:buFont typeface="Wingdings" pitchFamily="2" charset="2"/>
              <a:buChar char="§"/>
            </a:pPr>
            <a:r>
              <a:rPr lang="en-US" sz="2800" b="1"/>
              <a:t>Grad-only collaborative rooms</a:t>
            </a:r>
            <a:r>
              <a:rPr lang="en-US" sz="2800"/>
              <a:t>: Group “study” rooms, equipped with technology for sharing project work</a:t>
            </a:r>
          </a:p>
          <a:p>
            <a:pPr marL="228600" indent="-228600" eaLnBrk="1" hangingPunct="1">
              <a:lnSpc>
                <a:spcPct val="110000"/>
              </a:lnSpc>
              <a:spcBef>
                <a:spcPct val="30000"/>
              </a:spcBef>
              <a:buClr>
                <a:srgbClr val="A51320"/>
              </a:buClr>
              <a:buFont typeface="Wingdings" pitchFamily="2" charset="2"/>
              <a:buChar char="§"/>
            </a:pPr>
            <a:r>
              <a:rPr lang="en-US" sz="2800" b="1"/>
              <a:t>Intra-stacks and contemplative seating for all users</a:t>
            </a:r>
            <a:r>
              <a:rPr lang="en-US" sz="2800"/>
              <a:t>: traditional, with sensitivity to light, acoustics, comfort, electric outlets</a:t>
            </a:r>
          </a:p>
          <a:p>
            <a:pPr marL="571500" lvl="1" indent="-228600" eaLnBrk="1" hangingPunct="1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5562600" cy="609600"/>
          </a:xfrm>
        </p:spPr>
        <p:txBody>
          <a:bodyPr/>
          <a:lstStyle/>
          <a:p>
            <a:r>
              <a:rPr lang="en-US"/>
              <a:t>Bobst Renovation Phase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4244-D9AE-458C-83D7-F02FBE4DD289}" type="slidenum">
              <a:rPr lang="en-US"/>
              <a:pPr/>
              <a:t>5</a:t>
            </a:fld>
            <a:endParaRPr lang="en-US"/>
          </a:p>
        </p:txBody>
      </p:sp>
      <p:pic>
        <p:nvPicPr>
          <p:cNvPr id="35842" name="Picture 2" descr="5th_flo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"/>
            <a:ext cx="8077200" cy="6735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20EF-2D4B-4F77-B4C6-51DDD7F08CA4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315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Key assumption:</a:t>
            </a:r>
          </a:p>
          <a:p>
            <a:endParaRPr lang="en-US" sz="3200" b="1"/>
          </a:p>
          <a:p>
            <a:r>
              <a:rPr lang="en-US" sz="2800"/>
              <a:t>High use books belong in the library stacks, but low use books do not (if they can be made readily available in another way).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80B2-6286-4351-B2C4-E9059BBA4983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6934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Emerging assumption:</a:t>
            </a:r>
          </a:p>
          <a:p>
            <a:endParaRPr lang="en-US" sz="3200"/>
          </a:p>
          <a:p>
            <a:r>
              <a:rPr lang="en-US" sz="2800"/>
              <a:t>Low use books do not need to be retained (in one’s own storage facility) if they can be made readily available another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EBEE-60A0-41E2-BAE9-08D44F74B4FE}" type="slidenum">
              <a:rPr lang="en-US"/>
              <a:pPr/>
              <a:t>8</a:t>
            </a:fld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791200" y="3352800"/>
            <a:ext cx="0" cy="144780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2743200" y="3352800"/>
            <a:ext cx="0" cy="144780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209800" y="3352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2895600"/>
            <a:ext cx="1219200" cy="9239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ctr"/>
            <a:r>
              <a:rPr lang="en-US" b="1"/>
              <a:t>Onsite stacks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400800" y="2895600"/>
            <a:ext cx="1828800" cy="9239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ctr"/>
            <a:r>
              <a:rPr lang="en-US" b="1"/>
              <a:t>Shared repository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181600" y="3352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62200" y="26670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Low use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429000" y="2895600"/>
            <a:ext cx="1752600" cy="923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ctr"/>
            <a:r>
              <a:rPr lang="en-US" b="1"/>
              <a:t>Offsite repository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257800" y="26670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/>
              <a:t>Trusted system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600200" y="4724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5F5F5F"/>
                </a:solidFill>
              </a:rPr>
              <a:t>Remove from stacks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800600" y="47244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5F5F5F"/>
                </a:solidFill>
              </a:rPr>
              <a:t>Remove from local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37" grpId="0" animBg="1"/>
      <p:bldP spid="22538" grpId="0" animBg="1"/>
      <p:bldP spid="22542" grpId="0"/>
      <p:bldP spid="225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EE62-39F1-4E14-9BF0-C8E4822C85E1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Change in Emphasis: </a:t>
            </a:r>
            <a:r>
              <a:rPr lang="en-US" sz="1600"/>
              <a:t>The Optimized Print Collection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09600" y="1295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Trusted systems for shared print journal repositories are emerging (e.g. WEST)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95400" y="2743200"/>
            <a:ext cx="6400800" cy="2743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/>
              <a:t>Scope and vision agreement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/>
              <a:t>Retention agreements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/>
              <a:t>Service agreements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/>
              <a:t>Validation of content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800"/>
              <a:t>Centralized or distributed?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62000" y="57912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i="1"/>
              <a:t>(See ARL may 2010 presentation by Lizanne Payne)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2004:Templates:Presentations:Designs:Koi</Template>
  <TotalTime>404</TotalTime>
  <Words>650</Words>
  <Application>Microsoft Office PowerPoint</Application>
  <PresentationFormat>On-screen Show (4:3)</PresentationFormat>
  <Paragraphs>132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Change in Emphasis: The Optimized Print Collection</vt:lpstr>
      <vt:lpstr>Change in Emphasis: The Optimized Print Collection</vt:lpstr>
      <vt:lpstr>Bobst Renovation Phase II</vt:lpstr>
      <vt:lpstr>Bobst Renovation Phase II</vt:lpstr>
      <vt:lpstr>Slide 5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Change in Emphasis: The Optimized Print Collection</vt:lpstr>
      <vt:lpstr>Slide 17</vt:lpstr>
    </vt:vector>
  </TitlesOfParts>
  <Company>New York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deNeeve</dc:creator>
  <cp:lastModifiedBy>Melissa Renspie</cp:lastModifiedBy>
  <cp:revision>31</cp:revision>
  <dcterms:created xsi:type="dcterms:W3CDTF">2008-10-02T19:43:07Z</dcterms:created>
  <dcterms:modified xsi:type="dcterms:W3CDTF">2010-07-07T20:52:28Z</dcterms:modified>
</cp:coreProperties>
</file>