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0" r:id="rId5"/>
    <p:sldMasterId id="2147483662" r:id="rId6"/>
  </p:sldMasterIdLst>
  <p:notesMasterIdLst>
    <p:notesMasterId r:id="rId33"/>
  </p:notesMasterIdLst>
  <p:handoutMasterIdLst>
    <p:handoutMasterId r:id="rId34"/>
  </p:handoutMasterIdLst>
  <p:sldIdLst>
    <p:sldId id="276" r:id="rId7"/>
    <p:sldId id="279" r:id="rId8"/>
    <p:sldId id="280" r:id="rId9"/>
    <p:sldId id="306" r:id="rId10"/>
    <p:sldId id="281" r:id="rId11"/>
    <p:sldId id="282" r:id="rId12"/>
    <p:sldId id="283" r:id="rId13"/>
    <p:sldId id="284" r:id="rId14"/>
    <p:sldId id="285" r:id="rId15"/>
    <p:sldId id="299" r:id="rId16"/>
    <p:sldId id="296" r:id="rId17"/>
    <p:sldId id="297" r:id="rId18"/>
    <p:sldId id="298" r:id="rId19"/>
    <p:sldId id="300" r:id="rId20"/>
    <p:sldId id="286" r:id="rId21"/>
    <p:sldId id="289" r:id="rId22"/>
    <p:sldId id="305" r:id="rId23"/>
    <p:sldId id="290" r:id="rId24"/>
    <p:sldId id="294" r:id="rId25"/>
    <p:sldId id="303" r:id="rId26"/>
    <p:sldId id="304" r:id="rId27"/>
    <p:sldId id="291" r:id="rId28"/>
    <p:sldId id="302" r:id="rId29"/>
    <p:sldId id="292" r:id="rId30"/>
    <p:sldId id="293" r:id="rId31"/>
    <p:sldId id="301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1pPr>
    <a:lvl2pPr marL="4572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2pPr>
    <a:lvl3pPr marL="9144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3pPr>
    <a:lvl4pPr marL="13716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4pPr>
    <a:lvl5pPr marL="18288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9FF"/>
    <a:srgbClr val="65D7FF"/>
    <a:srgbClr val="FF7600"/>
    <a:srgbClr val="005696"/>
    <a:srgbClr val="E69426"/>
    <a:srgbClr val="2178B5"/>
    <a:srgbClr val="419A3C"/>
    <a:srgbClr val="5F4894"/>
    <a:srgbClr val="7D2553"/>
    <a:srgbClr val="A931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73726" autoAdjust="0"/>
  </p:normalViewPr>
  <p:slideViewPr>
    <p:cSldViewPr>
      <p:cViewPr varScale="1">
        <p:scale>
          <a:sx n="29" d="100"/>
          <a:sy n="29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56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366BF07F-F275-4807-B382-CF03A1C972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6088" y="720725"/>
            <a:ext cx="3422650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3573463"/>
            <a:ext cx="548640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32CF4C4C-19F4-4555-84AC-DDCE43DBCD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51C7B-0675-479D-8C9A-6A1A69E0B119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E7022-1424-4326-AC00-AD6A49C8A81C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Special collections and archives survey, 2010</a:t>
            </a:r>
          </a:p>
        </p:txBody>
      </p:sp>
      <p:sp>
        <p:nvSpPr>
          <p:cNvPr id="2457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493EA-2EC1-403E-BD42-49BF22BAD769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24580" name="Rectangle 1031"/>
          <p:cNvSpPr txBox="1">
            <a:spLocks noGrp="1" noChangeArrowheads="1"/>
          </p:cNvSpPr>
          <p:nvPr/>
        </p:nvSpPr>
        <p:spPr bwMode="auto">
          <a:xfrm>
            <a:off x="3886510" y="8686958"/>
            <a:ext cx="2971490" cy="45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71" tIns="45235" rIns="90471" bIns="45235" anchor="b"/>
          <a:lstStyle/>
          <a:p>
            <a:pPr algn="r"/>
            <a:fld id="{C5AE224A-0122-4822-82BE-AD01398AECA8}" type="slidenum">
              <a:rPr lang="en-US" sz="1200"/>
              <a:pPr algn="r"/>
              <a:t>13</a:t>
            </a:fld>
            <a:endParaRPr lang="en-US" sz="1200" dirty="0"/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" name="Notes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97C9-B625-40A3-9C0A-92323A681FF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73463" y="862014"/>
            <a:ext cx="4808537" cy="1751012"/>
          </a:xfrm>
        </p:spPr>
        <p:txBody>
          <a:bodyPr lIns="0" rIns="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2178B5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5" name="Picture 14" descr="white logo 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7487" y="1377308"/>
            <a:ext cx="1588950" cy="160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862014"/>
            <a:ext cx="7848600" cy="1119186"/>
          </a:xfrm>
        </p:spPr>
        <p:txBody>
          <a:bodyPr lIns="0" r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email.oclc.org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pic>
        <p:nvPicPr>
          <p:cNvPr id="16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24100" y="5533849"/>
            <a:ext cx="4495800" cy="88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6872-7D7D-4503-B3B7-B09B1E0CF97E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4FD-4365-4A1C-BA02-A9E793EA7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6872-7D7D-4503-B3B7-B09B1E0CF97E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4FD-4365-4A1C-BA02-A9E793EA7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6872-7D7D-4503-B3B7-B09B1E0CF97E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4FD-4365-4A1C-BA02-A9E793EA7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6872-7D7D-4503-B3B7-B09B1E0CF97E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4FD-4365-4A1C-BA02-A9E793EA7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6872-7D7D-4503-B3B7-B09B1E0CF97E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4FD-4365-4A1C-BA02-A9E793EA7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6872-7D7D-4503-B3B7-B09B1E0CF97E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4FD-4365-4A1C-BA02-A9E793EA7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6872-7D7D-4503-B3B7-B09B1E0CF97E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4FD-4365-4A1C-BA02-A9E793EA7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6872-7D7D-4503-B3B7-B09B1E0CF97E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4FD-4365-4A1C-BA02-A9E793EA7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6872-7D7D-4503-B3B7-B09B1E0CF97E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4FD-4365-4A1C-BA02-A9E793EA7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6872-7D7D-4503-B3B7-B09B1E0CF97E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4FD-4365-4A1C-BA02-A9E793EA7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6872-7D7D-4503-B3B7-B09B1E0CF97E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B74FD-4365-4A1C-BA02-A9E793EA74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73463" y="862014"/>
            <a:ext cx="4808537" cy="1751012"/>
          </a:xfrm>
        </p:spPr>
        <p:txBody>
          <a:bodyPr lIns="0" rIns="0"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FF7600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0" name="Picture 19" descr="white logo 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7487" y="1377308"/>
            <a:ext cx="1588950" cy="160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C_V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381000"/>
            <a:ext cx="1625700" cy="1392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atLogo_H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200400" cy="9260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862014"/>
            <a:ext cx="7848600" cy="1119186"/>
          </a:xfrm>
        </p:spPr>
        <p:txBody>
          <a:bodyPr lIns="0" r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email.oclc.org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pic>
        <p:nvPicPr>
          <p:cNvPr id="16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24100" y="5533849"/>
            <a:ext cx="4495800" cy="88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C_V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381000"/>
            <a:ext cx="1625700" cy="1392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atLogo_H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200400" cy="9260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2178B5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7" y="147641"/>
            <a:ext cx="8023223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447801"/>
            <a:ext cx="7702551" cy="4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429813"/>
            <a:ext cx="861060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Special</a:t>
            </a:r>
            <a:r>
              <a:rPr lang="en-US" sz="1400" baseline="0" dirty="0" smtClean="0">
                <a:solidFill>
                  <a:schemeClr val="bg1"/>
                </a:solidFill>
              </a:rPr>
              <a:t> Delivery:  New Modes of Access to Special Collections.  </a:t>
            </a:r>
            <a:r>
              <a:rPr lang="en-US" sz="1200" i="1" baseline="0" dirty="0" smtClean="0">
                <a:solidFill>
                  <a:schemeClr val="bg1"/>
                </a:solidFill>
              </a:rPr>
              <a:t>June 2010 Annual RLG Partnership Meeting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66160" y="6429813"/>
            <a:ext cx="609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A5253E6-0D86-47EB-BF61-A414C79F0A85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54" r:id="rId5"/>
    <p:sldLayoutId id="2147483658" r:id="rId6"/>
    <p:sldLayoutId id="2147483657" r:id="rId7"/>
    <p:sldLayoutId id="2147483672" r:id="rId8"/>
    <p:sldLayoutId id="2147483673" r:id="rId9"/>
    <p:sldLayoutId id="2147483671" r:id="rId10"/>
    <p:sldLayoutId id="2147483678" r:id="rId11"/>
    <p:sldLayoutId id="2147483679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178B5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00000"/>
        </a:lnSpc>
        <a:spcBef>
          <a:spcPts val="0"/>
        </a:spcBef>
        <a:spcAft>
          <a:spcPts val="1600"/>
        </a:spcAft>
        <a:buClr>
          <a:srgbClr val="FF7600"/>
        </a:buClr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900" b="0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700" b="0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500" b="0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300" b="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6872-7D7D-4503-B3B7-B09B1E0CF97E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B74FD-4365-4A1C-BA02-A9E793EA74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34000">
                <a:srgbClr val="FF7600"/>
              </a:gs>
              <a:gs pos="97000">
                <a:schemeClr val="tx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7" y="147641"/>
            <a:ext cx="8023223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447801"/>
            <a:ext cx="7702551" cy="4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429813"/>
            <a:ext cx="5181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Presentation name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66160" y="6429813"/>
            <a:ext cx="609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A5253E6-0D86-47EB-BF61-A414C79F0A85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4" r:id="rId8"/>
    <p:sldLayoutId id="2147483675" r:id="rId9"/>
    <p:sldLayoutId id="214748367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600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00000"/>
        </a:lnSpc>
        <a:spcBef>
          <a:spcPts val="0"/>
        </a:spcBef>
        <a:spcAft>
          <a:spcPts val="1600"/>
        </a:spcAft>
        <a:buClr>
          <a:srgbClr val="FF7600"/>
        </a:buClr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900" b="0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700" b="0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500" b="0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300" b="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ennis_%20Massie@oclc.org" TargetMode="External"/><Relationship Id="rId7" Type="http://schemas.openxmlformats.org/officeDocument/2006/relationships/hyperlink" Target="http://www.oclc.org/research/publications/default.ht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clc.org/research/activities/photoscan/default.htm" TargetMode="External"/><Relationship Id="rId5" Type="http://schemas.openxmlformats.org/officeDocument/2006/relationships/hyperlink" Target="http://www.oclc.org/research/activities/sharing/default.htm" TargetMode="External"/><Relationship Id="rId4" Type="http://schemas.openxmlformats.org/officeDocument/2006/relationships/hyperlink" Target="mailto:Jennifer_Schaffner@oclc.or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914400"/>
            <a:ext cx="7162800" cy="1524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a typeface="ＭＳ Ｐゴシック" pitchFamily="-109" charset="-128"/>
              </a:rPr>
              <a:t>“Special Delivery”</a:t>
            </a:r>
            <a:r>
              <a:rPr lang="en-US" sz="2400" dirty="0" smtClean="0">
                <a:ea typeface="ＭＳ Ｐゴシック" pitchFamily="-109" charset="-128"/>
              </a:rPr>
              <a:t/>
            </a:r>
            <a:br>
              <a:rPr lang="en-US" sz="2400" dirty="0" smtClean="0">
                <a:ea typeface="ＭＳ Ｐゴシック" pitchFamily="-109" charset="-128"/>
              </a:rPr>
            </a:br>
            <a:r>
              <a:rPr lang="en-US" sz="2400" dirty="0" smtClean="0">
                <a:ea typeface="ＭＳ Ｐゴシック" pitchFamily="-109" charset="-128"/>
              </a:rPr>
              <a:t/>
            </a:r>
            <a:br>
              <a:rPr lang="en-US" sz="2400" dirty="0" smtClean="0">
                <a:ea typeface="ＭＳ Ｐゴシック" pitchFamily="-109" charset="-128"/>
              </a:rPr>
            </a:br>
            <a:r>
              <a:rPr lang="en-US" sz="2400" dirty="0" smtClean="0">
                <a:ea typeface="ＭＳ Ｐゴシック" pitchFamily="-109" charset="-128"/>
              </a:rPr>
              <a:t>New Modes of Access</a:t>
            </a:r>
            <a:br>
              <a:rPr lang="en-US" sz="2400" dirty="0" smtClean="0">
                <a:ea typeface="ＭＳ Ｐゴシック" pitchFamily="-109" charset="-128"/>
              </a:rPr>
            </a:br>
            <a:r>
              <a:rPr lang="en-US" sz="2400" dirty="0" smtClean="0">
                <a:ea typeface="ＭＳ Ｐゴシック" pitchFamily="-109" charset="-128"/>
              </a:rPr>
              <a:t> to Special Collections</a:t>
            </a:r>
            <a:endParaRPr lang="en-US" sz="3200" dirty="0" smtClean="0">
              <a:ea typeface="ＭＳ Ｐゴシック" pitchFamily="-109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3276600"/>
            <a:ext cx="3048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109" charset="-128"/>
              </a:rPr>
              <a:t>Dennis Massie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109" charset="-128"/>
              </a:rPr>
              <a:t>Jennifer Schaffner</a:t>
            </a:r>
            <a:endParaRPr lang="en-US" dirty="0" smtClean="0"/>
          </a:p>
          <a:p>
            <a:r>
              <a:rPr lang="en-US" sz="2000" i="1" dirty="0" smtClean="0"/>
              <a:t>Program Officers</a:t>
            </a:r>
          </a:p>
          <a:p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2010 RLG Annual Meeting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Chicago, June 9, 2010</a:t>
            </a:r>
          </a:p>
          <a:p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05820" y="5715000"/>
            <a:ext cx="18473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81000" y="4191000"/>
            <a:ext cx="5638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+mj-lt"/>
              </a:rPr>
              <a:t>Commenting: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Jon Shaw - Penn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Paul Constantine -UW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600200"/>
            <a:ext cx="685799" cy="535531"/>
          </a:xfrm>
          <a:prstGeom prst="rect">
            <a:avLst/>
          </a:prstGeom>
          <a:solidFill>
            <a:srgbClr val="00569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Not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5613" y="533400"/>
            <a:ext cx="8231187" cy="11445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Sharing Special Collections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Advisory Group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904999"/>
            <a:ext cx="4038600" cy="5029201"/>
          </a:xfrm>
        </p:spPr>
        <p:txBody>
          <a:bodyPr/>
          <a:lstStyle/>
          <a:p>
            <a:r>
              <a:rPr lang="en-US" dirty="0" smtClean="0">
                <a:solidFill>
                  <a:srgbClr val="FF7600"/>
                </a:solidFill>
              </a:rPr>
              <a:t>Creating</a:t>
            </a:r>
          </a:p>
          <a:p>
            <a:pPr lvl="1"/>
            <a:r>
              <a:rPr lang="en-US" dirty="0" smtClean="0"/>
              <a:t>Aimee Lind, </a:t>
            </a:r>
            <a:r>
              <a:rPr lang="en-US" dirty="0" smtClean="0">
                <a:solidFill>
                  <a:srgbClr val="0070C0"/>
                </a:solidFill>
              </a:rPr>
              <a:t>Getty</a:t>
            </a:r>
          </a:p>
          <a:p>
            <a:pPr lvl="1"/>
            <a:r>
              <a:rPr lang="en-US" dirty="0" smtClean="0"/>
              <a:t>Barbara Coopey, </a:t>
            </a:r>
            <a:r>
              <a:rPr lang="en-US" dirty="0" smtClean="0">
                <a:solidFill>
                  <a:srgbClr val="0070C0"/>
                </a:solidFill>
              </a:rPr>
              <a:t>Penn State</a:t>
            </a:r>
          </a:p>
          <a:p>
            <a:pPr lvl="1"/>
            <a:r>
              <a:rPr lang="en-US" dirty="0" smtClean="0"/>
              <a:t>Elizabeth Nielsen, </a:t>
            </a:r>
            <a:r>
              <a:rPr lang="en-US" dirty="0" smtClean="0">
                <a:solidFill>
                  <a:srgbClr val="0070C0"/>
                </a:solidFill>
              </a:rPr>
              <a:t>Oregon State</a:t>
            </a:r>
          </a:p>
          <a:p>
            <a:pPr lvl="1"/>
            <a:r>
              <a:rPr lang="en-US" dirty="0" smtClean="0"/>
              <a:t>Laura Carroll, </a:t>
            </a:r>
            <a:r>
              <a:rPr lang="en-US" dirty="0" smtClean="0">
                <a:solidFill>
                  <a:srgbClr val="0070C0"/>
                </a:solidFill>
              </a:rPr>
              <a:t>Emory</a:t>
            </a:r>
          </a:p>
          <a:p>
            <a:pPr lvl="1"/>
            <a:r>
              <a:rPr lang="en-US" dirty="0" smtClean="0"/>
              <a:t>Jennifer Block, </a:t>
            </a:r>
            <a:r>
              <a:rPr lang="en-US" dirty="0" smtClean="0">
                <a:solidFill>
                  <a:srgbClr val="0070C0"/>
                </a:solidFill>
              </a:rPr>
              <a:t>Princeton</a:t>
            </a:r>
          </a:p>
          <a:p>
            <a:pPr lvl="1"/>
            <a:r>
              <a:rPr lang="en-US" dirty="0" smtClean="0"/>
              <a:t>Sandra Stelts, </a:t>
            </a:r>
            <a:r>
              <a:rPr lang="en-US" dirty="0" smtClean="0">
                <a:solidFill>
                  <a:srgbClr val="0070C0"/>
                </a:solidFill>
              </a:rPr>
              <a:t>Penn State</a:t>
            </a:r>
          </a:p>
          <a:p>
            <a:pPr lvl="1"/>
            <a:r>
              <a:rPr lang="en-US" dirty="0" smtClean="0"/>
              <a:t>Scott Britton, </a:t>
            </a:r>
            <a:r>
              <a:rPr lang="en-US" dirty="0" smtClean="0">
                <a:solidFill>
                  <a:srgbClr val="0070C0"/>
                </a:solidFill>
              </a:rPr>
              <a:t>U of Miami</a:t>
            </a:r>
          </a:p>
          <a:p>
            <a:pPr lvl="1"/>
            <a:endParaRPr lang="en-US" dirty="0" smtClean="0"/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04999"/>
            <a:ext cx="4040187" cy="5029201"/>
          </a:xfrm>
        </p:spPr>
        <p:txBody>
          <a:bodyPr/>
          <a:lstStyle/>
          <a:p>
            <a:r>
              <a:rPr lang="en-US" dirty="0" smtClean="0">
                <a:solidFill>
                  <a:srgbClr val="FF7600"/>
                </a:solidFill>
              </a:rPr>
              <a:t>Reviewing</a:t>
            </a:r>
          </a:p>
          <a:p>
            <a:pPr lvl="1"/>
            <a:r>
              <a:rPr lang="en-US" dirty="0" smtClean="0"/>
              <a:t>Cristina </a:t>
            </a:r>
            <a:r>
              <a:rPr lang="en-US" dirty="0" err="1" smtClean="0"/>
              <a:t>Favretto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U of Miami</a:t>
            </a:r>
          </a:p>
          <a:p>
            <a:pPr lvl="1"/>
            <a:r>
              <a:rPr lang="en-US" dirty="0" smtClean="0"/>
              <a:t>Eleanor Brown, </a:t>
            </a:r>
            <a:r>
              <a:rPr lang="en-US" dirty="0" smtClean="0">
                <a:solidFill>
                  <a:srgbClr val="0070C0"/>
                </a:solidFill>
              </a:rPr>
              <a:t>Cornell</a:t>
            </a:r>
          </a:p>
          <a:p>
            <a:pPr lvl="1"/>
            <a:r>
              <a:rPr lang="en-US" dirty="0" smtClean="0"/>
              <a:t>Margaret </a:t>
            </a:r>
            <a:r>
              <a:rPr lang="en-US" dirty="0" err="1" smtClean="0"/>
              <a:t>Ellingon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Emory</a:t>
            </a:r>
          </a:p>
          <a:p>
            <a:pPr lvl="1"/>
            <a:r>
              <a:rPr lang="en-US" dirty="0" smtClean="0"/>
              <a:t>Paul Constantine</a:t>
            </a:r>
            <a:r>
              <a:rPr lang="en-US" dirty="0" smtClean="0">
                <a:solidFill>
                  <a:srgbClr val="0070C0"/>
                </a:solidFill>
              </a:rPr>
              <a:t>, U of Washington</a:t>
            </a:r>
          </a:p>
          <a:p>
            <a:pPr lvl="1"/>
            <a:r>
              <a:rPr lang="en-US" dirty="0" smtClean="0"/>
              <a:t>Shannon Supple, </a:t>
            </a:r>
            <a:r>
              <a:rPr lang="en-US" dirty="0" smtClean="0">
                <a:solidFill>
                  <a:srgbClr val="0070C0"/>
                </a:solidFill>
              </a:rPr>
              <a:t>UC Berkeley</a:t>
            </a:r>
          </a:p>
          <a:p>
            <a:pPr lvl="1"/>
            <a:r>
              <a:rPr lang="en-US" dirty="0" smtClean="0"/>
              <a:t>Sue </a:t>
            </a:r>
            <a:r>
              <a:rPr lang="en-US" dirty="0" err="1" smtClean="0"/>
              <a:t>Hallgren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U of Minnesota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304800" y="517525"/>
            <a:ext cx="8231188" cy="5730875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What we talk about when we talk about…</a:t>
            </a:r>
          </a:p>
          <a:p>
            <a:endParaRPr lang="en-US" dirty="0" smtClean="0"/>
          </a:p>
          <a:p>
            <a:pPr lvl="1"/>
            <a:r>
              <a:rPr lang="en-US" sz="2400" dirty="0" smtClean="0">
                <a:solidFill>
                  <a:srgbClr val="FF7600"/>
                </a:solidFill>
              </a:rPr>
              <a:t>Sharing</a:t>
            </a:r>
            <a:r>
              <a:rPr lang="en-US" sz="2400" i="1" dirty="0" smtClean="0">
                <a:solidFill>
                  <a:srgbClr val="FF7600"/>
                </a:solidFill>
              </a:rPr>
              <a:t>:  </a:t>
            </a:r>
            <a:r>
              <a:rPr lang="en-US" sz="2400" i="1" dirty="0" smtClean="0"/>
              <a:t>making material accessible to users external to your institution, whether by placing it on the Web, sending a digital or physical surrogate, or lending the physical item itself.</a:t>
            </a:r>
            <a:endParaRPr lang="en-US" i="1" dirty="0" smtClean="0"/>
          </a:p>
          <a:p>
            <a:pPr lvl="2"/>
            <a:r>
              <a:rPr lang="en-US" sz="2400" dirty="0" smtClean="0">
                <a:solidFill>
                  <a:srgbClr val="FF7600"/>
                </a:solidFill>
              </a:rPr>
              <a:t>Special:  </a:t>
            </a:r>
            <a:r>
              <a:rPr lang="en-US" sz="2400" i="1" dirty="0" smtClean="0"/>
              <a:t>any material held in a special collection or archive.</a:t>
            </a:r>
            <a:endParaRPr lang="en-US" dirty="0" smtClean="0"/>
          </a:p>
          <a:p>
            <a:pPr lvl="3"/>
            <a:r>
              <a:rPr lang="en-US" sz="2400" dirty="0" smtClean="0">
                <a:solidFill>
                  <a:srgbClr val="FF7600"/>
                </a:solidFill>
              </a:rPr>
              <a:t>Collections</a:t>
            </a:r>
            <a:r>
              <a:rPr lang="en-US" sz="2400" i="1" dirty="0" smtClean="0">
                <a:solidFill>
                  <a:srgbClr val="FF7600"/>
                </a:solidFill>
              </a:rPr>
              <a:t>: </a:t>
            </a:r>
            <a:r>
              <a:rPr lang="en-US" sz="2400" i="1" dirty="0" smtClean="0"/>
              <a:t>any material to which your library’s patrons have access via affiliation with your institution, whether via ownership, subscription, or cooperative agreement.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34977" y="609601"/>
            <a:ext cx="8480423" cy="1066799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Barking Our Shins: Not Enough O’s in Ouch?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873125" y="1676400"/>
            <a:ext cx="3775075" cy="4202113"/>
          </a:xfrm>
        </p:spPr>
        <p:txBody>
          <a:bodyPr/>
          <a:lstStyle/>
          <a:p>
            <a:r>
              <a:rPr lang="en-US" dirty="0" smtClean="0">
                <a:solidFill>
                  <a:srgbClr val="FF7600"/>
                </a:solidFill>
              </a:rPr>
              <a:t>Work flow issues</a:t>
            </a:r>
          </a:p>
          <a:p>
            <a:pPr lvl="1"/>
            <a:r>
              <a:rPr lang="en-US" dirty="0" smtClean="0"/>
              <a:t>Who fields requests?</a:t>
            </a:r>
          </a:p>
          <a:p>
            <a:pPr lvl="1"/>
            <a:r>
              <a:rPr lang="en-US" dirty="0" smtClean="0"/>
              <a:t>Who decides?</a:t>
            </a:r>
          </a:p>
          <a:p>
            <a:pPr lvl="1"/>
            <a:r>
              <a:rPr lang="en-US" dirty="0" smtClean="0"/>
              <a:t>How many sets of hands?</a:t>
            </a:r>
          </a:p>
          <a:p>
            <a:pPr lvl="1"/>
            <a:r>
              <a:rPr lang="en-US" dirty="0" smtClean="0"/>
              <a:t>Can one size fit all?</a:t>
            </a:r>
          </a:p>
          <a:p>
            <a:pPr lvl="1"/>
            <a:r>
              <a:rPr lang="en-US" dirty="0" smtClean="0"/>
              <a:t>Do requesters understand what they’re asking for?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4835525" y="1676400"/>
            <a:ext cx="3775075" cy="4202113"/>
          </a:xfrm>
        </p:spPr>
        <p:txBody>
          <a:bodyPr/>
          <a:lstStyle/>
          <a:p>
            <a:r>
              <a:rPr lang="en-US" dirty="0" smtClean="0">
                <a:solidFill>
                  <a:srgbClr val="FF7600"/>
                </a:solidFill>
              </a:rPr>
              <a:t>Trust issues</a:t>
            </a:r>
          </a:p>
          <a:p>
            <a:pPr lvl="1"/>
            <a:r>
              <a:rPr lang="en-US" dirty="0" smtClean="0"/>
              <a:t>Personal knowledge necessary?</a:t>
            </a:r>
          </a:p>
          <a:p>
            <a:pPr lvl="1"/>
            <a:r>
              <a:rPr lang="en-US" dirty="0" smtClean="0"/>
              <a:t>Facilities checklist?</a:t>
            </a:r>
          </a:p>
          <a:p>
            <a:pPr lvl="1"/>
            <a:r>
              <a:rPr lang="en-US" dirty="0" smtClean="0"/>
              <a:t>What’s the tipping point to yes?</a:t>
            </a:r>
          </a:p>
          <a:p>
            <a:pPr lvl="1"/>
            <a:r>
              <a:rPr lang="en-US" dirty="0" smtClean="0"/>
              <a:t>How best to document trust for community?</a:t>
            </a:r>
          </a:p>
          <a:p>
            <a:pPr lvl="1"/>
            <a:r>
              <a:rPr lang="en-US" dirty="0" smtClean="0"/>
              <a:t>Role for trusted intermediaries?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659C32D-417A-403A-88EE-A4A2C935BE75}" type="slidenum">
              <a:rPr lang="en-US"/>
              <a:pPr/>
              <a:t>13</a:t>
            </a:fld>
            <a:endParaRPr lang="en-US"/>
          </a:p>
        </p:txBody>
      </p:sp>
      <p:pic>
        <p:nvPicPr>
          <p:cNvPr id="13315" name="Picture 4" descr="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20762"/>
            <a:ext cx="7173913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0" y="1596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  <a:spcBef>
                <a:spcPct val="0"/>
              </a:spcBef>
              <a:tabLst>
                <a:tab pos="1739900" algn="l"/>
                <a:tab pos="3063875" algn="ctr"/>
              </a:tabLst>
            </a:pPr>
            <a:r>
              <a:rPr lang="en-US" sz="1600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Taking Our Pulse</a:t>
            </a:r>
            <a:endParaRPr lang="en-US" sz="1600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algn="ctr" eaLnBrk="0" hangingPunct="0">
              <a:lnSpc>
                <a:spcPct val="100000"/>
              </a:lnSpc>
              <a:spcBef>
                <a:spcPct val="0"/>
              </a:spcBef>
              <a:tabLst>
                <a:tab pos="1739900" algn="l"/>
                <a:tab pos="3063875" algn="ctr"/>
              </a:tabLst>
            </a:pPr>
            <a:r>
              <a:rPr lang="en-US" sz="1600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The OCLC Research Survey of Special Collections and Archives</a:t>
            </a:r>
            <a:endParaRPr lang="en-US" sz="1600" b="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434977" y="457200"/>
            <a:ext cx="7947023" cy="5529265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New “streamlining work flows” survey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/>
              <a:t>36% (25 of 68) have written policies</a:t>
            </a:r>
          </a:p>
          <a:p>
            <a:pPr lvl="1"/>
            <a:r>
              <a:rPr lang="en-US" sz="2400" dirty="0" smtClean="0"/>
              <a:t>Digitizing on demand has become routine</a:t>
            </a:r>
          </a:p>
          <a:p>
            <a:pPr lvl="1"/>
            <a:r>
              <a:rPr lang="en-US" sz="2400" dirty="0" smtClean="0"/>
              <a:t>Condition of an item still key to lending decision</a:t>
            </a:r>
          </a:p>
          <a:p>
            <a:pPr lvl="1"/>
            <a:r>
              <a:rPr lang="en-US" sz="2400" dirty="0" smtClean="0"/>
              <a:t>“Too risky” (69%) by far the most common reason for not sharing returnable special collections items</a:t>
            </a:r>
          </a:p>
          <a:p>
            <a:pPr lvl="1"/>
            <a:r>
              <a:rPr lang="en-US" sz="2400" dirty="0" smtClean="0"/>
              <a:t>“Because we never have” and “Not part of our mission” each got twice as many votes as “Lack staff resources” (10% to 5%) as main reasons not to lend returnable special collections items</a:t>
            </a:r>
          </a:p>
          <a:p>
            <a:pPr lvl="1"/>
            <a:r>
              <a:rPr lang="en-US" sz="2400" dirty="0" smtClean="0"/>
              <a:t>Cultural divide is greatest for unpublished materials</a:t>
            </a:r>
          </a:p>
          <a:p>
            <a:pPr lvl="1"/>
            <a:r>
              <a:rPr lang="en-US" sz="2400" dirty="0" smtClean="0"/>
              <a:t>Comment: “We are able to borrow things we would not be able to provide to others.”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RBMS/ACRL is at it again…revising guidelines for sharing special collections</a:t>
            </a:r>
            <a:endParaRPr lang="en-US" dirty="0"/>
          </a:p>
        </p:txBody>
      </p:sp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619" y="1143000"/>
            <a:ext cx="6735174" cy="510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376240"/>
            <a:ext cx="8023223" cy="995360"/>
          </a:xfrm>
        </p:spPr>
        <p:txBody>
          <a:bodyPr/>
          <a:lstStyle/>
          <a:p>
            <a:pPr algn="ctr"/>
            <a:r>
              <a:rPr lang="en-US" dirty="0" smtClean="0"/>
              <a:t>“Scan and Deliver”</a:t>
            </a:r>
            <a:br>
              <a:rPr lang="en-US" dirty="0" smtClean="0"/>
            </a:br>
            <a:r>
              <a:rPr lang="en-US" sz="2400" dirty="0" smtClean="0"/>
              <a:t>Getting clobbered by the one-</a:t>
            </a:r>
            <a:r>
              <a:rPr lang="en-US" sz="2400" dirty="0" err="1" smtClean="0"/>
              <a:t>sies</a:t>
            </a:r>
            <a:r>
              <a:rPr lang="en-US" sz="2400" dirty="0" smtClean="0"/>
              <a:t> and two-</a:t>
            </a:r>
            <a:r>
              <a:rPr lang="en-US" sz="2400" dirty="0" err="1" smtClean="0"/>
              <a:t>sies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49" y="2057400"/>
            <a:ext cx="4730751" cy="4648200"/>
          </a:xfrm>
        </p:spPr>
        <p:txBody>
          <a:bodyPr/>
          <a:lstStyle/>
          <a:p>
            <a:pPr lvl="0"/>
            <a:r>
              <a:rPr lang="en-US" kern="1200" dirty="0" smtClean="0">
                <a:latin typeface="Arial" pitchFamily="-65" charset="0"/>
              </a:rPr>
              <a:t>Economical and efficient workflows</a:t>
            </a:r>
          </a:p>
          <a:p>
            <a:pPr lvl="0"/>
            <a:r>
              <a:rPr lang="en-US" dirty="0" smtClean="0"/>
              <a:t>Digitization is just a facet of both technical and public services – it is not different</a:t>
            </a:r>
          </a:p>
          <a:p>
            <a:r>
              <a:rPr lang="en-US" dirty="0" smtClean="0"/>
              <a:t>Mass “representation”</a:t>
            </a:r>
          </a:p>
          <a:p>
            <a:pPr lvl="0"/>
            <a:r>
              <a:rPr lang="en-US" kern="1200" dirty="0" smtClean="0">
                <a:latin typeface="Arial" pitchFamily="-65" charset="0"/>
              </a:rPr>
              <a:t>Standards are great until they get in the way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8353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many people need to touch this request?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81534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0" y="5867400"/>
            <a:ext cx="5228804" cy="361061"/>
          </a:xfrm>
          <a:prstGeom prst="rect">
            <a:avLst/>
          </a:prstGeom>
          <a:solidFill>
            <a:srgbClr val="ABE9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wiki: http://scanondemand.pbworks.com/Workflows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8" y="371475"/>
            <a:ext cx="839152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062" y="190257"/>
            <a:ext cx="5748338" cy="613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990600"/>
            <a:ext cx="2595582" cy="816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" pitchFamily="-65" charset="0"/>
              </a:rPr>
              <a:t>parkour</a:t>
            </a:r>
            <a:r>
              <a:rPr lang="en-US" sz="1800" dirty="0" smtClean="0">
                <a:latin typeface="Arial" pitchFamily="-65" charset="0"/>
              </a:rPr>
              <a:t> in digitization</a:t>
            </a:r>
          </a:p>
          <a:p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209800"/>
            <a:ext cx="2038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Dennis</a:t>
            </a:r>
          </a:p>
          <a:p>
            <a:endParaRPr lang="en-US" dirty="0" smtClean="0"/>
          </a:p>
          <a:p>
            <a:r>
              <a:rPr lang="en-US" dirty="0" smtClean="0"/>
              <a:t>Jon</a:t>
            </a:r>
          </a:p>
          <a:p>
            <a:endParaRPr lang="en-US" dirty="0" smtClean="0"/>
          </a:p>
          <a:p>
            <a:r>
              <a:rPr lang="en-US" dirty="0" smtClean="0"/>
              <a:t>Paul</a:t>
            </a:r>
          </a:p>
          <a:p>
            <a:endParaRPr lang="en-US" dirty="0" smtClean="0"/>
          </a:p>
          <a:p>
            <a:r>
              <a:rPr lang="en-US" dirty="0" smtClean="0"/>
              <a:t>Jennifer</a:t>
            </a:r>
          </a:p>
          <a:p>
            <a:endParaRPr lang="en-US" dirty="0" smtClean="0"/>
          </a:p>
          <a:p>
            <a:r>
              <a:rPr lang="en-US" dirty="0" smtClean="0"/>
              <a:t>Eric (the bouncer, </a:t>
            </a:r>
            <a:r>
              <a:rPr lang="en-US" dirty="0" err="1" smtClean="0"/>
              <a:t>er</a:t>
            </a:r>
            <a:r>
              <a:rPr lang="en-US" dirty="0" smtClean="0"/>
              <a:t>, facilitator)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495800"/>
            <a:ext cx="135636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723900"/>
            <a:ext cx="1371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971800"/>
            <a:ext cx="1387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286000"/>
            <a:ext cx="16668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810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Duke on iTunes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359141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791201"/>
            <a:ext cx="84582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300040"/>
            <a:ext cx="8023223" cy="995360"/>
          </a:xfrm>
        </p:spPr>
        <p:txBody>
          <a:bodyPr/>
          <a:lstStyle/>
          <a:p>
            <a:r>
              <a:rPr lang="en-US" dirty="0" smtClean="0"/>
              <a:t>Cornell in </a:t>
            </a:r>
            <a:r>
              <a:rPr lang="en-US" dirty="0" err="1" smtClean="0"/>
              <a:t>Flickr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914400"/>
            <a:ext cx="7924800" cy="52244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100" dirty="0" smtClean="0"/>
              <a:t>RLG Working Group</a:t>
            </a:r>
            <a:br>
              <a:rPr lang="en-US" sz="3100" dirty="0" smtClean="0"/>
            </a:br>
            <a:r>
              <a:rPr lang="en-US" sz="3100" dirty="0" smtClean="0"/>
              <a:t>Streamlining Scanning and Photography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1219200"/>
            <a:ext cx="8231187" cy="5106987"/>
          </a:xfrm>
        </p:spPr>
        <p:txBody>
          <a:bodyPr numCol="2"/>
          <a:lstStyle/>
          <a:p>
            <a:r>
              <a:rPr lang="en-US" sz="1600" dirty="0" smtClean="0"/>
              <a:t>Anne Blecksmith (Getty) </a:t>
            </a:r>
          </a:p>
          <a:p>
            <a:r>
              <a:rPr lang="en-US" sz="1600" dirty="0" smtClean="0"/>
              <a:t>Eleanor Brown (Cornell University) </a:t>
            </a:r>
          </a:p>
          <a:p>
            <a:r>
              <a:rPr lang="en-US" sz="1600" dirty="0" smtClean="0"/>
              <a:t>Paul Constantine </a:t>
            </a:r>
          </a:p>
          <a:p>
            <a:pPr>
              <a:buNone/>
            </a:pPr>
            <a:r>
              <a:rPr lang="en-US" sz="1600" dirty="0" smtClean="0"/>
              <a:t>	(University of Washington) </a:t>
            </a:r>
          </a:p>
          <a:p>
            <a:r>
              <a:rPr lang="en-US" sz="1600" dirty="0" smtClean="0"/>
              <a:t>Gordon Daines (Brigham Young University) </a:t>
            </a:r>
          </a:p>
          <a:p>
            <a:r>
              <a:rPr lang="en-US" sz="1600" dirty="0" smtClean="0"/>
              <a:t>Tiah Edmunson-Morton </a:t>
            </a:r>
          </a:p>
          <a:p>
            <a:pPr>
              <a:buNone/>
            </a:pPr>
            <a:r>
              <a:rPr lang="en-US" sz="1600" dirty="0" smtClean="0"/>
              <a:t>	(Oregon State University) </a:t>
            </a:r>
          </a:p>
          <a:p>
            <a:r>
              <a:rPr lang="en-US" sz="1600" dirty="0" smtClean="0"/>
              <a:t>Cristina Favretto (University of Miami) </a:t>
            </a:r>
          </a:p>
          <a:p>
            <a:r>
              <a:rPr lang="en-US" sz="1600" dirty="0" smtClean="0"/>
              <a:t>Steven K. Galbraith </a:t>
            </a:r>
          </a:p>
          <a:p>
            <a:pPr>
              <a:buNone/>
            </a:pPr>
            <a:r>
              <a:rPr lang="en-US" sz="1600" dirty="0" smtClean="0"/>
              <a:t>	(Folger Shakespeare Library) </a:t>
            </a:r>
          </a:p>
          <a:p>
            <a:r>
              <a:rPr lang="en-US" sz="1600" dirty="0" smtClean="0"/>
              <a:t>Susan Hamson (Columbia University) </a:t>
            </a:r>
          </a:p>
          <a:p>
            <a:r>
              <a:rPr lang="en-US" sz="1600" dirty="0" smtClean="0"/>
              <a:t>Rebekah Irwin </a:t>
            </a:r>
          </a:p>
          <a:p>
            <a:pPr>
              <a:buNone/>
            </a:pPr>
            <a:r>
              <a:rPr lang="en-US" sz="1600" dirty="0" smtClean="0"/>
              <a:t>	(Beinecke Library, Yale University) </a:t>
            </a:r>
          </a:p>
          <a:p>
            <a:r>
              <a:rPr lang="en-US" sz="1600" dirty="0" smtClean="0"/>
              <a:t>Sue Kunda (Oregon State University) </a:t>
            </a:r>
          </a:p>
          <a:p>
            <a:r>
              <a:rPr lang="en-US" sz="1600" dirty="0" smtClean="0"/>
              <a:t>Jennie Levine Knies </a:t>
            </a:r>
          </a:p>
          <a:p>
            <a:pPr>
              <a:buNone/>
            </a:pPr>
            <a:r>
              <a:rPr lang="en-US" sz="1600" dirty="0" smtClean="0"/>
              <a:t>	(University of Maryland) </a:t>
            </a:r>
          </a:p>
          <a:p>
            <a:r>
              <a:rPr lang="en-US" sz="1600" dirty="0" smtClean="0"/>
              <a:t>Suzannah Massen </a:t>
            </a:r>
          </a:p>
          <a:p>
            <a:pPr>
              <a:buNone/>
            </a:pPr>
            <a:r>
              <a:rPr lang="en-US" sz="1600" dirty="0" smtClean="0"/>
              <a:t>	(Frick Art Reference Library) </a:t>
            </a:r>
          </a:p>
          <a:p>
            <a:r>
              <a:rPr lang="en-US" sz="1600" dirty="0" smtClean="0"/>
              <a:t>Dennis Meissner </a:t>
            </a:r>
          </a:p>
          <a:p>
            <a:pPr>
              <a:buNone/>
            </a:pPr>
            <a:r>
              <a:rPr lang="en-US" sz="1600" dirty="0" smtClean="0"/>
              <a:t>	(Minnesota Historical Society) </a:t>
            </a:r>
          </a:p>
          <a:p>
            <a:r>
              <a:rPr lang="en-US" sz="1600" dirty="0" smtClean="0"/>
              <a:t>Elizabeth McAllister </a:t>
            </a:r>
          </a:p>
          <a:p>
            <a:pPr>
              <a:buNone/>
            </a:pPr>
            <a:r>
              <a:rPr lang="en-US" sz="1600" dirty="0" smtClean="0"/>
              <a:t>	(University of Maryland) </a:t>
            </a:r>
          </a:p>
          <a:p>
            <a:r>
              <a:rPr lang="en-US" sz="1600" dirty="0" smtClean="0"/>
              <a:t>Lisa Miller </a:t>
            </a:r>
          </a:p>
          <a:p>
            <a:pPr>
              <a:buNone/>
            </a:pPr>
            <a:r>
              <a:rPr lang="en-US" sz="1600" dirty="0" smtClean="0"/>
              <a:t>	(Hoover Institution, Stanford University) </a:t>
            </a:r>
          </a:p>
          <a:p>
            <a:r>
              <a:rPr lang="en-US" sz="1600" dirty="0" smtClean="0"/>
              <a:t>Timothy Pyatt (Duke University) </a:t>
            </a:r>
          </a:p>
          <a:p>
            <a:r>
              <a:rPr lang="en-US" sz="1600" dirty="0" smtClean="0"/>
              <a:t>Jon Shaw (University of Pennsylvania)</a:t>
            </a:r>
          </a:p>
          <a:p>
            <a:r>
              <a:rPr lang="en-US" sz="1600" dirty="0" smtClean="0"/>
              <a:t>Shannon Supple (UC Berkeley) </a:t>
            </a:r>
          </a:p>
          <a:p>
            <a:r>
              <a:rPr lang="en-US" sz="1600" dirty="0" smtClean="0"/>
              <a:t>Francine Snyder (Guggenheim Museum) </a:t>
            </a:r>
          </a:p>
          <a:p>
            <a:r>
              <a:rPr lang="en-US" sz="1600" dirty="0" smtClean="0"/>
              <a:t>Mattie Taormina (Stanford University) </a:t>
            </a:r>
          </a:p>
          <a:p>
            <a:r>
              <a:rPr lang="en-US" sz="1600" dirty="0" smtClean="0"/>
              <a:t>Cherry Williams </a:t>
            </a:r>
          </a:p>
          <a:p>
            <a:pPr>
              <a:buNone/>
            </a:pPr>
            <a:r>
              <a:rPr lang="en-US" sz="1600" dirty="0" smtClean="0"/>
              <a:t>	(Lilly Library, Indiana University)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Delivering Unique Materials</a:t>
            </a:r>
            <a:br>
              <a:rPr lang="en-US" dirty="0" smtClean="0"/>
            </a:br>
            <a:r>
              <a:rPr lang="en-US" dirty="0" smtClean="0"/>
              <a:t>Related 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481136"/>
            <a:ext cx="7702551" cy="4691064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“Principle 3: Libraries should seek the broadest possible user access to digitized content. This includes patrons of other libraries and unaffiliated researchers.” </a:t>
            </a:r>
          </a:p>
          <a:p>
            <a:pPr>
              <a:buNone/>
            </a:pPr>
            <a:r>
              <a:rPr lang="en-US" i="1" dirty="0" smtClean="0"/>
              <a:t>		- </a:t>
            </a:r>
            <a:r>
              <a:rPr lang="en-US" sz="1800" i="1" dirty="0" smtClean="0"/>
              <a:t>ARL Special Collections Working Group – Principles to Guide Vendor/Publisher Relations in Large-Scale Digitization Projects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“A repository should facilitate access to collections by providing reproduction services.” </a:t>
            </a:r>
          </a:p>
          <a:p>
            <a:pPr>
              <a:buNone/>
            </a:pPr>
            <a:r>
              <a:rPr lang="en-US" i="1" dirty="0" smtClean="0"/>
              <a:t>		- </a:t>
            </a:r>
            <a:r>
              <a:rPr lang="en-US" sz="1800" i="1" dirty="0" smtClean="0"/>
              <a:t>ALA-SAA Joint Statement on Access: Guidelines for Access to Original Research Materials</a:t>
            </a:r>
          </a:p>
          <a:p>
            <a:pPr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88671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757240"/>
            <a:ext cx="8023223" cy="995360"/>
          </a:xfrm>
        </p:spPr>
        <p:txBody>
          <a:bodyPr/>
          <a:lstStyle/>
          <a:p>
            <a:r>
              <a:rPr lang="en-US" dirty="0" smtClean="0"/>
              <a:t>About that cultural divide…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0613"/>
            <a:ext cx="8382000" cy="5030787"/>
          </a:xfrm>
        </p:spPr>
        <p:txBody>
          <a:bodyPr/>
          <a:lstStyle/>
          <a:p>
            <a:r>
              <a:rPr lang="en-US" dirty="0" smtClean="0"/>
              <a:t>Trust </a:t>
            </a:r>
            <a:r>
              <a:rPr lang="en-US" dirty="0" err="1" smtClean="0"/>
              <a:t>vs</a:t>
            </a:r>
            <a:r>
              <a:rPr lang="en-US" dirty="0" smtClean="0"/>
              <a:t> fear</a:t>
            </a:r>
          </a:p>
          <a:p>
            <a:r>
              <a:rPr lang="en-US" dirty="0" smtClean="0"/>
              <a:t>Top down, or bottom up?</a:t>
            </a:r>
          </a:p>
          <a:p>
            <a:r>
              <a:rPr lang="en-US" dirty="0" smtClean="0"/>
              <a:t>Tiered degrees of effort</a:t>
            </a:r>
          </a:p>
          <a:p>
            <a:r>
              <a:rPr lang="en-US" dirty="0" smtClean="0"/>
              <a:t>Find your comfort zone, and push at it</a:t>
            </a:r>
            <a:endParaRPr lang="en-US" kern="1200" dirty="0" smtClean="0">
              <a:latin typeface="Arial" pitchFamily="-65" charset="0"/>
            </a:endParaRPr>
          </a:p>
          <a:p>
            <a:r>
              <a:rPr lang="en-US" kern="1200" dirty="0" smtClean="0">
                <a:latin typeface="Arial" pitchFamily="-65" charset="0"/>
              </a:rPr>
              <a:t>Improving process in special collections   </a:t>
            </a:r>
          </a:p>
          <a:p>
            <a:pPr lvl="0"/>
            <a:r>
              <a:rPr lang="en-US" kern="1200" dirty="0" smtClean="0">
                <a:latin typeface="Arial" pitchFamily="-65" charset="0"/>
              </a:rPr>
              <a:t>Latching onto embedded practices</a:t>
            </a:r>
          </a:p>
          <a:p>
            <a:pPr lvl="0"/>
            <a:r>
              <a:rPr lang="en-US" kern="1200" dirty="0" smtClean="0">
                <a:latin typeface="Arial" pitchFamily="-65" charset="0"/>
              </a:rPr>
              <a:t>Upstream consulting </a:t>
            </a:r>
          </a:p>
          <a:p>
            <a:pPr lvl="0"/>
            <a:r>
              <a:rPr lang="en-US" kern="1200" dirty="0" smtClean="0">
                <a:latin typeface="Arial" pitchFamily="-65" charset="0"/>
              </a:rPr>
              <a:t>Streamlining metadata  </a:t>
            </a:r>
          </a:p>
          <a:p>
            <a:pPr lvl="0"/>
            <a:r>
              <a:rPr lang="en-US" kern="1200" dirty="0" smtClean="0">
                <a:latin typeface="Arial" pitchFamily="-65" charset="0"/>
              </a:rPr>
              <a:t>And the paradigm shift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524000"/>
            <a:ext cx="3200400" cy="411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528640"/>
            <a:ext cx="8023223" cy="99536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Resources: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17613"/>
            <a:ext cx="8002587" cy="6402387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hlinkClick r:id="rId3"/>
              </a:rPr>
              <a:t>Dennis_ Massie@oclc.org</a:t>
            </a:r>
            <a:endParaRPr lang="en-US" dirty="0" smtClean="0">
              <a:hlinkClick r:id="rId4"/>
            </a:endParaRPr>
          </a:p>
          <a:p>
            <a:pPr algn="ctr">
              <a:buNone/>
            </a:pPr>
            <a:r>
              <a:rPr lang="en-US" dirty="0" smtClean="0">
                <a:hlinkClick r:id="rId4"/>
              </a:rPr>
              <a:t>Jennifer_Schaffner@oclc.org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Sharing Special Collections:</a:t>
            </a:r>
          </a:p>
          <a:p>
            <a:pPr lvl="1"/>
            <a:r>
              <a:rPr lang="en-US" dirty="0" smtClean="0">
                <a:hlinkClick r:id="rId5"/>
              </a:rPr>
              <a:t>http://www.oclc.org/research/activities/sharing/default.htm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Streamlining Photography and Scanning:</a:t>
            </a:r>
          </a:p>
          <a:p>
            <a:pPr lvl="1"/>
            <a:r>
              <a:rPr lang="en-US" dirty="0" smtClean="0">
                <a:hlinkClick r:id="rId6"/>
              </a:rPr>
              <a:t>http://www.oclc.org/research/activities/photoscan/default.htm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OCLC Research reports:</a:t>
            </a:r>
          </a:p>
          <a:p>
            <a:pPr lvl="1"/>
            <a:r>
              <a:rPr lang="en-US" dirty="0" smtClean="0">
                <a:hlinkClick r:id="rId7"/>
              </a:rPr>
              <a:t>http://www.oclc.org/research/publications/default.htm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2178B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up: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2178B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231775" marR="0" lvl="0" indent="-219075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178B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4:00</a:t>
            </a:r>
          </a:p>
          <a:p>
            <a:pPr marL="231775" marR="0" lvl="0" indent="-219075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178B5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19075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178B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Lightning Rounds</a:t>
            </a:r>
          </a:p>
          <a:p>
            <a:pPr marL="231775" marR="0" lvl="0" indent="-219075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178B5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19075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178B5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Buckingham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440"/>
            <a:ext cx="8023223" cy="99536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007351" cy="4691064"/>
          </a:xfrm>
        </p:spPr>
        <p:txBody>
          <a:bodyPr/>
          <a:lstStyle/>
          <a:p>
            <a:r>
              <a:rPr lang="en-US" dirty="0" smtClean="0"/>
              <a:t>Cameras - </a:t>
            </a:r>
            <a:r>
              <a:rPr lang="en-US" i="1" dirty="0" smtClean="0"/>
              <a:t>internal </a:t>
            </a:r>
            <a:r>
              <a:rPr lang="en-US" dirty="0" smtClean="0"/>
              <a:t>users (patrons in the reading room)</a:t>
            </a:r>
          </a:p>
          <a:p>
            <a:pPr>
              <a:buNone/>
            </a:pPr>
            <a:r>
              <a:rPr lang="en-US" dirty="0" smtClean="0"/>
              <a:t>		pause for discussion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Sharing Special Collections – </a:t>
            </a:r>
            <a:r>
              <a:rPr lang="en-US" i="1" dirty="0" smtClean="0"/>
              <a:t>external</a:t>
            </a:r>
            <a:r>
              <a:rPr lang="en-US" dirty="0" smtClean="0"/>
              <a:t> users (ILL)</a:t>
            </a:r>
          </a:p>
          <a:p>
            <a:pPr>
              <a:buNone/>
            </a:pPr>
            <a:r>
              <a:rPr lang="en-US" dirty="0" smtClean="0"/>
              <a:t>		pause for discussion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Patron-Initiated Digitization– </a:t>
            </a:r>
            <a:r>
              <a:rPr lang="en-US" i="1" dirty="0" smtClean="0"/>
              <a:t>both</a:t>
            </a:r>
          </a:p>
          <a:p>
            <a:pPr>
              <a:buNone/>
            </a:pPr>
            <a:r>
              <a:rPr lang="en-US" dirty="0" smtClean="0"/>
              <a:t>		pause for discussion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Cultural divide about sharing what’s special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2440"/>
            <a:ext cx="8023223" cy="995360"/>
          </a:xfrm>
        </p:spPr>
        <p:txBody>
          <a:bodyPr/>
          <a:lstStyle/>
          <a:p>
            <a:pPr algn="ctr"/>
            <a:r>
              <a:rPr lang="en-US" dirty="0" smtClean="0"/>
              <a:t>Discovery =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7925" y="2732087"/>
            <a:ext cx="3775075" cy="4202113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7600"/>
                </a:solidFill>
              </a:rPr>
              <a:t>  Yes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Democratize access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Steward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Case-by-case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It’s being done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2732087"/>
            <a:ext cx="3775075" cy="4202113"/>
          </a:xfrm>
        </p:spPr>
        <p:txBody>
          <a:bodyPr/>
          <a:lstStyle/>
          <a:p>
            <a:r>
              <a:rPr lang="en-US" sz="2800" dirty="0" smtClean="0">
                <a:solidFill>
                  <a:srgbClr val="FF7600"/>
                </a:solidFill>
              </a:rPr>
              <a:t>     No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Err on safe side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Gatekeeper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One-word policy: No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But it shouldn’t be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179235"/>
            <a:ext cx="2803525" cy="141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828800"/>
            <a:ext cx="8382000" cy="915988"/>
          </a:xfrm>
        </p:spPr>
        <p:txBody>
          <a:bodyPr/>
          <a:lstStyle/>
          <a:p>
            <a:r>
              <a:rPr lang="en-US" sz="2800" dirty="0" smtClean="0"/>
              <a:t>“Capture and Release”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78804"/>
            <a:ext cx="4800600" cy="562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381000"/>
            <a:ext cx="18473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289" y="228600"/>
            <a:ext cx="5994911" cy="327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http://www.oclc.org/research/publications/library/2010/2010-05.pdf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124200"/>
            <a:ext cx="2857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33400"/>
            <a:ext cx="5915956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"/>
            <a:ext cx="2329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4938973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9100" y="0"/>
            <a:ext cx="49149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4572000" y="1676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75533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-7620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9900" algn="l"/>
                <a:tab pos="3063875" algn="ctr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Taking Our Pulse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9900" algn="l"/>
                <a:tab pos="3063875" algn="ctr"/>
              </a:tabLst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The OCLC Research Survey of Special Collections and Archives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528640"/>
            <a:ext cx="8023223" cy="995360"/>
          </a:xfrm>
        </p:spPr>
        <p:txBody>
          <a:bodyPr/>
          <a:lstStyle/>
          <a:p>
            <a:r>
              <a:rPr lang="en-US" dirty="0" smtClean="0"/>
              <a:t>Sharing Special Collections and SHARES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849" y="1557336"/>
            <a:ext cx="7702551" cy="4691064"/>
          </a:xfrm>
        </p:spPr>
        <p:txBody>
          <a:bodyPr/>
          <a:lstStyle/>
          <a:p>
            <a:r>
              <a:rPr lang="en-US" dirty="0" smtClean="0"/>
              <a:t>ILL practitioners, special collections staff</a:t>
            </a:r>
          </a:p>
          <a:p>
            <a:r>
              <a:rPr lang="en-US" dirty="0" smtClean="0"/>
              <a:t>Renewed interest due to increased discoverability of collections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Working group activities</a:t>
            </a:r>
          </a:p>
          <a:p>
            <a:pPr lvl="1"/>
            <a:r>
              <a:rPr lang="en-US" dirty="0" smtClean="0"/>
              <a:t>Webinars </a:t>
            </a:r>
          </a:p>
          <a:p>
            <a:pPr lvl="1"/>
            <a:r>
              <a:rPr lang="en-US" dirty="0" smtClean="0"/>
              <a:t>Getting on the same page: create a glossary</a:t>
            </a:r>
          </a:p>
          <a:p>
            <a:pPr lvl="1"/>
            <a:r>
              <a:rPr lang="en-US" dirty="0" smtClean="0"/>
              <a:t>Streamline work flows</a:t>
            </a:r>
          </a:p>
          <a:p>
            <a:pPr lvl="1"/>
            <a:r>
              <a:rPr lang="en-US" dirty="0" smtClean="0"/>
              <a:t>How to establish trust</a:t>
            </a:r>
          </a:p>
          <a:p>
            <a:pPr lvl="1"/>
            <a:r>
              <a:rPr lang="en-US" dirty="0" smtClean="0"/>
              <a:t>Making the case that sharing is essential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CL Blue &quot;light&quot; templat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LC orange &quot;light&quot; templat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D21B2CB3A491438F8C3CF70CF5C351" ma:contentTypeVersion="0" ma:contentTypeDescription="Create a new document." ma:contentTypeScope="" ma:versionID="d73062128fec434ff45cfe428458908c">
  <xsd:schema xmlns:xsd="http://www.w3.org/2001/XMLSchema" xmlns:p="http://schemas.microsoft.com/office/2006/metadata/properties" targetNamespace="http://schemas.microsoft.com/office/2006/metadata/properties" ma:root="true" ma:fieldsID="774135a8e01ad8e2a25cb24840439c9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834BD36-37CB-48C5-8C53-15E606A279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577B243-7733-4BAE-94E0-AF1A737FC3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632341-1B23-4F20-9825-B34EBA9434AD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30159</TotalTime>
  <Words>723</Words>
  <Application>Microsoft Office PowerPoint</Application>
  <PresentationFormat>On-screen Show (4:3)</PresentationFormat>
  <Paragraphs>210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OCCL Blue "light" template</vt:lpstr>
      <vt:lpstr>Custom Design</vt:lpstr>
      <vt:lpstr>OCLC orange "light" template</vt:lpstr>
      <vt:lpstr>“Special Delivery”  New Modes of Access  to Special Collections</vt:lpstr>
      <vt:lpstr>Who We Are</vt:lpstr>
      <vt:lpstr>Agenda</vt:lpstr>
      <vt:lpstr>Discovery = Delivery</vt:lpstr>
      <vt:lpstr>“Capture and Release”</vt:lpstr>
      <vt:lpstr>Slide 6</vt:lpstr>
      <vt:lpstr>Slide 7</vt:lpstr>
      <vt:lpstr>Slide 8</vt:lpstr>
      <vt:lpstr>Sharing Special Collections and SHARES</vt:lpstr>
      <vt:lpstr>Sharing Special Collections  Advisory Group</vt:lpstr>
      <vt:lpstr>Slide 11</vt:lpstr>
      <vt:lpstr>Barking Our Shins: Not Enough O’s in Ouch?</vt:lpstr>
      <vt:lpstr>Slide 13</vt:lpstr>
      <vt:lpstr>Slide 14</vt:lpstr>
      <vt:lpstr>RBMS/ACRL is at it again…revising guidelines for sharing special collections</vt:lpstr>
      <vt:lpstr>“Scan and Deliver” Getting clobbered by the one-sies and two-sies </vt:lpstr>
      <vt:lpstr>How many people need to touch this request?</vt:lpstr>
      <vt:lpstr>Slide 18</vt:lpstr>
      <vt:lpstr>Slide 19</vt:lpstr>
      <vt:lpstr>Duke on iTunes</vt:lpstr>
      <vt:lpstr>Cornell in Flickr</vt:lpstr>
      <vt:lpstr>RLG Working Group Streamlining Scanning and Photography</vt:lpstr>
      <vt:lpstr>Delivering Unique Materials Related Work:</vt:lpstr>
      <vt:lpstr>About that cultural divide…   </vt:lpstr>
      <vt:lpstr>Resources:</vt:lpstr>
      <vt:lpstr>Slide 26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Title Slide Title Line Two</dc:title>
  <dc:creator>robinsoma</dc:creator>
  <cp:keywords>Theme color: blue; Background color: light;</cp:keywords>
  <dc:description>Use this "light" template when projecting presentations in well lit rooms.</dc:description>
  <cp:lastModifiedBy>Melissa Renspie</cp:lastModifiedBy>
  <cp:revision>1534</cp:revision>
  <dcterms:created xsi:type="dcterms:W3CDTF">2010-02-12T18:16:22Z</dcterms:created>
  <dcterms:modified xsi:type="dcterms:W3CDTF">2010-06-23T02:23:25Z</dcterms:modified>
  <cp:category>OCLC PowerPoint Template</cp:category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0x01010001D21B2CB3A491438F8C3CF70CF5C351</vt:lpwstr>
  </property>
</Properties>
</file>