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392" r:id="rId2"/>
    <p:sldId id="409" r:id="rId3"/>
    <p:sldId id="404" r:id="rId4"/>
    <p:sldId id="421" r:id="rId5"/>
    <p:sldId id="410" r:id="rId6"/>
    <p:sldId id="414" r:id="rId7"/>
    <p:sldId id="338" r:id="rId8"/>
    <p:sldId id="335" r:id="rId9"/>
    <p:sldId id="322" r:id="rId10"/>
    <p:sldId id="431" r:id="rId11"/>
    <p:sldId id="449" r:id="rId12"/>
    <p:sldId id="451" r:id="rId13"/>
    <p:sldId id="452" r:id="rId14"/>
    <p:sldId id="439" r:id="rId15"/>
    <p:sldId id="448" r:id="rId16"/>
    <p:sldId id="444" r:id="rId17"/>
    <p:sldId id="441" r:id="rId18"/>
    <p:sldId id="450" r:id="rId19"/>
    <p:sldId id="453" r:id="rId20"/>
    <p:sldId id="382" r:id="rId21"/>
  </p:sldIdLst>
  <p:sldSz cx="9144000" cy="6858000" type="screen4x3"/>
  <p:notesSz cx="6858000" cy="9144000"/>
  <p:defaultTextStyle>
    <a:defPPr>
      <a:defRPr lang="en-C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D60093"/>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4" y="10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992"/>
    </p:cViewPr>
  </p:sorterViewPr>
  <p:notesViewPr>
    <p:cSldViewPr>
      <p:cViewPr>
        <p:scale>
          <a:sx n="100" d="100"/>
          <a:sy n="100" d="100"/>
        </p:scale>
        <p:origin x="-1626"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Arial" charset="0"/>
              </a:defRPr>
            </a:lvl1pPr>
          </a:lstStyle>
          <a:p>
            <a:pPr>
              <a:defRPr/>
            </a:pPr>
            <a:endParaRPr lang="en-US"/>
          </a:p>
        </p:txBody>
      </p:sp>
      <p:sp>
        <p:nvSpPr>
          <p:cNvPr id="1495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F15CF0AD-4B37-4791-BDB8-9DAA43309374}" type="datetime1">
              <a:rPr lang="en-US"/>
              <a:pPr/>
              <a:t>6/22/2010</a:t>
            </a:fld>
            <a:endParaRPr lang="en-US"/>
          </a:p>
        </p:txBody>
      </p:sp>
      <p:sp>
        <p:nvSpPr>
          <p:cNvPr id="1495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Arial" charset="0"/>
              </a:defRPr>
            </a:lvl1pPr>
          </a:lstStyle>
          <a:p>
            <a:pPr>
              <a:defRPr/>
            </a:pPr>
            <a:endParaRPr lang="en-US"/>
          </a:p>
        </p:txBody>
      </p:sp>
      <p:sp>
        <p:nvSpPr>
          <p:cNvPr id="1495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B8B41124-3F74-40D5-9E3B-8A85D0804664}"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Arial" charset="0"/>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Arial" charset="0"/>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F31F37F-FDE4-4C66-AEDE-76CFBBAE4CDB}" type="slidenum">
              <a:rPr lang="en-CA"/>
              <a:pPr/>
              <a:t>‹#›</a:t>
            </a:fld>
            <a:endParaRPr lang="en-CA"/>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1pPr>
    <a:lvl2pPr marL="4572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2pPr>
    <a:lvl3pPr marL="9144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3pPr>
    <a:lvl4pPr marL="13716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4pPr>
    <a:lvl5pPr marL="1828800" algn="l" rtl="0" eaLnBrk="0" fontAlgn="base" hangingPunct="0">
      <a:spcBef>
        <a:spcPct val="30000"/>
      </a:spcBef>
      <a:spcAft>
        <a:spcPct val="0"/>
      </a:spcAft>
      <a:defRPr sz="1200" kern="1200">
        <a:solidFill>
          <a:schemeClr val="tx1"/>
        </a:solidFill>
        <a:latin typeface="Arial" pitchFamily="-111" charset="0"/>
        <a:ea typeface="Arial" pitchFamily="-111" charset="0"/>
        <a:cs typeface="Arial" pitchFamily="-111"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smtClean="0">
                <a:latin typeface="Arial" charset="0"/>
                <a:cs typeface="Arial" charset="0"/>
              </a:rPr>
              <a:t>We have established an organizational structure that supports a coordinated approach to metadata creation. Our users want a single search interface incorporating metadata from all LCR collections. This is requiring close collaboration on metadata standards amongst librarians, archivists, and curators.</a:t>
            </a:r>
          </a:p>
        </p:txBody>
      </p:sp>
      <p:sp>
        <p:nvSpPr>
          <p:cNvPr id="389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D17DE3C-CA21-41BB-978D-355E0EF0C3DE}" type="slidenum">
              <a:rPr lang="en-CA" sz="1200"/>
              <a:pPr algn="r"/>
              <a:t>10</a:t>
            </a:fld>
            <a:endParaRPr lang="en-CA"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r>
              <a:rPr lang="en-US" smtClean="0">
                <a:latin typeface="Arial" charset="0"/>
                <a:cs typeface="Arial" charset="0"/>
              </a:rPr>
              <a:t>In preparation for collections to move to the high density library and compact shelving in the Taylor (starting in August), every item is being bar coded for our Inventory System, the LAS (Library Archival System). Additionally, This move has pushed our metadata group to more fully describe collections that weren’t described before. Metadata services has created a structure that coordinates the creation of metadata towards a common emphasis on discovery. The record in many cases is fond-level, but we are in the process of making all collections discoverable. We’re exploring common metadata standards and will be looking at the work OCLC is doing in the next 5 years.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r>
              <a:rPr lang="en-US" smtClean="0">
                <a:latin typeface="Arial" charset="0"/>
                <a:cs typeface="Arial" charset="0"/>
              </a:rPr>
              <a:t>LCR is beta testing Summon, which is a Google-like library search engine. Summon provides a single unified search index, which includes full text, and the results are relevance ranked. Users have a single entrance to the library’s collections and Summon searches all formats  (digital and print, audio and video). </a:t>
            </a:r>
          </a:p>
          <a:p>
            <a:pPr>
              <a:buFontTx/>
              <a:buChar char="•"/>
            </a:pPr>
            <a:r>
              <a:rPr lang="en-US" smtClean="0">
                <a:latin typeface="Arial" charset="0"/>
                <a:cs typeface="Arial" charset="0"/>
              </a:rPr>
              <a:t>6,800+ publishers' content included </a:t>
            </a:r>
          </a:p>
          <a:p>
            <a:pPr>
              <a:buFontTx/>
              <a:buChar char="•"/>
            </a:pPr>
            <a:r>
              <a:rPr lang="en-US" smtClean="0">
                <a:latin typeface="Arial" charset="0"/>
                <a:cs typeface="Arial" charset="0"/>
              </a:rPr>
              <a:t>94,000+ journals</a:t>
            </a:r>
          </a:p>
          <a:p>
            <a:pPr>
              <a:buFontTx/>
              <a:buChar char="•"/>
            </a:pPr>
            <a:r>
              <a:rPr lang="en-US" smtClean="0">
                <a:latin typeface="Arial" charset="0"/>
                <a:cs typeface="Arial" charset="0"/>
              </a:rPr>
              <a:t>500+ million items indexed so far </a:t>
            </a:r>
          </a:p>
          <a:p>
            <a:r>
              <a:rPr lang="en-US" smtClean="0">
                <a:latin typeface="Arial" charset="0"/>
                <a:cs typeface="Arial" charset="0"/>
              </a:rPr>
              <a:t>ProQuest, Gale, Ingram Digital, LexisNexis®, IngentaConnect™, ThomsonReuters ISI Web of Science®, ABC-CLIO, Springer, Taylor&amp; Francis, MLA, SAGE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r>
              <a:rPr lang="en-US" smtClean="0">
                <a:latin typeface="Arial" charset="0"/>
                <a:cs typeface="Arial" charset="0"/>
              </a:rPr>
              <a:t>Some days, doing all this at once is challenging, to say the least. Some days, there is a lot of confusion and a lot of anxiety. Is the library, which has a huge staff, going to  swallow up the museum, which has a small but dedicated staff? What about our professional practices? How are we supposed to converge and still be true to our professional standards? How can you expect me to interfile my collection with one from another profession? How can we move all these collections and keep our services open? How can we move so many in such a short space of time? Have we planned sufficiently for the new technology? Are staff trained sufficiently in their new jobs?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r>
              <a:rPr lang="en-US" smtClean="0">
                <a:latin typeface="Arial" charset="0"/>
                <a:cs typeface="Arial" charset="0"/>
              </a:rPr>
              <a:t>Because we converged our library, archives and museum, we decided to create 4 environments in our high density library and 3 (4) in the Taylor Library: one warm, moist for museum and art objects. One cool and dry for paper-based materials. One regular for human activity. One freezer room in the HDL.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r>
              <a:rPr lang="en-US" smtClean="0">
                <a:latin typeface="Arial" charset="0"/>
                <a:cs typeface="Arial" charset="0"/>
              </a:rPr>
              <a:t>Our Vice Provost initially envisioned true convergence with all collections interfiled – collections mixed and stored together. We haven’t done that completely; however, items with like environmental needs are stored in the same HVAC environment. Items with the same physical requirements for storage will be stored together or in proximity – e.g., spears from the museum and Special Collections. Paintings from various collections. Bronzes from various collections.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smtClean="0">
                <a:latin typeface="Arial" charset="0"/>
                <a:cs typeface="Arial" charset="0"/>
              </a:rPr>
              <a:t>What do we actually need with us on a daily basis and what can be stored and retrieved within 24 hours? We have had to identify our high-priority collections and items. High priority stays in the Taylor. Less frequently used items go to the High Density Library. We looked at weeding. We talked about de-accessioning. Our Archivists put on records management workshops for our staff. We implemented a semi-annual file and office clean-up day, because we are moving into a smaller offices.  We have had to look the hoarders in the eyes – there’s a certain amount of culture bashing that goes on in all of this. Just because we’ve always done something – does that make it right?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smtClean="0">
                <a:latin typeface="Arial" charset="0"/>
                <a:cs typeface="Arial" charset="0"/>
              </a:rPr>
              <a:t>I’ve worked on a number of strategic change initiatives – some more successful than others, but I’ve never seen a successful one that didn’t plan for human beings’ predictable unpredictability. Human beings are opinionated. We are often passionate about our professions, about our space, about our collections. We don’t like having change imposed upon us; but given a strong vision, we might listen. Given a strong rationale, we might buy in.  Given strong leadership, we might become big advocates --  given time, given the chance to understand, given the opportunity to participate, given personal and professional respect, we might change our minds.</a:t>
            </a:r>
          </a:p>
          <a:p>
            <a:r>
              <a:rPr lang="en-US" smtClean="0">
                <a:latin typeface="Arial" charset="0"/>
                <a:cs typeface="Arial" charset="0"/>
              </a:rPr>
              <a:t>We’re having a whole conference on that in September at the Smithsonian – the focus will be on collaboration.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latin typeface="Arial" charset="0"/>
                <a:cs typeface="Arial" charset="0"/>
              </a:rPr>
              <a:t>To quote one of our curators, Geraldine Chemurrri-Russell. Convergence is an opportunity for collaboration. </a:t>
            </a:r>
            <a:br>
              <a:rPr lang="en-US" smtClean="0">
                <a:latin typeface="Arial" charset="0"/>
                <a:cs typeface="Arial" charset="0"/>
              </a:rPr>
            </a:br>
            <a:r>
              <a:rPr lang="en-US" smtClean="0">
                <a:latin typeface="Arial" charset="0"/>
                <a:cs typeface="Arial" charset="0"/>
              </a:rPr>
              <a:t>It is a time of wonder and of greater understanding. </a:t>
            </a:r>
            <a:br>
              <a:rPr lang="en-US" smtClean="0">
                <a:latin typeface="Arial" charset="0"/>
                <a:cs typeface="Arial" charset="0"/>
              </a:rPr>
            </a:br>
            <a:r>
              <a:rPr lang="en-US" smtClean="0">
                <a:latin typeface="Arial" charset="0"/>
                <a:cs typeface="Arial" charset="0"/>
              </a:rPr>
              <a:t>It is a time full of potency and potentiality. </a:t>
            </a:r>
            <a:br>
              <a:rPr lang="en-US" smtClean="0">
                <a:latin typeface="Arial" charset="0"/>
                <a:cs typeface="Arial" charset="0"/>
              </a:rPr>
            </a:br>
            <a:r>
              <a:rPr lang="en-US" smtClean="0">
                <a:latin typeface="Arial" charset="0"/>
                <a:cs typeface="Arial" charset="0"/>
              </a:rPr>
              <a:t>It is a time of experiment and play. </a:t>
            </a:r>
            <a:br>
              <a:rPr lang="en-US" smtClean="0">
                <a:latin typeface="Arial" charset="0"/>
                <a:cs typeface="Arial" charset="0"/>
              </a:rPr>
            </a:br>
            <a:r>
              <a:rPr lang="en-US" smtClean="0">
                <a:latin typeface="Arial" charset="0"/>
                <a:cs typeface="Arial" charset="0"/>
              </a:rPr>
              <a:t>It energizes 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a:ln/>
        </p:spPr>
      </p:sp>
      <p:sp>
        <p:nvSpPr>
          <p:cNvPr id="58371"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58372" name="Slide Number Placeholder 3"/>
          <p:cNvSpPr>
            <a:spLocks noGrp="1"/>
          </p:cNvSpPr>
          <p:nvPr>
            <p:ph type="sldNum" sz="quarter" idx="5"/>
          </p:nvPr>
        </p:nvSpPr>
        <p:spPr>
          <a:noFill/>
        </p:spPr>
        <p:txBody>
          <a:bodyPr/>
          <a:lstStyle/>
          <a:p>
            <a:fld id="{4F941A5C-397F-4A8F-92C1-D84EAD2ADB7C}" type="slidenum">
              <a:rPr lang="en-CA"/>
              <a:pPr/>
              <a:t>20</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spcBef>
                <a:spcPct val="0"/>
              </a:spcBef>
            </a:pPr>
            <a:r>
              <a:rPr lang="en-US" smtClean="0">
                <a:latin typeface="Arial" charset="0"/>
                <a:cs typeface="Arial" charset="0"/>
              </a:rPr>
              <a:t>The University of Calgary began a large physical project  to complement convergence in 2006. We were part way through planning our new library, museum and archive when we received a significant donation from Don and Taylor Family. Hence the Taylor Family Digital Library and the Taylor Quad. Construction will be complete on this $205 million in fall 2010. A phased opening will start in winter 2011.</a:t>
            </a:r>
          </a:p>
          <a:p>
            <a:pPr eaLnBrk="1" hangingPunct="1">
              <a:spcBef>
                <a:spcPct val="0"/>
              </a:spcBef>
            </a:pPr>
            <a:r>
              <a:rPr lang="en-US" smtClean="0">
                <a:latin typeface="Arial" charset="0"/>
                <a:cs typeface="Arial" charset="0"/>
              </a:rPr>
              <a:t>Gala opening: beginning of fall term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spcBef>
                <a:spcPct val="20000"/>
              </a:spcBef>
            </a:pPr>
            <a:r>
              <a:rPr lang="en-US" smtClean="0">
                <a:latin typeface="Arial" charset="0"/>
                <a:cs typeface="Arial" charset="0"/>
              </a:rPr>
              <a:t>Part of our large project also includes our High Density Library, which will open this summer. It has an over 3 million volume equivalency including archives, artifacts, and art.</a:t>
            </a:r>
          </a:p>
          <a:p>
            <a:pPr eaLnBrk="1" hangingPunct="1">
              <a:spcBef>
                <a:spcPct val="20000"/>
              </a:spcBef>
            </a:pPr>
            <a:r>
              <a:rPr lang="en-US" smtClean="0">
                <a:latin typeface="Arial" charset="0"/>
                <a:cs typeface="Arial" charset="0"/>
              </a:rPr>
              <a:t>The HDL offers multiple temperature and humidity zones for paper based products, art and museum objects, a freezer room, and  a human-friendly environment for our processing areas. The HDL is one of only a few we know of that houses both art and paper-based materials, but this became a necessity for us with the convergence of multiple collections.</a:t>
            </a:r>
            <a:br>
              <a:rPr lang="en-US" smtClean="0">
                <a:latin typeface="Arial" charset="0"/>
                <a:cs typeface="Arial" charset="0"/>
              </a:rPr>
            </a:br>
            <a:endParaRPr lang="en-US" smtClean="0">
              <a:latin typeface="Arial" charset="0"/>
              <a:cs typeface="Arial" charset="0"/>
            </a:endParaRPr>
          </a:p>
          <a:p>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r>
              <a:rPr lang="en-US" smtClean="0">
                <a:latin typeface="Arial" charset="0"/>
                <a:cs typeface="Arial" charset="0"/>
              </a:rPr>
              <a:t>Instead of calling ourselves a LAM, we are actually a LAMP. The library, Archives, Museum and Academic Press all live within Libraries and Cultural Resources. Most have had their survival threatened at various stages of university growth and change. Living under the Libraries and Cultural Resources umbrella gives them a more stable home that others in the university and community may start to understand and appreciate. Organizationally, as we converge, we have developed the Center for Arts and Culture, which will oversee the Archives, and Museum. The Centre for Scholarly Communication will bring together the U. Press, Digitization, and some of our IT programmers dealing with content DM and D space, our institutional repository. Our Press is promoting open access and exploring print on demand.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r>
              <a:rPr lang="en-US" smtClean="0">
                <a:latin typeface="Arial" charset="0"/>
                <a:cs typeface="Arial" charset="0"/>
              </a:rPr>
              <a:t>The Taylor Library:  The building has high-tech mechanical, electrical and data systems with a raised floor system. Electrical and data (internet) outlets are easily accessible. Heat and air are delivered under floor. The building is designed to be as flexible as possible – moveable walls, furniture, accessible electrical and data lines so that we can reconfigure as needed. </a:t>
            </a:r>
          </a:p>
        </p:txBody>
      </p:sp>
      <p:sp>
        <p:nvSpPr>
          <p:cNvPr id="2867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5395272-18E2-4206-9064-24E985B31D6F}" type="slidenum">
              <a:rPr lang="en-CA" sz="1200"/>
              <a:pPr algn="r"/>
              <a:t>5</a:t>
            </a:fld>
            <a:endParaRPr lang="en-CA"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r>
              <a:rPr lang="en-US" smtClean="0">
                <a:latin typeface="Arial" charset="0"/>
                <a:cs typeface="Arial" charset="0"/>
              </a:rPr>
              <a:t>We will still have at least half a million books and journals in the Taylor as well as art and artifacts, but many of our resources are being placed in the realm of the digital.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p:spPr>
        <p:txBody>
          <a:bodyPr/>
          <a:lstStyle/>
          <a:p>
            <a:r>
              <a:rPr lang="en-US" smtClean="0">
                <a:latin typeface="Arial" charset="0"/>
                <a:cs typeface="Arial" charset="0"/>
              </a:rPr>
              <a:t>We will be streaming real-time data, such as faculty research on northern lights and asteroids. Our Building Management System data will become a teaching tool in itself, and we will stream real-time energy usage to display screens, website, and media walls. Students will be able to compare building energy usage with our new Energy and Environment building.</a:t>
            </a:r>
          </a:p>
          <a:p>
            <a:endParaRPr lang="en-US" smtClean="0">
              <a:latin typeface="Arial" charset="0"/>
              <a:cs typeface="Arial" charset="0"/>
            </a:endParaRPr>
          </a:p>
          <a:p>
            <a:r>
              <a:rPr lang="en-US" smtClean="0">
                <a:latin typeface="Arial" charset="0"/>
                <a:cs typeface="Arial" charset="0"/>
              </a:rPr>
              <a:t>“Living Library” at Seattle Public Library</a:t>
            </a:r>
          </a:p>
          <a:p>
            <a:r>
              <a:rPr lang="en-US" smtClean="0">
                <a:latin typeface="Arial" charset="0"/>
                <a:cs typeface="Arial" charset="0"/>
              </a:rPr>
              <a:t>Stream real-time LCR data to website and media walls</a:t>
            </a:r>
          </a:p>
          <a:p>
            <a:endParaRPr lang="en-US" smtClean="0">
              <a:latin typeface="Arial" charset="0"/>
              <a:cs typeface="Arial" charset="0"/>
            </a:endParaRPr>
          </a:p>
          <a:p>
            <a:endParaRPr lang="en-US" smtClean="0">
              <a:latin typeface="Arial" charset="0"/>
              <a:cs typeface="Arial" charset="0"/>
            </a:endParaRPr>
          </a:p>
        </p:txBody>
      </p:sp>
      <p:sp>
        <p:nvSpPr>
          <p:cNvPr id="32772" name="Slide Number Placeholder 3"/>
          <p:cNvSpPr>
            <a:spLocks noGrp="1"/>
          </p:cNvSpPr>
          <p:nvPr>
            <p:ph type="sldNum" sz="quarter" idx="5"/>
          </p:nvPr>
        </p:nvSpPr>
        <p:spPr>
          <a:noFill/>
        </p:spPr>
        <p:txBody>
          <a:bodyPr/>
          <a:lstStyle/>
          <a:p>
            <a:fld id="{4B241F4D-4F57-4733-923D-5D49114C35D7}" type="slidenum">
              <a:rPr lang="en-CA"/>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a:ln/>
        </p:spPr>
      </p:sp>
      <p:sp>
        <p:nvSpPr>
          <p:cNvPr id="34819" name="Notes Placeholder 2"/>
          <p:cNvSpPr>
            <a:spLocks noGrp="1"/>
          </p:cNvSpPr>
          <p:nvPr>
            <p:ph type="body" idx="1"/>
          </p:nvPr>
        </p:nvSpPr>
        <p:spPr>
          <a:noFill/>
          <a:ln/>
        </p:spPr>
        <p:txBody>
          <a:bodyPr/>
          <a:lstStyle/>
          <a:p>
            <a:r>
              <a:rPr lang="en-US" smtClean="0">
                <a:latin typeface="Arial" charset="0"/>
                <a:cs typeface="Arial" charset="0"/>
              </a:rPr>
              <a:t>The content has to be in the right form and have the right attributes. </a:t>
            </a:r>
          </a:p>
          <a:p>
            <a:r>
              <a:rPr lang="en-US" smtClean="0">
                <a:latin typeface="Arial" charset="0"/>
                <a:cs typeface="Arial" charset="0"/>
              </a:rPr>
              <a:t>Discovery, Technologies &amp; Rights, Deliverability, Interactivity, Stability, Software Compatibility</a:t>
            </a:r>
          </a:p>
          <a:p>
            <a:endParaRPr lang="en-US" smtClean="0">
              <a:latin typeface="Arial" charset="0"/>
              <a:cs typeface="Arial" charset="0"/>
            </a:endParaRPr>
          </a:p>
        </p:txBody>
      </p:sp>
      <p:sp>
        <p:nvSpPr>
          <p:cNvPr id="34820" name="Slide Number Placeholder 3"/>
          <p:cNvSpPr>
            <a:spLocks noGrp="1"/>
          </p:cNvSpPr>
          <p:nvPr>
            <p:ph type="sldNum" sz="quarter" idx="5"/>
          </p:nvPr>
        </p:nvSpPr>
        <p:spPr>
          <a:noFill/>
        </p:spPr>
        <p:txBody>
          <a:bodyPr/>
          <a:lstStyle/>
          <a:p>
            <a:fld id="{B83CAD33-DEC6-45EA-A057-42D5D0E41955}" type="slidenum">
              <a:rPr lang="en-CA"/>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p:spPr>
        <p:txBody>
          <a:bodyPr/>
          <a:lstStyle/>
          <a:p>
            <a:r>
              <a:rPr lang="en-US" smtClean="0">
                <a:latin typeface="Arial" charset="0"/>
                <a:cs typeface="Arial" charset="0"/>
              </a:rPr>
              <a:t>Undergraduates will have more experience with the primary resource. To facilitate this, we have built teaching rooms in the Centre for Arts and Culture and in the Museum.</a:t>
            </a:r>
          </a:p>
        </p:txBody>
      </p:sp>
      <p:sp>
        <p:nvSpPr>
          <p:cNvPr id="36868" name="Slide Number Placeholder 3"/>
          <p:cNvSpPr>
            <a:spLocks noGrp="1"/>
          </p:cNvSpPr>
          <p:nvPr>
            <p:ph type="sldNum" sz="quarter" idx="5"/>
          </p:nvPr>
        </p:nvSpPr>
        <p:spPr>
          <a:noFill/>
        </p:spPr>
        <p:txBody>
          <a:bodyPr/>
          <a:lstStyle/>
          <a:p>
            <a:fld id="{E79B5F4D-4B34-416D-95F1-45E57461E275}" type="slidenum">
              <a:rPr lang="en-CA"/>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64A209-1C84-47CF-9268-2B82985DCE17}" type="slidenum">
              <a:rPr lang="en-CA"/>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6A4D6D-63F4-4F55-98C4-D194278772A7}" type="slidenum">
              <a:rPr lang="en-CA"/>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870E13A-503A-49B3-8E2E-4F1CAFFFE199}" type="slidenum">
              <a:rPr lang="en-CA"/>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92E30F0F-8C91-40C9-A8FD-56E317DCE0B3}" type="slidenum">
              <a:rPr lang="en-CA"/>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56E5D8E3-6D97-4466-BB86-5ADEFD0209E2}" type="slidenum">
              <a:rPr lang="en-CA"/>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885CD46-6BC6-4EE5-A585-54F9C73C4608}" type="slidenum">
              <a:rPr lang="en-CA"/>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8B5F487-9C69-49CD-8131-D1C6C0008F82}" type="slidenum">
              <a:rPr lang="en-CA"/>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E3DF4C-BAC5-4A35-B4D7-37F6E74DE250}" type="slidenum">
              <a:rPr lang="en-CA"/>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0C0615-16B8-403D-B98E-D20E3FAC9E58}" type="slidenum">
              <a:rPr lang="en-CA"/>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BBB906C-760D-43F9-99A0-76585D110C8B}" type="slidenum">
              <a:rPr lang="en-CA"/>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C1E542-A53F-4C84-BE14-4001E01C8354}" type="slidenum">
              <a:rPr lang="en-CA"/>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D878637-5C58-4132-BFA1-0D5ED32BEE0A}" type="slidenum">
              <a:rPr lang="en-CA"/>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0073F75-4C6E-409E-A0E2-328619FB8626}" type="slidenum">
              <a:rPr lang="en-CA"/>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8EC2F22-D5BF-4345-A2BD-CED29A5E8DD8}" type="slidenum">
              <a:rPr lang="en-CA"/>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24BF96-7934-482C-925C-41535390EF22}" type="slidenum">
              <a:rPr lang="en-CA"/>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BEE0589-AF90-4EAD-B2CF-DC7D6C71D4AE}"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Arial" pitchFamily="-111" charset="0"/>
          <a:cs typeface="Arial" pitchFamily="-111" charset="0"/>
        </a:defRPr>
      </a:lvl2pPr>
      <a:lvl3pPr algn="ctr" rtl="0" eaLnBrk="0" fontAlgn="base" hangingPunct="0">
        <a:spcBef>
          <a:spcPct val="0"/>
        </a:spcBef>
        <a:spcAft>
          <a:spcPct val="0"/>
        </a:spcAft>
        <a:defRPr sz="4400">
          <a:solidFill>
            <a:schemeClr val="tx2"/>
          </a:solidFill>
          <a:latin typeface="Arial" pitchFamily="-111" charset="0"/>
          <a:ea typeface="Arial" pitchFamily="-111" charset="0"/>
          <a:cs typeface="Arial" pitchFamily="-111" charset="0"/>
        </a:defRPr>
      </a:lvl3pPr>
      <a:lvl4pPr algn="ctr" rtl="0" eaLnBrk="0" fontAlgn="base" hangingPunct="0">
        <a:spcBef>
          <a:spcPct val="0"/>
        </a:spcBef>
        <a:spcAft>
          <a:spcPct val="0"/>
        </a:spcAft>
        <a:defRPr sz="4400">
          <a:solidFill>
            <a:schemeClr val="tx2"/>
          </a:solidFill>
          <a:latin typeface="Arial" pitchFamily="-111" charset="0"/>
          <a:ea typeface="Arial" pitchFamily="-111" charset="0"/>
          <a:cs typeface="Arial" pitchFamily="-111" charset="0"/>
        </a:defRPr>
      </a:lvl4pPr>
      <a:lvl5pPr algn="ctr" rtl="0" eaLnBrk="0" fontAlgn="base" hangingPunct="0">
        <a:spcBef>
          <a:spcPct val="0"/>
        </a:spcBef>
        <a:spcAft>
          <a:spcPct val="0"/>
        </a:spcAft>
        <a:defRPr sz="4400">
          <a:solidFill>
            <a:schemeClr val="tx2"/>
          </a:solidFill>
          <a:latin typeface="Arial" pitchFamily="-111" charset="0"/>
          <a:ea typeface="Arial" pitchFamily="-111" charset="0"/>
          <a:cs typeface="Arial" pitchFamily="-111" charset="0"/>
        </a:defRPr>
      </a:lvl5pPr>
      <a:lvl6pPr marL="4572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Grp="1" noChangeArrowheads="1"/>
          </p:cNvSpPr>
          <p:nvPr>
            <p:ph type="ctrTitle" idx="4294967295"/>
          </p:nvPr>
        </p:nvSpPr>
        <p:spPr>
          <a:xfrm>
            <a:off x="684213" y="1125538"/>
            <a:ext cx="7772400" cy="1470025"/>
          </a:xfrm>
        </p:spPr>
        <p:txBody>
          <a:bodyPr>
            <a:normAutofit fontScale="90000"/>
          </a:bodyPr>
          <a:lstStyle/>
          <a:p>
            <a:pPr eaLnBrk="1" hangingPunct="1">
              <a:defRPr/>
            </a:pPr>
            <a:r>
              <a:rPr lang="en-US" sz="4000"/>
              <a:t>Zen and the Art of  </a:t>
            </a:r>
            <a:br>
              <a:rPr lang="en-US" sz="4000"/>
            </a:br>
            <a:r>
              <a:rPr lang="en-US" sz="4000"/>
              <a:t>Collection Convergence </a:t>
            </a:r>
            <a:br>
              <a:rPr lang="en-US" sz="4000"/>
            </a:br>
            <a:endParaRPr lang="en-US" sz="4000"/>
          </a:p>
        </p:txBody>
      </p:sp>
      <p:sp>
        <p:nvSpPr>
          <p:cNvPr id="19459" name="Rectangle 3"/>
          <p:cNvSpPr>
            <a:spLocks noGrp="1" noChangeArrowheads="1"/>
          </p:cNvSpPr>
          <p:nvPr>
            <p:ph type="subTitle" idx="4294967295"/>
          </p:nvPr>
        </p:nvSpPr>
        <p:spPr>
          <a:xfrm>
            <a:off x="1371600" y="2514600"/>
            <a:ext cx="6400800" cy="1752600"/>
          </a:xfrm>
        </p:spPr>
        <p:txBody>
          <a:bodyPr/>
          <a:lstStyle/>
          <a:p>
            <a:pPr marL="0" indent="0" algn="ctr" defTabSz="457200" eaLnBrk="1" hangingPunct="1">
              <a:lnSpc>
                <a:spcPct val="70000"/>
              </a:lnSpc>
              <a:buFontTx/>
              <a:buNone/>
            </a:pPr>
            <a:endParaRPr lang="en-CA" sz="3000" smtClean="0">
              <a:solidFill>
                <a:srgbClr val="898989"/>
              </a:solidFill>
            </a:endParaRPr>
          </a:p>
          <a:p>
            <a:pPr marL="0" indent="0" algn="ctr" defTabSz="457200" eaLnBrk="1" hangingPunct="1">
              <a:lnSpc>
                <a:spcPct val="70000"/>
              </a:lnSpc>
              <a:buFontTx/>
              <a:buNone/>
            </a:pPr>
            <a:endParaRPr lang="en-CA" sz="1500" smtClean="0">
              <a:solidFill>
                <a:srgbClr val="898989"/>
              </a:solidFill>
            </a:endParaRPr>
          </a:p>
          <a:p>
            <a:pPr marL="0" indent="0" algn="ctr" defTabSz="457200" eaLnBrk="1" hangingPunct="1">
              <a:lnSpc>
                <a:spcPct val="70000"/>
              </a:lnSpc>
              <a:buFontTx/>
              <a:buNone/>
            </a:pPr>
            <a:r>
              <a:rPr lang="en-CA" sz="2200" smtClean="0">
                <a:solidFill>
                  <a:srgbClr val="898989"/>
                </a:solidFill>
              </a:rPr>
              <a:t>Jackie Bell</a:t>
            </a:r>
          </a:p>
          <a:p>
            <a:pPr marL="0" indent="0" algn="ctr" defTabSz="457200" eaLnBrk="1" hangingPunct="1">
              <a:lnSpc>
                <a:spcPct val="70000"/>
              </a:lnSpc>
              <a:buFontTx/>
              <a:buNone/>
            </a:pPr>
            <a:r>
              <a:rPr lang="en-CA" sz="2200" smtClean="0">
                <a:solidFill>
                  <a:srgbClr val="898989"/>
                </a:solidFill>
              </a:rPr>
              <a:t>University of Calgary</a:t>
            </a:r>
          </a:p>
          <a:p>
            <a:pPr marL="0" indent="0" algn="ctr" defTabSz="457200" eaLnBrk="1" hangingPunct="1">
              <a:lnSpc>
                <a:spcPct val="70000"/>
              </a:lnSpc>
              <a:buFontTx/>
              <a:buNone/>
            </a:pPr>
            <a:endParaRPr lang="en-CA" sz="1300" smtClean="0">
              <a:solidFill>
                <a:srgbClr val="898989"/>
              </a:solidFill>
            </a:endParaRPr>
          </a:p>
          <a:p>
            <a:pPr marL="0" indent="0" algn="ctr" defTabSz="457200" eaLnBrk="1" hangingPunct="1">
              <a:lnSpc>
                <a:spcPct val="70000"/>
              </a:lnSpc>
              <a:buFontTx/>
              <a:buNone/>
            </a:pPr>
            <a:r>
              <a:rPr lang="en-CA" sz="1900" smtClean="0">
                <a:solidFill>
                  <a:srgbClr val="898989"/>
                </a:solidFill>
              </a:rPr>
              <a:t>June 10, 2010</a:t>
            </a:r>
          </a:p>
        </p:txBody>
      </p:sp>
      <p:pic>
        <p:nvPicPr>
          <p:cNvPr id="19460" name="Picture 10" descr="Bottom.jpg"/>
          <p:cNvPicPr>
            <a:picLocks noChangeAspect="1"/>
          </p:cNvPicPr>
          <p:nvPr/>
        </p:nvPicPr>
        <p:blipFill>
          <a:blip r:embed="rId3"/>
          <a:srcRect/>
          <a:stretch>
            <a:fillRect/>
          </a:stretch>
        </p:blipFill>
        <p:spPr bwMode="auto">
          <a:xfrm>
            <a:off x="0" y="5907088"/>
            <a:ext cx="9144000" cy="950912"/>
          </a:xfrm>
          <a:prstGeom prst="rect">
            <a:avLst/>
          </a:prstGeom>
          <a:noFill/>
          <a:ln w="9525">
            <a:noFill/>
            <a:miter lim="800000"/>
            <a:headEnd/>
            <a:tailEnd/>
          </a:ln>
        </p:spPr>
      </p:pic>
      <p:pic>
        <p:nvPicPr>
          <p:cNvPr id="19461" name="Picture 12" descr="DAY.jpg"/>
          <p:cNvPicPr>
            <a:picLocks noChangeAspect="1"/>
          </p:cNvPicPr>
          <p:nvPr/>
        </p:nvPicPr>
        <p:blipFill>
          <a:blip r:embed="rId4"/>
          <a:srcRect/>
          <a:stretch>
            <a:fillRect/>
          </a:stretch>
        </p:blipFill>
        <p:spPr bwMode="auto">
          <a:xfrm>
            <a:off x="0" y="4572000"/>
            <a:ext cx="5021263" cy="2286000"/>
          </a:xfrm>
          <a:prstGeom prst="rect">
            <a:avLst/>
          </a:prstGeom>
          <a:noFill/>
          <a:ln w="9525">
            <a:noFill/>
            <a:miter lim="800000"/>
            <a:headEnd/>
            <a:tailEnd/>
          </a:ln>
        </p:spPr>
      </p:pic>
      <p:pic>
        <p:nvPicPr>
          <p:cNvPr id="19462" name="Picture 13" descr="Top.jpg"/>
          <p:cNvPicPr>
            <a:picLocks noChangeAspect="1"/>
          </p:cNvPicPr>
          <p:nvPr/>
        </p:nvPicPr>
        <p:blipFill>
          <a:blip r:embed="rId5"/>
          <a:srcRect/>
          <a:stretch>
            <a:fillRect/>
          </a:stretch>
        </p:blipFill>
        <p:spPr bwMode="auto">
          <a:xfrm>
            <a:off x="0" y="0"/>
            <a:ext cx="9144000" cy="525463"/>
          </a:xfrm>
          <a:prstGeom prst="rect">
            <a:avLst/>
          </a:prstGeom>
          <a:noFill/>
          <a:ln w="9525">
            <a:noFill/>
            <a:miter lim="800000"/>
            <a:headEnd/>
            <a:tailEnd/>
          </a:ln>
        </p:spPr>
      </p:pic>
      <p:pic>
        <p:nvPicPr>
          <p:cNvPr id="19463" name="Picture 8"/>
          <p:cNvPicPr>
            <a:picLocks noChangeAspect="1" noChangeArrowheads="1"/>
          </p:cNvPicPr>
          <p:nvPr/>
        </p:nvPicPr>
        <p:blipFill>
          <a:blip r:embed="rId6"/>
          <a:srcRect/>
          <a:stretch>
            <a:fillRect/>
          </a:stretch>
        </p:blipFill>
        <p:spPr bwMode="auto">
          <a:xfrm>
            <a:off x="5435600" y="4770438"/>
            <a:ext cx="3708400" cy="2087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BL53.jpg"/>
          <p:cNvPicPr>
            <a:picLocks noChangeAspect="1"/>
          </p:cNvPicPr>
          <p:nvPr/>
        </p:nvPicPr>
        <p:blipFill>
          <a:blip r:embed="rId3"/>
          <a:srcRect/>
          <a:stretch>
            <a:fillRect/>
          </a:stretch>
        </p:blipFill>
        <p:spPr bwMode="auto">
          <a:xfrm>
            <a:off x="4716463" y="3068638"/>
            <a:ext cx="2133600" cy="1600200"/>
          </a:xfrm>
          <a:prstGeom prst="rect">
            <a:avLst/>
          </a:prstGeom>
          <a:noFill/>
          <a:ln w="9525">
            <a:noFill/>
            <a:miter lim="800000"/>
            <a:headEnd/>
            <a:tailEnd/>
          </a:ln>
        </p:spPr>
      </p:pic>
      <p:pic>
        <p:nvPicPr>
          <p:cNvPr id="37891" name="Picture 7" descr="two.tif"/>
          <p:cNvPicPr>
            <a:picLocks noChangeAspect="1"/>
          </p:cNvPicPr>
          <p:nvPr/>
        </p:nvPicPr>
        <p:blipFill>
          <a:blip r:embed="rId4"/>
          <a:srcRect/>
          <a:stretch>
            <a:fillRect/>
          </a:stretch>
        </p:blipFill>
        <p:spPr bwMode="auto">
          <a:xfrm>
            <a:off x="7092950" y="3068638"/>
            <a:ext cx="1727200" cy="2339975"/>
          </a:xfrm>
          <a:prstGeom prst="rect">
            <a:avLst/>
          </a:prstGeom>
          <a:noFill/>
          <a:ln w="9525">
            <a:noFill/>
            <a:miter lim="800000"/>
            <a:headEnd/>
            <a:tailEnd/>
          </a:ln>
        </p:spPr>
      </p:pic>
      <p:pic>
        <p:nvPicPr>
          <p:cNvPr id="37892" name="Picture 8" descr="75.jpg"/>
          <p:cNvPicPr>
            <a:picLocks noChangeAspect="1"/>
          </p:cNvPicPr>
          <p:nvPr/>
        </p:nvPicPr>
        <p:blipFill>
          <a:blip r:embed="rId5"/>
          <a:srcRect/>
          <a:stretch>
            <a:fillRect/>
          </a:stretch>
        </p:blipFill>
        <p:spPr bwMode="auto">
          <a:xfrm>
            <a:off x="1979613" y="3033713"/>
            <a:ext cx="2438400" cy="1630362"/>
          </a:xfrm>
          <a:prstGeom prst="rect">
            <a:avLst/>
          </a:prstGeom>
          <a:noFill/>
          <a:ln w="9525">
            <a:noFill/>
            <a:miter lim="800000"/>
            <a:headEnd/>
            <a:tailEnd/>
          </a:ln>
        </p:spPr>
      </p:pic>
      <p:pic>
        <p:nvPicPr>
          <p:cNvPr id="37893" name="Picture 10" descr="AGG1.jpg"/>
          <p:cNvPicPr>
            <a:picLocks noChangeAspect="1"/>
          </p:cNvPicPr>
          <p:nvPr/>
        </p:nvPicPr>
        <p:blipFill>
          <a:blip r:embed="rId6"/>
          <a:srcRect/>
          <a:stretch>
            <a:fillRect/>
          </a:stretch>
        </p:blipFill>
        <p:spPr bwMode="auto">
          <a:xfrm>
            <a:off x="179388" y="3068638"/>
            <a:ext cx="1616075" cy="2238375"/>
          </a:xfrm>
          <a:prstGeom prst="rect">
            <a:avLst/>
          </a:prstGeom>
          <a:noFill/>
          <a:ln w="9525">
            <a:noFill/>
            <a:miter lim="800000"/>
            <a:headEnd/>
            <a:tailEnd/>
          </a:ln>
        </p:spPr>
      </p:pic>
      <p:sp>
        <p:nvSpPr>
          <p:cNvPr id="37894" name="Rectangle 8"/>
          <p:cNvSpPr>
            <a:spLocks noChangeArrowheads="1"/>
          </p:cNvSpPr>
          <p:nvPr/>
        </p:nvSpPr>
        <p:spPr bwMode="auto">
          <a:xfrm>
            <a:off x="0" y="1052513"/>
            <a:ext cx="9144000" cy="762000"/>
          </a:xfrm>
          <a:prstGeom prst="rect">
            <a:avLst/>
          </a:prstGeom>
          <a:noFill/>
          <a:ln w="9525">
            <a:noFill/>
            <a:miter lim="800000"/>
            <a:headEnd/>
            <a:tailEnd/>
          </a:ln>
        </p:spPr>
        <p:txBody>
          <a:bodyPr>
            <a:spAutoFit/>
          </a:bodyPr>
          <a:lstStyle/>
          <a:p>
            <a:pPr algn="ctr"/>
            <a:r>
              <a:rPr lang="en-US" sz="4400"/>
              <a:t>Metadata Services</a:t>
            </a:r>
          </a:p>
        </p:txBody>
      </p:sp>
      <p:pic>
        <p:nvPicPr>
          <p:cNvPr id="37895" name="Picture 13" descr="Top.jpg"/>
          <p:cNvPicPr>
            <a:picLocks noChangeAspect="1"/>
          </p:cNvPicPr>
          <p:nvPr/>
        </p:nvPicPr>
        <p:blipFill>
          <a:blip r:embed="rId7"/>
          <a:srcRect/>
          <a:stretch>
            <a:fillRect/>
          </a:stretch>
        </p:blipFill>
        <p:spPr bwMode="auto">
          <a:xfrm>
            <a:off x="0" y="0"/>
            <a:ext cx="9144000" cy="549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850" y="765175"/>
            <a:ext cx="8229600" cy="1143000"/>
          </a:xfrm>
        </p:spPr>
        <p:txBody>
          <a:bodyPr/>
          <a:lstStyle/>
          <a:p>
            <a:r>
              <a:rPr lang="en-US" smtClean="0"/>
              <a:t>A Moving Opportunity</a:t>
            </a:r>
          </a:p>
        </p:txBody>
      </p:sp>
      <p:sp>
        <p:nvSpPr>
          <p:cNvPr id="39939" name="Rectangle 3"/>
          <p:cNvSpPr>
            <a:spLocks noGrp="1" noChangeArrowheads="1"/>
          </p:cNvSpPr>
          <p:nvPr>
            <p:ph type="body" idx="1"/>
          </p:nvPr>
        </p:nvSpPr>
        <p:spPr>
          <a:xfrm>
            <a:off x="468313" y="1916113"/>
            <a:ext cx="8208962" cy="2447925"/>
          </a:xfrm>
        </p:spPr>
        <p:txBody>
          <a:bodyPr/>
          <a:lstStyle/>
          <a:p>
            <a:r>
              <a:rPr lang="en-US" smtClean="0"/>
              <a:t>Begin to standardize metadata</a:t>
            </a:r>
          </a:p>
          <a:p>
            <a:r>
              <a:rPr lang="en-US" smtClean="0"/>
              <a:t>Bar code collections before they move</a:t>
            </a:r>
          </a:p>
          <a:p>
            <a:r>
              <a:rPr lang="en-US" smtClean="0"/>
              <a:t>Move towards common Discovery</a:t>
            </a:r>
          </a:p>
        </p:txBody>
      </p:sp>
      <p:pic>
        <p:nvPicPr>
          <p:cNvPr id="39940" name="Picture 13" descr="Top.jpg"/>
          <p:cNvPicPr>
            <a:picLocks noChangeAspect="1"/>
          </p:cNvPicPr>
          <p:nvPr/>
        </p:nvPicPr>
        <p:blipFill>
          <a:blip r:embed="rId3"/>
          <a:srcRect/>
          <a:stretch>
            <a:fillRect/>
          </a:stretch>
        </p:blipFill>
        <p:spPr bwMode="auto">
          <a:xfrm>
            <a:off x="0" y="0"/>
            <a:ext cx="9144000" cy="620713"/>
          </a:xfrm>
          <a:prstGeom prst="rect">
            <a:avLst/>
          </a:prstGeom>
          <a:noFill/>
          <a:ln w="9525">
            <a:noFill/>
            <a:miter lim="800000"/>
            <a:headEnd/>
            <a:tailEnd/>
          </a:ln>
        </p:spPr>
      </p:pic>
      <p:pic>
        <p:nvPicPr>
          <p:cNvPr id="39941" name="Picture 5" descr="Processing"/>
          <p:cNvPicPr>
            <a:picLocks noChangeAspect="1" noChangeArrowheads="1"/>
          </p:cNvPicPr>
          <p:nvPr/>
        </p:nvPicPr>
        <p:blipFill>
          <a:blip r:embed="rId4"/>
          <a:srcRect/>
          <a:stretch>
            <a:fillRect/>
          </a:stretch>
        </p:blipFill>
        <p:spPr bwMode="auto">
          <a:xfrm>
            <a:off x="539750" y="3933825"/>
            <a:ext cx="3959225" cy="2641600"/>
          </a:xfrm>
          <a:prstGeom prst="rect">
            <a:avLst/>
          </a:prstGeom>
          <a:noFill/>
          <a:ln w="9525">
            <a:noFill/>
            <a:miter lim="800000"/>
            <a:headEnd/>
            <a:tailEnd/>
          </a:ln>
        </p:spPr>
      </p:pic>
      <p:pic>
        <p:nvPicPr>
          <p:cNvPr id="39942" name="Picture 3" descr="pic11"/>
          <p:cNvPicPr>
            <a:picLocks noChangeAspect="1" noChangeArrowheads="1"/>
          </p:cNvPicPr>
          <p:nvPr/>
        </p:nvPicPr>
        <p:blipFill>
          <a:blip r:embed="rId5"/>
          <a:srcRect/>
          <a:stretch>
            <a:fillRect/>
          </a:stretch>
        </p:blipFill>
        <p:spPr bwMode="auto">
          <a:xfrm>
            <a:off x="4932363" y="3951288"/>
            <a:ext cx="3527425" cy="2646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68313" y="549275"/>
            <a:ext cx="8229600" cy="1143000"/>
          </a:xfrm>
        </p:spPr>
        <p:txBody>
          <a:bodyPr/>
          <a:lstStyle/>
          <a:p>
            <a:r>
              <a:rPr lang="en-US" smtClean="0"/>
              <a:t>Summon</a:t>
            </a:r>
          </a:p>
        </p:txBody>
      </p:sp>
      <p:pic>
        <p:nvPicPr>
          <p:cNvPr id="41987" name="Picture 13" descr="Top.jpg"/>
          <p:cNvPicPr>
            <a:picLocks noChangeAspect="1"/>
          </p:cNvPicPr>
          <p:nvPr/>
        </p:nvPicPr>
        <p:blipFill>
          <a:blip r:embed="rId3"/>
          <a:srcRect/>
          <a:stretch>
            <a:fillRect/>
          </a:stretch>
        </p:blipFill>
        <p:spPr bwMode="auto">
          <a:xfrm>
            <a:off x="0" y="0"/>
            <a:ext cx="9144000" cy="549275"/>
          </a:xfrm>
          <a:prstGeom prst="rect">
            <a:avLst/>
          </a:prstGeom>
          <a:noFill/>
          <a:ln w="9525">
            <a:noFill/>
            <a:miter lim="800000"/>
            <a:headEnd/>
            <a:tailEnd/>
          </a:ln>
        </p:spPr>
      </p:pic>
      <p:pic>
        <p:nvPicPr>
          <p:cNvPr id="41988" name="Picture 3"/>
          <p:cNvPicPr>
            <a:picLocks noChangeAspect="1" noChangeArrowheads="1"/>
          </p:cNvPicPr>
          <p:nvPr/>
        </p:nvPicPr>
        <p:blipFill>
          <a:blip r:embed="rId4"/>
          <a:srcRect/>
          <a:stretch>
            <a:fillRect/>
          </a:stretch>
        </p:blipFill>
        <p:spPr bwMode="auto">
          <a:xfrm>
            <a:off x="0" y="3144838"/>
            <a:ext cx="9144000" cy="3854450"/>
          </a:xfrm>
          <a:prstGeom prst="rect">
            <a:avLst/>
          </a:prstGeom>
          <a:noFill/>
          <a:ln w="9525">
            <a:noFill/>
            <a:miter lim="800000"/>
            <a:headEnd/>
            <a:tailEnd/>
          </a:ln>
        </p:spPr>
      </p:pic>
      <p:sp>
        <p:nvSpPr>
          <p:cNvPr id="41989" name="Rectangle 6"/>
          <p:cNvSpPr>
            <a:spLocks noGrp="1" noChangeArrowheads="1"/>
          </p:cNvSpPr>
          <p:nvPr>
            <p:ph type="body" idx="1"/>
          </p:nvPr>
        </p:nvSpPr>
        <p:spPr>
          <a:xfrm>
            <a:off x="457200" y="1600200"/>
            <a:ext cx="7859713" cy="604838"/>
          </a:xfrm>
        </p:spPr>
        <p:txBody>
          <a:bodyPr/>
          <a:lstStyle/>
          <a:p>
            <a:endParaRPr lang="en-US" smtClean="0"/>
          </a:p>
        </p:txBody>
      </p:sp>
      <p:pic>
        <p:nvPicPr>
          <p:cNvPr id="41990" name="Picture 4"/>
          <p:cNvPicPr>
            <a:picLocks noChangeAspect="1" noChangeArrowheads="1"/>
          </p:cNvPicPr>
          <p:nvPr/>
        </p:nvPicPr>
        <p:blipFill>
          <a:blip r:embed="rId5"/>
          <a:srcRect/>
          <a:stretch>
            <a:fillRect/>
          </a:stretch>
        </p:blipFill>
        <p:spPr bwMode="auto">
          <a:xfrm>
            <a:off x="539750" y="1341438"/>
            <a:ext cx="8135938" cy="198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57400" y="381000"/>
            <a:ext cx="4978400" cy="1225550"/>
          </a:xfrm>
        </p:spPr>
        <p:txBody>
          <a:bodyPr/>
          <a:lstStyle/>
          <a:p>
            <a:pPr algn="l"/>
            <a:r>
              <a:rPr lang="en-US" smtClean="0"/>
              <a:t>Behind the Scenes</a:t>
            </a:r>
          </a:p>
        </p:txBody>
      </p:sp>
      <p:pic>
        <p:nvPicPr>
          <p:cNvPr id="44035" name="Picture 13" descr="Top.jpg"/>
          <p:cNvPicPr>
            <a:picLocks noChangeAspect="1"/>
          </p:cNvPicPr>
          <p:nvPr/>
        </p:nvPicPr>
        <p:blipFill>
          <a:blip r:embed="rId3"/>
          <a:srcRect/>
          <a:stretch>
            <a:fillRect/>
          </a:stretch>
        </p:blipFill>
        <p:spPr bwMode="auto">
          <a:xfrm>
            <a:off x="0" y="6324600"/>
            <a:ext cx="9144000" cy="533400"/>
          </a:xfrm>
          <a:prstGeom prst="rect">
            <a:avLst/>
          </a:prstGeom>
          <a:noFill/>
          <a:ln w="9525">
            <a:noFill/>
            <a:miter lim="800000"/>
            <a:headEnd/>
            <a:tailEnd/>
          </a:ln>
        </p:spPr>
      </p:pic>
      <p:pic>
        <p:nvPicPr>
          <p:cNvPr id="44036" name="Picture 15" descr="iStock_000010604179Small"/>
          <p:cNvPicPr>
            <a:picLocks noChangeAspect="1" noChangeArrowheads="1"/>
          </p:cNvPicPr>
          <p:nvPr/>
        </p:nvPicPr>
        <p:blipFill>
          <a:blip r:embed="rId4"/>
          <a:srcRect/>
          <a:stretch>
            <a:fillRect/>
          </a:stretch>
        </p:blipFill>
        <p:spPr bwMode="auto">
          <a:xfrm>
            <a:off x="914400" y="1524000"/>
            <a:ext cx="7620000" cy="4805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250825" y="1052513"/>
            <a:ext cx="8713788" cy="1368425"/>
          </a:xfrm>
        </p:spPr>
        <p:txBody>
          <a:bodyPr/>
          <a:lstStyle/>
          <a:p>
            <a:pPr algn="ctr">
              <a:lnSpc>
                <a:spcPct val="80000"/>
              </a:lnSpc>
              <a:buFontTx/>
              <a:buNone/>
            </a:pPr>
            <a:r>
              <a:rPr lang="en-US" sz="4400" smtClean="0"/>
              <a:t>Practicalities</a:t>
            </a:r>
          </a:p>
        </p:txBody>
      </p:sp>
      <p:pic>
        <p:nvPicPr>
          <p:cNvPr id="46083" name="Picture 13" descr="Top.jpg"/>
          <p:cNvPicPr>
            <a:picLocks noGrp="1" noChangeAspect="1"/>
          </p:cNvPicPr>
          <p:nvPr>
            <p:ph type="title"/>
          </p:nvPr>
        </p:nvPicPr>
        <p:blipFill>
          <a:blip r:embed="rId2"/>
          <a:srcRect/>
          <a:stretch>
            <a:fillRect/>
          </a:stretch>
        </p:blipFill>
        <p:spPr>
          <a:xfrm>
            <a:off x="0" y="0"/>
            <a:ext cx="9144000" cy="692150"/>
          </a:xfrm>
          <a:noFill/>
        </p:spPr>
      </p:pic>
      <p:sp>
        <p:nvSpPr>
          <p:cNvPr id="46084" name="Rectangle 6"/>
          <p:cNvSpPr>
            <a:spLocks noChangeArrowheads="1"/>
          </p:cNvSpPr>
          <p:nvPr/>
        </p:nvSpPr>
        <p:spPr bwMode="auto">
          <a:xfrm>
            <a:off x="250825" y="3068638"/>
            <a:ext cx="3311525" cy="2528887"/>
          </a:xfrm>
          <a:prstGeom prst="rect">
            <a:avLst/>
          </a:prstGeom>
          <a:noFill/>
          <a:ln w="9525">
            <a:noFill/>
            <a:miter lim="800000"/>
            <a:headEnd/>
            <a:tailEnd/>
          </a:ln>
        </p:spPr>
        <p:txBody>
          <a:bodyPr>
            <a:spAutoFit/>
          </a:bodyPr>
          <a:lstStyle/>
          <a:p>
            <a:pPr>
              <a:buFontTx/>
              <a:buChar char="•"/>
            </a:pPr>
            <a:r>
              <a:rPr lang="en-US" sz="3200"/>
              <a:t> Space</a:t>
            </a:r>
          </a:p>
          <a:p>
            <a:pPr>
              <a:buFontTx/>
              <a:buChar char="•"/>
            </a:pPr>
            <a:r>
              <a:rPr lang="en-US" sz="3200"/>
              <a:t> Interfiling</a:t>
            </a:r>
          </a:p>
          <a:p>
            <a:pPr>
              <a:buFontTx/>
              <a:buChar char="•"/>
            </a:pPr>
            <a:r>
              <a:rPr lang="en-US" sz="3200"/>
              <a:t> Environments</a:t>
            </a:r>
          </a:p>
          <a:p>
            <a:pPr>
              <a:buFontTx/>
              <a:buChar char="•"/>
            </a:pPr>
            <a:r>
              <a:rPr lang="en-US" sz="3200"/>
              <a:t> Proximity</a:t>
            </a:r>
          </a:p>
          <a:p>
            <a:pPr>
              <a:buFontTx/>
              <a:buChar char="•"/>
            </a:pPr>
            <a:r>
              <a:rPr lang="en-US" sz="3200"/>
              <a:t> People</a:t>
            </a:r>
          </a:p>
        </p:txBody>
      </p:sp>
      <p:pic>
        <p:nvPicPr>
          <p:cNvPr id="46085" name="Picture 8"/>
          <p:cNvPicPr>
            <a:picLocks noChangeAspect="1" noChangeArrowheads="1"/>
          </p:cNvPicPr>
          <p:nvPr/>
        </p:nvPicPr>
        <p:blipFill>
          <a:blip r:embed="rId3"/>
          <a:srcRect/>
          <a:stretch>
            <a:fillRect/>
          </a:stretch>
        </p:blipFill>
        <p:spPr bwMode="auto">
          <a:xfrm>
            <a:off x="3492500" y="2060575"/>
            <a:ext cx="5435600" cy="4130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620713"/>
            <a:ext cx="8229600" cy="796925"/>
          </a:xfrm>
        </p:spPr>
        <p:txBody>
          <a:bodyPr/>
          <a:lstStyle/>
          <a:p>
            <a:r>
              <a:rPr lang="en-US" smtClean="0"/>
              <a:t>Special Environments</a:t>
            </a:r>
          </a:p>
        </p:txBody>
      </p:sp>
      <p:sp>
        <p:nvSpPr>
          <p:cNvPr id="47107" name="Rectangle 3"/>
          <p:cNvSpPr>
            <a:spLocks noGrp="1" noChangeArrowheads="1"/>
          </p:cNvSpPr>
          <p:nvPr>
            <p:ph type="body" idx="1"/>
          </p:nvPr>
        </p:nvSpPr>
        <p:spPr>
          <a:xfrm>
            <a:off x="457200" y="1600200"/>
            <a:ext cx="8229600" cy="1973263"/>
          </a:xfrm>
        </p:spPr>
        <p:txBody>
          <a:bodyPr/>
          <a:lstStyle/>
          <a:p>
            <a:pPr algn="ctr">
              <a:buFontTx/>
              <a:buNone/>
            </a:pPr>
            <a:r>
              <a:rPr lang="en-US" smtClean="0"/>
              <a:t>	What’s fabulous for the archivist might not be good for the curator but may be great for the librarian.</a:t>
            </a:r>
          </a:p>
        </p:txBody>
      </p:sp>
      <p:pic>
        <p:nvPicPr>
          <p:cNvPr id="47108" name="Picture 13" descr="Top.jpg"/>
          <p:cNvPicPr>
            <a:picLocks noChangeAspect="1"/>
          </p:cNvPicPr>
          <p:nvPr/>
        </p:nvPicPr>
        <p:blipFill>
          <a:blip r:embed="rId3"/>
          <a:srcRect/>
          <a:stretch>
            <a:fillRect/>
          </a:stretch>
        </p:blipFill>
        <p:spPr bwMode="auto">
          <a:xfrm>
            <a:off x="0" y="0"/>
            <a:ext cx="9144000" cy="620713"/>
          </a:xfrm>
          <a:prstGeom prst="rect">
            <a:avLst/>
          </a:prstGeom>
          <a:noFill/>
          <a:ln w="9525">
            <a:noFill/>
            <a:miter lim="800000"/>
            <a:headEnd/>
            <a:tailEnd/>
          </a:ln>
        </p:spPr>
      </p:pic>
      <p:pic>
        <p:nvPicPr>
          <p:cNvPr id="47109" name="Picture 10" descr="collfuture.jpg"/>
          <p:cNvPicPr>
            <a:picLocks noChangeAspect="1"/>
          </p:cNvPicPr>
          <p:nvPr/>
        </p:nvPicPr>
        <p:blipFill>
          <a:blip r:embed="rId4"/>
          <a:srcRect/>
          <a:stretch>
            <a:fillRect/>
          </a:stretch>
        </p:blipFill>
        <p:spPr bwMode="auto">
          <a:xfrm>
            <a:off x="6350" y="4343400"/>
            <a:ext cx="913765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Interfile?</a:t>
            </a:r>
          </a:p>
        </p:txBody>
      </p:sp>
      <p:pic>
        <p:nvPicPr>
          <p:cNvPr id="49155" name="Picture 10" descr="BL41.jpg"/>
          <p:cNvPicPr>
            <a:picLocks noChangeAspect="1"/>
          </p:cNvPicPr>
          <p:nvPr/>
        </p:nvPicPr>
        <p:blipFill>
          <a:blip r:embed="rId3"/>
          <a:srcRect/>
          <a:stretch>
            <a:fillRect/>
          </a:stretch>
        </p:blipFill>
        <p:spPr bwMode="auto">
          <a:xfrm>
            <a:off x="3419475" y="1628775"/>
            <a:ext cx="2540000" cy="1905000"/>
          </a:xfrm>
          <a:prstGeom prst="rect">
            <a:avLst/>
          </a:prstGeom>
          <a:noFill/>
          <a:ln w="9525">
            <a:noFill/>
            <a:miter lim="800000"/>
            <a:headEnd/>
            <a:tailEnd/>
          </a:ln>
        </p:spPr>
      </p:pic>
      <p:pic>
        <p:nvPicPr>
          <p:cNvPr id="49156" name="Picture 21"/>
          <p:cNvPicPr>
            <a:picLocks noChangeAspect="1"/>
          </p:cNvPicPr>
          <p:nvPr/>
        </p:nvPicPr>
        <p:blipFill>
          <a:blip r:embed="rId4"/>
          <a:srcRect/>
          <a:stretch>
            <a:fillRect/>
          </a:stretch>
        </p:blipFill>
        <p:spPr bwMode="auto">
          <a:xfrm>
            <a:off x="6681788" y="1476375"/>
            <a:ext cx="1614487" cy="2438400"/>
          </a:xfrm>
          <a:prstGeom prst="rect">
            <a:avLst/>
          </a:prstGeom>
          <a:noFill/>
          <a:ln w="9525">
            <a:noFill/>
            <a:miter lim="800000"/>
            <a:headEnd/>
            <a:tailEnd/>
          </a:ln>
        </p:spPr>
      </p:pic>
      <p:pic>
        <p:nvPicPr>
          <p:cNvPr id="49157" name="Picture 7"/>
          <p:cNvPicPr>
            <a:picLocks noChangeAspect="1"/>
          </p:cNvPicPr>
          <p:nvPr/>
        </p:nvPicPr>
        <p:blipFill>
          <a:blip r:embed="rId5"/>
          <a:srcRect/>
          <a:stretch>
            <a:fillRect/>
          </a:stretch>
        </p:blipFill>
        <p:spPr bwMode="auto">
          <a:xfrm>
            <a:off x="371475" y="3838575"/>
            <a:ext cx="3044825" cy="1982788"/>
          </a:xfrm>
          <a:prstGeom prst="rect">
            <a:avLst/>
          </a:prstGeom>
          <a:noFill/>
          <a:ln w="9525">
            <a:noFill/>
            <a:miter lim="800000"/>
            <a:headEnd/>
            <a:tailEnd/>
          </a:ln>
        </p:spPr>
      </p:pic>
      <p:pic>
        <p:nvPicPr>
          <p:cNvPr id="49158" name="Picture 8"/>
          <p:cNvPicPr>
            <a:picLocks noChangeAspect="1"/>
          </p:cNvPicPr>
          <p:nvPr/>
        </p:nvPicPr>
        <p:blipFill>
          <a:blip r:embed="rId6"/>
          <a:srcRect/>
          <a:stretch>
            <a:fillRect/>
          </a:stretch>
        </p:blipFill>
        <p:spPr bwMode="auto">
          <a:xfrm>
            <a:off x="447675" y="1628775"/>
            <a:ext cx="2663825" cy="1901825"/>
          </a:xfrm>
          <a:prstGeom prst="rect">
            <a:avLst/>
          </a:prstGeom>
          <a:noFill/>
          <a:ln w="9525">
            <a:noFill/>
            <a:miter lim="800000"/>
            <a:headEnd/>
            <a:tailEnd/>
          </a:ln>
        </p:spPr>
      </p:pic>
      <p:pic>
        <p:nvPicPr>
          <p:cNvPr id="49159" name="Picture 9"/>
          <p:cNvPicPr>
            <a:picLocks noChangeAspect="1"/>
          </p:cNvPicPr>
          <p:nvPr/>
        </p:nvPicPr>
        <p:blipFill>
          <a:blip r:embed="rId7"/>
          <a:srcRect/>
          <a:stretch>
            <a:fillRect/>
          </a:stretch>
        </p:blipFill>
        <p:spPr bwMode="auto">
          <a:xfrm>
            <a:off x="3952875" y="3762375"/>
            <a:ext cx="1743075" cy="2028825"/>
          </a:xfrm>
          <a:prstGeom prst="rect">
            <a:avLst/>
          </a:prstGeom>
          <a:noFill/>
          <a:ln w="9525">
            <a:noFill/>
            <a:miter lim="800000"/>
            <a:headEnd/>
            <a:tailEnd/>
          </a:ln>
        </p:spPr>
      </p:pic>
      <p:pic>
        <p:nvPicPr>
          <p:cNvPr id="49160" name="Picture 13"/>
          <p:cNvPicPr>
            <a:picLocks noChangeAspect="1"/>
          </p:cNvPicPr>
          <p:nvPr/>
        </p:nvPicPr>
        <p:blipFill>
          <a:blip r:embed="rId8"/>
          <a:srcRect/>
          <a:stretch>
            <a:fillRect/>
          </a:stretch>
        </p:blipFill>
        <p:spPr bwMode="auto">
          <a:xfrm>
            <a:off x="6156325" y="4005263"/>
            <a:ext cx="2590800" cy="1809750"/>
          </a:xfrm>
          <a:prstGeom prst="rect">
            <a:avLst/>
          </a:prstGeom>
          <a:noFill/>
          <a:ln w="9525">
            <a:noFill/>
            <a:miter lim="800000"/>
            <a:headEnd/>
            <a:tailEnd/>
          </a:ln>
        </p:spPr>
      </p:pic>
      <p:pic>
        <p:nvPicPr>
          <p:cNvPr id="49161" name="Picture 13" descr="Top.jpg"/>
          <p:cNvPicPr>
            <a:picLocks noChangeAspect="1"/>
          </p:cNvPicPr>
          <p:nvPr/>
        </p:nvPicPr>
        <p:blipFill>
          <a:blip r:embed="rId9"/>
          <a:srcRect/>
          <a:stretch>
            <a:fillRect/>
          </a:stretch>
        </p:blipFill>
        <p:spPr bwMode="auto">
          <a:xfrm>
            <a:off x="0" y="6165850"/>
            <a:ext cx="9144000" cy="69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55650" y="765175"/>
            <a:ext cx="1079500" cy="5327650"/>
          </a:xfrm>
        </p:spPr>
        <p:txBody>
          <a:bodyPr/>
          <a:lstStyle/>
          <a:p>
            <a:pPr algn="l"/>
            <a:r>
              <a:rPr lang="en-US" sz="3600" b="1" smtClean="0"/>
              <a:t>P</a:t>
            </a:r>
            <a:br>
              <a:rPr lang="en-US" sz="3600" b="1" smtClean="0"/>
            </a:br>
            <a:r>
              <a:rPr lang="en-US" sz="3600" b="1" smtClean="0"/>
              <a:t>r</a:t>
            </a:r>
            <a:br>
              <a:rPr lang="en-US" sz="3600" b="1" smtClean="0"/>
            </a:br>
            <a:r>
              <a:rPr lang="en-US" sz="3600" b="1" smtClean="0"/>
              <a:t>o</a:t>
            </a:r>
            <a:br>
              <a:rPr lang="en-US" sz="3600" b="1" smtClean="0"/>
            </a:br>
            <a:r>
              <a:rPr lang="en-US" sz="3600" b="1" smtClean="0"/>
              <a:t>x</a:t>
            </a:r>
            <a:br>
              <a:rPr lang="en-US" sz="3600" b="1" smtClean="0"/>
            </a:br>
            <a:r>
              <a:rPr lang="en-US" sz="3600" b="1" smtClean="0"/>
              <a:t>I</a:t>
            </a:r>
            <a:br>
              <a:rPr lang="en-US" sz="3600" b="1" smtClean="0"/>
            </a:br>
            <a:r>
              <a:rPr lang="en-US" sz="3600" b="1" smtClean="0"/>
              <a:t>m</a:t>
            </a:r>
            <a:br>
              <a:rPr lang="en-US" sz="3600" b="1" smtClean="0"/>
            </a:br>
            <a:r>
              <a:rPr lang="en-US" sz="3600" b="1" smtClean="0"/>
              <a:t>I</a:t>
            </a:r>
            <a:br>
              <a:rPr lang="en-US" sz="3600" b="1" smtClean="0"/>
            </a:br>
            <a:r>
              <a:rPr lang="en-US" sz="3600" b="1" smtClean="0"/>
              <a:t>t</a:t>
            </a:r>
            <a:br>
              <a:rPr lang="en-US" sz="3600" b="1" smtClean="0"/>
            </a:br>
            <a:r>
              <a:rPr lang="en-US" sz="3600" b="1" smtClean="0"/>
              <a:t>y</a:t>
            </a:r>
          </a:p>
        </p:txBody>
      </p:sp>
      <p:sp>
        <p:nvSpPr>
          <p:cNvPr id="51203" name="Rectangle 3"/>
          <p:cNvSpPr>
            <a:spLocks noGrp="1" noChangeArrowheads="1"/>
          </p:cNvSpPr>
          <p:nvPr>
            <p:ph type="body" idx="1"/>
          </p:nvPr>
        </p:nvSpPr>
        <p:spPr>
          <a:xfrm>
            <a:off x="179388" y="2276475"/>
            <a:ext cx="4392612" cy="1223963"/>
          </a:xfrm>
        </p:spPr>
        <p:txBody>
          <a:bodyPr/>
          <a:lstStyle/>
          <a:p>
            <a:pPr>
              <a:lnSpc>
                <a:spcPct val="90000"/>
              </a:lnSpc>
              <a:buFontTx/>
              <a:buNone/>
            </a:pPr>
            <a:endParaRPr lang="en-US" sz="2400" smtClean="0"/>
          </a:p>
          <a:p>
            <a:pPr>
              <a:lnSpc>
                <a:spcPct val="90000"/>
              </a:lnSpc>
              <a:buFontTx/>
              <a:buNone/>
            </a:pPr>
            <a:endParaRPr lang="en-US" sz="2400" smtClean="0"/>
          </a:p>
          <a:p>
            <a:pPr>
              <a:lnSpc>
                <a:spcPct val="90000"/>
              </a:lnSpc>
              <a:buFontTx/>
              <a:buNone/>
            </a:pPr>
            <a:endParaRPr lang="en-US" sz="2400" smtClean="0"/>
          </a:p>
        </p:txBody>
      </p:sp>
      <p:pic>
        <p:nvPicPr>
          <p:cNvPr id="51204" name="Picture 13" descr="Top.jpg"/>
          <p:cNvPicPr>
            <a:picLocks noChangeAspect="1"/>
          </p:cNvPicPr>
          <p:nvPr/>
        </p:nvPicPr>
        <p:blipFill>
          <a:blip r:embed="rId3"/>
          <a:srcRect/>
          <a:stretch>
            <a:fillRect/>
          </a:stretch>
        </p:blipFill>
        <p:spPr bwMode="auto">
          <a:xfrm>
            <a:off x="0" y="6308725"/>
            <a:ext cx="9144000" cy="549275"/>
          </a:xfrm>
          <a:prstGeom prst="rect">
            <a:avLst/>
          </a:prstGeom>
          <a:noFill/>
          <a:ln w="9525">
            <a:noFill/>
            <a:miter lim="800000"/>
            <a:headEnd/>
            <a:tailEnd/>
          </a:ln>
        </p:spPr>
      </p:pic>
      <p:pic>
        <p:nvPicPr>
          <p:cNvPr id="51205" name="Picture 13" descr="Top.jpg"/>
          <p:cNvPicPr>
            <a:picLocks noChangeAspect="1"/>
          </p:cNvPicPr>
          <p:nvPr/>
        </p:nvPicPr>
        <p:blipFill>
          <a:blip r:embed="rId3"/>
          <a:srcRect/>
          <a:stretch>
            <a:fillRect/>
          </a:stretch>
        </p:blipFill>
        <p:spPr bwMode="auto">
          <a:xfrm>
            <a:off x="0" y="0"/>
            <a:ext cx="9144000" cy="381000"/>
          </a:xfrm>
          <a:prstGeom prst="rect">
            <a:avLst/>
          </a:prstGeom>
          <a:noFill/>
          <a:ln w="9525">
            <a:noFill/>
            <a:miter lim="800000"/>
            <a:headEnd/>
            <a:tailEnd/>
          </a:ln>
        </p:spPr>
      </p:pic>
      <p:pic>
        <p:nvPicPr>
          <p:cNvPr id="51206" name="Picture 10" descr="HiRes"/>
          <p:cNvPicPr>
            <a:picLocks noChangeAspect="1" noChangeArrowheads="1"/>
          </p:cNvPicPr>
          <p:nvPr/>
        </p:nvPicPr>
        <p:blipFill>
          <a:blip r:embed="rId4"/>
          <a:srcRect/>
          <a:stretch>
            <a:fillRect/>
          </a:stretch>
        </p:blipFill>
        <p:spPr bwMode="auto">
          <a:xfrm>
            <a:off x="1927225" y="533400"/>
            <a:ext cx="6892925" cy="557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68313" y="765175"/>
            <a:ext cx="8229600" cy="796925"/>
          </a:xfrm>
        </p:spPr>
        <p:txBody>
          <a:bodyPr/>
          <a:lstStyle/>
          <a:p>
            <a:r>
              <a:rPr lang="en-US" smtClean="0"/>
              <a:t>The Human Factor</a:t>
            </a:r>
          </a:p>
        </p:txBody>
      </p:sp>
      <p:sp>
        <p:nvSpPr>
          <p:cNvPr id="53251" name="Rectangle 3"/>
          <p:cNvSpPr>
            <a:spLocks noGrp="1" noChangeArrowheads="1"/>
          </p:cNvSpPr>
          <p:nvPr>
            <p:ph type="body" idx="1"/>
          </p:nvPr>
        </p:nvSpPr>
        <p:spPr>
          <a:xfrm>
            <a:off x="395288" y="1916113"/>
            <a:ext cx="4786312" cy="4637087"/>
          </a:xfrm>
        </p:spPr>
        <p:txBody>
          <a:bodyPr/>
          <a:lstStyle/>
          <a:p>
            <a:r>
              <a:rPr lang="en-US" dirty="0" smtClean="0"/>
              <a:t>Professional standards</a:t>
            </a:r>
          </a:p>
          <a:p>
            <a:r>
              <a:rPr lang="en-US" dirty="0" smtClean="0"/>
              <a:t>Trust</a:t>
            </a:r>
          </a:p>
          <a:p>
            <a:r>
              <a:rPr lang="en-US" dirty="0" smtClean="0"/>
              <a:t>Respect</a:t>
            </a:r>
          </a:p>
        </p:txBody>
      </p:sp>
      <p:pic>
        <p:nvPicPr>
          <p:cNvPr id="53252" name="Picture 13" descr="Top.jpg"/>
          <p:cNvPicPr>
            <a:picLocks noChangeAspect="1"/>
          </p:cNvPicPr>
          <p:nvPr/>
        </p:nvPicPr>
        <p:blipFill>
          <a:blip r:embed="rId3"/>
          <a:srcRect/>
          <a:stretch>
            <a:fillRect/>
          </a:stretch>
        </p:blipFill>
        <p:spPr bwMode="auto">
          <a:xfrm>
            <a:off x="0" y="0"/>
            <a:ext cx="9144000" cy="620713"/>
          </a:xfrm>
          <a:prstGeom prst="rect">
            <a:avLst/>
          </a:prstGeom>
          <a:noFill/>
          <a:ln w="9525">
            <a:noFill/>
            <a:miter lim="800000"/>
            <a:headEnd/>
            <a:tailEnd/>
          </a:ln>
        </p:spPr>
      </p:pic>
      <p:pic>
        <p:nvPicPr>
          <p:cNvPr id="53253" name="Picture 7" descr="iStock_000000666230Small"/>
          <p:cNvPicPr>
            <a:picLocks noChangeAspect="1" noChangeArrowheads="1"/>
          </p:cNvPicPr>
          <p:nvPr/>
        </p:nvPicPr>
        <p:blipFill>
          <a:blip r:embed="rId4"/>
          <a:srcRect/>
          <a:stretch>
            <a:fillRect/>
          </a:stretch>
        </p:blipFill>
        <p:spPr bwMode="auto">
          <a:xfrm>
            <a:off x="5651500" y="1916113"/>
            <a:ext cx="2940050" cy="4405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1"/>
          </p:nvPr>
        </p:nvSpPr>
        <p:spPr/>
        <p:txBody>
          <a:bodyPr/>
          <a:lstStyle/>
          <a:p>
            <a:pPr>
              <a:lnSpc>
                <a:spcPct val="90000"/>
              </a:lnSpc>
              <a:buFontTx/>
              <a:buNone/>
            </a:pPr>
            <a:r>
              <a:rPr lang="en-US" smtClean="0"/>
              <a:t>   Convergence is an opportunity for collaboration. </a:t>
            </a:r>
            <a:br>
              <a:rPr lang="en-US" smtClean="0"/>
            </a:br>
            <a:r>
              <a:rPr lang="en-US" smtClean="0"/>
              <a:t>It is a time of wonder and of greater understanding. </a:t>
            </a:r>
            <a:br>
              <a:rPr lang="en-US" smtClean="0"/>
            </a:br>
            <a:r>
              <a:rPr lang="en-US" smtClean="0"/>
              <a:t>It is a time full of potency and potentiality. </a:t>
            </a:r>
            <a:br>
              <a:rPr lang="en-US" smtClean="0"/>
            </a:br>
            <a:r>
              <a:rPr lang="en-US" smtClean="0"/>
              <a:t>It is a time of experiment and play. </a:t>
            </a:r>
            <a:br>
              <a:rPr lang="en-US" smtClean="0"/>
            </a:br>
            <a:r>
              <a:rPr lang="en-US" smtClean="0"/>
              <a:t>It energizes us.</a:t>
            </a:r>
          </a:p>
          <a:p>
            <a:pPr>
              <a:lnSpc>
                <a:spcPct val="90000"/>
              </a:lnSpc>
            </a:pPr>
            <a:endParaRPr lang="en-US" smtClean="0"/>
          </a:p>
          <a:p>
            <a:pPr>
              <a:lnSpc>
                <a:spcPct val="90000"/>
              </a:lnSpc>
              <a:buFontTx/>
              <a:buNone/>
            </a:pPr>
            <a:r>
              <a:rPr lang="en-US" sz="2400" smtClean="0"/>
              <a:t>- Geraldine</a:t>
            </a:r>
            <a:r>
              <a:rPr lang="en-US" smtClean="0"/>
              <a:t> </a:t>
            </a:r>
            <a:r>
              <a:rPr lang="en-US" sz="2400" smtClean="0"/>
              <a:t>Chimirri-Russell, Numismatics Curator</a:t>
            </a:r>
          </a:p>
        </p:txBody>
      </p:sp>
      <p:pic>
        <p:nvPicPr>
          <p:cNvPr id="55299" name="Picture 13" descr="Top.jpg"/>
          <p:cNvPicPr>
            <a:picLocks noGrp="1" noChangeAspect="1"/>
          </p:cNvPicPr>
          <p:nvPr>
            <p:ph type="title"/>
          </p:nvPr>
        </p:nvPicPr>
        <p:blipFill>
          <a:blip r:embed="rId3"/>
          <a:srcRect/>
          <a:stretch>
            <a:fillRect/>
          </a:stretch>
        </p:blipFill>
        <p:spPr>
          <a:xfrm>
            <a:off x="0" y="0"/>
            <a:ext cx="9144000" cy="790575"/>
          </a:xfr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idx="4294967295"/>
          </p:nvPr>
        </p:nvSpPr>
        <p:spPr>
          <a:xfrm>
            <a:off x="539750" y="1125538"/>
            <a:ext cx="7772400" cy="863600"/>
          </a:xfrm>
        </p:spPr>
        <p:txBody>
          <a:bodyPr/>
          <a:lstStyle/>
          <a:p>
            <a:pPr eaLnBrk="1" hangingPunct="1"/>
            <a:r>
              <a:rPr lang="en-US" sz="4000" smtClean="0"/>
              <a:t>Taylor Family Digital </a:t>
            </a:r>
            <a:r>
              <a:rPr lang="en-US" smtClean="0"/>
              <a:t>Library</a:t>
            </a:r>
          </a:p>
        </p:txBody>
      </p:sp>
      <p:pic>
        <p:nvPicPr>
          <p:cNvPr id="21507" name="Picture 10" descr="Bottom.jpg"/>
          <p:cNvPicPr>
            <a:picLocks noChangeAspect="1"/>
          </p:cNvPicPr>
          <p:nvPr/>
        </p:nvPicPr>
        <p:blipFill>
          <a:blip r:embed="rId3"/>
          <a:srcRect/>
          <a:stretch>
            <a:fillRect/>
          </a:stretch>
        </p:blipFill>
        <p:spPr bwMode="auto">
          <a:xfrm>
            <a:off x="0" y="5907088"/>
            <a:ext cx="9144000" cy="950912"/>
          </a:xfrm>
          <a:prstGeom prst="rect">
            <a:avLst/>
          </a:prstGeom>
          <a:noFill/>
          <a:ln w="9525">
            <a:noFill/>
            <a:miter lim="800000"/>
            <a:headEnd/>
            <a:tailEnd/>
          </a:ln>
        </p:spPr>
      </p:pic>
      <p:pic>
        <p:nvPicPr>
          <p:cNvPr id="21508" name="Picture 13" descr="Top.jpg"/>
          <p:cNvPicPr>
            <a:picLocks noChangeAspect="1"/>
          </p:cNvPicPr>
          <p:nvPr/>
        </p:nvPicPr>
        <p:blipFill>
          <a:blip r:embed="rId4"/>
          <a:srcRect/>
          <a:stretch>
            <a:fillRect/>
          </a:stretch>
        </p:blipFill>
        <p:spPr bwMode="auto">
          <a:xfrm>
            <a:off x="0" y="0"/>
            <a:ext cx="9144000" cy="525463"/>
          </a:xfrm>
          <a:prstGeom prst="rect">
            <a:avLst/>
          </a:prstGeom>
          <a:noFill/>
          <a:ln w="9525">
            <a:noFill/>
            <a:miter lim="800000"/>
            <a:headEnd/>
            <a:tailEnd/>
          </a:ln>
        </p:spPr>
      </p:pic>
      <p:sp>
        <p:nvSpPr>
          <p:cNvPr id="21509" name="Rectangle 4"/>
          <p:cNvSpPr>
            <a:spLocks noChangeArrowheads="1"/>
          </p:cNvSpPr>
          <p:nvPr/>
        </p:nvSpPr>
        <p:spPr bwMode="auto">
          <a:xfrm>
            <a:off x="2484438" y="2492375"/>
            <a:ext cx="4464050" cy="946150"/>
          </a:xfrm>
          <a:prstGeom prst="rect">
            <a:avLst/>
          </a:prstGeom>
          <a:noFill/>
          <a:ln w="9525">
            <a:noFill/>
            <a:miter lim="800000"/>
            <a:headEnd/>
            <a:tailEnd/>
          </a:ln>
        </p:spPr>
        <p:txBody>
          <a:bodyPr>
            <a:spAutoFit/>
          </a:bodyPr>
          <a:lstStyle/>
          <a:p>
            <a:pPr algn="ctr" defTabSz="457200"/>
            <a:r>
              <a:rPr lang="en-US" sz="2800" b="1">
                <a:latin typeface="Calibri" charset="0"/>
                <a:ea typeface="ＭＳ Ｐゴシック" charset="-128"/>
              </a:rPr>
              <a:t>265,000 ft</a:t>
            </a:r>
            <a:r>
              <a:rPr lang="en-US" sz="2800" b="1" baseline="30000">
                <a:latin typeface="Calibri" charset="0"/>
                <a:ea typeface="ＭＳ Ｐゴシック" charset="-128"/>
              </a:rPr>
              <a:t>2</a:t>
            </a:r>
          </a:p>
          <a:p>
            <a:pPr algn="ctr" defTabSz="457200"/>
            <a:endParaRPr lang="en-US" sz="2800" b="1">
              <a:latin typeface="Calibri" charset="0"/>
              <a:ea typeface="ＭＳ Ｐゴシック" charset="-128"/>
            </a:endParaRPr>
          </a:p>
        </p:txBody>
      </p:sp>
      <p:pic>
        <p:nvPicPr>
          <p:cNvPr id="21510" name="Picture 12" descr="DAY.jpg"/>
          <p:cNvPicPr>
            <a:picLocks noChangeAspect="1"/>
          </p:cNvPicPr>
          <p:nvPr/>
        </p:nvPicPr>
        <p:blipFill>
          <a:blip r:embed="rId5"/>
          <a:srcRect/>
          <a:stretch>
            <a:fillRect/>
          </a:stretch>
        </p:blipFill>
        <p:spPr bwMode="auto">
          <a:xfrm>
            <a:off x="1406525" y="3948113"/>
            <a:ext cx="6391275" cy="2909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descr="night.jpg"/>
          <p:cNvPicPr>
            <a:picLocks noChangeAspect="1"/>
          </p:cNvPicPr>
          <p:nvPr/>
        </p:nvPicPr>
        <p:blipFill>
          <a:blip r:embed="rId3"/>
          <a:srcRect/>
          <a:stretch>
            <a:fillRect/>
          </a:stretch>
        </p:blipFill>
        <p:spPr bwMode="auto">
          <a:xfrm>
            <a:off x="-2514600" y="0"/>
            <a:ext cx="13234988"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ChangeArrowheads="1"/>
          </p:cNvSpPr>
          <p:nvPr/>
        </p:nvSpPr>
        <p:spPr bwMode="auto">
          <a:xfrm>
            <a:off x="0" y="1341438"/>
            <a:ext cx="9144000" cy="762000"/>
          </a:xfrm>
          <a:prstGeom prst="rect">
            <a:avLst/>
          </a:prstGeom>
          <a:noFill/>
          <a:ln w="9525">
            <a:noFill/>
            <a:miter lim="800000"/>
            <a:headEnd/>
            <a:tailEnd/>
          </a:ln>
        </p:spPr>
        <p:txBody>
          <a:bodyPr>
            <a:spAutoFit/>
          </a:bodyPr>
          <a:lstStyle/>
          <a:p>
            <a:pPr algn="ctr"/>
            <a:r>
              <a:rPr lang="en-US" sz="4400"/>
              <a:t>High Density Storage Facility</a:t>
            </a:r>
          </a:p>
        </p:txBody>
      </p:sp>
      <p:sp>
        <p:nvSpPr>
          <p:cNvPr id="23555" name="Rectangle 15"/>
          <p:cNvSpPr>
            <a:spLocks noChangeArrowheads="1"/>
          </p:cNvSpPr>
          <p:nvPr/>
        </p:nvSpPr>
        <p:spPr bwMode="auto">
          <a:xfrm>
            <a:off x="0" y="2438400"/>
            <a:ext cx="9144000" cy="822325"/>
          </a:xfrm>
          <a:prstGeom prst="rect">
            <a:avLst/>
          </a:prstGeom>
          <a:noFill/>
          <a:ln w="9525">
            <a:noFill/>
            <a:miter lim="800000"/>
            <a:headEnd/>
            <a:tailEnd/>
          </a:ln>
        </p:spPr>
        <p:txBody>
          <a:bodyPr>
            <a:spAutoFit/>
          </a:bodyPr>
          <a:lstStyle/>
          <a:p>
            <a:pPr algn="ctr"/>
            <a:r>
              <a:rPr lang="en-US" sz="2400"/>
              <a:t>Books, Journals, Archives &amp; Art</a:t>
            </a:r>
          </a:p>
          <a:p>
            <a:pPr algn="ctr"/>
            <a:endParaRPr lang="en-US" sz="2400"/>
          </a:p>
        </p:txBody>
      </p:sp>
      <p:pic>
        <p:nvPicPr>
          <p:cNvPr id="23556" name="Picture 16"/>
          <p:cNvPicPr>
            <a:picLocks noChangeAspect="1" noChangeArrowheads="1"/>
          </p:cNvPicPr>
          <p:nvPr/>
        </p:nvPicPr>
        <p:blipFill>
          <a:blip r:embed="rId3"/>
          <a:srcRect/>
          <a:stretch>
            <a:fillRect/>
          </a:stretch>
        </p:blipFill>
        <p:spPr bwMode="auto">
          <a:xfrm>
            <a:off x="4567238" y="3424238"/>
            <a:ext cx="9525" cy="9525"/>
          </a:xfrm>
          <a:prstGeom prst="rect">
            <a:avLst/>
          </a:prstGeom>
          <a:noFill/>
          <a:ln w="9525">
            <a:noFill/>
            <a:miter lim="800000"/>
            <a:headEnd/>
            <a:tailEnd/>
          </a:ln>
        </p:spPr>
      </p:pic>
      <p:pic>
        <p:nvPicPr>
          <p:cNvPr id="23557" name="Picture 5" descr="pic24"/>
          <p:cNvPicPr>
            <a:picLocks noChangeAspect="1" noChangeArrowheads="1"/>
          </p:cNvPicPr>
          <p:nvPr/>
        </p:nvPicPr>
        <p:blipFill>
          <a:blip r:embed="rId4"/>
          <a:srcRect/>
          <a:stretch>
            <a:fillRect/>
          </a:stretch>
        </p:blipFill>
        <p:spPr bwMode="auto">
          <a:xfrm>
            <a:off x="0" y="3860800"/>
            <a:ext cx="3419475" cy="3003550"/>
          </a:xfrm>
          <a:prstGeom prst="rect">
            <a:avLst/>
          </a:prstGeom>
          <a:noFill/>
          <a:ln w="9525">
            <a:noFill/>
            <a:miter lim="800000"/>
            <a:headEnd/>
            <a:tailEnd/>
          </a:ln>
        </p:spPr>
      </p:pic>
      <p:pic>
        <p:nvPicPr>
          <p:cNvPr id="23558" name="Picture 13" descr="Top.jpg"/>
          <p:cNvPicPr>
            <a:picLocks noChangeAspect="1"/>
          </p:cNvPicPr>
          <p:nvPr/>
        </p:nvPicPr>
        <p:blipFill>
          <a:blip r:embed="rId5"/>
          <a:srcRect/>
          <a:stretch>
            <a:fillRect/>
          </a:stretch>
        </p:blipFill>
        <p:spPr bwMode="auto">
          <a:xfrm>
            <a:off x="0" y="0"/>
            <a:ext cx="9144000" cy="620713"/>
          </a:xfrm>
          <a:prstGeom prst="rect">
            <a:avLst/>
          </a:prstGeom>
          <a:noFill/>
          <a:ln w="9525">
            <a:noFill/>
            <a:miter lim="800000"/>
            <a:headEnd/>
            <a:tailEnd/>
          </a:ln>
        </p:spPr>
      </p:pic>
      <p:pic>
        <p:nvPicPr>
          <p:cNvPr id="23559" name="Picture 13"/>
          <p:cNvPicPr>
            <a:picLocks noChangeAspect="1" noChangeArrowheads="1"/>
          </p:cNvPicPr>
          <p:nvPr/>
        </p:nvPicPr>
        <p:blipFill>
          <a:blip r:embed="rId6"/>
          <a:srcRect/>
          <a:stretch>
            <a:fillRect/>
          </a:stretch>
        </p:blipFill>
        <p:spPr bwMode="auto">
          <a:xfrm>
            <a:off x="2124075" y="3794125"/>
            <a:ext cx="5399088" cy="3063875"/>
          </a:xfrm>
          <a:prstGeom prst="rect">
            <a:avLst/>
          </a:prstGeom>
          <a:noFill/>
          <a:ln w="9525">
            <a:noFill/>
            <a:miter lim="800000"/>
            <a:headEnd/>
            <a:tailEnd/>
          </a:ln>
        </p:spPr>
      </p:pic>
      <p:pic>
        <p:nvPicPr>
          <p:cNvPr id="23560" name="Picture 4" descr="pic30"/>
          <p:cNvPicPr>
            <a:picLocks noChangeAspect="1" noChangeArrowheads="1"/>
          </p:cNvPicPr>
          <p:nvPr/>
        </p:nvPicPr>
        <p:blipFill>
          <a:blip r:embed="rId7"/>
          <a:srcRect/>
          <a:stretch>
            <a:fillRect/>
          </a:stretch>
        </p:blipFill>
        <p:spPr bwMode="auto">
          <a:xfrm>
            <a:off x="6646863" y="3789363"/>
            <a:ext cx="2497137" cy="3068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infodesk"/>
          <p:cNvPicPr>
            <a:picLocks noGrp="1" noChangeAspect="1" noChangeArrowheads="1"/>
          </p:cNvPicPr>
          <p:nvPr>
            <p:ph sz="half" idx="4294967295"/>
          </p:nvPr>
        </p:nvPicPr>
        <p:blipFill>
          <a:blip r:embed="rId3"/>
          <a:srcRect/>
          <a:stretch>
            <a:fillRect/>
          </a:stretch>
        </p:blipFill>
        <p:spPr>
          <a:xfrm>
            <a:off x="0" y="4343400"/>
            <a:ext cx="2627313" cy="1465263"/>
          </a:xfrm>
          <a:noFill/>
        </p:spPr>
      </p:pic>
      <p:pic>
        <p:nvPicPr>
          <p:cNvPr id="25603" name="Picture 14" descr="NAM"/>
          <p:cNvPicPr>
            <a:picLocks noGrp="1" noChangeAspect="1" noChangeArrowheads="1"/>
          </p:cNvPicPr>
          <p:nvPr>
            <p:ph sz="quarter" idx="4294967295"/>
          </p:nvPr>
        </p:nvPicPr>
        <p:blipFill>
          <a:blip r:embed="rId4"/>
          <a:srcRect/>
          <a:stretch>
            <a:fillRect/>
          </a:stretch>
        </p:blipFill>
        <p:spPr>
          <a:xfrm>
            <a:off x="3505200" y="4343400"/>
            <a:ext cx="2232025" cy="1511300"/>
          </a:xfrm>
          <a:noFill/>
        </p:spPr>
      </p:pic>
      <p:sp>
        <p:nvSpPr>
          <p:cNvPr id="25604" name="Rectangle 7"/>
          <p:cNvSpPr>
            <a:spLocks noChangeArrowheads="1"/>
          </p:cNvSpPr>
          <p:nvPr/>
        </p:nvSpPr>
        <p:spPr bwMode="auto">
          <a:xfrm>
            <a:off x="0" y="2924175"/>
            <a:ext cx="9144000" cy="1163638"/>
          </a:xfrm>
          <a:prstGeom prst="rect">
            <a:avLst/>
          </a:prstGeom>
          <a:noFill/>
          <a:ln w="9525">
            <a:noFill/>
            <a:miter lim="800000"/>
            <a:headEnd/>
            <a:tailEnd/>
          </a:ln>
        </p:spPr>
        <p:txBody>
          <a:bodyPr>
            <a:spAutoFit/>
          </a:bodyPr>
          <a:lstStyle/>
          <a:p>
            <a:pPr algn="ctr">
              <a:lnSpc>
                <a:spcPct val="80000"/>
              </a:lnSpc>
              <a:spcBef>
                <a:spcPct val="20000"/>
              </a:spcBef>
            </a:pPr>
            <a:r>
              <a:rPr lang="en-US" sz="2800"/>
              <a:t>The Nickle Arts </a:t>
            </a:r>
            <a:r>
              <a:rPr lang="en-US" sz="2800" b="1">
                <a:solidFill>
                  <a:schemeClr val="accent2"/>
                </a:solidFill>
              </a:rPr>
              <a:t>M</a:t>
            </a:r>
            <a:r>
              <a:rPr lang="en-US" sz="2800"/>
              <a:t>useum   University </a:t>
            </a:r>
            <a:r>
              <a:rPr lang="en-US" sz="2800" b="1">
                <a:solidFill>
                  <a:srgbClr val="D60093"/>
                </a:solidFill>
              </a:rPr>
              <a:t>P</a:t>
            </a:r>
            <a:r>
              <a:rPr lang="en-US" sz="2800"/>
              <a:t>ress</a:t>
            </a:r>
            <a:r>
              <a:rPr lang="en-US"/>
              <a:t> </a:t>
            </a:r>
            <a:endParaRPr lang="en-US" sz="2800"/>
          </a:p>
          <a:p>
            <a:pPr>
              <a:lnSpc>
                <a:spcPct val="80000"/>
              </a:lnSpc>
              <a:spcBef>
                <a:spcPct val="20000"/>
              </a:spcBef>
            </a:pPr>
            <a:endParaRPr lang="en-US" sz="2400"/>
          </a:p>
          <a:p>
            <a:pPr>
              <a:lnSpc>
                <a:spcPct val="80000"/>
              </a:lnSpc>
              <a:spcBef>
                <a:spcPct val="20000"/>
              </a:spcBef>
            </a:pPr>
            <a:endParaRPr lang="en-US" sz="2400"/>
          </a:p>
        </p:txBody>
      </p:sp>
      <p:sp>
        <p:nvSpPr>
          <p:cNvPr id="25605" name="Rectangle 9"/>
          <p:cNvSpPr>
            <a:spLocks noChangeArrowheads="1"/>
          </p:cNvSpPr>
          <p:nvPr/>
        </p:nvSpPr>
        <p:spPr bwMode="auto">
          <a:xfrm>
            <a:off x="0" y="1196975"/>
            <a:ext cx="9144000" cy="762000"/>
          </a:xfrm>
          <a:prstGeom prst="rect">
            <a:avLst/>
          </a:prstGeom>
          <a:noFill/>
          <a:ln w="9525">
            <a:noFill/>
            <a:miter lim="800000"/>
            <a:headEnd/>
            <a:tailEnd/>
          </a:ln>
        </p:spPr>
        <p:txBody>
          <a:bodyPr>
            <a:spAutoFit/>
          </a:bodyPr>
          <a:lstStyle/>
          <a:p>
            <a:pPr algn="ctr"/>
            <a:r>
              <a:rPr lang="en-US" sz="4400"/>
              <a:t>LAM(P)</a:t>
            </a:r>
          </a:p>
        </p:txBody>
      </p:sp>
      <p:pic>
        <p:nvPicPr>
          <p:cNvPr id="25606" name="Picture 16" descr="mediawall"/>
          <p:cNvPicPr>
            <a:picLocks noGrp="1" noChangeAspect="1" noChangeArrowheads="1"/>
          </p:cNvPicPr>
          <p:nvPr>
            <p:ph sz="quarter" idx="4294967295"/>
          </p:nvPr>
        </p:nvPicPr>
        <p:blipFill>
          <a:blip r:embed="rId5"/>
          <a:srcRect/>
          <a:stretch>
            <a:fillRect/>
          </a:stretch>
        </p:blipFill>
        <p:spPr>
          <a:xfrm>
            <a:off x="6480175" y="4343400"/>
            <a:ext cx="2663825" cy="1439863"/>
          </a:xfrm>
          <a:noFill/>
        </p:spPr>
      </p:pic>
      <p:cxnSp>
        <p:nvCxnSpPr>
          <p:cNvPr id="15" name="Straight Connector 14"/>
          <p:cNvCxnSpPr>
            <a:cxnSpLocks noChangeShapeType="1"/>
          </p:cNvCxnSpPr>
          <p:nvPr/>
        </p:nvCxnSpPr>
        <p:spPr bwMode="auto">
          <a:xfrm flipV="1">
            <a:off x="0" y="2852738"/>
            <a:ext cx="9144000" cy="762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6" name="Straight Connector 15"/>
          <p:cNvCxnSpPr>
            <a:cxnSpLocks noChangeShapeType="1"/>
          </p:cNvCxnSpPr>
          <p:nvPr/>
        </p:nvCxnSpPr>
        <p:spPr bwMode="auto">
          <a:xfrm flipV="1">
            <a:off x="0" y="3284538"/>
            <a:ext cx="9144000" cy="76200"/>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3" name="Straight Connector 12"/>
          <p:cNvCxnSpPr>
            <a:cxnSpLocks noChangeShapeType="1"/>
          </p:cNvCxnSpPr>
          <p:nvPr/>
        </p:nvCxnSpPr>
        <p:spPr bwMode="auto">
          <a:xfrm flipV="1">
            <a:off x="0" y="2349500"/>
            <a:ext cx="9144000" cy="76200"/>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25610" name="Rectangle 13"/>
          <p:cNvSpPr>
            <a:spLocks noChangeArrowheads="1"/>
          </p:cNvSpPr>
          <p:nvPr/>
        </p:nvSpPr>
        <p:spPr bwMode="auto">
          <a:xfrm>
            <a:off x="0" y="2349500"/>
            <a:ext cx="9144000" cy="579438"/>
          </a:xfrm>
          <a:prstGeom prst="rect">
            <a:avLst/>
          </a:prstGeom>
          <a:noFill/>
          <a:ln w="9525">
            <a:noFill/>
            <a:miter lim="800000"/>
            <a:headEnd/>
            <a:tailEnd/>
          </a:ln>
        </p:spPr>
        <p:txBody>
          <a:bodyPr>
            <a:spAutoFit/>
          </a:bodyPr>
          <a:lstStyle/>
          <a:p>
            <a:pPr algn="ctr"/>
            <a:r>
              <a:rPr lang="en-US" sz="2800"/>
              <a:t>Central </a:t>
            </a:r>
            <a:r>
              <a:rPr lang="en-US" sz="2800" b="1">
                <a:solidFill>
                  <a:srgbClr val="FF3300"/>
                </a:solidFill>
              </a:rPr>
              <a:t>L</a:t>
            </a:r>
            <a:r>
              <a:rPr lang="en-US" sz="2800"/>
              <a:t>ibrary     University </a:t>
            </a:r>
            <a:r>
              <a:rPr lang="en-US" sz="3200" b="1">
                <a:solidFill>
                  <a:schemeClr val="folHlink"/>
                </a:solidFill>
              </a:rPr>
              <a:t>A</a:t>
            </a:r>
            <a:r>
              <a:rPr lang="en-US" sz="2800"/>
              <a:t>rchives </a:t>
            </a:r>
          </a:p>
        </p:txBody>
      </p:sp>
      <p:pic>
        <p:nvPicPr>
          <p:cNvPr id="25611" name="Picture 10" descr="Bottom.jpg"/>
          <p:cNvPicPr>
            <a:picLocks noChangeAspect="1"/>
          </p:cNvPicPr>
          <p:nvPr/>
        </p:nvPicPr>
        <p:blipFill>
          <a:blip r:embed="rId6"/>
          <a:srcRect/>
          <a:stretch>
            <a:fillRect/>
          </a:stretch>
        </p:blipFill>
        <p:spPr bwMode="auto">
          <a:xfrm>
            <a:off x="0" y="6237288"/>
            <a:ext cx="9144000" cy="620712"/>
          </a:xfrm>
          <a:prstGeom prst="rect">
            <a:avLst/>
          </a:prstGeom>
          <a:noFill/>
          <a:ln w="9525">
            <a:noFill/>
            <a:miter lim="800000"/>
            <a:headEnd/>
            <a:tailEnd/>
          </a:ln>
        </p:spPr>
      </p:pic>
      <p:pic>
        <p:nvPicPr>
          <p:cNvPr id="25612" name="Picture 13" descr="Top.jpg"/>
          <p:cNvPicPr>
            <a:picLocks noChangeAspect="1"/>
          </p:cNvPicPr>
          <p:nvPr/>
        </p:nvPicPr>
        <p:blipFill>
          <a:blip r:embed="rId7"/>
          <a:srcRect/>
          <a:stretch>
            <a:fillRect/>
          </a:stretch>
        </p:blipFill>
        <p:spPr bwMode="auto">
          <a:xfrm>
            <a:off x="0" y="0"/>
            <a:ext cx="9144000" cy="69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6"/>
          <p:cNvSpPr txBox="1">
            <a:spLocks noChangeArrowheads="1"/>
          </p:cNvSpPr>
          <p:nvPr/>
        </p:nvSpPr>
        <p:spPr bwMode="auto">
          <a:xfrm>
            <a:off x="0" y="1125538"/>
            <a:ext cx="9144000" cy="1190625"/>
          </a:xfrm>
          <a:prstGeom prst="rect">
            <a:avLst/>
          </a:prstGeom>
          <a:noFill/>
          <a:ln w="9525">
            <a:noFill/>
            <a:miter lim="800000"/>
            <a:headEnd/>
            <a:tailEnd/>
          </a:ln>
        </p:spPr>
        <p:txBody>
          <a:bodyPr>
            <a:spAutoFit/>
          </a:bodyPr>
          <a:lstStyle/>
          <a:p>
            <a:pPr algn="ctr"/>
            <a:r>
              <a:rPr lang="en-US" sz="3600"/>
              <a:t>Taylor Technology</a:t>
            </a:r>
            <a:br>
              <a:rPr lang="en-US" sz="3600"/>
            </a:br>
            <a:r>
              <a:rPr lang="en-US" sz="3600"/>
              <a:t> Mechanical, Electrical and Data Systems</a:t>
            </a:r>
          </a:p>
        </p:txBody>
      </p:sp>
      <p:pic>
        <p:nvPicPr>
          <p:cNvPr id="27651" name="Picture 7"/>
          <p:cNvPicPr>
            <a:picLocks noChangeAspect="1"/>
          </p:cNvPicPr>
          <p:nvPr/>
        </p:nvPicPr>
        <p:blipFill>
          <a:blip r:embed="rId3"/>
          <a:srcRect/>
          <a:stretch>
            <a:fillRect/>
          </a:stretch>
        </p:blipFill>
        <p:spPr bwMode="auto">
          <a:xfrm>
            <a:off x="3779838" y="3571875"/>
            <a:ext cx="2209800" cy="1677988"/>
          </a:xfrm>
          <a:prstGeom prst="rect">
            <a:avLst/>
          </a:prstGeom>
          <a:noFill/>
          <a:ln w="9525">
            <a:noFill/>
            <a:miter lim="800000"/>
            <a:headEnd/>
            <a:tailEnd/>
          </a:ln>
        </p:spPr>
      </p:pic>
      <p:pic>
        <p:nvPicPr>
          <p:cNvPr id="27652" name="Picture 8"/>
          <p:cNvPicPr>
            <a:picLocks noChangeAspect="1"/>
          </p:cNvPicPr>
          <p:nvPr/>
        </p:nvPicPr>
        <p:blipFill>
          <a:blip r:embed="rId4"/>
          <a:srcRect/>
          <a:stretch>
            <a:fillRect/>
          </a:stretch>
        </p:blipFill>
        <p:spPr bwMode="auto">
          <a:xfrm>
            <a:off x="539750" y="3716338"/>
            <a:ext cx="2667000" cy="1471612"/>
          </a:xfrm>
          <a:prstGeom prst="rect">
            <a:avLst/>
          </a:prstGeom>
          <a:noFill/>
          <a:ln w="9525">
            <a:noFill/>
            <a:miter lim="800000"/>
            <a:headEnd/>
            <a:tailEnd/>
          </a:ln>
        </p:spPr>
      </p:pic>
      <p:pic>
        <p:nvPicPr>
          <p:cNvPr id="27653" name="Picture 7"/>
          <p:cNvPicPr>
            <a:picLocks noChangeAspect="1"/>
          </p:cNvPicPr>
          <p:nvPr/>
        </p:nvPicPr>
        <p:blipFill>
          <a:blip r:embed="rId5"/>
          <a:srcRect/>
          <a:stretch>
            <a:fillRect/>
          </a:stretch>
        </p:blipFill>
        <p:spPr bwMode="auto">
          <a:xfrm>
            <a:off x="6659563" y="3500438"/>
            <a:ext cx="2078037" cy="2082800"/>
          </a:xfrm>
          <a:prstGeom prst="rect">
            <a:avLst/>
          </a:prstGeom>
          <a:noFill/>
          <a:ln w="9525">
            <a:noFill/>
            <a:miter lim="800000"/>
            <a:headEnd/>
            <a:tailEnd/>
          </a:ln>
        </p:spPr>
      </p:pic>
      <p:pic>
        <p:nvPicPr>
          <p:cNvPr id="27654" name="Picture 10" descr="Bottom.jpg"/>
          <p:cNvPicPr>
            <a:picLocks noChangeAspect="1"/>
          </p:cNvPicPr>
          <p:nvPr/>
        </p:nvPicPr>
        <p:blipFill>
          <a:blip r:embed="rId6"/>
          <a:srcRect/>
          <a:stretch>
            <a:fillRect/>
          </a:stretch>
        </p:blipFill>
        <p:spPr bwMode="auto">
          <a:xfrm>
            <a:off x="0" y="6237288"/>
            <a:ext cx="9144000" cy="620712"/>
          </a:xfrm>
          <a:prstGeom prst="rect">
            <a:avLst/>
          </a:prstGeom>
          <a:noFill/>
          <a:ln w="9525">
            <a:noFill/>
            <a:miter lim="800000"/>
            <a:headEnd/>
            <a:tailEnd/>
          </a:ln>
        </p:spPr>
      </p:pic>
      <p:pic>
        <p:nvPicPr>
          <p:cNvPr id="27655" name="Picture 13" descr="Top.jpg"/>
          <p:cNvPicPr>
            <a:picLocks noChangeAspect="1"/>
          </p:cNvPicPr>
          <p:nvPr/>
        </p:nvPicPr>
        <p:blipFill>
          <a:blip r:embed="rId7"/>
          <a:srcRect/>
          <a:stretch>
            <a:fillRect/>
          </a:stretch>
        </p:blipFill>
        <p:spPr bwMode="auto">
          <a:xfrm>
            <a:off x="0" y="0"/>
            <a:ext cx="9144000" cy="692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0" y="1196975"/>
            <a:ext cx="9144000" cy="1017588"/>
          </a:xfrm>
        </p:spPr>
        <p:txBody>
          <a:bodyPr/>
          <a:lstStyle/>
          <a:p>
            <a:pPr eaLnBrk="1" hangingPunct="1"/>
            <a:r>
              <a:rPr lang="en-US" smtClean="0"/>
              <a:t>Commit to Being Digital</a:t>
            </a:r>
          </a:p>
        </p:txBody>
      </p:sp>
      <p:pic>
        <p:nvPicPr>
          <p:cNvPr id="29699" name="Picture 8"/>
          <p:cNvPicPr>
            <a:picLocks noChangeAspect="1"/>
          </p:cNvPicPr>
          <p:nvPr/>
        </p:nvPicPr>
        <p:blipFill>
          <a:blip r:embed="rId3"/>
          <a:srcRect/>
          <a:stretch>
            <a:fillRect/>
          </a:stretch>
        </p:blipFill>
        <p:spPr bwMode="auto">
          <a:xfrm>
            <a:off x="323850" y="2997200"/>
            <a:ext cx="8550275" cy="1930400"/>
          </a:xfrm>
          <a:prstGeom prst="rect">
            <a:avLst/>
          </a:prstGeom>
          <a:noFill/>
          <a:ln w="9525">
            <a:noFill/>
            <a:miter lim="800000"/>
            <a:headEnd/>
            <a:tailEnd/>
          </a:ln>
        </p:spPr>
      </p:pic>
      <p:pic>
        <p:nvPicPr>
          <p:cNvPr id="29700" name="Picture 13" descr="Top.jpg"/>
          <p:cNvPicPr>
            <a:picLocks noChangeAspect="1"/>
          </p:cNvPicPr>
          <p:nvPr/>
        </p:nvPicPr>
        <p:blipFill>
          <a:blip r:embed="rId4"/>
          <a:srcRect/>
          <a:stretch>
            <a:fillRect/>
          </a:stretch>
        </p:blipFill>
        <p:spPr bwMode="auto">
          <a:xfrm>
            <a:off x="0" y="0"/>
            <a:ext cx="9144000" cy="620713"/>
          </a:xfrm>
          <a:prstGeom prst="rect">
            <a:avLst/>
          </a:prstGeom>
          <a:noFill/>
          <a:ln w="9525">
            <a:noFill/>
            <a:miter lim="800000"/>
            <a:headEnd/>
            <a:tailEnd/>
          </a:ln>
        </p:spPr>
      </p:pic>
      <p:pic>
        <p:nvPicPr>
          <p:cNvPr id="29701" name="Picture 10" descr="Bottom.jpg"/>
          <p:cNvPicPr>
            <a:picLocks noChangeAspect="1"/>
          </p:cNvPicPr>
          <p:nvPr/>
        </p:nvPicPr>
        <p:blipFill>
          <a:blip r:embed="rId5"/>
          <a:srcRect/>
          <a:stretch>
            <a:fillRect/>
          </a:stretch>
        </p:blipFill>
        <p:spPr bwMode="auto">
          <a:xfrm>
            <a:off x="0" y="6237288"/>
            <a:ext cx="9144000" cy="62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1052513"/>
            <a:ext cx="9144000" cy="1143000"/>
          </a:xfrm>
          <a:prstGeom prst="rect">
            <a:avLst/>
          </a:prstGeom>
          <a:noFill/>
          <a:ln w="9525">
            <a:noFill/>
            <a:miter lim="800000"/>
            <a:headEnd/>
            <a:tailEnd/>
          </a:ln>
        </p:spPr>
        <p:txBody>
          <a:bodyPr anchor="ctr"/>
          <a:lstStyle/>
          <a:p>
            <a:pPr algn="ctr"/>
            <a:r>
              <a:rPr lang="en-US" sz="3200"/>
              <a:t>Building and Use Data </a:t>
            </a:r>
          </a:p>
          <a:p>
            <a:pPr algn="ctr"/>
            <a:r>
              <a:rPr lang="en-US" sz="3200"/>
              <a:t>Will Become Collections in Themselves</a:t>
            </a:r>
          </a:p>
        </p:txBody>
      </p:sp>
      <p:pic>
        <p:nvPicPr>
          <p:cNvPr id="31747" name="Picture 3"/>
          <p:cNvPicPr>
            <a:picLocks noChangeAspect="1" noChangeArrowheads="1"/>
          </p:cNvPicPr>
          <p:nvPr/>
        </p:nvPicPr>
        <p:blipFill>
          <a:blip r:embed="rId3"/>
          <a:srcRect/>
          <a:stretch>
            <a:fillRect/>
          </a:stretch>
        </p:blipFill>
        <p:spPr bwMode="auto">
          <a:xfrm>
            <a:off x="381000" y="2895600"/>
            <a:ext cx="4206875" cy="2362200"/>
          </a:xfrm>
          <a:prstGeom prst="rect">
            <a:avLst/>
          </a:prstGeom>
          <a:noFill/>
          <a:ln w="9525">
            <a:noFill/>
            <a:miter lim="800000"/>
            <a:headEnd/>
            <a:tailEnd/>
          </a:ln>
        </p:spPr>
      </p:pic>
      <p:pic>
        <p:nvPicPr>
          <p:cNvPr id="31748" name="Picture 6" descr="tags.jpg"/>
          <p:cNvPicPr>
            <a:picLocks noChangeAspect="1"/>
          </p:cNvPicPr>
          <p:nvPr/>
        </p:nvPicPr>
        <p:blipFill>
          <a:blip r:embed="rId4"/>
          <a:srcRect/>
          <a:stretch>
            <a:fillRect/>
          </a:stretch>
        </p:blipFill>
        <p:spPr bwMode="auto">
          <a:xfrm>
            <a:off x="4953000" y="2895600"/>
            <a:ext cx="3886200" cy="2914650"/>
          </a:xfrm>
          <a:prstGeom prst="rect">
            <a:avLst/>
          </a:prstGeom>
          <a:noFill/>
          <a:ln w="9525">
            <a:noFill/>
            <a:miter lim="800000"/>
            <a:headEnd/>
            <a:tailEnd/>
          </a:ln>
        </p:spPr>
      </p:pic>
      <p:pic>
        <p:nvPicPr>
          <p:cNvPr id="31749" name="Picture 13" descr="Top.jpg"/>
          <p:cNvPicPr>
            <a:picLocks noChangeAspect="1"/>
          </p:cNvPicPr>
          <p:nvPr/>
        </p:nvPicPr>
        <p:blipFill>
          <a:blip r:embed="rId5"/>
          <a:srcRect/>
          <a:stretch>
            <a:fillRect/>
          </a:stretch>
        </p:blipFill>
        <p:spPr bwMode="auto">
          <a:xfrm>
            <a:off x="0" y="0"/>
            <a:ext cx="9144000" cy="620713"/>
          </a:xfrm>
          <a:prstGeom prst="rect">
            <a:avLst/>
          </a:prstGeom>
          <a:noFill/>
          <a:ln w="9525">
            <a:noFill/>
            <a:miter lim="800000"/>
            <a:headEnd/>
            <a:tailEnd/>
          </a:ln>
        </p:spPr>
      </p:pic>
      <p:pic>
        <p:nvPicPr>
          <p:cNvPr id="31750" name="Picture 10" descr="Bottom.jpg"/>
          <p:cNvPicPr>
            <a:picLocks noChangeAspect="1"/>
          </p:cNvPicPr>
          <p:nvPr/>
        </p:nvPicPr>
        <p:blipFill>
          <a:blip r:embed="rId6"/>
          <a:srcRect/>
          <a:stretch>
            <a:fillRect/>
          </a:stretch>
        </p:blipFill>
        <p:spPr bwMode="auto">
          <a:xfrm>
            <a:off x="0" y="6237288"/>
            <a:ext cx="9144000" cy="620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8"/>
          <p:cNvSpPr>
            <a:spLocks noChangeArrowheads="1"/>
          </p:cNvSpPr>
          <p:nvPr/>
        </p:nvSpPr>
        <p:spPr bwMode="auto">
          <a:xfrm>
            <a:off x="0" y="981075"/>
            <a:ext cx="9144000" cy="762000"/>
          </a:xfrm>
          <a:prstGeom prst="rect">
            <a:avLst/>
          </a:prstGeom>
          <a:noFill/>
          <a:ln w="9525">
            <a:noFill/>
            <a:miter lim="800000"/>
            <a:headEnd/>
            <a:tailEnd/>
          </a:ln>
        </p:spPr>
        <p:txBody>
          <a:bodyPr>
            <a:spAutoFit/>
          </a:bodyPr>
          <a:lstStyle/>
          <a:p>
            <a:pPr algn="ctr"/>
            <a:r>
              <a:rPr lang="en-US" sz="4400"/>
              <a:t>Making Collections Work for Users</a:t>
            </a:r>
          </a:p>
        </p:txBody>
      </p:sp>
      <p:sp>
        <p:nvSpPr>
          <p:cNvPr id="33795" name="Rectangle 9"/>
          <p:cNvSpPr>
            <a:spLocks noChangeArrowheads="1"/>
          </p:cNvSpPr>
          <p:nvPr/>
        </p:nvSpPr>
        <p:spPr bwMode="auto">
          <a:xfrm>
            <a:off x="1066800" y="5105400"/>
            <a:ext cx="4572000" cy="1190625"/>
          </a:xfrm>
          <a:prstGeom prst="rect">
            <a:avLst/>
          </a:prstGeom>
          <a:noFill/>
          <a:ln w="9525">
            <a:noFill/>
            <a:miter lim="800000"/>
            <a:headEnd/>
            <a:tailEnd/>
          </a:ln>
        </p:spPr>
        <p:txBody>
          <a:bodyPr>
            <a:spAutoFit/>
          </a:bodyPr>
          <a:lstStyle/>
          <a:p>
            <a:pPr lvl="1"/>
            <a:endParaRPr lang="en-US"/>
          </a:p>
          <a:p>
            <a:pPr lvl="1"/>
            <a:r>
              <a:rPr lang="en-US"/>
              <a:t>	</a:t>
            </a:r>
          </a:p>
          <a:p>
            <a:pPr lvl="1"/>
            <a:endParaRPr lang="en-US"/>
          </a:p>
          <a:p>
            <a:pPr lvl="1"/>
            <a:endParaRPr lang="en-US"/>
          </a:p>
        </p:txBody>
      </p:sp>
      <p:sp>
        <p:nvSpPr>
          <p:cNvPr id="33796" name="Rectangle 11"/>
          <p:cNvSpPr>
            <a:spLocks noChangeArrowheads="1"/>
          </p:cNvSpPr>
          <p:nvPr/>
        </p:nvSpPr>
        <p:spPr bwMode="auto">
          <a:xfrm>
            <a:off x="3276600" y="4343400"/>
            <a:ext cx="1143000" cy="366713"/>
          </a:xfrm>
          <a:prstGeom prst="rect">
            <a:avLst/>
          </a:prstGeom>
          <a:noFill/>
          <a:ln w="9525">
            <a:noFill/>
            <a:miter lim="800000"/>
            <a:headEnd/>
            <a:tailEnd/>
          </a:ln>
        </p:spPr>
        <p:txBody>
          <a:bodyPr>
            <a:spAutoFit/>
          </a:bodyPr>
          <a:lstStyle/>
          <a:p>
            <a:r>
              <a:rPr lang="en-US"/>
              <a:t>	</a:t>
            </a:r>
          </a:p>
        </p:txBody>
      </p:sp>
      <p:pic>
        <p:nvPicPr>
          <p:cNvPr id="33797" name="Picture 10" descr="ipod.jpg"/>
          <p:cNvPicPr>
            <a:picLocks noChangeAspect="1"/>
          </p:cNvPicPr>
          <p:nvPr/>
        </p:nvPicPr>
        <p:blipFill>
          <a:blip r:embed="rId3"/>
          <a:srcRect/>
          <a:stretch>
            <a:fillRect/>
          </a:stretch>
        </p:blipFill>
        <p:spPr bwMode="auto">
          <a:xfrm>
            <a:off x="228600" y="2438400"/>
            <a:ext cx="2511425" cy="2279650"/>
          </a:xfrm>
          <a:prstGeom prst="rect">
            <a:avLst/>
          </a:prstGeom>
          <a:noFill/>
          <a:ln w="9525">
            <a:noFill/>
            <a:miter lim="800000"/>
            <a:headEnd/>
            <a:tailEnd/>
          </a:ln>
        </p:spPr>
      </p:pic>
      <p:pic>
        <p:nvPicPr>
          <p:cNvPr id="33798" name="Picture 7" descr="InfoCom_help3.jpg"/>
          <p:cNvPicPr>
            <a:picLocks noChangeAspect="1"/>
          </p:cNvPicPr>
          <p:nvPr/>
        </p:nvPicPr>
        <p:blipFill>
          <a:blip r:embed="rId4"/>
          <a:srcRect/>
          <a:stretch>
            <a:fillRect/>
          </a:stretch>
        </p:blipFill>
        <p:spPr bwMode="auto">
          <a:xfrm>
            <a:off x="6934200" y="3962400"/>
            <a:ext cx="1984375" cy="1733550"/>
          </a:xfrm>
          <a:prstGeom prst="rect">
            <a:avLst/>
          </a:prstGeom>
          <a:noFill/>
          <a:ln w="9525">
            <a:noFill/>
            <a:miter lim="800000"/>
            <a:headEnd/>
            <a:tailEnd/>
          </a:ln>
        </p:spPr>
      </p:pic>
      <p:pic>
        <p:nvPicPr>
          <p:cNvPr id="33799" name="Picture 13" descr="Top.jpg"/>
          <p:cNvPicPr>
            <a:picLocks noChangeAspect="1"/>
          </p:cNvPicPr>
          <p:nvPr/>
        </p:nvPicPr>
        <p:blipFill>
          <a:blip r:embed="rId5"/>
          <a:srcRect/>
          <a:stretch>
            <a:fillRect/>
          </a:stretch>
        </p:blipFill>
        <p:spPr bwMode="auto">
          <a:xfrm>
            <a:off x="0" y="0"/>
            <a:ext cx="9144000" cy="620713"/>
          </a:xfrm>
          <a:prstGeom prst="rect">
            <a:avLst/>
          </a:prstGeom>
          <a:noFill/>
          <a:ln w="9525">
            <a:noFill/>
            <a:miter lim="800000"/>
            <a:headEnd/>
            <a:tailEnd/>
          </a:ln>
        </p:spPr>
      </p:pic>
      <p:pic>
        <p:nvPicPr>
          <p:cNvPr id="33800" name="Picture 10" descr="Bottom.jpg"/>
          <p:cNvPicPr>
            <a:picLocks noChangeAspect="1"/>
          </p:cNvPicPr>
          <p:nvPr/>
        </p:nvPicPr>
        <p:blipFill>
          <a:blip r:embed="rId6"/>
          <a:srcRect/>
          <a:stretch>
            <a:fillRect/>
          </a:stretch>
        </p:blipFill>
        <p:spPr bwMode="auto">
          <a:xfrm>
            <a:off x="0" y="6308725"/>
            <a:ext cx="9144000" cy="549275"/>
          </a:xfrm>
          <a:prstGeom prst="rect">
            <a:avLst/>
          </a:prstGeom>
          <a:noFill/>
          <a:ln w="9525">
            <a:noFill/>
            <a:miter lim="800000"/>
            <a:headEnd/>
            <a:tailEnd/>
          </a:ln>
        </p:spPr>
      </p:pic>
      <p:sp>
        <p:nvSpPr>
          <p:cNvPr id="33801" name="TextBox 9"/>
          <p:cNvSpPr txBox="1">
            <a:spLocks noChangeArrowheads="1"/>
          </p:cNvSpPr>
          <p:nvPr/>
        </p:nvSpPr>
        <p:spPr bwMode="auto">
          <a:xfrm>
            <a:off x="2971800" y="2286000"/>
            <a:ext cx="5029200" cy="2678113"/>
          </a:xfrm>
          <a:prstGeom prst="rect">
            <a:avLst/>
          </a:prstGeom>
          <a:noFill/>
          <a:ln w="9525">
            <a:noFill/>
            <a:miter lim="800000"/>
            <a:headEnd/>
            <a:tailEnd/>
          </a:ln>
        </p:spPr>
        <p:txBody>
          <a:bodyPr>
            <a:spAutoFit/>
          </a:bodyPr>
          <a:lstStyle/>
          <a:p>
            <a:pPr>
              <a:buFont typeface="Arial" charset="0"/>
              <a:buChar char="•"/>
            </a:pPr>
            <a:r>
              <a:rPr lang="en-US" sz="2800"/>
              <a:t> Discovery</a:t>
            </a:r>
          </a:p>
          <a:p>
            <a:pPr>
              <a:buFont typeface="Arial" charset="0"/>
              <a:buChar char="•"/>
            </a:pPr>
            <a:r>
              <a:rPr lang="en-US" sz="2800"/>
              <a:t> Technologies and Rights</a:t>
            </a:r>
          </a:p>
          <a:p>
            <a:pPr>
              <a:buFont typeface="Arial" charset="0"/>
              <a:buChar char="•"/>
            </a:pPr>
            <a:r>
              <a:rPr lang="en-US" sz="2800"/>
              <a:t> Deliverability</a:t>
            </a:r>
          </a:p>
          <a:p>
            <a:pPr>
              <a:buFont typeface="Arial" charset="0"/>
              <a:buChar char="•"/>
            </a:pPr>
            <a:r>
              <a:rPr lang="en-US" sz="2800"/>
              <a:t> Interactivity</a:t>
            </a:r>
          </a:p>
          <a:p>
            <a:pPr>
              <a:buFont typeface="Arial" charset="0"/>
              <a:buChar char="•"/>
            </a:pPr>
            <a:r>
              <a:rPr lang="en-US" sz="2800"/>
              <a:t> Stability</a:t>
            </a:r>
          </a:p>
          <a:p>
            <a:pPr>
              <a:buFont typeface="Arial" charset="0"/>
              <a:buChar char="•"/>
            </a:pPr>
            <a:r>
              <a:rPr lang="en-US" sz="2800"/>
              <a:t> Software Compatibility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8"/>
          <p:cNvSpPr>
            <a:spLocks noChangeArrowheads="1"/>
          </p:cNvSpPr>
          <p:nvPr/>
        </p:nvSpPr>
        <p:spPr bwMode="auto">
          <a:xfrm>
            <a:off x="0" y="1052513"/>
            <a:ext cx="9144000" cy="762000"/>
          </a:xfrm>
          <a:prstGeom prst="rect">
            <a:avLst/>
          </a:prstGeom>
          <a:noFill/>
          <a:ln w="9525">
            <a:noFill/>
            <a:miter lim="800000"/>
            <a:headEnd/>
            <a:tailEnd/>
          </a:ln>
        </p:spPr>
        <p:txBody>
          <a:bodyPr>
            <a:spAutoFit/>
          </a:bodyPr>
          <a:lstStyle/>
          <a:p>
            <a:pPr algn="ctr"/>
            <a:r>
              <a:rPr lang="en-US" sz="4400"/>
              <a:t>Access to Primary Resources</a:t>
            </a:r>
          </a:p>
        </p:txBody>
      </p:sp>
      <p:sp>
        <p:nvSpPr>
          <p:cNvPr id="35843" name="Rectangle 9"/>
          <p:cNvSpPr>
            <a:spLocks noChangeArrowheads="1"/>
          </p:cNvSpPr>
          <p:nvPr/>
        </p:nvSpPr>
        <p:spPr bwMode="auto">
          <a:xfrm>
            <a:off x="0" y="1916113"/>
            <a:ext cx="9144000" cy="457200"/>
          </a:xfrm>
          <a:prstGeom prst="rect">
            <a:avLst/>
          </a:prstGeom>
          <a:noFill/>
          <a:ln w="9525">
            <a:noFill/>
            <a:miter lim="800000"/>
            <a:headEnd/>
            <a:tailEnd/>
          </a:ln>
        </p:spPr>
        <p:txBody>
          <a:bodyPr>
            <a:spAutoFit/>
          </a:bodyPr>
          <a:lstStyle/>
          <a:p>
            <a:pPr algn="ctr"/>
            <a:r>
              <a:rPr lang="en-US" sz="2400"/>
              <a:t>Art, Archives and Artifacts as Teaching Tools</a:t>
            </a:r>
          </a:p>
        </p:txBody>
      </p:sp>
      <p:pic>
        <p:nvPicPr>
          <p:cNvPr id="35844" name="Picture 9" descr="Polly_HessCollection.jpg"/>
          <p:cNvPicPr>
            <a:picLocks noChangeAspect="1"/>
          </p:cNvPicPr>
          <p:nvPr/>
        </p:nvPicPr>
        <p:blipFill>
          <a:blip r:embed="rId3"/>
          <a:srcRect/>
          <a:stretch>
            <a:fillRect/>
          </a:stretch>
        </p:blipFill>
        <p:spPr bwMode="auto">
          <a:xfrm>
            <a:off x="533400" y="3048000"/>
            <a:ext cx="3276600" cy="3257550"/>
          </a:xfrm>
          <a:prstGeom prst="rect">
            <a:avLst/>
          </a:prstGeom>
          <a:noFill/>
          <a:ln w="9525">
            <a:noFill/>
            <a:miter lim="800000"/>
            <a:headEnd/>
            <a:tailEnd/>
          </a:ln>
        </p:spPr>
      </p:pic>
      <p:pic>
        <p:nvPicPr>
          <p:cNvPr id="35845" name="Picture 7" descr="BL68.jpg"/>
          <p:cNvPicPr>
            <a:picLocks noChangeAspect="1"/>
          </p:cNvPicPr>
          <p:nvPr/>
        </p:nvPicPr>
        <p:blipFill>
          <a:blip r:embed="rId4"/>
          <a:srcRect/>
          <a:stretch>
            <a:fillRect/>
          </a:stretch>
        </p:blipFill>
        <p:spPr bwMode="auto">
          <a:xfrm>
            <a:off x="6851650" y="3124200"/>
            <a:ext cx="1938338" cy="1524000"/>
          </a:xfrm>
          <a:prstGeom prst="rect">
            <a:avLst/>
          </a:prstGeom>
          <a:noFill/>
          <a:ln w="9525">
            <a:noFill/>
            <a:miter lim="800000"/>
            <a:headEnd/>
            <a:tailEnd/>
          </a:ln>
        </p:spPr>
      </p:pic>
      <p:pic>
        <p:nvPicPr>
          <p:cNvPr id="35846" name="Picture 10" descr="BL41.jpg"/>
          <p:cNvPicPr>
            <a:picLocks noChangeAspect="1"/>
          </p:cNvPicPr>
          <p:nvPr/>
        </p:nvPicPr>
        <p:blipFill>
          <a:blip r:embed="rId5"/>
          <a:srcRect/>
          <a:stretch>
            <a:fillRect/>
          </a:stretch>
        </p:blipFill>
        <p:spPr bwMode="auto">
          <a:xfrm>
            <a:off x="4114800" y="3124200"/>
            <a:ext cx="2032000" cy="1524000"/>
          </a:xfrm>
          <a:prstGeom prst="rect">
            <a:avLst/>
          </a:prstGeom>
          <a:noFill/>
          <a:ln w="9525">
            <a:noFill/>
            <a:miter lim="800000"/>
            <a:headEnd/>
            <a:tailEnd/>
          </a:ln>
        </p:spPr>
      </p:pic>
      <p:pic>
        <p:nvPicPr>
          <p:cNvPr id="35847" name="Picture 11" descr="four.jpg"/>
          <p:cNvPicPr>
            <a:picLocks noChangeAspect="1"/>
          </p:cNvPicPr>
          <p:nvPr/>
        </p:nvPicPr>
        <p:blipFill>
          <a:blip r:embed="rId6"/>
          <a:srcRect/>
          <a:stretch>
            <a:fillRect/>
          </a:stretch>
        </p:blipFill>
        <p:spPr bwMode="auto">
          <a:xfrm>
            <a:off x="5334000" y="4800600"/>
            <a:ext cx="2451100" cy="1587500"/>
          </a:xfrm>
          <a:prstGeom prst="rect">
            <a:avLst/>
          </a:prstGeom>
          <a:noFill/>
          <a:ln w="9525">
            <a:noFill/>
            <a:miter lim="800000"/>
            <a:headEnd/>
            <a:tailEnd/>
          </a:ln>
        </p:spPr>
      </p:pic>
      <p:pic>
        <p:nvPicPr>
          <p:cNvPr id="35848" name="Picture 13" descr="Top.jpg"/>
          <p:cNvPicPr>
            <a:picLocks noChangeAspect="1"/>
          </p:cNvPicPr>
          <p:nvPr/>
        </p:nvPicPr>
        <p:blipFill>
          <a:blip r:embed="rId7"/>
          <a:srcRect/>
          <a:stretch>
            <a:fillRect/>
          </a:stretch>
        </p:blipFill>
        <p:spPr bwMode="auto">
          <a:xfrm>
            <a:off x="0" y="0"/>
            <a:ext cx="9144000" cy="6207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5353</TotalTime>
  <Words>1548</Words>
  <Application>Microsoft Office PowerPoint</Application>
  <PresentationFormat>On-screen Show (4:3)</PresentationFormat>
  <Paragraphs>89</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Default Design</vt:lpstr>
      <vt:lpstr>Zen and the Art of   Collection Convergence  </vt:lpstr>
      <vt:lpstr>Taylor Family Digital Library</vt:lpstr>
      <vt:lpstr>Slide 3</vt:lpstr>
      <vt:lpstr>Slide 4</vt:lpstr>
      <vt:lpstr>Slide 5</vt:lpstr>
      <vt:lpstr>Commit to Being Digital</vt:lpstr>
      <vt:lpstr>Slide 7</vt:lpstr>
      <vt:lpstr>Slide 8</vt:lpstr>
      <vt:lpstr>Slide 9</vt:lpstr>
      <vt:lpstr>Slide 10</vt:lpstr>
      <vt:lpstr>A Moving Opportunity</vt:lpstr>
      <vt:lpstr>Summon</vt:lpstr>
      <vt:lpstr>Behind the Scenes</vt:lpstr>
      <vt:lpstr>Slide 14</vt:lpstr>
      <vt:lpstr>Special Environments</vt:lpstr>
      <vt:lpstr>Interfile?</vt:lpstr>
      <vt:lpstr>P r o x I m I t y</vt:lpstr>
      <vt:lpstr>The Human Factor</vt:lpstr>
      <vt:lpstr>Slide 19</vt:lpstr>
      <vt:lpstr>Slide 20</vt:lpstr>
    </vt:vector>
  </TitlesOfParts>
  <Company>University of Calgary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Convergence of Knowledge and Culture</dc:title>
  <dc:creator>libuser</dc:creator>
  <cp:lastModifiedBy>Melissa Renspie</cp:lastModifiedBy>
  <cp:revision>442</cp:revision>
  <cp:lastPrinted>2009-04-15T18:51:00Z</cp:lastPrinted>
  <dcterms:created xsi:type="dcterms:W3CDTF">2010-06-10T15:33:01Z</dcterms:created>
  <dcterms:modified xsi:type="dcterms:W3CDTF">2010-06-22T16:31:17Z</dcterms:modified>
</cp:coreProperties>
</file>