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63" r:id="rId3"/>
    <p:sldId id="264" r:id="rId4"/>
    <p:sldId id="265" r:id="rId5"/>
    <p:sldId id="291" r:id="rId6"/>
    <p:sldId id="272" r:id="rId7"/>
    <p:sldId id="276" r:id="rId8"/>
    <p:sldId id="277" r:id="rId9"/>
    <p:sldId id="278" r:id="rId10"/>
    <p:sldId id="267" r:id="rId11"/>
    <p:sldId id="314" r:id="rId12"/>
    <p:sldId id="294" r:id="rId13"/>
    <p:sldId id="303" r:id="rId14"/>
    <p:sldId id="302" r:id="rId15"/>
    <p:sldId id="304" r:id="rId16"/>
    <p:sldId id="312" r:id="rId17"/>
    <p:sldId id="279" r:id="rId18"/>
    <p:sldId id="283" r:id="rId19"/>
    <p:sldId id="280" r:id="rId20"/>
    <p:sldId id="281" r:id="rId21"/>
    <p:sldId id="316" r:id="rId22"/>
    <p:sldId id="282" r:id="rId23"/>
    <p:sldId id="319" r:id="rId24"/>
    <p:sldId id="320" r:id="rId25"/>
    <p:sldId id="313" r:id="rId2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1A7A"/>
    <a:srgbClr val="2BC5C5"/>
    <a:srgbClr val="16DAC3"/>
    <a:srgbClr val="060C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076" autoAdjust="0"/>
  </p:normalViewPr>
  <p:slideViewPr>
    <p:cSldViewPr>
      <p:cViewPr varScale="1">
        <p:scale>
          <a:sx n="70" d="100"/>
          <a:sy n="70" d="100"/>
        </p:scale>
        <p:origin x="-1164" y="-102"/>
      </p:cViewPr>
      <p:guideLst>
        <p:guide orient="horz" pos="2160"/>
        <p:guide pos="2880"/>
      </p:guideLst>
    </p:cSldViewPr>
  </p:slideViewPr>
  <p:outlineViewPr>
    <p:cViewPr>
      <p:scale>
        <a:sx n="33" d="100"/>
        <a:sy n="33" d="100"/>
      </p:scale>
      <p:origin x="0" y="18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E86B43F-B6C7-4DC9-B62D-A0A6D851DE71}" type="datetimeFigureOut">
              <a:rPr lang="en-US"/>
              <a:pPr>
                <a:defRPr/>
              </a:pPr>
              <a:t>6/22/2010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F4286FF-03B1-4F9A-AC85-0C35FEE7B64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2AEFA3-7B37-4619-AAB6-5423E35B91D2}" type="datetimeFigureOut">
              <a:rPr lang="en-US"/>
              <a:pPr>
                <a:defRPr/>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3CC56F5-CC8F-4E36-9C7C-2E02893217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sm.si.edu/collections/artifact.cfm?id=A20000452000"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collections.si.edu/search/?q=set_name:%22Entomology%22" TargetMode="External"/><Relationship Id="rId5" Type="http://schemas.openxmlformats.org/officeDocument/2006/relationships/hyperlink" Target="http://collections.si.edu/search/?q=set_name:%22Illustration+Archive%22" TargetMode="External"/><Relationship Id="rId4" Type="http://schemas.openxmlformats.org/officeDocument/2006/relationships/hyperlink" Target="http://collections.nmnh.si.edu/emuwebentoweb/pages/nmnh/ento/Display.php?irn=931344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ris-artinventories.si.edu/ipac20/ipac.jsp?session=V27CQ93980843.20631&amp;profile=ariall&amp;uri=search=ART~!Payne,%20Steven,%20sculptor.&amp;menu=search&amp;submenu=Browse&amp;source=~!siartinventori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il.si.edu/imagegalaxy/imageGalaxy_collResult.cfm?term=Butterflies%20and%20Moth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il.si.edu/imagegalaxy/imageGalaxy_collResult.cfm?term=Landscap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AD8886E-B92F-4C14-87F2-B39AC5BF6D9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E86F88-1399-467D-BBB8-14315E9AC3BF}" type="slidenum">
              <a:rPr lang="en-US" smtClean="0">
                <a:latin typeface="Arial" charset="0"/>
              </a:rPr>
              <a:pPr fontAlgn="base">
                <a:spcBef>
                  <a:spcPct val="0"/>
                </a:spcBef>
                <a:spcAft>
                  <a:spcPct val="0"/>
                </a:spcAft>
              </a:pPr>
              <a:t>10</a:t>
            </a:fld>
            <a:endParaRPr lang="en-US" smtClean="0">
              <a:latin typeface="Arial" charset="0"/>
            </a:endParaRPr>
          </a:p>
        </p:txBody>
      </p:sp>
      <p:sp>
        <p:nvSpPr>
          <p:cNvPr id="39939" name="Rectangle 2"/>
          <p:cNvSpPr>
            <a:spLocks noRo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9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E3176BF-CA15-4AA6-84AD-6ECF446DCE0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34A37AE-4B7B-4134-9620-2ED832BEC42C}"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6B74EA-7911-4E5F-BE5D-4E1C05411088}"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only the top half of the page; each page contains  20 images in this view.</a:t>
            </a:r>
          </a:p>
        </p:txBody>
      </p:sp>
      <p:sp>
        <p:nvSpPr>
          <p:cNvPr id="4" name="Slide Number Placeholder 3"/>
          <p:cNvSpPr>
            <a:spLocks noGrp="1"/>
          </p:cNvSpPr>
          <p:nvPr>
            <p:ph type="sldNum" sz="quarter" idx="5"/>
          </p:nvPr>
        </p:nvSpPr>
        <p:spPr/>
        <p:txBody>
          <a:bodyPr/>
          <a:lstStyle/>
          <a:p>
            <a:pPr>
              <a:defRPr/>
            </a:pPr>
            <a:fld id="{3DB51271-D527-4D98-AF7B-97528825CAED}"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Here I’ve pulled up the list on the left which displays the results by TYPE OF Online Media (at the top—images, electronic resources, full-text documents, catalog cards) and type of item (taxonomic type specimens, books, paintings, photographs, sculpture, etc.)  That’s only a partial list.</a:t>
            </a:r>
          </a:p>
        </p:txBody>
      </p:sp>
      <p:sp>
        <p:nvSpPr>
          <p:cNvPr id="4" name="Slide Number Placeholder 3"/>
          <p:cNvSpPr>
            <a:spLocks noGrp="1"/>
          </p:cNvSpPr>
          <p:nvPr>
            <p:ph type="sldNum" sz="quarter" idx="5"/>
          </p:nvPr>
        </p:nvSpPr>
        <p:spPr/>
        <p:txBody>
          <a:bodyPr/>
          <a:lstStyle/>
          <a:p>
            <a:pPr>
              <a:defRPr/>
            </a:pPr>
            <a:fld id="{9E7E1ACB-DE92-47DE-91BA-69D75E142A60}"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If you click on the different images, you’ll begin to see the diversity of collections across the Smithsonian that have something to do with butterflies.  Each click takes you out to the specific collection information system that each Smithsonian unit operates and you can either stay in that system or go back to the Search Center.</a:t>
            </a:r>
          </a:p>
          <a:p>
            <a:pPr eaLnBrk="1" hangingPunct="1"/>
            <a:endParaRPr lang="en-US" smtClean="0"/>
          </a:p>
          <a:p>
            <a:pPr eaLnBrk="1" hangingPunct="1"/>
            <a:r>
              <a:rPr lang="en-US" smtClean="0"/>
              <a:t>So, for example, starting at the top and proceeding clockwise, you first find the full text of a scientific article from the Smithsonian Libraries.  The second click takes you to a record for a sculpture that is contained in the Smithsonian American Art Museums Art Inventories database; the third is to butterflies in the Air and Space Museum; and the fourth to a butter-fly wing figure found in the Hirshhorn Museum.</a:t>
            </a:r>
          </a:p>
        </p:txBody>
      </p:sp>
      <p:sp>
        <p:nvSpPr>
          <p:cNvPr id="4" name="Slide Number Placeholder 3"/>
          <p:cNvSpPr>
            <a:spLocks noGrp="1"/>
          </p:cNvSpPr>
          <p:nvPr>
            <p:ph type="sldNum" sz="quarter" idx="5"/>
          </p:nvPr>
        </p:nvSpPr>
        <p:spPr/>
        <p:txBody>
          <a:bodyPr/>
          <a:lstStyle/>
          <a:p>
            <a:pPr>
              <a:defRPr/>
            </a:pPr>
            <a:fld id="{7372DE1C-4C21-4C63-BD67-8756B46C67B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rPr>
              <a:t>NOT ALL SPECIMENS ARE IN NATURAL HISTORY</a:t>
            </a:r>
          </a:p>
          <a:p>
            <a:endParaRPr lang="en-US" smtClean="0">
              <a:hlinkClick r:id="rId3"/>
            </a:endParaRPr>
          </a:p>
          <a:p>
            <a:r>
              <a:rPr lang="en-US" smtClean="0">
                <a:hlinkClick r:id="rId3"/>
              </a:rPr>
              <a:t>Butterfly, Painted Lady, STS-93</a:t>
            </a:r>
            <a:r>
              <a:rPr lang="en-US" smtClean="0"/>
              <a:t> ---National Air and Space Museum </a:t>
            </a:r>
          </a:p>
          <a:p>
            <a:r>
              <a:rPr lang="en-US" smtClean="0"/>
              <a:t>TOP:  This Painted Lady (Cynthia cardui) butterfly is one of several that emerged from cocoons aboard the space shuttle Columbia during the STS-93 mission in July 1999.  A photo of the habitat is to the right.  They were the subject of an experiment developed by a group of high school students and their instructors to investigate how weightlessness affects the life cycle of butterflies. The project team donated these first space butterflies to the Museum. </a:t>
            </a:r>
          </a:p>
          <a:p>
            <a:endParaRPr lang="en-US" smtClean="0"/>
          </a:p>
          <a:p>
            <a:r>
              <a:rPr lang="en-US" smtClean="0">
                <a:hlinkClick r:id="rId4"/>
              </a:rPr>
              <a:t>Amonata</a:t>
            </a:r>
            <a:r>
              <a:rPr lang="en-US" smtClean="0"/>
              <a:t> ---NMNH - Entomology Dept. </a:t>
            </a:r>
          </a:p>
          <a:p>
            <a:r>
              <a:rPr lang="en-US" smtClean="0"/>
              <a:t>Preparation: Watercolor Taxonomy: Amonata : Animalia : Arthropoda : Insecta : Lepidoptera Other Numbers #0: 000753 Specimen Count: 1 Notes: Excellent Record Last Modified: 25 Sep 2008 See more items in: </a:t>
            </a:r>
            <a:r>
              <a:rPr lang="en-US" smtClean="0">
                <a:hlinkClick r:id="rId5" action="ppaction://hlinkfile"/>
              </a:rPr>
              <a:t>Illustration Archive</a:t>
            </a:r>
            <a:r>
              <a:rPr lang="en-US" smtClean="0"/>
              <a:t> </a:t>
            </a:r>
            <a:r>
              <a:rPr lang="en-US" smtClean="0">
                <a:hlinkClick r:id="rId6" action="ppaction://hlinkfile"/>
              </a:rPr>
              <a:t>Entomology</a:t>
            </a:r>
            <a:r>
              <a:rPr lang="en-US" smtClean="0"/>
              <a:t> Data Source:</a:t>
            </a:r>
          </a:p>
        </p:txBody>
      </p:sp>
      <p:sp>
        <p:nvSpPr>
          <p:cNvPr id="4" name="Slide Number Placeholder 3"/>
          <p:cNvSpPr>
            <a:spLocks noGrp="1"/>
          </p:cNvSpPr>
          <p:nvPr>
            <p:ph type="sldNum" sz="quarter" idx="5"/>
          </p:nvPr>
        </p:nvSpPr>
        <p:spPr/>
        <p:txBody>
          <a:bodyPr/>
          <a:lstStyle/>
          <a:p>
            <a:pPr>
              <a:defRPr/>
            </a:pPr>
            <a:fld id="{95E8D083-8593-4E11-ABFC-DCB6CD5054EC}"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TOP:  Smithsonian American Art Museum</a:t>
            </a:r>
          </a:p>
          <a:p>
            <a:pPr eaLnBrk="1" hangingPunct="1"/>
            <a:endParaRPr lang="en-US" smtClean="0"/>
          </a:p>
          <a:p>
            <a:pPr eaLnBrk="1" hangingPunct="1"/>
            <a:r>
              <a:rPr lang="en-US" smtClean="0"/>
              <a:t>A pyramid covered with ceramic tiles depicting monarch butterflies in Hot Springs, AK  </a:t>
            </a:r>
            <a:r>
              <a:rPr lang="en-US" smtClean="0">
                <a:hlinkClick r:id="rId3"/>
              </a:rPr>
              <a:t>Payne, Steven, sculptor.</a:t>
            </a:r>
            <a:r>
              <a:rPr lang="en-US" smtClean="0"/>
              <a:t>  Inventories of American Painting and Sculpture</a:t>
            </a:r>
          </a:p>
          <a:p>
            <a:pPr eaLnBrk="1" hangingPunct="1"/>
            <a:endParaRPr lang="en-US" smtClean="0"/>
          </a:p>
          <a:p>
            <a:pPr eaLnBrk="1" hangingPunct="1"/>
            <a:r>
              <a:rPr lang="en-US" smtClean="0"/>
              <a:t>BOTTOM:  Smithsonian Institution Archives</a:t>
            </a:r>
          </a:p>
          <a:p>
            <a:pPr eaLnBrk="1" hangingPunct="1"/>
            <a:endParaRPr lang="en-US" smtClean="0"/>
          </a:p>
          <a:p>
            <a:pPr eaLnBrk="1" hangingPunct="1"/>
            <a:r>
              <a:rPr lang="en-US" smtClean="0"/>
              <a:t>In a tent at the Smithsonian’s 150th Birthday Party On the Mall, August 1996, visitors look at cases filled with butterflies.</a:t>
            </a:r>
          </a:p>
        </p:txBody>
      </p:sp>
      <p:sp>
        <p:nvSpPr>
          <p:cNvPr id="4" name="Slide Number Placeholder 3"/>
          <p:cNvSpPr>
            <a:spLocks noGrp="1"/>
          </p:cNvSpPr>
          <p:nvPr>
            <p:ph type="sldNum" sz="quarter" idx="5"/>
          </p:nvPr>
        </p:nvSpPr>
        <p:spPr/>
        <p:txBody>
          <a:bodyPr/>
          <a:lstStyle/>
          <a:p>
            <a:pPr>
              <a:defRPr/>
            </a:pPr>
            <a:fld id="{6D5B7B3B-042B-413D-A3F2-1E8C4A8D5D4A}"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TOP:  Duke Ellington music manuscript from the Archives Center, National Museum of American History</a:t>
            </a:r>
          </a:p>
          <a:p>
            <a:pPr eaLnBrk="1" hangingPunct="1"/>
            <a:endParaRPr lang="en-US" smtClean="0"/>
          </a:p>
          <a:p>
            <a:pPr eaLnBrk="1" hangingPunct="1"/>
            <a:r>
              <a:rPr lang="en-US" smtClean="0"/>
              <a:t>BOTTOM:  Porcelain plate from the Cooper Hewitt, National Design Museum</a:t>
            </a:r>
          </a:p>
        </p:txBody>
      </p:sp>
      <p:sp>
        <p:nvSpPr>
          <p:cNvPr id="4" name="Slide Number Placeholder 3"/>
          <p:cNvSpPr>
            <a:spLocks noGrp="1"/>
          </p:cNvSpPr>
          <p:nvPr>
            <p:ph type="sldNum" sz="quarter" idx="5"/>
          </p:nvPr>
        </p:nvSpPr>
        <p:spPr/>
        <p:txBody>
          <a:bodyPr/>
          <a:lstStyle/>
          <a:p>
            <a:pPr>
              <a:defRPr/>
            </a:pPr>
            <a:fld id="{11BE0B56-696C-4569-8893-190FE4CBD2BE}"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250F8-8CF0-4618-A180-AC15808AAD11}" type="slidenum">
              <a:rPr lang="en-US" smtClean="0">
                <a:latin typeface="Arial" charset="0"/>
              </a:rPr>
              <a:pPr fontAlgn="base">
                <a:spcBef>
                  <a:spcPct val="0"/>
                </a:spcBef>
                <a:spcAft>
                  <a:spcPct val="0"/>
                </a:spcAft>
              </a:pPr>
              <a:t>2</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Currently the library results in the cross search are a finding aid, even though the library has digital images available through its “Galaxy of Images” website. Plans are to link the images to the Collections Search Center at a later date.</a:t>
            </a:r>
          </a:p>
        </p:txBody>
      </p:sp>
      <p:sp>
        <p:nvSpPr>
          <p:cNvPr id="4" name="Slide Number Placeholder 3"/>
          <p:cNvSpPr>
            <a:spLocks noGrp="1"/>
          </p:cNvSpPr>
          <p:nvPr>
            <p:ph type="sldNum" sz="quarter" idx="5"/>
          </p:nvPr>
        </p:nvSpPr>
        <p:spPr/>
        <p:txBody>
          <a:bodyPr/>
          <a:lstStyle/>
          <a:p>
            <a:pPr>
              <a:defRPr/>
            </a:pPr>
            <a:fld id="{AFF96D2F-99CF-4AB6-9D9F-D85727BB50BD}"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And from the Libraries’ Digital Repository is a scientific paper by staff of the Smithsonian Tropical Research Institute </a:t>
            </a:r>
          </a:p>
        </p:txBody>
      </p:sp>
      <p:sp>
        <p:nvSpPr>
          <p:cNvPr id="4" name="Slide Number Placeholder 3"/>
          <p:cNvSpPr>
            <a:spLocks noGrp="1"/>
          </p:cNvSpPr>
          <p:nvPr>
            <p:ph type="sldNum" sz="quarter" idx="5"/>
          </p:nvPr>
        </p:nvSpPr>
        <p:spPr/>
        <p:txBody>
          <a:bodyPr/>
          <a:lstStyle/>
          <a:p>
            <a:pPr>
              <a:defRPr/>
            </a:pPr>
            <a:fld id="{0652F64E-5E9B-4FFA-8F10-8E3B80DFC0E0}"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Archive of American Gardens</a:t>
            </a:r>
          </a:p>
          <a:p>
            <a:r>
              <a:rPr lang="en-US" smtClean="0"/>
              <a:t>[Charlotte Rhoades Park and Butterfly Garden] Southwest Harbor, Maine</a:t>
            </a:r>
          </a:p>
        </p:txBody>
      </p:sp>
      <p:sp>
        <p:nvSpPr>
          <p:cNvPr id="4" name="Slide Number Placeholder 3"/>
          <p:cNvSpPr>
            <a:spLocks noGrp="1"/>
          </p:cNvSpPr>
          <p:nvPr>
            <p:ph type="sldNum" sz="quarter" idx="5"/>
          </p:nvPr>
        </p:nvSpPr>
        <p:spPr/>
        <p:txBody>
          <a:bodyPr/>
          <a:lstStyle/>
          <a:p>
            <a:pPr>
              <a:defRPr/>
            </a:pPr>
            <a:fld id="{531E815F-78E5-4456-AE04-4CF0EABB4DAB}"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latin typeface="Arial" charset="0"/>
              </a:rPr>
              <a:t>In actuality even though many think of the Smithsonian for its 19 museums and galleries, the Institution also is a major scientific presence in environmental science, natural history, and astronomy with its 9 research centers. The Smithsonian when initially founded was a scientific institution which over time evolved to what it is today—including museums. </a:t>
            </a:r>
          </a:p>
          <a:p>
            <a:pPr eaLnBrk="1" hangingPunct="1">
              <a:spcBef>
                <a:spcPct val="0"/>
              </a:spcBef>
            </a:pPr>
            <a:endParaRPr lang="en-US" sz="1000" smtClean="0">
              <a:latin typeface="Arial" charset="0"/>
            </a:endParaRPr>
          </a:p>
          <a:p>
            <a:pPr eaLnBrk="1" hangingPunct="1">
              <a:spcBef>
                <a:spcPct val="0"/>
              </a:spcBef>
            </a:pPr>
            <a:r>
              <a:rPr lang="en-US" sz="1000" smtClean="0">
                <a:latin typeface="Arial" charset="0"/>
              </a:rPr>
              <a:t>In addition to its museums and research centers, the Smithsonian has 18 archives, 1 library with 20 branches and a zoo. As a federated organization, the Smithsonian is more like a university with its independent colleges.  </a:t>
            </a:r>
          </a:p>
          <a:p>
            <a:pPr eaLnBrk="1" hangingPunct="1">
              <a:spcBef>
                <a:spcPct val="0"/>
              </a:spcBef>
            </a:pPr>
            <a:endParaRPr lang="en-US" sz="1000" smtClean="0">
              <a:latin typeface="Arial" charset="0"/>
            </a:endParaRPr>
          </a:p>
          <a:p>
            <a:pPr eaLnBrk="1" hangingPunct="1">
              <a:spcBef>
                <a:spcPct val="0"/>
              </a:spcBef>
            </a:pPr>
            <a:r>
              <a:rPr lang="en-US" sz="1000" smtClean="0">
                <a:latin typeface="Arial" charset="0"/>
              </a:rPr>
              <a:t>&gt;&gt;&gt;&gt;&gt;&gt;&gt;&gt;&gt;&gt;</a:t>
            </a:r>
          </a:p>
          <a:p>
            <a:pPr eaLnBrk="1" hangingPunct="1">
              <a:spcBef>
                <a:spcPct val="0"/>
              </a:spcBef>
            </a:pPr>
            <a:r>
              <a:rPr lang="en-US" sz="1000" smtClean="0"/>
              <a:t>Brian Schmidt, a research ornithologist at the Smithsonian’s National Museum of Natural History, makes notes of a female specimen of the newly-discovered olive-backed forest robin. The species was discovered during an on-going biodiversity study in Gabon, Africa. </a:t>
            </a:r>
            <a:br>
              <a:rPr lang="en-US" sz="1000" smtClean="0"/>
            </a:br>
            <a:r>
              <a:rPr lang="en-US" sz="1000" smtClean="0"/>
              <a:t>Credit: Carlton Ward, Photo Taken: September 2003 </a:t>
            </a:r>
          </a:p>
          <a:p>
            <a:pPr eaLnBrk="1" hangingPunct="1">
              <a:spcBef>
                <a:spcPct val="0"/>
              </a:spcBef>
            </a:pPr>
            <a:endParaRPr lang="en-US" sz="1000" smtClean="0">
              <a:latin typeface="Arial" charset="0"/>
            </a:endParaRPr>
          </a:p>
          <a:p>
            <a:pPr eaLnBrk="1" hangingPunct="1"/>
            <a:r>
              <a:rPr lang="en-US" sz="1000" b="1" smtClean="0"/>
              <a:t>Frida Kahlo to Nickolas Muray</a:t>
            </a:r>
            <a:r>
              <a:rPr lang="en-US" sz="1000" smtClean="0"/>
              <a:t>, 27 February 1959. 8 pages.</a:t>
            </a:r>
          </a:p>
          <a:p>
            <a:pPr eaLnBrk="1" hangingPunct="1"/>
            <a:r>
              <a:rPr lang="en-US" sz="1000" smtClean="0"/>
              <a:t>Nickolas Muray papers, 1911-1978. Archives of American Art, Smithsonian Institution. </a:t>
            </a:r>
          </a:p>
          <a:p>
            <a:pPr eaLnBrk="1" hangingPunct="1"/>
            <a:endParaRPr lang="en-US" sz="1000" smtClean="0">
              <a:latin typeface="Arial" charset="0"/>
            </a:endParaRPr>
          </a:p>
          <a:p>
            <a:pPr eaLnBrk="1" hangingPunct="1"/>
            <a:r>
              <a:rPr lang="en-US" sz="1000" b="1" smtClean="0"/>
              <a:t>From:</a:t>
            </a:r>
            <a:r>
              <a:rPr lang="en-US" sz="1000" smtClean="0"/>
              <a:t>J. J. Ernst</a:t>
            </a:r>
            <a:br>
              <a:rPr lang="en-US" sz="1000" smtClean="0"/>
            </a:br>
            <a:r>
              <a:rPr lang="en-US" sz="1000" i="1" smtClean="0"/>
              <a:t>Papillons d'Europe, peints d'après nature ...</a:t>
            </a:r>
            <a:r>
              <a:rPr lang="en-US" sz="1000" smtClean="0"/>
              <a:t>, 1779-1792</a:t>
            </a:r>
            <a:br>
              <a:rPr lang="en-US" sz="1000" smtClean="0"/>
            </a:br>
            <a:r>
              <a:rPr lang="en-US" sz="1000" b="1" smtClean="0"/>
              <a:t>Date of Image:</a:t>
            </a:r>
            <a:r>
              <a:rPr lang="en-US" sz="1000" smtClean="0"/>
              <a:t>1779-1792 </a:t>
            </a:r>
            <a:r>
              <a:rPr lang="en-US" sz="1000" b="1" smtClean="0"/>
              <a:t>Caption on Image:</a:t>
            </a:r>
            <a:r>
              <a:rPr lang="en-US" sz="1000" smtClean="0"/>
              <a:t>Title page and frontispiece </a:t>
            </a:r>
            <a:r>
              <a:rPr lang="en-US" sz="1000" b="1" smtClean="0"/>
              <a:t>More about this image:</a:t>
            </a:r>
            <a:r>
              <a:rPr lang="en-US" sz="1000" smtClean="0"/>
              <a:t>Tome I Planches - title page </a:t>
            </a:r>
            <a:r>
              <a:rPr lang="en-US" sz="1000" b="1" smtClean="0"/>
              <a:t>Other Subject Terms for this Image:</a:t>
            </a:r>
            <a:r>
              <a:rPr lang="en-US" sz="1000" smtClean="0"/>
              <a:t>None available </a:t>
            </a:r>
            <a:r>
              <a:rPr lang="en-US" sz="1000" b="1" smtClean="0"/>
              <a:t>ID:</a:t>
            </a:r>
            <a:r>
              <a:rPr lang="en-US" sz="1000" smtClean="0"/>
              <a:t> 93-690 </a:t>
            </a:r>
            <a:r>
              <a:rPr lang="en-US" sz="1000" b="1" smtClean="0"/>
              <a:t>Image Collection(s):</a:t>
            </a:r>
            <a:r>
              <a:rPr lang="en-US" sz="1000" smtClean="0">
                <a:hlinkClick r:id="rId3" action="ppaction://hlinkfile"/>
              </a:rPr>
              <a:t>Butterflies and Moths</a:t>
            </a:r>
            <a:r>
              <a:rPr lang="en-US" sz="1000" smtClean="0"/>
              <a:t> ; </a:t>
            </a:r>
            <a:r>
              <a:rPr lang="en-US" sz="1000" smtClean="0">
                <a:hlinkClick r:id="rId4" action="ppaction://hlinkfile"/>
              </a:rPr>
              <a:t>Landscapes</a:t>
            </a:r>
            <a:r>
              <a:rPr lang="en-US" sz="1000" smtClean="0"/>
              <a:t> </a:t>
            </a:r>
          </a:p>
          <a:p>
            <a:pPr eaLnBrk="1" hangingPunct="1"/>
            <a:endParaRPr lang="en-US" sz="1000" smtClean="0">
              <a:latin typeface="Arial" charset="0"/>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9160DC-5E4C-4AD1-B31F-D3D38B8EF461}" type="slidenum">
              <a:rPr lang="en-US" smtClean="0">
                <a:latin typeface="Arial" charset="0"/>
              </a:rPr>
              <a:pPr fontAlgn="base">
                <a:spcBef>
                  <a:spcPct val="0"/>
                </a:spcBef>
                <a:spcAft>
                  <a:spcPct val="0"/>
                </a:spcAft>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AC5407-9545-4D8C-927D-A1A58BCAF7CA}" type="slidenum">
              <a:rPr lang="en-US" smtClean="0">
                <a:latin typeface="Arial" charset="0"/>
              </a:rPr>
              <a:pPr fontAlgn="base">
                <a:spcBef>
                  <a:spcPct val="0"/>
                </a:spcBef>
                <a:spcAft>
                  <a:spcPct val="0"/>
                </a:spcAft>
              </a:pPr>
              <a:t>4</a:t>
            </a:fld>
            <a:endParaRPr lang="en-US" smtClean="0">
              <a:latin typeface="Arial" charset="0"/>
            </a:endParaRPr>
          </a:p>
        </p:txBody>
      </p:sp>
      <p:sp>
        <p:nvSpPr>
          <p:cNvPr id="33795" name="Rectangle 2"/>
          <p:cNvSpPr>
            <a:spLocks noRo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latin typeface="Arial" charset="0"/>
              </a:rPr>
              <a:t>Today the Smithsonian collections holds 137.2 Million collection objects of which only about 10% have digital records and an even smaller subset of these have images associated with them (about 2 million images). We are also increasingly collecting digital files for which there is no physical object – for example research datasets, digital photographs, and sound recordings – all being born digital. </a:t>
            </a:r>
          </a:p>
          <a:p>
            <a:pPr marL="228600" indent="-228600" eaLnBrk="1" hangingPunct="1">
              <a:spcBef>
                <a:spcPct val="0"/>
              </a:spcBef>
            </a:pPr>
            <a:endParaRPr lang="en-US" smtClean="0">
              <a:latin typeface="Arial" charset="0"/>
            </a:endParaRPr>
          </a:p>
          <a:p>
            <a:pPr marL="228600" indent="-228600" eaLnBrk="1" hangingPunct="1">
              <a:spcBef>
                <a:spcPct val="0"/>
              </a:spcBef>
            </a:pPr>
            <a:endParaRPr lang="en-US" smtClean="0">
              <a:latin typeface="Arial" charset="0"/>
            </a:endParaRPr>
          </a:p>
          <a:p>
            <a:pPr marL="228600" indent="-228600" eaLnBrk="1" hangingPunct="1">
              <a:spcBef>
                <a:spcPct val="0"/>
              </a:spcBef>
            </a:pPr>
            <a:r>
              <a:rPr lang="en-US" smtClean="0">
                <a:latin typeface="Arial" charset="0"/>
              </a:rPr>
              <a:t>&gt;&gt;&gt;&gt;</a:t>
            </a:r>
          </a:p>
          <a:p>
            <a:pPr marL="228600" indent="-228600" eaLnBrk="1" hangingPunct="1">
              <a:spcBef>
                <a:spcPct val="0"/>
              </a:spcBef>
            </a:pPr>
            <a:r>
              <a:rPr lang="en-US" smtClean="0">
                <a:latin typeface="Arial" charset="0"/>
              </a:rPr>
              <a:t>124 Million are NMNH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14C1AB-64BD-4F0E-8742-15991112431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2007, 23 members from across the Institution representing LAMS met to discuss collaboration. The group agreed that collaboration helps users access information unhampered by arbitrary boundaries among libraries, archives and museums, and more efficient means for administrators to showcase all of their institutional assets</a:t>
            </a:r>
          </a:p>
          <a:p>
            <a:pPr eaLnBrk="1" hangingPunct="1">
              <a:spcBef>
                <a:spcPct val="0"/>
              </a:spcBef>
            </a:pPr>
            <a:endParaRPr lang="en-US" smtClean="0"/>
          </a:p>
          <a:p>
            <a:pPr eaLnBrk="1" hangingPunct="1">
              <a:spcBef>
                <a:spcPct val="0"/>
              </a:spcBef>
            </a:pPr>
            <a:r>
              <a:rPr lang="en-US" smtClean="0"/>
              <a:t>This group identified two projects, one involving photographic collections across the Institution, the other to create a single point of access to all collections – in effect, one-stop shopping.</a:t>
            </a:r>
          </a:p>
          <a:p>
            <a:pPr eaLnBrk="1" hangingPunct="1">
              <a:spcBef>
                <a:spcPct val="0"/>
              </a:spcBef>
            </a:pPr>
            <a:endParaRPr lang="en-US" smtClean="0"/>
          </a:p>
          <a:p>
            <a:pPr eaLnBrk="1" hangingPunct="1">
              <a:spcBef>
                <a:spcPct val="0"/>
              </a:spcBef>
            </a:pPr>
            <a:r>
              <a:rPr lang="en-US" smtClean="0"/>
              <a:t>Please note that neither of these good ideas came with funding. Instead the Smithsonian would look for opportunities to try to turn these recommendations into reality. We did, but when the opportunities presented themselves, they took a different flavor. </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2C6D7-E73B-4015-BF63-805359A9A2B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lnSpc>
                <a:spcPct val="80000"/>
              </a:lnSpc>
              <a:defRPr/>
            </a:pPr>
            <a:r>
              <a:rPr lang="en-US" dirty="0" smtClean="0"/>
              <a:t>In June 2008, the Smithsonian Institution was the 4</a:t>
            </a:r>
            <a:r>
              <a:rPr lang="en-US" baseline="30000" dirty="0" smtClean="0"/>
              <a:t>th</a:t>
            </a:r>
            <a:r>
              <a:rPr lang="en-US" dirty="0" smtClean="0"/>
              <a:t> institution to launch on Flickr Commons.  The nearly 2000 images have no known copyright restrictions and come from 11 different units, including the Libraries and several archives and museums.  The images have received nearly 3 million views, tens of thousands of tags, and positive press coverage. And one of the unexpected results was a donation of photos about the famous “Scopes Monkey Trial” to the Smithsonian Institution Archives from a donor who appreciated the Smithsonian’s efforts in open and transparent sharing of its collections.</a:t>
            </a:r>
          </a:p>
          <a:p>
            <a:pPr eaLnBrk="1" hangingPunct="1">
              <a:lnSpc>
                <a:spcPct val="80000"/>
              </a:lnSpc>
              <a:defRPr/>
            </a:pPr>
            <a:endParaRPr lang="en-US" dirty="0" smtClean="0"/>
          </a:p>
          <a:p>
            <a:pPr eaLnBrk="1" hangingPunct="1">
              <a:lnSpc>
                <a:spcPct val="80000"/>
              </a:lnSpc>
              <a:defRPr/>
            </a:pPr>
            <a:r>
              <a:rPr lang="en-US" dirty="0" smtClean="0"/>
              <a:t>learning what content is desired by the Web 2.0 world, how to bring crowd-sourcing into professionally curated collections, and how to bring diverse institutional skills together in a collaborative project.</a:t>
            </a:r>
          </a:p>
          <a:p>
            <a:pPr eaLnBrk="1" hangingPunct="1">
              <a:lnSpc>
                <a:spcPct val="80000"/>
              </a:lnSpc>
              <a:defRPr/>
            </a:pPr>
            <a:endParaRPr lang="en-US" dirty="0" smtClean="0"/>
          </a:p>
          <a:p>
            <a:pPr eaLnBrk="1" hangingPunct="1">
              <a:lnSpc>
                <a:spcPct val="80000"/>
              </a:lnSpc>
              <a:defRPr/>
            </a:pPr>
            <a:r>
              <a:rPr lang="en-US" sz="900" dirty="0" smtClean="0"/>
              <a:t>&gt;&gt;&gt;&gt;</a:t>
            </a:r>
          </a:p>
          <a:p>
            <a:pPr eaLnBrk="1" hangingPunct="1">
              <a:lnSpc>
                <a:spcPct val="80000"/>
              </a:lnSpc>
              <a:defRPr/>
            </a:pPr>
            <a:r>
              <a:rPr lang="en-US" sz="900" b="1" dirty="0" smtClean="0"/>
              <a:t>Smithsonian Content Participants:</a:t>
            </a:r>
          </a:p>
          <a:p>
            <a:pPr eaLnBrk="1" hangingPunct="1">
              <a:lnSpc>
                <a:spcPct val="80000"/>
              </a:lnSpc>
              <a:defRPr/>
            </a:pPr>
            <a:r>
              <a:rPr lang="en-US" sz="900" dirty="0" smtClean="0"/>
              <a:t>Anacostia Community Museum</a:t>
            </a:r>
          </a:p>
          <a:p>
            <a:pPr eaLnBrk="1" hangingPunct="1">
              <a:lnSpc>
                <a:spcPct val="80000"/>
              </a:lnSpc>
              <a:defRPr/>
            </a:pPr>
            <a:r>
              <a:rPr lang="en-US" sz="900" dirty="0" smtClean="0"/>
              <a:t>National Museum of Natural History</a:t>
            </a:r>
          </a:p>
          <a:p>
            <a:pPr eaLnBrk="1" hangingPunct="1">
              <a:lnSpc>
                <a:spcPct val="80000"/>
              </a:lnSpc>
              <a:defRPr/>
            </a:pPr>
            <a:r>
              <a:rPr lang="en-US" sz="900" dirty="0" smtClean="0"/>
              <a:t>National Museum of the American Indian</a:t>
            </a:r>
          </a:p>
          <a:p>
            <a:pPr eaLnBrk="1" hangingPunct="1">
              <a:lnSpc>
                <a:spcPct val="80000"/>
              </a:lnSpc>
              <a:defRPr/>
            </a:pPr>
            <a:r>
              <a:rPr lang="en-US" sz="900" dirty="0" smtClean="0"/>
              <a:t>National Portrait Gallery</a:t>
            </a:r>
          </a:p>
          <a:p>
            <a:pPr eaLnBrk="1" hangingPunct="1">
              <a:lnSpc>
                <a:spcPct val="80000"/>
              </a:lnSpc>
              <a:defRPr/>
            </a:pPr>
            <a:r>
              <a:rPr lang="en-US" sz="900" dirty="0" smtClean="0"/>
              <a:t>National Postal Museum</a:t>
            </a:r>
          </a:p>
          <a:p>
            <a:pPr eaLnBrk="1" hangingPunct="1">
              <a:lnSpc>
                <a:spcPct val="80000"/>
              </a:lnSpc>
              <a:defRPr/>
            </a:pPr>
            <a:r>
              <a:rPr lang="en-US" sz="900" dirty="0" smtClean="0"/>
              <a:t>Smithsonian American Art Museum</a:t>
            </a:r>
          </a:p>
          <a:p>
            <a:pPr eaLnBrk="1" hangingPunct="1">
              <a:lnSpc>
                <a:spcPct val="80000"/>
              </a:lnSpc>
              <a:defRPr/>
            </a:pPr>
            <a:endParaRPr lang="en-US" sz="900" dirty="0" smtClean="0"/>
          </a:p>
          <a:p>
            <a:pPr eaLnBrk="1" hangingPunct="1">
              <a:lnSpc>
                <a:spcPct val="80000"/>
              </a:lnSpc>
              <a:defRPr/>
            </a:pPr>
            <a:r>
              <a:rPr lang="en-US" sz="900" dirty="0" smtClean="0"/>
              <a:t>Smithsonian Institution Libraries</a:t>
            </a:r>
          </a:p>
          <a:p>
            <a:pPr eaLnBrk="1" hangingPunct="1">
              <a:lnSpc>
                <a:spcPct val="80000"/>
              </a:lnSpc>
              <a:defRPr/>
            </a:pPr>
            <a:endParaRPr lang="en-US" sz="900" dirty="0" smtClean="0"/>
          </a:p>
          <a:p>
            <a:pPr eaLnBrk="1" hangingPunct="1">
              <a:lnSpc>
                <a:spcPct val="80000"/>
              </a:lnSpc>
              <a:defRPr/>
            </a:pPr>
            <a:r>
              <a:rPr lang="en-US" sz="900" dirty="0" smtClean="0"/>
              <a:t>Archives of American Art</a:t>
            </a:r>
          </a:p>
          <a:p>
            <a:pPr eaLnBrk="1" hangingPunct="1">
              <a:lnSpc>
                <a:spcPct val="80000"/>
              </a:lnSpc>
              <a:defRPr/>
            </a:pPr>
            <a:r>
              <a:rPr lang="en-US" sz="900" dirty="0" smtClean="0"/>
              <a:t>Archives of American Gardens</a:t>
            </a:r>
          </a:p>
          <a:p>
            <a:pPr eaLnBrk="1" hangingPunct="1">
              <a:lnSpc>
                <a:spcPct val="80000"/>
              </a:lnSpc>
              <a:defRPr/>
            </a:pPr>
            <a:r>
              <a:rPr lang="en-US" sz="900" dirty="0" smtClean="0"/>
              <a:t>Smithsonian Institution Archives</a:t>
            </a:r>
          </a:p>
          <a:p>
            <a:pPr eaLnBrk="1" hangingPunct="1">
              <a:lnSpc>
                <a:spcPct val="80000"/>
              </a:lnSpc>
              <a:defRPr/>
            </a:pPr>
            <a:r>
              <a:rPr lang="en-US" sz="900" dirty="0" smtClean="0"/>
              <a:t> </a:t>
            </a:r>
          </a:p>
          <a:p>
            <a:pPr eaLnBrk="1" hangingPunct="1">
              <a:lnSpc>
                <a:spcPct val="80000"/>
              </a:lnSpc>
              <a:defRPr/>
            </a:pPr>
            <a:r>
              <a:rPr lang="en-US" sz="900" dirty="0" smtClean="0"/>
              <a:t>Smithsonian Astrophysical Observatory</a:t>
            </a:r>
          </a:p>
          <a:p>
            <a:pPr eaLnBrk="1" hangingPunct="1">
              <a:lnSpc>
                <a:spcPct val="80000"/>
              </a:lnSpc>
              <a:defRPr/>
            </a:pPr>
            <a:r>
              <a:rPr lang="en-US" sz="900" dirty="0" smtClean="0"/>
              <a:t>Center for </a:t>
            </a:r>
            <a:r>
              <a:rPr lang="en-US" sz="900" dirty="0" err="1" smtClean="0"/>
              <a:t>Folklife</a:t>
            </a:r>
            <a:r>
              <a:rPr lang="en-US" sz="900" dirty="0" smtClean="0"/>
              <a:t> and Cultural Heritage</a:t>
            </a:r>
          </a:p>
          <a:p>
            <a:pPr eaLnBrk="1" hangingPunct="1">
              <a:lnSpc>
                <a:spcPct val="80000"/>
              </a:lnSpc>
              <a:defRPr/>
            </a:pPr>
            <a:endParaRPr lang="en-US" sz="900" dirty="0" smtClean="0"/>
          </a:p>
        </p:txBody>
      </p:sp>
      <p:sp>
        <p:nvSpPr>
          <p:cNvPr id="4" name="Slide Number Placeholder 3"/>
          <p:cNvSpPr>
            <a:spLocks noGrp="1"/>
          </p:cNvSpPr>
          <p:nvPr>
            <p:ph type="sldNum" sz="quarter" idx="5"/>
          </p:nvPr>
        </p:nvSpPr>
        <p:spPr/>
        <p:txBody>
          <a:bodyPr/>
          <a:lstStyle/>
          <a:p>
            <a:pPr>
              <a:defRPr/>
            </a:pPr>
            <a:fld id="{E28FF8ED-FD5E-4C38-B207-69FEE62620C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most popular image, initially and to this day, remains this photograph of a letter carrier with a child in a mailbag from our National Postal Museum collection.</a:t>
            </a:r>
          </a:p>
        </p:txBody>
      </p:sp>
      <p:sp>
        <p:nvSpPr>
          <p:cNvPr id="4" name="Slide Number Placeholder 3"/>
          <p:cNvSpPr>
            <a:spLocks noGrp="1"/>
          </p:cNvSpPr>
          <p:nvPr>
            <p:ph type="sldNum" sz="quarter" idx="5"/>
          </p:nvPr>
        </p:nvSpPr>
        <p:spPr/>
        <p:txBody>
          <a:bodyPr/>
          <a:lstStyle/>
          <a:p>
            <a:pPr>
              <a:defRPr/>
            </a:pPr>
            <a:fld id="{987EFBC5-2DFB-4392-B6CC-596A7E27D80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A good example of the increased exposure comes from the Libraries collection of “Portraits of Scientists,”  primarily 19</a:t>
            </a:r>
            <a:r>
              <a:rPr lang="en-US" baseline="30000" smtClean="0"/>
              <a:t>th</a:t>
            </a:r>
            <a:r>
              <a:rPr lang="en-US" smtClean="0"/>
              <a:t> and early 20</a:t>
            </a:r>
            <a:r>
              <a:rPr lang="en-US" baseline="30000" smtClean="0"/>
              <a:t>th</a:t>
            </a:r>
            <a:r>
              <a:rPr lang="en-US" smtClean="0"/>
              <a:t> century scientists and inventors.  When we first offered these, one response from an SI administrator was “Ugh…who wants to see dead white men.”  Well, this set had been available on the Smithsonian Libraries’ website for 5 years at the launch of the Flickr project.  In the 3 months following, there were nearly as many visits to this collection as had occurred during the previous 5 years.  In fact, this image, which includes Albert Einstein, is the third most popular image on the site.  Flickr users have identified the other scientists in the image, as well as the date and place—none of which was in our records.  SIL receives a constant stream of requests to license these images for a variety of uses.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34835BA-1F5F-4837-A061-D9A53803729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A view of the &quot;Castle&quot; #2"/>
          <p:cNvPicPr>
            <a:picLocks noChangeAspect="1" noChangeArrowheads="1"/>
          </p:cNvPicPr>
          <p:nvPr userDrawn="1"/>
        </p:nvPicPr>
        <p:blipFill>
          <a:blip r:embed="rId2" cstate="print"/>
          <a:srcRect/>
          <a:stretch>
            <a:fillRect/>
          </a:stretch>
        </p:blipFill>
        <p:spPr bwMode="auto">
          <a:xfrm>
            <a:off x="1828800" y="1371600"/>
            <a:ext cx="5410200" cy="3657600"/>
          </a:xfrm>
          <a:prstGeom prst="rect">
            <a:avLst/>
          </a:prstGeom>
          <a:noFill/>
          <a:ln w="34925" cmpd="thinThick">
            <a:solidFill>
              <a:schemeClr val="tx1"/>
            </a:solidFill>
            <a:miter lim="800000"/>
            <a:headEnd/>
            <a:tailEnd/>
          </a:ln>
        </p:spPr>
      </p:pic>
      <p:sp>
        <p:nvSpPr>
          <p:cNvPr id="2" name="Title 1"/>
          <p:cNvSpPr>
            <a:spLocks noGrp="1"/>
          </p:cNvSpPr>
          <p:nvPr>
            <p:ph type="ctrTitle"/>
          </p:nvPr>
        </p:nvSpPr>
        <p:spPr>
          <a:xfrm>
            <a:off x="609600" y="304801"/>
            <a:ext cx="77724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C244226-F359-4AB0-AABE-874A774A145E}" type="datetime1">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7" name="Slide Number Placeholder 5"/>
          <p:cNvSpPr>
            <a:spLocks noGrp="1"/>
          </p:cNvSpPr>
          <p:nvPr>
            <p:ph type="sldNum" sz="quarter" idx="12"/>
          </p:nvPr>
        </p:nvSpPr>
        <p:spPr/>
        <p:txBody>
          <a:bodyPr/>
          <a:lstStyle>
            <a:lvl1pPr>
              <a:defRPr/>
            </a:lvl1pPr>
          </a:lstStyle>
          <a:p>
            <a:pPr>
              <a:defRPr/>
            </a:pPr>
            <a:fld id="{C21E3277-08A5-40C4-A79F-DC74EDEA9D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B6BA8E-B826-4F6B-8DC4-77576CDACBFE}" type="datetime1">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6" name="Slide Number Placeholder 5"/>
          <p:cNvSpPr>
            <a:spLocks noGrp="1"/>
          </p:cNvSpPr>
          <p:nvPr>
            <p:ph type="sldNum" sz="quarter" idx="12"/>
          </p:nvPr>
        </p:nvSpPr>
        <p:spPr/>
        <p:txBody>
          <a:bodyPr/>
          <a:lstStyle>
            <a:lvl1pPr>
              <a:defRPr/>
            </a:lvl1pPr>
          </a:lstStyle>
          <a:p>
            <a:pPr>
              <a:defRPr/>
            </a:pPr>
            <a:fld id="{32969969-BCDC-4838-8792-A27EB748EF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FA4087-4C51-4ACE-BE81-B786575E7E1C}" type="datetime1">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6" name="Slide Number Placeholder 5"/>
          <p:cNvSpPr>
            <a:spLocks noGrp="1"/>
          </p:cNvSpPr>
          <p:nvPr>
            <p:ph type="sldNum" sz="quarter" idx="12"/>
          </p:nvPr>
        </p:nvSpPr>
        <p:spPr/>
        <p:txBody>
          <a:bodyPr/>
          <a:lstStyle>
            <a:lvl1pPr>
              <a:defRPr/>
            </a:lvl1pPr>
          </a:lstStyle>
          <a:p>
            <a:pPr>
              <a:defRPr/>
            </a:pPr>
            <a:fld id="{B53CD755-1947-4AC3-BEB7-E2364266D9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371600"/>
            <a:ext cx="9144000" cy="1588"/>
          </a:xfrm>
          <a:prstGeom prst="line">
            <a:avLst/>
          </a:prstGeom>
          <a:ln w="57150" cmpd="thinThick">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ln w="3175">
            <a:noFill/>
          </a:ln>
        </p:spPr>
        <p:txBody>
          <a:bodyPr/>
          <a:lstStyle>
            <a:lvl1pPr>
              <a:defRPr baseline="0">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5E16395-E9B5-43FA-876E-4B5F767CF268}" type="datetime1">
              <a:rPr lang="en-US"/>
              <a:pPr>
                <a:defRPr/>
              </a:pPr>
              <a:t>6/22/2010</a:t>
            </a:fld>
            <a:endParaRPr lang="en-US"/>
          </a:p>
        </p:txBody>
      </p:sp>
      <p:sp>
        <p:nvSpPr>
          <p:cNvPr id="6" name="Footer Placeholder 4"/>
          <p:cNvSpPr>
            <a:spLocks noGrp="1"/>
          </p:cNvSpPr>
          <p:nvPr>
            <p:ph type="ftr" sz="quarter" idx="11"/>
          </p:nvPr>
        </p:nvSpPr>
        <p:spPr>
          <a:xfrm>
            <a:off x="457200" y="6324600"/>
            <a:ext cx="2209800" cy="365125"/>
          </a:xfrm>
        </p:spPr>
        <p:txBody>
          <a:bodyPr/>
          <a:lstStyle>
            <a:lvl1pPr>
              <a:defRPr sz="900" i="1">
                <a:solidFill>
                  <a:schemeClr val="bg2"/>
                </a:solidFill>
              </a:defRPr>
            </a:lvl1pPr>
          </a:lstStyle>
          <a:p>
            <a:pPr>
              <a:defRPr/>
            </a:pPr>
            <a:r>
              <a:rPr lang="en-US"/>
              <a:t>RLG Partnership Meeting, June 17, 2010</a:t>
            </a:r>
          </a:p>
        </p:txBody>
      </p:sp>
      <p:sp>
        <p:nvSpPr>
          <p:cNvPr id="7" name="Slide Number Placeholder 5"/>
          <p:cNvSpPr>
            <a:spLocks noGrp="1"/>
          </p:cNvSpPr>
          <p:nvPr>
            <p:ph type="sldNum" sz="quarter" idx="12"/>
          </p:nvPr>
        </p:nvSpPr>
        <p:spPr/>
        <p:txBody>
          <a:bodyPr/>
          <a:lstStyle>
            <a:lvl1pPr>
              <a:defRPr/>
            </a:lvl1pPr>
          </a:lstStyle>
          <a:p>
            <a:pPr>
              <a:defRPr/>
            </a:pPr>
            <a:fld id="{B3FDD569-6708-479D-9244-D8871C16D1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EAA65F-0AD4-4DD4-9899-C86F9DD2BB38}" type="datetime1">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6" name="Slide Number Placeholder 5"/>
          <p:cNvSpPr>
            <a:spLocks noGrp="1"/>
          </p:cNvSpPr>
          <p:nvPr>
            <p:ph type="sldNum" sz="quarter" idx="12"/>
          </p:nvPr>
        </p:nvSpPr>
        <p:spPr/>
        <p:txBody>
          <a:bodyPr/>
          <a:lstStyle>
            <a:lvl1pPr>
              <a:defRPr/>
            </a:lvl1pPr>
          </a:lstStyle>
          <a:p>
            <a:pPr>
              <a:defRPr/>
            </a:pPr>
            <a:fld id="{B4329B49-C1AD-4A9E-BFC5-720C0B6DFB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849AC1-4780-4E79-BE56-5C5F39811563}" type="datetime1">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7" name="Slide Number Placeholder 5"/>
          <p:cNvSpPr>
            <a:spLocks noGrp="1"/>
          </p:cNvSpPr>
          <p:nvPr>
            <p:ph type="sldNum" sz="quarter" idx="12"/>
          </p:nvPr>
        </p:nvSpPr>
        <p:spPr/>
        <p:txBody>
          <a:bodyPr/>
          <a:lstStyle>
            <a:lvl1pPr>
              <a:defRPr/>
            </a:lvl1pPr>
          </a:lstStyle>
          <a:p>
            <a:pPr>
              <a:defRPr/>
            </a:pPr>
            <a:fld id="{D830F24E-DEC2-4734-9DBE-D6D9FF8583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2E02BE-D9B7-45B5-B110-2D4ED972E22B}" type="datetime1">
              <a:rPr lang="en-US"/>
              <a:pPr>
                <a:defRPr/>
              </a:pPr>
              <a:t>6/22/2010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9" name="Slide Number Placeholder 5"/>
          <p:cNvSpPr>
            <a:spLocks noGrp="1"/>
          </p:cNvSpPr>
          <p:nvPr>
            <p:ph type="sldNum" sz="quarter" idx="12"/>
          </p:nvPr>
        </p:nvSpPr>
        <p:spPr/>
        <p:txBody>
          <a:bodyPr/>
          <a:lstStyle>
            <a:lvl1pPr>
              <a:defRPr/>
            </a:lvl1pPr>
          </a:lstStyle>
          <a:p>
            <a:pPr>
              <a:defRPr/>
            </a:pPr>
            <a:fld id="{856A70D7-DF91-4FAD-BA20-05FC6AEFDE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5EAE2F-40DC-4BA2-ADD5-D6072D5CAA92}" type="datetime1">
              <a:rPr lang="en-US"/>
              <a:pPr>
                <a:defRPr/>
              </a:pPr>
              <a:t>6/22/2010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5" name="Slide Number Placeholder 5"/>
          <p:cNvSpPr>
            <a:spLocks noGrp="1"/>
          </p:cNvSpPr>
          <p:nvPr>
            <p:ph type="sldNum" sz="quarter" idx="12"/>
          </p:nvPr>
        </p:nvSpPr>
        <p:spPr/>
        <p:txBody>
          <a:bodyPr/>
          <a:lstStyle>
            <a:lvl1pPr>
              <a:defRPr/>
            </a:lvl1pPr>
          </a:lstStyle>
          <a:p>
            <a:pPr>
              <a:defRPr/>
            </a:pPr>
            <a:fld id="{7D3291CD-E433-4664-8777-161BC52343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11D9D1-C6D4-4837-91B4-238B6BCF63A6}" type="datetime1">
              <a:rPr lang="en-US"/>
              <a:pPr>
                <a:defRPr/>
              </a:pPr>
              <a:t>6/22/2010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4" name="Slide Number Placeholder 5"/>
          <p:cNvSpPr>
            <a:spLocks noGrp="1"/>
          </p:cNvSpPr>
          <p:nvPr>
            <p:ph type="sldNum" sz="quarter" idx="12"/>
          </p:nvPr>
        </p:nvSpPr>
        <p:spPr/>
        <p:txBody>
          <a:bodyPr/>
          <a:lstStyle>
            <a:lvl1pPr>
              <a:defRPr/>
            </a:lvl1pPr>
          </a:lstStyle>
          <a:p>
            <a:pPr>
              <a:defRPr/>
            </a:pPr>
            <a:fld id="{0B4347BF-3E44-430D-B4DA-55593954DB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5BBF1C-2260-4D76-8735-C31069789B86}" type="datetime1">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7" name="Slide Number Placeholder 5"/>
          <p:cNvSpPr>
            <a:spLocks noGrp="1"/>
          </p:cNvSpPr>
          <p:nvPr>
            <p:ph type="sldNum" sz="quarter" idx="12"/>
          </p:nvPr>
        </p:nvSpPr>
        <p:spPr/>
        <p:txBody>
          <a:bodyPr/>
          <a:lstStyle>
            <a:lvl1pPr>
              <a:defRPr/>
            </a:lvl1pPr>
          </a:lstStyle>
          <a:p>
            <a:pPr>
              <a:defRPr/>
            </a:pPr>
            <a:fld id="{3136B051-6B21-4ABC-802C-4138C53CBA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AF3FDD-6A46-4907-A622-25EDE6C49392}" type="datetime1">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RLG Partnership Meeting, June 17, 2010</a:t>
            </a:r>
          </a:p>
        </p:txBody>
      </p:sp>
      <p:sp>
        <p:nvSpPr>
          <p:cNvPr id="7" name="Slide Number Placeholder 5"/>
          <p:cNvSpPr>
            <a:spLocks noGrp="1"/>
          </p:cNvSpPr>
          <p:nvPr>
            <p:ph type="sldNum" sz="quarter" idx="12"/>
          </p:nvPr>
        </p:nvSpPr>
        <p:spPr/>
        <p:txBody>
          <a:bodyPr/>
          <a:lstStyle>
            <a:lvl1pPr>
              <a:defRPr/>
            </a:lvl1pPr>
          </a:lstStyle>
          <a:p>
            <a:pPr>
              <a:defRPr/>
            </a:pPr>
            <a:fld id="{26AFADC8-AAAF-4268-8659-0E25E4423B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3716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40E9CD3-4A24-4ABE-B08D-02DA3E49FD63}" type="datetime1">
              <a:rPr lang="en-US"/>
              <a:pPr>
                <a:defRPr/>
              </a:pPr>
              <a:t>6/22/2010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RLG Partnership Meeting, June 17, 2010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779B9F1-D35B-4460-B3FE-AE1FAAC447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jpeg"/><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5" Type="http://schemas.openxmlformats.org/officeDocument/2006/relationships/slide" Target="slide8.xml"/><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hyperlink" Target="http://collections.si.ed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nasm.si.edu/collections/fullimg"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iris-archives.si.edu/ipac20/ipac.jsp?&amp;profile=all&amp;source=~!siarchives&amp;uri=full=3100001~!173702~!0#focus" TargetMode="Externa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smithsonian/2584174182/favori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990600"/>
          </a:xfrm>
          <a:noFill/>
        </p:spPr>
        <p:txBody>
          <a:bodyPr rtlCol="0">
            <a:normAutofit fontScale="90000"/>
          </a:bodyPr>
          <a:lstStyle/>
          <a:p>
            <a:pPr eaLnBrk="1" fontAlgn="auto" hangingPunct="1">
              <a:spcAft>
                <a:spcPts val="0"/>
              </a:spcAft>
              <a:defRPr/>
            </a:pPr>
            <a:r>
              <a:rPr lang="en-US" sz="3600" b="1" dirty="0" smtClean="0">
                <a:solidFill>
                  <a:schemeClr val="accent2">
                    <a:lumMod val="50000"/>
                  </a:schemeClr>
                </a:solidFill>
              </a:rPr>
              <a:t>The Smithsonian:</a:t>
            </a:r>
            <a:br>
              <a:rPr lang="en-US" sz="3600" b="1" dirty="0" smtClean="0">
                <a:solidFill>
                  <a:schemeClr val="accent2">
                    <a:lumMod val="50000"/>
                  </a:schemeClr>
                </a:solidFill>
              </a:rPr>
            </a:br>
            <a:r>
              <a:rPr lang="en-US" sz="3600" b="1" dirty="0" smtClean="0">
                <a:solidFill>
                  <a:schemeClr val="accent2">
                    <a:lumMod val="50000"/>
                  </a:schemeClr>
                </a:solidFill>
              </a:rPr>
              <a:t>One-Stop Shopping</a:t>
            </a:r>
          </a:p>
        </p:txBody>
      </p:sp>
      <p:sp>
        <p:nvSpPr>
          <p:cNvPr id="4099" name="Subtitle 2"/>
          <p:cNvSpPr>
            <a:spLocks noGrp="1"/>
          </p:cNvSpPr>
          <p:nvPr>
            <p:ph type="subTitle" idx="1"/>
          </p:nvPr>
        </p:nvSpPr>
        <p:spPr>
          <a:xfrm>
            <a:off x="1371600" y="5181600"/>
            <a:ext cx="6400800" cy="1143000"/>
          </a:xfrm>
        </p:spPr>
        <p:txBody>
          <a:bodyPr/>
          <a:lstStyle/>
          <a:p>
            <a:pPr eaLnBrk="1" hangingPunct="1"/>
            <a:r>
              <a:rPr lang="en-US" sz="2600" smtClean="0">
                <a:solidFill>
                  <a:srgbClr val="060C18"/>
                </a:solidFill>
              </a:rPr>
              <a:t>Nancy E. Gwinn</a:t>
            </a:r>
          </a:p>
          <a:p>
            <a:pPr eaLnBrk="1" hangingPunct="1"/>
            <a:r>
              <a:rPr lang="en-US" sz="2600" smtClean="0">
                <a:solidFill>
                  <a:schemeClr val="tx1"/>
                </a:solidFill>
              </a:rPr>
              <a:t>Smithsonian Institution Libraries</a:t>
            </a:r>
          </a:p>
          <a:p>
            <a:pPr eaLnBrk="1" hangingPunct="1"/>
            <a:endParaRPr lang="en-US" sz="2600" smtClean="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9"/>
          <p:cNvSpPr>
            <a:spLocks noChangeArrowheads="1"/>
          </p:cNvSpPr>
          <p:nvPr/>
        </p:nvSpPr>
        <p:spPr bwMode="auto">
          <a:xfrm>
            <a:off x="381000" y="4800600"/>
            <a:ext cx="5791200" cy="1752600"/>
          </a:xfrm>
          <a:prstGeom prst="rect">
            <a:avLst/>
          </a:prstGeom>
          <a:solidFill>
            <a:schemeClr val="bg1">
              <a:alpha val="58038"/>
            </a:schemeClr>
          </a:solidFill>
          <a:ln w="28575" cap="rnd">
            <a:solidFill>
              <a:schemeClr val="tx1"/>
            </a:solidFill>
            <a:prstDash val="sysDot"/>
            <a:miter lim="800000"/>
            <a:headEnd/>
            <a:tailEnd/>
          </a:ln>
        </p:spPr>
        <p:txBody>
          <a:bodyPr wrap="none" anchor="ctr"/>
          <a:lstStyle/>
          <a:p>
            <a:r>
              <a:rPr lang="en-US">
                <a:latin typeface="Book Antiqua" pitchFamily="18" charset="0"/>
              </a:rPr>
              <a:t>Collection Information Systems</a:t>
            </a:r>
          </a:p>
          <a:p>
            <a:endParaRPr lang="en-US">
              <a:latin typeface="Book Antiqua" pitchFamily="18" charset="0"/>
            </a:endParaRPr>
          </a:p>
          <a:p>
            <a:endParaRPr lang="en-US">
              <a:latin typeface="Book Antiqua" pitchFamily="18" charset="0"/>
            </a:endParaRPr>
          </a:p>
          <a:p>
            <a:endParaRPr lang="en-US">
              <a:latin typeface="Book Antiqua" pitchFamily="18" charset="0"/>
            </a:endParaRPr>
          </a:p>
        </p:txBody>
      </p:sp>
      <p:grpSp>
        <p:nvGrpSpPr>
          <p:cNvPr id="13315" name="Group 178"/>
          <p:cNvGrpSpPr>
            <a:grpSpLocks/>
          </p:cNvGrpSpPr>
          <p:nvPr/>
        </p:nvGrpSpPr>
        <p:grpSpPr bwMode="auto">
          <a:xfrm>
            <a:off x="509588" y="5410200"/>
            <a:ext cx="5510212" cy="1143000"/>
            <a:chOff x="321" y="3408"/>
            <a:chExt cx="3471" cy="720"/>
          </a:xfrm>
        </p:grpSpPr>
        <p:grpSp>
          <p:nvGrpSpPr>
            <p:cNvPr id="13345" name="Group 175"/>
            <p:cNvGrpSpPr>
              <a:grpSpLocks/>
            </p:cNvGrpSpPr>
            <p:nvPr/>
          </p:nvGrpSpPr>
          <p:grpSpPr bwMode="auto">
            <a:xfrm>
              <a:off x="3312" y="3610"/>
              <a:ext cx="480" cy="518"/>
              <a:chOff x="3312" y="3562"/>
              <a:chExt cx="480" cy="518"/>
            </a:xfrm>
          </p:grpSpPr>
          <p:pic>
            <p:nvPicPr>
              <p:cNvPr id="13367" name="Picture 29" descr="MCj02317830000[1]"/>
              <p:cNvPicPr>
                <a:picLocks noChangeAspect="1" noChangeArrowheads="1"/>
              </p:cNvPicPr>
              <p:nvPr/>
            </p:nvPicPr>
            <p:blipFill>
              <a:blip r:embed="rId3" cstate="print"/>
              <a:srcRect/>
              <a:stretch>
                <a:fillRect/>
              </a:stretch>
            </p:blipFill>
            <p:spPr bwMode="auto">
              <a:xfrm>
                <a:off x="3446" y="3562"/>
                <a:ext cx="346" cy="326"/>
              </a:xfrm>
              <a:prstGeom prst="rect">
                <a:avLst/>
              </a:prstGeom>
              <a:noFill/>
              <a:ln w="9525">
                <a:noFill/>
                <a:miter lim="800000"/>
                <a:headEnd/>
                <a:tailEnd/>
              </a:ln>
            </p:spPr>
          </p:pic>
          <p:sp>
            <p:nvSpPr>
              <p:cNvPr id="13368" name="Text Box 55"/>
              <p:cNvSpPr txBox="1">
                <a:spLocks noChangeArrowheads="1"/>
              </p:cNvSpPr>
              <p:nvPr/>
            </p:nvSpPr>
            <p:spPr bwMode="auto">
              <a:xfrm>
                <a:off x="3312" y="3926"/>
                <a:ext cx="432"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SIRIS</a:t>
                </a:r>
              </a:p>
            </p:txBody>
          </p:sp>
        </p:grpSp>
        <p:grpSp>
          <p:nvGrpSpPr>
            <p:cNvPr id="13346" name="Group 168"/>
            <p:cNvGrpSpPr>
              <a:grpSpLocks/>
            </p:cNvGrpSpPr>
            <p:nvPr/>
          </p:nvGrpSpPr>
          <p:grpSpPr bwMode="auto">
            <a:xfrm>
              <a:off x="321" y="3408"/>
              <a:ext cx="372" cy="487"/>
              <a:chOff x="321" y="3490"/>
              <a:chExt cx="372" cy="487"/>
            </a:xfrm>
          </p:grpSpPr>
          <p:pic>
            <p:nvPicPr>
              <p:cNvPr id="13365" name="Picture 61" descr="MCj02154700000[1]"/>
              <p:cNvPicPr>
                <a:picLocks noChangeAspect="1" noChangeArrowheads="1"/>
              </p:cNvPicPr>
              <p:nvPr/>
            </p:nvPicPr>
            <p:blipFill>
              <a:blip r:embed="rId4" cstate="print"/>
              <a:srcRect/>
              <a:stretch>
                <a:fillRect/>
              </a:stretch>
            </p:blipFill>
            <p:spPr bwMode="auto">
              <a:xfrm>
                <a:off x="321" y="3490"/>
                <a:ext cx="330" cy="362"/>
              </a:xfrm>
              <a:prstGeom prst="rect">
                <a:avLst/>
              </a:prstGeom>
              <a:noFill/>
              <a:ln w="9525">
                <a:noFill/>
                <a:miter lim="800000"/>
                <a:headEnd/>
                <a:tailEnd/>
              </a:ln>
            </p:spPr>
          </p:pic>
          <p:sp>
            <p:nvSpPr>
              <p:cNvPr id="13366" name="Text Box 62"/>
              <p:cNvSpPr txBox="1">
                <a:spLocks noChangeArrowheads="1"/>
              </p:cNvSpPr>
              <p:nvPr/>
            </p:nvSpPr>
            <p:spPr bwMode="auto">
              <a:xfrm>
                <a:off x="322" y="3832"/>
                <a:ext cx="371" cy="145"/>
              </a:xfrm>
              <a:prstGeom prst="rect">
                <a:avLst/>
              </a:prstGeom>
              <a:noFill/>
              <a:ln w="9525">
                <a:noFill/>
                <a:miter lim="800000"/>
                <a:headEnd/>
                <a:tailEnd/>
              </a:ln>
            </p:spPr>
            <p:txBody>
              <a:bodyPr anchor="ctr" anchorCtr="1">
                <a:spAutoFit/>
              </a:bodyPr>
              <a:lstStyle/>
              <a:p>
                <a:pPr algn="l"/>
                <a:r>
                  <a:rPr lang="en-US" sz="900" b="1">
                    <a:latin typeface="Book Antiqua" pitchFamily="18" charset="0"/>
                  </a:rPr>
                  <a:t>ArtCIS</a:t>
                </a:r>
              </a:p>
            </p:txBody>
          </p:sp>
        </p:grpSp>
        <p:grpSp>
          <p:nvGrpSpPr>
            <p:cNvPr id="13347" name="Group 174"/>
            <p:cNvGrpSpPr>
              <a:grpSpLocks/>
            </p:cNvGrpSpPr>
            <p:nvPr/>
          </p:nvGrpSpPr>
          <p:grpSpPr bwMode="auto">
            <a:xfrm>
              <a:off x="2880" y="3466"/>
              <a:ext cx="576" cy="480"/>
              <a:chOff x="2880" y="3466"/>
              <a:chExt cx="576" cy="480"/>
            </a:xfrm>
          </p:grpSpPr>
          <p:pic>
            <p:nvPicPr>
              <p:cNvPr id="13363" name="Picture 38" descr="MCj01743770000[1]"/>
              <p:cNvPicPr>
                <a:picLocks noChangeAspect="1" noChangeArrowheads="1"/>
              </p:cNvPicPr>
              <p:nvPr/>
            </p:nvPicPr>
            <p:blipFill>
              <a:blip r:embed="rId5" cstate="print"/>
              <a:srcRect/>
              <a:stretch>
                <a:fillRect/>
              </a:stretch>
            </p:blipFill>
            <p:spPr bwMode="auto">
              <a:xfrm>
                <a:off x="3007" y="3466"/>
                <a:ext cx="353" cy="278"/>
              </a:xfrm>
              <a:prstGeom prst="rect">
                <a:avLst/>
              </a:prstGeom>
              <a:noFill/>
              <a:ln w="9525">
                <a:noFill/>
                <a:miter lim="800000"/>
                <a:headEnd/>
                <a:tailEnd/>
              </a:ln>
            </p:spPr>
          </p:pic>
          <p:sp>
            <p:nvSpPr>
              <p:cNvPr id="13364" name="Text Box 63"/>
              <p:cNvSpPr txBox="1">
                <a:spLocks noChangeArrowheads="1"/>
              </p:cNvSpPr>
              <p:nvPr/>
            </p:nvSpPr>
            <p:spPr bwMode="auto">
              <a:xfrm>
                <a:off x="2880" y="3792"/>
                <a:ext cx="576"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NMAH CIS</a:t>
                </a:r>
              </a:p>
            </p:txBody>
          </p:sp>
        </p:grpSp>
        <p:grpSp>
          <p:nvGrpSpPr>
            <p:cNvPr id="13348" name="Group 177"/>
            <p:cNvGrpSpPr>
              <a:grpSpLocks/>
            </p:cNvGrpSpPr>
            <p:nvPr/>
          </p:nvGrpSpPr>
          <p:grpSpPr bwMode="auto">
            <a:xfrm>
              <a:off x="672" y="3542"/>
              <a:ext cx="576" cy="500"/>
              <a:chOff x="672" y="3542"/>
              <a:chExt cx="576" cy="500"/>
            </a:xfrm>
          </p:grpSpPr>
          <p:pic>
            <p:nvPicPr>
              <p:cNvPr id="13361" name="Picture 32" descr="MCj01501420000[1]"/>
              <p:cNvPicPr>
                <a:picLocks noChangeAspect="1" noChangeArrowheads="1"/>
              </p:cNvPicPr>
              <p:nvPr/>
            </p:nvPicPr>
            <p:blipFill>
              <a:blip r:embed="rId6" cstate="print"/>
              <a:srcRect/>
              <a:stretch>
                <a:fillRect/>
              </a:stretch>
            </p:blipFill>
            <p:spPr bwMode="auto">
              <a:xfrm>
                <a:off x="806" y="3542"/>
                <a:ext cx="250" cy="346"/>
              </a:xfrm>
              <a:prstGeom prst="rect">
                <a:avLst/>
              </a:prstGeom>
              <a:noFill/>
              <a:ln w="9525">
                <a:noFill/>
                <a:miter lim="800000"/>
                <a:headEnd/>
                <a:tailEnd/>
              </a:ln>
            </p:spPr>
          </p:pic>
          <p:sp>
            <p:nvSpPr>
              <p:cNvPr id="13362" name="Text Box 64"/>
              <p:cNvSpPr txBox="1">
                <a:spLocks noChangeArrowheads="1"/>
              </p:cNvSpPr>
              <p:nvPr/>
            </p:nvSpPr>
            <p:spPr bwMode="auto">
              <a:xfrm>
                <a:off x="672" y="3888"/>
                <a:ext cx="576"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NASM CIS</a:t>
                </a:r>
              </a:p>
            </p:txBody>
          </p:sp>
        </p:grpSp>
        <p:grpSp>
          <p:nvGrpSpPr>
            <p:cNvPr id="13349" name="Group 171"/>
            <p:cNvGrpSpPr>
              <a:grpSpLocks/>
            </p:cNvGrpSpPr>
            <p:nvPr/>
          </p:nvGrpSpPr>
          <p:grpSpPr bwMode="auto">
            <a:xfrm>
              <a:off x="1488" y="3643"/>
              <a:ext cx="576" cy="437"/>
              <a:chOff x="1488" y="3605"/>
              <a:chExt cx="576" cy="437"/>
            </a:xfrm>
          </p:grpSpPr>
          <p:pic>
            <p:nvPicPr>
              <p:cNvPr id="13359" name="Picture 47" descr="dd01044_"/>
              <p:cNvPicPr>
                <a:picLocks noChangeAspect="1" noChangeArrowheads="1"/>
              </p:cNvPicPr>
              <p:nvPr/>
            </p:nvPicPr>
            <p:blipFill>
              <a:blip r:embed="rId7" cstate="print"/>
              <a:srcRect/>
              <a:stretch>
                <a:fillRect/>
              </a:stretch>
            </p:blipFill>
            <p:spPr bwMode="auto">
              <a:xfrm>
                <a:off x="1623" y="3605"/>
                <a:ext cx="393" cy="259"/>
              </a:xfrm>
              <a:prstGeom prst="rect">
                <a:avLst/>
              </a:prstGeom>
              <a:noFill/>
              <a:ln w="9525">
                <a:noFill/>
                <a:miter lim="800000"/>
                <a:headEnd/>
                <a:tailEnd/>
              </a:ln>
            </p:spPr>
          </p:pic>
          <p:sp>
            <p:nvSpPr>
              <p:cNvPr id="13360" name="Text Box 65"/>
              <p:cNvSpPr txBox="1">
                <a:spLocks noChangeArrowheads="1"/>
              </p:cNvSpPr>
              <p:nvPr/>
            </p:nvSpPr>
            <p:spPr bwMode="auto">
              <a:xfrm>
                <a:off x="1488" y="3888"/>
                <a:ext cx="576"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ACM CIS</a:t>
                </a:r>
              </a:p>
            </p:txBody>
          </p:sp>
        </p:grpSp>
        <p:grpSp>
          <p:nvGrpSpPr>
            <p:cNvPr id="13350" name="Group 173"/>
            <p:cNvGrpSpPr>
              <a:grpSpLocks/>
            </p:cNvGrpSpPr>
            <p:nvPr/>
          </p:nvGrpSpPr>
          <p:grpSpPr bwMode="auto">
            <a:xfrm>
              <a:off x="2400" y="3673"/>
              <a:ext cx="576" cy="407"/>
              <a:chOff x="2352" y="3635"/>
              <a:chExt cx="576" cy="407"/>
            </a:xfrm>
          </p:grpSpPr>
          <p:pic>
            <p:nvPicPr>
              <p:cNvPr id="13357" name="Picture 41" descr="MCj04245980000[1]"/>
              <p:cNvPicPr>
                <a:picLocks noChangeAspect="1" noChangeArrowheads="1"/>
              </p:cNvPicPr>
              <p:nvPr/>
            </p:nvPicPr>
            <p:blipFill>
              <a:blip r:embed="rId8" cstate="print"/>
              <a:srcRect/>
              <a:stretch>
                <a:fillRect/>
              </a:stretch>
            </p:blipFill>
            <p:spPr bwMode="auto">
              <a:xfrm>
                <a:off x="2491" y="3635"/>
                <a:ext cx="389" cy="225"/>
              </a:xfrm>
              <a:prstGeom prst="rect">
                <a:avLst/>
              </a:prstGeom>
              <a:noFill/>
              <a:ln w="9525">
                <a:noFill/>
                <a:miter lim="800000"/>
                <a:headEnd/>
                <a:tailEnd/>
              </a:ln>
            </p:spPr>
          </p:pic>
          <p:sp>
            <p:nvSpPr>
              <p:cNvPr id="13358" name="Text Box 66"/>
              <p:cNvSpPr txBox="1">
                <a:spLocks noChangeArrowheads="1"/>
              </p:cNvSpPr>
              <p:nvPr/>
            </p:nvSpPr>
            <p:spPr bwMode="auto">
              <a:xfrm>
                <a:off x="2352" y="3888"/>
                <a:ext cx="576"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NMNH RCIS</a:t>
                </a:r>
              </a:p>
            </p:txBody>
          </p:sp>
        </p:grpSp>
        <p:grpSp>
          <p:nvGrpSpPr>
            <p:cNvPr id="13351" name="Group 170"/>
            <p:cNvGrpSpPr>
              <a:grpSpLocks/>
            </p:cNvGrpSpPr>
            <p:nvPr/>
          </p:nvGrpSpPr>
          <p:grpSpPr bwMode="auto">
            <a:xfrm>
              <a:off x="1104" y="3456"/>
              <a:ext cx="576" cy="424"/>
              <a:chOff x="1120" y="3532"/>
              <a:chExt cx="576" cy="424"/>
            </a:xfrm>
          </p:grpSpPr>
          <p:pic>
            <p:nvPicPr>
              <p:cNvPr id="13355" name="Picture 35" descr="MCj03236160000[1]"/>
              <p:cNvPicPr>
                <a:picLocks noChangeAspect="1" noChangeArrowheads="1"/>
              </p:cNvPicPr>
              <p:nvPr/>
            </p:nvPicPr>
            <p:blipFill>
              <a:blip r:embed="rId9" cstate="print"/>
              <a:srcRect/>
              <a:stretch>
                <a:fillRect/>
              </a:stretch>
            </p:blipFill>
            <p:spPr bwMode="auto">
              <a:xfrm>
                <a:off x="1252" y="3532"/>
                <a:ext cx="259" cy="232"/>
              </a:xfrm>
              <a:prstGeom prst="rect">
                <a:avLst/>
              </a:prstGeom>
              <a:noFill/>
              <a:ln w="9525">
                <a:noFill/>
                <a:miter lim="800000"/>
                <a:headEnd/>
                <a:tailEnd/>
              </a:ln>
            </p:spPr>
          </p:pic>
          <p:sp>
            <p:nvSpPr>
              <p:cNvPr id="13356" name="Text Box 67"/>
              <p:cNvSpPr txBox="1">
                <a:spLocks noChangeArrowheads="1"/>
              </p:cNvSpPr>
              <p:nvPr/>
            </p:nvSpPr>
            <p:spPr bwMode="auto">
              <a:xfrm>
                <a:off x="1120" y="3802"/>
                <a:ext cx="576"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NPM CIS</a:t>
                </a:r>
              </a:p>
            </p:txBody>
          </p:sp>
        </p:grpSp>
        <p:grpSp>
          <p:nvGrpSpPr>
            <p:cNvPr id="13352" name="Group 172"/>
            <p:cNvGrpSpPr>
              <a:grpSpLocks/>
            </p:cNvGrpSpPr>
            <p:nvPr/>
          </p:nvGrpSpPr>
          <p:grpSpPr bwMode="auto">
            <a:xfrm>
              <a:off x="1920" y="3463"/>
              <a:ext cx="576" cy="493"/>
              <a:chOff x="1920" y="3463"/>
              <a:chExt cx="576" cy="493"/>
            </a:xfrm>
          </p:grpSpPr>
          <p:pic>
            <p:nvPicPr>
              <p:cNvPr id="13353" name="Picture 44" descr="bl00211_"/>
              <p:cNvPicPr>
                <a:picLocks noChangeAspect="1" noChangeArrowheads="1"/>
              </p:cNvPicPr>
              <p:nvPr/>
            </p:nvPicPr>
            <p:blipFill>
              <a:blip r:embed="rId10" cstate="print"/>
              <a:srcRect/>
              <a:stretch>
                <a:fillRect/>
              </a:stretch>
            </p:blipFill>
            <p:spPr bwMode="auto">
              <a:xfrm>
                <a:off x="2077" y="3463"/>
                <a:ext cx="323" cy="349"/>
              </a:xfrm>
              <a:prstGeom prst="rect">
                <a:avLst/>
              </a:prstGeom>
              <a:noFill/>
              <a:ln w="9525">
                <a:noFill/>
                <a:miter lim="800000"/>
                <a:headEnd/>
                <a:tailEnd/>
              </a:ln>
            </p:spPr>
          </p:pic>
          <p:sp>
            <p:nvSpPr>
              <p:cNvPr id="13354" name="Text Box 68"/>
              <p:cNvSpPr txBox="1">
                <a:spLocks noChangeArrowheads="1"/>
              </p:cNvSpPr>
              <p:nvPr/>
            </p:nvSpPr>
            <p:spPr bwMode="auto">
              <a:xfrm>
                <a:off x="1920" y="3802"/>
                <a:ext cx="576" cy="154"/>
              </a:xfrm>
              <a:prstGeom prst="rect">
                <a:avLst/>
              </a:prstGeom>
              <a:noFill/>
              <a:ln w="9525">
                <a:noFill/>
                <a:miter lim="800000"/>
                <a:headEnd/>
                <a:tailEnd/>
              </a:ln>
            </p:spPr>
            <p:txBody>
              <a:bodyPr anchor="ctr" anchorCtr="1">
                <a:spAutoFit/>
              </a:bodyPr>
              <a:lstStyle/>
              <a:p>
                <a:pPr algn="l"/>
                <a:r>
                  <a:rPr lang="en-US" sz="1000" b="1">
                    <a:latin typeface="Book Antiqua" pitchFamily="18" charset="0"/>
                  </a:rPr>
                  <a:t>NMAI CIS</a:t>
                </a:r>
              </a:p>
            </p:txBody>
          </p:sp>
        </p:grpSp>
      </p:grpSp>
      <p:grpSp>
        <p:nvGrpSpPr>
          <p:cNvPr id="13316" name="Group 176"/>
          <p:cNvGrpSpPr>
            <a:grpSpLocks/>
          </p:cNvGrpSpPr>
          <p:nvPr/>
        </p:nvGrpSpPr>
        <p:grpSpPr bwMode="auto">
          <a:xfrm>
            <a:off x="1066800" y="2819400"/>
            <a:ext cx="6956425" cy="1828800"/>
            <a:chOff x="672" y="1776"/>
            <a:chExt cx="4382" cy="1152"/>
          </a:xfrm>
        </p:grpSpPr>
        <p:sp>
          <p:nvSpPr>
            <p:cNvPr id="8221" name="Rectangle 22"/>
            <p:cNvSpPr>
              <a:spLocks noChangeArrowheads="1"/>
            </p:cNvSpPr>
            <p:nvPr/>
          </p:nvSpPr>
          <p:spPr bwMode="auto">
            <a:xfrm>
              <a:off x="672" y="1776"/>
              <a:ext cx="2928" cy="672"/>
            </a:xfrm>
            <a:prstGeom prst="rect">
              <a:avLst/>
            </a:prstGeom>
            <a:solidFill>
              <a:schemeClr val="accent1">
                <a:lumMod val="60000"/>
                <a:lumOff val="40000"/>
              </a:schemeClr>
            </a:solidFill>
            <a:ln w="9525">
              <a:solidFill>
                <a:schemeClr val="tx1"/>
              </a:solidFill>
              <a:miter lim="800000"/>
              <a:headEnd/>
              <a:tailEnd/>
            </a:ln>
          </p:spPr>
          <p:txBody>
            <a:bodyPr wrap="none" anchor="ctr"/>
            <a:lstStyle/>
            <a:p>
              <a:pPr fontAlgn="auto">
                <a:spcBef>
                  <a:spcPts val="0"/>
                </a:spcBef>
                <a:spcAft>
                  <a:spcPts val="0"/>
                </a:spcAft>
                <a:defRPr/>
              </a:pPr>
              <a:r>
                <a:rPr lang="en-US" sz="2000" b="1" dirty="0">
                  <a:latin typeface="Book Antiqua" pitchFamily="18" charset="0"/>
                </a:rPr>
                <a:t>Enterprise Digital Asset Net</a:t>
              </a:r>
              <a:br>
                <a:rPr lang="en-US" sz="2000" b="1" dirty="0">
                  <a:latin typeface="Book Antiqua" pitchFamily="18" charset="0"/>
                </a:rPr>
              </a:br>
              <a:r>
                <a:rPr lang="en-US" sz="2000" b="1" dirty="0">
                  <a:latin typeface="Book Antiqua" pitchFamily="18" charset="0"/>
                </a:rPr>
                <a:t>(EDAN)</a:t>
              </a:r>
            </a:p>
          </p:txBody>
        </p:sp>
        <p:sp>
          <p:nvSpPr>
            <p:cNvPr id="13342" name="Text Box 122"/>
            <p:cNvSpPr txBox="1">
              <a:spLocks noChangeArrowheads="1"/>
            </p:cNvSpPr>
            <p:nvPr/>
          </p:nvSpPr>
          <p:spPr bwMode="auto">
            <a:xfrm>
              <a:off x="1536" y="2592"/>
              <a:ext cx="725" cy="233"/>
            </a:xfrm>
            <a:prstGeom prst="rect">
              <a:avLst/>
            </a:prstGeom>
            <a:noFill/>
            <a:ln w="9525">
              <a:noFill/>
              <a:miter lim="800000"/>
              <a:headEnd/>
              <a:tailEnd/>
            </a:ln>
          </p:spPr>
          <p:txBody>
            <a:bodyPr wrap="none">
              <a:spAutoFit/>
            </a:bodyPr>
            <a:lstStyle/>
            <a:p>
              <a:pPr algn="l"/>
              <a:r>
                <a:rPr lang="en-US">
                  <a:latin typeface="Book Antiqua" pitchFamily="18" charset="0"/>
                </a:rPr>
                <a:t>Metadata</a:t>
              </a:r>
            </a:p>
          </p:txBody>
        </p:sp>
        <p:sp>
          <p:nvSpPr>
            <p:cNvPr id="13343" name="AutoShape 123"/>
            <p:cNvSpPr>
              <a:spLocks noChangeArrowheads="1"/>
            </p:cNvSpPr>
            <p:nvPr/>
          </p:nvSpPr>
          <p:spPr bwMode="auto">
            <a:xfrm>
              <a:off x="1104" y="2496"/>
              <a:ext cx="384" cy="432"/>
            </a:xfrm>
            <a:prstGeom prst="upArrow">
              <a:avLst>
                <a:gd name="adj1" fmla="val 50000"/>
                <a:gd name="adj2" fmla="val 28125"/>
              </a:avLst>
            </a:prstGeom>
            <a:noFill/>
            <a:ln w="9525">
              <a:solidFill>
                <a:schemeClr val="tx1"/>
              </a:solidFill>
              <a:miter lim="800000"/>
              <a:headEnd/>
              <a:tailEnd/>
            </a:ln>
          </p:spPr>
          <p:txBody>
            <a:bodyPr vert="eaVert" wrap="none" anchor="ctr"/>
            <a:lstStyle/>
            <a:p>
              <a:pPr algn="l"/>
              <a:endParaRPr lang="en-US">
                <a:latin typeface="Book Antiqua" pitchFamily="18" charset="0"/>
              </a:endParaRPr>
            </a:p>
          </p:txBody>
        </p:sp>
        <p:cxnSp>
          <p:nvCxnSpPr>
            <p:cNvPr id="13344" name="AutoShape 134"/>
            <p:cNvCxnSpPr>
              <a:cxnSpLocks noChangeShapeType="1"/>
              <a:stCxn id="8221" idx="3"/>
              <a:endCxn id="13333" idx="1"/>
            </p:cNvCxnSpPr>
            <p:nvPr/>
          </p:nvCxnSpPr>
          <p:spPr bwMode="auto">
            <a:xfrm>
              <a:off x="3600" y="2112"/>
              <a:ext cx="1454" cy="398"/>
            </a:xfrm>
            <a:prstGeom prst="curvedConnector2">
              <a:avLst/>
            </a:prstGeom>
            <a:noFill/>
            <a:ln w="50800">
              <a:solidFill>
                <a:schemeClr val="tx1"/>
              </a:solidFill>
              <a:round/>
              <a:headEnd type="triangle" w="med" len="med"/>
              <a:tailEnd type="triangle" w="med" len="med"/>
            </a:ln>
          </p:spPr>
        </p:cxnSp>
      </p:grpSp>
      <p:grpSp>
        <p:nvGrpSpPr>
          <p:cNvPr id="13317" name="Group 181"/>
          <p:cNvGrpSpPr>
            <a:grpSpLocks/>
          </p:cNvGrpSpPr>
          <p:nvPr/>
        </p:nvGrpSpPr>
        <p:grpSpPr bwMode="auto">
          <a:xfrm>
            <a:off x="6248400" y="2682875"/>
            <a:ext cx="2514600" cy="3949700"/>
            <a:chOff x="3936" y="1690"/>
            <a:chExt cx="1584" cy="2488"/>
          </a:xfrm>
        </p:grpSpPr>
        <p:sp>
          <p:nvSpPr>
            <p:cNvPr id="13325" name="Line 118"/>
            <p:cNvSpPr>
              <a:spLocks noChangeShapeType="1"/>
            </p:cNvSpPr>
            <p:nvPr/>
          </p:nvSpPr>
          <p:spPr bwMode="auto">
            <a:xfrm>
              <a:off x="3936" y="3696"/>
              <a:ext cx="336" cy="0"/>
            </a:xfrm>
            <a:prstGeom prst="line">
              <a:avLst/>
            </a:prstGeom>
            <a:noFill/>
            <a:ln w="25400">
              <a:solidFill>
                <a:schemeClr val="tx1"/>
              </a:solidFill>
              <a:round/>
              <a:headEnd type="triangle" w="med" len="med"/>
              <a:tailEnd type="triangle" w="med" len="med"/>
            </a:ln>
          </p:spPr>
          <p:txBody>
            <a:bodyPr/>
            <a:lstStyle/>
            <a:p>
              <a:endParaRPr lang="en-US"/>
            </a:p>
          </p:txBody>
        </p:sp>
        <p:grpSp>
          <p:nvGrpSpPr>
            <p:cNvPr id="13326" name="Group 180"/>
            <p:cNvGrpSpPr>
              <a:grpSpLocks/>
            </p:cNvGrpSpPr>
            <p:nvPr/>
          </p:nvGrpSpPr>
          <p:grpSpPr bwMode="auto">
            <a:xfrm>
              <a:off x="3936" y="1690"/>
              <a:ext cx="1584" cy="2488"/>
              <a:chOff x="3936" y="1690"/>
              <a:chExt cx="1584" cy="2488"/>
            </a:xfrm>
          </p:grpSpPr>
          <p:grpSp>
            <p:nvGrpSpPr>
              <p:cNvPr id="13327" name="Group 117"/>
              <p:cNvGrpSpPr>
                <a:grpSpLocks/>
              </p:cNvGrpSpPr>
              <p:nvPr/>
            </p:nvGrpSpPr>
            <p:grpSpPr bwMode="auto">
              <a:xfrm>
                <a:off x="4406" y="3461"/>
                <a:ext cx="528" cy="475"/>
                <a:chOff x="3984" y="2688"/>
                <a:chExt cx="528" cy="475"/>
              </a:xfrm>
            </p:grpSpPr>
            <p:sp>
              <p:nvSpPr>
                <p:cNvPr id="13339" name="Picture 70" descr="BD18252_"/>
                <p:cNvSpPr>
                  <a:spLocks noChangeAspect="1" noChangeArrowheads="1"/>
                </p:cNvSpPr>
                <p:nvPr/>
              </p:nvSpPr>
              <p:spPr bwMode="auto">
                <a:xfrm>
                  <a:off x="3984" y="2688"/>
                  <a:ext cx="457" cy="441"/>
                </a:xfrm>
                <a:prstGeom prst="rect">
                  <a:avLst/>
                </a:prstGeom>
                <a:noFill/>
                <a:ln w="9525">
                  <a:noFill/>
                  <a:miter lim="800000"/>
                  <a:headEnd/>
                  <a:tailEnd/>
                </a:ln>
              </p:spPr>
              <p:txBody>
                <a:bodyPr/>
                <a:lstStyle/>
                <a:p>
                  <a:endParaRPr lang="en-US"/>
                </a:p>
              </p:txBody>
            </p:sp>
            <p:pic>
              <p:nvPicPr>
                <p:cNvPr id="13340" name="Picture 71" descr="BD18220_"/>
                <p:cNvPicPr>
                  <a:picLocks noChangeAspect="1" noChangeArrowheads="1"/>
                </p:cNvPicPr>
                <p:nvPr/>
              </p:nvPicPr>
              <p:blipFill>
                <a:blip r:embed="rId11" cstate="print"/>
                <a:srcRect/>
                <a:stretch>
                  <a:fillRect/>
                </a:stretch>
              </p:blipFill>
              <p:spPr bwMode="auto">
                <a:xfrm>
                  <a:off x="4065" y="2876"/>
                  <a:ext cx="447" cy="287"/>
                </a:xfrm>
                <a:prstGeom prst="rect">
                  <a:avLst/>
                </a:prstGeom>
                <a:noFill/>
                <a:ln w="9525">
                  <a:noFill/>
                  <a:miter lim="800000"/>
                  <a:headEnd/>
                  <a:tailEnd/>
                </a:ln>
              </p:spPr>
            </p:pic>
          </p:grpSp>
          <p:grpSp>
            <p:nvGrpSpPr>
              <p:cNvPr id="13328" name="Group 126"/>
              <p:cNvGrpSpPr>
                <a:grpSpLocks/>
              </p:cNvGrpSpPr>
              <p:nvPr/>
            </p:nvGrpSpPr>
            <p:grpSpPr bwMode="auto">
              <a:xfrm>
                <a:off x="4646" y="2448"/>
                <a:ext cx="816" cy="994"/>
                <a:chOff x="4608" y="2400"/>
                <a:chExt cx="816" cy="994"/>
              </a:xfrm>
            </p:grpSpPr>
            <p:sp>
              <p:nvSpPr>
                <p:cNvPr id="13333" name="AutoShape 115"/>
                <p:cNvSpPr>
                  <a:spLocks noChangeArrowheads="1"/>
                </p:cNvSpPr>
                <p:nvPr/>
              </p:nvSpPr>
              <p:spPr bwMode="auto">
                <a:xfrm>
                  <a:off x="4608" y="2400"/>
                  <a:ext cx="816" cy="864"/>
                </a:xfrm>
                <a:prstGeom prst="flowChartMagneticDisk">
                  <a:avLst/>
                </a:prstGeom>
                <a:solidFill>
                  <a:srgbClr val="C0C0C0"/>
                </a:solidFill>
                <a:ln w="9525">
                  <a:solidFill>
                    <a:schemeClr val="tx1"/>
                  </a:solidFill>
                  <a:round/>
                  <a:headEnd/>
                  <a:tailEnd/>
                </a:ln>
              </p:spPr>
              <p:txBody>
                <a:bodyPr wrap="none" anchor="ctr"/>
                <a:lstStyle/>
                <a:p>
                  <a:pPr algn="l"/>
                  <a:endParaRPr lang="en-US">
                    <a:latin typeface="Book Antiqua" pitchFamily="18" charset="0"/>
                  </a:endParaRPr>
                </a:p>
              </p:txBody>
            </p:sp>
            <p:grpSp>
              <p:nvGrpSpPr>
                <p:cNvPr id="13334" name="Group 93"/>
                <p:cNvGrpSpPr>
                  <a:grpSpLocks/>
                </p:cNvGrpSpPr>
                <p:nvPr/>
              </p:nvGrpSpPr>
              <p:grpSpPr bwMode="auto">
                <a:xfrm>
                  <a:off x="4896" y="2832"/>
                  <a:ext cx="501" cy="562"/>
                  <a:chOff x="4272" y="2400"/>
                  <a:chExt cx="608" cy="752"/>
                </a:xfrm>
              </p:grpSpPr>
              <p:pic>
                <p:nvPicPr>
                  <p:cNvPr id="13336" name="Picture 94" descr="BD18200_"/>
                  <p:cNvPicPr>
                    <a:picLocks noChangeAspect="1" noChangeArrowheads="1"/>
                  </p:cNvPicPr>
                  <p:nvPr/>
                </p:nvPicPr>
                <p:blipFill>
                  <a:blip r:embed="rId12" cstate="print"/>
                  <a:srcRect/>
                  <a:stretch>
                    <a:fillRect/>
                  </a:stretch>
                </p:blipFill>
                <p:spPr bwMode="auto">
                  <a:xfrm>
                    <a:off x="4272" y="2400"/>
                    <a:ext cx="451" cy="583"/>
                  </a:xfrm>
                  <a:prstGeom prst="rect">
                    <a:avLst/>
                  </a:prstGeom>
                  <a:noFill/>
                  <a:ln w="9525">
                    <a:noFill/>
                    <a:miter lim="800000"/>
                    <a:headEnd/>
                    <a:tailEnd/>
                  </a:ln>
                </p:spPr>
              </p:pic>
              <p:pic>
                <p:nvPicPr>
                  <p:cNvPr id="13337" name="Picture 95" descr="Castle%20Half%20Frame"/>
                  <p:cNvPicPr>
                    <a:picLocks noChangeAspect="1" noChangeArrowheads="1"/>
                  </p:cNvPicPr>
                  <p:nvPr/>
                </p:nvPicPr>
                <p:blipFill>
                  <a:blip r:embed="rId13" cstate="print"/>
                  <a:srcRect/>
                  <a:stretch>
                    <a:fillRect/>
                  </a:stretch>
                </p:blipFill>
                <p:spPr bwMode="auto">
                  <a:xfrm>
                    <a:off x="4320" y="2496"/>
                    <a:ext cx="315" cy="327"/>
                  </a:xfrm>
                  <a:prstGeom prst="rect">
                    <a:avLst/>
                  </a:prstGeom>
                  <a:noFill/>
                  <a:ln w="9525">
                    <a:noFill/>
                    <a:miter lim="800000"/>
                    <a:headEnd/>
                    <a:tailEnd/>
                  </a:ln>
                </p:spPr>
              </p:pic>
              <p:pic>
                <p:nvPicPr>
                  <p:cNvPr id="13338" name="Picture 96" descr="MCj04315990000[1]"/>
                  <p:cNvPicPr>
                    <a:picLocks noChangeAspect="1" noChangeArrowheads="1"/>
                  </p:cNvPicPr>
                  <p:nvPr/>
                </p:nvPicPr>
                <p:blipFill>
                  <a:blip r:embed="rId14" cstate="print"/>
                  <a:srcRect/>
                  <a:stretch>
                    <a:fillRect/>
                  </a:stretch>
                </p:blipFill>
                <p:spPr bwMode="auto">
                  <a:xfrm>
                    <a:off x="4464" y="2736"/>
                    <a:ext cx="416" cy="416"/>
                  </a:xfrm>
                  <a:prstGeom prst="rect">
                    <a:avLst/>
                  </a:prstGeom>
                  <a:noFill/>
                  <a:ln w="9525">
                    <a:noFill/>
                    <a:miter lim="800000"/>
                    <a:headEnd/>
                    <a:tailEnd/>
                  </a:ln>
                </p:spPr>
              </p:pic>
            </p:grpSp>
            <p:sp>
              <p:nvSpPr>
                <p:cNvPr id="13335" name="Text Box 100"/>
                <p:cNvSpPr txBox="1">
                  <a:spLocks noChangeArrowheads="1"/>
                </p:cNvSpPr>
                <p:nvPr/>
              </p:nvSpPr>
              <p:spPr bwMode="auto">
                <a:xfrm>
                  <a:off x="4688" y="2416"/>
                  <a:ext cx="672" cy="346"/>
                </a:xfrm>
                <a:prstGeom prst="rect">
                  <a:avLst/>
                </a:prstGeom>
                <a:noFill/>
                <a:ln w="9525">
                  <a:noFill/>
                  <a:miter lim="800000"/>
                  <a:headEnd/>
                  <a:tailEnd/>
                </a:ln>
              </p:spPr>
              <p:txBody>
                <a:bodyPr>
                  <a:spAutoFit/>
                </a:bodyPr>
                <a:lstStyle/>
                <a:p>
                  <a:r>
                    <a:rPr lang="en-US" sz="1000" b="1">
                      <a:solidFill>
                        <a:schemeClr val="bg1"/>
                      </a:solidFill>
                      <a:latin typeface="Book Antiqua" pitchFamily="18" charset="0"/>
                    </a:rPr>
                    <a:t>Archival </a:t>
                  </a:r>
                  <a:br>
                    <a:rPr lang="en-US" sz="1000" b="1">
                      <a:solidFill>
                        <a:schemeClr val="bg1"/>
                      </a:solidFill>
                      <a:latin typeface="Book Antiqua" pitchFamily="18" charset="0"/>
                    </a:rPr>
                  </a:br>
                  <a:r>
                    <a:rPr lang="en-US" sz="1000" b="1">
                      <a:solidFill>
                        <a:schemeClr val="bg1"/>
                      </a:solidFill>
                      <a:latin typeface="Book Antiqua" pitchFamily="18" charset="0"/>
                    </a:rPr>
                    <a:t>Storage  </a:t>
                  </a:r>
                  <a:br>
                    <a:rPr lang="en-US" sz="1000" b="1">
                      <a:solidFill>
                        <a:schemeClr val="bg1"/>
                      </a:solidFill>
                      <a:latin typeface="Book Antiqua" pitchFamily="18" charset="0"/>
                    </a:rPr>
                  </a:br>
                  <a:endParaRPr lang="en-US" sz="1000" b="1">
                    <a:solidFill>
                      <a:schemeClr val="bg1"/>
                    </a:solidFill>
                    <a:latin typeface="Book Antiqua" pitchFamily="18" charset="0"/>
                  </a:endParaRPr>
                </a:p>
              </p:txBody>
            </p:sp>
          </p:grpSp>
          <p:cxnSp>
            <p:nvCxnSpPr>
              <p:cNvPr id="13329" name="AutoShape 121"/>
              <p:cNvCxnSpPr>
                <a:cxnSpLocks noChangeShapeType="1"/>
              </p:cNvCxnSpPr>
              <p:nvPr/>
            </p:nvCxnSpPr>
            <p:spPr bwMode="auto">
              <a:xfrm flipV="1">
                <a:off x="4934" y="3442"/>
                <a:ext cx="330" cy="351"/>
              </a:xfrm>
              <a:prstGeom prst="bentConnector2">
                <a:avLst/>
              </a:prstGeom>
              <a:noFill/>
              <a:ln w="25400">
                <a:solidFill>
                  <a:schemeClr val="tx1"/>
                </a:solidFill>
                <a:miter lim="800000"/>
                <a:headEnd/>
                <a:tailEnd type="triangle" w="med" len="med"/>
              </a:ln>
            </p:spPr>
          </p:cxnSp>
          <p:sp>
            <p:nvSpPr>
              <p:cNvPr id="13330" name="Text Box 160"/>
              <p:cNvSpPr txBox="1">
                <a:spLocks noChangeArrowheads="1"/>
              </p:cNvSpPr>
              <p:nvPr/>
            </p:nvSpPr>
            <p:spPr bwMode="auto">
              <a:xfrm>
                <a:off x="3936" y="1690"/>
                <a:ext cx="1106" cy="407"/>
              </a:xfrm>
              <a:prstGeom prst="rect">
                <a:avLst/>
              </a:prstGeom>
              <a:noFill/>
              <a:ln w="9525">
                <a:noFill/>
                <a:miter lim="800000"/>
                <a:headEnd/>
                <a:tailEnd/>
              </a:ln>
            </p:spPr>
            <p:txBody>
              <a:bodyPr wrap="none">
                <a:spAutoFit/>
              </a:bodyPr>
              <a:lstStyle/>
              <a:p>
                <a:pPr algn="l"/>
                <a:r>
                  <a:rPr lang="en-US">
                    <a:latin typeface="Book Antiqua" pitchFamily="18" charset="0"/>
                  </a:rPr>
                  <a:t>Images, Sound,</a:t>
                </a:r>
              </a:p>
              <a:p>
                <a:pPr algn="l"/>
                <a:r>
                  <a:rPr lang="en-US">
                    <a:latin typeface="Book Antiqua" pitchFamily="18" charset="0"/>
                  </a:rPr>
                  <a:t>              Video</a:t>
                </a:r>
              </a:p>
            </p:txBody>
          </p:sp>
          <p:sp>
            <p:nvSpPr>
              <p:cNvPr id="13331" name="AutoShape 161">
                <a:hlinkClick r:id="rId15" action="ppaction://hlinksldjump"/>
              </p:cNvPr>
              <p:cNvSpPr>
                <a:spLocks noChangeArrowheads="1"/>
              </p:cNvSpPr>
              <p:nvPr/>
            </p:nvSpPr>
            <p:spPr bwMode="auto">
              <a:xfrm>
                <a:off x="5184" y="3792"/>
                <a:ext cx="336" cy="336"/>
              </a:xfrm>
              <a:prstGeom prst="star4">
                <a:avLst>
                  <a:gd name="adj" fmla="val 12500"/>
                </a:avLst>
              </a:prstGeom>
              <a:noFill/>
              <a:ln w="9525">
                <a:solidFill>
                  <a:schemeClr val="bg2"/>
                </a:solidFill>
                <a:miter lim="800000"/>
                <a:headEnd/>
                <a:tailEnd/>
              </a:ln>
            </p:spPr>
            <p:txBody>
              <a:bodyPr wrap="none" anchor="ctr"/>
              <a:lstStyle/>
              <a:p>
                <a:pPr algn="l"/>
                <a:endParaRPr lang="en-US">
                  <a:latin typeface="Book Antiqua" pitchFamily="18" charset="0"/>
                </a:endParaRPr>
              </a:p>
            </p:txBody>
          </p:sp>
          <p:sp>
            <p:nvSpPr>
              <p:cNvPr id="13332" name="Text Box 179"/>
              <p:cNvSpPr txBox="1">
                <a:spLocks noChangeArrowheads="1"/>
              </p:cNvSpPr>
              <p:nvPr/>
            </p:nvSpPr>
            <p:spPr bwMode="auto">
              <a:xfrm>
                <a:off x="4406" y="3926"/>
                <a:ext cx="537" cy="252"/>
              </a:xfrm>
              <a:prstGeom prst="rect">
                <a:avLst/>
              </a:prstGeom>
              <a:noFill/>
              <a:ln w="9525">
                <a:noFill/>
                <a:miter lim="800000"/>
                <a:headEnd/>
                <a:tailEnd/>
              </a:ln>
            </p:spPr>
            <p:txBody>
              <a:bodyPr wrap="none">
                <a:spAutoFit/>
              </a:bodyPr>
              <a:lstStyle/>
              <a:p>
                <a:pPr algn="l"/>
                <a:r>
                  <a:rPr lang="en-US" sz="2000" b="1">
                    <a:latin typeface="Book Antiqua" pitchFamily="18" charset="0"/>
                  </a:rPr>
                  <a:t>DAM</a:t>
                </a:r>
              </a:p>
            </p:txBody>
          </p:sp>
        </p:grpSp>
      </p:grpSp>
      <p:sp>
        <p:nvSpPr>
          <p:cNvPr id="58" name="Title 5"/>
          <p:cNvSpPr txBox="1">
            <a:spLocks/>
          </p:cNvSpPr>
          <p:nvPr/>
        </p:nvSpPr>
        <p:spPr bwMode="auto">
          <a:xfrm>
            <a:off x="0" y="0"/>
            <a:ext cx="9144000" cy="1295400"/>
          </a:xfrm>
          <a:prstGeom prst="rect">
            <a:avLst/>
          </a:prstGeom>
          <a:noFill/>
          <a:ln w="3175">
            <a:noFill/>
            <a:miter lim="800000"/>
            <a:headEnd/>
            <a:tailEnd/>
          </a:ln>
        </p:spPr>
        <p:txBody>
          <a:bodyPr anchor="ctr"/>
          <a:lstStyle/>
          <a:p>
            <a:pPr fontAlgn="auto">
              <a:spcAft>
                <a:spcPts val="0"/>
              </a:spcAft>
              <a:defRPr/>
            </a:pPr>
            <a:r>
              <a:rPr lang="en-US" sz="4400" dirty="0">
                <a:solidFill>
                  <a:schemeClr val="accent2">
                    <a:lumMod val="75000"/>
                  </a:schemeClr>
                </a:solidFill>
                <a:latin typeface="+mj-lt"/>
                <a:ea typeface="+mj-ea"/>
                <a:cs typeface="+mj-cs"/>
              </a:rPr>
              <a:t>Searching Across the Silos</a:t>
            </a:r>
          </a:p>
        </p:txBody>
      </p:sp>
      <p:grpSp>
        <p:nvGrpSpPr>
          <p:cNvPr id="13319" name="Group 187"/>
          <p:cNvGrpSpPr>
            <a:grpSpLocks/>
          </p:cNvGrpSpPr>
          <p:nvPr/>
        </p:nvGrpSpPr>
        <p:grpSpPr bwMode="auto">
          <a:xfrm>
            <a:off x="381000" y="1143000"/>
            <a:ext cx="7772400" cy="1371600"/>
            <a:chOff x="240" y="720"/>
            <a:chExt cx="4896" cy="864"/>
          </a:xfrm>
        </p:grpSpPr>
        <p:sp>
          <p:nvSpPr>
            <p:cNvPr id="13321" name="AutoShape 182"/>
            <p:cNvSpPr>
              <a:spLocks noChangeArrowheads="1"/>
            </p:cNvSpPr>
            <p:nvPr/>
          </p:nvSpPr>
          <p:spPr bwMode="auto">
            <a:xfrm>
              <a:off x="1488" y="1008"/>
              <a:ext cx="1104" cy="576"/>
            </a:xfrm>
            <a:prstGeom prst="cloudCallout">
              <a:avLst>
                <a:gd name="adj1" fmla="val 37319"/>
                <a:gd name="adj2" fmla="val 88194"/>
              </a:avLst>
            </a:prstGeom>
            <a:solidFill>
              <a:schemeClr val="bg1"/>
            </a:solidFill>
            <a:ln w="9525">
              <a:solidFill>
                <a:schemeClr val="tx1"/>
              </a:solidFill>
              <a:round/>
              <a:headEnd/>
              <a:tailEnd/>
            </a:ln>
          </p:spPr>
          <p:txBody>
            <a:bodyPr anchor="ctr"/>
            <a:lstStyle/>
            <a:p>
              <a:r>
                <a:rPr lang="en-US" b="1">
                  <a:latin typeface="Book Antiqua" pitchFamily="18" charset="0"/>
                </a:rPr>
                <a:t>Parent </a:t>
              </a:r>
              <a:br>
                <a:rPr lang="en-US" b="1">
                  <a:latin typeface="Book Antiqua" pitchFamily="18" charset="0"/>
                </a:rPr>
              </a:br>
              <a:r>
                <a:rPr lang="en-US" b="1">
                  <a:latin typeface="Book Antiqua" pitchFamily="18" charset="0"/>
                </a:rPr>
                <a:t>&amp; Child</a:t>
              </a:r>
            </a:p>
          </p:txBody>
        </p:sp>
        <p:sp>
          <p:nvSpPr>
            <p:cNvPr id="13322" name="AutoShape 183"/>
            <p:cNvSpPr>
              <a:spLocks noChangeArrowheads="1"/>
            </p:cNvSpPr>
            <p:nvPr/>
          </p:nvSpPr>
          <p:spPr bwMode="auto">
            <a:xfrm>
              <a:off x="2640" y="720"/>
              <a:ext cx="1104" cy="672"/>
            </a:xfrm>
            <a:prstGeom prst="cloudCallout">
              <a:avLst>
                <a:gd name="adj1" fmla="val -65218"/>
                <a:gd name="adj2" fmla="val 122917"/>
              </a:avLst>
            </a:prstGeom>
            <a:solidFill>
              <a:schemeClr val="bg1"/>
            </a:solidFill>
            <a:ln w="9525">
              <a:solidFill>
                <a:schemeClr val="tx1"/>
              </a:solidFill>
              <a:round/>
              <a:headEnd/>
              <a:tailEnd/>
            </a:ln>
          </p:spPr>
          <p:txBody>
            <a:bodyPr anchor="ctr"/>
            <a:lstStyle/>
            <a:p>
              <a:r>
                <a:rPr lang="en-US" b="1">
                  <a:latin typeface="Book Antiqua" pitchFamily="18" charset="0"/>
                </a:rPr>
                <a:t>Scientist </a:t>
              </a:r>
            </a:p>
          </p:txBody>
        </p:sp>
        <p:sp>
          <p:nvSpPr>
            <p:cNvPr id="13323" name="AutoShape 184"/>
            <p:cNvSpPr>
              <a:spLocks noChangeArrowheads="1"/>
            </p:cNvSpPr>
            <p:nvPr/>
          </p:nvSpPr>
          <p:spPr bwMode="auto">
            <a:xfrm>
              <a:off x="240" y="768"/>
              <a:ext cx="1344" cy="576"/>
            </a:xfrm>
            <a:prstGeom prst="cloudCallout">
              <a:avLst>
                <a:gd name="adj1" fmla="val 65787"/>
                <a:gd name="adj2" fmla="val 136806"/>
              </a:avLst>
            </a:prstGeom>
            <a:solidFill>
              <a:schemeClr val="bg1"/>
            </a:solidFill>
            <a:ln w="9525">
              <a:solidFill>
                <a:schemeClr val="tx1"/>
              </a:solidFill>
              <a:round/>
              <a:headEnd/>
              <a:tailEnd/>
            </a:ln>
          </p:spPr>
          <p:txBody>
            <a:bodyPr anchor="ctr"/>
            <a:lstStyle/>
            <a:p>
              <a:r>
                <a:rPr lang="en-US" b="1">
                  <a:latin typeface="Book Antiqua" pitchFamily="18" charset="0"/>
                </a:rPr>
                <a:t>Enthusiast</a:t>
              </a:r>
            </a:p>
          </p:txBody>
        </p:sp>
        <p:sp>
          <p:nvSpPr>
            <p:cNvPr id="13324" name="AutoShape 186"/>
            <p:cNvSpPr>
              <a:spLocks noChangeArrowheads="1"/>
            </p:cNvSpPr>
            <p:nvPr/>
          </p:nvSpPr>
          <p:spPr bwMode="auto">
            <a:xfrm>
              <a:off x="3696" y="960"/>
              <a:ext cx="1440" cy="576"/>
            </a:xfrm>
            <a:prstGeom prst="cloudCallout">
              <a:avLst>
                <a:gd name="adj1" fmla="val -95694"/>
                <a:gd name="adj2" fmla="val 98093"/>
              </a:avLst>
            </a:prstGeom>
            <a:solidFill>
              <a:schemeClr val="bg1"/>
            </a:solidFill>
            <a:ln w="9525">
              <a:solidFill>
                <a:schemeClr val="tx1"/>
              </a:solidFill>
              <a:round/>
              <a:headEnd/>
              <a:tailEnd/>
            </a:ln>
          </p:spPr>
          <p:txBody>
            <a:bodyPr anchor="ctr"/>
            <a:lstStyle/>
            <a:p>
              <a:r>
                <a:rPr lang="en-US" sz="1600" b="1">
                  <a:latin typeface="Book Antiqua" pitchFamily="18" charset="0"/>
                </a:rPr>
                <a:t>Colleague</a:t>
              </a:r>
            </a:p>
          </p:txBody>
        </p:sp>
      </p:grpSp>
      <p:sp>
        <p:nvSpPr>
          <p:cNvPr id="56" name="Footer Placeholder 55"/>
          <p:cNvSpPr>
            <a:spLocks noGrp="1"/>
          </p:cNvSpPr>
          <p:nvPr>
            <p:ph type="ftr" sz="quarter" idx="11"/>
          </p:nvPr>
        </p:nvSpPr>
        <p:spPr>
          <a:xfrm>
            <a:off x="304800" y="6492875"/>
            <a:ext cx="2209800" cy="365125"/>
          </a:xfrm>
        </p:spPr>
        <p:txBody>
          <a:bodyPr/>
          <a:lstStyle/>
          <a:p>
            <a:pPr>
              <a:defRPr/>
            </a:pPr>
            <a:r>
              <a:rPr lang="en-US">
                <a:solidFill>
                  <a:schemeClr val="bg1">
                    <a:lumMod val="10000"/>
                  </a:schemeClr>
                </a:solidFill>
              </a:rPr>
              <a:t>RLG Partnership Meeting, June 17, 2010</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RLG Partnership Meeting, June 17, 2010</a:t>
            </a:r>
            <a:endParaRPr lang="en-US" dirty="0"/>
          </a:p>
        </p:txBody>
      </p:sp>
      <p:sp>
        <p:nvSpPr>
          <p:cNvPr id="14339" name="TextBox 7"/>
          <p:cNvSpPr txBox="1">
            <a:spLocks noChangeArrowheads="1"/>
          </p:cNvSpPr>
          <p:nvPr/>
        </p:nvSpPr>
        <p:spPr bwMode="auto">
          <a:xfrm>
            <a:off x="1524000" y="1676400"/>
            <a:ext cx="5722938" cy="584200"/>
          </a:xfrm>
          <a:prstGeom prst="rect">
            <a:avLst/>
          </a:prstGeom>
          <a:noFill/>
          <a:ln w="9525">
            <a:noFill/>
            <a:miter lim="800000"/>
            <a:headEnd/>
            <a:tailEnd/>
          </a:ln>
        </p:spPr>
        <p:txBody>
          <a:bodyPr wrap="none">
            <a:spAutoFit/>
          </a:bodyPr>
          <a:lstStyle/>
          <a:p>
            <a:r>
              <a:rPr lang="en-US" sz="3200"/>
              <a:t>SMITHSONIAN INSTITUTION</a:t>
            </a:r>
          </a:p>
        </p:txBody>
      </p:sp>
      <p:sp>
        <p:nvSpPr>
          <p:cNvPr id="14340" name="TextBox 8"/>
          <p:cNvSpPr txBox="1">
            <a:spLocks noChangeArrowheads="1"/>
          </p:cNvSpPr>
          <p:nvPr/>
        </p:nvSpPr>
        <p:spPr bwMode="auto">
          <a:xfrm>
            <a:off x="457200" y="3124200"/>
            <a:ext cx="8329613" cy="708025"/>
          </a:xfrm>
          <a:prstGeom prst="rect">
            <a:avLst/>
          </a:prstGeom>
          <a:noFill/>
          <a:ln w="9525">
            <a:noFill/>
            <a:miter lim="800000"/>
            <a:headEnd/>
            <a:tailEnd/>
          </a:ln>
        </p:spPr>
        <p:txBody>
          <a:bodyPr wrap="none">
            <a:spAutoFit/>
          </a:bodyPr>
          <a:lstStyle/>
          <a:p>
            <a:r>
              <a:rPr lang="en-US" sz="4000"/>
              <a:t>COLLECTIONS SEARCH CENTER</a:t>
            </a:r>
          </a:p>
        </p:txBody>
      </p:sp>
      <p:sp>
        <p:nvSpPr>
          <p:cNvPr id="14341" name="Rectangle 9"/>
          <p:cNvSpPr>
            <a:spLocks noChangeArrowheads="1"/>
          </p:cNvSpPr>
          <p:nvPr/>
        </p:nvSpPr>
        <p:spPr bwMode="auto">
          <a:xfrm>
            <a:off x="1957388" y="4648200"/>
            <a:ext cx="4852987" cy="646113"/>
          </a:xfrm>
          <a:prstGeom prst="rect">
            <a:avLst/>
          </a:prstGeom>
          <a:noFill/>
          <a:ln w="9525">
            <a:noFill/>
            <a:miter lim="800000"/>
            <a:headEnd/>
            <a:tailEnd/>
          </a:ln>
        </p:spPr>
        <p:txBody>
          <a:bodyPr wrap="none">
            <a:spAutoFit/>
          </a:bodyPr>
          <a:lstStyle/>
          <a:p>
            <a:r>
              <a:rPr lang="en-US" sz="3600" u="sng">
                <a:solidFill>
                  <a:schemeClr val="accent1"/>
                </a:solidFill>
                <a:hlinkClick r:id="rId2"/>
              </a:rPr>
              <a:t>http://collections.si.edu</a:t>
            </a:r>
            <a:endParaRPr lang="en-US" sz="360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smtClean="0"/>
              <a:t>Today’s Collections Search Center</a:t>
            </a:r>
            <a:endParaRPr lang="en-US" dirty="0"/>
          </a:p>
        </p:txBody>
      </p:sp>
      <p:sp>
        <p:nvSpPr>
          <p:cNvPr id="15363" name="Content Placeholder 2"/>
          <p:cNvSpPr>
            <a:spLocks noGrp="1"/>
          </p:cNvSpPr>
          <p:nvPr>
            <p:ph idx="1"/>
          </p:nvPr>
        </p:nvSpPr>
        <p:spPr/>
        <p:txBody>
          <a:bodyPr/>
          <a:lstStyle/>
          <a:p>
            <a:pPr>
              <a:buFont typeface="Arial" charset="0"/>
              <a:buNone/>
            </a:pPr>
            <a:r>
              <a:rPr lang="en-US" smtClean="0"/>
              <a:t>	</a:t>
            </a:r>
          </a:p>
          <a:p>
            <a:pPr>
              <a:buFont typeface="Arial" charset="0"/>
              <a:buNone/>
            </a:pPr>
            <a:endParaRPr lang="en-US" smtClean="0"/>
          </a:p>
          <a:p>
            <a:pPr>
              <a:buFont typeface="Arial" charset="0"/>
              <a:buNone/>
            </a:pPr>
            <a:r>
              <a:rPr lang="en-US" smtClean="0"/>
              <a:t>	4.6 million records with 445,000 images, video and sound files, electronic journals and other resources </a:t>
            </a:r>
          </a:p>
        </p:txBody>
      </p:sp>
      <p:sp>
        <p:nvSpPr>
          <p:cNvPr id="5" name="Footer Placeholder 4"/>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smtClean="0"/>
              <a:t>Today’s Collections Search Center</a:t>
            </a:r>
            <a:endParaRPr lang="en-US" dirty="0"/>
          </a:p>
        </p:txBody>
      </p:sp>
      <p:sp>
        <p:nvSpPr>
          <p:cNvPr id="16387" name="Content Placeholder 2"/>
          <p:cNvSpPr>
            <a:spLocks noGrp="1"/>
          </p:cNvSpPr>
          <p:nvPr>
            <p:ph idx="1"/>
          </p:nvPr>
        </p:nvSpPr>
        <p:spPr/>
        <p:txBody>
          <a:bodyPr/>
          <a:lstStyle/>
          <a:p>
            <a:r>
              <a:rPr lang="en-US" smtClean="0"/>
              <a:t>9 Museums (15 collections)</a:t>
            </a:r>
          </a:p>
          <a:p>
            <a:r>
              <a:rPr lang="en-US" smtClean="0"/>
              <a:t>12 Archives (some independent, some in museums)</a:t>
            </a:r>
          </a:p>
          <a:p>
            <a:r>
              <a:rPr lang="en-US" smtClean="0"/>
              <a:t>7 Bibliographic Databases</a:t>
            </a:r>
          </a:p>
          <a:p>
            <a:r>
              <a:rPr lang="en-US" smtClean="0"/>
              <a:t>Smithsonian Libraries Catalog</a:t>
            </a:r>
          </a:p>
          <a:p>
            <a:pPr>
              <a:buFont typeface="Arial" charset="0"/>
              <a:buNone/>
            </a:pPr>
            <a:r>
              <a:rPr lang="en-US" smtClean="0"/>
              <a:t>		*Art and Artists Files</a:t>
            </a:r>
          </a:p>
          <a:p>
            <a:pPr>
              <a:buFont typeface="Arial" charset="0"/>
              <a:buNone/>
            </a:pPr>
            <a:r>
              <a:rPr lang="en-US" smtClean="0"/>
              <a:t>		*Historical Trade Literature</a:t>
            </a:r>
          </a:p>
          <a:p>
            <a:r>
              <a:rPr lang="en-US" smtClean="0"/>
              <a:t>Image Gallery (266,300 selected images)</a:t>
            </a:r>
          </a:p>
        </p:txBody>
      </p:sp>
      <p:sp>
        <p:nvSpPr>
          <p:cNvPr id="4" name="Footer Placeholder 3"/>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endParaRPr lang="en-US" dirty="0"/>
          </a:p>
        </p:txBody>
      </p:sp>
      <p:pic>
        <p:nvPicPr>
          <p:cNvPr id="17411" name="Picture 2"/>
          <p:cNvPicPr>
            <a:picLocks noGrp="1" noChangeAspect="1" noChangeArrowheads="1"/>
          </p:cNvPicPr>
          <p:nvPr>
            <p:ph idx="1"/>
          </p:nvPr>
        </p:nvPicPr>
        <p:blipFill>
          <a:blip r:embed="rId3" cstate="print"/>
          <a:srcRect/>
          <a:stretch>
            <a:fillRect/>
          </a:stretch>
        </p:blipFill>
        <p:spPr>
          <a:xfrm>
            <a:off x="152400" y="0"/>
            <a:ext cx="8572500" cy="6858000"/>
          </a:xfrm>
          <a:noFill/>
        </p:spPr>
      </p:pic>
      <p:sp>
        <p:nvSpPr>
          <p:cNvPr id="4" name="Footer Placeholder 3"/>
          <p:cNvSpPr>
            <a:spLocks noGrp="1"/>
          </p:cNvSpPr>
          <p:nvPr>
            <p:ph type="ftr" sz="quarter" idx="11"/>
          </p:nvPr>
        </p:nvSpPr>
        <p:spPr/>
        <p:txBody>
          <a:bodyPr/>
          <a:lstStyle/>
          <a:p>
            <a:pPr>
              <a:defRPr/>
            </a:pPr>
            <a:r>
              <a:rPr lang="en-US">
                <a:solidFill>
                  <a:schemeClr val="bg1">
                    <a:lumMod val="10000"/>
                  </a:schemeClr>
                </a:solidFill>
              </a:rPr>
              <a:t>RLG Partnership Meeting, June 17,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1905000" y="1143000"/>
            <a:ext cx="6858000" cy="5486400"/>
          </a:xfrm>
          <a:prstGeom prst="rect">
            <a:avLst/>
          </a:prstGeom>
          <a:noFill/>
          <a:ln w="9525">
            <a:noFill/>
            <a:miter lim="800000"/>
            <a:headEnd/>
            <a:tailEnd/>
          </a:ln>
        </p:spPr>
      </p:pic>
      <p:sp>
        <p:nvSpPr>
          <p:cNvPr id="5" name="TextBox 4"/>
          <p:cNvSpPr txBox="1"/>
          <p:nvPr/>
        </p:nvSpPr>
        <p:spPr>
          <a:xfrm>
            <a:off x="1219200" y="228600"/>
            <a:ext cx="6278563" cy="769938"/>
          </a:xfrm>
          <a:prstGeom prst="rect">
            <a:avLst/>
          </a:prstGeom>
          <a:noFill/>
        </p:spPr>
        <p:txBody>
          <a:bodyPr wrap="none">
            <a:spAutoFit/>
          </a:bodyPr>
          <a:lstStyle/>
          <a:p>
            <a:pPr>
              <a:defRPr/>
            </a:pPr>
            <a:r>
              <a:rPr lang="en-US" sz="4400" dirty="0">
                <a:solidFill>
                  <a:schemeClr val="accent2">
                    <a:lumMod val="75000"/>
                  </a:schemeClr>
                </a:solidFill>
                <a:latin typeface="+mj-lt"/>
              </a:rPr>
              <a:t>SEARCH TERM: BUTTERFLY</a:t>
            </a:r>
          </a:p>
        </p:txBody>
      </p:sp>
      <p:sp>
        <p:nvSpPr>
          <p:cNvPr id="18436" name="TextBox 5"/>
          <p:cNvSpPr txBox="1">
            <a:spLocks noChangeArrowheads="1"/>
          </p:cNvSpPr>
          <p:nvPr/>
        </p:nvSpPr>
        <p:spPr bwMode="auto">
          <a:xfrm>
            <a:off x="0" y="1828800"/>
            <a:ext cx="1739900" cy="1754188"/>
          </a:xfrm>
          <a:prstGeom prst="rect">
            <a:avLst/>
          </a:prstGeom>
          <a:noFill/>
          <a:ln w="9525">
            <a:noFill/>
            <a:miter lim="800000"/>
            <a:headEnd/>
            <a:tailEnd/>
          </a:ln>
        </p:spPr>
        <p:txBody>
          <a:bodyPr wrap="none">
            <a:spAutoFit/>
          </a:bodyPr>
          <a:lstStyle/>
          <a:p>
            <a:r>
              <a:rPr lang="en-US" sz="3600"/>
              <a:t>1 OF </a:t>
            </a:r>
          </a:p>
          <a:p>
            <a:r>
              <a:rPr lang="en-US" sz="3600"/>
              <a:t>829 </a:t>
            </a:r>
          </a:p>
          <a:p>
            <a:r>
              <a:rPr lang="en-US" sz="3600"/>
              <a:t>PAGES</a:t>
            </a:r>
          </a:p>
        </p:txBody>
      </p:sp>
      <p:sp>
        <p:nvSpPr>
          <p:cNvPr id="6" name="Footer Placeholder 5"/>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62000" y="1143000"/>
            <a:ext cx="6858000" cy="5486400"/>
          </a:xfrm>
          <a:prstGeom prst="rect">
            <a:avLst/>
          </a:prstGeom>
          <a:noFill/>
          <a:ln w="9525">
            <a:noFill/>
            <a:miter lim="800000"/>
            <a:headEnd/>
            <a:tailEnd/>
          </a:ln>
        </p:spPr>
      </p:pic>
      <p:sp>
        <p:nvSpPr>
          <p:cNvPr id="5" name="TextBox 4"/>
          <p:cNvSpPr txBox="1"/>
          <p:nvPr/>
        </p:nvSpPr>
        <p:spPr>
          <a:xfrm>
            <a:off x="1219200" y="228600"/>
            <a:ext cx="6278563" cy="769938"/>
          </a:xfrm>
          <a:prstGeom prst="rect">
            <a:avLst/>
          </a:prstGeom>
          <a:noFill/>
        </p:spPr>
        <p:txBody>
          <a:bodyPr wrap="none">
            <a:spAutoFit/>
          </a:bodyPr>
          <a:lstStyle/>
          <a:p>
            <a:pPr>
              <a:defRPr/>
            </a:pPr>
            <a:r>
              <a:rPr lang="en-US" sz="4400" dirty="0">
                <a:solidFill>
                  <a:schemeClr val="accent2">
                    <a:lumMod val="75000"/>
                  </a:schemeClr>
                </a:solidFill>
                <a:latin typeface="+mj-lt"/>
              </a:rPr>
              <a:t>SEARCH TERM: BUTTERFLY</a:t>
            </a:r>
          </a:p>
        </p:txBody>
      </p:sp>
      <p:pic>
        <p:nvPicPr>
          <p:cNvPr id="7" name="Picture 2"/>
          <p:cNvPicPr>
            <a:picLocks noChangeAspect="1" noChangeArrowheads="1"/>
          </p:cNvPicPr>
          <p:nvPr/>
        </p:nvPicPr>
        <p:blipFill>
          <a:blip r:embed="rId3" cstate="print"/>
          <a:srcRect t="41250" r="80250" b="16875"/>
          <a:stretch>
            <a:fillRect/>
          </a:stretch>
        </p:blipFill>
        <p:spPr bwMode="auto">
          <a:xfrm>
            <a:off x="2514600" y="609600"/>
            <a:ext cx="3276600" cy="5559425"/>
          </a:xfrm>
          <a:prstGeom prst="rect">
            <a:avLst/>
          </a:prstGeom>
          <a:noFill/>
          <a:ln w="76200">
            <a:solidFill>
              <a:schemeClr val="accent1">
                <a:lumMod val="50000"/>
              </a:schemeClr>
            </a:solidFill>
            <a:miter lim="800000"/>
            <a:headEnd/>
            <a:tailEnd/>
          </a:ln>
        </p:spPr>
      </p:pic>
      <p:sp>
        <p:nvSpPr>
          <p:cNvPr id="8" name="Right Arrow 7"/>
          <p:cNvSpPr/>
          <p:nvPr/>
        </p:nvSpPr>
        <p:spPr>
          <a:xfrm>
            <a:off x="1447800" y="3733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Footer Placeholder 5"/>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eaLnBrk="1" hangingPunct="1">
              <a:defRPr/>
            </a:pPr>
            <a:endParaRPr lang="en-US" dirty="0"/>
          </a:p>
        </p:txBody>
      </p:sp>
      <p:pic>
        <p:nvPicPr>
          <p:cNvPr id="20483" name="Picture 4"/>
          <p:cNvPicPr>
            <a:picLocks noChangeAspect="1" noChangeArrowheads="1"/>
          </p:cNvPicPr>
          <p:nvPr/>
        </p:nvPicPr>
        <p:blipFill>
          <a:blip r:embed="rId3" cstate="print"/>
          <a:srcRect/>
          <a:stretch>
            <a:fillRect/>
          </a:stretch>
        </p:blipFill>
        <p:spPr bwMode="auto">
          <a:xfrm>
            <a:off x="228600" y="1447800"/>
            <a:ext cx="6572250" cy="5257800"/>
          </a:xfrm>
          <a:prstGeom prst="rect">
            <a:avLst/>
          </a:prstGeom>
          <a:noFill/>
          <a:ln w="9525">
            <a:noFill/>
            <a:miter lim="800000"/>
            <a:headEnd/>
            <a:tailEnd/>
          </a:ln>
        </p:spPr>
      </p:pic>
      <p:pic>
        <p:nvPicPr>
          <p:cNvPr id="20484" name="Picture 6"/>
          <p:cNvPicPr>
            <a:picLocks noChangeAspect="1" noChangeArrowheads="1"/>
          </p:cNvPicPr>
          <p:nvPr/>
        </p:nvPicPr>
        <p:blipFill>
          <a:blip r:embed="rId4" cstate="print"/>
          <a:srcRect/>
          <a:stretch>
            <a:fillRect/>
          </a:stretch>
        </p:blipFill>
        <p:spPr bwMode="auto">
          <a:xfrm>
            <a:off x="2057400" y="152400"/>
            <a:ext cx="2857500" cy="2286000"/>
          </a:xfrm>
          <a:prstGeom prst="rect">
            <a:avLst/>
          </a:prstGeom>
          <a:noFill/>
          <a:ln w="9525">
            <a:noFill/>
            <a:miter lim="800000"/>
            <a:headEnd/>
            <a:tailEnd/>
          </a:ln>
        </p:spPr>
      </p:pic>
      <p:pic>
        <p:nvPicPr>
          <p:cNvPr id="20485" name="Picture 7"/>
          <p:cNvPicPr>
            <a:picLocks noChangeAspect="1" noChangeArrowheads="1"/>
          </p:cNvPicPr>
          <p:nvPr/>
        </p:nvPicPr>
        <p:blipFill>
          <a:blip r:embed="rId5" cstate="print"/>
          <a:srcRect/>
          <a:stretch>
            <a:fillRect/>
          </a:stretch>
        </p:blipFill>
        <p:spPr bwMode="auto">
          <a:xfrm>
            <a:off x="5334000" y="609600"/>
            <a:ext cx="3617913" cy="2895600"/>
          </a:xfrm>
          <a:prstGeom prst="rect">
            <a:avLst/>
          </a:prstGeom>
          <a:noFill/>
          <a:ln w="9525">
            <a:noFill/>
            <a:miter lim="800000"/>
            <a:headEnd/>
            <a:tailEnd/>
          </a:ln>
        </p:spPr>
      </p:pic>
      <p:pic>
        <p:nvPicPr>
          <p:cNvPr id="20486" name="Picture 8"/>
          <p:cNvPicPr>
            <a:picLocks noChangeAspect="1" noChangeArrowheads="1"/>
          </p:cNvPicPr>
          <p:nvPr/>
        </p:nvPicPr>
        <p:blipFill>
          <a:blip r:embed="rId6" cstate="print"/>
          <a:srcRect/>
          <a:stretch>
            <a:fillRect/>
          </a:stretch>
        </p:blipFill>
        <p:spPr bwMode="auto">
          <a:xfrm>
            <a:off x="6019800" y="3597275"/>
            <a:ext cx="3124200" cy="2498725"/>
          </a:xfrm>
          <a:prstGeom prst="rect">
            <a:avLst/>
          </a:prstGeom>
          <a:noFill/>
          <a:ln w="9525">
            <a:noFill/>
            <a:miter lim="800000"/>
            <a:headEnd/>
            <a:tailEnd/>
          </a:ln>
        </p:spPr>
      </p:pic>
      <p:pic>
        <p:nvPicPr>
          <p:cNvPr id="20487" name="Picture 9"/>
          <p:cNvPicPr>
            <a:picLocks noChangeAspect="1" noChangeArrowheads="1"/>
          </p:cNvPicPr>
          <p:nvPr/>
        </p:nvPicPr>
        <p:blipFill>
          <a:blip r:embed="rId7" cstate="print"/>
          <a:srcRect/>
          <a:stretch>
            <a:fillRect/>
          </a:stretch>
        </p:blipFill>
        <p:spPr bwMode="auto">
          <a:xfrm>
            <a:off x="800100" y="4038600"/>
            <a:ext cx="3524250" cy="2819400"/>
          </a:xfrm>
          <a:prstGeom prst="rect">
            <a:avLst/>
          </a:prstGeom>
          <a:noFill/>
          <a:ln w="9525">
            <a:noFill/>
            <a:miter lim="800000"/>
            <a:headEnd/>
            <a:tailEnd/>
          </a:ln>
        </p:spPr>
      </p:pic>
      <p:cxnSp>
        <p:nvCxnSpPr>
          <p:cNvPr id="11" name="Straight Arrow Connector 10"/>
          <p:cNvCxnSpPr/>
          <p:nvPr/>
        </p:nvCxnSpPr>
        <p:spPr>
          <a:xfrm rot="5400000" flipH="1" flipV="1">
            <a:off x="1752600" y="1600200"/>
            <a:ext cx="9906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00600" y="1981200"/>
            <a:ext cx="1295400" cy="762000"/>
          </a:xfrm>
          <a:prstGeom prst="straightConnector1">
            <a:avLst/>
          </a:prstGeom>
          <a:ln w="762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91200" y="4038600"/>
            <a:ext cx="914400" cy="91440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4038600" y="5257800"/>
            <a:ext cx="1295400" cy="762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pPr>
              <a:defRPr/>
            </a:pPr>
            <a:r>
              <a:rPr lang="en-US"/>
              <a:t>RLG Partnership Meeting, June 17,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descr="http://ids.si.edu/ids/viewTile/28209d7b86e5e992a363e43cbc2dac65_files/9/0_0.jpg"/>
          <p:cNvPicPr>
            <a:picLocks noChangeAspect="1" noChangeArrowheads="1"/>
          </p:cNvPicPr>
          <p:nvPr/>
        </p:nvPicPr>
        <p:blipFill>
          <a:blip r:embed="rId3" cstate="print"/>
          <a:srcRect/>
          <a:stretch>
            <a:fillRect/>
          </a:stretch>
        </p:blipFill>
        <p:spPr bwMode="auto">
          <a:xfrm>
            <a:off x="5791200" y="4038600"/>
            <a:ext cx="2667000" cy="2667000"/>
          </a:xfrm>
          <a:prstGeom prst="rect">
            <a:avLst/>
          </a:prstGeom>
          <a:noFill/>
          <a:ln w="9525">
            <a:noFill/>
            <a:miter lim="800000"/>
            <a:headEnd/>
            <a:tailEnd/>
          </a:ln>
        </p:spPr>
      </p:pic>
      <p:sp>
        <p:nvSpPr>
          <p:cNvPr id="2" name="Title 1"/>
          <p:cNvSpPr>
            <a:spLocks noGrp="1"/>
          </p:cNvSpPr>
          <p:nvPr>
            <p:ph type="title"/>
          </p:nvPr>
        </p:nvSpPr>
        <p:spPr>
          <a:noFill/>
        </p:spPr>
        <p:txBody>
          <a:bodyPr/>
          <a:lstStyle/>
          <a:p>
            <a:pPr algn="l">
              <a:defRPr/>
            </a:pPr>
            <a:r>
              <a:rPr lang="en-US" sz="3200" dirty="0" smtClean="0"/>
              <a:t>Air &amp; Space Museum				 Butterfly  </a:t>
            </a:r>
            <a:br>
              <a:rPr lang="en-US" sz="3200" dirty="0" smtClean="0"/>
            </a:br>
            <a:r>
              <a:rPr lang="en-US" sz="3200" dirty="0" smtClean="0"/>
              <a:t>Natural History Museum</a:t>
            </a:r>
            <a:br>
              <a:rPr lang="en-US" sz="3200" dirty="0" smtClean="0"/>
            </a:br>
            <a:endParaRPr lang="en-US" sz="3200" dirty="0"/>
          </a:p>
        </p:txBody>
      </p:sp>
      <p:pic>
        <p:nvPicPr>
          <p:cNvPr id="21508" name="Picture 9" descr="http://ids.si.edu/ids/viewTile/351d1a1f2c1d0fc609b5f6780375e834_files/8/0_0.jpg"/>
          <p:cNvPicPr>
            <a:picLocks noGrp="1" noChangeAspect="1" noChangeArrowheads="1"/>
          </p:cNvPicPr>
          <p:nvPr>
            <p:ph idx="1"/>
          </p:nvPr>
        </p:nvPicPr>
        <p:blipFill>
          <a:blip r:embed="rId4" cstate="print"/>
          <a:srcRect/>
          <a:stretch>
            <a:fillRect/>
          </a:stretch>
        </p:blipFill>
        <p:spPr>
          <a:xfrm>
            <a:off x="4267200" y="2209800"/>
            <a:ext cx="1905000" cy="1905000"/>
          </a:xfrm>
          <a:noFill/>
        </p:spPr>
      </p:pic>
      <p:pic>
        <p:nvPicPr>
          <p:cNvPr id="21509" name="Picture 10"/>
          <p:cNvPicPr>
            <a:picLocks noChangeAspect="1" noChangeArrowheads="1"/>
          </p:cNvPicPr>
          <p:nvPr/>
        </p:nvPicPr>
        <p:blipFill>
          <a:blip r:embed="rId5" cstate="print"/>
          <a:srcRect/>
          <a:stretch>
            <a:fillRect/>
          </a:stretch>
        </p:blipFill>
        <p:spPr bwMode="auto">
          <a:xfrm>
            <a:off x="-914400" y="1371600"/>
            <a:ext cx="7064375" cy="5486400"/>
          </a:xfrm>
          <a:prstGeom prst="rect">
            <a:avLst/>
          </a:prstGeom>
          <a:noFill/>
          <a:ln w="9525">
            <a:noFill/>
            <a:miter lim="800000"/>
            <a:headEnd/>
            <a:tailEnd/>
          </a:ln>
        </p:spPr>
      </p:pic>
      <p:pic>
        <p:nvPicPr>
          <p:cNvPr id="21510" name="Picture 15" descr="http://ids.si.edu/ids/viewTile/351d1a1f2c1d0fc609b5f6780375e834_files/8/0_0.jpg"/>
          <p:cNvPicPr>
            <a:picLocks noChangeAspect="1" noChangeArrowheads="1"/>
          </p:cNvPicPr>
          <p:nvPr/>
        </p:nvPicPr>
        <p:blipFill>
          <a:blip r:embed="rId4" cstate="print"/>
          <a:srcRect/>
          <a:stretch>
            <a:fillRect/>
          </a:stretch>
        </p:blipFill>
        <p:spPr bwMode="auto">
          <a:xfrm>
            <a:off x="3505200" y="1447800"/>
            <a:ext cx="3200400" cy="3200400"/>
          </a:xfrm>
          <a:prstGeom prst="rect">
            <a:avLst/>
          </a:prstGeom>
          <a:noFill/>
          <a:ln w="9525">
            <a:noFill/>
            <a:miter lim="800000"/>
            <a:headEnd/>
            <a:tailEnd/>
          </a:ln>
        </p:spPr>
      </p:pic>
      <p:pic>
        <p:nvPicPr>
          <p:cNvPr id="21511" name="Picture 8" descr="Butterfly Habitat, STS-93">
            <a:hlinkClick r:id="rId6"/>
          </p:cNvPr>
          <p:cNvPicPr>
            <a:picLocks noChangeAspect="1" noChangeArrowheads="1"/>
          </p:cNvPicPr>
          <p:nvPr/>
        </p:nvPicPr>
        <p:blipFill>
          <a:blip r:embed="rId7" cstate="print"/>
          <a:srcRect/>
          <a:stretch>
            <a:fillRect/>
          </a:stretch>
        </p:blipFill>
        <p:spPr bwMode="auto">
          <a:xfrm>
            <a:off x="6172200" y="1143000"/>
            <a:ext cx="2743200" cy="27432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algn="l" eaLnBrk="1" hangingPunct="1">
              <a:defRPr/>
            </a:pPr>
            <a:r>
              <a:rPr lang="en-US" sz="3200" dirty="0" smtClean="0"/>
              <a:t>Smithsonian American Art Museum	       </a:t>
            </a:r>
            <a:r>
              <a:rPr lang="en-US" sz="2800" dirty="0" smtClean="0"/>
              <a:t>Butterfly</a:t>
            </a:r>
            <a:r>
              <a:rPr lang="en-US" sz="3200" dirty="0" smtClean="0"/>
              <a:t> </a:t>
            </a:r>
            <a:br>
              <a:rPr lang="en-US" sz="3200" dirty="0" smtClean="0"/>
            </a:br>
            <a:r>
              <a:rPr lang="en-US" sz="3200" dirty="0" smtClean="0"/>
              <a:t>Smithsonian Archives</a:t>
            </a:r>
            <a:endParaRPr lang="en-US" sz="3200" dirty="0"/>
          </a:p>
        </p:txBody>
      </p:sp>
      <p:pic>
        <p:nvPicPr>
          <p:cNvPr id="22531" name="Picture 11"/>
          <p:cNvPicPr>
            <a:picLocks noChangeAspect="1" noChangeArrowheads="1"/>
          </p:cNvPicPr>
          <p:nvPr/>
        </p:nvPicPr>
        <p:blipFill>
          <a:blip r:embed="rId3" cstate="print"/>
          <a:srcRect/>
          <a:stretch>
            <a:fillRect/>
          </a:stretch>
        </p:blipFill>
        <p:spPr bwMode="auto">
          <a:xfrm>
            <a:off x="2079625" y="1371600"/>
            <a:ext cx="7064375" cy="5486400"/>
          </a:xfrm>
          <a:prstGeom prst="rect">
            <a:avLst/>
          </a:prstGeom>
          <a:noFill/>
          <a:ln w="9525">
            <a:noFill/>
            <a:miter lim="800000"/>
            <a:headEnd/>
            <a:tailEnd/>
          </a:ln>
        </p:spPr>
      </p:pic>
      <p:pic>
        <p:nvPicPr>
          <p:cNvPr id="22532" name="Picture 10" descr="http://ids.si.edu/ids/viewTile/b7180c452be22f532d9e96d2b6da933e_files/8/0_0.jpg"/>
          <p:cNvPicPr>
            <a:picLocks noChangeAspect="1" noChangeArrowheads="1"/>
          </p:cNvPicPr>
          <p:nvPr/>
        </p:nvPicPr>
        <p:blipFill>
          <a:blip r:embed="rId4" cstate="print"/>
          <a:srcRect/>
          <a:stretch>
            <a:fillRect/>
          </a:stretch>
        </p:blipFill>
        <p:spPr bwMode="auto">
          <a:xfrm>
            <a:off x="1295400" y="3657600"/>
            <a:ext cx="2057400" cy="2947988"/>
          </a:xfrm>
          <a:prstGeom prst="rect">
            <a:avLst/>
          </a:prstGeom>
          <a:noFill/>
          <a:ln w="9525">
            <a:noFill/>
            <a:miter lim="800000"/>
            <a:headEnd/>
            <a:tailEnd/>
          </a:ln>
        </p:spPr>
      </p:pic>
      <p:pic>
        <p:nvPicPr>
          <p:cNvPr id="22533" name="Picture 13" descr="http://ids.si.edu/ids/viewTile/d3623a944574ec84f2cefd83be8f712e_files/9/0_0.jpg"/>
          <p:cNvPicPr>
            <a:picLocks noChangeAspect="1" noChangeArrowheads="1"/>
          </p:cNvPicPr>
          <p:nvPr/>
        </p:nvPicPr>
        <p:blipFill>
          <a:blip r:embed="rId5" cstate="print"/>
          <a:srcRect/>
          <a:stretch>
            <a:fillRect/>
          </a:stretch>
        </p:blipFill>
        <p:spPr bwMode="auto">
          <a:xfrm>
            <a:off x="184150" y="1371600"/>
            <a:ext cx="2797175" cy="23622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04800" y="1905000"/>
            <a:ext cx="8610600" cy="3886200"/>
          </a:xfrm>
          <a:prstGeom prst="rect">
            <a:avLst/>
          </a:prstGeom>
          <a:solidFill>
            <a:srgbClr val="92D050"/>
          </a:solidFill>
          <a:ln w="9525" algn="ctr">
            <a:solidFill>
              <a:schemeClr val="tx1"/>
            </a:solidFill>
            <a:round/>
            <a:headEnd/>
            <a:tailEnd/>
          </a:ln>
        </p:spPr>
        <p:txBody>
          <a:bodyPr/>
          <a:lstStyle/>
          <a:p>
            <a:pPr algn="l"/>
            <a:endParaRPr lang="en-US">
              <a:latin typeface="Calibri" pitchFamily="34" charset="0"/>
            </a:endParaRPr>
          </a:p>
        </p:txBody>
      </p:sp>
      <p:pic>
        <p:nvPicPr>
          <p:cNvPr id="5123" name="Picture 5" descr="Map of Smithsonian museums on and near the National Mall."/>
          <p:cNvPicPr>
            <a:picLocks noChangeAspect="1" noChangeArrowheads="1"/>
          </p:cNvPicPr>
          <p:nvPr/>
        </p:nvPicPr>
        <p:blipFill>
          <a:blip r:embed="rId3" cstate="print"/>
          <a:srcRect/>
          <a:stretch>
            <a:fillRect/>
          </a:stretch>
        </p:blipFill>
        <p:spPr bwMode="auto">
          <a:xfrm>
            <a:off x="533400" y="2057400"/>
            <a:ext cx="8158163" cy="3429000"/>
          </a:xfrm>
          <a:prstGeom prst="rect">
            <a:avLst/>
          </a:prstGeom>
          <a:noFill/>
          <a:ln w="9525">
            <a:noFill/>
            <a:miter lim="800000"/>
            <a:headEnd/>
            <a:tailEnd/>
          </a:ln>
        </p:spPr>
      </p:pic>
      <p:sp>
        <p:nvSpPr>
          <p:cNvPr id="6" name="Title 5"/>
          <p:cNvSpPr>
            <a:spLocks noGrp="1"/>
          </p:cNvSpPr>
          <p:nvPr>
            <p:ph type="title"/>
          </p:nvPr>
        </p:nvSpPr>
        <p:spPr>
          <a:xfrm>
            <a:off x="0" y="0"/>
            <a:ext cx="9144000" cy="1295400"/>
          </a:xfrm>
          <a:noFill/>
        </p:spPr>
        <p:txBody>
          <a:bodyPr rtlCol="0">
            <a:normAutofit/>
          </a:bodyPr>
          <a:lstStyle/>
          <a:p>
            <a:pPr eaLnBrk="1" fontAlgn="auto" hangingPunct="1">
              <a:spcAft>
                <a:spcPts val="0"/>
              </a:spcAft>
              <a:defRPr/>
            </a:pPr>
            <a:r>
              <a:rPr lang="en-US" dirty="0" smtClean="0"/>
              <a:t>Where is the Smithsonian?</a:t>
            </a:r>
          </a:p>
        </p:txBody>
      </p:sp>
      <p:sp>
        <p:nvSpPr>
          <p:cNvPr id="7" name="Footer Placeholder 6"/>
          <p:cNvSpPr>
            <a:spLocks noGrp="1"/>
          </p:cNvSpPr>
          <p:nvPr>
            <p:ph type="ftr" sz="quarter" idx="11"/>
          </p:nvPr>
        </p:nvSpPr>
        <p:spPr/>
        <p:txBody>
          <a:bodyPr/>
          <a:lstStyle/>
          <a:p>
            <a:pPr>
              <a:defRPr/>
            </a:pPr>
            <a:r>
              <a:rPr lang="en-US"/>
              <a:t>RLG Partnership Meeting, June 17, 2010</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eaLnBrk="1" hangingPunct="1">
              <a:defRPr/>
            </a:pPr>
            <a:r>
              <a:rPr lang="en-US" dirty="0" smtClean="0"/>
              <a:t>Art &amp; History Museums: Butterfly</a:t>
            </a:r>
            <a:endParaRPr lang="en-US" dirty="0"/>
          </a:p>
        </p:txBody>
      </p:sp>
      <p:pic>
        <p:nvPicPr>
          <p:cNvPr id="23555" name="Picture 5"/>
          <p:cNvPicPr>
            <a:picLocks noChangeAspect="1" noChangeArrowheads="1"/>
          </p:cNvPicPr>
          <p:nvPr/>
        </p:nvPicPr>
        <p:blipFill>
          <a:blip r:embed="rId3" cstate="print"/>
          <a:srcRect/>
          <a:stretch>
            <a:fillRect/>
          </a:stretch>
        </p:blipFill>
        <p:spPr bwMode="auto">
          <a:xfrm>
            <a:off x="762000" y="1311275"/>
            <a:ext cx="6934200" cy="5546725"/>
          </a:xfrm>
          <a:prstGeom prst="rect">
            <a:avLst/>
          </a:prstGeom>
          <a:noFill/>
          <a:ln w="9525">
            <a:noFill/>
            <a:miter lim="800000"/>
            <a:headEnd/>
            <a:tailEnd/>
          </a:ln>
        </p:spPr>
      </p:pic>
      <p:pic>
        <p:nvPicPr>
          <p:cNvPr id="23556" name="Picture 7" descr="http://ids.si.edu/ids/dynamic?container.fullpage&amp;id=http://collection.cooperhewitt.org/media/full/CHP5662.JPG"/>
          <p:cNvPicPr>
            <a:picLocks noChangeAspect="1" noChangeArrowheads="1"/>
          </p:cNvPicPr>
          <p:nvPr/>
        </p:nvPicPr>
        <p:blipFill>
          <a:blip r:embed="rId4" cstate="print"/>
          <a:srcRect/>
          <a:stretch>
            <a:fillRect/>
          </a:stretch>
        </p:blipFill>
        <p:spPr bwMode="auto">
          <a:xfrm>
            <a:off x="4572000" y="3429000"/>
            <a:ext cx="2743200" cy="2743200"/>
          </a:xfrm>
          <a:prstGeom prst="rect">
            <a:avLst/>
          </a:prstGeom>
          <a:noFill/>
          <a:ln w="9525">
            <a:noFill/>
            <a:miter lim="800000"/>
            <a:headEnd/>
            <a:tailEnd/>
          </a:ln>
        </p:spPr>
      </p:pic>
      <p:sp>
        <p:nvSpPr>
          <p:cNvPr id="23557" name="TextBox 6"/>
          <p:cNvSpPr txBox="1">
            <a:spLocks noChangeArrowheads="1"/>
          </p:cNvSpPr>
          <p:nvPr/>
        </p:nvSpPr>
        <p:spPr bwMode="auto">
          <a:xfrm>
            <a:off x="990600" y="2057400"/>
            <a:ext cx="5710238" cy="1200150"/>
          </a:xfrm>
          <a:prstGeom prst="rect">
            <a:avLst/>
          </a:prstGeom>
          <a:solidFill>
            <a:srgbClr val="FFC000"/>
          </a:solidFill>
          <a:ln w="9525">
            <a:noFill/>
            <a:miter lim="800000"/>
            <a:headEnd/>
            <a:tailEnd/>
          </a:ln>
        </p:spPr>
        <p:txBody>
          <a:bodyPr>
            <a:spAutoFit/>
          </a:bodyPr>
          <a:lstStyle/>
          <a:p>
            <a:r>
              <a:rPr lang="en-US">
                <a:hlinkClick r:id="rId5"/>
              </a:rPr>
              <a:t>Black butterfly [music]</a:t>
            </a:r>
            <a:r>
              <a:rPr lang="en-US"/>
              <a:t> </a:t>
            </a:r>
          </a:p>
          <a:p>
            <a:r>
              <a:rPr lang="en-US"/>
              <a:t>Composer: Ellington, Duke 1899-1974.</a:t>
            </a:r>
          </a:p>
          <a:p>
            <a:r>
              <a:rPr lang="en-US"/>
              <a:t>1 conductor score and/or parts (Published sheet music), 31 cm 12 manuscripts…..</a:t>
            </a:r>
          </a:p>
        </p:txBody>
      </p:sp>
      <p:sp>
        <p:nvSpPr>
          <p:cNvPr id="6" name="Footer Placeholder 5"/>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eaLnBrk="1" hangingPunct="1">
              <a:defRPr/>
            </a:pPr>
            <a:r>
              <a:rPr lang="en-US" dirty="0" smtClean="0"/>
              <a:t>Library: Butterfly</a:t>
            </a:r>
            <a:endParaRPr lang="en-US" dirty="0"/>
          </a:p>
        </p:txBody>
      </p:sp>
      <p:pic>
        <p:nvPicPr>
          <p:cNvPr id="24579" name="Picture 2"/>
          <p:cNvPicPr>
            <a:picLocks noChangeAspect="1" noChangeArrowheads="1"/>
          </p:cNvPicPr>
          <p:nvPr/>
        </p:nvPicPr>
        <p:blipFill>
          <a:blip r:embed="rId3" cstate="print"/>
          <a:srcRect t="12793" r="1613"/>
          <a:stretch>
            <a:fillRect/>
          </a:stretch>
        </p:blipFill>
        <p:spPr bwMode="auto">
          <a:xfrm>
            <a:off x="2971800" y="1600200"/>
            <a:ext cx="5867400" cy="4918075"/>
          </a:xfrm>
          <a:prstGeom prst="rect">
            <a:avLst/>
          </a:prstGeom>
          <a:noFill/>
          <a:ln w="9525">
            <a:noFill/>
            <a:miter lim="800000"/>
            <a:headEnd/>
            <a:tailEnd/>
          </a:ln>
        </p:spPr>
      </p:pic>
      <p:pic>
        <p:nvPicPr>
          <p:cNvPr id="24580" name="Picture 4" descr="http://www.sil.si.edu/digitalcollections/bca/bca_14_03_00/plates/bca_14_03_00_021.jpg"/>
          <p:cNvPicPr>
            <a:picLocks noChangeAspect="1" noChangeArrowheads="1"/>
          </p:cNvPicPr>
          <p:nvPr/>
        </p:nvPicPr>
        <p:blipFill>
          <a:blip r:embed="rId4" cstate="print"/>
          <a:srcRect/>
          <a:stretch>
            <a:fillRect/>
          </a:stretch>
        </p:blipFill>
        <p:spPr bwMode="auto">
          <a:xfrm>
            <a:off x="381000" y="2514600"/>
            <a:ext cx="238125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eaLnBrk="1" hangingPunct="1">
              <a:defRPr/>
            </a:pPr>
            <a:r>
              <a:rPr lang="en-US" dirty="0" smtClean="0"/>
              <a:t>Library: Butterfly</a:t>
            </a:r>
            <a:endParaRPr lang="en-US" dirty="0"/>
          </a:p>
        </p:txBody>
      </p:sp>
      <p:pic>
        <p:nvPicPr>
          <p:cNvPr id="25603" name="Picture 6"/>
          <p:cNvPicPr>
            <a:picLocks noChangeAspect="1" noChangeArrowheads="1"/>
          </p:cNvPicPr>
          <p:nvPr/>
        </p:nvPicPr>
        <p:blipFill>
          <a:blip r:embed="rId3" cstate="print"/>
          <a:srcRect/>
          <a:stretch>
            <a:fillRect/>
          </a:stretch>
        </p:blipFill>
        <p:spPr bwMode="auto">
          <a:xfrm>
            <a:off x="0" y="1295400"/>
            <a:ext cx="7543800" cy="6035675"/>
          </a:xfrm>
          <a:prstGeom prst="rect">
            <a:avLst/>
          </a:prstGeom>
          <a:noFill/>
          <a:ln w="9525">
            <a:noFill/>
            <a:miter lim="800000"/>
            <a:headEnd/>
            <a:tailEnd/>
          </a:ln>
        </p:spPr>
      </p:pic>
      <p:pic>
        <p:nvPicPr>
          <p:cNvPr id="25604" name="Picture 7"/>
          <p:cNvPicPr>
            <a:picLocks noChangeAspect="1" noChangeArrowheads="1"/>
          </p:cNvPicPr>
          <p:nvPr/>
        </p:nvPicPr>
        <p:blipFill>
          <a:blip r:embed="rId4" cstate="print"/>
          <a:srcRect/>
          <a:stretch>
            <a:fillRect/>
          </a:stretch>
        </p:blipFill>
        <p:spPr bwMode="auto">
          <a:xfrm>
            <a:off x="5105400" y="990600"/>
            <a:ext cx="3733800" cy="2987675"/>
          </a:xfrm>
          <a:prstGeom prst="rect">
            <a:avLst/>
          </a:prstGeom>
          <a:noFill/>
          <a:ln w="9525">
            <a:noFill/>
            <a:miter lim="800000"/>
            <a:headEnd/>
            <a:tailEnd/>
          </a:ln>
        </p:spPr>
      </p:pic>
      <p:pic>
        <p:nvPicPr>
          <p:cNvPr id="25605" name="Picture 8"/>
          <p:cNvPicPr>
            <a:picLocks noChangeAspect="1" noChangeArrowheads="1"/>
          </p:cNvPicPr>
          <p:nvPr/>
        </p:nvPicPr>
        <p:blipFill>
          <a:blip r:embed="rId5" cstate="print"/>
          <a:srcRect/>
          <a:stretch>
            <a:fillRect/>
          </a:stretch>
        </p:blipFill>
        <p:spPr bwMode="auto">
          <a:xfrm>
            <a:off x="4419600" y="3505200"/>
            <a:ext cx="4191000" cy="3352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 Strategic Plan</a:t>
            </a:r>
            <a:endParaRPr lang="en-US" dirty="0"/>
          </a:p>
        </p:txBody>
      </p:sp>
      <p:sp>
        <p:nvSpPr>
          <p:cNvPr id="26627" name="Content Placeholder 2"/>
          <p:cNvSpPr>
            <a:spLocks noGrp="1"/>
          </p:cNvSpPr>
          <p:nvPr>
            <p:ph idx="1"/>
          </p:nvPr>
        </p:nvSpPr>
        <p:spPr/>
        <p:txBody>
          <a:bodyPr/>
          <a:lstStyle/>
          <a:p>
            <a:endParaRPr lang="en-US" smtClean="0"/>
          </a:p>
          <a:p>
            <a:r>
              <a:rPr lang="en-US" smtClean="0"/>
              <a:t>Unlocking the Mysteries of the Universe</a:t>
            </a:r>
          </a:p>
          <a:p>
            <a:r>
              <a:rPr lang="en-US" smtClean="0"/>
              <a:t>Understanding and Sustaining a Biodiverse Planet</a:t>
            </a:r>
          </a:p>
          <a:p>
            <a:r>
              <a:rPr lang="en-US" smtClean="0"/>
              <a:t>Valuing World Cultures</a:t>
            </a:r>
          </a:p>
          <a:p>
            <a:r>
              <a:rPr lang="en-US" smtClean="0"/>
              <a:t>Understanding the American Experience</a:t>
            </a:r>
          </a:p>
        </p:txBody>
      </p:sp>
      <p:sp>
        <p:nvSpPr>
          <p:cNvPr id="4" name="Footer Placeholder 3"/>
          <p:cNvSpPr>
            <a:spLocks noGrp="1"/>
          </p:cNvSpPr>
          <p:nvPr>
            <p:ph type="ftr" sz="quarter" idx="11"/>
          </p:nvPr>
        </p:nvSpPr>
        <p:spPr/>
        <p:txBody>
          <a:bodyPr/>
          <a:lstStyle/>
          <a:p>
            <a:pPr>
              <a:defRPr/>
            </a:pPr>
            <a:r>
              <a:rPr lang="en-US" smtClean="0"/>
              <a:t>RLG Partnership Meeting, June 17, 2010</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Grand Challenge Consortia</a:t>
            </a:r>
            <a:endParaRPr lang="en-US" dirty="0"/>
          </a:p>
        </p:txBody>
      </p:sp>
      <p:sp>
        <p:nvSpPr>
          <p:cNvPr id="27651" name="Content Placeholder 2"/>
          <p:cNvSpPr>
            <a:spLocks noGrp="1"/>
          </p:cNvSpPr>
          <p:nvPr>
            <p:ph idx="1"/>
          </p:nvPr>
        </p:nvSpPr>
        <p:spPr/>
        <p:txBody>
          <a:bodyPr/>
          <a:lstStyle/>
          <a:p>
            <a:r>
              <a:rPr lang="en-US" smtClean="0"/>
              <a:t>Operate under the Under Secretaries for Science and History, Art and Culture</a:t>
            </a:r>
          </a:p>
          <a:p>
            <a:r>
              <a:rPr lang="en-US" smtClean="0"/>
              <a:t>Part-time Directors drawn from staff</a:t>
            </a:r>
          </a:p>
          <a:p>
            <a:r>
              <a:rPr lang="en-US" smtClean="0"/>
              <a:t>Housed together in Castle</a:t>
            </a:r>
          </a:p>
          <a:p>
            <a:r>
              <a:rPr lang="en-US" smtClean="0"/>
              <a:t>Develop cross-Institutional synergies, forums, research programs, areas where SI can make unique contribution</a:t>
            </a:r>
          </a:p>
          <a:p>
            <a:endParaRPr lang="en-US" smtClean="0"/>
          </a:p>
        </p:txBody>
      </p:sp>
      <p:sp>
        <p:nvSpPr>
          <p:cNvPr id="4" name="Footer Placeholder 3"/>
          <p:cNvSpPr>
            <a:spLocks noGrp="1"/>
          </p:cNvSpPr>
          <p:nvPr>
            <p:ph type="ftr" sz="quarter" idx="11"/>
          </p:nvPr>
        </p:nvSpPr>
        <p:spPr/>
        <p:txBody>
          <a:bodyPr/>
          <a:lstStyle/>
          <a:p>
            <a:pPr>
              <a:defRPr/>
            </a:pPr>
            <a:r>
              <a:rPr lang="en-US" smtClean="0"/>
              <a:t>RLG Partnership Meeting, June 17, 2010</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sirismm.si.edu/aag/gca2/ME128010.jpg"/>
          <p:cNvPicPr>
            <a:picLocks noChangeAspect="1" noChangeArrowheads="1"/>
          </p:cNvPicPr>
          <p:nvPr/>
        </p:nvPicPr>
        <p:blipFill>
          <a:blip r:embed="rId3" cstate="print"/>
          <a:srcRect/>
          <a:stretch>
            <a:fillRect/>
          </a:stretch>
        </p:blipFill>
        <p:spPr bwMode="auto">
          <a:xfrm>
            <a:off x="260350" y="609600"/>
            <a:ext cx="8591550" cy="5715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295400"/>
          </a:xfrm>
          <a:noFill/>
          <a:ln w="9525"/>
        </p:spPr>
        <p:txBody>
          <a:bodyPr/>
          <a:lstStyle/>
          <a:p>
            <a:pPr eaLnBrk="1" hangingPunct="1"/>
            <a:r>
              <a:rPr lang="en-US" smtClean="0">
                <a:solidFill>
                  <a:srgbClr val="3668C4"/>
                </a:solidFill>
              </a:rPr>
              <a:t>Who</a:t>
            </a:r>
            <a:r>
              <a:rPr lang="en-US" smtClean="0">
                <a:solidFill>
                  <a:schemeClr val="tx1"/>
                </a:solidFill>
              </a:rPr>
              <a:t> </a:t>
            </a:r>
            <a:r>
              <a:rPr lang="en-US" smtClean="0">
                <a:solidFill>
                  <a:srgbClr val="3668C4"/>
                </a:solidFill>
              </a:rPr>
              <a:t>we</a:t>
            </a:r>
            <a:r>
              <a:rPr lang="en-US" smtClean="0">
                <a:solidFill>
                  <a:schemeClr val="tx1"/>
                </a:solidFill>
              </a:rPr>
              <a:t> </a:t>
            </a:r>
            <a:r>
              <a:rPr lang="en-US" smtClean="0">
                <a:solidFill>
                  <a:srgbClr val="3668C4"/>
                </a:solidFill>
              </a:rPr>
              <a:t>are</a:t>
            </a:r>
          </a:p>
        </p:txBody>
      </p:sp>
      <p:sp>
        <p:nvSpPr>
          <p:cNvPr id="6147" name="Content Placeholder 2"/>
          <p:cNvSpPr>
            <a:spLocks noGrp="1"/>
          </p:cNvSpPr>
          <p:nvPr>
            <p:ph idx="1"/>
          </p:nvPr>
        </p:nvSpPr>
        <p:spPr>
          <a:xfrm>
            <a:off x="2743200" y="1600200"/>
            <a:ext cx="5867400" cy="2133600"/>
          </a:xfrm>
        </p:spPr>
        <p:txBody>
          <a:bodyPr/>
          <a:lstStyle/>
          <a:p>
            <a:pPr eaLnBrk="1" hangingPunct="1"/>
            <a:r>
              <a:rPr lang="en-US" sz="2400" smtClean="0"/>
              <a:t>19 Museums &amp; Galleries</a:t>
            </a:r>
          </a:p>
          <a:p>
            <a:pPr eaLnBrk="1" hangingPunct="1"/>
            <a:r>
              <a:rPr lang="en-US" sz="2400" smtClean="0"/>
              <a:t>9 Research Centers</a:t>
            </a:r>
          </a:p>
          <a:p>
            <a:pPr eaLnBrk="1" hangingPunct="1"/>
            <a:r>
              <a:rPr lang="en-US" sz="2400" smtClean="0"/>
              <a:t>18 Archives</a:t>
            </a:r>
          </a:p>
          <a:p>
            <a:pPr eaLnBrk="1" hangingPunct="1"/>
            <a:r>
              <a:rPr lang="en-US" sz="2400" smtClean="0"/>
              <a:t>1 Library system (20 branches</a:t>
            </a:r>
            <a:r>
              <a:rPr lang="en-US" sz="2000" smtClean="0"/>
              <a:t>)</a:t>
            </a:r>
          </a:p>
          <a:p>
            <a:pPr eaLnBrk="1" hangingPunct="1"/>
            <a:r>
              <a:rPr lang="en-US" sz="2400" smtClean="0"/>
              <a:t>1 Zoo</a:t>
            </a:r>
          </a:p>
        </p:txBody>
      </p:sp>
      <p:pic>
        <p:nvPicPr>
          <p:cNvPr id="6148" name="Picture 20" descr="http://newsdesk.si.edu/images_full/images/museums/Smithsonian%20Science/olive_backed_forest_robin/female_robin_2.jpg"/>
          <p:cNvPicPr>
            <a:picLocks noChangeAspect="1" noChangeArrowheads="1"/>
          </p:cNvPicPr>
          <p:nvPr/>
        </p:nvPicPr>
        <p:blipFill>
          <a:blip r:embed="rId3" cstate="print"/>
          <a:srcRect/>
          <a:stretch>
            <a:fillRect/>
          </a:stretch>
        </p:blipFill>
        <p:spPr bwMode="auto">
          <a:xfrm>
            <a:off x="685800" y="4648200"/>
            <a:ext cx="3417888" cy="2209800"/>
          </a:xfrm>
          <a:prstGeom prst="rect">
            <a:avLst/>
          </a:prstGeom>
          <a:noFill/>
          <a:ln w="9525">
            <a:noFill/>
            <a:miter lim="800000"/>
            <a:headEnd/>
            <a:tailEnd/>
          </a:ln>
        </p:spPr>
      </p:pic>
      <p:pic>
        <p:nvPicPr>
          <p:cNvPr id="6149" name="Picture 22" descr="http://newsdesk.si.edu/images_full/images/museums/nmai/exteriors/photo_1.jpg"/>
          <p:cNvPicPr>
            <a:picLocks noChangeAspect="1" noChangeArrowheads="1"/>
          </p:cNvPicPr>
          <p:nvPr/>
        </p:nvPicPr>
        <p:blipFill>
          <a:blip r:embed="rId4" cstate="print"/>
          <a:srcRect/>
          <a:stretch>
            <a:fillRect/>
          </a:stretch>
        </p:blipFill>
        <p:spPr bwMode="auto">
          <a:xfrm>
            <a:off x="0" y="1411288"/>
            <a:ext cx="2767013" cy="3297237"/>
          </a:xfrm>
          <a:prstGeom prst="rect">
            <a:avLst/>
          </a:prstGeom>
          <a:noFill/>
          <a:ln w="9525">
            <a:noFill/>
            <a:miter lim="800000"/>
            <a:headEnd/>
            <a:tailEnd/>
          </a:ln>
        </p:spPr>
      </p:pic>
      <p:pic>
        <p:nvPicPr>
          <p:cNvPr id="6150" name="Picture 24" descr="http://newsdesk.si.edu/images_full/images/museums/zoo/asia_trail/clouded_leopard.jpg"/>
          <p:cNvPicPr>
            <a:picLocks noChangeAspect="1" noChangeArrowheads="1"/>
          </p:cNvPicPr>
          <p:nvPr/>
        </p:nvPicPr>
        <p:blipFill>
          <a:blip r:embed="rId5" cstate="print"/>
          <a:srcRect/>
          <a:stretch>
            <a:fillRect/>
          </a:stretch>
        </p:blipFill>
        <p:spPr bwMode="auto">
          <a:xfrm>
            <a:off x="7467600" y="1371600"/>
            <a:ext cx="1676400" cy="2514600"/>
          </a:xfrm>
          <a:prstGeom prst="rect">
            <a:avLst/>
          </a:prstGeom>
          <a:noFill/>
          <a:ln w="9525">
            <a:noFill/>
            <a:miter lim="800000"/>
            <a:headEnd/>
            <a:tailEnd/>
          </a:ln>
        </p:spPr>
      </p:pic>
      <p:pic>
        <p:nvPicPr>
          <p:cNvPr id="6151" name="Picture 26" descr="http://newsdesk.si.edu/images_full/images/museums/Archives_of_American_Art/A_Thousand_Kisses/AAA_muranick_0005p8.jpg"/>
          <p:cNvPicPr>
            <a:picLocks noChangeAspect="1" noChangeArrowheads="1"/>
          </p:cNvPicPr>
          <p:nvPr/>
        </p:nvPicPr>
        <p:blipFill>
          <a:blip r:embed="rId6" cstate="print"/>
          <a:srcRect/>
          <a:stretch>
            <a:fillRect/>
          </a:stretch>
        </p:blipFill>
        <p:spPr bwMode="auto">
          <a:xfrm>
            <a:off x="6810375" y="3886200"/>
            <a:ext cx="2333625" cy="2971800"/>
          </a:xfrm>
          <a:prstGeom prst="rect">
            <a:avLst/>
          </a:prstGeom>
          <a:noFill/>
          <a:ln w="9525">
            <a:noFill/>
            <a:miter lim="800000"/>
            <a:headEnd/>
            <a:tailEnd/>
          </a:ln>
        </p:spPr>
      </p:pic>
      <p:pic>
        <p:nvPicPr>
          <p:cNvPr id="6152" name="Picture 28" descr="Tome I Planches - title page,  Image number:93-690"/>
          <p:cNvPicPr>
            <a:picLocks noChangeAspect="1" noChangeArrowheads="1"/>
          </p:cNvPicPr>
          <p:nvPr/>
        </p:nvPicPr>
        <p:blipFill>
          <a:blip r:embed="rId7" cstate="print"/>
          <a:srcRect/>
          <a:stretch>
            <a:fillRect/>
          </a:stretch>
        </p:blipFill>
        <p:spPr bwMode="auto">
          <a:xfrm>
            <a:off x="4591050" y="3886200"/>
            <a:ext cx="2266950" cy="29718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RLG Partnership Meeting, June 17, 2010</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pollo 11 command module Columbia in Milestones of Flight"/>
          <p:cNvPicPr>
            <a:picLocks noChangeAspect="1" noChangeArrowheads="1"/>
          </p:cNvPicPr>
          <p:nvPr/>
        </p:nvPicPr>
        <p:blipFill>
          <a:blip r:embed="rId3" cstate="print"/>
          <a:srcRect/>
          <a:stretch>
            <a:fillRect/>
          </a:stretch>
        </p:blipFill>
        <p:spPr bwMode="auto">
          <a:xfrm>
            <a:off x="3886200" y="4754563"/>
            <a:ext cx="1876425" cy="2103437"/>
          </a:xfrm>
          <a:prstGeom prst="rect">
            <a:avLst/>
          </a:prstGeom>
          <a:noFill/>
          <a:ln w="9525">
            <a:noFill/>
            <a:miter lim="800000"/>
            <a:headEnd/>
            <a:tailEnd/>
          </a:ln>
        </p:spPr>
      </p:pic>
      <p:pic>
        <p:nvPicPr>
          <p:cNvPr id="7171" name="Picture 20" descr="md_2505_Image_m16"/>
          <p:cNvPicPr>
            <a:picLocks noChangeAspect="1" noChangeArrowheads="1"/>
          </p:cNvPicPr>
          <p:nvPr/>
        </p:nvPicPr>
        <p:blipFill>
          <a:blip r:embed="rId4" cstate="print"/>
          <a:srcRect/>
          <a:stretch>
            <a:fillRect/>
          </a:stretch>
        </p:blipFill>
        <p:spPr bwMode="auto">
          <a:xfrm>
            <a:off x="457200" y="3276600"/>
            <a:ext cx="2139950" cy="2101850"/>
          </a:xfrm>
          <a:prstGeom prst="rect">
            <a:avLst/>
          </a:prstGeom>
          <a:noFill/>
          <a:ln w="9525">
            <a:noFill/>
            <a:miter lim="800000"/>
            <a:headEnd/>
            <a:tailEnd/>
          </a:ln>
        </p:spPr>
      </p:pic>
      <p:pic>
        <p:nvPicPr>
          <p:cNvPr id="7172" name="Picture 6" descr="Smithsonian Institution"/>
          <p:cNvPicPr>
            <a:picLocks noChangeAspect="1" noChangeArrowheads="1"/>
          </p:cNvPicPr>
          <p:nvPr/>
        </p:nvPicPr>
        <p:blipFill>
          <a:blip r:embed="rId5" cstate="print"/>
          <a:srcRect/>
          <a:stretch>
            <a:fillRect/>
          </a:stretch>
        </p:blipFill>
        <p:spPr bwMode="auto">
          <a:xfrm>
            <a:off x="1828800" y="1600200"/>
            <a:ext cx="2182813" cy="1776413"/>
          </a:xfrm>
          <a:prstGeom prst="rect">
            <a:avLst/>
          </a:prstGeom>
          <a:noFill/>
          <a:ln w="9525">
            <a:noFill/>
            <a:miter lim="800000"/>
            <a:headEnd/>
            <a:tailEnd/>
          </a:ln>
        </p:spPr>
      </p:pic>
      <p:pic>
        <p:nvPicPr>
          <p:cNvPr id="7173" name="Picture 17" descr="Centrolene_grandisonae"/>
          <p:cNvPicPr>
            <a:picLocks noChangeAspect="1" noChangeArrowheads="1"/>
          </p:cNvPicPr>
          <p:nvPr/>
        </p:nvPicPr>
        <p:blipFill>
          <a:blip r:embed="rId6" cstate="print"/>
          <a:srcRect l="3104" t="7097"/>
          <a:stretch>
            <a:fillRect/>
          </a:stretch>
        </p:blipFill>
        <p:spPr bwMode="auto">
          <a:xfrm>
            <a:off x="2057400" y="5334000"/>
            <a:ext cx="1828800" cy="1143000"/>
          </a:xfrm>
          <a:prstGeom prst="rect">
            <a:avLst/>
          </a:prstGeom>
          <a:noFill/>
          <a:ln w="9525">
            <a:noFill/>
            <a:miter lim="800000"/>
            <a:headEnd/>
            <a:tailEnd/>
          </a:ln>
        </p:spPr>
      </p:pic>
      <p:pic>
        <p:nvPicPr>
          <p:cNvPr id="7174" name="Picture 13" descr="Tea bowl with design of mountain retreat"/>
          <p:cNvPicPr>
            <a:picLocks noChangeAspect="1" noChangeArrowheads="1"/>
          </p:cNvPicPr>
          <p:nvPr/>
        </p:nvPicPr>
        <p:blipFill>
          <a:blip r:embed="rId7" cstate="print"/>
          <a:srcRect t="12894" b="4585"/>
          <a:stretch>
            <a:fillRect/>
          </a:stretch>
        </p:blipFill>
        <p:spPr bwMode="auto">
          <a:xfrm>
            <a:off x="234950" y="5334000"/>
            <a:ext cx="1677988" cy="1371600"/>
          </a:xfrm>
          <a:prstGeom prst="rect">
            <a:avLst/>
          </a:prstGeom>
          <a:noFill/>
          <a:ln w="9525">
            <a:noFill/>
            <a:miter lim="800000"/>
            <a:headEnd/>
            <a:tailEnd/>
          </a:ln>
        </p:spPr>
      </p:pic>
      <p:sp>
        <p:nvSpPr>
          <p:cNvPr id="7175" name="Rectangle 2"/>
          <p:cNvSpPr>
            <a:spLocks noGrp="1" noChangeArrowheads="1"/>
          </p:cNvSpPr>
          <p:nvPr>
            <p:ph type="title"/>
          </p:nvPr>
        </p:nvSpPr>
        <p:spPr>
          <a:xfrm>
            <a:off x="3733800" y="1676400"/>
            <a:ext cx="5181600" cy="639763"/>
          </a:xfrm>
          <a:noFill/>
          <a:ln w="9525"/>
        </p:spPr>
        <p:txBody>
          <a:bodyPr/>
          <a:lstStyle/>
          <a:p>
            <a:pPr eaLnBrk="1" hangingPunct="1"/>
            <a:r>
              <a:rPr lang="en-US" sz="3600" smtClean="0">
                <a:solidFill>
                  <a:schemeClr val="tx1"/>
                </a:solidFill>
              </a:rPr>
              <a:t>137.2  Million Objects  </a:t>
            </a:r>
          </a:p>
        </p:txBody>
      </p:sp>
      <p:sp>
        <p:nvSpPr>
          <p:cNvPr id="9" name="Text Box 11"/>
          <p:cNvSpPr txBox="1">
            <a:spLocks noChangeArrowheads="1"/>
          </p:cNvSpPr>
          <p:nvPr/>
        </p:nvSpPr>
        <p:spPr bwMode="auto">
          <a:xfrm>
            <a:off x="3657600" y="3276600"/>
            <a:ext cx="5257800" cy="400050"/>
          </a:xfrm>
          <a:prstGeom prst="rect">
            <a:avLst/>
          </a:prstGeom>
          <a:noFill/>
          <a:ln w="9525">
            <a:noFill/>
            <a:miter lim="800000"/>
            <a:headEnd/>
            <a:tailEnd/>
          </a:ln>
        </p:spPr>
        <p:txBody>
          <a:bodyPr>
            <a:spAutoFit/>
          </a:bodyPr>
          <a:lstStyle/>
          <a:p>
            <a:r>
              <a:rPr lang="en-US" sz="2000" b="1">
                <a:latin typeface="Calibri" pitchFamily="34" charset="0"/>
              </a:rPr>
              <a:t>2 Million Digital Images</a:t>
            </a:r>
          </a:p>
        </p:txBody>
      </p:sp>
      <p:sp>
        <p:nvSpPr>
          <p:cNvPr id="12" name="Text Box 9"/>
          <p:cNvSpPr txBox="1">
            <a:spLocks noChangeArrowheads="1"/>
          </p:cNvSpPr>
          <p:nvPr/>
        </p:nvSpPr>
        <p:spPr bwMode="auto">
          <a:xfrm>
            <a:off x="3657600" y="2514600"/>
            <a:ext cx="5257800" cy="461963"/>
          </a:xfrm>
          <a:prstGeom prst="rect">
            <a:avLst/>
          </a:prstGeom>
          <a:noFill/>
          <a:ln w="9525">
            <a:noFill/>
            <a:miter lim="800000"/>
            <a:headEnd/>
            <a:tailEnd/>
          </a:ln>
        </p:spPr>
        <p:txBody>
          <a:bodyPr>
            <a:spAutoFit/>
          </a:bodyPr>
          <a:lstStyle/>
          <a:p>
            <a:r>
              <a:rPr lang="en-US" sz="2400" b="1">
                <a:latin typeface="Calibri" pitchFamily="34" charset="0"/>
              </a:rPr>
              <a:t>13 Million Digital Records</a:t>
            </a:r>
          </a:p>
        </p:txBody>
      </p:sp>
      <p:pic>
        <p:nvPicPr>
          <p:cNvPr id="7178" name="Picture 8" descr="Front Cover,  Image number:SIL08-10851-a"/>
          <p:cNvPicPr>
            <a:picLocks noChangeAspect="1" noChangeArrowheads="1"/>
          </p:cNvPicPr>
          <p:nvPr/>
        </p:nvPicPr>
        <p:blipFill>
          <a:blip r:embed="rId8" cstate="print"/>
          <a:srcRect/>
          <a:stretch>
            <a:fillRect/>
          </a:stretch>
        </p:blipFill>
        <p:spPr bwMode="auto">
          <a:xfrm>
            <a:off x="2514600" y="3352800"/>
            <a:ext cx="1524000" cy="1971675"/>
          </a:xfrm>
          <a:prstGeom prst="rect">
            <a:avLst/>
          </a:prstGeom>
          <a:noFill/>
          <a:ln w="9525">
            <a:noFill/>
            <a:miter lim="800000"/>
            <a:headEnd/>
            <a:tailEnd/>
          </a:ln>
        </p:spPr>
      </p:pic>
      <p:pic>
        <p:nvPicPr>
          <p:cNvPr id="7179" name="Picture 4" descr="Allosaurus exhibit"/>
          <p:cNvPicPr>
            <a:picLocks noChangeAspect="1" noChangeArrowheads="1"/>
          </p:cNvPicPr>
          <p:nvPr/>
        </p:nvPicPr>
        <p:blipFill>
          <a:blip r:embed="rId9" cstate="print"/>
          <a:srcRect/>
          <a:stretch>
            <a:fillRect/>
          </a:stretch>
        </p:blipFill>
        <p:spPr bwMode="auto">
          <a:xfrm>
            <a:off x="381000" y="1600200"/>
            <a:ext cx="1441450" cy="2103438"/>
          </a:xfrm>
          <a:prstGeom prst="rect">
            <a:avLst/>
          </a:prstGeom>
          <a:noFill/>
          <a:ln w="9525">
            <a:noFill/>
            <a:miter lim="800000"/>
            <a:headEnd/>
            <a:tailEnd/>
          </a:ln>
        </p:spPr>
      </p:pic>
      <p:sp>
        <p:nvSpPr>
          <p:cNvPr id="13" name="Title 5"/>
          <p:cNvSpPr txBox="1">
            <a:spLocks/>
          </p:cNvSpPr>
          <p:nvPr/>
        </p:nvSpPr>
        <p:spPr bwMode="auto">
          <a:xfrm>
            <a:off x="0" y="0"/>
            <a:ext cx="9144000" cy="1295400"/>
          </a:xfrm>
          <a:prstGeom prst="rect">
            <a:avLst/>
          </a:prstGeom>
          <a:noFill/>
          <a:ln w="3175">
            <a:noFill/>
            <a:miter lim="800000"/>
            <a:headEnd/>
            <a:tailEnd/>
          </a:ln>
        </p:spPr>
        <p:txBody>
          <a:bodyPr anchor="ctr"/>
          <a:lstStyle/>
          <a:p>
            <a:pPr fontAlgn="auto">
              <a:spcAft>
                <a:spcPts val="0"/>
              </a:spcAft>
              <a:defRPr/>
            </a:pPr>
            <a:r>
              <a:rPr lang="en-US" sz="4400" dirty="0">
                <a:solidFill>
                  <a:schemeClr val="accent2">
                    <a:lumMod val="75000"/>
                  </a:schemeClr>
                </a:solidFill>
                <a:latin typeface="+mj-lt"/>
                <a:ea typeface="+mj-ea"/>
                <a:cs typeface="+mj-cs"/>
              </a:rPr>
              <a:t>Smithsonian Collections</a:t>
            </a:r>
          </a:p>
        </p:txBody>
      </p:sp>
      <p:sp>
        <p:nvSpPr>
          <p:cNvPr id="14" name="Footer Placeholder 13"/>
          <p:cNvSpPr>
            <a:spLocks noGrp="1"/>
          </p:cNvSpPr>
          <p:nvPr>
            <p:ph type="ftr" sz="quarter" idx="11"/>
          </p:nvPr>
        </p:nvSpPr>
        <p:spPr/>
        <p:txBody>
          <a:bodyPr/>
          <a:lstStyle/>
          <a:p>
            <a:pPr>
              <a:defRPr/>
            </a:pPr>
            <a:r>
              <a:rPr lang="en-US"/>
              <a:t>RLG Partnership Meeting, June 17,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smtClean="0"/>
              <a:t>Why collaborate?</a:t>
            </a:r>
            <a:endParaRPr lang="en-US" dirty="0"/>
          </a:p>
        </p:txBody>
      </p:sp>
      <p:sp>
        <p:nvSpPr>
          <p:cNvPr id="8195" name="Content Placeholder 2"/>
          <p:cNvSpPr>
            <a:spLocks noGrp="1"/>
          </p:cNvSpPr>
          <p:nvPr>
            <p:ph idx="1"/>
          </p:nvPr>
        </p:nvSpPr>
        <p:spPr/>
        <p:txBody>
          <a:bodyPr/>
          <a:lstStyle/>
          <a:p>
            <a:r>
              <a:rPr lang="en-US" smtClean="0"/>
              <a:t>To be able to address the BIG issues</a:t>
            </a:r>
          </a:p>
          <a:p>
            <a:r>
              <a:rPr lang="en-US" smtClean="0"/>
              <a:t>To ensure quality, consistency of work</a:t>
            </a:r>
          </a:p>
          <a:p>
            <a:r>
              <a:rPr lang="en-US" smtClean="0"/>
              <a:t>To take advantage of expertise internally</a:t>
            </a:r>
          </a:p>
          <a:p>
            <a:r>
              <a:rPr lang="en-US" smtClean="0"/>
              <a:t>To create easier means of access to collections</a:t>
            </a:r>
          </a:p>
          <a:p>
            <a:r>
              <a:rPr lang="en-US" smtClean="0"/>
              <a:t>To take advantage of technology</a:t>
            </a:r>
          </a:p>
          <a:p>
            <a:r>
              <a:rPr lang="en-US" smtClean="0"/>
              <a:t>To take better advantage of power of Smithsonian to engender understanding of what we do and thus, support</a:t>
            </a:r>
          </a:p>
          <a:p>
            <a:endParaRPr lang="en-US" smtClean="0"/>
          </a:p>
        </p:txBody>
      </p:sp>
      <p:pic>
        <p:nvPicPr>
          <p:cNvPr id="8196" name="Picture 3" descr="Clough_0032.jpg"/>
          <p:cNvPicPr>
            <a:picLocks noChangeAspect="1"/>
          </p:cNvPicPr>
          <p:nvPr/>
        </p:nvPicPr>
        <p:blipFill>
          <a:blip r:embed="rId3" cstate="print"/>
          <a:srcRect/>
          <a:stretch>
            <a:fillRect/>
          </a:stretch>
        </p:blipFill>
        <p:spPr bwMode="auto">
          <a:xfrm>
            <a:off x="228600" y="0"/>
            <a:ext cx="2057400" cy="1371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rtlCol="0">
            <a:normAutofit/>
          </a:bodyPr>
          <a:lstStyle/>
          <a:p>
            <a:pPr eaLnBrk="1" fontAlgn="auto" hangingPunct="1">
              <a:spcAft>
                <a:spcPts val="0"/>
              </a:spcAft>
              <a:defRPr/>
            </a:pPr>
            <a:r>
              <a:rPr lang="en-US" dirty="0" smtClean="0"/>
              <a:t>Collaboration Projects</a:t>
            </a:r>
          </a:p>
        </p:txBody>
      </p:sp>
      <p:sp>
        <p:nvSpPr>
          <p:cNvPr id="9219" name="Content Placeholder 2"/>
          <p:cNvSpPr>
            <a:spLocks noGrp="1"/>
          </p:cNvSpPr>
          <p:nvPr>
            <p:ph idx="1"/>
          </p:nvPr>
        </p:nvSpPr>
        <p:spPr>
          <a:xfrm>
            <a:off x="457200" y="1981200"/>
            <a:ext cx="8229600" cy="4144963"/>
          </a:xfrm>
        </p:spPr>
        <p:txBody>
          <a:bodyPr/>
          <a:lstStyle/>
          <a:p>
            <a:pPr marL="514350" indent="-514350" eaLnBrk="1" hangingPunct="1">
              <a:buFont typeface="Calibri" pitchFamily="34" charset="0"/>
              <a:buAutoNum type="arabicPeriod"/>
            </a:pPr>
            <a:r>
              <a:rPr lang="en-US" smtClean="0"/>
              <a:t>Development of a comprehensive digitization and access program for unencumbered photographic collections.</a:t>
            </a:r>
          </a:p>
          <a:p>
            <a:pPr marL="514350" indent="-514350" eaLnBrk="1" hangingPunct="1">
              <a:buFont typeface="Calibri" pitchFamily="34" charset="0"/>
              <a:buAutoNum type="arabicPeriod"/>
            </a:pPr>
            <a:endParaRPr lang="en-US" smtClean="0"/>
          </a:p>
          <a:p>
            <a:pPr marL="514350" indent="-514350" eaLnBrk="1" hangingPunct="1">
              <a:buFont typeface="Calibri" pitchFamily="34" charset="0"/>
              <a:buAutoNum type="arabicPeriod"/>
            </a:pPr>
            <a:r>
              <a:rPr lang="en-US" smtClean="0"/>
              <a:t>Creation of an internal single point of access to all Smithsonian collections information for staff.</a:t>
            </a:r>
          </a:p>
        </p:txBody>
      </p:sp>
      <p:sp>
        <p:nvSpPr>
          <p:cNvPr id="4" name="Footer Placeholder 3"/>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eaLnBrk="1" hangingPunct="1">
              <a:defRPr/>
            </a:pPr>
            <a:r>
              <a:rPr lang="en-US" dirty="0" err="1" smtClean="0"/>
              <a:t>Flickr</a:t>
            </a:r>
            <a:r>
              <a:rPr lang="en-US" dirty="0" smtClean="0"/>
              <a:t> Commons</a:t>
            </a:r>
            <a:endParaRPr lang="en-US" dirty="0"/>
          </a:p>
        </p:txBody>
      </p:sp>
      <p:sp>
        <p:nvSpPr>
          <p:cNvPr id="10243" name="Content Placeholder 2"/>
          <p:cNvSpPr>
            <a:spLocks noGrp="1"/>
          </p:cNvSpPr>
          <p:nvPr>
            <p:ph idx="1"/>
          </p:nvPr>
        </p:nvSpPr>
        <p:spPr>
          <a:xfrm>
            <a:off x="533400" y="1905000"/>
            <a:ext cx="2590800" cy="4525963"/>
          </a:xfrm>
        </p:spPr>
        <p:txBody>
          <a:bodyPr/>
          <a:lstStyle/>
          <a:p>
            <a:pPr eaLnBrk="1" hangingPunct="1"/>
            <a:r>
              <a:rPr lang="en-US" sz="1800" smtClean="0"/>
              <a:t>1900+ Images</a:t>
            </a:r>
          </a:p>
          <a:p>
            <a:pPr eaLnBrk="1" hangingPunct="1"/>
            <a:r>
              <a:rPr lang="en-US" sz="1800" smtClean="0"/>
              <a:t>Opened June 7, 2008</a:t>
            </a:r>
          </a:p>
          <a:p>
            <a:pPr eaLnBrk="1" hangingPunct="1"/>
            <a:endParaRPr lang="en-US" sz="1800" smtClean="0"/>
          </a:p>
          <a:p>
            <a:pPr eaLnBrk="1" hangingPunct="1"/>
            <a:r>
              <a:rPr lang="en-US" sz="1800" smtClean="0"/>
              <a:t>Collaborators</a:t>
            </a:r>
          </a:p>
          <a:p>
            <a:pPr lvl="1" eaLnBrk="1" hangingPunct="1"/>
            <a:r>
              <a:rPr lang="en-US" sz="1400" smtClean="0"/>
              <a:t>3 Archives</a:t>
            </a:r>
          </a:p>
          <a:p>
            <a:pPr lvl="1" eaLnBrk="1" hangingPunct="1"/>
            <a:r>
              <a:rPr lang="en-US" sz="1400" smtClean="0"/>
              <a:t>SI Libraries</a:t>
            </a:r>
          </a:p>
          <a:p>
            <a:pPr lvl="1" eaLnBrk="1" hangingPunct="1"/>
            <a:r>
              <a:rPr lang="en-US" sz="1400" smtClean="0"/>
              <a:t>6 Museums</a:t>
            </a:r>
          </a:p>
          <a:p>
            <a:pPr lvl="1" eaLnBrk="1" hangingPunct="1"/>
            <a:r>
              <a:rPr lang="en-US" sz="1400" smtClean="0"/>
              <a:t>2 Research Centers</a:t>
            </a:r>
          </a:p>
          <a:p>
            <a:pPr eaLnBrk="1" hangingPunct="1"/>
            <a:endParaRPr lang="en-US" smtClean="0"/>
          </a:p>
        </p:txBody>
      </p:sp>
      <p:pic>
        <p:nvPicPr>
          <p:cNvPr id="10244" name="Picture 5"/>
          <p:cNvPicPr>
            <a:picLocks noChangeAspect="1" noChangeArrowheads="1"/>
          </p:cNvPicPr>
          <p:nvPr/>
        </p:nvPicPr>
        <p:blipFill>
          <a:blip r:embed="rId3" cstate="print"/>
          <a:srcRect/>
          <a:stretch>
            <a:fillRect/>
          </a:stretch>
        </p:blipFill>
        <p:spPr bwMode="auto">
          <a:xfrm>
            <a:off x="3124200" y="1905000"/>
            <a:ext cx="5791200" cy="449738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eaLnBrk="1" hangingPunct="1">
              <a:defRPr/>
            </a:pPr>
            <a:r>
              <a:rPr lang="en-US" dirty="0" smtClean="0"/>
              <a:t>Most Popular</a:t>
            </a:r>
            <a:endParaRPr lang="en-US" dirty="0"/>
          </a:p>
        </p:txBody>
      </p:sp>
      <p:sp>
        <p:nvSpPr>
          <p:cNvPr id="11267" name="Content Placeholder 2"/>
          <p:cNvSpPr>
            <a:spLocks noGrp="1"/>
          </p:cNvSpPr>
          <p:nvPr>
            <p:ph idx="1"/>
          </p:nvPr>
        </p:nvSpPr>
        <p:spPr>
          <a:xfrm>
            <a:off x="6096000" y="2971800"/>
            <a:ext cx="2590800" cy="3154363"/>
          </a:xfrm>
        </p:spPr>
        <p:txBody>
          <a:bodyPr/>
          <a:lstStyle/>
          <a:p>
            <a:pPr eaLnBrk="1" hangingPunct="1"/>
            <a:r>
              <a:rPr lang="en-US" sz="1800" smtClean="0">
                <a:hlinkClick r:id="rId3" action="ppaction://hlinkfile"/>
              </a:rPr>
              <a:t>802 people</a:t>
            </a:r>
            <a:r>
              <a:rPr lang="en-US" sz="1800" smtClean="0"/>
              <a:t> call this photo a </a:t>
            </a:r>
            <a:r>
              <a:rPr lang="en-US" sz="1800" b="1" smtClean="0"/>
              <a:t>favorite</a:t>
            </a:r>
            <a:r>
              <a:rPr lang="en-US" sz="1800" smtClean="0"/>
              <a:t> </a:t>
            </a:r>
          </a:p>
          <a:p>
            <a:pPr eaLnBrk="1" hangingPunct="1"/>
            <a:r>
              <a:rPr lang="en-US" sz="1800" smtClean="0"/>
              <a:t>Viewed </a:t>
            </a:r>
            <a:r>
              <a:rPr lang="en-US" sz="1800" b="1" smtClean="0"/>
              <a:t>63,185</a:t>
            </a:r>
            <a:r>
              <a:rPr lang="en-US" sz="1800" smtClean="0"/>
              <a:t> times </a:t>
            </a:r>
          </a:p>
          <a:p>
            <a:pPr eaLnBrk="1" hangingPunct="1"/>
            <a:endParaRPr lang="en-US" smtClean="0"/>
          </a:p>
        </p:txBody>
      </p:sp>
      <p:pic>
        <p:nvPicPr>
          <p:cNvPr id="11268" name="Picture 2"/>
          <p:cNvPicPr>
            <a:picLocks noChangeAspect="1" noChangeArrowheads="1"/>
          </p:cNvPicPr>
          <p:nvPr/>
        </p:nvPicPr>
        <p:blipFill>
          <a:blip r:embed="rId4" cstate="print"/>
          <a:srcRect t="13260"/>
          <a:stretch>
            <a:fillRect/>
          </a:stretch>
        </p:blipFill>
        <p:spPr bwMode="auto">
          <a:xfrm>
            <a:off x="228600" y="1676400"/>
            <a:ext cx="5472113" cy="472598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RLG Partnership Meeting, June 17,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noFill/>
        </p:spPr>
        <p:txBody>
          <a:bodyPr/>
          <a:lstStyle/>
          <a:p>
            <a:pPr eaLnBrk="1" hangingPunct="1">
              <a:defRPr/>
            </a:pPr>
            <a:r>
              <a:rPr lang="en-US" dirty="0" smtClean="0"/>
              <a:t>Portraits of Scientists</a:t>
            </a:r>
            <a:endParaRPr lang="en-US" dirty="0"/>
          </a:p>
        </p:txBody>
      </p:sp>
      <p:sp>
        <p:nvSpPr>
          <p:cNvPr id="5" name="Footer Placeholder 4"/>
          <p:cNvSpPr>
            <a:spLocks noGrp="1"/>
          </p:cNvSpPr>
          <p:nvPr>
            <p:ph type="ftr" sz="quarter" idx="11"/>
          </p:nvPr>
        </p:nvSpPr>
        <p:spPr/>
        <p:txBody>
          <a:bodyPr/>
          <a:lstStyle/>
          <a:p>
            <a:pPr>
              <a:defRPr/>
            </a:pPr>
            <a:r>
              <a:rPr lang="en-US">
                <a:solidFill>
                  <a:schemeClr val="bg1">
                    <a:lumMod val="10000"/>
                  </a:schemeClr>
                </a:solidFill>
              </a:rPr>
              <a:t>RLG Partnership Meeting, June 17, 2010</a:t>
            </a:r>
          </a:p>
        </p:txBody>
      </p:sp>
      <p:pic>
        <p:nvPicPr>
          <p:cNvPr id="12292" name="Picture 6"/>
          <p:cNvPicPr>
            <a:picLocks noChangeAspect="1" noChangeArrowheads="1"/>
          </p:cNvPicPr>
          <p:nvPr/>
        </p:nvPicPr>
        <p:blipFill>
          <a:blip r:embed="rId3" cstate="print"/>
          <a:srcRect/>
          <a:stretch>
            <a:fillRect/>
          </a:stretch>
        </p:blipFill>
        <p:spPr bwMode="auto">
          <a:xfrm>
            <a:off x="1447800" y="1143000"/>
            <a:ext cx="5943600" cy="4614863"/>
          </a:xfrm>
          <a:prstGeom prst="rect">
            <a:avLst/>
          </a:prstGeom>
          <a:noFill/>
          <a:ln w="9525">
            <a:noFill/>
            <a:miter lim="800000"/>
            <a:headEnd/>
            <a:tailEnd/>
          </a:ln>
        </p:spPr>
      </p:pic>
      <p:sp>
        <p:nvSpPr>
          <p:cNvPr id="11268" name="TextBox 3"/>
          <p:cNvSpPr txBox="1">
            <a:spLocks noChangeArrowheads="1"/>
          </p:cNvSpPr>
          <p:nvPr/>
        </p:nvSpPr>
        <p:spPr bwMode="auto">
          <a:xfrm>
            <a:off x="1371600" y="5486400"/>
            <a:ext cx="6248400" cy="830263"/>
          </a:xfrm>
          <a:prstGeom prst="rect">
            <a:avLst/>
          </a:prstGeom>
          <a:solidFill>
            <a:schemeClr val="bg2"/>
          </a:solidFill>
          <a:ln w="57150">
            <a:solidFill>
              <a:schemeClr val="bg1">
                <a:lumMod val="25000"/>
              </a:schemeClr>
            </a:solidFill>
            <a:miter lim="800000"/>
            <a:headEnd/>
            <a:tailEnd/>
          </a:ln>
        </p:spPr>
        <p:txBody>
          <a:bodyPr wrap="none">
            <a:spAutoFit/>
          </a:bodyPr>
          <a:lstStyle/>
          <a:p>
            <a:pPr>
              <a:defRPr/>
            </a:pPr>
            <a:r>
              <a:rPr lang="en-US" sz="1600" dirty="0"/>
              <a:t>“What a tremendous set of photographs. This was the first time</a:t>
            </a:r>
          </a:p>
          <a:p>
            <a:pPr>
              <a:defRPr/>
            </a:pPr>
            <a:r>
              <a:rPr lang="en-US" sz="1600" dirty="0"/>
              <a:t> I had seen the faces to go with many of those names. Thank you!”</a:t>
            </a:r>
            <a:br>
              <a:rPr lang="en-US" sz="1600" dirty="0"/>
            </a:br>
            <a:endParaRPr lang="en-US" sz="1600" dirty="0"/>
          </a:p>
        </p:txBody>
      </p:sp>
      <p:sp>
        <p:nvSpPr>
          <p:cNvPr id="12294" name="TextBox 6"/>
          <p:cNvSpPr txBox="1">
            <a:spLocks noChangeArrowheads="1"/>
          </p:cNvSpPr>
          <p:nvPr/>
        </p:nvSpPr>
        <p:spPr bwMode="auto">
          <a:xfrm>
            <a:off x="6927850" y="2895600"/>
            <a:ext cx="1873250" cy="923925"/>
          </a:xfrm>
          <a:prstGeom prst="rect">
            <a:avLst/>
          </a:prstGeom>
          <a:noFill/>
          <a:ln w="9525">
            <a:noFill/>
            <a:miter lim="800000"/>
            <a:headEnd/>
            <a:tailEnd/>
          </a:ln>
        </p:spPr>
        <p:txBody>
          <a:bodyPr wrap="none">
            <a:spAutoFit/>
          </a:bodyPr>
          <a:lstStyle/>
          <a:p>
            <a:r>
              <a:rPr lang="en-US"/>
              <a:t>3</a:t>
            </a:r>
            <a:r>
              <a:rPr lang="en-US" baseline="30000"/>
              <a:t>rd</a:t>
            </a:r>
            <a:r>
              <a:rPr lang="en-US"/>
              <a:t> Most Popular</a:t>
            </a:r>
          </a:p>
          <a:p>
            <a:r>
              <a:rPr lang="en-US"/>
              <a:t>Image</a:t>
            </a:r>
          </a:p>
          <a:p>
            <a:r>
              <a:rPr lang="en-US"/>
              <a:t>23,105 Views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5314</TotalTime>
  <Words>1860</Words>
  <Application>Microsoft Office PowerPoint</Application>
  <PresentationFormat>On-screen Show (4:3)</PresentationFormat>
  <Paragraphs>219</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Calibri</vt:lpstr>
      <vt:lpstr>Book Antiqua</vt:lpstr>
      <vt:lpstr>Office Theme</vt:lpstr>
      <vt:lpstr>The Smithsonian: One-Stop Shopping</vt:lpstr>
      <vt:lpstr>Where is the Smithsonian?</vt:lpstr>
      <vt:lpstr>Who we are</vt:lpstr>
      <vt:lpstr>137.2  Million Objects  </vt:lpstr>
      <vt:lpstr>Why collaborate?</vt:lpstr>
      <vt:lpstr>Collaboration Projects</vt:lpstr>
      <vt:lpstr>Flickr Commons</vt:lpstr>
      <vt:lpstr>Most Popular</vt:lpstr>
      <vt:lpstr>Portraits of Scientists</vt:lpstr>
      <vt:lpstr>Slide 10</vt:lpstr>
      <vt:lpstr>Slide 11</vt:lpstr>
      <vt:lpstr>Today’s Collections Search Center</vt:lpstr>
      <vt:lpstr>Today’s Collections Search Center</vt:lpstr>
      <vt:lpstr>Slide 14</vt:lpstr>
      <vt:lpstr>Slide 15</vt:lpstr>
      <vt:lpstr>Slide 16</vt:lpstr>
      <vt:lpstr>Slide 17</vt:lpstr>
      <vt:lpstr>Air &amp; Space Museum     Butterfly   Natural History Museum </vt:lpstr>
      <vt:lpstr>Smithsonian American Art Museum        Butterfly  Smithsonian Archives</vt:lpstr>
      <vt:lpstr>Art &amp; History Museums: Butterfly</vt:lpstr>
      <vt:lpstr>Library: Butterfly</vt:lpstr>
      <vt:lpstr>Library: Butterfly</vt:lpstr>
      <vt:lpstr>SI Strategic Plan</vt:lpstr>
      <vt:lpstr>Grand Challenge Consortia</vt:lpstr>
      <vt:lpstr>Slide 25</vt:lpstr>
    </vt:vector>
  </TitlesOfParts>
  <Company>Smithsonian Institution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Pamela Smith</dc:creator>
  <cp:lastModifiedBy>Melissa Renspie</cp:lastModifiedBy>
  <cp:revision>381</cp:revision>
  <dcterms:created xsi:type="dcterms:W3CDTF">2009-04-24T20:24:56Z</dcterms:created>
  <dcterms:modified xsi:type="dcterms:W3CDTF">2010-06-22T16:30:37Z</dcterms:modified>
</cp:coreProperties>
</file>