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4" r:id="rId3"/>
    <p:sldId id="285" r:id="rId4"/>
    <p:sldId id="286" r:id="rId5"/>
    <p:sldId id="287"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3" r:id="rId20"/>
    <p:sldId id="271" r:id="rId21"/>
    <p:sldId id="272" r:id="rId22"/>
    <p:sldId id="275" r:id="rId23"/>
    <p:sldId id="276" r:id="rId24"/>
    <p:sldId id="277" r:id="rId25"/>
    <p:sldId id="278" r:id="rId26"/>
    <p:sldId id="279" r:id="rId27"/>
    <p:sldId id="281" r:id="rId28"/>
    <p:sldId id="280" r:id="rId29"/>
    <p:sldId id="283" r:id="rId30"/>
    <p:sldId id="284"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187" autoAdjust="0"/>
  </p:normalViewPr>
  <p:slideViewPr>
    <p:cSldViewPr>
      <p:cViewPr varScale="1">
        <p:scale>
          <a:sx n="40" d="100"/>
          <a:sy n="40" d="100"/>
        </p:scale>
        <p:origin x="-24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E413D-B19F-4BFB-87CD-B4BF39CBE601}" type="datetimeFigureOut">
              <a:rPr lang="en-US" smtClean="0"/>
              <a:t>6/12/2010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0CD4B-9716-42FC-91B3-62F720D4A9C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work for OCLC Research, in the San Mateo CA office.  I came to OCLC from RLG, during its combination with OCLC in 2006.  I started at RLG in 1987, coming from the catalog department at Stanford University’s Green Library.</a:t>
            </a:r>
          </a:p>
          <a:p>
            <a:endParaRPr lang="en-US" baseline="0" dirty="0" smtClean="0"/>
          </a:p>
          <a:p>
            <a:r>
              <a:rPr lang="en-US" baseline="0" dirty="0" smtClean="0"/>
              <a:t>So, during that time, I’ve been a bystander to and sometimes a participant in the evolution of library technologies, and am now engaged as best I can in grappling with the discontinuous and disruptive change we’re all facing.</a:t>
            </a:r>
          </a:p>
          <a:p>
            <a:endParaRPr lang="en-US" baseline="0" dirty="0" smtClean="0"/>
          </a:p>
          <a:p>
            <a:r>
              <a:rPr lang="en-US" baseline="0" dirty="0" smtClean="0"/>
              <a:t>Much of my time is currently spent on projects that aren’t, strictly speaking, Research efforts.  These include the </a:t>
            </a:r>
            <a:r>
              <a:rPr lang="en-US" baseline="0" dirty="0" err="1" smtClean="0"/>
              <a:t>WorldCat</a:t>
            </a:r>
            <a:r>
              <a:rPr lang="en-US" baseline="0" dirty="0" smtClean="0"/>
              <a:t> Search API, </a:t>
            </a:r>
            <a:r>
              <a:rPr lang="en-US" baseline="0" dirty="0" err="1" smtClean="0"/>
              <a:t>ArchiveGrid</a:t>
            </a:r>
            <a:r>
              <a:rPr lang="en-US" baseline="0" dirty="0" smtClean="0"/>
              <a:t>, </a:t>
            </a:r>
            <a:r>
              <a:rPr lang="en-US" baseline="0" dirty="0" err="1" smtClean="0"/>
              <a:t>OAIster</a:t>
            </a:r>
            <a:r>
              <a:rPr lang="en-US" baseline="0" dirty="0" smtClean="0"/>
              <a:t>, and other OCLC services.</a:t>
            </a:r>
          </a:p>
          <a:p>
            <a:endParaRPr lang="en-US" baseline="0" dirty="0" smtClean="0"/>
          </a:p>
          <a:p>
            <a:r>
              <a:rPr lang="en-US" baseline="0" dirty="0" smtClean="0"/>
              <a:t>But I’ve also been helping with Research projects like the Museum Data Exchange and data mining efforts associated with archival collection descriptions and the Cloud Library.</a:t>
            </a:r>
          </a:p>
          <a:p>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search returns the example records in their XML form.  </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 ready-made,</a:t>
            </a:r>
            <a:r>
              <a:rPr lang="en-US" baseline="0" dirty="0" smtClean="0"/>
              <a:t> more friendly web interface also comes with </a:t>
            </a:r>
            <a:r>
              <a:rPr lang="en-US" baseline="0" dirty="0" err="1" smtClean="0"/>
              <a:t>Solr</a:t>
            </a:r>
            <a:r>
              <a:rPr lang="en-US" baseline="0" dirty="0" smtClean="0"/>
              <a:t>, and here’s that same search and the same example records in that interface.  Note the facet for categories in the left.  That was provided quickly and easily by </a:t>
            </a:r>
            <a:r>
              <a:rPr lang="en-US" baseline="0" dirty="0" err="1" smtClean="0"/>
              <a:t>Solr</a:t>
            </a:r>
            <a:r>
              <a:rPr lang="en-US" baseline="0" dirty="0" smtClean="0"/>
              <a:t>.  All it needs is to be told, in a “schema” XML file and a configuration file, what index fields should be treated as facets and they are readily available.</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go further with our attempt to replicate </a:t>
            </a:r>
            <a:r>
              <a:rPr lang="en-US" baseline="0" dirty="0" err="1" smtClean="0"/>
              <a:t>ArchiveGrid’s</a:t>
            </a:r>
            <a:r>
              <a:rPr lang="en-US" baseline="0" dirty="0" smtClean="0"/>
              <a:t> features, we’ll want to change our server’s schema and configuration files so that it understands the fields we want defined for </a:t>
            </a:r>
            <a:r>
              <a:rPr lang="en-US" baseline="0" dirty="0" err="1" smtClean="0"/>
              <a:t>ArchiveGrid</a:t>
            </a:r>
            <a:r>
              <a:rPr lang="en-US" baseline="0" dirty="0" smtClean="0"/>
              <a:t>, and we’ll also need to provide some new index records.</a:t>
            </a:r>
          </a:p>
          <a:p>
            <a:endParaRPr lang="en-US" baseline="0" dirty="0" smtClean="0"/>
          </a:p>
          <a:p>
            <a:r>
              <a:rPr lang="en-US" baseline="0" dirty="0" smtClean="0"/>
              <a:t>The </a:t>
            </a:r>
            <a:r>
              <a:rPr lang="en-US" baseline="0" dirty="0" err="1" smtClean="0"/>
              <a:t>ElasticFox</a:t>
            </a:r>
            <a:r>
              <a:rPr lang="en-US" baseline="0" dirty="0" smtClean="0"/>
              <a:t> plug-in makes it easy to start a command line interface to our new server.  Here we’ve logged on to the server.</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a:t>
            </a:r>
            <a:r>
              <a:rPr lang="en-US" baseline="0" dirty="0" smtClean="0"/>
              <a:t> we’ve issued a command to delete all of the example index records.  We’re doing that now so that we can add our </a:t>
            </a:r>
            <a:r>
              <a:rPr lang="en-US" baseline="0" dirty="0" err="1" smtClean="0"/>
              <a:t>ArchiveGrid</a:t>
            </a:r>
            <a:r>
              <a:rPr lang="en-US" baseline="0" dirty="0" smtClean="0"/>
              <a:t> records later.</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as the </a:t>
            </a:r>
            <a:r>
              <a:rPr lang="en-US" baseline="0" dirty="0" err="1" smtClean="0"/>
              <a:t>Solr</a:t>
            </a:r>
            <a:r>
              <a:rPr lang="en-US" baseline="0" dirty="0" smtClean="0"/>
              <a:t> default search interface shows, the example records are now all gone.</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 file transfer program,</a:t>
            </a:r>
            <a:r>
              <a:rPr lang="en-US" baseline="0" dirty="0" smtClean="0"/>
              <a:t> I can now move my updated schema and configuration files to the new server, along with a file of </a:t>
            </a:r>
            <a:r>
              <a:rPr lang="en-US" baseline="0" dirty="0" err="1" smtClean="0"/>
              <a:t>ArchiveGrid</a:t>
            </a:r>
            <a:r>
              <a:rPr lang="en-US" baseline="0" dirty="0" smtClean="0"/>
              <a:t> records.</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at the command line, I stop and start the server so that the new schema and configuration</a:t>
            </a:r>
            <a:r>
              <a:rPr lang="en-US" baseline="0" dirty="0" smtClean="0"/>
              <a:t> files take effect, and then load my new data into the index.</a:t>
            </a:r>
          </a:p>
          <a:p>
            <a:endParaRPr lang="en-US" baseline="0" dirty="0" smtClean="0"/>
          </a:p>
          <a:p>
            <a:r>
              <a:rPr lang="en-US" baseline="0" dirty="0" smtClean="0"/>
              <a:t>In this demonstration, since we didn’t want to have everyone wait while a large file transferred, I  kept the sample data from </a:t>
            </a:r>
            <a:r>
              <a:rPr lang="en-US" baseline="0" dirty="0" err="1" smtClean="0"/>
              <a:t>ArchiveGrid</a:t>
            </a:r>
            <a:r>
              <a:rPr lang="en-US" baseline="0" dirty="0" smtClean="0"/>
              <a:t> to a minimum.  The file represents 501 randomly selected finding aids, originally encoded in EAD XML.</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returning to</a:t>
            </a:r>
            <a:r>
              <a:rPr lang="en-US" baseline="0" dirty="0" smtClean="0"/>
              <a:t>  the default </a:t>
            </a:r>
            <a:r>
              <a:rPr lang="en-US" baseline="0" dirty="0" err="1" smtClean="0"/>
              <a:t>Solr</a:t>
            </a:r>
            <a:r>
              <a:rPr lang="en-US" baseline="0" dirty="0" smtClean="0"/>
              <a:t> interface, we now find our new records and facets, ready to use.</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wasn’t happy with that default interface, so went looking on the web</a:t>
            </a:r>
            <a:r>
              <a:rPr lang="en-US" baseline="0" dirty="0" smtClean="0"/>
              <a:t> for code I could use to quickly create a new one.  A search for “</a:t>
            </a:r>
            <a:r>
              <a:rPr lang="en-US" baseline="0" dirty="0" err="1" smtClean="0"/>
              <a:t>solr</a:t>
            </a:r>
            <a:r>
              <a:rPr lang="en-US" baseline="0" dirty="0" smtClean="0"/>
              <a:t> </a:t>
            </a:r>
            <a:r>
              <a:rPr lang="en-US" baseline="0" dirty="0" err="1" smtClean="0"/>
              <a:t>ajax</a:t>
            </a:r>
            <a:r>
              <a:rPr lang="en-US" baseline="0" dirty="0" smtClean="0"/>
              <a:t>” found a base of code, well documented with a tutorial and free to download and use, from </a:t>
            </a:r>
            <a:r>
              <a:rPr lang="en-US" baseline="0" dirty="0" err="1" smtClean="0"/>
              <a:t>evolvingweb</a:t>
            </a:r>
            <a:r>
              <a:rPr lang="en-US" baseline="0" dirty="0" smtClean="0"/>
              <a:t>.  They based their work on a project created by a developer during Google’s 2008 summer of code.  I liked its design, so I downloaded the code and made a few minor changes.  </a:t>
            </a:r>
          </a:p>
          <a:p>
            <a:endParaRPr lang="en-US" baseline="0" dirty="0" smtClean="0"/>
          </a:p>
          <a:p>
            <a:r>
              <a:rPr lang="en-US" baseline="0" dirty="0" smtClean="0"/>
              <a:t>Transferring the code back to our new server gives an entirely different look to the application.  The </a:t>
            </a:r>
            <a:r>
              <a:rPr lang="en-US" baseline="0" dirty="0" err="1" smtClean="0"/>
              <a:t>evolvingweb</a:t>
            </a:r>
            <a:r>
              <a:rPr lang="en-US" baseline="0" dirty="0" smtClean="0"/>
              <a:t> code uses a widget design to plug in word-cloud facets</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 map to search by</a:t>
            </a:r>
            <a:r>
              <a:rPr lang="en-US" baseline="0" dirty="0" smtClean="0"/>
              <a:t> country.  The country search is new, here … not available in </a:t>
            </a:r>
            <a:r>
              <a:rPr lang="en-US" baseline="0" dirty="0" err="1" smtClean="0"/>
              <a:t>ArchiveGrid</a:t>
            </a:r>
            <a:r>
              <a:rPr lang="en-US" baseline="0" dirty="0" smtClean="0"/>
              <a:t>.  But </a:t>
            </a:r>
            <a:r>
              <a:rPr lang="en-US" baseline="0" dirty="0" err="1" smtClean="0"/>
              <a:t>ArchiveGrid’s</a:t>
            </a:r>
            <a:r>
              <a:rPr lang="en-US" baseline="0" dirty="0" smtClean="0"/>
              <a:t> other functions are, such as linking from a matching finding aid title to its web version on the providers site, or to their contact information for access to the archive.</a:t>
            </a:r>
          </a:p>
          <a:p>
            <a:endParaRPr lang="en-US" baseline="0" dirty="0" smtClean="0"/>
          </a:p>
          <a:p>
            <a:r>
              <a:rPr lang="en-US" baseline="0" dirty="0" smtClean="0"/>
              <a:t>So, in quick order, we have a highly-scalable, externally visible, functionally equivalent version of </a:t>
            </a:r>
            <a:r>
              <a:rPr lang="en-US" baseline="0" dirty="0" err="1" smtClean="0"/>
              <a:t>ArchiveGrid</a:t>
            </a:r>
            <a:r>
              <a:rPr lang="en-US" baseline="0" dirty="0" smtClean="0"/>
              <a:t> running in the Amazon computing cloud.</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today we’re going to take a look at cloud computing, which has been the subject of a lot of discussion recently.</a:t>
            </a:r>
          </a:p>
          <a:p>
            <a:endParaRPr lang="en-US" baseline="0" dirty="0" smtClean="0"/>
          </a:p>
          <a:p>
            <a:r>
              <a:rPr lang="en-US" baseline="0" dirty="0" smtClean="0"/>
              <a:t>Most cloud computing presentations I’ve seen have used an image of little white puffy clouds to illustrate the topic.  I didn’t want to do what everyone else does, but I also thought a weather chart might be a better representation.  </a:t>
            </a:r>
          </a:p>
          <a:p>
            <a:endParaRPr lang="en-US" baseline="0" dirty="0" smtClean="0"/>
          </a:p>
          <a:p>
            <a:r>
              <a:rPr lang="en-US" baseline="0" dirty="0" smtClean="0"/>
              <a:t>Cloud computing is hard to see, directly.  It’s a little easier to get at if you look at its effects and metrics.  Weather charts do something similar; they take in data, represent current conditions, and from that attempt to forecast future changes.  </a:t>
            </a:r>
          </a:p>
          <a:p>
            <a:endParaRPr lang="en-US" baseline="0" dirty="0" smtClean="0"/>
          </a:p>
          <a:p>
            <a:r>
              <a:rPr lang="en-US" baseline="0" dirty="0" smtClean="0"/>
              <a:t>I’ll try to do something similar for cloud computing today, by assessing some current efforts, then attempting to actually build a service in the cloud so that we can see what that requires, and then look at the hype associated with this topic and survey viewpoints on the technology.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Costs can be quite low, if compared directly to the costs for managing a similar enterprise locally.  That can be beguiling,</a:t>
            </a:r>
            <a:r>
              <a:rPr lang="en-US" baseline="0" dirty="0" smtClean="0"/>
              <a:t> and is sometimes the beginning and end of the conversation about cloud computing.</a:t>
            </a:r>
          </a:p>
          <a:p>
            <a:endParaRPr lang="en-US" baseline="0" dirty="0" smtClean="0"/>
          </a:p>
          <a:p>
            <a:r>
              <a:rPr lang="en-US" baseline="0" dirty="0" smtClean="0"/>
              <a:t>But it isn’t the whole story.  It doesn’t necessarily represent a cost reduction if you’re not able to make corresponding reductions in local IT support, and those are often sunk costs at least in the near term.  I think a more interesting evaluation is in considering how much time is saved (in the time equals money sense), and how many opportunity costs are not paid by being able to move ahead more quickly on a project, to reiterate and </a:t>
            </a:r>
            <a:r>
              <a:rPr lang="en-US" baseline="0" dirty="0" err="1" smtClean="0"/>
              <a:t>refactor</a:t>
            </a:r>
            <a:r>
              <a:rPr lang="en-US" baseline="0" dirty="0" smtClean="0"/>
              <a:t>, and to develop multiple projects if needed.</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switch</a:t>
            </a:r>
            <a:r>
              <a:rPr lang="en-US" baseline="0" dirty="0" smtClean="0"/>
              <a:t> gears now and take a broader look at cloud computing.</a:t>
            </a:r>
          </a:p>
          <a:p>
            <a:endParaRPr lang="en-US" baseline="0" dirty="0" smtClean="0"/>
          </a:p>
          <a:p>
            <a:r>
              <a:rPr lang="en-US" baseline="0" dirty="0" smtClean="0"/>
              <a:t>In last year’s Emerging Technologies Hype Cycle report from Gartner Inc., they placed cloud computing on the precipice of the “Trough of Disillusionment”, which in their hype cycle model inevitably follows the peak of inflated expectations.  Why might that be?</a:t>
            </a:r>
          </a:p>
          <a:p>
            <a:endParaRPr lang="en-US" baseline="0" dirty="0" smtClean="0"/>
          </a:p>
          <a:p>
            <a:r>
              <a:rPr lang="en-US" baseline="0" dirty="0" smtClean="0"/>
              <a:t>Cloud computing has been much hyped in recent years, that’s for sure.  This demo I just did is a kind of hype as well.  Depending on who you listen to, it’s either the silver bullet that solves all IT issues (what a cloud computing purveyor might say) or a risky venture that actually adds more cost and takes away control (what a local IT shop might say).  The truth is probably somewhere in the middle, and its likely that, in the near term, there will be some notable successes but more failures of the cloud computing enterprise, consolidation in the market, and disillusionment.  That’s natural and expected, I think, and not necessarily a bad thing.</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people</a:t>
            </a:r>
            <a:r>
              <a:rPr lang="en-US" baseline="0" dirty="0" smtClean="0"/>
              <a:t> on either side of the fence consider Cloud Computing, they’ll talk about these aspects, and I’ll go over each lightly.</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Persistence:</a:t>
            </a:r>
          </a:p>
          <a:p>
            <a:endParaRPr lang="en-US" dirty="0" smtClean="0"/>
          </a:p>
          <a:p>
            <a:r>
              <a:rPr lang="en-US" dirty="0" smtClean="0"/>
              <a:t>Will my cloud computing provider be there, a month from now, a year from now, ten years from now?  What’s their</a:t>
            </a:r>
            <a:r>
              <a:rPr lang="en-US" baseline="0" dirty="0" smtClean="0"/>
              <a:t> commitment to a service level  that my systems will require?  </a:t>
            </a:r>
          </a:p>
          <a:p>
            <a:endParaRPr lang="en-US" baseline="0" dirty="0" smtClean="0"/>
          </a:p>
          <a:p>
            <a:r>
              <a:rPr lang="en-US" baseline="0" dirty="0" smtClean="0"/>
              <a:t>This question, like others to come, should also be asked of local IT system providers, to be fair.</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Compliance:</a:t>
            </a:r>
          </a:p>
          <a:p>
            <a:endParaRPr lang="en-US" dirty="0" smtClean="0"/>
          </a:p>
          <a:p>
            <a:r>
              <a:rPr lang="en-US" dirty="0" smtClean="0"/>
              <a:t>High-end systems can</a:t>
            </a:r>
            <a:r>
              <a:rPr lang="en-US" baseline="0" dirty="0" smtClean="0"/>
              <a:t> be subject to audits for their compliance with various standards.  And, as this area of technology is still evolving, some standards may require details about the underlying systems and support structures that, being handled by the cloud computing site, are not available to the site’s user.  In particular, compliance with standards associated with personally-identifying information has been a concern for some.  Cloud computing services, to remain viable, are working towards further evolving their operations and the standards to make this less of a concern.</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Security &amp;</a:t>
            </a:r>
            <a:r>
              <a:rPr lang="en-US" baseline="0" dirty="0" smtClean="0"/>
              <a:t> Privacy:</a:t>
            </a:r>
          </a:p>
          <a:p>
            <a:endParaRPr lang="en-US" baseline="0" dirty="0" smtClean="0"/>
          </a:p>
          <a:p>
            <a:r>
              <a:rPr lang="en-US" baseline="0" dirty="0" smtClean="0"/>
              <a:t>Concerns about data loss or intrusions into data are real, both locally  and in the cloud.  The virtual machine environment of the cloud may trouble some people; even with encryption involved, the notion of your private data sidling up next to someone else’s on machines owned by an entirely different company may represent a loss of too much control.  Again, cloud computing enterprises, to succeed, are working hard to respond to these concerns.  One of their arguments can be that they’ll have the capacity to guard against security problems at a level that no single enterprise could.</a:t>
            </a:r>
          </a:p>
          <a:p>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 Access</a:t>
            </a:r>
          </a:p>
          <a:p>
            <a:endParaRPr lang="en-US" dirty="0" smtClean="0"/>
          </a:p>
          <a:p>
            <a:r>
              <a:rPr lang="en-US" dirty="0" smtClean="0"/>
              <a:t>This is another area where the concerns are reasonable,</a:t>
            </a:r>
            <a:r>
              <a:rPr lang="en-US" baseline="0" dirty="0" smtClean="0"/>
              <a:t> but have remedies.  If your data is in the cloud, and the network between you and the cloud provider is insufficient or unreliable, you’d be reluctant to make that move.  And we’re talking about a shared network that has, in the last couple of years, had some real capacity issues.  There are shorter and longer term remedies (direct, private network connections, and </a:t>
            </a:r>
            <a:r>
              <a:rPr lang="en-US" baseline="0" dirty="0" err="1" smtClean="0"/>
              <a:t>widescale</a:t>
            </a:r>
            <a:r>
              <a:rPr lang="en-US" baseline="0" dirty="0" smtClean="0"/>
              <a:t> network upgrades) that come to mind.</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a:t>
            </a:r>
          </a:p>
          <a:p>
            <a:endParaRPr lang="en-US" dirty="0" smtClean="0"/>
          </a:p>
          <a:p>
            <a:r>
              <a:rPr lang="en-US" dirty="0" smtClean="0"/>
              <a:t>I mentioned</a:t>
            </a:r>
            <a:r>
              <a:rPr lang="en-US" baseline="0" dirty="0" smtClean="0"/>
              <a:t> how the cloud computing costs, being typically represented as far lower than expected, get a lot of attention.</a:t>
            </a:r>
          </a:p>
          <a:p>
            <a:endParaRPr lang="en-US" baseline="0" dirty="0" smtClean="0"/>
          </a:p>
          <a:p>
            <a:r>
              <a:rPr lang="en-US" baseline="0" dirty="0" smtClean="0"/>
              <a:t>But as you look at the cost models, if you’re storing a great deal of information, have many transactions to support, or lots of I/O in transferring data to the site, those costs may start to add up to be unsupportable.  </a:t>
            </a:r>
          </a:p>
          <a:p>
            <a:endParaRPr lang="en-US" baseline="0" dirty="0" smtClean="0"/>
          </a:p>
          <a:p>
            <a:r>
              <a:rPr lang="en-US" baseline="0" dirty="0" smtClean="0"/>
              <a:t>And, as mentioned before, there are other ways to either remedy this (redesigning the application to limit transaction and I/O costs, negotiating other arrangements with the provider) and to think about costs (when time = money, what are the savings and avoidance of opportunity costs that balance the equation?).</a:t>
            </a:r>
          </a:p>
          <a:p>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Disaster</a:t>
            </a:r>
          </a:p>
          <a:p>
            <a:endParaRPr lang="en-US" dirty="0" smtClean="0"/>
          </a:p>
          <a:p>
            <a:r>
              <a:rPr lang="en-US" dirty="0" smtClean="0"/>
              <a:t>Some</a:t>
            </a:r>
            <a:r>
              <a:rPr lang="en-US" baseline="0" dirty="0" smtClean="0"/>
              <a:t> anticipate that, before long, there will be a high-profile disaster for a major cloud computing provider, leading everyone to re-evaluate the hype and reconsider its viability.   That could happen.  A disaster might take the form of a significant and unrecoverable loss of data, or a major intrusion on customer e-commerce information, or widespread identify theft.</a:t>
            </a:r>
          </a:p>
          <a:p>
            <a:endParaRPr lang="en-US" baseline="0" dirty="0" smtClean="0"/>
          </a:p>
          <a:p>
            <a:r>
              <a:rPr lang="en-US" baseline="0" dirty="0" smtClean="0"/>
              <a:t>Again, cloud computing enterprises are working hard to avoid this.  But, as the Tacoma Narrows Bridge disaster reminds us, it isn’t always possible to prevent that kind of collapse, as a technology is still evolving.  The bridge builders actually got to the point of completing the bridge and driving cars on it before it, on a very windy day, fell to pieces.  One thing we should remember is that what was learned from that disaster (the effects of aero-elastic flutter) was applied to every suspension bridge built after 1940.  We build them, use them, and drive on them.  It may be part of the life cycle, or hype cycle, for cloud computing too, but won’t necessarily mean the end.</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considering cloud computing from both sides now, we</a:t>
            </a:r>
            <a:r>
              <a:rPr lang="en-US" baseline="0" dirty="0" smtClean="0"/>
              <a:t> might guess that an approach we’ll see more of is a hybrid model.  Activities that are considered non-mission-critical, or unsupportable at a local scale, may more to the cloud first, while customer data is guarded more closely.  Small scale, but still important, applications may move to the cloud more quickly, especially if they lack an e-commerce or other personal data component.</a:t>
            </a:r>
          </a:p>
          <a:p>
            <a:endParaRPr lang="en-US" baseline="0" dirty="0" smtClean="0"/>
          </a:p>
          <a:p>
            <a:r>
              <a:rPr lang="en-US" baseline="0" dirty="0" smtClean="0"/>
              <a:t>We’ve seen this, from OCLC’s </a:t>
            </a:r>
            <a:r>
              <a:rPr lang="en-US" baseline="0" dirty="0" err="1" smtClean="0"/>
              <a:t>WorldCat</a:t>
            </a:r>
            <a:r>
              <a:rPr lang="en-US" baseline="0" dirty="0" smtClean="0"/>
              <a:t> Search API service perspective, with some mobile application developers.  If the mobile application has a server component (and some do), a cloud computing service like Amazon’s can be a great fit.  Some of these applications are created quickly by small staffs with limited local computing facilities.  If they really succeed, though, they can demand tremendous computing capacity very quickly.  An elastic computing cloud is a great fit for those applications and that growth dynamic.  And, for some, if they have an e-commerce component it is handled elsewhere, in the Android Market or iTunes App Store for example.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MissingMaterials.org is a website created</a:t>
            </a:r>
            <a:r>
              <a:rPr lang="en-US" baseline="0" dirty="0" smtClean="0"/>
              <a:t> by OCLC Research, based on an idea developed by Eric Childress and Jen </a:t>
            </a:r>
            <a:r>
              <a:rPr lang="en-US" baseline="0" dirty="0" err="1" smtClean="0"/>
              <a:t>Schaeffner</a:t>
            </a:r>
            <a:r>
              <a:rPr lang="en-US" baseline="0" dirty="0" smtClean="0"/>
              <a:t>.  Ralph </a:t>
            </a:r>
            <a:r>
              <a:rPr lang="en-US" baseline="0" dirty="0" err="1" smtClean="0"/>
              <a:t>Levan</a:t>
            </a:r>
            <a:r>
              <a:rPr lang="en-US" baseline="0" dirty="0" smtClean="0"/>
              <a:t> and I participated in building the site.  It’s a place where those who maintain rare book and special collections can publicize materials that have gone missing.  They start by recording those items in a WorldCat.org list.  The MissingMaterials.org site regularly scans those lists, and creates blog entries about each title automatically.  We used the </a:t>
            </a:r>
            <a:r>
              <a:rPr lang="en-US" baseline="0" dirty="0" err="1" smtClean="0"/>
              <a:t>WordPress</a:t>
            </a:r>
            <a:r>
              <a:rPr lang="en-US" baseline="0" dirty="0" smtClean="0"/>
              <a:t> blog software with some minor extensions to automate the process.  This all runs on a website outside of OCLC’s network, and communicates via an OCLC Research web service back to the </a:t>
            </a:r>
            <a:r>
              <a:rPr lang="en-US" baseline="0" dirty="0" err="1" smtClean="0"/>
              <a:t>WorldCat</a:t>
            </a:r>
            <a:r>
              <a:rPr lang="en-US" baseline="0" dirty="0" smtClean="0"/>
              <a:t> database.</a:t>
            </a:r>
          </a:p>
          <a:p>
            <a:endParaRPr lang="en-US" baseline="0" dirty="0" smtClean="0"/>
          </a:p>
          <a:p>
            <a:r>
              <a:rPr lang="en-US" baseline="0" dirty="0" smtClean="0"/>
              <a:t>Some might say that this is not cloud computing, strictly speaking.  I’m not focusing on definitions too much in this presentation, as others suggest that anything running outside of a companies firewall is “in the cloud”.  This site is something of a hybrid, of applications we run at OCLC, a utility computing service to host the blog, and the blog software.</a:t>
            </a:r>
          </a:p>
          <a:p>
            <a:endParaRPr lang="en-US" baseline="0" dirty="0" smtClean="0"/>
          </a:p>
          <a:p>
            <a:r>
              <a:rPr lang="en-US" baseline="0" dirty="0" smtClean="0"/>
              <a:t>So, it’s cloudy.  One aspect it shares with other cloud computing examples is that it was very fast and easy to set up.  We didn’t have to create our own blogging software and don’t maintain the software and hardware for the website.  </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the exercise of building an application in</a:t>
            </a:r>
            <a:r>
              <a:rPr lang="en-US" baseline="0" dirty="0" smtClean="0"/>
              <a:t> the cloud helps to frame that essential question, “What business are you in?”</a:t>
            </a:r>
          </a:p>
          <a:p>
            <a:endParaRPr lang="en-US" baseline="0" dirty="0" smtClean="0"/>
          </a:p>
          <a:p>
            <a:r>
              <a:rPr lang="en-US" baseline="0" dirty="0" smtClean="0"/>
              <a:t>For weather forecasters, they necessarily had to also know how to draw weather charts, at one time.  No longer; all manner of maps can be produced by data and software now.</a:t>
            </a:r>
          </a:p>
          <a:p>
            <a:endParaRPr lang="en-US" baseline="0" dirty="0" smtClean="0"/>
          </a:p>
          <a:p>
            <a:r>
              <a:rPr lang="en-US" baseline="0" dirty="0" smtClean="0"/>
              <a:t>For libraries, we used to feel compelled to build our own software and systems.  No one else understood our data as well as we did, and there weren’t reliable utilities to turn to.  In the recent past, there has been some consolidation, though still local.  For example, we’ve seen systems run within the library move to campus-wide facilities, in the academic environment.</a:t>
            </a:r>
          </a:p>
          <a:p>
            <a:endParaRPr lang="en-US" baseline="0" dirty="0" smtClean="0"/>
          </a:p>
        </p:txBody>
      </p:sp>
      <p:sp>
        <p:nvSpPr>
          <p:cNvPr id="4" name="Slide Number Placeholder 3"/>
          <p:cNvSpPr>
            <a:spLocks noGrp="1"/>
          </p:cNvSpPr>
          <p:nvPr>
            <p:ph type="sldNum" sz="quarter" idx="10"/>
          </p:nvPr>
        </p:nvSpPr>
        <p:spPr/>
        <p:txBody>
          <a:bodyPr/>
          <a:lstStyle/>
          <a:p>
            <a:fld id="{0C20CD4B-9716-42FC-91B3-62F720D4A9C9}"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our business, or our mission, is more abstractly about providing access to information.  It isn’t to create a top-notch IT facility, though that was a necessity in the past.  </a:t>
            </a:r>
            <a:endParaRPr lang="en-US" dirty="0" smtClean="0"/>
          </a:p>
          <a:p>
            <a:endParaRPr lang="en-US" dirty="0" smtClean="0"/>
          </a:p>
          <a:p>
            <a:r>
              <a:rPr lang="en-US" dirty="0" smtClean="0"/>
              <a:t>This</a:t>
            </a:r>
            <a:r>
              <a:rPr lang="en-US" baseline="0" dirty="0" smtClean="0"/>
              <a:t> exercise has distilled, for me, a focus on the data … aggregating it, enriching it, thinking about its uses … and separated that from the means of production and distribution.  We don’t have to invent a way to produce facets for a search result, or develop our own proprietary user interface code, or build and maintain a web server. </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EAD Report Card is an application designed to compare</a:t>
            </a:r>
            <a:r>
              <a:rPr lang="en-US" baseline="0" dirty="0" smtClean="0"/>
              <a:t> EAD XML files with best practice guidelines, and report exceptions and suggest modifications.</a:t>
            </a:r>
          </a:p>
          <a:p>
            <a:endParaRPr lang="en-US" baseline="0" dirty="0" smtClean="0"/>
          </a:p>
          <a:p>
            <a:r>
              <a:rPr lang="en-US" baseline="0" dirty="0" smtClean="0"/>
              <a:t>It was originally developed by a consultant for RLG and written in a programming language called Perl.  After RLG’s combination with OCLC, we wanted to continue to offer it but needed to run it on an OCLC server.  Most OCLC applications are written in Java, and so a first step was to “port” it from Perl to Java, which I did.  </a:t>
            </a:r>
          </a:p>
          <a:p>
            <a:endParaRPr lang="en-US" baseline="0" dirty="0" smtClean="0"/>
          </a:p>
          <a:p>
            <a:r>
              <a:rPr lang="en-US" baseline="0" dirty="0" smtClean="0"/>
              <a:t>The next step was to get it running on an externally visible OCLC server.  This proved to be more difficult than I expected.  The technology for this isn’t hard to assemble, but getting this small, lightly-used, outlier application to have its own server, with security audits and access permissions, took far longer and more staff time than was justified.  While weeks passed without my succeeding in finding a server home for it, I was attending the 2009 Google I/O conference and went to a session about the Google App Engine.  That’s a cloud computing platform for running applications written in Java (and some other languages).  My Java development environment had a plug-in software component that made it very easy to promote an application to the Google App Engine.  After that session I went to a quiet area of the </a:t>
            </a:r>
            <a:r>
              <a:rPr lang="en-US" baseline="0" dirty="0" err="1" smtClean="0"/>
              <a:t>Moscone</a:t>
            </a:r>
            <a:r>
              <a:rPr lang="en-US" baseline="0" dirty="0" smtClean="0"/>
              <a:t> convention center in San Francisco, started up the development application and EAD Report Card code on my notebook, connected to the Google App Engine, and uploaded the program.  It was running, in the cloud and externally accessible, literally within the hour with the click of a button.  And that’s where it remains available today.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C20CD4B-9716-42FC-91B3-62F720D4A9C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ArchiveGrid</a:t>
            </a:r>
            <a:r>
              <a:rPr lang="en-US" dirty="0" smtClean="0"/>
              <a:t> is an OCLC service that combines descriptions of archival collections, represented internally either as MARC records,</a:t>
            </a:r>
            <a:r>
              <a:rPr lang="en-US" baseline="0" dirty="0" smtClean="0"/>
              <a:t> HTML finding aids, or EAD XML finding aids.  I’ve worked with this data and this service in various forms for at least 15 years now.</a:t>
            </a:r>
          </a:p>
          <a:p>
            <a:endParaRPr lang="en-US" baseline="0" dirty="0" smtClean="0"/>
          </a:p>
          <a:p>
            <a:r>
              <a:rPr lang="en-US" baseline="0" dirty="0" smtClean="0"/>
              <a:t>RLG launched </a:t>
            </a:r>
            <a:r>
              <a:rPr lang="en-US" baseline="0" dirty="0" err="1" smtClean="0"/>
              <a:t>ArchiveGrid</a:t>
            </a:r>
            <a:r>
              <a:rPr lang="en-US" baseline="0" dirty="0" smtClean="0"/>
              <a:t> in early 2006, and at that time we had decided that a good way to combine these different kinds of descriptions into a single searchable index would be to use a text searching application called </a:t>
            </a:r>
            <a:r>
              <a:rPr lang="en-US" baseline="0" dirty="0" err="1" smtClean="0"/>
              <a:t>Lucene</a:t>
            </a:r>
            <a:r>
              <a:rPr lang="en-US" baseline="0" dirty="0" smtClean="0"/>
              <a:t>.  It’s an open source text searching program that is still very popular, and turned out to be a good choice for this service.</a:t>
            </a:r>
          </a:p>
          <a:p>
            <a:endParaRPr lang="en-US" baseline="0" dirty="0" smtClean="0"/>
          </a:p>
          <a:p>
            <a:r>
              <a:rPr lang="en-US" baseline="0" dirty="0" smtClean="0"/>
              <a:t>We also wanted to provide a way to narrow searches via “facets”, like those that are shown in the left-hand sidebar for Archives and Locations.  These were a challenge; we invented a way to do this in </a:t>
            </a:r>
            <a:r>
              <a:rPr lang="en-US" baseline="0" dirty="0" err="1" smtClean="0"/>
              <a:t>ArchiveGrid</a:t>
            </a:r>
            <a:r>
              <a:rPr lang="en-US" baseline="0" dirty="0" smtClean="0"/>
              <a:t> with </a:t>
            </a:r>
            <a:r>
              <a:rPr lang="en-US" baseline="0" dirty="0" err="1" smtClean="0"/>
              <a:t>Lucene</a:t>
            </a:r>
            <a:r>
              <a:rPr lang="en-US" baseline="0" dirty="0" smtClean="0"/>
              <a:t>, though.</a:t>
            </a:r>
          </a:p>
          <a:p>
            <a:endParaRPr lang="en-US" baseline="0" dirty="0" smtClean="0"/>
          </a:p>
          <a:p>
            <a:r>
              <a:rPr lang="en-US" baseline="0" dirty="0" smtClean="0"/>
              <a:t>This service does not run in the cloud.  It runs entirely on OCLC servers, using software (other than </a:t>
            </a:r>
            <a:r>
              <a:rPr lang="en-US" baseline="0" dirty="0" err="1" smtClean="0"/>
              <a:t>Lucene</a:t>
            </a:r>
            <a:r>
              <a:rPr lang="en-US" baseline="0" dirty="0" smtClean="0"/>
              <a:t>) that OCLC creates and maintains.</a:t>
            </a:r>
          </a:p>
          <a:p>
            <a:endParaRPr lang="en-US" baseline="0" dirty="0" smtClean="0"/>
          </a:p>
          <a:p>
            <a:r>
              <a:rPr lang="en-US" baseline="0" dirty="0" smtClean="0"/>
              <a:t>We thought that an interesting idea for this presentation would be to see how much of </a:t>
            </a:r>
            <a:r>
              <a:rPr lang="en-US" baseline="0" dirty="0" err="1" smtClean="0"/>
              <a:t>ArchiveGrid’s</a:t>
            </a:r>
            <a:r>
              <a:rPr lang="en-US" baseline="0" dirty="0" smtClean="0"/>
              <a:t> functionality we could replicate by using publically available software and cloud computing systems.  </a:t>
            </a:r>
          </a:p>
          <a:p>
            <a:endParaRPr lang="en-US" baseline="0" dirty="0" smtClean="0"/>
          </a:p>
          <a:p>
            <a:r>
              <a:rPr lang="en-US" baseline="0" dirty="0" smtClean="0"/>
              <a:t>So that’s what we’ll try to do, using the Amazon “elastic computing cloud”.</a:t>
            </a:r>
          </a:p>
          <a:p>
            <a:endParaRPr lang="en-US" baseline="0" dirty="0" smtClean="0"/>
          </a:p>
        </p:txBody>
      </p:sp>
      <p:sp>
        <p:nvSpPr>
          <p:cNvPr id="4" name="Slide Number Placeholder 3"/>
          <p:cNvSpPr>
            <a:spLocks noGrp="1"/>
          </p:cNvSpPr>
          <p:nvPr>
            <p:ph type="sldNum" sz="quarter" idx="10"/>
          </p:nvPr>
        </p:nvSpPr>
        <p:spPr/>
        <p:txBody>
          <a:bodyPr/>
          <a:lstStyle/>
          <a:p>
            <a:fld id="{0C20CD4B-9716-42FC-91B3-62F720D4A9C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Amazon Elastic</a:t>
            </a:r>
            <a:r>
              <a:rPr lang="en-US" baseline="0" dirty="0" smtClean="0"/>
              <a:t> Computing Cloud, or EC2, is accessible via an Amazon web services account through this console interface, in a web browser.</a:t>
            </a:r>
          </a:p>
          <a:p>
            <a:endParaRPr lang="en-US" baseline="0" dirty="0" smtClean="0"/>
          </a:p>
          <a:p>
            <a:r>
              <a:rPr lang="en-US" baseline="0" dirty="0" smtClean="0"/>
              <a:t>My first step is to look for an “Amazon Machine Image”.  Think of that as a virtual version of a physical machine with an operating system like Windows or Linux and some other software, like a web server.  In my case, I want to find a machine image that combines the operating system Linux with an Apache Tomcat web server, the </a:t>
            </a:r>
            <a:r>
              <a:rPr lang="en-US" baseline="0" dirty="0" err="1" smtClean="0"/>
              <a:t>Lucene</a:t>
            </a:r>
            <a:r>
              <a:rPr lang="en-US" baseline="0" dirty="0" smtClean="0"/>
              <a:t> text searching software, and </a:t>
            </a:r>
            <a:r>
              <a:rPr lang="en-US" baseline="0" dirty="0" err="1" smtClean="0"/>
              <a:t>Solr</a:t>
            </a:r>
            <a:r>
              <a:rPr lang="en-US" baseline="0" dirty="0" smtClean="0"/>
              <a:t>.  “</a:t>
            </a:r>
            <a:r>
              <a:rPr lang="en-US" baseline="0" dirty="0" err="1" smtClean="0"/>
              <a:t>Solr</a:t>
            </a:r>
            <a:r>
              <a:rPr lang="en-US" baseline="0" dirty="0" smtClean="0"/>
              <a:t>” is another open source software project that provides an easy way for websites and applications to interact with a </a:t>
            </a:r>
            <a:r>
              <a:rPr lang="en-US" baseline="0" dirty="0" err="1" smtClean="0"/>
              <a:t>Lucene</a:t>
            </a:r>
            <a:r>
              <a:rPr lang="en-US" baseline="0" dirty="0" smtClean="0"/>
              <a:t> index.  One thing it does particularly well is support facets, like those we make available in </a:t>
            </a:r>
            <a:r>
              <a:rPr lang="en-US" baseline="0" dirty="0" err="1" smtClean="0"/>
              <a:t>ArchiveGrid</a:t>
            </a:r>
            <a:r>
              <a:rPr lang="en-US" baseline="0" dirty="0" smtClean="0"/>
              <a:t>.  If </a:t>
            </a:r>
            <a:r>
              <a:rPr lang="en-US" baseline="0" dirty="0" err="1" smtClean="0"/>
              <a:t>Solr</a:t>
            </a:r>
            <a:r>
              <a:rPr lang="en-US" baseline="0" dirty="0" smtClean="0"/>
              <a:t> had been around when we created </a:t>
            </a:r>
            <a:r>
              <a:rPr lang="en-US" baseline="0" dirty="0" err="1" smtClean="0"/>
              <a:t>ArchiveGrid</a:t>
            </a:r>
            <a:r>
              <a:rPr lang="en-US" baseline="0" dirty="0" smtClean="0"/>
              <a:t>, we surely would have used it to create that service.</a:t>
            </a:r>
          </a:p>
          <a:p>
            <a:endParaRPr lang="en-US" baseline="0" dirty="0" smtClean="0"/>
          </a:p>
          <a:p>
            <a:r>
              <a:rPr lang="en-US" baseline="0" dirty="0" smtClean="0"/>
              <a:t>I searched in Google for “</a:t>
            </a:r>
            <a:r>
              <a:rPr lang="en-US" baseline="0" dirty="0" err="1" smtClean="0"/>
              <a:t>solr</a:t>
            </a:r>
            <a:r>
              <a:rPr lang="en-US" baseline="0" dirty="0" smtClean="0"/>
              <a:t> </a:t>
            </a:r>
            <a:r>
              <a:rPr lang="en-US" baseline="0" dirty="0" err="1" smtClean="0"/>
              <a:t>ami</a:t>
            </a:r>
            <a:r>
              <a:rPr lang="en-US" baseline="0" dirty="0" smtClean="0"/>
              <a:t>” and found one created by a company called Lucid Imagination, in a package called </a:t>
            </a:r>
            <a:r>
              <a:rPr lang="en-US" baseline="0" dirty="0" err="1" smtClean="0"/>
              <a:t>LucidWorks</a:t>
            </a:r>
            <a:r>
              <a:rPr lang="en-US" baseline="0" dirty="0" smtClean="0"/>
              <a:t>.  So here I’ve found it in the list of public EC2 machine images.</a:t>
            </a:r>
          </a:p>
        </p:txBody>
      </p:sp>
      <p:sp>
        <p:nvSpPr>
          <p:cNvPr id="4" name="Slide Number Placeholder 3"/>
          <p:cNvSpPr>
            <a:spLocks noGrp="1"/>
          </p:cNvSpPr>
          <p:nvPr>
            <p:ph type="sldNum" sz="quarter" idx="10"/>
          </p:nvPr>
        </p:nvSpPr>
        <p:spPr/>
        <p:txBody>
          <a:bodyPr/>
          <a:lstStyle/>
          <a:p>
            <a:fld id="{0C20CD4B-9716-42FC-91B3-62F720D4A9C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Launching an EC2 instance based on a copy</a:t>
            </a:r>
            <a:r>
              <a:rPr lang="en-US" baseline="0" dirty="0" smtClean="0"/>
              <a:t> of a public machine image is easy. Just check its checkbox, click the Launch button, accept most of the default configuration prompts and you’re done.</a:t>
            </a:r>
          </a:p>
          <a:p>
            <a:endParaRPr lang="en-US" baseline="0" dirty="0" smtClean="0"/>
          </a:p>
          <a:p>
            <a:r>
              <a:rPr lang="en-US" baseline="0" dirty="0" smtClean="0"/>
              <a:t>Then you’ll see, in the console’s list of instances, a row showing your running instance.</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ways to look at your Amazon EC2 instances</a:t>
            </a:r>
            <a:r>
              <a:rPr lang="en-US" baseline="0" dirty="0" smtClean="0"/>
              <a:t> in a web browser.</a:t>
            </a:r>
          </a:p>
          <a:p>
            <a:endParaRPr lang="en-US" baseline="0" dirty="0" smtClean="0"/>
          </a:p>
          <a:p>
            <a:r>
              <a:rPr lang="en-US" baseline="0" dirty="0" smtClean="0"/>
              <a:t>Here’s one that I like, a Firefox browser plug-in called </a:t>
            </a:r>
            <a:r>
              <a:rPr lang="en-US" baseline="0" dirty="0" err="1" smtClean="0"/>
              <a:t>Elasticfox</a:t>
            </a:r>
            <a:r>
              <a:rPr lang="en-US" baseline="0" dirty="0" smtClean="0"/>
              <a:t>.  One of its features that I especially like is a quick menu selection to copy the hostname, or Public DNS Name, that Amazon has assigned to this instance.  Amazon creates that for me, automatically.  It’s long and unwieldy, so quickly copying it to the clipboard for use elsewhere is handy.  </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I’ve copied the public hostname of my instance, I can go to it from any web</a:t>
            </a:r>
            <a:r>
              <a:rPr lang="en-US" baseline="0" dirty="0" smtClean="0"/>
              <a:t> browser.  Here’s the </a:t>
            </a:r>
            <a:r>
              <a:rPr lang="en-US" baseline="0" dirty="0" err="1" smtClean="0"/>
              <a:t>Solr</a:t>
            </a:r>
            <a:r>
              <a:rPr lang="en-US" baseline="0" dirty="0" smtClean="0"/>
              <a:t> Admin interface for our new server.  One of the things I can do here is to search through the example </a:t>
            </a:r>
            <a:r>
              <a:rPr lang="en-US" baseline="0" dirty="0" err="1" smtClean="0"/>
              <a:t>Lucene</a:t>
            </a:r>
            <a:r>
              <a:rPr lang="en-US" baseline="0" dirty="0" smtClean="0"/>
              <a:t> index that came with this copied machine image.</a:t>
            </a:r>
            <a:endParaRPr lang="en-US" dirty="0"/>
          </a:p>
        </p:txBody>
      </p:sp>
      <p:sp>
        <p:nvSpPr>
          <p:cNvPr id="4" name="Slide Number Placeholder 3"/>
          <p:cNvSpPr>
            <a:spLocks noGrp="1"/>
          </p:cNvSpPr>
          <p:nvPr>
            <p:ph type="sldNum" sz="quarter" idx="10"/>
          </p:nvPr>
        </p:nvSpPr>
        <p:spPr/>
        <p:txBody>
          <a:bodyPr/>
          <a:lstStyle/>
          <a:p>
            <a:fld id="{0C20CD4B-9716-42FC-91B3-62F720D4A9C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07777"/>
          </a:xfrm>
          <a:prstGeom prst="rect">
            <a:avLst/>
          </a:prstGeom>
          <a:noFill/>
        </p:spPr>
        <p:txBody>
          <a:bodyPr wrap="square" rtlCol="0">
            <a:spAutoFit/>
          </a:bodyPr>
          <a:lstStyle/>
          <a:p>
            <a:pPr algn="l"/>
            <a:r>
              <a:rPr lang="en-US" sz="1400" dirty="0" smtClean="0">
                <a:solidFill>
                  <a:schemeClr val="bg1"/>
                </a:solidFill>
              </a:rPr>
              <a:t>Out of the basement and into the cloud</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creativecommons.org/licenses/by/2.0/" TargetMode="External"/><Relationship Id="rId5" Type="http://schemas.openxmlformats.org/officeDocument/2006/relationships/hyperlink" Target="http://www.flickr.com/photos/oskay/4662288939/" TargetMode="External"/><Relationship Id="rId4" Type="http://schemas.openxmlformats.org/officeDocument/2006/relationships/hyperlink" Target="http://www.evilmadscientis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Out of the Basement and into the Cloud</a:t>
            </a:r>
            <a:endParaRPr lang="en-US" dirty="0"/>
          </a:p>
        </p:txBody>
      </p:sp>
      <p:sp>
        <p:nvSpPr>
          <p:cNvPr id="3" name="Subtitle 2"/>
          <p:cNvSpPr>
            <a:spLocks noGrp="1"/>
          </p:cNvSpPr>
          <p:nvPr>
            <p:ph type="subTitle" idx="1"/>
          </p:nvPr>
        </p:nvSpPr>
        <p:spPr/>
        <p:txBody>
          <a:bodyPr/>
          <a:lstStyle/>
          <a:p>
            <a:r>
              <a:rPr lang="en-US" dirty="0" smtClean="0"/>
              <a:t>Creating a Cloud Service</a:t>
            </a:r>
          </a:p>
          <a:p>
            <a:r>
              <a:rPr lang="en-US" sz="1800" dirty="0" smtClean="0">
                <a:solidFill>
                  <a:schemeClr val="bg2">
                    <a:lumMod val="65000"/>
                    <a:lumOff val="35000"/>
                  </a:schemeClr>
                </a:solidFill>
              </a:rPr>
              <a:t>Bruce Washburn</a:t>
            </a:r>
          </a:p>
          <a:p>
            <a:r>
              <a:rPr lang="en-US" sz="1800" dirty="0" smtClean="0">
                <a:solidFill>
                  <a:schemeClr val="bg2">
                    <a:lumMod val="65000"/>
                    <a:lumOff val="35000"/>
                  </a:schemeClr>
                </a:solidFill>
              </a:rPr>
              <a:t>Software Engineer</a:t>
            </a:r>
          </a:p>
          <a:p>
            <a:r>
              <a:rPr lang="en-US" sz="1800" dirty="0" smtClean="0">
                <a:solidFill>
                  <a:schemeClr val="bg2">
                    <a:lumMod val="65000"/>
                    <a:lumOff val="35000"/>
                  </a:schemeClr>
                </a:solidFill>
              </a:rPr>
              <a:t>OCLC Research, San Mateo 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7200" y="876300"/>
            <a:ext cx="8229600" cy="5143500"/>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A default index search result in XML</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57200" y="876300"/>
            <a:ext cx="8229600" cy="5143500"/>
          </a:xfrm>
          <a:prstGeom prst="rect">
            <a:avLst/>
          </a:prstGeom>
          <a:noFill/>
          <a:ln w="9525">
            <a:solidFill>
              <a:schemeClr val="tx1"/>
            </a:solidFill>
            <a:miter lim="800000"/>
            <a:headEnd/>
            <a:tailEnd/>
          </a:ln>
        </p:spPr>
      </p:pic>
      <p:sp>
        <p:nvSpPr>
          <p:cNvPr id="3" name="Title 2"/>
          <p:cNvSpPr>
            <a:spLocks noGrp="1"/>
          </p:cNvSpPr>
          <p:nvPr>
            <p:ph type="title"/>
          </p:nvPr>
        </p:nvSpPr>
        <p:spPr>
          <a:xfrm>
            <a:off x="434977" y="147641"/>
            <a:ext cx="8709023" cy="995360"/>
          </a:xfrm>
        </p:spPr>
        <p:txBody>
          <a:bodyPr/>
          <a:lstStyle/>
          <a:p>
            <a:r>
              <a:rPr lang="en-US" dirty="0" smtClean="0"/>
              <a:t>A default index result with </a:t>
            </a:r>
            <a:r>
              <a:rPr lang="en-US" dirty="0" err="1" smtClean="0"/>
              <a:t>Solritas</a:t>
            </a:r>
            <a:r>
              <a:rPr lang="en-US" dirty="0" smtClean="0"/>
              <a:t> template</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33400" y="990600"/>
            <a:ext cx="8193881" cy="488632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Logging on to the EC2 server</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533400" y="990600"/>
            <a:ext cx="8193881" cy="488632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Deleting the default index records</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457200" y="877824"/>
            <a:ext cx="8229600" cy="5143500"/>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No more records …</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Copy schema, </a:t>
            </a:r>
            <a:r>
              <a:rPr lang="en-US" dirty="0" err="1" smtClean="0"/>
              <a:t>config</a:t>
            </a:r>
            <a:r>
              <a:rPr lang="en-US" dirty="0" smtClean="0"/>
              <a:t> file, and data</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914400" y="762000"/>
            <a:ext cx="713994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457200" y="987552"/>
            <a:ext cx="8193881" cy="488632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Restart and </a:t>
            </a:r>
            <a:r>
              <a:rPr lang="en-US" dirty="0" err="1" smtClean="0"/>
              <a:t>reindex</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records.  </a:t>
            </a:r>
            <a:r>
              <a:rPr lang="en-US" dirty="0" err="1" smtClean="0"/>
              <a:t>Yay</a:t>
            </a:r>
            <a:r>
              <a:rPr lang="en-US" dirty="0" smtClean="0"/>
              <a:t>.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57200" y="877824"/>
            <a:ext cx="8001000" cy="5000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With the </a:t>
            </a:r>
            <a:r>
              <a:rPr lang="en-US" dirty="0" err="1" smtClean="0"/>
              <a:t>evolvingweb</a:t>
            </a:r>
            <a:r>
              <a:rPr lang="en-US" dirty="0" smtClean="0"/>
              <a:t> </a:t>
            </a:r>
            <a:r>
              <a:rPr lang="en-US" dirty="0" err="1" smtClean="0"/>
              <a:t>Solr</a:t>
            </a:r>
            <a:r>
              <a:rPr lang="en-US" dirty="0" smtClean="0"/>
              <a:t>/AJAX UI</a:t>
            </a:r>
            <a:endParaRPr lang="en-US" dirty="0"/>
          </a:p>
        </p:txBody>
      </p:sp>
      <p:pic>
        <p:nvPicPr>
          <p:cNvPr id="2051" name="Picture 3"/>
          <p:cNvPicPr>
            <a:picLocks noChangeAspect="1" noChangeArrowheads="1"/>
          </p:cNvPicPr>
          <p:nvPr/>
        </p:nvPicPr>
        <p:blipFill>
          <a:blip r:embed="rId3" cstate="print"/>
          <a:stretch>
            <a:fillRect/>
          </a:stretch>
        </p:blipFill>
        <p:spPr bwMode="auto">
          <a:xfrm>
            <a:off x="457200" y="877824"/>
            <a:ext cx="8001000" cy="5000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facet and map widgets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877824"/>
            <a:ext cx="8001000" cy="5000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rricaniione.jpg"/>
          <p:cNvPicPr>
            <a:picLocks noChangeAspect="1"/>
          </p:cNvPicPr>
          <p:nvPr/>
        </p:nvPicPr>
        <p:blipFill>
          <a:blip r:embed="rId3" cstate="print"/>
          <a:stretch>
            <a:fillRect/>
          </a:stretch>
        </p:blipFill>
        <p:spPr>
          <a:xfrm>
            <a:off x="0" y="1"/>
            <a:ext cx="9144000" cy="6903720"/>
          </a:xfrm>
          <a:prstGeom prst="rect">
            <a:avLst/>
          </a:prstGeom>
        </p:spPr>
      </p:pic>
      <p:sp>
        <p:nvSpPr>
          <p:cNvPr id="6" name="Rectangle 5"/>
          <p:cNvSpPr/>
          <p:nvPr/>
        </p:nvSpPr>
        <p:spPr>
          <a:xfrm>
            <a:off x="5257800" y="228601"/>
            <a:ext cx="4343400" cy="246221"/>
          </a:xfrm>
          <a:prstGeom prst="rect">
            <a:avLst/>
          </a:prstGeom>
          <a:solidFill>
            <a:schemeClr val="bg1">
              <a:lumMod val="85000"/>
              <a:alpha val="33000"/>
            </a:schemeClr>
          </a:solidFill>
        </p:spPr>
        <p:txBody>
          <a:bodyPr wrap="square">
            <a:spAutoFit/>
          </a:bodyPr>
          <a:lstStyle/>
          <a:p>
            <a:r>
              <a:rPr lang="en-US" sz="1000" dirty="0" smtClean="0"/>
              <a:t>http://en.wikipedia.org/wiki/Hurricane_Ione</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what cost?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57200" y="877824"/>
            <a:ext cx="8001000" cy="5000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Gartner Research: Hype Cycle of Emerging Technologies, July 2009</a:t>
            </a:r>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1252538" y="838200"/>
            <a:ext cx="6638925"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7200"/>
            <a:ext cx="3657600" cy="5509200"/>
          </a:xfrm>
          <a:prstGeom prst="rect">
            <a:avLst/>
          </a:prstGeom>
          <a:noFill/>
        </p:spPr>
        <p:txBody>
          <a:bodyPr wrap="square" rtlCol="0">
            <a:spAutoFit/>
          </a:bodyPr>
          <a:lstStyle/>
          <a:p>
            <a:pPr algn="ctr"/>
            <a:r>
              <a:rPr lang="en-US" sz="3200" dirty="0" smtClean="0"/>
              <a:t>Persistence</a:t>
            </a:r>
          </a:p>
          <a:p>
            <a:pPr algn="ctr"/>
            <a:endParaRPr lang="en-US" sz="3200" dirty="0" smtClean="0"/>
          </a:p>
          <a:p>
            <a:pPr algn="ctr"/>
            <a:r>
              <a:rPr lang="en-US" sz="3200" dirty="0" smtClean="0"/>
              <a:t>Compliance</a:t>
            </a:r>
          </a:p>
          <a:p>
            <a:pPr algn="ctr"/>
            <a:endParaRPr lang="en-US" sz="3200" dirty="0" smtClean="0"/>
          </a:p>
          <a:p>
            <a:pPr algn="ctr"/>
            <a:r>
              <a:rPr lang="en-US" sz="3200" dirty="0" smtClean="0"/>
              <a:t>Security &amp; Privacy</a:t>
            </a:r>
          </a:p>
          <a:p>
            <a:pPr algn="ctr"/>
            <a:endParaRPr lang="en-US" sz="3200" dirty="0" smtClean="0"/>
          </a:p>
          <a:p>
            <a:pPr algn="ctr"/>
            <a:r>
              <a:rPr lang="en-US" sz="3200" dirty="0" smtClean="0"/>
              <a:t>Network Access</a:t>
            </a:r>
          </a:p>
          <a:p>
            <a:pPr algn="ctr"/>
            <a:endParaRPr lang="en-US" sz="3200" dirty="0" smtClean="0"/>
          </a:p>
          <a:p>
            <a:pPr algn="ctr"/>
            <a:r>
              <a:rPr lang="en-US" sz="3200" dirty="0" smtClean="0"/>
              <a:t>Cost</a:t>
            </a:r>
          </a:p>
          <a:p>
            <a:pPr algn="ctr"/>
            <a:endParaRPr lang="en-US" sz="3200" dirty="0" smtClean="0"/>
          </a:p>
          <a:p>
            <a:pPr algn="ctr"/>
            <a:r>
              <a:rPr lang="en-US" sz="3200" dirty="0" smtClean="0"/>
              <a:t>Disaster</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8090297"/>
          </a:xfrm>
          <a:prstGeom prst="rect">
            <a:avLst/>
          </a:prstGeom>
          <a:noFill/>
          <a:ln w="9525">
            <a:noFill/>
            <a:miter lim="800000"/>
            <a:headEnd/>
            <a:tailEnd/>
          </a:ln>
        </p:spPr>
      </p:pic>
      <p:sp>
        <p:nvSpPr>
          <p:cNvPr id="3" name="Rectangle 2"/>
          <p:cNvSpPr/>
          <p:nvPr/>
        </p:nvSpPr>
        <p:spPr>
          <a:xfrm>
            <a:off x="5638800" y="228601"/>
            <a:ext cx="4038600" cy="400110"/>
          </a:xfrm>
          <a:prstGeom prst="rect">
            <a:avLst/>
          </a:prstGeom>
          <a:solidFill>
            <a:schemeClr val="bg1">
              <a:lumMod val="85000"/>
              <a:alpha val="28000"/>
            </a:schemeClr>
          </a:solidFill>
        </p:spPr>
        <p:txBody>
          <a:bodyPr wrap="square">
            <a:spAutoFit/>
          </a:bodyPr>
          <a:lstStyle/>
          <a:p>
            <a:r>
              <a:rPr lang="en-US" sz="1000" dirty="0" smtClean="0">
                <a:solidFill>
                  <a:schemeClr val="bg1">
                    <a:lumMod val="65000"/>
                  </a:schemeClr>
                </a:solidFill>
              </a:rPr>
              <a:t>Sea Spray / </a:t>
            </a:r>
            <a:r>
              <a:rPr lang="en-US" sz="1000" dirty="0" err="1" smtClean="0">
                <a:solidFill>
                  <a:schemeClr val="bg1">
                    <a:lumMod val="65000"/>
                  </a:schemeClr>
                </a:solidFill>
              </a:rPr>
              <a:t>c</a:t>
            </a:r>
            <a:r>
              <a:rPr lang="en-US" sz="1000" dirty="0" err="1" smtClean="0">
                <a:solidFill>
                  <a:schemeClr val="bg1">
                    <a:lumMod val="65000"/>
                  </a:schemeClr>
                </a:solidFill>
              </a:rPr>
              <a:t>lairity</a:t>
            </a:r>
            <a:endParaRPr lang="en-US" sz="1000" dirty="0" smtClean="0">
              <a:solidFill>
                <a:schemeClr val="bg1">
                  <a:lumMod val="65000"/>
                </a:schemeClr>
              </a:solidFill>
            </a:endParaRPr>
          </a:p>
          <a:p>
            <a:r>
              <a:rPr lang="en-US" sz="1000" dirty="0" smtClean="0">
                <a:solidFill>
                  <a:schemeClr val="bg1">
                    <a:lumMod val="65000"/>
                  </a:schemeClr>
                </a:solidFill>
              </a:rPr>
              <a:t>http</a:t>
            </a:r>
            <a:r>
              <a:rPr lang="en-US" sz="1000" dirty="0" smtClean="0">
                <a:solidFill>
                  <a:schemeClr val="bg1">
                    <a:lumMod val="65000"/>
                  </a:schemeClr>
                </a:solidFill>
              </a:rPr>
              <a:t>://www.flickr.com/photos/clairity/159249484/</a:t>
            </a:r>
            <a:endParaRPr 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181600" y="228601"/>
            <a:ext cx="3962400" cy="400110"/>
          </a:xfrm>
          <a:prstGeom prst="rect">
            <a:avLst/>
          </a:prstGeom>
          <a:solidFill>
            <a:schemeClr val="bg1">
              <a:lumMod val="85000"/>
              <a:alpha val="50000"/>
            </a:schemeClr>
          </a:solidFill>
        </p:spPr>
        <p:txBody>
          <a:bodyPr wrap="square">
            <a:spAutoFit/>
          </a:bodyPr>
          <a:lstStyle/>
          <a:p>
            <a:r>
              <a:rPr lang="en-US" sz="1000" dirty="0" smtClean="0">
                <a:solidFill>
                  <a:schemeClr val="tx1">
                    <a:lumMod val="85000"/>
                    <a:lumOff val="15000"/>
                  </a:schemeClr>
                </a:solidFill>
              </a:rPr>
              <a:t>Red Rose Cupcakes / </a:t>
            </a:r>
            <a:r>
              <a:rPr lang="en-US" sz="1000" dirty="0" err="1" smtClean="0">
                <a:solidFill>
                  <a:schemeClr val="tx1">
                    <a:lumMod val="85000"/>
                    <a:lumOff val="15000"/>
                  </a:schemeClr>
                </a:solidFill>
              </a:rPr>
              <a:t>clevercupcakes</a:t>
            </a:r>
            <a:endParaRPr lang="en-US" sz="1000" dirty="0" smtClean="0">
              <a:solidFill>
                <a:schemeClr val="tx1">
                  <a:lumMod val="85000"/>
                  <a:lumOff val="15000"/>
                </a:schemeClr>
              </a:solidFill>
            </a:endParaRPr>
          </a:p>
          <a:p>
            <a:r>
              <a:rPr lang="en-US" sz="1000" dirty="0" smtClean="0">
                <a:solidFill>
                  <a:schemeClr val="tx1">
                    <a:lumMod val="85000"/>
                    <a:lumOff val="15000"/>
                  </a:schemeClr>
                </a:solidFill>
              </a:rPr>
              <a:t>http</a:t>
            </a:r>
            <a:r>
              <a:rPr lang="en-US" sz="1000" dirty="0" smtClean="0">
                <a:solidFill>
                  <a:schemeClr val="tx1">
                    <a:lumMod val="85000"/>
                    <a:lumOff val="15000"/>
                  </a:schemeClr>
                </a:solidFill>
              </a:rPr>
              <a:t>://www.flickr.com/photos/clevercupcakes/3189785198/</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0"/>
            <a:ext cx="9619989" cy="6858000"/>
          </a:xfrm>
          <a:prstGeom prst="rect">
            <a:avLst/>
          </a:prstGeom>
          <a:noFill/>
          <a:ln w="9525">
            <a:noFill/>
            <a:miter lim="800000"/>
            <a:headEnd/>
            <a:tailEnd/>
          </a:ln>
        </p:spPr>
      </p:pic>
      <p:sp>
        <p:nvSpPr>
          <p:cNvPr id="3" name="Rectangle 2"/>
          <p:cNvSpPr/>
          <p:nvPr/>
        </p:nvSpPr>
        <p:spPr>
          <a:xfrm>
            <a:off x="5562600" y="228601"/>
            <a:ext cx="4343400" cy="400110"/>
          </a:xfrm>
          <a:prstGeom prst="rect">
            <a:avLst/>
          </a:prstGeom>
          <a:solidFill>
            <a:schemeClr val="bg1">
              <a:lumMod val="85000"/>
              <a:alpha val="50000"/>
            </a:schemeClr>
          </a:solidFill>
        </p:spPr>
        <p:txBody>
          <a:bodyPr wrap="square">
            <a:spAutoFit/>
          </a:bodyPr>
          <a:lstStyle/>
          <a:p>
            <a:r>
              <a:rPr lang="en-US" sz="1000" dirty="0" smtClean="0">
                <a:solidFill>
                  <a:schemeClr val="tx1">
                    <a:lumMod val="85000"/>
                    <a:lumOff val="15000"/>
                  </a:schemeClr>
                </a:solidFill>
              </a:rPr>
              <a:t>Fox door knocker / </a:t>
            </a:r>
            <a:r>
              <a:rPr lang="en-US" sz="1000" dirty="0" err="1" smtClean="0">
                <a:solidFill>
                  <a:schemeClr val="tx1">
                    <a:lumMod val="85000"/>
                    <a:lumOff val="15000"/>
                  </a:schemeClr>
                </a:solidFill>
              </a:rPr>
              <a:t>andrecarol</a:t>
            </a:r>
            <a:endParaRPr lang="en-US" sz="1000" dirty="0" smtClean="0">
              <a:solidFill>
                <a:schemeClr val="tx1">
                  <a:lumMod val="85000"/>
                  <a:lumOff val="15000"/>
                </a:schemeClr>
              </a:solidFill>
            </a:endParaRPr>
          </a:p>
          <a:p>
            <a:r>
              <a:rPr lang="en-US" sz="1000" dirty="0" smtClean="0">
                <a:solidFill>
                  <a:schemeClr val="tx1">
                    <a:lumMod val="85000"/>
                    <a:lumOff val="15000"/>
                  </a:schemeClr>
                </a:solidFill>
              </a:rPr>
              <a:t>http</a:t>
            </a:r>
            <a:r>
              <a:rPr lang="en-US" sz="1000" dirty="0" smtClean="0">
                <a:solidFill>
                  <a:schemeClr val="tx1">
                    <a:lumMod val="85000"/>
                    <a:lumOff val="15000"/>
                  </a:schemeClr>
                </a:solidFill>
              </a:rPr>
              <a:t>://www.flickr.com/photos/andrec1/4163690109/</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181600" y="228601"/>
            <a:ext cx="4419600" cy="553998"/>
          </a:xfrm>
          <a:prstGeom prst="rect">
            <a:avLst/>
          </a:prstGeom>
          <a:solidFill>
            <a:schemeClr val="bg1">
              <a:lumMod val="85000"/>
              <a:alpha val="29000"/>
            </a:schemeClr>
          </a:solidFill>
        </p:spPr>
        <p:txBody>
          <a:bodyPr wrap="square">
            <a:spAutoFit/>
          </a:bodyPr>
          <a:lstStyle/>
          <a:p>
            <a:r>
              <a:rPr lang="en-US" sz="1000" dirty="0" smtClean="0">
                <a:solidFill>
                  <a:schemeClr val="tx1">
                    <a:lumMod val="65000"/>
                    <a:lumOff val="35000"/>
                  </a:schemeClr>
                </a:solidFill>
              </a:rPr>
              <a:t>Wire twisting – 26 / </a:t>
            </a:r>
            <a:r>
              <a:rPr lang="en-US" sz="1000" dirty="0" err="1" smtClean="0">
                <a:solidFill>
                  <a:schemeClr val="tx1">
                    <a:lumMod val="65000"/>
                    <a:lumOff val="35000"/>
                  </a:schemeClr>
                </a:solidFill>
              </a:rPr>
              <a:t>Windell</a:t>
            </a:r>
            <a:r>
              <a:rPr lang="en-US" sz="1000" dirty="0" smtClean="0">
                <a:solidFill>
                  <a:schemeClr val="tx1">
                    <a:lumMod val="65000"/>
                    <a:lumOff val="35000"/>
                  </a:schemeClr>
                </a:solidFill>
              </a:rPr>
              <a:t> H. </a:t>
            </a:r>
            <a:r>
              <a:rPr lang="en-US" sz="1000" dirty="0" err="1" smtClean="0">
                <a:solidFill>
                  <a:schemeClr val="tx1">
                    <a:lumMod val="65000"/>
                    <a:lumOff val="35000"/>
                  </a:schemeClr>
                </a:solidFill>
              </a:rPr>
              <a:t>Oskay</a:t>
            </a:r>
            <a:r>
              <a:rPr lang="en-US" sz="1000" dirty="0" smtClean="0">
                <a:solidFill>
                  <a:schemeClr val="tx1">
                    <a:lumMod val="65000"/>
                    <a:lumOff val="35000"/>
                  </a:schemeClr>
                </a:solidFill>
              </a:rPr>
              <a:t>, </a:t>
            </a:r>
            <a:r>
              <a:rPr lang="en-US" sz="1000" dirty="0" smtClean="0">
                <a:solidFill>
                  <a:schemeClr val="tx1">
                    <a:lumMod val="65000"/>
                    <a:lumOff val="35000"/>
                  </a:schemeClr>
                </a:solidFill>
                <a:hlinkClick r:id="rId4"/>
              </a:rPr>
              <a:t>www.evilmadscientist.com</a:t>
            </a:r>
            <a:endParaRPr lang="en-US" sz="1000" dirty="0" smtClean="0">
              <a:solidFill>
                <a:schemeClr val="tx1">
                  <a:lumMod val="65000"/>
                  <a:lumOff val="35000"/>
                </a:schemeClr>
              </a:solidFill>
            </a:endParaRPr>
          </a:p>
          <a:p>
            <a:r>
              <a:rPr lang="en-US" sz="1000" dirty="0" smtClean="0">
                <a:solidFill>
                  <a:schemeClr val="tx1">
                    <a:lumMod val="65000"/>
                    <a:lumOff val="35000"/>
                  </a:schemeClr>
                </a:solidFill>
                <a:hlinkClick r:id="rId5"/>
              </a:rPr>
              <a:t>http</a:t>
            </a:r>
            <a:r>
              <a:rPr lang="en-US" sz="1000" dirty="0" smtClean="0">
                <a:solidFill>
                  <a:schemeClr val="tx1">
                    <a:lumMod val="65000"/>
                    <a:lumOff val="35000"/>
                  </a:schemeClr>
                </a:solidFill>
                <a:hlinkClick r:id="rId5"/>
              </a:rPr>
              <a:t>://www.flickr.com/photos/oskay/4662288939</a:t>
            </a:r>
            <a:r>
              <a:rPr lang="en-US" sz="1000" dirty="0" smtClean="0">
                <a:solidFill>
                  <a:schemeClr val="tx1">
                    <a:lumMod val="65000"/>
                    <a:lumOff val="35000"/>
                  </a:schemeClr>
                </a:solidFill>
                <a:hlinkClick r:id="rId5"/>
              </a:rPr>
              <a:t>/</a:t>
            </a:r>
            <a:endParaRPr lang="en-US" sz="1000" dirty="0" smtClean="0">
              <a:solidFill>
                <a:schemeClr val="tx1">
                  <a:lumMod val="65000"/>
                  <a:lumOff val="35000"/>
                </a:schemeClr>
              </a:solidFill>
            </a:endParaRPr>
          </a:p>
          <a:p>
            <a:r>
              <a:rPr lang="en-US" sz="1000" dirty="0" smtClean="0">
                <a:solidFill>
                  <a:schemeClr val="tx1">
                    <a:lumMod val="65000"/>
                    <a:lumOff val="35000"/>
                  </a:schemeClr>
                </a:solidFill>
              </a:rPr>
              <a:t>Licensed </a:t>
            </a:r>
            <a:r>
              <a:rPr lang="en-US" sz="1000" dirty="0" smtClean="0">
                <a:solidFill>
                  <a:schemeClr val="tx1">
                    <a:lumMod val="65000"/>
                    <a:lumOff val="35000"/>
                  </a:schemeClr>
                </a:solidFill>
              </a:rPr>
              <a:t>under the Creative Commons </a:t>
            </a:r>
            <a:r>
              <a:rPr lang="en-US" sz="1000" dirty="0" smtClean="0">
                <a:solidFill>
                  <a:schemeClr val="tx1">
                    <a:lumMod val="65000"/>
                    <a:lumOff val="35000"/>
                  </a:schemeClr>
                </a:solidFill>
                <a:hlinkClick r:id="rId6"/>
              </a:rPr>
              <a:t>Attribution 2.0</a:t>
            </a:r>
            <a:r>
              <a:rPr lang="en-US" sz="1000" dirty="0" smtClean="0">
                <a:solidFill>
                  <a:schemeClr val="tx1">
                    <a:lumMod val="65000"/>
                    <a:lumOff val="35000"/>
                  </a:schemeClr>
                </a:solidFill>
              </a:rPr>
              <a:t> license</a:t>
            </a:r>
            <a:endParaRPr lang="en-US"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0"/>
            <a:ext cx="9144001" cy="6875860"/>
          </a:xfrm>
          <a:prstGeom prst="rect">
            <a:avLst/>
          </a:prstGeom>
          <a:noFill/>
          <a:ln w="9525">
            <a:noFill/>
            <a:miter lim="800000"/>
            <a:headEnd/>
            <a:tailEnd/>
          </a:ln>
        </p:spPr>
      </p:pic>
      <p:sp>
        <p:nvSpPr>
          <p:cNvPr id="3" name="Rectangle 2"/>
          <p:cNvSpPr/>
          <p:nvPr/>
        </p:nvSpPr>
        <p:spPr>
          <a:xfrm>
            <a:off x="5257800" y="228601"/>
            <a:ext cx="4343400" cy="400110"/>
          </a:xfrm>
          <a:prstGeom prst="rect">
            <a:avLst/>
          </a:prstGeom>
          <a:solidFill>
            <a:schemeClr val="bg1">
              <a:lumMod val="85000"/>
              <a:alpha val="68000"/>
            </a:schemeClr>
          </a:solidFill>
        </p:spPr>
        <p:txBody>
          <a:bodyPr wrap="square">
            <a:spAutoFit/>
          </a:bodyPr>
          <a:lstStyle/>
          <a:p>
            <a:r>
              <a:rPr lang="en-US" sz="1000" dirty="0" smtClean="0">
                <a:solidFill>
                  <a:schemeClr val="tx1">
                    <a:lumMod val="85000"/>
                    <a:lumOff val="15000"/>
                  </a:schemeClr>
                </a:solidFill>
              </a:rPr>
              <a:t>Coins / Peter Dutton</a:t>
            </a:r>
          </a:p>
          <a:p>
            <a:r>
              <a:rPr lang="en-US" sz="1000" dirty="0" smtClean="0">
                <a:solidFill>
                  <a:schemeClr val="tx1">
                    <a:lumMod val="85000"/>
                    <a:lumOff val="15000"/>
                  </a:schemeClr>
                </a:solidFill>
              </a:rPr>
              <a:t>http</a:t>
            </a:r>
            <a:r>
              <a:rPr lang="en-US" sz="1000" dirty="0" smtClean="0">
                <a:solidFill>
                  <a:schemeClr val="tx1">
                    <a:lumMod val="85000"/>
                    <a:lumOff val="15000"/>
                  </a:schemeClr>
                </a:solidFill>
              </a:rPr>
              <a:t>://www.flickr.com/photos/joeshlabotnik/2143212474/</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96485"/>
          </a:xfrm>
          <a:prstGeom prst="rect">
            <a:avLst/>
          </a:prstGeom>
          <a:noFill/>
          <a:ln w="9525">
            <a:noFill/>
            <a:miter lim="800000"/>
            <a:headEnd/>
            <a:tailEnd/>
          </a:ln>
        </p:spPr>
      </p:pic>
      <p:sp>
        <p:nvSpPr>
          <p:cNvPr id="4" name="Rectangle 3"/>
          <p:cNvSpPr/>
          <p:nvPr/>
        </p:nvSpPr>
        <p:spPr>
          <a:xfrm>
            <a:off x="4724400" y="228601"/>
            <a:ext cx="4876800" cy="246221"/>
          </a:xfrm>
          <a:prstGeom prst="rect">
            <a:avLst/>
          </a:prstGeom>
          <a:solidFill>
            <a:schemeClr val="bg1">
              <a:lumMod val="85000"/>
              <a:alpha val="68000"/>
            </a:schemeClr>
          </a:solidFill>
        </p:spPr>
        <p:txBody>
          <a:bodyPr wrap="square">
            <a:spAutoFit/>
          </a:bodyPr>
          <a:lstStyle/>
          <a:p>
            <a:r>
              <a:rPr lang="en-US" sz="1000" dirty="0" smtClean="0">
                <a:solidFill>
                  <a:schemeClr val="tx1">
                    <a:lumMod val="65000"/>
                    <a:lumOff val="35000"/>
                  </a:schemeClr>
                </a:solidFill>
              </a:rPr>
              <a:t>http://en.wikipedia.org/wiki/Tacoma_Narrows_Bridge_%281940%29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7200"/>
            <a:ext cx="3657600" cy="5509200"/>
          </a:xfrm>
          <a:prstGeom prst="rect">
            <a:avLst/>
          </a:prstGeom>
          <a:noFill/>
        </p:spPr>
        <p:txBody>
          <a:bodyPr wrap="square" rtlCol="0">
            <a:spAutoFit/>
          </a:bodyPr>
          <a:lstStyle/>
          <a:p>
            <a:pPr algn="ctr"/>
            <a:r>
              <a:rPr lang="en-US" sz="3200" dirty="0" smtClean="0"/>
              <a:t>Persistence</a:t>
            </a:r>
          </a:p>
          <a:p>
            <a:pPr algn="ctr"/>
            <a:endParaRPr lang="en-US" sz="3200" dirty="0" smtClean="0"/>
          </a:p>
          <a:p>
            <a:pPr algn="ctr"/>
            <a:r>
              <a:rPr lang="en-US" sz="3200" dirty="0" smtClean="0"/>
              <a:t>Compliance</a:t>
            </a:r>
          </a:p>
          <a:p>
            <a:pPr algn="ctr"/>
            <a:endParaRPr lang="en-US" sz="3200" dirty="0" smtClean="0"/>
          </a:p>
          <a:p>
            <a:pPr algn="ctr"/>
            <a:r>
              <a:rPr lang="en-US" sz="3200" dirty="0" smtClean="0"/>
              <a:t>Security &amp; Privacy</a:t>
            </a:r>
          </a:p>
          <a:p>
            <a:pPr algn="ctr"/>
            <a:endParaRPr lang="en-US" sz="3200" dirty="0" smtClean="0"/>
          </a:p>
          <a:p>
            <a:pPr algn="ctr"/>
            <a:r>
              <a:rPr lang="en-US" sz="3200" dirty="0" smtClean="0"/>
              <a:t>Network Access</a:t>
            </a:r>
          </a:p>
          <a:p>
            <a:pPr algn="ctr"/>
            <a:endParaRPr lang="en-US" sz="3200" dirty="0" smtClean="0"/>
          </a:p>
          <a:p>
            <a:pPr algn="ctr"/>
            <a:r>
              <a:rPr lang="en-US" sz="3200" dirty="0" smtClean="0"/>
              <a:t>Cost</a:t>
            </a:r>
          </a:p>
          <a:p>
            <a:pPr algn="ctr"/>
            <a:endParaRPr lang="en-US" sz="3200" dirty="0" smtClean="0"/>
          </a:p>
          <a:p>
            <a:pPr algn="ctr"/>
            <a:r>
              <a:rPr lang="en-US" sz="3200" dirty="0" smtClean="0"/>
              <a:t>Disaster</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877824"/>
            <a:ext cx="8229600" cy="5143500"/>
          </a:xfrm>
          <a:prstGeom prst="rect">
            <a:avLst/>
          </a:prstGeom>
          <a:noFill/>
          <a:ln w="9525">
            <a:solidFill>
              <a:schemeClr val="tx1"/>
            </a:solidFill>
            <a:miter lim="800000"/>
            <a:headEnd/>
            <a:tailEnd/>
          </a:ln>
        </p:spPr>
      </p:pic>
      <p:sp>
        <p:nvSpPr>
          <p:cNvPr id="5" name="Title 4"/>
          <p:cNvSpPr>
            <a:spLocks noGrp="1"/>
          </p:cNvSpPr>
          <p:nvPr>
            <p:ph type="title"/>
          </p:nvPr>
        </p:nvSpPr>
        <p:spPr/>
        <p:txBody>
          <a:bodyPr/>
          <a:lstStyle/>
          <a:p>
            <a:r>
              <a:rPr lang="en-US" dirty="0" smtClean="0"/>
              <a:t>MissingMaterials.org</a:t>
            </a:r>
            <a:endParaRPr lang="en-US" dirty="0"/>
          </a:p>
        </p:txBody>
      </p:sp>
      <p:sp>
        <p:nvSpPr>
          <p:cNvPr id="6" name="Content Placeholder 5"/>
          <p:cNvSpPr>
            <a:spLocks noGrp="1"/>
          </p:cNvSpPr>
          <p:nvPr>
            <p:ph idx="10"/>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514600"/>
            <a:ext cx="5119683" cy="584775"/>
          </a:xfrm>
          <a:prstGeom prst="rect">
            <a:avLst/>
          </a:prstGeom>
          <a:noFill/>
        </p:spPr>
        <p:txBody>
          <a:bodyPr wrap="square" rtlCol="0">
            <a:spAutoFit/>
          </a:bodyPr>
          <a:lstStyle/>
          <a:p>
            <a:r>
              <a:rPr lang="en-US" sz="3200" dirty="0" smtClean="0"/>
              <a:t>What business are you in?</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257800" y="228601"/>
            <a:ext cx="4343400" cy="400110"/>
          </a:xfrm>
          <a:prstGeom prst="rect">
            <a:avLst/>
          </a:prstGeom>
          <a:solidFill>
            <a:schemeClr val="bg1">
              <a:lumMod val="85000"/>
              <a:alpha val="49000"/>
            </a:schemeClr>
          </a:solidFill>
        </p:spPr>
        <p:txBody>
          <a:bodyPr wrap="square">
            <a:spAutoFit/>
          </a:bodyPr>
          <a:lstStyle/>
          <a:p>
            <a:r>
              <a:rPr lang="en-US" sz="1000" dirty="0" smtClean="0">
                <a:solidFill>
                  <a:schemeClr val="tx1">
                    <a:lumMod val="85000"/>
                    <a:lumOff val="15000"/>
                  </a:schemeClr>
                </a:solidFill>
              </a:rPr>
              <a:t>Whisky Library at Yamazaki Distillery / Ethan Prater</a:t>
            </a:r>
          </a:p>
          <a:p>
            <a:r>
              <a:rPr lang="en-US" sz="1000" dirty="0" smtClean="0">
                <a:solidFill>
                  <a:schemeClr val="tx1">
                    <a:lumMod val="85000"/>
                    <a:lumOff val="15000"/>
                  </a:schemeClr>
                </a:solidFill>
              </a:rPr>
              <a:t>http</a:t>
            </a:r>
            <a:r>
              <a:rPr lang="en-US" sz="1000" dirty="0" smtClean="0">
                <a:solidFill>
                  <a:schemeClr val="tx1">
                    <a:lumMod val="85000"/>
                    <a:lumOff val="15000"/>
                  </a:schemeClr>
                </a:solidFill>
              </a:rPr>
              <a:t>://www.flickr.com/photos/eprater/1598434602/</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EAD Report Card</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57200" y="877824"/>
            <a:ext cx="8229600" cy="5143500"/>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ArchiveGrid</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877824"/>
            <a:ext cx="8229600" cy="5143500"/>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57200" y="876300"/>
            <a:ext cx="8229600" cy="5143500"/>
          </a:xfrm>
          <a:prstGeom prst="rect">
            <a:avLst/>
          </a:prstGeom>
          <a:noFill/>
          <a:ln w="9525">
            <a:solidFill>
              <a:schemeClr val="tx1"/>
            </a:solidFill>
            <a:miter lim="800000"/>
            <a:headEnd/>
            <a:tailEnd/>
          </a:ln>
        </p:spPr>
      </p:pic>
      <p:sp>
        <p:nvSpPr>
          <p:cNvPr id="7" name="Title 6"/>
          <p:cNvSpPr>
            <a:spLocks noGrp="1"/>
          </p:cNvSpPr>
          <p:nvPr>
            <p:ph type="title"/>
          </p:nvPr>
        </p:nvSpPr>
        <p:spPr/>
        <p:txBody>
          <a:bodyPr/>
          <a:lstStyle/>
          <a:p>
            <a:r>
              <a:rPr lang="en-US" dirty="0" smtClean="0"/>
              <a:t>Copy a public Amazon EC2 Image</a:t>
            </a:r>
            <a:endParaRPr lang="en-US" dirty="0"/>
          </a:p>
        </p:txBody>
      </p:sp>
      <p:sp>
        <p:nvSpPr>
          <p:cNvPr id="8" name="Content Placeholder 7"/>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876300"/>
            <a:ext cx="8229600" cy="5143500"/>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Launch an Amazon EC2 Instance</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57200" y="876300"/>
            <a:ext cx="8229600" cy="5143500"/>
          </a:xfrm>
          <a:prstGeom prst="rect">
            <a:avLst/>
          </a:prstGeom>
          <a:noFill/>
          <a:ln w="9525">
            <a:solidFill>
              <a:schemeClr val="tx1"/>
            </a:solidFill>
            <a:miter lim="800000"/>
            <a:headEnd/>
            <a:tailEnd/>
          </a:ln>
        </p:spPr>
      </p:pic>
      <p:sp>
        <p:nvSpPr>
          <p:cNvPr id="5" name="Title 4"/>
          <p:cNvSpPr>
            <a:spLocks noGrp="1"/>
          </p:cNvSpPr>
          <p:nvPr>
            <p:ph type="title"/>
          </p:nvPr>
        </p:nvSpPr>
        <p:spPr/>
        <p:txBody>
          <a:bodyPr/>
          <a:lstStyle/>
          <a:p>
            <a:r>
              <a:rPr lang="en-US" dirty="0" smtClean="0"/>
              <a:t>View the Instance with </a:t>
            </a:r>
            <a:r>
              <a:rPr lang="en-US" dirty="0" err="1" smtClean="0"/>
              <a:t>ElasticFox</a:t>
            </a:r>
            <a:endParaRPr lang="en-US" dirty="0"/>
          </a:p>
        </p:txBody>
      </p:sp>
      <p:sp>
        <p:nvSpPr>
          <p:cNvPr id="6" name="Content Placeholder 5"/>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57200" y="876300"/>
            <a:ext cx="8229600" cy="5143500"/>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The server’s Admin page</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3759</Words>
  <Application>Microsoft Office PowerPoint</Application>
  <PresentationFormat>On-screen Show (4:3)</PresentationFormat>
  <Paragraphs>204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OCCL Blue "light" template</vt:lpstr>
      <vt:lpstr>Out of the Basement and into the Cloud</vt:lpstr>
      <vt:lpstr>Slide 2</vt:lpstr>
      <vt:lpstr>MissingMaterials.org</vt:lpstr>
      <vt:lpstr>EAD Report Card</vt:lpstr>
      <vt:lpstr>ArchiveGrid</vt:lpstr>
      <vt:lpstr>Copy a public Amazon EC2 Image</vt:lpstr>
      <vt:lpstr>Launch an Amazon EC2 Instance</vt:lpstr>
      <vt:lpstr>View the Instance with ElasticFox</vt:lpstr>
      <vt:lpstr>The server’s Admin page</vt:lpstr>
      <vt:lpstr>A default index search result in XML</vt:lpstr>
      <vt:lpstr>A default index result with Solritas template</vt:lpstr>
      <vt:lpstr>Logging on to the EC2 server</vt:lpstr>
      <vt:lpstr>Deleting the default index records</vt:lpstr>
      <vt:lpstr>No more records …</vt:lpstr>
      <vt:lpstr>Copy schema, config file, and data</vt:lpstr>
      <vt:lpstr>Restart and reindex</vt:lpstr>
      <vt:lpstr>New records.  Yay. </vt:lpstr>
      <vt:lpstr>With the evolvingweb Solr/AJAX UI</vt:lpstr>
      <vt:lpstr>Including facet and map widgets</vt:lpstr>
      <vt:lpstr>But at what cost?</vt:lpstr>
      <vt:lpstr>Gartner Research: Hype Cycle of Emerging Technologies, July 2009</vt:lpstr>
      <vt:lpstr>Slide 22</vt:lpstr>
      <vt:lpstr>Slide 23</vt:lpstr>
      <vt:lpstr>Slide 24</vt:lpstr>
      <vt:lpstr>Slide 25</vt:lpstr>
      <vt:lpstr>Slide 26</vt:lpstr>
      <vt:lpstr>Slide 27</vt:lpstr>
      <vt:lpstr>Slide 28</vt:lpstr>
      <vt:lpstr>Slide 29</vt:lpstr>
      <vt:lpstr>Slide 30</vt:lpstr>
      <vt:lpstr>Slide 31</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Basement and into the Cloud</dc:title>
  <dc:creator>washburb</dc:creator>
  <cp:lastModifiedBy>washburb</cp:lastModifiedBy>
  <cp:revision>48</cp:revision>
  <dcterms:created xsi:type="dcterms:W3CDTF">2010-06-04T15:10:32Z</dcterms:created>
  <dcterms:modified xsi:type="dcterms:W3CDTF">2010-06-12T17:33:15Z</dcterms:modified>
</cp:coreProperties>
</file>