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7"/>
  </p:notesMasterIdLst>
  <p:handoutMasterIdLst>
    <p:handoutMasterId r:id="rId38"/>
  </p:handoutMasterIdLst>
  <p:sldIdLst>
    <p:sldId id="256" r:id="rId6"/>
    <p:sldId id="257" r:id="rId7"/>
    <p:sldId id="279" r:id="rId8"/>
    <p:sldId id="280" r:id="rId9"/>
    <p:sldId id="292" r:id="rId10"/>
    <p:sldId id="281" r:id="rId11"/>
    <p:sldId id="314" r:id="rId12"/>
    <p:sldId id="282" r:id="rId13"/>
    <p:sldId id="288" r:id="rId14"/>
    <p:sldId id="297" r:id="rId15"/>
    <p:sldId id="289" r:id="rId16"/>
    <p:sldId id="295" r:id="rId17"/>
    <p:sldId id="298" r:id="rId18"/>
    <p:sldId id="299" r:id="rId19"/>
    <p:sldId id="312" r:id="rId20"/>
    <p:sldId id="290" r:id="rId21"/>
    <p:sldId id="291" r:id="rId22"/>
    <p:sldId id="313" r:id="rId23"/>
    <p:sldId id="305" r:id="rId24"/>
    <p:sldId id="308" r:id="rId25"/>
    <p:sldId id="311" r:id="rId26"/>
    <p:sldId id="310" r:id="rId27"/>
    <p:sldId id="309" r:id="rId28"/>
    <p:sldId id="301" r:id="rId29"/>
    <p:sldId id="286" r:id="rId30"/>
    <p:sldId id="285" r:id="rId31"/>
    <p:sldId id="284" r:id="rId32"/>
    <p:sldId id="283" r:id="rId33"/>
    <p:sldId id="276" r:id="rId34"/>
    <p:sldId id="293" r:id="rId35"/>
    <p:sldId id="277" r:id="rId36"/>
  </p:sldIdLst>
  <p:sldSz cx="9144000" cy="6858000" type="screen4x3"/>
  <p:notesSz cx="6858000" cy="9199563"/>
  <p:custDataLst>
    <p:tags r:id="rId39"/>
  </p:custDataLst>
  <p:defaultTextStyle>
    <a:defPPr>
      <a:defRPr lang="en-US"/>
    </a:defPPr>
    <a:lvl1pPr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1pPr>
    <a:lvl2pPr marL="4572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2pPr>
    <a:lvl3pPr marL="9144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3pPr>
    <a:lvl4pPr marL="13716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4pPr>
    <a:lvl5pPr marL="18288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4894"/>
    <a:srgbClr val="419A3C"/>
    <a:srgbClr val="CC0000"/>
    <a:srgbClr val="2178B5"/>
    <a:srgbClr val="FF7600"/>
    <a:srgbClr val="E69426"/>
    <a:srgbClr val="7D2553"/>
    <a:srgbClr val="A9316F"/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83813" autoAdjust="0"/>
  </p:normalViewPr>
  <p:slideViewPr>
    <p:cSldViewPr>
      <p:cViewPr>
        <p:scale>
          <a:sx n="70" d="100"/>
          <a:sy n="70" d="100"/>
        </p:scale>
        <p:origin x="-1560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89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ata\Shared%20Print\CLIR%20project\HT%20PD%20and%20partner%20matches%20Dec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HT%20PD%20and%20partner%20matches%20Dec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ata\Shared%20Print\CLIR%20project\HT%20PD%20and%20partner%20matches%20Dec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HT%20PD%20and%20partner%20matches%20Dec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RL%20Hath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591856257828733"/>
          <c:y val="9.7015102129311026E-2"/>
          <c:w val="0.63637678505849704"/>
          <c:h val="0.64925491425000514"/>
        </c:manualLayout>
      </c:layout>
      <c:barChart>
        <c:barDir val="col"/>
        <c:grouping val="stacked"/>
        <c:ser>
          <c:idx val="1"/>
          <c:order val="0"/>
          <c:tx>
            <c:v>Public domain</c:v>
          </c:tx>
          <c:spPr>
            <a:solidFill>
              <a:srgbClr val="92D05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'complex queries'!$C$1:$M$1</c:f>
              <c:numCache>
                <c:formatCode>mmm\-yy</c:formatCode>
                <c:ptCount val="11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</c:numCache>
            </c:numRef>
          </c:cat>
          <c:val>
            <c:numRef>
              <c:f>'complex queries'!$C$6:$M$6</c:f>
              <c:numCache>
                <c:formatCode>General</c:formatCode>
                <c:ptCount val="11"/>
                <c:pt idx="0">
                  <c:v>40284</c:v>
                </c:pt>
                <c:pt idx="1">
                  <c:v>44727</c:v>
                </c:pt>
                <c:pt idx="2">
                  <c:v>46670</c:v>
                </c:pt>
                <c:pt idx="3">
                  <c:v>43681</c:v>
                </c:pt>
                <c:pt idx="4">
                  <c:v>46837</c:v>
                </c:pt>
                <c:pt idx="5">
                  <c:v>48542</c:v>
                </c:pt>
                <c:pt idx="6">
                  <c:v>49331</c:v>
                </c:pt>
                <c:pt idx="7">
                  <c:v>45970</c:v>
                </c:pt>
                <c:pt idx="8">
                  <c:v>46511</c:v>
                </c:pt>
                <c:pt idx="9">
                  <c:v>50441</c:v>
                </c:pt>
                <c:pt idx="10">
                  <c:v>50740</c:v>
                </c:pt>
              </c:numCache>
            </c:numRef>
          </c:val>
        </c:ser>
        <c:ser>
          <c:idx val="0"/>
          <c:order val="1"/>
          <c:tx>
            <c:v>NYU titles in Hathi</c:v>
          </c:tx>
          <c:spPr>
            <a:solidFill>
              <a:srgbClr val="5F4894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'complex queries'!$C$1:$M$1</c:f>
              <c:numCache>
                <c:formatCode>mmm\-yy</c:formatCode>
                <c:ptCount val="11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</c:numCache>
            </c:numRef>
          </c:cat>
          <c:val>
            <c:numRef>
              <c:f>'complex queries'!$C$5:$M$5</c:f>
              <c:numCache>
                <c:formatCode>General</c:formatCode>
                <c:ptCount val="11"/>
                <c:pt idx="0">
                  <c:v>500343</c:v>
                </c:pt>
                <c:pt idx="1">
                  <c:v>532174</c:v>
                </c:pt>
                <c:pt idx="2">
                  <c:v>564975</c:v>
                </c:pt>
                <c:pt idx="3">
                  <c:v>570753</c:v>
                </c:pt>
                <c:pt idx="4">
                  <c:v>601833</c:v>
                </c:pt>
                <c:pt idx="5">
                  <c:v>639142</c:v>
                </c:pt>
                <c:pt idx="6">
                  <c:v>666344</c:v>
                </c:pt>
                <c:pt idx="7">
                  <c:v>699799</c:v>
                </c:pt>
                <c:pt idx="8">
                  <c:v>710202</c:v>
                </c:pt>
                <c:pt idx="9">
                  <c:v>725286</c:v>
                </c:pt>
                <c:pt idx="10">
                  <c:v>733328</c:v>
                </c:pt>
              </c:numCache>
            </c:numRef>
          </c:val>
        </c:ser>
        <c:overlap val="100"/>
        <c:axId val="80749696"/>
        <c:axId val="80751616"/>
      </c:barChart>
      <c:lineChart>
        <c:grouping val="standard"/>
        <c:ser>
          <c:idx val="2"/>
          <c:order val="2"/>
          <c:tx>
            <c:v>Assignable Square Feet</c:v>
          </c:tx>
          <c:spPr>
            <a:ln w="12700">
              <a:solidFill>
                <a:srgbClr val="FF76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7600"/>
              </a:solidFill>
              <a:ln>
                <a:solidFill>
                  <a:srgbClr val="FF7600"/>
                </a:solidFill>
                <a:prstDash val="solid"/>
              </a:ln>
            </c:spPr>
          </c:marker>
          <c:val>
            <c:numRef>
              <c:f>'complex queries'!$C$13:$M$13</c:f>
              <c:numCache>
                <c:formatCode>General</c:formatCode>
                <c:ptCount val="11"/>
                <c:pt idx="0">
                  <c:v>40027.440000000002</c:v>
                </c:pt>
                <c:pt idx="1">
                  <c:v>42573.920000000006</c:v>
                </c:pt>
                <c:pt idx="2">
                  <c:v>45198</c:v>
                </c:pt>
                <c:pt idx="3">
                  <c:v>45660.24</c:v>
                </c:pt>
                <c:pt idx="4">
                  <c:v>48146.64</c:v>
                </c:pt>
                <c:pt idx="5">
                  <c:v>51131.360000000001</c:v>
                </c:pt>
                <c:pt idx="6">
                  <c:v>53307.520000000004</c:v>
                </c:pt>
                <c:pt idx="7">
                  <c:v>55983.92</c:v>
                </c:pt>
                <c:pt idx="8">
                  <c:v>56816.160000000003</c:v>
                </c:pt>
                <c:pt idx="9">
                  <c:v>58022.880000000012</c:v>
                </c:pt>
                <c:pt idx="10">
                  <c:v>58666.239999999998</c:v>
                </c:pt>
              </c:numCache>
            </c:numRef>
          </c:val>
        </c:ser>
        <c:marker val="1"/>
        <c:axId val="80761984"/>
        <c:axId val="80763520"/>
      </c:lineChart>
      <c:dateAx>
        <c:axId val="80749696"/>
        <c:scaling>
          <c:orientation val="minMax"/>
        </c:scaling>
        <c:axPos val="b"/>
        <c:numFmt formatCode="mmm\-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6000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751616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8075161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Titles</a:t>
                </a:r>
              </a:p>
            </c:rich>
          </c:tx>
          <c:layout>
            <c:manualLayout>
              <c:xMode val="edge"/>
              <c:yMode val="edge"/>
              <c:x val="7.5577659725360111E-2"/>
              <c:y val="0.36846741030126784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749696"/>
        <c:crosses val="autoZero"/>
        <c:crossBetween val="between"/>
      </c:valAx>
      <c:catAx>
        <c:axId val="80761984"/>
        <c:scaling>
          <c:orientation val="minMax"/>
        </c:scaling>
        <c:delete val="1"/>
        <c:axPos val="b"/>
        <c:tickLblPos val="none"/>
        <c:crossAx val="80763520"/>
        <c:crosses val="autoZero"/>
        <c:auto val="1"/>
        <c:lblAlgn val="ctr"/>
        <c:lblOffset val="100"/>
      </c:catAx>
      <c:valAx>
        <c:axId val="80763520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200"/>
                  <a:t>Assignalbe Square Ft</a:t>
                </a:r>
              </a:p>
            </c:rich>
          </c:tx>
          <c:layout>
            <c:manualLayout>
              <c:xMode val="edge"/>
              <c:yMode val="edge"/>
              <c:x val="0.92518421231440329"/>
              <c:y val="0.28259462344612429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761984"/>
        <c:crosses val="max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2"/>
        <c:delete val="1"/>
      </c:legendEntry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3.3333418837463852E-2"/>
          <c:y val="4.0300618160434863E-2"/>
          <c:w val="0.86095975503062161"/>
          <c:h val="0.89814814814814814"/>
        </c:manualLayout>
      </c:layout>
      <c:ofPieChart>
        <c:ofPieType val="bar"/>
        <c:varyColors val="1"/>
        <c:ser>
          <c:idx val="0"/>
          <c:order val="0"/>
          <c:dPt>
            <c:idx val="0"/>
            <c:spPr>
              <a:solidFill>
                <a:srgbClr val="2178B5"/>
              </a:solidFill>
            </c:spPr>
          </c:dPt>
          <c:dPt>
            <c:idx val="1"/>
            <c:spPr>
              <a:solidFill>
                <a:srgbClr val="CC0000"/>
              </a:solidFill>
            </c:spPr>
          </c:dPt>
          <c:dPt>
            <c:idx val="2"/>
            <c:spPr>
              <a:solidFill>
                <a:srgbClr val="419A3C"/>
              </a:solidFill>
            </c:spPr>
          </c:dPt>
          <c:dPt>
            <c:idx val="3"/>
            <c:spPr>
              <a:solidFill>
                <a:srgbClr val="5F4894"/>
              </a:solidFill>
            </c:spPr>
          </c:dPt>
          <c:cat>
            <c:strRef>
              <c:f>'complex queries'!$A$71:$A$73</c:f>
              <c:strCache>
                <c:ptCount val="3"/>
                <c:pt idx="0">
                  <c:v>NYU-owned titles in Hathi</c:v>
                </c:pt>
                <c:pt idx="1">
                  <c:v>ReCAP in copyright</c:v>
                </c:pt>
                <c:pt idx="2">
                  <c:v>ReCAP public domain</c:v>
                </c:pt>
              </c:strCache>
            </c:strRef>
          </c:cat>
          <c:val>
            <c:numRef>
              <c:f>'complex queries'!$B$71:$B$73</c:f>
              <c:numCache>
                <c:formatCode>General</c:formatCode>
                <c:ptCount val="3"/>
                <c:pt idx="0">
                  <c:v>526111</c:v>
                </c:pt>
                <c:pt idx="1">
                  <c:v>189896</c:v>
                </c:pt>
                <c:pt idx="2">
                  <c:v>17321</c:v>
                </c:pt>
              </c:numCache>
            </c:numRef>
          </c:val>
        </c:ser>
        <c:gapWidth val="100"/>
        <c:splitType val="pos"/>
        <c:splitPos val="2"/>
        <c:secondPieSize val="75"/>
        <c:serLines/>
      </c:ofPieChart>
    </c:plotArea>
    <c:legend>
      <c:legendPos val="b"/>
      <c:layout/>
      <c:txPr>
        <a:bodyPr/>
        <a:lstStyle/>
        <a:p>
          <a:pPr rtl="0">
            <a:defRPr sz="14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39661568746217"/>
          <c:y val="8.1303320803834872E-2"/>
          <c:w val="0.6610416666666673"/>
          <c:h val="0.64179221408621179"/>
        </c:manualLayout>
      </c:layout>
      <c:barChart>
        <c:barDir val="col"/>
        <c:grouping val="clustered"/>
        <c:ser>
          <c:idx val="0"/>
          <c:order val="0"/>
          <c:tx>
            <c:v>NYU titles in Hathi</c:v>
          </c:tx>
          <c:spPr>
            <a:solidFill>
              <a:srgbClr val="5F4894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'complex queries'!$C$1:$M$1</c:f>
              <c:numCache>
                <c:formatCode>mmm\-yy</c:formatCode>
                <c:ptCount val="11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</c:numCache>
            </c:numRef>
          </c:cat>
          <c:val>
            <c:numRef>
              <c:f>'complex queries'!$C$5:$M$5</c:f>
              <c:numCache>
                <c:formatCode>General</c:formatCode>
                <c:ptCount val="11"/>
                <c:pt idx="0">
                  <c:v>500343</c:v>
                </c:pt>
                <c:pt idx="1">
                  <c:v>532174</c:v>
                </c:pt>
                <c:pt idx="2">
                  <c:v>564975</c:v>
                </c:pt>
                <c:pt idx="3">
                  <c:v>570753</c:v>
                </c:pt>
                <c:pt idx="4">
                  <c:v>601833</c:v>
                </c:pt>
                <c:pt idx="5">
                  <c:v>639142</c:v>
                </c:pt>
                <c:pt idx="6">
                  <c:v>666344</c:v>
                </c:pt>
                <c:pt idx="7">
                  <c:v>699799</c:v>
                </c:pt>
                <c:pt idx="8">
                  <c:v>710202</c:v>
                </c:pt>
                <c:pt idx="9">
                  <c:v>725286</c:v>
                </c:pt>
                <c:pt idx="10">
                  <c:v>733328</c:v>
                </c:pt>
              </c:numCache>
            </c:numRef>
          </c:val>
        </c:ser>
        <c:ser>
          <c:idx val="1"/>
          <c:order val="1"/>
          <c:tx>
            <c:v>NYU titles in Hathi &amp; ReCAP libraries</c:v>
          </c:tx>
          <c:spPr>
            <a:solidFill>
              <a:schemeClr val="accent1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'complex queries'!$C$1:$M$1</c:f>
              <c:numCache>
                <c:formatCode>mmm\-yy</c:formatCode>
                <c:ptCount val="11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</c:numCache>
            </c:numRef>
          </c:cat>
          <c:val>
            <c:numRef>
              <c:f>'complex queries'!$C$7:$M$7</c:f>
              <c:numCache>
                <c:formatCode>General</c:formatCode>
                <c:ptCount val="11"/>
                <c:pt idx="0">
                  <c:v>461271</c:v>
                </c:pt>
                <c:pt idx="1">
                  <c:v>487661</c:v>
                </c:pt>
                <c:pt idx="2">
                  <c:v>517995</c:v>
                </c:pt>
                <c:pt idx="3">
                  <c:v>525946</c:v>
                </c:pt>
                <c:pt idx="4">
                  <c:v>554283</c:v>
                </c:pt>
                <c:pt idx="5">
                  <c:v>587723</c:v>
                </c:pt>
                <c:pt idx="6">
                  <c:v>612655</c:v>
                </c:pt>
                <c:pt idx="7">
                  <c:v>644013</c:v>
                </c:pt>
                <c:pt idx="8">
                  <c:v>653412</c:v>
                </c:pt>
                <c:pt idx="9">
                  <c:v>668251</c:v>
                </c:pt>
                <c:pt idx="10">
                  <c:v>675435</c:v>
                </c:pt>
              </c:numCache>
            </c:numRef>
          </c:val>
        </c:ser>
        <c:axId val="80812288"/>
        <c:axId val="80818560"/>
      </c:barChart>
      <c:lineChart>
        <c:grouping val="standard"/>
        <c:ser>
          <c:idx val="2"/>
          <c:order val="2"/>
          <c:tx>
            <c:v>Linear Feet of Shelving</c:v>
          </c:tx>
          <c:spPr>
            <a:ln w="12700">
              <a:solidFill>
                <a:srgbClr val="FF76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7600"/>
              </a:solidFill>
              <a:ln>
                <a:solidFill>
                  <a:srgbClr val="FF7600"/>
                </a:solidFill>
                <a:prstDash val="solid"/>
              </a:ln>
            </c:spPr>
          </c:marker>
          <c:cat>
            <c:numRef>
              <c:f>'complex queries'!$C$1:$M$1</c:f>
              <c:numCache>
                <c:formatCode>mmm\-yy</c:formatCode>
                <c:ptCount val="11"/>
                <c:pt idx="0">
                  <c:v>39965</c:v>
                </c:pt>
                <c:pt idx="1">
                  <c:v>39995</c:v>
                </c:pt>
                <c:pt idx="2">
                  <c:v>40026</c:v>
                </c:pt>
                <c:pt idx="3">
                  <c:v>40057</c:v>
                </c:pt>
                <c:pt idx="4">
                  <c:v>40087</c:v>
                </c:pt>
                <c:pt idx="5">
                  <c:v>40118</c:v>
                </c:pt>
                <c:pt idx="6">
                  <c:v>40148</c:v>
                </c:pt>
                <c:pt idx="7">
                  <c:v>40179</c:v>
                </c:pt>
                <c:pt idx="8">
                  <c:v>40210</c:v>
                </c:pt>
                <c:pt idx="9">
                  <c:v>40238</c:v>
                </c:pt>
                <c:pt idx="10">
                  <c:v>40269</c:v>
                </c:pt>
              </c:numCache>
            </c:numRef>
          </c:cat>
          <c:val>
            <c:numRef>
              <c:f>'complex queries'!$C$14:$M$14</c:f>
              <c:numCache>
                <c:formatCode>General</c:formatCode>
                <c:ptCount val="11"/>
                <c:pt idx="0">
                  <c:v>31271.4375</c:v>
                </c:pt>
                <c:pt idx="1">
                  <c:v>33260.875</c:v>
                </c:pt>
                <c:pt idx="2">
                  <c:v>35310.9375</c:v>
                </c:pt>
                <c:pt idx="3">
                  <c:v>35672.0625</c:v>
                </c:pt>
                <c:pt idx="4">
                  <c:v>37614.5625</c:v>
                </c:pt>
                <c:pt idx="5">
                  <c:v>39946.375</c:v>
                </c:pt>
                <c:pt idx="6">
                  <c:v>41646.5</c:v>
                </c:pt>
                <c:pt idx="7">
                  <c:v>43737.4375</c:v>
                </c:pt>
                <c:pt idx="8">
                  <c:v>44387.624999999993</c:v>
                </c:pt>
                <c:pt idx="9">
                  <c:v>45330.375</c:v>
                </c:pt>
                <c:pt idx="10">
                  <c:v>45833</c:v>
                </c:pt>
              </c:numCache>
            </c:numRef>
          </c:val>
        </c:ser>
        <c:marker val="1"/>
        <c:axId val="80820480"/>
        <c:axId val="80822272"/>
      </c:lineChart>
      <c:dateAx>
        <c:axId val="80812288"/>
        <c:scaling>
          <c:orientation val="minMax"/>
        </c:scaling>
        <c:axPos val="b"/>
        <c:numFmt formatCode="mmm\-yy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0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81856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8081856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Titles</a:t>
                </a:r>
              </a:p>
            </c:rich>
          </c:tx>
          <c:layout>
            <c:manualLayout>
              <c:xMode val="edge"/>
              <c:yMode val="edge"/>
              <c:x val="7.1114602261255808E-2"/>
              <c:y val="0.34972307982220696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812288"/>
        <c:crosses val="autoZero"/>
        <c:crossBetween val="between"/>
      </c:valAx>
      <c:dateAx>
        <c:axId val="80820480"/>
        <c:scaling>
          <c:orientation val="minMax"/>
        </c:scaling>
        <c:delete val="1"/>
        <c:axPos val="b"/>
        <c:numFmt formatCode="mmm\-yy" sourceLinked="1"/>
        <c:tickLblPos val="none"/>
        <c:crossAx val="80822272"/>
        <c:crosses val="autoZero"/>
        <c:auto val="1"/>
        <c:lblOffset val="100"/>
        <c:baseTimeUnit val="months"/>
      </c:dateAx>
      <c:valAx>
        <c:axId val="80822272"/>
        <c:scaling>
          <c:orientation val="minMax"/>
        </c:scaling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333333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Linear Feet</a:t>
                </a:r>
              </a:p>
            </c:rich>
          </c:tx>
          <c:layout>
            <c:manualLayout>
              <c:xMode val="edge"/>
              <c:yMode val="edge"/>
              <c:x val="0.94938572582273306"/>
              <c:y val="0.32755795434851331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820480"/>
        <c:crosses val="max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2"/>
        <c:delete val="1"/>
      </c:legendEntry>
      <c:layout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ofPieChart>
        <c:ofPieType val="bar"/>
        <c:varyColors val="1"/>
        <c:ser>
          <c:idx val="0"/>
          <c:order val="0"/>
          <c:spPr>
            <a:solidFill>
              <a:srgbClr val="2178B5"/>
            </a:solidFill>
          </c:spPr>
          <c:dPt>
            <c:idx val="1"/>
            <c:spPr>
              <a:solidFill>
                <a:srgbClr val="CC0000"/>
              </a:solidFill>
            </c:spPr>
          </c:dPt>
          <c:dPt>
            <c:idx val="2"/>
            <c:spPr>
              <a:solidFill>
                <a:srgbClr val="419A3C"/>
              </a:solidFill>
            </c:spPr>
          </c:dPt>
          <c:dPt>
            <c:idx val="3"/>
            <c:spPr>
              <a:solidFill>
                <a:srgbClr val="5F4894"/>
              </a:solidFill>
            </c:spPr>
          </c:dPt>
          <c:cat>
            <c:strRef>
              <c:f>'complex queries'!$A$77:$A$79</c:f>
              <c:strCache>
                <c:ptCount val="3"/>
                <c:pt idx="0">
                  <c:v>NYU-owned titles in Hathi</c:v>
                </c:pt>
                <c:pt idx="1">
                  <c:v>Shared print in copyright</c:v>
                </c:pt>
                <c:pt idx="2">
                  <c:v>Shared print public domain</c:v>
                </c:pt>
              </c:strCache>
            </c:strRef>
          </c:cat>
          <c:val>
            <c:numRef>
              <c:f>'complex queries'!$B$77:$B$79</c:f>
              <c:numCache>
                <c:formatCode>General</c:formatCode>
                <c:ptCount val="3"/>
                <c:pt idx="0">
                  <c:v>64806</c:v>
                </c:pt>
                <c:pt idx="1">
                  <c:v>627993</c:v>
                </c:pt>
                <c:pt idx="2">
                  <c:v>40529</c:v>
                </c:pt>
              </c:numCache>
            </c:numRef>
          </c:val>
        </c:ser>
        <c:gapWidth val="100"/>
        <c:splitType val="pos"/>
        <c:splitPos val="2"/>
        <c:secondPieSize val="75"/>
        <c:serLines/>
      </c:ofPieChart>
    </c:plotArea>
    <c:legend>
      <c:legendPos val="b"/>
      <c:layout/>
      <c:txPr>
        <a:bodyPr/>
        <a:lstStyle/>
        <a:p>
          <a:pPr rtl="0">
            <a:defRPr sz="1400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v>Feb-10</c:v>
          </c:tx>
          <c:spPr>
            <a:ln w="28575">
              <a:noFill/>
            </a:ln>
          </c:spPr>
          <c:xVal>
            <c:numRef>
              <c:f>data!$A$2:$A$114</c:f>
              <c:numCache>
                <c:formatCode>General</c:formatCode>
                <c:ptCount val="1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0.20750506656529277</c:v>
                </c:pt>
                <c:pt idx="1">
                  <c:v>0.22365740016452099</c:v>
                </c:pt>
                <c:pt idx="2">
                  <c:v>0.30781430128263892</c:v>
                </c:pt>
                <c:pt idx="3">
                  <c:v>0.24998103506271624</c:v>
                </c:pt>
                <c:pt idx="4">
                  <c:v>0.29888889671691038</c:v>
                </c:pt>
                <c:pt idx="5">
                  <c:v>0.25222471146091852</c:v>
                </c:pt>
                <c:pt idx="6">
                  <c:v>0.4710744455342174</c:v>
                </c:pt>
                <c:pt idx="7">
                  <c:v>0.22717142665449716</c:v>
                </c:pt>
                <c:pt idx="8">
                  <c:v>0.25352132545306927</c:v>
                </c:pt>
                <c:pt idx="9">
                  <c:v>0.26195508896741437</c:v>
                </c:pt>
                <c:pt idx="10">
                  <c:v>0.22399462604338627</c:v>
                </c:pt>
                <c:pt idx="11">
                  <c:v>0.21858933450469811</c:v>
                </c:pt>
                <c:pt idx="12">
                  <c:v>0.28995142731212481</c:v>
                </c:pt>
                <c:pt idx="13">
                  <c:v>0.29674560651198634</c:v>
                </c:pt>
                <c:pt idx="14">
                  <c:v>0.28055748800173014</c:v>
                </c:pt>
                <c:pt idx="15">
                  <c:v>0.26663114397453724</c:v>
                </c:pt>
                <c:pt idx="16">
                  <c:v>0.24555281900669348</c:v>
                </c:pt>
                <c:pt idx="17">
                  <c:v>0.25642161259368934</c:v>
                </c:pt>
                <c:pt idx="18">
                  <c:v>0.26425498428472227</c:v>
                </c:pt>
                <c:pt idx="19">
                  <c:v>0.26199253450620674</c:v>
                </c:pt>
                <c:pt idx="20">
                  <c:v>0.29201176313894911</c:v>
                </c:pt>
                <c:pt idx="21">
                  <c:v>0.27999342798538185</c:v>
                </c:pt>
                <c:pt idx="22">
                  <c:v>0.26613541412719272</c:v>
                </c:pt>
                <c:pt idx="23">
                  <c:v>0.26428003044916626</c:v>
                </c:pt>
                <c:pt idx="24">
                  <c:v>0.238900743088616</c:v>
                </c:pt>
                <c:pt idx="25">
                  <c:v>0.23007302240390837</c:v>
                </c:pt>
                <c:pt idx="26">
                  <c:v>0.24930713147602745</c:v>
                </c:pt>
                <c:pt idx="27">
                  <c:v>0.25468248209550132</c:v>
                </c:pt>
                <c:pt idx="28">
                  <c:v>0.30989446782260083</c:v>
                </c:pt>
                <c:pt idx="29">
                  <c:v>0.27992453625599728</c:v>
                </c:pt>
                <c:pt idx="30">
                  <c:v>0.28564565649268553</c:v>
                </c:pt>
                <c:pt idx="31">
                  <c:v>0.23498770140464975</c:v>
                </c:pt>
                <c:pt idx="32">
                  <c:v>0.21530637854022852</c:v>
                </c:pt>
                <c:pt idx="33">
                  <c:v>0.27871258368116691</c:v>
                </c:pt>
                <c:pt idx="34">
                  <c:v>0.24005019591774021</c:v>
                </c:pt>
                <c:pt idx="35">
                  <c:v>0.32416316232620657</c:v>
                </c:pt>
                <c:pt idx="36">
                  <c:v>0.21599754566214077</c:v>
                </c:pt>
                <c:pt idx="37">
                  <c:v>0.28329359428861184</c:v>
                </c:pt>
                <c:pt idx="38">
                  <c:v>0.25370650627841301</c:v>
                </c:pt>
                <c:pt idx="39">
                  <c:v>0.30016113757473817</c:v>
                </c:pt>
                <c:pt idx="40">
                  <c:v>0.19139953051546527</c:v>
                </c:pt>
                <c:pt idx="41">
                  <c:v>0.27347398409315116</c:v>
                </c:pt>
                <c:pt idx="42">
                  <c:v>0.30343517625221789</c:v>
                </c:pt>
                <c:pt idx="43">
                  <c:v>0.30429986936481773</c:v>
                </c:pt>
                <c:pt idx="44">
                  <c:v>0.27333740045820054</c:v>
                </c:pt>
                <c:pt idx="45">
                  <c:v>0.30538536595457183</c:v>
                </c:pt>
                <c:pt idx="46">
                  <c:v>0.25631557832416291</c:v>
                </c:pt>
                <c:pt idx="47">
                  <c:v>0.32657130781175764</c:v>
                </c:pt>
                <c:pt idx="48">
                  <c:v>0.24174302030249464</c:v>
                </c:pt>
                <c:pt idx="49">
                  <c:v>0.28244244619123449</c:v>
                </c:pt>
                <c:pt idx="50">
                  <c:v>0.30344674515688475</c:v>
                </c:pt>
                <c:pt idx="51">
                  <c:v>0.26060070946600628</c:v>
                </c:pt>
                <c:pt idx="52">
                  <c:v>0.26720534352289615</c:v>
                </c:pt>
                <c:pt idx="53">
                  <c:v>0.28953972916646531</c:v>
                </c:pt>
                <c:pt idx="54">
                  <c:v>0.34070168919984761</c:v>
                </c:pt>
                <c:pt idx="55">
                  <c:v>0.26759988816009606</c:v>
                </c:pt>
                <c:pt idx="56">
                  <c:v>0.32186478654500478</c:v>
                </c:pt>
                <c:pt idx="57">
                  <c:v>0.16730843376080207</c:v>
                </c:pt>
                <c:pt idx="58">
                  <c:v>0.28696219957799413</c:v>
                </c:pt>
                <c:pt idx="59">
                  <c:v>0.3237995406075328</c:v>
                </c:pt>
                <c:pt idx="60">
                  <c:v>0.33042149031245216</c:v>
                </c:pt>
                <c:pt idx="61">
                  <c:v>0.33498011998809213</c:v>
                </c:pt>
                <c:pt idx="62">
                  <c:v>0.29887694776922979</c:v>
                </c:pt>
                <c:pt idx="63">
                  <c:v>0.28493933351704376</c:v>
                </c:pt>
                <c:pt idx="64">
                  <c:v>0.25528636852860181</c:v>
                </c:pt>
                <c:pt idx="65">
                  <c:v>0.23889409857845934</c:v>
                </c:pt>
                <c:pt idx="66">
                  <c:v>0.17227122217029453</c:v>
                </c:pt>
                <c:pt idx="67">
                  <c:v>0.288225262473152</c:v>
                </c:pt>
                <c:pt idx="68">
                  <c:v>0.3308287891603735</c:v>
                </c:pt>
                <c:pt idx="69">
                  <c:v>0.25578773285181566</c:v>
                </c:pt>
                <c:pt idx="70">
                  <c:v>0.29860533880200568</c:v>
                </c:pt>
                <c:pt idx="71">
                  <c:v>0.29279605450709822</c:v>
                </c:pt>
                <c:pt idx="72">
                  <c:v>0.2729026603463795</c:v>
                </c:pt>
                <c:pt idx="73">
                  <c:v>0.28968404338675535</c:v>
                </c:pt>
                <c:pt idx="74">
                  <c:v>0.32856018800383574</c:v>
                </c:pt>
                <c:pt idx="75">
                  <c:v>0.1618417000307977</c:v>
                </c:pt>
                <c:pt idx="76">
                  <c:v>0.25803919710392675</c:v>
                </c:pt>
                <c:pt idx="77">
                  <c:v>0.34953811596237538</c:v>
                </c:pt>
                <c:pt idx="78">
                  <c:v>0.25196250042902885</c:v>
                </c:pt>
                <c:pt idx="79">
                  <c:v>0.34642133183255985</c:v>
                </c:pt>
                <c:pt idx="80">
                  <c:v>0.30609820300161084</c:v>
                </c:pt>
                <c:pt idx="81">
                  <c:v>0.33513946303929587</c:v>
                </c:pt>
                <c:pt idx="82">
                  <c:v>0.25284936803416808</c:v>
                </c:pt>
                <c:pt idx="83">
                  <c:v>0.32999858664543041</c:v>
                </c:pt>
                <c:pt idx="84">
                  <c:v>0.25879544084564199</c:v>
                </c:pt>
                <c:pt idx="85">
                  <c:v>0.3095749171479128</c:v>
                </c:pt>
                <c:pt idx="86">
                  <c:v>0.3057043036467128</c:v>
                </c:pt>
                <c:pt idx="87">
                  <c:v>0.2993779130915305</c:v>
                </c:pt>
                <c:pt idx="88">
                  <c:v>0.29199314037470531</c:v>
                </c:pt>
                <c:pt idx="89">
                  <c:v>0.18035661220683538</c:v>
                </c:pt>
                <c:pt idx="90">
                  <c:v>0.26550138588015182</c:v>
                </c:pt>
                <c:pt idx="91">
                  <c:v>0.25106878988512382</c:v>
                </c:pt>
                <c:pt idx="92">
                  <c:v>0.31581214672678598</c:v>
                </c:pt>
                <c:pt idx="93">
                  <c:v>0.27127999219571031</c:v>
                </c:pt>
                <c:pt idx="94">
                  <c:v>0.28766458899570735</c:v>
                </c:pt>
                <c:pt idx="95">
                  <c:v>0.28489723728651034</c:v>
                </c:pt>
                <c:pt idx="96">
                  <c:v>0.29589934354740988</c:v>
                </c:pt>
                <c:pt idx="97">
                  <c:v>0.34388338276785119</c:v>
                </c:pt>
                <c:pt idx="98">
                  <c:v>0.29822236552586773</c:v>
                </c:pt>
                <c:pt idx="99">
                  <c:v>0.35429710611147125</c:v>
                </c:pt>
                <c:pt idx="100">
                  <c:v>0.27326524222116272</c:v>
                </c:pt>
                <c:pt idx="101">
                  <c:v>0.26147358752492011</c:v>
                </c:pt>
                <c:pt idx="102">
                  <c:v>0.2776577139910365</c:v>
                </c:pt>
                <c:pt idx="103">
                  <c:v>0.32013409317684705</c:v>
                </c:pt>
                <c:pt idx="104">
                  <c:v>0.27090693500930807</c:v>
                </c:pt>
                <c:pt idx="105">
                  <c:v>0.32045773237692471</c:v>
                </c:pt>
                <c:pt idx="106">
                  <c:v>0.27619530052561625</c:v>
                </c:pt>
                <c:pt idx="107">
                  <c:v>0.26632359390202343</c:v>
                </c:pt>
                <c:pt idx="108">
                  <c:v>0.35463201213634954</c:v>
                </c:pt>
                <c:pt idx="109">
                  <c:v>0.28439949640836409</c:v>
                </c:pt>
                <c:pt idx="110">
                  <c:v>0.23398892872609656</c:v>
                </c:pt>
                <c:pt idx="111">
                  <c:v>0.2611160783237475</c:v>
                </c:pt>
                <c:pt idx="112">
                  <c:v>0.37778135580333383</c:v>
                </c:pt>
              </c:numCache>
            </c:numRef>
          </c:yVal>
        </c:ser>
        <c:ser>
          <c:idx val="1"/>
          <c:order val="1"/>
          <c:tx>
            <c:v>Mar-10</c:v>
          </c:tx>
          <c:spPr>
            <a:ln w="28575">
              <a:noFill/>
            </a:ln>
          </c:spPr>
          <c:xVal>
            <c:numRef>
              <c:f>data!$A$2:$A$114</c:f>
              <c:numCache>
                <c:formatCode>General</c:formatCode>
                <c:ptCount val="1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</c:numCache>
            </c:numRef>
          </c:xVal>
          <c:yVal>
            <c:numRef>
              <c:f>data!$D$2:$D$114</c:f>
              <c:numCache>
                <c:formatCode>0%</c:formatCode>
                <c:ptCount val="113"/>
                <c:pt idx="0">
                  <c:v>0.21204924264802227</c:v>
                </c:pt>
                <c:pt idx="1">
                  <c:v>0.22855344535228195</c:v>
                </c:pt>
                <c:pt idx="2">
                  <c:v>0.31285460180958446</c:v>
                </c:pt>
                <c:pt idx="3">
                  <c:v>0.27927416032076158</c:v>
                </c:pt>
                <c:pt idx="4">
                  <c:v>0.30639458392472579</c:v>
                </c:pt>
                <c:pt idx="5">
                  <c:v>0.26088396351768889</c:v>
                </c:pt>
                <c:pt idx="6">
                  <c:v>0.4804786219786143</c:v>
                </c:pt>
                <c:pt idx="7">
                  <c:v>0.23816448573522747</c:v>
                </c:pt>
                <c:pt idx="8">
                  <c:v>0.17694032926600181</c:v>
                </c:pt>
                <c:pt idx="9">
                  <c:v>0.26897446887949233</c:v>
                </c:pt>
                <c:pt idx="10">
                  <c:v>0.23036431254118156</c:v>
                </c:pt>
                <c:pt idx="11">
                  <c:v>0.20950112946433094</c:v>
                </c:pt>
                <c:pt idx="12">
                  <c:v>0.29543515177007285</c:v>
                </c:pt>
                <c:pt idx="13">
                  <c:v>0.31135690886525097</c:v>
                </c:pt>
                <c:pt idx="14">
                  <c:v>0.28799309159427289</c:v>
                </c:pt>
                <c:pt idx="15">
                  <c:v>0.27943175200659176</c:v>
                </c:pt>
                <c:pt idx="16">
                  <c:v>0.26048056873961589</c:v>
                </c:pt>
                <c:pt idx="17">
                  <c:v>0.26753469760570858</c:v>
                </c:pt>
                <c:pt idx="18">
                  <c:v>0.27826790685470132</c:v>
                </c:pt>
                <c:pt idx="19">
                  <c:v>0.27395931595242945</c:v>
                </c:pt>
                <c:pt idx="20">
                  <c:v>0.29891788951593423</c:v>
                </c:pt>
                <c:pt idx="21">
                  <c:v>0.28843584527965693</c:v>
                </c:pt>
                <c:pt idx="22">
                  <c:v>0.28056269524045019</c:v>
                </c:pt>
                <c:pt idx="23">
                  <c:v>0.27167130675480988</c:v>
                </c:pt>
                <c:pt idx="24">
                  <c:v>0.24543142429205222</c:v>
                </c:pt>
                <c:pt idx="25">
                  <c:v>0.23636267912696129</c:v>
                </c:pt>
                <c:pt idx="26">
                  <c:v>0.25680797643764214</c:v>
                </c:pt>
                <c:pt idx="27">
                  <c:v>0.26134062290345755</c:v>
                </c:pt>
                <c:pt idx="28">
                  <c:v>0.31726000321034392</c:v>
                </c:pt>
                <c:pt idx="29">
                  <c:v>0.28914672033390676</c:v>
                </c:pt>
                <c:pt idx="30">
                  <c:v>0.2953879099047968</c:v>
                </c:pt>
                <c:pt idx="31">
                  <c:v>0.24664216707137296</c:v>
                </c:pt>
                <c:pt idx="32">
                  <c:v>0.22240823295765291</c:v>
                </c:pt>
                <c:pt idx="33">
                  <c:v>0.28894827632437492</c:v>
                </c:pt>
                <c:pt idx="34">
                  <c:v>0.25382709725885938</c:v>
                </c:pt>
                <c:pt idx="35">
                  <c:v>0.33363645365628147</c:v>
                </c:pt>
                <c:pt idx="36">
                  <c:v>0.23085113934833534</c:v>
                </c:pt>
                <c:pt idx="37">
                  <c:v>0.29837676679647696</c:v>
                </c:pt>
                <c:pt idx="38">
                  <c:v>0.27482246767129975</c:v>
                </c:pt>
                <c:pt idx="39">
                  <c:v>0.31530665611262704</c:v>
                </c:pt>
                <c:pt idx="40">
                  <c:v>0.20255030307024294</c:v>
                </c:pt>
                <c:pt idx="41">
                  <c:v>0.28258972607936894</c:v>
                </c:pt>
                <c:pt idx="42">
                  <c:v>0.3107786578755129</c:v>
                </c:pt>
                <c:pt idx="43">
                  <c:v>0.31316858100613737</c:v>
                </c:pt>
                <c:pt idx="44">
                  <c:v>0.28710223843303179</c:v>
                </c:pt>
                <c:pt idx="45">
                  <c:v>0.31397998869105942</c:v>
                </c:pt>
                <c:pt idx="46">
                  <c:v>0.26994549262723211</c:v>
                </c:pt>
                <c:pt idx="47">
                  <c:v>0.34318660001145695</c:v>
                </c:pt>
                <c:pt idx="48">
                  <c:v>0.2547442493699395</c:v>
                </c:pt>
                <c:pt idx="49">
                  <c:v>0.29371228220838097</c:v>
                </c:pt>
                <c:pt idx="50">
                  <c:v>0.31133136129409944</c:v>
                </c:pt>
                <c:pt idx="51">
                  <c:v>0.27936921954377586</c:v>
                </c:pt>
                <c:pt idx="52">
                  <c:v>0.27464194087812355</c:v>
                </c:pt>
                <c:pt idx="53">
                  <c:v>0.29825330749462331</c:v>
                </c:pt>
                <c:pt idx="54">
                  <c:v>0.34940743051636425</c:v>
                </c:pt>
                <c:pt idx="55">
                  <c:v>0.28450788150470541</c:v>
                </c:pt>
                <c:pt idx="56">
                  <c:v>0.33716501960669398</c:v>
                </c:pt>
                <c:pt idx="57">
                  <c:v>0.19878900861019183</c:v>
                </c:pt>
                <c:pt idx="58">
                  <c:v>0.29574970408110729</c:v>
                </c:pt>
                <c:pt idx="59">
                  <c:v>0.33347231192623683</c:v>
                </c:pt>
                <c:pt idx="60">
                  <c:v>0.33911354186435744</c:v>
                </c:pt>
                <c:pt idx="61">
                  <c:v>0.34300463284036381</c:v>
                </c:pt>
                <c:pt idx="62">
                  <c:v>0.31335216652601489</c:v>
                </c:pt>
                <c:pt idx="63">
                  <c:v>0.2942261247937773</c:v>
                </c:pt>
                <c:pt idx="64">
                  <c:v>0.26247377901673047</c:v>
                </c:pt>
                <c:pt idx="65">
                  <c:v>0.25933973838139185</c:v>
                </c:pt>
                <c:pt idx="66">
                  <c:v>0.17793179339809956</c:v>
                </c:pt>
                <c:pt idx="67">
                  <c:v>0.29639516359825346</c:v>
                </c:pt>
                <c:pt idx="68">
                  <c:v>0.33986014545352766</c:v>
                </c:pt>
                <c:pt idx="69">
                  <c:v>0.26915241618190416</c:v>
                </c:pt>
                <c:pt idx="70">
                  <c:v>0.31274237012170791</c:v>
                </c:pt>
                <c:pt idx="71">
                  <c:v>0.30189349449797592</c:v>
                </c:pt>
                <c:pt idx="72">
                  <c:v>0.28730007998324636</c:v>
                </c:pt>
                <c:pt idx="73">
                  <c:v>0.29788090134798551</c:v>
                </c:pt>
                <c:pt idx="74">
                  <c:v>0.33617951913022837</c:v>
                </c:pt>
                <c:pt idx="75">
                  <c:v>0.16804140276643345</c:v>
                </c:pt>
                <c:pt idx="76">
                  <c:v>0.2714005483293454</c:v>
                </c:pt>
                <c:pt idx="77">
                  <c:v>0.35993501935380384</c:v>
                </c:pt>
                <c:pt idx="78">
                  <c:v>0.26641995466186807</c:v>
                </c:pt>
                <c:pt idx="79">
                  <c:v>0.359809485099088</c:v>
                </c:pt>
                <c:pt idx="80">
                  <c:v>0.3199666314130255</c:v>
                </c:pt>
                <c:pt idx="81">
                  <c:v>0.34466853708796247</c:v>
                </c:pt>
                <c:pt idx="82">
                  <c:v>0.26481117957855732</c:v>
                </c:pt>
                <c:pt idx="83">
                  <c:v>0.34295592236334632</c:v>
                </c:pt>
                <c:pt idx="84">
                  <c:v>0.26629527340348824</c:v>
                </c:pt>
                <c:pt idx="85">
                  <c:v>0.31718938938072644</c:v>
                </c:pt>
                <c:pt idx="86">
                  <c:v>0.313729415379353</c:v>
                </c:pt>
                <c:pt idx="87">
                  <c:v>0.30740940666475475</c:v>
                </c:pt>
                <c:pt idx="88">
                  <c:v>0.3074990070949809</c:v>
                </c:pt>
                <c:pt idx="89">
                  <c:v>0.20060177644894123</c:v>
                </c:pt>
                <c:pt idx="90">
                  <c:v>0.2807731151657723</c:v>
                </c:pt>
                <c:pt idx="91">
                  <c:v>0.27201616523929761</c:v>
                </c:pt>
                <c:pt idx="92">
                  <c:v>0.32793779240725057</c:v>
                </c:pt>
                <c:pt idx="93">
                  <c:v>0.28310504307879225</c:v>
                </c:pt>
                <c:pt idx="94">
                  <c:v>0.30482170125716751</c:v>
                </c:pt>
                <c:pt idx="95">
                  <c:v>0.29735608425583637</c:v>
                </c:pt>
                <c:pt idx="96">
                  <c:v>0.31246373532428762</c:v>
                </c:pt>
                <c:pt idx="97">
                  <c:v>0.35408112671881281</c:v>
                </c:pt>
                <c:pt idx="98">
                  <c:v>0.30787675965262301</c:v>
                </c:pt>
                <c:pt idx="99">
                  <c:v>0.36577536001495414</c:v>
                </c:pt>
                <c:pt idx="100">
                  <c:v>0.28984638607707364</c:v>
                </c:pt>
                <c:pt idx="101">
                  <c:v>0.27413940196656328</c:v>
                </c:pt>
                <c:pt idx="102">
                  <c:v>0.29849566649311049</c:v>
                </c:pt>
                <c:pt idx="103">
                  <c:v>0.3278886941086292</c:v>
                </c:pt>
                <c:pt idx="104">
                  <c:v>0.28325907840680925</c:v>
                </c:pt>
                <c:pt idx="105">
                  <c:v>0.33939675772899702</c:v>
                </c:pt>
                <c:pt idx="106">
                  <c:v>0.28595562680982534</c:v>
                </c:pt>
                <c:pt idx="107">
                  <c:v>0.28551219642539977</c:v>
                </c:pt>
                <c:pt idx="108">
                  <c:v>0.36685636697370777</c:v>
                </c:pt>
                <c:pt idx="109">
                  <c:v>0.2907793495319298</c:v>
                </c:pt>
                <c:pt idx="110">
                  <c:v>0.25084969130255907</c:v>
                </c:pt>
                <c:pt idx="111">
                  <c:v>0.27475338455886744</c:v>
                </c:pt>
                <c:pt idx="112">
                  <c:v>0.38916394960351008</c:v>
                </c:pt>
              </c:numCache>
            </c:numRef>
          </c:yVal>
        </c:ser>
        <c:ser>
          <c:idx val="2"/>
          <c:order val="2"/>
          <c:tx>
            <c:v>Apr-10</c:v>
          </c:tx>
          <c:spPr>
            <a:ln w="28575">
              <a:noFill/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data!$A$2:$A$114</c:f>
              <c:numCache>
                <c:formatCode>General</c:formatCode>
                <c:ptCount val="1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</c:numCache>
            </c:numRef>
          </c:xVal>
          <c:yVal>
            <c:numRef>
              <c:f>data!$E$2:$E$114</c:f>
              <c:numCache>
                <c:formatCode>0%</c:formatCode>
                <c:ptCount val="113"/>
                <c:pt idx="0">
                  <c:v>0.2128000768011673</c:v>
                </c:pt>
                <c:pt idx="1">
                  <c:v>0.23100044284409382</c:v>
                </c:pt>
                <c:pt idx="2">
                  <c:v>0.31364885795088626</c:v>
                </c:pt>
                <c:pt idx="3">
                  <c:v>0.28181514317837048</c:v>
                </c:pt>
                <c:pt idx="4">
                  <c:v>0.30966681714531735</c:v>
                </c:pt>
                <c:pt idx="5">
                  <c:v>0.26352852870115939</c:v>
                </c:pt>
                <c:pt idx="6">
                  <c:v>0.48685205577338148</c:v>
                </c:pt>
                <c:pt idx="7">
                  <c:v>0.24238878768736893</c:v>
                </c:pt>
                <c:pt idx="8">
                  <c:v>0.2642982612680419</c:v>
                </c:pt>
                <c:pt idx="9">
                  <c:v>0.2719952786652553</c:v>
                </c:pt>
                <c:pt idx="10">
                  <c:v>0.23318855511056019</c:v>
                </c:pt>
                <c:pt idx="11">
                  <c:v>0.21235402836138806</c:v>
                </c:pt>
                <c:pt idx="12">
                  <c:v>0.29888423770412986</c:v>
                </c:pt>
                <c:pt idx="13">
                  <c:v>0.31610530969983786</c:v>
                </c:pt>
                <c:pt idx="14">
                  <c:v>0.29111676192069169</c:v>
                </c:pt>
                <c:pt idx="15">
                  <c:v>0.28296362824952681</c:v>
                </c:pt>
                <c:pt idx="16">
                  <c:v>0.26426155070215629</c:v>
                </c:pt>
                <c:pt idx="17">
                  <c:v>0.27094613421353725</c:v>
                </c:pt>
                <c:pt idx="18">
                  <c:v>0.28112670422871583</c:v>
                </c:pt>
                <c:pt idx="19">
                  <c:v>0.2773720304406958</c:v>
                </c:pt>
                <c:pt idx="20">
                  <c:v>0.30144636367249539</c:v>
                </c:pt>
                <c:pt idx="21">
                  <c:v>0.29215256950225565</c:v>
                </c:pt>
                <c:pt idx="22">
                  <c:v>0.28414584351800626</c:v>
                </c:pt>
                <c:pt idx="23">
                  <c:v>0.27413821505935582</c:v>
                </c:pt>
                <c:pt idx="24">
                  <c:v>0.24891278564086364</c:v>
                </c:pt>
                <c:pt idx="25">
                  <c:v>0.23969098384893434</c:v>
                </c:pt>
                <c:pt idx="26">
                  <c:v>0.26192071845879</c:v>
                </c:pt>
                <c:pt idx="27">
                  <c:v>0.26421565811853565</c:v>
                </c:pt>
                <c:pt idx="28">
                  <c:v>0.32064093565779017</c:v>
                </c:pt>
                <c:pt idx="29">
                  <c:v>0.29259908200502005</c:v>
                </c:pt>
                <c:pt idx="30">
                  <c:v>0.30010681390128774</c:v>
                </c:pt>
                <c:pt idx="31">
                  <c:v>0.25031364330264161</c:v>
                </c:pt>
                <c:pt idx="32">
                  <c:v>0.22588118556214987</c:v>
                </c:pt>
                <c:pt idx="33">
                  <c:v>0.29254086858593376</c:v>
                </c:pt>
                <c:pt idx="34">
                  <c:v>0.25640826013095352</c:v>
                </c:pt>
                <c:pt idx="35">
                  <c:v>0.33807779137782901</c:v>
                </c:pt>
                <c:pt idx="36">
                  <c:v>0.23439207695881387</c:v>
                </c:pt>
                <c:pt idx="37">
                  <c:v>0.30132661502103253</c:v>
                </c:pt>
                <c:pt idx="38">
                  <c:v>0.28179198180858717</c:v>
                </c:pt>
                <c:pt idx="39">
                  <c:v>0.31975316159097827</c:v>
                </c:pt>
                <c:pt idx="40">
                  <c:v>0.20573619605730686</c:v>
                </c:pt>
                <c:pt idx="41">
                  <c:v>0.28696307486428158</c:v>
                </c:pt>
                <c:pt idx="42">
                  <c:v>0.31545252826948811</c:v>
                </c:pt>
                <c:pt idx="43">
                  <c:v>0.31738957629834169</c:v>
                </c:pt>
                <c:pt idx="44">
                  <c:v>0.29152718375399972</c:v>
                </c:pt>
                <c:pt idx="45">
                  <c:v>0.31770969810644217</c:v>
                </c:pt>
                <c:pt idx="46">
                  <c:v>0.27389106219387915</c:v>
                </c:pt>
                <c:pt idx="47">
                  <c:v>0.35008460917990297</c:v>
                </c:pt>
                <c:pt idx="48">
                  <c:v>0.25932873631600134</c:v>
                </c:pt>
                <c:pt idx="49">
                  <c:v>0.29936374620552075</c:v>
                </c:pt>
                <c:pt idx="50">
                  <c:v>0.31501509778478276</c:v>
                </c:pt>
                <c:pt idx="51">
                  <c:v>0.28440950632107681</c:v>
                </c:pt>
                <c:pt idx="52">
                  <c:v>0.27878421280655691</c:v>
                </c:pt>
                <c:pt idx="53">
                  <c:v>0.30147132322356207</c:v>
                </c:pt>
                <c:pt idx="54">
                  <c:v>0.35547929599730838</c:v>
                </c:pt>
                <c:pt idx="55">
                  <c:v>0.28945817233429177</c:v>
                </c:pt>
                <c:pt idx="56">
                  <c:v>0.34217997971829595</c:v>
                </c:pt>
                <c:pt idx="57">
                  <c:v>0.20217562347315418</c:v>
                </c:pt>
                <c:pt idx="58">
                  <c:v>0.30004117132417302</c:v>
                </c:pt>
                <c:pt idx="59">
                  <c:v>0.33715813520790294</c:v>
                </c:pt>
                <c:pt idx="60">
                  <c:v>0.34312796535601553</c:v>
                </c:pt>
                <c:pt idx="61">
                  <c:v>0.34738369489278648</c:v>
                </c:pt>
                <c:pt idx="62">
                  <c:v>0.31832442039804948</c:v>
                </c:pt>
                <c:pt idx="63">
                  <c:v>0.29886861792570379</c:v>
                </c:pt>
                <c:pt idx="64">
                  <c:v>0.26635094541074106</c:v>
                </c:pt>
                <c:pt idx="65">
                  <c:v>0.26385938325972824</c:v>
                </c:pt>
                <c:pt idx="66">
                  <c:v>0.18113496474986826</c:v>
                </c:pt>
                <c:pt idx="67">
                  <c:v>0.30088277322456486</c:v>
                </c:pt>
                <c:pt idx="68">
                  <c:v>0.34388041376469536</c:v>
                </c:pt>
                <c:pt idx="69">
                  <c:v>0.27195680033204228</c:v>
                </c:pt>
                <c:pt idx="70">
                  <c:v>0.31667485041918997</c:v>
                </c:pt>
                <c:pt idx="71">
                  <c:v>0.30647015223216856</c:v>
                </c:pt>
                <c:pt idx="72">
                  <c:v>0.29308787141376191</c:v>
                </c:pt>
                <c:pt idx="73">
                  <c:v>0.3009240839925626</c:v>
                </c:pt>
                <c:pt idx="74">
                  <c:v>0.33869935093201631</c:v>
                </c:pt>
                <c:pt idx="75">
                  <c:v>0.16973527403221714</c:v>
                </c:pt>
                <c:pt idx="76">
                  <c:v>0.27437486748910039</c:v>
                </c:pt>
                <c:pt idx="77">
                  <c:v>0.36516876917831598</c:v>
                </c:pt>
                <c:pt idx="78">
                  <c:v>0.2705455775708635</c:v>
                </c:pt>
                <c:pt idx="79">
                  <c:v>0.36413880073579608</c:v>
                </c:pt>
                <c:pt idx="80">
                  <c:v>0.32502503425122986</c:v>
                </c:pt>
                <c:pt idx="81">
                  <c:v>0.34905229557428652</c:v>
                </c:pt>
                <c:pt idx="82">
                  <c:v>0.26928072783404394</c:v>
                </c:pt>
                <c:pt idx="83">
                  <c:v>0.35015791519328981</c:v>
                </c:pt>
                <c:pt idx="84">
                  <c:v>0.27108924075817803</c:v>
                </c:pt>
                <c:pt idx="85">
                  <c:v>0.32233319970312868</c:v>
                </c:pt>
                <c:pt idx="86">
                  <c:v>0.31837039805643841</c:v>
                </c:pt>
                <c:pt idx="87">
                  <c:v>0.31154786937304257</c:v>
                </c:pt>
                <c:pt idx="88">
                  <c:v>0.31107101354763761</c:v>
                </c:pt>
                <c:pt idx="89">
                  <c:v>0.20652453960453593</c:v>
                </c:pt>
                <c:pt idx="90">
                  <c:v>0.28540049082738433</c:v>
                </c:pt>
                <c:pt idx="91">
                  <c:v>0.27532027440783785</c:v>
                </c:pt>
                <c:pt idx="92">
                  <c:v>0.33289357077837994</c:v>
                </c:pt>
                <c:pt idx="93">
                  <c:v>0.28723333495922704</c:v>
                </c:pt>
                <c:pt idx="94">
                  <c:v>0.30929813777935733</c:v>
                </c:pt>
                <c:pt idx="95">
                  <c:v>0.30229444793675486</c:v>
                </c:pt>
                <c:pt idx="96">
                  <c:v>0.31684261291107046</c:v>
                </c:pt>
                <c:pt idx="97">
                  <c:v>0.36030087711714193</c:v>
                </c:pt>
                <c:pt idx="98">
                  <c:v>0.31401450595084202</c:v>
                </c:pt>
                <c:pt idx="99">
                  <c:v>0.37119196096642648</c:v>
                </c:pt>
                <c:pt idx="100">
                  <c:v>0.29529320771294248</c:v>
                </c:pt>
                <c:pt idx="101">
                  <c:v>0.27855178145976611</c:v>
                </c:pt>
                <c:pt idx="102">
                  <c:v>0.30402558998722046</c:v>
                </c:pt>
                <c:pt idx="103">
                  <c:v>0.3307090350490855</c:v>
                </c:pt>
                <c:pt idx="104">
                  <c:v>0.29037963623965179</c:v>
                </c:pt>
                <c:pt idx="105">
                  <c:v>0.34347238681909426</c:v>
                </c:pt>
                <c:pt idx="106">
                  <c:v>0.29465845385778355</c:v>
                </c:pt>
                <c:pt idx="107">
                  <c:v>0.29461295073489796</c:v>
                </c:pt>
                <c:pt idx="108">
                  <c:v>0.37239148108724307</c:v>
                </c:pt>
                <c:pt idx="109">
                  <c:v>0.29382712250361581</c:v>
                </c:pt>
                <c:pt idx="110">
                  <c:v>0.25597828168408315</c:v>
                </c:pt>
                <c:pt idx="111">
                  <c:v>0.27885959088081325</c:v>
                </c:pt>
                <c:pt idx="112">
                  <c:v>0.39565657514375513</c:v>
                </c:pt>
              </c:numCache>
            </c:numRef>
          </c:yVal>
        </c:ser>
        <c:axId val="81101952"/>
        <c:axId val="81104256"/>
      </c:scatterChart>
      <c:valAx>
        <c:axId val="811019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Rank in 2008 ARL Investment Index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81104256"/>
        <c:crosses val="autoZero"/>
        <c:crossBetween val="midCat"/>
      </c:valAx>
      <c:valAx>
        <c:axId val="811042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% of Titles in Local Collection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8110195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3D17D-EF53-4177-AF54-75FA9D3E8B74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E34CD2-3BDD-4BB9-8658-A26AFDA34E1C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2"/>
              </a:solidFill>
            </a:rPr>
            <a:t>System-wide Organization</a:t>
          </a:r>
          <a:endParaRPr lang="en-US" b="1" dirty="0">
            <a:solidFill>
              <a:schemeClr val="bg2"/>
            </a:solidFill>
          </a:endParaRPr>
        </a:p>
      </dgm:t>
    </dgm:pt>
    <dgm:pt modelId="{5DED19F7-0F97-43A8-93BC-0ADD92DA7C08}" type="parTrans" cxnId="{94BABE30-C38A-4B87-9B26-56EA45B11F52}">
      <dgm:prSet/>
      <dgm:spPr/>
      <dgm:t>
        <a:bodyPr/>
        <a:lstStyle/>
        <a:p>
          <a:endParaRPr lang="en-US"/>
        </a:p>
      </dgm:t>
    </dgm:pt>
    <dgm:pt modelId="{99F2FB2C-873C-44F3-B364-4189A9767E94}" type="sibTrans" cxnId="{94BABE30-C38A-4B87-9B26-56EA45B11F52}">
      <dgm:prSet/>
      <dgm:spPr/>
      <dgm:t>
        <a:bodyPr/>
        <a:lstStyle/>
        <a:p>
          <a:endParaRPr lang="en-US"/>
        </a:p>
      </dgm:t>
    </dgm:pt>
    <dgm:pt modelId="{0C7315D7-45E0-47AC-9B94-E973717ED79B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2"/>
              </a:solidFill>
            </a:rPr>
            <a:t>Cloud Library: Who, Why, What, How</a:t>
          </a:r>
          <a:endParaRPr lang="en-US" b="1" dirty="0">
            <a:solidFill>
              <a:schemeClr val="bg2"/>
            </a:solidFill>
          </a:endParaRPr>
        </a:p>
      </dgm:t>
    </dgm:pt>
    <dgm:pt modelId="{26BD9846-A74C-4D6B-B8B3-6430FF6AA72D}" type="parTrans" cxnId="{A7D5B0C6-2855-4BFA-A7B9-6116C6D9097C}">
      <dgm:prSet/>
      <dgm:spPr/>
      <dgm:t>
        <a:bodyPr/>
        <a:lstStyle/>
        <a:p>
          <a:endParaRPr lang="en-US"/>
        </a:p>
      </dgm:t>
    </dgm:pt>
    <dgm:pt modelId="{193115FA-E40F-4B0E-8227-30B6AE70A447}" type="sibTrans" cxnId="{A7D5B0C6-2855-4BFA-A7B9-6116C6D9097C}">
      <dgm:prSet/>
      <dgm:spPr/>
      <dgm:t>
        <a:bodyPr/>
        <a:lstStyle/>
        <a:p>
          <a:endParaRPr lang="en-US"/>
        </a:p>
      </dgm:t>
    </dgm:pt>
    <dgm:pt modelId="{39029654-201B-406F-88E8-8DD3CBA6FA03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2"/>
              </a:solidFill>
            </a:rPr>
            <a:t>Key Findings</a:t>
          </a:r>
          <a:endParaRPr lang="en-US" b="1" dirty="0">
            <a:solidFill>
              <a:schemeClr val="bg2"/>
            </a:solidFill>
          </a:endParaRPr>
        </a:p>
      </dgm:t>
    </dgm:pt>
    <dgm:pt modelId="{9E051820-EB80-4145-8679-FF1A4274DD91}" type="parTrans" cxnId="{E167F0AB-925F-42ED-9B32-3109E14BCD0D}">
      <dgm:prSet/>
      <dgm:spPr/>
      <dgm:t>
        <a:bodyPr/>
        <a:lstStyle/>
        <a:p>
          <a:endParaRPr lang="en-US"/>
        </a:p>
      </dgm:t>
    </dgm:pt>
    <dgm:pt modelId="{355C5C5F-55FC-4D82-B8D1-34D466054AD5}" type="sibTrans" cxnId="{E167F0AB-925F-42ED-9B32-3109E14BCD0D}">
      <dgm:prSet/>
      <dgm:spPr/>
      <dgm:t>
        <a:bodyPr/>
        <a:lstStyle/>
        <a:p>
          <a:endParaRPr lang="en-US"/>
        </a:p>
      </dgm:t>
    </dgm:pt>
    <dgm:pt modelId="{04604F94-0E56-45D0-B464-7F9342E018AB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2"/>
              </a:solidFill>
            </a:rPr>
            <a:t>Implications</a:t>
          </a:r>
          <a:endParaRPr lang="en-US" b="1" dirty="0">
            <a:solidFill>
              <a:schemeClr val="bg2"/>
            </a:solidFill>
          </a:endParaRPr>
        </a:p>
      </dgm:t>
    </dgm:pt>
    <dgm:pt modelId="{CAF813F7-33A1-4E28-A1EF-504E59D51629}" type="parTrans" cxnId="{55FB7A2B-AD0F-445F-A23D-EB281151D51D}">
      <dgm:prSet/>
      <dgm:spPr/>
      <dgm:t>
        <a:bodyPr/>
        <a:lstStyle/>
        <a:p>
          <a:endParaRPr lang="en-US"/>
        </a:p>
      </dgm:t>
    </dgm:pt>
    <dgm:pt modelId="{12B00FEE-E106-4525-B9BC-9A206C8294C1}" type="sibTrans" cxnId="{55FB7A2B-AD0F-445F-A23D-EB281151D51D}">
      <dgm:prSet/>
      <dgm:spPr/>
      <dgm:t>
        <a:bodyPr/>
        <a:lstStyle/>
        <a:p>
          <a:endParaRPr lang="en-US"/>
        </a:p>
      </dgm:t>
    </dgm:pt>
    <dgm:pt modelId="{70CF7C31-5779-4182-830C-59B8F2263E7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2"/>
              </a:solidFill>
            </a:rPr>
            <a:t>Next Steps </a:t>
          </a:r>
          <a:endParaRPr lang="en-US" b="1" dirty="0">
            <a:solidFill>
              <a:schemeClr val="bg2"/>
            </a:solidFill>
          </a:endParaRPr>
        </a:p>
      </dgm:t>
    </dgm:pt>
    <dgm:pt modelId="{8692B18D-94EB-4BFC-BBBF-1C27D4654921}" type="parTrans" cxnId="{03BA5CC9-AE9D-48EF-8AFF-61322CC7BECA}">
      <dgm:prSet/>
      <dgm:spPr/>
      <dgm:t>
        <a:bodyPr/>
        <a:lstStyle/>
        <a:p>
          <a:endParaRPr lang="en-US"/>
        </a:p>
      </dgm:t>
    </dgm:pt>
    <dgm:pt modelId="{12D45E89-905D-4D2F-B90A-43C949D7520A}" type="sibTrans" cxnId="{03BA5CC9-AE9D-48EF-8AFF-61322CC7BECA}">
      <dgm:prSet/>
      <dgm:spPr/>
      <dgm:t>
        <a:bodyPr/>
        <a:lstStyle/>
        <a:p>
          <a:endParaRPr lang="en-US"/>
        </a:p>
      </dgm:t>
    </dgm:pt>
    <dgm:pt modelId="{10D4D74A-F467-4311-AA1E-66D88D7EB776}" type="pres">
      <dgm:prSet presAssocID="{BF93D17D-EF53-4177-AF54-75FA9D3E8B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31F9C9-C205-4FA6-9EBC-3F8928E8AC6D}" type="pres">
      <dgm:prSet presAssocID="{3EE34CD2-3BDD-4BB9-8658-A26AFDA34E1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C5573D-5742-431C-AEBE-43707CF0CAE9}" type="pres">
      <dgm:prSet presAssocID="{99F2FB2C-873C-44F3-B364-4189A9767E94}" presName="sibTrans" presStyleCnt="0"/>
      <dgm:spPr/>
    </dgm:pt>
    <dgm:pt modelId="{BC78A04E-CBBB-4CCF-BE8F-F9BC25EEA3A6}" type="pres">
      <dgm:prSet presAssocID="{0C7315D7-45E0-47AC-9B94-E973717ED7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5F5CE-47C2-43C6-B8C3-D5569F85AAE1}" type="pres">
      <dgm:prSet presAssocID="{193115FA-E40F-4B0E-8227-30B6AE70A447}" presName="sibTrans" presStyleCnt="0"/>
      <dgm:spPr/>
    </dgm:pt>
    <dgm:pt modelId="{DE650CAD-0B18-41EA-9015-DD1C96450098}" type="pres">
      <dgm:prSet presAssocID="{39029654-201B-406F-88E8-8DD3CBA6FA0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A09C7-F3F2-449B-946B-BE50A5434C37}" type="pres">
      <dgm:prSet presAssocID="{355C5C5F-55FC-4D82-B8D1-34D466054AD5}" presName="sibTrans" presStyleCnt="0"/>
      <dgm:spPr/>
    </dgm:pt>
    <dgm:pt modelId="{07613A4D-2F27-4476-AE4D-9A6D11AD444B}" type="pres">
      <dgm:prSet presAssocID="{04604F94-0E56-45D0-B464-7F9342E018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DB200-4C0B-4DD5-A726-C548D1499EB8}" type="pres">
      <dgm:prSet presAssocID="{12B00FEE-E106-4525-B9BC-9A206C8294C1}" presName="sibTrans" presStyleCnt="0"/>
      <dgm:spPr/>
    </dgm:pt>
    <dgm:pt modelId="{8CA05668-B215-4967-83EE-FE9B401A6177}" type="pres">
      <dgm:prSet presAssocID="{70CF7C31-5779-4182-830C-59B8F2263E7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BA5CC9-AE9D-48EF-8AFF-61322CC7BECA}" srcId="{BF93D17D-EF53-4177-AF54-75FA9D3E8B74}" destId="{70CF7C31-5779-4182-830C-59B8F2263E76}" srcOrd="4" destOrd="0" parTransId="{8692B18D-94EB-4BFC-BBBF-1C27D4654921}" sibTransId="{12D45E89-905D-4D2F-B90A-43C949D7520A}"/>
    <dgm:cxn modelId="{09A9A137-D2D0-4EFE-92A4-4DFCEA3695CE}" type="presOf" srcId="{0C7315D7-45E0-47AC-9B94-E973717ED79B}" destId="{BC78A04E-CBBB-4CCF-BE8F-F9BC25EEA3A6}" srcOrd="0" destOrd="0" presId="urn:microsoft.com/office/officeart/2005/8/layout/hList6"/>
    <dgm:cxn modelId="{E167F0AB-925F-42ED-9B32-3109E14BCD0D}" srcId="{BF93D17D-EF53-4177-AF54-75FA9D3E8B74}" destId="{39029654-201B-406F-88E8-8DD3CBA6FA03}" srcOrd="2" destOrd="0" parTransId="{9E051820-EB80-4145-8679-FF1A4274DD91}" sibTransId="{355C5C5F-55FC-4D82-B8D1-34D466054AD5}"/>
    <dgm:cxn modelId="{B95E4F19-2E4B-4203-90DB-0E9BD364322C}" type="presOf" srcId="{04604F94-0E56-45D0-B464-7F9342E018AB}" destId="{07613A4D-2F27-4476-AE4D-9A6D11AD444B}" srcOrd="0" destOrd="0" presId="urn:microsoft.com/office/officeart/2005/8/layout/hList6"/>
    <dgm:cxn modelId="{94BABE30-C38A-4B87-9B26-56EA45B11F52}" srcId="{BF93D17D-EF53-4177-AF54-75FA9D3E8B74}" destId="{3EE34CD2-3BDD-4BB9-8658-A26AFDA34E1C}" srcOrd="0" destOrd="0" parTransId="{5DED19F7-0F97-43A8-93BC-0ADD92DA7C08}" sibTransId="{99F2FB2C-873C-44F3-B364-4189A9767E94}"/>
    <dgm:cxn modelId="{81CEBBBB-BCEF-48E7-8863-AF4661EC89CE}" type="presOf" srcId="{BF93D17D-EF53-4177-AF54-75FA9D3E8B74}" destId="{10D4D74A-F467-4311-AA1E-66D88D7EB776}" srcOrd="0" destOrd="0" presId="urn:microsoft.com/office/officeart/2005/8/layout/hList6"/>
    <dgm:cxn modelId="{CADD1700-2DC5-4C4F-9CC5-C0CFF1E726B1}" type="presOf" srcId="{70CF7C31-5779-4182-830C-59B8F2263E76}" destId="{8CA05668-B215-4967-83EE-FE9B401A6177}" srcOrd="0" destOrd="0" presId="urn:microsoft.com/office/officeart/2005/8/layout/hList6"/>
    <dgm:cxn modelId="{9D8B3169-31A6-421B-A945-A1200E5C6FC0}" type="presOf" srcId="{39029654-201B-406F-88E8-8DD3CBA6FA03}" destId="{DE650CAD-0B18-41EA-9015-DD1C96450098}" srcOrd="0" destOrd="0" presId="urn:microsoft.com/office/officeart/2005/8/layout/hList6"/>
    <dgm:cxn modelId="{55FB7A2B-AD0F-445F-A23D-EB281151D51D}" srcId="{BF93D17D-EF53-4177-AF54-75FA9D3E8B74}" destId="{04604F94-0E56-45D0-B464-7F9342E018AB}" srcOrd="3" destOrd="0" parTransId="{CAF813F7-33A1-4E28-A1EF-504E59D51629}" sibTransId="{12B00FEE-E106-4525-B9BC-9A206C8294C1}"/>
    <dgm:cxn modelId="{61CDBECD-4AA2-4531-9274-4DF905EBFE5F}" type="presOf" srcId="{3EE34CD2-3BDD-4BB9-8658-A26AFDA34E1C}" destId="{3431F9C9-C205-4FA6-9EBC-3F8928E8AC6D}" srcOrd="0" destOrd="0" presId="urn:microsoft.com/office/officeart/2005/8/layout/hList6"/>
    <dgm:cxn modelId="{A7D5B0C6-2855-4BFA-A7B9-6116C6D9097C}" srcId="{BF93D17D-EF53-4177-AF54-75FA9D3E8B74}" destId="{0C7315D7-45E0-47AC-9B94-E973717ED79B}" srcOrd="1" destOrd="0" parTransId="{26BD9846-A74C-4D6B-B8B3-6430FF6AA72D}" sibTransId="{193115FA-E40F-4B0E-8227-30B6AE70A447}"/>
    <dgm:cxn modelId="{667A6ADD-50D6-437B-9CA3-7C7322309CCC}" type="presParOf" srcId="{10D4D74A-F467-4311-AA1E-66D88D7EB776}" destId="{3431F9C9-C205-4FA6-9EBC-3F8928E8AC6D}" srcOrd="0" destOrd="0" presId="urn:microsoft.com/office/officeart/2005/8/layout/hList6"/>
    <dgm:cxn modelId="{B6691291-C200-42F6-A632-9480C1214571}" type="presParOf" srcId="{10D4D74A-F467-4311-AA1E-66D88D7EB776}" destId="{C2C5573D-5742-431C-AEBE-43707CF0CAE9}" srcOrd="1" destOrd="0" presId="urn:microsoft.com/office/officeart/2005/8/layout/hList6"/>
    <dgm:cxn modelId="{B3E16487-8D13-4B66-9E93-ACD71871B798}" type="presParOf" srcId="{10D4D74A-F467-4311-AA1E-66D88D7EB776}" destId="{BC78A04E-CBBB-4CCF-BE8F-F9BC25EEA3A6}" srcOrd="2" destOrd="0" presId="urn:microsoft.com/office/officeart/2005/8/layout/hList6"/>
    <dgm:cxn modelId="{6A449E41-7268-407A-AC05-F843D9BB163C}" type="presParOf" srcId="{10D4D74A-F467-4311-AA1E-66D88D7EB776}" destId="{A345F5CE-47C2-43C6-B8C3-D5569F85AAE1}" srcOrd="3" destOrd="0" presId="urn:microsoft.com/office/officeart/2005/8/layout/hList6"/>
    <dgm:cxn modelId="{EF8D5D40-88B5-4D7C-895D-3D4232382C97}" type="presParOf" srcId="{10D4D74A-F467-4311-AA1E-66D88D7EB776}" destId="{DE650CAD-0B18-41EA-9015-DD1C96450098}" srcOrd="4" destOrd="0" presId="urn:microsoft.com/office/officeart/2005/8/layout/hList6"/>
    <dgm:cxn modelId="{95A77B23-FABE-4783-8010-7F95A3C48D90}" type="presParOf" srcId="{10D4D74A-F467-4311-AA1E-66D88D7EB776}" destId="{B0EA09C7-F3F2-449B-946B-BE50A5434C37}" srcOrd="5" destOrd="0" presId="urn:microsoft.com/office/officeart/2005/8/layout/hList6"/>
    <dgm:cxn modelId="{DE67E8F3-895F-47F4-9868-0A41C5A53B56}" type="presParOf" srcId="{10D4D74A-F467-4311-AA1E-66D88D7EB776}" destId="{07613A4D-2F27-4476-AE4D-9A6D11AD444B}" srcOrd="6" destOrd="0" presId="urn:microsoft.com/office/officeart/2005/8/layout/hList6"/>
    <dgm:cxn modelId="{1D0D3FB2-92DA-4853-9CA5-80E6916F32F8}" type="presParOf" srcId="{10D4D74A-F467-4311-AA1E-66D88D7EB776}" destId="{E26DB200-4C0B-4DD5-A726-C548D1499EB8}" srcOrd="7" destOrd="0" presId="urn:microsoft.com/office/officeart/2005/8/layout/hList6"/>
    <dgm:cxn modelId="{FD0E0537-3CE9-4AD3-B22F-06F09FAA3F47}" type="presParOf" srcId="{10D4D74A-F467-4311-AA1E-66D88D7EB776}" destId="{8CA05668-B215-4967-83EE-FE9B401A6177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D2084-D161-4E16-904C-1AE5D6F7A512}" type="doc">
      <dgm:prSet loTypeId="urn:microsoft.com/office/officeart/2005/8/layout/b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6E9E5A3-C7D9-4DDD-BB49-85B071DB60B8}">
      <dgm:prSet phldrT="[Text]"/>
      <dgm:spPr/>
      <dgm:t>
        <a:bodyPr/>
        <a:lstStyle/>
        <a:p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Harvest</a:t>
          </a:r>
          <a:r>
            <a:rPr lang="en-US" dirty="0" smtClean="0"/>
            <a:t> </a:t>
          </a:r>
          <a:r>
            <a:rPr lang="en-US" dirty="0" smtClean="0">
              <a:solidFill>
                <a:schemeClr val="tx1"/>
              </a:solidFill>
            </a:rPr>
            <a:t>Hathi metadata</a:t>
          </a:r>
          <a:endParaRPr lang="en-US" dirty="0">
            <a:solidFill>
              <a:schemeClr val="tx1"/>
            </a:solidFill>
          </a:endParaRPr>
        </a:p>
      </dgm:t>
    </dgm:pt>
    <dgm:pt modelId="{9747088B-F1B4-41E0-8F13-5C73AD9BFBA3}" type="parTrans" cxnId="{6260209D-E3FF-4DBF-A7AE-8118E48F4830}">
      <dgm:prSet/>
      <dgm:spPr/>
      <dgm:t>
        <a:bodyPr/>
        <a:lstStyle/>
        <a:p>
          <a:endParaRPr lang="en-US"/>
        </a:p>
      </dgm:t>
    </dgm:pt>
    <dgm:pt modelId="{DAC21D59-E9E9-4179-9679-4D57125810D2}" type="sibTrans" cxnId="{6260209D-E3FF-4DBF-A7AE-8118E48F4830}">
      <dgm:prSet/>
      <dgm:spPr/>
      <dgm:t>
        <a:bodyPr/>
        <a:lstStyle/>
        <a:p>
          <a:endParaRPr lang="en-US"/>
        </a:p>
      </dgm:t>
    </dgm:pt>
    <dgm:pt modelId="{B593BCA5-EC00-4AD3-9856-367E19C9044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Extract, de-duplicate OCLC nos.</a:t>
          </a:r>
          <a:endParaRPr lang="en-US" dirty="0">
            <a:solidFill>
              <a:schemeClr val="tx1"/>
            </a:solidFill>
          </a:endParaRPr>
        </a:p>
      </dgm:t>
    </dgm:pt>
    <dgm:pt modelId="{68A61EA9-5011-46C0-AA3A-DF6B2039280C}" type="parTrans" cxnId="{864CCF8B-4A79-4661-AB7A-978D4F1AB0F3}">
      <dgm:prSet/>
      <dgm:spPr/>
      <dgm:t>
        <a:bodyPr/>
        <a:lstStyle/>
        <a:p>
          <a:endParaRPr lang="en-US"/>
        </a:p>
      </dgm:t>
    </dgm:pt>
    <dgm:pt modelId="{FF8145B9-C2E8-4C05-B184-E8924005033B}" type="sibTrans" cxnId="{864CCF8B-4A79-4661-AB7A-978D4F1AB0F3}">
      <dgm:prSet/>
      <dgm:spPr/>
      <dgm:t>
        <a:bodyPr/>
        <a:lstStyle/>
        <a:p>
          <a:endParaRPr lang="en-US"/>
        </a:p>
      </dgm:t>
    </dgm:pt>
    <dgm:pt modelId="{E71B481C-189A-470C-A66C-14EA920CBCFD}">
      <dgm:prSet phldrT="[Text]"/>
      <dgm:spPr/>
      <dgm:t>
        <a:bodyPr/>
        <a:lstStyle/>
        <a:p>
          <a:endParaRPr lang="en-US" dirty="0" smtClean="0">
            <a:solidFill>
              <a:schemeClr val="tx1"/>
            </a:solidFill>
          </a:endParaRPr>
        </a:p>
        <a:p>
          <a:r>
            <a:rPr lang="en-US" dirty="0" err="1" smtClean="0">
              <a:solidFill>
                <a:schemeClr val="tx1"/>
              </a:solidFill>
            </a:rPr>
            <a:t>xID</a:t>
          </a:r>
          <a:r>
            <a:rPr lang="en-US" dirty="0" smtClean="0">
              <a:solidFill>
                <a:schemeClr val="tx1"/>
              </a:solidFill>
            </a:rPr>
            <a:t> to identify missing numbers</a:t>
          </a:r>
          <a:endParaRPr lang="en-US" dirty="0">
            <a:solidFill>
              <a:schemeClr val="tx1"/>
            </a:solidFill>
          </a:endParaRPr>
        </a:p>
      </dgm:t>
    </dgm:pt>
    <dgm:pt modelId="{D9A06037-0BA4-457D-A3B5-1DC7A1B873C7}" type="parTrans" cxnId="{1C79080B-C3A2-443F-B030-56FDB216AC09}">
      <dgm:prSet/>
      <dgm:spPr/>
      <dgm:t>
        <a:bodyPr/>
        <a:lstStyle/>
        <a:p>
          <a:endParaRPr lang="en-US"/>
        </a:p>
      </dgm:t>
    </dgm:pt>
    <dgm:pt modelId="{54C48BA3-427D-4DA5-8EF5-48FA29FFB127}" type="sibTrans" cxnId="{1C79080B-C3A2-443F-B030-56FDB216AC09}">
      <dgm:prSet/>
      <dgm:spPr/>
      <dgm:t>
        <a:bodyPr/>
        <a:lstStyle/>
        <a:p>
          <a:endParaRPr lang="en-US"/>
        </a:p>
      </dgm:t>
    </dgm:pt>
    <dgm:pt modelId="{5E919358-37B2-4A14-94C8-3355AAAA04E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Concatenate OCLC nos.</a:t>
          </a:r>
          <a:endParaRPr lang="en-US" dirty="0">
            <a:solidFill>
              <a:schemeClr val="tx1"/>
            </a:solidFill>
          </a:endParaRPr>
        </a:p>
      </dgm:t>
    </dgm:pt>
    <dgm:pt modelId="{70CF15F2-1D42-4761-9C97-B2226D25A75D}" type="parTrans" cxnId="{A2DF23C1-CE51-4DBA-9A38-8A8A4D709689}">
      <dgm:prSet/>
      <dgm:spPr/>
      <dgm:t>
        <a:bodyPr/>
        <a:lstStyle/>
        <a:p>
          <a:endParaRPr lang="en-US"/>
        </a:p>
      </dgm:t>
    </dgm:pt>
    <dgm:pt modelId="{B5533DA0-2095-4F0C-9F79-5617717BE58D}" type="sibTrans" cxnId="{A2DF23C1-CE51-4DBA-9A38-8A8A4D709689}">
      <dgm:prSet/>
      <dgm:spPr/>
      <dgm:t>
        <a:bodyPr/>
        <a:lstStyle/>
        <a:p>
          <a:endParaRPr lang="en-US"/>
        </a:p>
      </dgm:t>
    </dgm:pt>
    <dgm:pt modelId="{35AF8270-2046-4AA4-B146-6548320FBB56}">
      <dgm:prSet phldrT="[Text]"/>
      <dgm:spPr/>
      <dgm:t>
        <a:bodyPr/>
        <a:lstStyle/>
        <a:p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Extract </a:t>
          </a:r>
          <a:r>
            <a:rPr lang="en-US" dirty="0" err="1" smtClean="0">
              <a:solidFill>
                <a:schemeClr val="tx1"/>
              </a:solidFill>
            </a:rPr>
            <a:t>WorldCat</a:t>
          </a:r>
          <a:r>
            <a:rPr lang="en-US" dirty="0" smtClean="0">
              <a:solidFill>
                <a:schemeClr val="tx1"/>
              </a:solidFill>
            </a:rPr>
            <a:t> metadata</a:t>
          </a:r>
          <a:endParaRPr lang="en-US" dirty="0">
            <a:solidFill>
              <a:schemeClr val="tx1"/>
            </a:solidFill>
          </a:endParaRPr>
        </a:p>
      </dgm:t>
    </dgm:pt>
    <dgm:pt modelId="{BB7DC814-8A5B-442B-B02C-2C89B71DC667}" type="parTrans" cxnId="{5B815B5D-A018-476F-9D5F-EE2D03E49FCA}">
      <dgm:prSet/>
      <dgm:spPr/>
      <dgm:t>
        <a:bodyPr/>
        <a:lstStyle/>
        <a:p>
          <a:endParaRPr lang="en-US"/>
        </a:p>
      </dgm:t>
    </dgm:pt>
    <dgm:pt modelId="{64A0D77B-9831-4D58-9D16-C7CA349E82B9}" type="sibTrans" cxnId="{5B815B5D-A018-476F-9D5F-EE2D03E49FCA}">
      <dgm:prSet/>
      <dgm:spPr/>
      <dgm:t>
        <a:bodyPr/>
        <a:lstStyle/>
        <a:p>
          <a:endParaRPr lang="en-US"/>
        </a:p>
      </dgm:t>
    </dgm:pt>
    <dgm:pt modelId="{AB7822B6-1E29-4F0D-8FA6-A3056FB61CF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Merge Hathi and </a:t>
          </a:r>
          <a:r>
            <a:rPr lang="en-US" dirty="0" err="1" smtClean="0">
              <a:solidFill>
                <a:schemeClr val="tx1"/>
              </a:solidFill>
            </a:rPr>
            <a:t>WorldCat</a:t>
          </a:r>
          <a:r>
            <a:rPr lang="en-US" dirty="0" smtClean="0">
              <a:solidFill>
                <a:schemeClr val="tx1"/>
              </a:solidFill>
            </a:rPr>
            <a:t> metadata</a:t>
          </a:r>
          <a:endParaRPr lang="en-US" dirty="0">
            <a:solidFill>
              <a:schemeClr val="tx1"/>
            </a:solidFill>
          </a:endParaRPr>
        </a:p>
      </dgm:t>
    </dgm:pt>
    <dgm:pt modelId="{F7A071D4-F1ED-498B-9C2B-A55915271A5F}" type="parTrans" cxnId="{E3184B94-20F1-4D27-9B1C-EDCAFBCA671C}">
      <dgm:prSet/>
      <dgm:spPr/>
      <dgm:t>
        <a:bodyPr/>
        <a:lstStyle/>
        <a:p>
          <a:endParaRPr lang="en-US"/>
        </a:p>
      </dgm:t>
    </dgm:pt>
    <dgm:pt modelId="{71B16F8A-27DB-446A-B11C-0A5494D27E9C}" type="sibTrans" cxnId="{E3184B94-20F1-4D27-9B1C-EDCAFBCA671C}">
      <dgm:prSet/>
      <dgm:spPr/>
      <dgm:t>
        <a:bodyPr/>
        <a:lstStyle/>
        <a:p>
          <a:endParaRPr lang="en-US"/>
        </a:p>
      </dgm:t>
    </dgm:pt>
    <dgm:pt modelId="{95C7BBE8-D294-48CF-9509-242F4327CEE5}">
      <dgm:prSet phldrT="[Text]"/>
      <dgm:spPr/>
      <dgm:t>
        <a:bodyPr/>
        <a:lstStyle/>
        <a:p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Enrich with </a:t>
          </a:r>
          <a:r>
            <a:rPr lang="en-US" dirty="0" err="1" smtClean="0">
              <a:solidFill>
                <a:schemeClr val="tx1"/>
              </a:solidFill>
            </a:rPr>
            <a:t>ReCAP</a:t>
          </a:r>
          <a:r>
            <a:rPr lang="en-US" dirty="0" smtClean="0">
              <a:solidFill>
                <a:schemeClr val="tx1"/>
              </a:solidFill>
            </a:rPr>
            <a:t> metadata</a:t>
          </a:r>
          <a:endParaRPr lang="en-US" dirty="0">
            <a:solidFill>
              <a:schemeClr val="tx1"/>
            </a:solidFill>
          </a:endParaRPr>
        </a:p>
      </dgm:t>
    </dgm:pt>
    <dgm:pt modelId="{8F5BDB4E-7EE7-45B6-B264-97368E5E2D31}" type="parTrans" cxnId="{DF28513C-E26B-4DBA-9DA7-62D9A0AC3B41}">
      <dgm:prSet/>
      <dgm:spPr/>
      <dgm:t>
        <a:bodyPr/>
        <a:lstStyle/>
        <a:p>
          <a:endParaRPr lang="en-US"/>
        </a:p>
      </dgm:t>
    </dgm:pt>
    <dgm:pt modelId="{2E648550-4124-4217-B1E9-5191E9DF24AC}" type="sibTrans" cxnId="{DF28513C-E26B-4DBA-9DA7-62D9A0AC3B41}">
      <dgm:prSet/>
      <dgm:spPr/>
      <dgm:t>
        <a:bodyPr/>
        <a:lstStyle/>
        <a:p>
          <a:endParaRPr lang="en-US"/>
        </a:p>
      </dgm:t>
    </dgm:pt>
    <dgm:pt modelId="{6379E0CF-EC61-49FF-BEF4-82783984642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Process, index</a:t>
          </a:r>
          <a:endParaRPr lang="en-US" dirty="0">
            <a:solidFill>
              <a:schemeClr val="tx1"/>
            </a:solidFill>
          </a:endParaRPr>
        </a:p>
      </dgm:t>
    </dgm:pt>
    <dgm:pt modelId="{0E031487-55EF-46AE-B392-1E8636D9BABD}" type="parTrans" cxnId="{BA0AFE5B-8E4F-459C-827D-E474A2D7D9CC}">
      <dgm:prSet/>
      <dgm:spPr/>
      <dgm:t>
        <a:bodyPr/>
        <a:lstStyle/>
        <a:p>
          <a:endParaRPr lang="en-US"/>
        </a:p>
      </dgm:t>
    </dgm:pt>
    <dgm:pt modelId="{B75A347F-CAD1-4607-A0A1-9D9A0DBDED5C}" type="sibTrans" cxnId="{BA0AFE5B-8E4F-459C-827D-E474A2D7D9CC}">
      <dgm:prSet/>
      <dgm:spPr/>
      <dgm:t>
        <a:bodyPr/>
        <a:lstStyle/>
        <a:p>
          <a:endParaRPr lang="en-US"/>
        </a:p>
      </dgm:t>
    </dgm:pt>
    <dgm:pt modelId="{B171CA80-F502-4B13-8EBB-31D60F486FD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Analyze, </a:t>
          </a:r>
        </a:p>
        <a:p>
          <a:r>
            <a:rPr lang="en-US" dirty="0" smtClean="0">
              <a:solidFill>
                <a:schemeClr val="tx1"/>
              </a:solidFill>
            </a:rPr>
            <a:t>re-factor</a:t>
          </a:r>
          <a:endParaRPr lang="en-US" dirty="0">
            <a:solidFill>
              <a:schemeClr val="tx1"/>
            </a:solidFill>
          </a:endParaRPr>
        </a:p>
      </dgm:t>
    </dgm:pt>
    <dgm:pt modelId="{731DB80E-B1D2-4328-B3C1-59E3342B4D57}" type="parTrans" cxnId="{7B001086-8468-4260-9406-36B091EE21F2}">
      <dgm:prSet/>
      <dgm:spPr/>
      <dgm:t>
        <a:bodyPr/>
        <a:lstStyle/>
        <a:p>
          <a:endParaRPr lang="en-US"/>
        </a:p>
      </dgm:t>
    </dgm:pt>
    <dgm:pt modelId="{0883C1D1-DABE-414D-93C0-8AE2E72F5B61}" type="sibTrans" cxnId="{7B001086-8468-4260-9406-36B091EE21F2}">
      <dgm:prSet/>
      <dgm:spPr/>
      <dgm:t>
        <a:bodyPr/>
        <a:lstStyle/>
        <a:p>
          <a:endParaRPr lang="en-US"/>
        </a:p>
      </dgm:t>
    </dgm:pt>
    <dgm:pt modelId="{82D1A1A8-0B96-48E1-84B9-71E3A4C1F109}" type="pres">
      <dgm:prSet presAssocID="{A3BD2084-D161-4E16-904C-1AE5D6F7A5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A6FDC-FB40-4552-AFD6-D74DF26F4520}" type="pres">
      <dgm:prSet presAssocID="{E6E9E5A3-C7D9-4DDD-BB49-85B071DB60B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C6288-971D-4BB1-9A71-C0CEF9481EC5}" type="pres">
      <dgm:prSet presAssocID="{DAC21D59-E9E9-4179-9679-4D57125810D2}" presName="sibTrans" presStyleLbl="sibTrans1D1" presStyleIdx="0" presStyleCnt="8"/>
      <dgm:spPr/>
      <dgm:t>
        <a:bodyPr/>
        <a:lstStyle/>
        <a:p>
          <a:endParaRPr lang="en-US"/>
        </a:p>
      </dgm:t>
    </dgm:pt>
    <dgm:pt modelId="{19FFC16F-BC7C-4EBB-B729-43F048C4BDFA}" type="pres">
      <dgm:prSet presAssocID="{DAC21D59-E9E9-4179-9679-4D57125810D2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E357C232-54B7-4A98-A5D5-1DE6CFAACAD4}" type="pres">
      <dgm:prSet presAssocID="{B593BCA5-EC00-4AD3-9856-367E19C9044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F7CA9-8280-48C9-9ECA-8D72DDEAE5FE}" type="pres">
      <dgm:prSet presAssocID="{FF8145B9-C2E8-4C05-B184-E8924005033B}" presName="sibTrans" presStyleLbl="sibTrans1D1" presStyleIdx="1" presStyleCnt="8"/>
      <dgm:spPr/>
      <dgm:t>
        <a:bodyPr/>
        <a:lstStyle/>
        <a:p>
          <a:endParaRPr lang="en-US"/>
        </a:p>
      </dgm:t>
    </dgm:pt>
    <dgm:pt modelId="{103CD1DD-B87D-4B0B-B3E1-42757871ACDC}" type="pres">
      <dgm:prSet presAssocID="{FF8145B9-C2E8-4C05-B184-E8924005033B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40682BEC-7C0C-4399-B507-E38462ADD7AE}" type="pres">
      <dgm:prSet presAssocID="{E71B481C-189A-470C-A66C-14EA920CBCF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E375C-C144-47E0-9A7C-CFB1DFC4B771}" type="pres">
      <dgm:prSet presAssocID="{54C48BA3-427D-4DA5-8EF5-48FA29FFB127}" presName="sibTrans" presStyleLbl="sibTrans1D1" presStyleIdx="2" presStyleCnt="8"/>
      <dgm:spPr/>
      <dgm:t>
        <a:bodyPr/>
        <a:lstStyle/>
        <a:p>
          <a:endParaRPr lang="en-US"/>
        </a:p>
      </dgm:t>
    </dgm:pt>
    <dgm:pt modelId="{94DB822E-415C-4C81-9B21-C58BAB5D1B93}" type="pres">
      <dgm:prSet presAssocID="{54C48BA3-427D-4DA5-8EF5-48FA29FFB127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180F1A21-C367-4476-A813-679134F042F5}" type="pres">
      <dgm:prSet presAssocID="{5E919358-37B2-4A14-94C8-3355AAAA04E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C727B-C8F2-41DE-9FD7-10931D05803D}" type="pres">
      <dgm:prSet presAssocID="{B5533DA0-2095-4F0C-9F79-5617717BE58D}" presName="sibTrans" presStyleLbl="sibTrans1D1" presStyleIdx="3" presStyleCnt="8"/>
      <dgm:spPr/>
      <dgm:t>
        <a:bodyPr/>
        <a:lstStyle/>
        <a:p>
          <a:endParaRPr lang="en-US"/>
        </a:p>
      </dgm:t>
    </dgm:pt>
    <dgm:pt modelId="{0149D42F-83B6-4A65-8EC8-E5A71E274153}" type="pres">
      <dgm:prSet presAssocID="{B5533DA0-2095-4F0C-9F79-5617717BE58D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7991D526-3EFB-443E-BAEF-064E8EAECFF4}" type="pres">
      <dgm:prSet presAssocID="{35AF8270-2046-4AA4-B146-6548320FBB5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6604F-892E-4FB7-9908-837550466F9B}" type="pres">
      <dgm:prSet presAssocID="{64A0D77B-9831-4D58-9D16-C7CA349E82B9}" presName="sibTrans" presStyleLbl="sibTrans1D1" presStyleIdx="4" presStyleCnt="8"/>
      <dgm:spPr/>
      <dgm:t>
        <a:bodyPr/>
        <a:lstStyle/>
        <a:p>
          <a:endParaRPr lang="en-US"/>
        </a:p>
      </dgm:t>
    </dgm:pt>
    <dgm:pt modelId="{5CC322AB-948A-4166-B83B-6A5CF3AB8EDA}" type="pres">
      <dgm:prSet presAssocID="{64A0D77B-9831-4D58-9D16-C7CA349E82B9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4F3E0B4B-2D70-4F1D-8882-2AFBE9008A7A}" type="pres">
      <dgm:prSet presAssocID="{AB7822B6-1E29-4F0D-8FA6-A3056FB61CF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488D4-4F68-4D04-A117-66FCD42FC09A}" type="pres">
      <dgm:prSet presAssocID="{71B16F8A-27DB-446A-B11C-0A5494D27E9C}" presName="sibTrans" presStyleLbl="sibTrans1D1" presStyleIdx="5" presStyleCnt="8"/>
      <dgm:spPr/>
      <dgm:t>
        <a:bodyPr/>
        <a:lstStyle/>
        <a:p>
          <a:endParaRPr lang="en-US"/>
        </a:p>
      </dgm:t>
    </dgm:pt>
    <dgm:pt modelId="{883BF8F0-A129-498A-B62F-D32178F87E73}" type="pres">
      <dgm:prSet presAssocID="{71B16F8A-27DB-446A-B11C-0A5494D27E9C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A8F0F1E5-7B1B-47F4-990E-CCED92BB465E}" type="pres">
      <dgm:prSet presAssocID="{95C7BBE8-D294-48CF-9509-242F4327CEE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0ADD7-879B-4848-8E31-D32AB71144B8}" type="pres">
      <dgm:prSet presAssocID="{2E648550-4124-4217-B1E9-5191E9DF24AC}" presName="sibTrans" presStyleLbl="sibTrans1D1" presStyleIdx="6" presStyleCnt="8"/>
      <dgm:spPr/>
      <dgm:t>
        <a:bodyPr/>
        <a:lstStyle/>
        <a:p>
          <a:endParaRPr lang="en-US"/>
        </a:p>
      </dgm:t>
    </dgm:pt>
    <dgm:pt modelId="{8C716FC4-7E49-4CF2-A9DA-BB0CE75930F5}" type="pres">
      <dgm:prSet presAssocID="{2E648550-4124-4217-B1E9-5191E9DF24AC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52D5F608-F577-451D-9CB8-4859F1B720E8}" type="pres">
      <dgm:prSet presAssocID="{6379E0CF-EC61-49FF-BEF4-82783984642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B92A8-AE96-4856-A38A-C3E7406B7ACB}" type="pres">
      <dgm:prSet presAssocID="{B75A347F-CAD1-4607-A0A1-9D9A0DBDED5C}" presName="sibTrans" presStyleLbl="sibTrans1D1" presStyleIdx="7" presStyleCnt="8"/>
      <dgm:spPr/>
      <dgm:t>
        <a:bodyPr/>
        <a:lstStyle/>
        <a:p>
          <a:endParaRPr lang="en-US"/>
        </a:p>
      </dgm:t>
    </dgm:pt>
    <dgm:pt modelId="{D94A238A-2C21-43BA-80EF-CE0AEFC22AF2}" type="pres">
      <dgm:prSet presAssocID="{B75A347F-CAD1-4607-A0A1-9D9A0DBDED5C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DF6B2466-0737-465D-87F4-79BBA7F1BFB6}" type="pres">
      <dgm:prSet presAssocID="{B171CA80-F502-4B13-8EBB-31D60F486FD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FB065-2FA3-43D0-B5B9-098A0BE95815}" type="presOf" srcId="{DAC21D59-E9E9-4179-9679-4D57125810D2}" destId="{19FFC16F-BC7C-4EBB-B729-43F048C4BDFA}" srcOrd="1" destOrd="0" presId="urn:microsoft.com/office/officeart/2005/8/layout/bProcess3"/>
    <dgm:cxn modelId="{E3D919A0-AA8D-4E64-A972-FAEFB4D30475}" type="presOf" srcId="{2E648550-4124-4217-B1E9-5191E9DF24AC}" destId="{8C716FC4-7E49-4CF2-A9DA-BB0CE75930F5}" srcOrd="1" destOrd="0" presId="urn:microsoft.com/office/officeart/2005/8/layout/bProcess3"/>
    <dgm:cxn modelId="{4CA9A937-5BAD-4A02-8B64-A5C0D184DFEC}" type="presOf" srcId="{B75A347F-CAD1-4607-A0A1-9D9A0DBDED5C}" destId="{0F4B92A8-AE96-4856-A38A-C3E7406B7ACB}" srcOrd="0" destOrd="0" presId="urn:microsoft.com/office/officeart/2005/8/layout/bProcess3"/>
    <dgm:cxn modelId="{A2DF23C1-CE51-4DBA-9A38-8A8A4D709689}" srcId="{A3BD2084-D161-4E16-904C-1AE5D6F7A512}" destId="{5E919358-37B2-4A14-94C8-3355AAAA04ED}" srcOrd="3" destOrd="0" parTransId="{70CF15F2-1D42-4761-9C97-B2226D25A75D}" sibTransId="{B5533DA0-2095-4F0C-9F79-5617717BE58D}"/>
    <dgm:cxn modelId="{B2D89E97-E7CC-4387-9E2F-CF0B789E3C7E}" type="presOf" srcId="{B593BCA5-EC00-4AD3-9856-367E19C90444}" destId="{E357C232-54B7-4A98-A5D5-1DE6CFAACAD4}" srcOrd="0" destOrd="0" presId="urn:microsoft.com/office/officeart/2005/8/layout/bProcess3"/>
    <dgm:cxn modelId="{2C35766B-A275-487B-8925-87738F0BD000}" type="presOf" srcId="{FF8145B9-C2E8-4C05-B184-E8924005033B}" destId="{103CD1DD-B87D-4B0B-B3E1-42757871ACDC}" srcOrd="1" destOrd="0" presId="urn:microsoft.com/office/officeart/2005/8/layout/bProcess3"/>
    <dgm:cxn modelId="{864CCF8B-4A79-4661-AB7A-978D4F1AB0F3}" srcId="{A3BD2084-D161-4E16-904C-1AE5D6F7A512}" destId="{B593BCA5-EC00-4AD3-9856-367E19C90444}" srcOrd="1" destOrd="0" parTransId="{68A61EA9-5011-46C0-AA3A-DF6B2039280C}" sibTransId="{FF8145B9-C2E8-4C05-B184-E8924005033B}"/>
    <dgm:cxn modelId="{092B1289-2556-4B0E-B3A0-DBF9A3BACD38}" type="presOf" srcId="{FF8145B9-C2E8-4C05-B184-E8924005033B}" destId="{D57F7CA9-8280-48C9-9ECA-8D72DDEAE5FE}" srcOrd="0" destOrd="0" presId="urn:microsoft.com/office/officeart/2005/8/layout/bProcess3"/>
    <dgm:cxn modelId="{E3184B94-20F1-4D27-9B1C-EDCAFBCA671C}" srcId="{A3BD2084-D161-4E16-904C-1AE5D6F7A512}" destId="{AB7822B6-1E29-4F0D-8FA6-A3056FB61CF9}" srcOrd="5" destOrd="0" parTransId="{F7A071D4-F1ED-498B-9C2B-A55915271A5F}" sibTransId="{71B16F8A-27DB-446A-B11C-0A5494D27E9C}"/>
    <dgm:cxn modelId="{C9BBC9BC-1937-4D6D-8BF8-6634E52BB622}" type="presOf" srcId="{B5533DA0-2095-4F0C-9F79-5617717BE58D}" destId="{0149D42F-83B6-4A65-8EC8-E5A71E274153}" srcOrd="1" destOrd="0" presId="urn:microsoft.com/office/officeart/2005/8/layout/bProcess3"/>
    <dgm:cxn modelId="{3FCA6E86-1C65-47CA-9FDB-45F60E94F5E3}" type="presOf" srcId="{71B16F8A-27DB-446A-B11C-0A5494D27E9C}" destId="{883BF8F0-A129-498A-B62F-D32178F87E73}" srcOrd="1" destOrd="0" presId="urn:microsoft.com/office/officeart/2005/8/layout/bProcess3"/>
    <dgm:cxn modelId="{0F21EA1E-9125-4696-B13B-37960EF86A8F}" type="presOf" srcId="{64A0D77B-9831-4D58-9D16-C7CA349E82B9}" destId="{5CC322AB-948A-4166-B83B-6A5CF3AB8EDA}" srcOrd="1" destOrd="0" presId="urn:microsoft.com/office/officeart/2005/8/layout/bProcess3"/>
    <dgm:cxn modelId="{6260209D-E3FF-4DBF-A7AE-8118E48F4830}" srcId="{A3BD2084-D161-4E16-904C-1AE5D6F7A512}" destId="{E6E9E5A3-C7D9-4DDD-BB49-85B071DB60B8}" srcOrd="0" destOrd="0" parTransId="{9747088B-F1B4-41E0-8F13-5C73AD9BFBA3}" sibTransId="{DAC21D59-E9E9-4179-9679-4D57125810D2}"/>
    <dgm:cxn modelId="{CF17356F-BA12-4737-A858-9CFBA1A1011C}" type="presOf" srcId="{95C7BBE8-D294-48CF-9509-242F4327CEE5}" destId="{A8F0F1E5-7B1B-47F4-990E-CCED92BB465E}" srcOrd="0" destOrd="0" presId="urn:microsoft.com/office/officeart/2005/8/layout/bProcess3"/>
    <dgm:cxn modelId="{4DCB3A39-A17D-4CEE-BC66-54C631DA2EDD}" type="presOf" srcId="{64A0D77B-9831-4D58-9D16-C7CA349E82B9}" destId="{1926604F-892E-4FB7-9908-837550466F9B}" srcOrd="0" destOrd="0" presId="urn:microsoft.com/office/officeart/2005/8/layout/bProcess3"/>
    <dgm:cxn modelId="{C972214C-D03E-465C-9966-BFFE1E8D6C86}" type="presOf" srcId="{2E648550-4124-4217-B1E9-5191E9DF24AC}" destId="{2E30ADD7-879B-4848-8E31-D32AB71144B8}" srcOrd="0" destOrd="0" presId="urn:microsoft.com/office/officeart/2005/8/layout/bProcess3"/>
    <dgm:cxn modelId="{00DE52DB-EF1C-4102-AD61-C643FAABB184}" type="presOf" srcId="{AB7822B6-1E29-4F0D-8FA6-A3056FB61CF9}" destId="{4F3E0B4B-2D70-4F1D-8882-2AFBE9008A7A}" srcOrd="0" destOrd="0" presId="urn:microsoft.com/office/officeart/2005/8/layout/bProcess3"/>
    <dgm:cxn modelId="{A732DC77-C059-43FE-A59E-85E4C687CDEB}" type="presOf" srcId="{A3BD2084-D161-4E16-904C-1AE5D6F7A512}" destId="{82D1A1A8-0B96-48E1-84B9-71E3A4C1F109}" srcOrd="0" destOrd="0" presId="urn:microsoft.com/office/officeart/2005/8/layout/bProcess3"/>
    <dgm:cxn modelId="{3D8F8EE2-65DF-4628-A3BA-F822FE5CA346}" type="presOf" srcId="{B5533DA0-2095-4F0C-9F79-5617717BE58D}" destId="{6D8C727B-C8F2-41DE-9FD7-10931D05803D}" srcOrd="0" destOrd="0" presId="urn:microsoft.com/office/officeart/2005/8/layout/bProcess3"/>
    <dgm:cxn modelId="{7B001086-8468-4260-9406-36B091EE21F2}" srcId="{A3BD2084-D161-4E16-904C-1AE5D6F7A512}" destId="{B171CA80-F502-4B13-8EBB-31D60F486FDF}" srcOrd="8" destOrd="0" parTransId="{731DB80E-B1D2-4328-B3C1-59E3342B4D57}" sibTransId="{0883C1D1-DABE-414D-93C0-8AE2E72F5B61}"/>
    <dgm:cxn modelId="{A5E09988-E733-44FB-A820-98E7FCEF828E}" type="presOf" srcId="{54C48BA3-427D-4DA5-8EF5-48FA29FFB127}" destId="{D5EE375C-C144-47E0-9A7C-CFB1DFC4B771}" srcOrd="0" destOrd="0" presId="urn:microsoft.com/office/officeart/2005/8/layout/bProcess3"/>
    <dgm:cxn modelId="{F0E3AD2A-81D5-4C4F-BD76-635A16C1D16D}" type="presOf" srcId="{71B16F8A-27DB-446A-B11C-0A5494D27E9C}" destId="{388488D4-4F68-4D04-A117-66FCD42FC09A}" srcOrd="0" destOrd="0" presId="urn:microsoft.com/office/officeart/2005/8/layout/bProcess3"/>
    <dgm:cxn modelId="{A91CE664-32BE-4F87-B7B3-4ED7AA963FF2}" type="presOf" srcId="{35AF8270-2046-4AA4-B146-6548320FBB56}" destId="{7991D526-3EFB-443E-BAEF-064E8EAECFF4}" srcOrd="0" destOrd="0" presId="urn:microsoft.com/office/officeart/2005/8/layout/bProcess3"/>
    <dgm:cxn modelId="{45819DEE-9542-4E71-B97B-4DA347233CAE}" type="presOf" srcId="{6379E0CF-EC61-49FF-BEF4-827839846426}" destId="{52D5F608-F577-451D-9CB8-4859F1B720E8}" srcOrd="0" destOrd="0" presId="urn:microsoft.com/office/officeart/2005/8/layout/bProcess3"/>
    <dgm:cxn modelId="{BA0AFE5B-8E4F-459C-827D-E474A2D7D9CC}" srcId="{A3BD2084-D161-4E16-904C-1AE5D6F7A512}" destId="{6379E0CF-EC61-49FF-BEF4-827839846426}" srcOrd="7" destOrd="0" parTransId="{0E031487-55EF-46AE-B392-1E8636D9BABD}" sibTransId="{B75A347F-CAD1-4607-A0A1-9D9A0DBDED5C}"/>
    <dgm:cxn modelId="{0A6EFE00-6E2A-4CDF-B41D-F9000BE22F81}" type="presOf" srcId="{E71B481C-189A-470C-A66C-14EA920CBCFD}" destId="{40682BEC-7C0C-4399-B507-E38462ADD7AE}" srcOrd="0" destOrd="0" presId="urn:microsoft.com/office/officeart/2005/8/layout/bProcess3"/>
    <dgm:cxn modelId="{0B50C030-8452-4ECE-B6BD-90259D54C125}" type="presOf" srcId="{54C48BA3-427D-4DA5-8EF5-48FA29FFB127}" destId="{94DB822E-415C-4C81-9B21-C58BAB5D1B93}" srcOrd="1" destOrd="0" presId="urn:microsoft.com/office/officeart/2005/8/layout/bProcess3"/>
    <dgm:cxn modelId="{4E8223C4-81EE-4631-B1D0-F028992917A7}" type="presOf" srcId="{B75A347F-CAD1-4607-A0A1-9D9A0DBDED5C}" destId="{D94A238A-2C21-43BA-80EF-CE0AEFC22AF2}" srcOrd="1" destOrd="0" presId="urn:microsoft.com/office/officeart/2005/8/layout/bProcess3"/>
    <dgm:cxn modelId="{F6E140DF-EA1F-4B09-AED8-601BB549FD2E}" type="presOf" srcId="{5E919358-37B2-4A14-94C8-3355AAAA04ED}" destId="{180F1A21-C367-4476-A813-679134F042F5}" srcOrd="0" destOrd="0" presId="urn:microsoft.com/office/officeart/2005/8/layout/bProcess3"/>
    <dgm:cxn modelId="{1C79080B-C3A2-443F-B030-56FDB216AC09}" srcId="{A3BD2084-D161-4E16-904C-1AE5D6F7A512}" destId="{E71B481C-189A-470C-A66C-14EA920CBCFD}" srcOrd="2" destOrd="0" parTransId="{D9A06037-0BA4-457D-A3B5-1DC7A1B873C7}" sibTransId="{54C48BA3-427D-4DA5-8EF5-48FA29FFB127}"/>
    <dgm:cxn modelId="{3B475C50-AF99-4544-9D5D-16D96AA88705}" type="presOf" srcId="{E6E9E5A3-C7D9-4DDD-BB49-85B071DB60B8}" destId="{894A6FDC-FB40-4552-AFD6-D74DF26F4520}" srcOrd="0" destOrd="0" presId="urn:microsoft.com/office/officeart/2005/8/layout/bProcess3"/>
    <dgm:cxn modelId="{8F4E6BB1-D382-44D7-BDF0-B1C8C9F044D0}" type="presOf" srcId="{B171CA80-F502-4B13-8EBB-31D60F486FDF}" destId="{DF6B2466-0737-465D-87F4-79BBA7F1BFB6}" srcOrd="0" destOrd="0" presId="urn:microsoft.com/office/officeart/2005/8/layout/bProcess3"/>
    <dgm:cxn modelId="{543F1BA8-358D-4192-B97E-48652CD0B885}" type="presOf" srcId="{DAC21D59-E9E9-4179-9679-4D57125810D2}" destId="{847C6288-971D-4BB1-9A71-C0CEF9481EC5}" srcOrd="0" destOrd="0" presId="urn:microsoft.com/office/officeart/2005/8/layout/bProcess3"/>
    <dgm:cxn modelId="{DF28513C-E26B-4DBA-9DA7-62D9A0AC3B41}" srcId="{A3BD2084-D161-4E16-904C-1AE5D6F7A512}" destId="{95C7BBE8-D294-48CF-9509-242F4327CEE5}" srcOrd="6" destOrd="0" parTransId="{8F5BDB4E-7EE7-45B6-B264-97368E5E2D31}" sibTransId="{2E648550-4124-4217-B1E9-5191E9DF24AC}"/>
    <dgm:cxn modelId="{5B815B5D-A018-476F-9D5F-EE2D03E49FCA}" srcId="{A3BD2084-D161-4E16-904C-1AE5D6F7A512}" destId="{35AF8270-2046-4AA4-B146-6548320FBB56}" srcOrd="4" destOrd="0" parTransId="{BB7DC814-8A5B-442B-B02C-2C89B71DC667}" sibTransId="{64A0D77B-9831-4D58-9D16-C7CA349E82B9}"/>
    <dgm:cxn modelId="{8ABEAE0A-6AA9-4A86-B82E-88895CADA8E7}" type="presParOf" srcId="{82D1A1A8-0B96-48E1-84B9-71E3A4C1F109}" destId="{894A6FDC-FB40-4552-AFD6-D74DF26F4520}" srcOrd="0" destOrd="0" presId="urn:microsoft.com/office/officeart/2005/8/layout/bProcess3"/>
    <dgm:cxn modelId="{FEA4DA2C-DF35-4CEB-8FCF-D7483D2F37EB}" type="presParOf" srcId="{82D1A1A8-0B96-48E1-84B9-71E3A4C1F109}" destId="{847C6288-971D-4BB1-9A71-C0CEF9481EC5}" srcOrd="1" destOrd="0" presId="urn:microsoft.com/office/officeart/2005/8/layout/bProcess3"/>
    <dgm:cxn modelId="{A41B570B-4E1C-4DD2-8005-0D7916B18AA2}" type="presParOf" srcId="{847C6288-971D-4BB1-9A71-C0CEF9481EC5}" destId="{19FFC16F-BC7C-4EBB-B729-43F048C4BDFA}" srcOrd="0" destOrd="0" presId="urn:microsoft.com/office/officeart/2005/8/layout/bProcess3"/>
    <dgm:cxn modelId="{624983BC-DF61-4C13-85E1-052A296554B4}" type="presParOf" srcId="{82D1A1A8-0B96-48E1-84B9-71E3A4C1F109}" destId="{E357C232-54B7-4A98-A5D5-1DE6CFAACAD4}" srcOrd="2" destOrd="0" presId="urn:microsoft.com/office/officeart/2005/8/layout/bProcess3"/>
    <dgm:cxn modelId="{5EA9A6F2-DB6D-4A9A-8B5D-E611B1872927}" type="presParOf" srcId="{82D1A1A8-0B96-48E1-84B9-71E3A4C1F109}" destId="{D57F7CA9-8280-48C9-9ECA-8D72DDEAE5FE}" srcOrd="3" destOrd="0" presId="urn:microsoft.com/office/officeart/2005/8/layout/bProcess3"/>
    <dgm:cxn modelId="{D96B8F9E-21CE-41F2-BD87-BF5731E88CBD}" type="presParOf" srcId="{D57F7CA9-8280-48C9-9ECA-8D72DDEAE5FE}" destId="{103CD1DD-B87D-4B0B-B3E1-42757871ACDC}" srcOrd="0" destOrd="0" presId="urn:microsoft.com/office/officeart/2005/8/layout/bProcess3"/>
    <dgm:cxn modelId="{ECD69F82-E3D0-4CED-8077-CAC220D1CC36}" type="presParOf" srcId="{82D1A1A8-0B96-48E1-84B9-71E3A4C1F109}" destId="{40682BEC-7C0C-4399-B507-E38462ADD7AE}" srcOrd="4" destOrd="0" presId="urn:microsoft.com/office/officeart/2005/8/layout/bProcess3"/>
    <dgm:cxn modelId="{CFF4BD3E-4D5F-4A76-90C6-28B3C0EB80E7}" type="presParOf" srcId="{82D1A1A8-0B96-48E1-84B9-71E3A4C1F109}" destId="{D5EE375C-C144-47E0-9A7C-CFB1DFC4B771}" srcOrd="5" destOrd="0" presId="urn:microsoft.com/office/officeart/2005/8/layout/bProcess3"/>
    <dgm:cxn modelId="{6B040A05-C09A-4C62-8957-881470A49B77}" type="presParOf" srcId="{D5EE375C-C144-47E0-9A7C-CFB1DFC4B771}" destId="{94DB822E-415C-4C81-9B21-C58BAB5D1B93}" srcOrd="0" destOrd="0" presId="urn:microsoft.com/office/officeart/2005/8/layout/bProcess3"/>
    <dgm:cxn modelId="{C5E67574-3BCC-4003-9C38-79254EB91C1F}" type="presParOf" srcId="{82D1A1A8-0B96-48E1-84B9-71E3A4C1F109}" destId="{180F1A21-C367-4476-A813-679134F042F5}" srcOrd="6" destOrd="0" presId="urn:microsoft.com/office/officeart/2005/8/layout/bProcess3"/>
    <dgm:cxn modelId="{D2A66478-A87C-4CCC-819E-A4E9F873B4C8}" type="presParOf" srcId="{82D1A1A8-0B96-48E1-84B9-71E3A4C1F109}" destId="{6D8C727B-C8F2-41DE-9FD7-10931D05803D}" srcOrd="7" destOrd="0" presId="urn:microsoft.com/office/officeart/2005/8/layout/bProcess3"/>
    <dgm:cxn modelId="{323AD860-80D8-432C-A0A9-815CB1475676}" type="presParOf" srcId="{6D8C727B-C8F2-41DE-9FD7-10931D05803D}" destId="{0149D42F-83B6-4A65-8EC8-E5A71E274153}" srcOrd="0" destOrd="0" presId="urn:microsoft.com/office/officeart/2005/8/layout/bProcess3"/>
    <dgm:cxn modelId="{1E08A02C-BE60-4451-9408-D525A924B229}" type="presParOf" srcId="{82D1A1A8-0B96-48E1-84B9-71E3A4C1F109}" destId="{7991D526-3EFB-443E-BAEF-064E8EAECFF4}" srcOrd="8" destOrd="0" presId="urn:microsoft.com/office/officeart/2005/8/layout/bProcess3"/>
    <dgm:cxn modelId="{4129B12A-8395-4D1C-B84E-43142939373E}" type="presParOf" srcId="{82D1A1A8-0B96-48E1-84B9-71E3A4C1F109}" destId="{1926604F-892E-4FB7-9908-837550466F9B}" srcOrd="9" destOrd="0" presId="urn:microsoft.com/office/officeart/2005/8/layout/bProcess3"/>
    <dgm:cxn modelId="{C2D0C7D8-7266-4BAC-974E-CF73046602C8}" type="presParOf" srcId="{1926604F-892E-4FB7-9908-837550466F9B}" destId="{5CC322AB-948A-4166-B83B-6A5CF3AB8EDA}" srcOrd="0" destOrd="0" presId="urn:microsoft.com/office/officeart/2005/8/layout/bProcess3"/>
    <dgm:cxn modelId="{A32EBC7B-5157-4397-A0B8-4048DD719C49}" type="presParOf" srcId="{82D1A1A8-0B96-48E1-84B9-71E3A4C1F109}" destId="{4F3E0B4B-2D70-4F1D-8882-2AFBE9008A7A}" srcOrd="10" destOrd="0" presId="urn:microsoft.com/office/officeart/2005/8/layout/bProcess3"/>
    <dgm:cxn modelId="{8ADEDE3F-A61A-44B7-9168-8A9B497D6690}" type="presParOf" srcId="{82D1A1A8-0B96-48E1-84B9-71E3A4C1F109}" destId="{388488D4-4F68-4D04-A117-66FCD42FC09A}" srcOrd="11" destOrd="0" presId="urn:microsoft.com/office/officeart/2005/8/layout/bProcess3"/>
    <dgm:cxn modelId="{F6593F26-383F-4304-8DCF-8019A8C6E34A}" type="presParOf" srcId="{388488D4-4F68-4D04-A117-66FCD42FC09A}" destId="{883BF8F0-A129-498A-B62F-D32178F87E73}" srcOrd="0" destOrd="0" presId="urn:microsoft.com/office/officeart/2005/8/layout/bProcess3"/>
    <dgm:cxn modelId="{475F784C-C739-4997-9D37-52512FFCFF38}" type="presParOf" srcId="{82D1A1A8-0B96-48E1-84B9-71E3A4C1F109}" destId="{A8F0F1E5-7B1B-47F4-990E-CCED92BB465E}" srcOrd="12" destOrd="0" presId="urn:microsoft.com/office/officeart/2005/8/layout/bProcess3"/>
    <dgm:cxn modelId="{A8C9C225-2FDA-4BF7-9E0D-AD1AEEAB8863}" type="presParOf" srcId="{82D1A1A8-0B96-48E1-84B9-71E3A4C1F109}" destId="{2E30ADD7-879B-4848-8E31-D32AB71144B8}" srcOrd="13" destOrd="0" presId="urn:microsoft.com/office/officeart/2005/8/layout/bProcess3"/>
    <dgm:cxn modelId="{AED445B4-774F-4AF8-B68D-02D912A6D82F}" type="presParOf" srcId="{2E30ADD7-879B-4848-8E31-D32AB71144B8}" destId="{8C716FC4-7E49-4CF2-A9DA-BB0CE75930F5}" srcOrd="0" destOrd="0" presId="urn:microsoft.com/office/officeart/2005/8/layout/bProcess3"/>
    <dgm:cxn modelId="{9368E61B-2F83-41AE-8582-BEF303887438}" type="presParOf" srcId="{82D1A1A8-0B96-48E1-84B9-71E3A4C1F109}" destId="{52D5F608-F577-451D-9CB8-4859F1B720E8}" srcOrd="14" destOrd="0" presId="urn:microsoft.com/office/officeart/2005/8/layout/bProcess3"/>
    <dgm:cxn modelId="{0A4DDA58-3D08-4E30-B7F7-9741AC55FB1F}" type="presParOf" srcId="{82D1A1A8-0B96-48E1-84B9-71E3A4C1F109}" destId="{0F4B92A8-AE96-4856-A38A-C3E7406B7ACB}" srcOrd="15" destOrd="0" presId="urn:microsoft.com/office/officeart/2005/8/layout/bProcess3"/>
    <dgm:cxn modelId="{1BD96CB7-B479-44B6-A3D4-80AE3106E4A8}" type="presParOf" srcId="{0F4B92A8-AE96-4856-A38A-C3E7406B7ACB}" destId="{D94A238A-2C21-43BA-80EF-CE0AEFC22AF2}" srcOrd="0" destOrd="0" presId="urn:microsoft.com/office/officeart/2005/8/layout/bProcess3"/>
    <dgm:cxn modelId="{59015586-C471-4355-B061-82739BAC91F3}" type="presParOf" srcId="{82D1A1A8-0B96-48E1-84B9-71E3A4C1F109}" destId="{DF6B2466-0737-465D-87F4-79BBA7F1BFB6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31F9C9-C205-4FA6-9EBC-3F8928E8AC6D}">
      <dsp:nvSpPr>
        <dsp:cNvPr id="0" name=""/>
        <dsp:cNvSpPr/>
      </dsp:nvSpPr>
      <dsp:spPr>
        <a:xfrm rot="16200000">
          <a:off x="-1594455" y="1598712"/>
          <a:ext cx="4691064" cy="1493639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88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/>
              </a:solidFill>
            </a:rPr>
            <a:t>System-wide Organization</a:t>
          </a:r>
          <a:endParaRPr lang="en-US" sz="1600" b="1" kern="1200" dirty="0">
            <a:solidFill>
              <a:schemeClr val="bg2"/>
            </a:solidFill>
          </a:endParaRPr>
        </a:p>
      </dsp:txBody>
      <dsp:txXfrm rot="16200000">
        <a:off x="-1594455" y="1598712"/>
        <a:ext cx="4691064" cy="1493639"/>
      </dsp:txXfrm>
    </dsp:sp>
    <dsp:sp modelId="{BC78A04E-CBBB-4CCF-BE8F-F9BC25EEA3A6}">
      <dsp:nvSpPr>
        <dsp:cNvPr id="0" name=""/>
        <dsp:cNvSpPr/>
      </dsp:nvSpPr>
      <dsp:spPr>
        <a:xfrm rot="16200000">
          <a:off x="11206" y="1598712"/>
          <a:ext cx="4691064" cy="1493639"/>
        </a:xfrm>
        <a:prstGeom prst="flowChartManualOperation">
          <a:avLst/>
        </a:prstGeom>
        <a:solidFill>
          <a:schemeClr val="accent5">
            <a:hueOff val="-1387010"/>
            <a:satOff val="19925"/>
            <a:lumOff val="-7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88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/>
              </a:solidFill>
            </a:rPr>
            <a:t>Cloud Library: Who, Why, What, How</a:t>
          </a:r>
          <a:endParaRPr lang="en-US" sz="1600" b="1" kern="1200" dirty="0">
            <a:solidFill>
              <a:schemeClr val="bg2"/>
            </a:solidFill>
          </a:endParaRPr>
        </a:p>
      </dsp:txBody>
      <dsp:txXfrm rot="16200000">
        <a:off x="11206" y="1598712"/>
        <a:ext cx="4691064" cy="1493639"/>
      </dsp:txXfrm>
    </dsp:sp>
    <dsp:sp modelId="{DE650CAD-0B18-41EA-9015-DD1C96450098}">
      <dsp:nvSpPr>
        <dsp:cNvPr id="0" name=""/>
        <dsp:cNvSpPr/>
      </dsp:nvSpPr>
      <dsp:spPr>
        <a:xfrm rot="16200000">
          <a:off x="1616867" y="1598712"/>
          <a:ext cx="4691064" cy="1493639"/>
        </a:xfrm>
        <a:prstGeom prst="flowChartManualOperation">
          <a:avLst/>
        </a:prstGeom>
        <a:solidFill>
          <a:schemeClr val="accent5">
            <a:hueOff val="-2774020"/>
            <a:satOff val="39850"/>
            <a:lumOff val="-1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88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/>
              </a:solidFill>
            </a:rPr>
            <a:t>Key Findings</a:t>
          </a:r>
          <a:endParaRPr lang="en-US" sz="1600" b="1" kern="1200" dirty="0">
            <a:solidFill>
              <a:schemeClr val="bg2"/>
            </a:solidFill>
          </a:endParaRPr>
        </a:p>
      </dsp:txBody>
      <dsp:txXfrm rot="16200000">
        <a:off x="1616867" y="1598712"/>
        <a:ext cx="4691064" cy="1493639"/>
      </dsp:txXfrm>
    </dsp:sp>
    <dsp:sp modelId="{07613A4D-2F27-4476-AE4D-9A6D11AD444B}">
      <dsp:nvSpPr>
        <dsp:cNvPr id="0" name=""/>
        <dsp:cNvSpPr/>
      </dsp:nvSpPr>
      <dsp:spPr>
        <a:xfrm rot="16200000">
          <a:off x="3222529" y="1598712"/>
          <a:ext cx="4691064" cy="1493639"/>
        </a:xfrm>
        <a:prstGeom prst="flowChartManualOperation">
          <a:avLst/>
        </a:prstGeom>
        <a:solidFill>
          <a:schemeClr val="accent5">
            <a:hueOff val="-4161031"/>
            <a:satOff val="59774"/>
            <a:lumOff val="-2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88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/>
              </a:solidFill>
            </a:rPr>
            <a:t>Implications</a:t>
          </a:r>
          <a:endParaRPr lang="en-US" sz="1600" b="1" kern="1200" dirty="0">
            <a:solidFill>
              <a:schemeClr val="bg2"/>
            </a:solidFill>
          </a:endParaRPr>
        </a:p>
      </dsp:txBody>
      <dsp:txXfrm rot="16200000">
        <a:off x="3222529" y="1598712"/>
        <a:ext cx="4691064" cy="1493639"/>
      </dsp:txXfrm>
    </dsp:sp>
    <dsp:sp modelId="{8CA05668-B215-4967-83EE-FE9B401A6177}">
      <dsp:nvSpPr>
        <dsp:cNvPr id="0" name=""/>
        <dsp:cNvSpPr/>
      </dsp:nvSpPr>
      <dsp:spPr>
        <a:xfrm rot="16200000">
          <a:off x="4828191" y="1598712"/>
          <a:ext cx="4691064" cy="1493639"/>
        </a:xfrm>
        <a:prstGeom prst="flowChartManualOperation">
          <a:avLst/>
        </a:prstGeom>
        <a:solidFill>
          <a:schemeClr val="accent5">
            <a:hueOff val="-5548041"/>
            <a:satOff val="79699"/>
            <a:lumOff val="-2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3188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2"/>
              </a:solidFill>
            </a:rPr>
            <a:t>Next Steps </a:t>
          </a:r>
          <a:endParaRPr lang="en-US" sz="1600" b="1" kern="1200" dirty="0">
            <a:solidFill>
              <a:schemeClr val="bg2"/>
            </a:solidFill>
          </a:endParaRPr>
        </a:p>
      </dsp:txBody>
      <dsp:txXfrm rot="16200000">
        <a:off x="4828191" y="1598712"/>
        <a:ext cx="4691064" cy="14936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7C6288-971D-4BB1-9A71-C0CEF9481EC5}">
      <dsp:nvSpPr>
        <dsp:cNvPr id="0" name=""/>
        <dsp:cNvSpPr/>
      </dsp:nvSpPr>
      <dsp:spPr>
        <a:xfrm>
          <a:off x="2446529" y="578334"/>
          <a:ext cx="446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435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57821" y="621669"/>
        <a:ext cx="23851" cy="4770"/>
      </dsp:txXfrm>
    </dsp:sp>
    <dsp:sp modelId="{894A6FDC-FB40-4552-AFD6-D74DF26F4520}">
      <dsp:nvSpPr>
        <dsp:cNvPr id="0" name=""/>
        <dsp:cNvSpPr/>
      </dsp:nvSpPr>
      <dsp:spPr>
        <a:xfrm>
          <a:off x="374261" y="1833"/>
          <a:ext cx="2074068" cy="12444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Harvest</a:t>
          </a:r>
          <a:r>
            <a:rPr lang="en-US" sz="1800" kern="1200" dirty="0" smtClean="0"/>
            <a:t> </a:t>
          </a:r>
          <a:r>
            <a:rPr lang="en-US" sz="1800" kern="1200" dirty="0" smtClean="0">
              <a:solidFill>
                <a:schemeClr val="tx1"/>
              </a:solidFill>
            </a:rPr>
            <a:t>Hathi metadata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4261" y="1833"/>
        <a:ext cx="2074068" cy="1244441"/>
      </dsp:txXfrm>
    </dsp:sp>
    <dsp:sp modelId="{D57F7CA9-8280-48C9-9ECA-8D72DDEAE5FE}">
      <dsp:nvSpPr>
        <dsp:cNvPr id="0" name=""/>
        <dsp:cNvSpPr/>
      </dsp:nvSpPr>
      <dsp:spPr>
        <a:xfrm>
          <a:off x="4997634" y="578334"/>
          <a:ext cx="446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435" y="45720"/>
              </a:lnTo>
            </a:path>
          </a:pathLst>
        </a:custGeom>
        <a:noFill/>
        <a:ln w="9525" cap="flat" cmpd="sng" algn="ctr">
          <a:solidFill>
            <a:schemeClr val="accent5">
              <a:hueOff val="-792577"/>
              <a:satOff val="11386"/>
              <a:lumOff val="-409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8926" y="621669"/>
        <a:ext cx="23851" cy="4770"/>
      </dsp:txXfrm>
    </dsp:sp>
    <dsp:sp modelId="{E357C232-54B7-4A98-A5D5-1DE6CFAACAD4}">
      <dsp:nvSpPr>
        <dsp:cNvPr id="0" name=""/>
        <dsp:cNvSpPr/>
      </dsp:nvSpPr>
      <dsp:spPr>
        <a:xfrm>
          <a:off x="2925365" y="1833"/>
          <a:ext cx="2074068" cy="1244441"/>
        </a:xfrm>
        <a:prstGeom prst="rect">
          <a:avLst/>
        </a:prstGeom>
        <a:gradFill rotWithShape="0">
          <a:gsLst>
            <a:gs pos="0">
              <a:schemeClr val="accent5">
                <a:hueOff val="-693505"/>
                <a:satOff val="9962"/>
                <a:lumOff val="-3579"/>
                <a:alphaOff val="0"/>
                <a:shade val="51000"/>
                <a:satMod val="130000"/>
              </a:schemeClr>
            </a:gs>
            <a:gs pos="80000">
              <a:schemeClr val="accent5">
                <a:hueOff val="-693505"/>
                <a:satOff val="9962"/>
                <a:lumOff val="-3579"/>
                <a:alphaOff val="0"/>
                <a:shade val="93000"/>
                <a:satMod val="130000"/>
              </a:schemeClr>
            </a:gs>
            <a:gs pos="100000">
              <a:schemeClr val="accent5">
                <a:hueOff val="-693505"/>
                <a:satOff val="9962"/>
                <a:lumOff val="-35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Extract, de-duplicate OCLC nos.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25365" y="1833"/>
        <a:ext cx="2074068" cy="1244441"/>
      </dsp:txXfrm>
    </dsp:sp>
    <dsp:sp modelId="{D5EE375C-C144-47E0-9A7C-CFB1DFC4B771}">
      <dsp:nvSpPr>
        <dsp:cNvPr id="0" name=""/>
        <dsp:cNvSpPr/>
      </dsp:nvSpPr>
      <dsp:spPr>
        <a:xfrm>
          <a:off x="1411295" y="1244475"/>
          <a:ext cx="5102209" cy="446435"/>
        </a:xfrm>
        <a:custGeom>
          <a:avLst/>
          <a:gdLst/>
          <a:ahLst/>
          <a:cxnLst/>
          <a:rect l="0" t="0" r="0" b="0"/>
          <a:pathLst>
            <a:path>
              <a:moveTo>
                <a:pt x="5102209" y="0"/>
              </a:moveTo>
              <a:lnTo>
                <a:pt x="5102209" y="240317"/>
              </a:lnTo>
              <a:lnTo>
                <a:pt x="0" y="240317"/>
              </a:lnTo>
              <a:lnTo>
                <a:pt x="0" y="446435"/>
              </a:lnTo>
            </a:path>
          </a:pathLst>
        </a:custGeom>
        <a:noFill/>
        <a:ln w="9525" cap="flat" cmpd="sng" algn="ctr">
          <a:solidFill>
            <a:schemeClr val="accent5">
              <a:hueOff val="-1585155"/>
              <a:satOff val="22771"/>
              <a:lumOff val="-817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34288" y="1465307"/>
        <a:ext cx="256223" cy="4770"/>
      </dsp:txXfrm>
    </dsp:sp>
    <dsp:sp modelId="{40682BEC-7C0C-4399-B507-E38462ADD7AE}">
      <dsp:nvSpPr>
        <dsp:cNvPr id="0" name=""/>
        <dsp:cNvSpPr/>
      </dsp:nvSpPr>
      <dsp:spPr>
        <a:xfrm>
          <a:off x="5476470" y="1833"/>
          <a:ext cx="2074068" cy="1244441"/>
        </a:xfrm>
        <a:prstGeom prst="rect">
          <a:avLst/>
        </a:prstGeom>
        <a:gradFill rotWithShape="0">
          <a:gsLst>
            <a:gs pos="0">
              <a:schemeClr val="accent5">
                <a:hueOff val="-1387010"/>
                <a:satOff val="19925"/>
                <a:lumOff val="-7157"/>
                <a:alphaOff val="0"/>
                <a:shade val="51000"/>
                <a:satMod val="130000"/>
              </a:schemeClr>
            </a:gs>
            <a:gs pos="80000">
              <a:schemeClr val="accent5">
                <a:hueOff val="-1387010"/>
                <a:satOff val="19925"/>
                <a:lumOff val="-7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1387010"/>
                <a:satOff val="19925"/>
                <a:lumOff val="-7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xID</a:t>
          </a:r>
          <a:r>
            <a:rPr lang="en-US" sz="1800" kern="1200" dirty="0" smtClean="0">
              <a:solidFill>
                <a:schemeClr val="tx1"/>
              </a:solidFill>
            </a:rPr>
            <a:t> to identify missing numbers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476470" y="1833"/>
        <a:ext cx="2074068" cy="1244441"/>
      </dsp:txXfrm>
    </dsp:sp>
    <dsp:sp modelId="{6D8C727B-C8F2-41DE-9FD7-10931D05803D}">
      <dsp:nvSpPr>
        <dsp:cNvPr id="0" name=""/>
        <dsp:cNvSpPr/>
      </dsp:nvSpPr>
      <dsp:spPr>
        <a:xfrm>
          <a:off x="2446529" y="2299811"/>
          <a:ext cx="446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435" y="45720"/>
              </a:lnTo>
            </a:path>
          </a:pathLst>
        </a:custGeom>
        <a:noFill/>
        <a:ln w="9525" cap="flat" cmpd="sng" algn="ctr">
          <a:solidFill>
            <a:schemeClr val="accent5">
              <a:hueOff val="-2377732"/>
              <a:satOff val="34157"/>
              <a:lumOff val="-122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57821" y="2343146"/>
        <a:ext cx="23851" cy="4770"/>
      </dsp:txXfrm>
    </dsp:sp>
    <dsp:sp modelId="{180F1A21-C367-4476-A813-679134F042F5}">
      <dsp:nvSpPr>
        <dsp:cNvPr id="0" name=""/>
        <dsp:cNvSpPr/>
      </dsp:nvSpPr>
      <dsp:spPr>
        <a:xfrm>
          <a:off x="374261" y="1723310"/>
          <a:ext cx="2074068" cy="1244441"/>
        </a:xfrm>
        <a:prstGeom prst="rect">
          <a:avLst/>
        </a:prstGeom>
        <a:gradFill rotWithShape="0">
          <a:gsLst>
            <a:gs pos="0">
              <a:schemeClr val="accent5">
                <a:hueOff val="-2080515"/>
                <a:satOff val="29887"/>
                <a:lumOff val="-10736"/>
                <a:alphaOff val="0"/>
                <a:shade val="51000"/>
                <a:satMod val="130000"/>
              </a:schemeClr>
            </a:gs>
            <a:gs pos="80000">
              <a:schemeClr val="accent5">
                <a:hueOff val="-2080515"/>
                <a:satOff val="29887"/>
                <a:lumOff val="-10736"/>
                <a:alphaOff val="0"/>
                <a:shade val="93000"/>
                <a:satMod val="130000"/>
              </a:schemeClr>
            </a:gs>
            <a:gs pos="100000">
              <a:schemeClr val="accent5">
                <a:hueOff val="-2080515"/>
                <a:satOff val="29887"/>
                <a:lumOff val="-107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Concatenate OCLC nos.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4261" y="1723310"/>
        <a:ext cx="2074068" cy="1244441"/>
      </dsp:txXfrm>
    </dsp:sp>
    <dsp:sp modelId="{1926604F-892E-4FB7-9908-837550466F9B}">
      <dsp:nvSpPr>
        <dsp:cNvPr id="0" name=""/>
        <dsp:cNvSpPr/>
      </dsp:nvSpPr>
      <dsp:spPr>
        <a:xfrm>
          <a:off x="4997634" y="2299811"/>
          <a:ext cx="446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435" y="45720"/>
              </a:lnTo>
            </a:path>
          </a:pathLst>
        </a:custGeom>
        <a:noFill/>
        <a:ln w="9525" cap="flat" cmpd="sng" algn="ctr">
          <a:solidFill>
            <a:schemeClr val="accent5">
              <a:hueOff val="-3170309"/>
              <a:satOff val="45542"/>
              <a:lumOff val="-1635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8926" y="2343146"/>
        <a:ext cx="23851" cy="4770"/>
      </dsp:txXfrm>
    </dsp:sp>
    <dsp:sp modelId="{7991D526-3EFB-443E-BAEF-064E8EAECFF4}">
      <dsp:nvSpPr>
        <dsp:cNvPr id="0" name=""/>
        <dsp:cNvSpPr/>
      </dsp:nvSpPr>
      <dsp:spPr>
        <a:xfrm>
          <a:off x="2925365" y="1723310"/>
          <a:ext cx="2074068" cy="1244441"/>
        </a:xfrm>
        <a:prstGeom prst="rect">
          <a:avLst/>
        </a:prstGeom>
        <a:gradFill rotWithShape="0">
          <a:gsLst>
            <a:gs pos="0">
              <a:schemeClr val="accent5">
                <a:hueOff val="-2774020"/>
                <a:satOff val="39850"/>
                <a:lumOff val="-1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2774020"/>
                <a:satOff val="39850"/>
                <a:lumOff val="-1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2774020"/>
                <a:satOff val="39850"/>
                <a:lumOff val="-1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Extract </a:t>
          </a:r>
          <a:r>
            <a:rPr lang="en-US" sz="1800" kern="1200" dirty="0" err="1" smtClean="0">
              <a:solidFill>
                <a:schemeClr val="tx1"/>
              </a:solidFill>
            </a:rPr>
            <a:t>WorldCat</a:t>
          </a:r>
          <a:r>
            <a:rPr lang="en-US" sz="1800" kern="1200" dirty="0" smtClean="0">
              <a:solidFill>
                <a:schemeClr val="tx1"/>
              </a:solidFill>
            </a:rPr>
            <a:t> metadata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25365" y="1723310"/>
        <a:ext cx="2074068" cy="1244441"/>
      </dsp:txXfrm>
    </dsp:sp>
    <dsp:sp modelId="{388488D4-4F68-4D04-A117-66FCD42FC09A}">
      <dsp:nvSpPr>
        <dsp:cNvPr id="0" name=""/>
        <dsp:cNvSpPr/>
      </dsp:nvSpPr>
      <dsp:spPr>
        <a:xfrm>
          <a:off x="1411295" y="2965952"/>
          <a:ext cx="5102209" cy="446435"/>
        </a:xfrm>
        <a:custGeom>
          <a:avLst/>
          <a:gdLst/>
          <a:ahLst/>
          <a:cxnLst/>
          <a:rect l="0" t="0" r="0" b="0"/>
          <a:pathLst>
            <a:path>
              <a:moveTo>
                <a:pt x="5102209" y="0"/>
              </a:moveTo>
              <a:lnTo>
                <a:pt x="5102209" y="240317"/>
              </a:lnTo>
              <a:lnTo>
                <a:pt x="0" y="240317"/>
              </a:lnTo>
              <a:lnTo>
                <a:pt x="0" y="446435"/>
              </a:lnTo>
            </a:path>
          </a:pathLst>
        </a:custGeom>
        <a:noFill/>
        <a:ln w="9525" cap="flat" cmpd="sng" algn="ctr">
          <a:solidFill>
            <a:schemeClr val="accent5">
              <a:hueOff val="-3962886"/>
              <a:satOff val="56928"/>
              <a:lumOff val="-2044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34288" y="3186784"/>
        <a:ext cx="256223" cy="4770"/>
      </dsp:txXfrm>
    </dsp:sp>
    <dsp:sp modelId="{4F3E0B4B-2D70-4F1D-8882-2AFBE9008A7A}">
      <dsp:nvSpPr>
        <dsp:cNvPr id="0" name=""/>
        <dsp:cNvSpPr/>
      </dsp:nvSpPr>
      <dsp:spPr>
        <a:xfrm>
          <a:off x="5476470" y="1723310"/>
          <a:ext cx="2074068" cy="1244441"/>
        </a:xfrm>
        <a:prstGeom prst="rect">
          <a:avLst/>
        </a:prstGeom>
        <a:gradFill rotWithShape="0">
          <a:gsLst>
            <a:gs pos="0">
              <a:schemeClr val="accent5">
                <a:hueOff val="-3467525"/>
                <a:satOff val="49812"/>
                <a:lumOff val="-17893"/>
                <a:alphaOff val="0"/>
                <a:shade val="51000"/>
                <a:satMod val="130000"/>
              </a:schemeClr>
            </a:gs>
            <a:gs pos="80000">
              <a:schemeClr val="accent5">
                <a:hueOff val="-3467525"/>
                <a:satOff val="49812"/>
                <a:lumOff val="-17893"/>
                <a:alphaOff val="0"/>
                <a:shade val="93000"/>
                <a:satMod val="130000"/>
              </a:schemeClr>
            </a:gs>
            <a:gs pos="100000">
              <a:schemeClr val="accent5">
                <a:hueOff val="-3467525"/>
                <a:satOff val="49812"/>
                <a:lumOff val="-178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Merge Hathi and </a:t>
          </a:r>
          <a:r>
            <a:rPr lang="en-US" sz="1800" kern="1200" dirty="0" err="1" smtClean="0">
              <a:solidFill>
                <a:schemeClr val="tx1"/>
              </a:solidFill>
            </a:rPr>
            <a:t>WorldCat</a:t>
          </a:r>
          <a:r>
            <a:rPr lang="en-US" sz="1800" kern="1200" dirty="0" smtClean="0">
              <a:solidFill>
                <a:schemeClr val="tx1"/>
              </a:solidFill>
            </a:rPr>
            <a:t> metadata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476470" y="1723310"/>
        <a:ext cx="2074068" cy="1244441"/>
      </dsp:txXfrm>
    </dsp:sp>
    <dsp:sp modelId="{2E30ADD7-879B-4848-8E31-D32AB71144B8}">
      <dsp:nvSpPr>
        <dsp:cNvPr id="0" name=""/>
        <dsp:cNvSpPr/>
      </dsp:nvSpPr>
      <dsp:spPr>
        <a:xfrm>
          <a:off x="2446529" y="4021288"/>
          <a:ext cx="446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435" y="45720"/>
              </a:lnTo>
            </a:path>
          </a:pathLst>
        </a:custGeom>
        <a:noFill/>
        <a:ln w="9525" cap="flat" cmpd="sng" algn="ctr">
          <a:solidFill>
            <a:schemeClr val="accent5">
              <a:hueOff val="-4755464"/>
              <a:satOff val="68313"/>
              <a:lumOff val="-2453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57821" y="4064623"/>
        <a:ext cx="23851" cy="4770"/>
      </dsp:txXfrm>
    </dsp:sp>
    <dsp:sp modelId="{A8F0F1E5-7B1B-47F4-990E-CCED92BB465E}">
      <dsp:nvSpPr>
        <dsp:cNvPr id="0" name=""/>
        <dsp:cNvSpPr/>
      </dsp:nvSpPr>
      <dsp:spPr>
        <a:xfrm>
          <a:off x="374261" y="3444787"/>
          <a:ext cx="2074068" cy="1244441"/>
        </a:xfrm>
        <a:prstGeom prst="rect">
          <a:avLst/>
        </a:prstGeom>
        <a:gradFill rotWithShape="0">
          <a:gsLst>
            <a:gs pos="0">
              <a:schemeClr val="accent5">
                <a:hueOff val="-4161031"/>
                <a:satOff val="59774"/>
                <a:lumOff val="-21471"/>
                <a:alphaOff val="0"/>
                <a:shade val="51000"/>
                <a:satMod val="130000"/>
              </a:schemeClr>
            </a:gs>
            <a:gs pos="80000">
              <a:schemeClr val="accent5">
                <a:hueOff val="-4161031"/>
                <a:satOff val="59774"/>
                <a:lumOff val="-21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4161031"/>
                <a:satOff val="59774"/>
                <a:lumOff val="-21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Enrich with </a:t>
          </a:r>
          <a:r>
            <a:rPr lang="en-US" sz="1800" kern="1200" dirty="0" err="1" smtClean="0">
              <a:solidFill>
                <a:schemeClr val="tx1"/>
              </a:solidFill>
            </a:rPr>
            <a:t>ReCAP</a:t>
          </a:r>
          <a:r>
            <a:rPr lang="en-US" sz="1800" kern="1200" dirty="0" smtClean="0">
              <a:solidFill>
                <a:schemeClr val="tx1"/>
              </a:solidFill>
            </a:rPr>
            <a:t> metadata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74261" y="3444787"/>
        <a:ext cx="2074068" cy="1244441"/>
      </dsp:txXfrm>
    </dsp:sp>
    <dsp:sp modelId="{0F4B92A8-AE96-4856-A38A-C3E7406B7ACB}">
      <dsp:nvSpPr>
        <dsp:cNvPr id="0" name=""/>
        <dsp:cNvSpPr/>
      </dsp:nvSpPr>
      <dsp:spPr>
        <a:xfrm>
          <a:off x="4997634" y="4021288"/>
          <a:ext cx="4464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6435" y="45720"/>
              </a:lnTo>
            </a:path>
          </a:pathLst>
        </a:custGeom>
        <a:noFill/>
        <a:ln w="9525" cap="flat" cmpd="sng" algn="ctr">
          <a:solidFill>
            <a:schemeClr val="accent5">
              <a:hueOff val="-5548041"/>
              <a:satOff val="79699"/>
              <a:lumOff val="-2862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8926" y="4064623"/>
        <a:ext cx="23851" cy="4770"/>
      </dsp:txXfrm>
    </dsp:sp>
    <dsp:sp modelId="{52D5F608-F577-451D-9CB8-4859F1B720E8}">
      <dsp:nvSpPr>
        <dsp:cNvPr id="0" name=""/>
        <dsp:cNvSpPr/>
      </dsp:nvSpPr>
      <dsp:spPr>
        <a:xfrm>
          <a:off x="2925365" y="3444787"/>
          <a:ext cx="2074068" cy="1244441"/>
        </a:xfrm>
        <a:prstGeom prst="rect">
          <a:avLst/>
        </a:prstGeom>
        <a:gradFill rotWithShape="0">
          <a:gsLst>
            <a:gs pos="0">
              <a:schemeClr val="accent5">
                <a:hueOff val="-4854536"/>
                <a:satOff val="69737"/>
                <a:lumOff val="-25050"/>
                <a:alphaOff val="0"/>
                <a:shade val="51000"/>
                <a:satMod val="130000"/>
              </a:schemeClr>
            </a:gs>
            <a:gs pos="80000">
              <a:schemeClr val="accent5">
                <a:hueOff val="-4854536"/>
                <a:satOff val="69737"/>
                <a:lumOff val="-25050"/>
                <a:alphaOff val="0"/>
                <a:shade val="93000"/>
                <a:satMod val="130000"/>
              </a:schemeClr>
            </a:gs>
            <a:gs pos="100000">
              <a:schemeClr val="accent5">
                <a:hueOff val="-4854536"/>
                <a:satOff val="69737"/>
                <a:lumOff val="-250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Process, index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25365" y="3444787"/>
        <a:ext cx="2074068" cy="1244441"/>
      </dsp:txXfrm>
    </dsp:sp>
    <dsp:sp modelId="{DF6B2466-0737-465D-87F4-79BBA7F1BFB6}">
      <dsp:nvSpPr>
        <dsp:cNvPr id="0" name=""/>
        <dsp:cNvSpPr/>
      </dsp:nvSpPr>
      <dsp:spPr>
        <a:xfrm>
          <a:off x="5476470" y="3444787"/>
          <a:ext cx="2074068" cy="1244441"/>
        </a:xfrm>
        <a:prstGeom prst="rect">
          <a:avLst/>
        </a:prstGeom>
        <a:gradFill rotWithShape="0">
          <a:gsLst>
            <a:gs pos="0">
              <a:schemeClr val="accent5">
                <a:hueOff val="-5548041"/>
                <a:satOff val="79699"/>
                <a:lumOff val="-2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5548041"/>
                <a:satOff val="79699"/>
                <a:lumOff val="-2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5548041"/>
                <a:satOff val="79699"/>
                <a:lumOff val="-2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Analyze,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re-factor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476470" y="3444787"/>
        <a:ext cx="2074068" cy="1244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0.20366</cdr:x>
      <cdr:y>0.01859</cdr:y>
    </cdr:from>
    <cdr:to>
      <cdr:x>0.22007</cdr:x>
      <cdr:y>0.09658</cdr:y>
    </cdr:to>
    <cdr:sp macro="" textlink="">
      <cdr:nvSpPr>
        <cdr:cNvPr id="4812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5651" y="50800"/>
          <a:ext cx="76741" cy="199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0.20121</cdr:x>
      <cdr:y>0.0222</cdr:y>
    </cdr:from>
    <cdr:to>
      <cdr:x>0.21762</cdr:x>
      <cdr:y>0.10019</cdr:y>
    </cdr:to>
    <cdr:sp macro="" textlink="">
      <cdr:nvSpPr>
        <cdr:cNvPr id="389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44197" y="60051"/>
          <a:ext cx="76741" cy="199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66BF07F-F275-4807-B382-CF03A1C972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04975" y="725488"/>
            <a:ext cx="3444875" cy="258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3595177"/>
            <a:ext cx="5486400" cy="491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988"/>
            <a:ext cx="2971800" cy="4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2CF4C4C-19F4-4555-84AC-DDCE43DBCD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4975" y="725488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4975" y="725488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4975" y="725488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project examining</a:t>
            </a:r>
            <a:r>
              <a:rPr lang="en-US" baseline="0" dirty="0" smtClean="0"/>
              <a:t> the requirements and probable timeline for a large-scale externalization of the academic library’s traditional repository function.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4975" y="725488"/>
            <a:ext cx="3444875" cy="2584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goal is not to remove print collections from local libraries, but to</a:t>
            </a:r>
            <a:r>
              <a:rPr lang="en-US" baseline="0" dirty="0" smtClean="0"/>
              <a:t> enable a redistribution of library resource sufficient to ensure that collective print preservation objectives can be met and libraries can more fully embrace a role in acquiring and preserving the ‘next generation’ of scholarly outputs.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57F1-3DA2-4A75-A5D7-D07A8CE3C9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Feasibility – is</a:t>
            </a:r>
            <a:r>
              <a:rPr lang="en-US" baseline="0" dirty="0" smtClean="0"/>
              <a:t> there evidence that the emerging infrastructure of shared repositories can enable a change in collection management?</a:t>
            </a:r>
            <a:endParaRPr lang="en-US" dirty="0" smtClean="0"/>
          </a:p>
          <a:p>
            <a:r>
              <a:rPr lang="en-US" dirty="0" smtClean="0"/>
              <a:t>Necessary circumstances – assuming</a:t>
            </a:r>
            <a:r>
              <a:rPr lang="en-US" baseline="0" dirty="0" smtClean="0"/>
              <a:t> current infrastructure isn’t adequate to motivate change, what needs to change?</a:t>
            </a:r>
            <a:endParaRPr lang="en-US" dirty="0" smtClean="0"/>
          </a:p>
          <a:p>
            <a:r>
              <a:rPr lang="en-US" dirty="0" smtClean="0"/>
              <a:t>Economic value, motivation</a:t>
            </a:r>
            <a:r>
              <a:rPr lang="en-US" baseline="0" dirty="0" smtClean="0"/>
              <a:t> – how will this change affect the broader library system – does everyone benefit equally?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2178B5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5" name="Picture 14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FF7600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0" name="Picture 19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FF7600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FF7600"/>
              </a:buClr>
              <a:defRPr b="0"/>
            </a:lvl2pPr>
            <a:lvl3pPr>
              <a:spcAft>
                <a:spcPts val="600"/>
              </a:spcAft>
              <a:buClr>
                <a:srgbClr val="FF7600"/>
              </a:buClr>
              <a:defRPr b="0"/>
            </a:lvl3pPr>
            <a:lvl4pPr>
              <a:spcAft>
                <a:spcPts val="600"/>
              </a:spcAft>
              <a:buClr>
                <a:srgbClr val="FF7600"/>
              </a:buClr>
              <a:defRPr b="0"/>
            </a:lvl4pPr>
            <a:lvl5pPr>
              <a:spcAft>
                <a:spcPts val="600"/>
              </a:spcAft>
              <a:buClr>
                <a:srgbClr val="FF7600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924800" cy="4691064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flip="none" rotWithShape="1">
            <a:gsLst>
              <a:gs pos="45000">
                <a:srgbClr val="FF7600"/>
              </a:gs>
              <a:gs pos="100000">
                <a:schemeClr val="tx2"/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429813"/>
            <a:ext cx="77724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Cloud Sourcing Research Collections (Malpas) :</a:t>
            </a:r>
            <a:r>
              <a:rPr lang="en-US" sz="1600" baseline="0" dirty="0" smtClean="0">
                <a:solidFill>
                  <a:schemeClr val="bg1"/>
                </a:solidFill>
                <a:latin typeface="Calibri" pitchFamily="34" charset="0"/>
              </a:rPr>
              <a:t> : 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RLG Partnership</a:t>
            </a:r>
            <a:r>
              <a:rPr lang="en-US" sz="1600" baseline="0" dirty="0" smtClean="0">
                <a:solidFill>
                  <a:schemeClr val="bg1"/>
                </a:solidFill>
                <a:latin typeface="Calibri" pitchFamily="34" charset="0"/>
              </a:rPr>
              <a:t> Meeting 2010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54" r:id="rId5"/>
    <p:sldLayoutId id="2147483658" r:id="rId6"/>
    <p:sldLayoutId id="2147483657" r:id="rId7"/>
    <p:sldLayoutId id="2147483672" r:id="rId8"/>
    <p:sldLayoutId id="2147483673" r:id="rId9"/>
    <p:sldLayoutId id="2147483671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178B5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34000">
                <a:srgbClr val="FF7600"/>
              </a:gs>
              <a:gs pos="97000">
                <a:schemeClr val="tx2"/>
              </a:gs>
            </a:gsLst>
            <a:lin ang="5400000" scaled="0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200" y="6429813"/>
            <a:ext cx="5181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</a:rPr>
              <a:t>Presentation name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tx1"/>
                </a:solidFill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4" r:id="rId8"/>
    <p:sldLayoutId id="2147483675" r:id="rId9"/>
    <p:sldLayoutId id="2147483676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7600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FF7600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malpasc@oclc.org" TargetMode="Externa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alpasc\Local%20Settings\Temporary%20Internet%20Files\Content.IE5\R7ITY4YH\MS900441697%5b1%5d.wav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00400" y="915988"/>
            <a:ext cx="5570537" cy="1751012"/>
          </a:xfrm>
        </p:spPr>
        <p:txBody>
          <a:bodyPr/>
          <a:lstStyle/>
          <a:p>
            <a:r>
              <a:rPr lang="en-US" sz="3200" dirty="0" smtClean="0"/>
              <a:t>Cloud Sourcing </a:t>
            </a:r>
            <a:br>
              <a:rPr lang="en-US" sz="3200" dirty="0" smtClean="0"/>
            </a:br>
            <a:r>
              <a:rPr lang="en-US" sz="3200" dirty="0" smtClean="0"/>
              <a:t>Research Collections</a:t>
            </a:r>
            <a:endParaRPr lang="en-US" sz="2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sz="2000" dirty="0" smtClean="0"/>
              <a:t>Constance Malpas                </a:t>
            </a:r>
          </a:p>
          <a:p>
            <a:r>
              <a:rPr lang="en-US" sz="2000" dirty="0" smtClean="0"/>
              <a:t>Program Officer, OCLC Research</a:t>
            </a:r>
          </a:p>
          <a:p>
            <a:r>
              <a:rPr lang="en-US" sz="2000" dirty="0" smtClean="0"/>
              <a:t>RLG Partnership Meeting, June 2010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</a:t>
            </a:r>
            <a:endParaRPr lang="en-US" dirty="0"/>
          </a:p>
        </p:txBody>
      </p:sp>
      <p:pic>
        <p:nvPicPr>
          <p:cNvPr id="6146" name="Picture 2" descr="C:\Documents and Settings\malpasc\Local Settings\Temporary Internet Files\Content.IE5\WH3THTXJ\MC900036334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2590800" y="3733800"/>
            <a:ext cx="765352" cy="4858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209800" y="1447800"/>
            <a:ext cx="3886200" cy="1676400"/>
          </a:xfrm>
          <a:prstGeom prst="roundRect">
            <a:avLst>
              <a:gd name="adj" fmla="val 16667"/>
            </a:avLst>
          </a:prstGeom>
          <a:solidFill>
            <a:srgbClr val="339966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476500" y="16383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628900" y="17907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781300" y="19431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933700" y="20955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3086100" y="22479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3238500" y="24003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390900" y="25527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314700" y="15621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3467100" y="17145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3619500" y="18669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3771900" y="20193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3924300" y="21717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4076700" y="23241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4229100" y="24765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4229100" y="16002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4381500" y="17526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>
            <a:off x="4533900" y="19050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4686300" y="20574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4838700" y="22098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4953000" y="23241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>
            <a:off x="5143500" y="2514600"/>
            <a:ext cx="381000" cy="381000"/>
          </a:xfrm>
          <a:prstGeom prst="cube">
            <a:avLst>
              <a:gd name="adj" fmla="val 25000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457200" y="1676400"/>
            <a:ext cx="1752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sz="2600" dirty="0">
                <a:latin typeface="Calibri" pitchFamily="34" charset="0"/>
              </a:rPr>
              <a:t>25 years</a:t>
            </a:r>
          </a:p>
          <a:p>
            <a:pPr defTabSz="914400"/>
            <a:r>
              <a:rPr lang="en-US" sz="2600" dirty="0">
                <a:latin typeface="Calibri" pitchFamily="34" charset="0"/>
              </a:rPr>
              <a:t>+70M vols.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5715000" y="1447800"/>
            <a:ext cx="1447800" cy="1676400"/>
          </a:xfrm>
          <a:prstGeom prst="roundRect">
            <a:avLst>
              <a:gd name="adj" fmla="val 16667"/>
            </a:avLst>
          </a:prstGeom>
          <a:solidFill>
            <a:schemeClr val="hlink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n-US" sz="1400" dirty="0"/>
          </a:p>
          <a:p>
            <a:pPr algn="ctr" defTabSz="914400"/>
            <a:endParaRPr lang="en-US" sz="1400" dirty="0"/>
          </a:p>
          <a:p>
            <a:pPr algn="ctr" defTabSz="914400"/>
            <a:r>
              <a:rPr lang="en-US" sz="1100" dirty="0" smtClean="0"/>
              <a:t>01010101010101</a:t>
            </a:r>
            <a:endParaRPr lang="en-US" sz="1100" dirty="0"/>
          </a:p>
          <a:p>
            <a:pPr algn="ctr" defTabSz="914400"/>
            <a:r>
              <a:rPr lang="en-US" sz="1100" dirty="0" smtClean="0"/>
              <a:t>01010101010101</a:t>
            </a:r>
            <a:endParaRPr lang="en-US" sz="1100" dirty="0"/>
          </a:p>
          <a:p>
            <a:pPr algn="ctr" defTabSz="914400"/>
            <a:r>
              <a:rPr lang="en-US" sz="1100" dirty="0" smtClean="0"/>
              <a:t>10101010101010</a:t>
            </a:r>
            <a:endParaRPr lang="en-US" sz="1100" dirty="0"/>
          </a:p>
          <a:p>
            <a:pPr algn="ctr" defTabSz="914400"/>
            <a:r>
              <a:rPr lang="en-US" sz="1100" dirty="0" smtClean="0"/>
              <a:t>01010101010101</a:t>
            </a:r>
            <a:endParaRPr lang="en-US" sz="1100" dirty="0"/>
          </a:p>
          <a:p>
            <a:pPr algn="ctr" defTabSz="914400"/>
            <a:r>
              <a:rPr lang="en-US" sz="1100" dirty="0" smtClean="0"/>
              <a:t>10101010101010</a:t>
            </a:r>
            <a:endParaRPr lang="en-US" sz="1100" dirty="0"/>
          </a:p>
          <a:p>
            <a:pPr algn="ctr" defTabSz="914400"/>
            <a:r>
              <a:rPr lang="en-US" sz="1100" dirty="0" smtClean="0"/>
              <a:t>01010101010101</a:t>
            </a:r>
            <a:endParaRPr lang="en-US" sz="1400" dirty="0"/>
          </a:p>
          <a:p>
            <a:pPr algn="ctr" defTabSz="914400"/>
            <a:endParaRPr lang="en-US" sz="1400" dirty="0"/>
          </a:p>
          <a:p>
            <a:pPr algn="ctr" defTabSz="914400"/>
            <a:endParaRPr lang="en-US" sz="1400" dirty="0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3467100" y="2933700"/>
            <a:ext cx="2247900" cy="1143000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748338" y="3124200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400" dirty="0" err="1">
                <a:latin typeface="Calibri" pitchFamily="34" charset="0"/>
              </a:rPr>
              <a:t>HathiTrust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1676400"/>
            <a:ext cx="4572000" cy="11633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20 months </a:t>
            </a:r>
          </a:p>
          <a:p>
            <a:pPr algn="r"/>
            <a:r>
              <a:rPr lang="en-US" dirty="0" smtClean="0">
                <a:latin typeface="Calibri" pitchFamily="34" charset="0"/>
              </a:rPr>
              <a:t>+6M vols.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2362200" y="990600"/>
            <a:ext cx="333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Academic off-site storage</a:t>
            </a: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381000" y="4191000"/>
            <a:ext cx="8534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r>
              <a:rPr lang="en-US" sz="2000" i="1" dirty="0">
                <a:latin typeface="+mn-lt"/>
              </a:rPr>
              <a:t>Will this intersection create new operational efficiencies?  </a:t>
            </a:r>
            <a:r>
              <a:rPr lang="en-US" sz="2000" i="1" dirty="0" smtClean="0">
                <a:latin typeface="+mn-lt"/>
              </a:rPr>
              <a:t>               </a:t>
            </a:r>
          </a:p>
          <a:p>
            <a:pPr defTabSz="914400"/>
            <a:r>
              <a:rPr lang="en-US" sz="2000" i="1" dirty="0" smtClean="0">
                <a:latin typeface="+mn-lt"/>
              </a:rPr>
              <a:t>    For </a:t>
            </a:r>
            <a:r>
              <a:rPr lang="en-US" sz="2000" i="1" dirty="0">
                <a:latin typeface="+mn-lt"/>
              </a:rPr>
              <a:t>which libraries?</a:t>
            </a:r>
          </a:p>
          <a:p>
            <a:pPr defTabSz="914400"/>
            <a:r>
              <a:rPr lang="en-US" sz="2000" i="1" dirty="0">
                <a:latin typeface="+mn-lt"/>
              </a:rPr>
              <a:t>      Under what conditions?</a:t>
            </a:r>
          </a:p>
          <a:p>
            <a:pPr defTabSz="914400"/>
            <a:r>
              <a:rPr lang="en-US" sz="2000" i="1" dirty="0">
                <a:latin typeface="+mn-lt"/>
              </a:rPr>
              <a:t>    </a:t>
            </a:r>
            <a:r>
              <a:rPr lang="en-US" sz="2000" i="1" dirty="0" smtClean="0">
                <a:latin typeface="+mn-lt"/>
              </a:rPr>
              <a:t>     </a:t>
            </a:r>
            <a:r>
              <a:rPr lang="en-US" sz="2000" i="1" dirty="0">
                <a:latin typeface="+mn-lt"/>
              </a:rPr>
              <a:t>How soon and with what impact</a:t>
            </a:r>
            <a:r>
              <a:rPr lang="en-US" sz="2000" i="1" dirty="0" smtClean="0">
                <a:latin typeface="+mn-lt"/>
              </a:rPr>
              <a:t>?       </a:t>
            </a:r>
            <a:endParaRPr lang="en-US" sz="20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Who:  Role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Consumer:  NYU </a:t>
            </a:r>
          </a:p>
          <a:p>
            <a:pPr lvl="1">
              <a:buNone/>
            </a:pPr>
            <a:r>
              <a:rPr lang="en-US" dirty="0" smtClean="0"/>
              <a:t>Research institution with international reputation</a:t>
            </a:r>
          </a:p>
          <a:p>
            <a:pPr lvl="1">
              <a:buNone/>
            </a:pPr>
            <a:r>
              <a:rPr lang="en-US" dirty="0" smtClean="0"/>
              <a:t>Libraries in the midst of a phase change:  shift to digital</a:t>
            </a:r>
          </a:p>
          <a:p>
            <a:pPr lvl="1">
              <a:buNone/>
            </a:pPr>
            <a:r>
              <a:rPr lang="en-US" dirty="0" smtClean="0"/>
              <a:t>Space pressure acute; collections move ‘up the river’ </a:t>
            </a:r>
          </a:p>
          <a:p>
            <a:pPr lvl="1">
              <a:buNone/>
            </a:pPr>
            <a:r>
              <a:rPr lang="en-US" dirty="0" smtClean="0"/>
              <a:t>Change driven by strategic objectives, not (just) urgent proximate need</a:t>
            </a:r>
          </a:p>
          <a:p>
            <a:pPr lvl="1">
              <a:buNone/>
            </a:pPr>
            <a:endParaRPr lang="en-US" dirty="0" smtClean="0"/>
          </a:p>
          <a:p>
            <a:pPr marL="466725" indent="-457200">
              <a:buNone/>
            </a:pPr>
            <a:r>
              <a:rPr lang="en-US" dirty="0" smtClean="0"/>
              <a:t>Shared Print Provider:  </a:t>
            </a:r>
            <a:r>
              <a:rPr lang="en-US" dirty="0" err="1" smtClean="0"/>
              <a:t>ReCAP</a:t>
            </a:r>
            <a:endParaRPr lang="en-US" dirty="0" smtClean="0"/>
          </a:p>
          <a:p>
            <a:pPr marL="466725" indent="-457200">
              <a:buNone/>
            </a:pPr>
            <a:r>
              <a:rPr lang="en-US" dirty="0" smtClean="0"/>
              <a:t>	</a:t>
            </a:r>
            <a:r>
              <a:rPr lang="en-US" sz="1900" dirty="0" smtClean="0"/>
              <a:t>Massive inventory from 3 major research repositories (8M items)</a:t>
            </a:r>
          </a:p>
          <a:p>
            <a:pPr marL="466725" indent="-457200">
              <a:buNone/>
            </a:pPr>
            <a:r>
              <a:rPr lang="en-US" sz="1900" dirty="0" smtClean="0"/>
              <a:t>	Ongoing transfers, collection growth is assured</a:t>
            </a:r>
          </a:p>
          <a:p>
            <a:pPr marL="466725" indent="-457200">
              <a:buNone/>
            </a:pPr>
            <a:r>
              <a:rPr lang="en-US" sz="1900" dirty="0" smtClean="0"/>
              <a:t>	Physical proximity </a:t>
            </a:r>
          </a:p>
          <a:p>
            <a:pPr marL="466725" indent="-457200">
              <a:buNone/>
            </a:pPr>
            <a:endParaRPr lang="en-US" sz="1900" dirty="0" smtClean="0"/>
          </a:p>
          <a:p>
            <a:pPr marL="466725" indent="-457200">
              <a:buNone/>
            </a:pPr>
            <a:r>
              <a:rPr lang="en-US" dirty="0" smtClean="0"/>
              <a:t>Shared Digital Provider:  Hathi</a:t>
            </a:r>
          </a:p>
          <a:p>
            <a:pPr marL="927100" lvl="1" indent="-457200">
              <a:buNone/>
            </a:pPr>
            <a:r>
              <a:rPr lang="en-US" dirty="0" smtClean="0"/>
              <a:t>Represents majority share of mass-digitized library content (6M </a:t>
            </a:r>
            <a:r>
              <a:rPr lang="en-US" dirty="0" err="1" smtClean="0"/>
              <a:t>vols</a:t>
            </a:r>
            <a:r>
              <a:rPr lang="en-US" dirty="0" smtClean="0"/>
              <a:t>)</a:t>
            </a:r>
          </a:p>
          <a:p>
            <a:pPr marL="927100" lvl="1" indent="-457200">
              <a:buNone/>
            </a:pPr>
            <a:r>
              <a:rPr lang="en-US" dirty="0" smtClean="0"/>
              <a:t>Explicit commitment to maximizing scholarly access</a:t>
            </a:r>
          </a:p>
          <a:p>
            <a:pPr marL="927100" lvl="1" indent="-457200">
              <a:buNone/>
            </a:pPr>
            <a:r>
              <a:rPr lang="en-US" dirty="0" smtClean="0"/>
              <a:t>Exploring new business models, beyond content contributors</a:t>
            </a:r>
          </a:p>
          <a:p>
            <a:pPr marL="466725" indent="-457200">
              <a:buNone/>
            </a:pPr>
            <a:endParaRPr lang="en-US" dirty="0" smtClean="0"/>
          </a:p>
          <a:p>
            <a:pPr marL="466725" indent="-457200">
              <a:buNone/>
            </a:pPr>
            <a:endParaRPr lang="en-US" dirty="0" smtClean="0"/>
          </a:p>
          <a:p>
            <a:pPr marL="466725" indent="-457200">
              <a:buNone/>
            </a:pPr>
            <a:endParaRPr lang="en-US" dirty="0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737" y="4495800"/>
            <a:ext cx="2330037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219200"/>
            <a:ext cx="2286002" cy="4232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95600"/>
            <a:ext cx="3376612" cy="63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90600"/>
            <a:ext cx="67056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9" descr="C:\Documents and Settings\malpasc\Local Settings\Temporary Internet Files\Content.IE5\85AE6ZU4\MM900395768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743200"/>
            <a:ext cx="1143000" cy="1143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609600"/>
            <a:ext cx="2743200" cy="175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648200"/>
            <a:ext cx="3067050" cy="164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What:  </a:t>
            </a:r>
            <a:r>
              <a:rPr lang="en-US" sz="2900" dirty="0" smtClean="0"/>
              <a:t>Options, Opportunities, Obstacles</a:t>
            </a:r>
            <a:endParaRPr lang="en-US" sz="29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5029200" y="4343400"/>
            <a:ext cx="3962400" cy="1676400"/>
          </a:xfrm>
          <a:prstGeom prst="roundRect">
            <a:avLst/>
          </a:prstGeom>
          <a:solidFill>
            <a:srgbClr val="2178B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A distinction with a difference</a:t>
            </a: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Incremental relief  </a:t>
            </a:r>
            <a:r>
              <a:rPr lang="en-US" sz="2000" i="1" dirty="0" smtClean="0"/>
              <a:t>or</a:t>
            </a:r>
            <a:r>
              <a:rPr lang="en-US" sz="2000" dirty="0" smtClean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transformation of library model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7 0.0555 L 0.19167 -0.194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3 0.04995 L -0.02083 0.160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point:  hypotheses, assumptions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Digitized </a:t>
            </a:r>
            <a:r>
              <a:rPr lang="en-US" i="1" dirty="0" smtClean="0">
                <a:solidFill>
                  <a:srgbClr val="FF7600"/>
                </a:solidFill>
              </a:rPr>
              <a:t>monographs in the public domain</a:t>
            </a:r>
            <a:r>
              <a:rPr lang="en-US" dirty="0" smtClean="0"/>
              <a:t>, an easy win</a:t>
            </a:r>
          </a:p>
          <a:p>
            <a:pPr lvl="1"/>
            <a:r>
              <a:rPr lang="en-US" dirty="0" smtClean="0"/>
              <a:t>Shared print provision:  insurance, just-in-case access</a:t>
            </a:r>
          </a:p>
          <a:p>
            <a:pPr lvl="1"/>
            <a:r>
              <a:rPr lang="en-US" dirty="0" smtClean="0"/>
              <a:t>Shared digital provision:  access and preservation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Limited to holdings in </a:t>
            </a:r>
            <a:r>
              <a:rPr lang="en-US" i="1" dirty="0" err="1" smtClean="0">
                <a:solidFill>
                  <a:srgbClr val="FF7600"/>
                </a:solidFill>
              </a:rPr>
              <a:t>ReCAP</a:t>
            </a:r>
            <a:r>
              <a:rPr lang="en-US" i="1" dirty="0" smtClean="0">
                <a:solidFill>
                  <a:srgbClr val="FF7600"/>
                </a:solidFill>
              </a:rPr>
              <a:t> facility &amp; Hathi</a:t>
            </a:r>
          </a:p>
          <a:p>
            <a:pPr lvl="1"/>
            <a:r>
              <a:rPr lang="en-US" dirty="0" smtClean="0"/>
              <a:t>State-of-the-art preservation environment </a:t>
            </a:r>
          </a:p>
          <a:p>
            <a:pPr lvl="1"/>
            <a:r>
              <a:rPr lang="en-US" dirty="0" smtClean="0"/>
              <a:t>Vast inventory, ‘dual duplication’ rate (print + digital) will be high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i="1" dirty="0" smtClean="0">
                <a:solidFill>
                  <a:srgbClr val="FF7600"/>
                </a:solidFill>
              </a:rPr>
              <a:t>Google Book Search </a:t>
            </a:r>
            <a:r>
              <a:rPr lang="en-US" dirty="0" smtClean="0"/>
              <a:t>Settlement will enable expansion</a:t>
            </a:r>
          </a:p>
          <a:p>
            <a:pPr lvl="1"/>
            <a:r>
              <a:rPr lang="en-US" dirty="0" smtClean="0"/>
              <a:t>Institutional subscription will provide access to in copyright titles</a:t>
            </a:r>
          </a:p>
          <a:p>
            <a:pPr lvl="1"/>
            <a:r>
              <a:rPr lang="en-US" dirty="0" smtClean="0"/>
              <a:t>Shared print / digital providers offer preservation guarantees and on-demand print options sufficient to satisfy researcher needs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How:  Methodology</a:t>
            </a:r>
            <a:endParaRPr lang="en-US" dirty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Examine intersection of monographic holdings in NYU Libraries, Hathi </a:t>
            </a:r>
            <a:r>
              <a:rPr lang="en-US" sz="2800" dirty="0" smtClean="0"/>
              <a:t>Library </a:t>
            </a:r>
            <a:r>
              <a:rPr lang="en-US" sz="2800" dirty="0"/>
              <a:t>and </a:t>
            </a:r>
            <a:r>
              <a:rPr lang="en-US" sz="2800" dirty="0" err="1"/>
              <a:t>ReCAP</a:t>
            </a:r>
            <a:r>
              <a:rPr lang="en-US" sz="2800" dirty="0"/>
              <a:t> storage facility</a:t>
            </a:r>
          </a:p>
          <a:p>
            <a:pPr lvl="1"/>
            <a:r>
              <a:rPr lang="en-US" sz="2400" i="1" dirty="0">
                <a:solidFill>
                  <a:schemeClr val="accent2"/>
                </a:solidFill>
              </a:rPr>
              <a:t>Identify local holdings for which surrogate print/digital access might be </a:t>
            </a:r>
            <a:r>
              <a:rPr lang="en-US" sz="2400" i="1" dirty="0" smtClean="0">
                <a:solidFill>
                  <a:schemeClr val="accent2"/>
                </a:solidFill>
              </a:rPr>
              <a:t>negotiated; focus on public domain </a:t>
            </a:r>
          </a:p>
          <a:p>
            <a:pPr lvl="1"/>
            <a:endParaRPr lang="en-US" sz="2400" i="1" dirty="0"/>
          </a:p>
          <a:p>
            <a:r>
              <a:rPr lang="en-US" sz="2800" dirty="0"/>
              <a:t>Characterize minimum service requirements sufficient to enable reduction in local inventory </a:t>
            </a:r>
          </a:p>
          <a:p>
            <a:pPr lvl="1"/>
            <a:r>
              <a:rPr lang="en-US" sz="2400" i="1" dirty="0">
                <a:solidFill>
                  <a:schemeClr val="accent2"/>
                </a:solidFill>
              </a:rPr>
              <a:t>Assess feasibility of meeting stated requirements in view of current repository profiles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Goldberg Variations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6661151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457200" y="152400"/>
            <a:ext cx="8023223" cy="9953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178B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Rube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2178B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Goldberg Variations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2178B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133600" y="3048000"/>
            <a:ext cx="4572000" cy="1219200"/>
          </a:xfrm>
          <a:prstGeom prst="roundRect">
            <a:avLst/>
          </a:prstGeom>
          <a:solidFill>
            <a:srgbClr val="2178B5">
              <a:alpha val="7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Putting the full capacity </a:t>
            </a:r>
          </a:p>
          <a:p>
            <a:pPr marL="0" marR="0" indent="0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of OCLC Research to the test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How:  Aggregation,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7924800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8" cstate="print"/>
          <a:srcRect l="-169" r="77277" b="14286"/>
          <a:stretch>
            <a:fillRect/>
          </a:stretch>
        </p:blipFill>
        <p:spPr bwMode="auto">
          <a:xfrm>
            <a:off x="1676400" y="1447800"/>
            <a:ext cx="533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/>
          <a:srcRect r="81946" b="3774"/>
          <a:stretch>
            <a:fillRect/>
          </a:stretch>
        </p:blipFill>
        <p:spPr bwMode="auto">
          <a:xfrm>
            <a:off x="1752600" y="4876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CatLogo_H_MD.jpg"/>
          <p:cNvPicPr>
            <a:picLocks noChangeAspect="1"/>
          </p:cNvPicPr>
          <p:nvPr/>
        </p:nvPicPr>
        <p:blipFill>
          <a:blip r:embed="rId10" cstate="print"/>
          <a:srcRect r="69048" b="1257"/>
          <a:stretch>
            <a:fillRect/>
          </a:stretch>
        </p:blipFill>
        <p:spPr>
          <a:xfrm>
            <a:off x="4343400" y="3124200"/>
            <a:ext cx="508000" cy="468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1447800"/>
            <a:ext cx="762000" cy="4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4A6FDC-FB40-4552-AFD6-D74DF26F4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7C6288-971D-4BB1-9A71-C0CEF9481E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57C232-54B7-4A98-A5D5-1DE6CFAACA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F7CA9-8280-48C9-9ECA-8D72DDEAE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682BEC-7C0C-4399-B507-E38462ADD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EE375C-C144-47E0-9A7C-CFB1DFC4B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0F1A21-C367-4476-A813-679134F0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8C727B-C8F2-41DE-9FD7-10931D058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91D526-3EFB-443E-BAEF-064E8EAEC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26604F-892E-4FB7-9908-837550466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3E0B4B-2D70-4F1D-8882-2AFBE9008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8488D4-4F68-4D04-A117-66FCD42FC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F0F1E5-7B1B-47F4-990E-CCED92BB4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30ADD7-879B-4848-8E31-D32AB71144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D5F608-F577-451D-9CB8-4859F1B72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4B92A8-AE96-4856-A38A-C3E7406B7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B2466-0737-465D-87F4-79BBA7F1B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 glimpse of the project test-bed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en-US" dirty="0" smtClean="0"/>
              <a:t>&gt;29 million XML documents</a:t>
            </a:r>
          </a:p>
          <a:p>
            <a:r>
              <a:rPr lang="en-US" dirty="0" smtClean="0"/>
              <a:t>&gt;3 million unique titles</a:t>
            </a:r>
          </a:p>
          <a:p>
            <a:r>
              <a:rPr lang="en-US" dirty="0" smtClean="0"/>
              <a:t>Supports longitudinal analysis of mass-digitized corpus </a:t>
            </a:r>
          </a:p>
          <a:p>
            <a:r>
              <a:rPr lang="en-US" dirty="0" smtClean="0"/>
              <a:t>Suggests implications for redistribution of print inventory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5" y="1447800"/>
            <a:ext cx="4405939" cy="4075729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086600" y="2895600"/>
            <a:ext cx="1569660" cy="361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Hathi segment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4191000"/>
            <a:ext cx="1670137" cy="361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1"/>
                </a:solidFill>
              </a:rPr>
              <a:t>ReCAP</a:t>
            </a:r>
            <a:r>
              <a:rPr lang="en-US" sz="1600" dirty="0" smtClean="0">
                <a:solidFill>
                  <a:schemeClr val="accent1"/>
                </a:solidFill>
              </a:rPr>
              <a:t> segment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3962400"/>
            <a:ext cx="1295400" cy="228600"/>
          </a:xfrm>
          <a:prstGeom prst="roundRect">
            <a:avLst/>
          </a:prstGeom>
          <a:solidFill>
            <a:srgbClr val="2178B5">
              <a:alpha val="1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800600" y="2743200"/>
            <a:ext cx="1295400" cy="228600"/>
          </a:xfrm>
          <a:prstGeom prst="roundRect">
            <a:avLst/>
          </a:prstGeom>
          <a:solidFill>
            <a:srgbClr val="2178B5">
              <a:alpha val="1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Mass digitized monographic corpus already substantially duplicates academic print collection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30% or more of titles in local collection have been digitized</a:t>
            </a:r>
          </a:p>
          <a:p>
            <a:r>
              <a:rPr lang="en-US" dirty="0" smtClean="0"/>
              <a:t>Extant inventory in large-scale shared print repositories substantially mirrors digitized corpus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~75% of mass-digitized titles already ‘backed up’ in one or more preservation repositories (</a:t>
            </a:r>
            <a:r>
              <a:rPr lang="en-US" i="1" dirty="0" err="1" smtClean="0">
                <a:solidFill>
                  <a:schemeClr val="accent2"/>
                </a:solidFill>
              </a:rPr>
              <a:t>ReCAP</a:t>
            </a:r>
            <a:r>
              <a:rPr lang="en-US" i="1" dirty="0" smtClean="0">
                <a:solidFill>
                  <a:schemeClr val="accent2"/>
                </a:solidFill>
              </a:rPr>
              <a:t>, UC Regional Facilities, CRL, LC)</a:t>
            </a:r>
          </a:p>
          <a:p>
            <a:r>
              <a:rPr lang="en-US" dirty="0" smtClean="0"/>
              <a:t>Opportunity to benefit from externalization is widely distributed; every academic library is affected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Potential market for service is broad; aggregate savings significant</a:t>
            </a:r>
          </a:p>
          <a:p>
            <a:r>
              <a:rPr lang="en-US" dirty="0" smtClean="0"/>
              <a:t>Maximum benefit will be achieved when distribution network for in-copyright content is available</a:t>
            </a:r>
          </a:p>
          <a:p>
            <a:pPr lvl="1"/>
            <a:r>
              <a:rPr lang="en-US" i="1" dirty="0" smtClean="0">
                <a:solidFill>
                  <a:schemeClr val="accent2"/>
                </a:solidFill>
              </a:rPr>
              <a:t>Public domain content inadequate to mobilize collective resources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Cloud sourcing:  mass digitized titles @ NYU 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534400" cy="507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1600200"/>
            <a:ext cx="4752391" cy="461665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Potential space recovery is sizeable…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3886200"/>
            <a:ext cx="4571999" cy="830997"/>
          </a:xfrm>
          <a:prstGeom prst="rect">
            <a:avLst/>
          </a:prstGeom>
          <a:solidFill>
            <a:schemeClr val="accent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But dependent on access to           in-copyright  content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 bwMode="auto">
          <a:xfrm rot="10800000">
            <a:off x="8077200" y="1981200"/>
            <a:ext cx="457200" cy="457200"/>
          </a:xfrm>
          <a:prstGeom prst="rightArrow">
            <a:avLst/>
          </a:prstGeom>
          <a:solidFill>
            <a:srgbClr val="2178B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7924800" cy="4691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31F9C9-C205-4FA6-9EBC-3F8928E8A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78A04E-CBBB-4CCF-BE8F-F9BC25EEA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650CAD-0B18-41EA-9015-DD1C96450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613A4D-2F27-4476-AE4D-9A6D11AD4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A05668-B215-4967-83EE-FE9B401A61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sourcing:  the shared print paradox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2157963" cy="495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Shared digital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3505200"/>
            <a:ext cx="1673856" cy="42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Shared print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990600"/>
            <a:ext cx="6400800" cy="1690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Less than 30% of total space savings is achievable if ‘dual duplication’ in a regional repository is required…</a:t>
            </a:r>
          </a:p>
          <a:p>
            <a:endParaRPr lang="en-US" sz="2000" i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914400" y="1600200"/>
          <a:ext cx="7620000" cy="46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24000" y="2895600"/>
            <a:ext cx="2157963" cy="495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Shared digital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32766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Shared print: </a:t>
            </a:r>
            <a:r>
              <a:rPr lang="en-US" sz="2000" dirty="0" err="1" smtClean="0">
                <a:solidFill>
                  <a:schemeClr val="bg1"/>
                </a:solidFill>
              </a:rPr>
              <a:t>ReCAP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48400" y="2514600"/>
            <a:ext cx="1447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If further  restricted to public domain …</a:t>
            </a:r>
          </a:p>
          <a:p>
            <a:endParaRPr lang="en-US" sz="2000" i="1" dirty="0" smtClean="0"/>
          </a:p>
          <a:p>
            <a:pPr algn="ctr"/>
            <a:r>
              <a:rPr lang="en-US" sz="2000" i="1" dirty="0" smtClean="0"/>
              <a:t>yield is 2%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right stuff, in the wrong place?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371600"/>
          <a:ext cx="7924800" cy="46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Regional supplier with vast inventory cannot deliver </a:t>
            </a:r>
          </a:p>
          <a:p>
            <a:pPr algn="ctr">
              <a:buNone/>
            </a:pPr>
            <a:r>
              <a:rPr lang="en-US" b="1" dirty="0" smtClean="0"/>
              <a:t>adequate ‘value’ as surrogate provider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Why?</a:t>
            </a:r>
          </a:p>
          <a:p>
            <a:r>
              <a:rPr lang="en-US" dirty="0" smtClean="0"/>
              <a:t>Extant storage inventory bears little resemblance to average academic collection</a:t>
            </a:r>
          </a:p>
          <a:p>
            <a:r>
              <a:rPr lang="en-US" dirty="0" smtClean="0"/>
              <a:t>Transfer policies motivated by depositor priorities, not collective interests</a:t>
            </a:r>
          </a:p>
          <a:p>
            <a:pPr>
              <a:buNone/>
            </a:pPr>
            <a:r>
              <a:rPr lang="en-US" dirty="0" smtClean="0"/>
              <a:t>This could be remedied by moving more widely held, moderately used content to shared repositories; </a:t>
            </a:r>
          </a:p>
          <a:p>
            <a:pPr>
              <a:buNone/>
            </a:pPr>
            <a:r>
              <a:rPr lang="en-US" dirty="0" smtClean="0"/>
              <a:t>  or, by </a:t>
            </a:r>
            <a:r>
              <a:rPr lang="en-US" i="1" dirty="0" smtClean="0">
                <a:solidFill>
                  <a:schemeClr val="accent1"/>
                </a:solidFill>
              </a:rPr>
              <a:t>expanding the scope of participation to multiple providers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four potential providers…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7924800" cy="46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3733800"/>
            <a:ext cx="1669047" cy="394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Shared digital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2590800"/>
            <a:ext cx="22098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Shared print:  </a:t>
            </a:r>
            <a:r>
              <a:rPr lang="en-US" sz="2000" dirty="0" err="1" smtClean="0">
                <a:solidFill>
                  <a:schemeClr val="bg1"/>
                </a:solidFill>
              </a:rPr>
              <a:t>ReCAP</a:t>
            </a:r>
            <a:r>
              <a:rPr lang="en-US" sz="2000" dirty="0" smtClean="0">
                <a:solidFill>
                  <a:schemeClr val="bg1"/>
                </a:solidFill>
              </a:rPr>
              <a:t>, UC RLF,            CRL, LC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990600"/>
            <a:ext cx="6400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+80% of total space savings is achievable if distributed  preservation inventory  is leveraged </a:t>
            </a:r>
          </a:p>
          <a:p>
            <a:endParaRPr lang="en-US" sz="20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2514600"/>
            <a:ext cx="16764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Print distribution option essential for in-copyright material</a:t>
            </a:r>
          </a:p>
          <a:p>
            <a:endParaRPr 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global change in the library environment</a:t>
            </a:r>
            <a:endParaRPr lang="en-US" sz="2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0"/>
          </p:nvPr>
        </p:nvGraphicFramePr>
        <p:xfrm>
          <a:off x="228600" y="1143000"/>
          <a:ext cx="870902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1676400"/>
            <a:ext cx="7566110" cy="1163395"/>
          </a:xfrm>
          <a:prstGeom prst="rect">
            <a:avLst/>
          </a:prstGeom>
          <a:solidFill>
            <a:srgbClr val="00B0F0">
              <a:alpha val="1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&lt;- - In a year’s time, the sea level may be here - -&gt;</a:t>
            </a:r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is your library prepared?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Implications:  Shared 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50" dirty="0" smtClean="0"/>
              <a:t>A </a:t>
            </a:r>
            <a:r>
              <a:rPr lang="en-US" sz="2050" i="1" dirty="0" smtClean="0">
                <a:solidFill>
                  <a:schemeClr val="accent2"/>
                </a:solidFill>
              </a:rPr>
              <a:t>small number of repositories may suffice </a:t>
            </a:r>
            <a:r>
              <a:rPr lang="en-US" sz="2050" dirty="0" smtClean="0"/>
              <a:t>for ‘global’ shared print provision of low-use monographs</a:t>
            </a:r>
          </a:p>
          <a:p>
            <a:endParaRPr lang="en-US" sz="2050" dirty="0" smtClean="0"/>
          </a:p>
          <a:p>
            <a:r>
              <a:rPr lang="en-US" sz="2050" i="1" dirty="0" smtClean="0">
                <a:solidFill>
                  <a:schemeClr val="accent2"/>
                </a:solidFill>
              </a:rPr>
              <a:t>Generic service offer </a:t>
            </a:r>
            <a:r>
              <a:rPr lang="en-US" sz="2050" dirty="0" smtClean="0"/>
              <a:t>is needed to achieve economies of scale, build network; uniform T&amp;C</a:t>
            </a:r>
          </a:p>
          <a:p>
            <a:endParaRPr lang="en-US" sz="2050" dirty="0" smtClean="0"/>
          </a:p>
          <a:p>
            <a:r>
              <a:rPr lang="en-US" sz="2050" dirty="0" smtClean="0"/>
              <a:t>Fuller </a:t>
            </a:r>
            <a:r>
              <a:rPr lang="en-US" sz="2050" i="1" dirty="0" smtClean="0">
                <a:solidFill>
                  <a:schemeClr val="accent2"/>
                </a:solidFill>
              </a:rPr>
              <a:t>disclosure of storage collections </a:t>
            </a:r>
            <a:r>
              <a:rPr lang="en-US" sz="2050" dirty="0" smtClean="0"/>
              <a:t>is needed to judge capacity of current infrastructure, identify potential hubs</a:t>
            </a:r>
          </a:p>
          <a:p>
            <a:endParaRPr lang="en-US" sz="2050" dirty="0" smtClean="0"/>
          </a:p>
          <a:p>
            <a:r>
              <a:rPr lang="en-US" sz="2050" dirty="0" smtClean="0"/>
              <a:t>Service hubs will need to </a:t>
            </a:r>
            <a:r>
              <a:rPr lang="en-US" sz="2050" i="1" dirty="0" smtClean="0">
                <a:solidFill>
                  <a:schemeClr val="accent2"/>
                </a:solidFill>
              </a:rPr>
              <a:t>shape inventory to market needs</a:t>
            </a:r>
            <a:r>
              <a:rPr lang="en-US" sz="2050" dirty="0" smtClean="0"/>
              <a:t>; more widely duplicated, moderately used titles</a:t>
            </a:r>
          </a:p>
          <a:p>
            <a:endParaRPr lang="en-US" sz="2050" dirty="0" smtClean="0"/>
          </a:p>
          <a:p>
            <a:r>
              <a:rPr lang="en-US" sz="2050" dirty="0" smtClean="0"/>
              <a:t>If extant providers aren’t motivated to </a:t>
            </a:r>
            <a:r>
              <a:rPr lang="en-US" sz="2050" i="1" dirty="0" smtClean="0">
                <a:solidFill>
                  <a:schemeClr val="accent2"/>
                </a:solidFill>
              </a:rPr>
              <a:t>change service model</a:t>
            </a:r>
            <a:r>
              <a:rPr lang="en-US" sz="2050" dirty="0" smtClean="0"/>
              <a:t>, a new organization may be needed</a:t>
            </a:r>
          </a:p>
          <a:p>
            <a:endParaRPr lang="en-US" sz="205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Implications:  Shared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609599" y="1371600"/>
            <a:ext cx="7826377" cy="449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University and library advocacy needed to </a:t>
            </a:r>
            <a:r>
              <a:rPr lang="en-US" i="1" dirty="0" smtClean="0">
                <a:solidFill>
                  <a:schemeClr val="accent2"/>
                </a:solidFill>
              </a:rPr>
              <a:t>‘unlock’ collective resource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in absence of GBS settlement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Pareto principle doesn’t apply here; 20% access isn’t sufficient</a:t>
            </a:r>
          </a:p>
          <a:p>
            <a:pPr lvl="1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Expand </a:t>
            </a:r>
            <a:r>
              <a:rPr lang="en-US" dirty="0" err="1" smtClean="0"/>
              <a:t>Hathi’s</a:t>
            </a:r>
            <a:r>
              <a:rPr lang="en-US" dirty="0" smtClean="0"/>
              <a:t> efforts to make </a:t>
            </a:r>
            <a:r>
              <a:rPr lang="en-US" i="1" dirty="0" smtClean="0">
                <a:solidFill>
                  <a:schemeClr val="accent2"/>
                </a:solidFill>
              </a:rPr>
              <a:t>current published scholarship</a:t>
            </a:r>
            <a:r>
              <a:rPr lang="en-US" dirty="0" smtClean="0"/>
              <a:t> ‘part of the fabric’ available alongside mass-digitized retrospective collections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University presses can maximize presence and impact</a:t>
            </a:r>
          </a:p>
          <a:p>
            <a:pPr lvl="1">
              <a:buNone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Maximize value of resource by </a:t>
            </a:r>
            <a:r>
              <a:rPr lang="en-US" i="1" dirty="0" smtClean="0">
                <a:solidFill>
                  <a:schemeClr val="accent2"/>
                </a:solidFill>
              </a:rPr>
              <a:t>expanding base </a:t>
            </a:r>
            <a:r>
              <a:rPr lang="en-US" dirty="0" smtClean="0"/>
              <a:t>of content and capital contribution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Consumer institutions will establish the expectation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work is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study of </a:t>
            </a:r>
            <a:r>
              <a:rPr lang="en-US" i="1" dirty="0" smtClean="0">
                <a:solidFill>
                  <a:schemeClr val="accent2"/>
                </a:solidFill>
              </a:rPr>
              <a:t>public domain corpus </a:t>
            </a:r>
            <a:r>
              <a:rPr lang="en-US" dirty="0" smtClean="0"/>
              <a:t>– what is its present scholarly value, how can it be enhanced and enlarged?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Systematic examination of </a:t>
            </a:r>
            <a:r>
              <a:rPr lang="en-US" i="1" dirty="0" smtClean="0">
                <a:solidFill>
                  <a:schemeClr val="accent2"/>
                </a:solidFill>
              </a:rPr>
              <a:t>post-digitization demand for print monographs</a:t>
            </a:r>
            <a:r>
              <a:rPr lang="en-US" dirty="0" smtClean="0"/>
              <a:t> – what does existing body of evidence tell us about ‘carrying capacity’ of aggregate resource?  </a:t>
            </a:r>
            <a:r>
              <a:rPr lang="en-US" dirty="0" err="1" smtClean="0"/>
              <a:t>OhioLINK</a:t>
            </a:r>
            <a:r>
              <a:rPr lang="en-US" dirty="0" smtClean="0"/>
              <a:t>, </a:t>
            </a:r>
            <a:r>
              <a:rPr lang="en-US" dirty="0" err="1" smtClean="0"/>
              <a:t>BorrowDirect</a:t>
            </a:r>
            <a:r>
              <a:rPr lang="en-US" dirty="0" smtClean="0"/>
              <a:t>, </a:t>
            </a:r>
            <a:r>
              <a:rPr lang="en-US" dirty="0" err="1" smtClean="0"/>
              <a:t>ReCAP</a:t>
            </a:r>
            <a:r>
              <a:rPr lang="en-US" dirty="0" smtClean="0"/>
              <a:t>, Hathi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Characterize total value of </a:t>
            </a:r>
            <a:r>
              <a:rPr lang="en-US" i="1" dirty="0" smtClean="0">
                <a:solidFill>
                  <a:schemeClr val="accent2"/>
                </a:solidFill>
              </a:rPr>
              <a:t>Hathi resource in library network</a:t>
            </a:r>
            <a:r>
              <a:rPr lang="en-US" dirty="0" smtClean="0"/>
              <a:t> – how much value is created, for whom, and who pays?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do,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your library has significant off-site inventory and an interest in shared print provision: </a:t>
            </a:r>
            <a:r>
              <a:rPr lang="en-US" i="1" dirty="0" smtClean="0">
                <a:solidFill>
                  <a:schemeClr val="accent2"/>
                </a:solidFill>
              </a:rPr>
              <a:t>swap your symbol</a:t>
            </a:r>
          </a:p>
          <a:p>
            <a:pPr lvl="1"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 Raise visibility of preservation resource as a community asset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Rigorous, </a:t>
            </a:r>
            <a:r>
              <a:rPr lang="en-US" i="1" dirty="0" smtClean="0">
                <a:solidFill>
                  <a:schemeClr val="accent2"/>
                </a:solidFill>
              </a:rPr>
              <a:t>internal library assessment </a:t>
            </a:r>
            <a:r>
              <a:rPr lang="en-US" dirty="0" smtClean="0"/>
              <a:t>of what an optimal redistribution will accomplish, how much change is needed, on what timeline, toward what end</a:t>
            </a:r>
          </a:p>
          <a:p>
            <a:pPr lvl="1"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 Concrete requirements will enable service providers to respond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Facilitate </a:t>
            </a:r>
            <a:r>
              <a:rPr lang="en-US" i="1" dirty="0" smtClean="0">
                <a:solidFill>
                  <a:schemeClr val="accent2"/>
                </a:solidFill>
              </a:rPr>
              <a:t>candid dialogue with faculty </a:t>
            </a:r>
            <a:r>
              <a:rPr lang="en-US" dirty="0" smtClean="0"/>
              <a:t>about long-range preservation requirements and library strategy</a:t>
            </a:r>
          </a:p>
          <a:p>
            <a:pPr lvl="1"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 Faculty may be more receptive to change than library staff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Project staff:</a:t>
            </a:r>
          </a:p>
          <a:p>
            <a:r>
              <a:rPr lang="en-US" sz="2000" dirty="0" smtClean="0"/>
              <a:t>Michael Stoller, Bob Wolven, Matthew </a:t>
            </a:r>
            <a:r>
              <a:rPr lang="en-US" sz="2000" dirty="0" err="1" smtClean="0"/>
              <a:t>Sheehy</a:t>
            </a:r>
            <a:r>
              <a:rPr lang="en-US" sz="2000" dirty="0" smtClean="0"/>
              <a:t> (NYU &amp; </a:t>
            </a:r>
            <a:r>
              <a:rPr lang="en-US" sz="2000" dirty="0" err="1" smtClean="0"/>
              <a:t>ReCAP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John Wilkin, Kat </a:t>
            </a:r>
            <a:r>
              <a:rPr lang="en-US" sz="2000" dirty="0" err="1" smtClean="0"/>
              <a:t>Hagedorn</a:t>
            </a:r>
            <a:r>
              <a:rPr lang="en-US" sz="2000" dirty="0" smtClean="0"/>
              <a:t>, Jeremy York (</a:t>
            </a:r>
            <a:r>
              <a:rPr lang="en-US" sz="2000" dirty="0" err="1" smtClean="0"/>
              <a:t>HathiTrust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Roy Tennant, Bruce Washburn, Jenny </a:t>
            </a:r>
            <a:r>
              <a:rPr lang="en-US" sz="2000" dirty="0" err="1" smtClean="0"/>
              <a:t>Toves</a:t>
            </a:r>
            <a:r>
              <a:rPr lang="en-US" sz="2000" dirty="0" smtClean="0"/>
              <a:t> (OCLC Research)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Sponsors:</a:t>
            </a:r>
          </a:p>
          <a:p>
            <a:r>
              <a:rPr lang="en-US" sz="2000" dirty="0" smtClean="0"/>
              <a:t>Carol Mandel, Jim Neal, Jim Michalko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Funder:</a:t>
            </a:r>
          </a:p>
          <a:p>
            <a:r>
              <a:rPr lang="en-US" sz="2000" dirty="0" smtClean="0"/>
              <a:t>Andrew W. Mellon Foundation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System-wide organization (2009)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77850" y="1717675"/>
            <a:ext cx="7988300" cy="456723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Parallel in economics: industrial organization</a:t>
            </a:r>
          </a:p>
          <a:p>
            <a:pPr lvl="1"/>
            <a:r>
              <a:rPr lang="en-US" dirty="0" smtClean="0"/>
              <a:t>Nature of the firm</a:t>
            </a:r>
          </a:p>
          <a:p>
            <a:pPr lvl="1"/>
            <a:r>
              <a:rPr lang="en-US" dirty="0" smtClean="0"/>
              <a:t>Behaviors of firms interacting in markets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For libraries:</a:t>
            </a:r>
          </a:p>
          <a:p>
            <a:pPr lvl="1"/>
            <a:r>
              <a:rPr lang="en-US" dirty="0" smtClean="0"/>
              <a:t>Nature of the library in a networked environment</a:t>
            </a:r>
          </a:p>
          <a:p>
            <a:pPr lvl="1"/>
            <a:r>
              <a:rPr lang="en-US" dirty="0" smtClean="0"/>
              <a:t>Behaviors of libraries interacting on the network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0" y="1219200"/>
            <a:ext cx="8274050" cy="1628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New research theme </a:t>
            </a:r>
            <a:r>
              <a:rPr lang="en-US" sz="2100" dirty="0" smtClean="0">
                <a:solidFill>
                  <a:schemeClr val="tx1"/>
                </a:solidFill>
              </a:rPr>
              <a:t>addresses “big </a:t>
            </a:r>
            <a:r>
              <a:rPr lang="en-US" sz="2100" dirty="0">
                <a:solidFill>
                  <a:schemeClr val="tx1"/>
                </a:solidFill>
              </a:rPr>
              <a:t>picture” questions about the </a:t>
            </a:r>
            <a:r>
              <a:rPr lang="en-US" sz="2100" i="1" dirty="0">
                <a:solidFill>
                  <a:srgbClr val="FF7600"/>
                </a:solidFill>
              </a:rPr>
              <a:t>future of libraries in the network environment</a:t>
            </a:r>
            <a:r>
              <a:rPr lang="en-US" sz="2100" dirty="0">
                <a:solidFill>
                  <a:schemeClr val="tx1"/>
                </a:solidFill>
              </a:rPr>
              <a:t>; implications for collections, services, institutions embedded in complex networks of collaboration, cooperation and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Thanks for your attention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Constance Malpas</a:t>
            </a:r>
          </a:p>
          <a:p>
            <a:r>
              <a:rPr lang="en-US" dirty="0" smtClean="0">
                <a:hlinkClick r:id="rId2"/>
              </a:rPr>
              <a:t>malpasc@oclc.org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i="1" dirty="0" smtClean="0"/>
              <a:t>Next up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4:00 PM</a:t>
            </a:r>
          </a:p>
          <a:p>
            <a:pPr algn="ctr">
              <a:buNone/>
            </a:pPr>
            <a:r>
              <a:rPr lang="en-US" sz="2800" b="1" dirty="0" smtClean="0"/>
              <a:t>Lightning Rounds</a:t>
            </a:r>
          </a:p>
          <a:p>
            <a:pPr algn="ctr">
              <a:buNone/>
            </a:pPr>
            <a:r>
              <a:rPr lang="en-US" sz="2800" b="1" dirty="0" smtClean="0"/>
              <a:t>(Buckingham)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Three areas of interest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34977" y="1447801"/>
            <a:ext cx="8251823" cy="4691064"/>
          </a:xfrm>
        </p:spPr>
        <p:txBody>
          <a:bodyPr/>
          <a:lstStyle/>
          <a:p>
            <a:r>
              <a:rPr lang="en-US" dirty="0" smtClean="0"/>
              <a:t>Characterization of the </a:t>
            </a:r>
            <a:r>
              <a:rPr lang="en-US" i="1" dirty="0" smtClean="0">
                <a:solidFill>
                  <a:srgbClr val="FF6600"/>
                </a:solidFill>
              </a:rPr>
              <a:t>aggregate library resource</a:t>
            </a:r>
          </a:p>
          <a:p>
            <a:pPr marL="742950" lvl="1" indent="-285750"/>
            <a:r>
              <a:rPr lang="en-US" dirty="0" smtClean="0"/>
              <a:t>Collections, services, user behaviors, institutional profiles</a:t>
            </a:r>
          </a:p>
          <a:p>
            <a:pPr marL="742950" lvl="1" indent="-285750"/>
            <a:r>
              <a:rPr lang="en-US" dirty="0" smtClean="0"/>
              <a:t>Empirical investigations, data-mining</a:t>
            </a:r>
          </a:p>
          <a:p>
            <a:pPr marL="742950" lvl="1" indent="-285750">
              <a:buNone/>
            </a:pPr>
            <a:endParaRPr lang="en-US" dirty="0" smtClean="0"/>
          </a:p>
          <a:p>
            <a:r>
              <a:rPr lang="en-US" dirty="0" smtClean="0"/>
              <a:t>Re-organization of </a:t>
            </a:r>
            <a:r>
              <a:rPr lang="en-US" i="1" dirty="0" smtClean="0">
                <a:solidFill>
                  <a:srgbClr val="FF6600"/>
                </a:solidFill>
              </a:rPr>
              <a:t>individual libraries</a:t>
            </a:r>
            <a:r>
              <a:rPr lang="en-US" dirty="0" smtClean="0"/>
              <a:t> in network context</a:t>
            </a:r>
          </a:p>
          <a:p>
            <a:pPr marL="742950" lvl="1" indent="-285750"/>
            <a:r>
              <a:rPr lang="en-US" dirty="0" smtClean="0"/>
              <a:t>Institutions adapting to changes in system-wide organization</a:t>
            </a:r>
          </a:p>
          <a:p>
            <a:pPr marL="742950" lvl="1" indent="-285750"/>
            <a:r>
              <a:rPr lang="en-US" dirty="0" smtClean="0"/>
              <a:t>Reconsideration of library service bundle, institutional boundaries</a:t>
            </a:r>
          </a:p>
          <a:p>
            <a:pPr marL="742950" lvl="1" indent="-285750">
              <a:buNone/>
            </a:pPr>
            <a:endParaRPr lang="en-US" dirty="0" smtClean="0"/>
          </a:p>
          <a:p>
            <a:r>
              <a:rPr lang="en-US" dirty="0" smtClean="0"/>
              <a:t>Re-organization of the </a:t>
            </a:r>
            <a:r>
              <a:rPr lang="en-US" i="1" dirty="0" smtClean="0">
                <a:solidFill>
                  <a:srgbClr val="FF6600"/>
                </a:solidFill>
              </a:rPr>
              <a:t>library system</a:t>
            </a:r>
            <a:r>
              <a:rPr lang="en-US" dirty="0" smtClean="0"/>
              <a:t> in network context </a:t>
            </a:r>
          </a:p>
          <a:p>
            <a:pPr marL="742950" lvl="1" indent="-285750"/>
            <a:r>
              <a:rPr lang="en-US" dirty="0" smtClean="0"/>
              <a:t>Multi-institutional library framework, collective adaptation</a:t>
            </a:r>
          </a:p>
          <a:p>
            <a:pPr marL="742950" lvl="1" indent="-285750"/>
            <a:r>
              <a:rPr lang="en-US" dirty="0" smtClean="0"/>
              <a:t>Environmental analyses, case studies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S900441697[1]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775" y="1171575"/>
            <a:ext cx="66484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4495800" y="2971800"/>
            <a:ext cx="1828800" cy="60960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6096000"/>
            <a:ext cx="3106491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OCLC Research Planning Session - March 2010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i="1" dirty="0" smtClean="0"/>
              <a:t>Exemplar</a:t>
            </a:r>
            <a:r>
              <a:rPr lang="en-US" sz="2800" dirty="0" smtClean="0"/>
              <a:t>: Re-organization of library system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Cloud Library project (OCLC, Hathi, NYU, </a:t>
            </a:r>
            <a:r>
              <a:rPr lang="en-US" dirty="0" err="1" smtClean="0"/>
              <a:t>ReCAP</a:t>
            </a:r>
            <a:r>
              <a:rPr lang="en-US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Case study in </a:t>
            </a:r>
            <a:r>
              <a:rPr lang="en-US" i="1" dirty="0" smtClean="0">
                <a:solidFill>
                  <a:schemeClr val="accent2"/>
                </a:solidFill>
              </a:rPr>
              <a:t>de-composition of library service bundle</a:t>
            </a:r>
            <a:r>
              <a:rPr lang="en-US" dirty="0" smtClean="0"/>
              <a:t>:  ‘cloud sourcing’ research collections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Data-mining Hathi and </a:t>
            </a:r>
            <a:r>
              <a:rPr lang="en-US" dirty="0" err="1" smtClean="0"/>
              <a:t>WorldCat</a:t>
            </a:r>
            <a:r>
              <a:rPr lang="en-US" dirty="0" smtClean="0"/>
              <a:t> to determine where cost-effective reductions in print inventory can be achieved for </a:t>
            </a:r>
            <a:r>
              <a:rPr lang="en-US" i="1" dirty="0" smtClean="0">
                <a:solidFill>
                  <a:schemeClr val="accent2"/>
                </a:solidFill>
              </a:rPr>
              <a:t>individual libraries </a:t>
            </a:r>
            <a:r>
              <a:rPr lang="en-US" dirty="0" smtClean="0"/>
              <a:t>(micro economic context)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Characterizing optimal service profile for shared print/digital service providers; </a:t>
            </a:r>
            <a:r>
              <a:rPr lang="en-US" i="1" dirty="0" smtClean="0">
                <a:solidFill>
                  <a:schemeClr val="accent2"/>
                </a:solidFill>
              </a:rPr>
              <a:t>collective market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for service (macro economic context)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Exploring social and economic </a:t>
            </a:r>
            <a:r>
              <a:rPr lang="en-US" i="1" dirty="0" smtClean="0">
                <a:solidFill>
                  <a:schemeClr val="accent2"/>
                </a:solidFill>
              </a:rPr>
              <a:t>infrastructure requirements</a:t>
            </a:r>
            <a:r>
              <a:rPr lang="en-US" dirty="0" smtClean="0"/>
              <a:t>; technical infrastructure a separate (and secondary) challenge</a:t>
            </a:r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 lvl="1"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Economic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Consumer goal</a:t>
            </a:r>
            <a:r>
              <a:rPr lang="en-US" dirty="0" smtClean="0"/>
              <a:t>:  direct local resources toward high-value collections and services, externalize operations that do not demonstrably enhance institutional reputation</a:t>
            </a:r>
          </a:p>
          <a:p>
            <a:pPr>
              <a:buNone/>
            </a:pPr>
            <a:r>
              <a:rPr lang="en-US" u="sng" dirty="0" smtClean="0"/>
              <a:t>Provider goal</a:t>
            </a:r>
            <a:r>
              <a:rPr lang="en-US" dirty="0" smtClean="0"/>
              <a:t>:  expand base of participation to derive maximum economic value from resource/inventory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Academic library</a:t>
            </a:r>
            <a:r>
              <a:rPr lang="en-US" dirty="0" smtClean="0"/>
              <a:t>:  advance research, teaching mission with dynamic service portfolio, no longer reliant on ‘comprehensive’ local print inventory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i="1" dirty="0" smtClean="0"/>
              <a:t>	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5029200"/>
            <a:ext cx="7975410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print collection continues to deliver value but    value not dependent on local management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Premise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2500" dirty="0"/>
              <a:t>Emergence of large scale shared print and </a:t>
            </a:r>
            <a:r>
              <a:rPr lang="en-US" sz="2500" dirty="0" smtClean="0"/>
              <a:t>digital repositories </a:t>
            </a:r>
            <a:r>
              <a:rPr lang="en-US" sz="2500" dirty="0"/>
              <a:t>creates opportunity for strategic </a:t>
            </a:r>
            <a:r>
              <a:rPr lang="en-US" sz="2500" dirty="0" smtClean="0"/>
              <a:t>externalization of repository function</a:t>
            </a:r>
          </a:p>
          <a:p>
            <a:pPr>
              <a:buNone/>
            </a:pPr>
            <a:endParaRPr lang="en-US" sz="2500" dirty="0"/>
          </a:p>
          <a:p>
            <a:pPr>
              <a:buClr>
                <a:schemeClr val="accent2"/>
              </a:buClr>
            </a:pPr>
            <a:r>
              <a:rPr lang="en-US" sz="2300" i="1" dirty="0"/>
              <a:t>Reduce </a:t>
            </a:r>
            <a:r>
              <a:rPr lang="en-US" sz="2300" i="1" dirty="0" smtClean="0"/>
              <a:t>total costs </a:t>
            </a:r>
            <a:r>
              <a:rPr lang="en-US" sz="2300" i="1" dirty="0"/>
              <a:t>of preserving scholarly record</a:t>
            </a:r>
          </a:p>
          <a:p>
            <a:pPr>
              <a:buClr>
                <a:schemeClr val="accent2"/>
              </a:buClr>
            </a:pPr>
            <a:r>
              <a:rPr lang="en-US" sz="2300" i="1" dirty="0"/>
              <a:t>Enable reallocation of institutional </a:t>
            </a:r>
            <a:r>
              <a:rPr lang="en-US" sz="2300" i="1" dirty="0" smtClean="0"/>
              <a:t>resources</a:t>
            </a:r>
          </a:p>
          <a:p>
            <a:pPr>
              <a:buClr>
                <a:schemeClr val="accent2"/>
              </a:buClr>
            </a:pPr>
            <a:r>
              <a:rPr lang="en-US" sz="2300" i="1" dirty="0" smtClean="0"/>
              <a:t>Support renovation of library service portfolio</a:t>
            </a:r>
            <a:endParaRPr lang="en-US" sz="2300" i="1" dirty="0"/>
          </a:p>
          <a:p>
            <a:pPr>
              <a:buClr>
                <a:schemeClr val="accent2"/>
              </a:buClr>
            </a:pPr>
            <a:r>
              <a:rPr lang="en-US" sz="2300" i="1" dirty="0" smtClean="0"/>
              <a:t>Create new business </a:t>
            </a:r>
            <a:r>
              <a:rPr lang="en-US" sz="2300" i="1" dirty="0"/>
              <a:t>relationships among </a:t>
            </a:r>
            <a:r>
              <a:rPr lang="en-US" sz="2300" i="1" dirty="0" smtClean="0"/>
              <a:t>libraries</a:t>
            </a:r>
            <a:endParaRPr lang="en-US" sz="2300" i="1" dirty="0"/>
          </a:p>
          <a:p>
            <a:endParaRPr lang="en-US" sz="23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029200"/>
            <a:ext cx="8763000" cy="938590"/>
          </a:xfrm>
          <a:prstGeom prst="rect">
            <a:avLst/>
          </a:prstGeom>
          <a:solidFill>
            <a:srgbClr val="2178B5">
              <a:alpha val="3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A bridge strategy to guarantee access and preservation of long-tail, low use collections during p- to e- transition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what degree can academic libraries</a:t>
            </a:r>
            <a:r>
              <a:rPr lang="en-US" b="1" i="1" dirty="0" smtClean="0">
                <a:solidFill>
                  <a:schemeClr val="accent2"/>
                </a:solidFill>
              </a:rPr>
              <a:t> effectively externalize management of legacy monographic collections</a:t>
            </a:r>
            <a:r>
              <a:rPr lang="en-US" dirty="0" smtClean="0"/>
              <a:t> to large-scale print and digital repositories under prevailing circumstances?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Under what future conditions is a large-scale transfer of operations likely to occur? </a:t>
            </a:r>
            <a:r>
              <a:rPr lang="en-US" b="1" i="1" dirty="0" smtClean="0">
                <a:solidFill>
                  <a:schemeClr val="accent2"/>
                </a:solidFill>
              </a:rPr>
              <a:t>What changes in the current system are needed </a:t>
            </a:r>
            <a:r>
              <a:rPr lang="en-US" dirty="0" smtClean="0"/>
              <a:t>to mobilize a significant shift in library resource?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chemeClr val="accent2"/>
                </a:solidFill>
              </a:rPr>
              <a:t>Who benefits</a:t>
            </a:r>
            <a:r>
              <a:rPr lang="en-US" dirty="0" smtClean="0"/>
              <a:t> from this change?  What value is created?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CL Blu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LC orang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21B2CB3A491438F8C3CF70CF5C351" ma:contentTypeVersion="0" ma:contentTypeDescription="Create a new document." ma:contentTypeScope="" ma:versionID="d73062128fec434ff45cfe428458908c">
  <xsd:schema xmlns:xsd="http://www.w3.org/2001/XMLSchema" xmlns:p="http://schemas.microsoft.com/office/2006/metadata/properties" targetNamespace="http://schemas.microsoft.com/office/2006/metadata/properties" ma:root="true" ma:fieldsID="774135a8e01ad8e2a25cb24840439c9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3632341-1B23-4F20-9825-B34EBA9434AD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577B243-7733-4BAE-94E0-AF1A737FC3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34BD36-37CB-48C5-8C53-15E606A27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34864</TotalTime>
  <Words>1740</Words>
  <Application>Microsoft Office PowerPoint</Application>
  <PresentationFormat>On-screen Show (4:3)</PresentationFormat>
  <Paragraphs>279</Paragraphs>
  <Slides>31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OCCL Blue "light" template</vt:lpstr>
      <vt:lpstr>OCLC orange "light" template</vt:lpstr>
      <vt:lpstr>Cloud Sourcing  Research Collections</vt:lpstr>
      <vt:lpstr>Roadmap</vt:lpstr>
      <vt:lpstr>System-wide organization (2009)</vt:lpstr>
      <vt:lpstr>Three areas of interest</vt:lpstr>
      <vt:lpstr>Work in progress</vt:lpstr>
      <vt:lpstr>Exemplar: Re-organization of library system</vt:lpstr>
      <vt:lpstr>Organization of Economic Activity</vt:lpstr>
      <vt:lpstr>Premise</vt:lpstr>
      <vt:lpstr>Research questions</vt:lpstr>
      <vt:lpstr>Landscape</vt:lpstr>
      <vt:lpstr>Who:  Role Models</vt:lpstr>
      <vt:lpstr>What:  Options, Opportunities, Obstacles</vt:lpstr>
      <vt:lpstr>Starting point:  hypotheses, assumptions </vt:lpstr>
      <vt:lpstr>How:  Methodology</vt:lpstr>
      <vt:lpstr>The Goldberg Variations</vt:lpstr>
      <vt:lpstr>How:  Aggregation, Analysis</vt:lpstr>
      <vt:lpstr>A glimpse of the project test-bed</vt:lpstr>
      <vt:lpstr>Key findings</vt:lpstr>
      <vt:lpstr>Cloud sourcing:  mass digitized titles @ NYU </vt:lpstr>
      <vt:lpstr>Cloud sourcing:  the shared print paradox</vt:lpstr>
      <vt:lpstr>The right stuff, in the wrong place?</vt:lpstr>
      <vt:lpstr>In short</vt:lpstr>
      <vt:lpstr>With four potential providers…</vt:lpstr>
      <vt:lpstr>A global change in the library environment</vt:lpstr>
      <vt:lpstr>Implications:  Shared Print</vt:lpstr>
      <vt:lpstr>Implications:  Shared Digital</vt:lpstr>
      <vt:lpstr>More work is needed</vt:lpstr>
      <vt:lpstr>What you can do, today</vt:lpstr>
      <vt:lpstr>Acknowledgments </vt:lpstr>
      <vt:lpstr>Thanks for your attention</vt:lpstr>
      <vt:lpstr>Next up: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Sourcing Research Collections</dc:title>
  <dc:creator>Malpas</dc:creator>
  <cp:keywords>Theme color: blue; Background color: light;</cp:keywords>
  <dc:description/>
  <cp:lastModifiedBy>malpasc</cp:lastModifiedBy>
  <cp:revision>1985</cp:revision>
  <dcterms:created xsi:type="dcterms:W3CDTF">2010-02-12T18:16:22Z</dcterms:created>
  <dcterms:modified xsi:type="dcterms:W3CDTF">2010-06-14T14:45:16Z</dcterms:modified>
  <cp:category>OCLC PowerPoint Template</cp:category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0x01010001D21B2CB3A491438F8C3CF70CF5C351</vt:lpwstr>
  </property>
</Properties>
</file>