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34"/>
  </p:notesMasterIdLst>
  <p:handoutMasterIdLst>
    <p:handoutMasterId r:id="rId35"/>
  </p:handoutMasterIdLst>
  <p:sldIdLst>
    <p:sldId id="258" r:id="rId3"/>
    <p:sldId id="375" r:id="rId4"/>
    <p:sldId id="371" r:id="rId5"/>
    <p:sldId id="355" r:id="rId6"/>
    <p:sldId id="356" r:id="rId7"/>
    <p:sldId id="358" r:id="rId8"/>
    <p:sldId id="359" r:id="rId9"/>
    <p:sldId id="360" r:id="rId10"/>
    <p:sldId id="361" r:id="rId11"/>
    <p:sldId id="373" r:id="rId12"/>
    <p:sldId id="374" r:id="rId13"/>
    <p:sldId id="362" r:id="rId14"/>
    <p:sldId id="372" r:id="rId15"/>
    <p:sldId id="376" r:id="rId16"/>
    <p:sldId id="363" r:id="rId17"/>
    <p:sldId id="378" r:id="rId18"/>
    <p:sldId id="365" r:id="rId19"/>
    <p:sldId id="385" r:id="rId20"/>
    <p:sldId id="377" r:id="rId21"/>
    <p:sldId id="367" r:id="rId22"/>
    <p:sldId id="379" r:id="rId23"/>
    <p:sldId id="368" r:id="rId24"/>
    <p:sldId id="381" r:id="rId25"/>
    <p:sldId id="380" r:id="rId26"/>
    <p:sldId id="382" r:id="rId27"/>
    <p:sldId id="383" r:id="rId28"/>
    <p:sldId id="384" r:id="rId29"/>
    <p:sldId id="369" r:id="rId30"/>
    <p:sldId id="370" r:id="rId31"/>
    <p:sldId id="386" r:id="rId32"/>
    <p:sldId id="387" r:id="rId33"/>
  </p:sldIdLst>
  <p:sldSz cx="9144000" cy="6858000" type="screen4x3"/>
  <p:notesSz cx="6858000" cy="9144000"/>
  <p:defaultTextStyle>
    <a:defPPr>
      <a:defRPr lang="en-US"/>
    </a:defPPr>
    <a:lvl1pPr algn="l" rtl="0" fontAlgn="base">
      <a:spcBef>
        <a:spcPct val="0"/>
      </a:spcBef>
      <a:spcAft>
        <a:spcPct val="0"/>
      </a:spcAft>
      <a:defRPr sz="3200" b="1" kern="1200">
        <a:solidFill>
          <a:srgbClr val="336699"/>
        </a:solidFill>
        <a:latin typeface="Verdana" pitchFamily="34" charset="0"/>
        <a:ea typeface="+mn-ea"/>
        <a:cs typeface="+mn-cs"/>
      </a:defRPr>
    </a:lvl1pPr>
    <a:lvl2pPr marL="457200" algn="l" rtl="0" fontAlgn="base">
      <a:spcBef>
        <a:spcPct val="0"/>
      </a:spcBef>
      <a:spcAft>
        <a:spcPct val="0"/>
      </a:spcAft>
      <a:defRPr sz="3200" b="1" kern="1200">
        <a:solidFill>
          <a:srgbClr val="336699"/>
        </a:solidFill>
        <a:latin typeface="Verdana" pitchFamily="34" charset="0"/>
        <a:ea typeface="+mn-ea"/>
        <a:cs typeface="+mn-cs"/>
      </a:defRPr>
    </a:lvl2pPr>
    <a:lvl3pPr marL="914400" algn="l" rtl="0" fontAlgn="base">
      <a:spcBef>
        <a:spcPct val="0"/>
      </a:spcBef>
      <a:spcAft>
        <a:spcPct val="0"/>
      </a:spcAft>
      <a:defRPr sz="3200" b="1" kern="1200">
        <a:solidFill>
          <a:srgbClr val="336699"/>
        </a:solidFill>
        <a:latin typeface="Verdana" pitchFamily="34" charset="0"/>
        <a:ea typeface="+mn-ea"/>
        <a:cs typeface="+mn-cs"/>
      </a:defRPr>
    </a:lvl3pPr>
    <a:lvl4pPr marL="1371600" algn="l" rtl="0" fontAlgn="base">
      <a:spcBef>
        <a:spcPct val="0"/>
      </a:spcBef>
      <a:spcAft>
        <a:spcPct val="0"/>
      </a:spcAft>
      <a:defRPr sz="3200" b="1" kern="1200">
        <a:solidFill>
          <a:srgbClr val="336699"/>
        </a:solidFill>
        <a:latin typeface="Verdana" pitchFamily="34" charset="0"/>
        <a:ea typeface="+mn-ea"/>
        <a:cs typeface="+mn-cs"/>
      </a:defRPr>
    </a:lvl4pPr>
    <a:lvl5pPr marL="1828800" algn="l" rtl="0" fontAlgn="base">
      <a:spcBef>
        <a:spcPct val="0"/>
      </a:spcBef>
      <a:spcAft>
        <a:spcPct val="0"/>
      </a:spcAft>
      <a:defRPr sz="3200" b="1" kern="1200">
        <a:solidFill>
          <a:srgbClr val="336699"/>
        </a:solidFill>
        <a:latin typeface="Verdana" pitchFamily="34" charset="0"/>
        <a:ea typeface="+mn-ea"/>
        <a:cs typeface="+mn-cs"/>
      </a:defRPr>
    </a:lvl5pPr>
    <a:lvl6pPr marL="2286000" algn="l" defTabSz="914400" rtl="0" eaLnBrk="1" latinLnBrk="0" hangingPunct="1">
      <a:defRPr sz="3200" b="1" kern="1200">
        <a:solidFill>
          <a:srgbClr val="336699"/>
        </a:solidFill>
        <a:latin typeface="Verdana" pitchFamily="34" charset="0"/>
        <a:ea typeface="+mn-ea"/>
        <a:cs typeface="+mn-cs"/>
      </a:defRPr>
    </a:lvl6pPr>
    <a:lvl7pPr marL="2743200" algn="l" defTabSz="914400" rtl="0" eaLnBrk="1" latinLnBrk="0" hangingPunct="1">
      <a:defRPr sz="3200" b="1" kern="1200">
        <a:solidFill>
          <a:srgbClr val="336699"/>
        </a:solidFill>
        <a:latin typeface="Verdana" pitchFamily="34" charset="0"/>
        <a:ea typeface="+mn-ea"/>
        <a:cs typeface="+mn-cs"/>
      </a:defRPr>
    </a:lvl7pPr>
    <a:lvl8pPr marL="3200400" algn="l" defTabSz="914400" rtl="0" eaLnBrk="1" latinLnBrk="0" hangingPunct="1">
      <a:defRPr sz="3200" b="1" kern="1200">
        <a:solidFill>
          <a:srgbClr val="336699"/>
        </a:solidFill>
        <a:latin typeface="Verdana" pitchFamily="34" charset="0"/>
        <a:ea typeface="+mn-ea"/>
        <a:cs typeface="+mn-cs"/>
      </a:defRPr>
    </a:lvl8pPr>
    <a:lvl9pPr marL="3657600" algn="l" defTabSz="914400" rtl="0" eaLnBrk="1" latinLnBrk="0" hangingPunct="1">
      <a:defRPr sz="3200" b="1" kern="1200">
        <a:solidFill>
          <a:srgbClr val="336699"/>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08" autoAdjust="0"/>
    <p:restoredTop sz="78252" autoAdjust="0"/>
  </p:normalViewPr>
  <p:slideViewPr>
    <p:cSldViewPr>
      <p:cViewPr varScale="1">
        <p:scale>
          <a:sx n="60" d="100"/>
          <a:sy n="60" d="100"/>
        </p:scale>
        <p:origin x="-11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284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endParaRPr lang="en-US"/>
          </a:p>
        </p:txBody>
      </p:sp>
      <p:sp>
        <p:nvSpPr>
          <p:cNvPr id="284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284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E4D1CB63-5073-469A-87D7-5F21A34225E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pitchFamily="34"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pitchFamily="34" charset="0"/>
              </a:defRPr>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A82CD4DB-7C95-4E65-B24B-73AC3373901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1BE3D-25AA-44A8-9C17-C12CE8B60419}" type="slidenum">
              <a:rPr lang="en-US"/>
              <a:pPr/>
              <a:t>1</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xfrm>
            <a:off x="685800" y="4341813"/>
            <a:ext cx="5486400" cy="4116387"/>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latin typeface="Arial" charset="0"/>
              </a:rPr>
              <a:t>VIAF  has been going on for more than 5 years.  Run by 4 institutions, but most of the rest of the members are very active participants.</a:t>
            </a:r>
          </a:p>
          <a:p>
            <a:endParaRPr lang="en-US" dirty="0" smtClean="0">
              <a:latin typeface="Arial" charset="0"/>
            </a:endParaRPr>
          </a:p>
        </p:txBody>
      </p:sp>
      <p:sp>
        <p:nvSpPr>
          <p:cNvPr id="59396" name="Slide Number Placeholder 3"/>
          <p:cNvSpPr>
            <a:spLocks noGrp="1"/>
          </p:cNvSpPr>
          <p:nvPr>
            <p:ph type="sldNum" sz="quarter" idx="5"/>
          </p:nvPr>
        </p:nvSpPr>
        <p:spPr>
          <a:noFill/>
        </p:spPr>
        <p:txBody>
          <a:bodyPr/>
          <a:lstStyle/>
          <a:p>
            <a:fld id="{2F76EDD2-5AA8-428C-8D8F-80DC8E83C760}" type="slidenum">
              <a:rPr lang="en-US" smtClean="0">
                <a:latin typeface="Arial" charset="0"/>
              </a:rPr>
              <a:pPr/>
              <a:t>15</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latin typeface="Arial" charset="0"/>
              </a:rPr>
              <a:t>VIAF is all about creating links between existing files of names.  The result is a VIAF record that shows information derived from the cluster of linked name records and associated bibliographic records.</a:t>
            </a:r>
          </a:p>
          <a:p>
            <a:pPr eaLnBrk="1" hangingPunct="1"/>
            <a:endParaRPr lang="en-US" smtClean="0">
              <a:latin typeface="Arial" charset="0"/>
            </a:endParaRPr>
          </a:p>
        </p:txBody>
      </p:sp>
      <p:sp>
        <p:nvSpPr>
          <p:cNvPr id="60420" name="Slide Number Placeholder 3"/>
          <p:cNvSpPr>
            <a:spLocks noGrp="1"/>
          </p:cNvSpPr>
          <p:nvPr>
            <p:ph type="sldNum" sz="quarter" idx="5"/>
          </p:nvPr>
        </p:nvSpPr>
        <p:spPr>
          <a:noFill/>
        </p:spPr>
        <p:txBody>
          <a:bodyPr/>
          <a:lstStyle/>
          <a:p>
            <a:fld id="{5F2D004F-27EA-4A13-9AA2-CF1AA5C042CE}" type="slidenum">
              <a:rPr lang="en-US" smtClean="0">
                <a:latin typeface="Arial" charset="0"/>
              </a:rPr>
              <a:pPr/>
              <a:t>16</a:t>
            </a:fld>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61444" name="Slide Number Placeholder 3"/>
          <p:cNvSpPr>
            <a:spLocks noGrp="1"/>
          </p:cNvSpPr>
          <p:nvPr>
            <p:ph type="sldNum" sz="quarter" idx="5"/>
          </p:nvPr>
        </p:nvSpPr>
        <p:spPr>
          <a:noFill/>
        </p:spPr>
        <p:txBody>
          <a:bodyPr/>
          <a:lstStyle/>
          <a:p>
            <a:fld id="{4755CF04-941E-44B6-81B6-B7EC0B772163}" type="slidenum">
              <a:rPr lang="en-US" smtClean="0">
                <a:latin typeface="Arial" charset="0"/>
              </a:rPr>
              <a:pPr/>
              <a:t>17</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latin typeface="Arial" charset="0"/>
              </a:rPr>
              <a:t>The compilation of that information in one place yields quite a bit of information about the names and enables some quite interesting displays.</a:t>
            </a:r>
          </a:p>
          <a:p>
            <a:pPr eaLnBrk="1" hangingPunct="1"/>
            <a:endParaRPr lang="en-US" smtClean="0">
              <a:latin typeface="Arial" charset="0"/>
            </a:endParaRPr>
          </a:p>
        </p:txBody>
      </p:sp>
      <p:sp>
        <p:nvSpPr>
          <p:cNvPr id="62468" name="Slide Number Placeholder 3"/>
          <p:cNvSpPr>
            <a:spLocks noGrp="1"/>
          </p:cNvSpPr>
          <p:nvPr>
            <p:ph type="sldNum" sz="quarter" idx="5"/>
          </p:nvPr>
        </p:nvSpPr>
        <p:spPr>
          <a:noFill/>
        </p:spPr>
        <p:txBody>
          <a:bodyPr/>
          <a:lstStyle/>
          <a:p>
            <a:fld id="{7FADD0AB-047E-437C-A4B8-9B152908FFB1}" type="slidenum">
              <a:rPr lang="en-US" smtClean="0">
                <a:latin typeface="Arial" charset="0"/>
              </a:rPr>
              <a:pPr/>
              <a:t>18</a:t>
            </a:fld>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Names Project is a collaboration with MIMAS (data center</a:t>
            </a:r>
            <a:r>
              <a:rPr lang="en-US" baseline="0" dirty="0" smtClean="0"/>
              <a:t> at the University of Manchester) and the British Library, funded by JISC (Joint Information Systems Committee). It began in 2007  and has developed a prototype name authority system for UK repositories of research output. Amanda Hill, the project manager, served on the RLG Partners Networking Names Advisory Group and Thom Hickey and Karen Smith-Yoshimura serve on the Names Expert Panel.</a:t>
            </a:r>
          </a:p>
          <a:p>
            <a:endParaRPr lang="en-US" baseline="0" dirty="0" smtClean="0"/>
          </a:p>
          <a:p>
            <a:r>
              <a:rPr lang="en-US" baseline="0" dirty="0" smtClean="0"/>
              <a:t>As of May 2010 the prototype had 5,697 individuals and 697 institutions. Output is provided in HTML, MARC, JSON, and RDF.</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r>
              <a:rPr lang="en-US" dirty="0" smtClean="0">
                <a:latin typeface="Arial" charset="0"/>
              </a:rPr>
              <a:t>ORCID is fairly new, and wants to make their systems more usable. OCLC is participating in the group, and will possibly share metadata and work on matching. ORCID is the most social of names efforts, including claiming IDs and interactive verification of associated works.</a:t>
            </a:r>
          </a:p>
        </p:txBody>
      </p:sp>
      <p:sp>
        <p:nvSpPr>
          <p:cNvPr id="63492" name="Slide Number Placeholder 3"/>
          <p:cNvSpPr>
            <a:spLocks noGrp="1"/>
          </p:cNvSpPr>
          <p:nvPr>
            <p:ph type="sldNum" sz="quarter" idx="5"/>
          </p:nvPr>
        </p:nvSpPr>
        <p:spPr>
          <a:noFill/>
        </p:spPr>
        <p:txBody>
          <a:bodyPr/>
          <a:lstStyle/>
          <a:p>
            <a:fld id="{FB6BAF3F-EB6B-46F1-B20D-290F17ECB98E}" type="slidenum">
              <a:rPr lang="en-US" smtClean="0">
                <a:latin typeface="Arial" charset="0"/>
              </a:rPr>
              <a:pPr/>
              <a:t>20</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21</a:t>
            </a:fld>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22</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23</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dirty="0" smtClean="0">
                <a:latin typeface="Arial" charset="0"/>
              </a:rPr>
              <a:t>Resource Description Framework (RDF)</a:t>
            </a:r>
          </a:p>
          <a:p>
            <a:pPr lvl="1" eaLnBrk="1" hangingPunct="1"/>
            <a:r>
              <a:rPr lang="en-US" dirty="0" smtClean="0">
                <a:latin typeface="Arial" charset="0"/>
              </a:rPr>
              <a:t>Links between Web resources</a:t>
            </a:r>
          </a:p>
          <a:p>
            <a:pPr lvl="1" eaLnBrk="1" hangingPunct="1"/>
            <a:r>
              <a:rPr lang="en-US" dirty="0" smtClean="0">
                <a:latin typeface="Arial" charset="0"/>
              </a:rPr>
              <a:t>The links themselves are described with URLs</a:t>
            </a:r>
          </a:p>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24</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community</a:t>
            </a:r>
            <a:r>
              <a:rPr lang="en-US" baseline="0" dirty="0" smtClean="0"/>
              <a:t> has a variety of reasons for searching names. Discovery – who is this person, what has he or she written or presented. Evaluation – Reviews, assessment by peers. What citations are there by or about the person? Is the person authoritative? And often the first step is to (click) Google ‘</a:t>
            </a:r>
            <a:r>
              <a:rPr lang="en-US" baseline="0" dirty="0" err="1" smtClean="0"/>
              <a:t>em</a:t>
            </a:r>
            <a:r>
              <a:rPr lang="en-US" baseline="0" dirty="0" smtClean="0"/>
              <a:t>! (James </a:t>
            </a:r>
            <a:r>
              <a:rPr lang="en-US" baseline="0" dirty="0" err="1" smtClean="0"/>
              <a:t>Toon</a:t>
            </a:r>
            <a:r>
              <a:rPr lang="en-US" baseline="0" dirty="0" smtClean="0"/>
              <a:t> is one of our presenters in the session on supporting research dissemination.)</a:t>
            </a:r>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dirty="0" smtClean="0">
                <a:latin typeface="Arial" charset="0"/>
              </a:rPr>
              <a:t>Resource Description Framework (RDF)</a:t>
            </a:r>
          </a:p>
          <a:p>
            <a:pPr lvl="1" eaLnBrk="1" hangingPunct="1"/>
            <a:r>
              <a:rPr lang="en-US" dirty="0" smtClean="0">
                <a:latin typeface="Arial" charset="0"/>
              </a:rPr>
              <a:t>Links between Web resources</a:t>
            </a:r>
          </a:p>
          <a:p>
            <a:pPr lvl="1" eaLnBrk="1" hangingPunct="1"/>
            <a:r>
              <a:rPr lang="en-US" dirty="0" smtClean="0">
                <a:latin typeface="Arial" charset="0"/>
              </a:rPr>
              <a:t>The links themselves are described with URLs</a:t>
            </a:r>
          </a:p>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25</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b="1" smtClean="0">
                <a:latin typeface="Arial" charset="0"/>
              </a:rPr>
              <a:t>DBpedia</a:t>
            </a:r>
            <a:r>
              <a:rPr lang="en-US" smtClean="0">
                <a:latin typeface="Arial" charset="0"/>
              </a:rPr>
              <a:t> is a community effort to extract structured information from Wikipedia and to make this information available on the Web. DBpedia allows you to ask sophisticated queries against Wikipedia, and to link other data sets on the Web to Wikipedia data. We hope this will make it easier for the amazing amount of information in Wikipedia to be used in new and interesting ways, and that it might inspire new mechanisms for navigating, linking and improving the encyclopaedia itself.</a:t>
            </a:r>
          </a:p>
          <a:p>
            <a:endParaRPr lang="en-US" smtClean="0">
              <a:latin typeface="Arial" charset="0"/>
            </a:endParaRPr>
          </a:p>
          <a:p>
            <a:r>
              <a:rPr lang="en-US" smtClean="0">
                <a:latin typeface="Arial" charset="0"/>
              </a:rPr>
              <a:t>The DBpedia knowledge base currently describes more than 2.9 million things, including at least 282,000 persons, 339,000 places (including 241,000 populated places), 88,000 music albums, 44,000 films, 15,000 video games, 119,000 organizations (including 20,000 companies and 29,000 educational institutions), 130,000 species and 4400 diseases. The DBpedia knowledge base features labels and abstracts for these things in 91 different languages; 807,000 links to images and 3,840,000 links to external web pages; 4,878,100 external links into other RDF datasets, 415,000 Wikipedia categories, and 75,000 YAGO categories. The knowledge base consists of 479 million pieces of information (RDF triples) out of which 190 million were extracted from the English edition of Wikipedia and 289 million were extracted from other language editions.</a:t>
            </a:r>
          </a:p>
          <a:p>
            <a:endParaRPr lang="en-US" smtClean="0">
              <a:latin typeface="Arial" charset="0"/>
            </a:endParaRPr>
          </a:p>
        </p:txBody>
      </p:sp>
      <p:sp>
        <p:nvSpPr>
          <p:cNvPr id="65540" name="Slide Number Placeholder 3"/>
          <p:cNvSpPr>
            <a:spLocks noGrp="1"/>
          </p:cNvSpPr>
          <p:nvPr>
            <p:ph type="sldNum" sz="quarter" idx="5"/>
          </p:nvPr>
        </p:nvSpPr>
        <p:spPr>
          <a:noFill/>
        </p:spPr>
        <p:txBody>
          <a:bodyPr/>
          <a:lstStyle/>
          <a:p>
            <a:fld id="{F657AD15-0BBF-4261-BB1A-3843BCE20FA4}" type="slidenum">
              <a:rPr lang="en-US" smtClean="0">
                <a:latin typeface="Arial" charset="0"/>
              </a:rPr>
              <a:pPr/>
              <a:t>28</a:t>
            </a:fld>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66564" name="Slide Number Placeholder 3"/>
          <p:cNvSpPr>
            <a:spLocks noGrp="1"/>
          </p:cNvSpPr>
          <p:nvPr>
            <p:ph type="sldNum" sz="quarter" idx="5"/>
          </p:nvPr>
        </p:nvSpPr>
        <p:spPr>
          <a:noFill/>
        </p:spPr>
        <p:txBody>
          <a:bodyPr/>
          <a:lstStyle/>
          <a:p>
            <a:fld id="{0EE23195-CA60-4556-8953-8723A3DBF900}" type="slidenum">
              <a:rPr lang="en-US" smtClean="0">
                <a:latin typeface="Arial" charset="0"/>
              </a:rPr>
              <a:pPr/>
              <a:t>29</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30</a:t>
            </a:fld>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lvl="1" eaLnBrk="1" hangingPunct="1"/>
            <a:endParaRPr lang="en-US" dirty="0" smtClean="0">
              <a:latin typeface="Arial" charset="0"/>
            </a:endParaRPr>
          </a:p>
        </p:txBody>
      </p:sp>
      <p:sp>
        <p:nvSpPr>
          <p:cNvPr id="64516" name="Slide Number Placeholder 3"/>
          <p:cNvSpPr>
            <a:spLocks noGrp="1"/>
          </p:cNvSpPr>
          <p:nvPr>
            <p:ph type="sldNum" sz="quarter" idx="5"/>
          </p:nvPr>
        </p:nvSpPr>
        <p:spPr>
          <a:noFill/>
        </p:spPr>
        <p:txBody>
          <a:bodyPr/>
          <a:lstStyle/>
          <a:p>
            <a:fld id="{BC01525E-9D19-423F-859B-288F0683E03F}" type="slidenum">
              <a:rPr lang="en-US" smtClean="0">
                <a:latin typeface="Arial" charset="0"/>
              </a:rPr>
              <a:pPr/>
              <a:t>31</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52228" name="Slide Number Placeholder 3"/>
          <p:cNvSpPr>
            <a:spLocks noGrp="1"/>
          </p:cNvSpPr>
          <p:nvPr>
            <p:ph type="sldNum" sz="quarter" idx="5"/>
          </p:nvPr>
        </p:nvSpPr>
        <p:spPr>
          <a:noFill/>
        </p:spPr>
        <p:txBody>
          <a:bodyPr/>
          <a:lstStyle/>
          <a:p>
            <a:fld id="{8365D8BF-ADA9-4E3F-911F-DB29CE8A6D57}" type="slidenum">
              <a:rPr lang="en-US" smtClean="0">
                <a:latin typeface="Arial" charset="0"/>
              </a:rPr>
              <a:pPr/>
              <a:t>4</a:t>
            </a:fld>
            <a:endParaRPr lang="en-US" smtClean="0">
              <a:latin typeface="Arial" charset="0"/>
            </a:endParaRPr>
          </a:p>
        </p:txBody>
      </p:sp>
      <p:sp>
        <p:nvSpPr>
          <p:cNvPr id="52229" name="Footer Placeholder 4"/>
          <p:cNvSpPr>
            <a:spLocks noGrp="1"/>
          </p:cNvSpPr>
          <p:nvPr>
            <p:ph type="ftr" sz="quarter" idx="4"/>
          </p:nvPr>
        </p:nvSpPr>
        <p:spPr>
          <a:noFill/>
        </p:spPr>
        <p:txBody>
          <a:bodyPr/>
          <a:lstStyle/>
          <a:p>
            <a:r>
              <a:rPr lang="en-US" smtClean="0">
                <a:latin typeface="Arial" charset="0"/>
              </a:rPr>
              <a:t>Smith-Yoshimura &amp; Hickey</a:t>
            </a:r>
          </a:p>
        </p:txBody>
      </p:sp>
      <p:sp>
        <p:nvSpPr>
          <p:cNvPr id="52230" name="Header Placeholder 5"/>
          <p:cNvSpPr>
            <a:spLocks noGrp="1"/>
          </p:cNvSpPr>
          <p:nvPr>
            <p:ph type="hdr" sz="quarter"/>
          </p:nvPr>
        </p:nvSpPr>
        <p:spPr>
          <a:noFill/>
        </p:spPr>
        <p:txBody>
          <a:bodyPr/>
          <a:lstStyle/>
          <a:p>
            <a:r>
              <a:rPr lang="en-US" smtClean="0">
                <a:latin typeface="Arial" charset="0"/>
              </a:rPr>
              <a:t>Names and Identities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53252" name="Slide Number Placeholder 3"/>
          <p:cNvSpPr>
            <a:spLocks noGrp="1"/>
          </p:cNvSpPr>
          <p:nvPr>
            <p:ph type="sldNum" sz="quarter" idx="5"/>
          </p:nvPr>
        </p:nvSpPr>
        <p:spPr>
          <a:noFill/>
        </p:spPr>
        <p:txBody>
          <a:bodyPr/>
          <a:lstStyle/>
          <a:p>
            <a:fld id="{EC45F71B-69C2-4170-AD66-92F09F79CEB5}" type="slidenum">
              <a:rPr lang="en-US" smtClean="0">
                <a:latin typeface="Arial" charset="0"/>
              </a:rPr>
              <a:pPr/>
              <a:t>5</a:t>
            </a:fld>
            <a:endParaRPr lang="en-US" smtClean="0">
              <a:latin typeface="Arial" charset="0"/>
            </a:endParaRPr>
          </a:p>
        </p:txBody>
      </p:sp>
      <p:sp>
        <p:nvSpPr>
          <p:cNvPr id="53253" name="Footer Placeholder 4"/>
          <p:cNvSpPr>
            <a:spLocks noGrp="1"/>
          </p:cNvSpPr>
          <p:nvPr>
            <p:ph type="ftr" sz="quarter" idx="4"/>
          </p:nvPr>
        </p:nvSpPr>
        <p:spPr>
          <a:noFill/>
        </p:spPr>
        <p:txBody>
          <a:bodyPr/>
          <a:lstStyle/>
          <a:p>
            <a:r>
              <a:rPr lang="en-US" smtClean="0">
                <a:latin typeface="Arial" charset="0"/>
              </a:rPr>
              <a:t>Smith-Yoshimura &amp; Hickey</a:t>
            </a:r>
          </a:p>
        </p:txBody>
      </p:sp>
      <p:sp>
        <p:nvSpPr>
          <p:cNvPr id="53254" name="Header Placeholder 5"/>
          <p:cNvSpPr>
            <a:spLocks noGrp="1"/>
          </p:cNvSpPr>
          <p:nvPr>
            <p:ph type="hdr" sz="quarter"/>
          </p:nvPr>
        </p:nvSpPr>
        <p:spPr>
          <a:noFill/>
        </p:spPr>
        <p:txBody>
          <a:bodyPr/>
          <a:lstStyle/>
          <a:p>
            <a:r>
              <a:rPr lang="en-US" smtClean="0">
                <a:latin typeface="Arial" charset="0"/>
              </a:rPr>
              <a:t>Names and Identities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lIns="91405" tIns="45702" rIns="91405" bIns="45702"/>
          <a:lstStyle/>
          <a:p>
            <a:endParaRPr lang="en-US" smtClean="0">
              <a:latin typeface="Arial" charset="0"/>
            </a:endParaRPr>
          </a:p>
        </p:txBody>
      </p:sp>
      <p:sp>
        <p:nvSpPr>
          <p:cNvPr id="553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5" tIns="45702" rIns="91405" bIns="45702" anchor="b"/>
          <a:lstStyle/>
          <a:p>
            <a:pPr algn="r"/>
            <a:fld id="{192A5EFF-A0A2-4A56-BE0D-732F24242B4F}" type="slidenum">
              <a:rPr lang="en-US" sz="1200" b="0">
                <a:solidFill>
                  <a:schemeClr val="tx1"/>
                </a:solidFill>
                <a:latin typeface="Arial" charset="0"/>
              </a:rPr>
              <a:pPr algn="r"/>
              <a:t>6</a:t>
            </a:fld>
            <a:endParaRPr lang="en-US" sz="1200" b="0">
              <a:solidFill>
                <a:schemeClr val="tx1"/>
              </a:solidFill>
              <a:latin typeface="Arial" charset="0"/>
            </a:endParaRPr>
          </a:p>
        </p:txBody>
      </p:sp>
      <p:sp>
        <p:nvSpPr>
          <p:cNvPr id="55301" name="Footer Placeholder 4"/>
          <p:cNvSpPr txBox="1">
            <a:spLocks noGrp="1"/>
          </p:cNvSpPr>
          <p:nvPr/>
        </p:nvSpPr>
        <p:spPr bwMode="auto">
          <a:xfrm>
            <a:off x="0" y="8685213"/>
            <a:ext cx="2971800" cy="457200"/>
          </a:xfrm>
          <a:prstGeom prst="rect">
            <a:avLst/>
          </a:prstGeom>
          <a:noFill/>
          <a:ln w="9525">
            <a:noFill/>
            <a:miter lim="800000"/>
            <a:headEnd/>
            <a:tailEnd/>
          </a:ln>
        </p:spPr>
        <p:txBody>
          <a:bodyPr lIns="91405" tIns="45702" rIns="91405" bIns="45702" anchor="b"/>
          <a:lstStyle/>
          <a:p>
            <a:r>
              <a:rPr lang="en-US" sz="1200" b="0">
                <a:solidFill>
                  <a:schemeClr val="tx1"/>
                </a:solidFill>
                <a:latin typeface="Arial" charset="0"/>
              </a:rPr>
              <a:t>Smith-Yoshimura &amp; Hickey</a:t>
            </a:r>
          </a:p>
        </p:txBody>
      </p:sp>
      <p:sp>
        <p:nvSpPr>
          <p:cNvPr id="55302" name="Header Placeholder 5"/>
          <p:cNvSpPr txBox="1">
            <a:spLocks noGrp="1"/>
          </p:cNvSpPr>
          <p:nvPr/>
        </p:nvSpPr>
        <p:spPr bwMode="auto">
          <a:xfrm>
            <a:off x="0" y="0"/>
            <a:ext cx="2971800" cy="457200"/>
          </a:xfrm>
          <a:prstGeom prst="rect">
            <a:avLst/>
          </a:prstGeom>
          <a:noFill/>
          <a:ln w="9525">
            <a:noFill/>
            <a:miter lim="800000"/>
            <a:headEnd/>
            <a:tailEnd/>
          </a:ln>
        </p:spPr>
        <p:txBody>
          <a:bodyPr lIns="91405" tIns="45702" rIns="91405" bIns="45702"/>
          <a:lstStyle/>
          <a:p>
            <a:r>
              <a:rPr lang="en-US" sz="1200" b="0">
                <a:solidFill>
                  <a:schemeClr val="tx1"/>
                </a:solidFill>
                <a:latin typeface="Arial" charset="0"/>
              </a:rPr>
              <a:t>Names and Identities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charset="0"/>
            </a:endParaRPr>
          </a:p>
        </p:txBody>
      </p:sp>
      <p:sp>
        <p:nvSpPr>
          <p:cNvPr id="56324" name="Header Placeholder 3"/>
          <p:cNvSpPr>
            <a:spLocks noGrp="1"/>
          </p:cNvSpPr>
          <p:nvPr>
            <p:ph type="hdr" sz="quarter"/>
          </p:nvPr>
        </p:nvSpPr>
        <p:spPr>
          <a:noFill/>
        </p:spPr>
        <p:txBody>
          <a:bodyPr/>
          <a:lstStyle/>
          <a:p>
            <a:r>
              <a:rPr lang="en-US" smtClean="0">
                <a:latin typeface="Arial" charset="0"/>
              </a:rPr>
              <a:t>Names and Identities</a:t>
            </a:r>
          </a:p>
        </p:txBody>
      </p:sp>
      <p:sp>
        <p:nvSpPr>
          <p:cNvPr id="56325" name="Footer Placeholder 4"/>
          <p:cNvSpPr>
            <a:spLocks noGrp="1"/>
          </p:cNvSpPr>
          <p:nvPr>
            <p:ph type="ftr" sz="quarter" idx="4"/>
          </p:nvPr>
        </p:nvSpPr>
        <p:spPr>
          <a:noFill/>
        </p:spPr>
        <p:txBody>
          <a:bodyPr/>
          <a:lstStyle/>
          <a:p>
            <a:r>
              <a:rPr lang="en-US" smtClean="0">
                <a:latin typeface="Arial" charset="0"/>
              </a:rPr>
              <a:t>Smith-Yoshimura &amp; Hickey</a:t>
            </a:r>
          </a:p>
        </p:txBody>
      </p:sp>
      <p:sp>
        <p:nvSpPr>
          <p:cNvPr id="56326" name="Slide Number Placeholder 5"/>
          <p:cNvSpPr>
            <a:spLocks noGrp="1"/>
          </p:cNvSpPr>
          <p:nvPr>
            <p:ph type="sldNum" sz="quarter" idx="5"/>
          </p:nvPr>
        </p:nvSpPr>
        <p:spPr>
          <a:noFill/>
        </p:spPr>
        <p:txBody>
          <a:bodyPr/>
          <a:lstStyle/>
          <a:p>
            <a:fld id="{A3BDD949-8466-4938-921F-7D806C9AE79E}" type="slidenum">
              <a:rPr lang="en-US" smtClean="0">
                <a:latin typeface="Arial" charset="0"/>
              </a:rPr>
              <a:pPr/>
              <a:t>7</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lIns="91405" tIns="45702" rIns="91405" bIns="45702"/>
          <a:lstStyle/>
          <a:p>
            <a:endParaRPr lang="en-US" smtClean="0">
              <a:latin typeface="Arial" charset="0"/>
            </a:endParaRPr>
          </a:p>
        </p:txBody>
      </p:sp>
      <p:sp>
        <p:nvSpPr>
          <p:cNvPr id="57348" name="Header Placeholder 3"/>
          <p:cNvSpPr txBox="1">
            <a:spLocks noGrp="1"/>
          </p:cNvSpPr>
          <p:nvPr/>
        </p:nvSpPr>
        <p:spPr bwMode="auto">
          <a:xfrm>
            <a:off x="0" y="0"/>
            <a:ext cx="2971800" cy="457200"/>
          </a:xfrm>
          <a:prstGeom prst="rect">
            <a:avLst/>
          </a:prstGeom>
          <a:noFill/>
          <a:ln w="9525">
            <a:noFill/>
            <a:miter lim="800000"/>
            <a:headEnd/>
            <a:tailEnd/>
          </a:ln>
        </p:spPr>
        <p:txBody>
          <a:bodyPr lIns="91405" tIns="45702" rIns="91405" bIns="45702"/>
          <a:lstStyle/>
          <a:p>
            <a:r>
              <a:rPr lang="en-US" sz="1200" b="0">
                <a:solidFill>
                  <a:schemeClr val="tx1"/>
                </a:solidFill>
                <a:latin typeface="Arial" charset="0"/>
              </a:rPr>
              <a:t>Names and Identities</a:t>
            </a:r>
          </a:p>
        </p:txBody>
      </p:sp>
      <p:sp>
        <p:nvSpPr>
          <p:cNvPr id="57349" name="Footer Placeholder 4"/>
          <p:cNvSpPr txBox="1">
            <a:spLocks noGrp="1"/>
          </p:cNvSpPr>
          <p:nvPr/>
        </p:nvSpPr>
        <p:spPr bwMode="auto">
          <a:xfrm>
            <a:off x="0" y="8685213"/>
            <a:ext cx="2971800" cy="457200"/>
          </a:xfrm>
          <a:prstGeom prst="rect">
            <a:avLst/>
          </a:prstGeom>
          <a:noFill/>
          <a:ln w="9525">
            <a:noFill/>
            <a:miter lim="800000"/>
            <a:headEnd/>
            <a:tailEnd/>
          </a:ln>
        </p:spPr>
        <p:txBody>
          <a:bodyPr lIns="91405" tIns="45702" rIns="91405" bIns="45702" anchor="b"/>
          <a:lstStyle/>
          <a:p>
            <a:r>
              <a:rPr lang="en-US" sz="1200" b="0">
                <a:solidFill>
                  <a:schemeClr val="tx1"/>
                </a:solidFill>
                <a:latin typeface="Arial" charset="0"/>
              </a:rPr>
              <a:t>Smith-Yoshimura &amp; Hickey</a:t>
            </a:r>
          </a:p>
        </p:txBody>
      </p:sp>
      <p:sp>
        <p:nvSpPr>
          <p:cNvPr id="57350" name="Slide Number Placeholder 5"/>
          <p:cNvSpPr txBox="1">
            <a:spLocks noGrp="1"/>
          </p:cNvSpPr>
          <p:nvPr/>
        </p:nvSpPr>
        <p:spPr bwMode="auto">
          <a:xfrm>
            <a:off x="3884613" y="8685213"/>
            <a:ext cx="2971800" cy="457200"/>
          </a:xfrm>
          <a:prstGeom prst="rect">
            <a:avLst/>
          </a:prstGeom>
          <a:noFill/>
          <a:ln w="9525">
            <a:noFill/>
            <a:miter lim="800000"/>
            <a:headEnd/>
            <a:tailEnd/>
          </a:ln>
        </p:spPr>
        <p:txBody>
          <a:bodyPr lIns="91405" tIns="45702" rIns="91405" bIns="45702" anchor="b"/>
          <a:lstStyle/>
          <a:p>
            <a:pPr algn="r"/>
            <a:fld id="{0275F1E8-3D05-4049-9895-3E32DA45ADE3}" type="slidenum">
              <a:rPr lang="en-US" sz="1200" b="0">
                <a:solidFill>
                  <a:schemeClr val="tx1"/>
                </a:solidFill>
                <a:latin typeface="Arial" charset="0"/>
              </a:rPr>
              <a:pPr algn="r"/>
              <a:t>8</a:t>
            </a:fld>
            <a:endParaRPr lang="en-US" sz="1200" b="0">
              <a:solidFill>
                <a:schemeClr val="tx1"/>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lIns="91405" tIns="45702" rIns="91405" bIns="45702"/>
          <a:lstStyle/>
          <a:p>
            <a:endParaRPr lang="en-US" smtClean="0">
              <a:latin typeface="Arial" charset="0"/>
            </a:endParaRPr>
          </a:p>
        </p:txBody>
      </p:sp>
      <p:sp>
        <p:nvSpPr>
          <p:cNvPr id="58372" name="Header Placeholder 3"/>
          <p:cNvSpPr txBox="1">
            <a:spLocks noGrp="1"/>
          </p:cNvSpPr>
          <p:nvPr/>
        </p:nvSpPr>
        <p:spPr bwMode="auto">
          <a:xfrm>
            <a:off x="0" y="0"/>
            <a:ext cx="2971800" cy="457200"/>
          </a:xfrm>
          <a:prstGeom prst="rect">
            <a:avLst/>
          </a:prstGeom>
          <a:noFill/>
          <a:ln w="9525">
            <a:noFill/>
            <a:miter lim="800000"/>
            <a:headEnd/>
            <a:tailEnd/>
          </a:ln>
        </p:spPr>
        <p:txBody>
          <a:bodyPr lIns="91405" tIns="45702" rIns="91405" bIns="45702"/>
          <a:lstStyle/>
          <a:p>
            <a:r>
              <a:rPr lang="en-US" sz="1200" b="0">
                <a:solidFill>
                  <a:schemeClr val="tx1"/>
                </a:solidFill>
                <a:latin typeface="Arial" charset="0"/>
              </a:rPr>
              <a:t>Names and Identities</a:t>
            </a:r>
          </a:p>
        </p:txBody>
      </p:sp>
      <p:sp>
        <p:nvSpPr>
          <p:cNvPr id="58373" name="Footer Placeholder 4"/>
          <p:cNvSpPr txBox="1">
            <a:spLocks noGrp="1"/>
          </p:cNvSpPr>
          <p:nvPr/>
        </p:nvSpPr>
        <p:spPr bwMode="auto">
          <a:xfrm>
            <a:off x="0" y="8685213"/>
            <a:ext cx="2971800" cy="457200"/>
          </a:xfrm>
          <a:prstGeom prst="rect">
            <a:avLst/>
          </a:prstGeom>
          <a:noFill/>
          <a:ln w="9525">
            <a:noFill/>
            <a:miter lim="800000"/>
            <a:headEnd/>
            <a:tailEnd/>
          </a:ln>
        </p:spPr>
        <p:txBody>
          <a:bodyPr lIns="91405" tIns="45702" rIns="91405" bIns="45702" anchor="b"/>
          <a:lstStyle/>
          <a:p>
            <a:r>
              <a:rPr lang="en-US" sz="1200" b="0">
                <a:solidFill>
                  <a:schemeClr val="tx1"/>
                </a:solidFill>
                <a:latin typeface="Arial" charset="0"/>
              </a:rPr>
              <a:t>Smith-Yoshimura &amp; Hickey</a:t>
            </a:r>
          </a:p>
        </p:txBody>
      </p:sp>
      <p:sp>
        <p:nvSpPr>
          <p:cNvPr id="58374" name="Slide Number Placeholder 5"/>
          <p:cNvSpPr txBox="1">
            <a:spLocks noGrp="1"/>
          </p:cNvSpPr>
          <p:nvPr/>
        </p:nvSpPr>
        <p:spPr bwMode="auto">
          <a:xfrm>
            <a:off x="3884613" y="8685213"/>
            <a:ext cx="2971800" cy="457200"/>
          </a:xfrm>
          <a:prstGeom prst="rect">
            <a:avLst/>
          </a:prstGeom>
          <a:noFill/>
          <a:ln w="9525">
            <a:noFill/>
            <a:miter lim="800000"/>
            <a:headEnd/>
            <a:tailEnd/>
          </a:ln>
        </p:spPr>
        <p:txBody>
          <a:bodyPr lIns="91405" tIns="45702" rIns="91405" bIns="45702" anchor="b"/>
          <a:lstStyle/>
          <a:p>
            <a:pPr algn="r"/>
            <a:fld id="{125CCFE3-12AF-4013-BA5F-891FEE201228}" type="slidenum">
              <a:rPr lang="en-US" sz="1200" b="0">
                <a:solidFill>
                  <a:schemeClr val="tx1"/>
                </a:solidFill>
                <a:latin typeface="Arial" charset="0"/>
              </a:rPr>
              <a:pPr algn="r"/>
              <a:t>9</a:t>
            </a:fld>
            <a:endParaRPr lang="en-US" sz="1200" b="0">
              <a:solidFill>
                <a:schemeClr val="tx1"/>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CD4DB-7C95-4E65-B24B-73AC3373901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bg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2178B5"/>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15" name="Picture 14" descr="white logo transparent.png"/>
          <p:cNvPicPr>
            <a:picLocks noChangeAspect="1"/>
          </p:cNvPicPr>
          <p:nvPr/>
        </p:nvPicPr>
        <p:blipFill>
          <a:blip r:embed="rId6" cstate="print"/>
          <a:stretch>
            <a:fillRect/>
          </a:stretch>
        </p:blipFill>
        <p:spPr>
          <a:xfrm>
            <a:off x="937487" y="1377308"/>
            <a:ext cx="1588950" cy="1608812"/>
          </a:xfrm>
          <a:prstGeom prst="rect">
            <a:avLst/>
          </a:prstGeom>
        </p:spPr>
      </p:pic>
      <p:pic>
        <p:nvPicPr>
          <p:cNvPr id="16" name="Picture 2" descr="File:Lod-datasets 2009-07-14 colored.png"/>
          <p:cNvPicPr>
            <a:picLocks noChangeAspect="1" noChangeArrowheads="1"/>
          </p:cNvPicPr>
          <p:nvPr userDrawn="1"/>
        </p:nvPicPr>
        <p:blipFill>
          <a:blip r:embed="rId7" cstate="print"/>
          <a:srcRect/>
          <a:stretch>
            <a:fillRect/>
          </a:stretch>
        </p:blipFill>
        <p:spPr bwMode="auto">
          <a:xfrm>
            <a:off x="228600" y="3510643"/>
            <a:ext cx="4049486" cy="3118757"/>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0"/>
            <a:ext cx="9144000" cy="2859088"/>
          </a:xfrm>
          <a:prstGeom prst="rect">
            <a:avLst/>
          </a:prstGeom>
          <a:gradFill rotWithShape="1">
            <a:gsLst>
              <a:gs pos="0">
                <a:srgbClr val="144A6F"/>
              </a:gs>
              <a:gs pos="100000">
                <a:srgbClr val="2178B5"/>
              </a:gs>
            </a:gsLst>
            <a:lin ang="5400000" scaled="1"/>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3573463" y="862014"/>
            <a:ext cx="4808537" cy="1751012"/>
          </a:xfrm>
        </p:spPr>
        <p:txBody>
          <a:bodyPr lIns="0" rIns="0" anchor="b"/>
          <a:lstStyle>
            <a:lvl1pPr>
              <a:defRPr sz="3000">
                <a:solidFill>
                  <a:schemeClr val="tx1"/>
                </a:solidFill>
              </a:defRPr>
            </a:lvl1pPr>
          </a:lstStyle>
          <a:p>
            <a:r>
              <a:rPr lang="en-US" dirty="0" smtClean="0"/>
              <a:t>Presentation name</a:t>
            </a:r>
            <a:endParaRPr lang="en-US" dirty="0"/>
          </a:p>
        </p:txBody>
      </p:sp>
      <p:sp>
        <p:nvSpPr>
          <p:cNvPr id="6147" name="Rectangle 3"/>
          <p:cNvSpPr>
            <a:spLocks noGrp="1" noChangeArrowheads="1"/>
          </p:cNvSpPr>
          <p:nvPr>
            <p:ph type="subTitle" idx="1" hasCustomPrompt="1"/>
          </p:nvPr>
        </p:nvSpPr>
        <p:spPr>
          <a:xfrm>
            <a:off x="3573463" y="3352801"/>
            <a:ext cx="4198937" cy="1930400"/>
          </a:xfrm>
        </p:spPr>
        <p:txBody>
          <a:bodyPr tIns="45720" bIns="45720"/>
          <a:lstStyle>
            <a:lvl1pPr marL="0" indent="12700">
              <a:spcBef>
                <a:spcPct val="0"/>
              </a:spcBef>
              <a:defRPr/>
            </a:lvl1pPr>
          </a:lstStyle>
          <a:p>
            <a:r>
              <a:rPr lang="en-US" dirty="0" smtClean="0"/>
              <a:t>Presenter</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sp>
        <p:nvSpPr>
          <p:cNvPr id="6166" name="Oval 22"/>
          <p:cNvSpPr>
            <a:spLocks noChangeArrowheads="1"/>
          </p:cNvSpPr>
          <p:nvPr/>
        </p:nvSpPr>
        <p:spPr bwMode="auto">
          <a:xfrm>
            <a:off x="644525" y="1101725"/>
            <a:ext cx="2174875" cy="2174875"/>
          </a:xfrm>
          <a:prstGeom prst="ellipse">
            <a:avLst/>
          </a:prstGeom>
          <a:solidFill>
            <a:srgbClr val="FF7600"/>
          </a:solidFill>
          <a:ln w="88900">
            <a:solidFill>
              <a:srgbClr val="FFFFFF"/>
            </a:solidFill>
            <a:round/>
            <a:headEnd/>
            <a:tailEnd/>
          </a:ln>
          <a:effectLst/>
        </p:spPr>
        <p:txBody>
          <a:bodyPr wrap="none" anchor="ctr"/>
          <a:lstStyle/>
          <a:p>
            <a:pPr algn="ctr"/>
            <a:endParaRPr lang="en-US">
              <a:solidFill>
                <a:schemeClr val="accent1"/>
              </a:solidFill>
            </a:endParaRPr>
          </a:p>
        </p:txBody>
      </p:sp>
      <p:pic>
        <p:nvPicPr>
          <p:cNvPr id="20" name="Picture 19" descr="white logo transparent.png"/>
          <p:cNvPicPr>
            <a:picLocks noChangeAspect="1"/>
          </p:cNvPicPr>
          <p:nvPr userDrawn="1"/>
        </p:nvPicPr>
        <p:blipFill>
          <a:blip r:embed="rId6" cstate="print"/>
          <a:stretch>
            <a:fillRect/>
          </a:stretch>
        </p:blipFill>
        <p:spPr>
          <a:xfrm>
            <a:off x="937487" y="1377308"/>
            <a:ext cx="1588950" cy="1608812"/>
          </a:xfrm>
          <a:prstGeom prst="rect">
            <a:avLst/>
          </a:prstGeom>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FF7600"/>
              </a:buClr>
              <a:buFont typeface="Arial" pitchFamily="34" charset="0"/>
              <a:buChar char="•"/>
              <a:defRPr b="0"/>
            </a:lvl1pPr>
            <a:lvl2pPr>
              <a:spcAft>
                <a:spcPts val="600"/>
              </a:spcAft>
              <a:buClr>
                <a:srgbClr val="FF7600"/>
              </a:buClr>
              <a:defRPr b="0"/>
            </a:lvl2pPr>
            <a:lvl3pPr>
              <a:spcAft>
                <a:spcPts val="600"/>
              </a:spcAft>
              <a:buClr>
                <a:srgbClr val="FF7600"/>
              </a:buClr>
              <a:defRPr b="0"/>
            </a:lvl3pPr>
            <a:lvl4pPr>
              <a:spcAft>
                <a:spcPts val="600"/>
              </a:spcAft>
              <a:buClr>
                <a:srgbClr val="FF7600"/>
              </a:buClr>
              <a:defRPr b="0"/>
            </a:lvl4pPr>
            <a:lvl5pPr>
              <a:spcAft>
                <a:spcPts val="600"/>
              </a:spcAft>
              <a:buClr>
                <a:srgbClr val="FF7600"/>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3"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5"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6"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7"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8"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9"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userDrawn="1"/>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userDrawn="1"/>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hank You">
    <p:spTree>
      <p:nvGrpSpPr>
        <p:cNvPr id="1" name=""/>
        <p:cNvGrpSpPr/>
        <p:nvPr/>
      </p:nvGrpSpPr>
      <p:grpSpPr>
        <a:xfrm>
          <a:off x="0" y="0"/>
          <a:ext cx="0" cy="0"/>
          <a:chOff x="0" y="0"/>
          <a:chExt cx="0" cy="0"/>
        </a:xfrm>
      </p:grpSpPr>
      <p:sp>
        <p:nvSpPr>
          <p:cNvPr id="14" name="Rectangle 2"/>
          <p:cNvSpPr>
            <a:spLocks noChangeArrowheads="1"/>
          </p:cNvSpPr>
          <p:nvPr userDrawn="1"/>
        </p:nvSpPr>
        <p:spPr bwMode="auto">
          <a:xfrm>
            <a:off x="0" y="0"/>
            <a:ext cx="9144000" cy="2859088"/>
          </a:xfrm>
          <a:prstGeom prst="rect">
            <a:avLst/>
          </a:prstGeom>
          <a:gradFill flip="none" rotWithShape="1">
            <a:gsLst>
              <a:gs pos="45000">
                <a:srgbClr val="FF7600"/>
              </a:gs>
              <a:gs pos="100000">
                <a:schemeClr val="tx2"/>
              </a:gs>
            </a:gsLst>
            <a:lin ang="2700000" scaled="1"/>
            <a:tileRect/>
          </a:gradFill>
          <a:ln w="9525">
            <a:noFill/>
            <a:miter lim="800000"/>
            <a:headEnd/>
            <a:tailEnd/>
          </a:ln>
          <a:effectLst/>
        </p:spPr>
        <p:txBody>
          <a:bodyPr wrap="none" anchor="ctr"/>
          <a:lstStyle/>
          <a:p>
            <a:pPr>
              <a:defRPr/>
            </a:pPr>
            <a:endParaRPr lang="en-US"/>
          </a:p>
        </p:txBody>
      </p:sp>
      <p:sp>
        <p:nvSpPr>
          <p:cNvPr id="6158" name="Oval 14"/>
          <p:cNvSpPr>
            <a:spLocks noChangeArrowheads="1"/>
          </p:cNvSpPr>
          <p:nvPr/>
        </p:nvSpPr>
        <p:spPr bwMode="auto">
          <a:xfrm>
            <a:off x="5711827" y="-279400"/>
            <a:ext cx="2425700" cy="2425700"/>
          </a:xfrm>
          <a:prstGeom prst="ellipse">
            <a:avLst/>
          </a:prstGeom>
          <a:solidFill>
            <a:srgbClr val="FFFFFF">
              <a:alpha val="7001"/>
            </a:srgbClr>
          </a:solidFill>
          <a:ln w="9525">
            <a:noFill/>
            <a:round/>
            <a:headEnd/>
            <a:tailEnd/>
          </a:ln>
          <a:effectLst/>
        </p:spPr>
        <p:txBody>
          <a:bodyPr wrap="none" anchor="ctr"/>
          <a:lstStyle/>
          <a:p>
            <a:endParaRPr lang="en-US"/>
          </a:p>
        </p:txBody>
      </p:sp>
      <p:sp>
        <p:nvSpPr>
          <p:cNvPr id="6159" name="Oval 15"/>
          <p:cNvSpPr>
            <a:spLocks noChangeArrowheads="1"/>
          </p:cNvSpPr>
          <p:nvPr/>
        </p:nvSpPr>
        <p:spPr bwMode="auto">
          <a:xfrm>
            <a:off x="7567615" y="719140"/>
            <a:ext cx="1711325" cy="1711325"/>
          </a:xfrm>
          <a:prstGeom prst="ellipse">
            <a:avLst/>
          </a:prstGeom>
          <a:solidFill>
            <a:srgbClr val="FFFFFF">
              <a:alpha val="14999"/>
            </a:srgbClr>
          </a:solidFill>
          <a:ln w="9525">
            <a:noFill/>
            <a:round/>
            <a:headEnd/>
            <a:tailEnd/>
          </a:ln>
          <a:effectLst/>
        </p:spPr>
        <p:txBody>
          <a:bodyPr wrap="none" anchor="ctr"/>
          <a:lstStyle/>
          <a:p>
            <a:endParaRPr lang="en-US"/>
          </a:p>
        </p:txBody>
      </p:sp>
      <p:sp>
        <p:nvSpPr>
          <p:cNvPr id="6160" name="Oval 16"/>
          <p:cNvSpPr>
            <a:spLocks noChangeArrowheads="1"/>
          </p:cNvSpPr>
          <p:nvPr/>
        </p:nvSpPr>
        <p:spPr bwMode="auto">
          <a:xfrm>
            <a:off x="6997702" y="1860552"/>
            <a:ext cx="1139825" cy="1139825"/>
          </a:xfrm>
          <a:prstGeom prst="ellipse">
            <a:avLst/>
          </a:prstGeom>
          <a:solidFill>
            <a:srgbClr val="FFFFFF">
              <a:alpha val="20000"/>
            </a:srgbClr>
          </a:solidFill>
          <a:ln w="9525">
            <a:noFill/>
            <a:round/>
            <a:headEnd/>
            <a:tailEnd/>
          </a:ln>
          <a:effectLst/>
        </p:spPr>
        <p:txBody>
          <a:bodyPr wrap="none" anchor="ctr"/>
          <a:lstStyle/>
          <a:p>
            <a:endParaRPr lang="en-US"/>
          </a:p>
        </p:txBody>
      </p:sp>
      <p:sp>
        <p:nvSpPr>
          <p:cNvPr id="6146" name="Rectangle 2"/>
          <p:cNvSpPr>
            <a:spLocks noGrp="1" noChangeArrowheads="1"/>
          </p:cNvSpPr>
          <p:nvPr>
            <p:ph type="ctrTitle" hasCustomPrompt="1"/>
          </p:nvPr>
        </p:nvSpPr>
        <p:spPr>
          <a:xfrm>
            <a:off x="533401" y="862014"/>
            <a:ext cx="7848600" cy="1119186"/>
          </a:xfrm>
        </p:spPr>
        <p:txBody>
          <a:bodyPr lIns="0" rIns="0" anchor="b"/>
          <a:lstStyle>
            <a:lvl1pPr algn="ctr">
              <a:defRPr sz="6000">
                <a:solidFill>
                  <a:schemeClr val="bg1"/>
                </a:solidFill>
              </a:defRPr>
            </a:lvl1pPr>
          </a:lstStyle>
          <a:p>
            <a:r>
              <a:rPr lang="en-US" dirty="0" smtClean="0"/>
              <a:t>Thank you!</a:t>
            </a:r>
            <a:endParaRPr lang="en-US" dirty="0"/>
          </a:p>
        </p:txBody>
      </p:sp>
      <p:sp>
        <p:nvSpPr>
          <p:cNvPr id="6147" name="Rectangle 3"/>
          <p:cNvSpPr>
            <a:spLocks noGrp="1" noChangeArrowheads="1"/>
          </p:cNvSpPr>
          <p:nvPr>
            <p:ph type="subTitle" idx="1" hasCustomPrompt="1"/>
          </p:nvPr>
        </p:nvSpPr>
        <p:spPr>
          <a:xfrm>
            <a:off x="609600" y="3200400"/>
            <a:ext cx="4198937" cy="1930400"/>
          </a:xfrm>
        </p:spPr>
        <p:txBody>
          <a:bodyPr tIns="45720" bIns="45720"/>
          <a:lstStyle>
            <a:lvl1pPr marL="0" indent="12700">
              <a:spcBef>
                <a:spcPct val="0"/>
              </a:spcBef>
              <a:defRPr/>
            </a:lvl1pPr>
          </a:lstStyle>
          <a:p>
            <a:r>
              <a:rPr lang="en-US" dirty="0" smtClean="0"/>
              <a:t>Presenter name</a:t>
            </a:r>
          </a:p>
          <a:p>
            <a:r>
              <a:rPr lang="en-US" dirty="0" smtClean="0"/>
              <a:t>@</a:t>
            </a:r>
            <a:r>
              <a:rPr lang="en-US" dirty="0" err="1" smtClean="0"/>
              <a:t>email.oclc.org</a:t>
            </a:r>
            <a:endParaRPr lang="en-US" dirty="0"/>
          </a:p>
        </p:txBody>
      </p:sp>
      <p:grpSp>
        <p:nvGrpSpPr>
          <p:cNvPr id="2" name="Group 21"/>
          <p:cNvGrpSpPr>
            <a:grpSpLocks/>
          </p:cNvGrpSpPr>
          <p:nvPr/>
        </p:nvGrpSpPr>
        <p:grpSpPr bwMode="auto">
          <a:xfrm>
            <a:off x="0" y="0"/>
            <a:ext cx="9144000" cy="6858000"/>
            <a:chOff x="0" y="0"/>
            <a:chExt cx="5760" cy="4320"/>
          </a:xfrm>
        </p:grpSpPr>
        <p:pic>
          <p:nvPicPr>
            <p:cNvPr id="6161" name="Picture 17" descr="lite border top"/>
            <p:cNvPicPr>
              <a:picLocks noChangeAspect="1" noChangeArrowheads="1"/>
            </p:cNvPicPr>
            <p:nvPr userDrawn="1"/>
          </p:nvPicPr>
          <p:blipFill>
            <a:blip r:embed="rId2" cstate="print"/>
            <a:srcRect/>
            <a:stretch>
              <a:fillRect/>
            </a:stretch>
          </p:blipFill>
          <p:spPr bwMode="auto">
            <a:xfrm>
              <a:off x="0" y="0"/>
              <a:ext cx="5760" cy="90"/>
            </a:xfrm>
            <a:prstGeom prst="rect">
              <a:avLst/>
            </a:prstGeom>
            <a:noFill/>
          </p:spPr>
        </p:pic>
        <p:pic>
          <p:nvPicPr>
            <p:cNvPr id="6162" name="Picture 18" descr="lite border bottom"/>
            <p:cNvPicPr>
              <a:picLocks noChangeAspect="1" noChangeArrowheads="1"/>
            </p:cNvPicPr>
            <p:nvPr userDrawn="1"/>
          </p:nvPicPr>
          <p:blipFill>
            <a:blip r:embed="rId3" cstate="print"/>
            <a:srcRect/>
            <a:stretch>
              <a:fillRect/>
            </a:stretch>
          </p:blipFill>
          <p:spPr bwMode="auto">
            <a:xfrm>
              <a:off x="0" y="4230"/>
              <a:ext cx="5760" cy="90"/>
            </a:xfrm>
            <a:prstGeom prst="rect">
              <a:avLst/>
            </a:prstGeom>
            <a:noFill/>
          </p:spPr>
        </p:pic>
        <p:pic>
          <p:nvPicPr>
            <p:cNvPr id="6163" name="Picture 19" descr="lite border left"/>
            <p:cNvPicPr>
              <a:picLocks noChangeAspect="1" noChangeArrowheads="1"/>
            </p:cNvPicPr>
            <p:nvPr userDrawn="1"/>
          </p:nvPicPr>
          <p:blipFill>
            <a:blip r:embed="rId4" cstate="print"/>
            <a:srcRect/>
            <a:stretch>
              <a:fillRect/>
            </a:stretch>
          </p:blipFill>
          <p:spPr bwMode="auto">
            <a:xfrm>
              <a:off x="0" y="0"/>
              <a:ext cx="281" cy="4320"/>
            </a:xfrm>
            <a:prstGeom prst="rect">
              <a:avLst/>
            </a:prstGeom>
            <a:noFill/>
          </p:spPr>
        </p:pic>
        <p:pic>
          <p:nvPicPr>
            <p:cNvPr id="6164" name="Picture 20" descr="lite border right"/>
            <p:cNvPicPr>
              <a:picLocks noChangeAspect="1" noChangeArrowheads="1"/>
            </p:cNvPicPr>
            <p:nvPr userDrawn="1"/>
          </p:nvPicPr>
          <p:blipFill>
            <a:blip r:embed="rId5" cstate="print"/>
            <a:srcRect/>
            <a:stretch>
              <a:fillRect/>
            </a:stretch>
          </p:blipFill>
          <p:spPr bwMode="auto">
            <a:xfrm>
              <a:off x="5479" y="0"/>
              <a:ext cx="281" cy="4320"/>
            </a:xfrm>
            <a:prstGeom prst="rect">
              <a:avLst/>
            </a:prstGeom>
            <a:noFill/>
          </p:spPr>
        </p:pic>
      </p:grpSp>
      <p:pic>
        <p:nvPicPr>
          <p:cNvPr id="16" name="Picture 15" descr="OCLC_Tag_H_LG.jpg"/>
          <p:cNvPicPr>
            <a:picLocks noChangeAspect="1"/>
          </p:cNvPicPr>
          <p:nvPr userDrawn="1"/>
        </p:nvPicPr>
        <p:blipFill>
          <a:blip r:embed="rId6" cstate="print"/>
          <a:stretch>
            <a:fillRect/>
          </a:stretch>
        </p:blipFill>
        <p:spPr>
          <a:xfrm>
            <a:off x="2324100" y="5533849"/>
            <a:ext cx="4495800" cy="884590"/>
          </a:xfrm>
          <a:prstGeom prst="rect">
            <a:avLst/>
          </a:prstGeom>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lide title, body text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4977" y="2819400"/>
            <a:ext cx="7702551" cy="2819401"/>
          </a:xfrm>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34977" y="1371600"/>
            <a:ext cx="8001000" cy="9906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lvl1pPr>
              <a:defRPr sz="3200"/>
            </a:lvl1pPr>
          </a:lstStyle>
          <a:p>
            <a:r>
              <a:rPr lang="en-US" smtClean="0"/>
              <a:t>Click to edit Master title style</a:t>
            </a:r>
            <a:endParaRPr lang="en-US" dirty="0"/>
          </a:p>
        </p:txBody>
      </p:sp>
      <p:sp>
        <p:nvSpPr>
          <p:cNvPr id="4" name="Content Placeholder 2"/>
          <p:cNvSpPr>
            <a:spLocks noGrp="1"/>
          </p:cNvSpPr>
          <p:nvPr>
            <p:ph idx="10"/>
          </p:nvPr>
        </p:nvSpPr>
        <p:spPr>
          <a:xfrm>
            <a:off x="434977" y="1371600"/>
            <a:ext cx="8001000" cy="4495800"/>
          </a:xfrm>
        </p:spPr>
        <p:txBody>
          <a:bodyPr/>
          <a:lstStyle>
            <a:lvl1pPr marL="0" indent="12700">
              <a:spcAft>
                <a:spcPts val="600"/>
              </a:spcAft>
              <a:buClr>
                <a:srgbClr val="2178B5"/>
              </a:buClr>
              <a:buFont typeface="Arial" pitchFamily="34" charset="0"/>
              <a:buNone/>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4676" y="1676400"/>
            <a:ext cx="3775075" cy="4202113"/>
          </a:xfrm>
        </p:spPr>
        <p:txBody>
          <a:bodyPr/>
          <a:lstStyle>
            <a:lvl1pPr marL="0" indent="12700">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loating text labels">
    <p:spTree>
      <p:nvGrpSpPr>
        <p:cNvPr id="1" name=""/>
        <p:cNvGrpSpPr/>
        <p:nvPr/>
      </p:nvGrpSpPr>
      <p:grpSpPr>
        <a:xfrm>
          <a:off x="0" y="0"/>
          <a:ext cx="0" cy="0"/>
          <a:chOff x="0" y="0"/>
          <a:chExt cx="0" cy="0"/>
        </a:xfrm>
      </p:grpSpPr>
      <p:sp>
        <p:nvSpPr>
          <p:cNvPr id="2" name="Title 1"/>
          <p:cNvSpPr>
            <a:spLocks noGrp="1"/>
          </p:cNvSpPr>
          <p:nvPr>
            <p:ph type="title"/>
          </p:nvPr>
        </p:nvSpPr>
        <p:spPr>
          <a:xfrm>
            <a:off x="434977" y="147641"/>
            <a:ext cx="8023223" cy="995360"/>
          </a:xfrm>
        </p:spPr>
        <p:txBody>
          <a:bodyPr/>
          <a:lstStyle/>
          <a:p>
            <a:r>
              <a:rPr lang="en-US" smtClean="0"/>
              <a:t>Click to edit Master title style</a:t>
            </a:r>
            <a:endParaRPr lang="en-US" dirty="0"/>
          </a:p>
        </p:txBody>
      </p:sp>
      <p:sp>
        <p:nvSpPr>
          <p:cNvPr id="9" name="Content Placeholder 2"/>
          <p:cNvSpPr>
            <a:spLocks noGrp="1"/>
          </p:cNvSpPr>
          <p:nvPr>
            <p:ph sz="half" idx="1" hasCustomPrompt="1"/>
          </p:nvPr>
        </p:nvSpPr>
        <p:spPr>
          <a:xfrm>
            <a:off x="434977" y="1588827"/>
            <a:ext cx="2438400" cy="533400"/>
          </a:xfrm>
          <a:solidFill>
            <a:srgbClr val="2178B5"/>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0" name="Content Placeholder 2"/>
          <p:cNvSpPr>
            <a:spLocks noGrp="1"/>
          </p:cNvSpPr>
          <p:nvPr>
            <p:ph sz="half" idx="10" hasCustomPrompt="1"/>
          </p:nvPr>
        </p:nvSpPr>
        <p:spPr>
          <a:xfrm>
            <a:off x="434977" y="2372720"/>
            <a:ext cx="2438400" cy="533400"/>
          </a:xfrm>
          <a:solidFill>
            <a:srgbClr val="419A3C"/>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1" name="Content Placeholder 2"/>
          <p:cNvSpPr>
            <a:spLocks noGrp="1"/>
          </p:cNvSpPr>
          <p:nvPr>
            <p:ph sz="half" idx="11" hasCustomPrompt="1"/>
          </p:nvPr>
        </p:nvSpPr>
        <p:spPr>
          <a:xfrm>
            <a:off x="434977" y="3156613"/>
            <a:ext cx="2438400" cy="533400"/>
          </a:xfrm>
          <a:solidFill>
            <a:srgbClr val="FF7600"/>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2" name="Content Placeholder 2"/>
          <p:cNvSpPr>
            <a:spLocks noGrp="1"/>
          </p:cNvSpPr>
          <p:nvPr>
            <p:ph sz="half" idx="12" hasCustomPrompt="1"/>
          </p:nvPr>
        </p:nvSpPr>
        <p:spPr>
          <a:xfrm>
            <a:off x="434977" y="3940506"/>
            <a:ext cx="2438400" cy="533400"/>
          </a:xfrm>
          <a:solidFill>
            <a:srgbClr val="A9316F"/>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3" name="Content Placeholder 2"/>
          <p:cNvSpPr>
            <a:spLocks noGrp="1"/>
          </p:cNvSpPr>
          <p:nvPr>
            <p:ph sz="half" idx="13" hasCustomPrompt="1"/>
          </p:nvPr>
        </p:nvSpPr>
        <p:spPr>
          <a:xfrm>
            <a:off x="434977" y="4724400"/>
            <a:ext cx="2438400" cy="533400"/>
          </a:xfrm>
          <a:solidFill>
            <a:srgbClr val="5F4894"/>
          </a:solidFill>
        </p:spPr>
        <p:txBody>
          <a:bodyPr anchor="ctr" anchorCtr="1"/>
          <a:lstStyle>
            <a:lvl1pPr marL="0" indent="12700">
              <a:defRPr sz="2000">
                <a:solidFill>
                  <a:schemeClr val="bg1"/>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4" name="Content Placeholder 2"/>
          <p:cNvSpPr>
            <a:spLocks noGrp="1"/>
          </p:cNvSpPr>
          <p:nvPr>
            <p:ph sz="half" idx="14" hasCustomPrompt="1"/>
          </p:nvPr>
        </p:nvSpPr>
        <p:spPr>
          <a:xfrm>
            <a:off x="3429000" y="1600200"/>
            <a:ext cx="2438400" cy="533400"/>
          </a:xfrm>
          <a:solidFill>
            <a:schemeClr val="tx2"/>
          </a:solidFill>
          <a:ln>
            <a:solidFill>
              <a:srgbClr val="2178B5"/>
            </a:solidFill>
          </a:ln>
        </p:spPr>
        <p:txBody>
          <a:bodyPr anchor="ctr" anchorCtr="1"/>
          <a:lstStyle>
            <a:lvl1pPr marL="0" indent="12700">
              <a:defRPr sz="2000">
                <a:solidFill>
                  <a:srgbClr val="2178B5"/>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5" name="Content Placeholder 2"/>
          <p:cNvSpPr>
            <a:spLocks noGrp="1"/>
          </p:cNvSpPr>
          <p:nvPr>
            <p:ph sz="half" idx="15" hasCustomPrompt="1"/>
          </p:nvPr>
        </p:nvSpPr>
        <p:spPr>
          <a:xfrm>
            <a:off x="3429000" y="2384093"/>
            <a:ext cx="2438400" cy="533400"/>
          </a:xfrm>
          <a:solidFill>
            <a:schemeClr val="tx2"/>
          </a:solidFill>
          <a:ln>
            <a:solidFill>
              <a:srgbClr val="419A3C"/>
            </a:solidFill>
          </a:ln>
        </p:spPr>
        <p:txBody>
          <a:bodyPr anchor="ctr" anchorCtr="1"/>
          <a:lstStyle>
            <a:lvl1pPr marL="0" indent="12700">
              <a:defRPr sz="2000">
                <a:solidFill>
                  <a:srgbClr val="419A3C"/>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6" name="Content Placeholder 2"/>
          <p:cNvSpPr>
            <a:spLocks noGrp="1"/>
          </p:cNvSpPr>
          <p:nvPr>
            <p:ph sz="half" idx="16" hasCustomPrompt="1"/>
          </p:nvPr>
        </p:nvSpPr>
        <p:spPr>
          <a:xfrm>
            <a:off x="3429000" y="3167986"/>
            <a:ext cx="2438400" cy="533400"/>
          </a:xfrm>
          <a:solidFill>
            <a:schemeClr val="tx2"/>
          </a:solidFill>
          <a:ln>
            <a:solidFill>
              <a:srgbClr val="FF7600"/>
            </a:solidFill>
          </a:ln>
        </p:spPr>
        <p:txBody>
          <a:bodyPr anchor="ctr" anchorCtr="1"/>
          <a:lstStyle>
            <a:lvl1pPr marL="0" indent="12700">
              <a:defRPr sz="2000">
                <a:solidFill>
                  <a:srgbClr val="FF7600"/>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7" name="Content Placeholder 2"/>
          <p:cNvSpPr>
            <a:spLocks noGrp="1"/>
          </p:cNvSpPr>
          <p:nvPr>
            <p:ph sz="half" idx="17" hasCustomPrompt="1"/>
          </p:nvPr>
        </p:nvSpPr>
        <p:spPr>
          <a:xfrm>
            <a:off x="3429000" y="3951879"/>
            <a:ext cx="2438400" cy="533400"/>
          </a:xfrm>
          <a:solidFill>
            <a:schemeClr val="tx2"/>
          </a:solidFill>
          <a:ln>
            <a:solidFill>
              <a:srgbClr val="7D2553"/>
            </a:solidFill>
          </a:ln>
        </p:spPr>
        <p:txBody>
          <a:bodyPr anchor="ctr" anchorCtr="1"/>
          <a:lstStyle>
            <a:lvl1pPr marL="0" indent="12700">
              <a:defRPr sz="2000">
                <a:solidFill>
                  <a:srgbClr val="A9316F"/>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
        <p:nvSpPr>
          <p:cNvPr id="18" name="Content Placeholder 2"/>
          <p:cNvSpPr>
            <a:spLocks noGrp="1"/>
          </p:cNvSpPr>
          <p:nvPr>
            <p:ph sz="half" idx="18" hasCustomPrompt="1"/>
          </p:nvPr>
        </p:nvSpPr>
        <p:spPr>
          <a:xfrm>
            <a:off x="3429000" y="4735773"/>
            <a:ext cx="2438400" cy="533400"/>
          </a:xfrm>
          <a:solidFill>
            <a:schemeClr val="tx2"/>
          </a:solidFill>
          <a:ln>
            <a:solidFill>
              <a:srgbClr val="5F4894"/>
            </a:solidFill>
          </a:ln>
        </p:spPr>
        <p:txBody>
          <a:bodyPr anchor="ctr" anchorCtr="1"/>
          <a:lstStyle>
            <a:lvl1pPr marL="0" indent="12700">
              <a:defRPr sz="2000">
                <a:solidFill>
                  <a:srgbClr val="5F4894"/>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Floating labels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 OCLC logo">
    <p:spTree>
      <p:nvGrpSpPr>
        <p:cNvPr id="1" name=""/>
        <p:cNvGrpSpPr/>
        <p:nvPr/>
      </p:nvGrpSpPr>
      <p:grpSpPr>
        <a:xfrm>
          <a:off x="0" y="0"/>
          <a:ext cx="0" cy="0"/>
          <a:chOff x="0" y="0"/>
          <a:chExt cx="0" cy="0"/>
        </a:xfrm>
      </p:grpSpPr>
      <p:pic>
        <p:nvPicPr>
          <p:cNvPr id="2" name="Picture 1" descr="OCLC_V_MD.jpg"/>
          <p:cNvPicPr>
            <a:picLocks noChangeAspect="1"/>
          </p:cNvPicPr>
          <p:nvPr/>
        </p:nvPicPr>
        <p:blipFill>
          <a:blip r:embed="rId2" cstate="print"/>
          <a:stretch>
            <a:fillRect/>
          </a:stretch>
        </p:blipFill>
        <p:spPr>
          <a:xfrm>
            <a:off x="7239000" y="381000"/>
            <a:ext cx="1625700" cy="13923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 WorldCat logo">
    <p:spTree>
      <p:nvGrpSpPr>
        <p:cNvPr id="1" name=""/>
        <p:cNvGrpSpPr/>
        <p:nvPr/>
      </p:nvGrpSpPr>
      <p:grpSpPr>
        <a:xfrm>
          <a:off x="0" y="0"/>
          <a:ext cx="0" cy="0"/>
          <a:chOff x="0" y="0"/>
          <a:chExt cx="0" cy="0"/>
        </a:xfrm>
      </p:grpSpPr>
      <p:pic>
        <p:nvPicPr>
          <p:cNvPr id="3" name="Picture 2" descr="WCatLogo_H_MD.jpg"/>
          <p:cNvPicPr>
            <a:picLocks noChangeAspect="1"/>
          </p:cNvPicPr>
          <p:nvPr/>
        </p:nvPicPr>
        <p:blipFill>
          <a:blip r:embed="rId2" cstate="print"/>
          <a:stretch>
            <a:fillRect/>
          </a:stretch>
        </p:blipFill>
        <p:spPr>
          <a:xfrm>
            <a:off x="5410200" y="457200"/>
            <a:ext cx="3200400" cy="926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0">
                <a:srgbClr val="2178B5"/>
              </a:gs>
              <a:gs pos="100000">
                <a:srgbClr val="000000"/>
              </a:gs>
            </a:gsLst>
            <a:lin ang="5400000" scaled="1"/>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Box 11"/>
          <p:cNvSpPr txBox="1"/>
          <p:nvPr/>
        </p:nvSpPr>
        <p:spPr>
          <a:xfrm>
            <a:off x="76200" y="6429813"/>
            <a:ext cx="5181600" cy="350865"/>
          </a:xfrm>
          <a:prstGeom prst="rect">
            <a:avLst/>
          </a:prstGeom>
          <a:noFill/>
        </p:spPr>
        <p:txBody>
          <a:bodyPr wrap="square" rtlCol="0">
            <a:spAutoFit/>
          </a:bodyPr>
          <a:lstStyle/>
          <a:p>
            <a:pPr algn="l"/>
            <a:r>
              <a:rPr lang="en-US" sz="1400" dirty="0" smtClean="0">
                <a:solidFill>
                  <a:schemeClr val="bg1"/>
                </a:solidFill>
              </a:rPr>
              <a:t>Presentation name – edit in “Slide Master” view</a:t>
            </a:r>
            <a:endParaRPr lang="en-US" sz="1400" dirty="0">
              <a:solidFill>
                <a:schemeClr val="bg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bg1"/>
                </a:solidFill>
              </a:rPr>
              <a:pPr algn="r"/>
              <a:t>‹#›</a:t>
            </a:fld>
            <a:endParaRPr lang="en-US" sz="14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200" b="1">
          <a:solidFill>
            <a:srgbClr val="2178B5"/>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2178B5"/>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2178B5"/>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2178B5"/>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2178B5"/>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400800"/>
            <a:ext cx="9144000" cy="457200"/>
          </a:xfrm>
          <a:prstGeom prst="rect">
            <a:avLst/>
          </a:prstGeom>
          <a:gradFill flip="none" rotWithShape="1">
            <a:gsLst>
              <a:gs pos="34000">
                <a:srgbClr val="FF7600"/>
              </a:gs>
              <a:gs pos="97000">
                <a:schemeClr val="tx2"/>
              </a:gs>
            </a:gsLst>
            <a:lin ang="5400000" scaled="0"/>
            <a:tileRect/>
          </a:gradFill>
          <a:ln w="9525">
            <a:noFill/>
            <a:miter lim="800000"/>
            <a:headEnd/>
            <a:tailEnd/>
          </a:ln>
          <a:effectLst/>
        </p:spPr>
        <p:txBody>
          <a:bodyPr wrap="none" anchor="ctr"/>
          <a:lstStyle/>
          <a:p>
            <a:endParaRPr lang="en-US" dirty="0">
              <a:solidFill>
                <a:srgbClr val="0070C0"/>
              </a:solidFill>
            </a:endParaRPr>
          </a:p>
        </p:txBody>
      </p:sp>
      <p:sp>
        <p:nvSpPr>
          <p:cNvPr id="1026" name="Rectangle 2"/>
          <p:cNvSpPr>
            <a:spLocks noGrp="1" noChangeArrowheads="1"/>
          </p:cNvSpPr>
          <p:nvPr>
            <p:ph type="title"/>
          </p:nvPr>
        </p:nvSpPr>
        <p:spPr bwMode="auto">
          <a:xfrm>
            <a:off x="434977" y="147641"/>
            <a:ext cx="8023223" cy="99536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34977" y="1447801"/>
            <a:ext cx="7702551" cy="4691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smtClean="0"/>
          </a:p>
        </p:txBody>
      </p:sp>
      <p:sp>
        <p:nvSpPr>
          <p:cNvPr id="12" name="TextBox 11"/>
          <p:cNvSpPr txBox="1"/>
          <p:nvPr/>
        </p:nvSpPr>
        <p:spPr>
          <a:xfrm>
            <a:off x="76200" y="6429813"/>
            <a:ext cx="5181600" cy="307777"/>
          </a:xfrm>
          <a:prstGeom prst="rect">
            <a:avLst/>
          </a:prstGeom>
          <a:noFill/>
        </p:spPr>
        <p:txBody>
          <a:bodyPr wrap="square" rtlCol="0">
            <a:spAutoFit/>
          </a:bodyPr>
          <a:lstStyle/>
          <a:p>
            <a:pPr algn="l"/>
            <a:r>
              <a:rPr lang="en-US" sz="1400" dirty="0" smtClean="0">
                <a:solidFill>
                  <a:schemeClr val="tx1"/>
                </a:solidFill>
              </a:rPr>
              <a:t>Leveraging Names with Linked Data</a:t>
            </a:r>
            <a:endParaRPr lang="en-US" sz="1400" dirty="0">
              <a:solidFill>
                <a:schemeClr val="tx1"/>
              </a:solidFill>
            </a:endParaRPr>
          </a:p>
        </p:txBody>
      </p:sp>
      <p:sp>
        <p:nvSpPr>
          <p:cNvPr id="7" name="TextBox 6"/>
          <p:cNvSpPr txBox="1"/>
          <p:nvPr/>
        </p:nvSpPr>
        <p:spPr>
          <a:xfrm>
            <a:off x="8466160" y="6429813"/>
            <a:ext cx="609600" cy="327462"/>
          </a:xfrm>
          <a:prstGeom prst="rect">
            <a:avLst/>
          </a:prstGeom>
          <a:noFill/>
        </p:spPr>
        <p:txBody>
          <a:bodyPr wrap="square" rtlCol="0">
            <a:spAutoFit/>
          </a:bodyPr>
          <a:lstStyle/>
          <a:p>
            <a:pPr algn="r"/>
            <a:fld id="{9A5253E6-0D86-47EB-BF61-A414C79F0A85}" type="slidenum">
              <a:rPr lang="en-US" sz="1400" smtClean="0">
                <a:solidFill>
                  <a:schemeClr val="tx1"/>
                </a:solidFill>
              </a:rPr>
              <a:pPr algn="r"/>
              <a:t>‹#›</a:t>
            </a:fld>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fontAlgn="base" hangingPunct="1">
        <a:spcBef>
          <a:spcPct val="0"/>
        </a:spcBef>
        <a:spcAft>
          <a:spcPct val="0"/>
        </a:spcAft>
        <a:defRPr sz="3200" b="1">
          <a:solidFill>
            <a:srgbClr val="FF7600"/>
          </a:solidFill>
          <a:effectLst/>
          <a:latin typeface="+mj-lt"/>
          <a:ea typeface="+mj-ea"/>
          <a:cs typeface="+mj-cs"/>
        </a:defRPr>
      </a:lvl1pPr>
      <a:lvl2pPr algn="l" rtl="0" eaLnBrk="1" fontAlgn="base" hangingPunct="1">
        <a:spcBef>
          <a:spcPct val="0"/>
        </a:spcBef>
        <a:spcAft>
          <a:spcPct val="0"/>
        </a:spcAft>
        <a:defRPr sz="2500" b="1">
          <a:solidFill>
            <a:schemeClr val="tx2"/>
          </a:solidFill>
          <a:latin typeface="Trebuchet MS" pitchFamily="34" charset="0"/>
        </a:defRPr>
      </a:lvl2pPr>
      <a:lvl3pPr algn="l" rtl="0" eaLnBrk="1" fontAlgn="base" hangingPunct="1">
        <a:spcBef>
          <a:spcPct val="0"/>
        </a:spcBef>
        <a:spcAft>
          <a:spcPct val="0"/>
        </a:spcAft>
        <a:defRPr sz="2500" b="1">
          <a:solidFill>
            <a:schemeClr val="tx2"/>
          </a:solidFill>
          <a:latin typeface="Trebuchet MS" pitchFamily="34" charset="0"/>
        </a:defRPr>
      </a:lvl3pPr>
      <a:lvl4pPr algn="l" rtl="0" eaLnBrk="1" fontAlgn="base" hangingPunct="1">
        <a:spcBef>
          <a:spcPct val="0"/>
        </a:spcBef>
        <a:spcAft>
          <a:spcPct val="0"/>
        </a:spcAft>
        <a:defRPr sz="2500" b="1">
          <a:solidFill>
            <a:schemeClr val="tx2"/>
          </a:solidFill>
          <a:latin typeface="Trebuchet MS" pitchFamily="34" charset="0"/>
        </a:defRPr>
      </a:lvl4pPr>
      <a:lvl5pPr algn="l" rtl="0" eaLnBrk="1" fontAlgn="base" hangingPunct="1">
        <a:spcBef>
          <a:spcPct val="0"/>
        </a:spcBef>
        <a:spcAft>
          <a:spcPct val="0"/>
        </a:spcAft>
        <a:defRPr sz="2500" b="1">
          <a:solidFill>
            <a:schemeClr val="tx2"/>
          </a:solidFill>
          <a:latin typeface="Trebuchet MS" pitchFamily="34" charset="0"/>
        </a:defRPr>
      </a:lvl5pPr>
      <a:lvl6pPr marL="457200" algn="l" rtl="0" eaLnBrk="1" fontAlgn="base" hangingPunct="1">
        <a:spcBef>
          <a:spcPct val="0"/>
        </a:spcBef>
        <a:spcAft>
          <a:spcPct val="0"/>
        </a:spcAft>
        <a:defRPr sz="2500" b="1">
          <a:solidFill>
            <a:schemeClr val="tx2"/>
          </a:solidFill>
          <a:latin typeface="Trebuchet MS" pitchFamily="34" charset="0"/>
        </a:defRPr>
      </a:lvl6pPr>
      <a:lvl7pPr marL="914400" algn="l" rtl="0" eaLnBrk="1" fontAlgn="base" hangingPunct="1">
        <a:spcBef>
          <a:spcPct val="0"/>
        </a:spcBef>
        <a:spcAft>
          <a:spcPct val="0"/>
        </a:spcAft>
        <a:defRPr sz="2500" b="1">
          <a:solidFill>
            <a:schemeClr val="tx2"/>
          </a:solidFill>
          <a:latin typeface="Trebuchet MS" pitchFamily="34" charset="0"/>
        </a:defRPr>
      </a:lvl7pPr>
      <a:lvl8pPr marL="1371600" algn="l" rtl="0" eaLnBrk="1" fontAlgn="base" hangingPunct="1">
        <a:spcBef>
          <a:spcPct val="0"/>
        </a:spcBef>
        <a:spcAft>
          <a:spcPct val="0"/>
        </a:spcAft>
        <a:defRPr sz="2500" b="1">
          <a:solidFill>
            <a:schemeClr val="tx2"/>
          </a:solidFill>
          <a:latin typeface="Trebuchet MS" pitchFamily="34" charset="0"/>
        </a:defRPr>
      </a:lvl8pPr>
      <a:lvl9pPr marL="1828800" algn="l" rtl="0" eaLnBrk="1" fontAlgn="base" hangingPunct="1">
        <a:spcBef>
          <a:spcPct val="0"/>
        </a:spcBef>
        <a:spcAft>
          <a:spcPct val="0"/>
        </a:spcAft>
        <a:defRPr sz="2500" b="1">
          <a:solidFill>
            <a:schemeClr val="tx2"/>
          </a:solidFill>
          <a:latin typeface="Trebuchet MS" pitchFamily="34" charset="0"/>
        </a:defRPr>
      </a:lvl9pPr>
    </p:titleStyle>
    <p:bodyStyle>
      <a:lvl1pPr marL="238125" indent="-225425" algn="l" rtl="0" eaLnBrk="1" fontAlgn="base" hangingPunct="1">
        <a:lnSpc>
          <a:spcPct val="100000"/>
        </a:lnSpc>
        <a:spcBef>
          <a:spcPts val="0"/>
        </a:spcBef>
        <a:spcAft>
          <a:spcPts val="1600"/>
        </a:spcAft>
        <a:buClr>
          <a:srgbClr val="FF7600"/>
        </a:buClr>
        <a:defRPr sz="2400" b="0">
          <a:solidFill>
            <a:schemeClr val="tx1"/>
          </a:solidFill>
          <a:latin typeface="+mn-lt"/>
          <a:ea typeface="+mn-ea"/>
          <a:cs typeface="+mn-cs"/>
        </a:defRPr>
      </a:lvl1pPr>
      <a:lvl2pPr marL="692150" indent="-222250" algn="l" rtl="0" eaLnBrk="1" fontAlgn="base" hangingPunct="1">
        <a:lnSpc>
          <a:spcPct val="100000"/>
        </a:lnSpc>
        <a:spcBef>
          <a:spcPts val="0"/>
        </a:spcBef>
        <a:spcAft>
          <a:spcPts val="800"/>
        </a:spcAft>
        <a:buClr>
          <a:srgbClr val="FF7600"/>
        </a:buClr>
        <a:buChar char="•"/>
        <a:defRPr sz="1900" b="0">
          <a:solidFill>
            <a:schemeClr val="tx1"/>
          </a:solidFill>
          <a:latin typeface="+mn-lt"/>
        </a:defRPr>
      </a:lvl2pPr>
      <a:lvl3pPr marL="1150938" indent="-223838" algn="l" rtl="0" eaLnBrk="1" fontAlgn="base" hangingPunct="1">
        <a:lnSpc>
          <a:spcPct val="100000"/>
        </a:lnSpc>
        <a:spcBef>
          <a:spcPts val="0"/>
        </a:spcBef>
        <a:spcAft>
          <a:spcPts val="800"/>
        </a:spcAft>
        <a:buClr>
          <a:srgbClr val="FF7600"/>
        </a:buClr>
        <a:buChar char="•"/>
        <a:defRPr sz="1700" b="0">
          <a:solidFill>
            <a:schemeClr val="tx1"/>
          </a:solidFill>
          <a:latin typeface="+mn-lt"/>
        </a:defRPr>
      </a:lvl3pPr>
      <a:lvl4pPr marL="1608138" indent="-223838" algn="l" rtl="0" eaLnBrk="1" fontAlgn="base" hangingPunct="1">
        <a:lnSpc>
          <a:spcPct val="100000"/>
        </a:lnSpc>
        <a:spcBef>
          <a:spcPts val="0"/>
        </a:spcBef>
        <a:spcAft>
          <a:spcPts val="800"/>
        </a:spcAft>
        <a:buClr>
          <a:srgbClr val="FF7600"/>
        </a:buClr>
        <a:buChar char="•"/>
        <a:defRPr sz="1500" b="0">
          <a:solidFill>
            <a:schemeClr val="tx1"/>
          </a:solidFill>
          <a:latin typeface="+mn-lt"/>
        </a:defRPr>
      </a:lvl4pPr>
      <a:lvl5pPr marL="2063750" indent="-222250" algn="l" rtl="0" eaLnBrk="1" fontAlgn="base" hangingPunct="1">
        <a:lnSpc>
          <a:spcPct val="100000"/>
        </a:lnSpc>
        <a:spcBef>
          <a:spcPts val="0"/>
        </a:spcBef>
        <a:spcAft>
          <a:spcPts val="800"/>
        </a:spcAft>
        <a:buClr>
          <a:srgbClr val="FF7600"/>
        </a:buClr>
        <a:buChar char="•"/>
        <a:defRPr sz="1300" b="0">
          <a:solidFill>
            <a:schemeClr val="tx1"/>
          </a:solidFill>
          <a:latin typeface="+mn-lt"/>
        </a:defRPr>
      </a:lvl5pPr>
      <a:lvl6pPr marL="25209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6pPr>
      <a:lvl7pPr marL="29781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7pPr>
      <a:lvl8pPr marL="34353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8pPr>
      <a:lvl9pPr marL="3892550" indent="-222250" algn="l" rtl="0" eaLnBrk="1" fontAlgn="base" hangingPunct="1">
        <a:lnSpc>
          <a:spcPct val="120000"/>
        </a:lnSpc>
        <a:spcBef>
          <a:spcPct val="50000"/>
        </a:spcBef>
        <a:spcAft>
          <a:spcPct val="0"/>
        </a:spcAft>
        <a:buClr>
          <a:srgbClr val="FF7600"/>
        </a:buClr>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worldcat.org/identities/lccn-n79-336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hyperlink" Target="http://worldcat.org/identities/lccn-n78-9549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10.xml"/><Relationship Id="rId16" Type="http://schemas.openxmlformats.org/officeDocument/2006/relationships/image" Target="../media/image41.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2.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oclc.org/programs/publications/reports/2009-05.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mailto:smithyok@oclc.org"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hyperlink" Target="mailto:levan@oclc.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581400" y="762000"/>
            <a:ext cx="4268788" cy="1524000"/>
          </a:xfrm>
        </p:spPr>
        <p:txBody>
          <a:bodyPr/>
          <a:lstStyle/>
          <a:p>
            <a:r>
              <a:rPr lang="en-US" sz="3600" dirty="0" smtClean="0"/>
              <a:t>Leveraging Names with Linked Data</a:t>
            </a:r>
            <a:endParaRPr lang="en-US" sz="3600" dirty="0"/>
          </a:p>
        </p:txBody>
      </p:sp>
      <p:sp>
        <p:nvSpPr>
          <p:cNvPr id="8195" name="Rectangle 3"/>
          <p:cNvSpPr>
            <a:spLocks noGrp="1" noChangeArrowheads="1"/>
          </p:cNvSpPr>
          <p:nvPr>
            <p:ph type="subTitle" idx="1"/>
          </p:nvPr>
        </p:nvSpPr>
        <p:spPr>
          <a:xfrm>
            <a:off x="3657600" y="3124200"/>
            <a:ext cx="4191000" cy="3200400"/>
          </a:xfrm>
        </p:spPr>
        <p:txBody>
          <a:bodyPr/>
          <a:lstStyle/>
          <a:p>
            <a:pPr eaLnBrk="1" hangingPunct="1"/>
            <a:r>
              <a:rPr lang="en-US" dirty="0" smtClean="0"/>
              <a:t>Karen Smith-Yoshimura</a:t>
            </a:r>
          </a:p>
          <a:p>
            <a:pPr eaLnBrk="1" hangingPunct="1"/>
            <a:r>
              <a:rPr lang="en-US" dirty="0" smtClean="0"/>
              <a:t>Ralph </a:t>
            </a:r>
            <a:r>
              <a:rPr lang="en-US" dirty="0" err="1" smtClean="0"/>
              <a:t>LeVan</a:t>
            </a:r>
            <a:endParaRPr lang="en-US" dirty="0" smtClean="0"/>
          </a:p>
          <a:p>
            <a:pPr eaLnBrk="1" hangingPunct="1"/>
            <a:r>
              <a:rPr lang="en-US" dirty="0" smtClean="0"/>
              <a:t>2010 </a:t>
            </a:r>
            <a:r>
              <a:rPr lang="en-US" dirty="0" smtClean="0"/>
              <a:t>RLG Partnership Annual </a:t>
            </a:r>
            <a:r>
              <a:rPr lang="en-US" dirty="0" smtClean="0"/>
              <a:t>Meeting</a:t>
            </a:r>
          </a:p>
          <a:p>
            <a:pPr eaLnBrk="1" hangingPunct="1"/>
            <a:r>
              <a:rPr lang="en-US" dirty="0" smtClean="0"/>
              <a:t>Chicago</a:t>
            </a:r>
            <a:r>
              <a:rPr lang="en-US" dirty="0" smtClean="0"/>
              <a:t>, IL</a:t>
            </a:r>
          </a:p>
          <a:p>
            <a:pPr eaLnBrk="1" hangingPunct="1"/>
            <a:r>
              <a:rPr lang="en-US" dirty="0" smtClean="0"/>
              <a:t>9 June 2010</a:t>
            </a:r>
          </a:p>
          <a:p>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3" cstate="print"/>
          <a:srcRect/>
          <a:stretch>
            <a:fillRect/>
          </a:stretch>
        </p:blipFill>
        <p:spPr bwMode="auto">
          <a:xfrm>
            <a:off x="0" y="304800"/>
            <a:ext cx="8970963" cy="5943600"/>
          </a:xfrm>
          <a:prstGeom prst="rect">
            <a:avLst/>
          </a:prstGeom>
          <a:noFill/>
          <a:ln w="9525" cap="flat" cmpd="sng" algn="ctr">
            <a:solidFill>
              <a:schemeClr val="accent2"/>
            </a:solidFill>
            <a:prstDash val="solid"/>
            <a:miter lim="800000"/>
            <a:headEnd/>
            <a:tailEnd/>
          </a:ln>
        </p:spPr>
      </p:pic>
      <p:sp>
        <p:nvSpPr>
          <p:cNvPr id="3" name="TextBox 2"/>
          <p:cNvSpPr txBox="1"/>
          <p:nvPr/>
        </p:nvSpPr>
        <p:spPr>
          <a:xfrm>
            <a:off x="304800" y="4419600"/>
            <a:ext cx="8610600" cy="400110"/>
          </a:xfrm>
          <a:prstGeom prst="rect">
            <a:avLst/>
          </a:prstGeom>
          <a:noFill/>
          <a:ln w="28575">
            <a:solidFill>
              <a:srgbClr val="FF0000"/>
            </a:solidFill>
          </a:ln>
        </p:spPr>
        <p:txBody>
          <a:bodyPr wrap="square" rtlCol="0">
            <a:spAutoFit/>
          </a:bodyPr>
          <a:lstStyle/>
          <a:p>
            <a:r>
              <a:rPr lang="en-US" sz="2000" dirty="0" smtClean="0">
                <a:solidFill>
                  <a:schemeClr val="accent2"/>
                </a:solidFill>
              </a:rPr>
              <a:t>Links to </a:t>
            </a:r>
            <a:r>
              <a:rPr lang="en-US" sz="2000" dirty="0" smtClean="0">
                <a:solidFill>
                  <a:schemeClr val="accent1"/>
                </a:solidFill>
                <a:hlinkClick r:id="rId4"/>
              </a:rPr>
              <a:t>http://worldcat.org/identities/lccn-n79-3362</a:t>
            </a:r>
            <a:endParaRPr lang="en-US" sz="20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p:cNvPicPr>
            <a:picLocks noChangeAspect="1" noChangeArrowheads="1"/>
          </p:cNvPicPr>
          <p:nvPr/>
        </p:nvPicPr>
        <p:blipFill>
          <a:blip r:embed="rId2" cstate="print"/>
          <a:srcRect/>
          <a:stretch>
            <a:fillRect/>
          </a:stretch>
        </p:blipFill>
        <p:spPr bwMode="auto">
          <a:xfrm>
            <a:off x="0" y="304800"/>
            <a:ext cx="9009063" cy="5895975"/>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266700" y="481693"/>
            <a:ext cx="8151813" cy="40005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76931" y="3653517"/>
            <a:ext cx="7894637" cy="2686050"/>
          </a:xfrm>
          <a:prstGeom prst="rect">
            <a:avLst/>
          </a:prstGeom>
          <a:noFill/>
          <a:ln w="9525">
            <a:noFill/>
            <a:miter lim="800000"/>
            <a:headEnd/>
            <a:tailEnd/>
          </a:ln>
        </p:spPr>
      </p:pic>
      <p:sp>
        <p:nvSpPr>
          <p:cNvPr id="6" name="TextBox 5"/>
          <p:cNvSpPr txBox="1"/>
          <p:nvPr/>
        </p:nvSpPr>
        <p:spPr>
          <a:xfrm>
            <a:off x="4495800" y="5274128"/>
            <a:ext cx="4648201" cy="707886"/>
          </a:xfrm>
          <a:prstGeom prst="rect">
            <a:avLst/>
          </a:prstGeom>
          <a:noFill/>
        </p:spPr>
        <p:txBody>
          <a:bodyPr wrap="square" rtlCol="0">
            <a:spAutoFit/>
          </a:bodyPr>
          <a:lstStyle/>
          <a:p>
            <a:r>
              <a:rPr lang="en-US" sz="2000" dirty="0" smtClean="0">
                <a:solidFill>
                  <a:srgbClr val="00B0F0"/>
                </a:solidFill>
                <a:hlinkClick r:id="rId4"/>
              </a:rPr>
              <a:t>http://worldcat.org/identities/lccn-n78-95495</a:t>
            </a:r>
            <a:endParaRPr lang="en-US" sz="20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additive="base">
                                        <p:cTn id="7" dur="500" fill="hold"/>
                                        <p:tgtEl>
                                          <p:spTgt spid="1029"/>
                                        </p:tgtEl>
                                        <p:attrNameLst>
                                          <p:attrName>ppt_x</p:attrName>
                                        </p:attrNameLst>
                                      </p:cBhvr>
                                      <p:tavLst>
                                        <p:tav tm="0">
                                          <p:val>
                                            <p:strVal val="#ppt_x"/>
                                          </p:val>
                                        </p:tav>
                                        <p:tav tm="100000">
                                          <p:val>
                                            <p:strVal val="#ppt_x"/>
                                          </p:val>
                                        </p:tav>
                                      </p:tavLst>
                                    </p:anim>
                                    <p:anim calcmode="lin" valueType="num">
                                      <p:cBhvr additive="base">
                                        <p:cTn id="8" dur="500" fill="hold"/>
                                        <p:tgtEl>
                                          <p:spTgt spid="10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6" name="Picture 2"/>
          <p:cNvPicPr>
            <a:picLocks noChangeAspect="1" noChangeArrowheads="1"/>
          </p:cNvPicPr>
          <p:nvPr/>
        </p:nvPicPr>
        <p:blipFill>
          <a:blip r:embed="rId2" cstate="print"/>
          <a:srcRect/>
          <a:stretch>
            <a:fillRect/>
          </a:stretch>
        </p:blipFill>
        <p:spPr bwMode="auto">
          <a:xfrm>
            <a:off x="0" y="614363"/>
            <a:ext cx="9344025" cy="5629275"/>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685800"/>
            <a:ext cx="6837363" cy="5448300"/>
          </a:xfrm>
          <a:prstGeom prst="rect">
            <a:avLst/>
          </a:prstGeom>
          <a:noFill/>
          <a:ln w="9525">
            <a:noFill/>
            <a:miter lim="800000"/>
            <a:headEnd/>
            <a:tailEnd/>
          </a:ln>
        </p:spPr>
      </p:pic>
      <p:sp>
        <p:nvSpPr>
          <p:cNvPr id="3" name="Left Arrow 2"/>
          <p:cNvSpPr/>
          <p:nvPr/>
        </p:nvSpPr>
        <p:spPr bwMode="auto">
          <a:xfrm>
            <a:off x="5715000" y="4572000"/>
            <a:ext cx="2438400" cy="304800"/>
          </a:xfrm>
          <a:prstGeom prst="lef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
        <p:nvSpPr>
          <p:cNvPr id="4" name="Left Arrow 3"/>
          <p:cNvSpPr/>
          <p:nvPr/>
        </p:nvSpPr>
        <p:spPr bwMode="auto">
          <a:xfrm flipV="1">
            <a:off x="6096000" y="4495800"/>
            <a:ext cx="2286000" cy="228600"/>
          </a:xfrm>
          <a:prstGeom prst="leftArrow">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rgbClr val="336699"/>
              </a:solidFill>
              <a:effectLst/>
              <a:latin typeface="Verdana" pitchFamily="34" charset="0"/>
            </a:endParaRPr>
          </a:p>
        </p:txBody>
      </p:sp>
      <p:sp>
        <p:nvSpPr>
          <p:cNvPr id="5" name="TextBox 4"/>
          <p:cNvSpPr txBox="1"/>
          <p:nvPr/>
        </p:nvSpPr>
        <p:spPr>
          <a:xfrm>
            <a:off x="5879965" y="4876800"/>
            <a:ext cx="2223686" cy="830997"/>
          </a:xfrm>
          <a:prstGeom prst="rect">
            <a:avLst/>
          </a:prstGeom>
          <a:noFill/>
        </p:spPr>
        <p:txBody>
          <a:bodyPr wrap="none" rtlCol="0">
            <a:spAutoFit/>
          </a:bodyPr>
          <a:lstStyle/>
          <a:p>
            <a:r>
              <a:rPr lang="en-US" sz="2400" dirty="0" smtClean="0">
                <a:latin typeface="Trebuchet MS" pitchFamily="34" charset="0"/>
              </a:rPr>
              <a:t>First page of</a:t>
            </a:r>
          </a:p>
          <a:p>
            <a:r>
              <a:rPr lang="en-US" sz="2400" dirty="0" smtClean="0">
                <a:latin typeface="Trebuchet MS" pitchFamily="34" charset="0"/>
              </a:rPr>
              <a:t>Google results</a:t>
            </a:r>
            <a:endParaRPr lang="en-US" sz="2400" dirty="0">
              <a:latin typeface="Trebuchet MS"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6172200" y="609600"/>
            <a:ext cx="2200275" cy="150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304800" y="228600"/>
            <a:ext cx="8231188" cy="915988"/>
          </a:xfrm>
        </p:spPr>
        <p:txBody>
          <a:bodyPr anchor="ctr"/>
          <a:lstStyle/>
          <a:p>
            <a:pPr eaLnBrk="1" hangingPunct="1"/>
            <a:r>
              <a:rPr lang="en-US" sz="3600" dirty="0" smtClean="0">
                <a:solidFill>
                  <a:schemeClr val="accent2"/>
                </a:solidFill>
              </a:rPr>
              <a:t>Virtual International Authority File</a:t>
            </a:r>
          </a:p>
        </p:txBody>
      </p:sp>
      <p:sp>
        <p:nvSpPr>
          <p:cNvPr id="26627" name="Content Placeholder 2"/>
          <p:cNvSpPr>
            <a:spLocks noGrp="1"/>
          </p:cNvSpPr>
          <p:nvPr>
            <p:ph idx="4294967295"/>
          </p:nvPr>
        </p:nvSpPr>
        <p:spPr>
          <a:xfrm>
            <a:off x="1295400" y="1524000"/>
            <a:ext cx="4867275" cy="4783138"/>
          </a:xfrm>
        </p:spPr>
        <p:txBody>
          <a:bodyPr/>
          <a:lstStyle/>
          <a:p>
            <a:pPr eaLnBrk="1" hangingPunct="1">
              <a:buFont typeface="Arial" pitchFamily="34" charset="0"/>
              <a:buChar char="•"/>
            </a:pPr>
            <a:r>
              <a:rPr lang="en-US" sz="2800" dirty="0" smtClean="0"/>
              <a:t>Matches names across 20 authority files</a:t>
            </a:r>
          </a:p>
          <a:p>
            <a:pPr lvl="1" eaLnBrk="1" hangingPunct="1">
              <a:buFont typeface="Wingdings" pitchFamily="2" charset="2"/>
              <a:buChar char="Ø"/>
            </a:pPr>
            <a:r>
              <a:rPr lang="en-US" sz="2800" dirty="0" smtClean="0"/>
              <a:t>17 million name records</a:t>
            </a:r>
          </a:p>
          <a:p>
            <a:pPr lvl="1" eaLnBrk="1" hangingPunct="1">
              <a:buFont typeface="Wingdings" pitchFamily="2" charset="2"/>
              <a:buChar char="Ø"/>
            </a:pPr>
            <a:r>
              <a:rPr lang="en-US" sz="2800" dirty="0" smtClean="0"/>
              <a:t>13 million </a:t>
            </a:r>
            <a:r>
              <a:rPr lang="en-US" sz="2800" dirty="0" err="1" smtClean="0"/>
              <a:t>personnas</a:t>
            </a:r>
            <a:endParaRPr lang="en-US" sz="2800" dirty="0" smtClean="0"/>
          </a:p>
          <a:p>
            <a:pPr eaLnBrk="1" hangingPunct="1">
              <a:buFont typeface="Arial" pitchFamily="34" charset="0"/>
              <a:buChar char="•"/>
            </a:pPr>
            <a:r>
              <a:rPr lang="en-US" sz="2800" dirty="0" smtClean="0"/>
              <a:t>Jointly run by LC, </a:t>
            </a:r>
            <a:r>
              <a:rPr lang="en-US" sz="2800" dirty="0" err="1" smtClean="0"/>
              <a:t>BnF</a:t>
            </a:r>
            <a:r>
              <a:rPr lang="en-US" sz="2800" dirty="0" smtClean="0"/>
              <a:t>, DNB and OCLC (hosted by OCLC)</a:t>
            </a:r>
          </a:p>
        </p:txBody>
      </p:sp>
      <p:grpSp>
        <p:nvGrpSpPr>
          <p:cNvPr id="2" name="Group 21"/>
          <p:cNvGrpSpPr>
            <a:grpSpLocks/>
          </p:cNvGrpSpPr>
          <p:nvPr/>
        </p:nvGrpSpPr>
        <p:grpSpPr bwMode="auto">
          <a:xfrm>
            <a:off x="6918325" y="1579563"/>
            <a:ext cx="1143000" cy="3667125"/>
            <a:chOff x="7391400" y="228600"/>
            <a:chExt cx="1143000" cy="3667125"/>
          </a:xfrm>
        </p:grpSpPr>
        <p:pic>
          <p:nvPicPr>
            <p:cNvPr id="26629" name="Picture 8" descr="C:\Apache Software Foundation\Tomcat 6.0\webapps\viaf\images\flags\ICCU.png"/>
            <p:cNvPicPr>
              <a:picLocks noChangeAspect="1" noChangeArrowheads="1"/>
            </p:cNvPicPr>
            <p:nvPr/>
          </p:nvPicPr>
          <p:blipFill>
            <a:blip r:embed="rId3" cstate="print"/>
            <a:srcRect/>
            <a:stretch>
              <a:fillRect/>
            </a:stretch>
          </p:blipFill>
          <p:spPr bwMode="auto">
            <a:xfrm>
              <a:off x="8077200" y="228600"/>
              <a:ext cx="457200" cy="314325"/>
            </a:xfrm>
            <a:prstGeom prst="rect">
              <a:avLst/>
            </a:prstGeom>
            <a:noFill/>
            <a:ln w="9525">
              <a:noFill/>
              <a:miter lim="800000"/>
              <a:headEnd/>
              <a:tailEnd/>
            </a:ln>
          </p:spPr>
        </p:pic>
        <p:pic>
          <p:nvPicPr>
            <p:cNvPr id="26630" name="Picture 9" descr="C:\Apache Software Foundation\Tomcat 6.0\webapps\viaf\images\flags\J9U.png"/>
            <p:cNvPicPr>
              <a:picLocks noChangeAspect="1" noChangeArrowheads="1"/>
            </p:cNvPicPr>
            <p:nvPr/>
          </p:nvPicPr>
          <p:blipFill>
            <a:blip r:embed="rId4" cstate="print"/>
            <a:srcRect/>
            <a:stretch>
              <a:fillRect/>
            </a:stretch>
          </p:blipFill>
          <p:spPr bwMode="auto">
            <a:xfrm>
              <a:off x="8077200" y="685800"/>
              <a:ext cx="457200" cy="314325"/>
            </a:xfrm>
            <a:prstGeom prst="rect">
              <a:avLst/>
            </a:prstGeom>
            <a:noFill/>
            <a:ln w="9525">
              <a:noFill/>
              <a:miter lim="800000"/>
              <a:headEnd/>
              <a:tailEnd/>
            </a:ln>
          </p:spPr>
        </p:pic>
        <p:pic>
          <p:nvPicPr>
            <p:cNvPr id="26631" name="Picture 10" descr="C:\Apache Software Foundation\Tomcat 6.0\webapps\viaf\images\flags\JPG.png"/>
            <p:cNvPicPr>
              <a:picLocks noChangeAspect="1" noChangeArrowheads="1"/>
            </p:cNvPicPr>
            <p:nvPr/>
          </p:nvPicPr>
          <p:blipFill>
            <a:blip r:embed="rId5" cstate="print"/>
            <a:srcRect/>
            <a:stretch>
              <a:fillRect/>
            </a:stretch>
          </p:blipFill>
          <p:spPr bwMode="auto">
            <a:xfrm>
              <a:off x="8077200" y="1143000"/>
              <a:ext cx="457200" cy="314325"/>
            </a:xfrm>
            <a:prstGeom prst="rect">
              <a:avLst/>
            </a:prstGeom>
            <a:noFill/>
            <a:ln w="9525">
              <a:noFill/>
              <a:miter lim="800000"/>
              <a:headEnd/>
              <a:tailEnd/>
            </a:ln>
          </p:spPr>
        </p:pic>
        <p:pic>
          <p:nvPicPr>
            <p:cNvPr id="26632" name="Picture 11" descr="C:\Apache Software Foundation\Tomcat 6.0\webapps\viaf\images\flags\LC.png"/>
            <p:cNvPicPr>
              <a:picLocks noChangeAspect="1" noChangeArrowheads="1"/>
            </p:cNvPicPr>
            <p:nvPr/>
          </p:nvPicPr>
          <p:blipFill>
            <a:blip r:embed="rId6" cstate="print"/>
            <a:srcRect/>
            <a:stretch>
              <a:fillRect/>
            </a:stretch>
          </p:blipFill>
          <p:spPr bwMode="auto">
            <a:xfrm>
              <a:off x="8077200" y="1600200"/>
              <a:ext cx="457200" cy="314325"/>
            </a:xfrm>
            <a:prstGeom prst="rect">
              <a:avLst/>
            </a:prstGeom>
            <a:noFill/>
            <a:ln w="9525">
              <a:noFill/>
              <a:miter lim="800000"/>
              <a:headEnd/>
              <a:tailEnd/>
            </a:ln>
          </p:spPr>
        </p:pic>
        <p:pic>
          <p:nvPicPr>
            <p:cNvPr id="26633" name="Picture 12" descr="C:\Apache Software Foundation\Tomcat 6.0\webapps\viaf\images\flags\NKC.png"/>
            <p:cNvPicPr>
              <a:picLocks noChangeAspect="1" noChangeArrowheads="1"/>
            </p:cNvPicPr>
            <p:nvPr/>
          </p:nvPicPr>
          <p:blipFill>
            <a:blip r:embed="rId7" cstate="print"/>
            <a:srcRect/>
            <a:stretch>
              <a:fillRect/>
            </a:stretch>
          </p:blipFill>
          <p:spPr bwMode="auto">
            <a:xfrm>
              <a:off x="8077200" y="2133600"/>
              <a:ext cx="457200" cy="314325"/>
            </a:xfrm>
            <a:prstGeom prst="rect">
              <a:avLst/>
            </a:prstGeom>
            <a:noFill/>
            <a:ln w="9525">
              <a:noFill/>
              <a:miter lim="800000"/>
              <a:headEnd/>
              <a:tailEnd/>
            </a:ln>
          </p:spPr>
        </p:pic>
        <p:pic>
          <p:nvPicPr>
            <p:cNvPr id="26634" name="Picture 13" descr="C:\Apache Software Foundation\Tomcat 6.0\webapps\viaf\images\flags\NLA.png"/>
            <p:cNvPicPr>
              <a:picLocks noChangeAspect="1" noChangeArrowheads="1"/>
            </p:cNvPicPr>
            <p:nvPr/>
          </p:nvPicPr>
          <p:blipFill>
            <a:blip r:embed="rId8" cstate="print"/>
            <a:srcRect/>
            <a:stretch>
              <a:fillRect/>
            </a:stretch>
          </p:blipFill>
          <p:spPr bwMode="auto">
            <a:xfrm>
              <a:off x="8077200" y="2667000"/>
              <a:ext cx="457200" cy="314325"/>
            </a:xfrm>
            <a:prstGeom prst="rect">
              <a:avLst/>
            </a:prstGeom>
            <a:noFill/>
            <a:ln w="9525">
              <a:noFill/>
              <a:miter lim="800000"/>
              <a:headEnd/>
              <a:tailEnd/>
            </a:ln>
          </p:spPr>
        </p:pic>
        <p:pic>
          <p:nvPicPr>
            <p:cNvPr id="26635" name="Picture 2" descr="C:\Apache Software Foundation\Tomcat 6.0\webapps\viaf\images\flags\BAV.png"/>
            <p:cNvPicPr>
              <a:picLocks noChangeAspect="1" noChangeArrowheads="1"/>
            </p:cNvPicPr>
            <p:nvPr/>
          </p:nvPicPr>
          <p:blipFill>
            <a:blip r:embed="rId9" cstate="print"/>
            <a:srcRect/>
            <a:stretch>
              <a:fillRect/>
            </a:stretch>
          </p:blipFill>
          <p:spPr bwMode="auto">
            <a:xfrm>
              <a:off x="7391400" y="228600"/>
              <a:ext cx="457200" cy="314325"/>
            </a:xfrm>
            <a:prstGeom prst="rect">
              <a:avLst/>
            </a:prstGeom>
            <a:noFill/>
            <a:ln w="9525">
              <a:noFill/>
              <a:miter lim="800000"/>
              <a:headEnd/>
              <a:tailEnd/>
            </a:ln>
          </p:spPr>
        </p:pic>
        <p:pic>
          <p:nvPicPr>
            <p:cNvPr id="26636" name="Picture 3" descr="C:\Apache Software Foundation\Tomcat 6.0\webapps\viaf\images\flags\LAC.png"/>
            <p:cNvPicPr>
              <a:picLocks noChangeAspect="1" noChangeArrowheads="1"/>
            </p:cNvPicPr>
            <p:nvPr/>
          </p:nvPicPr>
          <p:blipFill>
            <a:blip r:embed="rId10" cstate="print"/>
            <a:srcRect/>
            <a:stretch>
              <a:fillRect/>
            </a:stretch>
          </p:blipFill>
          <p:spPr bwMode="auto">
            <a:xfrm>
              <a:off x="7391400" y="685800"/>
              <a:ext cx="457200" cy="314325"/>
            </a:xfrm>
            <a:prstGeom prst="rect">
              <a:avLst/>
            </a:prstGeom>
            <a:noFill/>
            <a:ln w="9525">
              <a:noFill/>
              <a:miter lim="800000"/>
              <a:headEnd/>
              <a:tailEnd/>
            </a:ln>
          </p:spPr>
        </p:pic>
        <p:pic>
          <p:nvPicPr>
            <p:cNvPr id="26637" name="Picture 4" descr="C:\Apache Software Foundation\Tomcat 6.0\webapps\viaf\images\flags\BNE.png"/>
            <p:cNvPicPr>
              <a:picLocks noChangeAspect="1" noChangeArrowheads="1"/>
            </p:cNvPicPr>
            <p:nvPr/>
          </p:nvPicPr>
          <p:blipFill>
            <a:blip r:embed="rId11" cstate="print"/>
            <a:srcRect/>
            <a:stretch>
              <a:fillRect/>
            </a:stretch>
          </p:blipFill>
          <p:spPr bwMode="auto">
            <a:xfrm>
              <a:off x="7391400" y="1143000"/>
              <a:ext cx="457200" cy="314325"/>
            </a:xfrm>
            <a:prstGeom prst="rect">
              <a:avLst/>
            </a:prstGeom>
            <a:noFill/>
            <a:ln w="9525">
              <a:noFill/>
              <a:miter lim="800000"/>
              <a:headEnd/>
              <a:tailEnd/>
            </a:ln>
          </p:spPr>
        </p:pic>
        <p:pic>
          <p:nvPicPr>
            <p:cNvPr id="26638" name="Picture 5" descr="C:\Apache Software Foundation\Tomcat 6.0\webapps\viaf\images\flags\BNF.png"/>
            <p:cNvPicPr>
              <a:picLocks noChangeAspect="1" noChangeArrowheads="1"/>
            </p:cNvPicPr>
            <p:nvPr/>
          </p:nvPicPr>
          <p:blipFill>
            <a:blip r:embed="rId12" cstate="print"/>
            <a:srcRect/>
            <a:stretch>
              <a:fillRect/>
            </a:stretch>
          </p:blipFill>
          <p:spPr bwMode="auto">
            <a:xfrm>
              <a:off x="7391400" y="1600200"/>
              <a:ext cx="457200" cy="314325"/>
            </a:xfrm>
            <a:prstGeom prst="rect">
              <a:avLst/>
            </a:prstGeom>
            <a:noFill/>
            <a:ln w="9525">
              <a:noFill/>
              <a:miter lim="800000"/>
              <a:headEnd/>
              <a:tailEnd/>
            </a:ln>
          </p:spPr>
        </p:pic>
        <p:pic>
          <p:nvPicPr>
            <p:cNvPr id="26639" name="Picture 6" descr="C:\Apache Software Foundation\Tomcat 6.0\webapps\viaf\images\flags\DNB.png"/>
            <p:cNvPicPr>
              <a:picLocks noChangeAspect="1" noChangeArrowheads="1"/>
            </p:cNvPicPr>
            <p:nvPr/>
          </p:nvPicPr>
          <p:blipFill>
            <a:blip r:embed="rId13" cstate="print"/>
            <a:srcRect/>
            <a:stretch>
              <a:fillRect/>
            </a:stretch>
          </p:blipFill>
          <p:spPr bwMode="auto">
            <a:xfrm>
              <a:off x="7391400" y="2133600"/>
              <a:ext cx="457200" cy="314325"/>
            </a:xfrm>
            <a:prstGeom prst="rect">
              <a:avLst/>
            </a:prstGeom>
            <a:noFill/>
            <a:ln w="9525">
              <a:noFill/>
              <a:miter lim="800000"/>
              <a:headEnd/>
              <a:tailEnd/>
            </a:ln>
          </p:spPr>
        </p:pic>
        <p:pic>
          <p:nvPicPr>
            <p:cNvPr id="26640" name="Picture 7" descr="C:\Apache Software Foundation\Tomcat 6.0\webapps\viaf\images\flags\EGAXA.png"/>
            <p:cNvPicPr>
              <a:picLocks noChangeAspect="1" noChangeArrowheads="1"/>
            </p:cNvPicPr>
            <p:nvPr/>
          </p:nvPicPr>
          <p:blipFill>
            <a:blip r:embed="rId14" cstate="print"/>
            <a:srcRect/>
            <a:stretch>
              <a:fillRect/>
            </a:stretch>
          </p:blipFill>
          <p:spPr bwMode="auto">
            <a:xfrm>
              <a:off x="7391400" y="2667000"/>
              <a:ext cx="457200" cy="314325"/>
            </a:xfrm>
            <a:prstGeom prst="rect">
              <a:avLst/>
            </a:prstGeom>
            <a:noFill/>
            <a:ln w="9525">
              <a:noFill/>
              <a:miter lim="800000"/>
              <a:headEnd/>
              <a:tailEnd/>
            </a:ln>
          </p:spPr>
        </p:pic>
        <p:pic>
          <p:nvPicPr>
            <p:cNvPr id="26641" name="Picture 14" descr="C:\Apache Software Foundation\Tomcat 6.0\webapps\viaf\images\flags\PTBNP.png"/>
            <p:cNvPicPr>
              <a:picLocks noChangeAspect="1" noChangeArrowheads="1"/>
            </p:cNvPicPr>
            <p:nvPr/>
          </p:nvPicPr>
          <p:blipFill>
            <a:blip r:embed="rId15" cstate="print"/>
            <a:srcRect/>
            <a:stretch>
              <a:fillRect/>
            </a:stretch>
          </p:blipFill>
          <p:spPr bwMode="auto">
            <a:xfrm>
              <a:off x="7391400" y="3124200"/>
              <a:ext cx="457200" cy="314325"/>
            </a:xfrm>
            <a:prstGeom prst="rect">
              <a:avLst/>
            </a:prstGeom>
            <a:noFill/>
            <a:ln w="9525">
              <a:noFill/>
              <a:miter lim="800000"/>
              <a:headEnd/>
              <a:tailEnd/>
            </a:ln>
          </p:spPr>
        </p:pic>
        <p:pic>
          <p:nvPicPr>
            <p:cNvPr id="26642" name="Picture 15" descr="C:\Apache Software Foundation\Tomcat 6.0\webapps\viaf\images\flags\SELIBR.png"/>
            <p:cNvPicPr>
              <a:picLocks noChangeAspect="1" noChangeArrowheads="1"/>
            </p:cNvPicPr>
            <p:nvPr/>
          </p:nvPicPr>
          <p:blipFill>
            <a:blip r:embed="rId16" cstate="print"/>
            <a:srcRect/>
            <a:stretch>
              <a:fillRect/>
            </a:stretch>
          </p:blipFill>
          <p:spPr bwMode="auto">
            <a:xfrm>
              <a:off x="8077200" y="3124200"/>
              <a:ext cx="457200" cy="314325"/>
            </a:xfrm>
            <a:prstGeom prst="rect">
              <a:avLst/>
            </a:prstGeom>
            <a:noFill/>
            <a:ln w="9525">
              <a:noFill/>
              <a:miter lim="800000"/>
              <a:headEnd/>
              <a:tailEnd/>
            </a:ln>
          </p:spPr>
        </p:pic>
        <p:pic>
          <p:nvPicPr>
            <p:cNvPr id="26643" name="Picture 16" descr="C:\Apache Software Foundation\Tomcat 6.0\webapps\viaf\images\flags\SWNL.png"/>
            <p:cNvPicPr>
              <a:picLocks noChangeAspect="1" noChangeArrowheads="1"/>
            </p:cNvPicPr>
            <p:nvPr/>
          </p:nvPicPr>
          <p:blipFill>
            <a:blip r:embed="rId17" cstate="print"/>
            <a:srcRect/>
            <a:stretch>
              <a:fillRect/>
            </a:stretch>
          </p:blipFill>
          <p:spPr bwMode="auto">
            <a:xfrm>
              <a:off x="8153400" y="3581400"/>
              <a:ext cx="314325" cy="314325"/>
            </a:xfrm>
            <a:prstGeom prst="rect">
              <a:avLst/>
            </a:prstGeom>
            <a:noFill/>
            <a:ln w="9525">
              <a:noFill/>
              <a:miter lim="800000"/>
              <a:headEnd/>
              <a:tailEnd/>
            </a:ln>
          </p:spPr>
        </p:pic>
        <p:pic>
          <p:nvPicPr>
            <p:cNvPr id="26644" name="Picture 17" descr="C:\Apache Software Foundation\Tomcat 6.0\webapps\viaf\images\flags\NUKAT.png"/>
            <p:cNvPicPr>
              <a:picLocks noChangeAspect="1" noChangeArrowheads="1"/>
            </p:cNvPicPr>
            <p:nvPr/>
          </p:nvPicPr>
          <p:blipFill>
            <a:blip r:embed="rId18" cstate="print"/>
            <a:srcRect/>
            <a:stretch>
              <a:fillRect/>
            </a:stretch>
          </p:blipFill>
          <p:spPr bwMode="auto">
            <a:xfrm>
              <a:off x="7391400" y="3581400"/>
              <a:ext cx="457200" cy="3143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28600"/>
            <a:ext cx="8231188" cy="915988"/>
          </a:xfrm>
        </p:spPr>
        <p:txBody>
          <a:bodyPr anchor="ctr"/>
          <a:lstStyle/>
          <a:p>
            <a:pPr eaLnBrk="1" hangingPunct="1"/>
            <a:r>
              <a:rPr lang="en-US" sz="3200" dirty="0" smtClean="0">
                <a:solidFill>
                  <a:schemeClr val="accent2"/>
                </a:solidFill>
              </a:rPr>
              <a:t>One persona, many representations …</a:t>
            </a:r>
          </a:p>
        </p:txBody>
      </p:sp>
      <p:sp>
        <p:nvSpPr>
          <p:cNvPr id="27652" name="TextBox 4"/>
          <p:cNvSpPr txBox="1">
            <a:spLocks noChangeArrowheads="1"/>
          </p:cNvSpPr>
          <p:nvPr/>
        </p:nvSpPr>
        <p:spPr bwMode="auto">
          <a:xfrm>
            <a:off x="304800" y="5943600"/>
            <a:ext cx="4343400" cy="461665"/>
          </a:xfrm>
          <a:prstGeom prst="rect">
            <a:avLst/>
          </a:prstGeom>
          <a:noFill/>
          <a:ln w="9525">
            <a:noFill/>
            <a:miter lim="800000"/>
            <a:headEnd/>
            <a:tailEnd/>
          </a:ln>
        </p:spPr>
        <p:txBody>
          <a:bodyPr wrap="square">
            <a:spAutoFit/>
          </a:bodyPr>
          <a:lstStyle/>
          <a:p>
            <a:r>
              <a:rPr lang="en-US" sz="2400" dirty="0">
                <a:latin typeface="Calibri" pitchFamily="34" charset="0"/>
                <a:cs typeface="Arial" charset="0"/>
              </a:rPr>
              <a:t>http://</a:t>
            </a:r>
            <a:r>
              <a:rPr lang="en-US" sz="2400" dirty="0" smtClean="0">
                <a:latin typeface="Calibri" pitchFamily="34" charset="0"/>
                <a:cs typeface="Arial" charset="0"/>
              </a:rPr>
              <a:t>viaf.org/viaf/95216565</a:t>
            </a:r>
            <a:endParaRPr lang="en-US" sz="2400" dirty="0">
              <a:latin typeface="Calibri" pitchFamily="34" charset="0"/>
              <a:cs typeface="Arial" charset="0"/>
            </a:endParaRPr>
          </a:p>
        </p:txBody>
      </p:sp>
      <p:pic>
        <p:nvPicPr>
          <p:cNvPr id="5124" name="Picture 4"/>
          <p:cNvPicPr>
            <a:picLocks noChangeAspect="1" noChangeArrowheads="1"/>
          </p:cNvPicPr>
          <p:nvPr/>
        </p:nvPicPr>
        <p:blipFill>
          <a:blip r:embed="rId3" cstate="print"/>
          <a:srcRect/>
          <a:stretch>
            <a:fillRect/>
          </a:stretch>
        </p:blipFill>
        <p:spPr bwMode="auto">
          <a:xfrm>
            <a:off x="61913" y="1171575"/>
            <a:ext cx="9018587"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09600" y="304800"/>
            <a:ext cx="8231188" cy="915988"/>
          </a:xfrm>
        </p:spPr>
        <p:txBody>
          <a:bodyPr anchor="ctr"/>
          <a:lstStyle/>
          <a:p>
            <a:pPr eaLnBrk="1" hangingPunct="1"/>
            <a:r>
              <a:rPr lang="en-US" sz="3200" dirty="0" smtClean="0">
                <a:solidFill>
                  <a:schemeClr val="accent2"/>
                </a:solidFill>
              </a:rPr>
              <a:t>… with lots of alternate forms</a:t>
            </a:r>
          </a:p>
        </p:txBody>
      </p:sp>
      <p:pic>
        <p:nvPicPr>
          <p:cNvPr id="28675" name="Picture 2"/>
          <p:cNvPicPr>
            <a:picLocks noChangeAspect="1" noChangeArrowheads="1"/>
          </p:cNvPicPr>
          <p:nvPr/>
        </p:nvPicPr>
        <p:blipFill>
          <a:blip r:embed="rId3" cstate="print"/>
          <a:srcRect/>
          <a:stretch>
            <a:fillRect/>
          </a:stretch>
        </p:blipFill>
        <p:spPr bwMode="auto">
          <a:xfrm>
            <a:off x="833438" y="1139825"/>
            <a:ext cx="2470150" cy="3100388"/>
          </a:xfrm>
          <a:prstGeom prst="rect">
            <a:avLst/>
          </a:prstGeom>
          <a:noFill/>
          <a:ln w="9525" algn="ctr">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4516438" y="1152525"/>
            <a:ext cx="4257675" cy="4229100"/>
          </a:xfrm>
          <a:prstGeom prst="rect">
            <a:avLst/>
          </a:prstGeom>
          <a:noFill/>
          <a:ln w="9525" algn="ctr">
            <a:noFill/>
            <a:miter lim="800000"/>
            <a:headEnd/>
            <a:tailEnd/>
          </a:ln>
        </p:spPr>
      </p:pic>
      <p:sp>
        <p:nvSpPr>
          <p:cNvPr id="28677" name="TextBox 8"/>
          <p:cNvSpPr txBox="1">
            <a:spLocks noChangeArrowheads="1"/>
          </p:cNvSpPr>
          <p:nvPr/>
        </p:nvSpPr>
        <p:spPr bwMode="auto">
          <a:xfrm>
            <a:off x="261938" y="4538663"/>
            <a:ext cx="4291012" cy="954087"/>
          </a:xfrm>
          <a:prstGeom prst="rect">
            <a:avLst/>
          </a:prstGeom>
          <a:noFill/>
          <a:ln w="9525">
            <a:noFill/>
            <a:miter lim="800000"/>
            <a:headEnd/>
            <a:tailEnd/>
          </a:ln>
        </p:spPr>
        <p:txBody>
          <a:bodyPr>
            <a:spAutoFit/>
          </a:bodyPr>
          <a:lstStyle/>
          <a:p>
            <a:r>
              <a:rPr lang="en-US" sz="2800">
                <a:solidFill>
                  <a:schemeClr val="tx1"/>
                </a:solidFill>
              </a:rPr>
              <a:t>Some of the over 200+ alternate forms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World"/>
          <p:cNvPicPr>
            <a:picLocks noChangeAspect="1" noChangeArrowheads="1"/>
          </p:cNvPicPr>
          <p:nvPr/>
        </p:nvPicPr>
        <p:blipFill>
          <a:blip r:embed="rId3" cstate="print"/>
          <a:srcRect/>
          <a:stretch>
            <a:fillRect/>
          </a:stretch>
        </p:blipFill>
        <p:spPr bwMode="auto">
          <a:xfrm>
            <a:off x="304800" y="4038600"/>
            <a:ext cx="4191000" cy="2095500"/>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838200" y="609600"/>
            <a:ext cx="2592388" cy="2362200"/>
          </a:xfrm>
          <a:prstGeom prst="rect">
            <a:avLst/>
          </a:prstGeom>
          <a:noFill/>
          <a:ln w="9525">
            <a:noFill/>
            <a:miter lim="800000"/>
            <a:headEnd/>
            <a:tailEnd/>
          </a:ln>
        </p:spPr>
      </p:pic>
      <p:pic>
        <p:nvPicPr>
          <p:cNvPr id="29701" name="Picture 5"/>
          <p:cNvPicPr>
            <a:picLocks noChangeAspect="1" noChangeArrowheads="1"/>
          </p:cNvPicPr>
          <p:nvPr/>
        </p:nvPicPr>
        <p:blipFill>
          <a:blip r:embed="rId5" cstate="print"/>
          <a:srcRect/>
          <a:stretch>
            <a:fillRect/>
          </a:stretch>
        </p:blipFill>
        <p:spPr bwMode="auto">
          <a:xfrm>
            <a:off x="4800600" y="3276600"/>
            <a:ext cx="3867150" cy="2981325"/>
          </a:xfrm>
          <a:prstGeom prst="rect">
            <a:avLst/>
          </a:prstGeom>
          <a:noFill/>
          <a:ln w="9525" algn="ctr">
            <a:noFill/>
            <a:miter lim="800000"/>
            <a:headEnd/>
            <a:tailEnd/>
          </a:ln>
        </p:spPr>
      </p:pic>
      <p:pic>
        <p:nvPicPr>
          <p:cNvPr id="8194" name="Picture 2"/>
          <p:cNvPicPr>
            <a:picLocks noChangeAspect="1" noChangeArrowheads="1"/>
          </p:cNvPicPr>
          <p:nvPr/>
        </p:nvPicPr>
        <p:blipFill>
          <a:blip r:embed="rId6" cstate="print"/>
          <a:srcRect/>
          <a:stretch>
            <a:fillRect/>
          </a:stretch>
        </p:blipFill>
        <p:spPr bwMode="auto">
          <a:xfrm>
            <a:off x="4267200" y="228600"/>
            <a:ext cx="573405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2"/>
                </a:solidFill>
              </a:rPr>
              <a:t>UK Names Project</a:t>
            </a:r>
            <a:endParaRPr lang="en-US" sz="3200" dirty="0">
              <a:solidFill>
                <a:schemeClr val="accent2"/>
              </a:solidFill>
            </a:endParaRPr>
          </a:p>
        </p:txBody>
      </p:sp>
      <p:pic>
        <p:nvPicPr>
          <p:cNvPr id="3074" name="Picture 2"/>
          <p:cNvPicPr>
            <a:picLocks noChangeAspect="1" noChangeArrowheads="1"/>
          </p:cNvPicPr>
          <p:nvPr/>
        </p:nvPicPr>
        <p:blipFill>
          <a:blip r:embed="rId3" cstate="print"/>
          <a:srcRect/>
          <a:stretch>
            <a:fillRect/>
          </a:stretch>
        </p:blipFill>
        <p:spPr bwMode="auto">
          <a:xfrm>
            <a:off x="381000" y="1143000"/>
            <a:ext cx="8228013" cy="531495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495800" y="0"/>
            <a:ext cx="3848100" cy="97155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114675" y="1524000"/>
            <a:ext cx="6029325" cy="4352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ppt_x"/>
                                          </p:val>
                                        </p:tav>
                                        <p:tav tm="100000">
                                          <p:val>
                                            <p:strVal val="#ppt_x"/>
                                          </p:val>
                                        </p:tav>
                                      </p:tavLst>
                                    </p:anim>
                                    <p:anim calcmode="lin" valueType="num">
                                      <p:cBhvr additive="base">
                                        <p:cTn id="8"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458787" y="990600"/>
            <a:ext cx="8685213" cy="5362575"/>
          </a:xfrm>
          <a:prstGeom prst="rect">
            <a:avLst/>
          </a:prstGeom>
          <a:noFill/>
          <a:ln w="9525">
            <a:noFill/>
            <a:miter lim="800000"/>
            <a:headEnd/>
            <a:tailEnd/>
          </a:ln>
        </p:spPr>
      </p:pic>
      <p:sp>
        <p:nvSpPr>
          <p:cNvPr id="5" name="TextBox 4"/>
          <p:cNvSpPr txBox="1"/>
          <p:nvPr/>
        </p:nvSpPr>
        <p:spPr>
          <a:xfrm>
            <a:off x="533400" y="457200"/>
            <a:ext cx="7427033" cy="584775"/>
          </a:xfrm>
          <a:prstGeom prst="rect">
            <a:avLst/>
          </a:prstGeom>
          <a:noFill/>
        </p:spPr>
        <p:txBody>
          <a:bodyPr wrap="none" rtlCol="0">
            <a:spAutoFit/>
          </a:bodyPr>
          <a:lstStyle/>
          <a:p>
            <a:r>
              <a:rPr lang="en-US" dirty="0" smtClean="0">
                <a:solidFill>
                  <a:schemeClr val="accent2"/>
                </a:solidFill>
                <a:latin typeface="Trebuchet MS" pitchFamily="34" charset="0"/>
              </a:rPr>
              <a:t>Our community searches for names…</a:t>
            </a:r>
            <a:endParaRPr lang="en-US" dirty="0">
              <a:solidFill>
                <a:schemeClr val="accent2"/>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28600"/>
            <a:ext cx="8231188" cy="685800"/>
          </a:xfrm>
        </p:spPr>
        <p:txBody>
          <a:bodyPr anchor="ctr"/>
          <a:lstStyle/>
          <a:p>
            <a:pPr eaLnBrk="1" hangingPunct="1"/>
            <a:r>
              <a:rPr lang="en-US" sz="3200" dirty="0" smtClean="0">
                <a:solidFill>
                  <a:schemeClr val="accent2"/>
                </a:solidFill>
              </a:rPr>
              <a:t>Participation in other names efforts</a:t>
            </a:r>
          </a:p>
        </p:txBody>
      </p:sp>
      <p:sp>
        <p:nvSpPr>
          <p:cNvPr id="232451" name="Content Placeholder 2"/>
          <p:cNvSpPr>
            <a:spLocks noGrp="1"/>
          </p:cNvSpPr>
          <p:nvPr>
            <p:ph idx="4294967295"/>
          </p:nvPr>
        </p:nvSpPr>
        <p:spPr>
          <a:xfrm>
            <a:off x="685800" y="914400"/>
            <a:ext cx="8231188" cy="5943600"/>
          </a:xfrm>
        </p:spPr>
        <p:txBody>
          <a:bodyPr/>
          <a:lstStyle/>
          <a:p>
            <a:pPr eaLnBrk="1" hangingPunct="1">
              <a:buFontTx/>
              <a:buNone/>
            </a:pPr>
            <a:r>
              <a:rPr lang="en-US" sz="2800" dirty="0" smtClean="0"/>
              <a:t>ISNI (International Standard Name Identifier)</a:t>
            </a:r>
          </a:p>
          <a:p>
            <a:pPr eaLnBrk="1" hangingPunct="1">
              <a:buFont typeface="Arial" pitchFamily="34" charset="0"/>
              <a:buChar char="•"/>
            </a:pPr>
            <a:r>
              <a:rPr lang="en-US" dirty="0" smtClean="0"/>
              <a:t>Driven by ‘rights’ holders and publishers</a:t>
            </a:r>
          </a:p>
          <a:p>
            <a:pPr eaLnBrk="1" hangingPunct="1">
              <a:buFont typeface="Arial" pitchFamily="34" charset="0"/>
              <a:buChar char="•"/>
            </a:pPr>
            <a:r>
              <a:rPr lang="en-US" dirty="0" smtClean="0"/>
              <a:t>Need standard way to exchange information</a:t>
            </a:r>
          </a:p>
          <a:p>
            <a:pPr eaLnBrk="1" hangingPunct="1">
              <a:buFont typeface="Arial" pitchFamily="34" charset="0"/>
              <a:buChar char="•"/>
            </a:pPr>
            <a:r>
              <a:rPr lang="en-US" dirty="0" smtClean="0"/>
              <a:t>OCLC participating in standards effort, matching test files — VIAF  may be used as base file.</a:t>
            </a:r>
          </a:p>
          <a:p>
            <a:pPr eaLnBrk="1" hangingPunct="1">
              <a:buFontTx/>
              <a:buNone/>
            </a:pPr>
            <a:r>
              <a:rPr lang="en-US" sz="2800" dirty="0" smtClean="0"/>
              <a:t>ORCID (Open Researcher and Contributor ID)</a:t>
            </a:r>
          </a:p>
          <a:p>
            <a:pPr eaLnBrk="1" hangingPunct="1">
              <a:buFont typeface="Arial" pitchFamily="34" charset="0"/>
              <a:buChar char="•"/>
            </a:pPr>
            <a:r>
              <a:rPr lang="en-US" dirty="0" smtClean="0"/>
              <a:t>Driven by scientific publishers, primarily authors of STM journal articles</a:t>
            </a:r>
          </a:p>
          <a:p>
            <a:pPr eaLnBrk="1" hangingPunct="1">
              <a:buFont typeface="Arial" pitchFamily="34" charset="0"/>
              <a:buChar char="•"/>
            </a:pPr>
            <a:r>
              <a:rPr lang="en-US" dirty="0" smtClean="0"/>
              <a:t>Need to exchange information, most “social”.</a:t>
            </a:r>
          </a:p>
          <a:p>
            <a:pPr eaLnBrk="1" hangingPunct="1">
              <a:buFont typeface="Arial" pitchFamily="34" charset="0"/>
              <a:buChar char="•"/>
            </a:pPr>
            <a:r>
              <a:rPr lang="en-US" dirty="0" smtClean="0"/>
              <a:t>OCLC participating in group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2451">
                                            <p:txEl>
                                              <p:pRg st="4" end="4"/>
                                            </p:txEl>
                                          </p:spTgt>
                                        </p:tgtEl>
                                        <p:attrNameLst>
                                          <p:attrName>style.visibility</p:attrName>
                                        </p:attrNameLst>
                                      </p:cBhvr>
                                      <p:to>
                                        <p:strVal val="visible"/>
                                      </p:to>
                                    </p:set>
                                    <p:anim calcmode="lin" valueType="num">
                                      <p:cBhvr additive="base">
                                        <p:cTn id="7" dur="500" fill="hold"/>
                                        <p:tgtEl>
                                          <p:spTgt spid="232451">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2451">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2451">
                                            <p:txEl>
                                              <p:pRg st="5" end="5"/>
                                            </p:txEl>
                                          </p:spTgt>
                                        </p:tgtEl>
                                        <p:attrNameLst>
                                          <p:attrName>style.visibility</p:attrName>
                                        </p:attrNameLst>
                                      </p:cBhvr>
                                      <p:to>
                                        <p:strVal val="visible"/>
                                      </p:to>
                                    </p:set>
                                    <p:anim calcmode="lin" valueType="num">
                                      <p:cBhvr additive="base">
                                        <p:cTn id="11" dur="500" fill="hold"/>
                                        <p:tgtEl>
                                          <p:spTgt spid="232451">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2451">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32451">
                                            <p:txEl>
                                              <p:pRg st="6" end="6"/>
                                            </p:txEl>
                                          </p:spTgt>
                                        </p:tgtEl>
                                        <p:attrNameLst>
                                          <p:attrName>style.visibility</p:attrName>
                                        </p:attrNameLst>
                                      </p:cBhvr>
                                      <p:to>
                                        <p:strVal val="visible"/>
                                      </p:to>
                                    </p:set>
                                    <p:anim calcmode="lin" valueType="num">
                                      <p:cBhvr additive="base">
                                        <p:cTn id="15" dur="500" fill="hold"/>
                                        <p:tgtEl>
                                          <p:spTgt spid="232451">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32451">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32451">
                                            <p:txEl>
                                              <p:pRg st="7" end="7"/>
                                            </p:txEl>
                                          </p:spTgt>
                                        </p:tgtEl>
                                        <p:attrNameLst>
                                          <p:attrName>style.visibility</p:attrName>
                                        </p:attrNameLst>
                                      </p:cBhvr>
                                      <p:to>
                                        <p:strVal val="visible"/>
                                      </p:to>
                                    </p:set>
                                    <p:anim calcmode="lin" valueType="num">
                                      <p:cBhvr additive="base">
                                        <p:cTn id="19" dur="500" fill="hold"/>
                                        <p:tgtEl>
                                          <p:spTgt spid="232451">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24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609600"/>
            <a:ext cx="8023223" cy="995360"/>
          </a:xfrm>
        </p:spPr>
        <p:txBody>
          <a:bodyPr/>
          <a:lstStyle/>
          <a:p>
            <a:pPr eaLnBrk="1" hangingPunct="1"/>
            <a:r>
              <a:rPr lang="en-US" sz="3600" dirty="0" smtClean="0">
                <a:solidFill>
                  <a:schemeClr val="accent2"/>
                </a:solidFill>
              </a:rPr>
              <a:t>Linked data</a:t>
            </a:r>
          </a:p>
        </p:txBody>
      </p:sp>
      <p:sp>
        <p:nvSpPr>
          <p:cNvPr id="5" name="Content Placeholder 4"/>
          <p:cNvSpPr>
            <a:spLocks noGrp="1"/>
          </p:cNvSpPr>
          <p:nvPr>
            <p:ph idx="1"/>
          </p:nvPr>
        </p:nvSpPr>
        <p:spPr/>
        <p:txBody>
          <a:bodyPr/>
          <a:lstStyle/>
          <a:p>
            <a:pPr>
              <a:buNone/>
            </a:pPr>
            <a:r>
              <a:rPr lang="en-US" sz="2800" dirty="0" smtClean="0"/>
              <a:t>“… a method</a:t>
            </a:r>
            <a:r>
              <a:rPr lang="en-US" sz="2800" i="1" dirty="0" smtClean="0"/>
              <a:t> </a:t>
            </a:r>
            <a:r>
              <a:rPr lang="en-US" sz="2800" dirty="0" smtClean="0"/>
              <a:t>of exposing, sharing, and connecting data via </a:t>
            </a:r>
            <a:r>
              <a:rPr lang="en-US" sz="2800" dirty="0" err="1" smtClean="0"/>
              <a:t>dereferenceable</a:t>
            </a:r>
            <a:r>
              <a:rPr lang="en-US" sz="2800" dirty="0" smtClean="0"/>
              <a:t> URIs on the Web.”</a:t>
            </a:r>
          </a:p>
          <a:p>
            <a:pPr>
              <a:buNone/>
            </a:pPr>
            <a:r>
              <a:rPr lang="en-US" sz="2800" dirty="0" smtClean="0"/>
              <a:t>	- Wikipedia</a:t>
            </a:r>
            <a:endParaRPr lang="en-US" sz="2800" dirty="0"/>
          </a:p>
        </p:txBody>
      </p:sp>
      <p:sp>
        <p:nvSpPr>
          <p:cNvPr id="6" name="Rectangle 5"/>
          <p:cNvSpPr/>
          <p:nvPr/>
        </p:nvSpPr>
        <p:spPr>
          <a:xfrm>
            <a:off x="533400" y="3886200"/>
            <a:ext cx="8077200" cy="954107"/>
          </a:xfrm>
          <a:prstGeom prst="rect">
            <a:avLst/>
          </a:prstGeom>
        </p:spPr>
        <p:txBody>
          <a:bodyPr wrap="square">
            <a:spAutoFit/>
          </a:bodyPr>
          <a:lstStyle/>
          <a:p>
            <a:pPr eaLnBrk="1" hangingPunct="1"/>
            <a:r>
              <a:rPr lang="en-US" sz="2800" dirty="0" smtClean="0">
                <a:solidFill>
                  <a:schemeClr val="tx1"/>
                </a:solidFill>
                <a:latin typeface="Trebuchet MS" pitchFamily="34" charset="0"/>
              </a:rPr>
              <a:t>Bridges the gap between our technologies and the rest of the world’s</a:t>
            </a:r>
          </a:p>
        </p:txBody>
      </p:sp>
      <p:pic>
        <p:nvPicPr>
          <p:cNvPr id="7" name="Picture 5"/>
          <p:cNvPicPr>
            <a:picLocks noChangeAspect="1" noChangeArrowheads="1"/>
          </p:cNvPicPr>
          <p:nvPr/>
        </p:nvPicPr>
        <p:blipFill>
          <a:blip r:embed="rId3" cstate="print"/>
          <a:srcRect/>
          <a:stretch>
            <a:fillRect/>
          </a:stretch>
        </p:blipFill>
        <p:spPr bwMode="auto">
          <a:xfrm>
            <a:off x="7010400" y="228600"/>
            <a:ext cx="1838325" cy="714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457200"/>
            <a:ext cx="8023223" cy="995360"/>
          </a:xfrm>
        </p:spPr>
        <p:txBody>
          <a:bodyPr/>
          <a:lstStyle/>
          <a:p>
            <a:pPr eaLnBrk="1" hangingPunct="1"/>
            <a:r>
              <a:rPr lang="en-US" sz="3600" dirty="0" smtClean="0">
                <a:solidFill>
                  <a:schemeClr val="accent2"/>
                </a:solidFill>
              </a:rPr>
              <a:t>Why linked data?</a:t>
            </a:r>
          </a:p>
        </p:txBody>
      </p:sp>
      <p:sp>
        <p:nvSpPr>
          <p:cNvPr id="31747" name="Content Placeholder 2"/>
          <p:cNvSpPr>
            <a:spLocks noGrp="1"/>
          </p:cNvSpPr>
          <p:nvPr>
            <p:ph idx="1"/>
          </p:nvPr>
        </p:nvSpPr>
        <p:spPr/>
        <p:txBody>
          <a:bodyPr/>
          <a:lstStyle/>
          <a:p>
            <a:pPr eaLnBrk="1" hangingPunct="1"/>
            <a:r>
              <a:rPr lang="en-US" sz="2800" dirty="0" smtClean="0"/>
              <a:t>Share data in a non-library-centered exchange format.</a:t>
            </a:r>
          </a:p>
          <a:p>
            <a:pPr lvl="1">
              <a:buFont typeface="Wingdings" pitchFamily="2" charset="2"/>
              <a:buChar char="Ø"/>
            </a:pPr>
            <a:r>
              <a:rPr lang="en-US" sz="2400" dirty="0" smtClean="0"/>
              <a:t>MARC not popular with the Web community</a:t>
            </a:r>
          </a:p>
          <a:p>
            <a:pPr lvl="1">
              <a:buFont typeface="Wingdings" pitchFamily="2" charset="2"/>
              <a:buChar char="Ø"/>
            </a:pPr>
            <a:r>
              <a:rPr lang="en-US" sz="2400" dirty="0" smtClean="0"/>
              <a:t>Dublin Core not semantically rich</a:t>
            </a:r>
          </a:p>
          <a:p>
            <a:pPr eaLnBrk="1" hangingPunct="1"/>
            <a:r>
              <a:rPr lang="en-US" sz="2800" dirty="0" smtClean="0"/>
              <a:t>Provide a framework for sharing semantically rich data in a Web-friendly way. </a:t>
            </a:r>
          </a:p>
          <a:p>
            <a:pPr eaLnBrk="1" hangingPunct="1"/>
            <a:r>
              <a:rPr lang="en-US" sz="2800" dirty="0" smtClean="0"/>
              <a:t>Participate in the </a:t>
            </a:r>
            <a:r>
              <a:rPr lang="en-US" sz="2800" i="1" dirty="0" smtClean="0">
                <a:solidFill>
                  <a:schemeClr val="accent2"/>
                </a:solidFill>
              </a:rPr>
              <a:t>Semantic Web.</a:t>
            </a:r>
            <a:endParaRPr lang="en-US" sz="2800" dirty="0" smtClean="0">
              <a:solidFill>
                <a:schemeClr val="accent2"/>
              </a:solidFill>
            </a:endParaRPr>
          </a:p>
        </p:txBody>
      </p:sp>
      <p:pic>
        <p:nvPicPr>
          <p:cNvPr id="5" name="Picture 5"/>
          <p:cNvPicPr>
            <a:picLocks noChangeAspect="1" noChangeArrowheads="1"/>
          </p:cNvPicPr>
          <p:nvPr/>
        </p:nvPicPr>
        <p:blipFill>
          <a:blip r:embed="rId3" cstate="print"/>
          <a:srcRect/>
          <a:stretch>
            <a:fillRect/>
          </a:stretch>
        </p:blipFill>
        <p:spPr bwMode="auto">
          <a:xfrm>
            <a:off x="6934200" y="228600"/>
            <a:ext cx="1838325" cy="714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457200"/>
            <a:ext cx="8023223" cy="995360"/>
          </a:xfrm>
        </p:spPr>
        <p:txBody>
          <a:bodyPr/>
          <a:lstStyle/>
          <a:p>
            <a:pPr eaLnBrk="1" hangingPunct="1"/>
            <a:r>
              <a:rPr lang="en-US" sz="3200" dirty="0" smtClean="0">
                <a:solidFill>
                  <a:schemeClr val="accent2"/>
                </a:solidFill>
              </a:rPr>
              <a:t>The Semantic Web dream</a:t>
            </a:r>
          </a:p>
        </p:txBody>
      </p:sp>
      <p:pic>
        <p:nvPicPr>
          <p:cNvPr id="5" name="Content Placeholder 4" descr="Tim Berners-Lee W3 Bio.jpg"/>
          <p:cNvPicPr>
            <a:picLocks noGrp="1" noChangeAspect="1"/>
          </p:cNvPicPr>
          <p:nvPr>
            <p:ph idx="1"/>
          </p:nvPr>
        </p:nvPicPr>
        <p:blipFill>
          <a:blip r:embed="rId3" cstate="print"/>
          <a:stretch>
            <a:fillRect/>
          </a:stretch>
        </p:blipFill>
        <p:spPr>
          <a:xfrm>
            <a:off x="5486400" y="1524000"/>
            <a:ext cx="3403600" cy="2438400"/>
          </a:xfrm>
        </p:spPr>
      </p:pic>
      <p:sp>
        <p:nvSpPr>
          <p:cNvPr id="6" name="Rectangle 5"/>
          <p:cNvSpPr/>
          <p:nvPr/>
        </p:nvSpPr>
        <p:spPr>
          <a:xfrm>
            <a:off x="685800" y="1295400"/>
            <a:ext cx="4572000" cy="4524315"/>
          </a:xfrm>
          <a:prstGeom prst="rect">
            <a:avLst/>
          </a:prstGeom>
        </p:spPr>
        <p:txBody>
          <a:bodyPr wrap="square">
            <a:spAutoFit/>
          </a:bodyPr>
          <a:lstStyle/>
          <a:p>
            <a:pPr eaLnBrk="1" hangingPunct="1"/>
            <a:r>
              <a:rPr lang="en-US" sz="2800" b="0" dirty="0" smtClean="0">
                <a:solidFill>
                  <a:schemeClr val="tx1"/>
                </a:solidFill>
                <a:latin typeface="Trebuchet MS" pitchFamily="34" charset="0"/>
              </a:rPr>
              <a:t>“I have a dream for the Web [in which computers] become capable of analyzing all the data on the Web – the content, links, and transactions between people and computers.”</a:t>
            </a:r>
          </a:p>
          <a:p>
            <a:r>
              <a:rPr lang="en-US" b="0" dirty="0" smtClean="0">
                <a:solidFill>
                  <a:schemeClr val="tx1"/>
                </a:solidFill>
              </a:rPr>
              <a:t> 				</a:t>
            </a:r>
          </a:p>
          <a:p>
            <a:r>
              <a:rPr lang="en-US" sz="2800" b="0" dirty="0" smtClean="0">
                <a:solidFill>
                  <a:schemeClr val="tx1"/>
                </a:solidFill>
                <a:latin typeface="Trebuchet MS" pitchFamily="34" charset="0"/>
              </a:rPr>
              <a:t>—Tim Berners-Lee</a:t>
            </a:r>
            <a:endParaRPr lang="en-US" sz="2800" dirty="0" smtClean="0">
              <a:solidFill>
                <a:schemeClr val="tx1"/>
              </a:solidFill>
              <a:latin typeface="Trebuchet MS"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200" dirty="0" smtClean="0">
                <a:solidFill>
                  <a:schemeClr val="accent2"/>
                </a:solidFill>
              </a:rPr>
              <a:t>Semantic Web Syntax: RDF</a:t>
            </a:r>
          </a:p>
        </p:txBody>
      </p:sp>
      <p:sp>
        <p:nvSpPr>
          <p:cNvPr id="31747" name="Content Placeholder 2"/>
          <p:cNvSpPr>
            <a:spLocks noGrp="1"/>
          </p:cNvSpPr>
          <p:nvPr>
            <p:ph idx="1"/>
          </p:nvPr>
        </p:nvSpPr>
        <p:spPr>
          <a:xfrm>
            <a:off x="457200" y="1066800"/>
            <a:ext cx="7702551" cy="4691064"/>
          </a:xfrm>
        </p:spPr>
        <p:txBody>
          <a:bodyPr/>
          <a:lstStyle/>
          <a:p>
            <a:pPr eaLnBrk="1" hangingPunct="1"/>
            <a:r>
              <a:rPr lang="en-US" sz="2800" dirty="0" smtClean="0"/>
              <a:t>Resource Description Framework: Markup syntax exposing semantic richness of MARC21 and structural richness of AACR2</a:t>
            </a:r>
          </a:p>
          <a:p>
            <a:pPr eaLnBrk="1" hangingPunct="1"/>
            <a:r>
              <a:rPr lang="en-US" sz="2800" dirty="0" smtClean="0"/>
              <a:t>For everything you want to talk about</a:t>
            </a:r>
          </a:p>
          <a:p>
            <a:pPr lvl="1" eaLnBrk="1" hangingPunct="1">
              <a:buFont typeface="Wingdings" pitchFamily="2" charset="2"/>
              <a:buChar char="Ø"/>
            </a:pPr>
            <a:r>
              <a:rPr lang="en-US" sz="2400" dirty="0" smtClean="0"/>
              <a:t>Give it a URI (Universal Resource Identifier)</a:t>
            </a:r>
          </a:p>
          <a:p>
            <a:pPr lvl="1" eaLnBrk="1" hangingPunct="1">
              <a:buFont typeface="Wingdings" pitchFamily="2" charset="2"/>
              <a:buChar char="Ø"/>
            </a:pPr>
            <a:r>
              <a:rPr lang="en-US" sz="2400" dirty="0" smtClean="0"/>
              <a:t>Provide useful information at that URI</a:t>
            </a:r>
          </a:p>
          <a:p>
            <a:pPr eaLnBrk="1" hangingPunct="1"/>
            <a:r>
              <a:rPr lang="en-US" sz="2800" dirty="0" smtClean="0"/>
              <a:t>Talk about things</a:t>
            </a:r>
          </a:p>
          <a:p>
            <a:pPr lvl="1" eaLnBrk="1" hangingPunct="1">
              <a:buFont typeface="Wingdings" pitchFamily="2" charset="2"/>
              <a:buChar char="Ø"/>
            </a:pPr>
            <a:r>
              <a:rPr lang="en-US" sz="2400" dirty="0" smtClean="0"/>
              <a:t>Not just descriptions of things</a:t>
            </a:r>
          </a:p>
          <a:p>
            <a:pPr lvl="1" eaLnBrk="1" hangingPunct="1">
              <a:buFont typeface="Wingdings" pitchFamily="2" charset="2"/>
              <a:buChar char="Ø"/>
            </a:pPr>
            <a:r>
              <a:rPr lang="en-US" sz="2400" dirty="0" smtClean="0"/>
              <a:t>Use structure (e.g. metadata)</a:t>
            </a:r>
          </a:p>
          <a:p>
            <a:pPr lvl="1" eaLnBrk="1" hangingPunct="1">
              <a:buFont typeface="Wingdings" pitchFamily="2" charset="2"/>
              <a:buChar char="Ø"/>
            </a:pPr>
            <a:r>
              <a:rPr lang="en-US" sz="2400" dirty="0" smtClean="0"/>
              <a:t>Link to other resources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3200" dirty="0" smtClean="0">
                <a:solidFill>
                  <a:schemeClr val="accent2"/>
                </a:solidFill>
              </a:rPr>
              <a:t>Why Universal Resource Identifiers?</a:t>
            </a:r>
          </a:p>
        </p:txBody>
      </p:sp>
      <p:sp>
        <p:nvSpPr>
          <p:cNvPr id="31747" name="Content Placeholder 2"/>
          <p:cNvSpPr>
            <a:spLocks noGrp="1"/>
          </p:cNvSpPr>
          <p:nvPr>
            <p:ph idx="1"/>
          </p:nvPr>
        </p:nvSpPr>
        <p:spPr>
          <a:xfrm>
            <a:off x="455613" y="1141413"/>
            <a:ext cx="8231187" cy="3278187"/>
          </a:xfrm>
        </p:spPr>
        <p:txBody>
          <a:bodyPr/>
          <a:lstStyle/>
          <a:p>
            <a:pPr eaLnBrk="1" hangingPunct="1"/>
            <a:r>
              <a:rPr lang="en-US" sz="2800" dirty="0" smtClean="0"/>
              <a:t>Modern equivalent for control numbers (like LCCNs) that we can associate data to. </a:t>
            </a:r>
          </a:p>
          <a:p>
            <a:pPr eaLnBrk="1" hangingPunct="1"/>
            <a:r>
              <a:rPr lang="en-US" sz="2800" dirty="0" smtClean="0"/>
              <a:t>Bonuses:</a:t>
            </a:r>
          </a:p>
          <a:p>
            <a:pPr lvl="1" eaLnBrk="1" hangingPunct="1">
              <a:buFont typeface="Wingdings" pitchFamily="2" charset="2"/>
              <a:buChar char="Ø"/>
            </a:pPr>
            <a:r>
              <a:rPr lang="en-US" sz="2400" dirty="0" smtClean="0"/>
              <a:t>Domain name tells you who created the URI</a:t>
            </a:r>
          </a:p>
          <a:p>
            <a:pPr lvl="1" eaLnBrk="1" hangingPunct="1">
              <a:buFont typeface="Wingdings" pitchFamily="2" charset="2"/>
              <a:buChar char="Ø"/>
            </a:pPr>
            <a:r>
              <a:rPr lang="en-US" sz="2400" dirty="0" smtClean="0"/>
              <a:t>Since usually includes an HTTP URL, have something to click through to.</a:t>
            </a:r>
          </a:p>
          <a:p>
            <a:pPr eaLnBrk="1" hangingPunct="1">
              <a:buNone/>
            </a:pPr>
            <a:r>
              <a:rPr lang="en-US" sz="2800" dirty="0" smtClean="0"/>
              <a:t>Example</a:t>
            </a:r>
          </a:p>
        </p:txBody>
      </p:sp>
      <p:sp>
        <p:nvSpPr>
          <p:cNvPr id="5" name="Rectangle 4"/>
          <p:cNvSpPr/>
          <p:nvPr/>
        </p:nvSpPr>
        <p:spPr>
          <a:xfrm>
            <a:off x="457200" y="4343400"/>
            <a:ext cx="8686800" cy="1569660"/>
          </a:xfrm>
          <a:prstGeom prst="rect">
            <a:avLst/>
          </a:prstGeom>
        </p:spPr>
        <p:txBody>
          <a:bodyPr wrap="square">
            <a:spAutoFit/>
          </a:bodyPr>
          <a:lstStyle/>
          <a:p>
            <a:pPr eaLnBrk="1" hangingPunct="1"/>
            <a:r>
              <a:rPr lang="en-US" sz="2400" dirty="0" smtClean="0">
                <a:latin typeface="Trebuchet MS" pitchFamily="34" charset="0"/>
              </a:rPr>
              <a:t>&lt;</a:t>
            </a:r>
            <a:r>
              <a:rPr lang="en-US" sz="2400" dirty="0" err="1" smtClean="0">
                <a:latin typeface="Trebuchet MS" pitchFamily="34" charset="0"/>
              </a:rPr>
              <a:t>contact:Person</a:t>
            </a:r>
            <a:r>
              <a:rPr lang="en-US" sz="2400" dirty="0" smtClean="0">
                <a:latin typeface="Trebuchet MS" pitchFamily="34" charset="0"/>
              </a:rPr>
              <a:t> </a:t>
            </a:r>
            <a:r>
              <a:rPr lang="en-US" sz="2400" dirty="0" err="1" smtClean="0">
                <a:latin typeface="Trebuchet MS" pitchFamily="34" charset="0"/>
              </a:rPr>
              <a:t>rdf:about</a:t>
            </a:r>
            <a:r>
              <a:rPr lang="en-US" sz="2400" dirty="0" smtClean="0">
                <a:latin typeface="Trebuchet MS" pitchFamily="34" charset="0"/>
              </a:rPr>
              <a:t>="http://www.w3.org/People/EM/contact#me"&gt; &lt;</a:t>
            </a:r>
            <a:r>
              <a:rPr lang="en-US" sz="2400" dirty="0" err="1" smtClean="0">
                <a:latin typeface="Trebuchet MS" pitchFamily="34" charset="0"/>
              </a:rPr>
              <a:t>contact:fullName</a:t>
            </a:r>
            <a:r>
              <a:rPr lang="en-US" sz="2400" dirty="0" smtClean="0">
                <a:latin typeface="Trebuchet MS" pitchFamily="34" charset="0"/>
              </a:rPr>
              <a:t>&gt;Eric Miller&lt;/</a:t>
            </a:r>
            <a:r>
              <a:rPr lang="en-US" sz="2400" dirty="0" err="1" smtClean="0">
                <a:latin typeface="Trebuchet MS" pitchFamily="34" charset="0"/>
              </a:rPr>
              <a:t>contact:fullName</a:t>
            </a:r>
            <a:r>
              <a:rPr lang="en-US" sz="2400" dirty="0" smtClean="0">
                <a:latin typeface="Trebuchet MS" pitchFamily="34" charset="0"/>
              </a:rPr>
              <a:t>&gt; &lt;/</a:t>
            </a:r>
            <a:r>
              <a:rPr lang="en-US" sz="2400" dirty="0" err="1" smtClean="0">
                <a:latin typeface="Trebuchet MS" pitchFamily="34" charset="0"/>
              </a:rPr>
              <a:t>contact:Person</a:t>
            </a:r>
            <a:r>
              <a:rPr lang="en-US" sz="2400" dirty="0" smtClean="0">
                <a:latin typeface="Trebuchet MS" pitchFamily="34" charset="0"/>
              </a:rPr>
              <a:t>&gt;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57200" y="609600"/>
            <a:ext cx="8085137" cy="537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p:cNvPicPr>
            <a:picLocks noChangeAspect="1" noChangeArrowheads="1"/>
          </p:cNvPicPr>
          <p:nvPr/>
        </p:nvPicPr>
        <p:blipFill>
          <a:blip r:embed="rId2" cstate="print"/>
          <a:srcRect/>
          <a:stretch>
            <a:fillRect/>
          </a:stretch>
        </p:blipFill>
        <p:spPr bwMode="auto">
          <a:xfrm>
            <a:off x="0" y="0"/>
            <a:ext cx="7818437" cy="4800600"/>
          </a:xfrm>
          <a:prstGeom prst="rect">
            <a:avLst/>
          </a:prstGeom>
          <a:noFill/>
          <a:ln w="9525">
            <a:noFill/>
            <a:miter lim="800000"/>
            <a:headEnd/>
            <a:tailEnd/>
          </a:ln>
        </p:spPr>
      </p:pic>
      <p:sp>
        <p:nvSpPr>
          <p:cNvPr id="7" name="Rectangle 6"/>
          <p:cNvSpPr/>
          <p:nvPr/>
        </p:nvSpPr>
        <p:spPr>
          <a:xfrm>
            <a:off x="0" y="3810000"/>
            <a:ext cx="8915400" cy="2862322"/>
          </a:xfrm>
          <a:prstGeom prst="rect">
            <a:avLst/>
          </a:prstGeom>
        </p:spPr>
        <p:txBody>
          <a:bodyPr wrap="square">
            <a:spAutoFit/>
          </a:bodyPr>
          <a:lstStyle/>
          <a:p>
            <a:r>
              <a:rPr lang="en-US" sz="2000" dirty="0" smtClean="0">
                <a:solidFill>
                  <a:schemeClr val="tx1"/>
                </a:solidFill>
                <a:latin typeface="Trebuchet MS" pitchFamily="34" charset="0"/>
              </a:rPr>
              <a:t>&lt;</a:t>
            </a:r>
            <a:r>
              <a:rPr lang="en-US" sz="2000" dirty="0" err="1" smtClean="0">
                <a:solidFill>
                  <a:schemeClr val="tx1"/>
                </a:solidFill>
                <a:latin typeface="Trebuchet MS" pitchFamily="34" charset="0"/>
              </a:rPr>
              <a:t>rdf:RDF</a:t>
            </a:r>
            <a:r>
              <a:rPr lang="en-US" sz="2000" dirty="0" smtClean="0">
                <a:solidFill>
                  <a:schemeClr val="tx1"/>
                </a:solidFill>
                <a:latin typeface="Trebuchet MS" pitchFamily="34" charset="0"/>
              </a:rPr>
              <a:t>&gt;</a:t>
            </a:r>
          </a:p>
          <a:p>
            <a:r>
              <a:rPr lang="en-US" sz="2000" dirty="0" smtClean="0">
                <a:solidFill>
                  <a:schemeClr val="tx1"/>
                </a:solidFill>
                <a:latin typeface="Trebuchet MS" pitchFamily="34" charset="0"/>
              </a:rPr>
              <a:t>   &lt;</a:t>
            </a:r>
            <a:r>
              <a:rPr lang="en-US" sz="2000" dirty="0" err="1" smtClean="0">
                <a:solidFill>
                  <a:schemeClr val="tx1"/>
                </a:solidFill>
                <a:latin typeface="Trebuchet MS" pitchFamily="34" charset="0"/>
              </a:rPr>
              <a:t>viaf:NameAuthorityCluster</a:t>
            </a:r>
            <a:r>
              <a:rPr lang="en-US" sz="2000" dirty="0" smtClean="0">
                <a:solidFill>
                  <a:schemeClr val="tx1"/>
                </a:solidFill>
                <a:latin typeface="Trebuchet MS" pitchFamily="34" charset="0"/>
              </a:rPr>
              <a:t> </a:t>
            </a:r>
            <a:r>
              <a:rPr lang="en-US" sz="2000" dirty="0" err="1" smtClean="0">
                <a:solidFill>
                  <a:schemeClr val="tx1"/>
                </a:solidFill>
                <a:latin typeface="Trebuchet MS" pitchFamily="34" charset="0"/>
              </a:rPr>
              <a:t>rdf:about</a:t>
            </a:r>
            <a:r>
              <a:rPr lang="en-US" sz="2000" dirty="0" smtClean="0">
                <a:solidFill>
                  <a:schemeClr val="tx1"/>
                </a:solidFill>
                <a:latin typeface="Trebuchet MS" pitchFamily="34" charset="0"/>
              </a:rPr>
              <a:t>="</a:t>
            </a:r>
            <a:r>
              <a:rPr lang="en-US" sz="2000" dirty="0" err="1" smtClean="0">
                <a:solidFill>
                  <a:schemeClr val="tx1"/>
                </a:solidFill>
                <a:latin typeface="Trebuchet MS" pitchFamily="34" charset="0"/>
              </a:rPr>
              <a:t>viaf</a:t>
            </a:r>
            <a:r>
              <a:rPr lang="en-US" sz="2000" dirty="0" smtClean="0">
                <a:solidFill>
                  <a:schemeClr val="tx1"/>
                </a:solidFill>
                <a:latin typeface="Trebuchet MS" pitchFamily="34" charset="0"/>
              </a:rPr>
              <a:t>/12345679&gt; …</a:t>
            </a:r>
          </a:p>
          <a:p>
            <a:r>
              <a:rPr lang="en-US" sz="2000" dirty="0" smtClean="0">
                <a:solidFill>
                  <a:schemeClr val="tx1"/>
                </a:solidFill>
                <a:latin typeface="Trebuchet MS" pitchFamily="34" charset="0"/>
              </a:rPr>
              <a:t>   &lt;</a:t>
            </a:r>
            <a:r>
              <a:rPr lang="en-US" sz="2000" dirty="0" err="1" smtClean="0">
                <a:solidFill>
                  <a:schemeClr val="tx1"/>
                </a:solidFill>
                <a:latin typeface="Trebuchet MS" pitchFamily="34" charset="0"/>
              </a:rPr>
              <a:t>viaf:EstablishedHeading</a:t>
            </a:r>
            <a:endParaRPr lang="en-US" sz="2000" dirty="0" smtClean="0">
              <a:solidFill>
                <a:schemeClr val="tx1"/>
              </a:solidFill>
              <a:latin typeface="Trebuchet MS" pitchFamily="34" charset="0"/>
            </a:endParaRPr>
          </a:p>
          <a:p>
            <a:r>
              <a:rPr lang="en-US" sz="2000" dirty="0" smtClean="0">
                <a:solidFill>
                  <a:schemeClr val="tx1"/>
                </a:solidFill>
                <a:latin typeface="Trebuchet MS" pitchFamily="34" charset="0"/>
              </a:rPr>
              <a:t>      </a:t>
            </a:r>
            <a:r>
              <a:rPr lang="en-US" sz="2000" dirty="0" err="1" smtClean="0">
                <a:solidFill>
                  <a:schemeClr val="tx1"/>
                </a:solidFill>
                <a:latin typeface="Trebuchet MS" pitchFamily="34" charset="0"/>
              </a:rPr>
              <a:t>rdf:about</a:t>
            </a:r>
            <a:r>
              <a:rPr lang="en-US" sz="2000" dirty="0" smtClean="0">
                <a:solidFill>
                  <a:schemeClr val="tx1"/>
                </a:solidFill>
                <a:latin typeface="Trebuchet MS" pitchFamily="34" charset="0"/>
              </a:rPr>
              <a:t>="</a:t>
            </a:r>
            <a:r>
              <a:rPr lang="en-US" sz="2000" dirty="0" err="1" smtClean="0">
                <a:solidFill>
                  <a:schemeClr val="tx1"/>
                </a:solidFill>
                <a:latin typeface="Trebuchet MS" pitchFamily="34" charset="0"/>
              </a:rPr>
              <a:t>viaf</a:t>
            </a:r>
            <a:r>
              <a:rPr lang="en-US" sz="2000" dirty="0" smtClean="0">
                <a:solidFill>
                  <a:schemeClr val="tx1"/>
                </a:solidFill>
                <a:latin typeface="Trebuchet MS" pitchFamily="34" charset="0"/>
              </a:rPr>
              <a:t>/12345679/#</a:t>
            </a:r>
            <a:r>
              <a:rPr lang="en-US" sz="2000" dirty="0" err="1" smtClean="0">
                <a:solidFill>
                  <a:schemeClr val="tx1"/>
                </a:solidFill>
                <a:latin typeface="Trebuchet MS" pitchFamily="34" charset="0"/>
              </a:rPr>
              <a:t>Mozziconacci,+Jean-François</a:t>
            </a:r>
            <a:r>
              <a:rPr lang="en-US" sz="2000" dirty="0" smtClean="0">
                <a:solidFill>
                  <a:schemeClr val="tx1"/>
                </a:solidFill>
                <a:latin typeface="Trebuchet MS" pitchFamily="34" charset="0"/>
              </a:rPr>
              <a:t>“&gt; </a:t>
            </a:r>
          </a:p>
          <a:p>
            <a:r>
              <a:rPr lang="en-US" sz="2000" dirty="0" smtClean="0">
                <a:solidFill>
                  <a:schemeClr val="tx1"/>
                </a:solidFill>
                <a:latin typeface="Trebuchet MS" pitchFamily="34" charset="0"/>
              </a:rPr>
              <a:t>   &lt;</a:t>
            </a:r>
            <a:r>
              <a:rPr lang="en-US" sz="2000" dirty="0" err="1" smtClean="0">
                <a:solidFill>
                  <a:schemeClr val="tx1"/>
                </a:solidFill>
                <a:latin typeface="Trebuchet MS" pitchFamily="34" charset="0"/>
              </a:rPr>
              <a:t>viaf:NameAuthority</a:t>
            </a:r>
            <a:r>
              <a:rPr lang="en-US" sz="2000" dirty="0" smtClean="0">
                <a:solidFill>
                  <a:schemeClr val="tx1"/>
                </a:solidFill>
                <a:latin typeface="Trebuchet MS" pitchFamily="34" charset="0"/>
              </a:rPr>
              <a:t> </a:t>
            </a:r>
          </a:p>
          <a:p>
            <a:r>
              <a:rPr lang="en-US" sz="2000" dirty="0" smtClean="0">
                <a:solidFill>
                  <a:schemeClr val="tx1"/>
                </a:solidFill>
                <a:latin typeface="Trebuchet MS" pitchFamily="34" charset="0"/>
              </a:rPr>
              <a:t>      </a:t>
            </a:r>
            <a:r>
              <a:rPr lang="en-US" sz="2000" dirty="0" err="1" smtClean="0">
                <a:solidFill>
                  <a:schemeClr val="tx1"/>
                </a:solidFill>
                <a:latin typeface="Trebuchet MS" pitchFamily="34" charset="0"/>
              </a:rPr>
              <a:t>rdf:about</a:t>
            </a:r>
            <a:r>
              <a:rPr lang="en-US" sz="2000" dirty="0" smtClean="0">
                <a:solidFill>
                  <a:schemeClr val="tx1"/>
                </a:solidFill>
                <a:latin typeface="Trebuchet MS" pitchFamily="34" charset="0"/>
              </a:rPr>
              <a:t>="</a:t>
            </a:r>
            <a:r>
              <a:rPr lang="en-US" sz="2000" dirty="0" err="1" smtClean="0">
                <a:solidFill>
                  <a:schemeClr val="tx1"/>
                </a:solidFill>
                <a:latin typeface="Trebuchet MS" pitchFamily="34" charset="0"/>
              </a:rPr>
              <a:t>viaf</a:t>
            </a:r>
            <a:r>
              <a:rPr lang="en-US" sz="2000" dirty="0" smtClean="0">
                <a:solidFill>
                  <a:schemeClr val="tx1"/>
                </a:solidFill>
                <a:latin typeface="Trebuchet MS" pitchFamily="34" charset="0"/>
              </a:rPr>
              <a:t>/12345679/#LC%7Cn++93057547“&gt;…</a:t>
            </a:r>
          </a:p>
          <a:p>
            <a:r>
              <a:rPr lang="en-US" sz="2000" dirty="0" smtClean="0">
                <a:solidFill>
                  <a:schemeClr val="tx1"/>
                </a:solidFill>
                <a:latin typeface="Trebuchet MS" pitchFamily="34" charset="0"/>
              </a:rPr>
              <a:t>   &lt;</a:t>
            </a:r>
            <a:r>
              <a:rPr lang="en-US" sz="2000" dirty="0" err="1" smtClean="0">
                <a:solidFill>
                  <a:schemeClr val="tx1"/>
                </a:solidFill>
                <a:latin typeface="Trebuchet MS" pitchFamily="34" charset="0"/>
              </a:rPr>
              <a:t>foaf:Person</a:t>
            </a:r>
            <a:r>
              <a:rPr lang="en-US" sz="2000" dirty="0" smtClean="0">
                <a:solidFill>
                  <a:schemeClr val="tx1"/>
                </a:solidFill>
                <a:latin typeface="Trebuchet MS" pitchFamily="34" charset="0"/>
              </a:rPr>
              <a:t> </a:t>
            </a:r>
            <a:r>
              <a:rPr lang="en-US" sz="2000" dirty="0" err="1" smtClean="0">
                <a:solidFill>
                  <a:schemeClr val="tx1"/>
                </a:solidFill>
                <a:latin typeface="Trebuchet MS" pitchFamily="34" charset="0"/>
              </a:rPr>
              <a:t>rdf:about</a:t>
            </a:r>
            <a:r>
              <a:rPr lang="en-US" sz="2000" dirty="0" smtClean="0">
                <a:solidFill>
                  <a:schemeClr val="tx1"/>
                </a:solidFill>
                <a:latin typeface="Trebuchet MS" pitchFamily="34" charset="0"/>
              </a:rPr>
              <a:t>="</a:t>
            </a:r>
            <a:r>
              <a:rPr lang="en-US" sz="2000" dirty="0" err="1" smtClean="0">
                <a:solidFill>
                  <a:schemeClr val="tx1"/>
                </a:solidFill>
                <a:latin typeface="Trebuchet MS" pitchFamily="34" charset="0"/>
              </a:rPr>
              <a:t>viaf</a:t>
            </a:r>
            <a:r>
              <a:rPr lang="en-US" sz="2000" dirty="0" smtClean="0">
                <a:solidFill>
                  <a:schemeClr val="tx1"/>
                </a:solidFill>
                <a:latin typeface="Trebuchet MS" pitchFamily="34" charset="0"/>
              </a:rPr>
              <a:t>/12345679/#</a:t>
            </a:r>
            <a:r>
              <a:rPr lang="en-US" sz="2000" dirty="0" err="1" smtClean="0">
                <a:solidFill>
                  <a:schemeClr val="tx1"/>
                </a:solidFill>
                <a:latin typeface="Trebuchet MS" pitchFamily="34" charset="0"/>
              </a:rPr>
              <a:t>foaf:Person</a:t>
            </a:r>
            <a:r>
              <a:rPr lang="en-US" sz="2000" dirty="0" smtClean="0">
                <a:solidFill>
                  <a:schemeClr val="tx1"/>
                </a:solidFill>
                <a:latin typeface="Trebuchet MS" pitchFamily="34" charset="0"/>
              </a:rPr>
              <a:t>“&gt;…</a:t>
            </a:r>
          </a:p>
          <a:p>
            <a:r>
              <a:rPr lang="en-US" sz="2000" dirty="0" smtClean="0">
                <a:solidFill>
                  <a:schemeClr val="tx1"/>
                </a:solidFill>
                <a:latin typeface="Trebuchet MS" pitchFamily="34" charset="0"/>
              </a:rPr>
              <a:t>   &lt;</a:t>
            </a:r>
            <a:r>
              <a:rPr lang="en-US" sz="2000" dirty="0" err="1" smtClean="0">
                <a:solidFill>
                  <a:schemeClr val="tx1"/>
                </a:solidFill>
                <a:latin typeface="Trebuchet MS" pitchFamily="34" charset="0"/>
              </a:rPr>
              <a:t>skos:Concept</a:t>
            </a:r>
            <a:r>
              <a:rPr lang="en-US" sz="2000" dirty="0" smtClean="0">
                <a:solidFill>
                  <a:schemeClr val="tx1"/>
                </a:solidFill>
                <a:latin typeface="Trebuchet MS" pitchFamily="34" charset="0"/>
              </a:rPr>
              <a:t> </a:t>
            </a:r>
            <a:r>
              <a:rPr lang="en-US" sz="2000" dirty="0" err="1" smtClean="0">
                <a:solidFill>
                  <a:schemeClr val="tx1"/>
                </a:solidFill>
                <a:latin typeface="Trebuchet MS" pitchFamily="34" charset="0"/>
              </a:rPr>
              <a:t>rdf:about</a:t>
            </a:r>
            <a:r>
              <a:rPr lang="en-US" sz="2000" dirty="0" smtClean="0">
                <a:solidFill>
                  <a:schemeClr val="tx1"/>
                </a:solidFill>
                <a:latin typeface="Trebuchet MS" pitchFamily="34" charset="0"/>
              </a:rPr>
              <a:t>="</a:t>
            </a:r>
            <a:r>
              <a:rPr lang="en-US" sz="2000" dirty="0" err="1" smtClean="0">
                <a:solidFill>
                  <a:schemeClr val="tx1"/>
                </a:solidFill>
                <a:latin typeface="Trebuchet MS" pitchFamily="34" charset="0"/>
              </a:rPr>
              <a:t>viaf</a:t>
            </a:r>
            <a:r>
              <a:rPr lang="en-US" sz="2000" dirty="0" smtClean="0">
                <a:solidFill>
                  <a:schemeClr val="tx1"/>
                </a:solidFill>
                <a:latin typeface="Trebuchet MS" pitchFamily="34" charset="0"/>
              </a:rPr>
              <a:t>/12345679/#</a:t>
            </a:r>
            <a:r>
              <a:rPr lang="en-US" sz="2000" dirty="0" err="1" smtClean="0">
                <a:solidFill>
                  <a:schemeClr val="tx1"/>
                </a:solidFill>
                <a:latin typeface="Trebuchet MS" pitchFamily="34" charset="0"/>
              </a:rPr>
              <a:t>skos:Concept</a:t>
            </a:r>
            <a:r>
              <a:rPr lang="en-US" sz="2000" dirty="0" smtClean="0">
                <a:solidFill>
                  <a:schemeClr val="tx1"/>
                </a:solidFill>
                <a:latin typeface="Trebuchet MS" pitchFamily="34" charset="0"/>
              </a:rPr>
              <a:t>“&gt;…</a:t>
            </a:r>
          </a:p>
          <a:p>
            <a:r>
              <a:rPr lang="en-US" sz="2000" dirty="0" smtClean="0">
                <a:solidFill>
                  <a:schemeClr val="tx1"/>
                </a:solidFill>
                <a:latin typeface="Trebuchet MS" pitchFamily="34" charset="0"/>
              </a:rPr>
              <a:t>&lt;/</a:t>
            </a:r>
            <a:r>
              <a:rPr lang="en-US" sz="2000" dirty="0" err="1" smtClean="0">
                <a:solidFill>
                  <a:schemeClr val="tx1"/>
                </a:solidFill>
                <a:latin typeface="Trebuchet MS" pitchFamily="34" charset="0"/>
              </a:rPr>
              <a:t>rdf:RDF</a:t>
            </a:r>
            <a:r>
              <a:rPr lang="en-US" sz="2000" dirty="0" smtClean="0">
                <a:solidFill>
                  <a:schemeClr val="tx1"/>
                </a:solidFill>
                <a:latin typeface="Trebuchet MS" pitchFamily="34" charset="0"/>
              </a:rPr>
              <a:t>&gt;</a:t>
            </a:r>
          </a:p>
        </p:txBody>
      </p:sp>
      <p:sp>
        <p:nvSpPr>
          <p:cNvPr id="8" name="TextBox 7"/>
          <p:cNvSpPr txBox="1"/>
          <p:nvPr/>
        </p:nvSpPr>
        <p:spPr>
          <a:xfrm>
            <a:off x="304800" y="2286000"/>
            <a:ext cx="5128327" cy="523220"/>
          </a:xfrm>
          <a:prstGeom prst="rect">
            <a:avLst/>
          </a:prstGeom>
          <a:noFill/>
        </p:spPr>
        <p:txBody>
          <a:bodyPr wrap="none" rtlCol="0">
            <a:spAutoFit/>
          </a:bodyPr>
          <a:lstStyle/>
          <a:p>
            <a:r>
              <a:rPr lang="en-US" sz="2800" dirty="0" smtClean="0">
                <a:solidFill>
                  <a:schemeClr val="accent2"/>
                </a:solidFill>
                <a:latin typeface="Trebuchet MS" pitchFamily="34" charset="0"/>
              </a:rPr>
              <a:t>VIAF data translated into RDF</a:t>
            </a:r>
            <a:endParaRPr lang="en-US" sz="2800" dirty="0">
              <a:solidFill>
                <a:schemeClr val="accent2"/>
              </a:solidFill>
              <a:latin typeface="Trebuchet M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 calcmode="lin" valueType="num">
                                      <p:cBhvr additive="base">
                                        <p:cTn id="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 calcmode="lin" valueType="num">
                                      <p:cBhvr additive="base">
                                        <p:cTn id="4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57200"/>
            <a:ext cx="8023223" cy="995360"/>
          </a:xfrm>
        </p:spPr>
        <p:txBody>
          <a:bodyPr/>
          <a:lstStyle/>
          <a:p>
            <a:pPr eaLnBrk="1" hangingPunct="1"/>
            <a:r>
              <a:rPr lang="en-US" sz="3600" dirty="0" smtClean="0">
                <a:solidFill>
                  <a:schemeClr val="accent2"/>
                </a:solidFill>
              </a:rPr>
              <a:t>Taking off? </a:t>
            </a:r>
          </a:p>
        </p:txBody>
      </p:sp>
      <p:pic>
        <p:nvPicPr>
          <p:cNvPr id="32771" name="Picture 2" descr="File:Lod-datasets 2009-07-14 colored.png"/>
          <p:cNvPicPr>
            <a:picLocks noChangeAspect="1" noChangeArrowheads="1"/>
          </p:cNvPicPr>
          <p:nvPr/>
        </p:nvPicPr>
        <p:blipFill>
          <a:blip r:embed="rId3" cstate="print"/>
          <a:srcRect/>
          <a:stretch>
            <a:fillRect/>
          </a:stretch>
        </p:blipFill>
        <p:spPr bwMode="auto">
          <a:xfrm>
            <a:off x="228600" y="1344613"/>
            <a:ext cx="8686800" cy="5284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616200" y="488950"/>
            <a:ext cx="6070600" cy="654050"/>
          </a:xfrm>
        </p:spPr>
        <p:txBody>
          <a:bodyPr/>
          <a:lstStyle/>
          <a:p>
            <a:pPr eaLnBrk="1" hangingPunct="1"/>
            <a:r>
              <a:rPr lang="en-US" dirty="0" smtClean="0">
                <a:solidFill>
                  <a:schemeClr val="accent2"/>
                </a:solidFill>
              </a:rPr>
              <a:t>Zhang </a:t>
            </a:r>
            <a:r>
              <a:rPr lang="en-US" dirty="0" err="1" smtClean="0">
                <a:solidFill>
                  <a:schemeClr val="accent2"/>
                </a:solidFill>
              </a:rPr>
              <a:t>Yimou</a:t>
            </a:r>
            <a:r>
              <a:rPr lang="en-US" dirty="0" smtClean="0">
                <a:solidFill>
                  <a:schemeClr val="accent2"/>
                </a:solidFill>
              </a:rPr>
              <a:t>: What could be</a:t>
            </a:r>
          </a:p>
        </p:txBody>
      </p:sp>
      <p:sp>
        <p:nvSpPr>
          <p:cNvPr id="7" name="Oval 6"/>
          <p:cNvSpPr/>
          <p:nvPr/>
        </p:nvSpPr>
        <p:spPr>
          <a:xfrm>
            <a:off x="2700338" y="1447800"/>
            <a:ext cx="2041525" cy="914400"/>
          </a:xfrm>
          <a:prstGeom prst="ellipse">
            <a:avLst/>
          </a:prstGeom>
          <a:solidFill>
            <a:srgbClr val="AAE6E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Wikipedia</a:t>
            </a:r>
          </a:p>
        </p:txBody>
      </p:sp>
      <p:sp>
        <p:nvSpPr>
          <p:cNvPr id="20" name="Oval 19"/>
          <p:cNvSpPr/>
          <p:nvPr/>
        </p:nvSpPr>
        <p:spPr>
          <a:xfrm>
            <a:off x="5410200" y="2667000"/>
            <a:ext cx="1676400" cy="914400"/>
          </a:xfrm>
          <a:prstGeom prst="ellipse">
            <a:avLst/>
          </a:prstGeom>
          <a:solidFill>
            <a:srgbClr val="AAE6E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NY Times</a:t>
            </a:r>
          </a:p>
        </p:txBody>
      </p:sp>
      <p:sp>
        <p:nvSpPr>
          <p:cNvPr id="21" name="Oval 20"/>
          <p:cNvSpPr/>
          <p:nvPr/>
        </p:nvSpPr>
        <p:spPr>
          <a:xfrm>
            <a:off x="5867400" y="1219200"/>
            <a:ext cx="1676400" cy="914400"/>
          </a:xfrm>
          <a:prstGeom prst="ellipse">
            <a:avLst/>
          </a:prstGeom>
          <a:solidFill>
            <a:srgbClr val="AAE6E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BBC</a:t>
            </a:r>
          </a:p>
        </p:txBody>
      </p:sp>
      <p:sp>
        <p:nvSpPr>
          <p:cNvPr id="22" name="Oval 21"/>
          <p:cNvSpPr/>
          <p:nvPr/>
        </p:nvSpPr>
        <p:spPr>
          <a:xfrm>
            <a:off x="2590800" y="3886200"/>
            <a:ext cx="1725613" cy="914400"/>
          </a:xfrm>
          <a:prstGeom prst="ellipse">
            <a:avLst/>
          </a:prstGeom>
          <a:solidFill>
            <a:srgbClr val="AAE6E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National</a:t>
            </a:r>
          </a:p>
          <a:p>
            <a:pPr algn="ctr">
              <a:defRPr/>
            </a:pPr>
            <a:r>
              <a:rPr lang="en-US" sz="2000" dirty="0">
                <a:solidFill>
                  <a:schemeClr val="tx1"/>
                </a:solidFill>
              </a:rPr>
              <a:t>Library of China</a:t>
            </a:r>
          </a:p>
        </p:txBody>
      </p:sp>
      <p:sp>
        <p:nvSpPr>
          <p:cNvPr id="29" name="Oval 28"/>
          <p:cNvSpPr/>
          <p:nvPr/>
        </p:nvSpPr>
        <p:spPr>
          <a:xfrm>
            <a:off x="3200400" y="2743200"/>
            <a:ext cx="1676400" cy="914400"/>
          </a:xfrm>
          <a:prstGeom prst="ellipse">
            <a:avLst/>
          </a:prstGeom>
          <a:solidFill>
            <a:srgbClr val="AAE6E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ISNI/ ORCID</a:t>
            </a:r>
          </a:p>
        </p:txBody>
      </p:sp>
      <p:sp>
        <p:nvSpPr>
          <p:cNvPr id="30" name="Oval 29"/>
          <p:cNvSpPr/>
          <p:nvPr/>
        </p:nvSpPr>
        <p:spPr>
          <a:xfrm>
            <a:off x="5359400" y="4452938"/>
            <a:ext cx="1849438" cy="1012825"/>
          </a:xfrm>
          <a:prstGeom prst="ellipse">
            <a:avLst/>
          </a:prstGeom>
          <a:solidFill>
            <a:srgbClr val="AAE6E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A&amp;I Metadata</a:t>
            </a:r>
          </a:p>
        </p:txBody>
      </p:sp>
      <p:sp>
        <p:nvSpPr>
          <p:cNvPr id="31" name="Oval 30"/>
          <p:cNvSpPr/>
          <p:nvPr/>
        </p:nvSpPr>
        <p:spPr>
          <a:xfrm>
            <a:off x="914400" y="4724400"/>
            <a:ext cx="1676400" cy="91440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accent2"/>
                </a:solidFill>
              </a:rPr>
              <a:t>Library</a:t>
            </a:r>
          </a:p>
          <a:p>
            <a:pPr algn="ctr">
              <a:defRPr/>
            </a:pPr>
            <a:r>
              <a:rPr lang="en-US" sz="2000" dirty="0">
                <a:solidFill>
                  <a:schemeClr val="accent2"/>
                </a:solidFill>
              </a:rPr>
              <a:t>Catalogs</a:t>
            </a:r>
          </a:p>
        </p:txBody>
      </p:sp>
      <p:sp>
        <p:nvSpPr>
          <p:cNvPr id="33802" name="TextBox 32"/>
          <p:cNvSpPr txBox="1">
            <a:spLocks noChangeArrowheads="1"/>
          </p:cNvSpPr>
          <p:nvPr/>
        </p:nvSpPr>
        <p:spPr bwMode="auto">
          <a:xfrm>
            <a:off x="609600" y="2514600"/>
            <a:ext cx="1295400" cy="461963"/>
          </a:xfrm>
          <a:prstGeom prst="rect">
            <a:avLst/>
          </a:prstGeom>
          <a:noFill/>
          <a:ln w="9525">
            <a:noFill/>
            <a:miter lim="800000"/>
            <a:headEnd/>
            <a:tailEnd/>
          </a:ln>
        </p:spPr>
        <p:txBody>
          <a:bodyPr>
            <a:spAutoFit/>
          </a:bodyPr>
          <a:lstStyle/>
          <a:p>
            <a:pPr algn="ctr"/>
            <a:r>
              <a:rPr lang="en-US" sz="2400" dirty="0">
                <a:solidFill>
                  <a:schemeClr val="tx1"/>
                </a:solidFill>
              </a:rPr>
              <a:t>VIAF</a:t>
            </a:r>
          </a:p>
        </p:txBody>
      </p:sp>
      <p:sp>
        <p:nvSpPr>
          <p:cNvPr id="34" name="Oval 33"/>
          <p:cNvSpPr/>
          <p:nvPr/>
        </p:nvSpPr>
        <p:spPr>
          <a:xfrm>
            <a:off x="1066800" y="4876800"/>
            <a:ext cx="1676400" cy="914400"/>
          </a:xfrm>
          <a:prstGeom prst="ellipse">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solidFill>
            </a:endParaRPr>
          </a:p>
        </p:txBody>
      </p:sp>
      <p:sp>
        <p:nvSpPr>
          <p:cNvPr id="35" name="Oval 34"/>
          <p:cNvSpPr/>
          <p:nvPr/>
        </p:nvSpPr>
        <p:spPr>
          <a:xfrm>
            <a:off x="1219200" y="5029200"/>
            <a:ext cx="1676400" cy="914400"/>
          </a:xfrm>
          <a:prstGeom prst="ellipse">
            <a:avLst/>
          </a:prstGeom>
          <a:solidFill>
            <a:srgbClr val="AAE6E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Library</a:t>
            </a:r>
          </a:p>
          <a:p>
            <a:pPr algn="ctr">
              <a:defRPr/>
            </a:pPr>
            <a:r>
              <a:rPr lang="en-US" sz="2000" dirty="0">
                <a:solidFill>
                  <a:schemeClr val="tx1"/>
                </a:solidFill>
              </a:rPr>
              <a:t>Catalogs</a:t>
            </a:r>
          </a:p>
        </p:txBody>
      </p:sp>
      <p:sp>
        <p:nvSpPr>
          <p:cNvPr id="36" name="Right Arrow 35"/>
          <p:cNvSpPr/>
          <p:nvPr/>
        </p:nvSpPr>
        <p:spPr>
          <a:xfrm rot="20496963">
            <a:off x="1647825" y="2354263"/>
            <a:ext cx="1219200" cy="26352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ight Arrow 36"/>
          <p:cNvSpPr/>
          <p:nvPr/>
        </p:nvSpPr>
        <p:spPr>
          <a:xfrm rot="4668817">
            <a:off x="554832" y="3680619"/>
            <a:ext cx="1785937" cy="23812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ight Arrow 37"/>
          <p:cNvSpPr/>
          <p:nvPr/>
        </p:nvSpPr>
        <p:spPr>
          <a:xfrm rot="21299876">
            <a:off x="4583113" y="1633538"/>
            <a:ext cx="1219200" cy="26352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ight Arrow 38"/>
          <p:cNvSpPr/>
          <p:nvPr/>
        </p:nvSpPr>
        <p:spPr>
          <a:xfrm rot="1633186">
            <a:off x="4413250" y="2320925"/>
            <a:ext cx="1219200" cy="26511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ight Arrow 39"/>
          <p:cNvSpPr/>
          <p:nvPr/>
        </p:nvSpPr>
        <p:spPr>
          <a:xfrm rot="2922438">
            <a:off x="1568451" y="3460750"/>
            <a:ext cx="1219200" cy="26352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ight Arrow 40"/>
          <p:cNvSpPr/>
          <p:nvPr/>
        </p:nvSpPr>
        <p:spPr>
          <a:xfrm rot="2300292">
            <a:off x="4491038" y="3903663"/>
            <a:ext cx="1379537" cy="26987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ight Arrow 41"/>
          <p:cNvSpPr/>
          <p:nvPr/>
        </p:nvSpPr>
        <p:spPr>
          <a:xfrm rot="241343">
            <a:off x="1758950" y="2867025"/>
            <a:ext cx="1376363" cy="28575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812" name="Picture 21"/>
          <p:cNvPicPr>
            <a:picLocks noChangeAspect="1" noChangeArrowheads="1"/>
          </p:cNvPicPr>
          <p:nvPr/>
        </p:nvPicPr>
        <p:blipFill>
          <a:blip r:embed="rId3" cstate="print"/>
          <a:srcRect/>
          <a:stretch>
            <a:fillRect/>
          </a:stretch>
        </p:blipFill>
        <p:spPr bwMode="auto">
          <a:xfrm>
            <a:off x="466725" y="300038"/>
            <a:ext cx="1581150" cy="22098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rPr>
              <a:t>What we like to know about names</a:t>
            </a:r>
            <a:endParaRPr lang="en-US" sz="3600" dirty="0">
              <a:solidFill>
                <a:schemeClr val="accent2"/>
              </a:solidFill>
            </a:endParaRPr>
          </a:p>
        </p:txBody>
      </p:sp>
      <p:sp>
        <p:nvSpPr>
          <p:cNvPr id="3" name="Content Placeholder 2"/>
          <p:cNvSpPr>
            <a:spLocks noGrp="1"/>
          </p:cNvSpPr>
          <p:nvPr>
            <p:ph idx="1"/>
          </p:nvPr>
        </p:nvSpPr>
        <p:spPr>
          <a:xfrm>
            <a:off x="455613" y="1141413"/>
            <a:ext cx="8688387" cy="5106987"/>
          </a:xfrm>
        </p:spPr>
        <p:txBody>
          <a:bodyPr/>
          <a:lstStyle/>
          <a:p>
            <a:r>
              <a:rPr lang="en-US" sz="2800" dirty="0" smtClean="0"/>
              <a:t>At least one form of name</a:t>
            </a:r>
          </a:p>
          <a:p>
            <a:r>
              <a:rPr lang="en-US" sz="2800" dirty="0" smtClean="0"/>
              <a:t>Life events, with dates if known: origin, place(s) of output, knowledge domains, institutional affiliations…</a:t>
            </a:r>
          </a:p>
          <a:p>
            <a:r>
              <a:rPr lang="en-US" sz="2800" b="0" dirty="0" smtClean="0">
                <a:solidFill>
                  <a:schemeClr val="tx1"/>
                </a:solidFill>
              </a:rPr>
              <a:t>Associated entities (role and what relationship is)</a:t>
            </a:r>
          </a:p>
          <a:p>
            <a:r>
              <a:rPr lang="en-US" sz="2800" b="0" dirty="0" smtClean="0">
                <a:solidFill>
                  <a:schemeClr val="tx1"/>
                </a:solidFill>
              </a:rPr>
              <a:t>At least some works associated with the name</a:t>
            </a:r>
          </a:p>
          <a:p>
            <a:r>
              <a:rPr lang="en-US" sz="2800" b="0" dirty="0" smtClean="0">
                <a:solidFill>
                  <a:schemeClr val="tx1"/>
                </a:solidFill>
              </a:rPr>
              <a:t>Short biographical history</a:t>
            </a:r>
          </a:p>
          <a:p>
            <a:r>
              <a:rPr lang="en-US" sz="2800" b="0" dirty="0" smtClean="0">
                <a:solidFill>
                  <a:schemeClr val="tx1"/>
                </a:solidFill>
              </a:rPr>
              <a:t>Unique identifiers from each source</a:t>
            </a:r>
          </a:p>
          <a:p>
            <a:pPr>
              <a:lnSpc>
                <a:spcPts val="1500"/>
              </a:lnSpc>
              <a:buNone/>
            </a:pPr>
            <a:endParaRPr lang="en-US" sz="2800" dirty="0" smtClean="0"/>
          </a:p>
          <a:p>
            <a:pPr>
              <a:buNone/>
            </a:pPr>
            <a:r>
              <a:rPr lang="en-US" sz="2800" dirty="0" smtClean="0"/>
              <a:t>From </a:t>
            </a:r>
            <a:r>
              <a:rPr lang="en-US" sz="2800" i="1" dirty="0" smtClean="0"/>
              <a:t>Networking Names </a:t>
            </a:r>
            <a:r>
              <a:rPr lang="en-US" sz="2800" dirty="0" smtClean="0"/>
              <a:t>report</a:t>
            </a:r>
          </a:p>
          <a:p>
            <a:pPr>
              <a:buNone/>
            </a:pPr>
            <a:r>
              <a:rPr lang="en-US" dirty="0" smtClean="0">
                <a:hlinkClick r:id="rId2"/>
              </a:rPr>
              <a:t>oclc.org/programs/publications/reports/2009-05.pd</a:t>
            </a:r>
            <a:r>
              <a:rPr lang="en-US" sz="2800" dirty="0" smtClean="0">
                <a:hlinkClick r:id="rId2"/>
              </a:rPr>
              <a:t>f </a:t>
            </a:r>
            <a:endParaRPr lang="en-US" sz="2800" dirty="0" smtClean="0"/>
          </a:p>
          <a:p>
            <a:pPr>
              <a:buNone/>
            </a:pPr>
            <a:endParaRPr lang="en-US" sz="2800" b="0" dirty="0" smtClean="0">
              <a:solidFill>
                <a:schemeClr val="tx1"/>
              </a:solidFill>
            </a:endParaRP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381000"/>
            <a:ext cx="8023223" cy="995360"/>
          </a:xfrm>
        </p:spPr>
        <p:txBody>
          <a:bodyPr/>
          <a:lstStyle/>
          <a:p>
            <a:pPr eaLnBrk="1" hangingPunct="1"/>
            <a:r>
              <a:rPr lang="en-US" sz="3600" dirty="0" smtClean="0">
                <a:solidFill>
                  <a:schemeClr val="accent2"/>
                </a:solidFill>
              </a:rPr>
              <a:t>Discussion</a:t>
            </a:r>
          </a:p>
        </p:txBody>
      </p:sp>
      <p:sp>
        <p:nvSpPr>
          <p:cNvPr id="31747" name="Content Placeholder 2"/>
          <p:cNvSpPr>
            <a:spLocks noGrp="1"/>
          </p:cNvSpPr>
          <p:nvPr>
            <p:ph idx="1"/>
          </p:nvPr>
        </p:nvSpPr>
        <p:spPr/>
        <p:txBody>
          <a:bodyPr/>
          <a:lstStyle/>
          <a:p>
            <a:pPr eaLnBrk="1" hangingPunct="1"/>
            <a:r>
              <a:rPr lang="en-US" sz="2800" dirty="0" smtClean="0"/>
              <a:t>How might you take advantage of linked data for names in your environment or services?</a:t>
            </a:r>
          </a:p>
          <a:p>
            <a:pPr eaLnBrk="1" hangingPunct="1"/>
            <a:r>
              <a:rPr lang="en-US" sz="2800" dirty="0" smtClean="0"/>
              <a:t>What uses could others make of the names you contribute to linked data resources?</a:t>
            </a:r>
          </a:p>
          <a:p>
            <a:pPr eaLnBrk="1" hangingPunct="1"/>
            <a:r>
              <a:rPr lang="en-US" sz="2800" dirty="0" smtClean="0"/>
              <a:t>What else is needed? </a:t>
            </a:r>
          </a:p>
          <a:p>
            <a:pPr eaLnBrk="1" hangingPunct="1">
              <a:buNone/>
            </a:pPr>
            <a:endParaRPr lang="en-US" sz="2800" dirty="0" smtClean="0"/>
          </a:p>
          <a:p>
            <a:pPr eaLnBrk="1" hangingPunct="1">
              <a:buNone/>
            </a:pPr>
            <a:endParaRPr lang="en-US" sz="2800" dirty="0" smtClean="0"/>
          </a:p>
          <a:p>
            <a:pPr eaLnBrk="1" hangingPunct="1">
              <a:buNone/>
            </a:pPr>
            <a:r>
              <a:rPr lang="en-US" sz="2800" dirty="0" smtClean="0"/>
              <a:t>Contacts:</a:t>
            </a:r>
          </a:p>
          <a:p>
            <a:pPr eaLnBrk="1" hangingPunct="1">
              <a:buNone/>
            </a:pPr>
            <a:r>
              <a:rPr lang="en-US" sz="2800" dirty="0" smtClean="0"/>
              <a:t>Karen Smith-Yoshimura </a:t>
            </a:r>
            <a:r>
              <a:rPr lang="en-US" sz="2800" dirty="0" smtClean="0">
                <a:hlinkClick r:id="rId3"/>
              </a:rPr>
              <a:t>smithyok@oclc.org</a:t>
            </a:r>
            <a:r>
              <a:rPr lang="en-US" sz="2800" dirty="0" smtClean="0"/>
              <a:t>	</a:t>
            </a:r>
          </a:p>
          <a:p>
            <a:pPr eaLnBrk="1" hangingPunct="1">
              <a:buNone/>
            </a:pPr>
            <a:r>
              <a:rPr lang="en-US" sz="2800" dirty="0" smtClean="0"/>
              <a:t>Ralph </a:t>
            </a:r>
            <a:r>
              <a:rPr lang="en-US" sz="2800" dirty="0" err="1" smtClean="0"/>
              <a:t>LeVan</a:t>
            </a:r>
            <a:r>
              <a:rPr lang="en-US" sz="2800" dirty="0" smtClean="0"/>
              <a:t> </a:t>
            </a:r>
            <a:r>
              <a:rPr lang="en-US" sz="2800" dirty="0" smtClean="0">
                <a:solidFill>
                  <a:srgbClr val="0070C0"/>
                </a:solidFill>
                <a:hlinkClick r:id="rId4"/>
              </a:rPr>
              <a:t>levan@oclc.org</a:t>
            </a:r>
            <a:endParaRPr lang="en-US" sz="2800" dirty="0" smtClean="0">
              <a:solidFill>
                <a:srgbClr val="0070C0"/>
              </a:solidFill>
            </a:endParaRPr>
          </a:p>
          <a:p>
            <a:pPr eaLnBrk="1" hangingPunct="1">
              <a:buNone/>
            </a:pPr>
            <a:endParaRPr lang="en-US" sz="2800" dirty="0" smtClean="0"/>
          </a:p>
        </p:txBody>
      </p:sp>
      <p:pic>
        <p:nvPicPr>
          <p:cNvPr id="5" name="Picture 5"/>
          <p:cNvPicPr>
            <a:picLocks noChangeAspect="1" noChangeArrowheads="1"/>
          </p:cNvPicPr>
          <p:nvPr/>
        </p:nvPicPr>
        <p:blipFill>
          <a:blip r:embed="rId5" cstate="print"/>
          <a:srcRect/>
          <a:stretch>
            <a:fillRect/>
          </a:stretch>
        </p:blipFill>
        <p:spPr bwMode="auto">
          <a:xfrm>
            <a:off x="6934200" y="228600"/>
            <a:ext cx="1838325" cy="7143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838200"/>
            <a:ext cx="8023223" cy="995360"/>
          </a:xfrm>
        </p:spPr>
        <p:txBody>
          <a:bodyPr/>
          <a:lstStyle/>
          <a:p>
            <a:pPr eaLnBrk="1" hangingPunct="1"/>
            <a:r>
              <a:rPr lang="en-US" sz="3200" dirty="0" smtClean="0">
                <a:solidFill>
                  <a:schemeClr val="accent1"/>
                </a:solidFill>
              </a:rPr>
              <a:t>                            </a:t>
            </a:r>
            <a:r>
              <a:rPr lang="en-US" sz="3600" i="1" dirty="0" smtClean="0">
                <a:solidFill>
                  <a:schemeClr val="accent2"/>
                </a:solidFill>
              </a:rPr>
              <a:t>Next up</a:t>
            </a:r>
          </a:p>
        </p:txBody>
      </p:sp>
      <p:sp>
        <p:nvSpPr>
          <p:cNvPr id="31747" name="Content Placeholder 2"/>
          <p:cNvSpPr>
            <a:spLocks noGrp="1"/>
          </p:cNvSpPr>
          <p:nvPr>
            <p:ph idx="1"/>
          </p:nvPr>
        </p:nvSpPr>
        <p:spPr>
          <a:xfrm>
            <a:off x="685800" y="1447800"/>
            <a:ext cx="7702551" cy="4691064"/>
          </a:xfrm>
        </p:spPr>
        <p:txBody>
          <a:bodyPr/>
          <a:lstStyle/>
          <a:p>
            <a:pPr algn="ctr">
              <a:buNone/>
            </a:pPr>
            <a:endParaRPr lang="en-US" sz="3200" b="1" dirty="0" smtClean="0"/>
          </a:p>
          <a:p>
            <a:pPr algn="ctr">
              <a:buNone/>
            </a:pPr>
            <a:endParaRPr lang="en-US" sz="3200" b="1" dirty="0" smtClean="0"/>
          </a:p>
          <a:p>
            <a:pPr algn="ctr">
              <a:buNone/>
            </a:pPr>
            <a:r>
              <a:rPr lang="en-US" sz="3200" b="1" dirty="0" smtClean="0"/>
              <a:t>4:00</a:t>
            </a:r>
          </a:p>
          <a:p>
            <a:pPr algn="ctr">
              <a:buNone/>
            </a:pPr>
            <a:r>
              <a:rPr lang="en-US" sz="3200" b="1" dirty="0" smtClean="0"/>
              <a:t>Lightning Rounds</a:t>
            </a:r>
          </a:p>
          <a:p>
            <a:pPr algn="ctr">
              <a:buNone/>
            </a:pPr>
            <a:r>
              <a:rPr lang="en-US" sz="3200" b="1" dirty="0" smtClean="0"/>
              <a:t>Buckingham</a:t>
            </a:r>
            <a:endParaRPr lang="en-US" sz="3200" dirty="0" smtClean="0"/>
          </a:p>
          <a:p>
            <a:pPr algn="ctr">
              <a:buNone/>
            </a:pPr>
            <a:endParaRPr lang="en-US" sz="3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z="3200" dirty="0" smtClean="0">
                <a:solidFill>
                  <a:schemeClr val="accent2"/>
                </a:solidFill>
              </a:rPr>
              <a:t>Some efforts to leverage names</a:t>
            </a:r>
          </a:p>
        </p:txBody>
      </p:sp>
      <p:sp>
        <p:nvSpPr>
          <p:cNvPr id="19459" name="Content Placeholder 2"/>
          <p:cNvSpPr>
            <a:spLocks noGrp="1"/>
          </p:cNvSpPr>
          <p:nvPr>
            <p:ph idx="1"/>
          </p:nvPr>
        </p:nvSpPr>
        <p:spPr>
          <a:xfrm>
            <a:off x="457200" y="1143000"/>
            <a:ext cx="8231188" cy="5299075"/>
          </a:xfrm>
        </p:spPr>
        <p:txBody>
          <a:bodyPr/>
          <a:lstStyle/>
          <a:p>
            <a:pPr eaLnBrk="1" hangingPunct="1"/>
            <a:r>
              <a:rPr lang="en-US" sz="2800" dirty="0" err="1" smtClean="0"/>
              <a:t>WorldCat</a:t>
            </a:r>
            <a:r>
              <a:rPr lang="en-US" sz="2800" dirty="0" smtClean="0"/>
              <a:t> Identities</a:t>
            </a:r>
          </a:p>
          <a:p>
            <a:pPr lvl="1" eaLnBrk="1" hangingPunct="1">
              <a:buFont typeface="Wingdings" pitchFamily="2" charset="2"/>
              <a:buChar char="Ø"/>
            </a:pPr>
            <a:r>
              <a:rPr lang="en-US" sz="2800" dirty="0" smtClean="0"/>
              <a:t>A page for each name in </a:t>
            </a:r>
            <a:r>
              <a:rPr lang="en-US" sz="2800" dirty="0" err="1" smtClean="0"/>
              <a:t>WorldCat</a:t>
            </a:r>
            <a:endParaRPr lang="en-US" sz="2800" dirty="0" smtClean="0"/>
          </a:p>
          <a:p>
            <a:pPr eaLnBrk="1" hangingPunct="1"/>
            <a:r>
              <a:rPr lang="en-US" sz="2800" dirty="0" smtClean="0"/>
              <a:t>Virtual International Authority File</a:t>
            </a:r>
          </a:p>
          <a:p>
            <a:pPr lvl="1" eaLnBrk="1" hangingPunct="1">
              <a:buFont typeface="Wingdings" pitchFamily="2" charset="2"/>
              <a:buChar char="Ø"/>
            </a:pPr>
            <a:r>
              <a:rPr lang="en-US" sz="2800" dirty="0" smtClean="0"/>
              <a:t>A merge of  twenty national-level authority files</a:t>
            </a:r>
          </a:p>
          <a:p>
            <a:pPr eaLnBrk="1" hangingPunct="1"/>
            <a:r>
              <a:rPr lang="en-US" sz="2800" dirty="0" smtClean="0"/>
              <a:t>UK Names Project</a:t>
            </a:r>
          </a:p>
          <a:p>
            <a:pPr eaLnBrk="1" hangingPunct="1"/>
            <a:r>
              <a:rPr lang="en-US" sz="2800" dirty="0" smtClean="0"/>
              <a:t>ISNI</a:t>
            </a:r>
          </a:p>
          <a:p>
            <a:pPr eaLnBrk="1" hangingPunct="1"/>
            <a:r>
              <a:rPr lang="en-US" sz="2800" dirty="0" smtClean="0"/>
              <a:t>ORCID</a:t>
            </a:r>
          </a:p>
          <a:p>
            <a:pPr eaLnBrk="1" hangingPunct="1"/>
            <a:r>
              <a:rPr lang="en-US" sz="2800" dirty="0" smtClean="0"/>
              <a:t>Support for linked data</a:t>
            </a:r>
          </a:p>
          <a:p>
            <a:pPr eaLnBrk="1" hangingPunct="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28600"/>
            <a:ext cx="8231188" cy="915988"/>
          </a:xfrm>
        </p:spPr>
        <p:txBody>
          <a:bodyPr/>
          <a:lstStyle/>
          <a:p>
            <a:pPr eaLnBrk="1" hangingPunct="1"/>
            <a:r>
              <a:rPr lang="en-US" dirty="0" err="1" smtClean="0">
                <a:solidFill>
                  <a:schemeClr val="accent2"/>
                </a:solidFill>
              </a:rPr>
              <a:t>WorldCat</a:t>
            </a:r>
            <a:r>
              <a:rPr lang="en-US" dirty="0" smtClean="0">
                <a:solidFill>
                  <a:schemeClr val="accent2"/>
                </a:solidFill>
              </a:rPr>
              <a:t> Identities</a:t>
            </a:r>
          </a:p>
        </p:txBody>
      </p:sp>
      <p:pic>
        <p:nvPicPr>
          <p:cNvPr id="20483" name="Picture 2"/>
          <p:cNvPicPr>
            <a:picLocks noChangeAspect="1" noChangeArrowheads="1"/>
          </p:cNvPicPr>
          <p:nvPr/>
        </p:nvPicPr>
        <p:blipFill>
          <a:blip r:embed="rId3" cstate="print"/>
          <a:srcRect l="1060" t="11566" r="3181" b="1447"/>
          <a:stretch>
            <a:fillRect/>
          </a:stretch>
        </p:blipFill>
        <p:spPr bwMode="auto">
          <a:xfrm>
            <a:off x="304800" y="762000"/>
            <a:ext cx="8453438" cy="563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hiang2.png"/>
          <p:cNvPicPr>
            <a:picLocks noChangeAspect="1"/>
          </p:cNvPicPr>
          <p:nvPr/>
        </p:nvPicPr>
        <p:blipFill>
          <a:blip r:embed="rId3" cstate="print"/>
          <a:srcRect/>
          <a:stretch>
            <a:fillRect/>
          </a:stretch>
        </p:blipFill>
        <p:spPr bwMode="auto">
          <a:xfrm>
            <a:off x="0" y="0"/>
            <a:ext cx="9129713" cy="6172200"/>
          </a:xfrm>
          <a:prstGeom prst="rect">
            <a:avLst/>
          </a:prstGeom>
          <a:noFill/>
          <a:ln w="9525">
            <a:noFill/>
            <a:miter lim="800000"/>
            <a:headEnd/>
            <a:tailEnd/>
          </a:ln>
        </p:spPr>
      </p:pic>
      <p:pic>
        <p:nvPicPr>
          <p:cNvPr id="6" name="Picture 5" descr="chiang3.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8" name="Picture 7" descr="chiang4.pn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10" name="Picture 9" descr="chiang5.png"/>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900" decel="100000" fill="hold"/>
                                        <p:tgtEl>
                                          <p:spTgt spid="1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cstate="print"/>
          <a:srcRect/>
          <a:stretch>
            <a:fillRect/>
          </a:stretch>
        </p:blipFill>
        <p:spPr bwMode="auto">
          <a:xfrm>
            <a:off x="0" y="528638"/>
            <a:ext cx="8931275" cy="5800725"/>
          </a:xfrm>
          <a:prstGeom prst="rect">
            <a:avLst/>
          </a:prstGeom>
          <a:noFill/>
          <a:ln w="9525" algn="ctr">
            <a:noFill/>
            <a:miter lim="800000"/>
            <a:headEnd/>
            <a:tailEnd/>
          </a:ln>
        </p:spPr>
      </p:pic>
      <p:pic>
        <p:nvPicPr>
          <p:cNvPr id="7" name="Picture 6" descr="chiang6.png"/>
          <p:cNvPicPr>
            <a:picLocks noChangeAspect="1"/>
          </p:cNvPicPr>
          <p:nvPr/>
        </p:nvPicPr>
        <p:blipFill>
          <a:blip r:embed="rId4" cstate="print"/>
          <a:srcRect/>
          <a:stretch>
            <a:fillRect/>
          </a:stretch>
        </p:blipFill>
        <p:spPr bwMode="auto">
          <a:xfrm>
            <a:off x="2052638" y="2868613"/>
            <a:ext cx="5837237" cy="3224212"/>
          </a:xfrm>
          <a:prstGeom prst="rect">
            <a:avLst/>
          </a:prstGeom>
          <a:noFill/>
          <a:ln w="9525">
            <a:noFill/>
            <a:miter lim="800000"/>
            <a:headEnd/>
            <a:tailEnd/>
          </a:ln>
        </p:spPr>
      </p:pic>
      <p:sp>
        <p:nvSpPr>
          <p:cNvPr id="23556" name="Down Arrow 3"/>
          <p:cNvSpPr>
            <a:spLocks noChangeArrowheads="1"/>
          </p:cNvSpPr>
          <p:nvPr/>
        </p:nvSpPr>
        <p:spPr bwMode="auto">
          <a:xfrm flipH="1">
            <a:off x="6413500" y="3281363"/>
            <a:ext cx="249238" cy="376237"/>
          </a:xfrm>
          <a:prstGeom prst="downArrow">
            <a:avLst>
              <a:gd name="adj1" fmla="val 50000"/>
              <a:gd name="adj2" fmla="val 49878"/>
            </a:avLst>
          </a:prstGeom>
          <a:noFill/>
          <a:ln w="9525" algn="ctr">
            <a:noFill/>
            <a:round/>
            <a:headEnd/>
            <a:tailEnd/>
          </a:ln>
        </p:spPr>
        <p:txBody>
          <a:bodyPr anchor="ctr"/>
          <a:lstStyle/>
          <a:p>
            <a:endParaRPr lang="en-US"/>
          </a:p>
        </p:txBody>
      </p:sp>
      <p:sp>
        <p:nvSpPr>
          <p:cNvPr id="23557" name="Down Arrow 4"/>
          <p:cNvSpPr>
            <a:spLocks noChangeArrowheads="1"/>
          </p:cNvSpPr>
          <p:nvPr/>
        </p:nvSpPr>
        <p:spPr bwMode="auto">
          <a:xfrm>
            <a:off x="6481763" y="3151188"/>
            <a:ext cx="327025" cy="490537"/>
          </a:xfrm>
          <a:prstGeom prst="downArrow">
            <a:avLst>
              <a:gd name="adj1" fmla="val 50000"/>
              <a:gd name="adj2" fmla="val 50000"/>
            </a:avLst>
          </a:prstGeom>
          <a:noFill/>
          <a:ln w="9525" algn="ctr">
            <a:noFill/>
            <a:round/>
            <a:headEnd/>
            <a:tailEnd/>
          </a:ln>
        </p:spPr>
        <p:txBody>
          <a:bodyPr anchor="ctr"/>
          <a:lstStyle/>
          <a:p>
            <a:endParaRPr lang="en-US"/>
          </a:p>
        </p:txBody>
      </p:sp>
      <p:sp>
        <p:nvSpPr>
          <p:cNvPr id="6" name="Down Arrow 5"/>
          <p:cNvSpPr>
            <a:spLocks noChangeArrowheads="1"/>
          </p:cNvSpPr>
          <p:nvPr/>
        </p:nvSpPr>
        <p:spPr bwMode="auto">
          <a:xfrm>
            <a:off x="7167563" y="2613025"/>
            <a:ext cx="506412" cy="1273175"/>
          </a:xfrm>
          <a:prstGeom prst="downArrow">
            <a:avLst>
              <a:gd name="adj1" fmla="val 50000"/>
              <a:gd name="adj2" fmla="val 49956"/>
            </a:avLst>
          </a:prstGeom>
          <a:solidFill>
            <a:schemeClr val="accent2"/>
          </a:solidFill>
          <a:ln w="9525" algn="ctr">
            <a:noFill/>
            <a:round/>
            <a:headEnd/>
            <a:tailEn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powerhouse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Picture 2" descr="powerhouse2.png"/>
          <p:cNvPicPr>
            <a:picLocks noChangeAspect="1"/>
          </p:cNvPicPr>
          <p:nvPr/>
        </p:nvPicPr>
        <p:blipFill>
          <a:blip r:embed="rId4" cstate="print"/>
          <a:srcRect/>
          <a:stretch>
            <a:fillRect/>
          </a:stretch>
        </p:blipFill>
        <p:spPr bwMode="auto">
          <a:xfrm>
            <a:off x="3298825" y="3028950"/>
            <a:ext cx="5635625" cy="1771650"/>
          </a:xfrm>
          <a:prstGeom prst="rect">
            <a:avLst/>
          </a:prstGeom>
          <a:noFill/>
          <a:ln w="63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powerhouse3.png"/>
          <p:cNvPicPr>
            <a:picLocks noChangeAspect="1"/>
          </p:cNvPicPr>
          <p:nvPr/>
        </p:nvPicPr>
        <p:blipFill>
          <a:blip r:embed="rId3" cstate="print"/>
          <a:srcRect/>
          <a:stretch>
            <a:fillRect/>
          </a:stretch>
        </p:blipFill>
        <p:spPr bwMode="auto">
          <a:xfrm>
            <a:off x="0" y="0"/>
            <a:ext cx="9347200" cy="701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ange Them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LC orange &quot;light&quot; template">
  <a:themeElements>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fontScheme name="oclc_light_blu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2178B5"/>
        </a:solidFill>
        <a:ln w="9525" cap="flat" cmpd="sng" algn="ctr">
          <a:no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sz="2400" b="1" i="0" u="none" strike="noStrike" cap="none" normalizeH="0" baseline="0" smtClean="0">
            <a:ln>
              <a:noFill/>
            </a:ln>
            <a:solidFill>
              <a:srgbClr val="000000"/>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20000"/>
          </a:lnSpc>
          <a:spcBef>
            <a:spcPct val="50000"/>
          </a:spcBef>
          <a:spcAft>
            <a:spcPct val="0"/>
          </a:spcAft>
          <a:buClrTx/>
          <a:buSzTx/>
          <a:buFontTx/>
          <a:buNone/>
          <a:tabLst/>
          <a:defRPr kumimoji="0" lang="en-US" sz="2400" b="1" i="0" u="none" strike="noStrike" cap="none" normalizeH="0" baseline="0" smtClean="0">
            <a:ln>
              <a:noFill/>
            </a:ln>
            <a:solidFill>
              <a:srgbClr val="000000"/>
            </a:solidFill>
            <a:effectLst/>
            <a:latin typeface="Trebuchet MS" pitchFamily="34" charset="0"/>
          </a:defRPr>
        </a:defPPr>
      </a:lstStyle>
    </a:lnDef>
  </a:objectDefaults>
  <a:extraClrSchemeLst>
    <a:extraClrScheme>
      <a:clrScheme name="oclc_light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lc_light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lc_light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lc_light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lc_light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lc_light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lc_light_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lc_light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lc_light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lc_light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lc_light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lc_light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clc_light_blue 13">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A9316F"/>
        </a:folHlink>
      </a:clrScheme>
      <a:clrMap bg1="lt1" tx1="dk1" bg2="lt2" tx2="dk2" accent1="accent1" accent2="accent2" accent3="accent3" accent4="accent4" accent5="accent5" accent6="accent6" hlink="hlink" folHlink="folHlink"/>
    </a:extraClrScheme>
    <a:extraClrScheme>
      <a:clrScheme name="oclc_light_blue 14">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2178B5"/>
        </a:hlink>
        <a:folHlink>
          <a:srgbClr val="2178B5"/>
        </a:folHlink>
      </a:clrScheme>
      <a:clrMap bg1="lt1" tx1="dk1" bg2="lt2" tx2="dk2" accent1="accent1" accent2="accent2" accent3="accent3" accent4="accent4" accent5="accent5" accent6="accent6" hlink="hlink" folHlink="folHlink"/>
    </a:extraClrScheme>
    <a:extraClrScheme>
      <a:clrScheme name="oclc_light_blue 15">
        <a:dk1>
          <a:srgbClr val="000000"/>
        </a:dk1>
        <a:lt1>
          <a:srgbClr val="FFFFFF"/>
        </a:lt1>
        <a:dk2>
          <a:srgbClr val="FFFFFF"/>
        </a:dk2>
        <a:lt2>
          <a:srgbClr val="000000"/>
        </a:lt2>
        <a:accent1>
          <a:srgbClr val="409A3C"/>
        </a:accent1>
        <a:accent2>
          <a:srgbClr val="FF7600"/>
        </a:accent2>
        <a:accent3>
          <a:srgbClr val="FFFFFF"/>
        </a:accent3>
        <a:accent4>
          <a:srgbClr val="000000"/>
        </a:accent4>
        <a:accent5>
          <a:srgbClr val="AFCAAF"/>
        </a:accent5>
        <a:accent6>
          <a:srgbClr val="E76A00"/>
        </a:accent6>
        <a:hlink>
          <a:srgbClr val="144A6F"/>
        </a:hlink>
        <a:folHlink>
          <a:srgbClr val="2178B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Orange Theme</Template>
  <TotalTime>1481</TotalTime>
  <Words>1056</Words>
  <Application>Microsoft Office PowerPoint</Application>
  <PresentationFormat>On-screen Show (4:3)</PresentationFormat>
  <Paragraphs>173</Paragraphs>
  <Slides>31</Slides>
  <Notes>24</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Orange Theme</vt:lpstr>
      <vt:lpstr>OCLC orange "light" template</vt:lpstr>
      <vt:lpstr>Leveraging Names with Linked Data</vt:lpstr>
      <vt:lpstr>Slide 2</vt:lpstr>
      <vt:lpstr>What we like to know about names</vt:lpstr>
      <vt:lpstr>Some efforts to leverage names</vt:lpstr>
      <vt:lpstr>WorldCat Identities</vt:lpstr>
      <vt:lpstr>Slide 6</vt:lpstr>
      <vt:lpstr>Slide 7</vt:lpstr>
      <vt:lpstr>Slide 8</vt:lpstr>
      <vt:lpstr>Slide 9</vt:lpstr>
      <vt:lpstr>Slide 10</vt:lpstr>
      <vt:lpstr>Slide 11</vt:lpstr>
      <vt:lpstr>Slide 12</vt:lpstr>
      <vt:lpstr>Slide 13</vt:lpstr>
      <vt:lpstr>Slide 14</vt:lpstr>
      <vt:lpstr>Virtual International Authority File</vt:lpstr>
      <vt:lpstr>One persona, many representations …</vt:lpstr>
      <vt:lpstr>… with lots of alternate forms</vt:lpstr>
      <vt:lpstr>Slide 18</vt:lpstr>
      <vt:lpstr>UK Names Project</vt:lpstr>
      <vt:lpstr>Participation in other names efforts</vt:lpstr>
      <vt:lpstr>Linked data</vt:lpstr>
      <vt:lpstr>Why linked data?</vt:lpstr>
      <vt:lpstr>The Semantic Web dream</vt:lpstr>
      <vt:lpstr>Semantic Web Syntax: RDF</vt:lpstr>
      <vt:lpstr>Why Universal Resource Identifiers?</vt:lpstr>
      <vt:lpstr>Slide 26</vt:lpstr>
      <vt:lpstr>Slide 27</vt:lpstr>
      <vt:lpstr>Taking off? </vt:lpstr>
      <vt:lpstr>Zhang Yimou: What could be</vt:lpstr>
      <vt:lpstr>Discussion</vt:lpstr>
      <vt:lpstr>                            Next up</vt:lpstr>
    </vt:vector>
  </TitlesOfParts>
  <Company>OCLC Online Computer Library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Archive and Museum Collaboration</dc:title>
  <dc:creator>Günter</dc:creator>
  <cp:lastModifiedBy>SMITHYOK</cp:lastModifiedBy>
  <cp:revision>107</cp:revision>
  <dcterms:created xsi:type="dcterms:W3CDTF">2008-10-30T20:34:39Z</dcterms:created>
  <dcterms:modified xsi:type="dcterms:W3CDTF">2010-06-06T02:04:06Z</dcterms:modified>
</cp:coreProperties>
</file>