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5" r:id="rId3"/>
    <p:sldMasterId id="2147483757" r:id="rId4"/>
  </p:sldMasterIdLst>
  <p:notesMasterIdLst>
    <p:notesMasterId r:id="rId40"/>
  </p:notesMasterIdLst>
  <p:handoutMasterIdLst>
    <p:handoutMasterId r:id="rId41"/>
  </p:handoutMasterIdLst>
  <p:sldIdLst>
    <p:sldId id="256" r:id="rId5"/>
    <p:sldId id="347" r:id="rId6"/>
    <p:sldId id="348" r:id="rId7"/>
    <p:sldId id="301" r:id="rId8"/>
    <p:sldId id="341" r:id="rId9"/>
    <p:sldId id="344" r:id="rId10"/>
    <p:sldId id="303" r:id="rId11"/>
    <p:sldId id="304" r:id="rId12"/>
    <p:sldId id="309" r:id="rId13"/>
    <p:sldId id="305" r:id="rId14"/>
    <p:sldId id="306" r:id="rId15"/>
    <p:sldId id="352" r:id="rId16"/>
    <p:sldId id="328" r:id="rId17"/>
    <p:sldId id="329" r:id="rId18"/>
    <p:sldId id="330" r:id="rId19"/>
    <p:sldId id="331" r:id="rId20"/>
    <p:sldId id="307" r:id="rId21"/>
    <p:sldId id="308" r:id="rId22"/>
    <p:sldId id="310" r:id="rId23"/>
    <p:sldId id="332" r:id="rId24"/>
    <p:sldId id="349" r:id="rId25"/>
    <p:sldId id="335" r:id="rId26"/>
    <p:sldId id="336" r:id="rId27"/>
    <p:sldId id="337" r:id="rId28"/>
    <p:sldId id="338" r:id="rId29"/>
    <p:sldId id="339" r:id="rId30"/>
    <p:sldId id="340" r:id="rId31"/>
    <p:sldId id="333" r:id="rId32"/>
    <p:sldId id="353" r:id="rId33"/>
    <p:sldId id="354" r:id="rId34"/>
    <p:sldId id="302" r:id="rId35"/>
    <p:sldId id="334" r:id="rId36"/>
    <p:sldId id="350" r:id="rId37"/>
    <p:sldId id="351" r:id="rId38"/>
    <p:sldId id="35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81272" autoAdjust="0"/>
  </p:normalViewPr>
  <p:slideViewPr>
    <p:cSldViewPr>
      <p:cViewPr varScale="1">
        <p:scale>
          <a:sx n="91" d="100"/>
          <a:sy n="91" d="100"/>
        </p:scale>
        <p:origin x="-102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6F919A-182A-49FC-8188-7897ED4A03FC}" type="datetimeFigureOut">
              <a:rPr lang="en-US" smtClean="0"/>
              <a:t>5/4/2010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DDA17-FB24-48AB-B953-BCF014449D7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A3800-646A-4B8E-92B9-2B241C258F08}" type="datetimeFigureOut">
              <a:rPr lang="en-US" smtClean="0"/>
              <a:pPr/>
              <a:t>5/4/2010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794A-F126-4747-8641-B45AADA469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8794A-F126-4747-8641-B45AADA469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pPr defTabSz="897698"/>
            <a:fld id="{2F2A81E5-4CA8-41AF-AB03-EE4507BD17BC}" type="slidenum">
              <a:rPr lang="en-US" smtClean="0">
                <a:solidFill>
                  <a:prstClr val="black"/>
                </a:solidFill>
              </a:rPr>
              <a:pPr defTabSz="897698"/>
              <a:t>10</a:t>
            </a:fld>
            <a:endParaRPr lang="en-US"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pPr defTabSz="897698"/>
            <a:fld id="{EDE62C2D-826E-40D8-AC40-5EAE06492341}" type="slidenum">
              <a:rPr lang="en-US" smtClean="0"/>
              <a:pPr defTabSz="897698"/>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pPr defTabSz="897698"/>
            <a:fld id="{D5B077C1-98E3-4B42-A173-5B84CC1D7072}" type="slidenum">
              <a:rPr lang="en-US" smtClean="0"/>
              <a:pPr defTabSz="897698"/>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pPr defTabSz="897698"/>
            <a:fld id="{3EDEB8FE-FC0B-4646-AF7A-7AB994365DF2}" type="slidenum">
              <a:rPr lang="en-US" smtClean="0"/>
              <a:pPr defTabSz="897698"/>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pPr defTabSz="897698"/>
            <a:fld id="{EE21E903-CB83-4AB2-991C-265325B481EC}" type="slidenum">
              <a:rPr lang="en-US" smtClean="0"/>
              <a:pPr defTabSz="897698"/>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pPr defTabSz="897698"/>
            <a:fld id="{30D3F07C-1C70-4D46-879B-DC2CF62595CF}" type="slidenum">
              <a:rPr lang="en-US" smtClean="0"/>
              <a:pPr defTabSz="897698"/>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pPr defTabSz="897698"/>
            <a:fld id="{A4B5C11D-F47D-4266-B3E8-377B056F57FF}" type="slidenum">
              <a:rPr lang="en-US" smtClean="0"/>
              <a:pPr defTabSz="897698"/>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pPr defTabSz="897698"/>
            <a:fld id="{1E9D0E5C-312C-48DD-A1A2-A724C0BAA77A}" type="slidenum">
              <a:rPr lang="en-US" smtClean="0"/>
              <a:pPr defTabSz="897698"/>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pPr defTabSz="897698"/>
            <a:fld id="{4365B105-B2D0-4AC5-AEFF-F9D1DA86CEAE}" type="slidenum">
              <a:rPr lang="en-US" smtClean="0"/>
              <a:pPr defTabSz="897698"/>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pPr defTabSz="897698"/>
            <a:fld id="{F1281AAA-72F8-4AC3-BB4A-FB9BC0576A94}" type="slidenum">
              <a:rPr lang="en-US" smtClean="0"/>
              <a:pPr defTabSz="897698"/>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a:ln/>
        </p:spPr>
      </p:sp>
      <p:sp>
        <p:nvSpPr>
          <p:cNvPr id="35843" name="Rectangle 3"/>
          <p:cNvSpPr>
            <a:spLocks noGrp="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685800" y="4343992"/>
            <a:ext cx="5487988" cy="4113616"/>
          </a:xfrm>
          <a:noFill/>
          <a:ln/>
        </p:spPr>
        <p:txBody>
          <a:bodyPr lIns="91227" tIns="45613" rIns="91227" bIns="45613"/>
          <a:lstStyle/>
          <a:p>
            <a:pPr defTabSz="914400"/>
            <a:endParaRPr lang="en-US" smtClean="0">
              <a:ea typeface="ＭＳ Ｐゴシック" pitchFamily="34" charset="-128"/>
            </a:endParaRPr>
          </a:p>
        </p:txBody>
      </p:sp>
      <p:sp>
        <p:nvSpPr>
          <p:cNvPr id="37892" name="Slide Number Placeholder 3"/>
          <p:cNvSpPr txBox="1">
            <a:spLocks noGrp="1"/>
          </p:cNvSpPr>
          <p:nvPr/>
        </p:nvSpPr>
        <p:spPr bwMode="auto">
          <a:xfrm>
            <a:off x="3883025" y="8686406"/>
            <a:ext cx="2973388" cy="456016"/>
          </a:xfrm>
          <a:prstGeom prst="rect">
            <a:avLst/>
          </a:prstGeom>
          <a:noFill/>
          <a:ln w="9525">
            <a:noFill/>
            <a:miter lim="800000"/>
            <a:headEnd/>
            <a:tailEnd/>
          </a:ln>
        </p:spPr>
        <p:txBody>
          <a:bodyPr lIns="91227" tIns="45613" rIns="91227" bIns="45613" anchor="b"/>
          <a:lstStyle/>
          <a:p>
            <a:pPr algn="r" defTabSz="900113"/>
            <a:fld id="{EAD58247-F60B-46BA-924B-1715864E2A97}" type="slidenum">
              <a:rPr lang="en-US" sz="1100">
                <a:latin typeface="Calibri" pitchFamily="34" charset="0"/>
              </a:rPr>
              <a:pPr algn="r" defTabSz="900113"/>
              <a:t>21</a:t>
            </a:fld>
            <a:endParaRPr lang="en-US" sz="11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pPr defTabSz="897698"/>
            <a:fld id="{13FCCD93-BFAC-4B70-94EF-7F741A3AA294}" type="slidenum">
              <a:rPr lang="en-US" smtClean="0"/>
              <a:pPr defTabSz="897698"/>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pPr defTabSz="897698"/>
            <a:fld id="{C29893EB-13FE-49DC-9066-F98EE9CF7776}" type="slidenum">
              <a:rPr lang="en-US" smtClean="0"/>
              <a:pPr defTabSz="897698"/>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pPr defTabSz="897698"/>
            <a:fld id="{8C1F7A29-3E53-4302-A20A-7DC838B4284E}" type="slidenum">
              <a:rPr lang="en-US" smtClean="0"/>
              <a:pPr defTabSz="897698"/>
              <a:t>24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pPr defTabSz="897698"/>
            <a:fld id="{E4AED8E7-AD7B-4346-AA4E-40FF1CE39A9B}" type="slidenum">
              <a:rPr lang="en-US" smtClean="0"/>
              <a:pPr defTabSz="897698"/>
              <a:t>25</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pPr defTabSz="897698"/>
            <a:fld id="{F3775303-4CBE-466C-8AE2-FA5878B19A91}" type="slidenum">
              <a:rPr lang="en-US" smtClean="0"/>
              <a:pPr defTabSz="897698"/>
              <a:t>26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pPr defTabSz="897698"/>
            <a:fld id="{38576FA5-E085-473F-991C-F22DE7BE5ABD}" type="slidenum">
              <a:rPr lang="en-US" smtClean="0"/>
              <a:pPr defTabSz="897698"/>
              <a:t>27</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897698"/>
            <a:fld id="{EB5069D6-9E17-4C83-9A9C-6E2721BEA89C}" type="slidenum">
              <a:rPr lang="en-US" smtClean="0"/>
              <a:pPr defTabSz="897698"/>
              <a:t>28</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897698"/>
            <a:fld id="{EB5069D6-9E17-4C83-9A9C-6E2721BEA89C}" type="slidenum">
              <a:rPr lang="en-US" smtClean="0"/>
              <a:pPr defTabSz="897698"/>
              <a:t>29</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897698"/>
            <a:fld id="{EB5069D6-9E17-4C83-9A9C-6E2721BEA89C}" type="slidenum">
              <a:rPr lang="en-US" smtClean="0"/>
              <a:pPr defTabSz="897698"/>
              <a:t>30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685800" y="4343992"/>
            <a:ext cx="5487988" cy="4113616"/>
          </a:xfrm>
          <a:noFill/>
          <a:ln/>
        </p:spPr>
        <p:txBody>
          <a:bodyPr lIns="91227" tIns="45613" rIns="91227" bIns="45613"/>
          <a:lstStyle/>
          <a:p>
            <a:pPr defTabSz="914400"/>
            <a:endParaRPr lang="en-US" smtClean="0">
              <a:ea typeface="ＭＳ Ｐゴシック" pitchFamily="34" charset="-128"/>
            </a:endParaRPr>
          </a:p>
        </p:txBody>
      </p:sp>
      <p:sp>
        <p:nvSpPr>
          <p:cNvPr id="36868" name="Slide Number Placeholder 3"/>
          <p:cNvSpPr txBox="1">
            <a:spLocks noGrp="1"/>
          </p:cNvSpPr>
          <p:nvPr/>
        </p:nvSpPr>
        <p:spPr bwMode="auto">
          <a:xfrm>
            <a:off x="3883025" y="8686406"/>
            <a:ext cx="2973388" cy="456016"/>
          </a:xfrm>
          <a:prstGeom prst="rect">
            <a:avLst/>
          </a:prstGeom>
          <a:noFill/>
          <a:ln w="9525">
            <a:noFill/>
            <a:miter lim="800000"/>
            <a:headEnd/>
            <a:tailEnd/>
          </a:ln>
        </p:spPr>
        <p:txBody>
          <a:bodyPr lIns="91227" tIns="45613" rIns="91227" bIns="45613" anchor="b"/>
          <a:lstStyle/>
          <a:p>
            <a:pPr algn="r" defTabSz="900113"/>
            <a:fld id="{6A5A5548-15AA-425C-83B6-5CD621A41DF0}" type="slidenum">
              <a:rPr lang="en-US" sz="1100">
                <a:latin typeface="Calibri" pitchFamily="34" charset="0"/>
              </a:rPr>
              <a:pPr algn="r" defTabSz="900113"/>
              <a:t>3</a:t>
            </a:fld>
            <a:endParaRPr lang="en-US" sz="11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pPr defTabSz="897698"/>
            <a:fld id="{B82DCAEF-9FDF-4AC1-A251-716DC44CA26E}" type="slidenum">
              <a:rPr lang="en-US" smtClean="0"/>
              <a:pPr defTabSz="897698"/>
              <a:t>31</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pPr defTabSz="897698"/>
            <a:fld id="{96962EA4-4C45-4AF8-B5B8-A72AE3F4EE48}" type="slidenum">
              <a:rPr lang="en-US" smtClean="0"/>
              <a:pPr defTabSz="897698"/>
              <a:t>32</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55300" name="Slide Number Placeholder 3"/>
          <p:cNvSpPr txBox="1">
            <a:spLocks noGrp="1"/>
          </p:cNvSpPr>
          <p:nvPr/>
        </p:nvSpPr>
        <p:spPr bwMode="auto">
          <a:xfrm>
            <a:off x="3884613" y="8684828"/>
            <a:ext cx="2971800" cy="457594"/>
          </a:xfrm>
          <a:prstGeom prst="rect">
            <a:avLst/>
          </a:prstGeom>
          <a:noFill/>
          <a:ln w="9525">
            <a:noFill/>
            <a:miter lim="800000"/>
            <a:headEnd/>
            <a:tailEnd/>
          </a:ln>
        </p:spPr>
        <p:txBody>
          <a:bodyPr lIns="91748" tIns="45874" rIns="91748" bIns="45874" anchor="b"/>
          <a:lstStyle/>
          <a:p>
            <a:pPr algn="r" defTabSz="458788"/>
            <a:fld id="{A7D1BDCC-880C-411F-9E82-C4F833727C3D}" type="slidenum">
              <a:rPr lang="en-US" sz="1200">
                <a:latin typeface="Calibri" pitchFamily="34" charset="0"/>
              </a:rPr>
              <a:pPr algn="r" defTabSz="458788"/>
              <a:t>33</a:t>
            </a:fld>
            <a:endParaRPr 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pPr defTabSz="897698"/>
            <a:fld id="{C0BCCE79-8BFE-453E-B502-43EBA9AD5E20}" type="slidenum">
              <a:rPr lang="en-US" smtClean="0"/>
              <a:pPr defTabSz="897698"/>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pPr defTabSz="899268"/>
            <a:fld id="{CBA0EA1E-8B31-4F38-B38E-198439B80405}" type="slidenum">
              <a:rPr lang="en-US" smtClean="0"/>
              <a:pPr defTabSz="899268"/>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pPr defTabSz="899268"/>
            <a:fld id="{87FF434E-1351-449C-B8F7-3B3D52EC472B}" type="slidenum">
              <a:rPr lang="en-US" smtClean="0"/>
              <a:pPr defTabSz="899268"/>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pPr defTabSz="897698"/>
            <a:fld id="{5913D983-2FB2-4EC8-AC8B-E21D131A7175}" type="slidenum">
              <a:rPr lang="en-US" smtClean="0">
                <a:solidFill>
                  <a:prstClr val="black"/>
                </a:solidFill>
              </a:rPr>
              <a:pPr defTabSz="897698"/>
              <a:t>7</a:t>
            </a:fld>
            <a:endParaRPr 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pPr defTabSz="897698"/>
            <a:fld id="{77C8426E-6ABA-4A59-9BB0-6A48DB6B9E1C}" type="slidenum">
              <a:rPr lang="en-US" smtClean="0">
                <a:solidFill>
                  <a:prstClr val="black"/>
                </a:solidFill>
              </a:rPr>
              <a:pPr defTabSz="897698"/>
              <a:t>8</a:t>
            </a:fld>
            <a:endParaRPr lang="en-US"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pPr defTabSz="897698"/>
            <a:fld id="{131A26E8-4B3C-46CA-A104-62A6A427D96E}" type="slidenum">
              <a:rPr lang="en-US" smtClean="0"/>
              <a:pPr defTabSz="897698"/>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53"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6158"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pic>
        <p:nvPicPr>
          <p:cNvPr id="6157"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endParaRPr lang="en-US">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6750"/>
            <a:ext cx="3775075"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3213"/>
            <a:ext cx="3775075"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36750"/>
            <a:ext cx="3775075" cy="4202113"/>
          </a:xfrm>
        </p:spPr>
        <p:txBody>
          <a:bodyPr/>
          <a:lstStyle/>
          <a:p>
            <a:pPr lvl="0"/>
            <a:endParaRPr lang="en-US" noProof="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457200" y="914400"/>
            <a:ext cx="8229600" cy="0"/>
          </a:xfrm>
          <a:prstGeom prst="line">
            <a:avLst/>
          </a:prstGeom>
          <a:noFill/>
          <a:ln w="38100">
            <a:solidFill>
              <a:srgbClr val="339966"/>
            </a:solidFill>
            <a:round/>
            <a:headEnd/>
            <a:tailEnd/>
          </a:ln>
          <a:effectLst/>
        </p:spPr>
        <p:txBody>
          <a:bodyPr/>
          <a:lstStyle/>
          <a:p>
            <a:pPr>
              <a:defRPr/>
            </a:pPr>
            <a:endParaRPr lang="en-US" dirty="0">
              <a:solidFill>
                <a:prstClr val="black"/>
              </a:solidFill>
            </a:endParaRPr>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10888A-8632-46B2-8196-F6566108EE80}" type="datetime1">
              <a:rPr lang="en-US"/>
              <a:pPr>
                <a:defRPr/>
              </a:pPr>
              <a:t>5/4/2010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A59361-C6CE-4C25-89D0-88DED2CD1B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logo white small"/>
          <p:cNvPicPr>
            <a:picLocks noChangeAspect="1" noChangeArrowheads="1"/>
          </p:cNvPicPr>
          <p:nvPr/>
        </p:nvPicPr>
        <p:blipFill>
          <a:blip r:embed="rId15" cstate="print"/>
          <a:srcRect/>
          <a:stretch>
            <a:fillRect/>
          </a:stretch>
        </p:blipFill>
        <p:spPr bwMode="auto">
          <a:xfrm>
            <a:off x="7686675" y="628650"/>
            <a:ext cx="996950" cy="374650"/>
          </a:xfrm>
          <a:prstGeom prst="rect">
            <a:avLst/>
          </a:prstGeom>
          <a:noFill/>
          <a:ln w="9525">
            <a:noFill/>
            <a:miter lim="800000"/>
            <a:headEnd/>
            <a:tailEnd/>
          </a:ln>
        </p:spPr>
      </p:pic>
      <p:grpSp>
        <p:nvGrpSpPr>
          <p:cNvPr id="2"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6" cstate="print"/>
            <a:srcRect/>
            <a:stretch>
              <a:fillRect/>
            </a:stretch>
          </p:blipFill>
          <p:spPr bwMode="auto">
            <a:xfrm>
              <a:off x="0" y="0"/>
              <a:ext cx="5760" cy="90"/>
            </a:xfrm>
            <a:prstGeom prst="rect">
              <a:avLst/>
            </a:prstGeom>
            <a:noFill/>
          </p:spPr>
        </p:pic>
        <p:pic>
          <p:nvPicPr>
            <p:cNvPr id="1036" name="Picture 12" descr="lite border bottom"/>
            <p:cNvPicPr>
              <a:picLocks noChangeAspect="1" noChangeArrowheads="1"/>
            </p:cNvPicPr>
            <p:nvPr userDrawn="1"/>
          </p:nvPicPr>
          <p:blipFill>
            <a:blip r:embed="rId17" cstate="print"/>
            <a:srcRect/>
            <a:stretch>
              <a:fillRect/>
            </a:stretch>
          </p:blipFill>
          <p:spPr bwMode="auto">
            <a:xfrm>
              <a:off x="0" y="4230"/>
              <a:ext cx="5760" cy="90"/>
            </a:xfrm>
            <a:prstGeom prst="rect">
              <a:avLst/>
            </a:prstGeom>
            <a:noFill/>
          </p:spPr>
        </p:pic>
        <p:pic>
          <p:nvPicPr>
            <p:cNvPr id="1037" name="Picture 13" descr="lite border left"/>
            <p:cNvPicPr>
              <a:picLocks noChangeAspect="1" noChangeArrowheads="1"/>
            </p:cNvPicPr>
            <p:nvPr userDrawn="1"/>
          </p:nvPicPr>
          <p:blipFill>
            <a:blip r:embed="rId18" cstate="print"/>
            <a:srcRect/>
            <a:stretch>
              <a:fillRect/>
            </a:stretch>
          </p:blipFill>
          <p:spPr bwMode="auto">
            <a:xfrm>
              <a:off x="0" y="0"/>
              <a:ext cx="281" cy="4320"/>
            </a:xfrm>
            <a:prstGeom prst="rect">
              <a:avLst/>
            </a:prstGeom>
            <a:noFill/>
          </p:spPr>
        </p:pic>
        <p:pic>
          <p:nvPicPr>
            <p:cNvPr id="1038" name="Picture 14" descr="lite border right"/>
            <p:cNvPicPr>
              <a:picLocks noChangeAspect="1" noChangeArrowheads="1"/>
            </p:cNvPicPr>
            <p:nvPr userDrawn="1"/>
          </p:nvPicPr>
          <p:blipFill>
            <a:blip r:embed="rId19"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59" r:id="rId13"/>
  </p:sldLayoutIdLst>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1" fontAlgn="base" hangingPunct="1">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1" fontAlgn="base" hangingPunct="1">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1" fontAlgn="base" hangingPunct="1">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5620" name="Oval 20"/>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5621" name="Oval 21"/>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5622" name="Oval 22"/>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5623" name="Picture 23"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 name="Group 24"/>
          <p:cNvGrpSpPr>
            <a:grpSpLocks/>
          </p:cNvGrpSpPr>
          <p:nvPr/>
        </p:nvGrpSpPr>
        <p:grpSpPr bwMode="auto">
          <a:xfrm>
            <a:off x="0" y="0"/>
            <a:ext cx="9144000" cy="6858000"/>
            <a:chOff x="0" y="0"/>
            <a:chExt cx="5760" cy="4320"/>
          </a:xfrm>
        </p:grpSpPr>
        <p:pic>
          <p:nvPicPr>
            <p:cNvPr id="25625" name="Picture 25"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5626" name="Picture 26"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5627" name="Picture 27"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5628" name="Picture 28"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grpSp>
        <p:nvGrpSpPr>
          <p:cNvPr id="3" name="Group 14"/>
          <p:cNvGrpSpPr>
            <a:grpSpLocks/>
          </p:cNvGrpSpPr>
          <p:nvPr/>
        </p:nvGrpSpPr>
        <p:grpSpPr bwMode="auto">
          <a:xfrm>
            <a:off x="0" y="0"/>
            <a:ext cx="3838575" cy="4833938"/>
            <a:chOff x="0" y="0"/>
            <a:chExt cx="2418" cy="3045"/>
          </a:xfrm>
        </p:grpSpPr>
        <p:pic>
          <p:nvPicPr>
            <p:cNvPr id="25615" name="Picture 15"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p:spPr>
        </p:pic>
        <p:sp>
          <p:nvSpPr>
            <p:cNvPr id="25616" name="Text Box 16"/>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pPr>
              <a:r>
                <a:rPr lang="en-US" sz="1000">
                  <a:solidFill>
                    <a:srgbClr val="FFFFFF"/>
                  </a:solidFill>
                </a:rPr>
                <a:t>EVERY</a:t>
              </a:r>
            </a:p>
            <a:p>
              <a:pPr algn="ctr">
                <a:lnSpc>
                  <a:spcPct val="100000"/>
                </a:lnSpc>
                <a:spcBef>
                  <a:spcPct val="0"/>
                </a:spcBef>
              </a:pPr>
              <a:r>
                <a:rPr lang="en-US" sz="1000">
                  <a:solidFill>
                    <a:srgbClr val="FFFFFF"/>
                  </a:solidFill>
                </a:rPr>
                <a:t>CONNECTION</a:t>
              </a:r>
            </a:p>
            <a:p>
              <a:pPr algn="ctr">
                <a:lnSpc>
                  <a:spcPct val="100000"/>
                </a:lnSpc>
                <a:spcBef>
                  <a:spcPct val="0"/>
                </a:spcBef>
              </a:pPr>
              <a:r>
                <a:rPr lang="en-US" sz="900">
                  <a:solidFill>
                    <a:srgbClr val="FFFFFF"/>
                  </a:solidFill>
                </a:rPr>
                <a:t>has a </a:t>
              </a:r>
            </a:p>
            <a:p>
              <a:pPr algn="ctr">
                <a:lnSpc>
                  <a:spcPct val="100000"/>
                </a:lnSpc>
                <a:spcBef>
                  <a:spcPct val="0"/>
                </a:spcBef>
              </a:pPr>
              <a:r>
                <a:rPr lang="en-US" sz="900">
                  <a:solidFill>
                    <a:srgbClr val="FFFFFF"/>
                  </a:solidFill>
                </a:rPr>
                <a:t>starting point.</a:t>
              </a:r>
            </a:p>
          </p:txBody>
        </p:sp>
      </p:grpSp>
      <p:sp>
        <p:nvSpPr>
          <p:cNvPr id="25617" name="Rectangle 17"/>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5618" name="Rectangle 18"/>
          <p:cNvSpPr>
            <a:spLocks noGrp="1" noChangeArrowheads="1"/>
          </p:cNvSpPr>
          <p:nvPr>
            <p:ph type="body" idx="1"/>
          </p:nvPr>
        </p:nvSpPr>
        <p:spPr bwMode="auto">
          <a:xfrm>
            <a:off x="3573463" y="3354388"/>
            <a:ext cx="4195762" cy="19288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Trebuchet MS" pitchFamily="34" charset="0"/>
        </a:defRPr>
      </a:lvl2pPr>
      <a:lvl3pPr algn="l" rtl="0" eaLnBrk="1" fontAlgn="base" hangingPunct="1">
        <a:spcBef>
          <a:spcPct val="0"/>
        </a:spcBef>
        <a:spcAft>
          <a:spcPct val="0"/>
        </a:spcAft>
        <a:defRPr sz="3000" b="1">
          <a:solidFill>
            <a:schemeClr val="tx2"/>
          </a:solidFill>
          <a:latin typeface="Trebuchet MS" pitchFamily="34" charset="0"/>
        </a:defRPr>
      </a:lvl3pPr>
      <a:lvl4pPr algn="l" rtl="0" eaLnBrk="1" fontAlgn="base" hangingPunct="1">
        <a:spcBef>
          <a:spcPct val="0"/>
        </a:spcBef>
        <a:spcAft>
          <a:spcPct val="0"/>
        </a:spcAft>
        <a:defRPr sz="3000" b="1">
          <a:solidFill>
            <a:schemeClr val="tx2"/>
          </a:solidFill>
          <a:latin typeface="Trebuchet MS" pitchFamily="34" charset="0"/>
        </a:defRPr>
      </a:lvl4pPr>
      <a:lvl5pPr algn="l" rtl="0" eaLnBrk="1" fontAlgn="base" hangingPunct="1">
        <a:spcBef>
          <a:spcPct val="0"/>
        </a:spcBef>
        <a:spcAft>
          <a:spcPct val="0"/>
        </a:spcAft>
        <a:defRPr sz="3000" b="1">
          <a:solidFill>
            <a:schemeClr val="tx2"/>
          </a:solidFill>
          <a:latin typeface="Trebuchet MS" pitchFamily="34" charset="0"/>
        </a:defRPr>
      </a:lvl5pPr>
      <a:lvl6pPr marL="457200" algn="l" rtl="0" eaLnBrk="1" fontAlgn="base" hangingPunct="1">
        <a:spcBef>
          <a:spcPct val="0"/>
        </a:spcBef>
        <a:spcAft>
          <a:spcPct val="0"/>
        </a:spcAft>
        <a:defRPr sz="3000" b="1">
          <a:solidFill>
            <a:schemeClr val="tx2"/>
          </a:solidFill>
          <a:latin typeface="Trebuchet MS" pitchFamily="34" charset="0"/>
        </a:defRPr>
      </a:lvl6pPr>
      <a:lvl7pPr marL="914400" algn="l" rtl="0" eaLnBrk="1" fontAlgn="base" hangingPunct="1">
        <a:spcBef>
          <a:spcPct val="0"/>
        </a:spcBef>
        <a:spcAft>
          <a:spcPct val="0"/>
        </a:spcAft>
        <a:defRPr sz="3000" b="1">
          <a:solidFill>
            <a:schemeClr val="tx2"/>
          </a:solidFill>
          <a:latin typeface="Trebuchet MS" pitchFamily="34" charset="0"/>
        </a:defRPr>
      </a:lvl7pPr>
      <a:lvl8pPr marL="1371600" algn="l" rtl="0" eaLnBrk="1" fontAlgn="base" hangingPunct="1">
        <a:spcBef>
          <a:spcPct val="0"/>
        </a:spcBef>
        <a:spcAft>
          <a:spcPct val="0"/>
        </a:spcAft>
        <a:defRPr sz="3000" b="1">
          <a:solidFill>
            <a:schemeClr val="tx2"/>
          </a:solidFill>
          <a:latin typeface="Trebuchet MS" pitchFamily="34" charset="0"/>
        </a:defRPr>
      </a:lvl8pPr>
      <a:lvl9pPr marL="1828800" algn="l" rtl="0" eaLnBrk="1" fontAlgn="base" hangingPunct="1">
        <a:spcBef>
          <a:spcPct val="0"/>
        </a:spcBef>
        <a:spcAft>
          <a:spcPct val="0"/>
        </a:spcAft>
        <a:defRPr sz="3000" b="1">
          <a:solidFill>
            <a:schemeClr val="tx2"/>
          </a:solidFill>
          <a:latin typeface="Trebuchet MS" pitchFamily="34" charset="0"/>
        </a:defRPr>
      </a:lvl9pPr>
    </p:titleStyle>
    <p:bodyStyle>
      <a:lvl1pPr marL="342900" indent="-342900" algn="l" rtl="0" eaLnBrk="1" fontAlgn="base" hangingPunct="1">
        <a:lnSpc>
          <a:spcPct val="120000"/>
        </a:lnSpc>
        <a:spcBef>
          <a:spcPct val="0"/>
        </a:spcBef>
        <a:spcAft>
          <a:spcPct val="0"/>
        </a:spcAft>
        <a:defRPr sz="2100" b="1">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defRPr sz="2400">
          <a:solidFill>
            <a:schemeClr val="tx1"/>
          </a:solidFill>
          <a:latin typeface="Arial" charset="0"/>
        </a:defRPr>
      </a:lvl3pPr>
      <a:lvl4pPr marL="1600200" indent="-228600" algn="l" rtl="0" eaLnBrk="1" fontAlgn="base" hangingPunct="1">
        <a:spcBef>
          <a:spcPct val="20000"/>
        </a:spcBef>
        <a:spcAft>
          <a:spcPct val="0"/>
        </a:spcAft>
        <a:defRPr sz="2000">
          <a:solidFill>
            <a:schemeClr val="tx1"/>
          </a:solidFill>
          <a:latin typeface="Arial" charset="0"/>
        </a:defRPr>
      </a:lvl4pPr>
      <a:lvl5pPr marL="2057400" indent="-228600" algn="l" rtl="0" eaLnBrk="1" fontAlgn="base" hangingPunct="1">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0" name="Rectangle 16"/>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6641" name="Oval 17"/>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6642" name="Oval 18"/>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6643" name="Oval 19"/>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6644" name="Picture 20"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 name="Group 21"/>
          <p:cNvGrpSpPr>
            <a:grpSpLocks/>
          </p:cNvGrpSpPr>
          <p:nvPr/>
        </p:nvGrpSpPr>
        <p:grpSpPr bwMode="auto">
          <a:xfrm>
            <a:off x="0" y="0"/>
            <a:ext cx="9144000" cy="6858000"/>
            <a:chOff x="0" y="0"/>
            <a:chExt cx="5760" cy="4320"/>
          </a:xfrm>
        </p:grpSpPr>
        <p:pic>
          <p:nvPicPr>
            <p:cNvPr id="26646" name="Picture 22"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6647" name="Picture 23"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6648" name="Picture 24"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6649" name="Picture 25"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
        <p:nvSpPr>
          <p:cNvPr id="26638" name="Rectangle 14"/>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26639" name="Rectangle 15"/>
          <p:cNvSpPr>
            <a:spLocks noGrp="1" noChangeArrowheads="1"/>
          </p:cNvSpPr>
          <p:nvPr>
            <p:ph type="body" idx="1"/>
          </p:nvPr>
        </p:nvSpPr>
        <p:spPr bwMode="auto">
          <a:xfrm>
            <a:off x="574675" y="3354388"/>
            <a:ext cx="7989888" cy="1928812"/>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1" fontAlgn="base" hangingPunct="1">
        <a:spcBef>
          <a:spcPct val="0"/>
        </a:spcBef>
        <a:spcAft>
          <a:spcPct val="0"/>
        </a:spcAft>
        <a:defRPr sz="3000" b="1">
          <a:solidFill>
            <a:schemeClr val="tx2"/>
          </a:solidFill>
          <a:latin typeface="+mj-lt"/>
          <a:ea typeface="+mj-ea"/>
          <a:cs typeface="+mj-cs"/>
        </a:defRPr>
      </a:lvl1pPr>
      <a:lvl2pPr algn="ctr" rtl="0" eaLnBrk="1" fontAlgn="base" hangingPunct="1">
        <a:spcBef>
          <a:spcPct val="0"/>
        </a:spcBef>
        <a:spcAft>
          <a:spcPct val="0"/>
        </a:spcAft>
        <a:defRPr sz="3000" b="1">
          <a:solidFill>
            <a:schemeClr val="tx2"/>
          </a:solidFill>
          <a:latin typeface="Trebuchet MS" pitchFamily="34" charset="0"/>
        </a:defRPr>
      </a:lvl2pPr>
      <a:lvl3pPr algn="ctr" rtl="0" eaLnBrk="1" fontAlgn="base" hangingPunct="1">
        <a:spcBef>
          <a:spcPct val="0"/>
        </a:spcBef>
        <a:spcAft>
          <a:spcPct val="0"/>
        </a:spcAft>
        <a:defRPr sz="3000" b="1">
          <a:solidFill>
            <a:schemeClr val="tx2"/>
          </a:solidFill>
          <a:latin typeface="Trebuchet MS" pitchFamily="34" charset="0"/>
        </a:defRPr>
      </a:lvl3pPr>
      <a:lvl4pPr algn="ctr" rtl="0" eaLnBrk="1" fontAlgn="base" hangingPunct="1">
        <a:spcBef>
          <a:spcPct val="0"/>
        </a:spcBef>
        <a:spcAft>
          <a:spcPct val="0"/>
        </a:spcAft>
        <a:defRPr sz="3000" b="1">
          <a:solidFill>
            <a:schemeClr val="tx2"/>
          </a:solidFill>
          <a:latin typeface="Trebuchet MS" pitchFamily="34" charset="0"/>
        </a:defRPr>
      </a:lvl4pPr>
      <a:lvl5pPr algn="ctr" rtl="0" eaLnBrk="1" fontAlgn="base" hangingPunct="1">
        <a:spcBef>
          <a:spcPct val="0"/>
        </a:spcBef>
        <a:spcAft>
          <a:spcPct val="0"/>
        </a:spcAft>
        <a:defRPr sz="3000" b="1">
          <a:solidFill>
            <a:schemeClr val="tx2"/>
          </a:solidFill>
          <a:latin typeface="Trebuchet MS" pitchFamily="34" charset="0"/>
        </a:defRPr>
      </a:lvl5pPr>
      <a:lvl6pPr marL="457200" algn="ctr" rtl="0" eaLnBrk="1" fontAlgn="base" hangingPunct="1">
        <a:spcBef>
          <a:spcPct val="0"/>
        </a:spcBef>
        <a:spcAft>
          <a:spcPct val="0"/>
        </a:spcAft>
        <a:defRPr sz="3000" b="1">
          <a:solidFill>
            <a:schemeClr val="tx2"/>
          </a:solidFill>
          <a:latin typeface="Trebuchet MS" pitchFamily="34" charset="0"/>
        </a:defRPr>
      </a:lvl6pPr>
      <a:lvl7pPr marL="914400" algn="ctr" rtl="0" eaLnBrk="1" fontAlgn="base" hangingPunct="1">
        <a:spcBef>
          <a:spcPct val="0"/>
        </a:spcBef>
        <a:spcAft>
          <a:spcPct val="0"/>
        </a:spcAft>
        <a:defRPr sz="3000" b="1">
          <a:solidFill>
            <a:schemeClr val="tx2"/>
          </a:solidFill>
          <a:latin typeface="Trebuchet MS" pitchFamily="34" charset="0"/>
        </a:defRPr>
      </a:lvl7pPr>
      <a:lvl8pPr marL="1371600" algn="ctr" rtl="0" eaLnBrk="1" fontAlgn="base" hangingPunct="1">
        <a:spcBef>
          <a:spcPct val="0"/>
        </a:spcBef>
        <a:spcAft>
          <a:spcPct val="0"/>
        </a:spcAft>
        <a:defRPr sz="3000" b="1">
          <a:solidFill>
            <a:schemeClr val="tx2"/>
          </a:solidFill>
          <a:latin typeface="Trebuchet MS" pitchFamily="34" charset="0"/>
        </a:defRPr>
      </a:lvl8pPr>
      <a:lvl9pPr marL="1828800" algn="ctr" rtl="0" eaLnBrk="1" fontAlgn="base" hangingPunct="1">
        <a:spcBef>
          <a:spcPct val="0"/>
        </a:spcBef>
        <a:spcAft>
          <a:spcPct val="0"/>
        </a:spcAft>
        <a:defRPr sz="3000" b="1">
          <a:solidFill>
            <a:schemeClr val="tx2"/>
          </a:solidFill>
          <a:latin typeface="Trebuchet MS" pitchFamily="34" charset="0"/>
        </a:defRPr>
      </a:lvl9pPr>
    </p:titleStyle>
    <p:bodyStyle>
      <a:lvl1pPr marL="342900" indent="-342900" algn="ctr" rtl="0" eaLnBrk="1" fontAlgn="base" hangingPunct="1">
        <a:lnSpc>
          <a:spcPct val="120000"/>
        </a:lnSpc>
        <a:spcBef>
          <a:spcPct val="0"/>
        </a:spcBef>
        <a:spcAft>
          <a:spcPct val="0"/>
        </a:spcAft>
        <a:defRPr sz="2100" b="1">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80116404-940C-4D60-92EC-51D15298C977}" type="datetime1">
              <a:rPr lang="en-US"/>
              <a:pPr fontAlgn="base">
                <a:spcBef>
                  <a:spcPct val="0"/>
                </a:spcBef>
                <a:spcAft>
                  <a:spcPct val="0"/>
                </a:spcAft>
                <a:defRPr/>
              </a:pPr>
              <a:t>5/4/2010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0F123C88-3ABD-45D6-8038-C2C187A8415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lpasc@o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mailto:luna@utk.edu"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www.kbfcorp.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hyperlink" Target="http://www.epa.gov/cleanenergy/energy-"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www.ceaconsult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463" y="862013"/>
            <a:ext cx="5265737" cy="1751012"/>
          </a:xfrm>
        </p:spPr>
        <p:txBody>
          <a:bodyPr/>
          <a:lstStyle/>
          <a:p>
            <a:r>
              <a:rPr lang="en-US" dirty="0" smtClean="0">
                <a:solidFill>
                  <a:schemeClr val="bg1"/>
                </a:solidFill>
              </a:rPr>
              <a:t>Greening</a:t>
            </a:r>
            <a:r>
              <a:rPr lang="en-US" dirty="0" smtClean="0"/>
              <a:t> Interlibrary Loan Practices </a:t>
            </a:r>
            <a:br>
              <a:rPr lang="en-US" dirty="0" smtClean="0"/>
            </a:br>
            <a:endParaRPr lang="en-US" i="1" dirty="0"/>
          </a:p>
        </p:txBody>
      </p:sp>
      <p:sp>
        <p:nvSpPr>
          <p:cNvPr id="3" name="Subtitle 2"/>
          <p:cNvSpPr>
            <a:spLocks noGrp="1"/>
          </p:cNvSpPr>
          <p:nvPr>
            <p:ph type="subTitle" idx="1"/>
          </p:nvPr>
        </p:nvSpPr>
        <p:spPr/>
        <p:txBody>
          <a:bodyPr/>
          <a:lstStyle/>
          <a:p>
            <a:r>
              <a:rPr lang="en-US" dirty="0" smtClean="0">
                <a:solidFill>
                  <a:srgbClr val="0070C0"/>
                </a:solidFill>
              </a:rPr>
              <a:t>Dennis Massie</a:t>
            </a:r>
          </a:p>
          <a:p>
            <a:r>
              <a:rPr lang="en-US" dirty="0" smtClean="0">
                <a:solidFill>
                  <a:srgbClr val="0070C0"/>
                </a:solidFill>
              </a:rPr>
              <a:t>Program Officer, OCLC Research</a:t>
            </a:r>
          </a:p>
          <a:p>
            <a:r>
              <a:rPr lang="en-US" dirty="0" smtClean="0">
                <a:hlinkClick r:id="rId3"/>
              </a:rPr>
              <a:t>massied@oclc.org</a:t>
            </a:r>
            <a:endParaRPr lang="en-US" dirty="0" smtClean="0"/>
          </a:p>
          <a:p>
            <a:endParaRPr lang="en-US" dirty="0"/>
          </a:p>
        </p:txBody>
      </p:sp>
      <p:sp>
        <p:nvSpPr>
          <p:cNvPr id="4" name="Text Box 10"/>
          <p:cNvSpPr txBox="1">
            <a:spLocks noChangeArrowheads="1"/>
          </p:cNvSpPr>
          <p:nvPr/>
        </p:nvSpPr>
        <p:spPr bwMode="auto">
          <a:xfrm>
            <a:off x="990600" y="1828800"/>
            <a:ext cx="1930400" cy="646331"/>
          </a:xfrm>
          <a:prstGeom prst="rect">
            <a:avLst/>
          </a:prstGeom>
          <a:noFill/>
          <a:ln w="9525">
            <a:noFill/>
            <a:miter lim="800000"/>
            <a:headEnd/>
            <a:tailEnd/>
          </a:ln>
          <a:effectLst/>
        </p:spPr>
        <p:txBody>
          <a:bodyPr wrap="square" anchor="b">
            <a:spAutoFit/>
          </a:bodyPr>
          <a:lstStyle/>
          <a:p>
            <a:pPr algn="ctr">
              <a:lnSpc>
                <a:spcPct val="100000"/>
              </a:lnSpc>
            </a:pPr>
            <a:endParaRPr lang="en-US" sz="1200" dirty="0" smtClean="0">
              <a:solidFill>
                <a:srgbClr val="CCFFFF"/>
              </a:solidFill>
            </a:endParaRPr>
          </a:p>
          <a:p>
            <a:pPr algn="ctr">
              <a:lnSpc>
                <a:spcPct val="100000"/>
              </a:lnSpc>
            </a:pPr>
            <a:r>
              <a:rPr lang="en-US" sz="1200" dirty="0" smtClean="0">
                <a:solidFill>
                  <a:srgbClr val="CCFFFF"/>
                </a:solidFill>
              </a:rPr>
              <a:t>OCLC Research Webinar</a:t>
            </a:r>
          </a:p>
          <a:p>
            <a:pPr algn="ctr">
              <a:lnSpc>
                <a:spcPct val="100000"/>
              </a:lnSpc>
            </a:pPr>
            <a:r>
              <a:rPr lang="en-US" sz="1200" dirty="0" smtClean="0">
                <a:solidFill>
                  <a:srgbClr val="CCFFFF"/>
                </a:solidFill>
              </a:rPr>
              <a:t>6 May 2010</a:t>
            </a:r>
            <a:endParaRPr lang="en-US" sz="1200" dirty="0">
              <a:solidFill>
                <a:srgbClr val="CC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2"/>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2800" smtClean="0"/>
              <a:t>Environmental impacts: office paper use</a:t>
            </a:r>
          </a:p>
        </p:txBody>
      </p:sp>
      <p:sp>
        <p:nvSpPr>
          <p:cNvPr id="9219" name="Slide Number Placeholder 38"/>
          <p:cNvSpPr>
            <a:spLocks noGrp="1"/>
          </p:cNvSpPr>
          <p:nvPr>
            <p:ph type="sldNum" sz="quarter" idx="12"/>
          </p:nvPr>
        </p:nvSpPr>
        <p:spPr bwMode="auto">
          <a:xfrm>
            <a:off x="7010400" y="6491288"/>
            <a:ext cx="2133600" cy="365125"/>
          </a:xfrm>
          <a:noFill/>
          <a:ln>
            <a:miter lim="800000"/>
            <a:headEnd/>
            <a:tailEnd/>
          </a:ln>
        </p:spPr>
        <p:txBody>
          <a:bodyPr/>
          <a:lstStyle/>
          <a:p>
            <a:fld id="{8BBA65A5-A542-4B93-A320-F674780D5A47}" type="slidenum">
              <a:rPr lang="en-US" smtClean="0"/>
              <a:pPr/>
              <a:t>10</a:t>
            </a:fld>
            <a:endParaRPr lang="en-US" smtClean="0"/>
          </a:p>
        </p:txBody>
      </p:sp>
      <p:sp>
        <p:nvSpPr>
          <p:cNvPr id="8" name="Rounded Rectangle 7"/>
          <p:cNvSpPr/>
          <p:nvPr/>
        </p:nvSpPr>
        <p:spPr>
          <a:xfrm>
            <a:off x="1468438" y="3733800"/>
            <a:ext cx="10668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[1]</a:t>
            </a:r>
          </a:p>
          <a:p>
            <a:pPr algn="ctr" fontAlgn="base">
              <a:spcBef>
                <a:spcPct val="0"/>
              </a:spcBef>
              <a:spcAft>
                <a:spcPct val="0"/>
              </a:spcAft>
              <a:defRPr/>
            </a:pPr>
            <a:r>
              <a:rPr lang="en-US" sz="900" dirty="0">
                <a:solidFill>
                  <a:prstClr val="white"/>
                </a:solidFill>
              </a:rPr>
              <a:t>Print pick slip</a:t>
            </a:r>
          </a:p>
        </p:txBody>
      </p:sp>
      <p:sp>
        <p:nvSpPr>
          <p:cNvPr id="9" name="Rounded Rectangle 8"/>
          <p:cNvSpPr/>
          <p:nvPr/>
        </p:nvSpPr>
        <p:spPr>
          <a:xfrm>
            <a:off x="2697163" y="4414838"/>
            <a:ext cx="990600" cy="6096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a:t>
            </a:r>
          </a:p>
          <a:p>
            <a:pPr algn="ctr" fontAlgn="base">
              <a:spcBef>
                <a:spcPct val="0"/>
              </a:spcBef>
              <a:spcAft>
                <a:spcPct val="0"/>
              </a:spcAft>
              <a:defRPr/>
            </a:pPr>
            <a:r>
              <a:rPr lang="en-US" sz="900" dirty="0">
                <a:solidFill>
                  <a:prstClr val="black"/>
                </a:solidFill>
              </a:rPr>
              <a:t>Reuse pick slip for book band</a:t>
            </a:r>
          </a:p>
        </p:txBody>
      </p:sp>
      <p:sp>
        <p:nvSpPr>
          <p:cNvPr id="10" name="Rounded Rectangle 9"/>
          <p:cNvSpPr/>
          <p:nvPr/>
        </p:nvSpPr>
        <p:spPr>
          <a:xfrm>
            <a:off x="5045075" y="3733800"/>
            <a:ext cx="9906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[0.16]</a:t>
            </a:r>
          </a:p>
          <a:p>
            <a:pPr algn="ctr" fontAlgn="base">
              <a:spcBef>
                <a:spcPct val="0"/>
              </a:spcBef>
              <a:spcAft>
                <a:spcPct val="0"/>
              </a:spcAft>
              <a:defRPr/>
            </a:pPr>
            <a:r>
              <a:rPr lang="en-US" sz="900" dirty="0">
                <a:solidFill>
                  <a:prstClr val="white"/>
                </a:solidFill>
              </a:rPr>
              <a:t>Generate mailing label</a:t>
            </a:r>
          </a:p>
        </p:txBody>
      </p:sp>
      <p:cxnSp>
        <p:nvCxnSpPr>
          <p:cNvPr id="22" name="Straight Arrow Connector 21"/>
          <p:cNvCxnSpPr>
            <a:stCxn id="8" idx="3"/>
            <a:endCxn id="53" idx="1"/>
          </p:cNvCxnSpPr>
          <p:nvPr/>
        </p:nvCxnSpPr>
        <p:spPr>
          <a:xfrm>
            <a:off x="2535238" y="4038600"/>
            <a:ext cx="1238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3" idx="3"/>
            <a:endCxn id="144" idx="1"/>
          </p:cNvCxnSpPr>
          <p:nvPr/>
        </p:nvCxnSpPr>
        <p:spPr>
          <a:xfrm>
            <a:off x="3725863" y="4038600"/>
            <a:ext cx="1460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 y="3181350"/>
            <a:ext cx="8763000"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4800" y="1143000"/>
            <a:ext cx="3657600" cy="338138"/>
          </a:xfrm>
          <a:prstGeom prst="rect">
            <a:avLst/>
          </a:prstGeom>
          <a:noFill/>
        </p:spPr>
        <p:txBody>
          <a:bodyPr>
            <a:spAutoFit/>
          </a:bodyPr>
          <a:lstStyle/>
          <a:p>
            <a:pPr fontAlgn="base">
              <a:spcBef>
                <a:spcPct val="0"/>
              </a:spcBef>
              <a:spcAft>
                <a:spcPct val="0"/>
              </a:spcAft>
              <a:defRPr/>
            </a:pPr>
            <a:r>
              <a:rPr lang="en-US" sz="1600" b="1" dirty="0">
                <a:solidFill>
                  <a:prstClr val="black"/>
                </a:solidFill>
              </a:rPr>
              <a:t>Lending Paper Flow: Copy </a:t>
            </a:r>
          </a:p>
        </p:txBody>
      </p:sp>
      <p:cxnSp>
        <p:nvCxnSpPr>
          <p:cNvPr id="55" name="Straight Connector 54"/>
          <p:cNvCxnSpPr/>
          <p:nvPr/>
        </p:nvCxnSpPr>
        <p:spPr>
          <a:xfrm>
            <a:off x="152400" y="-228600"/>
            <a:ext cx="8763000"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2659063" y="3733800"/>
            <a:ext cx="10668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[1]</a:t>
            </a:r>
          </a:p>
          <a:p>
            <a:pPr algn="ctr" fontAlgn="base">
              <a:spcBef>
                <a:spcPct val="0"/>
              </a:spcBef>
              <a:spcAft>
                <a:spcPct val="0"/>
              </a:spcAft>
              <a:defRPr/>
            </a:pPr>
            <a:r>
              <a:rPr lang="en-US" sz="900" dirty="0">
                <a:solidFill>
                  <a:prstClr val="white"/>
                </a:solidFill>
              </a:rPr>
              <a:t>Print book band</a:t>
            </a:r>
          </a:p>
        </p:txBody>
      </p:sp>
      <p:sp>
        <p:nvSpPr>
          <p:cNvPr id="69" name="Rounded Rectangle 68"/>
          <p:cNvSpPr/>
          <p:nvPr/>
        </p:nvSpPr>
        <p:spPr>
          <a:xfrm>
            <a:off x="6262688" y="3733800"/>
            <a:ext cx="9906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[0.25 per page]</a:t>
            </a:r>
          </a:p>
          <a:p>
            <a:pPr algn="ctr" fontAlgn="base">
              <a:spcBef>
                <a:spcPct val="0"/>
              </a:spcBef>
              <a:spcAft>
                <a:spcPct val="0"/>
              </a:spcAft>
              <a:defRPr/>
            </a:pPr>
            <a:r>
              <a:rPr lang="en-US" sz="900" dirty="0">
                <a:solidFill>
                  <a:prstClr val="white"/>
                </a:solidFill>
              </a:rPr>
              <a:t>Shipping instructions sheet</a:t>
            </a:r>
          </a:p>
        </p:txBody>
      </p:sp>
      <p:sp>
        <p:nvSpPr>
          <p:cNvPr id="71" name="Rounded Rectangle 70"/>
          <p:cNvSpPr/>
          <p:nvPr/>
        </p:nvSpPr>
        <p:spPr>
          <a:xfrm>
            <a:off x="6262688" y="4414838"/>
            <a:ext cx="990600" cy="6096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a:t>
            </a:r>
          </a:p>
          <a:p>
            <a:pPr algn="ctr" fontAlgn="base">
              <a:spcBef>
                <a:spcPct val="0"/>
              </a:spcBef>
              <a:spcAft>
                <a:spcPct val="0"/>
              </a:spcAft>
              <a:defRPr/>
            </a:pPr>
            <a:r>
              <a:rPr lang="en-US" sz="900" dirty="0">
                <a:solidFill>
                  <a:prstClr val="black"/>
                </a:solidFill>
              </a:rPr>
              <a:t>Reuse packing instructions</a:t>
            </a:r>
          </a:p>
        </p:txBody>
      </p:sp>
      <p:sp>
        <p:nvSpPr>
          <p:cNvPr id="76" name="Rounded Rectangle 75"/>
          <p:cNvSpPr/>
          <p:nvPr/>
        </p:nvSpPr>
        <p:spPr>
          <a:xfrm>
            <a:off x="392113" y="3792538"/>
            <a:ext cx="882650" cy="493712"/>
          </a:xfrm>
          <a:prstGeom prst="round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050" b="1" dirty="0">
                <a:solidFill>
                  <a:srgbClr val="EEECE1"/>
                </a:solidFill>
              </a:rPr>
              <a:t>Loan</a:t>
            </a:r>
          </a:p>
        </p:txBody>
      </p:sp>
      <p:cxnSp>
        <p:nvCxnSpPr>
          <p:cNvPr id="81" name="Straight Arrow Connector 80"/>
          <p:cNvCxnSpPr>
            <a:stCxn id="76" idx="3"/>
            <a:endCxn id="8" idx="1"/>
          </p:cNvCxnSpPr>
          <p:nvPr/>
        </p:nvCxnSpPr>
        <p:spPr>
          <a:xfrm flipV="1">
            <a:off x="1274763" y="4038600"/>
            <a:ext cx="193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381000" y="1714500"/>
            <a:ext cx="923925" cy="504825"/>
          </a:xfrm>
          <a:prstGeom prst="round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050" b="1" dirty="0">
                <a:solidFill>
                  <a:srgbClr val="EEECE1"/>
                </a:solidFill>
              </a:rPr>
              <a:t>Copy</a:t>
            </a:r>
          </a:p>
        </p:txBody>
      </p:sp>
      <p:sp>
        <p:nvSpPr>
          <p:cNvPr id="89" name="Rounded Rectangle 88"/>
          <p:cNvSpPr/>
          <p:nvPr/>
        </p:nvSpPr>
        <p:spPr>
          <a:xfrm>
            <a:off x="2514600" y="1676400"/>
            <a:ext cx="10668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[1 page]</a:t>
            </a:r>
          </a:p>
          <a:p>
            <a:pPr algn="ctr" fontAlgn="base">
              <a:spcBef>
                <a:spcPct val="0"/>
              </a:spcBef>
              <a:spcAft>
                <a:spcPct val="0"/>
              </a:spcAft>
              <a:defRPr/>
            </a:pPr>
            <a:r>
              <a:rPr lang="en-US" sz="900" dirty="0">
                <a:solidFill>
                  <a:prstClr val="white"/>
                </a:solidFill>
              </a:rPr>
              <a:t>Print request and process/verify</a:t>
            </a:r>
          </a:p>
        </p:txBody>
      </p:sp>
      <p:cxnSp>
        <p:nvCxnSpPr>
          <p:cNvPr id="91" name="Elbow Connector 90"/>
          <p:cNvCxnSpPr>
            <a:stCxn id="82" idx="3"/>
            <a:endCxn id="89" idx="1"/>
          </p:cNvCxnSpPr>
          <p:nvPr/>
        </p:nvCxnSpPr>
        <p:spPr>
          <a:xfrm>
            <a:off x="1304925" y="1966913"/>
            <a:ext cx="1209675" cy="1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2552700" y="2409825"/>
            <a:ext cx="990600" cy="561975"/>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a:t>
            </a:r>
          </a:p>
          <a:p>
            <a:pPr algn="ctr" fontAlgn="base">
              <a:spcBef>
                <a:spcPct val="0"/>
              </a:spcBef>
              <a:spcAft>
                <a:spcPct val="0"/>
              </a:spcAft>
              <a:defRPr/>
            </a:pPr>
            <a:r>
              <a:rPr lang="en-US" sz="900" dirty="0">
                <a:solidFill>
                  <a:prstClr val="black"/>
                </a:solidFill>
              </a:rPr>
              <a:t>Process/Verify request electronically</a:t>
            </a:r>
          </a:p>
        </p:txBody>
      </p:sp>
      <p:sp>
        <p:nvSpPr>
          <p:cNvPr id="93" name="Rounded Rectangle 92"/>
          <p:cNvSpPr/>
          <p:nvPr/>
        </p:nvSpPr>
        <p:spPr>
          <a:xfrm>
            <a:off x="3795713" y="1676400"/>
            <a:ext cx="10668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[10+ pages]</a:t>
            </a:r>
          </a:p>
          <a:p>
            <a:pPr algn="ctr" fontAlgn="base">
              <a:spcBef>
                <a:spcPct val="0"/>
              </a:spcBef>
              <a:spcAft>
                <a:spcPct val="0"/>
              </a:spcAft>
              <a:defRPr/>
            </a:pPr>
            <a:r>
              <a:rPr lang="en-US" sz="900" dirty="0">
                <a:solidFill>
                  <a:prstClr val="white"/>
                </a:solidFill>
              </a:rPr>
              <a:t>Photocopy/print article</a:t>
            </a:r>
          </a:p>
        </p:txBody>
      </p:sp>
      <p:sp>
        <p:nvSpPr>
          <p:cNvPr id="94" name="Rounded Rectangle 93"/>
          <p:cNvSpPr/>
          <p:nvPr/>
        </p:nvSpPr>
        <p:spPr>
          <a:xfrm>
            <a:off x="5045075" y="2416175"/>
            <a:ext cx="990600" cy="5334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a:t>
            </a:r>
          </a:p>
          <a:p>
            <a:pPr algn="ctr" fontAlgn="base">
              <a:spcBef>
                <a:spcPct val="0"/>
              </a:spcBef>
              <a:spcAft>
                <a:spcPct val="0"/>
              </a:spcAft>
              <a:defRPr/>
            </a:pPr>
            <a:r>
              <a:rPr lang="en-US" sz="900" dirty="0">
                <a:solidFill>
                  <a:prstClr val="black"/>
                </a:solidFill>
              </a:rPr>
              <a:t>Scan article and convert as needed</a:t>
            </a:r>
          </a:p>
        </p:txBody>
      </p:sp>
      <p:sp>
        <p:nvSpPr>
          <p:cNvPr id="95" name="Rounded Rectangle 94"/>
          <p:cNvSpPr/>
          <p:nvPr/>
        </p:nvSpPr>
        <p:spPr>
          <a:xfrm>
            <a:off x="5045075" y="1714500"/>
            <a:ext cx="990600" cy="533400"/>
          </a:xfrm>
          <a:prstGeom prst="roundRect">
            <a:avLst/>
          </a:prstGeom>
          <a:solidFill>
            <a:schemeClr val="bg1">
              <a:lumMod val="75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Mail to requester</a:t>
            </a:r>
          </a:p>
        </p:txBody>
      </p:sp>
      <p:cxnSp>
        <p:nvCxnSpPr>
          <p:cNvPr id="99" name="Elbow Connector 98"/>
          <p:cNvCxnSpPr>
            <a:stCxn id="93" idx="3"/>
            <a:endCxn id="95" idx="1"/>
          </p:cNvCxnSpPr>
          <p:nvPr/>
        </p:nvCxnSpPr>
        <p:spPr>
          <a:xfrm>
            <a:off x="4862513" y="1981200"/>
            <a:ext cx="182562"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3"/>
            <a:endCxn id="94" idx="1"/>
          </p:cNvCxnSpPr>
          <p:nvPr/>
        </p:nvCxnSpPr>
        <p:spPr>
          <a:xfrm flipV="1">
            <a:off x="3543300" y="2682875"/>
            <a:ext cx="1501775"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a:xfrm>
            <a:off x="6243638" y="2416175"/>
            <a:ext cx="990600" cy="5334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a:t>
            </a:r>
          </a:p>
          <a:p>
            <a:pPr algn="ctr" fontAlgn="base">
              <a:spcBef>
                <a:spcPct val="0"/>
              </a:spcBef>
              <a:spcAft>
                <a:spcPct val="0"/>
              </a:spcAft>
              <a:defRPr/>
            </a:pPr>
            <a:r>
              <a:rPr lang="en-US" sz="900" dirty="0">
                <a:solidFill>
                  <a:prstClr val="black"/>
                </a:solidFill>
              </a:rPr>
              <a:t>Send article electronically </a:t>
            </a:r>
          </a:p>
        </p:txBody>
      </p:sp>
      <p:cxnSp>
        <p:nvCxnSpPr>
          <p:cNvPr id="108" name="Straight Arrow Connector 107"/>
          <p:cNvCxnSpPr>
            <a:stCxn id="93" idx="2"/>
            <a:endCxn id="94" idx="1"/>
          </p:cNvCxnSpPr>
          <p:nvPr/>
        </p:nvCxnSpPr>
        <p:spPr>
          <a:xfrm rot="16200000" flipH="1">
            <a:off x="4488656" y="2126457"/>
            <a:ext cx="396875" cy="7159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94" idx="3"/>
            <a:endCxn id="106" idx="1"/>
          </p:cNvCxnSpPr>
          <p:nvPr/>
        </p:nvCxnSpPr>
        <p:spPr>
          <a:xfrm>
            <a:off x="6035675" y="2682875"/>
            <a:ext cx="2079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7467600" y="3748088"/>
            <a:ext cx="838200" cy="581025"/>
          </a:xfrm>
          <a:prstGeom prst="roundRect">
            <a:avLst/>
          </a:prstGeom>
          <a:solidFill>
            <a:schemeClr val="bg1">
              <a:lumMod val="75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Mail item</a:t>
            </a:r>
          </a:p>
        </p:txBody>
      </p:sp>
      <p:sp>
        <p:nvSpPr>
          <p:cNvPr id="144" name="Rounded Rectangle 143"/>
          <p:cNvSpPr/>
          <p:nvPr/>
        </p:nvSpPr>
        <p:spPr>
          <a:xfrm>
            <a:off x="3871913" y="3733800"/>
            <a:ext cx="914400" cy="6096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[1 per page]</a:t>
            </a:r>
          </a:p>
          <a:p>
            <a:pPr algn="ctr" fontAlgn="base">
              <a:spcBef>
                <a:spcPct val="0"/>
              </a:spcBef>
              <a:spcAft>
                <a:spcPct val="0"/>
              </a:spcAft>
              <a:defRPr/>
            </a:pPr>
            <a:r>
              <a:rPr lang="en-US" sz="900" dirty="0">
                <a:solidFill>
                  <a:prstClr val="white"/>
                </a:solidFill>
              </a:rPr>
              <a:t>Print return paperwork</a:t>
            </a:r>
          </a:p>
        </p:txBody>
      </p:sp>
      <p:cxnSp>
        <p:nvCxnSpPr>
          <p:cNvPr id="155" name="Straight Arrow Connector 154"/>
          <p:cNvCxnSpPr>
            <a:stCxn id="144" idx="3"/>
            <a:endCxn id="10" idx="1"/>
          </p:cNvCxnSpPr>
          <p:nvPr/>
        </p:nvCxnSpPr>
        <p:spPr>
          <a:xfrm>
            <a:off x="4786313" y="4038600"/>
            <a:ext cx="2587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69" idx="3"/>
            <a:endCxn id="114" idx="1"/>
          </p:cNvCxnSpPr>
          <p:nvPr/>
        </p:nvCxnSpPr>
        <p:spPr>
          <a:xfrm>
            <a:off x="7253288" y="4038600"/>
            <a:ext cx="214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8353425" y="4419600"/>
            <a:ext cx="790575" cy="646113"/>
          </a:xfrm>
          <a:prstGeom prst="rect">
            <a:avLst/>
          </a:prstGeom>
          <a:noFill/>
        </p:spPr>
        <p:txBody>
          <a:bodyPr>
            <a:spAutoFit/>
          </a:bodyPr>
          <a:lstStyle/>
          <a:p>
            <a:pPr fontAlgn="base">
              <a:spcBef>
                <a:spcPct val="0"/>
              </a:spcBef>
              <a:spcAft>
                <a:spcPct val="0"/>
              </a:spcAft>
              <a:defRPr/>
            </a:pPr>
            <a:r>
              <a:rPr lang="en-US" sz="1200" b="1" dirty="0">
                <a:solidFill>
                  <a:prstClr val="black"/>
                </a:solidFill>
              </a:rPr>
              <a:t>1.16 sheets </a:t>
            </a:r>
          </a:p>
          <a:p>
            <a:pPr fontAlgn="base">
              <a:spcBef>
                <a:spcPct val="0"/>
              </a:spcBef>
              <a:spcAft>
                <a:spcPct val="0"/>
              </a:spcAft>
              <a:defRPr/>
            </a:pPr>
            <a:endParaRPr lang="en-US" sz="1200" b="1" dirty="0">
              <a:solidFill>
                <a:prstClr val="black"/>
              </a:solidFill>
            </a:endParaRPr>
          </a:p>
        </p:txBody>
      </p:sp>
      <p:sp>
        <p:nvSpPr>
          <p:cNvPr id="205" name="TextBox 204"/>
          <p:cNvSpPr txBox="1"/>
          <p:nvPr/>
        </p:nvSpPr>
        <p:spPr>
          <a:xfrm>
            <a:off x="7391400" y="2514600"/>
            <a:ext cx="744538" cy="276225"/>
          </a:xfrm>
          <a:prstGeom prst="rect">
            <a:avLst/>
          </a:prstGeom>
          <a:noFill/>
        </p:spPr>
        <p:txBody>
          <a:bodyPr wrap="none">
            <a:spAutoFit/>
          </a:bodyPr>
          <a:lstStyle/>
          <a:p>
            <a:pPr fontAlgn="base">
              <a:spcBef>
                <a:spcPct val="0"/>
              </a:spcBef>
              <a:spcAft>
                <a:spcPct val="0"/>
              </a:spcAft>
              <a:defRPr/>
            </a:pPr>
            <a:r>
              <a:rPr lang="en-US" sz="1200" b="1" dirty="0">
                <a:solidFill>
                  <a:prstClr val="black"/>
                </a:solidFill>
              </a:rPr>
              <a:t>0 sheets </a:t>
            </a:r>
          </a:p>
        </p:txBody>
      </p:sp>
      <p:sp>
        <p:nvSpPr>
          <p:cNvPr id="118" name="Rounded Rectangle 117"/>
          <p:cNvSpPr/>
          <p:nvPr/>
        </p:nvSpPr>
        <p:spPr>
          <a:xfrm>
            <a:off x="6781800" y="990600"/>
            <a:ext cx="914400" cy="4572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white"/>
                </a:solidFill>
              </a:rPr>
              <a:t>General Practice</a:t>
            </a:r>
          </a:p>
        </p:txBody>
      </p:sp>
      <p:sp>
        <p:nvSpPr>
          <p:cNvPr id="119" name="Rounded Rectangle 118"/>
          <p:cNvSpPr/>
          <p:nvPr/>
        </p:nvSpPr>
        <p:spPr>
          <a:xfrm>
            <a:off x="7772400" y="990600"/>
            <a:ext cx="990600" cy="4572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Best Practice</a:t>
            </a:r>
          </a:p>
        </p:txBody>
      </p:sp>
      <p:cxnSp>
        <p:nvCxnSpPr>
          <p:cNvPr id="128" name="Shape 127"/>
          <p:cNvCxnSpPr>
            <a:stCxn id="82" idx="2"/>
            <a:endCxn id="92" idx="1"/>
          </p:cNvCxnSpPr>
          <p:nvPr/>
        </p:nvCxnSpPr>
        <p:spPr>
          <a:xfrm rot="16200000" flipH="1">
            <a:off x="1462088" y="1600200"/>
            <a:ext cx="471488" cy="17097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2697163" y="5105400"/>
            <a:ext cx="990600" cy="6858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a:t>
            </a:r>
          </a:p>
          <a:p>
            <a:pPr algn="ctr" fontAlgn="base">
              <a:spcBef>
                <a:spcPct val="0"/>
              </a:spcBef>
              <a:spcAft>
                <a:spcPct val="0"/>
              </a:spcAft>
              <a:defRPr/>
            </a:pPr>
            <a:r>
              <a:rPr lang="en-US" sz="900" dirty="0">
                <a:solidFill>
                  <a:prstClr val="black"/>
                </a:solidFill>
              </a:rPr>
              <a:t>Include packaging instructions on book band</a:t>
            </a:r>
          </a:p>
        </p:txBody>
      </p:sp>
      <p:sp>
        <p:nvSpPr>
          <p:cNvPr id="134" name="Rounded Rectangle 133"/>
          <p:cNvSpPr/>
          <p:nvPr/>
        </p:nvSpPr>
        <p:spPr>
          <a:xfrm>
            <a:off x="1506538" y="4414838"/>
            <a:ext cx="990600" cy="6096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[0.5]</a:t>
            </a:r>
          </a:p>
          <a:p>
            <a:pPr algn="ctr" fontAlgn="base">
              <a:spcBef>
                <a:spcPct val="0"/>
              </a:spcBef>
              <a:spcAft>
                <a:spcPct val="0"/>
              </a:spcAft>
              <a:defRPr/>
            </a:pPr>
            <a:r>
              <a:rPr lang="en-US" sz="900" dirty="0">
                <a:solidFill>
                  <a:prstClr val="black"/>
                </a:solidFill>
              </a:rPr>
              <a:t>Print pick slip 3 per page</a:t>
            </a:r>
          </a:p>
        </p:txBody>
      </p:sp>
      <p:sp>
        <p:nvSpPr>
          <p:cNvPr id="135" name="Rounded Rectangle 134"/>
          <p:cNvSpPr/>
          <p:nvPr/>
        </p:nvSpPr>
        <p:spPr>
          <a:xfrm>
            <a:off x="3833813" y="4414838"/>
            <a:ext cx="990600" cy="6096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[0.5]</a:t>
            </a:r>
          </a:p>
          <a:p>
            <a:pPr algn="ctr" fontAlgn="base">
              <a:spcBef>
                <a:spcPct val="0"/>
              </a:spcBef>
              <a:spcAft>
                <a:spcPct val="0"/>
              </a:spcAft>
              <a:defRPr/>
            </a:pPr>
            <a:r>
              <a:rPr lang="en-US" sz="900" dirty="0">
                <a:solidFill>
                  <a:prstClr val="black"/>
                </a:solidFill>
              </a:rPr>
              <a:t>Print return paperwork 2 per page</a:t>
            </a:r>
          </a:p>
        </p:txBody>
      </p:sp>
      <p:cxnSp>
        <p:nvCxnSpPr>
          <p:cNvPr id="137" name="Straight Arrow Connector 136"/>
          <p:cNvCxnSpPr>
            <a:stCxn id="10" idx="3"/>
            <a:endCxn id="69" idx="1"/>
          </p:cNvCxnSpPr>
          <p:nvPr/>
        </p:nvCxnSpPr>
        <p:spPr>
          <a:xfrm>
            <a:off x="6035675" y="4038600"/>
            <a:ext cx="2270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5026025" y="4414838"/>
            <a:ext cx="1028700" cy="60960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[0.16]</a:t>
            </a:r>
          </a:p>
          <a:p>
            <a:pPr algn="ctr" fontAlgn="base">
              <a:spcBef>
                <a:spcPct val="0"/>
              </a:spcBef>
              <a:spcAft>
                <a:spcPct val="0"/>
              </a:spcAft>
              <a:defRPr/>
            </a:pPr>
            <a:r>
              <a:rPr lang="en-US" sz="900" dirty="0">
                <a:solidFill>
                  <a:prstClr val="black"/>
                </a:solidFill>
              </a:rPr>
              <a:t>Generate mailing label</a:t>
            </a:r>
          </a:p>
        </p:txBody>
      </p:sp>
      <p:sp>
        <p:nvSpPr>
          <p:cNvPr id="162" name="Rounded Rectangle 161"/>
          <p:cNvSpPr/>
          <p:nvPr/>
        </p:nvSpPr>
        <p:spPr>
          <a:xfrm>
            <a:off x="4038600" y="5715000"/>
            <a:ext cx="4495800" cy="685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sz="1200" b="1" dirty="0">
                <a:solidFill>
                  <a:prstClr val="white"/>
                </a:solidFill>
              </a:rPr>
              <a:t>Check out the </a:t>
            </a:r>
            <a:r>
              <a:rPr lang="en-US" sz="1200" b="1" dirty="0" err="1">
                <a:solidFill>
                  <a:prstClr val="white"/>
                </a:solidFill>
              </a:rPr>
              <a:t>Illiad</a:t>
            </a:r>
            <a:r>
              <a:rPr lang="en-US" sz="1200" b="1" dirty="0">
                <a:solidFill>
                  <a:prstClr val="white"/>
                </a:solidFill>
              </a:rPr>
              <a:t> Workflow Toolkit for time-saving tips on automating workflow, templates, and eliminating paper processes:</a:t>
            </a:r>
            <a:r>
              <a:rPr lang="en-US" sz="1200" dirty="0">
                <a:solidFill>
                  <a:prstClr val="white"/>
                </a:solidFill>
              </a:rPr>
              <a:t/>
            </a:r>
            <a:br>
              <a:rPr lang="en-US" sz="1200" dirty="0">
                <a:solidFill>
                  <a:prstClr val="white"/>
                </a:solidFill>
              </a:rPr>
            </a:br>
            <a:r>
              <a:rPr lang="en-US" sz="1200" b="1" u="sng" dirty="0">
                <a:solidFill>
                  <a:prstClr val="white"/>
                </a:solidFill>
              </a:rPr>
              <a:t>http://toolkit.idsproject.org</a:t>
            </a:r>
          </a:p>
          <a:p>
            <a:pPr fontAlgn="base">
              <a:spcBef>
                <a:spcPct val="0"/>
              </a:spcBef>
              <a:spcAft>
                <a:spcPct val="0"/>
              </a:spcAft>
              <a:defRPr/>
            </a:pPr>
            <a:r>
              <a:rPr lang="en-US" sz="1200" dirty="0">
                <a:solidFill>
                  <a:prstClr val="white"/>
                </a:solidFill>
              </a:rPr>
              <a:t> </a:t>
            </a:r>
          </a:p>
        </p:txBody>
      </p:sp>
      <p:cxnSp>
        <p:nvCxnSpPr>
          <p:cNvPr id="49" name="Shape 48"/>
          <p:cNvCxnSpPr>
            <a:stCxn id="131" idx="3"/>
            <a:endCxn id="71" idx="2"/>
          </p:cNvCxnSpPr>
          <p:nvPr/>
        </p:nvCxnSpPr>
        <p:spPr>
          <a:xfrm flipV="1">
            <a:off x="3687763" y="5024438"/>
            <a:ext cx="3070225" cy="423862"/>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9" idx="3"/>
            <a:endCxn id="93" idx="1"/>
          </p:cNvCxnSpPr>
          <p:nvPr/>
        </p:nvCxnSpPr>
        <p:spPr>
          <a:xfrm>
            <a:off x="3581400" y="1981200"/>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48400" y="1828800"/>
            <a:ext cx="900113" cy="276225"/>
          </a:xfrm>
          <a:prstGeom prst="rect">
            <a:avLst/>
          </a:prstGeom>
          <a:noFill/>
        </p:spPr>
        <p:txBody>
          <a:bodyPr wrap="none">
            <a:spAutoFit/>
          </a:bodyPr>
          <a:lstStyle/>
          <a:p>
            <a:pPr fontAlgn="base">
              <a:spcBef>
                <a:spcPct val="0"/>
              </a:spcBef>
              <a:spcAft>
                <a:spcPct val="0"/>
              </a:spcAft>
              <a:defRPr/>
            </a:pPr>
            <a:r>
              <a:rPr lang="en-US" sz="1200" b="1" dirty="0">
                <a:solidFill>
                  <a:prstClr val="black"/>
                </a:solidFill>
              </a:rPr>
              <a:t>11+ sheets </a:t>
            </a:r>
          </a:p>
        </p:txBody>
      </p:sp>
      <p:sp>
        <p:nvSpPr>
          <p:cNvPr id="56" name="TextBox 55"/>
          <p:cNvSpPr txBox="1"/>
          <p:nvPr/>
        </p:nvSpPr>
        <p:spPr>
          <a:xfrm>
            <a:off x="8353425" y="3813175"/>
            <a:ext cx="714375" cy="461963"/>
          </a:xfrm>
          <a:prstGeom prst="rect">
            <a:avLst/>
          </a:prstGeom>
          <a:noFill/>
        </p:spPr>
        <p:txBody>
          <a:bodyPr>
            <a:spAutoFit/>
          </a:bodyPr>
          <a:lstStyle/>
          <a:p>
            <a:pPr fontAlgn="base">
              <a:spcBef>
                <a:spcPct val="0"/>
              </a:spcBef>
              <a:spcAft>
                <a:spcPct val="0"/>
              </a:spcAft>
              <a:defRPr/>
            </a:pPr>
            <a:r>
              <a:rPr lang="en-US" sz="1200" b="1" dirty="0">
                <a:solidFill>
                  <a:prstClr val="black"/>
                </a:solidFill>
              </a:rPr>
              <a:t>3.5</a:t>
            </a:r>
          </a:p>
          <a:p>
            <a:pPr fontAlgn="base">
              <a:spcBef>
                <a:spcPct val="0"/>
              </a:spcBef>
              <a:spcAft>
                <a:spcPct val="0"/>
              </a:spcAft>
              <a:defRPr/>
            </a:pPr>
            <a:r>
              <a:rPr lang="en-US" sz="1200" b="1" dirty="0">
                <a:solidFill>
                  <a:prstClr val="black"/>
                </a:solidFill>
              </a:rPr>
              <a:t>sheets </a:t>
            </a:r>
          </a:p>
        </p:txBody>
      </p:sp>
      <p:sp>
        <p:nvSpPr>
          <p:cNvPr id="57" name="Rounded Rectangle 56"/>
          <p:cNvSpPr/>
          <p:nvPr/>
        </p:nvSpPr>
        <p:spPr>
          <a:xfrm>
            <a:off x="7467600" y="4429125"/>
            <a:ext cx="838200" cy="581025"/>
          </a:xfrm>
          <a:prstGeom prst="roundRect">
            <a:avLst/>
          </a:prstGeom>
          <a:solidFill>
            <a:schemeClr val="bg1">
              <a:lumMod val="75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prstClr val="black"/>
                </a:solidFill>
              </a:rPr>
              <a:t>Mail item</a:t>
            </a:r>
          </a:p>
        </p:txBody>
      </p:sp>
      <p:cxnSp>
        <p:nvCxnSpPr>
          <p:cNvPr id="59" name="Straight Arrow Connector 58"/>
          <p:cNvCxnSpPr>
            <a:stCxn id="71" idx="3"/>
            <a:endCxn id="57" idx="1"/>
          </p:cNvCxnSpPr>
          <p:nvPr/>
        </p:nvCxnSpPr>
        <p:spPr>
          <a:xfrm>
            <a:off x="7253288" y="4719638"/>
            <a:ext cx="214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04800" y="3276600"/>
            <a:ext cx="3657600" cy="338138"/>
          </a:xfrm>
          <a:prstGeom prst="rect">
            <a:avLst/>
          </a:prstGeom>
          <a:noFill/>
        </p:spPr>
        <p:txBody>
          <a:bodyPr>
            <a:spAutoFit/>
          </a:bodyPr>
          <a:lstStyle/>
          <a:p>
            <a:pPr fontAlgn="base">
              <a:spcBef>
                <a:spcPct val="0"/>
              </a:spcBef>
              <a:spcAft>
                <a:spcPct val="0"/>
              </a:spcAft>
              <a:defRPr/>
            </a:pPr>
            <a:r>
              <a:rPr lang="en-US" sz="1600" b="1" dirty="0">
                <a:solidFill>
                  <a:prstClr val="black"/>
                </a:solidFill>
              </a:rPr>
              <a:t>Lending Paper Flow: Loan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smtClean="0"/>
              <a:t>Environmental impacts: office paper use</a:t>
            </a:r>
          </a:p>
        </p:txBody>
      </p:sp>
      <p:sp>
        <p:nvSpPr>
          <p:cNvPr id="10243" name="Slide Number Placeholder 38"/>
          <p:cNvSpPr>
            <a:spLocks noGrp="1"/>
          </p:cNvSpPr>
          <p:nvPr>
            <p:ph type="sldNum" sz="quarter" idx="12"/>
          </p:nvPr>
        </p:nvSpPr>
        <p:spPr bwMode="auto">
          <a:noFill/>
          <a:ln>
            <a:miter lim="800000"/>
            <a:headEnd/>
            <a:tailEnd/>
          </a:ln>
        </p:spPr>
        <p:txBody>
          <a:bodyPr/>
          <a:lstStyle/>
          <a:p>
            <a:fld id="{F5E20975-A855-4E6E-ACAB-53438C1CD5FC}" type="slidenum">
              <a:rPr lang="en-US" smtClean="0"/>
              <a:pPr/>
              <a:t>11</a:t>
            </a:fld>
            <a:endParaRPr lang="en-US" smtClean="0"/>
          </a:p>
        </p:txBody>
      </p:sp>
      <p:sp>
        <p:nvSpPr>
          <p:cNvPr id="40" name="TextBox 39"/>
          <p:cNvSpPr txBox="1"/>
          <p:nvPr/>
        </p:nvSpPr>
        <p:spPr>
          <a:xfrm>
            <a:off x="457200" y="1066800"/>
            <a:ext cx="5638800" cy="3994150"/>
          </a:xfrm>
          <a:prstGeom prst="rect">
            <a:avLst/>
          </a:prstGeom>
          <a:noFill/>
        </p:spPr>
        <p:txBody>
          <a:bodyPr>
            <a:spAutoFit/>
          </a:bodyPr>
          <a:lstStyle/>
          <a:p>
            <a:pPr>
              <a:defRPr/>
            </a:pPr>
            <a:r>
              <a:rPr lang="en-US" sz="1600" b="1" dirty="0">
                <a:latin typeface="+mj-lt"/>
              </a:rPr>
              <a:t>Paper facts</a:t>
            </a:r>
          </a:p>
          <a:p>
            <a:pPr>
              <a:spcBef>
                <a:spcPts val="300"/>
              </a:spcBef>
              <a:defRPr/>
            </a:pPr>
            <a:r>
              <a:rPr lang="en-US" sz="1400" b="1" dirty="0">
                <a:latin typeface="+mj-lt"/>
              </a:rPr>
              <a:t>By reducing loan paperwork from 3.5 to 1.16 pieces </a:t>
            </a:r>
            <a:r>
              <a:rPr lang="en-US" sz="1400" dirty="0">
                <a:latin typeface="+mj-lt"/>
              </a:rPr>
              <a:t>of paper, a mid-size library with a volume of 10,000 loans per year would reduce paper use by 234 lbs per year, and </a:t>
            </a:r>
          </a:p>
          <a:p>
            <a:pPr lvl="1">
              <a:spcBef>
                <a:spcPts val="300"/>
              </a:spcBef>
              <a:buFont typeface="Arial" pitchFamily="34" charset="0"/>
              <a:buChar char="•"/>
              <a:defRPr/>
            </a:pPr>
            <a:r>
              <a:rPr lang="en-US" sz="1400" dirty="0">
                <a:latin typeface="+mj-lt"/>
              </a:rPr>
              <a:t> Save 3 million BTUs of energy</a:t>
            </a:r>
          </a:p>
          <a:p>
            <a:pPr lvl="1">
              <a:spcBef>
                <a:spcPts val="300"/>
              </a:spcBef>
              <a:buFont typeface="Arial" pitchFamily="34" charset="0"/>
              <a:buChar char="•"/>
              <a:defRPr/>
            </a:pPr>
            <a:r>
              <a:rPr lang="en-US" sz="1400" dirty="0">
                <a:latin typeface="+mj-lt"/>
              </a:rPr>
              <a:t> Stop 688 lbs CO</a:t>
            </a:r>
            <a:r>
              <a:rPr lang="en-US" sz="1400" baseline="-25000" dirty="0">
                <a:latin typeface="+mj-lt"/>
              </a:rPr>
              <a:t>2</a:t>
            </a:r>
            <a:r>
              <a:rPr lang="en-US" sz="1400" dirty="0">
                <a:latin typeface="+mj-lt"/>
              </a:rPr>
              <a:t>e from being emitted</a:t>
            </a:r>
          </a:p>
          <a:p>
            <a:pPr lvl="1">
              <a:spcBef>
                <a:spcPts val="300"/>
              </a:spcBef>
              <a:buFont typeface="Arial" pitchFamily="34" charset="0"/>
              <a:buChar char="•"/>
              <a:defRPr/>
            </a:pPr>
            <a:r>
              <a:rPr lang="en-US" sz="1400" dirty="0">
                <a:latin typeface="+mj-lt"/>
              </a:rPr>
              <a:t> Reduce 2,600 gallons of wastewater</a:t>
            </a:r>
          </a:p>
          <a:p>
            <a:pPr lvl="1">
              <a:spcBef>
                <a:spcPts val="300"/>
              </a:spcBef>
              <a:buFont typeface="Arial" pitchFamily="34" charset="0"/>
              <a:buChar char="•"/>
              <a:defRPr/>
            </a:pPr>
            <a:r>
              <a:rPr lang="en-US" sz="1400" dirty="0">
                <a:latin typeface="+mj-lt"/>
              </a:rPr>
              <a:t> Prevent the creation of 223 lbs of solid waste</a:t>
            </a:r>
            <a:endParaRPr lang="en-US" sz="600" i="1" dirty="0">
              <a:latin typeface="+mj-lt"/>
            </a:endParaRPr>
          </a:p>
          <a:p>
            <a:pPr>
              <a:spcBef>
                <a:spcPts val="300"/>
              </a:spcBef>
              <a:defRPr/>
            </a:pPr>
            <a:r>
              <a:rPr lang="en-US" sz="1400" b="1" dirty="0">
                <a:solidFill>
                  <a:prstClr val="black"/>
                </a:solidFill>
                <a:latin typeface="Calibri"/>
              </a:rPr>
              <a:t>By reducing article loan paper use</a:t>
            </a:r>
            <a:r>
              <a:rPr lang="en-US" sz="1400" dirty="0">
                <a:solidFill>
                  <a:prstClr val="black"/>
                </a:solidFill>
                <a:latin typeface="Calibri"/>
              </a:rPr>
              <a:t> </a:t>
            </a:r>
            <a:r>
              <a:rPr lang="en-US" sz="1400" b="1" dirty="0">
                <a:solidFill>
                  <a:prstClr val="black"/>
                </a:solidFill>
                <a:latin typeface="Calibri"/>
              </a:rPr>
              <a:t>from 11 (or more) to 0 pieces </a:t>
            </a:r>
            <a:r>
              <a:rPr lang="en-US" sz="1400" dirty="0">
                <a:solidFill>
                  <a:prstClr val="black"/>
                </a:solidFill>
                <a:latin typeface="Calibri"/>
              </a:rPr>
              <a:t>of paper, a mid-size library with a volume of 5,000 requests would reduce paper use by 550 lbs per year, and </a:t>
            </a:r>
          </a:p>
          <a:p>
            <a:pPr lvl="1">
              <a:spcBef>
                <a:spcPts val="300"/>
              </a:spcBef>
              <a:buFont typeface="Arial" pitchFamily="34" charset="0"/>
              <a:buChar char="•"/>
              <a:defRPr/>
            </a:pPr>
            <a:r>
              <a:rPr lang="en-US" sz="1400" dirty="0">
                <a:solidFill>
                  <a:prstClr val="black"/>
                </a:solidFill>
                <a:latin typeface="Calibri"/>
              </a:rPr>
              <a:t> Eliminate about 1 ton of wood use or 7 trees </a:t>
            </a:r>
          </a:p>
          <a:p>
            <a:pPr lvl="1">
              <a:spcBef>
                <a:spcPts val="300"/>
              </a:spcBef>
              <a:buFont typeface="Arial" pitchFamily="34" charset="0"/>
              <a:buChar char="•"/>
              <a:defRPr/>
            </a:pPr>
            <a:r>
              <a:rPr lang="en-US" sz="1400" dirty="0">
                <a:solidFill>
                  <a:prstClr val="black"/>
                </a:solidFill>
                <a:latin typeface="Calibri"/>
              </a:rPr>
              <a:t> Save 8 million BTUs of energy</a:t>
            </a:r>
          </a:p>
          <a:p>
            <a:pPr lvl="1">
              <a:spcBef>
                <a:spcPts val="300"/>
              </a:spcBef>
              <a:buFont typeface="Arial" pitchFamily="34" charset="0"/>
              <a:buChar char="•"/>
              <a:defRPr/>
            </a:pPr>
            <a:r>
              <a:rPr lang="en-US" sz="1400" dirty="0">
                <a:solidFill>
                  <a:prstClr val="black"/>
                </a:solidFill>
                <a:latin typeface="Calibri"/>
              </a:rPr>
              <a:t> Stop 1,618 lbs CO</a:t>
            </a:r>
            <a:r>
              <a:rPr lang="en-US" sz="1400" baseline="-25000" dirty="0">
                <a:solidFill>
                  <a:prstClr val="black"/>
                </a:solidFill>
                <a:latin typeface="Calibri"/>
              </a:rPr>
              <a:t>2</a:t>
            </a:r>
            <a:r>
              <a:rPr lang="en-US" sz="1400" dirty="0">
                <a:solidFill>
                  <a:prstClr val="black"/>
                </a:solidFill>
                <a:latin typeface="Calibri"/>
              </a:rPr>
              <a:t>e from being emitted</a:t>
            </a:r>
          </a:p>
          <a:p>
            <a:pPr lvl="1">
              <a:spcBef>
                <a:spcPts val="300"/>
              </a:spcBef>
              <a:buFont typeface="Arial" pitchFamily="34" charset="0"/>
              <a:buChar char="•"/>
              <a:defRPr/>
            </a:pPr>
            <a:r>
              <a:rPr lang="en-US" sz="1400" dirty="0">
                <a:solidFill>
                  <a:prstClr val="black"/>
                </a:solidFill>
                <a:latin typeface="Calibri"/>
              </a:rPr>
              <a:t> Reduce 6,110 gallons of wastewater</a:t>
            </a:r>
          </a:p>
          <a:p>
            <a:pPr lvl="1">
              <a:spcBef>
                <a:spcPts val="300"/>
              </a:spcBef>
              <a:buFont typeface="Arial" pitchFamily="34" charset="0"/>
              <a:buChar char="•"/>
              <a:defRPr/>
            </a:pPr>
            <a:r>
              <a:rPr lang="en-US" sz="1400" dirty="0">
                <a:solidFill>
                  <a:prstClr val="black"/>
                </a:solidFill>
                <a:latin typeface="Calibri"/>
              </a:rPr>
              <a:t> Prevent the creation of 525 lbs of solid waste</a:t>
            </a:r>
            <a:r>
              <a:rPr lang="en-US" sz="1400" baseline="30000" dirty="0">
                <a:solidFill>
                  <a:prstClr val="black"/>
                </a:solidFill>
                <a:latin typeface="Calibri"/>
              </a:rPr>
              <a:t>1</a:t>
            </a:r>
          </a:p>
        </p:txBody>
      </p:sp>
      <p:sp>
        <p:nvSpPr>
          <p:cNvPr id="10" name="Rounded Rectangle 9"/>
          <p:cNvSpPr/>
          <p:nvPr/>
        </p:nvSpPr>
        <p:spPr>
          <a:xfrm>
            <a:off x="6172200" y="1371600"/>
            <a:ext cx="2590800" cy="3657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Best Practice:  </a:t>
            </a:r>
            <a:r>
              <a:rPr lang="en-US" sz="1400" dirty="0" smtClean="0"/>
              <a:t>University  of Tennessee at Knoxville </a:t>
            </a:r>
            <a:r>
              <a:rPr lang="en-US" sz="1400" dirty="0"/>
              <a:t>ILL staff saves paper and staff time using a unique loan request template that doubles as a pick slip and return paperwork. They print it on special sheets that are half label, half copy paper, so outgoing and incoming mailing labels are also printed in one step, using only one piece of paper total. Book bands are printed 2 to a page, resulting in 1.5 pieces of paper per transaction. </a:t>
            </a:r>
          </a:p>
        </p:txBody>
      </p:sp>
      <p:sp>
        <p:nvSpPr>
          <p:cNvPr id="11" name="Rounded Rectangle 10"/>
          <p:cNvSpPr/>
          <p:nvPr/>
        </p:nvSpPr>
        <p:spPr>
          <a:xfrm>
            <a:off x="457200" y="5257800"/>
            <a:ext cx="8229600" cy="8382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400" b="1" dirty="0"/>
              <a:t>Remember to reuse and recycle office paper: </a:t>
            </a:r>
            <a:r>
              <a:rPr lang="en-US" sz="1400" dirty="0"/>
              <a:t>Recycling 1 ton of paper saves 17 mature trees, 7,000 gallons of water, 3 cubic yards of landfill space, 2 barrels of oil, and 4,100 kilowatt-hours of electricity — enough energy to power the average American home for five months. </a:t>
            </a:r>
            <a:r>
              <a:rPr lang="en-US" sz="900" i="1" dirty="0"/>
              <a:t>Source: EPA, 2008</a:t>
            </a:r>
          </a:p>
        </p:txBody>
      </p:sp>
      <p:sp>
        <p:nvSpPr>
          <p:cNvPr id="10248" name="TextBox 11"/>
          <p:cNvSpPr txBox="1">
            <a:spLocks noChangeArrowheads="1"/>
          </p:cNvSpPr>
          <p:nvPr/>
        </p:nvSpPr>
        <p:spPr bwMode="auto">
          <a:xfrm>
            <a:off x="762000" y="6259513"/>
            <a:ext cx="7924800" cy="430212"/>
          </a:xfrm>
          <a:prstGeom prst="rect">
            <a:avLst/>
          </a:prstGeom>
          <a:noFill/>
          <a:ln w="9525">
            <a:noFill/>
            <a:miter lim="800000"/>
            <a:headEnd/>
            <a:tailEnd/>
          </a:ln>
        </p:spPr>
        <p:txBody>
          <a:bodyPr>
            <a:spAutoFit/>
          </a:bodyPr>
          <a:lstStyle/>
          <a:p>
            <a:pPr lvl="1">
              <a:spcBef>
                <a:spcPts val="300"/>
              </a:spcBef>
            </a:pPr>
            <a:r>
              <a:rPr lang="en-US" sz="1100">
                <a:solidFill>
                  <a:srgbClr val="000000"/>
                </a:solidFill>
                <a:latin typeface="Calibri" pitchFamily="34" charset="0"/>
              </a:rPr>
              <a:t>1. Paper Task Force. “Paper Calculator.” Environmental Defense Fund. http://www.edf.org/papercalculator (accessed January 5, 2010).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89763" cy="1284287"/>
          </a:xfrm>
        </p:spPr>
        <p:txBody>
          <a:bodyPr/>
          <a:lstStyle/>
          <a:p>
            <a:r>
              <a:rPr lang="en-US" dirty="0" err="1" smtClean="0"/>
              <a:t>ILLiad</a:t>
            </a:r>
            <a:r>
              <a:rPr lang="en-US" dirty="0" smtClean="0"/>
              <a:t> “Half paper/half label” Template</a:t>
            </a:r>
            <a:endParaRPr lang="en-US" dirty="0"/>
          </a:p>
        </p:txBody>
      </p:sp>
      <p:sp>
        <p:nvSpPr>
          <p:cNvPr id="3" name="Text Placeholder 2"/>
          <p:cNvSpPr>
            <a:spLocks noGrp="1"/>
          </p:cNvSpPr>
          <p:nvPr>
            <p:ph type="body" sz="half" idx="1"/>
          </p:nvPr>
        </p:nvSpPr>
        <p:spPr/>
        <p:txBody>
          <a:bodyPr/>
          <a:lstStyle/>
          <a:p>
            <a:pPr>
              <a:buFont typeface="Arial" pitchFamily="34" charset="0"/>
              <a:buChar char="•"/>
            </a:pPr>
            <a:r>
              <a:rPr lang="en-US" dirty="0" smtClean="0">
                <a:solidFill>
                  <a:schemeClr val="accent1"/>
                </a:solidFill>
              </a:rPr>
              <a:t>Developed</a:t>
            </a:r>
            <a:r>
              <a:rPr lang="en-US" dirty="0" smtClean="0"/>
              <a:t> by Tracy Luna,  </a:t>
            </a:r>
            <a:r>
              <a:rPr lang="en-US" sz="1800" dirty="0" smtClean="0"/>
              <a:t>U of Tennessee at Knoxville</a:t>
            </a:r>
          </a:p>
          <a:p>
            <a:pPr lvl="1">
              <a:buFont typeface="Arial" pitchFamily="34" charset="0"/>
              <a:buChar char="•"/>
            </a:pPr>
            <a:r>
              <a:rPr lang="en-US" dirty="0" smtClean="0">
                <a:hlinkClick r:id="rId3"/>
              </a:rPr>
              <a:t>luna@utk.edu</a:t>
            </a:r>
            <a:endParaRPr lang="en-US" dirty="0" smtClean="0"/>
          </a:p>
          <a:p>
            <a:pPr>
              <a:buFont typeface="Arial" pitchFamily="34" charset="0"/>
              <a:buChar char="•"/>
            </a:pPr>
            <a:r>
              <a:rPr lang="en-US" dirty="0" smtClean="0"/>
              <a:t>Worked with local printer, King Business Solutions</a:t>
            </a:r>
          </a:p>
          <a:p>
            <a:pPr lvl="1">
              <a:buFont typeface="Arial" pitchFamily="34" charset="0"/>
              <a:buChar char="•"/>
            </a:pPr>
            <a:r>
              <a:rPr lang="en-US" dirty="0" smtClean="0">
                <a:hlinkClick r:id="rId4"/>
              </a:rPr>
              <a:t>www.kbfcorp.com</a:t>
            </a:r>
            <a:endParaRPr lang="en-US" dirty="0" smtClean="0"/>
          </a:p>
          <a:p>
            <a:pPr lvl="1">
              <a:buFont typeface="Arial" pitchFamily="34" charset="0"/>
              <a:buChar char="•"/>
            </a:pPr>
            <a:r>
              <a:rPr lang="en-US" dirty="0" smtClean="0"/>
              <a:t>800-251-9236</a:t>
            </a:r>
          </a:p>
          <a:p>
            <a:pPr>
              <a:buFont typeface="Arial" pitchFamily="34" charset="0"/>
              <a:buChar char="•"/>
            </a:pPr>
            <a:r>
              <a:rPr lang="en-US" dirty="0" smtClean="0">
                <a:solidFill>
                  <a:schemeClr val="accent1"/>
                </a:solidFill>
              </a:rPr>
              <a:t>Shared</a:t>
            </a:r>
            <a:r>
              <a:rPr lang="en-US" dirty="0" smtClean="0"/>
              <a:t> with colleagues</a:t>
            </a:r>
          </a:p>
          <a:p>
            <a:pPr>
              <a:buFont typeface="Arial" pitchFamily="34" charset="0"/>
              <a:buChar char="•"/>
            </a:pPr>
            <a:r>
              <a:rPr lang="en-US" dirty="0" smtClean="0"/>
              <a:t>As of July 2009, </a:t>
            </a:r>
            <a:r>
              <a:rPr lang="en-US" dirty="0" smtClean="0">
                <a:solidFill>
                  <a:schemeClr val="accent1"/>
                </a:solidFill>
              </a:rPr>
              <a:t>hybrids</a:t>
            </a:r>
            <a:r>
              <a:rPr lang="en-US" dirty="0" smtClean="0"/>
              <a:t> cost $1979 for 15,000</a:t>
            </a:r>
          </a:p>
          <a:p>
            <a:endParaRPr lang="en-US" dirty="0"/>
          </a:p>
        </p:txBody>
      </p:sp>
      <p:sp>
        <p:nvSpPr>
          <p:cNvPr id="4" name="ClipArt Placeholder 3"/>
          <p:cNvSpPr>
            <a:spLocks noGrp="1"/>
          </p:cNvSpPr>
          <p:nvPr>
            <p:ph type="clipArt" sz="half" idx="2"/>
          </p:nvPr>
        </p:nvSpPr>
        <p:spPr/>
      </p:sp>
      <p:graphicFrame>
        <p:nvGraphicFramePr>
          <p:cNvPr id="6146" name="Object 2"/>
          <p:cNvGraphicFramePr>
            <a:graphicFrameLocks noChangeAspect="1"/>
          </p:cNvGraphicFramePr>
          <p:nvPr/>
        </p:nvGraphicFramePr>
        <p:xfrm>
          <a:off x="4419600" y="1447800"/>
          <a:ext cx="4495800" cy="5257800"/>
        </p:xfrm>
        <a:graphic>
          <a:graphicData uri="http://schemas.openxmlformats.org/presentationml/2006/ole">
            <p:oleObj spid="_x0000_s6146" name="Acrobat Document" r:id="rId5" imgW="5829154" imgH="7543605" progId="AcroExch.Document.7">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2800" dirty="0" smtClean="0"/>
              <a:t>Library profile: University of Miami</a:t>
            </a:r>
          </a:p>
        </p:txBody>
      </p:sp>
      <p:sp>
        <p:nvSpPr>
          <p:cNvPr id="39939" name="Slide Number Placeholder 38"/>
          <p:cNvSpPr>
            <a:spLocks noGrp="1"/>
          </p:cNvSpPr>
          <p:nvPr>
            <p:ph type="sldNum" sz="quarter" idx="12"/>
          </p:nvPr>
        </p:nvSpPr>
        <p:spPr bwMode="auto">
          <a:xfrm>
            <a:off x="6477000" y="6492875"/>
            <a:ext cx="2133600" cy="365125"/>
          </a:xfrm>
          <a:noFill/>
          <a:ln>
            <a:miter lim="800000"/>
            <a:headEnd/>
            <a:tailEnd/>
          </a:ln>
        </p:spPr>
        <p:txBody>
          <a:bodyPr/>
          <a:lstStyle/>
          <a:p>
            <a:fld id="{35EF1151-04B5-4144-BA25-97F6ACE78408}" type="slidenum">
              <a:rPr lang="en-US" smtClean="0"/>
              <a:pPr/>
              <a:t>13</a:t>
            </a:fld>
            <a:endParaRPr lang="en-US" smtClean="0"/>
          </a:p>
        </p:txBody>
      </p:sp>
      <p:sp>
        <p:nvSpPr>
          <p:cNvPr id="34821" name="Rectangle 43"/>
          <p:cNvSpPr>
            <a:spLocks noChangeArrowheads="1"/>
          </p:cNvSpPr>
          <p:nvPr/>
        </p:nvSpPr>
        <p:spPr bwMode="auto">
          <a:xfrm>
            <a:off x="457200" y="1066800"/>
            <a:ext cx="5029200" cy="5029200"/>
          </a:xfrm>
          <a:prstGeom prst="rect">
            <a:avLst/>
          </a:prstGeom>
          <a:noFill/>
          <a:ln w="9525">
            <a:noFill/>
            <a:miter lim="800000"/>
            <a:headEnd/>
            <a:tailEnd/>
          </a:ln>
        </p:spPr>
        <p:txBody>
          <a:bodyPr/>
          <a:lstStyle/>
          <a:p>
            <a:pPr marL="342900" indent="-342900" eaLnBrk="0" hangingPunct="0">
              <a:spcBef>
                <a:spcPts val="100"/>
              </a:spcBef>
              <a:spcAft>
                <a:spcPts val="300"/>
              </a:spcAft>
              <a:buClr>
                <a:srgbClr val="287A51"/>
              </a:buClr>
              <a:buFont typeface="Arial" pitchFamily="34" charset="0"/>
              <a:buChar char="•"/>
              <a:defRPr/>
            </a:pPr>
            <a:r>
              <a:rPr lang="en-US" sz="1350" b="1" dirty="0">
                <a:latin typeface="Calibri" pitchFamily="34" charset="0"/>
              </a:rPr>
              <a:t>Location: </a:t>
            </a:r>
            <a:r>
              <a:rPr lang="en-US" sz="1350" dirty="0">
                <a:latin typeface="Calibri" pitchFamily="34" charset="0"/>
              </a:rPr>
              <a:t>Miami, Florida</a:t>
            </a:r>
          </a:p>
          <a:p>
            <a:pPr marL="342900" indent="-342900" eaLnBrk="0" hangingPunct="0">
              <a:spcBef>
                <a:spcPts val="100"/>
              </a:spcBef>
              <a:buClr>
                <a:srgbClr val="287A51"/>
              </a:buClr>
              <a:buFont typeface="Arial" pitchFamily="34" charset="0"/>
              <a:buChar char="•"/>
              <a:defRPr/>
            </a:pPr>
            <a:r>
              <a:rPr lang="en-US" sz="1350" b="1" dirty="0">
                <a:latin typeface="Calibri" pitchFamily="34" charset="0"/>
              </a:rPr>
              <a:t>Consortia arrangements (lending): </a:t>
            </a:r>
          </a:p>
          <a:p>
            <a:pPr marL="800100" lvl="1" indent="-342900" eaLnBrk="0" hangingPunct="0">
              <a:spcBef>
                <a:spcPts val="100"/>
              </a:spcBef>
              <a:buClr>
                <a:srgbClr val="287A51"/>
              </a:buClr>
              <a:buFont typeface="Arial" pitchFamily="34" charset="0"/>
              <a:buChar char="•"/>
              <a:defRPr/>
            </a:pPr>
            <a:r>
              <a:rPr lang="en-US" sz="1350" dirty="0">
                <a:latin typeface="Calibri" pitchFamily="34" charset="0"/>
              </a:rPr>
              <a:t>52% Tampa Bay Library Consortium (uses DLLI carrier)</a:t>
            </a:r>
          </a:p>
          <a:p>
            <a:pPr marL="800100" lvl="1" indent="-342900" eaLnBrk="0" hangingPunct="0">
              <a:spcBef>
                <a:spcPts val="100"/>
              </a:spcBef>
              <a:buClr>
                <a:srgbClr val="287A51"/>
              </a:buClr>
              <a:buFont typeface="Arial" pitchFamily="34" charset="0"/>
              <a:buChar char="•"/>
              <a:defRPr/>
            </a:pPr>
            <a:r>
              <a:rPr lang="en-US" sz="1350" dirty="0">
                <a:latin typeface="Calibri" pitchFamily="34" charset="0"/>
              </a:rPr>
              <a:t>35% Kudzu / ASURL (Association of Southeast University Research Libraries)</a:t>
            </a:r>
          </a:p>
          <a:p>
            <a:pPr marL="800100" lvl="1" indent="-342900" eaLnBrk="0" hangingPunct="0">
              <a:spcBef>
                <a:spcPts val="100"/>
              </a:spcBef>
              <a:buClr>
                <a:srgbClr val="287A51"/>
              </a:buClr>
              <a:buFont typeface="Arial" pitchFamily="34" charset="0"/>
              <a:buChar char="•"/>
              <a:defRPr/>
            </a:pPr>
            <a:r>
              <a:rPr lang="en-US" sz="1350" dirty="0">
                <a:latin typeface="Calibri" pitchFamily="34" charset="0"/>
              </a:rPr>
              <a:t>5% SHARES</a:t>
            </a:r>
          </a:p>
          <a:p>
            <a:pPr marL="800100" lvl="1" indent="-342900" eaLnBrk="0" hangingPunct="0">
              <a:spcBef>
                <a:spcPts val="100"/>
              </a:spcBef>
              <a:spcAft>
                <a:spcPts val="300"/>
              </a:spcAft>
              <a:buClr>
                <a:srgbClr val="287A51"/>
              </a:buClr>
              <a:buFont typeface="Arial" pitchFamily="34" charset="0"/>
              <a:buChar char="•"/>
              <a:defRPr/>
            </a:pPr>
            <a:r>
              <a:rPr lang="en-US" sz="1350" dirty="0">
                <a:latin typeface="Calibri" pitchFamily="34" charset="0"/>
              </a:rPr>
              <a:t>8% non-consortia</a:t>
            </a:r>
          </a:p>
          <a:p>
            <a:pPr marL="342900" indent="-342900" eaLnBrk="0" hangingPunct="0">
              <a:spcBef>
                <a:spcPts val="100"/>
              </a:spcBef>
              <a:buClr>
                <a:srgbClr val="287A51"/>
              </a:buClr>
              <a:buFont typeface="Arial" pitchFamily="34" charset="0"/>
              <a:buChar char="•"/>
              <a:defRPr/>
            </a:pPr>
            <a:r>
              <a:rPr lang="en-US" sz="1350" b="1" dirty="0">
                <a:latin typeface="Calibri" pitchFamily="34" charset="0"/>
              </a:rPr>
              <a:t>Packaging types:</a:t>
            </a:r>
          </a:p>
          <a:p>
            <a:pPr marL="800100" lvl="1" indent="-342900" eaLnBrk="0" hangingPunct="0">
              <a:spcBef>
                <a:spcPts val="100"/>
              </a:spcBef>
              <a:buClr>
                <a:srgbClr val="287A51"/>
              </a:buClr>
              <a:buFont typeface="Arial" pitchFamily="34" charset="0"/>
              <a:buChar char="•"/>
              <a:defRPr/>
            </a:pPr>
            <a:r>
              <a:rPr lang="en-US" sz="1350" dirty="0">
                <a:latin typeface="Calibri" pitchFamily="34" charset="0"/>
              </a:rPr>
              <a:t>40% cardboard boxes (reused)</a:t>
            </a:r>
          </a:p>
          <a:p>
            <a:pPr marL="800100" lvl="1" indent="-342900" eaLnBrk="0" hangingPunct="0">
              <a:spcBef>
                <a:spcPts val="100"/>
              </a:spcBef>
              <a:buClr>
                <a:srgbClr val="287A51"/>
              </a:buClr>
              <a:buFont typeface="Arial" pitchFamily="34" charset="0"/>
              <a:buChar char="•"/>
              <a:defRPr/>
            </a:pPr>
            <a:r>
              <a:rPr lang="en-US" sz="1350" dirty="0">
                <a:latin typeface="Calibri" pitchFamily="34" charset="0"/>
              </a:rPr>
              <a:t>30% paper envelopes (some purchased new)</a:t>
            </a:r>
          </a:p>
          <a:p>
            <a:pPr marL="800100" lvl="1" indent="-342900" eaLnBrk="0" hangingPunct="0">
              <a:spcBef>
                <a:spcPts val="100"/>
              </a:spcBef>
              <a:spcAft>
                <a:spcPts val="100"/>
              </a:spcAft>
              <a:buClr>
                <a:srgbClr val="287A51"/>
              </a:buClr>
              <a:buFont typeface="Arial" pitchFamily="34" charset="0"/>
              <a:buChar char="•"/>
              <a:defRPr/>
            </a:pPr>
            <a:r>
              <a:rPr lang="en-US" sz="1350" dirty="0">
                <a:latin typeface="Calibri" pitchFamily="34" charset="0"/>
              </a:rPr>
              <a:t>30% bubble envelopes (reused)</a:t>
            </a:r>
          </a:p>
          <a:p>
            <a:pPr marL="800100" lvl="1" indent="-342900" eaLnBrk="0" hangingPunct="0">
              <a:spcBef>
                <a:spcPts val="100"/>
              </a:spcBef>
              <a:spcAft>
                <a:spcPts val="300"/>
              </a:spcAft>
              <a:buClr>
                <a:srgbClr val="287A51"/>
              </a:buClr>
              <a:buFont typeface="Arial" pitchFamily="34" charset="0"/>
              <a:buChar char="•"/>
              <a:defRPr/>
            </a:pPr>
            <a:r>
              <a:rPr lang="en-US" sz="1350" dirty="0">
                <a:latin typeface="Calibri" pitchFamily="34" charset="0"/>
              </a:rPr>
              <a:t>Reusable nylon bags for couriers; some are lined with bubble mailers</a:t>
            </a:r>
          </a:p>
          <a:p>
            <a:pPr marL="342900" indent="-342900" eaLnBrk="0" hangingPunct="0">
              <a:spcBef>
                <a:spcPts val="100"/>
              </a:spcBef>
              <a:spcAft>
                <a:spcPts val="300"/>
              </a:spcAft>
              <a:buClr>
                <a:srgbClr val="287A51"/>
              </a:buClr>
              <a:buFont typeface="Arial" pitchFamily="34" charset="0"/>
              <a:buChar char="•"/>
              <a:defRPr/>
            </a:pPr>
            <a:r>
              <a:rPr lang="en-US" sz="1350" b="1" dirty="0">
                <a:latin typeface="Calibri" pitchFamily="34" charset="0"/>
              </a:rPr>
              <a:t>Padding materials: </a:t>
            </a:r>
            <a:r>
              <a:rPr lang="en-US" sz="1350" dirty="0">
                <a:latin typeface="Calibri" pitchFamily="34" charset="0"/>
              </a:rPr>
              <a:t>primarily newsprint, also bubble wrap and Styrofoam peanuts</a:t>
            </a:r>
          </a:p>
          <a:p>
            <a:pPr marL="342900" indent="-342900" eaLnBrk="0" hangingPunct="0">
              <a:spcBef>
                <a:spcPts val="100"/>
              </a:spcBef>
              <a:spcAft>
                <a:spcPts val="300"/>
              </a:spcAft>
              <a:buClr>
                <a:srgbClr val="287A51"/>
              </a:buClr>
              <a:buFont typeface="Arial" pitchFamily="34" charset="0"/>
              <a:buChar char="•"/>
              <a:defRPr/>
            </a:pPr>
            <a:r>
              <a:rPr lang="en-US" sz="1350" b="1" dirty="0">
                <a:latin typeface="Calibri" pitchFamily="34" charset="0"/>
              </a:rPr>
              <a:t>Packaging methods: </a:t>
            </a:r>
            <a:r>
              <a:rPr lang="en-US" sz="1350" dirty="0">
                <a:latin typeface="Calibri" pitchFamily="34" charset="0"/>
              </a:rPr>
              <a:t>packaging done in ILL area (not mailroom)</a:t>
            </a:r>
          </a:p>
          <a:p>
            <a:pPr marL="342900" indent="-342900" eaLnBrk="0" hangingPunct="0">
              <a:spcBef>
                <a:spcPts val="100"/>
              </a:spcBef>
              <a:spcAft>
                <a:spcPts val="300"/>
              </a:spcAft>
              <a:buClr>
                <a:srgbClr val="287A51"/>
              </a:buClr>
              <a:buFont typeface="Arial" pitchFamily="34" charset="0"/>
              <a:buChar char="•"/>
              <a:defRPr/>
            </a:pPr>
            <a:r>
              <a:rPr lang="en-US" sz="1350" b="1" dirty="0">
                <a:latin typeface="Calibri" pitchFamily="34" charset="0"/>
              </a:rPr>
              <a:t>Shipping methods: </a:t>
            </a:r>
            <a:r>
              <a:rPr lang="en-US" sz="1350" dirty="0">
                <a:latin typeface="Calibri" pitchFamily="34" charset="0"/>
              </a:rPr>
              <a:t>FedEx Ground (3x/wk), DLII and </a:t>
            </a:r>
            <a:r>
              <a:rPr lang="en-US" sz="1350" dirty="0" err="1">
                <a:latin typeface="Calibri" pitchFamily="34" charset="0"/>
              </a:rPr>
              <a:t>Lanter</a:t>
            </a:r>
            <a:r>
              <a:rPr lang="en-US" sz="1350" dirty="0">
                <a:latin typeface="Calibri" pitchFamily="34" charset="0"/>
              </a:rPr>
              <a:t> (1x/day) for consortia</a:t>
            </a:r>
          </a:p>
          <a:p>
            <a:pPr marL="342900" indent="-342900" eaLnBrk="0" hangingPunct="0">
              <a:spcBef>
                <a:spcPts val="100"/>
              </a:spcBef>
              <a:spcAft>
                <a:spcPts val="300"/>
              </a:spcAft>
              <a:buClr>
                <a:srgbClr val="287A51"/>
              </a:buClr>
              <a:buFont typeface="Arial" pitchFamily="34" charset="0"/>
              <a:buChar char="•"/>
              <a:defRPr/>
            </a:pPr>
            <a:r>
              <a:rPr lang="en-US" sz="1350" b="1" dirty="0">
                <a:latin typeface="Calibri" pitchFamily="34" charset="0"/>
              </a:rPr>
              <a:t>Best practices: </a:t>
            </a:r>
            <a:r>
              <a:rPr lang="en-US" sz="1350" dirty="0">
                <a:latin typeface="Calibri" pitchFamily="34" charset="0"/>
              </a:rPr>
              <a:t>electronic requests and article transfers; does not print articles prior to sending; minimizes paper use; tries not to rip envelopes so can reuse</a:t>
            </a:r>
            <a:endParaRPr lang="en-US" sz="1350" b="1" dirty="0">
              <a:latin typeface="Calibri" pitchFamily="34" charset="0"/>
            </a:endParaRPr>
          </a:p>
        </p:txBody>
      </p:sp>
      <p:graphicFrame>
        <p:nvGraphicFramePr>
          <p:cNvPr id="10" name="Table 9"/>
          <p:cNvGraphicFramePr>
            <a:graphicFrameLocks noGrp="1"/>
          </p:cNvGraphicFramePr>
          <p:nvPr/>
        </p:nvGraphicFramePr>
        <p:xfrm>
          <a:off x="5867400" y="1143000"/>
          <a:ext cx="2743200" cy="5303520"/>
        </p:xfrm>
        <a:graphic>
          <a:graphicData uri="http://schemas.openxmlformats.org/drawingml/2006/table">
            <a:tbl>
              <a:tblPr bandRow="1">
                <a:tableStyleId>{0660B408-B3CF-4A94-85FC-2B1E0A45F4A2}</a:tableStyleId>
              </a:tblPr>
              <a:tblGrid>
                <a:gridCol w="1481097"/>
                <a:gridCol w="1262103"/>
              </a:tblGrid>
              <a:tr h="408687">
                <a:tc>
                  <a:txBody>
                    <a:bodyPr/>
                    <a:lstStyle/>
                    <a:p>
                      <a:pPr lvl="0" algn="l" fontAlgn="b"/>
                      <a:r>
                        <a:rPr lang="en-US" sz="1200" b="1" u="none" strike="noStrike" dirty="0" smtClean="0"/>
                        <a:t>Loan volume (returnables)</a:t>
                      </a:r>
                      <a:endParaRPr lang="en-US" sz="1200" b="1" i="0" u="none" strike="noStrike" dirty="0">
                        <a:solidFill>
                          <a:srgbClr val="000000"/>
                        </a:solidFill>
                        <a:latin typeface="Calibri"/>
                      </a:endParaRPr>
                    </a:p>
                  </a:txBody>
                  <a:tcPr marT="91440" marB="91440" anchor="ctr"/>
                </a:tc>
                <a:tc>
                  <a:txBody>
                    <a:bodyPr/>
                    <a:lstStyle/>
                    <a:p>
                      <a:pPr algn="r" fontAlgn="b"/>
                      <a:r>
                        <a:rPr lang="en-US" sz="1200" b="1" i="0" u="none" strike="noStrike" dirty="0">
                          <a:solidFill>
                            <a:srgbClr val="000000"/>
                          </a:solidFill>
                          <a:latin typeface="Calibri"/>
                        </a:rPr>
                        <a:t>10,143</a:t>
                      </a:r>
                    </a:p>
                  </a:txBody>
                  <a:tcPr anchor="ctr"/>
                </a:tc>
              </a:tr>
              <a:tr h="408687">
                <a:tc>
                  <a:txBody>
                    <a:bodyPr/>
                    <a:lstStyle/>
                    <a:p>
                      <a:pPr lvl="0" algn="l" fontAlgn="b"/>
                      <a:r>
                        <a:rPr lang="en-US" sz="1200" u="none" strike="noStrike" dirty="0" smtClean="0"/>
                        <a:t>Book </a:t>
                      </a:r>
                      <a:r>
                        <a:rPr lang="en-US" sz="1200" u="none" strike="noStrike" dirty="0"/>
                        <a:t>Miles </a:t>
                      </a:r>
                      <a:r>
                        <a:rPr lang="en-US" sz="1200" u="none" strike="noStrike" dirty="0" smtClean="0"/>
                        <a:t>Traveled (000s)</a:t>
                      </a:r>
                      <a:endParaRPr lang="en-US" sz="1200" b="0" i="0" u="none" strike="noStrike" dirty="0">
                        <a:solidFill>
                          <a:srgbClr val="000000"/>
                        </a:solidFill>
                        <a:latin typeface="Calibri"/>
                      </a:endParaRPr>
                    </a:p>
                  </a:txBody>
                  <a:tcPr marT="91440" marB="91440" anchor="ctr"/>
                </a:tc>
                <a:tc>
                  <a:txBody>
                    <a:bodyPr/>
                    <a:lstStyle/>
                    <a:p>
                      <a:pPr algn="r" fontAlgn="b"/>
                      <a:r>
                        <a:rPr lang="en-US" sz="1200" b="0" i="0" u="none" strike="noStrike" dirty="0" smtClean="0">
                          <a:solidFill>
                            <a:srgbClr val="000000"/>
                          </a:solidFill>
                          <a:latin typeface="Calibri"/>
                        </a:rPr>
                        <a:t>13,849</a:t>
                      </a:r>
                      <a:endParaRPr lang="en-US" sz="1200" b="0" i="0" u="none" strike="noStrike" dirty="0">
                        <a:solidFill>
                          <a:srgbClr val="000000"/>
                        </a:solidFill>
                        <a:latin typeface="Calibri"/>
                      </a:endParaRPr>
                    </a:p>
                  </a:txBody>
                  <a:tcPr anchor="ctr"/>
                </a:tc>
              </a:tr>
              <a:tr h="408687">
                <a:tc>
                  <a:txBody>
                    <a:bodyPr/>
                    <a:lstStyle/>
                    <a:p>
                      <a:pPr lvl="0" algn="l" fontAlgn="b"/>
                      <a:r>
                        <a:rPr lang="en-US" sz="1200" u="none" strike="noStrike" dirty="0" smtClean="0"/>
                        <a:t>Total Emissions </a:t>
                      </a:r>
                    </a:p>
                    <a:p>
                      <a:pPr lvl="0" algn="l" fontAlgn="b"/>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marT="91440" marB="91440" anchor="ctr"/>
                </a:tc>
                <a:tc>
                  <a:txBody>
                    <a:bodyPr/>
                    <a:lstStyle/>
                    <a:p>
                      <a:pPr algn="r" fontAlgn="b"/>
                      <a:r>
                        <a:rPr lang="en-US" sz="1200" b="0" i="0" u="none" strike="noStrike" dirty="0">
                          <a:solidFill>
                            <a:srgbClr val="000000"/>
                          </a:solidFill>
                          <a:latin typeface="Calibri"/>
                        </a:rPr>
                        <a:t>6,297</a:t>
                      </a:r>
                    </a:p>
                  </a:txBody>
                  <a:tcPr anchor="ctr"/>
                </a:tc>
              </a:tr>
              <a:tr h="408687">
                <a:tc>
                  <a:txBody>
                    <a:bodyPr/>
                    <a:lstStyle/>
                    <a:p>
                      <a:pPr lvl="0" algn="l" fontAlgn="b"/>
                      <a:r>
                        <a:rPr lang="en-US" sz="1200" u="none" strike="noStrike" dirty="0" smtClean="0"/>
                        <a:t>Shipping Emissions </a:t>
                      </a:r>
                      <a:r>
                        <a:rPr lang="en-US" sz="1200" u="none" strike="noStrike" dirty="0"/>
                        <a:t>(</a:t>
                      </a:r>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marT="91440" marB="91440" anchor="ctr"/>
                </a:tc>
                <a:tc>
                  <a:txBody>
                    <a:bodyPr/>
                    <a:lstStyle/>
                    <a:p>
                      <a:pPr algn="r" fontAlgn="b"/>
                      <a:r>
                        <a:rPr lang="en-US" sz="1200" b="0" i="0" u="none" strike="noStrike" dirty="0">
                          <a:solidFill>
                            <a:srgbClr val="000000"/>
                          </a:solidFill>
                          <a:latin typeface="Calibri"/>
                        </a:rPr>
                        <a:t>6,095</a:t>
                      </a:r>
                    </a:p>
                  </a:txBody>
                  <a:tcPr anchor="ctr"/>
                </a:tc>
              </a:tr>
              <a:tr h="517297">
                <a:tc>
                  <a:txBody>
                    <a:bodyPr/>
                    <a:lstStyle/>
                    <a:p>
                      <a:pPr lvl="0" algn="l" fontAlgn="b"/>
                      <a:r>
                        <a:rPr lang="en-US" sz="1200" b="1" u="none" strike="noStrike" dirty="0" smtClean="0"/>
                        <a:t>Shipping Emissions </a:t>
                      </a:r>
                    </a:p>
                    <a:p>
                      <a:pPr lvl="0" algn="l" fontAlgn="b"/>
                      <a:r>
                        <a:rPr lang="en-US" sz="1200" b="1" u="none" strike="noStrike" dirty="0" smtClean="0"/>
                        <a:t>(lbs CO</a:t>
                      </a:r>
                      <a:r>
                        <a:rPr lang="en-US" sz="1200" b="1" u="none" strike="noStrike" baseline="-25000" dirty="0" smtClean="0"/>
                        <a:t>2</a:t>
                      </a:r>
                      <a:r>
                        <a:rPr lang="en-US" sz="1200" b="1" u="none" strike="noStrike" dirty="0" smtClean="0"/>
                        <a:t> per 100 Book-Miles)</a:t>
                      </a:r>
                      <a:endParaRPr lang="en-US" sz="1200" b="1" i="0" u="none" strike="noStrike" dirty="0">
                        <a:solidFill>
                          <a:srgbClr val="000000"/>
                        </a:solidFill>
                        <a:latin typeface="Calibri"/>
                      </a:endParaRPr>
                    </a:p>
                  </a:txBody>
                  <a:tcPr marT="91440" marB="91440" anchor="ctr"/>
                </a:tc>
                <a:tc>
                  <a:txBody>
                    <a:bodyPr/>
                    <a:lstStyle/>
                    <a:p>
                      <a:pPr algn="r" fontAlgn="b"/>
                      <a:r>
                        <a:rPr lang="en-US" sz="1200" b="1" i="0" u="none" strike="noStrike" dirty="0">
                          <a:solidFill>
                            <a:srgbClr val="000000"/>
                          </a:solidFill>
                          <a:latin typeface="Calibri"/>
                        </a:rPr>
                        <a:t>0.044</a:t>
                      </a:r>
                    </a:p>
                  </a:txBody>
                  <a:tcPr anchor="ctr"/>
                </a:tc>
              </a:tr>
              <a:tr h="408687">
                <a:tc>
                  <a:txBody>
                    <a:bodyPr/>
                    <a:lstStyle/>
                    <a:p>
                      <a:pPr lvl="0" algn="l" fontAlgn="b"/>
                      <a:r>
                        <a:rPr lang="en-US" sz="1200" u="none" strike="noStrike" dirty="0"/>
                        <a:t>Shipping % of total emissions</a:t>
                      </a:r>
                      <a:endParaRPr lang="en-US" sz="1200" b="0" i="0" u="none" strike="noStrike" dirty="0">
                        <a:solidFill>
                          <a:srgbClr val="000000"/>
                        </a:solidFill>
                        <a:latin typeface="Calibri"/>
                      </a:endParaRPr>
                    </a:p>
                  </a:txBody>
                  <a:tcPr marT="91440" marB="91440" anchor="ctr"/>
                </a:tc>
                <a:tc>
                  <a:txBody>
                    <a:bodyPr/>
                    <a:lstStyle/>
                    <a:p>
                      <a:pPr algn="r" fontAlgn="b"/>
                      <a:r>
                        <a:rPr lang="en-US" sz="1200" b="0" i="0" u="none" strike="noStrike" dirty="0">
                          <a:solidFill>
                            <a:srgbClr val="000000"/>
                          </a:solidFill>
                          <a:latin typeface="Calibri"/>
                        </a:rPr>
                        <a:t>97%</a:t>
                      </a:r>
                    </a:p>
                  </a:txBody>
                  <a:tcPr anchor="ctr"/>
                </a:tc>
              </a:tr>
              <a:tr h="517297">
                <a:tc>
                  <a:txBody>
                    <a:bodyPr/>
                    <a:lstStyle/>
                    <a:p>
                      <a:pPr lvl="0" algn="l" fontAlgn="b"/>
                      <a:r>
                        <a:rPr lang="en-US" sz="1200" u="none" strike="noStrike" dirty="0" smtClean="0"/>
                        <a:t>Packaging Emissions </a:t>
                      </a:r>
                    </a:p>
                    <a:p>
                      <a:pPr lvl="0" algn="l" fontAlgn="b"/>
                      <a:r>
                        <a:rPr lang="en-US" sz="1200" u="none" strike="noStrike" dirty="0" smtClean="0"/>
                        <a:t>(lbs CO</a:t>
                      </a:r>
                      <a:r>
                        <a:rPr lang="en-US" sz="1200" u="none" strike="noStrike" baseline="-25000" dirty="0" smtClean="0"/>
                        <a:t>2</a:t>
                      </a:r>
                      <a:r>
                        <a:rPr lang="en-US" sz="1200" u="none" strike="noStrike" dirty="0" smtClean="0"/>
                        <a:t>e)</a:t>
                      </a:r>
                      <a:endParaRPr lang="en-US" sz="1200" b="1" i="0" u="none" strike="noStrike" dirty="0">
                        <a:solidFill>
                          <a:srgbClr val="000000"/>
                        </a:solidFill>
                        <a:latin typeface="Calibri"/>
                      </a:endParaRPr>
                    </a:p>
                  </a:txBody>
                  <a:tcPr marT="91440" marB="91440" anchor="ctr"/>
                </a:tc>
                <a:tc>
                  <a:txBody>
                    <a:bodyPr/>
                    <a:lstStyle/>
                    <a:p>
                      <a:pPr algn="r" fontAlgn="b"/>
                      <a:r>
                        <a:rPr lang="en-US" sz="1200" b="0" i="0" u="none" strike="noStrike" dirty="0">
                          <a:solidFill>
                            <a:srgbClr val="000000"/>
                          </a:solidFill>
                          <a:latin typeface="Calibri"/>
                        </a:rPr>
                        <a:t>203</a:t>
                      </a:r>
                    </a:p>
                  </a:txBody>
                  <a:tcPr anchor="ctr"/>
                </a:tc>
              </a:tr>
              <a:tr h="517297">
                <a:tc>
                  <a:txBody>
                    <a:bodyPr/>
                    <a:lstStyle/>
                    <a:p>
                      <a:pPr lvl="0" algn="l" fontAlgn="b"/>
                      <a:r>
                        <a:rPr lang="en-US" sz="1200" b="1" u="none" strike="noStrike" dirty="0" smtClean="0"/>
                        <a:t>Packaging Emissions</a:t>
                      </a:r>
                      <a:r>
                        <a:rPr lang="en-US" sz="1200" b="1" u="none" strike="noStrike" baseline="0" dirty="0" smtClean="0"/>
                        <a:t> </a:t>
                      </a:r>
                    </a:p>
                    <a:p>
                      <a:pPr lvl="0" algn="l" fontAlgn="b"/>
                      <a:r>
                        <a:rPr lang="en-US" sz="1200" b="1" u="none" strike="noStrike" baseline="0" dirty="0" smtClean="0"/>
                        <a:t>(lbs CO</a:t>
                      </a:r>
                      <a:r>
                        <a:rPr lang="en-US" sz="1200" b="1" u="none" strike="noStrike" baseline="-25000" dirty="0" smtClean="0"/>
                        <a:t>2</a:t>
                      </a:r>
                      <a:r>
                        <a:rPr lang="en-US" sz="1200" b="1" u="none" strike="noStrike" baseline="0" dirty="0" smtClean="0"/>
                        <a:t>e per 100 books)</a:t>
                      </a:r>
                      <a:endParaRPr lang="en-US" sz="1200" b="1" i="0" u="none" strike="noStrike" dirty="0">
                        <a:solidFill>
                          <a:srgbClr val="000000"/>
                        </a:solidFill>
                        <a:latin typeface="Calibri"/>
                      </a:endParaRPr>
                    </a:p>
                  </a:txBody>
                  <a:tcPr marT="91440" marB="91440" anchor="ctr"/>
                </a:tc>
                <a:tc>
                  <a:txBody>
                    <a:bodyPr/>
                    <a:lstStyle/>
                    <a:p>
                      <a:pPr algn="r" fontAlgn="b"/>
                      <a:r>
                        <a:rPr lang="en-US" sz="1200" b="1" i="0" u="none" strike="noStrike" dirty="0" smtClean="0">
                          <a:solidFill>
                            <a:srgbClr val="000000"/>
                          </a:solidFill>
                          <a:latin typeface="Calibri"/>
                        </a:rPr>
                        <a:t>2</a:t>
                      </a:r>
                      <a:endParaRPr lang="en-US" sz="1200" b="1" i="0" u="none" strike="noStrike" dirty="0">
                        <a:solidFill>
                          <a:srgbClr val="000000"/>
                        </a:solidFill>
                        <a:latin typeface="Calibri"/>
                      </a:endParaRPr>
                    </a:p>
                  </a:txBody>
                  <a:tcPr anchor="ctr"/>
                </a:tc>
              </a:tr>
              <a:tr h="408687">
                <a:tc>
                  <a:txBody>
                    <a:bodyPr/>
                    <a:lstStyle/>
                    <a:p>
                      <a:pPr lvl="0" algn="l" fontAlgn="b"/>
                      <a:r>
                        <a:rPr lang="en-US" sz="1200" u="none" strike="noStrike" dirty="0"/>
                        <a:t>Packaging % of total emissions</a:t>
                      </a:r>
                      <a:endParaRPr lang="en-US" sz="1200" b="0" i="0" u="none" strike="noStrike" dirty="0">
                        <a:solidFill>
                          <a:srgbClr val="000000"/>
                        </a:solidFill>
                        <a:latin typeface="Calibri"/>
                      </a:endParaRPr>
                    </a:p>
                  </a:txBody>
                  <a:tcPr marT="91440" marB="91440" anchor="ctr"/>
                </a:tc>
                <a:tc>
                  <a:txBody>
                    <a:bodyPr/>
                    <a:lstStyle/>
                    <a:p>
                      <a:pPr algn="r" fontAlgn="b"/>
                      <a:r>
                        <a:rPr lang="en-US" sz="1200" b="0" i="0" u="none" strike="noStrike" dirty="0">
                          <a:solidFill>
                            <a:srgbClr val="000000"/>
                          </a:solidFill>
                          <a:latin typeface="Calibri"/>
                        </a:rPr>
                        <a:t>3%</a:t>
                      </a:r>
                    </a:p>
                  </a:txBody>
                  <a:tcPr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867400" y="1143000"/>
          <a:ext cx="2819400" cy="5303519"/>
        </p:xfrm>
        <a:graphic>
          <a:graphicData uri="http://schemas.openxmlformats.org/drawingml/2006/table">
            <a:tbl>
              <a:tblPr bandRow="1">
                <a:tableStyleId>{0660B408-B3CF-4A94-85FC-2B1E0A45F4A2}</a:tableStyleId>
              </a:tblPr>
              <a:tblGrid>
                <a:gridCol w="1481097"/>
                <a:gridCol w="1338303"/>
              </a:tblGrid>
              <a:tr h="534013">
                <a:tc>
                  <a:txBody>
                    <a:bodyPr/>
                    <a:lstStyle/>
                    <a:p>
                      <a:pPr lvl="0" algn="l" fontAlgn="b"/>
                      <a:r>
                        <a:rPr lang="en-US" sz="1200" b="1" u="none" strike="noStrike" dirty="0" smtClean="0"/>
                        <a:t>Loan volume (returnables)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a:solidFill>
                            <a:srgbClr val="000000"/>
                          </a:solidFill>
                          <a:latin typeface="Calibri"/>
                        </a:rPr>
                        <a:t>471</a:t>
                      </a:r>
                    </a:p>
                  </a:txBody>
                  <a:tcPr anchor="ctr"/>
                </a:tc>
              </a:tr>
              <a:tr h="534013">
                <a:tc>
                  <a:txBody>
                    <a:bodyPr/>
                    <a:lstStyle/>
                    <a:p>
                      <a:pPr lvl="0" algn="l" fontAlgn="b"/>
                      <a:r>
                        <a:rPr lang="en-US" sz="1200" u="none" strike="noStrike" dirty="0" smtClean="0"/>
                        <a:t>Book </a:t>
                      </a:r>
                      <a:r>
                        <a:rPr lang="en-US" sz="1200" u="none" strike="noStrike" dirty="0"/>
                        <a:t>Miles </a:t>
                      </a:r>
                      <a:r>
                        <a:rPr lang="en-US" sz="1200" u="none" strike="noStrike" dirty="0" smtClean="0"/>
                        <a:t>Traveled (000s)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rgbClr val="000000"/>
                          </a:solidFill>
                          <a:latin typeface="Calibri"/>
                        </a:rPr>
                        <a:t>767</a:t>
                      </a:r>
                      <a:endParaRPr lang="en-US" sz="1200" b="0" i="0" u="none" strike="noStrike" dirty="0">
                        <a:solidFill>
                          <a:srgbClr val="000000"/>
                        </a:solidFill>
                        <a:latin typeface="Calibri"/>
                      </a:endParaRPr>
                    </a:p>
                  </a:txBody>
                  <a:tcPr anchor="ctr"/>
                </a:tc>
              </a:tr>
              <a:tr h="534013">
                <a:tc>
                  <a:txBody>
                    <a:bodyPr/>
                    <a:lstStyle/>
                    <a:p>
                      <a:pPr lvl="0" algn="l" fontAlgn="b"/>
                      <a:r>
                        <a:rPr lang="en-US" sz="1200" u="none" strike="noStrike" dirty="0" smtClean="0"/>
                        <a:t>Total Emissions </a:t>
                      </a:r>
                    </a:p>
                    <a:p>
                      <a:pPr lvl="0" algn="l" fontAlgn="b"/>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a:solidFill>
                            <a:srgbClr val="000000"/>
                          </a:solidFill>
                          <a:latin typeface="Calibri"/>
                        </a:rPr>
                        <a:t>439</a:t>
                      </a:r>
                    </a:p>
                  </a:txBody>
                  <a:tcPr anchor="ctr"/>
                </a:tc>
              </a:tr>
              <a:tr h="534013">
                <a:tc>
                  <a:txBody>
                    <a:bodyPr/>
                    <a:lstStyle/>
                    <a:p>
                      <a:pPr lvl="0" algn="l" fontAlgn="b"/>
                      <a:r>
                        <a:rPr lang="en-US" sz="1200" u="none" strike="noStrike" dirty="0" smtClean="0"/>
                        <a:t>Shipping Emissions </a:t>
                      </a:r>
                      <a:r>
                        <a:rPr lang="en-US" sz="1200" u="none" strike="noStrike" dirty="0"/>
                        <a:t>(</a:t>
                      </a:r>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a:solidFill>
                            <a:srgbClr val="000000"/>
                          </a:solidFill>
                          <a:latin typeface="Calibri"/>
                        </a:rPr>
                        <a:t>383</a:t>
                      </a:r>
                    </a:p>
                  </a:txBody>
                  <a:tcPr anchor="ctr"/>
                </a:tc>
              </a:tr>
              <a:tr h="747617">
                <a:tc>
                  <a:txBody>
                    <a:bodyPr/>
                    <a:lstStyle/>
                    <a:p>
                      <a:pPr lvl="0" algn="l" fontAlgn="b"/>
                      <a:r>
                        <a:rPr lang="en-US" sz="1200" b="1" u="none" strike="noStrike" dirty="0" smtClean="0"/>
                        <a:t>Shipping Emissions </a:t>
                      </a:r>
                    </a:p>
                    <a:p>
                      <a:pPr lvl="0" algn="l" fontAlgn="b"/>
                      <a:r>
                        <a:rPr lang="en-US" sz="1200" b="1" u="none" strike="noStrike" dirty="0" smtClean="0"/>
                        <a:t>(lbs CO</a:t>
                      </a:r>
                      <a:r>
                        <a:rPr lang="en-US" sz="1200" b="1" u="none" strike="noStrike" baseline="-25000" dirty="0" smtClean="0"/>
                        <a:t>2</a:t>
                      </a:r>
                      <a:r>
                        <a:rPr lang="en-US" sz="1200" b="1" u="none" strike="noStrike" dirty="0" smtClean="0"/>
                        <a:t> per 100 Book-Miles)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a:solidFill>
                            <a:srgbClr val="000000"/>
                          </a:solidFill>
                          <a:latin typeface="Calibri"/>
                        </a:rPr>
                        <a:t>0.050</a:t>
                      </a:r>
                    </a:p>
                  </a:txBody>
                  <a:tcPr anchor="ctr"/>
                </a:tc>
              </a:tr>
              <a:tr h="534013">
                <a:tc>
                  <a:txBody>
                    <a:bodyPr/>
                    <a:lstStyle/>
                    <a:p>
                      <a:pPr lvl="0" algn="l" fontAlgn="b"/>
                      <a:r>
                        <a:rPr lang="en-US" sz="1200" u="none" strike="noStrike" dirty="0"/>
                        <a:t>Shipping % of total emissions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a:solidFill>
                            <a:srgbClr val="000000"/>
                          </a:solidFill>
                          <a:latin typeface="Calibri"/>
                        </a:rPr>
                        <a:t>87%</a:t>
                      </a:r>
                    </a:p>
                  </a:txBody>
                  <a:tcPr anchor="ctr"/>
                </a:tc>
              </a:tr>
              <a:tr h="604207">
                <a:tc>
                  <a:txBody>
                    <a:bodyPr/>
                    <a:lstStyle/>
                    <a:p>
                      <a:pPr lvl="0" algn="l" fontAlgn="b"/>
                      <a:r>
                        <a:rPr lang="en-US" sz="1200" u="none" strike="noStrike" dirty="0" smtClean="0"/>
                        <a:t>Packaging Emissions </a:t>
                      </a:r>
                    </a:p>
                    <a:p>
                      <a:pPr lvl="0" algn="l" fontAlgn="b"/>
                      <a:r>
                        <a:rPr lang="en-US" sz="1200" u="none" strike="noStrike" dirty="0" smtClean="0"/>
                        <a:t>(lbs CO</a:t>
                      </a:r>
                      <a:r>
                        <a:rPr lang="en-US" sz="1200" u="none" strike="noStrike" baseline="-25000" dirty="0" smtClean="0"/>
                        <a:t>2</a:t>
                      </a:r>
                      <a:r>
                        <a:rPr lang="en-US" sz="1200" u="none" strike="noStrike" dirty="0" smtClean="0"/>
                        <a:t>e)</a:t>
                      </a:r>
                      <a:endParaRPr lang="en-US" sz="1200" b="1" i="0" u="none" strike="noStrike" dirty="0">
                        <a:solidFill>
                          <a:srgbClr val="000000"/>
                        </a:solidFill>
                        <a:latin typeface="Calibri"/>
                      </a:endParaRPr>
                    </a:p>
                  </a:txBody>
                  <a:tcPr anchor="ctr"/>
                </a:tc>
                <a:tc>
                  <a:txBody>
                    <a:bodyPr/>
                    <a:lstStyle/>
                    <a:p>
                      <a:pPr algn="r" fontAlgn="b"/>
                      <a:r>
                        <a:rPr lang="en-US" sz="1200" b="0" i="0" u="none" strike="noStrike" dirty="0">
                          <a:solidFill>
                            <a:srgbClr val="000000"/>
                          </a:solidFill>
                          <a:latin typeface="Calibri"/>
                        </a:rPr>
                        <a:t>56</a:t>
                      </a:r>
                    </a:p>
                  </a:txBody>
                  <a:tcPr anchor="ctr"/>
                </a:tc>
              </a:tr>
              <a:tr h="747617">
                <a:tc>
                  <a:txBody>
                    <a:bodyPr/>
                    <a:lstStyle/>
                    <a:p>
                      <a:pPr lvl="0" algn="l" fontAlgn="b"/>
                      <a:r>
                        <a:rPr lang="en-US" sz="1200" b="1" u="none" strike="noStrike" dirty="0" smtClean="0"/>
                        <a:t>Packaging Emissions</a:t>
                      </a:r>
                      <a:r>
                        <a:rPr lang="en-US" sz="1200" b="1" u="none" strike="noStrike" baseline="0" dirty="0" smtClean="0"/>
                        <a:t> </a:t>
                      </a:r>
                    </a:p>
                    <a:p>
                      <a:pPr lvl="0" algn="l" fontAlgn="b"/>
                      <a:r>
                        <a:rPr lang="en-US" sz="1200" b="1" u="none" strike="noStrike" baseline="0" dirty="0" smtClean="0"/>
                        <a:t>(lbs CO</a:t>
                      </a:r>
                      <a:r>
                        <a:rPr lang="en-US" sz="1200" b="1" u="none" strike="noStrike" baseline="-25000" dirty="0" smtClean="0"/>
                        <a:t>2</a:t>
                      </a:r>
                      <a:r>
                        <a:rPr lang="en-US" sz="1200" b="1" u="none" strike="noStrike" baseline="0" dirty="0" smtClean="0"/>
                        <a:t>e per 100 books)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smtClean="0">
                          <a:solidFill>
                            <a:srgbClr val="000000"/>
                          </a:solidFill>
                          <a:latin typeface="Calibri"/>
                        </a:rPr>
                        <a:t>12</a:t>
                      </a:r>
                      <a:endParaRPr lang="en-US" sz="1200" b="1" i="0" u="none" strike="noStrike" dirty="0">
                        <a:solidFill>
                          <a:srgbClr val="000000"/>
                        </a:solidFill>
                        <a:latin typeface="Calibri"/>
                      </a:endParaRPr>
                    </a:p>
                  </a:txBody>
                  <a:tcPr anchor="ctr"/>
                </a:tc>
              </a:tr>
              <a:tr h="534013">
                <a:tc>
                  <a:txBody>
                    <a:bodyPr/>
                    <a:lstStyle/>
                    <a:p>
                      <a:pPr lvl="0" algn="l" fontAlgn="b"/>
                      <a:r>
                        <a:rPr lang="en-US" sz="1200" u="none" strike="noStrike" dirty="0"/>
                        <a:t>Packaging % of total emissions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a:solidFill>
                            <a:srgbClr val="000000"/>
                          </a:solidFill>
                          <a:latin typeface="Calibri"/>
                        </a:rPr>
                        <a:t>13%</a:t>
                      </a:r>
                    </a:p>
                  </a:txBody>
                  <a:tcPr anchor="ctr"/>
                </a:tc>
              </a:tr>
            </a:tbl>
          </a:graphicData>
        </a:graphic>
      </p:graphicFrame>
      <p:sp>
        <p:nvSpPr>
          <p:cNvPr id="40981" name="Title 1"/>
          <p:cNvSpPr>
            <a:spLocks noGrp="1"/>
          </p:cNvSpPr>
          <p:nvPr>
            <p:ph type="title"/>
          </p:nvPr>
        </p:nvSpPr>
        <p:spPr/>
        <p:txBody>
          <a:bodyPr/>
          <a:lstStyle/>
          <a:p>
            <a:pPr eaLnBrk="1" hangingPunct="1"/>
            <a:r>
              <a:rPr lang="en-US" sz="2800" smtClean="0"/>
              <a:t>Library profile: Clark Art Institute</a:t>
            </a:r>
          </a:p>
        </p:txBody>
      </p:sp>
      <p:sp>
        <p:nvSpPr>
          <p:cNvPr id="40982" name="Slide Number Placeholder 38"/>
          <p:cNvSpPr>
            <a:spLocks noGrp="1"/>
          </p:cNvSpPr>
          <p:nvPr>
            <p:ph type="sldNum" sz="quarter" idx="12"/>
          </p:nvPr>
        </p:nvSpPr>
        <p:spPr bwMode="auto">
          <a:xfrm>
            <a:off x="6019800" y="5867400"/>
            <a:ext cx="2133600" cy="365125"/>
          </a:xfrm>
          <a:noFill/>
          <a:ln>
            <a:miter lim="800000"/>
            <a:headEnd/>
            <a:tailEnd/>
          </a:ln>
        </p:spPr>
        <p:txBody>
          <a:bodyPr/>
          <a:lstStyle/>
          <a:p>
            <a:fld id="{9E733E6D-913D-4E9A-B62F-0BF8D85F21C0}" type="slidenum">
              <a:rPr lang="en-US" smtClean="0"/>
              <a:pPr/>
              <a:t>14</a:t>
            </a:fld>
            <a:endParaRPr lang="en-US" smtClean="0"/>
          </a:p>
        </p:txBody>
      </p:sp>
      <p:sp>
        <p:nvSpPr>
          <p:cNvPr id="40984" name="Rectangle 43"/>
          <p:cNvSpPr>
            <a:spLocks noChangeArrowheads="1"/>
          </p:cNvSpPr>
          <p:nvPr/>
        </p:nvSpPr>
        <p:spPr bwMode="auto">
          <a:xfrm>
            <a:off x="533400" y="1143000"/>
            <a:ext cx="4800600" cy="5029200"/>
          </a:xfrm>
          <a:prstGeom prst="rect">
            <a:avLst/>
          </a:prstGeom>
          <a:noFill/>
          <a:ln w="9525">
            <a:noFill/>
            <a:miter lim="800000"/>
            <a:headEnd/>
            <a:tailEnd/>
          </a:ln>
        </p:spPr>
        <p:txBody>
          <a:bodyPr/>
          <a:lstStyle/>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Location: </a:t>
            </a:r>
            <a:r>
              <a:rPr lang="en-US" sz="1400" dirty="0">
                <a:latin typeface="Calibri" pitchFamily="34" charset="0"/>
              </a:rPr>
              <a:t>Williamstown, MA</a:t>
            </a:r>
          </a:p>
          <a:p>
            <a:pPr marL="342900" indent="-342900" eaLnBrk="0" hangingPunct="0">
              <a:spcBef>
                <a:spcPts val="100"/>
              </a:spcBef>
              <a:buClr>
                <a:srgbClr val="287A51"/>
              </a:buClr>
              <a:buFont typeface="Arial" charset="0"/>
              <a:buChar char="•"/>
            </a:pPr>
            <a:r>
              <a:rPr lang="en-US" sz="1400" b="1" dirty="0">
                <a:latin typeface="Calibri" pitchFamily="34" charset="0"/>
              </a:rPr>
              <a:t>Consortia arrangements (lending): </a:t>
            </a:r>
          </a:p>
          <a:p>
            <a:pPr marL="800100" lvl="1" indent="-342900" eaLnBrk="0" hangingPunct="0">
              <a:spcBef>
                <a:spcPts val="100"/>
              </a:spcBef>
              <a:buClr>
                <a:srgbClr val="287A51"/>
              </a:buClr>
              <a:buFont typeface="Arial" charset="0"/>
              <a:buChar char="•"/>
            </a:pPr>
            <a:r>
              <a:rPr lang="en-US" sz="1400" dirty="0">
                <a:latin typeface="Calibri" pitchFamily="34" charset="0"/>
              </a:rPr>
              <a:t>50%  RLG </a:t>
            </a:r>
            <a:r>
              <a:rPr lang="en-US" sz="1400" dirty="0" smtClean="0">
                <a:latin typeface="Calibri" pitchFamily="34" charset="0"/>
              </a:rPr>
              <a:t>SHARES </a:t>
            </a:r>
            <a:r>
              <a:rPr lang="en-US" sz="1400" dirty="0">
                <a:latin typeface="Calibri" pitchFamily="34" charset="0"/>
              </a:rPr>
              <a:t>(art museum libraries is a subset)</a:t>
            </a:r>
          </a:p>
          <a:p>
            <a:pPr marL="800100" lvl="1" indent="-342900" eaLnBrk="0" hangingPunct="0">
              <a:spcBef>
                <a:spcPts val="100"/>
              </a:spcBef>
              <a:buClr>
                <a:srgbClr val="287A51"/>
              </a:buClr>
              <a:buFont typeface="Arial" charset="0"/>
              <a:buChar char="•"/>
            </a:pPr>
            <a:r>
              <a:rPr lang="en-US" sz="1400" dirty="0">
                <a:latin typeface="Calibri" pitchFamily="34" charset="0"/>
              </a:rPr>
              <a:t>50% non-consortia</a:t>
            </a:r>
          </a:p>
          <a:p>
            <a:pPr marL="342900" indent="-342900" eaLnBrk="0" hangingPunct="0">
              <a:spcBef>
                <a:spcPts val="100"/>
              </a:spcBef>
              <a:buClr>
                <a:srgbClr val="287A51"/>
              </a:buClr>
              <a:buFont typeface="Arial" charset="0"/>
              <a:buChar char="•"/>
            </a:pPr>
            <a:r>
              <a:rPr lang="en-US" sz="1400" b="1" dirty="0">
                <a:latin typeface="Calibri" pitchFamily="34" charset="0"/>
              </a:rPr>
              <a:t>Packaging types:</a:t>
            </a:r>
          </a:p>
          <a:p>
            <a:pPr marL="800100" lvl="1" indent="-342900" eaLnBrk="0" hangingPunct="0">
              <a:spcBef>
                <a:spcPts val="100"/>
              </a:spcBef>
              <a:buClr>
                <a:srgbClr val="287A51"/>
              </a:buClr>
              <a:buFont typeface="Arial" charset="0"/>
              <a:buChar char="•"/>
            </a:pPr>
            <a:r>
              <a:rPr lang="en-US" sz="1400" dirty="0">
                <a:latin typeface="Calibri" pitchFamily="34" charset="0"/>
              </a:rPr>
              <a:t>98% cardboard boxes (reused)</a:t>
            </a:r>
          </a:p>
          <a:p>
            <a:pPr marL="800100" lvl="1" indent="-342900" eaLnBrk="0" hangingPunct="0">
              <a:spcBef>
                <a:spcPts val="100"/>
              </a:spcBef>
              <a:buClr>
                <a:srgbClr val="287A51"/>
              </a:buClr>
              <a:buFont typeface="Arial" charset="0"/>
              <a:buChar char="•"/>
            </a:pPr>
            <a:r>
              <a:rPr lang="en-US" sz="1400" dirty="0">
                <a:latin typeface="Calibri" pitchFamily="34" charset="0"/>
              </a:rPr>
              <a:t>2% bubble envelopes</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Padding materials: </a:t>
            </a:r>
            <a:r>
              <a:rPr lang="en-US" sz="1400" dirty="0">
                <a:latin typeface="Calibri" pitchFamily="34" charset="0"/>
              </a:rPr>
              <a:t>each book wrapped in bubble wrap (new and used); used shredded paper as needed</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Packaging methods: </a:t>
            </a:r>
            <a:r>
              <a:rPr lang="en-US" sz="1400" dirty="0">
                <a:latin typeface="Calibri" pitchFamily="34" charset="0"/>
              </a:rPr>
              <a:t>Clark library does its own mailing in-house</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Shipping methods: </a:t>
            </a:r>
            <a:r>
              <a:rPr lang="en-US" sz="1400" dirty="0">
                <a:latin typeface="Calibri" pitchFamily="34" charset="0"/>
              </a:rPr>
              <a:t>UPS Ground (1x/day); USPS for Canada (only 1% of shipments)</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Best practices: </a:t>
            </a:r>
            <a:r>
              <a:rPr lang="en-US" sz="1400" dirty="0">
                <a:latin typeface="Calibri" pitchFamily="34" charset="0"/>
              </a:rPr>
              <a:t>doesn’t buy any new boxes; ships only ground, not air; spends only $150/yr on packaging</a:t>
            </a:r>
            <a:endParaRPr lang="en-US" sz="1400" b="1"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5867400" y="1143000"/>
          <a:ext cx="2743200" cy="5303519"/>
        </p:xfrm>
        <a:graphic>
          <a:graphicData uri="http://schemas.openxmlformats.org/drawingml/2006/table">
            <a:tbl>
              <a:tblPr bandRow="1">
                <a:tableStyleId>{0660B408-B3CF-4A94-85FC-2B1E0A45F4A2}</a:tableStyleId>
              </a:tblPr>
              <a:tblGrid>
                <a:gridCol w="1481097"/>
                <a:gridCol w="1262103"/>
              </a:tblGrid>
              <a:tr h="534013">
                <a:tc>
                  <a:txBody>
                    <a:bodyPr/>
                    <a:lstStyle/>
                    <a:p>
                      <a:pPr lvl="0" algn="l" fontAlgn="b"/>
                      <a:r>
                        <a:rPr lang="en-US" sz="1200" b="1" u="none" strike="noStrike" dirty="0" smtClean="0"/>
                        <a:t>Loan volume (returnables)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smtClean="0">
                          <a:solidFill>
                            <a:schemeClr val="tx1"/>
                          </a:solidFill>
                          <a:latin typeface="Calibri"/>
                        </a:rPr>
                        <a:t>6,445</a:t>
                      </a:r>
                      <a:endParaRPr lang="en-US" sz="1200" b="1" i="0" u="none" strike="noStrike" dirty="0">
                        <a:solidFill>
                          <a:schemeClr val="tx1"/>
                        </a:solidFill>
                        <a:latin typeface="Calibri"/>
                      </a:endParaRPr>
                    </a:p>
                  </a:txBody>
                  <a:tcPr anchor="ctr"/>
                </a:tc>
              </a:tr>
              <a:tr h="534013">
                <a:tc>
                  <a:txBody>
                    <a:bodyPr/>
                    <a:lstStyle/>
                    <a:p>
                      <a:pPr lvl="0" algn="l" fontAlgn="b"/>
                      <a:r>
                        <a:rPr lang="en-US" sz="1200" u="none" strike="noStrike" dirty="0" smtClean="0"/>
                        <a:t>Book </a:t>
                      </a:r>
                      <a:r>
                        <a:rPr lang="en-US" sz="1200" u="none" strike="noStrike" dirty="0"/>
                        <a:t>Miles </a:t>
                      </a:r>
                      <a:r>
                        <a:rPr lang="en-US" sz="1200" u="none" strike="noStrike" dirty="0" smtClean="0"/>
                        <a:t>Traveled (000s)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11,756</a:t>
                      </a:r>
                      <a:endParaRPr lang="en-US" sz="1200" b="0" i="0" u="none" strike="noStrike" dirty="0">
                        <a:solidFill>
                          <a:schemeClr val="tx1"/>
                        </a:solidFill>
                        <a:latin typeface="Calibri"/>
                      </a:endParaRPr>
                    </a:p>
                  </a:txBody>
                  <a:tcPr anchor="ctr"/>
                </a:tc>
              </a:tr>
              <a:tr h="534013">
                <a:tc>
                  <a:txBody>
                    <a:bodyPr/>
                    <a:lstStyle/>
                    <a:p>
                      <a:pPr lvl="0" algn="l" fontAlgn="b"/>
                      <a:r>
                        <a:rPr lang="en-US" sz="1200" u="none" strike="noStrike" dirty="0" smtClean="0"/>
                        <a:t>Total Emissions </a:t>
                      </a:r>
                    </a:p>
                    <a:p>
                      <a:pPr lvl="0" algn="l" fontAlgn="b"/>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10,009</a:t>
                      </a:r>
                      <a:endParaRPr lang="en-US" sz="1200" b="0" i="0" u="none" strike="noStrike" dirty="0">
                        <a:solidFill>
                          <a:schemeClr val="tx1"/>
                        </a:solidFill>
                        <a:latin typeface="Calibri"/>
                      </a:endParaRPr>
                    </a:p>
                  </a:txBody>
                  <a:tcPr anchor="ctr"/>
                </a:tc>
              </a:tr>
              <a:tr h="534013">
                <a:tc>
                  <a:txBody>
                    <a:bodyPr/>
                    <a:lstStyle/>
                    <a:p>
                      <a:pPr lvl="0" algn="l" fontAlgn="b"/>
                      <a:r>
                        <a:rPr lang="en-US" sz="1200" u="none" strike="noStrike" dirty="0" smtClean="0"/>
                        <a:t>Shipping Emissions </a:t>
                      </a:r>
                      <a:r>
                        <a:rPr lang="en-US" sz="1200" u="none" strike="noStrike" dirty="0"/>
                        <a:t>(</a:t>
                      </a:r>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6,735</a:t>
                      </a:r>
                      <a:endParaRPr lang="en-US" sz="1200" b="0" i="0" u="none" strike="noStrike" dirty="0">
                        <a:solidFill>
                          <a:schemeClr val="tx1"/>
                        </a:solidFill>
                        <a:latin typeface="Calibri"/>
                      </a:endParaRPr>
                    </a:p>
                  </a:txBody>
                  <a:tcPr anchor="ctr"/>
                </a:tc>
              </a:tr>
              <a:tr h="747617">
                <a:tc>
                  <a:txBody>
                    <a:bodyPr/>
                    <a:lstStyle/>
                    <a:p>
                      <a:pPr lvl="0" algn="l" fontAlgn="b"/>
                      <a:r>
                        <a:rPr lang="en-US" sz="1200" b="1" u="none" strike="noStrike" dirty="0" smtClean="0"/>
                        <a:t>Shipping Emissions </a:t>
                      </a:r>
                    </a:p>
                    <a:p>
                      <a:pPr lvl="0" algn="l" fontAlgn="b"/>
                      <a:r>
                        <a:rPr lang="en-US" sz="1200" b="1" u="none" strike="noStrike" dirty="0" smtClean="0"/>
                        <a:t>(lbs CO</a:t>
                      </a:r>
                      <a:r>
                        <a:rPr lang="en-US" sz="1200" b="1" u="none" strike="noStrike" baseline="-25000" dirty="0" smtClean="0"/>
                        <a:t>2</a:t>
                      </a:r>
                      <a:r>
                        <a:rPr lang="en-US" sz="1200" b="1" u="none" strike="noStrike" dirty="0" smtClean="0"/>
                        <a:t> per 100 Book-Miles)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smtClean="0">
                          <a:solidFill>
                            <a:schemeClr val="tx1"/>
                          </a:solidFill>
                          <a:latin typeface="Calibri"/>
                        </a:rPr>
                        <a:t>0.057</a:t>
                      </a:r>
                      <a:endParaRPr lang="en-US" sz="1200" b="1" i="0" u="none" strike="noStrike" dirty="0">
                        <a:solidFill>
                          <a:schemeClr val="tx1"/>
                        </a:solidFill>
                        <a:latin typeface="Calibri"/>
                      </a:endParaRPr>
                    </a:p>
                  </a:txBody>
                  <a:tcPr anchor="ctr"/>
                </a:tc>
              </a:tr>
              <a:tr h="534013">
                <a:tc>
                  <a:txBody>
                    <a:bodyPr/>
                    <a:lstStyle/>
                    <a:p>
                      <a:pPr lvl="0" algn="l" fontAlgn="b"/>
                      <a:r>
                        <a:rPr lang="en-US" sz="1200" u="none" strike="noStrike" dirty="0"/>
                        <a:t>Shipping % of total emissions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67%</a:t>
                      </a:r>
                      <a:endParaRPr lang="en-US" sz="1200" b="0" i="0" u="none" strike="noStrike" dirty="0">
                        <a:solidFill>
                          <a:schemeClr val="tx1"/>
                        </a:solidFill>
                        <a:latin typeface="Calibri"/>
                      </a:endParaRPr>
                    </a:p>
                  </a:txBody>
                  <a:tcPr anchor="ctr"/>
                </a:tc>
              </a:tr>
              <a:tr h="604207">
                <a:tc>
                  <a:txBody>
                    <a:bodyPr/>
                    <a:lstStyle/>
                    <a:p>
                      <a:pPr lvl="0" algn="l" fontAlgn="b"/>
                      <a:r>
                        <a:rPr lang="en-US" sz="1200" u="none" strike="noStrike" dirty="0" smtClean="0"/>
                        <a:t>Packaging Emissions </a:t>
                      </a:r>
                    </a:p>
                    <a:p>
                      <a:pPr lvl="0" algn="l" fontAlgn="b"/>
                      <a:r>
                        <a:rPr lang="en-US" sz="1200" u="none" strike="noStrike" dirty="0" smtClean="0"/>
                        <a:t>(lbs CO</a:t>
                      </a:r>
                      <a:r>
                        <a:rPr lang="en-US" sz="1200" u="none" strike="noStrike" baseline="-25000" dirty="0" smtClean="0"/>
                        <a:t>2</a:t>
                      </a:r>
                      <a:r>
                        <a:rPr lang="en-US" sz="1200" u="none" strike="noStrike" dirty="0" smtClean="0"/>
                        <a:t>e)</a:t>
                      </a:r>
                      <a:endParaRPr lang="en-US" sz="1200" b="1"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3,274</a:t>
                      </a:r>
                      <a:endParaRPr lang="en-US" sz="1200" b="0" i="0" u="none" strike="noStrike" dirty="0">
                        <a:solidFill>
                          <a:schemeClr val="tx1"/>
                        </a:solidFill>
                        <a:latin typeface="Calibri"/>
                      </a:endParaRPr>
                    </a:p>
                  </a:txBody>
                  <a:tcPr anchor="ctr"/>
                </a:tc>
              </a:tr>
              <a:tr h="747617">
                <a:tc>
                  <a:txBody>
                    <a:bodyPr/>
                    <a:lstStyle/>
                    <a:p>
                      <a:pPr lvl="0" algn="l" fontAlgn="b"/>
                      <a:r>
                        <a:rPr lang="en-US" sz="1200" b="1" u="none" strike="noStrike" dirty="0" smtClean="0"/>
                        <a:t>Packaging Emissions</a:t>
                      </a:r>
                      <a:r>
                        <a:rPr lang="en-US" sz="1200" b="1" u="none" strike="noStrike" baseline="0" dirty="0" smtClean="0"/>
                        <a:t> </a:t>
                      </a:r>
                    </a:p>
                    <a:p>
                      <a:pPr lvl="0" algn="l" fontAlgn="b"/>
                      <a:r>
                        <a:rPr lang="en-US" sz="1200" b="1" u="none" strike="noStrike" baseline="0" dirty="0" smtClean="0"/>
                        <a:t>(lbs CO</a:t>
                      </a:r>
                      <a:r>
                        <a:rPr lang="en-US" sz="1200" b="1" u="none" strike="noStrike" baseline="-25000" dirty="0" smtClean="0"/>
                        <a:t>2</a:t>
                      </a:r>
                      <a:r>
                        <a:rPr lang="en-US" sz="1200" b="1" u="none" strike="noStrike" baseline="0" dirty="0" smtClean="0"/>
                        <a:t>e per 100 books)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smtClean="0">
                          <a:solidFill>
                            <a:schemeClr val="tx1"/>
                          </a:solidFill>
                          <a:latin typeface="Calibri"/>
                        </a:rPr>
                        <a:t>51</a:t>
                      </a:r>
                      <a:endParaRPr lang="en-US" sz="1200" b="1" i="0" u="none" strike="noStrike" dirty="0">
                        <a:solidFill>
                          <a:schemeClr val="tx1"/>
                        </a:solidFill>
                        <a:latin typeface="Calibri"/>
                      </a:endParaRPr>
                    </a:p>
                  </a:txBody>
                  <a:tcPr anchor="ctr"/>
                </a:tc>
              </a:tr>
              <a:tr h="534013">
                <a:tc>
                  <a:txBody>
                    <a:bodyPr/>
                    <a:lstStyle/>
                    <a:p>
                      <a:pPr lvl="0" algn="l" fontAlgn="b"/>
                      <a:r>
                        <a:rPr lang="en-US" sz="1200" u="none" strike="noStrike" dirty="0"/>
                        <a:t>Packaging % of total emissions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33%</a:t>
                      </a:r>
                      <a:endParaRPr lang="en-US" sz="1200" b="0" i="0" u="none" strike="noStrike" dirty="0">
                        <a:solidFill>
                          <a:schemeClr val="tx1"/>
                        </a:solidFill>
                        <a:latin typeface="Calibri"/>
                      </a:endParaRPr>
                    </a:p>
                  </a:txBody>
                  <a:tcPr anchor="ctr"/>
                </a:tc>
              </a:tr>
            </a:tbl>
          </a:graphicData>
        </a:graphic>
      </p:graphicFrame>
      <p:sp>
        <p:nvSpPr>
          <p:cNvPr id="42005" name="Title 1"/>
          <p:cNvSpPr>
            <a:spLocks noGrp="1"/>
          </p:cNvSpPr>
          <p:nvPr>
            <p:ph type="title"/>
          </p:nvPr>
        </p:nvSpPr>
        <p:spPr/>
        <p:txBody>
          <a:bodyPr/>
          <a:lstStyle/>
          <a:p>
            <a:pPr eaLnBrk="1" hangingPunct="1"/>
            <a:r>
              <a:rPr lang="en-US" sz="2800" smtClean="0"/>
              <a:t>Library profile: Stanford University</a:t>
            </a:r>
          </a:p>
        </p:txBody>
      </p:sp>
      <p:sp>
        <p:nvSpPr>
          <p:cNvPr id="42006" name="Slide Number Placeholder 38"/>
          <p:cNvSpPr>
            <a:spLocks noGrp="1"/>
          </p:cNvSpPr>
          <p:nvPr>
            <p:ph type="sldNum" sz="quarter" idx="12"/>
          </p:nvPr>
        </p:nvSpPr>
        <p:spPr bwMode="auto">
          <a:noFill/>
          <a:ln>
            <a:miter lim="800000"/>
            <a:headEnd/>
            <a:tailEnd/>
          </a:ln>
        </p:spPr>
        <p:txBody>
          <a:bodyPr/>
          <a:lstStyle/>
          <a:p>
            <a:fld id="{5445F8AC-0654-4C52-A012-2EDAA6C37CD4}" type="slidenum">
              <a:rPr lang="en-US" smtClean="0"/>
              <a:pPr/>
              <a:t>15</a:t>
            </a:fld>
            <a:endParaRPr lang="en-US" smtClean="0"/>
          </a:p>
        </p:txBody>
      </p:sp>
      <p:sp>
        <p:nvSpPr>
          <p:cNvPr id="42008" name="Rectangle 43"/>
          <p:cNvSpPr>
            <a:spLocks noChangeArrowheads="1"/>
          </p:cNvSpPr>
          <p:nvPr/>
        </p:nvSpPr>
        <p:spPr bwMode="auto">
          <a:xfrm>
            <a:off x="533400" y="990600"/>
            <a:ext cx="5105400" cy="5029200"/>
          </a:xfrm>
          <a:prstGeom prst="rect">
            <a:avLst/>
          </a:prstGeom>
          <a:noFill/>
          <a:ln w="9525">
            <a:noFill/>
            <a:miter lim="800000"/>
            <a:headEnd/>
            <a:tailEnd/>
          </a:ln>
        </p:spPr>
        <p:txBody>
          <a:bodyPr/>
          <a:lstStyle/>
          <a:p>
            <a:pPr marL="342900" indent="-342900" eaLnBrk="0" hangingPunct="0">
              <a:spcBef>
                <a:spcPts val="100"/>
              </a:spcBef>
              <a:spcAft>
                <a:spcPts val="300"/>
              </a:spcAft>
              <a:buClr>
                <a:srgbClr val="287A51"/>
              </a:buClr>
              <a:buFont typeface="Arial" charset="0"/>
              <a:buChar char="•"/>
            </a:pPr>
            <a:r>
              <a:rPr lang="en-US" sz="1300" b="1" dirty="0">
                <a:latin typeface="Calibri" pitchFamily="34" charset="0"/>
              </a:rPr>
              <a:t>Location: </a:t>
            </a:r>
            <a:r>
              <a:rPr lang="en-US" sz="1300" dirty="0">
                <a:latin typeface="Calibri" pitchFamily="34" charset="0"/>
              </a:rPr>
              <a:t>Stanford, CA</a:t>
            </a:r>
          </a:p>
          <a:p>
            <a:pPr marL="342900" indent="-342900" eaLnBrk="0" hangingPunct="0">
              <a:spcBef>
                <a:spcPts val="100"/>
              </a:spcBef>
              <a:buClr>
                <a:srgbClr val="287A51"/>
              </a:buClr>
              <a:buFont typeface="Arial" charset="0"/>
              <a:buChar char="•"/>
            </a:pPr>
            <a:r>
              <a:rPr lang="en-US" sz="1300" b="1" dirty="0">
                <a:latin typeface="Calibri" pitchFamily="34" charset="0"/>
              </a:rPr>
              <a:t>Consortia arrangements (lending): </a:t>
            </a:r>
          </a:p>
          <a:p>
            <a:pPr marL="800100" lvl="1" indent="-342900" eaLnBrk="0" hangingPunct="0">
              <a:spcBef>
                <a:spcPts val="100"/>
              </a:spcBef>
              <a:buClr>
                <a:srgbClr val="287A51"/>
              </a:buClr>
              <a:buFont typeface="Arial" charset="0"/>
              <a:buChar char="•"/>
            </a:pPr>
            <a:r>
              <a:rPr lang="en-US" sz="1300" dirty="0">
                <a:latin typeface="Calibri" pitchFamily="34" charset="0"/>
              </a:rPr>
              <a:t>32% UC System</a:t>
            </a:r>
          </a:p>
          <a:p>
            <a:pPr marL="800100" lvl="1" indent="-342900" eaLnBrk="0" hangingPunct="0">
              <a:spcBef>
                <a:spcPts val="100"/>
              </a:spcBef>
              <a:buClr>
                <a:srgbClr val="287A51"/>
              </a:buClr>
              <a:buFont typeface="Arial" charset="0"/>
              <a:buChar char="•"/>
            </a:pPr>
            <a:r>
              <a:rPr lang="en-US" sz="1300" dirty="0">
                <a:latin typeface="Calibri" pitchFamily="34" charset="0"/>
              </a:rPr>
              <a:t>30% RLCP</a:t>
            </a:r>
          </a:p>
          <a:p>
            <a:pPr marL="800100" lvl="1" indent="-342900" eaLnBrk="0" hangingPunct="0">
              <a:spcBef>
                <a:spcPts val="100"/>
              </a:spcBef>
              <a:buClr>
                <a:srgbClr val="287A51"/>
              </a:buClr>
              <a:buFont typeface="Arial" charset="0"/>
              <a:buChar char="•"/>
            </a:pPr>
            <a:r>
              <a:rPr lang="en-US" sz="1300" dirty="0">
                <a:latin typeface="Calibri" pitchFamily="34" charset="0"/>
              </a:rPr>
              <a:t>20% </a:t>
            </a:r>
            <a:r>
              <a:rPr lang="en-US" sz="1300" dirty="0" smtClean="0">
                <a:latin typeface="Calibri" pitchFamily="34" charset="0"/>
              </a:rPr>
              <a:t>SHARES</a:t>
            </a:r>
            <a:endParaRPr lang="en-US" sz="1300" dirty="0">
              <a:latin typeface="Calibri" pitchFamily="34" charset="0"/>
            </a:endParaRPr>
          </a:p>
          <a:p>
            <a:pPr marL="800100" lvl="1" indent="-342900" eaLnBrk="0" hangingPunct="0">
              <a:spcBef>
                <a:spcPts val="100"/>
              </a:spcBef>
              <a:buClr>
                <a:srgbClr val="287A51"/>
              </a:buClr>
              <a:buFont typeface="Arial" charset="0"/>
              <a:buChar char="•"/>
            </a:pPr>
            <a:r>
              <a:rPr lang="en-US" sz="1300" dirty="0">
                <a:latin typeface="Calibri" pitchFamily="34" charset="0"/>
              </a:rPr>
              <a:t>18% non-consortia</a:t>
            </a:r>
          </a:p>
          <a:p>
            <a:pPr marL="342900" indent="-342900" eaLnBrk="0" hangingPunct="0">
              <a:spcBef>
                <a:spcPts val="100"/>
              </a:spcBef>
              <a:buClr>
                <a:srgbClr val="287A51"/>
              </a:buClr>
              <a:buFont typeface="Arial" charset="0"/>
              <a:buChar char="•"/>
            </a:pPr>
            <a:r>
              <a:rPr lang="en-US" sz="1300" b="1" dirty="0">
                <a:latin typeface="Calibri" pitchFamily="34" charset="0"/>
              </a:rPr>
              <a:t>Packaging types:</a:t>
            </a:r>
          </a:p>
          <a:p>
            <a:pPr marL="800100" lvl="1" indent="-342900" eaLnBrk="0" hangingPunct="0">
              <a:spcBef>
                <a:spcPts val="100"/>
              </a:spcBef>
              <a:buClr>
                <a:srgbClr val="287A51"/>
              </a:buClr>
              <a:buFont typeface="Arial" charset="0"/>
              <a:buChar char="•"/>
            </a:pPr>
            <a:r>
              <a:rPr lang="en-US" sz="1300" dirty="0">
                <a:latin typeface="Calibri" pitchFamily="34" charset="0"/>
              </a:rPr>
              <a:t>85% cardboard boxes</a:t>
            </a:r>
          </a:p>
          <a:p>
            <a:pPr marL="800100" lvl="1" indent="-342900" eaLnBrk="0" hangingPunct="0">
              <a:spcBef>
                <a:spcPts val="100"/>
              </a:spcBef>
              <a:buClr>
                <a:srgbClr val="287A51"/>
              </a:buClr>
              <a:buFont typeface="Arial" charset="0"/>
              <a:buChar char="•"/>
            </a:pPr>
            <a:r>
              <a:rPr lang="en-US" sz="1300" dirty="0">
                <a:latin typeface="Calibri" pitchFamily="34" charset="0"/>
              </a:rPr>
              <a:t>5% cardboard mailers</a:t>
            </a:r>
          </a:p>
          <a:p>
            <a:pPr marL="800100" lvl="1" indent="-342900" eaLnBrk="0" hangingPunct="0">
              <a:spcBef>
                <a:spcPts val="100"/>
              </a:spcBef>
              <a:buClr>
                <a:srgbClr val="287A51"/>
              </a:buClr>
              <a:buFont typeface="Arial" charset="0"/>
              <a:buChar char="•"/>
            </a:pPr>
            <a:r>
              <a:rPr lang="en-US" sz="1300" dirty="0">
                <a:latin typeface="Calibri" pitchFamily="34" charset="0"/>
              </a:rPr>
              <a:t>5% bubble mailers</a:t>
            </a:r>
          </a:p>
          <a:p>
            <a:pPr marL="800100" lvl="1" indent="-342900" eaLnBrk="0" hangingPunct="0">
              <a:spcBef>
                <a:spcPts val="100"/>
              </a:spcBef>
              <a:buClr>
                <a:srgbClr val="287A51"/>
              </a:buClr>
              <a:buFont typeface="Arial" charset="0"/>
              <a:buChar char="•"/>
            </a:pPr>
            <a:r>
              <a:rPr lang="en-US" sz="1300" dirty="0">
                <a:latin typeface="Calibri" pitchFamily="34" charset="0"/>
              </a:rPr>
              <a:t>Nylon bags and plastic bins (For </a:t>
            </a:r>
            <a:r>
              <a:rPr lang="en-US" sz="1300" dirty="0" err="1">
                <a:latin typeface="Calibri" pitchFamily="34" charset="0"/>
              </a:rPr>
              <a:t>Tricor</a:t>
            </a:r>
            <a:r>
              <a:rPr lang="en-US" sz="1300" dirty="0">
                <a:latin typeface="Calibri" pitchFamily="34" charset="0"/>
              </a:rPr>
              <a:t> and RLCP)</a:t>
            </a:r>
          </a:p>
          <a:p>
            <a:pPr marL="342900" indent="-342900" eaLnBrk="0" hangingPunct="0">
              <a:spcBef>
                <a:spcPts val="100"/>
              </a:spcBef>
              <a:spcAft>
                <a:spcPts val="300"/>
              </a:spcAft>
              <a:buClr>
                <a:srgbClr val="287A51"/>
              </a:buClr>
              <a:buFont typeface="Arial" charset="0"/>
              <a:buChar char="•"/>
            </a:pPr>
            <a:r>
              <a:rPr lang="en-US" sz="1300" b="1" dirty="0">
                <a:latin typeface="Calibri" pitchFamily="34" charset="0"/>
              </a:rPr>
              <a:t>Padding materials:</a:t>
            </a:r>
          </a:p>
          <a:p>
            <a:pPr marL="800100" lvl="1" indent="-342900" eaLnBrk="0" hangingPunct="0">
              <a:spcBef>
                <a:spcPts val="100"/>
              </a:spcBef>
              <a:spcAft>
                <a:spcPts val="300"/>
              </a:spcAft>
              <a:buClr>
                <a:srgbClr val="287A51"/>
              </a:buClr>
              <a:buFont typeface="Arial" charset="0"/>
              <a:buChar char="•"/>
            </a:pPr>
            <a:r>
              <a:rPr lang="en-US" sz="1300" dirty="0" err="1">
                <a:latin typeface="Calibri" pitchFamily="34" charset="0"/>
              </a:rPr>
              <a:t>Tricor</a:t>
            </a:r>
            <a:r>
              <a:rPr lang="en-US" sz="1300" dirty="0">
                <a:latin typeface="Calibri" pitchFamily="34" charset="0"/>
              </a:rPr>
              <a:t>: wrap in recycled bubble mailers and place in nylon pouch (or plastic bin if DVDs, VHS, etc.)</a:t>
            </a:r>
          </a:p>
          <a:p>
            <a:pPr marL="800100" lvl="1" indent="-342900" eaLnBrk="0" hangingPunct="0">
              <a:spcBef>
                <a:spcPts val="100"/>
              </a:spcBef>
              <a:spcAft>
                <a:spcPts val="300"/>
              </a:spcAft>
              <a:buClr>
                <a:srgbClr val="287A51"/>
              </a:buClr>
              <a:buFont typeface="Arial" charset="0"/>
              <a:buChar char="•"/>
            </a:pPr>
            <a:r>
              <a:rPr lang="en-US" sz="1300" dirty="0">
                <a:latin typeface="Calibri" pitchFamily="34" charset="0"/>
              </a:rPr>
              <a:t>RLCP: plastic bins lined with plastic bags; occasionally pad with reused materials (e.g. envelopes)</a:t>
            </a:r>
          </a:p>
          <a:p>
            <a:pPr marL="800100" lvl="1" indent="-342900" eaLnBrk="0" hangingPunct="0">
              <a:spcBef>
                <a:spcPts val="100"/>
              </a:spcBef>
              <a:spcAft>
                <a:spcPts val="300"/>
              </a:spcAft>
              <a:buClr>
                <a:srgbClr val="287A51"/>
              </a:buClr>
              <a:buFont typeface="Arial" charset="0"/>
              <a:buChar char="•"/>
            </a:pPr>
            <a:r>
              <a:rPr lang="en-US" sz="1300" dirty="0">
                <a:latin typeface="Calibri" pitchFamily="34" charset="0"/>
              </a:rPr>
              <a:t>UC Berkeley (ILB, RLCP, and ILL): items shipped together in a bin, stacked inside a large plastic bag</a:t>
            </a:r>
          </a:p>
          <a:p>
            <a:pPr marL="342900" indent="-342900" eaLnBrk="0" hangingPunct="0">
              <a:spcBef>
                <a:spcPts val="100"/>
              </a:spcBef>
              <a:spcAft>
                <a:spcPts val="300"/>
              </a:spcAft>
              <a:buClr>
                <a:srgbClr val="287A51"/>
              </a:buClr>
              <a:buFont typeface="Arial" charset="0"/>
              <a:buChar char="•"/>
            </a:pPr>
            <a:r>
              <a:rPr lang="en-US" sz="1300" b="1" dirty="0">
                <a:latin typeface="Calibri" pitchFamily="34" charset="0"/>
              </a:rPr>
              <a:t>Packaging methods: </a:t>
            </a:r>
            <a:r>
              <a:rPr lang="en-US" sz="1300" dirty="0">
                <a:latin typeface="Calibri" pitchFamily="34" charset="0"/>
              </a:rPr>
              <a:t>packaging done in mailroom, separate from ILL area</a:t>
            </a:r>
            <a:endParaRPr lang="en-US" sz="1300" b="1" dirty="0">
              <a:latin typeface="Calibri" pitchFamily="34" charset="0"/>
            </a:endParaRPr>
          </a:p>
          <a:p>
            <a:pPr marL="342900" indent="-342900" eaLnBrk="0" hangingPunct="0">
              <a:spcBef>
                <a:spcPts val="100"/>
              </a:spcBef>
              <a:spcAft>
                <a:spcPts val="300"/>
              </a:spcAft>
              <a:buClr>
                <a:srgbClr val="287A51"/>
              </a:buClr>
              <a:buFont typeface="Arial" charset="0"/>
              <a:buChar char="•"/>
            </a:pPr>
            <a:r>
              <a:rPr lang="en-US" sz="1300" b="1" dirty="0">
                <a:latin typeface="Calibri" pitchFamily="34" charset="0"/>
              </a:rPr>
              <a:t>Shipping methods: </a:t>
            </a:r>
            <a:r>
              <a:rPr lang="en-US" sz="1300" dirty="0" err="1">
                <a:latin typeface="Calibri" pitchFamily="34" charset="0"/>
              </a:rPr>
              <a:t>Tricor</a:t>
            </a:r>
            <a:r>
              <a:rPr lang="en-US" sz="1300" dirty="0">
                <a:latin typeface="Calibri" pitchFamily="34" charset="0"/>
              </a:rPr>
              <a:t> courier for UC system, UPS for </a:t>
            </a:r>
            <a:r>
              <a:rPr lang="en-US" sz="1300" dirty="0" smtClean="0">
                <a:latin typeface="Calibri" pitchFamily="34" charset="0"/>
              </a:rPr>
              <a:t>SHARES, </a:t>
            </a:r>
            <a:r>
              <a:rPr lang="en-US" sz="1300" dirty="0">
                <a:latin typeface="Calibri" pitchFamily="34" charset="0"/>
              </a:rPr>
              <a:t>USPS for </a:t>
            </a:r>
            <a:r>
              <a:rPr lang="en-US" sz="1300" dirty="0" smtClean="0">
                <a:latin typeface="Calibri" pitchFamily="34" charset="0"/>
              </a:rPr>
              <a:t>non-</a:t>
            </a:r>
            <a:r>
              <a:rPr lang="en-US" sz="1300" dirty="0" err="1" smtClean="0">
                <a:latin typeface="Calibri" pitchFamily="34" charset="0"/>
              </a:rPr>
              <a:t>consortial</a:t>
            </a:r>
            <a:r>
              <a:rPr lang="en-US" sz="1300" dirty="0" smtClean="0">
                <a:latin typeface="Calibri" pitchFamily="34" charset="0"/>
              </a:rPr>
              <a:t> </a:t>
            </a:r>
            <a:r>
              <a:rPr lang="en-US" sz="1300" dirty="0">
                <a:latin typeface="Calibri" pitchFamily="34" charset="0"/>
              </a:rPr>
              <a:t>sharing</a:t>
            </a:r>
          </a:p>
          <a:p>
            <a:pPr marL="342900" indent="-342900" eaLnBrk="0" hangingPunct="0">
              <a:spcBef>
                <a:spcPts val="100"/>
              </a:spcBef>
              <a:spcAft>
                <a:spcPts val="300"/>
              </a:spcAft>
              <a:buClr>
                <a:srgbClr val="287A51"/>
              </a:buClr>
              <a:buFont typeface="Arial" charset="0"/>
              <a:buChar char="•"/>
            </a:pPr>
            <a:r>
              <a:rPr lang="en-US" sz="1300" b="1" dirty="0">
                <a:latin typeface="Calibri" pitchFamily="34" charset="0"/>
              </a:rPr>
              <a:t>Best practices: </a:t>
            </a:r>
            <a:r>
              <a:rPr lang="en-US" sz="1300" dirty="0">
                <a:latin typeface="Calibri" pitchFamily="34" charset="0"/>
              </a:rPr>
              <a:t>electronic requests and article transfers; minimal packaging for courier shipments; reuse of padding materials</a:t>
            </a:r>
            <a:endParaRPr lang="en-US" sz="1300" b="1"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867400" y="1143000"/>
          <a:ext cx="2743200" cy="5303519"/>
        </p:xfrm>
        <a:graphic>
          <a:graphicData uri="http://schemas.openxmlformats.org/drawingml/2006/table">
            <a:tbl>
              <a:tblPr bandRow="1">
                <a:tableStyleId>{0660B408-B3CF-4A94-85FC-2B1E0A45F4A2}</a:tableStyleId>
              </a:tblPr>
              <a:tblGrid>
                <a:gridCol w="1481097"/>
                <a:gridCol w="1262103"/>
              </a:tblGrid>
              <a:tr h="534013">
                <a:tc>
                  <a:txBody>
                    <a:bodyPr/>
                    <a:lstStyle/>
                    <a:p>
                      <a:pPr lvl="0" algn="l" fontAlgn="b"/>
                      <a:r>
                        <a:rPr lang="en-US" sz="1200" b="1" u="none" strike="noStrike" dirty="0" smtClean="0"/>
                        <a:t>Loan volume (returnables)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a:solidFill>
                            <a:srgbClr val="000000"/>
                          </a:solidFill>
                          <a:latin typeface="Calibri"/>
                        </a:rPr>
                        <a:t>34,559</a:t>
                      </a:r>
                    </a:p>
                  </a:txBody>
                  <a:tcPr anchor="ctr"/>
                </a:tc>
              </a:tr>
              <a:tr h="534013">
                <a:tc>
                  <a:txBody>
                    <a:bodyPr/>
                    <a:lstStyle/>
                    <a:p>
                      <a:pPr lvl="0" algn="l" fontAlgn="b"/>
                      <a:r>
                        <a:rPr lang="en-US" sz="1200" u="none" strike="noStrike" dirty="0" smtClean="0"/>
                        <a:t>Book </a:t>
                      </a:r>
                      <a:r>
                        <a:rPr lang="en-US" sz="1200" u="none" strike="noStrike" dirty="0"/>
                        <a:t>Miles </a:t>
                      </a:r>
                      <a:r>
                        <a:rPr lang="en-US" sz="1200" u="none" strike="noStrike" dirty="0" smtClean="0"/>
                        <a:t>Traveled (000s)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rgbClr val="000000"/>
                          </a:solidFill>
                          <a:latin typeface="Calibri"/>
                        </a:rPr>
                        <a:t>38,702</a:t>
                      </a:r>
                      <a:endParaRPr lang="en-US" sz="1200" b="0" i="0" u="none" strike="noStrike" dirty="0">
                        <a:solidFill>
                          <a:srgbClr val="000000"/>
                        </a:solidFill>
                        <a:latin typeface="Calibri"/>
                      </a:endParaRPr>
                    </a:p>
                  </a:txBody>
                  <a:tcPr anchor="ctr"/>
                </a:tc>
              </a:tr>
              <a:tr h="534013">
                <a:tc>
                  <a:txBody>
                    <a:bodyPr/>
                    <a:lstStyle/>
                    <a:p>
                      <a:pPr lvl="0" algn="l" fontAlgn="b"/>
                      <a:r>
                        <a:rPr lang="en-US" sz="1200" u="none" strike="noStrike" dirty="0" smtClean="0"/>
                        <a:t>Total Emissions </a:t>
                      </a:r>
                    </a:p>
                    <a:p>
                      <a:pPr lvl="0" algn="l" fontAlgn="b"/>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rgbClr val="000000"/>
                          </a:solidFill>
                          <a:latin typeface="Calibri"/>
                        </a:rPr>
                        <a:t>37,931</a:t>
                      </a:r>
                      <a:endParaRPr lang="en-US" sz="1200" b="0" i="0" u="none" strike="noStrike" dirty="0">
                        <a:solidFill>
                          <a:srgbClr val="000000"/>
                        </a:solidFill>
                        <a:latin typeface="Calibri"/>
                      </a:endParaRPr>
                    </a:p>
                  </a:txBody>
                  <a:tcPr anchor="ctr"/>
                </a:tc>
              </a:tr>
              <a:tr h="534013">
                <a:tc>
                  <a:txBody>
                    <a:bodyPr/>
                    <a:lstStyle/>
                    <a:p>
                      <a:pPr lvl="0" algn="l" fontAlgn="b"/>
                      <a:r>
                        <a:rPr lang="en-US" sz="1200" u="none" strike="noStrike" dirty="0" smtClean="0"/>
                        <a:t>Shipping Emissions </a:t>
                      </a:r>
                      <a:r>
                        <a:rPr lang="en-US" sz="1200" u="none" strike="noStrike" dirty="0"/>
                        <a:t>(</a:t>
                      </a:r>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a:solidFill>
                            <a:schemeClr val="tx1"/>
                          </a:solidFill>
                          <a:latin typeface="Calibri"/>
                        </a:rPr>
                        <a:t>20,851</a:t>
                      </a:r>
                    </a:p>
                  </a:txBody>
                  <a:tcPr anchor="ctr"/>
                </a:tc>
              </a:tr>
              <a:tr h="747617">
                <a:tc>
                  <a:txBody>
                    <a:bodyPr/>
                    <a:lstStyle/>
                    <a:p>
                      <a:pPr lvl="0" algn="l" fontAlgn="b"/>
                      <a:r>
                        <a:rPr lang="en-US" sz="1200" b="1" u="none" strike="noStrike" dirty="0" smtClean="0"/>
                        <a:t>Shipping Emissions </a:t>
                      </a:r>
                    </a:p>
                    <a:p>
                      <a:pPr lvl="0" algn="l" fontAlgn="b"/>
                      <a:r>
                        <a:rPr lang="en-US" sz="1200" b="1" u="none" strike="noStrike" dirty="0" smtClean="0"/>
                        <a:t>(lbs CO</a:t>
                      </a:r>
                      <a:r>
                        <a:rPr lang="en-US" sz="1200" b="1" u="none" strike="noStrike" baseline="-25000" dirty="0" smtClean="0"/>
                        <a:t>2</a:t>
                      </a:r>
                      <a:r>
                        <a:rPr lang="en-US" sz="1200" b="1" u="none" strike="noStrike" dirty="0" smtClean="0"/>
                        <a:t> per 100 Book-Miles)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a:solidFill>
                            <a:schemeClr val="tx1"/>
                          </a:solidFill>
                          <a:latin typeface="Calibri"/>
                        </a:rPr>
                        <a:t>0.054</a:t>
                      </a:r>
                    </a:p>
                  </a:txBody>
                  <a:tcPr anchor="ctr"/>
                </a:tc>
              </a:tr>
              <a:tr h="534013">
                <a:tc>
                  <a:txBody>
                    <a:bodyPr/>
                    <a:lstStyle/>
                    <a:p>
                      <a:pPr lvl="0" algn="l" fontAlgn="b"/>
                      <a:r>
                        <a:rPr lang="en-US" sz="1200" u="none" strike="noStrike" dirty="0"/>
                        <a:t>Shipping % of total emissions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55%</a:t>
                      </a:r>
                      <a:endParaRPr lang="en-US" sz="1200" b="0" i="0" u="none" strike="noStrike" dirty="0">
                        <a:solidFill>
                          <a:schemeClr val="tx1"/>
                        </a:solidFill>
                        <a:latin typeface="Calibri"/>
                      </a:endParaRPr>
                    </a:p>
                  </a:txBody>
                  <a:tcPr anchor="ctr"/>
                </a:tc>
              </a:tr>
              <a:tr h="604207">
                <a:tc>
                  <a:txBody>
                    <a:bodyPr/>
                    <a:lstStyle/>
                    <a:p>
                      <a:pPr lvl="0" algn="l" fontAlgn="b"/>
                      <a:r>
                        <a:rPr lang="en-US" sz="1200" u="none" strike="noStrike" dirty="0" smtClean="0"/>
                        <a:t>Packaging Emissions </a:t>
                      </a:r>
                    </a:p>
                    <a:p>
                      <a:pPr lvl="0" algn="l" fontAlgn="b"/>
                      <a:r>
                        <a:rPr lang="en-US" sz="1200" u="none" strike="noStrike" dirty="0" smtClean="0"/>
                        <a:t>(lbs CO</a:t>
                      </a:r>
                      <a:r>
                        <a:rPr lang="en-US" sz="1200" u="none" strike="noStrike" baseline="-25000" dirty="0" smtClean="0"/>
                        <a:t>2</a:t>
                      </a:r>
                      <a:r>
                        <a:rPr lang="en-US" sz="1200" u="none" strike="noStrike" dirty="0" smtClean="0"/>
                        <a:t>e)</a:t>
                      </a:r>
                      <a:endParaRPr lang="en-US" sz="1200" b="1"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17,080</a:t>
                      </a:r>
                      <a:endParaRPr lang="en-US" sz="1200" b="0" i="0" u="none" strike="noStrike" dirty="0">
                        <a:solidFill>
                          <a:schemeClr val="tx1"/>
                        </a:solidFill>
                        <a:latin typeface="Calibri"/>
                      </a:endParaRPr>
                    </a:p>
                  </a:txBody>
                  <a:tcPr anchor="ctr"/>
                </a:tc>
              </a:tr>
              <a:tr h="747617">
                <a:tc>
                  <a:txBody>
                    <a:bodyPr/>
                    <a:lstStyle/>
                    <a:p>
                      <a:pPr lvl="0" algn="l" fontAlgn="b"/>
                      <a:r>
                        <a:rPr lang="en-US" sz="1200" b="1" u="none" strike="noStrike" dirty="0" smtClean="0"/>
                        <a:t>Packaging Emissions</a:t>
                      </a:r>
                      <a:r>
                        <a:rPr lang="en-US" sz="1200" b="1" u="none" strike="noStrike" baseline="0" dirty="0" smtClean="0"/>
                        <a:t> </a:t>
                      </a:r>
                    </a:p>
                    <a:p>
                      <a:pPr lvl="0" algn="l" fontAlgn="b"/>
                      <a:r>
                        <a:rPr lang="en-US" sz="1200" b="1" u="none" strike="noStrike" baseline="0" dirty="0" smtClean="0"/>
                        <a:t>(lbs CO</a:t>
                      </a:r>
                      <a:r>
                        <a:rPr lang="en-US" sz="1200" b="1" u="none" strike="noStrike" baseline="-25000" dirty="0" smtClean="0"/>
                        <a:t>2</a:t>
                      </a:r>
                      <a:r>
                        <a:rPr lang="en-US" sz="1200" b="1" u="none" strike="noStrike" baseline="0" dirty="0" smtClean="0"/>
                        <a:t>e per 100 books)</a:t>
                      </a:r>
                      <a:endParaRPr lang="en-US" sz="1200" b="1" i="0" u="none" strike="noStrike" dirty="0">
                        <a:solidFill>
                          <a:srgbClr val="000000"/>
                        </a:solidFill>
                        <a:latin typeface="Calibri"/>
                      </a:endParaRPr>
                    </a:p>
                  </a:txBody>
                  <a:tcPr anchor="ctr"/>
                </a:tc>
                <a:tc>
                  <a:txBody>
                    <a:bodyPr/>
                    <a:lstStyle/>
                    <a:p>
                      <a:pPr algn="r" fontAlgn="b"/>
                      <a:r>
                        <a:rPr lang="en-US" sz="1200" b="1" i="0" u="none" strike="noStrike" dirty="0" smtClean="0">
                          <a:solidFill>
                            <a:schemeClr val="tx1"/>
                          </a:solidFill>
                          <a:latin typeface="Calibri"/>
                        </a:rPr>
                        <a:t>49</a:t>
                      </a:r>
                      <a:endParaRPr lang="en-US" sz="1200" b="1" i="0" u="none" strike="noStrike" dirty="0">
                        <a:solidFill>
                          <a:schemeClr val="tx1"/>
                        </a:solidFill>
                        <a:latin typeface="Calibri"/>
                      </a:endParaRPr>
                    </a:p>
                  </a:txBody>
                  <a:tcPr anchor="ctr"/>
                </a:tc>
              </a:tr>
              <a:tr h="534013">
                <a:tc>
                  <a:txBody>
                    <a:bodyPr/>
                    <a:lstStyle/>
                    <a:p>
                      <a:pPr lvl="0" algn="l" fontAlgn="b"/>
                      <a:r>
                        <a:rPr lang="en-US" sz="1200" u="none" strike="noStrike" dirty="0"/>
                        <a:t>Packaging % of total emissions</a:t>
                      </a:r>
                      <a:endParaRPr lang="en-US" sz="1200" b="0" i="0" u="none" strike="noStrike" dirty="0">
                        <a:solidFill>
                          <a:srgbClr val="000000"/>
                        </a:solidFill>
                        <a:latin typeface="Calibri"/>
                      </a:endParaRPr>
                    </a:p>
                  </a:txBody>
                  <a:tcPr anchor="ctr"/>
                </a:tc>
                <a:tc>
                  <a:txBody>
                    <a:bodyPr/>
                    <a:lstStyle/>
                    <a:p>
                      <a:pPr algn="r" fontAlgn="b"/>
                      <a:r>
                        <a:rPr lang="en-US" sz="1200" b="0" i="0" u="none" strike="noStrike" dirty="0" smtClean="0">
                          <a:solidFill>
                            <a:schemeClr val="tx1"/>
                          </a:solidFill>
                          <a:latin typeface="Calibri"/>
                        </a:rPr>
                        <a:t>45%</a:t>
                      </a:r>
                      <a:endParaRPr lang="en-US" sz="1200" b="0" i="0" u="none" strike="noStrike" dirty="0">
                        <a:solidFill>
                          <a:schemeClr val="tx1"/>
                        </a:solidFill>
                        <a:latin typeface="Calibri"/>
                      </a:endParaRPr>
                    </a:p>
                  </a:txBody>
                  <a:tcPr anchor="ctr"/>
                </a:tc>
              </a:tr>
            </a:tbl>
          </a:graphicData>
        </a:graphic>
      </p:graphicFrame>
      <p:sp>
        <p:nvSpPr>
          <p:cNvPr id="43029" name="Title 1"/>
          <p:cNvSpPr>
            <a:spLocks noGrp="1"/>
          </p:cNvSpPr>
          <p:nvPr>
            <p:ph type="title"/>
          </p:nvPr>
        </p:nvSpPr>
        <p:spPr/>
        <p:txBody>
          <a:bodyPr/>
          <a:lstStyle/>
          <a:p>
            <a:pPr eaLnBrk="1" hangingPunct="1"/>
            <a:r>
              <a:rPr lang="en-US" sz="2800" dirty="0" smtClean="0"/>
              <a:t>Library profile: University of Chicago</a:t>
            </a:r>
          </a:p>
        </p:txBody>
      </p:sp>
      <p:sp>
        <p:nvSpPr>
          <p:cNvPr id="43030" name="Slide Number Placeholder 38"/>
          <p:cNvSpPr>
            <a:spLocks noGrp="1"/>
          </p:cNvSpPr>
          <p:nvPr>
            <p:ph type="sldNum" sz="quarter" idx="12"/>
          </p:nvPr>
        </p:nvSpPr>
        <p:spPr bwMode="auto">
          <a:noFill/>
          <a:ln>
            <a:miter lim="800000"/>
            <a:headEnd/>
            <a:tailEnd/>
          </a:ln>
        </p:spPr>
        <p:txBody>
          <a:bodyPr/>
          <a:lstStyle/>
          <a:p>
            <a:fld id="{83691A0F-08E7-473B-AB9B-D9B6A9D53F66}" type="slidenum">
              <a:rPr lang="en-US" smtClean="0"/>
              <a:pPr/>
              <a:t>16</a:t>
            </a:fld>
            <a:endParaRPr lang="en-US" smtClean="0"/>
          </a:p>
        </p:txBody>
      </p:sp>
      <p:sp>
        <p:nvSpPr>
          <p:cNvPr id="43032" name="Rectangle 43"/>
          <p:cNvSpPr>
            <a:spLocks noChangeArrowheads="1"/>
          </p:cNvSpPr>
          <p:nvPr/>
        </p:nvSpPr>
        <p:spPr bwMode="auto">
          <a:xfrm>
            <a:off x="457200" y="1066800"/>
            <a:ext cx="5334000" cy="5029200"/>
          </a:xfrm>
          <a:prstGeom prst="rect">
            <a:avLst/>
          </a:prstGeom>
          <a:noFill/>
          <a:ln w="9525">
            <a:noFill/>
            <a:miter lim="800000"/>
            <a:headEnd/>
            <a:tailEnd/>
          </a:ln>
        </p:spPr>
        <p:txBody>
          <a:bodyPr/>
          <a:lstStyle/>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Location: </a:t>
            </a:r>
            <a:r>
              <a:rPr lang="en-US" sz="1400" dirty="0">
                <a:latin typeface="Calibri" pitchFamily="34" charset="0"/>
              </a:rPr>
              <a:t>Chicago, Illinois</a:t>
            </a:r>
          </a:p>
          <a:p>
            <a:pPr marL="342900" indent="-342900" eaLnBrk="0" hangingPunct="0">
              <a:spcBef>
                <a:spcPts val="100"/>
              </a:spcBef>
              <a:buClr>
                <a:srgbClr val="287A51"/>
              </a:buClr>
              <a:buFont typeface="Arial" charset="0"/>
              <a:buChar char="•"/>
            </a:pPr>
            <a:r>
              <a:rPr lang="en-US" sz="1400" b="1" dirty="0">
                <a:latin typeface="Calibri" pitchFamily="34" charset="0"/>
              </a:rPr>
              <a:t>Consortia arrangements (lending): </a:t>
            </a:r>
          </a:p>
          <a:p>
            <a:pPr marL="800100" lvl="1" indent="-342900" eaLnBrk="0" hangingPunct="0">
              <a:spcBef>
                <a:spcPts val="100"/>
              </a:spcBef>
              <a:buClr>
                <a:srgbClr val="287A51"/>
              </a:buClr>
              <a:buFont typeface="Arial" charset="0"/>
              <a:buChar char="•"/>
            </a:pPr>
            <a:r>
              <a:rPr lang="en-US" sz="1400" dirty="0">
                <a:latin typeface="Calibri" pitchFamily="34" charset="0"/>
              </a:rPr>
              <a:t>41% CIC</a:t>
            </a:r>
          </a:p>
          <a:p>
            <a:pPr marL="800100" lvl="1" indent="-342900" eaLnBrk="0" hangingPunct="0">
              <a:spcBef>
                <a:spcPts val="100"/>
              </a:spcBef>
              <a:buClr>
                <a:srgbClr val="287A51"/>
              </a:buClr>
              <a:buFont typeface="Arial" charset="0"/>
              <a:buChar char="•"/>
            </a:pPr>
            <a:r>
              <a:rPr lang="en-US" sz="1400" dirty="0">
                <a:latin typeface="Calibri" pitchFamily="34" charset="0"/>
              </a:rPr>
              <a:t>24% </a:t>
            </a:r>
            <a:r>
              <a:rPr lang="en-US" sz="1400" dirty="0" err="1">
                <a:latin typeface="Calibri" pitchFamily="34" charset="0"/>
              </a:rPr>
              <a:t>Illinet</a:t>
            </a:r>
            <a:r>
              <a:rPr lang="en-US" sz="1400" dirty="0">
                <a:latin typeface="Calibri" pitchFamily="34" charset="0"/>
              </a:rPr>
              <a:t> (ILDS)</a:t>
            </a:r>
          </a:p>
          <a:p>
            <a:pPr marL="800100" lvl="1" indent="-342900" eaLnBrk="0" hangingPunct="0">
              <a:spcBef>
                <a:spcPts val="100"/>
              </a:spcBef>
              <a:buClr>
                <a:srgbClr val="287A51"/>
              </a:buClr>
              <a:buFont typeface="Arial" charset="0"/>
              <a:buChar char="•"/>
            </a:pPr>
            <a:r>
              <a:rPr lang="en-US" sz="1400" dirty="0">
                <a:latin typeface="Calibri" pitchFamily="34" charset="0"/>
              </a:rPr>
              <a:t>14% RLG </a:t>
            </a:r>
            <a:r>
              <a:rPr lang="en-US" sz="1400" dirty="0" smtClean="0">
                <a:latin typeface="Calibri" pitchFamily="34" charset="0"/>
              </a:rPr>
              <a:t>SHARES</a:t>
            </a:r>
            <a:endParaRPr lang="en-US" sz="1400" dirty="0">
              <a:latin typeface="Calibri" pitchFamily="34" charset="0"/>
            </a:endParaRPr>
          </a:p>
          <a:p>
            <a:pPr marL="800100" lvl="1" indent="-342900" eaLnBrk="0" hangingPunct="0">
              <a:spcBef>
                <a:spcPts val="100"/>
              </a:spcBef>
              <a:buClr>
                <a:srgbClr val="287A51"/>
              </a:buClr>
              <a:buFont typeface="Arial" charset="0"/>
              <a:buChar char="•"/>
            </a:pPr>
            <a:r>
              <a:rPr lang="en-US" sz="1400" dirty="0">
                <a:latin typeface="Calibri" pitchFamily="34" charset="0"/>
              </a:rPr>
              <a:t>2% Center for Research Libraries (CRL)</a:t>
            </a:r>
          </a:p>
          <a:p>
            <a:pPr marL="800100" lvl="1" indent="-342900" eaLnBrk="0" hangingPunct="0">
              <a:spcBef>
                <a:spcPts val="100"/>
              </a:spcBef>
              <a:buClr>
                <a:srgbClr val="287A51"/>
              </a:buClr>
              <a:buFont typeface="Arial" charset="0"/>
              <a:buChar char="•"/>
            </a:pPr>
            <a:r>
              <a:rPr lang="en-US" sz="1400" dirty="0">
                <a:latin typeface="Calibri" pitchFamily="34" charset="0"/>
              </a:rPr>
              <a:t>19% non-consortia</a:t>
            </a:r>
          </a:p>
          <a:p>
            <a:pPr marL="342900" indent="-342900" eaLnBrk="0" hangingPunct="0">
              <a:spcBef>
                <a:spcPts val="100"/>
              </a:spcBef>
              <a:buClr>
                <a:srgbClr val="287A51"/>
              </a:buClr>
              <a:buFont typeface="Arial" charset="0"/>
              <a:buChar char="•"/>
            </a:pPr>
            <a:r>
              <a:rPr lang="en-US" sz="1400" b="1" dirty="0">
                <a:latin typeface="Calibri" pitchFamily="34" charset="0"/>
              </a:rPr>
              <a:t>Packaging types:</a:t>
            </a:r>
          </a:p>
          <a:p>
            <a:pPr marL="800100" lvl="1" indent="-342900" eaLnBrk="0" hangingPunct="0">
              <a:spcBef>
                <a:spcPts val="100"/>
              </a:spcBef>
              <a:buClr>
                <a:srgbClr val="287A51"/>
              </a:buClr>
              <a:buFont typeface="Arial" charset="0"/>
              <a:buChar char="•"/>
            </a:pPr>
            <a:r>
              <a:rPr lang="en-US" sz="1400" dirty="0">
                <a:latin typeface="Calibri" pitchFamily="34" charset="0"/>
              </a:rPr>
              <a:t>Reusable canvas bags and gray totes (for CIC, ILDS)</a:t>
            </a:r>
          </a:p>
          <a:p>
            <a:pPr marL="800100" lvl="1" indent="-342900" eaLnBrk="0" hangingPunct="0">
              <a:spcBef>
                <a:spcPts val="100"/>
              </a:spcBef>
              <a:buClr>
                <a:srgbClr val="287A51"/>
              </a:buClr>
              <a:buFont typeface="Arial" charset="0"/>
              <a:buChar char="•"/>
            </a:pPr>
            <a:r>
              <a:rPr lang="en-US" sz="1400" dirty="0">
                <a:latin typeface="Calibri" pitchFamily="34" charset="0"/>
              </a:rPr>
              <a:t>100% cardboard boxes containing 90% post-consumer recycled content (80% are new, 20% are reused)</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Padding materials: </a:t>
            </a:r>
            <a:r>
              <a:rPr lang="en-US" sz="1400" dirty="0">
                <a:latin typeface="Calibri" pitchFamily="34" charset="0"/>
              </a:rPr>
              <a:t>newsprint and bubble wrap used in every box, 20% is reused</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Packaging methods: </a:t>
            </a:r>
            <a:r>
              <a:rPr lang="en-US" sz="1400" dirty="0">
                <a:latin typeface="Calibri" pitchFamily="34" charset="0"/>
              </a:rPr>
              <a:t>students help pack for UPS</a:t>
            </a:r>
            <a:endParaRPr lang="en-US" sz="1400" b="1" dirty="0">
              <a:solidFill>
                <a:srgbClr val="C00000"/>
              </a:solidFill>
              <a:latin typeface="Calibri" pitchFamily="34" charset="0"/>
            </a:endParaRP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Shipping methods:</a:t>
            </a:r>
            <a:r>
              <a:rPr lang="en-US" sz="1400" dirty="0">
                <a:latin typeface="Calibri" pitchFamily="34" charset="0"/>
              </a:rPr>
              <a:t> </a:t>
            </a:r>
            <a:r>
              <a:rPr lang="en-US" sz="1400" dirty="0" err="1">
                <a:latin typeface="Calibri" pitchFamily="34" charset="0"/>
              </a:rPr>
              <a:t>Lanter</a:t>
            </a:r>
            <a:r>
              <a:rPr lang="en-US" sz="1400" dirty="0">
                <a:latin typeface="Calibri" pitchFamily="34" charset="0"/>
              </a:rPr>
              <a:t> (1x/day) for CIC and ILDS, USPS for international, UPS for all other</a:t>
            </a:r>
          </a:p>
          <a:p>
            <a:pPr marL="342900" indent="-342900" eaLnBrk="0" hangingPunct="0">
              <a:spcBef>
                <a:spcPts val="100"/>
              </a:spcBef>
              <a:spcAft>
                <a:spcPts val="300"/>
              </a:spcAft>
              <a:buClr>
                <a:srgbClr val="287A51"/>
              </a:buClr>
              <a:buFont typeface="Arial" charset="0"/>
              <a:buChar char="•"/>
            </a:pPr>
            <a:r>
              <a:rPr lang="en-US" sz="1400" b="1" dirty="0">
                <a:latin typeface="Calibri" pitchFamily="34" charset="0"/>
              </a:rPr>
              <a:t>Best practices: </a:t>
            </a:r>
            <a:r>
              <a:rPr lang="en-US" sz="1400" dirty="0">
                <a:latin typeface="Calibri" pitchFamily="34" charset="0"/>
              </a:rPr>
              <a:t>tracks and monitors shipping data closely; electronic requests and article transfers; uses custom holdings to source materials; ships UPS ground not air; reuses newsprint and some bubble bags; prints </a:t>
            </a:r>
            <a:r>
              <a:rPr lang="en-US" sz="1400" dirty="0" err="1">
                <a:latin typeface="Calibri" pitchFamily="34" charset="0"/>
              </a:rPr>
              <a:t>bookbands</a:t>
            </a:r>
            <a:r>
              <a:rPr lang="en-US" sz="1400" dirty="0">
                <a:latin typeface="Calibri" pitchFamily="34" charset="0"/>
              </a:rPr>
              <a:t> 2/pg and shipping labels 3/pg; shipping boxes contain 90% post-consume recycled content</a:t>
            </a:r>
            <a:endParaRPr lang="en-US" sz="1400" b="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8"/>
          <p:cNvSpPr>
            <a:spLocks noGrp="1"/>
          </p:cNvSpPr>
          <p:nvPr>
            <p:ph type="sldNum" sz="quarter" idx="12"/>
          </p:nvPr>
        </p:nvSpPr>
        <p:spPr bwMode="auto">
          <a:noFill/>
          <a:ln>
            <a:miter lim="800000"/>
            <a:headEnd/>
            <a:tailEnd/>
          </a:ln>
        </p:spPr>
        <p:txBody>
          <a:bodyPr/>
          <a:lstStyle/>
          <a:p>
            <a:fld id="{457FF945-1454-4101-8BFD-ECEBF6F61C86}" type="slidenum">
              <a:rPr lang="en-US" smtClean="0"/>
              <a:pPr/>
              <a:t>17</a:t>
            </a:fld>
            <a:endParaRPr lang="en-US" smtClean="0"/>
          </a:p>
        </p:txBody>
      </p:sp>
      <p:graphicFrame>
        <p:nvGraphicFramePr>
          <p:cNvPr id="6" name="Table 5"/>
          <p:cNvGraphicFramePr>
            <a:graphicFrameLocks noGrp="1"/>
          </p:cNvGraphicFramePr>
          <p:nvPr/>
        </p:nvGraphicFramePr>
        <p:xfrm>
          <a:off x="457200" y="1066800"/>
          <a:ext cx="8239126" cy="2779063"/>
        </p:xfrm>
        <a:graphic>
          <a:graphicData uri="http://schemas.openxmlformats.org/drawingml/2006/table">
            <a:tbl>
              <a:tblPr firstRow="1" bandRow="1">
                <a:tableStyleId>{5C22544A-7EE6-4342-B048-85BDC9FD1C3A}</a:tableStyleId>
              </a:tblPr>
              <a:tblGrid>
                <a:gridCol w="2254989"/>
                <a:gridCol w="1132207"/>
                <a:gridCol w="1617310"/>
                <a:gridCol w="1888806"/>
                <a:gridCol w="1345814"/>
              </a:tblGrid>
              <a:tr h="595675">
                <a:tc>
                  <a:txBody>
                    <a:bodyPr/>
                    <a:lstStyle/>
                    <a:p>
                      <a:pPr algn="l" fontAlgn="b"/>
                      <a:r>
                        <a:rPr lang="en-US" sz="1400" u="none" strike="noStrike" dirty="0" smtClean="0"/>
                        <a:t>Institution</a:t>
                      </a:r>
                      <a:endParaRPr lang="en-US" sz="1400" b="1" i="0" u="none" strike="noStrike" dirty="0">
                        <a:solidFill>
                          <a:schemeClr val="bg1"/>
                        </a:solidFill>
                        <a:latin typeface="Calibri"/>
                      </a:endParaRPr>
                    </a:p>
                  </a:txBody>
                  <a:tcPr marT="91440" marB="91440" anchor="ctr"/>
                </a:tc>
                <a:tc>
                  <a:txBody>
                    <a:bodyPr/>
                    <a:lstStyle/>
                    <a:p>
                      <a:pPr algn="ctr" fontAlgn="b"/>
                      <a:r>
                        <a:rPr lang="en-US" sz="1300" u="none" strike="noStrike" dirty="0" smtClean="0"/>
                        <a:t>University</a:t>
                      </a:r>
                      <a:r>
                        <a:rPr lang="en-US" sz="1300" u="none" strike="noStrike" baseline="0" dirty="0" smtClean="0"/>
                        <a:t> of Miami</a:t>
                      </a:r>
                      <a:endParaRPr lang="en-US" sz="1300" b="1" i="0" u="none" strike="noStrike" dirty="0">
                        <a:solidFill>
                          <a:schemeClr val="bg1"/>
                        </a:solidFill>
                        <a:latin typeface="Calibri"/>
                      </a:endParaRPr>
                    </a:p>
                  </a:txBody>
                  <a:tcPr marT="91440" marB="91440" anchor="ctr"/>
                </a:tc>
                <a:tc>
                  <a:txBody>
                    <a:bodyPr/>
                    <a:lstStyle/>
                    <a:p>
                      <a:pPr algn="ctr" fontAlgn="b"/>
                      <a:r>
                        <a:rPr lang="en-US" sz="1300" u="none" strike="noStrike" dirty="0" smtClean="0"/>
                        <a:t>Clark Art</a:t>
                      </a:r>
                    </a:p>
                    <a:p>
                      <a:pPr algn="ctr" fontAlgn="b"/>
                      <a:r>
                        <a:rPr lang="en-US" sz="1300" u="none" strike="noStrike" baseline="0" dirty="0" smtClean="0"/>
                        <a:t> Institute</a:t>
                      </a:r>
                      <a:endParaRPr lang="en-US" sz="1300" b="1" i="0" u="none" strike="noStrike" baseline="0" dirty="0" smtClean="0">
                        <a:solidFill>
                          <a:schemeClr val="bg1"/>
                        </a:solidFill>
                        <a:latin typeface="Calibri"/>
                      </a:endParaRPr>
                    </a:p>
                  </a:txBody>
                  <a:tcPr marT="91440" marB="91440" anchor="ctr"/>
                </a:tc>
                <a:tc>
                  <a:txBody>
                    <a:bodyPr/>
                    <a:lstStyle/>
                    <a:p>
                      <a:pPr algn="ctr" fontAlgn="b"/>
                      <a:r>
                        <a:rPr lang="en-US" sz="1300" u="none" strike="noStrike" dirty="0"/>
                        <a:t>Stanford </a:t>
                      </a:r>
                      <a:r>
                        <a:rPr lang="en-US" sz="1300" u="none" strike="noStrike" dirty="0" smtClean="0"/>
                        <a:t>University</a:t>
                      </a:r>
                      <a:r>
                        <a:rPr lang="en-US" sz="1300" u="none" strike="noStrike" baseline="0" dirty="0" smtClean="0"/>
                        <a:t> (Green Library)</a:t>
                      </a:r>
                      <a:endParaRPr lang="en-US" sz="1300" b="1" i="0" u="none" strike="noStrike" dirty="0">
                        <a:solidFill>
                          <a:schemeClr val="bg1"/>
                        </a:solidFill>
                        <a:latin typeface="Calibri"/>
                      </a:endParaRPr>
                    </a:p>
                  </a:txBody>
                  <a:tcPr marT="91440" marB="91440" anchor="ctr"/>
                </a:tc>
                <a:tc>
                  <a:txBody>
                    <a:bodyPr/>
                    <a:lstStyle/>
                    <a:p>
                      <a:pPr algn="ctr" fontAlgn="b"/>
                      <a:r>
                        <a:rPr lang="en-US" sz="1300" u="none" strike="noStrike" dirty="0" smtClean="0"/>
                        <a:t>University of Chicago</a:t>
                      </a:r>
                      <a:endParaRPr lang="en-US" sz="1300" b="1" i="0" u="none" strike="noStrike" dirty="0">
                        <a:solidFill>
                          <a:schemeClr val="bg1"/>
                        </a:solidFill>
                        <a:latin typeface="Calibri"/>
                      </a:endParaRPr>
                    </a:p>
                  </a:txBody>
                  <a:tcPr marT="91440" marB="91440" anchor="ctr"/>
                </a:tc>
              </a:tr>
              <a:tr h="408687">
                <a:tc>
                  <a:txBody>
                    <a:bodyPr/>
                    <a:lstStyle/>
                    <a:p>
                      <a:pPr lvl="0" algn="l" fontAlgn="b"/>
                      <a:r>
                        <a:rPr lang="en-US" sz="1200" u="none" strike="noStrike" dirty="0" smtClean="0"/>
                        <a:t>Loan volume (returnables)</a:t>
                      </a:r>
                      <a:endParaRPr lang="en-US" sz="1200" b="0" i="0" u="none" strike="noStrike" dirty="0">
                        <a:solidFill>
                          <a:srgbClr val="000000"/>
                        </a:solidFill>
                        <a:latin typeface="Calibri"/>
                      </a:endParaRPr>
                    </a:p>
                  </a:txBody>
                  <a:tcPr marT="91440" marB="91440" anchor="b"/>
                </a:tc>
                <a:tc>
                  <a:txBody>
                    <a:bodyPr/>
                    <a:lstStyle/>
                    <a:p>
                      <a:pPr algn="r" fontAlgn="b"/>
                      <a:r>
                        <a:rPr lang="en-US" sz="1200" b="0" i="0" u="none" strike="noStrike" dirty="0">
                          <a:solidFill>
                            <a:srgbClr val="000000"/>
                          </a:solidFill>
                          <a:latin typeface="Calibri"/>
                        </a:rPr>
                        <a:t>10,143</a:t>
                      </a:r>
                    </a:p>
                  </a:txBody>
                  <a:tcPr anchor="b"/>
                </a:tc>
                <a:tc>
                  <a:txBody>
                    <a:bodyPr/>
                    <a:lstStyle/>
                    <a:p>
                      <a:pPr algn="r" fontAlgn="b"/>
                      <a:r>
                        <a:rPr lang="en-US" sz="1200" b="0" i="0" u="none" strike="noStrike" dirty="0">
                          <a:solidFill>
                            <a:srgbClr val="000000"/>
                          </a:solidFill>
                          <a:latin typeface="Calibri"/>
                        </a:rPr>
                        <a:t>471</a:t>
                      </a:r>
                    </a:p>
                  </a:txBody>
                  <a:tcPr anchor="b"/>
                </a:tc>
                <a:tc>
                  <a:txBody>
                    <a:bodyPr/>
                    <a:lstStyle/>
                    <a:p>
                      <a:pPr algn="r" fontAlgn="b"/>
                      <a:r>
                        <a:rPr lang="en-US" sz="1200" b="0" i="0" u="none" strike="noStrike" dirty="0" smtClean="0">
                          <a:solidFill>
                            <a:schemeClr val="tx1"/>
                          </a:solidFill>
                          <a:latin typeface="Calibri"/>
                        </a:rPr>
                        <a:t>6,445</a:t>
                      </a:r>
                      <a:endParaRPr lang="en-US" sz="1200" b="0" i="0" u="none" strike="noStrike" dirty="0">
                        <a:solidFill>
                          <a:schemeClr val="tx1"/>
                        </a:solidFill>
                        <a:latin typeface="Calibri"/>
                      </a:endParaRPr>
                    </a:p>
                  </a:txBody>
                  <a:tcPr anchor="b"/>
                </a:tc>
                <a:tc>
                  <a:txBody>
                    <a:bodyPr/>
                    <a:lstStyle/>
                    <a:p>
                      <a:pPr algn="r" fontAlgn="b"/>
                      <a:r>
                        <a:rPr lang="en-US" sz="1200" b="0" i="0" u="none" strike="noStrike" dirty="0">
                          <a:solidFill>
                            <a:srgbClr val="000000"/>
                          </a:solidFill>
                          <a:latin typeface="Calibri"/>
                        </a:rPr>
                        <a:t>34,559</a:t>
                      </a:r>
                    </a:p>
                  </a:txBody>
                  <a:tcPr anchor="b"/>
                </a:tc>
              </a:tr>
              <a:tr h="408687">
                <a:tc>
                  <a:txBody>
                    <a:bodyPr/>
                    <a:lstStyle/>
                    <a:p>
                      <a:pPr lvl="0" algn="l" fontAlgn="b"/>
                      <a:r>
                        <a:rPr lang="en-US" sz="1200" u="none" strike="noStrike" dirty="0" smtClean="0"/>
                        <a:t>Book </a:t>
                      </a:r>
                      <a:r>
                        <a:rPr lang="en-US" sz="1200" u="none" strike="noStrike" dirty="0"/>
                        <a:t>Miles </a:t>
                      </a:r>
                      <a:r>
                        <a:rPr lang="en-US" sz="1200" u="none" strike="noStrike" dirty="0" smtClean="0"/>
                        <a:t>Traveled (000s)</a:t>
                      </a:r>
                      <a:endParaRPr lang="en-US" sz="1200" b="0" i="0" u="none" strike="noStrike" dirty="0">
                        <a:solidFill>
                          <a:srgbClr val="000000"/>
                        </a:solidFill>
                        <a:latin typeface="Calibri"/>
                      </a:endParaRPr>
                    </a:p>
                  </a:txBody>
                  <a:tcPr marT="91440" marB="91440" anchor="b"/>
                </a:tc>
                <a:tc>
                  <a:txBody>
                    <a:bodyPr/>
                    <a:lstStyle/>
                    <a:p>
                      <a:pPr algn="r" fontAlgn="b"/>
                      <a:r>
                        <a:rPr lang="en-US" sz="1200" b="0" i="0" u="none" strike="noStrike" dirty="0" smtClean="0">
                          <a:solidFill>
                            <a:srgbClr val="000000"/>
                          </a:solidFill>
                          <a:latin typeface="Calibri"/>
                        </a:rPr>
                        <a:t>13,849</a:t>
                      </a:r>
                      <a:endParaRPr lang="en-US" sz="1200" b="0" i="0" u="none" strike="noStrike" dirty="0">
                        <a:solidFill>
                          <a:srgbClr val="000000"/>
                        </a:solidFill>
                        <a:latin typeface="Calibri"/>
                      </a:endParaRPr>
                    </a:p>
                  </a:txBody>
                  <a:tcPr anchor="b"/>
                </a:tc>
                <a:tc>
                  <a:txBody>
                    <a:bodyPr/>
                    <a:lstStyle/>
                    <a:p>
                      <a:pPr algn="r" fontAlgn="b"/>
                      <a:r>
                        <a:rPr lang="en-US" sz="1200" b="0" i="0" u="none" strike="noStrike" dirty="0" smtClean="0">
                          <a:solidFill>
                            <a:srgbClr val="000000"/>
                          </a:solidFill>
                          <a:latin typeface="Calibri"/>
                        </a:rPr>
                        <a:t>767</a:t>
                      </a:r>
                      <a:endParaRPr lang="en-US" sz="1200" b="0" i="0" u="none" strike="noStrike" dirty="0">
                        <a:solidFill>
                          <a:srgbClr val="000000"/>
                        </a:solidFill>
                        <a:latin typeface="Calibri"/>
                      </a:endParaRPr>
                    </a:p>
                  </a:txBody>
                  <a:tcPr anchor="b"/>
                </a:tc>
                <a:tc>
                  <a:txBody>
                    <a:bodyPr/>
                    <a:lstStyle/>
                    <a:p>
                      <a:pPr algn="r" fontAlgn="b"/>
                      <a:r>
                        <a:rPr lang="en-US" sz="1200" b="0" i="0" u="none" strike="noStrike" dirty="0" smtClean="0">
                          <a:solidFill>
                            <a:schemeClr val="tx1"/>
                          </a:solidFill>
                          <a:latin typeface="Calibri"/>
                        </a:rPr>
                        <a:t>11,756</a:t>
                      </a:r>
                      <a:endParaRPr lang="en-US" sz="1200" b="0" i="0" u="none" strike="noStrike" dirty="0">
                        <a:solidFill>
                          <a:schemeClr val="tx1"/>
                        </a:solidFill>
                        <a:latin typeface="Calibri"/>
                      </a:endParaRPr>
                    </a:p>
                  </a:txBody>
                  <a:tcPr anchor="b"/>
                </a:tc>
                <a:tc>
                  <a:txBody>
                    <a:bodyPr/>
                    <a:lstStyle/>
                    <a:p>
                      <a:pPr algn="r" fontAlgn="b"/>
                      <a:r>
                        <a:rPr lang="en-US" sz="1200" b="0" i="0" u="none" strike="noStrike" dirty="0" smtClean="0">
                          <a:solidFill>
                            <a:srgbClr val="000000"/>
                          </a:solidFill>
                          <a:latin typeface="Calibri"/>
                        </a:rPr>
                        <a:t>38,702</a:t>
                      </a:r>
                      <a:endParaRPr lang="en-US" sz="1200" b="0" i="0" u="none" strike="noStrike" dirty="0">
                        <a:solidFill>
                          <a:srgbClr val="000000"/>
                        </a:solidFill>
                        <a:latin typeface="Calibri"/>
                      </a:endParaRPr>
                    </a:p>
                  </a:txBody>
                  <a:tcPr anchor="b"/>
                </a:tc>
              </a:tr>
              <a:tr h="408687">
                <a:tc>
                  <a:txBody>
                    <a:bodyPr/>
                    <a:lstStyle/>
                    <a:p>
                      <a:pPr marL="0" algn="l" defTabSz="914400" rtl="0" eaLnBrk="1" fontAlgn="b" latinLnBrk="0" hangingPunct="1"/>
                      <a:r>
                        <a:rPr lang="en-US" sz="1200" u="none" strike="noStrike" kern="1200" dirty="0" smtClean="0"/>
                        <a:t>Total Emissions (lb CO</a:t>
                      </a:r>
                      <a:r>
                        <a:rPr lang="en-US" sz="1200" b="0" u="none" strike="noStrike" kern="1200" baseline="-25000" dirty="0" smtClean="0"/>
                        <a:t>2</a:t>
                      </a:r>
                      <a:r>
                        <a:rPr lang="en-US" sz="1200" u="none" strike="noStrike" kern="1200" dirty="0" smtClean="0"/>
                        <a:t>e)</a:t>
                      </a:r>
                      <a:endParaRPr lang="en-US" sz="1200" b="1" i="0" u="none" strike="noStrike" kern="1200" dirty="0">
                        <a:solidFill>
                          <a:srgbClr val="000000"/>
                        </a:solidFill>
                        <a:latin typeface="Calibri"/>
                        <a:ea typeface="+mn-ea"/>
                        <a:cs typeface="+mn-cs"/>
                      </a:endParaRPr>
                    </a:p>
                  </a:txBody>
                  <a:tcPr anchor="b"/>
                </a:tc>
                <a:tc>
                  <a:txBody>
                    <a:bodyPr/>
                    <a:lstStyle/>
                    <a:p>
                      <a:pPr algn="r" fontAlgn="b"/>
                      <a:r>
                        <a:rPr lang="en-US" sz="1200" b="0" i="0" u="none" strike="noStrike" dirty="0">
                          <a:solidFill>
                            <a:srgbClr val="000000"/>
                          </a:solidFill>
                          <a:latin typeface="Calibri"/>
                        </a:rPr>
                        <a:t>6,297</a:t>
                      </a:r>
                    </a:p>
                  </a:txBody>
                  <a:tcPr anchor="b"/>
                </a:tc>
                <a:tc>
                  <a:txBody>
                    <a:bodyPr/>
                    <a:lstStyle/>
                    <a:p>
                      <a:pPr algn="r" fontAlgn="b"/>
                      <a:r>
                        <a:rPr lang="en-US" sz="1200" b="0" i="0" u="none" strike="noStrike" dirty="0">
                          <a:solidFill>
                            <a:srgbClr val="000000"/>
                          </a:solidFill>
                          <a:latin typeface="Calibri"/>
                        </a:rPr>
                        <a:t>439</a:t>
                      </a:r>
                    </a:p>
                  </a:txBody>
                  <a:tcPr anchor="b"/>
                </a:tc>
                <a:tc>
                  <a:txBody>
                    <a:bodyPr/>
                    <a:lstStyle/>
                    <a:p>
                      <a:pPr algn="r" fontAlgn="b"/>
                      <a:r>
                        <a:rPr lang="en-US" sz="1200" b="0" i="0" u="none" strike="noStrike" dirty="0" smtClean="0">
                          <a:solidFill>
                            <a:schemeClr val="tx1"/>
                          </a:solidFill>
                          <a:latin typeface="Calibri"/>
                        </a:rPr>
                        <a:t>10,009</a:t>
                      </a:r>
                      <a:endParaRPr lang="en-US" sz="1200" b="0" i="0" u="none" strike="noStrike" dirty="0">
                        <a:solidFill>
                          <a:schemeClr val="tx1"/>
                        </a:solidFill>
                        <a:latin typeface="Calibri"/>
                      </a:endParaRPr>
                    </a:p>
                  </a:txBody>
                  <a:tcPr anchor="b"/>
                </a:tc>
                <a:tc>
                  <a:txBody>
                    <a:bodyPr/>
                    <a:lstStyle/>
                    <a:p>
                      <a:pPr algn="r" fontAlgn="b"/>
                      <a:r>
                        <a:rPr lang="en-US" sz="1200" b="0" i="0" u="none" strike="noStrike" dirty="0" smtClean="0">
                          <a:solidFill>
                            <a:schemeClr val="tx1"/>
                          </a:solidFill>
                          <a:latin typeface="Calibri"/>
                        </a:rPr>
                        <a:t>37,931</a:t>
                      </a:r>
                      <a:endParaRPr lang="en-US" sz="1200" b="0" i="0" u="none" strike="noStrike" dirty="0">
                        <a:solidFill>
                          <a:schemeClr val="tx1"/>
                        </a:solidFill>
                        <a:latin typeface="Calibri"/>
                      </a:endParaRPr>
                    </a:p>
                  </a:txBody>
                  <a:tcPr anchor="b"/>
                </a:tc>
              </a:tr>
              <a:tr h="408687">
                <a:tc>
                  <a:txBody>
                    <a:bodyPr/>
                    <a:lstStyle/>
                    <a:p>
                      <a:pPr lvl="0" algn="l" fontAlgn="b"/>
                      <a:r>
                        <a:rPr lang="en-US" sz="1200" u="none" strike="noStrike" dirty="0" smtClean="0"/>
                        <a:t>Shipping Emissions </a:t>
                      </a:r>
                      <a:r>
                        <a:rPr lang="en-US" sz="1200" u="none" strike="noStrike" dirty="0"/>
                        <a:t>(</a:t>
                      </a:r>
                      <a:r>
                        <a:rPr lang="en-US" sz="1200" u="none" strike="noStrike" dirty="0" smtClean="0"/>
                        <a:t>lb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marT="91440" marB="91440" anchor="b"/>
                </a:tc>
                <a:tc>
                  <a:txBody>
                    <a:bodyPr/>
                    <a:lstStyle/>
                    <a:p>
                      <a:pPr algn="r" fontAlgn="b"/>
                      <a:r>
                        <a:rPr lang="en-US" sz="1200" b="0" i="0" u="none" strike="noStrike">
                          <a:solidFill>
                            <a:srgbClr val="000000"/>
                          </a:solidFill>
                          <a:latin typeface="Calibri"/>
                        </a:rPr>
                        <a:t>6,095</a:t>
                      </a:r>
                    </a:p>
                  </a:txBody>
                  <a:tcPr anchor="b"/>
                </a:tc>
                <a:tc>
                  <a:txBody>
                    <a:bodyPr/>
                    <a:lstStyle/>
                    <a:p>
                      <a:pPr algn="r" fontAlgn="b"/>
                      <a:r>
                        <a:rPr lang="en-US" sz="1200" b="0" i="0" u="none" strike="noStrike">
                          <a:solidFill>
                            <a:srgbClr val="000000"/>
                          </a:solidFill>
                          <a:latin typeface="Calibri"/>
                        </a:rPr>
                        <a:t>383</a:t>
                      </a:r>
                    </a:p>
                  </a:txBody>
                  <a:tcPr anchor="b"/>
                </a:tc>
                <a:tc>
                  <a:txBody>
                    <a:bodyPr/>
                    <a:lstStyle/>
                    <a:p>
                      <a:pPr algn="r" fontAlgn="b"/>
                      <a:r>
                        <a:rPr lang="en-US" sz="1200" b="0" i="0" u="none" strike="noStrike" dirty="0" smtClean="0">
                          <a:solidFill>
                            <a:schemeClr val="tx1"/>
                          </a:solidFill>
                          <a:latin typeface="Calibri"/>
                        </a:rPr>
                        <a:t>6,735</a:t>
                      </a:r>
                      <a:endParaRPr lang="en-US" sz="1200" b="0" i="0" u="none" strike="noStrike" dirty="0">
                        <a:solidFill>
                          <a:schemeClr val="tx1"/>
                        </a:solidFill>
                        <a:latin typeface="Calibri"/>
                      </a:endParaRPr>
                    </a:p>
                  </a:txBody>
                  <a:tcPr anchor="b"/>
                </a:tc>
                <a:tc>
                  <a:txBody>
                    <a:bodyPr/>
                    <a:lstStyle/>
                    <a:p>
                      <a:pPr algn="r" fontAlgn="b"/>
                      <a:r>
                        <a:rPr lang="en-US" sz="1200" b="0" i="0" u="none" strike="noStrike" dirty="0">
                          <a:solidFill>
                            <a:srgbClr val="000000"/>
                          </a:solidFill>
                          <a:latin typeface="Calibri"/>
                        </a:rPr>
                        <a:t>20,851</a:t>
                      </a:r>
                    </a:p>
                  </a:txBody>
                  <a:tcPr anchor="b"/>
                </a:tc>
              </a:tr>
              <a:tr h="517297">
                <a:tc>
                  <a:txBody>
                    <a:bodyPr/>
                    <a:lstStyle/>
                    <a:p>
                      <a:pPr lvl="0" algn="l" fontAlgn="b"/>
                      <a:r>
                        <a:rPr lang="en-US" sz="1200" u="none" strike="noStrike" dirty="0" smtClean="0"/>
                        <a:t>Packaging Emissions </a:t>
                      </a:r>
                    </a:p>
                    <a:p>
                      <a:pPr lvl="0" algn="l" fontAlgn="b"/>
                      <a:r>
                        <a:rPr lang="en-US" sz="1200" u="none" strike="noStrike" dirty="0" smtClean="0"/>
                        <a:t>(lb CO</a:t>
                      </a:r>
                      <a:r>
                        <a:rPr lang="en-US" sz="1200" u="none" strike="noStrike" baseline="-25000" dirty="0" smtClean="0"/>
                        <a:t>2</a:t>
                      </a:r>
                      <a:r>
                        <a:rPr lang="en-US" sz="1200" u="none" strike="noStrike" dirty="0" smtClean="0"/>
                        <a:t>e*)</a:t>
                      </a:r>
                      <a:endParaRPr lang="en-US" sz="1200" b="0" i="0" u="none" strike="noStrike" dirty="0">
                        <a:solidFill>
                          <a:srgbClr val="000000"/>
                        </a:solidFill>
                        <a:latin typeface="Calibri"/>
                      </a:endParaRPr>
                    </a:p>
                  </a:txBody>
                  <a:tcPr marT="91440" marB="91440" anchor="b"/>
                </a:tc>
                <a:tc>
                  <a:txBody>
                    <a:bodyPr/>
                    <a:lstStyle/>
                    <a:p>
                      <a:pPr algn="r" fontAlgn="b"/>
                      <a:r>
                        <a:rPr lang="en-US" sz="1200" b="0" i="0" u="none" strike="noStrike">
                          <a:solidFill>
                            <a:srgbClr val="000000"/>
                          </a:solidFill>
                          <a:latin typeface="Calibri"/>
                        </a:rPr>
                        <a:t>203</a:t>
                      </a:r>
                    </a:p>
                  </a:txBody>
                  <a:tcPr anchor="b"/>
                </a:tc>
                <a:tc>
                  <a:txBody>
                    <a:bodyPr/>
                    <a:lstStyle/>
                    <a:p>
                      <a:pPr algn="r" fontAlgn="b"/>
                      <a:r>
                        <a:rPr lang="en-US" sz="1200" b="0" i="0" u="none" strike="noStrike">
                          <a:solidFill>
                            <a:srgbClr val="000000"/>
                          </a:solidFill>
                          <a:latin typeface="Calibri"/>
                        </a:rPr>
                        <a:t>56</a:t>
                      </a:r>
                    </a:p>
                  </a:txBody>
                  <a:tcPr anchor="b"/>
                </a:tc>
                <a:tc>
                  <a:txBody>
                    <a:bodyPr/>
                    <a:lstStyle/>
                    <a:p>
                      <a:pPr algn="r" fontAlgn="b"/>
                      <a:r>
                        <a:rPr lang="en-US" sz="1200" b="0" i="0" u="none" strike="noStrike" dirty="0" smtClean="0">
                          <a:solidFill>
                            <a:schemeClr val="tx1"/>
                          </a:solidFill>
                          <a:latin typeface="Calibri"/>
                        </a:rPr>
                        <a:t>3,274</a:t>
                      </a:r>
                      <a:endParaRPr lang="en-US" sz="1200" b="0" i="0" u="none" strike="noStrike" dirty="0">
                        <a:solidFill>
                          <a:schemeClr val="tx1"/>
                        </a:solidFill>
                        <a:latin typeface="Calibri"/>
                      </a:endParaRPr>
                    </a:p>
                  </a:txBody>
                  <a:tcPr anchor="b"/>
                </a:tc>
                <a:tc>
                  <a:txBody>
                    <a:bodyPr/>
                    <a:lstStyle/>
                    <a:p>
                      <a:pPr algn="r" fontAlgn="b"/>
                      <a:r>
                        <a:rPr lang="en-US" sz="1200" b="0" i="0" u="none" strike="noStrike" dirty="0" smtClean="0">
                          <a:solidFill>
                            <a:schemeClr val="tx1"/>
                          </a:solidFill>
                          <a:latin typeface="Calibri"/>
                        </a:rPr>
                        <a:t>17,080</a:t>
                      </a:r>
                      <a:endParaRPr lang="en-US" sz="1200" b="0" i="0" u="none" strike="noStrike" dirty="0">
                        <a:solidFill>
                          <a:schemeClr val="tx1"/>
                        </a:solidFill>
                        <a:latin typeface="Calibri"/>
                      </a:endParaRPr>
                    </a:p>
                  </a:txBody>
                  <a:tcPr anchor="b"/>
                </a:tc>
              </a:tr>
            </a:tbl>
          </a:graphicData>
        </a:graphic>
      </p:graphicFrame>
      <p:sp>
        <p:nvSpPr>
          <p:cNvPr id="11312" name="TextBox 7"/>
          <p:cNvSpPr txBox="1">
            <a:spLocks noChangeArrowheads="1"/>
          </p:cNvSpPr>
          <p:nvPr/>
        </p:nvSpPr>
        <p:spPr bwMode="auto">
          <a:xfrm>
            <a:off x="457200" y="4810125"/>
            <a:ext cx="8534400" cy="2292935"/>
          </a:xfrm>
          <a:prstGeom prst="rect">
            <a:avLst/>
          </a:prstGeom>
          <a:noFill/>
          <a:ln w="9525">
            <a:noFill/>
            <a:miter lim="800000"/>
            <a:headEnd/>
            <a:tailEnd/>
          </a:ln>
        </p:spPr>
        <p:txBody>
          <a:bodyPr>
            <a:spAutoFit/>
          </a:bodyPr>
          <a:lstStyle/>
          <a:p>
            <a:r>
              <a:rPr lang="en-US" sz="1100" b="1" dirty="0">
                <a:latin typeface="Calibri" pitchFamily="34" charset="0"/>
              </a:rPr>
              <a:t>Note:</a:t>
            </a:r>
            <a:r>
              <a:rPr lang="en-US" sz="1100" dirty="0">
                <a:latin typeface="Calibri" pitchFamily="34" charset="0"/>
              </a:rPr>
              <a:t> This analysis covers the roundtrip impact of ILL lending operations at each institution. Borrowing was excluded from this calculation to avoid double-counting of emissions. Shipping and some of the packaging impacts listed here would be considered within an organization’s Scope 3 emissions. </a:t>
            </a:r>
            <a:endParaRPr lang="en-US" sz="1100" dirty="0" smtClean="0">
              <a:latin typeface="Calibri" pitchFamily="34" charset="0"/>
            </a:endParaRPr>
          </a:p>
          <a:p>
            <a:r>
              <a:rPr lang="en-US" sz="1100" dirty="0" smtClean="0">
                <a:latin typeface="Calibri" pitchFamily="34" charset="0"/>
              </a:rPr>
              <a:t>*</a:t>
            </a:r>
            <a:r>
              <a:rPr lang="en-US" sz="1100" dirty="0">
                <a:latin typeface="Calibri" pitchFamily="34" charset="0"/>
              </a:rPr>
              <a:t>Packaging impacts are calculated in carbon dioxide equivalents (CO</a:t>
            </a:r>
            <a:r>
              <a:rPr lang="en-US" sz="1100" baseline="-25000" dirty="0">
                <a:latin typeface="Calibri" pitchFamily="34" charset="0"/>
              </a:rPr>
              <a:t>2</a:t>
            </a:r>
            <a:r>
              <a:rPr lang="en-US" sz="1100" dirty="0">
                <a:latin typeface="Calibri" pitchFamily="34" charset="0"/>
              </a:rPr>
              <a:t>e), incorporating the impacts of methane and nitrous oxide (greenhouse gases significant in the production of packaging materials); CO</a:t>
            </a:r>
            <a:r>
              <a:rPr lang="en-US" sz="1100" baseline="-25000" dirty="0">
                <a:latin typeface="Calibri" pitchFamily="34" charset="0"/>
              </a:rPr>
              <a:t>2</a:t>
            </a:r>
            <a:r>
              <a:rPr lang="en-US" sz="1100" dirty="0">
                <a:latin typeface="Calibri" pitchFamily="34" charset="0"/>
              </a:rPr>
              <a:t>e information was not available for the shipping impact calculation, therefore CO</a:t>
            </a:r>
            <a:r>
              <a:rPr lang="en-US" sz="1100" baseline="-25000" dirty="0">
                <a:latin typeface="Calibri" pitchFamily="34" charset="0"/>
              </a:rPr>
              <a:t>2</a:t>
            </a:r>
            <a:r>
              <a:rPr lang="en-US" sz="1100" dirty="0">
                <a:latin typeface="Calibri" pitchFamily="34" charset="0"/>
              </a:rPr>
              <a:t> impacts alone were calculated</a:t>
            </a:r>
            <a:r>
              <a:rPr lang="en-US" sz="1100" dirty="0"/>
              <a:t>.</a:t>
            </a:r>
            <a:endParaRPr lang="en-US" sz="300" dirty="0"/>
          </a:p>
          <a:p>
            <a:r>
              <a:rPr lang="en-US" sz="1100" dirty="0">
                <a:solidFill>
                  <a:srgbClr val="000000"/>
                </a:solidFill>
                <a:latin typeface="Calibri" pitchFamily="34" charset="0"/>
              </a:rPr>
              <a:t>1. “Greenhouse Gas Equivalency Calculator.” United States Environmental Protection Agency.  </a:t>
            </a:r>
            <a:r>
              <a:rPr lang="en-US" sz="1100" dirty="0">
                <a:solidFill>
                  <a:srgbClr val="000000"/>
                </a:solidFill>
                <a:latin typeface="Calibri" pitchFamily="34" charset="0"/>
                <a:hlinkClick r:id="rId3"/>
              </a:rPr>
              <a:t>http://www.epa.gov/cleanenergy/energy-</a:t>
            </a:r>
            <a:r>
              <a:rPr lang="en-US" sz="1100" dirty="0">
                <a:solidFill>
                  <a:srgbClr val="000000"/>
                </a:solidFill>
                <a:latin typeface="Calibri" pitchFamily="34" charset="0"/>
              </a:rPr>
              <a:t>	resources/calculator.html (accessed January 6, 2010).</a:t>
            </a:r>
          </a:p>
          <a:p>
            <a:endParaRPr lang="en-US" sz="300" dirty="0">
              <a:solidFill>
                <a:srgbClr val="000000"/>
              </a:solidFill>
              <a:latin typeface="Calibri" pitchFamily="34" charset="0"/>
            </a:endParaRPr>
          </a:p>
          <a:p>
            <a:r>
              <a:rPr lang="en-US" sz="1100" dirty="0">
                <a:solidFill>
                  <a:srgbClr val="000000"/>
                </a:solidFill>
                <a:latin typeface="Calibri" pitchFamily="34" charset="0"/>
              </a:rPr>
              <a:t>	2. Sibley, Lisa. “</a:t>
            </a:r>
            <a:r>
              <a:rPr lang="en-US" sz="1100" dirty="0" err="1">
                <a:solidFill>
                  <a:srgbClr val="000000"/>
                </a:solidFill>
                <a:latin typeface="Calibri" pitchFamily="34" charset="0"/>
              </a:rPr>
              <a:t>Cleantech</a:t>
            </a:r>
            <a:r>
              <a:rPr lang="en-US" sz="1100" dirty="0">
                <a:solidFill>
                  <a:srgbClr val="000000"/>
                </a:solidFill>
                <a:latin typeface="Calibri" pitchFamily="34" charset="0"/>
              </a:rPr>
              <a:t> Group report: E-readers a win for carbon emissions.” </a:t>
            </a:r>
            <a:r>
              <a:rPr lang="en-US" sz="1100" dirty="0" err="1">
                <a:solidFill>
                  <a:srgbClr val="000000"/>
                </a:solidFill>
                <a:latin typeface="Calibri" pitchFamily="34" charset="0"/>
              </a:rPr>
              <a:t>CleanTech</a:t>
            </a:r>
            <a:r>
              <a:rPr lang="en-US" sz="1100" dirty="0">
                <a:solidFill>
                  <a:srgbClr val="000000"/>
                </a:solidFill>
                <a:latin typeface="Calibri" pitchFamily="34" charset="0"/>
              </a:rPr>
              <a:t> Group, August 19, 2009. 	http://cleantech.com/news/4867/cleantech-group-finds-positive-envi.</a:t>
            </a:r>
            <a:endParaRPr lang="en-US" sz="300" dirty="0">
              <a:solidFill>
                <a:srgbClr val="000000"/>
              </a:solidFill>
              <a:latin typeface="Calibri" pitchFamily="34" charset="0"/>
            </a:endParaRPr>
          </a:p>
          <a:p>
            <a:endParaRPr lang="en-US" sz="1000" dirty="0"/>
          </a:p>
          <a:p>
            <a:endParaRPr lang="en-US" sz="1000" dirty="0">
              <a:latin typeface="Calibri" pitchFamily="34" charset="0"/>
            </a:endParaRPr>
          </a:p>
          <a:p>
            <a:endParaRPr lang="en-US" sz="1000" dirty="0">
              <a:latin typeface="Calibri" pitchFamily="34" charset="0"/>
            </a:endParaRPr>
          </a:p>
        </p:txBody>
      </p:sp>
      <p:sp>
        <p:nvSpPr>
          <p:cNvPr id="11313" name="Title 1"/>
          <p:cNvSpPr>
            <a:spLocks noGrp="1"/>
          </p:cNvSpPr>
          <p:nvPr>
            <p:ph type="title"/>
          </p:nvPr>
        </p:nvSpPr>
        <p:spPr/>
        <p:txBody>
          <a:bodyPr/>
          <a:lstStyle/>
          <a:p>
            <a:pPr eaLnBrk="1" hangingPunct="1"/>
            <a:r>
              <a:rPr lang="en-US" sz="2800" smtClean="0"/>
              <a:t>Environmental impact analysis – Overview</a:t>
            </a:r>
          </a:p>
        </p:txBody>
      </p:sp>
      <p:sp>
        <p:nvSpPr>
          <p:cNvPr id="10" name="TextBox 9"/>
          <p:cNvSpPr txBox="1"/>
          <p:nvPr/>
        </p:nvSpPr>
        <p:spPr>
          <a:xfrm>
            <a:off x="457200" y="3925888"/>
            <a:ext cx="8534400" cy="954087"/>
          </a:xfrm>
          <a:prstGeom prst="rect">
            <a:avLst/>
          </a:prstGeom>
          <a:noFill/>
        </p:spPr>
        <p:txBody>
          <a:bodyPr>
            <a:spAutoFit/>
          </a:bodyPr>
          <a:lstStyle/>
          <a:p>
            <a:pPr marL="112713" indent="-112713">
              <a:buClr>
                <a:srgbClr val="287A51"/>
              </a:buClr>
              <a:buFont typeface="Arial" pitchFamily="34" charset="0"/>
              <a:buChar char="•"/>
              <a:defRPr/>
            </a:pPr>
            <a:r>
              <a:rPr lang="en-US" sz="1400" b="1" dirty="0">
                <a:latin typeface="+mj-lt"/>
              </a:rPr>
              <a:t>24,000 lb CO</a:t>
            </a:r>
            <a:r>
              <a:rPr lang="en-US" sz="1400" b="1" baseline="-25000" dirty="0">
                <a:latin typeface="+mj-lt"/>
              </a:rPr>
              <a:t>2</a:t>
            </a:r>
            <a:r>
              <a:rPr lang="en-US" sz="1400" dirty="0">
                <a:latin typeface="+mj-lt"/>
              </a:rPr>
              <a:t>: Emissions from the energy use of a single family home in one year</a:t>
            </a:r>
          </a:p>
          <a:p>
            <a:pPr marL="112713" indent="-112713">
              <a:buClr>
                <a:srgbClr val="287A51"/>
              </a:buClr>
              <a:buFont typeface="Arial" pitchFamily="34" charset="0"/>
              <a:buChar char="•"/>
              <a:defRPr/>
            </a:pPr>
            <a:r>
              <a:rPr lang="en-US" sz="1400" b="1" dirty="0">
                <a:latin typeface="+mj-lt"/>
              </a:rPr>
              <a:t>11,013 lb CO</a:t>
            </a:r>
            <a:r>
              <a:rPr lang="en-US" sz="1400" b="1" baseline="-25000" dirty="0">
                <a:latin typeface="+mj-lt"/>
              </a:rPr>
              <a:t>2</a:t>
            </a:r>
            <a:r>
              <a:rPr lang="en-US" sz="1400" dirty="0">
                <a:latin typeface="+mj-lt"/>
              </a:rPr>
              <a:t>: Emissions from the average car</a:t>
            </a:r>
          </a:p>
          <a:p>
            <a:pPr marL="112713" indent="-112713">
              <a:buClr>
                <a:srgbClr val="287A51"/>
              </a:buClr>
              <a:buFont typeface="Arial" pitchFamily="34" charset="0"/>
              <a:buChar char="•"/>
              <a:defRPr/>
            </a:pPr>
            <a:r>
              <a:rPr lang="en-US" sz="1400" b="1" dirty="0">
                <a:latin typeface="+mj-lt"/>
              </a:rPr>
              <a:t>196 lb CO</a:t>
            </a:r>
            <a:r>
              <a:rPr lang="en-US" sz="1400" b="1" baseline="-25000" dirty="0">
                <a:latin typeface="+mj-lt"/>
              </a:rPr>
              <a:t>2</a:t>
            </a:r>
            <a:r>
              <a:rPr lang="en-US" sz="1400" dirty="0">
                <a:latin typeface="+mj-lt"/>
              </a:rPr>
              <a:t>: Emissions from a ten gallon tank of gasoline</a:t>
            </a:r>
            <a:r>
              <a:rPr lang="en-US" sz="1400" baseline="30000" dirty="0">
                <a:latin typeface="+mj-lt"/>
              </a:rPr>
              <a:t>1</a:t>
            </a:r>
          </a:p>
          <a:p>
            <a:pPr marL="112713" indent="-112713">
              <a:buClr>
                <a:srgbClr val="287A51"/>
              </a:buClr>
              <a:buFont typeface="Arial" pitchFamily="34" charset="0"/>
              <a:buChar char="•"/>
              <a:defRPr/>
            </a:pPr>
            <a:r>
              <a:rPr lang="en-US" sz="1400" b="1" dirty="0">
                <a:latin typeface="+mj-lt"/>
              </a:rPr>
              <a:t>16.44 lb CO</a:t>
            </a:r>
            <a:r>
              <a:rPr lang="en-US" sz="1400" b="1" baseline="-25000" dirty="0">
                <a:latin typeface="+mj-lt"/>
              </a:rPr>
              <a:t>2</a:t>
            </a:r>
            <a:r>
              <a:rPr lang="en-US" sz="1400" b="1" dirty="0"/>
              <a:t> </a:t>
            </a:r>
            <a:r>
              <a:rPr lang="en-US" sz="1400" dirty="0"/>
              <a:t>: </a:t>
            </a:r>
            <a:r>
              <a:rPr lang="en-US" sz="1400" dirty="0">
                <a:latin typeface="+mj-lt"/>
              </a:rPr>
              <a:t>Approximate emissions from the manufacture and distribution of a  new book</a:t>
            </a:r>
            <a:r>
              <a:rPr lang="en-US" sz="1400" baseline="30000" dirty="0">
                <a:solidFill>
                  <a:prstClr val="black"/>
                </a:solidFill>
                <a:latin typeface="Calibri"/>
              </a:rPr>
              <a:t>2</a:t>
            </a:r>
            <a:endParaRPr lang="en-US" sz="14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smtClean="0"/>
              <a:t>Observations: Packaging</a:t>
            </a:r>
          </a:p>
        </p:txBody>
      </p:sp>
      <p:sp>
        <p:nvSpPr>
          <p:cNvPr id="12291" name="Slide Number Placeholder 38"/>
          <p:cNvSpPr>
            <a:spLocks noGrp="1"/>
          </p:cNvSpPr>
          <p:nvPr>
            <p:ph type="sldNum" sz="quarter" idx="12"/>
          </p:nvPr>
        </p:nvSpPr>
        <p:spPr bwMode="auto">
          <a:noFill/>
          <a:ln>
            <a:miter lim="800000"/>
            <a:headEnd/>
            <a:tailEnd/>
          </a:ln>
        </p:spPr>
        <p:txBody>
          <a:bodyPr/>
          <a:lstStyle/>
          <a:p>
            <a:fld id="{3DFAF66C-9246-4807-820D-71467421B51B}" type="slidenum">
              <a:rPr lang="en-US" smtClean="0"/>
              <a:pPr/>
              <a:t>18</a:t>
            </a:fld>
            <a:endParaRPr lang="en-US" smtClean="0"/>
          </a:p>
        </p:txBody>
      </p:sp>
      <p:sp>
        <p:nvSpPr>
          <p:cNvPr id="31749" name="Rectangle 43"/>
          <p:cNvSpPr>
            <a:spLocks noChangeArrowheads="1"/>
          </p:cNvSpPr>
          <p:nvPr/>
        </p:nvSpPr>
        <p:spPr bwMode="auto">
          <a:xfrm>
            <a:off x="381000" y="3657600"/>
            <a:ext cx="8458200" cy="2362200"/>
          </a:xfrm>
          <a:prstGeom prst="rect">
            <a:avLst/>
          </a:prstGeom>
          <a:noFill/>
          <a:ln w="9525">
            <a:noFill/>
            <a:miter lim="800000"/>
            <a:headEnd/>
            <a:tailEnd/>
          </a:ln>
        </p:spPr>
        <p:txBody>
          <a:bodyPr/>
          <a:lstStyle/>
          <a:p>
            <a:pPr marL="168275" indent="-168275" eaLnBrk="0" hangingPunct="0">
              <a:spcBef>
                <a:spcPts val="0"/>
              </a:spcBef>
              <a:spcAft>
                <a:spcPts val="600"/>
              </a:spcAft>
              <a:buClr>
                <a:srgbClr val="287A51"/>
              </a:buClr>
              <a:buFont typeface="Arial" pitchFamily="34" charset="0"/>
              <a:buChar char="•"/>
              <a:tabLst>
                <a:tab pos="628650" algn="l"/>
              </a:tabLst>
              <a:defRPr/>
            </a:pPr>
            <a:r>
              <a:rPr lang="en-US" sz="1400" b="1" dirty="0">
                <a:latin typeface="+mn-lt"/>
              </a:rPr>
              <a:t>Reusing materials is key. </a:t>
            </a:r>
            <a:r>
              <a:rPr lang="en-US" sz="1400" dirty="0">
                <a:latin typeface="+mn-lt"/>
              </a:rPr>
              <a:t>Stanford University and the University of Chicago have highest packaging per book emissions because they reuse minimal amounts of packaging materials compared to Clark and Miami.</a:t>
            </a:r>
            <a:r>
              <a:rPr lang="en-US" sz="1400" b="1" dirty="0">
                <a:latin typeface="+mn-lt"/>
              </a:rPr>
              <a:t> </a:t>
            </a:r>
          </a:p>
          <a:p>
            <a:pPr marL="168275" indent="-168275" eaLnBrk="0" hangingPunct="0">
              <a:spcBef>
                <a:spcPts val="0"/>
              </a:spcBef>
              <a:spcAft>
                <a:spcPts val="600"/>
              </a:spcAft>
              <a:buClr>
                <a:srgbClr val="287A51"/>
              </a:buClr>
              <a:buFont typeface="Arial" pitchFamily="34" charset="0"/>
              <a:buChar char="•"/>
              <a:tabLst>
                <a:tab pos="628650" algn="l"/>
              </a:tabLst>
              <a:defRPr/>
            </a:pPr>
            <a:r>
              <a:rPr lang="en-US" sz="1400" b="1" dirty="0">
                <a:latin typeface="+mn-lt"/>
              </a:rPr>
              <a:t>Reusable courier bags and bins help to reduce packaging emissions. </a:t>
            </a:r>
            <a:r>
              <a:rPr lang="en-US" sz="1400" dirty="0">
                <a:latin typeface="+mn-lt"/>
              </a:rPr>
              <a:t>Clark’s per book mile emissions from packaging are higher than Miami’s because Clark is not a member of a resource-sharing consortium, while Miami’s courier provides reusable packaging. </a:t>
            </a:r>
          </a:p>
          <a:p>
            <a:pPr marL="168275" indent="-168275" eaLnBrk="0" hangingPunct="0">
              <a:spcBef>
                <a:spcPts val="0"/>
              </a:spcBef>
              <a:spcAft>
                <a:spcPts val="600"/>
              </a:spcAft>
              <a:buClr>
                <a:srgbClr val="287A51"/>
              </a:buClr>
              <a:buFont typeface="Arial" pitchFamily="34" charset="0"/>
              <a:buChar char="•"/>
              <a:tabLst>
                <a:tab pos="628650" algn="l"/>
              </a:tabLst>
              <a:defRPr/>
            </a:pPr>
            <a:r>
              <a:rPr lang="en-US" sz="1400" b="1" dirty="0">
                <a:latin typeface="+mn-lt"/>
              </a:rPr>
              <a:t>For new materials, choose less energy intensive products. </a:t>
            </a:r>
            <a:r>
              <a:rPr lang="en-US" sz="1400" dirty="0">
                <a:latin typeface="+mn-lt"/>
              </a:rPr>
              <a:t>Miami, which has the lowest per book mile emissions, reuses a large quantity of packaging materials, especially boxes. For new materials, it purchases jiffy mailers which require less energy to produce than boxes. </a:t>
            </a:r>
          </a:p>
          <a:p>
            <a:pPr marL="168275" indent="-168275" eaLnBrk="0" hangingPunct="0">
              <a:spcBef>
                <a:spcPts val="0"/>
              </a:spcBef>
              <a:spcAft>
                <a:spcPts val="600"/>
              </a:spcAft>
              <a:buClr>
                <a:srgbClr val="287A51"/>
              </a:buClr>
              <a:buFont typeface="Arial" pitchFamily="34" charset="0"/>
              <a:buChar char="•"/>
              <a:tabLst>
                <a:tab pos="628650" algn="l"/>
              </a:tabLst>
              <a:defRPr/>
            </a:pPr>
            <a:r>
              <a:rPr lang="en-US" sz="1400" b="1" dirty="0">
                <a:latin typeface="+mn-lt"/>
              </a:rPr>
              <a:t>Recycled content boxes reduce resource use. </a:t>
            </a:r>
            <a:r>
              <a:rPr lang="en-US" sz="1400" dirty="0">
                <a:latin typeface="+mn-lt"/>
              </a:rPr>
              <a:t>The University of Chicago uses boxes which contain 90% post-consumer recycled content, significantly reducing resources required to produce packaging materials (~80 trees/yr</a:t>
            </a:r>
            <a:r>
              <a:rPr lang="en-US" sz="1400" baseline="30000" dirty="0">
                <a:latin typeface="+mn-lt"/>
              </a:rPr>
              <a:t>1</a:t>
            </a:r>
            <a:r>
              <a:rPr lang="en-US" sz="1400" dirty="0">
                <a:latin typeface="+mn-lt"/>
              </a:rPr>
              <a:t>). </a:t>
            </a:r>
          </a:p>
        </p:txBody>
      </p:sp>
      <p:graphicFrame>
        <p:nvGraphicFramePr>
          <p:cNvPr id="8" name="Table 7"/>
          <p:cNvGraphicFramePr>
            <a:graphicFrameLocks noGrp="1"/>
          </p:cNvGraphicFramePr>
          <p:nvPr/>
        </p:nvGraphicFramePr>
        <p:xfrm>
          <a:off x="447675" y="1219200"/>
          <a:ext cx="8239126" cy="2286000"/>
        </p:xfrm>
        <a:graphic>
          <a:graphicData uri="http://schemas.openxmlformats.org/drawingml/2006/table">
            <a:tbl>
              <a:tblPr firstRow="1" bandRow="1">
                <a:tableStyleId>{5C22544A-7EE6-4342-B048-85BDC9FD1C3A}</a:tableStyleId>
              </a:tblPr>
              <a:tblGrid>
                <a:gridCol w="2254989"/>
                <a:gridCol w="1132207"/>
                <a:gridCol w="1617310"/>
                <a:gridCol w="1888806"/>
                <a:gridCol w="1345814"/>
              </a:tblGrid>
              <a:tr h="626331">
                <a:tc>
                  <a:txBody>
                    <a:bodyPr/>
                    <a:lstStyle/>
                    <a:p>
                      <a:pPr algn="ctr" fontAlgn="b"/>
                      <a:r>
                        <a:rPr lang="en-US" sz="1400" b="1" i="0" u="none" strike="noStrike" dirty="0" smtClean="0">
                          <a:solidFill>
                            <a:schemeClr val="bg1"/>
                          </a:solidFill>
                          <a:latin typeface="Calibri"/>
                        </a:rPr>
                        <a:t>Institution</a:t>
                      </a:r>
                      <a:endParaRPr lang="en-US" sz="1400" b="1" i="0" u="none" strike="noStrike" dirty="0">
                        <a:solidFill>
                          <a:schemeClr val="bg1"/>
                        </a:solidFill>
                        <a:latin typeface="Calibri"/>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1" i="0" u="none" strike="noStrike" dirty="0" smtClean="0">
                          <a:solidFill>
                            <a:schemeClr val="bg1"/>
                          </a:solidFill>
                          <a:latin typeface="Calibri"/>
                        </a:rPr>
                        <a:t>University</a:t>
                      </a:r>
                      <a:r>
                        <a:rPr lang="en-US" sz="1300" b="1" i="0" u="none" strike="noStrike" baseline="0" dirty="0" smtClean="0">
                          <a:solidFill>
                            <a:schemeClr val="bg1"/>
                          </a:solidFill>
                          <a:latin typeface="Calibri"/>
                        </a:rPr>
                        <a:t> of Miami</a:t>
                      </a:r>
                      <a:endParaRPr lang="en-US" sz="1300" b="1" i="0" u="none" strike="noStrike" dirty="0">
                        <a:solidFill>
                          <a:schemeClr val="bg1"/>
                        </a:solidFill>
                        <a:latin typeface="Calibri"/>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1" i="0" u="none" strike="noStrike" dirty="0" smtClean="0">
                          <a:solidFill>
                            <a:schemeClr val="bg1"/>
                          </a:solidFill>
                          <a:latin typeface="Calibri"/>
                        </a:rPr>
                        <a:t>Clark Art</a:t>
                      </a:r>
                    </a:p>
                    <a:p>
                      <a:pPr algn="ctr" fontAlgn="b"/>
                      <a:r>
                        <a:rPr lang="en-US" sz="1300" b="1" i="0" u="none" strike="noStrike" baseline="0" dirty="0" smtClean="0">
                          <a:solidFill>
                            <a:schemeClr val="bg1"/>
                          </a:solidFill>
                          <a:latin typeface="Calibri"/>
                        </a:rPr>
                        <a:t> Institute</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1" i="0" u="none" strike="noStrike" dirty="0">
                          <a:solidFill>
                            <a:schemeClr val="bg1"/>
                          </a:solidFill>
                          <a:latin typeface="Calibri"/>
                        </a:rPr>
                        <a:t>Stanford </a:t>
                      </a:r>
                      <a:r>
                        <a:rPr lang="en-US" sz="1300" b="1" i="0" u="none" strike="noStrike" dirty="0" smtClean="0">
                          <a:solidFill>
                            <a:schemeClr val="bg1"/>
                          </a:solidFill>
                          <a:latin typeface="Calibri"/>
                        </a:rPr>
                        <a:t>University</a:t>
                      </a:r>
                      <a:r>
                        <a:rPr lang="en-US" sz="1300" b="1" i="0" u="none" strike="noStrike" baseline="0" dirty="0" smtClean="0">
                          <a:solidFill>
                            <a:schemeClr val="bg1"/>
                          </a:solidFill>
                          <a:latin typeface="Calibri"/>
                        </a:rPr>
                        <a:t> (Green Library)</a:t>
                      </a:r>
                      <a:endParaRPr lang="en-US" sz="1300" b="1" i="0" u="none" strike="noStrike" dirty="0">
                        <a:solidFill>
                          <a:schemeClr val="bg1"/>
                        </a:solidFill>
                        <a:latin typeface="Calibri"/>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1" i="0" u="none" strike="noStrike" dirty="0" smtClean="0">
                          <a:solidFill>
                            <a:schemeClr val="bg1"/>
                          </a:solidFill>
                          <a:latin typeface="Calibri"/>
                        </a:rPr>
                        <a:t>University of Chicago</a:t>
                      </a:r>
                      <a:endParaRPr lang="en-US" sz="1300" b="1" i="0" u="none" strike="noStrike" dirty="0">
                        <a:solidFill>
                          <a:schemeClr val="bg1"/>
                        </a:solidFill>
                        <a:latin typeface="Calibri"/>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6875">
                <a:tc>
                  <a:txBody>
                    <a:bodyPr/>
                    <a:lstStyle/>
                    <a:p>
                      <a:pPr lvl="0" algn="l" fontAlgn="b"/>
                      <a:r>
                        <a:rPr lang="en-US" sz="1200" b="1" i="0" u="none" strike="noStrike" dirty="0" smtClean="0">
                          <a:solidFill>
                            <a:srgbClr val="000000"/>
                          </a:solidFill>
                          <a:latin typeface="Calibri"/>
                        </a:rPr>
                        <a:t>Packaging Emissions </a:t>
                      </a:r>
                    </a:p>
                    <a:p>
                      <a:pPr lvl="0" algn="l" fontAlgn="b"/>
                      <a:r>
                        <a:rPr lang="en-US" sz="1200" b="1" i="0" u="none" strike="noStrike" dirty="0" smtClean="0">
                          <a:solidFill>
                            <a:srgbClr val="000000"/>
                          </a:solidFill>
                          <a:latin typeface="Calibri"/>
                        </a:rPr>
                        <a:t>(lbs CO</a:t>
                      </a:r>
                      <a:r>
                        <a:rPr lang="en-US" sz="1200" b="1" i="0" u="none" strike="noStrike" baseline="-25000" dirty="0" smtClean="0">
                          <a:solidFill>
                            <a:srgbClr val="000000"/>
                          </a:solidFill>
                          <a:latin typeface="Calibri"/>
                        </a:rPr>
                        <a:t>2</a:t>
                      </a:r>
                      <a:r>
                        <a:rPr lang="en-US" sz="1200" b="1" i="0" u="none" strike="noStrike" dirty="0" smtClean="0">
                          <a:solidFill>
                            <a:srgbClr val="000000"/>
                          </a:solidFill>
                          <a:latin typeface="Calibri"/>
                        </a:rPr>
                        <a:t>e)</a:t>
                      </a:r>
                      <a:endParaRPr lang="en-US" sz="1200" b="1" i="0" u="none" strike="noStrike" dirty="0">
                        <a:solidFill>
                          <a:srgbClr val="000000"/>
                        </a:solidFill>
                        <a:latin typeface="Calibri"/>
                      </a:endParaRPr>
                    </a:p>
                  </a:txBody>
                  <a:tcPr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latin typeface="Calibri"/>
                        </a:rPr>
                        <a:t>203</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latin typeface="Calibri"/>
                        </a:rPr>
                        <a:t>56</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3,274</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17,080</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6875">
                <a:tc>
                  <a:txBody>
                    <a:bodyPr/>
                    <a:lstStyle/>
                    <a:p>
                      <a:pPr lvl="0" algn="l" fontAlgn="b"/>
                      <a:r>
                        <a:rPr lang="en-US" sz="1200" b="0" i="0" u="none" strike="noStrike" dirty="0" smtClean="0">
                          <a:solidFill>
                            <a:srgbClr val="000000"/>
                          </a:solidFill>
                          <a:latin typeface="Calibri"/>
                        </a:rPr>
                        <a:t>Packaging Emissions</a:t>
                      </a:r>
                      <a:r>
                        <a:rPr lang="en-US" sz="1200" b="0" i="0" u="none" strike="noStrike" baseline="0" dirty="0" smtClean="0">
                          <a:solidFill>
                            <a:srgbClr val="000000"/>
                          </a:solidFill>
                          <a:latin typeface="Calibri"/>
                        </a:rPr>
                        <a:t> </a:t>
                      </a:r>
                    </a:p>
                    <a:p>
                      <a:pPr lvl="0" algn="l" fontAlgn="b"/>
                      <a:r>
                        <a:rPr lang="en-US" sz="1200" b="0" i="0" u="none" strike="noStrike" baseline="0" dirty="0" smtClean="0">
                          <a:solidFill>
                            <a:srgbClr val="000000"/>
                          </a:solidFill>
                          <a:latin typeface="Calibri"/>
                        </a:rPr>
                        <a:t>(lbs CO</a:t>
                      </a:r>
                      <a:r>
                        <a:rPr lang="en-US" sz="1200" b="0" i="0" u="none" strike="noStrike" baseline="-25000" dirty="0" smtClean="0">
                          <a:solidFill>
                            <a:srgbClr val="000000"/>
                          </a:solidFill>
                          <a:latin typeface="Calibri"/>
                        </a:rPr>
                        <a:t>2</a:t>
                      </a:r>
                      <a:r>
                        <a:rPr lang="en-US" sz="1200" b="0" i="0" u="none" strike="noStrike" baseline="0" dirty="0" smtClean="0">
                          <a:solidFill>
                            <a:srgbClr val="000000"/>
                          </a:solidFill>
                          <a:latin typeface="Calibri"/>
                        </a:rPr>
                        <a:t>e per 100 books)</a:t>
                      </a:r>
                      <a:endParaRPr lang="en-US" sz="1200" b="0" i="0" u="none" strike="noStrike" dirty="0">
                        <a:solidFill>
                          <a:srgbClr val="000000"/>
                        </a:solidFill>
                        <a:latin typeface="Calibri"/>
                      </a:endParaRPr>
                    </a:p>
                  </a:txBody>
                  <a:tcPr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12</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51</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49</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05919">
                <a:tc>
                  <a:txBody>
                    <a:bodyPr/>
                    <a:lstStyle/>
                    <a:p>
                      <a:pPr lvl="0" algn="l" fontAlgn="b"/>
                      <a:r>
                        <a:rPr lang="en-US" sz="1200" b="0" i="0" u="none" strike="noStrike" dirty="0">
                          <a:solidFill>
                            <a:srgbClr val="000000"/>
                          </a:solidFill>
                          <a:latin typeface="Calibri"/>
                        </a:rPr>
                        <a:t>Packaging % of total emissions</a:t>
                      </a:r>
                    </a:p>
                  </a:txBody>
                  <a:tcPr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latin typeface="Calibri"/>
                        </a:rPr>
                        <a:t>3%</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latin typeface="Calibri"/>
                        </a:rPr>
                        <a:t>13%</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33%</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chemeClr val="tx1"/>
                          </a:solidFill>
                          <a:latin typeface="Calibri"/>
                        </a:rPr>
                        <a:t>45%</a:t>
                      </a:r>
                      <a:endParaRPr lang="en-US" sz="1200" b="0" i="0" u="none" strike="noStrike" dirty="0">
                        <a:solidFill>
                          <a:schemeClr val="tx1"/>
                        </a:solidFill>
                        <a:latin typeface="Calibri"/>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326" name="TextBox 11"/>
          <p:cNvSpPr txBox="1">
            <a:spLocks noChangeArrowheads="1"/>
          </p:cNvSpPr>
          <p:nvPr/>
        </p:nvSpPr>
        <p:spPr bwMode="auto">
          <a:xfrm>
            <a:off x="457200" y="6596063"/>
            <a:ext cx="8382000" cy="261937"/>
          </a:xfrm>
          <a:prstGeom prst="rect">
            <a:avLst/>
          </a:prstGeom>
          <a:noFill/>
          <a:ln w="9525">
            <a:noFill/>
            <a:miter lim="800000"/>
            <a:headEnd/>
            <a:tailEnd/>
          </a:ln>
        </p:spPr>
        <p:txBody>
          <a:bodyPr>
            <a:spAutoFit/>
          </a:bodyPr>
          <a:lstStyle/>
          <a:p>
            <a:pPr lvl="1">
              <a:spcBef>
                <a:spcPts val="300"/>
              </a:spcBef>
            </a:pPr>
            <a:r>
              <a:rPr lang="en-US" sz="1100">
                <a:latin typeface="Calibri" pitchFamily="34" charset="0"/>
              </a:rPr>
              <a:t>1. Paper Task Force. “Paper Calculator.” Environmental Defense Fund. http://www.edf.org/papercalculator (accessed March 4, 2010).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smtClean="0"/>
              <a:t>Observations: Shipping</a:t>
            </a:r>
          </a:p>
        </p:txBody>
      </p:sp>
      <p:sp>
        <p:nvSpPr>
          <p:cNvPr id="14339" name="Slide Number Placeholder 38"/>
          <p:cNvSpPr>
            <a:spLocks noGrp="1"/>
          </p:cNvSpPr>
          <p:nvPr>
            <p:ph type="sldNum" sz="quarter" idx="12"/>
          </p:nvPr>
        </p:nvSpPr>
        <p:spPr bwMode="auto">
          <a:noFill/>
          <a:ln>
            <a:miter lim="800000"/>
            <a:headEnd/>
            <a:tailEnd/>
          </a:ln>
        </p:spPr>
        <p:txBody>
          <a:bodyPr/>
          <a:lstStyle/>
          <a:p>
            <a:fld id="{281ED62F-B82C-47C1-AAB1-1A7385C80275}" type="slidenum">
              <a:rPr lang="en-US" smtClean="0"/>
              <a:pPr/>
              <a:t>19</a:t>
            </a:fld>
            <a:endParaRPr lang="en-US" smtClean="0"/>
          </a:p>
        </p:txBody>
      </p:sp>
      <p:graphicFrame>
        <p:nvGraphicFramePr>
          <p:cNvPr id="8" name="Table 7"/>
          <p:cNvGraphicFramePr>
            <a:graphicFrameLocks noGrp="1"/>
          </p:cNvGraphicFramePr>
          <p:nvPr/>
        </p:nvGraphicFramePr>
        <p:xfrm>
          <a:off x="447675" y="1066800"/>
          <a:ext cx="8239126" cy="2070299"/>
        </p:xfrm>
        <a:graphic>
          <a:graphicData uri="http://schemas.openxmlformats.org/drawingml/2006/table">
            <a:tbl>
              <a:tblPr firstRow="1" bandRow="1">
                <a:tableStyleId>{5C22544A-7EE6-4342-B048-85BDC9FD1C3A}</a:tableStyleId>
              </a:tblPr>
              <a:tblGrid>
                <a:gridCol w="2254989"/>
                <a:gridCol w="1132207"/>
                <a:gridCol w="1617310"/>
                <a:gridCol w="1888806"/>
                <a:gridCol w="1345814"/>
              </a:tblGrid>
              <a:tr h="595675">
                <a:tc>
                  <a:txBody>
                    <a:bodyPr/>
                    <a:lstStyle/>
                    <a:p>
                      <a:pPr algn="ctr" fontAlgn="b"/>
                      <a:r>
                        <a:rPr lang="en-US" sz="1400" u="none" strike="noStrike" dirty="0" smtClean="0"/>
                        <a:t>Institution</a:t>
                      </a:r>
                      <a:endParaRPr lang="en-US" sz="1400" b="1" i="0" u="none" strike="noStrike" dirty="0">
                        <a:solidFill>
                          <a:schemeClr val="bg1"/>
                        </a:solidFill>
                        <a:latin typeface="Calibri"/>
                      </a:endParaRPr>
                    </a:p>
                  </a:txBody>
                  <a:tcPr marT="91440" marB="91440" anchor="ctr"/>
                </a:tc>
                <a:tc>
                  <a:txBody>
                    <a:bodyPr/>
                    <a:lstStyle/>
                    <a:p>
                      <a:pPr algn="ctr" fontAlgn="b"/>
                      <a:r>
                        <a:rPr lang="en-US" sz="1300" u="none" strike="noStrike" dirty="0" smtClean="0"/>
                        <a:t>University</a:t>
                      </a:r>
                      <a:r>
                        <a:rPr lang="en-US" sz="1300" u="none" strike="noStrike" baseline="0" dirty="0" smtClean="0"/>
                        <a:t> of Miami</a:t>
                      </a:r>
                      <a:endParaRPr lang="en-US" sz="1300" b="1" i="0" u="none" strike="noStrike" dirty="0">
                        <a:solidFill>
                          <a:schemeClr val="bg1"/>
                        </a:solidFill>
                        <a:latin typeface="Calibri"/>
                      </a:endParaRPr>
                    </a:p>
                  </a:txBody>
                  <a:tcPr marT="91440" marB="91440" anchor="ctr"/>
                </a:tc>
                <a:tc>
                  <a:txBody>
                    <a:bodyPr/>
                    <a:lstStyle/>
                    <a:p>
                      <a:pPr algn="ctr" fontAlgn="b"/>
                      <a:r>
                        <a:rPr lang="en-US" sz="1300" u="none" strike="noStrike" dirty="0" smtClean="0"/>
                        <a:t>Clark Art</a:t>
                      </a:r>
                    </a:p>
                    <a:p>
                      <a:pPr algn="ctr" fontAlgn="b"/>
                      <a:r>
                        <a:rPr lang="en-US" sz="1300" u="none" strike="noStrike" baseline="0" dirty="0" smtClean="0"/>
                        <a:t> Institute</a:t>
                      </a:r>
                      <a:endParaRPr lang="en-US" sz="1300" b="1" i="0" u="none" strike="noStrike" baseline="0" dirty="0" smtClean="0">
                        <a:solidFill>
                          <a:schemeClr val="bg1"/>
                        </a:solidFill>
                        <a:latin typeface="Calibri"/>
                      </a:endParaRPr>
                    </a:p>
                  </a:txBody>
                  <a:tcPr marT="91440" marB="91440" anchor="ctr"/>
                </a:tc>
                <a:tc>
                  <a:txBody>
                    <a:bodyPr/>
                    <a:lstStyle/>
                    <a:p>
                      <a:pPr algn="ctr" fontAlgn="b"/>
                      <a:r>
                        <a:rPr lang="en-US" sz="1300" u="none" strike="noStrike" dirty="0"/>
                        <a:t>Stanford </a:t>
                      </a:r>
                      <a:r>
                        <a:rPr lang="en-US" sz="1300" u="none" strike="noStrike" dirty="0" smtClean="0"/>
                        <a:t>University</a:t>
                      </a:r>
                      <a:r>
                        <a:rPr lang="en-US" sz="1300" u="none" strike="noStrike" baseline="0" dirty="0" smtClean="0"/>
                        <a:t> (Green Library)</a:t>
                      </a:r>
                      <a:endParaRPr lang="en-US" sz="1300" b="1" i="0" u="none" strike="noStrike" dirty="0">
                        <a:solidFill>
                          <a:schemeClr val="bg1"/>
                        </a:solidFill>
                        <a:latin typeface="Calibri"/>
                      </a:endParaRPr>
                    </a:p>
                  </a:txBody>
                  <a:tcPr marT="91440" marB="91440" anchor="ctr"/>
                </a:tc>
                <a:tc>
                  <a:txBody>
                    <a:bodyPr/>
                    <a:lstStyle/>
                    <a:p>
                      <a:pPr algn="ctr" fontAlgn="b"/>
                      <a:r>
                        <a:rPr lang="en-US" sz="1300" u="none" strike="noStrike" dirty="0" smtClean="0"/>
                        <a:t>University of Chicago</a:t>
                      </a:r>
                      <a:endParaRPr lang="en-US" sz="1300" b="1" i="0" u="none" strike="noStrike" dirty="0">
                        <a:solidFill>
                          <a:schemeClr val="bg1"/>
                        </a:solidFill>
                        <a:latin typeface="Calibri"/>
                      </a:endParaRPr>
                    </a:p>
                  </a:txBody>
                  <a:tcPr marT="91440" marB="91440" anchor="ctr"/>
                </a:tc>
              </a:tr>
              <a:tr h="408687">
                <a:tc>
                  <a:txBody>
                    <a:bodyPr/>
                    <a:lstStyle/>
                    <a:p>
                      <a:pPr lvl="0" algn="l" fontAlgn="b"/>
                      <a:r>
                        <a:rPr lang="en-US" sz="1200" u="none" strike="noStrike" dirty="0" smtClean="0"/>
                        <a:t>Shipping Emissions </a:t>
                      </a:r>
                      <a:r>
                        <a:rPr lang="en-US" sz="1200" u="none" strike="noStrike" dirty="0"/>
                        <a:t>(</a:t>
                      </a:r>
                      <a:r>
                        <a:rPr lang="en-US" sz="1200" u="none" strike="noStrike" dirty="0" smtClean="0"/>
                        <a:t>lbs CO</a:t>
                      </a:r>
                      <a:r>
                        <a:rPr lang="en-US" sz="1200" u="none" strike="noStrike" baseline="-25000" dirty="0" smtClean="0"/>
                        <a:t>2</a:t>
                      </a:r>
                      <a:r>
                        <a:rPr lang="en-US" sz="1200" u="none" strike="noStrike" dirty="0" smtClean="0"/>
                        <a:t>)</a:t>
                      </a:r>
                      <a:endParaRPr lang="en-US" sz="1200" b="0" i="0" u="none" strike="noStrike" dirty="0">
                        <a:solidFill>
                          <a:srgbClr val="000000"/>
                        </a:solidFill>
                        <a:latin typeface="Calibri"/>
                      </a:endParaRPr>
                    </a:p>
                  </a:txBody>
                  <a:tcPr marT="91440" marB="91440" anchor="b"/>
                </a:tc>
                <a:tc>
                  <a:txBody>
                    <a:bodyPr/>
                    <a:lstStyle/>
                    <a:p>
                      <a:pPr algn="r" fontAlgn="b"/>
                      <a:r>
                        <a:rPr lang="en-US" sz="1200" b="0" i="0" u="none" strike="noStrike" dirty="0">
                          <a:solidFill>
                            <a:srgbClr val="000000"/>
                          </a:solidFill>
                          <a:latin typeface="Calibri"/>
                        </a:rPr>
                        <a:t>6,095</a:t>
                      </a:r>
                    </a:p>
                  </a:txBody>
                  <a:tcPr anchor="b"/>
                </a:tc>
                <a:tc>
                  <a:txBody>
                    <a:bodyPr/>
                    <a:lstStyle/>
                    <a:p>
                      <a:pPr algn="r" fontAlgn="b"/>
                      <a:r>
                        <a:rPr lang="en-US" sz="1200" b="0" i="0" u="none" strike="noStrike" dirty="0">
                          <a:solidFill>
                            <a:srgbClr val="000000"/>
                          </a:solidFill>
                          <a:latin typeface="Calibri"/>
                        </a:rPr>
                        <a:t>383</a:t>
                      </a:r>
                    </a:p>
                  </a:txBody>
                  <a:tcPr anchor="b"/>
                </a:tc>
                <a:tc>
                  <a:txBody>
                    <a:bodyPr/>
                    <a:lstStyle/>
                    <a:p>
                      <a:pPr algn="r" fontAlgn="b"/>
                      <a:r>
                        <a:rPr lang="en-US" sz="1200" b="0" i="0" u="none" strike="noStrike" dirty="0" smtClean="0">
                          <a:solidFill>
                            <a:srgbClr val="000000"/>
                          </a:solidFill>
                          <a:latin typeface="Calibri"/>
                        </a:rPr>
                        <a:t>6,735</a:t>
                      </a:r>
                      <a:endParaRPr lang="en-US" sz="1200" b="0" i="0" u="none" strike="noStrike" dirty="0">
                        <a:solidFill>
                          <a:srgbClr val="000000"/>
                        </a:solidFill>
                        <a:latin typeface="Calibri"/>
                      </a:endParaRPr>
                    </a:p>
                  </a:txBody>
                  <a:tcPr anchor="b"/>
                </a:tc>
                <a:tc>
                  <a:txBody>
                    <a:bodyPr/>
                    <a:lstStyle/>
                    <a:p>
                      <a:pPr algn="r" fontAlgn="b"/>
                      <a:r>
                        <a:rPr lang="en-US" sz="1200" b="0" i="0" u="none" strike="noStrike">
                          <a:solidFill>
                            <a:srgbClr val="000000"/>
                          </a:solidFill>
                          <a:latin typeface="Calibri"/>
                        </a:rPr>
                        <a:t>20,851</a:t>
                      </a:r>
                    </a:p>
                  </a:txBody>
                  <a:tcPr anchor="b"/>
                </a:tc>
              </a:tr>
              <a:tr h="517297">
                <a:tc>
                  <a:txBody>
                    <a:bodyPr/>
                    <a:lstStyle/>
                    <a:p>
                      <a:pPr lvl="0" algn="l" fontAlgn="b"/>
                      <a:r>
                        <a:rPr lang="en-US" sz="1200" u="none" strike="noStrike" dirty="0" smtClean="0"/>
                        <a:t>Shipping Emissions </a:t>
                      </a:r>
                    </a:p>
                    <a:p>
                      <a:pPr lvl="0" algn="l" fontAlgn="b"/>
                      <a:r>
                        <a:rPr lang="en-US" sz="1200" u="none" strike="noStrike" dirty="0" smtClean="0"/>
                        <a:t>(lbs CO</a:t>
                      </a:r>
                      <a:r>
                        <a:rPr lang="en-US" sz="1200" u="none" strike="noStrike" baseline="-25000" dirty="0" smtClean="0"/>
                        <a:t>2 </a:t>
                      </a:r>
                      <a:r>
                        <a:rPr lang="en-US" sz="1200" u="none" strike="noStrike" dirty="0" smtClean="0"/>
                        <a:t>per 100 Book-Miles*)</a:t>
                      </a:r>
                      <a:endParaRPr lang="en-US" sz="1200" b="1" i="0" u="none" strike="noStrike" dirty="0">
                        <a:solidFill>
                          <a:srgbClr val="000000"/>
                        </a:solidFill>
                        <a:latin typeface="Calibri"/>
                      </a:endParaRPr>
                    </a:p>
                  </a:txBody>
                  <a:tcPr marT="91440" marB="91440" anchor="b"/>
                </a:tc>
                <a:tc>
                  <a:txBody>
                    <a:bodyPr/>
                    <a:lstStyle/>
                    <a:p>
                      <a:pPr algn="r" fontAlgn="b"/>
                      <a:r>
                        <a:rPr lang="en-US" sz="1200" b="0" i="0" u="none" strike="noStrike" dirty="0">
                          <a:solidFill>
                            <a:srgbClr val="000000"/>
                          </a:solidFill>
                          <a:latin typeface="Calibri"/>
                        </a:rPr>
                        <a:t>0.044</a:t>
                      </a:r>
                    </a:p>
                  </a:txBody>
                  <a:tcPr anchor="b"/>
                </a:tc>
                <a:tc>
                  <a:txBody>
                    <a:bodyPr/>
                    <a:lstStyle/>
                    <a:p>
                      <a:pPr algn="r" fontAlgn="b"/>
                      <a:r>
                        <a:rPr lang="en-US" sz="1200" b="0" i="0" u="none" strike="noStrike" dirty="0">
                          <a:solidFill>
                            <a:srgbClr val="000000"/>
                          </a:solidFill>
                          <a:latin typeface="Calibri"/>
                        </a:rPr>
                        <a:t>0.050</a:t>
                      </a:r>
                    </a:p>
                  </a:txBody>
                  <a:tcPr anchor="b"/>
                </a:tc>
                <a:tc>
                  <a:txBody>
                    <a:bodyPr/>
                    <a:lstStyle/>
                    <a:p>
                      <a:pPr algn="r" fontAlgn="b"/>
                      <a:r>
                        <a:rPr lang="en-US" sz="1200" b="0" i="0" u="none" strike="noStrike" dirty="0" smtClean="0">
                          <a:solidFill>
                            <a:srgbClr val="000000"/>
                          </a:solidFill>
                          <a:latin typeface="Calibri"/>
                        </a:rPr>
                        <a:t>0.057</a:t>
                      </a:r>
                      <a:endParaRPr lang="en-US" sz="1200" b="0" i="0" u="none" strike="noStrike" dirty="0">
                        <a:solidFill>
                          <a:srgbClr val="000000"/>
                        </a:solidFill>
                        <a:latin typeface="Calibri"/>
                      </a:endParaRPr>
                    </a:p>
                  </a:txBody>
                  <a:tcPr anchor="b"/>
                </a:tc>
                <a:tc>
                  <a:txBody>
                    <a:bodyPr/>
                    <a:lstStyle/>
                    <a:p>
                      <a:pPr algn="r" fontAlgn="b"/>
                      <a:r>
                        <a:rPr lang="en-US" sz="1200" b="0" i="0" u="none" strike="noStrike" dirty="0">
                          <a:solidFill>
                            <a:srgbClr val="000000"/>
                          </a:solidFill>
                          <a:latin typeface="Calibri"/>
                        </a:rPr>
                        <a:t>0.054</a:t>
                      </a:r>
                    </a:p>
                  </a:txBody>
                  <a:tcPr anchor="b"/>
                </a:tc>
              </a:tr>
              <a:tr h="517297">
                <a:tc>
                  <a:txBody>
                    <a:bodyPr/>
                    <a:lstStyle/>
                    <a:p>
                      <a:pPr algn="l" fontAlgn="b"/>
                      <a:r>
                        <a:rPr lang="en-US" sz="1200" b="0" i="0" u="none" strike="noStrike" dirty="0">
                          <a:solidFill>
                            <a:srgbClr val="000000"/>
                          </a:solidFill>
                          <a:latin typeface="Calibri"/>
                        </a:rPr>
                        <a:t>Shipping % of total emissions</a:t>
                      </a:r>
                    </a:p>
                  </a:txBody>
                  <a:tcPr anchor="b"/>
                </a:tc>
                <a:tc>
                  <a:txBody>
                    <a:bodyPr/>
                    <a:lstStyle/>
                    <a:p>
                      <a:pPr algn="r" fontAlgn="b"/>
                      <a:r>
                        <a:rPr lang="en-US" sz="1200" b="0" i="0" u="none" strike="noStrike">
                          <a:solidFill>
                            <a:srgbClr val="000000"/>
                          </a:solidFill>
                          <a:latin typeface="Calibri"/>
                        </a:rPr>
                        <a:t>97%</a:t>
                      </a:r>
                    </a:p>
                  </a:txBody>
                  <a:tcPr anchor="b"/>
                </a:tc>
                <a:tc>
                  <a:txBody>
                    <a:bodyPr/>
                    <a:lstStyle/>
                    <a:p>
                      <a:pPr algn="r" fontAlgn="b"/>
                      <a:r>
                        <a:rPr lang="en-US" sz="1200" b="0" i="0" u="none" strike="noStrike">
                          <a:solidFill>
                            <a:srgbClr val="000000"/>
                          </a:solidFill>
                          <a:latin typeface="Calibri"/>
                        </a:rPr>
                        <a:t>87%</a:t>
                      </a:r>
                    </a:p>
                  </a:txBody>
                  <a:tcPr anchor="b"/>
                </a:tc>
                <a:tc>
                  <a:txBody>
                    <a:bodyPr/>
                    <a:lstStyle/>
                    <a:p>
                      <a:pPr algn="r" fontAlgn="b"/>
                      <a:r>
                        <a:rPr lang="en-US" sz="1200" b="0" i="0" u="none" strike="noStrike" dirty="0" smtClean="0">
                          <a:solidFill>
                            <a:srgbClr val="000000"/>
                          </a:solidFill>
                          <a:latin typeface="Calibri"/>
                        </a:rPr>
                        <a:t>67%</a:t>
                      </a:r>
                      <a:endParaRPr lang="en-US" sz="1200" b="0" i="0" u="none" strike="noStrike" dirty="0">
                        <a:solidFill>
                          <a:srgbClr val="000000"/>
                        </a:solidFill>
                        <a:latin typeface="Calibri"/>
                      </a:endParaRPr>
                    </a:p>
                  </a:txBody>
                  <a:tcPr anchor="b"/>
                </a:tc>
                <a:tc>
                  <a:txBody>
                    <a:bodyPr/>
                    <a:lstStyle/>
                    <a:p>
                      <a:pPr algn="r" fontAlgn="b"/>
                      <a:r>
                        <a:rPr lang="en-US" sz="1200" b="0" i="0" u="none" strike="noStrike" dirty="0" smtClean="0">
                          <a:solidFill>
                            <a:srgbClr val="000000"/>
                          </a:solidFill>
                          <a:latin typeface="Calibri"/>
                        </a:rPr>
                        <a:t>55%</a:t>
                      </a:r>
                      <a:endParaRPr lang="en-US" sz="1200" b="0" i="0" u="none" strike="noStrike" dirty="0">
                        <a:solidFill>
                          <a:srgbClr val="000000"/>
                        </a:solidFill>
                        <a:latin typeface="Calibri"/>
                      </a:endParaRPr>
                    </a:p>
                  </a:txBody>
                  <a:tcPr anchor="b"/>
                </a:tc>
              </a:tr>
            </a:tbl>
          </a:graphicData>
        </a:graphic>
      </p:graphicFrame>
      <p:sp>
        <p:nvSpPr>
          <p:cNvPr id="9" name="Rectangle 8"/>
          <p:cNvSpPr/>
          <p:nvPr/>
        </p:nvSpPr>
        <p:spPr>
          <a:xfrm>
            <a:off x="1371600" y="6553200"/>
            <a:ext cx="6324600" cy="261938"/>
          </a:xfrm>
          <a:prstGeom prst="rect">
            <a:avLst/>
          </a:prstGeom>
        </p:spPr>
        <p:txBody>
          <a:bodyPr>
            <a:spAutoFit/>
          </a:bodyPr>
          <a:lstStyle/>
          <a:p>
            <a:pPr>
              <a:defRPr/>
            </a:pPr>
            <a:r>
              <a:rPr lang="en-US" sz="1100" dirty="0">
                <a:latin typeface="+mj-lt"/>
              </a:rPr>
              <a:t>*This represents the emissions from moving 1 book 100 miles to normalize for loan volume and distance.</a:t>
            </a:r>
          </a:p>
        </p:txBody>
      </p:sp>
      <p:sp>
        <p:nvSpPr>
          <p:cNvPr id="14374" name="TextBox 10"/>
          <p:cNvSpPr txBox="1">
            <a:spLocks noChangeArrowheads="1"/>
          </p:cNvSpPr>
          <p:nvPr/>
        </p:nvSpPr>
        <p:spPr bwMode="auto">
          <a:xfrm>
            <a:off x="457200" y="3200400"/>
            <a:ext cx="8229600" cy="3416300"/>
          </a:xfrm>
          <a:prstGeom prst="rect">
            <a:avLst/>
          </a:prstGeom>
          <a:noFill/>
          <a:ln w="9525">
            <a:noFill/>
            <a:miter lim="800000"/>
            <a:headEnd/>
            <a:tailEnd/>
          </a:ln>
        </p:spPr>
        <p:txBody>
          <a:bodyPr>
            <a:spAutoFit/>
          </a:bodyPr>
          <a:lstStyle/>
          <a:p>
            <a:pPr marL="168275" indent="-168275">
              <a:spcAft>
                <a:spcPts val="600"/>
              </a:spcAft>
              <a:buClr>
                <a:srgbClr val="287A51"/>
              </a:buClr>
              <a:buFont typeface="Arial" charset="0"/>
              <a:buChar char="•"/>
            </a:pPr>
            <a:r>
              <a:rPr lang="en-US" sz="1400" b="1" dirty="0">
                <a:latin typeface="Calibri" pitchFamily="34" charset="0"/>
              </a:rPr>
              <a:t>Aggregate materials to minimize shipments. </a:t>
            </a:r>
            <a:r>
              <a:rPr lang="en-US" sz="1400" dirty="0">
                <a:latin typeface="Calibri" pitchFamily="34" charset="0"/>
              </a:rPr>
              <a:t>Clark and Chicago primarily use boxes to ship loans; however, Clark’s per book-mile emissions for ground shipments are higher because it aggregates shipments less frequently than Chicago (due to Clark’s smaller volume of loans).</a:t>
            </a:r>
            <a:endParaRPr lang="en-US" sz="1400" b="1" dirty="0">
              <a:latin typeface="Calibri" pitchFamily="34" charset="0"/>
            </a:endParaRPr>
          </a:p>
          <a:p>
            <a:pPr marL="168275" indent="-168275">
              <a:spcAft>
                <a:spcPts val="600"/>
              </a:spcAft>
              <a:buClr>
                <a:srgbClr val="287A51"/>
              </a:buClr>
              <a:buFont typeface="Arial" charset="0"/>
              <a:buChar char="•"/>
            </a:pPr>
            <a:r>
              <a:rPr lang="en-US" sz="1400" b="1" dirty="0">
                <a:latin typeface="Calibri" pitchFamily="34" charset="0"/>
              </a:rPr>
              <a:t>Minimize package size. </a:t>
            </a:r>
            <a:r>
              <a:rPr lang="en-US" sz="1400" dirty="0">
                <a:latin typeface="Calibri" pitchFamily="34" charset="0"/>
              </a:rPr>
              <a:t>University of Miami has the lowest ground shipping emissions per book-mile. It uses 60% bags to ship materials, compared to other schools that use primarily boxes. Bags take up less space on the truck and can therefore help reduce carbon emissions and shipping costs. </a:t>
            </a:r>
          </a:p>
          <a:p>
            <a:pPr marL="168275" indent="-168275">
              <a:spcAft>
                <a:spcPts val="600"/>
              </a:spcAft>
              <a:buClr>
                <a:srgbClr val="287A51"/>
              </a:buClr>
              <a:buFont typeface="Arial" charset="0"/>
              <a:buChar char="•"/>
            </a:pPr>
            <a:r>
              <a:rPr lang="en-US" sz="1400" b="1" dirty="0">
                <a:latin typeface="Calibri" pitchFamily="34" charset="0"/>
              </a:rPr>
              <a:t>Packaging size matters for courier shipments. </a:t>
            </a:r>
            <a:r>
              <a:rPr lang="en-US" sz="1400" dirty="0">
                <a:latin typeface="Calibri" pitchFamily="34" charset="0"/>
              </a:rPr>
              <a:t>Totes occupy approximately 4.5 times as much space as nylon bags. For example, Miami’s courier uses nylon bags while Chicago’s uses totes.</a:t>
            </a:r>
          </a:p>
          <a:p>
            <a:pPr marL="168275" indent="-168275">
              <a:spcAft>
                <a:spcPts val="600"/>
              </a:spcAft>
              <a:buClr>
                <a:srgbClr val="287A51"/>
              </a:buClr>
              <a:buFont typeface="Arial" charset="0"/>
              <a:buChar char="•"/>
            </a:pPr>
            <a:r>
              <a:rPr lang="en-US" sz="1400" b="1" dirty="0">
                <a:latin typeface="Calibri" pitchFamily="34" charset="0"/>
              </a:rPr>
              <a:t>Ground transportation produces fewer emissions that air. </a:t>
            </a:r>
            <a:r>
              <a:rPr lang="en-US" sz="1400" dirty="0">
                <a:latin typeface="Calibri" pitchFamily="34" charset="0"/>
              </a:rPr>
              <a:t>While shipments traveling by air make up less than 10% of Miami’s total book-miles, they account for 35% of its emissions.</a:t>
            </a:r>
          </a:p>
          <a:p>
            <a:pPr marL="168275" indent="-168275">
              <a:spcAft>
                <a:spcPts val="600"/>
              </a:spcAft>
              <a:buClr>
                <a:srgbClr val="287A51"/>
              </a:buClr>
              <a:buFont typeface="Arial" charset="0"/>
              <a:buChar char="•"/>
            </a:pPr>
            <a:r>
              <a:rPr lang="en-US" sz="1400" b="1" dirty="0">
                <a:latin typeface="Calibri" pitchFamily="34" charset="0"/>
              </a:rPr>
              <a:t>Source materials locally if possible. </a:t>
            </a:r>
            <a:r>
              <a:rPr lang="en-US" sz="1400" dirty="0">
                <a:latin typeface="Calibri" pitchFamily="34" charset="0"/>
              </a:rPr>
              <a:t>While Stanford and Chicago use similar shipment methods, the average Stanford loan travels ~700 miles further – in part because of the school’s geographic location. By   	comparison, the average loan within Stanford’s local consortium travels just one third the distance 	of its Chicago counterpart.</a:t>
            </a:r>
            <a:endParaRPr lang="en-US" sz="1400" b="1"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effectLst>
            <a:outerShdw dist="38099" dir="2700000" algn="ctr" rotWithShape="0">
              <a:srgbClr val="144A6F">
                <a:alpha val="74997"/>
              </a:srgbClr>
            </a:outerShdw>
          </a:effectLst>
        </p:spPr>
        <p:txBody>
          <a:bodyPr/>
          <a:lstStyle/>
          <a:p>
            <a:pPr>
              <a:defRPr/>
            </a:pPr>
            <a:r>
              <a:rPr lang="en-US" smtClean="0"/>
              <a:t>Bring on the Experts</a:t>
            </a:r>
          </a:p>
        </p:txBody>
      </p:sp>
      <p:sp>
        <p:nvSpPr>
          <p:cNvPr id="12291" name="Rectangle 3"/>
          <p:cNvSpPr>
            <a:spLocks noGrp="1" noChangeArrowheads="1"/>
          </p:cNvSpPr>
          <p:nvPr>
            <p:ph type="body" idx="1"/>
          </p:nvPr>
        </p:nvSpPr>
        <p:spPr>
          <a:xfrm>
            <a:off x="685800" y="1752600"/>
            <a:ext cx="7778750" cy="4506913"/>
          </a:xfrm>
        </p:spPr>
        <p:txBody>
          <a:bodyPr/>
          <a:lstStyle/>
          <a:p>
            <a:endParaRPr lang="en-US" sz="2000" dirty="0" smtClean="0"/>
          </a:p>
          <a:p>
            <a:endParaRPr lang="en-US" sz="2000" dirty="0" smtClean="0"/>
          </a:p>
          <a:p>
            <a:r>
              <a:rPr lang="en-US" dirty="0" smtClean="0">
                <a:solidFill>
                  <a:schemeClr val="accent1"/>
                </a:solidFill>
              </a:rPr>
              <a:t>California Environmental Associates</a:t>
            </a:r>
            <a:r>
              <a:rPr lang="en-US" sz="2000" dirty="0" smtClean="0">
                <a:solidFill>
                  <a:schemeClr val="accent1"/>
                </a:solidFill>
              </a:rPr>
              <a:t> </a:t>
            </a:r>
          </a:p>
          <a:p>
            <a:pPr lvl="1"/>
            <a:r>
              <a:rPr lang="en-US" sz="1800" dirty="0" smtClean="0">
                <a:latin typeface="Arial" charset="0"/>
              </a:rPr>
              <a:t>Aarthi </a:t>
            </a:r>
            <a:r>
              <a:rPr lang="en-US" sz="1800" dirty="0" smtClean="0">
                <a:latin typeface="Arial" pitchFamily="34" charset="0"/>
                <a:cs typeface="Arial" pitchFamily="34" charset="0"/>
              </a:rPr>
              <a:t>Ananthanarayanan, Laura Keller</a:t>
            </a:r>
          </a:p>
          <a:p>
            <a:pPr lvl="1"/>
            <a:r>
              <a:rPr lang="en-US" sz="1800" b="1" i="1" dirty="0" smtClean="0">
                <a:latin typeface="Arial" charset="0"/>
                <a:hlinkClick r:id="rId3"/>
              </a:rPr>
              <a:t>www.ceaconsulting.com</a:t>
            </a:r>
            <a:r>
              <a:rPr lang="en-US" sz="1800" b="1" dirty="0" smtClean="0">
                <a:latin typeface="Arial" charset="0"/>
              </a:rPr>
              <a:t> </a:t>
            </a:r>
          </a:p>
          <a:p>
            <a:r>
              <a:rPr lang="en-US" sz="1800" dirty="0" smtClean="0"/>
              <a:t>3-month </a:t>
            </a:r>
            <a:r>
              <a:rPr lang="en-US" sz="1800" dirty="0" smtClean="0"/>
              <a:t>study</a:t>
            </a:r>
          </a:p>
          <a:p>
            <a:r>
              <a:rPr lang="en-US" sz="1800" dirty="0" smtClean="0"/>
              <a:t>Goal: reduce </a:t>
            </a:r>
            <a:r>
              <a:rPr lang="en-US" sz="1800" dirty="0" smtClean="0">
                <a:solidFill>
                  <a:schemeClr val="accent1"/>
                </a:solidFill>
              </a:rPr>
              <a:t>carbon footprint </a:t>
            </a:r>
            <a:r>
              <a:rPr lang="en-US" sz="1800" dirty="0" smtClean="0"/>
              <a:t>of entire resource sharing system</a:t>
            </a:r>
          </a:p>
          <a:p>
            <a:r>
              <a:rPr lang="en-US" sz="1800" dirty="0" smtClean="0"/>
              <a:t>Emphasis on affordability</a:t>
            </a:r>
          </a:p>
          <a:p>
            <a:r>
              <a:rPr lang="en-US" sz="1800" dirty="0" smtClean="0"/>
              <a:t>Inspired by Karen Bucky, Clark Art Institute, SEG</a:t>
            </a:r>
          </a:p>
          <a:p>
            <a:r>
              <a:rPr lang="en-US" sz="1800" dirty="0" smtClean="0">
                <a:solidFill>
                  <a:schemeClr val="accent1"/>
                </a:solidFill>
              </a:rPr>
              <a:t>Funded</a:t>
            </a:r>
            <a:r>
              <a:rPr lang="en-US" sz="1800" dirty="0" smtClean="0"/>
              <a:t> by OCLC Research and OCLC Delivery Services</a:t>
            </a:r>
          </a:p>
          <a:p>
            <a:endParaRPr lang="en-US" sz="2000" dirty="0" smtClean="0"/>
          </a:p>
          <a:p>
            <a:endParaRPr lang="en-US" sz="2000" dirty="0" smtClean="0"/>
          </a:p>
          <a:p>
            <a:endParaRPr lang="en-US" sz="2000" dirty="0" smtClean="0"/>
          </a:p>
          <a:p>
            <a:endParaRPr lang="en-US" sz="2000" dirty="0" smtClean="0"/>
          </a:p>
        </p:txBody>
      </p:sp>
      <p:pic>
        <p:nvPicPr>
          <p:cNvPr id="12292" name="Picture 4" descr="green"/>
          <p:cNvPicPr>
            <a:picLocks noChangeAspect="1" noChangeArrowheads="1"/>
          </p:cNvPicPr>
          <p:nvPr/>
        </p:nvPicPr>
        <p:blipFill>
          <a:blip r:embed="rId4" cstate="print"/>
          <a:srcRect/>
          <a:stretch>
            <a:fillRect/>
          </a:stretch>
        </p:blipFill>
        <p:spPr bwMode="auto">
          <a:xfrm>
            <a:off x="1152525" y="1431925"/>
            <a:ext cx="6838950"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800" dirty="0" smtClean="0"/>
              <a:t>Implications</a:t>
            </a:r>
          </a:p>
        </p:txBody>
      </p:sp>
      <p:sp>
        <p:nvSpPr>
          <p:cNvPr id="15363"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1830D5F-6EAB-4863-BFEB-CAF793055C72}" type="slidenum">
              <a:rPr lang="en-US" smtClean="0"/>
              <a:pPr/>
              <a:t>20</a:t>
            </a:fld>
            <a:endParaRPr lang="en-US" smtClean="0"/>
          </a:p>
        </p:txBody>
      </p:sp>
      <p:sp>
        <p:nvSpPr>
          <p:cNvPr id="22533" name="Rectangle 43"/>
          <p:cNvSpPr>
            <a:spLocks noChangeArrowheads="1"/>
          </p:cNvSpPr>
          <p:nvPr/>
        </p:nvSpPr>
        <p:spPr bwMode="auto">
          <a:xfrm>
            <a:off x="533400" y="1524000"/>
            <a:ext cx="8077200" cy="3733800"/>
          </a:xfrm>
          <a:prstGeom prst="rect">
            <a:avLst/>
          </a:prstGeom>
          <a:noFill/>
          <a:ln w="9525">
            <a:noFill/>
            <a:miter lim="800000"/>
            <a:headEnd/>
            <a:tailEnd/>
          </a:ln>
        </p:spPr>
        <p:txBody>
          <a:bodyPr/>
          <a:lstStyle/>
          <a:p>
            <a:pPr marL="342900" indent="-342900" eaLnBrk="0" hangingPunct="0">
              <a:spcBef>
                <a:spcPts val="600"/>
              </a:spcBef>
              <a:spcAft>
                <a:spcPts val="0"/>
              </a:spcAft>
              <a:buClr>
                <a:srgbClr val="287A51"/>
              </a:buClr>
              <a:defRPr/>
            </a:pPr>
            <a:r>
              <a:rPr lang="en-US" sz="2000" dirty="0">
                <a:latin typeface="Calibri" pitchFamily="34" charset="0"/>
              </a:rPr>
              <a:t>What the data tells us… </a:t>
            </a:r>
          </a:p>
          <a:p>
            <a:pPr marL="342900" indent="-342900" eaLnBrk="0" hangingPunct="0">
              <a:spcBef>
                <a:spcPts val="800"/>
              </a:spcBef>
              <a:buClr>
                <a:srgbClr val="287A51"/>
              </a:buClr>
              <a:defRPr/>
            </a:pPr>
            <a:r>
              <a:rPr lang="en-US" sz="1600" b="1" dirty="0">
                <a:latin typeface="Calibri" pitchFamily="34" charset="0"/>
              </a:rPr>
              <a:t>Packaging impacts will be minimized by:</a:t>
            </a:r>
          </a:p>
          <a:p>
            <a:pPr marL="800100" lvl="1" indent="-342900" eaLnBrk="0" hangingPunct="0">
              <a:spcBef>
                <a:spcPts val="800"/>
              </a:spcBef>
              <a:buClr>
                <a:srgbClr val="287A51"/>
              </a:buClr>
              <a:buFont typeface="Arial" charset="0"/>
              <a:buChar char="•"/>
              <a:defRPr/>
            </a:pPr>
            <a:r>
              <a:rPr lang="en-US" sz="1600" dirty="0">
                <a:latin typeface="Calibri" pitchFamily="34" charset="0"/>
              </a:rPr>
              <a:t>Reusing packaging materials (cuts footprint nearly in half!) </a:t>
            </a:r>
            <a:endParaRPr lang="en-US" sz="1600" dirty="0">
              <a:solidFill>
                <a:srgbClr val="C00000"/>
              </a:solidFill>
              <a:latin typeface="Calibri" pitchFamily="34" charset="0"/>
            </a:endParaRPr>
          </a:p>
          <a:p>
            <a:pPr marL="800100" lvl="1" indent="-342900" eaLnBrk="0" hangingPunct="0">
              <a:spcBef>
                <a:spcPts val="800"/>
              </a:spcBef>
              <a:buClr>
                <a:srgbClr val="287A51"/>
              </a:buClr>
              <a:buFont typeface="Arial" charset="0"/>
              <a:buChar char="•"/>
              <a:defRPr/>
            </a:pPr>
            <a:r>
              <a:rPr lang="en-US" sz="1600" dirty="0">
                <a:latin typeface="Calibri" pitchFamily="34" charset="0"/>
              </a:rPr>
              <a:t>Joining local consortia that use reusable totes and nylon or canvas envelopes and require no additional packaging</a:t>
            </a:r>
          </a:p>
          <a:p>
            <a:pPr marL="800100" lvl="1" indent="-342900" eaLnBrk="0" hangingPunct="0">
              <a:spcBef>
                <a:spcPts val="800"/>
              </a:spcBef>
              <a:buClr>
                <a:srgbClr val="287A51"/>
              </a:buClr>
              <a:buFont typeface="Arial" charset="0"/>
              <a:buChar char="•"/>
              <a:defRPr/>
            </a:pPr>
            <a:r>
              <a:rPr lang="en-US" sz="1600" dirty="0">
                <a:latin typeface="Calibri" pitchFamily="34" charset="0"/>
              </a:rPr>
              <a:t>Promoting reusability by using durable materials and handling them carefully to help others reduce their footprints</a:t>
            </a:r>
          </a:p>
          <a:p>
            <a:pPr marL="0" lvl="1" eaLnBrk="0" hangingPunct="0">
              <a:spcBef>
                <a:spcPts val="800"/>
              </a:spcBef>
              <a:buClr>
                <a:srgbClr val="287A51"/>
              </a:buClr>
              <a:defRPr/>
            </a:pPr>
            <a:r>
              <a:rPr lang="en-US" sz="1600" b="1" dirty="0">
                <a:latin typeface="Calibri" pitchFamily="34" charset="0"/>
              </a:rPr>
              <a:t>Shipping impacts will be minimized by:</a:t>
            </a:r>
          </a:p>
          <a:p>
            <a:pPr marL="800100" lvl="1" indent="-342900" eaLnBrk="0" hangingPunct="0">
              <a:spcBef>
                <a:spcPts val="800"/>
              </a:spcBef>
              <a:buClr>
                <a:srgbClr val="287A51"/>
              </a:buClr>
              <a:buFont typeface="Arial" charset="0"/>
              <a:buChar char="•"/>
              <a:defRPr/>
            </a:pPr>
            <a:r>
              <a:rPr lang="en-US" sz="1600" dirty="0">
                <a:latin typeface="Calibri" pitchFamily="34" charset="0"/>
              </a:rPr>
              <a:t>Using the smallest size packaging possible (right-sizing to loan materials)</a:t>
            </a:r>
          </a:p>
          <a:p>
            <a:pPr marL="800100" lvl="1" indent="-342900" eaLnBrk="0" hangingPunct="0">
              <a:spcBef>
                <a:spcPts val="800"/>
              </a:spcBef>
              <a:buClr>
                <a:srgbClr val="287A51"/>
              </a:buClr>
              <a:buFont typeface="Arial" charset="0"/>
              <a:buChar char="•"/>
              <a:defRPr/>
            </a:pPr>
            <a:r>
              <a:rPr lang="en-US" sz="1600" dirty="0">
                <a:latin typeface="Calibri" pitchFamily="34" charset="0"/>
              </a:rPr>
              <a:t>Sourcing books/materials from the nearest lenders </a:t>
            </a:r>
          </a:p>
          <a:p>
            <a:pPr marL="800100" lvl="1" indent="-342900" eaLnBrk="0" hangingPunct="0">
              <a:spcBef>
                <a:spcPts val="800"/>
              </a:spcBef>
              <a:buClr>
                <a:srgbClr val="287A51"/>
              </a:buClr>
              <a:buFont typeface="Arial" charset="0"/>
              <a:buChar char="•"/>
              <a:defRPr/>
            </a:pPr>
            <a:r>
              <a:rPr lang="en-US" sz="1600" dirty="0">
                <a:latin typeface="Calibri" pitchFamily="34" charset="0"/>
              </a:rPr>
              <a:t>Aggregating shipments (loans and returns) to the same destination</a:t>
            </a:r>
          </a:p>
          <a:p>
            <a:pPr marL="800100" lvl="1" indent="-342900" eaLnBrk="0" hangingPunct="0">
              <a:spcBef>
                <a:spcPts val="800"/>
              </a:spcBef>
              <a:buClr>
                <a:srgbClr val="287A51"/>
              </a:buClr>
              <a:buFont typeface="Arial" charset="0"/>
              <a:buChar char="•"/>
              <a:defRPr/>
            </a:pPr>
            <a:r>
              <a:rPr lang="en-US" sz="1600" dirty="0">
                <a:latin typeface="Calibri" pitchFamily="34" charset="0"/>
              </a:rPr>
              <a:t>Using a low-impact mode of transportation (ground, not air)</a:t>
            </a:r>
          </a:p>
          <a:p>
            <a:pPr marL="800100" lvl="1" indent="-342900" eaLnBrk="0" hangingPunct="0">
              <a:spcBef>
                <a:spcPts val="800"/>
              </a:spcBef>
              <a:buClr>
                <a:srgbClr val="287A51"/>
              </a:buClr>
              <a:buFont typeface="Arial" charset="0"/>
              <a:buChar char="•"/>
              <a:defRPr/>
            </a:pPr>
            <a:r>
              <a:rPr lang="en-US" sz="1600" dirty="0">
                <a:latin typeface="Calibri" pitchFamily="34" charset="0"/>
              </a:rPr>
              <a:t>Choosing fuel-efficient vehicles</a:t>
            </a:r>
          </a:p>
          <a:p>
            <a:pPr marL="0" lvl="1" eaLnBrk="0" hangingPunct="0">
              <a:spcBef>
                <a:spcPts val="800"/>
              </a:spcBef>
              <a:buClr>
                <a:srgbClr val="287A51"/>
              </a:buClr>
              <a:defRPr/>
            </a:pPr>
            <a:r>
              <a:rPr lang="en-US" sz="1600" b="1" dirty="0">
                <a:solidFill>
                  <a:srgbClr val="287A51"/>
                </a:solidFill>
                <a:latin typeface="Calibri" pitchFamily="34" charset="0"/>
              </a:rPr>
              <a:t>Remember:</a:t>
            </a:r>
            <a:r>
              <a:rPr lang="en-US" sz="1600" dirty="0">
                <a:latin typeface="Calibri" pitchFamily="34" charset="0"/>
              </a:rPr>
              <a:t> CO</a:t>
            </a:r>
            <a:r>
              <a:rPr lang="en-US" sz="1600" baseline="-25000" dirty="0">
                <a:latin typeface="Calibri" pitchFamily="34" charset="0"/>
              </a:rPr>
              <a:t>2</a:t>
            </a:r>
            <a:r>
              <a:rPr lang="en-US" sz="1600" dirty="0">
                <a:latin typeface="Calibri" pitchFamily="34" charset="0"/>
              </a:rPr>
              <a:t>e is just one tool to gauge environmental impacts – shipping and packaging operations also have implication for resource use, toxics, and waste 	production that should be considered as well.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idx="4294967295"/>
          </p:nvPr>
        </p:nvSpPr>
        <p:spPr>
          <a:effectLst>
            <a:outerShdw dist="38099" dir="2700000" algn="ctr" rotWithShape="0">
              <a:srgbClr val="144A6F">
                <a:alpha val="74997"/>
              </a:srgbClr>
            </a:outerShdw>
          </a:effectLst>
        </p:spPr>
        <p:txBody>
          <a:bodyPr/>
          <a:lstStyle/>
          <a:p>
            <a:pPr eaLnBrk="1" hangingPunct="1">
              <a:defRPr/>
            </a:pPr>
            <a:r>
              <a:rPr lang="en-US" sz="2400" smtClean="0"/>
              <a:t>As we already know, ILL’ers rock</a:t>
            </a:r>
          </a:p>
        </p:txBody>
      </p:sp>
      <p:sp>
        <p:nvSpPr>
          <p:cNvPr id="14339" name="Slide Number Placeholder 3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914400"/>
            <a:fld id="{8908F884-8AB6-40AA-9D09-A525AA7EADEB}" type="slidenum">
              <a:rPr lang="en-US" sz="1200">
                <a:solidFill>
                  <a:srgbClr val="898989"/>
                </a:solidFill>
                <a:latin typeface="Calibri" pitchFamily="34" charset="0"/>
              </a:rPr>
              <a:pPr algn="r" defTabSz="914400"/>
              <a:t>21</a:t>
            </a:fld>
            <a:endParaRPr lang="en-US" sz="1200">
              <a:solidFill>
                <a:srgbClr val="898989"/>
              </a:solidFill>
              <a:latin typeface="Calibri" pitchFamily="34" charset="0"/>
            </a:endParaRPr>
          </a:p>
        </p:txBody>
      </p:sp>
      <p:sp>
        <p:nvSpPr>
          <p:cNvPr id="14340" name="Rectangle 43"/>
          <p:cNvSpPr>
            <a:spLocks noChangeArrowheads="1"/>
          </p:cNvSpPr>
          <p:nvPr/>
        </p:nvSpPr>
        <p:spPr bwMode="auto">
          <a:xfrm>
            <a:off x="533400" y="1676400"/>
            <a:ext cx="8077200" cy="3962400"/>
          </a:xfrm>
          <a:prstGeom prst="rect">
            <a:avLst/>
          </a:prstGeom>
          <a:noFill/>
          <a:ln w="9525">
            <a:noFill/>
            <a:miter lim="800000"/>
            <a:headEnd/>
            <a:tailEnd/>
          </a:ln>
        </p:spPr>
        <p:txBody>
          <a:bodyPr/>
          <a:lstStyle/>
          <a:p>
            <a:pPr marL="342900" indent="-342900" defTabSz="914400" eaLnBrk="0" hangingPunct="0">
              <a:spcBef>
                <a:spcPts val="1200"/>
              </a:spcBef>
              <a:buClr>
                <a:srgbClr val="287A51"/>
              </a:buClr>
              <a:buFont typeface="Arial" charset="0"/>
              <a:buChar char="•"/>
            </a:pPr>
            <a:r>
              <a:rPr lang="en-US" sz="2000" b="1" dirty="0">
                <a:latin typeface="Calibri" pitchFamily="34" charset="0"/>
              </a:rPr>
              <a:t>Libraries are already doing a lot to be </a:t>
            </a:r>
            <a:r>
              <a:rPr lang="en-US" sz="2000" b="1" dirty="0">
                <a:solidFill>
                  <a:schemeClr val="accent1"/>
                </a:solidFill>
                <a:latin typeface="Calibri" pitchFamily="34" charset="0"/>
              </a:rPr>
              <a:t>green</a:t>
            </a:r>
            <a:r>
              <a:rPr lang="en-US" sz="2000" dirty="0">
                <a:latin typeface="Calibri" pitchFamily="34" charset="0"/>
              </a:rPr>
              <a:t>:</a:t>
            </a:r>
          </a:p>
          <a:p>
            <a:pPr marL="800100" lvl="1" indent="-342900" defTabSz="914400" eaLnBrk="0" hangingPunct="0">
              <a:spcBef>
                <a:spcPts val="600"/>
              </a:spcBef>
              <a:buClr>
                <a:srgbClr val="287A51"/>
              </a:buClr>
              <a:buFont typeface="Arial" charset="0"/>
              <a:buChar char="•"/>
            </a:pPr>
            <a:r>
              <a:rPr lang="en-US" sz="2000" dirty="0">
                <a:latin typeface="Calibri" pitchFamily="34" charset="0"/>
              </a:rPr>
              <a:t>Reusing packaging materials</a:t>
            </a:r>
          </a:p>
          <a:p>
            <a:pPr marL="800100" lvl="1" indent="-342900" defTabSz="914400" eaLnBrk="0" hangingPunct="0">
              <a:spcBef>
                <a:spcPts val="600"/>
              </a:spcBef>
              <a:buClr>
                <a:srgbClr val="287A51"/>
              </a:buClr>
              <a:buFont typeface="Arial" charset="0"/>
              <a:buChar char="•"/>
            </a:pPr>
            <a:r>
              <a:rPr lang="en-US" sz="2000" dirty="0">
                <a:latin typeface="Calibri" pitchFamily="34" charset="0"/>
              </a:rPr>
              <a:t>Bundling outgoing shipments</a:t>
            </a:r>
          </a:p>
          <a:p>
            <a:pPr marL="800100" lvl="1" indent="-342900" defTabSz="914400" eaLnBrk="0" hangingPunct="0">
              <a:spcBef>
                <a:spcPts val="600"/>
              </a:spcBef>
              <a:buClr>
                <a:srgbClr val="287A51"/>
              </a:buClr>
              <a:buFont typeface="Arial" charset="0"/>
              <a:buChar char="•"/>
            </a:pPr>
            <a:r>
              <a:rPr lang="en-US" sz="2000" dirty="0">
                <a:latin typeface="Calibri" pitchFamily="34" charset="0"/>
              </a:rPr>
              <a:t>Sourcing books from local institutions</a:t>
            </a:r>
          </a:p>
          <a:p>
            <a:pPr marL="800100" lvl="1" indent="-342900" defTabSz="914400" eaLnBrk="0" hangingPunct="0">
              <a:spcBef>
                <a:spcPts val="600"/>
              </a:spcBef>
              <a:buClr>
                <a:srgbClr val="287A51"/>
              </a:buClr>
              <a:buFont typeface="Arial" charset="0"/>
              <a:buNone/>
            </a:pPr>
            <a:endParaRPr lang="en-US" sz="2000" dirty="0">
              <a:latin typeface="Calibri" pitchFamily="34" charset="0"/>
            </a:endParaRPr>
          </a:p>
          <a:p>
            <a:pPr marL="342900" indent="-342900" defTabSz="914400" eaLnBrk="0" hangingPunct="0">
              <a:spcBef>
                <a:spcPts val="1200"/>
              </a:spcBef>
              <a:buClr>
                <a:srgbClr val="287A51"/>
              </a:buClr>
              <a:buFont typeface="Arial" charset="0"/>
              <a:buChar char="•"/>
            </a:pPr>
            <a:r>
              <a:rPr lang="en-US" sz="2000" b="1" dirty="0">
                <a:latin typeface="Calibri" pitchFamily="34" charset="0"/>
              </a:rPr>
              <a:t>The biggest opportunity </a:t>
            </a:r>
            <a:r>
              <a:rPr lang="en-US" sz="2000" dirty="0">
                <a:latin typeface="Calibri" pitchFamily="34" charset="0"/>
              </a:rPr>
              <a:t>to improve the </a:t>
            </a:r>
            <a:r>
              <a:rPr lang="en-US" sz="2000" dirty="0">
                <a:solidFill>
                  <a:schemeClr val="accent1"/>
                </a:solidFill>
                <a:latin typeface="Calibri" pitchFamily="34" charset="0"/>
              </a:rPr>
              <a:t>environmental profile </a:t>
            </a:r>
            <a:r>
              <a:rPr lang="en-US" sz="2000" dirty="0">
                <a:latin typeface="Calibri" pitchFamily="34" charset="0"/>
              </a:rPr>
              <a:t>of the ILL system is for libraries across the system to adopt the best practices in packaging and shipping practiced by surveyed libraries</a:t>
            </a:r>
          </a:p>
          <a:p>
            <a:pPr marL="342900" indent="-342900" defTabSz="914400" eaLnBrk="0" hangingPunct="0">
              <a:spcBef>
                <a:spcPts val="1200"/>
              </a:spcBef>
              <a:buClr>
                <a:srgbClr val="287A51"/>
              </a:buClr>
              <a:buFont typeface="Arial" charset="0"/>
              <a:buChar char="•"/>
            </a:pPr>
            <a:endParaRPr lang="en-US" sz="2000" dirty="0">
              <a:latin typeface="Calibri" pitchFamily="34" charset="0"/>
            </a:endParaRPr>
          </a:p>
          <a:p>
            <a:pPr marL="342900" indent="-342900" defTabSz="914400" eaLnBrk="0" hangingPunct="0">
              <a:spcBef>
                <a:spcPts val="1200"/>
              </a:spcBef>
              <a:buClr>
                <a:srgbClr val="287A51"/>
              </a:buClr>
              <a:buFont typeface="Arial" charset="0"/>
              <a:buChar char="•"/>
            </a:pPr>
            <a:r>
              <a:rPr lang="en-US" sz="2000" b="1" dirty="0">
                <a:solidFill>
                  <a:schemeClr val="accent1"/>
                </a:solidFill>
                <a:latin typeface="Calibri" pitchFamily="34" charset="0"/>
              </a:rPr>
              <a:t>The </a:t>
            </a:r>
            <a:r>
              <a:rPr lang="en-US" sz="2000" b="1" dirty="0" smtClean="0">
                <a:solidFill>
                  <a:schemeClr val="accent1"/>
                </a:solidFill>
                <a:latin typeface="Calibri" pitchFamily="34" charset="0"/>
              </a:rPr>
              <a:t>Library </a:t>
            </a:r>
            <a:r>
              <a:rPr lang="en-US" sz="2000" b="1" dirty="0">
                <a:solidFill>
                  <a:schemeClr val="accent1"/>
                </a:solidFill>
                <a:latin typeface="Calibri" pitchFamily="34" charset="0"/>
              </a:rPr>
              <a:t>Greening Toolkit</a:t>
            </a:r>
            <a:r>
              <a:rPr lang="en-US" sz="2000" dirty="0">
                <a:solidFill>
                  <a:schemeClr val="accent1"/>
                </a:solidFill>
                <a:latin typeface="Calibri" pitchFamily="34" charset="0"/>
              </a:rPr>
              <a:t> </a:t>
            </a:r>
            <a:r>
              <a:rPr lang="en-US" sz="2000" dirty="0">
                <a:latin typeface="Calibri" pitchFamily="34" charset="0"/>
              </a:rPr>
              <a:t>will contain lists of these best practices.</a:t>
            </a:r>
          </a:p>
          <a:p>
            <a:pPr marL="342900" indent="-342900" defTabSz="914400" eaLnBrk="0" hangingPunct="0">
              <a:spcBef>
                <a:spcPts val="600"/>
              </a:spcBef>
              <a:buClr>
                <a:srgbClr val="287A51"/>
              </a:buClr>
              <a:buFont typeface="Arial" charset="0"/>
              <a:buChar char="•"/>
            </a:pPr>
            <a:endParaRPr lang="en-US" sz="2000" dirty="0">
              <a:latin typeface="Calibri" pitchFamily="34" charset="0"/>
            </a:endParaRPr>
          </a:p>
        </p:txBody>
      </p:sp>
      <p:pic>
        <p:nvPicPr>
          <p:cNvPr id="1026" name="Picture 2" descr="C:\Documents and Settings\massied\Local Settings\Temporary Internet Files\Content.IE5\LKVQDYCP\j0431585[1].png"/>
          <p:cNvPicPr>
            <a:picLocks noChangeAspect="1" noChangeArrowheads="1"/>
          </p:cNvPicPr>
          <p:nvPr/>
        </p:nvPicPr>
        <p:blipFill>
          <a:blip r:embed="rId3" cstate="print"/>
          <a:srcRect/>
          <a:stretch>
            <a:fillRect/>
          </a:stretch>
        </p:blipFill>
        <p:spPr bwMode="auto">
          <a:xfrm>
            <a:off x="6400800" y="1676400"/>
            <a:ext cx="1981200" cy="1752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6917ACB-A025-4BC1-B1C3-E7651B64ADCF}" type="slidenum">
              <a:rPr lang="en-US" smtClean="0"/>
              <a:pPr/>
              <a:t>22</a:t>
            </a:fld>
            <a:endParaRPr lang="en-US" smtClean="0"/>
          </a:p>
        </p:txBody>
      </p:sp>
      <p:sp>
        <p:nvSpPr>
          <p:cNvPr id="7" name="Title 1"/>
          <p:cNvSpPr txBox="1">
            <a:spLocks/>
          </p:cNvSpPr>
          <p:nvPr/>
        </p:nvSpPr>
        <p:spPr bwMode="auto">
          <a:xfrm>
            <a:off x="457200" y="0"/>
            <a:ext cx="8229600" cy="1143000"/>
          </a:xfrm>
          <a:prstGeom prst="rect">
            <a:avLst/>
          </a:prstGeom>
          <a:noFill/>
          <a:ln w="9525">
            <a:noFill/>
            <a:miter lim="800000"/>
            <a:headEnd/>
            <a:tailEnd/>
          </a:ln>
        </p:spPr>
        <p:txBody>
          <a:bodyPr anchor="ctr"/>
          <a:lstStyle/>
          <a:p>
            <a:pPr>
              <a:defRPr/>
            </a:pPr>
            <a:r>
              <a:rPr lang="en-US" sz="2800" dirty="0">
                <a:solidFill>
                  <a:schemeClr val="tx2"/>
                </a:solidFill>
                <a:latin typeface="+mj-lt"/>
                <a:ea typeface="+mj-ea"/>
                <a:cs typeface="+mj-cs"/>
              </a:rPr>
              <a:t>Library Greening Toolkit</a:t>
            </a:r>
          </a:p>
        </p:txBody>
      </p:sp>
      <p:sp>
        <p:nvSpPr>
          <p:cNvPr id="6" name="Rounded Rectangle 5"/>
          <p:cNvSpPr/>
          <p:nvPr/>
        </p:nvSpPr>
        <p:spPr>
          <a:xfrm>
            <a:off x="838200" y="2286000"/>
            <a:ext cx="1676400" cy="213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ILL Best Practices Observed</a:t>
            </a:r>
          </a:p>
          <a:p>
            <a:pPr marL="114300" indent="-114300">
              <a:buFont typeface="Arial" pitchFamily="34" charset="0"/>
              <a:buChar char="•"/>
              <a:defRPr/>
            </a:pPr>
            <a:r>
              <a:rPr lang="en-US" sz="1400" dirty="0"/>
              <a:t>Packaging</a:t>
            </a:r>
          </a:p>
          <a:p>
            <a:pPr marL="114300" indent="-114300">
              <a:buFont typeface="Arial" pitchFamily="34" charset="0"/>
              <a:buChar char="•"/>
              <a:defRPr/>
            </a:pPr>
            <a:r>
              <a:rPr lang="en-US" sz="1400" dirty="0"/>
              <a:t>Shipping</a:t>
            </a:r>
          </a:p>
          <a:p>
            <a:pPr marL="114300" indent="-114300">
              <a:buFont typeface="Arial" pitchFamily="34" charset="0"/>
              <a:buChar char="•"/>
              <a:defRPr/>
            </a:pPr>
            <a:r>
              <a:rPr lang="en-US" sz="1400" i="1" dirty="0"/>
              <a:t>Office</a:t>
            </a:r>
            <a:r>
              <a:rPr lang="en-US" sz="1400" dirty="0"/>
              <a:t> Paper Use</a:t>
            </a:r>
          </a:p>
        </p:txBody>
      </p:sp>
      <p:sp>
        <p:nvSpPr>
          <p:cNvPr id="8" name="Rounded Rectangle 7"/>
          <p:cNvSpPr/>
          <p:nvPr/>
        </p:nvSpPr>
        <p:spPr>
          <a:xfrm>
            <a:off x="3429000" y="2286000"/>
            <a:ext cx="1828800" cy="213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t>Greening Checklist for Library Workplace</a:t>
            </a:r>
          </a:p>
          <a:p>
            <a:pPr marL="114300" indent="-114300">
              <a:buFont typeface="Arial" pitchFamily="34" charset="0"/>
              <a:buChar char="•"/>
              <a:defRPr/>
            </a:pPr>
            <a:r>
              <a:rPr lang="en-US" sz="1200" dirty="0"/>
              <a:t>Reduce solid waste and recycle</a:t>
            </a:r>
          </a:p>
          <a:p>
            <a:pPr marL="114300" indent="-114300">
              <a:buFont typeface="Arial" pitchFamily="34" charset="0"/>
              <a:buChar char="•"/>
              <a:defRPr/>
            </a:pPr>
            <a:r>
              <a:rPr lang="en-US" sz="1200" dirty="0"/>
              <a:t>Conserve energy</a:t>
            </a:r>
          </a:p>
          <a:p>
            <a:pPr marL="114300" indent="-114300">
              <a:buFont typeface="Arial" pitchFamily="34" charset="0"/>
              <a:buChar char="•"/>
              <a:defRPr/>
            </a:pPr>
            <a:r>
              <a:rPr lang="en-US" sz="1200" dirty="0"/>
              <a:t>Conserve water</a:t>
            </a:r>
          </a:p>
          <a:p>
            <a:pPr marL="114300" indent="-114300">
              <a:buFont typeface="Arial" pitchFamily="34" charset="0"/>
              <a:buChar char="•"/>
              <a:defRPr/>
            </a:pPr>
            <a:r>
              <a:rPr lang="en-US" sz="1200" dirty="0"/>
              <a:t>Pollution prevention</a:t>
            </a:r>
          </a:p>
        </p:txBody>
      </p:sp>
      <p:sp>
        <p:nvSpPr>
          <p:cNvPr id="9" name="Rounded Rectangle 8"/>
          <p:cNvSpPr/>
          <p:nvPr/>
        </p:nvSpPr>
        <p:spPr>
          <a:xfrm>
            <a:off x="6172200" y="2286000"/>
            <a:ext cx="1905000" cy="213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Additional Resources</a:t>
            </a:r>
          </a:p>
          <a:p>
            <a:pPr marL="114300" lvl="1" indent="-114300">
              <a:buFont typeface="Arial" pitchFamily="34" charset="0"/>
              <a:buChar char="•"/>
              <a:defRPr/>
            </a:pPr>
            <a:r>
              <a:rPr lang="en-US" sz="1400" dirty="0"/>
              <a:t>Comparison of Shipping Systems</a:t>
            </a:r>
          </a:p>
          <a:p>
            <a:pPr marL="114300" lvl="1" indent="-114300">
              <a:buFont typeface="Arial" pitchFamily="34" charset="0"/>
              <a:buChar char="•"/>
              <a:defRPr/>
            </a:pPr>
            <a:r>
              <a:rPr lang="en-US" sz="1400" dirty="0"/>
              <a:t>What is a Carbon Footprint?</a:t>
            </a:r>
          </a:p>
          <a:p>
            <a:pPr marL="114300" lvl="1" indent="-114300">
              <a:buFont typeface="Arial" pitchFamily="34" charset="0"/>
              <a:buChar char="•"/>
              <a:defRPr/>
            </a:pPr>
            <a:r>
              <a:rPr lang="en-US" sz="1400" dirty="0"/>
              <a:t>List of additional resources</a:t>
            </a:r>
          </a:p>
        </p:txBody>
      </p:sp>
      <p:sp>
        <p:nvSpPr>
          <p:cNvPr id="10" name="Oval 9"/>
          <p:cNvSpPr/>
          <p:nvPr/>
        </p:nvSpPr>
        <p:spPr>
          <a:xfrm>
            <a:off x="2895600" y="3352800"/>
            <a:ext cx="152400" cy="152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638800" y="3352800"/>
            <a:ext cx="152400" cy="152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800" dirty="0" smtClean="0"/>
              <a:t>Best practices observed: packaging (I)</a:t>
            </a:r>
          </a:p>
        </p:txBody>
      </p:sp>
      <p:sp>
        <p:nvSpPr>
          <p:cNvPr id="19459"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D772EDD3-7C64-477A-99D6-9A4B9CDF912F}" type="slidenum">
              <a:rPr lang="en-US" smtClean="0"/>
              <a:pPr/>
              <a:t>23</a:t>
            </a:fld>
            <a:endParaRPr lang="en-US" smtClean="0"/>
          </a:p>
        </p:txBody>
      </p:sp>
      <p:sp>
        <p:nvSpPr>
          <p:cNvPr id="19461" name="Rectangle 43"/>
          <p:cNvSpPr>
            <a:spLocks noChangeArrowheads="1"/>
          </p:cNvSpPr>
          <p:nvPr/>
        </p:nvSpPr>
        <p:spPr bwMode="auto">
          <a:xfrm>
            <a:off x="533400" y="1447800"/>
            <a:ext cx="8077200" cy="3962400"/>
          </a:xfrm>
          <a:prstGeom prst="rect">
            <a:avLst/>
          </a:prstGeom>
          <a:noFill/>
          <a:ln w="9525">
            <a:noFill/>
            <a:miter lim="800000"/>
            <a:headEnd/>
            <a:tailEnd/>
          </a:ln>
        </p:spPr>
        <p:txBody>
          <a:bodyPr/>
          <a:lstStyle/>
          <a:p>
            <a:pPr marL="342900" indent="-342900" eaLnBrk="0" hangingPunct="0">
              <a:spcBef>
                <a:spcPts val="600"/>
              </a:spcBef>
              <a:buClr>
                <a:srgbClr val="287A51"/>
              </a:buClr>
              <a:defRPr/>
            </a:pPr>
            <a:r>
              <a:rPr lang="en-US" sz="1600" i="1" dirty="0">
                <a:latin typeface="Calibri" pitchFamily="34" charset="0"/>
              </a:rPr>
              <a:t>GOAL: Reuse packaging materials, minimize their size and weight, and utilize materials with maximum post-consumer recycled content.</a:t>
            </a:r>
            <a:endParaRPr lang="en-US" sz="800" dirty="0">
              <a:latin typeface="Calibri" pitchFamily="34" charset="0"/>
            </a:endParaRPr>
          </a:p>
          <a:p>
            <a:pPr marL="342900" indent="-342900" eaLnBrk="0" hangingPunct="0">
              <a:spcBef>
                <a:spcPts val="600"/>
              </a:spcBef>
              <a:buClr>
                <a:srgbClr val="287A51"/>
              </a:buClr>
              <a:defRPr/>
            </a:pPr>
            <a:r>
              <a:rPr lang="en-US" sz="1400" b="1" dirty="0">
                <a:latin typeface="Calibri" pitchFamily="34" charset="0"/>
              </a:rPr>
              <a:t>1. Reuse materials:</a:t>
            </a:r>
          </a:p>
          <a:p>
            <a:pPr marL="233363" indent="-233363" eaLnBrk="0" hangingPunct="0">
              <a:spcBef>
                <a:spcPts val="600"/>
              </a:spcBef>
              <a:buClr>
                <a:srgbClr val="287A51"/>
              </a:buClr>
              <a:buFont typeface="Arial" charset="0"/>
              <a:buChar char="•"/>
              <a:defRPr/>
            </a:pPr>
            <a:r>
              <a:rPr lang="en-US" sz="1400" dirty="0">
                <a:latin typeface="Calibri" pitchFamily="34" charset="0"/>
              </a:rPr>
              <a:t>Sort materials that are received into “reuse”, “recycle”, and “trash” </a:t>
            </a:r>
            <a:r>
              <a:rPr lang="en-US" sz="1400" dirty="0" smtClean="0">
                <a:latin typeface="Calibri" pitchFamily="34" charset="0"/>
              </a:rPr>
              <a:t>bins [</a:t>
            </a:r>
            <a:r>
              <a:rPr lang="en-US" sz="1400" dirty="0" smtClean="0">
                <a:solidFill>
                  <a:schemeClr val="accent1"/>
                </a:solidFill>
                <a:latin typeface="Calibri" pitchFamily="34" charset="0"/>
              </a:rPr>
              <a:t>Chicago, </a:t>
            </a:r>
            <a:r>
              <a:rPr lang="en-US" sz="1400" dirty="0" smtClean="0">
                <a:solidFill>
                  <a:schemeClr val="accent1"/>
                </a:solidFill>
                <a:latin typeface="Calibri" pitchFamily="34" charset="0"/>
              </a:rPr>
              <a:t>E</a:t>
            </a:r>
            <a:r>
              <a:rPr lang="en-US" sz="1400" dirty="0" smtClean="0">
                <a:solidFill>
                  <a:schemeClr val="accent1"/>
                </a:solidFill>
                <a:latin typeface="Calibri" pitchFamily="34" charset="0"/>
              </a:rPr>
              <a:t>mory</a:t>
            </a:r>
            <a:r>
              <a:rPr lang="en-US" sz="1400" dirty="0" smtClean="0">
                <a:solidFill>
                  <a:schemeClr val="accent1"/>
                </a:solidFill>
                <a:latin typeface="Calibri" pitchFamily="34" charset="0"/>
              </a:rPr>
              <a:t>, </a:t>
            </a:r>
            <a:r>
              <a:rPr lang="en-US" sz="1400" dirty="0" smtClean="0">
                <a:solidFill>
                  <a:schemeClr val="accent1"/>
                </a:solidFill>
                <a:latin typeface="Calibri" pitchFamily="34" charset="0"/>
              </a:rPr>
              <a:t>S</a:t>
            </a:r>
            <a:r>
              <a:rPr lang="en-US" sz="1400" dirty="0" smtClean="0">
                <a:solidFill>
                  <a:schemeClr val="accent1"/>
                </a:solidFill>
                <a:latin typeface="Calibri" pitchFamily="34" charset="0"/>
              </a:rPr>
              <a:t>tanford</a:t>
            </a:r>
            <a:r>
              <a:rPr lang="en-US" sz="1400" dirty="0" smtClean="0">
                <a:latin typeface="Calibri" pitchFamily="34" charset="0"/>
              </a:rPr>
              <a:t>]</a:t>
            </a:r>
            <a:endParaRPr lang="en-US" sz="1400" dirty="0">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Collect used boxes and shipping materials from staff and other departments at the university (not just the library) for reuse</a:t>
            </a:r>
            <a:r>
              <a:rPr lang="en-US" sz="1400" dirty="0">
                <a:solidFill>
                  <a:srgbClr val="C00000"/>
                </a:solidFill>
                <a:latin typeface="Calibri" pitchFamily="34" charset="0"/>
              </a:rPr>
              <a:t> </a:t>
            </a:r>
            <a:r>
              <a:rPr lang="en-US" sz="1400" dirty="0">
                <a:solidFill>
                  <a:schemeClr val="accent1"/>
                </a:solidFill>
                <a:latin typeface="Calibri" pitchFamily="34" charset="0"/>
              </a:rPr>
              <a:t>[NYU] </a:t>
            </a:r>
          </a:p>
          <a:p>
            <a:pPr marL="233363" indent="-233363" eaLnBrk="0" hangingPunct="0">
              <a:spcBef>
                <a:spcPts val="600"/>
              </a:spcBef>
              <a:buClr>
                <a:srgbClr val="287A51"/>
              </a:buClr>
              <a:buFont typeface="Arial" charset="0"/>
              <a:buChar char="•"/>
              <a:defRPr/>
            </a:pPr>
            <a:r>
              <a:rPr lang="en-US" sz="1400" dirty="0">
                <a:latin typeface="Calibri" pitchFamily="34" charset="0"/>
              </a:rPr>
              <a:t>Used shredded paper can serve as </a:t>
            </a:r>
            <a:r>
              <a:rPr lang="en-US" sz="1400" dirty="0" smtClean="0">
                <a:latin typeface="Calibri" pitchFamily="34" charset="0"/>
              </a:rPr>
              <a:t>padding </a:t>
            </a:r>
            <a:r>
              <a:rPr lang="en-US" sz="1400" dirty="0" smtClean="0">
                <a:solidFill>
                  <a:schemeClr val="accent1"/>
                </a:solidFill>
                <a:latin typeface="Calibri" pitchFamily="34" charset="0"/>
              </a:rPr>
              <a:t>[Emory, Princeton]</a:t>
            </a:r>
            <a:r>
              <a:rPr lang="en-US" sz="1400" dirty="0" smtClean="0">
                <a:latin typeface="Calibri" pitchFamily="34" charset="0"/>
              </a:rPr>
              <a:t>;</a:t>
            </a:r>
            <a:r>
              <a:rPr lang="en-US" sz="1400" dirty="0" smtClean="0">
                <a:solidFill>
                  <a:srgbClr val="C00000"/>
                </a:solidFill>
                <a:latin typeface="Calibri" pitchFamily="34" charset="0"/>
              </a:rPr>
              <a:t> </a:t>
            </a:r>
            <a:r>
              <a:rPr lang="en-US" sz="1400" dirty="0">
                <a:latin typeface="Calibri" pitchFamily="34" charset="0"/>
              </a:rPr>
              <a:t>reuse messy loose fill materials such as packing peanuts or shredded paper by placing them in plastic bags and then using as padding material </a:t>
            </a:r>
            <a:r>
              <a:rPr lang="en-US" sz="1400" dirty="0">
                <a:solidFill>
                  <a:schemeClr val="accent1"/>
                </a:solidFill>
                <a:latin typeface="Calibri" pitchFamily="34" charset="0"/>
              </a:rPr>
              <a:t>[NYU]</a:t>
            </a:r>
          </a:p>
          <a:p>
            <a:pPr marL="233363" indent="-233363" eaLnBrk="0" hangingPunct="0">
              <a:spcBef>
                <a:spcPts val="600"/>
              </a:spcBef>
              <a:buClr>
                <a:srgbClr val="287A51"/>
              </a:buClr>
              <a:buFont typeface="Arial" charset="0"/>
              <a:buChar char="•"/>
              <a:defRPr/>
            </a:pPr>
            <a:r>
              <a:rPr lang="en-US" sz="1400" dirty="0">
                <a:latin typeface="Calibri" pitchFamily="34" charset="0"/>
              </a:rPr>
              <a:t>If waterproofing is necessary, use plastic bags. They are lightweight and can be reused and recycled</a:t>
            </a:r>
            <a:r>
              <a:rPr lang="en-US" sz="1400" dirty="0" smtClean="0">
                <a:latin typeface="Calibri" pitchFamily="34" charset="0"/>
              </a:rPr>
              <a:t>. </a:t>
            </a:r>
            <a:r>
              <a:rPr lang="en-US" sz="1400" dirty="0" smtClean="0">
                <a:solidFill>
                  <a:schemeClr val="accent1"/>
                </a:solidFill>
                <a:latin typeface="Calibri" pitchFamily="34" charset="0"/>
              </a:rPr>
              <a:t>[Stanford]</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Bubble and jiffy mailers can be used as box padding if no-longer </a:t>
            </a:r>
            <a:r>
              <a:rPr lang="en-US" sz="1400" dirty="0" err="1">
                <a:latin typeface="Calibri" pitchFamily="34" charset="0"/>
              </a:rPr>
              <a:t>mailable</a:t>
            </a:r>
            <a:r>
              <a:rPr lang="en-US" sz="1400" dirty="0">
                <a:latin typeface="Calibri" pitchFamily="34" charset="0"/>
              </a:rPr>
              <a:t> </a:t>
            </a:r>
            <a:r>
              <a:rPr lang="en-US" sz="1400" dirty="0" smtClean="0">
                <a:solidFill>
                  <a:schemeClr val="accent1"/>
                </a:solidFill>
                <a:latin typeface="Calibri" pitchFamily="34" charset="0"/>
              </a:rPr>
              <a:t>[Chicago, Emory, Stanford</a:t>
            </a:r>
            <a:r>
              <a:rPr lang="en-US" sz="1400" dirty="0">
                <a:solidFill>
                  <a:schemeClr val="accent1"/>
                </a:solidFill>
                <a:latin typeface="Calibri" pitchFamily="34" charset="0"/>
              </a:rPr>
              <a:t>]</a:t>
            </a:r>
          </a:p>
          <a:p>
            <a:pPr marL="233363" indent="-233363" eaLnBrk="0" hangingPunct="0">
              <a:spcBef>
                <a:spcPts val="600"/>
              </a:spcBef>
              <a:buClr>
                <a:srgbClr val="287A51"/>
              </a:buClr>
              <a:buFont typeface="Arial" charset="0"/>
              <a:buChar char="•"/>
              <a:defRPr/>
            </a:pPr>
            <a:r>
              <a:rPr lang="en-US" sz="1400" dirty="0">
                <a:latin typeface="Calibri" pitchFamily="34" charset="0"/>
              </a:rPr>
              <a:t>The following materials can be reused: cardboard boxes, paper-filled jiffy bags (if not stapled), bubble mailers, bubble wrap, Kraft paper, shredded paper filler, Styrofoam peanuts, rubber </a:t>
            </a:r>
            <a:r>
              <a:rPr lang="en-US" sz="1400" dirty="0" smtClean="0">
                <a:latin typeface="Calibri" pitchFamily="34" charset="0"/>
              </a:rPr>
              <a:t>bands </a:t>
            </a:r>
            <a:r>
              <a:rPr lang="en-US" sz="1400" dirty="0" smtClean="0">
                <a:solidFill>
                  <a:schemeClr val="accent1"/>
                </a:solidFill>
                <a:latin typeface="Calibri" pitchFamily="34" charset="0"/>
              </a:rPr>
              <a:t>[Emory]</a:t>
            </a:r>
            <a:endParaRPr lang="en-US" sz="1400" dirty="0">
              <a:solidFill>
                <a:schemeClr val="accent1"/>
              </a:solidFill>
              <a:latin typeface="Calibri" pitchFamily="34" charset="0"/>
            </a:endParaRPr>
          </a:p>
          <a:p>
            <a:pPr marL="342900" indent="-342900" eaLnBrk="0" hangingPunct="0">
              <a:spcBef>
                <a:spcPts val="600"/>
              </a:spcBef>
              <a:buClr>
                <a:srgbClr val="287A51"/>
              </a:buClr>
              <a:defRPr/>
            </a:pPr>
            <a:endParaRPr lang="en-US" sz="300" dirty="0">
              <a:latin typeface="Calibri" pitchFamily="34" charset="0"/>
            </a:endParaRPr>
          </a:p>
          <a:p>
            <a:pPr marL="342900" indent="-342900" eaLnBrk="0" hangingPunct="0">
              <a:spcBef>
                <a:spcPts val="600"/>
              </a:spcBef>
              <a:buClr>
                <a:srgbClr val="287A51"/>
              </a:buClr>
              <a:defRPr/>
            </a:pPr>
            <a:r>
              <a:rPr lang="en-US" sz="1400" b="1" dirty="0">
                <a:latin typeface="Calibri" pitchFamily="34" charset="0"/>
              </a:rPr>
              <a:t>2. Procure materials that are durable, contain recycled content, and are recyclable:</a:t>
            </a:r>
          </a:p>
          <a:p>
            <a:pPr marL="233363" indent="-233363" eaLnBrk="0" hangingPunct="0">
              <a:spcBef>
                <a:spcPts val="600"/>
              </a:spcBef>
              <a:buClr>
                <a:srgbClr val="287A51"/>
              </a:buClr>
              <a:buFont typeface="Arial" charset="0"/>
              <a:buChar char="•"/>
              <a:defRPr/>
            </a:pPr>
            <a:r>
              <a:rPr lang="en-US" sz="1400" dirty="0">
                <a:latin typeface="Calibri" pitchFamily="34" charset="0"/>
              </a:rPr>
              <a:t>If it becomes necessary to purchase new materials, try to source materials that are durable, contain recycled-content, and are recyclable</a:t>
            </a:r>
          </a:p>
          <a:p>
            <a:pPr marL="233363" indent="-233363" eaLnBrk="0" hangingPunct="0">
              <a:spcBef>
                <a:spcPts val="600"/>
              </a:spcBef>
              <a:buClr>
                <a:srgbClr val="287A51"/>
              </a:buClr>
              <a:buFont typeface="Arial" charset="0"/>
              <a:buChar char="•"/>
              <a:defRPr/>
            </a:pPr>
            <a:r>
              <a:rPr lang="en-US" sz="1400" dirty="0">
                <a:latin typeface="Calibri" pitchFamily="34" charset="0"/>
              </a:rPr>
              <a:t>Cardboard mailers (e.g. U-Line Easy Fold) are recommended because they are durable, can be reused several times, contain 20-30% recycled content, and can be folded to the size of the item which reduces the volume of the package and the need for additional padding material </a:t>
            </a:r>
            <a:r>
              <a:rPr lang="en-US" sz="1400" dirty="0" smtClean="0">
                <a:latin typeface="Calibri" pitchFamily="34" charset="0"/>
              </a:rPr>
              <a:t>                       </a:t>
            </a:r>
            <a:r>
              <a:rPr lang="en-US" sz="1400" dirty="0" smtClean="0">
                <a:solidFill>
                  <a:schemeClr val="accent1"/>
                </a:solidFill>
                <a:latin typeface="Calibri" pitchFamily="34" charset="0"/>
              </a:rPr>
              <a:t>[</a:t>
            </a:r>
            <a:r>
              <a:rPr lang="en-US" sz="1400" dirty="0">
                <a:solidFill>
                  <a:schemeClr val="accent1"/>
                </a:solidFill>
                <a:latin typeface="Calibri" pitchFamily="34" charset="0"/>
              </a:rPr>
              <a:t>Emory, Getty]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dirty="0" smtClean="0"/>
              <a:t>Best practices observed: packaging (II)</a:t>
            </a:r>
          </a:p>
        </p:txBody>
      </p:sp>
      <p:sp>
        <p:nvSpPr>
          <p:cNvPr id="20483"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20DF48BD-1654-4035-B20A-0C55B70BFE94}" type="slidenum">
              <a:rPr lang="en-US" smtClean="0"/>
              <a:pPr/>
              <a:t>24</a:t>
            </a:fld>
            <a:endParaRPr lang="en-US" smtClean="0"/>
          </a:p>
        </p:txBody>
      </p:sp>
      <p:sp>
        <p:nvSpPr>
          <p:cNvPr id="20485" name="Rectangle 43"/>
          <p:cNvSpPr>
            <a:spLocks noChangeArrowheads="1"/>
          </p:cNvSpPr>
          <p:nvPr/>
        </p:nvSpPr>
        <p:spPr bwMode="auto">
          <a:xfrm>
            <a:off x="533400" y="1524000"/>
            <a:ext cx="8077200" cy="1676400"/>
          </a:xfrm>
          <a:prstGeom prst="rect">
            <a:avLst/>
          </a:prstGeom>
          <a:noFill/>
          <a:ln w="9525">
            <a:noFill/>
            <a:miter lim="800000"/>
            <a:headEnd/>
            <a:tailEnd/>
          </a:ln>
        </p:spPr>
        <p:txBody>
          <a:bodyPr/>
          <a:lstStyle/>
          <a:p>
            <a:pPr marL="342900" indent="-342900" eaLnBrk="0" hangingPunct="0">
              <a:spcBef>
                <a:spcPts val="600"/>
              </a:spcBef>
              <a:buClr>
                <a:srgbClr val="287A51"/>
              </a:buClr>
              <a:defRPr/>
            </a:pPr>
            <a:r>
              <a:rPr lang="en-US" sz="1400" b="1" dirty="0">
                <a:latin typeface="Calibri" pitchFamily="34" charset="0"/>
              </a:rPr>
              <a:t>3. Recycle materials at end of life:</a:t>
            </a:r>
          </a:p>
          <a:p>
            <a:pPr marL="233363" indent="-233363" eaLnBrk="0" hangingPunct="0">
              <a:spcBef>
                <a:spcPts val="600"/>
              </a:spcBef>
              <a:buClr>
                <a:srgbClr val="287A51"/>
              </a:buClr>
              <a:buFont typeface="Arial" charset="0"/>
              <a:buChar char="•"/>
              <a:defRPr/>
            </a:pPr>
            <a:r>
              <a:rPr lang="en-US" sz="1400" dirty="0">
                <a:latin typeface="Calibri" pitchFamily="34" charset="0"/>
              </a:rPr>
              <a:t>If material can no longer be reused, recycle whenever </a:t>
            </a:r>
            <a:r>
              <a:rPr lang="en-US" sz="1400" dirty="0" smtClean="0">
                <a:latin typeface="Calibri" pitchFamily="34" charset="0"/>
              </a:rPr>
              <a:t>possible </a:t>
            </a:r>
            <a:r>
              <a:rPr lang="en-US" sz="1400" dirty="0" smtClean="0">
                <a:solidFill>
                  <a:schemeClr val="accent1"/>
                </a:solidFill>
                <a:latin typeface="Calibri" pitchFamily="34" charset="0"/>
              </a:rPr>
              <a:t>[all]</a:t>
            </a:r>
            <a:endParaRPr lang="en-US" sz="1400" dirty="0">
              <a:solidFill>
                <a:schemeClr val="accent1"/>
              </a:solidFill>
              <a:latin typeface="Calibri" pitchFamily="34" charset="0"/>
            </a:endParaRPr>
          </a:p>
          <a:p>
            <a:pPr marL="342900" indent="-342900" eaLnBrk="0" hangingPunct="0">
              <a:spcBef>
                <a:spcPts val="600"/>
              </a:spcBef>
              <a:buClr>
                <a:srgbClr val="287A51"/>
              </a:buClr>
              <a:buFont typeface="Arial" charset="0"/>
              <a:buChar char="•"/>
              <a:defRPr/>
            </a:pPr>
            <a:endParaRPr lang="en-US" sz="300" dirty="0">
              <a:latin typeface="Calibri" pitchFamily="34" charset="0"/>
            </a:endParaRPr>
          </a:p>
          <a:p>
            <a:pPr marL="342900" indent="-342900" eaLnBrk="0" hangingPunct="0">
              <a:spcBef>
                <a:spcPts val="600"/>
              </a:spcBef>
              <a:buClr>
                <a:srgbClr val="287A51"/>
              </a:buClr>
              <a:defRPr/>
            </a:pPr>
            <a:r>
              <a:rPr lang="en-US" sz="1400" b="1" dirty="0">
                <a:latin typeface="Calibri" pitchFamily="34" charset="0"/>
              </a:rPr>
              <a:t>4. Other innovative practices:</a:t>
            </a:r>
          </a:p>
          <a:p>
            <a:pPr marL="233363" indent="-233363" eaLnBrk="0" hangingPunct="0">
              <a:spcBef>
                <a:spcPts val="600"/>
              </a:spcBef>
              <a:buClr>
                <a:srgbClr val="287A51"/>
              </a:buClr>
              <a:buFont typeface="Arial" charset="0"/>
              <a:buChar char="•"/>
              <a:defRPr/>
            </a:pPr>
            <a:r>
              <a:rPr lang="en-US" sz="1400" dirty="0">
                <a:latin typeface="Calibri" pitchFamily="34" charset="0"/>
              </a:rPr>
              <a:t>If mailroom is separate from the library, ensure that there is communication so that library materials received can be reused by the mailroom in outgoing shipments </a:t>
            </a:r>
            <a:r>
              <a:rPr lang="en-US" sz="1400" dirty="0" smtClean="0">
                <a:solidFill>
                  <a:schemeClr val="accent1"/>
                </a:solidFill>
                <a:latin typeface="Calibri" pitchFamily="34" charset="0"/>
              </a:rPr>
              <a:t>[Chicago, Stanford</a:t>
            </a:r>
            <a:r>
              <a:rPr lang="en-US" sz="1400" dirty="0">
                <a:solidFill>
                  <a:schemeClr val="accent1"/>
                </a:solidFill>
                <a:latin typeface="Calibri" pitchFamily="34" charset="0"/>
              </a:rPr>
              <a:t>]</a:t>
            </a:r>
          </a:p>
          <a:p>
            <a:pPr marL="233363" indent="-233363" eaLnBrk="0" hangingPunct="0">
              <a:spcBef>
                <a:spcPts val="600"/>
              </a:spcBef>
              <a:buClr>
                <a:srgbClr val="287A51"/>
              </a:buClr>
              <a:buFont typeface="Arial" charset="0"/>
              <a:buChar char="•"/>
              <a:defRPr/>
            </a:pPr>
            <a:r>
              <a:rPr lang="en-US" sz="1400" dirty="0">
                <a:latin typeface="Calibri" pitchFamily="34" charset="0"/>
              </a:rPr>
              <a:t>If bundling books for shipments in bins/totes, use rubber bands rather than additional packaging </a:t>
            </a:r>
            <a:r>
              <a:rPr lang="en-US" sz="1400" dirty="0">
                <a:solidFill>
                  <a:schemeClr val="accent1"/>
                </a:solidFill>
                <a:latin typeface="Calibri" pitchFamily="34" charset="0"/>
              </a:rPr>
              <a:t>[Emory]</a:t>
            </a:r>
          </a:p>
          <a:p>
            <a:pPr marL="233363" indent="-233363" eaLnBrk="0" hangingPunct="0">
              <a:spcBef>
                <a:spcPts val="600"/>
              </a:spcBef>
              <a:buClr>
                <a:srgbClr val="287A51"/>
              </a:buClr>
              <a:buFont typeface="Arial" charset="0"/>
              <a:buChar char="•"/>
              <a:defRPr/>
            </a:pPr>
            <a:r>
              <a:rPr lang="en-US" sz="1400" dirty="0">
                <a:latin typeface="Calibri" pitchFamily="34" charset="0"/>
              </a:rPr>
              <a:t>If  eliminating paper files from automating workflow, use freed-up space to store packaging materials </a:t>
            </a:r>
            <a:r>
              <a:rPr lang="en-US" sz="1400" dirty="0">
                <a:solidFill>
                  <a:schemeClr val="accent1"/>
                </a:solidFill>
                <a:latin typeface="Calibri" pitchFamily="34" charset="0"/>
              </a:rPr>
              <a:t>[Stanford Business]</a:t>
            </a:r>
          </a:p>
          <a:p>
            <a:pPr marL="233363" indent="-233363" eaLnBrk="0" hangingPunct="0">
              <a:spcBef>
                <a:spcPts val="600"/>
              </a:spcBef>
              <a:buClr>
                <a:srgbClr val="287A51"/>
              </a:buClr>
              <a:buFont typeface="Arial" charset="0"/>
              <a:buChar char="•"/>
              <a:defRPr/>
            </a:pPr>
            <a:r>
              <a:rPr lang="en-US" sz="1400" dirty="0">
                <a:latin typeface="Calibri" pitchFamily="34" charset="0"/>
              </a:rPr>
              <a:t>Canvas bags are extremely durable and reusable. (Note that stickers placed on canvas bags can leave goo behind </a:t>
            </a:r>
            <a:r>
              <a:rPr lang="en-US" sz="1400" dirty="0">
                <a:solidFill>
                  <a:schemeClr val="accent1"/>
                </a:solidFill>
                <a:latin typeface="Calibri" pitchFamily="34" charset="0"/>
              </a:rPr>
              <a:t>[Swarthmore]; </a:t>
            </a:r>
            <a:r>
              <a:rPr lang="en-US" sz="1400" dirty="0">
                <a:latin typeface="Calibri" pitchFamily="34" charset="0"/>
              </a:rPr>
              <a:t>choose bags with clear plastic windows for shipping labels. </a:t>
            </a:r>
            <a:r>
              <a:rPr lang="en-US" sz="1400" dirty="0" smtClean="0">
                <a:latin typeface="Calibri" pitchFamily="34" charset="0"/>
              </a:rPr>
              <a:t> </a:t>
            </a:r>
            <a:r>
              <a:rPr lang="en-US" sz="1400" dirty="0" smtClean="0">
                <a:solidFill>
                  <a:schemeClr val="accent1"/>
                </a:solidFill>
                <a:latin typeface="Calibri" pitchFamily="34" charset="0"/>
              </a:rPr>
              <a:t>[Chicago, Stanford]</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Participate in a local delivery consortia; they are often cheaper, reduce book miles traveled, and do not require packaging other than a canvas bag or a paper routing slip rubber-banded to the books and placed in reusable totes </a:t>
            </a:r>
            <a:r>
              <a:rPr lang="en-US" sz="1400" dirty="0" smtClean="0">
                <a:solidFill>
                  <a:schemeClr val="accent1"/>
                </a:solidFill>
                <a:latin typeface="Calibri" pitchFamily="34" charset="0"/>
              </a:rPr>
              <a:t>[Chicago, Emory, Stanford]</a:t>
            </a:r>
            <a:endParaRPr lang="en-US" sz="1400" dirty="0">
              <a:solidFill>
                <a:schemeClr val="accent1"/>
              </a:solidFill>
              <a:latin typeface="Calibri" pitchFamily="34" charset="0"/>
            </a:endParaRPr>
          </a:p>
          <a:p>
            <a:pPr marL="342900" indent="-342900" eaLnBrk="0" hangingPunct="0">
              <a:spcBef>
                <a:spcPts val="600"/>
              </a:spcBef>
              <a:buClr>
                <a:srgbClr val="287A51"/>
              </a:buClr>
              <a:defRPr/>
            </a:pPr>
            <a:endParaRPr lang="en-US" sz="300" dirty="0">
              <a:latin typeface="Calibri" pitchFamily="34" charset="0"/>
            </a:endParaRPr>
          </a:p>
          <a:p>
            <a:pPr marL="342900" indent="-342900" eaLnBrk="0" hangingPunct="0">
              <a:spcBef>
                <a:spcPts val="600"/>
              </a:spcBef>
              <a:buClr>
                <a:srgbClr val="287A51"/>
              </a:buClr>
              <a:defRPr/>
            </a:pPr>
            <a:r>
              <a:rPr lang="en-US" sz="1400" b="1" dirty="0">
                <a:latin typeface="Calibri" pitchFamily="34" charset="0"/>
              </a:rPr>
              <a:t>5. Practices to avoid:</a:t>
            </a:r>
          </a:p>
          <a:p>
            <a:pPr marL="233363" indent="-233363" eaLnBrk="0" hangingPunct="0">
              <a:spcBef>
                <a:spcPts val="600"/>
              </a:spcBef>
              <a:buClr>
                <a:srgbClr val="287A51"/>
              </a:buClr>
              <a:buFont typeface="Arial" charset="0"/>
              <a:buChar char="•"/>
              <a:defRPr/>
            </a:pPr>
            <a:r>
              <a:rPr lang="en-US" sz="1400" dirty="0">
                <a:latin typeface="Calibri" pitchFamily="34" charset="0"/>
              </a:rPr>
              <a:t>Avoid Styrofoam peanuts; they are not recyclable. </a:t>
            </a:r>
            <a:r>
              <a:rPr lang="en-US" sz="1400" dirty="0" smtClean="0">
                <a:latin typeface="Calibri" pitchFamily="34" charset="0"/>
              </a:rPr>
              <a:t> </a:t>
            </a:r>
            <a:r>
              <a:rPr lang="en-US" sz="1400" dirty="0" smtClean="0">
                <a:solidFill>
                  <a:schemeClr val="accent1"/>
                </a:solidFill>
                <a:latin typeface="Calibri" pitchFamily="34" charset="0"/>
              </a:rPr>
              <a:t>[Stanford]</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Do not staple or rip open paper jiffy bags (they explode and can’t be reused</a:t>
            </a:r>
            <a:r>
              <a:rPr lang="en-US" sz="1400" dirty="0" smtClean="0">
                <a:latin typeface="Calibri" pitchFamily="34" charset="0"/>
              </a:rPr>
              <a:t>) </a:t>
            </a:r>
            <a:r>
              <a:rPr lang="en-US" sz="1400" dirty="0" smtClean="0">
                <a:solidFill>
                  <a:schemeClr val="accent1"/>
                </a:solidFill>
                <a:latin typeface="Calibri" pitchFamily="34" charset="0"/>
              </a:rPr>
              <a:t>[Miami]</a:t>
            </a:r>
            <a:endParaRPr lang="en-US" sz="1400" dirty="0">
              <a:solidFill>
                <a:schemeClr val="accent1"/>
              </a:solidFill>
              <a:latin typeface="Calibri" pitchFamily="34" charset="0"/>
            </a:endParaRPr>
          </a:p>
          <a:p>
            <a:pPr marL="342900" indent="-342900" eaLnBrk="0" hangingPunct="0">
              <a:spcBef>
                <a:spcPts val="600"/>
              </a:spcBef>
              <a:buClr>
                <a:srgbClr val="287A51"/>
              </a:buClr>
              <a:defRPr/>
            </a:pP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88414582-8EAE-4BF1-812C-65D636DD4A66}" type="slidenum">
              <a:rPr lang="en-US" smtClean="0"/>
              <a:pPr/>
              <a:t>25</a:t>
            </a:fld>
            <a:endParaRPr lang="en-US" smtClean="0"/>
          </a:p>
        </p:txBody>
      </p:sp>
      <p:sp>
        <p:nvSpPr>
          <p:cNvPr id="21508" name="Rectangle 43"/>
          <p:cNvSpPr>
            <a:spLocks noChangeArrowheads="1"/>
          </p:cNvSpPr>
          <p:nvPr/>
        </p:nvSpPr>
        <p:spPr bwMode="auto">
          <a:xfrm>
            <a:off x="533400" y="1524000"/>
            <a:ext cx="8077200" cy="4038600"/>
          </a:xfrm>
          <a:prstGeom prst="rect">
            <a:avLst/>
          </a:prstGeom>
          <a:noFill/>
          <a:ln w="9525">
            <a:noFill/>
            <a:miter lim="800000"/>
            <a:headEnd/>
            <a:tailEnd/>
          </a:ln>
        </p:spPr>
        <p:txBody>
          <a:bodyPr/>
          <a:lstStyle/>
          <a:p>
            <a:pPr marL="342900" indent="-342900" eaLnBrk="0" hangingPunct="0">
              <a:spcBef>
                <a:spcPts val="600"/>
              </a:spcBef>
              <a:buClr>
                <a:srgbClr val="287A51"/>
              </a:buClr>
            </a:pPr>
            <a:r>
              <a:rPr lang="en-US" sz="1600" i="1" dirty="0">
                <a:latin typeface="Calibri" pitchFamily="34" charset="0"/>
              </a:rPr>
              <a:t>GOAL: Reduce book-miles traveled and encourage fuel-efficient modes of transport.</a:t>
            </a:r>
            <a:endParaRPr lang="en-US" sz="1600" dirty="0">
              <a:latin typeface="Calibri" pitchFamily="34" charset="0"/>
            </a:endParaRP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Source books locally by utilizing local borrowing group consortia agreements </a:t>
            </a:r>
            <a:r>
              <a:rPr lang="en-US" sz="1400" dirty="0" smtClean="0">
                <a:solidFill>
                  <a:schemeClr val="accent1"/>
                </a:solidFill>
                <a:latin typeface="Calibri" pitchFamily="34" charset="0"/>
              </a:rPr>
              <a:t>[Chicago, Emory, NYU]</a:t>
            </a:r>
            <a:endParaRPr lang="en-US" sz="1400" dirty="0">
              <a:solidFill>
                <a:schemeClr val="accent1"/>
              </a:solidFill>
              <a:latin typeface="Calibri" pitchFamily="34" charset="0"/>
            </a:endParaRP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Set up “custom holdings” system to automate a lender string based </a:t>
            </a:r>
            <a:r>
              <a:rPr lang="en-US" sz="1400" dirty="0" smtClean="0">
                <a:latin typeface="Calibri" pitchFamily="34" charset="0"/>
              </a:rPr>
              <a:t>geography </a:t>
            </a:r>
            <a:r>
              <a:rPr lang="en-US" sz="1400" dirty="0" smtClean="0">
                <a:solidFill>
                  <a:schemeClr val="accent1"/>
                </a:solidFill>
                <a:latin typeface="Calibri" pitchFamily="34" charset="0"/>
              </a:rPr>
              <a:t>[Chicago, Emory]</a:t>
            </a:r>
            <a:endParaRPr lang="en-US" sz="1400" dirty="0">
              <a:solidFill>
                <a:schemeClr val="accent1"/>
              </a:solidFill>
              <a:latin typeface="Calibri" pitchFamily="34" charset="0"/>
            </a:endParaRP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Ship via “ground” mode rather than “air</a:t>
            </a:r>
            <a:r>
              <a:rPr lang="en-US" sz="1400" dirty="0" smtClean="0">
                <a:latin typeface="Calibri" pitchFamily="34" charset="0"/>
              </a:rPr>
              <a:t>” </a:t>
            </a:r>
            <a:r>
              <a:rPr lang="en-US" sz="1400" dirty="0" smtClean="0">
                <a:solidFill>
                  <a:schemeClr val="accent1"/>
                </a:solidFill>
                <a:latin typeface="Calibri" pitchFamily="34" charset="0"/>
              </a:rPr>
              <a:t>[Chicago, Emory]</a:t>
            </a:r>
            <a:endParaRPr lang="en-US" sz="1400" dirty="0">
              <a:latin typeface="Calibri" pitchFamily="34" charset="0"/>
            </a:endParaRP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Request hybrid electric vehicles at FedEx and UPS</a:t>
            </a: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Encourage use of/campus testing of fuel-efficient or hybrid vehicles for deliveries from offsite storage facilities</a:t>
            </a: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Avoid multiple shipments to same destination by bundling returns with outgoing </a:t>
            </a:r>
            <a:r>
              <a:rPr lang="en-US" sz="1400" dirty="0" smtClean="0">
                <a:latin typeface="Calibri" pitchFamily="34" charset="0"/>
              </a:rPr>
              <a:t>loans </a:t>
            </a:r>
            <a:r>
              <a:rPr lang="en-US" sz="1400" dirty="0" smtClean="0">
                <a:solidFill>
                  <a:schemeClr val="accent1"/>
                </a:solidFill>
                <a:latin typeface="Calibri" pitchFamily="34" charset="0"/>
              </a:rPr>
              <a:t>[Chicago, Emory]</a:t>
            </a:r>
            <a:endParaRPr lang="en-US" sz="1400" dirty="0">
              <a:solidFill>
                <a:srgbClr val="287A51"/>
              </a:solidFill>
              <a:latin typeface="Calibri" pitchFamily="34" charset="0"/>
            </a:endParaRP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Scan and send articles and book chapters electronically to avoid physical transportation of </a:t>
            </a:r>
            <a:r>
              <a:rPr lang="en-US" sz="1400" dirty="0" smtClean="0">
                <a:latin typeface="Calibri" pitchFamily="34" charset="0"/>
              </a:rPr>
              <a:t>materials</a:t>
            </a:r>
            <a:r>
              <a:rPr lang="en-US" sz="1400" dirty="0" smtClean="0">
                <a:latin typeface="Calibri" pitchFamily="34" charset="0"/>
              </a:rPr>
              <a:t> </a:t>
            </a:r>
            <a:r>
              <a:rPr lang="en-US" sz="1400" dirty="0" smtClean="0">
                <a:solidFill>
                  <a:schemeClr val="accent1"/>
                </a:solidFill>
                <a:latin typeface="Calibri" pitchFamily="34" charset="0"/>
              </a:rPr>
              <a:t>[Chicago, Emory]</a:t>
            </a:r>
            <a:endParaRPr lang="en-US" sz="1400" dirty="0">
              <a:latin typeface="Calibri" pitchFamily="34" charset="0"/>
            </a:endParaRPr>
          </a:p>
          <a:p>
            <a:pPr marL="342900" indent="-342900" eaLnBrk="0" hangingPunct="0">
              <a:spcBef>
                <a:spcPts val="600"/>
              </a:spcBef>
              <a:buClr>
                <a:srgbClr val="287A51"/>
              </a:buClr>
              <a:buFont typeface="Calibri" pitchFamily="34" charset="0"/>
              <a:buAutoNum type="arabicPeriod"/>
            </a:pPr>
            <a:r>
              <a:rPr lang="en-US" sz="1400" dirty="0">
                <a:latin typeface="Calibri" pitchFamily="34" charset="0"/>
              </a:rPr>
              <a:t>Use staff at offsite storage facilities to scan and send articles electronically </a:t>
            </a:r>
            <a:r>
              <a:rPr lang="en-US" sz="1400" dirty="0">
                <a:solidFill>
                  <a:schemeClr val="accent1"/>
                </a:solidFill>
                <a:latin typeface="Calibri" pitchFamily="34" charset="0"/>
              </a:rPr>
              <a:t>[NYU, Princeton]</a:t>
            </a:r>
          </a:p>
        </p:txBody>
      </p:sp>
      <p:sp>
        <p:nvSpPr>
          <p:cNvPr id="21509" name="Title 1"/>
          <p:cNvSpPr>
            <a:spLocks noGrp="1"/>
          </p:cNvSpPr>
          <p:nvPr>
            <p:ph type="title"/>
          </p:nvPr>
        </p:nvSpPr>
        <p:spPr/>
        <p:txBody>
          <a:bodyPr/>
          <a:lstStyle/>
          <a:p>
            <a:pPr eaLnBrk="1" hangingPunct="1"/>
            <a:r>
              <a:rPr lang="en-US" sz="2800" dirty="0" smtClean="0"/>
              <a:t>Best practices observed: shipping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1CB0130C-89F1-41C2-8696-C6B3A9905169}" type="slidenum">
              <a:rPr lang="en-US" smtClean="0"/>
              <a:pPr/>
              <a:t>26</a:t>
            </a:fld>
            <a:endParaRPr lang="en-US" smtClean="0"/>
          </a:p>
        </p:txBody>
      </p:sp>
      <p:sp>
        <p:nvSpPr>
          <p:cNvPr id="22532" name="Rectangle 43"/>
          <p:cNvSpPr>
            <a:spLocks noChangeArrowheads="1"/>
          </p:cNvSpPr>
          <p:nvPr/>
        </p:nvSpPr>
        <p:spPr bwMode="auto">
          <a:xfrm>
            <a:off x="533400" y="1524000"/>
            <a:ext cx="8305800" cy="4648200"/>
          </a:xfrm>
          <a:prstGeom prst="rect">
            <a:avLst/>
          </a:prstGeom>
          <a:noFill/>
          <a:ln w="9525">
            <a:noFill/>
            <a:miter lim="800000"/>
            <a:headEnd/>
            <a:tailEnd/>
          </a:ln>
        </p:spPr>
        <p:txBody>
          <a:bodyPr/>
          <a:lstStyle/>
          <a:p>
            <a:pPr marL="342900" indent="-342900" eaLnBrk="0" hangingPunct="0">
              <a:spcBef>
                <a:spcPts val="600"/>
              </a:spcBef>
              <a:buClr>
                <a:srgbClr val="287A51"/>
              </a:buClr>
              <a:defRPr/>
            </a:pPr>
            <a:r>
              <a:rPr lang="en-US" sz="1600" i="1" dirty="0">
                <a:latin typeface="Calibri" pitchFamily="34" charset="0"/>
              </a:rPr>
              <a:t>GOAL: Reduce, reuse, recycle, and procure sustainably</a:t>
            </a:r>
          </a:p>
          <a:p>
            <a:pPr marL="342900" indent="-342900" eaLnBrk="0" hangingPunct="0">
              <a:spcBef>
                <a:spcPts val="600"/>
              </a:spcBef>
              <a:buClr>
                <a:srgbClr val="287A51"/>
              </a:buClr>
              <a:defRPr/>
            </a:pPr>
            <a:r>
              <a:rPr lang="en-US" sz="1400" b="1" dirty="0">
                <a:latin typeface="Calibri" pitchFamily="34" charset="0"/>
              </a:rPr>
              <a:t>1. Minimize use of paper</a:t>
            </a:r>
          </a:p>
          <a:p>
            <a:pPr marL="233363" indent="-233363" eaLnBrk="0" hangingPunct="0">
              <a:spcBef>
                <a:spcPts val="600"/>
              </a:spcBef>
              <a:buClr>
                <a:srgbClr val="287A51"/>
              </a:buClr>
              <a:buFont typeface="Arial" charset="0"/>
              <a:buChar char="•"/>
              <a:defRPr/>
            </a:pPr>
            <a:r>
              <a:rPr lang="en-US" sz="1400" dirty="0">
                <a:latin typeface="Calibri" pitchFamily="34" charset="0"/>
              </a:rPr>
              <a:t>Verify availability of lending materials before printing any pick slips </a:t>
            </a:r>
            <a:r>
              <a:rPr lang="en-US" sz="1400" dirty="0" smtClean="0">
                <a:solidFill>
                  <a:schemeClr val="accent1"/>
                </a:solidFill>
                <a:latin typeface="Calibri" pitchFamily="34" charset="0"/>
              </a:rPr>
              <a:t>[Emory, NYU, Princeton, Stanford]</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Use electronic automation tools (such as Rapid Manager  or BSCAN ILL) for article lending requests and tracking </a:t>
            </a:r>
            <a:r>
              <a:rPr lang="en-US" sz="1400" dirty="0" smtClean="0">
                <a:solidFill>
                  <a:schemeClr val="accent1"/>
                </a:solidFill>
                <a:latin typeface="Calibri" pitchFamily="34" charset="0"/>
              </a:rPr>
              <a:t>[Chicago, Minnesota, NYU]</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If borrowers do not use ILLIAD or Odyssey, send articles by email or remote URL. </a:t>
            </a:r>
            <a:r>
              <a:rPr lang="en-US" sz="1400" dirty="0" smtClean="0">
                <a:solidFill>
                  <a:schemeClr val="accent1"/>
                </a:solidFill>
                <a:latin typeface="Calibri" pitchFamily="34" charset="0"/>
              </a:rPr>
              <a:t>[Emory, Princeton, Stanford</a:t>
            </a:r>
            <a:r>
              <a:rPr lang="en-US" sz="1400" dirty="0">
                <a:solidFill>
                  <a:schemeClr val="accent1"/>
                </a:solidFill>
                <a:latin typeface="Calibri" pitchFamily="34" charset="0"/>
              </a:rPr>
              <a:t>]</a:t>
            </a:r>
          </a:p>
          <a:p>
            <a:pPr marL="233363" indent="-233363" eaLnBrk="0" hangingPunct="0">
              <a:spcBef>
                <a:spcPts val="600"/>
              </a:spcBef>
              <a:buClr>
                <a:srgbClr val="287A51"/>
              </a:buClr>
              <a:buFont typeface="Arial" charset="0"/>
              <a:buChar char="•"/>
              <a:defRPr/>
            </a:pPr>
            <a:r>
              <a:rPr lang="en-US" sz="1400" dirty="0">
                <a:latin typeface="Calibri" pitchFamily="34" charset="0"/>
              </a:rPr>
              <a:t>Use paperless billing and record-keeping </a:t>
            </a:r>
            <a:r>
              <a:rPr lang="en-US" sz="1400" dirty="0">
                <a:solidFill>
                  <a:schemeClr val="accent1"/>
                </a:solidFill>
                <a:latin typeface="Calibri" pitchFamily="34" charset="0"/>
              </a:rPr>
              <a:t>[Clark]</a:t>
            </a:r>
          </a:p>
          <a:p>
            <a:pPr marL="233363" indent="-233363" eaLnBrk="0" hangingPunct="0">
              <a:spcBef>
                <a:spcPts val="600"/>
              </a:spcBef>
              <a:buClr>
                <a:srgbClr val="287A51"/>
              </a:buClr>
              <a:buFont typeface="Arial" charset="0"/>
              <a:buChar char="•"/>
              <a:defRPr/>
            </a:pPr>
            <a:r>
              <a:rPr lang="en-US" sz="1400" dirty="0">
                <a:latin typeface="Calibri" pitchFamily="34" charset="0"/>
              </a:rPr>
              <a:t>When printing pick slips, book bands, and mailing labels, fit multiple to a page </a:t>
            </a:r>
            <a:r>
              <a:rPr lang="en-US" sz="1400" dirty="0" smtClean="0">
                <a:solidFill>
                  <a:schemeClr val="accent1"/>
                </a:solidFill>
                <a:latin typeface="Calibri" pitchFamily="34" charset="0"/>
              </a:rPr>
              <a:t>[Chicago, Clark, Emory</a:t>
            </a:r>
            <a:r>
              <a:rPr lang="en-US" sz="1400" dirty="0">
                <a:solidFill>
                  <a:schemeClr val="accent1"/>
                </a:solidFill>
                <a:latin typeface="Calibri" pitchFamily="34" charset="0"/>
              </a:rPr>
              <a:t>, </a:t>
            </a:r>
            <a:r>
              <a:rPr lang="en-US" sz="1400" dirty="0" smtClean="0">
                <a:solidFill>
                  <a:schemeClr val="accent1"/>
                </a:solidFill>
                <a:latin typeface="Calibri" pitchFamily="34" charset="0"/>
              </a:rPr>
              <a:t>Miami]</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Scan articles and send electronically via Odyssey or </a:t>
            </a:r>
            <a:r>
              <a:rPr lang="en-US" sz="1400" dirty="0" smtClean="0">
                <a:latin typeface="Calibri" pitchFamily="34" charset="0"/>
              </a:rPr>
              <a:t>Ariel </a:t>
            </a:r>
            <a:r>
              <a:rPr lang="en-US" sz="1400" dirty="0" smtClean="0">
                <a:solidFill>
                  <a:schemeClr val="accent1"/>
                </a:solidFill>
                <a:latin typeface="Calibri" pitchFamily="34" charset="0"/>
              </a:rPr>
              <a:t>[Chicago, Emory, Stanford]</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Ask article vendors to allow, on a trial basis, sending e-versions of articles without printing first</a:t>
            </a:r>
            <a:r>
              <a:rPr lang="en-US" sz="1400" dirty="0">
                <a:solidFill>
                  <a:srgbClr val="C00000"/>
                </a:solidFill>
                <a:latin typeface="Calibri" pitchFamily="34" charset="0"/>
              </a:rPr>
              <a:t> </a:t>
            </a:r>
            <a:r>
              <a:rPr lang="en-US" sz="1400" dirty="0" smtClean="0">
                <a:solidFill>
                  <a:schemeClr val="accent1"/>
                </a:solidFill>
                <a:latin typeface="Calibri" pitchFamily="34" charset="0"/>
              </a:rPr>
              <a:t>[Minnesota]</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If overhead scanners are not available, explore campus options for photocopiers with scanning function </a:t>
            </a:r>
            <a:r>
              <a:rPr lang="en-US" sz="1400" dirty="0" smtClean="0">
                <a:solidFill>
                  <a:schemeClr val="accent1"/>
                </a:solidFill>
                <a:latin typeface="Calibri" pitchFamily="34" charset="0"/>
              </a:rPr>
              <a:t>[Chicago</a:t>
            </a:r>
            <a:r>
              <a:rPr lang="en-US" sz="1400" dirty="0">
                <a:solidFill>
                  <a:schemeClr val="accent1"/>
                </a:solidFill>
                <a:latin typeface="Calibri" pitchFamily="34" charset="0"/>
              </a:rPr>
              <a:t>]</a:t>
            </a:r>
          </a:p>
          <a:p>
            <a:pPr marL="233363" indent="-233363" eaLnBrk="0" hangingPunct="0">
              <a:spcBef>
                <a:spcPts val="600"/>
              </a:spcBef>
              <a:buClr>
                <a:srgbClr val="287A51"/>
              </a:buClr>
              <a:buFont typeface="Arial" charset="0"/>
              <a:buChar char="•"/>
              <a:defRPr/>
            </a:pPr>
            <a:r>
              <a:rPr lang="en-US" sz="1400" dirty="0">
                <a:latin typeface="Calibri" pitchFamily="34" charset="0"/>
              </a:rPr>
              <a:t>Save microfilm/microfiche images to USB drives rather than printing </a:t>
            </a:r>
            <a:r>
              <a:rPr lang="en-US" sz="1400" dirty="0" smtClean="0">
                <a:solidFill>
                  <a:schemeClr val="accent1"/>
                </a:solidFill>
                <a:latin typeface="Calibri" pitchFamily="34" charset="0"/>
              </a:rPr>
              <a:t>[Chicago, Emory, Stanford]</a:t>
            </a:r>
            <a:endParaRPr lang="en-US" sz="1400" dirty="0">
              <a:solidFill>
                <a:srgbClr val="C00000"/>
              </a:solidFill>
              <a:latin typeface="Calibri" pitchFamily="34" charset="0"/>
            </a:endParaRPr>
          </a:p>
          <a:p>
            <a:pPr marL="233363" indent="-233363" eaLnBrk="0" hangingPunct="0">
              <a:spcBef>
                <a:spcPts val="600"/>
              </a:spcBef>
              <a:buClr>
                <a:srgbClr val="287A51"/>
              </a:buClr>
              <a:buFont typeface="Arial" charset="0"/>
              <a:buChar char="•"/>
              <a:defRPr/>
            </a:pPr>
            <a:r>
              <a:rPr lang="en-US" sz="1400" dirty="0">
                <a:latin typeface="Calibri" pitchFamily="34" charset="0"/>
              </a:rPr>
              <a:t>Scanning equipment is expensive and can be fussy – take the time to develop a user manual to speed up staff training </a:t>
            </a:r>
            <a:r>
              <a:rPr lang="en-US" sz="1400" dirty="0">
                <a:solidFill>
                  <a:schemeClr val="accent1"/>
                </a:solidFill>
                <a:latin typeface="Calibri" pitchFamily="34" charset="0"/>
              </a:rPr>
              <a:t>[C. Sweet]</a:t>
            </a:r>
          </a:p>
          <a:p>
            <a:pPr marL="233363" indent="-233363" eaLnBrk="0" hangingPunct="0">
              <a:spcBef>
                <a:spcPts val="600"/>
              </a:spcBef>
              <a:buClr>
                <a:srgbClr val="287A51"/>
              </a:buClr>
              <a:buFont typeface="Arial" charset="0"/>
              <a:buChar char="•"/>
              <a:defRPr/>
            </a:pPr>
            <a:r>
              <a:rPr lang="en-US" sz="1400" dirty="0">
                <a:latin typeface="Calibri" pitchFamily="34" charset="0"/>
              </a:rPr>
              <a:t>Engage an ILL mentor to help maximize use of workflow automation tools </a:t>
            </a:r>
            <a:r>
              <a:rPr lang="en-US" sz="1400" dirty="0">
                <a:solidFill>
                  <a:schemeClr val="accent1"/>
                </a:solidFill>
                <a:latin typeface="Calibri" pitchFamily="34" charset="0"/>
              </a:rPr>
              <a:t>[NYU, SUNY </a:t>
            </a:r>
            <a:r>
              <a:rPr lang="en-US" sz="1400" dirty="0" err="1">
                <a:solidFill>
                  <a:schemeClr val="accent1"/>
                </a:solidFill>
                <a:latin typeface="Calibri" pitchFamily="34" charset="0"/>
              </a:rPr>
              <a:t>Geneseo</a:t>
            </a:r>
            <a:r>
              <a:rPr lang="en-US" sz="1400" dirty="0">
                <a:solidFill>
                  <a:schemeClr val="accent1"/>
                </a:solidFill>
                <a:latin typeface="Calibri" pitchFamily="34" charset="0"/>
              </a:rPr>
              <a:t>]</a:t>
            </a:r>
          </a:p>
          <a:p>
            <a:pPr marL="342900" indent="-342900" eaLnBrk="0" hangingPunct="0">
              <a:spcBef>
                <a:spcPts val="600"/>
              </a:spcBef>
              <a:buClr>
                <a:srgbClr val="287A51"/>
              </a:buClr>
              <a:defRPr/>
            </a:pPr>
            <a:endParaRPr lang="en-US" sz="1400" dirty="0">
              <a:solidFill>
                <a:srgbClr val="C00000"/>
              </a:solidFill>
              <a:latin typeface="Calibri" pitchFamily="34" charset="0"/>
            </a:endParaRPr>
          </a:p>
        </p:txBody>
      </p:sp>
      <p:sp>
        <p:nvSpPr>
          <p:cNvPr id="22533" name="Title 1"/>
          <p:cNvSpPr>
            <a:spLocks noGrp="1"/>
          </p:cNvSpPr>
          <p:nvPr>
            <p:ph type="title"/>
          </p:nvPr>
        </p:nvSpPr>
        <p:spPr/>
        <p:txBody>
          <a:bodyPr/>
          <a:lstStyle/>
          <a:p>
            <a:pPr eaLnBrk="1" hangingPunct="1"/>
            <a:r>
              <a:rPr lang="en-US" sz="2800" dirty="0" smtClean="0"/>
              <a:t>Best practices observed: office paper use (I)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3164CAFE-C2C4-4C70-A1EE-C31FA43E345B}" type="slidenum">
              <a:rPr lang="en-US" smtClean="0"/>
              <a:pPr/>
              <a:t>27</a:t>
            </a:fld>
            <a:endParaRPr lang="en-US" smtClean="0"/>
          </a:p>
        </p:txBody>
      </p:sp>
      <p:sp>
        <p:nvSpPr>
          <p:cNvPr id="23556" name="Rectangle 43"/>
          <p:cNvSpPr>
            <a:spLocks noChangeArrowheads="1"/>
          </p:cNvSpPr>
          <p:nvPr/>
        </p:nvSpPr>
        <p:spPr bwMode="auto">
          <a:xfrm>
            <a:off x="533400" y="1524000"/>
            <a:ext cx="8305800" cy="4648200"/>
          </a:xfrm>
          <a:prstGeom prst="rect">
            <a:avLst/>
          </a:prstGeom>
          <a:noFill/>
          <a:ln w="9525">
            <a:noFill/>
            <a:miter lim="800000"/>
            <a:headEnd/>
            <a:tailEnd/>
          </a:ln>
        </p:spPr>
        <p:txBody>
          <a:bodyPr/>
          <a:lstStyle/>
          <a:p>
            <a:pPr marL="233363" indent="-233363" eaLnBrk="0" hangingPunct="0">
              <a:spcBef>
                <a:spcPts val="600"/>
              </a:spcBef>
              <a:buClr>
                <a:srgbClr val="287A51"/>
              </a:buClr>
            </a:pPr>
            <a:r>
              <a:rPr lang="en-US" sz="1400" b="1" dirty="0">
                <a:latin typeface="Calibri" pitchFamily="34" charset="0"/>
              </a:rPr>
              <a:t>2. Reuse paper </a:t>
            </a:r>
          </a:p>
          <a:p>
            <a:pPr marL="233363" indent="-233363" eaLnBrk="0" hangingPunct="0">
              <a:spcBef>
                <a:spcPts val="600"/>
              </a:spcBef>
              <a:buClr>
                <a:srgbClr val="287A51"/>
              </a:buClr>
              <a:buFont typeface="Arial" charset="0"/>
              <a:buChar char="•"/>
            </a:pPr>
            <a:r>
              <a:rPr lang="en-US" sz="1400" dirty="0">
                <a:latin typeface="Calibri" pitchFamily="34" charset="0"/>
              </a:rPr>
              <a:t>Make photocopies on the back sides of scratch paper </a:t>
            </a:r>
            <a:r>
              <a:rPr lang="en-US" sz="1400" dirty="0" smtClean="0">
                <a:solidFill>
                  <a:schemeClr val="accent1"/>
                </a:solidFill>
                <a:latin typeface="Calibri" pitchFamily="34" charset="0"/>
              </a:rPr>
              <a:t>[Minnesota, NYU</a:t>
            </a:r>
            <a:r>
              <a:rPr lang="en-US" sz="1400" dirty="0">
                <a:solidFill>
                  <a:schemeClr val="accent1"/>
                </a:solidFill>
                <a:latin typeface="Calibri" pitchFamily="34" charset="0"/>
              </a:rPr>
              <a:t>]</a:t>
            </a:r>
          </a:p>
          <a:p>
            <a:pPr marL="233363" indent="-233363" eaLnBrk="0" hangingPunct="0">
              <a:spcBef>
                <a:spcPts val="600"/>
              </a:spcBef>
              <a:buClr>
                <a:srgbClr val="287A51"/>
              </a:buClr>
              <a:buFont typeface="Arial" charset="0"/>
              <a:buChar char="•"/>
            </a:pPr>
            <a:r>
              <a:rPr lang="en-US" sz="1400" dirty="0">
                <a:latin typeface="Calibri" pitchFamily="34" charset="0"/>
              </a:rPr>
              <a:t>Reuse back side of scratch paper for notes (cut sheets in halves or quarters) </a:t>
            </a:r>
            <a:r>
              <a:rPr lang="en-US" sz="1400" dirty="0" smtClean="0">
                <a:solidFill>
                  <a:schemeClr val="accent1"/>
                </a:solidFill>
                <a:latin typeface="Calibri" pitchFamily="34" charset="0"/>
              </a:rPr>
              <a:t>[Stanford]</a:t>
            </a:r>
            <a:endParaRPr lang="en-US" sz="1400" dirty="0">
              <a:solidFill>
                <a:schemeClr val="accent1"/>
              </a:solidFill>
              <a:latin typeface="Calibri" pitchFamily="34" charset="0"/>
            </a:endParaRPr>
          </a:p>
          <a:p>
            <a:pPr marL="233363" indent="-233363" eaLnBrk="0" hangingPunct="0">
              <a:spcBef>
                <a:spcPts val="600"/>
              </a:spcBef>
              <a:buClr>
                <a:srgbClr val="287A51"/>
              </a:buClr>
              <a:buFont typeface="Arial" charset="0"/>
              <a:buChar char="•"/>
            </a:pPr>
            <a:r>
              <a:rPr lang="en-US" sz="1400" dirty="0">
                <a:latin typeface="Calibri" pitchFamily="34" charset="0"/>
              </a:rPr>
              <a:t>Reuse pick slip as mailing record, book band, or return paperwork </a:t>
            </a:r>
            <a:r>
              <a:rPr lang="en-US" sz="1400" dirty="0">
                <a:solidFill>
                  <a:schemeClr val="accent1"/>
                </a:solidFill>
                <a:latin typeface="Calibri" pitchFamily="34" charset="0"/>
              </a:rPr>
              <a:t>[Clark, Stanford]</a:t>
            </a:r>
          </a:p>
          <a:p>
            <a:pPr marL="233363" indent="-233363" eaLnBrk="0" hangingPunct="0">
              <a:spcBef>
                <a:spcPts val="600"/>
              </a:spcBef>
              <a:buClr>
                <a:srgbClr val="287A51"/>
              </a:buClr>
            </a:pPr>
            <a:endParaRPr lang="en-US" sz="300" dirty="0">
              <a:solidFill>
                <a:srgbClr val="C00000"/>
              </a:solidFill>
              <a:latin typeface="Calibri" pitchFamily="34" charset="0"/>
            </a:endParaRPr>
          </a:p>
          <a:p>
            <a:pPr marL="233363" indent="-233363" eaLnBrk="0" hangingPunct="0">
              <a:spcBef>
                <a:spcPts val="600"/>
              </a:spcBef>
              <a:buClr>
                <a:srgbClr val="287A51"/>
              </a:buClr>
            </a:pPr>
            <a:r>
              <a:rPr lang="en-US" sz="1400" b="1" dirty="0">
                <a:latin typeface="Calibri" pitchFamily="34" charset="0"/>
              </a:rPr>
              <a:t>3. Procure paper from sustainable sources</a:t>
            </a:r>
          </a:p>
          <a:p>
            <a:pPr marL="233363" indent="-233363" eaLnBrk="0" hangingPunct="0">
              <a:spcBef>
                <a:spcPts val="600"/>
              </a:spcBef>
              <a:buClr>
                <a:srgbClr val="287A51"/>
              </a:buClr>
              <a:buFont typeface="Arial" charset="0"/>
              <a:buChar char="•"/>
            </a:pPr>
            <a:r>
              <a:rPr lang="en-US" sz="1400" dirty="0">
                <a:latin typeface="Calibri" pitchFamily="34" charset="0"/>
              </a:rPr>
              <a:t>Maximize recycled content of paper purchased (30% post-consumer recycled content is often cost-neutral)</a:t>
            </a:r>
          </a:p>
          <a:p>
            <a:pPr marL="233363" indent="-233363" eaLnBrk="0" hangingPunct="0">
              <a:spcBef>
                <a:spcPts val="600"/>
              </a:spcBef>
              <a:buClr>
                <a:srgbClr val="287A51"/>
              </a:buClr>
              <a:buFont typeface="Arial" charset="0"/>
              <a:buChar char="•"/>
            </a:pPr>
            <a:r>
              <a:rPr lang="en-US" sz="1400" dirty="0">
                <a:latin typeface="Calibri" pitchFamily="34" charset="0"/>
              </a:rPr>
              <a:t>Purchase FSC-certified paper when possible</a:t>
            </a:r>
          </a:p>
        </p:txBody>
      </p:sp>
      <p:sp>
        <p:nvSpPr>
          <p:cNvPr id="23557" name="Title 1"/>
          <p:cNvSpPr>
            <a:spLocks noGrp="1"/>
          </p:cNvSpPr>
          <p:nvPr>
            <p:ph type="title"/>
          </p:nvPr>
        </p:nvSpPr>
        <p:spPr/>
        <p:txBody>
          <a:bodyPr/>
          <a:lstStyle/>
          <a:p>
            <a:pPr eaLnBrk="1" hangingPunct="1"/>
            <a:r>
              <a:rPr lang="en-US" sz="2800" dirty="0" smtClean="0"/>
              <a:t>Best practices observed: office paper use (II)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36B75070-35D6-4410-AF51-A40392932064}" type="slidenum">
              <a:rPr lang="en-US" smtClean="0"/>
              <a:pPr/>
              <a:t>28</a:t>
            </a:fld>
            <a:endParaRPr lang="en-US" smtClean="0"/>
          </a:p>
        </p:txBody>
      </p:sp>
      <p:sp>
        <p:nvSpPr>
          <p:cNvPr id="17412" name="Rectangle 43"/>
          <p:cNvSpPr>
            <a:spLocks noChangeArrowheads="1"/>
          </p:cNvSpPr>
          <p:nvPr/>
        </p:nvSpPr>
        <p:spPr bwMode="auto">
          <a:xfrm>
            <a:off x="533400" y="1447800"/>
            <a:ext cx="8077200" cy="3962400"/>
          </a:xfrm>
          <a:prstGeom prst="rect">
            <a:avLst/>
          </a:prstGeom>
          <a:noFill/>
          <a:ln w="9525">
            <a:noFill/>
            <a:miter lim="800000"/>
            <a:headEnd/>
            <a:tailEnd/>
          </a:ln>
        </p:spPr>
        <p:txBody>
          <a:bodyPr/>
          <a:lstStyle/>
          <a:p>
            <a:pPr marL="342900" indent="-342900" eaLnBrk="0" hangingPunct="0">
              <a:spcBef>
                <a:spcPts val="300"/>
              </a:spcBef>
              <a:buClr>
                <a:srgbClr val="287A51"/>
              </a:buClr>
              <a:defRPr/>
            </a:pPr>
            <a:endParaRPr lang="en-US" sz="3200" b="1" dirty="0" smtClean="0">
              <a:solidFill>
                <a:schemeClr val="accent1"/>
              </a:solidFill>
              <a:latin typeface="Calibri" pitchFamily="34" charset="0"/>
            </a:endParaRPr>
          </a:p>
          <a:p>
            <a:pPr marL="342900" indent="-342900" eaLnBrk="0" hangingPunct="0">
              <a:spcBef>
                <a:spcPts val="300"/>
              </a:spcBef>
              <a:buClr>
                <a:srgbClr val="287A51"/>
              </a:buClr>
              <a:defRPr/>
            </a:pPr>
            <a:r>
              <a:rPr lang="en-US" sz="3200" b="1" dirty="0" smtClean="0">
                <a:solidFill>
                  <a:schemeClr val="accent1"/>
                </a:solidFill>
                <a:latin typeface="Calibri" pitchFamily="34" charset="0"/>
              </a:rPr>
              <a:t>Cost </a:t>
            </a:r>
            <a:r>
              <a:rPr lang="en-US" sz="3200" b="1" dirty="0">
                <a:solidFill>
                  <a:schemeClr val="accent1"/>
                </a:solidFill>
                <a:latin typeface="Calibri" pitchFamily="34" charset="0"/>
              </a:rPr>
              <a:t>barriers</a:t>
            </a:r>
            <a:r>
              <a:rPr lang="en-US" sz="3200" b="1" dirty="0" smtClean="0">
                <a:solidFill>
                  <a:schemeClr val="accent1"/>
                </a:solidFill>
                <a:latin typeface="Calibri" pitchFamily="34" charset="0"/>
              </a:rPr>
              <a:t>:</a:t>
            </a:r>
          </a:p>
          <a:p>
            <a:pPr marL="342900" indent="-342900" eaLnBrk="0" hangingPunct="0">
              <a:spcBef>
                <a:spcPts val="300"/>
              </a:spcBef>
              <a:buClr>
                <a:srgbClr val="287A51"/>
              </a:buClr>
              <a:defRPr/>
            </a:pPr>
            <a:endParaRPr lang="en-US" sz="2400" b="1" dirty="0">
              <a:latin typeface="Calibri" pitchFamily="34" charset="0"/>
            </a:endParaRPr>
          </a:p>
          <a:p>
            <a:pPr marL="233363" indent="-233363" eaLnBrk="0" hangingPunct="0">
              <a:spcBef>
                <a:spcPts val="200"/>
              </a:spcBef>
              <a:buClr>
                <a:srgbClr val="287A51"/>
              </a:buClr>
              <a:buFont typeface="Arial" charset="0"/>
              <a:buChar char="•"/>
              <a:defRPr/>
            </a:pPr>
            <a:r>
              <a:rPr lang="en-US" sz="2400" dirty="0">
                <a:latin typeface="Calibri" pitchFamily="34" charset="0"/>
              </a:rPr>
              <a:t>Cost of </a:t>
            </a:r>
            <a:r>
              <a:rPr lang="en-US" sz="2400" dirty="0">
                <a:solidFill>
                  <a:schemeClr val="accent1"/>
                </a:solidFill>
                <a:latin typeface="Calibri" pitchFamily="34" charset="0"/>
              </a:rPr>
              <a:t>greener</a:t>
            </a:r>
            <a:r>
              <a:rPr lang="en-US" sz="2400" dirty="0">
                <a:latin typeface="Calibri" pitchFamily="34" charset="0"/>
              </a:rPr>
              <a:t> (durable, recyclable, compostable) packaging materials limits their </a:t>
            </a:r>
            <a:r>
              <a:rPr lang="en-US" sz="2400" dirty="0" smtClean="0">
                <a:latin typeface="Calibri" pitchFamily="34" charset="0"/>
              </a:rPr>
              <a:t>use</a:t>
            </a:r>
          </a:p>
          <a:p>
            <a:pPr marL="233363" indent="-233363" eaLnBrk="0" hangingPunct="0">
              <a:spcBef>
                <a:spcPts val="200"/>
              </a:spcBef>
              <a:buClr>
                <a:srgbClr val="287A51"/>
              </a:buClr>
              <a:defRPr/>
            </a:pPr>
            <a:endParaRPr lang="en-US" sz="2400" dirty="0">
              <a:latin typeface="Calibri" pitchFamily="34" charset="0"/>
            </a:endParaRPr>
          </a:p>
          <a:p>
            <a:pPr marL="233363" indent="-233363" eaLnBrk="0" hangingPunct="0">
              <a:spcBef>
                <a:spcPts val="200"/>
              </a:spcBef>
              <a:buClr>
                <a:srgbClr val="287A51"/>
              </a:buClr>
              <a:buFont typeface="Arial" charset="0"/>
              <a:buChar char="•"/>
              <a:defRPr/>
            </a:pPr>
            <a:r>
              <a:rPr lang="en-US" sz="2400" dirty="0">
                <a:latin typeface="Calibri" pitchFamily="34" charset="0"/>
              </a:rPr>
              <a:t>Cost of overhead scanners limits ability to send articles electronically without </a:t>
            </a:r>
            <a:r>
              <a:rPr lang="en-US" sz="2400" dirty="0" smtClean="0">
                <a:latin typeface="Calibri" pitchFamily="34" charset="0"/>
              </a:rPr>
              <a:t>printing</a:t>
            </a:r>
          </a:p>
          <a:p>
            <a:pPr marL="233363" indent="-233363" eaLnBrk="0" hangingPunct="0">
              <a:spcBef>
                <a:spcPts val="200"/>
              </a:spcBef>
              <a:buClr>
                <a:srgbClr val="287A51"/>
              </a:buClr>
              <a:defRPr/>
            </a:pPr>
            <a:endParaRPr lang="en-US" sz="2400" dirty="0">
              <a:latin typeface="Calibri" pitchFamily="34" charset="0"/>
            </a:endParaRPr>
          </a:p>
          <a:p>
            <a:pPr marL="233363" indent="-233363" eaLnBrk="0" hangingPunct="0">
              <a:spcBef>
                <a:spcPts val="200"/>
              </a:spcBef>
              <a:buClr>
                <a:srgbClr val="287A51"/>
              </a:buClr>
              <a:buFont typeface="Arial" charset="0"/>
              <a:buChar char="•"/>
              <a:defRPr/>
            </a:pPr>
            <a:r>
              <a:rPr lang="en-US" sz="2400" dirty="0">
                <a:latin typeface="Calibri" pitchFamily="34" charset="0"/>
              </a:rPr>
              <a:t>Cost of recycled-content paper limits its use</a:t>
            </a:r>
          </a:p>
          <a:p>
            <a:pPr marL="342900" indent="-342900" eaLnBrk="0" hangingPunct="0">
              <a:spcBef>
                <a:spcPts val="300"/>
              </a:spcBef>
              <a:buClr>
                <a:srgbClr val="287A51"/>
              </a:buClr>
              <a:defRPr/>
            </a:pPr>
            <a:endParaRPr lang="en-US" dirty="0">
              <a:latin typeface="Calibri" pitchFamily="34" charset="0"/>
            </a:endParaRPr>
          </a:p>
        </p:txBody>
      </p:sp>
      <p:sp>
        <p:nvSpPr>
          <p:cNvPr id="16389" name="Title 1"/>
          <p:cNvSpPr>
            <a:spLocks noGrp="1"/>
          </p:cNvSpPr>
          <p:nvPr>
            <p:ph type="title"/>
          </p:nvPr>
        </p:nvSpPr>
        <p:spPr/>
        <p:txBody>
          <a:bodyPr/>
          <a:lstStyle/>
          <a:p>
            <a:pPr eaLnBrk="1" hangingPunct="1"/>
            <a:r>
              <a:rPr lang="en-US" sz="2800" dirty="0" smtClean="0"/>
              <a:t>Barriers to </a:t>
            </a:r>
            <a:r>
              <a:rPr lang="en-US" sz="2800" dirty="0" smtClean="0"/>
              <a:t>greening (I)</a:t>
            </a: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36B75070-35D6-4410-AF51-A40392932064}" type="slidenum">
              <a:rPr lang="en-US" smtClean="0"/>
              <a:pPr/>
              <a:t>29</a:t>
            </a:fld>
            <a:endParaRPr lang="en-US" smtClean="0"/>
          </a:p>
        </p:txBody>
      </p:sp>
      <p:sp>
        <p:nvSpPr>
          <p:cNvPr id="17412" name="Rectangle 43"/>
          <p:cNvSpPr>
            <a:spLocks noChangeArrowheads="1"/>
          </p:cNvSpPr>
          <p:nvPr/>
        </p:nvSpPr>
        <p:spPr bwMode="auto">
          <a:xfrm>
            <a:off x="533400" y="1447800"/>
            <a:ext cx="8077200" cy="3962400"/>
          </a:xfrm>
          <a:prstGeom prst="rect">
            <a:avLst/>
          </a:prstGeom>
          <a:noFill/>
          <a:ln w="9525">
            <a:noFill/>
            <a:miter lim="800000"/>
            <a:headEnd/>
            <a:tailEnd/>
          </a:ln>
        </p:spPr>
        <p:txBody>
          <a:bodyPr/>
          <a:lstStyle/>
          <a:p>
            <a:pPr marL="233363" indent="-233363" eaLnBrk="0" hangingPunct="0">
              <a:spcBef>
                <a:spcPts val="1200"/>
              </a:spcBef>
              <a:buClr>
                <a:srgbClr val="287A51"/>
              </a:buClr>
              <a:defRPr/>
            </a:pPr>
            <a:r>
              <a:rPr lang="en-US" sz="3200" b="1" dirty="0" smtClean="0">
                <a:solidFill>
                  <a:schemeClr val="accent1"/>
                </a:solidFill>
                <a:latin typeface="Calibri" pitchFamily="34" charset="0"/>
              </a:rPr>
              <a:t>Operational </a:t>
            </a:r>
            <a:r>
              <a:rPr lang="en-US" sz="3200" b="1" dirty="0">
                <a:solidFill>
                  <a:schemeClr val="accent1"/>
                </a:solidFill>
                <a:latin typeface="Calibri" pitchFamily="34" charset="0"/>
              </a:rPr>
              <a:t>barriers</a:t>
            </a:r>
            <a:r>
              <a:rPr lang="en-US" sz="3200" b="1" dirty="0" smtClean="0">
                <a:solidFill>
                  <a:schemeClr val="accent1"/>
                </a:solidFill>
                <a:latin typeface="Calibri" pitchFamily="34" charset="0"/>
              </a:rPr>
              <a:t>:</a:t>
            </a:r>
            <a:endParaRPr lang="en-US" sz="2000" dirty="0" smtClean="0">
              <a:solidFill>
                <a:schemeClr val="accent1"/>
              </a:solidFill>
              <a:latin typeface="Calibri" pitchFamily="34" charset="0"/>
            </a:endParaRPr>
          </a:p>
          <a:p>
            <a:pPr marL="233363" indent="-233363" eaLnBrk="0" hangingPunct="0">
              <a:spcBef>
                <a:spcPts val="200"/>
              </a:spcBef>
              <a:buClr>
                <a:srgbClr val="287A51"/>
              </a:buClr>
              <a:buFont typeface="Arial" charset="0"/>
              <a:buChar char="•"/>
              <a:defRPr/>
            </a:pPr>
            <a:r>
              <a:rPr lang="en-US" sz="2400" dirty="0" smtClean="0">
                <a:latin typeface="Calibri" pitchFamily="34" charset="0"/>
              </a:rPr>
              <a:t>While </a:t>
            </a:r>
            <a:r>
              <a:rPr lang="en-US" sz="2400" dirty="0">
                <a:latin typeface="Calibri" pitchFamily="34" charset="0"/>
              </a:rPr>
              <a:t>return items are not time-sensitive and may be held and then bundled with loan items, loan items must be sent immediately, limiting their aggregation and requiring more shipments</a:t>
            </a:r>
          </a:p>
          <a:p>
            <a:pPr marL="233363" indent="-233363" eaLnBrk="0" hangingPunct="0">
              <a:spcBef>
                <a:spcPts val="200"/>
              </a:spcBef>
              <a:buClr>
                <a:srgbClr val="287A51"/>
              </a:buClr>
              <a:buFont typeface="Arial" charset="0"/>
              <a:buChar char="•"/>
              <a:defRPr/>
            </a:pPr>
            <a:r>
              <a:rPr lang="en-US" sz="2400" dirty="0">
                <a:latin typeface="Calibri" pitchFamily="34" charset="0"/>
              </a:rPr>
              <a:t>Fragile items require additional padding</a:t>
            </a:r>
            <a:endParaRPr lang="en-US" sz="2400" dirty="0">
              <a:solidFill>
                <a:srgbClr val="C00000"/>
              </a:solidFill>
              <a:latin typeface="Calibri" pitchFamily="34" charset="0"/>
            </a:endParaRPr>
          </a:p>
          <a:p>
            <a:pPr marL="233363" indent="-233363" eaLnBrk="0" hangingPunct="0">
              <a:spcBef>
                <a:spcPts val="200"/>
              </a:spcBef>
              <a:buClr>
                <a:srgbClr val="287A51"/>
              </a:buClr>
              <a:buFont typeface="Arial" charset="0"/>
              <a:buChar char="•"/>
              <a:defRPr/>
            </a:pPr>
            <a:r>
              <a:rPr lang="en-US" sz="2400" dirty="0">
                <a:latin typeface="Calibri" pitchFamily="34" charset="0"/>
              </a:rPr>
              <a:t>Lack of communication between mailroom and library makes reuse of packaging difficult</a:t>
            </a:r>
          </a:p>
          <a:p>
            <a:pPr marL="233363" indent="-233363" eaLnBrk="0" hangingPunct="0">
              <a:spcBef>
                <a:spcPts val="200"/>
              </a:spcBef>
              <a:buClr>
                <a:srgbClr val="287A51"/>
              </a:buClr>
              <a:buFont typeface="Arial" charset="0"/>
              <a:buChar char="•"/>
              <a:defRPr/>
            </a:pPr>
            <a:r>
              <a:rPr lang="en-US" sz="2400" dirty="0">
                <a:latin typeface="Calibri" pitchFamily="34" charset="0"/>
              </a:rPr>
              <a:t>Lack of storage space for used packaging materials discourages reuse</a:t>
            </a:r>
          </a:p>
          <a:p>
            <a:pPr marL="233363" indent="-233363" eaLnBrk="0" hangingPunct="0">
              <a:spcBef>
                <a:spcPts val="200"/>
              </a:spcBef>
              <a:buClr>
                <a:srgbClr val="287A51"/>
              </a:buClr>
              <a:buFont typeface="Arial" charset="0"/>
              <a:buChar char="•"/>
              <a:defRPr/>
            </a:pPr>
            <a:r>
              <a:rPr lang="en-US" sz="2400" dirty="0">
                <a:latin typeface="Calibri" pitchFamily="34" charset="0"/>
              </a:rPr>
              <a:t>The time it takes to preserve and reuse old packaging materials may outweigh the avoided costs of new packaging materials</a:t>
            </a:r>
          </a:p>
          <a:p>
            <a:pPr marL="342900" indent="-342900" eaLnBrk="0" hangingPunct="0">
              <a:spcBef>
                <a:spcPts val="300"/>
              </a:spcBef>
              <a:buClr>
                <a:srgbClr val="287A51"/>
              </a:buClr>
              <a:defRPr/>
            </a:pPr>
            <a:endParaRPr lang="en-US" dirty="0">
              <a:latin typeface="Calibri" pitchFamily="34" charset="0"/>
            </a:endParaRPr>
          </a:p>
        </p:txBody>
      </p:sp>
      <p:sp>
        <p:nvSpPr>
          <p:cNvPr id="16389" name="Title 1"/>
          <p:cNvSpPr>
            <a:spLocks noGrp="1"/>
          </p:cNvSpPr>
          <p:nvPr>
            <p:ph type="title"/>
          </p:nvPr>
        </p:nvSpPr>
        <p:spPr/>
        <p:txBody>
          <a:bodyPr/>
          <a:lstStyle/>
          <a:p>
            <a:pPr eaLnBrk="1" hangingPunct="1"/>
            <a:r>
              <a:rPr lang="en-US" sz="2800" dirty="0" smtClean="0"/>
              <a:t>Barriers to </a:t>
            </a:r>
            <a:r>
              <a:rPr lang="en-US" sz="2800" dirty="0" smtClean="0"/>
              <a:t>greening (II)</a:t>
            </a: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a:effectLst>
            <a:outerShdw dist="38099" dir="2700000" algn="ctr" rotWithShape="0">
              <a:srgbClr val="144A6F">
                <a:alpha val="74997"/>
              </a:srgbClr>
            </a:outerShdw>
          </a:effectLst>
        </p:spPr>
        <p:txBody>
          <a:bodyPr/>
          <a:lstStyle/>
          <a:p>
            <a:pPr eaLnBrk="1" hangingPunct="1">
              <a:defRPr/>
            </a:pPr>
            <a:r>
              <a:rPr lang="en-US" sz="2400" smtClean="0"/>
              <a:t>Assignment: Green</a:t>
            </a:r>
          </a:p>
        </p:txBody>
      </p:sp>
      <p:sp>
        <p:nvSpPr>
          <p:cNvPr id="13315" name="Slide Number Placeholder 3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914400"/>
            <a:fld id="{DE250392-2818-452E-B8CF-85D606485DC9}" type="slidenum">
              <a:rPr lang="en-US" sz="1200">
                <a:solidFill>
                  <a:srgbClr val="898989"/>
                </a:solidFill>
                <a:latin typeface="Calibri" pitchFamily="34" charset="0"/>
              </a:rPr>
              <a:pPr algn="r" defTabSz="914400"/>
              <a:t>3</a:t>
            </a:fld>
            <a:endParaRPr lang="en-US" sz="1200">
              <a:solidFill>
                <a:srgbClr val="898989"/>
              </a:solidFill>
              <a:latin typeface="Calibri" pitchFamily="34" charset="0"/>
            </a:endParaRPr>
          </a:p>
        </p:txBody>
      </p:sp>
      <p:sp>
        <p:nvSpPr>
          <p:cNvPr id="139269" name="Rectangle 43"/>
          <p:cNvSpPr>
            <a:spLocks noChangeArrowheads="1"/>
          </p:cNvSpPr>
          <p:nvPr/>
        </p:nvSpPr>
        <p:spPr bwMode="auto">
          <a:xfrm>
            <a:off x="533400" y="1676400"/>
            <a:ext cx="8077200" cy="3810000"/>
          </a:xfrm>
          <a:prstGeom prst="rect">
            <a:avLst/>
          </a:prstGeom>
          <a:noFill/>
          <a:ln w="9525">
            <a:noFill/>
            <a:miter lim="800000"/>
            <a:headEnd/>
            <a:tailEnd/>
          </a:ln>
        </p:spPr>
        <p:txBody>
          <a:bodyPr/>
          <a:lstStyle/>
          <a:p>
            <a:pPr marL="342900" indent="-342900" defTabSz="914400" eaLnBrk="0" hangingPunct="0">
              <a:spcBef>
                <a:spcPct val="50000"/>
              </a:spcBef>
              <a:buClr>
                <a:srgbClr val="287A51"/>
              </a:buClr>
              <a:buFont typeface="Arial" charset="0"/>
              <a:buChar char="•"/>
            </a:pPr>
            <a:r>
              <a:rPr lang="en-US" sz="2000" b="1" dirty="0">
                <a:solidFill>
                  <a:schemeClr val="accent1"/>
                </a:solidFill>
                <a:latin typeface="Calibri" pitchFamily="34" charset="0"/>
              </a:rPr>
              <a:t>CEA’s task: </a:t>
            </a:r>
            <a:r>
              <a:rPr lang="en-US" sz="2000" dirty="0" smtClean="0">
                <a:latin typeface="Calibri" pitchFamily="34" charset="0"/>
              </a:rPr>
              <a:t>to </a:t>
            </a:r>
            <a:r>
              <a:rPr lang="en-US" sz="2000" dirty="0">
                <a:latin typeface="Calibri" pitchFamily="34" charset="0"/>
              </a:rPr>
              <a:t>measure the environmental impacts associated with ILL lending processes and recommend improvement options </a:t>
            </a:r>
          </a:p>
          <a:p>
            <a:pPr marL="342900" indent="-342900" defTabSz="914400" eaLnBrk="0" hangingPunct="0">
              <a:spcBef>
                <a:spcPct val="50000"/>
              </a:spcBef>
              <a:buClr>
                <a:srgbClr val="287A51"/>
              </a:buClr>
              <a:buFont typeface="Arial" charset="0"/>
              <a:buChar char="•"/>
            </a:pPr>
            <a:r>
              <a:rPr lang="en-US" sz="2000" b="1" dirty="0">
                <a:solidFill>
                  <a:schemeClr val="accent1"/>
                </a:solidFill>
                <a:latin typeface="Calibri" pitchFamily="34" charset="0"/>
              </a:rPr>
              <a:t>Methodology:</a:t>
            </a:r>
          </a:p>
          <a:p>
            <a:pPr marL="800100" lvl="1" indent="-342900" defTabSz="914400" eaLnBrk="0" hangingPunct="0">
              <a:spcBef>
                <a:spcPts val="800"/>
              </a:spcBef>
              <a:buClr>
                <a:srgbClr val="287A51"/>
              </a:buClr>
              <a:buFont typeface="Arial" charset="0"/>
              <a:buChar char="•"/>
            </a:pPr>
            <a:r>
              <a:rPr lang="en-US" sz="1800" dirty="0">
                <a:latin typeface="Calibri" pitchFamily="34" charset="0"/>
              </a:rPr>
              <a:t>Interviewed 12 representative research, art and public libraries within the OCLC system to identify best practices</a:t>
            </a:r>
          </a:p>
          <a:p>
            <a:pPr marL="800100" lvl="1" indent="-342900" defTabSz="914400" eaLnBrk="0" hangingPunct="0">
              <a:spcBef>
                <a:spcPts val="800"/>
              </a:spcBef>
              <a:buClr>
                <a:srgbClr val="287A51"/>
              </a:buClr>
              <a:buFont typeface="Arial" charset="0"/>
              <a:buChar char="•"/>
            </a:pPr>
            <a:r>
              <a:rPr lang="en-US" sz="1800" dirty="0">
                <a:latin typeface="Calibri" pitchFamily="34" charset="0"/>
              </a:rPr>
              <a:t>Interviewed shipping, packaging, and library experts</a:t>
            </a:r>
          </a:p>
          <a:p>
            <a:pPr marL="800100" lvl="1" indent="-342900" defTabSz="914400" eaLnBrk="0" hangingPunct="0">
              <a:spcBef>
                <a:spcPts val="800"/>
              </a:spcBef>
              <a:buClr>
                <a:srgbClr val="287A51"/>
              </a:buClr>
              <a:buFont typeface="Arial" charset="0"/>
              <a:buChar char="•"/>
            </a:pPr>
            <a:r>
              <a:rPr lang="en-US" sz="1800" dirty="0">
                <a:latin typeface="Calibri" pitchFamily="34" charset="0"/>
              </a:rPr>
              <a:t>Toured a large academic library and business school library to understand lending processes</a:t>
            </a:r>
          </a:p>
          <a:p>
            <a:pPr marL="800100" lvl="1" indent="-342900" defTabSz="914400" eaLnBrk="0" hangingPunct="0">
              <a:spcBef>
                <a:spcPts val="800"/>
              </a:spcBef>
              <a:buClr>
                <a:srgbClr val="287A51"/>
              </a:buClr>
              <a:buFont typeface="Arial" charset="0"/>
              <a:buChar char="•"/>
            </a:pPr>
            <a:r>
              <a:rPr lang="en-US" sz="1800" dirty="0">
                <a:latin typeface="Calibri" pitchFamily="34" charset="0"/>
              </a:rPr>
              <a:t>Collected data from 10 libraries on consortia arrangements, shipping methods and guidelines, and packaging material composition and sourcing</a:t>
            </a:r>
          </a:p>
          <a:p>
            <a:pPr marL="800100" lvl="1" indent="-342900" defTabSz="914400" eaLnBrk="0" hangingPunct="0">
              <a:spcBef>
                <a:spcPts val="800"/>
              </a:spcBef>
              <a:buClr>
                <a:srgbClr val="287A51"/>
              </a:buClr>
              <a:buFont typeface="Arial" charset="0"/>
              <a:buChar char="•"/>
            </a:pPr>
            <a:r>
              <a:rPr lang="en-US" sz="1800" dirty="0">
                <a:latin typeface="Calibri" pitchFamily="34" charset="0"/>
              </a:rPr>
              <a:t>Determined per book-mile greenhouse gas emissions and associated impacts from packaging, shipping, and paper use for 4 lending institutions</a:t>
            </a:r>
          </a:p>
          <a:p>
            <a:pPr marL="800100" lvl="1" indent="-342900" defTabSz="914400" eaLnBrk="0" hangingPunct="0">
              <a:spcBef>
                <a:spcPts val="800"/>
              </a:spcBef>
              <a:buClr>
                <a:srgbClr val="287A51"/>
              </a:buClr>
              <a:buFont typeface="Arial" charset="0"/>
              <a:buChar char="•"/>
            </a:pPr>
            <a:r>
              <a:rPr lang="en-US" sz="1800" dirty="0">
                <a:latin typeface="Calibri" pitchFamily="34" charset="0"/>
              </a:rPr>
              <a:t>Recommended</a:t>
            </a:r>
            <a:r>
              <a:rPr lang="en-US" sz="1600" dirty="0">
                <a:latin typeface="Calibri" pitchFamily="34" charset="0"/>
              </a:rPr>
              <a:t> </a:t>
            </a:r>
            <a:r>
              <a:rPr lang="en-US" sz="1800" dirty="0">
                <a:latin typeface="Calibri" pitchFamily="34" charset="0"/>
              </a:rPr>
              <a:t>improvement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5" nodeType="clickEffect">
                                  <p:stCondLst>
                                    <p:cond delay="0"/>
                                  </p:stCondLst>
                                  <p:childTnLst>
                                    <p:set>
                                      <p:cBhvr override="childStyle">
                                        <p:cTn id="6" dur="indefinite"/>
                                        <p:tgtEl>
                                          <p:spTgt spid="139269">
                                            <p:txEl>
                                              <p:pRg st="6" end="6"/>
                                            </p:txEl>
                                          </p:spTgt>
                                        </p:tgtEl>
                                        <p:attrNameLst>
                                          <p:attrName>style.fontStyle</p:attrName>
                                        </p:attrNameLst>
                                      </p:cBhvr>
                                      <p:to>
                                        <p:strVal val="normal"/>
                                      </p:to>
                                    </p:set>
                                    <p:set>
                                      <p:cBhvr override="childStyle">
                                        <p:cTn id="7" dur="indefinite"/>
                                        <p:tgtEl>
                                          <p:spTgt spid="139269">
                                            <p:txEl>
                                              <p:pRg st="6" end="6"/>
                                            </p:txEl>
                                          </p:spTgt>
                                        </p:tgtEl>
                                        <p:attrNameLst>
                                          <p:attrName>style.fontWeight</p:attrName>
                                        </p:attrNameLst>
                                      </p:cBhvr>
                                      <p:to>
                                        <p:strVal val="bold"/>
                                      </p:to>
                                    </p:set>
                                    <p:set>
                                      <p:cBhvr override="childStyle">
                                        <p:cTn id="8" dur="indefinite"/>
                                        <p:tgtEl>
                                          <p:spTgt spid="139269">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36B75070-35D6-4410-AF51-A40392932064}" type="slidenum">
              <a:rPr lang="en-US" smtClean="0"/>
              <a:pPr/>
              <a:t>30</a:t>
            </a:fld>
            <a:endParaRPr lang="en-US" smtClean="0"/>
          </a:p>
        </p:txBody>
      </p:sp>
      <p:sp>
        <p:nvSpPr>
          <p:cNvPr id="17412" name="Rectangle 43"/>
          <p:cNvSpPr>
            <a:spLocks noChangeArrowheads="1"/>
          </p:cNvSpPr>
          <p:nvPr/>
        </p:nvSpPr>
        <p:spPr bwMode="auto">
          <a:xfrm>
            <a:off x="533400" y="1447800"/>
            <a:ext cx="8077200" cy="3962400"/>
          </a:xfrm>
          <a:prstGeom prst="rect">
            <a:avLst/>
          </a:prstGeom>
          <a:noFill/>
          <a:ln w="9525">
            <a:noFill/>
            <a:miter lim="800000"/>
            <a:headEnd/>
            <a:tailEnd/>
          </a:ln>
        </p:spPr>
        <p:txBody>
          <a:bodyPr/>
          <a:lstStyle/>
          <a:p>
            <a:pPr marL="233363" indent="-233363" eaLnBrk="0" hangingPunct="0">
              <a:spcBef>
                <a:spcPts val="1200"/>
              </a:spcBef>
              <a:buClr>
                <a:srgbClr val="287A51"/>
              </a:buClr>
              <a:defRPr/>
            </a:pPr>
            <a:endParaRPr lang="en-US" sz="3200" b="1" dirty="0" smtClean="0">
              <a:solidFill>
                <a:schemeClr val="accent1"/>
              </a:solidFill>
              <a:latin typeface="Calibri" pitchFamily="34" charset="0"/>
            </a:endParaRPr>
          </a:p>
          <a:p>
            <a:pPr marL="233363" indent="-233363" eaLnBrk="0" hangingPunct="0">
              <a:spcBef>
                <a:spcPts val="1200"/>
              </a:spcBef>
              <a:buClr>
                <a:srgbClr val="287A51"/>
              </a:buClr>
              <a:defRPr/>
            </a:pPr>
            <a:r>
              <a:rPr lang="en-US" sz="3200" b="1" dirty="0" smtClean="0">
                <a:solidFill>
                  <a:schemeClr val="accent1"/>
                </a:solidFill>
                <a:latin typeface="Calibri" pitchFamily="34" charset="0"/>
              </a:rPr>
              <a:t>Systemic </a:t>
            </a:r>
            <a:r>
              <a:rPr lang="en-US" sz="3200" b="1" dirty="0">
                <a:solidFill>
                  <a:schemeClr val="accent1"/>
                </a:solidFill>
                <a:latin typeface="Calibri" pitchFamily="34" charset="0"/>
              </a:rPr>
              <a:t>barriers</a:t>
            </a:r>
            <a:r>
              <a:rPr lang="en-US" sz="3200" b="1" dirty="0" smtClean="0">
                <a:solidFill>
                  <a:schemeClr val="accent1"/>
                </a:solidFill>
                <a:latin typeface="Calibri" pitchFamily="34" charset="0"/>
              </a:rPr>
              <a:t>:</a:t>
            </a:r>
          </a:p>
          <a:p>
            <a:pPr marL="233363" indent="-233363" eaLnBrk="0" hangingPunct="0">
              <a:spcBef>
                <a:spcPts val="200"/>
              </a:spcBef>
              <a:buClr>
                <a:srgbClr val="287A51"/>
              </a:buClr>
              <a:buFont typeface="Arial" pitchFamily="34" charset="0"/>
              <a:buChar char="•"/>
              <a:defRPr/>
            </a:pPr>
            <a:endParaRPr lang="en-US" sz="2400" dirty="0" smtClean="0">
              <a:latin typeface="Calibri" pitchFamily="34" charset="0"/>
            </a:endParaRPr>
          </a:p>
          <a:p>
            <a:pPr marL="233363" indent="-233363" eaLnBrk="0" hangingPunct="0">
              <a:spcBef>
                <a:spcPts val="200"/>
              </a:spcBef>
              <a:buClr>
                <a:srgbClr val="287A51"/>
              </a:buClr>
              <a:buFont typeface="Arial" pitchFamily="34" charset="0"/>
              <a:buChar char="•"/>
              <a:defRPr/>
            </a:pPr>
            <a:r>
              <a:rPr lang="en-US" sz="2400" dirty="0" smtClean="0">
                <a:latin typeface="Calibri" pitchFamily="34" charset="0"/>
              </a:rPr>
              <a:t>Licensing </a:t>
            </a:r>
            <a:r>
              <a:rPr lang="en-US" sz="2400" dirty="0">
                <a:latin typeface="Calibri" pitchFamily="34" charset="0"/>
              </a:rPr>
              <a:t>agreements require that articles be printed prior to scanning electronically, resulting in unnecessary paper </a:t>
            </a:r>
            <a:r>
              <a:rPr lang="en-US" sz="2400" dirty="0" smtClean="0">
                <a:latin typeface="Calibri" pitchFamily="34" charset="0"/>
              </a:rPr>
              <a:t>use</a:t>
            </a:r>
          </a:p>
          <a:p>
            <a:pPr marL="233363" indent="-233363" eaLnBrk="0" hangingPunct="0">
              <a:spcBef>
                <a:spcPts val="200"/>
              </a:spcBef>
              <a:buClr>
                <a:srgbClr val="287A51"/>
              </a:buClr>
              <a:defRPr/>
            </a:pPr>
            <a:endParaRPr lang="en-US" sz="2400" dirty="0">
              <a:latin typeface="Calibri" pitchFamily="34" charset="0"/>
            </a:endParaRPr>
          </a:p>
          <a:p>
            <a:pPr marL="233363" indent="-233363" eaLnBrk="0" hangingPunct="0">
              <a:spcBef>
                <a:spcPts val="200"/>
              </a:spcBef>
              <a:buClr>
                <a:srgbClr val="287A51"/>
              </a:buClr>
              <a:buFont typeface="Arial" pitchFamily="34" charset="0"/>
              <a:buChar char="•"/>
              <a:defRPr/>
            </a:pPr>
            <a:r>
              <a:rPr lang="en-US" sz="2400" dirty="0">
                <a:latin typeface="Calibri" pitchFamily="34" charset="0"/>
              </a:rPr>
              <a:t>Lack of system for sharing best </a:t>
            </a:r>
            <a:r>
              <a:rPr lang="en-US" sz="2400" dirty="0" smtClean="0">
                <a:latin typeface="Calibri" pitchFamily="34" charset="0"/>
              </a:rPr>
              <a:t>practices</a:t>
            </a:r>
          </a:p>
          <a:p>
            <a:pPr marL="233363" indent="-233363" eaLnBrk="0" hangingPunct="0">
              <a:spcBef>
                <a:spcPts val="200"/>
              </a:spcBef>
              <a:buClr>
                <a:srgbClr val="287A51"/>
              </a:buClr>
              <a:defRPr/>
            </a:pPr>
            <a:endParaRPr lang="en-US" sz="2400" dirty="0">
              <a:latin typeface="Calibri" pitchFamily="34" charset="0"/>
            </a:endParaRPr>
          </a:p>
          <a:p>
            <a:pPr marL="233363" indent="-233363" eaLnBrk="0" hangingPunct="0">
              <a:spcBef>
                <a:spcPts val="200"/>
              </a:spcBef>
              <a:buClr>
                <a:srgbClr val="287A51"/>
              </a:buClr>
              <a:buFont typeface="Arial" pitchFamily="34" charset="0"/>
              <a:buChar char="•"/>
              <a:defRPr/>
            </a:pPr>
            <a:r>
              <a:rPr lang="en-US" sz="2400" dirty="0">
                <a:latin typeface="Calibri" pitchFamily="34" charset="0"/>
              </a:rPr>
              <a:t>Lack of incentives to improve environmental friendliness of activities</a:t>
            </a:r>
          </a:p>
          <a:p>
            <a:pPr marL="342900" indent="-342900" eaLnBrk="0" hangingPunct="0">
              <a:spcBef>
                <a:spcPts val="300"/>
              </a:spcBef>
              <a:buClr>
                <a:srgbClr val="287A51"/>
              </a:buClr>
              <a:defRPr/>
            </a:pPr>
            <a:endParaRPr lang="en-US" dirty="0">
              <a:latin typeface="Calibri" pitchFamily="34" charset="0"/>
            </a:endParaRPr>
          </a:p>
        </p:txBody>
      </p:sp>
      <p:sp>
        <p:nvSpPr>
          <p:cNvPr id="16389" name="Title 1"/>
          <p:cNvSpPr>
            <a:spLocks noGrp="1"/>
          </p:cNvSpPr>
          <p:nvPr>
            <p:ph type="title"/>
          </p:nvPr>
        </p:nvSpPr>
        <p:spPr/>
        <p:txBody>
          <a:bodyPr/>
          <a:lstStyle/>
          <a:p>
            <a:pPr eaLnBrk="1" hangingPunct="1"/>
            <a:r>
              <a:rPr lang="en-US" sz="2800" dirty="0" smtClean="0"/>
              <a:t>Barriers to </a:t>
            </a:r>
            <a:r>
              <a:rPr lang="en-US" sz="2800" dirty="0" smtClean="0"/>
              <a:t>greening (III)</a:t>
            </a: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2800" smtClean="0"/>
              <a:t>Summary of findings</a:t>
            </a:r>
          </a:p>
        </p:txBody>
      </p:sp>
      <p:sp>
        <p:nvSpPr>
          <p:cNvPr id="6147"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6BD2B87-2BA9-4A4E-942E-843A9565D8FA}" type="slidenum">
              <a:rPr lang="en-US" smtClean="0"/>
              <a:pPr/>
              <a:t>31</a:t>
            </a:fld>
            <a:endParaRPr lang="en-US" smtClean="0"/>
          </a:p>
        </p:txBody>
      </p:sp>
      <p:sp>
        <p:nvSpPr>
          <p:cNvPr id="6149" name="Rectangle 43"/>
          <p:cNvSpPr>
            <a:spLocks noChangeArrowheads="1"/>
          </p:cNvSpPr>
          <p:nvPr/>
        </p:nvSpPr>
        <p:spPr bwMode="auto">
          <a:xfrm>
            <a:off x="533400" y="1524000"/>
            <a:ext cx="8077200" cy="4114800"/>
          </a:xfrm>
          <a:prstGeom prst="rect">
            <a:avLst/>
          </a:prstGeom>
          <a:noFill/>
          <a:ln w="9525">
            <a:noFill/>
            <a:miter lim="800000"/>
            <a:headEnd/>
            <a:tailEnd/>
          </a:ln>
        </p:spPr>
        <p:txBody>
          <a:bodyPr/>
          <a:lstStyle/>
          <a:p>
            <a:pPr marL="342900" indent="-342900" eaLnBrk="0" hangingPunct="0">
              <a:spcBef>
                <a:spcPts val="1200"/>
              </a:spcBef>
              <a:buClr>
                <a:srgbClr val="287A51"/>
              </a:buClr>
              <a:buFont typeface="Arial" charset="0"/>
              <a:buChar char="•"/>
            </a:pPr>
            <a:r>
              <a:rPr lang="en-US" sz="2000" b="1" dirty="0">
                <a:latin typeface="Calibri" pitchFamily="34" charset="0"/>
              </a:rPr>
              <a:t>The largest environmental</a:t>
            </a:r>
            <a:r>
              <a:rPr lang="en-US" sz="2000" b="1" dirty="0">
                <a:solidFill>
                  <a:schemeClr val="hlink"/>
                </a:solidFill>
                <a:latin typeface="Calibri" pitchFamily="34" charset="0"/>
              </a:rPr>
              <a:t> </a:t>
            </a:r>
            <a:r>
              <a:rPr lang="en-US" sz="2000" b="1" dirty="0">
                <a:latin typeface="Calibri" pitchFamily="34" charset="0"/>
              </a:rPr>
              <a:t>impacts </a:t>
            </a:r>
            <a:r>
              <a:rPr lang="en-US" sz="2000" dirty="0">
                <a:latin typeface="Calibri" pitchFamily="34" charset="0"/>
              </a:rPr>
              <a:t>directly</a:t>
            </a:r>
            <a:r>
              <a:rPr lang="en-US" sz="2000" b="1" dirty="0">
                <a:latin typeface="Calibri" pitchFamily="34" charset="0"/>
              </a:rPr>
              <a:t> </a:t>
            </a:r>
            <a:r>
              <a:rPr lang="en-US" sz="2000" dirty="0">
                <a:latin typeface="Calibri" pitchFamily="34" charset="0"/>
              </a:rPr>
              <a:t>associated with ILL operations are packaging, shipping, and paper use</a:t>
            </a:r>
          </a:p>
          <a:p>
            <a:pPr marL="342900" indent="-342900" eaLnBrk="0" hangingPunct="0">
              <a:spcBef>
                <a:spcPts val="1200"/>
              </a:spcBef>
              <a:buClr>
                <a:srgbClr val="287A51"/>
              </a:buClr>
              <a:buFont typeface="Arial" charset="0"/>
              <a:buChar char="•"/>
            </a:pPr>
            <a:r>
              <a:rPr lang="en-US" sz="2000" b="1" dirty="0">
                <a:latin typeface="Calibri" pitchFamily="34" charset="0"/>
              </a:rPr>
              <a:t>Libraries are already doing a lot to be green</a:t>
            </a:r>
            <a:r>
              <a:rPr lang="en-US" sz="2000" dirty="0">
                <a:latin typeface="Calibri" pitchFamily="34" charset="0"/>
              </a:rPr>
              <a:t>:</a:t>
            </a:r>
          </a:p>
          <a:p>
            <a:pPr marL="800100" lvl="1" indent="-342900" eaLnBrk="0" hangingPunct="0">
              <a:spcBef>
                <a:spcPts val="600"/>
              </a:spcBef>
              <a:buClr>
                <a:srgbClr val="287A51"/>
              </a:buClr>
              <a:buFont typeface="Arial" charset="0"/>
              <a:buChar char="•"/>
            </a:pPr>
            <a:r>
              <a:rPr lang="en-US" sz="2000" dirty="0">
                <a:latin typeface="Calibri" pitchFamily="34" charset="0"/>
              </a:rPr>
              <a:t>Reusing packaging materials</a:t>
            </a:r>
          </a:p>
          <a:p>
            <a:pPr marL="800100" lvl="1" indent="-342900" eaLnBrk="0" hangingPunct="0">
              <a:spcBef>
                <a:spcPts val="600"/>
              </a:spcBef>
              <a:buClr>
                <a:srgbClr val="287A51"/>
              </a:buClr>
              <a:buFont typeface="Arial" charset="0"/>
              <a:buChar char="•"/>
            </a:pPr>
            <a:r>
              <a:rPr lang="en-US" sz="2000" dirty="0">
                <a:latin typeface="Calibri" pitchFamily="34" charset="0"/>
              </a:rPr>
              <a:t>Bundling outgoing shipments</a:t>
            </a:r>
          </a:p>
          <a:p>
            <a:pPr marL="800100" lvl="1" indent="-342900" eaLnBrk="0" hangingPunct="0">
              <a:spcBef>
                <a:spcPts val="600"/>
              </a:spcBef>
              <a:buClr>
                <a:srgbClr val="287A51"/>
              </a:buClr>
              <a:buFont typeface="Arial" charset="0"/>
              <a:buChar char="•"/>
            </a:pPr>
            <a:r>
              <a:rPr lang="en-US" sz="2000" dirty="0">
                <a:latin typeface="Calibri" pitchFamily="34" charset="0"/>
              </a:rPr>
              <a:t>Sourcing books from local institutions</a:t>
            </a:r>
          </a:p>
          <a:p>
            <a:pPr marL="342900" indent="-342900" eaLnBrk="0" hangingPunct="0">
              <a:spcBef>
                <a:spcPts val="1200"/>
              </a:spcBef>
              <a:buClr>
                <a:srgbClr val="287A51"/>
              </a:buClr>
              <a:buFont typeface="Arial" charset="0"/>
              <a:buChar char="•"/>
            </a:pPr>
            <a:r>
              <a:rPr lang="en-US" sz="2000" b="1" dirty="0">
                <a:latin typeface="Calibri" pitchFamily="34" charset="0"/>
              </a:rPr>
              <a:t>Further greening activities may be constrained </a:t>
            </a:r>
            <a:r>
              <a:rPr lang="en-US" sz="2000" dirty="0">
                <a:latin typeface="Calibri" pitchFamily="34" charset="0"/>
              </a:rPr>
              <a:t>by budget limitations, operational constraints, and systematic barriers</a:t>
            </a:r>
          </a:p>
          <a:p>
            <a:pPr marL="342900" indent="-342900" eaLnBrk="0" hangingPunct="0">
              <a:spcBef>
                <a:spcPts val="1200"/>
              </a:spcBef>
              <a:buClr>
                <a:srgbClr val="287A51"/>
              </a:buClr>
              <a:buFont typeface="Arial" charset="0"/>
              <a:buChar char="•"/>
            </a:pPr>
            <a:r>
              <a:rPr lang="en-US" sz="2000" b="1" dirty="0">
                <a:latin typeface="Calibri" pitchFamily="34" charset="0"/>
              </a:rPr>
              <a:t>The biggest opportunity </a:t>
            </a:r>
            <a:r>
              <a:rPr lang="en-US" sz="2000" dirty="0">
                <a:latin typeface="Calibri" pitchFamily="34" charset="0"/>
              </a:rPr>
              <a:t>to improve the environmental profile of the ILL system is for libraries across the system to adopt the best practices in packaging and shipping displayed by surveyed institutions</a:t>
            </a:r>
          </a:p>
          <a:p>
            <a:pPr marL="342900" indent="-342900" eaLnBrk="0" hangingPunct="0">
              <a:spcBef>
                <a:spcPts val="600"/>
              </a:spcBef>
              <a:buClr>
                <a:srgbClr val="287A51"/>
              </a:buClr>
              <a:buFont typeface="Arial" charset="0"/>
              <a:buChar char="•"/>
            </a:pP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800" smtClean="0"/>
              <a:t>Recommendations</a:t>
            </a:r>
          </a:p>
        </p:txBody>
      </p:sp>
      <p:sp>
        <p:nvSpPr>
          <p:cNvPr id="17411"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A001232F-2C99-4FA9-BEE6-D90FA0FF922E}" type="slidenum">
              <a:rPr lang="en-US" smtClean="0"/>
              <a:pPr/>
              <a:t>32</a:t>
            </a:fld>
            <a:endParaRPr lang="en-US" smtClean="0"/>
          </a:p>
        </p:txBody>
      </p:sp>
      <p:sp>
        <p:nvSpPr>
          <p:cNvPr id="17413" name="Rectangle 43"/>
          <p:cNvSpPr>
            <a:spLocks noChangeArrowheads="1"/>
          </p:cNvSpPr>
          <p:nvPr/>
        </p:nvSpPr>
        <p:spPr bwMode="auto">
          <a:xfrm>
            <a:off x="533400" y="1524000"/>
            <a:ext cx="8077200" cy="4038600"/>
          </a:xfrm>
          <a:prstGeom prst="rect">
            <a:avLst/>
          </a:prstGeom>
          <a:noFill/>
          <a:ln w="9525">
            <a:noFill/>
            <a:miter lim="800000"/>
            <a:headEnd/>
            <a:tailEnd/>
          </a:ln>
        </p:spPr>
        <p:txBody>
          <a:bodyPr/>
          <a:lstStyle/>
          <a:p>
            <a:pPr marL="342900" indent="-342900" eaLnBrk="0" hangingPunct="0">
              <a:spcBef>
                <a:spcPts val="600"/>
              </a:spcBef>
              <a:buClr>
                <a:srgbClr val="287A51"/>
              </a:buClr>
              <a:buFont typeface="Calibri" pitchFamily="34" charset="0"/>
              <a:buAutoNum type="arabicPeriod"/>
            </a:pPr>
            <a:r>
              <a:rPr lang="en-US" b="1" dirty="0">
                <a:latin typeface="Calibri" pitchFamily="34" charset="0"/>
              </a:rPr>
              <a:t>Implement the current best practices</a:t>
            </a:r>
            <a:r>
              <a:rPr lang="en-US" dirty="0">
                <a:latin typeface="Calibri" pitchFamily="34" charset="0"/>
              </a:rPr>
              <a:t> of libraries </a:t>
            </a:r>
            <a:r>
              <a:rPr lang="en-US" dirty="0" smtClean="0">
                <a:latin typeface="Calibri" pitchFamily="34" charset="0"/>
              </a:rPr>
              <a:t>surveyed</a:t>
            </a:r>
            <a:endParaRPr lang="en-US" dirty="0">
              <a:latin typeface="Calibri" pitchFamily="34" charset="0"/>
            </a:endParaRPr>
          </a:p>
          <a:p>
            <a:pPr marL="800100" lvl="1" indent="-342900" eaLnBrk="0" hangingPunct="0">
              <a:spcBef>
                <a:spcPts val="400"/>
              </a:spcBef>
              <a:buClr>
                <a:srgbClr val="287A51"/>
              </a:buClr>
              <a:buFont typeface="Arial" charset="0"/>
              <a:buChar char="•"/>
            </a:pPr>
            <a:r>
              <a:rPr lang="en-US" dirty="0">
                <a:latin typeface="Calibri" pitchFamily="34" charset="0"/>
              </a:rPr>
              <a:t>Reuse packaging materials</a:t>
            </a:r>
            <a:endParaRPr lang="en-US" dirty="0">
              <a:solidFill>
                <a:srgbClr val="C00000"/>
              </a:solidFill>
              <a:latin typeface="Calibri" pitchFamily="34" charset="0"/>
            </a:endParaRPr>
          </a:p>
          <a:p>
            <a:pPr marL="800100" lvl="1" indent="-342900" eaLnBrk="0" hangingPunct="0">
              <a:spcBef>
                <a:spcPts val="400"/>
              </a:spcBef>
              <a:buClr>
                <a:srgbClr val="287A51"/>
              </a:buClr>
              <a:buFont typeface="Arial" charset="0"/>
              <a:buChar char="•"/>
            </a:pPr>
            <a:r>
              <a:rPr lang="en-US" dirty="0">
                <a:latin typeface="Calibri" pitchFamily="34" charset="0"/>
              </a:rPr>
              <a:t>Promote reusability of packaging to help others reduce their footprints</a:t>
            </a:r>
          </a:p>
          <a:p>
            <a:pPr marL="800100" lvl="1" indent="-342900" eaLnBrk="0" hangingPunct="0">
              <a:spcBef>
                <a:spcPts val="400"/>
              </a:spcBef>
              <a:buClr>
                <a:srgbClr val="287A51"/>
              </a:buClr>
              <a:buFont typeface="Arial" charset="0"/>
              <a:buChar char="•"/>
            </a:pPr>
            <a:r>
              <a:rPr lang="en-US" dirty="0">
                <a:latin typeface="Calibri" pitchFamily="34" charset="0"/>
              </a:rPr>
              <a:t>Use the smallest size packaging possible (form-fitting)</a:t>
            </a:r>
          </a:p>
          <a:p>
            <a:pPr marL="800100" lvl="1" indent="-342900" eaLnBrk="0" hangingPunct="0">
              <a:spcBef>
                <a:spcPts val="400"/>
              </a:spcBef>
              <a:buClr>
                <a:srgbClr val="287A51"/>
              </a:buClr>
              <a:buFont typeface="Arial" charset="0"/>
              <a:buChar char="•"/>
            </a:pPr>
            <a:r>
              <a:rPr lang="en-US" dirty="0">
                <a:latin typeface="Calibri" pitchFamily="34" charset="0"/>
              </a:rPr>
              <a:t>Source books/materials from the nearest lenders </a:t>
            </a:r>
          </a:p>
          <a:p>
            <a:pPr marL="800100" lvl="1" indent="-342900" eaLnBrk="0" hangingPunct="0">
              <a:spcBef>
                <a:spcPts val="400"/>
              </a:spcBef>
              <a:buClr>
                <a:srgbClr val="287A51"/>
              </a:buClr>
              <a:buFont typeface="Arial" charset="0"/>
              <a:buChar char="•"/>
            </a:pPr>
            <a:r>
              <a:rPr lang="en-US" dirty="0">
                <a:latin typeface="Calibri" pitchFamily="34" charset="0"/>
              </a:rPr>
              <a:t>Aggregate shipments (loans and returns) to same destination</a:t>
            </a:r>
          </a:p>
          <a:p>
            <a:pPr marL="800100" lvl="1" indent="-342900" eaLnBrk="0" hangingPunct="0">
              <a:spcBef>
                <a:spcPts val="400"/>
              </a:spcBef>
              <a:buClr>
                <a:srgbClr val="287A51"/>
              </a:buClr>
              <a:buFont typeface="Arial" charset="0"/>
              <a:buChar char="•"/>
            </a:pPr>
            <a:r>
              <a:rPr lang="en-US" dirty="0">
                <a:latin typeface="Calibri" pitchFamily="34" charset="0"/>
              </a:rPr>
              <a:t>Ship via ground, not air</a:t>
            </a:r>
          </a:p>
          <a:p>
            <a:pPr marL="342900" indent="-342900" eaLnBrk="0" hangingPunct="0">
              <a:spcBef>
                <a:spcPts val="800"/>
              </a:spcBef>
              <a:buClr>
                <a:srgbClr val="287A51"/>
              </a:buClr>
              <a:buFont typeface="Calibri" pitchFamily="34" charset="0"/>
              <a:buAutoNum type="arabicPeriod"/>
            </a:pPr>
            <a:r>
              <a:rPr lang="en-US" b="1" dirty="0">
                <a:latin typeface="Calibri" pitchFamily="34" charset="0"/>
              </a:rPr>
              <a:t>Communicate</a:t>
            </a:r>
            <a:r>
              <a:rPr lang="en-US" dirty="0">
                <a:latin typeface="Calibri" pitchFamily="34" charset="0"/>
              </a:rPr>
              <a:t>: set-up portal / listserv for sharing </a:t>
            </a:r>
            <a:r>
              <a:rPr lang="en-US" dirty="0" smtClean="0">
                <a:latin typeface="Calibri" pitchFamily="34" charset="0"/>
              </a:rPr>
              <a:t> greening </a:t>
            </a:r>
            <a:r>
              <a:rPr lang="en-US" dirty="0">
                <a:latin typeface="Calibri" pitchFamily="34" charset="0"/>
              </a:rPr>
              <a:t>and best practice information</a:t>
            </a:r>
          </a:p>
          <a:p>
            <a:pPr marL="342900" indent="-342900" eaLnBrk="0" hangingPunct="0">
              <a:spcBef>
                <a:spcPts val="800"/>
              </a:spcBef>
              <a:buClr>
                <a:srgbClr val="287A51"/>
              </a:buClr>
              <a:buFont typeface="Calibri" pitchFamily="34" charset="0"/>
              <a:buAutoNum type="arabicPeriod"/>
            </a:pPr>
            <a:r>
              <a:rPr lang="en-US" b="1" dirty="0">
                <a:latin typeface="Calibri" pitchFamily="34" charset="0"/>
              </a:rPr>
              <a:t>Consider launching a purchasing consortium </a:t>
            </a:r>
            <a:r>
              <a:rPr lang="en-US" dirty="0">
                <a:latin typeface="Calibri" pitchFamily="34" charset="0"/>
              </a:rPr>
              <a:t>to lower costs of packaging materials, office copy paper, and overhead scanners</a:t>
            </a:r>
          </a:p>
          <a:p>
            <a:pPr marL="342900" indent="-342900" eaLnBrk="0" hangingPunct="0">
              <a:spcBef>
                <a:spcPts val="800"/>
              </a:spcBef>
              <a:buClr>
                <a:srgbClr val="287A51"/>
              </a:buClr>
              <a:buFont typeface="Calibri" pitchFamily="34" charset="0"/>
              <a:buAutoNum type="arabicPeriod"/>
            </a:pPr>
            <a:r>
              <a:rPr lang="en-US" b="1" dirty="0">
                <a:latin typeface="Calibri" pitchFamily="34" charset="0"/>
              </a:rPr>
              <a:t>Team together to influence </a:t>
            </a:r>
            <a:r>
              <a:rPr lang="en-US" b="1" dirty="0" smtClean="0">
                <a:latin typeface="Calibri" pitchFamily="34" charset="0"/>
              </a:rPr>
              <a:t> </a:t>
            </a:r>
            <a:r>
              <a:rPr lang="en-US" b="1" dirty="0" smtClean="0">
                <a:latin typeface="Calibri" pitchFamily="34" charset="0"/>
              </a:rPr>
              <a:t>A</a:t>
            </a:r>
            <a:r>
              <a:rPr lang="en-US" dirty="0" smtClean="0">
                <a:latin typeface="Calibri" pitchFamily="34" charset="0"/>
              </a:rPr>
              <a:t>) </a:t>
            </a:r>
            <a:r>
              <a:rPr lang="en-US" dirty="0">
                <a:latin typeface="Calibri" pitchFamily="34" charset="0"/>
              </a:rPr>
              <a:t>article subscription licensing agreements to allow e-sending without print copying, and </a:t>
            </a:r>
            <a:r>
              <a:rPr lang="en-US" dirty="0" smtClean="0">
                <a:latin typeface="Calibri" pitchFamily="34" charset="0"/>
              </a:rPr>
              <a:t>B) </a:t>
            </a:r>
            <a:r>
              <a:rPr lang="en-US" dirty="0">
                <a:latin typeface="Calibri" pitchFamily="34" charset="0"/>
              </a:rPr>
              <a:t>UPS/FedEx to use hybrid vehicles for shipments 3) courier services to implement logistics best practices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7" descr="BD18253_"/>
          <p:cNvPicPr>
            <a:picLocks noGrp="1" noChangeAspect="1" noChangeArrowheads="1"/>
          </p:cNvPicPr>
          <p:nvPr>
            <p:ph sz="half" idx="2"/>
          </p:nvPr>
        </p:nvPicPr>
        <p:blipFill>
          <a:blip r:embed="rId3" cstate="print">
            <a:lum bright="-4000"/>
          </a:blip>
          <a:srcRect/>
          <a:stretch>
            <a:fillRect/>
          </a:stretch>
        </p:blipFill>
        <p:spPr>
          <a:xfrm>
            <a:off x="1752600" y="914400"/>
            <a:ext cx="5943600" cy="6248400"/>
          </a:xfrm>
        </p:spPr>
      </p:pic>
      <p:sp>
        <p:nvSpPr>
          <p:cNvPr id="200706" name="Rectangle 2"/>
          <p:cNvSpPr>
            <a:spLocks noGrp="1" noChangeArrowheads="1"/>
          </p:cNvSpPr>
          <p:nvPr>
            <p:ph type="title" idx="4294967295"/>
          </p:nvPr>
        </p:nvSpPr>
        <p:spPr>
          <a:effectLst>
            <a:outerShdw dist="35921" dir="2700000" algn="ctr" rotWithShape="0">
              <a:srgbClr val="144A6F">
                <a:alpha val="74997"/>
              </a:srgbClr>
            </a:outerShdw>
          </a:effectLst>
        </p:spPr>
        <p:txBody>
          <a:bodyPr/>
          <a:lstStyle/>
          <a:p>
            <a:pPr>
              <a:defRPr/>
            </a:pPr>
            <a:r>
              <a:rPr lang="en-US" sz="3200" smtClean="0"/>
              <a:t>Recommendations in a Nutshell</a:t>
            </a:r>
          </a:p>
        </p:txBody>
      </p:sp>
      <p:sp>
        <p:nvSpPr>
          <p:cNvPr id="31747" name="Rectangle 3"/>
          <p:cNvSpPr>
            <a:spLocks noGrp="1" noChangeArrowheads="1"/>
          </p:cNvSpPr>
          <p:nvPr>
            <p:ph type="body" sz="half" idx="1"/>
          </p:nvPr>
        </p:nvSpPr>
        <p:spPr>
          <a:xfrm>
            <a:off x="2667000" y="1936750"/>
            <a:ext cx="3886200" cy="4235450"/>
          </a:xfrm>
        </p:spPr>
        <p:txBody>
          <a:bodyPr/>
          <a:lstStyle/>
          <a:p>
            <a:pPr>
              <a:lnSpc>
                <a:spcPct val="80000"/>
              </a:lnSpc>
            </a:pPr>
            <a:endParaRPr lang="en-US" sz="1800" dirty="0" smtClean="0">
              <a:solidFill>
                <a:schemeClr val="bg2"/>
              </a:solidFill>
            </a:endParaRPr>
          </a:p>
          <a:p>
            <a:pPr algn="ctr">
              <a:lnSpc>
                <a:spcPct val="80000"/>
              </a:lnSpc>
            </a:pPr>
            <a:r>
              <a:rPr lang="en-US" dirty="0" smtClean="0">
                <a:solidFill>
                  <a:schemeClr val="tx2"/>
                </a:solidFill>
              </a:rPr>
              <a:t>Near &gt; </a:t>
            </a:r>
            <a:r>
              <a:rPr lang="en-US" dirty="0" smtClean="0">
                <a:solidFill>
                  <a:schemeClr val="tx2"/>
                </a:solidFill>
              </a:rPr>
              <a:t>Far</a:t>
            </a:r>
          </a:p>
          <a:p>
            <a:pPr algn="ctr">
              <a:lnSpc>
                <a:spcPct val="80000"/>
              </a:lnSpc>
            </a:pPr>
            <a:endParaRPr lang="en-US" dirty="0" smtClean="0">
              <a:solidFill>
                <a:schemeClr val="tx2"/>
              </a:solidFill>
            </a:endParaRPr>
          </a:p>
          <a:p>
            <a:pPr algn="ctr">
              <a:lnSpc>
                <a:spcPct val="80000"/>
              </a:lnSpc>
            </a:pPr>
            <a:r>
              <a:rPr lang="en-US" dirty="0" smtClean="0">
                <a:solidFill>
                  <a:schemeClr val="tx2"/>
                </a:solidFill>
              </a:rPr>
              <a:t>Ground </a:t>
            </a:r>
            <a:r>
              <a:rPr lang="en-US" dirty="0" smtClean="0">
                <a:solidFill>
                  <a:schemeClr val="tx2"/>
                </a:solidFill>
              </a:rPr>
              <a:t>&gt; </a:t>
            </a:r>
            <a:r>
              <a:rPr lang="en-US" dirty="0" smtClean="0">
                <a:solidFill>
                  <a:schemeClr val="tx2"/>
                </a:solidFill>
              </a:rPr>
              <a:t>Air</a:t>
            </a:r>
          </a:p>
          <a:p>
            <a:pPr algn="ctr">
              <a:lnSpc>
                <a:spcPct val="80000"/>
              </a:lnSpc>
            </a:pPr>
            <a:r>
              <a:rPr lang="en-US" dirty="0" smtClean="0">
                <a:solidFill>
                  <a:schemeClr val="tx2"/>
                </a:solidFill>
              </a:rPr>
              <a:t>Re-use &gt; New</a:t>
            </a:r>
          </a:p>
          <a:p>
            <a:pPr algn="ctr">
              <a:lnSpc>
                <a:spcPct val="80000"/>
              </a:lnSpc>
            </a:pPr>
            <a:r>
              <a:rPr lang="en-US" dirty="0" smtClean="0">
                <a:solidFill>
                  <a:schemeClr val="tx2"/>
                </a:solidFill>
              </a:rPr>
              <a:t>Mailers </a:t>
            </a:r>
            <a:r>
              <a:rPr lang="en-US" dirty="0" smtClean="0">
                <a:solidFill>
                  <a:schemeClr val="tx2"/>
                </a:solidFill>
              </a:rPr>
              <a:t>&gt; </a:t>
            </a:r>
            <a:r>
              <a:rPr lang="en-US" dirty="0" smtClean="0">
                <a:solidFill>
                  <a:schemeClr val="tx2"/>
                </a:solidFill>
              </a:rPr>
              <a:t>Boxes</a:t>
            </a:r>
          </a:p>
          <a:p>
            <a:pPr algn="ctr">
              <a:lnSpc>
                <a:spcPct val="80000"/>
              </a:lnSpc>
            </a:pPr>
            <a:endParaRPr lang="en-US" dirty="0" smtClean="0">
              <a:solidFill>
                <a:schemeClr val="tx2"/>
              </a:solidFill>
            </a:endParaRPr>
          </a:p>
          <a:p>
            <a:pPr algn="ctr">
              <a:lnSpc>
                <a:spcPct val="80000"/>
              </a:lnSpc>
            </a:pPr>
            <a:r>
              <a:rPr lang="en-US" dirty="0" smtClean="0">
                <a:solidFill>
                  <a:schemeClr val="tx2"/>
                </a:solidFill>
              </a:rPr>
              <a:t>Aggregate </a:t>
            </a:r>
            <a:r>
              <a:rPr lang="en-US" dirty="0" smtClean="0">
                <a:solidFill>
                  <a:schemeClr val="tx2"/>
                </a:solidFill>
              </a:rPr>
              <a:t>&gt; 1X1</a:t>
            </a:r>
          </a:p>
          <a:p>
            <a:pPr algn="ctr">
              <a:lnSpc>
                <a:spcPct val="80000"/>
              </a:lnSpc>
            </a:pPr>
            <a:r>
              <a:rPr lang="en-US" dirty="0" smtClean="0">
                <a:solidFill>
                  <a:schemeClr val="tx2"/>
                </a:solidFill>
              </a:rPr>
              <a:t>Nylon bags &gt; plastic bins</a:t>
            </a:r>
          </a:p>
          <a:p>
            <a:pPr algn="ctr">
              <a:lnSpc>
                <a:spcPct val="80000"/>
              </a:lnSpc>
            </a:pPr>
            <a:r>
              <a:rPr lang="en-US" dirty="0" smtClean="0">
                <a:solidFill>
                  <a:schemeClr val="tx2"/>
                </a:solidFill>
              </a:rPr>
              <a:t>30% recycled = new ($-wise)</a:t>
            </a:r>
          </a:p>
          <a:p>
            <a:pPr>
              <a:lnSpc>
                <a:spcPct val="80000"/>
              </a:lnSpc>
            </a:pPr>
            <a:endParaRPr lang="en-US" dirty="0" smtClean="0"/>
          </a:p>
          <a:p>
            <a:pPr>
              <a:lnSpc>
                <a:spcPct val="80000"/>
              </a:lnSpc>
            </a:pPr>
            <a:endParaRPr lang="en-US" dirty="0" smtClean="0"/>
          </a:p>
          <a:p>
            <a:pPr>
              <a:lnSpc>
                <a:spcPct val="80000"/>
              </a:lnSpc>
              <a:buFontTx/>
              <a:buNone/>
            </a:pPr>
            <a:endParaRPr lang="en-US" dirty="0" smtClean="0"/>
          </a:p>
          <a:p>
            <a:pPr>
              <a:lnSpc>
                <a:spcPct val="80000"/>
              </a:lnSpc>
            </a:pPr>
            <a:endParaRPr lang="en-US" sz="800" dirty="0" smtClean="0"/>
          </a:p>
          <a:p>
            <a:pPr>
              <a:lnSpc>
                <a:spcPct val="80000"/>
              </a:lnSpc>
              <a:buFontTx/>
              <a:buNone/>
            </a:pPr>
            <a:endParaRPr lang="en-US" sz="800" dirty="0" smtClean="0"/>
          </a:p>
          <a:p>
            <a:pPr>
              <a:lnSpc>
                <a:spcPct val="80000"/>
              </a:lnSpc>
              <a:buFontTx/>
              <a:buNone/>
            </a:pPr>
            <a:endParaRPr lang="en-US" sz="700" dirty="0" smtClean="0"/>
          </a:p>
          <a:p>
            <a:pPr>
              <a:lnSpc>
                <a:spcPct val="80000"/>
              </a:lnSpc>
              <a:buFontTx/>
              <a:buNone/>
            </a:pPr>
            <a:endParaRPr lang="en-US" sz="700" dirty="0" smtClean="0"/>
          </a:p>
          <a:p>
            <a:pPr>
              <a:lnSpc>
                <a:spcPct val="80000"/>
              </a:lnSpc>
            </a:pPr>
            <a:endParaRPr lang="en-US" sz="800" dirty="0" smtClean="0"/>
          </a:p>
          <a:p>
            <a:pPr>
              <a:lnSpc>
                <a:spcPct val="80000"/>
              </a:lnSpc>
              <a:buFontTx/>
              <a:buNone/>
            </a:pPr>
            <a:r>
              <a:rPr lang="en-US" sz="800" dirty="0" smtClean="0"/>
              <a:t> </a:t>
            </a:r>
          </a:p>
        </p:txBody>
      </p:sp>
      <p:pic>
        <p:nvPicPr>
          <p:cNvPr id="2051" name="Picture 3"/>
          <p:cNvPicPr>
            <a:picLocks noChangeAspect="1" noChangeArrowheads="1"/>
          </p:cNvPicPr>
          <p:nvPr/>
        </p:nvPicPr>
        <p:blipFill>
          <a:blip r:embed="rId4" cstate="print"/>
          <a:srcRect/>
          <a:stretch>
            <a:fillRect/>
          </a:stretch>
        </p:blipFill>
        <p:spPr bwMode="auto">
          <a:xfrm>
            <a:off x="533400" y="1981200"/>
            <a:ext cx="2209133" cy="137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7010400" y="2133600"/>
            <a:ext cx="1005840" cy="1020701"/>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7239000" y="4114800"/>
            <a:ext cx="1463040" cy="918776"/>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457200" y="4267200"/>
            <a:ext cx="1920240" cy="12001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effectLst>
            <a:outerShdw dist="38099" dir="2700000" algn="ctr" rotWithShape="0">
              <a:srgbClr val="144A6F">
                <a:alpha val="74997"/>
              </a:srgbClr>
            </a:outerShdw>
          </a:effectLst>
        </p:spPr>
        <p:txBody>
          <a:bodyPr/>
          <a:lstStyle/>
          <a:p>
            <a:pPr>
              <a:defRPr/>
            </a:pPr>
            <a:r>
              <a:rPr lang="en-US" smtClean="0"/>
              <a:t>The Sharing of the Green</a:t>
            </a:r>
          </a:p>
        </p:txBody>
      </p:sp>
      <p:sp>
        <p:nvSpPr>
          <p:cNvPr id="32771" name="Rectangle 3"/>
          <p:cNvSpPr>
            <a:spLocks noGrp="1" noChangeArrowheads="1"/>
          </p:cNvSpPr>
          <p:nvPr>
            <p:ph type="body" idx="1"/>
          </p:nvPr>
        </p:nvSpPr>
        <p:spPr/>
        <p:txBody>
          <a:bodyPr/>
          <a:lstStyle/>
          <a:p>
            <a:r>
              <a:rPr lang="en-US" dirty="0" smtClean="0"/>
              <a:t>Webinars </a:t>
            </a:r>
            <a:r>
              <a:rPr lang="en-US" dirty="0" smtClean="0"/>
              <a:t>like this</a:t>
            </a:r>
          </a:p>
          <a:p>
            <a:r>
              <a:rPr lang="en-US" dirty="0" smtClean="0"/>
              <a:t>Presentation at ALA in D.C.</a:t>
            </a:r>
            <a:endParaRPr lang="en-US" dirty="0" smtClean="0"/>
          </a:p>
          <a:p>
            <a:r>
              <a:rPr lang="en-US" dirty="0" smtClean="0"/>
              <a:t>Formal report </a:t>
            </a:r>
            <a:r>
              <a:rPr lang="en-US" dirty="0" smtClean="0"/>
              <a:t>published this month</a:t>
            </a:r>
            <a:endParaRPr lang="en-US" dirty="0" smtClean="0"/>
          </a:p>
          <a:p>
            <a:pPr>
              <a:buFontTx/>
              <a:buNone/>
            </a:pPr>
            <a:endParaRPr lang="en-US" dirty="0" smtClean="0"/>
          </a:p>
          <a:p>
            <a:r>
              <a:rPr lang="en-US" dirty="0" smtClean="0"/>
              <a:t>Library Greening Toolkit </a:t>
            </a:r>
            <a:r>
              <a:rPr lang="en-US" dirty="0" smtClean="0"/>
              <a:t>on OCLC Web site</a:t>
            </a:r>
          </a:p>
          <a:p>
            <a:pPr lvl="1"/>
            <a:r>
              <a:rPr lang="en-US" dirty="0" smtClean="0"/>
              <a:t>Greening check list</a:t>
            </a:r>
          </a:p>
          <a:p>
            <a:pPr lvl="1"/>
            <a:r>
              <a:rPr lang="en-US" dirty="0" smtClean="0"/>
              <a:t>ILL best </a:t>
            </a:r>
            <a:r>
              <a:rPr lang="en-US" dirty="0" smtClean="0"/>
              <a:t>practices</a:t>
            </a:r>
          </a:p>
          <a:p>
            <a:pPr lvl="1"/>
            <a:r>
              <a:rPr lang="en-US" dirty="0" smtClean="0"/>
              <a:t>Resources</a:t>
            </a:r>
          </a:p>
          <a:p>
            <a:r>
              <a:rPr lang="en-US" dirty="0" smtClean="0"/>
              <a:t>Keeping the conversation going: ILL-L, blog</a:t>
            </a:r>
          </a:p>
          <a:p>
            <a:endParaRPr lang="en-US" dirty="0" smtClean="0"/>
          </a:p>
        </p:txBody>
      </p:sp>
      <p:pic>
        <p:nvPicPr>
          <p:cNvPr id="9" name="Picture 6" descr="j0293236"/>
          <p:cNvPicPr>
            <a:picLocks noChangeAspect="1" noChangeArrowheads="1"/>
          </p:cNvPicPr>
          <p:nvPr/>
        </p:nvPicPr>
        <p:blipFill>
          <a:blip r:embed="rId3" cstate="print"/>
          <a:srcRect/>
          <a:stretch>
            <a:fillRect/>
          </a:stretch>
        </p:blipFill>
        <p:spPr bwMode="auto">
          <a:xfrm>
            <a:off x="5715000" y="1905001"/>
            <a:ext cx="2514600" cy="19811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458200" cy="1362075"/>
          </a:xfrm>
        </p:spPr>
        <p:txBody>
          <a:bodyPr/>
          <a:lstStyle/>
          <a:p>
            <a:r>
              <a:rPr lang="en-US" dirty="0" smtClean="0">
                <a:solidFill>
                  <a:schemeClr val="accent1"/>
                </a:solidFill>
              </a:rPr>
              <a:t>SHARE YOUR OWN BEST PRACTICES</a:t>
            </a:r>
            <a:endParaRPr lang="en-US" dirty="0">
              <a:solidFill>
                <a:schemeClr val="accent1"/>
              </a:solidFill>
            </a:endParaRPr>
          </a:p>
        </p:txBody>
      </p:sp>
      <p:sp>
        <p:nvSpPr>
          <p:cNvPr id="3" name="Text Placeholder 2"/>
          <p:cNvSpPr>
            <a:spLocks noGrp="1"/>
          </p:cNvSpPr>
          <p:nvPr>
            <p:ph type="body" idx="1"/>
          </p:nvPr>
        </p:nvSpPr>
        <p:spPr/>
        <p:txBody>
          <a:bodyPr/>
          <a:lstStyle/>
          <a:p>
            <a:pPr algn="ctr"/>
            <a:r>
              <a:rPr lang="en-US" sz="4800" dirty="0" smtClean="0">
                <a:solidFill>
                  <a:schemeClr val="accent1"/>
                </a:solidFill>
              </a:rPr>
              <a:t>Questions?  Comments?</a:t>
            </a:r>
            <a:endParaRPr lang="en-US" sz="4800"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800" smtClean="0"/>
              <a:t>Thank you to study participants</a:t>
            </a:r>
          </a:p>
        </p:txBody>
      </p:sp>
      <p:sp>
        <p:nvSpPr>
          <p:cNvPr id="5123" name="Slide Number Placeholder 3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EAE1E386-31DD-4A8C-A04D-614724E8588A}" type="slidenum">
              <a:rPr lang="en-US" smtClean="0"/>
              <a:pPr/>
              <a:t>4</a:t>
            </a:fld>
            <a:endParaRPr lang="en-US" smtClean="0"/>
          </a:p>
        </p:txBody>
      </p:sp>
      <p:graphicFrame>
        <p:nvGraphicFramePr>
          <p:cNvPr id="6" name="Table 5"/>
          <p:cNvGraphicFramePr>
            <a:graphicFrameLocks noGrp="1"/>
          </p:cNvGraphicFramePr>
          <p:nvPr/>
        </p:nvGraphicFramePr>
        <p:xfrm>
          <a:off x="304800" y="1828798"/>
          <a:ext cx="4343399" cy="4709162"/>
        </p:xfrm>
        <a:graphic>
          <a:graphicData uri="http://schemas.openxmlformats.org/drawingml/2006/table">
            <a:tbl>
              <a:tblPr firstRow="1" bandRow="1">
                <a:tableStyleId>{5C22544A-7EE6-4342-B048-85BDC9FD1C3A}</a:tableStyleId>
              </a:tblPr>
              <a:tblGrid>
                <a:gridCol w="2048773"/>
                <a:gridCol w="2294626"/>
              </a:tblGrid>
              <a:tr h="288316">
                <a:tc>
                  <a:txBody>
                    <a:bodyPr/>
                    <a:lstStyle/>
                    <a:p>
                      <a:r>
                        <a:rPr lang="en-US" sz="1200" dirty="0" smtClean="0"/>
                        <a:t>Contact name</a:t>
                      </a:r>
                      <a:endParaRPr lang="en-US" sz="1200" dirty="0"/>
                    </a:p>
                  </a:txBody>
                  <a:tcPr/>
                </a:tc>
                <a:tc>
                  <a:txBody>
                    <a:bodyPr/>
                    <a:lstStyle/>
                    <a:p>
                      <a:r>
                        <a:rPr lang="en-US" sz="1200" dirty="0" smtClean="0"/>
                        <a:t>Organization</a:t>
                      </a:r>
                      <a:endParaRPr lang="en-US" sz="1200" dirty="0"/>
                    </a:p>
                  </a:txBody>
                  <a:tcPr/>
                </a:tc>
              </a:tr>
              <a:tr h="288316">
                <a:tc>
                  <a:txBody>
                    <a:bodyPr/>
                    <a:lstStyle/>
                    <a:p>
                      <a:r>
                        <a:rPr lang="en-US" sz="1200" dirty="0" smtClean="0"/>
                        <a:t>Karen Buck</a:t>
                      </a:r>
                      <a:r>
                        <a:rPr lang="en-US" sz="1200" baseline="0" dirty="0" smtClean="0"/>
                        <a:t>y</a:t>
                      </a:r>
                      <a:endParaRPr lang="en-US" sz="1200" dirty="0"/>
                    </a:p>
                  </a:txBody>
                  <a:tcPr/>
                </a:tc>
                <a:tc>
                  <a:txBody>
                    <a:bodyPr/>
                    <a:lstStyle/>
                    <a:p>
                      <a:r>
                        <a:rPr lang="en-US" sz="1200" dirty="0" smtClean="0"/>
                        <a:t>Clark Art Institute</a:t>
                      </a:r>
                      <a:endParaRPr lang="en-US" sz="1200" dirty="0"/>
                    </a:p>
                  </a:txBody>
                  <a:tcPr/>
                </a:tc>
              </a:tr>
              <a:tr h="288316">
                <a:tc>
                  <a:txBody>
                    <a:bodyPr/>
                    <a:lstStyle/>
                    <a:p>
                      <a:r>
                        <a:rPr lang="en-US" sz="1200" dirty="0" smtClean="0"/>
                        <a:t>Margaret</a:t>
                      </a:r>
                      <a:r>
                        <a:rPr lang="en-US" sz="1200" baseline="0" dirty="0" smtClean="0"/>
                        <a:t> Ellingson</a:t>
                      </a:r>
                      <a:endParaRPr lang="en-US" sz="1200" dirty="0"/>
                    </a:p>
                  </a:txBody>
                  <a:tcPr/>
                </a:tc>
                <a:tc>
                  <a:txBody>
                    <a:bodyPr/>
                    <a:lstStyle/>
                    <a:p>
                      <a:r>
                        <a:rPr lang="en-US" sz="1200" dirty="0" smtClean="0"/>
                        <a:t>Emory University</a:t>
                      </a:r>
                      <a:endParaRPr lang="en-US" sz="1200" dirty="0"/>
                    </a:p>
                  </a:txBody>
                  <a:tcPr/>
                </a:tc>
              </a:tr>
              <a:tr h="288316">
                <a:tc>
                  <a:txBody>
                    <a:bodyPr/>
                    <a:lstStyle/>
                    <a:p>
                      <a:r>
                        <a:rPr lang="en-US" sz="1200" dirty="0" smtClean="0"/>
                        <a:t>Aimee Lind</a:t>
                      </a:r>
                      <a:endParaRPr lang="en-US" sz="1200" dirty="0"/>
                    </a:p>
                  </a:txBody>
                  <a:tcPr/>
                </a:tc>
                <a:tc>
                  <a:txBody>
                    <a:bodyPr/>
                    <a:lstStyle/>
                    <a:p>
                      <a:r>
                        <a:rPr lang="en-US" sz="1200" dirty="0" smtClean="0"/>
                        <a:t>Getty Research Institute</a:t>
                      </a:r>
                      <a:endParaRPr lang="en-US" sz="1200" dirty="0"/>
                    </a:p>
                  </a:txBody>
                  <a:tcPr/>
                </a:tc>
              </a:tr>
              <a:tr h="288316">
                <a:tc>
                  <a:txBody>
                    <a:bodyPr/>
                    <a:lstStyle/>
                    <a:p>
                      <a:r>
                        <a:rPr lang="en-US" sz="1200" dirty="0" smtClean="0"/>
                        <a:t>Jennifer</a:t>
                      </a:r>
                      <a:r>
                        <a:rPr lang="en-US" sz="1200" baseline="0" dirty="0" smtClean="0"/>
                        <a:t> </a:t>
                      </a:r>
                      <a:r>
                        <a:rPr lang="en-US" sz="1200" dirty="0" smtClean="0"/>
                        <a:t>Salvo-Eaton</a:t>
                      </a:r>
                      <a:endParaRPr lang="en-US" sz="1200" dirty="0"/>
                    </a:p>
                  </a:txBody>
                  <a:tcPr/>
                </a:tc>
                <a:tc>
                  <a:txBody>
                    <a:bodyPr/>
                    <a:lstStyle/>
                    <a:p>
                      <a:r>
                        <a:rPr lang="en-US" sz="1200" dirty="0" smtClean="0"/>
                        <a:t>New York University</a:t>
                      </a:r>
                      <a:endParaRPr lang="en-US" sz="1200" dirty="0"/>
                    </a:p>
                  </a:txBody>
                  <a:tcPr/>
                </a:tc>
              </a:tr>
              <a:tr h="288316">
                <a:tc>
                  <a:txBody>
                    <a:bodyPr/>
                    <a:lstStyle/>
                    <a:p>
                      <a:r>
                        <a:rPr lang="en-US" sz="1200" dirty="0" smtClean="0"/>
                        <a:t>Jennifer Block</a:t>
                      </a:r>
                      <a:endParaRPr lang="en-US" sz="1200" dirty="0"/>
                    </a:p>
                  </a:txBody>
                  <a:tcPr/>
                </a:tc>
                <a:tc>
                  <a:txBody>
                    <a:bodyPr/>
                    <a:lstStyle/>
                    <a:p>
                      <a:r>
                        <a:rPr lang="en-US" sz="1200" dirty="0" smtClean="0"/>
                        <a:t>Princeton University</a:t>
                      </a:r>
                      <a:endParaRPr lang="en-US" sz="1200" dirty="0"/>
                    </a:p>
                  </a:txBody>
                  <a:tcPr/>
                </a:tc>
              </a:tr>
              <a:tr h="288316">
                <a:tc>
                  <a:txBody>
                    <a:bodyPr/>
                    <a:lstStyle/>
                    <a:p>
                      <a:r>
                        <a:rPr lang="en-US" sz="1200" dirty="0" smtClean="0"/>
                        <a:t>Michael</a:t>
                      </a:r>
                      <a:r>
                        <a:rPr lang="en-US" sz="1200" baseline="0" dirty="0" smtClean="0"/>
                        <a:t> Hudson</a:t>
                      </a:r>
                      <a:endParaRPr lang="en-US" sz="1200" dirty="0"/>
                    </a:p>
                  </a:txBody>
                  <a:tcPr/>
                </a:tc>
                <a:tc>
                  <a:txBody>
                    <a:bodyPr/>
                    <a:lstStyle/>
                    <a:p>
                      <a:r>
                        <a:rPr lang="en-US" sz="1200" dirty="0" smtClean="0"/>
                        <a:t>San Francisco Public Library</a:t>
                      </a:r>
                      <a:endParaRPr lang="en-US" sz="1200" dirty="0"/>
                    </a:p>
                  </a:txBody>
                  <a:tcPr/>
                </a:tc>
              </a:tr>
              <a:tr h="288316">
                <a:tc>
                  <a:txBody>
                    <a:bodyPr/>
                    <a:lstStyle/>
                    <a:p>
                      <a:pPr marL="0" algn="l" defTabSz="914400" rtl="0" eaLnBrk="1" fontAlgn="t" latinLnBrk="0" hangingPunct="1"/>
                      <a:r>
                        <a:rPr lang="en-US" sz="1200" kern="1200" dirty="0" smtClean="0">
                          <a:solidFill>
                            <a:schemeClr val="dk1"/>
                          </a:solidFill>
                          <a:latin typeface="+mn-lt"/>
                          <a:ea typeface="+mn-ea"/>
                          <a:cs typeface="+mn-cs"/>
                        </a:rPr>
                        <a:t>Vivian Gao </a:t>
                      </a:r>
                    </a:p>
                  </a:txBody>
                  <a:tcPr/>
                </a:tc>
                <a:tc>
                  <a:txBody>
                    <a:bodyPr/>
                    <a:lstStyle/>
                    <a:p>
                      <a:pPr marL="0" algn="l" defTabSz="914400" rtl="0" eaLnBrk="1" fontAlgn="t" latinLnBrk="0" hangingPunct="1"/>
                      <a:r>
                        <a:rPr lang="en-US" sz="1200" kern="1200" dirty="0" smtClean="0">
                          <a:solidFill>
                            <a:schemeClr val="dk1"/>
                          </a:solidFill>
                          <a:latin typeface="+mn-lt"/>
                          <a:ea typeface="+mn-ea"/>
                          <a:cs typeface="+mn-cs"/>
                        </a:rPr>
                        <a:t>Stanford University (Green) </a:t>
                      </a:r>
                    </a:p>
                  </a:txBody>
                  <a:tcPr/>
                </a:tc>
              </a:tr>
              <a:tr h="288316">
                <a:tc>
                  <a:txBody>
                    <a:bodyPr/>
                    <a:lstStyle/>
                    <a:p>
                      <a:pPr marL="0" algn="l" defTabSz="914400" rtl="0" eaLnBrk="1" fontAlgn="t" latinLnBrk="0" hangingPunct="1"/>
                      <a:r>
                        <a:rPr lang="en-US" sz="1200" kern="1200" dirty="0" smtClean="0">
                          <a:solidFill>
                            <a:schemeClr val="dk1"/>
                          </a:solidFill>
                          <a:latin typeface="+mn-lt"/>
                          <a:ea typeface="+mn-ea"/>
                          <a:cs typeface="+mn-cs"/>
                        </a:rPr>
                        <a:t>Rose Harrington </a:t>
                      </a:r>
                    </a:p>
                  </a:txBody>
                  <a:tcPr/>
                </a:tc>
                <a:tc>
                  <a:txBody>
                    <a:bodyPr/>
                    <a:lstStyle/>
                    <a:p>
                      <a:pPr marL="0" algn="l" defTabSz="914400" rtl="0" eaLnBrk="1" fontAlgn="t" latinLnBrk="0" hangingPunct="1"/>
                      <a:r>
                        <a:rPr lang="en-US" sz="1200" kern="1200" dirty="0" smtClean="0">
                          <a:solidFill>
                            <a:schemeClr val="dk1"/>
                          </a:solidFill>
                          <a:latin typeface="+mn-lt"/>
                          <a:ea typeface="+mn-ea"/>
                          <a:cs typeface="+mn-cs"/>
                        </a:rPr>
                        <a:t>Stanford University (Green) </a:t>
                      </a:r>
                    </a:p>
                  </a:txBody>
                  <a:tcPr/>
                </a:tc>
              </a:tr>
              <a:tr h="288316">
                <a:tc>
                  <a:txBody>
                    <a:bodyPr/>
                    <a:lstStyle/>
                    <a:p>
                      <a:pPr marL="0" algn="l" defTabSz="914400" rtl="0" eaLnBrk="1" fontAlgn="t" latinLnBrk="0" hangingPunct="1"/>
                      <a:r>
                        <a:rPr lang="en-US" sz="1200" kern="1200" dirty="0" smtClean="0">
                          <a:solidFill>
                            <a:schemeClr val="dk1"/>
                          </a:solidFill>
                          <a:latin typeface="+mn-lt"/>
                          <a:ea typeface="+mn-ea"/>
                          <a:cs typeface="+mn-cs"/>
                        </a:rPr>
                        <a:t>Olga Katz </a:t>
                      </a:r>
                    </a:p>
                  </a:txBody>
                  <a:tcPr/>
                </a:tc>
                <a:tc>
                  <a:txBody>
                    <a:bodyPr/>
                    <a:lstStyle/>
                    <a:p>
                      <a:pPr marL="0" algn="l" defTabSz="914400" rtl="0" eaLnBrk="1" fontAlgn="t" latinLnBrk="0" hangingPunct="1"/>
                      <a:r>
                        <a:rPr lang="en-US" sz="1200" kern="1200" dirty="0" smtClean="0">
                          <a:solidFill>
                            <a:schemeClr val="dk1"/>
                          </a:solidFill>
                          <a:latin typeface="+mn-lt"/>
                          <a:ea typeface="+mn-ea"/>
                          <a:cs typeface="+mn-cs"/>
                        </a:rPr>
                        <a:t>Stanford University (Green) </a:t>
                      </a:r>
                    </a:p>
                  </a:txBody>
                  <a:tcPr/>
                </a:tc>
              </a:tr>
              <a:tr h="288316">
                <a:tc>
                  <a:txBody>
                    <a:bodyPr/>
                    <a:lstStyle/>
                    <a:p>
                      <a:pPr marL="0" algn="l" defTabSz="914400" rtl="0" eaLnBrk="1" fontAlgn="t" latinLnBrk="0" hangingPunct="1"/>
                      <a:r>
                        <a:rPr lang="en-US" sz="1200" kern="1200" dirty="0" smtClean="0">
                          <a:solidFill>
                            <a:schemeClr val="dk1"/>
                          </a:solidFill>
                          <a:latin typeface="+mn-lt"/>
                          <a:ea typeface="+mn-ea"/>
                          <a:cs typeface="+mn-cs"/>
                        </a:rPr>
                        <a:t>Alex Rajeff </a:t>
                      </a:r>
                    </a:p>
                  </a:txBody>
                  <a:tcPr/>
                </a:tc>
                <a:tc>
                  <a:txBody>
                    <a:bodyPr/>
                    <a:lstStyle/>
                    <a:p>
                      <a:pPr marL="0" algn="l" defTabSz="914400" rtl="0" eaLnBrk="1" fontAlgn="t" latinLnBrk="0" hangingPunct="1"/>
                      <a:r>
                        <a:rPr lang="en-US" sz="1200" kern="1200" dirty="0" smtClean="0">
                          <a:solidFill>
                            <a:schemeClr val="dk1"/>
                          </a:solidFill>
                          <a:latin typeface="+mn-lt"/>
                          <a:ea typeface="+mn-ea"/>
                          <a:cs typeface="+mn-cs"/>
                        </a:rPr>
                        <a:t>Stanford University (Green) </a:t>
                      </a:r>
                    </a:p>
                  </a:txBody>
                  <a:tcPr/>
                </a:tc>
              </a:tr>
              <a:tr h="288316">
                <a:tc>
                  <a:txBody>
                    <a:bodyPr/>
                    <a:lstStyle/>
                    <a:p>
                      <a:pPr marL="0" algn="l" defTabSz="914400" rtl="0" eaLnBrk="1" fontAlgn="t" latinLnBrk="0" hangingPunct="1"/>
                      <a:r>
                        <a:rPr lang="en-US" sz="1200" kern="1200" dirty="0" smtClean="0">
                          <a:solidFill>
                            <a:schemeClr val="dk1"/>
                          </a:solidFill>
                          <a:latin typeface="+mn-lt"/>
                          <a:ea typeface="+mn-ea"/>
                          <a:cs typeface="+mn-cs"/>
                        </a:rPr>
                        <a:t>Michael Reyes </a:t>
                      </a:r>
                    </a:p>
                  </a:txBody>
                  <a:tcPr/>
                </a:tc>
                <a:tc>
                  <a:txBody>
                    <a:bodyPr/>
                    <a:lstStyle/>
                    <a:p>
                      <a:pPr marL="0" algn="l" defTabSz="914400" rtl="0" eaLnBrk="1" fontAlgn="t" latinLnBrk="0" hangingPunct="1"/>
                      <a:r>
                        <a:rPr lang="en-US" sz="1200" kern="1200" dirty="0" smtClean="0">
                          <a:solidFill>
                            <a:schemeClr val="dk1"/>
                          </a:solidFill>
                          <a:latin typeface="+mn-lt"/>
                          <a:ea typeface="+mn-ea"/>
                          <a:cs typeface="+mn-cs"/>
                        </a:rPr>
                        <a:t>Stanford University (Green) </a:t>
                      </a:r>
                    </a:p>
                  </a:txBody>
                  <a:tcPr/>
                </a:tc>
              </a:tr>
              <a:tr h="480527">
                <a:tc>
                  <a:txBody>
                    <a:bodyPr/>
                    <a:lstStyle/>
                    <a:p>
                      <a:r>
                        <a:rPr lang="en-US" sz="1200" dirty="0" smtClean="0"/>
                        <a:t>Lars </a:t>
                      </a:r>
                      <a:r>
                        <a:rPr lang="en-US" sz="1200" dirty="0" err="1" smtClean="0"/>
                        <a:t>Flatmo</a:t>
                      </a:r>
                      <a:endParaRPr lang="en-US" sz="1200" dirty="0"/>
                    </a:p>
                  </a:txBody>
                  <a:tcPr/>
                </a:tc>
                <a:tc>
                  <a:txBody>
                    <a:bodyPr/>
                    <a:lstStyle/>
                    <a:p>
                      <a:r>
                        <a:rPr lang="en-US" sz="1200" dirty="0" smtClean="0"/>
                        <a:t>Stanford University (Business)</a:t>
                      </a:r>
                      <a:endParaRPr lang="en-US" sz="1200" dirty="0"/>
                    </a:p>
                  </a:txBody>
                  <a:tcPr/>
                </a:tc>
              </a:tr>
              <a:tr h="480527">
                <a:tc>
                  <a:txBody>
                    <a:bodyPr/>
                    <a:lstStyle/>
                    <a:p>
                      <a:r>
                        <a:rPr lang="en-US" sz="1200" dirty="0" smtClean="0"/>
                        <a:t>Joyce Rages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Stanford University (Business)</a:t>
                      </a:r>
                    </a:p>
                  </a:txBody>
                  <a:tcPr/>
                </a:tc>
              </a:tr>
              <a:tr h="288316">
                <a:tc>
                  <a:txBody>
                    <a:bodyPr/>
                    <a:lstStyle/>
                    <a:p>
                      <a:r>
                        <a:rPr lang="en-US" sz="1200" dirty="0" smtClean="0"/>
                        <a:t>Sandra Vermeychuk</a:t>
                      </a:r>
                      <a:endParaRPr lang="en-US" sz="1200" dirty="0"/>
                    </a:p>
                  </a:txBody>
                  <a:tcPr/>
                </a:tc>
                <a:tc>
                  <a:txBody>
                    <a:bodyPr/>
                    <a:lstStyle/>
                    <a:p>
                      <a:r>
                        <a:rPr lang="en-US" sz="1200" dirty="0" smtClean="0"/>
                        <a:t>Swarthmore</a:t>
                      </a:r>
                      <a:r>
                        <a:rPr lang="en-US" sz="1200" baseline="0" dirty="0" smtClean="0"/>
                        <a:t> College</a:t>
                      </a:r>
                      <a:endParaRPr lang="en-US" sz="1200" dirty="0"/>
                    </a:p>
                  </a:txBody>
                  <a:tcPr/>
                </a:tc>
              </a:tr>
            </a:tbl>
          </a:graphicData>
        </a:graphic>
      </p:graphicFrame>
      <p:sp>
        <p:nvSpPr>
          <p:cNvPr id="5175" name="TextBox 7"/>
          <p:cNvSpPr txBox="1">
            <a:spLocks noChangeArrowheads="1"/>
          </p:cNvSpPr>
          <p:nvPr/>
        </p:nvSpPr>
        <p:spPr bwMode="auto">
          <a:xfrm>
            <a:off x="533400" y="1150938"/>
            <a:ext cx="8153400" cy="338554"/>
          </a:xfrm>
          <a:prstGeom prst="rect">
            <a:avLst/>
          </a:prstGeom>
          <a:noFill/>
          <a:ln w="9525">
            <a:noFill/>
            <a:miter lim="800000"/>
            <a:headEnd/>
            <a:tailEnd/>
          </a:ln>
        </p:spPr>
        <p:txBody>
          <a:bodyPr>
            <a:spAutoFit/>
          </a:bodyPr>
          <a:lstStyle/>
          <a:p>
            <a:r>
              <a:rPr lang="en-US" sz="1600" dirty="0" smtClean="0">
                <a:latin typeface="Calibri" pitchFamily="34" charset="0"/>
              </a:rPr>
              <a:t>. </a:t>
            </a:r>
            <a:endParaRPr lang="en-US" sz="1600" dirty="0">
              <a:latin typeface="Calibri" pitchFamily="34" charset="0"/>
            </a:endParaRPr>
          </a:p>
        </p:txBody>
      </p:sp>
      <p:graphicFrame>
        <p:nvGraphicFramePr>
          <p:cNvPr id="9" name="Table 8"/>
          <p:cNvGraphicFramePr>
            <a:graphicFrameLocks noGrp="1"/>
          </p:cNvGraphicFramePr>
          <p:nvPr/>
        </p:nvGraphicFramePr>
        <p:xfrm>
          <a:off x="4800600" y="1828806"/>
          <a:ext cx="4114799" cy="4800590"/>
        </p:xfrm>
        <a:graphic>
          <a:graphicData uri="http://schemas.openxmlformats.org/drawingml/2006/table">
            <a:tbl>
              <a:tblPr firstRow="1" bandRow="1">
                <a:tableStyleId>{5C22544A-7EE6-4342-B048-85BDC9FD1C3A}</a:tableStyleId>
              </a:tblPr>
              <a:tblGrid>
                <a:gridCol w="1870363"/>
                <a:gridCol w="2244436"/>
              </a:tblGrid>
              <a:tr h="276957">
                <a:tc>
                  <a:txBody>
                    <a:bodyPr/>
                    <a:lstStyle/>
                    <a:p>
                      <a:r>
                        <a:rPr lang="en-US" sz="1200" dirty="0" smtClean="0"/>
                        <a:t>Contact name</a:t>
                      </a:r>
                      <a:endParaRPr lang="en-US" sz="1200" dirty="0"/>
                    </a:p>
                  </a:txBody>
                  <a:tcPr/>
                </a:tc>
                <a:tc>
                  <a:txBody>
                    <a:bodyPr/>
                    <a:lstStyle/>
                    <a:p>
                      <a:r>
                        <a:rPr lang="en-US" sz="1200" dirty="0" smtClean="0"/>
                        <a:t>Organization</a:t>
                      </a:r>
                      <a:endParaRPr lang="en-US" sz="1200" dirty="0"/>
                    </a:p>
                  </a:txBody>
                  <a:tcPr/>
                </a:tc>
              </a:tr>
              <a:tr h="276957">
                <a:tc>
                  <a:txBody>
                    <a:bodyPr/>
                    <a:lstStyle/>
                    <a:p>
                      <a:r>
                        <a:rPr lang="en-US" sz="1200" dirty="0" smtClean="0"/>
                        <a:t>Sandra Applegate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Chicago</a:t>
                      </a:r>
                    </a:p>
                  </a:txBody>
                  <a:tcPr/>
                </a:tc>
              </a:tr>
              <a:tr h="276957">
                <a:tc>
                  <a:txBody>
                    <a:bodyPr/>
                    <a:lstStyle/>
                    <a:p>
                      <a:r>
                        <a:rPr lang="en-US" sz="1200" dirty="0" smtClean="0"/>
                        <a:t>Joseph Gerdeman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Chicago</a:t>
                      </a:r>
                    </a:p>
                  </a:txBody>
                  <a:tcPr/>
                </a:tc>
              </a:tr>
              <a:tr h="276957">
                <a:tc>
                  <a:txBody>
                    <a:bodyPr/>
                    <a:lstStyle/>
                    <a:p>
                      <a:r>
                        <a:rPr lang="en-US" sz="1200" dirty="0" smtClean="0"/>
                        <a:t>David </a:t>
                      </a:r>
                      <a:r>
                        <a:rPr lang="en-US" sz="1200" dirty="0" smtClean="0"/>
                        <a:t>Larsen</a:t>
                      </a:r>
                      <a:endParaRPr lang="en-US" sz="1200" dirty="0"/>
                    </a:p>
                  </a:txBody>
                  <a:tcPr/>
                </a:tc>
                <a:tc>
                  <a:txBody>
                    <a:bodyPr/>
                    <a:lstStyle/>
                    <a:p>
                      <a:r>
                        <a:rPr lang="en-US" sz="1200" dirty="0" smtClean="0"/>
                        <a:t>University of Chicago</a:t>
                      </a:r>
                      <a:endParaRPr lang="en-US" sz="1200" dirty="0"/>
                    </a:p>
                  </a:txBody>
                  <a:tcPr/>
                </a:tc>
              </a:tr>
              <a:tr h="276957">
                <a:tc>
                  <a:txBody>
                    <a:bodyPr/>
                    <a:lstStyle/>
                    <a:p>
                      <a:r>
                        <a:rPr lang="en-US" sz="1200" dirty="0" smtClean="0"/>
                        <a:t>Clarissa </a:t>
                      </a:r>
                      <a:r>
                        <a:rPr lang="en-US" sz="1200" dirty="0" err="1" smtClean="0"/>
                        <a:t>Arguello</a:t>
                      </a:r>
                      <a:endParaRPr lang="en-US" sz="1200" dirty="0"/>
                    </a:p>
                  </a:txBody>
                  <a:tcPr/>
                </a:tc>
                <a:tc>
                  <a:txBody>
                    <a:bodyPr/>
                    <a:lstStyle/>
                    <a:p>
                      <a:r>
                        <a:rPr lang="en-US" sz="1200" dirty="0" smtClean="0"/>
                        <a:t>University of Miami</a:t>
                      </a:r>
                      <a:endParaRPr lang="en-US" sz="1200" dirty="0"/>
                    </a:p>
                  </a:txBody>
                  <a:tcPr/>
                </a:tc>
              </a:tr>
              <a:tr h="276957">
                <a:tc>
                  <a:txBody>
                    <a:bodyPr/>
                    <a:lstStyle/>
                    <a:p>
                      <a:r>
                        <a:rPr lang="en-US" sz="1200" dirty="0" smtClean="0"/>
                        <a:t>Scott</a:t>
                      </a:r>
                      <a:r>
                        <a:rPr lang="en-US" sz="1200" baseline="0" dirty="0" smtClean="0"/>
                        <a:t> Britton</a:t>
                      </a:r>
                      <a:endParaRPr lang="en-US" sz="1200" dirty="0"/>
                    </a:p>
                  </a:txBody>
                  <a:tcPr/>
                </a:tc>
                <a:tc>
                  <a:txBody>
                    <a:bodyPr/>
                    <a:lstStyle/>
                    <a:p>
                      <a:r>
                        <a:rPr lang="en-US" sz="1200" dirty="0" smtClean="0"/>
                        <a:t>University of Miami</a:t>
                      </a:r>
                      <a:endParaRPr lang="en-US" sz="1200" dirty="0"/>
                    </a:p>
                  </a:txBody>
                  <a:tcPr/>
                </a:tc>
              </a:tr>
              <a:tr h="276957">
                <a:tc>
                  <a:txBody>
                    <a:bodyPr/>
                    <a:lstStyle/>
                    <a:p>
                      <a:r>
                        <a:rPr lang="en-US" sz="1200" dirty="0" smtClean="0"/>
                        <a:t>Rodrigo </a:t>
                      </a:r>
                      <a:r>
                        <a:rPr lang="en-US" sz="1200" dirty="0" smtClean="0"/>
                        <a:t>Castro</a:t>
                      </a:r>
                      <a:endParaRPr lang="en-US" sz="1200" dirty="0"/>
                    </a:p>
                  </a:txBody>
                  <a:tcPr/>
                </a:tc>
                <a:tc>
                  <a:txBody>
                    <a:bodyPr/>
                    <a:lstStyle/>
                    <a:p>
                      <a:r>
                        <a:rPr lang="en-US" sz="1200" dirty="0" smtClean="0"/>
                        <a:t>University of Miami</a:t>
                      </a:r>
                      <a:endParaRPr lang="en-US" sz="1200" dirty="0"/>
                    </a:p>
                  </a:txBody>
                  <a:tcPr/>
                </a:tc>
              </a:tr>
              <a:tr h="276957">
                <a:tc>
                  <a:txBody>
                    <a:bodyPr/>
                    <a:lstStyle/>
                    <a:p>
                      <a:r>
                        <a:rPr lang="en-US" sz="1200" dirty="0" smtClean="0"/>
                        <a:t>Ronald Figueroa</a:t>
                      </a:r>
                      <a:endParaRPr lang="en-US" sz="1200" dirty="0"/>
                    </a:p>
                  </a:txBody>
                  <a:tcPr/>
                </a:tc>
                <a:tc>
                  <a:txBody>
                    <a:bodyPr/>
                    <a:lstStyle/>
                    <a:p>
                      <a:r>
                        <a:rPr lang="en-US" sz="1200" dirty="0" smtClean="0"/>
                        <a:t>University of Miami</a:t>
                      </a:r>
                      <a:endParaRPr lang="en-US" sz="1200" dirty="0"/>
                    </a:p>
                  </a:txBody>
                  <a:tcPr/>
                </a:tc>
              </a:tr>
              <a:tr h="461596">
                <a:tc>
                  <a:txBody>
                    <a:bodyPr/>
                    <a:lstStyle/>
                    <a:p>
                      <a:r>
                        <a:rPr lang="en-US" sz="1200" dirty="0" smtClean="0"/>
                        <a:t>Becky Ringwelski (lending)</a:t>
                      </a:r>
                      <a:endParaRPr lang="en-US" sz="1200" dirty="0"/>
                    </a:p>
                  </a:txBody>
                  <a:tcPr/>
                </a:tc>
                <a:tc>
                  <a:txBody>
                    <a:bodyPr/>
                    <a:lstStyle/>
                    <a:p>
                      <a:r>
                        <a:rPr lang="en-US" sz="1200" dirty="0" smtClean="0"/>
                        <a:t>University of Minnesota</a:t>
                      </a:r>
                      <a:endParaRPr lang="en-US" sz="1200" dirty="0"/>
                    </a:p>
                  </a:txBody>
                  <a:tcPr/>
                </a:tc>
              </a:tr>
              <a:tr h="461596">
                <a:tc>
                  <a:txBody>
                    <a:bodyPr/>
                    <a:lstStyle/>
                    <a:p>
                      <a:r>
                        <a:rPr lang="en-US" sz="1200" dirty="0" smtClean="0"/>
                        <a:t>Cherie Weston (borrowing)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University of Minnesota</a:t>
                      </a:r>
                    </a:p>
                  </a:txBody>
                  <a:tcPr/>
                </a:tc>
              </a:tr>
              <a:tr h="276957">
                <a:tc>
                  <a:txBody>
                    <a:bodyPr/>
                    <a:lstStyle/>
                    <a:p>
                      <a:r>
                        <a:rPr lang="en-US" sz="1200" dirty="0" smtClean="0"/>
                        <a:t>Chris Sweet</a:t>
                      </a:r>
                      <a:endParaRPr lang="en-US" sz="1200" dirty="0"/>
                    </a:p>
                  </a:txBody>
                  <a:tcPr/>
                </a:tc>
                <a:tc>
                  <a:txBody>
                    <a:bodyPr/>
                    <a:lstStyle/>
                    <a:p>
                      <a:r>
                        <a:rPr lang="en-US" sz="1200" dirty="0" smtClean="0"/>
                        <a:t>Illinois Wesleyan University </a:t>
                      </a:r>
                      <a:endParaRPr lang="en-US" sz="1200" dirty="0"/>
                    </a:p>
                  </a:txBody>
                  <a:tcPr/>
                </a:tc>
              </a:tr>
              <a:tr h="276957">
                <a:tc>
                  <a:txBody>
                    <a:bodyPr/>
                    <a:lstStyle/>
                    <a:p>
                      <a:r>
                        <a:rPr lang="en-US" sz="1200" dirty="0" smtClean="0"/>
                        <a:t>David</a:t>
                      </a:r>
                      <a:r>
                        <a:rPr lang="en-US" sz="1200" baseline="0" dirty="0" smtClean="0"/>
                        <a:t> </a:t>
                      </a:r>
                      <a:r>
                        <a:rPr lang="en-US" sz="1200" baseline="0" dirty="0" err="1" smtClean="0"/>
                        <a:t>Allaway</a:t>
                      </a:r>
                      <a:endParaRPr lang="en-US" sz="1200" dirty="0"/>
                    </a:p>
                  </a:txBody>
                  <a:tcPr/>
                </a:tc>
                <a:tc>
                  <a:txBody>
                    <a:bodyPr/>
                    <a:lstStyle/>
                    <a:p>
                      <a:r>
                        <a:rPr lang="en-US" sz="1200" dirty="0" smtClean="0">
                          <a:solidFill>
                            <a:schemeClr val="tx1"/>
                          </a:solidFill>
                        </a:rPr>
                        <a:t>Oregon </a:t>
                      </a:r>
                      <a:r>
                        <a:rPr lang="en-US" sz="1200" dirty="0" smtClean="0">
                          <a:solidFill>
                            <a:schemeClr val="tx1"/>
                          </a:solidFill>
                        </a:rPr>
                        <a:t>Dept. of </a:t>
                      </a:r>
                      <a:r>
                        <a:rPr lang="en-US" sz="1200" dirty="0" err="1" smtClean="0">
                          <a:solidFill>
                            <a:schemeClr val="tx1"/>
                          </a:solidFill>
                        </a:rPr>
                        <a:t>Env</a:t>
                      </a:r>
                      <a:r>
                        <a:rPr lang="en-US" sz="1200" dirty="0" smtClean="0">
                          <a:solidFill>
                            <a:schemeClr val="tx1"/>
                          </a:solidFill>
                        </a:rPr>
                        <a:t>. Quality</a:t>
                      </a:r>
                      <a:endParaRPr lang="en-US" sz="1200" dirty="0">
                        <a:solidFill>
                          <a:schemeClr val="tx1"/>
                        </a:solidFill>
                      </a:endParaRPr>
                    </a:p>
                  </a:txBody>
                  <a:tcPr/>
                </a:tc>
              </a:tr>
              <a:tr h="276957">
                <a:tc>
                  <a:txBody>
                    <a:bodyPr/>
                    <a:lstStyle/>
                    <a:p>
                      <a:r>
                        <a:rPr lang="en-US" sz="1200" dirty="0" smtClean="0"/>
                        <a:t>Cyril</a:t>
                      </a:r>
                      <a:r>
                        <a:rPr lang="en-US" sz="1200" baseline="0" dirty="0" smtClean="0"/>
                        <a:t> </a:t>
                      </a:r>
                      <a:r>
                        <a:rPr lang="en-US" sz="1200" baseline="0" dirty="0" err="1" smtClean="0"/>
                        <a:t>Oberlander</a:t>
                      </a:r>
                      <a:endParaRPr lang="en-US" sz="1200" dirty="0"/>
                    </a:p>
                  </a:txBody>
                  <a:tcPr/>
                </a:tc>
                <a:tc>
                  <a:txBody>
                    <a:bodyPr/>
                    <a:lstStyle/>
                    <a:p>
                      <a:r>
                        <a:rPr lang="en-US" sz="1200" dirty="0" smtClean="0">
                          <a:solidFill>
                            <a:schemeClr val="tx1"/>
                          </a:solidFill>
                        </a:rPr>
                        <a:t>SUNY IDS Project</a:t>
                      </a:r>
                      <a:endParaRPr lang="en-US" sz="1200" dirty="0">
                        <a:solidFill>
                          <a:schemeClr val="tx1"/>
                        </a:solidFill>
                      </a:endParaRPr>
                    </a:p>
                  </a:txBody>
                  <a:tcPr/>
                </a:tc>
              </a:tr>
              <a:tr h="276957">
                <a:tc>
                  <a:txBody>
                    <a:bodyPr/>
                    <a:lstStyle/>
                    <a:p>
                      <a:r>
                        <a:rPr lang="en-US" sz="1200" dirty="0" smtClean="0"/>
                        <a:t>Tim </a:t>
                      </a:r>
                      <a:r>
                        <a:rPr lang="en-US" sz="1200" dirty="0" err="1" smtClean="0"/>
                        <a:t>Bowersox</a:t>
                      </a:r>
                      <a:endParaRPr lang="en-US" sz="1200" dirty="0"/>
                    </a:p>
                  </a:txBody>
                  <a:tcPr/>
                </a:tc>
                <a:tc>
                  <a:txBody>
                    <a:bodyPr/>
                    <a:lstStyle/>
                    <a:p>
                      <a:r>
                        <a:rPr lang="en-US" sz="1200" dirty="0" smtClean="0">
                          <a:solidFill>
                            <a:schemeClr val="tx1"/>
                          </a:solidFill>
                        </a:rPr>
                        <a:t>SUNY IDS Project</a:t>
                      </a:r>
                      <a:endParaRPr lang="en-US" sz="1200" dirty="0">
                        <a:solidFill>
                          <a:schemeClr val="tx1"/>
                        </a:solidFill>
                      </a:endParaRPr>
                    </a:p>
                  </a:txBody>
                  <a:tcPr/>
                </a:tc>
              </a:tr>
              <a:tr h="276957">
                <a:tc>
                  <a:txBody>
                    <a:bodyPr/>
                    <a:lstStyle/>
                    <a:p>
                      <a:r>
                        <a:rPr lang="en-US" sz="1200" dirty="0" smtClean="0"/>
                        <a:t>Maria Harris</a:t>
                      </a:r>
                      <a:endParaRPr lang="en-US" sz="1200" dirty="0"/>
                    </a:p>
                  </a:txBody>
                  <a:tcPr/>
                </a:tc>
                <a:tc>
                  <a:txBody>
                    <a:bodyPr/>
                    <a:lstStyle/>
                    <a:p>
                      <a:r>
                        <a:rPr lang="en-US" sz="1200" dirty="0" smtClean="0"/>
                        <a:t>Environmental</a:t>
                      </a:r>
                      <a:r>
                        <a:rPr lang="en-US" sz="1200" baseline="0" dirty="0" smtClean="0"/>
                        <a:t> Defense Fund</a:t>
                      </a:r>
                      <a:endParaRPr lang="en-US" sz="1200" dirty="0"/>
                    </a:p>
                  </a:txBody>
                  <a:tcPr/>
                </a:tc>
              </a:tr>
              <a:tr h="276957">
                <a:tc>
                  <a:txBody>
                    <a:bodyPr/>
                    <a:lstStyle/>
                    <a:p>
                      <a:r>
                        <a:rPr lang="en-US" sz="1200" dirty="0" smtClean="0"/>
                        <a:t>Steve </a:t>
                      </a:r>
                      <a:r>
                        <a:rPr lang="en-US" sz="1200" dirty="0" err="1" smtClean="0"/>
                        <a:t>Slightom</a:t>
                      </a:r>
                      <a:endParaRPr lang="en-US" sz="1200" dirty="0"/>
                    </a:p>
                  </a:txBody>
                  <a:tcPr/>
                </a:tc>
                <a:tc>
                  <a:txBody>
                    <a:bodyPr/>
                    <a:lstStyle/>
                    <a:p>
                      <a:r>
                        <a:rPr lang="en-US" sz="1200" dirty="0" smtClean="0"/>
                        <a:t>Lanter Delivery Systems</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algn="l"/>
            <a:r>
              <a:rPr lang="en-US" sz="2800" smtClean="0"/>
              <a:t>What is a “Carbon Footprint”?</a:t>
            </a:r>
          </a:p>
        </p:txBody>
      </p:sp>
      <p:sp>
        <p:nvSpPr>
          <p:cNvPr id="30723" name="Rectangle 3"/>
          <p:cNvSpPr>
            <a:spLocks noGrp="1"/>
          </p:cNvSpPr>
          <p:nvPr>
            <p:ph type="body" idx="4294967295"/>
          </p:nvPr>
        </p:nvSpPr>
        <p:spPr>
          <a:xfrm>
            <a:off x="381000" y="1447800"/>
            <a:ext cx="8229600" cy="1981200"/>
          </a:xfrm>
          <a:solidFill>
            <a:srgbClr val="339966"/>
          </a:solidFill>
        </p:spPr>
        <p:txBody>
          <a:bodyPr/>
          <a:lstStyle/>
          <a:p>
            <a:pPr>
              <a:buFont typeface="Arial" charset="0"/>
              <a:buNone/>
            </a:pPr>
            <a:r>
              <a:rPr lang="en-US" sz="2400" dirty="0" smtClean="0">
                <a:solidFill>
                  <a:schemeClr val="bg1"/>
                </a:solidFill>
              </a:rPr>
              <a:t>	A </a:t>
            </a:r>
            <a:r>
              <a:rPr lang="en-US" sz="2400" b="1" dirty="0" smtClean="0">
                <a:solidFill>
                  <a:schemeClr val="bg1"/>
                </a:solidFill>
              </a:rPr>
              <a:t>carbon footprint</a:t>
            </a:r>
            <a:r>
              <a:rPr lang="en-US" sz="2400" dirty="0" smtClean="0">
                <a:solidFill>
                  <a:schemeClr val="bg1"/>
                </a:solidFill>
              </a:rPr>
              <a:t> is a measure of the impact that human activities have on the environment in terms of the amount of greenhouse gases (GHG) produced, measured in units of carbon dioxide (CO</a:t>
            </a:r>
            <a:r>
              <a:rPr lang="en-US" sz="2400" baseline="-25000" dirty="0" smtClean="0">
                <a:solidFill>
                  <a:schemeClr val="bg1"/>
                </a:solidFill>
              </a:rPr>
              <a:t>2</a:t>
            </a:r>
            <a:r>
              <a:rPr lang="en-US" sz="2400" dirty="0" smtClean="0">
                <a:solidFill>
                  <a:schemeClr val="bg1"/>
                </a:solidFill>
              </a:rPr>
              <a:t>)</a:t>
            </a:r>
          </a:p>
        </p:txBody>
      </p:sp>
      <p:sp>
        <p:nvSpPr>
          <p:cNvPr id="30724" name="Slide Number Placeholder 3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463DE75-1463-4428-BACE-3D4374A66847}" type="slidenum">
              <a:rPr lang="en-US" sz="1200">
                <a:solidFill>
                  <a:srgbClr val="898989"/>
                </a:solidFill>
                <a:latin typeface="Tahoma" pitchFamily="34" charset="0"/>
              </a:rPr>
              <a:pPr algn="r"/>
              <a:t>5</a:t>
            </a:fld>
            <a:endParaRPr lang="en-US" sz="1200">
              <a:solidFill>
                <a:srgbClr val="898989"/>
              </a:solidFill>
              <a:latin typeface="Tahoma" pitchFamily="34" charset="0"/>
            </a:endParaRPr>
          </a:p>
        </p:txBody>
      </p:sp>
      <p:sp>
        <p:nvSpPr>
          <p:cNvPr id="30725" name="Rectangle 5"/>
          <p:cNvSpPr>
            <a:spLocks/>
          </p:cNvSpPr>
          <p:nvPr/>
        </p:nvSpPr>
        <p:spPr bwMode="auto">
          <a:xfrm>
            <a:off x="304800" y="3276600"/>
            <a:ext cx="8305800" cy="2819400"/>
          </a:xfrm>
          <a:prstGeom prst="rect">
            <a:avLst/>
          </a:prstGeom>
          <a:noFill/>
          <a:ln w="9525">
            <a:noFill/>
            <a:miter lim="800000"/>
            <a:headEnd/>
            <a:tailEnd/>
          </a:ln>
        </p:spPr>
        <p:txBody>
          <a:bodyPr/>
          <a:lstStyle/>
          <a:p>
            <a:pPr marL="342900" indent="-342900" eaLnBrk="0" hangingPunct="0">
              <a:buFont typeface="Arial" charset="0"/>
              <a:buNone/>
            </a:pPr>
            <a:r>
              <a:rPr lang="en-US" sz="2000" dirty="0">
                <a:latin typeface="Calibri" pitchFamily="34" charset="0"/>
              </a:rPr>
              <a:t/>
            </a:r>
            <a:br>
              <a:rPr lang="en-US" sz="2000" dirty="0">
                <a:latin typeface="Calibri" pitchFamily="34" charset="0"/>
              </a:rPr>
            </a:br>
            <a:r>
              <a:rPr lang="en-US" sz="2400" b="1" dirty="0" smtClean="0">
                <a:latin typeface="Calibri" pitchFamily="34" charset="0"/>
              </a:rPr>
              <a:t> “Carbon equivalent” used as a standard measurement </a:t>
            </a:r>
          </a:p>
          <a:p>
            <a:pPr marL="342900" indent="-342900" eaLnBrk="0" hangingPunct="0">
              <a:buFont typeface="Arial" charset="0"/>
              <a:buNone/>
            </a:pPr>
            <a:endParaRPr lang="en-US" sz="800" b="1" dirty="0" smtClean="0">
              <a:latin typeface="Calibri" pitchFamily="34" charset="0"/>
            </a:endParaRPr>
          </a:p>
          <a:p>
            <a:pPr marL="342900" indent="-342900" eaLnBrk="0" hangingPunct="0">
              <a:buFont typeface="Arial" charset="0"/>
              <a:buNone/>
            </a:pPr>
            <a:r>
              <a:rPr lang="en-US" sz="2000" dirty="0" smtClean="0">
                <a:latin typeface="Calibri" pitchFamily="34" charset="0"/>
              </a:rPr>
              <a:t>	Five gases in addition to CO</a:t>
            </a:r>
            <a:r>
              <a:rPr lang="en-US" sz="2000" baseline="-25000" dirty="0" smtClean="0">
                <a:latin typeface="Calibri" pitchFamily="34" charset="0"/>
              </a:rPr>
              <a:t>2</a:t>
            </a:r>
            <a:r>
              <a:rPr lang="en-US" sz="2000" dirty="0" smtClean="0">
                <a:latin typeface="Calibri" pitchFamily="34" charset="0"/>
              </a:rPr>
              <a:t> are considered major greenhouse gas (GHG) emissions:</a:t>
            </a:r>
          </a:p>
          <a:p>
            <a:pPr marL="1143000" lvl="2" indent="-228600" eaLnBrk="0" hangingPunct="0">
              <a:spcBef>
                <a:spcPct val="10000"/>
              </a:spcBef>
              <a:buClr>
                <a:srgbClr val="287A51"/>
              </a:buClr>
              <a:buFontTx/>
              <a:buChar char="•"/>
            </a:pPr>
            <a:r>
              <a:rPr lang="en-US" dirty="0" smtClean="0">
                <a:latin typeface="Calibri" pitchFamily="34" charset="0"/>
              </a:rPr>
              <a:t>Methane (CH</a:t>
            </a:r>
            <a:r>
              <a:rPr lang="en-US" baseline="-25000" dirty="0" smtClean="0">
                <a:latin typeface="Calibri" pitchFamily="34" charset="0"/>
              </a:rPr>
              <a:t>4</a:t>
            </a:r>
            <a:r>
              <a:rPr lang="en-US" dirty="0" smtClean="0">
                <a:latin typeface="Calibri" pitchFamily="34" charset="0"/>
              </a:rPr>
              <a:t>)</a:t>
            </a:r>
          </a:p>
          <a:p>
            <a:pPr marL="1143000" lvl="2" indent="-228600" eaLnBrk="0" hangingPunct="0">
              <a:spcBef>
                <a:spcPct val="10000"/>
              </a:spcBef>
              <a:buClr>
                <a:srgbClr val="287A51"/>
              </a:buClr>
              <a:buFontTx/>
              <a:buChar char="•"/>
            </a:pPr>
            <a:r>
              <a:rPr lang="en-US" dirty="0" smtClean="0">
                <a:latin typeface="Calibri" pitchFamily="34" charset="0"/>
              </a:rPr>
              <a:t>Nitrous oxide (N</a:t>
            </a:r>
            <a:r>
              <a:rPr lang="en-US" baseline="-25000" dirty="0" smtClean="0">
                <a:latin typeface="Calibri" pitchFamily="34" charset="0"/>
              </a:rPr>
              <a:t>2</a:t>
            </a:r>
            <a:r>
              <a:rPr lang="en-US" dirty="0" smtClean="0">
                <a:latin typeface="Calibri" pitchFamily="34" charset="0"/>
              </a:rPr>
              <a:t>O)</a:t>
            </a:r>
          </a:p>
          <a:p>
            <a:pPr marL="1143000" lvl="2" indent="-228600" eaLnBrk="0" hangingPunct="0">
              <a:spcBef>
                <a:spcPct val="10000"/>
              </a:spcBef>
              <a:buClr>
                <a:srgbClr val="287A51"/>
              </a:buClr>
              <a:buFontTx/>
              <a:buChar char="•"/>
            </a:pPr>
            <a:r>
              <a:rPr lang="en-US" dirty="0" err="1" smtClean="0">
                <a:latin typeface="Calibri" pitchFamily="34" charset="0"/>
              </a:rPr>
              <a:t>Hydrofluorocarbons</a:t>
            </a:r>
            <a:r>
              <a:rPr lang="en-US" dirty="0" smtClean="0">
                <a:latin typeface="Calibri" pitchFamily="34" charset="0"/>
              </a:rPr>
              <a:t> (HFCs)</a:t>
            </a:r>
          </a:p>
          <a:p>
            <a:pPr marL="1143000" lvl="2" indent="-228600" eaLnBrk="0" hangingPunct="0">
              <a:spcBef>
                <a:spcPct val="10000"/>
              </a:spcBef>
              <a:buClr>
                <a:srgbClr val="287A51"/>
              </a:buClr>
              <a:buFontTx/>
              <a:buChar char="•"/>
            </a:pPr>
            <a:r>
              <a:rPr lang="en-US" dirty="0" err="1" smtClean="0">
                <a:latin typeface="Calibri" pitchFamily="34" charset="0"/>
              </a:rPr>
              <a:t>Perfluorocarbons</a:t>
            </a:r>
            <a:r>
              <a:rPr lang="en-US" dirty="0" smtClean="0">
                <a:latin typeface="Calibri" pitchFamily="34" charset="0"/>
              </a:rPr>
              <a:t> (PFCs)</a:t>
            </a:r>
          </a:p>
          <a:p>
            <a:pPr marL="1143000" lvl="2" indent="-228600" eaLnBrk="0" hangingPunct="0">
              <a:spcBef>
                <a:spcPct val="10000"/>
              </a:spcBef>
              <a:buClr>
                <a:srgbClr val="287A51"/>
              </a:buClr>
              <a:buFontTx/>
              <a:buChar char="•"/>
            </a:pPr>
            <a:r>
              <a:rPr lang="en-US" dirty="0" smtClean="0">
                <a:latin typeface="Calibri" pitchFamily="34" charset="0"/>
              </a:rPr>
              <a:t>Sulfur hexafluoride (SF</a:t>
            </a:r>
            <a:r>
              <a:rPr lang="en-US" baseline="-25000" dirty="0" smtClean="0">
                <a:latin typeface="Calibri" pitchFamily="34" charset="0"/>
              </a:rPr>
              <a:t>6</a:t>
            </a:r>
            <a:r>
              <a:rPr lang="en-US" dirty="0" smtClean="0">
                <a:latin typeface="Calibri" pitchFamily="34" charset="0"/>
              </a:rPr>
              <a:t>)</a:t>
            </a:r>
            <a:endParaRPr lang="en-US" sz="2200" dirty="0">
              <a:latin typeface="Calibri" pitchFamily="34" charset="0"/>
            </a:endParaRPr>
          </a:p>
          <a:p>
            <a:pPr marL="342900" indent="-342900" eaLnBrk="0" hangingPunct="0">
              <a:buFont typeface="Arial" charset="0"/>
              <a:buNone/>
            </a:pPr>
            <a:endParaRPr lang="en-US" sz="22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r>
              <a:rPr lang="en-US" sz="2800" dirty="0" smtClean="0"/>
              <a:t>B</a:t>
            </a:r>
            <a:r>
              <a:rPr lang="en-US" sz="2800" dirty="0" smtClean="0"/>
              <a:t>eyond the “Carbon Footprint”</a:t>
            </a:r>
            <a:endParaRPr lang="en-US" sz="2800" dirty="0"/>
          </a:p>
        </p:txBody>
      </p:sp>
      <p:pic>
        <p:nvPicPr>
          <p:cNvPr id="33795" name="Picture 55"/>
          <p:cNvPicPr>
            <a:picLocks noChangeAspect="1" noChangeArrowheads="1"/>
          </p:cNvPicPr>
          <p:nvPr/>
        </p:nvPicPr>
        <p:blipFill>
          <a:blip r:embed="rId3" cstate="print"/>
          <a:srcRect/>
          <a:stretch>
            <a:fillRect/>
          </a:stretch>
        </p:blipFill>
        <p:spPr bwMode="auto">
          <a:xfrm>
            <a:off x="1295400" y="1981200"/>
            <a:ext cx="6184900" cy="2590800"/>
          </a:xfrm>
          <a:prstGeom prst="rect">
            <a:avLst/>
          </a:prstGeom>
          <a:noFill/>
          <a:ln w="6350" algn="ctr">
            <a:noFill/>
            <a:miter lim="800000"/>
            <a:headEnd/>
            <a:tailEnd/>
          </a:ln>
        </p:spPr>
      </p:pic>
      <p:sp>
        <p:nvSpPr>
          <p:cNvPr id="33796" name="TextBox 17"/>
          <p:cNvSpPr txBox="1">
            <a:spLocks noChangeArrowheads="1"/>
          </p:cNvSpPr>
          <p:nvPr/>
        </p:nvSpPr>
        <p:spPr bwMode="auto">
          <a:xfrm>
            <a:off x="277813" y="2133600"/>
            <a:ext cx="927100" cy="307975"/>
          </a:xfrm>
          <a:prstGeom prst="rect">
            <a:avLst/>
          </a:prstGeom>
          <a:noFill/>
          <a:ln w="9525">
            <a:noFill/>
            <a:miter lim="800000"/>
            <a:headEnd/>
            <a:tailEnd/>
          </a:ln>
        </p:spPr>
        <p:txBody>
          <a:bodyPr wrap="none">
            <a:spAutoFit/>
          </a:bodyPr>
          <a:lstStyle/>
          <a:p>
            <a:pPr eaLnBrk="0" hangingPunct="0"/>
            <a:r>
              <a:rPr lang="en-US" sz="1400" b="1">
                <a:latin typeface="Tahoma" pitchFamily="34" charset="0"/>
                <a:cs typeface="Arial" charset="0"/>
              </a:rPr>
              <a:t>ENERGY</a:t>
            </a:r>
          </a:p>
        </p:txBody>
      </p:sp>
      <p:sp>
        <p:nvSpPr>
          <p:cNvPr id="33797" name="TextBox 18"/>
          <p:cNvSpPr txBox="1">
            <a:spLocks noChangeArrowheads="1"/>
          </p:cNvSpPr>
          <p:nvPr/>
        </p:nvSpPr>
        <p:spPr bwMode="auto">
          <a:xfrm>
            <a:off x="277813" y="3200400"/>
            <a:ext cx="844550" cy="307975"/>
          </a:xfrm>
          <a:prstGeom prst="rect">
            <a:avLst/>
          </a:prstGeom>
          <a:noFill/>
          <a:ln w="9525">
            <a:noFill/>
            <a:miter lim="800000"/>
            <a:headEnd/>
            <a:tailEnd/>
          </a:ln>
        </p:spPr>
        <p:txBody>
          <a:bodyPr wrap="none">
            <a:spAutoFit/>
          </a:bodyPr>
          <a:lstStyle/>
          <a:p>
            <a:pPr eaLnBrk="0" hangingPunct="0"/>
            <a:r>
              <a:rPr lang="en-US" sz="1400" b="1">
                <a:latin typeface="Tahoma" pitchFamily="34" charset="0"/>
                <a:cs typeface="Arial" charset="0"/>
              </a:rPr>
              <a:t>WATER</a:t>
            </a:r>
          </a:p>
        </p:txBody>
      </p:sp>
      <p:sp>
        <p:nvSpPr>
          <p:cNvPr id="33798" name="TextBox 19"/>
          <p:cNvSpPr txBox="1">
            <a:spLocks noChangeArrowheads="1"/>
          </p:cNvSpPr>
          <p:nvPr/>
        </p:nvSpPr>
        <p:spPr bwMode="auto">
          <a:xfrm>
            <a:off x="277813" y="4191000"/>
            <a:ext cx="1246187" cy="307975"/>
          </a:xfrm>
          <a:prstGeom prst="rect">
            <a:avLst/>
          </a:prstGeom>
          <a:noFill/>
          <a:ln w="9525">
            <a:noFill/>
            <a:miter lim="800000"/>
            <a:headEnd/>
            <a:tailEnd/>
          </a:ln>
        </p:spPr>
        <p:txBody>
          <a:bodyPr wrap="none">
            <a:spAutoFit/>
          </a:bodyPr>
          <a:lstStyle/>
          <a:p>
            <a:pPr eaLnBrk="0" hangingPunct="0"/>
            <a:r>
              <a:rPr lang="en-US" sz="1400" b="1">
                <a:latin typeface="Tahoma" pitchFamily="34" charset="0"/>
                <a:cs typeface="Arial" charset="0"/>
              </a:rPr>
              <a:t>MATERIALS</a:t>
            </a:r>
          </a:p>
        </p:txBody>
      </p:sp>
      <p:sp>
        <p:nvSpPr>
          <p:cNvPr id="33799" name="TextBox 20"/>
          <p:cNvSpPr txBox="1">
            <a:spLocks noChangeArrowheads="1"/>
          </p:cNvSpPr>
          <p:nvPr/>
        </p:nvSpPr>
        <p:spPr bwMode="auto">
          <a:xfrm>
            <a:off x="7707313" y="2895600"/>
            <a:ext cx="827087" cy="307975"/>
          </a:xfrm>
          <a:prstGeom prst="rect">
            <a:avLst/>
          </a:prstGeom>
          <a:noFill/>
          <a:ln w="9525">
            <a:noFill/>
            <a:miter lim="800000"/>
            <a:headEnd/>
            <a:tailEnd/>
          </a:ln>
        </p:spPr>
        <p:txBody>
          <a:bodyPr wrap="none">
            <a:spAutoFit/>
          </a:bodyPr>
          <a:lstStyle/>
          <a:p>
            <a:pPr eaLnBrk="0" hangingPunct="0"/>
            <a:r>
              <a:rPr lang="en-US" sz="1400" b="1">
                <a:latin typeface="Tahoma" pitchFamily="34" charset="0"/>
                <a:cs typeface="Arial" charset="0"/>
              </a:rPr>
              <a:t>WASTE</a:t>
            </a:r>
          </a:p>
        </p:txBody>
      </p:sp>
      <p:sp>
        <p:nvSpPr>
          <p:cNvPr id="33800" name="TextBox 21"/>
          <p:cNvSpPr txBox="1">
            <a:spLocks noChangeArrowheads="1"/>
          </p:cNvSpPr>
          <p:nvPr/>
        </p:nvSpPr>
        <p:spPr bwMode="auto">
          <a:xfrm>
            <a:off x="7696200" y="3505200"/>
            <a:ext cx="1447800" cy="523875"/>
          </a:xfrm>
          <a:prstGeom prst="rect">
            <a:avLst/>
          </a:prstGeom>
          <a:noFill/>
          <a:ln w="9525">
            <a:noFill/>
            <a:miter lim="800000"/>
            <a:headEnd/>
            <a:tailEnd/>
          </a:ln>
        </p:spPr>
        <p:txBody>
          <a:bodyPr>
            <a:spAutoFit/>
          </a:bodyPr>
          <a:lstStyle/>
          <a:p>
            <a:pPr eaLnBrk="0" hangingPunct="0"/>
            <a:r>
              <a:rPr lang="en-US" sz="1400" b="1">
                <a:latin typeface="Tahoma" pitchFamily="34" charset="0"/>
                <a:cs typeface="Arial" charset="0"/>
              </a:rPr>
              <a:t>PRODUCTS / TRANSPORT</a:t>
            </a:r>
          </a:p>
        </p:txBody>
      </p:sp>
      <p:sp>
        <p:nvSpPr>
          <p:cNvPr id="33801" name="Slide Number Placeholder 3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A2038AB-9B11-47D8-95F9-319713BAF1D4}" type="slidenum">
              <a:rPr lang="en-US" sz="1200">
                <a:solidFill>
                  <a:srgbClr val="898989"/>
                </a:solidFill>
                <a:latin typeface="Tahoma" pitchFamily="34" charset="0"/>
              </a:rPr>
              <a:pPr algn="r"/>
              <a:t>6</a:t>
            </a:fld>
            <a:endParaRPr lang="en-US" sz="1200">
              <a:solidFill>
                <a:srgbClr val="898989"/>
              </a:solidFill>
              <a:latin typeface="Tahoma" pitchFamily="34" charset="0"/>
            </a:endParaRPr>
          </a:p>
        </p:txBody>
      </p:sp>
      <p:sp>
        <p:nvSpPr>
          <p:cNvPr id="33802" name="Text Box 12"/>
          <p:cNvSpPr txBox="1">
            <a:spLocks noChangeArrowheads="1"/>
          </p:cNvSpPr>
          <p:nvPr/>
        </p:nvSpPr>
        <p:spPr bwMode="auto">
          <a:xfrm>
            <a:off x="566738" y="5362575"/>
            <a:ext cx="8437562" cy="830263"/>
          </a:xfrm>
          <a:prstGeom prst="rect">
            <a:avLst/>
          </a:prstGeom>
          <a:noFill/>
          <a:ln w="9525">
            <a:noFill/>
            <a:miter lim="800000"/>
            <a:headEnd/>
            <a:tailEnd/>
          </a:ln>
        </p:spPr>
        <p:txBody>
          <a:bodyPr wrap="none">
            <a:spAutoFit/>
          </a:bodyPr>
          <a:lstStyle/>
          <a:p>
            <a:pPr algn="ctr"/>
            <a:r>
              <a:rPr lang="en-US" sz="2400" dirty="0"/>
              <a:t>Many organizations are going beyond a “carbon footprint” to </a:t>
            </a:r>
          </a:p>
          <a:p>
            <a:pPr algn="ctr"/>
            <a:r>
              <a:rPr lang="en-US" sz="2400" dirty="0"/>
              <a:t>capture their full “environmental footprint”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2800" smtClean="0"/>
              <a:t>Environmental impacts: contributing factors</a:t>
            </a:r>
          </a:p>
        </p:txBody>
      </p:sp>
      <p:sp>
        <p:nvSpPr>
          <p:cNvPr id="7171" name="Slide Number Placeholder 38"/>
          <p:cNvSpPr>
            <a:spLocks noGrp="1"/>
          </p:cNvSpPr>
          <p:nvPr>
            <p:ph type="sldNum" sz="quarter" idx="12"/>
          </p:nvPr>
        </p:nvSpPr>
        <p:spPr bwMode="auto">
          <a:noFill/>
          <a:ln>
            <a:miter lim="800000"/>
            <a:headEnd/>
            <a:tailEnd/>
          </a:ln>
        </p:spPr>
        <p:txBody>
          <a:bodyPr/>
          <a:lstStyle/>
          <a:p>
            <a:fld id="{50BE0F3D-17F8-41DD-983B-21C083DA2B1B}" type="slidenum">
              <a:rPr lang="en-US" smtClean="0"/>
              <a:pPr/>
              <a:t>7</a:t>
            </a:fld>
            <a:endParaRPr lang="en-US" smtClean="0"/>
          </a:p>
        </p:txBody>
      </p:sp>
      <p:sp>
        <p:nvSpPr>
          <p:cNvPr id="7173" name="Rectangle 43"/>
          <p:cNvSpPr>
            <a:spLocks noChangeArrowheads="1"/>
          </p:cNvSpPr>
          <p:nvPr/>
        </p:nvSpPr>
        <p:spPr bwMode="auto">
          <a:xfrm>
            <a:off x="304800" y="1219200"/>
            <a:ext cx="8610600" cy="762000"/>
          </a:xfrm>
          <a:prstGeom prst="rect">
            <a:avLst/>
          </a:prstGeom>
          <a:noFill/>
          <a:ln w="9525">
            <a:noFill/>
            <a:miter lim="800000"/>
            <a:headEnd/>
            <a:tailEnd/>
          </a:ln>
        </p:spPr>
        <p:txBody>
          <a:bodyPr/>
          <a:lstStyle/>
          <a:p>
            <a:pPr marL="342900" indent="-342900" eaLnBrk="0" fontAlgn="base" hangingPunct="0">
              <a:spcBef>
                <a:spcPts val="600"/>
              </a:spcBef>
              <a:spcAft>
                <a:spcPct val="0"/>
              </a:spcAft>
              <a:buClr>
                <a:srgbClr val="287A51"/>
              </a:buClr>
            </a:pPr>
            <a:r>
              <a:rPr lang="en-US" smtClean="0">
                <a:solidFill>
                  <a:prstClr val="black"/>
                </a:solidFill>
              </a:rPr>
              <a:t>Key factors that contribute to the impacts from packaging, shipping, waste, and paper use:</a:t>
            </a:r>
          </a:p>
        </p:txBody>
      </p:sp>
      <p:sp>
        <p:nvSpPr>
          <p:cNvPr id="7" name="Rounded Rectangle 6"/>
          <p:cNvSpPr/>
          <p:nvPr/>
        </p:nvSpPr>
        <p:spPr>
          <a:xfrm>
            <a:off x="1624013" y="2209800"/>
            <a:ext cx="2533650" cy="1809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Font typeface="Arial" pitchFamily="34" charset="0"/>
              <a:buChar char="•"/>
              <a:defRPr/>
            </a:pPr>
            <a:r>
              <a:rPr lang="en-US" sz="1400" dirty="0">
                <a:solidFill>
                  <a:prstClr val="white"/>
                </a:solidFill>
              </a:rPr>
              <a:t> container material type</a:t>
            </a:r>
          </a:p>
          <a:p>
            <a:pPr fontAlgn="base">
              <a:spcBef>
                <a:spcPct val="0"/>
              </a:spcBef>
              <a:spcAft>
                <a:spcPct val="0"/>
              </a:spcAft>
              <a:buFont typeface="Arial" pitchFamily="34" charset="0"/>
              <a:buChar char="•"/>
              <a:defRPr/>
            </a:pPr>
            <a:r>
              <a:rPr lang="en-US" sz="1400" dirty="0">
                <a:solidFill>
                  <a:prstClr val="white"/>
                </a:solidFill>
              </a:rPr>
              <a:t> padding type</a:t>
            </a:r>
          </a:p>
          <a:p>
            <a:pPr fontAlgn="base">
              <a:spcBef>
                <a:spcPct val="0"/>
              </a:spcBef>
              <a:spcAft>
                <a:spcPct val="0"/>
              </a:spcAft>
              <a:buFont typeface="Arial" pitchFamily="34" charset="0"/>
              <a:buChar char="•"/>
              <a:defRPr/>
            </a:pPr>
            <a:r>
              <a:rPr lang="en-US" sz="1400" dirty="0">
                <a:solidFill>
                  <a:prstClr val="white"/>
                </a:solidFill>
              </a:rPr>
              <a:t> weight</a:t>
            </a:r>
          </a:p>
          <a:p>
            <a:pPr fontAlgn="base">
              <a:spcBef>
                <a:spcPct val="0"/>
              </a:spcBef>
              <a:spcAft>
                <a:spcPct val="0"/>
              </a:spcAft>
              <a:buFont typeface="Arial" pitchFamily="34" charset="0"/>
              <a:buChar char="•"/>
              <a:defRPr/>
            </a:pPr>
            <a:r>
              <a:rPr lang="en-US" sz="1400" dirty="0">
                <a:solidFill>
                  <a:prstClr val="white"/>
                </a:solidFill>
              </a:rPr>
              <a:t> volume</a:t>
            </a:r>
          </a:p>
          <a:p>
            <a:pPr fontAlgn="base">
              <a:spcBef>
                <a:spcPct val="0"/>
              </a:spcBef>
              <a:spcAft>
                <a:spcPct val="0"/>
              </a:spcAft>
              <a:buFont typeface="Arial" pitchFamily="34" charset="0"/>
              <a:buChar char="•"/>
              <a:defRPr/>
            </a:pPr>
            <a:r>
              <a:rPr lang="en-US" sz="1400" dirty="0">
                <a:solidFill>
                  <a:prstClr val="white"/>
                </a:solidFill>
              </a:rPr>
              <a:t> recycled-content</a:t>
            </a:r>
          </a:p>
          <a:p>
            <a:pPr fontAlgn="base">
              <a:spcBef>
                <a:spcPct val="0"/>
              </a:spcBef>
              <a:spcAft>
                <a:spcPct val="0"/>
              </a:spcAft>
              <a:buFont typeface="Arial" pitchFamily="34" charset="0"/>
              <a:buChar char="•"/>
              <a:defRPr/>
            </a:pPr>
            <a:r>
              <a:rPr lang="en-US" sz="1400" dirty="0">
                <a:solidFill>
                  <a:prstClr val="white"/>
                </a:solidFill>
              </a:rPr>
              <a:t> recyclability</a:t>
            </a:r>
          </a:p>
          <a:p>
            <a:pPr fontAlgn="base">
              <a:spcBef>
                <a:spcPct val="0"/>
              </a:spcBef>
              <a:spcAft>
                <a:spcPct val="0"/>
              </a:spcAft>
              <a:buFont typeface="Arial" pitchFamily="34" charset="0"/>
              <a:buChar char="•"/>
              <a:defRPr/>
            </a:pPr>
            <a:r>
              <a:rPr lang="en-US" sz="1400" dirty="0">
                <a:solidFill>
                  <a:prstClr val="white"/>
                </a:solidFill>
              </a:rPr>
              <a:t> durability</a:t>
            </a:r>
          </a:p>
        </p:txBody>
      </p:sp>
      <p:sp>
        <p:nvSpPr>
          <p:cNvPr id="8" name="Rounded Rectangle 7"/>
          <p:cNvSpPr/>
          <p:nvPr/>
        </p:nvSpPr>
        <p:spPr>
          <a:xfrm>
            <a:off x="4533900" y="2209800"/>
            <a:ext cx="2533650" cy="180975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Font typeface="Arial" pitchFamily="34" charset="0"/>
              <a:buChar char="•"/>
              <a:defRPr/>
            </a:pPr>
            <a:r>
              <a:rPr lang="en-US" sz="1400" dirty="0">
                <a:solidFill>
                  <a:prstClr val="white"/>
                </a:solidFill>
              </a:rPr>
              <a:t> mode of transport</a:t>
            </a:r>
          </a:p>
          <a:p>
            <a:pPr fontAlgn="base">
              <a:spcBef>
                <a:spcPct val="0"/>
              </a:spcBef>
              <a:spcAft>
                <a:spcPct val="0"/>
              </a:spcAft>
              <a:buFont typeface="Arial" pitchFamily="34" charset="0"/>
              <a:buChar char="•"/>
              <a:defRPr/>
            </a:pPr>
            <a:r>
              <a:rPr lang="en-US" sz="1400" dirty="0">
                <a:solidFill>
                  <a:prstClr val="white"/>
                </a:solidFill>
              </a:rPr>
              <a:t> vehicle type</a:t>
            </a:r>
          </a:p>
          <a:p>
            <a:pPr fontAlgn="base">
              <a:spcBef>
                <a:spcPct val="0"/>
              </a:spcBef>
              <a:spcAft>
                <a:spcPct val="0"/>
              </a:spcAft>
              <a:buFont typeface="Arial" pitchFamily="34" charset="0"/>
              <a:buChar char="•"/>
              <a:defRPr/>
            </a:pPr>
            <a:r>
              <a:rPr lang="en-US" sz="1400" dirty="0">
                <a:solidFill>
                  <a:prstClr val="white"/>
                </a:solidFill>
              </a:rPr>
              <a:t> distance traveled</a:t>
            </a:r>
          </a:p>
          <a:p>
            <a:pPr fontAlgn="base">
              <a:spcBef>
                <a:spcPct val="0"/>
              </a:spcBef>
              <a:spcAft>
                <a:spcPct val="0"/>
              </a:spcAft>
              <a:buFont typeface="Arial" pitchFamily="34" charset="0"/>
              <a:buChar char="•"/>
              <a:defRPr/>
            </a:pPr>
            <a:r>
              <a:rPr lang="en-US" sz="1400" dirty="0">
                <a:solidFill>
                  <a:prstClr val="white"/>
                </a:solidFill>
              </a:rPr>
              <a:t> load optimization</a:t>
            </a:r>
          </a:p>
        </p:txBody>
      </p:sp>
      <p:sp>
        <p:nvSpPr>
          <p:cNvPr id="9" name="Rounded Rectangle 8"/>
          <p:cNvSpPr/>
          <p:nvPr/>
        </p:nvSpPr>
        <p:spPr>
          <a:xfrm>
            <a:off x="1624013" y="4591050"/>
            <a:ext cx="2533650" cy="180975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Font typeface="Arial" pitchFamily="34" charset="0"/>
              <a:buChar char="•"/>
              <a:defRPr/>
            </a:pPr>
            <a:r>
              <a:rPr lang="en-US" sz="1400" dirty="0">
                <a:solidFill>
                  <a:prstClr val="white"/>
                </a:solidFill>
              </a:rPr>
              <a:t> efficient use</a:t>
            </a:r>
          </a:p>
          <a:p>
            <a:pPr fontAlgn="base">
              <a:spcBef>
                <a:spcPct val="0"/>
              </a:spcBef>
              <a:spcAft>
                <a:spcPct val="0"/>
              </a:spcAft>
              <a:buFont typeface="Arial" pitchFamily="34" charset="0"/>
              <a:buChar char="•"/>
              <a:defRPr/>
            </a:pPr>
            <a:r>
              <a:rPr lang="en-US" sz="1400" dirty="0">
                <a:solidFill>
                  <a:prstClr val="white"/>
                </a:solidFill>
              </a:rPr>
              <a:t> recycled content</a:t>
            </a:r>
          </a:p>
          <a:p>
            <a:pPr fontAlgn="base">
              <a:spcBef>
                <a:spcPct val="0"/>
              </a:spcBef>
              <a:spcAft>
                <a:spcPct val="0"/>
              </a:spcAft>
              <a:buFont typeface="Arial" pitchFamily="34" charset="0"/>
              <a:buChar char="•"/>
              <a:defRPr/>
            </a:pPr>
            <a:r>
              <a:rPr lang="en-US" sz="1400" dirty="0">
                <a:solidFill>
                  <a:prstClr val="white"/>
                </a:solidFill>
              </a:rPr>
              <a:t> supply chain certification</a:t>
            </a:r>
          </a:p>
        </p:txBody>
      </p:sp>
      <p:sp>
        <p:nvSpPr>
          <p:cNvPr id="10" name="TextBox 9"/>
          <p:cNvSpPr txBox="1"/>
          <p:nvPr/>
        </p:nvSpPr>
        <p:spPr>
          <a:xfrm>
            <a:off x="1633538" y="1828800"/>
            <a:ext cx="2514600" cy="369888"/>
          </a:xfrm>
          <a:prstGeom prst="rect">
            <a:avLst/>
          </a:prstGeom>
          <a:noFill/>
        </p:spPr>
        <p:txBody>
          <a:bodyPr>
            <a:spAutoFit/>
          </a:bodyPr>
          <a:lstStyle/>
          <a:p>
            <a:pPr algn="ctr" fontAlgn="base">
              <a:spcBef>
                <a:spcPct val="0"/>
              </a:spcBef>
              <a:spcAft>
                <a:spcPct val="0"/>
              </a:spcAft>
              <a:defRPr/>
            </a:pPr>
            <a:r>
              <a:rPr lang="en-US" b="1" dirty="0">
                <a:solidFill>
                  <a:prstClr val="black"/>
                </a:solidFill>
              </a:rPr>
              <a:t>Packaging</a:t>
            </a:r>
          </a:p>
        </p:txBody>
      </p:sp>
      <p:sp>
        <p:nvSpPr>
          <p:cNvPr id="11" name="TextBox 10"/>
          <p:cNvSpPr txBox="1"/>
          <p:nvPr/>
        </p:nvSpPr>
        <p:spPr>
          <a:xfrm>
            <a:off x="4543425" y="1828800"/>
            <a:ext cx="2514600" cy="369888"/>
          </a:xfrm>
          <a:prstGeom prst="rect">
            <a:avLst/>
          </a:prstGeom>
          <a:noFill/>
        </p:spPr>
        <p:txBody>
          <a:bodyPr>
            <a:spAutoFit/>
          </a:bodyPr>
          <a:lstStyle/>
          <a:p>
            <a:pPr algn="ctr" fontAlgn="base">
              <a:spcBef>
                <a:spcPct val="0"/>
              </a:spcBef>
              <a:spcAft>
                <a:spcPct val="0"/>
              </a:spcAft>
              <a:defRPr/>
            </a:pPr>
            <a:r>
              <a:rPr lang="en-US" b="1" dirty="0">
                <a:solidFill>
                  <a:prstClr val="black"/>
                </a:solidFill>
              </a:rPr>
              <a:t>Shipping</a:t>
            </a:r>
          </a:p>
        </p:txBody>
      </p:sp>
      <p:sp>
        <p:nvSpPr>
          <p:cNvPr id="12" name="TextBox 11"/>
          <p:cNvSpPr txBox="1"/>
          <p:nvPr/>
        </p:nvSpPr>
        <p:spPr>
          <a:xfrm>
            <a:off x="1633538" y="4191000"/>
            <a:ext cx="2514600" cy="369888"/>
          </a:xfrm>
          <a:prstGeom prst="rect">
            <a:avLst/>
          </a:prstGeom>
          <a:noFill/>
        </p:spPr>
        <p:txBody>
          <a:bodyPr>
            <a:spAutoFit/>
          </a:bodyPr>
          <a:lstStyle/>
          <a:p>
            <a:pPr algn="ctr" fontAlgn="base">
              <a:spcBef>
                <a:spcPct val="0"/>
              </a:spcBef>
              <a:spcAft>
                <a:spcPct val="0"/>
              </a:spcAft>
              <a:defRPr/>
            </a:pPr>
            <a:r>
              <a:rPr lang="en-US" b="1" dirty="0">
                <a:solidFill>
                  <a:prstClr val="black"/>
                </a:solidFill>
              </a:rPr>
              <a:t>Office paper use</a:t>
            </a:r>
          </a:p>
        </p:txBody>
      </p:sp>
      <p:sp>
        <p:nvSpPr>
          <p:cNvPr id="15" name="Rounded Rectangle 14"/>
          <p:cNvSpPr/>
          <p:nvPr/>
        </p:nvSpPr>
        <p:spPr>
          <a:xfrm>
            <a:off x="4533900" y="4572000"/>
            <a:ext cx="2533650" cy="180975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Font typeface="Arial" pitchFamily="34" charset="0"/>
              <a:buChar char="•"/>
              <a:defRPr/>
            </a:pPr>
            <a:r>
              <a:rPr lang="en-US" sz="1400" dirty="0">
                <a:solidFill>
                  <a:prstClr val="white"/>
                </a:solidFill>
              </a:rPr>
              <a:t> type of waste</a:t>
            </a:r>
          </a:p>
          <a:p>
            <a:pPr fontAlgn="base">
              <a:spcBef>
                <a:spcPct val="0"/>
              </a:spcBef>
              <a:spcAft>
                <a:spcPct val="0"/>
              </a:spcAft>
              <a:buFont typeface="Arial" pitchFamily="34" charset="0"/>
              <a:buChar char="•"/>
              <a:defRPr/>
            </a:pPr>
            <a:r>
              <a:rPr lang="en-US" sz="1400" dirty="0">
                <a:solidFill>
                  <a:prstClr val="white"/>
                </a:solidFill>
              </a:rPr>
              <a:t> volume</a:t>
            </a:r>
          </a:p>
          <a:p>
            <a:pPr fontAlgn="base">
              <a:spcBef>
                <a:spcPct val="0"/>
              </a:spcBef>
              <a:spcAft>
                <a:spcPct val="0"/>
              </a:spcAft>
              <a:buFont typeface="Arial" pitchFamily="34" charset="0"/>
              <a:buChar char="•"/>
              <a:defRPr/>
            </a:pPr>
            <a:r>
              <a:rPr lang="en-US" sz="1400" dirty="0">
                <a:solidFill>
                  <a:prstClr val="white"/>
                </a:solidFill>
              </a:rPr>
              <a:t> weight</a:t>
            </a:r>
          </a:p>
          <a:p>
            <a:pPr fontAlgn="base">
              <a:spcBef>
                <a:spcPct val="0"/>
              </a:spcBef>
              <a:spcAft>
                <a:spcPct val="0"/>
              </a:spcAft>
              <a:buFont typeface="Arial" pitchFamily="34" charset="0"/>
              <a:buChar char="•"/>
              <a:defRPr/>
            </a:pPr>
            <a:r>
              <a:rPr lang="en-US" sz="1400" dirty="0">
                <a:solidFill>
                  <a:prstClr val="white"/>
                </a:solidFill>
              </a:rPr>
              <a:t> recyclability</a:t>
            </a:r>
          </a:p>
        </p:txBody>
      </p:sp>
      <p:sp>
        <p:nvSpPr>
          <p:cNvPr id="16" name="TextBox 15"/>
          <p:cNvSpPr txBox="1"/>
          <p:nvPr/>
        </p:nvSpPr>
        <p:spPr>
          <a:xfrm>
            <a:off x="4543425" y="4191000"/>
            <a:ext cx="2514600" cy="369888"/>
          </a:xfrm>
          <a:prstGeom prst="rect">
            <a:avLst/>
          </a:prstGeom>
          <a:noFill/>
        </p:spPr>
        <p:txBody>
          <a:bodyPr>
            <a:spAutoFit/>
          </a:bodyPr>
          <a:lstStyle/>
          <a:p>
            <a:pPr algn="ctr" fontAlgn="base">
              <a:spcBef>
                <a:spcPct val="0"/>
              </a:spcBef>
              <a:spcAft>
                <a:spcPct val="0"/>
              </a:spcAft>
              <a:defRPr/>
            </a:pPr>
            <a:r>
              <a:rPr lang="en-US" b="1" dirty="0">
                <a:solidFill>
                  <a:prstClr val="black"/>
                </a:solidFill>
              </a:rPr>
              <a:t>Waste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533400" y="1219200"/>
            <a:ext cx="8077200" cy="1371600"/>
            <a:chOff x="533400" y="1066800"/>
            <a:chExt cx="8077200" cy="1371600"/>
          </a:xfrm>
        </p:grpSpPr>
        <p:sp>
          <p:nvSpPr>
            <p:cNvPr id="11269" name="Rectangle 43"/>
            <p:cNvSpPr>
              <a:spLocks noChangeArrowheads="1"/>
            </p:cNvSpPr>
            <p:nvPr/>
          </p:nvSpPr>
          <p:spPr bwMode="auto">
            <a:xfrm>
              <a:off x="533400" y="1066800"/>
              <a:ext cx="8077200" cy="1371600"/>
            </a:xfrm>
            <a:prstGeom prst="rect">
              <a:avLst/>
            </a:prstGeom>
            <a:noFill/>
            <a:ln w="9525">
              <a:noFill/>
              <a:miter lim="800000"/>
              <a:headEnd/>
              <a:tailEnd/>
            </a:ln>
          </p:spPr>
          <p:txBody>
            <a:bodyPr/>
            <a:lstStyle/>
            <a:p>
              <a:pPr marL="342900" indent="-342900" eaLnBrk="0" fontAlgn="base" hangingPunct="0">
                <a:spcBef>
                  <a:spcPts val="600"/>
                </a:spcBef>
                <a:spcAft>
                  <a:spcPct val="0"/>
                </a:spcAft>
                <a:buClr>
                  <a:srgbClr val="287A51"/>
                </a:buClr>
                <a:defRPr/>
              </a:pPr>
              <a:r>
                <a:rPr lang="en-US" sz="1600" b="1" dirty="0">
                  <a:solidFill>
                    <a:prstClr val="black"/>
                  </a:solidFill>
                </a:rPr>
                <a:t>Environmental impacts from ILL material distribution logistics have 3 major components:</a:t>
              </a:r>
            </a:p>
            <a:p>
              <a:pPr marL="800100" lvl="1" indent="-342900" eaLnBrk="0" fontAlgn="base" hangingPunct="0">
                <a:spcBef>
                  <a:spcPts val="600"/>
                </a:spcBef>
                <a:spcAft>
                  <a:spcPct val="0"/>
                </a:spcAft>
                <a:buClr>
                  <a:srgbClr val="287A51"/>
                </a:buClr>
                <a:defRPr/>
              </a:pPr>
              <a:r>
                <a:rPr lang="en-US" sz="1600" dirty="0">
                  <a:solidFill>
                    <a:prstClr val="black"/>
                  </a:solidFill>
                </a:rPr>
                <a:t>	</a:t>
              </a:r>
              <a:r>
                <a:rPr lang="en-US" sz="1600" b="1" dirty="0">
                  <a:solidFill>
                    <a:prstClr val="black"/>
                  </a:solidFill>
                </a:rPr>
                <a:t>Packaging material production </a:t>
              </a:r>
              <a:r>
                <a:rPr lang="en-US" sz="1600" dirty="0">
                  <a:solidFill>
                    <a:prstClr val="black"/>
                  </a:solidFill>
                </a:rPr>
                <a:t>(</a:t>
              </a:r>
              <a:r>
                <a:rPr lang="en-US" sz="1600" b="1" dirty="0">
                  <a:solidFill>
                    <a:prstClr val="black"/>
                  </a:solidFill>
                </a:rPr>
                <a:t>51%</a:t>
              </a:r>
              <a:r>
                <a:rPr lang="en-US" sz="1600" dirty="0">
                  <a:solidFill>
                    <a:prstClr val="black"/>
                  </a:solidFill>
                </a:rPr>
                <a:t> of total GHG emissions per package)</a:t>
              </a:r>
            </a:p>
            <a:p>
              <a:pPr marL="800100" lvl="1" indent="-342900" eaLnBrk="0" fontAlgn="base" hangingPunct="0">
                <a:spcBef>
                  <a:spcPts val="600"/>
                </a:spcBef>
                <a:spcAft>
                  <a:spcPct val="0"/>
                </a:spcAft>
                <a:buClr>
                  <a:srgbClr val="287A51"/>
                </a:buClr>
                <a:defRPr/>
              </a:pPr>
              <a:r>
                <a:rPr lang="en-US" sz="1600" dirty="0">
                  <a:solidFill>
                    <a:prstClr val="black"/>
                  </a:solidFill>
                </a:rPr>
                <a:t>	</a:t>
              </a:r>
              <a:r>
                <a:rPr lang="en-US" sz="1600" b="1" dirty="0">
                  <a:solidFill>
                    <a:prstClr val="black"/>
                  </a:solidFill>
                </a:rPr>
                <a:t>Shipping operations </a:t>
              </a:r>
              <a:r>
                <a:rPr lang="en-US" sz="1600" dirty="0">
                  <a:solidFill>
                    <a:prstClr val="black"/>
                  </a:solidFill>
                </a:rPr>
                <a:t>(</a:t>
              </a:r>
              <a:r>
                <a:rPr lang="en-US" sz="1600" b="1" dirty="0">
                  <a:solidFill>
                    <a:prstClr val="black"/>
                  </a:solidFill>
                </a:rPr>
                <a:t>48%</a:t>
              </a:r>
              <a:r>
                <a:rPr lang="en-US" sz="1600" dirty="0">
                  <a:solidFill>
                    <a:prstClr val="black"/>
                  </a:solidFill>
                </a:rPr>
                <a:t> of GHG emissions per package)</a:t>
              </a:r>
            </a:p>
            <a:p>
              <a:pPr marL="800100" lvl="1" indent="-342900" eaLnBrk="0" fontAlgn="base" hangingPunct="0">
                <a:spcBef>
                  <a:spcPts val="600"/>
                </a:spcBef>
                <a:spcAft>
                  <a:spcPct val="0"/>
                </a:spcAft>
                <a:buClr>
                  <a:srgbClr val="287A51"/>
                </a:buClr>
                <a:defRPr/>
              </a:pPr>
              <a:r>
                <a:rPr lang="en-US" sz="1600" dirty="0">
                  <a:solidFill>
                    <a:prstClr val="black"/>
                  </a:solidFill>
                </a:rPr>
                <a:t>	</a:t>
              </a:r>
              <a:r>
                <a:rPr lang="en-US" sz="1600" b="1" dirty="0">
                  <a:solidFill>
                    <a:prstClr val="black"/>
                  </a:solidFill>
                </a:rPr>
                <a:t>Waste disposal </a:t>
              </a:r>
              <a:r>
                <a:rPr lang="en-US" sz="1600" dirty="0">
                  <a:solidFill>
                    <a:prstClr val="black"/>
                  </a:solidFill>
                </a:rPr>
                <a:t>(</a:t>
              </a:r>
              <a:r>
                <a:rPr lang="en-US" sz="1600" b="1" dirty="0">
                  <a:solidFill>
                    <a:prstClr val="black"/>
                  </a:solidFill>
                </a:rPr>
                <a:t>1% </a:t>
              </a:r>
              <a:r>
                <a:rPr lang="en-US" sz="1600" dirty="0">
                  <a:solidFill>
                    <a:prstClr val="black"/>
                  </a:solidFill>
                </a:rPr>
                <a:t>of GHG emissions per package)</a:t>
              </a:r>
              <a:r>
                <a:rPr lang="en-US" sz="1600" baseline="30000" dirty="0">
                  <a:solidFill>
                    <a:prstClr val="black"/>
                  </a:solidFill>
                </a:rPr>
                <a:t>1</a:t>
              </a: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marL="342900" indent="-342900" eaLnBrk="0" fontAlgn="base" hangingPunct="0">
                <a:spcBef>
                  <a:spcPts val="600"/>
                </a:spcBef>
                <a:spcAft>
                  <a:spcPct val="0"/>
                </a:spcAft>
                <a:buClr>
                  <a:srgbClr val="287A51"/>
                </a:buClr>
                <a:defRPr/>
              </a:pPr>
              <a:endParaRPr lang="en-US" sz="1600" dirty="0">
                <a:solidFill>
                  <a:prstClr val="black"/>
                </a:solidFill>
              </a:endParaRPr>
            </a:p>
            <a:p>
              <a:pPr eaLnBrk="0" fontAlgn="base" hangingPunct="0">
                <a:spcBef>
                  <a:spcPts val="600"/>
                </a:spcBef>
                <a:spcAft>
                  <a:spcPct val="0"/>
                </a:spcAft>
                <a:buClr>
                  <a:srgbClr val="287A51"/>
                </a:buClr>
                <a:defRPr/>
              </a:pPr>
              <a:r>
                <a:rPr lang="en-US" sz="1400" dirty="0">
                  <a:solidFill>
                    <a:prstClr val="black"/>
                  </a:solidFill>
                </a:rPr>
                <a:t>While waste disposal is only 1% of GHG emissions, deciding to reuse packaging material rather than dispose and procure new material allows for the first 4 packaging steps to be eliminated, significantly reducing overall packaging impacts.</a:t>
              </a:r>
            </a:p>
            <a:p>
              <a:pPr eaLnBrk="0" fontAlgn="base" hangingPunct="0">
                <a:spcBef>
                  <a:spcPts val="600"/>
                </a:spcBef>
                <a:spcAft>
                  <a:spcPct val="0"/>
                </a:spcAft>
                <a:buClr>
                  <a:srgbClr val="287A51"/>
                </a:buClr>
                <a:defRPr/>
              </a:pPr>
              <a:endParaRPr lang="en-US" sz="1400" dirty="0">
                <a:solidFill>
                  <a:srgbClr val="C00000"/>
                </a:solidFill>
              </a:endParaRPr>
            </a:p>
            <a:p>
              <a:pPr lvl="2" eaLnBrk="0" fontAlgn="base" hangingPunct="0">
                <a:spcAft>
                  <a:spcPct val="0"/>
                </a:spcAft>
                <a:buClr>
                  <a:srgbClr val="287A51"/>
                </a:buClr>
                <a:defRPr/>
              </a:pPr>
              <a:r>
                <a:rPr lang="en-US" sz="1100" dirty="0">
                  <a:solidFill>
                    <a:prstClr val="black"/>
                  </a:solidFill>
                </a:rPr>
                <a:t>1.</a:t>
              </a:r>
              <a:r>
                <a:rPr lang="en-US" sz="1100" i="1" dirty="0">
                  <a:solidFill>
                    <a:prstClr val="black"/>
                  </a:solidFill>
                </a:rPr>
                <a:t> </a:t>
              </a:r>
              <a:r>
                <a:rPr lang="en-US" sz="1100" dirty="0">
                  <a:solidFill>
                    <a:prstClr val="black"/>
                  </a:solidFill>
                </a:rPr>
                <a:t>Franklin Associates. “Life Cycle Inventory of Packaging Operations for Shipment of Retail Mail-Order Soft Goods.” Oregon Department of Environmental Quality and U.S. EPA Environmentally Preferable Purchasing Program, April 2004.  </a:t>
              </a:r>
            </a:p>
            <a:p>
              <a:pPr lvl="2" eaLnBrk="0" fontAlgn="base" hangingPunct="0">
                <a:spcAft>
                  <a:spcPct val="0"/>
                </a:spcAft>
                <a:buClr>
                  <a:srgbClr val="287A51"/>
                </a:buClr>
                <a:defRPr/>
              </a:pPr>
              <a:r>
                <a:rPr lang="en-US" sz="1100" dirty="0">
                  <a:solidFill>
                    <a:prstClr val="black"/>
                  </a:solidFill>
                </a:rPr>
                <a:t>These results corroborated by internal CEA analysis. Waste disposal impacts do not include methane emissions from decomposition in landfill. </a:t>
              </a:r>
              <a:r>
                <a:rPr lang="en-US" sz="1100" dirty="0" smtClean="0">
                  <a:solidFill>
                    <a:prstClr val="black"/>
                  </a:solidFill>
                </a:rPr>
                <a:t> </a:t>
              </a:r>
              <a:endParaRPr lang="en-US" sz="1100" dirty="0">
                <a:solidFill>
                  <a:prstClr val="black"/>
                </a:solidFill>
              </a:endParaRPr>
            </a:p>
            <a:p>
              <a:pPr marL="342900" indent="-342900" eaLnBrk="0" fontAlgn="base" hangingPunct="0">
                <a:spcBef>
                  <a:spcPts val="600"/>
                </a:spcBef>
                <a:spcAft>
                  <a:spcPct val="0"/>
                </a:spcAft>
                <a:buClr>
                  <a:srgbClr val="287A51"/>
                </a:buClr>
                <a:defRPr/>
              </a:pPr>
              <a:r>
                <a:rPr lang="en-US" sz="1100" dirty="0">
                  <a:solidFill>
                    <a:srgbClr val="C00000"/>
                  </a:solidFill>
                </a:rPr>
                <a:t>		</a:t>
              </a:r>
            </a:p>
            <a:p>
              <a:pPr marL="342900" indent="-342900" eaLnBrk="0" fontAlgn="base" hangingPunct="0">
                <a:spcBef>
                  <a:spcPts val="600"/>
                </a:spcBef>
                <a:spcAft>
                  <a:spcPct val="0"/>
                </a:spcAft>
                <a:buClr>
                  <a:srgbClr val="287A51"/>
                </a:buClr>
                <a:defRPr/>
              </a:pPr>
              <a:r>
                <a:rPr lang="en-US" sz="1100" dirty="0">
                  <a:solidFill>
                    <a:srgbClr val="C00000"/>
                  </a:solidFill>
                </a:rPr>
                <a:t>		</a:t>
              </a:r>
            </a:p>
          </p:txBody>
        </p:sp>
        <p:sp>
          <p:nvSpPr>
            <p:cNvPr id="51" name="Rounded Rectangle 50"/>
            <p:cNvSpPr/>
            <p:nvPr/>
          </p:nvSpPr>
          <p:spPr>
            <a:xfrm>
              <a:off x="990600" y="1447800"/>
              <a:ext cx="3048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1</a:t>
              </a:r>
            </a:p>
          </p:txBody>
        </p:sp>
        <p:sp>
          <p:nvSpPr>
            <p:cNvPr id="52" name="Rounded Rectangle 51"/>
            <p:cNvSpPr/>
            <p:nvPr/>
          </p:nvSpPr>
          <p:spPr>
            <a:xfrm>
              <a:off x="990600" y="1762125"/>
              <a:ext cx="304800" cy="2286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2</a:t>
              </a:r>
            </a:p>
          </p:txBody>
        </p:sp>
        <p:sp>
          <p:nvSpPr>
            <p:cNvPr id="53" name="Rounded Rectangle 52"/>
            <p:cNvSpPr/>
            <p:nvPr/>
          </p:nvSpPr>
          <p:spPr>
            <a:xfrm>
              <a:off x="990600" y="2085975"/>
              <a:ext cx="304800" cy="2286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3</a:t>
              </a:r>
            </a:p>
          </p:txBody>
        </p:sp>
      </p:grpSp>
      <p:sp>
        <p:nvSpPr>
          <p:cNvPr id="8195" name="Title 1"/>
          <p:cNvSpPr>
            <a:spLocks noGrp="1"/>
          </p:cNvSpPr>
          <p:nvPr>
            <p:ph type="title"/>
          </p:nvPr>
        </p:nvSpPr>
        <p:spPr/>
        <p:txBody>
          <a:bodyPr/>
          <a:lstStyle/>
          <a:p>
            <a:pPr eaLnBrk="1" hangingPunct="1"/>
            <a:r>
              <a:rPr lang="en-US" sz="2800" smtClean="0"/>
              <a:t>Environmental impacts: packaging, shipping, waste</a:t>
            </a:r>
          </a:p>
        </p:txBody>
      </p:sp>
      <p:sp>
        <p:nvSpPr>
          <p:cNvPr id="8196" name="Slide Number Placeholder 38"/>
          <p:cNvSpPr>
            <a:spLocks noGrp="1"/>
          </p:cNvSpPr>
          <p:nvPr>
            <p:ph type="sldNum" sz="quarter" idx="12"/>
          </p:nvPr>
        </p:nvSpPr>
        <p:spPr bwMode="auto">
          <a:noFill/>
          <a:ln>
            <a:miter lim="800000"/>
            <a:headEnd/>
            <a:tailEnd/>
          </a:ln>
        </p:spPr>
        <p:txBody>
          <a:bodyPr/>
          <a:lstStyle/>
          <a:p>
            <a:fld id="{389E7477-AAA2-406F-A45F-979278D8FBEC}" type="slidenum">
              <a:rPr lang="en-US" smtClean="0"/>
              <a:pPr/>
              <a:t>8</a:t>
            </a:fld>
            <a:endParaRPr lang="en-US" smtClean="0"/>
          </a:p>
        </p:txBody>
      </p:sp>
      <p:sp>
        <p:nvSpPr>
          <p:cNvPr id="6" name="Rounded Rectangle 5"/>
          <p:cNvSpPr/>
          <p:nvPr/>
        </p:nvSpPr>
        <p:spPr>
          <a:xfrm>
            <a:off x="990600" y="3124200"/>
            <a:ext cx="1143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Packaging raw materials acquisition</a:t>
            </a:r>
          </a:p>
        </p:txBody>
      </p:sp>
      <p:sp>
        <p:nvSpPr>
          <p:cNvPr id="7" name="Rounded Rectangle 6"/>
          <p:cNvSpPr/>
          <p:nvPr/>
        </p:nvSpPr>
        <p:spPr>
          <a:xfrm>
            <a:off x="2362200" y="3124200"/>
            <a:ext cx="1143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Packaging materials manufacture</a:t>
            </a:r>
          </a:p>
        </p:txBody>
      </p:sp>
      <p:sp>
        <p:nvSpPr>
          <p:cNvPr id="8" name="Rounded Rectangle 7"/>
          <p:cNvSpPr/>
          <p:nvPr/>
        </p:nvSpPr>
        <p:spPr>
          <a:xfrm>
            <a:off x="3733800" y="3124200"/>
            <a:ext cx="1143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Packaging product manufacture</a:t>
            </a:r>
          </a:p>
        </p:txBody>
      </p:sp>
      <p:sp>
        <p:nvSpPr>
          <p:cNvPr id="9" name="Rounded Rectangle 8"/>
          <p:cNvSpPr/>
          <p:nvPr/>
        </p:nvSpPr>
        <p:spPr>
          <a:xfrm>
            <a:off x="5105400" y="3124200"/>
            <a:ext cx="1143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Transport of product to point of use</a:t>
            </a:r>
          </a:p>
        </p:txBody>
      </p:sp>
      <p:sp>
        <p:nvSpPr>
          <p:cNvPr id="10" name="Rounded Rectangle 9"/>
          <p:cNvSpPr/>
          <p:nvPr/>
        </p:nvSpPr>
        <p:spPr>
          <a:xfrm>
            <a:off x="6477000" y="3124200"/>
            <a:ext cx="1143000" cy="609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Packaging product use</a:t>
            </a:r>
          </a:p>
        </p:txBody>
      </p:sp>
      <p:cxnSp>
        <p:nvCxnSpPr>
          <p:cNvPr id="13" name="Straight Arrow Connector 12"/>
          <p:cNvCxnSpPr>
            <a:stCxn id="6" idx="3"/>
            <a:endCxn id="7" idx="1"/>
          </p:cNvCxnSpPr>
          <p:nvPr/>
        </p:nvCxnSpPr>
        <p:spPr>
          <a:xfrm>
            <a:off x="2133600" y="3429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a:off x="3505200" y="3429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9" idx="1"/>
          </p:cNvCxnSpPr>
          <p:nvPr/>
        </p:nvCxnSpPr>
        <p:spPr>
          <a:xfrm>
            <a:off x="4876800" y="3429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0" idx="1"/>
          </p:cNvCxnSpPr>
          <p:nvPr/>
        </p:nvCxnSpPr>
        <p:spPr>
          <a:xfrm>
            <a:off x="6248400" y="3429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477000" y="4038600"/>
            <a:ext cx="1143000" cy="6096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Pick-up of packaged book</a:t>
            </a:r>
          </a:p>
        </p:txBody>
      </p:sp>
      <p:sp>
        <p:nvSpPr>
          <p:cNvPr id="21" name="Rounded Rectangle 20"/>
          <p:cNvSpPr/>
          <p:nvPr/>
        </p:nvSpPr>
        <p:spPr>
          <a:xfrm>
            <a:off x="5105400" y="4038600"/>
            <a:ext cx="1143000" cy="6096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Transport to local hub</a:t>
            </a:r>
          </a:p>
        </p:txBody>
      </p:sp>
      <p:sp>
        <p:nvSpPr>
          <p:cNvPr id="22" name="Rounded Rectangle 21"/>
          <p:cNvSpPr/>
          <p:nvPr/>
        </p:nvSpPr>
        <p:spPr>
          <a:xfrm>
            <a:off x="3733800" y="4038600"/>
            <a:ext cx="1143000" cy="6096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Packaged book sorting process</a:t>
            </a:r>
          </a:p>
        </p:txBody>
      </p:sp>
      <p:sp>
        <p:nvSpPr>
          <p:cNvPr id="23" name="Rounded Rectangle 22"/>
          <p:cNvSpPr/>
          <p:nvPr/>
        </p:nvSpPr>
        <p:spPr>
          <a:xfrm>
            <a:off x="2362200" y="4038600"/>
            <a:ext cx="1143000" cy="6096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Transport packaged book to user</a:t>
            </a:r>
          </a:p>
        </p:txBody>
      </p:sp>
      <p:sp>
        <p:nvSpPr>
          <p:cNvPr id="24" name="Rounded Rectangle 23"/>
          <p:cNvSpPr/>
          <p:nvPr/>
        </p:nvSpPr>
        <p:spPr>
          <a:xfrm>
            <a:off x="990600" y="4038600"/>
            <a:ext cx="1143000" cy="6096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Packaging reused or disposed</a:t>
            </a:r>
          </a:p>
        </p:txBody>
      </p:sp>
      <p:cxnSp>
        <p:nvCxnSpPr>
          <p:cNvPr id="26" name="Straight Arrow Connector 25"/>
          <p:cNvCxnSpPr>
            <a:stCxn id="10" idx="2"/>
            <a:endCxn id="20" idx="0"/>
          </p:cNvCxnSpPr>
          <p:nvPr/>
        </p:nvCxnSpPr>
        <p:spPr>
          <a:xfrm rot="5400000">
            <a:off x="6896101" y="3886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1"/>
            <a:endCxn id="21" idx="3"/>
          </p:cNvCxnSpPr>
          <p:nvPr/>
        </p:nvCxnSpPr>
        <p:spPr>
          <a:xfrm rot="10800000">
            <a:off x="6248400" y="4343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1"/>
            <a:endCxn id="22" idx="3"/>
          </p:cNvCxnSpPr>
          <p:nvPr/>
        </p:nvCxnSpPr>
        <p:spPr>
          <a:xfrm rot="10800000">
            <a:off x="4876800" y="4343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1"/>
            <a:endCxn id="23" idx="3"/>
          </p:cNvCxnSpPr>
          <p:nvPr/>
        </p:nvCxnSpPr>
        <p:spPr>
          <a:xfrm rot="10800000">
            <a:off x="3505200" y="4343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3" idx="1"/>
            <a:endCxn id="24" idx="3"/>
          </p:cNvCxnSpPr>
          <p:nvPr/>
        </p:nvCxnSpPr>
        <p:spPr>
          <a:xfrm rot="10800000">
            <a:off x="2133600" y="4343400"/>
            <a:ext cx="228600" cy="1588"/>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4" idx="1"/>
            <a:endCxn id="10" idx="0"/>
          </p:cNvCxnSpPr>
          <p:nvPr/>
        </p:nvCxnSpPr>
        <p:spPr>
          <a:xfrm rot="10800000" flipH="1">
            <a:off x="990600" y="3124200"/>
            <a:ext cx="6057900" cy="1219200"/>
          </a:xfrm>
          <a:prstGeom prst="bentConnector4">
            <a:avLst>
              <a:gd name="adj1" fmla="val -3774"/>
              <a:gd name="adj2" fmla="val 11875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800" smtClean="0"/>
              <a:t>Emissions intensity of packaging choices</a:t>
            </a:r>
          </a:p>
        </p:txBody>
      </p:sp>
      <p:sp>
        <p:nvSpPr>
          <p:cNvPr id="13315" name="Slide Number Placeholder 38"/>
          <p:cNvSpPr>
            <a:spLocks noGrp="1"/>
          </p:cNvSpPr>
          <p:nvPr>
            <p:ph type="sldNum" sz="quarter" idx="12"/>
          </p:nvPr>
        </p:nvSpPr>
        <p:spPr bwMode="auto">
          <a:noFill/>
          <a:ln>
            <a:miter lim="800000"/>
            <a:headEnd/>
            <a:tailEnd/>
          </a:ln>
        </p:spPr>
        <p:txBody>
          <a:bodyPr/>
          <a:lstStyle/>
          <a:p>
            <a:fld id="{E6759EFA-DC69-48CB-8C37-45BB9D064FD2}" type="slidenum">
              <a:rPr lang="en-US" smtClean="0"/>
              <a:pPr/>
              <a:t>9</a:t>
            </a:fld>
            <a:endParaRPr lang="en-US" smtClean="0"/>
          </a:p>
        </p:txBody>
      </p:sp>
      <p:sp>
        <p:nvSpPr>
          <p:cNvPr id="13317" name="Rectangle 43"/>
          <p:cNvSpPr>
            <a:spLocks noChangeArrowheads="1"/>
          </p:cNvSpPr>
          <p:nvPr/>
        </p:nvSpPr>
        <p:spPr bwMode="auto">
          <a:xfrm>
            <a:off x="457200" y="990600"/>
            <a:ext cx="8229600" cy="838200"/>
          </a:xfrm>
          <a:prstGeom prst="rect">
            <a:avLst/>
          </a:prstGeom>
          <a:noFill/>
          <a:ln w="9525">
            <a:noFill/>
            <a:miter lim="800000"/>
            <a:headEnd/>
            <a:tailEnd/>
          </a:ln>
        </p:spPr>
        <p:txBody>
          <a:bodyPr/>
          <a:lstStyle/>
          <a:p>
            <a:pPr marL="342900" indent="-342900" algn="ctr" eaLnBrk="0" hangingPunct="0">
              <a:spcBef>
                <a:spcPts val="600"/>
              </a:spcBef>
              <a:buClr>
                <a:srgbClr val="287A51"/>
              </a:buClr>
            </a:pPr>
            <a:r>
              <a:rPr lang="en-US" sz="1400">
                <a:latin typeface="Calibri" pitchFamily="34" charset="0"/>
              </a:rPr>
              <a:t>The table below shows the greenhouse gas emissions resulting from the production, transport, and disposal of various different types of packaging. Note that the </a:t>
            </a:r>
            <a:r>
              <a:rPr lang="en-US" sz="1400" b="1">
                <a:latin typeface="Calibri" pitchFamily="34" charset="0"/>
              </a:rPr>
              <a:t>mailing bags </a:t>
            </a:r>
            <a:r>
              <a:rPr lang="en-US" sz="1400">
                <a:latin typeface="Calibri" pitchFamily="34" charset="0"/>
              </a:rPr>
              <a:t>(on the left) </a:t>
            </a:r>
            <a:r>
              <a:rPr lang="en-US" sz="1400" b="1">
                <a:latin typeface="Calibri" pitchFamily="34" charset="0"/>
              </a:rPr>
              <a:t>generate significantly fewer emissions than the cardboard boxes </a:t>
            </a:r>
            <a:r>
              <a:rPr lang="en-US" sz="1400">
                <a:latin typeface="Calibri" pitchFamily="34" charset="0"/>
              </a:rPr>
              <a:t>(on the right).</a:t>
            </a:r>
            <a:r>
              <a:rPr lang="en-US" sz="1400" baseline="30000">
                <a:latin typeface="Calibri" pitchFamily="34" charset="0"/>
              </a:rPr>
              <a:t>1</a:t>
            </a:r>
            <a:endParaRPr lang="en-US" sz="1400" b="1" baseline="30000">
              <a:latin typeface="Calibri" pitchFamily="34" charset="0"/>
            </a:endParaRPr>
          </a:p>
        </p:txBody>
      </p:sp>
      <p:pic>
        <p:nvPicPr>
          <p:cNvPr id="13318"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43025" y="1524000"/>
            <a:ext cx="6810375" cy="4913313"/>
          </a:xfrm>
          <a:prstGeom prst="rect">
            <a:avLst/>
          </a:prstGeom>
          <a:noFill/>
          <a:ln w="9525">
            <a:noFill/>
            <a:miter lim="800000"/>
            <a:headEnd/>
            <a:tailEnd/>
          </a:ln>
        </p:spPr>
      </p:pic>
      <p:sp>
        <p:nvSpPr>
          <p:cNvPr id="10" name="Oval 9"/>
          <p:cNvSpPr/>
          <p:nvPr/>
        </p:nvSpPr>
        <p:spPr>
          <a:xfrm>
            <a:off x="1905000" y="4343400"/>
            <a:ext cx="22860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810000" y="2581275"/>
            <a:ext cx="4572000" cy="24003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2419350" y="4084638"/>
            <a:ext cx="1219200" cy="306387"/>
          </a:xfrm>
          <a:prstGeom prst="rect">
            <a:avLst/>
          </a:prstGeom>
          <a:noFill/>
        </p:spPr>
        <p:txBody>
          <a:bodyPr>
            <a:spAutoFit/>
          </a:bodyPr>
          <a:lstStyle/>
          <a:p>
            <a:pPr algn="ctr">
              <a:defRPr/>
            </a:pPr>
            <a:r>
              <a:rPr lang="en-US" sz="1400" b="1" dirty="0">
                <a:solidFill>
                  <a:schemeClr val="accent2"/>
                </a:solidFill>
                <a:latin typeface="+mj-lt"/>
              </a:rPr>
              <a:t>Mailing bags</a:t>
            </a:r>
          </a:p>
        </p:txBody>
      </p:sp>
      <p:sp>
        <p:nvSpPr>
          <p:cNvPr id="13" name="TextBox 12"/>
          <p:cNvSpPr txBox="1"/>
          <p:nvPr/>
        </p:nvSpPr>
        <p:spPr>
          <a:xfrm>
            <a:off x="5210175" y="2333625"/>
            <a:ext cx="1447800" cy="306388"/>
          </a:xfrm>
          <a:prstGeom prst="rect">
            <a:avLst/>
          </a:prstGeom>
          <a:noFill/>
        </p:spPr>
        <p:txBody>
          <a:bodyPr>
            <a:spAutoFit/>
          </a:bodyPr>
          <a:lstStyle/>
          <a:p>
            <a:pPr algn="ctr">
              <a:defRPr/>
            </a:pPr>
            <a:r>
              <a:rPr lang="en-US" sz="1400" b="1" dirty="0">
                <a:solidFill>
                  <a:schemeClr val="accent2"/>
                </a:solidFill>
                <a:latin typeface="+mj-lt"/>
              </a:rPr>
              <a:t>Cardboard boxes</a:t>
            </a:r>
          </a:p>
        </p:txBody>
      </p:sp>
      <p:sp>
        <p:nvSpPr>
          <p:cNvPr id="13323" name="Rectangle 13"/>
          <p:cNvSpPr>
            <a:spLocks noChangeArrowheads="1"/>
          </p:cNvSpPr>
          <p:nvPr/>
        </p:nvSpPr>
        <p:spPr bwMode="auto">
          <a:xfrm>
            <a:off x="1143000" y="6248400"/>
            <a:ext cx="7696200" cy="576263"/>
          </a:xfrm>
          <a:prstGeom prst="rect">
            <a:avLst/>
          </a:prstGeom>
          <a:noFill/>
          <a:ln w="9525">
            <a:noFill/>
            <a:miter lim="800000"/>
            <a:headEnd/>
            <a:tailEnd/>
          </a:ln>
        </p:spPr>
        <p:txBody>
          <a:bodyPr>
            <a:spAutoFit/>
          </a:bodyPr>
          <a:lstStyle/>
          <a:p>
            <a:pPr eaLnBrk="0" hangingPunct="0">
              <a:buClr>
                <a:srgbClr val="287A51"/>
              </a:buClr>
              <a:defRPr/>
            </a:pPr>
            <a:r>
              <a:rPr lang="en-US" sz="1050" dirty="0">
                <a:latin typeface="Calibri" pitchFamily="34" charset="0"/>
              </a:rPr>
              <a:t>1. Franklin Associates. “Life Cycle Inventory of Packaging Operations for Shipment of Retail Mail-Order Soft Goods.” Oregon Department of Environmental Quality and U.S. EPA Environmentally Preferable Purchasing Program, April 2004. http://www.deq.state.or.us/lq/pubs/docs/sw/packaging/LifeCycleInventory.pdf.</a:t>
            </a:r>
            <a:endParaRPr lang="en-US" sz="10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lc_light_blue(2)">
  <a:themeElements>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2)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2)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Library Findings</Template>
  <TotalTime>5032</TotalTime>
  <Words>4576</Words>
  <Application>Microsoft Office PowerPoint</Application>
  <PresentationFormat>On-screen Show (4:3)</PresentationFormat>
  <Paragraphs>728</Paragraphs>
  <Slides>35</Slides>
  <Notes>33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0" baseType="lpstr">
      <vt:lpstr>oclc_light_blue(2)</vt:lpstr>
      <vt:lpstr>Photo Title</vt:lpstr>
      <vt:lpstr>Section Break</vt:lpstr>
      <vt:lpstr>Office Theme</vt:lpstr>
      <vt:lpstr>Adobe Acrobat Document</vt:lpstr>
      <vt:lpstr>Greening Interlibrary Loan Practices  </vt:lpstr>
      <vt:lpstr>Bring on the Experts</vt:lpstr>
      <vt:lpstr>Assignment: Green</vt:lpstr>
      <vt:lpstr>Thank you to study participants</vt:lpstr>
      <vt:lpstr>What is a “Carbon Footprint”?</vt:lpstr>
      <vt:lpstr>Beyond the “Carbon Footprint”</vt:lpstr>
      <vt:lpstr>Environmental impacts: contributing factors</vt:lpstr>
      <vt:lpstr>Environmental impacts: packaging, shipping, waste</vt:lpstr>
      <vt:lpstr>Emissions intensity of packaging choices</vt:lpstr>
      <vt:lpstr>Environmental impacts: office paper use</vt:lpstr>
      <vt:lpstr>Environmental impacts: office paper use</vt:lpstr>
      <vt:lpstr>ILLiad “Half paper/half label” Template</vt:lpstr>
      <vt:lpstr>Library profile: University of Miami</vt:lpstr>
      <vt:lpstr>Library profile: Clark Art Institute</vt:lpstr>
      <vt:lpstr>Library profile: Stanford University</vt:lpstr>
      <vt:lpstr>Library profile: University of Chicago</vt:lpstr>
      <vt:lpstr>Environmental impact analysis – Overview</vt:lpstr>
      <vt:lpstr>Observations: Packaging</vt:lpstr>
      <vt:lpstr>Observations: Shipping</vt:lpstr>
      <vt:lpstr>Implications</vt:lpstr>
      <vt:lpstr>As we already know, ILL’ers rock</vt:lpstr>
      <vt:lpstr>Slide 22</vt:lpstr>
      <vt:lpstr>Best practices observed: packaging (I)</vt:lpstr>
      <vt:lpstr>Best practices observed: packaging (II)</vt:lpstr>
      <vt:lpstr>Best practices observed: shipping</vt:lpstr>
      <vt:lpstr>Best practices observed: office paper use (I)</vt:lpstr>
      <vt:lpstr>Best practices observed: office paper use (II)</vt:lpstr>
      <vt:lpstr>Barriers to greening (I)</vt:lpstr>
      <vt:lpstr>Barriers to greening (II)</vt:lpstr>
      <vt:lpstr>Barriers to greening (III)</vt:lpstr>
      <vt:lpstr>Summary of findings</vt:lpstr>
      <vt:lpstr>Recommendations</vt:lpstr>
      <vt:lpstr>Recommendations in a Nutshell</vt:lpstr>
      <vt:lpstr>The Sharing of the Green</vt:lpstr>
      <vt:lpstr>SHARE YOUR OWN BEST PRACTICES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malpasc</dc:creator>
  <cp:lastModifiedBy>massied</cp:lastModifiedBy>
  <cp:revision>527</cp:revision>
  <dcterms:created xsi:type="dcterms:W3CDTF">2010-04-06T20:52:35Z</dcterms:created>
  <dcterms:modified xsi:type="dcterms:W3CDTF">2010-05-05T02:25:29Z</dcterms:modified>
</cp:coreProperties>
</file>