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309" r:id="rId3"/>
    <p:sldId id="298" r:id="rId4"/>
    <p:sldId id="285" r:id="rId5"/>
    <p:sldId id="287" r:id="rId6"/>
    <p:sldId id="297" r:id="rId7"/>
    <p:sldId id="288" r:id="rId8"/>
    <p:sldId id="304" r:id="rId9"/>
    <p:sldId id="289" r:id="rId10"/>
    <p:sldId id="290" r:id="rId11"/>
    <p:sldId id="303" r:id="rId12"/>
    <p:sldId id="286" r:id="rId13"/>
    <p:sldId id="300" r:id="rId14"/>
    <p:sldId id="318" r:id="rId15"/>
    <p:sldId id="292" r:id="rId16"/>
    <p:sldId id="284" r:id="rId17"/>
    <p:sldId id="270" r:id="rId18"/>
    <p:sldId id="260" r:id="rId19"/>
    <p:sldId id="271" r:id="rId20"/>
    <p:sldId id="262" r:id="rId21"/>
    <p:sldId id="272" r:id="rId22"/>
    <p:sldId id="305" r:id="rId23"/>
    <p:sldId id="319" r:id="rId24"/>
    <p:sldId id="269" r:id="rId25"/>
    <p:sldId id="291" r:id="rId26"/>
    <p:sldId id="266" r:id="rId27"/>
    <p:sldId id="257" r:id="rId28"/>
    <p:sldId id="258" r:id="rId29"/>
    <p:sldId id="259" r:id="rId30"/>
    <p:sldId id="317" r:id="rId31"/>
    <p:sldId id="265" r:id="rId32"/>
    <p:sldId id="264" r:id="rId33"/>
    <p:sldId id="276" r:id="rId34"/>
    <p:sldId id="294" r:id="rId35"/>
    <p:sldId id="307" r:id="rId36"/>
    <p:sldId id="311" r:id="rId37"/>
    <p:sldId id="296" r:id="rId38"/>
    <p:sldId id="316" r:id="rId39"/>
    <p:sldId id="314" r:id="rId40"/>
    <p:sldId id="313" r:id="rId41"/>
    <p:sldId id="312" r:id="rId42"/>
    <p:sldId id="315" r:id="rId43"/>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CC"/>
    <a:srgbClr val="6699FF"/>
    <a:srgbClr val="3F60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69376" autoAdjust="0"/>
  </p:normalViewPr>
  <p:slideViewPr>
    <p:cSldViewPr snapToGrid="0">
      <p:cViewPr varScale="1">
        <p:scale>
          <a:sx n="77" d="100"/>
          <a:sy n="77" d="100"/>
        </p:scale>
        <p:origin x="-19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axId val="76137216"/>
        <c:axId val="77815808"/>
      </c:barChart>
      <c:catAx>
        <c:axId val="76137216"/>
        <c:scaling>
          <c:orientation val="minMax"/>
        </c:scaling>
        <c:delete val="1"/>
        <c:axPos val="b"/>
        <c:tickLblPos val="none"/>
        <c:crossAx val="77815808"/>
        <c:crosses val="autoZero"/>
        <c:auto val="1"/>
        <c:lblAlgn val="ctr"/>
        <c:lblOffset val="100"/>
      </c:catAx>
      <c:valAx>
        <c:axId val="77815808"/>
        <c:scaling>
          <c:orientation val="minMax"/>
        </c:scaling>
        <c:delete val="1"/>
        <c:axPos val="l"/>
        <c:numFmt formatCode="General" sourceLinked="1"/>
        <c:tickLblPos val="none"/>
        <c:crossAx val="76137216"/>
        <c:crosses val="autoZero"/>
        <c:crossBetween val="between"/>
      </c:valAx>
      <c:spPr>
        <a:ln>
          <a:noFill/>
        </a:ln>
      </c:spPr>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v>Devices Sold</c:v>
          </c:tx>
          <c:spPr>
            <a:solidFill>
              <a:srgbClr val="0066CC"/>
            </a:solidFill>
            <a:ln>
              <a:noFill/>
            </a:ln>
          </c:spPr>
          <c:cat>
            <c:strRef>
              <c:f>Sheet1!$A$1:$A$3</c:f>
              <c:strCache>
                <c:ptCount val="3"/>
                <c:pt idx="0">
                  <c:v>iPhones</c:v>
                </c:pt>
                <c:pt idx="1">
                  <c:v>Other SmartPhones</c:v>
                </c:pt>
                <c:pt idx="2">
                  <c:v>Other Mobile Phones</c:v>
                </c:pt>
              </c:strCache>
            </c:strRef>
          </c:cat>
          <c:val>
            <c:numRef>
              <c:f>Sheet1!$C$1:$C$3</c:f>
              <c:numCache>
                <c:formatCode>General</c:formatCode>
                <c:ptCount val="3"/>
                <c:pt idx="0">
                  <c:v>25</c:v>
                </c:pt>
                <c:pt idx="1">
                  <c:v>148</c:v>
                </c:pt>
                <c:pt idx="2">
                  <c:v>1002</c:v>
                </c:pt>
              </c:numCache>
            </c:numRef>
          </c:val>
        </c:ser>
        <c:axId val="77821056"/>
        <c:axId val="77838592"/>
      </c:barChart>
      <c:catAx>
        <c:axId val="77821056"/>
        <c:scaling>
          <c:orientation val="minMax"/>
        </c:scaling>
        <c:axPos val="b"/>
        <c:tickLblPos val="nextTo"/>
        <c:crossAx val="77838592"/>
        <c:crosses val="autoZero"/>
        <c:auto val="1"/>
        <c:lblAlgn val="ctr"/>
        <c:lblOffset val="100"/>
      </c:catAx>
      <c:valAx>
        <c:axId val="77838592"/>
        <c:scaling>
          <c:orientation val="minMax"/>
          <c:max val="1000"/>
        </c:scaling>
        <c:axPos val="l"/>
        <c:majorGridlines/>
        <c:title>
          <c:tx>
            <c:rich>
              <a:bodyPr rot="-5400000" vert="horz"/>
              <a:lstStyle/>
              <a:p>
                <a:pPr>
                  <a:defRPr b="0"/>
                </a:pPr>
                <a:r>
                  <a:rPr lang="en-US" b="0"/>
                  <a:t>Devices</a:t>
                </a:r>
                <a:r>
                  <a:rPr lang="en-US" b="0" baseline="0"/>
                  <a:t> sold (M)</a:t>
                </a:r>
                <a:endParaRPr lang="en-US" b="0"/>
              </a:p>
            </c:rich>
          </c:tx>
          <c:layout/>
        </c:title>
        <c:numFmt formatCode="General" sourceLinked="1"/>
        <c:tickLblPos val="nextTo"/>
        <c:crossAx val="77821056"/>
        <c:crosses val="autoZero"/>
        <c:crossBetween val="between"/>
      </c:valAx>
    </c:plotArea>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C81EEDA0-781B-47A4-9154-9760612E66BB}" type="datetimeFigureOut">
              <a:rPr lang="en-US" smtClean="0"/>
              <a:pPr/>
              <a:t>4/29/2010</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243C05D7-C567-4A7C-A8AD-693F90C85C4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317D8BAB-3360-4F93-B557-4F08FB67555C}" type="datetimeFigureOut">
              <a:rPr lang="en-US" smtClean="0"/>
              <a:pPr/>
              <a:t>4/29/2010</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E097258-B8D0-45AE-A490-35F7CE95CE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educause.edu/node/750?ID=195274"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www.educause.edu/node/750?ID=186795" TargetMode="External"/><Relationship Id="rId4" Type="http://schemas.openxmlformats.org/officeDocument/2006/relationships/hyperlink" Target="http://www.educause.edu/node/812?ID=09068"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library can also be found through</a:t>
            </a:r>
            <a:r>
              <a:rPr lang="en-US" baseline="0" dirty="0" smtClean="0"/>
              <a:t> applications that are created, maintained, and promoted from completely outside the library and its host institution.</a:t>
            </a:r>
          </a:p>
          <a:p>
            <a:endParaRPr lang="en-US" dirty="0" smtClean="0"/>
          </a:p>
          <a:p>
            <a:r>
              <a:rPr lang="en-US" dirty="0" smtClean="0"/>
              <a:t>Here’s one, an </a:t>
            </a:r>
            <a:r>
              <a:rPr lang="en-US" dirty="0" err="1" smtClean="0"/>
              <a:t>iPhone</a:t>
            </a:r>
            <a:r>
              <a:rPr lang="en-US" baseline="0" dirty="0" smtClean="0"/>
              <a:t> app named</a:t>
            </a:r>
            <a:r>
              <a:rPr lang="en-US" dirty="0" smtClean="0"/>
              <a:t> </a:t>
            </a:r>
            <a:r>
              <a:rPr lang="en-US" dirty="0" err="1" smtClean="0"/>
              <a:t>RedLaser</a:t>
            </a:r>
            <a:r>
              <a:rPr lang="en-US" dirty="0" smtClean="0"/>
              <a:t>.  You</a:t>
            </a:r>
            <a:r>
              <a:rPr lang="en-US" baseline="0" dirty="0" smtClean="0"/>
              <a:t> can s</a:t>
            </a:r>
            <a:r>
              <a:rPr lang="en-US" dirty="0" smtClean="0"/>
              <a:t>can a book barcode with the </a:t>
            </a:r>
            <a:r>
              <a:rPr lang="en-US" dirty="0" err="1" smtClean="0"/>
              <a:t>iPhone’s</a:t>
            </a:r>
            <a:r>
              <a:rPr lang="en-US" dirty="0" smtClean="0"/>
              <a:t> camera and find matches</a:t>
            </a:r>
            <a:r>
              <a:rPr lang="en-US" baseline="0" dirty="0" smtClean="0"/>
              <a:t> for the item in online and local bookstores, and also (through a link to the </a:t>
            </a:r>
            <a:r>
              <a:rPr lang="en-US" baseline="0" dirty="0" err="1" smtClean="0"/>
              <a:t>Worldcat</a:t>
            </a:r>
            <a:r>
              <a:rPr lang="en-US" baseline="0" dirty="0" smtClean="0"/>
              <a:t> Search API) find nearby libraries that have the title in their collection.</a:t>
            </a:r>
          </a:p>
          <a:p>
            <a:endParaRPr lang="en-US" baseline="0" dirty="0" smtClean="0"/>
          </a:p>
          <a:p>
            <a:pPr defTabSz="932871">
              <a:defRPr/>
            </a:pPr>
            <a:r>
              <a:rPr lang="en-US" baseline="0" dirty="0" smtClean="0"/>
              <a:t>This kind of integration of library availability can help get libraries in the flow … while we continue to promote our own systems and interfaces, our communities are going to be spending most of their time using other applications.  </a:t>
            </a:r>
            <a:r>
              <a:rPr lang="en-US" baseline="0" dirty="0" err="1" smtClean="0"/>
              <a:t>RedLaser</a:t>
            </a:r>
            <a:r>
              <a:rPr lang="en-US" baseline="0" dirty="0" smtClean="0"/>
              <a:t> is (as of early April 2010) the top paid app in the Apple App Store, having been installed by 100’s of thousands of </a:t>
            </a:r>
            <a:r>
              <a:rPr lang="en-US" baseline="0" dirty="0" err="1" smtClean="0"/>
              <a:t>iPhone</a:t>
            </a:r>
            <a:r>
              <a:rPr lang="en-US" baseline="0" dirty="0" smtClean="0"/>
              <a:t> users.</a:t>
            </a:r>
          </a:p>
          <a:p>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Here are three more examples of this kind of integration of library data in applications built, principally, for some other purpose:</a:t>
            </a:r>
          </a:p>
          <a:p>
            <a:endParaRPr lang="en-US" baseline="0" dirty="0" smtClean="0"/>
          </a:p>
          <a:p>
            <a:r>
              <a:rPr lang="en-US" baseline="0" dirty="0" smtClean="0"/>
              <a:t>Pic2Shop (for the </a:t>
            </a:r>
            <a:r>
              <a:rPr lang="en-US" baseline="0" dirty="0" err="1" smtClean="0"/>
              <a:t>iPhone</a:t>
            </a:r>
            <a:r>
              <a:rPr lang="en-US" baseline="0" dirty="0" smtClean="0"/>
              <a:t>) and </a:t>
            </a:r>
            <a:r>
              <a:rPr lang="en-US" baseline="0" dirty="0" err="1" smtClean="0"/>
              <a:t>CompareEverywhere</a:t>
            </a:r>
            <a:r>
              <a:rPr lang="en-US" baseline="0" dirty="0" smtClean="0"/>
              <a:t> (for Android phones) are both popular apps on those devices, both free, and both also use the </a:t>
            </a:r>
            <a:r>
              <a:rPr lang="en-US" baseline="0" dirty="0" err="1" smtClean="0"/>
              <a:t>WorldCat</a:t>
            </a:r>
            <a:r>
              <a:rPr lang="en-US" baseline="0" dirty="0" smtClean="0"/>
              <a:t> Search API to include links to local libraries, for the book barcodes they’ve scanned.</a:t>
            </a:r>
          </a:p>
          <a:p>
            <a:endParaRPr lang="en-US" baseline="0" dirty="0" smtClean="0"/>
          </a:p>
          <a:p>
            <a:r>
              <a:rPr lang="en-US" baseline="0" dirty="0" smtClean="0"/>
              <a:t>Book Bazaar is another </a:t>
            </a:r>
            <a:r>
              <a:rPr lang="en-US" baseline="0" dirty="0" err="1" smtClean="0"/>
              <a:t>iPhone</a:t>
            </a:r>
            <a:r>
              <a:rPr lang="en-US" baseline="0" dirty="0" smtClean="0"/>
              <a:t> app, just recently launched, and used to locate, buy, compare, or sell books, and it also incorporates nearby library locations based on </a:t>
            </a:r>
            <a:r>
              <a:rPr lang="en-US" baseline="0" dirty="0" err="1" smtClean="0"/>
              <a:t>WorldCat</a:t>
            </a:r>
            <a:r>
              <a:rPr lang="en-US" baseline="0" dirty="0" smtClean="0"/>
              <a:t> Search API results.</a:t>
            </a:r>
          </a:p>
          <a:p>
            <a:endParaRPr lang="en-US" baseline="0" dirty="0" smtClean="0"/>
          </a:p>
          <a:p>
            <a:r>
              <a:rPr lang="en-US" dirty="0" smtClean="0"/>
              <a:t>These examples, and the previous sets, are all to show what 'Library' might mean, and whose app might be presenting this library.</a:t>
            </a:r>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I’ve been using the term “mobile” as if it has only one meaning, and as</a:t>
            </a:r>
            <a:r>
              <a:rPr lang="en-US" baseline="0" dirty="0" smtClean="0"/>
              <a:t> if we all understand what that is.</a:t>
            </a:r>
          </a:p>
          <a:p>
            <a:endParaRPr lang="en-US" baseline="0" dirty="0" smtClean="0"/>
          </a:p>
          <a:p>
            <a:r>
              <a:rPr lang="en-US" baseline="0" dirty="0" smtClean="0"/>
              <a:t>But, depending on the context it can mean any number of things.  </a:t>
            </a:r>
          </a:p>
          <a:p>
            <a:endParaRPr lang="en-US" baseline="0" dirty="0" smtClean="0"/>
          </a:p>
          <a:p>
            <a:r>
              <a:rPr lang="en-US" baseline="0" dirty="0" smtClean="0"/>
              <a:t>And when it comes to mobile devices, there isn’t any standard definition.  Some people, for example, don’t consider an </a:t>
            </a:r>
            <a:r>
              <a:rPr lang="en-US" baseline="0" dirty="0" err="1" smtClean="0"/>
              <a:t>iTouch</a:t>
            </a:r>
            <a:r>
              <a:rPr lang="en-US" baseline="0" dirty="0" smtClean="0"/>
              <a:t> to be a </a:t>
            </a:r>
            <a:r>
              <a:rPr lang="en-US" baseline="0" dirty="0" err="1" smtClean="0"/>
              <a:t>smartphone</a:t>
            </a:r>
            <a:r>
              <a:rPr lang="en-US" baseline="0" dirty="0" smtClean="0"/>
              <a:t> … it lacks a phone.  </a:t>
            </a:r>
          </a:p>
          <a:p>
            <a:endParaRPr lang="en-US" baseline="0" dirty="0" smtClean="0"/>
          </a:p>
          <a:p>
            <a:r>
              <a:rPr lang="en-US" baseline="0" dirty="0" smtClean="0"/>
              <a:t>Those interested in developing mobile web apps may divide the mobile device environment based on the capabilities of the device’s web browser, and that can be a useful way to determine how to gracefully degrade the functions and features of the application on less capable devices.</a:t>
            </a:r>
          </a:p>
          <a:p>
            <a:endParaRPr lang="en-US" baseline="0" dirty="0" smtClean="0"/>
          </a:p>
          <a:p>
            <a:r>
              <a:rPr lang="en-US" baseline="0" dirty="0" smtClean="0"/>
              <a:t>In the past mobile applications were very highly constrained by limited network bandwidth, awful keyboard input, and tiny displays.  Mobile web applications were, in particular, hampered by a wide variety of unpredictably-behaving and barely-functional web browsers.  </a:t>
            </a:r>
          </a:p>
          <a:p>
            <a:endParaRPr lang="en-US" baseline="0" dirty="0" smtClean="0"/>
          </a:p>
          <a:p>
            <a:r>
              <a:rPr lang="en-US" baseline="0" dirty="0" smtClean="0"/>
              <a:t>The </a:t>
            </a:r>
            <a:r>
              <a:rPr lang="en-US" baseline="0" dirty="0" err="1" smtClean="0"/>
              <a:t>iPhone</a:t>
            </a:r>
            <a:r>
              <a:rPr lang="en-US" baseline="0" dirty="0" smtClean="0"/>
              <a:t> is often referred to as a game changer, and in my view that is not an overstatement when it comes to the experience of applications, web or otherwise, on a mobile device.  Especially with a 3G network, it offers a near-desktop experience and raised the web browser bar to a level that makes offering highly interactive web applications a practical reality.  Now that Android devices and other competitors are racing to meet or exceed the </a:t>
            </a:r>
            <a:r>
              <a:rPr lang="en-US" baseline="0" dirty="0" err="1" smtClean="0"/>
              <a:t>iPhone’s</a:t>
            </a:r>
            <a:r>
              <a:rPr lang="en-US" baseline="0" dirty="0" smtClean="0"/>
              <a:t> features, the expectation is that this type of mobile experience will become increasingly affordable and commonplace.</a:t>
            </a:r>
          </a:p>
          <a:p>
            <a:endParaRPr lang="en-US" baseline="0" dirty="0" smtClean="0"/>
          </a:p>
          <a:p>
            <a:r>
              <a:rPr lang="en-US" baseline="0" dirty="0" smtClean="0"/>
              <a:t>For me, a still useful distinction for a mobile device is whether the information resources it offers can be always with me … and for me that now means having access to high-speed data networks no matter where I am, an operating system capable of using those resources without significant constraints, and a device that is small enough to be taken along without being a burden.  But, prior to the </a:t>
            </a:r>
            <a:r>
              <a:rPr lang="en-US" baseline="0" dirty="0" err="1" smtClean="0"/>
              <a:t>iPhone</a:t>
            </a:r>
            <a:r>
              <a:rPr lang="en-US" baseline="0" dirty="0" smtClean="0"/>
              <a:t>, for me it didn’t mean quite all that.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It’s impressive that the </a:t>
            </a:r>
            <a:r>
              <a:rPr lang="en-US" baseline="0" dirty="0" err="1" smtClean="0"/>
              <a:t>iPhone</a:t>
            </a:r>
            <a:r>
              <a:rPr lang="en-US" baseline="0" dirty="0" smtClean="0"/>
              <a:t> has obtained so much of the </a:t>
            </a:r>
            <a:r>
              <a:rPr lang="en-US" baseline="0" dirty="0" err="1" smtClean="0"/>
              <a:t>smartphone</a:t>
            </a:r>
            <a:r>
              <a:rPr lang="en-US" baseline="0" dirty="0" smtClean="0"/>
              <a:t> market share, so quickly.  Android too.</a:t>
            </a:r>
          </a:p>
          <a:p>
            <a:endParaRPr lang="en-US" baseline="0" dirty="0" smtClean="0"/>
          </a:p>
          <a:p>
            <a:pPr defTabSz="932871">
              <a:defRPr/>
            </a:pPr>
            <a:r>
              <a:rPr lang="en-US" dirty="0" smtClean="0"/>
              <a:t>Nearly</a:t>
            </a:r>
            <a:r>
              <a:rPr lang="en-US" baseline="0" dirty="0" smtClean="0"/>
              <a:t> everyone in my office has an </a:t>
            </a:r>
            <a:r>
              <a:rPr lang="en-US" baseline="0" dirty="0" err="1" smtClean="0"/>
              <a:t>iPhone</a:t>
            </a:r>
            <a:r>
              <a:rPr lang="en-US" baseline="0" dirty="0" smtClean="0"/>
              <a:t> or an Android phone.  Some of us have one of each.  </a:t>
            </a:r>
          </a:p>
          <a:p>
            <a:endParaRPr lang="en-US" baseline="0" dirty="0" smtClean="0"/>
          </a:p>
          <a:p>
            <a:r>
              <a:rPr lang="en-US" baseline="0" dirty="0" smtClean="0"/>
              <a:t>But in the larger world that is not yet typical.  It’s important to consider the community of users you’re attempting to serve and to determine what kinds of devices they’ll have access to before deciding on your approach.</a:t>
            </a:r>
          </a:p>
          <a:p>
            <a:endParaRPr lang="en-US" baseline="0" dirty="0" smtClean="0"/>
          </a:p>
          <a:p>
            <a:r>
              <a:rPr lang="en-US" baseline="0" dirty="0" smtClean="0"/>
              <a:t>That said, if the app you envision is going to require advanced browser capabilities, beyond a directory-like design pattern, the number of likely devices that will actually be used to access it changes.  </a:t>
            </a:r>
          </a:p>
          <a:p>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March</a:t>
            </a:r>
            <a:r>
              <a:rPr lang="en-US" baseline="0" dirty="0" smtClean="0"/>
              <a:t> 2010 statistics </a:t>
            </a:r>
            <a:r>
              <a:rPr lang="en-US" baseline="0" dirty="0" smtClean="0"/>
              <a:t>from </a:t>
            </a:r>
            <a:r>
              <a:rPr lang="en-US" baseline="0" dirty="0" err="1" smtClean="0"/>
              <a:t>Quantcast</a:t>
            </a:r>
            <a:r>
              <a:rPr lang="en-US" baseline="0" dirty="0" smtClean="0"/>
              <a:t> tell </a:t>
            </a:r>
            <a:r>
              <a:rPr lang="en-US" baseline="0" dirty="0" smtClean="0"/>
              <a:t>a few interesting stories.</a:t>
            </a:r>
          </a:p>
          <a:p>
            <a:endParaRPr lang="en-US" baseline="0" dirty="0" smtClean="0"/>
          </a:p>
          <a:p>
            <a:r>
              <a:rPr lang="en-US" baseline="0" dirty="0" smtClean="0"/>
              <a:t>One the one hand, the continuing dominance of the </a:t>
            </a:r>
            <a:r>
              <a:rPr lang="en-US" baseline="0" dirty="0" err="1" smtClean="0"/>
              <a:t>iPhone</a:t>
            </a:r>
            <a:r>
              <a:rPr lang="en-US" baseline="0" dirty="0" smtClean="0"/>
              <a:t> as a share of devices using the mobile web continues. </a:t>
            </a:r>
          </a:p>
          <a:p>
            <a:r>
              <a:rPr lang="en-US" baseline="0" dirty="0" smtClean="0"/>
              <a:t> </a:t>
            </a:r>
          </a:p>
          <a:p>
            <a:r>
              <a:rPr lang="en-US" baseline="0" dirty="0" smtClean="0"/>
              <a:t>But on the other hand, the marketplace is subject to very rapid change, as we see that Android OS devices have gone from a 0% to a 15% market share in 17 months, doubling its share in just the last 4 months.  </a:t>
            </a:r>
          </a:p>
          <a:p>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smtClean="0"/>
              <a:t>Why is web browsing apparently skewed so heavily towards </a:t>
            </a:r>
            <a:r>
              <a:rPr lang="en-US" sz="1000" dirty="0" err="1" smtClean="0"/>
              <a:t>smartphones</a:t>
            </a:r>
            <a:r>
              <a:rPr lang="en-US" sz="1000" dirty="0" smtClean="0"/>
              <a:t>?</a:t>
            </a:r>
          </a:p>
          <a:p>
            <a:endParaRPr lang="en-US" sz="1000" dirty="0" smtClean="0"/>
          </a:p>
          <a:p>
            <a:r>
              <a:rPr lang="en-US" sz="1000" dirty="0" smtClean="0"/>
              <a:t>Limited, feature-poor web browsers and costly data plans for browsing, naturally limit web browsing on some devices and by some users.  So, while </a:t>
            </a:r>
            <a:r>
              <a:rPr lang="en-US" sz="1000" dirty="0" err="1" smtClean="0"/>
              <a:t>smartphones</a:t>
            </a:r>
            <a:r>
              <a:rPr lang="en-US" sz="1000" dirty="0" smtClean="0"/>
              <a:t> make up a relatively small percentage of the overall market, web browsing from </a:t>
            </a:r>
            <a:r>
              <a:rPr lang="en-US" sz="1000" dirty="0" err="1" smtClean="0"/>
              <a:t>smartphones</a:t>
            </a:r>
            <a:r>
              <a:rPr lang="en-US" sz="1000" dirty="0" smtClean="0"/>
              <a:t> represents a far larger relative share.</a:t>
            </a:r>
          </a:p>
          <a:p>
            <a:endParaRPr lang="en-US" sz="1000" dirty="0" smtClean="0"/>
          </a:p>
          <a:p>
            <a:r>
              <a:rPr lang="en-US" sz="1000" dirty="0" err="1" smtClean="0"/>
              <a:t>AdMob</a:t>
            </a:r>
            <a:r>
              <a:rPr lang="en-US" sz="1000" dirty="0" smtClean="0"/>
              <a:t> tracks mobile usage in a way that helps us understand how mobile users may be experiencing content.</a:t>
            </a:r>
          </a:p>
          <a:p>
            <a:endParaRPr lang="en-US" sz="1000" dirty="0" smtClean="0"/>
          </a:p>
          <a:p>
            <a:r>
              <a:rPr lang="en-US" sz="1000" dirty="0" smtClean="0"/>
              <a:t>Their definition of “</a:t>
            </a:r>
            <a:r>
              <a:rPr lang="en-US" sz="1000" dirty="0" err="1" smtClean="0"/>
              <a:t>smartphone</a:t>
            </a:r>
            <a:r>
              <a:rPr lang="en-US" sz="1000" dirty="0" smtClean="0"/>
              <a:t>” excludes the </a:t>
            </a:r>
            <a:r>
              <a:rPr lang="en-US" sz="1000" dirty="0" err="1" smtClean="0"/>
              <a:t>iTouch</a:t>
            </a:r>
            <a:r>
              <a:rPr lang="en-US" sz="1000" dirty="0" smtClean="0"/>
              <a:t> … since it isn’t a phone, it falls into the “mobile internet device” category along with other systems like the Sony PSP.</a:t>
            </a:r>
          </a:p>
          <a:p>
            <a:endParaRPr lang="en-US" sz="1000" dirty="0" smtClean="0"/>
          </a:p>
          <a:p>
            <a:r>
              <a:rPr lang="en-US" sz="1000" dirty="0" smtClean="0"/>
              <a:t>The February 2010 </a:t>
            </a:r>
            <a:r>
              <a:rPr lang="en-US" sz="1000" dirty="0" err="1" smtClean="0"/>
              <a:t>AdMob</a:t>
            </a:r>
            <a:r>
              <a:rPr lang="en-US" sz="1000" dirty="0" smtClean="0"/>
              <a:t> statistics show the trends … mobile web use from </a:t>
            </a:r>
            <a:r>
              <a:rPr lang="en-US" sz="1000" dirty="0" err="1" smtClean="0"/>
              <a:t>smartphones</a:t>
            </a:r>
            <a:r>
              <a:rPr lang="en-US" sz="1000" dirty="0" smtClean="0"/>
              <a:t> and mobile internet devices like the </a:t>
            </a:r>
            <a:r>
              <a:rPr lang="en-US" sz="1000" dirty="0" err="1" smtClean="0"/>
              <a:t>iTouch</a:t>
            </a:r>
            <a:r>
              <a:rPr lang="en-US" sz="1000" dirty="0" smtClean="0"/>
              <a:t> has overtaken feature phone web browsing in the past year, and those trends appear to be continuing.  But, feature phones still represent a significant percentage of their overall traffic, around 35%.</a:t>
            </a:r>
          </a:p>
          <a:p>
            <a:endParaRPr lang="en-US" sz="1000" dirty="0" smtClean="0"/>
          </a:p>
          <a:p>
            <a:r>
              <a:rPr lang="en-US" sz="1000" dirty="0" err="1" smtClean="0"/>
              <a:t>AdMob</a:t>
            </a:r>
            <a:r>
              <a:rPr lang="en-US" sz="1000" dirty="0" smtClean="0"/>
              <a:t> notes: “Although the share of feature phone traffic in </a:t>
            </a:r>
            <a:r>
              <a:rPr lang="en-US" sz="1000" dirty="0" err="1" smtClean="0"/>
              <a:t>AdMob’s</a:t>
            </a:r>
            <a:r>
              <a:rPr lang="en-US" sz="1000" dirty="0" smtClean="0"/>
              <a:t> network declined from 58% to 35%, the absolute traffic from feature phones still grew 31%.  This means that while the overall traffic from feature phones is growing, traffic from </a:t>
            </a:r>
            <a:r>
              <a:rPr lang="en-US" sz="1000" dirty="0" err="1" smtClean="0"/>
              <a:t>smartphones</a:t>
            </a:r>
            <a:r>
              <a:rPr lang="en-US" sz="1000" dirty="0" smtClean="0"/>
              <a:t> and mobile Internet devices is growing faster.”</a:t>
            </a:r>
          </a:p>
          <a:p>
            <a:endParaRPr lang="en-US" sz="1000" dirty="0" smtClean="0"/>
          </a:p>
          <a:p>
            <a:r>
              <a:rPr lang="en-US" sz="1000" dirty="0" smtClean="0"/>
              <a:t>This is something to keep in mind, if you’re looking at your website logs for evidence of what mobile devices need to be supported.  You’ll probably find that the logs indicate that the majority of website mobile use is coming from </a:t>
            </a:r>
            <a:r>
              <a:rPr lang="en-US" sz="1000" dirty="0" err="1" smtClean="0"/>
              <a:t>iPhones</a:t>
            </a:r>
            <a:r>
              <a:rPr lang="en-US" sz="1000" dirty="0" smtClean="0"/>
              <a:t> or similarly-adept devices.  Given the givens, that’s understandable, though still useful to confirm.  But it doesn’t necessarily identify the mobile market opportunity for your application; mobile browsers (like Opera) that are difficult to detect in web logs may not appear.  And all of the mobile devices used by your patrons, and aren’t used for browsing the web, but certainly can and will be used for well-designed device-aware applications, won’t be included in your reckoning.</a:t>
            </a:r>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Along wit</a:t>
            </a:r>
            <a:r>
              <a:rPr lang="en-US" baseline="0" dirty="0" smtClean="0"/>
              <a:t>h using the term “mobile” as if we all had the same understanding of its meaning, I’ve also been throwing around the term “app”.</a:t>
            </a:r>
          </a:p>
          <a:p>
            <a:endParaRPr lang="en-US" baseline="0" dirty="0" smtClean="0"/>
          </a:p>
          <a:p>
            <a:r>
              <a:rPr lang="en-US" baseline="0" dirty="0" smtClean="0"/>
              <a:t>It’s not my favorite word for what I’m getting at, but </a:t>
            </a:r>
            <a:r>
              <a:rPr lang="en-US" baseline="0" dirty="0" smtClean="0"/>
              <a:t>it is </a:t>
            </a:r>
            <a:r>
              <a:rPr lang="en-US" baseline="0" dirty="0" smtClean="0"/>
              <a:t>getting fairly wide use … the </a:t>
            </a:r>
            <a:r>
              <a:rPr lang="en-US" baseline="0" dirty="0" smtClean="0"/>
              <a:t>iTunes </a:t>
            </a:r>
            <a:r>
              <a:rPr lang="en-US" baseline="0" dirty="0" smtClean="0"/>
              <a:t>“App Store” being just one example … as a shorthand for an application or software program.</a:t>
            </a:r>
          </a:p>
          <a:p>
            <a:endParaRPr lang="en-US" baseline="0" dirty="0" smtClean="0"/>
          </a:p>
          <a:p>
            <a:r>
              <a:rPr lang="en-US" baseline="0" dirty="0" smtClean="0"/>
              <a:t>In the world of mobile, apps are often referred to as “native” … that is, written to run on a specific device and/or operating system, or a “web” app ... Delivered to the mobile device from a web server, similar to viewing a web page on a desktop browser.</a:t>
            </a:r>
          </a:p>
          <a:p>
            <a:endParaRPr lang="en-US" baseline="0" dirty="0" smtClean="0"/>
          </a:p>
          <a:p>
            <a:r>
              <a:rPr lang="en-US" baseline="0" dirty="0" smtClean="0"/>
              <a:t>It could also be a widget, as an embedded component intended to run within an application.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we’ve seen, s</a:t>
            </a:r>
            <a:r>
              <a:rPr lang="en-US" dirty="0" smtClean="0"/>
              <a:t>ome libraries have a mobile web interface … either specifically</a:t>
            </a:r>
            <a:r>
              <a:rPr lang="en-US" baseline="0" dirty="0" smtClean="0"/>
              <a:t> designed for mobile, or their web site can function in a limited way on higher-end mobile phones</a:t>
            </a:r>
          </a:p>
          <a:p>
            <a:endParaRPr lang="en-US" dirty="0" smtClean="0"/>
          </a:p>
          <a:p>
            <a:r>
              <a:rPr lang="en-US" dirty="0" smtClean="0"/>
              <a:t>And we’ve seen that a few libraries have developed native apps for one or more devices.  Some</a:t>
            </a:r>
            <a:r>
              <a:rPr lang="en-US" baseline="0" dirty="0" smtClean="0"/>
              <a:t> agencies (companies, academic institutions, others) have made an effort to create applications that run, as native apps, on a wide variety of devices.  Boopsie.com, mentioned previously, has done this, providing an application that can run on just about any mobile device with a data plan.</a:t>
            </a:r>
            <a:endParaRPr lang="en-US" dirty="0" smtClean="0"/>
          </a:p>
          <a:p>
            <a:endParaRPr lang="en-US" dirty="0" smtClean="0"/>
          </a:p>
          <a:p>
            <a:r>
              <a:rPr lang="en-US" dirty="0" smtClean="0"/>
              <a:t>But</a:t>
            </a:r>
            <a:r>
              <a:rPr lang="en-US" baseline="0" dirty="0" smtClean="0"/>
              <a:t> m</a:t>
            </a:r>
            <a:r>
              <a:rPr lang="en-US" dirty="0" smtClean="0"/>
              <a:t>ost library websites do not yet perform well on mobile devices, even on </a:t>
            </a:r>
            <a:r>
              <a:rPr lang="en-US" dirty="0" err="1" smtClean="0"/>
              <a:t>smartphones</a:t>
            </a:r>
            <a:r>
              <a:rPr lang="en-US" dirty="0" smtClean="0"/>
              <a:t>.</a:t>
            </a:r>
            <a:r>
              <a:rPr lang="en-US" baseline="0" dirty="0" smtClean="0"/>
              <a:t>  However they are receiving mobile traffic now, and trends suggest that will only increase, so that should be attended to.  In the next few slides we’ll take a look at some ways that is now happening.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a:t>
            </a:r>
            <a:r>
              <a:rPr lang="en-US" baseline="0" dirty="0" smtClean="0"/>
              <a:t> web apps r</a:t>
            </a:r>
            <a:r>
              <a:rPr lang="en-US" dirty="0" smtClean="0"/>
              <a:t>un in a mobile browser from content served by a website</a:t>
            </a:r>
          </a:p>
          <a:p>
            <a:endParaRPr lang="en-US" dirty="0" smtClean="0"/>
          </a:p>
          <a:p>
            <a:r>
              <a:rPr lang="en-US" dirty="0" smtClean="0"/>
              <a:t>They</a:t>
            </a:r>
            <a:r>
              <a:rPr lang="en-US" baseline="0" dirty="0" smtClean="0"/>
              <a:t> are often</a:t>
            </a:r>
            <a:r>
              <a:rPr lang="en-US" dirty="0" smtClean="0"/>
              <a:t> written in XHTML,</a:t>
            </a:r>
            <a:r>
              <a:rPr lang="en-US" baseline="0" dirty="0" smtClean="0"/>
              <a:t> perhaps </a:t>
            </a:r>
            <a:r>
              <a:rPr lang="en-US" dirty="0" smtClean="0"/>
              <a:t>optimized for one or more different mobile browsers</a:t>
            </a:r>
          </a:p>
          <a:p>
            <a:endParaRPr lang="en-US" dirty="0" smtClean="0"/>
          </a:p>
          <a:p>
            <a:r>
              <a:rPr lang="en-US" dirty="0" smtClean="0"/>
              <a:t>Mobile</a:t>
            </a:r>
            <a:r>
              <a:rPr lang="en-US" baseline="0" dirty="0" smtClean="0"/>
              <a:t> apps are considered to be w</a:t>
            </a:r>
            <a:r>
              <a:rPr lang="en-US" dirty="0" smtClean="0"/>
              <a:t>idely accessible (by any mobile device with a browser)</a:t>
            </a:r>
          </a:p>
          <a:p>
            <a:endParaRPr lang="en-US" dirty="0" smtClean="0"/>
          </a:p>
          <a:p>
            <a:r>
              <a:rPr lang="en-US" dirty="0" smtClean="0"/>
              <a:t>But</a:t>
            </a:r>
            <a:r>
              <a:rPr lang="en-US" baseline="0" dirty="0" smtClean="0"/>
              <a:t> mobile web o</a:t>
            </a:r>
            <a:r>
              <a:rPr lang="en-US" dirty="0" smtClean="0"/>
              <a:t>ptimizations vary a lot, from device to device</a:t>
            </a:r>
            <a:r>
              <a:rPr lang="en-US" baseline="0" dirty="0" smtClean="0"/>
              <a:t> and browser to browser, which poses a significant challenge for supporting a wide range of users.</a:t>
            </a:r>
            <a:endParaRPr lang="en-US" dirty="0" smtClean="0"/>
          </a:p>
          <a:p>
            <a:endParaRPr lang="en-US" dirty="0" smtClean="0"/>
          </a:p>
          <a:p>
            <a:r>
              <a:rPr lang="en-US" dirty="0" smtClean="0"/>
              <a:t>They</a:t>
            </a:r>
            <a:r>
              <a:rPr lang="en-US" baseline="0" dirty="0" smtClean="0"/>
              <a:t> m</a:t>
            </a:r>
            <a:r>
              <a:rPr lang="en-US" dirty="0" smtClean="0"/>
              <a:t>ay not be distributed in device-specific channels, for</a:t>
            </a:r>
            <a:r>
              <a:rPr lang="en-US" baseline="0" dirty="0" smtClean="0"/>
              <a:t> example</a:t>
            </a:r>
            <a:r>
              <a:rPr lang="en-US" dirty="0" smtClean="0"/>
              <a:t>, the iTunes</a:t>
            </a:r>
            <a:r>
              <a:rPr lang="en-US" baseline="0" dirty="0" smtClean="0"/>
              <a:t> </a:t>
            </a:r>
            <a:r>
              <a:rPr lang="en-US" dirty="0" smtClean="0"/>
              <a:t>App Store</a:t>
            </a:r>
          </a:p>
          <a:p>
            <a:endParaRPr lang="en-US" dirty="0" smtClean="0"/>
          </a:p>
          <a:p>
            <a:r>
              <a:rPr lang="en-US" dirty="0" smtClean="0"/>
              <a:t>And</a:t>
            </a:r>
            <a:r>
              <a:rPr lang="en-US" baseline="0" dirty="0" smtClean="0"/>
              <a:t> they m</a:t>
            </a:r>
            <a:r>
              <a:rPr lang="en-US" dirty="0" smtClean="0"/>
              <a:t>ay not be able to use all device features (Geo-location,</a:t>
            </a:r>
            <a:r>
              <a:rPr lang="en-US" baseline="0" dirty="0" smtClean="0"/>
              <a:t> local data storage</a:t>
            </a:r>
            <a:r>
              <a:rPr lang="en-US" dirty="0" smtClean="0"/>
              <a:t>, camera, inter-operability with other native apps).  This situation</a:t>
            </a:r>
            <a:r>
              <a:rPr lang="en-US" baseline="0" dirty="0" smtClean="0"/>
              <a:t> is starting to change, but in the present day it remains a significant part of determining the native vs. web development approach.</a:t>
            </a:r>
            <a:endParaRPr lang="en-US" dirty="0" smtClean="0"/>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Here are some example web apps.  All</a:t>
            </a:r>
            <a:r>
              <a:rPr lang="en-US" baseline="0" dirty="0" smtClean="0"/>
              <a:t> of the screenshots are, for convenience and consistency, from either an </a:t>
            </a:r>
            <a:r>
              <a:rPr lang="en-US" baseline="0" dirty="0" err="1" smtClean="0"/>
              <a:t>iPhone</a:t>
            </a:r>
            <a:r>
              <a:rPr lang="en-US" baseline="0" dirty="0" smtClean="0"/>
              <a:t> or Android phone.  For many of these applications, a less fully featured version may be available as well for feature phones.</a:t>
            </a:r>
          </a:p>
          <a:p>
            <a:endParaRPr lang="en-US" dirty="0" smtClean="0"/>
          </a:p>
          <a:p>
            <a:r>
              <a:rPr lang="en-US" dirty="0" smtClean="0"/>
              <a:t>We’ve seen some example</a:t>
            </a:r>
            <a:r>
              <a:rPr lang="en-US" baseline="0" dirty="0" smtClean="0"/>
              <a:t> library mobile web apps in previous examples.  The NCSU library mobile site was shown earlier; it’s based on MIT’s Mobile Web open source project code, as are some others.</a:t>
            </a:r>
          </a:p>
          <a:p>
            <a:endParaRPr lang="en-US" dirty="0" smtClean="0"/>
          </a:p>
          <a:p>
            <a:r>
              <a:rPr lang="en-US" dirty="0" smtClean="0"/>
              <a:t>NYPL – m.nypl.org</a:t>
            </a:r>
          </a:p>
          <a:p>
            <a:endParaRPr lang="en-US" dirty="0" smtClean="0"/>
          </a:p>
          <a:p>
            <a:r>
              <a:rPr lang="en-US" dirty="0" smtClean="0"/>
              <a:t>University</a:t>
            </a:r>
            <a:r>
              <a:rPr lang="en-US" baseline="0" dirty="0" smtClean="0"/>
              <a:t> of Virginia Library -- </a:t>
            </a:r>
            <a:r>
              <a:rPr lang="en-US" dirty="0" smtClean="0"/>
              <a:t>uvalibmobile.appspot.com</a:t>
            </a:r>
          </a:p>
          <a:p>
            <a:endParaRPr lang="en-US" dirty="0" smtClean="0"/>
          </a:p>
          <a:p>
            <a:r>
              <a:rPr lang="en-US" dirty="0" smtClean="0"/>
              <a:t>Victoria University -- m.library.vu.edu.au.  Innovative Interfaces </a:t>
            </a:r>
            <a:r>
              <a:rPr lang="en-US" dirty="0" err="1" smtClean="0"/>
              <a:t>AirPAC</a:t>
            </a:r>
            <a:r>
              <a:rPr lang="en-US" baseline="0" dirty="0" smtClean="0"/>
              <a:t> works with most mobile phones; the version pictured here is a </a:t>
            </a:r>
            <a:r>
              <a:rPr lang="en-US" baseline="0" dirty="0" err="1" smtClean="0"/>
              <a:t>smartphone</a:t>
            </a:r>
            <a:r>
              <a:rPr lang="en-US" baseline="0" dirty="0" smtClean="0"/>
              <a:t>-enabled web app, works more effectively with </a:t>
            </a:r>
            <a:r>
              <a:rPr lang="en-US" baseline="0" dirty="0" err="1" smtClean="0"/>
              <a:t>iPhone</a:t>
            </a:r>
            <a:r>
              <a:rPr lang="en-US" baseline="0" dirty="0" smtClean="0"/>
              <a:t>, Android, Palm, etc.</a:t>
            </a:r>
          </a:p>
          <a:p>
            <a:endParaRPr lang="en-US" dirty="0" smtClean="0"/>
          </a:p>
          <a:p>
            <a:r>
              <a:rPr lang="en-US" dirty="0" smtClean="0"/>
              <a:t>Some web apps for libraries</a:t>
            </a:r>
            <a:r>
              <a:rPr lang="en-US" baseline="0" dirty="0" smtClean="0"/>
              <a:t> support only a shallow layer of library website functions.  L</a:t>
            </a:r>
            <a:r>
              <a:rPr lang="en-US" dirty="0" smtClean="0"/>
              <a:t>inks can sometimes take you to the full site, which is</a:t>
            </a:r>
            <a:r>
              <a:rPr lang="en-US" baseline="0" dirty="0" smtClean="0"/>
              <a:t> </a:t>
            </a:r>
            <a:r>
              <a:rPr lang="en-US" dirty="0" smtClean="0"/>
              <a:t>not mobile-optimized.</a:t>
            </a:r>
            <a:r>
              <a:rPr lang="en-US" baseline="0" dirty="0" smtClean="0"/>
              <a:t>  If that happens just when a user is about to get the information they were looking for (say, a call number, an indication of availability, a request/hold button), you can expect user frustration and dissatisfaction</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a:t>
            </a:r>
            <a:r>
              <a:rPr lang="en-US" baseline="0" dirty="0" smtClean="0"/>
              <a:t> discussion will focus on library mobile app development, but before we begin I’ll highlight a different type of application.</a:t>
            </a:r>
          </a:p>
          <a:p>
            <a:endParaRPr lang="en-US" baseline="0" dirty="0" smtClean="0"/>
          </a:p>
          <a:p>
            <a:r>
              <a:rPr lang="en-US" dirty="0" smtClean="0"/>
              <a:t>Here’s a screenshot of the Pandora</a:t>
            </a:r>
            <a:r>
              <a:rPr lang="en-US" baseline="0" dirty="0" smtClean="0"/>
              <a:t> Radio </a:t>
            </a:r>
            <a:r>
              <a:rPr lang="en-US" baseline="0" dirty="0" err="1" smtClean="0"/>
              <a:t>iPhone</a:t>
            </a:r>
            <a:r>
              <a:rPr lang="en-US" baseline="0" dirty="0" smtClean="0"/>
              <a:t> app.  Pandora builds upon the Music Genome Project database to provide a way to select songs or artists and find music that’s like your favorites, and that you’d probably like.</a:t>
            </a:r>
          </a:p>
          <a:p>
            <a:endParaRPr lang="en-US" baseline="0" dirty="0" smtClean="0"/>
          </a:p>
          <a:p>
            <a:r>
              <a:rPr lang="en-US" baseline="0" dirty="0" smtClean="0"/>
              <a:t>I ran across some old Buffalo Springfield music in Pandora recently, and was reminded of their song “For What It’s Worth”, that begins:</a:t>
            </a:r>
          </a:p>
          <a:p>
            <a:endParaRPr lang="en-US" baseline="0" dirty="0" smtClean="0"/>
          </a:p>
          <a:p>
            <a:r>
              <a:rPr lang="en-US" baseline="0" dirty="0" smtClean="0"/>
              <a:t>“There’s something happening here, what it is </a:t>
            </a:r>
            <a:r>
              <a:rPr lang="en-US" baseline="0" dirty="0" err="1" smtClean="0"/>
              <a:t>ain’t</a:t>
            </a:r>
            <a:r>
              <a:rPr lang="en-US" baseline="0" dirty="0" smtClean="0"/>
              <a:t> exactly clear …”</a:t>
            </a:r>
          </a:p>
          <a:p>
            <a:endParaRPr lang="en-US" baseline="0" dirty="0" smtClean="0"/>
          </a:p>
          <a:p>
            <a:r>
              <a:rPr lang="en-US" baseline="0" dirty="0" smtClean="0"/>
              <a:t>In this discussion of the sometimes murky world of library mobile app development, I’ll attempt to offer some clarity and focus.  Or, at least, to be clear about </a:t>
            </a:r>
            <a:r>
              <a:rPr lang="en-US" baseline="0" dirty="0" smtClean="0"/>
              <a:t>one </a:t>
            </a:r>
            <a:r>
              <a:rPr lang="en-US" baseline="0" dirty="0" smtClean="0"/>
              <a:t>OCLC developer’s perspective on library mobile apps.</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Designed to run in a particular operating system, e.g., </a:t>
            </a:r>
            <a:r>
              <a:rPr lang="en-US" dirty="0" err="1" smtClean="0"/>
              <a:t>iPhone</a:t>
            </a:r>
            <a:r>
              <a:rPr lang="en-US" dirty="0" smtClean="0"/>
              <a:t>, Android, Palm, etc.</a:t>
            </a:r>
          </a:p>
          <a:p>
            <a:r>
              <a:rPr lang="en-US" dirty="0" smtClean="0"/>
              <a:t>Significant effort to support all mobile devices.  By “significant” I mean it is</a:t>
            </a:r>
            <a:r>
              <a:rPr lang="en-US" baseline="0" dirty="0" smtClean="0"/>
              <a:t> best left to the experts.  </a:t>
            </a:r>
            <a:endParaRPr lang="en-US" dirty="0" smtClean="0"/>
          </a:p>
          <a:p>
            <a:r>
              <a:rPr lang="en-US" dirty="0" smtClean="0"/>
              <a:t>Strong</a:t>
            </a:r>
            <a:r>
              <a:rPr lang="en-US" baseline="0" dirty="0" smtClean="0"/>
              <a:t> developer communities are growing around certain mobile operating systems, in particular </a:t>
            </a:r>
            <a:r>
              <a:rPr lang="en-US" baseline="0" dirty="0" err="1" smtClean="0"/>
              <a:t>iPhone</a:t>
            </a:r>
            <a:r>
              <a:rPr lang="en-US" baseline="0" dirty="0" smtClean="0"/>
              <a:t> and Android</a:t>
            </a:r>
            <a:endParaRPr lang="en-US" dirty="0" smtClean="0"/>
          </a:p>
          <a:p>
            <a:r>
              <a:rPr lang="en-US" dirty="0" smtClean="0"/>
              <a:t>Device features (camera, microphone, speaker, GPS) and in some cases other applications can be integrated into the app.</a:t>
            </a:r>
          </a:p>
          <a:p>
            <a:endParaRPr lang="en-US" dirty="0" smtClean="0"/>
          </a:p>
          <a:p>
            <a:r>
              <a:rPr lang="en-US" dirty="0" smtClean="0"/>
              <a:t>If</a:t>
            </a:r>
            <a:r>
              <a:rPr lang="en-US" baseline="0" dirty="0" smtClean="0"/>
              <a:t> and when HTML5 takes hold, we might see the functional lines further blurred between a web app and one developed within a particular operating system platform, as it promises to offer a richer interactive environment and to open up access to device features that have previously been inaccessible, including local data storage and perhaps geo-location.</a:t>
            </a:r>
            <a:endParaRPr lang="en-US"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LIS Books – recently added LIS items to the University of Illinois Library Urbana</a:t>
            </a:r>
            <a:r>
              <a:rPr lang="en-US" baseline="0" dirty="0" smtClean="0"/>
              <a:t> – Champaign</a:t>
            </a:r>
          </a:p>
          <a:p>
            <a:endParaRPr lang="en-US" baseline="0" dirty="0" smtClean="0"/>
          </a:p>
          <a:p>
            <a:r>
              <a:rPr lang="en-US" baseline="0" dirty="0" smtClean="0"/>
              <a:t>DC Public Library – We saw this one earlier.  DCPL Labs shares their </a:t>
            </a:r>
            <a:r>
              <a:rPr lang="en-US" baseline="0" dirty="0" err="1" smtClean="0"/>
              <a:t>iPhone</a:t>
            </a:r>
            <a:r>
              <a:rPr lang="en-US" baseline="0" dirty="0" smtClean="0"/>
              <a:t> app code under a Creative Commons license</a:t>
            </a:r>
          </a:p>
          <a:p>
            <a:endParaRPr lang="en-US" baseline="0" dirty="0" smtClean="0"/>
          </a:p>
          <a:p>
            <a:r>
              <a:rPr lang="en-US" baseline="0" dirty="0" err="1" smtClean="0"/>
              <a:t>DukeMobile</a:t>
            </a:r>
            <a:r>
              <a:rPr lang="en-US" baseline="0" dirty="0" smtClean="0"/>
              <a:t> – The </a:t>
            </a:r>
            <a:r>
              <a:rPr lang="en-US" baseline="0" dirty="0" err="1" smtClean="0"/>
              <a:t>DukeMobile</a:t>
            </a:r>
            <a:r>
              <a:rPr lang="en-US" baseline="0" dirty="0" smtClean="0"/>
              <a:t> app not only offers a library catalog search, but a wide range of information sources for the University, including courses, news, events, a directory, athletics news and schedules, videos, and images from many different library collections.</a:t>
            </a:r>
          </a:p>
          <a:p>
            <a:endParaRPr lang="en-US" baseline="0" dirty="0" smtClean="0"/>
          </a:p>
          <a:p>
            <a:pPr defTabSz="93287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way forward for a library considering their mobile application development plans is</a:t>
            </a:r>
            <a:r>
              <a:rPr lang="en-US" baseline="0" dirty="0" smtClean="0"/>
              <a:t> clearer when these kinds of questions are addressed up front.</a:t>
            </a:r>
          </a:p>
          <a:p>
            <a:endParaRPr lang="en-US" baseline="0" dirty="0" smtClean="0"/>
          </a:p>
          <a:p>
            <a:r>
              <a:rPr lang="en-US" baseline="0" dirty="0" smtClean="0"/>
              <a:t>Based on an assessment of what your communities of users need, are you expecting to make the catalog available on mobile devices, or more than that?</a:t>
            </a:r>
          </a:p>
          <a:p>
            <a:endParaRPr lang="en-US" baseline="0" dirty="0" smtClean="0"/>
          </a:p>
          <a:p>
            <a:r>
              <a:rPr lang="en-US" baseline="0" dirty="0" smtClean="0"/>
              <a:t>Do the mobile functions, or promotion paths, or support requirements suggest a native, or a mobile web app?</a:t>
            </a:r>
          </a:p>
          <a:p>
            <a:endParaRPr lang="en-US" baseline="0" dirty="0" smtClean="0"/>
          </a:p>
          <a:p>
            <a:r>
              <a:rPr lang="en-US" baseline="0" dirty="0" smtClean="0"/>
              <a:t>Do you need to support one, or a few, or </a:t>
            </a:r>
            <a:r>
              <a:rPr lang="en-US" baseline="0" dirty="0" smtClean="0"/>
              <a:t>nearly all devices </a:t>
            </a:r>
            <a:r>
              <a:rPr lang="en-US" baseline="0" dirty="0" smtClean="0"/>
              <a:t>and browsers?</a:t>
            </a:r>
          </a:p>
          <a:p>
            <a:endParaRPr lang="en-US" baseline="0" dirty="0" smtClean="0"/>
          </a:p>
          <a:p>
            <a:r>
              <a:rPr lang="en-US" baseline="0" dirty="0" smtClean="0"/>
              <a:t>Can and should you build the app with internal resources, have a 3</a:t>
            </a:r>
            <a:r>
              <a:rPr lang="en-US" baseline="30000" dirty="0" smtClean="0"/>
              <a:t>rd</a:t>
            </a:r>
            <a:r>
              <a:rPr lang="en-US" baseline="0" dirty="0" smtClean="0"/>
              <a:t> party build it, or base your application on a codebase that is </a:t>
            </a:r>
            <a:r>
              <a:rPr lang="en-US" baseline="0" dirty="0" smtClean="0"/>
              <a:t>shared and extensible?</a:t>
            </a:r>
            <a:endParaRPr lang="en-US" baseline="0" dirty="0" smtClean="0"/>
          </a:p>
          <a:p>
            <a:endParaRPr lang="en-US" baseline="0" dirty="0" smtClean="0"/>
          </a:p>
          <a:p>
            <a:r>
              <a:rPr lang="en-US" baseline="0" dirty="0" smtClean="0"/>
              <a:t>How much can you invest in the development, testing, and on-going maintenance of your application?</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You’ll find equally strong proponents</a:t>
            </a:r>
            <a:r>
              <a:rPr lang="en-US" baseline="0" dirty="0" smtClean="0"/>
              <a:t> of both native app and web app development.  </a:t>
            </a:r>
          </a:p>
          <a:p>
            <a:endParaRPr lang="en-US" baseline="0" dirty="0" smtClean="0"/>
          </a:p>
          <a:p>
            <a:r>
              <a:rPr lang="en-US" baseline="0" dirty="0" smtClean="0"/>
              <a:t>That can make it hard to decide on which way to go, and it’s not hard to get bogged down in the considering the relative merits of both.</a:t>
            </a:r>
          </a:p>
          <a:p>
            <a:endParaRPr lang="en-US" baseline="0" dirty="0" smtClean="0"/>
          </a:p>
          <a:p>
            <a:pPr>
              <a:buFont typeface="Arial" pitchFamily="34" charset="0"/>
              <a:buNone/>
            </a:pPr>
            <a:r>
              <a:rPr lang="en-US" baseline="0" dirty="0" smtClean="0"/>
              <a:t>There may be certain priorities in your plans that can direct you one way or the other.</a:t>
            </a:r>
          </a:p>
          <a:p>
            <a:pPr>
              <a:buFont typeface="Arial" pitchFamily="34" charset="0"/>
              <a:buNone/>
            </a:pPr>
            <a:endParaRPr lang="en-US" baseline="0" dirty="0" smtClean="0"/>
          </a:p>
          <a:p>
            <a:pPr>
              <a:buFont typeface="Arial" pitchFamily="34" charset="0"/>
              <a:buChar char="•"/>
            </a:pPr>
            <a:r>
              <a:rPr lang="en-US" baseline="0" dirty="0" smtClean="0"/>
              <a:t>If you were planning to try and sell your application, then you’d want to be in an app marketplace, like the iTunes App Store, and that’s likely to lead you to choosing a native app as its more likely to be accepted and distributed</a:t>
            </a:r>
          </a:p>
          <a:p>
            <a:pPr>
              <a:buFont typeface="Arial" pitchFamily="34" charset="0"/>
              <a:buChar char="•"/>
            </a:pPr>
            <a:r>
              <a:rPr lang="en-US" baseline="0" dirty="0" smtClean="0"/>
              <a:t>Similarly, if your application absolutely depended on device features that aren’t currently available to web apps, like the camera or local data storage, that would make your choice of a native app path easier</a:t>
            </a:r>
          </a:p>
          <a:p>
            <a:pPr>
              <a:buFont typeface="Arial" pitchFamily="34" charset="0"/>
              <a:buChar char="•"/>
            </a:pPr>
            <a:r>
              <a:rPr lang="en-US" baseline="0" dirty="0" smtClean="0"/>
              <a:t>If you were confident in most or all of your users being able to effectively use a web app, effectively able to serve that application in forms that worked well on the range of expected mobile browsers in your user community, and in a position to promote, market, and support the web app without the help of a general distribution channel like the App Store, then a web app as your exclusive method of supporting mobile users could be a way to go</a:t>
            </a:r>
          </a:p>
          <a:p>
            <a:pPr>
              <a:buFont typeface="Arial" pitchFamily="34" charset="0"/>
              <a:buChar char="•"/>
            </a:pPr>
            <a:endParaRPr lang="en-US" baseline="0" dirty="0" smtClean="0"/>
          </a:p>
          <a:p>
            <a:pPr>
              <a:buFont typeface="Arial" pitchFamily="34" charset="0"/>
              <a:buNone/>
            </a:pPr>
            <a:r>
              <a:rPr lang="en-US" baseline="0" dirty="0" smtClean="0"/>
              <a:t>You can </a:t>
            </a:r>
            <a:r>
              <a:rPr lang="en-US" baseline="0" dirty="0" smtClean="0"/>
              <a:t>expect </a:t>
            </a:r>
            <a:r>
              <a:rPr lang="en-US" baseline="0" dirty="0" smtClean="0"/>
              <a:t>that some web traffic will come your way from mobile devices, and </a:t>
            </a:r>
            <a:r>
              <a:rPr lang="en-US" baseline="0" dirty="0" err="1" smtClean="0"/>
              <a:t>canreasonably</a:t>
            </a:r>
            <a:r>
              <a:rPr lang="en-US" baseline="0" dirty="0" smtClean="0"/>
              <a:t> </a:t>
            </a:r>
            <a:r>
              <a:rPr lang="en-US" baseline="0" dirty="0" smtClean="0"/>
              <a:t>assume that it will be mostly from some of the more advanced devices with better web browsers.  </a:t>
            </a:r>
            <a:r>
              <a:rPr lang="en-US" baseline="0" dirty="0" smtClean="0"/>
              <a:t>You’ll want </a:t>
            </a:r>
            <a:r>
              <a:rPr lang="en-US" baseline="0" dirty="0" smtClean="0"/>
              <a:t>to handle that traffic, one way or the other.  One way might be to attempt device detection and point those web visitors to your native app.</a:t>
            </a:r>
          </a:p>
          <a:p>
            <a:pPr>
              <a:buFont typeface="Arial" pitchFamily="34" charset="0"/>
              <a:buNone/>
            </a:pPr>
            <a:endParaRPr lang="en-US" baseline="0" dirty="0" smtClean="0"/>
          </a:p>
          <a:p>
            <a:pPr>
              <a:buFont typeface="Arial" pitchFamily="34" charset="0"/>
              <a:buNone/>
            </a:pPr>
            <a:r>
              <a:rPr lang="en-US" baseline="0" dirty="0" smtClean="0"/>
              <a:t>And, it’s useful to look around the corner and anticipate changing conditions.  </a:t>
            </a:r>
            <a:r>
              <a:rPr lang="en-US" baseline="0" dirty="0" smtClean="0"/>
              <a:t>The research firm Gartner </a:t>
            </a:r>
            <a:r>
              <a:rPr lang="en-US" baseline="0" dirty="0" smtClean="0"/>
              <a:t>Inc says:</a:t>
            </a:r>
          </a:p>
          <a:p>
            <a:pPr>
              <a:buFont typeface="Arial" pitchFamily="34" charset="0"/>
              <a:buNone/>
            </a:pPr>
            <a:r>
              <a:rPr lang="en-US" dirty="0" smtClean="0"/>
              <a:t>“In mature markets, the mobile Web, along with associated Web adaptation tools, will be a leading technology for B2C mobile applications through 2012, and should be part of every organization’s B2C technology portfolio.”</a:t>
            </a:r>
          </a:p>
          <a:p>
            <a:pPr>
              <a:buFont typeface="Arial" pitchFamily="34" charset="0"/>
              <a:buNone/>
            </a:pPr>
            <a:r>
              <a:rPr lang="en-US" baseline="0" dirty="0" smtClean="0"/>
              <a:t>So, while the underlying technology for mobile apps could shift over time to what we’d call mobile web apps, they may only do so after further increases in market penetration of capable phones, and are unlikely to lower the development stakes … the need to have deep and sustained expertise available to properly design and develop mobile apps isn’t likely to change, except to increase.</a:t>
            </a:r>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a:t>
            </a:r>
            <a:r>
              <a:rPr lang="en-US" baseline="0" dirty="0" smtClean="0"/>
              <a:t> app required GPS, a camera, and voice recognition, you would probably pay attention to </a:t>
            </a:r>
            <a:r>
              <a:rPr lang="en-US" baseline="0" dirty="0" err="1" smtClean="0"/>
              <a:t>iPhone</a:t>
            </a:r>
            <a:r>
              <a:rPr lang="en-US" baseline="0" dirty="0" smtClean="0"/>
              <a:t> and Android OS devices, maybe to other similarly advanced phones, and perhaps not as much to some others.</a:t>
            </a:r>
          </a:p>
          <a:p>
            <a:endParaRPr lang="en-US" baseline="0" dirty="0" smtClean="0"/>
          </a:p>
          <a:p>
            <a:r>
              <a:rPr lang="en-US" baseline="0" dirty="0" smtClean="0"/>
              <a:t>If you thought your app could attract enough use to satisfy you if offered only through the iTunes App Store, and your mission doesn’t motivate you to reach as many users as possible, you might not go anywhere else.</a:t>
            </a:r>
          </a:p>
          <a:p>
            <a:endParaRPr lang="en-US" baseline="0" dirty="0" smtClean="0"/>
          </a:p>
          <a:p>
            <a:r>
              <a:rPr lang="en-US" baseline="0" dirty="0" smtClean="0"/>
              <a:t>Let’s say you were developing an app for a particular medical facility and you know everyone in the user group has been provided with a specific device; of course you’d only develop for that one.</a:t>
            </a:r>
          </a:p>
          <a:p>
            <a:endParaRPr lang="en-US" baseline="0" dirty="0" smtClean="0"/>
          </a:p>
          <a:p>
            <a:r>
              <a:rPr lang="en-US" baseline="0" dirty="0" smtClean="0"/>
              <a:t>Your idea may need testing and evolution before you invest the time and effort for wider device support.  Starting with just one, and extending it to others if it proves successful, is a pattern we’re seeing.  You need to be careful about this approach, though, as the support and development costs quickly grow out of bounds as more devices are added to the mix.  In my experience, I’ve seen this approach work with sites that have gotten good traction with, say, an Android app, and have then extended it to </a:t>
            </a:r>
            <a:r>
              <a:rPr lang="en-US" baseline="0" dirty="0" err="1" smtClean="0"/>
              <a:t>iPhones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mentioned </a:t>
            </a:r>
            <a:r>
              <a:rPr lang="en-US" dirty="0" err="1" smtClean="0"/>
              <a:t>Boopsie</a:t>
            </a:r>
            <a:r>
              <a:rPr lang="en-US" baseline="0" dirty="0" smtClean="0"/>
              <a:t> a couple of times.  Here we see screenshots of the </a:t>
            </a:r>
            <a:r>
              <a:rPr lang="en-US" baseline="0" dirty="0" err="1" smtClean="0"/>
              <a:t>WorldCat</a:t>
            </a:r>
            <a:r>
              <a:rPr lang="en-US" baseline="0" dirty="0" smtClean="0"/>
              <a:t> Mobile Pilot app they developed for OCLC.  Their app uses a highly-efficient search system to reduce keyboard input and speed up response time, and makes use of data from the </a:t>
            </a:r>
            <a:r>
              <a:rPr lang="en-US" baseline="0" dirty="0" err="1" smtClean="0"/>
              <a:t>WorldCat</a:t>
            </a:r>
            <a:r>
              <a:rPr lang="en-US" baseline="0" dirty="0" smtClean="0"/>
              <a:t> Search API and the </a:t>
            </a:r>
            <a:r>
              <a:rPr lang="en-US" baseline="0" dirty="0" err="1" smtClean="0"/>
              <a:t>WorldCat</a:t>
            </a:r>
            <a:r>
              <a:rPr lang="en-US" baseline="0" dirty="0" smtClean="0"/>
              <a:t> Institution Registry API to find nearby libraries and library information.</a:t>
            </a:r>
          </a:p>
          <a:p>
            <a:endParaRPr lang="en-US" baseline="0" dirty="0" smtClean="0"/>
          </a:p>
          <a:p>
            <a:r>
              <a:rPr lang="en-US" baseline="0" dirty="0" smtClean="0"/>
              <a:t>Their implementation can run on virtually any mobile device with a data </a:t>
            </a:r>
            <a:r>
              <a:rPr lang="en-US" baseline="0" dirty="0" err="1" smtClean="0"/>
              <a:t>pla</a:t>
            </a:r>
            <a:r>
              <a:rPr lang="en-US" baseline="0" dirty="0" smtClean="0"/>
              <a:t>.  </a:t>
            </a:r>
            <a:r>
              <a:rPr lang="en-US" baseline="0" dirty="0" smtClean="0"/>
              <a:t>The look and feel obviously changes, based on the capabilities of the device.  Though we have indications that certain mobile devices are probably used more frequently than others, for OCLC it is especially important to support access from as many devices as possible.  And acquiring and maintaining the expertise, within OCLC, to understand how to develop and support the heterogeneous mix of devices would have been a significant, time-consuming, and expensive process.  As other organizations have done, it made good sense for us to turn to a partner </a:t>
            </a:r>
            <a:r>
              <a:rPr lang="en-US" baseline="0" dirty="0" smtClean="0"/>
              <a:t>company </a:t>
            </a:r>
            <a:r>
              <a:rPr lang="en-US" baseline="0" dirty="0" smtClean="0"/>
              <a:t>with a strong track record in mobile application development and support for this work</a:t>
            </a:r>
            <a:r>
              <a:rPr lang="en-US" baseline="0" dirty="0" smtClean="0"/>
              <a:t>.</a:t>
            </a:r>
          </a:p>
          <a:p>
            <a:endParaRPr lang="en-US" baseline="0" dirty="0" smtClean="0"/>
          </a:p>
          <a:p>
            <a:r>
              <a:rPr lang="en-US" baseline="0" dirty="0" smtClean="0"/>
              <a:t>This may come down to a question about your mission.  Is it to enable access to library resources, or is it to be a premiere provider of mobile application technology?</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 like to</a:t>
            </a:r>
            <a:r>
              <a:rPr lang="en-US" baseline="0" dirty="0" smtClean="0"/>
              <a:t> take a brief detour to discuss the Gartner Hype Cycle.</a:t>
            </a:r>
          </a:p>
          <a:p>
            <a:endParaRPr lang="en-US" baseline="0" dirty="0" smtClean="0"/>
          </a:p>
          <a:p>
            <a:r>
              <a:rPr lang="en-US" baseline="0" dirty="0" smtClean="0"/>
              <a:t>It’s a way to evaluate the maturity and adoption of technologies, developed by Gartner, Inc.</a:t>
            </a:r>
          </a:p>
          <a:p>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Innovation Trigger — an event that generates significant interest: breakthrough, product launch.</a:t>
            </a:r>
          </a:p>
          <a:p>
            <a:pPr lvl="1"/>
            <a:endParaRPr lang="en-US" dirty="0" smtClean="0"/>
          </a:p>
          <a:p>
            <a:pPr lvl="1"/>
            <a:r>
              <a:rPr lang="en-US" dirty="0" smtClean="0"/>
              <a:t>At the Peak </a:t>
            </a:r>
            <a:r>
              <a:rPr lang="en-US" dirty="0" smtClean="0"/>
              <a:t>of Inflated Expectations — publicity generates over-enthusiasm and unrealistic expectations. Some successful applications, more failures.</a:t>
            </a:r>
          </a:p>
          <a:p>
            <a:pPr lvl="1"/>
            <a:endParaRPr lang="en-US" dirty="0" smtClean="0"/>
          </a:p>
          <a:p>
            <a:pPr lvl="1"/>
            <a:r>
              <a:rPr lang="en-US" dirty="0" smtClean="0"/>
              <a:t>In the</a:t>
            </a:r>
            <a:r>
              <a:rPr lang="en-US" baseline="0" dirty="0" smtClean="0"/>
              <a:t> </a:t>
            </a:r>
            <a:r>
              <a:rPr lang="en-US" dirty="0" smtClean="0"/>
              <a:t>Trough </a:t>
            </a:r>
            <a:r>
              <a:rPr lang="en-US" dirty="0" smtClean="0"/>
              <a:t>of Disillusionment — Failure to meet raised expectations leads to dismay.</a:t>
            </a:r>
          </a:p>
          <a:p>
            <a:pPr lvl="1"/>
            <a:endParaRPr lang="en-US" dirty="0" smtClean="0"/>
          </a:p>
          <a:p>
            <a:pPr lvl="1"/>
            <a:r>
              <a:rPr lang="en-US" dirty="0" smtClean="0"/>
              <a:t>Along the Slope </a:t>
            </a:r>
            <a:r>
              <a:rPr lang="en-US" dirty="0" smtClean="0"/>
              <a:t>of Enlightenment — Though no longer the subject of frenzied attention, some</a:t>
            </a:r>
            <a:r>
              <a:rPr lang="en-US" baseline="0" dirty="0" smtClean="0"/>
              <a:t> businesses continue to work with, learn the benefits and practical applications of, </a:t>
            </a:r>
            <a:r>
              <a:rPr lang="en-US" dirty="0" smtClean="0"/>
              <a:t>the technology.</a:t>
            </a:r>
          </a:p>
          <a:p>
            <a:pPr lvl="1"/>
            <a:endParaRPr lang="en-US" dirty="0" smtClean="0"/>
          </a:p>
          <a:p>
            <a:pPr lvl="1"/>
            <a:r>
              <a:rPr lang="en-US" dirty="0" smtClean="0"/>
              <a:t>On the Plateau </a:t>
            </a:r>
            <a:r>
              <a:rPr lang="en-US" dirty="0" smtClean="0"/>
              <a:t>of Productivity — Technology</a:t>
            </a:r>
            <a:r>
              <a:rPr lang="en-US" baseline="0" dirty="0" smtClean="0"/>
              <a:t> benefits can be shown and are </a:t>
            </a:r>
            <a:r>
              <a:rPr lang="en-US" dirty="0" smtClean="0"/>
              <a:t>accepted. Later generations of the technology are</a:t>
            </a:r>
            <a:r>
              <a:rPr lang="en-US" baseline="0" dirty="0" smtClean="0"/>
              <a:t> more stable</a:t>
            </a:r>
            <a:r>
              <a:rPr lang="en-US" dirty="0" smtClean="0"/>
              <a:t>. Productivity and expectations at this stage vary, depending</a:t>
            </a:r>
            <a:r>
              <a:rPr lang="en-US" baseline="0" dirty="0" smtClean="0"/>
              <a:t> on how widely applicable the technology becomes.</a:t>
            </a:r>
            <a:endParaRPr lang="en-US" dirty="0" smtClean="0"/>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recent Gartner publication,</a:t>
            </a:r>
            <a:r>
              <a:rPr lang="en-US" baseline="0" dirty="0" smtClean="0"/>
              <a:t> the Hype Cycle of Emerging Technologies was reported.</a:t>
            </a:r>
          </a:p>
          <a:p>
            <a:endParaRPr lang="en-US" baseline="0" dirty="0" smtClean="0"/>
          </a:p>
          <a:p>
            <a:r>
              <a:rPr lang="en-US" baseline="0" dirty="0" smtClean="0"/>
              <a:t>Note Cloud Computing and E-Book Readers, both poised on the precipice above the Trough of Disillusionment.</a:t>
            </a:r>
          </a:p>
          <a:p>
            <a:endParaRPr lang="en-US" baseline="0" dirty="0" smtClean="0"/>
          </a:p>
          <a:p>
            <a:r>
              <a:rPr lang="en-US" baseline="0" dirty="0" smtClean="0"/>
              <a:t>Whereas, Speech Recognition is found well out along the Slope of Enlightenment … this made me think of the, in my view, highly effective voice recognition that can be easily activated in Android apps … though indicated as being another 5-10 years from mainstream adoption.</a:t>
            </a:r>
          </a:p>
          <a:p>
            <a:endParaRPr lang="en-US" baseline="0" dirty="0" smtClean="0"/>
          </a:p>
          <a:p>
            <a:r>
              <a:rPr lang="en-US" baseline="0" dirty="0" smtClean="0"/>
              <a:t>Tablet PCs are also shown just beginning to emerge from the Trough, though expected to be mainstream in 2-5 years.  Perhaps prescient, in a report issued a little less than a year before the release of the </a:t>
            </a:r>
            <a:r>
              <a:rPr lang="en-US" baseline="0" dirty="0" err="1" smtClean="0"/>
              <a:t>iPad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where would library mobile apps fall on</a:t>
            </a:r>
            <a:r>
              <a:rPr lang="en-US" baseline="0" dirty="0" smtClean="0"/>
              <a:t> this curve?</a:t>
            </a:r>
          </a:p>
          <a:p>
            <a:endParaRPr lang="en-US" baseline="0" dirty="0" smtClean="0"/>
          </a:p>
          <a:p>
            <a:r>
              <a:rPr lang="en-US" baseline="0" dirty="0" smtClean="0"/>
              <a:t>In my view, they are somewhere on the downward slope of the Trough of Disillusionment.  That’s a period in the cycle when consolidation is occurring, and I think we’re seeing some of that with the advent of commercial and open source solutions for providing native and mobile web apps, from library system vendors, MIT Mobile, Terribly Clever Design, </a:t>
            </a:r>
            <a:r>
              <a:rPr lang="en-US" baseline="0" dirty="0" err="1" smtClean="0"/>
              <a:t>Boopsie</a:t>
            </a:r>
            <a:r>
              <a:rPr lang="en-US" baseline="0" dirty="0" smtClean="0"/>
              <a:t>, and others.  It’s also a time marked by some successes but more failures.  Though success metrics for library mobile apps aren’t universally understood and agreed upon, I think it’s fair to say that obvious success stories aren’t yet numerous.</a:t>
            </a:r>
          </a:p>
          <a:p>
            <a:endParaRPr lang="en-US" baseline="0" dirty="0" smtClean="0"/>
          </a:p>
          <a:p>
            <a:r>
              <a:rPr lang="en-US" baseline="0" dirty="0" smtClean="0"/>
              <a:t>It also follows a period where expectations for adoption and success may have been raised unrealistically high.  There is certainly much enthusiasm and interest in the library community about mobilizing library resources. It’s been there, frankly, for years. But, from what we can see so far, there </a:t>
            </a:r>
            <a:r>
              <a:rPr lang="en-US" baseline="0" dirty="0" smtClean="0"/>
              <a:t>isn’t </a:t>
            </a:r>
            <a:r>
              <a:rPr lang="en-US" baseline="0" dirty="0" smtClean="0"/>
              <a:t>corresponding evidence of widespread adoption and use of the results of those development efforts.  At best, these applications may be partially displacing use that would have otherwise occurred in a desktop application.  At worst, they may be either frustrating users by not delivering fully on the expected promised, or being otherwise missed or ignored.</a:t>
            </a:r>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000" dirty="0" smtClean="0"/>
              <a:t>I’ll begin by defining my terms, for what might be generally thought of as a library mobile app.</a:t>
            </a:r>
          </a:p>
          <a:p>
            <a:endParaRPr lang="en-US" sz="1000" dirty="0" smtClean="0"/>
          </a:p>
          <a:p>
            <a:r>
              <a:rPr lang="en-US" sz="1000" dirty="0" smtClean="0"/>
              <a:t>Along the way I’ll have a chance to take a look at some library mobile apps and, through those examples, survey the landscape.</a:t>
            </a:r>
          </a:p>
          <a:p>
            <a:endParaRPr lang="en-US" sz="1000" dirty="0" smtClean="0"/>
          </a:p>
          <a:p>
            <a:r>
              <a:rPr lang="en-US" sz="1000" dirty="0" smtClean="0"/>
              <a:t>I’ll talk a bit about native vs. web apps for mobile devices.</a:t>
            </a:r>
          </a:p>
          <a:p>
            <a:endParaRPr lang="en-US" sz="1000" dirty="0" smtClean="0"/>
          </a:p>
          <a:p>
            <a:r>
              <a:rPr lang="en-US" sz="1000" dirty="0" smtClean="0"/>
              <a:t>I’ll also consider the Hype Cycle as it might apply to our work on library mobile apps</a:t>
            </a:r>
          </a:p>
          <a:p>
            <a:endParaRPr lang="en-US" sz="1000" dirty="0" smtClean="0"/>
          </a:p>
          <a:p>
            <a:r>
              <a:rPr lang="en-US" sz="1000" dirty="0" smtClean="0"/>
              <a:t>And I’ll conclude with some suggestions about where we might most productively place our efforts in the near term.</a:t>
            </a:r>
          </a:p>
          <a:p>
            <a:endParaRPr lang="en-US" sz="1000" dirty="0" smtClean="0"/>
          </a:p>
          <a:p>
            <a:r>
              <a:rPr lang="en-US" sz="1000" dirty="0" smtClean="0"/>
              <a:t>My interest in library services on mobile devices goes back a ways.</a:t>
            </a:r>
          </a:p>
          <a:p>
            <a:endParaRPr lang="en-US" sz="1000" dirty="0" smtClean="0"/>
          </a:p>
          <a:p>
            <a:r>
              <a:rPr lang="en-US" sz="1000" dirty="0" smtClean="0"/>
              <a:t>The first mobile interface I designed was for a </a:t>
            </a:r>
            <a:r>
              <a:rPr lang="en-US" sz="1000" dirty="0" err="1" smtClean="0"/>
              <a:t>WorldCat</a:t>
            </a:r>
            <a:r>
              <a:rPr lang="en-US" sz="1000" dirty="0" smtClean="0"/>
              <a:t>-like discovery system called </a:t>
            </a:r>
            <a:r>
              <a:rPr lang="en-US" sz="1000" dirty="0" err="1" smtClean="0"/>
              <a:t>RedLightGreen</a:t>
            </a:r>
            <a:r>
              <a:rPr lang="en-US" sz="1000" dirty="0" smtClean="0"/>
              <a:t>, produced by RLG (the Research Libraries Group), about 8 years ago.  That didn’t get much promotion or use, but I learned quite a bit about the challenges of developing an effective system within the significant constraints of an early 21</a:t>
            </a:r>
            <a:r>
              <a:rPr lang="en-US" sz="1000" baseline="30000" dirty="0" smtClean="0"/>
              <a:t>st</a:t>
            </a:r>
            <a:r>
              <a:rPr lang="en-US" sz="1000" dirty="0" smtClean="0"/>
              <a:t>-century mobile device.  Web interfaces for mobile devices in those days were written in WML (Wireless Markup Language), which is more like XML than it is HTML, and represented the application as if it were a deck of cards.  It reminded me a bit of developing </a:t>
            </a:r>
            <a:r>
              <a:rPr lang="en-US" sz="1000" dirty="0" err="1" smtClean="0"/>
              <a:t>Hypercard</a:t>
            </a:r>
            <a:r>
              <a:rPr lang="en-US" sz="1000" dirty="0" smtClean="0"/>
              <a:t> applications for the Mac in the early 90’s.</a:t>
            </a:r>
          </a:p>
          <a:p>
            <a:endParaRPr lang="en-US" sz="1000" dirty="0" smtClean="0"/>
          </a:p>
          <a:p>
            <a:r>
              <a:rPr lang="en-US" sz="1000" dirty="0" smtClean="0"/>
              <a:t>When the </a:t>
            </a:r>
            <a:r>
              <a:rPr lang="en-US" sz="1000" dirty="0" err="1" smtClean="0"/>
              <a:t>iPhone</a:t>
            </a:r>
            <a:r>
              <a:rPr lang="en-US" sz="1000" dirty="0" smtClean="0"/>
              <a:t> was relatively new, I prototyped an experimental web interface to </a:t>
            </a:r>
            <a:r>
              <a:rPr lang="en-US" sz="1000" dirty="0" err="1" smtClean="0"/>
              <a:t>WorldCat</a:t>
            </a:r>
            <a:r>
              <a:rPr lang="en-US" sz="1000" dirty="0" smtClean="0"/>
              <a:t>, making use of its APIs for Search and for Identities.  That interface was offered by OCLC for a short while, in the Fall of 2008 until the Summer of 2009.  And, in building it and seeing how it adapted to other mobile devices that supported the </a:t>
            </a:r>
            <a:r>
              <a:rPr lang="en-US" sz="1000" dirty="0" err="1" smtClean="0"/>
              <a:t>WebKit</a:t>
            </a:r>
            <a:r>
              <a:rPr lang="en-US" sz="1000" dirty="0" smtClean="0"/>
              <a:t> browser (like </a:t>
            </a:r>
            <a:r>
              <a:rPr lang="en-US" sz="1000" dirty="0" err="1" smtClean="0"/>
              <a:t>iTouch</a:t>
            </a:r>
            <a:r>
              <a:rPr lang="en-US" sz="1000" dirty="0" smtClean="0"/>
              <a:t> and Android devices), I learned something about the improved functionality and lower barriers to adoption of that modern-day mobile browser.</a:t>
            </a:r>
          </a:p>
          <a:p>
            <a:endParaRPr lang="en-US" sz="1000" dirty="0" smtClean="0"/>
          </a:p>
          <a:p>
            <a:r>
              <a:rPr lang="en-US" sz="1000" dirty="0" smtClean="0"/>
              <a:t>More recently I’ve done some development on the Android platform, testing an idea for an application that maintains a list of books.  This application also uses the </a:t>
            </a:r>
            <a:r>
              <a:rPr lang="en-US" sz="1000" dirty="0" err="1" smtClean="0"/>
              <a:t>WorldCat</a:t>
            </a:r>
            <a:r>
              <a:rPr lang="en-US" sz="1000" dirty="0" smtClean="0"/>
              <a:t> Search API, but gave me a chance to develop in the native Android environment, and to see how easy it was to tap into some of the features of the Android phone, including its camera (for barcode scanning), voice recognition (for searching), and Geo-location (to find nearby libraries).</a:t>
            </a:r>
          </a:p>
          <a:p>
            <a:endParaRPr lang="en-US" sz="1000" dirty="0" smtClean="0"/>
          </a:p>
          <a:p>
            <a:r>
              <a:rPr lang="en-US" sz="1000" dirty="0" smtClean="0"/>
              <a:t>But primarily I’ve been working with other developers who are using the </a:t>
            </a:r>
            <a:r>
              <a:rPr lang="en-US" sz="1000" dirty="0" err="1" smtClean="0"/>
              <a:t>WorldCat</a:t>
            </a:r>
            <a:r>
              <a:rPr lang="en-US" sz="1000" dirty="0" smtClean="0"/>
              <a:t> APIs to enrich their mobile applications with library data, as I’m one of the developers of the </a:t>
            </a:r>
            <a:r>
              <a:rPr lang="en-US" sz="1000" dirty="0" err="1" smtClean="0"/>
              <a:t>WorldCat</a:t>
            </a:r>
            <a:r>
              <a:rPr lang="en-US" sz="1000" dirty="0" smtClean="0"/>
              <a:t> Search API.</a:t>
            </a:r>
          </a:p>
          <a:p>
            <a:endParaRPr lang="en-US" sz="1000" dirty="0" smtClean="0"/>
          </a:p>
          <a:p>
            <a:r>
              <a:rPr lang="en-US" sz="1000" dirty="0" smtClean="0"/>
              <a:t>A common thread of my mobile development experience is that in each case I pursued an early-adopter’s enthusiasm for a new technology, then had a chance to evaluate the reality of its capabilities and promise, reaching a more measured perspective over time.</a:t>
            </a:r>
          </a:p>
          <a:p>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notion that the path from innovation to adoption of a technology isn’t linear, but looks more like an S-curve, isn’t original to Gartner, of course.  </a:t>
            </a:r>
          </a:p>
          <a:p>
            <a:endParaRPr lang="en-US" baseline="0" dirty="0" smtClean="0"/>
          </a:p>
          <a:p>
            <a:r>
              <a:rPr lang="en-US" baseline="0" dirty="0" smtClean="0"/>
              <a:t>Here’s Paul </a:t>
            </a:r>
            <a:r>
              <a:rPr lang="en-US" baseline="0" dirty="0" err="1" smtClean="0"/>
              <a:t>Saffo</a:t>
            </a:r>
            <a:r>
              <a:rPr lang="en-US" baseline="0" dirty="0" smtClean="0"/>
              <a:t> in an InfoWorld column from 1991 discussing the concept:</a:t>
            </a:r>
          </a:p>
          <a:p>
            <a:r>
              <a:rPr lang="en-US" baseline="0" dirty="0" smtClean="0"/>
              <a:t>“ … it is tempting to wish that this cycle of expectation and disappointment could be avoided.  In fact, the cycle is an essential part of the innovation process.  It is a collective measure of our goals, and the distance that must be traversed in order to realize them.”</a:t>
            </a:r>
          </a:p>
          <a:p>
            <a:r>
              <a:rPr lang="en-US" baseline="0" dirty="0" smtClean="0"/>
              <a:t>InfoWorld, February 4 1991, p. 60</a:t>
            </a:r>
          </a:p>
          <a:p>
            <a:r>
              <a:rPr lang="en-US" baseline="0" dirty="0" smtClean="0"/>
              <a:t>‘Revolution’ the Hype Word of Computer Industry Advances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this comment about the Long Tail of </a:t>
            </a:r>
            <a:r>
              <a:rPr lang="en-US" dirty="0" err="1" smtClean="0"/>
              <a:t>iPhone</a:t>
            </a:r>
            <a:r>
              <a:rPr lang="en-US" dirty="0" smtClean="0"/>
              <a:t> Apps indicates, some apps are obviously</a:t>
            </a:r>
            <a:r>
              <a:rPr lang="en-US" baseline="0" dirty="0" smtClean="0"/>
              <a:t> succeeding.  But there are far more failures than successes.</a:t>
            </a:r>
          </a:p>
          <a:p>
            <a:endParaRPr lang="en-US" baseline="0" dirty="0" smtClean="0"/>
          </a:p>
          <a:p>
            <a:r>
              <a:rPr lang="en-US" baseline="0" dirty="0" smtClean="0"/>
              <a:t>The app needs to do what it does well; either do something no other app can do, or </a:t>
            </a:r>
            <a:r>
              <a:rPr lang="en-US" baseline="0" smtClean="0"/>
              <a:t>do it more </a:t>
            </a:r>
            <a:r>
              <a:rPr lang="en-US" baseline="0" dirty="0" smtClean="0"/>
              <a:t>effectively than any others.</a:t>
            </a:r>
          </a:p>
          <a:p>
            <a:endParaRPr lang="en-US" baseline="0" dirty="0" smtClean="0"/>
          </a:p>
          <a:p>
            <a:r>
              <a:rPr lang="en-US" baseline="0" dirty="0" smtClean="0"/>
              <a:t>It helps if it’s based on studying users and uses, designed to fill a shared and present need, and continually adapted to changing requirements, devices, networks, etc.</a:t>
            </a:r>
          </a:p>
          <a:p>
            <a:endParaRPr lang="en-US" baseline="0" dirty="0" smtClean="0"/>
          </a:p>
          <a:p>
            <a:r>
              <a:rPr lang="en-US" baseline="0" dirty="0" smtClean="0"/>
              <a:t>It helps if it’s free, but maybe not as much as you’d think.  $1.99 is the new Free (especially if you figure the app is going to save you money over time)</a:t>
            </a:r>
          </a:p>
          <a:p>
            <a:endParaRPr lang="en-US" baseline="0" dirty="0" smtClean="0"/>
          </a:p>
          <a:p>
            <a:r>
              <a:rPr lang="en-US" baseline="0" dirty="0" smtClean="0"/>
              <a:t>If helps a lot if it’s promoted.</a:t>
            </a:r>
          </a:p>
          <a:p>
            <a:endParaRPr lang="en-US" baseline="0" dirty="0" smtClean="0"/>
          </a:p>
          <a:p>
            <a:r>
              <a:rPr lang="en-US" baseline="0" dirty="0" smtClean="0"/>
              <a:t>It helps a lot if it gets talked about by honest brokers, and goes viral.</a:t>
            </a:r>
          </a:p>
          <a:p>
            <a:endParaRPr lang="en-US" baseline="0" dirty="0" smtClean="0"/>
          </a:p>
          <a:p>
            <a:r>
              <a:rPr lang="en-US" baseline="0" dirty="0" smtClean="0"/>
              <a:t>One good question: Do you use it?  If not, why would anyone else?</a:t>
            </a:r>
          </a:p>
          <a:p>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a:t>
            </a:r>
            <a:r>
              <a:rPr lang="en-US" baseline="0" dirty="0" smtClean="0"/>
              <a:t> the </a:t>
            </a:r>
            <a:r>
              <a:rPr lang="en-US" dirty="0" smtClean="0"/>
              <a:t>opening</a:t>
            </a:r>
            <a:r>
              <a:rPr lang="en-US" baseline="0" dirty="0" smtClean="0"/>
              <a:t> screen of my</a:t>
            </a:r>
            <a:r>
              <a:rPr lang="en-US" dirty="0" smtClean="0"/>
              <a:t> </a:t>
            </a:r>
            <a:r>
              <a:rPr lang="en-US" dirty="0" err="1" smtClean="0"/>
              <a:t>iPhone</a:t>
            </a:r>
            <a:r>
              <a:rPr lang="en-US" dirty="0" smtClean="0"/>
              <a:t>.  The icons that have made it here are for apps that are used</a:t>
            </a:r>
            <a:r>
              <a:rPr lang="en-US" baseline="0" dirty="0" smtClean="0"/>
              <a:t> </a:t>
            </a:r>
            <a:r>
              <a:rPr lang="en-US" dirty="0" smtClean="0"/>
              <a:t>a lot.  They drift</a:t>
            </a:r>
            <a:r>
              <a:rPr lang="en-US" baseline="0" dirty="0" smtClean="0"/>
              <a:t> to the top, over time.  </a:t>
            </a:r>
          </a:p>
          <a:p>
            <a:endParaRPr lang="en-US" baseline="0" dirty="0" smtClean="0"/>
          </a:p>
          <a:p>
            <a:r>
              <a:rPr lang="en-US" baseline="0" dirty="0" smtClean="0"/>
              <a:t>Other apps that were installed on a recommendation or because it seemed like a good idea at the time, but that didn’t get traction, sink to the 2</a:t>
            </a:r>
            <a:r>
              <a:rPr lang="en-US" baseline="30000" dirty="0" smtClean="0"/>
              <a:t>nd</a:t>
            </a:r>
            <a:r>
              <a:rPr lang="en-US" baseline="0" dirty="0" smtClean="0"/>
              <a:t> or 3</a:t>
            </a:r>
            <a:r>
              <a:rPr lang="en-US" baseline="30000" dirty="0" smtClean="0"/>
              <a:t>rd</a:t>
            </a:r>
            <a:r>
              <a:rPr lang="en-US" baseline="0" dirty="0" smtClean="0"/>
              <a:t> screen, or eventually get deleted.</a:t>
            </a:r>
          </a:p>
          <a:p>
            <a:endParaRPr lang="en-US" baseline="0" dirty="0" smtClean="0"/>
          </a:p>
          <a:p>
            <a:r>
              <a:rPr lang="en-US" baseline="0" dirty="0" smtClean="0"/>
              <a:t>There isn’t a strong commitment to keeping an unused free or low-cost app around.  Utility wins.</a:t>
            </a:r>
          </a:p>
          <a:p>
            <a:endParaRPr lang="en-US" baseline="0" dirty="0" smtClean="0"/>
          </a:p>
          <a:p>
            <a:r>
              <a:rPr lang="en-US" baseline="0" dirty="0" smtClean="0"/>
              <a:t>So … where’s the library app on this screen?</a:t>
            </a:r>
          </a:p>
          <a:p>
            <a:endParaRPr lang="en-US" baseline="0" dirty="0" smtClean="0"/>
          </a:p>
          <a:p>
            <a:r>
              <a:rPr lang="en-US" baseline="0" dirty="0" smtClean="0"/>
              <a:t>Actually, there are two: </a:t>
            </a:r>
            <a:r>
              <a:rPr lang="en-US" baseline="0" dirty="0" err="1" smtClean="0"/>
              <a:t>RedLaser</a:t>
            </a:r>
            <a:r>
              <a:rPr lang="en-US" baseline="0" dirty="0" smtClean="0"/>
              <a:t> and Safari.</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a:t>
            </a:r>
            <a:r>
              <a:rPr lang="en-US" baseline="0" dirty="0" smtClean="0"/>
              <a:t> should consider metrics for success for our library mobile apps.  </a:t>
            </a:r>
          </a:p>
          <a:p>
            <a:endParaRPr lang="en-US" baseline="0" dirty="0" smtClean="0"/>
          </a:p>
          <a:p>
            <a:r>
              <a:rPr lang="en-US" baseline="0" dirty="0" smtClean="0"/>
              <a:t>They’d include taking a closer look at how they are being used, by whom, at what frequency.  We could establish some benchmarks for success at the outset of the mobilization project, and test over time to see how we’re doing.  From my perspective, there isn’t enough of that kind of scrutiny and judgment being applied to the results of these mobile efforts.</a:t>
            </a:r>
          </a:p>
          <a:p>
            <a:endParaRPr lang="en-US" baseline="0" dirty="0" smtClean="0"/>
          </a:p>
          <a:p>
            <a:r>
              <a:rPr lang="en-US" baseline="0" dirty="0" smtClean="0"/>
              <a:t>Success criteria might include indications of more use … by more people or by the same people with greater frequency </a:t>
            </a:r>
          </a:p>
          <a:p>
            <a:endParaRPr lang="en-US" baseline="0" dirty="0" smtClean="0"/>
          </a:p>
          <a:p>
            <a:r>
              <a:rPr lang="en-US" baseline="0" dirty="0" smtClean="0"/>
              <a:t>Counting page views isn’t a conclusive measure of success of a web app, and it’s especially problematic for mobile.  Effective mobile applications often try to greatly reduce the number of pages that need to be loaded and viewed, to speed up response time and reduce their user’s data costs.  User studies can help us determine whether users are getting to needed information more quickly and effectively … fewer clicks and page loads is an indicator of success in this instance.</a:t>
            </a:r>
          </a:p>
          <a:p>
            <a:endParaRPr lang="en-US" baseline="0" dirty="0" smtClean="0"/>
          </a:p>
          <a:p>
            <a:r>
              <a:rPr lang="en-US" baseline="0" dirty="0" smtClean="0"/>
              <a:t>Looking at the information architecture of the mobile app, and the key deliverables it intends to provide, can help determine what sorts of transactions should be counted.  If the application, for example, intends to make it easy for people to reserve a computer in the library, </a:t>
            </a:r>
            <a:r>
              <a:rPr lang="en-US" baseline="0" dirty="0" smtClean="0"/>
              <a:t>then count </a:t>
            </a:r>
            <a:r>
              <a:rPr lang="en-US" baseline="0" dirty="0" smtClean="0"/>
              <a:t>those transactions and the range of users that take advantage of that feature.</a:t>
            </a:r>
          </a:p>
          <a:p>
            <a:endParaRPr lang="en-US" baseline="0" dirty="0" smtClean="0"/>
          </a:p>
          <a:p>
            <a:r>
              <a:rPr lang="en-US" baseline="0" dirty="0" smtClean="0"/>
              <a:t>If the mobile application offers a new kind of library service, or one that had not yet been offered on the desktop application, track that.  </a:t>
            </a:r>
          </a:p>
          <a:p>
            <a:endParaRPr lang="en-US" baseline="0" dirty="0" smtClean="0"/>
          </a:p>
          <a:p>
            <a:r>
              <a:rPr lang="en-US" baseline="0" dirty="0" smtClean="0"/>
              <a:t>And look for indications of these mobilized library services appearing “in the flow” of your </a:t>
            </a:r>
            <a:r>
              <a:rPr lang="en-US" baseline="0" dirty="0" smtClean="0"/>
              <a:t>patrons’ </a:t>
            </a:r>
            <a:r>
              <a:rPr lang="en-US" baseline="0" dirty="0" smtClean="0"/>
              <a:t>mobile work.  That may mean watching for signs of your app being noted in social network traffic, blogs, etc.  Or, depending on the kind of application and how your services appear, you may see evidence of visibility from some of the 3</a:t>
            </a:r>
            <a:r>
              <a:rPr lang="en-US" baseline="30000" dirty="0" smtClean="0"/>
              <a:t>rd</a:t>
            </a:r>
            <a:r>
              <a:rPr lang="en-US" baseline="0" dirty="0" smtClean="0"/>
              <a:t> party applications like </a:t>
            </a:r>
            <a:r>
              <a:rPr lang="en-US" baseline="0" dirty="0" err="1" smtClean="0"/>
              <a:t>RedLaser</a:t>
            </a:r>
            <a:r>
              <a:rPr lang="en-US" baseline="0" dirty="0" smtClean="0"/>
              <a:t> and others.</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aseline="0" dirty="0" smtClean="0"/>
          </a:p>
          <a:p>
            <a:r>
              <a:rPr lang="en-US" baseline="0" dirty="0" smtClean="0"/>
              <a:t>Once a library mobile app is available, it needs to be promoted.  Just being found via a link on the institution’s website or within one or more mobile market sites isn’t enough.  Work has to be done to generate buzz, enthusiasm, and traction. </a:t>
            </a:r>
          </a:p>
          <a:p>
            <a:endParaRPr lang="en-US" baseline="0" dirty="0" smtClean="0"/>
          </a:p>
          <a:p>
            <a:r>
              <a:rPr lang="en-US" baseline="0" dirty="0" smtClean="0"/>
              <a:t>NCSU created a nice promotional YouTube video to coincide with the launch of their mobile library app: </a:t>
            </a:r>
          </a:p>
          <a:p>
            <a:r>
              <a:rPr lang="en-US" baseline="0" dirty="0" smtClean="0"/>
              <a:t>http://www.youtube.com/watch?v=BZAbB1kJ-HU </a:t>
            </a:r>
          </a:p>
          <a:p>
            <a:r>
              <a:rPr lang="en-US" baseline="0" dirty="0" smtClean="0"/>
              <a:t>Of course, even the video needs to be promoted to have impact.</a:t>
            </a:r>
          </a:p>
          <a:p>
            <a:endParaRPr lang="en-US" baseline="0" dirty="0" smtClean="0"/>
          </a:p>
          <a:p>
            <a:r>
              <a:rPr lang="en-US" baseline="0" dirty="0" smtClean="0"/>
              <a:t>And around that same time, the developers described the project development and early results in a highly recommended </a:t>
            </a:r>
            <a:r>
              <a:rPr lang="en-US" baseline="0" dirty="0" err="1" smtClean="0"/>
              <a:t>Educause</a:t>
            </a:r>
            <a:r>
              <a:rPr lang="en-US" baseline="0" dirty="0" smtClean="0"/>
              <a:t> webinar:</a:t>
            </a:r>
          </a:p>
          <a:p>
            <a:endParaRPr lang="en-US" baseline="0" dirty="0" smtClean="0"/>
          </a:p>
          <a:p>
            <a:r>
              <a:rPr lang="en-US" sz="2000" dirty="0" smtClean="0"/>
              <a:t>“Library in Your Pocket -- </a:t>
            </a:r>
            <a:r>
              <a:rPr lang="en-US" dirty="0" smtClean="0"/>
              <a:t>Strategies and Techniques for Developing Successful Mobile Services”</a:t>
            </a:r>
          </a:p>
          <a:p>
            <a:r>
              <a:rPr lang="en-US" dirty="0" smtClean="0">
                <a:hlinkClick r:id="rId3" tooltip="David &#10;Woodbury"/>
              </a:rPr>
              <a:t>David Woodbury</a:t>
            </a:r>
            <a:r>
              <a:rPr lang="en-US" dirty="0" smtClean="0"/>
              <a:t> (</a:t>
            </a:r>
            <a:r>
              <a:rPr lang="en-US" dirty="0" smtClean="0">
                <a:hlinkClick r:id="rId4"/>
              </a:rPr>
              <a:t>North Carolina State University</a:t>
            </a:r>
            <a:r>
              <a:rPr lang="en-US" dirty="0" smtClean="0"/>
              <a:t>) and </a:t>
            </a:r>
            <a:r>
              <a:rPr lang="en-US" dirty="0" smtClean="0">
                <a:hlinkClick r:id="rId5" tooltip="Jason Casden"/>
              </a:rPr>
              <a:t>Jason </a:t>
            </a:r>
            <a:r>
              <a:rPr lang="en-US" dirty="0" err="1" smtClean="0">
                <a:hlinkClick r:id="rId5" tooltip="Jason Casden"/>
              </a:rPr>
              <a:t>Casden</a:t>
            </a:r>
            <a:r>
              <a:rPr lang="en-US" dirty="0" smtClean="0"/>
              <a:t> (</a:t>
            </a:r>
            <a:r>
              <a:rPr lang="en-US" dirty="0" smtClean="0">
                <a:hlinkClick r:id="rId4"/>
              </a:rPr>
              <a:t>North Carolina State University</a:t>
            </a:r>
            <a:r>
              <a:rPr lang="en-US" dirty="0" smtClean="0"/>
              <a:t>)</a:t>
            </a:r>
            <a:endParaRPr lang="en-US" baseline="0" dirty="0" smtClean="0"/>
          </a:p>
          <a:p>
            <a:r>
              <a:rPr lang="en-US" baseline="0" dirty="0" smtClean="0"/>
              <a:t>http://www.educause.edu/Resources/LibraryinYourPocketStrategiesa/195003</a:t>
            </a:r>
          </a:p>
          <a:p>
            <a:endParaRPr lang="en-US" dirty="0" smtClean="0"/>
          </a:p>
          <a:p>
            <a:r>
              <a:rPr lang="en-US" dirty="0" smtClean="0"/>
              <a:t>Some early results</a:t>
            </a:r>
            <a:r>
              <a:rPr lang="en-US" baseline="0" dirty="0" smtClean="0"/>
              <a:t> from the NCSU experience: about 75% of use came from </a:t>
            </a:r>
            <a:r>
              <a:rPr lang="en-US" baseline="0" dirty="0" err="1" smtClean="0"/>
              <a:t>iPhones</a:t>
            </a:r>
            <a:r>
              <a:rPr lang="en-US" baseline="0" dirty="0" smtClean="0"/>
              <a:t> (not a surprise), and about 40% of page views were of the webcam for the coffee bar …</a:t>
            </a:r>
          </a:p>
          <a:p>
            <a:endParaRPr lang="en-US" baseline="0" dirty="0" smtClean="0"/>
          </a:p>
          <a:p>
            <a:r>
              <a:rPr lang="en-US" baseline="0" dirty="0" smtClean="0"/>
              <a:t>Another interesting early return was that they reported 22,000 page views after just a month or more after its launch and promotion.  It wasn’t clear to me, though, how that matched success criteria for this application, as the app serves a community of about 40,000 students, faculty, and staff.  And, apparently a plurality of page views were from people checking the coffee bar webcam.  That’s a good sign of a new use being activated and making a difference.  It shouldn’t be treated as a whimsical novelty; something important has happened in a mobile user’s day, when they can quickly check, from wherever they are, if it’s worth making the trek for coffee or better to wait.  That kind of seamless utility builds loyalty, and leads to the users’ helping with the app’s promotion by recommending it to friends.</a:t>
            </a:r>
          </a:p>
          <a:p>
            <a:endParaRPr lang="en-US" baseline="0" dirty="0" smtClean="0"/>
          </a:p>
          <a:p>
            <a:r>
              <a:rPr lang="en-US" baseline="0" dirty="0" smtClean="0"/>
              <a:t>(This is another way in which page views may not be a helpful way to gauge what’s useful in the app, as the coffee bar webcam page might get periodically reloaded by the mobile app user, to see if the line has gotten any shorter … each reload is a counted page view, thereby potentially inflating its “importance” as an app feature.)</a:t>
            </a:r>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From my perspective as a developer, and as one of several people helping to develop OCLC’s </a:t>
            </a:r>
            <a:r>
              <a:rPr lang="en-US" sz="1000" dirty="0" err="1" smtClean="0"/>
              <a:t>WorldCat</a:t>
            </a:r>
            <a:r>
              <a:rPr lang="en-US" sz="1000" dirty="0" smtClean="0"/>
              <a:t> mobile strategy, I’d offer these suggestions.</a:t>
            </a:r>
          </a:p>
          <a:p>
            <a:endParaRPr lang="en-US" sz="1000" dirty="0" smtClean="0"/>
          </a:p>
          <a:p>
            <a:r>
              <a:rPr lang="en-US" sz="1000" dirty="0" smtClean="0"/>
              <a:t>If you have a website, some people will try to reach it via a mobile device (following links to it from other mobile apps, in twitter feeds, etc.).  You’ll want that experience to be not so broken as it may currently be.  Better browsers in some devices can ameliorate the impact, and natural forces may lead to most of those connections being made via better browsers.  But it’s still work learning something about what mobile devices are reaching your site, what parts of the site are being reached, and how satisfactory the result is.  If there’s an available source for a ready-made solution to put in place of a failing site, and the traffic to your site warrants, that is probably a good way to go.  </a:t>
            </a:r>
          </a:p>
          <a:p>
            <a:endParaRPr lang="en-US" sz="1000" dirty="0" smtClean="0"/>
          </a:p>
          <a:p>
            <a:r>
              <a:rPr lang="en-US" sz="1000" dirty="0" smtClean="0"/>
              <a:t>Especially as you consider more fully functional mobile experiences of library services, it makes sense to work with those who can develop and support these uses. You can help extend those services via feedback and co-development, but it’s advisable to begin within a well-designed and tested framework, rather than beginning this development from scratch.  This can also help avoid falling into a trap of developing a mobile interface for what’s currently available or easier to implement, while neglecting features and services that your users actually need.</a:t>
            </a:r>
          </a:p>
          <a:p>
            <a:endParaRPr lang="en-US" sz="1000" dirty="0" smtClean="0"/>
          </a:p>
          <a:p>
            <a:r>
              <a:rPr lang="en-US" sz="1000" dirty="0" smtClean="0"/>
              <a:t>While evaluating your website logs for mobile activity can provide some useful information, it should not be interpreted as a representation of the mobile capabilities of your community of users.  Those with devices that tend not to browse the web, but could (with a proper application) use library services, won’t be represented in the logs and should be included in any community-wide solution.</a:t>
            </a:r>
          </a:p>
          <a:p>
            <a:endParaRPr lang="en-US" sz="1000" dirty="0" smtClean="0"/>
          </a:p>
          <a:p>
            <a:r>
              <a:rPr lang="en-US" sz="1000" dirty="0" smtClean="0"/>
              <a:t>Every community of users and library is different.  There’s little enough information currently gathered, analyzed, and shared about how library services should be used on mobile devices, and what information is available can go quickly out of date as conditions change.  Spend time evaluating what’s needed before building it.  Don’t rely exclusively on the desktop website information architecture as your guide to the design of a mobile app.  Test what you’ve built, and challenge your assumptions. </a:t>
            </a:r>
            <a:r>
              <a:rPr lang="en-US" sz="1000" dirty="0" err="1" smtClean="0"/>
              <a:t>Refactor</a:t>
            </a:r>
            <a:r>
              <a:rPr lang="en-US" sz="1000" dirty="0" smtClean="0"/>
              <a:t>, </a:t>
            </a:r>
            <a:r>
              <a:rPr lang="en-US" sz="1000" dirty="0" err="1" smtClean="0"/>
              <a:t>reimplement</a:t>
            </a:r>
            <a:r>
              <a:rPr lang="en-US" sz="1000" dirty="0" smtClean="0"/>
              <a:t>, and repeat.</a:t>
            </a:r>
          </a:p>
          <a:p>
            <a:endParaRPr lang="en-US" sz="1000" dirty="0" smtClean="0"/>
          </a:p>
          <a:p>
            <a:r>
              <a:rPr lang="en-US" sz="1000" dirty="0" smtClean="0"/>
              <a:t>And share what you can about your experiences with the library community. We’re all still learning, and information is hard to come by.</a:t>
            </a:r>
            <a:endParaRPr lang="en-US" sz="1000"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I’ll</a:t>
            </a:r>
            <a:r>
              <a:rPr lang="en-US" baseline="0" dirty="0" smtClean="0"/>
              <a:t> end by returning to Pandora Radio, one of my favorite apps.</a:t>
            </a:r>
          </a:p>
          <a:p>
            <a:endParaRPr lang="en-US" dirty="0" smtClean="0"/>
          </a:p>
          <a:p>
            <a:r>
              <a:rPr lang="en-US" baseline="0" dirty="0" smtClean="0"/>
              <a:t>It’s one of the few mobile apps that I feel has added real value and enjoyment to my life.  It’s a simple but powerful idea, backed by good data, and with a simple but sophisticated design.  It’s strongly social, remembering my preferences and choices, and doing a good job of recommending other choices that I would have otherwise missed.  I can’t do without it.</a:t>
            </a:r>
          </a:p>
          <a:p>
            <a:endParaRPr lang="en-US" baseline="0" dirty="0" smtClean="0"/>
          </a:p>
          <a:p>
            <a:r>
              <a:rPr lang="en-US" baseline="0" dirty="0" smtClean="0"/>
              <a:t>What would make a great library app?  I’d say it would have to do more than just replicate some of what can be done on the desktop.  Though there is utility in having access to library hours, study room reservations, and putting a book on hold via my mobile phone, I’d say those are capabilities that (though still widely lacking) would be generally expected by a mobile device user.  They make a mobile library app useful, but not necessarily indispensable. </a:t>
            </a:r>
          </a:p>
          <a:p>
            <a:endParaRPr lang="en-US" baseline="0" dirty="0" smtClean="0"/>
          </a:p>
          <a:p>
            <a:r>
              <a:rPr lang="en-US" baseline="0" dirty="0" smtClean="0"/>
              <a:t>But what if there was an app that connected me, in a frictionless way, to my library, enabling any of the services that my library can offer when it knows who I am?  And what if it ran on a mobile device with a better-than-good-enough </a:t>
            </a:r>
            <a:r>
              <a:rPr lang="en-US" baseline="0" dirty="0" err="1" smtClean="0"/>
              <a:t>eReader</a:t>
            </a:r>
            <a:r>
              <a:rPr lang="en-US" baseline="0" dirty="0" smtClean="0"/>
              <a:t>, and I could use that to read article full text from open access and licensed resources provided by my library?  And what if it both remembered my choices and preferences, but also got better the more I, and others, used it, by offering helpful recommendations for articles that might be of interest and that I would have otherwise missed?</a:t>
            </a:r>
          </a:p>
          <a:p>
            <a:endParaRPr lang="en-US" baseline="0" dirty="0" smtClean="0"/>
          </a:p>
          <a:p>
            <a:r>
              <a:rPr lang="en-US" baseline="0" dirty="0" smtClean="0"/>
              <a:t>That would be a mobile library app I’d use, return to, and recommend to others.  </a:t>
            </a:r>
          </a:p>
          <a:p>
            <a:endParaRPr lang="en-US" baseline="0" dirty="0" smtClean="0"/>
          </a:p>
        </p:txBody>
      </p:sp>
      <p:sp>
        <p:nvSpPr>
          <p:cNvPr id="4" name="Slide Number Placeholder 3"/>
          <p:cNvSpPr>
            <a:spLocks noGrp="1"/>
          </p:cNvSpPr>
          <p:nvPr>
            <p:ph type="sldNum" sz="quarter" idx="10"/>
          </p:nvPr>
        </p:nvSpPr>
        <p:spPr/>
        <p:txBody>
          <a:bodyPr/>
          <a:lstStyle/>
          <a:p>
            <a:fld id="{BE097258-B8D0-45AE-A490-35F7CE95CE8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talk about library mobile apps, the word “library” could mean several different things.</a:t>
            </a:r>
          </a:p>
          <a:p>
            <a:endParaRPr lang="en-US" dirty="0" smtClean="0"/>
          </a:p>
          <a:p>
            <a:pPr>
              <a:buFont typeface="Arial" pitchFamily="34" charset="0"/>
              <a:buChar char="•"/>
            </a:pPr>
            <a:r>
              <a:rPr lang="en-US" dirty="0" smtClean="0"/>
              <a:t>It could mean just the library catalog, </a:t>
            </a:r>
          </a:p>
          <a:p>
            <a:pPr>
              <a:buFont typeface="Arial" pitchFamily="34" charset="0"/>
              <a:buChar char="•"/>
            </a:pPr>
            <a:r>
              <a:rPr lang="en-US" dirty="0" smtClean="0"/>
              <a:t>or that plus other services provided by</a:t>
            </a:r>
            <a:r>
              <a:rPr lang="en-US" baseline="0" dirty="0" smtClean="0"/>
              <a:t> the library, </a:t>
            </a:r>
          </a:p>
          <a:p>
            <a:pPr>
              <a:buFont typeface="Arial" pitchFamily="34" charset="0"/>
              <a:buChar char="•"/>
            </a:pPr>
            <a:r>
              <a:rPr lang="en-US" baseline="0" dirty="0" smtClean="0"/>
              <a:t>or those plus other services available from the institution of which the library is one part.  </a:t>
            </a:r>
          </a:p>
          <a:p>
            <a:pPr>
              <a:buFont typeface="Arial" pitchFamily="34" charset="0"/>
              <a:buChar char="•"/>
            </a:pPr>
            <a:r>
              <a:rPr lang="en-US" baseline="0" dirty="0" smtClean="0"/>
              <a:t>Or it could mean ways in which library resources are made visible in applications constructed by those outside the library world.</a:t>
            </a:r>
          </a:p>
          <a:p>
            <a:endParaRPr lang="en-US" baseline="0" dirty="0" smtClean="0"/>
          </a:p>
          <a:p>
            <a:r>
              <a:rPr lang="en-US" dirty="0" smtClean="0"/>
              <a:t>We’ll look next at examples of all of these.</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library mobile apps concentrate on the library catalog.  Search and discovery of the catalog is perhaps one of the easier applications to implement quickly, in particular if the system that supports the website for the catalog offers an out-of-the-box mobile solution.</a:t>
            </a:r>
          </a:p>
          <a:p>
            <a:endParaRPr lang="en-US" baseline="0" dirty="0" smtClean="0"/>
          </a:p>
          <a:p>
            <a:r>
              <a:rPr lang="en-US" baseline="0" dirty="0" smtClean="0"/>
              <a:t>The DC Public Library application shown in one of the screenshots here also includes a path to getting information about branch libraries and hours.  I thought the catalog search feature they implemented, to help a user place a hold on an item, was an important step forward in making the app behave in the way a mobile user might expect.  It emulates in important ways an e-commerce transaction and meets the user about half-way.  If wish my favorite public library offered a mobile interface with this feature.</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variant</a:t>
            </a:r>
            <a:r>
              <a:rPr lang="en-US" baseline="0" dirty="0" smtClean="0"/>
              <a:t> on this idea of mobilizing the catalog.</a:t>
            </a:r>
          </a:p>
          <a:p>
            <a:endParaRPr lang="en-US" baseline="0" dirty="0" smtClean="0"/>
          </a:p>
          <a:p>
            <a:r>
              <a:rPr lang="en-US" baseline="0" dirty="0" smtClean="0"/>
              <a:t>This is a mobile web application I wrote as an experiment a couple of years ago, to search </a:t>
            </a:r>
            <a:r>
              <a:rPr lang="en-US" baseline="0" dirty="0" err="1" smtClean="0"/>
              <a:t>WorldCat</a:t>
            </a:r>
            <a:r>
              <a:rPr lang="en-US" baseline="0" dirty="0" smtClean="0"/>
              <a:t> from my </a:t>
            </a:r>
            <a:r>
              <a:rPr lang="en-US" baseline="0" dirty="0" err="1" smtClean="0"/>
              <a:t>iPhone</a:t>
            </a:r>
            <a:r>
              <a:rPr lang="en-US" baseline="0" dirty="0" smtClean="0"/>
              <a:t>.  I learned a couple of things along the way:</a:t>
            </a:r>
          </a:p>
          <a:p>
            <a:pPr marL="233218" indent="-233218">
              <a:buFont typeface="+mj-lt"/>
              <a:buAutoNum type="alphaLcParenR"/>
            </a:pPr>
            <a:endParaRPr lang="en-US" baseline="0" dirty="0" smtClean="0"/>
          </a:p>
          <a:p>
            <a:pPr marL="233218" indent="-233218">
              <a:buFont typeface="+mj-lt"/>
              <a:buAutoNum type="alphaLcParenR"/>
            </a:pPr>
            <a:r>
              <a:rPr lang="en-US" baseline="0" dirty="0" smtClean="0"/>
              <a:t>Developing the web application wasn’t very difficult for me; in fact it went quickly and was a lot of fun.  But then, I already knew how to make use of the </a:t>
            </a:r>
            <a:r>
              <a:rPr lang="en-US" baseline="0" dirty="0" err="1" smtClean="0"/>
              <a:t>WorldCat</a:t>
            </a:r>
            <a:r>
              <a:rPr lang="en-US" baseline="0" dirty="0" smtClean="0"/>
              <a:t> Search API; for someone who didn’t it wouldn’t seem so easy, or fun.</a:t>
            </a:r>
          </a:p>
          <a:p>
            <a:pPr marL="233218" indent="-233218">
              <a:buFont typeface="+mj-lt"/>
              <a:buAutoNum type="alphaLcParenR"/>
            </a:pPr>
            <a:r>
              <a:rPr lang="en-US" baseline="0" dirty="0" smtClean="0"/>
              <a:t>No one especially needed an application that does only what this one did</a:t>
            </a:r>
          </a:p>
          <a:p>
            <a:endParaRPr lang="en-US" baseline="0" dirty="0" smtClean="0"/>
          </a:p>
          <a:p>
            <a:r>
              <a:rPr lang="en-US" baseline="0" dirty="0" smtClean="0"/>
              <a:t>This gave me a chance to experiment with the </a:t>
            </a:r>
            <a:r>
              <a:rPr lang="en-US" baseline="0" dirty="0" err="1" smtClean="0"/>
              <a:t>iUI</a:t>
            </a:r>
            <a:r>
              <a:rPr lang="en-US" baseline="0" dirty="0" smtClean="0"/>
              <a:t> interface library and better understand the </a:t>
            </a:r>
            <a:r>
              <a:rPr lang="en-US" baseline="0" dirty="0" err="1" smtClean="0"/>
              <a:t>WebKit</a:t>
            </a:r>
            <a:r>
              <a:rPr lang="en-US" baseline="0" dirty="0" smtClean="0"/>
              <a:t> browser.  But, an important lesson was re-learned.  The siren song of the latest thing and a fun development project is enticing, but a good idea that does something to actually improve access to library materials is what we should find harder to resist.  </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some</a:t>
            </a:r>
            <a:r>
              <a:rPr lang="en-US" baseline="0" dirty="0" smtClean="0"/>
              <a:t> recent surveys of mobile users of library services in academic institutions, the library catalog was not the most used or requested service.  </a:t>
            </a:r>
          </a:p>
          <a:p>
            <a:endParaRPr lang="en-US" baseline="0" dirty="0" smtClean="0"/>
          </a:p>
          <a:p>
            <a:r>
              <a:rPr lang="en-US" baseline="0" dirty="0" smtClean="0"/>
              <a:t>Other services, like looking up library </a:t>
            </a:r>
            <a:r>
              <a:rPr lang="en-US" baseline="0" dirty="0" smtClean="0"/>
              <a:t>hours, reserving </a:t>
            </a:r>
            <a:r>
              <a:rPr lang="en-US" baseline="0" dirty="0" smtClean="0"/>
              <a:t>a study room or computer, checking out materials, paying fines, and reading electronic resources were of as much interest as searching the library catalog; in most cases much more important.</a:t>
            </a:r>
          </a:p>
          <a:p>
            <a:endParaRPr lang="en-US" baseline="0" dirty="0" smtClean="0"/>
          </a:p>
          <a:p>
            <a:r>
              <a:rPr lang="en-US" baseline="0" dirty="0" smtClean="0"/>
              <a:t>Some of the mobile interfaces shown here are doing a particularly good job, I think, of bringing those commonly-used, often-requested features to the forefront.  While access to the catalog is still present, quick status checks, information lookups, and mobile contacts are also highly visible.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a:t>
            </a:r>
            <a:r>
              <a:rPr lang="en-US" dirty="0" smtClean="0"/>
              <a:t>n</a:t>
            </a:r>
            <a:r>
              <a:rPr lang="en-US" baseline="0" dirty="0" smtClean="0"/>
              <a:t>other example of offering mobile access to a wide array of library services, developed by Boopsie.com for the Santa Clara County Library, along with several other libraries.  They’ve also developed the </a:t>
            </a:r>
            <a:r>
              <a:rPr lang="en-US" baseline="0" dirty="0" err="1" smtClean="0"/>
              <a:t>WorldCat</a:t>
            </a:r>
            <a:r>
              <a:rPr lang="en-US" baseline="0" dirty="0" smtClean="0"/>
              <a:t> Mobile app I’ll show in a bit.  </a:t>
            </a:r>
          </a:p>
          <a:p>
            <a:endParaRPr lang="en-US" baseline="0" dirty="0" smtClean="0"/>
          </a:p>
          <a:p>
            <a:r>
              <a:rPr lang="en-US" baseline="0" dirty="0" smtClean="0"/>
              <a:t>There are some obvious advantages of working with a company with a proven track record in developing mobile applications:</a:t>
            </a:r>
          </a:p>
          <a:p>
            <a:pPr>
              <a:buFontTx/>
              <a:buChar char="-"/>
            </a:pPr>
            <a:r>
              <a:rPr lang="en-US" baseline="0" dirty="0" smtClean="0"/>
              <a:t>Fast startup … with access to library data, they can often have a working application going with little delay</a:t>
            </a:r>
          </a:p>
          <a:p>
            <a:pPr>
              <a:buFontTx/>
              <a:buChar char="-"/>
            </a:pPr>
            <a:r>
              <a:rPr lang="en-US" baseline="0" dirty="0" smtClean="0"/>
              <a:t>They’ve encountered most of the problems, and all the common ones, already</a:t>
            </a:r>
          </a:p>
          <a:p>
            <a:pPr>
              <a:buFontTx/>
              <a:buChar char="-"/>
            </a:pPr>
            <a:r>
              <a:rPr lang="en-US" baseline="0" dirty="0" smtClean="0"/>
              <a:t>They’ve had the time to evaluate and test effective design patterns </a:t>
            </a:r>
          </a:p>
          <a:p>
            <a:pPr>
              <a:buFontTx/>
              <a:buNone/>
            </a:pPr>
            <a:endParaRPr lang="en-US" baseline="0" dirty="0" smtClean="0"/>
          </a:p>
          <a:p>
            <a:pPr>
              <a:buFontTx/>
              <a:buNone/>
            </a:pPr>
            <a:r>
              <a:rPr lang="en-US" baseline="0" dirty="0" smtClean="0"/>
              <a:t>The better options among 3</a:t>
            </a:r>
            <a:r>
              <a:rPr lang="en-US" baseline="30000" dirty="0" smtClean="0"/>
              <a:t>rd</a:t>
            </a:r>
            <a:r>
              <a:rPr lang="en-US" baseline="0" dirty="0" smtClean="0"/>
              <a:t> party developers will offer excellent support and opportunities for localized branding and customization.</a:t>
            </a:r>
          </a:p>
          <a:p>
            <a:pPr>
              <a:buFontTx/>
              <a:buNone/>
            </a:pPr>
            <a:endParaRPr lang="en-US" baseline="0" dirty="0" smtClean="0"/>
          </a:p>
          <a:p>
            <a:pPr>
              <a:buFontTx/>
              <a:buNone/>
            </a:pPr>
            <a:r>
              <a:rPr lang="en-US" baseline="0" dirty="0" smtClean="0"/>
              <a:t>As </a:t>
            </a:r>
            <a:r>
              <a:rPr lang="en-US" baseline="0" dirty="0" err="1" smtClean="0"/>
              <a:t>Jakob</a:t>
            </a:r>
            <a:r>
              <a:rPr lang="en-US" baseline="0" dirty="0" smtClean="0"/>
              <a:t> Nielsen puts it, “Mobile usability is hard”.  It’s good to learn from, and lean on, those who’ve been working with this technology for a while, especially if you have ambitions to do a good job of supporting a wide range of users on a wide range of mobile devices.</a:t>
            </a:r>
          </a:p>
          <a:p>
            <a:pPr>
              <a:buFontTx/>
              <a:buNone/>
            </a:pP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mobile application</a:t>
            </a:r>
            <a:r>
              <a:rPr lang="en-US" baseline="0" dirty="0" smtClean="0"/>
              <a:t> is intended to serve the entire institution, there are also lots of good promotional opportunities, and a chance for the library to benefit from the one stop shopping advantage that general app provides to users.  </a:t>
            </a:r>
          </a:p>
          <a:p>
            <a:endParaRPr lang="en-US" baseline="0" dirty="0" smtClean="0"/>
          </a:p>
          <a:p>
            <a:r>
              <a:rPr lang="en-US" dirty="0" smtClean="0"/>
              <a:t>The </a:t>
            </a:r>
            <a:r>
              <a:rPr lang="en-US" dirty="0" err="1" smtClean="0"/>
              <a:t>DukeMobile</a:t>
            </a:r>
            <a:r>
              <a:rPr lang="en-US" dirty="0" smtClean="0"/>
              <a:t> app is based</a:t>
            </a:r>
            <a:r>
              <a:rPr lang="en-US" baseline="0" dirty="0" smtClean="0"/>
              <a:t> on the application behind </a:t>
            </a:r>
            <a:r>
              <a:rPr lang="en-US" baseline="0" dirty="0" err="1" smtClean="0"/>
              <a:t>iStanford</a:t>
            </a:r>
            <a:r>
              <a:rPr lang="en-US" baseline="0" dirty="0" smtClean="0"/>
              <a:t>.  It’s the work of, initially, a small group of Stanford undergraduates.  A 2008 release of their </a:t>
            </a:r>
            <a:r>
              <a:rPr lang="en-US" baseline="0" dirty="0" err="1" smtClean="0"/>
              <a:t>iStanford</a:t>
            </a:r>
            <a:r>
              <a:rPr lang="en-US" baseline="0" dirty="0" smtClean="0"/>
              <a:t> app was able to make use of data resources that made all sorts of important transactions available, including checking campus events, adding or dropping classes, etc.  Interestingly, the library is not one of the featured resources in the </a:t>
            </a:r>
            <a:r>
              <a:rPr lang="en-US" baseline="0" dirty="0" err="1" smtClean="0"/>
              <a:t>iStanford</a:t>
            </a:r>
            <a:r>
              <a:rPr lang="en-US" baseline="0" dirty="0" smtClean="0"/>
              <a:t> app.  This mobile application was further extended and generalized into what its developers (who formed the company Terribly Clever Design along the way) call </a:t>
            </a:r>
            <a:r>
              <a:rPr lang="en-US" baseline="0" dirty="0" err="1" smtClean="0"/>
              <a:t>MobilEdu</a:t>
            </a:r>
            <a:r>
              <a:rPr lang="en-US" baseline="0" dirty="0" smtClean="0"/>
              <a:t>, with the ambition of extending it to universities nationwide.  Towards that end, Terribly Clever joined Blackboard Inc. in 2009.</a:t>
            </a:r>
          </a:p>
          <a:p>
            <a:endParaRPr lang="en-US" baseline="0" dirty="0" smtClean="0"/>
          </a:p>
          <a:p>
            <a:r>
              <a:rPr lang="en-US" baseline="0" dirty="0" smtClean="0"/>
              <a:t>I think it’s note-worthy that one of the most important advances and keys to success of the original </a:t>
            </a:r>
            <a:r>
              <a:rPr lang="en-US" baseline="0" dirty="0" err="1" smtClean="0"/>
              <a:t>iStanford</a:t>
            </a:r>
            <a:r>
              <a:rPr lang="en-US" baseline="0" dirty="0" smtClean="0"/>
              <a:t> app was not necessarily technological (though, at Stanford, the choice of an </a:t>
            </a:r>
            <a:r>
              <a:rPr lang="en-US" baseline="0" dirty="0" err="1" smtClean="0"/>
              <a:t>iPhone</a:t>
            </a:r>
            <a:r>
              <a:rPr lang="en-US" baseline="0" dirty="0" smtClean="0"/>
              <a:t> app in 2008 was probably pretty shrewd).  I think it was the social work that needed to happen in order to make campus systems for class registration, etc., open and accessible to this mobile app.  In the mobile context that particular kind of transaction would not only work well, but would also be a great fit for how mobile devices like the </a:t>
            </a:r>
            <a:r>
              <a:rPr lang="en-US" baseline="0" dirty="0" err="1" smtClean="0"/>
              <a:t>iPhone</a:t>
            </a:r>
            <a:r>
              <a:rPr lang="en-US" baseline="0" dirty="0" smtClean="0"/>
              <a:t> are being used by students.</a:t>
            </a:r>
            <a:endParaRPr lang="en-US" dirty="0"/>
          </a:p>
        </p:txBody>
      </p:sp>
      <p:sp>
        <p:nvSpPr>
          <p:cNvPr id="4" name="Slide Number Placeholder 3"/>
          <p:cNvSpPr>
            <a:spLocks noGrp="1"/>
          </p:cNvSpPr>
          <p:nvPr>
            <p:ph type="sldNum" sz="quarter" idx="10"/>
          </p:nvPr>
        </p:nvSpPr>
        <p:spPr/>
        <p:txBody>
          <a:bodyPr/>
          <a:lstStyle/>
          <a:p>
            <a:fld id="{BE097258-B8D0-45AE-A490-35F7CE95CE8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12700"/>
            <a:ext cx="8255000" cy="5264150"/>
          </a:xfrm>
          <a:custGeom>
            <a:avLst/>
            <a:gdLst/>
            <a:ahLst/>
            <a:cxnLst>
              <a:cxn ang="0">
                <a:pos x="0" y="0"/>
              </a:cxn>
              <a:cxn ang="0">
                <a:pos x="0" y="3316"/>
              </a:cxn>
              <a:cxn ang="0">
                <a:pos x="5200" y="2732"/>
              </a:cxn>
              <a:cxn ang="0">
                <a:pos x="4904" y="8"/>
              </a:cxn>
              <a:cxn ang="0">
                <a:pos x="0" y="0"/>
              </a:cxn>
            </a:cxnLst>
            <a:rect l="0" t="0" r="r" b="b"/>
            <a:pathLst>
              <a:path w="5200" h="3316">
                <a:moveTo>
                  <a:pt x="0" y="0"/>
                </a:moveTo>
                <a:lnTo>
                  <a:pt x="0" y="3316"/>
                </a:lnTo>
                <a:lnTo>
                  <a:pt x="5200" y="2732"/>
                </a:lnTo>
                <a:lnTo>
                  <a:pt x="4904" y="8"/>
                </a:lnTo>
                <a:lnTo>
                  <a:pt x="0" y="0"/>
                </a:lnTo>
                <a:close/>
              </a:path>
            </a:pathLst>
          </a:custGeom>
          <a:gradFill>
            <a:gsLst>
              <a:gs pos="0">
                <a:schemeClr val="accent1">
                  <a:lumMod val="50000"/>
                </a:schemeClr>
              </a:gs>
              <a:gs pos="100000">
                <a:schemeClr val="accent1"/>
              </a:gs>
            </a:gsLst>
            <a:lin ang="2700000" scaled="1"/>
          </a:gradFill>
          <a:ln w="9525" cap="flat" cmpd="sng">
            <a:noFill/>
            <a:prstDash val="solid"/>
            <a:round/>
            <a:headEnd/>
            <a:tailEnd/>
          </a:ln>
          <a:effectLst/>
        </p:spPr>
        <p:txBody>
          <a:bodyPr anchor="ctr"/>
          <a:lstStyle/>
          <a:p>
            <a:pPr>
              <a:defRPr/>
            </a:pPr>
            <a:endParaRPr lang="en-US"/>
          </a:p>
        </p:txBody>
      </p:sp>
      <p:sp>
        <p:nvSpPr>
          <p:cNvPr id="5" name="Rectangle 3"/>
          <p:cNvSpPr>
            <a:spLocks noChangeArrowheads="1"/>
          </p:cNvSpPr>
          <p:nvPr/>
        </p:nvSpPr>
        <p:spPr bwMode="auto">
          <a:xfrm>
            <a:off x="4572000" y="3429000"/>
            <a:ext cx="4572000" cy="3429000"/>
          </a:xfrm>
          <a:prstGeom prst="rect">
            <a:avLst/>
          </a:prstGeom>
          <a:gradFill>
            <a:gsLst>
              <a:gs pos="0">
                <a:schemeClr val="bg1">
                  <a:lumMod val="65000"/>
                  <a:alpha val="50000"/>
                </a:schemeClr>
              </a:gs>
              <a:gs pos="100000">
                <a:schemeClr val="bg1">
                  <a:lumMod val="95000"/>
                </a:schemeClr>
              </a:gs>
            </a:gsLst>
            <a:lin ang="2700000" scaled="1"/>
          </a:gradFill>
          <a:ln w="9525">
            <a:noFill/>
            <a:miter lim="800000"/>
            <a:headEnd/>
            <a:tailEnd/>
          </a:ln>
          <a:effectLst/>
        </p:spPr>
        <p:txBody>
          <a:bodyPr wrap="none" anchor="ctr"/>
          <a:lstStyle/>
          <a:p>
            <a:pPr>
              <a:defRPr/>
            </a:pPr>
            <a:endParaRPr lang="en-US"/>
          </a:p>
        </p:txBody>
      </p:sp>
      <p:sp>
        <p:nvSpPr>
          <p:cNvPr id="6" name="Rectangle 5"/>
          <p:cNvSpPr>
            <a:spLocks noChangeArrowheads="1"/>
          </p:cNvSpPr>
          <p:nvPr/>
        </p:nvSpPr>
        <p:spPr bwMode="auto">
          <a:xfrm>
            <a:off x="1396796" y="520249"/>
            <a:ext cx="1447800" cy="381000"/>
          </a:xfrm>
          <a:prstGeom prst="rect">
            <a:avLst/>
          </a:prstGeom>
          <a:noFill/>
          <a:ln w="9525">
            <a:noFill/>
            <a:miter lim="800000"/>
            <a:headEnd/>
            <a:tailEnd/>
          </a:ln>
          <a:effectLst/>
        </p:spPr>
        <p:txBody>
          <a:bodyPr wrap="none" anchor="ctr"/>
          <a:lstStyle/>
          <a:p>
            <a:pPr>
              <a:defRPr/>
            </a:pPr>
            <a:r>
              <a:rPr lang="en-US" sz="1600" b="0" dirty="0" smtClean="0">
                <a:solidFill>
                  <a:schemeClr val="bg1"/>
                </a:solidFill>
                <a:latin typeface="+mn-lt"/>
                <a:cs typeface="Arial" pitchFamily="34" charset="0"/>
              </a:rPr>
              <a:t>Research</a:t>
            </a:r>
            <a:endParaRPr lang="en-US" sz="1600" b="0" dirty="0">
              <a:solidFill>
                <a:schemeClr val="bg1"/>
              </a:solidFill>
              <a:latin typeface="+mn-lt"/>
              <a:cs typeface="Arial" pitchFamily="34" charset="0"/>
            </a:endParaRPr>
          </a:p>
        </p:txBody>
      </p:sp>
      <p:pic>
        <p:nvPicPr>
          <p:cNvPr id="7" name="Picture 7" descr="logo white small"/>
          <p:cNvPicPr>
            <a:picLocks noChangeAspect="1" noChangeArrowheads="1"/>
          </p:cNvPicPr>
          <p:nvPr/>
        </p:nvPicPr>
        <p:blipFill>
          <a:blip r:embed="rId2" cstate="print"/>
          <a:srcRect/>
          <a:stretch>
            <a:fillRect/>
          </a:stretch>
        </p:blipFill>
        <p:spPr bwMode="auto">
          <a:xfrm>
            <a:off x="461963" y="531813"/>
            <a:ext cx="996950" cy="374650"/>
          </a:xfrm>
          <a:prstGeom prst="rect">
            <a:avLst/>
          </a:prstGeom>
          <a:noFill/>
          <a:ln w="9525">
            <a:noFill/>
            <a:miter lim="800000"/>
            <a:headEnd/>
            <a:tailEnd/>
          </a:ln>
        </p:spPr>
      </p:pic>
      <p:sp>
        <p:nvSpPr>
          <p:cNvPr id="5124" name="Rectangle 4"/>
          <p:cNvSpPr>
            <a:spLocks noGrp="1" noChangeArrowheads="1"/>
          </p:cNvSpPr>
          <p:nvPr>
            <p:ph type="ctrTitle"/>
          </p:nvPr>
        </p:nvSpPr>
        <p:spPr>
          <a:xfrm>
            <a:off x="455613" y="1370013"/>
            <a:ext cx="7392987" cy="2058987"/>
          </a:xfrm>
        </p:spPr>
        <p:txBody>
          <a:bodyPr/>
          <a:lstStyle>
            <a:lvl1pPr>
              <a:defRPr sz="4000">
                <a:solidFill>
                  <a:schemeClr val="bg1"/>
                </a:solidFill>
              </a:defRPr>
            </a:lvl1pPr>
          </a:lstStyle>
          <a:p>
            <a:r>
              <a:rPr lang="en-US" smtClean="0"/>
              <a:t>Click to edit Master title style</a:t>
            </a:r>
            <a:endParaRPr lang="en-US"/>
          </a:p>
        </p:txBody>
      </p:sp>
      <p:sp>
        <p:nvSpPr>
          <p:cNvPr id="5126" name="Rectangle 6"/>
          <p:cNvSpPr>
            <a:spLocks noGrp="1" noChangeArrowheads="1"/>
          </p:cNvSpPr>
          <p:nvPr>
            <p:ph type="subTitle" idx="1"/>
          </p:nvPr>
        </p:nvSpPr>
        <p:spPr>
          <a:xfrm>
            <a:off x="4570413" y="3429000"/>
            <a:ext cx="3278187" cy="3429000"/>
          </a:xfrm>
        </p:spPr>
        <p:txBody>
          <a:bodyPr/>
          <a:lstStyle>
            <a:lvl1pPr marL="0" indent="0">
              <a:buFontTx/>
              <a:buNone/>
              <a:defRPr sz="20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
            <a:ext cx="6021387"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1413"/>
            <a:ext cx="4040187"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228600"/>
            <a:ext cx="8231187" cy="91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5613" y="1141413"/>
            <a:ext cx="8231187" cy="510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Rectangle 4"/>
          <p:cNvSpPr>
            <a:spLocks noChangeArrowheads="1"/>
          </p:cNvSpPr>
          <p:nvPr/>
        </p:nvSpPr>
        <p:spPr bwMode="auto">
          <a:xfrm>
            <a:off x="0" y="6629400"/>
            <a:ext cx="4572000" cy="228600"/>
          </a:xfrm>
          <a:prstGeom prst="rect">
            <a:avLst/>
          </a:prstGeom>
          <a:gradFill rotWithShape="1">
            <a:gsLst>
              <a:gs pos="0">
                <a:schemeClr val="accent1">
                  <a:lumMod val="50000"/>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4101" name="Rectangle 5"/>
          <p:cNvSpPr>
            <a:spLocks noChangeArrowheads="1"/>
          </p:cNvSpPr>
          <p:nvPr/>
        </p:nvSpPr>
        <p:spPr bwMode="auto">
          <a:xfrm>
            <a:off x="1047750" y="6632575"/>
            <a:ext cx="1147763" cy="228600"/>
          </a:xfrm>
          <a:prstGeom prst="rect">
            <a:avLst/>
          </a:prstGeom>
          <a:noFill/>
          <a:ln w="9525">
            <a:noFill/>
            <a:miter lim="800000"/>
            <a:headEnd/>
            <a:tailEnd/>
          </a:ln>
          <a:effectLst/>
        </p:spPr>
        <p:txBody>
          <a:bodyPr wrap="none" anchor="ctr"/>
          <a:lstStyle/>
          <a:p>
            <a:pPr>
              <a:defRPr/>
            </a:pPr>
            <a:r>
              <a:rPr lang="en-US" sz="900" dirty="0" smtClean="0">
                <a:solidFill>
                  <a:schemeClr val="bg1"/>
                </a:solidFill>
                <a:latin typeface="Trebuchet MS" pitchFamily="34" charset="0"/>
                <a:cs typeface="Arial" charset="0"/>
              </a:rPr>
              <a:t>Research</a:t>
            </a:r>
            <a:endParaRPr lang="en-US" sz="900" dirty="0">
              <a:solidFill>
                <a:schemeClr val="bg1"/>
              </a:solidFill>
              <a:latin typeface="Trebuchet MS" pitchFamily="34" charset="0"/>
              <a:cs typeface="Arial" charset="0"/>
            </a:endParaRPr>
          </a:p>
        </p:txBody>
      </p:sp>
      <p:sp>
        <p:nvSpPr>
          <p:cNvPr id="4102" name="Rectangle 6"/>
          <p:cNvSpPr>
            <a:spLocks noChangeArrowheads="1"/>
          </p:cNvSpPr>
          <p:nvPr/>
        </p:nvSpPr>
        <p:spPr bwMode="auto">
          <a:xfrm>
            <a:off x="3657600" y="6400800"/>
            <a:ext cx="5486400" cy="457200"/>
          </a:xfrm>
          <a:prstGeom prst="rect">
            <a:avLst/>
          </a:prstGeom>
          <a:solidFill>
            <a:srgbClr val="DDDDDD">
              <a:alpha val="50000"/>
            </a:srgbClr>
          </a:solidFill>
          <a:ln w="9525" algn="ctr">
            <a:noFill/>
            <a:miter lim="800000"/>
            <a:headEnd/>
            <a:tailEnd/>
          </a:ln>
          <a:effectLst/>
        </p:spPr>
        <p:txBody>
          <a:bodyPr wrap="none" anchor="ctr"/>
          <a:lstStyle/>
          <a:p>
            <a:pPr>
              <a:defRPr/>
            </a:pPr>
            <a:endParaRPr lang="en-US"/>
          </a:p>
        </p:txBody>
      </p:sp>
      <p:sp>
        <p:nvSpPr>
          <p:cNvPr id="4103" name="Text Box 7"/>
          <p:cNvSpPr txBox="1">
            <a:spLocks noChangeArrowheads="1"/>
          </p:cNvSpPr>
          <p:nvPr/>
        </p:nvSpPr>
        <p:spPr bwMode="auto">
          <a:xfrm>
            <a:off x="4572000" y="6629400"/>
            <a:ext cx="4419600" cy="244475"/>
          </a:xfrm>
          <a:prstGeom prst="rect">
            <a:avLst/>
          </a:prstGeom>
          <a:noFill/>
          <a:ln w="9525" algn="ctr">
            <a:noFill/>
            <a:miter lim="800000"/>
            <a:headEnd/>
            <a:tailEnd/>
          </a:ln>
          <a:effectLst/>
        </p:spPr>
        <p:txBody>
          <a:bodyPr>
            <a:spAutoFit/>
          </a:bodyPr>
          <a:lstStyle/>
          <a:p>
            <a:pPr algn="r">
              <a:defRPr/>
            </a:pPr>
            <a:r>
              <a:rPr lang="en-US" sz="1000" b="0" dirty="0" smtClean="0">
                <a:solidFill>
                  <a:schemeClr val="tx1"/>
                </a:solidFill>
              </a:rPr>
              <a:t>Mobile Development</a:t>
            </a:r>
            <a:endParaRPr lang="en-US" sz="1000" b="0" dirty="0">
              <a:solidFill>
                <a:schemeClr val="tx1"/>
              </a:solidFill>
            </a:endParaRPr>
          </a:p>
        </p:txBody>
      </p:sp>
      <p:sp>
        <p:nvSpPr>
          <p:cNvPr id="4104" name="Text Box 8"/>
          <p:cNvSpPr txBox="1">
            <a:spLocks noChangeArrowheads="1"/>
          </p:cNvSpPr>
          <p:nvPr/>
        </p:nvSpPr>
        <p:spPr bwMode="auto">
          <a:xfrm>
            <a:off x="3657600" y="6461125"/>
            <a:ext cx="5334000" cy="244475"/>
          </a:xfrm>
          <a:prstGeom prst="rect">
            <a:avLst/>
          </a:prstGeom>
          <a:noFill/>
          <a:ln w="9525" algn="ctr">
            <a:noFill/>
            <a:miter lim="800000"/>
            <a:headEnd/>
            <a:tailEnd/>
          </a:ln>
          <a:effectLst/>
        </p:spPr>
        <p:txBody>
          <a:bodyPr>
            <a:spAutoFit/>
          </a:bodyPr>
          <a:lstStyle/>
          <a:p>
            <a:pPr algn="r">
              <a:defRPr/>
            </a:pPr>
            <a:r>
              <a:rPr lang="en-US" sz="1000" b="0" dirty="0" smtClean="0">
                <a:solidFill>
                  <a:schemeClr val="tx1"/>
                </a:solidFill>
                <a:latin typeface="Trebuchet MS" pitchFamily="34" charset="0"/>
              </a:rPr>
              <a:t>TAI CHI Webinar Series, 29 April</a:t>
            </a:r>
            <a:r>
              <a:rPr lang="en-US" sz="1000" b="0" baseline="0" dirty="0" smtClean="0">
                <a:solidFill>
                  <a:schemeClr val="tx1"/>
                </a:solidFill>
                <a:latin typeface="Trebuchet MS" pitchFamily="34" charset="0"/>
              </a:rPr>
              <a:t> </a:t>
            </a:r>
            <a:r>
              <a:rPr lang="en-US" sz="1000" b="0" dirty="0" smtClean="0">
                <a:solidFill>
                  <a:schemeClr val="tx1"/>
                </a:solidFill>
                <a:latin typeface="Trebuchet MS" pitchFamily="34" charset="0"/>
              </a:rPr>
              <a:t>2010</a:t>
            </a:r>
            <a:endParaRPr lang="en-US" sz="1000" b="0" dirty="0">
              <a:solidFill>
                <a:schemeClr val="tx1"/>
              </a:solidFill>
              <a:latin typeface="Trebuchet MS" pitchFamily="34" charset="0"/>
            </a:endParaRPr>
          </a:p>
        </p:txBody>
      </p:sp>
      <p:sp>
        <p:nvSpPr>
          <p:cNvPr id="4105" name="Text Box 9"/>
          <p:cNvSpPr txBox="1">
            <a:spLocks noChangeArrowheads="1"/>
          </p:cNvSpPr>
          <p:nvPr/>
        </p:nvSpPr>
        <p:spPr bwMode="auto">
          <a:xfrm>
            <a:off x="3657600" y="6629400"/>
            <a:ext cx="914400" cy="244475"/>
          </a:xfrm>
          <a:prstGeom prst="rect">
            <a:avLst/>
          </a:prstGeom>
          <a:noFill/>
          <a:ln w="9525" algn="ctr">
            <a:noFill/>
            <a:miter lim="800000"/>
            <a:headEnd/>
            <a:tailEnd/>
          </a:ln>
          <a:effectLst/>
        </p:spPr>
        <p:txBody>
          <a:bodyPr>
            <a:spAutoFit/>
          </a:bodyPr>
          <a:lstStyle/>
          <a:p>
            <a:pPr algn="ctr">
              <a:defRPr/>
            </a:pPr>
            <a:fld id="{3107E628-8DCD-45DC-A094-D613ABF4FF48}" type="slidenum">
              <a:rPr lang="en-US" sz="1000" b="0">
                <a:solidFill>
                  <a:schemeClr val="bg1"/>
                </a:solidFill>
                <a:latin typeface="Trebuchet MS" pitchFamily="34" charset="0"/>
              </a:rPr>
              <a:pPr algn="ctr">
                <a:defRPr/>
              </a:pPr>
              <a:t>‹#›</a:t>
            </a:fld>
            <a:endParaRPr lang="en-US" sz="1000" b="0">
              <a:solidFill>
                <a:schemeClr val="bg1"/>
              </a:solidFill>
              <a:latin typeface="Trebuchet MS" pitchFamily="34" charset="0"/>
            </a:endParaRPr>
          </a:p>
        </p:txBody>
      </p:sp>
      <p:pic>
        <p:nvPicPr>
          <p:cNvPr id="1034" name="Picture 10" descr="logo white small"/>
          <p:cNvPicPr>
            <a:picLocks noChangeAspect="1" noChangeArrowheads="1"/>
          </p:cNvPicPr>
          <p:nvPr/>
        </p:nvPicPr>
        <p:blipFill>
          <a:blip r:embed="rId13" cstate="print"/>
          <a:srcRect/>
          <a:stretch>
            <a:fillRect/>
          </a:stretch>
        </p:blipFill>
        <p:spPr bwMode="auto">
          <a:xfrm>
            <a:off x="442913" y="6624638"/>
            <a:ext cx="619125" cy="233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Trebuchet MS" pitchFamily="34" charset="0"/>
        </a:defRPr>
      </a:lvl2pPr>
      <a:lvl3pPr algn="l" rtl="0" eaLnBrk="1" fontAlgn="base" hangingPunct="1">
        <a:spcBef>
          <a:spcPct val="0"/>
        </a:spcBef>
        <a:spcAft>
          <a:spcPct val="0"/>
        </a:spcAft>
        <a:defRPr sz="2800" b="1">
          <a:solidFill>
            <a:schemeClr val="tx1"/>
          </a:solidFill>
          <a:latin typeface="Trebuchet MS" pitchFamily="34" charset="0"/>
        </a:defRPr>
      </a:lvl3pPr>
      <a:lvl4pPr algn="l" rtl="0" eaLnBrk="1" fontAlgn="base" hangingPunct="1">
        <a:spcBef>
          <a:spcPct val="0"/>
        </a:spcBef>
        <a:spcAft>
          <a:spcPct val="0"/>
        </a:spcAft>
        <a:defRPr sz="2800" b="1">
          <a:solidFill>
            <a:schemeClr val="tx1"/>
          </a:solidFill>
          <a:latin typeface="Trebuchet MS" pitchFamily="34" charset="0"/>
        </a:defRPr>
      </a:lvl4pPr>
      <a:lvl5pPr algn="l" rtl="0" eaLnBrk="1" fontAlgn="base" hangingPunct="1">
        <a:spcBef>
          <a:spcPct val="0"/>
        </a:spcBef>
        <a:spcAft>
          <a:spcPct val="0"/>
        </a:spcAft>
        <a:defRPr sz="2800" b="1">
          <a:solidFill>
            <a:schemeClr val="tx1"/>
          </a:solidFill>
          <a:latin typeface="Trebuchet MS" pitchFamily="34" charset="0"/>
        </a:defRPr>
      </a:lvl5pPr>
      <a:lvl6pPr marL="457200" algn="l" rtl="0" eaLnBrk="1" fontAlgn="base" hangingPunct="1">
        <a:spcBef>
          <a:spcPct val="0"/>
        </a:spcBef>
        <a:spcAft>
          <a:spcPct val="0"/>
        </a:spcAft>
        <a:defRPr sz="2800" b="1">
          <a:solidFill>
            <a:schemeClr val="tx1"/>
          </a:solidFill>
          <a:latin typeface="Trebuchet MS" pitchFamily="34" charset="0"/>
        </a:defRPr>
      </a:lvl6pPr>
      <a:lvl7pPr marL="914400" algn="l" rtl="0" eaLnBrk="1" fontAlgn="base" hangingPunct="1">
        <a:spcBef>
          <a:spcPct val="0"/>
        </a:spcBef>
        <a:spcAft>
          <a:spcPct val="0"/>
        </a:spcAft>
        <a:defRPr sz="2800" b="1">
          <a:solidFill>
            <a:schemeClr val="tx1"/>
          </a:solidFill>
          <a:latin typeface="Trebuchet MS" pitchFamily="34" charset="0"/>
        </a:defRPr>
      </a:lvl7pPr>
      <a:lvl8pPr marL="1371600" algn="l" rtl="0" eaLnBrk="1" fontAlgn="base" hangingPunct="1">
        <a:spcBef>
          <a:spcPct val="0"/>
        </a:spcBef>
        <a:spcAft>
          <a:spcPct val="0"/>
        </a:spcAft>
        <a:defRPr sz="2800" b="1">
          <a:solidFill>
            <a:schemeClr val="tx1"/>
          </a:solidFill>
          <a:latin typeface="Trebuchet MS" pitchFamily="34" charset="0"/>
        </a:defRPr>
      </a:lvl8pPr>
      <a:lvl9pPr marL="1828800" algn="l" rtl="0" eaLnBrk="1" fontAlgn="base" hangingPunct="1">
        <a:spcBef>
          <a:spcPct val="0"/>
        </a:spcBef>
        <a:spcAft>
          <a:spcPct val="0"/>
        </a:spcAft>
        <a:defRPr sz="2800" b="1">
          <a:solidFill>
            <a:schemeClr val="tx1"/>
          </a:solidFill>
          <a:latin typeface="Trebuchet MS" pitchFamily="34" charset="0"/>
        </a:defRPr>
      </a:lvl9pPr>
    </p:titleStyle>
    <p:bodyStyle>
      <a:lvl1pPr marL="342900" indent="-342900" algn="l" rtl="0" eaLnBrk="1" fontAlgn="base" hangingPunct="1">
        <a:spcBef>
          <a:spcPts val="12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spcBef>
          <a:spcPts val="1200"/>
        </a:spcBef>
        <a:spcAft>
          <a:spcPct val="0"/>
        </a:spcAft>
        <a:buClr>
          <a:schemeClr val="accent1"/>
        </a:buClr>
        <a:buChar char="•"/>
        <a:defRPr sz="2000">
          <a:solidFill>
            <a:schemeClr val="tx1"/>
          </a:solidFill>
          <a:latin typeface="+mn-lt"/>
        </a:defRPr>
      </a:lvl2pPr>
      <a:lvl3pPr marL="1143000" indent="-228600" algn="l" rtl="0" eaLnBrk="1" fontAlgn="base" hangingPunct="1">
        <a:spcBef>
          <a:spcPts val="1200"/>
        </a:spcBef>
        <a:spcAft>
          <a:spcPct val="0"/>
        </a:spcAft>
        <a:buClr>
          <a:schemeClr val="accent1"/>
        </a:buClr>
        <a:buChar char="•"/>
        <a:defRPr>
          <a:solidFill>
            <a:schemeClr val="tx1"/>
          </a:solidFill>
          <a:latin typeface="+mn-lt"/>
        </a:defRPr>
      </a:lvl3pPr>
      <a:lvl4pPr marL="1600200" indent="-228600" algn="l" rtl="0" eaLnBrk="1" fontAlgn="base" hangingPunct="1">
        <a:spcBef>
          <a:spcPts val="1200"/>
        </a:spcBef>
        <a:spcAft>
          <a:spcPct val="0"/>
        </a:spcAft>
        <a:buClr>
          <a:schemeClr val="accent1"/>
        </a:buClr>
        <a:buChar char="•"/>
        <a:defRPr sz="1600">
          <a:solidFill>
            <a:schemeClr val="tx1"/>
          </a:solidFill>
          <a:latin typeface="+mn-lt"/>
        </a:defRPr>
      </a:lvl4pPr>
      <a:lvl5pPr marL="2057400" indent="-228600" algn="l" rtl="0" eaLnBrk="1" fontAlgn="base" hangingPunct="1">
        <a:spcBef>
          <a:spcPts val="1200"/>
        </a:spcBef>
        <a:spcAft>
          <a:spcPct val="0"/>
        </a:spcAft>
        <a:buClr>
          <a:schemeClr val="accent1"/>
        </a:buClr>
        <a:buChar char="•"/>
        <a:defRPr sz="14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14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4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4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hyperlink" Target="http://www.gartner.com/it/page.jsp?id=130651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blog.quantcast.com/quantcast/2010/03/mobile-os-shar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metrics.admob.com/2010/03/february-2010-mobile-metrics-repor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blogs.reuters.com/commentaries/2009/08/11/twitter-backlash-foretol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gartner.com/it/page.jsp?id=112421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ytimes.com/2010/01/31/fashion/31app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www.youtube.com/watch?v=BZAbB1kJ-HU"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orldcat.org/oclc/213312226" TargetMode="External"/><Relationship Id="rId7" Type="http://schemas.openxmlformats.org/officeDocument/2006/relationships/hyperlink" Target="http://www.useit.com/alertbox/mobile-usability.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worldcat.org/title/mobile-technology-and-libraries/oclc/498135636" TargetMode="External"/><Relationship Id="rId5" Type="http://schemas.openxmlformats.org/officeDocument/2006/relationships/hyperlink" Target="http://m-strat.org/" TargetMode="External"/><Relationship Id="rId4" Type="http://schemas.openxmlformats.org/officeDocument/2006/relationships/hyperlink" Target="http://www.worldcat.org/title/mobile-design-and-development/oclc/318413920"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aldo.library.nashville.org/airpac/jsp/airpacIndex.jsp" TargetMode="External"/><Relationship Id="rId3" Type="http://schemas.openxmlformats.org/officeDocument/2006/relationships/hyperlink" Target="http://itunes.apple.com/us/app/book-bazaar/id309067586" TargetMode="External"/><Relationship Id="rId7" Type="http://schemas.openxmlformats.org/officeDocument/2006/relationships/hyperlink" Target="http://itunes.apple.com/us/app/istanford/id292922029"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m.duke.edu/" TargetMode="External"/><Relationship Id="rId5" Type="http://schemas.openxmlformats.org/officeDocument/2006/relationships/hyperlink" Target="http://itunes.apple.com/app/dukemobile/id306796270" TargetMode="External"/><Relationship Id="rId4" Type="http://schemas.openxmlformats.org/officeDocument/2006/relationships/hyperlink" Target="http://itunes.apple.com/app/dcpl/id301077850"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itunes.apple.com/app/redlaser/id312720263" TargetMode="External"/><Relationship Id="rId3" Type="http://schemas.openxmlformats.org/officeDocument/2006/relationships/hyperlink" Target="http://www.lib.ncsu.edu/m" TargetMode="External"/><Relationship Id="rId7" Type="http://schemas.openxmlformats.org/officeDocument/2006/relationships/hyperlink" Target="http://itunes.apple.com/us/app/pic2shop/id30874064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itunes.apple.com/us/app/pandora-radio/id284035177" TargetMode="External"/><Relationship Id="rId5" Type="http://schemas.openxmlformats.org/officeDocument/2006/relationships/hyperlink" Target="http://m.nypl.org/" TargetMode="External"/><Relationship Id="rId4" Type="http://schemas.openxmlformats.org/officeDocument/2006/relationships/hyperlink" Target="http://itunes.apple.com/us/app/new-lis-books/id352102769" TargetMode="External"/><Relationship Id="rId9" Type="http://schemas.openxmlformats.org/officeDocument/2006/relationships/hyperlink" Target="http://sccl.boopsie.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lib.unc.edu/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worldcat.org/wcpa/content/mobile/" TargetMode="External"/><Relationship Id="rId5" Type="http://schemas.openxmlformats.org/officeDocument/2006/relationships/hyperlink" Target="http://m.library.vu.edu.au/" TargetMode="External"/><Relationship Id="rId4" Type="http://schemas.openxmlformats.org/officeDocument/2006/relationships/hyperlink" Target="http://m.lib.virginia.edu/"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w3.org/TR/mobile-bp/" TargetMode="External"/><Relationship Id="rId3" Type="http://schemas.openxmlformats.org/officeDocument/2006/relationships/hyperlink" Target="http://developer.android.com/index.html" TargetMode="External"/><Relationship Id="rId7" Type="http://schemas.openxmlformats.org/officeDocument/2006/relationships/hyperlink" Target="http://sourceforge.net/projects/mitmobileweb/"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joehewitt.com/blog/introducing_iui.php" TargetMode="External"/><Relationship Id="rId5" Type="http://schemas.openxmlformats.org/officeDocument/2006/relationships/hyperlink" Target="http://developer.apple.com/iphone/index.action" TargetMode="External"/><Relationship Id="rId4" Type="http://schemas.openxmlformats.org/officeDocument/2006/relationships/hyperlink" Target="http://dclibrarylabs.org/projects/iphon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oclc.org/research/events/taichi.htm" TargetMode="External"/><Relationship Id="rId2" Type="http://schemas.openxmlformats.org/officeDocument/2006/relationships/hyperlink" Target="mailto:bruce_washburn@ocl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Library Mobile App Development</a:t>
            </a:r>
            <a:endParaRPr lang="en-US" dirty="0"/>
          </a:p>
        </p:txBody>
      </p:sp>
      <p:sp>
        <p:nvSpPr>
          <p:cNvPr id="3" name="Subtitle 2"/>
          <p:cNvSpPr>
            <a:spLocks noGrp="1"/>
          </p:cNvSpPr>
          <p:nvPr>
            <p:ph type="subTitle" idx="1"/>
          </p:nvPr>
        </p:nvSpPr>
        <p:spPr>
          <a:xfrm>
            <a:off x="4570413" y="3429000"/>
            <a:ext cx="3585046" cy="3429000"/>
          </a:xfrm>
        </p:spPr>
        <p:txBody>
          <a:bodyPr>
            <a:normAutofit/>
          </a:bodyPr>
          <a:lstStyle/>
          <a:p>
            <a:r>
              <a:rPr lang="en-US" sz="2400" b="1" dirty="0" smtClean="0">
                <a:solidFill>
                  <a:schemeClr val="bg1"/>
                </a:solidFill>
              </a:rPr>
              <a:t>Current conditions and strategic choices</a:t>
            </a:r>
            <a:endParaRPr lang="en-US" sz="2400" dirty="0" smtClean="0">
              <a:solidFill>
                <a:schemeClr val="bg1"/>
              </a:solidFill>
            </a:endParaRPr>
          </a:p>
          <a:p>
            <a:pPr>
              <a:spcBef>
                <a:spcPts val="0"/>
              </a:spcBef>
            </a:pPr>
            <a:endParaRPr lang="en-US" dirty="0" smtClean="0"/>
          </a:p>
          <a:p>
            <a:pPr>
              <a:spcBef>
                <a:spcPts val="0"/>
              </a:spcBef>
            </a:pPr>
            <a:endParaRPr lang="en-US" b="1" dirty="0" smtClean="0"/>
          </a:p>
          <a:p>
            <a:pPr>
              <a:spcBef>
                <a:spcPts val="0"/>
              </a:spcBef>
            </a:pPr>
            <a:r>
              <a:rPr lang="en-US" b="1" dirty="0" smtClean="0"/>
              <a:t>Bruce Washburn</a:t>
            </a:r>
          </a:p>
          <a:p>
            <a:pPr>
              <a:spcBef>
                <a:spcPts val="0"/>
              </a:spcBef>
            </a:pPr>
            <a:r>
              <a:rPr lang="en-US" sz="1800" dirty="0" smtClean="0">
                <a:solidFill>
                  <a:schemeClr val="tx1">
                    <a:lumMod val="65000"/>
                    <a:lumOff val="35000"/>
                  </a:schemeClr>
                </a:solidFill>
              </a:rPr>
              <a:t>Software Engineer</a:t>
            </a:r>
          </a:p>
          <a:p>
            <a:pPr>
              <a:spcBef>
                <a:spcPts val="0"/>
              </a:spcBef>
            </a:pPr>
            <a:r>
              <a:rPr lang="en-US" sz="1800" dirty="0" smtClean="0">
                <a:solidFill>
                  <a:schemeClr val="tx1">
                    <a:lumMod val="65000"/>
                    <a:lumOff val="35000"/>
                  </a:schemeClr>
                </a:solidFill>
              </a:rPr>
              <a:t>OCLC Research</a:t>
            </a:r>
          </a:p>
        </p:txBody>
      </p:sp>
      <p:sp>
        <p:nvSpPr>
          <p:cNvPr id="4" name="TextBox 3"/>
          <p:cNvSpPr txBox="1"/>
          <p:nvPr/>
        </p:nvSpPr>
        <p:spPr>
          <a:xfrm>
            <a:off x="321278" y="6116595"/>
            <a:ext cx="4023858" cy="523220"/>
          </a:xfrm>
          <a:prstGeom prst="rect">
            <a:avLst/>
          </a:prstGeom>
          <a:noFill/>
        </p:spPr>
        <p:txBody>
          <a:bodyPr wrap="none" rtlCol="0">
            <a:spAutoFit/>
          </a:bodyPr>
          <a:lstStyle/>
          <a:p>
            <a:r>
              <a:rPr lang="en-US" dirty="0" smtClean="0"/>
              <a:t>TAI CHI Webinar Series</a:t>
            </a:r>
          </a:p>
          <a:p>
            <a:r>
              <a:rPr lang="en-US" sz="1000" dirty="0" smtClean="0"/>
              <a:t>Technical Advances for Innovation in Cultural Heritage Institutions</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from the wider world</a:t>
            </a:r>
            <a:endParaRPr lang="en-US" dirty="0"/>
          </a:p>
        </p:txBody>
      </p:sp>
      <p:sp>
        <p:nvSpPr>
          <p:cNvPr id="6" name="Content Placeholder 5"/>
          <p:cNvSpPr>
            <a:spLocks noGrp="1"/>
          </p:cNvSpPr>
          <p:nvPr>
            <p:ph idx="1"/>
          </p:nvPr>
        </p:nvSpPr>
        <p:spPr>
          <a:xfrm>
            <a:off x="455613" y="1141413"/>
            <a:ext cx="5381307" cy="5091747"/>
          </a:xfrm>
        </p:spPr>
        <p:txBody>
          <a:bodyPr/>
          <a:lstStyle/>
          <a:p>
            <a:pPr>
              <a:lnSpc>
                <a:spcPct val="100000"/>
              </a:lnSpc>
            </a:pPr>
            <a:r>
              <a:rPr lang="en-US" dirty="0" smtClean="0"/>
              <a:t>Libraries surface in shopping apps</a:t>
            </a:r>
          </a:p>
          <a:p>
            <a:pPr>
              <a:lnSpc>
                <a:spcPct val="100000"/>
              </a:lnSpc>
            </a:pPr>
            <a:r>
              <a:rPr lang="en-US" dirty="0" smtClean="0"/>
              <a:t>A way for the library to be seen in the flow of popular apps, without the user having to focus first on the institution or library</a:t>
            </a:r>
            <a:endParaRPr lang="en-US" dirty="0"/>
          </a:p>
        </p:txBody>
      </p:sp>
      <p:pic>
        <p:nvPicPr>
          <p:cNvPr id="7" name="Picture 3" descr="redlaser2.jpg"/>
          <p:cNvPicPr>
            <a:picLocks noChangeAspect="1"/>
          </p:cNvPicPr>
          <p:nvPr/>
        </p:nvPicPr>
        <p:blipFill>
          <a:blip r:embed="rId3" cstate="print"/>
          <a:srcRect/>
          <a:stretch>
            <a:fillRect/>
          </a:stretch>
        </p:blipFill>
        <p:spPr bwMode="auto">
          <a:xfrm>
            <a:off x="6116595" y="1742303"/>
            <a:ext cx="2613842" cy="3920762"/>
          </a:xfrm>
          <a:prstGeom prst="rect">
            <a:avLst/>
          </a:prstGeom>
          <a:noFill/>
          <a:ln w="9525">
            <a:solidFill>
              <a:schemeClr val="tx1"/>
            </a:solidFill>
            <a:miter lim="800000"/>
            <a:headEnd/>
            <a:tailEnd/>
          </a:ln>
        </p:spPr>
      </p:pic>
      <p:pic>
        <p:nvPicPr>
          <p:cNvPr id="8" name="Picture 7" descr="redlaser_toppaid.jpg"/>
          <p:cNvPicPr>
            <a:picLocks noChangeAspect="1"/>
          </p:cNvPicPr>
          <p:nvPr/>
        </p:nvPicPr>
        <p:blipFill>
          <a:blip r:embed="rId4" cstate="print"/>
          <a:stretch>
            <a:fillRect/>
          </a:stretch>
        </p:blipFill>
        <p:spPr>
          <a:xfrm>
            <a:off x="4510222" y="3218935"/>
            <a:ext cx="2067697" cy="3101546"/>
          </a:xfrm>
          <a:prstGeom prst="rect">
            <a:avLst/>
          </a:prstGeom>
          <a:ln>
            <a:solidFill>
              <a:schemeClr val="tx1"/>
            </a:solidFill>
          </a:ln>
        </p:spPr>
      </p:pic>
      <p:sp>
        <p:nvSpPr>
          <p:cNvPr id="9" name="TextBox 8"/>
          <p:cNvSpPr txBox="1"/>
          <p:nvPr/>
        </p:nvSpPr>
        <p:spPr>
          <a:xfrm>
            <a:off x="6128951" y="5758259"/>
            <a:ext cx="905184" cy="307777"/>
          </a:xfrm>
          <a:prstGeom prst="rect">
            <a:avLst/>
          </a:prstGeom>
          <a:noFill/>
        </p:spPr>
        <p:txBody>
          <a:bodyPr wrap="none" rtlCol="0">
            <a:spAutoFit/>
          </a:bodyPr>
          <a:lstStyle/>
          <a:p>
            <a:r>
              <a:rPr lang="en-US" sz="1400" dirty="0" err="1" smtClean="0"/>
              <a:t>RedLaser</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from the wider world</a:t>
            </a:r>
            <a:endParaRPr lang="en-US" dirty="0"/>
          </a:p>
        </p:txBody>
      </p:sp>
      <p:pic>
        <p:nvPicPr>
          <p:cNvPr id="5" name="Picture 2" descr="ce_book"/>
          <p:cNvPicPr>
            <a:picLocks noChangeAspect="1" noChangeArrowheads="1"/>
          </p:cNvPicPr>
          <p:nvPr/>
        </p:nvPicPr>
        <p:blipFill>
          <a:blip r:embed="rId3" cstate="print"/>
          <a:srcRect/>
          <a:stretch>
            <a:fillRect/>
          </a:stretch>
        </p:blipFill>
        <p:spPr bwMode="auto">
          <a:xfrm>
            <a:off x="3372023" y="1729946"/>
            <a:ext cx="2608648" cy="3954162"/>
          </a:xfrm>
          <a:prstGeom prst="rect">
            <a:avLst/>
          </a:prstGeom>
          <a:noFill/>
          <a:ln w="9525">
            <a:solidFill>
              <a:schemeClr val="tx1"/>
            </a:solidFill>
            <a:miter lim="800000"/>
            <a:headEnd/>
            <a:tailEnd/>
          </a:ln>
        </p:spPr>
      </p:pic>
      <p:pic>
        <p:nvPicPr>
          <p:cNvPr id="8" name="Picture 7" descr="pic2shop.jpg"/>
          <p:cNvPicPr>
            <a:picLocks noChangeAspect="1"/>
          </p:cNvPicPr>
          <p:nvPr/>
        </p:nvPicPr>
        <p:blipFill>
          <a:blip r:embed="rId4" cstate="print"/>
          <a:stretch>
            <a:fillRect/>
          </a:stretch>
        </p:blipFill>
        <p:spPr>
          <a:xfrm>
            <a:off x="601362" y="1711411"/>
            <a:ext cx="2640227" cy="3960340"/>
          </a:xfrm>
          <a:prstGeom prst="rect">
            <a:avLst/>
          </a:prstGeom>
          <a:ln>
            <a:solidFill>
              <a:schemeClr val="tx1"/>
            </a:solidFill>
          </a:ln>
        </p:spPr>
      </p:pic>
      <p:pic>
        <p:nvPicPr>
          <p:cNvPr id="7" name="Picture 6" descr="bookbazaar.jpg"/>
          <p:cNvPicPr>
            <a:picLocks noChangeAspect="1"/>
          </p:cNvPicPr>
          <p:nvPr/>
        </p:nvPicPr>
        <p:blipFill>
          <a:blip r:embed="rId5" cstate="print"/>
          <a:stretch>
            <a:fillRect/>
          </a:stretch>
        </p:blipFill>
        <p:spPr>
          <a:xfrm>
            <a:off x="6120714" y="1742302"/>
            <a:ext cx="2627870" cy="3941806"/>
          </a:xfrm>
          <a:prstGeom prst="rect">
            <a:avLst/>
          </a:prstGeom>
          <a:ln>
            <a:solidFill>
              <a:schemeClr val="tx1"/>
            </a:solidFill>
          </a:ln>
        </p:spPr>
      </p:pic>
      <p:sp>
        <p:nvSpPr>
          <p:cNvPr id="9" name="TextBox 8"/>
          <p:cNvSpPr txBox="1"/>
          <p:nvPr/>
        </p:nvSpPr>
        <p:spPr>
          <a:xfrm>
            <a:off x="580767" y="5745893"/>
            <a:ext cx="889603" cy="307777"/>
          </a:xfrm>
          <a:prstGeom prst="rect">
            <a:avLst/>
          </a:prstGeom>
          <a:noFill/>
        </p:spPr>
        <p:txBody>
          <a:bodyPr wrap="none" rtlCol="0">
            <a:spAutoFit/>
          </a:bodyPr>
          <a:lstStyle/>
          <a:p>
            <a:r>
              <a:rPr lang="en-US" sz="1400" dirty="0" smtClean="0"/>
              <a:t>Pic2Shop</a:t>
            </a:r>
            <a:endParaRPr lang="en-US" sz="1400" dirty="0"/>
          </a:p>
        </p:txBody>
      </p:sp>
      <p:sp>
        <p:nvSpPr>
          <p:cNvPr id="10" name="TextBox 9"/>
          <p:cNvSpPr txBox="1"/>
          <p:nvPr/>
        </p:nvSpPr>
        <p:spPr>
          <a:xfrm>
            <a:off x="3365157" y="5750012"/>
            <a:ext cx="1837362" cy="307777"/>
          </a:xfrm>
          <a:prstGeom prst="rect">
            <a:avLst/>
          </a:prstGeom>
          <a:noFill/>
        </p:spPr>
        <p:txBody>
          <a:bodyPr wrap="none" rtlCol="0">
            <a:spAutoFit/>
          </a:bodyPr>
          <a:lstStyle/>
          <a:p>
            <a:r>
              <a:rPr lang="en-US" sz="1400" dirty="0" err="1" smtClean="0"/>
              <a:t>CompareEverywhere</a:t>
            </a:r>
            <a:endParaRPr lang="en-US" sz="1400" dirty="0"/>
          </a:p>
        </p:txBody>
      </p:sp>
      <p:sp>
        <p:nvSpPr>
          <p:cNvPr id="11" name="TextBox 10"/>
          <p:cNvSpPr txBox="1"/>
          <p:nvPr/>
        </p:nvSpPr>
        <p:spPr>
          <a:xfrm>
            <a:off x="6083643" y="5737655"/>
            <a:ext cx="1162498" cy="307777"/>
          </a:xfrm>
          <a:prstGeom prst="rect">
            <a:avLst/>
          </a:prstGeom>
          <a:noFill/>
        </p:spPr>
        <p:txBody>
          <a:bodyPr wrap="none" rtlCol="0">
            <a:spAutoFit/>
          </a:bodyPr>
          <a:lstStyle/>
          <a:p>
            <a:r>
              <a:rPr lang="en-US" sz="1400" dirty="0" smtClean="0"/>
              <a:t>Book Bazaar</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“mobile”</a:t>
            </a:r>
            <a:endParaRPr lang="en-US" dirty="0"/>
          </a:p>
        </p:txBody>
      </p:sp>
      <p:sp>
        <p:nvSpPr>
          <p:cNvPr id="3" name="Content Placeholder 2"/>
          <p:cNvSpPr>
            <a:spLocks noGrp="1"/>
          </p:cNvSpPr>
          <p:nvPr>
            <p:ph idx="1"/>
          </p:nvPr>
        </p:nvSpPr>
        <p:spPr/>
        <p:txBody>
          <a:bodyPr/>
          <a:lstStyle/>
          <a:p>
            <a:pPr>
              <a:lnSpc>
                <a:spcPct val="100000"/>
              </a:lnSpc>
            </a:pPr>
            <a:r>
              <a:rPr lang="en-US" dirty="0" smtClean="0"/>
              <a:t>A medium, a concept, devices, networks</a:t>
            </a:r>
          </a:p>
          <a:p>
            <a:pPr>
              <a:lnSpc>
                <a:spcPct val="100000"/>
              </a:lnSpc>
            </a:pPr>
            <a:r>
              <a:rPr lang="en-US" dirty="0" smtClean="0"/>
              <a:t>Blurring distinctions between feature phones and </a:t>
            </a:r>
            <a:r>
              <a:rPr lang="en-US" dirty="0" err="1" smtClean="0"/>
              <a:t>smartphones</a:t>
            </a:r>
            <a:endParaRPr lang="en-US" dirty="0" smtClean="0"/>
          </a:p>
          <a:p>
            <a:pPr>
              <a:lnSpc>
                <a:spcPct val="100000"/>
              </a:lnSpc>
            </a:pPr>
            <a:r>
              <a:rPr lang="en-US" dirty="0" smtClean="0"/>
              <a:t>The past: slow networks, constrained data entry, small screens</a:t>
            </a:r>
          </a:p>
          <a:p>
            <a:pPr>
              <a:lnSpc>
                <a:spcPct val="100000"/>
              </a:lnSpc>
            </a:pPr>
            <a:r>
              <a:rPr lang="en-US" dirty="0" smtClean="0"/>
              <a:t>The future: fast networks, bigger screens, improved keyboard input, voice recognition</a:t>
            </a:r>
          </a:p>
          <a:p>
            <a:pPr>
              <a:lnSpc>
                <a:spcPct val="100000"/>
              </a:lnSpc>
            </a:pPr>
            <a:r>
              <a:rPr lang="en-US" dirty="0" smtClean="0"/>
              <a:t>Maybe it means “ubiquitous”, or “always with me”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212507" y="816190"/>
          <a:ext cx="6743700"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lstStyle/>
          <a:p>
            <a:r>
              <a:rPr lang="en-US" dirty="0" err="1" smtClean="0"/>
              <a:t>Smartphones</a:t>
            </a:r>
            <a:r>
              <a:rPr lang="en-US" dirty="0" smtClean="0"/>
              <a:t> are still outnumbered</a:t>
            </a:r>
            <a:endParaRPr lang="en-US" dirty="0"/>
          </a:p>
        </p:txBody>
      </p:sp>
      <p:sp>
        <p:nvSpPr>
          <p:cNvPr id="6" name="TextBox 5"/>
          <p:cNvSpPr txBox="1"/>
          <p:nvPr/>
        </p:nvSpPr>
        <p:spPr>
          <a:xfrm>
            <a:off x="529389" y="5961283"/>
            <a:ext cx="4213333" cy="307777"/>
          </a:xfrm>
          <a:prstGeom prst="rect">
            <a:avLst/>
          </a:prstGeom>
          <a:noFill/>
        </p:spPr>
        <p:txBody>
          <a:bodyPr wrap="none" rtlCol="0">
            <a:spAutoFit/>
          </a:bodyPr>
          <a:lstStyle/>
          <a:p>
            <a:r>
              <a:rPr lang="en-US" sz="1400" dirty="0" smtClean="0">
                <a:hlinkClick r:id="rId4"/>
              </a:rPr>
              <a:t>http://www.gartner.com/it/page.jsp?id=1306513</a:t>
            </a:r>
            <a:r>
              <a:rPr lang="en-US" sz="1400" dirty="0" smtClean="0"/>
              <a:t> </a:t>
            </a:r>
            <a:endParaRPr lang="en-US" sz="1400" dirty="0"/>
          </a:p>
        </p:txBody>
      </p:sp>
      <p:sp>
        <p:nvSpPr>
          <p:cNvPr id="12" name="Content Placeholder 2"/>
          <p:cNvSpPr txBox="1">
            <a:spLocks/>
          </p:cNvSpPr>
          <p:nvPr/>
        </p:nvSpPr>
        <p:spPr>
          <a:xfrm>
            <a:off x="455613" y="1141414"/>
            <a:ext cx="2608863" cy="47732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accent1"/>
              </a:buClr>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2009 Phone Sales</a:t>
            </a:r>
          </a:p>
        </p:txBody>
      </p:sp>
      <p:graphicFrame>
        <p:nvGraphicFramePr>
          <p:cNvPr id="13" name="Chart 12"/>
          <p:cNvGraphicFramePr/>
          <p:nvPr/>
        </p:nvGraphicFramePr>
        <p:xfrm>
          <a:off x="2879124" y="1508682"/>
          <a:ext cx="5821578" cy="379236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506627" y="1865870"/>
            <a:ext cx="2533135" cy="2142125"/>
          </a:xfrm>
          <a:prstGeom prst="rect">
            <a:avLst/>
          </a:prstGeom>
          <a:noFill/>
        </p:spPr>
        <p:txBody>
          <a:bodyPr wrap="square" rtlCol="0">
            <a:spAutoFit/>
          </a:bodyPr>
          <a:lstStyle/>
          <a:p>
            <a:pPr marL="342900" lvl="0" indent="-342900" fontAlgn="base">
              <a:spcBef>
                <a:spcPct val="20000"/>
              </a:spcBef>
              <a:spcAft>
                <a:spcPct val="0"/>
              </a:spcAft>
              <a:buClr>
                <a:schemeClr val="accent1"/>
              </a:buClr>
              <a:buFontTx/>
              <a:buChar char="•"/>
              <a:defRPr/>
            </a:pPr>
            <a:r>
              <a:rPr lang="en-US" kern="0" dirty="0" err="1" smtClean="0"/>
              <a:t>iPhones</a:t>
            </a:r>
            <a:r>
              <a:rPr lang="en-US" kern="0" dirty="0" smtClean="0"/>
              <a:t>: 25 million</a:t>
            </a:r>
          </a:p>
          <a:p>
            <a:pPr marL="342900" lvl="0" indent="-342900" fontAlgn="base">
              <a:spcBef>
                <a:spcPct val="20000"/>
              </a:spcBef>
              <a:spcAft>
                <a:spcPct val="0"/>
              </a:spcAft>
              <a:buClr>
                <a:schemeClr val="accent1"/>
              </a:buClr>
              <a:buFontTx/>
              <a:buChar char="•"/>
              <a:defRPr/>
            </a:pPr>
            <a:r>
              <a:rPr lang="en-US" kern="0" dirty="0" smtClean="0"/>
              <a:t>Other </a:t>
            </a:r>
            <a:r>
              <a:rPr lang="en-US" kern="0" dirty="0" err="1" smtClean="0"/>
              <a:t>Smartphones</a:t>
            </a:r>
            <a:r>
              <a:rPr lang="en-US" kern="0" dirty="0" smtClean="0"/>
              <a:t>: 148 million</a:t>
            </a:r>
          </a:p>
          <a:p>
            <a:pPr marL="342900" lvl="0" indent="-342900" fontAlgn="base">
              <a:spcBef>
                <a:spcPct val="20000"/>
              </a:spcBef>
              <a:spcAft>
                <a:spcPct val="0"/>
              </a:spcAft>
              <a:buClr>
                <a:schemeClr val="accent1"/>
              </a:buClr>
              <a:buFontTx/>
              <a:buChar char="•"/>
              <a:defRPr/>
            </a:pPr>
            <a:r>
              <a:rPr lang="en-US" kern="0" dirty="0" smtClean="0"/>
              <a:t>All Mobile Phones:  1 billion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876300" y="1004888"/>
            <a:ext cx="7391400" cy="4848225"/>
          </a:xfrm>
          <a:prstGeom prst="rect">
            <a:avLst/>
          </a:prstGeom>
          <a:noFill/>
          <a:ln w="9525">
            <a:noFill/>
            <a:miter lim="800000"/>
            <a:headEnd/>
            <a:tailEnd/>
          </a:ln>
        </p:spPr>
      </p:pic>
      <p:sp>
        <p:nvSpPr>
          <p:cNvPr id="7" name="TextBox 6"/>
          <p:cNvSpPr txBox="1"/>
          <p:nvPr/>
        </p:nvSpPr>
        <p:spPr>
          <a:xfrm>
            <a:off x="518987" y="6017741"/>
            <a:ext cx="5812810" cy="307777"/>
          </a:xfrm>
          <a:prstGeom prst="rect">
            <a:avLst/>
          </a:prstGeom>
          <a:noFill/>
        </p:spPr>
        <p:txBody>
          <a:bodyPr wrap="none" rtlCol="0">
            <a:spAutoFit/>
          </a:bodyPr>
          <a:lstStyle/>
          <a:p>
            <a:r>
              <a:rPr lang="en-US" sz="1400" dirty="0" smtClean="0">
                <a:hlinkClick r:id="rId4"/>
              </a:rPr>
              <a:t>http://blog.quantcast.com/quantcast/2010/03/mobile-os-share.html</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Smartphones</a:t>
            </a:r>
            <a:r>
              <a:rPr lang="en-US" dirty="0" smtClean="0"/>
              <a:t> and web browsing</a:t>
            </a:r>
            <a:endParaRPr lang="en-US" dirty="0"/>
          </a:p>
        </p:txBody>
      </p:sp>
      <p:sp>
        <p:nvSpPr>
          <p:cNvPr id="6" name="TextBox 5"/>
          <p:cNvSpPr txBox="1"/>
          <p:nvPr/>
        </p:nvSpPr>
        <p:spPr>
          <a:xfrm>
            <a:off x="455247" y="6072496"/>
            <a:ext cx="6303329" cy="307777"/>
          </a:xfrm>
          <a:prstGeom prst="rect">
            <a:avLst/>
          </a:prstGeom>
          <a:noFill/>
        </p:spPr>
        <p:txBody>
          <a:bodyPr wrap="none" rtlCol="0">
            <a:spAutoFit/>
          </a:bodyPr>
          <a:lstStyle/>
          <a:p>
            <a:r>
              <a:rPr lang="en-US" sz="1400" dirty="0" smtClean="0">
                <a:hlinkClick r:id="rId3"/>
              </a:rPr>
              <a:t>http://metrics.admob.com/2010/03/february-2010-mobile-metrics-report</a:t>
            </a:r>
            <a:r>
              <a:rPr lang="en-US" sz="1400" dirty="0" smtClean="0"/>
              <a:t>/</a:t>
            </a:r>
          </a:p>
        </p:txBody>
      </p:sp>
      <p:pic>
        <p:nvPicPr>
          <p:cNvPr id="2051" name="Picture 3"/>
          <p:cNvPicPr>
            <a:picLocks noChangeAspect="1" noChangeArrowheads="1"/>
          </p:cNvPicPr>
          <p:nvPr/>
        </p:nvPicPr>
        <p:blipFill>
          <a:blip r:embed="rId4" cstate="print"/>
          <a:srcRect/>
          <a:stretch>
            <a:fillRect/>
          </a:stretch>
        </p:blipFill>
        <p:spPr bwMode="auto">
          <a:xfrm>
            <a:off x="549532" y="1050324"/>
            <a:ext cx="7868035" cy="4794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“apps”</a:t>
            </a:r>
            <a:endParaRPr lang="en-US" dirty="0"/>
          </a:p>
        </p:txBody>
      </p:sp>
      <p:sp>
        <p:nvSpPr>
          <p:cNvPr id="3" name="Content Placeholder 2"/>
          <p:cNvSpPr>
            <a:spLocks noGrp="1"/>
          </p:cNvSpPr>
          <p:nvPr>
            <p:ph idx="1"/>
          </p:nvPr>
        </p:nvSpPr>
        <p:spPr/>
        <p:txBody>
          <a:bodyPr/>
          <a:lstStyle/>
          <a:p>
            <a:pPr>
              <a:lnSpc>
                <a:spcPct val="100000"/>
              </a:lnSpc>
            </a:pPr>
            <a:r>
              <a:rPr lang="en-US" dirty="0" smtClean="0"/>
              <a:t>Convenient shorthand, or horrendous jargon, depending on your point of view</a:t>
            </a:r>
          </a:p>
          <a:p>
            <a:pPr>
              <a:lnSpc>
                <a:spcPct val="100000"/>
              </a:lnSpc>
            </a:pPr>
            <a:r>
              <a:rPr lang="en-US" dirty="0" smtClean="0"/>
              <a:t>An application</a:t>
            </a:r>
          </a:p>
          <a:p>
            <a:pPr>
              <a:lnSpc>
                <a:spcPct val="100000"/>
              </a:lnSpc>
            </a:pPr>
            <a:r>
              <a:rPr lang="en-US" dirty="0" smtClean="0"/>
              <a:t>Might be a “native” program for a specific device</a:t>
            </a:r>
          </a:p>
          <a:p>
            <a:pPr>
              <a:lnSpc>
                <a:spcPct val="100000"/>
              </a:lnSpc>
            </a:pPr>
            <a:r>
              <a:rPr lang="en-US" dirty="0" smtClean="0"/>
              <a:t>Might be a website that is designed with mobile devices in mind</a:t>
            </a:r>
          </a:p>
          <a:p>
            <a:pPr>
              <a:lnSpc>
                <a:spcPct val="100000"/>
              </a:lnSpc>
            </a:pPr>
            <a:r>
              <a:rPr lang="en-US" dirty="0" smtClean="0"/>
              <a:t>Might be a widget, or an embedded feature in someone else’s application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Apps for Library Services</a:t>
            </a:r>
            <a:endParaRPr lang="en-US" dirty="0"/>
          </a:p>
        </p:txBody>
      </p:sp>
      <p:sp>
        <p:nvSpPr>
          <p:cNvPr id="3" name="Content Placeholder 2"/>
          <p:cNvSpPr>
            <a:spLocks noGrp="1"/>
          </p:cNvSpPr>
          <p:nvPr>
            <p:ph idx="1"/>
          </p:nvPr>
        </p:nvSpPr>
        <p:spPr/>
        <p:txBody>
          <a:bodyPr>
            <a:normAutofit/>
          </a:bodyPr>
          <a:lstStyle/>
          <a:p>
            <a:pPr>
              <a:lnSpc>
                <a:spcPct val="100000"/>
              </a:lnSpc>
            </a:pPr>
            <a:r>
              <a:rPr lang="en-US" dirty="0" smtClean="0"/>
              <a:t>Some libraries have a mobile web interface</a:t>
            </a:r>
          </a:p>
          <a:p>
            <a:pPr>
              <a:lnSpc>
                <a:spcPct val="100000"/>
              </a:lnSpc>
            </a:pPr>
            <a:r>
              <a:rPr lang="en-US" dirty="0" smtClean="0"/>
              <a:t>A few libraries have developed native apps</a:t>
            </a:r>
          </a:p>
          <a:p>
            <a:pPr>
              <a:lnSpc>
                <a:spcPct val="100000"/>
              </a:lnSpc>
            </a:pPr>
            <a:r>
              <a:rPr lang="en-US" dirty="0" smtClean="0"/>
              <a:t>Many library websites are not mobile-friendly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Web Apps</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smtClean="0"/>
              <a:t>Content is served by a website</a:t>
            </a:r>
          </a:p>
          <a:p>
            <a:pPr>
              <a:lnSpc>
                <a:spcPct val="110000"/>
              </a:lnSpc>
            </a:pPr>
            <a:r>
              <a:rPr lang="en-US" dirty="0" smtClean="0"/>
              <a:t>XHTML optimized for mobile</a:t>
            </a:r>
          </a:p>
          <a:p>
            <a:pPr>
              <a:lnSpc>
                <a:spcPct val="110000"/>
              </a:lnSpc>
            </a:pPr>
            <a:r>
              <a:rPr lang="en-US" dirty="0" smtClean="0"/>
              <a:t>Widely accessible</a:t>
            </a:r>
          </a:p>
          <a:p>
            <a:pPr>
              <a:lnSpc>
                <a:spcPct val="110000"/>
              </a:lnSpc>
            </a:pPr>
            <a:r>
              <a:rPr lang="en-US" dirty="0" smtClean="0"/>
              <a:t>Optimizations vary a lot</a:t>
            </a:r>
          </a:p>
          <a:p>
            <a:pPr>
              <a:lnSpc>
                <a:spcPct val="110000"/>
              </a:lnSpc>
            </a:pPr>
            <a:r>
              <a:rPr lang="en-US" dirty="0" smtClean="0"/>
              <a:t>May not be accepted by some mobile marketplaces, e.g., the </a:t>
            </a:r>
            <a:r>
              <a:rPr lang="en-US" dirty="0" smtClean="0"/>
              <a:t>iTunes </a:t>
            </a:r>
            <a:r>
              <a:rPr lang="en-US" dirty="0" smtClean="0"/>
              <a:t>App Store</a:t>
            </a:r>
          </a:p>
          <a:p>
            <a:pPr>
              <a:lnSpc>
                <a:spcPct val="110000"/>
              </a:lnSpc>
            </a:pPr>
            <a:r>
              <a:rPr lang="en-US" dirty="0" smtClean="0"/>
              <a:t>Some mobile device features unavailable (Geo-location, local data storage, camera, inter-operability with other native apps)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Library mobile web apps</a:t>
            </a:r>
            <a:endParaRPr lang="en-US" dirty="0"/>
          </a:p>
        </p:txBody>
      </p:sp>
      <p:pic>
        <p:nvPicPr>
          <p:cNvPr id="4" name="Picture 3" descr="m.nypl.org.jpg"/>
          <p:cNvPicPr>
            <a:picLocks noChangeAspect="1"/>
          </p:cNvPicPr>
          <p:nvPr/>
        </p:nvPicPr>
        <p:blipFill>
          <a:blip r:embed="rId3" cstate="print"/>
          <a:stretch>
            <a:fillRect/>
          </a:stretch>
        </p:blipFill>
        <p:spPr>
          <a:xfrm>
            <a:off x="539572" y="1526049"/>
            <a:ext cx="2590808" cy="3886210"/>
          </a:xfrm>
          <a:prstGeom prst="rect">
            <a:avLst/>
          </a:prstGeom>
          <a:ln>
            <a:solidFill>
              <a:schemeClr val="tx1"/>
            </a:solidFill>
          </a:ln>
        </p:spPr>
      </p:pic>
      <p:pic>
        <p:nvPicPr>
          <p:cNvPr id="5" name="Picture 4" descr="uvalib.jpg"/>
          <p:cNvPicPr>
            <a:picLocks noChangeAspect="1"/>
          </p:cNvPicPr>
          <p:nvPr/>
        </p:nvPicPr>
        <p:blipFill>
          <a:blip r:embed="rId4" cstate="print"/>
          <a:stretch>
            <a:fillRect/>
          </a:stretch>
        </p:blipFill>
        <p:spPr>
          <a:xfrm>
            <a:off x="3315727" y="1507524"/>
            <a:ext cx="2594920" cy="3892379"/>
          </a:xfrm>
          <a:prstGeom prst="rect">
            <a:avLst/>
          </a:prstGeom>
          <a:ln>
            <a:solidFill>
              <a:schemeClr val="tx1"/>
            </a:solidFill>
          </a:ln>
        </p:spPr>
      </p:pic>
      <p:pic>
        <p:nvPicPr>
          <p:cNvPr id="6" name="Picture 5" descr="airpac.jpg"/>
          <p:cNvPicPr>
            <a:picLocks noChangeAspect="1"/>
          </p:cNvPicPr>
          <p:nvPr/>
        </p:nvPicPr>
        <p:blipFill>
          <a:blip r:embed="rId5" cstate="print"/>
          <a:stretch>
            <a:fillRect/>
          </a:stretch>
        </p:blipFill>
        <p:spPr>
          <a:xfrm>
            <a:off x="6091882" y="1495169"/>
            <a:ext cx="2594918" cy="3892377"/>
          </a:xfrm>
          <a:prstGeom prst="rect">
            <a:avLst/>
          </a:prstGeom>
          <a:ln>
            <a:solidFill>
              <a:schemeClr val="tx1"/>
            </a:solidFill>
          </a:ln>
        </p:spPr>
      </p:pic>
      <p:sp>
        <p:nvSpPr>
          <p:cNvPr id="8" name="TextBox 7"/>
          <p:cNvSpPr txBox="1"/>
          <p:nvPr/>
        </p:nvSpPr>
        <p:spPr>
          <a:xfrm>
            <a:off x="543697" y="5647044"/>
            <a:ext cx="2082814" cy="307777"/>
          </a:xfrm>
          <a:prstGeom prst="rect">
            <a:avLst/>
          </a:prstGeom>
          <a:noFill/>
        </p:spPr>
        <p:txBody>
          <a:bodyPr wrap="none" rtlCol="0">
            <a:spAutoFit/>
          </a:bodyPr>
          <a:lstStyle/>
          <a:p>
            <a:r>
              <a:rPr lang="en-US" sz="1400" dirty="0" smtClean="0"/>
              <a:t>New York Public Library</a:t>
            </a:r>
            <a:endParaRPr lang="en-US" sz="1400" dirty="0"/>
          </a:p>
        </p:txBody>
      </p:sp>
      <p:sp>
        <p:nvSpPr>
          <p:cNvPr id="9" name="TextBox 8"/>
          <p:cNvSpPr txBox="1"/>
          <p:nvPr/>
        </p:nvSpPr>
        <p:spPr>
          <a:xfrm>
            <a:off x="3303373" y="5651162"/>
            <a:ext cx="2080891" cy="307777"/>
          </a:xfrm>
          <a:prstGeom prst="rect">
            <a:avLst/>
          </a:prstGeom>
          <a:noFill/>
        </p:spPr>
        <p:txBody>
          <a:bodyPr wrap="none" rtlCol="0">
            <a:spAutoFit/>
          </a:bodyPr>
          <a:lstStyle/>
          <a:p>
            <a:r>
              <a:rPr lang="en-US" sz="1400" dirty="0" smtClean="0"/>
              <a:t>Univ. of Virginia Library</a:t>
            </a:r>
            <a:endParaRPr lang="en-US" sz="1400" dirty="0"/>
          </a:p>
        </p:txBody>
      </p:sp>
      <p:sp>
        <p:nvSpPr>
          <p:cNvPr id="10" name="TextBox 9"/>
          <p:cNvSpPr txBox="1"/>
          <p:nvPr/>
        </p:nvSpPr>
        <p:spPr>
          <a:xfrm>
            <a:off x="6087761" y="5630568"/>
            <a:ext cx="1668983" cy="307777"/>
          </a:xfrm>
          <a:prstGeom prst="rect">
            <a:avLst/>
          </a:prstGeom>
          <a:noFill/>
        </p:spPr>
        <p:txBody>
          <a:bodyPr wrap="none" rtlCol="0">
            <a:spAutoFit/>
          </a:bodyPr>
          <a:lstStyle/>
          <a:p>
            <a:r>
              <a:rPr lang="en-US" sz="1400" dirty="0" smtClean="0"/>
              <a:t>Victoria University</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something happening here …</a:t>
            </a:r>
            <a:endParaRPr lang="en-US" dirty="0"/>
          </a:p>
        </p:txBody>
      </p:sp>
      <p:pic>
        <p:nvPicPr>
          <p:cNvPr id="4" name="Picture 3" descr="pandora.jpg"/>
          <p:cNvPicPr>
            <a:picLocks noChangeAspect="1"/>
          </p:cNvPicPr>
          <p:nvPr/>
        </p:nvPicPr>
        <p:blipFill>
          <a:blip r:embed="rId3" cstate="print"/>
          <a:stretch>
            <a:fillRect/>
          </a:stretch>
        </p:blipFill>
        <p:spPr>
          <a:xfrm>
            <a:off x="3048000" y="1143000"/>
            <a:ext cx="3048000" cy="4572000"/>
          </a:xfrm>
          <a:prstGeom prst="rect">
            <a:avLst/>
          </a:prstGeom>
          <a:ln>
            <a:solidFill>
              <a:schemeClr val="tx1"/>
            </a:solidFill>
          </a:ln>
        </p:spPr>
      </p:pic>
      <p:sp>
        <p:nvSpPr>
          <p:cNvPr id="5" name="TextBox 4"/>
          <p:cNvSpPr txBox="1"/>
          <p:nvPr/>
        </p:nvSpPr>
        <p:spPr>
          <a:xfrm>
            <a:off x="3039762" y="5869462"/>
            <a:ext cx="1328825" cy="307777"/>
          </a:xfrm>
          <a:prstGeom prst="rect">
            <a:avLst/>
          </a:prstGeom>
          <a:noFill/>
        </p:spPr>
        <p:txBody>
          <a:bodyPr wrap="none" rtlCol="0">
            <a:spAutoFit/>
          </a:bodyPr>
          <a:lstStyle/>
          <a:p>
            <a:r>
              <a:rPr lang="en-US" sz="1400" dirty="0" smtClean="0"/>
              <a:t>Pandora Radio</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Native Apps</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smtClean="0"/>
              <a:t>Written for a mobile operating system, e.g., </a:t>
            </a:r>
            <a:r>
              <a:rPr lang="en-US" dirty="0" err="1" smtClean="0"/>
              <a:t>iPhone</a:t>
            </a:r>
            <a:r>
              <a:rPr lang="en-US" dirty="0" smtClean="0"/>
              <a:t>, Android, Palm, etc.</a:t>
            </a:r>
          </a:p>
          <a:p>
            <a:pPr>
              <a:lnSpc>
                <a:spcPct val="110000"/>
              </a:lnSpc>
            </a:pPr>
            <a:r>
              <a:rPr lang="en-US" dirty="0" smtClean="0"/>
              <a:t>Significant effort to support all mobile devices</a:t>
            </a:r>
          </a:p>
          <a:p>
            <a:pPr>
              <a:lnSpc>
                <a:spcPct val="110000"/>
              </a:lnSpc>
            </a:pPr>
            <a:r>
              <a:rPr lang="en-US" dirty="0" smtClean="0"/>
              <a:t>Mobile developer communities are growing</a:t>
            </a:r>
          </a:p>
          <a:p>
            <a:pPr>
              <a:lnSpc>
                <a:spcPct val="110000"/>
              </a:lnSpc>
            </a:pPr>
            <a:r>
              <a:rPr lang="en-US" dirty="0" smtClean="0"/>
              <a:t>Device features (camera, microphone, speaker, GPS) are all available</a:t>
            </a:r>
          </a:p>
          <a:p>
            <a:pPr>
              <a:lnSpc>
                <a:spcPct val="110000"/>
              </a:lnSpc>
            </a:pPr>
            <a:r>
              <a:rPr lang="en-US" dirty="0" smtClean="0"/>
              <a:t>HTML5 technologies may push the pendulum back to web apps, for capable mobile browsers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mobile native apps</a:t>
            </a:r>
            <a:endParaRPr lang="en-US" dirty="0"/>
          </a:p>
        </p:txBody>
      </p:sp>
      <p:pic>
        <p:nvPicPr>
          <p:cNvPr id="5" name="Content Placeholder 4" descr="newlisbooks.jpg"/>
          <p:cNvPicPr>
            <a:picLocks noGrp="1" noChangeAspect="1"/>
          </p:cNvPicPr>
          <p:nvPr>
            <p:ph idx="1"/>
          </p:nvPr>
        </p:nvPicPr>
        <p:blipFill>
          <a:blip r:embed="rId3" cstate="print"/>
          <a:stretch>
            <a:fillRect/>
          </a:stretch>
        </p:blipFill>
        <p:spPr>
          <a:xfrm>
            <a:off x="530157" y="1521576"/>
            <a:ext cx="2577314" cy="3865970"/>
          </a:xfrm>
          <a:ln>
            <a:solidFill>
              <a:schemeClr val="tx1"/>
            </a:solidFill>
          </a:ln>
        </p:spPr>
      </p:pic>
      <p:pic>
        <p:nvPicPr>
          <p:cNvPr id="6" name="Picture 5" descr="photof.jpg"/>
          <p:cNvPicPr>
            <a:picLocks noChangeAspect="1"/>
          </p:cNvPicPr>
          <p:nvPr/>
        </p:nvPicPr>
        <p:blipFill>
          <a:blip r:embed="rId4" cstate="print"/>
          <a:stretch>
            <a:fillRect/>
          </a:stretch>
        </p:blipFill>
        <p:spPr>
          <a:xfrm>
            <a:off x="3315210" y="1507076"/>
            <a:ext cx="2587228" cy="3880842"/>
          </a:xfrm>
          <a:prstGeom prst="rect">
            <a:avLst/>
          </a:prstGeom>
          <a:ln>
            <a:solidFill>
              <a:schemeClr val="tx1"/>
            </a:solidFill>
          </a:ln>
        </p:spPr>
      </p:pic>
      <p:pic>
        <p:nvPicPr>
          <p:cNvPr id="8" name="Picture 7" descr="dukemobile.jpg"/>
          <p:cNvPicPr>
            <a:picLocks noChangeAspect="1"/>
          </p:cNvPicPr>
          <p:nvPr/>
        </p:nvPicPr>
        <p:blipFill>
          <a:blip r:embed="rId5" cstate="print"/>
          <a:stretch>
            <a:fillRect/>
          </a:stretch>
        </p:blipFill>
        <p:spPr>
          <a:xfrm>
            <a:off x="6137240" y="1519881"/>
            <a:ext cx="2578444" cy="3867666"/>
          </a:xfrm>
          <a:prstGeom prst="rect">
            <a:avLst/>
          </a:prstGeom>
          <a:ln>
            <a:solidFill>
              <a:schemeClr val="tx1"/>
            </a:solidFill>
          </a:ln>
        </p:spPr>
      </p:pic>
      <p:sp>
        <p:nvSpPr>
          <p:cNvPr id="9" name="TextBox 8"/>
          <p:cNvSpPr txBox="1"/>
          <p:nvPr/>
        </p:nvSpPr>
        <p:spPr>
          <a:xfrm>
            <a:off x="543697" y="5647044"/>
            <a:ext cx="1321196" cy="307777"/>
          </a:xfrm>
          <a:prstGeom prst="rect">
            <a:avLst/>
          </a:prstGeom>
          <a:noFill/>
        </p:spPr>
        <p:txBody>
          <a:bodyPr wrap="none" rtlCol="0">
            <a:spAutoFit/>
          </a:bodyPr>
          <a:lstStyle/>
          <a:p>
            <a:r>
              <a:rPr lang="en-US" sz="1400" dirty="0" smtClean="0"/>
              <a:t>New LIS Books</a:t>
            </a:r>
            <a:endParaRPr lang="en-US" sz="1400" dirty="0"/>
          </a:p>
        </p:txBody>
      </p:sp>
      <p:sp>
        <p:nvSpPr>
          <p:cNvPr id="10" name="TextBox 9"/>
          <p:cNvSpPr txBox="1"/>
          <p:nvPr/>
        </p:nvSpPr>
        <p:spPr>
          <a:xfrm>
            <a:off x="3303373" y="5638811"/>
            <a:ext cx="1566454" cy="307777"/>
          </a:xfrm>
          <a:prstGeom prst="rect">
            <a:avLst/>
          </a:prstGeom>
          <a:noFill/>
        </p:spPr>
        <p:txBody>
          <a:bodyPr wrap="none" rtlCol="0">
            <a:spAutoFit/>
          </a:bodyPr>
          <a:lstStyle/>
          <a:p>
            <a:r>
              <a:rPr lang="en-US" sz="1400" dirty="0" smtClean="0"/>
              <a:t>DC Public Library</a:t>
            </a:r>
            <a:endParaRPr lang="en-US" sz="1400" dirty="0"/>
          </a:p>
        </p:txBody>
      </p:sp>
      <p:sp>
        <p:nvSpPr>
          <p:cNvPr id="11" name="TextBox 10"/>
          <p:cNvSpPr txBox="1"/>
          <p:nvPr/>
        </p:nvSpPr>
        <p:spPr>
          <a:xfrm>
            <a:off x="6124832" y="5630573"/>
            <a:ext cx="1104790" cy="307777"/>
          </a:xfrm>
          <a:prstGeom prst="rect">
            <a:avLst/>
          </a:prstGeom>
          <a:noFill/>
        </p:spPr>
        <p:txBody>
          <a:bodyPr wrap="none" rtlCol="0">
            <a:spAutoFit/>
          </a:bodyPr>
          <a:lstStyle/>
          <a:p>
            <a:r>
              <a:rPr lang="en-US" sz="1400" dirty="0" err="1" smtClean="0"/>
              <a:t>DukeMobile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Choices</a:t>
            </a:r>
            <a:endParaRPr lang="en-US" dirty="0"/>
          </a:p>
        </p:txBody>
      </p:sp>
      <p:sp>
        <p:nvSpPr>
          <p:cNvPr id="3" name="Content Placeholder 2"/>
          <p:cNvSpPr>
            <a:spLocks noGrp="1"/>
          </p:cNvSpPr>
          <p:nvPr>
            <p:ph idx="1"/>
          </p:nvPr>
        </p:nvSpPr>
        <p:spPr/>
        <p:txBody>
          <a:bodyPr/>
          <a:lstStyle/>
          <a:p>
            <a:pPr>
              <a:spcBef>
                <a:spcPts val="0"/>
              </a:spcBef>
            </a:pPr>
            <a:r>
              <a:rPr lang="en-US" dirty="0" smtClean="0"/>
              <a:t>Access to a catalog or something else?</a:t>
            </a:r>
          </a:p>
          <a:p>
            <a:pPr>
              <a:spcBef>
                <a:spcPts val="0"/>
              </a:spcBef>
            </a:pPr>
            <a:r>
              <a:rPr lang="en-US" dirty="0" smtClean="0"/>
              <a:t>Native or web app?</a:t>
            </a:r>
          </a:p>
          <a:p>
            <a:pPr>
              <a:spcBef>
                <a:spcPts val="0"/>
              </a:spcBef>
            </a:pPr>
            <a:r>
              <a:rPr lang="en-US" dirty="0" smtClean="0"/>
              <a:t>One device or several?</a:t>
            </a:r>
          </a:p>
          <a:p>
            <a:pPr>
              <a:spcBef>
                <a:spcPts val="0"/>
              </a:spcBef>
            </a:pPr>
            <a:r>
              <a:rPr lang="en-US" dirty="0" smtClean="0"/>
              <a:t>App code built, bought, or borrowed?</a:t>
            </a:r>
          </a:p>
          <a:p>
            <a:pPr>
              <a:spcBef>
                <a:spcPts val="0"/>
              </a:spcBef>
            </a:pPr>
            <a:r>
              <a:rPr lang="en-US" dirty="0" smtClean="0"/>
              <a:t>How much to invest?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vs. Web</a:t>
            </a:r>
            <a:endParaRPr lang="en-US" dirty="0"/>
          </a:p>
        </p:txBody>
      </p:sp>
      <p:sp>
        <p:nvSpPr>
          <p:cNvPr id="3" name="Content Placeholder 2"/>
          <p:cNvSpPr>
            <a:spLocks noGrp="1"/>
          </p:cNvSpPr>
          <p:nvPr>
            <p:ph idx="1"/>
          </p:nvPr>
        </p:nvSpPr>
        <p:spPr/>
        <p:txBody>
          <a:bodyPr/>
          <a:lstStyle/>
          <a:p>
            <a:pPr>
              <a:lnSpc>
                <a:spcPct val="100000"/>
              </a:lnSpc>
            </a:pPr>
            <a:r>
              <a:rPr lang="en-US" dirty="0" smtClean="0"/>
              <a:t>Strong advocates of both</a:t>
            </a:r>
          </a:p>
          <a:p>
            <a:pPr>
              <a:lnSpc>
                <a:spcPct val="100000"/>
              </a:lnSpc>
            </a:pPr>
            <a:r>
              <a:rPr lang="en-US" dirty="0" smtClean="0"/>
              <a:t>Easy to get absorbed in the arguments</a:t>
            </a:r>
          </a:p>
          <a:p>
            <a:pPr>
              <a:lnSpc>
                <a:spcPct val="100000"/>
              </a:lnSpc>
            </a:pPr>
            <a:r>
              <a:rPr lang="en-US" dirty="0" smtClean="0"/>
              <a:t>As with most things in life, when determining which path to choose, the choice comes down to “it depends”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apps for one device</a:t>
            </a:r>
            <a:endParaRPr lang="en-US" dirty="0"/>
          </a:p>
        </p:txBody>
      </p:sp>
      <p:sp>
        <p:nvSpPr>
          <p:cNvPr id="3" name="Content Placeholder 2"/>
          <p:cNvSpPr>
            <a:spLocks noGrp="1"/>
          </p:cNvSpPr>
          <p:nvPr>
            <p:ph idx="1"/>
          </p:nvPr>
        </p:nvSpPr>
        <p:spPr/>
        <p:txBody>
          <a:bodyPr/>
          <a:lstStyle/>
          <a:p>
            <a:pPr>
              <a:buNone/>
            </a:pPr>
            <a:r>
              <a:rPr lang="en-US" dirty="0" smtClean="0"/>
              <a:t>Sometimes it makes good sense:</a:t>
            </a:r>
          </a:p>
          <a:p>
            <a:pPr>
              <a:lnSpc>
                <a:spcPct val="100000"/>
              </a:lnSpc>
            </a:pPr>
            <a:r>
              <a:rPr lang="en-US" dirty="0" smtClean="0"/>
              <a:t>You require a feature that only that device supports</a:t>
            </a:r>
          </a:p>
          <a:p>
            <a:pPr>
              <a:lnSpc>
                <a:spcPct val="100000"/>
              </a:lnSpc>
            </a:pPr>
            <a:r>
              <a:rPr lang="en-US" dirty="0" smtClean="0"/>
              <a:t>The device’s market is big enough, for you</a:t>
            </a:r>
          </a:p>
          <a:p>
            <a:pPr>
              <a:lnSpc>
                <a:spcPct val="100000"/>
              </a:lnSpc>
            </a:pPr>
            <a:r>
              <a:rPr lang="en-US" dirty="0" smtClean="0"/>
              <a:t>You know all of your app users have the device</a:t>
            </a:r>
          </a:p>
          <a:p>
            <a:pPr>
              <a:lnSpc>
                <a:spcPct val="100000"/>
              </a:lnSpc>
            </a:pPr>
            <a:r>
              <a:rPr lang="en-US" dirty="0" smtClean="0"/>
              <a:t>You’re experimenting</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WorldCat</a:t>
            </a:r>
            <a:r>
              <a:rPr lang="en-US" dirty="0" smtClean="0"/>
              <a:t> Mobile Pilot</a:t>
            </a:r>
            <a:endParaRPr lang="en-US" dirty="0"/>
          </a:p>
        </p:txBody>
      </p:sp>
      <p:pic>
        <p:nvPicPr>
          <p:cNvPr id="3" name="Picture 2" descr="photo.jpg"/>
          <p:cNvPicPr>
            <a:picLocks noChangeAspect="1"/>
          </p:cNvPicPr>
          <p:nvPr/>
        </p:nvPicPr>
        <p:blipFill>
          <a:blip r:embed="rId3" cstate="print"/>
          <a:srcRect/>
          <a:stretch>
            <a:fillRect/>
          </a:stretch>
        </p:blipFill>
        <p:spPr bwMode="auto">
          <a:xfrm>
            <a:off x="428625" y="1237986"/>
            <a:ext cx="3048000" cy="4572000"/>
          </a:xfrm>
          <a:prstGeom prst="rect">
            <a:avLst/>
          </a:prstGeom>
          <a:noFill/>
          <a:ln w="9525">
            <a:solidFill>
              <a:schemeClr val="tx1"/>
            </a:solidFill>
            <a:miter lim="800000"/>
            <a:headEnd/>
            <a:tailEnd/>
          </a:ln>
        </p:spPr>
      </p:pic>
      <p:pic>
        <p:nvPicPr>
          <p:cNvPr id="4" name="Picture 3" descr="photo1.jpg"/>
          <p:cNvPicPr>
            <a:picLocks noChangeAspect="1"/>
          </p:cNvPicPr>
          <p:nvPr/>
        </p:nvPicPr>
        <p:blipFill>
          <a:blip r:embed="rId4" cstate="print"/>
          <a:srcRect/>
          <a:stretch>
            <a:fillRect/>
          </a:stretch>
        </p:blipFill>
        <p:spPr bwMode="auto">
          <a:xfrm>
            <a:off x="2286000" y="1309424"/>
            <a:ext cx="3048000" cy="4572000"/>
          </a:xfrm>
          <a:prstGeom prst="rect">
            <a:avLst/>
          </a:prstGeom>
          <a:noFill/>
          <a:ln w="9525">
            <a:solidFill>
              <a:schemeClr val="tx1"/>
            </a:solidFill>
            <a:miter lim="800000"/>
            <a:headEnd/>
            <a:tailEnd/>
          </a:ln>
        </p:spPr>
      </p:pic>
      <p:pic>
        <p:nvPicPr>
          <p:cNvPr id="5" name="Picture 4" descr="photo2.jpg"/>
          <p:cNvPicPr>
            <a:picLocks noChangeAspect="1"/>
          </p:cNvPicPr>
          <p:nvPr/>
        </p:nvPicPr>
        <p:blipFill>
          <a:blip r:embed="rId5" cstate="print"/>
          <a:srcRect/>
          <a:stretch>
            <a:fillRect/>
          </a:stretch>
        </p:blipFill>
        <p:spPr bwMode="auto">
          <a:xfrm>
            <a:off x="4000500" y="1380861"/>
            <a:ext cx="3048000" cy="4572000"/>
          </a:xfrm>
          <a:prstGeom prst="rect">
            <a:avLst/>
          </a:prstGeom>
          <a:noFill/>
          <a:ln w="9525">
            <a:solidFill>
              <a:schemeClr val="tx1"/>
            </a:solidFill>
            <a:miter lim="800000"/>
            <a:headEnd/>
            <a:tailEnd/>
          </a:ln>
        </p:spPr>
      </p:pic>
      <p:pic>
        <p:nvPicPr>
          <p:cNvPr id="6" name="Picture 5" descr="photo3.jpg"/>
          <p:cNvPicPr>
            <a:picLocks noChangeAspect="1"/>
          </p:cNvPicPr>
          <p:nvPr/>
        </p:nvPicPr>
        <p:blipFill>
          <a:blip r:embed="rId6" cstate="print"/>
          <a:srcRect/>
          <a:stretch>
            <a:fillRect/>
          </a:stretch>
        </p:blipFill>
        <p:spPr bwMode="auto">
          <a:xfrm>
            <a:off x="5595938" y="1452299"/>
            <a:ext cx="3048000" cy="4572000"/>
          </a:xfrm>
          <a:prstGeom prst="rect">
            <a:avLst/>
          </a:prstGeom>
          <a:noFill/>
          <a:ln w="9525">
            <a:solidFill>
              <a:schemeClr val="tx1"/>
            </a:solidFill>
            <a:miter lim="800000"/>
            <a:headEnd/>
            <a:tailEnd/>
          </a:ln>
        </p:spPr>
      </p:pic>
      <p:sp>
        <p:nvSpPr>
          <p:cNvPr id="7" name="TextBox 6"/>
          <p:cNvSpPr txBox="1"/>
          <p:nvPr/>
        </p:nvSpPr>
        <p:spPr>
          <a:xfrm>
            <a:off x="6684761" y="228600"/>
            <a:ext cx="2194832" cy="369332"/>
          </a:xfrm>
          <a:prstGeom prst="rect">
            <a:avLst/>
          </a:prstGeom>
          <a:noFill/>
        </p:spPr>
        <p:txBody>
          <a:bodyPr wrap="none" rtlCol="0">
            <a:spAutoFit/>
          </a:bodyPr>
          <a:lstStyle/>
          <a:p>
            <a:pPr algn="r"/>
            <a:r>
              <a:rPr lang="en-US" dirty="0" smtClean="0">
                <a:solidFill>
                  <a:schemeClr val="bg1">
                    <a:lumMod val="50000"/>
                  </a:schemeClr>
                </a:solidFill>
              </a:rPr>
              <a:t>library mobile </a:t>
            </a:r>
            <a:r>
              <a:rPr lang="en-US" b="1" dirty="0" smtClean="0"/>
              <a:t>apps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Gartner Hype Cycle</a:t>
            </a:r>
            <a:endParaRPr lang="en-US" dirty="0"/>
          </a:p>
        </p:txBody>
      </p:sp>
      <p:sp>
        <p:nvSpPr>
          <p:cNvPr id="3" name="Content Placeholder 2"/>
          <p:cNvSpPr>
            <a:spLocks noGrp="1"/>
          </p:cNvSpPr>
          <p:nvPr>
            <p:ph idx="1"/>
          </p:nvPr>
        </p:nvSpPr>
        <p:spPr/>
        <p:txBody>
          <a:bodyPr>
            <a:normAutofit/>
          </a:bodyPr>
          <a:lstStyle/>
          <a:p>
            <a:pPr>
              <a:lnSpc>
                <a:spcPct val="100000"/>
              </a:lnSpc>
            </a:pPr>
            <a:r>
              <a:rPr lang="en-US" dirty="0" smtClean="0"/>
              <a:t>Represents the maturity and adoption of various technologies</a:t>
            </a:r>
          </a:p>
          <a:p>
            <a:pPr>
              <a:lnSpc>
                <a:spcPct val="100000"/>
              </a:lnSpc>
            </a:pPr>
            <a:r>
              <a:rPr lang="en-US" dirty="0" smtClean="0"/>
              <a:t>Term coined by Gartner, Inc.</a:t>
            </a:r>
          </a:p>
          <a:p>
            <a:pPr>
              <a:lnSpc>
                <a:spcPct val="100000"/>
              </a:lnSpc>
            </a:pPr>
            <a:r>
              <a:rPr lang="en-US" dirty="0" smtClean="0"/>
              <a:t>Five Phases, from trigger to productivity</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922330" y="790113"/>
            <a:ext cx="6605934" cy="4776409"/>
          </a:xfrm>
          <a:prstGeom prst="rect">
            <a:avLst/>
          </a:prstGeom>
          <a:noFill/>
          <a:ln w="9525">
            <a:noFill/>
            <a:miter lim="800000"/>
            <a:headEnd/>
            <a:tailEnd/>
          </a:ln>
        </p:spPr>
      </p:pic>
      <p:sp>
        <p:nvSpPr>
          <p:cNvPr id="7" name="TextBox 6"/>
          <p:cNvSpPr txBox="1"/>
          <p:nvPr/>
        </p:nvSpPr>
        <p:spPr>
          <a:xfrm>
            <a:off x="762000" y="457200"/>
            <a:ext cx="3001143" cy="369332"/>
          </a:xfrm>
          <a:prstGeom prst="rect">
            <a:avLst/>
          </a:prstGeom>
          <a:noFill/>
        </p:spPr>
        <p:txBody>
          <a:bodyPr wrap="none" rtlCol="0">
            <a:spAutoFit/>
          </a:bodyPr>
          <a:lstStyle/>
          <a:p>
            <a:r>
              <a:rPr lang="en-GB" b="1" dirty="0" smtClean="0"/>
              <a:t>Gartner Research: Hype Cycle</a:t>
            </a:r>
            <a:endParaRPr lang="en-US" dirty="0"/>
          </a:p>
        </p:txBody>
      </p:sp>
      <p:sp>
        <p:nvSpPr>
          <p:cNvPr id="9" name="TextBox 8"/>
          <p:cNvSpPr txBox="1"/>
          <p:nvPr/>
        </p:nvSpPr>
        <p:spPr>
          <a:xfrm>
            <a:off x="625642" y="6031138"/>
            <a:ext cx="7675449" cy="276999"/>
          </a:xfrm>
          <a:prstGeom prst="rect">
            <a:avLst/>
          </a:prstGeom>
          <a:noFill/>
        </p:spPr>
        <p:txBody>
          <a:bodyPr wrap="square" rtlCol="0">
            <a:spAutoFit/>
          </a:bodyPr>
          <a:lstStyle/>
          <a:p>
            <a:r>
              <a:rPr lang="en-US" sz="1200" dirty="0" smtClean="0">
                <a:hlinkClick r:id="rId4"/>
              </a:rPr>
              <a:t>http://blogs.reuters.com/commentaries/2009/08/11/twitter-backlash-foretold/</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252538" y="957263"/>
            <a:ext cx="6638925" cy="4943475"/>
          </a:xfrm>
          <a:prstGeom prst="rect">
            <a:avLst/>
          </a:prstGeom>
          <a:noFill/>
          <a:ln w="9525">
            <a:noFill/>
            <a:miter lim="800000"/>
            <a:headEnd/>
            <a:tailEnd/>
          </a:ln>
        </p:spPr>
      </p:pic>
      <p:sp>
        <p:nvSpPr>
          <p:cNvPr id="6" name="TextBox 5"/>
          <p:cNvSpPr txBox="1"/>
          <p:nvPr/>
        </p:nvSpPr>
        <p:spPr>
          <a:xfrm>
            <a:off x="762000" y="6096000"/>
            <a:ext cx="3288593" cy="276999"/>
          </a:xfrm>
          <a:prstGeom prst="rect">
            <a:avLst/>
          </a:prstGeom>
          <a:noFill/>
        </p:spPr>
        <p:txBody>
          <a:bodyPr wrap="none" rtlCol="0">
            <a:spAutoFit/>
          </a:bodyPr>
          <a:lstStyle/>
          <a:p>
            <a:r>
              <a:rPr lang="en-US" sz="1200" dirty="0" smtClean="0">
                <a:hlinkClick r:id="rId4"/>
              </a:rPr>
              <a:t>http://www.gartner.com/it/page.jsp?id=1124212</a:t>
            </a:r>
            <a:r>
              <a:rPr lang="en-US" sz="1200" dirty="0" smtClean="0"/>
              <a:t> </a:t>
            </a:r>
            <a:endParaRPr lang="en-US" sz="1200" dirty="0"/>
          </a:p>
        </p:txBody>
      </p:sp>
      <p:sp>
        <p:nvSpPr>
          <p:cNvPr id="7" name="TextBox 6"/>
          <p:cNvSpPr txBox="1"/>
          <p:nvPr/>
        </p:nvSpPr>
        <p:spPr>
          <a:xfrm>
            <a:off x="762000" y="457200"/>
            <a:ext cx="6421758" cy="369332"/>
          </a:xfrm>
          <a:prstGeom prst="rect">
            <a:avLst/>
          </a:prstGeom>
          <a:noFill/>
        </p:spPr>
        <p:txBody>
          <a:bodyPr wrap="none" rtlCol="0">
            <a:spAutoFit/>
          </a:bodyPr>
          <a:lstStyle/>
          <a:p>
            <a:r>
              <a:rPr lang="en-GB" b="1" dirty="0" smtClean="0"/>
              <a:t>Gartner Research: Hype Cycle of Emerging Technologies, July 2009</a:t>
            </a:r>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457200"/>
            <a:ext cx="5307094" cy="369332"/>
          </a:xfrm>
          <a:prstGeom prst="rect">
            <a:avLst/>
          </a:prstGeom>
          <a:noFill/>
        </p:spPr>
        <p:txBody>
          <a:bodyPr wrap="none" rtlCol="0">
            <a:spAutoFit/>
          </a:bodyPr>
          <a:lstStyle/>
          <a:p>
            <a:r>
              <a:rPr lang="en-GB" b="1" dirty="0" smtClean="0"/>
              <a:t>Library Mobile App Hype Cycle – Where are we?</a:t>
            </a:r>
            <a:endParaRPr lang="en-US" dirty="0"/>
          </a:p>
        </p:txBody>
      </p:sp>
      <p:pic>
        <p:nvPicPr>
          <p:cNvPr id="5" name="Picture 4" descr="hypecycle_libmobile.PNG"/>
          <p:cNvPicPr>
            <a:picLocks noChangeAspect="1"/>
          </p:cNvPicPr>
          <p:nvPr/>
        </p:nvPicPr>
        <p:blipFill>
          <a:blip r:embed="rId3" cstate="print"/>
          <a:stretch>
            <a:fillRect/>
          </a:stretch>
        </p:blipFill>
        <p:spPr>
          <a:xfrm>
            <a:off x="1243012" y="947737"/>
            <a:ext cx="6657975" cy="4962525"/>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“library”, “mobile”, and “app” – some definitions</a:t>
            </a:r>
          </a:p>
          <a:p>
            <a:r>
              <a:rPr lang="en-US" dirty="0" smtClean="0"/>
              <a:t>The landscape</a:t>
            </a:r>
          </a:p>
          <a:p>
            <a:r>
              <a:rPr lang="en-US" dirty="0" smtClean="0"/>
              <a:t>Native vs. Web apps</a:t>
            </a:r>
          </a:p>
          <a:p>
            <a:r>
              <a:rPr lang="en-US" dirty="0" smtClean="0"/>
              <a:t>The Hype Cycle</a:t>
            </a:r>
          </a:p>
          <a:p>
            <a:r>
              <a:rPr lang="en-US" dirty="0" smtClean="0"/>
              <a:t>Some suggestions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 then disappointment</a:t>
            </a:r>
            <a:endParaRPr lang="en-US" dirty="0"/>
          </a:p>
        </p:txBody>
      </p:sp>
      <p:sp>
        <p:nvSpPr>
          <p:cNvPr id="3" name="Content Placeholder 2"/>
          <p:cNvSpPr>
            <a:spLocks noGrp="1"/>
          </p:cNvSpPr>
          <p:nvPr>
            <p:ph idx="1"/>
          </p:nvPr>
        </p:nvSpPr>
        <p:spPr/>
        <p:txBody>
          <a:bodyPr/>
          <a:lstStyle/>
          <a:p>
            <a:pPr>
              <a:buNone/>
            </a:pPr>
            <a:r>
              <a:rPr lang="en-US" dirty="0" smtClean="0"/>
              <a:t>“ … it is tempting to wish that this cycle of expectation and disappointment could be avoided.  In fact, the cycle is an essential part of the innovation process.  It is a collective measure of our goals, and the distance that must be traversed in order to realize them.”</a:t>
            </a:r>
          </a:p>
          <a:p>
            <a:pPr>
              <a:buNone/>
            </a:pPr>
            <a:endParaRPr lang="en-US" dirty="0" smtClean="0"/>
          </a:p>
          <a:p>
            <a:pPr>
              <a:buNone/>
            </a:pPr>
            <a:endParaRPr lang="en-US" sz="1400" dirty="0" smtClean="0"/>
          </a:p>
          <a:p>
            <a:pPr>
              <a:buNone/>
            </a:pPr>
            <a:r>
              <a:rPr lang="en-US" sz="1400" dirty="0" err="1" smtClean="0"/>
              <a:t>Saffo</a:t>
            </a:r>
            <a:r>
              <a:rPr lang="en-US" sz="1400" dirty="0" smtClean="0"/>
              <a:t>, Paul. “’Revolution’ the Hype Word of Computer Industry Advances." </a:t>
            </a:r>
            <a:r>
              <a:rPr lang="en-US" sz="1400" i="1" dirty="0" smtClean="0"/>
              <a:t>InfoWorld</a:t>
            </a:r>
            <a:r>
              <a:rPr lang="en-US" sz="1400" dirty="0" smtClean="0"/>
              <a:t> 4 Feb. 1991: 60. Print.</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iPhone</a:t>
            </a:r>
            <a:r>
              <a:rPr lang="en-US" dirty="0" smtClean="0"/>
              <a:t> Apps and the Long Tail</a:t>
            </a:r>
            <a:endParaRPr lang="en-US" dirty="0"/>
          </a:p>
        </p:txBody>
      </p:sp>
      <p:sp>
        <p:nvSpPr>
          <p:cNvPr id="4" name="Content Placeholder 3"/>
          <p:cNvSpPr>
            <a:spLocks noGrp="1"/>
          </p:cNvSpPr>
          <p:nvPr>
            <p:ph idx="1"/>
          </p:nvPr>
        </p:nvSpPr>
        <p:spPr/>
        <p:txBody>
          <a:bodyPr>
            <a:normAutofit/>
          </a:bodyPr>
          <a:lstStyle/>
          <a:p>
            <a:pPr>
              <a:buNone/>
            </a:pPr>
            <a:r>
              <a:rPr lang="en-US" dirty="0" smtClean="0"/>
              <a:t>“The average </a:t>
            </a:r>
            <a:r>
              <a:rPr lang="en-US" dirty="0" err="1" smtClean="0"/>
              <a:t>iPhone</a:t>
            </a:r>
            <a:r>
              <a:rPr lang="en-US" dirty="0" smtClean="0"/>
              <a:t> or iPod Touch owner uses 5 to 10 apps regularly, according to Flurry, a research firm that studies mobile trends. This despite the surfeit of available apps: some 140,000 and counting.”</a:t>
            </a:r>
          </a:p>
          <a:p>
            <a:pPr>
              <a:buNone/>
            </a:pPr>
            <a:endParaRPr lang="en-US" sz="2400" dirty="0" smtClean="0"/>
          </a:p>
          <a:p>
            <a:pPr>
              <a:buNone/>
            </a:pPr>
            <a:endParaRPr lang="en-US" sz="1400" dirty="0" smtClean="0"/>
          </a:p>
          <a:p>
            <a:pPr>
              <a:buNone/>
            </a:pPr>
            <a:endParaRPr lang="en-US" sz="1400" dirty="0" smtClean="0"/>
          </a:p>
          <a:p>
            <a:pPr>
              <a:buNone/>
            </a:pPr>
            <a:r>
              <a:rPr lang="en-US" sz="1400" dirty="0" err="1" smtClean="0"/>
              <a:t>Hafner</a:t>
            </a:r>
            <a:r>
              <a:rPr lang="en-US" sz="1400" dirty="0" smtClean="0"/>
              <a:t>, Katie. "When Phones Are Just Too Smart." </a:t>
            </a:r>
            <a:r>
              <a:rPr lang="en-US" sz="1400" i="1" dirty="0" smtClean="0"/>
              <a:t>The New York Times</a:t>
            </a:r>
            <a:r>
              <a:rPr lang="en-US" sz="1400" dirty="0" smtClean="0"/>
              <a:t>. The New York Times Company, 29 Jan. 2010. Web. 24 Feb. 2010.. </a:t>
            </a:r>
            <a:r>
              <a:rPr lang="en-US" sz="1400" dirty="0" smtClean="0">
                <a:hlinkClick r:id="rId3"/>
              </a:rPr>
              <a:t>http://www.nytimes.com/2010/01/31/fashion/31apps.html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iPhone</a:t>
            </a:r>
            <a:r>
              <a:rPr lang="en-US" dirty="0" smtClean="0"/>
              <a:t> Apps and the Long Tail</a:t>
            </a:r>
            <a:endParaRPr lang="en-US" dirty="0"/>
          </a:p>
        </p:txBody>
      </p:sp>
      <p:pic>
        <p:nvPicPr>
          <p:cNvPr id="4" name="Picture 3" descr="photo.jpg"/>
          <p:cNvPicPr>
            <a:picLocks noChangeAspect="1"/>
          </p:cNvPicPr>
          <p:nvPr/>
        </p:nvPicPr>
        <p:blipFill>
          <a:blip r:embed="rId3" cstate="print"/>
          <a:stretch>
            <a:fillRect/>
          </a:stretch>
        </p:blipFill>
        <p:spPr>
          <a:xfrm>
            <a:off x="3048000" y="1464282"/>
            <a:ext cx="3048000" cy="4572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counts as success?</a:t>
            </a:r>
            <a:endParaRPr lang="en-US" dirty="0"/>
          </a:p>
        </p:txBody>
      </p:sp>
      <p:sp>
        <p:nvSpPr>
          <p:cNvPr id="3" name="Content Placeholder 2"/>
          <p:cNvSpPr>
            <a:spLocks noGrp="1"/>
          </p:cNvSpPr>
          <p:nvPr>
            <p:ph idx="1"/>
          </p:nvPr>
        </p:nvSpPr>
        <p:spPr/>
        <p:txBody>
          <a:bodyPr/>
          <a:lstStyle/>
          <a:p>
            <a:pPr>
              <a:spcBef>
                <a:spcPts val="0"/>
              </a:spcBef>
            </a:pPr>
            <a:r>
              <a:rPr lang="en-US" dirty="0" smtClean="0"/>
              <a:t>More use, not just the same use on a different device</a:t>
            </a:r>
          </a:p>
          <a:p>
            <a:pPr>
              <a:spcBef>
                <a:spcPts val="0"/>
              </a:spcBef>
            </a:pPr>
            <a:r>
              <a:rPr lang="en-US" dirty="0" smtClean="0"/>
              <a:t>Fewer clicks per transaction</a:t>
            </a:r>
          </a:p>
          <a:p>
            <a:pPr>
              <a:spcBef>
                <a:spcPts val="0"/>
              </a:spcBef>
            </a:pPr>
            <a:r>
              <a:rPr lang="en-US" dirty="0" smtClean="0"/>
              <a:t>New uses</a:t>
            </a:r>
          </a:p>
          <a:p>
            <a:pPr>
              <a:spcBef>
                <a:spcPts val="0"/>
              </a:spcBef>
            </a:pPr>
            <a:r>
              <a:rPr lang="en-US" dirty="0" smtClean="0"/>
              <a:t>Moving library services into the flow</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Use, and Buzz</a:t>
            </a:r>
            <a:endParaRPr lang="en-US" dirty="0"/>
          </a:p>
        </p:txBody>
      </p:sp>
      <p:pic>
        <p:nvPicPr>
          <p:cNvPr id="4" name="Picture 3" descr="photo.jpg"/>
          <p:cNvPicPr>
            <a:picLocks noChangeAspect="1"/>
          </p:cNvPicPr>
          <p:nvPr/>
        </p:nvPicPr>
        <p:blipFill>
          <a:blip r:embed="rId3" cstate="print"/>
          <a:stretch>
            <a:fillRect/>
          </a:stretch>
        </p:blipFill>
        <p:spPr>
          <a:xfrm>
            <a:off x="5795318" y="1538416"/>
            <a:ext cx="2586680" cy="3886200"/>
          </a:xfrm>
          <a:prstGeom prst="rect">
            <a:avLst/>
          </a:prstGeom>
          <a:ln>
            <a:solidFill>
              <a:schemeClr val="tx1"/>
            </a:solidFill>
          </a:ln>
        </p:spPr>
      </p:pic>
      <p:sp>
        <p:nvSpPr>
          <p:cNvPr id="6" name="TextBox 5"/>
          <p:cNvSpPr txBox="1"/>
          <p:nvPr/>
        </p:nvSpPr>
        <p:spPr>
          <a:xfrm>
            <a:off x="556054" y="5548183"/>
            <a:ext cx="4227632" cy="738664"/>
          </a:xfrm>
          <a:prstGeom prst="rect">
            <a:avLst/>
          </a:prstGeom>
          <a:noFill/>
        </p:spPr>
        <p:txBody>
          <a:bodyPr wrap="none" rtlCol="0">
            <a:spAutoFit/>
          </a:bodyPr>
          <a:lstStyle/>
          <a:p>
            <a:endParaRPr lang="en-US" sz="1400" dirty="0" smtClean="0">
              <a:hlinkClick r:id="rId4"/>
            </a:endParaRPr>
          </a:p>
          <a:p>
            <a:r>
              <a:rPr lang="en-US" sz="1400" dirty="0" smtClean="0">
                <a:hlinkClick r:id="rId4"/>
              </a:rPr>
              <a:t>http://www.youtube.com/watch?v=BZAbB1kJ-HU </a:t>
            </a:r>
            <a:endParaRPr lang="en-US" sz="1400" dirty="0" smtClean="0"/>
          </a:p>
          <a:p>
            <a:endParaRPr lang="en-US" sz="1400" dirty="0"/>
          </a:p>
        </p:txBody>
      </p:sp>
      <p:pic>
        <p:nvPicPr>
          <p:cNvPr id="48129" name="Picture 1"/>
          <p:cNvPicPr>
            <a:picLocks noChangeAspect="1" noChangeArrowheads="1"/>
          </p:cNvPicPr>
          <p:nvPr/>
        </p:nvPicPr>
        <p:blipFill>
          <a:blip r:embed="rId5" cstate="print"/>
          <a:srcRect/>
          <a:stretch>
            <a:fillRect/>
          </a:stretch>
        </p:blipFill>
        <p:spPr bwMode="auto">
          <a:xfrm>
            <a:off x="563777" y="1524752"/>
            <a:ext cx="4675488" cy="3924577"/>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suggestions</a:t>
            </a:r>
            <a:endParaRPr lang="en-US" dirty="0"/>
          </a:p>
        </p:txBody>
      </p:sp>
      <p:sp>
        <p:nvSpPr>
          <p:cNvPr id="3" name="Content Placeholder 2"/>
          <p:cNvSpPr>
            <a:spLocks noGrp="1"/>
          </p:cNvSpPr>
          <p:nvPr>
            <p:ph idx="1"/>
          </p:nvPr>
        </p:nvSpPr>
        <p:spPr/>
        <p:txBody>
          <a:bodyPr/>
          <a:lstStyle/>
          <a:p>
            <a:pPr>
              <a:lnSpc>
                <a:spcPct val="100000"/>
              </a:lnSpc>
            </a:pPr>
            <a:r>
              <a:rPr lang="en-US" dirty="0" smtClean="0"/>
              <a:t>Mobile devices are reaching your content.  Make that work.</a:t>
            </a:r>
          </a:p>
          <a:p>
            <a:pPr>
              <a:lnSpc>
                <a:spcPct val="100000"/>
              </a:lnSpc>
            </a:pPr>
            <a:r>
              <a:rPr lang="en-US" dirty="0" smtClean="0"/>
              <a:t>Work with, and improve, existing library mobile applications.</a:t>
            </a:r>
          </a:p>
          <a:p>
            <a:pPr>
              <a:lnSpc>
                <a:spcPct val="100000"/>
              </a:lnSpc>
            </a:pPr>
            <a:r>
              <a:rPr lang="en-US" dirty="0" smtClean="0"/>
              <a:t>Don’t disenfranchise users of mobile devices that tend not to browse the web.</a:t>
            </a:r>
          </a:p>
          <a:p>
            <a:pPr>
              <a:lnSpc>
                <a:spcPct val="100000"/>
              </a:lnSpc>
            </a:pPr>
            <a:r>
              <a:rPr lang="en-US" dirty="0" smtClean="0"/>
              <a:t>Study user needs, study results of use, and </a:t>
            </a:r>
            <a:r>
              <a:rPr lang="en-US" dirty="0" err="1" smtClean="0"/>
              <a:t>refactor</a:t>
            </a:r>
            <a:r>
              <a:rPr lang="en-US" dirty="0" smtClean="0"/>
              <a:t> accordingly.</a:t>
            </a:r>
          </a:p>
          <a:p>
            <a:pPr>
              <a:lnSpc>
                <a:spcPct val="100000"/>
              </a:lnSpc>
            </a:pPr>
            <a:r>
              <a:rPr lang="en-US" dirty="0" smtClean="0"/>
              <a:t>Report your study results to the library community.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Great App?</a:t>
            </a:r>
            <a:endParaRPr lang="en-US" dirty="0"/>
          </a:p>
        </p:txBody>
      </p:sp>
      <p:pic>
        <p:nvPicPr>
          <p:cNvPr id="4" name="Picture 3" descr="pandora2.jpg"/>
          <p:cNvPicPr>
            <a:picLocks noChangeAspect="1"/>
          </p:cNvPicPr>
          <p:nvPr/>
        </p:nvPicPr>
        <p:blipFill>
          <a:blip r:embed="rId3" cstate="print"/>
          <a:stretch>
            <a:fillRect/>
          </a:stretch>
        </p:blipFill>
        <p:spPr>
          <a:xfrm>
            <a:off x="3048000" y="1143000"/>
            <a:ext cx="3048000" cy="4572000"/>
          </a:xfrm>
          <a:prstGeom prst="rect">
            <a:avLst/>
          </a:prstGeom>
          <a:ln>
            <a:solidFill>
              <a:schemeClr val="tx1"/>
            </a:solidFill>
          </a:ln>
        </p:spPr>
      </p:pic>
      <p:sp>
        <p:nvSpPr>
          <p:cNvPr id="5" name="TextBox 4"/>
          <p:cNvSpPr txBox="1"/>
          <p:nvPr/>
        </p:nvSpPr>
        <p:spPr>
          <a:xfrm>
            <a:off x="3039762" y="5881825"/>
            <a:ext cx="1328825" cy="307777"/>
          </a:xfrm>
          <a:prstGeom prst="rect">
            <a:avLst/>
          </a:prstGeom>
          <a:noFill/>
        </p:spPr>
        <p:txBody>
          <a:bodyPr wrap="none" rtlCol="0">
            <a:spAutoFit/>
          </a:bodyPr>
          <a:lstStyle/>
          <a:p>
            <a:r>
              <a:rPr lang="en-US" sz="1400" dirty="0" smtClean="0"/>
              <a:t>Pandora Radio</a:t>
            </a:r>
            <a:endParaRPr 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noted</a:t>
            </a:r>
            <a:endParaRPr lang="en-US" dirty="0"/>
          </a:p>
        </p:txBody>
      </p:sp>
      <p:sp>
        <p:nvSpPr>
          <p:cNvPr id="3" name="Content Placeholder 2"/>
          <p:cNvSpPr>
            <a:spLocks noGrp="1"/>
          </p:cNvSpPr>
          <p:nvPr>
            <p:ph idx="1"/>
          </p:nvPr>
        </p:nvSpPr>
        <p:spPr/>
        <p:txBody>
          <a:bodyPr/>
          <a:lstStyle/>
          <a:p>
            <a:pPr>
              <a:lnSpc>
                <a:spcPct val="100000"/>
              </a:lnSpc>
              <a:spcBef>
                <a:spcPts val="0"/>
              </a:spcBef>
              <a:buNone/>
            </a:pPr>
            <a:r>
              <a:rPr lang="en-US" sz="2000" b="1" dirty="0" smtClean="0"/>
              <a:t>In Print</a:t>
            </a:r>
          </a:p>
          <a:p>
            <a:pPr>
              <a:lnSpc>
                <a:spcPct val="100000"/>
              </a:lnSpc>
              <a:spcBef>
                <a:spcPts val="0"/>
              </a:spcBef>
              <a:buNone/>
            </a:pPr>
            <a:endParaRPr lang="en-US" sz="1400" dirty="0" smtClean="0"/>
          </a:p>
          <a:p>
            <a:pPr>
              <a:lnSpc>
                <a:spcPct val="100000"/>
              </a:lnSpc>
              <a:spcBef>
                <a:spcPts val="0"/>
              </a:spcBef>
              <a:buNone/>
            </a:pPr>
            <a:r>
              <a:rPr lang="en-US" sz="1400" dirty="0" err="1" smtClean="0"/>
              <a:t>Fenn</a:t>
            </a:r>
            <a:r>
              <a:rPr lang="en-US" sz="1400" dirty="0" smtClean="0"/>
              <a:t>, Jackie, and Mark </a:t>
            </a:r>
            <a:r>
              <a:rPr lang="en-US" sz="1400" dirty="0" err="1" smtClean="0"/>
              <a:t>Raskino</a:t>
            </a:r>
            <a:r>
              <a:rPr lang="en-US" sz="1400" dirty="0" smtClean="0"/>
              <a:t>. </a:t>
            </a:r>
            <a:r>
              <a:rPr lang="en-US" sz="1400" u="sng" dirty="0" smtClean="0"/>
              <a:t>Mastering the Hype Cycle: How to Choose the Right Innovation at the Right Time</a:t>
            </a:r>
            <a:r>
              <a:rPr lang="en-US" sz="1400" dirty="0" smtClean="0"/>
              <a:t>. Boston, Mass: Harvard Business Press, 2008.</a:t>
            </a:r>
          </a:p>
          <a:p>
            <a:pPr>
              <a:lnSpc>
                <a:spcPct val="100000"/>
              </a:lnSpc>
              <a:spcBef>
                <a:spcPts val="0"/>
              </a:spcBef>
              <a:buNone/>
            </a:pPr>
            <a:r>
              <a:rPr lang="en-US" sz="1400" dirty="0" smtClean="0">
                <a:hlinkClick r:id="rId3"/>
              </a:rPr>
              <a:t>http://www.worldcat.org/oclc/213312226</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Fling, Brian. </a:t>
            </a:r>
            <a:r>
              <a:rPr lang="en-US" sz="1400" u="sng" dirty="0" smtClean="0"/>
              <a:t>Mobile Design and Development</a:t>
            </a:r>
            <a:r>
              <a:rPr lang="en-US" sz="1400" dirty="0" smtClean="0"/>
              <a:t>. Sebastopol, CA: O'Reilly Media, 2009. </a:t>
            </a:r>
          </a:p>
          <a:p>
            <a:pPr>
              <a:lnSpc>
                <a:spcPct val="100000"/>
              </a:lnSpc>
              <a:spcBef>
                <a:spcPts val="0"/>
              </a:spcBef>
              <a:buNone/>
            </a:pPr>
            <a:r>
              <a:rPr lang="en-US" sz="1400" dirty="0" smtClean="0">
                <a:hlinkClick r:id="rId4"/>
              </a:rPr>
              <a:t>http://www.worldcat.org/title/mobile-design-and-development/oclc/318413920</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Mobile Strategy</a:t>
            </a:r>
          </a:p>
          <a:p>
            <a:pPr>
              <a:lnSpc>
                <a:spcPct val="100000"/>
              </a:lnSpc>
              <a:spcBef>
                <a:spcPts val="0"/>
              </a:spcBef>
              <a:buNone/>
            </a:pPr>
            <a:r>
              <a:rPr lang="en-US" sz="1400" dirty="0" smtClean="0">
                <a:hlinkClick r:id="rId5"/>
              </a:rPr>
              <a:t>http://m-strat.org/</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Griffey, Jason. </a:t>
            </a:r>
            <a:r>
              <a:rPr lang="en-US" sz="1400" u="sng" dirty="0" smtClean="0"/>
              <a:t>Mobile Technology and Libraries</a:t>
            </a:r>
            <a:r>
              <a:rPr lang="en-US" sz="1400" dirty="0" smtClean="0"/>
              <a:t>. New York: Neal-Schuman Publishers, 2010.</a:t>
            </a:r>
          </a:p>
          <a:p>
            <a:pPr>
              <a:lnSpc>
                <a:spcPct val="100000"/>
              </a:lnSpc>
              <a:spcBef>
                <a:spcPts val="0"/>
              </a:spcBef>
              <a:buNone/>
            </a:pPr>
            <a:r>
              <a:rPr lang="en-US" sz="1400" dirty="0" smtClean="0">
                <a:hlinkClick r:id="rId6"/>
              </a:rPr>
              <a:t>http://www.worldcat.org/title/mobile-technology-and-libraries/oclc/498135636</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Mobile Usability</a:t>
            </a:r>
          </a:p>
          <a:p>
            <a:pPr>
              <a:lnSpc>
                <a:spcPct val="100000"/>
              </a:lnSpc>
              <a:spcBef>
                <a:spcPts val="0"/>
              </a:spcBef>
              <a:buNone/>
            </a:pPr>
            <a:r>
              <a:rPr lang="en-US" sz="1400" dirty="0" smtClean="0">
                <a:hlinkClick r:id="rId7"/>
              </a:rPr>
              <a:t>http://www.useit.com/alertbox/mobile-usability.html</a:t>
            </a: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noted</a:t>
            </a:r>
            <a:endParaRPr lang="en-US" dirty="0"/>
          </a:p>
        </p:txBody>
      </p:sp>
      <p:sp>
        <p:nvSpPr>
          <p:cNvPr id="3" name="Content Placeholder 2"/>
          <p:cNvSpPr>
            <a:spLocks noGrp="1"/>
          </p:cNvSpPr>
          <p:nvPr>
            <p:ph idx="1"/>
          </p:nvPr>
        </p:nvSpPr>
        <p:spPr/>
        <p:txBody>
          <a:bodyPr/>
          <a:lstStyle/>
          <a:p>
            <a:pPr>
              <a:lnSpc>
                <a:spcPct val="100000"/>
              </a:lnSpc>
              <a:spcBef>
                <a:spcPts val="0"/>
              </a:spcBef>
              <a:buNone/>
            </a:pPr>
            <a:r>
              <a:rPr lang="en-US" sz="2000" b="1" dirty="0" smtClean="0"/>
              <a:t>Apps</a:t>
            </a:r>
          </a:p>
          <a:p>
            <a:pPr>
              <a:lnSpc>
                <a:spcPct val="100000"/>
              </a:lnSpc>
              <a:spcBef>
                <a:spcPts val="0"/>
              </a:spcBef>
              <a:buNone/>
            </a:pPr>
            <a:endParaRPr lang="en-US" sz="1400" dirty="0" smtClean="0"/>
          </a:p>
          <a:p>
            <a:pPr>
              <a:lnSpc>
                <a:spcPct val="100000"/>
              </a:lnSpc>
              <a:spcBef>
                <a:spcPts val="0"/>
              </a:spcBef>
              <a:buNone/>
            </a:pPr>
            <a:r>
              <a:rPr lang="en-US" sz="1400" dirty="0" smtClean="0"/>
              <a:t>Book Bazaar</a:t>
            </a:r>
          </a:p>
          <a:p>
            <a:pPr>
              <a:lnSpc>
                <a:spcPct val="100000"/>
              </a:lnSpc>
              <a:spcBef>
                <a:spcPts val="0"/>
              </a:spcBef>
              <a:buNone/>
            </a:pPr>
            <a:r>
              <a:rPr lang="en-US" sz="1400" dirty="0" smtClean="0">
                <a:hlinkClick r:id="rId3"/>
              </a:rPr>
              <a:t>http://itunes.apple.com/us/app/book-bazaar/id309067586</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err="1" smtClean="0"/>
              <a:t>CompareEverywhere</a:t>
            </a:r>
            <a:endParaRPr lang="en-US" sz="1400" dirty="0" smtClean="0"/>
          </a:p>
          <a:p>
            <a:pPr>
              <a:lnSpc>
                <a:spcPct val="100000"/>
              </a:lnSpc>
              <a:spcBef>
                <a:spcPts val="0"/>
              </a:spcBef>
              <a:buNone/>
            </a:pPr>
            <a:r>
              <a:rPr lang="en-US" sz="1400" dirty="0" smtClean="0"/>
              <a:t>Visit the Android Market on an Android device</a:t>
            </a:r>
          </a:p>
          <a:p>
            <a:pPr>
              <a:lnSpc>
                <a:spcPct val="100000"/>
              </a:lnSpc>
              <a:spcBef>
                <a:spcPts val="0"/>
              </a:spcBef>
              <a:buNone/>
            </a:pPr>
            <a:endParaRPr lang="en-US" sz="1400" dirty="0" smtClean="0"/>
          </a:p>
          <a:p>
            <a:pPr>
              <a:lnSpc>
                <a:spcPct val="100000"/>
              </a:lnSpc>
              <a:spcBef>
                <a:spcPts val="0"/>
              </a:spcBef>
              <a:buNone/>
            </a:pPr>
            <a:r>
              <a:rPr lang="en-US" sz="1400" dirty="0" smtClean="0"/>
              <a:t>DC Public Library</a:t>
            </a:r>
          </a:p>
          <a:p>
            <a:pPr>
              <a:lnSpc>
                <a:spcPct val="100000"/>
              </a:lnSpc>
              <a:spcBef>
                <a:spcPts val="0"/>
              </a:spcBef>
              <a:buNone/>
            </a:pPr>
            <a:r>
              <a:rPr lang="en-US" sz="1400" dirty="0" smtClean="0">
                <a:hlinkClick r:id="rId4"/>
              </a:rPr>
              <a:t>http://itunes.apple.com/app/dcpl/id301077850</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err="1" smtClean="0"/>
              <a:t>DukeMobile</a:t>
            </a:r>
            <a:endParaRPr lang="en-US" sz="1400" dirty="0" smtClean="0"/>
          </a:p>
          <a:p>
            <a:pPr>
              <a:lnSpc>
                <a:spcPct val="100000"/>
              </a:lnSpc>
              <a:spcBef>
                <a:spcPts val="0"/>
              </a:spcBef>
              <a:buNone/>
            </a:pPr>
            <a:r>
              <a:rPr lang="en-US" sz="1400" dirty="0" smtClean="0">
                <a:hlinkClick r:id="rId5"/>
              </a:rPr>
              <a:t>http://itunes.apple.com/app/dukemobile/id306796270</a:t>
            </a:r>
            <a:endParaRPr lang="en-US" sz="1400" dirty="0" smtClean="0"/>
          </a:p>
          <a:p>
            <a:pPr>
              <a:lnSpc>
                <a:spcPct val="100000"/>
              </a:lnSpc>
              <a:spcBef>
                <a:spcPts val="0"/>
              </a:spcBef>
              <a:buNone/>
            </a:pPr>
            <a:r>
              <a:rPr lang="en-US" sz="1400" dirty="0" smtClean="0">
                <a:hlinkClick r:id="rId6"/>
              </a:rPr>
              <a:t>http://m.duke.edu</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err="1" smtClean="0"/>
              <a:t>iStanford</a:t>
            </a:r>
            <a:endParaRPr lang="en-US" sz="1400" dirty="0" smtClean="0"/>
          </a:p>
          <a:p>
            <a:pPr>
              <a:lnSpc>
                <a:spcPct val="100000"/>
              </a:lnSpc>
              <a:spcBef>
                <a:spcPts val="0"/>
              </a:spcBef>
              <a:buNone/>
            </a:pPr>
            <a:r>
              <a:rPr lang="en-US" sz="1400" dirty="0" smtClean="0">
                <a:hlinkClick r:id="rId7"/>
              </a:rPr>
              <a:t>http://itunes.apple.com/us/app/istanford/id292922029</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Nashville Public Library</a:t>
            </a:r>
          </a:p>
          <a:p>
            <a:pPr>
              <a:lnSpc>
                <a:spcPct val="100000"/>
              </a:lnSpc>
              <a:spcBef>
                <a:spcPts val="0"/>
              </a:spcBef>
              <a:buNone/>
            </a:pPr>
            <a:r>
              <a:rPr lang="en-US" sz="1400" dirty="0" smtClean="0">
                <a:hlinkClick r:id="rId8"/>
              </a:rPr>
              <a:t>http://waldo.library.nashville.org/airpac/jsp/airpacIndex.jsp</a:t>
            </a: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noted</a:t>
            </a:r>
            <a:endParaRPr lang="en-US" dirty="0"/>
          </a:p>
        </p:txBody>
      </p:sp>
      <p:sp>
        <p:nvSpPr>
          <p:cNvPr id="3" name="Content Placeholder 2"/>
          <p:cNvSpPr>
            <a:spLocks noGrp="1"/>
          </p:cNvSpPr>
          <p:nvPr>
            <p:ph idx="1"/>
          </p:nvPr>
        </p:nvSpPr>
        <p:spPr/>
        <p:txBody>
          <a:bodyPr/>
          <a:lstStyle/>
          <a:p>
            <a:pPr>
              <a:lnSpc>
                <a:spcPct val="100000"/>
              </a:lnSpc>
              <a:spcBef>
                <a:spcPts val="0"/>
              </a:spcBef>
              <a:buNone/>
            </a:pPr>
            <a:r>
              <a:rPr lang="en-US" sz="2000" b="1" dirty="0" smtClean="0"/>
              <a:t>Apps, continued</a:t>
            </a:r>
          </a:p>
          <a:p>
            <a:pPr>
              <a:lnSpc>
                <a:spcPct val="100000"/>
              </a:lnSpc>
              <a:spcBef>
                <a:spcPts val="0"/>
              </a:spcBef>
              <a:buNone/>
            </a:pPr>
            <a:endParaRPr lang="en-US" sz="1400" b="1" dirty="0" smtClean="0"/>
          </a:p>
          <a:p>
            <a:pPr>
              <a:lnSpc>
                <a:spcPct val="100000"/>
              </a:lnSpc>
              <a:spcBef>
                <a:spcPts val="0"/>
              </a:spcBef>
              <a:buNone/>
            </a:pPr>
            <a:endParaRPr lang="en-US" sz="1400" dirty="0" smtClean="0"/>
          </a:p>
          <a:p>
            <a:pPr>
              <a:lnSpc>
                <a:spcPct val="100000"/>
              </a:lnSpc>
              <a:spcBef>
                <a:spcPts val="0"/>
              </a:spcBef>
              <a:buNone/>
            </a:pPr>
            <a:r>
              <a:rPr lang="en-US" sz="1400" dirty="0" smtClean="0"/>
              <a:t>NCSU Libraries </a:t>
            </a:r>
            <a:r>
              <a:rPr lang="en-US" sz="1400" dirty="0" err="1" smtClean="0"/>
              <a:t>MobiLIB</a:t>
            </a:r>
            <a:endParaRPr lang="en-US" sz="1400" dirty="0" smtClean="0"/>
          </a:p>
          <a:p>
            <a:pPr>
              <a:lnSpc>
                <a:spcPct val="100000"/>
              </a:lnSpc>
              <a:spcBef>
                <a:spcPts val="0"/>
              </a:spcBef>
              <a:buNone/>
            </a:pPr>
            <a:r>
              <a:rPr lang="en-US" sz="1400" dirty="0" smtClean="0">
                <a:hlinkClick r:id="rId3"/>
              </a:rPr>
              <a:t>http://www.lib.ncsu.edu/m</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New LIS Books</a:t>
            </a:r>
          </a:p>
          <a:p>
            <a:pPr>
              <a:lnSpc>
                <a:spcPct val="100000"/>
              </a:lnSpc>
              <a:spcBef>
                <a:spcPts val="0"/>
              </a:spcBef>
              <a:buNone/>
            </a:pPr>
            <a:r>
              <a:rPr lang="en-US" sz="1400" dirty="0" smtClean="0">
                <a:hlinkClick r:id="rId4"/>
              </a:rPr>
              <a:t>http://itunes.apple.com/us/app/new-lis-books/id352102769</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New York Public Library Mobile</a:t>
            </a:r>
          </a:p>
          <a:p>
            <a:pPr>
              <a:lnSpc>
                <a:spcPct val="100000"/>
              </a:lnSpc>
              <a:spcBef>
                <a:spcPts val="0"/>
              </a:spcBef>
              <a:buNone/>
            </a:pPr>
            <a:r>
              <a:rPr lang="en-US" sz="1400" dirty="0" smtClean="0">
                <a:hlinkClick r:id="rId5"/>
              </a:rPr>
              <a:t>http://m.nypl.org/</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Pandora Radio </a:t>
            </a:r>
          </a:p>
          <a:p>
            <a:pPr>
              <a:lnSpc>
                <a:spcPct val="100000"/>
              </a:lnSpc>
              <a:spcBef>
                <a:spcPts val="0"/>
              </a:spcBef>
              <a:buNone/>
            </a:pPr>
            <a:r>
              <a:rPr lang="en-US" sz="1400" dirty="0" smtClean="0">
                <a:hlinkClick r:id="rId6"/>
              </a:rPr>
              <a:t>http://itunes.apple.com/us/app/pandora-radio/id284035177</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Pic2shop</a:t>
            </a:r>
          </a:p>
          <a:p>
            <a:pPr>
              <a:lnSpc>
                <a:spcPct val="100000"/>
              </a:lnSpc>
              <a:spcBef>
                <a:spcPts val="0"/>
              </a:spcBef>
              <a:buNone/>
            </a:pPr>
            <a:r>
              <a:rPr lang="en-US" sz="1400" dirty="0" smtClean="0">
                <a:hlinkClick r:id="rId7"/>
              </a:rPr>
              <a:t>http://itunes.apple.com/us/app/pic2shop/id308740640</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err="1" smtClean="0"/>
              <a:t>RedLaser</a:t>
            </a:r>
            <a:endParaRPr lang="en-US" sz="1400" dirty="0" smtClean="0"/>
          </a:p>
          <a:p>
            <a:pPr>
              <a:lnSpc>
                <a:spcPct val="100000"/>
              </a:lnSpc>
              <a:spcBef>
                <a:spcPts val="0"/>
              </a:spcBef>
              <a:buNone/>
            </a:pPr>
            <a:r>
              <a:rPr lang="en-US" sz="1400" dirty="0" smtClean="0">
                <a:hlinkClick r:id="rId8"/>
              </a:rPr>
              <a:t>http://itunes.apple.com/app/redlaser/id312720263</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Santa Clara County Library</a:t>
            </a:r>
          </a:p>
          <a:p>
            <a:pPr>
              <a:lnSpc>
                <a:spcPct val="100000"/>
              </a:lnSpc>
              <a:spcBef>
                <a:spcPts val="0"/>
              </a:spcBef>
              <a:buNone/>
            </a:pPr>
            <a:r>
              <a:rPr lang="en-US" sz="1400" dirty="0" smtClean="0">
                <a:hlinkClick r:id="rId9"/>
              </a:rPr>
              <a:t>http://sccl.boopsie.com</a:t>
            </a: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b="1"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“library”</a:t>
            </a:r>
            <a:endParaRPr lang="en-US" dirty="0"/>
          </a:p>
        </p:txBody>
      </p:sp>
      <p:sp>
        <p:nvSpPr>
          <p:cNvPr id="3" name="Content Placeholder 2"/>
          <p:cNvSpPr>
            <a:spLocks noGrp="1"/>
          </p:cNvSpPr>
          <p:nvPr>
            <p:ph idx="1"/>
          </p:nvPr>
        </p:nvSpPr>
        <p:spPr/>
        <p:txBody>
          <a:bodyPr/>
          <a:lstStyle/>
          <a:p>
            <a:r>
              <a:rPr lang="en-US" dirty="0" smtClean="0"/>
              <a:t>The library catalog</a:t>
            </a:r>
          </a:p>
          <a:p>
            <a:r>
              <a:rPr lang="en-US" dirty="0" smtClean="0"/>
              <a:t>Library services in general</a:t>
            </a:r>
          </a:p>
          <a:p>
            <a:r>
              <a:rPr lang="en-US" dirty="0" smtClean="0"/>
              <a:t>The institution providing the library</a:t>
            </a:r>
          </a:p>
          <a:p>
            <a:r>
              <a:rPr lang="en-US" dirty="0" smtClean="0"/>
              <a:t>Links from the wider world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noted</a:t>
            </a:r>
            <a:endParaRPr lang="en-US" dirty="0"/>
          </a:p>
        </p:txBody>
      </p:sp>
      <p:sp>
        <p:nvSpPr>
          <p:cNvPr id="3" name="Content Placeholder 2"/>
          <p:cNvSpPr>
            <a:spLocks noGrp="1"/>
          </p:cNvSpPr>
          <p:nvPr>
            <p:ph idx="1"/>
          </p:nvPr>
        </p:nvSpPr>
        <p:spPr/>
        <p:txBody>
          <a:bodyPr/>
          <a:lstStyle/>
          <a:p>
            <a:pPr>
              <a:lnSpc>
                <a:spcPct val="100000"/>
              </a:lnSpc>
              <a:spcBef>
                <a:spcPts val="0"/>
              </a:spcBef>
              <a:buNone/>
            </a:pPr>
            <a:r>
              <a:rPr lang="en-US" sz="2000" b="1" dirty="0" smtClean="0"/>
              <a:t>Apps, continued</a:t>
            </a:r>
          </a:p>
          <a:p>
            <a:pPr>
              <a:lnSpc>
                <a:spcPct val="100000"/>
              </a:lnSpc>
              <a:spcBef>
                <a:spcPts val="0"/>
              </a:spcBef>
              <a:buNone/>
            </a:pPr>
            <a:endParaRPr lang="en-US" sz="1400" dirty="0" smtClean="0"/>
          </a:p>
          <a:p>
            <a:pPr>
              <a:lnSpc>
                <a:spcPct val="100000"/>
              </a:lnSpc>
              <a:spcBef>
                <a:spcPts val="0"/>
              </a:spcBef>
              <a:buNone/>
            </a:pPr>
            <a:endParaRPr lang="en-US" sz="1400" i="1" dirty="0" smtClean="0"/>
          </a:p>
          <a:p>
            <a:pPr>
              <a:lnSpc>
                <a:spcPct val="100000"/>
              </a:lnSpc>
              <a:spcBef>
                <a:spcPts val="0"/>
              </a:spcBef>
              <a:buNone/>
            </a:pPr>
            <a:r>
              <a:rPr lang="en-US" sz="1400" dirty="0" smtClean="0"/>
              <a:t>UNC Library Mobile</a:t>
            </a:r>
          </a:p>
          <a:p>
            <a:pPr>
              <a:lnSpc>
                <a:spcPct val="100000"/>
              </a:lnSpc>
              <a:spcBef>
                <a:spcPts val="0"/>
              </a:spcBef>
              <a:buNone/>
            </a:pPr>
            <a:r>
              <a:rPr lang="en-US" sz="1400" dirty="0" smtClean="0">
                <a:hlinkClick r:id="rId3"/>
              </a:rPr>
              <a:t>http://www.lib.unc.edu/m/</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University of Virginia Library</a:t>
            </a:r>
          </a:p>
          <a:p>
            <a:pPr>
              <a:lnSpc>
                <a:spcPct val="100000"/>
              </a:lnSpc>
              <a:spcBef>
                <a:spcPts val="0"/>
              </a:spcBef>
              <a:buNone/>
            </a:pPr>
            <a:r>
              <a:rPr lang="en-US" sz="1400" dirty="0" smtClean="0">
                <a:hlinkClick r:id="rId4"/>
              </a:rPr>
              <a:t>http://m.lib.virginia.edu/</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Victoria University Library Mobile</a:t>
            </a:r>
          </a:p>
          <a:p>
            <a:pPr>
              <a:lnSpc>
                <a:spcPct val="100000"/>
              </a:lnSpc>
              <a:spcBef>
                <a:spcPts val="0"/>
              </a:spcBef>
              <a:buNone/>
            </a:pPr>
            <a:r>
              <a:rPr lang="en-US" sz="1400" dirty="0" smtClean="0">
                <a:hlinkClick r:id="rId5"/>
              </a:rPr>
              <a:t>http://m.library.vu.edu.au/</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err="1" smtClean="0"/>
              <a:t>WorldCat</a:t>
            </a:r>
            <a:r>
              <a:rPr lang="en-US" sz="1400" dirty="0" smtClean="0"/>
              <a:t> Mobile</a:t>
            </a:r>
          </a:p>
          <a:p>
            <a:pPr>
              <a:lnSpc>
                <a:spcPct val="100000"/>
              </a:lnSpc>
              <a:spcBef>
                <a:spcPts val="0"/>
              </a:spcBef>
              <a:buNone/>
            </a:pPr>
            <a:r>
              <a:rPr lang="en-US" sz="1400" dirty="0" smtClean="0">
                <a:hlinkClick r:id="rId6"/>
              </a:rPr>
              <a:t>http://www.worldcat.org/wcpa/content/mobile/</a:t>
            </a: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noted</a:t>
            </a:r>
            <a:endParaRPr lang="en-US" dirty="0"/>
          </a:p>
        </p:txBody>
      </p:sp>
      <p:sp>
        <p:nvSpPr>
          <p:cNvPr id="3" name="Content Placeholder 2"/>
          <p:cNvSpPr>
            <a:spLocks noGrp="1"/>
          </p:cNvSpPr>
          <p:nvPr>
            <p:ph idx="1"/>
          </p:nvPr>
        </p:nvSpPr>
        <p:spPr/>
        <p:txBody>
          <a:bodyPr/>
          <a:lstStyle/>
          <a:p>
            <a:pPr>
              <a:lnSpc>
                <a:spcPct val="100000"/>
              </a:lnSpc>
              <a:spcBef>
                <a:spcPts val="0"/>
              </a:spcBef>
              <a:buNone/>
            </a:pPr>
            <a:r>
              <a:rPr lang="en-US" sz="2000" b="1" dirty="0" smtClean="0"/>
              <a:t>Development Resources</a:t>
            </a:r>
          </a:p>
          <a:p>
            <a:pPr>
              <a:lnSpc>
                <a:spcPct val="100000"/>
              </a:lnSpc>
              <a:spcBef>
                <a:spcPts val="0"/>
              </a:spcBef>
              <a:buNone/>
            </a:pPr>
            <a:endParaRPr lang="en-US" sz="1400" dirty="0" smtClean="0"/>
          </a:p>
          <a:p>
            <a:pPr>
              <a:lnSpc>
                <a:spcPct val="100000"/>
              </a:lnSpc>
              <a:spcBef>
                <a:spcPts val="0"/>
              </a:spcBef>
              <a:buNone/>
            </a:pPr>
            <a:r>
              <a:rPr lang="en-US" sz="1400" dirty="0" smtClean="0"/>
              <a:t>Android Developers</a:t>
            </a:r>
          </a:p>
          <a:p>
            <a:pPr>
              <a:lnSpc>
                <a:spcPct val="100000"/>
              </a:lnSpc>
              <a:spcBef>
                <a:spcPts val="0"/>
              </a:spcBef>
              <a:buNone/>
            </a:pPr>
            <a:r>
              <a:rPr lang="en-US" sz="1400" dirty="0" smtClean="0">
                <a:hlinkClick r:id="rId3"/>
              </a:rPr>
              <a:t>http://developer.android.com/index.html</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DC Public Library Labs </a:t>
            </a:r>
            <a:r>
              <a:rPr lang="en-US" sz="1400" dirty="0" err="1" smtClean="0"/>
              <a:t>iPhone</a:t>
            </a:r>
            <a:r>
              <a:rPr lang="en-US" sz="1400" dirty="0" smtClean="0"/>
              <a:t> Application</a:t>
            </a:r>
          </a:p>
          <a:p>
            <a:pPr>
              <a:lnSpc>
                <a:spcPct val="100000"/>
              </a:lnSpc>
              <a:spcBef>
                <a:spcPts val="0"/>
              </a:spcBef>
              <a:buNone/>
            </a:pPr>
            <a:r>
              <a:rPr lang="en-US" sz="1400" dirty="0" smtClean="0">
                <a:hlinkClick r:id="rId4"/>
              </a:rPr>
              <a:t>http://dclibrarylabs.org/projects/iphone/</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err="1" smtClean="0"/>
              <a:t>iPhone</a:t>
            </a:r>
            <a:r>
              <a:rPr lang="en-US" sz="1400" dirty="0" smtClean="0"/>
              <a:t> Dev Center</a:t>
            </a:r>
          </a:p>
          <a:p>
            <a:pPr>
              <a:lnSpc>
                <a:spcPct val="100000"/>
              </a:lnSpc>
              <a:spcBef>
                <a:spcPts val="0"/>
              </a:spcBef>
              <a:buNone/>
            </a:pPr>
            <a:r>
              <a:rPr lang="en-US" sz="1400" dirty="0" smtClean="0">
                <a:hlinkClick r:id="rId5"/>
              </a:rPr>
              <a:t>http://developer.apple.com/iphone/index.action</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err="1" smtClean="0"/>
              <a:t>iUI</a:t>
            </a:r>
            <a:r>
              <a:rPr lang="en-US" sz="1400" dirty="0" smtClean="0"/>
              <a:t> </a:t>
            </a:r>
            <a:r>
              <a:rPr lang="en-US" sz="1400" dirty="0" err="1" smtClean="0"/>
              <a:t>iPhone</a:t>
            </a:r>
            <a:r>
              <a:rPr lang="en-US" sz="1400" dirty="0" smtClean="0"/>
              <a:t> web app library</a:t>
            </a:r>
          </a:p>
          <a:p>
            <a:pPr>
              <a:lnSpc>
                <a:spcPct val="100000"/>
              </a:lnSpc>
              <a:spcBef>
                <a:spcPts val="0"/>
              </a:spcBef>
              <a:buNone/>
            </a:pPr>
            <a:r>
              <a:rPr lang="en-US" sz="1400" dirty="0" smtClean="0">
                <a:hlinkClick r:id="rId6"/>
              </a:rPr>
              <a:t>http://www.joehewitt.com/blog/introducing_iui.php</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MIT Mobile Web source code</a:t>
            </a:r>
          </a:p>
          <a:p>
            <a:pPr>
              <a:lnSpc>
                <a:spcPct val="100000"/>
              </a:lnSpc>
              <a:spcBef>
                <a:spcPts val="0"/>
              </a:spcBef>
              <a:buNone/>
            </a:pPr>
            <a:r>
              <a:rPr lang="en-US" sz="1400" dirty="0" smtClean="0">
                <a:hlinkClick r:id="rId7"/>
              </a:rPr>
              <a:t>http://sourceforge.net/projects/mitmobileweb/</a:t>
            </a:r>
            <a:endParaRPr lang="en-US" sz="1400" dirty="0" smtClean="0"/>
          </a:p>
          <a:p>
            <a:pPr>
              <a:lnSpc>
                <a:spcPct val="100000"/>
              </a:lnSpc>
              <a:spcBef>
                <a:spcPts val="0"/>
              </a:spcBef>
              <a:buNone/>
            </a:pPr>
            <a:endParaRPr lang="en-US" sz="1400" dirty="0" smtClean="0"/>
          </a:p>
          <a:p>
            <a:pPr>
              <a:lnSpc>
                <a:spcPct val="100000"/>
              </a:lnSpc>
              <a:spcBef>
                <a:spcPts val="0"/>
              </a:spcBef>
              <a:buNone/>
            </a:pPr>
            <a:r>
              <a:rPr lang="en-US" sz="1400" dirty="0" smtClean="0"/>
              <a:t>W3C Mobile Web Best Practices</a:t>
            </a:r>
          </a:p>
          <a:p>
            <a:pPr>
              <a:lnSpc>
                <a:spcPct val="100000"/>
              </a:lnSpc>
              <a:spcBef>
                <a:spcPts val="0"/>
              </a:spcBef>
              <a:buNone/>
            </a:pPr>
            <a:r>
              <a:rPr lang="en-US" sz="1400" dirty="0" smtClean="0">
                <a:hlinkClick r:id="rId8"/>
              </a:rPr>
              <a:t>http://www.w3.org/TR/mobile-bp/</a:t>
            </a:r>
            <a:endParaRPr lang="en-US" sz="1400" dirty="0" smtClean="0"/>
          </a:p>
          <a:p>
            <a:pPr>
              <a:lnSpc>
                <a:spcPct val="100000"/>
              </a:lnSpc>
              <a:spcBef>
                <a:spcPts val="0"/>
              </a:spcBef>
              <a:buNone/>
            </a:pPr>
            <a:endParaRPr lang="en-US" sz="1400" b="1" dirty="0" smtClean="0"/>
          </a:p>
          <a:p>
            <a:pPr>
              <a:lnSpc>
                <a:spcPct val="100000"/>
              </a:lnSpc>
              <a:spcBef>
                <a:spcPts val="0"/>
              </a:spcBef>
              <a:buNone/>
            </a:pPr>
            <a:endParaRPr lang="en-US" sz="1400" dirty="0" smtClean="0"/>
          </a:p>
          <a:p>
            <a:pPr>
              <a:lnSpc>
                <a:spcPct val="100000"/>
              </a:lnSpc>
              <a:spcBef>
                <a:spcPts val="0"/>
              </a:spcBef>
              <a:buNone/>
            </a:pPr>
            <a:endParaRPr lang="en-US" sz="1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pPr>
              <a:lnSpc>
                <a:spcPct val="100000"/>
              </a:lnSpc>
              <a:spcBef>
                <a:spcPts val="0"/>
              </a:spcBef>
              <a:buNone/>
            </a:pPr>
            <a:r>
              <a:rPr lang="en-US" dirty="0" smtClean="0"/>
              <a:t>Bruce Washburn</a:t>
            </a:r>
          </a:p>
          <a:p>
            <a:pPr>
              <a:lnSpc>
                <a:spcPct val="100000"/>
              </a:lnSpc>
              <a:spcBef>
                <a:spcPts val="0"/>
              </a:spcBef>
              <a:buNone/>
            </a:pPr>
            <a:endParaRPr lang="en-US" dirty="0" smtClean="0"/>
          </a:p>
          <a:p>
            <a:pPr>
              <a:lnSpc>
                <a:spcPct val="100000"/>
              </a:lnSpc>
              <a:spcBef>
                <a:spcPts val="0"/>
              </a:spcBef>
              <a:buNone/>
            </a:pPr>
            <a:r>
              <a:rPr lang="en-US" dirty="0" smtClean="0"/>
              <a:t>	</a:t>
            </a:r>
            <a:r>
              <a:rPr lang="en-US" sz="2000" dirty="0" smtClean="0"/>
              <a:t>Software Engineer, OCLC Research, San Mateo CA</a:t>
            </a:r>
          </a:p>
          <a:p>
            <a:pPr>
              <a:lnSpc>
                <a:spcPct val="100000"/>
              </a:lnSpc>
              <a:spcBef>
                <a:spcPts val="0"/>
              </a:spcBef>
              <a:buNone/>
            </a:pPr>
            <a:r>
              <a:rPr lang="en-US" sz="2000" dirty="0" smtClean="0"/>
              <a:t>	</a:t>
            </a:r>
            <a:r>
              <a:rPr lang="en-US" sz="2000" dirty="0" smtClean="0">
                <a:hlinkClick r:id="rId2"/>
              </a:rPr>
              <a:t>bruce_washburn@oclc.org</a:t>
            </a:r>
            <a:endParaRPr lang="en-US" sz="2000" dirty="0" smtClean="0"/>
          </a:p>
          <a:p>
            <a:pPr>
              <a:lnSpc>
                <a:spcPct val="100000"/>
              </a:lnSpc>
              <a:spcBef>
                <a:spcPts val="0"/>
              </a:spcBef>
              <a:buNone/>
            </a:pPr>
            <a:endParaRPr lang="en-US" sz="2000" dirty="0" smtClean="0"/>
          </a:p>
          <a:p>
            <a:pPr>
              <a:lnSpc>
                <a:spcPct val="100000"/>
              </a:lnSpc>
              <a:spcBef>
                <a:spcPts val="0"/>
              </a:spcBef>
              <a:buNone/>
            </a:pPr>
            <a:r>
              <a:rPr lang="en-US" sz="2000" dirty="0" smtClean="0"/>
              <a:t>TAI CHI Webinar Series</a:t>
            </a:r>
          </a:p>
          <a:p>
            <a:pPr>
              <a:lnSpc>
                <a:spcPct val="100000"/>
              </a:lnSpc>
              <a:spcBef>
                <a:spcPts val="0"/>
              </a:spcBef>
              <a:buNone/>
            </a:pPr>
            <a:endParaRPr lang="en-US" sz="2000" dirty="0" smtClean="0"/>
          </a:p>
          <a:p>
            <a:pPr>
              <a:lnSpc>
                <a:spcPct val="100000"/>
              </a:lnSpc>
              <a:spcBef>
                <a:spcPts val="0"/>
              </a:spcBef>
              <a:buNone/>
            </a:pPr>
            <a:r>
              <a:rPr lang="en-US" sz="2000" dirty="0" smtClean="0"/>
              <a:t>	</a:t>
            </a:r>
            <a:r>
              <a:rPr lang="en-US" sz="2000" dirty="0" smtClean="0">
                <a:hlinkClick r:id="rId3"/>
              </a:rPr>
              <a:t>http://www.oclc.org/research/events/taichi.htm</a:t>
            </a:r>
            <a:r>
              <a:rPr lang="en-US" sz="2000" dirty="0" smtClean="0"/>
              <a:t>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Library Catalog</a:t>
            </a:r>
            <a:endParaRPr lang="en-US" dirty="0"/>
          </a:p>
        </p:txBody>
      </p:sp>
      <p:sp>
        <p:nvSpPr>
          <p:cNvPr id="3" name="Content Placeholder 2"/>
          <p:cNvSpPr>
            <a:spLocks noGrp="1"/>
          </p:cNvSpPr>
          <p:nvPr>
            <p:ph idx="1"/>
          </p:nvPr>
        </p:nvSpPr>
        <p:spPr>
          <a:xfrm>
            <a:off x="455613" y="1141413"/>
            <a:ext cx="4375879" cy="5111106"/>
          </a:xfrm>
        </p:spPr>
        <p:txBody>
          <a:bodyPr/>
          <a:lstStyle/>
          <a:p>
            <a:pPr>
              <a:lnSpc>
                <a:spcPct val="100000"/>
              </a:lnSpc>
            </a:pPr>
            <a:r>
              <a:rPr lang="en-US" dirty="0" smtClean="0"/>
              <a:t>A scaled-down version of the full search interface</a:t>
            </a:r>
          </a:p>
          <a:p>
            <a:pPr>
              <a:lnSpc>
                <a:spcPct val="100000"/>
              </a:lnSpc>
            </a:pPr>
            <a:r>
              <a:rPr lang="en-US" dirty="0" smtClean="0"/>
              <a:t>Search result details are also limited</a:t>
            </a:r>
          </a:p>
          <a:p>
            <a:pPr>
              <a:lnSpc>
                <a:spcPct val="100000"/>
              </a:lnSpc>
            </a:pPr>
            <a:r>
              <a:rPr lang="en-US" dirty="0" smtClean="0"/>
              <a:t>Some indicate if titles are available</a:t>
            </a:r>
          </a:p>
          <a:p>
            <a:pPr>
              <a:lnSpc>
                <a:spcPct val="100000"/>
              </a:lnSpc>
            </a:pPr>
            <a:r>
              <a:rPr lang="en-US" dirty="0" smtClean="0"/>
              <a:t>Some provide a way to request an item</a:t>
            </a:r>
          </a:p>
        </p:txBody>
      </p:sp>
      <p:pic>
        <p:nvPicPr>
          <p:cNvPr id="6" name="Picture 5" descr="nashvillepublic.jpg"/>
          <p:cNvPicPr>
            <a:picLocks noChangeAspect="1"/>
          </p:cNvPicPr>
          <p:nvPr/>
        </p:nvPicPr>
        <p:blipFill>
          <a:blip r:embed="rId3" cstate="print"/>
          <a:stretch>
            <a:fillRect/>
          </a:stretch>
        </p:blipFill>
        <p:spPr>
          <a:xfrm>
            <a:off x="4917988" y="883502"/>
            <a:ext cx="2599038" cy="3898557"/>
          </a:xfrm>
          <a:prstGeom prst="rect">
            <a:avLst/>
          </a:prstGeom>
          <a:ln>
            <a:solidFill>
              <a:schemeClr val="tx1"/>
            </a:solidFill>
          </a:ln>
        </p:spPr>
      </p:pic>
      <p:pic>
        <p:nvPicPr>
          <p:cNvPr id="5" name="Picture 4" descr="photof.jpg"/>
          <p:cNvPicPr>
            <a:picLocks noChangeAspect="1"/>
          </p:cNvPicPr>
          <p:nvPr/>
        </p:nvPicPr>
        <p:blipFill>
          <a:blip r:embed="rId4" cstate="print"/>
          <a:stretch>
            <a:fillRect/>
          </a:stretch>
        </p:blipFill>
        <p:spPr>
          <a:xfrm>
            <a:off x="6305545" y="2186697"/>
            <a:ext cx="2587228" cy="388084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Library Catalog</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1478697" y="1116219"/>
            <a:ext cx="3048000" cy="4562475"/>
          </a:xfrm>
          <a:prstGeom prst="rect">
            <a:avLst/>
          </a:prstGeom>
          <a:noFill/>
          <a:ln w="9525" algn="ctr">
            <a:solidFill>
              <a:schemeClr val="tx1"/>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002697" y="1268619"/>
            <a:ext cx="3048000" cy="4572000"/>
          </a:xfrm>
          <a:prstGeom prst="rect">
            <a:avLst/>
          </a:prstGeom>
          <a:noFill/>
          <a:ln w="9525" algn="ctr">
            <a:solidFill>
              <a:schemeClr val="tx1"/>
            </a:solid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4526697" y="1497219"/>
            <a:ext cx="3048000" cy="4572000"/>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Services</a:t>
            </a:r>
            <a:endParaRPr lang="en-US" dirty="0"/>
          </a:p>
        </p:txBody>
      </p:sp>
      <p:sp>
        <p:nvSpPr>
          <p:cNvPr id="6" name="Content Placeholder 5"/>
          <p:cNvSpPr>
            <a:spLocks noGrp="1"/>
          </p:cNvSpPr>
          <p:nvPr>
            <p:ph idx="1"/>
          </p:nvPr>
        </p:nvSpPr>
        <p:spPr>
          <a:xfrm>
            <a:off x="455614" y="1136823"/>
            <a:ext cx="4190528" cy="5111578"/>
          </a:xfrm>
        </p:spPr>
        <p:txBody>
          <a:bodyPr/>
          <a:lstStyle/>
          <a:p>
            <a:pPr>
              <a:lnSpc>
                <a:spcPct val="100000"/>
              </a:lnSpc>
              <a:spcBef>
                <a:spcPts val="1200"/>
              </a:spcBef>
            </a:pPr>
            <a:r>
              <a:rPr lang="en-US" dirty="0" smtClean="0"/>
              <a:t>For mobile users, the catalog is not the only service of interest</a:t>
            </a:r>
          </a:p>
          <a:p>
            <a:pPr>
              <a:lnSpc>
                <a:spcPct val="100000"/>
              </a:lnSpc>
              <a:spcBef>
                <a:spcPts val="1200"/>
              </a:spcBef>
            </a:pPr>
            <a:r>
              <a:rPr lang="en-US" dirty="0" smtClean="0"/>
              <a:t>Library hours, reserving a room or computer, checking out materials, paying fines, reading e-resources</a:t>
            </a:r>
            <a:endParaRPr lang="en-US" dirty="0"/>
          </a:p>
        </p:txBody>
      </p:sp>
      <p:pic>
        <p:nvPicPr>
          <p:cNvPr id="8" name="Picture 7" descr="uvalib.jpg"/>
          <p:cNvPicPr>
            <a:picLocks noChangeAspect="1"/>
          </p:cNvPicPr>
          <p:nvPr/>
        </p:nvPicPr>
        <p:blipFill>
          <a:blip r:embed="rId3" cstate="print"/>
          <a:stretch>
            <a:fillRect/>
          </a:stretch>
        </p:blipFill>
        <p:spPr>
          <a:xfrm>
            <a:off x="4462712" y="1000897"/>
            <a:ext cx="2170397" cy="3255594"/>
          </a:xfrm>
          <a:prstGeom prst="rect">
            <a:avLst/>
          </a:prstGeom>
          <a:ln>
            <a:solidFill>
              <a:schemeClr val="tx1"/>
            </a:solidFill>
          </a:ln>
        </p:spPr>
      </p:pic>
      <p:pic>
        <p:nvPicPr>
          <p:cNvPr id="9" name="Picture 8" descr="photoa.jpg"/>
          <p:cNvPicPr>
            <a:picLocks noChangeAspect="1"/>
          </p:cNvPicPr>
          <p:nvPr/>
        </p:nvPicPr>
        <p:blipFill>
          <a:blip r:embed="rId4" cstate="print"/>
          <a:stretch>
            <a:fillRect/>
          </a:stretch>
        </p:blipFill>
        <p:spPr>
          <a:xfrm>
            <a:off x="6573795" y="1705233"/>
            <a:ext cx="2108886" cy="3163329"/>
          </a:xfrm>
          <a:prstGeom prst="rect">
            <a:avLst/>
          </a:prstGeom>
          <a:ln>
            <a:solidFill>
              <a:schemeClr val="tx1"/>
            </a:solidFill>
          </a:ln>
        </p:spPr>
      </p:pic>
      <p:pic>
        <p:nvPicPr>
          <p:cNvPr id="7" name="Picture 6" descr="unc.jpg"/>
          <p:cNvPicPr>
            <a:picLocks noChangeAspect="1"/>
          </p:cNvPicPr>
          <p:nvPr/>
        </p:nvPicPr>
        <p:blipFill>
          <a:blip r:embed="rId5" cstate="print"/>
          <a:stretch>
            <a:fillRect/>
          </a:stretch>
        </p:blipFill>
        <p:spPr>
          <a:xfrm>
            <a:off x="5226908" y="3076831"/>
            <a:ext cx="2063578" cy="309536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Services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23988" y="1890713"/>
            <a:ext cx="6296025" cy="3076575"/>
          </a:xfrm>
          <a:prstGeom prst="rect">
            <a:avLst/>
          </a:prstGeom>
          <a:noFill/>
          <a:ln w="9525">
            <a:noFill/>
            <a:miter lim="800000"/>
            <a:headEnd/>
            <a:tailEnd/>
          </a:ln>
        </p:spPr>
      </p:pic>
      <p:sp>
        <p:nvSpPr>
          <p:cNvPr id="6" name="TextBox 5"/>
          <p:cNvSpPr txBox="1"/>
          <p:nvPr/>
        </p:nvSpPr>
        <p:spPr>
          <a:xfrm>
            <a:off x="1421026" y="5165134"/>
            <a:ext cx="2335896" cy="307777"/>
          </a:xfrm>
          <a:prstGeom prst="rect">
            <a:avLst/>
          </a:prstGeom>
          <a:noFill/>
        </p:spPr>
        <p:txBody>
          <a:bodyPr wrap="none" rtlCol="0">
            <a:spAutoFit/>
          </a:bodyPr>
          <a:lstStyle/>
          <a:p>
            <a:r>
              <a:rPr lang="en-US" sz="1400" dirty="0" smtClean="0"/>
              <a:t>Santa Clara County Library</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institution providing the library </a:t>
            </a:r>
            <a:endParaRPr lang="en-US" dirty="0"/>
          </a:p>
        </p:txBody>
      </p:sp>
      <p:sp>
        <p:nvSpPr>
          <p:cNvPr id="6" name="Content Placeholder 5"/>
          <p:cNvSpPr>
            <a:spLocks noGrp="1"/>
          </p:cNvSpPr>
          <p:nvPr>
            <p:ph idx="1"/>
          </p:nvPr>
        </p:nvSpPr>
        <p:spPr>
          <a:xfrm>
            <a:off x="455613" y="1141413"/>
            <a:ext cx="5381307" cy="5091747"/>
          </a:xfrm>
        </p:spPr>
        <p:txBody>
          <a:bodyPr/>
          <a:lstStyle/>
          <a:p>
            <a:pPr>
              <a:lnSpc>
                <a:spcPct val="100000"/>
              </a:lnSpc>
            </a:pPr>
            <a:r>
              <a:rPr lang="en-US" dirty="0" smtClean="0"/>
              <a:t>Promotion can work well for an institution-focused app, including library services</a:t>
            </a:r>
          </a:p>
          <a:p>
            <a:pPr>
              <a:lnSpc>
                <a:spcPct val="100000"/>
              </a:lnSpc>
            </a:pPr>
            <a:r>
              <a:rPr lang="en-US" dirty="0" smtClean="0"/>
              <a:t>A one stop shopping advantage</a:t>
            </a:r>
          </a:p>
          <a:p>
            <a:pPr>
              <a:lnSpc>
                <a:spcPct val="100000"/>
              </a:lnSpc>
            </a:pPr>
            <a:r>
              <a:rPr lang="en-US" dirty="0" smtClean="0"/>
              <a:t>Other app features provide gravitational pull</a:t>
            </a:r>
          </a:p>
        </p:txBody>
      </p:sp>
      <p:pic>
        <p:nvPicPr>
          <p:cNvPr id="9" name="Picture 8" descr="dukemobilehome.jpg"/>
          <p:cNvPicPr>
            <a:picLocks noChangeAspect="1"/>
          </p:cNvPicPr>
          <p:nvPr/>
        </p:nvPicPr>
        <p:blipFill>
          <a:blip r:embed="rId3" cstate="print"/>
          <a:stretch>
            <a:fillRect/>
          </a:stretch>
        </p:blipFill>
        <p:spPr>
          <a:xfrm>
            <a:off x="6141308" y="1742302"/>
            <a:ext cx="2524897" cy="3787346"/>
          </a:xfrm>
          <a:prstGeom prst="rect">
            <a:avLst/>
          </a:prstGeom>
          <a:ln>
            <a:solidFill>
              <a:schemeClr val="tx1"/>
            </a:solidFill>
          </a:ln>
        </p:spPr>
      </p:pic>
      <p:sp>
        <p:nvSpPr>
          <p:cNvPr id="7" name="TextBox 6"/>
          <p:cNvSpPr txBox="1"/>
          <p:nvPr/>
        </p:nvSpPr>
        <p:spPr>
          <a:xfrm>
            <a:off x="6128951" y="5758259"/>
            <a:ext cx="1104790" cy="307777"/>
          </a:xfrm>
          <a:prstGeom prst="rect">
            <a:avLst/>
          </a:prstGeom>
          <a:noFill/>
        </p:spPr>
        <p:txBody>
          <a:bodyPr wrap="none" rtlCol="0">
            <a:spAutoFit/>
          </a:bodyPr>
          <a:lstStyle/>
          <a:p>
            <a:r>
              <a:rPr lang="en-US" sz="1400" dirty="0" err="1" smtClean="0"/>
              <a:t>DukeMobile</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LGProgramsnewlogo">
  <a:themeElements>
    <a:clrScheme name="RLGProgramsnewlogo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fontScheme name="RLGProgramsnewlog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lnDef>
  </a:objectDefaults>
  <a:extraClrSchemeLst>
    <a:extraClrScheme>
      <a:clrScheme name="RLGProgramsnew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LGProgramsnew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GProgramsnew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LGProgramsnew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LGProgramsnew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LGProgramsnew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LGProgramsnew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LGProgramsnew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LGProgramsnew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LGProgramsnew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LGProgramsnew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LGProgramsnew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LGProgramsnewlogo 13">
        <a:dk1>
          <a:srgbClr val="000000"/>
        </a:dk1>
        <a:lt1>
          <a:srgbClr val="FFFFFF"/>
        </a:lt1>
        <a:dk2>
          <a:srgbClr val="000000"/>
        </a:dk2>
        <a:lt2>
          <a:srgbClr val="969696"/>
        </a:lt2>
        <a:accent1>
          <a:srgbClr val="FF9900"/>
        </a:accent1>
        <a:accent2>
          <a:srgbClr val="FF9966"/>
        </a:accent2>
        <a:accent3>
          <a:srgbClr val="FFFFFF"/>
        </a:accent3>
        <a:accent4>
          <a:srgbClr val="000000"/>
        </a:accent4>
        <a:accent5>
          <a:srgbClr val="FFCA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GProgramsnewlogo 14">
        <a:dk1>
          <a:srgbClr val="000000"/>
        </a:dk1>
        <a:lt1>
          <a:srgbClr val="FFFFFF"/>
        </a:lt1>
        <a:dk2>
          <a:srgbClr val="000000"/>
        </a:dk2>
        <a:lt2>
          <a:srgbClr val="969696"/>
        </a:lt2>
        <a:accent1>
          <a:srgbClr val="FF9900"/>
        </a:accent1>
        <a:accent2>
          <a:srgbClr val="FFCC00"/>
        </a:accent2>
        <a:accent3>
          <a:srgbClr val="FFFFFF"/>
        </a:accent3>
        <a:accent4>
          <a:srgbClr val="000000"/>
        </a:accent4>
        <a:accent5>
          <a:srgbClr val="FFCA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GProgramsnewlogo 15">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LGProgramsnewlogo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LGProgramsnewlogo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fontScheme name="RLGProgramsnewlog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MDE_Overview</Template>
  <TotalTime>4954</TotalTime>
  <Words>8311</Words>
  <Application>Microsoft Office PowerPoint</Application>
  <PresentationFormat>On-screen Show (4:3)</PresentationFormat>
  <Paragraphs>634</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RLGProgramsnewlogo</vt:lpstr>
      <vt:lpstr>Library Mobile App Development</vt:lpstr>
      <vt:lpstr>There’s something happening here …</vt:lpstr>
      <vt:lpstr>Overview</vt:lpstr>
      <vt:lpstr>Defining “library”</vt:lpstr>
      <vt:lpstr>The Library Catalog</vt:lpstr>
      <vt:lpstr>The Library Catalog</vt:lpstr>
      <vt:lpstr>Library Services</vt:lpstr>
      <vt:lpstr>Library Services</vt:lpstr>
      <vt:lpstr>The institution providing the library </vt:lpstr>
      <vt:lpstr>Links from the wider world</vt:lpstr>
      <vt:lpstr>Links from the wider world</vt:lpstr>
      <vt:lpstr>Defining “mobile”</vt:lpstr>
      <vt:lpstr>Smartphones are still outnumbered</vt:lpstr>
      <vt:lpstr>Slide 14</vt:lpstr>
      <vt:lpstr>Smartphones and web browsing</vt:lpstr>
      <vt:lpstr>Defining “apps”</vt:lpstr>
      <vt:lpstr>Mobile Apps for Library Services</vt:lpstr>
      <vt:lpstr>Mobile Web Apps</vt:lpstr>
      <vt:lpstr>Library mobile web apps</vt:lpstr>
      <vt:lpstr>Mobile Native Apps</vt:lpstr>
      <vt:lpstr>Library mobile native apps</vt:lpstr>
      <vt:lpstr>Strategic Choices</vt:lpstr>
      <vt:lpstr>Native vs. Web</vt:lpstr>
      <vt:lpstr>Developing apps for one device</vt:lpstr>
      <vt:lpstr>WorldCat Mobile Pilot</vt:lpstr>
      <vt:lpstr>The Gartner Hype Cycle</vt:lpstr>
      <vt:lpstr>Slide 27</vt:lpstr>
      <vt:lpstr>Slide 28</vt:lpstr>
      <vt:lpstr>Slide 29</vt:lpstr>
      <vt:lpstr>Expectation, then disappointment</vt:lpstr>
      <vt:lpstr>iPhone Apps and the Long Tail</vt:lpstr>
      <vt:lpstr>iPhone Apps and the Long Tail</vt:lpstr>
      <vt:lpstr>What counts as success?</vt:lpstr>
      <vt:lpstr>Promotion, Use, and Buzz</vt:lpstr>
      <vt:lpstr>Some suggestions</vt:lpstr>
      <vt:lpstr>What Makes a Great App?</vt:lpstr>
      <vt:lpstr>Resources noted</vt:lpstr>
      <vt:lpstr>Resources noted</vt:lpstr>
      <vt:lpstr>Resources noted</vt:lpstr>
      <vt:lpstr>Resources noted</vt:lpstr>
      <vt:lpstr>Resources noted</vt:lpstr>
      <vt:lpstr>Contact</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Development</dc:title>
  <dc:creator>washburb</dc:creator>
  <cp:lastModifiedBy>washburb</cp:lastModifiedBy>
  <cp:revision>484</cp:revision>
  <dcterms:created xsi:type="dcterms:W3CDTF">2010-02-23T19:49:55Z</dcterms:created>
  <dcterms:modified xsi:type="dcterms:W3CDTF">2010-04-29T19:54:22Z</dcterms:modified>
</cp:coreProperties>
</file>