
<file path=[Content_Types].xml><?xml version="1.0" encoding="utf-8"?>
<Types xmlns="http://schemas.openxmlformats.org/package/2006/content-types">
  <Override PartName="/ppt/slideLayouts/slideLayout39.xml" ContentType="application/vnd.openxmlformats-officedocument.presentationml.slideLayout+xml"/>
  <Override PartName="/ppt/notesSlides/notesSlide2.xml" ContentType="application/vnd.openxmlformats-officedocument.presentationml.notesSlide+xml"/>
  <Default Extension="pdf" ContentType="application/pdf"/>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31"/>
  </p:notesMasterIdLst>
  <p:handoutMasterIdLst>
    <p:handoutMasterId r:id="rId32"/>
  </p:handoutMasterIdLst>
  <p:sldIdLst>
    <p:sldId id="482" r:id="rId5"/>
    <p:sldId id="500" r:id="rId6"/>
    <p:sldId id="483" r:id="rId7"/>
    <p:sldId id="501" r:id="rId8"/>
    <p:sldId id="484" r:id="rId9"/>
    <p:sldId id="486" r:id="rId10"/>
    <p:sldId id="487" r:id="rId11"/>
    <p:sldId id="489" r:id="rId12"/>
    <p:sldId id="510" r:id="rId13"/>
    <p:sldId id="511" r:id="rId14"/>
    <p:sldId id="512" r:id="rId15"/>
    <p:sldId id="507" r:id="rId16"/>
    <p:sldId id="488" r:id="rId17"/>
    <p:sldId id="490" r:id="rId18"/>
    <p:sldId id="491" r:id="rId19"/>
    <p:sldId id="492" r:id="rId20"/>
    <p:sldId id="518" r:id="rId21"/>
    <p:sldId id="495" r:id="rId22"/>
    <p:sldId id="496" r:id="rId23"/>
    <p:sldId id="508" r:id="rId24"/>
    <p:sldId id="519" r:id="rId25"/>
    <p:sldId id="520" r:id="rId26"/>
    <p:sldId id="522" r:id="rId27"/>
    <p:sldId id="523" r:id="rId28"/>
    <p:sldId id="517" r:id="rId29"/>
    <p:sldId id="481"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key Hawk" initials="MLH" lastIdx="2" clrIdx="0"/>
  <p:cmAuthor id="1" name="Alyssa Darden" initials="AD"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B7CCB"/>
    <a:srgbClr val="FFFFFF"/>
    <a:srgbClr val="A9316F"/>
    <a:srgbClr val="419A3C"/>
    <a:srgbClr val="FF7600"/>
    <a:srgbClr val="E18100"/>
    <a:srgbClr val="CCFF66"/>
    <a:srgbClr val="2F416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19" autoAdjust="0"/>
    <p:restoredTop sz="59755" autoAdjust="0"/>
  </p:normalViewPr>
  <p:slideViewPr>
    <p:cSldViewPr snapToGrid="0" showGuides="1">
      <p:cViewPr>
        <p:scale>
          <a:sx n="54" d="100"/>
          <a:sy n="54" d="100"/>
        </p:scale>
        <p:origin x="-2496" y="-90"/>
      </p:cViewPr>
      <p:guideLst>
        <p:guide orient="horz" pos="672"/>
        <p:guide/>
      </p:guideLst>
    </p:cSldViewPr>
  </p:slideViewPr>
  <p:notesTextViewPr>
    <p:cViewPr>
      <p:scale>
        <a:sx n="100" d="100"/>
        <a:sy n="100" d="100"/>
      </p:scale>
      <p:origin x="0" y="0"/>
    </p:cViewPr>
  </p:notesTextViewPr>
  <p:sorterViewPr>
    <p:cViewPr>
      <p:scale>
        <a:sx n="75" d="100"/>
        <a:sy n="75" d="100"/>
      </p:scale>
      <p:origin x="0" y="0"/>
    </p:cViewPr>
  </p:sorterViewPr>
  <p:notesViewPr>
    <p:cSldViewPr snapToGrid="0">
      <p:cViewPr>
        <p:scale>
          <a:sx n="100" d="100"/>
          <a:sy n="100" d="100"/>
        </p:scale>
        <p:origin x="-3552"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ardena\AppData\Local\Microsoft\Windows\Temporary%20Internet%20Files\Content.Outlook\2X1AEDJW\Nodes%20by%20Educational%20Stages%20Comparison%20rev%203%20with%20write%20up.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ardena\Desktop\Copy%20of%20Nodes%20by%20Educational%20Stages%20Comparison%20rev%203%20with%20write%20u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8499758858240944E-2"/>
          <c:y val="3.7037037037037243E-2"/>
          <c:w val="0.62729043661083927"/>
          <c:h val="0.89227617381160318"/>
        </c:manualLayout>
      </c:layout>
      <c:lineChart>
        <c:grouping val="standard"/>
        <c:ser>
          <c:idx val="0"/>
          <c:order val="0"/>
          <c:tx>
            <c:strRef>
              <c:f>Sheet1!$B$143</c:f>
              <c:strCache>
                <c:ptCount val="1"/>
                <c:pt idx="0">
                  <c:v>Major Media Sites</c:v>
                </c:pt>
              </c:strCache>
            </c:strRef>
          </c:tx>
          <c:dLbls>
            <c:dLbl>
              <c:idx val="0"/>
              <c:tx>
                <c:rich>
                  <a:bodyPr/>
                  <a:lstStyle/>
                  <a:p>
                    <a:r>
                      <a:rPr lang="en-US"/>
                      <a:t>26%, n=8</a:t>
                    </a:r>
                  </a:p>
                </c:rich>
              </c:tx>
              <c:dLblPos val="t"/>
              <c:showVal val="1"/>
            </c:dLbl>
            <c:dLbl>
              <c:idx val="1"/>
              <c:tx>
                <c:rich>
                  <a:bodyPr/>
                  <a:lstStyle/>
                  <a:p>
                    <a:r>
                      <a:rPr lang="en-US"/>
                      <a:t>50%, n=5</a:t>
                    </a:r>
                  </a:p>
                </c:rich>
              </c:tx>
              <c:dLblPos val="t"/>
              <c:showVal val="1"/>
            </c:dLbl>
            <c:dLbl>
              <c:idx val="2"/>
              <c:delete val="1"/>
            </c:dLbl>
            <c:dLbl>
              <c:idx val="3"/>
              <c:delete val="1"/>
            </c:dLbl>
            <c:dLblPos val="t"/>
            <c:showVal val="1"/>
          </c:dLbls>
          <c:cat>
            <c:strRef>
              <c:f>Sheet1!$C$142:$F$142</c:f>
              <c:strCache>
                <c:ptCount val="4"/>
                <c:pt idx="0">
                  <c:v>Emerging Interviews</c:v>
                </c:pt>
                <c:pt idx="1">
                  <c:v>Establishing Interviews</c:v>
                </c:pt>
                <c:pt idx="2">
                  <c:v>Embedding Interviews</c:v>
                </c:pt>
                <c:pt idx="3">
                  <c:v>Experiencing Interviews</c:v>
                </c:pt>
              </c:strCache>
            </c:strRef>
          </c:cat>
          <c:val>
            <c:numRef>
              <c:f>Sheet1!$C$143:$F$143</c:f>
              <c:numCache>
                <c:formatCode>0%</c:formatCode>
                <c:ptCount val="4"/>
                <c:pt idx="0">
                  <c:v>0.25800000000000001</c:v>
                </c:pt>
                <c:pt idx="1">
                  <c:v>0.5</c:v>
                </c:pt>
                <c:pt idx="2">
                  <c:v>0.70000000000000062</c:v>
                </c:pt>
                <c:pt idx="3">
                  <c:v>0.4</c:v>
                </c:pt>
              </c:numCache>
            </c:numRef>
          </c:val>
        </c:ser>
        <c:ser>
          <c:idx val="1"/>
          <c:order val="1"/>
          <c:tx>
            <c:strRef>
              <c:f>Sheet1!$B$144</c:f>
              <c:strCache>
                <c:ptCount val="1"/>
                <c:pt idx="0">
                  <c:v>Wikipedia</c:v>
                </c:pt>
              </c:strCache>
            </c:strRef>
          </c:tx>
          <c:dLbls>
            <c:dLbl>
              <c:idx val="0"/>
              <c:tx>
                <c:rich>
                  <a:bodyPr/>
                  <a:lstStyle/>
                  <a:p>
                    <a:r>
                      <a:rPr lang="en-US"/>
                      <a:t>77%, n=24</a:t>
                    </a:r>
                  </a:p>
                </c:rich>
              </c:tx>
              <c:dLblPos val="t"/>
              <c:showVal val="1"/>
            </c:dLbl>
            <c:dLbl>
              <c:idx val="1"/>
              <c:tx>
                <c:rich>
                  <a:bodyPr/>
                  <a:lstStyle/>
                  <a:p>
                    <a:r>
                      <a:rPr lang="en-US"/>
                      <a:t>90%, n=9</a:t>
                    </a:r>
                  </a:p>
                </c:rich>
              </c:tx>
              <c:dLblPos val="t"/>
              <c:showVal val="1"/>
            </c:dLbl>
            <c:dLbl>
              <c:idx val="2"/>
              <c:tx>
                <c:rich>
                  <a:bodyPr/>
                  <a:lstStyle/>
                  <a:p>
                    <a:r>
                      <a:rPr lang="en-US"/>
                      <a:t>70%, n=7</a:t>
                    </a:r>
                  </a:p>
                </c:rich>
              </c:tx>
              <c:dLblPos val="t"/>
              <c:showVal val="1"/>
            </c:dLbl>
            <c:dLbl>
              <c:idx val="3"/>
              <c:tx>
                <c:rich>
                  <a:bodyPr/>
                  <a:lstStyle/>
                  <a:p>
                    <a:r>
                      <a:rPr lang="en-US"/>
                      <a:t>50%, n=5</a:t>
                    </a:r>
                  </a:p>
                </c:rich>
              </c:tx>
              <c:dLblPos val="t"/>
              <c:showVal val="1"/>
            </c:dLbl>
            <c:dLblPos val="t"/>
            <c:showVal val="1"/>
          </c:dLbls>
          <c:cat>
            <c:strRef>
              <c:f>Sheet1!$C$142:$F$142</c:f>
              <c:strCache>
                <c:ptCount val="4"/>
                <c:pt idx="0">
                  <c:v>Emerging Interviews</c:v>
                </c:pt>
                <c:pt idx="1">
                  <c:v>Establishing Interviews</c:v>
                </c:pt>
                <c:pt idx="2">
                  <c:v>Embedding Interviews</c:v>
                </c:pt>
                <c:pt idx="3">
                  <c:v>Experiencing Interviews</c:v>
                </c:pt>
              </c:strCache>
            </c:strRef>
          </c:cat>
          <c:val>
            <c:numRef>
              <c:f>Sheet1!$C$144:$F$144</c:f>
              <c:numCache>
                <c:formatCode>0%</c:formatCode>
                <c:ptCount val="4"/>
                <c:pt idx="0">
                  <c:v>0.77400000000000324</c:v>
                </c:pt>
                <c:pt idx="1">
                  <c:v>0.9</c:v>
                </c:pt>
                <c:pt idx="2">
                  <c:v>0.70000000000000062</c:v>
                </c:pt>
                <c:pt idx="3">
                  <c:v>0.5</c:v>
                </c:pt>
              </c:numCache>
            </c:numRef>
          </c:val>
        </c:ser>
        <c:ser>
          <c:idx val="2"/>
          <c:order val="2"/>
          <c:tx>
            <c:strRef>
              <c:f>Sheet1!$B$145</c:f>
              <c:strCache>
                <c:ptCount val="1"/>
                <c:pt idx="0">
                  <c:v>Retail</c:v>
                </c:pt>
              </c:strCache>
            </c:strRef>
          </c:tx>
          <c:dLbls>
            <c:dLbl>
              <c:idx val="0"/>
              <c:tx>
                <c:rich>
                  <a:bodyPr/>
                  <a:lstStyle/>
                  <a:p>
                    <a:r>
                      <a:rPr lang="en-US"/>
                      <a:t>32%, n=10</a:t>
                    </a:r>
                  </a:p>
                </c:rich>
              </c:tx>
              <c:dLblPos val="t"/>
              <c:showVal val="1"/>
            </c:dLbl>
            <c:dLbl>
              <c:idx val="1"/>
              <c:delete val="1"/>
            </c:dLbl>
            <c:dLbl>
              <c:idx val="2"/>
              <c:tx>
                <c:rich>
                  <a:bodyPr/>
                  <a:lstStyle/>
                  <a:p>
                    <a:r>
                      <a:rPr lang="en-US"/>
                      <a:t>50%, n=5</a:t>
                    </a:r>
                  </a:p>
                </c:rich>
              </c:tx>
              <c:dLblPos val="t"/>
              <c:showVal val="1"/>
            </c:dLbl>
            <c:dLbl>
              <c:idx val="3"/>
              <c:delete val="1"/>
            </c:dLbl>
            <c:dLblPos val="t"/>
            <c:showVal val="1"/>
          </c:dLbls>
          <c:cat>
            <c:strRef>
              <c:f>Sheet1!$C$142:$F$142</c:f>
              <c:strCache>
                <c:ptCount val="4"/>
                <c:pt idx="0">
                  <c:v>Emerging Interviews</c:v>
                </c:pt>
                <c:pt idx="1">
                  <c:v>Establishing Interviews</c:v>
                </c:pt>
                <c:pt idx="2">
                  <c:v>Embedding Interviews</c:v>
                </c:pt>
                <c:pt idx="3">
                  <c:v>Experiencing Interviews</c:v>
                </c:pt>
              </c:strCache>
            </c:strRef>
          </c:cat>
          <c:val>
            <c:numRef>
              <c:f>Sheet1!$C$145:$F$145</c:f>
              <c:numCache>
                <c:formatCode>0%</c:formatCode>
                <c:ptCount val="4"/>
                <c:pt idx="0">
                  <c:v>0.32300000000000251</c:v>
                </c:pt>
                <c:pt idx="1">
                  <c:v>0.4</c:v>
                </c:pt>
                <c:pt idx="2">
                  <c:v>0.5</c:v>
                </c:pt>
                <c:pt idx="3">
                  <c:v>0.5</c:v>
                </c:pt>
              </c:numCache>
            </c:numRef>
          </c:val>
        </c:ser>
        <c:ser>
          <c:idx val="3"/>
          <c:order val="3"/>
          <c:tx>
            <c:strRef>
              <c:f>Sheet1!$B$146</c:f>
              <c:strCache>
                <c:ptCount val="1"/>
                <c:pt idx="0">
                  <c:v>Syllabus- and discipline-based sites</c:v>
                </c:pt>
              </c:strCache>
            </c:strRef>
          </c:tx>
          <c:dLbls>
            <c:dLbl>
              <c:idx val="0"/>
              <c:tx>
                <c:rich>
                  <a:bodyPr/>
                  <a:lstStyle/>
                  <a:p>
                    <a:r>
                      <a:rPr lang="en-US"/>
                      <a:t>48%, n=15</a:t>
                    </a:r>
                  </a:p>
                </c:rich>
              </c:tx>
              <c:dLblPos val="t"/>
              <c:showVal val="1"/>
            </c:dLbl>
            <c:dLbl>
              <c:idx val="1"/>
              <c:tx>
                <c:rich>
                  <a:bodyPr/>
                  <a:lstStyle/>
                  <a:p>
                    <a:r>
                      <a:rPr lang="en-US"/>
                      <a:t>40%, n=4</a:t>
                    </a:r>
                  </a:p>
                </c:rich>
              </c:tx>
              <c:dLblPos val="t"/>
              <c:showVal val="1"/>
            </c:dLbl>
            <c:dLbl>
              <c:idx val="2"/>
              <c:tx>
                <c:rich>
                  <a:bodyPr/>
                  <a:lstStyle/>
                  <a:p>
                    <a:r>
                      <a:rPr lang="en-US"/>
                      <a:t>20%, n=20</a:t>
                    </a:r>
                  </a:p>
                </c:rich>
              </c:tx>
              <c:dLblPos val="t"/>
              <c:showVal val="1"/>
            </c:dLbl>
            <c:dLbl>
              <c:idx val="3"/>
              <c:tx>
                <c:rich>
                  <a:bodyPr/>
                  <a:lstStyle/>
                  <a:p>
                    <a:r>
                      <a:rPr lang="en-US"/>
                      <a:t>40%, n=4</a:t>
                    </a:r>
                  </a:p>
                </c:rich>
              </c:tx>
              <c:dLblPos val="t"/>
              <c:showVal val="1"/>
            </c:dLbl>
            <c:dLblPos val="t"/>
            <c:showVal val="1"/>
          </c:dLbls>
          <c:cat>
            <c:strRef>
              <c:f>Sheet1!$C$142:$F$142</c:f>
              <c:strCache>
                <c:ptCount val="4"/>
                <c:pt idx="0">
                  <c:v>Emerging Interviews</c:v>
                </c:pt>
                <c:pt idx="1">
                  <c:v>Establishing Interviews</c:v>
                </c:pt>
                <c:pt idx="2">
                  <c:v>Embedding Interviews</c:v>
                </c:pt>
                <c:pt idx="3">
                  <c:v>Experiencing Interviews</c:v>
                </c:pt>
              </c:strCache>
            </c:strRef>
          </c:cat>
          <c:val>
            <c:numRef>
              <c:f>Sheet1!$C$146:$F$146</c:f>
              <c:numCache>
                <c:formatCode>0%</c:formatCode>
                <c:ptCount val="4"/>
                <c:pt idx="0">
                  <c:v>0.48400000000000032</c:v>
                </c:pt>
                <c:pt idx="1">
                  <c:v>0.4</c:v>
                </c:pt>
                <c:pt idx="2">
                  <c:v>0.2</c:v>
                </c:pt>
                <c:pt idx="3">
                  <c:v>0.4</c:v>
                </c:pt>
              </c:numCache>
            </c:numRef>
          </c:val>
        </c:ser>
        <c:marker val="1"/>
        <c:axId val="89945600"/>
        <c:axId val="89947136"/>
      </c:lineChart>
      <c:catAx>
        <c:axId val="89945600"/>
        <c:scaling>
          <c:orientation val="minMax"/>
        </c:scaling>
        <c:axPos val="b"/>
        <c:tickLblPos val="nextTo"/>
        <c:txPr>
          <a:bodyPr/>
          <a:lstStyle/>
          <a:p>
            <a:pPr>
              <a:defRPr b="1"/>
            </a:pPr>
            <a:endParaRPr lang="en-US"/>
          </a:p>
        </c:txPr>
        <c:crossAx val="89947136"/>
        <c:crosses val="autoZero"/>
        <c:auto val="1"/>
        <c:lblAlgn val="ctr"/>
        <c:lblOffset val="100"/>
      </c:catAx>
      <c:valAx>
        <c:axId val="89947136"/>
        <c:scaling>
          <c:orientation val="minMax"/>
        </c:scaling>
        <c:axPos val="l"/>
        <c:majorGridlines/>
        <c:numFmt formatCode="0%" sourceLinked="1"/>
        <c:tickLblPos val="nextTo"/>
        <c:txPr>
          <a:bodyPr/>
          <a:lstStyle/>
          <a:p>
            <a:pPr>
              <a:defRPr b="1"/>
            </a:pPr>
            <a:endParaRPr lang="en-US"/>
          </a:p>
        </c:txPr>
        <c:crossAx val="89945600"/>
        <c:crosses val="autoZero"/>
        <c:crossBetween val="between"/>
      </c:valAx>
    </c:plotArea>
    <c:legend>
      <c:legendPos val="r"/>
      <c:txPr>
        <a:bodyPr/>
        <a:lstStyle/>
        <a:p>
          <a:pPr>
            <a:defRPr b="1"/>
          </a:pPr>
          <a:endParaRPr lang="en-US"/>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Sheet1!$B$169</c:f>
              <c:strCache>
                <c:ptCount val="1"/>
                <c:pt idx="0">
                  <c:v>Face-to-Face</c:v>
                </c:pt>
              </c:strCache>
            </c:strRef>
          </c:tx>
          <c:dLbls>
            <c:dLbl>
              <c:idx val="0"/>
              <c:layout>
                <c:manualLayout>
                  <c:x val="-9.4847331583552727E-2"/>
                  <c:y val="-6.5289442986293383E-2"/>
                </c:manualLayout>
              </c:layout>
              <c:tx>
                <c:rich>
                  <a:bodyPr/>
                  <a:lstStyle/>
                  <a:p>
                    <a:r>
                      <a:rPr lang="en-US"/>
                      <a:t>55%, n=17</a:t>
                    </a:r>
                  </a:p>
                </c:rich>
              </c:tx>
              <c:dLblPos val="r"/>
              <c:showVal val="1"/>
            </c:dLbl>
            <c:dLbl>
              <c:idx val="1"/>
              <c:tx>
                <c:rich>
                  <a:bodyPr/>
                  <a:lstStyle/>
                  <a:p>
                    <a:r>
                      <a:rPr lang="en-US"/>
                      <a:t>60%, n=6</a:t>
                    </a:r>
                  </a:p>
                </c:rich>
              </c:tx>
              <c:dLblPos val="t"/>
              <c:showVal val="1"/>
            </c:dLbl>
            <c:dLbl>
              <c:idx val="2"/>
              <c:tx>
                <c:rich>
                  <a:bodyPr/>
                  <a:lstStyle/>
                  <a:p>
                    <a:r>
                      <a:rPr lang="en-US"/>
                      <a:t>40%, n=4</a:t>
                    </a:r>
                  </a:p>
                </c:rich>
              </c:tx>
              <c:dLblPos val="t"/>
              <c:showVal val="1"/>
            </c:dLbl>
            <c:dLbl>
              <c:idx val="3"/>
              <c:delete val="1"/>
            </c:dLbl>
            <c:dLblPos val="t"/>
            <c:showVal val="1"/>
          </c:dLbls>
          <c:cat>
            <c:strRef>
              <c:f>Sheet1!$C$168:$F$168</c:f>
              <c:strCache>
                <c:ptCount val="4"/>
                <c:pt idx="0">
                  <c:v>Emerging Interviews</c:v>
                </c:pt>
                <c:pt idx="1">
                  <c:v>Establishing Interviews</c:v>
                </c:pt>
                <c:pt idx="2">
                  <c:v>Embedding Interviews</c:v>
                </c:pt>
                <c:pt idx="3">
                  <c:v>Experiencing Interviews</c:v>
                </c:pt>
              </c:strCache>
            </c:strRef>
          </c:cat>
          <c:val>
            <c:numRef>
              <c:f>Sheet1!$C$169:$F$169</c:f>
              <c:numCache>
                <c:formatCode>0%</c:formatCode>
                <c:ptCount val="4"/>
                <c:pt idx="0">
                  <c:v>0.54800000000000004</c:v>
                </c:pt>
                <c:pt idx="1">
                  <c:v>0.60000000000000064</c:v>
                </c:pt>
                <c:pt idx="2">
                  <c:v>0.4</c:v>
                </c:pt>
                <c:pt idx="3">
                  <c:v>0.70000000000000062</c:v>
                </c:pt>
              </c:numCache>
            </c:numRef>
          </c:val>
        </c:ser>
        <c:ser>
          <c:idx val="1"/>
          <c:order val="1"/>
          <c:tx>
            <c:strRef>
              <c:f>Sheet1!$B$170</c:f>
              <c:strCache>
                <c:ptCount val="1"/>
                <c:pt idx="0">
                  <c:v>Phone calls</c:v>
                </c:pt>
              </c:strCache>
            </c:strRef>
          </c:tx>
          <c:dLbls>
            <c:dLbl>
              <c:idx val="0"/>
              <c:tx>
                <c:rich>
                  <a:bodyPr/>
                  <a:lstStyle/>
                  <a:p>
                    <a:r>
                      <a:rPr lang="en-US"/>
                      <a:t>84%, n=26</a:t>
                    </a:r>
                  </a:p>
                </c:rich>
              </c:tx>
              <c:dLblPos val="t"/>
              <c:showVal val="1"/>
            </c:dLbl>
            <c:dLbl>
              <c:idx val="1"/>
              <c:tx>
                <c:rich>
                  <a:bodyPr/>
                  <a:lstStyle/>
                  <a:p>
                    <a:r>
                      <a:rPr lang="en-US"/>
                      <a:t>90%, n=9</a:t>
                    </a:r>
                  </a:p>
                </c:rich>
              </c:tx>
              <c:dLblPos val="t"/>
              <c:showVal val="1"/>
            </c:dLbl>
            <c:dLbl>
              <c:idx val="2"/>
              <c:tx>
                <c:rich>
                  <a:bodyPr/>
                  <a:lstStyle/>
                  <a:p>
                    <a:r>
                      <a:rPr lang="en-US"/>
                      <a:t>70%, n=7</a:t>
                    </a:r>
                  </a:p>
                </c:rich>
              </c:tx>
              <c:dLblPos val="t"/>
              <c:showVal val="1"/>
            </c:dLbl>
            <c:dLbl>
              <c:idx val="3"/>
              <c:tx>
                <c:rich>
                  <a:bodyPr/>
                  <a:lstStyle/>
                  <a:p>
                    <a:r>
                      <a:rPr lang="en-US"/>
                      <a:t>70%, n=7</a:t>
                    </a:r>
                  </a:p>
                </c:rich>
              </c:tx>
              <c:dLblPos val="t"/>
              <c:showVal val="1"/>
            </c:dLbl>
            <c:dLblPos val="t"/>
            <c:showVal val="1"/>
          </c:dLbls>
          <c:cat>
            <c:strRef>
              <c:f>Sheet1!$C$168:$F$168</c:f>
              <c:strCache>
                <c:ptCount val="4"/>
                <c:pt idx="0">
                  <c:v>Emerging Interviews</c:v>
                </c:pt>
                <c:pt idx="1">
                  <c:v>Establishing Interviews</c:v>
                </c:pt>
                <c:pt idx="2">
                  <c:v>Embedding Interviews</c:v>
                </c:pt>
                <c:pt idx="3">
                  <c:v>Experiencing Interviews</c:v>
                </c:pt>
              </c:strCache>
            </c:strRef>
          </c:cat>
          <c:val>
            <c:numRef>
              <c:f>Sheet1!$C$170:$F$170</c:f>
              <c:numCache>
                <c:formatCode>0%</c:formatCode>
                <c:ptCount val="4"/>
                <c:pt idx="0">
                  <c:v>0.83900000000000063</c:v>
                </c:pt>
                <c:pt idx="1">
                  <c:v>0.9</c:v>
                </c:pt>
                <c:pt idx="2">
                  <c:v>0.70000000000000062</c:v>
                </c:pt>
                <c:pt idx="3">
                  <c:v>0.70000000000000062</c:v>
                </c:pt>
              </c:numCache>
            </c:numRef>
          </c:val>
        </c:ser>
        <c:ser>
          <c:idx val="2"/>
          <c:order val="2"/>
          <c:tx>
            <c:strRef>
              <c:f>Sheet1!$B$171</c:f>
              <c:strCache>
                <c:ptCount val="1"/>
                <c:pt idx="0">
                  <c:v>IM, Chat</c:v>
                </c:pt>
              </c:strCache>
            </c:strRef>
          </c:tx>
          <c:dLbls>
            <c:dLbl>
              <c:idx val="0"/>
              <c:delete val="1"/>
            </c:dLbl>
            <c:dLbl>
              <c:idx val="1"/>
              <c:tx>
                <c:rich>
                  <a:bodyPr/>
                  <a:lstStyle/>
                  <a:p>
                    <a:r>
                      <a:rPr lang="en-US"/>
                      <a:t>30%, n=3</a:t>
                    </a:r>
                  </a:p>
                </c:rich>
              </c:tx>
              <c:dLblPos val="t"/>
              <c:showVal val="1"/>
            </c:dLbl>
            <c:dLbl>
              <c:idx val="2"/>
              <c:delete val="1"/>
            </c:dLbl>
            <c:dLbl>
              <c:idx val="3"/>
              <c:tx>
                <c:rich>
                  <a:bodyPr/>
                  <a:lstStyle/>
                  <a:p>
                    <a:r>
                      <a:rPr lang="en-US"/>
                      <a:t>10%, n=10</a:t>
                    </a:r>
                  </a:p>
                </c:rich>
              </c:tx>
              <c:dLblPos val="t"/>
              <c:showVal val="1"/>
            </c:dLbl>
            <c:dLblPos val="t"/>
            <c:showVal val="1"/>
          </c:dLbls>
          <c:cat>
            <c:strRef>
              <c:f>Sheet1!$C$168:$F$168</c:f>
              <c:strCache>
                <c:ptCount val="4"/>
                <c:pt idx="0">
                  <c:v>Emerging Interviews</c:v>
                </c:pt>
                <c:pt idx="1">
                  <c:v>Establishing Interviews</c:v>
                </c:pt>
                <c:pt idx="2">
                  <c:v>Embedding Interviews</c:v>
                </c:pt>
                <c:pt idx="3">
                  <c:v>Experiencing Interviews</c:v>
                </c:pt>
              </c:strCache>
            </c:strRef>
          </c:cat>
          <c:val>
            <c:numRef>
              <c:f>Sheet1!$C$171:$F$171</c:f>
              <c:numCache>
                <c:formatCode>0%</c:formatCode>
                <c:ptCount val="4"/>
                <c:pt idx="0">
                  <c:v>0.52</c:v>
                </c:pt>
                <c:pt idx="1">
                  <c:v>0.30000000000000032</c:v>
                </c:pt>
                <c:pt idx="2">
                  <c:v>0.4</c:v>
                </c:pt>
                <c:pt idx="3">
                  <c:v>0.1</c:v>
                </c:pt>
              </c:numCache>
            </c:numRef>
          </c:val>
        </c:ser>
        <c:ser>
          <c:idx val="3"/>
          <c:order val="3"/>
          <c:tx>
            <c:strRef>
              <c:f>Sheet1!$B$172</c:f>
              <c:strCache>
                <c:ptCount val="1"/>
                <c:pt idx="0">
                  <c:v>Email</c:v>
                </c:pt>
              </c:strCache>
            </c:strRef>
          </c:tx>
          <c:dLbls>
            <c:dLbl>
              <c:idx val="0"/>
              <c:layout>
                <c:manualLayout>
                  <c:x val="-8.5305555555555565E-2"/>
                  <c:y val="-4.6770924467774859E-2"/>
                </c:manualLayout>
              </c:layout>
              <c:tx>
                <c:rich>
                  <a:bodyPr/>
                  <a:lstStyle/>
                  <a:p>
                    <a:r>
                      <a:rPr lang="en-US"/>
                      <a:t>52%, n=16</a:t>
                    </a:r>
                  </a:p>
                </c:rich>
              </c:tx>
              <c:dLblPos val="r"/>
              <c:showVal val="1"/>
            </c:dLbl>
            <c:dLbl>
              <c:idx val="1"/>
              <c:tx>
                <c:rich>
                  <a:bodyPr/>
                  <a:lstStyle/>
                  <a:p>
                    <a:r>
                      <a:rPr lang="en-US"/>
                      <a:t>100%, n=10</a:t>
                    </a:r>
                  </a:p>
                </c:rich>
              </c:tx>
              <c:dLblPos val="t"/>
              <c:showVal val="1"/>
            </c:dLbl>
            <c:dLbl>
              <c:idx val="2"/>
              <c:tx>
                <c:rich>
                  <a:bodyPr/>
                  <a:lstStyle/>
                  <a:p>
                    <a:r>
                      <a:rPr lang="en-US"/>
                      <a:t>100%, n=10</a:t>
                    </a:r>
                  </a:p>
                </c:rich>
              </c:tx>
              <c:dLblPos val="t"/>
              <c:showVal val="1"/>
            </c:dLbl>
            <c:dLbl>
              <c:idx val="3"/>
              <c:tx>
                <c:rich>
                  <a:bodyPr/>
                  <a:lstStyle/>
                  <a:p>
                    <a:r>
                      <a:rPr lang="en-US"/>
                      <a:t>100%, n=10</a:t>
                    </a:r>
                  </a:p>
                </c:rich>
              </c:tx>
              <c:dLblPos val="t"/>
              <c:showVal val="1"/>
            </c:dLbl>
            <c:dLblPos val="t"/>
            <c:showVal val="1"/>
          </c:dLbls>
          <c:cat>
            <c:strRef>
              <c:f>Sheet1!$C$168:$F$168</c:f>
              <c:strCache>
                <c:ptCount val="4"/>
                <c:pt idx="0">
                  <c:v>Emerging Interviews</c:v>
                </c:pt>
                <c:pt idx="1">
                  <c:v>Establishing Interviews</c:v>
                </c:pt>
                <c:pt idx="2">
                  <c:v>Embedding Interviews</c:v>
                </c:pt>
                <c:pt idx="3">
                  <c:v>Experiencing Interviews</c:v>
                </c:pt>
              </c:strCache>
            </c:strRef>
          </c:cat>
          <c:val>
            <c:numRef>
              <c:f>Sheet1!$C$172:$F$172</c:f>
              <c:numCache>
                <c:formatCode>0%</c:formatCode>
                <c:ptCount val="4"/>
                <c:pt idx="0">
                  <c:v>0.51600000000000001</c:v>
                </c:pt>
                <c:pt idx="1">
                  <c:v>1</c:v>
                </c:pt>
                <c:pt idx="2">
                  <c:v>1</c:v>
                </c:pt>
                <c:pt idx="3">
                  <c:v>1</c:v>
                </c:pt>
              </c:numCache>
            </c:numRef>
          </c:val>
        </c:ser>
        <c:marker val="1"/>
        <c:axId val="90156032"/>
        <c:axId val="90194688"/>
      </c:lineChart>
      <c:catAx>
        <c:axId val="90156032"/>
        <c:scaling>
          <c:orientation val="minMax"/>
        </c:scaling>
        <c:axPos val="b"/>
        <c:tickLblPos val="nextTo"/>
        <c:txPr>
          <a:bodyPr/>
          <a:lstStyle/>
          <a:p>
            <a:pPr>
              <a:defRPr b="1"/>
            </a:pPr>
            <a:endParaRPr lang="en-US"/>
          </a:p>
        </c:txPr>
        <c:crossAx val="90194688"/>
        <c:crosses val="autoZero"/>
        <c:auto val="1"/>
        <c:lblAlgn val="ctr"/>
        <c:lblOffset val="100"/>
      </c:catAx>
      <c:valAx>
        <c:axId val="90194688"/>
        <c:scaling>
          <c:orientation val="minMax"/>
        </c:scaling>
        <c:axPos val="l"/>
        <c:majorGridlines/>
        <c:numFmt formatCode="0%" sourceLinked="1"/>
        <c:tickLblPos val="nextTo"/>
        <c:txPr>
          <a:bodyPr/>
          <a:lstStyle/>
          <a:p>
            <a:pPr>
              <a:defRPr b="1"/>
            </a:pPr>
            <a:endParaRPr lang="en-US"/>
          </a:p>
        </c:txPr>
        <c:crossAx val="90156032"/>
        <c:crosses val="autoZero"/>
        <c:crossBetween val="between"/>
      </c:valAx>
    </c:plotArea>
    <c:legend>
      <c:legendPos val="r"/>
      <c:txPr>
        <a:bodyPr/>
        <a:lstStyle/>
        <a:p>
          <a:pPr>
            <a:defRPr b="1"/>
          </a:pPr>
          <a:endParaRPr lang="en-US"/>
        </a:p>
      </c:txPr>
    </c:legend>
    <c:plotVisOnly val="1"/>
    <c:dispBlanksAs val="gap"/>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590B96-037A-504A-977E-B6542BD6CBD5}" type="datetimeFigureOut">
              <a:rPr lang="en-US" smtClean="0"/>
              <a:pPr/>
              <a:t>5/1/2013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2E670E-6968-D546-96D3-BA97EA7DE81D}" type="slidenum">
              <a:rPr lang="en-US" smtClean="0"/>
              <a:pPr/>
              <a:t>‹#›</a:t>
            </a:fld>
            <a:endParaRPr lang="en-US" dirty="0"/>
          </a:p>
        </p:txBody>
      </p:sp>
    </p:spTree>
    <p:extLst>
      <p:ext uri="{BB962C8B-B14F-4D97-AF65-F5344CB8AC3E}">
        <p14:creationId xmlns="" xmlns:p14="http://schemas.microsoft.com/office/powerpoint/2010/main" val="11291620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5C79E4-531B-094F-B0E0-0AB1940632EE}" type="datetimeFigureOut">
              <a:rPr lang="en-US" smtClean="0"/>
              <a:pPr/>
              <a:t>5/1/2013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921901-2D7D-404F-83CF-0310337D82A5}" type="slidenum">
              <a:rPr lang="en-US" smtClean="0"/>
              <a:pPr/>
              <a:t>‹#›</a:t>
            </a:fld>
            <a:endParaRPr lang="en-US" dirty="0"/>
          </a:p>
        </p:txBody>
      </p:sp>
    </p:spTree>
    <p:extLst>
      <p:ext uri="{BB962C8B-B14F-4D97-AF65-F5344CB8AC3E}">
        <p14:creationId xmlns="" xmlns:p14="http://schemas.microsoft.com/office/powerpoint/2010/main" val="32602876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jisc.ac.uk/media/documents/publications/reports/2010/digitalinformationseekerreport.pdf"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oclc.org/research/activities/vandr/"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jisc.ac.uk/media/documents/publications/reports/2010/digitalinformationseekerreport.pdf"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oclc.org/research/activities/vandr/"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jisc.ac.uk/media/documents/publications/reports/2010/digitalinformationseekerreport.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oclc.org/research/activities/imls.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oclc.org/research/activities/vandr/"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firstmonday.org/htbin/cgiwrap/bin/ojs/index.php/fm/article/viewArticle/3171/3049"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informationr.net/ir/18-1/infres181.html"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trove.nla.gov.au/"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chronicle.com/blognetwork/theubiquitouslibrarian/2012/04/04/think-like-a-startup-a-white-paper/"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www.usatoday.com/news/education/story/2011-08-22/Study-College-students-rarely-use-librarians-expertise/50094086/1" TargetMode="External"/><Relationship Id="rId4" Type="http://schemas.openxmlformats.org/officeDocument/2006/relationships/hyperlink" Target="http://www.oclc.org/reports/synchronicity/full.pdf"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firstmonday.org/htbin/cgiwrap/bin/ojs/index.php/fm/article/view/2291/207"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thenation.com/article/168125/amazon-effect"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cjamesgallery.com/shows/pas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thosefunnypictures.com/picture/7187/squirrel-on-computer.html"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ie-repository.jisc.ac.uk/418/2/VirtualScholar_themesFromProjects_revised.pdf"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jisc.ac.uk/media/documents/publications/reports/2010/digitalinformationseekerreport.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0"/>
            <a:ext cx="4572000" cy="3429000"/>
          </a:xfrm>
        </p:spPr>
      </p:sp>
      <p:sp>
        <p:nvSpPr>
          <p:cNvPr id="3" name="Notes Placeholder 2"/>
          <p:cNvSpPr>
            <a:spLocks noGrp="1"/>
          </p:cNvSpPr>
          <p:nvPr>
            <p:ph type="body" idx="1"/>
          </p:nvPr>
        </p:nvSpPr>
        <p:spPr>
          <a:xfrm>
            <a:off x="-1587" y="3581400"/>
            <a:ext cx="6858000" cy="5257800"/>
          </a:xfrm>
        </p:spPr>
        <p:txBody>
          <a:bodyPr>
            <a:noAutofit/>
          </a:bodyPr>
          <a:lstStyle/>
          <a:p>
            <a:r>
              <a:rPr lang="en-GB" sz="1100" i="1" dirty="0" smtClean="0">
                <a:latin typeface="Arial" pitchFamily="34" charset="0"/>
                <a:cs typeface="Arial" pitchFamily="34" charset="0"/>
              </a:rPr>
              <a:t>Image</a:t>
            </a:r>
            <a:r>
              <a:rPr lang="en-GB" sz="1100" dirty="0" smtClean="0">
                <a:latin typeface="Arial" pitchFamily="34" charset="0"/>
                <a:cs typeface="Arial" pitchFamily="34" charset="0"/>
              </a:rPr>
              <a:t> from http://www.flickr.com/photos/pixx0ne/6418513533/</a:t>
            </a:r>
          </a:p>
          <a:p>
            <a:r>
              <a:rPr lang="en-GB" sz="1100" dirty="0" smtClean="0">
                <a:latin typeface="Arial" pitchFamily="34" charset="0"/>
                <a:cs typeface="Arial" pitchFamily="34" charset="0"/>
              </a:rPr>
              <a:t>“She [professor] was very direct about certain stuff and wanted me to go to the library.  Of course like the library’s like a second home for me, so that’s fine.  But the research I needed wasn’t showing up.  So I was like okay, I’m going to the internet.  And I had to find quotes from books, so I just like was able to go on Google, Google book search, and find the quote I needed.  And I didn’t write down it was from the internet .... So she doesn’t really know (Laughter) that it’s from the internet.” (</a:t>
            </a:r>
            <a:r>
              <a:rPr lang="en-US" sz="1100" i="1" dirty="0" smtClean="0">
                <a:latin typeface="Arial" pitchFamily="34" charset="0"/>
                <a:cs typeface="Arial" pitchFamily="34" charset="0"/>
              </a:rPr>
              <a:t>Digital Visitors and Residents , </a:t>
            </a:r>
            <a:r>
              <a:rPr lang="en-GB" sz="1100" dirty="0" smtClean="0">
                <a:latin typeface="Arial" pitchFamily="34" charset="0"/>
                <a:cs typeface="Arial" pitchFamily="34" charset="0"/>
              </a:rPr>
              <a:t>USU2, 0:31:50, Female, Age 19)</a:t>
            </a:r>
          </a:p>
          <a:p>
            <a:endParaRPr lang="en-US" sz="1100" dirty="0" smtClean="0">
              <a:latin typeface="Arial" pitchFamily="34" charset="0"/>
              <a:cs typeface="Arial" pitchFamily="34" charset="0"/>
            </a:endParaRPr>
          </a:p>
          <a:p>
            <a:pPr defTabSz="914307"/>
            <a:r>
              <a:rPr lang="en-GB" sz="1100" dirty="0" smtClean="0">
                <a:latin typeface="Arial" pitchFamily="34" charset="0"/>
                <a:cs typeface="Arial" pitchFamily="34" charset="0"/>
              </a:rPr>
              <a:t>“I don’t use the library. Most students really don’t anymore, I know a couple of people that live here but they don’t actually use it for books, they use it as a quiet place to study.”  (</a:t>
            </a:r>
            <a:r>
              <a:rPr lang="en-GB" sz="1100" i="1" dirty="0" smtClean="0">
                <a:latin typeface="Arial" pitchFamily="34" charset="0"/>
                <a:cs typeface="Arial" pitchFamily="34" charset="0"/>
              </a:rPr>
              <a:t>Digital Visitors and Residents ,</a:t>
            </a:r>
            <a:r>
              <a:rPr lang="en-GB" sz="1100" dirty="0" smtClean="0">
                <a:latin typeface="Arial" pitchFamily="34" charset="0"/>
                <a:cs typeface="Arial" pitchFamily="34" charset="0"/>
              </a:rPr>
              <a:t>USU4 0:36:27, Male, Age 19)</a:t>
            </a:r>
          </a:p>
          <a:p>
            <a:pPr defTabSz="914307"/>
            <a:endParaRPr lang="en-GB" sz="1100" dirty="0" smtClean="0">
              <a:latin typeface="Arial" pitchFamily="34" charset="0"/>
              <a:cs typeface="Arial" pitchFamily="34" charset="0"/>
            </a:endParaRPr>
          </a:p>
          <a:p>
            <a:pPr marL="0" marR="0" indent="0" algn="l" defTabSz="914307" rtl="0" eaLnBrk="1" fontAlgn="auto" latinLnBrk="0" hangingPunct="1">
              <a:lnSpc>
                <a:spcPct val="100000"/>
              </a:lnSpc>
              <a:spcBef>
                <a:spcPts val="0"/>
              </a:spcBef>
              <a:spcAft>
                <a:spcPts val="0"/>
              </a:spcAft>
              <a:buClrTx/>
              <a:buSzTx/>
              <a:buFontTx/>
              <a:buNone/>
              <a:tabLst/>
              <a:defRPr/>
            </a:pPr>
            <a:r>
              <a:rPr lang="en-GB" sz="1100" kern="1200" dirty="0" smtClean="0">
                <a:solidFill>
                  <a:schemeClr val="tx1"/>
                </a:solidFill>
                <a:latin typeface="Arial" pitchFamily="34" charset="0"/>
                <a:ea typeface="+mn-ea"/>
                <a:cs typeface="Arial" pitchFamily="34" charset="0"/>
              </a:rPr>
              <a:t>“UNCC was really not bringing up anything. I did not have much luck. Maybe I’m not used to it. They probably had a lot but it’s a big library and I’m not patient” (</a:t>
            </a:r>
            <a:r>
              <a:rPr lang="en-GB" sz="1100" i="1" kern="1200" dirty="0" smtClean="0">
                <a:solidFill>
                  <a:schemeClr val="tx1"/>
                </a:solidFill>
                <a:latin typeface="Arial" pitchFamily="34" charset="0"/>
                <a:ea typeface="+mn-ea"/>
                <a:cs typeface="Arial" pitchFamily="34" charset="0"/>
              </a:rPr>
              <a:t>Digital Visitors and Residents, </a:t>
            </a:r>
            <a:r>
              <a:rPr lang="en-GB" sz="1100" i="0" kern="1200" dirty="0" smtClean="0">
                <a:solidFill>
                  <a:schemeClr val="tx1"/>
                </a:solidFill>
                <a:latin typeface="Arial" pitchFamily="34" charset="0"/>
                <a:ea typeface="+mn-ea"/>
                <a:cs typeface="Arial" pitchFamily="34" charset="0"/>
              </a:rPr>
              <a:t>USU2,  Emerging Diary, Female Age 19)</a:t>
            </a:r>
            <a:endParaRPr lang="en-GB" sz="1100" dirty="0" smtClean="0">
              <a:latin typeface="Arial" pitchFamily="34" charset="0"/>
              <a:cs typeface="Arial" pitchFamily="34" charset="0"/>
            </a:endParaRPr>
          </a:p>
          <a:p>
            <a:pPr defTabSz="914307"/>
            <a:endParaRPr lang="en-GB" sz="1100" dirty="0" smtClean="0">
              <a:latin typeface="Arial" pitchFamily="34" charset="0"/>
              <a:cs typeface="Arial" pitchFamily="34" charset="0"/>
            </a:endParaRPr>
          </a:p>
          <a:p>
            <a:pPr marL="0" marR="0" indent="0" algn="l" defTabSz="914307" rtl="0" eaLnBrk="1" fontAlgn="auto" latinLnBrk="0" hangingPunct="1">
              <a:lnSpc>
                <a:spcPct val="100000"/>
              </a:lnSpc>
              <a:spcBef>
                <a:spcPts val="0"/>
              </a:spcBef>
              <a:spcAft>
                <a:spcPts val="0"/>
              </a:spcAft>
              <a:buClrTx/>
              <a:buSzTx/>
              <a:buFontTx/>
              <a:buNone/>
              <a:tabLst/>
              <a:defRPr/>
            </a:pPr>
            <a:r>
              <a:rPr lang="en-US" sz="1100" dirty="0" smtClean="0">
                <a:latin typeface="Arial" pitchFamily="34" charset="0"/>
                <a:cs typeface="Arial" pitchFamily="34" charset="0"/>
              </a:rPr>
              <a:t>“It can be difficult for a UK professional who does not speak foreign languages to get a good academic translation. Would like a very good translation service specifically geared for academics,” (Physical Sciences Researcher, Research Information Network. 2006. </a:t>
            </a:r>
            <a:r>
              <a:rPr lang="en-US" sz="1100" i="1" dirty="0" smtClean="0">
                <a:latin typeface="Arial" pitchFamily="34" charset="0"/>
                <a:cs typeface="Arial" pitchFamily="34" charset="0"/>
              </a:rPr>
              <a:t>Researchers and discovery services: </a:t>
            </a:r>
            <a:r>
              <a:rPr lang="en-US" sz="1100" i="1" dirty="0" err="1" smtClean="0">
                <a:latin typeface="Arial" pitchFamily="34" charset="0"/>
                <a:cs typeface="Arial" pitchFamily="34" charset="0"/>
              </a:rPr>
              <a:t>Behaviour</a:t>
            </a:r>
            <a:r>
              <a:rPr lang="en-US" sz="1100" i="1" dirty="0" smtClean="0">
                <a:latin typeface="Arial" pitchFamily="34" charset="0"/>
                <a:cs typeface="Arial" pitchFamily="34" charset="0"/>
              </a:rPr>
              <a:t>, perceptions and needs. </a:t>
            </a:r>
            <a:r>
              <a:rPr lang="en-US" sz="1100" dirty="0" smtClean="0">
                <a:latin typeface="Arial" pitchFamily="34" charset="0"/>
                <a:cs typeface="Arial" pitchFamily="34" charset="0"/>
              </a:rPr>
              <a:t>London: Research Information Network.)</a:t>
            </a:r>
            <a:endParaRPr lang="en-GB" sz="1100" dirty="0" smtClean="0">
              <a:latin typeface="Arial" pitchFamily="34" charset="0"/>
              <a:cs typeface="Arial" pitchFamily="34" charset="0"/>
            </a:endParaRPr>
          </a:p>
          <a:p>
            <a:pPr defTabSz="896203" fontAlgn="base">
              <a:spcAft>
                <a:spcPct val="0"/>
              </a:spcAft>
              <a:defRPr/>
            </a:pPr>
            <a:endParaRPr lang="en-US" sz="1100" dirty="0" smtClean="0">
              <a:latin typeface="Arial" pitchFamily="34" charset="0"/>
              <a:cs typeface="Arial" pitchFamily="34" charset="0"/>
            </a:endParaRPr>
          </a:p>
          <a:p>
            <a:pPr defTabSz="896203" fontAlgn="base">
              <a:spcAft>
                <a:spcPct val="0"/>
              </a:spcAft>
              <a:defRPr/>
            </a:pPr>
            <a:r>
              <a:rPr lang="en-US" sz="1100" dirty="0" err="1" smtClean="0">
                <a:latin typeface="Arial" pitchFamily="34" charset="0"/>
                <a:cs typeface="Arial" pitchFamily="34" charset="0"/>
              </a:rPr>
              <a:t>Connaway</a:t>
            </a:r>
            <a:r>
              <a:rPr lang="en-US" sz="1100" dirty="0" smtClean="0">
                <a:latin typeface="Arial" pitchFamily="34" charset="0"/>
                <a:cs typeface="Arial" pitchFamily="34" charset="0"/>
              </a:rPr>
              <a:t>, L.S., &amp; Dickey, T.J. (2010). </a:t>
            </a:r>
            <a:r>
              <a:rPr lang="en-US" sz="1100" i="1" dirty="0" smtClean="0">
                <a:latin typeface="Arial" pitchFamily="34" charset="0"/>
                <a:cs typeface="Arial" pitchFamily="34" charset="0"/>
              </a:rPr>
              <a:t>Digital information seekers: Report of findings from selected OCLC, RIN, and JISC user behavior projects. </a:t>
            </a:r>
            <a:r>
              <a:rPr lang="en-US" sz="1100" u="sng" dirty="0" smtClean="0">
                <a:latin typeface="Arial" pitchFamily="34" charset="0"/>
                <a:cs typeface="Arial" pitchFamily="34" charset="0"/>
                <a:hlinkClick r:id="rId3"/>
              </a:rPr>
              <a:t>http://www.jisc.ac.uk/media/documents/publications/reports/2010/digitalinformationseekerreport.pdf</a:t>
            </a:r>
            <a:r>
              <a:rPr lang="en-US" sz="1100" u="sng" dirty="0" smtClean="0">
                <a:latin typeface="Arial" pitchFamily="34" charset="0"/>
                <a:cs typeface="Arial" pitchFamily="34" charset="0"/>
              </a:rPr>
              <a:t> </a:t>
            </a:r>
            <a:r>
              <a:rPr lang="en-US" sz="1100" dirty="0" smtClean="0">
                <a:latin typeface="Arial" pitchFamily="34" charset="0"/>
                <a:cs typeface="Arial" pitchFamily="34" charset="0"/>
              </a:rPr>
              <a:t> (p.4). </a:t>
            </a:r>
          </a:p>
          <a:p>
            <a:pPr defTabSz="896203" fontAlgn="base">
              <a:spcAft>
                <a:spcPct val="0"/>
              </a:spcAft>
              <a:defRPr/>
            </a:pPr>
            <a:endParaRPr lang="en-US" sz="1100" dirty="0" smtClean="0">
              <a:latin typeface="Arial" pitchFamily="34" charset="0"/>
              <a:cs typeface="Arial" pitchFamily="34" charset="0"/>
            </a:endParaRPr>
          </a:p>
          <a:p>
            <a:pPr defTabSz="896203" fontAlgn="base">
              <a:spcAft>
                <a:spcPct val="0"/>
              </a:spcAft>
              <a:defRPr/>
            </a:pPr>
            <a:r>
              <a:rPr lang="en-US" sz="1100" dirty="0" smtClean="0">
                <a:latin typeface="Arial" pitchFamily="34" charset="0"/>
                <a:cs typeface="Arial" pitchFamily="34" charset="0"/>
              </a:rPr>
              <a:t>Research Information Network. (2006). </a:t>
            </a:r>
            <a:r>
              <a:rPr lang="en-US" sz="1100" i="1" dirty="0" smtClean="0">
                <a:latin typeface="Arial" pitchFamily="34" charset="0"/>
                <a:cs typeface="Arial" pitchFamily="34" charset="0"/>
              </a:rPr>
              <a:t>Researchers and discovery services: </a:t>
            </a:r>
            <a:r>
              <a:rPr lang="en-US" sz="1100" i="1" dirty="0" err="1" smtClean="0">
                <a:latin typeface="Arial" pitchFamily="34" charset="0"/>
                <a:cs typeface="Arial" pitchFamily="34" charset="0"/>
              </a:rPr>
              <a:t>Behaviour</a:t>
            </a:r>
            <a:r>
              <a:rPr lang="en-US" sz="1100" i="1" dirty="0" smtClean="0">
                <a:latin typeface="Arial" pitchFamily="34" charset="0"/>
                <a:cs typeface="Arial" pitchFamily="34" charset="0"/>
              </a:rPr>
              <a:t>, </a:t>
            </a:r>
          </a:p>
          <a:p>
            <a:pPr defTabSz="896203" fontAlgn="base">
              <a:spcAft>
                <a:spcPct val="0"/>
              </a:spcAft>
              <a:defRPr/>
            </a:pPr>
            <a:r>
              <a:rPr lang="en-US" sz="1100" i="1" dirty="0" smtClean="0">
                <a:latin typeface="Arial" pitchFamily="34" charset="0"/>
                <a:cs typeface="Arial" pitchFamily="34" charset="0"/>
              </a:rPr>
              <a:t>perceptions and needs</a:t>
            </a:r>
            <a:r>
              <a:rPr lang="en-US" sz="1100" dirty="0" smtClean="0">
                <a:latin typeface="Arial" pitchFamily="34" charset="0"/>
                <a:cs typeface="Arial" pitchFamily="34" charset="0"/>
              </a:rPr>
              <a:t>. London: Research Information Network. (p. 67, p. 75)</a:t>
            </a:r>
          </a:p>
          <a:p>
            <a:pPr defTabSz="896203" fontAlgn="base">
              <a:spcAft>
                <a:spcPct val="0"/>
              </a:spcAft>
              <a:defRPr/>
            </a:pPr>
            <a:endParaRPr lang="en-US" sz="1100" dirty="0" smtClean="0">
              <a:latin typeface="Arial" pitchFamily="34" charset="0"/>
              <a:cs typeface="Arial" pitchFamily="34" charset="0"/>
            </a:endParaRPr>
          </a:p>
          <a:p>
            <a:pPr defTabSz="896203" fontAlgn="base">
              <a:spcAft>
                <a:spcPct val="0"/>
              </a:spcAft>
              <a:defRPr/>
            </a:pPr>
            <a:r>
              <a:rPr lang="en-US" sz="1100" dirty="0" smtClean="0">
                <a:latin typeface="Arial" pitchFamily="34" charset="0"/>
                <a:cs typeface="Arial" pitchFamily="34" charset="0"/>
              </a:rPr>
              <a:t>White, D., &amp; Connaway, L. S. (2011). </a:t>
            </a:r>
            <a:r>
              <a:rPr lang="en-US" sz="1100" i="1" dirty="0" smtClean="0">
                <a:latin typeface="Arial" pitchFamily="34" charset="0"/>
                <a:cs typeface="Arial" pitchFamily="34" charset="0"/>
              </a:rPr>
              <a:t>Visitors and residents: What motivates engagement with the digital information environment.</a:t>
            </a:r>
            <a:r>
              <a:rPr lang="en-US" sz="1100" dirty="0" smtClean="0">
                <a:latin typeface="Arial" pitchFamily="34" charset="0"/>
                <a:cs typeface="Arial" pitchFamily="34" charset="0"/>
              </a:rPr>
              <a:t> Funded by JISC, OCLC, and Oxford University. </a:t>
            </a:r>
            <a:r>
              <a:rPr lang="en-US" sz="1100" u="sng" dirty="0" smtClean="0">
                <a:latin typeface="Arial" pitchFamily="34" charset="0"/>
                <a:cs typeface="Arial" pitchFamily="34" charset="0"/>
                <a:hlinkClick r:id="rId4"/>
              </a:rPr>
              <a:t>http://www.oclc.org/research/activities/vandr/</a:t>
            </a:r>
            <a:endParaRPr lang="en-US"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9B6AD8F-9848-4D4D-A605-CB2EDD5D8AB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0"/>
            <a:ext cx="4570413" cy="3429000"/>
          </a:xfrm>
        </p:spPr>
      </p:sp>
      <p:sp>
        <p:nvSpPr>
          <p:cNvPr id="3" name="Notes Placeholder 2"/>
          <p:cNvSpPr>
            <a:spLocks noGrp="1"/>
          </p:cNvSpPr>
          <p:nvPr>
            <p:ph type="body" idx="1"/>
          </p:nvPr>
        </p:nvSpPr>
        <p:spPr>
          <a:xfrm>
            <a:off x="0" y="3429000"/>
            <a:ext cx="6856413" cy="5713413"/>
          </a:xfrm>
        </p:spPr>
        <p:txBody>
          <a:bodyPr>
            <a:noAutofit/>
          </a:bodyPr>
          <a:lstStyle/>
          <a:p>
            <a:pPr marL="0" marR="0" indent="0" algn="l" defTabSz="914307" rtl="0" eaLnBrk="1" fontAlgn="auto" latinLnBrk="0" hangingPunct="1">
              <a:lnSpc>
                <a:spcPct val="100000"/>
              </a:lnSpc>
              <a:spcBef>
                <a:spcPts val="0"/>
              </a:spcBef>
              <a:spcAft>
                <a:spcPts val="0"/>
              </a:spcAft>
              <a:buClrTx/>
              <a:buSzTx/>
              <a:buFontTx/>
              <a:buNone/>
              <a:tabLst/>
              <a:defRPr/>
            </a:pPr>
            <a:r>
              <a:rPr lang="en-GB" sz="1000" kern="1200" dirty="0" smtClean="0">
                <a:solidFill>
                  <a:schemeClr val="tx1"/>
                </a:solidFill>
                <a:latin typeface="Arial" pitchFamily="34" charset="0"/>
                <a:ea typeface="+mn-ea"/>
                <a:cs typeface="Arial" pitchFamily="34" charset="0"/>
              </a:rPr>
              <a:t>“I had good history with Google. I eventually find what I want. I tried UNCC and the institute and could not find what I wanted. I guess with Google it will search all databases” (</a:t>
            </a:r>
            <a:r>
              <a:rPr lang="en-GB" sz="1000" i="1" kern="1200" dirty="0" smtClean="0">
                <a:solidFill>
                  <a:schemeClr val="tx1"/>
                </a:solidFill>
                <a:latin typeface="Arial" pitchFamily="34" charset="0"/>
                <a:ea typeface="+mn-ea"/>
                <a:cs typeface="Arial" pitchFamily="34" charset="0"/>
              </a:rPr>
              <a:t>Digital Visitors and Residents</a:t>
            </a:r>
            <a:r>
              <a:rPr lang="en-GB" sz="1000" i="0" kern="1200" dirty="0" smtClean="0">
                <a:solidFill>
                  <a:schemeClr val="tx1"/>
                </a:solidFill>
                <a:latin typeface="Arial" pitchFamily="34" charset="0"/>
                <a:ea typeface="+mn-ea"/>
                <a:cs typeface="Arial" pitchFamily="34" charset="0"/>
              </a:rPr>
              <a:t>,</a:t>
            </a:r>
            <a:r>
              <a:rPr lang="en-GB" sz="1000" i="0" kern="1200" baseline="0" dirty="0" smtClean="0">
                <a:solidFill>
                  <a:schemeClr val="tx1"/>
                </a:solidFill>
                <a:latin typeface="Arial" pitchFamily="34" charset="0"/>
                <a:ea typeface="+mn-ea"/>
                <a:cs typeface="Arial" pitchFamily="34" charset="0"/>
              </a:rPr>
              <a:t> USU2, Emerging Diary, Female, Age 19)</a:t>
            </a:r>
            <a:endParaRPr lang="en-US" sz="1000" kern="1200" dirty="0" smtClean="0">
              <a:solidFill>
                <a:schemeClr val="tx1"/>
              </a:solidFill>
              <a:latin typeface="Arial" pitchFamily="34" charset="0"/>
              <a:ea typeface="+mn-ea"/>
              <a:cs typeface="Arial" pitchFamily="34" charset="0"/>
            </a:endParaRPr>
          </a:p>
          <a:p>
            <a:pPr defTabSz="914307"/>
            <a:endParaRPr lang="en-US" sz="1000" dirty="0" smtClean="0">
              <a:latin typeface="Arial" pitchFamily="34" charset="0"/>
              <a:cs typeface="Arial" pitchFamily="34" charset="0"/>
            </a:endParaRPr>
          </a:p>
          <a:p>
            <a:pPr defTabSz="914307"/>
            <a:r>
              <a:rPr lang="en-US" sz="1000" dirty="0" smtClean="0">
                <a:latin typeface="Arial" pitchFamily="34" charset="0"/>
                <a:cs typeface="Arial" pitchFamily="34" charset="0"/>
              </a:rPr>
              <a:t>“One of my </a:t>
            </a:r>
            <a:r>
              <a:rPr lang="en-US" sz="1000" dirty="0" err="1" smtClean="0">
                <a:latin typeface="Arial" pitchFamily="34" charset="0"/>
                <a:cs typeface="Arial" pitchFamily="34" charset="0"/>
              </a:rPr>
              <a:t>favourite</a:t>
            </a:r>
            <a:r>
              <a:rPr lang="en-US" sz="1000" dirty="0" smtClean="0">
                <a:latin typeface="Arial" pitchFamily="34" charset="0"/>
                <a:cs typeface="Arial" pitchFamily="34" charset="0"/>
              </a:rPr>
              <a:t> ways of getting information is by asking people.  Instead of </a:t>
            </a:r>
            <a:r>
              <a:rPr lang="en-US" sz="1000" dirty="0" err="1" smtClean="0">
                <a:latin typeface="Arial" pitchFamily="34" charset="0"/>
                <a:cs typeface="Arial" pitchFamily="34" charset="0"/>
              </a:rPr>
              <a:t>Googling</a:t>
            </a:r>
            <a:r>
              <a:rPr lang="en-US" sz="1000" dirty="0" smtClean="0">
                <a:latin typeface="Arial" pitchFamily="34" charset="0"/>
                <a:cs typeface="Arial" pitchFamily="34" charset="0"/>
              </a:rPr>
              <a:t> the whole time I mostly have faith in the fact that people are actually learning, if I can go to a tutor and ask them something.” (</a:t>
            </a:r>
            <a:r>
              <a:rPr lang="en-US" sz="1000" i="1" dirty="0" smtClean="0">
                <a:latin typeface="Arial" pitchFamily="34" charset="0"/>
                <a:cs typeface="Arial" pitchFamily="34" charset="0"/>
              </a:rPr>
              <a:t>Digital Visitors and Residents</a:t>
            </a:r>
            <a:r>
              <a:rPr lang="en-US" sz="1000" dirty="0" smtClean="0">
                <a:latin typeface="Arial" pitchFamily="34" charset="0"/>
                <a:cs typeface="Arial" pitchFamily="34" charset="0"/>
              </a:rPr>
              <a:t>, UKU3, 0:19:34, Female, Age 19)</a:t>
            </a:r>
          </a:p>
          <a:p>
            <a:pPr defTabSz="914307"/>
            <a:endParaRPr lang="en-US" sz="1000" dirty="0" smtClean="0">
              <a:latin typeface="Arial" pitchFamily="34" charset="0"/>
              <a:cs typeface="Arial" pitchFamily="34" charset="0"/>
            </a:endParaRPr>
          </a:p>
          <a:p>
            <a:pPr defTabSz="914307"/>
            <a:r>
              <a:rPr lang="en-US" sz="1000" dirty="0" smtClean="0">
                <a:latin typeface="Arial" pitchFamily="34" charset="0"/>
                <a:cs typeface="Arial" pitchFamily="34" charset="0"/>
              </a:rPr>
              <a:t>“Like usually with homework I usually can do it myself.  But like, like sometimes I will just like IM my friend on </a:t>
            </a:r>
            <a:r>
              <a:rPr lang="en-US" sz="1000" dirty="0" err="1" smtClean="0">
                <a:latin typeface="Arial" pitchFamily="34" charset="0"/>
                <a:cs typeface="Arial" pitchFamily="34" charset="0"/>
              </a:rPr>
              <a:t>Facebook</a:t>
            </a:r>
            <a:r>
              <a:rPr lang="en-US" sz="1000" dirty="0" smtClean="0">
                <a:latin typeface="Arial" pitchFamily="34" charset="0"/>
                <a:cs typeface="Arial" pitchFamily="34" charset="0"/>
              </a:rPr>
              <a:t> and will be like, “Hey do you know how to do this?”  That is usually how I will do it or I will text somebody but for the most part if I can’t figure it out then I just kind of star that question because there is usually just one or two questions.  Or I will just go to my parents or my Grandma or something.” (</a:t>
            </a:r>
            <a:r>
              <a:rPr lang="en-US" sz="1000" i="1" dirty="0" smtClean="0">
                <a:latin typeface="Arial" pitchFamily="34" charset="0"/>
                <a:cs typeface="Arial" pitchFamily="34" charset="0"/>
              </a:rPr>
              <a:t>Digital Visitors and Residents,</a:t>
            </a:r>
            <a:r>
              <a:rPr lang="en-US" sz="1000" i="1" baseline="0" dirty="0" smtClean="0">
                <a:latin typeface="Arial" pitchFamily="34" charset="0"/>
                <a:cs typeface="Arial" pitchFamily="34" charset="0"/>
              </a:rPr>
              <a:t> </a:t>
            </a:r>
            <a:r>
              <a:rPr lang="en-US" sz="1000" dirty="0" smtClean="0">
                <a:latin typeface="Arial" pitchFamily="34" charset="0"/>
                <a:cs typeface="Arial" pitchFamily="34" charset="0"/>
              </a:rPr>
              <a:t>USS6, 0:17:08, Female, Age 17)</a:t>
            </a:r>
          </a:p>
          <a:p>
            <a:pPr defTabSz="914307"/>
            <a:endParaRPr lang="en-US" sz="1000" dirty="0" smtClean="0">
              <a:latin typeface="Arial" pitchFamily="34" charset="0"/>
              <a:cs typeface="Arial" pitchFamily="34" charset="0"/>
            </a:endParaRPr>
          </a:p>
          <a:p>
            <a:r>
              <a:rPr lang="en-US" sz="1000" dirty="0" smtClean="0">
                <a:latin typeface="Arial" pitchFamily="34" charset="0"/>
                <a:cs typeface="Arial" pitchFamily="34" charset="0"/>
              </a:rPr>
              <a:t>“I use my friends a lot.  I use people that I know </a:t>
            </a:r>
            <a:r>
              <a:rPr lang="en-US" sz="1000" dirty="0" err="1" smtClean="0">
                <a:latin typeface="Arial" pitchFamily="34" charset="0"/>
                <a:cs typeface="Arial" pitchFamily="34" charset="0"/>
              </a:rPr>
              <a:t>know</a:t>
            </a:r>
            <a:r>
              <a:rPr lang="en-US" sz="1000" dirty="0" smtClean="0">
                <a:latin typeface="Arial" pitchFamily="34" charset="0"/>
                <a:cs typeface="Arial" pitchFamily="34" charset="0"/>
              </a:rPr>
              <a:t> things about like if they’re, maybe not </a:t>
            </a:r>
            <a:r>
              <a:rPr lang="en-US" sz="1000" dirty="0" err="1" smtClean="0">
                <a:latin typeface="Arial" pitchFamily="34" charset="0"/>
                <a:cs typeface="Arial" pitchFamily="34" charset="0"/>
              </a:rPr>
              <a:t>specialised</a:t>
            </a:r>
            <a:r>
              <a:rPr lang="en-US" sz="1000" dirty="0" smtClean="0">
                <a:latin typeface="Arial" pitchFamily="34" charset="0"/>
                <a:cs typeface="Arial" pitchFamily="34" charset="0"/>
              </a:rPr>
              <a:t> but know what they are.  Ask them first and then they’ll give me information.  Because for me as I said I’m a people person.  I trust what my friends say.  I know what to take from them.  Maybe they may not be the same as me and may not believe the same stuff.  I know what I can take from them at least.” (</a:t>
            </a:r>
            <a:r>
              <a:rPr lang="en-US" sz="1000" i="1" dirty="0" smtClean="0">
                <a:latin typeface="Arial" pitchFamily="34" charset="0"/>
                <a:cs typeface="Arial" pitchFamily="34" charset="0"/>
              </a:rPr>
              <a:t>Digital Visitors and Residents, </a:t>
            </a:r>
            <a:r>
              <a:rPr lang="en-US" sz="1000" dirty="0" smtClean="0">
                <a:latin typeface="Arial" pitchFamily="34" charset="0"/>
                <a:cs typeface="Arial" pitchFamily="34" charset="0"/>
              </a:rPr>
              <a:t>USS5, 01:01:42, Male, Age 18)</a:t>
            </a:r>
          </a:p>
          <a:p>
            <a:endParaRPr lang="en-US" sz="1000" dirty="0" smtClean="0">
              <a:latin typeface="Arial" pitchFamily="34" charset="0"/>
              <a:cs typeface="Arial" pitchFamily="34" charset="0"/>
            </a:endParaRPr>
          </a:p>
          <a:p>
            <a:pPr>
              <a:buClr>
                <a:srgbClr val="FF7600"/>
              </a:buClr>
              <a:buFont typeface="Arial" pitchFamily="34" charset="0"/>
              <a:buChar char="•"/>
            </a:pPr>
            <a:r>
              <a:rPr lang="en-US" sz="1000" dirty="0" smtClean="0">
                <a:latin typeface="Arial" charset="0"/>
              </a:rPr>
              <a:t>Information studies students: (</a:t>
            </a:r>
            <a:r>
              <a:rPr lang="en-US" sz="1000" dirty="0" err="1" smtClean="0">
                <a:latin typeface="Arial" charset="0"/>
              </a:rPr>
              <a:t>Bertot</a:t>
            </a:r>
            <a:r>
              <a:rPr lang="en-US" sz="1000" dirty="0" smtClean="0">
                <a:latin typeface="Arial" charset="0"/>
              </a:rPr>
              <a:t>, et al., 2012, p. 213)</a:t>
            </a:r>
          </a:p>
          <a:p>
            <a:pPr lvl="1">
              <a:buClr>
                <a:srgbClr val="FF7600"/>
              </a:buClr>
              <a:buFont typeface="Arial" pitchFamily="34" charset="0"/>
              <a:buChar char="•"/>
            </a:pPr>
            <a:r>
              <a:rPr lang="en-US" sz="1000" dirty="0" smtClean="0">
                <a:latin typeface="Arial" charset="0"/>
              </a:rPr>
              <a:t>28% use OPAC daily or weekly</a:t>
            </a:r>
          </a:p>
          <a:p>
            <a:pPr lvl="1">
              <a:buClr>
                <a:srgbClr val="FF7600"/>
              </a:buClr>
              <a:buFont typeface="Arial" pitchFamily="34" charset="0"/>
              <a:buChar char="•"/>
            </a:pPr>
            <a:r>
              <a:rPr lang="en-US" sz="1000" dirty="0" smtClean="0">
                <a:latin typeface="Arial" charset="0"/>
              </a:rPr>
              <a:t>86% use Google daily or weekly</a:t>
            </a:r>
            <a:endParaRPr lang="en-US" sz="1000" dirty="0" smtClean="0">
              <a:latin typeface="Arial" pitchFamily="34" charset="0"/>
              <a:cs typeface="Arial" pitchFamily="34" charset="0"/>
            </a:endParaRPr>
          </a:p>
          <a:p>
            <a:endParaRPr lang="en-US" sz="1000" dirty="0" smtClean="0">
              <a:latin typeface="Arial" pitchFamily="34" charset="0"/>
              <a:cs typeface="Arial" pitchFamily="34" charset="0"/>
            </a:endParaRPr>
          </a:p>
          <a:p>
            <a:pPr marL="0" marR="0" indent="0" algn="l" defTabSz="896203" rtl="0" eaLnBrk="1" fontAlgn="base" latinLnBrk="0" hangingPunct="1">
              <a:lnSpc>
                <a:spcPct val="100000"/>
              </a:lnSpc>
              <a:spcBef>
                <a:spcPts val="0"/>
              </a:spcBef>
              <a:spcAft>
                <a:spcPct val="0"/>
              </a:spcAft>
              <a:buClrTx/>
              <a:buSzTx/>
              <a:buFontTx/>
              <a:buNone/>
              <a:tabLst/>
              <a:defRPr/>
            </a:pPr>
            <a:r>
              <a:rPr lang="en-US" sz="1000" dirty="0" err="1" smtClean="0">
                <a:latin typeface="Arial" pitchFamily="34" charset="0"/>
                <a:cs typeface="Arial" pitchFamily="34" charset="0"/>
              </a:rPr>
              <a:t>Bertot</a:t>
            </a:r>
            <a:r>
              <a:rPr lang="en-US" sz="1000" dirty="0" smtClean="0">
                <a:latin typeface="Arial" pitchFamily="34" charset="0"/>
                <a:cs typeface="Arial" pitchFamily="34" charset="0"/>
              </a:rPr>
              <a:t>, J. C., </a:t>
            </a:r>
            <a:r>
              <a:rPr lang="en-US" sz="1000" dirty="0" err="1" smtClean="0">
                <a:latin typeface="Arial" pitchFamily="34" charset="0"/>
                <a:cs typeface="Arial" pitchFamily="34" charset="0"/>
              </a:rPr>
              <a:t>Berube</a:t>
            </a:r>
            <a:r>
              <a:rPr lang="en-US" sz="1000" dirty="0" smtClean="0">
                <a:latin typeface="Arial" pitchFamily="34" charset="0"/>
                <a:cs typeface="Arial" pitchFamily="34" charset="0"/>
              </a:rPr>
              <a:t>, K., </a:t>
            </a:r>
            <a:r>
              <a:rPr lang="en-US" sz="1000" dirty="0" err="1" smtClean="0">
                <a:latin typeface="Arial" pitchFamily="34" charset="0"/>
                <a:cs typeface="Arial" pitchFamily="34" charset="0"/>
              </a:rPr>
              <a:t>Devereaux</a:t>
            </a:r>
            <a:r>
              <a:rPr lang="en-US" sz="1000" dirty="0" smtClean="0">
                <a:latin typeface="Arial" pitchFamily="34" charset="0"/>
                <a:cs typeface="Arial" pitchFamily="34" charset="0"/>
              </a:rPr>
              <a:t>, P., </a:t>
            </a:r>
            <a:r>
              <a:rPr lang="en-US" sz="1000" dirty="0" err="1" smtClean="0">
                <a:latin typeface="Arial" pitchFamily="34" charset="0"/>
                <a:cs typeface="Arial" pitchFamily="34" charset="0"/>
              </a:rPr>
              <a:t>Dhakal</a:t>
            </a:r>
            <a:r>
              <a:rPr lang="en-US" sz="1000" dirty="0" smtClean="0">
                <a:latin typeface="Arial" pitchFamily="34" charset="0"/>
                <a:cs typeface="Arial" pitchFamily="34" charset="0"/>
              </a:rPr>
              <a:t>, K., Powers, S., &amp; Ray, J. (2012). Assessing the usability of </a:t>
            </a:r>
            <a:r>
              <a:rPr lang="en-US" sz="1000" dirty="0" err="1" smtClean="0">
                <a:latin typeface="Arial" pitchFamily="34" charset="0"/>
                <a:cs typeface="Arial" pitchFamily="34" charset="0"/>
              </a:rPr>
              <a:t>WorldCat</a:t>
            </a:r>
            <a:r>
              <a:rPr lang="en-US" sz="1000" dirty="0" smtClean="0">
                <a:latin typeface="Arial" pitchFamily="34" charset="0"/>
                <a:cs typeface="Arial" pitchFamily="34" charset="0"/>
              </a:rPr>
              <a:t> Local: Findings and considerations. </a:t>
            </a:r>
            <a:r>
              <a:rPr lang="en-US" sz="1000" i="1" dirty="0" smtClean="0">
                <a:latin typeface="Arial" pitchFamily="34" charset="0"/>
                <a:cs typeface="Arial" pitchFamily="34" charset="0"/>
              </a:rPr>
              <a:t>The Library Quarterly</a:t>
            </a:r>
            <a:r>
              <a:rPr lang="en-US" sz="1000" dirty="0" smtClean="0">
                <a:latin typeface="Arial" pitchFamily="34" charset="0"/>
                <a:cs typeface="Arial" pitchFamily="34" charset="0"/>
              </a:rPr>
              <a:t>, </a:t>
            </a:r>
            <a:r>
              <a:rPr lang="en-US" sz="1000" i="1" dirty="0" smtClean="0">
                <a:latin typeface="Arial" pitchFamily="34" charset="0"/>
                <a:cs typeface="Arial" pitchFamily="34" charset="0"/>
              </a:rPr>
              <a:t>82</a:t>
            </a:r>
            <a:r>
              <a:rPr lang="en-US" sz="1000" dirty="0" smtClean="0">
                <a:latin typeface="Arial" pitchFamily="34" charset="0"/>
                <a:cs typeface="Arial" pitchFamily="34" charset="0"/>
              </a:rPr>
              <a:t>(2), 207-221. </a:t>
            </a:r>
          </a:p>
          <a:p>
            <a:pPr defTabSz="896203" fontAlgn="base">
              <a:spcAft>
                <a:spcPct val="0"/>
              </a:spcAft>
              <a:defRPr/>
            </a:pPr>
            <a:endParaRPr lang="en-US" sz="1000" dirty="0" smtClean="0">
              <a:latin typeface="Arial" pitchFamily="34" charset="0"/>
              <a:cs typeface="Arial" pitchFamily="34" charset="0"/>
            </a:endParaRPr>
          </a:p>
          <a:p>
            <a:pPr defTabSz="896203" fontAlgn="base">
              <a:spcAft>
                <a:spcPct val="0"/>
              </a:spcAft>
              <a:defRPr/>
            </a:pPr>
            <a:r>
              <a:rPr lang="en-US" sz="1000" dirty="0" err="1" smtClean="0">
                <a:latin typeface="Arial" pitchFamily="34" charset="0"/>
                <a:cs typeface="Arial" pitchFamily="34" charset="0"/>
              </a:rPr>
              <a:t>Connaway</a:t>
            </a:r>
            <a:r>
              <a:rPr lang="en-US" sz="1000" dirty="0" smtClean="0">
                <a:latin typeface="Arial" pitchFamily="34" charset="0"/>
                <a:cs typeface="Arial" pitchFamily="34" charset="0"/>
              </a:rPr>
              <a:t>, L.S., &amp; Dickey, T.J. (2010). </a:t>
            </a:r>
            <a:r>
              <a:rPr lang="en-US" sz="1000" i="1" dirty="0" smtClean="0">
                <a:latin typeface="Arial" pitchFamily="34" charset="0"/>
                <a:cs typeface="Arial" pitchFamily="34" charset="0"/>
              </a:rPr>
              <a:t>Digital information seekers: Report of findings from selected OCLC, RIN, and JISC user behavior projects. </a:t>
            </a:r>
            <a:r>
              <a:rPr lang="en-US" sz="1000" u="sng" dirty="0" smtClean="0">
                <a:latin typeface="Arial" pitchFamily="34" charset="0"/>
                <a:cs typeface="Arial" pitchFamily="34" charset="0"/>
                <a:hlinkClick r:id="rId3"/>
              </a:rPr>
              <a:t>http://www.jisc.ac.uk/media/documents/publications/reports/2010/digitalinformationseekerreport.pdf</a:t>
            </a:r>
            <a:r>
              <a:rPr lang="en-US" sz="1000" u="sng" dirty="0" smtClean="0">
                <a:latin typeface="Arial" pitchFamily="34" charset="0"/>
                <a:cs typeface="Arial" pitchFamily="34" charset="0"/>
              </a:rPr>
              <a:t> </a:t>
            </a:r>
            <a:r>
              <a:rPr lang="en-US" sz="1000" dirty="0" smtClean="0">
                <a:latin typeface="Arial" pitchFamily="34" charset="0"/>
                <a:cs typeface="Arial" pitchFamily="34" charset="0"/>
              </a:rPr>
              <a:t> (p. 39).</a:t>
            </a:r>
          </a:p>
          <a:p>
            <a:pPr defTabSz="896203" fontAlgn="base">
              <a:spcAft>
                <a:spcPct val="0"/>
              </a:spcAft>
              <a:defRPr/>
            </a:pPr>
            <a:endParaRPr lang="en-US" sz="1000" dirty="0" smtClean="0">
              <a:latin typeface="Arial" pitchFamily="34" charset="0"/>
              <a:cs typeface="Arial" pitchFamily="34" charset="0"/>
            </a:endParaRPr>
          </a:p>
          <a:p>
            <a:pPr defTabSz="896203" fontAlgn="base">
              <a:spcAft>
                <a:spcPct val="0"/>
              </a:spcAft>
              <a:defRPr/>
            </a:pPr>
            <a:r>
              <a:rPr lang="en-US" sz="1000" dirty="0" smtClean="0">
                <a:latin typeface="Arial" pitchFamily="34" charset="0"/>
                <a:cs typeface="Arial" pitchFamily="34" charset="0"/>
              </a:rPr>
              <a:t>De Rosa, C. (2006). College students' perceptions of libraries and information resources: A report to the OCLC membership. Dublin, Ohio: OCLC Online Computer Library Center.</a:t>
            </a:r>
          </a:p>
          <a:p>
            <a:pPr defTabSz="896203" fontAlgn="base">
              <a:spcAft>
                <a:spcPct val="0"/>
              </a:spcAft>
              <a:defRPr/>
            </a:pPr>
            <a:r>
              <a:rPr lang="en-US" sz="1000" dirty="0" smtClean="0">
                <a:latin typeface="Arial" pitchFamily="34" charset="0"/>
                <a:cs typeface="Arial" pitchFamily="34" charset="0"/>
              </a:rPr>
              <a:t> </a:t>
            </a:r>
          </a:p>
          <a:p>
            <a:pPr defTabSz="896203" fontAlgn="base">
              <a:spcAft>
                <a:spcPct val="0"/>
              </a:spcAft>
              <a:defRPr/>
            </a:pPr>
            <a:r>
              <a:rPr lang="en-US" sz="1000" dirty="0" smtClean="0">
                <a:latin typeface="Arial" pitchFamily="34" charset="0"/>
                <a:cs typeface="Arial" pitchFamily="34" charset="0"/>
              </a:rPr>
              <a:t>White, D., &amp; Connaway, L. S. (2011). </a:t>
            </a:r>
            <a:r>
              <a:rPr lang="en-US" sz="1000" i="1" dirty="0" smtClean="0">
                <a:latin typeface="Arial" pitchFamily="34" charset="0"/>
                <a:cs typeface="Arial" pitchFamily="34" charset="0"/>
              </a:rPr>
              <a:t>Visitors and residents: What motivates engagement with the digital information environment.</a:t>
            </a:r>
            <a:r>
              <a:rPr lang="en-US" sz="1000" dirty="0" smtClean="0">
                <a:latin typeface="Arial" pitchFamily="34" charset="0"/>
                <a:cs typeface="Arial" pitchFamily="34" charset="0"/>
              </a:rPr>
              <a:t> Funded by JISC, OCLC, and Oxford University. </a:t>
            </a:r>
            <a:r>
              <a:rPr lang="en-US" sz="1000" u="sng" dirty="0" smtClean="0">
                <a:latin typeface="Arial" pitchFamily="34" charset="0"/>
                <a:cs typeface="Arial" pitchFamily="34" charset="0"/>
                <a:hlinkClick r:id="rId4"/>
              </a:rPr>
              <a:t>http://www.oclc.org/research/activities/vandr/</a:t>
            </a:r>
            <a:endParaRPr lang="en-US" sz="1000" dirty="0" smtClean="0">
              <a:latin typeface="Arial" pitchFamily="34" charset="0"/>
              <a:cs typeface="Arial" pitchFamily="34" charset="0"/>
            </a:endParaRPr>
          </a:p>
          <a:p>
            <a:endParaRPr lang="en-US" sz="900" dirty="0" smtClean="0">
              <a:latin typeface="Arial" pitchFamily="34" charset="0"/>
              <a:cs typeface="Arial" pitchFamily="34" charset="0"/>
            </a:endParaRPr>
          </a:p>
          <a:p>
            <a:pPr defTabSz="914307"/>
            <a:endParaRPr lang="en-US" sz="900" dirty="0" smtClean="0">
              <a:latin typeface="Arial" pitchFamily="34" charset="0"/>
              <a:cs typeface="Arial" pitchFamily="34" charset="0"/>
            </a:endParaRPr>
          </a:p>
          <a:p>
            <a:endParaRPr lang="en-US" sz="9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9B6AD8F-9848-4D4D-A605-CB2EDD5D8AB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6659" y="4343400"/>
            <a:ext cx="6293156" cy="4114800"/>
          </a:xfrm>
        </p:spPr>
        <p:txBody>
          <a:bodyPr>
            <a:noAutofit/>
          </a:bodyPr>
          <a:lstStyle/>
          <a:p>
            <a:pPr>
              <a:buFont typeface="Arial" pitchFamily="34" charset="0"/>
              <a:buChar char="•"/>
            </a:pPr>
            <a:r>
              <a:rPr lang="en-US" sz="1400" dirty="0" smtClean="0">
                <a:latin typeface="Arial" pitchFamily="34" charset="0"/>
                <a:cs typeface="Arial" pitchFamily="34" charset="0"/>
              </a:rPr>
              <a:t>Google, Web of Science, </a:t>
            </a:r>
            <a:r>
              <a:rPr lang="en-US" sz="1400" dirty="0" err="1" smtClean="0">
                <a:latin typeface="Arial" pitchFamily="34" charset="0"/>
                <a:cs typeface="Arial" pitchFamily="34" charset="0"/>
              </a:rPr>
              <a:t>PubMed</a:t>
            </a:r>
            <a:r>
              <a:rPr lang="en-US" sz="1400" dirty="0" smtClean="0">
                <a:latin typeface="Arial" pitchFamily="34" charset="0"/>
                <a:cs typeface="Arial" pitchFamily="34" charset="0"/>
              </a:rPr>
              <a:t>, Science Direct, JSTOR (p.27)</a:t>
            </a:r>
          </a:p>
          <a:p>
            <a:pPr>
              <a:buFont typeface="Arial" pitchFamily="34" charset="0"/>
              <a:buChar char="•"/>
            </a:pPr>
            <a:r>
              <a:rPr lang="en-US" sz="1400" dirty="0" smtClean="0">
                <a:latin typeface="Arial" pitchFamily="34" charset="0"/>
                <a:cs typeface="Arial" pitchFamily="34" charset="0"/>
              </a:rPr>
              <a:t>Increasingly important to research process at all levels (p.4)</a:t>
            </a:r>
          </a:p>
          <a:p>
            <a:pPr>
              <a:buFont typeface="Arial" pitchFamily="34" charset="0"/>
              <a:buChar char="•"/>
            </a:pPr>
            <a:r>
              <a:rPr lang="en-US" sz="1400" dirty="0" smtClean="0">
                <a:latin typeface="Arial" pitchFamily="34" charset="0"/>
                <a:cs typeface="Arial" pitchFamily="34" charset="0"/>
              </a:rPr>
              <a:t>Articles are central type of resource for researchers (p.34-35)</a:t>
            </a:r>
          </a:p>
          <a:p>
            <a:pPr lvl="1">
              <a:buFont typeface="Arial" pitchFamily="34" charset="0"/>
              <a:buChar char="•"/>
            </a:pPr>
            <a:r>
              <a:rPr lang="en-US" sz="1400" dirty="0" smtClean="0">
                <a:latin typeface="Arial" pitchFamily="34" charset="0"/>
                <a:cs typeface="Arial" pitchFamily="34" charset="0"/>
              </a:rPr>
              <a:t>99.5% say journals are primary resource (p. 34-35)</a:t>
            </a:r>
          </a:p>
          <a:p>
            <a:pPr lvl="1">
              <a:buFont typeface="Arial" pitchFamily="34" charset="0"/>
              <a:buChar char="•"/>
            </a:pPr>
            <a:r>
              <a:rPr lang="en-US" sz="1400" dirty="0" smtClean="0">
                <a:latin typeface="Arial" pitchFamily="34" charset="0"/>
                <a:cs typeface="Arial" pitchFamily="34" charset="0"/>
              </a:rPr>
              <a:t>71% rank journals in their top three resources (p. 34-35)</a:t>
            </a:r>
          </a:p>
          <a:p>
            <a:pPr defTabSz="896203" fontAlgn="base">
              <a:spcBef>
                <a:spcPct val="30000"/>
              </a:spcBef>
              <a:spcAft>
                <a:spcPct val="0"/>
              </a:spcAft>
              <a:buFont typeface="Arial" pitchFamily="34" charset="0"/>
              <a:buChar char="•"/>
              <a:defRPr/>
            </a:pPr>
            <a:r>
              <a:rPr lang="en-US" sz="1400" dirty="0" smtClean="0">
                <a:latin typeface="Arial" pitchFamily="34" charset="0"/>
                <a:cs typeface="Arial" pitchFamily="34" charset="0"/>
              </a:rPr>
              <a:t>90% mention expertise of individuals as important resource (pp.7, 34-35) </a:t>
            </a:r>
          </a:p>
          <a:p>
            <a:pPr defTabSz="896203" fontAlgn="base">
              <a:spcBef>
                <a:spcPct val="30000"/>
              </a:spcBef>
              <a:spcAft>
                <a:spcPct val="0"/>
              </a:spcAft>
              <a:defRPr/>
            </a:pPr>
            <a:endParaRPr lang="en-US" sz="1400" dirty="0" smtClean="0">
              <a:latin typeface="Arial" pitchFamily="34" charset="0"/>
              <a:cs typeface="Arial" pitchFamily="34" charset="0"/>
            </a:endParaRPr>
          </a:p>
          <a:p>
            <a:pPr defTabSz="896203" fontAlgn="base">
              <a:spcBef>
                <a:spcPct val="30000"/>
              </a:spcBef>
              <a:spcAft>
                <a:spcPct val="0"/>
              </a:spcAft>
              <a:defRPr/>
            </a:pPr>
            <a:r>
              <a:rPr lang="en-US" sz="1400" dirty="0" err="1" smtClean="0">
                <a:latin typeface="Arial" pitchFamily="34" charset="0"/>
                <a:cs typeface="Arial" pitchFamily="34" charset="0"/>
              </a:rPr>
              <a:t>Connaway</a:t>
            </a:r>
            <a:r>
              <a:rPr lang="en-US" sz="1400" dirty="0" smtClean="0">
                <a:latin typeface="Arial" pitchFamily="34" charset="0"/>
                <a:cs typeface="Arial" pitchFamily="34" charset="0"/>
              </a:rPr>
              <a:t>, L.S., &amp; Dickey, T.J. (2010). </a:t>
            </a:r>
            <a:r>
              <a:rPr lang="en-US" sz="1400" i="1" dirty="0" smtClean="0">
                <a:latin typeface="Arial" pitchFamily="34" charset="0"/>
                <a:cs typeface="Arial" pitchFamily="34" charset="0"/>
              </a:rPr>
              <a:t>Digital information seekers: Report of findings from selected OCLC, RIN, and JISC user behavior projects. </a:t>
            </a:r>
            <a:r>
              <a:rPr lang="en-US" sz="1400" u="sng" dirty="0" smtClean="0">
                <a:latin typeface="Arial" pitchFamily="34" charset="0"/>
                <a:cs typeface="Arial" pitchFamily="34" charset="0"/>
                <a:hlinkClick r:id="rId3"/>
              </a:rPr>
              <a:t>http://www.jisc.ac.uk/media/documents/publications/reports/2010/digitalinformationseekerreport.pdf</a:t>
            </a:r>
            <a:r>
              <a:rPr lang="en-US" sz="1400" u="sng" dirty="0" smtClean="0">
                <a:latin typeface="Arial" pitchFamily="34" charset="0"/>
                <a:cs typeface="Arial" pitchFamily="34" charset="0"/>
              </a:rPr>
              <a:t> </a:t>
            </a:r>
            <a:r>
              <a:rPr lang="en-US" sz="1400" dirty="0" smtClean="0">
                <a:latin typeface="Arial" pitchFamily="34" charset="0"/>
                <a:cs typeface="Arial" pitchFamily="34" charset="0"/>
              </a:rPr>
              <a:t> (p.4). </a:t>
            </a:r>
          </a:p>
          <a:p>
            <a:pPr defTabSz="896203" fontAlgn="base">
              <a:spcBef>
                <a:spcPct val="30000"/>
              </a:spcBef>
              <a:spcAft>
                <a:spcPct val="0"/>
              </a:spcAft>
              <a:defRPr/>
            </a:pPr>
            <a:endParaRPr lang="en-US" sz="1400" dirty="0" smtClean="0">
              <a:latin typeface="Arial" pitchFamily="34" charset="0"/>
              <a:cs typeface="Arial" pitchFamily="34" charset="0"/>
            </a:endParaRPr>
          </a:p>
          <a:p>
            <a:pPr defTabSz="896203" fontAlgn="base">
              <a:spcBef>
                <a:spcPct val="30000"/>
              </a:spcBef>
              <a:spcAft>
                <a:spcPct val="0"/>
              </a:spcAft>
              <a:defRPr/>
            </a:pPr>
            <a:r>
              <a:rPr lang="en-US" sz="1400" dirty="0" smtClean="0">
                <a:latin typeface="Arial" pitchFamily="34" charset="0"/>
                <a:cs typeface="Arial" pitchFamily="34" charset="0"/>
              </a:rPr>
              <a:t>Research Information Network. (2006). </a:t>
            </a:r>
            <a:r>
              <a:rPr lang="en-US" sz="1400" i="1" dirty="0" smtClean="0">
                <a:latin typeface="Arial" pitchFamily="34" charset="0"/>
                <a:cs typeface="Arial" pitchFamily="34" charset="0"/>
              </a:rPr>
              <a:t>Researchers and discovery services: </a:t>
            </a:r>
            <a:r>
              <a:rPr lang="en-US" sz="1400" i="1" dirty="0" err="1" smtClean="0">
                <a:latin typeface="Arial" pitchFamily="34" charset="0"/>
                <a:cs typeface="Arial" pitchFamily="34" charset="0"/>
              </a:rPr>
              <a:t>Behaviour</a:t>
            </a:r>
            <a:r>
              <a:rPr lang="en-US" sz="1400" i="1" dirty="0" smtClean="0">
                <a:latin typeface="Arial" pitchFamily="34" charset="0"/>
                <a:cs typeface="Arial" pitchFamily="34" charset="0"/>
              </a:rPr>
              <a:t>, perceptions and needs. </a:t>
            </a:r>
            <a:r>
              <a:rPr lang="en-US" sz="1400" dirty="0" smtClean="0">
                <a:latin typeface="Arial" pitchFamily="34" charset="0"/>
                <a:cs typeface="Arial" pitchFamily="34" charset="0"/>
              </a:rPr>
              <a:t>London: Research Information Network (p. 27, p. 34-35). </a:t>
            </a:r>
          </a:p>
          <a:p>
            <a:pPr lvl="0">
              <a:buFont typeface="Arial" pitchFamily="34" charset="0"/>
              <a:buNone/>
            </a:pPr>
            <a:endParaRPr lang="en-US" sz="1400" dirty="0" smtClean="0"/>
          </a:p>
          <a:p>
            <a:endParaRPr lang="en-US" sz="1400" dirty="0"/>
          </a:p>
        </p:txBody>
      </p:sp>
      <p:sp>
        <p:nvSpPr>
          <p:cNvPr id="4" name="Slide Number Placeholder 3"/>
          <p:cNvSpPr>
            <a:spLocks noGrp="1"/>
          </p:cNvSpPr>
          <p:nvPr>
            <p:ph type="sldNum" sz="quarter" idx="10"/>
          </p:nvPr>
        </p:nvSpPr>
        <p:spPr/>
        <p:txBody>
          <a:bodyPr/>
          <a:lstStyle/>
          <a:p>
            <a:fld id="{69B6AD8F-9848-4D4D-A605-CB2EDD5D8AB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0"/>
            <a:ext cx="4572000" cy="3429000"/>
          </a:xfrm>
        </p:spPr>
      </p:sp>
      <p:sp>
        <p:nvSpPr>
          <p:cNvPr id="3" name="Notes Placeholder 2"/>
          <p:cNvSpPr>
            <a:spLocks noGrp="1"/>
          </p:cNvSpPr>
          <p:nvPr>
            <p:ph type="body" idx="1"/>
          </p:nvPr>
        </p:nvSpPr>
        <p:spPr>
          <a:xfrm>
            <a:off x="1" y="3428999"/>
            <a:ext cx="6856412" cy="5713413"/>
          </a:xfrm>
        </p:spPr>
        <p:txBody>
          <a:bodyPr>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0" i="1" kern="1200" dirty="0" smtClean="0">
                <a:solidFill>
                  <a:schemeClr val="tx1"/>
                </a:solidFill>
                <a:latin typeface="Arial" pitchFamily="34" charset="0"/>
                <a:cs typeface="Arial" pitchFamily="34" charset="0"/>
              </a:rPr>
              <a:t>Image</a:t>
            </a:r>
            <a:r>
              <a:rPr lang="en-US" sz="1000" b="0" i="0" kern="1200" dirty="0" smtClean="0">
                <a:solidFill>
                  <a:schemeClr val="tx1"/>
                </a:solidFill>
                <a:latin typeface="Arial" pitchFamily="34" charset="0"/>
                <a:cs typeface="Arial" pitchFamily="34" charset="0"/>
              </a:rPr>
              <a:t> from Microsoft</a:t>
            </a:r>
            <a:r>
              <a:rPr lang="en-US" sz="1000" b="0" i="0" kern="1200" baseline="0" dirty="0" smtClean="0">
                <a:solidFill>
                  <a:schemeClr val="tx1"/>
                </a:solidFill>
                <a:latin typeface="Arial" pitchFamily="34" charset="0"/>
                <a:cs typeface="Arial" pitchFamily="34" charset="0"/>
              </a:rPr>
              <a:t> Clip Art</a:t>
            </a:r>
            <a:endParaRPr lang="en-US" sz="1000" b="0" i="0" kern="1200" dirty="0" smtClean="0">
              <a:solidFill>
                <a:schemeClr val="tx1"/>
              </a:solidFill>
              <a:latin typeface="Arial" pitchFamily="34" charset="0"/>
              <a:cs typeface="Arial" pitchFamily="34" charset="0"/>
            </a:endParaRPr>
          </a:p>
          <a:p>
            <a:endParaRPr lang="en-US" sz="1000" b="1" dirty="0" smtClean="0">
              <a:latin typeface="Arial" pitchFamily="34" charset="0"/>
              <a:cs typeface="Arial" pitchFamily="34" charset="0"/>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sz="1000" dirty="0" err="1" smtClean="0">
                <a:latin typeface="Arial" pitchFamily="34" charset="0"/>
                <a:cs typeface="Arial" pitchFamily="34" charset="0"/>
              </a:rPr>
              <a:t>Backfiles</a:t>
            </a:r>
            <a:r>
              <a:rPr lang="en-US" sz="1000" dirty="0" smtClean="0">
                <a:latin typeface="Arial" pitchFamily="34" charset="0"/>
                <a:cs typeface="Arial" pitchFamily="34" charset="0"/>
              </a:rPr>
              <a:t> difficult to access (Wong, </a:t>
            </a:r>
            <a:r>
              <a:rPr lang="en-US" sz="1000" dirty="0" err="1" smtClean="0">
                <a:latin typeface="Arial" pitchFamily="34" charset="0"/>
                <a:cs typeface="Arial" pitchFamily="34" charset="0"/>
              </a:rPr>
              <a:t>Stelmaszewska</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Bhimani</a:t>
            </a:r>
            <a:r>
              <a:rPr lang="en-US" sz="1000" dirty="0" smtClean="0">
                <a:latin typeface="Arial" pitchFamily="34" charset="0"/>
                <a:cs typeface="Arial" pitchFamily="34" charset="0"/>
              </a:rPr>
              <a:t>, Barn, &amp; Barn,  2009, p.8)</a:t>
            </a:r>
          </a:p>
          <a:p>
            <a:endParaRPr lang="en-US" sz="1000" b="1" dirty="0" smtClean="0">
              <a:latin typeface="Arial" pitchFamily="34" charset="0"/>
              <a:cs typeface="Arial" pitchFamily="34" charset="0"/>
            </a:endParaRPr>
          </a:p>
          <a:p>
            <a:pPr defTabSz="896203" fontAlgn="base">
              <a:spcAft>
                <a:spcPct val="0"/>
              </a:spcAft>
              <a:defRPr/>
            </a:pPr>
            <a:r>
              <a:rPr lang="en-US" sz="1000" dirty="0" smtClean="0">
                <a:latin typeface="Arial" pitchFamily="34" charset="0"/>
                <a:cs typeface="Arial" pitchFamily="34" charset="0"/>
              </a:rPr>
              <a:t>“I will go into the research databases and usually start with com abstracts or go to some other, you know, similar type of, you know, database and do a search there and then I will end, end up, because I am, this is a hurried thing, limiting myself to the articles that are available online as opposed to the ones that I would have to specifically go to the library and make a copy of. You know, because it’s quick. I know that there are other articles, but I limit myself to the ones I can get online. And, you know, the most recent ones tend to be online, so I luck out in that way.” (</a:t>
            </a:r>
            <a:r>
              <a:rPr lang="en-US" sz="1000" i="1" dirty="0" smtClean="0">
                <a:latin typeface="Arial" pitchFamily="34" charset="0"/>
                <a:cs typeface="Arial" pitchFamily="34" charset="0"/>
              </a:rPr>
              <a:t>Sense-making the Information Confluence, </a:t>
            </a:r>
            <a:r>
              <a:rPr lang="en-US" sz="1000" dirty="0" smtClean="0">
                <a:latin typeface="Arial" pitchFamily="34" charset="0"/>
                <a:cs typeface="Arial" pitchFamily="34" charset="0"/>
              </a:rPr>
              <a:t>Focus Group Interview 01, Faculty)</a:t>
            </a:r>
          </a:p>
          <a:p>
            <a:pPr defTabSz="896203" fontAlgn="base">
              <a:spcAft>
                <a:spcPct val="0"/>
              </a:spcAft>
              <a:defRPr/>
            </a:pPr>
            <a:endParaRPr lang="en-US" sz="1000" dirty="0" smtClean="0">
              <a:latin typeface="Arial" pitchFamily="34" charset="0"/>
              <a:cs typeface="Arial" pitchFamily="34" charset="0"/>
            </a:endParaRPr>
          </a:p>
          <a:p>
            <a:pPr defTabSz="896203" fontAlgn="base">
              <a:spcAft>
                <a:spcPct val="0"/>
              </a:spcAft>
              <a:defRPr/>
            </a:pPr>
            <a:r>
              <a:rPr lang="en-US" sz="1000" dirty="0" smtClean="0">
                <a:latin typeface="Arial" pitchFamily="34" charset="0"/>
                <a:cs typeface="Arial" pitchFamily="34" charset="0"/>
              </a:rPr>
              <a:t>“…the first thing I did was, before I came to the library to use the MLA database, I did a Google search and it turns out that there is a professor at Berkeley who keeps a really, really nice and fully updated [unclear – words] page with bibliographic references, all kinds of links, you know, it's just awfully good, and I mean it just gets you really off and running on a lot his information and more novels. And I used it quite a bit, and then I did finally come up with and supplement that with an MLA search, which yielded some articles that were not on that page.” (</a:t>
            </a:r>
            <a:r>
              <a:rPr lang="en-US" sz="1000" i="1" dirty="0" smtClean="0">
                <a:latin typeface="Arial" pitchFamily="34" charset="0"/>
                <a:cs typeface="Arial" pitchFamily="34" charset="0"/>
              </a:rPr>
              <a:t>Sense-making the Information Confluence, </a:t>
            </a:r>
            <a:r>
              <a:rPr lang="en-US" sz="1000" dirty="0" smtClean="0">
                <a:latin typeface="Arial" pitchFamily="34" charset="0"/>
                <a:cs typeface="Arial" pitchFamily="34" charset="0"/>
              </a:rPr>
              <a:t>Focus Group Interview 01, Faculty)</a:t>
            </a:r>
          </a:p>
          <a:p>
            <a:pPr defTabSz="896203" fontAlgn="base">
              <a:spcBef>
                <a:spcPct val="30000"/>
              </a:spcBef>
              <a:spcAft>
                <a:spcPct val="0"/>
              </a:spcAft>
              <a:defRPr/>
            </a:pPr>
            <a:endParaRPr lang="en-US" sz="1000" i="1" dirty="0" smtClean="0">
              <a:latin typeface="Arial" pitchFamily="34" charset="0"/>
              <a:cs typeface="Arial" pitchFamily="34" charset="0"/>
            </a:endParaRPr>
          </a:p>
          <a:p>
            <a:pPr defTabSz="896203" fontAlgn="base">
              <a:spcBef>
                <a:spcPct val="30000"/>
              </a:spcBef>
              <a:spcAft>
                <a:spcPct val="0"/>
              </a:spcAft>
              <a:defRPr/>
            </a:pPr>
            <a:r>
              <a:rPr lang="en-US" sz="1000" dirty="0" err="1" smtClean="0">
                <a:latin typeface="Arial" pitchFamily="34" charset="0"/>
                <a:cs typeface="Arial" pitchFamily="34" charset="0"/>
              </a:rPr>
              <a:t>Dervin</a:t>
            </a:r>
            <a:r>
              <a:rPr lang="en-US" sz="1000" dirty="0" smtClean="0">
                <a:latin typeface="Arial" pitchFamily="34" charset="0"/>
                <a:cs typeface="Arial" pitchFamily="34" charset="0"/>
              </a:rPr>
              <a:t>, B., Connaway, L. S., &amp; </a:t>
            </a:r>
            <a:r>
              <a:rPr lang="en-US" sz="1000" dirty="0" err="1" smtClean="0">
                <a:latin typeface="Arial" pitchFamily="34" charset="0"/>
                <a:cs typeface="Arial" pitchFamily="34" charset="0"/>
              </a:rPr>
              <a:t>Prabha</a:t>
            </a:r>
            <a:r>
              <a:rPr lang="en-US" sz="1000" dirty="0" smtClean="0">
                <a:latin typeface="Arial" pitchFamily="34" charset="0"/>
                <a:cs typeface="Arial" pitchFamily="34" charset="0"/>
              </a:rPr>
              <a:t>, C. 2003-2006. </a:t>
            </a:r>
            <a:r>
              <a:rPr lang="en-US" sz="1000" i="1" dirty="0" smtClean="0">
                <a:latin typeface="Arial" pitchFamily="34" charset="0"/>
                <a:cs typeface="Arial" pitchFamily="34" charset="0"/>
              </a:rPr>
              <a:t>Sense-making the information confluence: The whys and </a:t>
            </a:r>
            <a:r>
              <a:rPr lang="en-US" sz="1000" i="1" dirty="0" err="1" smtClean="0">
                <a:latin typeface="Arial" pitchFamily="34" charset="0"/>
                <a:cs typeface="Arial" pitchFamily="34" charset="0"/>
              </a:rPr>
              <a:t>hows</a:t>
            </a:r>
            <a:r>
              <a:rPr lang="en-US" sz="1000" i="1" dirty="0" smtClean="0">
                <a:latin typeface="Arial" pitchFamily="34" charset="0"/>
                <a:cs typeface="Arial" pitchFamily="34" charset="0"/>
              </a:rPr>
              <a:t> of college and university user </a:t>
            </a:r>
            <a:r>
              <a:rPr lang="en-US" sz="1000" i="1" dirty="0" err="1" smtClean="0">
                <a:latin typeface="Arial" pitchFamily="34" charset="0"/>
                <a:cs typeface="Arial" pitchFamily="34" charset="0"/>
              </a:rPr>
              <a:t>satisficing</a:t>
            </a:r>
            <a:r>
              <a:rPr lang="en-US" sz="1000" i="1" dirty="0" smtClean="0">
                <a:latin typeface="Arial" pitchFamily="34" charset="0"/>
                <a:cs typeface="Arial" pitchFamily="34" charset="0"/>
              </a:rPr>
              <a:t> of information needs. </a:t>
            </a:r>
            <a:r>
              <a:rPr lang="en-US" sz="1000" dirty="0" smtClean="0">
                <a:latin typeface="Arial" pitchFamily="34" charset="0"/>
                <a:cs typeface="Arial" pitchFamily="34" charset="0"/>
              </a:rPr>
              <a:t>Funded by the Institute of Museum and Library Services (IMLS). </a:t>
            </a:r>
            <a:r>
              <a:rPr lang="en-US" sz="1000" dirty="0" smtClean="0">
                <a:hlinkClick r:id="rId3"/>
              </a:rPr>
              <a:t>http://www.oclc.org/research/activities/imls.html</a:t>
            </a:r>
            <a:endParaRPr lang="en-US" sz="1000" dirty="0" smtClean="0">
              <a:latin typeface="Arial" pitchFamily="34" charset="0"/>
              <a:cs typeface="Arial" pitchFamily="34" charset="0"/>
            </a:endParaRPr>
          </a:p>
          <a:p>
            <a:pPr defTabSz="896203" fontAlgn="base">
              <a:spcBef>
                <a:spcPct val="30000"/>
              </a:spcBef>
              <a:spcAft>
                <a:spcPct val="0"/>
              </a:spcAft>
              <a:defRPr/>
            </a:pPr>
            <a:endParaRPr lang="en-US" sz="1000" dirty="0" smtClean="0">
              <a:latin typeface="Arial" pitchFamily="34" charset="0"/>
              <a:cs typeface="Arial" pitchFamily="34" charset="0"/>
            </a:endParaRPr>
          </a:p>
          <a:p>
            <a:pPr marL="0" marR="0" indent="0" algn="l" defTabSz="896203" rtl="0" eaLnBrk="1" fontAlgn="base" latinLnBrk="0" hangingPunct="1">
              <a:lnSpc>
                <a:spcPct val="100000"/>
              </a:lnSpc>
              <a:spcBef>
                <a:spcPct val="30000"/>
              </a:spcBef>
              <a:spcAft>
                <a:spcPct val="0"/>
              </a:spcAft>
              <a:buClrTx/>
              <a:buSzTx/>
              <a:buFontTx/>
              <a:buNone/>
              <a:tabLst/>
              <a:defRPr/>
            </a:pPr>
            <a:r>
              <a:rPr lang="en-US" sz="1000" dirty="0" smtClean="0">
                <a:latin typeface="Arial" pitchFamily="34" charset="0"/>
                <a:cs typeface="Arial" pitchFamily="34" charset="0"/>
              </a:rPr>
              <a:t>Research Information Network. (2009). E-journals: Their use, value and impact. London: Research Information Network. </a:t>
            </a:r>
          </a:p>
          <a:p>
            <a:pPr defTabSz="896203" fontAlgn="base">
              <a:spcBef>
                <a:spcPct val="30000"/>
              </a:spcBef>
              <a:spcAft>
                <a:spcPct val="0"/>
              </a:spcAft>
              <a:defRPr/>
            </a:pPr>
            <a:endParaRPr lang="en-US" sz="1000" i="1" dirty="0" smtClean="0">
              <a:latin typeface="Arial" pitchFamily="34" charset="0"/>
              <a:cs typeface="Arial" pitchFamily="34" charset="0"/>
            </a:endParaRPr>
          </a:p>
          <a:p>
            <a:pPr defTabSz="896203" fontAlgn="base">
              <a:spcBef>
                <a:spcPct val="30000"/>
              </a:spcBef>
              <a:spcAft>
                <a:spcPct val="0"/>
              </a:spcAft>
              <a:defRPr/>
            </a:pPr>
            <a:r>
              <a:rPr lang="en-US" sz="1000" dirty="0" smtClean="0">
                <a:latin typeface="Arial" pitchFamily="34" charset="0"/>
                <a:cs typeface="Arial" pitchFamily="34" charset="0"/>
              </a:rPr>
              <a:t>White, D., &amp; Connaway, L. S. (2011). </a:t>
            </a:r>
            <a:r>
              <a:rPr lang="en-US" sz="1000" i="1" dirty="0" smtClean="0">
                <a:latin typeface="Arial" pitchFamily="34" charset="0"/>
                <a:cs typeface="Arial" pitchFamily="34" charset="0"/>
              </a:rPr>
              <a:t>Visitors and residents: What motivates engagement with the digital information environment.</a:t>
            </a:r>
            <a:r>
              <a:rPr lang="en-US" sz="1000" dirty="0" smtClean="0">
                <a:latin typeface="Arial" pitchFamily="34" charset="0"/>
                <a:cs typeface="Arial" pitchFamily="34" charset="0"/>
              </a:rPr>
              <a:t> Funded by JISC, OCLC, and Oxford University. </a:t>
            </a:r>
            <a:r>
              <a:rPr lang="en-US" sz="1000" u="sng" dirty="0" smtClean="0">
                <a:latin typeface="Arial" pitchFamily="34" charset="0"/>
                <a:cs typeface="Arial" pitchFamily="34" charset="0"/>
                <a:hlinkClick r:id="rId4"/>
              </a:rPr>
              <a:t>http://www.oclc.org/research/activities/vandr/</a:t>
            </a:r>
            <a:endParaRPr lang="en-US" sz="1000" dirty="0" smtClean="0">
              <a:latin typeface="Arial" pitchFamily="34" charset="0"/>
              <a:cs typeface="Arial" pitchFamily="34" charset="0"/>
            </a:endParaRPr>
          </a:p>
          <a:p>
            <a:pPr defTabSz="896203" fontAlgn="base">
              <a:spcBef>
                <a:spcPct val="30000"/>
              </a:spcBef>
              <a:spcAft>
                <a:spcPct val="0"/>
              </a:spcAft>
              <a:defRPr/>
            </a:pPr>
            <a:endParaRPr lang="en-US" sz="50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latin typeface="Arial" pitchFamily="34" charset="0"/>
                <a:cs typeface="Arial" pitchFamily="34" charset="0"/>
              </a:rPr>
              <a:t>Wong, W., </a:t>
            </a:r>
            <a:r>
              <a:rPr lang="en-US" sz="1000" dirty="0" err="1" smtClean="0">
                <a:latin typeface="Arial" pitchFamily="34" charset="0"/>
                <a:cs typeface="Arial" pitchFamily="34" charset="0"/>
              </a:rPr>
              <a:t>Stelmaszewska</a:t>
            </a:r>
            <a:r>
              <a:rPr lang="en-US" sz="1000" dirty="0" smtClean="0">
                <a:latin typeface="Arial" pitchFamily="34" charset="0"/>
                <a:cs typeface="Arial" pitchFamily="34" charset="0"/>
              </a:rPr>
              <a:t>, H., </a:t>
            </a:r>
            <a:r>
              <a:rPr lang="en-US" sz="1000" dirty="0" err="1" smtClean="0">
                <a:latin typeface="Arial" pitchFamily="34" charset="0"/>
                <a:cs typeface="Arial" pitchFamily="34" charset="0"/>
              </a:rPr>
              <a:t>Bhimani,N</a:t>
            </a:r>
            <a:r>
              <a:rPr lang="en-US" sz="1000" dirty="0" smtClean="0">
                <a:latin typeface="Arial" pitchFamily="34" charset="0"/>
                <a:cs typeface="Arial" pitchFamily="34" charset="0"/>
              </a:rPr>
              <a:t>., Barn, S., &amp; Barn, B. (2009). User </a:t>
            </a:r>
            <a:r>
              <a:rPr lang="en-US" sz="1000" dirty="0" err="1" smtClean="0">
                <a:latin typeface="Arial" pitchFamily="34" charset="0"/>
                <a:cs typeface="Arial" pitchFamily="34" charset="0"/>
              </a:rPr>
              <a:t>behaviour</a:t>
            </a:r>
            <a:r>
              <a:rPr lang="en-US" sz="1000" dirty="0" smtClean="0">
                <a:latin typeface="Arial" pitchFamily="34" charset="0"/>
                <a:cs typeface="Arial" pitchFamily="34" charset="0"/>
              </a:rPr>
              <a:t> in resource discovery: Final report. http://www.jisc.ac.uk/whatwedo/programmes/inf11/userbehaviourbusandecon.aspx </a:t>
            </a:r>
          </a:p>
          <a:p>
            <a:endParaRPr lang="en-US" sz="5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0"/>
            <a:ext cx="4572000" cy="3429000"/>
          </a:xfrm>
        </p:spPr>
      </p:sp>
      <p:sp>
        <p:nvSpPr>
          <p:cNvPr id="3" name="Notes Placeholder 2"/>
          <p:cNvSpPr>
            <a:spLocks noGrp="1"/>
          </p:cNvSpPr>
          <p:nvPr>
            <p:ph type="body" idx="1"/>
          </p:nvPr>
        </p:nvSpPr>
        <p:spPr>
          <a:xfrm>
            <a:off x="-3174" y="3429000"/>
            <a:ext cx="6859587" cy="5561013"/>
          </a:xfrm>
        </p:spPr>
        <p:txBody>
          <a:bodyPr>
            <a:noAutofit/>
          </a:bodyPr>
          <a:lstStyle/>
          <a:p>
            <a:pPr>
              <a:defRPr/>
            </a:pPr>
            <a:r>
              <a:rPr lang="en-US" sz="1000" kern="1200" dirty="0" smtClean="0">
                <a:solidFill>
                  <a:schemeClr val="tx1"/>
                </a:solidFill>
                <a:latin typeface="Arial" pitchFamily="34" charset="0"/>
                <a:cs typeface="Arial" pitchFamily="34" charset="0"/>
              </a:rPr>
              <a:t>Major Media Sites and Wikipedia were the highest sources mentioned among the Websites. Major Media Sites </a:t>
            </a:r>
            <a:r>
              <a:rPr lang="en-US" sz="1000" dirty="0" smtClean="0">
                <a:latin typeface="Arial" pitchFamily="34" charset="0"/>
                <a:cs typeface="Arial" pitchFamily="34" charset="0"/>
              </a:rPr>
              <a:t>only were mentioned </a:t>
            </a:r>
            <a:r>
              <a:rPr lang="en-US" sz="1000" kern="1200" dirty="0" smtClean="0">
                <a:solidFill>
                  <a:schemeClr val="tx1"/>
                </a:solidFill>
                <a:latin typeface="Arial" pitchFamily="34" charset="0"/>
                <a:cs typeface="Arial" pitchFamily="34" charset="0"/>
              </a:rPr>
              <a:t>by 26% (n=8) of Emerging participants, but 50% (n=5) of Establishing participants, 70% (n=7) of Embedding participants, and 40% (n=4) of Experiencing participants.  Wikipedia was highly referred to by 77% (n=24) of Emerging interviewees, 90% (n=9) of Establishing interviewees, 70% (n=7) of Embedding interviewees, before dropping to 50% (n=5) of Experiencing interviewees.  </a:t>
            </a:r>
          </a:p>
          <a:p>
            <a:endParaRPr lang="en-US" sz="1000" dirty="0" smtClean="0">
              <a:latin typeface="Arial" pitchFamily="34" charset="0"/>
              <a:cs typeface="Arial" pitchFamily="34" charset="0"/>
            </a:endParaRPr>
          </a:p>
          <a:p>
            <a:pPr>
              <a:defRPr/>
            </a:pPr>
            <a:r>
              <a:rPr lang="en-US" sz="1000" kern="1200" dirty="0" smtClean="0">
                <a:solidFill>
                  <a:schemeClr val="tx1"/>
                </a:solidFill>
                <a:latin typeface="Arial" pitchFamily="34" charset="0"/>
                <a:cs typeface="Arial" pitchFamily="34" charset="0"/>
              </a:rPr>
              <a:t>Other notables were University Websites, mentioned by 40% (n=4) of Establishing participants and 50% (n=5) of Embedding participants. </a:t>
            </a:r>
            <a:r>
              <a:rPr lang="en-US" sz="1000" dirty="0" smtClean="0">
                <a:latin typeface="Arial" pitchFamily="34" charset="0"/>
                <a:cs typeface="Arial" pitchFamily="34" charset="0"/>
              </a:rPr>
              <a:t>The large number of  Embedding and Experiencing mentions of University Databases does not necessarily mean they actually use them more than the Emerging group, but</a:t>
            </a:r>
            <a:r>
              <a:rPr lang="en-US" sz="1000" u="sng" dirty="0" smtClean="0">
                <a:latin typeface="Arial" pitchFamily="34" charset="0"/>
                <a:cs typeface="Arial" pitchFamily="34" charset="0"/>
              </a:rPr>
              <a:t> </a:t>
            </a:r>
            <a:r>
              <a:rPr lang="en-US" sz="1000" dirty="0" smtClean="0">
                <a:latin typeface="Arial" pitchFamily="34" charset="0"/>
                <a:cs typeface="Arial" pitchFamily="34" charset="0"/>
              </a:rPr>
              <a:t>could mean they know what they are using, and know enough to call them out by name. Relatively lower numbers of mentions among Emerging should not necessarily be read as a measure of how often undergraduates use university databases—the rate might actually be high, but they don’t know that is what they are doing, and so it doesn’t show up in interviews.</a:t>
            </a:r>
          </a:p>
          <a:p>
            <a:pPr>
              <a:defRPr/>
            </a:pPr>
            <a:endParaRPr lang="en-US" sz="1000" dirty="0" smtClean="0">
              <a:latin typeface="Arial" pitchFamily="34" charset="0"/>
              <a:cs typeface="Arial" pitchFamily="34" charset="0"/>
            </a:endParaRPr>
          </a:p>
          <a:p>
            <a:pPr>
              <a:defRPr/>
            </a:pPr>
            <a:r>
              <a:rPr lang="en-US" sz="1000" kern="1200" dirty="0" smtClean="0">
                <a:solidFill>
                  <a:schemeClr val="tx1"/>
                </a:solidFill>
                <a:latin typeface="Arial" pitchFamily="34" charset="0"/>
                <a:cs typeface="Arial" pitchFamily="34" charset="0"/>
              </a:rPr>
              <a:t>Retail websites were brought up by 40% of Establishing participants and 50% (n =5) of Embedding and Experiencing. </a:t>
            </a:r>
            <a:r>
              <a:rPr lang="en-US" sz="1000" dirty="0" smtClean="0">
                <a:latin typeface="Arial" pitchFamily="34" charset="0"/>
                <a:cs typeface="Arial" pitchFamily="34" charset="0"/>
              </a:rPr>
              <a:t>The use of retail sites is much lower in Emerging stage, in part because  that includes students who have not yet left home.  Once they are upper-division students, the percentage jumps to 40%, and then levels off to 50% in both Embedding and Experiencing stages.  This is something to think about, because the use of retail websites can set expectations among users in terms of the conventions of websites, what sorts of things they expect to do with chat, etc.</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Arial" pitchFamily="34" charset="0"/>
                <a:cs typeface="Arial" pitchFamily="34" charset="0"/>
              </a:rPr>
              <a:t>Syllabus- and discipline-based sites were spoken of by 48.4% (n=15) of Emerging interviewees, 40% (n=4) of Establishing and Experiencing interviewees, but only 20% (n=2) of Embedding participants.  </a:t>
            </a:r>
          </a:p>
          <a:p>
            <a:endParaRPr lang="en-US" sz="1000" dirty="0" smtClean="0">
              <a:latin typeface="Arial" pitchFamily="34" charset="0"/>
              <a:cs typeface="Arial" pitchFamily="34" charset="0"/>
            </a:endParaRPr>
          </a:p>
          <a:p>
            <a:r>
              <a:rPr lang="en-US" sz="1000" kern="1200" dirty="0" smtClean="0">
                <a:solidFill>
                  <a:schemeClr val="tx1"/>
                </a:solidFill>
                <a:latin typeface="Arial" pitchFamily="34" charset="0"/>
                <a:cs typeface="Arial" pitchFamily="34" charset="0"/>
              </a:rPr>
              <a:t>Also, the lower percentage of mentions of Wikipedia by Emerging, in comparison to other stages, might be an indication of their worries about the legitimacy of Wikipedia as a source (as expressed by their teachers in high school), and so they mention it less.  Perhaps, as students gain more confidence in their ability to tell whether the information on Wikipedia is reliable or not, they are more confident in revealing their uses of it as a resource.</a:t>
            </a:r>
          </a:p>
          <a:p>
            <a:endParaRPr lang="en-US" sz="1000" dirty="0">
              <a:latin typeface="Arial" pitchFamily="34" charset="0"/>
              <a:cs typeface="Arial" pitchFamily="34" charset="0"/>
            </a:endParaRPr>
          </a:p>
          <a:p>
            <a:r>
              <a:rPr lang="en-US" sz="1000" b="1" dirty="0">
                <a:latin typeface="Arial" pitchFamily="34" charset="0"/>
                <a:cs typeface="Arial" pitchFamily="34" charset="0"/>
              </a:rPr>
              <a:t>Interviewer: </a:t>
            </a:r>
            <a:r>
              <a:rPr lang="en-US" sz="1000" dirty="0">
                <a:latin typeface="Arial" pitchFamily="34" charset="0"/>
                <a:cs typeface="Arial" pitchFamily="34" charset="0"/>
              </a:rPr>
              <a:t>Do you use it [Wikipedia] anyway?</a:t>
            </a:r>
          </a:p>
          <a:p>
            <a:r>
              <a:rPr lang="en-US" sz="1000" b="1" dirty="0">
                <a:latin typeface="Arial" pitchFamily="34" charset="0"/>
                <a:cs typeface="Arial" pitchFamily="34" charset="0"/>
              </a:rPr>
              <a:t>Respondent:</a:t>
            </a:r>
            <a:r>
              <a:rPr lang="en-US" sz="1000" dirty="0">
                <a:latin typeface="Arial" pitchFamily="34" charset="0"/>
                <a:cs typeface="Arial" pitchFamily="34" charset="0"/>
              </a:rPr>
              <a:t> No, I just don’t even use it. Because I can find the information I need to on other sites. But looking at the author, I try to use a lot of college websites. Or the university databases. They really like those websites because they’re legitimate.  (</a:t>
            </a:r>
            <a:r>
              <a:rPr lang="en-US" sz="1000" i="1" dirty="0">
                <a:latin typeface="Arial" pitchFamily="34" charset="0"/>
                <a:cs typeface="Arial" pitchFamily="34" charset="0"/>
              </a:rPr>
              <a:t>Digital Visitors and Residents, </a:t>
            </a:r>
            <a:r>
              <a:rPr lang="en-US" sz="1000" dirty="0">
                <a:latin typeface="Arial" pitchFamily="34" charset="0"/>
                <a:cs typeface="Arial" pitchFamily="34" charset="0"/>
              </a:rPr>
              <a:t>USS3, 00:32:28, Female Age 17)</a:t>
            </a:r>
          </a:p>
          <a:p>
            <a:endParaRPr lang="en-US" sz="1000" kern="1200" dirty="0" smtClean="0">
              <a:solidFill>
                <a:schemeClr val="tx1"/>
              </a:solidFill>
              <a:latin typeface="Arial" pitchFamily="34" charset="0"/>
              <a:cs typeface="Arial" pitchFamily="34" charset="0"/>
            </a:endParaRPr>
          </a:p>
          <a:p>
            <a:r>
              <a:rPr lang="en-US" sz="1000" dirty="0">
                <a:latin typeface="Arial" pitchFamily="34" charset="0"/>
                <a:cs typeface="Arial" pitchFamily="34" charset="0"/>
              </a:rPr>
              <a:t>“Wikipedia, I shouldn’t use it quite often because anyone can write anything but it is good as long as you don’t rely on it too heavily. “ (</a:t>
            </a:r>
            <a:r>
              <a:rPr lang="en-US" sz="1000" i="1" dirty="0">
                <a:latin typeface="Arial" pitchFamily="34" charset="0"/>
                <a:cs typeface="Arial" pitchFamily="34" charset="0"/>
              </a:rPr>
              <a:t>Digital Visitors and Residents</a:t>
            </a:r>
            <a:r>
              <a:rPr lang="en-US" sz="1000" dirty="0">
                <a:latin typeface="Arial" pitchFamily="34" charset="0"/>
                <a:cs typeface="Arial" pitchFamily="34" charset="0"/>
              </a:rPr>
              <a:t>, UKS3, 10:17:38, Male, Age 17)</a:t>
            </a:r>
          </a:p>
          <a:p>
            <a:endParaRPr lang="en-US" sz="1000" kern="1200" dirty="0" smtClean="0">
              <a:solidFill>
                <a:schemeClr val="tx1"/>
              </a:solidFill>
              <a:latin typeface="Arial" pitchFamily="34" charset="0"/>
              <a:cs typeface="Arial" pitchFamily="34" charset="0"/>
            </a:endParaRPr>
          </a:p>
          <a:p>
            <a:pPr marL="0" lvl="2"/>
            <a:r>
              <a:rPr lang="en-US" sz="900" dirty="0" smtClean="0">
                <a:latin typeface="Arial" pitchFamily="34" charset="0"/>
                <a:cs typeface="Arial" pitchFamily="34" charset="0"/>
              </a:rPr>
              <a:t>White, D. S., &amp; Connaway, L. S. (2011-2012). </a:t>
            </a:r>
            <a:r>
              <a:rPr lang="en-US" sz="900" i="1" dirty="0" smtClean="0">
                <a:latin typeface="Arial" pitchFamily="34" charset="0"/>
                <a:cs typeface="Arial" pitchFamily="34" charset="0"/>
              </a:rPr>
              <a:t>Visitors and residents: What motivates engagement with the digital information environment.</a:t>
            </a:r>
            <a:r>
              <a:rPr lang="en-US" sz="900" dirty="0" smtClean="0">
                <a:latin typeface="Arial" pitchFamily="34" charset="0"/>
                <a:cs typeface="Arial" pitchFamily="34" charset="0"/>
              </a:rPr>
              <a:t> Funded by JISC, OCLC, and Oxford University.  Retrieved from </a:t>
            </a:r>
            <a:r>
              <a:rPr lang="en-US" sz="900" u="sng" dirty="0" smtClean="0">
                <a:latin typeface="Arial" pitchFamily="34" charset="0"/>
                <a:cs typeface="Arial" pitchFamily="34" charset="0"/>
                <a:hlinkClick r:id="rId3"/>
              </a:rPr>
              <a:t>http://www.oclc.org/research/activities/vandr/</a:t>
            </a:r>
            <a:endParaRPr lang="en-GB" sz="900" dirty="0" smtClean="0">
              <a:latin typeface="Arial" pitchFamily="34" charset="0"/>
              <a:ea typeface="ＭＳ Ｐゴシック" charset="-128"/>
              <a:cs typeface="Arial" pitchFamily="34" charset="0"/>
            </a:endParaRPr>
          </a:p>
          <a:p>
            <a:endParaRPr lang="en-US" sz="1150" kern="1200" dirty="0" smtClean="0">
              <a:solidFill>
                <a:schemeClr val="tx1"/>
              </a:solidFill>
              <a:latin typeface="Arial" pitchFamily="34" charset="0"/>
              <a:cs typeface="Arial" pitchFamily="34" charset="0"/>
            </a:endParaRPr>
          </a:p>
          <a:p>
            <a:endParaRPr lang="en-US" sz="1150" dirty="0" smtClean="0">
              <a:latin typeface="Arial" pitchFamily="34" charset="0"/>
              <a:cs typeface="Arial" pitchFamily="34" charset="0"/>
            </a:endParaRPr>
          </a:p>
          <a:p>
            <a:pPr>
              <a:defRPr/>
            </a:pPr>
            <a:endParaRPr lang="en-US" sz="1150" dirty="0" smtClean="0">
              <a:latin typeface="Arial" pitchFamily="34" charset="0"/>
              <a:cs typeface="Arial" pitchFamily="34" charset="0"/>
            </a:endParaRPr>
          </a:p>
          <a:p>
            <a:endParaRPr lang="en-US" sz="115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0"/>
            <a:ext cx="4572000" cy="3429000"/>
          </a:xfrm>
        </p:spPr>
      </p:sp>
      <p:sp>
        <p:nvSpPr>
          <p:cNvPr id="3" name="Notes Placeholder 2"/>
          <p:cNvSpPr>
            <a:spLocks noGrp="1"/>
          </p:cNvSpPr>
          <p:nvPr>
            <p:ph type="body" idx="1"/>
          </p:nvPr>
        </p:nvSpPr>
        <p:spPr>
          <a:xfrm>
            <a:off x="-1" y="3429000"/>
            <a:ext cx="6856413" cy="5562600"/>
          </a:xfrm>
        </p:spPr>
        <p:txBody>
          <a:bodyPr>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Arial" pitchFamily="34" charset="0"/>
                <a:cs typeface="Arial" pitchFamily="34" charset="0"/>
              </a:rPr>
              <a:t>Note the importance of Face-to-Face Communication among Faculty, in comparison to other stages, for whom Phone and other remote forms of communication is much more prevalent.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Arial" pitchFamily="34" charset="0"/>
                <a:cs typeface="Arial" pitchFamily="34" charset="0"/>
              </a:rPr>
              <a:t>Some of the phone mentions in Emerging </a:t>
            </a:r>
            <a:r>
              <a:rPr lang="en-US" sz="1000" dirty="0" smtClean="0">
                <a:latin typeface="Arial" pitchFamily="34" charset="0"/>
                <a:cs typeface="Arial" pitchFamily="34" charset="0"/>
              </a:rPr>
              <a:t> may b</a:t>
            </a:r>
            <a:r>
              <a:rPr lang="en-US" sz="1000" kern="1200" dirty="0" smtClean="0">
                <a:solidFill>
                  <a:schemeClr val="tx1"/>
                </a:solidFill>
                <a:latin typeface="Arial" pitchFamily="34" charset="0"/>
                <a:cs typeface="Arial" pitchFamily="34" charset="0"/>
              </a:rPr>
              <a:t>e linked to students communicating with far (or just farther) away family and friends.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Arial" pitchFamily="34" charset="0"/>
                <a:cs typeface="Arial" pitchFamily="34" charset="0"/>
              </a:rPr>
              <a:t>IM and Chat is high in Emerging, and goes down with each stage (with a slight rebound among Embedding before plummeting among Experiencing).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Arial" pitchFamily="34" charset="0"/>
                <a:cs typeface="Arial" pitchFamily="34" charset="0"/>
              </a:rPr>
              <a:t>Email is only at 51% when Emerging students enter the institutional cultures (applying for and attending university) that require the use of email for official communication.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Arial" pitchFamily="34" charset="0"/>
                <a:cs typeface="Arial" pitchFamily="34" charset="0"/>
              </a:rPr>
              <a:t>Once they are in the university, the mentions of email are at 100%.</a:t>
            </a:r>
          </a:p>
          <a:p>
            <a:endParaRPr lang="en-US" sz="1000" dirty="0" smtClean="0">
              <a:latin typeface="Arial" pitchFamily="34" charset="0"/>
              <a:cs typeface="Arial" pitchFamily="34" charset="0"/>
            </a:endParaRPr>
          </a:p>
          <a:p>
            <a:r>
              <a:rPr lang="en-US" sz="1000" b="1" dirty="0" smtClean="0">
                <a:latin typeface="Arial" pitchFamily="34" charset="0"/>
                <a:ea typeface="ＭＳ Ｐゴシック" charset="-128"/>
                <a:cs typeface="Arial" pitchFamily="34" charset="0"/>
              </a:rPr>
              <a:t>Private Messaging</a:t>
            </a:r>
          </a:p>
          <a:p>
            <a:r>
              <a:rPr lang="en-US" sz="1000" dirty="0" smtClean="0">
                <a:latin typeface="Arial" pitchFamily="34" charset="0"/>
                <a:ea typeface="ＭＳ Ｐゴシック" charset="-128"/>
                <a:cs typeface="Arial" pitchFamily="34" charset="0"/>
              </a:rPr>
              <a:t>“Just because all my friends have it, it’s just an easy way to catch up and then, especially if I need some work to hand in for tomorrow, go and find out on </a:t>
            </a:r>
            <a:r>
              <a:rPr lang="en-US" sz="1000" dirty="0" err="1" smtClean="0">
                <a:latin typeface="Arial" pitchFamily="34" charset="0"/>
                <a:ea typeface="ＭＳ Ｐゴシック" charset="-128"/>
                <a:cs typeface="Arial" pitchFamily="34" charset="0"/>
              </a:rPr>
              <a:t>Facebook</a:t>
            </a:r>
            <a:r>
              <a:rPr lang="en-US" sz="1000" dirty="0" smtClean="0">
                <a:latin typeface="Arial" pitchFamily="34" charset="0"/>
                <a:ea typeface="ＭＳ Ｐゴシック" charset="-128"/>
                <a:cs typeface="Arial" pitchFamily="34" charset="0"/>
              </a:rPr>
              <a:t>, ask all my friends.” (</a:t>
            </a:r>
            <a:r>
              <a:rPr lang="en-US" sz="1000" i="1" dirty="0" smtClean="0">
                <a:latin typeface="Arial" pitchFamily="34" charset="0"/>
                <a:ea typeface="ＭＳ Ｐゴシック" charset="-128"/>
                <a:cs typeface="Arial" pitchFamily="34" charset="0"/>
              </a:rPr>
              <a:t>Digital Visitors and </a:t>
            </a:r>
            <a:r>
              <a:rPr lang="en-US" sz="1000" dirty="0" smtClean="0">
                <a:latin typeface="Arial" pitchFamily="34" charset="0"/>
                <a:ea typeface="ＭＳ Ｐゴシック" charset="-128"/>
                <a:cs typeface="Arial" pitchFamily="34" charset="0"/>
              </a:rPr>
              <a:t>Residents, UKS1, 0:05:59, Male Age 18) (Emerging)</a:t>
            </a:r>
          </a:p>
          <a:p>
            <a:endParaRPr lang="en-US" sz="1000" dirty="0" smtClean="0">
              <a:latin typeface="Arial" pitchFamily="34" charset="0"/>
              <a:ea typeface="ＭＳ Ｐゴシック" charset="-128"/>
              <a:cs typeface="Arial" pitchFamily="34" charset="0"/>
            </a:endParaRPr>
          </a:p>
          <a:p>
            <a:r>
              <a:rPr lang="en-US" sz="1000" b="1" dirty="0" smtClean="0">
                <a:latin typeface="Arial" pitchFamily="34" charset="0"/>
                <a:ea typeface="ＭＳ Ｐゴシック" charset="-128"/>
                <a:cs typeface="Arial" pitchFamily="34" charset="0"/>
              </a:rPr>
              <a:t>Phone Call</a:t>
            </a:r>
          </a:p>
          <a:p>
            <a:r>
              <a:rPr lang="en-US" sz="1000" dirty="0" smtClean="0">
                <a:latin typeface="Arial" pitchFamily="34" charset="0"/>
                <a:ea typeface="ＭＳ Ｐゴシック" charset="-128"/>
                <a:cs typeface="Arial" pitchFamily="34" charset="0"/>
              </a:rPr>
              <a:t>“</a:t>
            </a:r>
            <a:r>
              <a:rPr lang="en-US" sz="1000" dirty="0" smtClean="0">
                <a:latin typeface="Arial" pitchFamily="34" charset="0"/>
                <a:cs typeface="Arial" pitchFamily="34" charset="0"/>
              </a:rPr>
              <a:t>…just send an email, because calling, they’re not there, you leave a message, they call you back, they’re not there, new message, come back and forth.” (</a:t>
            </a:r>
            <a:r>
              <a:rPr lang="en-US" sz="1000" i="1" dirty="0" smtClean="0">
                <a:latin typeface="Arial" pitchFamily="34" charset="0"/>
                <a:cs typeface="Arial" pitchFamily="34" charset="0"/>
              </a:rPr>
              <a:t>Digital Visitors and Residents, </a:t>
            </a:r>
            <a:r>
              <a:rPr lang="en-US" sz="1000" dirty="0" smtClean="0">
                <a:latin typeface="Arial" pitchFamily="34" charset="0"/>
                <a:cs typeface="Arial" pitchFamily="34" charset="0"/>
              </a:rPr>
              <a:t>USF4, 0:42:38, Male Age 54) (Experiencing) </a:t>
            </a:r>
            <a:endParaRPr lang="en-US" sz="1000" dirty="0" smtClean="0">
              <a:latin typeface="Arial" pitchFamily="34" charset="0"/>
              <a:ea typeface="ＭＳ Ｐゴシック" charset="-128"/>
              <a:cs typeface="Arial" pitchFamily="34" charset="0"/>
            </a:endParaRPr>
          </a:p>
          <a:p>
            <a:endParaRPr lang="en-US" sz="1000" dirty="0" smtClean="0">
              <a:latin typeface="Arial" pitchFamily="34" charset="0"/>
              <a:ea typeface="ＭＳ Ｐゴシック" charset="-128"/>
              <a:cs typeface="Arial" pitchFamily="34" charset="0"/>
            </a:endParaRPr>
          </a:p>
          <a:p>
            <a:r>
              <a:rPr lang="en-US" sz="1000" b="1" dirty="0" smtClean="0">
                <a:latin typeface="Arial" pitchFamily="34" charset="0"/>
                <a:ea typeface="ＭＳ Ｐゴシック" charset="-128"/>
                <a:cs typeface="Arial" pitchFamily="34" charset="0"/>
              </a:rPr>
              <a:t>Texting</a:t>
            </a:r>
          </a:p>
          <a:p>
            <a:r>
              <a:rPr lang="en-US" sz="1000" dirty="0" smtClean="0">
                <a:latin typeface="Arial" pitchFamily="34" charset="0"/>
                <a:ea typeface="ＭＳ Ｐゴシック" charset="-128"/>
                <a:cs typeface="Arial" pitchFamily="34" charset="0"/>
              </a:rPr>
              <a:t>“I do use texting a lot more than calling on the phone.” (</a:t>
            </a:r>
            <a:r>
              <a:rPr lang="en-US" sz="1000" i="1" dirty="0" smtClean="0">
                <a:latin typeface="Arial" pitchFamily="34" charset="0"/>
                <a:ea typeface="ＭＳ Ｐゴシック" charset="-128"/>
                <a:cs typeface="Arial" pitchFamily="34" charset="0"/>
              </a:rPr>
              <a:t>Digital Visitors and Residents, </a:t>
            </a:r>
            <a:r>
              <a:rPr lang="en-US" sz="1000" dirty="0" smtClean="0">
                <a:latin typeface="Arial" pitchFamily="34" charset="0"/>
                <a:ea typeface="ＭＳ Ｐゴシック" charset="-128"/>
                <a:cs typeface="Arial" pitchFamily="34" charset="0"/>
              </a:rPr>
              <a:t>USU1, 0:05:59, Female Age 19) (Emerging)</a:t>
            </a:r>
          </a:p>
          <a:p>
            <a:endParaRPr lang="en-US" sz="1000" dirty="0" smtClean="0">
              <a:latin typeface="Arial" pitchFamily="34" charset="0"/>
              <a:ea typeface="ＭＳ Ｐゴシック" charset="-128"/>
              <a:cs typeface="Arial" pitchFamily="34" charset="0"/>
            </a:endParaRPr>
          </a:p>
          <a:p>
            <a:r>
              <a:rPr lang="en-US" sz="1000" b="1" dirty="0" smtClean="0">
                <a:latin typeface="Arial" pitchFamily="34" charset="0"/>
                <a:ea typeface="ＭＳ Ｐゴシック" charset="-128"/>
                <a:cs typeface="Arial" pitchFamily="34" charset="0"/>
              </a:rPr>
              <a:t>Video Chat</a:t>
            </a:r>
          </a:p>
          <a:p>
            <a:r>
              <a:rPr lang="en-US" sz="1000" dirty="0" smtClean="0">
                <a:latin typeface="Arial" pitchFamily="34" charset="0"/>
                <a:cs typeface="Arial" pitchFamily="34" charset="0"/>
              </a:rPr>
              <a:t>“I use Skype for communicating with my father and my brother. …I tend to see Skype as a use for people I – they’re not peripheral friends, they’re closer friends and I would like to have longer conversations with them and so I use Skype as a video function to call someone and talk face-to-face.” (</a:t>
            </a:r>
            <a:r>
              <a:rPr lang="en-US" sz="1000" i="1" dirty="0" smtClean="0">
                <a:latin typeface="Arial" pitchFamily="34" charset="0"/>
                <a:cs typeface="Arial" pitchFamily="34" charset="0"/>
              </a:rPr>
              <a:t>Digital Visitors and Residents, </a:t>
            </a:r>
            <a:r>
              <a:rPr lang="en-US" sz="1000" dirty="0" smtClean="0">
                <a:latin typeface="Arial" pitchFamily="34" charset="0"/>
                <a:cs typeface="Arial" pitchFamily="34" charset="0"/>
              </a:rPr>
              <a:t>UKG2, 0:04:37, Female Age 22 (Embedding)</a:t>
            </a:r>
            <a:endParaRPr lang="en-US" sz="1000" dirty="0" smtClean="0">
              <a:latin typeface="Arial" pitchFamily="34" charset="0"/>
              <a:ea typeface="ＭＳ Ｐゴシック" charset="-128"/>
              <a:cs typeface="Arial" pitchFamily="34" charset="0"/>
            </a:endParaRPr>
          </a:p>
          <a:p>
            <a:pPr marL="0" lvl="2" defTabSz="896203" fontAlgn="base">
              <a:spcAft>
                <a:spcPct val="0"/>
              </a:spcAft>
              <a:defRPr/>
            </a:pPr>
            <a:endParaRPr lang="en-US" sz="1000" dirty="0" smtClean="0">
              <a:latin typeface="Arial" pitchFamily="34" charset="0"/>
              <a:cs typeface="Arial" pitchFamily="34" charset="0"/>
            </a:endParaRPr>
          </a:p>
          <a:p>
            <a:pPr marL="0" lvl="2" defTabSz="896203" fontAlgn="base">
              <a:spcAft>
                <a:spcPct val="0"/>
              </a:spcAft>
              <a:defRPr/>
            </a:pPr>
            <a:r>
              <a:rPr lang="en-US" sz="1000" dirty="0" smtClean="0">
                <a:latin typeface="Arial" pitchFamily="34" charset="0"/>
                <a:cs typeface="Arial" pitchFamily="34" charset="0"/>
              </a:rPr>
              <a:t>White, D. S., &amp; Connaway, L. S. (2011-2012). </a:t>
            </a:r>
            <a:r>
              <a:rPr lang="en-US" sz="1000" i="1" dirty="0" smtClean="0">
                <a:latin typeface="Arial" pitchFamily="34" charset="0"/>
                <a:cs typeface="Arial" pitchFamily="34" charset="0"/>
              </a:rPr>
              <a:t>Visitors and residents: What motivates engagement with the digital information environment.</a:t>
            </a:r>
            <a:r>
              <a:rPr lang="en-US" sz="1000" dirty="0" smtClean="0">
                <a:latin typeface="Arial" pitchFamily="34" charset="0"/>
                <a:cs typeface="Arial" pitchFamily="34" charset="0"/>
              </a:rPr>
              <a:t> Funded by JISC, OCLC, and Oxford University.  Retrieved from </a:t>
            </a:r>
            <a:r>
              <a:rPr lang="en-US" sz="1000" u="sng" dirty="0" smtClean="0">
                <a:latin typeface="Arial" pitchFamily="34" charset="0"/>
                <a:cs typeface="Arial" pitchFamily="34" charset="0"/>
                <a:hlinkClick r:id="rId3"/>
              </a:rPr>
              <a:t>http://www.oclc.org/research/activities/vandr/</a:t>
            </a:r>
            <a:endParaRPr lang="en-GB" sz="1000" dirty="0" smtClean="0">
              <a:latin typeface="Arial" pitchFamily="34" charset="0"/>
              <a:ea typeface="ＭＳ Ｐゴシック" charset="-128"/>
              <a:cs typeface="Arial" pitchFamily="34" charset="0"/>
            </a:endParaRPr>
          </a:p>
          <a:p>
            <a:endParaRPr lang="en-US" sz="900"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xfrm>
            <a:off x="228600" y="4343400"/>
            <a:ext cx="6400800" cy="4114800"/>
          </a:xfrm>
          <a:noFill/>
          <a:ln/>
        </p:spPr>
        <p:txBody>
          <a:bodyPr>
            <a:normAutofit/>
          </a:bodyPr>
          <a:lstStyle/>
          <a:p>
            <a:r>
              <a:rPr lang="en-US" sz="1400" i="1" dirty="0" smtClean="0">
                <a:latin typeface="Arial" pitchFamily="34" charset="0"/>
                <a:cs typeface="Arial" pitchFamily="34" charset="0"/>
              </a:rPr>
              <a:t>Image: Microsoft</a:t>
            </a:r>
            <a:r>
              <a:rPr lang="en-US" sz="1400" i="1" baseline="0" dirty="0" smtClean="0">
                <a:latin typeface="Arial" pitchFamily="34" charset="0"/>
                <a:cs typeface="Arial" pitchFamily="34" charset="0"/>
              </a:rPr>
              <a:t> Clip Art</a:t>
            </a:r>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r>
              <a:rPr lang="en-GB" sz="1400" dirty="0" smtClean="0">
                <a:latin typeface="Arial" pitchFamily="34" charset="0"/>
                <a:cs typeface="Arial" pitchFamily="34" charset="0"/>
              </a:rPr>
              <a:t>“– there’s a lady in the library who helps you find things.” (</a:t>
            </a:r>
            <a:r>
              <a:rPr lang="en-US" sz="1400" i="1" dirty="0" smtClean="0">
                <a:latin typeface="Arial" pitchFamily="34" charset="0"/>
                <a:cs typeface="Arial" pitchFamily="34" charset="0"/>
              </a:rPr>
              <a:t>Digital Visitors and Residents </a:t>
            </a:r>
            <a:r>
              <a:rPr lang="en-GB" sz="1400" dirty="0" smtClean="0">
                <a:latin typeface="Arial" pitchFamily="34" charset="0"/>
                <a:cs typeface="Arial" pitchFamily="34" charset="0"/>
              </a:rPr>
              <a:t>USU5, Systems Engineering, Male, Age 19)</a:t>
            </a:r>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tx1"/>
              </a:solidFill>
              <a:latin typeface="Arial" pitchFamily="34" charset="0"/>
              <a:cs typeface="Arial" pitchFamily="34" charset="0"/>
            </a:endParaRPr>
          </a:p>
          <a:p>
            <a:endParaRPr lang="en-US" sz="1400" dirty="0" smtClean="0">
              <a:latin typeface="Arial" pitchFamily="34" charset="0"/>
              <a:cs typeface="Arial" pitchFamily="34" charset="0"/>
            </a:endParaRPr>
          </a:p>
        </p:txBody>
      </p:sp>
      <p:sp>
        <p:nvSpPr>
          <p:cNvPr id="81924" name="Slide Number Placeholder 3"/>
          <p:cNvSpPr>
            <a:spLocks noGrp="1"/>
          </p:cNvSpPr>
          <p:nvPr>
            <p:ph type="sldNum" sz="quarter" idx="5"/>
          </p:nvPr>
        </p:nvSpPr>
        <p:spPr>
          <a:noFill/>
        </p:spPr>
        <p:txBody>
          <a:bodyPr/>
          <a:lstStyle/>
          <a:p>
            <a:fld id="{5EF6915A-DE8A-4E9E-B836-65222E5509EB}" type="slidenum">
              <a:rPr lang="en-US" smtClean="0">
                <a:latin typeface="Arial" pitchFamily="34" charset="0"/>
                <a:ea typeface="MS PGothic" pitchFamily="34" charset="-128"/>
              </a:rPr>
              <a:pPr/>
              <a:t>16</a:t>
            </a:fld>
            <a:endParaRPr lang="en-US" smtClean="0">
              <a:latin typeface="Arial" pitchFamily="34" charset="0"/>
              <a:ea typeface="MS PGothic"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0"/>
            <a:ext cx="4572000" cy="3429000"/>
          </a:xfrm>
        </p:spPr>
      </p:sp>
      <p:sp>
        <p:nvSpPr>
          <p:cNvPr id="3" name="Notes Placeholder 2"/>
          <p:cNvSpPr>
            <a:spLocks noGrp="1"/>
          </p:cNvSpPr>
          <p:nvPr>
            <p:ph type="body" idx="1"/>
          </p:nvPr>
        </p:nvSpPr>
        <p:spPr>
          <a:xfrm>
            <a:off x="-1" y="3429000"/>
            <a:ext cx="6856413" cy="5713412"/>
          </a:xfrm>
        </p:spPr>
        <p:txBody>
          <a:bodyPr>
            <a:noAutofit/>
          </a:bodyPr>
          <a:lstStyle/>
          <a:p>
            <a:pPr indent="-233363">
              <a:spcBef>
                <a:spcPts val="900"/>
              </a:spcBef>
              <a:defRPr/>
            </a:pPr>
            <a:r>
              <a:rPr lang="en-US" sz="800" i="1" dirty="0" smtClean="0">
                <a:latin typeface="Arial" pitchFamily="34" charset="0"/>
                <a:cs typeface="Arial" pitchFamily="34" charset="0"/>
              </a:rPr>
              <a:t>Image: </a:t>
            </a:r>
            <a:r>
              <a:rPr lang="en-GB" sz="800" dirty="0" smtClean="0">
                <a:latin typeface="Arial" pitchFamily="34" charset="0"/>
                <a:cs typeface="Arial" pitchFamily="34" charset="0"/>
              </a:rPr>
              <a:t>http://wp.me/pLtlj-fH</a:t>
            </a:r>
            <a:endParaRPr lang="en-US" sz="800" i="1" dirty="0" smtClean="0">
              <a:latin typeface="Arial" pitchFamily="34" charset="0"/>
              <a:cs typeface="Arial" pitchFamily="34" charset="0"/>
            </a:endParaRPr>
          </a:p>
          <a:p>
            <a:pPr indent="-233363">
              <a:buFont typeface="Arial" pitchFamily="34" charset="0"/>
              <a:buChar char="•"/>
              <a:defRPr/>
            </a:pPr>
            <a:r>
              <a:rPr lang="en-US" sz="800" dirty="0" smtClean="0">
                <a:latin typeface="Arial" pitchFamily="34" charset="0"/>
                <a:cs typeface="Arial" pitchFamily="34" charset="0"/>
              </a:rPr>
              <a:t>Covert online study habits</a:t>
            </a:r>
          </a:p>
          <a:p>
            <a:pPr lvl="1" indent="-233363">
              <a:buFont typeface="Arial" pitchFamily="34" charset="0"/>
              <a:buChar char="•"/>
              <a:defRPr/>
            </a:pPr>
            <a:r>
              <a:rPr lang="en-US" sz="800" dirty="0" smtClean="0">
                <a:latin typeface="Arial" pitchFamily="34" charset="0"/>
                <a:cs typeface="Arial" pitchFamily="34" charset="0"/>
              </a:rPr>
              <a:t>Wikipedia</a:t>
            </a:r>
          </a:p>
          <a:p>
            <a:pPr lvl="1" indent="-233363">
              <a:buFont typeface="Arial" pitchFamily="34" charset="0"/>
              <a:buChar char="•"/>
              <a:defRPr/>
            </a:pPr>
            <a:r>
              <a:rPr lang="en-US" sz="800" dirty="0" smtClean="0">
                <a:latin typeface="Arial" pitchFamily="34" charset="0"/>
                <a:cs typeface="Arial" pitchFamily="34" charset="0"/>
              </a:rPr>
              <a:t>Don’t cite</a:t>
            </a:r>
          </a:p>
          <a:p>
            <a:pPr lvl="1" indent="-233363">
              <a:buFont typeface="Arial" pitchFamily="34" charset="0"/>
              <a:buChar char="•"/>
              <a:defRPr/>
            </a:pPr>
            <a:r>
              <a:rPr lang="en-US" sz="800" dirty="0" smtClean="0">
                <a:latin typeface="Arial" pitchFamily="34" charset="0"/>
                <a:cs typeface="Arial" pitchFamily="34" charset="0"/>
              </a:rPr>
              <a:t>Widely used</a:t>
            </a:r>
          </a:p>
          <a:p>
            <a:pPr lvl="1" indent="-233363">
              <a:buFont typeface="Arial" pitchFamily="34" charset="0"/>
              <a:buChar char="•"/>
              <a:defRPr/>
            </a:pPr>
            <a:r>
              <a:rPr lang="en-US" sz="800" dirty="0" smtClean="0">
                <a:latin typeface="Arial" pitchFamily="34" charset="0"/>
                <a:cs typeface="Arial" pitchFamily="34" charset="0"/>
              </a:rPr>
              <a:t>Guilt</a:t>
            </a:r>
          </a:p>
          <a:p>
            <a:pPr indent="-233363">
              <a:buFont typeface="Arial" pitchFamily="34" charset="0"/>
              <a:buChar char="•"/>
              <a:defRPr/>
            </a:pPr>
            <a:r>
              <a:rPr lang="en-US" sz="800" dirty="0" smtClean="0">
                <a:latin typeface="Arial" pitchFamily="34" charset="0"/>
                <a:cs typeface="Arial" pitchFamily="34" charset="0"/>
              </a:rPr>
              <a:t>Students &amp; teachers disagree</a:t>
            </a:r>
          </a:p>
          <a:p>
            <a:pPr lvl="1" indent="-233363">
              <a:buFont typeface="Arial" pitchFamily="34" charset="0"/>
              <a:buChar char="•"/>
              <a:defRPr/>
            </a:pPr>
            <a:r>
              <a:rPr lang="en-US" sz="800" dirty="0" smtClean="0">
                <a:latin typeface="Arial" pitchFamily="34" charset="0"/>
                <a:cs typeface="Arial" pitchFamily="34" charset="0"/>
              </a:rPr>
              <a:t>Quality sources</a:t>
            </a:r>
          </a:p>
          <a:p>
            <a:r>
              <a:rPr lang="en-US" sz="800" dirty="0" smtClean="0">
                <a:latin typeface="Arial" pitchFamily="34" charset="0"/>
                <a:cs typeface="Arial" pitchFamily="34" charset="0"/>
              </a:rPr>
              <a:t>There is a “Learning Black Market”: learners use non-traditional sources but feel they cannot talk about them in an institutional context. Wikipedia usage is an example of this. (White &amp; </a:t>
            </a:r>
            <a:r>
              <a:rPr lang="en-US" sz="800" dirty="0" err="1" smtClean="0">
                <a:latin typeface="Arial" pitchFamily="34" charset="0"/>
                <a:cs typeface="Arial" pitchFamily="34" charset="0"/>
              </a:rPr>
              <a:t>Connaway</a:t>
            </a:r>
            <a:r>
              <a:rPr lang="en-US" sz="800" dirty="0" smtClean="0">
                <a:latin typeface="Arial" pitchFamily="34" charset="0"/>
                <a:cs typeface="Arial" pitchFamily="34" charset="0"/>
              </a:rPr>
              <a:t>, 2011)</a:t>
            </a:r>
          </a:p>
          <a:p>
            <a:endParaRPr lang="en-US" sz="800" dirty="0" smtClean="0">
              <a:solidFill>
                <a:srgbClr val="FF0000"/>
              </a:solidFill>
              <a:latin typeface="Arial" pitchFamily="34" charset="0"/>
              <a:cs typeface="Arial" pitchFamily="34" charset="0"/>
            </a:endParaRPr>
          </a:p>
          <a:p>
            <a:r>
              <a:rPr lang="en-US" sz="800" kern="1200" dirty="0" smtClean="0">
                <a:solidFill>
                  <a:schemeClr val="tx1"/>
                </a:solidFill>
                <a:latin typeface="Arial" pitchFamily="34" charset="0"/>
                <a:cs typeface="Arial" pitchFamily="34" charset="0"/>
              </a:rPr>
              <a:t> “I mean if teachers don’t like using Wikipedia they don’t want you to use Wikipedia.  A lot of students will still use Wikipedia and then cite another source.  As long as it has the same information and it is not word for word or anything they’ll use Wikipedia because it is the easiest thing to go look up on Wikipedia.  It will give you a full in-depth detailed thing about the information.  Teachers don’t just like it because it’s not the most reliable source since anyone can post something on there even though the site is monitored, it’s because it’s too easy.” (Digital Visitors and Residents, USU3 0:30:59, Male Age 19)</a:t>
            </a:r>
          </a:p>
          <a:p>
            <a:r>
              <a:rPr lang="en-US" sz="800" kern="1200" dirty="0" smtClean="0">
                <a:solidFill>
                  <a:schemeClr val="tx1"/>
                </a:solidFill>
                <a:latin typeface="Arial" pitchFamily="34" charset="0"/>
                <a:cs typeface="Arial" pitchFamily="34" charset="0"/>
              </a:rPr>
              <a:t>  </a:t>
            </a:r>
            <a:endParaRPr lang="en-US" sz="800" b="1" dirty="0" smtClean="0">
              <a:latin typeface="Arial" pitchFamily="34" charset="0"/>
              <a:cs typeface="Arial" pitchFamily="34" charset="0"/>
            </a:endParaRPr>
          </a:p>
          <a:p>
            <a:pPr>
              <a:defRPr/>
            </a:pPr>
            <a:r>
              <a:rPr lang="en-US" sz="800" b="1" dirty="0" smtClean="0">
                <a:latin typeface="Arial" pitchFamily="34" charset="0"/>
                <a:cs typeface="Arial" pitchFamily="34" charset="0"/>
              </a:rPr>
              <a:t>Students’ Perceptions of Teachers’ opinions of Wikipedia:</a:t>
            </a:r>
            <a:endParaRPr lang="en-US" sz="800" dirty="0" smtClean="0">
              <a:latin typeface="Arial" pitchFamily="34" charset="0"/>
              <a:cs typeface="Arial" pitchFamily="34" charset="0"/>
            </a:endParaRPr>
          </a:p>
          <a:p>
            <a:pPr>
              <a:defRPr/>
            </a:pPr>
            <a:r>
              <a:rPr lang="en-US" sz="800" dirty="0" smtClean="0">
                <a:latin typeface="Arial" pitchFamily="34" charset="0"/>
                <a:cs typeface="Arial" pitchFamily="34" charset="0"/>
              </a:rPr>
              <a:t>“Avoid it.” (</a:t>
            </a:r>
            <a:r>
              <a:rPr lang="en-US" sz="800" i="1" dirty="0" smtClean="0">
                <a:latin typeface="Arial" pitchFamily="34" charset="0"/>
                <a:cs typeface="Arial" pitchFamily="34" charset="0"/>
              </a:rPr>
              <a:t>Digital Visitors and Residents, </a:t>
            </a:r>
            <a:r>
              <a:rPr lang="en-US" sz="800" dirty="0" smtClean="0">
                <a:latin typeface="Arial" pitchFamily="34" charset="0"/>
                <a:cs typeface="Arial" pitchFamily="34" charset="0"/>
              </a:rPr>
              <a:t>UKS8 0:28:28.3, Female Age 16)</a:t>
            </a:r>
          </a:p>
          <a:p>
            <a:pPr>
              <a:defRPr/>
            </a:pPr>
            <a:r>
              <a:rPr lang="en-US" sz="800" dirty="0" smtClean="0">
                <a:latin typeface="Arial" pitchFamily="34" charset="0"/>
                <a:cs typeface="Arial" pitchFamily="34" charset="0"/>
              </a:rPr>
              <a:t>  </a:t>
            </a:r>
          </a:p>
          <a:p>
            <a:pPr>
              <a:defRPr/>
            </a:pPr>
            <a:r>
              <a:rPr lang="en-US" sz="800" dirty="0" smtClean="0">
                <a:latin typeface="Arial" pitchFamily="34" charset="0"/>
                <a:cs typeface="Arial" pitchFamily="34" charset="0"/>
              </a:rPr>
              <a:t>“They say it’s because anyone can make up – I mean, anyone can add information on there but I mean when I’ve actually looked into information it seemed the same as any information I find anywhere else. I mean, it’s not like if you look up fourth of July, it’s not like it gives you like some weird explanation of aliens or something.” (</a:t>
            </a:r>
            <a:r>
              <a:rPr lang="en-US" sz="800" i="1" dirty="0" smtClean="0">
                <a:latin typeface="Arial" pitchFamily="34" charset="0"/>
                <a:cs typeface="Arial" pitchFamily="34" charset="0"/>
              </a:rPr>
              <a:t>Digital Visitors and Residents</a:t>
            </a:r>
            <a:r>
              <a:rPr lang="en-US" sz="800" dirty="0" smtClean="0">
                <a:latin typeface="Arial" pitchFamily="34" charset="0"/>
                <a:cs typeface="Arial" pitchFamily="34" charset="0"/>
              </a:rPr>
              <a:t>, USU7 0:33:14, Female Age 19)</a:t>
            </a:r>
          </a:p>
          <a:p>
            <a:pPr>
              <a:defRPr/>
            </a:pPr>
            <a:r>
              <a:rPr lang="en-US" sz="800" dirty="0" smtClean="0">
                <a:latin typeface="Arial" pitchFamily="34" charset="0"/>
                <a:cs typeface="Arial" pitchFamily="34" charset="0"/>
              </a:rPr>
              <a:t> </a:t>
            </a:r>
          </a:p>
          <a:p>
            <a:pPr>
              <a:defRPr/>
            </a:pPr>
            <a:r>
              <a:rPr lang="en-US" sz="800" b="1" dirty="0" smtClean="0">
                <a:latin typeface="Arial" pitchFamily="34" charset="0"/>
                <a:cs typeface="Arial" pitchFamily="34" charset="0"/>
              </a:rPr>
              <a:t>Students’ on Wikipedia:</a:t>
            </a:r>
          </a:p>
          <a:p>
            <a:pPr>
              <a:defRPr/>
            </a:pPr>
            <a:r>
              <a:rPr lang="en-US" sz="800" dirty="0" smtClean="0">
                <a:latin typeface="Arial" pitchFamily="34" charset="0"/>
                <a:cs typeface="Arial" pitchFamily="34" charset="0"/>
              </a:rPr>
              <a:t>“I use it, kind of like, I won't cite it on my papers but I, kind of, use it as a like, as a start off line. I go there and look up the general information, kind of, read through it so I get a general idea what it is. Then I start going through my research.” (</a:t>
            </a:r>
            <a:r>
              <a:rPr lang="en-US" sz="800" i="1" dirty="0" smtClean="0">
                <a:latin typeface="Arial" pitchFamily="34" charset="0"/>
                <a:cs typeface="Arial" pitchFamily="34" charset="0"/>
              </a:rPr>
              <a:t>Digital Visitors and Residents</a:t>
            </a:r>
            <a:r>
              <a:rPr lang="en-US" sz="800" dirty="0" smtClean="0">
                <a:latin typeface="Arial" pitchFamily="34" charset="0"/>
                <a:cs typeface="Arial" pitchFamily="34" charset="0"/>
              </a:rPr>
              <a:t>, USU7, 0:33:49, Female, Age 19)</a:t>
            </a:r>
          </a:p>
          <a:p>
            <a:pPr>
              <a:defRPr/>
            </a:pPr>
            <a:r>
              <a:rPr lang="en-US" sz="800" dirty="0" smtClean="0">
                <a:latin typeface="Arial" pitchFamily="34" charset="0"/>
                <a:cs typeface="Arial" pitchFamily="34" charset="0"/>
              </a:rPr>
              <a:t> </a:t>
            </a:r>
          </a:p>
          <a:p>
            <a:pPr>
              <a:defRPr/>
            </a:pPr>
            <a:r>
              <a:rPr lang="en-US" sz="800" dirty="0" smtClean="0">
                <a:latin typeface="Arial" pitchFamily="34" charset="0"/>
                <a:cs typeface="Arial" pitchFamily="34" charset="0"/>
              </a:rPr>
              <a:t>“Everyone knows that you try not to use Wikipedia as a source because it is a cardinal sin.”  (</a:t>
            </a:r>
            <a:r>
              <a:rPr lang="en-US" sz="800" i="1" dirty="0" smtClean="0">
                <a:latin typeface="Arial" pitchFamily="34" charset="0"/>
                <a:cs typeface="Arial" pitchFamily="34" charset="0"/>
              </a:rPr>
              <a:t>Digital Visitors and Residents</a:t>
            </a:r>
            <a:r>
              <a:rPr lang="en-US" sz="800" dirty="0" smtClean="0">
                <a:latin typeface="Arial" pitchFamily="34" charset="0"/>
                <a:cs typeface="Arial" pitchFamily="34" charset="0"/>
              </a:rPr>
              <a:t>, UKU3, 0:31:03, Female Age 19)</a:t>
            </a:r>
          </a:p>
          <a:p>
            <a:pPr>
              <a:defRPr/>
            </a:pPr>
            <a:endParaRPr lang="en-US" sz="800" dirty="0" smtClean="0">
              <a:latin typeface="Arial" pitchFamily="34" charset="0"/>
              <a:cs typeface="Arial" pitchFamily="34" charset="0"/>
            </a:endParaRPr>
          </a:p>
          <a:p>
            <a:r>
              <a:rPr lang="en-US" sz="800" b="1" kern="1200" dirty="0" smtClean="0">
                <a:solidFill>
                  <a:schemeClr val="tx1"/>
                </a:solidFill>
                <a:latin typeface="Arial" pitchFamily="34" charset="0"/>
                <a:cs typeface="Arial" pitchFamily="34" charset="0"/>
              </a:rPr>
              <a:t>Student:</a:t>
            </a:r>
            <a:r>
              <a:rPr lang="en-US" sz="800" kern="1200" dirty="0" smtClean="0">
                <a:solidFill>
                  <a:schemeClr val="tx1"/>
                </a:solidFill>
                <a:latin typeface="Arial" pitchFamily="34" charset="0"/>
                <a:cs typeface="Arial" pitchFamily="34" charset="0"/>
              </a:rPr>
              <a:t> “Ha </a:t>
            </a:r>
            <a:r>
              <a:rPr lang="en-US" sz="800" kern="1200" dirty="0" err="1" smtClean="0">
                <a:solidFill>
                  <a:schemeClr val="tx1"/>
                </a:solidFill>
                <a:latin typeface="Arial" pitchFamily="34" charset="0"/>
                <a:cs typeface="Arial" pitchFamily="34" charset="0"/>
              </a:rPr>
              <a:t>ha</a:t>
            </a:r>
            <a:r>
              <a:rPr lang="en-US" sz="800" kern="1200" dirty="0" smtClean="0">
                <a:solidFill>
                  <a:schemeClr val="tx1"/>
                </a:solidFill>
                <a:latin typeface="Arial" pitchFamily="34" charset="0"/>
                <a:cs typeface="Arial" pitchFamily="34" charset="0"/>
              </a:rPr>
              <a:t>.” I </a:t>
            </a:r>
            <a:r>
              <a:rPr lang="en-US" sz="800" kern="1200" dirty="0" err="1" smtClean="0">
                <a:solidFill>
                  <a:schemeClr val="tx1"/>
                </a:solidFill>
                <a:latin typeface="Arial" pitchFamily="34" charset="0"/>
                <a:cs typeface="Arial" pitchFamily="34" charset="0"/>
              </a:rPr>
              <a:t>realised</a:t>
            </a:r>
            <a:r>
              <a:rPr lang="en-US" sz="800" kern="1200" dirty="0" smtClean="0">
                <a:solidFill>
                  <a:schemeClr val="tx1"/>
                </a:solidFill>
                <a:latin typeface="Arial" pitchFamily="34" charset="0"/>
                <a:cs typeface="Arial" pitchFamily="34" charset="0"/>
              </a:rPr>
              <a:t> that there were some undergraduates that had some papers due yesterday because they were like “Oh, Wikipedia was down! Now where am I going to get my information?”</a:t>
            </a:r>
          </a:p>
          <a:p>
            <a:r>
              <a:rPr lang="en-US" sz="800" b="1" kern="1200" dirty="0" smtClean="0">
                <a:solidFill>
                  <a:schemeClr val="tx1"/>
                </a:solidFill>
                <a:latin typeface="Arial" pitchFamily="34" charset="0"/>
                <a:cs typeface="Arial" pitchFamily="34" charset="0"/>
              </a:rPr>
              <a:t>Interviewer:</a:t>
            </a:r>
            <a:r>
              <a:rPr lang="en-US" sz="800" kern="1200" dirty="0" smtClean="0">
                <a:solidFill>
                  <a:schemeClr val="tx1"/>
                </a:solidFill>
                <a:latin typeface="Arial" pitchFamily="34" charset="0"/>
                <a:cs typeface="Arial" pitchFamily="34" charset="0"/>
              </a:rPr>
              <a:t> I know, now it’s not going to happen. But that’s not your problem because you don’t do that.</a:t>
            </a:r>
          </a:p>
          <a:p>
            <a:r>
              <a:rPr lang="en-US" sz="800" b="1" kern="1200" dirty="0" smtClean="0">
                <a:solidFill>
                  <a:schemeClr val="tx1"/>
                </a:solidFill>
                <a:latin typeface="Arial" pitchFamily="34" charset="0"/>
                <a:cs typeface="Arial" pitchFamily="34" charset="0"/>
              </a:rPr>
              <a:t>Student:</a:t>
            </a:r>
            <a:r>
              <a:rPr lang="en-US" sz="800" kern="1200" dirty="0" smtClean="0">
                <a:solidFill>
                  <a:schemeClr val="tx1"/>
                </a:solidFill>
                <a:latin typeface="Arial" pitchFamily="34" charset="0"/>
                <a:cs typeface="Arial" pitchFamily="34" charset="0"/>
              </a:rPr>
              <a:t> Exactly. No. I like going to Wikipedia and going “Ha </a:t>
            </a:r>
            <a:r>
              <a:rPr lang="en-US" sz="800" kern="1200" dirty="0" err="1" smtClean="0">
                <a:solidFill>
                  <a:schemeClr val="tx1"/>
                </a:solidFill>
                <a:latin typeface="Arial" pitchFamily="34" charset="0"/>
                <a:cs typeface="Arial" pitchFamily="34" charset="0"/>
              </a:rPr>
              <a:t>ha</a:t>
            </a:r>
            <a:r>
              <a:rPr lang="en-US" sz="800" kern="1200" dirty="0" smtClean="0">
                <a:solidFill>
                  <a:schemeClr val="tx1"/>
                </a:solidFill>
                <a:latin typeface="Arial" pitchFamily="34" charset="0"/>
                <a:cs typeface="Arial" pitchFamily="34" charset="0"/>
              </a:rPr>
              <a:t> </a:t>
            </a:r>
            <a:r>
              <a:rPr lang="en-US" sz="800" kern="1200" dirty="0" err="1" smtClean="0">
                <a:solidFill>
                  <a:schemeClr val="tx1"/>
                </a:solidFill>
                <a:latin typeface="Arial" pitchFamily="34" charset="0"/>
                <a:cs typeface="Arial" pitchFamily="34" charset="0"/>
              </a:rPr>
              <a:t>ha</a:t>
            </a:r>
            <a:r>
              <a:rPr lang="en-US" sz="800" kern="1200" dirty="0" smtClean="0">
                <a:solidFill>
                  <a:schemeClr val="tx1"/>
                </a:solidFill>
                <a:latin typeface="Arial" pitchFamily="34" charset="0"/>
                <a:cs typeface="Arial" pitchFamily="34" charset="0"/>
              </a:rPr>
              <a:t> </a:t>
            </a:r>
            <a:r>
              <a:rPr lang="en-US" sz="800" kern="1200" dirty="0" err="1" smtClean="0">
                <a:solidFill>
                  <a:schemeClr val="tx1"/>
                </a:solidFill>
                <a:latin typeface="Arial" pitchFamily="34" charset="0"/>
                <a:cs typeface="Arial" pitchFamily="34" charset="0"/>
              </a:rPr>
              <a:t>ha</a:t>
            </a:r>
            <a:r>
              <a:rPr lang="en-US" sz="800" kern="1200" dirty="0" smtClean="0">
                <a:solidFill>
                  <a:schemeClr val="tx1"/>
                </a:solidFill>
                <a:latin typeface="Arial" pitchFamily="34" charset="0"/>
                <a:cs typeface="Arial" pitchFamily="34" charset="0"/>
              </a:rPr>
              <a:t> </a:t>
            </a:r>
            <a:r>
              <a:rPr lang="en-US" sz="800" kern="1200" dirty="0" err="1" smtClean="0">
                <a:solidFill>
                  <a:schemeClr val="tx1"/>
                </a:solidFill>
                <a:latin typeface="Arial" pitchFamily="34" charset="0"/>
                <a:cs typeface="Arial" pitchFamily="34" charset="0"/>
              </a:rPr>
              <a:t>ha</a:t>
            </a:r>
            <a:r>
              <a:rPr lang="en-US" sz="800" kern="1200" dirty="0" smtClean="0">
                <a:solidFill>
                  <a:schemeClr val="tx1"/>
                </a:solidFill>
                <a:latin typeface="Arial" pitchFamily="34" charset="0"/>
                <a:cs typeface="Arial" pitchFamily="34" charset="0"/>
              </a:rPr>
              <a:t>.” (</a:t>
            </a:r>
            <a:r>
              <a:rPr lang="en-US" sz="800" i="1" kern="1200" dirty="0" smtClean="0">
                <a:solidFill>
                  <a:schemeClr val="tx1"/>
                </a:solidFill>
                <a:latin typeface="Arial" pitchFamily="34" charset="0"/>
                <a:cs typeface="Arial" pitchFamily="34" charset="0"/>
              </a:rPr>
              <a:t>Digital Visitors and Residents</a:t>
            </a:r>
            <a:r>
              <a:rPr lang="en-US" sz="800" kern="1200" dirty="0" smtClean="0">
                <a:solidFill>
                  <a:schemeClr val="tx1"/>
                </a:solidFill>
                <a:latin typeface="Arial" pitchFamily="34" charset="0"/>
                <a:cs typeface="Arial" pitchFamily="34" charset="0"/>
              </a:rPr>
              <a:t>, USG5 ,</a:t>
            </a:r>
            <a:r>
              <a:rPr lang="en-US" sz="800" dirty="0" smtClean="0">
                <a:latin typeface="Arial" pitchFamily="34" charset="0"/>
                <a:cs typeface="Arial" pitchFamily="34" charset="0"/>
              </a:rPr>
              <a:t> </a:t>
            </a:r>
            <a:r>
              <a:rPr lang="en-US" sz="800" kern="1200" dirty="0" smtClean="0">
                <a:solidFill>
                  <a:schemeClr val="tx1"/>
                </a:solidFill>
                <a:latin typeface="Arial" pitchFamily="34" charset="0"/>
                <a:cs typeface="Arial" pitchFamily="34" charset="0"/>
              </a:rPr>
              <a:t>0:57:26, Female,  Age 30)</a:t>
            </a:r>
          </a:p>
          <a:p>
            <a:pPr marL="0" lvl="2" defTabSz="896203" fontAlgn="base">
              <a:spcBef>
                <a:spcPct val="30000"/>
              </a:spcBef>
              <a:spcAft>
                <a:spcPct val="0"/>
              </a:spcAft>
              <a:defRPr/>
            </a:pPr>
            <a:r>
              <a:rPr lang="en-US" sz="700" dirty="0" smtClean="0">
                <a:latin typeface="Arial" pitchFamily="34" charset="0"/>
                <a:cs typeface="Arial" pitchFamily="34" charset="0"/>
              </a:rPr>
              <a:t>White</a:t>
            </a:r>
            <a:r>
              <a:rPr lang="en-US" sz="700" dirty="0">
                <a:latin typeface="Arial" pitchFamily="34" charset="0"/>
                <a:cs typeface="Arial" pitchFamily="34" charset="0"/>
              </a:rPr>
              <a:t>, D. S., &amp; Le </a:t>
            </a:r>
            <a:r>
              <a:rPr lang="en-US" sz="700" dirty="0" err="1">
                <a:latin typeface="Arial" pitchFamily="34" charset="0"/>
                <a:cs typeface="Arial" pitchFamily="34" charset="0"/>
              </a:rPr>
              <a:t>Cornu</a:t>
            </a:r>
            <a:r>
              <a:rPr lang="en-US" sz="700" dirty="0">
                <a:latin typeface="Arial" pitchFamily="34" charset="0"/>
                <a:cs typeface="Arial" pitchFamily="34" charset="0"/>
              </a:rPr>
              <a:t>, A. (2011). Visitors and Residents: A new typology for online engagement. </a:t>
            </a:r>
            <a:r>
              <a:rPr lang="en-US" sz="700" i="1" dirty="0">
                <a:latin typeface="Arial" pitchFamily="34" charset="0"/>
                <a:cs typeface="Arial" pitchFamily="34" charset="0"/>
              </a:rPr>
              <a:t>First Monday,</a:t>
            </a:r>
            <a:r>
              <a:rPr lang="en-US" sz="700" dirty="0">
                <a:latin typeface="Arial" pitchFamily="34" charset="0"/>
                <a:cs typeface="Arial" pitchFamily="34" charset="0"/>
              </a:rPr>
              <a:t> </a:t>
            </a:r>
            <a:r>
              <a:rPr lang="en-US" sz="700" i="1" dirty="0">
                <a:latin typeface="Arial" pitchFamily="34" charset="0"/>
                <a:cs typeface="Arial" pitchFamily="34" charset="0"/>
              </a:rPr>
              <a:t>16</a:t>
            </a:r>
            <a:r>
              <a:rPr lang="en-US" sz="700" dirty="0">
                <a:latin typeface="Arial" pitchFamily="34" charset="0"/>
                <a:cs typeface="Arial" pitchFamily="34" charset="0"/>
              </a:rPr>
              <a:t>(9).  Retrieved from </a:t>
            </a:r>
            <a:r>
              <a:rPr lang="en-US" sz="700" u="sng" dirty="0">
                <a:latin typeface="Arial" pitchFamily="34" charset="0"/>
                <a:cs typeface="Arial" pitchFamily="34" charset="0"/>
                <a:hlinkClick r:id="rId3"/>
              </a:rPr>
              <a:t>http://firstmonday.org/htbin/cgiwrap/bin/ojs/index.php/fm/article/viewArticle/3171/3049</a:t>
            </a:r>
            <a:endParaRPr lang="en-US" sz="700" u="sng" dirty="0">
              <a:latin typeface="Arial" pitchFamily="34" charset="0"/>
              <a:cs typeface="Arial" pitchFamily="34" charset="0"/>
            </a:endParaRPr>
          </a:p>
          <a:p>
            <a:pPr>
              <a:defRPr/>
            </a:pPr>
            <a:r>
              <a:rPr lang="en-US" sz="700" dirty="0" err="1">
                <a:latin typeface="Arial" pitchFamily="34" charset="0"/>
                <a:cs typeface="Arial" pitchFamily="34" charset="0"/>
              </a:rPr>
              <a:t>Connaway</a:t>
            </a:r>
            <a:r>
              <a:rPr lang="en-US" sz="700" dirty="0">
                <a:latin typeface="Arial" pitchFamily="34" charset="0"/>
                <a:cs typeface="Arial" pitchFamily="34" charset="0"/>
              </a:rPr>
              <a:t>, L. S., </a:t>
            </a:r>
            <a:r>
              <a:rPr lang="en-US" sz="700" dirty="0" err="1">
                <a:latin typeface="Arial" pitchFamily="34" charset="0"/>
                <a:cs typeface="Arial" pitchFamily="34" charset="0"/>
              </a:rPr>
              <a:t>Lanclos</a:t>
            </a:r>
            <a:r>
              <a:rPr lang="en-US" sz="700" dirty="0">
                <a:latin typeface="Arial" pitchFamily="34" charset="0"/>
                <a:cs typeface="Arial" pitchFamily="34" charset="0"/>
              </a:rPr>
              <a:t>, D., &amp; Hood, E. M. (forthcoming). “I find Google a lot easier than going to the library website.” Imagine Ways to Innovate and Inspire Students to Use the Academic Library. </a:t>
            </a:r>
            <a:r>
              <a:rPr lang="en-US" sz="700" i="1" dirty="0">
                <a:latin typeface="Arial" pitchFamily="34" charset="0"/>
                <a:cs typeface="Arial" pitchFamily="34" charset="0"/>
              </a:rPr>
              <a:t>Proceedings of the Association of College &amp; Research Libraries (ACRL) 2013 conference, April 10-13, 2013, Indianapolis, IN.</a:t>
            </a:r>
            <a:endParaRPr lang="en-US" sz="700" dirty="0">
              <a:latin typeface="Arial" pitchFamily="34" charset="0"/>
              <a:cs typeface="Arial" pitchFamily="34" charset="0"/>
            </a:endParaRPr>
          </a:p>
          <a:p>
            <a:pPr>
              <a:defRPr/>
            </a:pPr>
            <a:endParaRPr lang="en-US" sz="700" dirty="0">
              <a:latin typeface="Arial" pitchFamily="34" charset="0"/>
              <a:cs typeface="Arial" pitchFamily="34" charset="0"/>
            </a:endParaRPr>
          </a:p>
          <a:p>
            <a:pPr>
              <a:defRPr/>
            </a:pPr>
            <a:r>
              <a:rPr lang="en-US" sz="700" dirty="0" err="1">
                <a:latin typeface="Arial" pitchFamily="34" charset="0"/>
                <a:cs typeface="Arial" pitchFamily="34" charset="0"/>
              </a:rPr>
              <a:t>Connaway</a:t>
            </a:r>
            <a:r>
              <a:rPr lang="en-US" sz="700" dirty="0">
                <a:latin typeface="Arial" pitchFamily="34" charset="0"/>
                <a:cs typeface="Arial" pitchFamily="34" charset="0"/>
              </a:rPr>
              <a:t>, L. S., </a:t>
            </a:r>
            <a:r>
              <a:rPr lang="en-US" sz="700" dirty="0" err="1">
                <a:latin typeface="Arial" pitchFamily="34" charset="0"/>
                <a:cs typeface="Arial" pitchFamily="34" charset="0"/>
              </a:rPr>
              <a:t>Lanclos</a:t>
            </a:r>
            <a:r>
              <a:rPr lang="en-US" sz="700" dirty="0">
                <a:latin typeface="Arial" pitchFamily="34" charset="0"/>
                <a:cs typeface="Arial" pitchFamily="34" charset="0"/>
              </a:rPr>
              <a:t>, D., White, D., Le </a:t>
            </a:r>
            <a:r>
              <a:rPr lang="en-US" sz="700" dirty="0" err="1">
                <a:latin typeface="Arial" pitchFamily="34" charset="0"/>
                <a:cs typeface="Arial" pitchFamily="34" charset="0"/>
              </a:rPr>
              <a:t>Cornu</a:t>
            </a:r>
            <a:r>
              <a:rPr lang="en-US" sz="700" dirty="0">
                <a:latin typeface="Arial" pitchFamily="34" charset="0"/>
                <a:cs typeface="Arial" pitchFamily="34" charset="0"/>
              </a:rPr>
              <a:t>, A., &amp; Hood, E. M. (2013). User-centered decision making: A new model for developing academic library services and systems. </a:t>
            </a:r>
            <a:r>
              <a:rPr lang="en-US" sz="700" i="1" dirty="0">
                <a:latin typeface="Arial" pitchFamily="34" charset="0"/>
                <a:cs typeface="Arial" pitchFamily="34" charset="0"/>
              </a:rPr>
              <a:t>IFLA Journal, 39</a:t>
            </a:r>
            <a:r>
              <a:rPr lang="en-US" sz="700" dirty="0">
                <a:latin typeface="Arial" pitchFamily="34" charset="0"/>
                <a:cs typeface="Arial" pitchFamily="34" charset="0"/>
              </a:rPr>
              <a:t>(1), 30-36. </a:t>
            </a:r>
          </a:p>
          <a:p>
            <a:endParaRPr lang="en-US" sz="700" dirty="0">
              <a:latin typeface="Arial" pitchFamily="34" charset="0"/>
              <a:cs typeface="Arial" pitchFamily="34" charset="0"/>
            </a:endParaRPr>
          </a:p>
          <a:p>
            <a:pPr>
              <a:defRPr/>
            </a:pPr>
            <a:r>
              <a:rPr lang="en-US" sz="700" dirty="0" err="1">
                <a:latin typeface="Arial" pitchFamily="34" charset="0"/>
                <a:cs typeface="Arial" pitchFamily="34" charset="0"/>
              </a:rPr>
              <a:t>Connaway</a:t>
            </a:r>
            <a:r>
              <a:rPr lang="en-US" sz="700" dirty="0">
                <a:latin typeface="Arial" pitchFamily="34" charset="0"/>
                <a:cs typeface="Arial" pitchFamily="34" charset="0"/>
              </a:rPr>
              <a:t>, L. S., White, D., </a:t>
            </a:r>
            <a:r>
              <a:rPr lang="en-US" sz="700" dirty="0" err="1">
                <a:latin typeface="Arial" pitchFamily="34" charset="0"/>
                <a:cs typeface="Arial" pitchFamily="34" charset="0"/>
              </a:rPr>
              <a:t>Lanclos</a:t>
            </a:r>
            <a:r>
              <a:rPr lang="en-US" sz="700" dirty="0">
                <a:latin typeface="Arial" pitchFamily="34" charset="0"/>
                <a:cs typeface="Arial" pitchFamily="34" charset="0"/>
              </a:rPr>
              <a:t>, D., &amp; Le </a:t>
            </a:r>
            <a:r>
              <a:rPr lang="en-US" sz="700" dirty="0" err="1">
                <a:latin typeface="Arial" pitchFamily="34" charset="0"/>
                <a:cs typeface="Arial" pitchFamily="34" charset="0"/>
              </a:rPr>
              <a:t>Cornu</a:t>
            </a:r>
            <a:r>
              <a:rPr lang="en-US" sz="700" dirty="0">
                <a:latin typeface="Arial" pitchFamily="34" charset="0"/>
                <a:cs typeface="Arial" pitchFamily="34" charset="0"/>
              </a:rPr>
              <a:t>, A. (2013). Visitors and Residents: What motivates engagement with the digital information environment? </a:t>
            </a:r>
            <a:r>
              <a:rPr lang="en-US" sz="700" i="1" dirty="0">
                <a:latin typeface="Arial" pitchFamily="34" charset="0"/>
                <a:cs typeface="Arial" pitchFamily="34" charset="0"/>
              </a:rPr>
              <a:t>Information Research</a:t>
            </a:r>
            <a:r>
              <a:rPr lang="en-US" sz="700" dirty="0">
                <a:latin typeface="Arial" pitchFamily="34" charset="0"/>
                <a:cs typeface="Arial" pitchFamily="34" charset="0"/>
              </a:rPr>
              <a:t>, </a:t>
            </a:r>
            <a:r>
              <a:rPr lang="en-US" sz="700" i="1" dirty="0">
                <a:latin typeface="Arial" pitchFamily="34" charset="0"/>
                <a:cs typeface="Arial" pitchFamily="34" charset="0"/>
              </a:rPr>
              <a:t>18</a:t>
            </a:r>
            <a:r>
              <a:rPr lang="en-US" sz="700" dirty="0">
                <a:latin typeface="Arial" pitchFamily="34" charset="0"/>
                <a:cs typeface="Arial" pitchFamily="34" charset="0"/>
              </a:rPr>
              <a:t>(1). [</a:t>
            </a:r>
            <a:r>
              <a:rPr lang="en-US" sz="700" dirty="0" err="1">
                <a:latin typeface="Arial" pitchFamily="34" charset="0"/>
                <a:cs typeface="Arial" pitchFamily="34" charset="0"/>
              </a:rPr>
              <a:t>Available:</a:t>
            </a:r>
            <a:r>
              <a:rPr lang="en-US" sz="700" u="sng" dirty="0" err="1">
                <a:latin typeface="Arial" pitchFamily="34" charset="0"/>
                <a:cs typeface="Arial" pitchFamily="34" charset="0"/>
                <a:hlinkClick r:id="rId4"/>
              </a:rPr>
              <a:t>http</a:t>
            </a:r>
            <a:r>
              <a:rPr lang="en-US" sz="700" u="sng" dirty="0">
                <a:latin typeface="Arial" pitchFamily="34" charset="0"/>
                <a:cs typeface="Arial" pitchFamily="34" charset="0"/>
                <a:hlinkClick r:id="rId4"/>
              </a:rPr>
              <a:t>://informationr.net/</a:t>
            </a:r>
            <a:r>
              <a:rPr lang="en-US" sz="700" u="sng" dirty="0" err="1">
                <a:latin typeface="Arial" pitchFamily="34" charset="0"/>
                <a:cs typeface="Arial" pitchFamily="34" charset="0"/>
                <a:hlinkClick r:id="rId4"/>
              </a:rPr>
              <a:t>ir</a:t>
            </a:r>
            <a:r>
              <a:rPr lang="en-US" sz="700" u="sng" dirty="0">
                <a:latin typeface="Arial" pitchFamily="34" charset="0"/>
                <a:cs typeface="Arial" pitchFamily="34" charset="0"/>
                <a:hlinkClick r:id="rId4"/>
              </a:rPr>
              <a:t>/18-1/infres181.html</a:t>
            </a:r>
            <a:r>
              <a:rPr lang="en-US" sz="700" dirty="0">
                <a:latin typeface="Arial" pitchFamily="34" charset="0"/>
                <a:cs typeface="Arial" pitchFamily="34" charset="0"/>
              </a:rPr>
              <a:t>]</a:t>
            </a:r>
          </a:p>
          <a:p>
            <a:endParaRPr lang="en-US" sz="800" dirty="0">
              <a:latin typeface="Arial" pitchFamily="34" charset="0"/>
              <a:cs typeface="Arial" pitchFamily="34" charset="0"/>
            </a:endParaRPr>
          </a:p>
        </p:txBody>
      </p:sp>
      <p:sp>
        <p:nvSpPr>
          <p:cNvPr id="4" name="Slide Number Placeholder 3"/>
          <p:cNvSpPr>
            <a:spLocks noGrp="1"/>
          </p:cNvSpPr>
          <p:nvPr>
            <p:ph type="sldNum" sz="quarter" idx="10"/>
          </p:nvPr>
        </p:nvSpPr>
        <p:spPr>
          <a:xfrm>
            <a:off x="6095999" y="8839199"/>
            <a:ext cx="760413" cy="303213"/>
          </a:xfrm>
        </p:spPr>
        <p:txBody>
          <a:bodyPr/>
          <a:lstStyle/>
          <a:p>
            <a:fld id="{AE921901-2D7D-404F-83CF-0310337D82A5}"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0"/>
            <a:ext cx="4572000" cy="3429000"/>
          </a:xfrm>
        </p:spPr>
      </p:sp>
      <p:sp>
        <p:nvSpPr>
          <p:cNvPr id="3" name="Notes Placeholder 2"/>
          <p:cNvSpPr>
            <a:spLocks noGrp="1"/>
          </p:cNvSpPr>
          <p:nvPr>
            <p:ph type="body" idx="1"/>
          </p:nvPr>
        </p:nvSpPr>
        <p:spPr>
          <a:xfrm>
            <a:off x="-1" y="3428999"/>
            <a:ext cx="6856413" cy="5713413"/>
          </a:xfrm>
        </p:spPr>
        <p:txBody>
          <a:bodyPr>
            <a:noAutofit/>
          </a:bodyPr>
          <a:lstStyle/>
          <a:p>
            <a:r>
              <a:rPr lang="en-US" sz="1050" b="0" i="1" kern="1200" dirty="0" smtClean="0">
                <a:solidFill>
                  <a:schemeClr val="tx1"/>
                </a:solidFill>
                <a:latin typeface="Arial" pitchFamily="34" charset="0"/>
                <a:cs typeface="Arial" pitchFamily="34" charset="0"/>
              </a:rPr>
              <a:t>Image</a:t>
            </a:r>
            <a:r>
              <a:rPr lang="en-US" sz="1050" b="0" i="0" kern="1200" dirty="0" smtClean="0">
                <a:solidFill>
                  <a:schemeClr val="tx1"/>
                </a:solidFill>
                <a:latin typeface="Arial" pitchFamily="34" charset="0"/>
                <a:cs typeface="Arial" pitchFamily="34" charset="0"/>
              </a:rPr>
              <a:t> from http://www.flickr.com/photos/johanl/5131980180/</a:t>
            </a:r>
          </a:p>
          <a:p>
            <a:r>
              <a:rPr lang="en-US" sz="1050" b="0" i="0" kern="1200" dirty="0" err="1" smtClean="0">
                <a:solidFill>
                  <a:schemeClr val="tx1"/>
                </a:solidFill>
                <a:latin typeface="Arial" pitchFamily="34" charset="0"/>
                <a:cs typeface="Arial" pitchFamily="34" charset="0"/>
              </a:rPr>
              <a:t>Zickuhr</a:t>
            </a:r>
            <a:r>
              <a:rPr lang="en-US" sz="1050" b="0" i="0" kern="1200" dirty="0" smtClean="0">
                <a:solidFill>
                  <a:schemeClr val="tx1"/>
                </a:solidFill>
                <a:latin typeface="Arial" pitchFamily="34" charset="0"/>
                <a:cs typeface="Arial" pitchFamily="34" charset="0"/>
              </a:rPr>
              <a:t>, K.</a:t>
            </a:r>
            <a:r>
              <a:rPr lang="en-US" sz="1050" b="0" i="0" kern="1200" baseline="0" dirty="0" smtClean="0">
                <a:solidFill>
                  <a:schemeClr val="tx1"/>
                </a:solidFill>
                <a:latin typeface="Arial" pitchFamily="34" charset="0"/>
                <a:cs typeface="Arial" pitchFamily="34" charset="0"/>
              </a:rPr>
              <a:t> , </a:t>
            </a:r>
            <a:r>
              <a:rPr lang="en-US" sz="1050" b="0" i="0" kern="1200" baseline="0" dirty="0" err="1" smtClean="0">
                <a:solidFill>
                  <a:schemeClr val="tx1"/>
                </a:solidFill>
                <a:latin typeface="Arial" pitchFamily="34" charset="0"/>
                <a:cs typeface="Arial" pitchFamily="34" charset="0"/>
              </a:rPr>
              <a:t>Rainie</a:t>
            </a:r>
            <a:r>
              <a:rPr lang="en-US" sz="1050" b="0" i="0" kern="1200" baseline="0" dirty="0" smtClean="0">
                <a:solidFill>
                  <a:schemeClr val="tx1"/>
                </a:solidFill>
                <a:latin typeface="Arial" pitchFamily="34" charset="0"/>
                <a:cs typeface="Arial" pitchFamily="34" charset="0"/>
              </a:rPr>
              <a:t>, L., &amp; Purcell, K. (2013). Library services in the digital age. Pew Internet and American Life Project. </a:t>
            </a:r>
          </a:p>
          <a:p>
            <a:endParaRPr lang="en-US" sz="1050" b="1" i="0" kern="1200" baseline="0" dirty="0" smtClean="0">
              <a:solidFill>
                <a:schemeClr val="tx1"/>
              </a:solidFill>
              <a:latin typeface="Arial" pitchFamily="34" charset="0"/>
              <a:cs typeface="Arial" pitchFamily="34" charset="0"/>
            </a:endParaRPr>
          </a:p>
          <a:p>
            <a:r>
              <a:rPr lang="en-US" sz="1050" b="0" i="0" kern="1200" dirty="0" smtClean="0">
                <a:solidFill>
                  <a:schemeClr val="tx1"/>
                </a:solidFill>
                <a:latin typeface="Arial" pitchFamily="34" charset="0"/>
                <a:cs typeface="Arial" pitchFamily="34" charset="0"/>
              </a:rPr>
              <a:t>Overall, 63% of respondents say they would be likely to use library a cell phone app that would allow </a:t>
            </a:r>
          </a:p>
          <a:p>
            <a:r>
              <a:rPr lang="en-US" sz="1050" b="0" i="0" kern="1200" dirty="0" smtClean="0">
                <a:solidFill>
                  <a:schemeClr val="tx1"/>
                </a:solidFill>
                <a:latin typeface="Arial" pitchFamily="34" charset="0"/>
                <a:cs typeface="Arial" pitchFamily="34" charset="0"/>
              </a:rPr>
              <a:t>them to access and use library services from their phone; some 35% say they would be “very likely” to </a:t>
            </a:r>
          </a:p>
          <a:p>
            <a:r>
              <a:rPr lang="en-US" sz="1050" b="0" i="0" kern="1200" dirty="0" smtClean="0">
                <a:solidFill>
                  <a:schemeClr val="tx1"/>
                </a:solidFill>
                <a:latin typeface="Arial" pitchFamily="34" charset="0"/>
                <a:cs typeface="Arial" pitchFamily="34" charset="0"/>
              </a:rPr>
              <a:t>use such an app, including 45% of </a:t>
            </a:r>
            <a:r>
              <a:rPr lang="en-US" sz="1050" b="0" i="0" kern="1200" dirty="0" err="1" smtClean="0">
                <a:solidFill>
                  <a:schemeClr val="tx1"/>
                </a:solidFill>
                <a:latin typeface="Arial" pitchFamily="34" charset="0"/>
                <a:cs typeface="Arial" pitchFamily="34" charset="0"/>
              </a:rPr>
              <a:t>smartphone</a:t>
            </a:r>
            <a:r>
              <a:rPr lang="en-US" sz="1050" b="0" i="0" kern="1200" dirty="0" smtClean="0">
                <a:solidFill>
                  <a:schemeClr val="tx1"/>
                </a:solidFill>
                <a:latin typeface="Arial" pitchFamily="34" charset="0"/>
                <a:cs typeface="Arial" pitchFamily="34" charset="0"/>
              </a:rPr>
              <a:t> owners and 41% of tablet owners. (</a:t>
            </a:r>
            <a:r>
              <a:rPr lang="en-US" sz="1050" b="0" i="0" kern="1200" dirty="0" err="1" smtClean="0">
                <a:solidFill>
                  <a:schemeClr val="tx1"/>
                </a:solidFill>
                <a:latin typeface="Arial" pitchFamily="34" charset="0"/>
                <a:cs typeface="Arial" pitchFamily="34" charset="0"/>
              </a:rPr>
              <a:t>Zickuhr</a:t>
            </a:r>
            <a:r>
              <a:rPr lang="en-US" sz="1050" b="0" i="0" kern="1200" dirty="0" smtClean="0">
                <a:solidFill>
                  <a:schemeClr val="tx1"/>
                </a:solidFill>
                <a:latin typeface="Arial" pitchFamily="34" charset="0"/>
                <a:cs typeface="Arial" pitchFamily="34" charset="0"/>
              </a:rPr>
              <a:t>,</a:t>
            </a:r>
            <a:r>
              <a:rPr lang="en-US" sz="1050" b="0" i="0" kern="1200" baseline="0" dirty="0" smtClean="0">
                <a:solidFill>
                  <a:schemeClr val="tx1"/>
                </a:solidFill>
                <a:latin typeface="Arial" pitchFamily="34" charset="0"/>
                <a:cs typeface="Arial" pitchFamily="34" charset="0"/>
              </a:rPr>
              <a:t> </a:t>
            </a:r>
            <a:r>
              <a:rPr lang="en-US" sz="1050" b="0" i="0" kern="1200" baseline="0" dirty="0" err="1" smtClean="0">
                <a:solidFill>
                  <a:schemeClr val="tx1"/>
                </a:solidFill>
                <a:latin typeface="Arial" pitchFamily="34" charset="0"/>
                <a:cs typeface="Arial" pitchFamily="34" charset="0"/>
              </a:rPr>
              <a:t>Rainie</a:t>
            </a:r>
            <a:r>
              <a:rPr lang="en-US" sz="1050" b="0" i="0" kern="1200" baseline="0" dirty="0" smtClean="0">
                <a:solidFill>
                  <a:schemeClr val="tx1"/>
                </a:solidFill>
                <a:latin typeface="Arial" pitchFamily="34" charset="0"/>
                <a:cs typeface="Arial" pitchFamily="34" charset="0"/>
              </a:rPr>
              <a:t>, &amp; Purcell, 2013, p.62)</a:t>
            </a:r>
            <a:r>
              <a:rPr lang="en-US" sz="1050" b="0" i="0" kern="1200" dirty="0" smtClean="0">
                <a:solidFill>
                  <a:schemeClr val="tx1"/>
                </a:solidFill>
                <a:latin typeface="Arial" pitchFamily="34" charset="0"/>
                <a:cs typeface="Arial" pitchFamily="34" charset="0"/>
              </a:rPr>
              <a:t>.</a:t>
            </a:r>
          </a:p>
          <a:p>
            <a:endParaRPr lang="en-US" sz="1050" b="0" i="0" kern="1200" dirty="0" smtClean="0">
              <a:solidFill>
                <a:schemeClr val="tx1"/>
              </a:solidFill>
              <a:latin typeface="Arial" pitchFamily="34" charset="0"/>
              <a:cs typeface="Arial" pitchFamily="34" charset="0"/>
            </a:endParaRPr>
          </a:p>
          <a:p>
            <a:r>
              <a:rPr lang="en-US" sz="1050" b="0" i="0" kern="1200" dirty="0" smtClean="0">
                <a:solidFill>
                  <a:schemeClr val="tx1"/>
                </a:solidFill>
                <a:latin typeface="Arial" pitchFamily="34" charset="0"/>
                <a:cs typeface="Arial" pitchFamily="34" charset="0"/>
              </a:rPr>
              <a:t>In the past 12 months, 25% of Americans (16 and</a:t>
            </a:r>
            <a:r>
              <a:rPr lang="en-US" sz="1050" b="0" i="0" kern="1200" baseline="0" dirty="0" smtClean="0">
                <a:solidFill>
                  <a:schemeClr val="tx1"/>
                </a:solidFill>
                <a:latin typeface="Arial" pitchFamily="34" charset="0"/>
                <a:cs typeface="Arial" pitchFamily="34" charset="0"/>
              </a:rPr>
              <a:t> older) visited a library website, 13% used a handheld device to access a library website (</a:t>
            </a:r>
            <a:r>
              <a:rPr lang="en-US" sz="1050" b="0" i="0" kern="1200" baseline="0" dirty="0" err="1" smtClean="0">
                <a:solidFill>
                  <a:schemeClr val="tx1"/>
                </a:solidFill>
                <a:latin typeface="Arial" pitchFamily="34" charset="0"/>
                <a:cs typeface="Arial" pitchFamily="34" charset="0"/>
              </a:rPr>
              <a:t>Zickuhr</a:t>
            </a:r>
            <a:r>
              <a:rPr lang="en-US" sz="1050" b="0" i="0" kern="1200" baseline="0" dirty="0" smtClean="0">
                <a:solidFill>
                  <a:schemeClr val="tx1"/>
                </a:solidFill>
                <a:latin typeface="Arial" pitchFamily="34" charset="0"/>
                <a:cs typeface="Arial" pitchFamily="34" charset="0"/>
              </a:rPr>
              <a:t>, </a:t>
            </a:r>
            <a:r>
              <a:rPr lang="en-US" sz="1050" b="0" i="0" kern="1200" baseline="0" dirty="0" err="1" smtClean="0">
                <a:solidFill>
                  <a:schemeClr val="tx1"/>
                </a:solidFill>
                <a:latin typeface="Arial" pitchFamily="34" charset="0"/>
                <a:cs typeface="Arial" pitchFamily="34" charset="0"/>
              </a:rPr>
              <a:t>Rainie</a:t>
            </a:r>
            <a:r>
              <a:rPr lang="en-US" sz="1050" b="0" i="0" kern="1200" baseline="0" dirty="0" smtClean="0">
                <a:solidFill>
                  <a:schemeClr val="tx1"/>
                </a:solidFill>
                <a:latin typeface="Arial" pitchFamily="34" charset="0"/>
                <a:cs typeface="Arial" pitchFamily="34" charset="0"/>
              </a:rPr>
              <a:t> &amp; Purcell, 2013). </a:t>
            </a:r>
          </a:p>
          <a:p>
            <a:endParaRPr lang="en-US" sz="1050" b="0" i="0" kern="1200" baseline="0" dirty="0" smtClean="0">
              <a:solidFill>
                <a:schemeClr val="tx1"/>
              </a:solidFill>
              <a:latin typeface="Arial" pitchFamily="34" charset="0"/>
              <a:cs typeface="Arial" pitchFamily="34" charset="0"/>
            </a:endParaRPr>
          </a:p>
          <a:p>
            <a:r>
              <a:rPr lang="en-US" sz="1050" kern="1200" dirty="0" smtClean="0">
                <a:solidFill>
                  <a:schemeClr val="tx1"/>
                </a:solidFill>
                <a:latin typeface="Arial" pitchFamily="34" charset="0"/>
                <a:cs typeface="Arial" pitchFamily="34" charset="0"/>
              </a:rPr>
              <a:t>“Not to mention reading online </a:t>
            </a:r>
            <a:r>
              <a:rPr lang="en-US" sz="1050" kern="1200" dirty="0" err="1" smtClean="0">
                <a:solidFill>
                  <a:schemeClr val="tx1"/>
                </a:solidFill>
                <a:latin typeface="Arial" pitchFamily="34" charset="0"/>
                <a:cs typeface="Arial" pitchFamily="34" charset="0"/>
              </a:rPr>
              <a:t>pdf</a:t>
            </a:r>
            <a:r>
              <a:rPr lang="en-US" sz="1050" kern="1200" dirty="0" smtClean="0">
                <a:solidFill>
                  <a:schemeClr val="tx1"/>
                </a:solidFill>
                <a:latin typeface="Arial" pitchFamily="34" charset="0"/>
                <a:cs typeface="Arial" pitchFamily="34" charset="0"/>
              </a:rPr>
              <a:t> books. Its really cool that now a days you </a:t>
            </a:r>
            <a:r>
              <a:rPr lang="en-US" sz="1050" kern="1200" dirty="0" err="1" smtClean="0">
                <a:solidFill>
                  <a:schemeClr val="tx1"/>
                </a:solidFill>
                <a:latin typeface="Arial" pitchFamily="34" charset="0"/>
                <a:cs typeface="Arial" pitchFamily="34" charset="0"/>
              </a:rPr>
              <a:t>dont</a:t>
            </a:r>
            <a:r>
              <a:rPr lang="en-US" sz="1050" kern="1200" dirty="0" smtClean="0">
                <a:solidFill>
                  <a:schemeClr val="tx1"/>
                </a:solidFill>
                <a:latin typeface="Arial" pitchFamily="34" charset="0"/>
                <a:cs typeface="Arial" pitchFamily="34" charset="0"/>
              </a:rPr>
              <a:t> have to go to the library to find a book but its right there on your </a:t>
            </a:r>
            <a:r>
              <a:rPr lang="en-US" sz="1050" kern="1200" dirty="0" err="1" smtClean="0">
                <a:solidFill>
                  <a:schemeClr val="tx1"/>
                </a:solidFill>
                <a:latin typeface="Arial" pitchFamily="34" charset="0"/>
                <a:cs typeface="Arial" pitchFamily="34" charset="0"/>
              </a:rPr>
              <a:t>labtop</a:t>
            </a:r>
            <a:r>
              <a:rPr lang="en-US" sz="1050" kern="1200" dirty="0" smtClean="0">
                <a:solidFill>
                  <a:schemeClr val="tx1"/>
                </a:solidFill>
                <a:latin typeface="Arial" pitchFamily="34" charset="0"/>
                <a:cs typeface="Arial" pitchFamily="34" charset="0"/>
              </a:rPr>
              <a:t>.“ (</a:t>
            </a:r>
            <a:r>
              <a:rPr lang="en-US" sz="1050" i="1" kern="1200" dirty="0" smtClean="0">
                <a:solidFill>
                  <a:schemeClr val="tx1"/>
                </a:solidFill>
                <a:latin typeface="Arial" pitchFamily="34" charset="0"/>
                <a:cs typeface="Arial" pitchFamily="34" charset="0"/>
              </a:rPr>
              <a:t>Digital Visitors &amp; Residents, </a:t>
            </a:r>
            <a:r>
              <a:rPr lang="en-US" sz="1050" kern="1200" dirty="0" smtClean="0">
                <a:solidFill>
                  <a:schemeClr val="tx1"/>
                </a:solidFill>
                <a:latin typeface="Arial" pitchFamily="34" charset="0"/>
                <a:cs typeface="Arial" pitchFamily="34" charset="0"/>
              </a:rPr>
              <a:t>USU2, Emerging</a:t>
            </a:r>
            <a:r>
              <a:rPr lang="en-US" sz="1050" kern="1200" baseline="0" dirty="0" smtClean="0">
                <a:solidFill>
                  <a:schemeClr val="tx1"/>
                </a:solidFill>
                <a:latin typeface="Arial" pitchFamily="34" charset="0"/>
                <a:cs typeface="Arial" pitchFamily="34" charset="0"/>
              </a:rPr>
              <a:t> Diary 11, Phase 2, Female, Age 19)</a:t>
            </a:r>
            <a:endParaRPr lang="en-US" sz="1050" b="0" i="0" kern="1200" dirty="0" smtClean="0">
              <a:solidFill>
                <a:schemeClr val="tx1"/>
              </a:solidFill>
              <a:latin typeface="Arial" pitchFamily="34" charset="0"/>
              <a:cs typeface="Arial" pitchFamily="34" charset="0"/>
            </a:endParaRPr>
          </a:p>
          <a:p>
            <a:endParaRPr lang="en-US" sz="1050" b="0" i="0" kern="1200" dirty="0" smtClean="0">
              <a:solidFill>
                <a:schemeClr val="tx1"/>
              </a:solidFill>
              <a:latin typeface="Arial" pitchFamily="34" charset="0"/>
              <a:cs typeface="Arial" pitchFamily="34" charset="0"/>
            </a:endParaRPr>
          </a:p>
          <a:p>
            <a:pPr>
              <a:defRPr/>
            </a:pPr>
            <a:r>
              <a:rPr lang="en-US" sz="1050" kern="1200" dirty="0" smtClean="0">
                <a:solidFill>
                  <a:schemeClr val="tx1"/>
                </a:solidFill>
                <a:latin typeface="Arial" pitchFamily="34" charset="0"/>
                <a:cs typeface="Arial" pitchFamily="34" charset="0"/>
              </a:rPr>
              <a:t>“I know they’ve changed the website.  I think they changed that, actually, pretty recently.  But now it just seems like you have more access just kind of with your library account just online you have more access.  You don’t have to come here.  You don’t have to call.  It just seems like it’s easier to find something in researching” (</a:t>
            </a:r>
            <a:r>
              <a:rPr lang="en-US" sz="1050" i="1" dirty="0" smtClean="0">
                <a:latin typeface="Arial" pitchFamily="34" charset="0"/>
                <a:cs typeface="Arial" pitchFamily="34" charset="0"/>
              </a:rPr>
              <a:t>Digital Visitors &amp; Residents, </a:t>
            </a:r>
            <a:r>
              <a:rPr lang="en-US" sz="1050" kern="1200" dirty="0" smtClean="0">
                <a:solidFill>
                  <a:schemeClr val="tx1"/>
                </a:solidFill>
                <a:latin typeface="Arial" pitchFamily="34" charset="0"/>
                <a:cs typeface="Arial" pitchFamily="34" charset="0"/>
              </a:rPr>
              <a:t>USG3, 0:15:54, Female, Age 23).</a:t>
            </a:r>
          </a:p>
          <a:p>
            <a:pPr marL="238101" indent="-225402">
              <a:spcBef>
                <a:spcPct val="50000"/>
              </a:spcBef>
              <a:buClr>
                <a:srgbClr val="FF7600"/>
              </a:buClr>
              <a:buFont typeface="Arial" pitchFamily="34" charset="0"/>
              <a:buChar char="•"/>
            </a:pPr>
            <a:r>
              <a:rPr lang="en-US" sz="1050" dirty="0" smtClean="0">
                <a:latin typeface="Arial" pitchFamily="34" charset="0"/>
                <a:cs typeface="Arial" pitchFamily="34" charset="0"/>
              </a:rPr>
              <a:t>VRS meets users where they are</a:t>
            </a:r>
          </a:p>
          <a:p>
            <a:pPr marL="695255" lvl="1" indent="-225402">
              <a:spcBef>
                <a:spcPct val="50000"/>
              </a:spcBef>
              <a:buClr>
                <a:srgbClr val="FF7600"/>
              </a:buClr>
              <a:buFont typeface="Arial" pitchFamily="34" charset="0"/>
              <a:buChar char="•"/>
            </a:pPr>
            <a:r>
              <a:rPr lang="en-US" sz="1050" dirty="0" smtClean="0">
                <a:latin typeface="Arial" pitchFamily="34" charset="0"/>
                <a:cs typeface="Arial" pitchFamily="34" charset="0"/>
              </a:rPr>
              <a:t>Text, e-mail, chat</a:t>
            </a:r>
          </a:p>
          <a:p>
            <a:pPr lvl="1">
              <a:buClr>
                <a:srgbClr val="FF7600"/>
              </a:buClr>
              <a:buFont typeface="Arial" pitchFamily="34" charset="0"/>
              <a:buChar char="•"/>
            </a:pPr>
            <a:r>
              <a:rPr lang="en-US" sz="1050" dirty="0" smtClean="0">
                <a:latin typeface="Arial" pitchFamily="34" charset="0"/>
                <a:cs typeface="Arial" pitchFamily="34" charset="0"/>
              </a:rPr>
              <a:t>     </a:t>
            </a:r>
            <a:r>
              <a:rPr lang="en-US" sz="1050" dirty="0" err="1" smtClean="0">
                <a:latin typeface="Arial" pitchFamily="34" charset="0"/>
                <a:cs typeface="Arial" pitchFamily="34" charset="0"/>
              </a:rPr>
              <a:t>Facebook</a:t>
            </a:r>
            <a:r>
              <a:rPr lang="en-US" sz="1050" dirty="0" smtClean="0">
                <a:latin typeface="Arial" pitchFamily="34" charset="0"/>
                <a:cs typeface="Arial" pitchFamily="34" charset="0"/>
              </a:rPr>
              <a:t> </a:t>
            </a:r>
          </a:p>
          <a:p>
            <a:pPr lvl="1">
              <a:buClr>
                <a:srgbClr val="FF7600"/>
              </a:buClr>
              <a:buFont typeface="Arial" pitchFamily="34" charset="0"/>
              <a:buChar char="•"/>
            </a:pPr>
            <a:endParaRPr lang="en-US" sz="1050" dirty="0" smtClean="0">
              <a:latin typeface="Arial" pitchFamily="34" charset="0"/>
              <a:cs typeface="Arial" pitchFamily="34" charset="0"/>
            </a:endParaRPr>
          </a:p>
          <a:p>
            <a:pPr>
              <a:buClr>
                <a:srgbClr val="FF7600"/>
              </a:buClr>
              <a:buFont typeface="Arial" pitchFamily="34" charset="0"/>
              <a:buChar char="•"/>
            </a:pPr>
            <a:r>
              <a:rPr lang="en-US" sz="1050" dirty="0" smtClean="0">
                <a:latin typeface="Arial" pitchFamily="34" charset="0"/>
                <a:cs typeface="Arial" pitchFamily="34" charset="0"/>
              </a:rPr>
              <a:t>Librarians’ expertise can deliver quality sources to users through VRS that they cannot find with a Google search</a:t>
            </a:r>
          </a:p>
          <a:p>
            <a:pPr>
              <a:buClr>
                <a:srgbClr val="FF7600"/>
              </a:buClr>
              <a:buFont typeface="Arial" pitchFamily="34" charset="0"/>
              <a:buChar char="•"/>
            </a:pPr>
            <a:endParaRPr lang="en-US" sz="1050" dirty="0" smtClean="0">
              <a:latin typeface="Arial" pitchFamily="34" charset="0"/>
              <a:cs typeface="Arial" pitchFamily="34" charset="0"/>
            </a:endParaRPr>
          </a:p>
          <a:p>
            <a:pPr defTabSz="896203" fontAlgn="base">
              <a:spcAft>
                <a:spcPct val="0"/>
              </a:spcAft>
              <a:buFont typeface="Arial" pitchFamily="34" charset="0"/>
              <a:buChar char="•"/>
              <a:defRPr/>
            </a:pPr>
            <a:r>
              <a:rPr lang="en-US" sz="1050" dirty="0" smtClean="0">
                <a:latin typeface="Arial" pitchFamily="34" charset="0"/>
                <a:cs typeface="Arial" pitchFamily="34" charset="0"/>
              </a:rPr>
              <a:t>Link users to special collections</a:t>
            </a:r>
          </a:p>
          <a:p>
            <a:pPr lvl="1" defTabSz="896203" fontAlgn="base">
              <a:spcAft>
                <a:spcPct val="0"/>
              </a:spcAft>
              <a:buFont typeface="Arial" pitchFamily="34" charset="0"/>
              <a:buChar char="•"/>
              <a:defRPr/>
            </a:pPr>
            <a:r>
              <a:rPr lang="en-US" sz="1050" dirty="0" err="1" smtClean="0">
                <a:latin typeface="Arial" pitchFamily="34" charset="0"/>
                <a:cs typeface="Arial" pitchFamily="34" charset="0"/>
              </a:rPr>
              <a:t>Facebook</a:t>
            </a:r>
            <a:r>
              <a:rPr lang="en-US" sz="1050" dirty="0" smtClean="0">
                <a:latin typeface="Arial" pitchFamily="34" charset="0"/>
                <a:cs typeface="Arial" pitchFamily="34" charset="0"/>
              </a:rPr>
              <a:t> (“On</a:t>
            </a:r>
            <a:r>
              <a:rPr lang="en-US" sz="1050" baseline="0" dirty="0" smtClean="0">
                <a:latin typeface="Arial" pitchFamily="34" charset="0"/>
                <a:cs typeface="Arial" pitchFamily="34" charset="0"/>
              </a:rPr>
              <a:t> </a:t>
            </a:r>
            <a:r>
              <a:rPr lang="en-US" sz="1050" baseline="0" dirty="0" err="1" smtClean="0">
                <a:latin typeface="Arial" pitchFamily="34" charset="0"/>
                <a:cs typeface="Arial" pitchFamily="34" charset="0"/>
              </a:rPr>
              <a:t>Facebook</a:t>
            </a:r>
            <a:r>
              <a:rPr lang="en-US" sz="1050" baseline="0" dirty="0" smtClean="0">
                <a:latin typeface="Arial" pitchFamily="34" charset="0"/>
                <a:cs typeface="Arial" pitchFamily="34" charset="0"/>
              </a:rPr>
              <a:t>, Librarian Brings 2 Students From the Early 1900s to Life,” January 6, 2012, Nick </a:t>
            </a:r>
            <a:r>
              <a:rPr lang="en-US" sz="1050" baseline="0" dirty="0" err="1" smtClean="0">
                <a:latin typeface="Arial" pitchFamily="34" charset="0"/>
                <a:cs typeface="Arial" pitchFamily="34" charset="0"/>
              </a:rPr>
              <a:t>DeSantis</a:t>
            </a:r>
            <a:r>
              <a:rPr lang="en-US" sz="1050" baseline="0" dirty="0" smtClean="0">
                <a:latin typeface="Arial" pitchFamily="34" charset="0"/>
                <a:cs typeface="Arial" pitchFamily="34" charset="0"/>
              </a:rPr>
              <a:t>, </a:t>
            </a:r>
            <a:r>
              <a:rPr lang="en-US" sz="1050" i="1" baseline="0" dirty="0" smtClean="0">
                <a:latin typeface="Arial" pitchFamily="34" charset="0"/>
                <a:cs typeface="Arial" pitchFamily="34" charset="0"/>
              </a:rPr>
              <a:t>Chronicle of Higher Education</a:t>
            </a:r>
            <a:r>
              <a:rPr lang="en-US" sz="1050" i="0" baseline="0" dirty="0" smtClean="0">
                <a:latin typeface="Arial" pitchFamily="34" charset="0"/>
                <a:cs typeface="Arial" pitchFamily="34" charset="0"/>
              </a:rPr>
              <a:t>. http://chronicle.com/blogs/wiredcampus/on-facebook-librarian-brings-two-students-from-the-early-1900s-to-life/34845</a:t>
            </a:r>
          </a:p>
          <a:p>
            <a:pPr lvl="2" defTabSz="896203" fontAlgn="base">
              <a:spcAft>
                <a:spcPct val="0"/>
              </a:spcAft>
              <a:buFont typeface="Arial" pitchFamily="34" charset="0"/>
              <a:buChar char="•"/>
              <a:defRPr/>
            </a:pPr>
            <a:r>
              <a:rPr lang="en-US" sz="1050" i="0" baseline="0" dirty="0" smtClean="0">
                <a:latin typeface="Arial" pitchFamily="34" charset="0"/>
                <a:cs typeface="Arial" pitchFamily="34" charset="0"/>
              </a:rPr>
              <a:t>Joe McDonald, sophomore at University of Nevada, Reno in 1913, and girlfriend and future wife, Leola Lewis</a:t>
            </a:r>
          </a:p>
          <a:p>
            <a:pPr lvl="1" defTabSz="896203" fontAlgn="base">
              <a:spcAft>
                <a:spcPct val="0"/>
              </a:spcAft>
              <a:buFont typeface="Arial" pitchFamily="34" charset="0"/>
              <a:buChar char="•"/>
              <a:defRPr/>
            </a:pPr>
            <a:r>
              <a:rPr lang="en-US" sz="1050" i="0" baseline="0" dirty="0" smtClean="0">
                <a:latin typeface="Arial" pitchFamily="34" charset="0"/>
                <a:cs typeface="Arial" pitchFamily="34" charset="0"/>
              </a:rPr>
              <a:t>University of Washington includes its special collections in the references in Wikipedia</a:t>
            </a:r>
            <a:endParaRPr lang="en-US" sz="1050" dirty="0" smtClean="0">
              <a:latin typeface="Arial" pitchFamily="34" charset="0"/>
              <a:cs typeface="Arial" pitchFamily="34" charset="0"/>
            </a:endParaRPr>
          </a:p>
          <a:p>
            <a:endParaRPr lang="en-US" sz="1000" b="0" i="0" kern="1200" dirty="0" smtClean="0">
              <a:solidFill>
                <a:schemeClr val="tx1"/>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0"/>
            <a:ext cx="4572000" cy="3429000"/>
          </a:xfrm>
        </p:spPr>
      </p:sp>
      <p:sp>
        <p:nvSpPr>
          <p:cNvPr id="3" name="Notes Placeholder 2"/>
          <p:cNvSpPr>
            <a:spLocks noGrp="1"/>
          </p:cNvSpPr>
          <p:nvPr>
            <p:ph type="body" idx="1"/>
          </p:nvPr>
        </p:nvSpPr>
        <p:spPr>
          <a:xfrm>
            <a:off x="-1587" y="3381375"/>
            <a:ext cx="6858000" cy="5561013"/>
          </a:xfrm>
        </p:spPr>
        <p:txBody>
          <a:bodyPr>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b="0" i="1" kern="1200" dirty="0" smtClean="0">
                <a:solidFill>
                  <a:schemeClr val="tx1"/>
                </a:solidFill>
                <a:latin typeface="Arial" pitchFamily="34" charset="0"/>
                <a:cs typeface="Arial" pitchFamily="34" charset="0"/>
              </a:rPr>
              <a:t>Image</a:t>
            </a:r>
            <a:r>
              <a:rPr lang="en-US" sz="800" b="0" i="0" kern="1200" dirty="0" smtClean="0">
                <a:solidFill>
                  <a:schemeClr val="tx1"/>
                </a:solidFill>
                <a:latin typeface="Arial" pitchFamily="34" charset="0"/>
                <a:cs typeface="Arial" pitchFamily="34" charset="0"/>
              </a:rPr>
              <a:t> from </a:t>
            </a:r>
            <a:r>
              <a:rPr lang="en-US" sz="800" dirty="0" smtClean="0">
                <a:latin typeface="Arial" pitchFamily="34" charset="0"/>
                <a:cs typeface="Arial" pitchFamily="34" charset="0"/>
              </a:rPr>
              <a:t>Microsoft Clip Art</a:t>
            </a:r>
            <a:endParaRPr lang="en-US" sz="800" b="0" i="0" kern="1200" dirty="0" smtClean="0">
              <a:solidFill>
                <a:schemeClr val="tx1"/>
              </a:solidFill>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800" b="0" i="0" kern="1200" dirty="0" err="1" smtClean="0">
                <a:solidFill>
                  <a:schemeClr val="tx1"/>
                </a:solidFill>
                <a:latin typeface="Arial" pitchFamily="34" charset="0"/>
                <a:cs typeface="Arial" pitchFamily="34" charset="0"/>
              </a:rPr>
              <a:t>Zickuhr</a:t>
            </a:r>
            <a:r>
              <a:rPr lang="en-US" sz="800" b="0" i="0" kern="1200" dirty="0" smtClean="0">
                <a:solidFill>
                  <a:schemeClr val="tx1"/>
                </a:solidFill>
                <a:latin typeface="Arial" pitchFamily="34" charset="0"/>
                <a:cs typeface="Arial" pitchFamily="34" charset="0"/>
              </a:rPr>
              <a:t>, K.</a:t>
            </a:r>
            <a:r>
              <a:rPr lang="en-US" sz="800" b="0" i="0" kern="1200" baseline="0" dirty="0" smtClean="0">
                <a:solidFill>
                  <a:schemeClr val="tx1"/>
                </a:solidFill>
                <a:latin typeface="Arial" pitchFamily="34" charset="0"/>
                <a:cs typeface="Arial" pitchFamily="34" charset="0"/>
              </a:rPr>
              <a:t> , </a:t>
            </a:r>
            <a:r>
              <a:rPr lang="en-US" sz="800" b="0" i="0" kern="1200" baseline="0" dirty="0" err="1" smtClean="0">
                <a:solidFill>
                  <a:schemeClr val="tx1"/>
                </a:solidFill>
                <a:latin typeface="Arial" pitchFamily="34" charset="0"/>
                <a:cs typeface="Arial" pitchFamily="34" charset="0"/>
              </a:rPr>
              <a:t>Rainie</a:t>
            </a:r>
            <a:r>
              <a:rPr lang="en-US" sz="800" b="0" i="0" kern="1200" baseline="0" dirty="0" smtClean="0">
                <a:solidFill>
                  <a:schemeClr val="tx1"/>
                </a:solidFill>
                <a:latin typeface="Arial" pitchFamily="34" charset="0"/>
                <a:cs typeface="Arial" pitchFamily="34" charset="0"/>
              </a:rPr>
              <a:t>, L., &amp; Purcell, K. (2013). Library services in the digital age. Pew Internet and American Life Project. </a:t>
            </a:r>
          </a:p>
          <a:p>
            <a:endParaRPr lang="en-US" sz="800" b="1" i="0" kern="1200" dirty="0" smtClean="0">
              <a:solidFill>
                <a:schemeClr val="tx1"/>
              </a:solidFill>
              <a:latin typeface="Arial" pitchFamily="34" charset="0"/>
              <a:cs typeface="Arial" pitchFamily="34" charset="0"/>
            </a:endParaRPr>
          </a:p>
          <a:p>
            <a:r>
              <a:rPr lang="en-US" sz="800" b="1" i="0" kern="1200" dirty="0" smtClean="0">
                <a:solidFill>
                  <a:schemeClr val="tx1"/>
                </a:solidFill>
                <a:latin typeface="Arial" pitchFamily="34" charset="0"/>
                <a:cs typeface="Arial" pitchFamily="34" charset="0"/>
              </a:rPr>
              <a:t>Advertise resources,</a:t>
            </a:r>
            <a:r>
              <a:rPr lang="en-US" sz="800" b="1" i="0" kern="1200" baseline="0" dirty="0" smtClean="0">
                <a:solidFill>
                  <a:schemeClr val="tx1"/>
                </a:solidFill>
                <a:latin typeface="Arial" pitchFamily="34" charset="0"/>
                <a:cs typeface="Arial" pitchFamily="34" charset="0"/>
              </a:rPr>
              <a:t> brand, value</a:t>
            </a:r>
          </a:p>
          <a:p>
            <a:r>
              <a:rPr lang="en-US" sz="800" b="0" i="0" kern="1200" dirty="0" smtClean="0">
                <a:solidFill>
                  <a:schemeClr val="tx1"/>
                </a:solidFill>
                <a:latin typeface="Arial" pitchFamily="34" charset="0"/>
                <a:cs typeface="Arial" pitchFamily="34" charset="0"/>
              </a:rPr>
              <a:t>One aspect mentioned very often, both in focus groups and in qualitative work from previous research, is that people wish they were more aware of the full range of services offered by their libraries. One  focus group member loved her local library and rated it highly in all areas—except communication;  “there’s so much good stuff going on but no one tells anybody.” Another said, “they do so many  fabulous things, [but] they have horrible marketing” (</a:t>
            </a:r>
            <a:r>
              <a:rPr lang="en-US" sz="800" b="0" i="0" kern="1200" dirty="0" err="1" smtClean="0">
                <a:solidFill>
                  <a:schemeClr val="tx1"/>
                </a:solidFill>
                <a:latin typeface="Arial" pitchFamily="34" charset="0"/>
                <a:cs typeface="Arial" pitchFamily="34" charset="0"/>
              </a:rPr>
              <a:t>Zickuhr</a:t>
            </a:r>
            <a:r>
              <a:rPr lang="en-US" sz="800" b="0" i="0" kern="1200" dirty="0" smtClean="0">
                <a:solidFill>
                  <a:schemeClr val="tx1"/>
                </a:solidFill>
                <a:latin typeface="Arial" pitchFamily="34" charset="0"/>
                <a:cs typeface="Arial" pitchFamily="34" charset="0"/>
              </a:rPr>
              <a:t>,  </a:t>
            </a:r>
            <a:r>
              <a:rPr lang="en-US" sz="800" b="0" i="0" kern="1200" dirty="0" err="1" smtClean="0">
                <a:solidFill>
                  <a:schemeClr val="tx1"/>
                </a:solidFill>
                <a:latin typeface="Arial" pitchFamily="34" charset="0"/>
                <a:cs typeface="Arial" pitchFamily="34" charset="0"/>
              </a:rPr>
              <a:t>Rainie</a:t>
            </a:r>
            <a:r>
              <a:rPr lang="en-US" sz="800" b="0" i="0" kern="1200" dirty="0" smtClean="0">
                <a:solidFill>
                  <a:schemeClr val="tx1"/>
                </a:solidFill>
                <a:latin typeface="Arial" pitchFamily="34" charset="0"/>
                <a:cs typeface="Arial" pitchFamily="34" charset="0"/>
              </a:rPr>
              <a:t>, &amp; Purcell, p. 38)</a:t>
            </a:r>
          </a:p>
          <a:p>
            <a:endParaRPr lang="en-US" sz="800" b="0" i="0" kern="1200" dirty="0" smtClean="0">
              <a:solidFill>
                <a:schemeClr val="tx1"/>
              </a:solidFill>
              <a:latin typeface="Arial" pitchFamily="34" charset="0"/>
              <a:cs typeface="Arial" pitchFamily="34" charset="0"/>
            </a:endParaRPr>
          </a:p>
          <a:p>
            <a:r>
              <a:rPr lang="en-US" sz="800" b="0" i="0" kern="1200" dirty="0" smtClean="0">
                <a:solidFill>
                  <a:schemeClr val="tx1"/>
                </a:solidFill>
                <a:latin typeface="Arial" pitchFamily="34" charset="0"/>
                <a:cs typeface="Arial" pitchFamily="34" charset="0"/>
              </a:rPr>
              <a:t>However, focus group members say that having resources and events listed on their library’s website wasn’t enough—as several participants pointed out, they probably weren’t going to go to the website to  look for events (or even to sign up for email newsletters) unless they already knew that the library had  those events</a:t>
            </a:r>
            <a:r>
              <a:rPr lang="en-US" sz="800" b="0" i="0" kern="1200" baseline="0" dirty="0" smtClean="0">
                <a:solidFill>
                  <a:schemeClr val="tx1"/>
                </a:solidFill>
                <a:latin typeface="Arial" pitchFamily="34" charset="0"/>
                <a:cs typeface="Arial" pitchFamily="34" charset="0"/>
              </a:rPr>
              <a:t> (</a:t>
            </a:r>
            <a:r>
              <a:rPr lang="en-US" sz="800" b="0" i="0" kern="1200" baseline="0" dirty="0" err="1" smtClean="0">
                <a:solidFill>
                  <a:schemeClr val="tx1"/>
                </a:solidFill>
                <a:latin typeface="Arial" pitchFamily="34" charset="0"/>
                <a:cs typeface="Arial" pitchFamily="34" charset="0"/>
              </a:rPr>
              <a:t>Zickuhr</a:t>
            </a:r>
            <a:r>
              <a:rPr lang="en-US" sz="800" b="0" i="0" kern="1200" baseline="0" dirty="0" smtClean="0">
                <a:solidFill>
                  <a:schemeClr val="tx1"/>
                </a:solidFill>
                <a:latin typeface="Arial" pitchFamily="34" charset="0"/>
                <a:cs typeface="Arial" pitchFamily="34" charset="0"/>
              </a:rPr>
              <a:t>, </a:t>
            </a:r>
            <a:r>
              <a:rPr lang="en-US" sz="800" b="0" i="0" kern="1200" baseline="0" dirty="0" err="1" smtClean="0">
                <a:solidFill>
                  <a:schemeClr val="tx1"/>
                </a:solidFill>
                <a:latin typeface="Arial" pitchFamily="34" charset="0"/>
                <a:cs typeface="Arial" pitchFamily="34" charset="0"/>
              </a:rPr>
              <a:t>Rainie</a:t>
            </a:r>
            <a:r>
              <a:rPr lang="en-US" sz="800" b="0" i="0" kern="1200" baseline="0" dirty="0" smtClean="0">
                <a:solidFill>
                  <a:schemeClr val="tx1"/>
                </a:solidFill>
                <a:latin typeface="Arial" pitchFamily="34" charset="0"/>
                <a:cs typeface="Arial" pitchFamily="34" charset="0"/>
              </a:rPr>
              <a:t>, &amp; Purcell, p. 38)</a:t>
            </a:r>
            <a:endParaRPr lang="en-US" sz="800" b="0" i="0" kern="1200" dirty="0" smtClean="0">
              <a:solidFill>
                <a:schemeClr val="tx1"/>
              </a:solidFill>
              <a:latin typeface="Arial" pitchFamily="34" charset="0"/>
              <a:cs typeface="Arial" pitchFamily="34" charset="0"/>
            </a:endParaRPr>
          </a:p>
          <a:p>
            <a:endParaRPr lang="en-US" sz="800" b="0" i="0" kern="1200" dirty="0" smtClean="0">
              <a:solidFill>
                <a:schemeClr val="tx1"/>
              </a:solidFill>
              <a:latin typeface="Arial" pitchFamily="34" charset="0"/>
              <a:cs typeface="Arial" pitchFamily="34" charset="0"/>
            </a:endParaRPr>
          </a:p>
          <a:p>
            <a:r>
              <a:rPr lang="en-US" sz="800" b="1" i="0" kern="1200" dirty="0" smtClean="0">
                <a:solidFill>
                  <a:schemeClr val="tx1"/>
                </a:solidFill>
                <a:latin typeface="Arial" pitchFamily="34" charset="0"/>
                <a:cs typeface="Arial" pitchFamily="34" charset="0"/>
              </a:rPr>
              <a:t>Help at time of need</a:t>
            </a:r>
          </a:p>
          <a:p>
            <a:r>
              <a:rPr lang="en-US" sz="800" b="0" i="0" kern="1200" dirty="0" smtClean="0">
                <a:solidFill>
                  <a:schemeClr val="tx1"/>
                </a:solidFill>
                <a:latin typeface="Arial" pitchFamily="34" charset="0"/>
                <a:cs typeface="Arial" pitchFamily="34" charset="0"/>
              </a:rPr>
              <a:t>When asked, “What do you value in VRS?</a:t>
            </a:r>
            <a:r>
              <a:rPr lang="en-US" sz="800" b="0" i="0" kern="1200" baseline="0" dirty="0" smtClean="0">
                <a:solidFill>
                  <a:schemeClr val="tx1"/>
                </a:solidFill>
                <a:latin typeface="Arial" pitchFamily="34" charset="0"/>
                <a:cs typeface="Arial" pitchFamily="34" charset="0"/>
              </a:rPr>
              <a:t>”, one participant said “</a:t>
            </a:r>
            <a:r>
              <a:rPr lang="en-US" sz="800" b="0" i="0" kern="1200" dirty="0" smtClean="0">
                <a:solidFill>
                  <a:schemeClr val="tx1"/>
                </a:solidFill>
                <a:latin typeface="Arial" pitchFamily="34" charset="0"/>
                <a:cs typeface="Arial" pitchFamily="34" charset="0"/>
              </a:rPr>
              <a:t>Instantaneous help. Sometimes if you're looking for something and you can't find it, it takes forever. Since you have someone there that can respond to you live, you have the comfort that someone is there” (</a:t>
            </a:r>
            <a:r>
              <a:rPr lang="en-US" sz="800" b="0" i="1" kern="1200" dirty="0" smtClean="0">
                <a:solidFill>
                  <a:schemeClr val="tx1"/>
                </a:solidFill>
                <a:latin typeface="Arial" pitchFamily="34" charset="0"/>
                <a:cs typeface="Arial" pitchFamily="34" charset="0"/>
              </a:rPr>
              <a:t>Cyber Synergy ,</a:t>
            </a:r>
            <a:r>
              <a:rPr lang="en-US" sz="800" b="0" i="0" kern="1200" dirty="0" smtClean="0">
                <a:solidFill>
                  <a:schemeClr val="tx1"/>
                </a:solidFill>
                <a:latin typeface="Arial" pitchFamily="34" charset="0"/>
                <a:cs typeface="Arial" pitchFamily="34" charset="0"/>
              </a:rPr>
              <a:t>VS47,</a:t>
            </a:r>
            <a:r>
              <a:rPr lang="en-US" sz="800" b="0" i="0" kern="1200" baseline="0" dirty="0" smtClean="0">
                <a:solidFill>
                  <a:schemeClr val="tx1"/>
                </a:solidFill>
                <a:latin typeface="Arial" pitchFamily="34" charset="0"/>
                <a:cs typeface="Arial" pitchFamily="34" charset="0"/>
              </a:rPr>
              <a:t> Male, Age 26-34)</a:t>
            </a:r>
            <a:endParaRPr lang="en-US" sz="800" b="0" i="0" kern="1200" dirty="0" smtClean="0">
              <a:solidFill>
                <a:schemeClr val="tx1"/>
              </a:solidFill>
              <a:latin typeface="Arial" pitchFamily="34" charset="0"/>
              <a:cs typeface="Arial" pitchFamily="34" charset="0"/>
            </a:endParaRPr>
          </a:p>
          <a:p>
            <a:endParaRPr lang="en-US" sz="800" b="0" i="0" kern="1200" dirty="0" smtClean="0">
              <a:solidFill>
                <a:schemeClr val="tx1"/>
              </a:solidFill>
              <a:latin typeface="Arial" pitchFamily="34" charset="0"/>
              <a:cs typeface="Arial" pitchFamily="34" charset="0"/>
            </a:endParaRPr>
          </a:p>
          <a:p>
            <a:r>
              <a:rPr lang="en-US" sz="800" b="0" i="0" kern="1200" dirty="0" smtClean="0">
                <a:solidFill>
                  <a:schemeClr val="tx1"/>
                </a:solidFill>
                <a:latin typeface="Arial" pitchFamily="34" charset="0"/>
                <a:cs typeface="Arial" pitchFamily="34" charset="0"/>
              </a:rPr>
              <a:t>Another was able to receive</a:t>
            </a:r>
            <a:r>
              <a:rPr lang="en-US" sz="800" b="0" i="0" kern="1200" baseline="0" dirty="0" smtClean="0">
                <a:solidFill>
                  <a:schemeClr val="tx1"/>
                </a:solidFill>
                <a:latin typeface="Arial" pitchFamily="34" charset="0"/>
                <a:cs typeface="Arial" pitchFamily="34" charset="0"/>
              </a:rPr>
              <a:t> searching help in a database, “</a:t>
            </a:r>
            <a:r>
              <a:rPr lang="en-US" sz="800" b="0" i="0" kern="1200" dirty="0" smtClean="0">
                <a:solidFill>
                  <a:schemeClr val="tx1"/>
                </a:solidFill>
                <a:latin typeface="Arial" pitchFamily="34" charset="0"/>
                <a:cs typeface="Arial" pitchFamily="34" charset="0"/>
              </a:rPr>
              <a:t>I would say it was my freshman year and I was doing an English paper for my expository writing class and I was looking for something in JSTOR and I used the "Ask a Librarian" to do more advanced searches in JSTOR as to what keywords to put in, and it really helped me. One, her quickness and response, and two, the simplicity of her instructions as to the key title words to put in really helped me and made it successful” (</a:t>
            </a:r>
            <a:r>
              <a:rPr lang="en-US" sz="800" b="0" i="1" kern="1200" dirty="0" smtClean="0">
                <a:solidFill>
                  <a:schemeClr val="tx1"/>
                </a:solidFill>
                <a:latin typeface="Arial" pitchFamily="34" charset="0"/>
                <a:cs typeface="Arial" pitchFamily="34" charset="0"/>
              </a:rPr>
              <a:t>Cyber Synergy ,</a:t>
            </a:r>
            <a:r>
              <a:rPr lang="en-US" sz="800" b="0" i="0" kern="1200" dirty="0" smtClean="0">
                <a:solidFill>
                  <a:schemeClr val="tx1"/>
                </a:solidFill>
                <a:latin typeface="Arial" pitchFamily="34" charset="0"/>
                <a:cs typeface="Arial" pitchFamily="34" charset="0"/>
              </a:rPr>
              <a:t>VS17, Female, Age 19-25)</a:t>
            </a:r>
          </a:p>
          <a:p>
            <a:endParaRPr lang="en-US" sz="800" dirty="0" smtClean="0">
              <a:latin typeface="Arial" pitchFamily="34" charset="0"/>
              <a:cs typeface="Arial" pitchFamily="34" charset="0"/>
            </a:endParaRPr>
          </a:p>
          <a:p>
            <a:r>
              <a:rPr lang="en-US" sz="800" b="1" i="0" kern="1200" dirty="0" smtClean="0">
                <a:solidFill>
                  <a:schemeClr val="tx1"/>
                </a:solidFill>
                <a:latin typeface="Arial" pitchFamily="34" charset="0"/>
                <a:cs typeface="Arial" pitchFamily="34" charset="0"/>
              </a:rPr>
              <a:t>Users in Mind</a:t>
            </a:r>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latin typeface="Arial" pitchFamily="34" charset="0"/>
                <a:cs typeface="Arial" pitchFamily="34" charset="0"/>
              </a:rPr>
              <a:t>One size fits no one – design services for those who use them – Boutique libraries (</a:t>
            </a:r>
            <a:r>
              <a:rPr lang="en-US" sz="800" dirty="0" err="1" smtClean="0">
                <a:latin typeface="Arial" pitchFamily="34" charset="0"/>
                <a:cs typeface="Arial" pitchFamily="34" charset="0"/>
              </a:rPr>
              <a:t>Priestner</a:t>
            </a:r>
            <a:r>
              <a:rPr lang="en-US" sz="800" dirty="0" smtClean="0">
                <a:latin typeface="Arial" pitchFamily="34" charset="0"/>
                <a:cs typeface="Arial" pitchFamily="34" charset="0"/>
              </a:rPr>
              <a:t>, A., &amp; Tilley, E. (2012). </a:t>
            </a:r>
            <a:r>
              <a:rPr lang="en-US" sz="800" i="1" dirty="0" err="1" smtClean="0">
                <a:latin typeface="Arial" pitchFamily="34" charset="0"/>
                <a:cs typeface="Arial" pitchFamily="34" charset="0"/>
              </a:rPr>
              <a:t>Personalising</a:t>
            </a:r>
            <a:r>
              <a:rPr lang="en-US" sz="800" i="1" dirty="0" smtClean="0">
                <a:latin typeface="Arial" pitchFamily="34" charset="0"/>
                <a:cs typeface="Arial" pitchFamily="34" charset="0"/>
              </a:rPr>
              <a:t> library services in higher education: The boutique approach</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Farnham</a:t>
            </a:r>
            <a:r>
              <a:rPr lang="en-US" sz="800" dirty="0" smtClean="0">
                <a:latin typeface="Arial" pitchFamily="34" charset="0"/>
                <a:cs typeface="Arial" pitchFamily="34" charset="0"/>
              </a:rPr>
              <a:t>, Surrey, England : </a:t>
            </a:r>
            <a:r>
              <a:rPr lang="en-US" sz="800" dirty="0" err="1" smtClean="0">
                <a:latin typeface="Arial" pitchFamily="34" charset="0"/>
                <a:cs typeface="Arial" pitchFamily="34" charset="0"/>
              </a:rPr>
              <a:t>Ashgate</a:t>
            </a:r>
            <a:r>
              <a:rPr lang="en-US" sz="800" dirty="0" smtClean="0">
                <a:latin typeface="Arial" pitchFamily="34" charset="0"/>
                <a:cs typeface="Arial" pitchFamily="34" charset="0"/>
              </a:rPr>
              <a:t>).</a:t>
            </a:r>
          </a:p>
          <a:p>
            <a:endParaRPr lang="en-US" sz="800" dirty="0" smtClean="0">
              <a:latin typeface="Arial" pitchFamily="34" charset="0"/>
              <a:cs typeface="Arial" pitchFamily="34" charset="0"/>
            </a:endParaRPr>
          </a:p>
          <a:p>
            <a:r>
              <a:rPr lang="en-US" sz="800" i="0" kern="1200" dirty="0" smtClean="0">
                <a:solidFill>
                  <a:schemeClr val="tx1"/>
                </a:solidFill>
                <a:latin typeface="Arial" pitchFamily="34" charset="0"/>
                <a:cs typeface="Arial" pitchFamily="34" charset="0"/>
              </a:rPr>
              <a:t>Embedded librarians</a:t>
            </a:r>
          </a:p>
          <a:p>
            <a:r>
              <a:rPr lang="en-US" sz="800" b="1" dirty="0" smtClean="0">
                <a:latin typeface="Arial" pitchFamily="34" charset="0"/>
                <a:cs typeface="Arial" pitchFamily="34" charset="0"/>
              </a:rPr>
              <a:t>Familiar formats </a:t>
            </a:r>
            <a:endParaRPr lang="en-US" sz="800" b="0" i="0" kern="1200" dirty="0" smtClean="0">
              <a:solidFill>
                <a:schemeClr val="tx1"/>
              </a:solidFill>
              <a:latin typeface="Arial" pitchFamily="34" charset="0"/>
              <a:cs typeface="Arial" pitchFamily="34" charset="0"/>
            </a:endParaRPr>
          </a:p>
          <a:p>
            <a:r>
              <a:rPr lang="en-US" sz="800" b="0" i="0" kern="1200" dirty="0" smtClean="0">
                <a:solidFill>
                  <a:schemeClr val="tx1"/>
                </a:solidFill>
                <a:latin typeface="Arial" pitchFamily="34" charset="0"/>
                <a:cs typeface="Arial" pitchFamily="34" charset="0"/>
              </a:rPr>
              <a:t>It's probably look very similar to Google, like a mass search engine with so many topics (</a:t>
            </a:r>
            <a:r>
              <a:rPr lang="en-US" sz="800" b="0" i="1" kern="1200" dirty="0" smtClean="0">
                <a:solidFill>
                  <a:schemeClr val="tx1"/>
                </a:solidFill>
                <a:latin typeface="Arial" pitchFamily="34" charset="0"/>
                <a:cs typeface="Arial" pitchFamily="34" charset="0"/>
              </a:rPr>
              <a:t>Cyber Synergy ,</a:t>
            </a:r>
            <a:r>
              <a:rPr lang="en-US" sz="800" b="0" i="0" kern="1200" dirty="0" smtClean="0">
                <a:solidFill>
                  <a:schemeClr val="tx1"/>
                </a:solidFill>
                <a:latin typeface="Arial" pitchFamily="34" charset="0"/>
                <a:cs typeface="Arial" pitchFamily="34" charset="0"/>
              </a:rPr>
              <a:t>VS17, Female Age 19-25). </a:t>
            </a:r>
          </a:p>
          <a:p>
            <a:endParaRPr lang="en-US" sz="800" b="0" i="0" kern="1200" dirty="0" smtClean="0">
              <a:solidFill>
                <a:schemeClr val="tx1"/>
              </a:solidFill>
              <a:latin typeface="Arial" pitchFamily="34" charset="0"/>
              <a:cs typeface="Arial" pitchFamily="34" charset="0"/>
            </a:endParaRPr>
          </a:p>
          <a:p>
            <a:r>
              <a:rPr lang="en-US" sz="800" b="0" i="0" kern="1200" dirty="0" smtClean="0">
                <a:solidFill>
                  <a:schemeClr val="tx1"/>
                </a:solidFill>
                <a:latin typeface="Arial" pitchFamily="34" charset="0"/>
                <a:cs typeface="Arial" pitchFamily="34" charset="0"/>
              </a:rPr>
              <a:t>I would say as far as interface goes, I do like the Google interface, but I do want professionals to be answering questions. I do want someone who has either subject expertise or experience in their fields. The interface should be something simple and clean, with options to just narrow things down from a basic search and from there become more specific. Especially for people who are not familiar with using the internet, I think it should be something that's easy for them to use as well (</a:t>
            </a:r>
            <a:r>
              <a:rPr lang="en-US" sz="800" b="0" i="1" kern="1200" dirty="0" smtClean="0">
                <a:solidFill>
                  <a:schemeClr val="tx1"/>
                </a:solidFill>
                <a:latin typeface="Arial" pitchFamily="34" charset="0"/>
                <a:cs typeface="Arial" pitchFamily="34" charset="0"/>
              </a:rPr>
              <a:t>Cyber Synergy ,</a:t>
            </a:r>
            <a:r>
              <a:rPr lang="en-US" sz="800" b="0" i="0" kern="1200" dirty="0" smtClean="0">
                <a:solidFill>
                  <a:schemeClr val="tx1"/>
                </a:solidFill>
                <a:latin typeface="Arial" pitchFamily="34" charset="0"/>
                <a:cs typeface="Arial" pitchFamily="34" charset="0"/>
              </a:rPr>
              <a:t>VS1,</a:t>
            </a:r>
            <a:r>
              <a:rPr lang="en-US" sz="800" b="0" i="0" kern="1200" baseline="0" dirty="0" smtClean="0">
                <a:solidFill>
                  <a:schemeClr val="tx1"/>
                </a:solidFill>
                <a:latin typeface="Arial" pitchFamily="34" charset="0"/>
                <a:cs typeface="Arial" pitchFamily="34" charset="0"/>
              </a:rPr>
              <a:t> Female, Age 19-25)</a:t>
            </a:r>
            <a:r>
              <a:rPr lang="en-US" sz="800" b="0" i="0" kern="1200" dirty="0" smtClean="0">
                <a:solidFill>
                  <a:schemeClr val="tx1"/>
                </a:solidFill>
                <a:latin typeface="Arial" pitchFamily="34" charset="0"/>
                <a:cs typeface="Arial" pitchFamily="34" charset="0"/>
              </a:rPr>
              <a:t>.</a:t>
            </a:r>
          </a:p>
          <a:p>
            <a:endParaRPr lang="en-US" sz="800" b="0" i="0" kern="1200" dirty="0" smtClean="0">
              <a:solidFill>
                <a:schemeClr val="tx1"/>
              </a:solidFill>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latin typeface="Arial" pitchFamily="34" charset="0"/>
                <a:cs typeface="Arial" pitchFamily="34" charset="0"/>
              </a:rPr>
              <a:t>Something clean, simple, streamlined and user friendly, but also credible sources (</a:t>
            </a:r>
            <a:r>
              <a:rPr lang="en-US" sz="800" i="1" dirty="0" smtClean="0">
                <a:latin typeface="Arial" pitchFamily="34" charset="0"/>
                <a:cs typeface="Arial" pitchFamily="34" charset="0"/>
              </a:rPr>
              <a:t>Cyber</a:t>
            </a:r>
            <a:r>
              <a:rPr lang="en-US" sz="800" i="1" baseline="0" dirty="0" smtClean="0">
                <a:latin typeface="Arial" pitchFamily="34" charset="0"/>
                <a:cs typeface="Arial" pitchFamily="34" charset="0"/>
              </a:rPr>
              <a:t> Synergy ,</a:t>
            </a:r>
            <a:r>
              <a:rPr lang="en-US" sz="800" baseline="0" dirty="0" smtClean="0">
                <a:latin typeface="Arial" pitchFamily="34" charset="0"/>
                <a:cs typeface="Arial" pitchFamily="34" charset="0"/>
              </a:rPr>
              <a:t>VS 23, Female, Age 26-34)</a:t>
            </a:r>
            <a:r>
              <a:rPr lang="en-US" sz="800" dirty="0" smtClean="0">
                <a:latin typeface="Arial" pitchFamily="34" charset="0"/>
                <a:cs typeface="Arial" pitchFamily="34" charset="0"/>
              </a:rPr>
              <a:t>. </a:t>
            </a:r>
          </a:p>
          <a:p>
            <a:pPr defTabSz="896203" fontAlgn="base">
              <a:spcBef>
                <a:spcPct val="30000"/>
              </a:spcBef>
              <a:spcAft>
                <a:spcPct val="0"/>
              </a:spcAft>
              <a:defRPr/>
            </a:pPr>
            <a:r>
              <a:rPr lang="en-US" sz="800" dirty="0" smtClean="0">
                <a:latin typeface="Arial" pitchFamily="34" charset="0"/>
                <a:cs typeface="Arial" pitchFamily="34" charset="0"/>
              </a:rPr>
              <a:t>“Yes, I’m sure, because, you know, going to the library was a task. And part of, I’m sure, a lot of people, and as far as me is concerned from laziness, it was much easier to just scrap around. It’s so much easier to just strain to find something on the internet than to, like, drive to the library. But that was in high school. In college, and especially grad school, I</a:t>
            </a:r>
            <a:r>
              <a:rPr lang="en-US" sz="800" b="1" dirty="0" smtClean="0">
                <a:latin typeface="Arial" pitchFamily="34" charset="0"/>
                <a:cs typeface="Arial" pitchFamily="34" charset="0"/>
              </a:rPr>
              <a:t>’m not afraid to go to the library anymore because we have a very good [assist 0:45:56] and we have a very good website.”</a:t>
            </a:r>
            <a:r>
              <a:rPr lang="en-US" sz="800" dirty="0" smtClean="0">
                <a:latin typeface="Arial" pitchFamily="34" charset="0"/>
                <a:cs typeface="Arial" pitchFamily="34" charset="0"/>
              </a:rPr>
              <a:t> (</a:t>
            </a:r>
            <a:r>
              <a:rPr lang="en-US" sz="800" i="1" dirty="0" smtClean="0">
                <a:latin typeface="Arial" pitchFamily="34" charset="0"/>
                <a:cs typeface="Arial" pitchFamily="34" charset="0"/>
              </a:rPr>
              <a:t>Digital Visitors and Residents, </a:t>
            </a:r>
            <a:r>
              <a:rPr lang="en-US" sz="800" dirty="0" smtClean="0">
                <a:latin typeface="Arial" pitchFamily="34" charset="0"/>
                <a:cs typeface="Arial" pitchFamily="34" charset="0"/>
              </a:rPr>
              <a:t>USG2, 0:45:28, Male,</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Age 25,)</a:t>
            </a:r>
          </a:p>
          <a:p>
            <a:endParaRPr lang="en-US" sz="800" dirty="0" smtClean="0">
              <a:latin typeface="Arial" pitchFamily="34" charset="0"/>
              <a:cs typeface="Arial" pitchFamily="34" charset="0"/>
            </a:endParaRPr>
          </a:p>
          <a:p>
            <a:pPr defTabSz="896203" fontAlgn="base">
              <a:spcBef>
                <a:spcPct val="30000"/>
              </a:spcBef>
              <a:spcAft>
                <a:spcPct val="0"/>
              </a:spcAft>
              <a:defRPr/>
            </a:pPr>
            <a:r>
              <a:rPr lang="en-US" sz="800" dirty="0" smtClean="0">
                <a:latin typeface="Arial" pitchFamily="34" charset="0"/>
                <a:cs typeface="Arial" pitchFamily="34" charset="0"/>
              </a:rPr>
              <a:t>Trove (National Library of Australia): </a:t>
            </a:r>
            <a:r>
              <a:rPr lang="en-US" sz="800" dirty="0" smtClean="0">
                <a:latin typeface="Arial" pitchFamily="34" charset="0"/>
                <a:cs typeface="Arial" pitchFamily="34" charset="0"/>
                <a:hlinkClick r:id="rId3"/>
              </a:rPr>
              <a:t>http://trove.nla.gov.au/</a:t>
            </a:r>
            <a:endParaRPr lang="en-US" sz="80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latin typeface="Arial" pitchFamily="34" charset="0"/>
                <a:cs typeface="Arial" pitchFamily="34" charset="0"/>
              </a:rPr>
              <a:t>“It would probably have a general search bar like Google …” (</a:t>
            </a:r>
            <a:r>
              <a:rPr lang="en-US" sz="800" i="1" dirty="0" smtClean="0">
                <a:latin typeface="Arial" pitchFamily="34" charset="0"/>
                <a:cs typeface="Arial" pitchFamily="34" charset="0"/>
              </a:rPr>
              <a:t>Cyber Synergy ,</a:t>
            </a:r>
            <a:r>
              <a:rPr lang="en-US" sz="800" dirty="0" smtClean="0">
                <a:latin typeface="Arial" pitchFamily="34" charset="0"/>
                <a:cs typeface="Arial" pitchFamily="34" charset="0"/>
              </a:rPr>
              <a:t>VS21, Male,</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Age 19-25)</a:t>
            </a:r>
          </a:p>
          <a:p>
            <a:pPr marL="0" marR="0" indent="0" algn="l" defTabSz="457200" rtl="0" eaLnBrk="1" fontAlgn="auto" latinLnBrk="0" hangingPunct="1">
              <a:lnSpc>
                <a:spcPct val="100000"/>
              </a:lnSpc>
              <a:spcBef>
                <a:spcPts val="0"/>
              </a:spcBef>
              <a:spcAft>
                <a:spcPts val="0"/>
              </a:spcAft>
              <a:buClrTx/>
              <a:buSzTx/>
              <a:buFontTx/>
              <a:buNone/>
              <a:tabLst/>
              <a:defRPr/>
            </a:pPr>
            <a:r>
              <a:rPr lang="en-US" sz="800" b="0" i="0" kern="1200" dirty="0" smtClean="0">
                <a:solidFill>
                  <a:schemeClr val="tx1"/>
                </a:solidFill>
                <a:latin typeface="Arial" pitchFamily="34" charset="0"/>
                <a:cs typeface="Arial" pitchFamily="34" charset="0"/>
              </a:rPr>
              <a:t>“I like the simplicity of Google, and the origin search box. I do think that my ideal situation would be more qualified people answering.” (</a:t>
            </a:r>
            <a:r>
              <a:rPr lang="en-US" sz="800" b="0" i="1" kern="1200" dirty="0" smtClean="0">
                <a:solidFill>
                  <a:schemeClr val="tx1"/>
                </a:solidFill>
                <a:latin typeface="Arial" pitchFamily="34" charset="0"/>
                <a:cs typeface="Arial" pitchFamily="34" charset="0"/>
              </a:rPr>
              <a:t>Cyber Synergy</a:t>
            </a:r>
            <a:r>
              <a:rPr lang="en-US" sz="800" b="0" i="0" kern="1200" dirty="0" smtClean="0">
                <a:solidFill>
                  <a:schemeClr val="tx1"/>
                </a:solidFill>
                <a:latin typeface="Arial" pitchFamily="34" charset="0"/>
                <a:cs typeface="Arial" pitchFamily="34" charset="0"/>
              </a:rPr>
              <a:t> VS4, Female,</a:t>
            </a:r>
            <a:r>
              <a:rPr lang="en-US" sz="800" b="0" i="0" kern="1200" baseline="0" dirty="0" smtClean="0">
                <a:solidFill>
                  <a:schemeClr val="tx1"/>
                </a:solidFill>
                <a:latin typeface="Arial" pitchFamily="34" charset="0"/>
                <a:cs typeface="Arial" pitchFamily="34" charset="0"/>
              </a:rPr>
              <a:t> Age 26-34)</a:t>
            </a:r>
            <a:r>
              <a:rPr lang="en-US" sz="800" b="0" i="0" kern="1200" dirty="0" smtClean="0">
                <a:solidFill>
                  <a:schemeClr val="tx1"/>
                </a:solidFill>
                <a:latin typeface="Arial" pitchFamily="34" charset="0"/>
                <a:cs typeface="Arial" pitchFamily="34" charset="0"/>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800" dirty="0" smtClean="0">
              <a:latin typeface="Arial" pitchFamily="34" charset="0"/>
              <a:cs typeface="Arial" pitchFamily="34" charset="0"/>
            </a:endParaRPr>
          </a:p>
          <a:p>
            <a:endParaRPr lang="en-US" sz="8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49880A1-AEFB-498F-8129-78FF600CDDF9}" type="slidenum">
              <a:rPr lang="en-US" smtClean="0">
                <a:latin typeface="Arial" pitchFamily="34" charset="0"/>
                <a:cs typeface="Arial" pitchFamily="34" charset="0"/>
              </a:rPr>
              <a:pPr/>
              <a:t>19</a:t>
            </a:fld>
            <a:endParaRPr lang="en-US" dirty="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9668" y="4343401"/>
            <a:ext cx="6242262" cy="4520963"/>
          </a:xfrm>
        </p:spPr>
        <p:txBody>
          <a:bodyPr>
            <a:noAutofit/>
          </a:bodyPr>
          <a:lstStyle/>
          <a:p>
            <a:pPr>
              <a:defRPr/>
            </a:pPr>
            <a:r>
              <a:rPr lang="en-US" sz="1400" i="1" dirty="0" smtClean="0">
                <a:latin typeface="Arial" pitchFamily="34" charset="0"/>
                <a:cs typeface="Arial" pitchFamily="34" charset="0"/>
              </a:rPr>
              <a:t>Image: </a:t>
            </a:r>
            <a:r>
              <a:rPr lang="en-US" sz="1400" dirty="0" smtClean="0">
                <a:latin typeface="Arial" pitchFamily="34" charset="0"/>
                <a:cs typeface="Arial" pitchFamily="34" charset="0"/>
              </a:rPr>
              <a:t>Microsoft Clip Art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Arial" pitchFamily="34" charset="0"/>
                <a:cs typeface="Arial" pitchFamily="34" charset="0"/>
              </a:rPr>
              <a:t>“Because Google is reliable. And fast.” (</a:t>
            </a:r>
            <a:r>
              <a:rPr lang="en-US" sz="1400" i="1" kern="1200" dirty="0" smtClean="0">
                <a:solidFill>
                  <a:schemeClr val="tx1"/>
                </a:solidFill>
                <a:latin typeface="Arial" pitchFamily="34" charset="0"/>
                <a:cs typeface="Arial" pitchFamily="34" charset="0"/>
              </a:rPr>
              <a:t>Digital Visitors and Residents</a:t>
            </a:r>
            <a:r>
              <a:rPr lang="en-US" sz="1400" kern="1200" dirty="0" smtClean="0">
                <a:solidFill>
                  <a:schemeClr val="tx1"/>
                </a:solidFill>
                <a:latin typeface="Arial" pitchFamily="34" charset="0"/>
                <a:cs typeface="Arial" pitchFamily="34" charset="0"/>
              </a:rPr>
              <a:t>,</a:t>
            </a:r>
            <a:r>
              <a:rPr lang="en-US" sz="1400" kern="1200" baseline="0" dirty="0" smtClean="0">
                <a:solidFill>
                  <a:schemeClr val="tx1"/>
                </a:solidFill>
                <a:latin typeface="Arial" pitchFamily="34" charset="0"/>
                <a:cs typeface="Arial" pitchFamily="34" charset="0"/>
              </a:rPr>
              <a:t> </a:t>
            </a:r>
            <a:r>
              <a:rPr lang="en-US" sz="1400" kern="1200" dirty="0" smtClean="0">
                <a:solidFill>
                  <a:schemeClr val="tx1"/>
                </a:solidFill>
                <a:latin typeface="Arial" pitchFamily="34" charset="0"/>
                <a:cs typeface="Arial" pitchFamily="34" charset="0"/>
              </a:rPr>
              <a:t>UKG1, 0:29:14, Female Age 23)</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latin typeface="Arial" pitchFamily="34" charset="0"/>
              <a:cs typeface="Arial" pitchFamily="34" charset="0"/>
            </a:endParaRPr>
          </a:p>
          <a:p>
            <a:pPr defTabSz="896203" fontAlgn="base">
              <a:spcBef>
                <a:spcPct val="30000"/>
              </a:spcBef>
              <a:spcAft>
                <a:spcPct val="0"/>
              </a:spcAft>
              <a:defRPr/>
            </a:pPr>
            <a:r>
              <a:rPr lang="en-US" sz="1400" dirty="0" smtClean="0">
                <a:latin typeface="Arial" pitchFamily="34" charset="0"/>
                <a:cs typeface="Arial" pitchFamily="34" charset="0"/>
              </a:rPr>
              <a:t>White, D., &amp; Connaway, L. S. (2011). </a:t>
            </a:r>
            <a:r>
              <a:rPr lang="en-US" sz="1400" i="1" dirty="0" smtClean="0">
                <a:latin typeface="Arial" pitchFamily="34" charset="0"/>
                <a:cs typeface="Arial" pitchFamily="34" charset="0"/>
              </a:rPr>
              <a:t>Visitors and residents: What motivates engagement with the digital information environment.</a:t>
            </a:r>
            <a:r>
              <a:rPr lang="en-US" sz="1400" dirty="0" smtClean="0">
                <a:latin typeface="Arial" pitchFamily="34" charset="0"/>
                <a:cs typeface="Arial" pitchFamily="34" charset="0"/>
              </a:rPr>
              <a:t> Funded by JISC, OCLC, and Oxford University. </a:t>
            </a:r>
            <a:r>
              <a:rPr lang="en-US" sz="1400" u="sng" dirty="0" smtClean="0">
                <a:latin typeface="Arial" pitchFamily="34" charset="0"/>
                <a:cs typeface="Arial" pitchFamily="34" charset="0"/>
                <a:hlinkClick r:id="rId3"/>
              </a:rPr>
              <a:t>http://www.oclc.org/research/activities/vandr/</a:t>
            </a:r>
            <a:endParaRPr lang="en-US" sz="1400" dirty="0" smtClean="0">
              <a:latin typeface="Arial" pitchFamily="34" charset="0"/>
              <a:cs typeface="Arial" pitchFamily="34" charset="0"/>
            </a:endParaRP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9B6AD8F-9848-4D4D-A605-CB2EDD5D8AB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0"/>
            <a:ext cx="4572000" cy="3429000"/>
          </a:xfrm>
        </p:spPr>
      </p:sp>
      <p:sp>
        <p:nvSpPr>
          <p:cNvPr id="3" name="Notes Placeholder 2"/>
          <p:cNvSpPr>
            <a:spLocks noGrp="1"/>
          </p:cNvSpPr>
          <p:nvPr>
            <p:ph type="body" idx="1"/>
          </p:nvPr>
        </p:nvSpPr>
        <p:spPr>
          <a:xfrm>
            <a:off x="1" y="3429000"/>
            <a:ext cx="6856412" cy="4652449"/>
          </a:xfrm>
        </p:spPr>
        <p:txBody>
          <a:bodyPr>
            <a:noAutofit/>
          </a:bodyPr>
          <a:lstStyle/>
          <a:p>
            <a:pPr marL="0" marR="0" indent="0" algn="l" defTabSz="896203" rtl="0" eaLnBrk="1" fontAlgn="base" latinLnBrk="0" hangingPunct="1">
              <a:lnSpc>
                <a:spcPct val="100000"/>
              </a:lnSpc>
              <a:spcBef>
                <a:spcPct val="30000"/>
              </a:spcBef>
              <a:spcAft>
                <a:spcPct val="0"/>
              </a:spcAft>
              <a:buClrTx/>
              <a:buSzTx/>
              <a:buFontTx/>
              <a:buNone/>
              <a:tabLst/>
              <a:defRPr/>
            </a:pPr>
            <a:r>
              <a:rPr lang="en-US" sz="1400" i="1" dirty="0" smtClean="0">
                <a:latin typeface="Arial" pitchFamily="34" charset="0"/>
                <a:cs typeface="Arial" pitchFamily="34" charset="0"/>
              </a:rPr>
              <a:t>Image</a:t>
            </a:r>
            <a:r>
              <a:rPr lang="en-US" sz="1400" dirty="0" smtClean="0">
                <a:latin typeface="Arial" pitchFamily="34" charset="0"/>
                <a:cs typeface="Arial" pitchFamily="34" charset="0"/>
              </a:rPr>
              <a:t> from Microsoft Clip Art</a:t>
            </a:r>
          </a:p>
          <a:p>
            <a:pPr defTabSz="896203" fontAlgn="base">
              <a:spcBef>
                <a:spcPct val="30000"/>
              </a:spcBef>
              <a:spcAft>
                <a:spcPct val="0"/>
              </a:spcAft>
              <a:defRPr/>
            </a:pPr>
            <a:endParaRPr lang="en-US" sz="1400" dirty="0" smtClean="0">
              <a:latin typeface="Arial" pitchFamily="34" charset="0"/>
              <a:cs typeface="Arial" pitchFamily="34" charset="0"/>
            </a:endParaRPr>
          </a:p>
          <a:p>
            <a:pPr defTabSz="896203" fontAlgn="base">
              <a:spcBef>
                <a:spcPct val="30000"/>
              </a:spcBef>
              <a:spcAft>
                <a:spcPct val="0"/>
              </a:spcAft>
              <a:defRPr/>
            </a:pPr>
            <a:r>
              <a:rPr lang="en-US" sz="1400" dirty="0" smtClean="0">
                <a:latin typeface="Arial" pitchFamily="34" charset="0"/>
                <a:cs typeface="Arial" pitchFamily="34" charset="0"/>
              </a:rPr>
              <a:t>Mathews, B. (2012). </a:t>
            </a:r>
            <a:r>
              <a:rPr lang="en-US" sz="1400" i="1" dirty="0" smtClean="0">
                <a:latin typeface="Arial" pitchFamily="34" charset="0"/>
                <a:cs typeface="Arial" pitchFamily="34" charset="0"/>
              </a:rPr>
              <a:t>Think like a startup: A white paper to inspire library entrepreneurialism </a:t>
            </a:r>
            <a:r>
              <a:rPr lang="en-US" sz="1400" dirty="0" smtClean="0">
                <a:latin typeface="Arial" pitchFamily="34" charset="0"/>
                <a:cs typeface="Arial" pitchFamily="34" charset="0"/>
              </a:rPr>
              <a:t>[White paper]</a:t>
            </a:r>
            <a:r>
              <a:rPr lang="en-US" sz="1400" i="1" dirty="0" smtClean="0">
                <a:latin typeface="Arial" pitchFamily="34" charset="0"/>
                <a:cs typeface="Arial" pitchFamily="34" charset="0"/>
              </a:rPr>
              <a:t>. </a:t>
            </a:r>
            <a:r>
              <a:rPr lang="en-US" sz="1400" dirty="0" smtClean="0">
                <a:latin typeface="Arial" pitchFamily="34" charset="0"/>
                <a:cs typeface="Arial" pitchFamily="34" charset="0"/>
              </a:rPr>
              <a:t>Retrieved from </a:t>
            </a:r>
            <a:r>
              <a:rPr lang="en-US" sz="1400" dirty="0" smtClean="0">
                <a:latin typeface="Arial" pitchFamily="34" charset="0"/>
                <a:cs typeface="Arial" pitchFamily="34" charset="0"/>
                <a:hlinkClick r:id="rId3"/>
              </a:rPr>
              <a:t>http://chronicle.com/blognetwork/theubiquitouslibrarian/2012/04/04/think-like-a-startup-a-white-paper/</a:t>
            </a:r>
            <a:r>
              <a:rPr lang="en-US" sz="1400" i="1" dirty="0" smtClean="0">
                <a:latin typeface="Arial" pitchFamily="34" charset="0"/>
                <a:cs typeface="Arial" pitchFamily="34" charset="0"/>
              </a:rPr>
              <a:t> </a:t>
            </a:r>
            <a:endParaRPr lang="en-US" sz="1400" dirty="0" smtClean="0">
              <a:latin typeface="Arial" pitchFamily="34" charset="0"/>
              <a:cs typeface="Arial" pitchFamily="34" charset="0"/>
            </a:endParaRPr>
          </a:p>
          <a:p>
            <a:pPr defTabSz="896203" fontAlgn="base">
              <a:spcBef>
                <a:spcPct val="30000"/>
              </a:spcBef>
              <a:spcAft>
                <a:spcPct val="0"/>
              </a:spcAft>
              <a:defRPr/>
            </a:pPr>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Users do not know they can ask librarians (</a:t>
            </a:r>
            <a:r>
              <a:rPr lang="en-US" sz="1400" dirty="0" err="1" smtClean="0">
                <a:latin typeface="Arial" pitchFamily="34" charset="0"/>
                <a:cs typeface="Arial" pitchFamily="34" charset="0"/>
              </a:rPr>
              <a:t>Kolowich</a:t>
            </a:r>
            <a:r>
              <a:rPr lang="en-US" sz="1400" dirty="0" smtClean="0">
                <a:latin typeface="Arial" pitchFamily="34" charset="0"/>
                <a:cs typeface="Arial" pitchFamily="34" charset="0"/>
              </a:rPr>
              <a:t>, </a:t>
            </a:r>
            <a:r>
              <a:rPr lang="en-US" sz="1400" i="1" dirty="0" smtClean="0">
                <a:latin typeface="Arial" pitchFamily="34" charset="0"/>
                <a:cs typeface="Arial" pitchFamily="34" charset="0"/>
              </a:rPr>
              <a:t>Seeking synchronicity: Revelations and recommendations for virtual reference</a:t>
            </a:r>
            <a:r>
              <a:rPr lang="en-US" sz="1400" dirty="0" smtClean="0">
                <a:latin typeface="Arial" pitchFamily="34" charset="0"/>
                <a:cs typeface="Arial" pitchFamily="34" charset="0"/>
              </a:rPr>
              <a:t>)</a:t>
            </a:r>
          </a:p>
          <a:p>
            <a:endParaRPr lang="en-US" sz="1400" dirty="0" smtClean="0">
              <a:solidFill>
                <a:srgbClr val="C00000"/>
              </a:solidFill>
              <a:latin typeface="Arial" pitchFamily="34" charset="0"/>
              <a:cs typeface="Arial" pitchFamily="34" charset="0"/>
            </a:endParaRPr>
          </a:p>
          <a:p>
            <a:r>
              <a:rPr lang="en-US" sz="1400" dirty="0" smtClean="0">
                <a:latin typeface="Arial" pitchFamily="34" charset="0"/>
                <a:cs typeface="Arial" pitchFamily="34" charset="0"/>
              </a:rPr>
              <a:t>Example: Seeking Synchronicity</a:t>
            </a:r>
          </a:p>
          <a:p>
            <a:pPr lvl="1">
              <a:buFont typeface="Arial" pitchFamily="34" charset="0"/>
              <a:buChar char="•"/>
            </a:pPr>
            <a:r>
              <a:rPr lang="en-US" sz="1400" dirty="0" smtClean="0">
                <a:latin typeface="Arial" pitchFamily="34" charset="0"/>
                <a:cs typeface="Arial" pitchFamily="34" charset="0"/>
              </a:rPr>
              <a:t>Librarians identified successful VR encounters as those where they were able to offer instruction and specialized knowledge, the user had a positive attitude</a:t>
            </a:r>
          </a:p>
          <a:p>
            <a:pPr lvl="1">
              <a:buFont typeface="Arial" pitchFamily="34" charset="0"/>
              <a:buChar char="•"/>
            </a:pPr>
            <a:r>
              <a:rPr lang="en-US" sz="1400" dirty="0" smtClean="0">
                <a:latin typeface="Arial" pitchFamily="34" charset="0"/>
                <a:cs typeface="Arial" pitchFamily="34" charset="0"/>
              </a:rPr>
              <a:t>Users identified successful VR encounters as those providing convenience, an accurate answer, and they were comfortable with the service</a:t>
            </a:r>
          </a:p>
          <a:p>
            <a:pPr lvl="1">
              <a:buFont typeface="Arial" pitchFamily="34" charset="0"/>
              <a:buNone/>
            </a:pPr>
            <a:endParaRPr lang="en-US" sz="1400" dirty="0" smtClean="0">
              <a:latin typeface="Arial" pitchFamily="34" charset="0"/>
              <a:cs typeface="Arial" pitchFamily="34" charset="0"/>
            </a:endParaRPr>
          </a:p>
          <a:p>
            <a:pPr>
              <a:spcBef>
                <a:spcPts val="588"/>
              </a:spcBef>
            </a:pPr>
            <a:r>
              <a:rPr lang="en-US" sz="1400" dirty="0" smtClean="0">
                <a:latin typeface="Arial" pitchFamily="34" charset="0"/>
                <a:cs typeface="Arial" pitchFamily="34" charset="0"/>
              </a:rPr>
              <a:t>Connaway, L. S., &amp; Radford, M. L. (2011). </a:t>
            </a:r>
            <a:r>
              <a:rPr lang="en-US" sz="1400" i="1" dirty="0" smtClean="0">
                <a:latin typeface="Arial" pitchFamily="34" charset="0"/>
                <a:cs typeface="Arial" pitchFamily="34" charset="0"/>
              </a:rPr>
              <a:t>Seeking synchronicity: Revelations and recommendations for virtual reference.</a:t>
            </a:r>
            <a:r>
              <a:rPr lang="en-US" sz="1400" dirty="0" smtClean="0">
                <a:latin typeface="Arial" pitchFamily="34" charset="0"/>
                <a:cs typeface="Arial" pitchFamily="34" charset="0"/>
              </a:rPr>
              <a:t> Dublin, OH: OCLC Research. Retrieved from </a:t>
            </a:r>
            <a:r>
              <a:rPr lang="en-US" sz="1400" u="sng" dirty="0" smtClean="0">
                <a:latin typeface="Arial" pitchFamily="34" charset="0"/>
                <a:cs typeface="Arial" pitchFamily="34" charset="0"/>
                <a:hlinkClick r:id="rId4"/>
              </a:rPr>
              <a:t>http://www.oclc.org/reports/synchronicity/full.pdf</a:t>
            </a:r>
            <a:r>
              <a:rPr lang="en-US" sz="1400" dirty="0" smtClean="0">
                <a:latin typeface="Arial" pitchFamily="34" charset="0"/>
                <a:cs typeface="Arial" pitchFamily="34" charset="0"/>
              </a:rPr>
              <a:t> </a:t>
            </a:r>
          </a:p>
          <a:p>
            <a:endParaRPr lang="en-US" sz="1400" dirty="0" smtClean="0">
              <a:latin typeface="Arial" pitchFamily="34" charset="0"/>
              <a:cs typeface="Arial" pitchFamily="34" charset="0"/>
            </a:endParaRPr>
          </a:p>
          <a:p>
            <a:pPr defTabSz="896203" fontAlgn="base">
              <a:spcBef>
                <a:spcPct val="30000"/>
              </a:spcBef>
              <a:spcAft>
                <a:spcPct val="0"/>
              </a:spcAft>
              <a:defRPr/>
            </a:pPr>
            <a:r>
              <a:rPr lang="en-US" sz="1400" dirty="0" err="1" smtClean="0">
                <a:latin typeface="Arial" pitchFamily="34" charset="0"/>
                <a:cs typeface="Arial" pitchFamily="34" charset="0"/>
              </a:rPr>
              <a:t>Kolowich</a:t>
            </a:r>
            <a:r>
              <a:rPr lang="en-US" sz="1400" dirty="0" smtClean="0">
                <a:latin typeface="Arial" pitchFamily="34" charset="0"/>
                <a:cs typeface="Arial" pitchFamily="34" charset="0"/>
              </a:rPr>
              <a:t>, S. (2011, 22 August). Study: College students rarely use librarians’ expertise. </a:t>
            </a:r>
            <a:r>
              <a:rPr lang="en-US" sz="1400" i="1" dirty="0" smtClean="0">
                <a:latin typeface="Arial" pitchFamily="34" charset="0"/>
                <a:cs typeface="Arial" pitchFamily="34" charset="0"/>
              </a:rPr>
              <a:t>USA Today. </a:t>
            </a:r>
            <a:r>
              <a:rPr lang="en-US" sz="1400" dirty="0" smtClean="0">
                <a:latin typeface="Arial" pitchFamily="34" charset="0"/>
                <a:cs typeface="Arial" pitchFamily="34" charset="0"/>
              </a:rPr>
              <a:t> Retrieved from: </a:t>
            </a:r>
            <a:r>
              <a:rPr lang="en-US" sz="1400" dirty="0" smtClean="0">
                <a:latin typeface="Arial" pitchFamily="34" charset="0"/>
                <a:cs typeface="Arial" pitchFamily="34" charset="0"/>
                <a:hlinkClick r:id="rId5"/>
              </a:rPr>
              <a:t>http://www.usatoday.com/news/education/story/2011-08-22/Study-College-students-rarely-use-librarians-expertise/50094086/1</a:t>
            </a:r>
            <a:endParaRPr lang="en-US" sz="1400"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9B6AD8F-9848-4D4D-A605-CB2EDD5D8AB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921901-2D7D-404F-83CF-0310337D82A5}"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E862B2F6-5FB6-44E3-B0F5-8178F38C8C20}" type="slidenum">
              <a:rPr lang="en-US" smtClean="0"/>
              <a:pPr/>
              <a:t>26</a:t>
            </a:fld>
            <a:endParaRPr lang="en-US" dirty="0" smtClean="0"/>
          </a:p>
        </p:txBody>
      </p:sp>
      <p:sp>
        <p:nvSpPr>
          <p:cNvPr id="7475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3" tIns="45717" rIns="91433" bIns="45717" anchor="b"/>
          <a:lstStyle/>
          <a:p>
            <a:pPr algn="r">
              <a:lnSpc>
                <a:spcPct val="100000"/>
              </a:lnSpc>
              <a:spcBef>
                <a:spcPct val="0"/>
              </a:spcBef>
            </a:pPr>
            <a:fld id="{48B8872B-814D-4FC3-B0AE-07971E9DA4B7}" type="slidenum">
              <a:rPr lang="en-US" sz="1000"/>
              <a:pPr algn="r">
                <a:lnSpc>
                  <a:spcPct val="100000"/>
                </a:lnSpc>
                <a:spcBef>
                  <a:spcPct val="0"/>
                </a:spcBef>
              </a:pPr>
              <a:t>26</a:t>
            </a:fld>
            <a:endParaRPr lang="en-US" sz="1000" dirty="0"/>
          </a:p>
        </p:txBody>
      </p:sp>
      <p:sp>
        <p:nvSpPr>
          <p:cNvPr id="7475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3" tIns="45717" rIns="91433" bIns="45717" anchor="b"/>
          <a:lstStyle/>
          <a:p>
            <a:pPr algn="r">
              <a:spcBef>
                <a:spcPct val="0"/>
              </a:spcBef>
            </a:pPr>
            <a:fld id="{4D776AF4-FF0E-4505-99A7-F436A73BCF1F}" type="slidenum">
              <a:rPr lang="en-US" sz="1000">
                <a:solidFill>
                  <a:srgbClr val="000000"/>
                </a:solidFill>
                <a:latin typeface="Arial" charset="0"/>
              </a:rPr>
              <a:pPr algn="r">
                <a:spcBef>
                  <a:spcPct val="0"/>
                </a:spcBef>
              </a:pPr>
              <a:t>26</a:t>
            </a:fld>
            <a:endParaRPr lang="en-US" sz="1000" dirty="0">
              <a:solidFill>
                <a:srgbClr val="000000"/>
              </a:solidFill>
              <a:latin typeface="Arial" charset="0"/>
            </a:endParaRPr>
          </a:p>
        </p:txBody>
      </p:sp>
      <p:sp>
        <p:nvSpPr>
          <p:cNvPr id="7475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3" tIns="45717" rIns="91433" bIns="45717" anchor="b"/>
          <a:lstStyle/>
          <a:p>
            <a:pPr algn="r">
              <a:spcBef>
                <a:spcPct val="0"/>
              </a:spcBef>
            </a:pPr>
            <a:fld id="{623976AC-250A-4732-AC72-351F5946D719}" type="slidenum">
              <a:rPr lang="en-US" sz="1000">
                <a:solidFill>
                  <a:srgbClr val="000000"/>
                </a:solidFill>
                <a:latin typeface="Arial" charset="0"/>
                <a:cs typeface="Arial" charset="0"/>
              </a:rPr>
              <a:pPr algn="r">
                <a:spcBef>
                  <a:spcPct val="0"/>
                </a:spcBef>
              </a:pPr>
              <a:t>26</a:t>
            </a:fld>
            <a:endParaRPr lang="en-US" sz="1000" dirty="0">
              <a:solidFill>
                <a:srgbClr val="000000"/>
              </a:solidFill>
              <a:latin typeface="Arial" charset="0"/>
              <a:cs typeface="Arial" charset="0"/>
            </a:endParaRPr>
          </a:p>
        </p:txBody>
      </p:sp>
      <p:sp>
        <p:nvSpPr>
          <p:cNvPr id="74758" name="Rectangle 7"/>
          <p:cNvSpPr>
            <a:spLocks noGrp="1" noRot="1" noChangeAspect="1" noChangeArrowheads="1" noTextEdit="1"/>
          </p:cNvSpPr>
          <p:nvPr>
            <p:ph type="sldImg"/>
          </p:nvPr>
        </p:nvSpPr>
        <p:spPr>
          <a:xfrm>
            <a:off x="1185863" y="292100"/>
            <a:ext cx="4486275" cy="3365500"/>
          </a:xfrm>
          <a:ln/>
        </p:spPr>
      </p:sp>
      <p:sp>
        <p:nvSpPr>
          <p:cNvPr id="74759" name="Rectangle 8"/>
          <p:cNvSpPr>
            <a:spLocks noGrp="1" noChangeArrowheads="1"/>
          </p:cNvSpPr>
          <p:nvPr>
            <p:ph type="body" idx="1"/>
          </p:nvPr>
        </p:nvSpPr>
        <p:spPr>
          <a:noFill/>
          <a:ln/>
        </p:spPr>
        <p:txBody>
          <a:bodyPr/>
          <a:lstStyle/>
          <a:p>
            <a:endParaRPr lang="en-US" sz="1800" b="1"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46E784-F7E5-4484-BA1A-F73816F967E5}" type="slidenum">
              <a:rPr lang="en-US"/>
              <a:pPr/>
              <a:t>3</a:t>
            </a:fld>
            <a:endParaRPr lang="en-US"/>
          </a:p>
        </p:txBody>
      </p:sp>
      <p:sp>
        <p:nvSpPr>
          <p:cNvPr id="322562" name="Rectangle 2"/>
          <p:cNvSpPr>
            <a:spLocks noGrp="1" noRot="1" noChangeAspect="1" noChangeArrowheads="1" noTextEdit="1"/>
          </p:cNvSpPr>
          <p:nvPr>
            <p:ph type="sldImg"/>
          </p:nvPr>
        </p:nvSpPr>
        <p:spPr>
          <a:xfrm>
            <a:off x="1143000" y="228600"/>
            <a:ext cx="4572000" cy="3429000"/>
          </a:xfrm>
          <a:ln/>
        </p:spPr>
      </p:sp>
      <p:sp>
        <p:nvSpPr>
          <p:cNvPr id="322563" name="Rectangle 3"/>
          <p:cNvSpPr>
            <a:spLocks noGrp="1" noChangeArrowheads="1"/>
          </p:cNvSpPr>
          <p:nvPr>
            <p:ph type="body" idx="1"/>
          </p:nvPr>
        </p:nvSpPr>
        <p:spPr>
          <a:xfrm>
            <a:off x="228599" y="3732212"/>
            <a:ext cx="6627813" cy="5183187"/>
          </a:xfrm>
        </p:spPr>
        <p:txBody>
          <a:bodyPr>
            <a:noAutofit/>
          </a:bodyPr>
          <a:lstStyle/>
          <a:p>
            <a:pPr marL="0" marR="0" indent="0" algn="l" defTabSz="896203" rtl="0" eaLnBrk="1" fontAlgn="base" latinLnBrk="0" hangingPunct="1">
              <a:lnSpc>
                <a:spcPct val="100000"/>
              </a:lnSpc>
              <a:spcBef>
                <a:spcPct val="30000"/>
              </a:spcBef>
              <a:spcAft>
                <a:spcPct val="0"/>
              </a:spcAft>
              <a:buClrTx/>
              <a:buSzTx/>
              <a:buFontTx/>
              <a:buNone/>
              <a:tabLst/>
              <a:defRPr/>
            </a:pPr>
            <a:r>
              <a:rPr lang="en-US" sz="1100" i="1" dirty="0" smtClean="0">
                <a:latin typeface="Arial" pitchFamily="34" charset="0"/>
                <a:cs typeface="Arial" pitchFamily="34" charset="0"/>
              </a:rPr>
              <a:t>Image: </a:t>
            </a:r>
            <a:r>
              <a:rPr lang="en-US" sz="1100" dirty="0" smtClean="0">
                <a:latin typeface="Arial" pitchFamily="34" charset="0"/>
                <a:cs typeface="Arial" pitchFamily="34" charset="0"/>
              </a:rPr>
              <a:t>Microsoft Clip Art</a:t>
            </a:r>
          </a:p>
          <a:p>
            <a:pPr>
              <a:buFont typeface="Arial" pitchFamily="34" charset="0"/>
              <a:buNone/>
            </a:pPr>
            <a:endParaRPr lang="en-US" sz="1100" b="1" kern="1200" dirty="0" smtClean="0">
              <a:solidFill>
                <a:schemeClr val="accent1"/>
              </a:solidFill>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100" dirty="0" smtClean="0">
                <a:latin typeface="Arial" pitchFamily="34" charset="0"/>
                <a:cs typeface="Arial" pitchFamily="34" charset="0"/>
              </a:rPr>
              <a:t> The need for local infrastructure or local assembly of materials has declined (Dempsey, Inside Out).</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100" dirty="0" smtClean="0">
                <a:latin typeface="Arial" pitchFamily="34" charset="0"/>
                <a:cs typeface="Arial" pitchFamily="34" charset="0"/>
              </a:rPr>
              <a:t>The library is institution scale where many of its users operate at network scale</a:t>
            </a:r>
          </a:p>
          <a:p>
            <a:pPr>
              <a:buFont typeface="Arial" pitchFamily="34" charset="0"/>
              <a:buChar char="•"/>
            </a:pPr>
            <a:r>
              <a:rPr lang="en-US" sz="1100" dirty="0" smtClean="0">
                <a:latin typeface="Arial" pitchFamily="34" charset="0"/>
                <a:cs typeface="Arial" pitchFamily="34" charset="0"/>
              </a:rPr>
              <a:t>The inside out library …the library as an actor in research and learning environments of its users </a:t>
            </a:r>
          </a:p>
          <a:p>
            <a:pPr defTabSz="896203" fontAlgn="base">
              <a:spcBef>
                <a:spcPct val="30000"/>
              </a:spcBef>
              <a:spcAft>
                <a:spcPct val="0"/>
              </a:spcAft>
              <a:defRPr/>
            </a:pPr>
            <a:endParaRPr lang="en-US" sz="1100" i="1" dirty="0" smtClean="0">
              <a:latin typeface="Arial" pitchFamily="34" charset="0"/>
              <a:cs typeface="Arial" pitchFamily="34" charset="0"/>
            </a:endParaRPr>
          </a:p>
          <a:p>
            <a:pPr defTabSz="896203" fontAlgn="base">
              <a:spcBef>
                <a:spcPct val="30000"/>
              </a:spcBef>
              <a:spcAft>
                <a:spcPct val="0"/>
              </a:spcAft>
              <a:defRPr/>
            </a:pPr>
            <a:r>
              <a:rPr lang="en-US" sz="1100" dirty="0" smtClean="0">
                <a:latin typeface="Arial" pitchFamily="34" charset="0"/>
                <a:cs typeface="Arial" pitchFamily="34" charset="0"/>
              </a:rPr>
              <a:t>Dempsey, L. (2008). Always on: Libraries in a world of permanent connectivity. </a:t>
            </a:r>
            <a:r>
              <a:rPr lang="en-US" sz="1100" i="1" dirty="0" smtClean="0">
                <a:latin typeface="Arial" pitchFamily="34" charset="0"/>
                <a:cs typeface="Arial" pitchFamily="34" charset="0"/>
              </a:rPr>
              <a:t>First Monday,</a:t>
            </a:r>
            <a:r>
              <a:rPr lang="en-US" sz="1100" dirty="0" smtClean="0">
                <a:latin typeface="Arial" pitchFamily="34" charset="0"/>
                <a:cs typeface="Arial" pitchFamily="34" charset="0"/>
              </a:rPr>
              <a:t> </a:t>
            </a:r>
            <a:r>
              <a:rPr lang="en-US" sz="1100" i="1" dirty="0" smtClean="0">
                <a:latin typeface="Arial" pitchFamily="34" charset="0"/>
                <a:cs typeface="Arial" pitchFamily="34" charset="0"/>
              </a:rPr>
              <a:t>14</a:t>
            </a:r>
            <a:r>
              <a:rPr lang="en-US" sz="1100" dirty="0" smtClean="0">
                <a:latin typeface="Arial" pitchFamily="34" charset="0"/>
                <a:cs typeface="Arial" pitchFamily="34" charset="0"/>
              </a:rPr>
              <a:t>(1). Retrieved from </a:t>
            </a:r>
            <a:r>
              <a:rPr lang="en-US" sz="1100" dirty="0" smtClean="0">
                <a:latin typeface="Arial" pitchFamily="34" charset="0"/>
                <a:cs typeface="Arial" pitchFamily="34" charset="0"/>
                <a:hlinkClick r:id="rId3"/>
              </a:rPr>
              <a:t>http://www.firstmonday.org/htbin/cgiwrap/bin/ojs/index.php/fm/article/view/2291/207</a:t>
            </a:r>
            <a:endParaRPr lang="en-US" sz="1100" dirty="0" smtClean="0">
              <a:latin typeface="Arial" pitchFamily="34" charset="0"/>
              <a:cs typeface="Arial" pitchFamily="34" charset="0"/>
            </a:endParaRPr>
          </a:p>
          <a:p>
            <a:pPr defTabSz="896203" fontAlgn="base">
              <a:spcBef>
                <a:spcPct val="30000"/>
              </a:spcBef>
              <a:spcAft>
                <a:spcPct val="0"/>
              </a:spcAft>
              <a:defRPr/>
            </a:pPr>
            <a:endParaRPr lang="en-US" sz="1100" dirty="0" smtClean="0">
              <a:latin typeface="Arial" pitchFamily="34" charset="0"/>
              <a:cs typeface="Arial" pitchFamily="34" charset="0"/>
            </a:endParaRPr>
          </a:p>
          <a:p>
            <a:pPr marL="0" marR="0" indent="0" algn="l" defTabSz="896203" rtl="0" eaLnBrk="1" fontAlgn="base" latinLnBrk="0" hangingPunct="1">
              <a:lnSpc>
                <a:spcPct val="100000"/>
              </a:lnSpc>
              <a:spcBef>
                <a:spcPct val="30000"/>
              </a:spcBef>
              <a:spcAft>
                <a:spcPct val="0"/>
              </a:spcAft>
              <a:buClrTx/>
              <a:buSzTx/>
              <a:buFontTx/>
              <a:buNone/>
              <a:tabLst/>
              <a:defRPr/>
            </a:pPr>
            <a:r>
              <a:rPr lang="en-US" sz="1100" dirty="0" smtClean="0">
                <a:solidFill>
                  <a:schemeClr val="tx1"/>
                </a:solidFill>
                <a:latin typeface="Arial" pitchFamily="34" charset="0"/>
                <a:cs typeface="Arial" pitchFamily="34" charset="0"/>
              </a:rPr>
              <a:t>Dempsey, L. (2013, January 23). </a:t>
            </a:r>
            <a:r>
              <a:rPr lang="en-US" sz="1100" i="1" dirty="0" smtClean="0">
                <a:solidFill>
                  <a:schemeClr val="tx1"/>
                </a:solidFill>
                <a:latin typeface="Arial" pitchFamily="34" charset="0"/>
                <a:cs typeface="Arial" pitchFamily="34" charset="0"/>
              </a:rPr>
              <a:t>The inside out library: Scale, learning, engagement. </a:t>
            </a:r>
            <a:r>
              <a:rPr lang="en-US" sz="1100" dirty="0" smtClean="0">
                <a:solidFill>
                  <a:schemeClr val="tx1"/>
                </a:solidFill>
                <a:latin typeface="Arial" pitchFamily="34" charset="0"/>
                <a:cs typeface="Arial" pitchFamily="34" charset="0"/>
              </a:rPr>
              <a:t>Presentation at </a:t>
            </a:r>
            <a:br>
              <a:rPr lang="en-US" sz="1100" dirty="0" smtClean="0">
                <a:solidFill>
                  <a:schemeClr val="tx1"/>
                </a:solidFill>
                <a:latin typeface="Arial" pitchFamily="34" charset="0"/>
                <a:cs typeface="Arial" pitchFamily="34" charset="0"/>
              </a:rPr>
            </a:br>
            <a:r>
              <a:rPr lang="en-US" sz="1100" dirty="0" smtClean="0">
                <a:solidFill>
                  <a:schemeClr val="tx1"/>
                </a:solidFill>
                <a:latin typeface="Arial" pitchFamily="34" charset="0"/>
                <a:cs typeface="Arial" pitchFamily="34" charset="0"/>
              </a:rPr>
              <a:t> </a:t>
            </a:r>
            <a:r>
              <a:rPr lang="en-US" sz="1100" dirty="0" err="1" smtClean="0">
                <a:solidFill>
                  <a:schemeClr val="tx1"/>
                </a:solidFill>
                <a:latin typeface="Arial" pitchFamily="34" charset="0"/>
                <a:cs typeface="Arial" pitchFamily="34" charset="0"/>
              </a:rPr>
              <a:t>Hacettepe</a:t>
            </a:r>
            <a:r>
              <a:rPr lang="en-US" sz="1100" dirty="0" smtClean="0">
                <a:solidFill>
                  <a:schemeClr val="tx1"/>
                </a:solidFill>
                <a:latin typeface="Arial" pitchFamily="34" charset="0"/>
                <a:cs typeface="Arial" pitchFamily="34" charset="0"/>
              </a:rPr>
              <a:t> University, </a:t>
            </a:r>
            <a:r>
              <a:rPr lang="en-US" sz="1100" dirty="0" err="1" smtClean="0">
                <a:solidFill>
                  <a:schemeClr val="tx1"/>
                </a:solidFill>
                <a:latin typeface="Arial" pitchFamily="34" charset="0"/>
                <a:cs typeface="Arial" pitchFamily="34" charset="0"/>
              </a:rPr>
              <a:t>Beytepe</a:t>
            </a:r>
            <a:r>
              <a:rPr lang="en-US" sz="1100" dirty="0" smtClean="0">
                <a:solidFill>
                  <a:schemeClr val="tx1"/>
                </a:solidFill>
                <a:latin typeface="Arial" pitchFamily="34" charset="0"/>
                <a:cs typeface="Arial" pitchFamily="34" charset="0"/>
              </a:rPr>
              <a:t>, Ankara (Turkey). </a:t>
            </a:r>
          </a:p>
          <a:p>
            <a:endParaRPr lang="en-US" sz="1100" dirty="0" smtClean="0">
              <a:latin typeface="Arial" pitchFamily="34" charset="0"/>
              <a:cs typeface="Arial" pitchFamily="34" charset="0"/>
            </a:endParaRPr>
          </a:p>
          <a:p>
            <a:pPr defTabSz="896203" fontAlgn="base">
              <a:spcBef>
                <a:spcPct val="30000"/>
              </a:spcBef>
              <a:spcAft>
                <a:spcPct val="0"/>
              </a:spcAft>
              <a:defRPr/>
            </a:pPr>
            <a:r>
              <a:rPr lang="en-US" sz="1100" dirty="0" smtClean="0">
                <a:latin typeface="Arial" pitchFamily="34" charset="0"/>
                <a:cs typeface="Arial" pitchFamily="34" charset="0"/>
              </a:rPr>
              <a:t>Today, more than 1.7 billion people, or almost one out of every four humans on the planet, are online (Wasserman, 2012).</a:t>
            </a:r>
          </a:p>
          <a:p>
            <a:pPr defTabSz="896203" fontAlgn="base">
              <a:spcBef>
                <a:spcPct val="30000"/>
              </a:spcBef>
              <a:spcAft>
                <a:spcPct val="0"/>
              </a:spcAft>
              <a:defRPr/>
            </a:pPr>
            <a:endParaRPr lang="en-US" sz="1100" dirty="0" smtClean="0">
              <a:latin typeface="Arial" pitchFamily="34" charset="0"/>
              <a:cs typeface="Arial" pitchFamily="34" charset="0"/>
            </a:endParaRPr>
          </a:p>
          <a:p>
            <a:pPr marL="0" lvl="2" defTabSz="896203" fontAlgn="base">
              <a:spcBef>
                <a:spcPct val="30000"/>
              </a:spcBef>
              <a:spcAft>
                <a:spcPct val="0"/>
              </a:spcAft>
              <a:defRPr/>
            </a:pPr>
            <a:r>
              <a:rPr lang="en-US" sz="1100" dirty="0" smtClean="0">
                <a:latin typeface="Arial" pitchFamily="34" charset="0"/>
                <a:cs typeface="Arial" pitchFamily="34" charset="0"/>
              </a:rPr>
              <a:t>Wasserman, S. (2012, June 18). The Amazon effect. </a:t>
            </a:r>
            <a:r>
              <a:rPr lang="en-US" sz="1100" i="1" dirty="0" smtClean="0">
                <a:latin typeface="Arial" pitchFamily="34" charset="0"/>
                <a:cs typeface="Arial" pitchFamily="34" charset="0"/>
              </a:rPr>
              <a:t>The Nation</a:t>
            </a:r>
            <a:r>
              <a:rPr lang="en-US" sz="1100" dirty="0" smtClean="0">
                <a:latin typeface="Arial" pitchFamily="34" charset="0"/>
                <a:cs typeface="Arial" pitchFamily="34" charset="0"/>
              </a:rPr>
              <a:t>. Retrieved from  </a:t>
            </a:r>
            <a:r>
              <a:rPr lang="en-US" sz="1100" dirty="0" smtClean="0">
                <a:latin typeface="Arial" pitchFamily="34" charset="0"/>
                <a:cs typeface="Arial" pitchFamily="34" charset="0"/>
                <a:hlinkClick r:id="rId4"/>
              </a:rPr>
              <a:t>http://www.thenation.com/article/168125/amazon-effect</a:t>
            </a:r>
            <a:endParaRPr lang="en-US" sz="1100" dirty="0" smtClean="0">
              <a:latin typeface="Arial" pitchFamily="34" charset="0"/>
              <a:cs typeface="Arial" pitchFamily="34" charset="0"/>
            </a:endParaRPr>
          </a:p>
          <a:p>
            <a:pPr marL="0" lvl="2" defTabSz="896203" fontAlgn="base">
              <a:spcBef>
                <a:spcPct val="30000"/>
              </a:spcBef>
              <a:spcAft>
                <a:spcPct val="0"/>
              </a:spcAft>
              <a:defRPr/>
            </a:pPr>
            <a:endParaRPr lang="en-US" sz="1100" dirty="0" smtClean="0">
              <a:latin typeface="Arial" pitchFamily="34" charset="0"/>
              <a:cs typeface="Arial" pitchFamily="34" charset="0"/>
            </a:endParaRPr>
          </a:p>
          <a:p>
            <a:pPr marL="0" marR="0" lvl="2" indent="0" algn="l" defTabSz="896203" rtl="0" eaLnBrk="1" fontAlgn="base" latinLnBrk="0" hangingPunct="1">
              <a:lnSpc>
                <a:spcPct val="100000"/>
              </a:lnSpc>
              <a:spcBef>
                <a:spcPct val="30000"/>
              </a:spcBef>
              <a:spcAft>
                <a:spcPct val="0"/>
              </a:spcAft>
              <a:buClrTx/>
              <a:buSzTx/>
              <a:buFontTx/>
              <a:buNone/>
              <a:tabLst/>
              <a:defRPr/>
            </a:pPr>
            <a:r>
              <a:rPr lang="en-US" sz="1100" kern="1200" dirty="0" smtClean="0">
                <a:solidFill>
                  <a:schemeClr val="tx1"/>
                </a:solidFill>
                <a:latin typeface="Arial" pitchFamily="34" charset="0"/>
                <a:cs typeface="Arial" pitchFamily="34" charset="0"/>
              </a:rPr>
              <a:t>“Yes, I’m sure, because, you know, going to the library was a task. And part of, I’m sure, a lot of people, and as far as me is concerned from laziness, it was much easier to just scrap around. It’s so much easier to just strain to find something on the internet than to, like, drive to the library. “ (</a:t>
            </a:r>
            <a:r>
              <a:rPr lang="en-US" sz="1100" i="1" kern="1200" dirty="0" smtClean="0">
                <a:solidFill>
                  <a:schemeClr val="tx1"/>
                </a:solidFill>
                <a:latin typeface="Arial" pitchFamily="34" charset="0"/>
                <a:cs typeface="Arial" pitchFamily="34" charset="0"/>
              </a:rPr>
              <a:t>Digital Visitors and</a:t>
            </a:r>
            <a:r>
              <a:rPr lang="en-US" sz="1100" i="1" kern="1200" baseline="0" dirty="0" smtClean="0">
                <a:solidFill>
                  <a:schemeClr val="tx1"/>
                </a:solidFill>
                <a:latin typeface="Arial" pitchFamily="34" charset="0"/>
                <a:cs typeface="Arial" pitchFamily="34" charset="0"/>
              </a:rPr>
              <a:t> Residents</a:t>
            </a:r>
            <a:r>
              <a:rPr lang="en-US" sz="1100" kern="1200" baseline="0" dirty="0" smtClean="0">
                <a:solidFill>
                  <a:schemeClr val="tx1"/>
                </a:solidFill>
                <a:latin typeface="Arial" pitchFamily="34" charset="0"/>
                <a:cs typeface="Arial" pitchFamily="34" charset="0"/>
              </a:rPr>
              <a:t>, </a:t>
            </a:r>
            <a:r>
              <a:rPr lang="en-US" sz="1100" kern="1200" dirty="0" smtClean="0">
                <a:solidFill>
                  <a:schemeClr val="tx1"/>
                </a:solidFill>
                <a:latin typeface="Arial" pitchFamily="34" charset="0"/>
                <a:cs typeface="Arial" pitchFamily="34" charset="0"/>
              </a:rPr>
              <a:t>USG2, 0:45:28, Male, Age 25)</a:t>
            </a:r>
          </a:p>
          <a:p>
            <a:r>
              <a:rPr lang="en-US" sz="1100" kern="1200" dirty="0" smtClean="0">
                <a:solidFill>
                  <a:schemeClr val="tx1"/>
                </a:solidFill>
                <a:latin typeface="Arial" pitchFamily="34" charset="0"/>
                <a:cs typeface="Arial" pitchFamily="34" charset="0"/>
              </a:rPr>
              <a:t>  </a:t>
            </a:r>
          </a:p>
          <a:p>
            <a:r>
              <a:rPr lang="en-US" sz="1100" kern="1200" dirty="0" smtClean="0">
                <a:solidFill>
                  <a:schemeClr val="tx1"/>
                </a:solidFill>
                <a:latin typeface="Arial" pitchFamily="34" charset="0"/>
                <a:cs typeface="Arial" pitchFamily="34" charset="0"/>
              </a:rPr>
              <a:t>“I have better things to do than go drive all the way to the library when I can just sit at home and type it into my computer.” (</a:t>
            </a:r>
            <a:r>
              <a:rPr lang="en-US" sz="1100" i="1" kern="1200" dirty="0" smtClean="0">
                <a:solidFill>
                  <a:schemeClr val="tx1"/>
                </a:solidFill>
                <a:latin typeface="Arial" pitchFamily="34" charset="0"/>
                <a:cs typeface="Arial" pitchFamily="34" charset="0"/>
              </a:rPr>
              <a:t>Digital Visitors and Residents</a:t>
            </a:r>
            <a:r>
              <a:rPr lang="en-US" sz="1100" kern="1200" dirty="0" smtClean="0">
                <a:solidFill>
                  <a:schemeClr val="tx1"/>
                </a:solidFill>
                <a:latin typeface="Arial" pitchFamily="34" charset="0"/>
                <a:cs typeface="Arial" pitchFamily="34" charset="0"/>
              </a:rPr>
              <a:t>, USU1, 0:33:12, Female, Age 19)  </a:t>
            </a:r>
          </a:p>
          <a:p>
            <a:endParaRPr lang="en-US" sz="1050" dirty="0" smtClean="0">
              <a:latin typeface="Arial" pitchFamily="34" charset="0"/>
              <a:cs typeface="Arial" pitchFamily="34" charset="0"/>
            </a:endParaRPr>
          </a:p>
          <a:p>
            <a:endParaRPr lang="en-US" sz="1050" dirty="0"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i="1" dirty="0" smtClean="0">
                <a:latin typeface="Arial" pitchFamily="34" charset="0"/>
                <a:cs typeface="Arial" pitchFamily="34" charset="0"/>
              </a:rPr>
              <a:t>Image</a:t>
            </a:r>
            <a:r>
              <a:rPr lang="en-US" sz="1400" dirty="0" smtClean="0">
                <a:latin typeface="Arial" pitchFamily="34" charset="0"/>
                <a:cs typeface="Arial" pitchFamily="34" charset="0"/>
              </a:rPr>
              <a:t> from http://www.flickr.com/photos/johanl/6966883093</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9B6AD8F-9848-4D4D-A605-CB2EDD5D8AB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i="1" dirty="0" smtClean="0">
                <a:latin typeface="Arial" pitchFamily="34" charset="0"/>
                <a:cs typeface="Arial" pitchFamily="34" charset="0"/>
              </a:rPr>
              <a:t>Image</a:t>
            </a:r>
            <a:r>
              <a:rPr lang="en-US" sz="1400" i="1" baseline="0" dirty="0" smtClean="0">
                <a:latin typeface="Arial" pitchFamily="34" charset="0"/>
                <a:cs typeface="Arial" pitchFamily="34" charset="0"/>
              </a:rPr>
              <a:t> </a:t>
            </a:r>
            <a:r>
              <a:rPr lang="en-US" sz="1400" baseline="0" dirty="0" smtClean="0">
                <a:latin typeface="Arial" pitchFamily="34" charset="0"/>
                <a:cs typeface="Arial" pitchFamily="34" charset="0"/>
              </a:rPr>
              <a:t>from http://www.flickr.com/photos/matthijs/82616861/</a:t>
            </a:r>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“A diamond is a chunk</a:t>
            </a:r>
            <a:r>
              <a:rPr lang="en-US" sz="1400" baseline="0" dirty="0" smtClean="0">
                <a:latin typeface="Arial" pitchFamily="34" charset="0"/>
                <a:cs typeface="Arial" pitchFamily="34" charset="0"/>
              </a:rPr>
              <a:t> of coal made good under pressure.” –Henry Kissinger</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0"/>
            <a:ext cx="4572000" cy="3429000"/>
          </a:xfrm>
        </p:spPr>
      </p:sp>
      <p:sp>
        <p:nvSpPr>
          <p:cNvPr id="3" name="Notes Placeholder 2"/>
          <p:cNvSpPr>
            <a:spLocks noGrp="1"/>
          </p:cNvSpPr>
          <p:nvPr>
            <p:ph type="body" idx="1"/>
          </p:nvPr>
        </p:nvSpPr>
        <p:spPr>
          <a:xfrm>
            <a:off x="152399" y="3581400"/>
            <a:ext cx="6704013" cy="5334000"/>
          </a:xfrm>
        </p:spPr>
        <p:txBody>
          <a:bodyPr>
            <a:normAutofit fontScale="92500" lnSpcReduction="10000"/>
          </a:bodyPr>
          <a:lstStyle/>
          <a:p>
            <a:r>
              <a:rPr lang="en-US" sz="1400" i="1" dirty="0" smtClean="0">
                <a:latin typeface="Arial" pitchFamily="34" charset="0"/>
                <a:cs typeface="Arial" pitchFamily="34" charset="0"/>
              </a:rPr>
              <a:t>Image</a:t>
            </a:r>
            <a:r>
              <a:rPr lang="en-US" sz="1400" dirty="0" smtClean="0">
                <a:latin typeface="Arial" pitchFamily="34" charset="0"/>
                <a:cs typeface="Arial" pitchFamily="34" charset="0"/>
              </a:rPr>
              <a:t>: </a:t>
            </a:r>
            <a:r>
              <a:rPr lang="en-US" sz="1400" u="sng" dirty="0" smtClean="0">
                <a:latin typeface="Arial" pitchFamily="34" charset="0"/>
                <a:cs typeface="Arial" pitchFamily="34" charset="0"/>
                <a:hlinkClick r:id="rId3"/>
              </a:rPr>
              <a:t>http://www.cjamesgallery.com/shows/past</a:t>
            </a:r>
            <a:endParaRPr lang="en-US" sz="1400" u="sng" dirty="0" smtClean="0">
              <a:latin typeface="Arial" pitchFamily="34" charset="0"/>
              <a:cs typeface="Arial" pitchFamily="34" charset="0"/>
            </a:endParaRP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Centre for Information </a:t>
            </a:r>
            <a:r>
              <a:rPr lang="en-US" sz="1400" dirty="0" err="1" smtClean="0">
                <a:latin typeface="Arial" pitchFamily="34" charset="0"/>
                <a:cs typeface="Arial" pitchFamily="34" charset="0"/>
              </a:rPr>
              <a:t>Behaviour</a:t>
            </a:r>
            <a:r>
              <a:rPr lang="en-US" sz="1400" dirty="0" smtClean="0">
                <a:latin typeface="Arial" pitchFamily="34" charset="0"/>
                <a:cs typeface="Arial" pitchFamily="34" charset="0"/>
              </a:rPr>
              <a:t> and the Evaluation of Research. (2008). </a:t>
            </a:r>
            <a:r>
              <a:rPr lang="en-US" sz="1400" i="1" dirty="0" smtClean="0">
                <a:latin typeface="Arial" pitchFamily="34" charset="0"/>
                <a:cs typeface="Arial" pitchFamily="34" charset="0"/>
              </a:rPr>
              <a:t>Information </a:t>
            </a:r>
            <a:r>
              <a:rPr lang="en-US" sz="1400" i="1" dirty="0" err="1" smtClean="0">
                <a:latin typeface="Arial" pitchFamily="34" charset="0"/>
                <a:cs typeface="Arial" pitchFamily="34" charset="0"/>
              </a:rPr>
              <a:t>behaviour</a:t>
            </a:r>
            <a:r>
              <a:rPr lang="en-US" sz="1400" i="1" dirty="0" smtClean="0">
                <a:latin typeface="Arial" pitchFamily="34" charset="0"/>
                <a:cs typeface="Arial" pitchFamily="34" charset="0"/>
              </a:rPr>
              <a:t> of the researcher of the future: A CIBER briefing paper.</a:t>
            </a:r>
            <a:r>
              <a:rPr lang="en-US" sz="1400" dirty="0" smtClean="0">
                <a:latin typeface="Arial" pitchFamily="34" charset="0"/>
                <a:cs typeface="Arial" pitchFamily="34" charset="0"/>
              </a:rPr>
              <a:t> London: CIBER (p. 14). </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De Rosa, C. (2005). </a:t>
            </a:r>
            <a:r>
              <a:rPr lang="en-US" sz="1400" i="1" dirty="0" smtClean="0">
                <a:latin typeface="Arial" pitchFamily="34" charset="0"/>
                <a:cs typeface="Arial" pitchFamily="34" charset="0"/>
              </a:rPr>
              <a:t>Perceptions of libraries and information resources: A report to the </a:t>
            </a:r>
          </a:p>
          <a:p>
            <a:r>
              <a:rPr lang="en-US" sz="1400" i="1" dirty="0" smtClean="0">
                <a:latin typeface="Arial" pitchFamily="34" charset="0"/>
                <a:cs typeface="Arial" pitchFamily="34" charset="0"/>
              </a:rPr>
              <a:t>OCLC membership.</a:t>
            </a:r>
            <a:r>
              <a:rPr lang="en-US" sz="1400" dirty="0" smtClean="0">
                <a:latin typeface="Arial" pitchFamily="34" charset="0"/>
                <a:cs typeface="Arial" pitchFamily="34" charset="0"/>
              </a:rPr>
              <a:t> Dublin, Ohio: OCLC Online Computer Library Center (p.1-17). </a:t>
            </a:r>
          </a:p>
          <a:p>
            <a:endParaRPr lang="en-US" sz="1400" dirty="0" smtClean="0">
              <a:latin typeface="Arial" pitchFamily="34" charset="0"/>
              <a:cs typeface="Arial" pitchFamily="34" charset="0"/>
            </a:endParaRPr>
          </a:p>
          <a:p>
            <a:pPr>
              <a:buFont typeface="Arial" pitchFamily="34" charset="0"/>
              <a:buChar char="•"/>
            </a:pPr>
            <a:r>
              <a:rPr lang="en-US" sz="1400" dirty="0" smtClean="0">
                <a:latin typeface="Arial" pitchFamily="34" charset="0"/>
                <a:cs typeface="Arial" pitchFamily="34" charset="0"/>
              </a:rPr>
              <a:t>The majority of British Library web site visits were from search engine (p. 14)</a:t>
            </a:r>
          </a:p>
          <a:p>
            <a:pPr>
              <a:buFont typeface="Arial" pitchFamily="34" charset="0"/>
              <a:buChar char="•"/>
            </a:pPr>
            <a:r>
              <a:rPr lang="en-US" sz="1400" dirty="0" smtClean="0">
                <a:solidFill>
                  <a:srgbClr val="FF7600"/>
                </a:solidFill>
                <a:latin typeface="Arial" pitchFamily="34" charset="0"/>
                <a:cs typeface="Arial" pitchFamily="34" charset="0"/>
              </a:rPr>
              <a:t>84%</a:t>
            </a:r>
            <a:r>
              <a:rPr lang="en-US" sz="1400" dirty="0" smtClean="0">
                <a:solidFill>
                  <a:srgbClr val="00B050"/>
                </a:solidFill>
                <a:latin typeface="Arial" pitchFamily="34" charset="0"/>
                <a:cs typeface="Arial" pitchFamily="34" charset="0"/>
              </a:rPr>
              <a:t> </a:t>
            </a:r>
            <a:r>
              <a:rPr lang="en-US" sz="1400" dirty="0" smtClean="0">
                <a:latin typeface="Arial" pitchFamily="34" charset="0"/>
                <a:cs typeface="Arial" pitchFamily="34" charset="0"/>
              </a:rPr>
              <a:t>of users began an information search with search engine (p. 1-17)</a:t>
            </a:r>
          </a:p>
          <a:p>
            <a:pPr lvl="1">
              <a:buFont typeface="Arial" pitchFamily="34" charset="0"/>
              <a:buChar char="•"/>
            </a:pPr>
            <a:r>
              <a:rPr lang="en-US" sz="1400" dirty="0" smtClean="0">
                <a:solidFill>
                  <a:srgbClr val="FF7600"/>
                </a:solidFill>
                <a:latin typeface="Arial" pitchFamily="34" charset="0"/>
                <a:cs typeface="Arial" pitchFamily="34" charset="0"/>
              </a:rPr>
              <a:t>1%</a:t>
            </a:r>
            <a:r>
              <a:rPr lang="en-US" sz="1400" dirty="0" smtClean="0">
                <a:latin typeface="Arial" pitchFamily="34" charset="0"/>
                <a:cs typeface="Arial" pitchFamily="34" charset="0"/>
              </a:rPr>
              <a:t> began information search on  library website (p.1-17)</a:t>
            </a:r>
          </a:p>
          <a:p>
            <a:endParaRPr lang="en-US" sz="1400" kern="1200" dirty="0" smtClean="0">
              <a:solidFill>
                <a:schemeClr val="tx1"/>
              </a:solidFill>
              <a:latin typeface="Arial" pitchFamily="34" charset="0"/>
              <a:cs typeface="Arial" pitchFamily="34" charset="0"/>
            </a:endParaRPr>
          </a:p>
          <a:p>
            <a:r>
              <a:rPr lang="en-US" sz="1400" kern="1200" dirty="0" smtClean="0">
                <a:solidFill>
                  <a:schemeClr val="tx1"/>
                </a:solidFill>
                <a:latin typeface="Arial" pitchFamily="34" charset="0"/>
                <a:cs typeface="Arial" pitchFamily="34" charset="0"/>
              </a:rPr>
              <a:t>“Last semester I was writing a paper on Brazil and there was a book in the library that I just did not want to leave my house to go to. It is a 50 minute drive, I didn’t want to do that, but I was writing my paper and so I used Google books instead and really they only had a section of the book available but that was the section I used. So, you know, doing that instead of coming here physically and going to get the whole book. And it saved time, it saved gas, I got what I needed and it wasn’t a big deal” (</a:t>
            </a:r>
            <a:r>
              <a:rPr lang="en-US" sz="1400" i="1" dirty="0" smtClean="0">
                <a:latin typeface="Arial" pitchFamily="34" charset="0"/>
                <a:cs typeface="Arial" pitchFamily="34" charset="0"/>
              </a:rPr>
              <a:t>Digital Visitors &amp; Residents , </a:t>
            </a:r>
            <a:r>
              <a:rPr lang="en-US" sz="1400" kern="1200" dirty="0" smtClean="0">
                <a:solidFill>
                  <a:schemeClr val="tx1"/>
                </a:solidFill>
                <a:latin typeface="Arial" pitchFamily="34" charset="0"/>
                <a:cs typeface="Arial" pitchFamily="34" charset="0"/>
              </a:rPr>
              <a:t>USG4, 0:39:42, Female, Age 23).</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tx1"/>
              </a:solidFill>
              <a:latin typeface="Arial" pitchFamily="34" charset="0"/>
              <a:cs typeface="Arial" pitchFamily="34" charset="0"/>
            </a:endParaRPr>
          </a:p>
          <a:p>
            <a:pPr>
              <a:defRPr/>
            </a:pPr>
            <a:r>
              <a:rPr lang="en-US" sz="1400" kern="1200" dirty="0" smtClean="0">
                <a:solidFill>
                  <a:schemeClr val="tx1"/>
                </a:solidFill>
                <a:latin typeface="Arial" pitchFamily="34" charset="0"/>
                <a:cs typeface="Arial" pitchFamily="34" charset="0"/>
              </a:rPr>
              <a:t>“I grew up in a library I was always there reading. I even started working at one when I was in the 5th grade. I loved the whole surrounded by books and just helping out. In truth I do sometimes miss the feel of a hard cover book but it beats wasting gas to go to the library to just get a book when you can find it on line with no trouble” (</a:t>
            </a:r>
            <a:r>
              <a:rPr lang="en-US" sz="1400" i="1" dirty="0" smtClean="0">
                <a:latin typeface="Arial" pitchFamily="34" charset="0"/>
                <a:cs typeface="Arial" pitchFamily="34" charset="0"/>
              </a:rPr>
              <a:t>Digital Visitors &amp; Residents , </a:t>
            </a:r>
            <a:r>
              <a:rPr lang="en-US" sz="1400" kern="1200" dirty="0" smtClean="0">
                <a:solidFill>
                  <a:schemeClr val="tx1"/>
                </a:solidFill>
                <a:latin typeface="Arial" pitchFamily="34" charset="0"/>
                <a:cs typeface="Arial" pitchFamily="34" charset="0"/>
              </a:rPr>
              <a:t>USU2, Emerging Diary 11, Phase 2, Female, Age 19)</a:t>
            </a:r>
          </a:p>
          <a:p>
            <a:endParaRPr lang="en-US" sz="1400" kern="1200" dirty="0" smtClean="0">
              <a:solidFill>
                <a:schemeClr val="tx1"/>
              </a:solidFill>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400" kern="1200" dirty="0" smtClean="0">
                <a:solidFill>
                  <a:schemeClr val="tx1"/>
                </a:solidFill>
                <a:latin typeface="Arial" pitchFamily="34" charset="0"/>
                <a:cs typeface="Arial" pitchFamily="34" charset="0"/>
              </a:rPr>
              <a:t>“With Google you are not limited. You have as much as you can pull up” (</a:t>
            </a:r>
            <a:r>
              <a:rPr lang="en-GB" sz="1400" i="1" kern="1200" dirty="0" smtClean="0">
                <a:solidFill>
                  <a:schemeClr val="tx1"/>
                </a:solidFill>
                <a:latin typeface="Arial" pitchFamily="34" charset="0"/>
                <a:cs typeface="Arial" pitchFamily="34" charset="0"/>
              </a:rPr>
              <a:t>Digital Visitors &amp; Residents, </a:t>
            </a:r>
            <a:r>
              <a:rPr lang="en-GB" sz="1400" i="0" kern="1200" dirty="0" smtClean="0">
                <a:solidFill>
                  <a:schemeClr val="tx1"/>
                </a:solidFill>
                <a:latin typeface="Arial" pitchFamily="34" charset="0"/>
                <a:cs typeface="Arial" pitchFamily="34" charset="0"/>
              </a:rPr>
              <a:t>USU2, Emerging Diary, Female, Age 19)</a:t>
            </a:r>
            <a:endParaRPr lang="en-US" sz="1400" kern="1200" dirty="0" smtClean="0">
              <a:solidFill>
                <a:schemeClr val="tx1"/>
              </a:solidFill>
              <a:latin typeface="Arial" pitchFamily="34" charset="0"/>
              <a:cs typeface="Arial" pitchFamily="34" charset="0"/>
            </a:endParaRPr>
          </a:p>
          <a:p>
            <a:endParaRPr lang="en-US" sz="1400" kern="1200" dirty="0" smtClean="0">
              <a:solidFill>
                <a:schemeClr val="tx1"/>
              </a:solidFill>
              <a:latin typeface="Arial" pitchFamily="34" charset="0"/>
              <a:cs typeface="Arial" pitchFamily="34" charset="0"/>
            </a:endParaRP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037012"/>
            <a:ext cx="6629400" cy="5106987"/>
          </a:xfrm>
        </p:spPr>
        <p:txBody>
          <a:bodyPr>
            <a:noAutofit/>
          </a:bodyPr>
          <a:lstStyle/>
          <a:p>
            <a:r>
              <a:rPr lang="en-US" sz="1400" i="1" dirty="0" smtClean="0">
                <a:latin typeface="Arial" pitchFamily="34" charset="0"/>
                <a:cs typeface="Arial" pitchFamily="34" charset="0"/>
              </a:rPr>
              <a:t>Image: </a:t>
            </a:r>
            <a:r>
              <a:rPr lang="en-US" sz="1400" dirty="0" smtClean="0">
                <a:latin typeface="Arial" pitchFamily="34" charset="0"/>
                <a:cs typeface="Arial" pitchFamily="34" charset="0"/>
              </a:rPr>
              <a:t> </a:t>
            </a:r>
            <a:r>
              <a:rPr lang="en-US" sz="1400" u="sng" dirty="0" smtClean="0">
                <a:latin typeface="Arial" pitchFamily="34" charset="0"/>
                <a:cs typeface="Arial" pitchFamily="34" charset="0"/>
                <a:hlinkClick r:id="rId3"/>
              </a:rPr>
              <a:t>http://www.thosefunnypictures.com/picture/7187/squirrel-on-computer.html</a:t>
            </a:r>
            <a:endParaRPr lang="en-US" sz="1400" i="1" dirty="0" smtClean="0">
              <a:latin typeface="Arial" pitchFamily="34" charset="0"/>
              <a:cs typeface="Arial" pitchFamily="34" charset="0"/>
            </a:endParaRPr>
          </a:p>
          <a:p>
            <a:endParaRPr lang="en-US" sz="1400" dirty="0" smtClean="0">
              <a:latin typeface="Arial" pitchFamily="34" charset="0"/>
              <a:cs typeface="Arial" pitchFamily="34" charset="0"/>
            </a:endParaRPr>
          </a:p>
          <a:p>
            <a:pPr>
              <a:buFont typeface="Arial" pitchFamily="34" charset="0"/>
              <a:buChar char="•"/>
            </a:pPr>
            <a:r>
              <a:rPr lang="en-US" sz="1400" dirty="0" smtClean="0">
                <a:latin typeface="Arial" pitchFamily="34" charset="0"/>
                <a:cs typeface="Arial" pitchFamily="34" charset="0"/>
              </a:rPr>
              <a:t>Researchers in the sciences are most satisfied, Arts and Humanities researchers indicated serious problems (p. 75)</a:t>
            </a:r>
          </a:p>
          <a:p>
            <a:pPr>
              <a:buFont typeface="Arial" pitchFamily="34" charset="0"/>
              <a:buChar char="•"/>
            </a:pPr>
            <a:r>
              <a:rPr lang="en-US" sz="1400" dirty="0" smtClean="0">
                <a:latin typeface="Arial" pitchFamily="34" charset="0"/>
                <a:cs typeface="Arial" pitchFamily="34" charset="0"/>
              </a:rPr>
              <a:t>“</a:t>
            </a:r>
            <a:r>
              <a:rPr lang="en-US" sz="1400" dirty="0" err="1" smtClean="0">
                <a:latin typeface="Arial" pitchFamily="34" charset="0"/>
                <a:cs typeface="Arial" pitchFamily="34" charset="0"/>
              </a:rPr>
              <a:t>Satisficing</a:t>
            </a:r>
            <a:r>
              <a:rPr lang="en-US" sz="1400" dirty="0" smtClean="0">
                <a:latin typeface="Arial" pitchFamily="34" charset="0"/>
                <a:cs typeface="Arial" pitchFamily="34" charset="0"/>
              </a:rPr>
              <a:t>” (p. 31)</a:t>
            </a:r>
          </a:p>
          <a:p>
            <a:pPr>
              <a:buFont typeface="Arial" pitchFamily="34" charset="0"/>
              <a:buChar char="•"/>
            </a:pPr>
            <a:r>
              <a:rPr lang="en-US" sz="1400" dirty="0" smtClean="0">
                <a:latin typeface="Arial" pitchFamily="34" charset="0"/>
                <a:cs typeface="Arial" pitchFamily="34" charset="0"/>
              </a:rPr>
              <a:t>Awareness of open access is low (p. 64). </a:t>
            </a:r>
          </a:p>
          <a:p>
            <a:pPr>
              <a:buFont typeface="Arial" pitchFamily="34" charset="0"/>
              <a:buChar char="•"/>
            </a:pPr>
            <a:r>
              <a:rPr lang="en-US" sz="1400" dirty="0" smtClean="0">
                <a:latin typeface="Arial" pitchFamily="34" charset="0"/>
                <a:cs typeface="Arial" pitchFamily="34" charset="0"/>
              </a:rPr>
              <a:t>Lack of Understanding of copyright and publisher agreements (Connaway &amp; Dickey, 2010, Towards a Profile of the Researcher of Today)</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Consortium of University Research Libraries, and Research Information Network. (2007). </a:t>
            </a:r>
            <a:r>
              <a:rPr lang="en-US" sz="1400" i="1" dirty="0" smtClean="0">
                <a:latin typeface="Arial" pitchFamily="34" charset="0"/>
                <a:cs typeface="Arial" pitchFamily="34" charset="0"/>
              </a:rPr>
              <a:t>Researchers’ use of academic libraries and their services: A report. </a:t>
            </a:r>
            <a:r>
              <a:rPr lang="en-US" sz="1400" dirty="0" smtClean="0">
                <a:latin typeface="Arial" pitchFamily="34" charset="0"/>
                <a:cs typeface="Arial" pitchFamily="34" charset="0"/>
              </a:rPr>
              <a:t>London: Research Information Network and Consortium of University Research Libraries (CURL) (p. 31, p.64). </a:t>
            </a:r>
          </a:p>
          <a:p>
            <a:endParaRPr lang="en-US" sz="1400" dirty="0" smtClean="0">
              <a:latin typeface="Arial" pitchFamily="34" charset="0"/>
              <a:cs typeface="Arial" pitchFamily="34" charset="0"/>
            </a:endParaRPr>
          </a:p>
          <a:p>
            <a:pPr defTabSz="896203" fontAlgn="base">
              <a:spcBef>
                <a:spcPct val="30000"/>
              </a:spcBef>
              <a:spcAft>
                <a:spcPct val="0"/>
              </a:spcAft>
              <a:defRPr/>
            </a:pPr>
            <a:r>
              <a:rPr lang="en-US" sz="1400" dirty="0" smtClean="0">
                <a:latin typeface="Arial" pitchFamily="34" charset="0"/>
                <a:cs typeface="Arial" pitchFamily="34" charset="0"/>
              </a:rPr>
              <a:t>Research Information Network. (2006). </a:t>
            </a:r>
            <a:r>
              <a:rPr lang="en-US" sz="1400" i="1" dirty="0" smtClean="0">
                <a:latin typeface="Arial" pitchFamily="34" charset="0"/>
                <a:cs typeface="Arial" pitchFamily="34" charset="0"/>
              </a:rPr>
              <a:t>Researchers and discovery services: </a:t>
            </a:r>
            <a:r>
              <a:rPr lang="en-US" sz="1400" i="1" dirty="0" err="1" smtClean="0">
                <a:latin typeface="Arial" pitchFamily="34" charset="0"/>
                <a:cs typeface="Arial" pitchFamily="34" charset="0"/>
              </a:rPr>
              <a:t>Behaviour</a:t>
            </a:r>
            <a:r>
              <a:rPr lang="en-US" sz="1400" i="1" dirty="0" smtClean="0">
                <a:latin typeface="Arial" pitchFamily="34" charset="0"/>
                <a:cs typeface="Arial" pitchFamily="34" charset="0"/>
              </a:rPr>
              <a:t>, perceptions and needs. </a:t>
            </a:r>
            <a:r>
              <a:rPr lang="en-US" sz="1400" dirty="0" smtClean="0">
                <a:latin typeface="Arial" pitchFamily="34" charset="0"/>
                <a:cs typeface="Arial" pitchFamily="34" charset="0"/>
              </a:rPr>
              <a:t>London: Research Information Network (p. 75).</a:t>
            </a:r>
          </a:p>
          <a:p>
            <a:pPr defTabSz="896203" fontAlgn="base">
              <a:spcBef>
                <a:spcPct val="30000"/>
              </a:spcBef>
              <a:spcAft>
                <a:spcPct val="0"/>
              </a:spcAft>
              <a:defRPr/>
            </a:pPr>
            <a:r>
              <a:rPr lang="en-US" sz="1400" dirty="0" err="1" smtClean="0">
                <a:latin typeface="Arial" pitchFamily="34" charset="0"/>
                <a:cs typeface="Arial" pitchFamily="34" charset="0"/>
              </a:rPr>
              <a:t>Connaway</a:t>
            </a:r>
            <a:r>
              <a:rPr lang="en-US" sz="1400" dirty="0" smtClean="0">
                <a:latin typeface="Arial" pitchFamily="34" charset="0"/>
                <a:cs typeface="Arial" pitchFamily="34" charset="0"/>
              </a:rPr>
              <a:t>, L. S., &amp; Dickey, T. J. (2010). </a:t>
            </a:r>
            <a:r>
              <a:rPr lang="en-US" sz="1400" i="1" dirty="0" smtClean="0">
                <a:latin typeface="Arial" pitchFamily="34" charset="0"/>
                <a:cs typeface="Arial" pitchFamily="34" charset="0"/>
              </a:rPr>
              <a:t>Towards a profile of the researcher of today: What can we learn from JISC projects? Common themes identified in an analysis of JISC Virtual Research Environment and Digital Repository Projects.</a:t>
            </a:r>
            <a:r>
              <a:rPr lang="en-US" sz="1400" dirty="0" smtClean="0">
                <a:latin typeface="Arial" pitchFamily="34" charset="0"/>
                <a:cs typeface="Arial" pitchFamily="34" charset="0"/>
              </a:rPr>
              <a:t> </a:t>
            </a:r>
            <a:r>
              <a:rPr lang="en-US" sz="1400" u="sng" dirty="0" smtClean="0">
                <a:latin typeface="Arial" pitchFamily="34" charset="0"/>
                <a:cs typeface="Arial" pitchFamily="34" charset="0"/>
                <a:hlinkClick r:id="rId4"/>
              </a:rPr>
              <a:t>http://ie-repository.jisc.ac.uk/418/2/VirtualScholar_themesFromProjects_revised.pdf</a:t>
            </a:r>
            <a:endParaRPr lang="en-US" sz="14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tx1"/>
              </a:solidFill>
              <a:latin typeface="Arial" pitchFamily="34" charset="0"/>
              <a:cs typeface="Arial" pitchFamily="34" charset="0"/>
            </a:endParaRP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49880A1-AEFB-498F-8129-78FF600CDDF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0"/>
            <a:ext cx="4572000" cy="3429000"/>
          </a:xfrm>
        </p:spPr>
      </p:sp>
      <p:sp>
        <p:nvSpPr>
          <p:cNvPr id="3" name="Notes Placeholder 2"/>
          <p:cNvSpPr>
            <a:spLocks noGrp="1"/>
          </p:cNvSpPr>
          <p:nvPr>
            <p:ph type="body" idx="1"/>
          </p:nvPr>
        </p:nvSpPr>
        <p:spPr>
          <a:xfrm>
            <a:off x="-1" y="3429000"/>
            <a:ext cx="6705601" cy="5410200"/>
          </a:xfrm>
        </p:spPr>
        <p:txBody>
          <a:bodyPr>
            <a:noAutofit/>
          </a:bodyPr>
          <a:lstStyle/>
          <a:p>
            <a:r>
              <a:rPr lang="en-US" dirty="0" smtClean="0">
                <a:latin typeface="Arial" pitchFamily="34" charset="0"/>
                <a:cs typeface="Arial" pitchFamily="34" charset="0"/>
              </a:rPr>
              <a:t>Image from http://www.flickr.com/photos/auntiep/6721501575/</a:t>
            </a:r>
          </a:p>
          <a:p>
            <a:endParaRPr lang="en-US"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latin typeface="Arial" pitchFamily="34" charset="0"/>
                <a:cs typeface="Arial" pitchFamily="34" charset="0"/>
              </a:rPr>
              <a:t>Connaway</a:t>
            </a:r>
            <a:r>
              <a:rPr lang="en-US" dirty="0" smtClean="0">
                <a:latin typeface="Arial" pitchFamily="34" charset="0"/>
                <a:cs typeface="Arial" pitchFamily="34" charset="0"/>
              </a:rPr>
              <a:t>, L.S., &amp; Dickey, T.J. (2010). </a:t>
            </a:r>
            <a:r>
              <a:rPr lang="en-US" i="1" dirty="0" smtClean="0">
                <a:latin typeface="Arial" pitchFamily="34" charset="0"/>
                <a:cs typeface="Arial" pitchFamily="34" charset="0"/>
              </a:rPr>
              <a:t>Digital information seekers: Report of findings from selected OCLC, RIN, and JISC user behavior projects. </a:t>
            </a:r>
            <a:r>
              <a:rPr lang="en-US" u="sng" dirty="0" smtClean="0">
                <a:latin typeface="Arial" pitchFamily="34" charset="0"/>
                <a:cs typeface="Arial" pitchFamily="34" charset="0"/>
                <a:hlinkClick r:id="rId3"/>
              </a:rPr>
              <a:t>http://www.jisc.ac.uk/media/documents/publications/reports/2010/digitalinformationseekerreport.pdf</a:t>
            </a:r>
            <a:r>
              <a:rPr lang="en-US" u="sng" dirty="0" smtClean="0">
                <a:latin typeface="Arial" pitchFamily="34" charset="0"/>
                <a:cs typeface="Arial" pitchFamily="34" charset="0"/>
              </a:rPr>
              <a:t> </a:t>
            </a:r>
            <a:r>
              <a:rPr lang="en-US" u="none" baseline="0" dirty="0" smtClean="0">
                <a:latin typeface="Arial" pitchFamily="34" charset="0"/>
                <a:cs typeface="Arial" pitchFamily="34" charset="0"/>
              </a:rPr>
              <a:t> (p.4). </a:t>
            </a:r>
          </a:p>
          <a:p>
            <a:pPr marL="0" marR="0" indent="0" algn="l" defTabSz="457200" rtl="0" eaLnBrk="1" fontAlgn="auto" latinLnBrk="0" hangingPunct="1">
              <a:lnSpc>
                <a:spcPct val="100000"/>
              </a:lnSpc>
              <a:spcBef>
                <a:spcPts val="0"/>
              </a:spcBef>
              <a:spcAft>
                <a:spcPts val="0"/>
              </a:spcAft>
              <a:buClrTx/>
              <a:buSzTx/>
              <a:buFontTx/>
              <a:buNone/>
              <a:tabLst/>
              <a:defRPr/>
            </a:pPr>
            <a:endParaRPr lang="en-US" u="none" baseline="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err="1" smtClean="0">
                <a:solidFill>
                  <a:schemeClr val="tx1"/>
                </a:solidFill>
                <a:latin typeface="Arial" pitchFamily="34" charset="0"/>
                <a:cs typeface="Arial" pitchFamily="34" charset="0"/>
              </a:rPr>
              <a:t>Connaway</a:t>
            </a:r>
            <a:r>
              <a:rPr lang="en-US" kern="1200" dirty="0" smtClean="0">
                <a:solidFill>
                  <a:schemeClr val="tx1"/>
                </a:solidFill>
                <a:latin typeface="Arial" pitchFamily="34" charset="0"/>
                <a:cs typeface="Arial" pitchFamily="34" charset="0"/>
              </a:rPr>
              <a:t>, L. S. &amp; Radford, M. L. (2011). Seeking Synchronicity: Revelations and recommendations for virtual reference. Dublin, OH: OCLC Research. Retrieved from http://www.oclc.org/reports/synchronicity/full.pdf</a:t>
            </a: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latin typeface="Arial" pitchFamily="34" charset="0"/>
                <a:cs typeface="Arial" pitchFamily="34" charset="0"/>
              </a:rPr>
              <a:t>“Yes, yes, like yes.  Because I mean the thing that annoys me most is when these things are online, unlike library catalogues that’s supposed to be a really good way for looking for books but usually they are so bad that you are sort of stuck between the two worlds of you can’t go and ask someone for anything.  You’re supposed to use the internet but they’re not very well developed” (</a:t>
            </a:r>
            <a:r>
              <a:rPr lang="en-US" i="1" kern="1200" dirty="0" smtClean="0">
                <a:solidFill>
                  <a:schemeClr val="tx1"/>
                </a:solidFill>
                <a:latin typeface="Arial" pitchFamily="34" charset="0"/>
                <a:cs typeface="Arial" pitchFamily="34" charset="0"/>
              </a:rPr>
              <a:t>Digital Visitors and Residents, </a:t>
            </a:r>
            <a:r>
              <a:rPr lang="en-US" kern="1200" dirty="0" smtClean="0">
                <a:solidFill>
                  <a:schemeClr val="tx1"/>
                </a:solidFill>
                <a:latin typeface="Arial" pitchFamily="34" charset="0"/>
                <a:cs typeface="Arial" pitchFamily="34" charset="0"/>
              </a:rPr>
              <a:t>UKG5, 0:34:36, Female, Age 25).</a:t>
            </a:r>
          </a:p>
          <a:p>
            <a:endParaRPr lang="en-US" dirty="0" smtClean="0">
              <a:latin typeface="Arial" pitchFamily="34" charset="0"/>
              <a:cs typeface="Arial" pitchFamily="34" charset="0"/>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49880A1-AEFB-498F-8129-78FF600CDDF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0"/>
            <a:ext cx="4570413" cy="3429000"/>
          </a:xfrm>
        </p:spPr>
      </p:sp>
      <p:sp>
        <p:nvSpPr>
          <p:cNvPr id="3" name="Notes Placeholder 2"/>
          <p:cNvSpPr>
            <a:spLocks noGrp="1"/>
          </p:cNvSpPr>
          <p:nvPr>
            <p:ph type="body" idx="1"/>
          </p:nvPr>
        </p:nvSpPr>
        <p:spPr>
          <a:xfrm>
            <a:off x="0" y="3374899"/>
            <a:ext cx="6856413" cy="5621662"/>
          </a:xfrm>
        </p:spPr>
        <p:txBody>
          <a:bodyPr>
            <a:noAutofit/>
          </a:bodyPr>
          <a:lstStyle/>
          <a:p>
            <a:pPr defTabSz="914307">
              <a:defRPr/>
            </a:pPr>
            <a:r>
              <a:rPr lang="en-US" sz="900" dirty="0" smtClean="0">
                <a:latin typeface="Arial" pitchFamily="34" charset="0"/>
                <a:cs typeface="Arial" pitchFamily="34" charset="0"/>
              </a:rPr>
              <a:t>Image from http://www.flickr.com/photos/verbeeldingskr8/3638834128/</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1" kern="1200" dirty="0" smtClean="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Arial" pitchFamily="34" charset="0"/>
                <a:cs typeface="Arial" pitchFamily="34" charset="0"/>
              </a:rPr>
              <a:t>“Well I don’t like pick the first one I see.  I try to evaluate two or three and see if there’s some common things between them.  Like if two of them say the same thing then that must be right.   Rather than like one [??] versus two consistent things.” (</a:t>
            </a:r>
            <a:r>
              <a:rPr lang="en-US" sz="900" i="1" kern="1200" dirty="0" smtClean="0">
                <a:solidFill>
                  <a:schemeClr val="tx1"/>
                </a:solidFill>
                <a:latin typeface="Arial" pitchFamily="34" charset="0"/>
                <a:cs typeface="Arial" pitchFamily="34" charset="0"/>
              </a:rPr>
              <a:t>Digital Visitors and Residents</a:t>
            </a:r>
            <a:r>
              <a:rPr lang="en-US" sz="900" kern="1200" dirty="0" smtClean="0">
                <a:solidFill>
                  <a:schemeClr val="tx1"/>
                </a:solidFill>
                <a:latin typeface="Arial" pitchFamily="34" charset="0"/>
                <a:cs typeface="Arial" pitchFamily="34" charset="0"/>
              </a:rPr>
              <a:t>, USS4 00:10:01, Male, Age 17)</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kern="1200" dirty="0" smtClean="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Arial" pitchFamily="34" charset="0"/>
                <a:cs typeface="Arial" pitchFamily="34" charset="0"/>
              </a:rPr>
              <a:t>“So, I usually check. I try to test the information, if it’s- my judgment, or also my knowledge in the subject or- or I will read more to see if the information is right or not. I don’t trust it, like from the first second” (</a:t>
            </a:r>
            <a:r>
              <a:rPr lang="en-US" sz="900" i="1" kern="1200" dirty="0" smtClean="0">
                <a:solidFill>
                  <a:schemeClr val="tx1"/>
                </a:solidFill>
                <a:latin typeface="Arial" pitchFamily="34" charset="0"/>
                <a:cs typeface="Arial" pitchFamily="34" charset="0"/>
              </a:rPr>
              <a:t>Digital Visitors and Residents</a:t>
            </a:r>
            <a:r>
              <a:rPr lang="en-US" sz="900" kern="1200" dirty="0" smtClean="0">
                <a:solidFill>
                  <a:schemeClr val="tx1"/>
                </a:solidFill>
                <a:latin typeface="Arial" pitchFamily="34" charset="0"/>
                <a:cs typeface="Arial" pitchFamily="34" charset="0"/>
              </a:rPr>
              <a:t>, USG1, 0:35:15, Female, Age 45).</a:t>
            </a:r>
          </a:p>
          <a:p>
            <a:endParaRPr lang="en-US" sz="900" dirty="0" smtClean="0">
              <a:latin typeface="Arial" pitchFamily="34" charset="0"/>
              <a:cs typeface="Arial" pitchFamily="34" charset="0"/>
            </a:endParaRPr>
          </a:p>
          <a:p>
            <a:pPr defTabSz="914307">
              <a:defRPr/>
            </a:pPr>
            <a:r>
              <a:rPr lang="en-US" sz="900" dirty="0" smtClean="0">
                <a:latin typeface="Arial" pitchFamily="34" charset="0"/>
                <a:cs typeface="Arial" pitchFamily="34" charset="0"/>
              </a:rPr>
              <a:t>“It is kind of like a guess and check to see which one works best or which one gives you the most information.  It is not necessarily to see which one is more credible because if you want credibility you are not necessarily going to look online for it.” (</a:t>
            </a:r>
            <a:r>
              <a:rPr lang="en-US" sz="900" i="1" kern="1200" dirty="0" smtClean="0">
                <a:solidFill>
                  <a:schemeClr val="tx1"/>
                </a:solidFill>
                <a:latin typeface="Arial" pitchFamily="34" charset="0"/>
                <a:cs typeface="Arial" pitchFamily="34" charset="0"/>
              </a:rPr>
              <a:t>Digital Visitors and Residents</a:t>
            </a:r>
            <a:r>
              <a:rPr lang="en-US" sz="900" kern="1200" dirty="0" smtClean="0">
                <a:solidFill>
                  <a:schemeClr val="tx1"/>
                </a:solidFill>
                <a:latin typeface="Arial" pitchFamily="34" charset="0"/>
                <a:cs typeface="Arial" pitchFamily="34" charset="0"/>
              </a:rPr>
              <a:t>,</a:t>
            </a:r>
            <a:r>
              <a:rPr lang="en-US" sz="900" kern="1200" baseline="0" dirty="0" smtClean="0">
                <a:solidFill>
                  <a:schemeClr val="tx1"/>
                </a:solidFill>
                <a:latin typeface="Arial" pitchFamily="34" charset="0"/>
                <a:cs typeface="Arial" pitchFamily="34" charset="0"/>
              </a:rPr>
              <a:t> </a:t>
            </a:r>
            <a:r>
              <a:rPr lang="en-US" sz="900" dirty="0" smtClean="0">
                <a:latin typeface="Arial" pitchFamily="34" charset="0"/>
                <a:cs typeface="Arial" pitchFamily="34" charset="0"/>
              </a:rPr>
              <a:t>USU3, 0:18:31, Male, Age 19)</a:t>
            </a:r>
          </a:p>
          <a:p>
            <a:r>
              <a:rPr lang="en-US" sz="900" dirty="0" smtClean="0">
                <a:latin typeface="Arial" pitchFamily="34" charset="0"/>
                <a:cs typeface="Arial" pitchFamily="34" charset="0"/>
              </a:rPr>
              <a:t> </a:t>
            </a:r>
          </a:p>
          <a:p>
            <a:pPr>
              <a:defRPr/>
            </a:pPr>
            <a:r>
              <a:rPr lang="en-US" sz="900" dirty="0" smtClean="0">
                <a:latin typeface="Arial" pitchFamily="34" charset="0"/>
                <a:cs typeface="Arial" pitchFamily="34" charset="0"/>
              </a:rPr>
              <a:t>“You know, let’s say it’s not even in an academic context. I have to see the same conclusion reached by lots of different people in different contexts. Like I need to see the same answer again and again and again. And maybe at some point that’s enough time where it starts to gel to me that this probably is a good approximation of the truth. It might not be the truth but this seems to be what a lot of people perceive as the truth. So that would be the simplest way to do it.” (</a:t>
            </a:r>
            <a:r>
              <a:rPr lang="en-US" sz="900" i="1" kern="1200" dirty="0" smtClean="0">
                <a:solidFill>
                  <a:schemeClr val="tx1"/>
                </a:solidFill>
                <a:latin typeface="Arial" pitchFamily="34" charset="0"/>
                <a:cs typeface="Arial" pitchFamily="34" charset="0"/>
              </a:rPr>
              <a:t>Digital Visitors and Residents</a:t>
            </a:r>
            <a:r>
              <a:rPr lang="en-US" sz="900" kern="1200" dirty="0" smtClean="0">
                <a:solidFill>
                  <a:schemeClr val="tx1"/>
                </a:solidFill>
                <a:latin typeface="Arial" pitchFamily="34" charset="0"/>
                <a:cs typeface="Arial" pitchFamily="34" charset="0"/>
              </a:rPr>
              <a:t>, </a:t>
            </a:r>
            <a:r>
              <a:rPr lang="en-US" sz="900" dirty="0" smtClean="0">
                <a:latin typeface="Arial" pitchFamily="34" charset="0"/>
                <a:cs typeface="Arial" pitchFamily="34" charset="0"/>
              </a:rPr>
              <a:t>USF3, 0:29:48, Male, Age 40)</a:t>
            </a:r>
          </a:p>
          <a:p>
            <a:pPr>
              <a:defRPr/>
            </a:pPr>
            <a:endParaRPr lang="en-US" sz="900" dirty="0" smtClean="0">
              <a:latin typeface="Arial" pitchFamily="34" charset="0"/>
              <a:cs typeface="Arial" pitchFamily="34" charset="0"/>
            </a:endParaRPr>
          </a:p>
          <a:p>
            <a:pPr>
              <a:defRPr/>
            </a:pPr>
            <a:r>
              <a:rPr lang="en-US" sz="900" kern="1200" dirty="0" smtClean="0">
                <a:solidFill>
                  <a:schemeClr val="tx1"/>
                </a:solidFill>
                <a:latin typeface="Arial" pitchFamily="34" charset="0"/>
                <a:cs typeface="Arial" pitchFamily="34" charset="0"/>
              </a:rPr>
              <a:t>“That’s the only problem, just knowing what information to use and why.” (</a:t>
            </a:r>
            <a:r>
              <a:rPr lang="en-US" sz="900" i="1" kern="1200" dirty="0" smtClean="0">
                <a:solidFill>
                  <a:schemeClr val="tx1"/>
                </a:solidFill>
                <a:latin typeface="Arial" pitchFamily="34" charset="0"/>
                <a:cs typeface="Arial" pitchFamily="34" charset="0"/>
              </a:rPr>
              <a:t>Digital Visitors and Residents</a:t>
            </a:r>
            <a:r>
              <a:rPr lang="en-US" sz="900" kern="1200" dirty="0" smtClean="0">
                <a:solidFill>
                  <a:schemeClr val="tx1"/>
                </a:solidFill>
                <a:latin typeface="Arial" pitchFamily="34" charset="0"/>
                <a:cs typeface="Arial" pitchFamily="34" charset="0"/>
              </a:rPr>
              <a:t>, UKS1, 00:24:05, Male, Age 18)</a:t>
            </a:r>
            <a:endParaRPr lang="en-US" sz="900" dirty="0" smtClean="0">
              <a:latin typeface="Arial" pitchFamily="34" charset="0"/>
              <a:cs typeface="Arial" pitchFamily="34" charset="0"/>
            </a:endParaRPr>
          </a:p>
          <a:p>
            <a:endParaRPr lang="en-US" sz="900" i="0" baseline="0" dirty="0" smtClean="0">
              <a:latin typeface="Arial" pitchFamily="34" charset="0"/>
              <a:cs typeface="Arial" pitchFamily="34" charset="0"/>
            </a:endParaRPr>
          </a:p>
          <a:p>
            <a:pPr defTabSz="896203" fontAlgn="base">
              <a:spcAft>
                <a:spcPct val="0"/>
              </a:spcAft>
              <a:defRPr/>
            </a:pPr>
            <a:r>
              <a:rPr lang="en-US" sz="800" b="0" kern="1200" dirty="0" smtClean="0">
                <a:solidFill>
                  <a:schemeClr val="tx1"/>
                </a:solidFill>
                <a:latin typeface="Arial" pitchFamily="34" charset="0"/>
                <a:cs typeface="Arial" pitchFamily="34" charset="0"/>
              </a:rPr>
              <a:t>De Rosa, C. (2006). College students' perceptions of libraries and information resources: A report to the OCLC membership. Dublin, Ohio: OCLC Online Computer Library Center. http://www.oclc.org/us/en/reports/perceptionscollege.htm</a:t>
            </a:r>
            <a:r>
              <a:rPr lang="en-US" sz="800" b="0" kern="1200" baseline="0" dirty="0" smtClean="0">
                <a:solidFill>
                  <a:schemeClr val="tx1"/>
                </a:solidFill>
                <a:latin typeface="Arial" pitchFamily="34" charset="0"/>
                <a:cs typeface="Arial" pitchFamily="34" charset="0"/>
              </a:rPr>
              <a:t> </a:t>
            </a:r>
            <a:r>
              <a:rPr lang="en-US" sz="800" i="0" baseline="0" dirty="0" smtClean="0">
                <a:latin typeface="Arial" pitchFamily="34" charset="0"/>
                <a:cs typeface="Arial" pitchFamily="34" charset="0"/>
              </a:rPr>
              <a:t>(p.3-3-4). </a:t>
            </a:r>
          </a:p>
          <a:p>
            <a:pPr defTabSz="896203" fontAlgn="base">
              <a:spcAft>
                <a:spcPct val="0"/>
              </a:spcAft>
              <a:defRPr/>
            </a:pPr>
            <a:endParaRPr lang="en-US" sz="800" i="0" baseline="0" dirty="0" smtClean="0">
              <a:latin typeface="Arial" pitchFamily="34" charset="0"/>
              <a:cs typeface="Arial" pitchFamily="34" charset="0"/>
            </a:endParaRPr>
          </a:p>
          <a:p>
            <a:pPr defTabSz="896203" fontAlgn="base">
              <a:spcAft>
                <a:spcPct val="0"/>
              </a:spcAft>
              <a:defRPr/>
            </a:pPr>
            <a:r>
              <a:rPr lang="en-US" sz="800" dirty="0" smtClean="0">
                <a:latin typeface="Arial" pitchFamily="34" charset="0"/>
                <a:cs typeface="Arial" pitchFamily="34" charset="0"/>
              </a:rPr>
              <a:t>White, D., &amp; Connaway, L. S. (2011). </a:t>
            </a:r>
            <a:r>
              <a:rPr lang="en-US" sz="800" i="1" dirty="0" smtClean="0">
                <a:latin typeface="Arial" pitchFamily="34" charset="0"/>
                <a:cs typeface="Arial" pitchFamily="34" charset="0"/>
              </a:rPr>
              <a:t>Visitors and residents: What motivates engagement with the digital information environment.</a:t>
            </a:r>
            <a:r>
              <a:rPr lang="en-US" sz="800" dirty="0" smtClean="0">
                <a:latin typeface="Arial" pitchFamily="34" charset="0"/>
                <a:cs typeface="Arial" pitchFamily="34" charset="0"/>
              </a:rPr>
              <a:t> Funded by JISC, OCLC, and Oxford University. </a:t>
            </a:r>
            <a:r>
              <a:rPr lang="en-US" sz="800" u="sng" dirty="0" smtClean="0">
                <a:latin typeface="Arial" pitchFamily="34" charset="0"/>
                <a:cs typeface="Arial" pitchFamily="34" charset="0"/>
                <a:hlinkClick r:id="rId3"/>
              </a:rPr>
              <a:t>http://www.oclc.org/research/activities/vandr/</a:t>
            </a:r>
            <a:endParaRPr lang="en-US" sz="800" u="sng" dirty="0" smtClean="0">
              <a:latin typeface="Arial" pitchFamily="34" charset="0"/>
              <a:cs typeface="Arial" pitchFamily="34" charset="0"/>
            </a:endParaRPr>
          </a:p>
          <a:p>
            <a:pPr defTabSz="896203" fontAlgn="base">
              <a:spcAft>
                <a:spcPct val="0"/>
              </a:spcAft>
              <a:defRPr/>
            </a:pPr>
            <a:endParaRPr lang="en-US" sz="900" u="sng" dirty="0" smtClean="0">
              <a:latin typeface="Arial" pitchFamily="34" charset="0"/>
              <a:cs typeface="Arial" pitchFamily="34" charset="0"/>
            </a:endParaRPr>
          </a:p>
          <a:p>
            <a:r>
              <a:rPr lang="en-US" sz="900" dirty="0" smtClean="0">
                <a:latin typeface="Arial" pitchFamily="34" charset="0"/>
                <a:cs typeface="Arial" pitchFamily="34" charset="0"/>
              </a:rPr>
              <a:t>Most researchers self-taught in discovery services</a:t>
            </a:r>
          </a:p>
          <a:p>
            <a:pPr lvl="1">
              <a:buFont typeface="Arial" pitchFamily="34" charset="0"/>
              <a:buChar char="•"/>
            </a:pPr>
            <a:r>
              <a:rPr lang="en-US" sz="900" dirty="0" smtClean="0">
                <a:latin typeface="Arial" pitchFamily="34" charset="0"/>
                <a:cs typeface="Arial" pitchFamily="34" charset="0"/>
              </a:rPr>
              <a:t>62% report no formal training (p.64)</a:t>
            </a:r>
          </a:p>
          <a:p>
            <a:pPr lvl="1">
              <a:buFont typeface="Arial" pitchFamily="34" charset="0"/>
              <a:buChar char="•"/>
            </a:pPr>
            <a:r>
              <a:rPr lang="en-US" sz="900" dirty="0" smtClean="0">
                <a:latin typeface="Arial" pitchFamily="34" charset="0"/>
                <a:cs typeface="Arial" pitchFamily="34" charset="0"/>
              </a:rPr>
              <a:t>Confident in their skills (p.9)</a:t>
            </a:r>
          </a:p>
          <a:p>
            <a:pPr lvl="1">
              <a:buFont typeface="Arial" pitchFamily="34" charset="0"/>
              <a:buChar char="•"/>
            </a:pPr>
            <a:endParaRPr lang="en-US" sz="900" dirty="0" smtClean="0">
              <a:latin typeface="Arial" pitchFamily="34" charset="0"/>
              <a:cs typeface="Arial" pitchFamily="34" charset="0"/>
            </a:endParaRPr>
          </a:p>
          <a:p>
            <a:r>
              <a:rPr lang="en-US" sz="800" dirty="0" smtClean="0">
                <a:latin typeface="Arial" pitchFamily="34" charset="0"/>
                <a:cs typeface="Arial" pitchFamily="34" charset="0"/>
              </a:rPr>
              <a:t>Research Information Network. (2006). </a:t>
            </a:r>
            <a:r>
              <a:rPr lang="en-US" sz="800" i="1" dirty="0" smtClean="0">
                <a:latin typeface="Arial" pitchFamily="34" charset="0"/>
                <a:cs typeface="Arial" pitchFamily="34" charset="0"/>
              </a:rPr>
              <a:t>Researchers and discovery services: </a:t>
            </a:r>
            <a:r>
              <a:rPr lang="en-US" sz="800" i="1" dirty="0" err="1" smtClean="0">
                <a:latin typeface="Arial" pitchFamily="34" charset="0"/>
                <a:cs typeface="Arial" pitchFamily="34" charset="0"/>
              </a:rPr>
              <a:t>Behaviour</a:t>
            </a:r>
            <a:r>
              <a:rPr lang="en-US" sz="800" i="1" dirty="0" smtClean="0">
                <a:latin typeface="Arial" pitchFamily="34" charset="0"/>
                <a:cs typeface="Arial" pitchFamily="34" charset="0"/>
              </a:rPr>
              <a:t>, perceptions and needs.</a:t>
            </a:r>
            <a:r>
              <a:rPr lang="en-US" sz="800" dirty="0" smtClean="0">
                <a:latin typeface="Arial" pitchFamily="34" charset="0"/>
                <a:cs typeface="Arial" pitchFamily="34" charset="0"/>
              </a:rPr>
              <a:t> London: Research Information Network.</a:t>
            </a:r>
          </a:p>
          <a:p>
            <a:endParaRPr lang="en-US" sz="900" dirty="0" smtClean="0">
              <a:latin typeface="Arial" pitchFamily="34" charset="0"/>
              <a:cs typeface="Arial" pitchFamily="34" charset="0"/>
            </a:endParaRPr>
          </a:p>
          <a:p>
            <a:r>
              <a:rPr lang="en-US" sz="900" dirty="0" smtClean="0">
                <a:latin typeface="Arial" pitchFamily="34" charset="0"/>
                <a:cs typeface="Arial" pitchFamily="34" charset="0"/>
              </a:rPr>
              <a:t>Discuss New Zealand computer science faculty projects, 1996 and 2011.</a:t>
            </a:r>
          </a:p>
          <a:p>
            <a:endParaRPr lang="en-US" sz="900" dirty="0" smtClean="0">
              <a:latin typeface="Arial" pitchFamily="34" charset="0"/>
              <a:cs typeface="Arial" pitchFamily="34" charset="0"/>
            </a:endParaRPr>
          </a:p>
          <a:p>
            <a:pPr defTabSz="896203" fontAlgn="base">
              <a:spcBef>
                <a:spcPct val="30000"/>
              </a:spcBef>
              <a:spcAft>
                <a:spcPct val="0"/>
              </a:spcAft>
              <a:defRPr/>
            </a:pPr>
            <a:r>
              <a:rPr lang="en-US" sz="800" dirty="0" smtClean="0">
                <a:latin typeface="Arial" pitchFamily="34" charset="0"/>
                <a:cs typeface="Arial" pitchFamily="34" charset="0"/>
              </a:rPr>
              <a:t>Cunningham, S. J. &amp; </a:t>
            </a:r>
            <a:r>
              <a:rPr lang="en-US" sz="800" dirty="0" err="1" smtClean="0">
                <a:latin typeface="Arial" pitchFamily="34" charset="0"/>
                <a:cs typeface="Arial" pitchFamily="34" charset="0"/>
              </a:rPr>
              <a:t>Connaway</a:t>
            </a:r>
            <a:r>
              <a:rPr lang="en-US" sz="800" dirty="0" smtClean="0">
                <a:latin typeface="Arial" pitchFamily="34" charset="0"/>
                <a:cs typeface="Arial" pitchFamily="34" charset="0"/>
              </a:rPr>
              <a:t>, L. S. (1996). Information searching preferences and practices of computer science researchers. In J. Grundy (Ed.), </a:t>
            </a:r>
            <a:r>
              <a:rPr lang="en-US" sz="800" i="1" dirty="0" smtClean="0">
                <a:latin typeface="Arial" pitchFamily="34" charset="0"/>
                <a:cs typeface="Arial" pitchFamily="34" charset="0"/>
              </a:rPr>
              <a:t>Proceedings: Sixth Australian conference on computer-human interaction,</a:t>
            </a:r>
            <a:r>
              <a:rPr lang="en-US" sz="800" dirty="0" smtClean="0">
                <a:latin typeface="Arial" pitchFamily="34" charset="0"/>
                <a:cs typeface="Arial" pitchFamily="34" charset="0"/>
              </a:rPr>
              <a:t> </a:t>
            </a:r>
            <a:r>
              <a:rPr lang="en-US" sz="800" i="1" dirty="0" smtClean="0">
                <a:latin typeface="Arial" pitchFamily="34" charset="0"/>
                <a:cs typeface="Arial" pitchFamily="34" charset="0"/>
              </a:rPr>
              <a:t>November 24-27, 1996, Hamilton, New Zealand</a:t>
            </a:r>
            <a:r>
              <a:rPr lang="en-US" sz="800" dirty="0" smtClean="0">
                <a:latin typeface="Arial" pitchFamily="34" charset="0"/>
                <a:cs typeface="Arial" pitchFamily="34" charset="0"/>
              </a:rPr>
              <a:t> (pp. 294-299). Los Alamitos, CA: IEEE Computer Society Press.</a:t>
            </a:r>
          </a:p>
          <a:p>
            <a:pPr defTabSz="896203" fontAlgn="base">
              <a:spcAft>
                <a:spcPct val="0"/>
              </a:spcAft>
              <a:defRPr/>
            </a:pPr>
            <a:endParaRPr lang="en-US" sz="900" dirty="0" smtClean="0">
              <a:latin typeface="Arial" pitchFamily="34" charset="0"/>
              <a:cs typeface="Arial" pitchFamily="34" charset="0"/>
            </a:endParaRPr>
          </a:p>
          <a:p>
            <a:pPr defTabSz="896203" fontAlgn="base">
              <a:spcBef>
                <a:spcPct val="30000"/>
              </a:spcBef>
              <a:spcAft>
                <a:spcPct val="0"/>
              </a:spcAft>
              <a:defRPr/>
            </a:pPr>
            <a:endParaRPr lang="en-US" sz="900" dirty="0" smtClean="0"/>
          </a:p>
          <a:p>
            <a:endParaRPr lang="en-US" sz="900" dirty="0" smtClean="0"/>
          </a:p>
          <a:p>
            <a:endParaRPr lang="en-US" sz="900" dirty="0" smtClean="0"/>
          </a:p>
          <a:p>
            <a:endParaRPr lang="en-US" sz="900" dirty="0"/>
          </a:p>
        </p:txBody>
      </p:sp>
      <p:sp>
        <p:nvSpPr>
          <p:cNvPr id="4" name="Slide Number Placeholder 3"/>
          <p:cNvSpPr>
            <a:spLocks noGrp="1"/>
          </p:cNvSpPr>
          <p:nvPr>
            <p:ph type="sldNum" sz="quarter" idx="10"/>
          </p:nvPr>
        </p:nvSpPr>
        <p:spPr/>
        <p:txBody>
          <a:bodyPr/>
          <a:lstStyle/>
          <a:p>
            <a:fld id="{69B6AD8F-9848-4D4D-A605-CB2EDD5D8AB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Large Head and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13701" y="1371600"/>
            <a:ext cx="3714751"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14875" y="1371600"/>
            <a:ext cx="3714750"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9" name="Group 14"/>
          <p:cNvGrpSpPr/>
          <p:nvPr userDrawn="1"/>
        </p:nvGrpSpPr>
        <p:grpSpPr>
          <a:xfrm>
            <a:off x="0" y="0"/>
            <a:ext cx="9144000" cy="855144"/>
            <a:chOff x="0" y="0"/>
            <a:chExt cx="9144000" cy="855144"/>
          </a:xfrm>
        </p:grpSpPr>
        <p:sp>
          <p:nvSpPr>
            <p:cNvPr id="10" name="Rounded Rectangle 9"/>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12" name="Title 1"/>
          <p:cNvSpPr txBox="1">
            <a:spLocks/>
          </p:cNvSpPr>
          <p:nvPr userDrawn="1"/>
        </p:nvSpPr>
        <p:spPr>
          <a:xfrm>
            <a:off x="152400" y="0"/>
            <a:ext cx="8534400" cy="609600"/>
          </a:xfrm>
          <a:prstGeom prst="rect">
            <a:avLst/>
          </a:prstGeom>
        </p:spPr>
        <p:txBody>
          <a:bodyPr vert="horz" wrap="none" lIns="0" tIns="45720" rIns="0" bIns="45720" rtlCol="0" anchor="ctr">
            <a:noAutofit/>
          </a:bodyPr>
          <a:lstStyle>
            <a:lvl1pPr algn="l">
              <a:defRPr sz="2000">
                <a:solidFill>
                  <a:schemeClr val="bg1"/>
                </a:solidFil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mj-lt"/>
              <a:ea typeface="+mj-ea"/>
              <a:cs typeface="Georgia"/>
            </a:endParaRPr>
          </a:p>
        </p:txBody>
      </p:sp>
    </p:spTree>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Head and Char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ll Head and Open Layout">
    <p:spTree>
      <p:nvGrpSpPr>
        <p:cNvPr id="1" name=""/>
        <p:cNvGrpSpPr/>
        <p:nvPr/>
      </p:nvGrpSpPr>
      <p:grpSpPr>
        <a:xfrm>
          <a:off x="0" y="0"/>
          <a:ext cx="0" cy="0"/>
          <a:chOff x="0" y="0"/>
          <a:chExt cx="0" cy="0"/>
        </a:xfrm>
      </p:grpSpPr>
      <p:grpSp>
        <p:nvGrpSpPr>
          <p:cNvPr id="12"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5/1/2013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ll Head and Big Tex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anchor="ctr">
            <a:noAutofit/>
          </a:bodyPr>
          <a:lstStyle>
            <a:lvl1pPr marL="0" indent="0" algn="ctr">
              <a:lnSpc>
                <a:spcPct val="100000"/>
              </a:lnSpc>
              <a:spcBef>
                <a:spcPts val="1200"/>
              </a:spcBef>
              <a:buNone/>
              <a:defRPr sz="66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mall Head and Big Tex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66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g Text-Blu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p:txBody>
          <a:bodyPr/>
          <a:lstStyle/>
          <a:p>
            <a:fld id="{793BC21B-894E-AB42-B567-820E81E1B58F}" type="datetimeFigureOut">
              <a:rPr lang="en-US" smtClean="0"/>
              <a:pPr/>
              <a:t>5/1/2013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solidFill>
                  <a:srgbClr val="FFFFFF"/>
                </a:soli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mall Head and Char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5"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ig Head and Conten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3BC21B-894E-AB42-B567-820E81E1B58F}" type="datetimeFigureOut">
              <a:rPr lang="en-US" smtClean="0"/>
              <a:pPr/>
              <a:t>5/1/2013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Big Head and Open Layou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3BC21B-894E-AB42-B567-820E81E1B58F}" type="datetimeFigureOut">
              <a:rPr lang="en-US" smtClean="0"/>
              <a:pPr/>
              <a:t>5/1/2013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g Text-Whit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5/1/2013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p:txBody>
          <a:bodyPr/>
          <a:lstStyle/>
          <a:p>
            <a:fld id="{793BC21B-894E-AB42-B567-820E81E1B58F}" type="datetimeFigureOut">
              <a:rPr lang="en-US" smtClean="0"/>
              <a:pPr/>
              <a:t>5/1/2013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4" name="Title 1"/>
          <p:cNvSpPr>
            <a:spLocks noGrp="1"/>
          </p:cNvSpPr>
          <p:nvPr>
            <p:ph type="ctrTitle"/>
          </p:nvPr>
        </p:nvSpPr>
        <p:spPr>
          <a:xfrm>
            <a:off x="685800" y="1523999"/>
            <a:ext cx="7772400" cy="2732725"/>
          </a:xfrm>
        </p:spPr>
        <p:txBody>
          <a:bodyPr wrap="square" tIns="0" bIns="0" anchor="t">
            <a:normAutofit/>
          </a:bodyPr>
          <a:lstStyle>
            <a:lvl1pPr algn="l">
              <a:defRPr sz="6000">
                <a:solidFill>
                  <a:schemeClr val="bg1"/>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990216"/>
            <a:ext cx="7772400" cy="533784"/>
          </a:xfrm>
        </p:spPr>
        <p:txBody>
          <a:bodyPr anchor="t">
            <a:norm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Text Placeholder 15"/>
          <p:cNvSpPr>
            <a:spLocks noGrp="1"/>
          </p:cNvSpPr>
          <p:nvPr>
            <p:ph type="body" sz="quarter" idx="14" hasCustomPrompt="1"/>
          </p:nvPr>
        </p:nvSpPr>
        <p:spPr>
          <a:xfrm>
            <a:off x="685800" y="245651"/>
            <a:ext cx="8153400" cy="491741"/>
          </a:xfrm>
        </p:spPr>
        <p:txBody>
          <a:bodyPr>
            <a:normAutofit/>
          </a:bodyPr>
          <a:lstStyle>
            <a:lvl1pPr marL="0" indent="0" algn="r">
              <a:spcBef>
                <a:spcPts val="1200"/>
              </a:spcBef>
              <a:buNone/>
              <a:defRPr sz="1400" baseline="0">
                <a:solidFill>
                  <a:srgbClr val="FFFFFF"/>
                </a:solidFill>
              </a:defRPr>
            </a:lvl1pPr>
          </a:lstStyle>
          <a:p>
            <a:r>
              <a:rPr lang="en-US" dirty="0" smtClean="0">
                <a:solidFill>
                  <a:schemeClr val="tx1">
                    <a:lumMod val="65000"/>
                    <a:lumOff val="35000"/>
                  </a:schemeClr>
                </a:solidFill>
                <a:latin typeface="Arial"/>
                <a:cs typeface="Arial"/>
              </a:rPr>
              <a:t>Venue or location, date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Twitter </a:t>
            </a:r>
            <a:r>
              <a:rPr lang="en-US" dirty="0" err="1" smtClean="0">
                <a:solidFill>
                  <a:schemeClr val="tx1">
                    <a:lumMod val="65000"/>
                    <a:lumOff val="35000"/>
                  </a:schemeClr>
                </a:solidFill>
                <a:latin typeface="Arial"/>
                <a:cs typeface="Arial"/>
              </a:rPr>
              <a:t>hashtag</a:t>
            </a:r>
            <a:endParaRPr lang="en-US" dirty="0" smtClean="0">
              <a:solidFill>
                <a:schemeClr val="tx1">
                  <a:lumMod val="65000"/>
                  <a:lumOff val="35000"/>
                </a:schemeClr>
              </a:solidFill>
              <a:latin typeface="Arial"/>
              <a:cs typeface="Arial"/>
            </a:endParaRPr>
          </a:p>
          <a:p>
            <a:pPr lvl="0"/>
            <a:endParaRPr lang="en-US" dirty="0"/>
          </a:p>
        </p:txBody>
      </p:sp>
      <p:sp>
        <p:nvSpPr>
          <p:cNvPr id="17" name="Text Placeholder 15"/>
          <p:cNvSpPr>
            <a:spLocks noGrp="1"/>
          </p:cNvSpPr>
          <p:nvPr>
            <p:ph type="body" sz="quarter" idx="13" hasCustomPrompt="1"/>
          </p:nvPr>
        </p:nvSpPr>
        <p:spPr>
          <a:xfrm>
            <a:off x="685800" y="4256725"/>
            <a:ext cx="3693697" cy="457200"/>
          </a:xfrm>
        </p:spPr>
        <p:txBody>
          <a:bodyPr>
            <a:normAutofit/>
          </a:bodyPr>
          <a:lstStyle>
            <a:lvl1pPr marL="0" indent="0">
              <a:spcBef>
                <a:spcPts val="1200"/>
              </a:spcBef>
              <a:buNone/>
              <a:defRPr sz="2000">
                <a:solidFill>
                  <a:schemeClr val="bg1"/>
                </a:solidFill>
              </a:defRPr>
            </a:lvl1pPr>
          </a:lstStyle>
          <a:p>
            <a:r>
              <a:rPr lang="en-US" dirty="0" smtClean="0">
                <a:solidFill>
                  <a:schemeClr val="tx1">
                    <a:lumMod val="65000"/>
                    <a:lumOff val="35000"/>
                  </a:schemeClr>
                </a:solidFill>
                <a:latin typeface="Arial"/>
                <a:cs typeface="Arial"/>
              </a:rPr>
              <a:t>Presenter name</a:t>
            </a:r>
            <a:endParaRPr lang="en-US" dirty="0"/>
          </a:p>
        </p:txBody>
      </p:sp>
      <p:sp>
        <p:nvSpPr>
          <p:cNvPr id="18" name="Text Placeholder 15"/>
          <p:cNvSpPr>
            <a:spLocks noGrp="1"/>
          </p:cNvSpPr>
          <p:nvPr>
            <p:ph type="body" sz="quarter" idx="15" hasCustomPrompt="1"/>
          </p:nvPr>
        </p:nvSpPr>
        <p:spPr>
          <a:xfrm>
            <a:off x="685800" y="4713925"/>
            <a:ext cx="3693697" cy="1305875"/>
          </a:xfrm>
        </p:spPr>
        <p:txBody>
          <a:bodyPr>
            <a:normAutofit/>
          </a:bodyPr>
          <a:lstStyle>
            <a:lvl1pPr marL="0" indent="0">
              <a:spcBef>
                <a:spcPts val="1200"/>
              </a:spcBef>
              <a:buNone/>
              <a:defRPr sz="1400">
                <a:solidFill>
                  <a:schemeClr val="bg1"/>
                </a:solidFill>
              </a:defRPr>
            </a:lvl1pPr>
          </a:lstStyle>
          <a:p>
            <a:r>
              <a:rPr lang="en-US" dirty="0" smtClean="0">
                <a:solidFill>
                  <a:schemeClr val="tx1">
                    <a:lumMod val="65000"/>
                    <a:lumOff val="35000"/>
                  </a:schemeClr>
                </a:solidFill>
                <a:latin typeface="Arial"/>
                <a:cs typeface="Arial"/>
              </a:rPr>
              <a:t>Title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Organization</a:t>
            </a:r>
          </a:p>
          <a:p>
            <a:r>
              <a:rPr lang="en-US" dirty="0" smtClean="0">
                <a:solidFill>
                  <a:schemeClr val="tx1">
                    <a:lumMod val="65000"/>
                    <a:lumOff val="35000"/>
                  </a:schemeClr>
                </a:solidFill>
                <a:latin typeface="Arial"/>
                <a:cs typeface="Arial"/>
              </a:rPr>
              <a:t>Presenter’s Twitter</a:t>
            </a:r>
            <a:r>
              <a:rPr lang="en-US" baseline="0" dirty="0" smtClean="0">
                <a:solidFill>
                  <a:schemeClr val="tx1">
                    <a:lumMod val="65000"/>
                    <a:lumOff val="35000"/>
                  </a:schemeClr>
                </a:solidFill>
                <a:latin typeface="Arial"/>
                <a:cs typeface="Arial"/>
              </a:rPr>
              <a:t> ID or other info</a:t>
            </a:r>
          </a:p>
        </p:txBody>
      </p:sp>
      <p:pic>
        <p:nvPicPr>
          <p:cNvPr id="19" name="Picture 18" descr="oclclogo-rings-transparent.png"/>
          <p:cNvPicPr>
            <a:picLocks noChangeAspect="1"/>
          </p:cNvPicPr>
          <p:nvPr userDrawn="1"/>
        </p:nvPicPr>
        <p:blipFill>
          <a:blip r:embed="rId2">
            <a:alphaModFix amt="30000"/>
          </a:blip>
          <a:srcRect b="8763"/>
          <a:stretch>
            <a:fillRect/>
          </a:stretch>
        </p:blipFill>
        <p:spPr>
          <a:xfrm>
            <a:off x="5325434" y="2853375"/>
            <a:ext cx="3513766" cy="339502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bg1"/>
                </a:solidFill>
              </a:defRPr>
            </a:lvl1pPr>
            <a:lvl2pPr>
              <a:defRPr sz="2000">
                <a:solidFill>
                  <a:schemeClr val="bg1"/>
                </a:solidFill>
              </a:defRPr>
            </a:lvl2pPr>
            <a:lvl3pPr marL="914400" indent="-228600">
              <a:defRPr sz="1800">
                <a:solidFill>
                  <a:schemeClr val="bg1"/>
                </a:solidFill>
              </a:defRPr>
            </a:lvl3pPr>
            <a:lvl4pPr>
              <a:defRPr sz="16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50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50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5/1/2013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1" name="Group 11"/>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5/1/2013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5/1/2013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6">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5/1/2013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5/1/2013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1" name="Group 11"/>
          <p:cNvGrpSpPr/>
          <p:nvPr userDrawn="1"/>
        </p:nvGrpSpPr>
        <p:grpSpPr>
          <a:xfrm>
            <a:off x="0" y="0"/>
            <a:ext cx="9144000" cy="855144"/>
            <a:chOff x="0" y="0"/>
            <a:chExt cx="9144000" cy="855144"/>
          </a:xfrm>
        </p:grpSpPr>
        <p:sp>
          <p:nvSpPr>
            <p:cNvPr id="12" name="Rounded Rectangle 11"/>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4" name="Isosceles Triangle 13"/>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5/1/2013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5/1/2013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3">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5/1/2013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5/1/2013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Title,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5/1/2013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4">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6_Small Head and Open Layout">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6" name="Picture Placeholder 15"/>
          <p:cNvSpPr>
            <a:spLocks noGrp="1"/>
          </p:cNvSpPr>
          <p:nvPr>
            <p:ph type="pic" sz="quarter" idx="13"/>
          </p:nvPr>
        </p:nvSpPr>
        <p:spPr>
          <a:xfrm>
            <a:off x="5864225" y="6284913"/>
            <a:ext cx="3279775" cy="573087"/>
          </a:xfrm>
        </p:spPr>
        <p:txBody>
          <a:bodyPr/>
          <a:lstStyle/>
          <a:p>
            <a:endParaRPr lang="en-US"/>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Large 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5/1/2013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p:txBody>
          <a:bodyPr/>
          <a:lstStyle/>
          <a:p>
            <a:fld id="{793BC21B-894E-AB42-B567-820E81E1B58F}" type="datetimeFigureOut">
              <a:rPr lang="en-US" smtClean="0"/>
              <a:pPr/>
              <a:t>5/1/2013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4" name="Title 1"/>
          <p:cNvSpPr>
            <a:spLocks noGrp="1"/>
          </p:cNvSpPr>
          <p:nvPr>
            <p:ph type="ctrTitle"/>
          </p:nvPr>
        </p:nvSpPr>
        <p:spPr>
          <a:xfrm>
            <a:off x="685800" y="1523999"/>
            <a:ext cx="7772400" cy="2732725"/>
          </a:xfrm>
        </p:spPr>
        <p:txBody>
          <a:bodyPr wrap="square" tIns="0" bIns="0" anchor="t">
            <a:normAutofit/>
          </a:bodyPr>
          <a:lstStyle>
            <a:lvl1pPr algn="l">
              <a:defRPr sz="6000">
                <a:solidFill>
                  <a:schemeClr val="bg1"/>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990216"/>
            <a:ext cx="7772400" cy="533784"/>
          </a:xfrm>
        </p:spPr>
        <p:txBody>
          <a:bodyPr anchor="t">
            <a:norm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Text Placeholder 15"/>
          <p:cNvSpPr>
            <a:spLocks noGrp="1"/>
          </p:cNvSpPr>
          <p:nvPr>
            <p:ph type="body" sz="quarter" idx="14" hasCustomPrompt="1"/>
          </p:nvPr>
        </p:nvSpPr>
        <p:spPr>
          <a:xfrm>
            <a:off x="685800" y="245651"/>
            <a:ext cx="8153400" cy="491741"/>
          </a:xfrm>
        </p:spPr>
        <p:txBody>
          <a:bodyPr>
            <a:normAutofit/>
          </a:bodyPr>
          <a:lstStyle>
            <a:lvl1pPr marL="0" indent="0" algn="r">
              <a:spcBef>
                <a:spcPts val="1200"/>
              </a:spcBef>
              <a:buNone/>
              <a:defRPr sz="1400" baseline="0">
                <a:solidFill>
                  <a:srgbClr val="FFFFFF"/>
                </a:solidFill>
              </a:defRPr>
            </a:lvl1pPr>
          </a:lstStyle>
          <a:p>
            <a:r>
              <a:rPr lang="en-US" dirty="0" smtClean="0">
                <a:solidFill>
                  <a:schemeClr val="tx1">
                    <a:lumMod val="65000"/>
                    <a:lumOff val="35000"/>
                  </a:schemeClr>
                </a:solidFill>
                <a:latin typeface="Arial"/>
                <a:cs typeface="Arial"/>
              </a:rPr>
              <a:t>Venue or location, date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Twitter </a:t>
            </a:r>
            <a:r>
              <a:rPr lang="en-US" dirty="0" err="1" smtClean="0">
                <a:solidFill>
                  <a:schemeClr val="tx1">
                    <a:lumMod val="65000"/>
                    <a:lumOff val="35000"/>
                  </a:schemeClr>
                </a:solidFill>
                <a:latin typeface="Arial"/>
                <a:cs typeface="Arial"/>
              </a:rPr>
              <a:t>hashtag</a:t>
            </a:r>
            <a:endParaRPr lang="en-US" dirty="0" smtClean="0">
              <a:solidFill>
                <a:schemeClr val="tx1">
                  <a:lumMod val="65000"/>
                  <a:lumOff val="35000"/>
                </a:schemeClr>
              </a:solidFill>
              <a:latin typeface="Arial"/>
              <a:cs typeface="Arial"/>
            </a:endParaRPr>
          </a:p>
          <a:p>
            <a:pPr lvl="0"/>
            <a:endParaRPr lang="en-US" dirty="0"/>
          </a:p>
        </p:txBody>
      </p:sp>
      <p:sp>
        <p:nvSpPr>
          <p:cNvPr id="17" name="Text Placeholder 15"/>
          <p:cNvSpPr>
            <a:spLocks noGrp="1"/>
          </p:cNvSpPr>
          <p:nvPr>
            <p:ph type="body" sz="quarter" idx="13" hasCustomPrompt="1"/>
          </p:nvPr>
        </p:nvSpPr>
        <p:spPr>
          <a:xfrm>
            <a:off x="685800" y="4256725"/>
            <a:ext cx="3693697" cy="457200"/>
          </a:xfrm>
        </p:spPr>
        <p:txBody>
          <a:bodyPr>
            <a:normAutofit/>
          </a:bodyPr>
          <a:lstStyle>
            <a:lvl1pPr marL="0" indent="0">
              <a:spcBef>
                <a:spcPts val="1200"/>
              </a:spcBef>
              <a:buNone/>
              <a:defRPr sz="2000">
                <a:solidFill>
                  <a:schemeClr val="bg1"/>
                </a:solidFill>
              </a:defRPr>
            </a:lvl1pPr>
          </a:lstStyle>
          <a:p>
            <a:r>
              <a:rPr lang="en-US" dirty="0" smtClean="0">
                <a:solidFill>
                  <a:schemeClr val="tx1">
                    <a:lumMod val="65000"/>
                    <a:lumOff val="35000"/>
                  </a:schemeClr>
                </a:solidFill>
                <a:latin typeface="Arial"/>
                <a:cs typeface="Arial"/>
              </a:rPr>
              <a:t>Presenter name</a:t>
            </a:r>
            <a:endParaRPr lang="en-US" dirty="0"/>
          </a:p>
        </p:txBody>
      </p:sp>
      <p:sp>
        <p:nvSpPr>
          <p:cNvPr id="18" name="Text Placeholder 15"/>
          <p:cNvSpPr>
            <a:spLocks noGrp="1"/>
          </p:cNvSpPr>
          <p:nvPr>
            <p:ph type="body" sz="quarter" idx="15" hasCustomPrompt="1"/>
          </p:nvPr>
        </p:nvSpPr>
        <p:spPr>
          <a:xfrm>
            <a:off x="685800" y="4713925"/>
            <a:ext cx="3693697" cy="1305875"/>
          </a:xfrm>
        </p:spPr>
        <p:txBody>
          <a:bodyPr>
            <a:normAutofit/>
          </a:bodyPr>
          <a:lstStyle>
            <a:lvl1pPr marL="0" indent="0">
              <a:spcBef>
                <a:spcPts val="1200"/>
              </a:spcBef>
              <a:buNone/>
              <a:defRPr sz="1400">
                <a:solidFill>
                  <a:schemeClr val="bg1"/>
                </a:solidFill>
              </a:defRPr>
            </a:lvl1pPr>
          </a:lstStyle>
          <a:p>
            <a:r>
              <a:rPr lang="en-US" dirty="0" smtClean="0">
                <a:solidFill>
                  <a:schemeClr val="tx1">
                    <a:lumMod val="65000"/>
                    <a:lumOff val="35000"/>
                  </a:schemeClr>
                </a:solidFill>
                <a:latin typeface="Arial"/>
                <a:cs typeface="Arial"/>
              </a:rPr>
              <a:t>Title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Organization</a:t>
            </a:r>
          </a:p>
          <a:p>
            <a:r>
              <a:rPr lang="en-US" dirty="0" smtClean="0">
                <a:solidFill>
                  <a:schemeClr val="tx1">
                    <a:lumMod val="65000"/>
                    <a:lumOff val="35000"/>
                  </a:schemeClr>
                </a:solidFill>
                <a:latin typeface="Arial"/>
                <a:cs typeface="Arial"/>
              </a:rPr>
              <a:t>Presenter’s Twitter</a:t>
            </a:r>
            <a:r>
              <a:rPr lang="en-US" baseline="0" dirty="0" smtClean="0">
                <a:solidFill>
                  <a:schemeClr val="tx1">
                    <a:lumMod val="65000"/>
                    <a:lumOff val="35000"/>
                  </a:schemeClr>
                </a:solidFill>
                <a:latin typeface="Arial"/>
                <a:cs typeface="Arial"/>
              </a:rPr>
              <a:t> ID or other info</a:t>
            </a:r>
          </a:p>
        </p:txBody>
      </p:sp>
      <p:pic>
        <p:nvPicPr>
          <p:cNvPr id="19" name="Picture 18" descr="oclclogo-rings-transparent.png"/>
          <p:cNvPicPr>
            <a:picLocks noChangeAspect="1"/>
          </p:cNvPicPr>
          <p:nvPr userDrawn="1"/>
        </p:nvPicPr>
        <p:blipFill>
          <a:blip r:embed="rId2" cstate="print">
            <a:alphaModFix amt="30000"/>
          </a:blip>
          <a:srcRect b="8763"/>
          <a:stretch>
            <a:fillRect/>
          </a:stretch>
        </p:blipFill>
        <p:spPr>
          <a:xfrm>
            <a:off x="5325434" y="2853375"/>
            <a:ext cx="3513766" cy="339502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0725"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Head,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3" name="Rounded Rectangle 12"/>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3"/>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5/1/2013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rgbClr val="CDE5F6"/>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Head and Two Content">
    <p:spTree>
      <p:nvGrpSpPr>
        <p:cNvPr id="1" name=""/>
        <p:cNvGrpSpPr/>
        <p:nvPr/>
      </p:nvGrpSpPr>
      <p:grpSpPr>
        <a:xfrm>
          <a:off x="0" y="0"/>
          <a:ext cx="0" cy="0"/>
          <a:chOff x="0" y="0"/>
          <a:chExt cx="0" cy="0"/>
        </a:xfrm>
      </p:grpSpPr>
      <p:grpSp>
        <p:nvGrpSpPr>
          <p:cNvPr id="2" name="Group 7"/>
          <p:cNvGrpSpPr/>
          <p:nvPr userDrawn="1"/>
        </p:nvGrpSpPr>
        <p:grpSpPr>
          <a:xfrm>
            <a:off x="0" y="0"/>
            <a:ext cx="9144000" cy="1759220"/>
            <a:chOff x="228600" y="228600"/>
            <a:chExt cx="9144000" cy="1759220"/>
          </a:xfrm>
          <a:solidFill>
            <a:srgbClr val="195A88"/>
          </a:solidFill>
        </p:grpSpPr>
        <p:sp>
          <p:nvSpPr>
            <p:cNvPr id="6" name="Rounded Rectangle 5"/>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Isosceles Triangle 6"/>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sz="half" idx="1"/>
          </p:nvPr>
        </p:nvSpPr>
        <p:spPr>
          <a:xfrm>
            <a:off x="714375" y="2000250"/>
            <a:ext cx="3714751"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14875" y="2000250"/>
            <a:ext cx="3714750"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457200" y="381000"/>
            <a:ext cx="8229600" cy="914400"/>
          </a:xfrm>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Head, Person Photo and Inf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a:p>
        </p:txBody>
      </p:sp>
      <p:grpSp>
        <p:nvGrpSpPr>
          <p:cNvPr id="3"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
        <p:nvSpPr>
          <p:cNvPr id="11" name="Picture Placeholder 6"/>
          <p:cNvSpPr>
            <a:spLocks noGrp="1"/>
          </p:cNvSpPr>
          <p:nvPr>
            <p:ph type="pic" sz="quarter" idx="13"/>
          </p:nvPr>
        </p:nvSpPr>
        <p:spPr>
          <a:xfrm>
            <a:off x="914400" y="21336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a:p>
        </p:txBody>
      </p:sp>
      <p:sp>
        <p:nvSpPr>
          <p:cNvPr id="13" name="Text Placeholder 12"/>
          <p:cNvSpPr>
            <a:spLocks noGrp="1"/>
          </p:cNvSpPr>
          <p:nvPr>
            <p:ph type="body" sz="quarter" idx="14" hasCustomPrompt="1"/>
          </p:nvPr>
        </p:nvSpPr>
        <p:spPr>
          <a:xfrm>
            <a:off x="3429000" y="2133600"/>
            <a:ext cx="5181600" cy="838200"/>
          </a:xfrm>
        </p:spPr>
        <p:txBody>
          <a:bodyPr>
            <a:normAutofit/>
          </a:bodyPr>
          <a:lstStyle>
            <a:lvl1pPr>
              <a:buNone/>
              <a:defRPr sz="4000"/>
            </a:lvl1pPr>
          </a:lstStyle>
          <a:p>
            <a:pPr lvl="0"/>
            <a:r>
              <a:rPr lang="en-US" dirty="0" smtClean="0"/>
              <a:t>Name</a:t>
            </a:r>
            <a:endParaRPr lang="en-US" dirty="0"/>
          </a:p>
        </p:txBody>
      </p:sp>
      <p:sp>
        <p:nvSpPr>
          <p:cNvPr id="14" name="Text Placeholder 12"/>
          <p:cNvSpPr>
            <a:spLocks noGrp="1"/>
          </p:cNvSpPr>
          <p:nvPr>
            <p:ph type="body" sz="quarter" idx="15" hasCustomPrompt="1"/>
          </p:nvPr>
        </p:nvSpPr>
        <p:spPr>
          <a:xfrm>
            <a:off x="3429000" y="2971800"/>
            <a:ext cx="5181600" cy="838200"/>
          </a:xfrm>
        </p:spPr>
        <p:txBody>
          <a:bodyPr>
            <a:normAutofit/>
          </a:bodyPr>
          <a:lstStyle>
            <a:lvl1pPr>
              <a:buNone/>
              <a:defRPr sz="2400"/>
            </a:lvl1pPr>
          </a:lstStyle>
          <a:p>
            <a:pPr lvl="0"/>
            <a:r>
              <a:rPr lang="en-US" dirty="0" smtClean="0"/>
              <a:t>Position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Head, Text and Conten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tx1"/>
                </a:solidFill>
              </a:defRPr>
            </a:lvl1pPr>
            <a:lvl2pPr>
              <a:defRPr sz="2000">
                <a:solidFill>
                  <a:schemeClr val="tx1"/>
                </a:solidFill>
              </a:defRPr>
            </a:lvl2pPr>
            <a:lvl3pPr marL="914400" indent="-228600">
              <a:defRPr sz="1800">
                <a:solidFill>
                  <a:schemeClr val="tx1"/>
                </a:solidFill>
              </a:defRPr>
            </a:lvl3pPr>
            <a:lvl4pPr>
              <a:defRPr sz="1600">
                <a:solidFill>
                  <a:schemeClr val="tx1"/>
                </a:solidFill>
              </a:defRPr>
            </a:lvl4pPr>
            <a:lvl5pPr>
              <a:defRPr sz="14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Content Placeholder 13"/>
          <p:cNvSpPr>
            <a:spLocks noGrp="1"/>
          </p:cNvSpPr>
          <p:nvPr>
            <p:ph sz="quarter" idx="13"/>
          </p:nvPr>
        </p:nvSpPr>
        <p:spPr>
          <a:xfrm>
            <a:off x="457200" y="990600"/>
            <a:ext cx="4114800" cy="5153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Head and Three People">
    <p:spTree>
      <p:nvGrpSpPr>
        <p:cNvPr id="1" name=""/>
        <p:cNvGrpSpPr/>
        <p:nvPr/>
      </p:nvGrpSpPr>
      <p:grpSpPr>
        <a:xfrm>
          <a:off x="0" y="0"/>
          <a:ext cx="0" cy="0"/>
          <a:chOff x="0" y="0"/>
          <a:chExt cx="0" cy="0"/>
        </a:xfrm>
      </p:grpSpPr>
      <p:grpSp>
        <p:nvGrpSpPr>
          <p:cNvPr id="2" name="Group 14"/>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17"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9" name="Text Placeholder 18"/>
          <p:cNvSpPr>
            <a:spLocks noGrp="1"/>
          </p:cNvSpPr>
          <p:nvPr>
            <p:ph type="body" sz="quarter" idx="16"/>
          </p:nvPr>
        </p:nvSpPr>
        <p:spPr>
          <a:xfrm>
            <a:off x="914400" y="4876800"/>
            <a:ext cx="7315200" cy="1219200"/>
          </a:xfrm>
        </p:spPr>
        <p:txBody>
          <a:bodyPr anchor="t"/>
          <a:lstStyle>
            <a:lvl1pPr marL="0" indent="0" algn="ctr">
              <a:buNone/>
              <a:defRPr/>
            </a:lvl1pPr>
          </a:lstStyle>
          <a:p>
            <a:pPr lvl="0"/>
            <a:r>
              <a:rPr lang="en-US" dirty="0" smtClean="0"/>
              <a:t>Click to edit Master text styles</a:t>
            </a:r>
            <a:endParaRPr lang="en-US" dirty="0"/>
          </a:p>
        </p:txBody>
      </p:sp>
      <p:sp>
        <p:nvSpPr>
          <p:cNvPr id="13" name="Picture Placeholder 6"/>
          <p:cNvSpPr>
            <a:spLocks noGrp="1"/>
          </p:cNvSpPr>
          <p:nvPr>
            <p:ph type="pic" sz="quarter" idx="10"/>
          </p:nvPr>
        </p:nvSpPr>
        <p:spPr>
          <a:xfrm>
            <a:off x="9144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a:p>
        </p:txBody>
      </p:sp>
      <p:sp>
        <p:nvSpPr>
          <p:cNvPr id="18" name="Picture Placeholder 6"/>
          <p:cNvSpPr>
            <a:spLocks noGrp="1"/>
          </p:cNvSpPr>
          <p:nvPr>
            <p:ph type="pic" sz="quarter" idx="11"/>
          </p:nvPr>
        </p:nvSpPr>
        <p:spPr>
          <a:xfrm>
            <a:off x="34671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a:p>
        </p:txBody>
      </p:sp>
      <p:sp>
        <p:nvSpPr>
          <p:cNvPr id="20" name="Picture Placeholder 6"/>
          <p:cNvSpPr>
            <a:spLocks noGrp="1"/>
          </p:cNvSpPr>
          <p:nvPr>
            <p:ph type="pic" sz="quarter" idx="12"/>
          </p:nvPr>
        </p:nvSpPr>
        <p:spPr>
          <a:xfrm>
            <a:off x="60198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a:p>
        </p:txBody>
      </p:sp>
      <p:sp>
        <p:nvSpPr>
          <p:cNvPr id="21" name="Text Placeholder 13"/>
          <p:cNvSpPr>
            <a:spLocks noGrp="1"/>
          </p:cNvSpPr>
          <p:nvPr>
            <p:ph type="body" sz="quarter" idx="13" hasCustomPrompt="1"/>
          </p:nvPr>
        </p:nvSpPr>
        <p:spPr>
          <a:xfrm>
            <a:off x="914400" y="4076660"/>
            <a:ext cx="2209800" cy="266740"/>
          </a:xfrm>
        </p:spPr>
        <p:txBody>
          <a:bodyPr vert="horz" wrap="square" lIns="0" tIns="0" rIns="0" bIns="0" rtlCol="0" anchor="t">
            <a:spAutoFit/>
          </a:bodyPr>
          <a:lstStyle>
            <a:lvl1pPr marL="0" indent="0" algn="ctr">
              <a:spcBef>
                <a:spcPts val="2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4" name="Text Placeholder 13"/>
          <p:cNvSpPr>
            <a:spLocks noGrp="1"/>
          </p:cNvSpPr>
          <p:nvPr>
            <p:ph type="body" sz="quarter" idx="14" hasCustomPrompt="1"/>
          </p:nvPr>
        </p:nvSpPr>
        <p:spPr>
          <a:xfrm>
            <a:off x="3475028"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5" name="Text Placeholder 13"/>
          <p:cNvSpPr>
            <a:spLocks noGrp="1"/>
          </p:cNvSpPr>
          <p:nvPr>
            <p:ph type="body" sz="quarter" idx="15" hasCustomPrompt="1"/>
          </p:nvPr>
        </p:nvSpPr>
        <p:spPr>
          <a:xfrm>
            <a:off x="6026522"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d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OCLC_H_CMYK.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3"/>
              <a:stretch>
                <a:fillRect/>
              </a:stretch>
            </p:blipFill>
          </mc:Choice>
          <mc:Fallback>
            <p:blipFill>
              <a:blip r:embed="rId44"/>
              <a:stretch>
                <a:fillRect/>
              </a:stretch>
            </p:blipFill>
          </mc:Fallback>
        </mc:AlternateContent>
        <p:spPr>
          <a:xfrm>
            <a:off x="239866" y="6400800"/>
            <a:ext cx="903134" cy="294325"/>
          </a:xfrm>
          <a:prstGeom prst="rect">
            <a:avLst/>
          </a:prstGeom>
        </p:spPr>
      </p:pic>
      <p:sp>
        <p:nvSpPr>
          <p:cNvPr id="2" name="Title Placeholder 1"/>
          <p:cNvSpPr>
            <a:spLocks noGrp="1"/>
          </p:cNvSpPr>
          <p:nvPr>
            <p:ph type="title"/>
          </p:nvPr>
        </p:nvSpPr>
        <p:spPr>
          <a:xfrm>
            <a:off x="457200" y="381000"/>
            <a:ext cx="8229600" cy="914400"/>
          </a:xfrm>
          <a:prstGeom prst="rect">
            <a:avLst/>
          </a:prstGeom>
        </p:spPr>
        <p:txBody>
          <a:bodyPr vert="horz" wrap="square"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654404" y="6400800"/>
            <a:ext cx="1269211"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793BC21B-894E-AB42-B567-820E81E1B58F}" type="datetimeFigureOut">
              <a:rPr lang="en-US" smtClean="0"/>
              <a:pPr/>
              <a:t>5/1/2013</a:t>
            </a:fld>
            <a:endParaRPr lang="en-US" dirty="0"/>
          </a:p>
        </p:txBody>
      </p:sp>
      <p:sp>
        <p:nvSpPr>
          <p:cNvPr id="5" name="Footer Placeholder 4"/>
          <p:cNvSpPr>
            <a:spLocks noGrp="1"/>
          </p:cNvSpPr>
          <p:nvPr>
            <p:ph type="ftr" sz="quarter" idx="3"/>
          </p:nvPr>
        </p:nvSpPr>
        <p:spPr>
          <a:xfrm>
            <a:off x="4038600" y="6400800"/>
            <a:ext cx="2466093" cy="294325"/>
          </a:xfrm>
          <a:prstGeom prst="rect">
            <a:avLst/>
          </a:prstGeom>
        </p:spPr>
        <p:txBody>
          <a:bodyPr vert="horz" lIns="91440" tIns="45720" rIns="91440" bIns="45720" rtlCol="0" anchor="ctr"/>
          <a:lstStyle>
            <a:lvl1pPr algn="l">
              <a:defRPr sz="1200" b="0">
                <a:solidFill>
                  <a:schemeClr val="tx1">
                    <a:tint val="75000"/>
                  </a:schemeClr>
                </a:solidFill>
                <a:latin typeface="Myriad Web Pro"/>
                <a:cs typeface="Myriad Web Pro"/>
              </a:defRPr>
            </a:lvl1pPr>
          </a:lstStyle>
          <a:p>
            <a:endParaRPr lang="en-US" dirty="0"/>
          </a:p>
        </p:txBody>
      </p:sp>
      <p:sp>
        <p:nvSpPr>
          <p:cNvPr id="6" name="Slide Number Placeholder 5"/>
          <p:cNvSpPr>
            <a:spLocks noGrp="1"/>
          </p:cNvSpPr>
          <p:nvPr>
            <p:ph type="sldNum" sz="quarter" idx="4"/>
          </p:nvPr>
        </p:nvSpPr>
        <p:spPr>
          <a:xfrm>
            <a:off x="8115381" y="6400800"/>
            <a:ext cx="571418"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818857F2-102E-5148-ADF3-C396FE20EBDD}" type="slidenum">
              <a:rPr lang="en-US" smtClean="0"/>
              <a:pPr/>
              <a:t>‹#›</a:t>
            </a:fld>
            <a:endParaRPr lang="en-US" dirty="0"/>
          </a:p>
        </p:txBody>
      </p:sp>
      <p:sp>
        <p:nvSpPr>
          <p:cNvPr id="9" name="TextBox 8"/>
          <p:cNvSpPr txBox="1"/>
          <p:nvPr/>
        </p:nvSpPr>
        <p:spPr>
          <a:xfrm>
            <a:off x="1166715" y="6431783"/>
            <a:ext cx="2570903" cy="276999"/>
          </a:xfrm>
          <a:prstGeom prst="rect">
            <a:avLst/>
          </a:prstGeom>
          <a:noFill/>
        </p:spPr>
        <p:txBody>
          <a:bodyPr wrap="square" rtlCol="0" anchor="ctr">
            <a:spAutoFit/>
          </a:bodyPr>
          <a:lstStyle/>
          <a:p>
            <a:r>
              <a:rPr lang="en-US" sz="1200" b="0" i="0" dirty="0" smtClean="0">
                <a:solidFill>
                  <a:schemeClr val="tx1">
                    <a:lumMod val="65000"/>
                    <a:lumOff val="35000"/>
                  </a:schemeClr>
                </a:solidFill>
                <a:latin typeface="Tahoma"/>
                <a:cs typeface="Tahoma"/>
              </a:rPr>
              <a:t>The world’s libraries.</a:t>
            </a:r>
            <a:r>
              <a:rPr lang="en-US" sz="1200" b="0" i="0" baseline="0" dirty="0" smtClean="0">
                <a:solidFill>
                  <a:schemeClr val="tx1">
                    <a:lumMod val="65000"/>
                    <a:lumOff val="35000"/>
                  </a:schemeClr>
                </a:solidFill>
                <a:latin typeface="Tahoma"/>
                <a:cs typeface="Tahoma"/>
              </a:rPr>
              <a:t> Connected.</a:t>
            </a:r>
            <a:endParaRPr lang="en-US" sz="1200" b="0" i="0" dirty="0">
              <a:solidFill>
                <a:schemeClr val="tx1">
                  <a:lumMod val="65000"/>
                  <a:lumOff val="35000"/>
                </a:schemeClr>
              </a:solidFill>
              <a:latin typeface="Tahoma"/>
              <a:cs typeface="Tahoma"/>
            </a:endParaRPr>
          </a:p>
        </p:txBody>
      </p:sp>
      <p:cxnSp>
        <p:nvCxnSpPr>
          <p:cNvPr id="11" name="Straight Connector 10"/>
          <p:cNvCxnSpPr/>
          <p:nvPr userDrawn="1"/>
        </p:nvCxnSpPr>
        <p:spPr>
          <a:xfrm>
            <a:off x="0" y="6248400"/>
            <a:ext cx="9144000" cy="1588"/>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38" r:id="rId1"/>
    <p:sldLayoutId id="2147483692" r:id="rId2"/>
    <p:sldLayoutId id="2147483690" r:id="rId3"/>
    <p:sldLayoutId id="2147483687" r:id="rId4"/>
    <p:sldLayoutId id="2147483701" r:id="rId5"/>
    <p:sldLayoutId id="2147483713" r:id="rId6"/>
    <p:sldLayoutId id="2147483731" r:id="rId7"/>
    <p:sldLayoutId id="2147483715" r:id="rId8"/>
    <p:sldLayoutId id="2147483730" r:id="rId9"/>
    <p:sldLayoutId id="2147483707" r:id="rId10"/>
    <p:sldLayoutId id="2147483683" r:id="rId11"/>
    <p:sldLayoutId id="2147483682" r:id="rId12"/>
    <p:sldLayoutId id="2147483709" r:id="rId13"/>
    <p:sldLayoutId id="2147483711" r:id="rId14"/>
    <p:sldLayoutId id="2147483712" r:id="rId15"/>
    <p:sldLayoutId id="2147483703" r:id="rId16"/>
    <p:sldLayoutId id="2147483663" r:id="rId17"/>
    <p:sldLayoutId id="2147483668" r:id="rId18"/>
    <p:sldLayoutId id="2147483710" r:id="rId19"/>
    <p:sldLayoutId id="2147483716" r:id="rId20"/>
    <p:sldLayoutId id="2147483704" r:id="rId21"/>
    <p:sldLayoutId id="2147483705" r:id="rId22"/>
    <p:sldLayoutId id="2147483706" r:id="rId23"/>
    <p:sldLayoutId id="2147483702" r:id="rId24"/>
    <p:sldLayoutId id="2147483724" r:id="rId25"/>
    <p:sldLayoutId id="2147483717" r:id="rId26"/>
    <p:sldLayoutId id="2147483725" r:id="rId27"/>
    <p:sldLayoutId id="2147483721" r:id="rId28"/>
    <p:sldLayoutId id="2147483719" r:id="rId29"/>
    <p:sldLayoutId id="2147483691" r:id="rId30"/>
    <p:sldLayoutId id="2147483723" r:id="rId31"/>
    <p:sldLayoutId id="2147483718" r:id="rId32"/>
    <p:sldLayoutId id="2147483726" r:id="rId33"/>
    <p:sldLayoutId id="2147483722" r:id="rId34"/>
    <p:sldLayoutId id="2147483720" r:id="rId35"/>
    <p:sldLayoutId id="2147483727" r:id="rId36"/>
    <p:sldLayoutId id="2147483728" r:id="rId37"/>
    <p:sldLayoutId id="2147483729" r:id="rId38"/>
    <p:sldLayoutId id="2147483733" r:id="rId39"/>
    <p:sldLayoutId id="2147483734" r:id="rId40"/>
    <p:sldLayoutId id="2147483737" r:id="rId41"/>
  </p:sldLayoutIdLst>
  <p:transition>
    <p:fade/>
  </p:transition>
  <p:timing>
    <p:tnLst>
      <p:par>
        <p:cTn id="1" dur="indefinite" restart="never" nodeType="tmRoot"/>
      </p:par>
    </p:tnLst>
  </p:timing>
  <p:txStyles>
    <p:titleStyle>
      <a:lvl1pPr algn="l" defTabSz="457200" rtl="0" eaLnBrk="1" latinLnBrk="0" hangingPunct="1">
        <a:spcBef>
          <a:spcPct val="0"/>
        </a:spcBef>
        <a:buNone/>
        <a:defRPr sz="4400" b="0" i="0" kern="1200">
          <a:solidFill>
            <a:schemeClr val="accent1"/>
          </a:solidFill>
          <a:latin typeface="+mj-lt"/>
          <a:ea typeface="+mj-ea"/>
          <a:cs typeface="Georgia"/>
        </a:defRPr>
      </a:lvl1pPr>
    </p:titleStyle>
    <p:bodyStyle>
      <a:lvl1pPr marL="233363" indent="-233363" algn="l" defTabSz="457200" rtl="0" eaLnBrk="1" latinLnBrk="0" hangingPunct="1">
        <a:lnSpc>
          <a:spcPct val="110000"/>
        </a:lnSpc>
        <a:spcBef>
          <a:spcPts val="900"/>
        </a:spcBef>
        <a:buClrTx/>
        <a:buFont typeface="Arial"/>
        <a:buChar char="•"/>
        <a:defRPr sz="2400" b="0" i="0" kern="1200">
          <a:solidFill>
            <a:schemeClr val="tx1"/>
          </a:solidFill>
          <a:latin typeface="Arial"/>
          <a:ea typeface="+mn-ea"/>
          <a:cs typeface="Arial"/>
        </a:defRPr>
      </a:lvl1pPr>
      <a:lvl2pPr marL="690563" indent="-233363" algn="l" defTabSz="457200" rtl="0" eaLnBrk="1" latinLnBrk="0" hangingPunct="1">
        <a:lnSpc>
          <a:spcPct val="110000"/>
        </a:lnSpc>
        <a:spcBef>
          <a:spcPts val="900"/>
        </a:spcBef>
        <a:buClrTx/>
        <a:buFont typeface="Arial"/>
        <a:buChar char="•"/>
        <a:defRPr sz="2000" b="0" i="0" kern="1200">
          <a:solidFill>
            <a:schemeClr val="tx1"/>
          </a:solidFill>
          <a:latin typeface="Arial"/>
          <a:ea typeface="+mn-ea"/>
          <a:cs typeface="Arial"/>
        </a:defRPr>
      </a:lvl2pPr>
      <a:lvl3pPr marL="11430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www.oclc.org/nextspace/020/research.htm"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hyperlink" Target="http://ie-repository.jisc.ac.uk/418/2/VirtualScholar_themesFromProjects_revised.pdf" TargetMode="External"/><Relationship Id="rId4" Type="http://schemas.openxmlformats.org/officeDocument/2006/relationships/hyperlink" Target="http://www.jisc.ac.uk/media/documents/publications/reports/2010/digitalinformationseekerreport.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oclc.org/reports/synchronicity/full.pdf"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hyperlink" Target="http://www.firstmonday.org/htbin/cgiwrap/bin/ojs/index.php/fm/article/view/2291/207" TargetMode="External"/><Relationship Id="rId4" Type="http://schemas.openxmlformats.org/officeDocument/2006/relationships/hyperlink" Target="http://informationr.net/ir/18-1/infres181.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oclc.org/research/activities/imls.html" TargetMode="External"/><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hyperlink" Target="http://chronicle.com/blognetwork/theubiquitouslibrarian/2012/04/04/think-like-a-startup-a-white-paper/" TargetMode="External"/><Relationship Id="rId5" Type="http://schemas.openxmlformats.org/officeDocument/2006/relationships/hyperlink" Target="http://www.usatoday.com/news/education/story/2011-08-22/Study-College-students-rarely-use-librarians-expertise/50094086/1" TargetMode="External"/><Relationship Id="rId4" Type="http://schemas.openxmlformats.org/officeDocument/2006/relationships/hyperlink" Target="http://chronicle.com/blogs/wiredcampus/on-facebook-librarian-brings-two-students-from-the-early-1900s-to-life/34845"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oclc.org/research/activities/synergy/default.htm" TargetMode="External"/><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hyperlink" Target="http://firstmonday.org/htbin/cgiwrap/bin/ojs/index.php/fm/article/viewArticle/3171/3049" TargetMode="External"/><Relationship Id="rId5" Type="http://schemas.openxmlformats.org/officeDocument/2006/relationships/hyperlink" Target="http://www.oclc.org/research/activities/vandr/" TargetMode="External"/><Relationship Id="rId4" Type="http://schemas.openxmlformats.org/officeDocument/2006/relationships/hyperlink" Target="http://www.thenation.com/article/168125/amazon-effect"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3999"/>
            <a:ext cx="8153400" cy="2732725"/>
          </a:xfrm>
        </p:spPr>
        <p:txBody>
          <a:bodyPr>
            <a:noAutofit/>
          </a:bodyPr>
          <a:lstStyle/>
          <a:p>
            <a:r>
              <a:rPr lang="en-US" sz="3200" b="1" dirty="0" smtClean="0"/>
              <a:t>“I don’t think I have ever picked up a book out of the library to do any research </a:t>
            </a:r>
            <a:r>
              <a:rPr lang="en-US" sz="3200" dirty="0" smtClean="0"/>
              <a:t>– </a:t>
            </a:r>
            <a:r>
              <a:rPr lang="en-US" sz="3200" b="1" dirty="0" smtClean="0"/>
              <a:t>all I have used is my computer.” </a:t>
            </a:r>
            <a:r>
              <a:rPr lang="en-US" sz="2000" b="1" dirty="0" smtClean="0"/>
              <a:t>(USU1, Female, Age 19)</a:t>
            </a:r>
            <a:endParaRPr lang="en-US" sz="3200" dirty="0"/>
          </a:p>
        </p:txBody>
      </p:sp>
      <p:sp>
        <p:nvSpPr>
          <p:cNvPr id="3" name="Subtitle 2"/>
          <p:cNvSpPr>
            <a:spLocks noGrp="1"/>
          </p:cNvSpPr>
          <p:nvPr>
            <p:ph type="subTitle" idx="1"/>
          </p:nvPr>
        </p:nvSpPr>
        <p:spPr/>
        <p:txBody>
          <a:bodyPr>
            <a:normAutofit/>
          </a:bodyPr>
          <a:lstStyle/>
          <a:p>
            <a:r>
              <a:rPr lang="en-US" b="1" i="1" dirty="0" smtClean="0"/>
              <a:t>THE NEW DIGITAL STUDENTS, or:</a:t>
            </a:r>
            <a:endParaRPr lang="en-US" b="1" i="1" dirty="0"/>
          </a:p>
        </p:txBody>
      </p:sp>
      <p:sp>
        <p:nvSpPr>
          <p:cNvPr id="8" name="Text Placeholder 7"/>
          <p:cNvSpPr>
            <a:spLocks noGrp="1"/>
          </p:cNvSpPr>
          <p:nvPr>
            <p:ph type="body" sz="quarter" idx="14"/>
          </p:nvPr>
        </p:nvSpPr>
        <p:spPr/>
        <p:txBody>
          <a:bodyPr>
            <a:normAutofit fontScale="92500" lnSpcReduction="10000"/>
          </a:bodyPr>
          <a:lstStyle/>
          <a:p>
            <a:r>
              <a:rPr lang="en-US" dirty="0" smtClean="0"/>
              <a:t>Bournemouth, 9 April 2013</a:t>
            </a:r>
            <a:br>
              <a:rPr lang="en-US" dirty="0" smtClean="0"/>
            </a:br>
            <a:r>
              <a:rPr lang="en-US" dirty="0" smtClean="0"/>
              <a:t>UKSG 36</a:t>
            </a:r>
            <a:r>
              <a:rPr lang="en-US" baseline="30000" dirty="0" smtClean="0"/>
              <a:t>th</a:t>
            </a:r>
            <a:r>
              <a:rPr lang="en-US" dirty="0" smtClean="0"/>
              <a:t> Annual Conference and Exhibition</a:t>
            </a:r>
          </a:p>
          <a:p>
            <a:endParaRPr lang="en-US" dirty="0"/>
          </a:p>
        </p:txBody>
      </p:sp>
      <p:sp>
        <p:nvSpPr>
          <p:cNvPr id="6" name="Text Placeholder 5"/>
          <p:cNvSpPr>
            <a:spLocks noGrp="1"/>
          </p:cNvSpPr>
          <p:nvPr>
            <p:ph type="body" sz="quarter" idx="13"/>
          </p:nvPr>
        </p:nvSpPr>
        <p:spPr/>
        <p:txBody>
          <a:bodyPr>
            <a:normAutofit fontScale="92500"/>
          </a:bodyPr>
          <a:lstStyle/>
          <a:p>
            <a:r>
              <a:rPr lang="en-US" dirty="0" smtClean="0"/>
              <a:t>Lynn </a:t>
            </a:r>
            <a:r>
              <a:rPr lang="en-US" dirty="0" err="1" smtClean="0"/>
              <a:t>Silipigni</a:t>
            </a:r>
            <a:r>
              <a:rPr lang="en-US" dirty="0" smtClean="0"/>
              <a:t> </a:t>
            </a:r>
            <a:r>
              <a:rPr lang="en-US" dirty="0" err="1" smtClean="0"/>
              <a:t>Connaway</a:t>
            </a:r>
            <a:r>
              <a:rPr lang="en-US" dirty="0" smtClean="0"/>
              <a:t>, Ph. D</a:t>
            </a:r>
            <a:endParaRPr lang="en-US" dirty="0"/>
          </a:p>
        </p:txBody>
      </p:sp>
      <p:sp>
        <p:nvSpPr>
          <p:cNvPr id="18" name="Text Placeholder 17"/>
          <p:cNvSpPr>
            <a:spLocks noGrp="1"/>
          </p:cNvSpPr>
          <p:nvPr>
            <p:ph type="body" sz="quarter" idx="15"/>
          </p:nvPr>
        </p:nvSpPr>
        <p:spPr/>
        <p:txBody>
          <a:bodyPr/>
          <a:lstStyle/>
          <a:p>
            <a:r>
              <a:rPr lang="en-US" dirty="0" smtClean="0"/>
              <a:t>Senior Research Scientist</a:t>
            </a:r>
            <a:br>
              <a:rPr lang="en-US" dirty="0" smtClean="0"/>
            </a:br>
            <a:r>
              <a:rPr lang="en-US" dirty="0" smtClean="0"/>
              <a:t>OCLC</a:t>
            </a:r>
          </a:p>
          <a:p>
            <a:r>
              <a:rPr lang="en-US" dirty="0" smtClean="0"/>
              <a:t>@</a:t>
            </a:r>
            <a:r>
              <a:rPr lang="en-US" dirty="0" err="1" smtClean="0"/>
              <a:t>LynnConnaway</a:t>
            </a:r>
            <a:endParaRPr lang="en-US" dirty="0" smtClean="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9615" y="890935"/>
            <a:ext cx="4501661" cy="5203129"/>
          </a:xfrm>
        </p:spPr>
        <p:txBody>
          <a:bodyPr anchor="ctr">
            <a:noAutofit/>
          </a:bodyPr>
          <a:lstStyle/>
          <a:p>
            <a:pPr>
              <a:buFont typeface="Arial" pitchFamily="34" charset="0"/>
              <a:buChar char="•"/>
            </a:pPr>
            <a:r>
              <a:rPr lang="en-US" sz="1800" b="1" dirty="0" smtClean="0"/>
              <a:t>Students</a:t>
            </a:r>
          </a:p>
          <a:p>
            <a:pPr lvl="1">
              <a:buFont typeface="Arial" pitchFamily="34" charset="0"/>
              <a:buChar char="•"/>
            </a:pPr>
            <a:r>
              <a:rPr lang="en-US" sz="1600" b="1" dirty="0" smtClean="0"/>
              <a:t>Lack of mobile access</a:t>
            </a:r>
          </a:p>
          <a:p>
            <a:pPr lvl="1">
              <a:buFont typeface="Arial" pitchFamily="34" charset="0"/>
              <a:buChar char="•"/>
            </a:pPr>
            <a:r>
              <a:rPr lang="en-US" sz="1600" b="1" dirty="0" smtClean="0"/>
              <a:t>Library </a:t>
            </a:r>
          </a:p>
          <a:p>
            <a:pPr lvl="2">
              <a:buFont typeface="Arial" pitchFamily="34" charset="0"/>
              <a:buChar char="•"/>
            </a:pPr>
            <a:r>
              <a:rPr lang="en-US" sz="1400" b="1" dirty="0" smtClean="0"/>
              <a:t>Website hard to navigate</a:t>
            </a:r>
          </a:p>
          <a:p>
            <a:pPr lvl="2">
              <a:buFont typeface="Arial" pitchFamily="34" charset="0"/>
              <a:buChar char="•"/>
            </a:pPr>
            <a:r>
              <a:rPr lang="en-US" sz="1400" b="1" dirty="0" smtClean="0"/>
              <a:t>Inconvenient</a:t>
            </a:r>
          </a:p>
          <a:p>
            <a:pPr lvl="2">
              <a:buFont typeface="Arial" pitchFamily="34" charset="0"/>
              <a:buChar char="•"/>
            </a:pPr>
            <a:r>
              <a:rPr lang="en-US" sz="1400" b="1" dirty="0" smtClean="0"/>
              <a:t>Associate with books</a:t>
            </a:r>
          </a:p>
          <a:p>
            <a:pPr>
              <a:buFont typeface="Arial" pitchFamily="34" charset="0"/>
              <a:buChar char="•"/>
            </a:pPr>
            <a:r>
              <a:rPr lang="en-US" sz="1800" b="1" dirty="0" smtClean="0"/>
              <a:t>Faculty</a:t>
            </a:r>
          </a:p>
          <a:p>
            <a:pPr lvl="1">
              <a:buFont typeface="Arial" pitchFamily="34" charset="0"/>
              <a:buChar char="•"/>
            </a:pPr>
            <a:r>
              <a:rPr lang="en-US" sz="1600" b="1" dirty="0" smtClean="0"/>
              <a:t>Accessing online journal articles &amp; back files</a:t>
            </a:r>
          </a:p>
          <a:p>
            <a:pPr lvl="1">
              <a:buFont typeface="Arial" pitchFamily="34" charset="0"/>
              <a:buChar char="•"/>
            </a:pPr>
            <a:r>
              <a:rPr lang="en-US" sz="1600" b="1" dirty="0" smtClean="0"/>
              <a:t>Need desktop access</a:t>
            </a:r>
          </a:p>
          <a:p>
            <a:pPr lvl="1">
              <a:buFont typeface="Arial" pitchFamily="34" charset="0"/>
              <a:buChar char="•"/>
            </a:pPr>
            <a:r>
              <a:rPr lang="en-US" sz="1600" b="1" dirty="0" smtClean="0"/>
              <a:t>Discovery of non-English content</a:t>
            </a:r>
          </a:p>
          <a:p>
            <a:pPr lvl="1">
              <a:buFont typeface="Arial" pitchFamily="34" charset="0"/>
              <a:buChar char="•"/>
            </a:pPr>
            <a:r>
              <a:rPr lang="en-US" sz="1600" b="1" dirty="0" smtClean="0"/>
              <a:t>Unavailable content</a:t>
            </a:r>
          </a:p>
          <a:p>
            <a:pPr lvl="1">
              <a:buFont typeface="Arial" pitchFamily="34" charset="0"/>
              <a:buChar char="•"/>
            </a:pPr>
            <a:r>
              <a:rPr lang="en-US" sz="1600" b="1" dirty="0" smtClean="0"/>
              <a:t>Irrelevant information in result list</a:t>
            </a:r>
          </a:p>
          <a:p>
            <a:pPr lvl="1">
              <a:buFont typeface="Arial" pitchFamily="34" charset="0"/>
              <a:buChar char="•"/>
            </a:pPr>
            <a:r>
              <a:rPr lang="en-US" sz="1600" b="1" dirty="0" smtClean="0"/>
              <a:t>Lack of specialist search engines</a:t>
            </a:r>
          </a:p>
          <a:p>
            <a:pPr>
              <a:buFont typeface="Arial" pitchFamily="34" charset="0"/>
              <a:buChar char="•"/>
            </a:pPr>
            <a:endParaRPr lang="en-US" sz="1050" b="1" dirty="0"/>
          </a:p>
        </p:txBody>
      </p:sp>
      <p:sp>
        <p:nvSpPr>
          <p:cNvPr id="2" name="Title 1"/>
          <p:cNvSpPr>
            <a:spLocks noGrp="1"/>
          </p:cNvSpPr>
          <p:nvPr>
            <p:ph type="title" idx="4294967295"/>
          </p:nvPr>
        </p:nvSpPr>
        <p:spPr>
          <a:xfrm>
            <a:off x="0" y="-152400"/>
            <a:ext cx="8229600" cy="914400"/>
          </a:xfrm>
        </p:spPr>
        <p:txBody>
          <a:bodyPr>
            <a:normAutofit/>
          </a:bodyPr>
          <a:lstStyle/>
          <a:p>
            <a:r>
              <a:rPr lang="en-US" sz="2800" dirty="0" smtClean="0">
                <a:solidFill>
                  <a:schemeClr val="bg1"/>
                </a:solidFill>
              </a:rPr>
              <a:t>Frustrations</a:t>
            </a:r>
            <a:endParaRPr lang="en-US" sz="2800" dirty="0">
              <a:solidFill>
                <a:schemeClr val="bg1"/>
              </a:solidFill>
            </a:endParaRPr>
          </a:p>
        </p:txBody>
      </p:sp>
      <p:sp>
        <p:nvSpPr>
          <p:cNvPr id="8" name="TextBox 7"/>
          <p:cNvSpPr txBox="1"/>
          <p:nvPr/>
        </p:nvSpPr>
        <p:spPr>
          <a:xfrm>
            <a:off x="6286500" y="5791200"/>
            <a:ext cx="2476500" cy="246221"/>
          </a:xfrm>
          <a:prstGeom prst="rect">
            <a:avLst/>
          </a:prstGeom>
          <a:noFill/>
        </p:spPr>
        <p:txBody>
          <a:bodyPr wrap="square" rtlCol="0">
            <a:spAutoFit/>
          </a:bodyPr>
          <a:lstStyle/>
          <a:p>
            <a:pPr algn="r"/>
            <a:r>
              <a:rPr lang="en-US" sz="1000" b="1" dirty="0" smtClean="0">
                <a:latin typeface="+mj-lt"/>
              </a:rPr>
              <a:t>(</a:t>
            </a:r>
            <a:r>
              <a:rPr lang="en-US" sz="1000" b="1" dirty="0" err="1" smtClean="0">
                <a:latin typeface="+mj-lt"/>
              </a:rPr>
              <a:t>Connaway</a:t>
            </a:r>
            <a:r>
              <a:rPr lang="en-US" sz="1000" b="1" dirty="0" smtClean="0">
                <a:latin typeface="+mj-lt"/>
              </a:rPr>
              <a:t> &amp; Dickey, 2010</a:t>
            </a:r>
            <a:r>
              <a:rPr lang="en-US" sz="1000" dirty="0" smtClean="0"/>
              <a:t>)</a:t>
            </a:r>
            <a:endParaRPr lang="en-US" sz="1000" dirty="0"/>
          </a:p>
        </p:txBody>
      </p:sp>
      <p:pic>
        <p:nvPicPr>
          <p:cNvPr id="10" name="Picture 9" descr="library website difficult to naviage.jpg"/>
          <p:cNvPicPr>
            <a:picLocks noChangeAspect="1"/>
          </p:cNvPicPr>
          <p:nvPr/>
        </p:nvPicPr>
        <p:blipFill>
          <a:blip r:embed="rId3"/>
          <a:stretch>
            <a:fillRect/>
          </a:stretch>
        </p:blipFill>
        <p:spPr>
          <a:xfrm>
            <a:off x="5404561" y="1371600"/>
            <a:ext cx="2825039" cy="4241800"/>
          </a:xfrm>
          <a:prstGeom prst="rect">
            <a:avLst/>
          </a:prstGeom>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9255" y="963460"/>
            <a:ext cx="4280330" cy="5035854"/>
          </a:xfrm>
        </p:spPr>
        <p:txBody>
          <a:bodyPr>
            <a:normAutofit/>
          </a:bodyPr>
          <a:lstStyle/>
          <a:p>
            <a:pPr>
              <a:buFont typeface="Arial" pitchFamily="34" charset="0"/>
              <a:buChar char="•"/>
            </a:pPr>
            <a:r>
              <a:rPr lang="en-US" sz="2000" b="1" dirty="0" smtClean="0"/>
              <a:t>Undergraduate Students</a:t>
            </a:r>
          </a:p>
          <a:p>
            <a:pPr lvl="1">
              <a:buFont typeface="Arial" pitchFamily="34" charset="0"/>
              <a:buChar char="•"/>
            </a:pPr>
            <a:r>
              <a:rPr lang="en-US" sz="1800" b="1" dirty="0" smtClean="0"/>
              <a:t>Google, Wikipedia</a:t>
            </a:r>
          </a:p>
          <a:p>
            <a:pPr lvl="1">
              <a:buFont typeface="Arial" pitchFamily="34" charset="0"/>
              <a:buChar char="•"/>
            </a:pPr>
            <a:r>
              <a:rPr lang="en-US" sz="1800" b="1" dirty="0" smtClean="0"/>
              <a:t>Also use library website and e-journals</a:t>
            </a:r>
          </a:p>
          <a:p>
            <a:pPr lvl="1">
              <a:buFont typeface="Arial" pitchFamily="34" charset="0"/>
              <a:buChar char="•"/>
            </a:pPr>
            <a:r>
              <a:rPr lang="en-US" sz="1800" b="1" dirty="0" smtClean="0"/>
              <a:t>Human resources</a:t>
            </a:r>
          </a:p>
          <a:p>
            <a:pPr lvl="2">
              <a:buFont typeface="Arial" pitchFamily="34" charset="0"/>
              <a:buChar char="•"/>
            </a:pPr>
            <a:r>
              <a:rPr lang="en-US" sz="1600" b="1" dirty="0" smtClean="0"/>
              <a:t>Other students/classmates</a:t>
            </a:r>
          </a:p>
          <a:p>
            <a:pPr lvl="2">
              <a:buFont typeface="Arial" pitchFamily="34" charset="0"/>
              <a:buChar char="•"/>
            </a:pPr>
            <a:r>
              <a:rPr lang="en-US" sz="1600" b="1" dirty="0" smtClean="0"/>
              <a:t>Family &amp; relatives </a:t>
            </a:r>
          </a:p>
          <a:p>
            <a:pPr lvl="2">
              <a:buFont typeface="Arial" pitchFamily="34" charset="0"/>
              <a:buChar char="•"/>
            </a:pPr>
            <a:r>
              <a:rPr lang="en-US" sz="1600" b="1" dirty="0" smtClean="0"/>
              <a:t>Friends</a:t>
            </a:r>
          </a:p>
          <a:p>
            <a:pPr>
              <a:buFont typeface="Arial" pitchFamily="34" charset="0"/>
              <a:buChar char="•"/>
            </a:pPr>
            <a:r>
              <a:rPr lang="en-US" sz="2000" b="1" dirty="0" smtClean="0"/>
              <a:t>Graduate students</a:t>
            </a:r>
          </a:p>
          <a:p>
            <a:pPr lvl="1">
              <a:buFont typeface="Arial" pitchFamily="34" charset="0"/>
              <a:buChar char="•"/>
            </a:pPr>
            <a:r>
              <a:rPr lang="en-US" sz="1800" b="1" dirty="0" smtClean="0"/>
              <a:t>Professors, advisors, mentors</a:t>
            </a:r>
          </a:p>
          <a:p>
            <a:pPr lvl="1">
              <a:buFont typeface="Arial" pitchFamily="34" charset="0"/>
              <a:buChar char="•"/>
            </a:pPr>
            <a:r>
              <a:rPr lang="en-US" sz="1800" b="1" dirty="0" smtClean="0"/>
              <a:t>Electronic databases</a:t>
            </a:r>
            <a:endParaRPr lang="en-US" sz="3200" b="1" dirty="0"/>
          </a:p>
        </p:txBody>
      </p:sp>
      <p:sp>
        <p:nvSpPr>
          <p:cNvPr id="2" name="Title 1"/>
          <p:cNvSpPr>
            <a:spLocks noGrp="1"/>
          </p:cNvSpPr>
          <p:nvPr>
            <p:ph type="title" idx="4294967295"/>
          </p:nvPr>
        </p:nvSpPr>
        <p:spPr>
          <a:xfrm>
            <a:off x="0" y="-152400"/>
            <a:ext cx="8229600" cy="914400"/>
          </a:xfrm>
        </p:spPr>
        <p:txBody>
          <a:bodyPr>
            <a:normAutofit/>
          </a:bodyPr>
          <a:lstStyle/>
          <a:p>
            <a:r>
              <a:rPr lang="en-US" sz="2800" dirty="0" smtClean="0">
                <a:solidFill>
                  <a:schemeClr val="bg1"/>
                </a:solidFill>
              </a:rPr>
              <a:t>Tools Used: Students </a:t>
            </a:r>
            <a:endParaRPr lang="en-US" sz="2800" dirty="0">
              <a:solidFill>
                <a:schemeClr val="bg1"/>
              </a:solidFill>
            </a:endParaRPr>
          </a:p>
        </p:txBody>
      </p:sp>
      <p:sp>
        <p:nvSpPr>
          <p:cNvPr id="8" name="TextBox 7"/>
          <p:cNvSpPr txBox="1"/>
          <p:nvPr/>
        </p:nvSpPr>
        <p:spPr>
          <a:xfrm>
            <a:off x="6553200" y="5514975"/>
            <a:ext cx="2095500" cy="400110"/>
          </a:xfrm>
          <a:prstGeom prst="rect">
            <a:avLst/>
          </a:prstGeom>
          <a:noFill/>
        </p:spPr>
        <p:txBody>
          <a:bodyPr wrap="square" rtlCol="0">
            <a:spAutoFit/>
          </a:bodyPr>
          <a:lstStyle/>
          <a:p>
            <a:pPr algn="r"/>
            <a:r>
              <a:rPr lang="en-US" sz="1000" b="1" dirty="0" smtClean="0">
                <a:latin typeface="+mj-lt"/>
              </a:rPr>
              <a:t>(De Rosa, 2006)</a:t>
            </a:r>
          </a:p>
          <a:p>
            <a:pPr algn="r"/>
            <a:r>
              <a:rPr lang="en-US" sz="1000" b="1" dirty="0" smtClean="0"/>
              <a:t>Connaway &amp; Dickey, 2010)</a:t>
            </a:r>
            <a:endParaRPr lang="en-US" sz="1000" b="1" dirty="0">
              <a:latin typeface="+mj-lt"/>
            </a:endParaRPr>
          </a:p>
        </p:txBody>
      </p:sp>
      <p:pic>
        <p:nvPicPr>
          <p:cNvPr id="6146" name="Picture 2" descr="C:\Users\dardena\AppData\Local\Microsoft\Windows\Temporary Internet Files\Content.IE5\O6PWZQ5H\MP900430969[1].jpg"/>
          <p:cNvPicPr>
            <a:picLocks noChangeAspect="1" noChangeArrowheads="1"/>
          </p:cNvPicPr>
          <p:nvPr/>
        </p:nvPicPr>
        <p:blipFill>
          <a:blip r:embed="rId3"/>
          <a:srcRect/>
          <a:stretch>
            <a:fillRect/>
          </a:stretch>
        </p:blipFill>
        <p:spPr bwMode="auto">
          <a:xfrm>
            <a:off x="4428452" y="2133600"/>
            <a:ext cx="4107543" cy="2695575"/>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3431" y="918815"/>
            <a:ext cx="4259506" cy="5252670"/>
          </a:xfrm>
        </p:spPr>
        <p:txBody>
          <a:bodyPr anchor="ctr">
            <a:normAutofit/>
          </a:bodyPr>
          <a:lstStyle/>
          <a:p>
            <a:pPr lvl="1">
              <a:buFont typeface="Arial" pitchFamily="34" charset="0"/>
              <a:buChar char="•"/>
            </a:pPr>
            <a:r>
              <a:rPr lang="en-US" sz="2000" b="1" dirty="0" smtClean="0">
                <a:latin typeface="+mn-lt"/>
              </a:rPr>
              <a:t>Online resources</a:t>
            </a:r>
          </a:p>
          <a:p>
            <a:pPr lvl="2">
              <a:buFont typeface="Arial" pitchFamily="34" charset="0"/>
              <a:buChar char="•"/>
            </a:pPr>
            <a:r>
              <a:rPr lang="en-US" sz="1800" b="1" dirty="0">
                <a:latin typeface="+mn-lt"/>
              </a:rPr>
              <a:t>99.5% use journals as primary resource</a:t>
            </a:r>
          </a:p>
          <a:p>
            <a:pPr lvl="2">
              <a:buFont typeface="Arial" pitchFamily="34" charset="0"/>
              <a:buChar char="•"/>
            </a:pPr>
            <a:r>
              <a:rPr lang="en-US" sz="1800" b="1" dirty="0" smtClean="0">
                <a:latin typeface="+mn-lt"/>
              </a:rPr>
              <a:t>Google, Web of Science, PubMed, Science Direct, JSTOR</a:t>
            </a:r>
          </a:p>
          <a:p>
            <a:pPr lvl="1">
              <a:buFont typeface="Arial" pitchFamily="34" charset="0"/>
              <a:buChar char="•"/>
            </a:pPr>
            <a:r>
              <a:rPr lang="en-US" sz="2000" b="1" dirty="0" smtClean="0">
                <a:latin typeface="+mn-lt"/>
              </a:rPr>
              <a:t>Human resources</a:t>
            </a:r>
          </a:p>
          <a:p>
            <a:pPr lvl="2">
              <a:buFont typeface="Arial" pitchFamily="34" charset="0"/>
              <a:buChar char="•"/>
            </a:pPr>
            <a:r>
              <a:rPr lang="en-US" sz="1800" b="1" dirty="0">
                <a:latin typeface="+mn-lt"/>
                <a:cs typeface="Arial" pitchFamily="34" charset="0"/>
              </a:rPr>
              <a:t>90% mention expertise of individuals as important resource </a:t>
            </a:r>
            <a:endParaRPr lang="en-US" sz="1800" b="1" dirty="0" smtClean="0">
              <a:latin typeface="+mn-lt"/>
            </a:endParaRPr>
          </a:p>
          <a:p>
            <a:pPr lvl="3">
              <a:buFont typeface="Arial" pitchFamily="34" charset="0"/>
              <a:buChar char="•"/>
            </a:pPr>
            <a:r>
              <a:rPr lang="en-US" sz="1600" b="1" dirty="0" smtClean="0">
                <a:latin typeface="+mn-lt"/>
              </a:rPr>
              <a:t>Coworkers</a:t>
            </a:r>
          </a:p>
          <a:p>
            <a:pPr lvl="3">
              <a:buFont typeface="Arial" pitchFamily="34" charset="0"/>
              <a:buChar char="•"/>
            </a:pPr>
            <a:r>
              <a:rPr lang="en-US" sz="1600" b="1" dirty="0" smtClean="0">
                <a:latin typeface="+mn-lt"/>
              </a:rPr>
              <a:t>Colleagues</a:t>
            </a:r>
          </a:p>
          <a:p>
            <a:pPr lvl="3">
              <a:buFont typeface="Arial" pitchFamily="34" charset="0"/>
              <a:buChar char="•"/>
            </a:pPr>
            <a:r>
              <a:rPr lang="en-US" sz="1600" b="1" dirty="0" smtClean="0">
                <a:latin typeface="+mn-lt"/>
              </a:rPr>
              <a:t>Other professionals</a:t>
            </a:r>
          </a:p>
        </p:txBody>
      </p:sp>
      <p:sp>
        <p:nvSpPr>
          <p:cNvPr id="2" name="Title 1"/>
          <p:cNvSpPr>
            <a:spLocks noGrp="1"/>
          </p:cNvSpPr>
          <p:nvPr>
            <p:ph type="title" idx="4294967295"/>
          </p:nvPr>
        </p:nvSpPr>
        <p:spPr>
          <a:xfrm>
            <a:off x="0" y="-152400"/>
            <a:ext cx="8229600" cy="914400"/>
          </a:xfrm>
        </p:spPr>
        <p:txBody>
          <a:bodyPr>
            <a:normAutofit/>
          </a:bodyPr>
          <a:lstStyle/>
          <a:p>
            <a:r>
              <a:rPr lang="en-US" sz="2800" dirty="0" smtClean="0">
                <a:solidFill>
                  <a:schemeClr val="bg1"/>
                </a:solidFill>
              </a:rPr>
              <a:t>Tools Used: Researchers</a:t>
            </a:r>
            <a:endParaRPr lang="en-US" sz="2800" dirty="0">
              <a:solidFill>
                <a:schemeClr val="bg1"/>
              </a:solidFill>
            </a:endParaRPr>
          </a:p>
        </p:txBody>
      </p:sp>
      <p:sp>
        <p:nvSpPr>
          <p:cNvPr id="8" name="TextBox 7"/>
          <p:cNvSpPr txBox="1"/>
          <p:nvPr/>
        </p:nvSpPr>
        <p:spPr>
          <a:xfrm>
            <a:off x="3095625" y="6334125"/>
            <a:ext cx="2714625" cy="246221"/>
          </a:xfrm>
          <a:prstGeom prst="rect">
            <a:avLst/>
          </a:prstGeom>
          <a:noFill/>
        </p:spPr>
        <p:txBody>
          <a:bodyPr wrap="square" rtlCol="0">
            <a:spAutoFit/>
          </a:bodyPr>
          <a:lstStyle/>
          <a:p>
            <a:pPr algn="ctr"/>
            <a:r>
              <a:rPr lang="en-US" sz="1000" b="1" dirty="0" smtClean="0">
                <a:latin typeface="+mj-lt"/>
              </a:rPr>
              <a:t>(Research Information Network, 2006)</a:t>
            </a:r>
            <a:endParaRPr lang="en-US" sz="1000" b="1" dirty="0">
              <a:latin typeface="+mj-lt"/>
            </a:endParaRPr>
          </a:p>
        </p:txBody>
      </p:sp>
      <p:sp>
        <p:nvSpPr>
          <p:cNvPr id="9" name="TextBox 8"/>
          <p:cNvSpPr txBox="1"/>
          <p:nvPr/>
        </p:nvSpPr>
        <p:spPr>
          <a:xfrm>
            <a:off x="6553200" y="5925264"/>
            <a:ext cx="2190749" cy="246221"/>
          </a:xfrm>
          <a:prstGeom prst="rect">
            <a:avLst/>
          </a:prstGeom>
          <a:noFill/>
        </p:spPr>
        <p:txBody>
          <a:bodyPr wrap="square" rtlCol="0">
            <a:spAutoFit/>
          </a:bodyPr>
          <a:lstStyle/>
          <a:p>
            <a:pPr algn="r"/>
            <a:r>
              <a:rPr lang="en-US" sz="1000" b="1" dirty="0" smtClean="0"/>
              <a:t>(</a:t>
            </a:r>
            <a:r>
              <a:rPr lang="en-US" sz="1000" b="1" dirty="0" err="1" smtClean="0"/>
              <a:t>Connaway</a:t>
            </a:r>
            <a:r>
              <a:rPr lang="en-US" sz="1000" b="1" dirty="0" smtClean="0"/>
              <a:t> &amp; Dickey, 2010) </a:t>
            </a:r>
            <a:endParaRPr lang="en-US" sz="1000" b="1" dirty="0"/>
          </a:p>
        </p:txBody>
      </p:sp>
      <p:pic>
        <p:nvPicPr>
          <p:cNvPr id="9229" name="Picture 13" descr="C:\Users\dardena\AppData\Local\Microsoft\Windows\Temporary Internet Files\Content.IE5\IFXUBJ0A\MP900430491[1].jpg"/>
          <p:cNvPicPr>
            <a:picLocks noGrp="1" noChangeAspect="1" noChangeArrowheads="1"/>
          </p:cNvPicPr>
          <p:nvPr>
            <p:ph sz="half" idx="2"/>
          </p:nvPr>
        </p:nvPicPr>
        <p:blipFill>
          <a:blip r:embed="rId3"/>
          <a:srcRect/>
          <a:stretch>
            <a:fillRect/>
          </a:stretch>
        </p:blipFill>
        <p:spPr bwMode="auto">
          <a:xfrm>
            <a:off x="4714875" y="1585912"/>
            <a:ext cx="3714750" cy="37147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14763" y="1248509"/>
            <a:ext cx="4807868" cy="3886200"/>
          </a:xfrm>
        </p:spPr>
        <p:txBody>
          <a:bodyPr>
            <a:noAutofit/>
          </a:bodyPr>
          <a:lstStyle/>
          <a:p>
            <a:pPr lvl="1"/>
            <a:r>
              <a:rPr lang="en-US" sz="2400" b="1" dirty="0" smtClean="0">
                <a:latin typeface="+mn-lt"/>
              </a:rPr>
              <a:t>Visit only a few minutes</a:t>
            </a:r>
          </a:p>
          <a:p>
            <a:pPr lvl="1"/>
            <a:r>
              <a:rPr lang="en-US" sz="2400" b="1" dirty="0" smtClean="0">
                <a:latin typeface="+mn-lt"/>
              </a:rPr>
              <a:t>Shorter sessions</a:t>
            </a:r>
          </a:p>
          <a:p>
            <a:pPr lvl="1"/>
            <a:r>
              <a:rPr lang="en-US" sz="2400" b="1" dirty="0" smtClean="0">
                <a:latin typeface="+mn-lt"/>
              </a:rPr>
              <a:t>Basic search</a:t>
            </a:r>
          </a:p>
          <a:p>
            <a:pPr lvl="1"/>
            <a:r>
              <a:rPr lang="en-US" sz="2400" b="1" dirty="0" smtClean="0">
                <a:latin typeface="+mn-lt"/>
              </a:rPr>
              <a:t>View few pages</a:t>
            </a:r>
          </a:p>
          <a:p>
            <a:pPr lvl="1"/>
            <a:r>
              <a:rPr lang="en-US" sz="2400" b="1" dirty="0" err="1" smtClean="0">
                <a:latin typeface="+mn-lt"/>
              </a:rPr>
              <a:t>Backfiles</a:t>
            </a:r>
            <a:r>
              <a:rPr lang="en-US" sz="2400" b="1" dirty="0" smtClean="0">
                <a:latin typeface="+mn-lt"/>
              </a:rPr>
              <a:t> difficult to access</a:t>
            </a:r>
          </a:p>
          <a:p>
            <a:pPr lvl="1"/>
            <a:r>
              <a:rPr lang="en-US" sz="2400" b="1" dirty="0" smtClean="0">
                <a:latin typeface="+mn-lt"/>
              </a:rPr>
              <a:t>Content often discovered through Google</a:t>
            </a:r>
          </a:p>
        </p:txBody>
      </p:sp>
      <p:sp>
        <p:nvSpPr>
          <p:cNvPr id="4" name="Title 3"/>
          <p:cNvSpPr>
            <a:spLocks noGrp="1"/>
          </p:cNvSpPr>
          <p:nvPr>
            <p:ph type="title" idx="4294967295"/>
          </p:nvPr>
        </p:nvSpPr>
        <p:spPr>
          <a:xfrm>
            <a:off x="0" y="-152400"/>
            <a:ext cx="8229600" cy="914400"/>
          </a:xfrm>
        </p:spPr>
        <p:txBody>
          <a:bodyPr>
            <a:normAutofit/>
          </a:bodyPr>
          <a:lstStyle/>
          <a:p>
            <a:r>
              <a:rPr lang="en-US" sz="2800" dirty="0" smtClean="0">
                <a:solidFill>
                  <a:schemeClr val="bg1"/>
                </a:solidFill>
              </a:rPr>
              <a:t>E-journals</a:t>
            </a:r>
            <a:endParaRPr lang="en-US" sz="2800" dirty="0">
              <a:solidFill>
                <a:schemeClr val="bg1"/>
              </a:solidFill>
            </a:endParaRPr>
          </a:p>
        </p:txBody>
      </p:sp>
      <p:pic>
        <p:nvPicPr>
          <p:cNvPr id="7171" name="Picture 3" descr="C:\Users\dardena\AppData\Local\Microsoft\Windows\Temporary Internet Files\Content.IE5\IFXUBJ0A\MP900305809[1].jpg"/>
          <p:cNvPicPr>
            <a:picLocks noGrp="1" noChangeAspect="1" noChangeArrowheads="1"/>
          </p:cNvPicPr>
          <p:nvPr>
            <p:ph sz="half" idx="2"/>
          </p:nvPr>
        </p:nvPicPr>
        <p:blipFill>
          <a:blip r:embed="rId3"/>
          <a:srcRect/>
          <a:stretch>
            <a:fillRect/>
          </a:stretch>
        </p:blipFill>
        <p:spPr bwMode="auto">
          <a:xfrm>
            <a:off x="5145786" y="1614487"/>
            <a:ext cx="2852928" cy="3657600"/>
          </a:xfrm>
          <a:prstGeom prst="rect">
            <a:avLst/>
          </a:prstGeom>
          <a:noFill/>
        </p:spPr>
      </p:pic>
      <p:sp>
        <p:nvSpPr>
          <p:cNvPr id="8" name="TextBox 7"/>
          <p:cNvSpPr txBox="1"/>
          <p:nvPr/>
        </p:nvSpPr>
        <p:spPr>
          <a:xfrm>
            <a:off x="5410200" y="5896689"/>
            <a:ext cx="3429000" cy="246221"/>
          </a:xfrm>
          <a:prstGeom prst="rect">
            <a:avLst/>
          </a:prstGeom>
          <a:noFill/>
        </p:spPr>
        <p:txBody>
          <a:bodyPr wrap="square" rtlCol="0">
            <a:spAutoFit/>
          </a:bodyPr>
          <a:lstStyle/>
          <a:p>
            <a:pPr algn="r"/>
            <a:r>
              <a:rPr lang="en-US" sz="1000" b="1" dirty="0" smtClean="0">
                <a:latin typeface="+mj-lt"/>
              </a:rPr>
              <a:t>(Wong, </a:t>
            </a:r>
            <a:r>
              <a:rPr lang="en-US" sz="1000" b="1" dirty="0" err="1" smtClean="0">
                <a:latin typeface="+mj-lt"/>
              </a:rPr>
              <a:t>Stelmaszewska</a:t>
            </a:r>
            <a:r>
              <a:rPr lang="en-US" sz="1000" b="1" dirty="0" smtClean="0">
                <a:latin typeface="+mj-lt"/>
              </a:rPr>
              <a:t>, </a:t>
            </a:r>
            <a:r>
              <a:rPr lang="en-US" sz="1000" b="1" dirty="0" err="1" smtClean="0">
                <a:latin typeface="+mj-lt"/>
              </a:rPr>
              <a:t>Bhimani</a:t>
            </a:r>
            <a:r>
              <a:rPr lang="en-US" sz="1000" b="1" dirty="0" smtClean="0">
                <a:latin typeface="+mj-lt"/>
              </a:rPr>
              <a:t>, Barn, &amp; Barn,  2009)</a:t>
            </a:r>
            <a:endParaRPr lang="en-US" sz="1000" b="1" dirty="0">
              <a:latin typeface="+mj-lt"/>
            </a:endParaRPr>
          </a:p>
        </p:txBody>
      </p:sp>
      <p:sp>
        <p:nvSpPr>
          <p:cNvPr id="9" name="TextBox 8"/>
          <p:cNvSpPr txBox="1"/>
          <p:nvPr/>
        </p:nvSpPr>
        <p:spPr>
          <a:xfrm>
            <a:off x="5867400" y="5638085"/>
            <a:ext cx="2971800" cy="246221"/>
          </a:xfrm>
          <a:prstGeom prst="rect">
            <a:avLst/>
          </a:prstGeom>
          <a:noFill/>
        </p:spPr>
        <p:txBody>
          <a:bodyPr wrap="square" rtlCol="0">
            <a:spAutoFit/>
          </a:bodyPr>
          <a:lstStyle/>
          <a:p>
            <a:pPr algn="r"/>
            <a:r>
              <a:rPr lang="en-US" sz="1000" b="1" dirty="0" smtClean="0">
                <a:latin typeface="+mj-lt"/>
              </a:rPr>
              <a:t>(Research Information Network, 2009)</a:t>
            </a:r>
            <a:endParaRPr lang="en-US" sz="1000" b="1" dirty="0">
              <a:latin typeface="+mj-lt"/>
            </a:endParaRP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sz="2800" dirty="0" smtClean="0"/>
              <a:t>Digital Sources &amp; Educational Stage</a:t>
            </a:r>
            <a:endParaRPr lang="en-US" sz="2800" dirty="0"/>
          </a:p>
        </p:txBody>
      </p:sp>
      <p:graphicFrame>
        <p:nvGraphicFramePr>
          <p:cNvPr id="19" name="Chart 18"/>
          <p:cNvGraphicFramePr/>
          <p:nvPr/>
        </p:nvGraphicFramePr>
        <p:xfrm>
          <a:off x="152400" y="762000"/>
          <a:ext cx="8839199" cy="5486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Contact &amp; Educational Stages</a:t>
            </a:r>
            <a:endParaRPr lang="en-US" sz="2800" dirty="0"/>
          </a:p>
        </p:txBody>
      </p:sp>
      <p:graphicFrame>
        <p:nvGraphicFramePr>
          <p:cNvPr id="4" name="Chart Placeholder 3"/>
          <p:cNvGraphicFramePr>
            <a:graphicFrameLocks noGrp="1"/>
          </p:cNvGraphicFramePr>
          <p:nvPr>
            <p:ph type="chart" sz="quarter" idx="13"/>
          </p:nvPr>
        </p:nvGraphicFramePr>
        <p:xfrm>
          <a:off x="181429" y="754743"/>
          <a:ext cx="8839200" cy="5486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24" name="Picture 28" descr="C:\Users\dardena\AppData\Local\Microsoft\Windows\Temporary Internet Files\Content.IE5\O6PWZQ5H\MP900442418[1].jpg"/>
          <p:cNvPicPr>
            <a:picLocks noChangeAspect="1" noChangeArrowheads="1"/>
          </p:cNvPicPr>
          <p:nvPr/>
        </p:nvPicPr>
        <p:blipFill>
          <a:blip r:embed="rId3"/>
          <a:srcRect/>
          <a:stretch>
            <a:fillRect/>
          </a:stretch>
        </p:blipFill>
        <p:spPr bwMode="auto">
          <a:xfrm flipH="1">
            <a:off x="0" y="0"/>
            <a:ext cx="9144000" cy="6324600"/>
          </a:xfrm>
          <a:prstGeom prst="rect">
            <a:avLst/>
          </a:prstGeom>
          <a:noFill/>
        </p:spPr>
      </p:pic>
      <p:sp>
        <p:nvSpPr>
          <p:cNvPr id="58371" name="TextBox 5"/>
          <p:cNvSpPr txBox="1">
            <a:spLocks noChangeArrowheads="1"/>
          </p:cNvSpPr>
          <p:nvPr/>
        </p:nvSpPr>
        <p:spPr bwMode="auto">
          <a:xfrm>
            <a:off x="228600" y="533400"/>
            <a:ext cx="4800600" cy="1938992"/>
          </a:xfrm>
          <a:prstGeom prst="rect">
            <a:avLst/>
          </a:prstGeom>
          <a:noFill/>
          <a:ln w="9525">
            <a:noFill/>
            <a:miter lim="800000"/>
            <a:headEnd/>
            <a:tailEnd/>
          </a:ln>
        </p:spPr>
        <p:txBody>
          <a:bodyPr>
            <a:spAutoFit/>
          </a:bodyPr>
          <a:lstStyle/>
          <a:p>
            <a:r>
              <a:rPr lang="en-US" sz="2400" b="1" dirty="0"/>
              <a:t>The word “librarian” </a:t>
            </a:r>
            <a:r>
              <a:rPr lang="en-US" sz="2400" b="1" dirty="0" smtClean="0"/>
              <a:t>only </a:t>
            </a:r>
            <a:r>
              <a:rPr lang="en-US" sz="2400" b="1" dirty="0"/>
              <a:t>mentioned </a:t>
            </a:r>
            <a:r>
              <a:rPr lang="en-US" sz="2400" b="1" dirty="0" smtClean="0"/>
              <a:t>once in original interviews by </a:t>
            </a:r>
            <a:r>
              <a:rPr lang="en-US" sz="2400" b="1" dirty="0"/>
              <a:t>Emerging Stage participants as a source of information</a:t>
            </a:r>
          </a:p>
        </p:txBody>
      </p:sp>
      <p:sp>
        <p:nvSpPr>
          <p:cNvPr id="58372" name="TextBox 6"/>
          <p:cNvSpPr txBox="1">
            <a:spLocks noChangeArrowheads="1"/>
          </p:cNvSpPr>
          <p:nvPr/>
        </p:nvSpPr>
        <p:spPr bwMode="auto">
          <a:xfrm>
            <a:off x="76200" y="3962400"/>
            <a:ext cx="4953000" cy="1754326"/>
          </a:xfrm>
          <a:prstGeom prst="rect">
            <a:avLst/>
          </a:prstGeom>
          <a:noFill/>
          <a:ln w="9525">
            <a:noFill/>
            <a:miter lim="800000"/>
            <a:headEnd/>
            <a:tailEnd/>
          </a:ln>
        </p:spPr>
        <p:txBody>
          <a:bodyPr>
            <a:spAutoFit/>
          </a:bodyPr>
          <a:lstStyle/>
          <a:p>
            <a:r>
              <a:rPr lang="en-US" sz="2800" b="1" dirty="0"/>
              <a:t>One participant referred to “a lady in the library who helps you find things” </a:t>
            </a:r>
            <a:endParaRPr lang="en-US" sz="2800" b="1" dirty="0" smtClean="0"/>
          </a:p>
          <a:p>
            <a:r>
              <a:rPr lang="en-US" sz="2400" dirty="0" smtClean="0"/>
              <a:t>(USU5, Male, Age 19)</a:t>
            </a:r>
            <a:endParaRPr lang="en-US" sz="2400" dirty="0"/>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3" cstate="print"/>
          <a:srcRect/>
          <a:stretch>
            <a:fillRect/>
          </a:stretch>
        </p:blipFill>
        <p:spPr bwMode="auto">
          <a:xfrm>
            <a:off x="0" y="0"/>
            <a:ext cx="9144000" cy="6379324"/>
          </a:xfrm>
          <a:prstGeom prst="rect">
            <a:avLst/>
          </a:prstGeom>
          <a:noFill/>
          <a:ln w="9525">
            <a:noFill/>
            <a:miter lim="800000"/>
            <a:headEnd/>
            <a:tailEnd/>
          </a:ln>
        </p:spPr>
      </p:pic>
      <p:sp>
        <p:nvSpPr>
          <p:cNvPr id="6" name="Content Placeholder 2"/>
          <p:cNvSpPr txBox="1">
            <a:spLocks/>
          </p:cNvSpPr>
          <p:nvPr/>
        </p:nvSpPr>
        <p:spPr>
          <a:xfrm>
            <a:off x="4953000" y="3124200"/>
            <a:ext cx="3657600" cy="2743200"/>
          </a:xfrm>
          <a:prstGeom prst="rect">
            <a:avLst/>
          </a:prstGeom>
        </p:spPr>
        <p:txBody>
          <a:bodyPr vert="horz" lIns="91440" tIns="45720" rIns="91440" bIns="45720" rtlCol="0">
            <a:noAutofit/>
          </a:bodyPr>
          <a:lstStyle/>
          <a:p>
            <a:pPr algn="ctr"/>
            <a:r>
              <a:rPr lang="en-US" sz="2400" b="1" dirty="0" smtClean="0">
                <a:solidFill>
                  <a:schemeClr val="bg1"/>
                </a:solidFill>
                <a:cs typeface="Arial"/>
              </a:rPr>
              <a:t>“It’s like a taboo I guess with all teachers, they just all say – you know, when they explain the paper they always say, “Don’t use Wikipedia.”</a:t>
            </a:r>
          </a:p>
          <a:p>
            <a:pPr algn="ctr"/>
            <a:r>
              <a:rPr lang="en-US" sz="2400" b="1" dirty="0" smtClean="0">
                <a:solidFill>
                  <a:schemeClr val="bg1"/>
                </a:solidFill>
                <a:cs typeface="Arial"/>
              </a:rPr>
              <a:t> </a:t>
            </a:r>
            <a:r>
              <a:rPr lang="en-US" sz="2000" dirty="0" smtClean="0">
                <a:solidFill>
                  <a:schemeClr val="bg1"/>
                </a:solidFill>
                <a:cs typeface="Arial"/>
              </a:rPr>
              <a:t>(USU7, Female, Age 19)</a:t>
            </a:r>
            <a:endParaRPr lang="en-US" sz="2400" dirty="0">
              <a:solidFill>
                <a:schemeClr val="bg1"/>
              </a:solidFill>
              <a:cs typeface="Arial"/>
            </a:endParaRPr>
          </a:p>
        </p:txBody>
      </p:sp>
      <p:sp>
        <p:nvSpPr>
          <p:cNvPr id="8" name="Content Placeholder 2"/>
          <p:cNvSpPr txBox="1">
            <a:spLocks/>
          </p:cNvSpPr>
          <p:nvPr/>
        </p:nvSpPr>
        <p:spPr>
          <a:xfrm>
            <a:off x="797169" y="446462"/>
            <a:ext cx="7549662" cy="1136153"/>
          </a:xfrm>
          <a:prstGeom prst="rect">
            <a:avLst/>
          </a:prstGeom>
        </p:spPr>
        <p:txBody>
          <a:bodyPr vert="horz" lIns="91440" tIns="45720" rIns="91440" bIns="45720" rtlCol="0">
            <a:noAutofit/>
          </a:bodyPr>
          <a:lstStyle/>
          <a:p>
            <a:pPr algn="ctr"/>
            <a:r>
              <a:rPr lang="en-US" sz="4400" b="1" dirty="0" smtClean="0">
                <a:solidFill>
                  <a:schemeClr val="bg1"/>
                </a:solidFill>
                <a:cs typeface="Arial"/>
              </a:rPr>
              <a:t>The Learning Black Market</a:t>
            </a:r>
            <a:endParaRPr lang="en-US" sz="4400" dirty="0">
              <a:solidFill>
                <a:schemeClr val="bg1"/>
              </a:solidFill>
              <a:cs typeface="Arial"/>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46185" y="1283676"/>
            <a:ext cx="4413738" cy="4378570"/>
          </a:xfrm>
        </p:spPr>
        <p:txBody>
          <a:bodyPr/>
          <a:lstStyle/>
          <a:p>
            <a:r>
              <a:rPr lang="en-US" sz="2400" b="1" dirty="0" smtClean="0"/>
              <a:t>Improved OPACs</a:t>
            </a:r>
          </a:p>
          <a:p>
            <a:r>
              <a:rPr lang="en-US" sz="2400" b="1" dirty="0" smtClean="0"/>
              <a:t>Full text, online accessible</a:t>
            </a:r>
          </a:p>
          <a:p>
            <a:r>
              <a:rPr lang="en-US" sz="2400" b="1" dirty="0" smtClean="0"/>
              <a:t>Seamless discovery to delivery</a:t>
            </a:r>
          </a:p>
          <a:p>
            <a:pPr lvl="1"/>
            <a:r>
              <a:rPr lang="en-US" sz="2200" b="1" dirty="0" smtClean="0"/>
              <a:t>Access more important than discovery</a:t>
            </a:r>
          </a:p>
          <a:p>
            <a:pPr lvl="1"/>
            <a:r>
              <a:rPr lang="en-US" sz="2200" b="1" dirty="0" smtClean="0"/>
              <a:t>Mobile access</a:t>
            </a:r>
          </a:p>
          <a:p>
            <a:pPr>
              <a:buNone/>
            </a:pPr>
            <a:endParaRPr lang="en-US" dirty="0"/>
          </a:p>
        </p:txBody>
      </p:sp>
      <p:sp>
        <p:nvSpPr>
          <p:cNvPr id="4" name="Title 3"/>
          <p:cNvSpPr>
            <a:spLocks noGrp="1"/>
          </p:cNvSpPr>
          <p:nvPr>
            <p:ph type="title" idx="4294967295"/>
          </p:nvPr>
        </p:nvSpPr>
        <p:spPr>
          <a:xfrm>
            <a:off x="0" y="-152400"/>
            <a:ext cx="8229600" cy="914400"/>
          </a:xfrm>
        </p:spPr>
        <p:txBody>
          <a:bodyPr>
            <a:normAutofit/>
          </a:bodyPr>
          <a:lstStyle/>
          <a:p>
            <a:r>
              <a:rPr lang="en-US" sz="2800" dirty="0" smtClean="0">
                <a:solidFill>
                  <a:schemeClr val="bg1"/>
                </a:solidFill>
              </a:rPr>
              <a:t>What can we change?</a:t>
            </a:r>
            <a:endParaRPr lang="en-US" sz="2800" dirty="0">
              <a:solidFill>
                <a:schemeClr val="bg1"/>
              </a:solidFill>
            </a:endParaRPr>
          </a:p>
        </p:txBody>
      </p:sp>
      <p:pic>
        <p:nvPicPr>
          <p:cNvPr id="16" name="Content Placeholder 15" descr="mobile study.jpg"/>
          <p:cNvPicPr>
            <a:picLocks noGrp="1" noChangeAspect="1"/>
          </p:cNvPicPr>
          <p:nvPr>
            <p:ph sz="half" idx="2"/>
          </p:nvPr>
        </p:nvPicPr>
        <p:blipFill>
          <a:blip r:embed="rId3"/>
          <a:stretch>
            <a:fillRect/>
          </a:stretch>
        </p:blipFill>
        <p:spPr>
          <a:xfrm>
            <a:off x="4648200" y="1981200"/>
            <a:ext cx="4233334" cy="2819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990600"/>
            <a:ext cx="4495800" cy="5181600"/>
          </a:xfrm>
        </p:spPr>
        <p:txBody>
          <a:bodyPr>
            <a:normAutofit/>
          </a:bodyPr>
          <a:lstStyle/>
          <a:p>
            <a:r>
              <a:rPr lang="en-US" sz="2200" b="1" dirty="0" smtClean="0"/>
              <a:t>Advertise resources, brand, &amp; value</a:t>
            </a:r>
          </a:p>
          <a:p>
            <a:r>
              <a:rPr lang="en-US" sz="2200" b="1" dirty="0" smtClean="0"/>
              <a:t>Provide search help at time of need</a:t>
            </a:r>
          </a:p>
          <a:p>
            <a:pPr lvl="2"/>
            <a:r>
              <a:rPr lang="en-US" sz="2000" b="1" dirty="0" smtClean="0"/>
              <a:t>Chat &amp; IM</a:t>
            </a:r>
          </a:p>
          <a:p>
            <a:pPr lvl="2"/>
            <a:r>
              <a:rPr lang="en-US" sz="2000" b="1" dirty="0" smtClean="0"/>
              <a:t>Mobile technology</a:t>
            </a:r>
          </a:p>
          <a:p>
            <a:r>
              <a:rPr lang="en-US" sz="2200" b="1" dirty="0" smtClean="0"/>
              <a:t>Design all of our systems with users in mind</a:t>
            </a:r>
          </a:p>
          <a:p>
            <a:pPr lvl="1"/>
            <a:r>
              <a:rPr lang="en-US" sz="2000" b="1" dirty="0" smtClean="0"/>
              <a:t>Familiar formats</a:t>
            </a:r>
          </a:p>
          <a:p>
            <a:r>
              <a:rPr lang="en-US" sz="2200" b="1" dirty="0" smtClean="0"/>
              <a:t>Model services on popular services</a:t>
            </a:r>
          </a:p>
          <a:p>
            <a:endParaRPr lang="en-US" sz="2000" b="1" dirty="0" smtClean="0"/>
          </a:p>
        </p:txBody>
      </p:sp>
      <p:sp>
        <p:nvSpPr>
          <p:cNvPr id="4" name="Title 3"/>
          <p:cNvSpPr>
            <a:spLocks noGrp="1"/>
          </p:cNvSpPr>
          <p:nvPr>
            <p:ph type="title" idx="4294967295"/>
          </p:nvPr>
        </p:nvSpPr>
        <p:spPr>
          <a:xfrm>
            <a:off x="0" y="-152400"/>
            <a:ext cx="8229600" cy="914400"/>
          </a:xfrm>
        </p:spPr>
        <p:txBody>
          <a:bodyPr>
            <a:normAutofit/>
          </a:bodyPr>
          <a:lstStyle/>
          <a:p>
            <a:r>
              <a:rPr lang="en-US" sz="2800" dirty="0" smtClean="0">
                <a:solidFill>
                  <a:schemeClr val="bg1"/>
                </a:solidFill>
              </a:rPr>
              <a:t>What can we do?</a:t>
            </a:r>
            <a:endParaRPr lang="en-US" sz="2800" dirty="0">
              <a:solidFill>
                <a:schemeClr val="bg1"/>
              </a:solidFill>
            </a:endParaRPr>
          </a:p>
        </p:txBody>
      </p:sp>
      <p:pic>
        <p:nvPicPr>
          <p:cNvPr id="1030" name="Picture 6" descr="C:\Users\dardena\AppData\Local\Microsoft\Windows\Temporary Internet Files\Content.IE5\XKDZJLRA\MP900426646[1].jpg"/>
          <p:cNvPicPr>
            <a:picLocks noChangeAspect="1" noChangeArrowheads="1"/>
          </p:cNvPicPr>
          <p:nvPr/>
        </p:nvPicPr>
        <p:blipFill>
          <a:blip r:embed="rId3" cstate="print"/>
          <a:srcRect/>
          <a:stretch>
            <a:fillRect/>
          </a:stretch>
        </p:blipFill>
        <p:spPr bwMode="auto">
          <a:xfrm>
            <a:off x="4953000" y="1676400"/>
            <a:ext cx="4033209" cy="302805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Content Placeholder 29" descr="facedesk3.jpg"/>
          <p:cNvPicPr>
            <a:picLocks noGrp="1" noChangeAspect="1"/>
          </p:cNvPicPr>
          <p:nvPr>
            <p:ph sz="half" idx="2"/>
          </p:nvPr>
        </p:nvPicPr>
        <p:blipFill>
          <a:blip r:embed="rId3"/>
          <a:stretch>
            <a:fillRect/>
          </a:stretch>
        </p:blipFill>
        <p:spPr>
          <a:xfrm>
            <a:off x="2971800" y="3581400"/>
            <a:ext cx="3352800" cy="25146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Content Placeholder 2"/>
          <p:cNvSpPr>
            <a:spLocks noGrp="1"/>
          </p:cNvSpPr>
          <p:nvPr>
            <p:ph sz="half" idx="1"/>
          </p:nvPr>
        </p:nvSpPr>
        <p:spPr>
          <a:xfrm>
            <a:off x="713701" y="1066800"/>
            <a:ext cx="7439699" cy="4143375"/>
          </a:xfrm>
        </p:spPr>
        <p:txBody>
          <a:bodyPr/>
          <a:lstStyle/>
          <a:p>
            <a:pPr>
              <a:buNone/>
            </a:pPr>
            <a:r>
              <a:rPr lang="en-US" sz="2400" b="1" i="1" dirty="0" smtClean="0"/>
              <a:t>“I find Google a lot easier…so many journals come up and when you look at the first ten and they just don’t make any sense. I, kind of, give up.”</a:t>
            </a:r>
          </a:p>
          <a:p>
            <a:pPr algn="ctr">
              <a:buNone/>
            </a:pPr>
            <a:r>
              <a:rPr lang="en-US" b="1" dirty="0" smtClean="0"/>
              <a:t>(USU7, Female Age 19)</a:t>
            </a:r>
            <a:endParaRPr lang="en-US" b="1" dirty="0"/>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endParaRPr lang="en-US"/>
          </a:p>
        </p:txBody>
      </p:sp>
      <p:pic>
        <p:nvPicPr>
          <p:cNvPr id="4" name="Picture 1" descr="C:\Users\hoode\AppData\Local\Temp\MP900423072.JPG"/>
          <p:cNvPicPr>
            <a:picLocks noGrp="1" noChangeAspect="1" noChangeArrowheads="1"/>
          </p:cNvPicPr>
          <p:nvPr>
            <p:ph idx="4294967295"/>
          </p:nvPr>
        </p:nvPicPr>
        <p:blipFill>
          <a:blip r:embed="rId3" cstate="print"/>
          <a:srcRect/>
          <a:stretch>
            <a:fillRect/>
          </a:stretch>
        </p:blipFill>
        <p:spPr bwMode="auto">
          <a:xfrm>
            <a:off x="2362200" y="3048000"/>
            <a:ext cx="4341812" cy="29035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Content Placeholder 2"/>
          <p:cNvSpPr txBox="1">
            <a:spLocks/>
          </p:cNvSpPr>
          <p:nvPr/>
        </p:nvSpPr>
        <p:spPr bwMode="auto">
          <a:xfrm>
            <a:off x="428625" y="1066800"/>
            <a:ext cx="8229600" cy="1619250"/>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marL="238125" marR="0" lvl="0" indent="-225425" algn="ctr" defTabSz="914400" rtl="0" eaLnBrk="1" fontAlgn="base" latinLnBrk="0" hangingPunct="1">
              <a:lnSpc>
                <a:spcPct val="120000"/>
              </a:lnSpc>
              <a:spcBef>
                <a:spcPct val="50000"/>
              </a:spcBef>
              <a:spcAft>
                <a:spcPct val="0"/>
              </a:spcAft>
              <a:buClr>
                <a:srgbClr val="FF7600"/>
              </a:buClr>
              <a:buSzTx/>
              <a:buFontTx/>
              <a:buNone/>
              <a:tabLst/>
              <a:defRPr/>
            </a:pPr>
            <a:r>
              <a:rPr kumimoji="0" lang="en-US" sz="2400" b="1" i="1" u="none" strike="noStrike" kern="0" cap="none" spc="0" normalizeH="0" baseline="0" noProof="0" dirty="0" smtClean="0">
                <a:ln>
                  <a:noFill/>
                </a:ln>
                <a:solidFill>
                  <a:schemeClr val="tx1"/>
                </a:solidFill>
                <a:effectLst/>
                <a:uLnTx/>
                <a:uFillTx/>
                <a:latin typeface="+mn-lt"/>
                <a:ea typeface="+mn-ea"/>
                <a:cs typeface="+mn-cs"/>
              </a:rPr>
              <a:t>“By focusing on relationship building instead of service excellence, organizations can uncover new needs and be in position to make a stronger impact.”</a:t>
            </a:r>
          </a:p>
        </p:txBody>
      </p:sp>
      <p:sp>
        <p:nvSpPr>
          <p:cNvPr id="6" name="TextBox 5"/>
          <p:cNvSpPr txBox="1"/>
          <p:nvPr/>
        </p:nvSpPr>
        <p:spPr>
          <a:xfrm>
            <a:off x="6934200" y="5951538"/>
            <a:ext cx="2019300" cy="260008"/>
          </a:xfrm>
          <a:prstGeom prst="rect">
            <a:avLst/>
          </a:prstGeom>
          <a:noFill/>
        </p:spPr>
        <p:txBody>
          <a:bodyPr wrap="square" rtlCol="0">
            <a:spAutoFit/>
          </a:bodyPr>
          <a:lstStyle/>
          <a:p>
            <a:pPr marL="238125" lvl="0" indent="-225425" algn="r">
              <a:lnSpc>
                <a:spcPct val="120000"/>
              </a:lnSpc>
              <a:spcBef>
                <a:spcPct val="50000"/>
              </a:spcBef>
              <a:buClr>
                <a:srgbClr val="FF7600"/>
              </a:buClr>
              <a:defRPr/>
            </a:pPr>
            <a:r>
              <a:rPr lang="en-US" sz="1000" b="1" kern="0" dirty="0" smtClean="0">
                <a:latin typeface="+mj-lt"/>
              </a:rPr>
              <a:t>(Matthews, 2012)</a:t>
            </a:r>
            <a:endParaRPr lang="en-US" sz="1000" b="1" kern="0" dirty="0">
              <a:latin typeface="+mj-lt"/>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Selected Bibliography</a:t>
            </a:r>
          </a:p>
        </p:txBody>
      </p:sp>
      <p:sp>
        <p:nvSpPr>
          <p:cNvPr id="6" name="Content Placeholder 4"/>
          <p:cNvSpPr txBox="1">
            <a:spLocks/>
          </p:cNvSpPr>
          <p:nvPr/>
        </p:nvSpPr>
        <p:spPr>
          <a:xfrm>
            <a:off x="0" y="990600"/>
            <a:ext cx="9144000" cy="5029200"/>
          </a:xfrm>
          <a:prstGeom prst="rect">
            <a:avLst/>
          </a:prstGeom>
        </p:spPr>
        <p:txBody>
          <a:bodyPr>
            <a:noAutofit/>
          </a:bodyPr>
          <a:lstStyle/>
          <a:p>
            <a:pPr marL="233363" indent="-233363">
              <a:lnSpc>
                <a:spcPct val="110000"/>
              </a:lnSpc>
              <a:spcBef>
                <a:spcPts val="900"/>
              </a:spcBef>
            </a:pPr>
            <a:r>
              <a:rPr lang="en-US" sz="1400" dirty="0" err="1" smtClean="0"/>
              <a:t>Bertot</a:t>
            </a:r>
            <a:r>
              <a:rPr lang="en-US" sz="1400" dirty="0" smtClean="0"/>
              <a:t>, J. C., </a:t>
            </a:r>
            <a:r>
              <a:rPr lang="en-US" sz="1400" dirty="0" err="1" smtClean="0"/>
              <a:t>Berube</a:t>
            </a:r>
            <a:r>
              <a:rPr lang="en-US" sz="1400" dirty="0" smtClean="0"/>
              <a:t>, K., </a:t>
            </a:r>
            <a:r>
              <a:rPr lang="en-US" sz="1400" dirty="0" err="1" smtClean="0"/>
              <a:t>Devereaux</a:t>
            </a:r>
            <a:r>
              <a:rPr lang="en-US" sz="1400" dirty="0" smtClean="0"/>
              <a:t>, P., </a:t>
            </a:r>
            <a:r>
              <a:rPr lang="en-US" sz="1400" dirty="0" err="1" smtClean="0"/>
              <a:t>Dhakal</a:t>
            </a:r>
            <a:r>
              <a:rPr lang="en-US" sz="1400" dirty="0" smtClean="0"/>
              <a:t>, K., Powers, S., &amp; Ray, J. (2012). Assessing the usability of </a:t>
            </a:r>
            <a:r>
              <a:rPr lang="en-US" sz="1400" dirty="0" err="1" smtClean="0"/>
              <a:t>WorldCat</a:t>
            </a:r>
            <a:r>
              <a:rPr lang="en-US" sz="1400" dirty="0" smtClean="0"/>
              <a:t> Local: Findings and considerations. </a:t>
            </a:r>
            <a:r>
              <a:rPr lang="en-US" sz="1400" i="1" dirty="0" smtClean="0"/>
              <a:t>The Library Quarterly</a:t>
            </a:r>
            <a:r>
              <a:rPr lang="en-US" sz="1400" dirty="0" smtClean="0"/>
              <a:t>, </a:t>
            </a:r>
            <a:r>
              <a:rPr lang="en-US" sz="1400" i="1" dirty="0" smtClean="0"/>
              <a:t>82</a:t>
            </a:r>
            <a:r>
              <a:rPr lang="en-US" sz="1400" dirty="0" smtClean="0"/>
              <a:t>(2), 207-221. </a:t>
            </a:r>
          </a:p>
          <a:p>
            <a:pPr marL="233363" indent="-233363">
              <a:lnSpc>
                <a:spcPct val="110000"/>
              </a:lnSpc>
              <a:spcBef>
                <a:spcPts val="900"/>
              </a:spcBef>
            </a:pPr>
            <a:r>
              <a:rPr lang="en-US" sz="1400" dirty="0" smtClean="0"/>
              <a:t>Centre for Information </a:t>
            </a:r>
            <a:r>
              <a:rPr lang="en-US" sz="1400" dirty="0" err="1" smtClean="0"/>
              <a:t>Behaviour</a:t>
            </a:r>
            <a:r>
              <a:rPr lang="en-US" sz="1400" dirty="0" smtClean="0"/>
              <a:t> and the Evaluation of Research. (2008). </a:t>
            </a:r>
            <a:r>
              <a:rPr lang="en-US" sz="1400" i="1" dirty="0" smtClean="0"/>
              <a:t>Information </a:t>
            </a:r>
            <a:r>
              <a:rPr lang="en-US" sz="1400" i="1" dirty="0" err="1" smtClean="0"/>
              <a:t>behaviour</a:t>
            </a:r>
            <a:r>
              <a:rPr lang="en-US" sz="1400" i="1" dirty="0" smtClean="0"/>
              <a:t> of the researcher of the future: A CIBER briefing paper.</a:t>
            </a:r>
            <a:r>
              <a:rPr lang="en-US" sz="1400" dirty="0" smtClean="0"/>
              <a:t> London: CIBER (p. 14). </a:t>
            </a:r>
          </a:p>
          <a:p>
            <a:pPr marL="233363" lvl="1" indent="-233363">
              <a:lnSpc>
                <a:spcPct val="110000"/>
              </a:lnSpc>
              <a:spcBef>
                <a:spcPts val="900"/>
              </a:spcBef>
            </a:pPr>
            <a:r>
              <a:rPr lang="en-US" sz="1400" dirty="0" err="1" smtClean="0"/>
              <a:t>Connaway</a:t>
            </a:r>
            <a:r>
              <a:rPr lang="en-US" sz="1400" dirty="0" smtClean="0"/>
              <a:t>, L. S. (2013). Exploring shifting changes in user engagement. </a:t>
            </a:r>
            <a:r>
              <a:rPr lang="en-US" sz="1400" i="1" dirty="0" err="1" smtClean="0"/>
              <a:t>NextSpace</a:t>
            </a:r>
            <a:r>
              <a:rPr lang="en-US" sz="1400" i="1" dirty="0" smtClean="0"/>
              <a:t>, 20</a:t>
            </a:r>
            <a:r>
              <a:rPr lang="en-US" sz="1400" dirty="0" smtClean="0"/>
              <a:t>, 16-17. [Available: </a:t>
            </a:r>
            <a:r>
              <a:rPr lang="en-US" sz="1400" u="sng" dirty="0" smtClean="0">
                <a:hlinkClick r:id="rId3"/>
              </a:rPr>
              <a:t>http://www.oclc.org/nextspace/020/research.htm</a:t>
            </a:r>
            <a:r>
              <a:rPr lang="en-US" sz="1400" dirty="0" smtClean="0"/>
              <a:t>] </a:t>
            </a:r>
            <a:endParaRPr kumimoji="0" lang="en-US" sz="1400" b="0" i="0" u="none" strike="noStrike" kern="1200" cap="none" spc="0" normalizeH="0" baseline="0" noProof="0" dirty="0" smtClean="0">
              <a:ln>
                <a:noFill/>
              </a:ln>
              <a:solidFill>
                <a:schemeClr val="tx1"/>
              </a:solidFill>
              <a:effectLst/>
              <a:uLnTx/>
              <a:uFillTx/>
              <a:latin typeface="Arial"/>
              <a:ea typeface="+mn-ea"/>
              <a:cs typeface="Arial"/>
            </a:endParaRPr>
          </a:p>
          <a:p>
            <a:pPr marL="233363" marR="0" lvl="0" indent="-233363" algn="l" defTabSz="457200" rtl="0" eaLnBrk="1" fontAlgn="auto" latinLnBrk="0" hangingPunct="1">
              <a:lnSpc>
                <a:spcPct val="110000"/>
              </a:lnSpc>
              <a:spcBef>
                <a:spcPts val="900"/>
              </a:spcBef>
              <a:spcAft>
                <a:spcPts val="0"/>
              </a:spcAft>
              <a:buClrTx/>
              <a:buSzTx/>
              <a:tabLst/>
              <a:defRPr/>
            </a:pPr>
            <a:r>
              <a:rPr kumimoji="0" lang="en-US" sz="1400" b="0" i="0" u="none" strike="noStrike" kern="1200" cap="none" spc="0" normalizeH="0" baseline="0" noProof="0" dirty="0" err="1" smtClean="0">
                <a:ln>
                  <a:noFill/>
                </a:ln>
                <a:solidFill>
                  <a:schemeClr val="tx1"/>
                </a:solidFill>
                <a:effectLst/>
                <a:uLnTx/>
                <a:uFillTx/>
                <a:latin typeface="Arial"/>
                <a:ea typeface="+mn-ea"/>
                <a:cs typeface="Arial"/>
              </a:rPr>
              <a:t>Connaway</a:t>
            </a:r>
            <a:r>
              <a:rPr kumimoji="0" lang="en-US" sz="1400" b="0" i="0" u="none" strike="noStrike" kern="1200" cap="none" spc="0" normalizeH="0" baseline="0" noProof="0" dirty="0" smtClean="0">
                <a:ln>
                  <a:noFill/>
                </a:ln>
                <a:solidFill>
                  <a:schemeClr val="tx1"/>
                </a:solidFill>
                <a:effectLst/>
                <a:uLnTx/>
                <a:uFillTx/>
                <a:latin typeface="Arial"/>
                <a:ea typeface="+mn-ea"/>
                <a:cs typeface="Arial"/>
              </a:rPr>
              <a:t>, L.S., &amp; Dickey, T.J. (2010). </a:t>
            </a:r>
            <a:r>
              <a:rPr kumimoji="0" lang="en-US" sz="1400" b="0" i="1" u="none" strike="noStrike" kern="1200" cap="none" spc="0" normalizeH="0" baseline="0" noProof="0" dirty="0" smtClean="0">
                <a:ln>
                  <a:noFill/>
                </a:ln>
                <a:solidFill>
                  <a:schemeClr val="tx1"/>
                </a:solidFill>
                <a:effectLst/>
                <a:uLnTx/>
                <a:uFillTx/>
                <a:latin typeface="Arial"/>
                <a:ea typeface="+mn-ea"/>
                <a:cs typeface="Arial"/>
              </a:rPr>
              <a:t>Digital information seekers: Report of findings from selected OCLC, RIN, and JISC user behavior projects. </a:t>
            </a:r>
            <a:r>
              <a:rPr kumimoji="0" lang="en-US" sz="1400" b="0" i="0" u="sng" strike="noStrike" kern="1200" cap="none" spc="0" normalizeH="0" baseline="0" noProof="0" dirty="0" smtClean="0">
                <a:ln>
                  <a:noFill/>
                </a:ln>
                <a:solidFill>
                  <a:schemeClr val="tx1"/>
                </a:solidFill>
                <a:effectLst/>
                <a:uLnTx/>
                <a:uFillTx/>
                <a:latin typeface="Arial"/>
                <a:ea typeface="+mn-ea"/>
                <a:cs typeface="Arial"/>
                <a:hlinkClick r:id="rId4"/>
              </a:rPr>
              <a:t>http://www.jisc.ac.uk/media/documents/publications/reports/2010/digitalinformationseekerreport.pdf</a:t>
            </a:r>
            <a:r>
              <a:rPr kumimoji="0" lang="en-US" sz="1400" b="0" i="0" u="sng" strike="noStrike" kern="1200" cap="none" spc="0" normalizeH="0" baseline="0" noProof="0" dirty="0" smtClean="0">
                <a:ln>
                  <a:noFill/>
                </a:ln>
                <a:solidFill>
                  <a:schemeClr val="tx1"/>
                </a:solidFill>
                <a:effectLst/>
                <a:uLnTx/>
                <a:uFillTx/>
                <a:latin typeface="Arial"/>
                <a:ea typeface="+mn-ea"/>
                <a:cs typeface="Arial"/>
              </a:rPr>
              <a:t> </a:t>
            </a:r>
            <a:r>
              <a:rPr kumimoji="0" lang="en-US" sz="1400" b="0" i="0" u="none" strike="noStrike" kern="1200" cap="none" spc="0" normalizeH="0" baseline="0" noProof="0" dirty="0" smtClean="0">
                <a:ln>
                  <a:noFill/>
                </a:ln>
                <a:solidFill>
                  <a:schemeClr val="tx1"/>
                </a:solidFill>
                <a:effectLst/>
                <a:uLnTx/>
                <a:uFillTx/>
                <a:latin typeface="Arial"/>
                <a:ea typeface="+mn-ea"/>
                <a:cs typeface="Arial"/>
              </a:rPr>
              <a:t> </a:t>
            </a:r>
          </a:p>
          <a:p>
            <a:pPr marL="233363" marR="0" lvl="0" indent="-233363" algn="l" defTabSz="457200" rtl="0" eaLnBrk="1" fontAlgn="auto" latinLnBrk="0" hangingPunct="1">
              <a:lnSpc>
                <a:spcPct val="110000"/>
              </a:lnSpc>
              <a:spcBef>
                <a:spcPts val="900"/>
              </a:spcBef>
              <a:spcAft>
                <a:spcPts val="0"/>
              </a:spcAft>
              <a:buClrTx/>
              <a:buSzTx/>
              <a:tabLst/>
              <a:defRPr/>
            </a:pPr>
            <a:r>
              <a:rPr kumimoji="0" lang="en-US" sz="1400" b="0" i="0" u="none" strike="noStrike" kern="1200" cap="none" spc="0" normalizeH="0" baseline="0" noProof="0" dirty="0" err="1" smtClean="0">
                <a:ln>
                  <a:noFill/>
                </a:ln>
                <a:solidFill>
                  <a:schemeClr val="tx1"/>
                </a:solidFill>
                <a:effectLst/>
                <a:uLnTx/>
                <a:uFillTx/>
                <a:latin typeface="Arial"/>
                <a:ea typeface="+mn-ea"/>
                <a:cs typeface="Arial"/>
              </a:rPr>
              <a:t>Connaway</a:t>
            </a:r>
            <a:r>
              <a:rPr kumimoji="0" lang="en-US" sz="1400" b="0" i="0" u="none" strike="noStrike" kern="1200" cap="none" spc="0" normalizeH="0" baseline="0" noProof="0" dirty="0" smtClean="0">
                <a:ln>
                  <a:noFill/>
                </a:ln>
                <a:solidFill>
                  <a:schemeClr val="tx1"/>
                </a:solidFill>
                <a:effectLst/>
                <a:uLnTx/>
                <a:uFillTx/>
                <a:latin typeface="Arial"/>
                <a:ea typeface="+mn-ea"/>
                <a:cs typeface="Arial"/>
              </a:rPr>
              <a:t>, L. S., &amp; Dickey, T. J. (2010). </a:t>
            </a:r>
            <a:r>
              <a:rPr kumimoji="0" lang="en-US" sz="1400" b="0" i="1" u="none" strike="noStrike" kern="1200" cap="none" spc="0" normalizeH="0" baseline="0" noProof="0" dirty="0" smtClean="0">
                <a:ln>
                  <a:noFill/>
                </a:ln>
                <a:solidFill>
                  <a:schemeClr val="tx1"/>
                </a:solidFill>
                <a:effectLst/>
                <a:uLnTx/>
                <a:uFillTx/>
                <a:latin typeface="Arial"/>
                <a:ea typeface="+mn-ea"/>
                <a:cs typeface="Arial"/>
              </a:rPr>
              <a:t>Towards a profile of the researcher of today: What can we learn from JISC projects? Common themes identified in an analysis of JISC Virtual Research Environment and Digital Repository Projects.</a:t>
            </a:r>
            <a:r>
              <a:rPr kumimoji="0" lang="en-US" sz="1400" b="0" i="0" u="none" strike="noStrike" kern="1200" cap="none" spc="0" normalizeH="0" baseline="0" noProof="0" dirty="0" smtClean="0">
                <a:ln>
                  <a:noFill/>
                </a:ln>
                <a:solidFill>
                  <a:schemeClr val="tx1"/>
                </a:solidFill>
                <a:effectLst/>
                <a:uLnTx/>
                <a:uFillTx/>
                <a:latin typeface="Arial"/>
                <a:ea typeface="+mn-ea"/>
                <a:cs typeface="Arial"/>
              </a:rPr>
              <a:t> </a:t>
            </a:r>
            <a:r>
              <a:rPr kumimoji="0" lang="en-US" sz="1400" b="0" i="0" u="sng" strike="noStrike" kern="1200" cap="none" spc="0" normalizeH="0" baseline="0" noProof="0" dirty="0" smtClean="0">
                <a:ln>
                  <a:noFill/>
                </a:ln>
                <a:solidFill>
                  <a:schemeClr val="tx1"/>
                </a:solidFill>
                <a:effectLst/>
                <a:uLnTx/>
                <a:uFillTx/>
                <a:latin typeface="Arial"/>
                <a:ea typeface="+mn-ea"/>
                <a:cs typeface="Arial"/>
                <a:hlinkClick r:id="rId5"/>
              </a:rPr>
              <a:t>http://ie-repository.jisc.ac.uk/418/2/VirtualScholar_themesFromProjects_revised.pdf</a:t>
            </a:r>
            <a:r>
              <a:rPr kumimoji="0" lang="en-US" sz="1400" b="0" i="0" u="sng" strike="noStrike" kern="1200" cap="none" spc="0" normalizeH="0" baseline="0" noProof="0" dirty="0" smtClean="0">
                <a:ln>
                  <a:noFill/>
                </a:ln>
                <a:solidFill>
                  <a:schemeClr val="tx1"/>
                </a:solidFill>
                <a:effectLst/>
                <a:uLnTx/>
                <a:uFillTx/>
                <a:latin typeface="Arial"/>
                <a:ea typeface="+mn-ea"/>
                <a:cs typeface="Arial"/>
              </a:rPr>
              <a:t> </a:t>
            </a:r>
          </a:p>
          <a:p>
            <a:pPr marL="233363" indent="-233363">
              <a:lnSpc>
                <a:spcPct val="110000"/>
              </a:lnSpc>
              <a:spcBef>
                <a:spcPts val="900"/>
              </a:spcBef>
              <a:defRPr/>
            </a:pPr>
            <a:r>
              <a:rPr lang="en-US" sz="1400" dirty="0" err="1" smtClean="0"/>
              <a:t>Connaway</a:t>
            </a:r>
            <a:r>
              <a:rPr lang="en-US" sz="1400" dirty="0" smtClean="0"/>
              <a:t>, L. S., Dickey, T. J., &amp; Radford, M. L. (2011). “If it is too inconvenient I’m not going after it:” Convenience as a critical factor in information-seeking behaviors. </a:t>
            </a:r>
            <a:r>
              <a:rPr lang="en-US" sz="1400" i="1" dirty="0" smtClean="0"/>
              <a:t>Library &amp; Information Science Research, 33</a:t>
            </a:r>
            <a:r>
              <a:rPr lang="en-US" sz="1400" dirty="0" smtClean="0"/>
              <a:t>(3), 179-190. (Selected for inclusion in the ALA Reference Research Review: 2011)</a:t>
            </a:r>
          </a:p>
          <a:p>
            <a:pPr marL="233363" indent="-233363">
              <a:lnSpc>
                <a:spcPct val="110000"/>
              </a:lnSpc>
              <a:spcBef>
                <a:spcPts val="900"/>
              </a:spcBef>
              <a:defRPr/>
            </a:pPr>
            <a:r>
              <a:rPr lang="en-US" sz="1400" dirty="0" smtClean="0"/>
              <a:t>Connaway, L. S., Lanclos, D., &amp; Hood, E. M. (forthcoming). “I find Google a lot easier than going to the library website.” Imagine Ways to Innovate and Inspire Students to Use the Academic Library. </a:t>
            </a:r>
            <a:r>
              <a:rPr lang="en-US" sz="1400" i="1" dirty="0" smtClean="0"/>
              <a:t>Proceedings of the Association of College &amp; Research Libraries (ACRL) 2013 conference, April 10-13, 2013, Indianapolis, IN.</a:t>
            </a:r>
            <a:endParaRPr kumimoji="0" lang="en-US" sz="1400" b="0" i="0" u="none" strike="noStrike" kern="1200" cap="none" spc="0" normalizeH="0" baseline="0" noProof="0" dirty="0" smtClean="0">
              <a:ln>
                <a:noFill/>
              </a:ln>
              <a:solidFill>
                <a:schemeClr val="tx1"/>
              </a:solidFill>
              <a:effectLst/>
              <a:uLnTx/>
              <a:uFillTx/>
              <a:latin typeface="Arial"/>
              <a:ea typeface="+mn-ea"/>
              <a:cs typeface="Arial"/>
            </a:endParaRPr>
          </a:p>
          <a:p>
            <a:pPr marL="233363" marR="0" lvl="0" indent="-233363" algn="l" defTabSz="457200" rtl="0" eaLnBrk="1" fontAlgn="auto" latinLnBrk="0" hangingPunct="1">
              <a:lnSpc>
                <a:spcPct val="110000"/>
              </a:lnSpc>
              <a:spcBef>
                <a:spcPts val="900"/>
              </a:spcBef>
              <a:spcAft>
                <a:spcPts val="0"/>
              </a:spcAft>
              <a:buClrTx/>
              <a:buSzTx/>
              <a:tabLst/>
              <a:defRPr/>
            </a:pPr>
            <a:endParaRPr kumimoji="0" lang="en-US" sz="1400" b="0" i="0" u="none" strike="noStrike" kern="1200" cap="none" spc="0" normalizeH="0" baseline="0" noProof="0" dirty="0" smtClean="0">
              <a:ln>
                <a:noFill/>
              </a:ln>
              <a:solidFill>
                <a:schemeClr val="tx1"/>
              </a:solidFill>
              <a:effectLst/>
              <a:uLnTx/>
              <a:uFillTx/>
              <a:latin typeface="Arial"/>
              <a:ea typeface="+mn-ea"/>
              <a:cs typeface="Arial"/>
            </a:endParaRPr>
          </a:p>
          <a:p>
            <a:pPr marL="233363" marR="0" lvl="0" indent="-233363" algn="l" defTabSz="457200" rtl="0" eaLnBrk="1" fontAlgn="auto" latinLnBrk="0" hangingPunct="1">
              <a:lnSpc>
                <a:spcPct val="110000"/>
              </a:lnSpc>
              <a:spcBef>
                <a:spcPts val="900"/>
              </a:spcBef>
              <a:spcAft>
                <a:spcPts val="0"/>
              </a:spcAft>
              <a:buClrTx/>
              <a:buSzTx/>
              <a:tabLst/>
              <a:defRPr/>
            </a:pPr>
            <a:endParaRPr kumimoji="0" lang="en-US" sz="1400" b="0" i="0" u="none" strike="noStrike" kern="1200" cap="none" spc="0" normalizeH="0" baseline="0" noProof="0" dirty="0">
              <a:ln>
                <a:noFill/>
              </a:ln>
              <a:solidFill>
                <a:schemeClr val="tx1"/>
              </a:solidFill>
              <a:effectLst/>
              <a:uLnTx/>
              <a:uFillTx/>
              <a:latin typeface="Arial"/>
              <a:ea typeface="+mn-ea"/>
              <a:cs typeface="Arial"/>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Selected Bibliography</a:t>
            </a:r>
          </a:p>
        </p:txBody>
      </p:sp>
      <p:sp>
        <p:nvSpPr>
          <p:cNvPr id="6" name="Content Placeholder 4"/>
          <p:cNvSpPr txBox="1">
            <a:spLocks/>
          </p:cNvSpPr>
          <p:nvPr/>
        </p:nvSpPr>
        <p:spPr>
          <a:xfrm>
            <a:off x="0" y="914400"/>
            <a:ext cx="9144000" cy="5339645"/>
          </a:xfrm>
          <a:prstGeom prst="rect">
            <a:avLst/>
          </a:prstGeom>
        </p:spPr>
        <p:txBody>
          <a:bodyPr>
            <a:noAutofit/>
          </a:bodyPr>
          <a:lstStyle/>
          <a:p>
            <a:pPr marL="233363" lvl="0" indent="-233363">
              <a:lnSpc>
                <a:spcPct val="110000"/>
              </a:lnSpc>
              <a:spcBef>
                <a:spcPts val="900"/>
              </a:spcBef>
              <a:defRPr/>
            </a:pPr>
            <a:r>
              <a:rPr lang="en-US" sz="1400" dirty="0" smtClean="0"/>
              <a:t>Connaway, L. S., Lanclos, D., White, D., Le Cornu, A., &amp; Hood, E. M. (2013). User-centered decision making: A new model for developing academic library services and systems. IFLA Journal, 39(1), 30-36.</a:t>
            </a:r>
            <a:endParaRPr lang="en-US" sz="1400" dirty="0" smtClean="0">
              <a:cs typeface="Arial"/>
            </a:endParaRPr>
          </a:p>
          <a:p>
            <a:pPr marL="233363" lvl="0" indent="-233363">
              <a:lnSpc>
                <a:spcPct val="110000"/>
              </a:lnSpc>
              <a:spcBef>
                <a:spcPts val="900"/>
              </a:spcBef>
              <a:defRPr/>
            </a:pPr>
            <a:r>
              <a:rPr lang="en-US" sz="1400" dirty="0" smtClean="0">
                <a:cs typeface="Arial"/>
              </a:rPr>
              <a:t>Connaway, L. S., &amp; Radford, M. L. (2011). </a:t>
            </a:r>
            <a:r>
              <a:rPr lang="en-US" sz="1400" i="1" dirty="0" smtClean="0">
                <a:cs typeface="Arial"/>
              </a:rPr>
              <a:t>Seeking synchronicity: Revelations and recommendations for virtual reference.</a:t>
            </a:r>
            <a:r>
              <a:rPr lang="en-US" sz="1400" dirty="0" smtClean="0">
                <a:cs typeface="Arial"/>
              </a:rPr>
              <a:t> Dublin, OH: OCLC Research. Retrieved from </a:t>
            </a:r>
            <a:r>
              <a:rPr lang="en-US" sz="1400" u="sng" dirty="0" smtClean="0">
                <a:cs typeface="Arial"/>
                <a:hlinkClick r:id="rId3"/>
              </a:rPr>
              <a:t>http://www.oclc.org/reports/synchronicity/full.pdf</a:t>
            </a:r>
            <a:endParaRPr lang="en-US" sz="1400" u="sng" dirty="0" smtClean="0">
              <a:cs typeface="Arial"/>
            </a:endParaRPr>
          </a:p>
          <a:p>
            <a:pPr marL="233363" indent="-233363">
              <a:lnSpc>
                <a:spcPct val="110000"/>
              </a:lnSpc>
              <a:spcBef>
                <a:spcPts val="900"/>
              </a:spcBef>
              <a:defRPr/>
            </a:pPr>
            <a:r>
              <a:rPr lang="en-US" sz="1400" dirty="0" smtClean="0"/>
              <a:t>Connaway, L. S., White, D., Lanclos, D., &amp; Le Cornu, A. (2013). Visitors and Residents: What motivates engagement with the digital information environment? </a:t>
            </a:r>
            <a:r>
              <a:rPr lang="en-US" sz="1400" i="1" dirty="0" smtClean="0"/>
              <a:t>Information Research</a:t>
            </a:r>
            <a:r>
              <a:rPr lang="en-US" sz="1400" dirty="0" smtClean="0"/>
              <a:t>, </a:t>
            </a:r>
            <a:r>
              <a:rPr lang="en-US" sz="1400" i="1" dirty="0" smtClean="0"/>
              <a:t>18</a:t>
            </a:r>
            <a:r>
              <a:rPr lang="en-US" sz="1400" dirty="0" smtClean="0"/>
              <a:t>(1). [</a:t>
            </a:r>
            <a:r>
              <a:rPr lang="en-US" sz="1400" dirty="0" err="1" smtClean="0"/>
              <a:t>Available:</a:t>
            </a:r>
            <a:r>
              <a:rPr lang="en-US" sz="1400" u="sng" dirty="0" err="1" smtClean="0">
                <a:hlinkClick r:id="rId4"/>
              </a:rPr>
              <a:t>http</a:t>
            </a:r>
            <a:r>
              <a:rPr lang="en-US" sz="1400" u="sng" dirty="0" smtClean="0">
                <a:hlinkClick r:id="rId4"/>
              </a:rPr>
              <a:t>://</a:t>
            </a:r>
            <a:r>
              <a:rPr lang="en-US" sz="1400" u="sng" dirty="0" err="1" smtClean="0">
                <a:hlinkClick r:id="rId4"/>
              </a:rPr>
              <a:t>informationr.net</a:t>
            </a:r>
            <a:r>
              <a:rPr lang="en-US" sz="1400" u="sng" dirty="0" smtClean="0">
                <a:hlinkClick r:id="rId4"/>
              </a:rPr>
              <a:t>/</a:t>
            </a:r>
            <a:r>
              <a:rPr lang="en-US" sz="1400" u="sng" dirty="0" err="1" smtClean="0">
                <a:hlinkClick r:id="rId4"/>
              </a:rPr>
              <a:t>ir</a:t>
            </a:r>
            <a:r>
              <a:rPr lang="en-US" sz="1400" u="sng" dirty="0" smtClean="0">
                <a:hlinkClick r:id="rId4"/>
              </a:rPr>
              <a:t>/18-1/infres181.html</a:t>
            </a:r>
            <a:r>
              <a:rPr lang="en-US" sz="1400" dirty="0" smtClean="0"/>
              <a:t>]</a:t>
            </a:r>
            <a:endParaRPr lang="en-US" sz="1400" dirty="0" smtClean="0">
              <a:cs typeface="Arial"/>
            </a:endParaRPr>
          </a:p>
          <a:p>
            <a:pPr marL="233363" lvl="0" indent="-233363">
              <a:lnSpc>
                <a:spcPct val="110000"/>
              </a:lnSpc>
              <a:spcBef>
                <a:spcPts val="900"/>
              </a:spcBef>
              <a:defRPr/>
            </a:pPr>
            <a:r>
              <a:rPr lang="en-US" sz="1400" dirty="0" smtClean="0">
                <a:cs typeface="Arial"/>
              </a:rPr>
              <a:t>Consortium of University Research Libraries, and Research Information Network. (2007). </a:t>
            </a:r>
            <a:r>
              <a:rPr lang="en-US" sz="1400" i="1" dirty="0" smtClean="0">
                <a:cs typeface="Arial"/>
              </a:rPr>
              <a:t>Researchers’ use of academic libraries and their services: A report. </a:t>
            </a:r>
            <a:r>
              <a:rPr lang="en-US" sz="1400" dirty="0" smtClean="0">
                <a:cs typeface="Arial"/>
              </a:rPr>
              <a:t>London: Research Information Network and Consortium of University Research Libraries (CURL) (p. 31, p.64). </a:t>
            </a:r>
          </a:p>
          <a:p>
            <a:pPr marL="233363" lvl="0" indent="-233363">
              <a:lnSpc>
                <a:spcPct val="110000"/>
              </a:lnSpc>
              <a:spcBef>
                <a:spcPts val="900"/>
              </a:spcBef>
              <a:defRPr/>
            </a:pPr>
            <a:r>
              <a:rPr lang="en-US" sz="1400" dirty="0" smtClean="0">
                <a:cs typeface="Arial"/>
              </a:rPr>
              <a:t>Cunningham, S. J. &amp; </a:t>
            </a:r>
            <a:r>
              <a:rPr lang="en-US" sz="1400" dirty="0" err="1" smtClean="0">
                <a:cs typeface="Arial"/>
              </a:rPr>
              <a:t>Connaway</a:t>
            </a:r>
            <a:r>
              <a:rPr lang="en-US" sz="1400" dirty="0" smtClean="0">
                <a:cs typeface="Arial"/>
              </a:rPr>
              <a:t>, L. S. (1996). Information searching preferences and practices of computer science researchers. In J. Grundy (Ed.), </a:t>
            </a:r>
            <a:r>
              <a:rPr lang="en-US" sz="1400" i="1" dirty="0" smtClean="0">
                <a:cs typeface="Arial"/>
              </a:rPr>
              <a:t>Proceedings: Sixth Australian conference on computer-human interaction,</a:t>
            </a:r>
            <a:r>
              <a:rPr lang="en-US" sz="1400" dirty="0" smtClean="0">
                <a:cs typeface="Arial"/>
              </a:rPr>
              <a:t> </a:t>
            </a:r>
            <a:r>
              <a:rPr lang="en-US" sz="1400" i="1" dirty="0" smtClean="0">
                <a:cs typeface="Arial"/>
              </a:rPr>
              <a:t>November 24-27, 1996, Hamilton, New Zealand</a:t>
            </a:r>
            <a:r>
              <a:rPr lang="en-US" sz="1400" dirty="0" smtClean="0">
                <a:cs typeface="Arial"/>
              </a:rPr>
              <a:t> (pp. 294-299). Los Alamitos, CA: IEEE Computer Society Press.</a:t>
            </a:r>
          </a:p>
          <a:p>
            <a:pPr marL="233363" lvl="0" indent="-233363">
              <a:lnSpc>
                <a:spcPct val="110000"/>
              </a:lnSpc>
              <a:spcBef>
                <a:spcPts val="900"/>
              </a:spcBef>
              <a:defRPr/>
            </a:pPr>
            <a:r>
              <a:rPr lang="en-US" sz="1400" dirty="0" smtClean="0">
                <a:cs typeface="Arial"/>
              </a:rPr>
              <a:t>Dempsey, L. (2013, January 23). </a:t>
            </a:r>
            <a:r>
              <a:rPr lang="en-US" sz="1400" i="1" dirty="0" smtClean="0">
                <a:cs typeface="Arial"/>
              </a:rPr>
              <a:t>The inside out library: Scale, learning, engagement. </a:t>
            </a:r>
            <a:r>
              <a:rPr lang="en-US" sz="1400" dirty="0" smtClean="0">
                <a:cs typeface="Arial"/>
              </a:rPr>
              <a:t>Presentation at </a:t>
            </a:r>
            <a:br>
              <a:rPr lang="en-US" sz="1400" dirty="0" smtClean="0">
                <a:cs typeface="Arial"/>
              </a:rPr>
            </a:br>
            <a:r>
              <a:rPr lang="en-US" sz="1400" dirty="0" smtClean="0">
                <a:cs typeface="Arial"/>
              </a:rPr>
              <a:t> </a:t>
            </a:r>
            <a:r>
              <a:rPr lang="en-US" sz="1400" dirty="0" err="1" smtClean="0">
                <a:cs typeface="Arial"/>
              </a:rPr>
              <a:t>Hacettepe</a:t>
            </a:r>
            <a:r>
              <a:rPr lang="en-US" sz="1400" dirty="0" smtClean="0">
                <a:cs typeface="Arial"/>
              </a:rPr>
              <a:t> University, </a:t>
            </a:r>
            <a:r>
              <a:rPr lang="en-US" sz="1400" dirty="0" err="1" smtClean="0">
                <a:cs typeface="Arial"/>
              </a:rPr>
              <a:t>Beytepe</a:t>
            </a:r>
            <a:r>
              <a:rPr lang="en-US" sz="1400" dirty="0" smtClean="0">
                <a:cs typeface="Arial"/>
              </a:rPr>
              <a:t>, Ankara (Turkey). </a:t>
            </a:r>
          </a:p>
          <a:p>
            <a:pPr marL="233363" lvl="0" indent="-233363">
              <a:spcBef>
                <a:spcPts val="900"/>
              </a:spcBef>
            </a:pPr>
            <a:r>
              <a:rPr lang="en-US" sz="1400" dirty="0" smtClean="0">
                <a:cs typeface="Arial"/>
              </a:rPr>
              <a:t>Dempsey, L. (2008). Always on: Libraries in a world of permanent connectivity. </a:t>
            </a:r>
            <a:r>
              <a:rPr lang="en-US" sz="1400" i="1" dirty="0" smtClean="0">
                <a:cs typeface="Arial"/>
              </a:rPr>
              <a:t>First Monday,</a:t>
            </a:r>
            <a:r>
              <a:rPr lang="en-US" sz="1400" dirty="0" smtClean="0">
                <a:cs typeface="Arial"/>
              </a:rPr>
              <a:t> </a:t>
            </a:r>
            <a:r>
              <a:rPr lang="en-US" sz="1400" i="1" dirty="0" smtClean="0">
                <a:cs typeface="Arial"/>
              </a:rPr>
              <a:t>14</a:t>
            </a:r>
            <a:r>
              <a:rPr lang="en-US" sz="1400" dirty="0" smtClean="0">
                <a:cs typeface="Arial"/>
              </a:rPr>
              <a:t>(1). Retrieved from </a:t>
            </a:r>
            <a:r>
              <a:rPr lang="en-US" sz="1400" u="sng" dirty="0" smtClean="0">
                <a:cs typeface="Arial"/>
                <a:hlinkClick r:id="rId5"/>
              </a:rPr>
              <a:t>http://www.firstmonday.org/htbin/cgiwrap/bin/ojs/index.php/fm/article/view/2291/207</a:t>
            </a:r>
            <a:endParaRPr lang="en-US" sz="1400" dirty="0" smtClean="0"/>
          </a:p>
          <a:p>
            <a:pPr marL="228600" indent="-228600">
              <a:spcBef>
                <a:spcPts val="900"/>
              </a:spcBef>
            </a:pPr>
            <a:endParaRPr lang="en-US" sz="1400" dirty="0" smtClean="0"/>
          </a:p>
          <a:p>
            <a:pPr>
              <a:spcBef>
                <a:spcPts val="900"/>
              </a:spcBef>
            </a:pPr>
            <a:endParaRPr lang="en-US" sz="1400" dirty="0" smtClean="0"/>
          </a:p>
          <a:p>
            <a:pPr>
              <a:spcBef>
                <a:spcPts val="900"/>
              </a:spcBef>
            </a:pPr>
            <a:r>
              <a:rPr lang="en-US" sz="1400" dirty="0" smtClean="0"/>
              <a:t> </a:t>
            </a:r>
          </a:p>
          <a:p>
            <a:pPr>
              <a:spcBef>
                <a:spcPts val="900"/>
              </a:spcBef>
            </a:pPr>
            <a:endParaRPr lang="en-US" sz="1400" dirty="0" smtClean="0"/>
          </a:p>
          <a:p>
            <a:pPr marL="233363" indent="-233363">
              <a:lnSpc>
                <a:spcPct val="110000"/>
              </a:lnSpc>
              <a:spcBef>
                <a:spcPts val="900"/>
              </a:spcBef>
            </a:pPr>
            <a:endParaRPr kumimoji="0" lang="en-US" sz="1400" b="0" i="0" u="none" strike="noStrike" kern="1200" cap="none" spc="0" normalizeH="0" baseline="0" noProof="0" dirty="0" smtClean="0">
              <a:ln>
                <a:noFill/>
              </a:ln>
              <a:solidFill>
                <a:schemeClr val="tx1"/>
              </a:solidFill>
              <a:effectLst/>
              <a:uLnTx/>
              <a:uFillTx/>
              <a:ea typeface="+mn-ea"/>
              <a:cs typeface="Arial"/>
            </a:endParaRPr>
          </a:p>
          <a:p>
            <a:pPr marL="233363" marR="0" lvl="0" indent="-233363" algn="l" defTabSz="457200" rtl="0" eaLnBrk="1" fontAlgn="auto" latinLnBrk="0" hangingPunct="1">
              <a:lnSpc>
                <a:spcPct val="110000"/>
              </a:lnSpc>
              <a:spcBef>
                <a:spcPts val="900"/>
              </a:spcBef>
              <a:spcAft>
                <a:spcPts val="0"/>
              </a:spcAft>
              <a:buClrTx/>
              <a:buSzTx/>
              <a:tabLst/>
              <a:defRPr/>
            </a:pPr>
            <a:endParaRPr kumimoji="0" lang="en-US" sz="1400" b="0" i="0" u="none" strike="noStrike" kern="1200" cap="none" spc="0" normalizeH="0" baseline="0" noProof="0" dirty="0" smtClean="0">
              <a:ln>
                <a:noFill/>
              </a:ln>
              <a:solidFill>
                <a:schemeClr val="tx1"/>
              </a:solidFill>
              <a:effectLst/>
              <a:uLnTx/>
              <a:uFillTx/>
              <a:ea typeface="+mn-ea"/>
              <a:cs typeface="Arial" pitchFamily="34" charset="0"/>
            </a:endParaRPr>
          </a:p>
          <a:p>
            <a:pPr marL="233363" marR="0" lvl="0" indent="-233363" algn="l" defTabSz="457200" rtl="0" eaLnBrk="1" fontAlgn="auto" latinLnBrk="0" hangingPunct="1">
              <a:lnSpc>
                <a:spcPct val="110000"/>
              </a:lnSpc>
              <a:spcBef>
                <a:spcPts val="900"/>
              </a:spcBef>
              <a:spcAft>
                <a:spcPts val="0"/>
              </a:spcAft>
              <a:buClrTx/>
              <a:buSzTx/>
              <a:tabLst/>
              <a:defRPr/>
            </a:pPr>
            <a:endParaRPr kumimoji="0" lang="en-US" sz="1400" b="0" i="0" u="none" strike="noStrike" kern="1200" cap="none" spc="0" normalizeH="0" baseline="0" noProof="0" dirty="0" smtClean="0">
              <a:ln>
                <a:noFill/>
              </a:ln>
              <a:solidFill>
                <a:schemeClr val="tx1"/>
              </a:solidFill>
              <a:effectLst/>
              <a:uLnTx/>
              <a:uFillTx/>
              <a:ea typeface="+mn-ea"/>
              <a:cs typeface="Arial"/>
            </a:endParaRPr>
          </a:p>
          <a:p>
            <a:pPr marL="233363" marR="0" lvl="0" indent="-233363" algn="l" defTabSz="457200" rtl="0" eaLnBrk="1" fontAlgn="auto" latinLnBrk="0" hangingPunct="1">
              <a:lnSpc>
                <a:spcPct val="110000"/>
              </a:lnSpc>
              <a:spcBef>
                <a:spcPts val="900"/>
              </a:spcBef>
              <a:spcAft>
                <a:spcPts val="0"/>
              </a:spcAft>
              <a:buClrTx/>
              <a:buSzTx/>
              <a:tabLst/>
              <a:defRPr/>
            </a:pPr>
            <a:endParaRPr kumimoji="0" lang="en-US" sz="1400" b="0" i="0" u="none" strike="noStrike" kern="1200" cap="none" spc="0" normalizeH="0" baseline="0" noProof="0" dirty="0" smtClean="0">
              <a:ln>
                <a:noFill/>
              </a:ln>
              <a:solidFill>
                <a:schemeClr val="tx1"/>
              </a:solidFill>
              <a:effectLst/>
              <a:uLnTx/>
              <a:uFillTx/>
              <a:ea typeface="+mn-ea"/>
              <a:cs typeface="Arial"/>
            </a:endParaRPr>
          </a:p>
          <a:p>
            <a:pPr marL="233363" marR="0" lvl="0" indent="-233363" algn="l" defTabSz="457200" rtl="0" eaLnBrk="1" fontAlgn="auto" latinLnBrk="0" hangingPunct="1">
              <a:lnSpc>
                <a:spcPct val="110000"/>
              </a:lnSpc>
              <a:spcBef>
                <a:spcPts val="900"/>
              </a:spcBef>
              <a:spcAft>
                <a:spcPts val="0"/>
              </a:spcAft>
              <a:buClrTx/>
              <a:buSzTx/>
              <a:tabLst/>
              <a:defRPr/>
            </a:pPr>
            <a:endParaRPr kumimoji="0" lang="en-US" sz="1400" b="0" i="0" u="none" strike="noStrike" kern="1200" cap="none" spc="0" normalizeH="0" baseline="0" noProof="0" dirty="0" smtClean="0">
              <a:ln>
                <a:noFill/>
              </a:ln>
              <a:solidFill>
                <a:schemeClr val="tx1"/>
              </a:solidFill>
              <a:effectLst/>
              <a:uLnTx/>
              <a:uFillTx/>
              <a:ea typeface="+mn-ea"/>
              <a:cs typeface="Arial"/>
            </a:endParaRPr>
          </a:p>
          <a:p>
            <a:pPr marL="233363" marR="0" lvl="0" indent="-233363" algn="l" defTabSz="457200" rtl="0" eaLnBrk="1" fontAlgn="auto" latinLnBrk="0" hangingPunct="1">
              <a:lnSpc>
                <a:spcPct val="110000"/>
              </a:lnSpc>
              <a:spcBef>
                <a:spcPts val="900"/>
              </a:spcBef>
              <a:spcAft>
                <a:spcPts val="0"/>
              </a:spcAft>
              <a:buClrTx/>
              <a:buSzTx/>
              <a:tabLst/>
              <a:defRPr/>
            </a:pPr>
            <a:endParaRPr kumimoji="0" lang="en-US" sz="1400" b="0" i="0" u="none" strike="noStrike" kern="1200" cap="none" spc="0" normalizeH="0" baseline="0" noProof="0" dirty="0" smtClean="0">
              <a:ln>
                <a:noFill/>
              </a:ln>
              <a:solidFill>
                <a:schemeClr val="tx1"/>
              </a:solidFill>
              <a:effectLst/>
              <a:uLnTx/>
              <a:uFillTx/>
              <a:ea typeface="+mn-ea"/>
              <a:cs typeface="Arial"/>
            </a:endParaRPr>
          </a:p>
          <a:p>
            <a:pPr marL="233363" marR="0" lvl="0" indent="-233363" algn="l" defTabSz="457200" rtl="0" eaLnBrk="1" fontAlgn="auto" latinLnBrk="0" hangingPunct="1">
              <a:lnSpc>
                <a:spcPct val="110000"/>
              </a:lnSpc>
              <a:spcBef>
                <a:spcPts val="900"/>
              </a:spcBef>
              <a:spcAft>
                <a:spcPts val="0"/>
              </a:spcAft>
              <a:buClrTx/>
              <a:buSzTx/>
              <a:tabLst/>
              <a:defRPr/>
            </a:pPr>
            <a:endParaRPr kumimoji="0" lang="en-US" sz="1400" b="0" i="0" u="none" strike="noStrike" kern="1200" cap="none" spc="0" normalizeH="0" baseline="0" noProof="0" dirty="0">
              <a:ln>
                <a:noFill/>
              </a:ln>
              <a:solidFill>
                <a:schemeClr val="tx1"/>
              </a:solidFill>
              <a:effectLst/>
              <a:uLnTx/>
              <a:uFillTx/>
              <a:ea typeface="+mn-ea"/>
              <a:cs typeface="Arial"/>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Selected Bibliography</a:t>
            </a:r>
          </a:p>
        </p:txBody>
      </p:sp>
      <p:sp>
        <p:nvSpPr>
          <p:cNvPr id="3" name="Content Placeholder 4"/>
          <p:cNvSpPr txBox="1">
            <a:spLocks/>
          </p:cNvSpPr>
          <p:nvPr/>
        </p:nvSpPr>
        <p:spPr>
          <a:xfrm>
            <a:off x="0" y="545028"/>
            <a:ext cx="9144000" cy="5410200"/>
          </a:xfrm>
          <a:prstGeom prst="rect">
            <a:avLst/>
          </a:prstGeom>
        </p:spPr>
        <p:txBody>
          <a:bodyPr anchor="t">
            <a:noAutofit/>
          </a:bodyPr>
          <a:lstStyle/>
          <a:p>
            <a:pPr marL="233363" indent="-233363">
              <a:spcBef>
                <a:spcPts val="900"/>
              </a:spcBef>
              <a:spcAft>
                <a:spcPts val="600"/>
              </a:spcAft>
            </a:pPr>
            <a:endParaRPr lang="en-US" sz="1400" dirty="0" smtClean="0"/>
          </a:p>
          <a:p>
            <a:pPr marL="233363" indent="-233363">
              <a:spcBef>
                <a:spcPts val="900"/>
              </a:spcBef>
              <a:spcAft>
                <a:spcPts val="600"/>
              </a:spcAft>
            </a:pPr>
            <a:r>
              <a:rPr lang="en-US" sz="1400" dirty="0" smtClean="0"/>
              <a:t>De Rosa, C. (2005). </a:t>
            </a:r>
            <a:r>
              <a:rPr lang="en-US" sz="1400" i="1" dirty="0" smtClean="0"/>
              <a:t>Perceptions of libraries and information resources: A report to the OCLC membership.</a:t>
            </a:r>
            <a:r>
              <a:rPr lang="en-US" sz="1400" dirty="0" smtClean="0"/>
              <a:t> Dublin, Ohio: OCLC Online Computer Library Center (p.1-17). </a:t>
            </a:r>
            <a:endParaRPr lang="en-US" sz="1400" dirty="0" smtClean="0">
              <a:cs typeface="Arial"/>
            </a:endParaRPr>
          </a:p>
          <a:p>
            <a:pPr marL="228600" lvl="0" indent="-228600">
              <a:spcBef>
                <a:spcPts val="900"/>
              </a:spcBef>
              <a:spcAft>
                <a:spcPts val="600"/>
              </a:spcAft>
            </a:pPr>
            <a:r>
              <a:rPr lang="en-US" sz="1400" dirty="0" smtClean="0"/>
              <a:t>De Rosa, C. (2006). College students' perceptions of libraries and information resources: A report to the OCLC membership. Dublin, Ohio: OCLC Online Computer Library Center.</a:t>
            </a:r>
          </a:p>
          <a:p>
            <a:pPr marL="228600" indent="-228600">
              <a:spcBef>
                <a:spcPts val="900"/>
              </a:spcBef>
              <a:spcAft>
                <a:spcPts val="600"/>
              </a:spcAft>
            </a:pPr>
            <a:r>
              <a:rPr lang="en-US" sz="1400" dirty="0" err="1" smtClean="0"/>
              <a:t>Dervin</a:t>
            </a:r>
            <a:r>
              <a:rPr lang="en-US" sz="1400" dirty="0" smtClean="0"/>
              <a:t>, B., Connaway, L. S., &amp; </a:t>
            </a:r>
            <a:r>
              <a:rPr lang="en-US" sz="1400" dirty="0" err="1" smtClean="0"/>
              <a:t>Prabha</a:t>
            </a:r>
            <a:r>
              <a:rPr lang="en-US" sz="1400" dirty="0" smtClean="0"/>
              <a:t>, C. 2003-2006. </a:t>
            </a:r>
            <a:r>
              <a:rPr lang="en-US" sz="1400" i="1" dirty="0" smtClean="0"/>
              <a:t>Sense-making the information confluence: The whys and </a:t>
            </a:r>
            <a:r>
              <a:rPr lang="en-US" sz="1400" i="1" dirty="0" err="1" smtClean="0"/>
              <a:t>hows</a:t>
            </a:r>
            <a:r>
              <a:rPr lang="en-US" sz="1400" i="1" dirty="0" smtClean="0"/>
              <a:t> of college and university user </a:t>
            </a:r>
            <a:r>
              <a:rPr lang="en-US" sz="1400" i="1" dirty="0" err="1" smtClean="0"/>
              <a:t>satisficing</a:t>
            </a:r>
            <a:r>
              <a:rPr lang="en-US" sz="1400" i="1" dirty="0" smtClean="0"/>
              <a:t> of information needs. </a:t>
            </a:r>
            <a:r>
              <a:rPr lang="en-US" sz="1400" dirty="0" smtClean="0"/>
              <a:t>Funded by the Institute of Museum and Library Services (IMLS). </a:t>
            </a:r>
            <a:r>
              <a:rPr lang="en-US" sz="1400" dirty="0" smtClean="0">
                <a:hlinkClick r:id="rId3"/>
              </a:rPr>
              <a:t>http://www.oclc.org/research/activities/imls.html</a:t>
            </a:r>
            <a:endParaRPr lang="en-US" sz="1400" dirty="0" smtClean="0"/>
          </a:p>
          <a:p>
            <a:pPr marL="228600" indent="-228600">
              <a:spcBef>
                <a:spcPts val="900"/>
              </a:spcBef>
              <a:spcAft>
                <a:spcPts val="600"/>
              </a:spcAft>
            </a:pPr>
            <a:r>
              <a:rPr lang="en-US" sz="1400" dirty="0" smtClean="0"/>
              <a:t>De </a:t>
            </a:r>
            <a:r>
              <a:rPr lang="en-US" sz="1400" dirty="0" err="1" smtClean="0"/>
              <a:t>Santis</a:t>
            </a:r>
            <a:r>
              <a:rPr lang="en-US" sz="1400" dirty="0" smtClean="0"/>
              <a:t>, N. (2012, January 6). On </a:t>
            </a:r>
            <a:r>
              <a:rPr lang="en-US" sz="1400" dirty="0" err="1" smtClean="0"/>
              <a:t>Facebook</a:t>
            </a:r>
            <a:r>
              <a:rPr lang="en-US" sz="1400" dirty="0" smtClean="0"/>
              <a:t>, librarian brings 2 students from the early 1900s to life. Chronicle of Higher Education. Retrieved from </a:t>
            </a:r>
            <a:r>
              <a:rPr lang="en-US" sz="1400" u="sng" dirty="0" smtClean="0">
                <a:hlinkClick r:id="rId4"/>
              </a:rPr>
              <a:t>http://chronicle.com/blogs/wiredcampus/on-facebook-librarian-brings-two-students-from-the-early-1900s-to-life/34845</a:t>
            </a:r>
            <a:endParaRPr lang="en-US" sz="1400" u="sng" dirty="0" smtClean="0"/>
          </a:p>
          <a:p>
            <a:pPr marL="228600" indent="-228600">
              <a:spcBef>
                <a:spcPts val="900"/>
              </a:spcBef>
              <a:spcAft>
                <a:spcPts val="600"/>
              </a:spcAft>
            </a:pPr>
            <a:r>
              <a:rPr lang="en-US" sz="1400" dirty="0" err="1" smtClean="0"/>
              <a:t>Kolowich</a:t>
            </a:r>
            <a:r>
              <a:rPr lang="en-US" sz="1400" dirty="0" smtClean="0"/>
              <a:t>, S. (2011, 22 August). Study: College students rarely use librarians’ expertise. </a:t>
            </a:r>
            <a:r>
              <a:rPr lang="en-US" sz="1400" i="1" dirty="0" smtClean="0"/>
              <a:t>USA Today. </a:t>
            </a:r>
            <a:r>
              <a:rPr lang="en-US" sz="1400" dirty="0" smtClean="0"/>
              <a:t> Retrieved from: </a:t>
            </a:r>
            <a:r>
              <a:rPr lang="en-US" sz="1400" u="sng" dirty="0" smtClean="0">
                <a:hlinkClick r:id="rId5"/>
              </a:rPr>
              <a:t>http://www.usatoday.com/news/education/story/2011-08-22/Study-College-students-rarely-use-librarians-expertise/50094086/1</a:t>
            </a:r>
            <a:r>
              <a:rPr lang="en-US" sz="1400" dirty="0" smtClean="0"/>
              <a:t> </a:t>
            </a:r>
          </a:p>
          <a:p>
            <a:pPr marL="228600" indent="-228600">
              <a:spcBef>
                <a:spcPts val="900"/>
              </a:spcBef>
              <a:spcAft>
                <a:spcPts val="600"/>
              </a:spcAft>
            </a:pPr>
            <a:r>
              <a:rPr lang="en-US" sz="1400" dirty="0" smtClean="0"/>
              <a:t>Mathews, B. (2012). </a:t>
            </a:r>
            <a:r>
              <a:rPr lang="en-US" sz="1400" i="1" dirty="0" smtClean="0"/>
              <a:t>Think like a startup: A white paper to inspire library entrepreneurialism </a:t>
            </a:r>
            <a:r>
              <a:rPr lang="en-US" sz="1400" dirty="0" smtClean="0"/>
              <a:t>[White paper]</a:t>
            </a:r>
            <a:r>
              <a:rPr lang="en-US" sz="1400" i="1" dirty="0" smtClean="0"/>
              <a:t>. </a:t>
            </a:r>
            <a:r>
              <a:rPr lang="en-US" sz="1400" dirty="0" smtClean="0"/>
              <a:t>Retrieved from </a:t>
            </a:r>
            <a:r>
              <a:rPr lang="en-US" sz="1400" dirty="0" smtClean="0">
                <a:hlinkClick r:id="rId6"/>
              </a:rPr>
              <a:t>http://chronicle.com/blognetwork/theubiquitouslibrarian/2012/04/04/think-like-a-startup-a-white-paper/</a:t>
            </a:r>
            <a:endParaRPr lang="en-US" sz="1400" dirty="0" smtClean="0"/>
          </a:p>
          <a:p>
            <a:pPr marL="228600" indent="-228600">
              <a:spcBef>
                <a:spcPts val="900"/>
              </a:spcBef>
              <a:spcAft>
                <a:spcPts val="600"/>
              </a:spcAft>
            </a:pPr>
            <a:r>
              <a:rPr lang="en-US" sz="1400" dirty="0" err="1" smtClean="0"/>
              <a:t>Priestner</a:t>
            </a:r>
            <a:r>
              <a:rPr lang="en-US" sz="1400" dirty="0" smtClean="0"/>
              <a:t>, A., &amp; Tilley, E. (2012). </a:t>
            </a:r>
            <a:r>
              <a:rPr lang="en-US" sz="1400" i="1" dirty="0" err="1" smtClean="0"/>
              <a:t>Personalising</a:t>
            </a:r>
            <a:r>
              <a:rPr lang="en-US" sz="1400" i="1" dirty="0" smtClean="0"/>
              <a:t> library services in higher education: The boutique approach</a:t>
            </a:r>
            <a:r>
              <a:rPr lang="en-US" sz="1400" dirty="0" smtClean="0"/>
              <a:t>. </a:t>
            </a:r>
            <a:r>
              <a:rPr lang="en-US" sz="1400" dirty="0" err="1" smtClean="0"/>
              <a:t>Farnham</a:t>
            </a:r>
            <a:r>
              <a:rPr lang="en-US" sz="1400" dirty="0" smtClean="0"/>
              <a:t>, Surrey, England : </a:t>
            </a:r>
            <a:r>
              <a:rPr lang="en-US" sz="1400" dirty="0" err="1" smtClean="0"/>
              <a:t>Ashgate</a:t>
            </a:r>
            <a:r>
              <a:rPr lang="en-US" sz="1400" dirty="0" smtClean="0"/>
              <a:t>.</a:t>
            </a:r>
          </a:p>
          <a:p>
            <a:pPr>
              <a:lnSpc>
                <a:spcPct val="150000"/>
              </a:lnSpc>
              <a:spcBef>
                <a:spcPts val="900"/>
              </a:spcBef>
            </a:pPr>
            <a:r>
              <a:rPr lang="en-US" sz="1400" dirty="0" smtClean="0"/>
              <a:t> </a:t>
            </a:r>
          </a:p>
          <a:p>
            <a:pPr>
              <a:spcBef>
                <a:spcPts val="900"/>
              </a:spcBef>
            </a:pPr>
            <a:endParaRPr lang="en-US" sz="1400" dirty="0" smtClean="0"/>
          </a:p>
          <a:p>
            <a:pPr marL="233363" indent="-233363">
              <a:lnSpc>
                <a:spcPct val="110000"/>
              </a:lnSpc>
              <a:spcBef>
                <a:spcPts val="900"/>
              </a:spcBef>
            </a:pPr>
            <a:endParaRPr kumimoji="0" lang="en-US" sz="1400" b="0" i="0" u="none" strike="noStrike" kern="1200" cap="none" spc="0" normalizeH="0" baseline="0" noProof="0" dirty="0" smtClean="0">
              <a:ln>
                <a:noFill/>
              </a:ln>
              <a:solidFill>
                <a:schemeClr val="tx1"/>
              </a:solidFill>
              <a:effectLst/>
              <a:uLnTx/>
              <a:uFillTx/>
              <a:ea typeface="+mn-ea"/>
              <a:cs typeface="Arial"/>
            </a:endParaRPr>
          </a:p>
          <a:p>
            <a:pPr marL="233363" marR="0" lvl="0" indent="-233363" algn="l" defTabSz="457200" rtl="0" eaLnBrk="1" fontAlgn="auto" latinLnBrk="0" hangingPunct="1">
              <a:lnSpc>
                <a:spcPct val="110000"/>
              </a:lnSpc>
              <a:spcBef>
                <a:spcPts val="900"/>
              </a:spcBef>
              <a:spcAft>
                <a:spcPts val="0"/>
              </a:spcAft>
              <a:buClrTx/>
              <a:buSzTx/>
              <a:tabLst/>
              <a:defRPr/>
            </a:pPr>
            <a:endParaRPr kumimoji="0" lang="en-US" sz="1400" b="0" i="0" u="none" strike="noStrike" kern="1200" cap="none" spc="0" normalizeH="0" baseline="0" noProof="0" dirty="0" smtClean="0">
              <a:ln>
                <a:noFill/>
              </a:ln>
              <a:solidFill>
                <a:schemeClr val="tx1"/>
              </a:solidFill>
              <a:effectLst/>
              <a:uLnTx/>
              <a:uFillTx/>
              <a:ea typeface="+mn-ea"/>
              <a:cs typeface="Arial" pitchFamily="34" charset="0"/>
            </a:endParaRPr>
          </a:p>
          <a:p>
            <a:pPr marL="233363" marR="0" lvl="0" indent="-233363" algn="l" defTabSz="457200" rtl="0" eaLnBrk="1" fontAlgn="auto" latinLnBrk="0" hangingPunct="1">
              <a:lnSpc>
                <a:spcPct val="110000"/>
              </a:lnSpc>
              <a:spcBef>
                <a:spcPts val="900"/>
              </a:spcBef>
              <a:spcAft>
                <a:spcPts val="0"/>
              </a:spcAft>
              <a:buClrTx/>
              <a:buSzTx/>
              <a:tabLst/>
              <a:defRPr/>
            </a:pPr>
            <a:endParaRPr kumimoji="0" lang="en-US" sz="1400" b="0" i="0" u="none" strike="noStrike" kern="1200" cap="none" spc="0" normalizeH="0" baseline="0" noProof="0" dirty="0" smtClean="0">
              <a:ln>
                <a:noFill/>
              </a:ln>
              <a:solidFill>
                <a:schemeClr val="tx1"/>
              </a:solidFill>
              <a:effectLst/>
              <a:uLnTx/>
              <a:uFillTx/>
              <a:ea typeface="+mn-ea"/>
              <a:cs typeface="Arial"/>
            </a:endParaRPr>
          </a:p>
          <a:p>
            <a:pPr marL="233363" marR="0" lvl="0" indent="-233363" algn="l" defTabSz="457200" rtl="0" eaLnBrk="1" fontAlgn="auto" latinLnBrk="0" hangingPunct="1">
              <a:lnSpc>
                <a:spcPct val="110000"/>
              </a:lnSpc>
              <a:spcBef>
                <a:spcPts val="900"/>
              </a:spcBef>
              <a:spcAft>
                <a:spcPts val="0"/>
              </a:spcAft>
              <a:buClrTx/>
              <a:buSzTx/>
              <a:tabLst/>
              <a:defRPr/>
            </a:pPr>
            <a:endParaRPr kumimoji="0" lang="en-US" sz="1400" b="0" i="0" u="none" strike="noStrike" kern="1200" cap="none" spc="0" normalizeH="0" baseline="0" noProof="0" dirty="0" smtClean="0">
              <a:ln>
                <a:noFill/>
              </a:ln>
              <a:solidFill>
                <a:schemeClr val="tx1"/>
              </a:solidFill>
              <a:effectLst/>
              <a:uLnTx/>
              <a:uFillTx/>
              <a:ea typeface="+mn-ea"/>
              <a:cs typeface="Arial"/>
            </a:endParaRPr>
          </a:p>
          <a:p>
            <a:pPr marL="233363" marR="0" lvl="0" indent="-233363" algn="l" defTabSz="457200" rtl="0" eaLnBrk="1" fontAlgn="auto" latinLnBrk="0" hangingPunct="1">
              <a:lnSpc>
                <a:spcPct val="110000"/>
              </a:lnSpc>
              <a:spcBef>
                <a:spcPts val="900"/>
              </a:spcBef>
              <a:spcAft>
                <a:spcPts val="0"/>
              </a:spcAft>
              <a:buClrTx/>
              <a:buSzTx/>
              <a:tabLst/>
              <a:defRPr/>
            </a:pPr>
            <a:endParaRPr kumimoji="0" lang="en-US" sz="1400" b="0" i="0" u="none" strike="noStrike" kern="1200" cap="none" spc="0" normalizeH="0" baseline="0" noProof="0" dirty="0" smtClean="0">
              <a:ln>
                <a:noFill/>
              </a:ln>
              <a:solidFill>
                <a:schemeClr val="tx1"/>
              </a:solidFill>
              <a:effectLst/>
              <a:uLnTx/>
              <a:uFillTx/>
              <a:ea typeface="+mn-ea"/>
              <a:cs typeface="Arial"/>
            </a:endParaRPr>
          </a:p>
          <a:p>
            <a:pPr marL="233363" marR="0" lvl="0" indent="-233363" algn="l" defTabSz="457200" rtl="0" eaLnBrk="1" fontAlgn="auto" latinLnBrk="0" hangingPunct="1">
              <a:lnSpc>
                <a:spcPct val="110000"/>
              </a:lnSpc>
              <a:spcBef>
                <a:spcPts val="900"/>
              </a:spcBef>
              <a:spcAft>
                <a:spcPts val="0"/>
              </a:spcAft>
              <a:buClrTx/>
              <a:buSzTx/>
              <a:tabLst/>
              <a:defRPr/>
            </a:pPr>
            <a:endParaRPr kumimoji="0" lang="en-US" sz="1400" b="0" i="0" u="none" strike="noStrike" kern="1200" cap="none" spc="0" normalizeH="0" baseline="0" noProof="0" dirty="0" smtClean="0">
              <a:ln>
                <a:noFill/>
              </a:ln>
              <a:solidFill>
                <a:schemeClr val="tx1"/>
              </a:solidFill>
              <a:effectLst/>
              <a:uLnTx/>
              <a:uFillTx/>
              <a:ea typeface="+mn-ea"/>
              <a:cs typeface="Arial"/>
            </a:endParaRPr>
          </a:p>
          <a:p>
            <a:pPr marL="233363" marR="0" lvl="0" indent="-233363" algn="l" defTabSz="457200" rtl="0" eaLnBrk="1" fontAlgn="auto" latinLnBrk="0" hangingPunct="1">
              <a:lnSpc>
                <a:spcPct val="110000"/>
              </a:lnSpc>
              <a:spcBef>
                <a:spcPts val="900"/>
              </a:spcBef>
              <a:spcAft>
                <a:spcPts val="0"/>
              </a:spcAft>
              <a:buClrTx/>
              <a:buSzTx/>
              <a:tabLst/>
              <a:defRPr/>
            </a:pPr>
            <a:endParaRPr kumimoji="0" lang="en-US" sz="1400" b="0" i="0" u="none" strike="noStrike" kern="1200" cap="none" spc="0" normalizeH="0" baseline="0" noProof="0" dirty="0">
              <a:ln>
                <a:noFill/>
              </a:ln>
              <a:solidFill>
                <a:schemeClr val="tx1"/>
              </a:solidFill>
              <a:effectLst/>
              <a:uLnTx/>
              <a:uFillTx/>
              <a:ea typeface="+mn-ea"/>
              <a:cs typeface="Arial"/>
            </a:endParaRP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Selected Bibliography</a:t>
            </a:r>
          </a:p>
        </p:txBody>
      </p:sp>
      <p:sp>
        <p:nvSpPr>
          <p:cNvPr id="3" name="Content Placeholder 4"/>
          <p:cNvSpPr txBox="1">
            <a:spLocks/>
          </p:cNvSpPr>
          <p:nvPr/>
        </p:nvSpPr>
        <p:spPr>
          <a:xfrm>
            <a:off x="0" y="990600"/>
            <a:ext cx="9144000" cy="5029200"/>
          </a:xfrm>
          <a:prstGeom prst="rect">
            <a:avLst/>
          </a:prstGeom>
        </p:spPr>
        <p:txBody>
          <a:bodyPr anchor="t">
            <a:noAutofit/>
          </a:bodyPr>
          <a:lstStyle/>
          <a:p>
            <a:pPr marL="288925" indent="-288925">
              <a:spcBef>
                <a:spcPts val="900"/>
              </a:spcBef>
            </a:pPr>
            <a:r>
              <a:rPr lang="en-US" sz="1400" dirty="0" smtClean="0"/>
              <a:t>Radford, M. L., Connaway, L. S., Shah, C. (2011-2013).  </a:t>
            </a:r>
            <a:r>
              <a:rPr lang="en-US" sz="1400" i="1" dirty="0" smtClean="0"/>
              <a:t>Cyber Synergy: Seeking Sustainability through Collaboration between Virtual Reference and Social Q&amp;A Sites.</a:t>
            </a:r>
            <a:r>
              <a:rPr lang="en-US" sz="1400" dirty="0" smtClean="0"/>
              <a:t> Funded by the Institute of Museum and Library Services (IMLS), Rutgers University, and OCLC. </a:t>
            </a:r>
            <a:r>
              <a:rPr lang="en-US" sz="1400" dirty="0" smtClean="0">
                <a:hlinkClick r:id="rId3"/>
              </a:rPr>
              <a:t>http://www.oclc.org/research/activities/synergy/default.htm</a:t>
            </a:r>
            <a:endParaRPr lang="en-US" sz="1400" dirty="0" smtClean="0"/>
          </a:p>
          <a:p>
            <a:pPr marL="288925" indent="-288925">
              <a:spcBef>
                <a:spcPts val="900"/>
              </a:spcBef>
            </a:pPr>
            <a:r>
              <a:rPr lang="en-US" sz="1400" dirty="0" smtClean="0"/>
              <a:t>Research Information Network. (2006). </a:t>
            </a:r>
            <a:r>
              <a:rPr lang="en-US" sz="1400" i="1" dirty="0" smtClean="0"/>
              <a:t>Researchers and discovery services: </a:t>
            </a:r>
            <a:r>
              <a:rPr lang="en-US" sz="1400" i="1" dirty="0" err="1" smtClean="0"/>
              <a:t>Behaviour</a:t>
            </a:r>
            <a:r>
              <a:rPr lang="en-US" sz="1400" i="1" dirty="0" smtClean="0"/>
              <a:t>, perceptions and needs. </a:t>
            </a:r>
            <a:r>
              <a:rPr lang="en-US" sz="1400" dirty="0" smtClean="0"/>
              <a:t>London: Research Information Network.</a:t>
            </a:r>
          </a:p>
          <a:p>
            <a:pPr marL="288925" indent="-288925">
              <a:spcBef>
                <a:spcPts val="900"/>
              </a:spcBef>
            </a:pPr>
            <a:r>
              <a:rPr lang="en-US" sz="1400" dirty="0" smtClean="0"/>
              <a:t>Research Information Network. (2009). </a:t>
            </a:r>
            <a:r>
              <a:rPr lang="en-US" sz="1400" i="1" dirty="0" smtClean="0"/>
              <a:t>E-journals: Their use, value and impact. </a:t>
            </a:r>
            <a:r>
              <a:rPr lang="en-US" sz="1400" dirty="0" smtClean="0"/>
              <a:t>London: Research Information Network.</a:t>
            </a:r>
          </a:p>
          <a:p>
            <a:pPr marL="288925" indent="-288925">
              <a:spcBef>
                <a:spcPts val="900"/>
              </a:spcBef>
            </a:pPr>
            <a:r>
              <a:rPr lang="en-US" sz="1400" dirty="0" smtClean="0"/>
              <a:t>Wasserman, S. (2012, June 18). The Amazon effect. </a:t>
            </a:r>
            <a:r>
              <a:rPr lang="en-US" sz="1400" i="1" dirty="0" smtClean="0"/>
              <a:t>The Nation</a:t>
            </a:r>
            <a:r>
              <a:rPr lang="en-US" sz="1400" dirty="0" smtClean="0"/>
              <a:t>. Retrieved from  </a:t>
            </a:r>
            <a:r>
              <a:rPr lang="en-US" sz="1400" u="sng" dirty="0" smtClean="0">
                <a:hlinkClick r:id="rId4"/>
              </a:rPr>
              <a:t>http://www.thenation.com/article/168125/amazon-effect</a:t>
            </a:r>
            <a:endParaRPr lang="en-US" sz="1400" u="sng" dirty="0" smtClean="0"/>
          </a:p>
          <a:p>
            <a:pPr marL="288925" indent="-288925">
              <a:spcBef>
                <a:spcPts val="900"/>
              </a:spcBef>
            </a:pPr>
            <a:r>
              <a:rPr lang="en-US" sz="1400" dirty="0" smtClean="0"/>
              <a:t>White, D., &amp; Connaway, L. S. (2011). </a:t>
            </a:r>
            <a:r>
              <a:rPr lang="en-US" sz="1400" i="1" dirty="0" smtClean="0"/>
              <a:t>Visitors and residents: What motivates engagement with the digital information environment.</a:t>
            </a:r>
            <a:r>
              <a:rPr lang="en-US" sz="1400" dirty="0" smtClean="0"/>
              <a:t> Funded by JISC, OCLC, and Oxford University. </a:t>
            </a:r>
            <a:r>
              <a:rPr lang="en-US" sz="1400" u="sng" dirty="0" smtClean="0">
                <a:hlinkClick r:id="rId5"/>
              </a:rPr>
              <a:t>http://www.oclc.org/research/activities/vandr/</a:t>
            </a:r>
            <a:endParaRPr lang="en-US" sz="1400" dirty="0" smtClean="0"/>
          </a:p>
          <a:p>
            <a:pPr marL="288925" indent="-288925">
              <a:spcBef>
                <a:spcPts val="900"/>
              </a:spcBef>
            </a:pPr>
            <a:r>
              <a:rPr lang="en-US" sz="1400" dirty="0" smtClean="0"/>
              <a:t>White, D. S., &amp; Le Cornu, A. (2011). Visitors and Residents: A new typology for online engagement. </a:t>
            </a:r>
            <a:r>
              <a:rPr lang="en-US" sz="1400" i="1" dirty="0" smtClean="0"/>
              <a:t>First Monday,</a:t>
            </a:r>
            <a:r>
              <a:rPr lang="en-US" sz="1400" dirty="0" smtClean="0"/>
              <a:t> </a:t>
            </a:r>
            <a:r>
              <a:rPr lang="en-US" sz="1400" i="1" dirty="0" smtClean="0"/>
              <a:t>16</a:t>
            </a:r>
            <a:r>
              <a:rPr lang="en-US" sz="1400" dirty="0" smtClean="0"/>
              <a:t>(9).  Retrieved from </a:t>
            </a:r>
            <a:r>
              <a:rPr lang="en-US" sz="1400" u="sng" dirty="0" smtClean="0">
                <a:hlinkClick r:id="rId6"/>
              </a:rPr>
              <a:t>http://firstmonday.org/htbin/cgiwrap/bin/ojs/index.php/fm/article/viewArticle/3171/3049</a:t>
            </a:r>
            <a:endParaRPr lang="en-US" sz="1400" u="sng" dirty="0" smtClean="0"/>
          </a:p>
          <a:p>
            <a:pPr marL="288925" indent="-288925">
              <a:spcBef>
                <a:spcPts val="900"/>
              </a:spcBef>
            </a:pPr>
            <a:r>
              <a:rPr lang="en-US" sz="1400" dirty="0" smtClean="0"/>
              <a:t> Wong, W., </a:t>
            </a:r>
            <a:r>
              <a:rPr lang="en-US" sz="1400" dirty="0" err="1" smtClean="0"/>
              <a:t>Stelmaszewska</a:t>
            </a:r>
            <a:r>
              <a:rPr lang="en-US" sz="1400" dirty="0" smtClean="0"/>
              <a:t>, H., </a:t>
            </a:r>
            <a:r>
              <a:rPr lang="en-US" sz="1400" dirty="0" err="1" smtClean="0"/>
              <a:t>Bhimani,N</a:t>
            </a:r>
            <a:r>
              <a:rPr lang="en-US" sz="1400" dirty="0" smtClean="0"/>
              <a:t>., Barn, S., &amp; Barn, B. (2009). User </a:t>
            </a:r>
            <a:r>
              <a:rPr lang="en-US" sz="1400" dirty="0" err="1" smtClean="0"/>
              <a:t>behaviour</a:t>
            </a:r>
            <a:r>
              <a:rPr lang="en-US" sz="1400" dirty="0" smtClean="0"/>
              <a:t> in resource discovery: Final report. http://www.jisc.ac.uk/whatwedo/programmes/inf11/userbehaviourbusandecon.aspx </a:t>
            </a:r>
          </a:p>
          <a:p>
            <a:pPr marL="288925" indent="-288925">
              <a:spcBef>
                <a:spcPts val="900"/>
              </a:spcBef>
            </a:pPr>
            <a:r>
              <a:rPr lang="en-US" sz="1400" dirty="0" err="1" smtClean="0"/>
              <a:t>Zickuhr</a:t>
            </a:r>
            <a:r>
              <a:rPr lang="en-US" sz="1400" dirty="0" smtClean="0"/>
              <a:t>, K. , </a:t>
            </a:r>
            <a:r>
              <a:rPr lang="en-US" sz="1400" dirty="0" err="1" smtClean="0"/>
              <a:t>Rainie</a:t>
            </a:r>
            <a:r>
              <a:rPr lang="en-US" sz="1400" dirty="0" smtClean="0"/>
              <a:t>, L., &amp; Purcell, K. (2013). Library services in the digital age. Pew Internet and American Life Project. </a:t>
            </a:r>
          </a:p>
          <a:p>
            <a:pPr marL="288925" indent="-288925">
              <a:spcBef>
                <a:spcPts val="900"/>
              </a:spcBef>
            </a:pPr>
            <a:endParaRPr lang="en-US" sz="1400" dirty="0" smtClean="0"/>
          </a:p>
          <a:p>
            <a:pPr>
              <a:lnSpc>
                <a:spcPct val="150000"/>
              </a:lnSpc>
              <a:spcBef>
                <a:spcPts val="900"/>
              </a:spcBef>
            </a:pPr>
            <a:endParaRPr lang="en-US" sz="1400" dirty="0" smtClean="0"/>
          </a:p>
          <a:p>
            <a:pPr>
              <a:lnSpc>
                <a:spcPct val="150000"/>
              </a:lnSpc>
              <a:spcBef>
                <a:spcPts val="900"/>
              </a:spcBef>
            </a:pPr>
            <a:r>
              <a:rPr lang="en-US" sz="1400" dirty="0" smtClean="0"/>
              <a:t> </a:t>
            </a:r>
          </a:p>
          <a:p>
            <a:pPr>
              <a:spcBef>
                <a:spcPts val="900"/>
              </a:spcBef>
            </a:pPr>
            <a:endParaRPr lang="en-US" sz="1400" dirty="0" smtClean="0"/>
          </a:p>
          <a:p>
            <a:pPr marL="233363" indent="-233363">
              <a:lnSpc>
                <a:spcPct val="110000"/>
              </a:lnSpc>
              <a:spcBef>
                <a:spcPts val="900"/>
              </a:spcBef>
            </a:pPr>
            <a:endParaRPr kumimoji="0" lang="en-US" sz="1400" b="0" i="0" u="none" strike="noStrike" kern="1200" cap="none" spc="0" normalizeH="0" baseline="0" noProof="0" dirty="0" smtClean="0">
              <a:ln>
                <a:noFill/>
              </a:ln>
              <a:solidFill>
                <a:schemeClr val="tx1"/>
              </a:solidFill>
              <a:effectLst/>
              <a:uLnTx/>
              <a:uFillTx/>
              <a:ea typeface="+mn-ea"/>
              <a:cs typeface="Arial"/>
            </a:endParaRPr>
          </a:p>
          <a:p>
            <a:pPr marL="233363" marR="0" lvl="0" indent="-233363" algn="l" defTabSz="457200" rtl="0" eaLnBrk="1" fontAlgn="auto" latinLnBrk="0" hangingPunct="1">
              <a:lnSpc>
                <a:spcPct val="110000"/>
              </a:lnSpc>
              <a:spcBef>
                <a:spcPts val="900"/>
              </a:spcBef>
              <a:spcAft>
                <a:spcPts val="0"/>
              </a:spcAft>
              <a:buClrTx/>
              <a:buSzTx/>
              <a:tabLst/>
              <a:defRPr/>
            </a:pPr>
            <a:endParaRPr kumimoji="0" lang="en-US" sz="1400" b="0" i="0" u="none" strike="noStrike" kern="1200" cap="none" spc="0" normalizeH="0" baseline="0" noProof="0" dirty="0" smtClean="0">
              <a:ln>
                <a:noFill/>
              </a:ln>
              <a:solidFill>
                <a:schemeClr val="tx1"/>
              </a:solidFill>
              <a:effectLst/>
              <a:uLnTx/>
              <a:uFillTx/>
              <a:ea typeface="+mn-ea"/>
              <a:cs typeface="Arial" pitchFamily="34" charset="0"/>
            </a:endParaRPr>
          </a:p>
          <a:p>
            <a:pPr marL="233363" marR="0" lvl="0" indent="-233363" algn="l" defTabSz="457200" rtl="0" eaLnBrk="1" fontAlgn="auto" latinLnBrk="0" hangingPunct="1">
              <a:lnSpc>
                <a:spcPct val="110000"/>
              </a:lnSpc>
              <a:spcBef>
                <a:spcPts val="900"/>
              </a:spcBef>
              <a:spcAft>
                <a:spcPts val="0"/>
              </a:spcAft>
              <a:buClrTx/>
              <a:buSzTx/>
              <a:tabLst/>
              <a:defRPr/>
            </a:pPr>
            <a:endParaRPr kumimoji="0" lang="en-US" sz="1400" b="0" i="0" u="none" strike="noStrike" kern="1200" cap="none" spc="0" normalizeH="0" baseline="0" noProof="0" dirty="0" smtClean="0">
              <a:ln>
                <a:noFill/>
              </a:ln>
              <a:solidFill>
                <a:schemeClr val="tx1"/>
              </a:solidFill>
              <a:effectLst/>
              <a:uLnTx/>
              <a:uFillTx/>
              <a:ea typeface="+mn-ea"/>
              <a:cs typeface="Arial"/>
            </a:endParaRPr>
          </a:p>
          <a:p>
            <a:pPr marL="233363" marR="0" lvl="0" indent="-233363" algn="l" defTabSz="457200" rtl="0" eaLnBrk="1" fontAlgn="auto" latinLnBrk="0" hangingPunct="1">
              <a:lnSpc>
                <a:spcPct val="110000"/>
              </a:lnSpc>
              <a:spcBef>
                <a:spcPts val="900"/>
              </a:spcBef>
              <a:spcAft>
                <a:spcPts val="0"/>
              </a:spcAft>
              <a:buClrTx/>
              <a:buSzTx/>
              <a:tabLst/>
              <a:defRPr/>
            </a:pPr>
            <a:endParaRPr kumimoji="0" lang="en-US" sz="1400" b="0" i="0" u="none" strike="noStrike" kern="1200" cap="none" spc="0" normalizeH="0" baseline="0" noProof="0" dirty="0" smtClean="0">
              <a:ln>
                <a:noFill/>
              </a:ln>
              <a:solidFill>
                <a:schemeClr val="tx1"/>
              </a:solidFill>
              <a:effectLst/>
              <a:uLnTx/>
              <a:uFillTx/>
              <a:ea typeface="+mn-ea"/>
              <a:cs typeface="Arial"/>
            </a:endParaRPr>
          </a:p>
          <a:p>
            <a:pPr marL="233363" marR="0" lvl="0" indent="-233363" algn="l" defTabSz="457200" rtl="0" eaLnBrk="1" fontAlgn="auto" latinLnBrk="0" hangingPunct="1">
              <a:lnSpc>
                <a:spcPct val="110000"/>
              </a:lnSpc>
              <a:spcBef>
                <a:spcPts val="900"/>
              </a:spcBef>
              <a:spcAft>
                <a:spcPts val="0"/>
              </a:spcAft>
              <a:buClrTx/>
              <a:buSzTx/>
              <a:tabLst/>
              <a:defRPr/>
            </a:pPr>
            <a:endParaRPr kumimoji="0" lang="en-US" sz="1400" b="0" i="0" u="none" strike="noStrike" kern="1200" cap="none" spc="0" normalizeH="0" baseline="0" noProof="0" dirty="0" smtClean="0">
              <a:ln>
                <a:noFill/>
              </a:ln>
              <a:solidFill>
                <a:schemeClr val="tx1"/>
              </a:solidFill>
              <a:effectLst/>
              <a:uLnTx/>
              <a:uFillTx/>
              <a:ea typeface="+mn-ea"/>
              <a:cs typeface="Arial"/>
            </a:endParaRPr>
          </a:p>
          <a:p>
            <a:pPr marL="233363" marR="0" lvl="0" indent="-233363" algn="l" defTabSz="457200" rtl="0" eaLnBrk="1" fontAlgn="auto" latinLnBrk="0" hangingPunct="1">
              <a:lnSpc>
                <a:spcPct val="110000"/>
              </a:lnSpc>
              <a:spcBef>
                <a:spcPts val="900"/>
              </a:spcBef>
              <a:spcAft>
                <a:spcPts val="0"/>
              </a:spcAft>
              <a:buClrTx/>
              <a:buSzTx/>
              <a:tabLst/>
              <a:defRPr/>
            </a:pPr>
            <a:endParaRPr kumimoji="0" lang="en-US" sz="1400" b="0" i="0" u="none" strike="noStrike" kern="1200" cap="none" spc="0" normalizeH="0" baseline="0" noProof="0" dirty="0" smtClean="0">
              <a:ln>
                <a:noFill/>
              </a:ln>
              <a:solidFill>
                <a:schemeClr val="tx1"/>
              </a:solidFill>
              <a:effectLst/>
              <a:uLnTx/>
              <a:uFillTx/>
              <a:ea typeface="+mn-ea"/>
              <a:cs typeface="Arial"/>
            </a:endParaRPr>
          </a:p>
          <a:p>
            <a:pPr marL="233363" marR="0" lvl="0" indent="-233363" algn="l" defTabSz="457200" rtl="0" eaLnBrk="1" fontAlgn="auto" latinLnBrk="0" hangingPunct="1">
              <a:lnSpc>
                <a:spcPct val="110000"/>
              </a:lnSpc>
              <a:spcBef>
                <a:spcPts val="900"/>
              </a:spcBef>
              <a:spcAft>
                <a:spcPts val="0"/>
              </a:spcAft>
              <a:buClrTx/>
              <a:buSzTx/>
              <a:tabLst/>
              <a:defRPr/>
            </a:pPr>
            <a:endParaRPr kumimoji="0" lang="en-US" sz="1400" b="0" i="0" u="none" strike="noStrike" kern="1200" cap="none" spc="0" normalizeH="0" baseline="0" noProof="0" dirty="0">
              <a:ln>
                <a:noFill/>
              </a:ln>
              <a:solidFill>
                <a:schemeClr val="tx1"/>
              </a:solidFill>
              <a:effectLst/>
              <a:uLnTx/>
              <a:uFillTx/>
              <a:ea typeface="+mn-ea"/>
              <a:cs typeface="Arial"/>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52400" y="761999"/>
            <a:ext cx="8610600" cy="2057401"/>
          </a:xfrm>
        </p:spPr>
        <p:txBody>
          <a:bodyPr/>
          <a:lstStyle/>
          <a:p>
            <a:r>
              <a:rPr lang="en-US" sz="3200" dirty="0" smtClean="0"/>
              <a:t>Special thanks to Alyssa Darden, OCLC Research, for assistance in preparation of this presentation</a:t>
            </a:r>
            <a:endParaRPr lang="en-US" dirty="0"/>
          </a:p>
        </p:txBody>
      </p:sp>
      <p:pic>
        <p:nvPicPr>
          <p:cNvPr id="7" name="Picture 6" descr="darden.jpg"/>
          <p:cNvPicPr>
            <a:picLocks noChangeAspect="1"/>
          </p:cNvPicPr>
          <p:nvPr/>
        </p:nvPicPr>
        <p:blipFill>
          <a:blip r:embed="rId3"/>
          <a:stretch>
            <a:fillRect/>
          </a:stretch>
        </p:blipFill>
        <p:spPr>
          <a:xfrm>
            <a:off x="3657600" y="3022601"/>
            <a:ext cx="1849122" cy="2311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22313" y="2286000"/>
            <a:ext cx="7772400" cy="2743200"/>
          </a:xfrm>
        </p:spPr>
        <p:txBody>
          <a:bodyPr/>
          <a:lstStyle/>
          <a:p>
            <a:pPr algn="ctr"/>
            <a:r>
              <a:rPr lang="en-US" dirty="0" smtClean="0"/>
              <a:t>Questions &amp; Discussion</a:t>
            </a:r>
          </a:p>
        </p:txBody>
      </p:sp>
      <p:sp>
        <p:nvSpPr>
          <p:cNvPr id="3" name="Content Placeholder 2"/>
          <p:cNvSpPr>
            <a:spLocks noGrp="1"/>
          </p:cNvSpPr>
          <p:nvPr>
            <p:ph type="body" idx="1"/>
          </p:nvPr>
        </p:nvSpPr>
        <p:spPr/>
        <p:txBody>
          <a:bodyPr/>
          <a:lstStyle/>
          <a:p>
            <a:r>
              <a:rPr lang="en-US" dirty="0" smtClean="0"/>
              <a:t>Lynn </a:t>
            </a:r>
            <a:r>
              <a:rPr lang="en-US" dirty="0" err="1" smtClean="0"/>
              <a:t>Silipigni</a:t>
            </a:r>
            <a:r>
              <a:rPr lang="en-US" dirty="0" smtClean="0"/>
              <a:t> </a:t>
            </a:r>
            <a:r>
              <a:rPr lang="en-US" dirty="0" err="1" smtClean="0"/>
              <a:t>Connaway</a:t>
            </a:r>
            <a:r>
              <a:rPr lang="en-US" dirty="0" smtClean="0"/>
              <a:t>, Ph. D</a:t>
            </a:r>
          </a:p>
          <a:p>
            <a:r>
              <a:rPr lang="en-US" dirty="0" smtClean="0"/>
              <a:t>connawal@oclc.org</a:t>
            </a: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Autofit/>
          </a:bodyPr>
          <a:lstStyle/>
          <a:p>
            <a:pPr>
              <a:buFont typeface="Arial" pitchFamily="34" charset="0"/>
              <a:buChar char="•"/>
            </a:pPr>
            <a:r>
              <a:rPr lang="en-US" sz="2000" b="1" i="1" dirty="0" smtClean="0"/>
              <a:t>Then</a:t>
            </a:r>
            <a:r>
              <a:rPr lang="en-US" sz="2000" b="1" dirty="0" smtClean="0"/>
              <a:t>: The user built workflow around the library</a:t>
            </a:r>
          </a:p>
          <a:p>
            <a:pPr>
              <a:buFont typeface="Arial" pitchFamily="34" charset="0"/>
              <a:buChar char="•"/>
            </a:pPr>
            <a:r>
              <a:rPr lang="en-US" sz="2000" b="1" i="1" dirty="0" smtClean="0"/>
              <a:t>Now</a:t>
            </a:r>
            <a:r>
              <a:rPr lang="en-US" sz="2000" b="1" dirty="0" smtClean="0"/>
              <a:t>: The library must build its services around user workflow</a:t>
            </a:r>
          </a:p>
          <a:p>
            <a:pPr>
              <a:buFont typeface="Arial" pitchFamily="34" charset="0"/>
              <a:buChar char="•"/>
            </a:pPr>
            <a:r>
              <a:rPr lang="en-US" sz="2000" b="1" i="1" dirty="0" smtClean="0"/>
              <a:t>Then</a:t>
            </a:r>
            <a:r>
              <a:rPr lang="en-US" sz="2000" b="1" dirty="0" smtClean="0"/>
              <a:t>: Resources scarce, attention abundant</a:t>
            </a:r>
          </a:p>
          <a:p>
            <a:pPr>
              <a:buFont typeface="Arial" pitchFamily="34" charset="0"/>
              <a:buChar char="•"/>
            </a:pPr>
            <a:r>
              <a:rPr lang="en-US" sz="2000" b="1" i="1" dirty="0" smtClean="0"/>
              <a:t>Now</a:t>
            </a:r>
            <a:r>
              <a:rPr lang="en-US" sz="2000" b="1" dirty="0" smtClean="0"/>
              <a:t>: Attention scarce, resources abundant</a:t>
            </a:r>
          </a:p>
          <a:p>
            <a:pPr>
              <a:buNone/>
            </a:pPr>
            <a:r>
              <a:rPr lang="en-US" sz="2400" b="1" dirty="0" smtClean="0"/>
              <a:t>		</a:t>
            </a:r>
            <a:r>
              <a:rPr lang="en-US" sz="2000" b="1" dirty="0" smtClean="0"/>
              <a:t>	</a:t>
            </a:r>
            <a:endParaRPr lang="en-US" sz="1000" b="1" dirty="0" smtClean="0"/>
          </a:p>
          <a:p>
            <a:pPr>
              <a:buFont typeface="Arial" pitchFamily="34" charset="0"/>
              <a:buChar char="•"/>
            </a:pPr>
            <a:endParaRPr lang="en-US" sz="1800" b="1" dirty="0" smtClean="0"/>
          </a:p>
        </p:txBody>
      </p:sp>
      <p:sp>
        <p:nvSpPr>
          <p:cNvPr id="21508" name="Rectangle 4"/>
          <p:cNvSpPr>
            <a:spLocks noGrp="1" noChangeArrowheads="1"/>
          </p:cNvSpPr>
          <p:nvPr>
            <p:ph type="title" idx="4294967295"/>
          </p:nvPr>
        </p:nvSpPr>
        <p:spPr>
          <a:xfrm>
            <a:off x="228600" y="-152400"/>
            <a:ext cx="8229600" cy="914400"/>
          </a:xfrm>
        </p:spPr>
        <p:txBody>
          <a:bodyPr>
            <a:normAutofit/>
          </a:bodyPr>
          <a:lstStyle/>
          <a:p>
            <a:r>
              <a:rPr lang="en-US" sz="2800" dirty="0" smtClean="0">
                <a:solidFill>
                  <a:schemeClr val="bg1"/>
                </a:solidFill>
              </a:rPr>
              <a:t>Then &amp; Now</a:t>
            </a:r>
            <a:endParaRPr lang="en-US" sz="2800" dirty="0">
              <a:solidFill>
                <a:schemeClr val="bg1"/>
              </a:solidFill>
            </a:endParaRPr>
          </a:p>
        </p:txBody>
      </p:sp>
      <p:sp>
        <p:nvSpPr>
          <p:cNvPr id="7" name="TextBox 6"/>
          <p:cNvSpPr txBox="1"/>
          <p:nvPr/>
        </p:nvSpPr>
        <p:spPr>
          <a:xfrm>
            <a:off x="6811569" y="5981700"/>
            <a:ext cx="2028825" cy="246221"/>
          </a:xfrm>
          <a:prstGeom prst="rect">
            <a:avLst/>
          </a:prstGeom>
          <a:noFill/>
        </p:spPr>
        <p:txBody>
          <a:bodyPr wrap="square" rtlCol="0">
            <a:spAutoFit/>
          </a:bodyPr>
          <a:lstStyle/>
          <a:p>
            <a:pPr algn="r"/>
            <a:r>
              <a:rPr lang="en-US" sz="1000" b="1" dirty="0" smtClean="0"/>
              <a:t>(Dempsey, 2008)</a:t>
            </a:r>
            <a:endParaRPr lang="en-US" sz="1000" b="1" dirty="0"/>
          </a:p>
        </p:txBody>
      </p:sp>
      <p:pic>
        <p:nvPicPr>
          <p:cNvPr id="1035" name="Picture 11" descr="C:\Users\dardena\AppData\Local\Microsoft\Windows\Temporary Internet Files\Content.IE5\O6PWZQ5H\MC900441952[1].wmf"/>
          <p:cNvPicPr>
            <a:picLocks noChangeAspect="1" noChangeArrowheads="1"/>
          </p:cNvPicPr>
          <p:nvPr/>
        </p:nvPicPr>
        <p:blipFill>
          <a:blip r:embed="rId3"/>
          <a:srcRect/>
          <a:stretch>
            <a:fillRect/>
          </a:stretch>
        </p:blipFill>
        <p:spPr bwMode="auto">
          <a:xfrm>
            <a:off x="5029200" y="1666582"/>
            <a:ext cx="3092435" cy="3057818"/>
          </a:xfrm>
          <a:prstGeom prst="rect">
            <a:avLst/>
          </a:prstGeom>
          <a:noFill/>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pPr>
              <a:buFont typeface="Arial" pitchFamily="34" charset="0"/>
              <a:buChar char="•"/>
            </a:pPr>
            <a:r>
              <a:rPr lang="en-US" b="1" dirty="0" smtClean="0"/>
              <a:t>Local to global</a:t>
            </a:r>
          </a:p>
          <a:p>
            <a:pPr>
              <a:buFont typeface="Arial" pitchFamily="34" charset="0"/>
              <a:buChar char="•"/>
            </a:pPr>
            <a:r>
              <a:rPr lang="en-US" b="1" dirty="0" smtClean="0"/>
              <a:t>Linear to linked</a:t>
            </a:r>
          </a:p>
          <a:p>
            <a:pPr>
              <a:buFont typeface="Arial" pitchFamily="34" charset="0"/>
              <a:buChar char="•"/>
            </a:pPr>
            <a:r>
              <a:rPr lang="en-US" b="1" dirty="0" smtClean="0"/>
              <a:t>Print to digital</a:t>
            </a:r>
            <a:endParaRPr lang="en-US" b="1" dirty="0"/>
          </a:p>
        </p:txBody>
      </p:sp>
      <p:pic>
        <p:nvPicPr>
          <p:cNvPr id="18" name="Content Placeholder 17" descr="ebook digital print.jpg"/>
          <p:cNvPicPr>
            <a:picLocks noGrp="1" noChangeAspect="1"/>
          </p:cNvPicPr>
          <p:nvPr>
            <p:ph sz="half" idx="2"/>
          </p:nvPr>
        </p:nvPicPr>
        <p:blipFill>
          <a:blip r:embed="rId3"/>
          <a:stretch>
            <a:fillRect/>
          </a:stretch>
        </p:blipFill>
        <p:spPr>
          <a:xfrm>
            <a:off x="4114800" y="1981200"/>
            <a:ext cx="4581868" cy="30515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Title 1"/>
          <p:cNvSpPr>
            <a:spLocks noGrp="1"/>
          </p:cNvSpPr>
          <p:nvPr>
            <p:ph type="title" idx="4294967295"/>
          </p:nvPr>
        </p:nvSpPr>
        <p:spPr>
          <a:xfrm>
            <a:off x="0" y="-152400"/>
            <a:ext cx="8229600" cy="914400"/>
          </a:xfrm>
        </p:spPr>
        <p:txBody>
          <a:bodyPr>
            <a:normAutofit/>
          </a:bodyPr>
          <a:lstStyle/>
          <a:p>
            <a:r>
              <a:rPr lang="en-US" sz="2800" dirty="0" smtClean="0">
                <a:solidFill>
                  <a:schemeClr val="bg1"/>
                </a:solidFill>
              </a:rPr>
              <a:t>Changes in Information Acquisition</a:t>
            </a:r>
            <a:endParaRPr lang="en-US" sz="2800"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44424" y="1318846"/>
            <a:ext cx="4034145" cy="4396154"/>
          </a:xfrm>
        </p:spPr>
        <p:txBody>
          <a:bodyPr>
            <a:normAutofit/>
          </a:bodyPr>
          <a:lstStyle/>
          <a:p>
            <a:r>
              <a:rPr lang="en-US" b="1" dirty="0" smtClean="0"/>
              <a:t>Challenges</a:t>
            </a:r>
          </a:p>
          <a:p>
            <a:pPr lvl="1"/>
            <a:r>
              <a:rPr lang="en-US" b="1" dirty="0" smtClean="0"/>
              <a:t>Budget cuts</a:t>
            </a:r>
          </a:p>
          <a:p>
            <a:pPr lvl="1"/>
            <a:r>
              <a:rPr lang="en-US" b="1" dirty="0" smtClean="0"/>
              <a:t>High retirement rates</a:t>
            </a:r>
          </a:p>
          <a:p>
            <a:pPr lvl="1"/>
            <a:r>
              <a:rPr lang="en-US" b="1" dirty="0" smtClean="0"/>
              <a:t>Hiring freezes</a:t>
            </a:r>
          </a:p>
          <a:p>
            <a:r>
              <a:rPr lang="en-US" b="1" dirty="0" smtClean="0"/>
              <a:t>Opportunity		</a:t>
            </a:r>
          </a:p>
          <a:p>
            <a:pPr lvl="1"/>
            <a:r>
              <a:rPr lang="en-US" b="1" dirty="0" smtClean="0"/>
              <a:t>Best value for most use</a:t>
            </a:r>
          </a:p>
          <a:p>
            <a:pPr lvl="1"/>
            <a:r>
              <a:rPr lang="en-US" b="1" dirty="0" smtClean="0"/>
              <a:t>Understand how, why, &amp; under what circumstances individuals use systems &amp; services</a:t>
            </a:r>
          </a:p>
          <a:p>
            <a:pPr lvl="1"/>
            <a:endParaRPr lang="en-US" dirty="0" smtClean="0"/>
          </a:p>
          <a:p>
            <a:pPr>
              <a:buNone/>
            </a:pPr>
            <a:endParaRPr lang="en-US" dirty="0" smtClean="0"/>
          </a:p>
        </p:txBody>
      </p:sp>
      <p:pic>
        <p:nvPicPr>
          <p:cNvPr id="15" name="Content Placeholder 14" descr="pressure.jpg"/>
          <p:cNvPicPr>
            <a:picLocks noGrp="1" noChangeAspect="1"/>
          </p:cNvPicPr>
          <p:nvPr>
            <p:ph sz="half" idx="2"/>
          </p:nvPr>
        </p:nvPicPr>
        <p:blipFill>
          <a:blip r:embed="rId3"/>
          <a:stretch>
            <a:fillRect/>
          </a:stretch>
        </p:blipFill>
        <p:spPr>
          <a:xfrm>
            <a:off x="4648200" y="1948053"/>
            <a:ext cx="4095750" cy="273596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itle 3"/>
          <p:cNvSpPr>
            <a:spLocks noGrp="1"/>
          </p:cNvSpPr>
          <p:nvPr>
            <p:ph type="title" idx="4294967295"/>
          </p:nvPr>
        </p:nvSpPr>
        <p:spPr>
          <a:xfrm>
            <a:off x="0" y="-152400"/>
            <a:ext cx="8229600" cy="914400"/>
          </a:xfrm>
        </p:spPr>
        <p:txBody>
          <a:bodyPr>
            <a:normAutofit/>
          </a:bodyPr>
          <a:lstStyle/>
          <a:p>
            <a:r>
              <a:rPr lang="en-US" sz="2800" dirty="0" smtClean="0">
                <a:solidFill>
                  <a:schemeClr val="bg1"/>
                </a:solidFill>
              </a:rPr>
              <a:t>Current Environment</a:t>
            </a:r>
            <a:endParaRPr lang="en-US" sz="2800"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r>
              <a:rPr lang="en-US" sz="2400" b="1" dirty="0" smtClean="0"/>
              <a:t>Convenience is king </a:t>
            </a:r>
          </a:p>
          <a:p>
            <a:pPr lvl="1"/>
            <a:r>
              <a:rPr lang="en-US" sz="2400" b="1" dirty="0" err="1" smtClean="0"/>
              <a:t>Satisficing</a:t>
            </a:r>
            <a:endParaRPr lang="en-US" sz="2400" b="1" dirty="0" smtClean="0"/>
          </a:p>
          <a:p>
            <a:pPr lvl="1"/>
            <a:r>
              <a:rPr lang="en-US" sz="2400" b="1" dirty="0" smtClean="0"/>
              <a:t>Google and Wikipedia</a:t>
            </a:r>
          </a:p>
          <a:p>
            <a:pPr lvl="2"/>
            <a:r>
              <a:rPr lang="en-US" sz="2000" b="1" dirty="0" smtClean="0"/>
              <a:t>84% of users start with a search engine</a:t>
            </a:r>
          </a:p>
          <a:p>
            <a:pPr>
              <a:buNone/>
            </a:pPr>
            <a:endParaRPr lang="en-US" dirty="0"/>
          </a:p>
        </p:txBody>
      </p:sp>
      <p:pic>
        <p:nvPicPr>
          <p:cNvPr id="5" name="Content Placeholder 4" descr="everything-you-want-right-now.jpeg"/>
          <p:cNvPicPr>
            <a:picLocks noGrp="1" noChangeAspect="1"/>
          </p:cNvPicPr>
          <p:nvPr>
            <p:ph sz="half" idx="2"/>
          </p:nvPr>
        </p:nvPicPr>
        <p:blipFill>
          <a:blip r:embed="rId3" cstate="print"/>
          <a:stretch>
            <a:fillRect/>
          </a:stretch>
        </p:blipFill>
        <p:spPr>
          <a:xfrm>
            <a:off x="4648200" y="1823146"/>
            <a:ext cx="4301452" cy="28631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itle 3"/>
          <p:cNvSpPr>
            <a:spLocks noGrp="1"/>
          </p:cNvSpPr>
          <p:nvPr>
            <p:ph type="title" idx="4294967295"/>
          </p:nvPr>
        </p:nvSpPr>
        <p:spPr>
          <a:xfrm>
            <a:off x="0" y="-152400"/>
            <a:ext cx="8229600" cy="914400"/>
          </a:xfrm>
        </p:spPr>
        <p:txBody>
          <a:bodyPr>
            <a:normAutofit/>
          </a:bodyPr>
          <a:lstStyle/>
          <a:p>
            <a:r>
              <a:rPr lang="en-US" sz="2800" dirty="0" smtClean="0">
                <a:solidFill>
                  <a:schemeClr val="bg1"/>
                </a:solidFill>
              </a:rPr>
              <a:t>Convenience</a:t>
            </a:r>
            <a:endParaRPr lang="en-US" sz="2800" dirty="0">
              <a:solidFill>
                <a:schemeClr val="bg1"/>
              </a:solidFill>
            </a:endParaRPr>
          </a:p>
        </p:txBody>
      </p:sp>
      <p:sp>
        <p:nvSpPr>
          <p:cNvPr id="7" name="TextBox 6"/>
          <p:cNvSpPr txBox="1"/>
          <p:nvPr/>
        </p:nvSpPr>
        <p:spPr>
          <a:xfrm>
            <a:off x="4263351" y="5638085"/>
            <a:ext cx="4686301" cy="400110"/>
          </a:xfrm>
          <a:prstGeom prst="rect">
            <a:avLst/>
          </a:prstGeom>
          <a:noFill/>
        </p:spPr>
        <p:txBody>
          <a:bodyPr wrap="square" rtlCol="0">
            <a:spAutoFit/>
          </a:bodyPr>
          <a:lstStyle/>
          <a:p>
            <a:pPr algn="r"/>
            <a:r>
              <a:rPr lang="en-US" sz="1000" b="1" dirty="0" smtClean="0"/>
              <a:t>(De Rosa, 2005</a:t>
            </a:r>
            <a:endParaRPr lang="en-US" sz="1000" b="1" dirty="0" smtClean="0">
              <a:latin typeface="+mj-lt"/>
            </a:endParaRPr>
          </a:p>
          <a:p>
            <a:pPr algn="r"/>
            <a:r>
              <a:rPr lang="en-US" sz="1000" b="1" dirty="0" smtClean="0">
                <a:latin typeface="+mj-lt"/>
              </a:rPr>
              <a:t>(Centre for Information </a:t>
            </a:r>
            <a:r>
              <a:rPr lang="en-US" sz="1000" b="1" dirty="0" err="1" smtClean="0">
                <a:latin typeface="+mj-lt"/>
              </a:rPr>
              <a:t>Behaviour</a:t>
            </a:r>
            <a:r>
              <a:rPr lang="en-US" sz="1000" b="1" dirty="0" smtClean="0">
                <a:latin typeface="+mj-lt"/>
              </a:rPr>
              <a:t> and the Evaluation of Research, 2008)</a:t>
            </a:r>
            <a:endParaRPr lang="en-US" sz="1000" b="1" dirty="0">
              <a:latin typeface="+mj-lt"/>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897493"/>
            <a:ext cx="4267200" cy="5123021"/>
          </a:xfrm>
        </p:spPr>
        <p:txBody>
          <a:bodyPr>
            <a:normAutofit fontScale="47500" lnSpcReduction="20000"/>
          </a:bodyPr>
          <a:lstStyle/>
          <a:p>
            <a:r>
              <a:rPr lang="en-US" sz="3800" b="1" dirty="0" smtClean="0"/>
              <a:t>Power browsing</a:t>
            </a:r>
          </a:p>
          <a:p>
            <a:pPr lvl="1">
              <a:buFont typeface="Arial" pitchFamily="34" charset="0"/>
              <a:buChar char="•"/>
            </a:pPr>
            <a:r>
              <a:rPr lang="en-US" sz="3400" b="1" dirty="0" smtClean="0"/>
              <a:t>Scan small chunks of information</a:t>
            </a:r>
          </a:p>
          <a:p>
            <a:pPr lvl="1">
              <a:buFont typeface="Arial" pitchFamily="34" charset="0"/>
              <a:buChar char="•"/>
            </a:pPr>
            <a:r>
              <a:rPr lang="en-US" sz="3400" b="1" dirty="0" smtClean="0"/>
              <a:t>View first few pages</a:t>
            </a:r>
          </a:p>
          <a:p>
            <a:pPr lvl="1">
              <a:buFont typeface="Arial" pitchFamily="34" charset="0"/>
              <a:buChar char="•"/>
            </a:pPr>
            <a:r>
              <a:rPr lang="en-US" sz="3400" b="1" dirty="0" smtClean="0"/>
              <a:t>No real reading</a:t>
            </a:r>
          </a:p>
          <a:p>
            <a:r>
              <a:rPr lang="en-US" sz="3800" b="1" dirty="0" err="1" smtClean="0"/>
              <a:t>Squirrelling</a:t>
            </a:r>
            <a:endParaRPr lang="en-US" sz="3800" b="1" dirty="0" smtClean="0"/>
          </a:p>
          <a:p>
            <a:pPr lvl="1">
              <a:buFont typeface="Arial" pitchFamily="34" charset="0"/>
              <a:buChar char="•"/>
            </a:pPr>
            <a:r>
              <a:rPr lang="en-US" sz="3400" b="1" dirty="0" smtClean="0"/>
              <a:t>Short basic searches</a:t>
            </a:r>
          </a:p>
          <a:p>
            <a:pPr lvl="1">
              <a:buFont typeface="Arial" pitchFamily="34" charset="0"/>
              <a:buChar char="•"/>
            </a:pPr>
            <a:r>
              <a:rPr lang="en-US" sz="3400" b="1" dirty="0" smtClean="0"/>
              <a:t>Download content for later use </a:t>
            </a:r>
          </a:p>
          <a:p>
            <a:pPr>
              <a:buFont typeface="Arial" pitchFamily="34" charset="0"/>
              <a:buChar char="•"/>
            </a:pPr>
            <a:r>
              <a:rPr lang="en-US" sz="3800" b="1" dirty="0" smtClean="0"/>
              <a:t>Situational needs determine search</a:t>
            </a:r>
          </a:p>
          <a:p>
            <a:pPr>
              <a:buFont typeface="Arial" pitchFamily="34" charset="0"/>
              <a:buChar char="•"/>
            </a:pPr>
            <a:r>
              <a:rPr lang="en-US" sz="3800" b="1" dirty="0" smtClean="0"/>
              <a:t>Contextually based rational decisions</a:t>
            </a:r>
          </a:p>
          <a:p>
            <a:pPr>
              <a:buFont typeface="Arial" pitchFamily="34" charset="0"/>
              <a:buChar char="•"/>
            </a:pPr>
            <a:r>
              <a:rPr lang="en-US" sz="3800" b="1" dirty="0" smtClean="0"/>
              <a:t>Confident in skills</a:t>
            </a:r>
          </a:p>
          <a:p>
            <a:pPr>
              <a:buFont typeface="Arial" pitchFamily="34" charset="0"/>
              <a:buChar char="•"/>
            </a:pPr>
            <a:r>
              <a:rPr lang="en-US" sz="3800" b="1" dirty="0" smtClean="0"/>
              <a:t>Differ with discipline</a:t>
            </a:r>
          </a:p>
          <a:p>
            <a:pPr>
              <a:buFont typeface="Arial" pitchFamily="34" charset="0"/>
              <a:buChar char="•"/>
            </a:pPr>
            <a:r>
              <a:rPr lang="en-US" sz="3800" b="1" dirty="0" smtClean="0"/>
              <a:t>“Awareness of open access is low</a:t>
            </a:r>
          </a:p>
          <a:p>
            <a:pPr>
              <a:buFont typeface="Arial" pitchFamily="34" charset="0"/>
              <a:buChar char="•"/>
            </a:pPr>
            <a:r>
              <a:rPr lang="en-US" sz="3800" b="1" dirty="0" smtClean="0"/>
              <a:t>Lack of understanding of copyright &amp; signed publisher agreements </a:t>
            </a:r>
          </a:p>
          <a:p>
            <a:pPr>
              <a:buFont typeface="Arial" pitchFamily="34" charset="0"/>
              <a:buChar char="•"/>
            </a:pPr>
            <a:endParaRPr lang="en-US" sz="2000" b="1" dirty="0" smtClean="0"/>
          </a:p>
          <a:p>
            <a:pPr>
              <a:buFont typeface="Arial" pitchFamily="34" charset="0"/>
              <a:buChar char="•"/>
            </a:pPr>
            <a:endParaRPr lang="en-US" sz="2000" b="1" dirty="0" smtClean="0"/>
          </a:p>
          <a:p>
            <a:pPr lvl="1"/>
            <a:endParaRPr lang="en-US" dirty="0" smtClean="0"/>
          </a:p>
          <a:p>
            <a:endParaRPr lang="en-US" dirty="0"/>
          </a:p>
        </p:txBody>
      </p:sp>
      <p:pic>
        <p:nvPicPr>
          <p:cNvPr id="7" name="Content Placeholder 6" descr="squirrelcomputer.gif"/>
          <p:cNvPicPr>
            <a:picLocks noGrp="1" noChangeAspect="1"/>
          </p:cNvPicPr>
          <p:nvPr>
            <p:ph sz="half" idx="2"/>
          </p:nvPr>
        </p:nvPicPr>
        <p:blipFill>
          <a:blip r:embed="rId3" cstate="print"/>
          <a:stretch>
            <a:fillRect/>
          </a:stretch>
        </p:blipFill>
        <p:spPr>
          <a:xfrm>
            <a:off x="4714875" y="2076259"/>
            <a:ext cx="3714750" cy="27340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itle 3"/>
          <p:cNvSpPr>
            <a:spLocks noGrp="1"/>
          </p:cNvSpPr>
          <p:nvPr>
            <p:ph type="title" idx="4294967295"/>
          </p:nvPr>
        </p:nvSpPr>
        <p:spPr>
          <a:xfrm>
            <a:off x="0" y="-152400"/>
            <a:ext cx="8229600" cy="914400"/>
          </a:xfrm>
        </p:spPr>
        <p:txBody>
          <a:bodyPr>
            <a:normAutofit/>
          </a:bodyPr>
          <a:lstStyle/>
          <a:p>
            <a:r>
              <a:rPr lang="en-US" sz="2800" dirty="0" smtClean="0">
                <a:solidFill>
                  <a:schemeClr val="bg1"/>
                </a:solidFill>
              </a:rPr>
              <a:t>Information-Seeking Behavior	</a:t>
            </a:r>
            <a:endParaRPr lang="en-US" sz="2800" dirty="0">
              <a:solidFill>
                <a:schemeClr val="bg1"/>
              </a:solidFill>
            </a:endParaRPr>
          </a:p>
        </p:txBody>
      </p:sp>
      <p:sp>
        <p:nvSpPr>
          <p:cNvPr id="5" name="Rectangle 4"/>
          <p:cNvSpPr/>
          <p:nvPr/>
        </p:nvSpPr>
        <p:spPr>
          <a:xfrm>
            <a:off x="4953000" y="5084089"/>
            <a:ext cx="3886200" cy="413206"/>
          </a:xfrm>
          <a:prstGeom prst="rect">
            <a:avLst/>
          </a:prstGeom>
        </p:spPr>
        <p:txBody>
          <a:bodyPr wrap="square">
            <a:spAutoFit/>
          </a:bodyPr>
          <a:lstStyle/>
          <a:p>
            <a:pPr algn="r"/>
            <a:r>
              <a:rPr lang="en-US" sz="1000" b="1" dirty="0" smtClean="0"/>
              <a:t>(Consortium of University Research Libraries, and Research Information Network, 2007)</a:t>
            </a:r>
          </a:p>
        </p:txBody>
      </p:sp>
      <p:sp>
        <p:nvSpPr>
          <p:cNvPr id="6" name="Rectangle 5"/>
          <p:cNvSpPr/>
          <p:nvPr/>
        </p:nvSpPr>
        <p:spPr>
          <a:xfrm>
            <a:off x="6360637" y="5497294"/>
            <a:ext cx="2478563" cy="246221"/>
          </a:xfrm>
          <a:prstGeom prst="rect">
            <a:avLst/>
          </a:prstGeom>
        </p:spPr>
        <p:txBody>
          <a:bodyPr wrap="none">
            <a:spAutoFit/>
          </a:bodyPr>
          <a:lstStyle/>
          <a:p>
            <a:pPr algn="r"/>
            <a:r>
              <a:rPr lang="en-US" sz="1000" b="1" dirty="0" smtClean="0"/>
              <a:t>(Research Information Network, 2006)</a:t>
            </a:r>
          </a:p>
        </p:txBody>
      </p:sp>
      <p:sp>
        <p:nvSpPr>
          <p:cNvPr id="8" name="Rectangle 7"/>
          <p:cNvSpPr/>
          <p:nvPr/>
        </p:nvSpPr>
        <p:spPr>
          <a:xfrm>
            <a:off x="6998633" y="5758904"/>
            <a:ext cx="1840567" cy="261610"/>
          </a:xfrm>
          <a:prstGeom prst="rect">
            <a:avLst/>
          </a:prstGeom>
        </p:spPr>
        <p:txBody>
          <a:bodyPr wrap="none">
            <a:spAutoFit/>
          </a:bodyPr>
          <a:lstStyle/>
          <a:p>
            <a:pPr algn="r"/>
            <a:r>
              <a:rPr lang="en-US" sz="1100" b="1" dirty="0" smtClean="0"/>
              <a:t>(</a:t>
            </a:r>
            <a:r>
              <a:rPr lang="en-US" sz="1000" b="1" dirty="0" smtClean="0"/>
              <a:t>Connaway &amp; Dickey, 2010)</a:t>
            </a: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97177" y="1296113"/>
            <a:ext cx="4209992" cy="4600576"/>
          </a:xfrm>
        </p:spPr>
        <p:txBody>
          <a:bodyPr>
            <a:noAutofit/>
          </a:bodyPr>
          <a:lstStyle/>
          <a:p>
            <a:r>
              <a:rPr lang="en-US" sz="2400" b="1" dirty="0" smtClean="0"/>
              <a:t>Website hard to navigate</a:t>
            </a:r>
          </a:p>
          <a:p>
            <a:r>
              <a:rPr lang="en-US" sz="2400" b="1" dirty="0" smtClean="0"/>
              <a:t>Inconvenient</a:t>
            </a:r>
          </a:p>
          <a:p>
            <a:pPr lvl="1"/>
            <a:r>
              <a:rPr lang="en-US" sz="2000" b="1" dirty="0" smtClean="0"/>
              <a:t>Limited hours</a:t>
            </a:r>
          </a:p>
          <a:p>
            <a:pPr lvl="1"/>
            <a:r>
              <a:rPr lang="en-US" sz="2000" b="1" dirty="0" smtClean="0"/>
              <a:t>Distance to library</a:t>
            </a:r>
          </a:p>
          <a:p>
            <a:pPr lvl="1"/>
            <a:r>
              <a:rPr lang="en-US" sz="2000" b="1" dirty="0" smtClean="0"/>
              <a:t>Physical materials</a:t>
            </a:r>
          </a:p>
          <a:p>
            <a:r>
              <a:rPr lang="en-US" sz="2400" b="1" dirty="0" smtClean="0"/>
              <a:t>Don’t think electronic resources are library resources</a:t>
            </a:r>
          </a:p>
          <a:p>
            <a:pPr lvl="1"/>
            <a:r>
              <a:rPr lang="en-US" sz="2200" b="1" dirty="0" smtClean="0"/>
              <a:t>Associate </a:t>
            </a:r>
            <a:r>
              <a:rPr lang="en-US" sz="2200" b="1" dirty="0"/>
              <a:t>with books</a:t>
            </a:r>
          </a:p>
          <a:p>
            <a:endParaRPr lang="en-US" sz="2400" b="1" dirty="0" smtClean="0"/>
          </a:p>
        </p:txBody>
      </p:sp>
      <p:sp>
        <p:nvSpPr>
          <p:cNvPr id="4" name="Title 3"/>
          <p:cNvSpPr>
            <a:spLocks noGrp="1"/>
          </p:cNvSpPr>
          <p:nvPr>
            <p:ph type="title" idx="4294967295"/>
          </p:nvPr>
        </p:nvSpPr>
        <p:spPr>
          <a:xfrm>
            <a:off x="0" y="-152400"/>
            <a:ext cx="8229600" cy="914400"/>
          </a:xfrm>
        </p:spPr>
        <p:txBody>
          <a:bodyPr>
            <a:normAutofit/>
          </a:bodyPr>
          <a:lstStyle/>
          <a:p>
            <a:r>
              <a:rPr lang="en-US" sz="2800" dirty="0" smtClean="0">
                <a:solidFill>
                  <a:schemeClr val="bg1"/>
                </a:solidFill>
              </a:rPr>
              <a:t>The library? What’s that?</a:t>
            </a:r>
            <a:endParaRPr lang="en-US" sz="2800" dirty="0">
              <a:solidFill>
                <a:schemeClr val="bg1"/>
              </a:solidFill>
            </a:endParaRPr>
          </a:p>
        </p:txBody>
      </p:sp>
      <p:pic>
        <p:nvPicPr>
          <p:cNvPr id="7" name="Content Placeholder 6" descr="old books.jpg"/>
          <p:cNvPicPr>
            <a:picLocks noGrp="1" noChangeAspect="1"/>
          </p:cNvPicPr>
          <p:nvPr>
            <p:ph sz="half" idx="2"/>
          </p:nvPr>
        </p:nvPicPr>
        <p:blipFill>
          <a:blip r:embed="rId3"/>
          <a:stretch>
            <a:fillRect/>
          </a:stretch>
        </p:blipFill>
        <p:spPr>
          <a:xfrm>
            <a:off x="4296111" y="1905000"/>
            <a:ext cx="4543089" cy="3352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TextBox 7"/>
          <p:cNvSpPr txBox="1"/>
          <p:nvPr/>
        </p:nvSpPr>
        <p:spPr>
          <a:xfrm>
            <a:off x="6362700" y="5896689"/>
            <a:ext cx="2476500" cy="246221"/>
          </a:xfrm>
          <a:prstGeom prst="rect">
            <a:avLst/>
          </a:prstGeom>
          <a:noFill/>
        </p:spPr>
        <p:txBody>
          <a:bodyPr wrap="square" rtlCol="0">
            <a:spAutoFit/>
          </a:bodyPr>
          <a:lstStyle/>
          <a:p>
            <a:pPr algn="r"/>
            <a:r>
              <a:rPr lang="en-US" sz="1000" b="1" dirty="0" smtClean="0">
                <a:latin typeface="+mj-lt"/>
              </a:rPr>
              <a:t>(</a:t>
            </a:r>
            <a:r>
              <a:rPr lang="en-US" sz="1000" b="1" dirty="0" err="1" smtClean="0">
                <a:latin typeface="+mj-lt"/>
              </a:rPr>
              <a:t>Connaway</a:t>
            </a:r>
            <a:r>
              <a:rPr lang="en-US" sz="1000" b="1" dirty="0" smtClean="0">
                <a:latin typeface="+mj-lt"/>
              </a:rPr>
              <a:t> &amp; Dickey, 2010</a:t>
            </a:r>
            <a:r>
              <a:rPr lang="en-US" sz="1000" dirty="0" smtClean="0"/>
              <a:t>)</a:t>
            </a:r>
            <a:endParaRPr lang="en-US" sz="1000" dirty="0"/>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6501" y="914419"/>
            <a:ext cx="4133070" cy="5275402"/>
          </a:xfrm>
        </p:spPr>
        <p:txBody>
          <a:bodyPr>
            <a:normAutofit fontScale="70000" lnSpcReduction="20000"/>
          </a:bodyPr>
          <a:lstStyle/>
          <a:p>
            <a:pPr>
              <a:buFont typeface="Arial" pitchFamily="34" charset="0"/>
              <a:buChar char="•"/>
            </a:pPr>
            <a:r>
              <a:rPr lang="en-US" sz="2600" b="1" dirty="0" smtClean="0"/>
              <a:t>Students</a:t>
            </a:r>
          </a:p>
          <a:p>
            <a:pPr lvl="1">
              <a:buFont typeface="Arial" pitchFamily="34" charset="0"/>
              <a:buChar char="•"/>
            </a:pPr>
            <a:r>
              <a:rPr lang="en-US" sz="2300" b="1" dirty="0" smtClean="0"/>
              <a:t>Confident with information discovery tools</a:t>
            </a:r>
          </a:p>
          <a:p>
            <a:pPr lvl="1">
              <a:buFont typeface="Arial" pitchFamily="34" charset="0"/>
              <a:buChar char="•"/>
            </a:pPr>
            <a:r>
              <a:rPr lang="en-US" sz="2300" b="1" dirty="0" smtClean="0"/>
              <a:t>Determine credibility by:</a:t>
            </a:r>
            <a:endParaRPr lang="en-US" sz="2200" b="1" dirty="0" smtClean="0"/>
          </a:p>
          <a:p>
            <a:pPr lvl="2">
              <a:buFont typeface="Arial" pitchFamily="34" charset="0"/>
              <a:buChar char="•"/>
            </a:pPr>
            <a:r>
              <a:rPr lang="en-US" sz="2200" b="1" dirty="0" smtClean="0"/>
              <a:t>Common sense (83%)</a:t>
            </a:r>
          </a:p>
          <a:p>
            <a:pPr lvl="2">
              <a:buFont typeface="Arial" pitchFamily="34" charset="0"/>
              <a:buChar char="•"/>
            </a:pPr>
            <a:r>
              <a:rPr lang="en-US" sz="2200" b="1" dirty="0" smtClean="0"/>
              <a:t>Cross-checking (71%)</a:t>
            </a:r>
          </a:p>
          <a:p>
            <a:pPr lvl="2">
              <a:buFont typeface="Arial" pitchFamily="34" charset="0"/>
              <a:buChar char="•"/>
            </a:pPr>
            <a:r>
              <a:rPr lang="en-US" sz="2200" b="1" dirty="0" smtClean="0"/>
              <a:t>Reputation of company/organization (69%)</a:t>
            </a:r>
          </a:p>
          <a:p>
            <a:pPr lvl="2">
              <a:buFont typeface="Arial" pitchFamily="34" charset="0"/>
              <a:buChar char="•"/>
            </a:pPr>
            <a:r>
              <a:rPr lang="en-US" sz="2200" b="1" dirty="0" smtClean="0"/>
              <a:t>Credible recommendations (68%)</a:t>
            </a:r>
          </a:p>
          <a:p>
            <a:pPr>
              <a:buFont typeface="Arial" pitchFamily="34" charset="0"/>
              <a:buChar char="•"/>
            </a:pPr>
            <a:r>
              <a:rPr lang="en-US" sz="2600" b="1" dirty="0" smtClean="0"/>
              <a:t>Researchers</a:t>
            </a:r>
          </a:p>
          <a:p>
            <a:pPr lvl="1">
              <a:buFont typeface="Arial" pitchFamily="34" charset="0"/>
              <a:buChar char="•"/>
            </a:pPr>
            <a:r>
              <a:rPr lang="en-US" sz="2300" b="1" dirty="0" smtClean="0"/>
              <a:t>Self-taught in discovery services</a:t>
            </a:r>
          </a:p>
          <a:p>
            <a:pPr lvl="2">
              <a:buFont typeface="Arial" pitchFamily="34" charset="0"/>
              <a:buChar char="•"/>
            </a:pPr>
            <a:r>
              <a:rPr lang="en-US" sz="2200" b="1" dirty="0" smtClean="0"/>
              <a:t>No formal training (62%)</a:t>
            </a:r>
          </a:p>
          <a:p>
            <a:pPr lvl="1">
              <a:buFont typeface="Arial" pitchFamily="34" charset="0"/>
              <a:buChar char="•"/>
            </a:pPr>
            <a:r>
              <a:rPr lang="en-US" sz="2300" b="1" dirty="0" smtClean="0"/>
              <a:t>Doctoral students learn from dissertation professor</a:t>
            </a:r>
          </a:p>
          <a:p>
            <a:pPr lvl="1">
              <a:buFont typeface="Arial" pitchFamily="34" charset="0"/>
              <a:buChar char="•"/>
            </a:pPr>
            <a:r>
              <a:rPr lang="en-US" sz="2300" b="1" dirty="0" smtClean="0"/>
              <a:t>Confident in skills</a:t>
            </a:r>
          </a:p>
          <a:p>
            <a:pPr lvl="1">
              <a:buFont typeface="Arial" pitchFamily="34" charset="0"/>
              <a:buChar char="•"/>
            </a:pPr>
            <a:endParaRPr lang="en-US" sz="1600" dirty="0" smtClean="0"/>
          </a:p>
          <a:p>
            <a:pPr lvl="1">
              <a:buFont typeface="Arial" pitchFamily="34" charset="0"/>
              <a:buChar char="•"/>
            </a:pPr>
            <a:endParaRPr lang="en-US" sz="1400" dirty="0" smtClean="0"/>
          </a:p>
          <a:p>
            <a:pPr>
              <a:buFont typeface="Arial" pitchFamily="34" charset="0"/>
              <a:buChar char="•"/>
            </a:pPr>
            <a:endParaRPr lang="en-US" dirty="0"/>
          </a:p>
        </p:txBody>
      </p:sp>
      <p:sp>
        <p:nvSpPr>
          <p:cNvPr id="2" name="Title 1"/>
          <p:cNvSpPr>
            <a:spLocks noGrp="1"/>
          </p:cNvSpPr>
          <p:nvPr>
            <p:ph type="title" idx="4294967295"/>
          </p:nvPr>
        </p:nvSpPr>
        <p:spPr>
          <a:xfrm>
            <a:off x="0" y="-152400"/>
            <a:ext cx="8229600" cy="914400"/>
          </a:xfrm>
        </p:spPr>
        <p:txBody>
          <a:bodyPr>
            <a:normAutofit/>
          </a:bodyPr>
          <a:lstStyle/>
          <a:p>
            <a:r>
              <a:rPr lang="en-US" sz="2800" dirty="0" smtClean="0">
                <a:solidFill>
                  <a:schemeClr val="bg1"/>
                </a:solidFill>
              </a:rPr>
              <a:t>Skills for Finding &amp; Using Information</a:t>
            </a:r>
            <a:endParaRPr lang="en-US" sz="2800" dirty="0">
              <a:solidFill>
                <a:schemeClr val="bg1"/>
              </a:solidFill>
            </a:endParaRPr>
          </a:p>
        </p:txBody>
      </p:sp>
      <p:sp>
        <p:nvSpPr>
          <p:cNvPr id="8" name="TextBox 7"/>
          <p:cNvSpPr txBox="1"/>
          <p:nvPr/>
        </p:nvSpPr>
        <p:spPr>
          <a:xfrm>
            <a:off x="6277708" y="5743545"/>
            <a:ext cx="2580542" cy="400110"/>
          </a:xfrm>
          <a:prstGeom prst="rect">
            <a:avLst/>
          </a:prstGeom>
          <a:noFill/>
        </p:spPr>
        <p:txBody>
          <a:bodyPr wrap="square" rtlCol="0">
            <a:spAutoFit/>
          </a:bodyPr>
          <a:lstStyle/>
          <a:p>
            <a:pPr algn="r"/>
            <a:r>
              <a:rPr lang="en-US" sz="1000" b="1" dirty="0" smtClean="0">
                <a:latin typeface="+mj-lt"/>
              </a:rPr>
              <a:t>(De Rosa, 2006)</a:t>
            </a:r>
          </a:p>
          <a:p>
            <a:pPr algn="r"/>
            <a:r>
              <a:rPr lang="en-US" sz="1000" b="1" dirty="0" smtClean="0">
                <a:latin typeface="+mj-lt"/>
              </a:rPr>
              <a:t>Research Information Network, 2006)</a:t>
            </a:r>
            <a:endParaRPr lang="en-US" sz="1000" b="1" dirty="0">
              <a:latin typeface="+mj-lt"/>
            </a:endParaRPr>
          </a:p>
        </p:txBody>
      </p:sp>
      <p:pic>
        <p:nvPicPr>
          <p:cNvPr id="9" name="Picture 8" descr="medium_3638834128.jpg"/>
          <p:cNvPicPr>
            <a:picLocks noChangeAspect="1"/>
          </p:cNvPicPr>
          <p:nvPr/>
        </p:nvPicPr>
        <p:blipFill>
          <a:blip r:embed="rId3"/>
          <a:stretch>
            <a:fillRect/>
          </a:stretch>
        </p:blipFill>
        <p:spPr>
          <a:xfrm>
            <a:off x="4389571" y="2181721"/>
            <a:ext cx="4468679" cy="33336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OCLC Redesign 2011-01">
  <a:themeElements>
    <a:clrScheme name="OCLC">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34EA2"/>
      </a:hlink>
      <a:folHlink>
        <a:srgbClr val="A931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EC13F594A2FC74EADD29D0AF2FC40B8" ma:contentTypeVersion="0" ma:contentTypeDescription="Create a new document." ma:contentTypeScope="" ma:versionID="f6b9a7984d90970c0d0e973507f2746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666D8B9-669F-4142-B8FC-2F14E25C84FA}">
  <ds:schemaRefs>
    <ds:schemaRef ds:uri="http://schemas.microsoft.com/sharepoint/v3/contenttype/forms"/>
  </ds:schemaRefs>
</ds:datastoreItem>
</file>

<file path=customXml/itemProps2.xml><?xml version="1.0" encoding="utf-8"?>
<ds:datastoreItem xmlns:ds="http://schemas.openxmlformats.org/officeDocument/2006/customXml" ds:itemID="{F7939786-C169-4F7A-810B-4BE8BCB61B43}">
  <ds:schemaRefs>
    <ds:schemaRef ds:uri="http://purl.org/dc/dcmitype/"/>
    <ds:schemaRef ds:uri="http://schemas.openxmlformats.org/package/2006/metadata/core-properties"/>
    <ds:schemaRef ds:uri="http://purl.org/dc/terms/"/>
    <ds:schemaRef ds:uri="http://purl.org/dc/elements/1.1/"/>
    <ds:schemaRef ds:uri="http://schemas.microsoft.com/office/2006/documentManagement/typ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4AC843D3-24B5-44CD-B3F2-6FF1341FC0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12905</TotalTime>
  <Words>6771</Words>
  <Application>Microsoft Office PowerPoint</Application>
  <PresentationFormat>On-screen Show (4:3)</PresentationFormat>
  <Paragraphs>556</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OCLC Redesign 2011-01</vt:lpstr>
      <vt:lpstr>“I don’t think I have ever picked up a book out of the library to do any research – all I have used is my computer.” (USU1, Female, Age 19)</vt:lpstr>
      <vt:lpstr>Slide 2</vt:lpstr>
      <vt:lpstr>Then &amp; Now</vt:lpstr>
      <vt:lpstr>Changes in Information Acquisition</vt:lpstr>
      <vt:lpstr>Current Environment</vt:lpstr>
      <vt:lpstr>Convenience</vt:lpstr>
      <vt:lpstr>Information-Seeking Behavior </vt:lpstr>
      <vt:lpstr>The library? What’s that?</vt:lpstr>
      <vt:lpstr>Skills for Finding &amp; Using Information</vt:lpstr>
      <vt:lpstr>Frustrations</vt:lpstr>
      <vt:lpstr>Tools Used: Students </vt:lpstr>
      <vt:lpstr>Tools Used: Researchers</vt:lpstr>
      <vt:lpstr>E-journals</vt:lpstr>
      <vt:lpstr>Digital Sources &amp; Educational Stage</vt:lpstr>
      <vt:lpstr>Contact &amp; Educational Stages</vt:lpstr>
      <vt:lpstr>Slide 16</vt:lpstr>
      <vt:lpstr>Slide 17</vt:lpstr>
      <vt:lpstr>What can we change?</vt:lpstr>
      <vt:lpstr>What can we do?</vt:lpstr>
      <vt:lpstr>Slide 20</vt:lpstr>
      <vt:lpstr>Selected Bibliography</vt:lpstr>
      <vt:lpstr>Selected Bibliography</vt:lpstr>
      <vt:lpstr>Selected Bibliography</vt:lpstr>
      <vt:lpstr>Selected Bibliography</vt:lpstr>
      <vt:lpstr>Slide 25</vt:lpstr>
      <vt:lpstr>Questions &amp; Discussion</vt:lpstr>
    </vt:vector>
  </TitlesOfParts>
  <Manager/>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DIGITAL STUDENTS, or: "I don't think I have ever picked up a book out of the library to do any research - all I have used is my computer."</dc:title>
  <dc:creator>Lynn Silipigni Connaway</dc:creator>
  <cp:keywords>Information-seeking behaviors; Engagement with Technology; Academic library services; Access; Discovery; Informed decision making</cp:keywords>
  <cp:lastModifiedBy>Windows User</cp:lastModifiedBy>
  <cp:revision>1045</cp:revision>
  <cp:lastPrinted>2012-01-18T22:20:44Z</cp:lastPrinted>
  <dcterms:created xsi:type="dcterms:W3CDTF">2012-03-27T16:06:48Z</dcterms:created>
  <dcterms:modified xsi:type="dcterms:W3CDTF">2013-05-01T18:21:12Z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0x0101009EC13F594A2FC74EADD29D0AF2FC40B8</vt:lpwstr>
  </property>
</Properties>
</file>