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7"/>
  </p:notesMasterIdLst>
  <p:handoutMasterIdLst>
    <p:handoutMasterId r:id="rId48"/>
  </p:handoutMasterIdLst>
  <p:sldIdLst>
    <p:sldId id="467" r:id="rId5"/>
    <p:sldId id="486" r:id="rId6"/>
    <p:sldId id="487" r:id="rId7"/>
    <p:sldId id="538" r:id="rId8"/>
    <p:sldId id="526" r:id="rId9"/>
    <p:sldId id="507" r:id="rId10"/>
    <p:sldId id="506" r:id="rId11"/>
    <p:sldId id="549" r:id="rId12"/>
    <p:sldId id="510" r:id="rId13"/>
    <p:sldId id="511" r:id="rId14"/>
    <p:sldId id="547" r:id="rId15"/>
    <p:sldId id="495" r:id="rId16"/>
    <p:sldId id="501" r:id="rId17"/>
    <p:sldId id="502" r:id="rId18"/>
    <p:sldId id="548" r:id="rId19"/>
    <p:sldId id="497" r:id="rId20"/>
    <p:sldId id="498" r:id="rId21"/>
    <p:sldId id="499" r:id="rId22"/>
    <p:sldId id="500" r:id="rId23"/>
    <p:sldId id="527" r:id="rId24"/>
    <p:sldId id="528" r:id="rId25"/>
    <p:sldId id="529" r:id="rId26"/>
    <p:sldId id="530" r:id="rId27"/>
    <p:sldId id="550" r:id="rId28"/>
    <p:sldId id="551" r:id="rId29"/>
    <p:sldId id="552" r:id="rId30"/>
    <p:sldId id="553" r:id="rId31"/>
    <p:sldId id="554" r:id="rId32"/>
    <p:sldId id="555" r:id="rId33"/>
    <p:sldId id="536" r:id="rId34"/>
    <p:sldId id="556" r:id="rId35"/>
    <p:sldId id="542" r:id="rId36"/>
    <p:sldId id="560" r:id="rId37"/>
    <p:sldId id="531" r:id="rId38"/>
    <p:sldId id="532" r:id="rId39"/>
    <p:sldId id="533" r:id="rId40"/>
    <p:sldId id="557" r:id="rId41"/>
    <p:sldId id="558" r:id="rId42"/>
    <p:sldId id="544" r:id="rId43"/>
    <p:sldId id="545" r:id="rId44"/>
    <p:sldId id="546" r:id="rId45"/>
    <p:sldId id="48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92516" autoAdjust="0"/>
  </p:normalViewPr>
  <p:slideViewPr>
    <p:cSldViewPr snapToObjects="1" showGuides="1">
      <p:cViewPr varScale="1">
        <p:scale>
          <a:sx n="59" d="100"/>
          <a:sy n="59" d="100"/>
        </p:scale>
        <p:origin x="-1476" y="-78"/>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Objects="1">
      <p:cViewPr>
        <p:scale>
          <a:sx n="80" d="100"/>
          <a:sy n="80" d="100"/>
        </p:scale>
        <p:origin x="-1290" y="120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oode\Desktop\Demographics%20Phase%201%20and%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rdena\AppData\Local\Microsoft\Windows\Temporary%20Internet%20Files\Content.Outlook\2X1AEDJW\Nodes%20by%20Educational%20Stages%20Comparison%20rev%203%20with%20write%20u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rdena\AppData\Local\Microsoft\Windows\Temporary%20Internet%20Files\Content.Outlook\2X1AEDJW\Nodes%20by%20Educational%20Stages%20Comparison%20rev%203%20with%20write%20up.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ardena\AppData\Local\Microsoft\Windows\Temporary%20Internet%20Files\Content.Outlook\2X1AEDJW\Nodes%20by%20Educational%20Stages%20Comparison%20rev%203%20with%20write%20u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oclc\data\OCLCResearch\Dublin\Home\conferp\My%20Documents\New%20Job\Temporary2\Copy%20of%20Nodes%20by%20Educational%20Stages%20Comparison%20rev%203%20with%20write%20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'By Stages'!$L$110</c:f>
              <c:strCache>
                <c:ptCount val="1"/>
                <c:pt idx="0">
                  <c:v>Humanities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Stages'!$L$111:$L$114</c:f>
              <c:numCache>
                <c:formatCode>General</c:formatCode>
                <c:ptCount val="4"/>
                <c:pt idx="0">
                  <c:v>2</c:v>
                </c:pt>
                <c:pt idx="1">
                  <c:v>1</c:v>
                </c:pt>
                <c:pt idx="2">
                  <c:v>3</c:v>
                </c:pt>
                <c:pt idx="3">
                  <c:v>2</c:v>
                </c:pt>
              </c:numCache>
            </c:numRef>
          </c:val>
        </c:ser>
        <c:ser>
          <c:idx val="1"/>
          <c:order val="1"/>
          <c:tx>
            <c:strRef>
              <c:f>'By Stages'!$M$110</c:f>
              <c:strCache>
                <c:ptCount val="1"/>
                <c:pt idx="0">
                  <c:v>Social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Stages'!$M$111:$M$114</c:f>
              <c:numCache>
                <c:formatCode>General</c:formatCode>
                <c:ptCount val="4"/>
                <c:pt idx="0">
                  <c:v>1</c:v>
                </c:pt>
                <c:pt idx="3">
                  <c:v>1</c:v>
                </c:pt>
              </c:numCache>
            </c:numRef>
          </c:val>
        </c:ser>
        <c:ser>
          <c:idx val="2"/>
          <c:order val="2"/>
          <c:tx>
            <c:strRef>
              <c:f>'By Stages'!$N$110</c:f>
              <c:strCache>
                <c:ptCount val="1"/>
                <c:pt idx="0">
                  <c:v>Natural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Stages'!$N$111:$N$114</c:f>
              <c:numCache>
                <c:formatCode>General</c:formatCode>
                <c:ptCount val="4"/>
                <c:pt idx="0">
                  <c:v>2</c:v>
                </c:pt>
                <c:pt idx="2">
                  <c:v>2</c:v>
                </c:pt>
                <c:pt idx="3">
                  <c:v>1</c:v>
                </c:pt>
              </c:numCache>
            </c:numRef>
          </c:val>
        </c:ser>
        <c:ser>
          <c:idx val="3"/>
          <c:order val="3"/>
          <c:tx>
            <c:strRef>
              <c:f>'By Stages'!$O$110</c:f>
              <c:strCache>
                <c:ptCount val="1"/>
                <c:pt idx="0">
                  <c:v>Formal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Stages'!$O$111:$O$114</c:f>
              <c:numCache>
                <c:formatCode>General</c:formatCode>
                <c:ptCount val="4"/>
                <c:pt idx="1">
                  <c:v>1</c:v>
                </c:pt>
              </c:numCache>
            </c:numRef>
          </c:val>
        </c:ser>
        <c:ser>
          <c:idx val="4"/>
          <c:order val="4"/>
          <c:tx>
            <c:strRef>
              <c:f>'By Stages'!$P$110</c:f>
              <c:strCache>
                <c:ptCount val="1"/>
                <c:pt idx="0">
                  <c:v>Professions and Applied Sciences</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Stages'!$P$111:$P$114</c:f>
              <c:numCache>
                <c:formatCode>General</c:formatCode>
                <c:ptCount val="4"/>
                <c:pt idx="0">
                  <c:v>8</c:v>
                </c:pt>
                <c:pt idx="1">
                  <c:v>4</c:v>
                </c:pt>
                <c:pt idx="2">
                  <c:v>2</c:v>
                </c:pt>
                <c:pt idx="3">
                  <c:v>3</c:v>
                </c:pt>
              </c:numCache>
            </c:numRef>
          </c:val>
        </c:ser>
        <c:ser>
          <c:idx val="5"/>
          <c:order val="5"/>
          <c:tx>
            <c:strRef>
              <c:f>'By Stages'!$Q$110</c:f>
              <c:strCache>
                <c:ptCount val="1"/>
                <c:pt idx="0">
                  <c:v>Double Major</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Stages'!$Q$111:$Q$114</c:f>
              <c:numCache>
                <c:formatCode>General</c:formatCode>
                <c:ptCount val="4"/>
                <c:pt idx="0">
                  <c:v>1</c:v>
                </c:pt>
                <c:pt idx="1">
                  <c:v>4</c:v>
                </c:pt>
              </c:numCache>
            </c:numRef>
          </c:val>
        </c:ser>
        <c:ser>
          <c:idx val="6"/>
          <c:order val="6"/>
          <c:tx>
            <c:strRef>
              <c:f>'By Stages'!$R$110</c:f>
              <c:strCache>
                <c:ptCount val="1"/>
                <c:pt idx="0">
                  <c:v>Undeclared</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Stages'!$R$111:$R$114</c:f>
              <c:numCache>
                <c:formatCode>General</c:formatCode>
                <c:ptCount val="4"/>
                <c:pt idx="0">
                  <c:v>2</c:v>
                </c:pt>
              </c:numCache>
            </c:numRef>
          </c:val>
        </c:ser>
        <c:ser>
          <c:idx val="7"/>
          <c:order val="7"/>
          <c:tx>
            <c:strRef>
              <c:f>'By Stages'!$S$110</c:f>
              <c:strCache>
                <c:ptCount val="1"/>
                <c:pt idx="0">
                  <c:v>Unidentified</c:v>
                </c:pt>
              </c:strCache>
            </c:strRef>
          </c:tx>
          <c:dLbls>
            <c:txPr>
              <a:bodyPr/>
              <a:lstStyle/>
              <a:p>
                <a:pPr>
                  <a:defRPr sz="1100" b="1"/>
                </a:pPr>
                <a:endParaRPr lang="en-US"/>
              </a:p>
            </c:txPr>
            <c:showVal val="1"/>
          </c:dLbls>
          <c:cat>
            <c:strRef>
              <c:f>'By Stages'!$K$111:$K$114</c:f>
              <c:strCache>
                <c:ptCount val="4"/>
                <c:pt idx="0">
                  <c:v>Emerging</c:v>
                </c:pt>
                <c:pt idx="1">
                  <c:v>Establishing</c:v>
                </c:pt>
                <c:pt idx="2">
                  <c:v>Embedding</c:v>
                </c:pt>
                <c:pt idx="3">
                  <c:v>Experiencing</c:v>
                </c:pt>
              </c:strCache>
            </c:strRef>
          </c:cat>
          <c:val>
            <c:numRef>
              <c:f>'By Stages'!$S$111:$S$114</c:f>
              <c:numCache>
                <c:formatCode>General</c:formatCode>
                <c:ptCount val="4"/>
                <c:pt idx="2">
                  <c:v>3</c:v>
                </c:pt>
                <c:pt idx="3">
                  <c:v>3</c:v>
                </c:pt>
              </c:numCache>
            </c:numRef>
          </c:val>
        </c:ser>
        <c:overlap val="100"/>
        <c:axId val="84782080"/>
        <c:axId val="84804352"/>
      </c:barChart>
      <c:catAx>
        <c:axId val="84782080"/>
        <c:scaling>
          <c:orientation val="minMax"/>
        </c:scaling>
        <c:axPos val="b"/>
        <c:tickLblPos val="nextTo"/>
        <c:txPr>
          <a:bodyPr/>
          <a:lstStyle/>
          <a:p>
            <a:pPr>
              <a:defRPr sz="1400" b="1"/>
            </a:pPr>
            <a:endParaRPr lang="en-US"/>
          </a:p>
        </c:txPr>
        <c:crossAx val="84804352"/>
        <c:crosses val="autoZero"/>
        <c:auto val="1"/>
        <c:lblAlgn val="ctr"/>
        <c:lblOffset val="100"/>
      </c:catAx>
      <c:valAx>
        <c:axId val="84804352"/>
        <c:scaling>
          <c:orientation val="minMax"/>
        </c:scaling>
        <c:axPos val="l"/>
        <c:majorGridlines/>
        <c:numFmt formatCode="General" sourceLinked="1"/>
        <c:tickLblPos val="nextTo"/>
        <c:txPr>
          <a:bodyPr/>
          <a:lstStyle/>
          <a:p>
            <a:pPr>
              <a:defRPr sz="1400" b="1"/>
            </a:pPr>
            <a:endParaRPr lang="en-US"/>
          </a:p>
        </c:txPr>
        <c:crossAx val="84782080"/>
        <c:crosses val="autoZero"/>
        <c:crossBetween val="between"/>
      </c:valAx>
    </c:plotArea>
    <c:legend>
      <c:legendPos val="r"/>
      <c:layout/>
      <c:txPr>
        <a:bodyPr/>
        <a:lstStyle/>
        <a:p>
          <a:pPr>
            <a:defRPr sz="1400" b="1"/>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'Coding References Combined  (2)'!$K$387</c:f>
              <c:strCache>
                <c:ptCount val="1"/>
                <c:pt idx="0">
                  <c:v>Google</c:v>
                </c:pt>
              </c:strCache>
            </c:strRef>
          </c:tx>
          <c:dLbls>
            <c:dLbl>
              <c:idx val="0"/>
              <c:layout/>
              <c:tx>
                <c:rich>
                  <a:bodyPr/>
                  <a:lstStyle/>
                  <a:p>
                    <a:r>
                      <a:rPr lang="en-US"/>
                      <a:t>84%, n=26</a:t>
                    </a:r>
                  </a:p>
                </c:rich>
              </c:tx>
              <c:dLblPos val="t"/>
              <c:showVal val="1"/>
            </c:dLbl>
            <c:dLbl>
              <c:idx val="1"/>
              <c:layout/>
              <c:tx>
                <c:rich>
                  <a:bodyPr/>
                  <a:lstStyle/>
                  <a:p>
                    <a:r>
                      <a:rPr lang="en-US"/>
                      <a:t>100%, n=10</a:t>
                    </a:r>
                  </a:p>
                </c:rich>
              </c:tx>
              <c:dLblPos val="t"/>
              <c:showVal val="1"/>
            </c:dLbl>
            <c:dLbl>
              <c:idx val="2"/>
              <c:layout/>
              <c:tx>
                <c:rich>
                  <a:bodyPr/>
                  <a:lstStyle/>
                  <a:p>
                    <a:r>
                      <a:rPr lang="en-US"/>
                      <a:t>90%, n=9</a:t>
                    </a:r>
                  </a:p>
                </c:rich>
              </c:tx>
              <c:dLblPos val="t"/>
              <c:showVal val="1"/>
            </c:dLbl>
            <c:dLbl>
              <c:idx val="3"/>
              <c:layout/>
              <c:tx>
                <c:rich>
                  <a:bodyPr/>
                  <a:lstStyle/>
                  <a:p>
                    <a:r>
                      <a:rPr lang="en-US"/>
                      <a:t>80%, n=8</a:t>
                    </a:r>
                  </a:p>
                </c:rich>
              </c:tx>
              <c:dLblPos val="t"/>
              <c:showVal val="1"/>
            </c:dLbl>
            <c:txPr>
              <a:bodyPr/>
              <a:lstStyle/>
              <a:p>
                <a:pPr>
                  <a:defRPr b="1"/>
                </a:pPr>
                <a:endParaRPr lang="en-US"/>
              </a:p>
            </c:txPr>
            <c:dLblPos val="t"/>
            <c:showVal val="1"/>
          </c:dLbls>
          <c:cat>
            <c:strRef>
              <c:f>'Coding References Combined  (2)'!$L$386:$O$386</c:f>
              <c:strCache>
                <c:ptCount val="4"/>
                <c:pt idx="0">
                  <c:v>Emerging Interviews</c:v>
                </c:pt>
                <c:pt idx="1">
                  <c:v>Establishing Interviews</c:v>
                </c:pt>
                <c:pt idx="2">
                  <c:v>Embedding Interviews</c:v>
                </c:pt>
                <c:pt idx="3">
                  <c:v>Experiencing Interviews</c:v>
                </c:pt>
              </c:strCache>
            </c:strRef>
          </c:cat>
          <c:val>
            <c:numRef>
              <c:f>'Coding References Combined  (2)'!$L$387:$O$387</c:f>
              <c:numCache>
                <c:formatCode>0%</c:formatCode>
                <c:ptCount val="4"/>
                <c:pt idx="0">
                  <c:v>0.84000000000000064</c:v>
                </c:pt>
                <c:pt idx="1">
                  <c:v>1</c:v>
                </c:pt>
                <c:pt idx="2">
                  <c:v>0.9</c:v>
                </c:pt>
                <c:pt idx="3">
                  <c:v>0.8</c:v>
                </c:pt>
              </c:numCache>
            </c:numRef>
          </c:val>
        </c:ser>
        <c:ser>
          <c:idx val="1"/>
          <c:order val="1"/>
          <c:tx>
            <c:strRef>
              <c:f>'Coding References Combined  (2)'!$K$388</c:f>
              <c:strCache>
                <c:ptCount val="1"/>
                <c:pt idx="0">
                  <c:v>Facebook</c:v>
                </c:pt>
              </c:strCache>
            </c:strRef>
          </c:tx>
          <c:dLbls>
            <c:dLbl>
              <c:idx val="0"/>
              <c:layout/>
              <c:tx>
                <c:rich>
                  <a:bodyPr/>
                  <a:lstStyle/>
                  <a:p>
                    <a:r>
                      <a:rPr lang="en-US"/>
                      <a:t>94%, n=29</a:t>
                    </a:r>
                  </a:p>
                </c:rich>
              </c:tx>
              <c:dLblPos val="t"/>
              <c:showVal val="1"/>
            </c:dLbl>
            <c:dLbl>
              <c:idx val="1"/>
              <c:delete val="1"/>
            </c:dLbl>
            <c:dLbl>
              <c:idx val="2"/>
              <c:layout/>
              <c:tx>
                <c:rich>
                  <a:bodyPr/>
                  <a:lstStyle/>
                  <a:p>
                    <a:r>
                      <a:rPr lang="en-US"/>
                      <a:t>100%, n=10</a:t>
                    </a:r>
                  </a:p>
                </c:rich>
              </c:tx>
              <c:dLblPos val="t"/>
              <c:showVal val="1"/>
            </c:dLbl>
            <c:dLbl>
              <c:idx val="3"/>
              <c:layout/>
              <c:tx>
                <c:rich>
                  <a:bodyPr/>
                  <a:lstStyle/>
                  <a:p>
                    <a:r>
                      <a:rPr lang="en-US"/>
                      <a:t>90%, n=9</a:t>
                    </a:r>
                  </a:p>
                </c:rich>
              </c:tx>
              <c:dLblPos val="t"/>
              <c:showVal val="1"/>
            </c:dLbl>
            <c:txPr>
              <a:bodyPr/>
              <a:lstStyle/>
              <a:p>
                <a:pPr>
                  <a:defRPr b="1"/>
                </a:pPr>
                <a:endParaRPr lang="en-US"/>
              </a:p>
            </c:txPr>
            <c:dLblPos val="t"/>
            <c:showVal val="1"/>
          </c:dLbls>
          <c:cat>
            <c:strRef>
              <c:f>'Coding References Combined  (2)'!$L$386:$O$386</c:f>
              <c:strCache>
                <c:ptCount val="4"/>
                <c:pt idx="0">
                  <c:v>Emerging Interviews</c:v>
                </c:pt>
                <c:pt idx="1">
                  <c:v>Establishing Interviews</c:v>
                </c:pt>
                <c:pt idx="2">
                  <c:v>Embedding Interviews</c:v>
                </c:pt>
                <c:pt idx="3">
                  <c:v>Experiencing Interviews</c:v>
                </c:pt>
              </c:strCache>
            </c:strRef>
          </c:cat>
          <c:val>
            <c:numRef>
              <c:f>'Coding References Combined  (2)'!$L$388:$O$388</c:f>
              <c:numCache>
                <c:formatCode>0%</c:formatCode>
                <c:ptCount val="4"/>
                <c:pt idx="0">
                  <c:v>0.94000000000000061</c:v>
                </c:pt>
                <c:pt idx="1">
                  <c:v>1</c:v>
                </c:pt>
                <c:pt idx="2">
                  <c:v>1</c:v>
                </c:pt>
                <c:pt idx="3">
                  <c:v>0.9</c:v>
                </c:pt>
              </c:numCache>
            </c:numRef>
          </c:val>
        </c:ser>
        <c:ser>
          <c:idx val="2"/>
          <c:order val="2"/>
          <c:tx>
            <c:strRef>
              <c:f>'Coding References Combined  (2)'!$K$389</c:f>
              <c:strCache>
                <c:ptCount val="1"/>
                <c:pt idx="0">
                  <c:v>Twitter</c:v>
                </c:pt>
              </c:strCache>
            </c:strRef>
          </c:tx>
          <c:dLbls>
            <c:dLbl>
              <c:idx val="0"/>
              <c:layout/>
              <c:tx>
                <c:rich>
                  <a:bodyPr/>
                  <a:lstStyle/>
                  <a:p>
                    <a:r>
                      <a:rPr lang="en-US"/>
                      <a:t>3%, n=1</a:t>
                    </a:r>
                  </a:p>
                </c:rich>
              </c:tx>
              <c:dLblPos val="t"/>
              <c:showVal val="1"/>
            </c:dLbl>
            <c:dLbl>
              <c:idx val="1"/>
              <c:layout/>
              <c:tx>
                <c:rich>
                  <a:bodyPr/>
                  <a:lstStyle/>
                  <a:p>
                    <a:r>
                      <a:rPr lang="en-US"/>
                      <a:t>50%, n=5</a:t>
                    </a:r>
                  </a:p>
                </c:rich>
              </c:tx>
              <c:dLblPos val="t"/>
              <c:showVal val="1"/>
            </c:dLbl>
            <c:dLbl>
              <c:idx val="2"/>
              <c:layout/>
              <c:tx>
                <c:rich>
                  <a:bodyPr/>
                  <a:lstStyle/>
                  <a:p>
                    <a:r>
                      <a:rPr lang="en-US"/>
                      <a:t>50%, n=5</a:t>
                    </a:r>
                  </a:p>
                </c:rich>
              </c:tx>
              <c:dLblPos val="t"/>
              <c:showVal val="1"/>
            </c:dLbl>
            <c:dLbl>
              <c:idx val="3"/>
              <c:layout/>
              <c:tx>
                <c:rich>
                  <a:bodyPr/>
                  <a:lstStyle/>
                  <a:p>
                    <a:r>
                      <a:rPr lang="en-US"/>
                      <a:t>70%, n=7</a:t>
                    </a:r>
                  </a:p>
                </c:rich>
              </c:tx>
              <c:dLblPos val="t"/>
              <c:showVal val="1"/>
            </c:dLbl>
            <c:txPr>
              <a:bodyPr/>
              <a:lstStyle/>
              <a:p>
                <a:pPr>
                  <a:defRPr b="1"/>
                </a:pPr>
                <a:endParaRPr lang="en-US"/>
              </a:p>
            </c:txPr>
            <c:dLblPos val="t"/>
            <c:showVal val="1"/>
          </c:dLbls>
          <c:cat>
            <c:strRef>
              <c:f>'Coding References Combined  (2)'!$L$386:$O$386</c:f>
              <c:strCache>
                <c:ptCount val="4"/>
                <c:pt idx="0">
                  <c:v>Emerging Interviews</c:v>
                </c:pt>
                <c:pt idx="1">
                  <c:v>Establishing Interviews</c:v>
                </c:pt>
                <c:pt idx="2">
                  <c:v>Embedding Interviews</c:v>
                </c:pt>
                <c:pt idx="3">
                  <c:v>Experiencing Interviews</c:v>
                </c:pt>
              </c:strCache>
            </c:strRef>
          </c:cat>
          <c:val>
            <c:numRef>
              <c:f>'Coding References Combined  (2)'!$L$389:$O$389</c:f>
              <c:numCache>
                <c:formatCode>0%</c:formatCode>
                <c:ptCount val="4"/>
                <c:pt idx="0">
                  <c:v>3.0000000000000051E-2</c:v>
                </c:pt>
                <c:pt idx="1">
                  <c:v>0.5</c:v>
                </c:pt>
                <c:pt idx="2">
                  <c:v>0.5</c:v>
                </c:pt>
                <c:pt idx="3">
                  <c:v>0.70000000000000062</c:v>
                </c:pt>
              </c:numCache>
            </c:numRef>
          </c:val>
        </c:ser>
        <c:ser>
          <c:idx val="3"/>
          <c:order val="3"/>
          <c:tx>
            <c:strRef>
              <c:f>'Coding References Combined  (2)'!$K$390</c:f>
              <c:strCache>
                <c:ptCount val="1"/>
                <c:pt idx="0">
                  <c:v>YouTube</c:v>
                </c:pt>
              </c:strCache>
            </c:strRef>
          </c:tx>
          <c:dLbls>
            <c:dLbl>
              <c:idx val="0"/>
              <c:layout/>
              <c:tx>
                <c:rich>
                  <a:bodyPr/>
                  <a:lstStyle/>
                  <a:p>
                    <a:r>
                      <a:rPr lang="en-US"/>
                      <a:t>23%, n=7</a:t>
                    </a:r>
                  </a:p>
                </c:rich>
              </c:tx>
              <c:dLblPos val="t"/>
              <c:showVal val="1"/>
            </c:dLbl>
            <c:dLbl>
              <c:idx val="1"/>
              <c:delete val="1"/>
            </c:dLbl>
            <c:dLbl>
              <c:idx val="2"/>
              <c:layout/>
              <c:tx>
                <c:rich>
                  <a:bodyPr/>
                  <a:lstStyle/>
                  <a:p>
                    <a:r>
                      <a:rPr lang="en-US"/>
                      <a:t>30%, n=3</a:t>
                    </a:r>
                  </a:p>
                </c:rich>
              </c:tx>
              <c:dLblPos val="t"/>
              <c:showVal val="1"/>
            </c:dLbl>
            <c:dLbl>
              <c:idx val="3"/>
              <c:layout/>
              <c:tx>
                <c:rich>
                  <a:bodyPr/>
                  <a:lstStyle/>
                  <a:p>
                    <a:r>
                      <a:rPr lang="en-US"/>
                      <a:t>40%, n=4</a:t>
                    </a:r>
                  </a:p>
                </c:rich>
              </c:tx>
              <c:dLblPos val="t"/>
              <c:showVal val="1"/>
            </c:dLbl>
            <c:txPr>
              <a:bodyPr/>
              <a:lstStyle/>
              <a:p>
                <a:pPr>
                  <a:defRPr b="1"/>
                </a:pPr>
                <a:endParaRPr lang="en-US"/>
              </a:p>
            </c:txPr>
            <c:dLblPos val="t"/>
            <c:showVal val="1"/>
          </c:dLbls>
          <c:cat>
            <c:strRef>
              <c:f>'Coding References Combined  (2)'!$L$386:$O$386</c:f>
              <c:strCache>
                <c:ptCount val="4"/>
                <c:pt idx="0">
                  <c:v>Emerging Interviews</c:v>
                </c:pt>
                <c:pt idx="1">
                  <c:v>Establishing Interviews</c:v>
                </c:pt>
                <c:pt idx="2">
                  <c:v>Embedding Interviews</c:v>
                </c:pt>
                <c:pt idx="3">
                  <c:v>Experiencing Interviews</c:v>
                </c:pt>
              </c:strCache>
            </c:strRef>
          </c:cat>
          <c:val>
            <c:numRef>
              <c:f>'Coding References Combined  (2)'!$L$390:$O$390</c:f>
              <c:numCache>
                <c:formatCode>0%</c:formatCode>
                <c:ptCount val="4"/>
                <c:pt idx="0">
                  <c:v>0.23</c:v>
                </c:pt>
                <c:pt idx="1">
                  <c:v>0.5</c:v>
                </c:pt>
                <c:pt idx="2">
                  <c:v>0.30000000000000032</c:v>
                </c:pt>
                <c:pt idx="3">
                  <c:v>0.4</c:v>
                </c:pt>
              </c:numCache>
            </c:numRef>
          </c:val>
        </c:ser>
        <c:dLbls>
          <c:showVal val="1"/>
        </c:dLbls>
        <c:marker val="1"/>
        <c:axId val="85488000"/>
        <c:axId val="85489536"/>
      </c:lineChart>
      <c:catAx>
        <c:axId val="85488000"/>
        <c:scaling>
          <c:orientation val="minMax"/>
        </c:scaling>
        <c:axPos val="b"/>
        <c:tickLblPos val="nextTo"/>
        <c:txPr>
          <a:bodyPr/>
          <a:lstStyle/>
          <a:p>
            <a:pPr>
              <a:defRPr b="1"/>
            </a:pPr>
            <a:endParaRPr lang="en-US"/>
          </a:p>
        </c:txPr>
        <c:crossAx val="85489536"/>
        <c:crosses val="autoZero"/>
        <c:auto val="1"/>
        <c:lblAlgn val="ctr"/>
        <c:lblOffset val="100"/>
      </c:catAx>
      <c:valAx>
        <c:axId val="85489536"/>
        <c:scaling>
          <c:orientation val="minMax"/>
        </c:scaling>
        <c:axPos val="l"/>
        <c:majorGridlines/>
        <c:numFmt formatCode="0%" sourceLinked="1"/>
        <c:tickLblPos val="nextTo"/>
        <c:txPr>
          <a:bodyPr/>
          <a:lstStyle/>
          <a:p>
            <a:pPr>
              <a:defRPr b="1"/>
            </a:pPr>
            <a:endParaRPr lang="en-US"/>
          </a:p>
        </c:txPr>
        <c:crossAx val="85488000"/>
        <c:crosses val="autoZero"/>
        <c:crossBetween val="between"/>
      </c:valAx>
    </c:plotArea>
    <c:legend>
      <c:legendPos val="r"/>
      <c:layout/>
      <c:txPr>
        <a:bodyPr/>
        <a:lstStyle/>
        <a:p>
          <a:pPr>
            <a:defRPr b="1"/>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Sheet1!$B$68</c:f>
              <c:strCache>
                <c:ptCount val="1"/>
                <c:pt idx="0">
                  <c:v>Friends/Colleagues</c:v>
                </c:pt>
              </c:strCache>
            </c:strRef>
          </c:tx>
          <c:dLbls>
            <c:dLbl>
              <c:idx val="0"/>
              <c:layout/>
              <c:tx>
                <c:rich>
                  <a:bodyPr/>
                  <a:lstStyle/>
                  <a:p>
                    <a:r>
                      <a:rPr lang="en-US" b="1"/>
                      <a:t>6</a:t>
                    </a:r>
                    <a:r>
                      <a:rPr lang="en-US"/>
                      <a:t>8%, n=21</a:t>
                    </a:r>
                  </a:p>
                </c:rich>
              </c:tx>
              <c:dLblPos val="t"/>
              <c:showVal val="1"/>
            </c:dLbl>
            <c:dLbl>
              <c:idx val="1"/>
              <c:layout/>
              <c:tx>
                <c:rich>
                  <a:bodyPr/>
                  <a:lstStyle/>
                  <a:p>
                    <a:r>
                      <a:rPr lang="en-US" b="1"/>
                      <a:t>7</a:t>
                    </a:r>
                    <a:r>
                      <a:rPr lang="en-US"/>
                      <a:t>0%, 7</a:t>
                    </a:r>
                  </a:p>
                </c:rich>
              </c:tx>
              <c:dLblPos val="t"/>
              <c:showVal val="1"/>
            </c:dLbl>
            <c:dLbl>
              <c:idx val="2"/>
              <c:layout/>
              <c:tx>
                <c:rich>
                  <a:bodyPr/>
                  <a:lstStyle/>
                  <a:p>
                    <a:r>
                      <a:rPr lang="en-US" b="1"/>
                      <a:t>4</a:t>
                    </a:r>
                    <a:r>
                      <a:rPr lang="en-US"/>
                      <a:t>0%, n=4</a:t>
                    </a:r>
                  </a:p>
                </c:rich>
              </c:tx>
              <c:dLblPos val="t"/>
              <c:showVal val="1"/>
            </c:dLbl>
            <c:dLbl>
              <c:idx val="3"/>
              <c:layout/>
              <c:tx>
                <c:rich>
                  <a:bodyPr/>
                  <a:lstStyle/>
                  <a:p>
                    <a:r>
                      <a:rPr lang="en-US" b="1"/>
                      <a:t>3</a:t>
                    </a:r>
                    <a:r>
                      <a:rPr lang="en-US"/>
                      <a:t>0%, n=3</a:t>
                    </a:r>
                  </a:p>
                </c:rich>
              </c:tx>
              <c:dLblPos val="t"/>
              <c:showVal val="1"/>
            </c:dLbl>
            <c:txPr>
              <a:bodyPr/>
              <a:lstStyle/>
              <a:p>
                <a:pPr>
                  <a:defRPr b="1"/>
                </a:pPr>
                <a:endParaRPr lang="en-US"/>
              </a:p>
            </c:txPr>
            <c:dLblPos val="t"/>
            <c:showVal val="1"/>
          </c:dLbls>
          <c:cat>
            <c:strRef>
              <c:f>Sheet1!$C$67:$F$67</c:f>
              <c:strCache>
                <c:ptCount val="4"/>
                <c:pt idx="0">
                  <c:v>Emerging Interviews</c:v>
                </c:pt>
                <c:pt idx="1">
                  <c:v>Establishing Interviews</c:v>
                </c:pt>
                <c:pt idx="2">
                  <c:v>Embedding Interviews</c:v>
                </c:pt>
                <c:pt idx="3">
                  <c:v>Experiencing Interviews</c:v>
                </c:pt>
              </c:strCache>
            </c:strRef>
          </c:cat>
          <c:val>
            <c:numRef>
              <c:f>Sheet1!$C$68:$F$68</c:f>
              <c:numCache>
                <c:formatCode>0%</c:formatCode>
                <c:ptCount val="4"/>
                <c:pt idx="0">
                  <c:v>0.67700000000000315</c:v>
                </c:pt>
                <c:pt idx="1">
                  <c:v>0.70000000000000062</c:v>
                </c:pt>
                <c:pt idx="2">
                  <c:v>0.4</c:v>
                </c:pt>
                <c:pt idx="3">
                  <c:v>0.30000000000000032</c:v>
                </c:pt>
              </c:numCache>
            </c:numRef>
          </c:val>
        </c:ser>
        <c:ser>
          <c:idx val="1"/>
          <c:order val="1"/>
          <c:tx>
            <c:strRef>
              <c:f>Sheet1!$B$69</c:f>
              <c:strCache>
                <c:ptCount val="1"/>
                <c:pt idx="0">
                  <c:v>Teachers/Professors</c:v>
                </c:pt>
              </c:strCache>
            </c:strRef>
          </c:tx>
          <c:dLbls>
            <c:dLbl>
              <c:idx val="0"/>
              <c:layout/>
              <c:tx>
                <c:rich>
                  <a:bodyPr/>
                  <a:lstStyle/>
                  <a:p>
                    <a:r>
                      <a:rPr lang="en-US" b="1"/>
                      <a:t>8</a:t>
                    </a:r>
                    <a:r>
                      <a:rPr lang="en-US"/>
                      <a:t>1%,  n=25</a:t>
                    </a:r>
                  </a:p>
                </c:rich>
              </c:tx>
              <c:dLblPos val="t"/>
              <c:showVal val="1"/>
            </c:dLbl>
            <c:dLbl>
              <c:idx val="1"/>
              <c:layout/>
              <c:tx>
                <c:rich>
                  <a:bodyPr/>
                  <a:lstStyle/>
                  <a:p>
                    <a:r>
                      <a:rPr lang="en-US" b="1"/>
                      <a:t>9</a:t>
                    </a:r>
                    <a:r>
                      <a:rPr lang="en-US"/>
                      <a:t>0%, n=9</a:t>
                    </a:r>
                  </a:p>
                </c:rich>
              </c:tx>
              <c:dLblPos val="t"/>
              <c:showVal val="1"/>
            </c:dLbl>
            <c:dLbl>
              <c:idx val="2"/>
              <c:layout/>
              <c:tx>
                <c:rich>
                  <a:bodyPr/>
                  <a:lstStyle/>
                  <a:p>
                    <a:r>
                      <a:rPr lang="en-US" b="1"/>
                      <a:t>5</a:t>
                    </a:r>
                    <a:r>
                      <a:rPr lang="en-US"/>
                      <a:t>0%, n=5</a:t>
                    </a:r>
                  </a:p>
                </c:rich>
              </c:tx>
              <c:dLblPos val="t"/>
              <c:showVal val="1"/>
            </c:dLbl>
            <c:dLbl>
              <c:idx val="3"/>
              <c:layout/>
              <c:tx>
                <c:rich>
                  <a:bodyPr/>
                  <a:lstStyle/>
                  <a:p>
                    <a:r>
                      <a:rPr lang="en-US" b="1"/>
                      <a:t>2</a:t>
                    </a:r>
                    <a:r>
                      <a:rPr lang="en-US"/>
                      <a:t>0%, n=2</a:t>
                    </a:r>
                  </a:p>
                </c:rich>
              </c:tx>
              <c:dLblPos val="t"/>
              <c:showVal val="1"/>
            </c:dLbl>
            <c:txPr>
              <a:bodyPr/>
              <a:lstStyle/>
              <a:p>
                <a:pPr>
                  <a:defRPr b="1"/>
                </a:pPr>
                <a:endParaRPr lang="en-US"/>
              </a:p>
            </c:txPr>
            <c:dLblPos val="t"/>
            <c:showVal val="1"/>
          </c:dLbls>
          <c:cat>
            <c:strRef>
              <c:f>Sheet1!$C$67:$F$67</c:f>
              <c:strCache>
                <c:ptCount val="4"/>
                <c:pt idx="0">
                  <c:v>Emerging Interviews</c:v>
                </c:pt>
                <c:pt idx="1">
                  <c:v>Establishing Interviews</c:v>
                </c:pt>
                <c:pt idx="2">
                  <c:v>Embedding Interviews</c:v>
                </c:pt>
                <c:pt idx="3">
                  <c:v>Experiencing Interviews</c:v>
                </c:pt>
              </c:strCache>
            </c:strRef>
          </c:cat>
          <c:val>
            <c:numRef>
              <c:f>Sheet1!$C$69:$F$69</c:f>
              <c:numCache>
                <c:formatCode>0%</c:formatCode>
                <c:ptCount val="4"/>
                <c:pt idx="0">
                  <c:v>0.80600000000000005</c:v>
                </c:pt>
                <c:pt idx="1">
                  <c:v>0.9</c:v>
                </c:pt>
                <c:pt idx="2">
                  <c:v>0.5</c:v>
                </c:pt>
                <c:pt idx="3">
                  <c:v>0.2</c:v>
                </c:pt>
              </c:numCache>
            </c:numRef>
          </c:val>
        </c:ser>
        <c:ser>
          <c:idx val="2"/>
          <c:order val="2"/>
          <c:tx>
            <c:strRef>
              <c:f>Sheet1!$B$70</c:f>
              <c:strCache>
                <c:ptCount val="1"/>
                <c:pt idx="0">
                  <c:v>Peers</c:v>
                </c:pt>
              </c:strCache>
            </c:strRef>
          </c:tx>
          <c:dLbls>
            <c:dLbl>
              <c:idx val="0"/>
              <c:layout/>
              <c:tx>
                <c:rich>
                  <a:bodyPr/>
                  <a:lstStyle/>
                  <a:p>
                    <a:r>
                      <a:rPr lang="en-US" b="1"/>
                      <a:t>4</a:t>
                    </a:r>
                    <a:r>
                      <a:rPr lang="en-US"/>
                      <a:t>8%, n=15</a:t>
                    </a:r>
                  </a:p>
                </c:rich>
              </c:tx>
              <c:dLblPos val="t"/>
              <c:showVal val="1"/>
            </c:dLbl>
            <c:dLbl>
              <c:idx val="1"/>
              <c:layout/>
              <c:tx>
                <c:rich>
                  <a:bodyPr/>
                  <a:lstStyle/>
                  <a:p>
                    <a:r>
                      <a:rPr lang="en-US" b="1"/>
                      <a:t>5</a:t>
                    </a:r>
                    <a:r>
                      <a:rPr lang="en-US"/>
                      <a:t>0%, n=5</a:t>
                    </a:r>
                  </a:p>
                </c:rich>
              </c:tx>
              <c:dLblPos val="t"/>
              <c:showVal val="1"/>
            </c:dLbl>
            <c:dLbl>
              <c:idx val="2"/>
              <c:layout>
                <c:manualLayout>
                  <c:x val="-4.9833121509162102E-2"/>
                  <c:y val="5.2804388942922782E-2"/>
                </c:manualLayout>
              </c:layout>
              <c:tx>
                <c:rich>
                  <a:bodyPr/>
                  <a:lstStyle/>
                  <a:p>
                    <a:r>
                      <a:rPr lang="en-US" b="1"/>
                      <a:t>4</a:t>
                    </a:r>
                    <a:r>
                      <a:rPr lang="en-US"/>
                      <a:t>0%, n=4</a:t>
                    </a:r>
                  </a:p>
                </c:rich>
              </c:tx>
              <c:dLblPos val="r"/>
              <c:showVal val="1"/>
            </c:dLbl>
            <c:dLbl>
              <c:idx val="3"/>
              <c:layout/>
              <c:tx>
                <c:rich>
                  <a:bodyPr/>
                  <a:lstStyle/>
                  <a:p>
                    <a:r>
                      <a:rPr lang="en-US" b="1"/>
                      <a:t>5</a:t>
                    </a:r>
                    <a:r>
                      <a:rPr lang="en-US"/>
                      <a:t>0%, n=5</a:t>
                    </a:r>
                  </a:p>
                </c:rich>
              </c:tx>
              <c:dLblPos val="t"/>
              <c:showVal val="1"/>
            </c:dLbl>
            <c:txPr>
              <a:bodyPr/>
              <a:lstStyle/>
              <a:p>
                <a:pPr>
                  <a:defRPr b="1"/>
                </a:pPr>
                <a:endParaRPr lang="en-US"/>
              </a:p>
            </c:txPr>
            <c:dLblPos val="t"/>
            <c:showVal val="1"/>
          </c:dLbls>
          <c:cat>
            <c:strRef>
              <c:f>Sheet1!$C$67:$F$67</c:f>
              <c:strCache>
                <c:ptCount val="4"/>
                <c:pt idx="0">
                  <c:v>Emerging Interviews</c:v>
                </c:pt>
                <c:pt idx="1">
                  <c:v>Establishing Interviews</c:v>
                </c:pt>
                <c:pt idx="2">
                  <c:v>Embedding Interviews</c:v>
                </c:pt>
                <c:pt idx="3">
                  <c:v>Experiencing Interviews</c:v>
                </c:pt>
              </c:strCache>
            </c:strRef>
          </c:cat>
          <c:val>
            <c:numRef>
              <c:f>Sheet1!$C$70:$F$70</c:f>
              <c:numCache>
                <c:formatCode>0%</c:formatCode>
                <c:ptCount val="4"/>
                <c:pt idx="0">
                  <c:v>0.48400000000000032</c:v>
                </c:pt>
                <c:pt idx="1">
                  <c:v>0.5</c:v>
                </c:pt>
                <c:pt idx="2">
                  <c:v>0.4</c:v>
                </c:pt>
                <c:pt idx="3">
                  <c:v>0.5</c:v>
                </c:pt>
              </c:numCache>
            </c:numRef>
          </c:val>
        </c:ser>
        <c:ser>
          <c:idx val="3"/>
          <c:order val="3"/>
          <c:tx>
            <c:strRef>
              <c:f>Sheet1!$B$71</c:f>
              <c:strCache>
                <c:ptCount val="1"/>
                <c:pt idx="0">
                  <c:v>Librarians</c:v>
                </c:pt>
              </c:strCache>
            </c:strRef>
          </c:tx>
          <c:dLbls>
            <c:dLbl>
              <c:idx val="0"/>
              <c:layout/>
              <c:tx>
                <c:rich>
                  <a:bodyPr/>
                  <a:lstStyle/>
                  <a:p>
                    <a:r>
                      <a:rPr lang="en-US" b="1"/>
                      <a:t>1</a:t>
                    </a:r>
                    <a:r>
                      <a:rPr lang="en-US"/>
                      <a:t>3%, n=4</a:t>
                    </a:r>
                  </a:p>
                </c:rich>
              </c:tx>
              <c:dLblPos val="t"/>
              <c:showVal val="1"/>
            </c:dLbl>
            <c:dLbl>
              <c:idx val="1"/>
              <c:layout/>
              <c:tx>
                <c:rich>
                  <a:bodyPr/>
                  <a:lstStyle/>
                  <a:p>
                    <a:r>
                      <a:rPr lang="en-US" b="1"/>
                      <a:t>0</a:t>
                    </a:r>
                    <a:r>
                      <a:rPr lang="en-US"/>
                      <a:t>%, n=0</a:t>
                    </a:r>
                  </a:p>
                </c:rich>
              </c:tx>
              <c:dLblPos val="t"/>
              <c:showVal val="1"/>
            </c:dLbl>
            <c:dLbl>
              <c:idx val="2"/>
              <c:layout/>
              <c:tx>
                <c:rich>
                  <a:bodyPr/>
                  <a:lstStyle/>
                  <a:p>
                    <a:r>
                      <a:rPr lang="en-US" b="1"/>
                      <a:t>1</a:t>
                    </a:r>
                    <a:r>
                      <a:rPr lang="en-US"/>
                      <a:t>0%, n=10</a:t>
                    </a:r>
                  </a:p>
                </c:rich>
              </c:tx>
              <c:dLblPos val="t"/>
              <c:showVal val="1"/>
            </c:dLbl>
            <c:dLbl>
              <c:idx val="3"/>
              <c:layout>
                <c:manualLayout>
                  <c:x val="-3.993825447143784E-2"/>
                  <c:y val="4.8710225768920916E-2"/>
                </c:manualLayout>
              </c:layout>
              <c:tx>
                <c:rich>
                  <a:bodyPr/>
                  <a:lstStyle/>
                  <a:p>
                    <a:r>
                      <a:rPr lang="en-US" b="1"/>
                      <a:t>2</a:t>
                    </a:r>
                    <a:r>
                      <a:rPr lang="en-US"/>
                      <a:t>0%, n=20</a:t>
                    </a:r>
                  </a:p>
                </c:rich>
              </c:tx>
              <c:dLblPos val="r"/>
              <c:showVal val="1"/>
            </c:dLbl>
            <c:txPr>
              <a:bodyPr/>
              <a:lstStyle/>
              <a:p>
                <a:pPr>
                  <a:defRPr b="1"/>
                </a:pPr>
                <a:endParaRPr lang="en-US"/>
              </a:p>
            </c:txPr>
            <c:dLblPos val="t"/>
            <c:showVal val="1"/>
          </c:dLbls>
          <c:cat>
            <c:strRef>
              <c:f>Sheet1!$C$67:$F$67</c:f>
              <c:strCache>
                <c:ptCount val="4"/>
                <c:pt idx="0">
                  <c:v>Emerging Interviews</c:v>
                </c:pt>
                <c:pt idx="1">
                  <c:v>Establishing Interviews</c:v>
                </c:pt>
                <c:pt idx="2">
                  <c:v>Embedding Interviews</c:v>
                </c:pt>
                <c:pt idx="3">
                  <c:v>Experiencing Interviews</c:v>
                </c:pt>
              </c:strCache>
            </c:strRef>
          </c:cat>
          <c:val>
            <c:numRef>
              <c:f>Sheet1!$C$71:$F$71</c:f>
              <c:numCache>
                <c:formatCode>0%</c:formatCode>
                <c:ptCount val="4"/>
                <c:pt idx="0">
                  <c:v>0.129</c:v>
                </c:pt>
                <c:pt idx="1">
                  <c:v>0</c:v>
                </c:pt>
                <c:pt idx="2">
                  <c:v>0.1</c:v>
                </c:pt>
                <c:pt idx="3">
                  <c:v>0.2</c:v>
                </c:pt>
              </c:numCache>
            </c:numRef>
          </c:val>
        </c:ser>
        <c:marker val="1"/>
        <c:axId val="84699008"/>
        <c:axId val="84700544"/>
      </c:lineChart>
      <c:catAx>
        <c:axId val="84699008"/>
        <c:scaling>
          <c:orientation val="minMax"/>
        </c:scaling>
        <c:axPos val="b"/>
        <c:tickLblPos val="nextTo"/>
        <c:txPr>
          <a:bodyPr/>
          <a:lstStyle/>
          <a:p>
            <a:pPr>
              <a:defRPr b="1"/>
            </a:pPr>
            <a:endParaRPr lang="en-US"/>
          </a:p>
        </c:txPr>
        <c:crossAx val="84700544"/>
        <c:crosses val="autoZero"/>
        <c:auto val="1"/>
        <c:lblAlgn val="ctr"/>
        <c:lblOffset val="100"/>
      </c:catAx>
      <c:valAx>
        <c:axId val="84700544"/>
        <c:scaling>
          <c:orientation val="minMax"/>
        </c:scaling>
        <c:axPos val="l"/>
        <c:majorGridlines/>
        <c:numFmt formatCode="0%" sourceLinked="1"/>
        <c:tickLblPos val="nextTo"/>
        <c:txPr>
          <a:bodyPr/>
          <a:lstStyle/>
          <a:p>
            <a:pPr>
              <a:defRPr b="1"/>
            </a:pPr>
            <a:endParaRPr lang="en-US"/>
          </a:p>
        </c:txPr>
        <c:crossAx val="84699008"/>
        <c:crosses val="autoZero"/>
        <c:crossBetween val="between"/>
      </c:valAx>
    </c:plotArea>
    <c:legend>
      <c:legendPos val="r"/>
      <c:layout/>
      <c:txPr>
        <a:bodyPr/>
        <a:lstStyle/>
        <a:p>
          <a:pPr>
            <a:defRPr b="1"/>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8499758858240514E-2"/>
          <c:y val="3.7037037037037056E-2"/>
          <c:w val="0.6272904366108345"/>
          <c:h val="0.89227617381160385"/>
        </c:manualLayout>
      </c:layout>
      <c:lineChart>
        <c:grouping val="standard"/>
        <c:ser>
          <c:idx val="0"/>
          <c:order val="0"/>
          <c:tx>
            <c:strRef>
              <c:f>Sheet1!$B$143</c:f>
              <c:strCache>
                <c:ptCount val="1"/>
                <c:pt idx="0">
                  <c:v>Major Media Sites</c:v>
                </c:pt>
              </c:strCache>
            </c:strRef>
          </c:tx>
          <c:dLbls>
            <c:dLbl>
              <c:idx val="0"/>
              <c:layout/>
              <c:tx>
                <c:rich>
                  <a:bodyPr/>
                  <a:lstStyle/>
                  <a:p>
                    <a:r>
                      <a:rPr lang="en-US"/>
                      <a:t>26%, n=8</a:t>
                    </a:r>
                  </a:p>
                </c:rich>
              </c:tx>
              <c:dLblPos val="t"/>
              <c:showVal val="1"/>
            </c:dLbl>
            <c:dLbl>
              <c:idx val="1"/>
              <c:layout/>
              <c:tx>
                <c:rich>
                  <a:bodyPr/>
                  <a:lstStyle/>
                  <a:p>
                    <a:r>
                      <a:rPr lang="en-US"/>
                      <a:t>50%, n=5</a:t>
                    </a:r>
                  </a:p>
                </c:rich>
              </c:tx>
              <c:dLblPos val="t"/>
              <c:showVal val="1"/>
            </c:dLbl>
            <c:dLbl>
              <c:idx val="2"/>
              <c:delete val="1"/>
            </c:dLbl>
            <c:dLbl>
              <c:idx val="3"/>
              <c:delete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Sheet1!$C$143:$F$143</c:f>
              <c:numCache>
                <c:formatCode>0%</c:formatCode>
                <c:ptCount val="4"/>
                <c:pt idx="0">
                  <c:v>0.25800000000000001</c:v>
                </c:pt>
                <c:pt idx="1">
                  <c:v>0.5</c:v>
                </c:pt>
                <c:pt idx="2">
                  <c:v>0.70000000000000062</c:v>
                </c:pt>
                <c:pt idx="3">
                  <c:v>0.4</c:v>
                </c:pt>
              </c:numCache>
            </c:numRef>
          </c:val>
        </c:ser>
        <c:ser>
          <c:idx val="1"/>
          <c:order val="1"/>
          <c:tx>
            <c:strRef>
              <c:f>Sheet1!$B$144</c:f>
              <c:strCache>
                <c:ptCount val="1"/>
                <c:pt idx="0">
                  <c:v>Wikipedia</c:v>
                </c:pt>
              </c:strCache>
            </c:strRef>
          </c:tx>
          <c:dLbls>
            <c:dLbl>
              <c:idx val="0"/>
              <c:layout/>
              <c:tx>
                <c:rich>
                  <a:bodyPr/>
                  <a:lstStyle/>
                  <a:p>
                    <a:r>
                      <a:rPr lang="en-US"/>
                      <a:t>77%, n=24</a:t>
                    </a:r>
                  </a:p>
                </c:rich>
              </c:tx>
              <c:dLblPos val="t"/>
              <c:showVal val="1"/>
            </c:dLbl>
            <c:dLbl>
              <c:idx val="1"/>
              <c:layout/>
              <c:tx>
                <c:rich>
                  <a:bodyPr/>
                  <a:lstStyle/>
                  <a:p>
                    <a:r>
                      <a:rPr lang="en-US"/>
                      <a:t>90%, n=9</a:t>
                    </a:r>
                  </a:p>
                </c:rich>
              </c:tx>
              <c:dLblPos val="t"/>
              <c:showVal val="1"/>
            </c:dLbl>
            <c:dLbl>
              <c:idx val="2"/>
              <c:layout/>
              <c:tx>
                <c:rich>
                  <a:bodyPr/>
                  <a:lstStyle/>
                  <a:p>
                    <a:r>
                      <a:rPr lang="en-US"/>
                      <a:t>70%, n=7</a:t>
                    </a:r>
                  </a:p>
                </c:rich>
              </c:tx>
              <c:dLblPos val="t"/>
              <c:showVal val="1"/>
            </c:dLbl>
            <c:dLbl>
              <c:idx val="3"/>
              <c:layout/>
              <c:tx>
                <c:rich>
                  <a:bodyPr/>
                  <a:lstStyle/>
                  <a:p>
                    <a:r>
                      <a:rPr lang="en-US"/>
                      <a:t>50%, n=5</a:t>
                    </a:r>
                  </a:p>
                </c:rich>
              </c:tx>
              <c:dLblPos val="t"/>
              <c:showVal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Sheet1!$C$144:$F$144</c:f>
              <c:numCache>
                <c:formatCode>0%</c:formatCode>
                <c:ptCount val="4"/>
                <c:pt idx="0">
                  <c:v>0.7740000000000028</c:v>
                </c:pt>
                <c:pt idx="1">
                  <c:v>0.9</c:v>
                </c:pt>
                <c:pt idx="2">
                  <c:v>0.70000000000000062</c:v>
                </c:pt>
                <c:pt idx="3">
                  <c:v>0.5</c:v>
                </c:pt>
              </c:numCache>
            </c:numRef>
          </c:val>
        </c:ser>
        <c:ser>
          <c:idx val="2"/>
          <c:order val="2"/>
          <c:tx>
            <c:strRef>
              <c:f>Sheet1!$B$145</c:f>
              <c:strCache>
                <c:ptCount val="1"/>
                <c:pt idx="0">
                  <c:v>Retail</c:v>
                </c:pt>
              </c:strCache>
            </c:strRef>
          </c:tx>
          <c:dLbls>
            <c:dLbl>
              <c:idx val="0"/>
              <c:layout/>
              <c:tx>
                <c:rich>
                  <a:bodyPr/>
                  <a:lstStyle/>
                  <a:p>
                    <a:r>
                      <a:rPr lang="en-US"/>
                      <a:t>32%, n=10</a:t>
                    </a:r>
                  </a:p>
                </c:rich>
              </c:tx>
              <c:dLblPos val="t"/>
              <c:showVal val="1"/>
            </c:dLbl>
            <c:dLbl>
              <c:idx val="1"/>
              <c:delete val="1"/>
            </c:dLbl>
            <c:dLbl>
              <c:idx val="2"/>
              <c:layout/>
              <c:tx>
                <c:rich>
                  <a:bodyPr/>
                  <a:lstStyle/>
                  <a:p>
                    <a:r>
                      <a:rPr lang="en-US"/>
                      <a:t>50%, n=5</a:t>
                    </a:r>
                  </a:p>
                </c:rich>
              </c:tx>
              <c:dLblPos val="t"/>
              <c:showVal val="1"/>
            </c:dLbl>
            <c:dLbl>
              <c:idx val="3"/>
              <c:delete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Sheet1!$C$145:$F$145</c:f>
              <c:numCache>
                <c:formatCode>0%</c:formatCode>
                <c:ptCount val="4"/>
                <c:pt idx="0">
                  <c:v>0.3230000000000014</c:v>
                </c:pt>
                <c:pt idx="1">
                  <c:v>0.4</c:v>
                </c:pt>
                <c:pt idx="2">
                  <c:v>0.5</c:v>
                </c:pt>
                <c:pt idx="3">
                  <c:v>0.5</c:v>
                </c:pt>
              </c:numCache>
            </c:numRef>
          </c:val>
        </c:ser>
        <c:ser>
          <c:idx val="3"/>
          <c:order val="3"/>
          <c:tx>
            <c:strRef>
              <c:f>Sheet1!$B$146</c:f>
              <c:strCache>
                <c:ptCount val="1"/>
                <c:pt idx="0">
                  <c:v>Syllabus- and discipline-based sites</c:v>
                </c:pt>
              </c:strCache>
            </c:strRef>
          </c:tx>
          <c:dLbls>
            <c:dLbl>
              <c:idx val="0"/>
              <c:layout/>
              <c:tx>
                <c:rich>
                  <a:bodyPr/>
                  <a:lstStyle/>
                  <a:p>
                    <a:r>
                      <a:rPr lang="en-US"/>
                      <a:t>48%, n=15</a:t>
                    </a:r>
                  </a:p>
                </c:rich>
              </c:tx>
              <c:dLblPos val="t"/>
              <c:showVal val="1"/>
            </c:dLbl>
            <c:dLbl>
              <c:idx val="1"/>
              <c:layout/>
              <c:tx>
                <c:rich>
                  <a:bodyPr/>
                  <a:lstStyle/>
                  <a:p>
                    <a:r>
                      <a:rPr lang="en-US"/>
                      <a:t>40%, n=4</a:t>
                    </a:r>
                  </a:p>
                </c:rich>
              </c:tx>
              <c:dLblPos val="t"/>
              <c:showVal val="1"/>
            </c:dLbl>
            <c:dLbl>
              <c:idx val="2"/>
              <c:layout/>
              <c:tx>
                <c:rich>
                  <a:bodyPr/>
                  <a:lstStyle/>
                  <a:p>
                    <a:r>
                      <a:rPr lang="en-US"/>
                      <a:t>20%, n=20</a:t>
                    </a:r>
                  </a:p>
                </c:rich>
              </c:tx>
              <c:dLblPos val="t"/>
              <c:showVal val="1"/>
            </c:dLbl>
            <c:dLbl>
              <c:idx val="3"/>
              <c:layout/>
              <c:tx>
                <c:rich>
                  <a:bodyPr/>
                  <a:lstStyle/>
                  <a:p>
                    <a:r>
                      <a:rPr lang="en-US"/>
                      <a:t>40%, n=4</a:t>
                    </a:r>
                  </a:p>
                </c:rich>
              </c:tx>
              <c:dLblPos val="t"/>
              <c:showVal val="1"/>
            </c:dLbl>
            <c:dLblPos val="t"/>
            <c:showVal val="1"/>
          </c:dLbls>
          <c:cat>
            <c:strRef>
              <c:f>Sheet1!$C$142:$F$142</c:f>
              <c:strCache>
                <c:ptCount val="4"/>
                <c:pt idx="0">
                  <c:v>Emerging Interviews</c:v>
                </c:pt>
                <c:pt idx="1">
                  <c:v>Establishing Interviews</c:v>
                </c:pt>
                <c:pt idx="2">
                  <c:v>Embedding Interviews</c:v>
                </c:pt>
                <c:pt idx="3">
                  <c:v>Experiencing Interviews</c:v>
                </c:pt>
              </c:strCache>
            </c:strRef>
          </c:cat>
          <c:val>
            <c:numRef>
              <c:f>Sheet1!$C$146:$F$146</c:f>
              <c:numCache>
                <c:formatCode>0%</c:formatCode>
                <c:ptCount val="4"/>
                <c:pt idx="0">
                  <c:v>0.48400000000000032</c:v>
                </c:pt>
                <c:pt idx="1">
                  <c:v>0.4</c:v>
                </c:pt>
                <c:pt idx="2">
                  <c:v>0.2</c:v>
                </c:pt>
                <c:pt idx="3">
                  <c:v>0.4</c:v>
                </c:pt>
              </c:numCache>
            </c:numRef>
          </c:val>
        </c:ser>
        <c:marker val="1"/>
        <c:axId val="85597568"/>
        <c:axId val="85636224"/>
      </c:lineChart>
      <c:catAx>
        <c:axId val="85597568"/>
        <c:scaling>
          <c:orientation val="minMax"/>
        </c:scaling>
        <c:axPos val="b"/>
        <c:tickLblPos val="nextTo"/>
        <c:txPr>
          <a:bodyPr/>
          <a:lstStyle/>
          <a:p>
            <a:pPr>
              <a:defRPr b="1"/>
            </a:pPr>
            <a:endParaRPr lang="en-US"/>
          </a:p>
        </c:txPr>
        <c:crossAx val="85636224"/>
        <c:crosses val="autoZero"/>
        <c:auto val="1"/>
        <c:lblAlgn val="ctr"/>
        <c:lblOffset val="100"/>
      </c:catAx>
      <c:valAx>
        <c:axId val="85636224"/>
        <c:scaling>
          <c:orientation val="minMax"/>
        </c:scaling>
        <c:axPos val="l"/>
        <c:majorGridlines/>
        <c:numFmt formatCode="0%" sourceLinked="1"/>
        <c:tickLblPos val="nextTo"/>
        <c:txPr>
          <a:bodyPr/>
          <a:lstStyle/>
          <a:p>
            <a:pPr>
              <a:defRPr b="1"/>
            </a:pPr>
            <a:endParaRPr lang="en-US"/>
          </a:p>
        </c:txPr>
        <c:crossAx val="85597568"/>
        <c:crosses val="autoZero"/>
        <c:crossBetween val="between"/>
      </c:valAx>
    </c:plotArea>
    <c:legend>
      <c:legendPos val="r"/>
      <c:layout/>
      <c:txPr>
        <a:bodyPr/>
        <a:lstStyle/>
        <a:p>
          <a:pPr>
            <a:defRPr b="1"/>
          </a:pPr>
          <a:endParaRPr lang="en-US"/>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Sheet1!$B$169</c:f>
              <c:strCache>
                <c:ptCount val="1"/>
                <c:pt idx="0">
                  <c:v>Face-to-Face</c:v>
                </c:pt>
              </c:strCache>
            </c:strRef>
          </c:tx>
          <c:dLbls>
            <c:dLbl>
              <c:idx val="0"/>
              <c:layout>
                <c:manualLayout>
                  <c:x val="-9.4632768361581979E-2"/>
                  <c:y val="-9.5238095238095247E-3"/>
                </c:manualLayout>
              </c:layout>
              <c:tx>
                <c:rich>
                  <a:bodyPr/>
                  <a:lstStyle/>
                  <a:p>
                    <a:r>
                      <a:rPr lang="en-US" dirty="0"/>
                      <a:t>55</a:t>
                    </a:r>
                    <a:r>
                      <a:rPr lang="en-US" dirty="0" smtClean="0"/>
                      <a:t>%, n=17</a:t>
                    </a:r>
                    <a:endParaRPr lang="en-US" dirty="0"/>
                  </a:p>
                </c:rich>
              </c:tx>
              <c:showVal val="1"/>
            </c:dLbl>
            <c:dLbl>
              <c:idx val="1"/>
              <c:layout>
                <c:manualLayout>
                  <c:x val="-1.4124293785310221E-3"/>
                  <c:y val="-2.8571428571428581E-2"/>
                </c:manualLayout>
              </c:layout>
              <c:tx>
                <c:rich>
                  <a:bodyPr/>
                  <a:lstStyle/>
                  <a:p>
                    <a:r>
                      <a:rPr lang="en-US" dirty="0"/>
                      <a:t>60</a:t>
                    </a:r>
                    <a:r>
                      <a:rPr lang="en-US" dirty="0" smtClean="0"/>
                      <a:t>%, n=6</a:t>
                    </a:r>
                    <a:endParaRPr lang="en-US" dirty="0"/>
                  </a:p>
                </c:rich>
              </c:tx>
              <c:showVal val="1"/>
            </c:dLbl>
            <c:dLbl>
              <c:idx val="2"/>
              <c:layout>
                <c:manualLayout>
                  <c:x val="2.2598870056497182E-2"/>
                  <c:y val="-2.1428571428571439E-2"/>
                </c:manualLayout>
              </c:layout>
              <c:tx>
                <c:rich>
                  <a:bodyPr/>
                  <a:lstStyle/>
                  <a:p>
                    <a:r>
                      <a:rPr lang="en-US" dirty="0"/>
                      <a:t>40</a:t>
                    </a:r>
                    <a:r>
                      <a:rPr lang="en-US" dirty="0" smtClean="0"/>
                      <a:t>%, n=4</a:t>
                    </a:r>
                    <a:endParaRPr lang="en-US" dirty="0"/>
                  </a:p>
                </c:rich>
              </c:tx>
              <c:showVal val="1"/>
            </c:dLbl>
            <c:dLbl>
              <c:idx val="3"/>
              <c:delete val="1"/>
            </c:dLbl>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Sheet1!$C$169:$F$169</c:f>
              <c:numCache>
                <c:formatCode>0%</c:formatCode>
                <c:ptCount val="4"/>
                <c:pt idx="0">
                  <c:v>0.54800000000000004</c:v>
                </c:pt>
                <c:pt idx="1">
                  <c:v>0.60000000000000031</c:v>
                </c:pt>
                <c:pt idx="2">
                  <c:v>0.4</c:v>
                </c:pt>
                <c:pt idx="3">
                  <c:v>0.70000000000000029</c:v>
                </c:pt>
              </c:numCache>
            </c:numRef>
          </c:val>
        </c:ser>
        <c:ser>
          <c:idx val="1"/>
          <c:order val="1"/>
          <c:tx>
            <c:strRef>
              <c:f>Sheet1!$B$170</c:f>
              <c:strCache>
                <c:ptCount val="1"/>
                <c:pt idx="0">
                  <c:v>Phone calls</c:v>
                </c:pt>
              </c:strCache>
            </c:strRef>
          </c:tx>
          <c:dLbls>
            <c:dLbl>
              <c:idx val="0"/>
              <c:layout>
                <c:manualLayout>
                  <c:x val="-1.8361581920903963E-2"/>
                  <c:y val="-3.8095238095238099E-2"/>
                </c:manualLayout>
              </c:layout>
              <c:tx>
                <c:rich>
                  <a:bodyPr/>
                  <a:lstStyle/>
                  <a:p>
                    <a:r>
                      <a:rPr lang="en-US" dirty="0"/>
                      <a:t>84</a:t>
                    </a:r>
                    <a:r>
                      <a:rPr lang="en-US" dirty="0" smtClean="0"/>
                      <a:t>%, n=26</a:t>
                    </a:r>
                    <a:endParaRPr lang="en-US" dirty="0"/>
                  </a:p>
                </c:rich>
              </c:tx>
              <c:showVal val="1"/>
            </c:dLbl>
            <c:dLbl>
              <c:idx val="1"/>
              <c:layout>
                <c:manualLayout>
                  <c:x val="4.2372881355932255E-3"/>
                  <c:y val="-4.7619047619047623E-3"/>
                </c:manualLayout>
              </c:layout>
              <c:tx>
                <c:rich>
                  <a:bodyPr/>
                  <a:lstStyle/>
                  <a:p>
                    <a:r>
                      <a:rPr lang="en-US" dirty="0"/>
                      <a:t>90</a:t>
                    </a:r>
                    <a:r>
                      <a:rPr lang="en-US" dirty="0" smtClean="0"/>
                      <a:t>%, n=9</a:t>
                    </a:r>
                    <a:endParaRPr lang="en-US" dirty="0"/>
                  </a:p>
                </c:rich>
              </c:tx>
              <c:showVal val="1"/>
            </c:dLbl>
            <c:dLbl>
              <c:idx val="2"/>
              <c:layout>
                <c:manualLayout>
                  <c:x val="-1.6369047619047623E-2"/>
                  <c:y val="-3.7313432835820892E-2"/>
                </c:manualLayout>
              </c:layout>
              <c:tx>
                <c:rich>
                  <a:bodyPr/>
                  <a:lstStyle/>
                  <a:p>
                    <a:r>
                      <a:rPr lang="en-US" dirty="0"/>
                      <a:t>70</a:t>
                    </a:r>
                    <a:r>
                      <a:rPr lang="en-US" dirty="0" smtClean="0"/>
                      <a:t>%, n=7</a:t>
                    </a:r>
                    <a:endParaRPr lang="en-US" dirty="0"/>
                  </a:p>
                </c:rich>
              </c:tx>
              <c:showVal val="1"/>
            </c:dLbl>
            <c:dLbl>
              <c:idx val="3"/>
              <c:layout/>
              <c:tx>
                <c:rich>
                  <a:bodyPr/>
                  <a:lstStyle/>
                  <a:p>
                    <a:r>
                      <a:rPr lang="en-US" dirty="0"/>
                      <a:t>70</a:t>
                    </a:r>
                    <a:r>
                      <a:rPr lang="en-US" dirty="0" smtClean="0"/>
                      <a:t>%,</a:t>
                    </a:r>
                    <a:r>
                      <a:rPr lang="en-US" baseline="0" dirty="0" smtClean="0"/>
                      <a:t> n=7</a:t>
                    </a:r>
                    <a:endParaRPr lang="en-US" dirty="0"/>
                  </a:p>
                </c:rich>
              </c:tx>
              <c:showVal val="1"/>
            </c:dLbl>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Sheet1!$C$170:$F$170</c:f>
              <c:numCache>
                <c:formatCode>0%</c:formatCode>
                <c:ptCount val="4"/>
                <c:pt idx="0">
                  <c:v>0.8390000000000003</c:v>
                </c:pt>
                <c:pt idx="1">
                  <c:v>0.9</c:v>
                </c:pt>
                <c:pt idx="2">
                  <c:v>0.70000000000000029</c:v>
                </c:pt>
                <c:pt idx="3">
                  <c:v>0.70000000000000029</c:v>
                </c:pt>
              </c:numCache>
            </c:numRef>
          </c:val>
        </c:ser>
        <c:ser>
          <c:idx val="2"/>
          <c:order val="2"/>
          <c:tx>
            <c:strRef>
              <c:f>Sheet1!$B$171</c:f>
              <c:strCache>
                <c:ptCount val="1"/>
                <c:pt idx="0">
                  <c:v>IM, Chat</c:v>
                </c:pt>
              </c:strCache>
            </c:strRef>
          </c:tx>
          <c:dLbls>
            <c:dLbl>
              <c:idx val="0"/>
              <c:delete val="1"/>
            </c:dLbl>
            <c:dLbl>
              <c:idx val="1"/>
              <c:layout>
                <c:manualLayout>
                  <c:x val="-2.6836158192090342E-2"/>
                  <c:y val="4.5238095238095251E-2"/>
                </c:manualLayout>
              </c:layout>
              <c:tx>
                <c:rich>
                  <a:bodyPr/>
                  <a:lstStyle/>
                  <a:p>
                    <a:r>
                      <a:rPr lang="en-US" dirty="0"/>
                      <a:t>30</a:t>
                    </a:r>
                    <a:r>
                      <a:rPr lang="en-US" dirty="0" smtClean="0"/>
                      <a:t>%, n=3</a:t>
                    </a:r>
                    <a:endParaRPr lang="en-US" dirty="0"/>
                  </a:p>
                </c:rich>
              </c:tx>
              <c:showVal val="1"/>
            </c:dLbl>
            <c:dLbl>
              <c:idx val="2"/>
              <c:delete val="1"/>
            </c:dLbl>
            <c:dLbl>
              <c:idx val="3"/>
              <c:layout/>
              <c:tx>
                <c:rich>
                  <a:bodyPr/>
                  <a:lstStyle/>
                  <a:p>
                    <a:r>
                      <a:rPr lang="en-US"/>
                      <a:t>10</a:t>
                    </a:r>
                    <a:r>
                      <a:rPr lang="en-US" smtClean="0"/>
                      <a:t>%, n-1</a:t>
                    </a:r>
                    <a:endParaRPr lang="en-US"/>
                  </a:p>
                </c:rich>
              </c:tx>
              <c:showVal val="1"/>
            </c:dLbl>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Sheet1!$C$171:$F$171</c:f>
              <c:numCache>
                <c:formatCode>0%</c:formatCode>
                <c:ptCount val="4"/>
                <c:pt idx="0">
                  <c:v>0.52</c:v>
                </c:pt>
                <c:pt idx="1">
                  <c:v>0.30000000000000016</c:v>
                </c:pt>
                <c:pt idx="2">
                  <c:v>0.4</c:v>
                </c:pt>
                <c:pt idx="3">
                  <c:v>0.1</c:v>
                </c:pt>
              </c:numCache>
            </c:numRef>
          </c:val>
        </c:ser>
        <c:ser>
          <c:idx val="3"/>
          <c:order val="3"/>
          <c:tx>
            <c:strRef>
              <c:f>Sheet1!$B$172</c:f>
              <c:strCache>
                <c:ptCount val="1"/>
                <c:pt idx="0">
                  <c:v>Email</c:v>
                </c:pt>
              </c:strCache>
            </c:strRef>
          </c:tx>
          <c:dLbls>
            <c:dLbl>
              <c:idx val="0"/>
              <c:layout>
                <c:manualLayout>
                  <c:x val="-8.4745762711864472E-2"/>
                  <c:y val="3.0952380952380953E-2"/>
                </c:manualLayout>
              </c:layout>
              <c:tx>
                <c:rich>
                  <a:bodyPr/>
                  <a:lstStyle/>
                  <a:p>
                    <a:r>
                      <a:rPr lang="en-US" dirty="0"/>
                      <a:t>52</a:t>
                    </a:r>
                    <a:r>
                      <a:rPr lang="en-US" dirty="0" smtClean="0"/>
                      <a:t>%,</a:t>
                    </a:r>
                    <a:r>
                      <a:rPr lang="en-US" baseline="0" dirty="0" smtClean="0"/>
                      <a:t> n=16</a:t>
                    </a:r>
                    <a:endParaRPr lang="en-US" dirty="0"/>
                  </a:p>
                </c:rich>
              </c:tx>
              <c:showVal val="1"/>
            </c:dLbl>
            <c:dLbl>
              <c:idx val="1"/>
              <c:layout>
                <c:manualLayout>
                  <c:x val="-2.8248587570621491E-3"/>
                  <c:y val="-2.8571428571428602E-2"/>
                </c:manualLayout>
              </c:layout>
              <c:tx>
                <c:rich>
                  <a:bodyPr/>
                  <a:lstStyle/>
                  <a:p>
                    <a:r>
                      <a:rPr lang="en-US" dirty="0"/>
                      <a:t>100</a:t>
                    </a:r>
                    <a:r>
                      <a:rPr lang="en-US" dirty="0" smtClean="0"/>
                      <a:t>%, n=10</a:t>
                    </a:r>
                    <a:endParaRPr lang="en-US" dirty="0"/>
                  </a:p>
                </c:rich>
              </c:tx>
              <c:showVal val="1"/>
            </c:dLbl>
            <c:dLbl>
              <c:idx val="2"/>
              <c:layout>
                <c:manualLayout>
                  <c:x val="-1.1299435028248589E-2"/>
                  <c:y val="-3.0952380952380953E-2"/>
                </c:manualLayout>
              </c:layout>
              <c:tx>
                <c:rich>
                  <a:bodyPr/>
                  <a:lstStyle/>
                  <a:p>
                    <a:r>
                      <a:rPr lang="en-US" dirty="0"/>
                      <a:t>100</a:t>
                    </a:r>
                    <a:r>
                      <a:rPr lang="en-US" dirty="0" smtClean="0"/>
                      <a:t>%, n=10</a:t>
                    </a:r>
                    <a:endParaRPr lang="en-US" dirty="0"/>
                  </a:p>
                </c:rich>
              </c:tx>
              <c:showVal val="1"/>
            </c:dLbl>
            <c:dLbl>
              <c:idx val="3"/>
              <c:layout>
                <c:manualLayout>
                  <c:x val="-1.1299435028248589E-2"/>
                  <c:y val="-3.0952380952380953E-2"/>
                </c:manualLayout>
              </c:layout>
              <c:tx>
                <c:rich>
                  <a:bodyPr/>
                  <a:lstStyle/>
                  <a:p>
                    <a:r>
                      <a:rPr lang="en-US" dirty="0"/>
                      <a:t>100</a:t>
                    </a:r>
                    <a:r>
                      <a:rPr lang="en-US" dirty="0" smtClean="0"/>
                      <a:t>%, n=10</a:t>
                    </a:r>
                    <a:endParaRPr lang="en-US" dirty="0"/>
                  </a:p>
                </c:rich>
              </c:tx>
              <c:showVal val="1"/>
            </c:dLbl>
            <c:showVal val="1"/>
          </c:dLbls>
          <c:cat>
            <c:strRef>
              <c:f>Sheet1!$C$168:$F$168</c:f>
              <c:strCache>
                <c:ptCount val="4"/>
                <c:pt idx="0">
                  <c:v>Emerging Interviews</c:v>
                </c:pt>
                <c:pt idx="1">
                  <c:v>Establishing Interviews</c:v>
                </c:pt>
                <c:pt idx="2">
                  <c:v>Embedding Interviews</c:v>
                </c:pt>
                <c:pt idx="3">
                  <c:v>Experiencing Interviews</c:v>
                </c:pt>
              </c:strCache>
            </c:strRef>
          </c:cat>
          <c:val>
            <c:numRef>
              <c:f>Sheet1!$C$172:$F$172</c:f>
              <c:numCache>
                <c:formatCode>0%</c:formatCode>
                <c:ptCount val="4"/>
                <c:pt idx="0">
                  <c:v>0.51600000000000001</c:v>
                </c:pt>
                <c:pt idx="1">
                  <c:v>1</c:v>
                </c:pt>
                <c:pt idx="2">
                  <c:v>1</c:v>
                </c:pt>
                <c:pt idx="3">
                  <c:v>1</c:v>
                </c:pt>
              </c:numCache>
            </c:numRef>
          </c:val>
        </c:ser>
        <c:marker val="1"/>
        <c:axId val="84958208"/>
        <c:axId val="85922560"/>
      </c:lineChart>
      <c:catAx>
        <c:axId val="84958208"/>
        <c:scaling>
          <c:orientation val="minMax"/>
        </c:scaling>
        <c:axPos val="b"/>
        <c:tickLblPos val="nextTo"/>
        <c:txPr>
          <a:bodyPr/>
          <a:lstStyle/>
          <a:p>
            <a:pPr>
              <a:defRPr b="1" i="0" baseline="0"/>
            </a:pPr>
            <a:endParaRPr lang="en-US"/>
          </a:p>
        </c:txPr>
        <c:crossAx val="85922560"/>
        <c:crosses val="autoZero"/>
        <c:auto val="1"/>
        <c:lblAlgn val="ctr"/>
        <c:lblOffset val="100"/>
      </c:catAx>
      <c:valAx>
        <c:axId val="85922560"/>
        <c:scaling>
          <c:orientation val="minMax"/>
        </c:scaling>
        <c:axPos val="l"/>
        <c:majorGridlines/>
        <c:numFmt formatCode="0%" sourceLinked="1"/>
        <c:tickLblPos val="nextTo"/>
        <c:txPr>
          <a:bodyPr/>
          <a:lstStyle/>
          <a:p>
            <a:pPr>
              <a:defRPr b="1" i="0" baseline="0"/>
            </a:pPr>
            <a:endParaRPr lang="en-US"/>
          </a:p>
        </c:txPr>
        <c:crossAx val="84958208"/>
        <c:crosses val="autoZero"/>
        <c:crossBetween val="between"/>
      </c:valAx>
    </c:plotArea>
    <c:legend>
      <c:legendPos val="r"/>
      <c:layout/>
      <c:txPr>
        <a:bodyPr/>
        <a:lstStyle/>
        <a:p>
          <a:pPr>
            <a:defRPr b="1" i="0" baseline="0"/>
          </a:pPr>
          <a:endParaRPr lang="en-US"/>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0.71818</cdr:x>
      <cdr:y>0.85714</cdr:y>
    </cdr:from>
    <cdr:to>
      <cdr:x>1</cdr:x>
      <cdr:y>0.9</cdr:y>
    </cdr:to>
    <cdr:sp macro="" textlink="">
      <cdr:nvSpPr>
        <cdr:cNvPr id="3" name="TextBox 2"/>
        <cdr:cNvSpPr txBox="1"/>
      </cdr:nvSpPr>
      <cdr:spPr>
        <a:xfrm xmlns:a="http://schemas.openxmlformats.org/drawingml/2006/main">
          <a:off x="6019800" y="4572000"/>
          <a:ext cx="2362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0.71552</cdr:x>
      <cdr:y>0.875</cdr:y>
    </cdr:from>
    <cdr:to>
      <cdr:x>1</cdr:x>
      <cdr:y>0.91667</cdr:y>
    </cdr:to>
    <cdr:sp macro="" textlink="">
      <cdr:nvSpPr>
        <cdr:cNvPr id="2" name="TextBox 1"/>
        <cdr:cNvSpPr txBox="1"/>
      </cdr:nvSpPr>
      <cdr:spPr>
        <a:xfrm xmlns:a="http://schemas.openxmlformats.org/drawingml/2006/main">
          <a:off x="6324600" y="4800600"/>
          <a:ext cx="251459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2/26/2013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p14="http://schemas.microsoft.com/office/powerpoint/2010/main" xmlns="" val="26064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2/26/2013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p14="http://schemas.microsoft.com/office/powerpoint/2010/main" xmlns="" val="40269797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doug88888/4570566630/in/set-72157606920303752/"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flickr.com/photos/doug88888/4570566630/" TargetMode="External"/><Relationship Id="rId4" Type="http://schemas.openxmlformats.org/officeDocument/2006/relationships/hyperlink" Target="http://www.oclc.org/research/activities/vand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List_of_academic_disciplin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myxi/4327438430/in/gallery-piterart-7215762646901467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oclc.org/research/activities/synchronicity/default.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thenation.com/article/168125/amazon-effect" TargetMode="External"/><Relationship Id="rId4" Type="http://schemas.openxmlformats.org/officeDocument/2006/relationships/hyperlink" Target="http://www.firstmonday.org/htbin/cgiwrap/bin/ojs/index.php/fm/article/view/2291/207"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lickr.com/photos/themadguru/354661993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ownload.qsrinternational.com/Document/NVivo9/NVivo9-Getting-Started-Guid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3171/304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dtechdev.wordpress.com/2010/03/19/the-digital-natives-digital-immigrants-distinction-is-dead-or-at-least-dying/" TargetMode="External"/><Relationship Id="rId7" Type="http://schemas.openxmlformats.org/officeDocument/2006/relationships/hyperlink" Target="http://firstmonday.org/htbin/cgiwrap/bin/ojs/index.php/fm/article/viewArticle/3171/304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arcprensky.com/writing/Prensky%20-%20Digital%20Natives,%20Digital%20Immigrants%20-%20Part2.pdf" TargetMode="External"/><Relationship Id="rId5" Type="http://schemas.openxmlformats.org/officeDocument/2006/relationships/hyperlink" Target="http://www.marcprensky.com/writing/Prensky%20-%20Digital%20Natives,%20Digital%20Immigrants%20-%20Part1.pdf" TargetMode="External"/><Relationship Id="rId4" Type="http://schemas.openxmlformats.org/officeDocument/2006/relationships/hyperlink" Target="http://www.fno.org/nov07/nativism.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Visitors: functional use of technology, often linked to formal need (such as use of software for specific coursework, or </a:t>
            </a:r>
            <a:r>
              <a:rPr lang="en-US" sz="1400" dirty="0" err="1" smtClean="0">
                <a:latin typeface="Arial" pitchFamily="34" charset="0"/>
                <a:cs typeface="Arial" pitchFamily="34" charset="0"/>
              </a:rPr>
              <a:t>organising</a:t>
            </a:r>
            <a:r>
              <a:rPr lang="en-US" sz="1400" dirty="0" smtClean="0">
                <a:latin typeface="Arial" pitchFamily="34" charset="0"/>
                <a:cs typeface="Arial" pitchFamily="34" charset="0"/>
              </a:rPr>
              <a:t> meetings through email contact); less visible/more passive online presence, more likely to </a:t>
            </a:r>
            <a:r>
              <a:rPr lang="en-US" sz="1400" dirty="0" err="1" smtClean="0">
                <a:latin typeface="Arial" pitchFamily="34" charset="0"/>
                <a:cs typeface="Arial" pitchFamily="34" charset="0"/>
              </a:rPr>
              <a:t>favour</a:t>
            </a:r>
            <a:r>
              <a:rPr lang="en-US" sz="1400" dirty="0" smtClean="0">
                <a:latin typeface="Arial" pitchFamily="34" charset="0"/>
                <a:cs typeface="Arial" pitchFamily="34" charset="0"/>
              </a:rPr>
              <a:t> face- to- face interactions (even as they use the internet to organize/schedule those interactions); fewer than 6 hours spent online a week.</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821D038-153C-42F9-8537-E055FB9E270E}" type="slidenum">
              <a:rPr lang="en-US" smtClean="0"/>
              <a:pPr/>
              <a:t>11</a:t>
            </a:fld>
            <a:endParaRPr lang="en-US" smtClean="0"/>
          </a:p>
        </p:txBody>
      </p:sp>
      <p:sp>
        <p:nvSpPr>
          <p:cNvPr id="50178" name="Rectangle 2"/>
          <p:cNvSpPr>
            <a:spLocks noGrp="1" noRot="1" noChangeAspect="1" noChangeArrowheads="1" noTextEdit="1"/>
          </p:cNvSpPr>
          <p:nvPr>
            <p:ph type="sldImg"/>
          </p:nvPr>
        </p:nvSpPr>
        <p:spPr>
          <a:xfrm>
            <a:off x="1143000" y="0"/>
            <a:ext cx="4572000" cy="3429000"/>
          </a:xfrm>
          <a:ln/>
        </p:spPr>
      </p:sp>
      <p:sp>
        <p:nvSpPr>
          <p:cNvPr id="50179" name="Rectangle 3"/>
          <p:cNvSpPr>
            <a:spLocks noGrp="1" noChangeArrowheads="1"/>
          </p:cNvSpPr>
          <p:nvPr>
            <p:ph type="body" idx="1"/>
          </p:nvPr>
        </p:nvSpPr>
        <p:spPr>
          <a:xfrm>
            <a:off x="-1" y="3428999"/>
            <a:ext cx="6856413" cy="5713413"/>
          </a:xfrm>
          <a:noFill/>
          <a:ln/>
        </p:spPr>
        <p:txBody>
          <a:bodyPr>
            <a:noAutofit/>
          </a:bodyPr>
          <a:lstStyle/>
          <a:p>
            <a:pPr marL="0" lvl="2" defTabSz="896203" fontAlgn="base">
              <a:spcBef>
                <a:spcPct val="30000"/>
              </a:spcBef>
              <a:spcAft>
                <a:spcPct val="0"/>
              </a:spcAft>
              <a:defRPr/>
            </a:pPr>
            <a:r>
              <a:rPr lang="en-US" sz="800" dirty="0" smtClean="0">
                <a:latin typeface="Arial" pitchFamily="34" charset="0"/>
                <a:cs typeface="Arial" pitchFamily="34" charset="0"/>
              </a:rPr>
              <a:t>White, D. S., &amp; Connaway, L. S. (2011-2012). </a:t>
            </a:r>
            <a:r>
              <a:rPr lang="en-US" sz="800" i="1" dirty="0" smtClean="0">
                <a:latin typeface="Arial" pitchFamily="34" charset="0"/>
                <a:cs typeface="Arial" pitchFamily="34" charset="0"/>
              </a:rPr>
              <a:t>Visitors &amp; residents: What motivates engagement with the digital information environment.</a:t>
            </a:r>
            <a:r>
              <a:rPr lang="en-US" sz="800" dirty="0" smtClean="0">
                <a:latin typeface="Arial" pitchFamily="34" charset="0"/>
                <a:cs typeface="Arial" pitchFamily="34" charset="0"/>
              </a:rPr>
              <a:t> Funded by JISC, OCLC, and Oxford University.  Retrieved from </a:t>
            </a:r>
            <a:r>
              <a:rPr lang="en-US" sz="800" u="sng" dirty="0" smtClean="0">
                <a:latin typeface="Arial" pitchFamily="34" charset="0"/>
                <a:cs typeface="Arial" pitchFamily="34" charset="0"/>
                <a:hlinkClick r:id="rId3"/>
              </a:rPr>
              <a:t>http://www.oclc.org/research/activities/vandr/</a:t>
            </a:r>
            <a:endParaRPr lang="en-US" sz="800" dirty="0" smtClean="0">
              <a:latin typeface="Arial" pitchFamily="34" charset="0"/>
              <a:cs typeface="Arial" pitchFamily="34" charset="0"/>
            </a:endParaRPr>
          </a:p>
          <a:p>
            <a:endParaRPr lang="en-US" sz="800" b="1" dirty="0" smtClean="0">
              <a:latin typeface="Arial" pitchFamily="34" charset="0"/>
              <a:cs typeface="Arial" pitchFamily="34" charset="0"/>
            </a:endParaRPr>
          </a:p>
          <a:p>
            <a:r>
              <a:rPr lang="en-US" sz="800" b="1" dirty="0" smtClean="0">
                <a:latin typeface="Arial" pitchFamily="34" charset="0"/>
                <a:cs typeface="Arial" pitchFamily="34" charset="0"/>
              </a:rPr>
              <a:t>Phase I and 2: Participant Demographics (All Stages)</a:t>
            </a:r>
          </a:p>
          <a:p>
            <a:r>
              <a:rPr lang="en-US" sz="800" b="0" dirty="0" smtClean="0">
                <a:latin typeface="Arial" pitchFamily="34" charset="0"/>
                <a:cs typeface="Arial" pitchFamily="34" charset="0"/>
              </a:rPr>
              <a:t>The</a:t>
            </a:r>
            <a:r>
              <a:rPr lang="en-US" sz="800" b="0" baseline="0" dirty="0" smtClean="0">
                <a:latin typeface="Arial" pitchFamily="34" charset="0"/>
                <a:cs typeface="Arial" pitchFamily="34" charset="0"/>
              </a:rPr>
              <a:t>re were 31 Emerging participants, and 10 each for Establishing, Embedding, and Experienced.</a:t>
            </a:r>
          </a:p>
          <a:p>
            <a:r>
              <a:rPr lang="en-US" sz="800" dirty="0" smtClean="0">
                <a:latin typeface="Arial" pitchFamily="34" charset="0"/>
                <a:cs typeface="Arial" pitchFamily="34" charset="0"/>
              </a:rPr>
              <a:t>15 Secondary students, 46 University students and faculty</a:t>
            </a:r>
          </a:p>
          <a:p>
            <a:pPr>
              <a:defRPr/>
            </a:pPr>
            <a:endParaRPr lang="en-US" sz="800" b="1" dirty="0" smtClean="0">
              <a:latin typeface="Arial" pitchFamily="34" charset="0"/>
              <a:cs typeface="Arial" pitchFamily="34" charset="0"/>
            </a:endParaRPr>
          </a:p>
          <a:p>
            <a:r>
              <a:rPr lang="en-US" sz="800" b="1" dirty="0" smtClean="0">
                <a:solidFill>
                  <a:schemeClr val="dk1"/>
                </a:solidFill>
                <a:latin typeface="Arial" pitchFamily="34" charset="0"/>
                <a:cs typeface="Arial" pitchFamily="34" charset="0"/>
              </a:rPr>
              <a:t>Ethnicities (All)</a:t>
            </a:r>
            <a:endParaRPr lang="en-US" sz="800" b="1" dirty="0" smtClean="0">
              <a:latin typeface="Arial" pitchFamily="34" charset="0"/>
              <a:cs typeface="Arial" pitchFamily="34" charset="0"/>
            </a:endParaRPr>
          </a:p>
          <a:p>
            <a:r>
              <a:rPr lang="en-US" sz="800" dirty="0" smtClean="0">
                <a:solidFill>
                  <a:schemeClr val="dk1"/>
                </a:solidFill>
                <a:latin typeface="Arial" pitchFamily="34" charset="0"/>
                <a:cs typeface="Arial" pitchFamily="34" charset="0"/>
              </a:rPr>
              <a:t>5 African-American, 38 Caucasian, 2 Two or more, 1 Asian, 2 Hispanic, 13 Unidentified</a:t>
            </a:r>
          </a:p>
          <a:p>
            <a:endParaRPr lang="en-US" sz="800" dirty="0" smtClean="0">
              <a:solidFill>
                <a:schemeClr val="dk1"/>
              </a:solidFill>
              <a:latin typeface="Arial" pitchFamily="34" charset="0"/>
              <a:cs typeface="Arial" pitchFamily="34" charset="0"/>
            </a:endParaRPr>
          </a:p>
          <a:p>
            <a:r>
              <a:rPr lang="en-US" sz="800" b="1" dirty="0" smtClean="0">
                <a:solidFill>
                  <a:schemeClr val="dk1"/>
                </a:solidFill>
                <a:latin typeface="Arial" pitchFamily="34" charset="0"/>
                <a:cs typeface="Arial" pitchFamily="34" charset="0"/>
              </a:rPr>
              <a:t>Genders (All)</a:t>
            </a:r>
          </a:p>
          <a:p>
            <a:r>
              <a:rPr lang="en-US" sz="800" dirty="0" smtClean="0">
                <a:solidFill>
                  <a:schemeClr val="dk1"/>
                </a:solidFill>
                <a:latin typeface="Arial" pitchFamily="34" charset="0"/>
                <a:cs typeface="Arial" pitchFamily="34" charset="0"/>
              </a:rPr>
              <a:t>34 females, 27 males</a:t>
            </a:r>
            <a:endParaRPr lang="en-US" sz="800" dirty="0" smtClean="0">
              <a:latin typeface="Arial" pitchFamily="34" charset="0"/>
              <a:cs typeface="Arial" pitchFamily="34" charset="0"/>
            </a:endParaRPr>
          </a:p>
          <a:p>
            <a:pPr>
              <a:defRPr/>
            </a:pPr>
            <a:endParaRPr lang="en-US" sz="800" b="1" dirty="0" smtClean="0">
              <a:latin typeface="Arial" pitchFamily="34" charset="0"/>
              <a:cs typeface="Arial" pitchFamily="34" charset="0"/>
            </a:endParaRPr>
          </a:p>
          <a:p>
            <a:pPr>
              <a:defRPr/>
            </a:pPr>
            <a:r>
              <a:rPr lang="en-US" sz="800" b="1" dirty="0" smtClean="0">
                <a:latin typeface="Arial" pitchFamily="34" charset="0"/>
                <a:cs typeface="Arial" pitchFamily="34" charset="0"/>
              </a:rPr>
              <a:t>Economic class</a:t>
            </a:r>
            <a:r>
              <a:rPr lang="en-US" sz="800" dirty="0" smtClean="0">
                <a:latin typeface="Arial" pitchFamily="34" charset="0"/>
                <a:cs typeface="Arial" pitchFamily="34" charset="0"/>
              </a:rPr>
              <a:t>:  </a:t>
            </a:r>
          </a:p>
          <a:p>
            <a:pPr marL="224028" indent="-224028">
              <a:buFont typeface="+mj-lt"/>
              <a:buAutoNum type="arabicPeriod"/>
              <a:defRPr/>
            </a:pPr>
            <a:r>
              <a:rPr lang="en-US" sz="800" dirty="0" smtClean="0">
                <a:latin typeface="Arial" pitchFamily="34" charset="0"/>
                <a:cs typeface="Arial" pitchFamily="34" charset="0"/>
              </a:rPr>
              <a:t>Attempts were made to recruit secondary students from schools with a wide range of socio-economic backgrounds.  This is basically a convenience sample of students—those who were willing to be interviewed by us, in institutions that allowed us entry.</a:t>
            </a:r>
          </a:p>
          <a:p>
            <a:pPr marL="224028" indent="-224028">
              <a:buFont typeface="+mj-lt"/>
              <a:buAutoNum type="arabicPeriod"/>
              <a:defRPr/>
            </a:pPr>
            <a:r>
              <a:rPr lang="en-US" sz="800" dirty="0" smtClean="0">
                <a:latin typeface="Arial" pitchFamily="34" charset="0"/>
                <a:cs typeface="Arial" pitchFamily="34" charset="0"/>
              </a:rPr>
              <a:t>We also asked questions about parents’ educational backgrounds, and current/past vocations, to enrich our picture of interviewee backgrounds. We then analyzed the</a:t>
            </a:r>
            <a:r>
              <a:rPr lang="en-US" sz="800" baseline="0" dirty="0" smtClean="0">
                <a:latin typeface="Arial" pitchFamily="34" charset="0"/>
                <a:cs typeface="Arial" pitchFamily="34" charset="0"/>
              </a:rPr>
              <a:t> highest degree attained (the parents’ highest degree attained for students) to create an economic proxy. </a:t>
            </a:r>
            <a:endParaRPr lang="en-US" sz="800" dirty="0" smtClean="0">
              <a:latin typeface="Arial" pitchFamily="34" charset="0"/>
              <a:cs typeface="Arial" pitchFamily="34" charset="0"/>
            </a:endParaRPr>
          </a:p>
          <a:p>
            <a:pPr lvl="0">
              <a:spcBef>
                <a:spcPts val="600"/>
              </a:spcBef>
            </a:pPr>
            <a:r>
              <a:rPr lang="en-US" sz="800" dirty="0" smtClean="0">
                <a:latin typeface="Arial" pitchFamily="34" charset="0"/>
                <a:cs typeface="Arial" pitchFamily="34" charset="0"/>
              </a:rPr>
              <a:t>Phase 1: Interviewed </a:t>
            </a:r>
            <a:r>
              <a:rPr lang="en-GB" sz="800" b="1" dirty="0" smtClean="0">
                <a:latin typeface="Arial" pitchFamily="34" charset="0"/>
                <a:cs typeface="Arial" pitchFamily="34" charset="0"/>
              </a:rPr>
              <a:t>Emerging</a:t>
            </a:r>
            <a:r>
              <a:rPr lang="en-GB" sz="800" dirty="0" smtClean="0">
                <a:latin typeface="Arial" pitchFamily="34" charset="0"/>
                <a:cs typeface="Arial" pitchFamily="34" charset="0"/>
              </a:rPr>
              <a:t> educational stage individuals</a:t>
            </a:r>
          </a:p>
          <a:p>
            <a:pPr lvl="2">
              <a:spcBef>
                <a:spcPts val="600"/>
              </a:spcBef>
              <a:buFont typeface="Arial" pitchFamily="34" charset="0"/>
              <a:buChar char="•"/>
            </a:pPr>
            <a:r>
              <a:rPr lang="en-GB" sz="800" dirty="0" smtClean="0">
                <a:latin typeface="Arial" pitchFamily="34" charset="0"/>
                <a:cs typeface="Arial" pitchFamily="34" charset="0"/>
              </a:rPr>
              <a:t>Majority of students aged 18 &amp; 19 with a few outliers </a:t>
            </a:r>
          </a:p>
          <a:p>
            <a:pPr lvl="2">
              <a:spcBef>
                <a:spcPts val="600"/>
              </a:spcBef>
              <a:buFont typeface="Arial" pitchFamily="34" charset="0"/>
              <a:buChar char="•"/>
            </a:pPr>
            <a:r>
              <a:rPr lang="en-GB" sz="800" dirty="0" smtClean="0">
                <a:latin typeface="Arial" pitchFamily="34" charset="0"/>
                <a:cs typeface="Arial" pitchFamily="34" charset="0"/>
              </a:rPr>
              <a:t>31 participants (16 US, 15 UK)</a:t>
            </a:r>
            <a:endParaRPr lang="en-US" sz="800" dirty="0" smtClean="0">
              <a:latin typeface="Arial" pitchFamily="34" charset="0"/>
              <a:cs typeface="Arial" pitchFamily="34" charset="0"/>
            </a:endParaRPr>
          </a:p>
          <a:p>
            <a:pPr lvl="0">
              <a:spcBef>
                <a:spcPts val="600"/>
              </a:spcBef>
            </a:pPr>
            <a:r>
              <a:rPr lang="en-US" sz="800" dirty="0" smtClean="0">
                <a:latin typeface="Arial" pitchFamily="34" charset="0"/>
                <a:cs typeface="Arial" pitchFamily="34" charset="0"/>
              </a:rPr>
              <a:t> Phase 2:  Interviewed individuals in</a:t>
            </a:r>
          </a:p>
          <a:p>
            <a:pPr marL="914400" lvl="3">
              <a:spcBef>
                <a:spcPts val="600"/>
              </a:spcBef>
              <a:buFont typeface="Arial" pitchFamily="34" charset="0"/>
              <a:buChar char="•"/>
            </a:pPr>
            <a:r>
              <a:rPr lang="en-GB" sz="800" b="1" dirty="0" smtClean="0">
                <a:latin typeface="Arial" pitchFamily="34" charset="0"/>
                <a:cs typeface="Arial" pitchFamily="34" charset="0"/>
              </a:rPr>
              <a:t> Establishing </a:t>
            </a:r>
            <a:r>
              <a:rPr lang="en-US" sz="800" dirty="0" smtClean="0">
                <a:latin typeface="Arial" pitchFamily="34" charset="0"/>
                <a:cs typeface="Arial" pitchFamily="34" charset="0"/>
              </a:rPr>
              <a:t>(second/third year undergraduate)</a:t>
            </a:r>
            <a:r>
              <a:rPr lang="en-GB" sz="800" dirty="0" smtClean="0">
                <a:latin typeface="Arial" pitchFamily="34" charset="0"/>
                <a:cs typeface="Arial" pitchFamily="34" charset="0"/>
              </a:rPr>
              <a:t>, </a:t>
            </a:r>
          </a:p>
          <a:p>
            <a:pPr marL="1371600" lvl="4">
              <a:spcBef>
                <a:spcPts val="600"/>
              </a:spcBef>
              <a:buFont typeface="Arial" pitchFamily="34" charset="0"/>
              <a:buChar char="•"/>
            </a:pPr>
            <a:r>
              <a:rPr lang="en-GB" sz="800" dirty="0" smtClean="0">
                <a:latin typeface="Arial" pitchFamily="34" charset="0"/>
                <a:cs typeface="Arial" pitchFamily="34" charset="0"/>
              </a:rPr>
              <a:t>10 participants (5US, 5 UK)</a:t>
            </a:r>
          </a:p>
          <a:p>
            <a:pPr marL="914400" lvl="3">
              <a:spcBef>
                <a:spcPts val="600"/>
              </a:spcBef>
              <a:buFont typeface="Arial" pitchFamily="34" charset="0"/>
              <a:buChar char="•"/>
            </a:pPr>
            <a:r>
              <a:rPr lang="en-GB" sz="800" b="1" dirty="0" smtClean="0">
                <a:latin typeface="Arial" pitchFamily="34" charset="0"/>
                <a:cs typeface="Arial" pitchFamily="34" charset="0"/>
              </a:rPr>
              <a:t> Embedding</a:t>
            </a:r>
            <a:r>
              <a:rPr lang="en-GB" sz="800" dirty="0" smtClean="0">
                <a:latin typeface="Arial" pitchFamily="34" charset="0"/>
                <a:cs typeface="Arial" pitchFamily="34" charset="0"/>
              </a:rPr>
              <a:t> </a:t>
            </a:r>
            <a:r>
              <a:rPr lang="en-US" sz="800" dirty="0" smtClean="0">
                <a:latin typeface="Arial" pitchFamily="34" charset="0"/>
                <a:cs typeface="Arial" pitchFamily="34" charset="0"/>
              </a:rPr>
              <a:t>(postgraduates, PhD students),</a:t>
            </a:r>
            <a:r>
              <a:rPr lang="en-GB" sz="800" dirty="0" smtClean="0">
                <a:latin typeface="Arial" pitchFamily="34" charset="0"/>
                <a:cs typeface="Arial" pitchFamily="34" charset="0"/>
              </a:rPr>
              <a:t> &amp; </a:t>
            </a:r>
          </a:p>
          <a:p>
            <a:pPr marL="1371600" lvl="4">
              <a:spcBef>
                <a:spcPts val="600"/>
              </a:spcBef>
              <a:buFont typeface="Arial" pitchFamily="34" charset="0"/>
              <a:buChar char="•"/>
            </a:pPr>
            <a:r>
              <a:rPr lang="en-GB" sz="800" dirty="0" smtClean="0">
                <a:latin typeface="Arial" pitchFamily="34" charset="0"/>
                <a:cs typeface="Arial" pitchFamily="34" charset="0"/>
              </a:rPr>
              <a:t>10</a:t>
            </a:r>
            <a:r>
              <a:rPr lang="en-GB" sz="800" baseline="0" dirty="0" smtClean="0">
                <a:latin typeface="Arial" pitchFamily="34" charset="0"/>
                <a:cs typeface="Arial" pitchFamily="34" charset="0"/>
              </a:rPr>
              <a:t> participants (5 US, 5 UK) </a:t>
            </a:r>
            <a:endParaRPr lang="en-GB" sz="800" dirty="0" smtClean="0">
              <a:latin typeface="Arial" pitchFamily="34" charset="0"/>
              <a:cs typeface="Arial" pitchFamily="34" charset="0"/>
            </a:endParaRPr>
          </a:p>
          <a:p>
            <a:pPr marL="914400" lvl="3">
              <a:spcBef>
                <a:spcPts val="600"/>
              </a:spcBef>
              <a:buFont typeface="Arial" pitchFamily="34" charset="0"/>
              <a:buChar char="•"/>
            </a:pPr>
            <a:r>
              <a:rPr lang="en-GB" sz="800" b="1" dirty="0" smtClean="0">
                <a:latin typeface="Arial" pitchFamily="34" charset="0"/>
                <a:cs typeface="Arial" pitchFamily="34" charset="0"/>
              </a:rPr>
              <a:t> Experienced </a:t>
            </a:r>
            <a:r>
              <a:rPr lang="en-GB" sz="800" dirty="0" smtClean="0">
                <a:latin typeface="Arial" pitchFamily="34" charset="0"/>
                <a:cs typeface="Arial" pitchFamily="34" charset="0"/>
              </a:rPr>
              <a:t>(</a:t>
            </a:r>
            <a:r>
              <a:rPr lang="en-US" sz="800" dirty="0" smtClean="0">
                <a:latin typeface="Arial" pitchFamily="34" charset="0"/>
                <a:cs typeface="Arial" pitchFamily="34" charset="0"/>
              </a:rPr>
              <a:t>Scholars)</a:t>
            </a:r>
            <a:r>
              <a:rPr lang="en-GB" sz="800" dirty="0" smtClean="0">
                <a:latin typeface="Arial" pitchFamily="34" charset="0"/>
                <a:cs typeface="Arial" pitchFamily="34" charset="0"/>
              </a:rPr>
              <a:t> stages </a:t>
            </a:r>
          </a:p>
          <a:p>
            <a:pPr marL="1371600" lvl="4">
              <a:spcBef>
                <a:spcPts val="600"/>
              </a:spcBef>
              <a:buFont typeface="Arial" pitchFamily="34" charset="0"/>
              <a:buChar char="•"/>
            </a:pPr>
            <a:r>
              <a:rPr lang="en-GB" sz="800" dirty="0" smtClean="0">
                <a:latin typeface="Arial" pitchFamily="34" charset="0"/>
                <a:cs typeface="Arial" pitchFamily="34" charset="0"/>
              </a:rPr>
              <a:t>10 participants (5 US, 5 UK)</a:t>
            </a:r>
          </a:p>
          <a:p>
            <a:pPr marL="914400" lvl="3">
              <a:spcBef>
                <a:spcPts val="600"/>
              </a:spcBef>
              <a:buFont typeface="Arial" pitchFamily="34" charset="0"/>
              <a:buChar char="•"/>
            </a:pPr>
            <a:r>
              <a:rPr lang="en-GB" sz="800" dirty="0" smtClean="0">
                <a:latin typeface="Arial" pitchFamily="34" charset="0"/>
                <a:cs typeface="Arial" pitchFamily="34" charset="0"/>
              </a:rPr>
              <a:t> Some Phase 1 and Phase 2 participants agreed to submit  monthly diaries (</a:t>
            </a:r>
            <a:r>
              <a:rPr lang="en-US" sz="800" dirty="0" smtClean="0">
                <a:latin typeface="Arial" pitchFamily="34" charset="0"/>
                <a:cs typeface="Arial" pitchFamily="34" charset="0"/>
              </a:rPr>
              <a:t>8 in the US and 6 in the UK)</a:t>
            </a:r>
          </a:p>
          <a:p>
            <a:pPr marL="0" lvl="1">
              <a:spcBef>
                <a:spcPts val="600"/>
              </a:spcBef>
              <a:defRPr/>
            </a:pPr>
            <a:r>
              <a:rPr lang="en-US" sz="800" dirty="0" smtClean="0">
                <a:latin typeface="Arial" pitchFamily="34" charset="0"/>
                <a:cs typeface="Arial" pitchFamily="34" charset="0"/>
              </a:rPr>
              <a:t> Phase 3: Continue interviews</a:t>
            </a:r>
          </a:p>
          <a:p>
            <a:pPr marL="457200" lvl="2">
              <a:spcBef>
                <a:spcPts val="600"/>
              </a:spcBef>
              <a:buFont typeface="Arial" pitchFamily="34" charset="0"/>
              <a:buChar char="•"/>
              <a:defRPr/>
            </a:pPr>
            <a:r>
              <a:rPr lang="en-US" sz="800" dirty="0" smtClean="0">
                <a:latin typeface="Arial" pitchFamily="34" charset="0"/>
                <a:cs typeface="Arial" pitchFamily="34" charset="0"/>
              </a:rPr>
              <a:t> Continue collecting diaries </a:t>
            </a:r>
          </a:p>
          <a:p>
            <a:pPr marL="457200" lvl="2">
              <a:spcBef>
                <a:spcPts val="600"/>
              </a:spcBef>
              <a:buFont typeface="Arial" pitchFamily="34" charset="0"/>
              <a:buChar char="•"/>
              <a:defRPr/>
            </a:pPr>
            <a:r>
              <a:rPr lang="en-US" sz="800" dirty="0" smtClean="0">
                <a:latin typeface="Arial" pitchFamily="34" charset="0"/>
                <a:cs typeface="Arial" pitchFamily="34" charset="0"/>
              </a:rPr>
              <a:t> Test interview &amp; diary results with in-depth survey</a:t>
            </a:r>
          </a:p>
          <a:p>
            <a:pPr marL="914400" lvl="3">
              <a:spcBef>
                <a:spcPts val="600"/>
              </a:spcBef>
              <a:buFont typeface="Arial" pitchFamily="34" charset="0"/>
              <a:buChar char="•"/>
              <a:defRPr/>
            </a:pPr>
            <a:r>
              <a:rPr lang="en-US" sz="800" dirty="0" smtClean="0">
                <a:latin typeface="Arial" pitchFamily="34" charset="0"/>
                <a:cs typeface="Arial" pitchFamily="34" charset="0"/>
              </a:rPr>
              <a:t> 50 participants from each educational stage from US &amp; UK</a:t>
            </a:r>
          </a:p>
          <a:p>
            <a:pPr marL="0" lvl="3">
              <a:spcBef>
                <a:spcPts val="600"/>
              </a:spcBef>
              <a:defRPr/>
            </a:pPr>
            <a:r>
              <a:rPr lang="en-GB" sz="800" dirty="0" smtClean="0">
                <a:latin typeface="Arial" pitchFamily="34" charset="0"/>
                <a:cs typeface="Arial" pitchFamily="34" charset="0"/>
              </a:rPr>
              <a:t>Phase 4: Interview second group of 12 students in </a:t>
            </a:r>
            <a:r>
              <a:rPr lang="en-GB" sz="800" b="1" dirty="0" smtClean="0">
                <a:latin typeface="Arial" pitchFamily="34" charset="0"/>
                <a:cs typeface="Arial" pitchFamily="34" charset="0"/>
              </a:rPr>
              <a:t>Emerging</a:t>
            </a:r>
            <a:r>
              <a:rPr lang="en-GB" sz="800" dirty="0" smtClean="0">
                <a:latin typeface="Arial" pitchFamily="34" charset="0"/>
                <a:cs typeface="Arial" pitchFamily="34" charset="0"/>
              </a:rPr>
              <a:t> stage </a:t>
            </a:r>
          </a:p>
          <a:p>
            <a:pPr lvl="2">
              <a:lnSpc>
                <a:spcPct val="100000"/>
              </a:lnSpc>
              <a:spcBef>
                <a:spcPts val="600"/>
              </a:spcBef>
              <a:buFont typeface="Arial" pitchFamily="34" charset="0"/>
              <a:buChar char="•"/>
            </a:pPr>
            <a:r>
              <a:rPr lang="en-GB" sz="800" dirty="0" smtClean="0">
                <a:latin typeface="Arial" pitchFamily="34" charset="0"/>
                <a:cs typeface="Arial" pitchFamily="34" charset="0"/>
              </a:rPr>
              <a:t> Help determine if methods of engagement change over time</a:t>
            </a:r>
          </a:p>
          <a:p>
            <a:pPr lvl="2">
              <a:lnSpc>
                <a:spcPct val="100000"/>
              </a:lnSpc>
              <a:spcBef>
                <a:spcPts val="600"/>
              </a:spcBef>
              <a:buFont typeface="Arial" pitchFamily="34" charset="0"/>
              <a:buNone/>
            </a:pPr>
            <a:endParaRPr lang="en-US" sz="900" dirty="0" smtClean="0">
              <a:latin typeface="Arial" pitchFamily="34" charset="0"/>
              <a:cs typeface="Arial" pitchFamily="34" charset="0"/>
            </a:endParaRPr>
          </a:p>
          <a:p>
            <a:pPr eaLnBrk="1" hangingPunct="1"/>
            <a:endParaRPr lang="en-GB" sz="900" dirty="0" smtClean="0">
              <a:latin typeface="Arial" pitchFamily="34" charset="0"/>
              <a:cs typeface="Arial" pitchFamily="34" charset="0"/>
            </a:endParaRPr>
          </a:p>
          <a:p>
            <a:pPr eaLnBrk="1" hangingPunct="1"/>
            <a:endParaRPr lang="en-GB" sz="900"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2400" y="3657600"/>
            <a:ext cx="6477000" cy="5257800"/>
          </a:xfrm>
        </p:spPr>
        <p:txBody>
          <a:bodyPr>
            <a:normAutofit fontScale="92500" lnSpcReduction="20000"/>
          </a:bodyPr>
          <a:lstStyle/>
          <a:p>
            <a:r>
              <a:rPr lang="en-US" sz="1500" i="1" dirty="0" smtClean="0">
                <a:latin typeface="Arial" pitchFamily="34" charset="0"/>
                <a:cs typeface="Arial" pitchFamily="34" charset="0"/>
              </a:rPr>
              <a:t>Image:</a:t>
            </a:r>
            <a:r>
              <a:rPr lang="en-US" sz="1500" i="1" baseline="0" dirty="0" smtClean="0">
                <a:latin typeface="Arial" pitchFamily="34" charset="0"/>
                <a:cs typeface="Arial" pitchFamily="34" charset="0"/>
              </a:rPr>
              <a:t> </a:t>
            </a:r>
            <a:r>
              <a:rPr lang="en-US" sz="1500" dirty="0" smtClean="0">
                <a:latin typeface="Arial" pitchFamily="34" charset="0"/>
                <a:cs typeface="Arial" pitchFamily="34" charset="0"/>
              </a:rPr>
              <a:t>Microsoft Clip</a:t>
            </a:r>
            <a:r>
              <a:rPr lang="en-US" sz="1500" baseline="0" dirty="0" smtClean="0">
                <a:latin typeface="Arial" pitchFamily="34" charset="0"/>
                <a:cs typeface="Arial" pitchFamily="34" charset="0"/>
              </a:rPr>
              <a:t> Art</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The initial 6-month pilot stage focused on the Emerging educational stage to refine the research methodology and to establish the value of the work to the stakeholders. In the US the project worked in close partnership with the University of North Carolina, Charlotte (UNCC) to recruit participants, from different socio-economic groups from both private and public secondary schools as well as first-year university students. In the UK participants were drawn from Oxford Brooks University, Warwick University and secondary schools in Oxford Leicester.</a:t>
            </a:r>
          </a:p>
          <a:p>
            <a:r>
              <a:rPr lang="en-US" sz="1500" dirty="0" smtClean="0">
                <a:latin typeface="Arial" pitchFamily="34" charset="0"/>
                <a:cs typeface="Arial" pitchFamily="34" charset="0"/>
              </a:rPr>
              <a:t>Convenience Sample</a:t>
            </a:r>
          </a:p>
          <a:p>
            <a:r>
              <a:rPr lang="en-US" sz="1500" dirty="0" smtClean="0">
                <a:latin typeface="Arial" pitchFamily="34" charset="0"/>
                <a:cs typeface="Arial" pitchFamily="34" charset="0"/>
              </a:rPr>
              <a:t>Thirty individuals in the Emerging Educational Stage (late stage secondary/high school and 1</a:t>
            </a:r>
            <a:r>
              <a:rPr lang="en-US" sz="1500" baseline="30000" dirty="0" smtClean="0">
                <a:latin typeface="Arial" pitchFamily="34" charset="0"/>
                <a:cs typeface="Arial" pitchFamily="34" charset="0"/>
              </a:rPr>
              <a:t>st</a:t>
            </a:r>
            <a:r>
              <a:rPr lang="en-US" sz="1500" dirty="0" smtClean="0">
                <a:latin typeface="Arial" pitchFamily="34" charset="0"/>
                <a:cs typeface="Arial" pitchFamily="34" charset="0"/>
              </a:rPr>
              <a:t> year university) were recruited -15 in the US and 15 in the UK. </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Of the 30 participants recruited 8 in the US and 6 in the UK (14 Total) were asked to document their information seeking activities for a 3-month period.  Eight have continued to submit  monthly diaries throughout the year. They were closely facilitated through this process and communicated with the research team in the medium of their choice over this period.</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The quantitative data include demographics; number of occurrences for different types of technologies, sources, and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The qualitative data provide themes that identify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 and sources for different contexts and situations and include direct quotes and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 </a:t>
            </a:r>
          </a:p>
          <a:p>
            <a:endParaRPr lang="en-US" sz="1500" dirty="0" smtClean="0">
              <a:latin typeface="Arial" pitchFamily="34" charset="0"/>
              <a:cs typeface="Arial" pitchFamily="34"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500" dirty="0" smtClean="0">
                <a:latin typeface="Arial" pitchFamily="34" charset="0"/>
                <a:cs typeface="Arial" pitchFamily="34" charset="0"/>
              </a:rPr>
              <a:t>White, D. S., &amp; Connaway, L. S. (2011-2012). </a:t>
            </a:r>
            <a:r>
              <a:rPr lang="en-US" sz="1500" i="1" dirty="0" smtClean="0">
                <a:latin typeface="Arial" pitchFamily="34" charset="0"/>
                <a:cs typeface="Arial" pitchFamily="34" charset="0"/>
              </a:rPr>
              <a:t>Visitors and residents: What motivates engagement with the digital information environment.</a:t>
            </a:r>
            <a:r>
              <a:rPr lang="en-US" sz="1500" dirty="0" smtClean="0">
                <a:latin typeface="Arial" pitchFamily="34" charset="0"/>
                <a:cs typeface="Arial" pitchFamily="34" charset="0"/>
              </a:rPr>
              <a:t> Funded by JISC, OCLC, and Oxford University.  Retrieved from </a:t>
            </a:r>
            <a:r>
              <a:rPr lang="en-US" sz="1500" u="sng" dirty="0" smtClean="0">
                <a:latin typeface="Arial" pitchFamily="34" charset="0"/>
                <a:cs typeface="Arial" pitchFamily="34" charset="0"/>
                <a:hlinkClick r:id="rId3"/>
              </a:rPr>
              <a:t>http://www.oclc.org/research/activities/vandr/</a:t>
            </a:r>
            <a:endParaRPr lang="en-US" sz="15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1044575" y="266700"/>
            <a:ext cx="4572000" cy="3429000"/>
          </a:xfrm>
          <a:ln/>
        </p:spPr>
      </p:sp>
      <p:sp>
        <p:nvSpPr>
          <p:cNvPr id="3" name="Notes Placeholder 2"/>
          <p:cNvSpPr>
            <a:spLocks noGrp="1"/>
          </p:cNvSpPr>
          <p:nvPr>
            <p:ph type="body" idx="1"/>
          </p:nvPr>
        </p:nvSpPr>
        <p:spPr>
          <a:xfrm>
            <a:off x="153537" y="3970070"/>
            <a:ext cx="6550925" cy="4931560"/>
          </a:xfrm>
        </p:spPr>
        <p:txBody>
          <a:bodyPr>
            <a:noAutofit/>
          </a:bodyPr>
          <a:lstStyle/>
          <a:p>
            <a:r>
              <a:rPr lang="en-US" sz="1400" b="0" i="1" dirty="0" smtClean="0">
                <a:latin typeface="Arial" pitchFamily="34" charset="0"/>
                <a:cs typeface="Arial" pitchFamily="34" charset="0"/>
              </a:rPr>
              <a:t>Image: </a:t>
            </a:r>
            <a:r>
              <a:rPr lang="en-US" sz="1400" dirty="0" smtClean="0">
                <a:hlinkClick r:id="rId3"/>
              </a:rPr>
              <a:t>http://www.flickr.com/photos/doug88888/4570566630/in/set-72157606920303752/</a:t>
            </a:r>
            <a:endParaRPr lang="en-US" sz="1400" dirty="0" smtClean="0"/>
          </a:p>
          <a:p>
            <a:endParaRPr lang="en-US" sz="1400" b="1" i="1" dirty="0" smtClean="0">
              <a:latin typeface="Arial" pitchFamily="34" charset="0"/>
              <a:cs typeface="Arial" pitchFamily="34" charset="0"/>
            </a:endParaRPr>
          </a:p>
          <a:p>
            <a:r>
              <a:rPr lang="en-US" sz="1400" b="1" dirty="0" smtClean="0">
                <a:latin typeface="Arial" pitchFamily="34" charset="0"/>
                <a:cs typeface="Arial" pitchFamily="34" charset="0"/>
              </a:rPr>
              <a:t>Phase I and 2: Participant Demographics (All Stages)</a:t>
            </a:r>
          </a:p>
          <a:p>
            <a:r>
              <a:rPr lang="en-US" sz="1400" dirty="0" smtClean="0">
                <a:latin typeface="Arial" pitchFamily="34" charset="0"/>
                <a:cs typeface="Arial" pitchFamily="34" charset="0"/>
              </a:rPr>
              <a:t>15 Secondary students, 46 University students and faculty</a:t>
            </a:r>
          </a:p>
          <a:p>
            <a:pPr>
              <a:defRPr/>
            </a:pPr>
            <a:endParaRPr lang="en-US" sz="1400" b="1" dirty="0" smtClean="0">
              <a:latin typeface="Arial" pitchFamily="34" charset="0"/>
              <a:cs typeface="Arial" pitchFamily="34" charset="0"/>
            </a:endParaRPr>
          </a:p>
          <a:p>
            <a:r>
              <a:rPr lang="en-US" sz="1400" b="1" dirty="0" smtClean="0">
                <a:solidFill>
                  <a:schemeClr val="dk1"/>
                </a:solidFill>
                <a:latin typeface="Arial" pitchFamily="34" charset="0"/>
                <a:cs typeface="Arial" pitchFamily="34" charset="0"/>
              </a:rPr>
              <a:t>Ethnicities (All)</a:t>
            </a:r>
            <a:endParaRPr lang="en-US" sz="1400" b="1" dirty="0" smtClean="0">
              <a:latin typeface="Arial" pitchFamily="34" charset="0"/>
              <a:cs typeface="Arial" pitchFamily="34" charset="0"/>
            </a:endParaRPr>
          </a:p>
          <a:p>
            <a:r>
              <a:rPr lang="en-US" sz="1400" dirty="0" smtClean="0">
                <a:solidFill>
                  <a:schemeClr val="dk1"/>
                </a:solidFill>
                <a:latin typeface="Arial" pitchFamily="34" charset="0"/>
                <a:cs typeface="Arial" pitchFamily="34" charset="0"/>
              </a:rPr>
              <a:t>5 African-American, 38 Caucasian, 2 Two or more, 1 Asian, 2 Hispanic, 13 Unidentified</a:t>
            </a:r>
          </a:p>
          <a:p>
            <a:endParaRPr lang="en-US" sz="1400" dirty="0" smtClean="0">
              <a:solidFill>
                <a:schemeClr val="dk1"/>
              </a:solidFill>
              <a:latin typeface="Arial" pitchFamily="34" charset="0"/>
              <a:cs typeface="Arial" pitchFamily="34" charset="0"/>
            </a:endParaRPr>
          </a:p>
          <a:p>
            <a:r>
              <a:rPr lang="en-US" sz="1400" b="1" dirty="0" smtClean="0">
                <a:solidFill>
                  <a:schemeClr val="dk1"/>
                </a:solidFill>
                <a:latin typeface="Arial" pitchFamily="34" charset="0"/>
                <a:cs typeface="Arial" pitchFamily="34" charset="0"/>
              </a:rPr>
              <a:t>Genders (All)</a:t>
            </a:r>
          </a:p>
          <a:p>
            <a:r>
              <a:rPr lang="en-US" sz="1400" dirty="0" smtClean="0">
                <a:solidFill>
                  <a:schemeClr val="dk1"/>
                </a:solidFill>
                <a:latin typeface="Arial" pitchFamily="34" charset="0"/>
                <a:cs typeface="Arial" pitchFamily="34" charset="0"/>
              </a:rPr>
              <a:t>34 females, 27 males</a:t>
            </a:r>
            <a:endParaRPr lang="en-US" sz="1400" dirty="0" smtClean="0">
              <a:latin typeface="Arial" pitchFamily="34" charset="0"/>
              <a:cs typeface="Arial" pitchFamily="34" charset="0"/>
            </a:endParaRPr>
          </a:p>
          <a:p>
            <a:pPr>
              <a:defRPr/>
            </a:pPr>
            <a:endParaRPr lang="en-US" sz="1400" b="1" dirty="0" smtClean="0">
              <a:latin typeface="Arial" pitchFamily="34" charset="0"/>
              <a:cs typeface="Arial" pitchFamily="34" charset="0"/>
            </a:endParaRPr>
          </a:p>
          <a:p>
            <a:pPr marL="0" lvl="2" defTabSz="896203" fontAlgn="base">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4"/>
              </a:rPr>
              <a:t>http://www.oclc.org/research/activities/vandr/</a:t>
            </a:r>
            <a:endParaRPr lang="en-US" sz="1400" dirty="0" smtClean="0">
              <a:latin typeface="Arial" pitchFamily="34" charset="0"/>
              <a:cs typeface="Arial" pitchFamily="34" charset="0"/>
            </a:endParaRPr>
          </a:p>
          <a:p>
            <a:pPr marL="224028" indent="-224028">
              <a:defRPr/>
            </a:pPr>
            <a:endParaRPr lang="en-US" sz="1400" dirty="0" smtClean="0">
              <a:latin typeface="Arial" pitchFamily="34" charset="0"/>
              <a:cs typeface="Arial" pitchFamily="34" charset="0"/>
            </a:endParaRPr>
          </a:p>
          <a:p>
            <a:pPr marL="224028" indent="-224028" defTabSz="896203" fontAlgn="base">
              <a:spcAft>
                <a:spcPct val="0"/>
              </a:spcAft>
              <a:defRPr/>
            </a:pPr>
            <a:r>
              <a:rPr lang="en-US" sz="1400" dirty="0" smtClean="0">
                <a:latin typeface="Arial" pitchFamily="34" charset="0"/>
                <a:cs typeface="Arial" pitchFamily="34" charset="0"/>
                <a:hlinkClick r:id="rId5"/>
              </a:rPr>
              <a:t>http://www.flickr.com/photos/doug88888/4570566630/</a:t>
            </a:r>
            <a:endParaRPr lang="en-US" sz="1400" dirty="0" smtClean="0">
              <a:latin typeface="Arial" pitchFamily="34" charset="0"/>
              <a:cs typeface="Arial" pitchFamily="34" charset="0"/>
            </a:endParaRPr>
          </a:p>
          <a:p>
            <a:pPr marL="224028" indent="-224028">
              <a:defRPr/>
            </a:pPr>
            <a:endParaRPr lang="en-US" sz="1400" dirty="0">
              <a:latin typeface="Arial" pitchFamily="34" charset="0"/>
              <a:cs typeface="Arial" pitchFamily="34" charset="0"/>
            </a:endParaRPr>
          </a:p>
        </p:txBody>
      </p:sp>
      <p:sp>
        <p:nvSpPr>
          <p:cNvPr id="62467" name="Slide Number Placeholder 3"/>
          <p:cNvSpPr>
            <a:spLocks noGrp="1"/>
          </p:cNvSpPr>
          <p:nvPr>
            <p:ph type="sldNum" sz="quarter" idx="5"/>
          </p:nvPr>
        </p:nvSpPr>
        <p:spPr>
          <a:noFill/>
        </p:spPr>
        <p:txBody>
          <a:bodyPr/>
          <a:lstStyle/>
          <a:p>
            <a:fld id="{F4CB991B-C973-4C3E-A610-5DE62E8F340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0"/>
            <a:ext cx="4572000" cy="3429000"/>
          </a:xfrm>
        </p:spPr>
      </p:sp>
      <p:sp>
        <p:nvSpPr>
          <p:cNvPr id="3" name="Notes Placeholder 2"/>
          <p:cNvSpPr>
            <a:spLocks noGrp="1"/>
          </p:cNvSpPr>
          <p:nvPr>
            <p:ph type="body" idx="1"/>
          </p:nvPr>
        </p:nvSpPr>
        <p:spPr>
          <a:xfrm>
            <a:off x="260399" y="3451033"/>
            <a:ext cx="6400800" cy="5395511"/>
          </a:xfrm>
        </p:spPr>
        <p:txBody>
          <a:bodyPr>
            <a:normAutofit fontScale="62500" lnSpcReduction="20000"/>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800" dirty="0" smtClean="0">
                <a:latin typeface="+mj-lt"/>
                <a:cs typeface="Arial" pitchFamily="34" charset="0"/>
              </a:rPr>
              <a:t>These are the Academic</a:t>
            </a:r>
            <a:r>
              <a:rPr lang="en-US" sz="1800" baseline="0" dirty="0" smtClean="0">
                <a:latin typeface="+mj-lt"/>
                <a:cs typeface="Arial" pitchFamily="34" charset="0"/>
              </a:rPr>
              <a:t> Disciplines for the </a:t>
            </a:r>
            <a:r>
              <a:rPr lang="en-US" sz="1800" dirty="0" smtClean="0">
                <a:latin typeface="+mj-lt"/>
                <a:cs typeface="Arial" pitchFamily="34" charset="0"/>
              </a:rPr>
              <a:t>46 participants</a:t>
            </a:r>
            <a:r>
              <a:rPr lang="en-US" sz="1800" baseline="0" dirty="0" smtClean="0">
                <a:latin typeface="+mj-lt"/>
                <a:cs typeface="Arial" pitchFamily="34" charset="0"/>
              </a:rPr>
              <a:t> not labeled as still being in Secondary school (Undergraduates, Graduates, and Faculty), pulled from all 4 educational stages.</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1800" dirty="0" smtClean="0">
              <a:latin typeface="+mj-lt"/>
              <a:cs typeface="Arial" pitchFamily="34" charset="0"/>
            </a:endParaRPr>
          </a:p>
          <a:p>
            <a:pPr>
              <a:spcBef>
                <a:spcPts val="0"/>
              </a:spcBef>
            </a:pPr>
            <a:r>
              <a:rPr lang="en-US" sz="1800" dirty="0" smtClean="0">
                <a:latin typeface="+mj-lt"/>
                <a:cs typeface="Arial" pitchFamily="34" charset="0"/>
              </a:rPr>
              <a:t>Because there were so many majors and disciplines, they have been filtered down to the six basic groups.  You can find them here </a:t>
            </a:r>
            <a:r>
              <a:rPr lang="en-US" sz="1800" u="sng" dirty="0" smtClean="0">
                <a:latin typeface="+mj-lt"/>
                <a:cs typeface="Arial" pitchFamily="34" charset="0"/>
                <a:hlinkClick r:id="rId3"/>
              </a:rPr>
              <a:t>http://en.wikipedia.org/wiki/List_of_academic_disciplines</a:t>
            </a:r>
            <a:r>
              <a:rPr lang="en-US" sz="1800" dirty="0" smtClean="0">
                <a:latin typeface="+mj-lt"/>
                <a:cs typeface="Arial" pitchFamily="34" charset="0"/>
              </a:rPr>
              <a:t>. Professions &amp; Applied Sciences are: Agriculture, Architecture and Design, Business, Divinity, Education, Engineering, Environmental Studies and Forestry, Family and Consumer Science, Health Science, Human Physical Performance and Recreation, Journalism, Media Studies and Communication, Law, Library and Museum Studies, Military Sciences, Public Administration, Social Work, Transportation. </a:t>
            </a:r>
          </a:p>
          <a:p>
            <a:endParaRPr lang="en-US" sz="1800" b="1" dirty="0" smtClean="0">
              <a:latin typeface="+mj-lt"/>
              <a:cs typeface="+mn-cs"/>
            </a:endParaRPr>
          </a:p>
          <a:p>
            <a:r>
              <a:rPr lang="en-US" sz="1800" b="1" dirty="0" smtClean="0">
                <a:latin typeface="+mj-lt"/>
                <a:cs typeface="+mn-cs"/>
              </a:rPr>
              <a:t>Emerging</a:t>
            </a:r>
            <a:r>
              <a:rPr lang="en-US" dirty="0" smtClean="0">
                <a:latin typeface="+mj-lt"/>
              </a:rPr>
              <a:t> </a:t>
            </a:r>
          </a:p>
          <a:p>
            <a:r>
              <a:rPr lang="en-US" sz="1800" dirty="0" smtClean="0">
                <a:latin typeface="+mj-lt"/>
                <a:cs typeface="+mn-cs"/>
              </a:rPr>
              <a:t>8 Professions and Applied Sciences (3 UK, 5 US) </a:t>
            </a:r>
            <a:r>
              <a:rPr lang="en-US" dirty="0" smtClean="0">
                <a:latin typeface="+mj-lt"/>
              </a:rPr>
              <a:t> </a:t>
            </a:r>
          </a:p>
          <a:p>
            <a:r>
              <a:rPr lang="en-US" sz="1800" dirty="0" smtClean="0">
                <a:latin typeface="+mj-lt"/>
                <a:cs typeface="+mn-cs"/>
              </a:rPr>
              <a:t>2 Undeclared  (0 UK, 2 US) </a:t>
            </a:r>
            <a:r>
              <a:rPr lang="en-US" dirty="0" smtClean="0">
                <a:latin typeface="+mj-lt"/>
              </a:rPr>
              <a:t> </a:t>
            </a:r>
          </a:p>
          <a:p>
            <a:r>
              <a:rPr lang="en-US" sz="1800" dirty="0" smtClean="0">
                <a:latin typeface="+mj-lt"/>
                <a:cs typeface="+mn-cs"/>
              </a:rPr>
              <a:t>2 Humanities (2 UK, 0 US)</a:t>
            </a:r>
            <a:r>
              <a:rPr lang="en-US" dirty="0" smtClean="0">
                <a:latin typeface="+mj-lt"/>
              </a:rPr>
              <a:t> </a:t>
            </a:r>
          </a:p>
          <a:p>
            <a:r>
              <a:rPr lang="en-US" sz="1800" dirty="0" smtClean="0">
                <a:latin typeface="+mj-lt"/>
                <a:cs typeface="+mn-cs"/>
              </a:rPr>
              <a:t>2 Natural Sciences (2 UK, 0 US)</a:t>
            </a:r>
            <a:r>
              <a:rPr lang="en-US" dirty="0" smtClean="0">
                <a:latin typeface="+mj-lt"/>
              </a:rPr>
              <a:t> </a:t>
            </a:r>
          </a:p>
          <a:p>
            <a:r>
              <a:rPr lang="en-US" sz="1800" dirty="0" smtClean="0">
                <a:latin typeface="+mj-lt"/>
                <a:cs typeface="+mn-cs"/>
              </a:rPr>
              <a:t>1 double major (0 UK, 1 US)</a:t>
            </a:r>
            <a:r>
              <a:rPr lang="en-US" dirty="0" smtClean="0">
                <a:latin typeface="+mj-lt"/>
              </a:rPr>
              <a:t> </a:t>
            </a:r>
          </a:p>
          <a:p>
            <a:r>
              <a:rPr lang="en-US" sz="1800" dirty="0" smtClean="0">
                <a:latin typeface="+mj-lt"/>
                <a:cs typeface="+mn-cs"/>
              </a:rPr>
              <a:t>1 Social Sciences (0 UK, 1 US)</a:t>
            </a:r>
            <a:r>
              <a:rPr lang="en-US" dirty="0" smtClean="0">
                <a:latin typeface="+mj-lt"/>
              </a:rPr>
              <a:t> </a:t>
            </a:r>
          </a:p>
          <a:p>
            <a:endParaRPr lang="en-US" dirty="0" smtClean="0">
              <a:latin typeface="+mj-lt"/>
            </a:endParaRPr>
          </a:p>
          <a:p>
            <a:r>
              <a:rPr lang="en-US" sz="1800" b="1" dirty="0" smtClean="0">
                <a:latin typeface="+mj-lt"/>
                <a:cs typeface="+mn-cs"/>
              </a:rPr>
              <a:t>Establishing</a:t>
            </a:r>
            <a:r>
              <a:rPr lang="en-US" dirty="0" smtClean="0">
                <a:latin typeface="+mj-lt"/>
              </a:rPr>
              <a:t> </a:t>
            </a:r>
          </a:p>
          <a:p>
            <a:pPr marL="336076" indent="-336076"/>
            <a:r>
              <a:rPr lang="en-US" sz="1800" dirty="0" smtClean="0">
                <a:latin typeface="+mj-lt"/>
                <a:cs typeface="+mn-cs"/>
              </a:rPr>
              <a:t>4 Professions and Applied Sciences (3 UK, 1 US)</a:t>
            </a:r>
            <a:r>
              <a:rPr lang="en-US" dirty="0" smtClean="0">
                <a:latin typeface="+mj-lt"/>
              </a:rPr>
              <a:t> </a:t>
            </a:r>
          </a:p>
          <a:p>
            <a:pPr marL="336076" indent="-336076"/>
            <a:r>
              <a:rPr lang="en-US" sz="1800" dirty="0" smtClean="0">
                <a:latin typeface="+mj-lt"/>
                <a:cs typeface="+mn-cs"/>
              </a:rPr>
              <a:t>4 double major (1 UK, 3 US)</a:t>
            </a:r>
            <a:r>
              <a:rPr lang="en-US" dirty="0" smtClean="0">
                <a:latin typeface="+mj-lt"/>
              </a:rPr>
              <a:t> </a:t>
            </a:r>
          </a:p>
          <a:p>
            <a:pPr marL="336076" indent="-336076"/>
            <a:r>
              <a:rPr lang="en-US" sz="1800" dirty="0" smtClean="0">
                <a:latin typeface="+mj-lt"/>
                <a:cs typeface="+mn-cs"/>
              </a:rPr>
              <a:t>1 Humanities (1 UK, 0 US)</a:t>
            </a:r>
            <a:r>
              <a:rPr lang="en-US" dirty="0" smtClean="0">
                <a:latin typeface="+mj-lt"/>
              </a:rPr>
              <a:t> </a:t>
            </a:r>
          </a:p>
          <a:p>
            <a:pPr marL="336076" indent="-336076"/>
            <a:r>
              <a:rPr lang="en-US" sz="1800" dirty="0" smtClean="0">
                <a:latin typeface="+mj-lt"/>
                <a:cs typeface="+mn-cs"/>
              </a:rPr>
              <a:t>1 Formal Sciences (0 UK, 1 US)</a:t>
            </a:r>
            <a:r>
              <a:rPr lang="en-US" dirty="0" smtClean="0">
                <a:latin typeface="+mj-lt"/>
              </a:rPr>
              <a:t> </a:t>
            </a:r>
          </a:p>
          <a:p>
            <a:pPr marL="336076" indent="-336076"/>
            <a:endParaRPr lang="en-US" dirty="0" smtClean="0">
              <a:latin typeface="+mj-lt"/>
            </a:endParaRPr>
          </a:p>
          <a:p>
            <a:pPr marL="336076" indent="-336076"/>
            <a:r>
              <a:rPr lang="en-US" sz="1800" b="1" dirty="0" smtClean="0">
                <a:latin typeface="+mj-lt"/>
                <a:cs typeface="+mn-cs"/>
              </a:rPr>
              <a:t>Embedding</a:t>
            </a:r>
            <a:r>
              <a:rPr lang="en-US" dirty="0" smtClean="0">
                <a:latin typeface="+mj-lt"/>
              </a:rPr>
              <a:t> </a:t>
            </a:r>
          </a:p>
          <a:p>
            <a:pPr marL="336076" indent="-336076"/>
            <a:r>
              <a:rPr lang="en-US" sz="1800" dirty="0" smtClean="0">
                <a:latin typeface="+mj-lt"/>
                <a:cs typeface="+mn-cs"/>
              </a:rPr>
              <a:t>2 Professions and Applied Sciences (2 UK, 0 US)</a:t>
            </a:r>
            <a:r>
              <a:rPr lang="en-US" dirty="0" smtClean="0">
                <a:latin typeface="+mj-lt"/>
              </a:rPr>
              <a:t> </a:t>
            </a:r>
          </a:p>
          <a:p>
            <a:pPr marL="336076" indent="-336076"/>
            <a:r>
              <a:rPr lang="en-US" sz="1800" dirty="0" smtClean="0">
                <a:latin typeface="+mj-lt"/>
                <a:cs typeface="+mn-cs"/>
              </a:rPr>
              <a:t>3 Humanities (3 UK, 0 US)</a:t>
            </a:r>
            <a:r>
              <a:rPr lang="en-US" dirty="0" smtClean="0">
                <a:latin typeface="+mj-lt"/>
              </a:rPr>
              <a:t> </a:t>
            </a:r>
          </a:p>
          <a:p>
            <a:pPr marL="336076" indent="-336076"/>
            <a:r>
              <a:rPr lang="en-US" sz="1800" dirty="0" smtClean="0">
                <a:latin typeface="+mj-lt"/>
                <a:cs typeface="+mn-cs"/>
              </a:rPr>
              <a:t>2 Natural Sciences (0 UK, 2 US)</a:t>
            </a:r>
            <a:r>
              <a:rPr lang="en-US" dirty="0" smtClean="0">
                <a:latin typeface="+mj-lt"/>
              </a:rPr>
              <a:t> </a:t>
            </a:r>
          </a:p>
          <a:p>
            <a:pPr marL="336076" indent="-336076"/>
            <a:r>
              <a:rPr lang="en-US" sz="1800" dirty="0" smtClean="0">
                <a:latin typeface="+mj-lt"/>
                <a:cs typeface="+mn-cs"/>
              </a:rPr>
              <a:t>3 Unidentified (0 UK, 3 US)</a:t>
            </a:r>
            <a:r>
              <a:rPr lang="en-US" dirty="0" smtClean="0">
                <a:latin typeface="+mj-lt"/>
              </a:rPr>
              <a:t> </a:t>
            </a:r>
          </a:p>
          <a:p>
            <a:pPr marL="336076" indent="-336076"/>
            <a:endParaRPr lang="en-US" dirty="0" smtClean="0">
              <a:latin typeface="+mj-lt"/>
            </a:endParaRPr>
          </a:p>
          <a:p>
            <a:pPr marL="336076" indent="-336076"/>
            <a:r>
              <a:rPr lang="en-US" sz="1800" b="1" dirty="0" smtClean="0">
                <a:latin typeface="+mj-lt"/>
                <a:cs typeface="+mn-cs"/>
              </a:rPr>
              <a:t>Experiencing</a:t>
            </a:r>
            <a:r>
              <a:rPr lang="en-US" dirty="0" smtClean="0">
                <a:latin typeface="+mj-lt"/>
              </a:rPr>
              <a:t> </a:t>
            </a:r>
          </a:p>
          <a:p>
            <a:pPr marL="336076" indent="-336076"/>
            <a:r>
              <a:rPr lang="en-US" sz="1800" dirty="0" smtClean="0">
                <a:latin typeface="+mj-lt"/>
                <a:cs typeface="+mn-cs"/>
              </a:rPr>
              <a:t>2 Humanities (2 UK, 0 US)</a:t>
            </a:r>
            <a:r>
              <a:rPr lang="en-US" dirty="0" smtClean="0">
                <a:latin typeface="+mj-lt"/>
              </a:rPr>
              <a:t> </a:t>
            </a:r>
          </a:p>
          <a:p>
            <a:pPr marL="336076" indent="-336076"/>
            <a:r>
              <a:rPr lang="en-US" sz="1800" dirty="0" smtClean="0">
                <a:latin typeface="+mj-lt"/>
                <a:cs typeface="+mn-cs"/>
              </a:rPr>
              <a:t>3 Professions and Applied Sciences (2 UK, 1 US)</a:t>
            </a:r>
            <a:r>
              <a:rPr lang="en-US" dirty="0" smtClean="0">
                <a:latin typeface="+mj-lt"/>
              </a:rPr>
              <a:t> </a:t>
            </a:r>
          </a:p>
          <a:p>
            <a:pPr marL="336076" indent="-336076"/>
            <a:r>
              <a:rPr lang="en-US" sz="1800" dirty="0" smtClean="0">
                <a:latin typeface="+mj-lt"/>
                <a:cs typeface="+mn-cs"/>
              </a:rPr>
              <a:t>1 Social Sciences (1 UK, 0 US)</a:t>
            </a:r>
            <a:r>
              <a:rPr lang="en-US" dirty="0" smtClean="0">
                <a:latin typeface="+mj-lt"/>
              </a:rPr>
              <a:t> </a:t>
            </a:r>
          </a:p>
          <a:p>
            <a:pPr marL="336076" indent="-336076"/>
            <a:r>
              <a:rPr lang="en-US" sz="1800" dirty="0" smtClean="0">
                <a:latin typeface="+mj-lt"/>
                <a:cs typeface="+mn-cs"/>
              </a:rPr>
              <a:t>1 Natural Sciences (0 UK, 1 US)</a:t>
            </a:r>
            <a:r>
              <a:rPr lang="en-US" dirty="0" smtClean="0">
                <a:latin typeface="+mj-lt"/>
              </a:rPr>
              <a:t> </a:t>
            </a:r>
          </a:p>
          <a:p>
            <a:pPr marL="336076" indent="-336076"/>
            <a:r>
              <a:rPr lang="en-US" sz="1800" dirty="0" smtClean="0">
                <a:latin typeface="+mj-lt"/>
                <a:cs typeface="+mn-cs"/>
              </a:rPr>
              <a:t>3 Unidentified (0 UK, 3 US)</a:t>
            </a:r>
            <a:r>
              <a:rPr lang="en-US" dirty="0" smtClean="0">
                <a:latin typeface="+mj-lt"/>
              </a:rPr>
              <a:t> </a:t>
            </a:r>
          </a:p>
          <a:p>
            <a:pPr marL="336076" indent="-336076"/>
            <a:endParaRPr lang="en-US" dirty="0" smtClean="0">
              <a:latin typeface="+mj-lt"/>
            </a:endParaRPr>
          </a:p>
          <a:p>
            <a:pPr marL="336076" marR="0" lvl="2" indent="-336076"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cs typeface="Arial" pitchFamily="34" charset="0"/>
              </a:rPr>
              <a:t>White, D. S., &amp; </a:t>
            </a:r>
            <a:r>
              <a:rPr lang="en-US" sz="1200" dirty="0" err="1" smtClean="0">
                <a:latin typeface="+mj-lt"/>
                <a:cs typeface="Arial" pitchFamily="34" charset="0"/>
              </a:rPr>
              <a:t>Connaway</a:t>
            </a:r>
            <a:r>
              <a:rPr lang="en-US" sz="1200" dirty="0" smtClean="0">
                <a:latin typeface="+mj-lt"/>
                <a:cs typeface="Arial" pitchFamily="34" charset="0"/>
              </a:rPr>
              <a:t>, L. S. (2011-2012). </a:t>
            </a:r>
            <a:r>
              <a:rPr lang="en-US" sz="1200" i="1" dirty="0" smtClean="0">
                <a:latin typeface="+mj-lt"/>
                <a:cs typeface="Arial" pitchFamily="34" charset="0"/>
              </a:rPr>
              <a:t>Visitors and residents: What motivates engagement with the digital information environment.</a:t>
            </a:r>
            <a:r>
              <a:rPr lang="en-US" sz="1200" dirty="0" smtClean="0">
                <a:latin typeface="+mj-lt"/>
                <a:cs typeface="Arial" pitchFamily="34" charset="0"/>
              </a:rPr>
              <a:t> Funded by JISC, OCLC, and Oxford University.  Retrieved from </a:t>
            </a:r>
            <a:r>
              <a:rPr lang="en-US" sz="1200" u="sng" dirty="0" smtClean="0">
                <a:latin typeface="+mj-lt"/>
                <a:cs typeface="Arial" pitchFamily="34" charset="0"/>
                <a:hlinkClick r:id="rId4"/>
              </a:rPr>
              <a:t>http://www.oclc.org/research/activities/vandr/</a:t>
            </a:r>
            <a:endParaRPr lang="en-US" sz="1200" dirty="0" smtClean="0">
              <a:latin typeface="+mj-lt"/>
              <a:cs typeface="Arial" pitchFamily="34" charset="0"/>
            </a:endParaRPr>
          </a:p>
          <a:p>
            <a:pPr marL="336076" indent="-336076"/>
            <a:endParaRPr lang="en-US" dirty="0" smtClean="0">
              <a:latin typeface="+mj-lt"/>
            </a:endParaRPr>
          </a:p>
          <a:p>
            <a:pPr marL="336076" indent="-336076"/>
            <a:endParaRPr lang="en-US" dirty="0" smtClean="0">
              <a:latin typeface="+mj-lt"/>
            </a:endParaRPr>
          </a:p>
          <a:p>
            <a:pPr marL="336076" indent="-336076"/>
            <a:endParaRPr lang="en-US" dirty="0" smtClean="0">
              <a:latin typeface="+mj-lt"/>
            </a:endParaRPr>
          </a:p>
          <a:p>
            <a:pPr marL="336076" indent="-336076"/>
            <a:endParaRPr lang="en-US" dirty="0">
              <a:latin typeface="+mj-lt"/>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399"/>
            <a:ext cx="6248400" cy="4341813"/>
          </a:xfrm>
        </p:spPr>
        <p:txBody>
          <a:bodyPr>
            <a:noAutofit/>
          </a:bodyPr>
          <a:lstStyle/>
          <a:p>
            <a:pPr defTabSz="896203" fontAlgn="base">
              <a:spcAft>
                <a:spcPct val="0"/>
              </a:spcAft>
              <a:defRPr/>
            </a:pPr>
            <a:r>
              <a:rPr lang="en-US" sz="1400" i="1" dirty="0" smtClean="0">
                <a:latin typeface="Arial" pitchFamily="34" charset="0"/>
                <a:cs typeface="Arial" pitchFamily="34" charset="0"/>
              </a:rPr>
              <a:t>Image: </a:t>
            </a:r>
            <a:r>
              <a:rPr lang="en-US" sz="1400" i="0" dirty="0" smtClean="0">
                <a:latin typeface="Arial" pitchFamily="34" charset="0"/>
                <a:cs typeface="Arial" pitchFamily="34" charset="0"/>
              </a:rPr>
              <a:t>Microsoft Clip Art</a:t>
            </a:r>
          </a:p>
          <a:p>
            <a:pPr defTabSz="896203" fontAlgn="base">
              <a:spcAft>
                <a:spcPct val="0"/>
              </a:spcAft>
              <a:defRPr/>
            </a:pPr>
            <a:endParaRPr lang="en-US" sz="1400" i="1" dirty="0" smtClean="0">
              <a:latin typeface="Arial" pitchFamily="34" charset="0"/>
              <a:cs typeface="Arial" pitchFamily="34" charset="0"/>
            </a:endParaRPr>
          </a:p>
          <a:p>
            <a:pPr defTabSz="896203" fontAlgn="base">
              <a:spcAft>
                <a:spcPct val="0"/>
              </a:spcAft>
              <a:defRPr/>
            </a:pPr>
            <a:r>
              <a:rPr lang="en-US" sz="1400" dirty="0" smtClean="0">
                <a:latin typeface="Arial" pitchFamily="34" charset="0"/>
                <a:cs typeface="Arial" pitchFamily="34" charset="0"/>
              </a:rPr>
              <a:t>“Several methods of data collection are being utilized in this study: semi-structured interviews, diaries, and an online survey. The multi-method design enables triangulation, which provides a cross examination of the data analysis and results. </a:t>
            </a:r>
            <a:r>
              <a:rPr lang="en-GB" sz="1400" dirty="0" smtClean="0">
                <a:latin typeface="Arial" pitchFamily="34" charset="0"/>
                <a:cs typeface="Arial" pitchFamily="34" charset="0"/>
              </a:rPr>
              <a:t>The quantitative and qualitative methods, including ethnographic methods that devote individual attention to the subjects, yield a very rich data set enabling multiple methods of analysis.”  </a:t>
            </a:r>
          </a:p>
          <a:p>
            <a:pPr defTabSz="896203" fontAlgn="base">
              <a:spcAft>
                <a:spcPct val="0"/>
              </a:spcAft>
              <a:defRPr/>
            </a:pPr>
            <a:endParaRPr lang="en-GB" sz="1400" dirty="0" smtClean="0">
              <a:latin typeface="Arial" pitchFamily="34" charset="0"/>
              <a:cs typeface="Arial" pitchFamily="34" charset="0"/>
            </a:endParaRPr>
          </a:p>
          <a:p>
            <a:pPr defTabSz="896203" fontAlgn="base">
              <a:spcAft>
                <a:spcPct val="0"/>
              </a:spcAft>
              <a:defRPr/>
            </a:pPr>
            <a:r>
              <a:rPr lang="en-GB" sz="1400" dirty="0" smtClean="0">
                <a:latin typeface="Arial" pitchFamily="34" charset="0"/>
                <a:cs typeface="Arial" pitchFamily="34" charset="0"/>
              </a:rPr>
              <a:t>Connaway, L. S., Lanclos, D., White, D. S., Le Cornu, A., &amp; Hood, E. M. (2012). </a:t>
            </a:r>
            <a:r>
              <a:rPr lang="en-US" sz="1400" dirty="0" smtClean="0">
                <a:latin typeface="Arial" pitchFamily="34" charset="0"/>
                <a:cs typeface="Arial" pitchFamily="34" charset="0"/>
              </a:rPr>
              <a:t>User-centered decision making: A new model for developing academic library services and systems. </a:t>
            </a:r>
            <a:r>
              <a:rPr lang="en-US" sz="1400" i="1" dirty="0" smtClean="0">
                <a:latin typeface="Arial" pitchFamily="34" charset="0"/>
                <a:cs typeface="Arial" pitchFamily="34" charset="0"/>
              </a:rPr>
              <a:t>IFLA 2012 Conference Proceedings, August 11-17, Helsinki, Finland. </a:t>
            </a:r>
            <a:r>
              <a:rPr lang="en-GB" sz="1400"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1"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rial" pitchFamily="34" charset="0"/>
                <a:ea typeface="+mn-ea"/>
                <a:cs typeface="Arial" pitchFamily="34" charset="0"/>
              </a:rPr>
              <a:t>White, D., &amp; </a:t>
            </a:r>
            <a:r>
              <a:rPr lang="en-US" sz="1400" b="0" kern="1200" dirty="0" err="1" smtClean="0">
                <a:solidFill>
                  <a:schemeClr val="tx1"/>
                </a:solidFill>
                <a:latin typeface="Arial" pitchFamily="34" charset="0"/>
                <a:ea typeface="+mn-ea"/>
                <a:cs typeface="Arial" pitchFamily="34" charset="0"/>
              </a:rPr>
              <a:t>Connaway</a:t>
            </a:r>
            <a:r>
              <a:rPr lang="en-US" sz="1400" b="0" kern="1200" dirty="0" smtClean="0">
                <a:solidFill>
                  <a:schemeClr val="tx1"/>
                </a:solidFill>
                <a:latin typeface="Arial" pitchFamily="34" charset="0"/>
                <a:ea typeface="+mn-ea"/>
                <a:cs typeface="Arial" pitchFamily="34" charset="0"/>
              </a:rPr>
              <a:t>, L.S. (2011). Visitors and Residents: What Motivates Engagement with the Digital Information Environment. Funded by JISC, OCLC, and Oxford University. </a:t>
            </a:r>
            <a:r>
              <a:rPr lang="en-US" sz="1400" b="0" kern="1200" dirty="0" smtClean="0">
                <a:solidFill>
                  <a:schemeClr val="tx1"/>
                </a:solidFill>
                <a:latin typeface="Arial" pitchFamily="34" charset="0"/>
                <a:ea typeface="+mn-ea"/>
                <a:cs typeface="Arial" pitchFamily="34" charset="0"/>
                <a:hlinkClick r:id="rId3"/>
              </a:rPr>
              <a:t>http://www.oclc.org/research/activities/vandr/</a:t>
            </a:r>
            <a:r>
              <a:rPr lang="en-US" sz="1400" b="0" kern="1200" dirty="0" smtClean="0">
                <a:solidFill>
                  <a:schemeClr val="tx1"/>
                </a:solidFill>
                <a:latin typeface="Arial" pitchFamily="34" charset="0"/>
                <a:ea typeface="+mn-ea"/>
                <a:cs typeface="Arial" pitchFamily="34" charset="0"/>
              </a:rPr>
              <a:t>.</a:t>
            </a:r>
          </a:p>
          <a:p>
            <a:endParaRPr lang="en-GB"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0"/>
            <a:ext cx="4387850" cy="3290888"/>
          </a:xfrm>
        </p:spPr>
      </p:sp>
      <p:sp>
        <p:nvSpPr>
          <p:cNvPr id="3" name="Notes Placeholder 2"/>
          <p:cNvSpPr>
            <a:spLocks noGrp="1"/>
          </p:cNvSpPr>
          <p:nvPr>
            <p:ph type="body" idx="1"/>
          </p:nvPr>
        </p:nvSpPr>
        <p:spPr>
          <a:xfrm>
            <a:off x="132202" y="3290888"/>
            <a:ext cx="6577070" cy="5188945"/>
          </a:xfrm>
        </p:spPr>
        <p:txBody>
          <a:bodyPr>
            <a:noAutofit/>
          </a:bodyPr>
          <a:lstStyle/>
          <a:p>
            <a:pPr defTabSz="896203" fontAlgn="base">
              <a:spcBef>
                <a:spcPct val="30000"/>
              </a:spcBef>
              <a:spcAft>
                <a:spcPct val="0"/>
              </a:spcAft>
              <a:defRPr/>
            </a:pPr>
            <a:r>
              <a:rPr lang="en-US" dirty="0" smtClean="0">
                <a:latin typeface="Arial" pitchFamily="34" charset="0"/>
                <a:cs typeface="Arial" pitchFamily="34" charset="0"/>
              </a:rPr>
              <a:t>The </a:t>
            </a:r>
            <a:r>
              <a:rPr lang="en-US" b="1" dirty="0" smtClean="0">
                <a:latin typeface="Arial" pitchFamily="34" charset="0"/>
                <a:cs typeface="Arial" pitchFamily="34" charset="0"/>
              </a:rPr>
              <a:t>diaries</a:t>
            </a:r>
            <a:r>
              <a:rPr lang="en-US" dirty="0" smtClean="0">
                <a:latin typeface="Arial" pitchFamily="34" charset="0"/>
                <a:cs typeface="Arial" pitchFamily="34" charset="0"/>
              </a:rPr>
              <a:t> are an ethnographic data collection technique and a form of event sampling, which can focus participant attention on those areas which most interest researchers. </a:t>
            </a:r>
            <a:r>
              <a:rPr lang="en-US" dirty="0" err="1" smtClean="0">
                <a:latin typeface="Arial" pitchFamily="34" charset="0"/>
                <a:cs typeface="Arial" pitchFamily="34" charset="0"/>
              </a:rPr>
              <a:t>Connaway</a:t>
            </a:r>
            <a:r>
              <a:rPr lang="en-US" dirty="0" smtClean="0">
                <a:latin typeface="Arial" pitchFamily="34" charset="0"/>
                <a:cs typeface="Arial" pitchFamily="34" charset="0"/>
              </a:rPr>
              <a:t> and Powell (2010) point out that instruments (like diaries) that are intended to get people to describe what has just happened to them may be affected by distortions of memory and retrospection. They recommend that the question under review “center on discrete, defined events or moments so that such recording effort becomes reasonable and recall efforts are relatively straightforward” (Connaway and Powell 2010, 222).</a:t>
            </a:r>
          </a:p>
          <a:p>
            <a:r>
              <a:rPr lang="en-US" b="1" dirty="0" smtClean="0">
                <a:latin typeface="Arial" pitchFamily="34" charset="0"/>
                <a:cs typeface="Arial" pitchFamily="34" charset="0"/>
              </a:rPr>
              <a:t>Ethnography</a:t>
            </a:r>
            <a:endParaRPr lang="en-US" dirty="0" smtClean="0">
              <a:latin typeface="Arial" pitchFamily="34" charset="0"/>
              <a:cs typeface="Arial" pitchFamily="34" charset="0"/>
            </a:endParaRPr>
          </a:p>
          <a:p>
            <a:r>
              <a:rPr lang="en-US" b="1" dirty="0" smtClean="0">
                <a:latin typeface="Arial" pitchFamily="34" charset="0"/>
                <a:cs typeface="Arial" pitchFamily="34" charset="0"/>
              </a:rPr>
              <a:t>(From Basic Research Methods 5</a:t>
            </a:r>
            <a:r>
              <a:rPr lang="en-US" b="1" baseline="30000" dirty="0" smtClean="0">
                <a:latin typeface="Arial" pitchFamily="34" charset="0"/>
                <a:cs typeface="Arial" pitchFamily="34" charset="0"/>
              </a:rPr>
              <a:t>th</a:t>
            </a:r>
            <a:r>
              <a:rPr lang="en-US" b="1" dirty="0" smtClean="0">
                <a:latin typeface="Arial" pitchFamily="34" charset="0"/>
                <a:cs typeface="Arial" pitchFamily="34" charset="0"/>
              </a:rPr>
              <a:t> Edition, p. 175-176)</a:t>
            </a:r>
            <a:endParaRPr lang="en-US" dirty="0" smtClean="0">
              <a:latin typeface="Arial" pitchFamily="34" charset="0"/>
              <a:cs typeface="Arial" pitchFamily="34" charset="0"/>
            </a:endParaRPr>
          </a:p>
          <a:p>
            <a:r>
              <a:rPr lang="en-US" dirty="0" smtClean="0">
                <a:latin typeface="Arial" pitchFamily="34" charset="0"/>
                <a:cs typeface="Arial" pitchFamily="34" charset="0"/>
              </a:rPr>
              <a:t>Ethnography involves establishing rapport, selecting research participants, transcribing observations and conversations, and keeping diaries, although </a:t>
            </a:r>
            <a:r>
              <a:rPr lang="en-US" dirty="0" err="1" smtClean="0">
                <a:latin typeface="Arial" pitchFamily="34" charset="0"/>
                <a:cs typeface="Arial" pitchFamily="34" charset="0"/>
              </a:rPr>
              <a:t>Geertz</a:t>
            </a:r>
            <a:r>
              <a:rPr lang="en-US" dirty="0" smtClean="0">
                <a:latin typeface="Arial" pitchFamily="34" charset="0"/>
                <a:cs typeface="Arial" pitchFamily="34" charset="0"/>
              </a:rPr>
              <a:t> believes that none of these techniques or procedures adequately defines the venture. He believes ethnography is defined by the kind of intellectual effort it is, “an elaborate venture in ‘thick description.’ ”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Reality, as perceived by the observer, is described in such detail that the reader can experience the total event as if he or she had actually been involved in it. </a:t>
            </a:r>
          </a:p>
          <a:p>
            <a:endParaRPr lang="en-US" dirty="0" smtClean="0">
              <a:latin typeface="Arial" pitchFamily="34" charset="0"/>
              <a:cs typeface="Arial" pitchFamily="34" charset="0"/>
            </a:endParaRPr>
          </a:p>
          <a:p>
            <a:pPr defTabSz="914307">
              <a:defRPr/>
            </a:pPr>
            <a:r>
              <a:rPr lang="en-US" dirty="0" smtClean="0">
                <a:latin typeface="Arial" pitchFamily="34" charset="0"/>
                <a:cs typeface="Arial" pitchFamily="34" charset="0"/>
              </a:rPr>
              <a:t>The goal of ethnography is to establish rapport with target communities, via a flexible toolkit of methods including participant observation, structured and unstructured interviews, reliance on selected research participants as “key informants,” and keeping diaries. The analytical intellectual work of ethnography involves being able to engage in a particular way of seeing (Wolcott 2008) that is informed by the ethnographer’s immersion in the reality of other people’s existence. Such qualitative data must be approached and interpreted in a way that recognizes and retains this richness (Connaway and Powell 2010).</a:t>
            </a:r>
          </a:p>
          <a:p>
            <a:pPr defTabSz="914307">
              <a:defRPr/>
            </a:pPr>
            <a:endParaRPr lang="en-US" dirty="0" smtClean="0">
              <a:latin typeface="Arial" pitchFamily="34" charset="0"/>
              <a:cs typeface="Arial" pitchFamily="34" charset="0"/>
            </a:endParaRPr>
          </a:p>
          <a:p>
            <a:pPr defTabSz="914307">
              <a:defRPr/>
            </a:pPr>
            <a:r>
              <a:rPr lang="en-US" dirty="0" err="1" smtClean="0">
                <a:latin typeface="Arial" pitchFamily="34" charset="0"/>
                <a:cs typeface="Arial" pitchFamily="34" charset="0"/>
              </a:rPr>
              <a:t>Geertz</a:t>
            </a:r>
            <a:r>
              <a:rPr lang="en-US" dirty="0" smtClean="0">
                <a:latin typeface="Arial" pitchFamily="34" charset="0"/>
                <a:cs typeface="Arial" pitchFamily="34" charset="0"/>
              </a:rPr>
              <a:t>, Clifford. 1973. </a:t>
            </a:r>
            <a:r>
              <a:rPr lang="en-US" i="1" dirty="0" smtClean="0">
                <a:latin typeface="Arial" pitchFamily="34" charset="0"/>
                <a:cs typeface="Arial" pitchFamily="34" charset="0"/>
              </a:rPr>
              <a:t>The interpretation of cultures: selected essays</a:t>
            </a:r>
            <a:r>
              <a:rPr lang="en-US" dirty="0" smtClean="0">
                <a:latin typeface="Arial" pitchFamily="34" charset="0"/>
                <a:cs typeface="Arial" pitchFamily="34" charset="0"/>
              </a:rPr>
              <a:t>. New York: Basic Books, 6. </a:t>
            </a:r>
          </a:p>
          <a:p>
            <a:pPr defTabSz="914307" fontAlgn="base">
              <a:spcBef>
                <a:spcPct val="30000"/>
              </a:spcBef>
              <a:spcAft>
                <a:spcPct val="0"/>
              </a:spcAft>
              <a:defRPr/>
            </a:pPr>
            <a:r>
              <a:rPr lang="en-US" dirty="0" smtClean="0">
                <a:latin typeface="Arial" pitchFamily="34" charset="0"/>
                <a:cs typeface="Arial" pitchFamily="34" charset="0"/>
              </a:rPr>
              <a:t>Connaway, L. S., &amp; Powell, R. R. (2010). </a:t>
            </a:r>
            <a:r>
              <a:rPr lang="en-US" i="1" dirty="0" smtClean="0">
                <a:latin typeface="Arial" pitchFamily="34" charset="0"/>
                <a:cs typeface="Arial" pitchFamily="34" charset="0"/>
              </a:rPr>
              <a:t>Basic research methods for librarians</a:t>
            </a:r>
            <a:r>
              <a:rPr lang="en-US" dirty="0" smtClean="0">
                <a:latin typeface="Arial" pitchFamily="34" charset="0"/>
                <a:cs typeface="Arial" pitchFamily="34" charset="0"/>
              </a:rPr>
              <a:t>. Santa Barbara, CA: Libraries Unlimited.</a:t>
            </a:r>
          </a:p>
          <a:p>
            <a:pPr defTabSz="896203" fontAlgn="base">
              <a:spcBef>
                <a:spcPct val="30000"/>
              </a:spcBef>
              <a:spcAft>
                <a:spcPct val="0"/>
              </a:spcAft>
              <a:defRP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0"/>
            <a:ext cx="4572000" cy="3429000"/>
          </a:xfrm>
        </p:spPr>
      </p:sp>
      <p:sp>
        <p:nvSpPr>
          <p:cNvPr id="3" name="Notes Placeholder 2"/>
          <p:cNvSpPr>
            <a:spLocks noGrp="1"/>
          </p:cNvSpPr>
          <p:nvPr>
            <p:ph type="body" idx="1"/>
          </p:nvPr>
        </p:nvSpPr>
        <p:spPr>
          <a:xfrm>
            <a:off x="153537" y="3429000"/>
            <a:ext cx="6476483" cy="4821807"/>
          </a:xfrm>
        </p:spPr>
        <p:txBody>
          <a:bodyPr>
            <a:noAutofit/>
          </a:bodyPr>
          <a:lstStyle/>
          <a:p>
            <a:r>
              <a:rPr lang="en-US" sz="1300" b="0" i="1" dirty="0" smtClean="0">
                <a:latin typeface="Arial" pitchFamily="34" charset="0"/>
                <a:cs typeface="Arial" pitchFamily="34" charset="0"/>
              </a:rPr>
              <a:t>Image:</a:t>
            </a:r>
            <a:r>
              <a:rPr lang="en-US" sz="1300" b="1" i="1" dirty="0" smtClean="0">
                <a:latin typeface="Arial" pitchFamily="34" charset="0"/>
                <a:cs typeface="Arial" pitchFamily="34" charset="0"/>
              </a:rPr>
              <a:t> </a:t>
            </a:r>
            <a:r>
              <a:rPr lang="en-US" sz="1300" dirty="0" smtClean="0">
                <a:hlinkClick r:id="rId3"/>
              </a:rPr>
              <a:t>http://www.flickr.com/photos/myxi/4327438430/in/gallery-piterart-72157626469014676</a:t>
            </a:r>
            <a:endParaRPr lang="en-US" sz="1300" dirty="0" smtClean="0"/>
          </a:p>
          <a:p>
            <a:endParaRPr lang="en-US" sz="1300" b="1" i="1" dirty="0" smtClean="0">
              <a:latin typeface="Arial" pitchFamily="34" charset="0"/>
              <a:cs typeface="Arial" pitchFamily="34" charset="0"/>
            </a:endParaRPr>
          </a:p>
          <a:p>
            <a:r>
              <a:rPr lang="en-US" sz="1300" b="1" dirty="0" smtClean="0">
                <a:latin typeface="Arial" pitchFamily="34" charset="0"/>
                <a:cs typeface="Arial" pitchFamily="34" charset="0"/>
              </a:rPr>
              <a:t>Interviews</a:t>
            </a:r>
            <a:endParaRPr lang="en-US" sz="1300" dirty="0" smtClean="0">
              <a:latin typeface="Arial" pitchFamily="34" charset="0"/>
              <a:cs typeface="Arial" pitchFamily="34" charset="0"/>
            </a:endParaRPr>
          </a:p>
          <a:p>
            <a:r>
              <a:rPr lang="en-US" sz="1300" b="1" dirty="0" smtClean="0">
                <a:latin typeface="Arial" pitchFamily="34" charset="0"/>
                <a:cs typeface="Arial" pitchFamily="34" charset="0"/>
              </a:rPr>
              <a:t>(From Basic Research Methods 5</a:t>
            </a:r>
            <a:r>
              <a:rPr lang="en-US" sz="1300" b="1" baseline="30000" dirty="0" smtClean="0">
                <a:latin typeface="Arial" pitchFamily="34" charset="0"/>
                <a:cs typeface="Arial" pitchFamily="34" charset="0"/>
              </a:rPr>
              <a:t>th</a:t>
            </a:r>
            <a:r>
              <a:rPr lang="en-US" sz="1300" b="1" dirty="0" smtClean="0">
                <a:latin typeface="Arial" pitchFamily="34" charset="0"/>
                <a:cs typeface="Arial" pitchFamily="34" charset="0"/>
              </a:rPr>
              <a:t> Edition, p. 218-220)</a:t>
            </a:r>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Interviewing’s primary strength is its ability to range over a time period, thereby capturing more than the single instant of an isolated action . This flexible technique allows the investigator to probe, to clarify, and to create new questions based on what has already been heard. Well conducted, in-depth interviews develop narratives along the lines of most immediacy for the participant while also providing the researcher with the opportunity to include focused questions that fill in gaps, clear up ambiguities, explore new lines of inquiry, and make connections among statements. The thoughtful sequencing of different mechanisms for eliciting information includes the use of direct questions when following up on topics that a participant has identified as critical, silence that allows people the time needed to reflect on a topic, and structured questions to pull an interview back on track.</a:t>
            </a:r>
          </a:p>
          <a:p>
            <a:endParaRPr lang="en-US" sz="1300" dirty="0" smtClean="0">
              <a:latin typeface="Arial" pitchFamily="34" charset="0"/>
              <a:cs typeface="Arial" pitchFamily="34" charset="0"/>
            </a:endParaRPr>
          </a:p>
          <a:p>
            <a:pPr defTabSz="914307" fontAlgn="base">
              <a:spcBef>
                <a:spcPct val="30000"/>
              </a:spcBef>
              <a:spcAft>
                <a:spcPct val="0"/>
              </a:spcAft>
              <a:defRPr/>
            </a:pPr>
            <a:r>
              <a:rPr lang="en-US" sz="1300" dirty="0" smtClean="0">
                <a:latin typeface="Arial" pitchFamily="34" charset="0"/>
                <a:cs typeface="Arial" pitchFamily="34" charset="0"/>
              </a:rPr>
              <a:t>Connaway, L. S., &amp; Powell, R. R. (2010). </a:t>
            </a:r>
            <a:r>
              <a:rPr lang="en-US" sz="1300" i="1" dirty="0" smtClean="0">
                <a:latin typeface="Arial" pitchFamily="34" charset="0"/>
                <a:cs typeface="Arial" pitchFamily="34" charset="0"/>
              </a:rPr>
              <a:t>Basic research methods for librarians</a:t>
            </a:r>
            <a:r>
              <a:rPr lang="en-US" sz="1300" dirty="0" smtClean="0">
                <a:latin typeface="Arial" pitchFamily="34" charset="0"/>
                <a:cs typeface="Arial" pitchFamily="34" charset="0"/>
              </a:rPr>
              <a:t>. Santa Barbara, CA: Libraries Unlimited.</a:t>
            </a:r>
          </a:p>
          <a:p>
            <a:endParaRPr lang="en-US" sz="1300" dirty="0" smtClean="0">
              <a:latin typeface="Arial" pitchFamily="34" charset="0"/>
              <a:cs typeface="Arial" pitchFamily="34" charset="0"/>
            </a:endParaRPr>
          </a:p>
          <a:p>
            <a:pPr defTabSz="914307"/>
            <a:r>
              <a:rPr lang="en-US" sz="1300" dirty="0" smtClean="0">
                <a:latin typeface="Arial" pitchFamily="34" charset="0"/>
                <a:cs typeface="Arial" pitchFamily="34" charset="0"/>
              </a:rPr>
              <a:t>Glaser, Barney G., and Anselm L. Strauss. 1967. </a:t>
            </a:r>
            <a:r>
              <a:rPr lang="en-US" sz="1300" i="1" dirty="0" smtClean="0">
                <a:latin typeface="Arial" pitchFamily="34" charset="0"/>
                <a:cs typeface="Arial" pitchFamily="34" charset="0"/>
              </a:rPr>
              <a:t>The discovery of grounded theory; strategies for qualitative research</a:t>
            </a:r>
            <a:r>
              <a:rPr lang="en-US" sz="1300" dirty="0" smtClean="0">
                <a:latin typeface="Arial" pitchFamily="34" charset="0"/>
                <a:cs typeface="Arial" pitchFamily="34" charset="0"/>
              </a:rPr>
              <a:t>. Chicago: Aldine Pub. Co., 273. </a:t>
            </a:r>
          </a:p>
          <a:p>
            <a:endParaRPr lang="en-US" sz="1300" dirty="0" smtClean="0">
              <a:latin typeface="Arial" pitchFamily="34" charset="0"/>
              <a:cs typeface="Arial" pitchFamily="34" charset="0"/>
            </a:endParaRPr>
          </a:p>
          <a:p>
            <a:r>
              <a:rPr lang="en-US" sz="1300" dirty="0" err="1" smtClean="0">
                <a:latin typeface="Arial" pitchFamily="34" charset="0"/>
                <a:cs typeface="Arial" pitchFamily="34" charset="0"/>
              </a:rPr>
              <a:t>Kvale</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Steinar</a:t>
            </a:r>
            <a:r>
              <a:rPr lang="en-US" sz="1300" dirty="0" smtClean="0">
                <a:latin typeface="Arial" pitchFamily="34" charset="0"/>
                <a:cs typeface="Arial" pitchFamily="34" charset="0"/>
              </a:rPr>
              <a:t>. 1996. </a:t>
            </a:r>
            <a:r>
              <a:rPr lang="en-US" sz="1300" i="1" dirty="0" err="1" smtClean="0">
                <a:latin typeface="Arial" pitchFamily="34" charset="0"/>
                <a:cs typeface="Arial" pitchFamily="34" charset="0"/>
              </a:rPr>
              <a:t>IntervVews</a:t>
            </a:r>
            <a:r>
              <a:rPr lang="en-US" sz="1300" i="1" dirty="0" smtClean="0">
                <a:latin typeface="Arial" pitchFamily="34" charset="0"/>
                <a:cs typeface="Arial" pitchFamily="34" charset="0"/>
              </a:rPr>
              <a:t>: an introduction to qualitative research interviewing</a:t>
            </a:r>
            <a:r>
              <a:rPr lang="en-US" sz="1300" dirty="0" smtClean="0">
                <a:latin typeface="Arial" pitchFamily="34" charset="0"/>
                <a:cs typeface="Arial" pitchFamily="34" charset="0"/>
              </a:rPr>
              <a:t>. Thousand Oaks, </a:t>
            </a:r>
            <a:r>
              <a:rPr lang="en-US" sz="1300" dirty="0" err="1" smtClean="0">
                <a:latin typeface="Arial" pitchFamily="34" charset="0"/>
                <a:cs typeface="Arial" pitchFamily="34" charset="0"/>
              </a:rPr>
              <a:t>Calif</a:t>
            </a:r>
            <a:r>
              <a:rPr lang="en-US" sz="1300" dirty="0" smtClean="0">
                <a:latin typeface="Arial" pitchFamily="34" charset="0"/>
                <a:cs typeface="Arial" pitchFamily="34" charset="0"/>
              </a:rPr>
              <a:t>: Sage Publications, 133-135.</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Whyte, William F. “On Making the Most of Participant Observation,” </a:t>
            </a:r>
            <a:r>
              <a:rPr lang="en-US" sz="1300" i="1" dirty="0" smtClean="0">
                <a:latin typeface="Arial" pitchFamily="34" charset="0"/>
                <a:cs typeface="Arial" pitchFamily="34" charset="0"/>
              </a:rPr>
              <a:t>The American Sociologist</a:t>
            </a:r>
            <a:r>
              <a:rPr lang="en-US" sz="1300" dirty="0" smtClean="0">
                <a:latin typeface="Arial" pitchFamily="34" charset="0"/>
                <a:cs typeface="Arial" pitchFamily="34" charset="0"/>
              </a:rPr>
              <a:t>  14 (1979): 56-66. </a:t>
            </a:r>
          </a:p>
          <a:p>
            <a:endParaRPr lang="en-US" sz="1300" dirty="0" smtClean="0">
              <a:latin typeface="Arial" pitchFamily="34" charset="0"/>
              <a:cs typeface="Arial" pitchFamily="34" charset="0"/>
            </a:endParaRPr>
          </a:p>
          <a:p>
            <a:endParaRPr lang="en-US" sz="13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xfrm>
            <a:off x="462708" y="4719217"/>
            <a:ext cx="5662670" cy="3973092"/>
          </a:xfrm>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Clip Art</a:t>
            </a:r>
          </a:p>
          <a:p>
            <a:endParaRPr lang="en-US" sz="1400" dirty="0" smtClean="0">
              <a:latin typeface="Arial" pitchFamily="34" charset="0"/>
              <a:cs typeface="Arial" pitchFamily="34" charset="0"/>
            </a:endParaRPr>
          </a:p>
        </p:txBody>
      </p:sp>
      <p:sp>
        <p:nvSpPr>
          <p:cNvPr id="72707" name="Slide Number Placeholder 3"/>
          <p:cNvSpPr>
            <a:spLocks noGrp="1"/>
          </p:cNvSpPr>
          <p:nvPr>
            <p:ph type="sldNum" sz="quarter" idx="5"/>
          </p:nvPr>
        </p:nvSpPr>
        <p:spPr>
          <a:noFill/>
        </p:spPr>
        <p:txBody>
          <a:bodyPr/>
          <a:lstStyle/>
          <a:p>
            <a:fld id="{677FD859-6B95-4A8F-9A6D-F69D867AC49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231354" y="4520913"/>
            <a:ext cx="6327598" cy="3609535"/>
          </a:xfrm>
        </p:spPr>
        <p:txBody>
          <a:bodyPr>
            <a:noAutofit/>
          </a:bodyPr>
          <a:lstStyle/>
          <a:p>
            <a:pPr>
              <a:defRPr/>
            </a:pPr>
            <a:r>
              <a:rPr lang="en-US" sz="1400" dirty="0" smtClean="0">
                <a:latin typeface="Arial" pitchFamily="34" charset="0"/>
                <a:cs typeface="Arial" pitchFamily="34" charset="0"/>
              </a:rPr>
              <a:t>These questions come from previous research </a:t>
            </a:r>
          </a:p>
          <a:p>
            <a:pPr marL="233386" indent="-220939" defTabSz="896203" eaLnBrk="0" fontAlgn="base" hangingPunct="0">
              <a:spcBef>
                <a:spcPct val="30000"/>
              </a:spcBef>
              <a:spcAft>
                <a:spcPct val="0"/>
              </a:spcAft>
              <a:buClr>
                <a:srgbClr val="FF7600"/>
              </a:buClr>
              <a:defRPr/>
            </a:pPr>
            <a:r>
              <a:rPr lang="en-US" sz="1400" kern="0" dirty="0" smtClean="0">
                <a:latin typeface="Arial" pitchFamily="34" charset="0"/>
                <a:cs typeface="Arial" pitchFamily="34" charset="0"/>
              </a:rPr>
              <a:t>1. </a:t>
            </a:r>
            <a:r>
              <a:rPr lang="en-US" sz="1400" kern="0" dirty="0" err="1" smtClean="0">
                <a:latin typeface="Arial" pitchFamily="34" charset="0"/>
                <a:cs typeface="Arial" pitchFamily="34" charset="0"/>
              </a:rPr>
              <a:t>Dervin</a:t>
            </a:r>
            <a:r>
              <a:rPr lang="en-US" sz="1400" kern="0" dirty="0" smtClean="0">
                <a:latin typeface="Arial" pitchFamily="34" charset="0"/>
                <a:cs typeface="Arial" pitchFamily="34" charset="0"/>
              </a:rPr>
              <a:t>, B., Connaway, L. S., &amp; </a:t>
            </a:r>
            <a:r>
              <a:rPr lang="en-US" sz="1400" kern="0" dirty="0" err="1" smtClean="0">
                <a:latin typeface="Arial" pitchFamily="34" charset="0"/>
                <a:cs typeface="Arial" pitchFamily="34" charset="0"/>
              </a:rPr>
              <a:t>Prabha</a:t>
            </a:r>
            <a:r>
              <a:rPr lang="en-US" sz="1400" kern="0" dirty="0" smtClean="0">
                <a:latin typeface="Arial" pitchFamily="34" charset="0"/>
                <a:cs typeface="Arial" pitchFamily="34" charset="0"/>
              </a:rPr>
              <a:t>, C. (2003-2005). </a:t>
            </a:r>
            <a:r>
              <a:rPr lang="en-US" sz="1400" i="1" kern="0" dirty="0" smtClean="0">
                <a:latin typeface="Arial" pitchFamily="34" charset="0"/>
                <a:cs typeface="Arial" pitchFamily="34" charset="0"/>
              </a:rPr>
              <a:t>Sense-making the information confluence: The </a:t>
            </a:r>
            <a:r>
              <a:rPr lang="en-US" sz="1400" i="1" kern="0" dirty="0" err="1" smtClean="0">
                <a:latin typeface="Arial" pitchFamily="34" charset="0"/>
                <a:cs typeface="Arial" pitchFamily="34" charset="0"/>
              </a:rPr>
              <a:t>hows</a:t>
            </a:r>
            <a:r>
              <a:rPr lang="en-US" sz="1400" i="1" kern="0" dirty="0" smtClean="0">
                <a:latin typeface="Arial" pitchFamily="34" charset="0"/>
                <a:cs typeface="Arial" pitchFamily="34" charset="0"/>
              </a:rPr>
              <a:t> and the whys of college and university user </a:t>
            </a:r>
            <a:r>
              <a:rPr lang="en-US" sz="1400" i="1" kern="0" dirty="0" err="1" smtClean="0">
                <a:latin typeface="Arial" pitchFamily="34" charset="0"/>
                <a:cs typeface="Arial" pitchFamily="34" charset="0"/>
              </a:rPr>
              <a:t>satisficing</a:t>
            </a:r>
            <a:r>
              <a:rPr lang="en-US" sz="1400" i="1" kern="0" dirty="0" smtClean="0">
                <a:latin typeface="Arial" pitchFamily="34" charset="0"/>
                <a:cs typeface="Arial" pitchFamily="34" charset="0"/>
              </a:rPr>
              <a:t> of information needs.</a:t>
            </a:r>
            <a:r>
              <a:rPr lang="en-US" sz="1400" kern="0" dirty="0" smtClean="0">
                <a:latin typeface="Arial" pitchFamily="34" charset="0"/>
                <a:cs typeface="Arial" pitchFamily="34" charset="0"/>
              </a:rPr>
              <a:t> Funded by the Institute for Museums and Library Services (IMLS).  Retrieved from </a:t>
            </a:r>
            <a:r>
              <a:rPr lang="en-US" sz="1400" u="sng" dirty="0" smtClean="0">
                <a:latin typeface="Arial" pitchFamily="34" charset="0"/>
                <a:cs typeface="Arial" pitchFamily="34" charset="0"/>
                <a:hlinkClick r:id="rId3"/>
              </a:rPr>
              <a:t>http://www.oclc.org/research/activities/past/orprojects/imls/default.htm</a:t>
            </a:r>
            <a:endParaRPr lang="en-US" sz="1400" dirty="0" smtClean="0">
              <a:latin typeface="Arial" pitchFamily="34" charset="0"/>
              <a:cs typeface="Arial" pitchFamily="34" charset="0"/>
            </a:endParaRPr>
          </a:p>
          <a:p>
            <a:pPr marL="233386" indent="-220939" eaLnBrk="0" hangingPunct="0">
              <a:buClr>
                <a:srgbClr val="FF7600"/>
              </a:buClr>
              <a:defRPr/>
            </a:pPr>
            <a:endParaRPr lang="en-US" sz="1400" kern="0" dirty="0" smtClean="0">
              <a:latin typeface="Arial" pitchFamily="34" charset="0"/>
              <a:cs typeface="Arial" pitchFamily="34" charset="0"/>
            </a:endParaRPr>
          </a:p>
          <a:p>
            <a:pPr marL="336042" indent="-336042">
              <a:defRPr/>
            </a:pPr>
            <a:r>
              <a:rPr lang="en-US" sz="1400" dirty="0" smtClean="0">
                <a:latin typeface="Arial" pitchFamily="34" charset="0"/>
                <a:cs typeface="Arial" pitchFamily="34" charset="0"/>
              </a:rPr>
              <a:t>2. Radford, M. L., &amp; Connaway, L. S. (2005-2007). </a:t>
            </a:r>
            <a:r>
              <a:rPr lang="en-US" sz="1400" i="1" dirty="0" smtClean="0">
                <a:latin typeface="Arial" pitchFamily="34" charset="0"/>
                <a:cs typeface="Arial" pitchFamily="34" charset="0"/>
              </a:rPr>
              <a:t>Seeking synchronicity: Evaluating virtual reference services from user, non-user, and librarian perspectives.  </a:t>
            </a:r>
            <a:r>
              <a:rPr lang="en-US" sz="1400" dirty="0" smtClean="0">
                <a:latin typeface="Arial" pitchFamily="34" charset="0"/>
                <a:cs typeface="Arial" pitchFamily="34" charset="0"/>
              </a:rPr>
              <a:t>Funded by the Institute for Museums and Library Services (IMLS). Retrieved from </a:t>
            </a:r>
            <a:r>
              <a:rPr lang="en-US" sz="1400" dirty="0" smtClean="0">
                <a:latin typeface="Arial" pitchFamily="34" charset="0"/>
                <a:cs typeface="Arial" pitchFamily="34" charset="0"/>
                <a:hlinkClick r:id="rId4"/>
              </a:rPr>
              <a:t>http://www.oclc.org/research/activities/synchronicity/default.htm</a:t>
            </a:r>
            <a:endParaRPr lang="en-US" sz="1400" dirty="0" smtClean="0">
              <a:latin typeface="Arial" pitchFamily="34" charset="0"/>
              <a:cs typeface="Arial" pitchFamily="34" charset="0"/>
            </a:endParaRPr>
          </a:p>
          <a:p>
            <a:pPr marL="336042" indent="-336042">
              <a:defRPr/>
            </a:pPr>
            <a:endParaRPr lang="en-US" sz="1400" dirty="0" smtClean="0">
              <a:latin typeface="Arial" pitchFamily="34" charset="0"/>
              <a:cs typeface="Arial" pitchFamily="34" charset="0"/>
            </a:endParaRPr>
          </a:p>
          <a:p>
            <a:pPr marL="336042" indent="-336042">
              <a:defRPr/>
            </a:pP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p:txBody>
      </p:sp>
      <p:sp>
        <p:nvSpPr>
          <p:cNvPr id="74755" name="Slide Number Placeholder 3"/>
          <p:cNvSpPr>
            <a:spLocks noGrp="1"/>
          </p:cNvSpPr>
          <p:nvPr>
            <p:ph type="sldNum" sz="quarter" idx="5"/>
          </p:nvPr>
        </p:nvSpPr>
        <p:spPr>
          <a:noFill/>
        </p:spPr>
        <p:txBody>
          <a:bodyPr/>
          <a:lstStyle/>
          <a:p>
            <a:fld id="{7FF3800F-C17B-4016-B344-FDBB31070E36}"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2</a:t>
            </a:fld>
            <a:endParaRPr lang="en-US"/>
          </a:p>
        </p:txBody>
      </p:sp>
      <p:sp>
        <p:nvSpPr>
          <p:cNvPr id="322562" name="Rectangle 2"/>
          <p:cNvSpPr>
            <a:spLocks noGrp="1" noRot="1" noChangeAspect="1" noChangeArrowheads="1" noTextEdit="1"/>
          </p:cNvSpPr>
          <p:nvPr>
            <p:ph type="sldImg"/>
          </p:nvPr>
        </p:nvSpPr>
        <p:spPr>
          <a:xfrm>
            <a:off x="1143000" y="228600"/>
            <a:ext cx="4572000" cy="3429000"/>
          </a:xfrm>
          <a:ln/>
        </p:spPr>
      </p:sp>
      <p:sp>
        <p:nvSpPr>
          <p:cNvPr id="322563" name="Rectangle 3"/>
          <p:cNvSpPr>
            <a:spLocks noGrp="1" noChangeArrowheads="1"/>
          </p:cNvSpPr>
          <p:nvPr>
            <p:ph type="body" idx="1"/>
          </p:nvPr>
        </p:nvSpPr>
        <p:spPr>
          <a:xfrm>
            <a:off x="685800" y="3962400"/>
            <a:ext cx="5867400" cy="4953000"/>
          </a:xfrm>
        </p:spPr>
        <p:txBody>
          <a:bodyPr>
            <a:normAutofit fontScale="55000" lnSpcReduction="20000"/>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2500" i="1" dirty="0" smtClean="0">
                <a:latin typeface="Arial" pitchFamily="34" charset="0"/>
                <a:cs typeface="Arial" pitchFamily="34" charset="0"/>
              </a:rPr>
              <a:t>Image: </a:t>
            </a:r>
            <a:r>
              <a:rPr lang="en-US" sz="2500" dirty="0" smtClean="0">
                <a:latin typeface="Arial" pitchFamily="34" charset="0"/>
                <a:cs typeface="Arial" pitchFamily="34" charset="0"/>
                <a:hlinkClick r:id="rId3"/>
              </a:rPr>
              <a:t>http://www.flickr.com/photos/aramisfirefly/3580397954/</a:t>
            </a:r>
            <a:endParaRPr lang="en-US" sz="2500" dirty="0" smtClean="0">
              <a:latin typeface="Arial" pitchFamily="34" charset="0"/>
              <a:cs typeface="Arial" pitchFamily="34" charset="0"/>
            </a:endParaRPr>
          </a:p>
          <a:p>
            <a:pPr defTabSz="896203" fontAlgn="base">
              <a:spcBef>
                <a:spcPct val="30000"/>
              </a:spcBef>
              <a:spcAft>
                <a:spcPct val="0"/>
              </a:spcAft>
              <a:defRPr/>
            </a:pPr>
            <a:endParaRPr lang="en-US" sz="2500" i="1" dirty="0" smtClean="0">
              <a:latin typeface="Arial" pitchFamily="34" charset="0"/>
              <a:cs typeface="Arial" pitchFamily="34" charset="0"/>
            </a:endParaRPr>
          </a:p>
          <a:p>
            <a:pPr defTabSz="896203" fontAlgn="base">
              <a:spcBef>
                <a:spcPct val="30000"/>
              </a:spcBef>
              <a:spcAft>
                <a:spcPct val="0"/>
              </a:spcAft>
              <a:defRPr/>
            </a:pPr>
            <a:r>
              <a:rPr lang="en-US" sz="2500" dirty="0" smtClean="0">
                <a:latin typeface="Arial" pitchFamily="34" charset="0"/>
                <a:cs typeface="Arial" pitchFamily="34" charset="0"/>
              </a:rPr>
              <a:t>Dempsey, L. (2008). Always on: Libraries in a world of permanent connectivity. </a:t>
            </a:r>
            <a:r>
              <a:rPr lang="en-US" sz="2500" i="1" dirty="0" smtClean="0">
                <a:latin typeface="Arial" pitchFamily="34" charset="0"/>
                <a:cs typeface="Arial" pitchFamily="34" charset="0"/>
              </a:rPr>
              <a:t>First Monday,</a:t>
            </a:r>
            <a:r>
              <a:rPr lang="en-US" sz="2500" dirty="0" smtClean="0">
                <a:latin typeface="Arial" pitchFamily="34" charset="0"/>
                <a:cs typeface="Arial" pitchFamily="34" charset="0"/>
              </a:rPr>
              <a:t> </a:t>
            </a:r>
            <a:r>
              <a:rPr lang="en-US" sz="2500" i="1" dirty="0" smtClean="0">
                <a:latin typeface="Arial" pitchFamily="34" charset="0"/>
                <a:cs typeface="Arial" pitchFamily="34" charset="0"/>
              </a:rPr>
              <a:t>14</a:t>
            </a:r>
            <a:r>
              <a:rPr lang="en-US" sz="2500" dirty="0" smtClean="0">
                <a:latin typeface="Arial" pitchFamily="34" charset="0"/>
                <a:cs typeface="Arial" pitchFamily="34" charset="0"/>
              </a:rPr>
              <a:t>(1). Retrieved from </a:t>
            </a:r>
            <a:r>
              <a:rPr lang="en-US" sz="2500" dirty="0" smtClean="0">
                <a:latin typeface="Arial" pitchFamily="34" charset="0"/>
                <a:cs typeface="Arial" pitchFamily="34" charset="0"/>
                <a:hlinkClick r:id="rId4"/>
              </a:rPr>
              <a:t>http://www.firstmonday.org/htbin/cgiwrap/bin/ojs/index.php/fm/article/view/2291/207</a:t>
            </a:r>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pPr defTabSz="896203" fontAlgn="base">
              <a:spcBef>
                <a:spcPct val="30000"/>
              </a:spcBef>
              <a:spcAft>
                <a:spcPct val="0"/>
              </a:spcAft>
              <a:defRPr/>
            </a:pPr>
            <a:r>
              <a:rPr lang="en-US" sz="2500" dirty="0" smtClean="0">
                <a:latin typeface="Arial" pitchFamily="34" charset="0"/>
                <a:cs typeface="Arial" pitchFamily="34" charset="0"/>
              </a:rPr>
              <a:t>Today, more than 1.7 billion people, or almost one out of every four humans on the planet, are online (Wasserman, 2012).</a:t>
            </a:r>
          </a:p>
          <a:p>
            <a:pPr defTabSz="896203" fontAlgn="base">
              <a:spcBef>
                <a:spcPct val="30000"/>
              </a:spcBef>
              <a:spcAft>
                <a:spcPct val="0"/>
              </a:spcAft>
              <a:defRPr/>
            </a:pPr>
            <a:endParaRPr lang="en-US" sz="2500" dirty="0" smtClean="0">
              <a:latin typeface="Arial" pitchFamily="34" charset="0"/>
              <a:cs typeface="Arial" pitchFamily="34" charset="0"/>
            </a:endParaRPr>
          </a:p>
          <a:p>
            <a:pPr marL="0" lvl="2" defTabSz="896203" fontAlgn="base">
              <a:spcBef>
                <a:spcPct val="30000"/>
              </a:spcBef>
              <a:spcAft>
                <a:spcPct val="0"/>
              </a:spcAft>
              <a:defRPr/>
            </a:pPr>
            <a:r>
              <a:rPr lang="en-US" sz="2500" dirty="0" smtClean="0">
                <a:latin typeface="Arial" pitchFamily="34" charset="0"/>
                <a:cs typeface="Arial" pitchFamily="34" charset="0"/>
              </a:rPr>
              <a:t>Wasserman, S. (2012, June 18). The Amazon effect. </a:t>
            </a:r>
            <a:r>
              <a:rPr lang="en-US" sz="2500" i="1" dirty="0" smtClean="0">
                <a:latin typeface="Arial" pitchFamily="34" charset="0"/>
                <a:cs typeface="Arial" pitchFamily="34" charset="0"/>
              </a:rPr>
              <a:t>The Nation</a:t>
            </a:r>
            <a:r>
              <a:rPr lang="en-US" sz="2500" dirty="0" smtClean="0">
                <a:latin typeface="Arial" pitchFamily="34" charset="0"/>
                <a:cs typeface="Arial" pitchFamily="34" charset="0"/>
              </a:rPr>
              <a:t>. Retrieved from  </a:t>
            </a:r>
            <a:r>
              <a:rPr lang="en-US" sz="2500" dirty="0" smtClean="0">
                <a:latin typeface="Arial" pitchFamily="34" charset="0"/>
                <a:cs typeface="Arial" pitchFamily="34" charset="0"/>
                <a:hlinkClick r:id="rId5"/>
              </a:rPr>
              <a:t>http://www.thenation.com/article/168125/amazon-effect</a:t>
            </a:r>
            <a:endParaRPr lang="en-US" sz="2500" dirty="0" smtClean="0">
              <a:latin typeface="Arial" pitchFamily="34" charset="0"/>
              <a:cs typeface="Arial" pitchFamily="34" charset="0"/>
            </a:endParaRPr>
          </a:p>
          <a:p>
            <a:pPr marL="0" lvl="2" defTabSz="896203" fontAlgn="base">
              <a:spcBef>
                <a:spcPct val="30000"/>
              </a:spcBef>
              <a:spcAft>
                <a:spcPct val="0"/>
              </a:spcAft>
              <a:defRPr/>
            </a:pPr>
            <a:endParaRPr lang="en-US" sz="2500" dirty="0" smtClean="0">
              <a:latin typeface="Arial" pitchFamily="34" charset="0"/>
              <a:cs typeface="Arial" pitchFamily="34" charset="0"/>
            </a:endParaRPr>
          </a:p>
          <a:p>
            <a:pPr marL="0" marR="0" lvl="2" indent="0" algn="l" defTabSz="896203" rtl="0" eaLnBrk="1" fontAlgn="base" latinLnBrk="0" hangingPunct="1">
              <a:lnSpc>
                <a:spcPct val="100000"/>
              </a:lnSpc>
              <a:spcBef>
                <a:spcPct val="30000"/>
              </a:spcBef>
              <a:spcAft>
                <a:spcPct val="0"/>
              </a:spcAft>
              <a:buClrTx/>
              <a:buSzTx/>
              <a:buFontTx/>
              <a:buNone/>
              <a:tabLst/>
              <a:defRPr/>
            </a:pPr>
            <a:r>
              <a:rPr lang="en-US" sz="2500" kern="1200" dirty="0" smtClean="0">
                <a:solidFill>
                  <a:schemeClr val="tx1"/>
                </a:solidFill>
                <a:latin typeface="Arial" pitchFamily="34" charset="0"/>
                <a:cs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But that was in high school. In college, and especially grad school, I’m not afraid to go to the library anymore because we have a very good [assist 0:45:56] and we have a very good website.” (USG2 0:45:28, Male Age 25)</a:t>
            </a:r>
          </a:p>
          <a:p>
            <a:r>
              <a:rPr lang="en-US" sz="2500" kern="1200" dirty="0" smtClean="0">
                <a:solidFill>
                  <a:schemeClr val="tx1"/>
                </a:solidFill>
                <a:latin typeface="Arial" pitchFamily="34" charset="0"/>
                <a:cs typeface="Arial" pitchFamily="34" charset="0"/>
              </a:rPr>
              <a:t>  </a:t>
            </a:r>
          </a:p>
          <a:p>
            <a:r>
              <a:rPr lang="en-US" sz="2500" kern="1200" dirty="0" smtClean="0">
                <a:solidFill>
                  <a:schemeClr val="tx1"/>
                </a:solidFill>
                <a:latin typeface="Arial" pitchFamily="34" charset="0"/>
                <a:cs typeface="Arial" pitchFamily="34" charset="0"/>
              </a:rPr>
              <a:t>“I have better things to do than go drive all the way to the library when I can just sit at home and type it into my computer.” (USU1 0:33:12, Female Age 19)  </a:t>
            </a: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2400" y="3429000"/>
            <a:ext cx="6704013" cy="5027613"/>
          </a:xfrm>
        </p:spPr>
        <p:txBody>
          <a:bodyPr>
            <a:noAutofit/>
          </a:bodyPr>
          <a:lstStyle/>
          <a:p>
            <a:pPr defTabSz="896203" fontAlgn="base">
              <a:spcBef>
                <a:spcPct val="30000"/>
              </a:spcBef>
              <a:spcAft>
                <a:spcPct val="0"/>
              </a:spcAft>
              <a:defRPr/>
            </a:pPr>
            <a:r>
              <a:rPr lang="en-US" sz="1400" b="1" dirty="0" smtClean="0">
                <a:latin typeface="Arial" pitchFamily="34" charset="0"/>
                <a:cs typeface="Arial" pitchFamily="34" charset="0"/>
              </a:rPr>
              <a:t>Basic Research Methods 5</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Edition, p. 146-147</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questionnaire, especially the mail, email, and Web-based questionnaire, tends to encourage frank answers. This is in large part because it is easier for the researcher to guarantee anonymity for the respondent when using a mail questionnaire.”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“Another way of stating the second advantage is that the fixed format of the questionnaire tends to eliminate variation in the questioning process. Once the questions have been written in their final version and included in the questionnaire, their contents and organization will not change.”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“Questionnaires can facilitate the collection of large amounts of data in a relatively short period of time. Questionnaire-based surveys of several thousand people are not unusual, and responses typically are expected within one to two weeks.”</a:t>
            </a: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b="1" dirty="0" smtClean="0">
                <a:latin typeface="Arial" pitchFamily="34" charset="0"/>
                <a:cs typeface="Arial" pitchFamily="34" charset="0"/>
              </a:rPr>
              <a:t>Basic Research Methods 5</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Edition, p. 221</a:t>
            </a:r>
          </a:p>
          <a:p>
            <a:r>
              <a:rPr lang="en-US" sz="1400" dirty="0" smtClean="0">
                <a:latin typeface="Arial" pitchFamily="34" charset="0"/>
                <a:cs typeface="Arial" pitchFamily="34" charset="0"/>
              </a:rPr>
              <a:t>“Questionnaires vary by means of delivery (in-person, telephone, mail, email, WWW, and point-of-contact) and format (open-ended questions, attitudinal</a:t>
            </a:r>
          </a:p>
          <a:p>
            <a:r>
              <a:rPr lang="en-US" sz="1400" dirty="0" smtClean="0">
                <a:latin typeface="Arial" pitchFamily="34" charset="0"/>
                <a:cs typeface="Arial" pitchFamily="34" charset="0"/>
              </a:rPr>
              <a:t>scales, multiple choice questions, ratings, and rankings). This is perhaps the most thoroughly studied form of data gathering.”</a:t>
            </a: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Connaway, L. S., &amp; Powell, R. R. (2010). </a:t>
            </a:r>
            <a:r>
              <a:rPr lang="en-US" sz="1400" i="1" dirty="0" smtClean="0">
                <a:latin typeface="Arial" pitchFamily="34" charset="0"/>
                <a:cs typeface="Arial" pitchFamily="34" charset="0"/>
              </a:rPr>
              <a:t>Basic research methods for librarians</a:t>
            </a:r>
            <a:r>
              <a:rPr lang="en-US" sz="1400" dirty="0" smtClean="0">
                <a:latin typeface="Arial" pitchFamily="34" charset="0"/>
                <a:cs typeface="Arial" pitchFamily="34" charset="0"/>
              </a:rPr>
              <a:t>. Santa Barbara, CA: Libraries Unlimited.</a:t>
            </a:r>
          </a:p>
          <a:p>
            <a:pPr defTabSz="896203" fontAlgn="base">
              <a:spcBef>
                <a:spcPct val="30000"/>
              </a:spcBef>
              <a:spcAft>
                <a:spcPct val="0"/>
              </a:spcAft>
              <a:defRPr/>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2422" y="4410075"/>
            <a:ext cx="6327598" cy="4275138"/>
          </a:xfrm>
        </p:spPr>
        <p:txBody>
          <a:bodyPr>
            <a:noAutofit/>
          </a:bodyPr>
          <a:lstStyle/>
          <a:p>
            <a:pPr marL="224028" indent="-224028"/>
            <a:r>
              <a:rPr lang="en-US" sz="1400" dirty="0" smtClean="0">
                <a:latin typeface="Arial" pitchFamily="34" charset="0"/>
                <a:cs typeface="Arial" pitchFamily="34" charset="0"/>
              </a:rPr>
              <a:t>Microsoft Clip Art</a:t>
            </a:r>
          </a:p>
          <a:p>
            <a:pPr marL="224028" indent="-224028"/>
            <a:endParaRPr lang="en-US" sz="1400" dirty="0" smtClean="0">
              <a:latin typeface="Arial" pitchFamily="34" charset="0"/>
              <a:cs typeface="Arial" pitchFamily="34" charset="0"/>
            </a:endParaRPr>
          </a:p>
          <a:p>
            <a:pPr marL="224028" indent="-224028">
              <a:buFont typeface="Calibri" pitchFamily="34" charset="0"/>
              <a:buAutoNum type="arabicPeriod"/>
            </a:pP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codebook</a:t>
            </a:r>
            <a:r>
              <a:rPr lang="en-US" sz="1400" dirty="0" smtClean="0">
                <a:latin typeface="Arial" pitchFamily="34" charset="0"/>
                <a:cs typeface="Arial" pitchFamily="34" charset="0"/>
              </a:rPr>
              <a:t> was created with a grounded analysis of the interviews of the Emerging group, and is to date one of our most significant research findings.  </a:t>
            </a:r>
          </a:p>
          <a:p>
            <a:pPr marL="224028" indent="-224028">
              <a:buFont typeface="Calibri" pitchFamily="34" charset="0"/>
              <a:buAutoNum type="arabicPeriod"/>
            </a:pPr>
            <a:r>
              <a:rPr lang="en-US" sz="1400" dirty="0" smtClean="0">
                <a:latin typeface="Arial" pitchFamily="34" charset="0"/>
                <a:cs typeface="Arial" pitchFamily="34" charset="0"/>
              </a:rPr>
              <a:t>There was significant discussion among researchers about the content of the codebook, via emails and Skype conversations.  We started writing the codebook in May, and the final version came about in mid-September.</a:t>
            </a:r>
          </a:p>
          <a:p>
            <a:pPr marL="224028" indent="-224028">
              <a:buFont typeface="Calibri" pitchFamily="34" charset="0"/>
              <a:buAutoNum type="arabicPeriod"/>
            </a:pPr>
            <a:r>
              <a:rPr lang="en-US" sz="1400" dirty="0" smtClean="0">
                <a:latin typeface="Arial" pitchFamily="34" charset="0"/>
                <a:cs typeface="Arial" pitchFamily="34" charset="0"/>
              </a:rPr>
              <a:t>The content of the codebook reveals the priorities and practices of the Emerging group, but has been used to analyze the remaining groups we interview. (We used the codebook to analyze faculty interviews even if we don’t have a code for LinkedIn) </a:t>
            </a:r>
          </a:p>
          <a:p>
            <a:pPr marL="224028" indent="-224028">
              <a:buFont typeface="Calibri" pitchFamily="34" charset="0"/>
              <a:buAutoNum type="arabicPeriod"/>
            </a:pPr>
            <a:r>
              <a:rPr lang="en-US" sz="1400" dirty="0" smtClean="0">
                <a:latin typeface="Arial" pitchFamily="34" charset="0"/>
                <a:cs typeface="Arial" pitchFamily="34" charset="0"/>
              </a:rPr>
              <a:t>Discuss the content of the codebook.</a:t>
            </a:r>
          </a:p>
          <a:p>
            <a:pPr marL="224028" indent="-224028"/>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224028" indent="-224028">
              <a:defRPr/>
            </a:pPr>
            <a:endParaRPr lang="en-US" sz="1400" dirty="0" smtClean="0">
              <a:latin typeface="Arial" pitchFamily="34" charset="0"/>
              <a:cs typeface="Arial" pitchFamily="34" charset="0"/>
            </a:endParaRPr>
          </a:p>
          <a:p>
            <a:pPr marL="224028" indent="-224028">
              <a:defRPr/>
            </a:pPr>
            <a:endParaRPr lang="en-US" sz="1400" dirty="0">
              <a:latin typeface="Arial" pitchFamily="34" charset="0"/>
              <a:cs typeface="Arial" pitchFamily="34" charset="0"/>
            </a:endParaRPr>
          </a:p>
        </p:txBody>
      </p:sp>
      <p:sp>
        <p:nvSpPr>
          <p:cNvPr id="78851" name="Slide Number Placeholder 3"/>
          <p:cNvSpPr>
            <a:spLocks noGrp="1"/>
          </p:cNvSpPr>
          <p:nvPr>
            <p:ph type="sldNum" sz="quarter" idx="5"/>
          </p:nvPr>
        </p:nvSpPr>
        <p:spPr>
          <a:noFill/>
        </p:spPr>
        <p:txBody>
          <a:bodyPr/>
          <a:lstStyle/>
          <a:p>
            <a:fld id="{B1995BB4-5981-441D-AB2B-0A11C21A94A5}"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43000" y="0"/>
            <a:ext cx="4572000" cy="3429000"/>
          </a:xfrm>
          <a:ln/>
        </p:spPr>
      </p:sp>
      <p:sp>
        <p:nvSpPr>
          <p:cNvPr id="76802" name="Notes Placeholder 2"/>
          <p:cNvSpPr>
            <a:spLocks noGrp="1"/>
          </p:cNvSpPr>
          <p:nvPr>
            <p:ph type="body" idx="1"/>
          </p:nvPr>
        </p:nvSpPr>
        <p:spPr>
          <a:xfrm>
            <a:off x="153537" y="3429000"/>
            <a:ext cx="6476483" cy="4427538"/>
          </a:xfrm>
          <a:noFill/>
          <a:ln/>
        </p:spPr>
        <p:txBody>
          <a:bodyPr>
            <a:noAutofit/>
          </a:bodyPr>
          <a:lstStyle/>
          <a:p>
            <a:pPr>
              <a:defRPr/>
            </a:pPr>
            <a:r>
              <a:rPr lang="en-US" sz="1400" dirty="0" smtClean="0">
                <a:latin typeface="Arial" pitchFamily="34" charset="0"/>
                <a:cs typeface="Arial" pitchFamily="34" charset="0"/>
                <a:hlinkClick r:id="rId3"/>
              </a:rPr>
              <a:t>http://www.flickr.com/photos/themadguru/3546619930/</a:t>
            </a:r>
            <a:endParaRPr lang="en-US" sz="1400" dirty="0" smtClean="0">
              <a:latin typeface="Arial" pitchFamily="34" charset="0"/>
              <a:cs typeface="Arial" pitchFamily="34" charset="0"/>
            </a:endParaRPr>
          </a:p>
          <a:p>
            <a:pPr>
              <a:defRPr/>
            </a:pPr>
            <a:endParaRPr lang="en-US" sz="1400" dirty="0" smtClean="0">
              <a:latin typeface="Arial" pitchFamily="34" charset="0"/>
              <a:cs typeface="Arial" pitchFamily="34" charset="0"/>
            </a:endParaRPr>
          </a:p>
          <a:p>
            <a:pPr>
              <a:defRPr/>
            </a:pPr>
            <a:r>
              <a:rPr lang="en-US" sz="1400" dirty="0" smtClean="0">
                <a:latin typeface="Arial" pitchFamily="34" charset="0"/>
                <a:cs typeface="Arial" pitchFamily="34" charset="0"/>
              </a:rPr>
              <a:t>How we used the codebook: </a:t>
            </a:r>
          </a:p>
          <a:p>
            <a:pPr marL="224028" indent="-224028">
              <a:buFont typeface="+mj-lt"/>
              <a:buAutoNum type="arabicPeriod"/>
              <a:defRPr/>
            </a:pPr>
            <a:r>
              <a:rPr lang="en-US" sz="1400" dirty="0" smtClean="0">
                <a:latin typeface="Arial" pitchFamily="34" charset="0"/>
                <a:cs typeface="Arial" pitchFamily="34" charset="0"/>
              </a:rPr>
              <a:t>First: the 3 researchers and research assistant coded the same two transcripts, one US and one UK (both secondary school).  </a:t>
            </a:r>
          </a:p>
          <a:p>
            <a:pPr marL="224028" indent="-224028">
              <a:buFont typeface="+mj-lt"/>
              <a:buAutoNum type="arabicPeriod"/>
              <a:defRPr/>
            </a:pPr>
            <a:r>
              <a:rPr lang="en-US" sz="1400" dirty="0" smtClean="0">
                <a:latin typeface="Arial" pitchFamily="34" charset="0"/>
                <a:cs typeface="Arial" pitchFamily="34" charset="0"/>
              </a:rPr>
              <a:t>We met and re-met and coded and re-coded until there was agreement.  </a:t>
            </a:r>
          </a:p>
          <a:p>
            <a:pPr marL="224028" indent="-224028">
              <a:buFont typeface="+mj-lt"/>
              <a:buAutoNum type="arabicPeriod"/>
              <a:defRPr/>
            </a:pPr>
            <a:r>
              <a:rPr lang="en-US" sz="1400" dirty="0" smtClean="0">
                <a:latin typeface="Arial" pitchFamily="34" charset="0"/>
                <a:cs typeface="Arial" pitchFamily="34" charset="0"/>
              </a:rPr>
              <a:t>THEN we went our separate ways to code.  BUT we still communicate with  each other in our coding processes, because of the remote nature of our collaboration.  </a:t>
            </a:r>
          </a:p>
          <a:p>
            <a:pPr marL="224028" indent="-224028">
              <a:buFont typeface="+mj-lt"/>
              <a:buAutoNum type="arabicPeriod"/>
              <a:defRPr/>
            </a:pPr>
            <a:r>
              <a:rPr lang="en-US" sz="1400" dirty="0" smtClean="0">
                <a:latin typeface="Arial" pitchFamily="34" charset="0"/>
                <a:cs typeface="Arial" pitchFamily="34" charset="0"/>
              </a:rPr>
              <a:t>Coding is done on paper, for the most part, and then the codes are entered into word, or scanned and sent to research assistants, who enter the coding into NVivo9.  When the research assistants are entering the coding, they notice discrepancies, document them, and generate a discussion about what was intended, and what should the final coding be.</a:t>
            </a:r>
          </a:p>
          <a:p>
            <a:pPr marL="224028" indent="-224028">
              <a:buFont typeface="+mj-lt"/>
              <a:buAutoNum type="arabicPeriod"/>
              <a:defRPr/>
            </a:pPr>
            <a:r>
              <a:rPr lang="en-US" sz="1400" dirty="0" smtClean="0">
                <a:latin typeface="Arial" pitchFamily="34" charset="0"/>
                <a:cs typeface="Arial" pitchFamily="34" charset="0"/>
              </a:rPr>
              <a:t>This continuous communication provides more consistency in coding across the researchers.  </a:t>
            </a:r>
          </a:p>
          <a:p>
            <a:pPr marL="224028" indent="-224028">
              <a:buFont typeface="+mj-lt"/>
              <a:buAutoNum type="arabicPeriod"/>
              <a:defRPr/>
            </a:pPr>
            <a:r>
              <a:rPr lang="en-US" sz="1400" dirty="0" smtClean="0">
                <a:latin typeface="Arial" pitchFamily="34" charset="0"/>
                <a:cs typeface="Arial" pitchFamily="34" charset="0"/>
              </a:rPr>
              <a:t>When Inter-coder Reliability was calculated between all five coders it was found to be an average of 0.6380 for Kappa and an Agreement Percentage of 98%.</a:t>
            </a:r>
          </a:p>
          <a:p>
            <a:pPr marL="0" lvl="2">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4"/>
              </a:rPr>
              <a:t>http://www.oclc.org/research/activities/vandr/</a:t>
            </a:r>
            <a:endParaRPr lang="en-US" sz="1400" u="sng" dirty="0" smtClean="0">
              <a:latin typeface="Arial" pitchFamily="34" charset="0"/>
              <a:cs typeface="Arial" pitchFamily="34" charset="0"/>
            </a:endParaRPr>
          </a:p>
          <a:p>
            <a:pPr marL="0" lvl="2" defTabSz="896203" fontAlgn="base">
              <a:spcBef>
                <a:spcPct val="30000"/>
              </a:spcBef>
              <a:spcAft>
                <a:spcPct val="0"/>
              </a:spcAft>
              <a:defRPr/>
            </a:pPr>
            <a:endParaRPr lang="en-US" sz="1400" dirty="0" smtClean="0">
              <a:latin typeface="Arial" pitchFamily="34" charset="0"/>
              <a:cs typeface="Arial" pitchFamily="34" charset="0"/>
            </a:endParaRPr>
          </a:p>
          <a:p>
            <a:pPr marL="224028" indent="-224028"/>
            <a:endParaRPr lang="en-US" sz="1400" dirty="0" smtClean="0">
              <a:latin typeface="Arial" pitchFamily="34" charset="0"/>
              <a:cs typeface="Arial" pitchFamily="34" charset="0"/>
            </a:endParaRPr>
          </a:p>
          <a:p>
            <a:pPr marL="224028" indent="-224028"/>
            <a:endParaRPr lang="en-US" sz="1400" dirty="0" smtClean="0">
              <a:latin typeface="Arial" pitchFamily="34" charset="0"/>
              <a:cs typeface="Arial" pitchFamily="34" charset="0"/>
            </a:endParaRPr>
          </a:p>
        </p:txBody>
      </p:sp>
      <p:sp>
        <p:nvSpPr>
          <p:cNvPr id="76803" name="Slide Number Placeholder 3"/>
          <p:cNvSpPr>
            <a:spLocks noGrp="1"/>
          </p:cNvSpPr>
          <p:nvPr>
            <p:ph type="sldNum" sz="quarter" idx="5"/>
          </p:nvPr>
        </p:nvSpPr>
        <p:spPr>
          <a:noFill/>
        </p:spPr>
        <p:txBody>
          <a:bodyPr/>
          <a:lstStyle/>
          <a:p>
            <a:fld id="{2177A651-6162-4D24-9DF1-E81FC356E405}"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896203" fontAlgn="base">
              <a:spcAft>
                <a:spcPct val="0"/>
              </a:spcAft>
              <a:defRPr/>
            </a:pPr>
            <a:r>
              <a:rPr lang="en-US" sz="1400" dirty="0" smtClean="0">
                <a:latin typeface="Arial" pitchFamily="34" charset="0"/>
                <a:cs typeface="Arial" pitchFamily="34" charset="0"/>
              </a:rPr>
              <a:t>QSR International. (2011). </a:t>
            </a:r>
            <a:r>
              <a:rPr lang="en-US" sz="1400" i="1" dirty="0" err="1" smtClean="0">
                <a:latin typeface="Arial" pitchFamily="34" charset="0"/>
                <a:cs typeface="Arial" pitchFamily="34" charset="0"/>
              </a:rPr>
              <a:t>NVivo</a:t>
            </a:r>
            <a:r>
              <a:rPr lang="en-US" sz="1400" i="1" dirty="0" smtClean="0">
                <a:latin typeface="Arial" pitchFamily="34" charset="0"/>
                <a:cs typeface="Arial" pitchFamily="34" charset="0"/>
              </a:rPr>
              <a:t> 9: Getting started.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3"/>
              </a:rPr>
              <a:t>http://download.qsrinternational.com/Document/NVivo9/NVivo9-Getting-Started-Guide.pdf</a:t>
            </a:r>
            <a:r>
              <a:rPr lang="en-US" sz="1400" i="1" dirty="0" smtClean="0">
                <a:latin typeface="Arial" pitchFamily="34" charset="0"/>
                <a:cs typeface="Arial" pitchFamily="34" charset="0"/>
              </a:rPr>
              <a:t> </a:t>
            </a:r>
          </a:p>
          <a:p>
            <a:pPr defTabSz="896203" fontAlgn="base">
              <a:spcAft>
                <a:spcPct val="0"/>
              </a:spcAft>
              <a:defRPr/>
            </a:pPr>
            <a:endParaRPr lang="en-US" sz="1400" dirty="0" smtClean="0">
              <a:latin typeface="Arial" pitchFamily="34" charset="0"/>
              <a:cs typeface="Arial" pitchFamily="34" charset="0"/>
            </a:endParaRPr>
          </a:p>
          <a:p>
            <a:pPr defTabSz="896203" fontAlgn="base">
              <a:spcAft>
                <a:spcPct val="0"/>
              </a:spcAft>
              <a:defRPr/>
            </a:pPr>
            <a:r>
              <a:rPr lang="en-US" sz="1400" dirty="0" smtClean="0">
                <a:latin typeface="Arial" pitchFamily="34" charset="0"/>
                <a:cs typeface="Arial" pitchFamily="34" charset="0"/>
              </a:rPr>
              <a:t>Screenshot of our codebook in </a:t>
            </a:r>
            <a:r>
              <a:rPr lang="en-US" sz="1400" dirty="0" err="1" smtClean="0">
                <a:latin typeface="Arial" pitchFamily="34" charset="0"/>
                <a:cs typeface="Arial" pitchFamily="34" charset="0"/>
              </a:rPr>
              <a:t>Nvivo</a:t>
            </a:r>
            <a:r>
              <a:rPr lang="en-US" sz="1400" dirty="0" smtClean="0">
                <a:latin typeface="Arial" pitchFamily="34" charset="0"/>
                <a:cs typeface="Arial" pitchFamily="34" charset="0"/>
              </a:rPr>
              <a:t> 9</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572000"/>
          </a:xfrm>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ea typeface="+mn-ea"/>
                <a:cs typeface="Arial" pitchFamily="34" charset="0"/>
              </a:rPr>
              <a:t>The percentages of</a:t>
            </a:r>
            <a:r>
              <a:rPr lang="en-US" sz="1400" kern="1200" baseline="0" dirty="0" smtClean="0">
                <a:solidFill>
                  <a:schemeClr val="tx1"/>
                </a:solidFill>
                <a:latin typeface="Arial" pitchFamily="34" charset="0"/>
                <a:ea typeface="+mn-ea"/>
                <a:cs typeface="Arial" pitchFamily="34" charset="0"/>
              </a:rPr>
              <a:t> mentions of using </a:t>
            </a:r>
            <a:r>
              <a:rPr lang="en-US" sz="1400" kern="1200" baseline="0" dirty="0" err="1" smtClean="0">
                <a:solidFill>
                  <a:schemeClr val="tx1"/>
                </a:solidFill>
                <a:latin typeface="Arial" pitchFamily="34" charset="0"/>
                <a:ea typeface="+mn-ea"/>
                <a:cs typeface="Arial" pitchFamily="34" charset="0"/>
              </a:rPr>
              <a:t>Facebook</a:t>
            </a:r>
            <a:r>
              <a:rPr lang="en-US" sz="1400" kern="1200" baseline="0" dirty="0" smtClean="0">
                <a:solidFill>
                  <a:schemeClr val="tx1"/>
                </a:solidFill>
                <a:latin typeface="Arial" pitchFamily="34" charset="0"/>
                <a:ea typeface="+mn-ea"/>
                <a:cs typeface="Arial" pitchFamily="34" charset="0"/>
              </a:rPr>
              <a:t> are lowest at 90% with Experiencing, highest with Establishing and Embedding with 100% mentioning </a:t>
            </a:r>
            <a:r>
              <a:rPr lang="en-US" sz="1400" kern="1200" baseline="0" dirty="0" err="1" smtClean="0">
                <a:solidFill>
                  <a:schemeClr val="tx1"/>
                </a:solidFill>
                <a:latin typeface="Arial" pitchFamily="34" charset="0"/>
                <a:ea typeface="+mn-ea"/>
                <a:cs typeface="Arial" pitchFamily="34" charset="0"/>
              </a:rPr>
              <a:t>Facebook</a:t>
            </a:r>
            <a:r>
              <a:rPr lang="en-US" sz="1400" kern="1200" baseline="0" dirty="0" smtClean="0">
                <a:solidFill>
                  <a:schemeClr val="tx1"/>
                </a:solidFill>
                <a:latin typeface="Arial" pitchFamily="34" charset="0"/>
                <a:ea typeface="+mn-ea"/>
                <a:cs typeface="Arial"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Arial" pitchFamily="34" charset="0"/>
              <a:ea typeface="+mn-ea"/>
              <a:cs typeface="Arial" pitchFamily="34" charset="0"/>
            </a:endParaRPr>
          </a:p>
          <a:p>
            <a:pPr>
              <a:defRPr/>
            </a:pPr>
            <a:r>
              <a:rPr lang="en-US" sz="1400" kern="1200" baseline="0" dirty="0" smtClean="0">
                <a:solidFill>
                  <a:schemeClr val="tx1"/>
                </a:solidFill>
                <a:latin typeface="Arial" pitchFamily="34" charset="0"/>
                <a:ea typeface="+mn-ea"/>
                <a:cs typeface="Arial" pitchFamily="34" charset="0"/>
              </a:rPr>
              <a:t>Establishing </a:t>
            </a:r>
            <a:r>
              <a:rPr lang="en-US" sz="1400" dirty="0" smtClean="0"/>
              <a:t>also are the </a:t>
            </a:r>
            <a:r>
              <a:rPr lang="en-US" sz="1400" kern="1200" baseline="0" dirty="0" smtClean="0">
                <a:solidFill>
                  <a:schemeClr val="tx1"/>
                </a:solidFill>
                <a:latin typeface="Arial" pitchFamily="34" charset="0"/>
                <a:ea typeface="+mn-ea"/>
                <a:cs typeface="Arial" pitchFamily="34" charset="0"/>
              </a:rPr>
              <a:t>highest users of Google at 100%, with Experiencing at only 80%.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Arial" pitchFamily="34" charset="0"/>
                <a:ea typeface="+mn-ea"/>
                <a:cs typeface="Arial" pitchFamily="34" charset="0"/>
              </a:rPr>
              <a:t>Experiencing, however, are the highest for mentioning Twitter at 70%, with a mere 3% mentioning Twitter in the Emerging stage.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Arial" pitchFamily="34" charset="0"/>
                <a:ea typeface="+mn-ea"/>
                <a:cs typeface="Arial" pitchFamily="34" charset="0"/>
              </a:rPr>
              <a:t>Establishing are the highest YouTube mentions at 50%, with 23% of Emerging being the lowest mentions of YouTube. </a:t>
            </a:r>
            <a:endParaRPr lang="en-US" sz="14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228599" y="3656013"/>
            <a:ext cx="6400801" cy="5259388"/>
          </a:xfrm>
        </p:spPr>
        <p:txBody>
          <a:bodyPr>
            <a:noAutofit/>
          </a:bodyPr>
          <a:lstStyle/>
          <a:p>
            <a:pPr>
              <a:defRPr/>
            </a:pPr>
            <a:r>
              <a:rPr lang="en-US" sz="1400" i="1" dirty="0" smtClean="0">
                <a:latin typeface="Arial" pitchFamily="34" charset="0"/>
                <a:ea typeface="ＭＳ Ｐゴシック" charset="-128"/>
                <a:cs typeface="Arial" pitchFamily="34" charset="0"/>
              </a:rPr>
              <a:t>All stages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ea typeface="+mn-ea"/>
                <a:cs typeface="Arial" pitchFamily="34" charset="0"/>
              </a:rPr>
              <a:t>Mentions of contact with human beings go across the board—the percentages are at the lowest at 90% with Embedding (graduate students).    Where the shifts happen is in which particular people are being contacted.  Emerging students contact parents at rates of more than 48% (with a high of 58% for mothers—that came out in </a:t>
            </a:r>
            <a:r>
              <a:rPr lang="en-US" sz="1400" kern="1200" dirty="0" err="1" smtClean="0">
                <a:solidFill>
                  <a:schemeClr val="tx1"/>
                </a:solidFill>
                <a:latin typeface="Arial" pitchFamily="34" charset="0"/>
                <a:ea typeface="+mn-ea"/>
                <a:cs typeface="Arial" pitchFamily="34" charset="0"/>
              </a:rPr>
              <a:t>Sensemaking</a:t>
            </a:r>
            <a:r>
              <a:rPr lang="en-US" sz="1400" kern="1200" dirty="0" smtClean="0">
                <a:solidFill>
                  <a:schemeClr val="tx1"/>
                </a:solidFill>
                <a:latin typeface="Arial" pitchFamily="34" charset="0"/>
                <a:ea typeface="+mn-ea"/>
                <a:cs typeface="Arial" pitchFamily="34" charset="0"/>
              </a:rPr>
              <a:t>: The Information Confluence and Seeking Synchronicity).  They contact friends even more at 68%.  These percentages closely match those of the Establishing upper-division students.  There is a striking decline in consultations with family members among graduate students, but there is a decline across the board in human consultation within the Embedding stage, perhaps reflecting an emphasis on individual work, and the need for graduate students in particular to figure things out on their own, before they can be recognized as experts in their field.  (</a:t>
            </a:r>
            <a:r>
              <a:rPr lang="en-US" sz="1400" kern="1200" dirty="0" err="1" smtClean="0">
                <a:solidFill>
                  <a:schemeClr val="tx1"/>
                </a:solidFill>
                <a:latin typeface="Arial" pitchFamily="34" charset="0"/>
                <a:ea typeface="+mn-ea"/>
                <a:cs typeface="Arial" pitchFamily="34" charset="0"/>
              </a:rPr>
              <a:t>cf</a:t>
            </a:r>
            <a:r>
              <a:rPr lang="en-US" sz="1400" kern="1200" dirty="0" smtClean="0">
                <a:solidFill>
                  <a:schemeClr val="tx1"/>
                </a:solidFill>
                <a:latin typeface="Arial" pitchFamily="34" charset="0"/>
                <a:ea typeface="+mn-ea"/>
                <a:cs typeface="Arial" pitchFamily="34" charset="0"/>
              </a:rPr>
              <a:t> grad students being afraid that the transcripts for virtual reference would be seen by their professors, in Seeking Synchronicity).    The percentages reconfigure themselves altogether in the Experiencing category, with faculty not mentioning parents more than 10% of the time, , but mentioning peers 50%, and Librarians 20%, the highest percentage of mentions in any category.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ea typeface="+mn-ea"/>
              <a:cs typeface="Arial" pitchFamily="34" charset="0"/>
            </a:endParaRPr>
          </a:p>
          <a:p>
            <a:pPr eaLnBrk="1" hangingPunct="1"/>
            <a:r>
              <a:rPr lang="en-US" sz="1400" dirty="0" smtClean="0">
                <a:latin typeface="Arial" pitchFamily="34" charset="0"/>
                <a:ea typeface="ＭＳ Ｐゴシック" charset="-128"/>
                <a:cs typeface="Arial" pitchFamily="34" charset="0"/>
              </a:rPr>
              <a:t>“One of my </a:t>
            </a:r>
            <a:r>
              <a:rPr lang="en-US" sz="1400" dirty="0" err="1" smtClean="0">
                <a:latin typeface="Arial" pitchFamily="34" charset="0"/>
                <a:ea typeface="ＭＳ Ｐゴシック" charset="-128"/>
                <a:cs typeface="Arial" pitchFamily="34" charset="0"/>
              </a:rPr>
              <a:t>favourite</a:t>
            </a:r>
            <a:r>
              <a:rPr lang="en-US" sz="1400" dirty="0" smtClean="0">
                <a:latin typeface="Arial" pitchFamily="34" charset="0"/>
                <a:ea typeface="ＭＳ Ｐゴシック" charset="-128"/>
                <a:cs typeface="Arial" pitchFamily="34" charset="0"/>
              </a:rPr>
              <a:t> ways of getting information is by asking people.  Instead of </a:t>
            </a:r>
            <a:r>
              <a:rPr lang="en-US" sz="1400" dirty="0" err="1" smtClean="0">
                <a:latin typeface="Arial" pitchFamily="34" charset="0"/>
                <a:ea typeface="ＭＳ Ｐゴシック" charset="-128"/>
                <a:cs typeface="Arial" pitchFamily="34" charset="0"/>
              </a:rPr>
              <a:t>Googling</a:t>
            </a:r>
            <a:r>
              <a:rPr lang="en-US" sz="1400" dirty="0" smtClean="0">
                <a:latin typeface="Arial" pitchFamily="34" charset="0"/>
                <a:ea typeface="ＭＳ Ｐゴシック" charset="-128"/>
                <a:cs typeface="Arial" pitchFamily="34" charset="0"/>
              </a:rPr>
              <a:t> the whole time I mostly have faith in the fact that people are actually learning, if I can go to a tutor and ask them something.” (UKU3 0:19:34, Female Age 19)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ea typeface="+mn-ea"/>
              <a:cs typeface="Arial" pitchFamily="34" charset="0"/>
            </a:endParaRP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228600" y="4343400"/>
            <a:ext cx="6400800" cy="4114800"/>
          </a:xfrm>
          <a:noFill/>
          <a:ln/>
        </p:spPr>
        <p:txBody>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http://www.flickr.com/photos/domesticat/2438570563/</a:t>
            </a:r>
          </a:p>
          <a:p>
            <a:endParaRPr lang="en-US" sz="1400" dirty="0" smtClean="0">
              <a:latin typeface="Arial" pitchFamily="34" charset="0"/>
              <a:cs typeface="Arial" pitchFamily="34" charset="0"/>
            </a:endParaRPr>
          </a:p>
          <a:p>
            <a:r>
              <a:rPr lang="en-GB" sz="1400" dirty="0" smtClean="0">
                <a:latin typeface="Arial" pitchFamily="34" charset="0"/>
              </a:rPr>
              <a:t>“– there’s a lady in the library who helps you find things.” USU5, Systems Engineering, Male, Age 19</a:t>
            </a:r>
            <a:endParaRPr lang="en-US" sz="1400" dirty="0" smtClean="0">
              <a:latin typeface="Arial" pitchFamily="34" charset="0"/>
            </a:endParaRPr>
          </a:p>
          <a:p>
            <a:endParaRPr lang="en-US" sz="1400"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EF6915A-DE8A-4E9E-B836-65222E5509EB}" type="slidenum">
              <a:rPr lang="en-US" smtClean="0">
                <a:latin typeface="Arial" pitchFamily="34" charset="0"/>
                <a:ea typeface="MS PGothic" pitchFamily="34" charset="-128"/>
              </a:rPr>
              <a:pPr/>
              <a:t>29</a:t>
            </a:fld>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 diamond is a chunk</a:t>
            </a:r>
            <a:r>
              <a:rPr lang="en-US" sz="1400" baseline="0" dirty="0" smtClean="0"/>
              <a:t> of coal made good under pressure.” –Henry Kissinger</a:t>
            </a:r>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2399" y="3429000"/>
            <a:ext cx="6704013" cy="5562600"/>
          </a:xfrm>
        </p:spPr>
        <p:txBody>
          <a:bodyPr>
            <a:noAutofit/>
          </a:bodyPr>
          <a:lstStyle/>
          <a:p>
            <a:r>
              <a:rPr lang="en-US" sz="1300" i="1" dirty="0" smtClean="0">
                <a:latin typeface="Arial" pitchFamily="34" charset="0"/>
                <a:cs typeface="Arial" pitchFamily="34" charset="0"/>
              </a:rPr>
              <a:t>Image: Microsoft Clip Art</a:t>
            </a:r>
          </a:p>
          <a:p>
            <a:endParaRPr lang="en-US" sz="1300" i="1" dirty="0" smtClean="0">
              <a:latin typeface="Arial" pitchFamily="34" charset="0"/>
              <a:cs typeface="Arial" pitchFamily="34" charset="0"/>
            </a:endParaRPr>
          </a:p>
          <a:p>
            <a:pPr>
              <a:defRPr/>
            </a:pPr>
            <a:r>
              <a:rPr lang="en-US" sz="1300" dirty="0" smtClean="0">
                <a:latin typeface="Arial" pitchFamily="34" charset="0"/>
                <a:cs typeface="Arial" pitchFamily="34" charset="0"/>
              </a:rPr>
              <a:t>Findings indicate that the library equates books with this being implied by 22 Emerging participants, 6 Establishing, 6 Embedding, and yet very interestingly, by none of the Experiencing participants.  </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In a recent Pew Internet &amp; American Life Project report, a national survey of Americans (16 years and older) found that 80% declare borrowing books is a “very important” service libraries provide (</a:t>
            </a:r>
            <a:r>
              <a:rPr lang="en-US" sz="1300" dirty="0" err="1" smtClean="0">
                <a:latin typeface="Arial" pitchFamily="34" charset="0"/>
                <a:cs typeface="Arial" pitchFamily="34" charset="0"/>
              </a:rPr>
              <a:t>Zickuhr</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Raine</a:t>
            </a:r>
            <a:r>
              <a:rPr lang="en-US" sz="1300" dirty="0" smtClean="0">
                <a:latin typeface="Arial" pitchFamily="34" charset="0"/>
                <a:cs typeface="Arial" pitchFamily="34" charset="0"/>
              </a:rPr>
              <a:t>, and Purcell 2013).  Additionally, of the 53% who had visited a library or bookmobile in the last year, 73% said they visit to borrow print books (</a:t>
            </a:r>
            <a:r>
              <a:rPr lang="en-US" sz="1300" dirty="0" err="1" smtClean="0">
                <a:latin typeface="Arial" pitchFamily="34" charset="0"/>
                <a:cs typeface="Arial" pitchFamily="34" charset="0"/>
              </a:rPr>
              <a:t>Zickuhr</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Raine</a:t>
            </a:r>
            <a:r>
              <a:rPr lang="en-US" sz="1300" dirty="0" smtClean="0">
                <a:latin typeface="Arial" pitchFamily="34" charset="0"/>
                <a:cs typeface="Arial" pitchFamily="34" charset="0"/>
              </a:rPr>
              <a:t>, and Purcell 2013). </a:t>
            </a:r>
          </a:p>
          <a:p>
            <a:endParaRPr lang="en-US" sz="1300" i="1" dirty="0" smtClean="0">
              <a:latin typeface="Arial" pitchFamily="34" charset="0"/>
              <a:cs typeface="Arial" pitchFamily="34" charset="0"/>
            </a:endParaRPr>
          </a:p>
          <a:p>
            <a:r>
              <a:rPr lang="en-US" sz="1300" dirty="0" smtClean="0">
                <a:latin typeface="Arial" pitchFamily="34" charset="0"/>
                <a:cs typeface="Arial" pitchFamily="34" charset="0"/>
              </a:rPr>
              <a:t>Pew Internet &amp; American Life Project. (2013). </a:t>
            </a:r>
            <a:r>
              <a:rPr lang="en-US" sz="1300" i="1" dirty="0" smtClean="0">
                <a:latin typeface="Arial" pitchFamily="34" charset="0"/>
                <a:cs typeface="Arial" pitchFamily="34" charset="0"/>
              </a:rPr>
              <a:t>Library services in the digital age. </a:t>
            </a:r>
            <a:r>
              <a:rPr lang="en-US" sz="1300" dirty="0" err="1" smtClean="0">
                <a:latin typeface="Arial" pitchFamily="34" charset="0"/>
                <a:cs typeface="Arial" pitchFamily="34" charset="0"/>
              </a:rPr>
              <a:t>Zickuhr</a:t>
            </a:r>
            <a:r>
              <a:rPr lang="en-US" sz="1300" dirty="0" smtClean="0">
                <a:latin typeface="Arial" pitchFamily="34" charset="0"/>
                <a:cs typeface="Arial" pitchFamily="34" charset="0"/>
              </a:rPr>
              <a:t>, K., </a:t>
            </a:r>
            <a:r>
              <a:rPr lang="en-US" sz="1300" dirty="0" err="1" smtClean="0">
                <a:latin typeface="Arial" pitchFamily="34" charset="0"/>
                <a:cs typeface="Arial" pitchFamily="34" charset="0"/>
              </a:rPr>
              <a:t>Rainie</a:t>
            </a:r>
            <a:r>
              <a:rPr lang="en-US" sz="1300" dirty="0" smtClean="0">
                <a:latin typeface="Arial" pitchFamily="34" charset="0"/>
                <a:cs typeface="Arial" pitchFamily="34" charset="0"/>
              </a:rPr>
              <a:t>, L., &amp; Purcell, K</a:t>
            </a:r>
            <a:r>
              <a:rPr lang="en-US" sz="1400" dirty="0" smtClean="0">
                <a:latin typeface="Arial" pitchFamily="34" charset="0"/>
                <a:cs typeface="Arial" pitchFamily="34" charset="0"/>
              </a:rPr>
              <a:t>. </a:t>
            </a:r>
          </a:p>
          <a:p>
            <a:endParaRPr lang="en-US" sz="1300" i="1" dirty="0" smtClean="0">
              <a:latin typeface="Arial" pitchFamily="34" charset="0"/>
              <a:cs typeface="Arial" pitchFamily="34" charset="0"/>
            </a:endParaRPr>
          </a:p>
          <a:p>
            <a:r>
              <a:rPr lang="en-US" sz="1300" kern="1200" dirty="0" smtClean="0">
                <a:solidFill>
                  <a:schemeClr val="tx1"/>
                </a:solidFill>
                <a:latin typeface="Arial" pitchFamily="34" charset="0"/>
                <a:cs typeface="Arial" pitchFamily="34" charset="0"/>
              </a:rPr>
              <a:t>“So I don’t tend to want to spend my weekend wandering round Oxford trying to find books in the library if I’m perfectly honest.  You know?  That’s just me.” (UKU1 0:19:41, Female Age 57)</a:t>
            </a:r>
          </a:p>
          <a:p>
            <a:r>
              <a:rPr lang="en-US" sz="1300" kern="1200" dirty="0" smtClean="0">
                <a:solidFill>
                  <a:schemeClr val="tx1"/>
                </a:solidFill>
                <a:latin typeface="Arial" pitchFamily="34" charset="0"/>
                <a:cs typeface="Arial" pitchFamily="34" charset="0"/>
              </a:rPr>
              <a:t>   </a:t>
            </a:r>
          </a:p>
          <a:p>
            <a:r>
              <a:rPr lang="en-GB" sz="1300" kern="1200" dirty="0" smtClean="0">
                <a:solidFill>
                  <a:schemeClr val="tx1"/>
                </a:solidFill>
                <a:latin typeface="Arial" pitchFamily="34" charset="0"/>
                <a:cs typeface="Arial" pitchFamily="34" charset="0"/>
              </a:rPr>
              <a:t>“Getting a book out of the library is a slower process but it is a more fulfilling process and if I could add to that I prefer doing my academic work by hand because I feel more of a connection with my work that I put more effort into it.” (UKU3 0:24:44</a:t>
            </a:r>
            <a:r>
              <a:rPr lang="en-US" sz="1300" kern="1200" dirty="0" smtClean="0">
                <a:solidFill>
                  <a:schemeClr val="tx1"/>
                </a:solidFill>
                <a:latin typeface="Arial" pitchFamily="34" charset="0"/>
                <a:cs typeface="Arial" pitchFamily="34" charset="0"/>
              </a:rPr>
              <a:t>, Female Age 19</a:t>
            </a:r>
            <a:r>
              <a:rPr lang="en-GB" sz="1300" kern="1200" dirty="0" smtClean="0">
                <a:solidFill>
                  <a:schemeClr val="tx1"/>
                </a:solidFill>
                <a:latin typeface="Arial" pitchFamily="34" charset="0"/>
                <a:cs typeface="Arial" pitchFamily="34" charset="0"/>
              </a:rPr>
              <a:t>)</a:t>
            </a:r>
            <a:endParaRPr lang="en-US" sz="1300" kern="1200" dirty="0" smtClean="0">
              <a:solidFill>
                <a:schemeClr val="tx1"/>
              </a:solidFill>
              <a:latin typeface="Arial" pitchFamily="34" charset="0"/>
              <a:cs typeface="Arial" pitchFamily="34" charset="0"/>
            </a:endParaRPr>
          </a:p>
          <a:p>
            <a:r>
              <a:rPr lang="en-GB" sz="1300" kern="1200" dirty="0" smtClean="0">
                <a:solidFill>
                  <a:schemeClr val="tx1"/>
                </a:solidFill>
                <a:latin typeface="Arial" pitchFamily="34" charset="0"/>
                <a:cs typeface="Arial" pitchFamily="34" charset="0"/>
              </a:rPr>
              <a:t> </a:t>
            </a:r>
            <a:endParaRPr lang="en-US" sz="13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300" kern="1200" dirty="0" smtClean="0">
                <a:solidFill>
                  <a:schemeClr val="tx1"/>
                </a:solidFill>
                <a:latin typeface="Arial" pitchFamily="34" charset="0"/>
                <a:cs typeface="Arial" pitchFamily="34" charset="0"/>
              </a:rPr>
              <a:t>“I don’t use the library. Most students really don’t anymore, I know a couple of people that live here but they don’t actually use it for books, they use it as a quiet place to study.” (USU4 0:36:27, Male Age 19)</a:t>
            </a:r>
            <a:endParaRPr lang="en-US" sz="1300" kern="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8" y="3656012"/>
            <a:ext cx="6859587" cy="5183187"/>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cs typeface="Arial" pitchFamily="34" charset="0"/>
            </a:endParaRPr>
          </a:p>
          <a:p>
            <a:pPr>
              <a:defRPr/>
            </a:pPr>
            <a:r>
              <a:rPr lang="en-US" sz="1100" kern="1200" dirty="0" smtClean="0">
                <a:solidFill>
                  <a:schemeClr val="tx1"/>
                </a:solidFill>
                <a:latin typeface="Arial" pitchFamily="34" charset="0"/>
                <a:cs typeface="Arial" pitchFamily="34" charset="0"/>
              </a:rPr>
              <a:t>Major Media Sites and Wikipedia were the highest sources mentioned among the Websites. Major Media Sites </a:t>
            </a:r>
            <a:r>
              <a:rPr lang="en-US" sz="1100" dirty="0" smtClean="0">
                <a:latin typeface="Arial" pitchFamily="34" charset="0"/>
                <a:cs typeface="Arial" pitchFamily="34" charset="0"/>
              </a:rPr>
              <a:t>only were mentioned </a:t>
            </a:r>
            <a:r>
              <a:rPr lang="en-US" sz="1100" kern="1200" dirty="0" smtClean="0">
                <a:solidFill>
                  <a:schemeClr val="tx1"/>
                </a:solidFill>
                <a:latin typeface="Arial" pitchFamily="34" charset="0"/>
                <a:cs typeface="Arial" pitchFamily="34" charset="0"/>
              </a:rPr>
              <a:t>by 26% (n=8) of Emerging participants, but 50% (n=5) of Establishing participants, 70% (n=7) of Embedding participants, and 40% (n=4) of Experiencing participants.  Wikipedia was highly referred to by 77% (n=24) of Emerging interviewees, 90% (n=9) of Establishing interviewees, 70% (n=7) of Embedding interviewees, before dropping to 50% (n=5) of Experiencing interviewees.  </a:t>
            </a:r>
          </a:p>
          <a:p>
            <a:endParaRPr lang="en-US" sz="1100" dirty="0" smtClean="0">
              <a:latin typeface="Arial" pitchFamily="34" charset="0"/>
              <a:cs typeface="Arial" pitchFamily="34" charset="0"/>
            </a:endParaRPr>
          </a:p>
          <a:p>
            <a:pPr>
              <a:defRPr/>
            </a:pPr>
            <a:r>
              <a:rPr lang="en-US" sz="1100" kern="1200" dirty="0" smtClean="0">
                <a:solidFill>
                  <a:schemeClr val="tx1"/>
                </a:solidFill>
                <a:latin typeface="Arial" pitchFamily="34" charset="0"/>
                <a:cs typeface="Arial" pitchFamily="34" charset="0"/>
              </a:rPr>
              <a:t>Other notables were University Websites, mentioned by 40% (n=4) of Establishing participants and 50% (n=5) of Embedding participants. </a:t>
            </a:r>
            <a:r>
              <a:rPr lang="en-US" sz="1100" dirty="0" smtClean="0">
                <a:latin typeface="Arial" pitchFamily="34" charset="0"/>
                <a:cs typeface="Arial" pitchFamily="34" charset="0"/>
              </a:rPr>
              <a:t>The large number of  Embedding and Experiencing mentions of University Databases does not necessarily mean they actually use them more than the Emerging group, but</a:t>
            </a:r>
            <a:r>
              <a:rPr lang="en-US" sz="1100" u="sng" dirty="0" smtClean="0">
                <a:latin typeface="Arial" pitchFamily="34" charset="0"/>
                <a:cs typeface="Arial" pitchFamily="34" charset="0"/>
              </a:rPr>
              <a:t> </a:t>
            </a:r>
            <a:r>
              <a:rPr lang="en-US" sz="1100" dirty="0" smtClean="0">
                <a:latin typeface="Arial" pitchFamily="34" charset="0"/>
                <a:cs typeface="Arial" pitchFamily="34" charset="0"/>
              </a:rPr>
              <a:t>could mean they know what they are using, and know enough to call them out by name. Relatively lower numbers of mentions among Emerging should not necessarily be read as a measure of how often undergraduates use university databases—the rate might actually be high, but they don’t know that is what they are doing, and so it doesn’t show up in interviews.</a:t>
            </a:r>
          </a:p>
          <a:p>
            <a:pPr>
              <a:defRPr/>
            </a:pPr>
            <a:endParaRPr lang="en-US" sz="1100" dirty="0" smtClean="0">
              <a:latin typeface="Arial" pitchFamily="34" charset="0"/>
              <a:cs typeface="Arial" pitchFamily="34" charset="0"/>
            </a:endParaRPr>
          </a:p>
          <a:p>
            <a:pPr>
              <a:defRPr/>
            </a:pPr>
            <a:r>
              <a:rPr lang="en-US" sz="1100" kern="1200" dirty="0" smtClean="0">
                <a:solidFill>
                  <a:schemeClr val="tx1"/>
                </a:solidFill>
                <a:latin typeface="Arial" pitchFamily="34" charset="0"/>
                <a:cs typeface="Arial" pitchFamily="34" charset="0"/>
              </a:rPr>
              <a:t>Retail websites were brought up by 40% of Establishing participants and 50% (</a:t>
            </a:r>
            <a:r>
              <a:rPr lang="en-US" sz="1100" kern="1200" dirty="0" err="1" smtClean="0">
                <a:solidFill>
                  <a:schemeClr val="tx1"/>
                </a:solidFill>
                <a:latin typeface="Arial" pitchFamily="34" charset="0"/>
                <a:cs typeface="Arial" pitchFamily="34" charset="0"/>
              </a:rPr>
              <a:t>n's</a:t>
            </a:r>
            <a:r>
              <a:rPr lang="en-US" sz="1100" kern="1200" dirty="0" smtClean="0">
                <a:solidFill>
                  <a:schemeClr val="tx1"/>
                </a:solidFill>
                <a:latin typeface="Arial" pitchFamily="34" charset="0"/>
                <a:cs typeface="Arial" pitchFamily="34" charset="0"/>
              </a:rPr>
              <a:t>=5) of Embedding and Experiencing. </a:t>
            </a:r>
            <a:r>
              <a:rPr lang="en-US" sz="1100" dirty="0" smtClean="0">
                <a:latin typeface="Arial" pitchFamily="34" charset="0"/>
                <a:cs typeface="Arial" pitchFamily="34" charset="0"/>
              </a:rPr>
              <a:t>The use of retail sites is much lower in Emerging stage, in part because  that includes students who have not yet left home.  Once they are upper-division students, the percentage jumps to 40%, and then levels off to 50% in both Embedding and Experiencing stages.  This is something to think about, because the use of retail websites can set expectations among users in terms of the conventions of websites, what sorts of things they expect to do with chat,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cs typeface="Arial" pitchFamily="34" charset="0"/>
              </a:rPr>
              <a:t>Syllabus- and discipline-based sites were spoken of by 48.4% (n=15) of Emerging interviewees, 40% (</a:t>
            </a:r>
            <a:r>
              <a:rPr lang="en-US" sz="1100" kern="1200" dirty="0" err="1" smtClean="0">
                <a:solidFill>
                  <a:schemeClr val="tx1"/>
                </a:solidFill>
                <a:latin typeface="Arial" pitchFamily="34" charset="0"/>
                <a:cs typeface="Arial" pitchFamily="34" charset="0"/>
              </a:rPr>
              <a:t>n's</a:t>
            </a:r>
            <a:r>
              <a:rPr lang="en-US" sz="1100" kern="1200" dirty="0" smtClean="0">
                <a:solidFill>
                  <a:schemeClr val="tx1"/>
                </a:solidFill>
                <a:latin typeface="Arial" pitchFamily="34" charset="0"/>
                <a:cs typeface="Arial" pitchFamily="34" charset="0"/>
              </a:rPr>
              <a:t> 4) of Establishing and Experiencing interviewees, but only 20% (n=2) of Embedding participants.  </a:t>
            </a:r>
          </a:p>
          <a:p>
            <a:endParaRPr lang="en-US" sz="1100" dirty="0" smtClean="0">
              <a:latin typeface="Arial" pitchFamily="34" charset="0"/>
              <a:cs typeface="Arial" pitchFamily="34" charset="0"/>
            </a:endParaRPr>
          </a:p>
          <a:p>
            <a:r>
              <a:rPr lang="en-US" sz="1100" kern="1200" dirty="0" smtClean="0">
                <a:solidFill>
                  <a:schemeClr val="tx1"/>
                </a:solidFill>
                <a:latin typeface="Arial" pitchFamily="34" charset="0"/>
                <a:cs typeface="Arial" pitchFamily="34" charset="0"/>
              </a:rPr>
              <a:t>Also, the lower percentage of mentions of Wikipedia by Emerging, in comparison to other stages, might be an indication of their worries about the legitimacy of Wikipedia as a source (as expressed by their teachers in high school), and so they mention it less.  Perhaps, as students gain more confidence in their ability to tell whether the information on Wikipedia is reliable or not, they are more confident in revealing their uses of it as a resource.</a:t>
            </a:r>
          </a:p>
          <a:p>
            <a:endParaRPr lang="en-US" sz="950" dirty="0" smtClean="0"/>
          </a:p>
          <a:p>
            <a:pPr>
              <a:defRPr/>
            </a:pPr>
            <a:endParaRPr lang="en-US" sz="950" dirty="0" smtClean="0"/>
          </a:p>
          <a:p>
            <a:endParaRPr lang="en-US" sz="95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8" y="3428999"/>
            <a:ext cx="6856412" cy="5713413"/>
          </a:xfrm>
        </p:spPr>
        <p:txBody>
          <a:bodyPr>
            <a:noAutofit/>
          </a:bodyPr>
          <a:lstStyle/>
          <a:p>
            <a:pPr marL="0" marR="0" indent="-233363" algn="l" defTabSz="457200" rtl="0" eaLnBrk="1" fontAlgn="auto" latinLnBrk="0" hangingPunct="1">
              <a:spcBef>
                <a:spcPts val="900"/>
              </a:spcBef>
              <a:spcAft>
                <a:spcPts val="0"/>
              </a:spcAft>
              <a:buClrTx/>
              <a:buSzTx/>
              <a:buFont typeface="Arial" pitchFamily="34" charset="0"/>
              <a:buNone/>
              <a:tabLst/>
              <a:defRPr/>
            </a:pPr>
            <a:r>
              <a:rPr lang="en-US" sz="1000" i="1" dirty="0" smtClean="0">
                <a:latin typeface="Arial" pitchFamily="34" charset="0"/>
                <a:cs typeface="Arial" pitchFamily="34" charset="0"/>
              </a:rPr>
              <a:t>Image: </a:t>
            </a:r>
            <a:r>
              <a:rPr lang="en-GB" sz="1000" kern="1200" dirty="0" smtClean="0">
                <a:solidFill>
                  <a:schemeClr val="tx1"/>
                </a:solidFill>
                <a:latin typeface="Arial" pitchFamily="34" charset="0"/>
                <a:cs typeface="Arial" pitchFamily="34" charset="0"/>
              </a:rPr>
              <a:t>http://wp.me/pLtlj-fH</a:t>
            </a:r>
            <a:endParaRPr lang="en-US" sz="1000" i="1" dirty="0" smtClean="0">
              <a:latin typeface="Arial" pitchFamily="34" charset="0"/>
              <a:cs typeface="Arial" pitchFamily="34" charset="0"/>
            </a:endParaRPr>
          </a:p>
          <a:p>
            <a:pPr indent="-233363">
              <a:buFont typeface="Arial" pitchFamily="34" charset="0"/>
              <a:buChar char="•"/>
              <a:defRPr/>
            </a:pPr>
            <a:r>
              <a:rPr lang="en-US" sz="1000" dirty="0" smtClean="0">
                <a:latin typeface="Arial" pitchFamily="34" charset="0"/>
                <a:cs typeface="Arial" pitchFamily="34" charset="0"/>
              </a:rPr>
              <a:t>Covert online study habits</a:t>
            </a:r>
          </a:p>
          <a:p>
            <a:pPr lvl="1" indent="-233363">
              <a:buFont typeface="Arial" pitchFamily="34" charset="0"/>
              <a:buChar char="•"/>
              <a:defRPr/>
            </a:pPr>
            <a:r>
              <a:rPr lang="en-US" sz="1000" dirty="0" smtClean="0">
                <a:latin typeface="Arial" pitchFamily="34" charset="0"/>
                <a:cs typeface="Arial" pitchFamily="34" charset="0"/>
              </a:rPr>
              <a:t>Wikipedia</a:t>
            </a:r>
          </a:p>
          <a:p>
            <a:pPr lvl="1" indent="-233363">
              <a:buFont typeface="Arial" pitchFamily="34" charset="0"/>
              <a:buChar char="•"/>
              <a:defRPr/>
            </a:pPr>
            <a:r>
              <a:rPr lang="en-US" sz="1000" dirty="0" smtClean="0">
                <a:latin typeface="Arial" pitchFamily="34" charset="0"/>
                <a:cs typeface="Arial" pitchFamily="34" charset="0"/>
              </a:rPr>
              <a:t>Don’t cite</a:t>
            </a:r>
          </a:p>
          <a:p>
            <a:pPr lvl="1" indent="-233363">
              <a:buFont typeface="Arial" pitchFamily="34" charset="0"/>
              <a:buChar char="•"/>
              <a:defRPr/>
            </a:pPr>
            <a:r>
              <a:rPr lang="en-US" sz="1000" dirty="0" smtClean="0">
                <a:latin typeface="Arial" pitchFamily="34" charset="0"/>
                <a:cs typeface="Arial" pitchFamily="34" charset="0"/>
              </a:rPr>
              <a:t>Widely used</a:t>
            </a:r>
          </a:p>
          <a:p>
            <a:pPr lvl="1" indent="-233363">
              <a:buFont typeface="Arial" pitchFamily="34" charset="0"/>
              <a:buChar char="•"/>
              <a:defRPr/>
            </a:pPr>
            <a:r>
              <a:rPr lang="en-US" sz="1000" dirty="0" smtClean="0">
                <a:latin typeface="Arial" pitchFamily="34" charset="0"/>
                <a:cs typeface="Arial" pitchFamily="34" charset="0"/>
              </a:rPr>
              <a:t>Guilt</a:t>
            </a:r>
          </a:p>
          <a:p>
            <a:pPr indent="-233363">
              <a:buFont typeface="Arial" pitchFamily="34" charset="0"/>
              <a:buChar char="•"/>
              <a:defRPr/>
            </a:pPr>
            <a:r>
              <a:rPr lang="en-US" sz="1000" dirty="0" smtClean="0">
                <a:latin typeface="Arial" pitchFamily="34" charset="0"/>
                <a:cs typeface="Arial" pitchFamily="34" charset="0"/>
              </a:rPr>
              <a:t>Students &amp; teachers disagree</a:t>
            </a:r>
          </a:p>
          <a:p>
            <a:pPr lvl="1" indent="-233363">
              <a:buFont typeface="Arial" pitchFamily="34" charset="0"/>
              <a:buChar char="•"/>
              <a:defRPr/>
            </a:pPr>
            <a:r>
              <a:rPr lang="en-US" sz="1000" dirty="0" smtClean="0">
                <a:latin typeface="Arial" pitchFamily="34" charset="0"/>
                <a:cs typeface="Arial" pitchFamily="34" charset="0"/>
              </a:rPr>
              <a:t>Quality sources</a:t>
            </a:r>
          </a:p>
          <a:p>
            <a:endParaRPr lang="en-US" sz="1000" i="1" dirty="0" smtClean="0">
              <a:latin typeface="Arial" pitchFamily="34" charset="0"/>
              <a:cs typeface="Arial" pitchFamily="34" charset="0"/>
            </a:endParaRPr>
          </a:p>
          <a:p>
            <a:r>
              <a:rPr lang="en-US" sz="10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2011)</a:t>
            </a:r>
          </a:p>
          <a:p>
            <a:endParaRPr lang="en-US" sz="1000"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sz="1000" dirty="0" smtClean="0">
                <a:latin typeface="Arial" pitchFamily="34" charset="0"/>
                <a:cs typeface="Arial" pitchFamily="34" charset="0"/>
              </a:rPr>
              <a:t>White, D. S., &amp; Le Cornu, A. (2011). Visitors and Residents: A new typology for online engagement. </a:t>
            </a:r>
            <a:r>
              <a:rPr lang="en-US" sz="1000" i="1" dirty="0" smtClean="0">
                <a:latin typeface="Arial" pitchFamily="34" charset="0"/>
                <a:cs typeface="Arial" pitchFamily="34" charset="0"/>
              </a:rPr>
              <a:t>First Monday,</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16</a:t>
            </a:r>
            <a:r>
              <a:rPr lang="en-US" sz="1000" dirty="0" smtClean="0">
                <a:latin typeface="Arial" pitchFamily="34" charset="0"/>
                <a:cs typeface="Arial" pitchFamily="34" charset="0"/>
              </a:rPr>
              <a:t>(9).  Retrieved from </a:t>
            </a:r>
            <a:r>
              <a:rPr lang="en-US" sz="1000" u="sng" dirty="0" smtClean="0">
                <a:latin typeface="Arial" pitchFamily="34" charset="0"/>
                <a:cs typeface="Arial" pitchFamily="34" charset="0"/>
                <a:hlinkClick r:id="rId3"/>
              </a:rPr>
              <a:t>http://firstmonday.org/htbin/cgiwrap/bin/ojs/index.php/fm/article/viewArticle/3171/3049</a:t>
            </a:r>
            <a:endParaRPr lang="en-US" sz="1000" dirty="0" smtClean="0">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 </a:t>
            </a:r>
          </a:p>
          <a:p>
            <a:r>
              <a:rPr lang="en-US" sz="1000" kern="1200" dirty="0" smtClean="0">
                <a:solidFill>
                  <a:schemeClr val="tx1"/>
                </a:solidFill>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(USU3 0:30:59, Male Age 19)</a:t>
            </a:r>
          </a:p>
          <a:p>
            <a:r>
              <a:rPr lang="en-US" sz="1000" kern="1200" dirty="0" smtClean="0">
                <a:solidFill>
                  <a:schemeClr val="tx1"/>
                </a:solidFill>
                <a:latin typeface="Arial" pitchFamily="34" charset="0"/>
                <a:cs typeface="Arial" pitchFamily="34" charset="0"/>
              </a:rPr>
              <a:t>  </a:t>
            </a:r>
            <a:endParaRPr lang="en-US" sz="1000" b="1" dirty="0" smtClean="0">
              <a:latin typeface="Arial" pitchFamily="34" charset="0"/>
              <a:cs typeface="Arial" pitchFamily="34" charset="0"/>
            </a:endParaRPr>
          </a:p>
          <a:p>
            <a:pPr>
              <a:defRPr/>
            </a:pPr>
            <a:r>
              <a:rPr lang="en-US" sz="1000" b="1" dirty="0" smtClean="0">
                <a:latin typeface="Arial" pitchFamily="34" charset="0"/>
                <a:cs typeface="Arial" pitchFamily="34" charset="0"/>
              </a:rPr>
              <a:t>Students’ Perceptions of Teachers’ opinions of Wikipedia:</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“Avoid it.” (UKS8 0:28:28.3, Female Age 16)</a:t>
            </a:r>
          </a:p>
          <a:p>
            <a:pPr>
              <a:defRPr/>
            </a:pPr>
            <a:r>
              <a:rPr lang="en-US" sz="1000" dirty="0" smtClean="0">
                <a:latin typeface="Arial" pitchFamily="34" charset="0"/>
                <a:cs typeface="Arial" pitchFamily="34" charset="0"/>
              </a:rPr>
              <a:t>  </a:t>
            </a:r>
          </a:p>
          <a:p>
            <a:pPr>
              <a:defRPr/>
            </a:pPr>
            <a:r>
              <a:rPr lang="en-US" sz="1000" dirty="0" smtClean="0">
                <a:latin typeface="Arial" pitchFamily="34" charset="0"/>
                <a:cs typeface="Arial" pitchFamily="34" charset="0"/>
              </a:rPr>
              <a:t>“They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(USU7 0:33:14, Female Age 19)</a:t>
            </a:r>
          </a:p>
          <a:p>
            <a:pPr>
              <a:defRPr/>
            </a:pPr>
            <a:r>
              <a:rPr lang="en-US" sz="1000" dirty="0" smtClean="0">
                <a:latin typeface="Arial" pitchFamily="34" charset="0"/>
                <a:cs typeface="Arial" pitchFamily="34" charset="0"/>
              </a:rPr>
              <a:t> </a:t>
            </a:r>
          </a:p>
          <a:p>
            <a:pPr>
              <a:defRPr/>
            </a:pPr>
            <a:r>
              <a:rPr lang="en-US" sz="1000" b="1" dirty="0" smtClean="0">
                <a:latin typeface="Arial" pitchFamily="34" charset="0"/>
                <a:cs typeface="Arial" pitchFamily="34" charset="0"/>
              </a:rPr>
              <a:t>Students’ on Wikipedia:</a:t>
            </a:r>
          </a:p>
          <a:p>
            <a:pPr>
              <a:defRPr/>
            </a:pPr>
            <a:r>
              <a:rPr lang="en-US" sz="10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a:t>
            </a:r>
          </a:p>
          <a:p>
            <a:pPr>
              <a:defRPr/>
            </a:pPr>
            <a:r>
              <a:rPr lang="en-US" sz="1000" dirty="0" smtClean="0">
                <a:latin typeface="Arial" pitchFamily="34" charset="0"/>
                <a:cs typeface="Arial" pitchFamily="34" charset="0"/>
              </a:rPr>
              <a:t> </a:t>
            </a:r>
          </a:p>
          <a:p>
            <a:pPr>
              <a:defRPr/>
            </a:pPr>
            <a:r>
              <a:rPr lang="en-US" sz="1000" dirty="0" smtClean="0">
                <a:latin typeface="Arial" pitchFamily="34" charset="0"/>
                <a:cs typeface="Arial" pitchFamily="34" charset="0"/>
              </a:rPr>
              <a:t>“Everyone knows that you try not to use Wikipedia as a source because it is a cardinal sin.”  (UKU3 0:31:03, Female Age 19)</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172200" y="8685212"/>
            <a:ext cx="685800" cy="457200"/>
          </a:xfrm>
        </p:spPr>
        <p:txBody>
          <a:bodyPr/>
          <a:lstStyle/>
          <a:p>
            <a:fld id="{32CF4C4C-19F4-4555-84AC-DDCE43DBCD2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228600"/>
            <a:ext cx="4570412" cy="3429000"/>
          </a:xfrm>
          <a:ln/>
        </p:spPr>
      </p:sp>
      <p:sp>
        <p:nvSpPr>
          <p:cNvPr id="70659" name="Rectangle 3"/>
          <p:cNvSpPr>
            <a:spLocks noGrp="1" noChangeArrowheads="1"/>
          </p:cNvSpPr>
          <p:nvPr>
            <p:ph type="body" idx="1"/>
          </p:nvPr>
        </p:nvSpPr>
        <p:spPr>
          <a:xfrm>
            <a:off x="153537" y="3657600"/>
            <a:ext cx="6550925" cy="4799865"/>
          </a:xfrm>
          <a:noFill/>
          <a:ln/>
        </p:spPr>
        <p:txBody>
          <a:bodyPr>
            <a:noAutofit/>
          </a:bodyPr>
          <a:lstStyle/>
          <a:p>
            <a:r>
              <a:rPr lang="en-GB" sz="1400" b="1" dirty="0" smtClean="0">
                <a:latin typeface="Arial" pitchFamily="34" charset="0"/>
                <a:cs typeface="Arial" pitchFamily="34" charset="0"/>
              </a:rPr>
              <a:t>UKU3 (UK 1</a:t>
            </a:r>
            <a:r>
              <a:rPr lang="en-GB" sz="1400" b="1" baseline="30000" dirty="0" smtClean="0">
                <a:latin typeface="Arial" pitchFamily="34" charset="0"/>
                <a:cs typeface="Arial" pitchFamily="34" charset="0"/>
              </a:rPr>
              <a:t>st</a:t>
            </a:r>
            <a:r>
              <a:rPr lang="en-GB" sz="1400" b="1" dirty="0" smtClean="0">
                <a:latin typeface="Arial" pitchFamily="34" charset="0"/>
                <a:cs typeface="Arial" pitchFamily="34" charset="0"/>
              </a:rPr>
              <a:t> year undergraduate)</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This participant has a clear demarcation between Resident modes of engagement in her personal life and Visitor modes of engagement for study. </a:t>
            </a:r>
          </a:p>
          <a:p>
            <a:endParaRPr lang="en-US" sz="1400" dirty="0" smtClean="0">
              <a:latin typeface="Arial" pitchFamily="34" charset="0"/>
              <a:ea typeface="ＭＳ Ｐゴシック" charset="-128"/>
              <a:cs typeface="Arial" pitchFamily="34" charset="0"/>
            </a:endParaRPr>
          </a:p>
          <a:p>
            <a:r>
              <a:rPr lang="en-GB" sz="1400" dirty="0" smtClean="0">
                <a:latin typeface="Arial" pitchFamily="34" charset="0"/>
                <a:cs typeface="Arial" pitchFamily="34" charset="0"/>
              </a:rPr>
              <a:t>The map is a mode of engagement landscape onto which individuals can be plotted. The limits of the map have been defined by the four major framing concepts of the project: V&amp;R – Personal and Institutional. The Personal end of the axis encompasses an individual’s private life, and the Institutional is their professional and/or academic life.  </a:t>
            </a:r>
          </a:p>
          <a:p>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The data from the Emerging educational stage seem to suggest that individuals were engaging with systems and materials not provided by their institutions to do institutional work (e.g., consulting Wikipedia to write an essay). Such user-owned literacies, when mapped like this, take a prominent role in the academic work of many of our research subjects. Given the effect that the internet is having on collapsing the relationship between certain modes of activity and specific physical spaces, it is important not to tie notions of the intuitional and the personal to ideas of “school/university/library” and “home” as buildings. </a:t>
            </a:r>
          </a:p>
          <a:p>
            <a:endParaRPr lang="en-GB" sz="1400" dirty="0" smtClean="0">
              <a:latin typeface="Arial" pitchFamily="34" charset="0"/>
              <a:cs typeface="Arial" pitchFamily="34" charset="0"/>
            </a:endParaRPr>
          </a:p>
          <a:p>
            <a:pPr marL="0" lvl="2" defTabSz="896203" fontAlgn="base">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lvl="2" defTabSz="896203" fontAlgn="base">
              <a:spcAft>
                <a:spcPct val="0"/>
              </a:spcAft>
              <a:defRPr/>
            </a:pPr>
            <a:endParaRPr lang="en-GB" sz="14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4588" y="685800"/>
            <a:ext cx="4570412" cy="3429000"/>
          </a:xfrm>
          <a:ln/>
        </p:spPr>
      </p:sp>
      <p:sp>
        <p:nvSpPr>
          <p:cNvPr id="71683" name="Rectangle 3"/>
          <p:cNvSpPr>
            <a:spLocks noGrp="1" noChangeArrowheads="1"/>
          </p:cNvSpPr>
          <p:nvPr>
            <p:ph type="body" idx="1"/>
          </p:nvPr>
        </p:nvSpPr>
        <p:spPr>
          <a:xfrm>
            <a:off x="153537" y="4347377"/>
            <a:ext cx="6550926" cy="4567320"/>
          </a:xfrm>
          <a:noFill/>
          <a:ln/>
        </p:spPr>
        <p:txBody>
          <a:bodyPr/>
          <a:lstStyle/>
          <a:p>
            <a:r>
              <a:rPr lang="en-GB" sz="1400" b="1" dirty="0" smtClean="0">
                <a:latin typeface="Arial" pitchFamily="34" charset="0"/>
                <a:cs typeface="Arial" pitchFamily="34" charset="0"/>
              </a:rPr>
              <a:t>USS4 (US high-school student)</a:t>
            </a:r>
            <a:endParaRPr lang="en-US" sz="1400" dirty="0" smtClean="0">
              <a:latin typeface="Arial" pitchFamily="34" charset="0"/>
              <a:cs typeface="Arial" pitchFamily="34" charset="0"/>
            </a:endParaRPr>
          </a:p>
          <a:p>
            <a:r>
              <a:rPr lang="en-GB" sz="1400" dirty="0" smtClean="0">
                <a:latin typeface="Arial" pitchFamily="34" charset="0"/>
                <a:cs typeface="Arial" pitchFamily="34" charset="0"/>
              </a:rPr>
              <a:t>This is an example of a participant who is predominantly engaging in a Visitor mode. The quotes illustrate that he does use the web regularly for his studies, but is not interested in being “visible” online. </a:t>
            </a:r>
            <a:endParaRPr lang="en-US" sz="1400" dirty="0" smtClean="0">
              <a:latin typeface="Arial" pitchFamily="34" charset="0"/>
              <a:cs typeface="Arial" pitchFamily="34" charset="0"/>
            </a:endParaRPr>
          </a:p>
          <a:p>
            <a:pPr eaLnBrk="1" hangingPunct="1"/>
            <a:endParaRPr lang="en-US" sz="1400" dirty="0" smtClean="0">
              <a:latin typeface="Arial" pitchFamily="34" charset="0"/>
              <a:ea typeface="ＭＳ Ｐゴシック" charset="-128"/>
              <a:cs typeface="Arial" pitchFamily="34" charset="0"/>
            </a:endParaRPr>
          </a:p>
          <a:p>
            <a:pPr defTabSz="914307">
              <a:defRPr/>
            </a:pPr>
            <a:r>
              <a:rPr lang="en-GB" sz="1400" dirty="0" smtClean="0">
                <a:latin typeface="Arial" pitchFamily="34" charset="0"/>
                <a:cs typeface="Arial" pitchFamily="34" charset="0"/>
              </a:rPr>
              <a:t>The distinction between internal and external motivation can quickly become complicated. However, attempting to define why individuals engage with particular kinds of information can help identify substantive and relevant issues. For instance, the difference between the personal and the institutional diminishes as individuals become increasingly embedded in academic contexts. This convergence would be representative of the process of “becoming” an expert in a given discipline, and in the shift from predominantly consuming to constructing knowledge.</a:t>
            </a:r>
            <a:br>
              <a:rPr lang="en-GB" sz="1400" dirty="0" smtClean="0">
                <a:latin typeface="Arial" pitchFamily="34" charset="0"/>
                <a:cs typeface="Arial" pitchFamily="34" charset="0"/>
              </a:rPr>
            </a:br>
            <a:r>
              <a:rPr lang="en-GB" sz="1400" dirty="0" smtClean="0">
                <a:latin typeface="Arial" pitchFamily="34" charset="0"/>
                <a:cs typeface="Arial" pitchFamily="34" charset="0"/>
              </a:rPr>
              <a:t>The numbers on the dark blue blocks represent the time-code point in the interview at which the participant discussed an activity or approach. </a:t>
            </a:r>
            <a:endParaRPr lang="en-US" sz="1400" dirty="0" smtClean="0">
              <a:latin typeface="Arial" pitchFamily="34" charset="0"/>
              <a:cs typeface="Arial" pitchFamily="34" charset="0"/>
            </a:endParaRPr>
          </a:p>
          <a:p>
            <a:pPr eaLnBrk="1" hangingPunct="1"/>
            <a:endParaRPr lang="en-GB" sz="1400" dirty="0" smtClean="0">
              <a:latin typeface="Arial" pitchFamily="34" charset="0"/>
              <a:ea typeface="ＭＳ Ｐゴシック" charset="-128"/>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0" lvl="2" defTabSz="896203" fontAlgn="base">
              <a:spcBef>
                <a:spcPct val="30000"/>
              </a:spcBef>
              <a:spcAft>
                <a:spcPct val="0"/>
              </a:spcAft>
              <a:defRPr/>
            </a:pPr>
            <a:endParaRPr lang="en-US" sz="1400" dirty="0" smtClean="0">
              <a:latin typeface="Arial" pitchFamily="34" charset="0"/>
              <a:cs typeface="Arial" pitchFamily="34" charset="0"/>
            </a:endParaRPr>
          </a:p>
          <a:p>
            <a:pPr eaLnBrk="1" hangingPunct="1"/>
            <a:endParaRPr lang="en-GB"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4588" y="685800"/>
            <a:ext cx="4570412" cy="3429000"/>
          </a:xfrm>
          <a:ln/>
        </p:spPr>
      </p:sp>
      <p:sp>
        <p:nvSpPr>
          <p:cNvPr id="72707" name="Rectangle 3"/>
          <p:cNvSpPr>
            <a:spLocks noGrp="1" noChangeArrowheads="1"/>
          </p:cNvSpPr>
          <p:nvPr>
            <p:ph type="body" idx="1"/>
          </p:nvPr>
        </p:nvSpPr>
        <p:spPr>
          <a:xfrm>
            <a:off x="153537" y="4344135"/>
            <a:ext cx="6476483" cy="4570562"/>
          </a:xfrm>
          <a:noFill/>
          <a:ln/>
        </p:spPr>
        <p:txBody>
          <a:bodyPr/>
          <a:lstStyle/>
          <a:p>
            <a:r>
              <a:rPr lang="en-GB" sz="1400" b="1" dirty="0" smtClean="0">
                <a:latin typeface="Arial" pitchFamily="34" charset="0"/>
                <a:cs typeface="Arial" pitchFamily="34" charset="0"/>
              </a:rPr>
              <a:t>USU3 (US 1</a:t>
            </a:r>
            <a:r>
              <a:rPr lang="en-GB" sz="1400" b="1" baseline="30000" dirty="0" smtClean="0">
                <a:latin typeface="Arial" pitchFamily="34" charset="0"/>
                <a:cs typeface="Arial" pitchFamily="34" charset="0"/>
              </a:rPr>
              <a:t>st</a:t>
            </a:r>
            <a:r>
              <a:rPr lang="en-GB" sz="1400" b="1" dirty="0" smtClean="0">
                <a:latin typeface="Arial" pitchFamily="34" charset="0"/>
                <a:cs typeface="Arial" pitchFamily="34" charset="0"/>
              </a:rPr>
              <a:t> year undergraduate)</a:t>
            </a:r>
            <a:r>
              <a:rPr lang="en-GB" sz="1400" dirty="0" smtClean="0">
                <a:latin typeface="Arial" pitchFamily="34" charset="0"/>
                <a:cs typeface="Arial" pitchFamily="34" charset="0"/>
              </a:rPr>
              <a:t/>
            </a:r>
            <a:br>
              <a:rPr lang="en-GB" sz="1400" dirty="0" smtClean="0">
                <a:latin typeface="Arial" pitchFamily="34" charset="0"/>
                <a:cs typeface="Arial" pitchFamily="34" charset="0"/>
              </a:rPr>
            </a:br>
            <a:r>
              <a:rPr lang="en-GB" sz="1400" dirty="0" smtClean="0">
                <a:latin typeface="Arial" pitchFamily="34" charset="0"/>
                <a:cs typeface="Arial" pitchFamily="34" charset="0"/>
              </a:rPr>
              <a:t>This participant is highly Resident, connected to friends, family and study related matters “24/7” via a </a:t>
            </a:r>
            <a:r>
              <a:rPr lang="en-GB" sz="1400" dirty="0" err="1" smtClean="0">
                <a:latin typeface="Arial" pitchFamily="34" charset="0"/>
                <a:cs typeface="Arial" pitchFamily="34" charset="0"/>
              </a:rPr>
              <a:t>smartphone</a:t>
            </a:r>
            <a:r>
              <a:rPr lang="en-GB" sz="1400" dirty="0" smtClean="0">
                <a:latin typeface="Arial" pitchFamily="34" charset="0"/>
                <a:cs typeface="Arial" pitchFamily="34" charset="0"/>
              </a:rPr>
              <a:t>. His willingness to “friend” fellow students with a view to discussing assignments in </a:t>
            </a:r>
            <a:r>
              <a:rPr lang="en-GB" sz="1400" dirty="0" err="1" smtClean="0">
                <a:latin typeface="Arial" pitchFamily="34" charset="0"/>
                <a:cs typeface="Arial" pitchFamily="34" charset="0"/>
              </a:rPr>
              <a:t>Facebook</a:t>
            </a:r>
            <a:r>
              <a:rPr lang="en-GB" sz="1400" dirty="0" smtClean="0">
                <a:latin typeface="Arial" pitchFamily="34" charset="0"/>
                <a:cs typeface="Arial" pitchFamily="34" charset="0"/>
              </a:rPr>
              <a:t> is the main form of activity that takes place in the Resident/Institutional quadrant. This tends to be the only activity that takes place in this quadrant amongst participants from the Emerging educational-stage.</a:t>
            </a:r>
            <a:endParaRPr lang="en-US" sz="1400" dirty="0" smtClean="0">
              <a:latin typeface="Arial" pitchFamily="34" charset="0"/>
              <a:cs typeface="Arial" pitchFamily="34" charset="0"/>
            </a:endParaRPr>
          </a:p>
          <a:p>
            <a:pPr eaLnBrk="1" hangingPunct="1"/>
            <a:endParaRPr lang="en-US" sz="1400" dirty="0" smtClean="0">
              <a:latin typeface="Arial" pitchFamily="34" charset="0"/>
              <a:ea typeface="ＭＳ Ｐゴシック" charset="-128"/>
              <a:cs typeface="Arial" pitchFamily="34" charset="0"/>
            </a:endParaRPr>
          </a:p>
          <a:p>
            <a:pPr eaLnBrk="1" hangingPunct="1"/>
            <a:r>
              <a:rPr lang="en-GB" sz="1400" dirty="0" smtClean="0">
                <a:latin typeface="Arial" pitchFamily="34" charset="0"/>
                <a:cs typeface="Arial" pitchFamily="34" charset="0"/>
              </a:rPr>
              <a:t>It should be possible to plot our code book onto the map, which would provide the ability to automatically plot coded data from individuals or groups. For example, Extrinsic and Intrinsic motives have been coded in </a:t>
            </a:r>
            <a:r>
              <a:rPr lang="en-GB" sz="1400" dirty="0" err="1" smtClean="0">
                <a:latin typeface="Arial" pitchFamily="34" charset="0"/>
                <a:cs typeface="Arial" pitchFamily="34" charset="0"/>
              </a:rPr>
              <a:t>NVivo</a:t>
            </a:r>
            <a:r>
              <a:rPr lang="en-GB" sz="1400" dirty="0" smtClean="0">
                <a:latin typeface="Arial" pitchFamily="34" charset="0"/>
                <a:cs typeface="Arial" pitchFamily="34" charset="0"/>
              </a:rPr>
              <a:t>, which map directly to the vertical axis (Personal/Institutional). Other codes can be identified as more Resident in nature: “Visible messaging,” “Media posting,” “Connection: sharing with others;” or as more Visitor in nature: “Searching,” “Email,” “Word processing.” </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eaLnBrk="1" hangingPunct="1"/>
            <a:endParaRPr lang="en-GB" b="1"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 y="3429000"/>
            <a:ext cx="6856412" cy="5562600"/>
          </a:xfrm>
        </p:spPr>
        <p:txBody>
          <a:bodyPr>
            <a:noAutofit/>
          </a:bodyPr>
          <a:lstStyle/>
          <a:p>
            <a:pPr marL="0" marR="0" indent="-228600" algn="l" defTabSz="457200" rtl="0" eaLnBrk="1" fontAlgn="auto" latinLnBrk="0" hangingPunct="1">
              <a:lnSpc>
                <a:spcPct val="100000"/>
              </a:lnSpc>
              <a:spcBef>
                <a:spcPct val="30000"/>
              </a:spcBef>
              <a:spcAft>
                <a:spcPts val="0"/>
              </a:spcAft>
              <a:buClrTx/>
              <a:buSzTx/>
              <a:buFontTx/>
              <a:buNone/>
              <a:tabLst/>
              <a:defRPr/>
            </a:pPr>
            <a:r>
              <a:rPr lang="en-US" sz="900" dirty="0" err="1" smtClean="0">
                <a:latin typeface="Arial" pitchFamily="34" charset="0"/>
                <a:cs typeface="Arial" pitchFamily="34" charset="0"/>
              </a:rPr>
              <a:t>Dervin</a:t>
            </a:r>
            <a:r>
              <a:rPr lang="en-US" sz="900" dirty="0" smtClean="0">
                <a:latin typeface="Arial" pitchFamily="34" charset="0"/>
                <a:cs typeface="Arial" pitchFamily="34" charset="0"/>
              </a:rPr>
              <a:t>, B., </a:t>
            </a:r>
            <a:r>
              <a:rPr lang="en-US" sz="900" dirty="0" err="1" smtClean="0">
                <a:latin typeface="Arial" pitchFamily="34" charset="0"/>
                <a:cs typeface="Arial" pitchFamily="34" charset="0"/>
              </a:rPr>
              <a:t>Connaway</a:t>
            </a:r>
            <a:r>
              <a:rPr lang="en-US" sz="900" dirty="0" smtClean="0">
                <a:latin typeface="Arial" pitchFamily="34" charset="0"/>
                <a:cs typeface="Arial" pitchFamily="34" charset="0"/>
              </a:rPr>
              <a:t>, L.S., &amp; </a:t>
            </a:r>
            <a:r>
              <a:rPr lang="en-US" sz="900" dirty="0" err="1" smtClean="0">
                <a:latin typeface="Arial" pitchFamily="34" charset="0"/>
                <a:cs typeface="Arial" pitchFamily="34" charset="0"/>
              </a:rPr>
              <a:t>Prabha</a:t>
            </a:r>
            <a:r>
              <a:rPr lang="en-US" sz="900" dirty="0" smtClean="0">
                <a:latin typeface="Arial" pitchFamily="34" charset="0"/>
                <a:cs typeface="Arial" pitchFamily="34" charset="0"/>
              </a:rPr>
              <a:t>, C. 2003-2006 Sense-making the information confluence: The whys and </a:t>
            </a:r>
            <a:r>
              <a:rPr lang="en-US" sz="900" dirty="0" err="1" smtClean="0">
                <a:latin typeface="Arial" pitchFamily="34" charset="0"/>
                <a:cs typeface="Arial" pitchFamily="34" charset="0"/>
              </a:rPr>
              <a:t>hows</a:t>
            </a:r>
            <a:r>
              <a:rPr lang="en-US" sz="900" dirty="0" smtClean="0">
                <a:latin typeface="Arial" pitchFamily="34" charset="0"/>
                <a:cs typeface="Arial" pitchFamily="34" charset="0"/>
              </a:rPr>
              <a:t> of college and university user </a:t>
            </a:r>
            <a:r>
              <a:rPr lang="en-US" sz="900" dirty="0" err="1" smtClean="0">
                <a:latin typeface="Arial" pitchFamily="34" charset="0"/>
                <a:cs typeface="Arial" pitchFamily="34" charset="0"/>
              </a:rPr>
              <a:t>satisficing</a:t>
            </a:r>
            <a:r>
              <a:rPr lang="en-US" sz="900" dirty="0" smtClean="0">
                <a:latin typeface="Arial" pitchFamily="34" charset="0"/>
                <a:cs typeface="Arial" pitchFamily="34" charset="0"/>
              </a:rPr>
              <a:t> of information needs. Funded by the Institute of Museum and Library Services (IMLS). </a:t>
            </a:r>
            <a:r>
              <a:rPr lang="en-US" sz="900" dirty="0" smtClean="0">
                <a:latin typeface="Arial" pitchFamily="34" charset="0"/>
                <a:cs typeface="Arial" pitchFamily="34" charset="0"/>
                <a:hlinkClick r:id="rId3"/>
              </a:rPr>
              <a:t>http://imlsosuoclcproject.jcomm.ohio-state.edu/</a:t>
            </a:r>
            <a:r>
              <a:rPr lang="en-US" sz="900" dirty="0" smtClean="0">
                <a:latin typeface="Arial" pitchFamily="34" charset="0"/>
                <a:cs typeface="Arial" pitchFamily="34" charset="0"/>
              </a:rPr>
              <a:t> (pp. 11-14, 16-17)</a:t>
            </a:r>
          </a:p>
          <a:p>
            <a:pPr marL="0" marR="0" indent="-228600" algn="l" defTabSz="457200" rtl="0" eaLnBrk="1" fontAlgn="auto" latinLnBrk="0" hangingPunct="1">
              <a:lnSpc>
                <a:spcPct val="100000"/>
              </a:lnSpc>
              <a:spcBef>
                <a:spcPct val="30000"/>
              </a:spcBef>
              <a:spcAft>
                <a:spcPts val="0"/>
              </a:spcAft>
              <a:buClrTx/>
              <a:buSzTx/>
              <a:buFontTx/>
              <a:buNone/>
              <a:tabLst/>
              <a:defRPr/>
            </a:pPr>
            <a:endParaRPr lang="en-US" sz="900" kern="1200" dirty="0" smtClean="0">
              <a:solidFill>
                <a:schemeClr val="tx1"/>
              </a:solidFill>
              <a:latin typeface="Arial" pitchFamily="34" charset="0"/>
              <a:cs typeface="Arial" pitchFamily="34" charset="0"/>
            </a:endParaRPr>
          </a:p>
          <a:p>
            <a:pPr marL="0" marR="0" indent="-228600" algn="l" defTabSz="457200" rtl="0" eaLnBrk="1" fontAlgn="auto" latinLnBrk="0" hangingPunct="1">
              <a:lnSpc>
                <a:spcPct val="100000"/>
              </a:lnSpc>
              <a:spcBef>
                <a:spcPct val="30000"/>
              </a:spcBef>
              <a:spcAft>
                <a:spcPts val="0"/>
              </a:spcAft>
              <a:buClrTx/>
              <a:buSzTx/>
              <a:buFontTx/>
              <a:buNone/>
              <a:tabLst/>
              <a:defRPr/>
            </a:pPr>
            <a:r>
              <a:rPr lang="en-US" sz="900" kern="1200" dirty="0" smtClean="0">
                <a:solidFill>
                  <a:schemeClr val="tx1"/>
                </a:solidFill>
                <a:latin typeface="Arial" pitchFamily="34" charset="0"/>
                <a:cs typeface="Arial" pitchFamily="34" charset="0"/>
              </a:rPr>
              <a:t>Pew Internet &amp; American Life Project. (2013). </a:t>
            </a:r>
            <a:r>
              <a:rPr lang="en-US" sz="900" i="1" kern="1200" dirty="0" smtClean="0">
                <a:solidFill>
                  <a:schemeClr val="tx1"/>
                </a:solidFill>
                <a:latin typeface="Arial" pitchFamily="34" charset="0"/>
                <a:cs typeface="Arial" pitchFamily="34" charset="0"/>
              </a:rPr>
              <a:t>Library</a:t>
            </a:r>
            <a:r>
              <a:rPr lang="en-US" sz="900" i="1" kern="1200" baseline="0" dirty="0" smtClean="0">
                <a:solidFill>
                  <a:schemeClr val="tx1"/>
                </a:solidFill>
                <a:latin typeface="Arial" pitchFamily="34" charset="0"/>
                <a:cs typeface="Arial" pitchFamily="34" charset="0"/>
              </a:rPr>
              <a:t> services in the Digital Age</a:t>
            </a:r>
            <a:r>
              <a:rPr lang="en-US" sz="900" i="1" kern="1200" dirty="0" smtClean="0">
                <a:solidFill>
                  <a:schemeClr val="tx1"/>
                </a:solidFill>
                <a:latin typeface="Arial" pitchFamily="34" charset="0"/>
                <a:cs typeface="Arial" pitchFamily="34" charset="0"/>
              </a:rPr>
              <a:t>. </a:t>
            </a:r>
            <a:r>
              <a:rPr lang="en-US" sz="900" kern="1200" dirty="0" smtClean="0">
                <a:solidFill>
                  <a:schemeClr val="tx1"/>
                </a:solidFill>
                <a:latin typeface="Arial" pitchFamily="34" charset="0"/>
                <a:cs typeface="Arial" pitchFamily="34" charset="0"/>
              </a:rPr>
              <a:t>Retrieved from http://libraries.pewinternet.org/2013/01/22/library-services/</a:t>
            </a:r>
          </a:p>
          <a:p>
            <a:pPr marL="0" indent="-228600" algn="l" defTabSz="457200" rtl="0" eaLnBrk="1" latinLnBrk="0" hangingPunct="1">
              <a:lnSpc>
                <a:spcPct val="100000"/>
              </a:lnSpc>
              <a:spcBef>
                <a:spcPct val="30000"/>
              </a:spcBef>
              <a:buNone/>
              <a:defRPr/>
            </a:pPr>
            <a:endParaRPr lang="en-US" sz="900" kern="1200" dirty="0" smtClean="0">
              <a:solidFill>
                <a:schemeClr val="tx1"/>
              </a:solidFill>
              <a:latin typeface="Arial" pitchFamily="34" charset="0"/>
              <a:cs typeface="Arial" pitchFamily="34" charset="0"/>
            </a:endParaRPr>
          </a:p>
          <a:p>
            <a:pPr marL="0" indent="-228600" algn="l" defTabSz="457200" rtl="0" eaLnBrk="1" latinLnBrk="0" hangingPunct="1">
              <a:lnSpc>
                <a:spcPct val="100000"/>
              </a:lnSpc>
              <a:spcBef>
                <a:spcPct val="30000"/>
              </a:spcBef>
              <a:buNone/>
              <a:defRPr/>
            </a:pPr>
            <a:r>
              <a:rPr lang="en-US" sz="900" kern="1200" dirty="0" smtClean="0">
                <a:solidFill>
                  <a:schemeClr val="tx1"/>
                </a:solidFill>
                <a:latin typeface="Arial" pitchFamily="34" charset="0"/>
                <a:cs typeface="Arial" pitchFamily="34" charset="0"/>
              </a:rPr>
              <a:t>White, D., &amp; </a:t>
            </a:r>
            <a:r>
              <a:rPr lang="en-US" sz="900" kern="1200" dirty="0" err="1" smtClean="0">
                <a:solidFill>
                  <a:schemeClr val="tx1"/>
                </a:solidFill>
                <a:latin typeface="Arial" pitchFamily="34" charset="0"/>
                <a:cs typeface="Arial" pitchFamily="34" charset="0"/>
              </a:rPr>
              <a:t>Connaway</a:t>
            </a:r>
            <a:r>
              <a:rPr lang="en-US" sz="900" kern="1200" dirty="0" smtClean="0">
                <a:solidFill>
                  <a:schemeClr val="tx1"/>
                </a:solidFill>
                <a:latin typeface="Arial" pitchFamily="34" charset="0"/>
                <a:cs typeface="Arial" pitchFamily="34" charset="0"/>
              </a:rPr>
              <a:t>, L.S. (2011). Visitors and Residents: What Motivates Engagement with the Digital Information Environment. Funded by JISC, OCLC, and Oxford University. </a:t>
            </a:r>
            <a:r>
              <a:rPr lang="en-US" sz="900" kern="1200" dirty="0" smtClean="0">
                <a:solidFill>
                  <a:schemeClr val="tx1"/>
                </a:solidFill>
                <a:latin typeface="Arial" pitchFamily="34" charset="0"/>
                <a:cs typeface="Arial" pitchFamily="34" charset="0"/>
                <a:hlinkClick r:id="rId4"/>
              </a:rPr>
              <a:t>http://www.oclc.org/research/activities/vandr/</a:t>
            </a:r>
            <a:r>
              <a:rPr lang="en-US" sz="900" kern="1200" dirty="0" smtClean="0">
                <a:solidFill>
                  <a:schemeClr val="tx1"/>
                </a:solidFill>
                <a:latin typeface="Arial" pitchFamily="34" charset="0"/>
                <a:cs typeface="Arial" pitchFamily="34" charset="0"/>
              </a:rPr>
              <a:t>.</a:t>
            </a:r>
          </a:p>
          <a:p>
            <a:pPr lvl="1" defTabSz="896203" fontAlgn="base">
              <a:spcAft>
                <a:spcPct val="0"/>
              </a:spcAft>
              <a:buFont typeface="Arial" pitchFamily="34" charset="0"/>
              <a:buChar char="•"/>
              <a:defRPr/>
            </a:pPr>
            <a:endParaRPr lang="en-US" sz="900" dirty="0" smtClean="0">
              <a:latin typeface="Arial" pitchFamily="34" charset="0"/>
              <a:cs typeface="Arial" pitchFamily="34" charset="0"/>
            </a:endParaRPr>
          </a:p>
          <a:p>
            <a:pPr defTabSz="896203" fontAlgn="base">
              <a:spcAft>
                <a:spcPct val="0"/>
              </a:spcAft>
              <a:buFont typeface="Arial" pitchFamily="34" charset="0"/>
              <a:buChar char="•"/>
              <a:defRPr/>
            </a:pPr>
            <a:r>
              <a:rPr lang="en-US" sz="900" dirty="0" smtClean="0">
                <a:latin typeface="Arial" pitchFamily="34" charset="0"/>
                <a:cs typeface="Arial" pitchFamily="34" charset="0"/>
              </a:rPr>
              <a:t>Library systems need to look and function more like search engines, e.g., Google and Yahoo, and services, e.g., Amazon.com since these are familiar to users who are comfortable and confident in using them (Connaway, Dickey, OCLC Research, &amp; Joint Information Systems Committee, p.5).</a:t>
            </a:r>
          </a:p>
          <a:p>
            <a:pPr>
              <a:buFont typeface="Arial" pitchFamily="34" charset="0"/>
              <a:buChar char="•"/>
            </a:pPr>
            <a:r>
              <a:rPr lang="en-US" sz="900" dirty="0" smtClean="0">
                <a:latin typeface="Arial" pitchFamily="34" charset="0"/>
                <a:cs typeface="Arial" pitchFamily="34" charset="0"/>
              </a:rPr>
              <a:t>36% of respondents reported being extremely familiar with search engines while only 26% reported being very familiar with libraries (De Rosa, p. 1-8) </a:t>
            </a:r>
          </a:p>
          <a:p>
            <a:pPr>
              <a:buFont typeface="Arial" pitchFamily="34" charset="0"/>
              <a:buChar char="•"/>
            </a:pPr>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De Rosa, Cathy. </a:t>
            </a:r>
            <a:r>
              <a:rPr lang="en-US" sz="900" i="1" dirty="0" smtClean="0">
                <a:latin typeface="Arial" pitchFamily="34" charset="0"/>
                <a:cs typeface="Arial" pitchFamily="34" charset="0"/>
              </a:rPr>
              <a:t>Perceptions of Libraries and Information Resources: A Report to the OCLC Membership</a:t>
            </a:r>
            <a:r>
              <a:rPr lang="en-US" sz="900" dirty="0" smtClean="0">
                <a:latin typeface="Arial" pitchFamily="34" charset="0"/>
                <a:cs typeface="Arial" pitchFamily="34" charset="0"/>
              </a:rPr>
              <a:t>. Dublin, OH: OCLC Online Computer Library Center, 2005. (p.1-8).</a:t>
            </a:r>
          </a:p>
          <a:p>
            <a:pPr>
              <a:defRPr/>
            </a:pPr>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Connaway, L. S., Dickey, T. J., OCLC Research., &amp; Joint Information Systems Committee. (2010). </a:t>
            </a:r>
            <a:r>
              <a:rPr lang="en-US" sz="900" i="1" dirty="0" smtClean="0">
                <a:latin typeface="Arial" pitchFamily="34" charset="0"/>
                <a:cs typeface="Arial" pitchFamily="34" charset="0"/>
              </a:rPr>
              <a:t>The digital information seeker: Report of the findings from selected OCLC, RIN, and JISC user </a:t>
            </a:r>
            <a:r>
              <a:rPr lang="en-US" sz="900" i="1" dirty="0" err="1" smtClean="0">
                <a:latin typeface="Arial" pitchFamily="34" charset="0"/>
                <a:cs typeface="Arial" pitchFamily="34" charset="0"/>
              </a:rPr>
              <a:t>behaviour</a:t>
            </a:r>
            <a:r>
              <a:rPr lang="en-US" sz="900" i="1" dirty="0" smtClean="0">
                <a:latin typeface="Arial" pitchFamily="34" charset="0"/>
                <a:cs typeface="Arial" pitchFamily="34" charset="0"/>
              </a:rPr>
              <a:t> projects</a:t>
            </a:r>
            <a:r>
              <a:rPr lang="en-US" sz="900" dirty="0" smtClean="0">
                <a:latin typeface="Arial" pitchFamily="34" charset="0"/>
                <a:cs typeface="Arial" pitchFamily="34" charset="0"/>
              </a:rPr>
              <a:t>. Bristol, England: HEFCE.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Arial" pitchFamily="34" charset="0"/>
              <a:cs typeface="Arial" pitchFamily="34" charset="0"/>
            </a:endParaRPr>
          </a:p>
          <a:p>
            <a:pPr defTabSz="896203" fontAlgn="base">
              <a:spcAft>
                <a:spcPct val="0"/>
              </a:spcAft>
              <a:buFont typeface="Arial" pitchFamily="34" charset="0"/>
              <a:buChar char="•"/>
              <a:defRPr/>
            </a:pPr>
            <a:r>
              <a:rPr lang="en-US" sz="900" dirty="0" smtClean="0">
                <a:latin typeface="Arial" pitchFamily="34" charset="0"/>
                <a:cs typeface="Arial" pitchFamily="34" charset="0"/>
              </a:rPr>
              <a:t>Link users to special collections</a:t>
            </a:r>
          </a:p>
          <a:p>
            <a:pPr lvl="1" defTabSz="896203" fontAlgn="base">
              <a:spcAft>
                <a:spcPct val="0"/>
              </a:spcAft>
              <a:buFont typeface="Arial" pitchFamily="34" charset="0"/>
              <a:buChar char="•"/>
              <a:defRPr/>
            </a:pPr>
            <a:r>
              <a:rPr lang="en-US" sz="900" dirty="0" smtClean="0">
                <a:latin typeface="Arial" pitchFamily="34" charset="0"/>
                <a:cs typeface="Arial" pitchFamily="34" charset="0"/>
              </a:rPr>
              <a:t>Wikipedia </a:t>
            </a:r>
          </a:p>
          <a:p>
            <a:pPr lvl="2" defTabSz="896203" fontAlgn="base">
              <a:spcAft>
                <a:spcPct val="0"/>
              </a:spcAft>
              <a:buFont typeface="Arial" pitchFamily="34" charset="0"/>
              <a:buChar char="•"/>
              <a:defRPr/>
            </a:pPr>
            <a:r>
              <a:rPr lang="en-US" sz="900" dirty="0" smtClean="0">
                <a:latin typeface="Arial" pitchFamily="34" charset="0"/>
                <a:cs typeface="Arial" pitchFamily="34" charset="0"/>
              </a:rPr>
              <a:t>University of Washington includes its special collections in the references in Wikipedia</a:t>
            </a:r>
          </a:p>
          <a:p>
            <a:pPr lvl="1" defTabSz="896203" fontAlgn="base">
              <a:spcAft>
                <a:spcPct val="0"/>
              </a:spcAft>
              <a:buFont typeface="Arial" pitchFamily="34" charset="0"/>
              <a:buChar char="•"/>
              <a:defRPr/>
            </a:pPr>
            <a:r>
              <a:rPr lang="en-US" sz="900" dirty="0" err="1" smtClean="0">
                <a:latin typeface="Arial" pitchFamily="34" charset="0"/>
                <a:cs typeface="Arial" pitchFamily="34" charset="0"/>
              </a:rPr>
              <a:t>Facebook</a:t>
            </a:r>
            <a:r>
              <a:rPr lang="en-US" sz="900" dirty="0" smtClean="0">
                <a:latin typeface="Arial" pitchFamily="34" charset="0"/>
                <a:cs typeface="Arial" pitchFamily="34" charset="0"/>
              </a:rPr>
              <a:t> (“On</a:t>
            </a:r>
            <a:r>
              <a:rPr lang="en-US" sz="900" baseline="0" dirty="0" smtClean="0">
                <a:latin typeface="Arial" pitchFamily="34" charset="0"/>
                <a:cs typeface="Arial" pitchFamily="34" charset="0"/>
              </a:rPr>
              <a:t> </a:t>
            </a:r>
            <a:r>
              <a:rPr lang="en-US" sz="900" baseline="0" dirty="0" err="1" smtClean="0">
                <a:latin typeface="Arial" pitchFamily="34" charset="0"/>
                <a:cs typeface="Arial" pitchFamily="34" charset="0"/>
              </a:rPr>
              <a:t>Facebook</a:t>
            </a:r>
            <a:r>
              <a:rPr lang="en-US" sz="900" baseline="0" dirty="0" smtClean="0">
                <a:latin typeface="Arial" pitchFamily="34" charset="0"/>
                <a:cs typeface="Arial" pitchFamily="34" charset="0"/>
              </a:rPr>
              <a:t>, Librarian Brings 2 Students From the Early 1900s to Life,” January 6, 2012, Nick </a:t>
            </a:r>
            <a:r>
              <a:rPr lang="en-US" sz="900" baseline="0" dirty="0" err="1" smtClean="0">
                <a:latin typeface="Arial" pitchFamily="34" charset="0"/>
                <a:cs typeface="Arial" pitchFamily="34" charset="0"/>
              </a:rPr>
              <a:t>DeSantis</a:t>
            </a:r>
            <a:r>
              <a:rPr lang="en-US" sz="900" baseline="0" dirty="0" smtClean="0">
                <a:latin typeface="Arial" pitchFamily="34" charset="0"/>
                <a:cs typeface="Arial" pitchFamily="34" charset="0"/>
              </a:rPr>
              <a:t>, </a:t>
            </a:r>
            <a:r>
              <a:rPr lang="en-US" sz="900" i="1" baseline="0" dirty="0" smtClean="0">
                <a:latin typeface="Arial" pitchFamily="34" charset="0"/>
                <a:cs typeface="Arial" pitchFamily="34" charset="0"/>
              </a:rPr>
              <a:t>Chronicle of Higher Education</a:t>
            </a:r>
            <a:r>
              <a:rPr lang="en-US" sz="900" i="0" baseline="0" dirty="0" smtClean="0">
                <a:latin typeface="Arial" pitchFamily="34" charset="0"/>
                <a:cs typeface="Arial" pitchFamily="34" charset="0"/>
              </a:rPr>
              <a:t>. http://chronicle.com/blogs/wiredcampus/on-facebook-librarian-brings-two-students-from-the-early-1900s-to-life/34845)</a:t>
            </a:r>
          </a:p>
          <a:p>
            <a:pPr lvl="2" defTabSz="896203" fontAlgn="base">
              <a:spcAft>
                <a:spcPct val="0"/>
              </a:spcAft>
              <a:buFont typeface="Arial" pitchFamily="34" charset="0"/>
              <a:buChar char="•"/>
              <a:defRPr/>
            </a:pPr>
            <a:r>
              <a:rPr lang="en-US" sz="900" i="0" baseline="0" dirty="0" smtClean="0">
                <a:latin typeface="Arial" pitchFamily="34" charset="0"/>
                <a:cs typeface="Arial" pitchFamily="34" charset="0"/>
              </a:rPr>
              <a:t>Joe McDonald, sophomore at University of Nevada, Reno in 1913, and girlfriend and future wife, Leola Lewis</a:t>
            </a:r>
          </a:p>
          <a:p>
            <a:pPr marL="457200" marR="0" lvl="1" indent="0" algn="l" defTabSz="896203" rtl="0" eaLnBrk="1" fontAlgn="base" latinLnBrk="0" hangingPunct="1">
              <a:lnSpc>
                <a:spcPct val="100000"/>
              </a:lnSpc>
              <a:spcBef>
                <a:spcPts val="0"/>
              </a:spcBef>
              <a:spcAft>
                <a:spcPct val="0"/>
              </a:spcAft>
              <a:buClrTx/>
              <a:buSzTx/>
              <a:buFont typeface="Arial" pitchFamily="34" charset="0"/>
              <a:buChar char="•"/>
              <a:tabLst/>
              <a:defRPr/>
            </a:pPr>
            <a:r>
              <a:rPr lang="en-US" sz="900" kern="1200" dirty="0" smtClean="0">
                <a:solidFill>
                  <a:schemeClr val="tx1"/>
                </a:solidFill>
                <a:latin typeface="Arial" pitchFamily="34" charset="0"/>
                <a:cs typeface="Arial" pitchFamily="34" charset="0"/>
              </a:rPr>
              <a:t>Widget in OPAC for no retrievals using EBSCO Services – tested by St. Louis University, within 1 hour received 20 IM communications</a:t>
            </a:r>
          </a:p>
          <a:p>
            <a:pPr marL="457200" marR="0" lvl="1" indent="0" algn="l" defTabSz="896203" rtl="0" eaLnBrk="1" fontAlgn="base" latinLnBrk="0" hangingPunct="1">
              <a:lnSpc>
                <a:spcPct val="100000"/>
              </a:lnSpc>
              <a:spcBef>
                <a:spcPts val="0"/>
              </a:spcBef>
              <a:spcAft>
                <a:spcPct val="0"/>
              </a:spcAft>
              <a:buClrTx/>
              <a:buSzTx/>
              <a:buFont typeface="Arial" pitchFamily="34" charset="0"/>
              <a:buChar char="•"/>
              <a:tabLst/>
              <a:defRPr/>
            </a:pPr>
            <a:r>
              <a:rPr lang="en-US" sz="900" i="0" baseline="0" dirty="0" smtClean="0">
                <a:latin typeface="Arial" pitchFamily="34" charset="0"/>
                <a:cs typeface="Arial" pitchFamily="34" charset="0"/>
              </a:rPr>
              <a:t>Widget in OPAC</a:t>
            </a:r>
            <a:r>
              <a:rPr lang="en-US" sz="900" i="0" dirty="0" smtClean="0">
                <a:latin typeface="Arial" pitchFamily="34" charset="0"/>
                <a:cs typeface="Arial" pitchFamily="34" charset="0"/>
              </a:rPr>
              <a:t> at Seattle Public Library</a:t>
            </a:r>
            <a:endParaRPr lang="en-US" sz="900" i="0" baseline="0" dirty="0" smtClean="0">
              <a:latin typeface="Arial" pitchFamily="34" charset="0"/>
              <a:cs typeface="Arial" pitchFamily="34" charset="0"/>
            </a:endParaRPr>
          </a:p>
          <a:p>
            <a:pPr>
              <a:buFont typeface="Arial" pitchFamily="34" charset="0"/>
              <a:buNone/>
            </a:pPr>
            <a:endParaRPr lang="en-US" sz="900" dirty="0" smtClean="0">
              <a:latin typeface="Arial" pitchFamily="34" charset="0"/>
              <a:cs typeface="Arial" pitchFamily="34" charset="0"/>
            </a:endParaRPr>
          </a:p>
          <a:p>
            <a:pPr marL="238101" indent="-225402">
              <a:buFont typeface="Arial" pitchFamily="34" charset="0"/>
              <a:buChar char="•"/>
            </a:pPr>
            <a:r>
              <a:rPr lang="en-US" sz="900" dirty="0" smtClean="0">
                <a:latin typeface="Arial" pitchFamily="34" charset="0"/>
                <a:cs typeface="Arial" pitchFamily="34" charset="0"/>
              </a:rPr>
              <a:t>Be available where users need help</a:t>
            </a:r>
          </a:p>
          <a:p>
            <a:pPr marL="695255" lvl="1" indent="-225402">
              <a:buFont typeface="Arial" pitchFamily="34" charset="0"/>
              <a:buChar char="•"/>
            </a:pPr>
            <a:r>
              <a:rPr lang="en-US" sz="900" dirty="0" smtClean="0">
                <a:latin typeface="Arial" pitchFamily="34" charset="0"/>
                <a:cs typeface="Arial" pitchFamily="34" charset="0"/>
              </a:rPr>
              <a:t>Text, e-mail, chat</a:t>
            </a:r>
          </a:p>
          <a:p>
            <a:pPr marL="238101" indent="-225402">
              <a:buFont typeface="Arial" pitchFamily="34" charset="0"/>
              <a:buChar char="•"/>
            </a:pPr>
            <a:r>
              <a:rPr lang="en-US" sz="900" dirty="0" smtClean="0">
                <a:latin typeface="Arial" pitchFamily="34" charset="0"/>
                <a:cs typeface="Arial" pitchFamily="34" charset="0"/>
              </a:rPr>
              <a:t>Librarians’ expertise can deliver quality sources to users through VRS that they cannot find with a Google search</a:t>
            </a:r>
            <a:endParaRPr lang="en-US" sz="900" b="1" dirty="0" smtClean="0">
              <a:latin typeface="Arial" pitchFamily="34" charset="0"/>
              <a:cs typeface="Arial" pitchFamily="34" charset="0"/>
            </a:endParaRPr>
          </a:p>
          <a:p>
            <a:pPr marL="0" algn="l" defTabSz="457200" rtl="0" eaLnBrk="1" latinLnBrk="0" hangingPunct="1"/>
            <a:endParaRPr lang="en-US" sz="900" kern="1200" dirty="0" smtClean="0">
              <a:solidFill>
                <a:schemeClr val="tx1"/>
              </a:solidFill>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Microsoft Clip Art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1" kern="1200" dirty="0" smtClean="0">
              <a:solidFill>
                <a:schemeClr val="tx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Arial" pitchFamily="34" charset="0"/>
                <a:ea typeface="+mn-ea"/>
                <a:cs typeface="Arial" pitchFamily="34" charset="0"/>
              </a:rPr>
              <a:t>White, D., &amp; Connaway, L.S. (2011). Visitors and Residents: What Motivates Engagement with the Digital Information Environment. Funded by JISC, OCLC, and Oxford University. </a:t>
            </a:r>
            <a:r>
              <a:rPr lang="en-US" sz="1400" b="0" kern="1200" dirty="0" smtClean="0">
                <a:solidFill>
                  <a:schemeClr val="tx1"/>
                </a:solidFill>
                <a:latin typeface="Arial" pitchFamily="34" charset="0"/>
                <a:ea typeface="+mn-ea"/>
                <a:cs typeface="Arial" pitchFamily="34" charset="0"/>
                <a:hlinkClick r:id="rId3"/>
              </a:rPr>
              <a:t>http://www.oclc.org/research/activities/vandr/</a:t>
            </a:r>
            <a:r>
              <a:rPr lang="en-US" sz="1400" b="0" kern="1200" dirty="0" smtClean="0">
                <a:solidFill>
                  <a:schemeClr val="tx1"/>
                </a:solidFill>
                <a:latin typeface="Arial" pitchFamily="34" charset="0"/>
                <a:ea typeface="+mn-ea"/>
                <a:cs typeface="Arial" pitchFamily="34" charset="0"/>
              </a:rPr>
              <a:t>.</a:t>
            </a:r>
          </a:p>
          <a:p>
            <a:endParaRPr lang="en-GB" sz="1400" dirty="0" smtClean="0">
              <a:latin typeface="Arial" pitchFamily="34" charset="0"/>
              <a:cs typeface="Arial" pitchFamily="34" charset="0"/>
            </a:endParaRPr>
          </a:p>
          <a:p>
            <a:endParaRPr lang="en-US" sz="1400"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42</a:t>
            </a:fld>
            <a:endParaRPr lang="en-US" sz="1000" dirty="0"/>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
        <p:nvSpPr>
          <p:cNvPr id="5" name="Slide Number Placeholder 4"/>
          <p:cNvSpPr>
            <a:spLocks noGrp="1"/>
          </p:cNvSpPr>
          <p:nvPr>
            <p:ph type="sldNum" sz="quarter" idx="10"/>
          </p:nvPr>
        </p:nvSpPr>
        <p:spPr/>
        <p:txBody>
          <a:bodyPr/>
          <a:lstStyle/>
          <a:p>
            <a:fld id="{AE921901-2D7D-404F-83CF-0310337D82A5}"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44035" name="Slide Number Placeholder 3"/>
          <p:cNvSpPr>
            <a:spLocks noGrp="1"/>
          </p:cNvSpPr>
          <p:nvPr>
            <p:ph type="sldNum" sz="quarter" idx="5"/>
          </p:nvPr>
        </p:nvSpPr>
        <p:spPr>
          <a:noFill/>
        </p:spPr>
        <p:txBody>
          <a:bodyPr/>
          <a:lstStyle/>
          <a:p>
            <a:fld id="{F26DDCA3-87FC-4F58-864F-8B62661F698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572000" cy="3429000"/>
          </a:xfrm>
        </p:spPr>
      </p:sp>
      <p:sp>
        <p:nvSpPr>
          <p:cNvPr id="3" name="Notes Placeholder 2"/>
          <p:cNvSpPr>
            <a:spLocks noGrp="1"/>
          </p:cNvSpPr>
          <p:nvPr>
            <p:ph type="body" idx="1"/>
          </p:nvPr>
        </p:nvSpPr>
        <p:spPr>
          <a:xfrm>
            <a:off x="0" y="3657600"/>
            <a:ext cx="6857999" cy="5334000"/>
          </a:xfrm>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i="0" kern="1200" dirty="0" smtClean="0">
                <a:solidFill>
                  <a:schemeClr val="tx1"/>
                </a:solidFill>
                <a:latin typeface="Arial" pitchFamily="34" charset="0"/>
                <a:cs typeface="Arial" pitchFamily="34" charset="0"/>
              </a:rPr>
              <a:t>Cool, C., &amp; Spink, A. (September 01, 2002). Issues of Context in Information Retrieval (IR): An Introduction to the Special Issue. </a:t>
            </a:r>
            <a:r>
              <a:rPr lang="en-US" sz="1300" b="0" i="1" kern="1200" dirty="0" smtClean="0">
                <a:solidFill>
                  <a:schemeClr val="tx1"/>
                </a:solidFill>
                <a:latin typeface="Arial" pitchFamily="34" charset="0"/>
                <a:cs typeface="Arial" pitchFamily="34" charset="0"/>
              </a:rPr>
              <a:t>Information Processing &amp; Management, 38, </a:t>
            </a:r>
            <a:r>
              <a:rPr lang="en-US" sz="1300" b="0" i="0" kern="1200" dirty="0" smtClean="0">
                <a:solidFill>
                  <a:schemeClr val="tx1"/>
                </a:solidFill>
                <a:latin typeface="Arial" pitchFamily="34" charset="0"/>
                <a:cs typeface="Arial" pitchFamily="34" charset="0"/>
              </a:rPr>
              <a:t>5, 605-11.</a:t>
            </a:r>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r>
              <a:rPr lang="en-US" sz="1300" dirty="0" err="1" smtClean="0">
                <a:latin typeface="Arial" pitchFamily="34" charset="0"/>
                <a:cs typeface="Arial" pitchFamily="34" charset="0"/>
              </a:rPr>
              <a:t>Prensky</a:t>
            </a:r>
            <a:r>
              <a:rPr lang="en-US" sz="1300" dirty="0" smtClean="0">
                <a:latin typeface="Arial" pitchFamily="34" charset="0"/>
                <a:cs typeface="Arial" pitchFamily="34" charset="0"/>
              </a:rPr>
              <a:t>, M. (2001). Digital natives, digital immigrants. </a:t>
            </a:r>
            <a:r>
              <a:rPr lang="en-US" sz="1300" i="1" dirty="0" smtClean="0">
                <a:latin typeface="Arial" pitchFamily="34" charset="0"/>
                <a:cs typeface="Arial" pitchFamily="34" charset="0"/>
              </a:rPr>
              <a:t>On the Horizon, 9</a:t>
            </a:r>
            <a:r>
              <a:rPr lang="en-US" sz="1300" dirty="0" smtClean="0">
                <a:latin typeface="Arial" pitchFamily="34" charset="0"/>
                <a:cs typeface="Arial" pitchFamily="34" charset="0"/>
              </a:rPr>
              <a:t>(5). Retrieved from http://www.marcprensky.com/writing</a:t>
            </a:r>
          </a:p>
          <a:p>
            <a:endParaRPr lang="en-US" sz="1300" dirty="0" smtClean="0">
              <a:latin typeface="Arial" pitchFamily="34" charset="0"/>
              <a:cs typeface="Arial" pitchFamily="34" charset="0"/>
            </a:endParaRPr>
          </a:p>
          <a:p>
            <a:r>
              <a:rPr lang="en-US" sz="1300" dirty="0" err="1" smtClean="0">
                <a:latin typeface="Arial" pitchFamily="34" charset="0"/>
                <a:cs typeface="Arial" pitchFamily="34" charset="0"/>
              </a:rPr>
              <a:t>Prensky</a:t>
            </a:r>
            <a:r>
              <a:rPr lang="en-US" sz="1300" dirty="0" smtClean="0">
                <a:latin typeface="Arial" pitchFamily="34" charset="0"/>
                <a:cs typeface="Arial" pitchFamily="34" charset="0"/>
              </a:rPr>
              <a:t>, M. (2006). Listen to the natives.</a:t>
            </a:r>
            <a:r>
              <a:rPr lang="en-US" sz="1300" baseline="0" dirty="0" smtClean="0">
                <a:latin typeface="Arial" pitchFamily="34" charset="0"/>
                <a:cs typeface="Arial" pitchFamily="34" charset="0"/>
              </a:rPr>
              <a:t> </a:t>
            </a:r>
            <a:r>
              <a:rPr lang="en-US" sz="1300" dirty="0" smtClean="0">
                <a:latin typeface="Arial" pitchFamily="34" charset="0"/>
                <a:cs typeface="Arial" pitchFamily="34" charset="0"/>
              </a:rPr>
              <a:t> </a:t>
            </a:r>
            <a:r>
              <a:rPr lang="en-US" sz="1300" i="1" dirty="0" smtClean="0">
                <a:latin typeface="Arial" pitchFamily="34" charset="0"/>
                <a:cs typeface="Arial" pitchFamily="34" charset="0"/>
              </a:rPr>
              <a:t>Educational Leadership, 63</a:t>
            </a:r>
            <a:r>
              <a:rPr lang="en-US" sz="1300" dirty="0" smtClean="0">
                <a:latin typeface="Arial" pitchFamily="34" charset="0"/>
                <a:cs typeface="Arial" pitchFamily="34" charset="0"/>
              </a:rPr>
              <a:t>(4), 8-13.</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Wilson, T. D. (1997). Information </a:t>
            </a:r>
            <a:r>
              <a:rPr lang="en-US" sz="1300" dirty="0" err="1" smtClean="0">
                <a:latin typeface="Arial" pitchFamily="34" charset="0"/>
                <a:cs typeface="Arial" pitchFamily="34" charset="0"/>
              </a:rPr>
              <a:t>behaviour</a:t>
            </a:r>
            <a:r>
              <a:rPr lang="en-US" sz="1300" dirty="0" smtClean="0">
                <a:latin typeface="Arial" pitchFamily="34" charset="0"/>
                <a:cs typeface="Arial" pitchFamily="34" charset="0"/>
              </a:rPr>
              <a:t>: an interdisciplinary perspective. Information Processing</a:t>
            </a:r>
            <a:r>
              <a:rPr lang="en-US" sz="1300" baseline="0" dirty="0" smtClean="0">
                <a:latin typeface="Arial" pitchFamily="34" charset="0"/>
                <a:cs typeface="Arial" pitchFamily="34" charset="0"/>
              </a:rPr>
              <a:t> </a:t>
            </a:r>
            <a:r>
              <a:rPr lang="en-US" sz="1300" dirty="0" smtClean="0">
                <a:latin typeface="Arial" pitchFamily="34" charset="0"/>
                <a:cs typeface="Arial" pitchFamily="34" charset="0"/>
              </a:rPr>
              <a:t>and Management, 33(4), 551-572.</a:t>
            </a:r>
          </a:p>
          <a:p>
            <a:endParaRPr lang="en-US" sz="1300" dirty="0" smtClean="0">
              <a:latin typeface="Arial" pitchFamily="34" charset="0"/>
              <a:cs typeface="Arial" pitchFamily="34" charset="0"/>
            </a:endParaRPr>
          </a:p>
          <a:p>
            <a:r>
              <a:rPr lang="en-US" sz="1300" dirty="0" smtClean="0">
                <a:latin typeface="Arial" pitchFamily="34" charset="0"/>
                <a:cs typeface="Arial" pitchFamily="34" charset="0"/>
              </a:rPr>
              <a:t>Wilson, T. D. (1999). Models in information </a:t>
            </a:r>
            <a:r>
              <a:rPr lang="en-US" sz="1300" dirty="0" err="1" smtClean="0">
                <a:latin typeface="Arial" pitchFamily="34" charset="0"/>
                <a:cs typeface="Arial" pitchFamily="34" charset="0"/>
              </a:rPr>
              <a:t>behaviour</a:t>
            </a:r>
            <a:r>
              <a:rPr lang="en-US" sz="1300" dirty="0" smtClean="0">
                <a:latin typeface="Arial" pitchFamily="34" charset="0"/>
                <a:cs typeface="Arial" pitchFamily="34" charset="0"/>
              </a:rPr>
              <a:t> research. Journal of Documentation, 55(3), 249-270.</a:t>
            </a:r>
          </a:p>
          <a:p>
            <a:endParaRPr lang="en-US" sz="1300" dirty="0" smtClean="0">
              <a:latin typeface="Arial" pitchFamily="34" charset="0"/>
              <a:cs typeface="Arial" pitchFamily="34" charset="0"/>
            </a:endParaRPr>
          </a:p>
          <a:p>
            <a:r>
              <a:rPr lang="en-US" sz="1300" i="1" kern="1200" baseline="0" dirty="0" smtClean="0">
                <a:solidFill>
                  <a:schemeClr val="tx1"/>
                </a:solidFill>
                <a:latin typeface="Arial" pitchFamily="34" charset="0"/>
                <a:cs typeface="Arial" pitchFamily="34" charset="0"/>
              </a:rPr>
              <a:t>Theoretical Framework</a:t>
            </a:r>
          </a:p>
          <a:p>
            <a:r>
              <a:rPr lang="en-US" sz="1300" kern="1200" baseline="0" dirty="0" smtClean="0">
                <a:solidFill>
                  <a:schemeClr val="tx1"/>
                </a:solidFill>
                <a:latin typeface="Arial" pitchFamily="34" charset="0"/>
                <a:cs typeface="Arial" pitchFamily="34" charset="0"/>
              </a:rPr>
              <a:t>Wilson (1999) defines information </a:t>
            </a:r>
            <a:r>
              <a:rPr lang="en-US" sz="1300" kern="1200" baseline="0" dirty="0" err="1" smtClean="0">
                <a:solidFill>
                  <a:schemeClr val="tx1"/>
                </a:solidFill>
                <a:latin typeface="Arial" pitchFamily="34" charset="0"/>
                <a:cs typeface="Arial" pitchFamily="34" charset="0"/>
              </a:rPr>
              <a:t>behaviour</a:t>
            </a:r>
            <a:r>
              <a:rPr lang="en-US" sz="1300" kern="1200" baseline="0" dirty="0" smtClean="0">
                <a:solidFill>
                  <a:schemeClr val="tx1"/>
                </a:solidFill>
                <a:latin typeface="Arial" pitchFamily="34" charset="0"/>
                <a:cs typeface="Arial" pitchFamily="34" charset="0"/>
              </a:rPr>
              <a:t> as “. . . those activities a person may engage in when identifying his or her own needs for information, searching for such information in any way, and using or transferring that information.” Within his model of information </a:t>
            </a:r>
            <a:r>
              <a:rPr lang="en-US" sz="1300" kern="1200" baseline="0" dirty="0" err="1" smtClean="0">
                <a:solidFill>
                  <a:schemeClr val="tx1"/>
                </a:solidFill>
                <a:latin typeface="Arial" pitchFamily="34" charset="0"/>
                <a:cs typeface="Arial" pitchFamily="34" charset="0"/>
              </a:rPr>
              <a:t>behaviour</a:t>
            </a:r>
            <a:r>
              <a:rPr lang="en-US" sz="1300" kern="1200" baseline="0" dirty="0" smtClean="0">
                <a:solidFill>
                  <a:schemeClr val="tx1"/>
                </a:solidFill>
                <a:latin typeface="Arial" pitchFamily="34" charset="0"/>
                <a:cs typeface="Arial" pitchFamily="34" charset="0"/>
              </a:rPr>
              <a:t>, Wilson describes a series of factors which affect and moderate information </a:t>
            </a:r>
            <a:r>
              <a:rPr lang="en-US" sz="1300" kern="1200" baseline="0" dirty="0" err="1" smtClean="0">
                <a:solidFill>
                  <a:schemeClr val="tx1"/>
                </a:solidFill>
                <a:latin typeface="Arial" pitchFamily="34" charset="0"/>
                <a:cs typeface="Arial" pitchFamily="34" charset="0"/>
              </a:rPr>
              <a:t>behaviour</a:t>
            </a:r>
            <a:r>
              <a:rPr lang="en-US" sz="1300" kern="1200" baseline="0" dirty="0" smtClean="0">
                <a:solidFill>
                  <a:schemeClr val="tx1"/>
                </a:solidFill>
                <a:latin typeface="Arial" pitchFamily="34" charset="0"/>
                <a:cs typeface="Arial" pitchFamily="34" charset="0"/>
              </a:rPr>
              <a:t> (1997). These include characteristics of the individual, the environment, or the resources.</a:t>
            </a:r>
          </a:p>
          <a:p>
            <a:endParaRPr lang="en-US" sz="1300" kern="1200" baseline="0" dirty="0" smtClean="0">
              <a:solidFill>
                <a:schemeClr val="tx1"/>
              </a:solidFill>
              <a:latin typeface="Arial" pitchFamily="34" charset="0"/>
              <a:cs typeface="Arial" pitchFamily="34" charset="0"/>
            </a:endParaRPr>
          </a:p>
          <a:p>
            <a:r>
              <a:rPr lang="en-US" sz="1300" kern="1200" baseline="0" dirty="0" smtClean="0">
                <a:solidFill>
                  <a:schemeClr val="tx1"/>
                </a:solidFill>
                <a:latin typeface="Arial" pitchFamily="34" charset="0"/>
                <a:cs typeface="Arial" pitchFamily="34" charset="0"/>
              </a:rPr>
              <a:t>Cool and Spink (2002) describe four levels of context related to information retrieval: 1. information environment level (institutional, organizational, work task), 2. information -seeking level (tasks, goals, intentions), 3. IR-interaction level (multiple searching behaviors), and 4. the query level (are queries interpreted correctly?)</a:t>
            </a:r>
            <a:endParaRPr lang="en-US" sz="13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8</a:t>
            </a:fld>
            <a:endParaRPr lang="en-US" smtClean="0"/>
          </a:p>
        </p:txBody>
      </p:sp>
      <p:sp>
        <p:nvSpPr>
          <p:cNvPr id="46082" name="Rectangle 2"/>
          <p:cNvSpPr>
            <a:spLocks noGrp="1" noRot="1" noChangeAspect="1" noChangeArrowheads="1" noTextEdit="1"/>
          </p:cNvSpPr>
          <p:nvPr>
            <p:ph type="sldImg"/>
          </p:nvPr>
        </p:nvSpPr>
        <p:spPr>
          <a:xfrm>
            <a:off x="1054100" y="0"/>
            <a:ext cx="4572000" cy="3429000"/>
          </a:xfrm>
          <a:ln/>
        </p:spPr>
      </p:sp>
      <p:sp>
        <p:nvSpPr>
          <p:cNvPr id="46083" name="Rectangle 3"/>
          <p:cNvSpPr>
            <a:spLocks noGrp="1" noChangeArrowheads="1"/>
          </p:cNvSpPr>
          <p:nvPr>
            <p:ph type="body" idx="1"/>
          </p:nvPr>
        </p:nvSpPr>
        <p:spPr>
          <a:xfrm>
            <a:off x="1" y="3505200"/>
            <a:ext cx="6856412" cy="5010590"/>
          </a:xfrm>
          <a:noFill/>
          <a:ln/>
        </p:spPr>
        <p:txBody>
          <a:bodyPr>
            <a:noAutofit/>
          </a:bodyPr>
          <a:lstStyle/>
          <a:p>
            <a:pPr eaLnBrk="1" hangingPunct="1"/>
            <a:r>
              <a:rPr lang="en-GB" sz="1100" dirty="0" smtClean="0">
                <a:latin typeface="Arial" charset="0"/>
                <a:cs typeface="Arial" charset="0"/>
              </a:rPr>
              <a:t>Discuss </a:t>
            </a:r>
            <a:r>
              <a:rPr lang="en-GB" sz="1100" dirty="0" err="1" smtClean="0">
                <a:latin typeface="Arial" charset="0"/>
                <a:cs typeface="Arial" charset="0"/>
              </a:rPr>
              <a:t>Prensky</a:t>
            </a:r>
            <a:r>
              <a:rPr lang="en-GB" sz="1100" dirty="0" smtClean="0">
                <a:latin typeface="Arial" charset="0"/>
                <a:cs typeface="Arial" charset="0"/>
              </a:rPr>
              <a:t> and how this is an attempt to move away from Native/Immigrant metaphor:</a:t>
            </a:r>
          </a:p>
          <a:p>
            <a:r>
              <a:rPr lang="en-US" sz="1100" dirty="0" smtClean="0">
                <a:latin typeface="Arial" charset="0"/>
                <a:cs typeface="Arial" charset="0"/>
              </a:rPr>
              <a:t>“‘The digital natives/digital immigrants distinction is dead or at least dying’. So proclaims Doug Holton in his </a:t>
            </a:r>
            <a:r>
              <a:rPr lang="en-US" sz="1100" dirty="0" err="1" smtClean="0">
                <a:latin typeface="Arial" charset="0"/>
                <a:cs typeface="Arial" charset="0"/>
              </a:rPr>
              <a:t>blogpost</a:t>
            </a:r>
            <a:r>
              <a:rPr lang="en-US" sz="1100" dirty="0" smtClean="0">
                <a:latin typeface="Arial" charset="0"/>
                <a:cs typeface="Arial" charset="0"/>
              </a:rPr>
              <a:t>. He continues: ‘Unfortunately, the idea is still uncritically accepted even in some journal articles, and perhaps used as an excuse or crutch too often for poor or ineffective teaching practices’. Holton is not alone in his criticism. McKenzie (2007) writes strongly against </a:t>
            </a:r>
            <a:r>
              <a:rPr lang="en-US" sz="1100" dirty="0" err="1" smtClean="0">
                <a:latin typeface="Arial" charset="0"/>
                <a:cs typeface="Arial" charset="0"/>
              </a:rPr>
              <a:t>Prensky’s</a:t>
            </a:r>
            <a:r>
              <a:rPr lang="en-US" sz="1100" dirty="0" smtClean="0">
                <a:latin typeface="Arial" charset="0"/>
                <a:cs typeface="Arial" charset="0"/>
              </a:rPr>
              <a:t> (2001a, b) typology identifying a number of ‘thinly supported claims’, while Kennedy, </a:t>
            </a:r>
            <a:r>
              <a:rPr lang="en-US" sz="1100" i="1" dirty="0" smtClean="0">
                <a:latin typeface="Arial" charset="0"/>
                <a:cs typeface="Arial" charset="0"/>
              </a:rPr>
              <a:t>et al.</a:t>
            </a:r>
            <a:r>
              <a:rPr lang="en-US" sz="1100" dirty="0" smtClean="0">
                <a:latin typeface="Arial" charset="0"/>
                <a:cs typeface="Arial" charset="0"/>
              </a:rPr>
              <a:t> (2010) demonstrate through an empirical research project that </a:t>
            </a:r>
            <a:r>
              <a:rPr lang="en-US" sz="1100" dirty="0" err="1" smtClean="0">
                <a:latin typeface="Arial" charset="0"/>
                <a:cs typeface="Arial" charset="0"/>
              </a:rPr>
              <a:t>Prensky’s</a:t>
            </a:r>
            <a:r>
              <a:rPr lang="en-US" sz="1100" dirty="0" smtClean="0">
                <a:latin typeface="Arial" charset="0"/>
                <a:cs typeface="Arial" charset="0"/>
              </a:rPr>
              <a:t> age–related hypothesis is very much less clear–cut than the Natives and Immigrants dichotomy implies.  Our intention is to propose an alternative, which we have termed ‘Visitors and Residents’.”</a:t>
            </a:r>
          </a:p>
          <a:p>
            <a:endParaRPr lang="en-US" sz="1100" dirty="0" smtClean="0">
              <a:latin typeface="Arial" charset="0"/>
              <a:cs typeface="Arial" charset="0"/>
            </a:endParaRPr>
          </a:p>
          <a:p>
            <a:r>
              <a:rPr lang="en-US" sz="1100" b="0" i="0" kern="1200" dirty="0" smtClean="0">
                <a:solidFill>
                  <a:schemeClr val="tx1"/>
                </a:solidFill>
                <a:latin typeface="Arial" pitchFamily="34" charset="0"/>
                <a:cs typeface="Arial" pitchFamily="34" charset="0"/>
              </a:rPr>
              <a:t>Holton, D.  (2010, March 19). The digital natives/digital immigrants distinction is dead or at least dying. [Web log</a:t>
            </a:r>
            <a:r>
              <a:rPr lang="en-US" sz="1100" b="0" i="0" kern="1200" baseline="0" dirty="0" smtClean="0">
                <a:solidFill>
                  <a:schemeClr val="tx1"/>
                </a:solidFill>
                <a:latin typeface="Arial" pitchFamily="34" charset="0"/>
                <a:cs typeface="Arial" pitchFamily="34" charset="0"/>
              </a:rPr>
              <a:t> comment].</a:t>
            </a:r>
            <a:r>
              <a:rPr lang="en-US" sz="1100" b="0" i="0" kern="1200" dirty="0" smtClean="0">
                <a:solidFill>
                  <a:schemeClr val="tx1"/>
                </a:solidFill>
                <a:latin typeface="Arial" pitchFamily="34" charset="0"/>
                <a:cs typeface="Arial" pitchFamily="34" charset="0"/>
              </a:rPr>
              <a:t> </a:t>
            </a:r>
            <a:r>
              <a:rPr lang="en-US" sz="1100" b="0" i="1" kern="1200" dirty="0" err="1" smtClean="0">
                <a:solidFill>
                  <a:schemeClr val="tx1"/>
                </a:solidFill>
                <a:latin typeface="Arial" pitchFamily="34" charset="0"/>
                <a:cs typeface="Arial" pitchFamily="34" charset="0"/>
              </a:rPr>
              <a:t>EdTechDev</a:t>
            </a:r>
            <a:r>
              <a:rPr lang="en-US" sz="1100" b="0" i="0" kern="1200" dirty="0" smtClean="0">
                <a:solidFill>
                  <a:schemeClr val="tx1"/>
                </a:solidFill>
                <a:latin typeface="Arial" pitchFamily="34" charset="0"/>
                <a:cs typeface="Arial" pitchFamily="34" charset="0"/>
              </a:rPr>
              <a:t> .</a:t>
            </a:r>
            <a:r>
              <a:rPr lang="en-US" sz="1100" b="0" i="0" kern="1200" baseline="0" dirty="0" smtClean="0">
                <a:solidFill>
                  <a:schemeClr val="tx1"/>
                </a:solidFill>
                <a:latin typeface="Arial" pitchFamily="34" charset="0"/>
                <a:cs typeface="Arial" pitchFamily="34" charset="0"/>
              </a:rPr>
              <a:t> Retrieved from</a:t>
            </a:r>
            <a:r>
              <a:rPr lang="en-US" sz="1100" b="0" i="0" kern="1200" dirty="0" smtClean="0">
                <a:solidFill>
                  <a:schemeClr val="tx1"/>
                </a:solidFill>
                <a:latin typeface="Arial" pitchFamily="34" charset="0"/>
                <a:cs typeface="Arial" pitchFamily="34" charset="0"/>
              </a:rPr>
              <a:t> </a:t>
            </a:r>
            <a:r>
              <a:rPr lang="en-US" sz="1100" b="0" i="0" u="sng" kern="1200" dirty="0" smtClean="0">
                <a:solidFill>
                  <a:schemeClr val="tx1"/>
                </a:solidFill>
                <a:latin typeface="Arial" pitchFamily="34" charset="0"/>
                <a:cs typeface="Arial" pitchFamily="34" charset="0"/>
                <a:hlinkClick r:id="rId3"/>
              </a:rPr>
              <a:t>http://edtechdev.wordpress.com/2010/03/19/the-digital-natives-digital-immigrants-distinction-is-dead-or-at-least-dying/</a:t>
            </a:r>
            <a:endParaRPr lang="en-US" sz="1100" b="0" i="0" kern="1200" dirty="0" smtClean="0">
              <a:solidFill>
                <a:schemeClr val="tx1"/>
              </a:solidFill>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Kennedy, G., Judd, T. &amp; </a:t>
            </a:r>
            <a:r>
              <a:rPr lang="en-US" sz="1100" dirty="0" err="1" smtClean="0">
                <a:latin typeface="Arial" pitchFamily="34" charset="0"/>
                <a:cs typeface="Arial" pitchFamily="34" charset="0"/>
              </a:rPr>
              <a:t>Dalgarno</a:t>
            </a:r>
            <a:r>
              <a:rPr lang="en-US" sz="1100" dirty="0" smtClean="0">
                <a:latin typeface="Arial" pitchFamily="34" charset="0"/>
                <a:cs typeface="Arial" pitchFamily="34" charset="0"/>
              </a:rPr>
              <a:t>, B. (2010). “Beyond natives and immigrants: Exploring types of net generation students,” </a:t>
            </a:r>
            <a:r>
              <a:rPr lang="en-US" sz="1100" i="1" dirty="0" smtClean="0">
                <a:latin typeface="Arial" pitchFamily="34" charset="0"/>
                <a:cs typeface="Arial" pitchFamily="34" charset="0"/>
              </a:rPr>
              <a:t>Journal of Computer Assisted Learning</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26</a:t>
            </a:r>
            <a:r>
              <a:rPr lang="en-US" sz="1100" dirty="0" smtClean="0">
                <a:latin typeface="Arial" pitchFamily="34" charset="0"/>
                <a:cs typeface="Arial" pitchFamily="34" charset="0"/>
              </a:rPr>
              <a:t>(5</a:t>
            </a:r>
            <a:r>
              <a:rPr lang="en-US" sz="1100" i="1" dirty="0" smtClean="0">
                <a:latin typeface="Arial" pitchFamily="34" charset="0"/>
                <a:cs typeface="Arial" pitchFamily="34" charset="0"/>
              </a:rPr>
              <a:t>),</a:t>
            </a:r>
            <a:r>
              <a:rPr lang="en-US" sz="1100" dirty="0" smtClean="0">
                <a:latin typeface="Arial" pitchFamily="34" charset="0"/>
                <a:cs typeface="Arial" pitchFamily="34" charset="0"/>
              </a:rPr>
              <a:t> 332–343.</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McKenzie, J. (2007). Digital </a:t>
            </a:r>
            <a:r>
              <a:rPr lang="en-US" sz="1100" dirty="0" err="1" smtClean="0">
                <a:latin typeface="Arial" pitchFamily="34" charset="0"/>
                <a:cs typeface="Arial" pitchFamily="34" charset="0"/>
              </a:rPr>
              <a:t>nativism</a:t>
            </a:r>
            <a:r>
              <a:rPr lang="en-US" sz="1100" dirty="0" smtClean="0">
                <a:latin typeface="Arial" pitchFamily="34" charset="0"/>
                <a:cs typeface="Arial" pitchFamily="34" charset="0"/>
              </a:rPr>
              <a:t>, digital delusions, and digital deprivation. </a:t>
            </a:r>
            <a:r>
              <a:rPr lang="en-US" sz="1100" i="1" dirty="0" smtClean="0">
                <a:latin typeface="Arial" pitchFamily="34" charset="0"/>
                <a:cs typeface="Arial" pitchFamily="34" charset="0"/>
              </a:rPr>
              <a:t>From Now On: The Educational Technology Journal</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17</a:t>
            </a:r>
            <a:r>
              <a:rPr lang="en-US" sz="1100" dirty="0" smtClean="0">
                <a:latin typeface="Arial" pitchFamily="34" charset="0"/>
                <a:cs typeface="Arial" pitchFamily="34" charset="0"/>
              </a:rPr>
              <a:t> (2). Retrieved from </a:t>
            </a:r>
            <a:r>
              <a:rPr lang="en-US" sz="1100" u="sng" dirty="0" smtClean="0">
                <a:latin typeface="Arial" pitchFamily="34" charset="0"/>
                <a:cs typeface="Arial" pitchFamily="34" charset="0"/>
                <a:hlinkClick r:id="rId4"/>
              </a:rPr>
              <a:t>http://www.fno.org/nov07/nativism.html</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err="1" smtClean="0">
                <a:latin typeface="Arial" pitchFamily="34" charset="0"/>
                <a:cs typeface="Arial" pitchFamily="34" charset="0"/>
              </a:rPr>
              <a:t>Prensky</a:t>
            </a:r>
            <a:r>
              <a:rPr lang="en-US" sz="1100" dirty="0" smtClean="0">
                <a:latin typeface="Arial" pitchFamily="34" charset="0"/>
                <a:cs typeface="Arial" pitchFamily="34" charset="0"/>
              </a:rPr>
              <a:t>, M. (2001a). Digital natives, digital immigrants. </a:t>
            </a:r>
            <a:r>
              <a:rPr lang="en-US" sz="1100" i="1" dirty="0" smtClean="0">
                <a:latin typeface="Arial" pitchFamily="34" charset="0"/>
                <a:cs typeface="Arial" pitchFamily="34" charset="0"/>
              </a:rPr>
              <a:t>On the Horizon</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9(5).</a:t>
            </a:r>
            <a:r>
              <a:rPr lang="en-US" sz="1100" dirty="0" smtClean="0">
                <a:latin typeface="Arial" pitchFamily="34" charset="0"/>
                <a:cs typeface="Arial" pitchFamily="34" charset="0"/>
              </a:rPr>
              <a:t> Retrieved from </a:t>
            </a:r>
            <a:r>
              <a:rPr lang="en-US" sz="1100" u="sng" dirty="0" smtClean="0">
                <a:latin typeface="Arial" pitchFamily="34" charset="0"/>
                <a:cs typeface="Arial" pitchFamily="34" charset="0"/>
                <a:hlinkClick r:id="rId5"/>
              </a:rPr>
              <a:t>http://www.marcprensky.com/writing/Prensky%20-%20Digital%20Natives,%20Digital%20Immigrants%20-%20Part1.pdf</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err="1" smtClean="0">
                <a:latin typeface="Arial" pitchFamily="34" charset="0"/>
                <a:cs typeface="Arial" pitchFamily="34" charset="0"/>
              </a:rPr>
              <a:t>Prensky</a:t>
            </a:r>
            <a:r>
              <a:rPr lang="en-US" sz="1100" dirty="0" smtClean="0">
                <a:latin typeface="Arial" pitchFamily="34" charset="0"/>
                <a:cs typeface="Arial" pitchFamily="34" charset="0"/>
              </a:rPr>
              <a:t>, M. (2001b). “Do they really </a:t>
            </a:r>
            <a:r>
              <a:rPr lang="en-US" sz="1100" i="1" dirty="0" smtClean="0">
                <a:latin typeface="Arial" pitchFamily="34" charset="0"/>
                <a:cs typeface="Arial" pitchFamily="34" charset="0"/>
              </a:rPr>
              <a:t>think</a:t>
            </a:r>
            <a:r>
              <a:rPr lang="en-US" sz="1100" dirty="0" smtClean="0">
                <a:latin typeface="Arial" pitchFamily="34" charset="0"/>
                <a:cs typeface="Arial" pitchFamily="34" charset="0"/>
              </a:rPr>
              <a:t> differently?” </a:t>
            </a:r>
            <a:r>
              <a:rPr lang="en-US" sz="1100" i="1" dirty="0" smtClean="0">
                <a:latin typeface="Arial" pitchFamily="34" charset="0"/>
                <a:cs typeface="Arial" pitchFamily="34" charset="0"/>
              </a:rPr>
              <a:t>On the Horizon</a:t>
            </a:r>
            <a:r>
              <a:rPr lang="en-US" sz="1100" dirty="0" smtClean="0">
                <a:latin typeface="Arial" pitchFamily="34" charset="0"/>
                <a:cs typeface="Arial" pitchFamily="34" charset="0"/>
              </a:rPr>
              <a:t>, 9</a:t>
            </a:r>
            <a:r>
              <a:rPr lang="en-US" sz="1100" i="1" dirty="0" smtClean="0">
                <a:latin typeface="Arial" pitchFamily="34" charset="0"/>
                <a:cs typeface="Arial" pitchFamily="34" charset="0"/>
              </a:rPr>
              <a:t>(5)</a:t>
            </a:r>
            <a:r>
              <a:rPr lang="en-US" sz="1100" dirty="0" smtClean="0">
                <a:latin typeface="Arial" pitchFamily="34" charset="0"/>
                <a:cs typeface="Arial" pitchFamily="34" charset="0"/>
              </a:rPr>
              <a:t>. Retrieved from </a:t>
            </a:r>
            <a:r>
              <a:rPr lang="en-US" sz="1100" u="sng" dirty="0" smtClean="0">
                <a:latin typeface="Arial" pitchFamily="34" charset="0"/>
                <a:cs typeface="Arial" pitchFamily="34" charset="0"/>
                <a:hlinkClick r:id="rId6"/>
              </a:rPr>
              <a:t>http://www.marcprensky.com/writing/Prensky%20-%20Digital%20Natives,%20Digital%20Immigrants%20-%20Part2.pdf</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pPr marL="0" lvl="2" defTabSz="896203" fontAlgn="base">
              <a:spcBef>
                <a:spcPct val="30000"/>
              </a:spcBef>
              <a:spcAft>
                <a:spcPct val="0"/>
              </a:spcAft>
              <a:defRPr/>
            </a:pPr>
            <a:r>
              <a:rPr lang="en-US" sz="1100" dirty="0" smtClean="0">
                <a:latin typeface="Arial" pitchFamily="34" charset="0"/>
                <a:cs typeface="Arial" pitchFamily="34" charset="0"/>
              </a:rPr>
              <a:t>White, D. S., &amp; Le Cornu, A. (2011). Visitors and Residents: A new typology for online engagement. </a:t>
            </a:r>
            <a:r>
              <a:rPr lang="en-US" sz="1100" i="1" dirty="0" smtClean="0">
                <a:latin typeface="Arial" pitchFamily="34" charset="0"/>
                <a:cs typeface="Arial" pitchFamily="34" charset="0"/>
              </a:rPr>
              <a:t>First Monday,</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16</a:t>
            </a:r>
            <a:r>
              <a:rPr lang="en-US" sz="1100" dirty="0" smtClean="0">
                <a:latin typeface="Arial" pitchFamily="34" charset="0"/>
                <a:cs typeface="Arial" pitchFamily="34" charset="0"/>
              </a:rPr>
              <a:t>(9).  Retrieved from </a:t>
            </a:r>
            <a:r>
              <a:rPr lang="en-US" sz="1100" u="sng" dirty="0" smtClean="0">
                <a:latin typeface="Arial" pitchFamily="34" charset="0"/>
                <a:cs typeface="Arial" pitchFamily="34" charset="0"/>
                <a:hlinkClick r:id="rId7"/>
              </a:rPr>
              <a:t>http://firstmonday.org/htbin/cgiwrap/bin/ojs/index.php/fm/article/viewArticle/3171/3049</a:t>
            </a:r>
            <a:endParaRPr lang="en-US" sz="1100" dirty="0" smtClean="0">
              <a:latin typeface="Arial" pitchFamily="34" charset="0"/>
              <a:cs typeface="Arial" pitchFamily="34" charset="0"/>
            </a:endParaRPr>
          </a:p>
          <a:p>
            <a:pPr eaLnBrk="1" hangingPunct="1"/>
            <a:endParaRPr lang="en-GB" sz="11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Residents: significant online presence and usage; high level of collaborative activity online; contributions to the online environment in the form of uploading materials, photos, videos; high dependence on a mobile device (smart phone, laptop, etc.); more than 10 hours a week spent online.</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6" name="Picture Placeholder 15"/>
          <p:cNvSpPr>
            <a:spLocks noGrp="1"/>
          </p:cNvSpPr>
          <p:nvPr>
            <p:ph type="pic" sz="quarter" idx="13"/>
          </p:nvPr>
        </p:nvSpPr>
        <p:spPr>
          <a:xfrm>
            <a:off x="5864225" y="6284913"/>
            <a:ext cx="3279775" cy="573087"/>
          </a:xfrm>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5"/>
              <a:stretch>
                <a:fillRect/>
              </a:stretch>
            </p:blipFill>
          </mc:Choice>
          <mc:Fallback>
            <p:blipFill>
              <a:blip r:embed="rId46"/>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2/26/2013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47"/>
          <a:srcRect l="56054" t="84463" r="2464" b="3782"/>
          <a:stretch>
            <a:fillRect/>
          </a:stretch>
        </p:blipFill>
        <p:spPr bwMode="auto">
          <a:xfrm>
            <a:off x="228600" y="6300780"/>
            <a:ext cx="3276599" cy="5392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3" r:id="rId38"/>
    <p:sldLayoutId id="2147483734" r:id="rId39"/>
    <p:sldLayoutId id="2147483735" r:id="rId40"/>
    <p:sldLayoutId id="2147483736" r:id="rId41"/>
    <p:sldLayoutId id="2147483737" r:id="rId42"/>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image" Target="../media/image14.wmf"/><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libraries.pewinternet.org/2013/01/22/library-services/" TargetMode="External"/><Relationship Id="rId5" Type="http://schemas.openxmlformats.org/officeDocument/2006/relationships/hyperlink" Target="http://www.fno.org/nov07/nativism.html" TargetMode="External"/><Relationship Id="rId4" Type="http://schemas.openxmlformats.org/officeDocument/2006/relationships/hyperlink" Target="http://edtechdev.wordpress.com/2010/03/19/the-digital-natives-digital-immigrants-distinction-is-dead-or-at-least-dyin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firstmonday.org/htbin/cgiwrap/bin/ojs/index.php/fm/article/viewArticle/3171/3049" TargetMode="External"/><Relationship Id="rId5" Type="http://schemas.openxmlformats.org/officeDocument/2006/relationships/hyperlink" Target="http://www.oclc.org/research/activities/vandr/" TargetMode="External"/><Relationship Id="rId4" Type="http://schemas.openxmlformats.org/officeDocument/2006/relationships/hyperlink" Target="http://www.thenation.com/article/168125/amazon-effec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is.gd/vandrpaper" TargetMode="External"/><Relationship Id="rId4" Type="http://schemas.openxmlformats.org/officeDocument/2006/relationships/hyperlink" Target="http://is.gd/vanrvide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153400" cy="2895600"/>
          </a:xfrm>
        </p:spPr>
        <p:txBody>
          <a:bodyPr>
            <a:normAutofit fontScale="90000"/>
          </a:bodyPr>
          <a:lstStyle/>
          <a:p>
            <a:pPr algn="ctr"/>
            <a:r>
              <a:rPr lang="en-US" sz="5300" dirty="0" smtClean="0"/>
              <a:t>Visitors and Residents: </a:t>
            </a:r>
            <a:br>
              <a:rPr lang="en-US" sz="5300" dirty="0" smtClean="0"/>
            </a:br>
            <a:r>
              <a:rPr lang="en-US" sz="5300" dirty="0" smtClean="0"/>
              <a:t>What Motivates Engagement with the Digital Information Environment?</a:t>
            </a:r>
            <a:r>
              <a:rPr lang="en-US" dirty="0" smtClean="0"/>
              <a:t/>
            </a:r>
            <a:br>
              <a:rPr lang="en-US" dirty="0" smtClean="0"/>
            </a:br>
            <a:endParaRPr lang="en-US" dirty="0"/>
          </a:p>
        </p:txBody>
      </p:sp>
      <p:sp>
        <p:nvSpPr>
          <p:cNvPr id="8" name="Text Placeholder 7"/>
          <p:cNvSpPr>
            <a:spLocks noGrp="1"/>
          </p:cNvSpPr>
          <p:nvPr>
            <p:ph type="body" sz="quarter" idx="14"/>
          </p:nvPr>
        </p:nvSpPr>
        <p:spPr/>
        <p:txBody>
          <a:bodyPr>
            <a:noAutofit/>
          </a:bodyPr>
          <a:lstStyle/>
          <a:p>
            <a:r>
              <a:rPr lang="en-US" sz="1800" dirty="0" smtClean="0"/>
              <a:t>University of Sheffield </a:t>
            </a:r>
            <a:r>
              <a:rPr lang="en-US" sz="1800" dirty="0" err="1" smtClean="0"/>
              <a:t>iSchool</a:t>
            </a:r>
            <a:r>
              <a:rPr lang="en-US" sz="1800" dirty="0" smtClean="0"/>
              <a:t>,</a:t>
            </a:r>
          </a:p>
          <a:p>
            <a:r>
              <a:rPr lang="en-US" sz="1800" dirty="0" smtClean="0"/>
              <a:t>20 February 2013</a:t>
            </a:r>
            <a:br>
              <a:rPr lang="en-US" sz="1800" dirty="0" smtClean="0"/>
            </a:br>
            <a:endParaRPr lang="en-US" sz="1800" dirty="0"/>
          </a:p>
        </p:txBody>
      </p:sp>
      <p:sp>
        <p:nvSpPr>
          <p:cNvPr id="6" name="Text Placeholder 5"/>
          <p:cNvSpPr>
            <a:spLocks noGrp="1"/>
          </p:cNvSpPr>
          <p:nvPr>
            <p:ph type="body" sz="quarter" idx="13"/>
          </p:nvPr>
        </p:nvSpPr>
        <p:spPr>
          <a:xfrm>
            <a:off x="685800" y="4485325"/>
            <a:ext cx="3693697" cy="457200"/>
          </a:xfrm>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 D.</a:t>
            </a:r>
            <a:endParaRPr lang="en-US" dirty="0"/>
          </a:p>
        </p:txBody>
      </p:sp>
      <p:sp>
        <p:nvSpPr>
          <p:cNvPr id="18" name="Text Placeholder 17"/>
          <p:cNvSpPr>
            <a:spLocks noGrp="1"/>
          </p:cNvSpPr>
          <p:nvPr>
            <p:ph type="body" sz="quarter" idx="15"/>
          </p:nvPr>
        </p:nvSpPr>
        <p:spPr>
          <a:xfrm>
            <a:off x="685801" y="5214462"/>
            <a:ext cx="3124200" cy="1001075"/>
          </a:xfrm>
        </p:spPr>
        <p:txBody>
          <a:bodyPr/>
          <a:lstStyle/>
          <a:p>
            <a:r>
              <a:rPr lang="en-US" dirty="0" smtClean="0"/>
              <a:t>Senior Research Scientist</a:t>
            </a:r>
            <a:br>
              <a:rPr lang="en-US" dirty="0" smtClean="0"/>
            </a:br>
            <a:r>
              <a:rPr lang="en-US" dirty="0" smtClean="0"/>
              <a:t>OCLC Research</a:t>
            </a:r>
          </a:p>
          <a:p>
            <a:r>
              <a:rPr lang="en-US" dirty="0" smtClean="0"/>
              <a:t>connawal@oclc.org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
            </a:r>
            <a:br>
              <a:rPr lang="en-US" dirty="0" smtClean="0"/>
            </a:br>
            <a:r>
              <a:rPr lang="en-US" sz="2800" dirty="0" smtClean="0"/>
              <a:t>Visitors</a:t>
            </a:r>
            <a:r>
              <a:rPr lang="en-US" dirty="0" smtClean="0"/>
              <a:t/>
            </a:r>
            <a:br>
              <a:rPr lang="en-US" dirty="0" smtClean="0"/>
            </a:br>
            <a:endParaRPr lang="en-US" dirty="0"/>
          </a:p>
        </p:txBody>
      </p:sp>
      <p:sp>
        <p:nvSpPr>
          <p:cNvPr id="5" name="Text Placeholder 4"/>
          <p:cNvSpPr>
            <a:spLocks noGrp="1"/>
          </p:cNvSpPr>
          <p:nvPr>
            <p:ph type="body" sz="half" idx="2"/>
          </p:nvPr>
        </p:nvSpPr>
        <p:spPr>
          <a:xfrm>
            <a:off x="457200" y="990600"/>
            <a:ext cx="4648200" cy="5153025"/>
          </a:xfrm>
        </p:spPr>
        <p:txBody>
          <a:bodyPr/>
          <a:lstStyle/>
          <a:p>
            <a:pPr>
              <a:buFont typeface="Arial" pitchFamily="34" charset="0"/>
              <a:buChar char="•"/>
            </a:pPr>
            <a:r>
              <a:rPr lang="en-US" sz="2000" b="1" dirty="0" smtClean="0"/>
              <a:t> Functional use of technology</a:t>
            </a:r>
          </a:p>
          <a:p>
            <a:pPr>
              <a:buFont typeface="Arial" pitchFamily="34" charset="0"/>
              <a:buChar char="•"/>
            </a:pPr>
            <a:r>
              <a:rPr lang="en-US" sz="2000" b="1" dirty="0" smtClean="0"/>
              <a:t> Formal need</a:t>
            </a:r>
          </a:p>
          <a:p>
            <a:pPr>
              <a:buFont typeface="Arial" pitchFamily="34" charset="0"/>
              <a:buChar char="•"/>
            </a:pPr>
            <a:r>
              <a:rPr lang="en-US" sz="2000" b="1" dirty="0" smtClean="0"/>
              <a:t> Passive online presence</a:t>
            </a:r>
          </a:p>
          <a:p>
            <a:pPr>
              <a:buFont typeface="Arial" pitchFamily="34" charset="0"/>
              <a:buChar char="•"/>
            </a:pPr>
            <a:r>
              <a:rPr lang="en-US" sz="2000" b="1" dirty="0" smtClean="0"/>
              <a:t> Favor </a:t>
            </a:r>
            <a:r>
              <a:rPr lang="en-US" sz="2000" b="1" dirty="0" err="1" smtClean="0"/>
              <a:t>FtF</a:t>
            </a:r>
            <a:r>
              <a:rPr lang="en-US" sz="2000" b="1" dirty="0" smtClean="0"/>
              <a:t> interactions</a:t>
            </a:r>
          </a:p>
          <a:p>
            <a:pPr>
              <a:buFont typeface="Arial" pitchFamily="34" charset="0"/>
              <a:buChar char="•"/>
            </a:pPr>
            <a:r>
              <a:rPr lang="en-US" sz="2000" b="1" dirty="0" smtClean="0"/>
              <a:t> &lt;6 hours online/week</a:t>
            </a:r>
          </a:p>
          <a:p>
            <a:endParaRPr lang="en-US" dirty="0"/>
          </a:p>
        </p:txBody>
      </p:sp>
      <p:pic>
        <p:nvPicPr>
          <p:cNvPr id="4099" name="Picture 3" descr="C:\Users\hoode\AppData\Local\Temp\MP900386401-1.JPG"/>
          <p:cNvPicPr>
            <a:picLocks noChangeAspect="1" noChangeArrowheads="1"/>
          </p:cNvPicPr>
          <p:nvPr/>
        </p:nvPicPr>
        <p:blipFill>
          <a:blip r:embed="rId3" cstate="print"/>
          <a:srcRect r="14750"/>
          <a:stretch>
            <a:fillRect/>
          </a:stretch>
        </p:blipFill>
        <p:spPr bwMode="auto">
          <a:xfrm>
            <a:off x="4419600" y="2336800"/>
            <a:ext cx="4724400" cy="31496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nchor="ctr"/>
          <a:lstStyle/>
          <a:p>
            <a:pPr eaLnBrk="1" hangingPunct="1"/>
            <a:r>
              <a:rPr lang="en-GB" sz="2800" dirty="0" smtClean="0"/>
              <a:t>Visitors &amp; Residents</a:t>
            </a:r>
            <a:endParaRPr lang="en-US" sz="2800" dirty="0" smtClean="0"/>
          </a:p>
        </p:txBody>
      </p:sp>
      <p:pic>
        <p:nvPicPr>
          <p:cNvPr id="49154" name="Picture 4" descr="edu-stages-new"/>
          <p:cNvPicPr>
            <a:picLocks noChangeAspect="1" noChangeArrowheads="1"/>
          </p:cNvPicPr>
          <p:nvPr/>
        </p:nvPicPr>
        <p:blipFill>
          <a:blip r:embed="rId3" cstate="print"/>
          <a:srcRect/>
          <a:stretch>
            <a:fillRect/>
          </a:stretch>
        </p:blipFill>
        <p:spPr bwMode="auto">
          <a:xfrm>
            <a:off x="1905000" y="1143000"/>
            <a:ext cx="5564188" cy="4484687"/>
          </a:xfrm>
          <a:prstGeom prst="rect">
            <a:avLst/>
          </a:prstGeom>
          <a:noFill/>
          <a:ln w="9525">
            <a:noFill/>
            <a:miter lim="800000"/>
            <a:headEnd/>
            <a:tailEnd/>
          </a:ln>
        </p:spPr>
      </p:pic>
      <p:sp>
        <p:nvSpPr>
          <p:cNvPr id="4" name="TextBox 3"/>
          <p:cNvSpPr txBox="1"/>
          <p:nvPr/>
        </p:nvSpPr>
        <p:spPr>
          <a:xfrm>
            <a:off x="3505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Phase 1</a:t>
            </a:r>
            <a:endParaRPr lang="en-US" sz="2800" dirty="0"/>
          </a:p>
        </p:txBody>
      </p:sp>
      <p:sp>
        <p:nvSpPr>
          <p:cNvPr id="4" name="Content Placeholder 2"/>
          <p:cNvSpPr txBox="1">
            <a:spLocks/>
          </p:cNvSpPr>
          <p:nvPr/>
        </p:nvSpPr>
        <p:spPr>
          <a:xfrm>
            <a:off x="698955" y="772886"/>
            <a:ext cx="4289423" cy="5526314"/>
          </a:xfrm>
          <a:prstGeom prst="rect">
            <a:avLst/>
          </a:prstGeom>
        </p:spPr>
        <p:txBody>
          <a:bodyPr>
            <a:noAutofit/>
          </a:bodyPr>
          <a:lstStyle/>
          <a:p>
            <a:pPr marL="233363" marR="0" lvl="0" indent="-233363" algn="l" defTabSz="457200" rtl="0" eaLnBrk="1" fontAlgn="auto" latinLnBrk="0" hangingPunct="1">
              <a:lnSpc>
                <a:spcPct val="110000"/>
              </a:lnSpc>
              <a:spcBef>
                <a:spcPts val="900"/>
              </a:spcBef>
              <a:spcAft>
                <a:spcPts val="0"/>
              </a:spcAft>
              <a:buClrTx/>
              <a:buSzTx/>
              <a:buFontTx/>
              <a:buChar char="•"/>
              <a:tabLst/>
              <a:defRPr/>
            </a:pPr>
            <a:r>
              <a:rPr kumimoji="0" lang="en-US" sz="1400" b="1" i="0" u="none" strike="noStrike" kern="1200" cap="none" spc="0" normalizeH="0" baseline="0" noProof="0" dirty="0" smtClean="0">
                <a:ln>
                  <a:noFill/>
                </a:ln>
                <a:solidFill>
                  <a:schemeClr val="tx1"/>
                </a:solidFill>
                <a:effectLst/>
                <a:uLnTx/>
                <a:uFillTx/>
                <a:latin typeface="Arial"/>
                <a:ea typeface="+mn-ea"/>
                <a:cs typeface="Arial"/>
              </a:rPr>
              <a:t>Individual</a:t>
            </a:r>
            <a:r>
              <a:rPr kumimoji="0" lang="en-US" sz="1400" b="1" i="0" u="none" strike="noStrike" kern="1200" cap="none" spc="0" normalizeH="0" noProof="0" dirty="0" smtClean="0">
                <a:ln>
                  <a:noFill/>
                </a:ln>
                <a:solidFill>
                  <a:schemeClr val="tx1"/>
                </a:solidFill>
                <a:effectLst/>
                <a:uLnTx/>
                <a:uFillTx/>
                <a:latin typeface="Arial"/>
                <a:ea typeface="+mn-ea"/>
                <a:cs typeface="Arial"/>
              </a:rPr>
              <a:t> </a:t>
            </a:r>
            <a:r>
              <a:rPr kumimoji="0" lang="en-US" sz="1400" b="1" i="0" u="none" strike="noStrike" kern="1200" cap="none" spc="0" normalizeH="0" baseline="0" noProof="0" dirty="0" smtClean="0">
                <a:ln>
                  <a:noFill/>
                </a:ln>
                <a:solidFill>
                  <a:schemeClr val="tx1"/>
                </a:solidFill>
                <a:effectLst/>
                <a:uLnTx/>
                <a:uFillTx/>
                <a:latin typeface="Arial"/>
                <a:ea typeface="+mn-ea"/>
                <a:cs typeface="Arial"/>
              </a:rPr>
              <a:t>Interviews</a:t>
            </a:r>
            <a:endParaRPr kumimoji="0" lang="en-US" sz="1400"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a:lnSpc>
                <a:spcPct val="110000"/>
              </a:lnSpc>
              <a:spcBef>
                <a:spcPts val="900"/>
              </a:spcBef>
              <a:buFontTx/>
              <a:buChar char="•"/>
              <a:defRPr/>
            </a:pPr>
            <a:r>
              <a:rPr kumimoji="0" lang="en-US" sz="1400" b="1" i="0" u="none" strike="noStrike" kern="1200" cap="none" spc="0" normalizeH="0" baseline="0" noProof="0" dirty="0" smtClean="0">
                <a:ln>
                  <a:noFill/>
                </a:ln>
                <a:solidFill>
                  <a:schemeClr val="tx1"/>
                </a:solidFill>
                <a:effectLst/>
                <a:uLnTx/>
                <a:uFillTx/>
                <a:latin typeface="Arial"/>
                <a:ea typeface="+mn-ea"/>
                <a:cs typeface="Arial"/>
              </a:rPr>
              <a:t>Emerging (secondary</a:t>
            </a:r>
            <a:r>
              <a:rPr kumimoji="0" lang="en-US" sz="1400" b="1" i="0" u="none" strike="noStrike" kern="1200" cap="none" spc="0" normalizeH="0" noProof="0" dirty="0" smtClean="0">
                <a:ln>
                  <a:noFill/>
                </a:ln>
                <a:solidFill>
                  <a:schemeClr val="tx1"/>
                </a:solidFill>
                <a:effectLst/>
                <a:uLnTx/>
                <a:uFillTx/>
                <a:latin typeface="Arial"/>
                <a:ea typeface="+mn-ea"/>
                <a:cs typeface="Arial"/>
              </a:rPr>
              <a:t> school/1</a:t>
            </a:r>
            <a:r>
              <a:rPr kumimoji="0" lang="en-US" sz="1400" b="1" i="0" u="none" strike="noStrike" kern="1200" cap="none" spc="0" normalizeH="0" baseline="30000" noProof="0" dirty="0" smtClean="0">
                <a:ln>
                  <a:noFill/>
                </a:ln>
                <a:solidFill>
                  <a:schemeClr val="tx1"/>
                </a:solidFill>
                <a:effectLst/>
                <a:uLnTx/>
                <a:uFillTx/>
                <a:latin typeface="Arial"/>
                <a:ea typeface="+mn-ea"/>
                <a:cs typeface="Arial"/>
              </a:rPr>
              <a:t>st</a:t>
            </a:r>
            <a:r>
              <a:rPr kumimoji="0" lang="en-US" sz="1400" b="1" i="0" u="none" strike="noStrike" kern="1200" cap="none" spc="0" normalizeH="0" noProof="0" dirty="0" smtClean="0">
                <a:ln>
                  <a:noFill/>
                </a:ln>
                <a:solidFill>
                  <a:schemeClr val="tx1"/>
                </a:solidFill>
                <a:effectLst/>
                <a:uLnTx/>
                <a:uFillTx/>
                <a:latin typeface="Arial"/>
                <a:ea typeface="+mn-ea"/>
                <a:cs typeface="Arial"/>
              </a:rPr>
              <a:t> year undergraduates</a:t>
            </a:r>
            <a:endParaRPr kumimoji="0" lang="en-US" sz="1400" b="1" i="0" u="none" strike="noStrike" kern="1200" cap="none" spc="0" normalizeH="0" baseline="0" noProof="0" dirty="0" smtClean="0">
              <a:ln>
                <a:noFill/>
              </a:ln>
              <a:solidFill>
                <a:schemeClr val="tx1"/>
              </a:solidFill>
              <a:effectLst/>
              <a:uLnTx/>
              <a:uFillTx/>
              <a:latin typeface="Arial"/>
              <a:ea typeface="+mn-ea"/>
              <a:cs typeface="Arial"/>
            </a:endParaRPr>
          </a:p>
          <a:p>
            <a:pPr marL="1147763" lvl="2" indent="-233363">
              <a:lnSpc>
                <a:spcPct val="110000"/>
              </a:lnSpc>
              <a:spcBef>
                <a:spcPts val="900"/>
              </a:spcBef>
              <a:buFont typeface="Arial" pitchFamily="34" charset="0"/>
              <a:buChar char="•"/>
              <a:defRPr/>
            </a:pPr>
            <a:r>
              <a:rPr lang="en-US" sz="1200" b="1" dirty="0" smtClean="0">
                <a:latin typeface="Arial"/>
                <a:cs typeface="Arial"/>
              </a:rPr>
              <a:t>31 (16</a:t>
            </a:r>
            <a:r>
              <a:rPr kumimoji="0" lang="en-US" sz="1200" b="1" i="0" u="none" strike="noStrike" kern="1200" cap="none" spc="0" normalizeH="0" baseline="0" noProof="0" dirty="0" smtClean="0">
                <a:ln>
                  <a:noFill/>
                </a:ln>
                <a:solidFill>
                  <a:schemeClr val="tx1"/>
                </a:solidFill>
                <a:effectLst/>
                <a:uLnTx/>
                <a:uFillTx/>
                <a:latin typeface="Arial"/>
                <a:ea typeface="+mn-ea"/>
                <a:cs typeface="Arial"/>
              </a:rPr>
              <a:t> US, 15 UK)</a:t>
            </a:r>
          </a:p>
          <a:p>
            <a:pPr marL="690563" lvl="1" indent="-233363">
              <a:lnSpc>
                <a:spcPct val="110000"/>
              </a:lnSpc>
              <a:spcBef>
                <a:spcPts val="900"/>
              </a:spcBef>
              <a:buFont typeface="Arial" pitchFamily="34" charset="0"/>
              <a:buChar char="•"/>
              <a:defRPr/>
            </a:pPr>
            <a:r>
              <a:rPr lang="en-US" sz="1400" b="1" dirty="0" smtClean="0"/>
              <a:t>Establishing (2nd-3rd year  undergraduates)</a:t>
            </a:r>
          </a:p>
          <a:p>
            <a:pPr marL="1147763" lvl="2" indent="-233363">
              <a:lnSpc>
                <a:spcPct val="110000"/>
              </a:lnSpc>
              <a:spcBef>
                <a:spcPts val="900"/>
              </a:spcBef>
              <a:buFont typeface="Arial" pitchFamily="34" charset="0"/>
              <a:buChar char="•"/>
              <a:defRPr/>
            </a:pPr>
            <a:r>
              <a:rPr lang="en-US" sz="1200" b="1" dirty="0" smtClean="0"/>
              <a:t>10 (5 US, 5 UK)</a:t>
            </a:r>
          </a:p>
          <a:p>
            <a:pPr marL="690563" lvl="1" indent="-233363">
              <a:lnSpc>
                <a:spcPct val="110000"/>
              </a:lnSpc>
              <a:spcBef>
                <a:spcPts val="900"/>
              </a:spcBef>
              <a:buFont typeface="Arial" pitchFamily="34" charset="0"/>
              <a:buChar char="•"/>
              <a:defRPr/>
            </a:pPr>
            <a:r>
              <a:rPr lang="en-US" sz="1400" b="1" dirty="0" smtClean="0"/>
              <a:t>Embedding (postgraduates, PhD students)</a:t>
            </a:r>
          </a:p>
          <a:p>
            <a:pPr marL="1147763" lvl="2" indent="-233363">
              <a:lnSpc>
                <a:spcPct val="110000"/>
              </a:lnSpc>
              <a:spcBef>
                <a:spcPts val="900"/>
              </a:spcBef>
              <a:buFont typeface="Arial" pitchFamily="34" charset="0"/>
              <a:buChar char="•"/>
              <a:defRPr/>
            </a:pPr>
            <a:r>
              <a:rPr lang="en-US" sz="1200" b="1" dirty="0" smtClean="0"/>
              <a:t>10 (5 US, 5 UK)</a:t>
            </a:r>
          </a:p>
          <a:p>
            <a:pPr marL="690563" lvl="1" indent="-233363">
              <a:lnSpc>
                <a:spcPct val="110000"/>
              </a:lnSpc>
              <a:spcBef>
                <a:spcPts val="900"/>
              </a:spcBef>
              <a:buFont typeface="Arial" pitchFamily="34" charset="0"/>
              <a:buChar char="•"/>
              <a:defRPr/>
            </a:pPr>
            <a:r>
              <a:rPr lang="en-US" sz="1400" b="1" dirty="0" smtClean="0"/>
              <a:t>Experiencing (scholars)</a:t>
            </a:r>
          </a:p>
          <a:p>
            <a:pPr marL="1147763" lvl="2" indent="-233363">
              <a:lnSpc>
                <a:spcPct val="110000"/>
              </a:lnSpc>
              <a:spcBef>
                <a:spcPts val="900"/>
              </a:spcBef>
              <a:buFont typeface="Arial" pitchFamily="34" charset="0"/>
              <a:buChar char="•"/>
              <a:defRPr/>
            </a:pPr>
            <a:r>
              <a:rPr lang="en-US" sz="1200" b="1" dirty="0" smtClean="0"/>
              <a:t>10 (5 US, 5 UK)</a:t>
            </a:r>
          </a:p>
          <a:p>
            <a:pPr marL="233363" indent="-233363">
              <a:lnSpc>
                <a:spcPct val="110000"/>
              </a:lnSpc>
              <a:spcBef>
                <a:spcPts val="900"/>
              </a:spcBef>
              <a:buFont typeface="Arial" pitchFamily="34" charset="0"/>
              <a:buChar char="•"/>
              <a:defRPr/>
            </a:pPr>
            <a:r>
              <a:rPr lang="en-US" sz="1400" b="1" dirty="0" smtClean="0"/>
              <a:t>Completed data analysis</a:t>
            </a:r>
            <a:endParaRPr kumimoji="0" lang="en-US" sz="1200" b="1"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a:lnSpc>
                <a:spcPct val="110000"/>
              </a:lnSpc>
              <a:spcBef>
                <a:spcPts val="900"/>
              </a:spcBef>
              <a:buFontTx/>
              <a:buChar char="•"/>
              <a:defRPr/>
            </a:pPr>
            <a:r>
              <a:rPr kumimoji="0" lang="en-US" sz="1400" b="1" i="0" u="none" strike="noStrike" kern="1200" cap="none" spc="0" normalizeH="0" baseline="0" noProof="0" dirty="0" smtClean="0">
                <a:ln>
                  <a:noFill/>
                </a:ln>
                <a:solidFill>
                  <a:schemeClr val="tx1"/>
                </a:solidFill>
                <a:effectLst/>
                <a:uLnTx/>
                <a:uFillTx/>
                <a:latin typeface="Arial"/>
                <a:ea typeface="+mn-ea"/>
                <a:cs typeface="Arial"/>
              </a:rPr>
              <a:t>Quantitative data:</a:t>
            </a:r>
          </a:p>
          <a:p>
            <a:pPr marL="1147763" lvl="2" indent="-233363">
              <a:lnSpc>
                <a:spcPct val="110000"/>
              </a:lnSpc>
              <a:spcBef>
                <a:spcPts val="900"/>
              </a:spcBef>
              <a:buFont typeface="Arial"/>
              <a:buChar char="•"/>
              <a:defRPr/>
            </a:pPr>
            <a:r>
              <a:rPr kumimoji="0" lang="en-US" sz="1200" b="1" i="0" u="none" strike="noStrike" kern="1200" cap="none" spc="0" normalizeH="0" baseline="0" noProof="0" dirty="0" smtClean="0">
                <a:ln>
                  <a:noFill/>
                </a:ln>
                <a:solidFill>
                  <a:schemeClr val="tx1"/>
                </a:solidFill>
                <a:effectLst/>
                <a:uLnTx/>
                <a:uFillTx/>
                <a:latin typeface="Arial"/>
                <a:ea typeface="+mn-ea"/>
                <a:cs typeface="Arial"/>
              </a:rPr>
              <a:t>Demographics, number of occurrences of technologies, sources, &amp; </a:t>
            </a:r>
            <a:r>
              <a:rPr kumimoji="0" lang="en-US" sz="1200" b="1" i="0" u="none" strike="noStrike" kern="1200" cap="none" spc="0" normalizeH="0" baseline="0" noProof="0" dirty="0" err="1" smtClean="0">
                <a:ln>
                  <a:noFill/>
                </a:ln>
                <a:solidFill>
                  <a:schemeClr val="tx1"/>
                </a:solidFill>
                <a:effectLst/>
                <a:uLnTx/>
                <a:uFillTx/>
                <a:latin typeface="Arial"/>
                <a:ea typeface="+mn-ea"/>
                <a:cs typeface="Arial"/>
              </a:rPr>
              <a:t>behaviours</a:t>
            </a:r>
            <a:endParaRPr kumimoji="0" lang="en-US" sz="1200" b="1"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a:lnSpc>
                <a:spcPct val="110000"/>
              </a:lnSpc>
              <a:spcBef>
                <a:spcPts val="900"/>
              </a:spcBef>
              <a:buFontTx/>
              <a:buChar char="•"/>
              <a:defRPr/>
            </a:pPr>
            <a:r>
              <a:rPr kumimoji="0" lang="en-US" sz="1400" b="1" i="0" u="none" strike="noStrike" kern="1200" cap="none" spc="0" normalizeH="0" baseline="0" noProof="0" dirty="0" smtClean="0">
                <a:ln>
                  <a:noFill/>
                </a:ln>
                <a:solidFill>
                  <a:schemeClr val="tx1"/>
                </a:solidFill>
                <a:effectLst/>
                <a:uLnTx/>
                <a:uFillTx/>
                <a:latin typeface="Arial"/>
                <a:ea typeface="+mn-ea"/>
                <a:cs typeface="Arial"/>
              </a:rPr>
              <a:t>Qualitative data: </a:t>
            </a:r>
          </a:p>
          <a:p>
            <a:pPr marL="1147763" lvl="2" indent="-233363">
              <a:lnSpc>
                <a:spcPct val="110000"/>
              </a:lnSpc>
              <a:spcBef>
                <a:spcPts val="900"/>
              </a:spcBef>
              <a:buFont typeface="Arial"/>
              <a:buChar char="•"/>
              <a:defRPr/>
            </a:pPr>
            <a:r>
              <a:rPr kumimoji="0" lang="en-US" sz="1200" b="1" i="0" u="none" strike="noStrike" kern="1200" cap="none" spc="0" normalizeH="0" baseline="0" noProof="0" dirty="0" smtClean="0">
                <a:ln>
                  <a:noFill/>
                </a:ln>
                <a:solidFill>
                  <a:schemeClr val="tx1"/>
                </a:solidFill>
                <a:effectLst/>
                <a:uLnTx/>
                <a:uFillTx/>
                <a:latin typeface="Arial"/>
                <a:ea typeface="+mn-ea"/>
                <a:cs typeface="Arial"/>
              </a:rPr>
              <a:t>Themes &amp; direct quotes </a:t>
            </a:r>
          </a:p>
        </p:txBody>
      </p:sp>
      <p:pic>
        <p:nvPicPr>
          <p:cNvPr id="1029" name="Picture 5" descr="C:\Users\dardena\AppData\Local\Microsoft\Windows\Temporary Internet Files\Content.IE5\HUJRNM11\MP900433146[1].jpg"/>
          <p:cNvPicPr>
            <a:picLocks noChangeAspect="1" noChangeArrowheads="1"/>
          </p:cNvPicPr>
          <p:nvPr/>
        </p:nvPicPr>
        <p:blipFill>
          <a:blip r:embed="rId3"/>
          <a:srcRect/>
          <a:stretch>
            <a:fillRect/>
          </a:stretch>
        </p:blipFill>
        <p:spPr bwMode="auto">
          <a:xfrm>
            <a:off x="5303000" y="3575538"/>
            <a:ext cx="3489308" cy="2336175"/>
          </a:xfrm>
          <a:prstGeom prst="rect">
            <a:avLst/>
          </a:prstGeom>
          <a:noFill/>
        </p:spPr>
      </p:pic>
      <p:pic>
        <p:nvPicPr>
          <p:cNvPr id="1037" name="Picture 13" descr="C:\Users\dardena\AppData\Local\Microsoft\Windows\Temporary Internet Files\Content.IE5\S6UVZ40W\MP900362858[1].jpg"/>
          <p:cNvPicPr>
            <a:picLocks noChangeAspect="1" noChangeArrowheads="1"/>
          </p:cNvPicPr>
          <p:nvPr/>
        </p:nvPicPr>
        <p:blipFill>
          <a:blip r:embed="rId4"/>
          <a:srcRect/>
          <a:stretch>
            <a:fillRect/>
          </a:stretch>
        </p:blipFill>
        <p:spPr bwMode="auto">
          <a:xfrm>
            <a:off x="7871921" y="4362450"/>
            <a:ext cx="438642" cy="218590"/>
          </a:xfrm>
          <a:prstGeom prst="rect">
            <a:avLst/>
          </a:prstGeom>
          <a:noFill/>
        </p:spPr>
      </p:pic>
      <p:pic>
        <p:nvPicPr>
          <p:cNvPr id="18" name="Picture 5" descr="C:\Users\dardena\AppData\Local\Microsoft\Windows\Temporary Internet Files\Content.IE5\HUJRNM11\MP900433146[1].jpg"/>
          <p:cNvPicPr>
            <a:picLocks noChangeAspect="1" noChangeArrowheads="1"/>
          </p:cNvPicPr>
          <p:nvPr/>
        </p:nvPicPr>
        <p:blipFill>
          <a:blip r:embed="rId3"/>
          <a:srcRect/>
          <a:stretch>
            <a:fillRect/>
          </a:stretch>
        </p:blipFill>
        <p:spPr bwMode="auto">
          <a:xfrm flipH="1">
            <a:off x="5373338" y="726830"/>
            <a:ext cx="3489308" cy="2336175"/>
          </a:xfrm>
          <a:prstGeom prst="rect">
            <a:avLst/>
          </a:prstGeom>
          <a:noFill/>
        </p:spPr>
      </p:pic>
      <p:pic>
        <p:nvPicPr>
          <p:cNvPr id="1038" name="Picture 14" descr="C:\Users\dardena\AppData\Local\Microsoft\Windows\Temporary Internet Files\Content.IE5\HUJRNM11\MC900309844[1].wmf"/>
          <p:cNvPicPr>
            <a:picLocks noChangeAspect="1" noChangeArrowheads="1"/>
          </p:cNvPicPr>
          <p:nvPr/>
        </p:nvPicPr>
        <p:blipFill>
          <a:blip r:embed="rId5"/>
          <a:srcRect/>
          <a:stretch>
            <a:fillRect/>
          </a:stretch>
        </p:blipFill>
        <p:spPr bwMode="auto">
          <a:xfrm>
            <a:off x="5920154" y="1500951"/>
            <a:ext cx="361584" cy="248894"/>
          </a:xfrm>
          <a:prstGeom prst="rect">
            <a:avLst/>
          </a:prstGeom>
          <a:noFill/>
        </p:spPr>
      </p:pic>
      <p:sp>
        <p:nvSpPr>
          <p:cNvPr id="9" name="TextBox 8"/>
          <p:cNvSpPr txBox="1"/>
          <p:nvPr/>
        </p:nvSpPr>
        <p:spPr>
          <a:xfrm>
            <a:off x="4988378" y="5957661"/>
            <a:ext cx="2590800" cy="260264"/>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ode\AppData\Local\Temp\medium_4570566630.jpg"/>
          <p:cNvPicPr>
            <a:picLocks noChangeAspect="1" noChangeArrowheads="1"/>
          </p:cNvPicPr>
          <p:nvPr/>
        </p:nvPicPr>
        <p:blipFill>
          <a:blip r:embed="rId3" cstate="print"/>
          <a:srcRect/>
          <a:stretch>
            <a:fillRect/>
          </a:stretch>
        </p:blipFill>
        <p:spPr bwMode="auto">
          <a:xfrm>
            <a:off x="5257800" y="609600"/>
            <a:ext cx="3886200" cy="5638800"/>
          </a:xfrm>
          <a:prstGeom prst="rect">
            <a:avLst/>
          </a:prstGeom>
          <a:ln>
            <a:noFill/>
          </a:ln>
          <a:effectLst>
            <a:softEdge rad="112500"/>
          </a:effectLst>
        </p:spPr>
      </p:pic>
      <p:sp>
        <p:nvSpPr>
          <p:cNvPr id="61441" name="Title 1"/>
          <p:cNvSpPr>
            <a:spLocks noGrp="1"/>
          </p:cNvSpPr>
          <p:nvPr>
            <p:ph type="title"/>
          </p:nvPr>
        </p:nvSpPr>
        <p:spPr/>
        <p:txBody>
          <a:bodyPr>
            <a:noAutofit/>
          </a:bodyPr>
          <a:lstStyle/>
          <a:p>
            <a:pPr eaLnBrk="1" hangingPunct="1"/>
            <a:r>
              <a:rPr lang="en-US" sz="2800" dirty="0" smtClean="0"/>
              <a:t>Phase I &amp; 2: Participant Demographics </a:t>
            </a:r>
          </a:p>
        </p:txBody>
      </p:sp>
      <p:sp>
        <p:nvSpPr>
          <p:cNvPr id="6" name="Text Placeholder 5"/>
          <p:cNvSpPr>
            <a:spLocks noGrp="1"/>
          </p:cNvSpPr>
          <p:nvPr>
            <p:ph type="body" sz="half" idx="2"/>
          </p:nvPr>
        </p:nvSpPr>
        <p:spPr>
          <a:xfrm>
            <a:off x="457200" y="838200"/>
            <a:ext cx="4876800" cy="5410200"/>
          </a:xfrm>
        </p:spPr>
        <p:txBody>
          <a:bodyPr>
            <a:noAutofit/>
          </a:bodyPr>
          <a:lstStyle/>
          <a:p>
            <a:pPr>
              <a:lnSpc>
                <a:spcPct val="100000"/>
              </a:lnSpc>
              <a:spcBef>
                <a:spcPts val="600"/>
              </a:spcBef>
              <a:buFontTx/>
              <a:buChar char="•"/>
            </a:pPr>
            <a:r>
              <a:rPr lang="en-US" sz="2400" b="1" dirty="0" smtClean="0"/>
              <a:t> </a:t>
            </a:r>
            <a:r>
              <a:rPr lang="en-US" sz="2000" b="1" dirty="0" smtClean="0"/>
              <a:t>61 participants</a:t>
            </a:r>
          </a:p>
          <a:p>
            <a:pPr>
              <a:lnSpc>
                <a:spcPct val="100000"/>
              </a:lnSpc>
              <a:spcBef>
                <a:spcPts val="600"/>
              </a:spcBef>
            </a:pPr>
            <a:r>
              <a:rPr lang="en-US" sz="2000" b="1" dirty="0" smtClean="0"/>
              <a:t>	15 secondary students</a:t>
            </a:r>
          </a:p>
          <a:p>
            <a:pPr>
              <a:lnSpc>
                <a:spcPct val="100000"/>
              </a:lnSpc>
              <a:spcBef>
                <a:spcPts val="600"/>
              </a:spcBef>
            </a:pPr>
            <a:r>
              <a:rPr lang="en-US" sz="2000" b="1" dirty="0" smtClean="0"/>
              <a:t>	46 university students &amp; faculty</a:t>
            </a:r>
          </a:p>
          <a:p>
            <a:pPr>
              <a:lnSpc>
                <a:spcPct val="100000"/>
              </a:lnSpc>
              <a:spcBef>
                <a:spcPts val="600"/>
              </a:spcBef>
            </a:pPr>
            <a:r>
              <a:rPr lang="en-US" sz="2000" b="1" dirty="0" smtClean="0"/>
              <a:t>	</a:t>
            </a:r>
          </a:p>
          <a:p>
            <a:pPr>
              <a:lnSpc>
                <a:spcPct val="100000"/>
              </a:lnSpc>
              <a:spcBef>
                <a:spcPts val="600"/>
              </a:spcBef>
            </a:pPr>
            <a:r>
              <a:rPr lang="en-US" sz="2000" b="1" dirty="0" smtClean="0"/>
              <a:t>	34 females</a:t>
            </a:r>
          </a:p>
          <a:p>
            <a:pPr>
              <a:lnSpc>
                <a:spcPct val="100000"/>
              </a:lnSpc>
              <a:spcBef>
                <a:spcPts val="600"/>
              </a:spcBef>
            </a:pPr>
            <a:r>
              <a:rPr lang="en-US" sz="2000" b="1" dirty="0" smtClean="0"/>
              <a:t>	27 males</a:t>
            </a:r>
          </a:p>
          <a:p>
            <a:pPr>
              <a:lnSpc>
                <a:spcPct val="100000"/>
              </a:lnSpc>
              <a:spcBef>
                <a:spcPts val="600"/>
              </a:spcBef>
            </a:pPr>
            <a:r>
              <a:rPr lang="en-US" sz="2000" b="1" dirty="0" smtClean="0"/>
              <a:t>	</a:t>
            </a:r>
          </a:p>
          <a:p>
            <a:pPr>
              <a:lnSpc>
                <a:spcPct val="100000"/>
              </a:lnSpc>
              <a:spcBef>
                <a:spcPts val="600"/>
              </a:spcBef>
            </a:pPr>
            <a:r>
              <a:rPr lang="en-US" sz="2000" b="1" dirty="0" smtClean="0"/>
              <a:t>	38 Caucasian</a:t>
            </a:r>
          </a:p>
          <a:p>
            <a:pPr>
              <a:lnSpc>
                <a:spcPct val="100000"/>
              </a:lnSpc>
              <a:spcBef>
                <a:spcPts val="600"/>
              </a:spcBef>
            </a:pPr>
            <a:r>
              <a:rPr lang="en-US" sz="2000" b="1" dirty="0" smtClean="0"/>
              <a:t>	5 African-American</a:t>
            </a:r>
          </a:p>
          <a:p>
            <a:pPr>
              <a:lnSpc>
                <a:spcPct val="100000"/>
              </a:lnSpc>
              <a:spcBef>
                <a:spcPts val="600"/>
              </a:spcBef>
            </a:pPr>
            <a:r>
              <a:rPr lang="en-US" sz="2000" b="1" dirty="0" smtClean="0"/>
              <a:t>	2 Two or more</a:t>
            </a:r>
          </a:p>
          <a:p>
            <a:pPr>
              <a:lnSpc>
                <a:spcPct val="100000"/>
              </a:lnSpc>
              <a:spcBef>
                <a:spcPts val="600"/>
              </a:spcBef>
            </a:pPr>
            <a:r>
              <a:rPr lang="en-US" sz="2000" b="1" dirty="0" smtClean="0"/>
              <a:t>	1 Asian</a:t>
            </a:r>
          </a:p>
          <a:p>
            <a:pPr>
              <a:lnSpc>
                <a:spcPct val="100000"/>
              </a:lnSpc>
              <a:spcBef>
                <a:spcPts val="600"/>
              </a:spcBef>
            </a:pPr>
            <a:r>
              <a:rPr lang="en-US" sz="2000" b="1" dirty="0" smtClean="0"/>
              <a:t>	2 Hispanic</a:t>
            </a:r>
          </a:p>
          <a:p>
            <a:pPr>
              <a:lnSpc>
                <a:spcPct val="100000"/>
              </a:lnSpc>
              <a:spcBef>
                <a:spcPts val="600"/>
              </a:spcBef>
            </a:pPr>
            <a:r>
              <a:rPr lang="en-US" sz="2000" b="1" dirty="0" smtClean="0"/>
              <a:t>	13 Unidentified</a:t>
            </a:r>
          </a:p>
          <a:p>
            <a:pPr>
              <a:buFontTx/>
              <a:buChar char="•"/>
            </a:pPr>
            <a:endParaRPr lang="en-US" dirty="0" smtClean="0"/>
          </a:p>
          <a:p>
            <a:endParaRPr lang="en-US" dirty="0"/>
          </a:p>
        </p:txBody>
      </p:sp>
      <p:sp>
        <p:nvSpPr>
          <p:cNvPr id="5" name="TextBox 4"/>
          <p:cNvSpPr txBox="1"/>
          <p:nvPr/>
        </p:nvSpPr>
        <p:spPr>
          <a:xfrm>
            <a:off x="2419350" y="5972175"/>
            <a:ext cx="2590800" cy="260264"/>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Academic Disciplines by Educational Stages</a:t>
            </a:r>
            <a:endParaRPr lang="en-US" sz="2800" dirty="0"/>
          </a:p>
        </p:txBody>
      </p:sp>
      <p:grpSp>
        <p:nvGrpSpPr>
          <p:cNvPr id="6" name="Group 5"/>
          <p:cNvGrpSpPr/>
          <p:nvPr/>
        </p:nvGrpSpPr>
        <p:grpSpPr>
          <a:xfrm>
            <a:off x="304800" y="646331"/>
            <a:ext cx="8686800" cy="5334000"/>
            <a:chOff x="304800" y="646331"/>
            <a:chExt cx="8686800" cy="5334000"/>
          </a:xfrm>
        </p:grpSpPr>
        <p:graphicFrame>
          <p:nvGraphicFramePr>
            <p:cNvPr id="7" name="Chart 6"/>
            <p:cNvGraphicFramePr/>
            <p:nvPr/>
          </p:nvGraphicFramePr>
          <p:xfrm>
            <a:off x="304800" y="646331"/>
            <a:ext cx="8382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324600" y="5610999"/>
              <a:ext cx="2667000" cy="369332"/>
            </a:xfrm>
            <a:prstGeom prst="rect">
              <a:avLst/>
            </a:prstGeom>
            <a:noFill/>
          </p:spPr>
          <p:txBody>
            <a:bodyPr wrap="square" rtlCol="0">
              <a:spAutoFit/>
            </a:bodyPr>
            <a:lstStyle/>
            <a:p>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for OCLC Research. 2013</a:t>
              </a:r>
              <a:r>
                <a:rPr lang="en-US" dirty="0" smtClean="0"/>
                <a:t>.</a:t>
              </a:r>
              <a:endParaRPr lang="en-US" dirty="0"/>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AppData\Local\Temp\MP900438781.JPG"/>
          <p:cNvPicPr>
            <a:picLocks noChangeAspect="1" noChangeArrowheads="1"/>
          </p:cNvPicPr>
          <p:nvPr/>
        </p:nvPicPr>
        <p:blipFill>
          <a:blip r:embed="rId3" cstate="print"/>
          <a:srcRect/>
          <a:stretch>
            <a:fillRect/>
          </a:stretch>
        </p:blipFill>
        <p:spPr bwMode="auto">
          <a:xfrm>
            <a:off x="3081020" y="2057400"/>
            <a:ext cx="6062980" cy="4191000"/>
          </a:xfrm>
          <a:prstGeom prst="rect">
            <a:avLst/>
          </a:prstGeom>
          <a:noFill/>
        </p:spPr>
      </p:pic>
      <p:sp>
        <p:nvSpPr>
          <p:cNvPr id="5" name="Title 4"/>
          <p:cNvSpPr>
            <a:spLocks noGrp="1"/>
          </p:cNvSpPr>
          <p:nvPr>
            <p:ph type="title"/>
          </p:nvPr>
        </p:nvSpPr>
        <p:spPr/>
        <p:txBody>
          <a:bodyPr/>
          <a:lstStyle/>
          <a:p>
            <a:r>
              <a:rPr lang="en-US" sz="2800" dirty="0" smtClean="0"/>
              <a:t>Triangulation of Data</a:t>
            </a:r>
            <a:endParaRPr lang="en-US" sz="2800" dirty="0"/>
          </a:p>
        </p:txBody>
      </p:sp>
      <p:sp>
        <p:nvSpPr>
          <p:cNvPr id="6" name="Content Placeholder 5"/>
          <p:cNvSpPr>
            <a:spLocks noGrp="1"/>
          </p:cNvSpPr>
          <p:nvPr>
            <p:ph idx="4294967295"/>
          </p:nvPr>
        </p:nvSpPr>
        <p:spPr>
          <a:xfrm>
            <a:off x="228600" y="1219200"/>
            <a:ext cx="8229600" cy="4221163"/>
          </a:xfrm>
        </p:spPr>
        <p:txBody>
          <a:bodyPr>
            <a:noAutofit/>
          </a:bodyPr>
          <a:lstStyle/>
          <a:p>
            <a:r>
              <a:rPr lang="en-US" sz="2000" b="1" dirty="0" smtClean="0"/>
              <a:t>Several methods: </a:t>
            </a:r>
          </a:p>
          <a:p>
            <a:pPr lvl="1"/>
            <a:r>
              <a:rPr lang="en-US" sz="1800" b="1" dirty="0" smtClean="0"/>
              <a:t>Semi-structured interviews (qualitative)</a:t>
            </a:r>
          </a:p>
          <a:p>
            <a:pPr lvl="1"/>
            <a:r>
              <a:rPr lang="en-US" sz="1800" b="1" dirty="0" smtClean="0"/>
              <a:t>Diaries (qualitative)</a:t>
            </a:r>
          </a:p>
          <a:p>
            <a:pPr lvl="1"/>
            <a:r>
              <a:rPr lang="en-US" sz="1800" b="1" dirty="0" smtClean="0"/>
              <a:t>Online survey (quantitative)</a:t>
            </a:r>
          </a:p>
          <a:p>
            <a:r>
              <a:rPr lang="en-US" sz="1800" b="1" dirty="0" smtClean="0"/>
              <a:t>Enables triangulation of data</a:t>
            </a:r>
          </a:p>
          <a:p>
            <a:endParaRPr lang="en-US" b="1" dirty="0" smtClean="0"/>
          </a:p>
          <a:p>
            <a:endParaRPr lang="en-US" b="1" dirty="0" smtClean="0"/>
          </a:p>
          <a:p>
            <a:pPr>
              <a:buNone/>
            </a:pPr>
            <a:endParaRPr lang="en-US" b="1" dirty="0"/>
          </a:p>
        </p:txBody>
      </p:sp>
      <p:sp>
        <p:nvSpPr>
          <p:cNvPr id="7" name="TextBox 6"/>
          <p:cNvSpPr txBox="1"/>
          <p:nvPr/>
        </p:nvSpPr>
        <p:spPr>
          <a:xfrm>
            <a:off x="609600" y="5715000"/>
            <a:ext cx="2438400" cy="260264"/>
          </a:xfrm>
          <a:prstGeom prst="rect">
            <a:avLst/>
          </a:prstGeom>
          <a:noFill/>
        </p:spPr>
        <p:txBody>
          <a:bodyPr wrap="square" rtlCol="0">
            <a:spAutoFit/>
          </a:bodyPr>
          <a:lstStyle/>
          <a:p>
            <a:pPr algn="ctr"/>
            <a:r>
              <a:rPr lang="en-US" sz="1000" dirty="0" smtClean="0">
                <a:latin typeface="+mn-lt"/>
              </a:rPr>
              <a:t>(Connaway et al., 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Diaries</a:t>
            </a:r>
            <a:endParaRPr lang="en-US" sz="2800" dirty="0"/>
          </a:p>
        </p:txBody>
      </p:sp>
      <p:sp>
        <p:nvSpPr>
          <p:cNvPr id="3" name="Content Placeholder 2"/>
          <p:cNvSpPr>
            <a:spLocks noGrp="1"/>
          </p:cNvSpPr>
          <p:nvPr>
            <p:ph idx="4294967295"/>
          </p:nvPr>
        </p:nvSpPr>
        <p:spPr>
          <a:xfrm>
            <a:off x="4724400" y="1447800"/>
            <a:ext cx="3908425" cy="3048000"/>
          </a:xfrm>
        </p:spPr>
        <p:txBody>
          <a:bodyPr>
            <a:noAutofit/>
          </a:bodyPr>
          <a:lstStyle/>
          <a:p>
            <a:r>
              <a:rPr lang="en-US" sz="2000" b="1" dirty="0" smtClean="0"/>
              <a:t>Ethnographic data collection technique</a:t>
            </a:r>
          </a:p>
          <a:p>
            <a:r>
              <a:rPr lang="en-US" sz="2000" b="1" dirty="0" smtClean="0"/>
              <a:t>Get people to describe what has happened</a:t>
            </a:r>
          </a:p>
          <a:p>
            <a:r>
              <a:rPr lang="en-US" sz="2000" b="1" dirty="0" smtClean="0"/>
              <a:t>Center on defined events or moments</a:t>
            </a:r>
            <a:endParaRPr lang="en-US" sz="2000" b="1" dirty="0"/>
          </a:p>
        </p:txBody>
      </p:sp>
      <p:pic>
        <p:nvPicPr>
          <p:cNvPr id="3074" name="Picture 2" descr="C:\Users\hoode\AppData\Local\Temp\MP900439394.JPG"/>
          <p:cNvPicPr>
            <a:picLocks noChangeAspect="1" noChangeArrowheads="1"/>
          </p:cNvPicPr>
          <p:nvPr/>
        </p:nvPicPr>
        <p:blipFill>
          <a:blip r:embed="rId3" cstate="print"/>
          <a:srcRect/>
          <a:stretch>
            <a:fillRect/>
          </a:stretch>
        </p:blipFill>
        <p:spPr bwMode="auto">
          <a:xfrm>
            <a:off x="0" y="1219200"/>
            <a:ext cx="3675269" cy="4876800"/>
          </a:xfrm>
          <a:prstGeom prst="rect">
            <a:avLst/>
          </a:prstGeom>
          <a:noFill/>
        </p:spPr>
      </p:pic>
      <p:sp>
        <p:nvSpPr>
          <p:cNvPr id="5" name="TextBox 4"/>
          <p:cNvSpPr txBox="1"/>
          <p:nvPr/>
        </p:nvSpPr>
        <p:spPr>
          <a:xfrm>
            <a:off x="3419475" y="5991225"/>
            <a:ext cx="2057400" cy="260008"/>
          </a:xfrm>
          <a:prstGeom prst="rect">
            <a:avLst/>
          </a:prstGeom>
          <a:noFill/>
        </p:spPr>
        <p:txBody>
          <a:bodyPr wrap="square" rtlCol="0">
            <a:spAutoFit/>
          </a:bodyPr>
          <a:lstStyle/>
          <a:p>
            <a:r>
              <a:rPr lang="en-US" sz="1000" dirty="0" smtClean="0">
                <a:latin typeface="+mn-lt"/>
              </a:rPr>
              <a:t>(Connaway &amp; Powell, 2010)</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AppData\Local\Temp\large_4327438430.jpg"/>
          <p:cNvPicPr>
            <a:picLocks noChangeAspect="1" noChangeArrowheads="1"/>
          </p:cNvPicPr>
          <p:nvPr/>
        </p:nvPicPr>
        <p:blipFill>
          <a:blip r:embed="rId3" cstate="print"/>
          <a:srcRect b="3684"/>
          <a:stretch>
            <a:fillRect/>
          </a:stretch>
        </p:blipFill>
        <p:spPr bwMode="auto">
          <a:xfrm>
            <a:off x="0" y="0"/>
            <a:ext cx="9144000" cy="6248400"/>
          </a:xfrm>
          <a:prstGeom prst="rect">
            <a:avLst/>
          </a:prstGeom>
          <a:noFill/>
        </p:spPr>
      </p:pic>
      <p:sp>
        <p:nvSpPr>
          <p:cNvPr id="2" name="Title 1"/>
          <p:cNvSpPr>
            <a:spLocks noGrp="1"/>
          </p:cNvSpPr>
          <p:nvPr>
            <p:ph type="title"/>
          </p:nvPr>
        </p:nvSpPr>
        <p:spPr/>
        <p:txBody>
          <a:bodyPr/>
          <a:lstStyle/>
          <a:p>
            <a:r>
              <a:rPr lang="en-US" sz="2800" dirty="0" smtClean="0"/>
              <a:t>Interviews</a:t>
            </a:r>
            <a:endParaRPr lang="en-US" sz="2800" dirty="0"/>
          </a:p>
        </p:txBody>
      </p:sp>
      <p:sp>
        <p:nvSpPr>
          <p:cNvPr id="3" name="Content Placeholder 2"/>
          <p:cNvSpPr>
            <a:spLocks noGrp="1"/>
          </p:cNvSpPr>
          <p:nvPr>
            <p:ph idx="4294967295"/>
          </p:nvPr>
        </p:nvSpPr>
        <p:spPr>
          <a:xfrm>
            <a:off x="152400" y="1600200"/>
            <a:ext cx="7620000" cy="4622458"/>
          </a:xfrm>
        </p:spPr>
        <p:txBody>
          <a:bodyPr>
            <a:noAutofit/>
          </a:bodyPr>
          <a:lstStyle/>
          <a:p>
            <a:r>
              <a:rPr lang="en-US" b="1" dirty="0" smtClean="0">
                <a:solidFill>
                  <a:schemeClr val="bg1"/>
                </a:solidFill>
              </a:rPr>
              <a:t>Allows for </a:t>
            </a:r>
          </a:p>
          <a:p>
            <a:pPr lvl="1"/>
            <a:r>
              <a:rPr lang="en-US" b="1" dirty="0" smtClean="0">
                <a:solidFill>
                  <a:schemeClr val="bg1"/>
                </a:solidFill>
              </a:rPr>
              <a:t>Probing </a:t>
            </a:r>
          </a:p>
          <a:p>
            <a:pPr lvl="1"/>
            <a:r>
              <a:rPr lang="en-US" b="1" dirty="0" smtClean="0">
                <a:solidFill>
                  <a:schemeClr val="bg1"/>
                </a:solidFill>
              </a:rPr>
              <a:t>Clarifying</a:t>
            </a:r>
          </a:p>
          <a:p>
            <a:pPr lvl="1"/>
            <a:r>
              <a:rPr lang="en-US" b="1" dirty="0" smtClean="0">
                <a:solidFill>
                  <a:schemeClr val="bg1"/>
                </a:solidFill>
              </a:rPr>
              <a:t>Creating new questions</a:t>
            </a:r>
          </a:p>
          <a:p>
            <a:pPr lvl="1"/>
            <a:r>
              <a:rPr lang="en-US" b="1" dirty="0" smtClean="0">
                <a:solidFill>
                  <a:schemeClr val="bg1"/>
                </a:solidFill>
              </a:rPr>
              <a:t>Including focused questions</a:t>
            </a:r>
          </a:p>
          <a:p>
            <a:pPr lvl="1"/>
            <a:r>
              <a:rPr lang="en-US" b="1" dirty="0" smtClean="0">
                <a:solidFill>
                  <a:schemeClr val="bg1"/>
                </a:solidFill>
              </a:rPr>
              <a:t>Exploring new lines of inquiry</a:t>
            </a:r>
          </a:p>
          <a:p>
            <a:r>
              <a:rPr lang="en-US" b="1" dirty="0" smtClean="0">
                <a:solidFill>
                  <a:schemeClr val="bg1"/>
                </a:solidFill>
              </a:rPr>
              <a:t>Enables data collection for extended period of time</a:t>
            </a:r>
            <a:endParaRPr lang="en-US" b="1" dirty="0">
              <a:solidFill>
                <a:schemeClr val="bg1"/>
              </a:solidFill>
            </a:endParaRPr>
          </a:p>
        </p:txBody>
      </p:sp>
      <p:sp>
        <p:nvSpPr>
          <p:cNvPr id="6" name="TextBox 5"/>
          <p:cNvSpPr txBox="1"/>
          <p:nvPr/>
        </p:nvSpPr>
        <p:spPr>
          <a:xfrm>
            <a:off x="3571875" y="5962650"/>
            <a:ext cx="2057400" cy="260008"/>
          </a:xfrm>
          <a:prstGeom prst="rect">
            <a:avLst/>
          </a:prstGeom>
          <a:noFill/>
        </p:spPr>
        <p:txBody>
          <a:bodyPr wrap="square" rtlCol="0">
            <a:spAutoFit/>
          </a:bodyPr>
          <a:lstStyle/>
          <a:p>
            <a:r>
              <a:rPr lang="en-US" sz="1000" dirty="0" smtClean="0">
                <a:solidFill>
                  <a:schemeClr val="bg1"/>
                </a:solidFill>
                <a:latin typeface="+mn-lt"/>
              </a:rPr>
              <a:t>(Connaway &amp; Powell, 2010)</a:t>
            </a:r>
            <a:endParaRPr lang="en-US" sz="1000" dirty="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nchor="ctr"/>
          <a:lstStyle/>
          <a:p>
            <a:pPr eaLnBrk="1" hangingPunct="1"/>
            <a:r>
              <a:rPr lang="en-US" sz="2800" dirty="0" smtClean="0"/>
              <a:t>Participant Interview Questions</a:t>
            </a:r>
          </a:p>
        </p:txBody>
      </p:sp>
      <p:sp>
        <p:nvSpPr>
          <p:cNvPr id="5" name="Text Placeholder 4"/>
          <p:cNvSpPr>
            <a:spLocks noGrp="1"/>
          </p:cNvSpPr>
          <p:nvPr>
            <p:ph type="body" sz="half" idx="2"/>
          </p:nvPr>
        </p:nvSpPr>
        <p:spPr>
          <a:xfrm>
            <a:off x="457200" y="1600200"/>
            <a:ext cx="5105399" cy="4038600"/>
          </a:xfrm>
        </p:spPr>
        <p:txBody>
          <a:bodyPr>
            <a:noAutofit/>
          </a:bodyPr>
          <a:lstStyle/>
          <a:p>
            <a:pPr>
              <a:spcBef>
                <a:spcPts val="600"/>
              </a:spcBef>
            </a:pPr>
            <a:r>
              <a:rPr lang="en-US" sz="2000" b="1" dirty="0" smtClean="0"/>
              <a:t>1. Describe the things you enjoy doing with technology and the web each week. </a:t>
            </a:r>
          </a:p>
          <a:p>
            <a:pPr>
              <a:spcBef>
                <a:spcPts val="600"/>
              </a:spcBef>
            </a:pPr>
            <a:r>
              <a:rPr lang="en-US" sz="2000" b="1" dirty="0" smtClean="0"/>
              <a:t>2. Think of the ways you have used technology and the web for your studies. Describe a typical week.</a:t>
            </a:r>
          </a:p>
          <a:p>
            <a:pPr>
              <a:spcBef>
                <a:spcPts val="600"/>
              </a:spcBef>
            </a:pPr>
            <a:r>
              <a:rPr lang="en-US" sz="2000" b="1" dirty="0" smtClean="0"/>
              <a:t>3. Think about the next stage of your education. Tell me what you think this will be like.</a:t>
            </a:r>
          </a:p>
          <a:p>
            <a:endParaRPr lang="en-US" sz="2000" b="1" dirty="0"/>
          </a:p>
        </p:txBody>
      </p:sp>
      <p:pic>
        <p:nvPicPr>
          <p:cNvPr id="2050" name="Picture 2" descr="C:\Users\hoode\AppData\Local\Temp\MP900444188.JPG"/>
          <p:cNvPicPr>
            <a:picLocks noChangeAspect="1" noChangeArrowheads="1"/>
          </p:cNvPicPr>
          <p:nvPr/>
        </p:nvPicPr>
        <p:blipFill>
          <a:blip r:embed="rId3" cstate="print"/>
          <a:srcRect/>
          <a:stretch>
            <a:fillRect/>
          </a:stretch>
        </p:blipFill>
        <p:spPr bwMode="auto">
          <a:xfrm>
            <a:off x="5775064" y="1219200"/>
            <a:ext cx="3140336" cy="47244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chor="ctr"/>
          <a:lstStyle/>
          <a:p>
            <a:pPr eaLnBrk="1" hangingPunct="1"/>
            <a:r>
              <a:rPr lang="en-US" sz="2800" dirty="0" smtClean="0"/>
              <a:t>Participant Interview Questions</a:t>
            </a:r>
          </a:p>
        </p:txBody>
      </p:sp>
      <p:sp>
        <p:nvSpPr>
          <p:cNvPr id="4" name="Text Placeholder 3"/>
          <p:cNvSpPr>
            <a:spLocks noGrp="1"/>
          </p:cNvSpPr>
          <p:nvPr>
            <p:ph type="body" sz="half" idx="2"/>
          </p:nvPr>
        </p:nvSpPr>
        <p:spPr>
          <a:xfrm>
            <a:off x="457200" y="1524000"/>
            <a:ext cx="8000999" cy="3581400"/>
          </a:xfrm>
        </p:spPr>
        <p:txBody>
          <a:bodyPr>
            <a:noAutofit/>
          </a:bodyPr>
          <a:lstStyle/>
          <a:p>
            <a:pPr>
              <a:lnSpc>
                <a:spcPct val="100000"/>
              </a:lnSpc>
              <a:spcBef>
                <a:spcPts val="600"/>
              </a:spcBef>
            </a:pPr>
            <a:r>
              <a:rPr lang="en-US" sz="2000" b="1" dirty="0" smtClean="0"/>
              <a:t>4. Think of a time when you had a situation where you needed answers or solutions and you did a quick search and made do with it.  You knew there were other sources but you decided not to use them.  Please include sources such as friends, family, teachers, coaches, etc. </a:t>
            </a:r>
          </a:p>
          <a:p>
            <a:pPr>
              <a:lnSpc>
                <a:spcPct val="100000"/>
              </a:lnSpc>
              <a:spcBef>
                <a:spcPts val="600"/>
              </a:spcBef>
            </a:pPr>
            <a:r>
              <a:rPr lang="en-US" sz="2000" b="1" dirty="0" smtClean="0"/>
              <a:t>5. Have there been times when you were told to use a library or virtual learning environment (or learning platform), and used other source(s) instead?</a:t>
            </a:r>
          </a:p>
          <a:p>
            <a:pPr>
              <a:lnSpc>
                <a:spcPct val="100000"/>
              </a:lnSpc>
              <a:spcBef>
                <a:spcPts val="600"/>
              </a:spcBef>
            </a:pPr>
            <a:r>
              <a:rPr lang="en-US" sz="2000" b="1" dirty="0" smtClean="0"/>
              <a:t>6. If you had a magic wand, what would your ideal way of getting information be? How would you go about using the systems and services? When? Where? How?</a:t>
            </a:r>
          </a:p>
          <a:p>
            <a:endParaRPr lang="en-US" sz="2000" b="1" dirty="0" smtClean="0"/>
          </a:p>
          <a:p>
            <a:endParaRPr lang="en-US" sz="2000" b="1" dirty="0"/>
          </a:p>
        </p:txBody>
      </p:sp>
      <p:sp>
        <p:nvSpPr>
          <p:cNvPr id="5" name="TextBox 4"/>
          <p:cNvSpPr txBox="1"/>
          <p:nvPr/>
        </p:nvSpPr>
        <p:spPr>
          <a:xfrm>
            <a:off x="2895600" y="5791200"/>
            <a:ext cx="2971800" cy="477054"/>
          </a:xfrm>
          <a:prstGeom prst="rect">
            <a:avLst/>
          </a:prstGeom>
          <a:noFill/>
        </p:spPr>
        <p:txBody>
          <a:bodyPr wrap="square" rtlCol="0">
            <a:spAutoFit/>
          </a:bodyPr>
          <a:lstStyle/>
          <a:p>
            <a:pPr algn="ctr">
              <a:lnSpc>
                <a:spcPct val="100000"/>
              </a:lnSpc>
            </a:pPr>
            <a:r>
              <a:rPr lang="en-US" sz="1000" dirty="0" smtClean="0">
                <a:latin typeface="+mn-lt"/>
              </a:rPr>
              <a:t>(Connaway &amp; Radford, 2005-2007)</a:t>
            </a:r>
          </a:p>
          <a:p>
            <a:pPr algn="ctr">
              <a:lnSpc>
                <a:spcPct val="100000"/>
              </a:lnSpc>
            </a:pPr>
            <a:r>
              <a:rPr lang="en-US" sz="1000" dirty="0" smtClean="0">
                <a:latin typeface="+mn-lt"/>
              </a:rPr>
              <a:t>(</a:t>
            </a:r>
            <a:r>
              <a:rPr lang="en-US" sz="1000" dirty="0" err="1" smtClean="0">
                <a:latin typeface="+mn-lt"/>
              </a:rPr>
              <a:t>Dervin</a:t>
            </a:r>
            <a:r>
              <a:rPr lang="en-US" sz="1000" dirty="0" smtClean="0">
                <a:latin typeface="+mn-lt"/>
              </a:rPr>
              <a:t>, Connaway, &amp; </a:t>
            </a:r>
            <a:r>
              <a:rPr lang="en-US" sz="1000" dirty="0" err="1" smtClean="0">
                <a:latin typeface="+mn-lt"/>
              </a:rPr>
              <a:t>Prabha</a:t>
            </a:r>
            <a:r>
              <a:rPr lang="en-US" sz="1000" dirty="0" smtClean="0">
                <a:latin typeface="+mn-lt"/>
              </a:rPr>
              <a:t>, 2003-2005)</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sz="2800" dirty="0" smtClean="0"/>
              <a:t>Then &amp; Now</a:t>
            </a:r>
            <a:endParaRPr lang="en-US" sz="2800" dirty="0"/>
          </a:p>
        </p:txBody>
      </p:sp>
      <p:sp>
        <p:nvSpPr>
          <p:cNvPr id="5" name="Content Placeholder 4"/>
          <p:cNvSpPr>
            <a:spLocks noGrp="1"/>
          </p:cNvSpPr>
          <p:nvPr>
            <p:ph idx="4294967295"/>
          </p:nvPr>
        </p:nvSpPr>
        <p:spPr>
          <a:xfrm>
            <a:off x="268287" y="1836896"/>
            <a:ext cx="4913313" cy="4391025"/>
          </a:xfrm>
        </p:spPr>
        <p:txBody>
          <a:bodyPr>
            <a:noAutofit/>
          </a:bodyPr>
          <a:lstStyle/>
          <a:p>
            <a:pPr>
              <a:buFont typeface="Arial" pitchFamily="34" charset="0"/>
              <a:buChar char="•"/>
            </a:pPr>
            <a:r>
              <a:rPr lang="en-US" sz="2000" b="1" i="1" dirty="0" smtClean="0"/>
              <a:t>Then</a:t>
            </a:r>
            <a:r>
              <a:rPr lang="en-US" sz="2000" b="1" dirty="0" smtClean="0"/>
              <a:t>: The user built workflow around the library</a:t>
            </a:r>
          </a:p>
          <a:p>
            <a:pPr>
              <a:buFont typeface="Arial" pitchFamily="34" charset="0"/>
              <a:buChar char="•"/>
            </a:pPr>
            <a:r>
              <a:rPr lang="en-US" sz="2000" b="1" i="1" dirty="0" smtClean="0"/>
              <a:t>Now</a:t>
            </a:r>
            <a:r>
              <a:rPr lang="en-US" sz="2000" b="1" dirty="0" smtClean="0"/>
              <a:t>: The library must build its services around user workflow</a:t>
            </a:r>
          </a:p>
          <a:p>
            <a:pPr>
              <a:buFont typeface="Arial" pitchFamily="34" charset="0"/>
              <a:buChar char="•"/>
            </a:pPr>
            <a:r>
              <a:rPr lang="en-US" sz="2000" b="1" i="1" dirty="0" smtClean="0"/>
              <a:t>Then</a:t>
            </a:r>
            <a:r>
              <a:rPr lang="en-US" sz="2000" b="1" dirty="0" smtClean="0"/>
              <a:t>: Resources scarce, attention abundant</a:t>
            </a:r>
          </a:p>
          <a:p>
            <a:pPr>
              <a:buFont typeface="Arial" pitchFamily="34" charset="0"/>
              <a:buChar char="•"/>
            </a:pPr>
            <a:r>
              <a:rPr lang="en-US" sz="2000" b="1" i="1" dirty="0" smtClean="0"/>
              <a:t>Now</a:t>
            </a:r>
            <a:r>
              <a:rPr lang="en-US" sz="2000" b="1" dirty="0" smtClean="0"/>
              <a:t>: Attention scarce, resources abundant</a:t>
            </a:r>
          </a:p>
          <a:p>
            <a:pPr>
              <a:buNone/>
            </a:pPr>
            <a:r>
              <a:rPr lang="en-US" sz="2400" b="1" dirty="0" smtClean="0"/>
              <a:t>		</a:t>
            </a:r>
            <a:r>
              <a:rPr lang="en-US" sz="2000" b="1" dirty="0" smtClean="0"/>
              <a:t>	</a:t>
            </a:r>
            <a:endParaRPr lang="en-US" sz="1000" b="1" dirty="0" smtClean="0"/>
          </a:p>
          <a:p>
            <a:pPr>
              <a:buFont typeface="Arial" pitchFamily="34" charset="0"/>
              <a:buChar char="•"/>
            </a:pPr>
            <a:endParaRPr lang="en-US" sz="1800" b="1" dirty="0" smtClean="0"/>
          </a:p>
        </p:txBody>
      </p:sp>
      <p:sp>
        <p:nvSpPr>
          <p:cNvPr id="7" name="TextBox 6"/>
          <p:cNvSpPr txBox="1"/>
          <p:nvPr/>
        </p:nvSpPr>
        <p:spPr>
          <a:xfrm>
            <a:off x="3419475" y="5981700"/>
            <a:ext cx="2028825" cy="246221"/>
          </a:xfrm>
          <a:prstGeom prst="rect">
            <a:avLst/>
          </a:prstGeom>
          <a:noFill/>
        </p:spPr>
        <p:txBody>
          <a:bodyPr wrap="square" rtlCol="0">
            <a:spAutoFit/>
          </a:bodyPr>
          <a:lstStyle/>
          <a:p>
            <a:pPr algn="ctr"/>
            <a:r>
              <a:rPr lang="en-US" sz="1000" dirty="0" smtClean="0"/>
              <a:t>(Dempsey, 2008)</a:t>
            </a:r>
            <a:endParaRPr lang="en-US" sz="1000" dirty="0"/>
          </a:p>
        </p:txBody>
      </p:sp>
      <p:pic>
        <p:nvPicPr>
          <p:cNvPr id="8" name="Picture 2" descr="http://farm6.staticflickr.com/5245/5377715421_3d78eaffb3.jpg"/>
          <p:cNvPicPr>
            <a:picLocks noChangeAspect="1" noChangeArrowheads="1"/>
          </p:cNvPicPr>
          <p:nvPr/>
        </p:nvPicPr>
        <p:blipFill>
          <a:blip r:embed="rId3"/>
          <a:srcRect/>
          <a:stretch>
            <a:fillRect/>
          </a:stretch>
        </p:blipFill>
        <p:spPr bwMode="auto">
          <a:xfrm>
            <a:off x="4953000" y="2286000"/>
            <a:ext cx="4002099" cy="1905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ode\AppData\Local\Temp\MP900430727.JPG"/>
          <p:cNvPicPr>
            <a:picLocks noChangeAspect="1" noChangeArrowheads="1"/>
          </p:cNvPicPr>
          <p:nvPr/>
        </p:nvPicPr>
        <p:blipFill>
          <a:blip r:embed="rId3" cstate="print"/>
          <a:srcRect/>
          <a:stretch>
            <a:fillRect/>
          </a:stretch>
        </p:blipFill>
        <p:spPr bwMode="auto">
          <a:xfrm>
            <a:off x="5801179" y="990600"/>
            <a:ext cx="3342821" cy="5105400"/>
          </a:xfrm>
          <a:prstGeom prst="rect">
            <a:avLst/>
          </a:prstGeom>
          <a:noFill/>
        </p:spPr>
      </p:pic>
      <p:sp>
        <p:nvSpPr>
          <p:cNvPr id="2" name="Title 1"/>
          <p:cNvSpPr>
            <a:spLocks noGrp="1"/>
          </p:cNvSpPr>
          <p:nvPr>
            <p:ph type="title"/>
          </p:nvPr>
        </p:nvSpPr>
        <p:spPr/>
        <p:txBody>
          <a:bodyPr/>
          <a:lstStyle/>
          <a:p>
            <a:r>
              <a:rPr lang="en-US" sz="2800" dirty="0" smtClean="0"/>
              <a:t>Surveys/Questionnaires</a:t>
            </a:r>
            <a:endParaRPr lang="en-US" sz="2800" dirty="0"/>
          </a:p>
        </p:txBody>
      </p:sp>
      <p:sp>
        <p:nvSpPr>
          <p:cNvPr id="3" name="Content Placeholder 2"/>
          <p:cNvSpPr>
            <a:spLocks noGrp="1"/>
          </p:cNvSpPr>
          <p:nvPr>
            <p:ph idx="4294967295"/>
          </p:nvPr>
        </p:nvSpPr>
        <p:spPr>
          <a:xfrm>
            <a:off x="358775" y="838200"/>
            <a:ext cx="4289425" cy="5105400"/>
          </a:xfrm>
        </p:spPr>
        <p:txBody>
          <a:bodyPr>
            <a:noAutofit/>
          </a:bodyPr>
          <a:lstStyle/>
          <a:p>
            <a:r>
              <a:rPr lang="en-US" sz="2000" b="1" dirty="0" smtClean="0"/>
              <a:t>Encourages frank answers</a:t>
            </a:r>
          </a:p>
          <a:p>
            <a:r>
              <a:rPr lang="en-US" sz="2000" b="1" dirty="0" smtClean="0"/>
              <a:t>Eliminates variation in the question process</a:t>
            </a:r>
          </a:p>
          <a:p>
            <a:r>
              <a:rPr lang="en-US" sz="2000" b="1" dirty="0" smtClean="0"/>
              <a:t>Can collect large amount of data in short period of time</a:t>
            </a:r>
          </a:p>
          <a:p>
            <a:r>
              <a:rPr lang="en-US" sz="2000" b="1" dirty="0" smtClean="0"/>
              <a:t>Delivery</a:t>
            </a:r>
          </a:p>
          <a:p>
            <a:pPr lvl="1"/>
            <a:r>
              <a:rPr lang="en-US" b="1" dirty="0" smtClean="0"/>
              <a:t>In-person</a:t>
            </a:r>
          </a:p>
          <a:p>
            <a:pPr lvl="1"/>
            <a:r>
              <a:rPr lang="en-US" b="1" dirty="0" smtClean="0"/>
              <a:t>Telephone</a:t>
            </a:r>
          </a:p>
          <a:p>
            <a:pPr lvl="1"/>
            <a:r>
              <a:rPr lang="en-US" b="1" dirty="0" smtClean="0"/>
              <a:t>Mail</a:t>
            </a:r>
          </a:p>
          <a:p>
            <a:pPr lvl="1"/>
            <a:r>
              <a:rPr lang="en-US" b="1" dirty="0" smtClean="0"/>
              <a:t>Email</a:t>
            </a:r>
          </a:p>
          <a:p>
            <a:pPr lvl="1"/>
            <a:r>
              <a:rPr lang="en-US" b="1" dirty="0" smtClean="0"/>
              <a:t>Online</a:t>
            </a:r>
          </a:p>
          <a:p>
            <a:pPr lvl="1"/>
            <a:r>
              <a:rPr lang="en-US" b="1" dirty="0" smtClean="0"/>
              <a:t>Point of contact</a:t>
            </a:r>
            <a:endParaRPr lang="en-US" b="1" dirty="0"/>
          </a:p>
        </p:txBody>
      </p:sp>
      <p:sp>
        <p:nvSpPr>
          <p:cNvPr id="5" name="TextBox 4"/>
          <p:cNvSpPr txBox="1"/>
          <p:nvPr/>
        </p:nvSpPr>
        <p:spPr>
          <a:xfrm>
            <a:off x="3581400" y="5971401"/>
            <a:ext cx="2057400" cy="260008"/>
          </a:xfrm>
          <a:prstGeom prst="rect">
            <a:avLst/>
          </a:prstGeom>
          <a:noFill/>
        </p:spPr>
        <p:txBody>
          <a:bodyPr wrap="square" rtlCol="0">
            <a:spAutoFit/>
          </a:bodyPr>
          <a:lstStyle/>
          <a:p>
            <a:r>
              <a:rPr lang="en-US" sz="1000" dirty="0" smtClean="0">
                <a:latin typeface="+mn-lt"/>
              </a:rPr>
              <a:t>(Connaway &amp; Powell, 2010)</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sz="2800" dirty="0" smtClean="0"/>
              <a:t>Codebook</a:t>
            </a:r>
            <a:endParaRPr lang="en-US" sz="2800" dirty="0"/>
          </a:p>
        </p:txBody>
      </p:sp>
      <p:sp>
        <p:nvSpPr>
          <p:cNvPr id="7" name="Text Placeholder 6"/>
          <p:cNvSpPr>
            <a:spLocks noGrp="1"/>
          </p:cNvSpPr>
          <p:nvPr>
            <p:ph type="body" sz="half" idx="2"/>
          </p:nvPr>
        </p:nvSpPr>
        <p:spPr>
          <a:xfrm>
            <a:off x="457200" y="990600"/>
            <a:ext cx="4038600" cy="5153025"/>
          </a:xfrm>
        </p:spPr>
        <p:txBody>
          <a:bodyPr>
            <a:noAutofit/>
          </a:bodyPr>
          <a:lstStyle/>
          <a:p>
            <a:pPr marL="609600" indent="-609600">
              <a:lnSpc>
                <a:spcPct val="100000"/>
              </a:lnSpc>
              <a:spcBef>
                <a:spcPts val="600"/>
              </a:spcBef>
              <a:buFontTx/>
              <a:buAutoNum type="romanUcPeriod"/>
            </a:pPr>
            <a:r>
              <a:rPr lang="en-GB" sz="2400" dirty="0" smtClean="0"/>
              <a:t>Place</a:t>
            </a:r>
          </a:p>
          <a:p>
            <a:pPr marL="609600" indent="-609600">
              <a:lnSpc>
                <a:spcPct val="100000"/>
              </a:lnSpc>
              <a:spcBef>
                <a:spcPts val="600"/>
              </a:spcBef>
              <a:buFontTx/>
              <a:buAutoNum type="romanUcPeriod"/>
            </a:pPr>
            <a:r>
              <a:rPr lang="en-GB" sz="2400" dirty="0" smtClean="0"/>
              <a:t>Sources</a:t>
            </a:r>
          </a:p>
          <a:p>
            <a:pPr marL="609600" indent="-609600">
              <a:lnSpc>
                <a:spcPct val="100000"/>
              </a:lnSpc>
              <a:spcBef>
                <a:spcPts val="600"/>
              </a:spcBef>
              <a:buFontTx/>
              <a:buAutoNum type="romanUcPeriod"/>
            </a:pPr>
            <a:r>
              <a:rPr lang="en-GB" sz="2400" dirty="0" smtClean="0"/>
              <a:t>Tools</a:t>
            </a:r>
          </a:p>
          <a:p>
            <a:pPr marL="609600" indent="-609600">
              <a:lnSpc>
                <a:spcPct val="100000"/>
              </a:lnSpc>
              <a:spcBef>
                <a:spcPts val="600"/>
              </a:spcBef>
              <a:buFontTx/>
              <a:buAutoNum type="romanUcPeriod"/>
            </a:pPr>
            <a:r>
              <a:rPr lang="en-GB" sz="2400" dirty="0" smtClean="0"/>
              <a:t>Agency</a:t>
            </a:r>
          </a:p>
          <a:p>
            <a:pPr marL="609600" indent="-609600">
              <a:lnSpc>
                <a:spcPct val="100000"/>
              </a:lnSpc>
              <a:spcBef>
                <a:spcPts val="600"/>
              </a:spcBef>
              <a:buFontTx/>
              <a:buAutoNum type="romanUcPeriod"/>
            </a:pPr>
            <a:r>
              <a:rPr lang="en-GB" sz="2400" dirty="0" smtClean="0"/>
              <a:t>Situation/context</a:t>
            </a:r>
          </a:p>
          <a:p>
            <a:pPr marL="609600" indent="-609600">
              <a:lnSpc>
                <a:spcPct val="100000"/>
              </a:lnSpc>
              <a:spcBef>
                <a:spcPts val="600"/>
              </a:spcBef>
              <a:buFontTx/>
              <a:buAutoNum type="romanUcPeriod"/>
            </a:pPr>
            <a:r>
              <a:rPr lang="en-GB" sz="2400" dirty="0" smtClean="0"/>
              <a:t>Quotes</a:t>
            </a:r>
          </a:p>
          <a:p>
            <a:pPr marL="609600" indent="-609600">
              <a:lnSpc>
                <a:spcPct val="100000"/>
              </a:lnSpc>
              <a:spcBef>
                <a:spcPts val="600"/>
              </a:spcBef>
              <a:buFontTx/>
              <a:buAutoNum type="romanUcPeriod"/>
            </a:pPr>
            <a:r>
              <a:rPr lang="en-GB" sz="2400" dirty="0" smtClean="0"/>
              <a:t>Contact</a:t>
            </a:r>
          </a:p>
          <a:p>
            <a:pPr marL="609600" indent="-609600">
              <a:lnSpc>
                <a:spcPct val="100000"/>
              </a:lnSpc>
              <a:spcBef>
                <a:spcPts val="600"/>
              </a:spcBef>
              <a:buFontTx/>
              <a:buAutoNum type="romanUcPeriod"/>
            </a:pPr>
            <a:r>
              <a:rPr lang="en-GB" sz="2400" dirty="0" smtClean="0"/>
              <a:t>Technology Ownership</a:t>
            </a:r>
          </a:p>
          <a:p>
            <a:pPr marL="609600" indent="-609600">
              <a:lnSpc>
                <a:spcPct val="100000"/>
              </a:lnSpc>
              <a:spcBef>
                <a:spcPts val="600"/>
              </a:spcBef>
              <a:buFontTx/>
              <a:buAutoNum type="romanUcPeriod"/>
            </a:pPr>
            <a:r>
              <a:rPr lang="en-GB" sz="2400" dirty="0" smtClean="0"/>
              <a:t>Network used</a:t>
            </a:r>
          </a:p>
          <a:p>
            <a:pPr>
              <a:buFontTx/>
              <a:buChar char="•"/>
            </a:pPr>
            <a:endParaRPr lang="en-US" sz="1400" dirty="0" smtClean="0"/>
          </a:p>
          <a:p>
            <a:endParaRPr lang="en-US" dirty="0"/>
          </a:p>
        </p:txBody>
      </p:sp>
      <p:pic>
        <p:nvPicPr>
          <p:cNvPr id="8194" name="Picture 2" descr="C:\Users\hoode\AppData\Local\Temp\MP900439453.JPG"/>
          <p:cNvPicPr>
            <a:picLocks noChangeAspect="1" noChangeArrowheads="1"/>
          </p:cNvPicPr>
          <p:nvPr/>
        </p:nvPicPr>
        <p:blipFill>
          <a:blip r:embed="rId3" cstate="print"/>
          <a:srcRect/>
          <a:stretch>
            <a:fillRect/>
          </a:stretch>
        </p:blipFill>
        <p:spPr bwMode="auto">
          <a:xfrm>
            <a:off x="4343400" y="1066800"/>
            <a:ext cx="4572001" cy="3052355"/>
          </a:xfrm>
          <a:prstGeom prst="rect">
            <a:avLst/>
          </a:prstGeom>
          <a:ln>
            <a:noFill/>
          </a:ln>
          <a:effectLst>
            <a:softEdge rad="112500"/>
          </a:effectLst>
        </p:spPr>
      </p:pic>
      <p:sp>
        <p:nvSpPr>
          <p:cNvPr id="5" name="TextBox 4"/>
          <p:cNvSpPr txBox="1"/>
          <p:nvPr/>
        </p:nvSpPr>
        <p:spPr>
          <a:xfrm>
            <a:off x="2133600" y="51054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sz="2800" dirty="0" smtClean="0"/>
              <a:t>Codebook</a:t>
            </a:r>
            <a:endParaRPr lang="en-US" sz="2800" dirty="0">
              <a:solidFill>
                <a:srgbClr val="FF0000"/>
              </a:solidFill>
            </a:endParaRPr>
          </a:p>
        </p:txBody>
      </p:sp>
      <p:sp>
        <p:nvSpPr>
          <p:cNvPr id="7" name="Text Placeholder 6"/>
          <p:cNvSpPr>
            <a:spLocks noGrp="1"/>
          </p:cNvSpPr>
          <p:nvPr>
            <p:ph type="body" sz="half" idx="2"/>
          </p:nvPr>
        </p:nvSpPr>
        <p:spPr>
          <a:xfrm>
            <a:off x="457200" y="762000"/>
            <a:ext cx="4267200" cy="5486400"/>
          </a:xfrm>
        </p:spPr>
        <p:txBody>
          <a:bodyPr>
            <a:noAutofit/>
          </a:bodyPr>
          <a:lstStyle/>
          <a:p>
            <a:pPr>
              <a:lnSpc>
                <a:spcPct val="100000"/>
              </a:lnSpc>
              <a:spcBef>
                <a:spcPts val="0"/>
              </a:spcBef>
            </a:pPr>
            <a:r>
              <a:rPr lang="en-US" b="1" dirty="0" smtClean="0"/>
              <a:t>I. Place</a:t>
            </a:r>
          </a:p>
          <a:p>
            <a:pPr>
              <a:lnSpc>
                <a:spcPct val="100000"/>
              </a:lnSpc>
              <a:spcBef>
                <a:spcPts val="0"/>
              </a:spcBef>
            </a:pPr>
            <a:r>
              <a:rPr lang="en-US" b="1" dirty="0" smtClean="0"/>
              <a:t>	A. Internet</a:t>
            </a:r>
          </a:p>
          <a:p>
            <a:pPr>
              <a:lnSpc>
                <a:spcPct val="100000"/>
              </a:lnSpc>
              <a:spcBef>
                <a:spcPts val="0"/>
              </a:spcBef>
            </a:pPr>
            <a:r>
              <a:rPr lang="en-US" b="1" dirty="0" smtClean="0"/>
              <a:t>    		1. Search engine</a:t>
            </a:r>
          </a:p>
          <a:p>
            <a:pPr>
              <a:lnSpc>
                <a:spcPct val="100000"/>
              </a:lnSpc>
              <a:spcBef>
                <a:spcPts val="0"/>
              </a:spcBef>
            </a:pPr>
            <a:r>
              <a:rPr lang="en-US" b="1" dirty="0" smtClean="0"/>
              <a:t>			a.  Google</a:t>
            </a:r>
          </a:p>
          <a:p>
            <a:pPr>
              <a:lnSpc>
                <a:spcPct val="100000"/>
              </a:lnSpc>
              <a:spcBef>
                <a:spcPts val="0"/>
              </a:spcBef>
            </a:pPr>
            <a:r>
              <a:rPr lang="en-US" b="1" dirty="0" smtClean="0"/>
              <a:t>			b. Yahoo</a:t>
            </a:r>
          </a:p>
          <a:p>
            <a:pPr>
              <a:lnSpc>
                <a:spcPct val="100000"/>
              </a:lnSpc>
              <a:spcBef>
                <a:spcPts val="0"/>
              </a:spcBef>
            </a:pPr>
            <a:r>
              <a:rPr lang="en-US" b="1" dirty="0" smtClean="0"/>
              <a:t>		2. Social Media</a:t>
            </a:r>
          </a:p>
          <a:p>
            <a:pPr>
              <a:lnSpc>
                <a:spcPct val="100000"/>
              </a:lnSpc>
              <a:spcBef>
                <a:spcPts val="0"/>
              </a:spcBef>
            </a:pPr>
            <a:r>
              <a:rPr lang="en-US" b="1" dirty="0" smtClean="0"/>
              <a:t>			a. </a:t>
            </a:r>
            <a:r>
              <a:rPr lang="en-US" b="1" dirty="0" err="1" smtClean="0"/>
              <a:t>FaceBook</a:t>
            </a:r>
            <a:endParaRPr lang="en-US" b="1" dirty="0" smtClean="0"/>
          </a:p>
          <a:p>
            <a:pPr>
              <a:lnSpc>
                <a:spcPct val="100000"/>
              </a:lnSpc>
              <a:spcBef>
                <a:spcPts val="0"/>
              </a:spcBef>
            </a:pPr>
            <a:r>
              <a:rPr lang="en-US" b="1" dirty="0" smtClean="0"/>
              <a:t>			b. Twitter</a:t>
            </a:r>
          </a:p>
          <a:p>
            <a:pPr>
              <a:lnSpc>
                <a:spcPct val="100000"/>
              </a:lnSpc>
              <a:spcBef>
                <a:spcPts val="0"/>
              </a:spcBef>
            </a:pPr>
            <a:r>
              <a:rPr lang="en-US" b="1" dirty="0" smtClean="0"/>
              <a:t>			c. You Tube</a:t>
            </a:r>
          </a:p>
          <a:p>
            <a:pPr>
              <a:lnSpc>
                <a:spcPct val="100000"/>
              </a:lnSpc>
              <a:spcBef>
                <a:spcPts val="0"/>
              </a:spcBef>
            </a:pPr>
            <a:r>
              <a:rPr lang="en-US" b="1" dirty="0" smtClean="0"/>
              <a:t>			d. </a:t>
            </a:r>
            <a:r>
              <a:rPr lang="en-US" b="1" dirty="0" err="1" smtClean="0"/>
              <a:t>Flickr</a:t>
            </a:r>
            <a:r>
              <a:rPr lang="en-US" b="1" dirty="0" smtClean="0"/>
              <a:t>/image sharing</a:t>
            </a:r>
          </a:p>
          <a:p>
            <a:pPr>
              <a:lnSpc>
                <a:spcPct val="100000"/>
              </a:lnSpc>
              <a:spcBef>
                <a:spcPts val="0"/>
              </a:spcBef>
            </a:pPr>
            <a:r>
              <a:rPr lang="en-US" b="1" dirty="0" smtClean="0"/>
              <a:t>			e. Blogging</a:t>
            </a:r>
          </a:p>
          <a:p>
            <a:pPr>
              <a:lnSpc>
                <a:spcPct val="100000"/>
              </a:lnSpc>
              <a:spcBef>
                <a:spcPts val="0"/>
              </a:spcBef>
            </a:pPr>
            <a:r>
              <a:rPr lang="en-US" b="1" dirty="0" smtClean="0"/>
              <a:t>	B. Library</a:t>
            </a:r>
          </a:p>
          <a:p>
            <a:pPr>
              <a:lnSpc>
                <a:spcPct val="100000"/>
              </a:lnSpc>
              <a:spcBef>
                <a:spcPts val="0"/>
              </a:spcBef>
            </a:pPr>
            <a:r>
              <a:rPr lang="en-US" b="1" dirty="0" smtClean="0"/>
              <a:t>		1. Academic</a:t>
            </a:r>
          </a:p>
          <a:p>
            <a:pPr>
              <a:lnSpc>
                <a:spcPct val="100000"/>
              </a:lnSpc>
              <a:spcBef>
                <a:spcPts val="0"/>
              </a:spcBef>
            </a:pPr>
            <a:r>
              <a:rPr lang="en-US" b="1" dirty="0" smtClean="0"/>
              <a:t>		2. Public</a:t>
            </a:r>
          </a:p>
          <a:p>
            <a:pPr>
              <a:lnSpc>
                <a:spcPct val="100000"/>
              </a:lnSpc>
              <a:spcBef>
                <a:spcPts val="0"/>
              </a:spcBef>
            </a:pPr>
            <a:r>
              <a:rPr lang="en-US" b="1" dirty="0" smtClean="0"/>
              <a:t>		3. School (K-12)</a:t>
            </a:r>
          </a:p>
          <a:p>
            <a:pPr>
              <a:lnSpc>
                <a:spcPct val="100000"/>
              </a:lnSpc>
              <a:spcBef>
                <a:spcPts val="0"/>
              </a:spcBef>
            </a:pPr>
            <a:r>
              <a:rPr lang="en-US" b="1" dirty="0" smtClean="0"/>
              <a:t>	C. Home</a:t>
            </a:r>
          </a:p>
          <a:p>
            <a:pPr>
              <a:lnSpc>
                <a:spcPct val="100000"/>
              </a:lnSpc>
              <a:spcBef>
                <a:spcPts val="0"/>
              </a:spcBef>
            </a:pPr>
            <a:r>
              <a:rPr lang="en-US" b="1" dirty="0" smtClean="0"/>
              <a:t>	D. School, classroom, computer lab</a:t>
            </a:r>
          </a:p>
          <a:p>
            <a:pPr>
              <a:lnSpc>
                <a:spcPct val="100000"/>
              </a:lnSpc>
              <a:spcBef>
                <a:spcPts val="0"/>
              </a:spcBef>
            </a:pPr>
            <a:r>
              <a:rPr lang="en-US" b="1" dirty="0" smtClean="0"/>
              <a:t>	E. Other</a:t>
            </a:r>
          </a:p>
          <a:p>
            <a:pPr>
              <a:spcBef>
                <a:spcPts val="0"/>
              </a:spcBef>
              <a:buFontTx/>
              <a:buChar char="•"/>
            </a:pPr>
            <a:endParaRPr lang="en-US" dirty="0" smtClean="0"/>
          </a:p>
          <a:p>
            <a:endParaRPr lang="en-US" dirty="0"/>
          </a:p>
        </p:txBody>
      </p:sp>
      <p:sp>
        <p:nvSpPr>
          <p:cNvPr id="75779" name="TextBox 5"/>
          <p:cNvSpPr txBox="1">
            <a:spLocks noChangeArrowheads="1"/>
          </p:cNvSpPr>
          <p:nvPr/>
        </p:nvSpPr>
        <p:spPr bwMode="auto">
          <a:xfrm>
            <a:off x="577850" y="3286125"/>
            <a:ext cx="184150" cy="481013"/>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endParaRPr lang="en-GB"/>
          </a:p>
        </p:txBody>
      </p:sp>
      <p:pic>
        <p:nvPicPr>
          <p:cNvPr id="7170" name="Picture 2" descr="C:\Users\hoode\AppData\Local\Temp\medium_3546619930.jpg"/>
          <p:cNvPicPr>
            <a:picLocks noChangeAspect="1" noChangeArrowheads="1"/>
          </p:cNvPicPr>
          <p:nvPr/>
        </p:nvPicPr>
        <p:blipFill>
          <a:blip r:embed="rId3" cstate="print"/>
          <a:srcRect/>
          <a:stretch>
            <a:fillRect/>
          </a:stretch>
        </p:blipFill>
        <p:spPr bwMode="auto">
          <a:xfrm>
            <a:off x="4953000" y="914400"/>
            <a:ext cx="3961944" cy="2638654"/>
          </a:xfrm>
          <a:prstGeom prst="rect">
            <a:avLst/>
          </a:prstGeom>
          <a:ln>
            <a:noFill/>
          </a:ln>
          <a:effectLst>
            <a:softEdge rad="112500"/>
          </a:effectLst>
        </p:spPr>
      </p:pic>
      <p:sp>
        <p:nvSpPr>
          <p:cNvPr id="8" name="TextBox 7"/>
          <p:cNvSpPr txBox="1"/>
          <p:nvPr/>
        </p:nvSpPr>
        <p:spPr>
          <a:xfrm>
            <a:off x="33528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724400" y="2667000"/>
            <a:ext cx="4267200" cy="3467586"/>
          </a:xfrm>
          <a:prstGeom prst="rect">
            <a:avLst/>
          </a:prstGeom>
          <a:noFill/>
          <a:ln w="9525">
            <a:noFill/>
            <a:miter lim="800000"/>
            <a:headEnd/>
            <a:tailEnd/>
          </a:ln>
        </p:spPr>
      </p:pic>
      <p:sp>
        <p:nvSpPr>
          <p:cNvPr id="2" name="Title 1"/>
          <p:cNvSpPr>
            <a:spLocks noGrp="1"/>
          </p:cNvSpPr>
          <p:nvPr>
            <p:ph type="title"/>
          </p:nvPr>
        </p:nvSpPr>
        <p:spPr/>
        <p:txBody>
          <a:bodyPr anchor="ctr"/>
          <a:lstStyle/>
          <a:p>
            <a:r>
              <a:rPr lang="en-US" sz="2800" dirty="0" err="1" smtClean="0"/>
              <a:t>Nvivo</a:t>
            </a:r>
            <a:r>
              <a:rPr lang="en-US" sz="2800" dirty="0" smtClean="0"/>
              <a:t> 9</a:t>
            </a:r>
            <a:endParaRPr lang="en-US" sz="2800" dirty="0">
              <a:solidFill>
                <a:srgbClr val="FF0000"/>
              </a:solidFill>
            </a:endParaRPr>
          </a:p>
        </p:txBody>
      </p:sp>
      <p:sp>
        <p:nvSpPr>
          <p:cNvPr id="5" name="Text Placeholder 4"/>
          <p:cNvSpPr>
            <a:spLocks noGrp="1"/>
          </p:cNvSpPr>
          <p:nvPr>
            <p:ph type="body" sz="half" idx="2"/>
          </p:nvPr>
        </p:nvSpPr>
        <p:spPr>
          <a:xfrm>
            <a:off x="457200" y="990600"/>
            <a:ext cx="5562599" cy="5153025"/>
          </a:xfrm>
        </p:spPr>
        <p:txBody>
          <a:bodyPr>
            <a:normAutofit/>
          </a:bodyPr>
          <a:lstStyle/>
          <a:p>
            <a:pPr>
              <a:lnSpc>
                <a:spcPct val="100000"/>
              </a:lnSpc>
              <a:spcBef>
                <a:spcPts val="600"/>
              </a:spcBef>
              <a:buFont typeface="Arial" pitchFamily="34" charset="0"/>
              <a:buChar char="•"/>
            </a:pPr>
            <a:r>
              <a:rPr lang="en-US" sz="2400" dirty="0" smtClean="0"/>
              <a:t> Qualitative research software</a:t>
            </a:r>
          </a:p>
          <a:p>
            <a:pPr>
              <a:lnSpc>
                <a:spcPct val="100000"/>
              </a:lnSpc>
              <a:spcBef>
                <a:spcPts val="600"/>
              </a:spcBef>
              <a:buFont typeface="Arial" pitchFamily="34" charset="0"/>
              <a:buChar char="•"/>
            </a:pPr>
            <a:r>
              <a:rPr lang="en-US" sz="2400" dirty="0" smtClean="0"/>
              <a:t> Upload documents, PDFs, &amp; videos</a:t>
            </a:r>
          </a:p>
          <a:p>
            <a:pPr>
              <a:lnSpc>
                <a:spcPct val="100000"/>
              </a:lnSpc>
              <a:spcBef>
                <a:spcPts val="600"/>
              </a:spcBef>
              <a:buFont typeface="Arial" pitchFamily="34" charset="0"/>
              <a:buChar char="•"/>
            </a:pPr>
            <a:r>
              <a:rPr lang="en-US" sz="2400" dirty="0" smtClean="0"/>
              <a:t> Create nodes &amp; code transcripts</a:t>
            </a:r>
          </a:p>
          <a:p>
            <a:pPr>
              <a:lnSpc>
                <a:spcPct val="100000"/>
              </a:lnSpc>
              <a:spcBef>
                <a:spcPts val="600"/>
              </a:spcBef>
              <a:buFont typeface="Arial" pitchFamily="34" charset="0"/>
              <a:buChar char="•"/>
            </a:pPr>
            <a:r>
              <a:rPr lang="en-US" sz="2400" dirty="0" smtClean="0"/>
              <a:t> Merge files</a:t>
            </a:r>
          </a:p>
          <a:p>
            <a:pPr>
              <a:lnSpc>
                <a:spcPct val="100000"/>
              </a:lnSpc>
              <a:spcBef>
                <a:spcPts val="600"/>
              </a:spcBef>
              <a:buFont typeface="Arial" pitchFamily="34" charset="0"/>
              <a:buChar char="•"/>
            </a:pPr>
            <a:r>
              <a:rPr lang="en-US" sz="2400" dirty="0" smtClean="0"/>
              <a:t> Queries</a:t>
            </a:r>
          </a:p>
          <a:p>
            <a:pPr>
              <a:lnSpc>
                <a:spcPct val="100000"/>
              </a:lnSpc>
              <a:spcBef>
                <a:spcPts val="600"/>
              </a:spcBef>
              <a:buFont typeface="Arial" pitchFamily="34" charset="0"/>
              <a:buChar char="•"/>
            </a:pPr>
            <a:r>
              <a:rPr lang="en-US" sz="2400" dirty="0" smtClean="0"/>
              <a:t> Reports</a:t>
            </a:r>
          </a:p>
          <a:p>
            <a:pPr>
              <a:lnSpc>
                <a:spcPct val="100000"/>
              </a:lnSpc>
              <a:spcBef>
                <a:spcPts val="600"/>
              </a:spcBef>
              <a:buFont typeface="Arial" pitchFamily="34" charset="0"/>
              <a:buChar char="•"/>
            </a:pPr>
            <a:r>
              <a:rPr lang="en-US" sz="2400" dirty="0" smtClean="0"/>
              <a:t> Models</a:t>
            </a:r>
          </a:p>
          <a:p>
            <a:endParaRPr lang="en-US" dirty="0" smtClean="0"/>
          </a:p>
          <a:p>
            <a:endParaRPr lang="en-US" dirty="0"/>
          </a:p>
        </p:txBody>
      </p:sp>
      <p:sp>
        <p:nvSpPr>
          <p:cNvPr id="6" name="TextBox 5"/>
          <p:cNvSpPr txBox="1"/>
          <p:nvPr/>
        </p:nvSpPr>
        <p:spPr>
          <a:xfrm>
            <a:off x="1295400" y="4038600"/>
            <a:ext cx="2057400" cy="260008"/>
          </a:xfrm>
          <a:prstGeom prst="rect">
            <a:avLst/>
          </a:prstGeom>
          <a:noFill/>
        </p:spPr>
        <p:txBody>
          <a:bodyPr wrap="square" rtlCol="0">
            <a:spAutoFit/>
          </a:bodyPr>
          <a:lstStyle/>
          <a:p>
            <a:pPr algn="ctr"/>
            <a:r>
              <a:rPr lang="en-US" sz="1000" dirty="0" smtClean="0">
                <a:latin typeface="+mn-lt"/>
              </a:rPr>
              <a:t>(QSR International, 2011)</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79461" y="152400"/>
            <a:ext cx="6785079" cy="1872555"/>
            <a:chOff x="1215912" y="76197"/>
            <a:chExt cx="6785079" cy="1872555"/>
          </a:xfrm>
        </p:grpSpPr>
        <p:sp>
          <p:nvSpPr>
            <p:cNvPr id="6" name="Rectangle 5"/>
            <p:cNvSpPr/>
            <p:nvPr/>
          </p:nvSpPr>
          <p:spPr>
            <a:xfrm>
              <a:off x="1215912" y="76197"/>
              <a:ext cx="6785079" cy="1872555"/>
            </a:xfrm>
            <a:prstGeom prst="rect">
              <a:avLst/>
            </a:prstGeom>
            <a:ln w="3175">
              <a:solidFill>
                <a:schemeClr val="bg2"/>
              </a:solidFill>
            </a:ln>
          </p:spPr>
          <p:style>
            <a:lnRef idx="2">
              <a:scrgbClr r="0" g="0" b="0"/>
            </a:lnRef>
            <a:fillRef idx="1">
              <a:schemeClr val="accent1">
                <a:shade val="80000"/>
                <a:hueOff val="548019"/>
                <a:satOff val="-33383"/>
                <a:lumOff val="32485"/>
                <a:alphaOff val="0"/>
              </a:schemeClr>
            </a:fillRef>
            <a:effectRef idx="0">
              <a:schemeClr val="accent1">
                <a:shade val="80000"/>
                <a:hueOff val="548019"/>
                <a:satOff val="-33383"/>
                <a:lumOff val="32485"/>
                <a:alphaOff val="0"/>
              </a:schemeClr>
            </a:effectRef>
            <a:fontRef idx="minor">
              <a:schemeClr val="lt1"/>
            </a:fontRef>
          </p:style>
        </p:sp>
        <p:sp>
          <p:nvSpPr>
            <p:cNvPr id="7" name="Rectangle 6"/>
            <p:cNvSpPr/>
            <p:nvPr/>
          </p:nvSpPr>
          <p:spPr>
            <a:xfrm>
              <a:off x="1215912" y="76197"/>
              <a:ext cx="6785079" cy="1872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solidFill>
                </a:rPr>
                <a:t>You have a last-minute project to complete. Where would you go to get information?</a:t>
              </a:r>
              <a:endParaRPr lang="en-US" sz="2400" b="1" kern="1200" dirty="0">
                <a:solidFill>
                  <a:schemeClr val="bg2"/>
                </a:solidFill>
              </a:endParaRPr>
            </a:p>
          </p:txBody>
        </p:sp>
      </p:grpSp>
      <p:grpSp>
        <p:nvGrpSpPr>
          <p:cNvPr id="3" name="Group 7"/>
          <p:cNvGrpSpPr/>
          <p:nvPr/>
        </p:nvGrpSpPr>
        <p:grpSpPr>
          <a:xfrm>
            <a:off x="1219200" y="2133600"/>
            <a:ext cx="3120925" cy="1872555"/>
            <a:chOff x="1070079" y="2057392"/>
            <a:chExt cx="3120925" cy="1872555"/>
          </a:xfrm>
        </p:grpSpPr>
        <p:sp>
          <p:nvSpPr>
            <p:cNvPr id="9" name="Rectangle 8"/>
            <p:cNvSpPr/>
            <p:nvPr/>
          </p:nvSpPr>
          <p:spPr>
            <a:xfrm>
              <a:off x="1070079" y="2057392"/>
              <a:ext cx="3120925" cy="1872555"/>
            </a:xfrm>
            <a:prstGeom prst="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0" name="Rectangle 9"/>
            <p:cNvSpPr/>
            <p:nvPr/>
          </p:nvSpPr>
          <p:spPr>
            <a:xfrm>
              <a:off x="1070079" y="2057392"/>
              <a:ext cx="3120925" cy="1872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GOOGLE</a:t>
              </a:r>
              <a:endParaRPr lang="en-US" sz="2000" b="1" kern="1200" dirty="0"/>
            </a:p>
          </p:txBody>
        </p:sp>
      </p:grpSp>
      <p:grpSp>
        <p:nvGrpSpPr>
          <p:cNvPr id="5" name="Group 10"/>
          <p:cNvGrpSpPr/>
          <p:nvPr/>
        </p:nvGrpSpPr>
        <p:grpSpPr>
          <a:xfrm>
            <a:off x="4880075" y="2133600"/>
            <a:ext cx="3120925" cy="1872555"/>
            <a:chOff x="5029215" y="2089844"/>
            <a:chExt cx="3120925" cy="1872555"/>
          </a:xfrm>
        </p:grpSpPr>
        <p:sp>
          <p:nvSpPr>
            <p:cNvPr id="12" name="Rectangle 11"/>
            <p:cNvSpPr/>
            <p:nvPr/>
          </p:nvSpPr>
          <p:spPr>
            <a:xfrm>
              <a:off x="5029215" y="2089844"/>
              <a:ext cx="3120925" cy="1872555"/>
            </a:xfrm>
            <a:prstGeom prst="rect">
              <a:avLst/>
            </a:prstGeom>
          </p:spPr>
          <p:style>
            <a:lnRef idx="2">
              <a:schemeClr val="lt1">
                <a:hueOff val="0"/>
                <a:satOff val="0"/>
                <a:lumOff val="0"/>
                <a:alphaOff val="0"/>
              </a:schemeClr>
            </a:lnRef>
            <a:fillRef idx="1">
              <a:schemeClr val="accent1">
                <a:shade val="80000"/>
                <a:hueOff val="137005"/>
                <a:satOff val="-8346"/>
                <a:lumOff val="8121"/>
                <a:alphaOff val="0"/>
              </a:schemeClr>
            </a:fillRef>
            <a:effectRef idx="0">
              <a:schemeClr val="accent1">
                <a:shade val="80000"/>
                <a:hueOff val="137005"/>
                <a:satOff val="-8346"/>
                <a:lumOff val="8121"/>
                <a:alphaOff val="0"/>
              </a:schemeClr>
            </a:effectRef>
            <a:fontRef idx="minor">
              <a:schemeClr val="lt1"/>
            </a:fontRef>
          </p:style>
        </p:sp>
        <p:sp>
          <p:nvSpPr>
            <p:cNvPr id="13" name="Rectangle 12"/>
            <p:cNvSpPr/>
            <p:nvPr/>
          </p:nvSpPr>
          <p:spPr>
            <a:xfrm>
              <a:off x="5029215" y="2089844"/>
              <a:ext cx="3120925" cy="1872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ASK SOMEONE</a:t>
              </a:r>
            </a:p>
            <a:p>
              <a:pPr lvl="0" algn="ctr" defTabSz="889000">
                <a:lnSpc>
                  <a:spcPct val="90000"/>
                </a:lnSpc>
                <a:spcBef>
                  <a:spcPct val="0"/>
                </a:spcBef>
                <a:spcAft>
                  <a:spcPct val="35000"/>
                </a:spcAft>
              </a:pPr>
              <a:r>
                <a:rPr lang="en-US" sz="1700" b="1" i="1" kern="1200" dirty="0" smtClean="0"/>
                <a:t>-Family</a:t>
              </a:r>
            </a:p>
            <a:p>
              <a:pPr lvl="0" algn="ctr" defTabSz="889000">
                <a:lnSpc>
                  <a:spcPct val="90000"/>
                </a:lnSpc>
                <a:spcBef>
                  <a:spcPct val="0"/>
                </a:spcBef>
                <a:spcAft>
                  <a:spcPct val="35000"/>
                </a:spcAft>
              </a:pPr>
              <a:r>
                <a:rPr lang="en-US" sz="1700" b="1" i="1" kern="1200" dirty="0" smtClean="0"/>
                <a:t>-Colleague</a:t>
              </a:r>
            </a:p>
            <a:p>
              <a:pPr lvl="0" algn="ctr" defTabSz="889000">
                <a:lnSpc>
                  <a:spcPct val="90000"/>
                </a:lnSpc>
                <a:spcBef>
                  <a:spcPct val="0"/>
                </a:spcBef>
                <a:spcAft>
                  <a:spcPct val="35000"/>
                </a:spcAft>
              </a:pPr>
              <a:r>
                <a:rPr lang="en-US" sz="1700" b="1" i="1" kern="1200" dirty="0" smtClean="0"/>
                <a:t>-Friend</a:t>
              </a:r>
            </a:p>
            <a:p>
              <a:pPr lvl="0" algn="ctr" defTabSz="889000">
                <a:lnSpc>
                  <a:spcPct val="90000"/>
                </a:lnSpc>
                <a:spcBef>
                  <a:spcPct val="0"/>
                </a:spcBef>
                <a:spcAft>
                  <a:spcPct val="35000"/>
                </a:spcAft>
              </a:pPr>
              <a:r>
                <a:rPr lang="en-US" sz="1700" b="1" i="1" kern="1200" dirty="0" smtClean="0"/>
                <a:t>-Librarian </a:t>
              </a:r>
            </a:p>
            <a:p>
              <a:pPr lvl="0" algn="ctr" defTabSz="889000">
                <a:lnSpc>
                  <a:spcPct val="90000"/>
                </a:lnSpc>
                <a:spcBef>
                  <a:spcPct val="0"/>
                </a:spcBef>
                <a:spcAft>
                  <a:spcPct val="35000"/>
                </a:spcAft>
              </a:pPr>
              <a:r>
                <a:rPr lang="en-US" sz="1700" b="1" i="1" kern="1200" dirty="0" smtClean="0"/>
                <a:t>-Professor</a:t>
              </a:r>
              <a:endParaRPr lang="en-US" sz="1700" b="1" i="1" kern="1200" dirty="0"/>
            </a:p>
          </p:txBody>
        </p:sp>
      </p:grpSp>
      <p:grpSp>
        <p:nvGrpSpPr>
          <p:cNvPr id="8" name="Group 16"/>
          <p:cNvGrpSpPr/>
          <p:nvPr/>
        </p:nvGrpSpPr>
        <p:grpSpPr>
          <a:xfrm>
            <a:off x="1219200" y="4223445"/>
            <a:ext cx="3120925" cy="1872555"/>
            <a:chOff x="1298679" y="4190994"/>
            <a:chExt cx="3120925" cy="1872555"/>
          </a:xfrm>
        </p:grpSpPr>
        <p:sp>
          <p:nvSpPr>
            <p:cNvPr id="18" name="Rectangle 17"/>
            <p:cNvSpPr/>
            <p:nvPr/>
          </p:nvSpPr>
          <p:spPr>
            <a:xfrm>
              <a:off x="1298679" y="4190994"/>
              <a:ext cx="3120925" cy="1872555"/>
            </a:xfrm>
            <a:prstGeom prst="rect">
              <a:avLst/>
            </a:prstGeom>
          </p:spPr>
          <p:style>
            <a:lnRef idx="2">
              <a:schemeClr val="lt1">
                <a:hueOff val="0"/>
                <a:satOff val="0"/>
                <a:lumOff val="0"/>
                <a:alphaOff val="0"/>
              </a:schemeClr>
            </a:lnRef>
            <a:fillRef idx="1">
              <a:schemeClr val="accent1">
                <a:shade val="80000"/>
                <a:hueOff val="274010"/>
                <a:satOff val="-16691"/>
                <a:lumOff val="16242"/>
                <a:alphaOff val="0"/>
              </a:schemeClr>
            </a:fillRef>
            <a:effectRef idx="0">
              <a:schemeClr val="accent1">
                <a:shade val="80000"/>
                <a:hueOff val="274010"/>
                <a:satOff val="-16691"/>
                <a:lumOff val="16242"/>
                <a:alphaOff val="0"/>
              </a:schemeClr>
            </a:effectRef>
            <a:fontRef idx="minor">
              <a:schemeClr val="lt1"/>
            </a:fontRef>
          </p:style>
        </p:sp>
        <p:sp>
          <p:nvSpPr>
            <p:cNvPr id="19" name="Rectangle 18"/>
            <p:cNvSpPr/>
            <p:nvPr/>
          </p:nvSpPr>
          <p:spPr>
            <a:xfrm>
              <a:off x="1298679" y="4190994"/>
              <a:ext cx="3120925" cy="1872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FACEBOOK SOMEONE</a:t>
              </a:r>
            </a:p>
            <a:p>
              <a:pPr lvl="0" algn="ctr" defTabSz="889000">
                <a:lnSpc>
                  <a:spcPct val="90000"/>
                </a:lnSpc>
                <a:spcBef>
                  <a:spcPct val="0"/>
                </a:spcBef>
                <a:spcAft>
                  <a:spcPct val="35000"/>
                </a:spcAft>
              </a:pPr>
              <a:r>
                <a:rPr lang="en-US" sz="1700" b="1" i="1" kern="1200" dirty="0" smtClean="0"/>
                <a:t>-Family</a:t>
              </a:r>
            </a:p>
            <a:p>
              <a:pPr lvl="0" algn="ctr" defTabSz="889000">
                <a:lnSpc>
                  <a:spcPct val="90000"/>
                </a:lnSpc>
                <a:spcBef>
                  <a:spcPct val="0"/>
                </a:spcBef>
                <a:spcAft>
                  <a:spcPct val="35000"/>
                </a:spcAft>
              </a:pPr>
              <a:r>
                <a:rPr lang="en-US" sz="1700" b="1" i="1" kern="1200" dirty="0" smtClean="0"/>
                <a:t>-Colleague</a:t>
              </a:r>
            </a:p>
            <a:p>
              <a:pPr lvl="0" algn="ctr" defTabSz="889000">
                <a:lnSpc>
                  <a:spcPct val="90000"/>
                </a:lnSpc>
                <a:spcBef>
                  <a:spcPct val="0"/>
                </a:spcBef>
                <a:spcAft>
                  <a:spcPct val="35000"/>
                </a:spcAft>
              </a:pPr>
              <a:r>
                <a:rPr lang="en-US" sz="1700" b="1" i="1" kern="1200" dirty="0" smtClean="0"/>
                <a:t>-Friend</a:t>
              </a:r>
            </a:p>
            <a:p>
              <a:pPr lvl="0" algn="ctr" defTabSz="889000">
                <a:lnSpc>
                  <a:spcPct val="90000"/>
                </a:lnSpc>
                <a:spcBef>
                  <a:spcPct val="0"/>
                </a:spcBef>
                <a:spcAft>
                  <a:spcPct val="35000"/>
                </a:spcAft>
              </a:pPr>
              <a:r>
                <a:rPr lang="en-US" sz="1700" b="1" i="1" kern="1200" dirty="0" smtClean="0"/>
                <a:t>-Librarian </a:t>
              </a:r>
            </a:p>
            <a:p>
              <a:pPr lvl="0" algn="ctr" defTabSz="889000">
                <a:lnSpc>
                  <a:spcPct val="90000"/>
                </a:lnSpc>
                <a:spcBef>
                  <a:spcPct val="0"/>
                </a:spcBef>
                <a:spcAft>
                  <a:spcPct val="35000"/>
                </a:spcAft>
              </a:pPr>
              <a:r>
                <a:rPr lang="en-US" sz="1700" b="1" i="1" kern="1200" dirty="0" smtClean="0"/>
                <a:t>-Professor</a:t>
              </a:r>
              <a:endParaRPr lang="en-US" sz="1700" b="1" kern="1200" dirty="0"/>
            </a:p>
          </p:txBody>
        </p:sp>
      </p:grpSp>
      <p:grpSp>
        <p:nvGrpSpPr>
          <p:cNvPr id="11" name="Group 19"/>
          <p:cNvGrpSpPr/>
          <p:nvPr/>
        </p:nvGrpSpPr>
        <p:grpSpPr>
          <a:xfrm>
            <a:off x="4880075" y="4223445"/>
            <a:ext cx="3120925" cy="1872555"/>
            <a:chOff x="5029215" y="4190994"/>
            <a:chExt cx="3120925" cy="1872555"/>
          </a:xfrm>
        </p:grpSpPr>
        <p:sp>
          <p:nvSpPr>
            <p:cNvPr id="21" name="Rectangle 20"/>
            <p:cNvSpPr/>
            <p:nvPr/>
          </p:nvSpPr>
          <p:spPr>
            <a:xfrm>
              <a:off x="5029215" y="4190994"/>
              <a:ext cx="3120925" cy="1872555"/>
            </a:xfrm>
            <a:prstGeom prst="rect">
              <a:avLst/>
            </a:prstGeom>
          </p:spPr>
          <p:style>
            <a:lnRef idx="2">
              <a:schemeClr val="lt1">
                <a:hueOff val="0"/>
                <a:satOff val="0"/>
                <a:lumOff val="0"/>
                <a:alphaOff val="0"/>
              </a:schemeClr>
            </a:lnRef>
            <a:fillRef idx="1">
              <a:schemeClr val="accent1">
                <a:shade val="80000"/>
                <a:hueOff val="411014"/>
                <a:satOff val="-25037"/>
                <a:lumOff val="24364"/>
                <a:alphaOff val="0"/>
              </a:schemeClr>
            </a:fillRef>
            <a:effectRef idx="0">
              <a:schemeClr val="accent1">
                <a:shade val="80000"/>
                <a:hueOff val="411014"/>
                <a:satOff val="-25037"/>
                <a:lumOff val="24364"/>
                <a:alphaOff val="0"/>
              </a:schemeClr>
            </a:effectRef>
            <a:fontRef idx="minor">
              <a:schemeClr val="lt1"/>
            </a:fontRef>
          </p:style>
        </p:sp>
        <p:sp>
          <p:nvSpPr>
            <p:cNvPr id="22" name="Rectangle 21"/>
            <p:cNvSpPr/>
            <p:nvPr/>
          </p:nvSpPr>
          <p:spPr>
            <a:xfrm>
              <a:off x="5029215" y="4190994"/>
              <a:ext cx="3120925" cy="1872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TEXT SOMEONE</a:t>
              </a:r>
            </a:p>
            <a:p>
              <a:pPr lvl="0" algn="ctr" defTabSz="889000">
                <a:lnSpc>
                  <a:spcPct val="90000"/>
                </a:lnSpc>
                <a:spcBef>
                  <a:spcPct val="0"/>
                </a:spcBef>
                <a:spcAft>
                  <a:spcPct val="35000"/>
                </a:spcAft>
              </a:pPr>
              <a:r>
                <a:rPr lang="en-US" sz="1700" b="1" i="1" kern="1200" dirty="0" smtClean="0"/>
                <a:t>-Family</a:t>
              </a:r>
            </a:p>
            <a:p>
              <a:pPr lvl="0" algn="ctr" defTabSz="889000">
                <a:lnSpc>
                  <a:spcPct val="90000"/>
                </a:lnSpc>
                <a:spcBef>
                  <a:spcPct val="0"/>
                </a:spcBef>
                <a:spcAft>
                  <a:spcPct val="35000"/>
                </a:spcAft>
              </a:pPr>
              <a:r>
                <a:rPr lang="en-US" sz="1700" b="1" i="1" kern="1200" dirty="0" smtClean="0"/>
                <a:t>-Colleague</a:t>
              </a:r>
            </a:p>
            <a:p>
              <a:pPr lvl="0" algn="ctr" defTabSz="889000">
                <a:lnSpc>
                  <a:spcPct val="90000"/>
                </a:lnSpc>
                <a:spcBef>
                  <a:spcPct val="0"/>
                </a:spcBef>
                <a:spcAft>
                  <a:spcPct val="35000"/>
                </a:spcAft>
              </a:pPr>
              <a:r>
                <a:rPr lang="en-US" sz="1700" b="1" i="1" kern="1200" dirty="0" smtClean="0"/>
                <a:t>-Friend</a:t>
              </a:r>
            </a:p>
            <a:p>
              <a:pPr lvl="0" algn="ctr" defTabSz="889000">
                <a:lnSpc>
                  <a:spcPct val="90000"/>
                </a:lnSpc>
                <a:spcBef>
                  <a:spcPct val="0"/>
                </a:spcBef>
                <a:spcAft>
                  <a:spcPct val="35000"/>
                </a:spcAft>
              </a:pPr>
              <a:r>
                <a:rPr lang="en-US" sz="1700" b="1" i="1" kern="1200" dirty="0" smtClean="0"/>
                <a:t>-Librarian </a:t>
              </a:r>
            </a:p>
            <a:p>
              <a:pPr lvl="0" algn="ctr" defTabSz="889000">
                <a:lnSpc>
                  <a:spcPct val="90000"/>
                </a:lnSpc>
                <a:spcBef>
                  <a:spcPct val="0"/>
                </a:spcBef>
                <a:spcAft>
                  <a:spcPct val="35000"/>
                </a:spcAft>
              </a:pPr>
              <a:r>
                <a:rPr lang="en-US" sz="1700" b="1" i="1" kern="1200" dirty="0" smtClean="0"/>
                <a:t>-Professor</a:t>
              </a:r>
              <a:endParaRPr lang="en-US" sz="1700" b="1" kern="1200" dirty="0"/>
            </a:p>
          </p:txBody>
        </p:sp>
      </p:grpSp>
      <p:sp>
        <p:nvSpPr>
          <p:cNvPr id="17" name="TextBox 1"/>
          <p:cNvSpPr txBox="1"/>
          <p:nvPr/>
        </p:nvSpPr>
        <p:spPr>
          <a:xfrm>
            <a:off x="7944729" y="5233768"/>
            <a:ext cx="12954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smtClean="0">
                <a:solidFill>
                  <a:schemeClr val="bg1"/>
                </a:solidFill>
                <a:latin typeface="Arial" pitchFamily="34" charset="0"/>
                <a:cs typeface="Arial" pitchFamily="34" charset="0"/>
              </a:rPr>
              <a:t>Connaway</a:t>
            </a:r>
            <a:r>
              <a:rPr lang="en-US" dirty="0" smtClean="0">
                <a:solidFill>
                  <a:schemeClr val="bg1"/>
                </a:solidFill>
                <a:latin typeface="Arial" pitchFamily="34" charset="0"/>
                <a:cs typeface="Arial" pitchFamily="34" charset="0"/>
              </a:rPr>
              <a:t> for OCLC Research. 2013</a:t>
            </a:r>
            <a:r>
              <a:rPr lang="en-US" dirty="0" smtClean="0">
                <a:solidFill>
                  <a:schemeClr val="bg1"/>
                </a:solidFill>
                <a:latin typeface="Arial" pitchFamily="34" charset="0"/>
                <a:cs typeface="Arial" pitchFamily="34" charset="0"/>
              </a:rPr>
              <a:t>.</a:t>
            </a:r>
            <a:endParaRPr lang="en-US" sz="1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2800" dirty="0" smtClean="0"/>
              <a:t>Place </a:t>
            </a:r>
            <a:r>
              <a:rPr lang="en-US" sz="2800" dirty="0"/>
              <a:t>&amp;</a:t>
            </a:r>
            <a:r>
              <a:rPr lang="en-US" sz="2800" dirty="0" smtClean="0"/>
              <a:t> Educational Stage </a:t>
            </a:r>
            <a:endParaRPr lang="en-US" sz="2800" dirty="0"/>
          </a:p>
        </p:txBody>
      </p:sp>
      <p:grpSp>
        <p:nvGrpSpPr>
          <p:cNvPr id="7" name="Group 6"/>
          <p:cNvGrpSpPr/>
          <p:nvPr/>
        </p:nvGrpSpPr>
        <p:grpSpPr>
          <a:xfrm>
            <a:off x="152400" y="914400"/>
            <a:ext cx="9125243" cy="5335227"/>
            <a:chOff x="152400" y="914400"/>
            <a:chExt cx="9125243" cy="5335227"/>
          </a:xfrm>
        </p:grpSpPr>
        <p:graphicFrame>
          <p:nvGraphicFramePr>
            <p:cNvPr id="19" name="Chart 18"/>
            <p:cNvGraphicFramePr/>
            <p:nvPr/>
          </p:nvGraphicFramePr>
          <p:xfrm>
            <a:off x="152400" y="914400"/>
            <a:ext cx="8839199" cy="51815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39243" y="5880295"/>
              <a:ext cx="2438400" cy="369332"/>
            </a:xfrm>
            <a:prstGeom prst="rect">
              <a:avLst/>
            </a:prstGeom>
            <a:noFill/>
          </p:spPr>
          <p:txBody>
            <a:bodyPr wrap="square" rtlCol="0">
              <a:spAutoFit/>
            </a:bodyPr>
            <a:lstStyle/>
            <a:p>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for OCLC Research. 2013</a:t>
              </a:r>
              <a:r>
                <a:rPr lang="en-US" dirty="0" smtClean="0"/>
                <a:t>.</a:t>
              </a:r>
              <a:endParaRPr lang="en-US" dirty="0"/>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hoode\AppData\Local\Temp\large_2001899627.jpg"/>
          <p:cNvPicPr>
            <a:picLocks noChangeAspect="1" noChangeArrowheads="1"/>
          </p:cNvPicPr>
          <p:nvPr/>
        </p:nvPicPr>
        <p:blipFill>
          <a:blip r:embed="rId3" cstate="print">
            <a:lum bright="-20000"/>
          </a:blip>
          <a:srcRect b="1190"/>
          <a:stretch>
            <a:fillRect/>
          </a:stretch>
        </p:blipFill>
        <p:spPr bwMode="auto">
          <a:xfrm>
            <a:off x="1" y="-1"/>
            <a:ext cx="9144000" cy="6324601"/>
          </a:xfrm>
          <a:prstGeom prst="rect">
            <a:avLst/>
          </a:prstGeom>
          <a:noFill/>
        </p:spPr>
      </p:pic>
      <p:sp>
        <p:nvSpPr>
          <p:cNvPr id="3" name="Content Placeholder 2"/>
          <p:cNvSpPr>
            <a:spLocks noGrp="1"/>
          </p:cNvSpPr>
          <p:nvPr>
            <p:ph idx="4294967295"/>
          </p:nvPr>
        </p:nvSpPr>
        <p:spPr>
          <a:xfrm>
            <a:off x="381000" y="533400"/>
            <a:ext cx="5181600" cy="3733800"/>
          </a:xfrm>
        </p:spPr>
        <p:txBody>
          <a:bodyPr>
            <a:noAutofit/>
          </a:bodyPr>
          <a:lstStyle/>
          <a:p>
            <a:pPr>
              <a:buNone/>
            </a:pPr>
            <a:r>
              <a:rPr lang="en-GB" sz="2800" b="1" dirty="0" smtClean="0">
                <a:solidFill>
                  <a:schemeClr val="bg1"/>
                </a:solidFill>
              </a:rPr>
              <a:t>“I always stick with the first thing that comes up on Google because I think that’s the most popular site which means that’s the most correct.” </a:t>
            </a:r>
          </a:p>
          <a:p>
            <a:pPr>
              <a:buNone/>
            </a:pPr>
            <a:r>
              <a:rPr lang="en-GB" b="1" dirty="0" smtClean="0">
                <a:solidFill>
                  <a:schemeClr val="bg1"/>
                </a:solidFill>
              </a:rPr>
              <a:t>(USS1, Female, Age 17)</a:t>
            </a:r>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AppData\Local\Temp\large_6184306158.jpg"/>
          <p:cNvPicPr>
            <a:picLocks noChangeAspect="1" noChangeArrowheads="1"/>
          </p:cNvPicPr>
          <p:nvPr/>
        </p:nvPicPr>
        <p:blipFill>
          <a:blip r:embed="rId3" cstate="print">
            <a:lum bright="-10000"/>
          </a:blip>
          <a:srcRect b="2429"/>
          <a:stretch>
            <a:fillRect/>
          </a:stretch>
        </p:blipFill>
        <p:spPr bwMode="auto">
          <a:xfrm>
            <a:off x="0" y="0"/>
            <a:ext cx="9144000" cy="6248400"/>
          </a:xfrm>
          <a:prstGeom prst="rect">
            <a:avLst/>
          </a:prstGeom>
          <a:noFill/>
        </p:spPr>
      </p:pic>
      <p:sp>
        <p:nvSpPr>
          <p:cNvPr id="3" name="Content Placeholder 2"/>
          <p:cNvSpPr>
            <a:spLocks noGrp="1"/>
          </p:cNvSpPr>
          <p:nvPr>
            <p:ph idx="4294967295"/>
          </p:nvPr>
        </p:nvSpPr>
        <p:spPr>
          <a:xfrm>
            <a:off x="228600" y="381000"/>
            <a:ext cx="3505200" cy="2057400"/>
          </a:xfrm>
        </p:spPr>
        <p:txBody>
          <a:bodyPr>
            <a:normAutofit/>
          </a:bodyPr>
          <a:lstStyle/>
          <a:p>
            <a:pPr>
              <a:buNone/>
            </a:pPr>
            <a:r>
              <a:rPr lang="en-GB" sz="2800" b="1" dirty="0" smtClean="0">
                <a:solidFill>
                  <a:schemeClr val="bg1"/>
                </a:solidFill>
              </a:rPr>
              <a:t>“Google doesn’t judge me” </a:t>
            </a:r>
          </a:p>
          <a:p>
            <a:pPr>
              <a:buNone/>
            </a:pPr>
            <a:r>
              <a:rPr lang="en-GB" b="1" dirty="0" smtClean="0">
                <a:solidFill>
                  <a:schemeClr val="bg1"/>
                </a:solidFill>
              </a:rPr>
              <a:t>(UKF3, Male, Age 52)</a:t>
            </a:r>
          </a:p>
          <a:p>
            <a:endParaRPr lang="en-US"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2800" dirty="0" smtClean="0"/>
              <a:t>Human Sources &amp; Educational Stages </a:t>
            </a:r>
            <a:endParaRPr lang="en-US" sz="2800" dirty="0"/>
          </a:p>
        </p:txBody>
      </p:sp>
      <p:grpSp>
        <p:nvGrpSpPr>
          <p:cNvPr id="6" name="Group 5"/>
          <p:cNvGrpSpPr/>
          <p:nvPr/>
        </p:nvGrpSpPr>
        <p:grpSpPr>
          <a:xfrm>
            <a:off x="152400" y="762000"/>
            <a:ext cx="9151034" cy="5500838"/>
            <a:chOff x="152400" y="762000"/>
            <a:chExt cx="9151034" cy="5500838"/>
          </a:xfrm>
        </p:grpSpPr>
        <p:graphicFrame>
          <p:nvGraphicFramePr>
            <p:cNvPr id="13" name="Chart 12"/>
            <p:cNvGraphicFramePr/>
            <p:nvPr/>
          </p:nvGraphicFramePr>
          <p:xfrm>
            <a:off x="152400" y="762000"/>
            <a:ext cx="8839200" cy="54863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45215" y="5739618"/>
              <a:ext cx="2158219" cy="523220"/>
            </a:xfrm>
            <a:prstGeom prst="rect">
              <a:avLst/>
            </a:prstGeom>
            <a:noFill/>
          </p:spPr>
          <p:txBody>
            <a:bodyPr wrap="square" rtlCol="0">
              <a:spAutoFit/>
            </a:bodyPr>
            <a:lstStyle/>
            <a:p>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for OCLC Research. 2013</a:t>
              </a:r>
              <a:r>
                <a:rPr lang="en-US" dirty="0" smtClean="0"/>
                <a:t>.</a:t>
              </a:r>
              <a:endParaRPr lang="en-US" dirty="0"/>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descr="medium_2438570563.jpg"/>
          <p:cNvPicPr>
            <a:picLocks noGrp="1" noChangeAspect="1"/>
          </p:cNvPicPr>
          <p:nvPr>
            <p:ph idx="4294967295"/>
          </p:nvPr>
        </p:nvPicPr>
        <p:blipFill>
          <a:blip r:embed="rId3">
            <a:lum bright="-30000" contrast="-30000"/>
            <a:grayscl/>
          </a:blip>
          <a:srcRect/>
          <a:stretch>
            <a:fillRect/>
          </a:stretch>
        </p:blipFill>
        <p:spPr>
          <a:xfrm>
            <a:off x="0" y="0"/>
            <a:ext cx="9144000" cy="6248400"/>
          </a:xfrm>
        </p:spPr>
      </p:pic>
      <p:sp>
        <p:nvSpPr>
          <p:cNvPr id="58371" name="TextBox 5"/>
          <p:cNvSpPr txBox="1">
            <a:spLocks noChangeArrowheads="1"/>
          </p:cNvSpPr>
          <p:nvPr/>
        </p:nvSpPr>
        <p:spPr bwMode="auto">
          <a:xfrm>
            <a:off x="228600" y="533400"/>
            <a:ext cx="4800600" cy="2246769"/>
          </a:xfrm>
          <a:prstGeom prst="rect">
            <a:avLst/>
          </a:prstGeom>
          <a:noFill/>
          <a:ln w="9525">
            <a:noFill/>
            <a:miter lim="800000"/>
            <a:headEnd/>
            <a:tailEnd/>
          </a:ln>
        </p:spPr>
        <p:txBody>
          <a:bodyPr>
            <a:spAutoFit/>
          </a:bodyPr>
          <a:lstStyle/>
          <a:p>
            <a:r>
              <a:rPr lang="en-US" sz="2800" b="1" dirty="0">
                <a:solidFill>
                  <a:schemeClr val="bg1"/>
                </a:solidFill>
              </a:rPr>
              <a:t>The word “librarian” never mentioned </a:t>
            </a:r>
            <a:r>
              <a:rPr lang="en-US" sz="2800" b="1" dirty="0" smtClean="0">
                <a:solidFill>
                  <a:schemeClr val="bg1"/>
                </a:solidFill>
              </a:rPr>
              <a:t>in original interviews by </a:t>
            </a:r>
            <a:r>
              <a:rPr lang="en-US" sz="2800" b="1" dirty="0">
                <a:solidFill>
                  <a:schemeClr val="bg1"/>
                </a:solidFill>
              </a:rPr>
              <a:t>Emerging Stage participants as a source of information</a:t>
            </a:r>
          </a:p>
        </p:txBody>
      </p:sp>
      <p:sp>
        <p:nvSpPr>
          <p:cNvPr id="58372" name="TextBox 6"/>
          <p:cNvSpPr txBox="1">
            <a:spLocks noChangeArrowheads="1"/>
          </p:cNvSpPr>
          <p:nvPr/>
        </p:nvSpPr>
        <p:spPr bwMode="auto">
          <a:xfrm>
            <a:off x="3995738" y="4432300"/>
            <a:ext cx="4953000" cy="1754326"/>
          </a:xfrm>
          <a:prstGeom prst="rect">
            <a:avLst/>
          </a:prstGeom>
          <a:noFill/>
          <a:ln w="9525">
            <a:noFill/>
            <a:miter lim="800000"/>
            <a:headEnd/>
            <a:tailEnd/>
          </a:ln>
        </p:spPr>
        <p:txBody>
          <a:bodyPr>
            <a:spAutoFit/>
          </a:bodyPr>
          <a:lstStyle/>
          <a:p>
            <a:r>
              <a:rPr lang="en-US" sz="2800" b="1" dirty="0">
                <a:solidFill>
                  <a:schemeClr val="bg1"/>
                </a:solidFill>
              </a:rPr>
              <a:t>One participant referred to “a lady in the library who helps you find things” </a:t>
            </a:r>
            <a:endParaRPr lang="en-US" sz="2800" b="1" dirty="0" smtClean="0">
              <a:solidFill>
                <a:schemeClr val="bg1"/>
              </a:solidFill>
            </a:endParaRPr>
          </a:p>
          <a:p>
            <a:r>
              <a:rPr lang="en-US" sz="2400" dirty="0" smtClean="0">
                <a:solidFill>
                  <a:schemeClr val="bg1"/>
                </a:solidFill>
              </a:rPr>
              <a:t>(USU5, Male, Age 19)</a:t>
            </a:r>
            <a:endParaRPr lang="en-US" sz="2400" dirty="0">
              <a:solidFill>
                <a:schemeClr val="bg1"/>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rdena\AppData\Local\Microsoft\Windows\Temporary Internet Files\Content.IE5\IFXUBJ0A\MP900410091[1].jpg"/>
          <p:cNvPicPr>
            <a:picLocks noChangeAspect="1" noChangeArrowheads="1"/>
          </p:cNvPicPr>
          <p:nvPr/>
        </p:nvPicPr>
        <p:blipFill>
          <a:blip r:embed="rId3"/>
          <a:srcRect/>
          <a:stretch>
            <a:fillRect/>
          </a:stretch>
        </p:blipFill>
        <p:spPr bwMode="auto">
          <a:xfrm>
            <a:off x="4953000" y="1524000"/>
            <a:ext cx="3886200" cy="3886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p:nvPr>
        </p:nvSpPr>
        <p:spPr/>
        <p:txBody>
          <a:bodyPr/>
          <a:lstStyle/>
          <a:p>
            <a:r>
              <a:rPr lang="en-US" sz="2800" dirty="0" smtClean="0"/>
              <a:t>Current Environment</a:t>
            </a:r>
            <a:endParaRPr lang="en-US" sz="2800" dirty="0"/>
          </a:p>
        </p:txBody>
      </p:sp>
      <p:sp>
        <p:nvSpPr>
          <p:cNvPr id="5" name="Content Placeholder 4"/>
          <p:cNvSpPr>
            <a:spLocks noGrp="1"/>
          </p:cNvSpPr>
          <p:nvPr>
            <p:ph idx="1"/>
          </p:nvPr>
        </p:nvSpPr>
        <p:spPr>
          <a:xfrm>
            <a:off x="457200" y="1219200"/>
            <a:ext cx="4419600" cy="4953000"/>
          </a:xfrm>
        </p:spPr>
        <p:txBody>
          <a:bodyPr/>
          <a:lstStyle/>
          <a:p>
            <a:r>
              <a:rPr lang="en-US" b="1" dirty="0" smtClean="0"/>
              <a:t>Challenges</a:t>
            </a:r>
          </a:p>
          <a:p>
            <a:pPr lvl="1"/>
            <a:r>
              <a:rPr lang="en-US" b="1" dirty="0" smtClean="0"/>
              <a:t>Budget cuts</a:t>
            </a:r>
          </a:p>
          <a:p>
            <a:pPr lvl="1"/>
            <a:r>
              <a:rPr lang="en-US" b="1" dirty="0" smtClean="0"/>
              <a:t>High retirement rates</a:t>
            </a:r>
          </a:p>
          <a:p>
            <a:pPr lvl="1"/>
            <a:r>
              <a:rPr lang="en-US" b="1" dirty="0" smtClean="0"/>
              <a:t>Hiring freezes</a:t>
            </a:r>
          </a:p>
          <a:p>
            <a:r>
              <a:rPr lang="en-US" b="1" dirty="0" smtClean="0"/>
              <a:t>Opportunity		</a:t>
            </a:r>
          </a:p>
          <a:p>
            <a:pPr lvl="1"/>
            <a:r>
              <a:rPr lang="en-US" b="1" dirty="0" smtClean="0"/>
              <a:t>Best value for most use</a:t>
            </a:r>
          </a:p>
          <a:p>
            <a:pPr lvl="1"/>
            <a:r>
              <a:rPr lang="en-US" b="1" dirty="0" smtClean="0"/>
              <a:t>Understand how, why, &amp; under what circumstances individuals use systems &amp; services</a:t>
            </a:r>
          </a:p>
          <a:p>
            <a:pPr lvl="1"/>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dena\AppData\Local\Microsoft\Windows\Temporary Internet Files\Content.IE5\XKDZJLRA\MP900427686[1].jpg"/>
          <p:cNvPicPr>
            <a:picLocks noChangeAspect="1" noChangeArrowheads="1"/>
          </p:cNvPicPr>
          <p:nvPr/>
        </p:nvPicPr>
        <p:blipFill>
          <a:blip r:embed="rId3">
            <a:grayscl/>
          </a:blip>
          <a:srcRect/>
          <a:stretch>
            <a:fillRect/>
          </a:stretch>
        </p:blipFill>
        <p:spPr bwMode="auto">
          <a:xfrm>
            <a:off x="0" y="403622"/>
            <a:ext cx="9144000" cy="6050756"/>
          </a:xfrm>
          <a:prstGeom prst="rect">
            <a:avLst/>
          </a:prstGeom>
          <a:noFill/>
        </p:spPr>
      </p:pic>
      <p:sp>
        <p:nvSpPr>
          <p:cNvPr id="3" name="TextBox 6"/>
          <p:cNvSpPr txBox="1">
            <a:spLocks noChangeArrowheads="1"/>
          </p:cNvSpPr>
          <p:nvPr/>
        </p:nvSpPr>
        <p:spPr bwMode="auto">
          <a:xfrm>
            <a:off x="0" y="2057400"/>
            <a:ext cx="4953000" cy="830997"/>
          </a:xfrm>
          <a:prstGeom prst="rect">
            <a:avLst/>
          </a:prstGeom>
          <a:noFill/>
          <a:ln w="9525">
            <a:noFill/>
            <a:miter lim="800000"/>
            <a:headEnd/>
            <a:tailEnd/>
          </a:ln>
        </p:spPr>
        <p:txBody>
          <a:bodyPr>
            <a:spAutoFit/>
          </a:bodyPr>
          <a:lstStyle/>
          <a:p>
            <a:r>
              <a:rPr lang="en-US" sz="4800" b="1" dirty="0" smtClean="0">
                <a:solidFill>
                  <a:schemeClr val="bg1"/>
                </a:solidFill>
              </a:rPr>
              <a:t>Library=books</a:t>
            </a:r>
            <a:endParaRPr lang="en-US" sz="4400" dirty="0">
              <a:solidFill>
                <a:schemeClr val="bg1"/>
              </a:solidFill>
            </a:endParaRPr>
          </a:p>
        </p:txBody>
      </p:sp>
      <p:sp>
        <p:nvSpPr>
          <p:cNvPr id="4" name="TextBox 6"/>
          <p:cNvSpPr txBox="1">
            <a:spLocks noChangeArrowheads="1"/>
          </p:cNvSpPr>
          <p:nvPr/>
        </p:nvSpPr>
        <p:spPr bwMode="auto">
          <a:xfrm>
            <a:off x="3962400" y="5410200"/>
            <a:ext cx="4953000" cy="954107"/>
          </a:xfrm>
          <a:prstGeom prst="rect">
            <a:avLst/>
          </a:prstGeom>
          <a:noFill/>
          <a:ln w="9525">
            <a:noFill/>
            <a:miter lim="800000"/>
            <a:headEnd/>
            <a:tailEnd/>
          </a:ln>
        </p:spPr>
        <p:txBody>
          <a:bodyPr wrap="square">
            <a:spAutoFit/>
          </a:bodyPr>
          <a:lstStyle/>
          <a:p>
            <a:r>
              <a:rPr lang="en-US" sz="2800" b="1" dirty="0" smtClean="0">
                <a:solidFill>
                  <a:schemeClr val="bg1"/>
                </a:solidFill>
              </a:rPr>
              <a:t>34 participants mention the library equating with books</a:t>
            </a:r>
            <a:endParaRPr lang="en-US" sz="2800" b="1" dirty="0">
              <a:solidFill>
                <a:schemeClr val="bg1"/>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2800" dirty="0" smtClean="0"/>
              <a:t>Digital Sources &amp; Educational Stage</a:t>
            </a:r>
            <a:endParaRPr lang="en-US" sz="2800" dirty="0"/>
          </a:p>
        </p:txBody>
      </p:sp>
      <p:grpSp>
        <p:nvGrpSpPr>
          <p:cNvPr id="7" name="Group 6"/>
          <p:cNvGrpSpPr/>
          <p:nvPr/>
        </p:nvGrpSpPr>
        <p:grpSpPr>
          <a:xfrm>
            <a:off x="152400" y="762000"/>
            <a:ext cx="8909537" cy="5486400"/>
            <a:chOff x="152400" y="762000"/>
            <a:chExt cx="8909537" cy="5486400"/>
          </a:xfrm>
        </p:grpSpPr>
        <p:graphicFrame>
          <p:nvGraphicFramePr>
            <p:cNvPr id="19" name="Chart 18"/>
            <p:cNvGraphicFramePr/>
            <p:nvPr/>
          </p:nvGraphicFramePr>
          <p:xfrm>
            <a:off x="152400" y="762000"/>
            <a:ext cx="88391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47338" y="5838092"/>
              <a:ext cx="2514599" cy="246221"/>
            </a:xfrm>
            <a:prstGeom prst="rect">
              <a:avLst/>
            </a:prstGeom>
            <a:noFill/>
          </p:spPr>
          <p:txBody>
            <a:bodyPr wrap="square" rtlCol="0">
              <a:spAutoFit/>
            </a:bodyPr>
            <a:lstStyle/>
            <a:p>
              <a:r>
                <a:rPr lang="en-US" sz="1000" dirty="0" err="1" smtClean="0">
                  <a:latin typeface="Arial" pitchFamily="34" charset="0"/>
                  <a:cs typeface="Arial" pitchFamily="34" charset="0"/>
                </a:rPr>
                <a:t>Connaway</a:t>
              </a:r>
              <a:r>
                <a:rPr lang="en-US" sz="1000" dirty="0" smtClean="0">
                  <a:latin typeface="Arial" pitchFamily="34" charset="0"/>
                  <a:cs typeface="Arial" pitchFamily="34" charset="0"/>
                </a:rPr>
                <a:t> for OCLC Research. 2013.</a:t>
              </a:r>
              <a:endParaRPr lang="en-US" dirty="0"/>
            </a:p>
          </p:txBody>
        </p:sp>
      </p:gr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533400"/>
            <a:ext cx="7315200" cy="1447800"/>
          </a:xfrm>
        </p:spPr>
        <p:txBody>
          <a:bodyPr/>
          <a:lstStyle/>
          <a:p>
            <a:pPr>
              <a:buNone/>
            </a:pPr>
            <a:r>
              <a:rPr lang="en-GB" sz="2800" b="1" dirty="0" smtClean="0">
                <a:solidFill>
                  <a:schemeClr val="bg1"/>
                </a:solidFill>
                <a:latin typeface="Trebuchet MS" pitchFamily="34" charset="0"/>
              </a:rPr>
              <a:t>“I just type it into Google and see what comes up.” (UKS2)</a:t>
            </a:r>
          </a:p>
          <a:p>
            <a:endParaRPr lang="en-US" dirty="0">
              <a:solidFill>
                <a:schemeClr val="bg1"/>
              </a:solidFill>
            </a:endParaRPr>
          </a:p>
        </p:txBody>
      </p:sp>
      <p:pic>
        <p:nvPicPr>
          <p:cNvPr id="4"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5" name="Content Placeholder 2"/>
          <p:cNvSpPr txBox="1">
            <a:spLocks/>
          </p:cNvSpPr>
          <p:nvPr/>
        </p:nvSpPr>
        <p:spPr>
          <a:xfrm>
            <a:off x="381000" y="304800"/>
            <a:ext cx="8382000" cy="2057400"/>
          </a:xfrm>
          <a:prstGeom prst="rect">
            <a:avLst/>
          </a:prstGeom>
        </p:spPr>
        <p:txBody>
          <a:bodyPr vert="horz" lIns="91440" tIns="45720" rIns="91440" bIns="45720" rtlCol="0">
            <a:normAutofit fontScale="25000" lnSpcReduction="20000"/>
          </a:bodyPr>
          <a:lstStyle/>
          <a:p>
            <a:pPr algn="ctr"/>
            <a:r>
              <a:rPr lang="en-US" sz="11200" b="1" dirty="0" smtClean="0">
                <a:solidFill>
                  <a:schemeClr val="bg1"/>
                </a:solidFill>
                <a:latin typeface="Trebuchet MS" pitchFamily="34" charset="0"/>
                <a:cs typeface="Arial"/>
              </a:rPr>
              <a:t>“It’s like a taboo I guess with all teachers, they just all say – you know, when they explain the paper they always say, “Don’t use Wikipedia.” </a:t>
            </a:r>
            <a:r>
              <a:rPr lang="en-US" sz="9600" b="1" dirty="0" smtClean="0">
                <a:solidFill>
                  <a:schemeClr val="bg1"/>
                </a:solidFill>
                <a:latin typeface="Trebuchet MS" pitchFamily="34" charset="0"/>
                <a:cs typeface="Arial"/>
              </a:rPr>
              <a:t>(USU7, Female, Age 19)</a:t>
            </a:r>
            <a:endParaRPr kumimoji="0" lang="en-US" sz="2400" b="1"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Box 5"/>
          <p:cNvSpPr txBox="1"/>
          <p:nvPr/>
        </p:nvSpPr>
        <p:spPr>
          <a:xfrm>
            <a:off x="1600200" y="5021759"/>
            <a:ext cx="6248400" cy="769441"/>
          </a:xfrm>
          <a:prstGeom prst="rect">
            <a:avLst/>
          </a:prstGeom>
          <a:noFill/>
        </p:spPr>
        <p:txBody>
          <a:bodyPr wrap="square" rtlCol="0">
            <a:spAutoFit/>
          </a:bodyPr>
          <a:lstStyle/>
          <a:p>
            <a:r>
              <a:rPr lang="en-US" sz="4400" b="1" dirty="0" smtClean="0">
                <a:solidFill>
                  <a:schemeClr val="bg1"/>
                </a:solidFill>
                <a:latin typeface="Trebuchet MS" pitchFamily="34" charset="0"/>
                <a:cs typeface="Arial"/>
              </a:rPr>
              <a:t>Learning Black Market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Contact &amp; Educational Stages</a:t>
            </a:r>
            <a:endParaRPr lang="en-US" sz="2800" dirty="0"/>
          </a:p>
        </p:txBody>
      </p:sp>
      <p:grpSp>
        <p:nvGrpSpPr>
          <p:cNvPr id="7" name="Group 6"/>
          <p:cNvGrpSpPr/>
          <p:nvPr/>
        </p:nvGrpSpPr>
        <p:grpSpPr>
          <a:xfrm>
            <a:off x="0" y="838200"/>
            <a:ext cx="8991600" cy="5334000"/>
            <a:chOff x="0" y="838200"/>
            <a:chExt cx="8991600" cy="5334000"/>
          </a:xfrm>
        </p:grpSpPr>
        <p:graphicFrame>
          <p:nvGraphicFramePr>
            <p:cNvPr id="6" name="Chart 5"/>
            <p:cNvGraphicFramePr/>
            <p:nvPr/>
          </p:nvGraphicFramePr>
          <p:xfrm>
            <a:off x="0" y="838200"/>
            <a:ext cx="8991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7696200" y="4800600"/>
              <a:ext cx="12954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smtClean="0">
                  <a:latin typeface="Arial" pitchFamily="34" charset="0"/>
                  <a:cs typeface="Arial" pitchFamily="34" charset="0"/>
                </a:rPr>
                <a:t>Connaway</a:t>
              </a:r>
              <a:r>
                <a:rPr lang="en-US" dirty="0" smtClean="0">
                  <a:latin typeface="Arial" pitchFamily="34" charset="0"/>
                  <a:cs typeface="Arial" pitchFamily="34" charset="0"/>
                </a:rPr>
                <a:t> for OCLC Research. 2013.</a:t>
              </a:r>
            </a:p>
            <a:p>
              <a:endParaRPr lang="en-US" sz="1100" dirty="0"/>
            </a:p>
          </p:txBody>
        </p:sp>
      </p:gr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35591"/>
            <a:ext cx="9144000" cy="6165209"/>
            <a:chOff x="0" y="235591"/>
            <a:chExt cx="9144000" cy="6165209"/>
          </a:xfrm>
        </p:grpSpPr>
        <p:pic>
          <p:nvPicPr>
            <p:cNvPr id="21507" name="Picture 4" descr="UKU3new"/>
            <p:cNvPicPr>
              <a:picLocks noChangeAspect="1" noChangeArrowheads="1"/>
            </p:cNvPicPr>
            <p:nvPr/>
          </p:nvPicPr>
          <p:blipFill>
            <a:blip r:embed="rId3" cstate="print"/>
            <a:srcRect/>
            <a:stretch>
              <a:fillRect/>
            </a:stretch>
          </p:blipFill>
          <p:spPr bwMode="auto">
            <a:xfrm>
              <a:off x="0" y="235591"/>
              <a:ext cx="9144000" cy="6165209"/>
            </a:xfrm>
            <a:prstGeom prst="rect">
              <a:avLst/>
            </a:prstGeom>
            <a:noFill/>
            <a:ln w="9525">
              <a:noFill/>
              <a:miter lim="800000"/>
              <a:headEnd/>
              <a:tailEnd/>
            </a:ln>
          </p:spPr>
        </p:pic>
        <p:sp>
          <p:nvSpPr>
            <p:cNvPr id="3" name="TextBox 1"/>
            <p:cNvSpPr txBox="1"/>
            <p:nvPr/>
          </p:nvSpPr>
          <p:spPr>
            <a:xfrm>
              <a:off x="6019800" y="5715000"/>
              <a:ext cx="2667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smtClean="0">
                  <a:latin typeface="Arial" pitchFamily="34" charset="0"/>
                  <a:cs typeface="Arial" pitchFamily="34" charset="0"/>
                </a:rPr>
                <a:t>Connaway</a:t>
              </a:r>
              <a:r>
                <a:rPr lang="en-US" dirty="0" smtClean="0">
                  <a:latin typeface="Arial" pitchFamily="34" charset="0"/>
                  <a:cs typeface="Arial" pitchFamily="34" charset="0"/>
                </a:rPr>
                <a:t> for OCLC Research. 2013.</a:t>
              </a:r>
            </a:p>
            <a:p>
              <a:endParaRPr lang="en-US" sz="1100" dirty="0"/>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6477000"/>
            <a:chOff x="1" y="0"/>
            <a:chExt cx="9144000" cy="6477000"/>
          </a:xfrm>
        </p:grpSpPr>
        <p:pic>
          <p:nvPicPr>
            <p:cNvPr id="22531" name="Picture 10" descr="USS4"/>
            <p:cNvPicPr>
              <a:picLocks noChangeAspect="1" noChangeArrowheads="1"/>
            </p:cNvPicPr>
            <p:nvPr/>
          </p:nvPicPr>
          <p:blipFill>
            <a:blip r:embed="rId3" cstate="print"/>
            <a:srcRect/>
            <a:stretch>
              <a:fillRect/>
            </a:stretch>
          </p:blipFill>
          <p:spPr bwMode="auto">
            <a:xfrm>
              <a:off x="1" y="0"/>
              <a:ext cx="9144000" cy="6403288"/>
            </a:xfrm>
            <a:prstGeom prst="rect">
              <a:avLst/>
            </a:prstGeom>
            <a:noFill/>
            <a:ln w="9525">
              <a:noFill/>
              <a:miter lim="800000"/>
              <a:headEnd/>
              <a:tailEnd/>
            </a:ln>
          </p:spPr>
        </p:pic>
        <p:sp>
          <p:nvSpPr>
            <p:cNvPr id="3" name="TextBox 1"/>
            <p:cNvSpPr txBox="1"/>
            <p:nvPr/>
          </p:nvSpPr>
          <p:spPr>
            <a:xfrm>
              <a:off x="5257800" y="5638800"/>
              <a:ext cx="12954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smtClean="0">
                  <a:latin typeface="Arial" pitchFamily="34" charset="0"/>
                  <a:cs typeface="Arial" pitchFamily="34" charset="0"/>
                </a:rPr>
                <a:t>Connaway</a:t>
              </a:r>
              <a:r>
                <a:rPr lang="en-US" dirty="0" smtClean="0">
                  <a:latin typeface="Arial" pitchFamily="34" charset="0"/>
                  <a:cs typeface="Arial" pitchFamily="34" charset="0"/>
                </a:rPr>
                <a:t> for OCLC Research. 2013.</a:t>
              </a:r>
            </a:p>
            <a:p>
              <a:endParaRPr lang="en-US" sz="1100" dirty="0"/>
            </a:p>
          </p:txBody>
        </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76200"/>
            <a:ext cx="9127849" cy="6019800"/>
            <a:chOff x="0" y="76200"/>
            <a:chExt cx="9127849" cy="6019800"/>
          </a:xfrm>
        </p:grpSpPr>
        <p:pic>
          <p:nvPicPr>
            <p:cNvPr id="23555" name="Picture 4" descr="USU3"/>
            <p:cNvPicPr>
              <a:picLocks noChangeAspect="1" noChangeArrowheads="1"/>
            </p:cNvPicPr>
            <p:nvPr/>
          </p:nvPicPr>
          <p:blipFill>
            <a:blip r:embed="rId3" cstate="print"/>
            <a:srcRect/>
            <a:stretch>
              <a:fillRect/>
            </a:stretch>
          </p:blipFill>
          <p:spPr bwMode="auto">
            <a:xfrm>
              <a:off x="0" y="76200"/>
              <a:ext cx="9127849" cy="6019800"/>
            </a:xfrm>
            <a:prstGeom prst="rect">
              <a:avLst/>
            </a:prstGeom>
            <a:noFill/>
            <a:ln w="9525">
              <a:noFill/>
              <a:miter lim="800000"/>
              <a:headEnd/>
              <a:tailEnd/>
            </a:ln>
          </p:spPr>
        </p:pic>
        <p:sp>
          <p:nvSpPr>
            <p:cNvPr id="3" name="TextBox 1"/>
            <p:cNvSpPr txBox="1"/>
            <p:nvPr/>
          </p:nvSpPr>
          <p:spPr>
            <a:xfrm>
              <a:off x="7048500" y="5257800"/>
              <a:ext cx="12954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smtClean="0">
                  <a:latin typeface="Arial" pitchFamily="34" charset="0"/>
                  <a:cs typeface="Arial" pitchFamily="34" charset="0"/>
                </a:rPr>
                <a:t>Connaway</a:t>
              </a:r>
              <a:r>
                <a:rPr lang="en-US" dirty="0" smtClean="0">
                  <a:latin typeface="Arial" pitchFamily="34" charset="0"/>
                  <a:cs typeface="Arial" pitchFamily="34" charset="0"/>
                </a:rPr>
                <a:t> for OCLC Research. 2013.</a:t>
              </a:r>
            </a:p>
            <a:p>
              <a:endParaRPr lang="en-US" sz="1100" dirty="0"/>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dardena\AppData\Local\Microsoft\Windows\Temporary Internet Files\Content.IE5\FFO6W2QO\MP900430969[1].jpg"/>
          <p:cNvPicPr>
            <a:picLocks noChangeAspect="1" noChangeArrowheads="1"/>
          </p:cNvPicPr>
          <p:nvPr/>
        </p:nvPicPr>
        <p:blipFill>
          <a:blip r:embed="rId3"/>
          <a:srcRect/>
          <a:stretch>
            <a:fillRect/>
          </a:stretch>
        </p:blipFill>
        <p:spPr bwMode="auto">
          <a:xfrm>
            <a:off x="3650343" y="1981200"/>
            <a:ext cx="5036457" cy="3305175"/>
          </a:xfrm>
          <a:prstGeom prst="rect">
            <a:avLst/>
          </a:prstGeom>
          <a:noFill/>
        </p:spPr>
      </p:pic>
      <p:sp>
        <p:nvSpPr>
          <p:cNvPr id="4" name="Title 3"/>
          <p:cNvSpPr>
            <a:spLocks noGrp="1"/>
          </p:cNvSpPr>
          <p:nvPr>
            <p:ph type="title"/>
          </p:nvPr>
        </p:nvSpPr>
        <p:spPr/>
        <p:txBody>
          <a:bodyPr/>
          <a:lstStyle/>
          <a:p>
            <a:r>
              <a:rPr lang="en-US" sz="2800" dirty="0" smtClean="0"/>
              <a:t>Recommendations</a:t>
            </a:r>
            <a:endParaRPr lang="en-US" sz="2800" dirty="0"/>
          </a:p>
        </p:txBody>
      </p:sp>
      <p:sp>
        <p:nvSpPr>
          <p:cNvPr id="2" name="Content Placeholder 1"/>
          <p:cNvSpPr>
            <a:spLocks noGrp="1"/>
          </p:cNvSpPr>
          <p:nvPr>
            <p:ph idx="1"/>
          </p:nvPr>
        </p:nvSpPr>
        <p:spPr>
          <a:xfrm>
            <a:off x="152400" y="838200"/>
            <a:ext cx="5181600" cy="5838825"/>
          </a:xfrm>
        </p:spPr>
        <p:txBody>
          <a:bodyPr anchor="ctr">
            <a:normAutofit/>
          </a:bodyPr>
          <a:lstStyle/>
          <a:p>
            <a:pPr lvl="1"/>
            <a:r>
              <a:rPr lang="en-US" b="1" dirty="0" smtClean="0"/>
              <a:t>Begin educating early</a:t>
            </a:r>
          </a:p>
          <a:p>
            <a:pPr lvl="1"/>
            <a:r>
              <a:rPr lang="en-US" b="1" dirty="0" smtClean="0"/>
              <a:t>Market</a:t>
            </a:r>
          </a:p>
          <a:p>
            <a:pPr lvl="2"/>
            <a:r>
              <a:rPr lang="en-US" b="1" dirty="0" smtClean="0"/>
              <a:t>1/3 of users don’t know services available</a:t>
            </a:r>
          </a:p>
          <a:p>
            <a:pPr lvl="1"/>
            <a:r>
              <a:rPr lang="en-US" b="1" dirty="0" smtClean="0"/>
              <a:t>Provide a broad range of tools</a:t>
            </a:r>
          </a:p>
          <a:p>
            <a:pPr lvl="1"/>
            <a:r>
              <a:rPr lang="en-US" b="1" dirty="0" smtClean="0"/>
              <a:t>Simple interface</a:t>
            </a:r>
          </a:p>
          <a:p>
            <a:pPr lvl="1"/>
            <a:r>
              <a:rPr lang="en-US" b="1" dirty="0" smtClean="0"/>
              <a:t>Discovery &amp; access</a:t>
            </a:r>
          </a:p>
          <a:p>
            <a:pPr lvl="1"/>
            <a:r>
              <a:rPr lang="en-US" b="1" dirty="0" smtClean="0"/>
              <a:t>Social networking sites</a:t>
            </a:r>
          </a:p>
          <a:p>
            <a:pPr lvl="2"/>
            <a:r>
              <a:rPr lang="en-US" b="1" dirty="0" smtClean="0"/>
              <a:t>Wikipedia</a:t>
            </a:r>
          </a:p>
          <a:p>
            <a:pPr lvl="2"/>
            <a:r>
              <a:rPr lang="en-US" b="1" dirty="0" err="1" smtClean="0"/>
              <a:t>Facebook</a:t>
            </a:r>
            <a:endParaRPr lang="en-US" b="1" dirty="0" smtClean="0"/>
          </a:p>
          <a:p>
            <a:pPr>
              <a:buFont typeface="Arial" pitchFamily="34" charset="0"/>
              <a:buChar char="•"/>
            </a:pPr>
            <a:r>
              <a:rPr lang="en-US" sz="2000" b="1" dirty="0" smtClean="0"/>
              <a:t>Provide help at time of need</a:t>
            </a:r>
          </a:p>
          <a:p>
            <a:pPr lvl="2"/>
            <a:r>
              <a:rPr lang="en-US" b="1" dirty="0" smtClean="0"/>
              <a:t>Chat &amp; IM</a:t>
            </a:r>
          </a:p>
          <a:p>
            <a:pPr lvl="2"/>
            <a:r>
              <a:rPr lang="en-US" b="1" dirty="0" smtClean="0"/>
              <a:t>Mobile technology</a:t>
            </a:r>
          </a:p>
          <a:p>
            <a:pPr lvl="1"/>
            <a:endParaRPr lang="en-US" dirty="0" smtClean="0"/>
          </a:p>
        </p:txBody>
      </p:sp>
      <p:sp>
        <p:nvSpPr>
          <p:cNvPr id="14" name="TextBox 13"/>
          <p:cNvSpPr txBox="1"/>
          <p:nvPr/>
        </p:nvSpPr>
        <p:spPr>
          <a:xfrm>
            <a:off x="6019800" y="5563374"/>
            <a:ext cx="2982230" cy="553998"/>
          </a:xfrm>
          <a:prstGeom prst="rect">
            <a:avLst/>
          </a:prstGeom>
          <a:noFill/>
        </p:spPr>
        <p:txBody>
          <a:bodyPr wrap="square" rtlCol="0">
            <a:spAutoFit/>
          </a:bodyPr>
          <a:lstStyle/>
          <a:p>
            <a:pPr algn="r"/>
            <a:r>
              <a:rPr lang="en-US" sz="1000" b="1" dirty="0" smtClean="0"/>
              <a:t>(</a:t>
            </a:r>
            <a:r>
              <a:rPr lang="en-US" sz="1000" b="1" dirty="0" err="1" smtClean="0"/>
              <a:t>Dervin</a:t>
            </a:r>
            <a:r>
              <a:rPr lang="en-US" sz="1000" b="1" dirty="0" smtClean="0"/>
              <a:t>, Connaway &amp; </a:t>
            </a:r>
            <a:r>
              <a:rPr lang="en-US" sz="1000" b="1" dirty="0" err="1" smtClean="0"/>
              <a:t>Prabha</a:t>
            </a:r>
            <a:r>
              <a:rPr lang="en-US" sz="1000" b="1" dirty="0" smtClean="0"/>
              <a:t>, 2003-2006)</a:t>
            </a:r>
          </a:p>
          <a:p>
            <a:pPr algn="r"/>
            <a:r>
              <a:rPr lang="en-US" sz="1000" b="1" dirty="0" smtClean="0"/>
              <a:t>(De Rosa, 2005)</a:t>
            </a:r>
          </a:p>
          <a:p>
            <a:pPr algn="r"/>
            <a:r>
              <a:rPr lang="en-US" sz="1000" b="1" dirty="0" smtClean="0"/>
              <a:t>(Pew Internet &amp; American Life Project, 2013)</a:t>
            </a:r>
            <a:endParaRPr lang="en-US" sz="1000" b="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Future Research</a:t>
            </a:r>
            <a:endParaRPr lang="en-US" sz="2800" dirty="0"/>
          </a:p>
        </p:txBody>
      </p:sp>
      <p:sp>
        <p:nvSpPr>
          <p:cNvPr id="4" name="Text Placeholder 3"/>
          <p:cNvSpPr>
            <a:spLocks noGrp="1"/>
          </p:cNvSpPr>
          <p:nvPr>
            <p:ph type="body" sz="half" idx="2"/>
          </p:nvPr>
        </p:nvSpPr>
        <p:spPr>
          <a:xfrm>
            <a:off x="457200" y="990600"/>
            <a:ext cx="4267200" cy="5153025"/>
          </a:xfrm>
        </p:spPr>
        <p:txBody>
          <a:bodyPr/>
          <a:lstStyle/>
          <a:p>
            <a:r>
              <a:rPr lang="en-US" sz="2400" dirty="0" smtClean="0"/>
              <a:t>Digital Visitors &amp; Residents</a:t>
            </a:r>
          </a:p>
          <a:p>
            <a:pPr lvl="1">
              <a:buFont typeface="Arial" pitchFamily="34" charset="0"/>
              <a:buChar char="•"/>
            </a:pPr>
            <a:r>
              <a:rPr lang="en-US" sz="2000" dirty="0" smtClean="0"/>
              <a:t>Online survey</a:t>
            </a:r>
          </a:p>
          <a:p>
            <a:pPr lvl="1">
              <a:buFont typeface="Arial" pitchFamily="34" charset="0"/>
              <a:buChar char="•"/>
            </a:pPr>
            <a:r>
              <a:rPr lang="en-US" sz="2000" dirty="0" smtClean="0"/>
              <a:t>Continue with diaries &amp; interviews</a:t>
            </a:r>
          </a:p>
          <a:p>
            <a:pPr lvl="1">
              <a:buFont typeface="Arial" pitchFamily="34" charset="0"/>
              <a:buChar char="•"/>
            </a:pPr>
            <a:r>
              <a:rPr lang="en-US" sz="2000" dirty="0" smtClean="0"/>
              <a:t>Initial interviews with 12 new Emerging Stage participants</a:t>
            </a:r>
          </a:p>
          <a:p>
            <a:pPr lvl="1">
              <a:buFont typeface="Arial" pitchFamily="34" charset="0"/>
              <a:buChar char="•"/>
            </a:pPr>
            <a:r>
              <a:rPr lang="en-US" sz="2000" dirty="0" smtClean="0"/>
              <a:t> Monthly diaries with 6 new Emerging Stage participants</a:t>
            </a:r>
          </a:p>
          <a:p>
            <a:endParaRPr lang="en-US" dirty="0"/>
          </a:p>
        </p:txBody>
      </p:sp>
      <p:pic>
        <p:nvPicPr>
          <p:cNvPr id="5" name="Picture 3" descr="C:\Users\dardena\AppData\Local\Microsoft\Windows\Temporary Internet Files\Content.IE5\FFO6W2QO\MP900438482[1].jpg"/>
          <p:cNvPicPr>
            <a:picLocks noGrp="1" noChangeAspect="1" noChangeArrowheads="1"/>
          </p:cNvPicPr>
          <p:nvPr>
            <p:ph idx="1"/>
          </p:nvPr>
        </p:nvPicPr>
        <p:blipFill>
          <a:blip r:embed="rId3">
            <a:duotone>
              <a:schemeClr val="accent1">
                <a:shade val="45000"/>
                <a:satMod val="135000"/>
              </a:schemeClr>
              <a:prstClr val="white"/>
            </a:duotone>
            <a:lum bright="-2000" contrast="33000"/>
          </a:blip>
          <a:srcRect/>
          <a:stretch>
            <a:fillRect/>
          </a:stretch>
        </p:blipFill>
        <p:spPr bwMode="auto">
          <a:xfrm>
            <a:off x="5979473" y="1371600"/>
            <a:ext cx="1828372" cy="1224139"/>
          </a:xfrm>
          <a:prstGeom prst="rect">
            <a:avLst/>
          </a:prstGeom>
          <a:noFill/>
        </p:spPr>
      </p:pic>
      <p:grpSp>
        <p:nvGrpSpPr>
          <p:cNvPr id="3" name="Group 7"/>
          <p:cNvGrpSpPr/>
          <p:nvPr/>
        </p:nvGrpSpPr>
        <p:grpSpPr>
          <a:xfrm>
            <a:off x="4962526" y="2930756"/>
            <a:ext cx="1447800" cy="962025"/>
            <a:chOff x="457201" y="1600200"/>
            <a:chExt cx="4114800" cy="3112512"/>
          </a:xfrm>
          <a:solidFill>
            <a:srgbClr val="00B0F0"/>
          </a:solidFill>
        </p:grpSpPr>
        <p:sp>
          <p:nvSpPr>
            <p:cNvPr id="7" name="Rounded Rectangle 6"/>
            <p:cNvSpPr/>
            <p:nvPr/>
          </p:nvSpPr>
          <p:spPr>
            <a:xfrm>
              <a:off x="457201" y="1600200"/>
              <a:ext cx="4114800" cy="2658992"/>
            </a:xfrm>
            <a:prstGeom prst="roundRect">
              <a:avLst>
                <a:gd name="adj" fmla="val 4488"/>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8" name="Isosceles Triangle 7"/>
            <p:cNvSpPr/>
            <p:nvPr/>
          </p:nvSpPr>
          <p:spPr>
            <a:xfrm rot="10800000">
              <a:off x="966451" y="4247645"/>
              <a:ext cx="505498" cy="465067"/>
            </a:xfrm>
            <a:prstGeom prst="triangle">
              <a:avLst/>
            </a:prstGeom>
            <a:grpFill/>
            <a:ln w="762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grpSp>
        <p:nvGrpSpPr>
          <p:cNvPr id="6" name="Group 7"/>
          <p:cNvGrpSpPr/>
          <p:nvPr/>
        </p:nvGrpSpPr>
        <p:grpSpPr>
          <a:xfrm flipH="1">
            <a:off x="5596365" y="4464249"/>
            <a:ext cx="1304926" cy="888683"/>
            <a:chOff x="457201" y="1600200"/>
            <a:chExt cx="4114800" cy="3112512"/>
          </a:xfrm>
          <a:solidFill>
            <a:srgbClr val="00B0F0"/>
          </a:solidFill>
        </p:grpSpPr>
        <p:sp>
          <p:nvSpPr>
            <p:cNvPr id="10" name="Rounded Rectangle 9"/>
            <p:cNvSpPr/>
            <p:nvPr/>
          </p:nvSpPr>
          <p:spPr>
            <a:xfrm>
              <a:off x="457201" y="1600200"/>
              <a:ext cx="4114800" cy="2658992"/>
            </a:xfrm>
            <a:prstGeom prst="roundRect">
              <a:avLst>
                <a:gd name="adj" fmla="val 4488"/>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endParaRPr lang="en-US" sz="1200" b="1" cap="all" dirty="0"/>
            </a:p>
          </p:txBody>
        </p:sp>
        <p:sp>
          <p:nvSpPr>
            <p:cNvPr id="11" name="Isosceles Triangle 10"/>
            <p:cNvSpPr/>
            <p:nvPr/>
          </p:nvSpPr>
          <p:spPr>
            <a:xfrm rot="10800000">
              <a:off x="966451" y="4247645"/>
              <a:ext cx="505498" cy="465067"/>
            </a:xfrm>
            <a:prstGeom prst="triangle">
              <a:avLst/>
            </a:prstGeom>
            <a:grp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pic>
        <p:nvPicPr>
          <p:cNvPr id="12" name="Picture 7" descr="C:\Users\dardena\AppData\Local\Microsoft\Windows\Temporary Internet Files\Content.IE5\IFXUBJ0A\MP900401828[1].jpg"/>
          <p:cNvPicPr>
            <a:picLocks noChangeAspect="1" noChangeArrowheads="1"/>
          </p:cNvPicPr>
          <p:nvPr/>
        </p:nvPicPr>
        <p:blipFill>
          <a:blip r:embed="rId4"/>
          <a:srcRect/>
          <a:stretch>
            <a:fillRect/>
          </a:stretch>
        </p:blipFill>
        <p:spPr bwMode="auto">
          <a:xfrm>
            <a:off x="7300204" y="3274053"/>
            <a:ext cx="1386596" cy="2078879"/>
          </a:xfrm>
          <a:prstGeom prst="rect">
            <a:avLst/>
          </a:prstGeom>
          <a:noFill/>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3" name="Content Placeholder 2"/>
          <p:cNvSpPr>
            <a:spLocks noGrp="1"/>
          </p:cNvSpPr>
          <p:nvPr>
            <p:ph idx="1"/>
          </p:nvPr>
        </p:nvSpPr>
        <p:spPr>
          <a:xfrm>
            <a:off x="228600" y="1019175"/>
            <a:ext cx="8763000" cy="5153025"/>
          </a:xfrm>
        </p:spPr>
        <p:txBody>
          <a:bodyPr>
            <a:noAutofit/>
          </a:bodyPr>
          <a:lstStyle/>
          <a:p>
            <a:pPr>
              <a:lnSpc>
                <a:spcPct val="120000"/>
              </a:lnSpc>
              <a:buNone/>
            </a:pPr>
            <a:r>
              <a:rPr lang="en-US" sz="1400" b="1" dirty="0" err="1" smtClean="0"/>
              <a:t>Connaway</a:t>
            </a:r>
            <a:r>
              <a:rPr lang="en-US" sz="1400" b="1" dirty="0" smtClean="0"/>
              <a:t>, L. S., Dickey, T. J., OCLC Research., &amp; Joint Information Systems Committee. (2010). The digital information seeker: Report of the findings from selected OCLC, RIN, and JISC user </a:t>
            </a:r>
            <a:r>
              <a:rPr lang="en-US" sz="1400" b="1" dirty="0" err="1" smtClean="0"/>
              <a:t>behaviour</a:t>
            </a:r>
            <a:r>
              <a:rPr lang="en-US" sz="1400" b="1" dirty="0" smtClean="0"/>
              <a:t> projects. Bristol, England: HEFCE.</a:t>
            </a:r>
          </a:p>
          <a:p>
            <a:pPr>
              <a:lnSpc>
                <a:spcPct val="120000"/>
              </a:lnSpc>
              <a:buNone/>
            </a:pPr>
            <a:r>
              <a:rPr lang="en-GB" sz="1400" b="1" dirty="0" err="1" smtClean="0"/>
              <a:t>Connaway</a:t>
            </a:r>
            <a:r>
              <a:rPr lang="en-GB" sz="1400" b="1" dirty="0" smtClean="0"/>
              <a:t>, L. S., Lanclos, D., White, D. S., Le Cornu, A., &amp; Hood, E. M. (2012). </a:t>
            </a:r>
            <a:r>
              <a:rPr lang="en-US" sz="1400" b="1" dirty="0" smtClean="0"/>
              <a:t>User-centered decision making: A new model for developing academic library services and systems. IFLA 2012 Conference Proceedings, August 11-17, Helsinki, Finland.</a:t>
            </a:r>
          </a:p>
          <a:p>
            <a:pPr>
              <a:lnSpc>
                <a:spcPct val="120000"/>
              </a:lnSpc>
              <a:buNone/>
            </a:pPr>
            <a:r>
              <a:rPr lang="en-US" sz="1400" b="1" dirty="0" err="1" smtClean="0"/>
              <a:t>Connaway</a:t>
            </a:r>
            <a:r>
              <a:rPr lang="en-US" sz="1400" b="1" dirty="0" smtClean="0"/>
              <a:t>, L. S., &amp; Powell, R. R. (2010). </a:t>
            </a:r>
            <a:r>
              <a:rPr lang="en-US" sz="1400" b="1" i="1" dirty="0" smtClean="0"/>
              <a:t>Basic research methods for librarians</a:t>
            </a:r>
            <a:r>
              <a:rPr lang="en-US" sz="1400" b="1" dirty="0" smtClean="0"/>
              <a:t>. Santa Barbara, CA: Libraries Unlimited.</a:t>
            </a:r>
          </a:p>
          <a:p>
            <a:pPr>
              <a:lnSpc>
                <a:spcPct val="120000"/>
              </a:lnSpc>
              <a:buNone/>
            </a:pPr>
            <a:r>
              <a:rPr lang="en-US" sz="1400" b="1" dirty="0" smtClean="0"/>
              <a:t>Cool, C., &amp; Spink, A. (2002). Issues of Context in Information Retrieval (IR): An Introduction to the Special Issue. </a:t>
            </a:r>
            <a:r>
              <a:rPr lang="en-US" sz="1400" b="1" i="1" dirty="0" smtClean="0"/>
              <a:t>Information Processing &amp; Management, 38, </a:t>
            </a:r>
            <a:r>
              <a:rPr lang="en-US" sz="1400" b="1" dirty="0" smtClean="0"/>
              <a:t>5, 605-11. </a:t>
            </a:r>
          </a:p>
          <a:p>
            <a:pPr>
              <a:lnSpc>
                <a:spcPct val="120000"/>
              </a:lnSpc>
              <a:buNone/>
            </a:pPr>
            <a:r>
              <a:rPr lang="en-US" sz="1400" b="1" dirty="0" smtClean="0"/>
              <a:t>Dempsey, L. (2008). Always on: Libraries in a world of permanent connectivity. First Monday, 14(1). Retrieved from </a:t>
            </a:r>
            <a:r>
              <a:rPr lang="en-US" sz="1400" b="1" dirty="0" smtClean="0">
                <a:hlinkClick r:id="rId3"/>
              </a:rPr>
              <a:t>http://www.firstmonday.org/htbin/cgiwrap/bin/ojs/index.php/fm/article/view/2291/207</a:t>
            </a:r>
            <a:endParaRPr lang="en-US" sz="1400" b="1" dirty="0" smtClean="0"/>
          </a:p>
          <a:p>
            <a:pPr>
              <a:lnSpc>
                <a:spcPct val="120000"/>
              </a:lnSpc>
              <a:buNone/>
            </a:pPr>
            <a:r>
              <a:rPr lang="en-US" sz="1400" b="1" dirty="0" smtClean="0"/>
              <a:t>De Rosa, C. Perceptions of Libraries and Information Resources: A Report to the OCLC Membership. Dublin, OH: OCLC Online Computer Library Center, 2005. (p.1-8).  </a:t>
            </a:r>
            <a:r>
              <a:rPr lang="en-GB" sz="1400" b="1" dirty="0" smtClean="0"/>
              <a:t>  </a:t>
            </a:r>
          </a:p>
          <a:p>
            <a:pPr>
              <a:lnSpc>
                <a:spcPct val="120000"/>
              </a:lnSpc>
              <a:buNone/>
            </a:pPr>
            <a:endParaRPr lang="en-US" sz="1400" b="1" dirty="0" smtClean="0"/>
          </a:p>
          <a:p>
            <a:pPr>
              <a:lnSpc>
                <a:spcPct val="120000"/>
              </a:lnSpc>
            </a:pPr>
            <a:endParaRPr lang="en-US" sz="1400" b="1" dirty="0" smtClean="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a:lstStyle/>
          <a:p>
            <a:r>
              <a:rPr lang="en-GB" dirty="0" smtClean="0"/>
              <a:t>Visitors and Residents:</a:t>
            </a:r>
            <a:br>
              <a:rPr lang="en-GB" dirty="0" smtClean="0"/>
            </a:br>
            <a:r>
              <a:rPr lang="en-US" dirty="0" smtClean="0"/>
              <a:t>What Motivates Engagement with the Digital Information Environment?</a:t>
            </a:r>
            <a:endParaRPr lang="en-US" dirty="0"/>
          </a:p>
        </p:txBody>
      </p:sp>
      <p:sp>
        <p:nvSpPr>
          <p:cNvPr id="3" name="Content Placeholder 2"/>
          <p:cNvSpPr>
            <a:spLocks noGrp="1"/>
          </p:cNvSpPr>
          <p:nvPr>
            <p:ph idx="1"/>
          </p:nvPr>
        </p:nvSpPr>
        <p:spPr>
          <a:xfrm>
            <a:off x="685800" y="1219200"/>
            <a:ext cx="8001000" cy="4924425"/>
          </a:xfrm>
        </p:spPr>
        <p:txBody>
          <a:bodyPr/>
          <a:lstStyle/>
          <a:p>
            <a:pPr>
              <a:lnSpc>
                <a:spcPct val="100000"/>
              </a:lnSpc>
              <a:spcBef>
                <a:spcPts val="600"/>
              </a:spcBef>
              <a:buFontTx/>
              <a:buChar char="•"/>
            </a:pPr>
            <a:r>
              <a:rPr lang="en-US" b="1" dirty="0" smtClean="0"/>
              <a:t>Funded by</a:t>
            </a:r>
          </a:p>
          <a:p>
            <a:pPr lvl="1">
              <a:lnSpc>
                <a:spcPct val="100000"/>
              </a:lnSpc>
              <a:spcBef>
                <a:spcPts val="600"/>
              </a:spcBef>
              <a:buFont typeface="Arial" pitchFamily="34" charset="0"/>
              <a:buChar char="•"/>
            </a:pPr>
            <a:r>
              <a:rPr lang="en-US" b="1" dirty="0" smtClean="0"/>
              <a:t> JISC</a:t>
            </a:r>
          </a:p>
          <a:p>
            <a:pPr lvl="1">
              <a:lnSpc>
                <a:spcPct val="100000"/>
              </a:lnSpc>
              <a:spcBef>
                <a:spcPts val="600"/>
              </a:spcBef>
              <a:buFont typeface="Arial" pitchFamily="34" charset="0"/>
              <a:buChar char="•"/>
            </a:pPr>
            <a:r>
              <a:rPr lang="en-US" b="1" dirty="0" smtClean="0"/>
              <a:t> OCLC</a:t>
            </a:r>
          </a:p>
          <a:p>
            <a:pPr lvl="2">
              <a:lnSpc>
                <a:spcPct val="100000"/>
              </a:lnSpc>
              <a:spcBef>
                <a:spcPts val="600"/>
              </a:spcBef>
              <a:buFont typeface="Arial" pitchFamily="34" charset="0"/>
              <a:buChar char="•"/>
            </a:pPr>
            <a:r>
              <a:rPr lang="en-GB" sz="2000" b="1" dirty="0" smtClean="0"/>
              <a:t> Lynn Silipigni Connaway, Ph.D.</a:t>
            </a:r>
          </a:p>
          <a:p>
            <a:pPr lvl="1">
              <a:lnSpc>
                <a:spcPct val="100000"/>
              </a:lnSpc>
              <a:spcBef>
                <a:spcPts val="600"/>
              </a:spcBef>
              <a:buFont typeface="Arial" pitchFamily="34" charset="0"/>
              <a:buChar char="•"/>
            </a:pPr>
            <a:r>
              <a:rPr lang="en-US" b="1" dirty="0" smtClean="0"/>
              <a:t> Oxford University</a:t>
            </a:r>
          </a:p>
          <a:p>
            <a:pPr lvl="2">
              <a:lnSpc>
                <a:spcPct val="100000"/>
              </a:lnSpc>
              <a:spcBef>
                <a:spcPts val="600"/>
              </a:spcBef>
              <a:buFont typeface="Arial" pitchFamily="34" charset="0"/>
              <a:buChar char="•"/>
            </a:pPr>
            <a:r>
              <a:rPr lang="en-US" sz="2000" b="1" dirty="0" smtClean="0"/>
              <a:t> David White</a:t>
            </a:r>
          </a:p>
          <a:p>
            <a:pPr lvl="2">
              <a:lnSpc>
                <a:spcPct val="100000"/>
              </a:lnSpc>
              <a:spcBef>
                <a:spcPts val="600"/>
              </a:spcBef>
              <a:buFont typeface="Arial" pitchFamily="34" charset="0"/>
              <a:buChar char="•"/>
            </a:pPr>
            <a:r>
              <a:rPr lang="en-US" sz="2000" b="1" dirty="0" smtClean="0"/>
              <a:t>  Alison Le </a:t>
            </a:r>
            <a:r>
              <a:rPr lang="en-US" sz="2000" b="1" dirty="0" err="1" smtClean="0"/>
              <a:t>Cornu</a:t>
            </a:r>
            <a:r>
              <a:rPr lang="en-US" sz="2000" b="1" dirty="0" smtClean="0"/>
              <a:t>, Ph.D.</a:t>
            </a:r>
          </a:p>
          <a:p>
            <a:pPr>
              <a:lnSpc>
                <a:spcPct val="100000"/>
              </a:lnSpc>
              <a:spcBef>
                <a:spcPts val="600"/>
              </a:spcBef>
              <a:buFont typeface="Arial" pitchFamily="34" charset="0"/>
              <a:buChar char="•"/>
            </a:pPr>
            <a:r>
              <a:rPr lang="en-US" b="1" dirty="0" smtClean="0"/>
              <a:t> In partnership with</a:t>
            </a:r>
          </a:p>
          <a:p>
            <a:pPr lvl="1">
              <a:lnSpc>
                <a:spcPct val="100000"/>
              </a:lnSpc>
              <a:spcBef>
                <a:spcPts val="600"/>
              </a:spcBef>
              <a:buFont typeface="Arial" pitchFamily="34" charset="0"/>
              <a:buChar char="•"/>
            </a:pPr>
            <a:r>
              <a:rPr lang="en-US" sz="2200" b="1" dirty="0" smtClean="0"/>
              <a:t> </a:t>
            </a:r>
            <a:r>
              <a:rPr lang="en-US" b="1" dirty="0" smtClean="0"/>
              <a:t>University of North Carolina, Charlotte</a:t>
            </a:r>
          </a:p>
          <a:p>
            <a:pPr lvl="2">
              <a:lnSpc>
                <a:spcPct val="100000"/>
              </a:lnSpc>
              <a:spcBef>
                <a:spcPts val="600"/>
              </a:spcBef>
              <a:buFont typeface="Arial" pitchFamily="34" charset="0"/>
              <a:buChar char="•"/>
            </a:pPr>
            <a:r>
              <a:rPr lang="en-US" sz="2000" b="1" dirty="0" smtClean="0"/>
              <a:t> Donna Lanclos, Ph.D.</a:t>
            </a:r>
            <a:endParaRPr lang="en-US" sz="2000" b="1" dirty="0"/>
          </a:p>
        </p:txBody>
      </p:sp>
      <p:pic>
        <p:nvPicPr>
          <p:cNvPr id="5" name="Picture 1" descr="C:\Users\hoode\AppData\Local\Temp\MP900427824.JPG"/>
          <p:cNvPicPr>
            <a:picLocks noChangeAspect="1" noChangeArrowheads="1"/>
          </p:cNvPicPr>
          <p:nvPr/>
        </p:nvPicPr>
        <p:blipFill>
          <a:blip r:embed="rId3" cstate="print"/>
          <a:srcRect/>
          <a:stretch>
            <a:fillRect/>
          </a:stretch>
        </p:blipFill>
        <p:spPr bwMode="auto">
          <a:xfrm>
            <a:off x="6070270" y="1600200"/>
            <a:ext cx="2572345"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3" name="Content Placeholder 2"/>
          <p:cNvSpPr>
            <a:spLocks noGrp="1"/>
          </p:cNvSpPr>
          <p:nvPr>
            <p:ph idx="1"/>
          </p:nvPr>
        </p:nvSpPr>
        <p:spPr>
          <a:xfrm>
            <a:off x="228600" y="838200"/>
            <a:ext cx="8991600" cy="5410200"/>
          </a:xfrm>
        </p:spPr>
        <p:txBody>
          <a:bodyPr>
            <a:normAutofit/>
          </a:bodyPr>
          <a:lstStyle/>
          <a:p>
            <a:pPr>
              <a:lnSpc>
                <a:spcPct val="120000"/>
              </a:lnSpc>
              <a:buNone/>
            </a:pPr>
            <a:r>
              <a:rPr lang="en-US" sz="1400" b="1" dirty="0" err="1" smtClean="0"/>
              <a:t>Dervin</a:t>
            </a:r>
            <a:r>
              <a:rPr lang="en-US" sz="1400" b="1" dirty="0" smtClean="0"/>
              <a:t>, B., </a:t>
            </a:r>
            <a:r>
              <a:rPr lang="en-US" sz="1400" b="1" dirty="0" err="1" smtClean="0"/>
              <a:t>Connaway</a:t>
            </a:r>
            <a:r>
              <a:rPr lang="en-US" sz="1400" b="1" dirty="0" smtClean="0"/>
              <a:t>, L. S., &amp; </a:t>
            </a:r>
            <a:r>
              <a:rPr lang="en-US" sz="1400" b="1" dirty="0" err="1" smtClean="0"/>
              <a:t>Prabha</a:t>
            </a:r>
            <a:r>
              <a:rPr lang="en-US" sz="1400" b="1" dirty="0" smtClean="0"/>
              <a:t>, C. (2003-2005). Sense-making the information confluence: The </a:t>
            </a:r>
            <a:r>
              <a:rPr lang="en-US" sz="1400" b="1" dirty="0" err="1" smtClean="0"/>
              <a:t>hows</a:t>
            </a:r>
            <a:r>
              <a:rPr lang="en-US" sz="1400" b="1" dirty="0" smtClean="0"/>
              <a:t> and the whys of college and university user </a:t>
            </a:r>
            <a:r>
              <a:rPr lang="en-US" sz="1400" b="1" dirty="0" err="1" smtClean="0"/>
              <a:t>satisficing</a:t>
            </a:r>
            <a:r>
              <a:rPr lang="en-US" sz="1400" b="1" dirty="0" smtClean="0"/>
              <a:t> of information needs. Funded by the Institute for Museums and Library Services (IMLS).  Retrieved from </a:t>
            </a:r>
            <a:r>
              <a:rPr lang="en-US" sz="1400" b="1" dirty="0" smtClean="0">
                <a:hlinkClick r:id="rId3"/>
              </a:rPr>
              <a:t>http://www.oclc.org/research/activities/past/orprojects/imls/default.htm</a:t>
            </a:r>
            <a:r>
              <a:rPr lang="en-US" sz="1400" b="1" dirty="0" smtClean="0"/>
              <a:t> </a:t>
            </a:r>
          </a:p>
          <a:p>
            <a:pPr>
              <a:lnSpc>
                <a:spcPct val="120000"/>
              </a:lnSpc>
              <a:buNone/>
            </a:pPr>
            <a:r>
              <a:rPr lang="en-US" sz="1400" b="1" dirty="0" err="1" smtClean="0"/>
              <a:t>Geertz</a:t>
            </a:r>
            <a:r>
              <a:rPr lang="en-US" sz="1400" b="1" dirty="0" smtClean="0"/>
              <a:t>, Clifford. 1973. </a:t>
            </a:r>
            <a:r>
              <a:rPr lang="en-US" sz="1400" b="1" i="1" dirty="0" smtClean="0"/>
              <a:t>The interpretation of cultures: selected essays</a:t>
            </a:r>
            <a:r>
              <a:rPr lang="en-US" sz="1400" b="1" dirty="0" smtClean="0"/>
              <a:t>. New York: Basic Books, 6. </a:t>
            </a:r>
          </a:p>
          <a:p>
            <a:pPr>
              <a:lnSpc>
                <a:spcPct val="120000"/>
              </a:lnSpc>
              <a:buNone/>
            </a:pPr>
            <a:r>
              <a:rPr lang="en-US" sz="1400" b="1" dirty="0" smtClean="0"/>
              <a:t>Glaser, B.G., &amp; Strauss, A. L. (1967). </a:t>
            </a:r>
            <a:r>
              <a:rPr lang="en-US" sz="1400" b="1" i="1" dirty="0" smtClean="0"/>
              <a:t>The discovery of grounded theory; strategies for qualitative research</a:t>
            </a:r>
            <a:r>
              <a:rPr lang="en-US" sz="1400" b="1" dirty="0" smtClean="0"/>
              <a:t>. Chicago: Aldine Pub. Co., 273. </a:t>
            </a:r>
          </a:p>
          <a:p>
            <a:pPr>
              <a:lnSpc>
                <a:spcPct val="120000"/>
              </a:lnSpc>
              <a:buNone/>
            </a:pPr>
            <a:r>
              <a:rPr lang="en-US" sz="1400" b="1" dirty="0" smtClean="0"/>
              <a:t>Holton, D.  (2010, March 19). The digital natives/digital immigrants distinction is dead or at least dying. [Web log comment]. </a:t>
            </a:r>
            <a:r>
              <a:rPr lang="en-US" sz="1400" b="1" dirty="0" err="1" smtClean="0"/>
              <a:t>EdTechDev</a:t>
            </a:r>
            <a:r>
              <a:rPr lang="en-US" sz="1400" b="1" dirty="0" smtClean="0"/>
              <a:t> . Retrieved from </a:t>
            </a:r>
            <a:r>
              <a:rPr lang="en-US" sz="1400" b="1" dirty="0" smtClean="0">
                <a:hlinkClick r:id="rId4"/>
              </a:rPr>
              <a:t>http://edtechdev.wordpress.com/2010/03/19/the-digital-natives-digital-immigrants-distinction-is-dead-or-at-least-dying/</a:t>
            </a:r>
            <a:endParaRPr lang="en-US" sz="1200" b="1" dirty="0" smtClean="0"/>
          </a:p>
          <a:p>
            <a:pPr>
              <a:buNone/>
            </a:pPr>
            <a:r>
              <a:rPr lang="en-US" sz="1400" b="1" dirty="0" smtClean="0"/>
              <a:t>Kennedy, G., Judd, T. &amp; </a:t>
            </a:r>
            <a:r>
              <a:rPr lang="en-US" sz="1400" b="1" dirty="0" err="1" smtClean="0"/>
              <a:t>Dalgarno</a:t>
            </a:r>
            <a:r>
              <a:rPr lang="en-US" sz="1400" b="1" dirty="0" smtClean="0"/>
              <a:t>, B. (2010). “Beyond natives and immigrants: Exploring types of net generation students,” Journal of Computer Assisted Learning, 26(5), 332–343.</a:t>
            </a:r>
          </a:p>
          <a:p>
            <a:pPr>
              <a:buNone/>
            </a:pPr>
            <a:r>
              <a:rPr lang="en-US" sz="1400" b="1" dirty="0" err="1" smtClean="0"/>
              <a:t>Kvale</a:t>
            </a:r>
            <a:r>
              <a:rPr lang="en-US" sz="1400" b="1" dirty="0" smtClean="0"/>
              <a:t>, S. (1996). </a:t>
            </a:r>
            <a:r>
              <a:rPr lang="en-US" sz="1400" b="1" i="1" dirty="0" err="1" smtClean="0"/>
              <a:t>IntervVews</a:t>
            </a:r>
            <a:r>
              <a:rPr lang="en-US" sz="1400" b="1" i="1" dirty="0" smtClean="0"/>
              <a:t>: an introduction to qualitative research interviewing</a:t>
            </a:r>
            <a:r>
              <a:rPr lang="en-US" sz="1400" b="1" dirty="0" smtClean="0"/>
              <a:t>. Thousand Oaks, </a:t>
            </a:r>
            <a:r>
              <a:rPr lang="en-US" sz="1400" b="1" dirty="0" err="1" smtClean="0"/>
              <a:t>Calif</a:t>
            </a:r>
            <a:r>
              <a:rPr lang="en-US" sz="1400" b="1" dirty="0" smtClean="0"/>
              <a:t>: Sage Publications, 133-135.</a:t>
            </a:r>
          </a:p>
          <a:p>
            <a:pPr>
              <a:buNone/>
            </a:pPr>
            <a:r>
              <a:rPr lang="en-US" sz="1400" b="1" dirty="0" smtClean="0"/>
              <a:t>McKenzie, J. (2007). Digital </a:t>
            </a:r>
            <a:r>
              <a:rPr lang="en-US" sz="1400" b="1" dirty="0" err="1" smtClean="0"/>
              <a:t>nativism</a:t>
            </a:r>
            <a:r>
              <a:rPr lang="en-US" sz="1400" b="1" dirty="0" smtClean="0"/>
              <a:t>, digital delusions, and digital deprivation. From Now On: The Educational Technology Journal, 17 (2). Retrieved from </a:t>
            </a:r>
            <a:r>
              <a:rPr lang="en-US" sz="1400" b="1" dirty="0" smtClean="0">
                <a:hlinkClick r:id="rId5"/>
              </a:rPr>
              <a:t>http://www.fno.org/nov07/nativism.html</a:t>
            </a:r>
            <a:endParaRPr lang="en-US" sz="1400" b="1" dirty="0" smtClean="0"/>
          </a:p>
          <a:p>
            <a:pPr>
              <a:lnSpc>
                <a:spcPct val="120000"/>
              </a:lnSpc>
              <a:buNone/>
            </a:pPr>
            <a:r>
              <a:rPr lang="en-US" sz="1400" b="1" dirty="0" smtClean="0"/>
              <a:t>Pew Internet &amp; American Life Project. (2013). Library services in the Digital Age. Retrieved from </a:t>
            </a:r>
            <a:r>
              <a:rPr lang="en-US" sz="1400" b="1" dirty="0" smtClean="0">
                <a:hlinkClick r:id="rId6"/>
              </a:rPr>
              <a:t>http://libraries.pewinternet.org/2013/01/22/library-services/</a:t>
            </a:r>
            <a:endParaRPr lang="en-US" sz="1400" b="1" dirty="0" smtClean="0"/>
          </a:p>
          <a:p>
            <a:pPr>
              <a:buNone/>
            </a:pPr>
            <a:endParaRPr lang="en-US" sz="1200" b="1" dirty="0" smtClean="0"/>
          </a:p>
          <a:p>
            <a:pPr>
              <a:buNone/>
            </a:pPr>
            <a:endParaRPr lang="en-US" sz="700" b="1" dirty="0" smtClean="0"/>
          </a:p>
          <a:p>
            <a:pPr>
              <a:buNone/>
            </a:pPr>
            <a:endParaRPr lang="en-US" sz="700" b="1" u="sng" dirty="0" smtClean="0"/>
          </a:p>
          <a:p>
            <a:endParaRPr lang="en-US" sz="700" b="1" dirty="0" smtClean="0"/>
          </a:p>
          <a:p>
            <a:endParaRPr lang="en-US" sz="700" b="1" dirty="0" smtClean="0"/>
          </a:p>
          <a:p>
            <a:endParaRPr lang="en-US" sz="700" b="1" dirty="0" smtClean="0"/>
          </a:p>
          <a:p>
            <a:endParaRPr lang="en-US" sz="700" b="1" dirty="0" smtClean="0"/>
          </a:p>
          <a:p>
            <a:pPr>
              <a:lnSpc>
                <a:spcPct val="120000"/>
              </a:lnSpc>
              <a:buNone/>
            </a:pPr>
            <a:endParaRPr lang="en-US" sz="700" b="1" dirty="0" smtClean="0"/>
          </a:p>
          <a:p>
            <a:pPr>
              <a:buNone/>
            </a:pPr>
            <a:endParaRPr lang="en-US" sz="700" b="1" dirty="0" smtClean="0"/>
          </a:p>
          <a:p>
            <a:endParaRPr lang="en-US" sz="700" b="1" dirty="0" smtClean="0"/>
          </a:p>
          <a:p>
            <a:endParaRPr lang="en-US" sz="700" b="1" dirty="0" smtClean="0"/>
          </a:p>
          <a:p>
            <a:endParaRPr lang="en-US" sz="700" b="1" dirty="0" smtClean="0"/>
          </a:p>
          <a:p>
            <a:endParaRPr lang="en-US" sz="700" b="1" dirty="0"/>
          </a:p>
        </p:txBody>
      </p:sp>
      <p:sp>
        <p:nvSpPr>
          <p:cNvPr id="4" name="Footer Placeholder 3"/>
          <p:cNvSpPr>
            <a:spLocks noGrp="1"/>
          </p:cNvSpPr>
          <p:nvPr>
            <p:ph type="ftr" sz="quarter" idx="11"/>
          </p:nvPr>
        </p:nvSpPr>
        <p:spPr/>
        <p:txBody>
          <a:bodyPr/>
          <a:lstStyle/>
          <a:p>
            <a:r>
              <a:rPr lang="en-US" smtClean="0"/>
              <a:t>#CNFAE16</a:t>
            </a:r>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4" name="Footer Placeholder 3"/>
          <p:cNvSpPr>
            <a:spLocks noGrp="1"/>
          </p:cNvSpPr>
          <p:nvPr>
            <p:ph type="ftr" sz="quarter" idx="11"/>
          </p:nvPr>
        </p:nvSpPr>
        <p:spPr/>
        <p:txBody>
          <a:bodyPr/>
          <a:lstStyle/>
          <a:p>
            <a:r>
              <a:rPr lang="en-US" smtClean="0"/>
              <a:t>#CNFAE16</a:t>
            </a:r>
            <a:endParaRPr lang="en-US" dirty="0"/>
          </a:p>
        </p:txBody>
      </p:sp>
      <p:sp>
        <p:nvSpPr>
          <p:cNvPr id="5" name="Rectangle 4"/>
          <p:cNvSpPr/>
          <p:nvPr/>
        </p:nvSpPr>
        <p:spPr>
          <a:xfrm>
            <a:off x="152400" y="949131"/>
            <a:ext cx="8534400" cy="4918269"/>
          </a:xfrm>
          <a:prstGeom prst="rect">
            <a:avLst/>
          </a:prstGeom>
        </p:spPr>
        <p:txBody>
          <a:bodyPr wrap="square">
            <a:spAutoFit/>
          </a:bodyPr>
          <a:lstStyle/>
          <a:p>
            <a:pPr>
              <a:lnSpc>
                <a:spcPct val="120000"/>
              </a:lnSpc>
            </a:pPr>
            <a:r>
              <a:rPr lang="en-US" sz="1400" b="1" dirty="0" err="1" smtClean="0"/>
              <a:t>Prensky</a:t>
            </a:r>
            <a:r>
              <a:rPr lang="en-US" sz="1400" b="1" dirty="0" smtClean="0"/>
              <a:t>, M. (2001). Digital natives, digital immigrants. On the Horizon, 9(5). Retrieved from 	http://www.marcprensky.com/writing</a:t>
            </a:r>
          </a:p>
          <a:p>
            <a:pPr>
              <a:lnSpc>
                <a:spcPct val="120000"/>
              </a:lnSpc>
            </a:pPr>
            <a:r>
              <a:rPr lang="en-US" sz="1400" b="1" dirty="0" err="1" smtClean="0"/>
              <a:t>Prensky</a:t>
            </a:r>
            <a:r>
              <a:rPr lang="en-US" sz="1400" b="1" dirty="0" smtClean="0"/>
              <a:t>, M. (2006). Listen to the natives.  Educational Leadership, 63(4), 8-13.</a:t>
            </a:r>
          </a:p>
          <a:p>
            <a:pPr>
              <a:lnSpc>
                <a:spcPct val="120000"/>
              </a:lnSpc>
              <a:buNone/>
            </a:pPr>
            <a:r>
              <a:rPr lang="en-US" sz="1400" b="1" dirty="0" smtClean="0"/>
              <a:t>Radford, M. L., &amp; </a:t>
            </a:r>
            <a:r>
              <a:rPr lang="en-US" sz="1400" b="1" dirty="0" err="1" smtClean="0"/>
              <a:t>Connaway</a:t>
            </a:r>
            <a:r>
              <a:rPr lang="en-US" sz="1400" b="1" dirty="0" smtClean="0"/>
              <a:t>, L. S. (2005-2007). </a:t>
            </a:r>
            <a:r>
              <a:rPr lang="en-US" sz="1400" b="1" i="1" dirty="0" smtClean="0"/>
              <a:t>Seeking synchronicity: Evaluating virtual reference 	services from user, non-user, and librarian perspectives.  </a:t>
            </a:r>
            <a:r>
              <a:rPr lang="en-US" sz="1400" b="1" dirty="0" smtClean="0"/>
              <a:t>Funded by the Institute for 	Museums and Library Services (IMLS). Retrieved from 	</a:t>
            </a:r>
            <a:r>
              <a:rPr lang="en-US" sz="1400" b="1" u="sng" dirty="0" smtClean="0">
                <a:hlinkClick r:id="rId3"/>
              </a:rPr>
              <a:t>http://www.oclc.org/research/activities/synchronicity/default.htm</a:t>
            </a:r>
            <a:r>
              <a:rPr lang="en-US" sz="1400" b="1" dirty="0" smtClean="0"/>
              <a:t> </a:t>
            </a:r>
          </a:p>
          <a:p>
            <a:pPr>
              <a:buNone/>
            </a:pPr>
            <a:r>
              <a:rPr lang="en-US" sz="1400" b="1" dirty="0" smtClean="0"/>
              <a:t>Wasserman, S. (2012, June 18). The Amazon effect. </a:t>
            </a:r>
            <a:r>
              <a:rPr lang="en-US" sz="1400" b="1" i="1" dirty="0" smtClean="0"/>
              <a:t>The Nation</a:t>
            </a:r>
            <a:r>
              <a:rPr lang="en-US" sz="1400" b="1" dirty="0" smtClean="0"/>
              <a:t>. Retrieved from  	</a:t>
            </a:r>
            <a:r>
              <a:rPr lang="en-US" sz="1400" b="1" u="sng" dirty="0" smtClean="0">
                <a:hlinkClick r:id="rId4"/>
              </a:rPr>
              <a:t>http://www.thenation.com/article/168125/amazon-effect</a:t>
            </a:r>
            <a:r>
              <a:rPr lang="en-US" sz="1400" b="1" dirty="0" smtClean="0"/>
              <a:t> </a:t>
            </a:r>
          </a:p>
          <a:p>
            <a:pPr>
              <a:buNone/>
            </a:pPr>
            <a:r>
              <a:rPr lang="en-US" sz="1400" b="1" dirty="0" smtClean="0"/>
              <a:t>White, D. S., &amp; </a:t>
            </a:r>
            <a:r>
              <a:rPr lang="en-US" sz="1400" b="1" dirty="0" err="1" smtClean="0"/>
              <a:t>Connaway</a:t>
            </a:r>
            <a:r>
              <a:rPr lang="en-US" sz="1400" b="1" dirty="0" smtClean="0"/>
              <a:t>, L. S. (2011-2012). </a:t>
            </a:r>
            <a:r>
              <a:rPr lang="en-US" sz="1400" b="1" i="1" dirty="0" smtClean="0"/>
              <a:t>Visitors &amp; residents: What motivates engagement with 	the digital information environment.</a:t>
            </a:r>
            <a:r>
              <a:rPr lang="en-US" sz="1400" b="1" dirty="0" smtClean="0"/>
              <a:t> Funded by JISC, OCLC, and Oxford University.  	Retrieved from </a:t>
            </a:r>
            <a:r>
              <a:rPr lang="en-US" sz="1400" b="1" u="sng" dirty="0" smtClean="0">
                <a:hlinkClick r:id="rId5"/>
              </a:rPr>
              <a:t>http://www.oclc.org/research/activities/vandr/</a:t>
            </a:r>
            <a:r>
              <a:rPr lang="en-US" sz="1400" b="1" dirty="0" smtClean="0"/>
              <a:t> </a:t>
            </a:r>
          </a:p>
          <a:p>
            <a:pPr>
              <a:buNone/>
            </a:pPr>
            <a:r>
              <a:rPr lang="en-US" sz="1400" b="1" dirty="0" smtClean="0"/>
              <a:t>White, D. S., &amp; Le Cornu, A. (2011). Visitors and Residents: A new typology for online engagement. 	</a:t>
            </a:r>
            <a:r>
              <a:rPr lang="en-US" sz="1400" b="1" i="1" dirty="0" smtClean="0"/>
              <a:t>First Monday,</a:t>
            </a:r>
            <a:r>
              <a:rPr lang="en-US" sz="1400" b="1" dirty="0" smtClean="0"/>
              <a:t> </a:t>
            </a:r>
            <a:r>
              <a:rPr lang="en-US" sz="1400" b="1" i="1" dirty="0" smtClean="0"/>
              <a:t>16</a:t>
            </a:r>
            <a:r>
              <a:rPr lang="en-US" sz="1400" b="1" dirty="0" smtClean="0"/>
              <a:t>(9).  Retrieved from 	</a:t>
            </a:r>
            <a:r>
              <a:rPr lang="en-US" sz="1400" b="1" u="sng" dirty="0" smtClean="0">
                <a:hlinkClick r:id="rId6"/>
              </a:rPr>
              <a:t>http://firstmonday.org/htbin/cgiwrap/bin/ojs/index.php/fm/article/viewArticle/3171/3049</a:t>
            </a:r>
            <a:endParaRPr lang="en-US" sz="1400" b="1" dirty="0" smtClean="0"/>
          </a:p>
          <a:p>
            <a:pPr>
              <a:buNone/>
            </a:pPr>
            <a:r>
              <a:rPr lang="en-US" sz="1400" b="1" dirty="0" smtClean="0"/>
              <a:t>Whyte, W. F. (1979). “On Making the Most of Participant Observation,” </a:t>
            </a:r>
            <a:r>
              <a:rPr lang="en-US" sz="1400" b="1" i="1" dirty="0" smtClean="0"/>
              <a:t>The American Sociologist</a:t>
            </a:r>
            <a:r>
              <a:rPr lang="en-US" sz="1400" b="1" dirty="0" smtClean="0"/>
              <a:t>  14 , 56-66. </a:t>
            </a:r>
            <a:endParaRPr lang="en-US" sz="1400" b="1" u="sng" dirty="0" smtClean="0"/>
          </a:p>
          <a:p>
            <a:pPr>
              <a:buNone/>
            </a:pPr>
            <a:r>
              <a:rPr lang="en-US" sz="1400" b="1" dirty="0" smtClean="0"/>
              <a:t>Wilson, T. D. (1997). Information </a:t>
            </a:r>
            <a:r>
              <a:rPr lang="en-US" sz="1400" b="1" dirty="0" err="1" smtClean="0"/>
              <a:t>behaviour</a:t>
            </a:r>
            <a:r>
              <a:rPr lang="en-US" sz="1400" b="1" dirty="0" smtClean="0"/>
              <a:t>: an interdisciplinary perspective. Information 	Processing and Management, 33(4), 551-572.</a:t>
            </a:r>
          </a:p>
          <a:p>
            <a:pPr>
              <a:buNone/>
            </a:pPr>
            <a:r>
              <a:rPr lang="en-US" sz="1400" b="1" dirty="0" smtClean="0"/>
              <a:t>Wilson, T. D. (1999). Models in information </a:t>
            </a:r>
            <a:r>
              <a:rPr lang="en-US" sz="1400" b="1" dirty="0" err="1" smtClean="0"/>
              <a:t>behaviour</a:t>
            </a:r>
            <a:r>
              <a:rPr lang="en-US" sz="1400" b="1" dirty="0" smtClean="0"/>
              <a:t> research. Journal of Documentation, 55(3), 	249-270.</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dirty="0" smtClean="0"/>
              <a:t>Questions &amp; </a:t>
            </a:r>
            <a:br>
              <a:rPr lang="en-US" dirty="0" smtClean="0"/>
            </a:br>
            <a:r>
              <a:rPr lang="en-US" dirty="0" smtClean="0"/>
              <a:t>Discussion</a:t>
            </a:r>
          </a:p>
        </p:txBody>
      </p:sp>
      <p:sp>
        <p:nvSpPr>
          <p:cNvPr id="3" name="Content Placeholder 2"/>
          <p:cNvSpPr>
            <a:spLocks noGrp="1"/>
          </p:cNvSpPr>
          <p:nvPr>
            <p:ph type="body" idx="1"/>
          </p:nvPr>
        </p:nvSpPr>
        <p:spPr>
          <a:xfrm>
            <a:off x="381000" y="697707"/>
            <a:ext cx="7772400" cy="1054893"/>
          </a:xfrm>
        </p:spPr>
        <p:txBody>
          <a:bodyPr/>
          <a:lstStyle/>
          <a:p>
            <a:r>
              <a:rPr lang="en-US" dirty="0" smtClean="0"/>
              <a:t>Lynn Silipigni Connaway</a:t>
            </a:r>
          </a:p>
          <a:p>
            <a:r>
              <a:rPr lang="en-US" dirty="0" smtClean="0"/>
              <a:t>connawal@oclc.org</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p:txBody>
          <a:bodyPr anchor="ctr">
            <a:normAutofit/>
          </a:bodyPr>
          <a:lstStyle/>
          <a:p>
            <a:pPr eaLnBrk="1" hangingPunct="1"/>
            <a:r>
              <a:rPr lang="en-US" sz="2800" dirty="0" smtClean="0"/>
              <a:t>Why Visitors and Residents Project?</a:t>
            </a:r>
          </a:p>
        </p:txBody>
      </p:sp>
      <p:sp>
        <p:nvSpPr>
          <p:cNvPr id="6" name="Text Placeholder 5"/>
          <p:cNvSpPr>
            <a:spLocks noGrp="1"/>
          </p:cNvSpPr>
          <p:nvPr>
            <p:ph type="body" sz="half" idx="2"/>
          </p:nvPr>
        </p:nvSpPr>
        <p:spPr>
          <a:xfrm>
            <a:off x="457200" y="990600"/>
            <a:ext cx="8229599" cy="5153025"/>
          </a:xfrm>
        </p:spPr>
        <p:txBody>
          <a:bodyPr anchor="ctr">
            <a:noAutofit/>
          </a:bodyPr>
          <a:lstStyle/>
          <a:p>
            <a:pPr>
              <a:buFontTx/>
              <a:buChar char="•"/>
            </a:pPr>
            <a:r>
              <a:rPr lang="en-US" sz="2000" b="1" dirty="0" smtClean="0"/>
              <a:t> If we build it, they will </a:t>
            </a:r>
            <a:r>
              <a:rPr lang="en-US" sz="2000" b="1" dirty="0" smtClean="0">
                <a:solidFill>
                  <a:srgbClr val="FF0000"/>
                </a:solidFill>
              </a:rPr>
              <a:t>NOT</a:t>
            </a:r>
            <a:r>
              <a:rPr lang="en-US" sz="2000" b="1" dirty="0" smtClean="0"/>
              <a:t> come</a:t>
            </a:r>
          </a:p>
          <a:p>
            <a:pPr>
              <a:buFontTx/>
              <a:buChar char="•"/>
            </a:pPr>
            <a:r>
              <a:rPr lang="en-US" sz="2000" b="1" dirty="0" smtClean="0"/>
              <a:t> Shifting changes in engagement with information environment</a:t>
            </a:r>
          </a:p>
          <a:p>
            <a:pPr lvl="1">
              <a:buFont typeface="Arial" pitchFamily="34" charset="0"/>
              <a:buChar char="•"/>
            </a:pPr>
            <a:r>
              <a:rPr lang="en-US" sz="2000" b="1" dirty="0" smtClean="0"/>
              <a:t> Effect of larger cultural changes influenced by Web</a:t>
            </a:r>
          </a:p>
          <a:p>
            <a:pPr lvl="1">
              <a:buFont typeface="Arial" pitchFamily="34" charset="0"/>
              <a:buChar char="•"/>
            </a:pPr>
            <a:r>
              <a:rPr lang="en-US" sz="2000" b="1" dirty="0" smtClean="0"/>
              <a:t> New attitudes towards education</a:t>
            </a:r>
          </a:p>
          <a:p>
            <a:pPr>
              <a:buFontTx/>
              <a:buChar char="•"/>
            </a:pPr>
            <a:r>
              <a:rPr lang="en-US" sz="2000" b="1" dirty="0" smtClean="0"/>
              <a:t> Gap in user </a:t>
            </a:r>
            <a:r>
              <a:rPr lang="en-US" sz="2000" b="1" dirty="0" err="1" smtClean="0"/>
              <a:t>behaviour</a:t>
            </a:r>
            <a:r>
              <a:rPr lang="en-US" sz="2000" b="1" dirty="0" smtClean="0"/>
              <a:t> studies – need for longitudinal studies</a:t>
            </a:r>
          </a:p>
          <a:p>
            <a:pPr>
              <a:buFontTx/>
              <a:buChar char="•"/>
            </a:pPr>
            <a:r>
              <a:rPr lang="en-US" sz="2000" b="1" dirty="0" smtClean="0"/>
              <a:t> Understand motivations for using &amp; expectations of technologies &amp; spaces in information environment</a:t>
            </a:r>
          </a:p>
          <a:p>
            <a:pPr>
              <a:buFontTx/>
              <a:buChar char="•"/>
            </a:pPr>
            <a:r>
              <a:rPr lang="en-US" sz="2000" b="1" dirty="0" smtClean="0"/>
              <a:t> Inform project &amp; service design to improve engagement &amp; uptake</a:t>
            </a:r>
          </a:p>
          <a:p>
            <a:endParaRPr lang="en-US" dirty="0"/>
          </a:p>
        </p:txBody>
      </p:sp>
      <p:sp>
        <p:nvSpPr>
          <p:cNvPr id="43011" name="Rectangle 6"/>
          <p:cNvSpPr>
            <a:spLocks noChangeArrowheads="1"/>
          </p:cNvSpPr>
          <p:nvPr/>
        </p:nvSpPr>
        <p:spPr bwMode="auto">
          <a:xfrm>
            <a:off x="3430588" y="5886450"/>
            <a:ext cx="5421312" cy="361950"/>
          </a:xfrm>
          <a:prstGeom prst="rect">
            <a:avLst/>
          </a:prstGeom>
          <a:noFill/>
          <a:ln w="9525">
            <a:noFill/>
            <a:miter lim="800000"/>
            <a:headEnd/>
            <a:tailEnd/>
          </a:ln>
        </p:spPr>
        <p:txBody>
          <a:bodyPr>
            <a:spAutoFit/>
          </a:bodyPr>
          <a:lstStyle/>
          <a:p>
            <a:pPr algn="r">
              <a:lnSpc>
                <a:spcPct val="120000"/>
              </a:lnSpc>
              <a:spcBef>
                <a:spcPct val="50000"/>
              </a:spcBef>
              <a:buClr>
                <a:srgbClr val="FF7600"/>
              </a:buClr>
            </a:pPr>
            <a:r>
              <a:rPr lang="en-US" sz="1600" u="sng" dirty="0">
                <a:hlinkClick r:id="rId3"/>
              </a:rPr>
              <a:t>http://www.oclc.org/research/activities/vandr/</a:t>
            </a:r>
            <a:endParaRPr lang="en-US" sz="1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Research Questions</a:t>
            </a:r>
            <a:endParaRPr lang="en-US" sz="2800" dirty="0"/>
          </a:p>
        </p:txBody>
      </p:sp>
      <p:sp>
        <p:nvSpPr>
          <p:cNvPr id="4" name="TextBox 3"/>
          <p:cNvSpPr txBox="1"/>
          <p:nvPr/>
        </p:nvSpPr>
        <p:spPr>
          <a:xfrm>
            <a:off x="457200" y="1295400"/>
            <a:ext cx="8229600" cy="4370427"/>
          </a:xfrm>
          <a:prstGeom prst="rect">
            <a:avLst/>
          </a:prstGeom>
          <a:noFill/>
        </p:spPr>
        <p:txBody>
          <a:bodyPr wrap="square" rtlCol="0">
            <a:spAutoFit/>
          </a:bodyPr>
          <a:lstStyle/>
          <a:p>
            <a:pPr lvl="0">
              <a:buFont typeface="Arial" pitchFamily="34" charset="0"/>
              <a:buChar char="•"/>
            </a:pPr>
            <a:r>
              <a:rPr lang="en-US" sz="2000" b="1" dirty="0" smtClean="0">
                <a:latin typeface="Arial"/>
                <a:cs typeface="Arial"/>
              </a:rPr>
              <a:t>What are the most significant factors for novice &amp; experienced researchers in choosing their modes of engagement with the information environment?</a:t>
            </a:r>
          </a:p>
          <a:p>
            <a:pPr>
              <a:buNone/>
            </a:pPr>
            <a:r>
              <a:rPr lang="en-US" sz="2000" b="1" dirty="0" smtClean="0">
                <a:latin typeface="Arial"/>
                <a:cs typeface="Arial"/>
              </a:rPr>
              <a:t> </a:t>
            </a:r>
          </a:p>
          <a:p>
            <a:pPr lvl="0">
              <a:buFont typeface="Arial" pitchFamily="34" charset="0"/>
              <a:buChar char="•"/>
            </a:pPr>
            <a:r>
              <a:rPr lang="en-US" sz="2000" b="1" dirty="0" smtClean="0">
                <a:latin typeface="Arial"/>
                <a:cs typeface="Arial"/>
              </a:rPr>
              <a:t>Do individuals develop personal engagement strategies which evolve over time &amp; for specific needs &amp; goals, or are the educational contexts (or, in the context of this study, “educational stages”) the primary influence on their engagement strategies? </a:t>
            </a:r>
          </a:p>
          <a:p>
            <a:pPr>
              <a:buNone/>
            </a:pPr>
            <a:endParaRPr lang="en-US" sz="2000" b="1" dirty="0" smtClean="0">
              <a:latin typeface="Arial"/>
              <a:cs typeface="Arial"/>
            </a:endParaRPr>
          </a:p>
          <a:p>
            <a:pPr lvl="0">
              <a:buFont typeface="Arial" pitchFamily="34" charset="0"/>
              <a:buChar char="•"/>
            </a:pPr>
            <a:r>
              <a:rPr lang="en-US" sz="2000" b="1" dirty="0" smtClean="0">
                <a:latin typeface="Arial"/>
                <a:cs typeface="Arial"/>
              </a:rPr>
              <a:t>Are modes of engagement shifting over the course of time, influenced by emergent web culture &amp; the availability of “new” ways to engage, or are the underlying trends &amp; motivations relatively static within particular educational stages?</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Theoretical Framework</a:t>
            </a:r>
            <a:endParaRPr lang="en-US" sz="2800" dirty="0"/>
          </a:p>
        </p:txBody>
      </p:sp>
      <p:pic>
        <p:nvPicPr>
          <p:cNvPr id="1030" name="Picture 6" descr="C:\Users\dardena\AppData\Local\Microsoft\Windows\Temporary Internet Files\Content.IE5\FFO6W2QO\MP900409652[1].jpg"/>
          <p:cNvPicPr>
            <a:picLocks noGrp="1" noChangeAspect="1" noChangeArrowheads="1"/>
          </p:cNvPicPr>
          <p:nvPr>
            <p:ph idx="1"/>
          </p:nvPr>
        </p:nvPicPr>
        <p:blipFill>
          <a:blip r:embed="rId3"/>
          <a:stretch>
            <a:fillRect/>
          </a:stretch>
        </p:blipFill>
        <p:spPr bwMode="auto">
          <a:xfrm>
            <a:off x="5043487" y="1524000"/>
            <a:ext cx="3629025" cy="3629025"/>
          </a:xfrm>
          <a:prstGeom prst="rect">
            <a:avLst/>
          </a:prstGeom>
          <a:noFill/>
        </p:spPr>
      </p:pic>
      <p:sp>
        <p:nvSpPr>
          <p:cNvPr id="4" name="Content Placeholder 4"/>
          <p:cNvSpPr txBox="1">
            <a:spLocks/>
          </p:cNvSpPr>
          <p:nvPr/>
        </p:nvSpPr>
        <p:spPr>
          <a:xfrm>
            <a:off x="152400" y="1503521"/>
            <a:ext cx="4913313" cy="3649504"/>
          </a:xfrm>
          <a:prstGeom prst="rect">
            <a:avLst/>
          </a:prstGeom>
        </p:spPr>
        <p:txBody>
          <a:bodyPr vert="horz" lIns="91440" tIns="45720" rIns="91440" bIns="45720" rtlCol="0">
            <a:noAutofit/>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000" b="1" noProof="0" dirty="0" err="1" smtClean="0">
                <a:latin typeface="Arial"/>
                <a:cs typeface="Arial"/>
              </a:rPr>
              <a:t>Prensky</a:t>
            </a:r>
            <a:endParaRPr lang="en-US" sz="2000" b="1" noProof="0" dirty="0" smtClean="0">
              <a:latin typeface="Arial"/>
              <a:cs typeface="Arial"/>
            </a:endParaRPr>
          </a:p>
          <a:p>
            <a:pPr marL="690563" lvl="1" indent="-233363">
              <a:lnSpc>
                <a:spcPct val="110000"/>
              </a:lnSpc>
              <a:spcBef>
                <a:spcPts val="900"/>
              </a:spcBef>
              <a:buFont typeface="Arial" pitchFamily="34" charset="0"/>
              <a:buChar char="•"/>
            </a:pPr>
            <a:r>
              <a:rPr lang="en-US" sz="2000" b="1" noProof="0" dirty="0" smtClean="0">
                <a:latin typeface="Arial"/>
                <a:cs typeface="Arial"/>
              </a:rPr>
              <a:t>Digital Natives &amp; Digital Immigrants</a:t>
            </a:r>
          </a:p>
          <a:p>
            <a:pPr marL="233363" indent="-233363">
              <a:lnSpc>
                <a:spcPct val="110000"/>
              </a:lnSpc>
              <a:spcBef>
                <a:spcPts val="900"/>
              </a:spcBef>
              <a:buFont typeface="Arial" pitchFamily="34" charset="0"/>
              <a:buChar char="•"/>
            </a:pPr>
            <a:r>
              <a:rPr kumimoji="0" lang="en-US" sz="2000" b="1" u="none" strike="noStrike" kern="1200" cap="none" spc="0" normalizeH="0" baseline="0" dirty="0" smtClean="0">
                <a:ln>
                  <a:noFill/>
                </a:ln>
                <a:solidFill>
                  <a:schemeClr val="tx1"/>
                </a:solidFill>
                <a:effectLst/>
                <a:uLnTx/>
                <a:uFillTx/>
                <a:latin typeface="Arial"/>
                <a:ea typeface="+mn-ea"/>
                <a:cs typeface="Arial"/>
              </a:rPr>
              <a:t>Wilson</a:t>
            </a:r>
          </a:p>
          <a:p>
            <a:pPr marL="690563" lvl="1" indent="-233363">
              <a:lnSpc>
                <a:spcPct val="110000"/>
              </a:lnSpc>
              <a:spcBef>
                <a:spcPts val="900"/>
              </a:spcBef>
              <a:buFont typeface="Arial" pitchFamily="34" charset="0"/>
              <a:buChar char="•"/>
            </a:pPr>
            <a:r>
              <a:rPr kumimoji="0" lang="en-US" sz="2000" b="1" u="none" strike="noStrike" kern="1200" cap="none" spc="0" normalizeH="0" baseline="0" noProof="0" dirty="0" smtClean="0">
                <a:ln>
                  <a:noFill/>
                </a:ln>
                <a:solidFill>
                  <a:schemeClr val="tx1"/>
                </a:solidFill>
                <a:effectLst/>
                <a:uLnTx/>
                <a:uFillTx/>
                <a:latin typeface="Arial"/>
                <a:ea typeface="+mn-ea"/>
                <a:cs typeface="Arial"/>
              </a:rPr>
              <a:t>Models in information </a:t>
            </a:r>
            <a:r>
              <a:rPr kumimoji="0" lang="en-US" sz="2000" b="1" u="none" strike="noStrike" kern="1200" cap="none" spc="0" normalizeH="0" baseline="0" noProof="0" dirty="0" err="1" smtClean="0">
                <a:ln>
                  <a:noFill/>
                </a:ln>
                <a:solidFill>
                  <a:schemeClr val="tx1"/>
                </a:solidFill>
                <a:effectLst/>
                <a:uLnTx/>
                <a:uFillTx/>
                <a:latin typeface="Arial"/>
                <a:ea typeface="+mn-ea"/>
                <a:cs typeface="Arial"/>
              </a:rPr>
              <a:t>behaviour</a:t>
            </a:r>
            <a:r>
              <a:rPr kumimoji="0" lang="en-US" sz="2000" b="1" u="none" strike="noStrike" kern="1200" cap="none" spc="0" normalizeH="0" baseline="0" noProof="0" dirty="0" smtClean="0">
                <a:ln>
                  <a:noFill/>
                </a:ln>
                <a:solidFill>
                  <a:schemeClr val="tx1"/>
                </a:solidFill>
                <a:effectLst/>
                <a:uLnTx/>
                <a:uFillTx/>
                <a:latin typeface="Arial"/>
                <a:ea typeface="+mn-ea"/>
                <a:cs typeface="Arial"/>
              </a:rPr>
              <a:t>  research </a:t>
            </a:r>
          </a:p>
          <a:p>
            <a:pPr marL="233363" indent="-233363">
              <a:lnSpc>
                <a:spcPct val="110000"/>
              </a:lnSpc>
              <a:spcBef>
                <a:spcPts val="900"/>
              </a:spcBef>
              <a:buFont typeface="Arial" pitchFamily="34" charset="0"/>
              <a:buChar char="•"/>
            </a:pPr>
            <a:r>
              <a:rPr lang="en-US" sz="2000" b="1" dirty="0" smtClean="0">
                <a:latin typeface="Arial"/>
                <a:cs typeface="Arial"/>
              </a:rPr>
              <a:t>Cool &amp; Spink</a:t>
            </a:r>
          </a:p>
          <a:p>
            <a:pPr marL="690563" lvl="1" indent="-233363">
              <a:lnSpc>
                <a:spcPct val="110000"/>
              </a:lnSpc>
              <a:spcBef>
                <a:spcPts val="900"/>
              </a:spcBef>
              <a:buFont typeface="Arial" pitchFamily="34" charset="0"/>
              <a:buChar char="•"/>
            </a:pPr>
            <a:r>
              <a:rPr lang="en-US" sz="2000" b="1" dirty="0" smtClean="0">
                <a:latin typeface="Arial"/>
                <a:cs typeface="Arial"/>
              </a:rPr>
              <a:t>Information seeking in context</a:t>
            </a:r>
          </a:p>
          <a:p>
            <a:pPr marL="690563" lvl="1" indent="-233363">
              <a:lnSpc>
                <a:spcPct val="110000"/>
              </a:lnSpc>
              <a:spcBef>
                <a:spcPts val="900"/>
              </a:spcBef>
              <a:buFont typeface="Arial" pitchFamily="34" charset="0"/>
              <a:buChar char="•"/>
            </a:pPr>
            <a:endParaRPr kumimoji="0" lang="en-US" sz="2000" b="1"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Arial"/>
                <a:ea typeface="+mn-ea"/>
                <a:cs typeface="Arial"/>
              </a:rPr>
              <a:t>		</a:t>
            </a:r>
            <a:r>
              <a:rPr kumimoji="0" lang="en-US" sz="2000" b="1" i="0" u="none" strike="noStrike" kern="1200" cap="none" spc="0" normalizeH="0" baseline="0" noProof="0" dirty="0" smtClean="0">
                <a:ln>
                  <a:noFill/>
                </a:ln>
                <a:solidFill>
                  <a:schemeClr val="tx1"/>
                </a:solidFill>
                <a:effectLst/>
                <a:uLnTx/>
                <a:uFillTx/>
                <a:latin typeface="Arial"/>
                <a:ea typeface="+mn-ea"/>
                <a:cs typeface="Arial"/>
              </a:rPr>
              <a:t>	</a:t>
            </a:r>
            <a:endParaRPr kumimoji="0" lang="en-US" sz="1000" b="1"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aperChartA"/>
          <p:cNvPicPr>
            <a:picLocks noChangeAspect="1" noChangeArrowheads="1"/>
          </p:cNvPicPr>
          <p:nvPr/>
        </p:nvPicPr>
        <p:blipFill>
          <a:blip r:embed="rId3" cstate="print"/>
          <a:srcRect/>
          <a:stretch>
            <a:fillRect/>
          </a:stretch>
        </p:blipFill>
        <p:spPr bwMode="auto">
          <a:xfrm>
            <a:off x="381000" y="2286000"/>
            <a:ext cx="7993062" cy="703262"/>
          </a:xfrm>
          <a:prstGeom prst="rect">
            <a:avLst/>
          </a:prstGeom>
          <a:noFill/>
          <a:ln w="9525">
            <a:noFill/>
            <a:miter lim="800000"/>
            <a:headEnd/>
            <a:tailEnd/>
          </a:ln>
        </p:spPr>
      </p:pic>
      <p:sp>
        <p:nvSpPr>
          <p:cNvPr id="45058" name="Text Box 4"/>
          <p:cNvSpPr txBox="1">
            <a:spLocks noChangeArrowheads="1"/>
          </p:cNvSpPr>
          <p:nvPr/>
        </p:nvSpPr>
        <p:spPr bwMode="auto">
          <a:xfrm>
            <a:off x="1600200" y="3200400"/>
            <a:ext cx="5943600" cy="951030"/>
          </a:xfrm>
          <a:prstGeom prst="rect">
            <a:avLst/>
          </a:prstGeom>
          <a:noFill/>
          <a:ln w="9525">
            <a:noFill/>
            <a:miter lim="800000"/>
            <a:headEnd/>
            <a:tailEnd/>
          </a:ln>
        </p:spPr>
        <p:txBody>
          <a:bodyPr wrap="square">
            <a:spAutoFit/>
          </a:bodyPr>
          <a:lstStyle/>
          <a:p>
            <a:pPr algn="ctr">
              <a:lnSpc>
                <a:spcPct val="130000"/>
              </a:lnSpc>
              <a:spcBef>
                <a:spcPct val="50000"/>
              </a:spcBef>
              <a:buClr>
                <a:srgbClr val="FF7600"/>
              </a:buClr>
            </a:pPr>
            <a:r>
              <a:rPr lang="en-GB" dirty="0"/>
              <a:t>Video</a:t>
            </a:r>
            <a:r>
              <a:rPr lang="en-GB" dirty="0" smtClean="0"/>
              <a:t>: </a:t>
            </a:r>
            <a:r>
              <a:rPr lang="en-GB" u="sng" dirty="0" smtClean="0">
                <a:hlinkClick r:id="rId4"/>
              </a:rPr>
              <a:t>http://is.gd/vanrvideo</a:t>
            </a:r>
            <a:endParaRPr lang="en-US" dirty="0" smtClean="0"/>
          </a:p>
          <a:p>
            <a:pPr algn="ctr">
              <a:lnSpc>
                <a:spcPct val="130000"/>
              </a:lnSpc>
              <a:spcBef>
                <a:spcPct val="50000"/>
              </a:spcBef>
              <a:buClr>
                <a:srgbClr val="FF7600"/>
              </a:buClr>
            </a:pPr>
            <a:r>
              <a:rPr lang="en-GB" dirty="0" smtClean="0"/>
              <a:t>First </a:t>
            </a:r>
            <a:r>
              <a:rPr lang="en-GB" dirty="0"/>
              <a:t>Monday Paper</a:t>
            </a:r>
            <a:r>
              <a:rPr lang="en-GB" dirty="0" smtClean="0"/>
              <a:t>:  </a:t>
            </a:r>
            <a:r>
              <a:rPr lang="en-GB" u="sng" dirty="0" smtClean="0">
                <a:hlinkClick r:id="rId5"/>
              </a:rPr>
              <a:t>http://is.gd/vandrpaper</a:t>
            </a:r>
            <a:r>
              <a:rPr lang="en-GB" dirty="0" smtClean="0"/>
              <a:t> </a:t>
            </a:r>
            <a:endParaRPr lang="en-GB" dirty="0"/>
          </a:p>
        </p:txBody>
      </p:sp>
      <p:sp>
        <p:nvSpPr>
          <p:cNvPr id="5" name="TextBox 4"/>
          <p:cNvSpPr txBox="1"/>
          <p:nvPr/>
        </p:nvSpPr>
        <p:spPr>
          <a:xfrm>
            <a:off x="3581400" y="5943600"/>
            <a:ext cx="2057400" cy="260008"/>
          </a:xfrm>
          <a:prstGeom prst="rect">
            <a:avLst/>
          </a:prstGeom>
          <a:noFill/>
        </p:spPr>
        <p:txBody>
          <a:bodyPr wrap="square" rtlCol="0">
            <a:spAutoFit/>
          </a:bodyPr>
          <a:lstStyle/>
          <a:p>
            <a:pPr algn="ctr"/>
            <a:r>
              <a:rPr lang="en-US" sz="1000" dirty="0" smtClean="0">
                <a:latin typeface="+mn-lt"/>
              </a:rPr>
              <a:t>(White &amp; Connaway, 2011)</a:t>
            </a:r>
            <a:endParaRPr lang="en-US" sz="1000" dirty="0">
              <a:latin typeface="+mn-lt"/>
            </a:endParaRPr>
          </a:p>
        </p:txBody>
      </p:sp>
      <p:sp>
        <p:nvSpPr>
          <p:cNvPr id="6" name="Title 5"/>
          <p:cNvSpPr>
            <a:spLocks noGrp="1"/>
          </p:cNvSpPr>
          <p:nvPr>
            <p:ph type="title"/>
          </p:nvPr>
        </p:nvSpPr>
        <p:spPr/>
        <p:txBody>
          <a:bodyPr/>
          <a:lstStyle/>
          <a:p>
            <a:r>
              <a:rPr lang="en-US" sz="2800" dirty="0" smtClean="0"/>
              <a:t>Visitors &amp; Residents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200" dirty="0" smtClean="0"/>
              <a:t/>
            </a:r>
            <a:br>
              <a:rPr lang="en-US" sz="2200" dirty="0" smtClean="0"/>
            </a:br>
            <a:r>
              <a:rPr lang="en-US" sz="3100" dirty="0" smtClean="0"/>
              <a:t>Residents</a:t>
            </a:r>
            <a:r>
              <a:rPr lang="en-US" dirty="0" smtClean="0"/>
              <a:t/>
            </a:r>
            <a:br>
              <a:rPr lang="en-US" dirty="0" smtClean="0"/>
            </a:br>
            <a:endParaRPr lang="en-US" dirty="0"/>
          </a:p>
        </p:txBody>
      </p:sp>
      <p:sp>
        <p:nvSpPr>
          <p:cNvPr id="8" name="Text Placeholder 7"/>
          <p:cNvSpPr>
            <a:spLocks noGrp="1"/>
          </p:cNvSpPr>
          <p:nvPr>
            <p:ph type="body" sz="half" idx="2"/>
          </p:nvPr>
        </p:nvSpPr>
        <p:spPr>
          <a:xfrm>
            <a:off x="457200" y="990600"/>
            <a:ext cx="4571999" cy="5153025"/>
          </a:xfrm>
        </p:spPr>
        <p:txBody>
          <a:bodyPr>
            <a:noAutofit/>
          </a:bodyPr>
          <a:lstStyle/>
          <a:p>
            <a:pPr>
              <a:buFont typeface="Arial" pitchFamily="34" charset="0"/>
              <a:buChar char="•"/>
            </a:pPr>
            <a:r>
              <a:rPr lang="en-US" sz="2000" b="1" dirty="0" smtClean="0"/>
              <a:t> Significant online presence &amp; usage</a:t>
            </a:r>
          </a:p>
          <a:p>
            <a:pPr>
              <a:buFont typeface="Arial" pitchFamily="34" charset="0"/>
              <a:buChar char="•"/>
            </a:pPr>
            <a:r>
              <a:rPr lang="en-US" sz="2000" b="1" dirty="0" smtClean="0"/>
              <a:t> Collaborative activity online</a:t>
            </a:r>
          </a:p>
          <a:p>
            <a:pPr>
              <a:buFont typeface="Arial" pitchFamily="34" charset="0"/>
              <a:buChar char="•"/>
            </a:pPr>
            <a:r>
              <a:rPr lang="en-US" sz="2000" b="1" dirty="0" smtClean="0"/>
              <a:t> Contribute online</a:t>
            </a:r>
          </a:p>
          <a:p>
            <a:pPr>
              <a:buFont typeface="Arial" pitchFamily="34" charset="0"/>
              <a:buChar char="•"/>
            </a:pPr>
            <a:r>
              <a:rPr lang="en-US" sz="2000" b="1" dirty="0" smtClean="0"/>
              <a:t> Mobile device dependence</a:t>
            </a:r>
          </a:p>
          <a:p>
            <a:pPr>
              <a:buFont typeface="Arial" pitchFamily="34" charset="0"/>
              <a:buChar char="•"/>
            </a:pPr>
            <a:r>
              <a:rPr lang="en-US" sz="2000" b="1" dirty="0" smtClean="0"/>
              <a:t> &gt;10 hours online/week</a:t>
            </a:r>
          </a:p>
          <a:p>
            <a:endParaRPr lang="en-US" sz="2400" dirty="0"/>
          </a:p>
        </p:txBody>
      </p:sp>
      <p:pic>
        <p:nvPicPr>
          <p:cNvPr id="3075" name="Picture 3" descr="C:\Users\hoode\AppData\Local\Temp\medium_363251198.jpg"/>
          <p:cNvPicPr>
            <a:picLocks noChangeAspect="1" noChangeArrowheads="1"/>
          </p:cNvPicPr>
          <p:nvPr/>
        </p:nvPicPr>
        <p:blipFill>
          <a:blip r:embed="rId3" cstate="print"/>
          <a:srcRect/>
          <a:stretch>
            <a:fillRect/>
          </a:stretch>
        </p:blipFill>
        <p:spPr bwMode="auto">
          <a:xfrm>
            <a:off x="5105400" y="2133600"/>
            <a:ext cx="3695700" cy="3400425"/>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2.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581</TotalTime>
  <Words>5930</Words>
  <Application>Microsoft Office PowerPoint</Application>
  <PresentationFormat>On-screen Show (4:3)</PresentationFormat>
  <Paragraphs>713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OCLC Redesign 2011-01</vt:lpstr>
      <vt:lpstr>Visitors and Residents:  What Motivates Engagement with the Digital Information Environment? </vt:lpstr>
      <vt:lpstr>Then &amp; Now</vt:lpstr>
      <vt:lpstr>Current Environment</vt:lpstr>
      <vt:lpstr>Visitors and Residents: What Motivates Engagement with the Digital Information Environment?</vt:lpstr>
      <vt:lpstr>Why Visitors and Residents Project?</vt:lpstr>
      <vt:lpstr>Research Questions</vt:lpstr>
      <vt:lpstr>Theoretical Framework</vt:lpstr>
      <vt:lpstr>Visitors &amp; Residents</vt:lpstr>
      <vt:lpstr> Residents </vt:lpstr>
      <vt:lpstr> Visitors </vt:lpstr>
      <vt:lpstr>Visitors &amp; Residents</vt:lpstr>
      <vt:lpstr>Phase 1</vt:lpstr>
      <vt:lpstr>Phase I &amp; 2: Participant Demographics </vt:lpstr>
      <vt:lpstr>Academic Disciplines by Educational Stages</vt:lpstr>
      <vt:lpstr>Triangulation of Data</vt:lpstr>
      <vt:lpstr>Diaries</vt:lpstr>
      <vt:lpstr>Interviews</vt:lpstr>
      <vt:lpstr>Participant Interview Questions</vt:lpstr>
      <vt:lpstr>Participant Interview Questions</vt:lpstr>
      <vt:lpstr>Surveys/Questionnaires</vt:lpstr>
      <vt:lpstr>Codebook</vt:lpstr>
      <vt:lpstr>Codebook</vt:lpstr>
      <vt:lpstr>Nvivo 9</vt:lpstr>
      <vt:lpstr>Slide 24</vt:lpstr>
      <vt:lpstr>Place &amp; Educational Stage </vt:lpstr>
      <vt:lpstr>Slide 26</vt:lpstr>
      <vt:lpstr>Slide 27</vt:lpstr>
      <vt:lpstr>Human Sources &amp; Educational Stages </vt:lpstr>
      <vt:lpstr>Slide 29</vt:lpstr>
      <vt:lpstr>Slide 30</vt:lpstr>
      <vt:lpstr>Digital Sources &amp; Educational Stage</vt:lpstr>
      <vt:lpstr>Slide 32</vt:lpstr>
      <vt:lpstr>Contact &amp; Educational Stages</vt:lpstr>
      <vt:lpstr>Slide 34</vt:lpstr>
      <vt:lpstr>Slide 35</vt:lpstr>
      <vt:lpstr>Slide 36</vt:lpstr>
      <vt:lpstr>Recommendations</vt:lpstr>
      <vt:lpstr>Future Research</vt:lpstr>
      <vt:lpstr>References</vt:lpstr>
      <vt:lpstr>References</vt:lpstr>
      <vt:lpstr>References</vt:lpstr>
      <vt:lpstr>Questions &amp;  Discussion</vt:lpstr>
    </vt:vector>
  </TitlesOfParts>
  <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Visitors and Residents: What Motivates Engagement with the Digital Information Environment</dc:title>
  <dc:creator>Lynn Silipigni Connaway, Ph.D.</dc:creator>
  <cp:keywords>David White, Digital Visitors, Digital Residents, Information Behavior, Information Seeking, Digital Information Environment, Students</cp:keywords>
  <cp:lastModifiedBy>conferp</cp:lastModifiedBy>
  <cp:revision>741</cp:revision>
  <cp:lastPrinted>2012-01-18T22:20:44Z</cp:lastPrinted>
  <dcterms:created xsi:type="dcterms:W3CDTF">2012-03-27T16:06:48Z</dcterms:created>
  <dcterms:modified xsi:type="dcterms:W3CDTF">2013-02-26T16:17:13Z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