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Layouts/slideLayout236.xml" ContentType="application/vnd.openxmlformats-officedocument.presentationml.slideLayout+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Layouts/slideLayout187.xml" ContentType="application/vnd.openxmlformats-officedocument.presentationml.slideLayout+xml"/>
  <Override PartName="/ppt/theme/theme10.xml" ContentType="application/vnd.openxmlformats-officedocument.them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notesSlides/notesSlide32.xml" ContentType="application/vnd.openxmlformats-officedocument.presentationml.notesSlide+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Layouts/slideLayout67.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24.xml" ContentType="application/vnd.openxmlformats-officedocument.presentationml.slideLayout+xml"/>
  <Override PartName="/ppt/slideLayouts/slideLayout253.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Default Extension="pdf" ContentType="application/pdf"/>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theme/theme6.xml" ContentType="application/vnd.openxmlformats-officedocument.theme+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6" r:id="rId4"/>
    <p:sldMasterId id="2147483661" r:id="rId5"/>
    <p:sldMasterId id="2147483744" r:id="rId6"/>
    <p:sldMasterId id="2147483755" r:id="rId7"/>
    <p:sldMasterId id="2147483766" r:id="rId8"/>
    <p:sldMasterId id="2147483806" r:id="rId9"/>
    <p:sldMasterId id="2147483846" r:id="rId10"/>
    <p:sldMasterId id="2147483886" r:id="rId11"/>
  </p:sldMasterIdLst>
  <p:notesMasterIdLst>
    <p:notesMasterId r:id="rId46"/>
  </p:notesMasterIdLst>
  <p:handoutMasterIdLst>
    <p:handoutMasterId r:id="rId47"/>
  </p:handoutMasterIdLst>
  <p:sldIdLst>
    <p:sldId id="467" r:id="rId12"/>
    <p:sldId id="589" r:id="rId13"/>
    <p:sldId id="549" r:id="rId14"/>
    <p:sldId id="623" r:id="rId15"/>
    <p:sldId id="609" r:id="rId16"/>
    <p:sldId id="608" r:id="rId17"/>
    <p:sldId id="614" r:id="rId18"/>
    <p:sldId id="490" r:id="rId19"/>
    <p:sldId id="605" r:id="rId20"/>
    <p:sldId id="606" r:id="rId21"/>
    <p:sldId id="615" r:id="rId22"/>
    <p:sldId id="627" r:id="rId23"/>
    <p:sldId id="594" r:id="rId24"/>
    <p:sldId id="624" r:id="rId25"/>
    <p:sldId id="625" r:id="rId26"/>
    <p:sldId id="626" r:id="rId27"/>
    <p:sldId id="593" r:id="rId28"/>
    <p:sldId id="633" r:id="rId29"/>
    <p:sldId id="607" r:id="rId30"/>
    <p:sldId id="596" r:id="rId31"/>
    <p:sldId id="597" r:id="rId32"/>
    <p:sldId id="619" r:id="rId33"/>
    <p:sldId id="632" r:id="rId34"/>
    <p:sldId id="620" r:id="rId35"/>
    <p:sldId id="630" r:id="rId36"/>
    <p:sldId id="631" r:id="rId37"/>
    <p:sldId id="583" r:id="rId38"/>
    <p:sldId id="622" r:id="rId39"/>
    <p:sldId id="621" r:id="rId40"/>
    <p:sldId id="598" r:id="rId41"/>
    <p:sldId id="481" r:id="rId42"/>
    <p:sldId id="612" r:id="rId43"/>
    <p:sldId id="628" r:id="rId44"/>
    <p:sldId id="62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key Hawk" initials="MLH" lastIdx="2" clrIdx="0"/>
  <p:cmAuthor id="1" name="Alyssa Darden" initials="AD" lastIdx="9"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CCFF"/>
    <a:srgbClr val="FF7600"/>
    <a:srgbClr val="CC00FF"/>
    <a:srgbClr val="A9316F"/>
    <a:srgbClr val="419A3C"/>
    <a:srgbClr val="0B7CCB"/>
    <a:srgbClr val="E18100"/>
    <a:srgbClr val="CCFF66"/>
    <a:srgbClr val="2F416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874" autoAdjust="0"/>
    <p:restoredTop sz="74167" autoAdjust="0"/>
  </p:normalViewPr>
  <p:slideViewPr>
    <p:cSldViewPr snapToObjects="1" showGuides="1">
      <p:cViewPr>
        <p:scale>
          <a:sx n="70" d="100"/>
          <a:sy n="70" d="100"/>
        </p:scale>
        <p:origin x="-2802" y="-450"/>
      </p:cViewPr>
      <p:guideLst>
        <p:guide orient="horz" pos="672"/>
        <p:guide/>
      </p:guideLst>
    </p:cSldViewPr>
  </p:slideViewPr>
  <p:outlineViewPr>
    <p:cViewPr>
      <p:scale>
        <a:sx n="33" d="100"/>
        <a:sy n="33" d="100"/>
      </p:scale>
      <p:origin x="0" y="1326"/>
    </p:cViewPr>
  </p:outlineViewPr>
  <p:notesTextViewPr>
    <p:cViewPr>
      <p:scale>
        <a:sx n="100" d="100"/>
        <a:sy n="100" d="100"/>
      </p:scale>
      <p:origin x="0" y="0"/>
    </p:cViewPr>
  </p:notesTextViewPr>
  <p:sorterViewPr>
    <p:cViewPr>
      <p:scale>
        <a:sx n="75" d="100"/>
        <a:sy n="75" d="100"/>
      </p:scale>
      <p:origin x="0" y="0"/>
    </p:cViewPr>
  </p:sorterViewPr>
  <p:notesViewPr>
    <p:cSldViewPr snapToObjects="1">
      <p:cViewPr>
        <p:scale>
          <a:sx n="80" d="100"/>
          <a:sy n="80" d="100"/>
        </p:scale>
        <p:origin x="-2862"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590B96-037A-504A-977E-B6542BD6CBD5}" type="datetimeFigureOut">
              <a:rPr lang="en-US" smtClean="0"/>
              <a:pPr/>
              <a:t>11/12/2013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2E670E-6968-D546-96D3-BA97EA7DE81D}" type="slidenum">
              <a:rPr lang="en-US" smtClean="0"/>
              <a:pPr/>
              <a:t>‹#›</a:t>
            </a:fld>
            <a:endParaRPr lang="en-US" dirty="0"/>
          </a:p>
        </p:txBody>
      </p:sp>
    </p:spTree>
    <p:extLst>
      <p:ext uri="{BB962C8B-B14F-4D97-AF65-F5344CB8AC3E}">
        <p14:creationId xmlns:p14="http://schemas.microsoft.com/office/powerpoint/2010/main" xmlns="" val="1002899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5C79E4-531B-094F-B0E0-0AB1940632EE}" type="datetimeFigureOut">
              <a:rPr lang="en-US" smtClean="0"/>
              <a:pPr/>
              <a:t>11/12/2013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921901-2D7D-404F-83CF-0310337D82A5}" type="slidenum">
              <a:rPr lang="en-US" smtClean="0"/>
              <a:pPr/>
              <a:t>‹#›</a:t>
            </a:fld>
            <a:endParaRPr lang="en-US" dirty="0"/>
          </a:p>
        </p:txBody>
      </p:sp>
    </p:spTree>
    <p:extLst>
      <p:ext uri="{BB962C8B-B14F-4D97-AF65-F5344CB8AC3E}">
        <p14:creationId xmlns:p14="http://schemas.microsoft.com/office/powerpoint/2010/main" xmlns="" val="14582787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flickr.com/photos/elaine_macc/370057046/"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oclc.org/research/activities/vandr/" TargetMode="External"/><Relationship Id="rId4" Type="http://schemas.openxmlformats.org/officeDocument/2006/relationships/hyperlink" Target="http://www.ala.org/acrl/sites/ala.org.acrl/files/content/conferences/confsandpreconfs/2013/papers/Connaway_Google.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lickr.com/photos/prettywarstl/9164093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la.org/acrl/sites/ala.org.acrl/files/content/conferences/confsandpreconfs/2013/papers/Connaway_Google.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is.gd/vandrvideo" TargetMode="External"/><Relationship Id="rId4" Type="http://schemas.openxmlformats.org/officeDocument/2006/relationships/hyperlink" Target="http://is.gd/vandrpaper"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lickr.com/photos/kennedylibrary/431250199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ala.org/acrl/sites/ala.org.acrl/files/content/conferences/confsandpreconfs/2013/papers/Connaway_Google.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is.gd/vandrvideo" TargetMode="External"/><Relationship Id="rId4" Type="http://schemas.openxmlformats.org/officeDocument/2006/relationships/hyperlink" Target="http://is.gd/vandrpaper"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lickr.com/photos/toddmecklem/273061334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lickr.com/photos/criminalintent/8902677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flickr.com/photos/auro/23037728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oclc.org/reports/synchronicity/full.pdf"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flickr.com/photos/mangpages/3233581857/"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flickr.com/photos/dubpics/8685963533/"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informationr.net/ir/18-1/paper556.html" TargetMode="External"/><Relationship Id="rId5" Type="http://schemas.openxmlformats.org/officeDocument/2006/relationships/hyperlink" Target="http://www.oclc.org/content/dam/oclc/reports/pdfs/Percept_all.pdf" TargetMode="External"/><Relationship Id="rId4" Type="http://schemas.openxmlformats.org/officeDocument/2006/relationships/hyperlink" Target="http://www.jisc.ac.uk/whatwedo/projects/visitorsandresidents.aspx"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lickr.com/photos/sackton/6799330916/"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informationr.net/ir/18-1/paper556.htm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p.me/pLtlj-fH"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tallblog.conted.ox.ac.uk/index.php/2008/07/23/not-natives-immigrants-but-visitors-resident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flickr.com/photos/nikonvscanon/175067190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flickr.com/photos/22326055@N06/673261687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lickr.com/photos/myxi/712710373/"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ala.org/acrl/sites/ala.org.acrl/files/content/conferences/confsandpreconfs/2013/papers/Connaway_Google.pdf"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flickr.com/photos/mnadi/3232582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flickr.com/photos/joelmarkwitt/2797956179/"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marcprensky.com/writing/Prensky%20-%20Digital%20Natives,%20Digital%20Immigrants%20-%20Part1.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firstmonday.org/htbin/cgiwrap/bin/ojs/index.php/fm/article/viewArticle/3171/3049" TargetMode="External"/><Relationship Id="rId4" Type="http://schemas.openxmlformats.org/officeDocument/2006/relationships/hyperlink" Target="http://www.marcprensky.com/writing/Prensky%20-%20Digital%20Natives,%20Digital%20Immigrants%20-%20Part2.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la.org/acrl/sites/ala.org.acrl/files/content/conferences/confsandpreconfs/2013/papers/Connaway_Google.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la.org/acrl/sites/ala.org.acrl/files/content/conferences/confsandpreconfs/2013/papers/Connaway_Google.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is.gd/vandrvideo" TargetMode="External"/><Relationship Id="rId4" Type="http://schemas.openxmlformats.org/officeDocument/2006/relationships/hyperlink" Target="http://is.gd/vandrpape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a:t>
            </a:fld>
            <a:endParaRPr lang="en-US" dirty="0"/>
          </a:p>
        </p:txBody>
      </p:sp>
    </p:spTree>
    <p:extLst>
      <p:ext uri="{BB962C8B-B14F-4D97-AF65-F5344CB8AC3E}">
        <p14:creationId xmlns:p14="http://schemas.microsoft.com/office/powerpoint/2010/main" xmlns="" val="27588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r>
              <a:rPr lang="en-GB" dirty="0" smtClean="0">
                <a:latin typeface="Arial" pitchFamily="34" charset="0"/>
                <a:cs typeface="Arial" pitchFamily="34" charset="0"/>
              </a:rPr>
              <a:t>Image: Microsoft Office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Erin</a:t>
            </a:r>
          </a:p>
          <a:p>
            <a:pPr marL="0" lvl="1" defTabSz="896203" fontAlgn="base">
              <a:spcBef>
                <a:spcPct val="30000"/>
              </a:spcBef>
              <a:spcAft>
                <a:spcPct val="0"/>
              </a:spcAft>
              <a:defRPr/>
            </a:pPr>
            <a:r>
              <a:rPr lang="en-US" b="1" dirty="0" smtClean="0">
                <a:latin typeface="Arial" pitchFamily="34" charset="0"/>
                <a:cs typeface="Arial" pitchFamily="34" charset="0"/>
              </a:rPr>
              <a:t>Phase 3</a:t>
            </a:r>
          </a:p>
          <a:p>
            <a:r>
              <a:rPr lang="en-GB" dirty="0" smtClean="0">
                <a:latin typeface="Arial" pitchFamily="34" charset="0"/>
                <a:cs typeface="Arial" pitchFamily="34" charset="0"/>
              </a:rPr>
              <a:t>Interviewed a second group of 6 students in the </a:t>
            </a:r>
            <a:r>
              <a:rPr lang="en-GB" b="1" dirty="0" smtClean="0">
                <a:latin typeface="Arial" pitchFamily="34" charset="0"/>
                <a:cs typeface="Arial" pitchFamily="34" charset="0"/>
              </a:rPr>
              <a:t>Emerging</a:t>
            </a:r>
            <a:r>
              <a:rPr lang="en-GB" dirty="0" smtClean="0">
                <a:latin typeface="Arial" pitchFamily="34" charset="0"/>
                <a:cs typeface="Arial" pitchFamily="34" charset="0"/>
              </a:rPr>
              <a:t> stage </a:t>
            </a:r>
          </a:p>
          <a:p>
            <a:pPr lvl="0"/>
            <a:r>
              <a:rPr lang="en-GB" dirty="0" smtClean="0">
                <a:latin typeface="Arial" pitchFamily="34" charset="0"/>
                <a:cs typeface="Arial" pitchFamily="34" charset="0"/>
              </a:rPr>
              <a:t>This will help to determine if methods of engagement are changing over time</a:t>
            </a:r>
          </a:p>
          <a:p>
            <a:pPr marL="0" lvl="1" defTabSz="896203" fontAlgn="base">
              <a:spcBef>
                <a:spcPct val="30000"/>
              </a:spcBef>
              <a:spcAft>
                <a:spcPct val="0"/>
              </a:spcAft>
              <a:defRPr/>
            </a:pPr>
            <a:endParaRPr lang="en-US" dirty="0" smtClean="0">
              <a:latin typeface="Arial" pitchFamily="34" charset="0"/>
              <a:cs typeface="Arial" pitchFamily="34" charset="0"/>
            </a:endParaRPr>
          </a:p>
          <a:p>
            <a:pPr lvl="0"/>
            <a:r>
              <a:rPr lang="en-GB" b="1" dirty="0" smtClean="0">
                <a:latin typeface="Arial" pitchFamily="34" charset="0"/>
                <a:cs typeface="Arial" pitchFamily="34" charset="0"/>
              </a:rPr>
              <a:t>Phase 4</a:t>
            </a:r>
          </a:p>
          <a:p>
            <a:pPr marL="0" lvl="1" defTabSz="896203" fontAlgn="base">
              <a:spcBef>
                <a:spcPct val="30000"/>
              </a:spcBef>
              <a:spcAft>
                <a:spcPct val="0"/>
              </a:spcAft>
              <a:defRPr/>
            </a:pPr>
            <a:r>
              <a:rPr lang="en-US" dirty="0" smtClean="0">
                <a:latin typeface="Arial" pitchFamily="34" charset="0"/>
                <a:cs typeface="Arial" pitchFamily="34" charset="0"/>
              </a:rPr>
              <a:t>Test interview and diary results with in-depth survey of 50 participants from each educational stage</a:t>
            </a:r>
          </a:p>
          <a:p>
            <a:r>
              <a:rPr lang="en-US" dirty="0" smtClean="0">
                <a:latin typeface="Arial" pitchFamily="34" charset="0"/>
                <a:cs typeface="Arial" pitchFamily="34" charset="0"/>
              </a:rPr>
              <a:t>Code data to refine emerging findings and explore possible trends</a:t>
            </a:r>
            <a:endParaRPr lang="en-GB" dirty="0" smtClean="0">
              <a:latin typeface="Arial" pitchFamily="34" charset="0"/>
              <a:cs typeface="Arial" pitchFamily="34" charset="0"/>
            </a:endParaRPr>
          </a:p>
          <a:p>
            <a:pPr lvl="2"/>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xfrm>
            <a:off x="1143000" y="228600"/>
            <a:ext cx="4572000" cy="3429000"/>
          </a:xfrm>
          <a:ln/>
        </p:spPr>
      </p:sp>
      <p:sp>
        <p:nvSpPr>
          <p:cNvPr id="3" name="Notes Placeholder 2"/>
          <p:cNvSpPr>
            <a:spLocks noGrp="1"/>
          </p:cNvSpPr>
          <p:nvPr>
            <p:ph type="body" idx="1"/>
          </p:nvPr>
        </p:nvSpPr>
        <p:spPr>
          <a:xfrm>
            <a:off x="152400" y="3810000"/>
            <a:ext cx="6553200" cy="5105400"/>
          </a:xfrm>
        </p:spPr>
        <p:txBody>
          <a:bodyPr>
            <a:noAutofit/>
          </a:bodyPr>
          <a:lstStyle/>
          <a:p>
            <a:r>
              <a:rPr lang="en-US" b="0" i="0" dirty="0" smtClean="0">
                <a:latin typeface="Arial" pitchFamily="34" charset="0"/>
                <a:cs typeface="Arial" pitchFamily="34" charset="0"/>
              </a:rPr>
              <a:t>Image: </a:t>
            </a:r>
            <a:r>
              <a:rPr lang="en-US" b="0" i="0" dirty="0" smtClean="0">
                <a:latin typeface="Arial" pitchFamily="34" charset="0"/>
                <a:cs typeface="Arial" pitchFamily="34" charset="0"/>
                <a:hlinkClick r:id="rId3"/>
              </a:rPr>
              <a:t>http://www.flickr.com/photos/elaine_macc/370057046/</a:t>
            </a:r>
            <a:endParaRPr lang="en-US" b="0" i="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Erin</a:t>
            </a:r>
          </a:p>
          <a:p>
            <a:r>
              <a:rPr lang="en-US" kern="1200" dirty="0" smtClean="0">
                <a:solidFill>
                  <a:schemeClr val="tx1"/>
                </a:solidFill>
                <a:latin typeface="Arial" pitchFamily="34" charset="0"/>
                <a:cs typeface="Arial" pitchFamily="34" charset="0"/>
              </a:rPr>
              <a:t>“There are a total of 61 participants in project Phases 1 and 2.” (Connaway, Lanclos, and Hood 2013</a:t>
            </a:r>
            <a:r>
              <a:rPr lang="en-US" kern="1200" baseline="0" dirty="0" smtClean="0">
                <a:solidFill>
                  <a:schemeClr val="tx1"/>
                </a:solidFill>
                <a:latin typeface="Arial" pitchFamily="34" charset="0"/>
                <a:cs typeface="Arial" pitchFamily="34" charset="0"/>
              </a:rPr>
              <a:t>)</a:t>
            </a:r>
            <a:endParaRPr lang="en-US" kern="1200" dirty="0" smtClean="0">
              <a:solidFill>
                <a:schemeClr val="tx1"/>
              </a:solidFill>
              <a:latin typeface="Arial" pitchFamily="34" charset="0"/>
              <a:cs typeface="Arial" pitchFamily="34" charset="0"/>
            </a:endParaRPr>
          </a:p>
          <a:p>
            <a:endParaRPr lang="en-US"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“Altogether, there are 15 secondary students and 46 university students and faculty. The students and faculty are a convenience sample—those who were willing to be interviewed, in institutions that allowed us entry.” (Connaway, Lanclos, and Hood 2013</a:t>
            </a:r>
            <a:r>
              <a:rPr lang="en-US" kern="1200" baseline="0" dirty="0" smtClean="0">
                <a:solidFill>
                  <a:schemeClr val="tx1"/>
                </a:solidFill>
                <a:latin typeface="Arial" pitchFamily="34" charset="0"/>
                <a:cs typeface="Arial" pitchFamily="34" charset="0"/>
              </a:rPr>
              <a:t>)</a:t>
            </a:r>
            <a:endParaRPr lang="en-US"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i="1" dirty="0" smtClean="0">
              <a:latin typeface="Arial" pitchFamily="34" charset="0"/>
              <a:cs typeface="Arial" pitchFamily="34" charset="0"/>
            </a:endParaRPr>
          </a:p>
          <a:p>
            <a:pPr marL="463550" indent="-463550"/>
            <a:r>
              <a:rPr lang="en-US" sz="12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200" i="1" dirty="0" smtClean="0">
                <a:latin typeface="Arial" pitchFamily="34" charset="0"/>
                <a:cs typeface="Arial" pitchFamily="34" charset="0"/>
              </a:rPr>
              <a:t>Proceedings of the Association of College &amp; Research Libraries (ACRL) 2013 conference, April 10-13, 2013, Indianapolis, IN.</a:t>
            </a:r>
            <a:r>
              <a:rPr lang="en-US" sz="1200" dirty="0" smtClean="0">
                <a:latin typeface="Arial" pitchFamily="34" charset="0"/>
                <a:cs typeface="Arial" pitchFamily="34" charset="0"/>
              </a:rPr>
              <a:t> </a:t>
            </a:r>
            <a:r>
              <a:rPr lang="en-US" sz="1200" u="sng" dirty="0" smtClean="0">
                <a:latin typeface="Arial" pitchFamily="34" charset="0"/>
                <a:cs typeface="Arial" pitchFamily="34" charset="0"/>
                <a:hlinkClick r:id="rId4"/>
              </a:rPr>
              <a:t>http://www.ala.org/acrl/sites/ala.org.acrl/files/content/conferences/confsandpreconfs/2013/papers/Connaway_Google.pdf</a:t>
            </a:r>
            <a:r>
              <a:rPr lang="en-US" sz="1200" dirty="0" smtClean="0">
                <a:latin typeface="Arial" pitchFamily="34" charset="0"/>
                <a:cs typeface="Arial" pitchFamily="34" charset="0"/>
              </a:rPr>
              <a:t>.</a:t>
            </a:r>
          </a:p>
          <a:p>
            <a:endParaRPr lang="en-US" b="1" dirty="0" smtClean="0">
              <a:latin typeface="Arial" pitchFamily="34" charset="0"/>
              <a:cs typeface="Arial" pitchFamily="34" charset="0"/>
            </a:endParaRPr>
          </a:p>
          <a:p>
            <a:r>
              <a:rPr lang="en-US" b="1" dirty="0" smtClean="0">
                <a:latin typeface="Arial" pitchFamily="34" charset="0"/>
                <a:cs typeface="Arial" pitchFamily="34" charset="0"/>
              </a:rPr>
              <a:t>Phase I and 2: Participant Demographics (All Stages)</a:t>
            </a:r>
          </a:p>
          <a:p>
            <a:r>
              <a:rPr lang="en-US" dirty="0" smtClean="0">
                <a:latin typeface="Arial" pitchFamily="34" charset="0"/>
                <a:cs typeface="Arial" pitchFamily="34" charset="0"/>
              </a:rPr>
              <a:t>15 Secondary students, 46 University students and faculty</a:t>
            </a:r>
          </a:p>
          <a:p>
            <a:pPr>
              <a:defRPr/>
            </a:pPr>
            <a:endParaRPr lang="en-US" b="1" dirty="0" smtClean="0">
              <a:latin typeface="Arial" pitchFamily="34" charset="0"/>
              <a:cs typeface="Arial" pitchFamily="34" charset="0"/>
            </a:endParaRPr>
          </a:p>
          <a:p>
            <a:r>
              <a:rPr lang="en-US" b="1" dirty="0" smtClean="0">
                <a:solidFill>
                  <a:schemeClr val="dk1"/>
                </a:solidFill>
                <a:latin typeface="Arial" pitchFamily="34" charset="0"/>
                <a:cs typeface="Arial" pitchFamily="34" charset="0"/>
              </a:rPr>
              <a:t>Ethnicities (All)</a:t>
            </a:r>
            <a:endParaRPr lang="en-US" b="1" dirty="0" smtClean="0">
              <a:latin typeface="Arial" pitchFamily="34" charset="0"/>
              <a:cs typeface="Arial" pitchFamily="34" charset="0"/>
            </a:endParaRPr>
          </a:p>
          <a:p>
            <a:r>
              <a:rPr lang="en-US" dirty="0" smtClean="0">
                <a:solidFill>
                  <a:schemeClr val="dk1"/>
                </a:solidFill>
                <a:latin typeface="Arial" pitchFamily="34" charset="0"/>
                <a:cs typeface="Arial" pitchFamily="34" charset="0"/>
              </a:rPr>
              <a:t>5 African-American, 38 Caucasian, 2 Multi-racial, 1 Asian, 2 Hispanic, 13 Unidentified</a:t>
            </a:r>
          </a:p>
          <a:p>
            <a:pPr>
              <a:defRPr/>
            </a:pPr>
            <a:endParaRPr lang="en-US" b="1" dirty="0" smtClean="0">
              <a:latin typeface="Arial" pitchFamily="34" charset="0"/>
              <a:cs typeface="Arial" pitchFamily="34" charset="0"/>
            </a:endParaRPr>
          </a:p>
          <a:p>
            <a:r>
              <a:rPr lang="en-US" kern="1200" dirty="0" smtClean="0">
                <a:solidFill>
                  <a:schemeClr val="tx1"/>
                </a:solidFill>
                <a:latin typeface="Arial" pitchFamily="34" charset="0"/>
                <a:cs typeface="Arial" pitchFamily="34" charset="0"/>
              </a:rPr>
              <a:t>White, David S., and Lynn Silipigni Connaway. 2011-2012. </a:t>
            </a:r>
            <a:r>
              <a:rPr lang="en-US" i="1" kern="1200" dirty="0" smtClean="0">
                <a:solidFill>
                  <a:schemeClr val="tx1"/>
                </a:solidFill>
                <a:latin typeface="Arial" pitchFamily="34" charset="0"/>
                <a:cs typeface="Arial" pitchFamily="34" charset="0"/>
              </a:rPr>
              <a:t>Visitors &amp; Residents: What Motivates Engagement with the Digital Information Environment.</a:t>
            </a:r>
            <a:r>
              <a:rPr lang="en-US" kern="1200" dirty="0" smtClean="0">
                <a:solidFill>
                  <a:schemeClr val="tx1"/>
                </a:solidFill>
                <a:latin typeface="Arial" pitchFamily="34" charset="0"/>
                <a:cs typeface="Arial" pitchFamily="34" charset="0"/>
              </a:rPr>
              <a:t> Funded by JISC, OCLC, and Oxford University. </a:t>
            </a:r>
            <a:r>
              <a:rPr lang="en-US" u="sng" kern="1200" dirty="0" smtClean="0">
                <a:solidFill>
                  <a:schemeClr val="tx1"/>
                </a:solidFill>
                <a:latin typeface="Arial" pitchFamily="34" charset="0"/>
                <a:cs typeface="Arial" pitchFamily="34" charset="0"/>
                <a:hlinkClick r:id="rId5"/>
              </a:rPr>
              <a:t>http://www.oclc.org/research/activities/vandr/</a:t>
            </a:r>
            <a:r>
              <a:rPr lang="en-US" kern="1200" dirty="0" smtClean="0">
                <a:solidFill>
                  <a:schemeClr val="tx1"/>
                </a:solidFill>
                <a:latin typeface="Arial" pitchFamily="34" charset="0"/>
                <a:cs typeface="Arial" pitchFamily="34" charset="0"/>
              </a:rPr>
              <a:t>. </a:t>
            </a:r>
          </a:p>
          <a:p>
            <a:pPr marL="224028" indent="-224028">
              <a:defRPr/>
            </a:pPr>
            <a:endParaRPr lang="en-US" dirty="0" smtClean="0">
              <a:latin typeface="Arial" pitchFamily="34" charset="0"/>
              <a:cs typeface="Arial" pitchFamily="34" charset="0"/>
            </a:endParaRPr>
          </a:p>
          <a:p>
            <a:pPr marL="224028" indent="-224028">
              <a:defRPr/>
            </a:pPr>
            <a:endParaRPr lang="en-US" dirty="0">
              <a:latin typeface="Arial" pitchFamily="34" charset="0"/>
              <a:cs typeface="Arial" pitchFamily="34" charset="0"/>
            </a:endParaRPr>
          </a:p>
        </p:txBody>
      </p:sp>
      <p:sp>
        <p:nvSpPr>
          <p:cNvPr id="62467" name="Slide Number Placeholder 3"/>
          <p:cNvSpPr>
            <a:spLocks noGrp="1"/>
          </p:cNvSpPr>
          <p:nvPr>
            <p:ph type="sldNum" sz="quarter" idx="5"/>
          </p:nvPr>
        </p:nvSpPr>
        <p:spPr>
          <a:noFill/>
        </p:spPr>
        <p:txBody>
          <a:bodyPr/>
          <a:lstStyle/>
          <a:p>
            <a:fld id="{F4CB991B-C973-4C3E-A610-5DE62E8F340C}"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latin typeface="Arial" pitchFamily="34" charset="0"/>
                <a:cs typeface="Arial" pitchFamily="34" charset="0"/>
              </a:rPr>
              <a:t>Image: </a:t>
            </a:r>
            <a:r>
              <a:rPr lang="en-US" dirty="0" smtClean="0">
                <a:latin typeface="Arial" pitchFamily="34" charset="0"/>
                <a:cs typeface="Arial" pitchFamily="34" charset="0"/>
                <a:hlinkClick r:id="rId3"/>
              </a:rPr>
              <a:t>http://www.flickr.com/photos/prettywarstl/91640932/</a:t>
            </a:r>
            <a:endParaRPr lang="en-US" dirty="0" smtClean="0">
              <a:latin typeface="Arial" pitchFamily="34" charset="0"/>
              <a:cs typeface="Arial" pitchFamily="34" charset="0"/>
            </a:endParaRPr>
          </a:p>
          <a:p>
            <a:r>
              <a:rPr lang="en-US" b="1" dirty="0" smtClean="0">
                <a:latin typeface="Arial" pitchFamily="34" charset="0"/>
                <a:cs typeface="Arial" pitchFamily="34" charset="0"/>
              </a:rPr>
              <a:t>Donna</a:t>
            </a:r>
            <a:endParaRPr lang="en-US"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77BE6B28-3545-4EC4-8EDC-735A5E4B2D8C}" type="slidenum">
              <a:rPr lang="en-US" smtClean="0"/>
              <a:pPr/>
              <a:t>13</a:t>
            </a:fld>
            <a:endParaRPr lang="en-US" smtClean="0"/>
          </a:p>
        </p:txBody>
      </p:sp>
      <p:sp>
        <p:nvSpPr>
          <p:cNvPr id="46082" name="Rectangle 2"/>
          <p:cNvSpPr>
            <a:spLocks noGrp="1" noRot="1" noChangeAspect="1" noChangeArrowheads="1" noTextEdit="1"/>
          </p:cNvSpPr>
          <p:nvPr>
            <p:ph type="sldImg"/>
          </p:nvPr>
        </p:nvSpPr>
        <p:spPr>
          <a:xfrm>
            <a:off x="1143000" y="457200"/>
            <a:ext cx="4572000" cy="3429000"/>
          </a:xfrm>
          <a:ln/>
        </p:spPr>
      </p:sp>
      <p:sp>
        <p:nvSpPr>
          <p:cNvPr id="46083" name="Rectangle 3"/>
          <p:cNvSpPr>
            <a:spLocks noGrp="1" noChangeArrowheads="1"/>
          </p:cNvSpPr>
          <p:nvPr>
            <p:ph type="body" idx="1"/>
          </p:nvPr>
        </p:nvSpPr>
        <p:spPr>
          <a:xfrm>
            <a:off x="152400" y="4114800"/>
            <a:ext cx="6553200" cy="4648200"/>
          </a:xfrm>
          <a:noFill/>
          <a:ln/>
        </p:spPr>
        <p:txBody>
          <a:bodyPr>
            <a:noAutofit/>
          </a:bodyPr>
          <a:lstStyle/>
          <a:p>
            <a:pPr marL="0" marR="0" indent="0" algn="l" defTabSz="896203" rtl="0" eaLnBrk="1" fontAlgn="base" latinLnBrk="0" hangingPunct="1">
              <a:lnSpc>
                <a:spcPct val="100000"/>
              </a:lnSpc>
              <a:spcBef>
                <a:spcPct val="30000"/>
              </a:spcBef>
              <a:spcAft>
                <a:spcPct val="0"/>
              </a:spcAft>
              <a:buClrTx/>
              <a:buSzTx/>
              <a:buFontTx/>
              <a:buNone/>
              <a:tabLst/>
              <a:defRPr/>
            </a:pPr>
            <a:r>
              <a:rPr lang="en-US" b="1" dirty="0" smtClean="0">
                <a:latin typeface="Arial" pitchFamily="34" charset="0"/>
                <a:cs typeface="Arial" pitchFamily="34" charset="0"/>
              </a:rPr>
              <a:t>Donna</a:t>
            </a:r>
          </a:p>
          <a:p>
            <a:pPr marL="0" marR="0" indent="0" algn="l" defTabSz="896203"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cs typeface="Arial" pitchFamily="34" charset="0"/>
              </a:rPr>
              <a:t>“</a:t>
            </a:r>
            <a:r>
              <a:rPr lang="en-US" kern="1200" dirty="0" smtClean="0">
                <a:solidFill>
                  <a:schemeClr val="tx1"/>
                </a:solidFill>
                <a:latin typeface="Arial" pitchFamily="34" charset="0"/>
                <a:cs typeface="Arial" pitchFamily="34" charset="0"/>
              </a:rPr>
              <a:t>In simple terms the Visitors see the web as a series of tools. They decide what they want to achieve, chose an appropriate online tool to do the job, then log-off. They leave no social trace of themselves online. The Residents live a proportion of their lives online. They see the web as a place where they can express themselves and spend time with people. Residents will have a profile on a social networking platform and aspects of their persona, or digital identity, maintaining presence even when they are not online. The premise of V&amp;R is presented as a continuum whereby individuals’ modes of engagement will be more Visitor or Resident depending on their personal motivations and the context and situation at the time.” (Connaway, Lanclos, and</a:t>
            </a:r>
            <a:r>
              <a:rPr lang="en-US" kern="1200" baseline="0" dirty="0" smtClean="0">
                <a:solidFill>
                  <a:schemeClr val="tx1"/>
                </a:solidFill>
                <a:latin typeface="Arial" pitchFamily="34" charset="0"/>
                <a:cs typeface="Arial" pitchFamily="34" charset="0"/>
              </a:rPr>
              <a:t> </a:t>
            </a:r>
            <a:r>
              <a:rPr lang="en-US" kern="1200" dirty="0" smtClean="0">
                <a:solidFill>
                  <a:schemeClr val="tx1"/>
                </a:solidFill>
                <a:latin typeface="Arial" pitchFamily="34" charset="0"/>
                <a:cs typeface="Arial" pitchFamily="34" charset="0"/>
              </a:rPr>
              <a:t>Hood 2013</a:t>
            </a:r>
            <a:r>
              <a:rPr lang="en-US" kern="1200" baseline="0" dirty="0" smtClean="0">
                <a:solidFill>
                  <a:schemeClr val="tx1"/>
                </a:solidFill>
                <a:latin typeface="Arial" pitchFamily="34" charset="0"/>
                <a:cs typeface="Arial" pitchFamily="34" charset="0"/>
              </a:rPr>
              <a:t>)</a:t>
            </a:r>
            <a:endParaRPr lang="en-US"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i="1"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200" i="1" dirty="0" smtClean="0">
                <a:latin typeface="Arial" pitchFamily="34" charset="0"/>
                <a:cs typeface="Arial" pitchFamily="34" charset="0"/>
              </a:rPr>
              <a:t>Proceedings of the Association of College &amp; Research Libraries (ACRL) 2013 conference, April 10-13, 2013, Indianapolis, IN.</a:t>
            </a:r>
            <a:r>
              <a:rPr lang="en-US" sz="1200" dirty="0" smtClean="0">
                <a:latin typeface="Arial" pitchFamily="34" charset="0"/>
                <a:cs typeface="Arial" pitchFamily="34" charset="0"/>
              </a:rPr>
              <a:t> </a:t>
            </a:r>
            <a:r>
              <a:rPr lang="en-US" sz="1200" u="sng" dirty="0" smtClean="0">
                <a:latin typeface="Arial" pitchFamily="34" charset="0"/>
                <a:cs typeface="Arial" pitchFamily="34" charset="0"/>
                <a:hlinkClick r:id="rId3"/>
              </a:rPr>
              <a:t>http://www.ala.org/acrl/sites/ala.org.acrl/files/content/conferences/confsandpreconfs/2013/papers/Connaway_Google.pdf</a:t>
            </a:r>
            <a:r>
              <a:rPr lang="en-US" sz="1200" dirty="0" smtClean="0">
                <a:latin typeface="Arial" pitchFamily="34" charset="0"/>
                <a:cs typeface="Arial"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First Monday Paper: </a:t>
            </a:r>
            <a:r>
              <a:rPr lang="en-GB" dirty="0" smtClean="0">
                <a:latin typeface="Arial" pitchFamily="34" charset="0"/>
                <a:cs typeface="Arial" pitchFamily="34" charset="0"/>
                <a:hlinkClick r:id="rId4"/>
              </a:rPr>
              <a:t>http://is.gd/vandrpaper</a:t>
            </a:r>
            <a:r>
              <a:rPr lang="en-GB" dirty="0" smtClean="0">
                <a:latin typeface="Arial" pitchFamily="34" charset="0"/>
                <a:cs typeface="Arial"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Video: </a:t>
            </a:r>
            <a:r>
              <a:rPr lang="en-GB" dirty="0" smtClean="0">
                <a:latin typeface="Arial" pitchFamily="34" charset="0"/>
                <a:cs typeface="Arial" pitchFamily="34" charset="0"/>
                <a:hlinkClick r:id="rId5"/>
              </a:rPr>
              <a:t>http://is.gd/vandrvideo</a:t>
            </a:r>
            <a:r>
              <a:rPr lang="en-GB" dirty="0" smtClean="0">
                <a:latin typeface="Arial" pitchFamily="34" charset="0"/>
                <a:cs typeface="Arial" pitchFamily="34" charset="0"/>
              </a:rPr>
              <a:t> </a:t>
            </a:r>
          </a:p>
          <a:p>
            <a:endParaRPr lang="en-US" kern="1200" dirty="0">
              <a:solidFill>
                <a:schemeClr val="tx1"/>
              </a:solidFill>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Donna</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Mappings</a:t>
            </a:r>
            <a:r>
              <a:rPr lang="en-US" baseline="0" dirty="0" smtClean="0">
                <a:latin typeface="Arial" pitchFamily="34" charset="0"/>
                <a:cs typeface="Arial" pitchFamily="34" charset="0"/>
              </a:rPr>
              <a:t> from EDUCAUSE 2012</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Donna</a:t>
            </a:r>
          </a:p>
          <a:p>
            <a:r>
              <a:rPr lang="en-US" dirty="0" smtClean="0">
                <a:latin typeface="Arial" pitchFamily="34" charset="0"/>
                <a:cs typeface="Arial" pitchFamily="34" charset="0"/>
              </a:rPr>
              <a:t>Mappings</a:t>
            </a:r>
            <a:r>
              <a:rPr lang="en-US" baseline="0" dirty="0" smtClean="0">
                <a:latin typeface="Arial" pitchFamily="34" charset="0"/>
                <a:cs typeface="Arial" pitchFamily="34" charset="0"/>
              </a:rPr>
              <a:t> from EDUCAUSE 2012</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Donna</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Mappings</a:t>
            </a:r>
            <a:r>
              <a:rPr lang="en-US" baseline="0" dirty="0" smtClean="0">
                <a:latin typeface="Arial" pitchFamily="34" charset="0"/>
                <a:cs typeface="Arial" pitchFamily="34" charset="0"/>
              </a:rPr>
              <a:t> from EDUCAUSE 2012</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19800" cy="4341814"/>
          </a:xfrm>
        </p:spPr>
        <p:txBody>
          <a:bodyPr>
            <a:noAutofit/>
          </a:bodyPr>
          <a:lstStyle/>
          <a:p>
            <a:r>
              <a:rPr lang="en-US" dirty="0" smtClean="0">
                <a:latin typeface="Arial" pitchFamily="34" charset="0"/>
                <a:cs typeface="Arial" pitchFamily="34" charset="0"/>
              </a:rPr>
              <a:t>Image: </a:t>
            </a:r>
            <a:r>
              <a:rPr lang="en-US" dirty="0" smtClean="0">
                <a:latin typeface="Arial" pitchFamily="34" charset="0"/>
                <a:cs typeface="Arial" pitchFamily="34" charset="0"/>
                <a:hlinkClick r:id="rId3"/>
              </a:rPr>
              <a:t>http://www.flickr.com/photos/kennedylibrary/4312501994/</a:t>
            </a:r>
            <a:endParaRPr lang="en-US"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Donna</a:t>
            </a: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77BE6B28-3545-4EC4-8EDC-735A5E4B2D8C}" type="slidenum">
              <a:rPr lang="en-US" smtClean="0"/>
              <a:pPr/>
              <a:t>18</a:t>
            </a:fld>
            <a:endParaRPr lang="en-US" smtClean="0"/>
          </a:p>
        </p:txBody>
      </p:sp>
      <p:sp>
        <p:nvSpPr>
          <p:cNvPr id="46082" name="Rectangle 2"/>
          <p:cNvSpPr>
            <a:spLocks noGrp="1" noRot="1" noChangeAspect="1" noChangeArrowheads="1" noTextEdit="1"/>
          </p:cNvSpPr>
          <p:nvPr>
            <p:ph type="sldImg"/>
          </p:nvPr>
        </p:nvSpPr>
        <p:spPr>
          <a:xfrm>
            <a:off x="1143000" y="457200"/>
            <a:ext cx="4572000" cy="3429000"/>
          </a:xfrm>
          <a:ln/>
        </p:spPr>
      </p:sp>
      <p:sp>
        <p:nvSpPr>
          <p:cNvPr id="46083" name="Rectangle 3"/>
          <p:cNvSpPr>
            <a:spLocks noGrp="1" noChangeArrowheads="1"/>
          </p:cNvSpPr>
          <p:nvPr>
            <p:ph type="body" idx="1"/>
          </p:nvPr>
        </p:nvSpPr>
        <p:spPr>
          <a:xfrm>
            <a:off x="152400" y="4114800"/>
            <a:ext cx="6553200" cy="4648200"/>
          </a:xfrm>
          <a:noFill/>
          <a:ln/>
        </p:spPr>
        <p:txBody>
          <a:bodyPr>
            <a:noAutofit/>
          </a:bodyPr>
          <a:lstStyle/>
          <a:p>
            <a:pPr marL="0" marR="0" indent="0" algn="l" defTabSz="896203" rtl="0" eaLnBrk="1" fontAlgn="base" latinLnBrk="0" hangingPunct="1">
              <a:lnSpc>
                <a:spcPct val="100000"/>
              </a:lnSpc>
              <a:spcBef>
                <a:spcPct val="30000"/>
              </a:spcBef>
              <a:spcAft>
                <a:spcPct val="0"/>
              </a:spcAft>
              <a:buClrTx/>
              <a:buSzTx/>
              <a:buFontTx/>
              <a:buNone/>
              <a:tabLst/>
              <a:defRPr/>
            </a:pPr>
            <a:r>
              <a:rPr lang="en-US" b="1" dirty="0" smtClean="0">
                <a:latin typeface="Arial" pitchFamily="34" charset="0"/>
                <a:cs typeface="Arial" pitchFamily="34" charset="0"/>
              </a:rPr>
              <a:t>Donna</a:t>
            </a:r>
          </a:p>
          <a:p>
            <a:pPr marL="0" marR="0" indent="0" algn="l" defTabSz="896203"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cs typeface="Arial" pitchFamily="34" charset="0"/>
              </a:rPr>
              <a:t>“</a:t>
            </a:r>
            <a:r>
              <a:rPr lang="en-US" kern="1200" dirty="0" smtClean="0">
                <a:solidFill>
                  <a:schemeClr val="tx1"/>
                </a:solidFill>
                <a:latin typeface="Arial" pitchFamily="34" charset="0"/>
                <a:cs typeface="Arial" pitchFamily="34" charset="0"/>
              </a:rPr>
              <a:t>In simple terms the Visitors see the web as a series of tools. They decide what they want to achieve, chose an appropriate online tool to do the job, then log-off. They leave no social trace of themselves online. The Residents live a proportion of their lives online. They see the web as a place where they can express themselves and spend time with people. Residents will have a profile on a social networking platform and aspects of their persona, or digital identity, maintaining presence even when they are not online. The premise of V&amp;R is presented as a continuum whereby individuals’ modes of engagement will be more Visitor or Resident depending on their personal motivations and the context and situation at the time.” (Connaway, Lanclos, and</a:t>
            </a:r>
            <a:r>
              <a:rPr lang="en-US" kern="1200" baseline="0" dirty="0" smtClean="0">
                <a:solidFill>
                  <a:schemeClr val="tx1"/>
                </a:solidFill>
                <a:latin typeface="Arial" pitchFamily="34" charset="0"/>
                <a:cs typeface="Arial" pitchFamily="34" charset="0"/>
              </a:rPr>
              <a:t> </a:t>
            </a:r>
            <a:r>
              <a:rPr lang="en-US" kern="1200" dirty="0" smtClean="0">
                <a:solidFill>
                  <a:schemeClr val="tx1"/>
                </a:solidFill>
                <a:latin typeface="Arial" pitchFamily="34" charset="0"/>
                <a:cs typeface="Arial" pitchFamily="34" charset="0"/>
              </a:rPr>
              <a:t>Hood 2013</a:t>
            </a:r>
            <a:r>
              <a:rPr lang="en-US" kern="1200" baseline="0" dirty="0" smtClean="0">
                <a:solidFill>
                  <a:schemeClr val="tx1"/>
                </a:solidFill>
                <a:latin typeface="Arial" pitchFamily="34" charset="0"/>
                <a:cs typeface="Arial" pitchFamily="34" charset="0"/>
              </a:rPr>
              <a:t>)</a:t>
            </a:r>
            <a:endParaRPr lang="en-US"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i="1"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200" i="1" dirty="0" smtClean="0">
                <a:latin typeface="Arial" pitchFamily="34" charset="0"/>
                <a:cs typeface="Arial" pitchFamily="34" charset="0"/>
              </a:rPr>
              <a:t>Proceedings of the Association of College &amp; Research Libraries (ACRL) 2013 conference, April 10-13, 2013, Indianapolis, IN.</a:t>
            </a:r>
            <a:r>
              <a:rPr lang="en-US" sz="1200" dirty="0" smtClean="0">
                <a:latin typeface="Arial" pitchFamily="34" charset="0"/>
                <a:cs typeface="Arial" pitchFamily="34" charset="0"/>
              </a:rPr>
              <a:t> </a:t>
            </a:r>
            <a:r>
              <a:rPr lang="en-US" sz="1200" u="sng" dirty="0" smtClean="0">
                <a:latin typeface="Arial" pitchFamily="34" charset="0"/>
                <a:cs typeface="Arial" pitchFamily="34" charset="0"/>
                <a:hlinkClick r:id="rId3"/>
              </a:rPr>
              <a:t>http://www.ala.org/acrl/sites/ala.org.acrl/files/content/conferences/confsandpreconfs/2013/papers/Connaway_Google.pdf</a:t>
            </a:r>
            <a:r>
              <a:rPr lang="en-US" sz="1200" dirty="0" smtClean="0">
                <a:latin typeface="Arial" pitchFamily="34" charset="0"/>
                <a:cs typeface="Arial"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First Monday Paper: </a:t>
            </a:r>
            <a:r>
              <a:rPr lang="en-GB" dirty="0" smtClean="0">
                <a:latin typeface="Arial" pitchFamily="34" charset="0"/>
                <a:cs typeface="Arial" pitchFamily="34" charset="0"/>
                <a:hlinkClick r:id="rId4"/>
              </a:rPr>
              <a:t>http://is.gd/vandrpaper</a:t>
            </a:r>
            <a:r>
              <a:rPr lang="en-GB" dirty="0" smtClean="0">
                <a:latin typeface="Arial" pitchFamily="34" charset="0"/>
                <a:cs typeface="Arial"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Video: </a:t>
            </a:r>
            <a:r>
              <a:rPr lang="en-GB" dirty="0" smtClean="0">
                <a:latin typeface="Arial" pitchFamily="34" charset="0"/>
                <a:cs typeface="Arial" pitchFamily="34" charset="0"/>
                <a:hlinkClick r:id="rId5"/>
              </a:rPr>
              <a:t>http://is.gd/vandrvideo</a:t>
            </a:r>
            <a:r>
              <a:rPr lang="en-GB" dirty="0" smtClean="0">
                <a:latin typeface="Arial" pitchFamily="34" charset="0"/>
                <a:cs typeface="Arial" pitchFamily="34" charset="0"/>
              </a:rPr>
              <a:t> </a:t>
            </a:r>
          </a:p>
          <a:p>
            <a:endParaRPr lang="en-US" kern="1200" dirty="0">
              <a:solidFill>
                <a:schemeClr val="tx1"/>
              </a:solidFill>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Donna</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Image: </a:t>
            </a:r>
            <a:r>
              <a:rPr lang="en-US" dirty="0" smtClean="0">
                <a:latin typeface="Arial" pitchFamily="34" charset="0"/>
                <a:cs typeface="Arial" pitchFamily="34" charset="0"/>
                <a:hlinkClick r:id="rId3"/>
              </a:rPr>
              <a:t>http://www.flickr.com/photos/toddmecklem/2730613340/</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latin typeface="Arial" pitchFamily="34" charset="0"/>
                <a:cs typeface="Arial" pitchFamily="34" charset="0"/>
              </a:rPr>
              <a:t>Image:</a:t>
            </a:r>
            <a:r>
              <a:rPr lang="en-US" baseline="0" dirty="0" smtClean="0">
                <a:latin typeface="Arial" pitchFamily="34" charset="0"/>
                <a:cs typeface="Arial" pitchFamily="34" charset="0"/>
              </a:rPr>
              <a:t> </a:t>
            </a:r>
            <a:r>
              <a:rPr lang="en-US" baseline="0" dirty="0" smtClean="0">
                <a:latin typeface="Arial" pitchFamily="34" charset="0"/>
                <a:cs typeface="Arial" pitchFamily="34" charset="0"/>
                <a:hlinkClick r:id="rId3"/>
              </a:rPr>
              <a:t>http://www.flickr.com/photos/criminalintent/89026773/</a:t>
            </a:r>
            <a:endParaRPr lang="en-US" baseline="0" dirty="0" smtClean="0">
              <a:latin typeface="Arial" pitchFamily="34" charset="0"/>
              <a:cs typeface="Arial" pitchFamily="34" charset="0"/>
            </a:endParaRPr>
          </a:p>
          <a:p>
            <a:r>
              <a:rPr lang="en-US" b="1" dirty="0" smtClean="0">
                <a:latin typeface="Arial" pitchFamily="34" charset="0"/>
                <a:cs typeface="Arial" pitchFamily="34" charset="0"/>
              </a:rPr>
              <a:t>Lynn,</a:t>
            </a:r>
            <a:r>
              <a:rPr lang="en-US" b="1" baseline="0" dirty="0" smtClean="0">
                <a:latin typeface="Arial" pitchFamily="34" charset="0"/>
                <a:cs typeface="Arial" pitchFamily="34" charset="0"/>
              </a:rPr>
              <a:t> Donna, Erin</a:t>
            </a:r>
            <a:endParaRPr lang="en-US" b="1"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latin typeface="Arial" pitchFamily="34" charset="0"/>
                <a:cs typeface="Arial" pitchFamily="34" charset="0"/>
              </a:rPr>
              <a:t>Image: Microsoft Office</a:t>
            </a:r>
          </a:p>
          <a:p>
            <a:r>
              <a:rPr lang="en-US" b="1" dirty="0" smtClean="0">
                <a:latin typeface="Arial" pitchFamily="34" charset="0"/>
                <a:cs typeface="Arial" pitchFamily="34" charset="0"/>
              </a:rPr>
              <a:t>Lynn</a:t>
            </a:r>
          </a:p>
        </p:txBody>
      </p:sp>
      <p:sp>
        <p:nvSpPr>
          <p:cNvPr id="4" name="Slide Number Placeholder 3"/>
          <p:cNvSpPr>
            <a:spLocks noGrp="1"/>
          </p:cNvSpPr>
          <p:nvPr>
            <p:ph type="sldNum" sz="quarter" idx="10"/>
          </p:nvPr>
        </p:nvSpPr>
        <p:spPr/>
        <p:txBody>
          <a:bodyPr/>
          <a:lstStyle/>
          <a:p>
            <a:fld id="{AE921901-2D7D-404F-83CF-0310337D82A5}"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114800"/>
            <a:ext cx="6477000" cy="4876800"/>
          </a:xfrm>
        </p:spPr>
        <p:txBody>
          <a:bodyPr>
            <a:noAutofit/>
          </a:bodyPr>
          <a:lstStyle/>
          <a:p>
            <a:r>
              <a:rPr lang="en-US" dirty="0" smtClean="0">
                <a:latin typeface="Arial" pitchFamily="34" charset="0"/>
                <a:cs typeface="Arial" pitchFamily="34" charset="0"/>
              </a:rPr>
              <a:t>Image: </a:t>
            </a:r>
            <a:r>
              <a:rPr lang="en-US" dirty="0" smtClean="0">
                <a:latin typeface="Arial" pitchFamily="34" charset="0"/>
                <a:cs typeface="Arial" pitchFamily="34" charset="0"/>
                <a:hlinkClick r:id="rId3"/>
              </a:rPr>
              <a:t>http://www.flickr.com/photos/auro/230377281/</a:t>
            </a:r>
            <a:endParaRPr lang="en-US"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Lynn</a:t>
            </a:r>
          </a:p>
          <a:p>
            <a:r>
              <a:rPr lang="en-GB" sz="1200" kern="1200" dirty="0" smtClean="0">
                <a:solidFill>
                  <a:schemeClr val="tx1"/>
                </a:solidFill>
                <a:latin typeface="Arial" pitchFamily="34" charset="0"/>
                <a:cs typeface="Arial" pitchFamily="34" charset="0"/>
              </a:rPr>
              <a:t>Digital resources such as search engines and social media sites are mentioned at much higher percentages than physical places. This is not to say that people are not in physical spaces, just that digital places take up more of their awareness, when they think about places they “go” to find information and people. This reliance on digital spaces co-exists with a persistent need to be in contact with other people, not just online but face to face. Personal networks, and the relationships that comprise them, are tremendously important factors in how people gather information. Personal networks are an important part of people’s information-seeking strategies, across the educational stages, and it is important to keep that in mind when thinking about attracting people to institutional information and technology resources.  (</a:t>
            </a:r>
            <a:r>
              <a:rPr lang="en-GB" sz="1200" kern="1200" dirty="0" err="1" smtClean="0">
                <a:solidFill>
                  <a:schemeClr val="tx1"/>
                </a:solidFill>
                <a:latin typeface="Arial" pitchFamily="34" charset="0"/>
                <a:cs typeface="Arial" pitchFamily="34" charset="0"/>
              </a:rPr>
              <a:t>InfoKit</a:t>
            </a:r>
            <a:r>
              <a:rPr lang="en-GB" sz="1200" kern="1200" dirty="0" smtClean="0">
                <a:solidFill>
                  <a:schemeClr val="tx1"/>
                </a:solidFill>
                <a:latin typeface="Arial" pitchFamily="34" charset="0"/>
                <a:cs typeface="Arial" pitchFamily="34" charset="0"/>
              </a:rPr>
              <a:t>,</a:t>
            </a:r>
            <a:r>
              <a:rPr lang="en-GB" sz="1200" kern="1200" baseline="0" dirty="0" smtClean="0">
                <a:solidFill>
                  <a:schemeClr val="tx1"/>
                </a:solidFill>
                <a:latin typeface="Arial" pitchFamily="34" charset="0"/>
                <a:cs typeface="Arial" pitchFamily="34" charset="0"/>
              </a:rPr>
              <a:t> People Trust People)</a:t>
            </a:r>
          </a:p>
          <a:p>
            <a:endParaRPr lang="en-GB" sz="1200" kern="1200" baseline="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Arial" pitchFamily="34" charset="0"/>
                <a:cs typeface="Arial" pitchFamily="34" charset="0"/>
              </a:rPr>
              <a:t>The point is that individuals seek what they need within the relationships that surround them. As they move through the educational stages, their networks are increasingly populated with people who have relevant subject expertise, so that by the time individuals are faculty members, when they say they called a “friend” about an article, it is nearly certain that the friend is also an expert in the field. Relationships continue to be a major component in how individuals get their information and whom they choose for collaboration and one of the reasons for engaging with technology (</a:t>
            </a:r>
            <a:r>
              <a:rPr lang="en-GB" sz="1200" u="sng" kern="1200" dirty="0" smtClean="0">
                <a:solidFill>
                  <a:schemeClr val="tx1"/>
                </a:solidFill>
                <a:latin typeface="Arial" pitchFamily="34" charset="0"/>
                <a:cs typeface="Arial" pitchFamily="34" charset="0"/>
              </a:rPr>
              <a:t>Connaway and Radford 2011</a:t>
            </a:r>
            <a:r>
              <a:rPr lang="en-GB" sz="1200" kern="1200" dirty="0" smtClean="0">
                <a:solidFill>
                  <a:schemeClr val="tx1"/>
                </a:solidFill>
                <a:latin typeface="Arial" pitchFamily="34" charset="0"/>
                <a:cs typeface="Arial" pitchFamily="34" charset="0"/>
              </a:rPr>
              <a:t> ).</a:t>
            </a:r>
            <a:r>
              <a:rPr lang="en-US" dirty="0" smtClean="0">
                <a:latin typeface="Arial" pitchFamily="34" charset="0"/>
                <a:cs typeface="Arial" pitchFamily="34" charset="0"/>
              </a:rPr>
              <a:t> </a:t>
            </a:r>
            <a:r>
              <a:rPr lang="en-GB" sz="1200" kern="1200" dirty="0" smtClean="0">
                <a:solidFill>
                  <a:schemeClr val="tx1"/>
                </a:solidFill>
                <a:latin typeface="Arial" pitchFamily="34" charset="0"/>
                <a:cs typeface="Arial" pitchFamily="34" charset="0"/>
              </a:rPr>
              <a:t> (</a:t>
            </a:r>
            <a:r>
              <a:rPr lang="en-GB" sz="1200" kern="1200" dirty="0" err="1" smtClean="0">
                <a:solidFill>
                  <a:schemeClr val="tx1"/>
                </a:solidFill>
                <a:latin typeface="Arial" pitchFamily="34" charset="0"/>
                <a:cs typeface="Arial" pitchFamily="34" charset="0"/>
              </a:rPr>
              <a:t>InfoKit</a:t>
            </a:r>
            <a:r>
              <a:rPr lang="en-GB" sz="1200" kern="1200" dirty="0" smtClean="0">
                <a:solidFill>
                  <a:schemeClr val="tx1"/>
                </a:solidFill>
                <a:latin typeface="Arial" pitchFamily="34" charset="0"/>
                <a:cs typeface="Arial" pitchFamily="34" charset="0"/>
              </a:rPr>
              <a:t>,</a:t>
            </a:r>
            <a:r>
              <a:rPr lang="en-GB" sz="1200" kern="1200" baseline="0" dirty="0" smtClean="0">
                <a:solidFill>
                  <a:schemeClr val="tx1"/>
                </a:solidFill>
                <a:latin typeface="Arial" pitchFamily="34" charset="0"/>
                <a:cs typeface="Arial" pitchFamily="34" charset="0"/>
              </a:rPr>
              <a:t> People Trust People)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Arial" pitchFamily="34" charset="0"/>
                <a:cs typeface="Arial" pitchFamily="34" charset="0"/>
              </a:rPr>
              <a:t>Connaway, Lynn Silipigni, and Marie L. Radford. 2011. </a:t>
            </a:r>
            <a:r>
              <a:rPr lang="en-GB" sz="1200" i="1" kern="1200" dirty="0" smtClean="0">
                <a:solidFill>
                  <a:schemeClr val="tx1"/>
                </a:solidFill>
                <a:latin typeface="Arial" pitchFamily="34" charset="0"/>
                <a:cs typeface="Arial" pitchFamily="34" charset="0"/>
              </a:rPr>
              <a:t>Seeking synchronicity: Revelations and recommendations for virtual reference. </a:t>
            </a:r>
            <a:r>
              <a:rPr lang="en-GB" sz="1200" kern="1200" dirty="0" smtClean="0">
                <a:solidFill>
                  <a:schemeClr val="tx1"/>
                </a:solidFill>
                <a:latin typeface="Arial" pitchFamily="34" charset="0"/>
                <a:cs typeface="Arial" pitchFamily="34" charset="0"/>
              </a:rPr>
              <a:t>Dublin, OH: OCLC Research. </a:t>
            </a:r>
            <a:r>
              <a:rPr lang="en-GB" sz="1200" u="sng" kern="1200" dirty="0" smtClean="0">
                <a:solidFill>
                  <a:schemeClr val="tx1"/>
                </a:solidFill>
                <a:latin typeface="Arial" pitchFamily="34" charset="0"/>
                <a:cs typeface="Arial" pitchFamily="34" charset="0"/>
                <a:hlinkClick r:id="rId4"/>
              </a:rPr>
              <a:t>http://www.oclc.org/reports/synchronicity/full.pdf</a:t>
            </a:r>
            <a:r>
              <a:rPr lang="en-GB" sz="1200" kern="1200" dirty="0" smtClean="0">
                <a:solidFill>
                  <a:schemeClr val="tx1"/>
                </a:solidFill>
                <a:latin typeface="Arial" pitchFamily="34" charset="0"/>
                <a:cs typeface="Arial" pitchFamily="34" charset="0"/>
              </a:rPr>
              <a:t>. </a:t>
            </a:r>
            <a:endParaRPr lang="en-US" sz="1200" kern="1200" dirty="0" smtClean="0">
              <a:solidFill>
                <a:schemeClr val="tx1"/>
              </a:solidFill>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400800" cy="4114800"/>
          </a:xfrm>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kern="1200" dirty="0" smtClean="0">
                <a:solidFill>
                  <a:schemeClr val="tx1"/>
                </a:solidFill>
                <a:latin typeface="Arial" pitchFamily="34" charset="0"/>
                <a:ea typeface="+mn-ea"/>
                <a:cs typeface="Arial" pitchFamily="34" charset="0"/>
              </a:rPr>
              <a:t>Image: </a:t>
            </a:r>
            <a:r>
              <a:rPr lang="en-GB" kern="1200" dirty="0" smtClean="0">
                <a:solidFill>
                  <a:schemeClr val="tx1"/>
                </a:solidFill>
                <a:latin typeface="Arial" pitchFamily="34" charset="0"/>
                <a:ea typeface="+mn-ea"/>
                <a:cs typeface="Arial" pitchFamily="34" charset="0"/>
                <a:hlinkClick r:id="rId3"/>
              </a:rPr>
              <a:t>http://www.flickr.com/photos/mangpages/3233581857/</a:t>
            </a:r>
            <a:endParaRPr lang="en-GB" kern="1200" dirty="0" smtClean="0">
              <a:solidFill>
                <a:schemeClr val="tx1"/>
              </a:solidFill>
              <a:latin typeface="Arial" pitchFamily="34" charset="0"/>
              <a:ea typeface="+mn-ea"/>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Lynn</a:t>
            </a:r>
          </a:p>
          <a:p>
            <a:pPr marL="0" marR="0" indent="0" algn="l" defTabSz="457200" rtl="0" eaLnBrk="1" fontAlgn="auto" latinLnBrk="0" hangingPunct="1">
              <a:lnSpc>
                <a:spcPct val="100000"/>
              </a:lnSpc>
              <a:spcBef>
                <a:spcPts val="0"/>
              </a:spcBef>
              <a:spcAft>
                <a:spcPts val="0"/>
              </a:spcAft>
              <a:buClrTx/>
              <a:buSzTx/>
              <a:buFontTx/>
              <a:buNone/>
              <a:tabLst/>
              <a:defRPr/>
            </a:pPr>
            <a:r>
              <a:rPr lang="en-GB" kern="1200" dirty="0" smtClean="0">
                <a:solidFill>
                  <a:schemeClr val="tx1"/>
                </a:solidFill>
                <a:latin typeface="Arial" pitchFamily="34" charset="0"/>
                <a:ea typeface="+mn-ea"/>
                <a:cs typeface="Arial" pitchFamily="34" charset="0"/>
              </a:rPr>
              <a:t>The high frequency of mentions of texting, telephone calls, and private messaging by the Emerging and Establishing educational stage interviewees correlates with the technology that these participants said they could not live without - the smart phone/cell phone or laptop. These not only are used for communicating and contacting individuals but also for searching the internet, and organizing their time and activities with the calendar. (</a:t>
            </a:r>
            <a:r>
              <a:rPr lang="en-GB" kern="1200" dirty="0" err="1" smtClean="0">
                <a:solidFill>
                  <a:schemeClr val="tx1"/>
                </a:solidFill>
                <a:latin typeface="Arial" pitchFamily="34" charset="0"/>
                <a:ea typeface="+mn-ea"/>
                <a:cs typeface="Arial" pitchFamily="34" charset="0"/>
              </a:rPr>
              <a:t>InfoKit</a:t>
            </a:r>
            <a:r>
              <a:rPr lang="en-GB" kern="1200" dirty="0" smtClean="0">
                <a:solidFill>
                  <a:schemeClr val="tx1"/>
                </a:solidFill>
                <a:latin typeface="Arial" pitchFamily="34" charset="0"/>
                <a:ea typeface="+mn-ea"/>
                <a:cs typeface="Arial" pitchFamily="34" charset="0"/>
              </a:rPr>
              <a:t>,</a:t>
            </a:r>
            <a:r>
              <a:rPr lang="en-GB" kern="1200" baseline="0" dirty="0" smtClean="0">
                <a:solidFill>
                  <a:schemeClr val="tx1"/>
                </a:solidFill>
                <a:latin typeface="Arial" pitchFamily="34" charset="0"/>
                <a:ea typeface="+mn-ea"/>
                <a:cs typeface="Arial" pitchFamily="34" charset="0"/>
              </a:rPr>
              <a:t> People Trust People)</a:t>
            </a:r>
          </a:p>
          <a:p>
            <a:pPr marL="0" marR="0" indent="0" algn="l" defTabSz="457200" rtl="0" eaLnBrk="1" fontAlgn="auto" latinLnBrk="0" hangingPunct="1">
              <a:lnSpc>
                <a:spcPct val="100000"/>
              </a:lnSpc>
              <a:spcBef>
                <a:spcPts val="0"/>
              </a:spcBef>
              <a:spcAft>
                <a:spcPts val="0"/>
              </a:spcAft>
              <a:buClrTx/>
              <a:buSzTx/>
              <a:buFontTx/>
              <a:buNone/>
              <a:tabLst/>
              <a:defRPr/>
            </a:pPr>
            <a:endParaRPr lang="en-GB" kern="1200" baseline="0" dirty="0" smtClean="0">
              <a:solidFill>
                <a:schemeClr val="tx1"/>
              </a:solidFill>
              <a:latin typeface="Arial" pitchFamily="34" charset="0"/>
              <a:ea typeface="+mn-ea"/>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kern="1200" dirty="0" smtClean="0">
                <a:solidFill>
                  <a:schemeClr val="tx1"/>
                </a:solidFill>
                <a:latin typeface="Arial" pitchFamily="34" charset="0"/>
                <a:ea typeface="+mn-ea"/>
                <a:cs typeface="Arial" pitchFamily="34" charset="0"/>
              </a:rPr>
              <a:t>Note here the lack of consistency in what is the “most important” device from individual to individual. Some cannot live without their phones, some their laptops. Such results reinforce the importance of device-agnostic services and resources. The results also demonstrate that as portable devices gain functionality that has been traditionally only available on a laptop or desktop, individuals will adopt the technology that is most convenient for their situation. They expect to be able to use their own technology to connect with institutional (and other) resources and exemplify resident modes of behaviour. (</a:t>
            </a:r>
            <a:r>
              <a:rPr lang="en-GB" kern="1200" dirty="0" err="1" smtClean="0">
                <a:solidFill>
                  <a:schemeClr val="tx1"/>
                </a:solidFill>
                <a:latin typeface="Arial" pitchFamily="34" charset="0"/>
                <a:ea typeface="+mn-ea"/>
                <a:cs typeface="Arial" pitchFamily="34" charset="0"/>
              </a:rPr>
              <a:t>InfoKit</a:t>
            </a:r>
            <a:r>
              <a:rPr lang="en-GB" kern="1200" dirty="0" smtClean="0">
                <a:solidFill>
                  <a:schemeClr val="tx1"/>
                </a:solidFill>
                <a:latin typeface="Arial" pitchFamily="34" charset="0"/>
                <a:ea typeface="+mn-ea"/>
                <a:cs typeface="Arial" pitchFamily="34" charset="0"/>
              </a:rPr>
              <a:t>,</a:t>
            </a:r>
            <a:r>
              <a:rPr lang="en-GB" kern="1200" baseline="0" dirty="0" smtClean="0">
                <a:solidFill>
                  <a:schemeClr val="tx1"/>
                </a:solidFill>
                <a:latin typeface="Arial" pitchFamily="34" charset="0"/>
                <a:ea typeface="+mn-ea"/>
                <a:cs typeface="Arial" pitchFamily="34" charset="0"/>
              </a:rPr>
              <a:t> People Trust People)</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04800"/>
            <a:ext cx="4343400" cy="3257550"/>
          </a:xfrm>
        </p:spPr>
      </p:sp>
      <p:sp>
        <p:nvSpPr>
          <p:cNvPr id="3" name="Notes Placeholder 2"/>
          <p:cNvSpPr>
            <a:spLocks noGrp="1"/>
          </p:cNvSpPr>
          <p:nvPr>
            <p:ph type="body" idx="1"/>
          </p:nvPr>
        </p:nvSpPr>
        <p:spPr>
          <a:xfrm>
            <a:off x="1" y="3657600"/>
            <a:ext cx="6856412" cy="5334000"/>
          </a:xfrm>
        </p:spPr>
        <p:txBody>
          <a:bodyPr>
            <a:noAutofit/>
          </a:bodyPr>
          <a:lstStyle/>
          <a:p>
            <a:r>
              <a:rPr lang="en-US" sz="1100" dirty="0" smtClean="0">
                <a:latin typeface="Arial" pitchFamily="34" charset="0"/>
                <a:cs typeface="Arial" pitchFamily="34" charset="0"/>
              </a:rPr>
              <a:t>Image: </a:t>
            </a:r>
            <a:r>
              <a:rPr lang="en-US" sz="1100" dirty="0" smtClean="0">
                <a:latin typeface="Arial" pitchFamily="34" charset="0"/>
                <a:cs typeface="Arial" pitchFamily="34" charset="0"/>
                <a:hlinkClick r:id="rId3"/>
              </a:rPr>
              <a:t>http://www.flickr.com/photos/dubpics/8685963533/</a:t>
            </a:r>
            <a:endParaRPr lang="en-US" sz="11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1" dirty="0" smtClean="0">
                <a:latin typeface="Arial" pitchFamily="34" charset="0"/>
                <a:cs typeface="Arial" pitchFamily="34" charset="0"/>
              </a:rPr>
              <a:t>Lynn</a:t>
            </a:r>
          </a:p>
          <a:p>
            <a:r>
              <a:rPr lang="en-GB" sz="1100" kern="1200" dirty="0" smtClean="0">
                <a:solidFill>
                  <a:schemeClr val="tx1"/>
                </a:solidFill>
                <a:latin typeface="Arial" pitchFamily="34" charset="0"/>
                <a:cs typeface="Arial" pitchFamily="34" charset="0"/>
              </a:rPr>
              <a:t>Visitors and Residents (V&amp;R) data agree with other research projects that indicate that some individuals are frustrated with libraries and do not physically visit them because of limited hours, long travel distances, and the time needed to do their research in the library (Connaway 2013; Connaway, Lanclos, and Hood 2013a; Connaway, Lanclos, White, Le Cornu, and Hood 2013; </a:t>
            </a:r>
            <a:r>
              <a:rPr lang="en-GB" sz="1100" kern="1200" dirty="0" err="1" smtClean="0">
                <a:solidFill>
                  <a:schemeClr val="tx1"/>
                </a:solidFill>
                <a:latin typeface="Arial" pitchFamily="34" charset="0"/>
                <a:cs typeface="Arial" pitchFamily="34" charset="0"/>
              </a:rPr>
              <a:t>Pullinger</a:t>
            </a:r>
            <a:r>
              <a:rPr lang="en-GB" sz="1100" kern="1200" dirty="0" smtClean="0">
                <a:solidFill>
                  <a:schemeClr val="tx1"/>
                </a:solidFill>
                <a:latin typeface="Arial" pitchFamily="34" charset="0"/>
                <a:cs typeface="Arial" pitchFamily="34" charset="0"/>
              </a:rPr>
              <a:t> 1999; </a:t>
            </a:r>
            <a:r>
              <a:rPr lang="en-GB" sz="1100" u="sng" kern="1200" dirty="0" smtClean="0">
                <a:solidFill>
                  <a:schemeClr val="tx1"/>
                </a:solidFill>
                <a:latin typeface="Arial" pitchFamily="34" charset="0"/>
                <a:cs typeface="Arial" pitchFamily="34" charset="0"/>
              </a:rPr>
              <a:t>White and Connaway 2011-2012</a:t>
            </a:r>
            <a:r>
              <a:rPr lang="en-GB" sz="1100" kern="1200" dirty="0" smtClean="0">
                <a:solidFill>
                  <a:schemeClr val="tx1"/>
                </a:solidFill>
                <a:latin typeface="Arial" pitchFamily="34" charset="0"/>
                <a:cs typeface="Arial" pitchFamily="34" charset="0"/>
              </a:rPr>
              <a:t> ). Search engines (in particular, Google) are preferred because they are more convenient and faster—they are always available (</a:t>
            </a:r>
            <a:r>
              <a:rPr lang="en-GB" sz="1100" u="sng" kern="1200" dirty="0" smtClean="0">
                <a:solidFill>
                  <a:schemeClr val="tx1"/>
                </a:solidFill>
                <a:latin typeface="Arial" pitchFamily="34" charset="0"/>
                <a:cs typeface="Arial" pitchFamily="34" charset="0"/>
              </a:rPr>
              <a:t>De Rosa et al. 2005</a:t>
            </a:r>
            <a:r>
              <a:rPr lang="en-GB" sz="1100" kern="1200" dirty="0" smtClean="0">
                <a:solidFill>
                  <a:schemeClr val="tx1"/>
                </a:solidFill>
                <a:latin typeface="Arial" pitchFamily="34" charset="0"/>
                <a:cs typeface="Arial" pitchFamily="34" charset="0"/>
              </a:rPr>
              <a:t> ), and also because they are perceived to be reliable, as well as fast.</a:t>
            </a:r>
            <a:r>
              <a:rPr lang="en-US" sz="1100" dirty="0" smtClean="0">
                <a:latin typeface="Arial" pitchFamily="34" charset="0"/>
                <a:cs typeface="Arial" pitchFamily="34" charset="0"/>
              </a:rPr>
              <a:t> </a:t>
            </a:r>
            <a:r>
              <a:rPr lang="en-GB" sz="1100" kern="1200" dirty="0" smtClean="0">
                <a:solidFill>
                  <a:schemeClr val="tx1"/>
                </a:solidFill>
                <a:latin typeface="Arial" pitchFamily="34" charset="0"/>
                <a:cs typeface="Arial" pitchFamily="34" charset="0"/>
              </a:rPr>
              <a:t> (</a:t>
            </a:r>
            <a:r>
              <a:rPr lang="en-GB" sz="1100" kern="1200" dirty="0" err="1" smtClean="0">
                <a:solidFill>
                  <a:schemeClr val="tx1"/>
                </a:solidFill>
                <a:latin typeface="Arial" pitchFamily="34" charset="0"/>
                <a:cs typeface="Arial" pitchFamily="34" charset="0"/>
              </a:rPr>
              <a:t>InfoKit</a:t>
            </a:r>
            <a:r>
              <a:rPr lang="en-GB" sz="1100" kern="1200" dirty="0" smtClean="0">
                <a:solidFill>
                  <a:schemeClr val="tx1"/>
                </a:solidFill>
                <a:latin typeface="Arial" pitchFamily="34" charset="0"/>
                <a:cs typeface="Arial" pitchFamily="34" charset="0"/>
              </a:rPr>
              <a:t>, Convenient Doesn’t Always Mean Simple)</a:t>
            </a:r>
          </a:p>
          <a:p>
            <a:endParaRPr lang="en-GB" sz="1100" kern="1200" dirty="0" smtClean="0">
              <a:solidFill>
                <a:schemeClr val="tx1"/>
              </a:solidFill>
              <a:latin typeface="Arial" pitchFamily="34" charset="0"/>
              <a:cs typeface="Arial" pitchFamily="34" charset="0"/>
            </a:endParaRPr>
          </a:p>
          <a:p>
            <a:r>
              <a:rPr lang="en-GB" sz="1100" kern="1200" dirty="0" smtClean="0">
                <a:solidFill>
                  <a:schemeClr val="tx1"/>
                </a:solidFill>
                <a:latin typeface="Arial" pitchFamily="34" charset="0"/>
                <a:cs typeface="Arial" pitchFamily="34" charset="0"/>
              </a:rPr>
              <a:t>Speed and efficiency are relatively conventional ways of defining “convenience,” and they are certainly factors in the decisions people make about where to go and what to use, when seeking information. (</a:t>
            </a:r>
            <a:r>
              <a:rPr lang="en-GB" sz="1100" kern="1200" dirty="0" err="1" smtClean="0">
                <a:solidFill>
                  <a:schemeClr val="tx1"/>
                </a:solidFill>
                <a:latin typeface="Arial" pitchFamily="34" charset="0"/>
                <a:cs typeface="Arial" pitchFamily="34" charset="0"/>
              </a:rPr>
              <a:t>InfoKit</a:t>
            </a:r>
            <a:r>
              <a:rPr lang="en-GB" sz="1100" kern="1200" dirty="0" smtClean="0">
                <a:solidFill>
                  <a:schemeClr val="tx1"/>
                </a:solidFill>
                <a:latin typeface="Arial" pitchFamily="34" charset="0"/>
                <a:cs typeface="Arial" pitchFamily="34" charset="0"/>
              </a:rPr>
              <a:t>, Convenient Doesn’t Always Mean Simple)</a:t>
            </a:r>
            <a:endParaRPr lang="en-US" sz="1100" kern="1200" dirty="0" smtClean="0">
              <a:solidFill>
                <a:schemeClr val="tx1"/>
              </a:solidFill>
              <a:latin typeface="Arial" pitchFamily="34" charset="0"/>
              <a:cs typeface="Arial" pitchFamily="34" charset="0"/>
            </a:endParaRPr>
          </a:p>
          <a:p>
            <a:r>
              <a:rPr lang="en-GB" sz="1100" kern="1200" dirty="0" smtClean="0">
                <a:solidFill>
                  <a:schemeClr val="tx1"/>
                </a:solidFill>
                <a:latin typeface="Arial" pitchFamily="34" charset="0"/>
                <a:cs typeface="Arial" pitchFamily="34" charset="0"/>
              </a:rPr>
              <a:t> </a:t>
            </a:r>
            <a:endParaRPr lang="en-US" sz="1100" kern="1200" dirty="0" smtClean="0">
              <a:solidFill>
                <a:schemeClr val="tx1"/>
              </a:solidFill>
              <a:latin typeface="Arial" pitchFamily="34" charset="0"/>
              <a:cs typeface="Arial" pitchFamily="34" charset="0"/>
            </a:endParaRPr>
          </a:p>
          <a:p>
            <a:r>
              <a:rPr lang="en-GB" sz="1100" kern="1200" dirty="0" smtClean="0">
                <a:solidFill>
                  <a:schemeClr val="tx1"/>
                </a:solidFill>
                <a:latin typeface="Arial" pitchFamily="34" charset="0"/>
                <a:cs typeface="Arial" pitchFamily="34" charset="0"/>
              </a:rPr>
              <a:t>Data from the V&amp;R project reveal that individuals in all educational stages cite the relevance of convenience/ease of use to their decision-making, trumping all other reasons for selecting and using a source (</a:t>
            </a:r>
            <a:r>
              <a:rPr lang="en-GB" sz="1100" u="sng" kern="1200" dirty="0" smtClean="0">
                <a:solidFill>
                  <a:schemeClr val="tx1"/>
                </a:solidFill>
                <a:latin typeface="Arial" pitchFamily="34" charset="0"/>
                <a:cs typeface="Arial" pitchFamily="34" charset="0"/>
              </a:rPr>
              <a:t>White and Connaway 2011-2012</a:t>
            </a:r>
            <a:r>
              <a:rPr lang="en-GB" sz="1100" kern="1200" dirty="0" smtClean="0">
                <a:solidFill>
                  <a:schemeClr val="tx1"/>
                </a:solidFill>
                <a:latin typeface="Arial" pitchFamily="34" charset="0"/>
                <a:cs typeface="Arial" pitchFamily="34" charset="0"/>
              </a:rPr>
              <a:t> ; Connaway, White, and Lanclos 2011). (</a:t>
            </a:r>
            <a:r>
              <a:rPr lang="en-GB" sz="1100" kern="1200" dirty="0" err="1" smtClean="0">
                <a:solidFill>
                  <a:schemeClr val="tx1"/>
                </a:solidFill>
                <a:latin typeface="Arial" pitchFamily="34" charset="0"/>
                <a:cs typeface="Arial" pitchFamily="34" charset="0"/>
              </a:rPr>
              <a:t>InfoKit</a:t>
            </a:r>
            <a:r>
              <a:rPr lang="en-GB" sz="1100" kern="1200" dirty="0" smtClean="0">
                <a:solidFill>
                  <a:schemeClr val="tx1"/>
                </a:solidFill>
                <a:latin typeface="Arial" pitchFamily="34" charset="0"/>
                <a:cs typeface="Arial" pitchFamily="34" charset="0"/>
              </a:rPr>
              <a:t>, Convenient Doesn’t Always Mean Simple)</a:t>
            </a:r>
            <a:endParaRPr lang="en-US" sz="1100" kern="1200" dirty="0" smtClean="0">
              <a:solidFill>
                <a:schemeClr val="tx1"/>
              </a:solidFill>
              <a:latin typeface="Arial" pitchFamily="34" charset="0"/>
              <a:cs typeface="Arial" pitchFamily="34" charset="0"/>
            </a:endParaRPr>
          </a:p>
          <a:p>
            <a:endParaRPr lang="en-US" sz="1100" dirty="0" smtClean="0">
              <a:latin typeface="Arial" pitchFamily="34" charset="0"/>
              <a:cs typeface="Arial" pitchFamily="34" charset="0"/>
            </a:endParaRPr>
          </a:p>
          <a:p>
            <a:r>
              <a:rPr lang="en-GB" sz="1100" kern="1200" dirty="0" smtClean="0">
                <a:solidFill>
                  <a:schemeClr val="tx1"/>
                </a:solidFill>
                <a:latin typeface="Arial" pitchFamily="34" charset="0"/>
                <a:cs typeface="Arial" pitchFamily="34" charset="0"/>
              </a:rPr>
              <a:t>Familiarity appeared to also be a major component of individuals’ perceptions both of authority and convenience.  If an individual had done something/used something before, they were more likely to perceive that thing as being “convenient,” even if it objectively took more steps and/or time than other solutions. While the methods some individuals used to seek and assess information were inelegant, they had been developed at an early age, and had become well worn and comfortable, if not terribly efficient or sophisticated.  They continued using these methods in part because they tended to yield effective results. (</a:t>
            </a:r>
            <a:r>
              <a:rPr lang="en-GB" sz="1100" kern="1200" dirty="0" err="1" smtClean="0">
                <a:solidFill>
                  <a:schemeClr val="tx1"/>
                </a:solidFill>
                <a:latin typeface="Arial" pitchFamily="34" charset="0"/>
                <a:cs typeface="Arial" pitchFamily="34" charset="0"/>
              </a:rPr>
              <a:t>InfoKit</a:t>
            </a:r>
            <a:r>
              <a:rPr lang="en-GB" sz="1100" kern="1200" dirty="0" smtClean="0">
                <a:solidFill>
                  <a:schemeClr val="tx1"/>
                </a:solidFill>
                <a:latin typeface="Arial" pitchFamily="34" charset="0"/>
                <a:cs typeface="Arial" pitchFamily="34" charset="0"/>
              </a:rPr>
              <a:t>, Convenient Doesn’t Always Mean Simple)</a:t>
            </a:r>
            <a:endParaRPr lang="en-US" sz="1100" kern="1200" dirty="0" smtClean="0">
              <a:solidFill>
                <a:schemeClr val="tx1"/>
              </a:solidFill>
              <a:latin typeface="Arial" pitchFamily="34" charset="0"/>
              <a:cs typeface="Arial" pitchFamily="34" charset="0"/>
            </a:endParaRPr>
          </a:p>
          <a:p>
            <a:endParaRPr lang="en-US" sz="1100" dirty="0" smtClean="0">
              <a:latin typeface="Arial" pitchFamily="34" charset="0"/>
              <a:cs typeface="Arial" pitchFamily="34" charset="0"/>
            </a:endParaRPr>
          </a:p>
          <a:p>
            <a:pPr>
              <a:defRPr/>
            </a:pPr>
            <a:r>
              <a:rPr lang="en-GB" sz="1100" dirty="0" smtClean="0">
                <a:latin typeface="Arial" pitchFamily="34" charset="0"/>
                <a:cs typeface="Arial" pitchFamily="34" charset="0"/>
              </a:rPr>
              <a:t>Connaway, Lynn Silipigni. 2013. Why the internet is more attractive than the library. </a:t>
            </a:r>
            <a:r>
              <a:rPr lang="en-GB" sz="1100" i="1" dirty="0" smtClean="0">
                <a:latin typeface="Arial" pitchFamily="34" charset="0"/>
                <a:cs typeface="Arial" pitchFamily="34" charset="0"/>
              </a:rPr>
              <a:t>The Serials Librarian</a:t>
            </a:r>
            <a:r>
              <a:rPr lang="en-GB" sz="1100" dirty="0" smtClean="0">
                <a:latin typeface="Arial" pitchFamily="34" charset="0"/>
                <a:cs typeface="Arial" pitchFamily="34" charset="0"/>
              </a:rPr>
              <a:t> 64, no. 1-4: 41-56.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latin typeface="Arial" pitchFamily="34" charset="0"/>
              <a:cs typeface="Arial" pitchFamily="34" charset="0"/>
            </a:endParaRPr>
          </a:p>
          <a:p>
            <a:endParaRPr lang="en-US" sz="10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399"/>
            <a:ext cx="6856413" cy="4799013"/>
          </a:xfrm>
        </p:spPr>
        <p:txBody>
          <a:bodyPr>
            <a:noAutofit/>
          </a:bodyPr>
          <a:lstStyle/>
          <a:p>
            <a:pPr>
              <a:defRPr/>
            </a:pPr>
            <a:r>
              <a:rPr lang="en-GB" sz="1100" dirty="0" smtClean="0">
                <a:latin typeface="Arial" pitchFamily="34" charset="0"/>
                <a:cs typeface="Arial" pitchFamily="34" charset="0"/>
              </a:rPr>
              <a:t>Connaway, Lynn Silipigni, Donna Lanclos, and Erin M. Hood. 2013. “I always stick with the first thing that comes up on Google…” Where people go for information, what they use and why.  </a:t>
            </a:r>
            <a:r>
              <a:rPr lang="en-US" sz="1100" dirty="0" smtClean="0">
                <a:latin typeface="Arial" pitchFamily="34" charset="0"/>
                <a:cs typeface="Arial" pitchFamily="34" charset="0"/>
              </a:rPr>
              <a:t>Accepted for publication, EDUCAUSE Review Online.</a:t>
            </a:r>
            <a:endParaRPr lang="en-GB" sz="1100" dirty="0" smtClean="0">
              <a:latin typeface="Arial" pitchFamily="34" charset="0"/>
              <a:cs typeface="Arial" pitchFamily="34" charset="0"/>
            </a:endParaRPr>
          </a:p>
          <a:p>
            <a:pPr>
              <a:defRPr/>
            </a:pPr>
            <a:endParaRPr lang="en-GB" sz="1100" dirty="0" smtClean="0">
              <a:latin typeface="Arial" pitchFamily="34" charset="0"/>
              <a:cs typeface="Arial" pitchFamily="34" charset="0"/>
            </a:endParaRPr>
          </a:p>
          <a:p>
            <a:pPr>
              <a:defRPr/>
            </a:pPr>
            <a:r>
              <a:rPr lang="en-GB" sz="1100" dirty="0" smtClean="0">
                <a:latin typeface="Arial" pitchFamily="34" charset="0"/>
                <a:cs typeface="Arial" pitchFamily="34" charset="0"/>
              </a:rPr>
              <a:t>Connaway, Lynn Silipigni, Donna Lanclos, David White, Alison Le Cornu, and Erin M. Hood. 2013. User-</a:t>
            </a:r>
            <a:r>
              <a:rPr lang="en-GB" sz="1100" dirty="0" err="1" smtClean="0">
                <a:latin typeface="Arial" pitchFamily="34" charset="0"/>
                <a:cs typeface="Arial" pitchFamily="34" charset="0"/>
              </a:rPr>
              <a:t>centered</a:t>
            </a:r>
            <a:r>
              <a:rPr lang="en-GB" sz="1100" dirty="0" smtClean="0">
                <a:latin typeface="Arial" pitchFamily="34" charset="0"/>
                <a:cs typeface="Arial" pitchFamily="34" charset="0"/>
              </a:rPr>
              <a:t> decision making: A new model for developing academic library services and systems. </a:t>
            </a:r>
            <a:r>
              <a:rPr lang="en-GB" sz="1100" i="1" dirty="0" smtClean="0">
                <a:latin typeface="Arial" pitchFamily="34" charset="0"/>
                <a:cs typeface="Arial" pitchFamily="34" charset="0"/>
              </a:rPr>
              <a:t>IFLA Journal </a:t>
            </a:r>
            <a:r>
              <a:rPr lang="en-GB" sz="1100" dirty="0" smtClean="0">
                <a:latin typeface="Arial" pitchFamily="34" charset="0"/>
                <a:cs typeface="Arial" pitchFamily="34" charset="0"/>
              </a:rPr>
              <a:t>39, no. 1: 30-36. </a:t>
            </a:r>
            <a:endParaRPr lang="en-US" sz="1100" dirty="0" smtClean="0">
              <a:latin typeface="Arial" pitchFamily="34" charset="0"/>
              <a:cs typeface="Arial" pitchFamily="34" charset="0"/>
            </a:endParaRPr>
          </a:p>
          <a:p>
            <a:pPr>
              <a:defRPr/>
            </a:pPr>
            <a:endParaRPr lang="en-US" sz="1100" dirty="0" smtClean="0">
              <a:latin typeface="Arial" pitchFamily="34" charset="0"/>
              <a:cs typeface="Arial" pitchFamily="34" charset="0"/>
            </a:endParaRPr>
          </a:p>
          <a:p>
            <a:pPr>
              <a:defRPr/>
            </a:pPr>
            <a:r>
              <a:rPr lang="en-GB" sz="1100" dirty="0" err="1" smtClean="0">
                <a:latin typeface="Arial" pitchFamily="34" charset="0"/>
                <a:cs typeface="Arial" pitchFamily="34" charset="0"/>
              </a:rPr>
              <a:t>Pullinger</a:t>
            </a:r>
            <a:r>
              <a:rPr lang="en-GB" sz="1100" dirty="0" smtClean="0">
                <a:latin typeface="Arial" pitchFamily="34" charset="0"/>
                <a:cs typeface="Arial" pitchFamily="34" charset="0"/>
              </a:rPr>
              <a:t>, David. 1999. Academics and the new information environment: The impact of local factors on use of electronic journals. </a:t>
            </a:r>
            <a:r>
              <a:rPr lang="en-GB" sz="1100" i="1" dirty="0" smtClean="0">
                <a:latin typeface="Arial" pitchFamily="34" charset="0"/>
                <a:cs typeface="Arial" pitchFamily="34" charset="0"/>
              </a:rPr>
              <a:t>Journal of Information Science</a:t>
            </a:r>
            <a:r>
              <a:rPr lang="en-GB" sz="1100" dirty="0" smtClean="0">
                <a:latin typeface="Arial" pitchFamily="34" charset="0"/>
                <a:cs typeface="Arial" pitchFamily="34" charset="0"/>
              </a:rPr>
              <a:t> 25, no. 2: 164–172.</a:t>
            </a:r>
            <a:endParaRPr lang="en-US" sz="1100" dirty="0" smtClean="0">
              <a:latin typeface="Arial" pitchFamily="34" charset="0"/>
              <a:cs typeface="Arial" pitchFamily="34" charset="0"/>
            </a:endParaRPr>
          </a:p>
          <a:p>
            <a:pPr>
              <a:defRPr/>
            </a:pPr>
            <a:endParaRPr lang="en-US" sz="1100" dirty="0" smtClean="0">
              <a:latin typeface="Arial" pitchFamily="34" charset="0"/>
              <a:cs typeface="Arial" pitchFamily="34" charset="0"/>
            </a:endParaRPr>
          </a:p>
          <a:p>
            <a:pPr>
              <a:defRPr/>
            </a:pPr>
            <a:r>
              <a:rPr lang="en-GB" sz="1100" dirty="0" smtClean="0">
                <a:latin typeface="Arial" pitchFamily="34" charset="0"/>
                <a:cs typeface="Arial" pitchFamily="34" charset="0"/>
              </a:rPr>
              <a:t>White, David S., and Lynn Silipigni Connaway. 2011-2012. </a:t>
            </a:r>
            <a:r>
              <a:rPr lang="en-GB" sz="1100" i="1" dirty="0" smtClean="0">
                <a:latin typeface="Arial" pitchFamily="34" charset="0"/>
                <a:cs typeface="Arial" pitchFamily="34" charset="0"/>
              </a:rPr>
              <a:t>Visitors &amp; residents: What motivates engagement with the digital information environment?</a:t>
            </a:r>
            <a:r>
              <a:rPr lang="en-GB" sz="1100" dirty="0" smtClean="0">
                <a:latin typeface="Arial" pitchFamily="34" charset="0"/>
                <a:cs typeface="Arial" pitchFamily="34" charset="0"/>
              </a:rPr>
              <a:t> Funded by JISC, OCLC, and Oxford University. </a:t>
            </a:r>
            <a:r>
              <a:rPr lang="en-GB" sz="1100" u="sng" dirty="0" smtClean="0">
                <a:latin typeface="Arial" pitchFamily="34" charset="0"/>
                <a:cs typeface="Arial" pitchFamily="34" charset="0"/>
                <a:hlinkClick r:id="rId3"/>
              </a:rPr>
              <a:t>http://www.oclc.org/research/activities/vandr/</a:t>
            </a:r>
            <a:r>
              <a:rPr lang="en-GB" sz="1100" u="sng" dirty="0" smtClean="0">
                <a:latin typeface="Arial" pitchFamily="34" charset="0"/>
                <a:cs typeface="Arial" pitchFamily="34" charset="0"/>
              </a:rPr>
              <a:t> </a:t>
            </a:r>
            <a:r>
              <a:rPr lang="en-GB" sz="1100" dirty="0" smtClean="0">
                <a:latin typeface="Arial" pitchFamily="34" charset="0"/>
                <a:cs typeface="Arial" pitchFamily="34" charset="0"/>
              </a:rPr>
              <a:t>and </a:t>
            </a:r>
            <a:r>
              <a:rPr lang="en-GB" sz="1100" u="sng" dirty="0" smtClean="0">
                <a:latin typeface="Arial" pitchFamily="34" charset="0"/>
                <a:cs typeface="Arial" pitchFamily="34" charset="0"/>
                <a:hlinkClick r:id="rId4"/>
              </a:rPr>
              <a:t>http://www.jisc.ac.uk/whatwedo/projects/visitorsandresidents.aspx</a:t>
            </a:r>
            <a:r>
              <a:rPr lang="en-GB" sz="1100" dirty="0" smtClean="0">
                <a:latin typeface="Arial" pitchFamily="34" charset="0"/>
                <a:cs typeface="Arial" pitchFamily="34" charset="0"/>
              </a:rPr>
              <a:t>.</a:t>
            </a:r>
            <a:endParaRPr lang="en-US" sz="1100" dirty="0" smtClean="0">
              <a:latin typeface="Arial" pitchFamily="34" charset="0"/>
              <a:cs typeface="Arial" pitchFamily="34" charset="0"/>
            </a:endParaRPr>
          </a:p>
          <a:p>
            <a:pPr>
              <a:defRPr/>
            </a:pPr>
            <a:endParaRPr lang="en-US" sz="1100" dirty="0" smtClean="0">
              <a:latin typeface="Arial" pitchFamily="34" charset="0"/>
              <a:cs typeface="Arial" pitchFamily="34" charset="0"/>
            </a:endParaRPr>
          </a:p>
          <a:p>
            <a:pPr>
              <a:defRPr/>
            </a:pPr>
            <a:r>
              <a:rPr lang="en-GB" sz="1100" dirty="0" smtClean="0">
                <a:latin typeface="Arial" pitchFamily="34" charset="0"/>
                <a:cs typeface="Arial" pitchFamily="34" charset="0"/>
              </a:rPr>
              <a:t>De Rosa, Cathy, Joanne Cantrell, Diane </a:t>
            </a:r>
            <a:r>
              <a:rPr lang="en-GB" sz="1100" dirty="0" err="1" smtClean="0">
                <a:latin typeface="Arial" pitchFamily="34" charset="0"/>
                <a:cs typeface="Arial" pitchFamily="34" charset="0"/>
              </a:rPr>
              <a:t>Cellentani</a:t>
            </a:r>
            <a:r>
              <a:rPr lang="en-GB" sz="1100" dirty="0" smtClean="0">
                <a:latin typeface="Arial" pitchFamily="34" charset="0"/>
                <a:cs typeface="Arial" pitchFamily="34" charset="0"/>
              </a:rPr>
              <a:t>, Janet Hawk, Lillie Jenkins, and </a:t>
            </a:r>
            <a:r>
              <a:rPr lang="en-GB" sz="1100" dirty="0" err="1" smtClean="0">
                <a:latin typeface="Arial" pitchFamily="34" charset="0"/>
                <a:cs typeface="Arial" pitchFamily="34" charset="0"/>
              </a:rPr>
              <a:t>Alane</a:t>
            </a:r>
            <a:r>
              <a:rPr lang="en-GB" sz="1100" dirty="0" smtClean="0">
                <a:latin typeface="Arial" pitchFamily="34" charset="0"/>
                <a:cs typeface="Arial" pitchFamily="34" charset="0"/>
              </a:rPr>
              <a:t> Wilson. 2005. </a:t>
            </a:r>
            <a:r>
              <a:rPr lang="en-GB" sz="1100" i="1" dirty="0" smtClean="0">
                <a:latin typeface="Arial" pitchFamily="34" charset="0"/>
                <a:cs typeface="Arial" pitchFamily="34" charset="0"/>
              </a:rPr>
              <a:t>Perceptions of libraries and information resources: A report to the OCLC membership.</a:t>
            </a:r>
            <a:r>
              <a:rPr lang="en-GB" sz="1100" dirty="0" smtClean="0">
                <a:latin typeface="Arial" pitchFamily="34" charset="0"/>
                <a:cs typeface="Arial" pitchFamily="34" charset="0"/>
              </a:rPr>
              <a:t> Dublin, OH: OCLC Online Computer Library </a:t>
            </a:r>
            <a:r>
              <a:rPr lang="en-GB" sz="1100" dirty="0" err="1" smtClean="0">
                <a:latin typeface="Arial" pitchFamily="34" charset="0"/>
                <a:cs typeface="Arial" pitchFamily="34" charset="0"/>
              </a:rPr>
              <a:t>Center</a:t>
            </a:r>
            <a:r>
              <a:rPr lang="en-GB" sz="1100" dirty="0" smtClean="0">
                <a:latin typeface="Arial" pitchFamily="34" charset="0"/>
                <a:cs typeface="Arial" pitchFamily="34" charset="0"/>
              </a:rPr>
              <a:t>. </a:t>
            </a:r>
            <a:r>
              <a:rPr lang="en-GB" sz="1100" u="sng" dirty="0" smtClean="0">
                <a:latin typeface="Arial" pitchFamily="34" charset="0"/>
                <a:cs typeface="Arial" pitchFamily="34" charset="0"/>
                <a:hlinkClick r:id="rId5"/>
              </a:rPr>
              <a:t>http://www.oclc.org/content/dam/oclc/reports/pdfs/Percept_all.pdf</a:t>
            </a:r>
            <a:r>
              <a:rPr lang="en-GB" sz="1100" dirty="0" smtClean="0">
                <a:latin typeface="Arial" pitchFamily="34" charset="0"/>
                <a:cs typeface="Arial" pitchFamily="34" charset="0"/>
              </a:rPr>
              <a:t>.</a:t>
            </a:r>
            <a:endParaRPr lang="en-US" sz="1100" dirty="0" smtClean="0">
              <a:latin typeface="Arial" pitchFamily="34" charset="0"/>
              <a:cs typeface="Arial" pitchFamily="34" charset="0"/>
            </a:endParaRPr>
          </a:p>
          <a:p>
            <a:endParaRPr lang="en-US" sz="1100" dirty="0" smtClean="0">
              <a:latin typeface="Arial" pitchFamily="34" charset="0"/>
              <a:cs typeface="Arial" pitchFamily="34" charset="0"/>
            </a:endParaRPr>
          </a:p>
          <a:p>
            <a:pPr>
              <a:defRPr/>
            </a:pPr>
            <a:r>
              <a:rPr lang="en-GB" sz="1100" dirty="0" smtClean="0">
                <a:latin typeface="Arial" pitchFamily="34" charset="0"/>
                <a:cs typeface="Arial" pitchFamily="34" charset="0"/>
              </a:rPr>
              <a:t>Connaway, Lynn Silipigni, David White, and Donna Lanclos. 2011. Visitors and residents: What motivates engagement with the digital information environment? </a:t>
            </a:r>
            <a:r>
              <a:rPr lang="en-GB" sz="1100" i="1" dirty="0" smtClean="0">
                <a:latin typeface="Arial" pitchFamily="34" charset="0"/>
                <a:cs typeface="Arial" pitchFamily="34" charset="0"/>
              </a:rPr>
              <a:t>Proceedings of the 74th ASIS&amp;T Annual Meeting</a:t>
            </a:r>
            <a:r>
              <a:rPr lang="en-GB" sz="1100" dirty="0" smtClean="0">
                <a:latin typeface="Arial" pitchFamily="34" charset="0"/>
                <a:cs typeface="Arial" pitchFamily="34" charset="0"/>
              </a:rPr>
              <a:t> 48: 1-7.</a:t>
            </a:r>
            <a:endParaRPr lang="en-US" sz="1100" dirty="0" smtClean="0">
              <a:latin typeface="Arial" pitchFamily="34" charset="0"/>
              <a:cs typeface="Arial" pitchFamily="34" charset="0"/>
            </a:endParaRPr>
          </a:p>
          <a:p>
            <a:endParaRPr lang="en-US" sz="1100" dirty="0" smtClean="0">
              <a:latin typeface="Arial" pitchFamily="34" charset="0"/>
              <a:cs typeface="Arial" pitchFamily="34" charset="0"/>
            </a:endParaRPr>
          </a:p>
          <a:p>
            <a:pPr>
              <a:defRPr/>
            </a:pPr>
            <a:r>
              <a:rPr lang="en-GB" sz="1100" dirty="0" smtClean="0">
                <a:latin typeface="Arial" pitchFamily="34" charset="0"/>
                <a:cs typeface="Arial" pitchFamily="34" charset="0"/>
              </a:rPr>
              <a:t>Connaway, Lynn Silipigni, David White, Donna Lanclos, and Alison Le Cornu. 2012. Visitors and residents: What motivates engagement with the digital information environment? </a:t>
            </a:r>
            <a:r>
              <a:rPr lang="en-GB" sz="1100" i="1" dirty="0" smtClean="0">
                <a:latin typeface="Arial" pitchFamily="34" charset="0"/>
                <a:cs typeface="Arial" pitchFamily="34" charset="0"/>
              </a:rPr>
              <a:t>Information Research</a:t>
            </a:r>
            <a:r>
              <a:rPr lang="en-GB" sz="1100" dirty="0" smtClean="0">
                <a:latin typeface="Arial" pitchFamily="34" charset="0"/>
                <a:cs typeface="Arial" pitchFamily="34" charset="0"/>
              </a:rPr>
              <a:t> 18, no. 1. </a:t>
            </a:r>
            <a:r>
              <a:rPr lang="en-GB" sz="1100" u="sng" dirty="0" smtClean="0">
                <a:latin typeface="Arial" pitchFamily="34" charset="0"/>
                <a:cs typeface="Arial" pitchFamily="34" charset="0"/>
                <a:hlinkClick r:id="rId6"/>
              </a:rPr>
              <a:t>http://informationr.net/ir/18-1/paper556.html#.Ug0ZTZI4tMg</a:t>
            </a:r>
            <a:r>
              <a:rPr lang="en-GB" sz="1100" dirty="0" smtClean="0">
                <a:latin typeface="Arial" pitchFamily="34" charset="0"/>
                <a:cs typeface="Arial" pitchFamily="34" charset="0"/>
              </a:rPr>
              <a:t>.</a:t>
            </a:r>
          </a:p>
          <a:p>
            <a:pPr>
              <a:defRPr/>
            </a:pPr>
            <a:endParaRPr lang="en-GB" sz="1000" dirty="0" smtClean="0">
              <a:latin typeface="Arial" pitchFamily="34" charset="0"/>
              <a:cs typeface="Arial" pitchFamily="34" charset="0"/>
            </a:endParaRPr>
          </a:p>
          <a:p>
            <a:pPr>
              <a:defRPr/>
            </a:pPr>
            <a:endParaRPr lang="en-US" sz="1000" dirty="0" smtClean="0">
              <a:latin typeface="Arial" pitchFamily="34" charset="0"/>
              <a:cs typeface="Arial" pitchFamily="34" charset="0"/>
            </a:endParaRPr>
          </a:p>
          <a:p>
            <a:endParaRPr lang="en-US" sz="10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19800" cy="4114800"/>
          </a:xfrm>
        </p:spPr>
        <p:txBody>
          <a:bodyPr>
            <a:noAutofit/>
          </a:bodyPr>
          <a:lstStyle/>
          <a:p>
            <a:r>
              <a:rPr lang="en-GB" dirty="0" smtClean="0">
                <a:latin typeface="Arial" pitchFamily="34" charset="0"/>
                <a:cs typeface="Arial" pitchFamily="34" charset="0"/>
              </a:rPr>
              <a:t>Image: </a:t>
            </a:r>
            <a:r>
              <a:rPr lang="en-GB" dirty="0" smtClean="0">
                <a:latin typeface="Arial" pitchFamily="34" charset="0"/>
                <a:cs typeface="Arial" pitchFamily="34" charset="0"/>
                <a:hlinkClick r:id="rId3"/>
              </a:rPr>
              <a:t>http://www.flickr.com/photos/sackton/6799330916/</a:t>
            </a:r>
            <a:endParaRPr lang="en-GB"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Lynn</a:t>
            </a:r>
          </a:p>
          <a:p>
            <a:r>
              <a:rPr lang="en-GB" dirty="0" smtClean="0">
                <a:latin typeface="Arial" pitchFamily="34" charset="0"/>
                <a:cs typeface="Arial" pitchFamily="34" charset="0"/>
              </a:rPr>
              <a:t>It was important to </a:t>
            </a:r>
            <a:r>
              <a:rPr lang="en-GB" i="1" dirty="0" smtClean="0">
                <a:latin typeface="Arial" pitchFamily="34" charset="0"/>
                <a:cs typeface="Arial" pitchFamily="34" charset="0"/>
              </a:rPr>
              <a:t>Emerging </a:t>
            </a:r>
            <a:r>
              <a:rPr lang="en-GB" dirty="0" smtClean="0">
                <a:latin typeface="Arial" pitchFamily="34" charset="0"/>
                <a:cs typeface="Arial" pitchFamily="34" charset="0"/>
              </a:rPr>
              <a:t>students that the digital sources they found were authoritative, specifically that they were identified by trustworthy human sources:  people who, in their personal experience, had proven that they were knowledgeable, either generally, or specifically about the topic at hand (</a:t>
            </a:r>
            <a:r>
              <a:rPr lang="en-GB" u="sng" dirty="0" smtClean="0">
                <a:latin typeface="Arial" pitchFamily="34" charset="0"/>
                <a:cs typeface="Arial" pitchFamily="34" charset="0"/>
              </a:rPr>
              <a:t>Connaway, White, Lanclos, and Le Cornu 2012</a:t>
            </a:r>
            <a:r>
              <a:rPr lang="en-GB" dirty="0" smtClean="0">
                <a:latin typeface="Arial" pitchFamily="34" charset="0"/>
                <a:cs typeface="Arial" pitchFamily="34" charset="0"/>
              </a:rPr>
              <a:t> ). They often were unaware that many of these sources actually came from the library (</a:t>
            </a:r>
            <a:r>
              <a:rPr lang="en-GB" u="sng" dirty="0" smtClean="0">
                <a:latin typeface="Arial" pitchFamily="34" charset="0"/>
                <a:cs typeface="Arial" pitchFamily="34" charset="0"/>
              </a:rPr>
              <a:t>Connaway, Lanclos, and Hood 2013</a:t>
            </a:r>
            <a:r>
              <a:rPr lang="en-GB" dirty="0" smtClean="0">
                <a:latin typeface="Arial" pitchFamily="34" charset="0"/>
                <a:cs typeface="Arial" pitchFamily="34" charset="0"/>
              </a:rPr>
              <a:t> ), characterizing them as simply “online” resources.  Note: those trustworthy human sources were not always experts in the field, but could simply be family members who had taken a class before, or gone to college ever, or who </a:t>
            </a:r>
            <a:r>
              <a:rPr lang="en-GB" u="sng" dirty="0" smtClean="0">
                <a:latin typeface="Arial" pitchFamily="34" charset="0"/>
                <a:cs typeface="Arial" pitchFamily="34" charset="0"/>
              </a:rPr>
              <a:t>were just known to be “on top of things.”</a:t>
            </a:r>
            <a:r>
              <a:rPr lang="en-GB" dirty="0" smtClean="0">
                <a:latin typeface="Arial" pitchFamily="34" charset="0"/>
                <a:cs typeface="Arial" pitchFamily="34" charset="0"/>
              </a:rPr>
              <a:t>  </a:t>
            </a:r>
            <a:r>
              <a:rPr lang="en-GB" u="sng" dirty="0" smtClean="0">
                <a:latin typeface="Arial" pitchFamily="34" charset="0"/>
                <a:cs typeface="Arial" pitchFamily="34" charset="0"/>
              </a:rPr>
              <a:t>Getting</a:t>
            </a:r>
            <a:r>
              <a:rPr lang="en-GB" dirty="0" smtClean="0">
                <a:latin typeface="Arial" pitchFamily="34" charset="0"/>
                <a:cs typeface="Arial" pitchFamily="34" charset="0"/>
              </a:rPr>
              <a:t>  a source quickly was not enough, the source had to also be perceived as a quality one, or time would have been wasted. (</a:t>
            </a:r>
            <a:r>
              <a:rPr lang="en-GB" dirty="0" err="1" smtClean="0">
                <a:latin typeface="Arial" pitchFamily="34" charset="0"/>
                <a:cs typeface="Arial" pitchFamily="34" charset="0"/>
              </a:rPr>
              <a:t>InfoKit</a:t>
            </a:r>
            <a:r>
              <a:rPr lang="en-GB" dirty="0" smtClean="0">
                <a:latin typeface="Arial" pitchFamily="34" charset="0"/>
                <a:cs typeface="Arial" pitchFamily="34" charset="0"/>
              </a:rPr>
              <a:t>, Convenient Doesn’t Always Mean Simple)</a:t>
            </a:r>
          </a:p>
          <a:p>
            <a:endParaRPr lang="en-GB"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latin typeface="Arial" pitchFamily="34" charset="0"/>
                <a:cs typeface="Arial" pitchFamily="34" charset="0"/>
              </a:rPr>
              <a:t>Connaway, Lynn Silipigni, David White, Donna Lanclos, and Alison Le Cornu. 2012. Visitors and residents: What motivates engagement with the digital information environment? </a:t>
            </a:r>
            <a:r>
              <a:rPr lang="en-GB" sz="1200" i="1" dirty="0" smtClean="0">
                <a:latin typeface="Arial" pitchFamily="34" charset="0"/>
                <a:cs typeface="Arial" pitchFamily="34" charset="0"/>
              </a:rPr>
              <a:t>Information Research</a:t>
            </a:r>
            <a:r>
              <a:rPr lang="en-GB" sz="1200" dirty="0" smtClean="0">
                <a:latin typeface="Arial" pitchFamily="34" charset="0"/>
                <a:cs typeface="Arial" pitchFamily="34" charset="0"/>
              </a:rPr>
              <a:t> 18, no. 1. </a:t>
            </a:r>
            <a:r>
              <a:rPr lang="en-GB" sz="1200" u="sng" dirty="0" smtClean="0">
                <a:latin typeface="Arial" pitchFamily="34" charset="0"/>
                <a:cs typeface="Arial" pitchFamily="34" charset="0"/>
                <a:hlinkClick r:id="rId4"/>
              </a:rPr>
              <a:t>http://informationr.net/ir/18-1/paper556.html#.Ug0ZTZI4tMg</a:t>
            </a:r>
            <a:r>
              <a:rPr lang="en-GB" sz="1200" dirty="0" smtClean="0">
                <a:latin typeface="Arial" pitchFamily="34" charset="0"/>
                <a:cs typeface="Arial" pitchFamily="34" charset="0"/>
              </a:rPr>
              <a:t>.</a:t>
            </a:r>
          </a:p>
          <a:p>
            <a:endParaRPr lang="en-US"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latin typeface="Arial" pitchFamily="34" charset="0"/>
                <a:cs typeface="Arial" pitchFamily="34" charset="0"/>
              </a:rPr>
              <a:t>Connaway, Lynn Silipigni, Donna Lanclos, and Erin M. Hood. 2013. “I always stick with the first thing that comes up on Google…” Where people go for information, what they use and why.  </a:t>
            </a:r>
            <a:r>
              <a:rPr lang="en-US" sz="1200" dirty="0" smtClean="0">
                <a:latin typeface="Arial" pitchFamily="34" charset="0"/>
                <a:cs typeface="Arial" pitchFamily="34" charset="0"/>
              </a:rPr>
              <a:t>Accepted for publication, EDUCAUSE Review Online.</a:t>
            </a:r>
            <a:endParaRPr lang="en-GB"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04800"/>
            <a:ext cx="4572000" cy="3429000"/>
          </a:xfrm>
        </p:spPr>
      </p:sp>
      <p:sp>
        <p:nvSpPr>
          <p:cNvPr id="3" name="Notes Placeholder 2"/>
          <p:cNvSpPr>
            <a:spLocks noGrp="1"/>
          </p:cNvSpPr>
          <p:nvPr>
            <p:ph type="body" idx="1"/>
          </p:nvPr>
        </p:nvSpPr>
        <p:spPr>
          <a:xfrm>
            <a:off x="1588" y="3811587"/>
            <a:ext cx="6856412" cy="5256213"/>
          </a:xfrm>
        </p:spPr>
        <p:txBody>
          <a:bodyPr>
            <a:noAutofit/>
          </a:bodyPr>
          <a:lstStyle/>
          <a:p>
            <a:pPr marL="0" marR="0" indent="-233363" algn="l" defTabSz="457200" rtl="0" eaLnBrk="1" fontAlgn="auto" latinLnBrk="0" hangingPunct="1">
              <a:buClrTx/>
              <a:buSzTx/>
              <a:buFont typeface="Arial" pitchFamily="34" charset="0"/>
              <a:buNone/>
              <a:tabLst/>
              <a:defRPr/>
            </a:pPr>
            <a:r>
              <a:rPr lang="en-US" sz="1000" dirty="0" smtClean="0">
                <a:latin typeface="Arial" pitchFamily="34" charset="0"/>
                <a:cs typeface="Arial" pitchFamily="34" charset="0"/>
              </a:rPr>
              <a:t>Image: </a:t>
            </a:r>
            <a:r>
              <a:rPr lang="en-GB" sz="1000" kern="1200" dirty="0" smtClean="0">
                <a:solidFill>
                  <a:schemeClr val="tx1"/>
                </a:solidFill>
                <a:latin typeface="Arial" pitchFamily="34" charset="0"/>
                <a:cs typeface="Arial" pitchFamily="34" charset="0"/>
                <a:hlinkClick r:id="rId3"/>
              </a:rPr>
              <a:t>http://wp.me/pLtlj-fH</a:t>
            </a:r>
            <a:endParaRPr lang="en-GB" sz="1000" kern="1200" dirty="0" smtClean="0">
              <a:solidFill>
                <a:schemeClr val="tx1"/>
              </a:solidFill>
              <a:latin typeface="Arial" pitchFamily="34" charset="0"/>
              <a:cs typeface="Arial" pitchFamily="34" charset="0"/>
            </a:endParaRPr>
          </a:p>
          <a:p>
            <a:pPr marL="0" marR="0" indent="-233363" algn="l" defTabSz="457200" rtl="0" eaLnBrk="1" fontAlgn="auto" latinLnBrk="0" hangingPunct="1">
              <a:buClrTx/>
              <a:buSzTx/>
              <a:buFont typeface="Arial" pitchFamily="34" charset="0"/>
              <a:buNone/>
              <a:tabLst/>
              <a:defRPr/>
            </a:pPr>
            <a:r>
              <a:rPr lang="en-US" sz="1000" b="1" dirty="0" smtClean="0">
                <a:latin typeface="Arial" pitchFamily="34" charset="0"/>
                <a:cs typeface="Arial" pitchFamily="34" charset="0"/>
              </a:rPr>
              <a:t>Lynn</a:t>
            </a:r>
          </a:p>
          <a:p>
            <a:pPr marL="0" marR="0" indent="-233363" algn="l" defTabSz="457200" rtl="0" eaLnBrk="1" fontAlgn="auto" latinLnBrk="0" hangingPunct="1">
              <a:buClrTx/>
              <a:buSzTx/>
              <a:buFont typeface="Arial" pitchFamily="34" charset="0"/>
              <a:buNone/>
              <a:tabLst/>
              <a:defRPr/>
            </a:pPr>
            <a:r>
              <a:rPr lang="en-GB" sz="1000" kern="1200" dirty="0" smtClean="0">
                <a:solidFill>
                  <a:schemeClr val="tx1"/>
                </a:solidFill>
                <a:latin typeface="Arial" pitchFamily="34" charset="0"/>
                <a:cs typeface="Arial" pitchFamily="34" charset="0"/>
              </a:rPr>
              <a:t>Our participants indicated that many tutors, faculty, and other members of the academic staff are sceptical about the validity of non-traditional online resources, especially those where authorial provenance is difficult or impossible to establish. It would appear that instead of teaching critical evaluation skills and helping learners to situate non-traditional resources within larger information-seeking frameworks, tutors commonly advise that platforms such as Wikipedia should be totally avoided. We have found this ‘banning’ of Wikipedia to be particularly explicit in the U.S. (</a:t>
            </a:r>
            <a:r>
              <a:rPr lang="en-GB" sz="1000" kern="1200" dirty="0" err="1" smtClean="0">
                <a:solidFill>
                  <a:schemeClr val="tx1"/>
                </a:solidFill>
                <a:latin typeface="Arial" pitchFamily="34" charset="0"/>
                <a:cs typeface="Arial" pitchFamily="34" charset="0"/>
              </a:rPr>
              <a:t>InfoKit</a:t>
            </a:r>
            <a:r>
              <a:rPr lang="en-GB" sz="1000" kern="1200" dirty="0" smtClean="0">
                <a:solidFill>
                  <a:schemeClr val="tx1"/>
                </a:solidFill>
                <a:latin typeface="Arial" pitchFamily="34" charset="0"/>
                <a:cs typeface="Arial" pitchFamily="34" charset="0"/>
              </a:rPr>
              <a:t>, The Learning Black Market)</a:t>
            </a:r>
            <a:endParaRPr lang="en-US" sz="1000" kern="1200" dirty="0" smtClean="0">
              <a:solidFill>
                <a:schemeClr val="tx1"/>
              </a:solidFill>
              <a:latin typeface="Arial" pitchFamily="34" charset="0"/>
              <a:cs typeface="Arial" pitchFamily="34" charset="0"/>
            </a:endParaRPr>
          </a:p>
          <a:p>
            <a:r>
              <a:rPr lang="en-GB" sz="1000" kern="1200" dirty="0" smtClean="0">
                <a:solidFill>
                  <a:schemeClr val="tx1"/>
                </a:solidFill>
                <a:latin typeface="Arial" pitchFamily="34" charset="0"/>
                <a:cs typeface="Arial" pitchFamily="34" charset="0"/>
              </a:rPr>
              <a:t>This creates a tension between academia and learning  as our participants rarely, if ever, find that a source such as Wikipedia provides them with false or poor quality information. (</a:t>
            </a:r>
            <a:r>
              <a:rPr lang="en-GB" sz="1000" kern="1200" dirty="0" err="1" smtClean="0">
                <a:solidFill>
                  <a:schemeClr val="tx1"/>
                </a:solidFill>
                <a:latin typeface="Arial" pitchFamily="34" charset="0"/>
                <a:cs typeface="Arial" pitchFamily="34" charset="0"/>
              </a:rPr>
              <a:t>InfoKit</a:t>
            </a:r>
            <a:r>
              <a:rPr lang="en-GB" sz="1000" kern="1200" dirty="0" smtClean="0">
                <a:solidFill>
                  <a:schemeClr val="tx1"/>
                </a:solidFill>
                <a:latin typeface="Arial" pitchFamily="34" charset="0"/>
                <a:cs typeface="Arial" pitchFamily="34" charset="0"/>
              </a:rPr>
              <a:t>, The Learning Black Market)</a:t>
            </a:r>
            <a:endParaRPr lang="en-US" sz="1000" kern="1200" dirty="0" smtClean="0">
              <a:solidFill>
                <a:schemeClr val="tx1"/>
              </a:solidFill>
              <a:latin typeface="Arial" pitchFamily="34" charset="0"/>
              <a:cs typeface="Arial" pitchFamily="34" charset="0"/>
            </a:endParaRPr>
          </a:p>
          <a:p>
            <a:pPr marL="0" marR="0" indent="-233363" algn="l" defTabSz="457200" rtl="0" eaLnBrk="1" fontAlgn="auto" latinLnBrk="0" hangingPunct="1">
              <a:buClrTx/>
              <a:buSzTx/>
              <a:buFont typeface="Arial" pitchFamily="34" charset="0"/>
              <a:buNone/>
              <a:tabLst/>
              <a:defRPr/>
            </a:pPr>
            <a:r>
              <a:rPr lang="en-GB" sz="1000" kern="1200" dirty="0" smtClean="0">
                <a:solidFill>
                  <a:schemeClr val="tx1"/>
                </a:solidFill>
                <a:latin typeface="Arial" pitchFamily="34" charset="0"/>
                <a:cs typeface="Arial" pitchFamily="34" charset="0"/>
              </a:rPr>
              <a:t>The convenience of these types of resources means that their use is almost inevitable, especially by students who are encountering a new topic area or are refreshing their understanding. This kind of use is mirrored in the behaviour of faculty members, who also use Wikipedia and Google to browse, and get themselves up to speed on unfamiliar topics. But this use is hidden by learners from their instructors, because they are well aware that non-traditional resources, of which Wikipedia is the exemplar, are not viewed as legitimate by their educational institution. Not only will learners be wary of citing sources of this type, they also will not discuss their use in formal contexts, such as the lecture theatre or class room. (</a:t>
            </a:r>
            <a:r>
              <a:rPr lang="en-GB" sz="1000" kern="1200" dirty="0" err="1" smtClean="0">
                <a:solidFill>
                  <a:schemeClr val="tx1"/>
                </a:solidFill>
                <a:latin typeface="Arial" pitchFamily="34" charset="0"/>
                <a:cs typeface="Arial" pitchFamily="34" charset="0"/>
              </a:rPr>
              <a:t>InfoKit</a:t>
            </a:r>
            <a:r>
              <a:rPr lang="en-GB" sz="1000" kern="1200" dirty="0" smtClean="0">
                <a:solidFill>
                  <a:schemeClr val="tx1"/>
                </a:solidFill>
                <a:latin typeface="Arial" pitchFamily="34" charset="0"/>
                <a:cs typeface="Arial" pitchFamily="34" charset="0"/>
              </a:rPr>
              <a:t>, The Learning Black Market)</a:t>
            </a:r>
            <a:endParaRPr lang="en-US" sz="1000" kern="1200" dirty="0" smtClean="0">
              <a:solidFill>
                <a:schemeClr val="tx1"/>
              </a:solidFill>
              <a:latin typeface="Arial" pitchFamily="34" charset="0"/>
              <a:cs typeface="Arial" pitchFamily="34" charset="0"/>
            </a:endParaRPr>
          </a:p>
          <a:p>
            <a:pPr marL="0" marR="0" indent="-233363" algn="l" defTabSz="457200" rtl="0" eaLnBrk="1" fontAlgn="auto" latinLnBrk="0" hangingPunct="1">
              <a:buClrTx/>
              <a:buSzTx/>
              <a:buFont typeface="Arial" pitchFamily="34" charset="0"/>
              <a:buNone/>
              <a:tabLst/>
              <a:defRPr/>
            </a:pPr>
            <a:r>
              <a:rPr lang="en-GB" sz="1000" kern="1200" dirty="0" smtClean="0">
                <a:solidFill>
                  <a:schemeClr val="tx1"/>
                </a:solidFill>
                <a:latin typeface="Arial" pitchFamily="34" charset="0"/>
                <a:cs typeface="Arial" pitchFamily="34" charset="0"/>
              </a:rPr>
              <a:t>The prevalence of the Learning Black Market tends to fade as learners reach the later educational stages (third/fourth year college/university undergraduate and graduate students) because their increasing expertise in their chosen discipline provides them with the subject knowledge and expertise to determine valid information. (</a:t>
            </a:r>
            <a:r>
              <a:rPr lang="en-GB" sz="1000" kern="1200" dirty="0" err="1" smtClean="0">
                <a:solidFill>
                  <a:schemeClr val="tx1"/>
                </a:solidFill>
                <a:latin typeface="Arial" pitchFamily="34" charset="0"/>
                <a:cs typeface="Arial" pitchFamily="34" charset="0"/>
              </a:rPr>
              <a:t>InfoKit</a:t>
            </a:r>
            <a:r>
              <a:rPr lang="en-GB" sz="1000" kern="1200" dirty="0" smtClean="0">
                <a:solidFill>
                  <a:schemeClr val="tx1"/>
                </a:solidFill>
                <a:latin typeface="Arial" pitchFamily="34" charset="0"/>
                <a:cs typeface="Arial" pitchFamily="34" charset="0"/>
              </a:rPr>
              <a:t>, The Learning Black Market)</a:t>
            </a:r>
            <a:endParaRPr lang="en-US" sz="1000" kern="1200" dirty="0" smtClean="0">
              <a:solidFill>
                <a:schemeClr val="tx1"/>
              </a:solidFill>
              <a:latin typeface="Arial" pitchFamily="34" charset="0"/>
              <a:cs typeface="Arial" pitchFamily="34" charset="0"/>
            </a:endParaRPr>
          </a:p>
          <a:p>
            <a:endParaRPr lang="en-GB" sz="1000" kern="1200" dirty="0" smtClean="0">
              <a:solidFill>
                <a:schemeClr val="tx1"/>
              </a:solidFill>
              <a:latin typeface="Arial" pitchFamily="34" charset="0"/>
              <a:cs typeface="Arial" pitchFamily="34" charset="0"/>
            </a:endParaRPr>
          </a:p>
          <a:p>
            <a:r>
              <a:rPr lang="en-GB" sz="1000" kern="1200" dirty="0" smtClean="0">
                <a:solidFill>
                  <a:schemeClr val="tx1"/>
                </a:solidFill>
                <a:latin typeface="Arial" pitchFamily="34" charset="0"/>
                <a:cs typeface="Arial" pitchFamily="34" charset="0"/>
              </a:rPr>
              <a:t>The Learning Black Market also is evident when students collaborate or share sources online using services such as </a:t>
            </a:r>
            <a:r>
              <a:rPr lang="en-GB" sz="1000" kern="1200" dirty="0" err="1" smtClean="0">
                <a:solidFill>
                  <a:schemeClr val="tx1"/>
                </a:solidFill>
                <a:latin typeface="Arial" pitchFamily="34" charset="0"/>
                <a:cs typeface="Arial" pitchFamily="34" charset="0"/>
              </a:rPr>
              <a:t>Facebook</a:t>
            </a:r>
            <a:r>
              <a:rPr lang="en-GB" sz="1000" kern="1200" dirty="0" smtClean="0">
                <a:solidFill>
                  <a:schemeClr val="tx1"/>
                </a:solidFill>
                <a:latin typeface="Arial" pitchFamily="34" charset="0"/>
                <a:cs typeface="Arial" pitchFamily="34" charset="0"/>
              </a:rPr>
              <a:t>. The fear of being accused of plagiarism or collusion means that learners often are wary of discussing their learning practices in Social Media. This is especially important to consider if you are planning to engage your users via these kinds of platforms. It also is important to account for the fact that you represent the authority of the institution and are likely to be regarded with suspicion in online social spaces. (</a:t>
            </a:r>
            <a:r>
              <a:rPr lang="en-GB" sz="1000" kern="1200" dirty="0" err="1" smtClean="0">
                <a:solidFill>
                  <a:schemeClr val="tx1"/>
                </a:solidFill>
                <a:latin typeface="Arial" pitchFamily="34" charset="0"/>
                <a:cs typeface="Arial" pitchFamily="34" charset="0"/>
              </a:rPr>
              <a:t>InfoKit</a:t>
            </a:r>
            <a:r>
              <a:rPr lang="en-GB" sz="1000" kern="1200" dirty="0" smtClean="0">
                <a:solidFill>
                  <a:schemeClr val="tx1"/>
                </a:solidFill>
                <a:latin typeface="Arial" pitchFamily="34" charset="0"/>
                <a:cs typeface="Arial" pitchFamily="34" charset="0"/>
              </a:rPr>
              <a:t>, The Learning Black Market)</a:t>
            </a:r>
            <a:endParaRPr lang="en-US" sz="1000" kern="1200" dirty="0" smtClean="0">
              <a:solidFill>
                <a:schemeClr val="tx1"/>
              </a:solidFill>
              <a:latin typeface="Arial" pitchFamily="34" charset="0"/>
              <a:cs typeface="Arial" pitchFamily="34" charset="0"/>
            </a:endParaRPr>
          </a:p>
          <a:p>
            <a:r>
              <a:rPr lang="en-GB" sz="1000" kern="1200" dirty="0" smtClean="0">
                <a:solidFill>
                  <a:schemeClr val="tx1"/>
                </a:solidFill>
                <a:latin typeface="Arial" pitchFamily="34" charset="0"/>
                <a:cs typeface="Arial" pitchFamily="34" charset="0"/>
              </a:rPr>
              <a:t> </a:t>
            </a:r>
          </a:p>
          <a:p>
            <a:pPr marL="463550" indent="-463550">
              <a:defRPr/>
            </a:pPr>
            <a:r>
              <a:rPr lang="en-US" sz="1000" dirty="0" smtClean="0">
                <a:latin typeface="Arial" pitchFamily="34" charset="0"/>
                <a:cs typeface="Arial" pitchFamily="34" charset="0"/>
              </a:rPr>
              <a:t>White, David. 2008. Not “natives” &amp; “immigrants” but “visitors” &amp; “residents.” TALL Blog: Online Education with the University of Oxford, April 23, </a:t>
            </a:r>
            <a:r>
              <a:rPr lang="en-US" sz="1000" u="sng" dirty="0" smtClean="0">
                <a:latin typeface="Arial" pitchFamily="34" charset="0"/>
                <a:cs typeface="Arial" pitchFamily="34" charset="0"/>
                <a:hlinkClick r:id="rId4"/>
              </a:rPr>
              <a:t>http://tallblog.conted.ox.ac.uk/index.php/2008/07/23/not-natives-immigrants-but-visitors-residents/</a:t>
            </a:r>
            <a:r>
              <a:rPr lang="en-US" sz="1000" dirty="0" smtClean="0">
                <a:latin typeface="Arial" pitchFamily="34" charset="0"/>
                <a:cs typeface="Arial" pitchFamily="34" charset="0"/>
              </a:rPr>
              <a:t>.</a:t>
            </a:r>
          </a:p>
        </p:txBody>
      </p:sp>
      <p:sp>
        <p:nvSpPr>
          <p:cNvPr id="4" name="Slide Number Placeholder 3"/>
          <p:cNvSpPr>
            <a:spLocks noGrp="1"/>
          </p:cNvSpPr>
          <p:nvPr>
            <p:ph type="sldNum" sz="quarter" idx="10"/>
          </p:nvPr>
        </p:nvSpPr>
        <p:spPr>
          <a:xfrm>
            <a:off x="6172200" y="8685212"/>
            <a:ext cx="685800" cy="457200"/>
          </a:xfrm>
        </p:spPr>
        <p:txBody>
          <a:bodyPr/>
          <a:lstStyle/>
          <a:p>
            <a:fld id="{32CF4C4C-19F4-4555-84AC-DDCE43DBCD2E}"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400"/>
            <a:ext cx="6856413" cy="4648200"/>
          </a:xfrm>
        </p:spPr>
        <p:txBody>
          <a:bodyPr>
            <a:noAutofit/>
          </a:bodyPr>
          <a:lstStyle/>
          <a:p>
            <a:r>
              <a:rPr lang="en-US" sz="1000" dirty="0" smtClean="0">
                <a:latin typeface="Arial" pitchFamily="34" charset="0"/>
                <a:cs typeface="Arial" pitchFamily="34" charset="0"/>
              </a:rPr>
              <a:t>Image: </a:t>
            </a:r>
            <a:r>
              <a:rPr lang="en-US" sz="1000" dirty="0" smtClean="0">
                <a:latin typeface="Arial" pitchFamily="34" charset="0"/>
                <a:cs typeface="Arial" pitchFamily="34" charset="0"/>
                <a:hlinkClick r:id="rId3"/>
              </a:rPr>
              <a:t>http://www.flickr.com/photos/nikonvscanon/1750671901/</a:t>
            </a:r>
            <a:endParaRPr lang="en-US" sz="1000" dirty="0" smtClean="0">
              <a:latin typeface="Arial" pitchFamily="34" charset="0"/>
              <a:cs typeface="Arial" pitchFamily="34" charset="0"/>
            </a:endParaRPr>
          </a:p>
          <a:p>
            <a:r>
              <a:rPr lang="en-US" sz="1000" b="1" dirty="0" smtClean="0">
                <a:latin typeface="Arial" pitchFamily="34" charset="0"/>
                <a:cs typeface="Arial" pitchFamily="34" charset="0"/>
              </a:rPr>
              <a:t>Donna</a:t>
            </a:r>
          </a:p>
          <a:p>
            <a:r>
              <a:rPr lang="en-GB" sz="1000" kern="1200" dirty="0" smtClean="0">
                <a:solidFill>
                  <a:schemeClr val="tx1"/>
                </a:solidFill>
                <a:latin typeface="Arial" pitchFamily="34" charset="0"/>
                <a:cs typeface="Arial" pitchFamily="34" charset="0"/>
              </a:rPr>
              <a:t>Our participants’ expectations of using technology for information seeking tended to be influenced more by the web than by the services provided by libraries. The phrase, “Think Less – Find More,” is a satirical comment on the concept that Google is “selling” with its approach to search. Web-based search engines have moved from traditional Boolean functionality to natural language queries and Google is now attempting to answer users’ questions before they are asked by analysing data from a plethora of sources to model life-patterns. This is less the case in a learning or research context. However, there is an indication in our data that some learners implicitly view the role of technology as the means by which they receive a “correct” answer.  (</a:t>
            </a:r>
            <a:r>
              <a:rPr lang="en-GB" sz="1000" kern="1200" dirty="0" err="1" smtClean="0">
                <a:solidFill>
                  <a:schemeClr val="tx1"/>
                </a:solidFill>
                <a:latin typeface="Arial" pitchFamily="34" charset="0"/>
                <a:cs typeface="Arial" pitchFamily="34" charset="0"/>
              </a:rPr>
              <a:t>InfoKit</a:t>
            </a:r>
            <a:r>
              <a:rPr lang="en-GB" sz="1000" kern="1200" dirty="0" smtClean="0">
                <a:solidFill>
                  <a:schemeClr val="tx1"/>
                </a:solidFill>
                <a:latin typeface="Arial" pitchFamily="34" charset="0"/>
                <a:cs typeface="Arial" pitchFamily="34" charset="0"/>
              </a:rPr>
              <a:t>, Think Less Find More)</a:t>
            </a:r>
          </a:p>
          <a:p>
            <a:endParaRPr lang="en-GB" sz="1000"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Arial" pitchFamily="34" charset="0"/>
                <a:cs typeface="Arial" pitchFamily="34" charset="0"/>
              </a:rPr>
              <a:t>Students in the Emerging educational stage are operating in the largest information environment. That is to say that Emerging stage students are most likely to simply Google and use the first few links returned as their main source of information. As students transition through the educational stages, their study-related information environment becomes smaller in tandem with specialising in a given discipline. They become familiar with the authoritative, subject-specific online sources and information and increasingly use formal sources, such as journals. Most of our participants in the earlier (Emerging and Establishing) educational stages were preoccupied with the validity of the information they discovered, as were those in the later (Embedding and Experiencing) educational stages if they were tackling a new subject area. Many of our participants regularly used a combination of the following methods to assess the validity of non-traditional online resources. (</a:t>
            </a:r>
            <a:r>
              <a:rPr lang="en-GB" sz="1000" kern="1200" dirty="0" err="1" smtClean="0">
                <a:solidFill>
                  <a:schemeClr val="tx1"/>
                </a:solidFill>
                <a:latin typeface="Arial" pitchFamily="34" charset="0"/>
                <a:cs typeface="Arial" pitchFamily="34" charset="0"/>
              </a:rPr>
              <a:t>InfoKit</a:t>
            </a:r>
            <a:r>
              <a:rPr lang="en-GB" sz="1000" kern="1200" dirty="0" smtClean="0">
                <a:solidFill>
                  <a:schemeClr val="tx1"/>
                </a:solidFill>
                <a:latin typeface="Arial" pitchFamily="34" charset="0"/>
                <a:cs typeface="Arial" pitchFamily="34" charset="0"/>
              </a:rPr>
              <a:t>, Think Less Find More)</a:t>
            </a:r>
            <a:endParaRPr lang="en-US" sz="1000" kern="1200" dirty="0" smtClean="0">
              <a:solidFill>
                <a:schemeClr val="tx1"/>
              </a:solidFill>
              <a:latin typeface="Arial" pitchFamily="34" charset="0"/>
              <a:cs typeface="Arial" pitchFamily="34" charset="0"/>
            </a:endParaRPr>
          </a:p>
          <a:p>
            <a:endParaRPr lang="en-US" sz="1000" dirty="0" smtClean="0">
              <a:latin typeface="Arial" pitchFamily="34" charset="0"/>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000" kern="1200" dirty="0" smtClean="0">
                <a:solidFill>
                  <a:schemeClr val="tx1"/>
                </a:solidFill>
                <a:latin typeface="Arial" pitchFamily="34" charset="0"/>
                <a:cs typeface="Arial" pitchFamily="34" charset="0"/>
              </a:rPr>
              <a:t>Comparing the ‘top three’ links returned by Google: If they say roughly the same thing, then the information is often treated as valid.</a:t>
            </a:r>
            <a:endParaRPr lang="en-US" sz="1000" kern="1200" dirty="0" smtClean="0">
              <a:solidFill>
                <a:schemeClr val="tx1"/>
              </a:solidFill>
              <a:latin typeface="Arial" pitchFamily="34" charset="0"/>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000" kern="1200" dirty="0" smtClean="0">
                <a:solidFill>
                  <a:schemeClr val="tx1"/>
                </a:solidFill>
                <a:latin typeface="Arial" pitchFamily="34" charset="0"/>
                <a:cs typeface="Arial" pitchFamily="34" charset="0"/>
              </a:rPr>
              <a:t>Checking the provenance of the website via the URL. Trusted provenance includes established institutions such as universities, established charities or “good quality” media organisations such as the BBC. Interestingly in the US students are often advised not to trust “.com” sites as they “will be trying to sell you something.”</a:t>
            </a:r>
            <a:endParaRPr lang="en-US" sz="1000" kern="1200" dirty="0" smtClean="0">
              <a:solidFill>
                <a:schemeClr val="tx1"/>
              </a:solidFill>
              <a:latin typeface="Arial" pitchFamily="34" charset="0"/>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Arial" pitchFamily="34" charset="0"/>
                <a:cs typeface="Arial" pitchFamily="34" charset="0"/>
              </a:rPr>
              <a:t>3. The ‘look’ of the site: If it has a clean design (looks contemporary) and is not coated in adverts, then the information is usually seen as more valid. (</a:t>
            </a:r>
            <a:r>
              <a:rPr lang="en-GB" sz="1000" kern="1200" dirty="0" err="1" smtClean="0">
                <a:solidFill>
                  <a:schemeClr val="tx1"/>
                </a:solidFill>
                <a:latin typeface="Arial" pitchFamily="34" charset="0"/>
                <a:cs typeface="Arial" pitchFamily="34" charset="0"/>
              </a:rPr>
              <a:t>InfoKit</a:t>
            </a:r>
            <a:r>
              <a:rPr lang="en-GB" sz="1000" kern="1200" dirty="0" smtClean="0">
                <a:solidFill>
                  <a:schemeClr val="tx1"/>
                </a:solidFill>
                <a:latin typeface="Arial" pitchFamily="34" charset="0"/>
                <a:cs typeface="Arial" pitchFamily="34" charset="0"/>
              </a:rPr>
              <a:t>, Think Less Find More)</a:t>
            </a:r>
            <a:endParaRPr lang="en-US" sz="1000" kern="1200" dirty="0" smtClean="0">
              <a:solidFill>
                <a:schemeClr val="tx1"/>
              </a:solidFill>
              <a:latin typeface="Arial" pitchFamily="34" charset="0"/>
              <a:cs typeface="Arial" pitchFamily="34" charset="0"/>
            </a:endParaRPr>
          </a:p>
          <a:p>
            <a:endParaRPr lang="en-US" sz="10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400"/>
            <a:ext cx="6856412" cy="4572000"/>
          </a:xfrm>
        </p:spPr>
        <p:txBody>
          <a:bodyPr>
            <a:noAutofit/>
          </a:bodyPr>
          <a:lstStyle/>
          <a:p>
            <a:r>
              <a:rPr lang="en-US" dirty="0" smtClean="0">
                <a:latin typeface="Arial" pitchFamily="34" charset="0"/>
                <a:cs typeface="Arial" pitchFamily="34" charset="0"/>
              </a:rPr>
              <a:t>Image: </a:t>
            </a:r>
            <a:r>
              <a:rPr lang="en-US" dirty="0" smtClean="0">
                <a:latin typeface="Arial" pitchFamily="34" charset="0"/>
                <a:cs typeface="Arial" pitchFamily="34" charset="0"/>
                <a:hlinkClick r:id="rId3"/>
              </a:rPr>
              <a:t>http://www.flickr.com/photos/22326055@N06/6732616879/</a:t>
            </a:r>
            <a:endParaRPr lang="en-US"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Donna</a:t>
            </a:r>
          </a:p>
          <a:p>
            <a:r>
              <a:rPr lang="en-GB" kern="1200" dirty="0" smtClean="0">
                <a:solidFill>
                  <a:schemeClr val="tx1"/>
                </a:solidFill>
                <a:latin typeface="Arial" pitchFamily="34" charset="0"/>
                <a:cs typeface="Arial" pitchFamily="34" charset="0"/>
              </a:rPr>
              <a:t>Those participants in the “Emerging” educational stage tended to consider physical books as the most academically credible source but often used what they considered less authoritative information from the web. This usually was because searching online was the most convenient  method of discovering what they needed and usually provided more focused “answers” than alternatives.  (</a:t>
            </a:r>
            <a:r>
              <a:rPr lang="en-GB" kern="1200" dirty="0" err="1" smtClean="0">
                <a:solidFill>
                  <a:schemeClr val="tx1"/>
                </a:solidFill>
                <a:latin typeface="Arial" pitchFamily="34" charset="0"/>
                <a:cs typeface="Arial" pitchFamily="34" charset="0"/>
              </a:rPr>
              <a:t>InfoKit</a:t>
            </a:r>
            <a:r>
              <a:rPr lang="en-GB" kern="1200" dirty="0" smtClean="0">
                <a:solidFill>
                  <a:schemeClr val="tx1"/>
                </a:solidFill>
                <a:latin typeface="Arial" pitchFamily="34" charset="0"/>
                <a:cs typeface="Arial" pitchFamily="34" charset="0"/>
              </a:rPr>
              <a:t>, Academia Isn’t (Always) Learning)</a:t>
            </a:r>
            <a:endParaRPr lang="en-US" kern="1200" dirty="0" smtClean="0">
              <a:solidFill>
                <a:schemeClr val="tx1"/>
              </a:solidFill>
              <a:latin typeface="Arial" pitchFamily="34" charset="0"/>
              <a:cs typeface="Arial" pitchFamily="34" charset="0"/>
            </a:endParaRPr>
          </a:p>
          <a:p>
            <a:r>
              <a:rPr lang="en-GB" kern="1200" dirty="0" smtClean="0">
                <a:solidFill>
                  <a:schemeClr val="tx1"/>
                </a:solidFill>
                <a:latin typeface="Arial" pitchFamily="34" charset="0"/>
                <a:cs typeface="Arial" pitchFamily="34" charset="0"/>
              </a:rPr>
              <a:t> </a:t>
            </a:r>
          </a:p>
          <a:p>
            <a:r>
              <a:rPr lang="en-GB" kern="1200" dirty="0" smtClean="0">
                <a:solidFill>
                  <a:schemeClr val="tx1"/>
                </a:solidFill>
                <a:latin typeface="Arial" pitchFamily="34" charset="0"/>
                <a:cs typeface="Arial" pitchFamily="34" charset="0"/>
              </a:rPr>
              <a:t>Participants in the later educational stages (Embedding and Experienced) had more sophisticated critical evaluation techniques and a deeper understanding of their chosen subject so were prepared to vouch for less traditional sources. However, they still were tentative about citing non-traditional resources in formal work even when they knew the information to be high quality. (</a:t>
            </a:r>
            <a:r>
              <a:rPr lang="en-GB" kern="1200" dirty="0" err="1" smtClean="0">
                <a:solidFill>
                  <a:schemeClr val="tx1"/>
                </a:solidFill>
                <a:latin typeface="Arial" pitchFamily="34" charset="0"/>
                <a:cs typeface="Arial" pitchFamily="34" charset="0"/>
              </a:rPr>
              <a:t>InfoKit</a:t>
            </a:r>
            <a:r>
              <a:rPr lang="en-GB" kern="1200" dirty="0" smtClean="0">
                <a:solidFill>
                  <a:schemeClr val="tx1"/>
                </a:solidFill>
                <a:latin typeface="Arial" pitchFamily="34" charset="0"/>
                <a:cs typeface="Arial" pitchFamily="34" charset="0"/>
              </a:rPr>
              <a:t>, Academia Isn’t (Always) Learning)</a:t>
            </a:r>
            <a:endParaRPr lang="en-US" kern="1200" dirty="0" smtClean="0">
              <a:solidFill>
                <a:schemeClr val="tx1"/>
              </a:solidFill>
              <a:latin typeface="Arial" pitchFamily="34" charset="0"/>
              <a:cs typeface="Arial" pitchFamily="34" charset="0"/>
            </a:endParaRPr>
          </a:p>
          <a:p>
            <a:r>
              <a:rPr lang="en-GB" kern="1200" dirty="0" smtClean="0">
                <a:solidFill>
                  <a:schemeClr val="tx1"/>
                </a:solidFill>
                <a:latin typeface="Arial" pitchFamily="34" charset="0"/>
                <a:cs typeface="Arial" pitchFamily="34" charset="0"/>
              </a:rPr>
              <a:t> </a:t>
            </a:r>
            <a:endParaRPr lang="en-US" kern="1200" dirty="0" smtClean="0">
              <a:solidFill>
                <a:schemeClr val="tx1"/>
              </a:solidFill>
              <a:latin typeface="Arial" pitchFamily="34" charset="0"/>
              <a:cs typeface="Arial" pitchFamily="34" charset="0"/>
            </a:endParaRPr>
          </a:p>
          <a:p>
            <a:r>
              <a:rPr lang="en-GB" kern="1200" dirty="0" smtClean="0">
                <a:solidFill>
                  <a:schemeClr val="tx1"/>
                </a:solidFill>
                <a:latin typeface="Arial" pitchFamily="34" charset="0"/>
                <a:cs typeface="Arial" pitchFamily="34" charset="0"/>
              </a:rPr>
              <a:t>All of the students we interviewed had constructed a precise, if conservative, model of what they thought their institution would accept as legitimate practices in their academic work and were adept at only presenting these during class time and in formal assessments. For tutors, faculty, and other academic staff, the notion of what constitutes legitimate practice was far less clear and appeared to be negotiated on an individual basis. (</a:t>
            </a:r>
            <a:r>
              <a:rPr lang="en-GB" kern="1200" dirty="0" err="1" smtClean="0">
                <a:solidFill>
                  <a:schemeClr val="tx1"/>
                </a:solidFill>
                <a:latin typeface="Arial" pitchFamily="34" charset="0"/>
                <a:cs typeface="Arial" pitchFamily="34" charset="0"/>
              </a:rPr>
              <a:t>InfoKit</a:t>
            </a:r>
            <a:r>
              <a:rPr lang="en-GB" kern="1200" dirty="0" smtClean="0">
                <a:solidFill>
                  <a:schemeClr val="tx1"/>
                </a:solidFill>
                <a:latin typeface="Arial" pitchFamily="34" charset="0"/>
                <a:cs typeface="Arial" pitchFamily="34" charset="0"/>
              </a:rPr>
              <a:t>, Academia Isn’t (Always) Learning)</a:t>
            </a:r>
          </a:p>
          <a:p>
            <a:endParaRPr lang="en-GB" kern="1200" dirty="0" smtClean="0">
              <a:solidFill>
                <a:schemeClr val="tx1"/>
              </a:solidFill>
              <a:latin typeface="Arial" pitchFamily="34" charset="0"/>
              <a:cs typeface="Arial" pitchFamily="34" charset="0"/>
            </a:endParaRPr>
          </a:p>
          <a:p>
            <a:endParaRPr lang="en-US" kern="1200" dirty="0" smtClean="0">
              <a:solidFill>
                <a:schemeClr val="tx1"/>
              </a:solidFill>
              <a:latin typeface="Arial" pitchFamily="34" charset="0"/>
              <a:cs typeface="Arial" pitchFamily="34" charset="0"/>
            </a:endParaRPr>
          </a:p>
          <a:p>
            <a:r>
              <a:rPr lang="en-GB" kern="1200" dirty="0" smtClean="0">
                <a:solidFill>
                  <a:schemeClr val="tx1"/>
                </a:solidFill>
                <a:latin typeface="Arial" pitchFamily="34" charset="0"/>
                <a:cs typeface="Arial" pitchFamily="34" charset="0"/>
              </a:rPr>
              <a:t> </a:t>
            </a:r>
            <a:endParaRPr lang="en-US" kern="1200" dirty="0" smtClean="0">
              <a:solidFill>
                <a:schemeClr val="tx1"/>
              </a:solidFill>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xfrm>
            <a:off x="228599" y="4343399"/>
            <a:ext cx="6400801" cy="4648201"/>
          </a:xfrm>
          <a:noFill/>
          <a:ln/>
        </p:spPr>
        <p:txBody>
          <a:bodyPr>
            <a:noAutofit/>
          </a:bodyPr>
          <a:lstStyle/>
          <a:p>
            <a:pPr defTabSz="896203" fontAlgn="base">
              <a:spcBef>
                <a:spcPct val="30000"/>
              </a:spcBef>
              <a:spcAft>
                <a:spcPct val="0"/>
              </a:spcAft>
              <a:defRPr/>
            </a:pPr>
            <a:r>
              <a:rPr lang="en-US" i="0" dirty="0" smtClean="0">
                <a:latin typeface="Arial" pitchFamily="34" charset="0"/>
                <a:cs typeface="Arial" pitchFamily="34" charset="0"/>
              </a:rPr>
              <a:t>Image: </a:t>
            </a:r>
            <a:r>
              <a:rPr lang="en-US" dirty="0" smtClean="0">
                <a:latin typeface="Arial" pitchFamily="34" charset="0"/>
                <a:cs typeface="Arial" pitchFamily="34" charset="0"/>
                <a:hlinkClick r:id="rId3"/>
              </a:rPr>
              <a:t>http://www.flickr.com/photos/myxi/712710373/</a:t>
            </a:r>
            <a:endParaRPr lang="en-US" dirty="0" smtClean="0">
              <a:latin typeface="Arial" pitchFamily="34" charset="0"/>
              <a:cs typeface="Arial" pitchFamily="34" charset="0"/>
            </a:endParaRPr>
          </a:p>
          <a:p>
            <a:pPr defTabSz="896203" fontAlgn="base">
              <a:spcBef>
                <a:spcPct val="30000"/>
              </a:spcBef>
              <a:spcAft>
                <a:spcPct val="0"/>
              </a:spcAft>
              <a:defRPr/>
            </a:pPr>
            <a:r>
              <a:rPr lang="en-US" b="1" dirty="0" smtClean="0">
                <a:latin typeface="Arial" pitchFamily="34" charset="0"/>
                <a:cs typeface="Arial" pitchFamily="34" charset="0"/>
              </a:rPr>
              <a:t>Erin</a:t>
            </a: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The Digital Visitors and Residents (V&amp;R) project is a US/UK collaborative project, funded by JISC, OCLC Online Computer Library Center, Inc., Oxford University, and the University of North Carolina, Charlotte. </a:t>
            </a: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“This paper reports the initial findings of a three-year longitudinal study to identify how </a:t>
            </a:r>
            <a:r>
              <a:rPr lang="en-GB" kern="1200" dirty="0" smtClean="0">
                <a:solidFill>
                  <a:schemeClr val="tx1"/>
                </a:solidFill>
                <a:latin typeface="Arial" pitchFamily="34" charset="0"/>
                <a:cs typeface="Arial" pitchFamily="34" charset="0"/>
              </a:rPr>
              <a:t>l</a:t>
            </a:r>
            <a:r>
              <a:rPr lang="en-US" kern="1200" dirty="0" smtClean="0">
                <a:solidFill>
                  <a:schemeClr val="tx1"/>
                </a:solidFill>
                <a:latin typeface="Arial" pitchFamily="34" charset="0"/>
                <a:cs typeface="Arial" pitchFamily="34" charset="0"/>
              </a:rPr>
              <a:t>ate-stage secondary school and first-year undergraduate students in the US and UK, referred to here as members of the “Emerging” educational stage, engage with technology and information sources. The assumptions embedded in traditional academic library services and systems and the existing disconnect between the everyday information-seeking behaviors of members of the Emerging stage (last year high school/secondary school or first year college/university) are examined. Initial results highlight the importance of convenience as a crucial factor in information-seeking behavior. There also are indications that as users progress through the educational stages, the digital and information literacies they employ do not necessarily become more sophisticated.”   (Connaway, Lanclos, and Hood, 2013</a:t>
            </a:r>
            <a:r>
              <a:rPr lang="en-US" kern="1200" baseline="0" dirty="0" smtClean="0">
                <a:solidFill>
                  <a:schemeClr val="tx1"/>
                </a:solidFill>
                <a:latin typeface="Arial" pitchFamily="34" charset="0"/>
                <a:cs typeface="Arial" pitchFamily="34" charset="0"/>
              </a:rPr>
              <a:t>)</a:t>
            </a:r>
          </a:p>
          <a:p>
            <a:pPr marL="0" marR="0" indent="0" algn="l" defTabSz="896203" rtl="0" eaLnBrk="1" fontAlgn="base" latinLnBrk="0" hangingPunct="1">
              <a:lnSpc>
                <a:spcPct val="100000"/>
              </a:lnSpc>
              <a:spcBef>
                <a:spcPct val="30000"/>
              </a:spcBef>
              <a:spcAft>
                <a:spcPct val="0"/>
              </a:spcAft>
              <a:buClrTx/>
              <a:buSzTx/>
              <a:buFontTx/>
              <a:buNone/>
              <a:tabLst/>
              <a:defRPr/>
            </a:pPr>
            <a:endParaRPr lang="en-US" kern="1200" dirty="0" smtClean="0">
              <a:solidFill>
                <a:schemeClr val="tx1"/>
              </a:solidFill>
              <a:latin typeface="Arial" pitchFamily="34" charset="0"/>
              <a:cs typeface="Arial" pitchFamily="34" charset="0"/>
            </a:endParaRPr>
          </a:p>
          <a:p>
            <a:pPr marL="463550" indent="-463550"/>
            <a:r>
              <a:rPr lang="en-US" sz="12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200" i="1" dirty="0" smtClean="0">
                <a:latin typeface="Arial" pitchFamily="34" charset="0"/>
                <a:cs typeface="Arial" pitchFamily="34" charset="0"/>
              </a:rPr>
              <a:t>Proceedings of the Association of College &amp; Research Libraries (ACRL) 2013 conference, April 10-13, 2013, Indianapolis, IN.</a:t>
            </a:r>
            <a:r>
              <a:rPr lang="en-US" sz="1200" dirty="0" smtClean="0">
                <a:latin typeface="Arial" pitchFamily="34" charset="0"/>
                <a:cs typeface="Arial" pitchFamily="34" charset="0"/>
              </a:rPr>
              <a:t> </a:t>
            </a:r>
            <a:r>
              <a:rPr lang="en-US" sz="1200" u="sng" dirty="0" smtClean="0">
                <a:latin typeface="Arial" pitchFamily="34" charset="0"/>
                <a:cs typeface="Arial" pitchFamily="34" charset="0"/>
                <a:hlinkClick r:id="rId4"/>
              </a:rPr>
              <a:t>http://www.ala.org/acrl/sites/ala.org.acrl/files/content/conferences/confsandpreconfs/2013/papers/Connaway_Google.pdf</a:t>
            </a:r>
            <a:r>
              <a:rPr lang="en-US" sz="1200" dirty="0" smtClean="0">
                <a:latin typeface="Arial" pitchFamily="34" charset="0"/>
                <a:cs typeface="Arial" pitchFamily="34" charset="0"/>
              </a:rPr>
              <a:t>.</a:t>
            </a:r>
          </a:p>
          <a:p>
            <a:endParaRPr lang="en-US" kern="1200" dirty="0">
              <a:solidFill>
                <a:schemeClr val="tx1"/>
              </a:solidFill>
              <a:latin typeface="Arial" pitchFamily="34" charset="0"/>
              <a:cs typeface="Arial" pitchFamily="34" charset="0"/>
            </a:endParaRPr>
          </a:p>
        </p:txBody>
      </p:sp>
      <p:sp>
        <p:nvSpPr>
          <p:cNvPr id="41987" name="Slide Number Placeholder 3"/>
          <p:cNvSpPr>
            <a:spLocks noGrp="1"/>
          </p:cNvSpPr>
          <p:nvPr>
            <p:ph type="sldNum" sz="quarter" idx="5"/>
          </p:nvPr>
        </p:nvSpPr>
        <p:spPr>
          <a:noFill/>
        </p:spPr>
        <p:txBody>
          <a:bodyPr/>
          <a:lstStyle/>
          <a:p>
            <a:fld id="{CDFA5E49-7AC3-49A5-8047-B66601665BF5}" type="slidenum">
              <a:rPr lang="en-US" smtClean="0"/>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248400" cy="4114800"/>
          </a:xfrm>
        </p:spPr>
        <p:txBody>
          <a:bodyPr>
            <a:noAutofit/>
          </a:bodyPr>
          <a:lstStyle/>
          <a:p>
            <a:r>
              <a:rPr lang="en-US" dirty="0" smtClean="0">
                <a:latin typeface="Arial" pitchFamily="34" charset="0"/>
                <a:cs typeface="Arial" pitchFamily="34" charset="0"/>
              </a:rPr>
              <a:t>Image:</a:t>
            </a:r>
            <a:r>
              <a:rPr lang="en-US" baseline="0" dirty="0" smtClean="0">
                <a:latin typeface="Arial" pitchFamily="34" charset="0"/>
                <a:cs typeface="Arial" pitchFamily="34" charset="0"/>
              </a:rPr>
              <a:t> </a:t>
            </a:r>
            <a:r>
              <a:rPr lang="en-US" baseline="0" dirty="0" smtClean="0">
                <a:latin typeface="Arial" pitchFamily="34" charset="0"/>
                <a:cs typeface="Arial" pitchFamily="34" charset="0"/>
                <a:hlinkClick r:id="rId3"/>
              </a:rPr>
              <a:t>http://www.flickr.com/photos/mnadi/32325828/</a:t>
            </a:r>
            <a:endParaRPr lang="en-US" baseline="0" dirty="0" smtClean="0">
              <a:latin typeface="Arial" pitchFamily="34" charset="0"/>
              <a:cs typeface="Arial" pitchFamily="34" charset="0"/>
            </a:endParaRPr>
          </a:p>
          <a:p>
            <a:r>
              <a:rPr lang="en-US" b="1" dirty="0" smtClean="0">
                <a:latin typeface="Arial" pitchFamily="34" charset="0"/>
                <a:cs typeface="Arial" pitchFamily="34" charset="0"/>
              </a:rPr>
              <a:t>Lynn</a:t>
            </a:r>
          </a:p>
          <a:p>
            <a:r>
              <a:rPr lang="en-US" dirty="0" smtClean="0">
                <a:latin typeface="Arial" pitchFamily="34" charset="0"/>
                <a:cs typeface="Arial" pitchFamily="34" charset="0"/>
              </a:rPr>
              <a:t>Who has engaged in some type of assessment?</a:t>
            </a:r>
          </a:p>
          <a:p>
            <a:r>
              <a:rPr lang="en-US" dirty="0" smtClean="0">
                <a:latin typeface="Arial" pitchFamily="34" charset="0"/>
                <a:cs typeface="Arial" pitchFamily="34" charset="0"/>
              </a:rPr>
              <a:t>What did you do?</a:t>
            </a:r>
          </a:p>
          <a:p>
            <a:r>
              <a:rPr lang="en-US" dirty="0" smtClean="0">
                <a:latin typeface="Arial" pitchFamily="34" charset="0"/>
                <a:cs typeface="Arial" pitchFamily="34" charset="0"/>
              </a:rPr>
              <a:t>What did you learn?</a:t>
            </a:r>
          </a:p>
          <a:p>
            <a:r>
              <a:rPr lang="en-US" dirty="0" smtClean="0">
                <a:latin typeface="Arial" pitchFamily="34" charset="0"/>
                <a:cs typeface="Arial" pitchFamily="34" charset="0"/>
              </a:rPr>
              <a:t>What, if any, changes came about from what you learned?</a:t>
            </a:r>
          </a:p>
          <a:p>
            <a:r>
              <a:rPr lang="en-US" dirty="0" smtClean="0">
                <a:latin typeface="Arial" pitchFamily="34" charset="0"/>
                <a:cs typeface="Arial" pitchFamily="34" charset="0"/>
              </a:rPr>
              <a:t>What would have helped you during this process?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If you have not engaged in some type of assessment at your institution, why do you think this is the case?</a:t>
            </a:r>
          </a:p>
          <a:p>
            <a:r>
              <a:rPr lang="en-US" dirty="0" smtClean="0">
                <a:latin typeface="Arial" pitchFamily="34" charset="0"/>
                <a:cs typeface="Arial" pitchFamily="34" charset="0"/>
              </a:rPr>
              <a:t>What would help you engage in some type of assessment?</a:t>
            </a: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862B2F6-5FB6-44E3-B0F5-8178F38C8C20}" type="slidenum">
              <a:rPr lang="en-US" smtClean="0"/>
              <a:pPr/>
              <a:t>31</a:t>
            </a:fld>
            <a:endParaRPr lang="en-US" dirty="0" smtClean="0"/>
          </a:p>
        </p:txBody>
      </p:sp>
      <p:sp>
        <p:nvSpPr>
          <p:cNvPr id="74758" name="Rectangle 7"/>
          <p:cNvSpPr>
            <a:spLocks noGrp="1" noRot="1" noChangeAspect="1" noChangeArrowheads="1" noTextEdit="1"/>
          </p:cNvSpPr>
          <p:nvPr>
            <p:ph type="sldImg"/>
          </p:nvPr>
        </p:nvSpPr>
        <p:spPr>
          <a:xfrm>
            <a:off x="1185863" y="292100"/>
            <a:ext cx="4486275" cy="3365500"/>
          </a:xfrm>
          <a:ln/>
        </p:spPr>
      </p:sp>
      <p:sp>
        <p:nvSpPr>
          <p:cNvPr id="74759" name="Rectangle 8"/>
          <p:cNvSpPr>
            <a:spLocks noGrp="1" noChangeArrowheads="1"/>
          </p:cNvSpPr>
          <p:nvPr>
            <p:ph type="body" idx="1"/>
          </p:nvPr>
        </p:nvSpPr>
        <p:spPr>
          <a:noFill/>
          <a:ln/>
        </p:spPr>
        <p:txBody>
          <a:bodyPr>
            <a:noAutofit/>
          </a:bodyPr>
          <a:lstStyle/>
          <a:p>
            <a:r>
              <a:rPr lang="en-US" b="0" dirty="0" smtClean="0">
                <a:latin typeface="Arial" charset="0"/>
              </a:rPr>
              <a:t>Image: </a:t>
            </a:r>
            <a:r>
              <a:rPr lang="en-US" b="0" dirty="0" smtClean="0">
                <a:latin typeface="Arial" charset="0"/>
                <a:hlinkClick r:id="rId3"/>
              </a:rPr>
              <a:t>http://www.flickr.com/photos/joelmarkwitt/2797956179/</a:t>
            </a:r>
            <a:endParaRPr lang="en-US" b="0" dirty="0" smtClean="0">
              <a:latin typeface="Arial" charset="0"/>
            </a:endParaRPr>
          </a:p>
          <a:p>
            <a:endParaRPr lang="en-US" dirty="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6203" fontAlgn="base">
              <a:spcBef>
                <a:spcPct val="30000"/>
              </a:spcBef>
              <a:spcAft>
                <a:spcPct val="0"/>
              </a:spcAft>
              <a:defRPr/>
            </a:pPr>
            <a:endParaRPr lang="en-US" sz="1200" i="1" dirty="0" smtClean="0">
              <a:latin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77BE6B28-3545-4EC4-8EDC-735A5E4B2D8C}" type="slidenum">
              <a:rPr lang="en-US" smtClean="0"/>
              <a:pPr/>
              <a:t>4</a:t>
            </a:fld>
            <a:endParaRPr lang="en-US" smtClean="0"/>
          </a:p>
        </p:txBody>
      </p:sp>
      <p:sp>
        <p:nvSpPr>
          <p:cNvPr id="46082" name="Rectangle 2"/>
          <p:cNvSpPr>
            <a:spLocks noGrp="1" noRot="1" noChangeAspect="1" noChangeArrowheads="1" noTextEdit="1"/>
          </p:cNvSpPr>
          <p:nvPr>
            <p:ph type="sldImg"/>
          </p:nvPr>
        </p:nvSpPr>
        <p:spPr>
          <a:xfrm>
            <a:off x="1054865" y="355294"/>
            <a:ext cx="4572000" cy="3429000"/>
          </a:xfrm>
          <a:ln/>
        </p:spPr>
      </p:sp>
      <p:sp>
        <p:nvSpPr>
          <p:cNvPr id="46083" name="Rectangle 3"/>
          <p:cNvSpPr>
            <a:spLocks noGrp="1" noChangeArrowheads="1"/>
          </p:cNvSpPr>
          <p:nvPr>
            <p:ph type="body" idx="1"/>
          </p:nvPr>
        </p:nvSpPr>
        <p:spPr>
          <a:xfrm>
            <a:off x="275421" y="4131325"/>
            <a:ext cx="6430179" cy="4704203"/>
          </a:xfrm>
          <a:noFill/>
          <a:ln/>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Erin</a:t>
            </a:r>
          </a:p>
          <a:p>
            <a:pPr eaLnBrk="1" hangingPunct="1"/>
            <a:r>
              <a:rPr lang="en-GB" dirty="0" smtClean="0">
                <a:latin typeface="Arial" pitchFamily="34" charset="0"/>
                <a:cs typeface="Arial" pitchFamily="34" charset="0"/>
              </a:rPr>
              <a:t>Discuss </a:t>
            </a:r>
            <a:r>
              <a:rPr lang="en-GB" dirty="0" err="1" smtClean="0">
                <a:latin typeface="Arial" pitchFamily="34" charset="0"/>
                <a:cs typeface="Arial" pitchFamily="34" charset="0"/>
              </a:rPr>
              <a:t>Prensky</a:t>
            </a:r>
            <a:r>
              <a:rPr lang="en-GB" dirty="0" smtClean="0">
                <a:latin typeface="Arial" pitchFamily="34" charset="0"/>
                <a:cs typeface="Arial" pitchFamily="34" charset="0"/>
              </a:rPr>
              <a:t> and how this is an attempt,</a:t>
            </a:r>
            <a:r>
              <a:rPr lang="en-GB" baseline="0" dirty="0" smtClean="0">
                <a:latin typeface="Arial" pitchFamily="34" charset="0"/>
                <a:cs typeface="Arial" pitchFamily="34" charset="0"/>
              </a:rPr>
              <a:t> started by Dave White, </a:t>
            </a:r>
            <a:r>
              <a:rPr lang="en-GB" dirty="0" smtClean="0">
                <a:latin typeface="Arial" pitchFamily="34" charset="0"/>
                <a:cs typeface="Arial" pitchFamily="34" charset="0"/>
              </a:rPr>
              <a:t>to move away from Native/Immigrant metaphor:</a:t>
            </a:r>
          </a:p>
          <a:p>
            <a:r>
              <a:rPr lang="en-US" dirty="0" smtClean="0">
                <a:latin typeface="Arial" pitchFamily="34" charset="0"/>
                <a:cs typeface="Arial" pitchFamily="34" charset="0"/>
              </a:rPr>
              <a:t>“‘The digital natives/digital immigrants distinction is dead or at least dying’. So proclaims Doug Holton in his </a:t>
            </a:r>
            <a:r>
              <a:rPr lang="en-US" dirty="0" err="1" smtClean="0">
                <a:latin typeface="Arial" pitchFamily="34" charset="0"/>
                <a:cs typeface="Arial" pitchFamily="34" charset="0"/>
              </a:rPr>
              <a:t>blogpost</a:t>
            </a:r>
            <a:r>
              <a:rPr lang="en-US" dirty="0" smtClean="0">
                <a:latin typeface="Arial" pitchFamily="34" charset="0"/>
                <a:cs typeface="Arial" pitchFamily="34" charset="0"/>
              </a:rPr>
              <a:t>. He continues: ‘Unfortunately, the idea is still uncritically accepted even in some journal articles, and perhaps used as an excuse or crutch too often for poor or ineffective teaching practices’. Holton is not alone in his criticism. McKenzie (2007) writes strongly against </a:t>
            </a:r>
            <a:r>
              <a:rPr lang="en-US" dirty="0" err="1" smtClean="0">
                <a:latin typeface="Arial" pitchFamily="34" charset="0"/>
                <a:cs typeface="Arial" pitchFamily="34" charset="0"/>
              </a:rPr>
              <a:t>Prensky’s</a:t>
            </a:r>
            <a:r>
              <a:rPr lang="en-US" dirty="0" smtClean="0">
                <a:latin typeface="Arial" pitchFamily="34" charset="0"/>
                <a:cs typeface="Arial" pitchFamily="34" charset="0"/>
              </a:rPr>
              <a:t> (2001a, b) typology identifying a number of ‘thinly supported claims’, while Kennedy, </a:t>
            </a:r>
            <a:r>
              <a:rPr lang="en-US" i="1" dirty="0" smtClean="0">
                <a:latin typeface="Arial" pitchFamily="34" charset="0"/>
                <a:cs typeface="Arial" pitchFamily="34" charset="0"/>
              </a:rPr>
              <a:t>et al.</a:t>
            </a:r>
            <a:r>
              <a:rPr lang="en-US" dirty="0" smtClean="0">
                <a:latin typeface="Arial" pitchFamily="34" charset="0"/>
                <a:cs typeface="Arial" pitchFamily="34" charset="0"/>
              </a:rPr>
              <a:t> (2010) demonstrate through an empirical research project that </a:t>
            </a:r>
            <a:r>
              <a:rPr lang="en-US" dirty="0" err="1" smtClean="0">
                <a:latin typeface="Arial" pitchFamily="34" charset="0"/>
                <a:cs typeface="Arial" pitchFamily="34" charset="0"/>
              </a:rPr>
              <a:t>Prensky’s</a:t>
            </a:r>
            <a:r>
              <a:rPr lang="en-US" dirty="0" smtClean="0">
                <a:latin typeface="Arial" pitchFamily="34" charset="0"/>
                <a:cs typeface="Arial" pitchFamily="34" charset="0"/>
              </a:rPr>
              <a:t> age–related hypothesis is very much less clear–cut than the Natives and Immigrants dichotomy implies.  Our intention is to propose an alternative, which we have termed ‘Visitors and Residents’.”</a:t>
            </a:r>
          </a:p>
          <a:p>
            <a:endParaRPr lang="en-US" dirty="0" smtClean="0">
              <a:latin typeface="Arial" pitchFamily="34" charset="0"/>
              <a:cs typeface="Arial" pitchFamily="34" charset="0"/>
            </a:endParaRPr>
          </a:p>
          <a:p>
            <a:pPr marL="463550" indent="-463550"/>
            <a:r>
              <a:rPr lang="en-US" dirty="0" err="1" smtClean="0">
                <a:latin typeface="Arial" pitchFamily="34" charset="0"/>
                <a:cs typeface="Arial" pitchFamily="34" charset="0"/>
              </a:rPr>
              <a:t>Prensky</a:t>
            </a:r>
            <a:r>
              <a:rPr lang="en-US" dirty="0" smtClean="0">
                <a:latin typeface="Arial" pitchFamily="34" charset="0"/>
                <a:cs typeface="Arial" pitchFamily="34" charset="0"/>
              </a:rPr>
              <a:t>, Marc. 2001a. Digital natives, digital immigrants. </a:t>
            </a:r>
            <a:r>
              <a:rPr lang="en-US" i="1" dirty="0" smtClean="0">
                <a:latin typeface="Arial" pitchFamily="34" charset="0"/>
                <a:cs typeface="Arial" pitchFamily="34" charset="0"/>
              </a:rPr>
              <a:t>On the Horizon</a:t>
            </a:r>
            <a:r>
              <a:rPr lang="en-US" dirty="0" smtClean="0">
                <a:latin typeface="Arial" pitchFamily="34" charset="0"/>
                <a:cs typeface="Arial" pitchFamily="34" charset="0"/>
              </a:rPr>
              <a:t> 9, no. 5, </a:t>
            </a:r>
            <a:r>
              <a:rPr lang="en-US" u="sng" dirty="0" smtClean="0">
                <a:latin typeface="Arial" pitchFamily="34" charset="0"/>
                <a:cs typeface="Arial" pitchFamily="34" charset="0"/>
                <a:hlinkClick r:id="rId3"/>
              </a:rPr>
              <a:t>http://www.marcprensky.com/writing/Prensky%20-%20Digital%20Natives,%20Digital%20Immigrants%20-%20Part1.pdf</a:t>
            </a:r>
            <a:r>
              <a:rPr lang="en-US" dirty="0" smtClean="0">
                <a:latin typeface="Arial" pitchFamily="34" charset="0"/>
                <a:cs typeface="Arial" pitchFamily="34" charset="0"/>
              </a:rPr>
              <a:t>.</a:t>
            </a:r>
          </a:p>
          <a:p>
            <a:pPr marL="463550" indent="-463550"/>
            <a:endParaRPr lang="en-US" u="sng" dirty="0" smtClean="0">
              <a:latin typeface="Arial" pitchFamily="34" charset="0"/>
              <a:cs typeface="Arial" pitchFamily="34" charset="0"/>
            </a:endParaRPr>
          </a:p>
          <a:p>
            <a:pPr marL="463550" indent="-463550"/>
            <a:r>
              <a:rPr lang="en-US" dirty="0" err="1" smtClean="0">
                <a:latin typeface="Arial" pitchFamily="34" charset="0"/>
                <a:cs typeface="Arial" pitchFamily="34" charset="0"/>
              </a:rPr>
              <a:t>Prensky</a:t>
            </a:r>
            <a:r>
              <a:rPr lang="en-US" dirty="0" smtClean="0">
                <a:latin typeface="Arial" pitchFamily="34" charset="0"/>
                <a:cs typeface="Arial" pitchFamily="34" charset="0"/>
              </a:rPr>
              <a:t>, Marc. 2001b. Do they really think differently? </a:t>
            </a:r>
            <a:r>
              <a:rPr lang="en-US" i="1" dirty="0" smtClean="0">
                <a:latin typeface="Arial" pitchFamily="34" charset="0"/>
                <a:cs typeface="Arial" pitchFamily="34" charset="0"/>
              </a:rPr>
              <a:t>On the Horizon</a:t>
            </a:r>
            <a:r>
              <a:rPr lang="en-US" dirty="0" smtClean="0">
                <a:latin typeface="Arial" pitchFamily="34" charset="0"/>
                <a:cs typeface="Arial" pitchFamily="34" charset="0"/>
              </a:rPr>
              <a:t> 9, no. 5,  </a:t>
            </a:r>
            <a:r>
              <a:rPr lang="en-US" u="sng" dirty="0" smtClean="0">
                <a:latin typeface="Arial" pitchFamily="34" charset="0"/>
                <a:cs typeface="Arial" pitchFamily="34" charset="0"/>
                <a:hlinkClick r:id="rId4"/>
              </a:rPr>
              <a:t>http://www.marcprensky.com/writing/Prensky%20-%20Digital%20Natives,%20Digital%20Immigrants%20-%20Part2.pdf</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a:p>
            <a:pPr marL="463550" lvl="2" indent="-463550" defTabSz="896203" fontAlgn="base">
              <a:spcBef>
                <a:spcPct val="30000"/>
              </a:spcBef>
              <a:spcAft>
                <a:spcPct val="0"/>
              </a:spcAft>
              <a:defRPr/>
            </a:pPr>
            <a:r>
              <a:rPr lang="en-US" dirty="0" smtClean="0">
                <a:latin typeface="Arial" pitchFamily="34" charset="0"/>
                <a:cs typeface="Arial" pitchFamily="34" charset="0"/>
              </a:rPr>
              <a:t>White, David S., and Alison Le Cornu. 2011. Visitors and Residents: A new typology for online engagement. </a:t>
            </a:r>
            <a:r>
              <a:rPr lang="en-US" i="1" dirty="0" smtClean="0">
                <a:latin typeface="Arial" pitchFamily="34" charset="0"/>
                <a:cs typeface="Arial" pitchFamily="34" charset="0"/>
              </a:rPr>
              <a:t>First Monday</a:t>
            </a:r>
            <a:r>
              <a:rPr lang="en-US" dirty="0" smtClean="0">
                <a:latin typeface="Arial" pitchFamily="34" charset="0"/>
                <a:cs typeface="Arial" pitchFamily="34" charset="0"/>
              </a:rPr>
              <a:t> 16, no. 9, </a:t>
            </a:r>
            <a:r>
              <a:rPr lang="en-US" u="sng" dirty="0" smtClean="0">
                <a:latin typeface="Arial" pitchFamily="34" charset="0"/>
                <a:cs typeface="Arial" pitchFamily="34" charset="0"/>
                <a:hlinkClick r:id="rId5"/>
              </a:rPr>
              <a:t>http://firstmonday.org/htbin/cgiwrap/bin/ojs/index.php/fm/article/viewArticle/3171/3049</a:t>
            </a:r>
            <a:r>
              <a:rPr lang="en-US" dirty="0" smtClean="0">
                <a:latin typeface="Arial" pitchFamily="34" charset="0"/>
                <a:cs typeface="Arial" pitchFamily="34" charset="0"/>
              </a:rPr>
              <a:t>.</a:t>
            </a:r>
          </a:p>
          <a:p>
            <a:pPr eaLnBrk="1" hangingPunct="1"/>
            <a:endParaRPr lang="en-US" sz="1400" dirty="0" smtClean="0">
              <a:latin typeface="Arial" charset="0"/>
              <a:cs typeface="Arial" charset="0"/>
            </a:endParaRPr>
          </a:p>
          <a:p>
            <a:pPr eaLnBrk="1" hangingPunct="1"/>
            <a:endParaRPr lang="en-GB" dirty="0"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Image: Microsoft Office</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Erin</a:t>
            </a:r>
          </a:p>
          <a:p>
            <a:r>
              <a:rPr lang="en-US" dirty="0" smtClean="0">
                <a:latin typeface="Arial" pitchFamily="34" charset="0"/>
                <a:cs typeface="Arial" pitchFamily="34" charset="0"/>
              </a:rPr>
              <a:t>Visitors: functional use of technology, often linked to formal need (such as use of software for specific coursework, or </a:t>
            </a:r>
            <a:r>
              <a:rPr lang="en-US" dirty="0" err="1" smtClean="0">
                <a:latin typeface="Arial" pitchFamily="34" charset="0"/>
                <a:cs typeface="Arial" pitchFamily="34" charset="0"/>
              </a:rPr>
              <a:t>organising</a:t>
            </a:r>
            <a:r>
              <a:rPr lang="en-US" dirty="0" smtClean="0">
                <a:latin typeface="Arial" pitchFamily="34" charset="0"/>
                <a:cs typeface="Arial" pitchFamily="34" charset="0"/>
              </a:rPr>
              <a:t> meetings through email contact); less visible/more passive online presence, more likely to favor  face- to- face interactions (even as they use the internet to organize/schedule those interactions) </a:t>
            </a:r>
          </a:p>
          <a:p>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Image: Microsoft Office</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Erin</a:t>
            </a:r>
          </a:p>
          <a:p>
            <a:r>
              <a:rPr lang="en-US" dirty="0" smtClean="0">
                <a:latin typeface="Arial" pitchFamily="34" charset="0"/>
                <a:cs typeface="Arial" pitchFamily="34" charset="0"/>
              </a:rPr>
              <a:t>Residents: significant online presence and usage; high level of collaborative activity online; contributions to the online environment in the form of uploading materials, photos, videos.</a:t>
            </a:r>
          </a:p>
          <a:p>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A821D038-153C-42F9-8537-E055FB9E270E}" type="slidenum">
              <a:rPr lang="en-US" smtClean="0"/>
              <a:pPr/>
              <a:t>7</a:t>
            </a:fld>
            <a:endParaRPr lang="en-US" smtClean="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1" y="4343400"/>
            <a:ext cx="6856413" cy="4648200"/>
          </a:xfrm>
          <a:noFill/>
          <a:ln/>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Erin</a:t>
            </a:r>
          </a:p>
          <a:p>
            <a:r>
              <a:rPr lang="en-US" kern="1200" dirty="0" smtClean="0">
                <a:solidFill>
                  <a:schemeClr val="tx1"/>
                </a:solidFill>
                <a:latin typeface="Arial" pitchFamily="34" charset="0"/>
                <a:cs typeface="Arial" pitchFamily="34" charset="0"/>
              </a:rPr>
              <a:t>“Using the V&amp;R framework ensures that analysis is firmly focused on motivations to engage rather than on age or technological “skill.” It facilitates the identification of modes of engagement which potentially cut across traditional academic levels and boundaries. The project is tracking</a:t>
            </a:r>
            <a:r>
              <a:rPr lang="en-GB" kern="1200" dirty="0" smtClean="0">
                <a:solidFill>
                  <a:schemeClr val="tx1"/>
                </a:solidFill>
                <a:latin typeface="Arial" pitchFamily="34" charset="0"/>
                <a:cs typeface="Arial" pitchFamily="34" charset="0"/>
              </a:rPr>
              <a:t> US and UK participants’ shifts in their motivations and forms of engagement with technology and information as they </a:t>
            </a:r>
            <a:r>
              <a:rPr lang="en-US" kern="1200" dirty="0" smtClean="0">
                <a:solidFill>
                  <a:schemeClr val="tx1"/>
                </a:solidFill>
                <a:latin typeface="Arial" pitchFamily="34" charset="0"/>
                <a:cs typeface="Arial" pitchFamily="34" charset="0"/>
              </a:rPr>
              <a:t>transition between four educational stages:</a:t>
            </a:r>
          </a:p>
          <a:p>
            <a:r>
              <a:rPr lang="en-US" kern="1200" dirty="0" smtClean="0">
                <a:solidFill>
                  <a:schemeClr val="tx1"/>
                </a:solidFill>
                <a:latin typeface="Arial" pitchFamily="34" charset="0"/>
                <a:cs typeface="Arial" pitchFamily="34" charset="0"/>
              </a:rPr>
              <a:t>1. Emerging (Late stage secondary school/First year undergraduate); </a:t>
            </a:r>
          </a:p>
          <a:p>
            <a:r>
              <a:rPr lang="en-US" kern="1200" dirty="0" smtClean="0">
                <a:solidFill>
                  <a:schemeClr val="tx1"/>
                </a:solidFill>
                <a:latin typeface="Arial" pitchFamily="34" charset="0"/>
                <a:cs typeface="Arial" pitchFamily="34" charset="0"/>
              </a:rPr>
              <a:t>2. Establishing (Second/third or third/fourth year undergraduate); </a:t>
            </a:r>
          </a:p>
          <a:p>
            <a:r>
              <a:rPr lang="en-US" kern="1200" dirty="0" smtClean="0">
                <a:solidFill>
                  <a:schemeClr val="tx1"/>
                </a:solidFill>
                <a:latin typeface="Arial" pitchFamily="34" charset="0"/>
                <a:cs typeface="Arial" pitchFamily="34" charset="0"/>
              </a:rPr>
              <a:t>3. Embedding (Postgraduates, PhD students); </a:t>
            </a: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4. Experienced (Scholars).</a:t>
            </a: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In Phase 1 of the V&amp;R research, semi-structured interviews with participants from the four project-defined educational stages were conducted in the US and UK. In Phase 2 of the project, a sub-set of the interviewees were selected to participate in the monthly information diaries.”  (Connaway, Lanclos, &amp; Hood 2013</a:t>
            </a:r>
            <a:r>
              <a:rPr lang="en-US" kern="1200" baseline="0" dirty="0" smtClean="0">
                <a:solidFill>
                  <a:schemeClr val="tx1"/>
                </a:solidFill>
                <a:latin typeface="Arial" pitchFamily="34" charset="0"/>
                <a:cs typeface="Arial" pitchFamily="34" charset="0"/>
              </a:rPr>
              <a:t>)</a:t>
            </a:r>
            <a:endParaRPr lang="en-US"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i="1" dirty="0" smtClean="0">
              <a:latin typeface="Arial" pitchFamily="34" charset="0"/>
              <a:cs typeface="Arial" pitchFamily="34" charset="0"/>
            </a:endParaRPr>
          </a:p>
          <a:p>
            <a:pPr marL="463550" indent="-463550"/>
            <a:r>
              <a:rPr lang="en-US" sz="12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200" i="1" dirty="0" smtClean="0">
                <a:latin typeface="Arial" pitchFamily="34" charset="0"/>
                <a:cs typeface="Arial" pitchFamily="34" charset="0"/>
              </a:rPr>
              <a:t>Proceedings of the Association of College &amp; Research Libraries (ACRL) 2013 conference, April 10-13, 2013, Indianapolis, IN.</a:t>
            </a:r>
            <a:r>
              <a:rPr lang="en-US" sz="1200" dirty="0" smtClean="0">
                <a:latin typeface="Arial" pitchFamily="34" charset="0"/>
                <a:cs typeface="Arial" pitchFamily="34" charset="0"/>
              </a:rPr>
              <a:t> </a:t>
            </a:r>
            <a:r>
              <a:rPr lang="en-US" sz="1200" u="sng" dirty="0" smtClean="0">
                <a:latin typeface="Arial" pitchFamily="34" charset="0"/>
                <a:cs typeface="Arial" pitchFamily="34" charset="0"/>
                <a:hlinkClick r:id="rId3"/>
              </a:rPr>
              <a:t>http://www.ala.org/acrl/sites/ala.org.acrl/files/content/conferences/confsandpreconfs/2013/papers/Connaway_Google.pdf</a:t>
            </a:r>
            <a:r>
              <a:rPr lang="en-US" sz="1200" dirty="0" smtClean="0">
                <a:latin typeface="Arial" pitchFamily="34" charset="0"/>
                <a:cs typeface="Arial" pitchFamily="34" charset="0"/>
              </a:rPr>
              <a: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White, David S., and Lynn Silipigni Connaway. 2011-2012. </a:t>
            </a:r>
            <a:r>
              <a:rPr lang="en-US" i="1" dirty="0" smtClean="0">
                <a:latin typeface="Arial" pitchFamily="34" charset="0"/>
                <a:cs typeface="Arial" pitchFamily="34" charset="0"/>
              </a:rPr>
              <a:t>Visitors &amp; Residents: What Motivates Engagement with the Digital Information Environment.</a:t>
            </a:r>
            <a:r>
              <a:rPr lang="en-US" dirty="0" smtClean="0">
                <a:latin typeface="Arial" pitchFamily="34" charset="0"/>
                <a:cs typeface="Arial" pitchFamily="34" charset="0"/>
              </a:rPr>
              <a:t> Funded by JISC, OCLC, and Oxford University. </a:t>
            </a:r>
            <a:r>
              <a:rPr lang="en-US" u="sng" dirty="0" smtClean="0">
                <a:latin typeface="Arial" pitchFamily="34" charset="0"/>
                <a:cs typeface="Arial" pitchFamily="34" charset="0"/>
                <a:hlinkClick r:id="rId4"/>
              </a:rPr>
              <a:t>http://www.oclc.org/research/activities/vandr/</a:t>
            </a:r>
            <a:r>
              <a:rPr lang="en-US" dirty="0" smtClean="0">
                <a:latin typeface="Arial" pitchFamily="34" charset="0"/>
                <a:cs typeface="Arial" pitchFamily="34" charset="0"/>
              </a:rPr>
              <a:t>.</a:t>
            </a:r>
          </a:p>
          <a:p>
            <a:pPr eaLnBrk="1" hangingPunct="1"/>
            <a:endParaRPr lang="en-GB" dirty="0"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77BE6B28-3545-4EC4-8EDC-735A5E4B2D8C}" type="slidenum">
              <a:rPr lang="en-US" smtClean="0"/>
              <a:pPr/>
              <a:t>8</a:t>
            </a:fld>
            <a:endParaRPr lang="en-US" smtClean="0"/>
          </a:p>
        </p:txBody>
      </p:sp>
      <p:sp>
        <p:nvSpPr>
          <p:cNvPr id="46082" name="Rectangle 2"/>
          <p:cNvSpPr>
            <a:spLocks noGrp="1" noRot="1" noChangeAspect="1" noChangeArrowheads="1" noTextEdit="1"/>
          </p:cNvSpPr>
          <p:nvPr>
            <p:ph type="sldImg"/>
          </p:nvPr>
        </p:nvSpPr>
        <p:spPr>
          <a:xfrm>
            <a:off x="1143000" y="457200"/>
            <a:ext cx="4572000" cy="3429000"/>
          </a:xfrm>
          <a:ln/>
        </p:spPr>
      </p:sp>
      <p:sp>
        <p:nvSpPr>
          <p:cNvPr id="46083" name="Rectangle 3"/>
          <p:cNvSpPr>
            <a:spLocks noGrp="1" noChangeArrowheads="1"/>
          </p:cNvSpPr>
          <p:nvPr>
            <p:ph type="body" idx="1"/>
          </p:nvPr>
        </p:nvSpPr>
        <p:spPr>
          <a:xfrm>
            <a:off x="152400" y="4114800"/>
            <a:ext cx="6553200" cy="4648200"/>
          </a:xfrm>
          <a:noFill/>
          <a:ln/>
        </p:spPr>
        <p:txBody>
          <a:bodyPr>
            <a:noAutofit/>
          </a:bodyPr>
          <a:lstStyle/>
          <a:p>
            <a:pPr marL="0" marR="0" indent="0" algn="l" defTabSz="896203" rtl="0" eaLnBrk="1" fontAlgn="base" latinLnBrk="0" hangingPunct="1">
              <a:lnSpc>
                <a:spcPct val="100000"/>
              </a:lnSpc>
              <a:spcBef>
                <a:spcPct val="30000"/>
              </a:spcBef>
              <a:spcAft>
                <a:spcPct val="0"/>
              </a:spcAft>
              <a:buClrTx/>
              <a:buSzTx/>
              <a:buFontTx/>
              <a:buNone/>
              <a:tabLst/>
              <a:defRPr/>
            </a:pPr>
            <a:r>
              <a:rPr lang="en-US" b="1" dirty="0" smtClean="0">
                <a:latin typeface="Arial" pitchFamily="34" charset="0"/>
                <a:cs typeface="Arial" pitchFamily="34" charset="0"/>
              </a:rPr>
              <a:t>Erin</a:t>
            </a:r>
          </a:p>
          <a:p>
            <a:pPr marL="0" marR="0" indent="0" algn="l" defTabSz="896203"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cs typeface="Arial" pitchFamily="34" charset="0"/>
              </a:rPr>
              <a:t>“</a:t>
            </a:r>
            <a:r>
              <a:rPr lang="en-US" kern="1200" dirty="0" smtClean="0">
                <a:solidFill>
                  <a:schemeClr val="tx1"/>
                </a:solidFill>
                <a:latin typeface="Arial" pitchFamily="34" charset="0"/>
                <a:cs typeface="Arial" pitchFamily="34" charset="0"/>
              </a:rPr>
              <a:t>In simple terms the Visitors see the web as a series of tools. They decide what they want to achieve, chose an appropriate online tool to do the job, then log-off. They leave no social trace of themselves online. The Residents live a proportion of their lives online. They see the web as a place where they can express themselves and spend time with people. Residents will have a profile on a social networking platform and aspects of their persona, or digital identity, maintaining presence even when they are not online. The premise of V&amp;R is presented as a continuum whereby individuals’ modes of engagement will be more Visitor or Resident depending on their personal motivations and the context and situation at the time.” (Connaway, Lanclos, and</a:t>
            </a:r>
            <a:r>
              <a:rPr lang="en-US" kern="1200" baseline="0" dirty="0" smtClean="0">
                <a:solidFill>
                  <a:schemeClr val="tx1"/>
                </a:solidFill>
                <a:latin typeface="Arial" pitchFamily="34" charset="0"/>
                <a:cs typeface="Arial" pitchFamily="34" charset="0"/>
              </a:rPr>
              <a:t> </a:t>
            </a:r>
            <a:r>
              <a:rPr lang="en-US" kern="1200" dirty="0" smtClean="0">
                <a:solidFill>
                  <a:schemeClr val="tx1"/>
                </a:solidFill>
                <a:latin typeface="Arial" pitchFamily="34" charset="0"/>
                <a:cs typeface="Arial" pitchFamily="34" charset="0"/>
              </a:rPr>
              <a:t>Hood, 2013</a:t>
            </a:r>
            <a:r>
              <a:rPr lang="en-US" kern="1200" baseline="0" dirty="0" smtClean="0">
                <a:solidFill>
                  <a:schemeClr val="tx1"/>
                </a:solidFill>
                <a:latin typeface="Arial" pitchFamily="34" charset="0"/>
                <a:cs typeface="Arial" pitchFamily="34" charset="0"/>
              </a:rPr>
              <a:t>)</a:t>
            </a:r>
          </a:p>
          <a:p>
            <a:pPr marL="0" marR="0" indent="0" algn="l" defTabSz="896203" rtl="0" eaLnBrk="1" fontAlgn="base" latinLnBrk="0" hangingPunct="1">
              <a:lnSpc>
                <a:spcPct val="100000"/>
              </a:lnSpc>
              <a:spcBef>
                <a:spcPct val="30000"/>
              </a:spcBef>
              <a:spcAft>
                <a:spcPct val="0"/>
              </a:spcAft>
              <a:buClrTx/>
              <a:buSzTx/>
              <a:buFontTx/>
              <a:buNone/>
              <a:tabLst/>
              <a:defRPr/>
            </a:pPr>
            <a:endParaRPr lang="en-US" i="1" dirty="0" smtClean="0">
              <a:latin typeface="Arial" pitchFamily="34" charset="0"/>
              <a:cs typeface="Arial" pitchFamily="34" charset="0"/>
            </a:endParaRPr>
          </a:p>
          <a:p>
            <a:pPr marL="463550" indent="-463550"/>
            <a:r>
              <a:rPr lang="en-US" sz="12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200" i="1" dirty="0" smtClean="0">
                <a:latin typeface="Arial" pitchFamily="34" charset="0"/>
                <a:cs typeface="Arial" pitchFamily="34" charset="0"/>
              </a:rPr>
              <a:t>Proceedings of the Association of College &amp; Research Libraries (ACRL) 2013 conference, April 10-13, 2013, Indianapolis, IN.</a:t>
            </a:r>
            <a:r>
              <a:rPr lang="en-US" sz="1200" dirty="0" smtClean="0">
                <a:latin typeface="Arial" pitchFamily="34" charset="0"/>
                <a:cs typeface="Arial" pitchFamily="34" charset="0"/>
              </a:rPr>
              <a:t> </a:t>
            </a:r>
            <a:r>
              <a:rPr lang="en-US" sz="1200" u="sng" dirty="0" smtClean="0">
                <a:latin typeface="Arial" pitchFamily="34" charset="0"/>
                <a:cs typeface="Arial" pitchFamily="34" charset="0"/>
                <a:hlinkClick r:id="rId3"/>
              </a:rPr>
              <a:t>http://www.ala.org/acrl/sites/ala.org.acrl/files/content/conferences/confsandpreconfs/2013/papers/Connaway_Google.pdf</a:t>
            </a:r>
            <a:r>
              <a:rPr lang="en-US" sz="1200" dirty="0" smtClean="0">
                <a:latin typeface="Arial" pitchFamily="34" charset="0"/>
                <a:cs typeface="Arial"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First Monday Paper: </a:t>
            </a:r>
            <a:r>
              <a:rPr lang="en-GB" dirty="0" smtClean="0">
                <a:latin typeface="Arial" pitchFamily="34" charset="0"/>
                <a:cs typeface="Arial" pitchFamily="34" charset="0"/>
                <a:hlinkClick r:id="rId4"/>
              </a:rPr>
              <a:t>http://is.gd/vandrpaper</a:t>
            </a:r>
            <a:r>
              <a:rPr lang="en-GB" dirty="0" smtClean="0">
                <a:latin typeface="Arial" pitchFamily="34" charset="0"/>
                <a:cs typeface="Arial"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Video: </a:t>
            </a:r>
            <a:r>
              <a:rPr lang="en-GB" dirty="0" smtClean="0">
                <a:latin typeface="Arial" pitchFamily="34" charset="0"/>
                <a:cs typeface="Arial" pitchFamily="34" charset="0"/>
                <a:hlinkClick r:id="rId5"/>
              </a:rPr>
              <a:t>http://is.gd/vandrvideo</a:t>
            </a:r>
            <a:r>
              <a:rPr lang="en-GB" dirty="0" smtClean="0">
                <a:latin typeface="Arial" pitchFamily="34" charset="0"/>
                <a:cs typeface="Arial" pitchFamily="34" charset="0"/>
              </a:rPr>
              <a:t> </a:t>
            </a:r>
          </a:p>
          <a:p>
            <a:endParaRPr lang="en-US" kern="1200" dirty="0">
              <a:solidFill>
                <a:schemeClr val="tx1"/>
              </a:solidFill>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xfrm>
            <a:off x="304800" y="4343399"/>
            <a:ext cx="6248400" cy="4341813"/>
          </a:xfrm>
          <a:noFill/>
          <a:ln/>
        </p:spPr>
        <p:txBody>
          <a:bodyPr>
            <a:noAutofit/>
          </a:bodyPr>
          <a:lstStyle/>
          <a:p>
            <a:r>
              <a:rPr lang="en-GB" dirty="0" smtClean="0">
                <a:latin typeface="Arial" pitchFamily="34" charset="0"/>
                <a:cs typeface="Arial" pitchFamily="34" charset="0"/>
              </a:rPr>
              <a:t>Image: Microsoft Office</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Erin</a:t>
            </a:r>
          </a:p>
          <a:p>
            <a:r>
              <a:rPr lang="en-US" dirty="0" smtClean="0">
                <a:latin typeface="Arial" pitchFamily="34" charset="0"/>
                <a:cs typeface="Arial" pitchFamily="34" charset="0"/>
              </a:rPr>
              <a:t>The findings will be used to create </a:t>
            </a:r>
            <a:r>
              <a:rPr lang="en-GB" dirty="0" smtClean="0">
                <a:latin typeface="Arial" pitchFamily="34" charset="0"/>
                <a:cs typeface="Arial" pitchFamily="34" charset="0"/>
              </a:rPr>
              <a:t>a matrix of implementation options allowing those designing and delivering digital platforms and services to make informed decisions relative to engagement and motivation for individuals at each of the educational stages.</a:t>
            </a:r>
          </a:p>
          <a:p>
            <a:r>
              <a:rPr lang="en-GB" dirty="0" smtClean="0">
                <a:latin typeface="Arial" pitchFamily="34" charset="0"/>
                <a:cs typeface="Arial" pitchFamily="34" charset="0"/>
              </a:rPr>
              <a:t>Work as an interdisciplinary team, bringing to bear our relative expertises in Educational Technology, Library Information and Science/Research Methodology (User behaviour), and Anthropology (Ethnography)</a:t>
            </a:r>
          </a:p>
          <a:p>
            <a:endParaRPr lang="en-GB" b="0" dirty="0" smtClean="0">
              <a:latin typeface="Arial" pitchFamily="34" charset="0"/>
              <a:cs typeface="Arial" pitchFamily="34" charset="0"/>
            </a:endParaRPr>
          </a:p>
          <a:p>
            <a:pPr marL="233363" marR="0" lvl="0" indent="-233363" algn="l" defTabSz="457200" rtl="0" eaLnBrk="1" fontAlgn="auto" latinLnBrk="0" hangingPunct="1">
              <a:buClrTx/>
              <a:buSzTx/>
              <a:buFontTx/>
              <a:buNone/>
              <a:tabLst/>
              <a:defRPr/>
            </a:pPr>
            <a:r>
              <a:rPr lang="en-GB" b="1" dirty="0" smtClean="0">
                <a:latin typeface="Arial" pitchFamily="34" charset="0"/>
                <a:cs typeface="Arial" pitchFamily="34" charset="0"/>
              </a:rPr>
              <a:t>Phase 1 </a:t>
            </a:r>
          </a:p>
          <a:p>
            <a:pPr marL="233363" marR="0" lvl="0" indent="-233363" algn="l" defTabSz="457200" rtl="0" eaLnBrk="1" fontAlgn="auto" latinLnBrk="0" hangingPunct="1">
              <a:buClrTx/>
              <a:buSzTx/>
              <a:buFontTx/>
              <a:buNone/>
              <a:tabLst/>
              <a:defRPr/>
            </a:pPr>
            <a:r>
              <a:rPr kumimoji="0" lang="en-US" b="0" u="none" strike="noStrike" kern="1200" cap="none" spc="0" normalizeH="0" baseline="0" noProof="0" dirty="0" smtClean="0">
                <a:ln>
                  <a:noFill/>
                </a:ln>
                <a:solidFill>
                  <a:schemeClr val="tx1"/>
                </a:solidFill>
                <a:effectLst/>
                <a:uLnTx/>
                <a:uFillTx/>
                <a:latin typeface="Arial" pitchFamily="34" charset="0"/>
                <a:cs typeface="Arial" pitchFamily="34" charset="0"/>
              </a:rPr>
              <a:t>Individual</a:t>
            </a:r>
            <a:r>
              <a:rPr kumimoji="0" lang="en-US" b="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b="0" u="none" strike="noStrike" kern="1200" cap="none" spc="0" normalizeH="0" baseline="0" noProof="0" dirty="0" smtClean="0">
                <a:ln>
                  <a:noFill/>
                </a:ln>
                <a:solidFill>
                  <a:schemeClr val="tx1"/>
                </a:solidFill>
                <a:effectLst/>
                <a:uLnTx/>
                <a:uFillTx/>
                <a:latin typeface="Arial" pitchFamily="34" charset="0"/>
                <a:cs typeface="Arial" pitchFamily="34" charset="0"/>
              </a:rPr>
              <a:t>Interviews</a:t>
            </a:r>
          </a:p>
          <a:p>
            <a:pPr marL="233363" marR="0" lvl="0" indent="-233363" algn="l" defTabSz="457200" rtl="0" eaLnBrk="1" fontAlgn="auto" latinLnBrk="0" hangingPunct="1">
              <a:buClrTx/>
              <a:buSzTx/>
              <a:buFontTx/>
              <a:buNone/>
              <a:tabLst/>
              <a:defRPr/>
            </a:pPr>
            <a:r>
              <a:rPr kumimoji="0" lang="en-US" b="0" u="none" strike="noStrike" kern="1200" cap="none" spc="0" normalizeH="0" baseline="0" noProof="0" dirty="0" smtClean="0">
                <a:ln>
                  <a:noFill/>
                </a:ln>
                <a:solidFill>
                  <a:schemeClr val="tx1"/>
                </a:solidFill>
                <a:effectLst/>
                <a:uLnTx/>
                <a:uFillTx/>
                <a:latin typeface="Arial" pitchFamily="34" charset="0"/>
                <a:cs typeface="Arial" pitchFamily="34" charset="0"/>
              </a:rPr>
              <a:t>Emerging (secondary</a:t>
            </a:r>
            <a:r>
              <a:rPr kumimoji="0" lang="en-US" b="0" u="none" strike="noStrike" kern="1200" cap="none" spc="0" normalizeH="0" noProof="0" dirty="0" smtClean="0">
                <a:ln>
                  <a:noFill/>
                </a:ln>
                <a:solidFill>
                  <a:schemeClr val="tx1"/>
                </a:solidFill>
                <a:effectLst/>
                <a:uLnTx/>
                <a:uFillTx/>
                <a:latin typeface="Arial" pitchFamily="34" charset="0"/>
                <a:cs typeface="Arial" pitchFamily="34" charset="0"/>
              </a:rPr>
              <a:t> school/1</a:t>
            </a:r>
            <a:r>
              <a:rPr kumimoji="0" lang="en-US" b="0" u="none" strike="noStrike" kern="1200" cap="none" spc="0" normalizeH="0" baseline="30000" noProof="0" dirty="0" smtClean="0">
                <a:ln>
                  <a:noFill/>
                </a:ln>
                <a:solidFill>
                  <a:schemeClr val="tx1"/>
                </a:solidFill>
                <a:effectLst/>
                <a:uLnTx/>
                <a:uFillTx/>
                <a:latin typeface="Arial" pitchFamily="34" charset="0"/>
                <a:cs typeface="Arial" pitchFamily="34" charset="0"/>
              </a:rPr>
              <a:t>st</a:t>
            </a:r>
            <a:r>
              <a:rPr kumimoji="0" lang="en-US" b="0" u="none" strike="noStrike" kern="1200" cap="none" spc="0" normalizeH="0" noProof="0" dirty="0" smtClean="0">
                <a:ln>
                  <a:noFill/>
                </a:ln>
                <a:solidFill>
                  <a:schemeClr val="tx1"/>
                </a:solidFill>
                <a:effectLst/>
                <a:uLnTx/>
                <a:uFillTx/>
                <a:latin typeface="Arial" pitchFamily="34" charset="0"/>
                <a:cs typeface="Arial" pitchFamily="34" charset="0"/>
              </a:rPr>
              <a:t> year undergraduates: </a:t>
            </a:r>
            <a:r>
              <a:rPr lang="en-US" b="0" dirty="0" smtClean="0">
                <a:latin typeface="Arial" pitchFamily="34" charset="0"/>
                <a:cs typeface="Arial" pitchFamily="34" charset="0"/>
              </a:rPr>
              <a:t>31 (16</a:t>
            </a:r>
            <a:r>
              <a:rPr kumimoji="0" lang="en-US" b="0" u="none" strike="noStrike" kern="1200" cap="none" spc="0" normalizeH="0" baseline="0" noProof="0" dirty="0" smtClean="0">
                <a:ln>
                  <a:noFill/>
                </a:ln>
                <a:solidFill>
                  <a:schemeClr val="tx1"/>
                </a:solidFill>
                <a:effectLst/>
                <a:uLnTx/>
                <a:uFillTx/>
                <a:latin typeface="Arial" pitchFamily="34" charset="0"/>
                <a:cs typeface="Arial" pitchFamily="34" charset="0"/>
              </a:rPr>
              <a:t> US, 15 UK)</a:t>
            </a:r>
          </a:p>
          <a:p>
            <a:pPr marL="233363" marR="0" lvl="0" indent="-233363" algn="l" defTabSz="457200" rtl="0" eaLnBrk="1" fontAlgn="auto" latinLnBrk="0" hangingPunct="1">
              <a:buClrTx/>
              <a:buSzTx/>
              <a:buFontTx/>
              <a:buNone/>
              <a:tabLst/>
              <a:defRPr/>
            </a:pPr>
            <a:r>
              <a:rPr lang="en-US" b="0" dirty="0" smtClean="0">
                <a:latin typeface="Arial" pitchFamily="34" charset="0"/>
                <a:cs typeface="Arial" pitchFamily="34" charset="0"/>
              </a:rPr>
              <a:t>Establishing (2nd-3rd year undergraduates): 10 (5 US, 5 UK)</a:t>
            </a:r>
          </a:p>
          <a:p>
            <a:pPr marL="233363" marR="0" lvl="0" indent="-233363" algn="l" defTabSz="457200" rtl="0" eaLnBrk="1" fontAlgn="auto" latinLnBrk="0" hangingPunct="1">
              <a:buClrTx/>
              <a:buSzTx/>
              <a:buFontTx/>
              <a:buNone/>
              <a:tabLst/>
              <a:defRPr/>
            </a:pPr>
            <a:r>
              <a:rPr lang="en-US" b="0" dirty="0" smtClean="0">
                <a:latin typeface="Arial" pitchFamily="34" charset="0"/>
                <a:cs typeface="Arial" pitchFamily="34" charset="0"/>
              </a:rPr>
              <a:t>Embedding (postgraduates, PhD students): 10 (5 US, 5 UK)</a:t>
            </a:r>
          </a:p>
          <a:p>
            <a:pPr marL="233363" marR="0" lvl="0" indent="-233363" algn="l" defTabSz="457200" rtl="0" eaLnBrk="1" fontAlgn="auto" latinLnBrk="0" hangingPunct="1">
              <a:buClrTx/>
              <a:buSzTx/>
              <a:buFontTx/>
              <a:buNone/>
              <a:tabLst/>
              <a:defRPr/>
            </a:pPr>
            <a:r>
              <a:rPr lang="en-US" b="0" dirty="0" smtClean="0">
                <a:latin typeface="Arial" pitchFamily="34" charset="0"/>
                <a:cs typeface="Arial" pitchFamily="34" charset="0"/>
              </a:rPr>
              <a:t>Experiencing (scholars): 10 (5 US, 5 UK)</a:t>
            </a:r>
          </a:p>
          <a:p>
            <a:endParaRPr lang="en-GB" dirty="0" smtClean="0">
              <a:latin typeface="Arial" pitchFamily="34" charset="0"/>
              <a:cs typeface="Arial" pitchFamily="34" charset="0"/>
            </a:endParaRPr>
          </a:p>
          <a:p>
            <a:pPr>
              <a:buFontTx/>
              <a:buNone/>
            </a:pPr>
            <a:r>
              <a:rPr lang="en-US" b="1" dirty="0" smtClean="0">
                <a:latin typeface="Arial" pitchFamily="34" charset="0"/>
                <a:cs typeface="Arial" pitchFamily="34" charset="0"/>
              </a:rPr>
              <a:t>Phases</a:t>
            </a:r>
            <a:r>
              <a:rPr lang="en-US" b="1" baseline="0" dirty="0" smtClean="0">
                <a:latin typeface="Arial" pitchFamily="34" charset="0"/>
                <a:cs typeface="Arial" pitchFamily="34" charset="0"/>
              </a:rPr>
              <a:t> 1 &amp; 2: Participant Demographics</a:t>
            </a:r>
            <a:endParaRPr lang="en-US" b="1" dirty="0" smtClean="0">
              <a:latin typeface="Arial" pitchFamily="34" charset="0"/>
              <a:cs typeface="Arial" pitchFamily="34" charset="0"/>
            </a:endParaRPr>
          </a:p>
          <a:p>
            <a:pPr>
              <a:buFontTx/>
              <a:buNone/>
            </a:pPr>
            <a:r>
              <a:rPr lang="en-US" b="0" dirty="0" smtClean="0">
                <a:latin typeface="Arial" pitchFamily="34" charset="0"/>
                <a:cs typeface="Arial" pitchFamily="34" charset="0"/>
              </a:rPr>
              <a:t>61 participants: 15 secondary students/46 university students &amp; faculty</a:t>
            </a:r>
          </a:p>
          <a:p>
            <a:r>
              <a:rPr lang="en-US" b="0" dirty="0" smtClean="0">
                <a:latin typeface="Arial" pitchFamily="34" charset="0"/>
                <a:cs typeface="Arial" pitchFamily="34" charset="0"/>
              </a:rPr>
              <a:t>34 females/27 males</a:t>
            </a:r>
          </a:p>
          <a:p>
            <a:r>
              <a:rPr lang="en-US" b="0" dirty="0" smtClean="0">
                <a:latin typeface="Arial" pitchFamily="34" charset="0"/>
                <a:cs typeface="Arial" pitchFamily="34" charset="0"/>
              </a:rPr>
              <a:t>	</a:t>
            </a:r>
          </a:p>
          <a:p>
            <a:r>
              <a:rPr lang="en-US" b="0" dirty="0" smtClean="0">
                <a:latin typeface="Arial" pitchFamily="34" charset="0"/>
                <a:cs typeface="Arial" pitchFamily="34" charset="0"/>
              </a:rPr>
              <a:t>38 Caucasian/5 African-American/2 Multi-racial/1 Asian/2 Hispanic/13 Unidentified</a:t>
            </a:r>
          </a:p>
          <a:p>
            <a:endParaRPr lang="en-GB" dirty="0" smtClean="0">
              <a:latin typeface="Arial" pitchFamily="34" charset="0"/>
              <a:cs typeface="Arial" pitchFamily="34" charset="0"/>
            </a:endParaRPr>
          </a:p>
          <a:p>
            <a:endParaRPr lang="en-GB" dirty="0" smtClean="0">
              <a:latin typeface="Arial" pitchFamily="34" charset="0"/>
              <a:cs typeface="Arial" pitchFamily="34" charset="0"/>
            </a:endParaRPr>
          </a:p>
        </p:txBody>
      </p:sp>
      <p:sp>
        <p:nvSpPr>
          <p:cNvPr id="54275" name="Slide Number Placeholder 3"/>
          <p:cNvSpPr>
            <a:spLocks noGrp="1"/>
          </p:cNvSpPr>
          <p:nvPr>
            <p:ph type="sldNum" sz="quarter" idx="5"/>
          </p:nvPr>
        </p:nvSpPr>
        <p:spPr>
          <a:noFill/>
        </p:spPr>
        <p:txBody>
          <a:bodyPr/>
          <a:lstStyle/>
          <a:p>
            <a:fld id="{A6E86B3F-66B0-46B2-9167-96A9333793CC}"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6.jpe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creativecommons.org/licenses/by/3.0/" TargetMode="External"/><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4.jpeg"/><Relationship Id="rId4" Type="http://schemas.openxmlformats.org/officeDocument/2006/relationships/image" Target="../media/image10.png"/><Relationship Id="rId9"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6.jpe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4.jpeg"/><Relationship Id="rId4" Type="http://schemas.openxmlformats.org/officeDocument/2006/relationships/image" Target="../media/image10.png"/><Relationship Id="rId9"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a:alphaModFix amt="30000"/>
          </a:blip>
          <a:srcRect b="8763"/>
          <a:stretch>
            <a:fillRect/>
          </a:stretch>
        </p:blipFill>
        <p:spPr>
          <a:xfrm>
            <a:off x="5325434" y="2853375"/>
            <a:ext cx="3513766" cy="3395025"/>
          </a:xfrm>
          <a:prstGeom prst="rect">
            <a:avLst/>
          </a:prstGeom>
        </p:spPr>
      </p:pic>
      <p:grpSp>
        <p:nvGrpSpPr>
          <p:cNvPr id="12" name="Group 11"/>
          <p:cNvGrpSpPr>
            <a:grpSpLocks noChangeAspect="1"/>
          </p:cNvGrpSpPr>
          <p:nvPr userDrawn="1"/>
        </p:nvGrpSpPr>
        <p:grpSpPr bwMode="auto">
          <a:xfrm>
            <a:off x="3581400" y="6344334"/>
            <a:ext cx="2490591" cy="361266"/>
            <a:chOff x="5008879" y="5064968"/>
            <a:chExt cx="3557241" cy="515271"/>
          </a:xfrm>
        </p:grpSpPr>
        <p:pic>
          <p:nvPicPr>
            <p:cNvPr id="13" name="Picture 1"/>
            <p:cNvPicPr>
              <a:picLocks noChangeAspect="1" noChangeArrowheads="1"/>
            </p:cNvPicPr>
            <p:nvPr/>
          </p:nvPicPr>
          <p:blipFill>
            <a:blip r:embed="rId3" cstate="print"/>
            <a:srcRect/>
            <a:stretch>
              <a:fillRect/>
            </a:stretch>
          </p:blipFill>
          <p:spPr bwMode="auto">
            <a:xfrm>
              <a:off x="5008879" y="5161139"/>
              <a:ext cx="603251" cy="347843"/>
            </a:xfrm>
            <a:prstGeom prst="rect">
              <a:avLst/>
            </a:prstGeom>
            <a:solidFill>
              <a:schemeClr val="bg1"/>
            </a:solidFill>
            <a:ln w="9525">
              <a:noFill/>
              <a:miter lim="800000"/>
              <a:headEnd/>
              <a:tailEnd/>
            </a:ln>
          </p:spPr>
        </p:pic>
        <p:pic>
          <p:nvPicPr>
            <p:cNvPr id="20" name="Picture 17" descr="ox_rect"/>
            <p:cNvPicPr>
              <a:picLocks noChangeAspect="1" noChangeArrowheads="1"/>
            </p:cNvPicPr>
            <p:nvPr userDrawn="1"/>
          </p:nvPicPr>
          <p:blipFill>
            <a:blip r:embed="rId4" cstate="print"/>
            <a:srcRect/>
            <a:stretch>
              <a:fillRect/>
            </a:stretch>
          </p:blipFill>
          <p:spPr bwMode="auto">
            <a:xfrm>
              <a:off x="5998473" y="5161139"/>
              <a:ext cx="1366839" cy="419100"/>
            </a:xfrm>
            <a:prstGeom prst="rect">
              <a:avLst/>
            </a:prstGeom>
            <a:noFill/>
            <a:ln w="9525">
              <a:noFill/>
              <a:miter lim="800000"/>
              <a:headEnd/>
              <a:tailEnd/>
            </a:ln>
          </p:spPr>
        </p:pic>
        <p:pic>
          <p:nvPicPr>
            <p:cNvPr id="21" name="Picture 2" descr="C:\Users\hoode\AppData\Local\Temp\Logomark\Logomark\UNCC_Logo_4c.jpg"/>
            <p:cNvPicPr>
              <a:picLocks noChangeAspect="1" noChangeArrowheads="1"/>
            </p:cNvPicPr>
            <p:nvPr userDrawn="1"/>
          </p:nvPicPr>
          <p:blipFill>
            <a:blip r:embed="rId5" cstate="print"/>
            <a:srcRect/>
            <a:stretch>
              <a:fillRect/>
            </a:stretch>
          </p:blipFill>
          <p:spPr bwMode="auto">
            <a:xfrm>
              <a:off x="7567591" y="5064968"/>
              <a:ext cx="998529" cy="444013"/>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defTabSz="914400" fontAlgn="base">
              <a:lnSpc>
                <a:spcPct val="120000"/>
              </a:lnSpc>
              <a:spcBef>
                <a:spcPct val="50000"/>
              </a:spcBef>
              <a:spcAft>
                <a:spcPct val="0"/>
              </a:spcAft>
              <a:defRPr/>
            </a:pPr>
            <a:endParaRPr lang="en-US" sz="2400" b="1">
              <a:solidFill>
                <a:srgbClr val="000000"/>
              </a:solidFill>
            </a:endParaRPr>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userDrawn="1"/>
        </p:nvPicPr>
        <p:blipFill>
          <a:blip r:embed="rId6" cstate="print"/>
          <a:stretch>
            <a:fillRect/>
          </a:stretch>
        </p:blipFill>
        <p:spPr>
          <a:xfrm>
            <a:off x="2324100" y="5533849"/>
            <a:ext cx="4495800" cy="884590"/>
          </a:xfrm>
          <a:prstGeom prst="rect">
            <a:avLst/>
          </a:prstGeom>
        </p:spPr>
      </p:pic>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a:alphaModFix amt="30000"/>
          </a:blip>
          <a:srcRect b="8763"/>
          <a:stretch>
            <a:fillRect/>
          </a:stretch>
        </p:blipFill>
        <p:spPr>
          <a:xfrm>
            <a:off x="5325434" y="2853375"/>
            <a:ext cx="3513766" cy="3395025"/>
          </a:xfrm>
          <a:prstGeom prst="rect">
            <a:avLst/>
          </a:prstGeom>
        </p:spPr>
      </p:pic>
    </p:spTree>
    <p:extLst>
      <p:ext uri="{BB962C8B-B14F-4D97-AF65-F5344CB8AC3E}">
        <p14:creationId xmlns:p14="http://schemas.microsoft.com/office/powerpoint/2010/main" xmlns="" val="1178579408"/>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1707672"/>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060290714"/>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586984737"/>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638746434"/>
      </p:ext>
    </p:extLst>
  </p:cSld>
  <p:clrMapOvr>
    <a:masterClrMapping/>
  </p:clrMapOvr>
  <p:transition>
    <p:fade thruBlk="1"/>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a:solidFill>
                <a:prstClr val="black">
                  <a:tint val="75000"/>
                </a:prstClr>
              </a:solidFill>
            </a:endParaRPr>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extLst>
      <p:ext uri="{BB962C8B-B14F-4D97-AF65-F5344CB8AC3E}">
        <p14:creationId xmlns:p14="http://schemas.microsoft.com/office/powerpoint/2010/main" xmlns="" val="2429216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719560009"/>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extLst>
      <p:ext uri="{BB962C8B-B14F-4D97-AF65-F5344CB8AC3E}">
        <p14:creationId xmlns:p14="http://schemas.microsoft.com/office/powerpoint/2010/main" xmlns="" val="4059747545"/>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121977670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67169306"/>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496112318"/>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3776406739"/>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2410914979"/>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1633479979"/>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5"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1260393922"/>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74283840"/>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49298807"/>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1184899234"/>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321176077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233943460"/>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204527619"/>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183824803"/>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98458071"/>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1"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3289554866"/>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706303282"/>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4185947184"/>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2012144252"/>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168689884"/>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408640186"/>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1"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3839344998"/>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4170247694"/>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1262624054"/>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3461724846"/>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053233759"/>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27442992"/>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542564426"/>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3191462093"/>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0_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3"/>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xmlns="" val="895652723"/>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563685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a:alphaModFix amt="30000"/>
          </a:blip>
          <a:srcRect b="8763"/>
          <a:stretch>
            <a:fillRect/>
          </a:stretch>
        </p:blipFill>
        <p:spPr>
          <a:xfrm>
            <a:off x="5325434" y="2853375"/>
            <a:ext cx="3513766" cy="3395025"/>
          </a:xfrm>
          <a:prstGeom prst="rect">
            <a:avLst/>
          </a:prstGeom>
        </p:spPr>
      </p:pic>
    </p:spTree>
    <p:extLst>
      <p:ext uri="{BB962C8B-B14F-4D97-AF65-F5344CB8AC3E}">
        <p14:creationId xmlns:p14="http://schemas.microsoft.com/office/powerpoint/2010/main" xmlns="" val="1148368543"/>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86746047"/>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236538801"/>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2177136323"/>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3051622208"/>
      </p:ext>
    </p:extLst>
  </p:cSld>
  <p:clrMapOvr>
    <a:masterClrMapping/>
  </p:clrMapOvr>
  <p:transition>
    <p:fade thruBlk="1"/>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a:solidFill>
                <a:prstClr val="black">
                  <a:tint val="75000"/>
                </a:prstClr>
              </a:solidFill>
            </a:endParaRPr>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extLst>
      <p:ext uri="{BB962C8B-B14F-4D97-AF65-F5344CB8AC3E}">
        <p14:creationId xmlns:p14="http://schemas.microsoft.com/office/powerpoint/2010/main" xmlns="" val="2648785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2162773821"/>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extLst>
      <p:ext uri="{BB962C8B-B14F-4D97-AF65-F5344CB8AC3E}">
        <p14:creationId xmlns:p14="http://schemas.microsoft.com/office/powerpoint/2010/main" xmlns="" val="4012701372"/>
      </p:ext>
    </p:extLst>
  </p:cSld>
  <p:clrMapOvr>
    <a:masterClrMapping/>
  </p:clrMapOvr>
  <p:transition>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3464619901"/>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03187514"/>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62557546"/>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443912449"/>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2701191336"/>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528649386"/>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5"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3853454652"/>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644752870"/>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05040749"/>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3620915813"/>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2856881455"/>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1297366462"/>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960772298"/>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2062594844"/>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28438925"/>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1"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2948391859"/>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902635099"/>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2825217450"/>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3925322279"/>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16759325"/>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38492670"/>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1"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3836980214"/>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58773409"/>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2096159846"/>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3111997324"/>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4134754125"/>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98810998"/>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087153080"/>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478308536"/>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0_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3"/>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xmlns="" val="1684509149"/>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20504017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a:alphaModFix amt="30000"/>
          </a:blip>
          <a:srcRect b="8763"/>
          <a:stretch>
            <a:fillRect/>
          </a:stretch>
        </p:blipFill>
        <p:spPr>
          <a:xfrm>
            <a:off x="5325434" y="2853375"/>
            <a:ext cx="3513766" cy="3395025"/>
          </a:xfrm>
          <a:prstGeom prst="rect">
            <a:avLst/>
          </a:prstGeom>
        </p:spPr>
      </p:pic>
    </p:spTree>
    <p:extLst>
      <p:ext uri="{BB962C8B-B14F-4D97-AF65-F5344CB8AC3E}">
        <p14:creationId xmlns:p14="http://schemas.microsoft.com/office/powerpoint/2010/main" xmlns="" val="516364586"/>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590036324"/>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526066087"/>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3626417412"/>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69138981"/>
      </p:ext>
    </p:extLst>
  </p:cSld>
  <p:clrMapOvr>
    <a:masterClrMapping/>
  </p:clrMapOvr>
  <p:transition>
    <p:fade thruBlk="1"/>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a:solidFill>
                <a:prstClr val="black">
                  <a:tint val="75000"/>
                </a:prstClr>
              </a:solidFill>
            </a:endParaRPr>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extLst>
      <p:ext uri="{BB962C8B-B14F-4D97-AF65-F5344CB8AC3E}">
        <p14:creationId xmlns:p14="http://schemas.microsoft.com/office/powerpoint/2010/main" xmlns="" val="3159546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25103817"/>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extLst>
      <p:ext uri="{BB962C8B-B14F-4D97-AF65-F5344CB8AC3E}">
        <p14:creationId xmlns:p14="http://schemas.microsoft.com/office/powerpoint/2010/main" xmlns="" val="3416234232"/>
      </p:ext>
    </p:extLst>
  </p:cSld>
  <p:clrMapOvr>
    <a:masterClrMapping/>
  </p:clrMapOvr>
  <p:transition>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2733751479"/>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67585132"/>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38756738"/>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3256922269"/>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277663791"/>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547377078"/>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5"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3538581041"/>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156370954"/>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99010355"/>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2772945115"/>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50619650"/>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2495735728"/>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214141211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2168054699"/>
      </p:ext>
    </p:extLst>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715241919"/>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1"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208997630"/>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507261371"/>
      </p:ext>
    </p:extLst>
  </p:cSld>
  <p:clrMapOvr>
    <a:masterClrMapping/>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2174974178"/>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911998193"/>
      </p:ext>
    </p:extLst>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4263294467"/>
      </p:ext>
    </p:extLst>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79899622"/>
      </p:ext>
    </p:extLst>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1"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715029914"/>
      </p:ext>
    </p:extLst>
  </p:cSld>
  <p:clrMapOvr>
    <a:masterClrMapping/>
  </p:clrMapOvr>
  <p:transition>
    <p:fade/>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67623414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387962208"/>
      </p:ext>
    </p:extLst>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368378615"/>
      </p:ext>
    </p:extLst>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317806879"/>
      </p:ext>
    </p:extLst>
  </p:cSld>
  <p:clrMapOvr>
    <a:masterClrMapping/>
  </p:clrMapOvr>
  <p:transition>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423513815"/>
      </p:ext>
    </p:extLst>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825282592"/>
      </p:ext>
    </p:extLst>
  </p:cSld>
  <p:clrMapOvr>
    <a:masterClrMapping/>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2927180584"/>
      </p:ext>
    </p:extLst>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0_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3"/>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xmlns="" val="1118097778"/>
      </p:ext>
    </p:extLst>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36506271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a:alphaModFix amt="30000"/>
          </a:blip>
          <a:srcRect b="8763"/>
          <a:stretch>
            <a:fillRect/>
          </a:stretch>
        </p:blipFill>
        <p:spPr>
          <a:xfrm>
            <a:off x="5325434" y="2853375"/>
            <a:ext cx="3513766" cy="3395025"/>
          </a:xfrm>
          <a:prstGeom prst="rect">
            <a:avLst/>
          </a:prstGeom>
        </p:spPr>
      </p:pic>
    </p:spTree>
    <p:extLst>
      <p:ext uri="{BB962C8B-B14F-4D97-AF65-F5344CB8AC3E}">
        <p14:creationId xmlns:p14="http://schemas.microsoft.com/office/powerpoint/2010/main" xmlns="" val="2840060214"/>
      </p:ext>
    </p:extLst>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092000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099994139"/>
      </p:ext>
    </p:extLst>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2217372355"/>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3969933888"/>
      </p:ext>
    </p:extLst>
  </p:cSld>
  <p:clrMapOvr>
    <a:masterClrMapping/>
  </p:clrMapOvr>
  <p:transition>
    <p:fade thruBlk="1"/>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a:solidFill>
                <a:prstClr val="black">
                  <a:tint val="75000"/>
                </a:prstClr>
              </a:solidFill>
            </a:endParaRPr>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extLst>
      <p:ext uri="{BB962C8B-B14F-4D97-AF65-F5344CB8AC3E}">
        <p14:creationId xmlns:p14="http://schemas.microsoft.com/office/powerpoint/2010/main" xmlns="" val="2401897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2961231586"/>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extLst>
      <p:ext uri="{BB962C8B-B14F-4D97-AF65-F5344CB8AC3E}">
        <p14:creationId xmlns:p14="http://schemas.microsoft.com/office/powerpoint/2010/main" xmlns="" val="3310640610"/>
      </p:ext>
    </p:extLst>
  </p:cSld>
  <p:clrMapOvr>
    <a:masterClrMapping/>
  </p:clrMapOvr>
  <p:transition>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421021546"/>
      </p:ext>
    </p:extLst>
  </p:cSld>
  <p:clrMapOvr>
    <a:masterClrMapping/>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030934460"/>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47114169"/>
      </p:ext>
    </p:extLst>
  </p:cSld>
  <p:clrMapOvr>
    <a:masterClrMapping/>
  </p:clrMapOvr>
  <p:transition>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79982251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794097160"/>
      </p:ext>
    </p:extLst>
  </p:cSld>
  <p:clrMapOvr>
    <a:masterClrMapping/>
  </p:clrMapOvr>
  <p:transition>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1350374435"/>
      </p:ext>
    </p:extLst>
  </p:cSld>
  <p:clrMapOvr>
    <a:masterClrMapping/>
  </p:clrMapOvr>
  <p:transition>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5"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589565711"/>
      </p:ext>
    </p:extLst>
  </p:cSld>
  <p:clrMapOvr>
    <a:masterClrMapping/>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254072272"/>
      </p:ext>
    </p:extLst>
  </p:cSld>
  <p:clrMapOvr>
    <a:masterClrMapping/>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60880609"/>
      </p:ext>
    </p:extLst>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434785801"/>
      </p:ext>
    </p:extLst>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809388361"/>
      </p:ext>
    </p:extLst>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2855107850"/>
      </p:ext>
    </p:extLst>
  </p:cSld>
  <p:clrMapOvr>
    <a:masterClrMapping/>
  </p:clrMapOvr>
  <p:transition>
    <p:fade/>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771061039"/>
      </p:ext>
    </p:extLst>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349363749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450438897"/>
      </p:ext>
    </p:extLst>
  </p:cSld>
  <p:clrMapOvr>
    <a:masterClrMapping/>
  </p:clrMapOvr>
  <p:transition>
    <p:fad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1"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3067163713"/>
      </p:ext>
    </p:extLst>
  </p:cSld>
  <p:clrMapOvr>
    <a:masterClrMapping/>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811151876"/>
      </p:ext>
    </p:extLst>
  </p:cSld>
  <p:clrMapOvr>
    <a:masterClrMapping/>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1360336246"/>
      </p:ext>
    </p:extLst>
  </p:cSld>
  <p:clrMapOvr>
    <a:masterClrMapping/>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3415548030"/>
      </p:ext>
    </p:extLst>
  </p:cSld>
  <p:clrMapOvr>
    <a:masterClrMapping/>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279481606"/>
      </p:ext>
    </p:extLst>
  </p:cSld>
  <p:clrMapOvr>
    <a:masterClrMapping/>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31620266"/>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11"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extLst>
      <p:ext uri="{BB962C8B-B14F-4D97-AF65-F5344CB8AC3E}">
        <p14:creationId xmlns:p14="http://schemas.microsoft.com/office/powerpoint/2010/main" xmlns="" val="357456008"/>
      </p:ext>
    </p:extLst>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175799255"/>
      </p:ext>
    </p:extLst>
  </p:cSld>
  <p:clrMapOvr>
    <a:masterClrMapping/>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2012749987"/>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xmlns="" val="1980996058"/>
      </p:ext>
    </p:extLst>
  </p:cSld>
  <p:clrMapOvr>
    <a:masterClrMapping/>
  </p:clrMapOvr>
  <p:transition>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270134432"/>
      </p:ext>
    </p:extLst>
  </p:cSld>
  <p:clrMapOvr>
    <a:masterClrMapping/>
  </p:clrMapOvr>
  <p:transition>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648712268"/>
      </p:ext>
    </p:extLst>
  </p:cSld>
  <p:clrMapOvr>
    <a:masterClrMapping/>
  </p:clrMapOvr>
  <p:transition>
    <p:fade/>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892281983"/>
      </p:ext>
    </p:extLst>
  </p:cSld>
  <p:clrMapOvr>
    <a:masterClrMapping/>
  </p:clrMapOvr>
  <p:transition>
    <p:fad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extLst>
      <p:ext uri="{BB962C8B-B14F-4D97-AF65-F5344CB8AC3E}">
        <p14:creationId xmlns:p14="http://schemas.microsoft.com/office/powerpoint/2010/main" xmlns="" val="472409821"/>
      </p:ext>
    </p:extLst>
  </p:cSld>
  <p:clrMapOvr>
    <a:masterClrMapping/>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0_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7"/>
          <p:cNvSpPr>
            <a:spLocks noGrp="1"/>
          </p:cNvSpPr>
          <p:nvPr>
            <p:ph type="ftr" sz="quarter" idx="13"/>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xmlns="" val="3774110487"/>
      </p:ext>
    </p:extLst>
  </p:cSld>
  <p:clrMapOvr>
    <a:masterClrMapping/>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260481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arge Head an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3701" y="137160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137160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2" name="Group 14"/>
          <p:cNvGrpSpPr/>
          <p:nvPr userDrawn="1"/>
        </p:nvGrpSpPr>
        <p:grpSpPr>
          <a:xfrm>
            <a:off x="0" y="0"/>
            <a:ext cx="9144000" cy="855144"/>
            <a:chOff x="0" y="0"/>
            <a:chExt cx="9144000" cy="855144"/>
          </a:xfrm>
        </p:grpSpPr>
        <p:sp>
          <p:nvSpPr>
            <p:cNvPr id="10" name="Rounded Rectangle 9"/>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12" name="Title 1"/>
          <p:cNvSpPr txBox="1">
            <a:spLocks/>
          </p:cNvSpPr>
          <p:nvPr userDrawn="1"/>
        </p:nvSpPr>
        <p:spPr>
          <a:xfrm>
            <a:off x="152400" y="0"/>
            <a:ext cx="8534400" cy="609600"/>
          </a:xfrm>
          <a:prstGeom prst="rect">
            <a:avLst/>
          </a:prstGeom>
        </p:spPr>
        <p:txBody>
          <a:bodyPr vert="horz" wrap="none" lIns="0" tIns="45720" rIns="0" bIns="45720" rtlCol="0" anchor="ctr">
            <a:noAutofit/>
          </a:bodyPr>
          <a:lstStyle>
            <a:lvl1pPr algn="l">
              <a:defRPr sz="2000">
                <a:solidFill>
                  <a:schemeClr val="bg1"/>
                </a:solidFil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mj-lt"/>
              <a:ea typeface="+mj-ea"/>
              <a:cs typeface="Georgia"/>
            </a:endParaRPr>
          </a:p>
        </p:txBody>
      </p:sp>
    </p:spTree>
  </p:cSld>
  <p:clrMapOvr>
    <a:masterClrMapping/>
  </p:clrMapOvr>
  <p:transition>
    <p:fade thruBlk="1"/>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0725"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1">
                <a:tint val="66000"/>
                <a:satMod val="160000"/>
                <a:alpha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userDrawn="1"/>
        </p:nvSpPr>
        <p:spPr>
          <a:xfrm>
            <a:off x="0" y="-152400"/>
            <a:ext cx="9144000" cy="7010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a:xfrm>
            <a:off x="4379496" y="6248401"/>
            <a:ext cx="4764504" cy="609600"/>
          </a:xfrm>
        </p:spPr>
        <p:txBody>
          <a:bodyPr/>
          <a:lstStyle>
            <a:lvl1pPr algn="l">
              <a:defRPr/>
            </a:lvl1pPr>
          </a:lstStyle>
          <a:p>
            <a:r>
              <a:rPr lang="en-US" dirty="0" smtClean="0">
                <a:solidFill>
                  <a:schemeClr val="bg1">
                    <a:lumMod val="75000"/>
                  </a:schemeClr>
                </a:solidFill>
              </a:rPr>
              <a:t>This work is licensed under a Creative Commons Attribution 3.0 Unported License. </a:t>
            </a:r>
            <a:r>
              <a:rPr lang="en-US" u="sng" dirty="0" smtClean="0">
                <a:solidFill>
                  <a:schemeClr val="bg1">
                    <a:lumMod val="75000"/>
                  </a:schemeClr>
                </a:solidFill>
                <a:hlinkClick r:id="rId2"/>
              </a:rPr>
              <a:t>http://creativecommons.org/licenses/by/3.0/</a:t>
            </a:r>
            <a:r>
              <a:rPr lang="en-US" dirty="0" smtClean="0">
                <a:solidFill>
                  <a:schemeClr val="bg1">
                    <a:lumMod val="75000"/>
                  </a:schemeClr>
                </a:solidFill>
              </a:rPr>
              <a:t/>
            </a:r>
            <a:br>
              <a:rPr lang="en-US" dirty="0" smtClean="0">
                <a:solidFill>
                  <a:schemeClr val="bg1">
                    <a:lumMod val="75000"/>
                  </a:schemeClr>
                </a:solidFill>
              </a:rPr>
            </a:br>
            <a:r>
              <a:rPr lang="en-US" u="sng" dirty="0" smtClean="0">
                <a:hlinkClick r:id="rId2"/>
              </a:rPr>
              <a:t>http://creativecommons.org/licenses/by/3.0/</a:t>
            </a:r>
            <a:endParaRPr lang="en-US" dirty="0"/>
          </a:p>
        </p:txBody>
      </p:sp>
      <p:sp>
        <p:nvSpPr>
          <p:cNvPr id="5" name="Footer Placeholder 4"/>
          <p:cNvSpPr>
            <a:spLocks noGrp="1"/>
          </p:cNvSpPr>
          <p:nvPr>
            <p:ph type="ftr" sz="quarter" idx="11"/>
          </p:nvPr>
        </p:nvSpPr>
        <p:spPr>
          <a:xfrm>
            <a:off x="152399" y="6487475"/>
            <a:ext cx="4227097" cy="370525"/>
          </a:xfrm>
        </p:spPr>
        <p:txBody>
          <a:bodyPr/>
          <a:lstStyle/>
          <a:p>
            <a:r>
              <a:rPr lang="en-US" dirty="0" smtClean="0"/>
              <a:t>©2013 OCLC Online Computer Library Center, Inc.</a:t>
            </a:r>
            <a:endParaRPr lang="en-US" dirty="0"/>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3">
            <a:alphaModFix amt="30000"/>
          </a:blip>
          <a:srcRect b="8763"/>
          <a:stretch>
            <a:fillRect/>
          </a:stretch>
        </p:blipFill>
        <p:spPr>
          <a:xfrm>
            <a:off x="5325434" y="2853375"/>
            <a:ext cx="3513766" cy="3395025"/>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a:alphaModFix amt="30000"/>
          </a:blip>
          <a:srcRect b="8763"/>
          <a:stretch>
            <a:fillRect/>
          </a:stretch>
        </p:blipFill>
        <p:spPr>
          <a:xfrm>
            <a:off x="5325434" y="2853375"/>
            <a:ext cx="3513766" cy="3395025"/>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fade thruBlk="1"/>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fade thruBlk="1"/>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5"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1"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1"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_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7" name="Slide Number Placeholder 6"/>
          <p:cNvSpPr>
            <a:spLocks noGrp="1"/>
          </p:cNvSpPr>
          <p:nvPr>
            <p:ph type="sldNum" sz="quarter" idx="12"/>
          </p:nvPr>
        </p:nvSpPr>
        <p:spPr/>
        <p:txBody>
          <a:bodyPr/>
          <a:lstStyle/>
          <a:p>
            <a:fld id="{818857F2-102E-5148-ADF3-C396FE20EBDD}" type="slidenum">
              <a:rPr lang="en-US" smtClean="0"/>
              <a:pPr/>
              <a:t>‹#›</a:t>
            </a:fld>
            <a:endParaRPr lang="en-US" dirty="0"/>
          </a:p>
        </p:txBody>
      </p:sp>
      <p:sp>
        <p:nvSpPr>
          <p:cNvPr id="8" name="Footer Placeholder 7"/>
          <p:cNvSpPr>
            <a:spLocks noGrp="1"/>
          </p:cNvSpPr>
          <p:nvPr>
            <p:ph type="ftr" sz="quarter" idx="13"/>
          </p:nvPr>
        </p:nvSpPr>
        <p:spPr/>
        <p:txBody>
          <a:body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cSld>
  <p:clrMapOvr>
    <a:masterClrMapping/>
  </p:clrMapOvr>
  <p:transition>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defTabSz="914400" fontAlgn="base">
              <a:lnSpc>
                <a:spcPct val="120000"/>
              </a:lnSpc>
              <a:spcBef>
                <a:spcPct val="50000"/>
              </a:spcBef>
              <a:spcAft>
                <a:spcPct val="0"/>
              </a:spcAft>
              <a:defRPr/>
            </a:pPr>
            <a:endParaRPr lang="en-US" sz="2400" b="1">
              <a:solidFill>
                <a:srgbClr val="000000"/>
              </a:solidFill>
            </a:endParaRPr>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46" name="Rectangle 2"/>
          <p:cNvSpPr>
            <a:spLocks noGrp="1" noChangeArrowheads="1"/>
          </p:cNvSpPr>
          <p:nvPr>
            <p:ph type="ctrTitle" hasCustomPrompt="1"/>
          </p:nvPr>
        </p:nvSpPr>
        <p:spPr>
          <a:xfrm>
            <a:off x="3573463" y="862014"/>
            <a:ext cx="4808537" cy="1751012"/>
          </a:xfrm>
        </p:spPr>
        <p:txBody>
          <a:bodyPr lIns="0" rIns="0" anchor="b"/>
          <a:lstStyle>
            <a:lvl1pPr>
              <a:defRPr sz="3000">
                <a:solidFill>
                  <a:schemeClr val="bg1"/>
                </a:solidFill>
              </a:defRPr>
            </a:lvl1pPr>
          </a:lstStyle>
          <a:p>
            <a:r>
              <a:rPr lang="en-US" dirty="0" smtClean="0"/>
              <a:t>Presentation name</a:t>
            </a:r>
            <a:endParaRPr lang="en-US" dirty="0"/>
          </a:p>
        </p:txBody>
      </p:sp>
      <p:sp>
        <p:nvSpPr>
          <p:cNvPr id="6147" name="Rectangle 3"/>
          <p:cNvSpPr>
            <a:spLocks noGrp="1" noChangeArrowheads="1"/>
          </p:cNvSpPr>
          <p:nvPr>
            <p:ph type="subTitle" idx="1" hasCustomPrompt="1"/>
          </p:nvPr>
        </p:nvSpPr>
        <p:spPr>
          <a:xfrm>
            <a:off x="3573463" y="3352801"/>
            <a:ext cx="4198937" cy="1930400"/>
          </a:xfrm>
        </p:spPr>
        <p:txBody>
          <a:bodyPr tIns="45720" bIns="45720"/>
          <a:lstStyle>
            <a:lvl1pPr marL="0" indent="12700">
              <a:spcBef>
                <a:spcPct val="0"/>
              </a:spcBef>
              <a:defRPr/>
            </a:lvl1pPr>
          </a:lstStyle>
          <a:p>
            <a:r>
              <a:rPr lang="en-US" dirty="0" smtClean="0"/>
              <a:t>Presenter</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sp>
        <p:nvSpPr>
          <p:cNvPr id="6166" name="Oval 22"/>
          <p:cNvSpPr>
            <a:spLocks noChangeArrowheads="1"/>
          </p:cNvSpPr>
          <p:nvPr/>
        </p:nvSpPr>
        <p:spPr bwMode="auto">
          <a:xfrm>
            <a:off x="644525" y="1101725"/>
            <a:ext cx="2174875" cy="2174875"/>
          </a:xfrm>
          <a:prstGeom prst="ellipse">
            <a:avLst/>
          </a:prstGeom>
          <a:solidFill>
            <a:srgbClr val="2178B5"/>
          </a:solidFill>
          <a:ln w="88900">
            <a:solidFill>
              <a:srgbClr val="FFFFFF"/>
            </a:solidFill>
            <a:round/>
            <a:headEnd/>
            <a:tailEnd/>
          </a:ln>
          <a:effectLst/>
        </p:spPr>
        <p:txBody>
          <a:bodyPr wrap="none" anchor="ctr"/>
          <a:lstStyle/>
          <a:p>
            <a:pPr algn="ctr" defTabSz="914400" fontAlgn="base">
              <a:lnSpc>
                <a:spcPct val="120000"/>
              </a:lnSpc>
              <a:spcBef>
                <a:spcPct val="50000"/>
              </a:spcBef>
              <a:spcAft>
                <a:spcPct val="0"/>
              </a:spcAft>
            </a:pPr>
            <a:endParaRPr lang="en-US" sz="2400" b="1">
              <a:solidFill>
                <a:srgbClr val="409A3C"/>
              </a:solidFill>
            </a:endParaRPr>
          </a:p>
        </p:txBody>
      </p:sp>
      <p:pic>
        <p:nvPicPr>
          <p:cNvPr id="15" name="Picture 14" descr="white logo transparent.png"/>
          <p:cNvPicPr>
            <a:picLocks noChangeAspect="1"/>
          </p:cNvPicPr>
          <p:nvPr userDrawn="1"/>
        </p:nvPicPr>
        <p:blipFill>
          <a:blip r:embed="rId6" cstate="print"/>
          <a:stretch>
            <a:fillRect/>
          </a:stretch>
        </p:blipFill>
        <p:spPr>
          <a:xfrm>
            <a:off x="937487" y="1377308"/>
            <a:ext cx="1588950" cy="1608812"/>
          </a:xfrm>
          <a:prstGeom prst="rect">
            <a:avLst/>
          </a:prstGeom>
        </p:spPr>
      </p:pic>
      <p:grpSp>
        <p:nvGrpSpPr>
          <p:cNvPr id="3" name="Group 11"/>
          <p:cNvGrpSpPr>
            <a:grpSpLocks/>
          </p:cNvGrpSpPr>
          <p:nvPr userDrawn="1"/>
        </p:nvGrpSpPr>
        <p:grpSpPr bwMode="auto">
          <a:xfrm>
            <a:off x="311150" y="6138863"/>
            <a:ext cx="4565650" cy="571500"/>
            <a:chOff x="4001412" y="6139293"/>
            <a:chExt cx="4564704" cy="570588"/>
          </a:xfrm>
        </p:grpSpPr>
        <p:sp>
          <p:nvSpPr>
            <p:cNvPr id="18" name="Rectangle 17"/>
            <p:cNvSpPr/>
            <p:nvPr userDrawn="1"/>
          </p:nvSpPr>
          <p:spPr bwMode="auto">
            <a:xfrm>
              <a:off x="4001412" y="6139293"/>
              <a:ext cx="4564704" cy="570588"/>
            </a:xfrm>
            <a:prstGeom prst="rect">
              <a:avLst/>
            </a:prstGeom>
            <a:solidFill>
              <a:schemeClr val="tx2"/>
            </a:solidFill>
            <a:ln w="9525" cap="flat" cmpd="sng" algn="ctr">
              <a:noFill/>
              <a:prstDash val="solid"/>
              <a:round/>
              <a:headEnd type="none" w="med" len="med"/>
              <a:tailEnd type="none" w="med" len="med"/>
            </a:ln>
            <a:effectLst/>
          </p:spPr>
          <p:txBody>
            <a:bodyPr lIns="0" tIns="0" rIns="0" bIns="0"/>
            <a:lstStyle/>
            <a:p>
              <a:pPr marL="238125" indent="-225425" defTabSz="914400" fontAlgn="base">
                <a:lnSpc>
                  <a:spcPct val="120000"/>
                </a:lnSpc>
                <a:spcBef>
                  <a:spcPct val="50000"/>
                </a:spcBef>
                <a:spcAft>
                  <a:spcPct val="0"/>
                </a:spcAft>
                <a:buClr>
                  <a:srgbClr val="FF7600"/>
                </a:buClr>
                <a:defRPr/>
              </a:pPr>
              <a:endParaRPr lang="en-US" sz="2400" b="1">
                <a:solidFill>
                  <a:srgbClr val="000000"/>
                </a:solidFill>
              </a:endParaRPr>
            </a:p>
          </p:txBody>
        </p:sp>
        <p:pic>
          <p:nvPicPr>
            <p:cNvPr id="19" name="Picture 1"/>
            <p:cNvPicPr>
              <a:picLocks noChangeAspect="1" noChangeArrowheads="1"/>
            </p:cNvPicPr>
            <p:nvPr/>
          </p:nvPicPr>
          <p:blipFill>
            <a:blip r:embed="rId7" cstate="print"/>
            <a:srcRect/>
            <a:stretch>
              <a:fillRect/>
            </a:stretch>
          </p:blipFill>
          <p:spPr bwMode="auto">
            <a:xfrm>
              <a:off x="4111397" y="6187378"/>
              <a:ext cx="603250" cy="347843"/>
            </a:xfrm>
            <a:prstGeom prst="rect">
              <a:avLst/>
            </a:prstGeom>
            <a:solidFill>
              <a:schemeClr val="bg1"/>
            </a:solidFill>
            <a:ln w="9525">
              <a:noFill/>
              <a:miter lim="800000"/>
              <a:headEnd/>
              <a:tailEnd/>
            </a:ln>
          </p:spPr>
        </p:pic>
        <p:pic>
          <p:nvPicPr>
            <p:cNvPr id="20" name="Picture 15" descr="Rutgers"/>
            <p:cNvPicPr>
              <a:picLocks noChangeAspect="1" noChangeArrowheads="1"/>
            </p:cNvPicPr>
            <p:nvPr/>
          </p:nvPicPr>
          <p:blipFill>
            <a:blip r:embed="rId8" cstate="print"/>
            <a:srcRect/>
            <a:stretch>
              <a:fillRect/>
            </a:stretch>
          </p:blipFill>
          <p:spPr bwMode="auto">
            <a:xfrm>
              <a:off x="4857294" y="6139293"/>
              <a:ext cx="904875" cy="393655"/>
            </a:xfrm>
            <a:prstGeom prst="rect">
              <a:avLst/>
            </a:prstGeom>
            <a:solidFill>
              <a:schemeClr val="bg1"/>
            </a:solidFill>
            <a:ln w="9525">
              <a:noFill/>
              <a:miter lim="800000"/>
              <a:headEnd/>
              <a:tailEnd/>
            </a:ln>
          </p:spPr>
        </p:pic>
        <p:pic>
          <p:nvPicPr>
            <p:cNvPr id="21" name="Picture 17" descr="ox_rect"/>
            <p:cNvPicPr>
              <a:picLocks noChangeAspect="1" noChangeArrowheads="1"/>
            </p:cNvPicPr>
            <p:nvPr userDrawn="1"/>
          </p:nvPicPr>
          <p:blipFill>
            <a:blip r:embed="rId9" cstate="print"/>
            <a:srcRect/>
            <a:stretch>
              <a:fillRect/>
            </a:stretch>
          </p:blipFill>
          <p:spPr bwMode="auto">
            <a:xfrm>
              <a:off x="5998470" y="6139293"/>
              <a:ext cx="1366838" cy="419100"/>
            </a:xfrm>
            <a:prstGeom prst="rect">
              <a:avLst/>
            </a:prstGeom>
            <a:noFill/>
            <a:ln w="9525">
              <a:noFill/>
              <a:miter lim="800000"/>
              <a:headEnd/>
              <a:tailEnd/>
            </a:ln>
          </p:spPr>
        </p:pic>
        <p:pic>
          <p:nvPicPr>
            <p:cNvPr id="22" name="Picture 2" descr="C:\Users\hoode\AppData\Local\Temp\Logomark\Logomark\UNCC_Logo_4c.jpg"/>
            <p:cNvPicPr>
              <a:picLocks noChangeAspect="1" noChangeArrowheads="1"/>
            </p:cNvPicPr>
            <p:nvPr userDrawn="1"/>
          </p:nvPicPr>
          <p:blipFill>
            <a:blip r:embed="rId10" cstate="print"/>
            <a:srcRect/>
            <a:stretch>
              <a:fillRect/>
            </a:stretch>
          </p:blipFill>
          <p:spPr bwMode="auto">
            <a:xfrm>
              <a:off x="7567587" y="6139293"/>
              <a:ext cx="998529" cy="444013"/>
            </a:xfrm>
            <a:prstGeom prst="rect">
              <a:avLst/>
            </a:prstGeom>
            <a:noFill/>
            <a:ln w="9525">
              <a:noFill/>
              <a:miter lim="800000"/>
              <a:headEnd/>
              <a:tailEnd/>
            </a:ln>
          </p:spPr>
        </p:pic>
      </p:gr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dirty="0" smtClean="0"/>
              <a:t>Click to edit Master title style</a:t>
            </a:r>
            <a:endParaRPr lang="en-US" dirty="0"/>
          </a:p>
        </p:txBody>
      </p:sp>
      <p:sp>
        <p:nvSpPr>
          <p:cNvPr id="9" name="Content Placeholder 2"/>
          <p:cNvSpPr>
            <a:spLocks noGrp="1"/>
          </p:cNvSpPr>
          <p:nvPr>
            <p:ph sz="half" idx="1" hasCustomPrompt="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0" name="Content Placeholder 2"/>
          <p:cNvSpPr>
            <a:spLocks noGrp="1"/>
          </p:cNvSpPr>
          <p:nvPr>
            <p:ph sz="half" idx="10" hasCustomPrompt="1"/>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1" name="Content Placeholder 2"/>
          <p:cNvSpPr>
            <a:spLocks noGrp="1"/>
          </p:cNvSpPr>
          <p:nvPr>
            <p:ph sz="half" idx="11" hasCustomPrompt="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2" name="Content Placeholder 2"/>
          <p:cNvSpPr>
            <a:spLocks noGrp="1"/>
          </p:cNvSpPr>
          <p:nvPr>
            <p:ph sz="half" idx="12" hasCustomPrompt="1"/>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3" name="Content Placeholder 2"/>
          <p:cNvSpPr>
            <a:spLocks noGrp="1"/>
          </p:cNvSpPr>
          <p:nvPr>
            <p:ph sz="half" idx="13" hasCustomPrompt="1"/>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4" name="Content Placeholder 2"/>
          <p:cNvSpPr>
            <a:spLocks noGrp="1"/>
          </p:cNvSpPr>
          <p:nvPr>
            <p:ph sz="half" idx="14" hasCustomPrompt="1"/>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5" name="Content Placeholder 2"/>
          <p:cNvSpPr>
            <a:spLocks noGrp="1"/>
          </p:cNvSpPr>
          <p:nvPr>
            <p:ph sz="half" idx="15" hasCustomPrompt="1"/>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6" name="Content Placeholder 2"/>
          <p:cNvSpPr>
            <a:spLocks noGrp="1"/>
          </p:cNvSpPr>
          <p:nvPr>
            <p:ph sz="half" idx="16" hasCustomPrompt="1"/>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7" name="Content Placeholder 2"/>
          <p:cNvSpPr>
            <a:spLocks noGrp="1"/>
          </p:cNvSpPr>
          <p:nvPr>
            <p:ph sz="half" idx="17" hasCustomPrompt="1"/>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8" name="Content Placeholder 2"/>
          <p:cNvSpPr>
            <a:spLocks noGrp="1"/>
          </p:cNvSpPr>
          <p:nvPr>
            <p:ph sz="half" idx="18" hasCustomPrompt="1"/>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1" descr="OCLC_V_MD.jpg"/>
          <p:cNvPicPr>
            <a:picLocks noChangeAspect="1"/>
          </p:cNvPicPr>
          <p:nvPr userDrawn="1"/>
        </p:nvPicPr>
        <p:blipFill>
          <a:blip r:embed="rId2" cstate="print"/>
          <a:stretch>
            <a:fillRect/>
          </a:stretch>
        </p:blipFill>
        <p:spPr>
          <a:xfrm>
            <a:off x="7239000" y="381000"/>
            <a:ext cx="1625700" cy="1392382"/>
          </a:xfrm>
          <a:prstGeom prst="rect">
            <a:avLst/>
          </a:prstGeom>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3" name="Picture 2" descr="WCatLogo_H_MD.jpg"/>
          <p:cNvPicPr>
            <a:picLocks noChangeAspect="1"/>
          </p:cNvPicPr>
          <p:nvPr userDrawn="1"/>
        </p:nvPicPr>
        <p:blipFill>
          <a:blip r:embed="rId2" cstate="print"/>
          <a:stretch>
            <a:fillRect/>
          </a:stretch>
        </p:blipFill>
        <p:spPr>
          <a:xfrm>
            <a:off x="5410200" y="457200"/>
            <a:ext cx="3200400" cy="9260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defTabSz="914400" fontAlgn="base">
              <a:lnSpc>
                <a:spcPct val="120000"/>
              </a:lnSpc>
              <a:spcBef>
                <a:spcPct val="50000"/>
              </a:spcBef>
              <a:spcAft>
                <a:spcPct val="0"/>
              </a:spcAft>
              <a:defRPr/>
            </a:pPr>
            <a:endParaRPr lang="en-US" sz="2400" b="1">
              <a:solidFill>
                <a:srgbClr val="000000"/>
              </a:solidFill>
            </a:endParaRPr>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userDrawn="1"/>
        </p:nvPicPr>
        <p:blipFill>
          <a:blip r:embed="rId6" cstate="print"/>
          <a:stretch>
            <a:fillRect/>
          </a:stretch>
        </p:blipFill>
        <p:spPr>
          <a:xfrm>
            <a:off x="2324100" y="5533849"/>
            <a:ext cx="4495800" cy="884590"/>
          </a:xfrm>
          <a:prstGeom prst="rect">
            <a:avLst/>
          </a:prstGeom>
        </p:spPr>
      </p:pic>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defTabSz="914400" fontAlgn="base">
              <a:lnSpc>
                <a:spcPct val="120000"/>
              </a:lnSpc>
              <a:spcBef>
                <a:spcPct val="50000"/>
              </a:spcBef>
              <a:spcAft>
                <a:spcPct val="0"/>
              </a:spcAft>
              <a:defRPr/>
            </a:pPr>
            <a:endParaRPr lang="en-US" sz="2400" b="1">
              <a:solidFill>
                <a:srgbClr val="000000"/>
              </a:solidFill>
            </a:endParaRPr>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pPr defTabSz="914400" fontAlgn="base">
              <a:lnSpc>
                <a:spcPct val="120000"/>
              </a:lnSpc>
              <a:spcBef>
                <a:spcPct val="50000"/>
              </a:spcBef>
              <a:spcAft>
                <a:spcPct val="0"/>
              </a:spcAft>
            </a:pPr>
            <a:endParaRPr lang="en-US" sz="2400" b="1">
              <a:solidFill>
                <a:srgbClr val="000000"/>
              </a:solidFill>
            </a:endParaRPr>
          </a:p>
        </p:txBody>
      </p:sp>
      <p:sp>
        <p:nvSpPr>
          <p:cNvPr id="6146" name="Rectangle 2"/>
          <p:cNvSpPr>
            <a:spLocks noGrp="1" noChangeArrowheads="1"/>
          </p:cNvSpPr>
          <p:nvPr>
            <p:ph type="ctrTitle" hasCustomPrompt="1"/>
          </p:nvPr>
        </p:nvSpPr>
        <p:spPr>
          <a:xfrm>
            <a:off x="3573463" y="862014"/>
            <a:ext cx="4808537" cy="1751012"/>
          </a:xfrm>
        </p:spPr>
        <p:txBody>
          <a:bodyPr lIns="0" rIns="0" anchor="b"/>
          <a:lstStyle>
            <a:lvl1pPr>
              <a:defRPr sz="3000">
                <a:solidFill>
                  <a:schemeClr val="bg1"/>
                </a:solidFill>
              </a:defRPr>
            </a:lvl1pPr>
          </a:lstStyle>
          <a:p>
            <a:r>
              <a:rPr lang="en-US" dirty="0" smtClean="0"/>
              <a:t>Presentation name</a:t>
            </a:r>
            <a:endParaRPr lang="en-US" dirty="0"/>
          </a:p>
        </p:txBody>
      </p:sp>
      <p:sp>
        <p:nvSpPr>
          <p:cNvPr id="6147" name="Rectangle 3"/>
          <p:cNvSpPr>
            <a:spLocks noGrp="1" noChangeArrowheads="1"/>
          </p:cNvSpPr>
          <p:nvPr>
            <p:ph type="subTitle" idx="1" hasCustomPrompt="1"/>
          </p:nvPr>
        </p:nvSpPr>
        <p:spPr>
          <a:xfrm>
            <a:off x="3573463" y="3352801"/>
            <a:ext cx="4198937" cy="1930400"/>
          </a:xfrm>
        </p:spPr>
        <p:txBody>
          <a:bodyPr tIns="45720" bIns="45720"/>
          <a:lstStyle>
            <a:lvl1pPr marL="0" indent="12700">
              <a:spcBef>
                <a:spcPct val="0"/>
              </a:spcBef>
              <a:defRPr/>
            </a:lvl1pPr>
          </a:lstStyle>
          <a:p>
            <a:r>
              <a:rPr lang="en-US" dirty="0" smtClean="0"/>
              <a:t>Presenter</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sp>
        <p:nvSpPr>
          <p:cNvPr id="6166" name="Oval 22"/>
          <p:cNvSpPr>
            <a:spLocks noChangeArrowheads="1"/>
          </p:cNvSpPr>
          <p:nvPr/>
        </p:nvSpPr>
        <p:spPr bwMode="auto">
          <a:xfrm>
            <a:off x="644525" y="1101725"/>
            <a:ext cx="2174875" cy="2174875"/>
          </a:xfrm>
          <a:prstGeom prst="ellipse">
            <a:avLst/>
          </a:prstGeom>
          <a:solidFill>
            <a:srgbClr val="2178B5"/>
          </a:solidFill>
          <a:ln w="88900">
            <a:solidFill>
              <a:srgbClr val="FFFFFF"/>
            </a:solidFill>
            <a:round/>
            <a:headEnd/>
            <a:tailEnd/>
          </a:ln>
          <a:effectLst/>
        </p:spPr>
        <p:txBody>
          <a:bodyPr wrap="none" anchor="ctr"/>
          <a:lstStyle/>
          <a:p>
            <a:pPr algn="ctr" defTabSz="914400" fontAlgn="base">
              <a:lnSpc>
                <a:spcPct val="120000"/>
              </a:lnSpc>
              <a:spcBef>
                <a:spcPct val="50000"/>
              </a:spcBef>
              <a:spcAft>
                <a:spcPct val="0"/>
              </a:spcAft>
            </a:pPr>
            <a:endParaRPr lang="en-US" sz="2400" b="1">
              <a:solidFill>
                <a:srgbClr val="409A3C"/>
              </a:solidFill>
            </a:endParaRPr>
          </a:p>
        </p:txBody>
      </p:sp>
      <p:pic>
        <p:nvPicPr>
          <p:cNvPr id="15" name="Picture 14" descr="white logo transparent.png"/>
          <p:cNvPicPr>
            <a:picLocks noChangeAspect="1"/>
          </p:cNvPicPr>
          <p:nvPr userDrawn="1"/>
        </p:nvPicPr>
        <p:blipFill>
          <a:blip r:embed="rId6" cstate="print"/>
          <a:stretch>
            <a:fillRect/>
          </a:stretch>
        </p:blipFill>
        <p:spPr>
          <a:xfrm>
            <a:off x="937487" y="1377308"/>
            <a:ext cx="1588950" cy="1608812"/>
          </a:xfrm>
          <a:prstGeom prst="rect">
            <a:avLst/>
          </a:prstGeom>
        </p:spPr>
      </p:pic>
      <p:grpSp>
        <p:nvGrpSpPr>
          <p:cNvPr id="3" name="Group 11"/>
          <p:cNvGrpSpPr>
            <a:grpSpLocks/>
          </p:cNvGrpSpPr>
          <p:nvPr userDrawn="1"/>
        </p:nvGrpSpPr>
        <p:grpSpPr bwMode="auto">
          <a:xfrm>
            <a:off x="311150" y="6138863"/>
            <a:ext cx="4565650" cy="571500"/>
            <a:chOff x="4001412" y="6139293"/>
            <a:chExt cx="4564704" cy="570588"/>
          </a:xfrm>
        </p:grpSpPr>
        <p:sp>
          <p:nvSpPr>
            <p:cNvPr id="18" name="Rectangle 17"/>
            <p:cNvSpPr/>
            <p:nvPr userDrawn="1"/>
          </p:nvSpPr>
          <p:spPr bwMode="auto">
            <a:xfrm>
              <a:off x="4001412" y="6139293"/>
              <a:ext cx="4564704" cy="570588"/>
            </a:xfrm>
            <a:prstGeom prst="rect">
              <a:avLst/>
            </a:prstGeom>
            <a:solidFill>
              <a:schemeClr val="tx2"/>
            </a:solidFill>
            <a:ln w="9525" cap="flat" cmpd="sng" algn="ctr">
              <a:noFill/>
              <a:prstDash val="solid"/>
              <a:round/>
              <a:headEnd type="none" w="med" len="med"/>
              <a:tailEnd type="none" w="med" len="med"/>
            </a:ln>
            <a:effectLst/>
          </p:spPr>
          <p:txBody>
            <a:bodyPr lIns="0" tIns="0" rIns="0" bIns="0"/>
            <a:lstStyle/>
            <a:p>
              <a:pPr marL="238125" indent="-225425" defTabSz="914400" fontAlgn="base">
                <a:lnSpc>
                  <a:spcPct val="120000"/>
                </a:lnSpc>
                <a:spcBef>
                  <a:spcPct val="50000"/>
                </a:spcBef>
                <a:spcAft>
                  <a:spcPct val="0"/>
                </a:spcAft>
                <a:buClr>
                  <a:srgbClr val="FF7600"/>
                </a:buClr>
                <a:defRPr/>
              </a:pPr>
              <a:endParaRPr lang="en-US" sz="2400" b="1">
                <a:solidFill>
                  <a:srgbClr val="000000"/>
                </a:solidFill>
              </a:endParaRPr>
            </a:p>
          </p:txBody>
        </p:sp>
        <p:pic>
          <p:nvPicPr>
            <p:cNvPr id="19" name="Picture 1"/>
            <p:cNvPicPr>
              <a:picLocks noChangeAspect="1" noChangeArrowheads="1"/>
            </p:cNvPicPr>
            <p:nvPr/>
          </p:nvPicPr>
          <p:blipFill>
            <a:blip r:embed="rId7" cstate="print"/>
            <a:srcRect/>
            <a:stretch>
              <a:fillRect/>
            </a:stretch>
          </p:blipFill>
          <p:spPr bwMode="auto">
            <a:xfrm>
              <a:off x="4111397" y="6187378"/>
              <a:ext cx="603250" cy="347843"/>
            </a:xfrm>
            <a:prstGeom prst="rect">
              <a:avLst/>
            </a:prstGeom>
            <a:solidFill>
              <a:schemeClr val="bg1"/>
            </a:solidFill>
            <a:ln w="9525">
              <a:noFill/>
              <a:miter lim="800000"/>
              <a:headEnd/>
              <a:tailEnd/>
            </a:ln>
          </p:spPr>
        </p:pic>
        <p:pic>
          <p:nvPicPr>
            <p:cNvPr id="20" name="Picture 15" descr="Rutgers"/>
            <p:cNvPicPr>
              <a:picLocks noChangeAspect="1" noChangeArrowheads="1"/>
            </p:cNvPicPr>
            <p:nvPr/>
          </p:nvPicPr>
          <p:blipFill>
            <a:blip r:embed="rId8" cstate="print"/>
            <a:srcRect/>
            <a:stretch>
              <a:fillRect/>
            </a:stretch>
          </p:blipFill>
          <p:spPr bwMode="auto">
            <a:xfrm>
              <a:off x="4857294" y="6139293"/>
              <a:ext cx="904875" cy="393655"/>
            </a:xfrm>
            <a:prstGeom prst="rect">
              <a:avLst/>
            </a:prstGeom>
            <a:solidFill>
              <a:schemeClr val="bg1"/>
            </a:solidFill>
            <a:ln w="9525">
              <a:noFill/>
              <a:miter lim="800000"/>
              <a:headEnd/>
              <a:tailEnd/>
            </a:ln>
          </p:spPr>
        </p:pic>
        <p:pic>
          <p:nvPicPr>
            <p:cNvPr id="21" name="Picture 17" descr="ox_rect"/>
            <p:cNvPicPr>
              <a:picLocks noChangeAspect="1" noChangeArrowheads="1"/>
            </p:cNvPicPr>
            <p:nvPr userDrawn="1"/>
          </p:nvPicPr>
          <p:blipFill>
            <a:blip r:embed="rId9" cstate="print"/>
            <a:srcRect/>
            <a:stretch>
              <a:fillRect/>
            </a:stretch>
          </p:blipFill>
          <p:spPr bwMode="auto">
            <a:xfrm>
              <a:off x="5998470" y="6139293"/>
              <a:ext cx="1366838" cy="419100"/>
            </a:xfrm>
            <a:prstGeom prst="rect">
              <a:avLst/>
            </a:prstGeom>
            <a:noFill/>
            <a:ln w="9525">
              <a:noFill/>
              <a:miter lim="800000"/>
              <a:headEnd/>
              <a:tailEnd/>
            </a:ln>
          </p:spPr>
        </p:pic>
        <p:pic>
          <p:nvPicPr>
            <p:cNvPr id="22" name="Picture 2" descr="C:\Users\hoode\AppData\Local\Temp\Logomark\Logomark\UNCC_Logo_4c.jpg"/>
            <p:cNvPicPr>
              <a:picLocks noChangeAspect="1" noChangeArrowheads="1"/>
            </p:cNvPicPr>
            <p:nvPr userDrawn="1"/>
          </p:nvPicPr>
          <p:blipFill>
            <a:blip r:embed="rId10" cstate="print"/>
            <a:srcRect/>
            <a:stretch>
              <a:fillRect/>
            </a:stretch>
          </p:blipFill>
          <p:spPr bwMode="auto">
            <a:xfrm>
              <a:off x="7567587" y="6139293"/>
              <a:ext cx="998529" cy="444013"/>
            </a:xfrm>
            <a:prstGeom prst="rect">
              <a:avLst/>
            </a:prstGeom>
            <a:noFill/>
            <a:ln w="9525">
              <a:noFill/>
              <a:miter lim="800000"/>
              <a:headEnd/>
              <a:tailEnd/>
            </a:ln>
          </p:spPr>
        </p:pic>
      </p:grpSp>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dirty="0" smtClean="0"/>
              <a:t>Click to edit Master text styles</a:t>
            </a:r>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dirty="0" smtClean="0"/>
              <a:t>Click to edit Master title style</a:t>
            </a:r>
            <a:endParaRPr lang="en-US" dirty="0"/>
          </a:p>
        </p:txBody>
      </p:sp>
      <p:sp>
        <p:nvSpPr>
          <p:cNvPr id="9" name="Content Placeholder 2"/>
          <p:cNvSpPr>
            <a:spLocks noGrp="1"/>
          </p:cNvSpPr>
          <p:nvPr>
            <p:ph sz="half" idx="1" hasCustomPrompt="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0" name="Content Placeholder 2"/>
          <p:cNvSpPr>
            <a:spLocks noGrp="1"/>
          </p:cNvSpPr>
          <p:nvPr>
            <p:ph sz="half" idx="10" hasCustomPrompt="1"/>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1" name="Content Placeholder 2"/>
          <p:cNvSpPr>
            <a:spLocks noGrp="1"/>
          </p:cNvSpPr>
          <p:nvPr>
            <p:ph sz="half" idx="11" hasCustomPrompt="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2" name="Content Placeholder 2"/>
          <p:cNvSpPr>
            <a:spLocks noGrp="1"/>
          </p:cNvSpPr>
          <p:nvPr>
            <p:ph sz="half" idx="12" hasCustomPrompt="1"/>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3" name="Content Placeholder 2"/>
          <p:cNvSpPr>
            <a:spLocks noGrp="1"/>
          </p:cNvSpPr>
          <p:nvPr>
            <p:ph sz="half" idx="13" hasCustomPrompt="1"/>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4" name="Content Placeholder 2"/>
          <p:cNvSpPr>
            <a:spLocks noGrp="1"/>
          </p:cNvSpPr>
          <p:nvPr>
            <p:ph sz="half" idx="14" hasCustomPrompt="1"/>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5" name="Content Placeholder 2"/>
          <p:cNvSpPr>
            <a:spLocks noGrp="1"/>
          </p:cNvSpPr>
          <p:nvPr>
            <p:ph sz="half" idx="15" hasCustomPrompt="1"/>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6" name="Content Placeholder 2"/>
          <p:cNvSpPr>
            <a:spLocks noGrp="1"/>
          </p:cNvSpPr>
          <p:nvPr>
            <p:ph sz="half" idx="16" hasCustomPrompt="1"/>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7" name="Content Placeholder 2"/>
          <p:cNvSpPr>
            <a:spLocks noGrp="1"/>
          </p:cNvSpPr>
          <p:nvPr>
            <p:ph sz="half" idx="17" hasCustomPrompt="1"/>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8" name="Content Placeholder 2"/>
          <p:cNvSpPr>
            <a:spLocks noGrp="1"/>
          </p:cNvSpPr>
          <p:nvPr>
            <p:ph sz="half" idx="18" hasCustomPrompt="1"/>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1" descr="OCLC_V_MD.jpg"/>
          <p:cNvPicPr>
            <a:picLocks noChangeAspect="1"/>
          </p:cNvPicPr>
          <p:nvPr userDrawn="1"/>
        </p:nvPicPr>
        <p:blipFill>
          <a:blip r:embed="rId2" cstate="print"/>
          <a:stretch>
            <a:fillRect/>
          </a:stretch>
        </p:blipFill>
        <p:spPr>
          <a:xfrm>
            <a:off x="7239000" y="381000"/>
            <a:ext cx="1625700" cy="1392382"/>
          </a:xfrm>
          <a:prstGeom prst="rect">
            <a:avLst/>
          </a:prstGeom>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3" name="Picture 2" descr="WCatLogo_H_MD.jpg"/>
          <p:cNvPicPr>
            <a:picLocks noChangeAspect="1"/>
          </p:cNvPicPr>
          <p:nvPr userDrawn="1"/>
        </p:nvPicPr>
        <p:blipFill>
          <a:blip r:embed="rId2" cstate="print"/>
          <a:stretch>
            <a:fillRect/>
          </a:stretch>
        </p:blipFill>
        <p:spPr>
          <a:xfrm>
            <a:off x="5410200" y="457200"/>
            <a:ext cx="3200400" cy="9260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51" Type="http://schemas.openxmlformats.org/officeDocument/2006/relationships/image" Target="../media/image6.png"/><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50" Type="http://schemas.openxmlformats.org/officeDocument/2006/relationships/image" Target="../media/image1.pdf"/><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54" Type="http://schemas.openxmlformats.org/officeDocument/2006/relationships/image" Target="../media/image4.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theme" Target="../theme/theme2.xml"/><Relationship Id="rId53" Type="http://schemas.openxmlformats.org/officeDocument/2006/relationships/image" Target="../media/image3.pn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52" Type="http://schemas.openxmlformats.org/officeDocument/2006/relationships/image" Target="../media/image2.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7.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3.xml"/><Relationship Id="rId5" Type="http://schemas.openxmlformats.org/officeDocument/2006/relationships/slideLayout" Target="../slideLayouts/slideLayout85.xml"/><Relationship Id="rId15" Type="http://schemas.openxmlformats.org/officeDocument/2006/relationships/image" Target="../media/image4.jpe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7.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2.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theme" Target="../theme/theme4.xml"/><Relationship Id="rId5" Type="http://schemas.openxmlformats.org/officeDocument/2006/relationships/slideLayout" Target="../slideLayouts/slideLayout95.xml"/><Relationship Id="rId15" Type="http://schemas.openxmlformats.org/officeDocument/2006/relationships/image" Target="../media/image4.jpe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51" Type="http://schemas.openxmlformats.org/officeDocument/2006/relationships/image" Target="../media/image6.png"/><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50" Type="http://schemas.openxmlformats.org/officeDocument/2006/relationships/image" Target="../media/image1.pdf"/><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54" Type="http://schemas.openxmlformats.org/officeDocument/2006/relationships/image" Target="../media/image4.jpe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theme" Target="../theme/theme5.xml"/><Relationship Id="rId53" Type="http://schemas.openxmlformats.org/officeDocument/2006/relationships/image" Target="../media/image3.png"/><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52" Type="http://schemas.openxmlformats.org/officeDocument/2006/relationships/image" Target="../media/image2.pn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9" Type="http://schemas.openxmlformats.org/officeDocument/2006/relationships/slideLayout" Target="../slideLayouts/slideLayout178.xml"/><Relationship Id="rId51" Type="http://schemas.openxmlformats.org/officeDocument/2006/relationships/image" Target="../media/image6.png"/><Relationship Id="rId3" Type="http://schemas.openxmlformats.org/officeDocument/2006/relationships/slideLayout" Target="../slideLayouts/slideLayout142.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50" Type="http://schemas.openxmlformats.org/officeDocument/2006/relationships/image" Target="../media/image1.pdf"/><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54" Type="http://schemas.openxmlformats.org/officeDocument/2006/relationships/image" Target="../media/image4.jpe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40" Type="http://schemas.openxmlformats.org/officeDocument/2006/relationships/theme" Target="../theme/theme6.xml"/><Relationship Id="rId53" Type="http://schemas.openxmlformats.org/officeDocument/2006/relationships/image" Target="../media/image3.png"/><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52" Type="http://schemas.openxmlformats.org/officeDocument/2006/relationships/image" Target="../media/image2.pn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slideLayout" Target="../slideLayouts/slideLayout204.xml"/><Relationship Id="rId39" Type="http://schemas.openxmlformats.org/officeDocument/2006/relationships/slideLayout" Target="../slideLayouts/slideLayout217.xml"/><Relationship Id="rId51" Type="http://schemas.openxmlformats.org/officeDocument/2006/relationships/image" Target="../media/image6.png"/><Relationship Id="rId3" Type="http://schemas.openxmlformats.org/officeDocument/2006/relationships/slideLayout" Target="../slideLayouts/slideLayout181.xml"/><Relationship Id="rId21" Type="http://schemas.openxmlformats.org/officeDocument/2006/relationships/slideLayout" Target="../slideLayouts/slideLayout199.xml"/><Relationship Id="rId34" Type="http://schemas.openxmlformats.org/officeDocument/2006/relationships/slideLayout" Target="../slideLayouts/slideLayout212.xml"/><Relationship Id="rId50" Type="http://schemas.openxmlformats.org/officeDocument/2006/relationships/image" Target="../media/image1.pdf"/><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33" Type="http://schemas.openxmlformats.org/officeDocument/2006/relationships/slideLayout" Target="../slideLayouts/slideLayout211.xml"/><Relationship Id="rId38" Type="http://schemas.openxmlformats.org/officeDocument/2006/relationships/slideLayout" Target="../slideLayouts/slideLayout216.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29" Type="http://schemas.openxmlformats.org/officeDocument/2006/relationships/slideLayout" Target="../slideLayouts/slideLayout207.xml"/><Relationship Id="rId54" Type="http://schemas.openxmlformats.org/officeDocument/2006/relationships/image" Target="../media/image4.jpeg"/><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32" Type="http://schemas.openxmlformats.org/officeDocument/2006/relationships/slideLayout" Target="../slideLayouts/slideLayout210.xml"/><Relationship Id="rId37" Type="http://schemas.openxmlformats.org/officeDocument/2006/relationships/slideLayout" Target="../slideLayouts/slideLayout215.xml"/><Relationship Id="rId40" Type="http://schemas.openxmlformats.org/officeDocument/2006/relationships/theme" Target="../theme/theme7.xml"/><Relationship Id="rId53" Type="http://schemas.openxmlformats.org/officeDocument/2006/relationships/image" Target="../media/image3.png"/><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28" Type="http://schemas.openxmlformats.org/officeDocument/2006/relationships/slideLayout" Target="../slideLayouts/slideLayout206.xml"/><Relationship Id="rId36" Type="http://schemas.openxmlformats.org/officeDocument/2006/relationships/slideLayout" Target="../slideLayouts/slideLayout214.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31" Type="http://schemas.openxmlformats.org/officeDocument/2006/relationships/slideLayout" Target="../slideLayouts/slideLayout209.xml"/><Relationship Id="rId52" Type="http://schemas.openxmlformats.org/officeDocument/2006/relationships/image" Target="../media/image2.png"/><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slideLayout" Target="../slideLayouts/slideLayout205.xml"/><Relationship Id="rId30" Type="http://schemas.openxmlformats.org/officeDocument/2006/relationships/slideLayout" Target="../slideLayouts/slideLayout208.xml"/><Relationship Id="rId35" Type="http://schemas.openxmlformats.org/officeDocument/2006/relationships/slideLayout" Target="../slideLayouts/slideLayout2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9" Type="http://schemas.openxmlformats.org/officeDocument/2006/relationships/slideLayout" Target="../slideLayouts/slideLayout256.xml"/><Relationship Id="rId51" Type="http://schemas.openxmlformats.org/officeDocument/2006/relationships/image" Target="../media/image6.png"/><Relationship Id="rId3" Type="http://schemas.openxmlformats.org/officeDocument/2006/relationships/slideLayout" Target="../slideLayouts/slideLayout220.xml"/><Relationship Id="rId21" Type="http://schemas.openxmlformats.org/officeDocument/2006/relationships/slideLayout" Target="../slideLayouts/slideLayout238.xml"/><Relationship Id="rId34" Type="http://schemas.openxmlformats.org/officeDocument/2006/relationships/slideLayout" Target="../slideLayouts/slideLayout251.xml"/><Relationship Id="rId50" Type="http://schemas.openxmlformats.org/officeDocument/2006/relationships/image" Target="../media/image1.pdf"/><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slideLayout" Target="../slideLayouts/slideLayout250.xml"/><Relationship Id="rId38" Type="http://schemas.openxmlformats.org/officeDocument/2006/relationships/slideLayout" Target="../slideLayouts/slideLayout255.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29" Type="http://schemas.openxmlformats.org/officeDocument/2006/relationships/slideLayout" Target="../slideLayouts/slideLayout246.xml"/><Relationship Id="rId54" Type="http://schemas.openxmlformats.org/officeDocument/2006/relationships/image" Target="../media/image4.jpeg"/><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slideLayout" Target="../slideLayouts/slideLayout249.xml"/><Relationship Id="rId37" Type="http://schemas.openxmlformats.org/officeDocument/2006/relationships/slideLayout" Target="../slideLayouts/slideLayout254.xml"/><Relationship Id="rId40" Type="http://schemas.openxmlformats.org/officeDocument/2006/relationships/theme" Target="../theme/theme8.xml"/><Relationship Id="rId53" Type="http://schemas.openxmlformats.org/officeDocument/2006/relationships/image" Target="../media/image3.png"/><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36" Type="http://schemas.openxmlformats.org/officeDocument/2006/relationships/slideLayout" Target="../slideLayouts/slideLayout253.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slideLayout" Target="../slideLayouts/slideLayout248.xml"/><Relationship Id="rId52" Type="http://schemas.openxmlformats.org/officeDocument/2006/relationships/image" Target="../media/image2.png"/><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 Id="rId35" Type="http://schemas.openxmlformats.org/officeDocument/2006/relationships/slideLayout" Target="../slideLayouts/slideLayout2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pPr/>
              <a:t>‹#›</a:t>
            </a:fld>
            <a:endParaRPr lang="en-US" dirty="0"/>
          </a:p>
        </p:txBody>
      </p:sp>
      <p:cxnSp>
        <p:nvCxnSpPr>
          <p:cNvPr id="11" name="Straight Connector 10"/>
          <p:cNvCxnSpPr/>
          <p:nvPr/>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OCLC-RESEARCH_H_MD.png"/>
          <p:cNvPicPr>
            <a:picLocks noChangeAspect="1"/>
          </p:cNvPicPr>
          <p:nvPr userDrawn="1"/>
        </p:nvPicPr>
        <p:blipFill>
          <a:blip r:embed="rId43"/>
          <a:stretch>
            <a:fillRect/>
          </a:stretch>
        </p:blipFill>
        <p:spPr>
          <a:xfrm>
            <a:off x="228600" y="6400800"/>
            <a:ext cx="1676400" cy="346272"/>
          </a:xfrm>
          <a:prstGeom prst="rect">
            <a:avLst/>
          </a:prstGeom>
        </p:spPr>
      </p:pic>
      <p:grpSp>
        <p:nvGrpSpPr>
          <p:cNvPr id="9" name="Group 11"/>
          <p:cNvGrpSpPr>
            <a:grpSpLocks noChangeAspect="1"/>
          </p:cNvGrpSpPr>
          <p:nvPr userDrawn="1"/>
        </p:nvGrpSpPr>
        <p:grpSpPr bwMode="auto">
          <a:xfrm>
            <a:off x="3581400" y="6344334"/>
            <a:ext cx="2490591" cy="361266"/>
            <a:chOff x="5008879" y="5064968"/>
            <a:chExt cx="3557241" cy="515271"/>
          </a:xfrm>
        </p:grpSpPr>
        <p:pic>
          <p:nvPicPr>
            <p:cNvPr id="12" name="Picture 1"/>
            <p:cNvPicPr>
              <a:picLocks noChangeAspect="1" noChangeArrowheads="1"/>
            </p:cNvPicPr>
            <p:nvPr/>
          </p:nvPicPr>
          <p:blipFill>
            <a:blip r:embed="rId44" cstate="print"/>
            <a:srcRect/>
            <a:stretch>
              <a:fillRect/>
            </a:stretch>
          </p:blipFill>
          <p:spPr bwMode="auto">
            <a:xfrm>
              <a:off x="5008879" y="5161139"/>
              <a:ext cx="603251" cy="347843"/>
            </a:xfrm>
            <a:prstGeom prst="rect">
              <a:avLst/>
            </a:prstGeom>
            <a:solidFill>
              <a:schemeClr val="bg1"/>
            </a:solidFill>
            <a:ln w="9525">
              <a:noFill/>
              <a:miter lim="800000"/>
              <a:headEnd/>
              <a:tailEnd/>
            </a:ln>
          </p:spPr>
        </p:pic>
        <p:pic>
          <p:nvPicPr>
            <p:cNvPr id="13" name="Picture 17" descr="ox_rect"/>
            <p:cNvPicPr>
              <a:picLocks noChangeAspect="1" noChangeArrowheads="1"/>
            </p:cNvPicPr>
            <p:nvPr userDrawn="1"/>
          </p:nvPicPr>
          <p:blipFill>
            <a:blip r:embed="rId45" cstate="print"/>
            <a:srcRect/>
            <a:stretch>
              <a:fillRect/>
            </a:stretch>
          </p:blipFill>
          <p:spPr bwMode="auto">
            <a:xfrm>
              <a:off x="5998473" y="5161139"/>
              <a:ext cx="1366839" cy="419100"/>
            </a:xfrm>
            <a:prstGeom prst="rect">
              <a:avLst/>
            </a:prstGeom>
            <a:noFill/>
            <a:ln w="9525">
              <a:noFill/>
              <a:miter lim="800000"/>
              <a:headEnd/>
              <a:tailEnd/>
            </a:ln>
          </p:spPr>
        </p:pic>
        <p:pic>
          <p:nvPicPr>
            <p:cNvPr id="14" name="Picture 2" descr="C:\Users\hoode\AppData\Local\Temp\Logomark\Logomark\UNCC_Logo_4c.jpg"/>
            <p:cNvPicPr>
              <a:picLocks noChangeAspect="1" noChangeArrowheads="1"/>
            </p:cNvPicPr>
            <p:nvPr userDrawn="1"/>
          </p:nvPicPr>
          <p:blipFill>
            <a:blip r:embed="rId46" cstate="print"/>
            <a:srcRect/>
            <a:stretch>
              <a:fillRect/>
            </a:stretch>
          </p:blipFill>
          <p:spPr bwMode="auto">
            <a:xfrm>
              <a:off x="7567591" y="5064968"/>
              <a:ext cx="998529" cy="444013"/>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 id="2147483964" r:id="rId38"/>
    <p:sldLayoutId id="2147483965" r:id="rId39"/>
    <p:sldLayoutId id="2147483966" r:id="rId40"/>
    <p:sldLayoutId id="2147483967" r:id="rId41"/>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OCLC_H_CMY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0"/>
              <a:stretch>
                <a:fillRect/>
              </a:stretch>
            </p:blipFill>
          </mc:Choice>
          <mc:Fallback>
            <p:blipFill>
              <a:blip r:embed="rId51"/>
              <a:stretch>
                <a:fillRect/>
              </a:stretch>
            </p:blipFill>
          </mc:Fallback>
        </mc:AlternateContent>
        <p:spPr>
          <a:xfrm>
            <a:off x="239866" y="6400800"/>
            <a:ext cx="903134" cy="294325"/>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pPr/>
              <a:t>11/12/2013</a:t>
            </a:fld>
            <a:endParaRPr lang="en-US" dirty="0"/>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pPr/>
              <a:t>‹#›</a:t>
            </a:fld>
            <a:endParaRPr lang="en-US" dirty="0"/>
          </a:p>
        </p:txBody>
      </p:sp>
      <p:sp>
        <p:nvSpPr>
          <p:cNvPr id="9" name="TextBox 8"/>
          <p:cNvSpPr txBox="1"/>
          <p:nvPr/>
        </p:nvSpPr>
        <p:spPr>
          <a:xfrm>
            <a:off x="1166715" y="6431783"/>
            <a:ext cx="2570903" cy="276999"/>
          </a:xfrm>
          <a:prstGeom prst="rect">
            <a:avLst/>
          </a:prstGeom>
          <a:noFill/>
        </p:spPr>
        <p:txBody>
          <a:bodyPr wrap="square" rtlCol="0" anchor="ctr">
            <a:spAutoFit/>
          </a:bodyPr>
          <a:lstStyle/>
          <a:p>
            <a:r>
              <a:rPr lang="en-US" sz="1200" b="0" i="0" dirty="0" smtClean="0">
                <a:solidFill>
                  <a:schemeClr val="tx1">
                    <a:lumMod val="65000"/>
                    <a:lumOff val="35000"/>
                  </a:schemeClr>
                </a:solidFill>
                <a:latin typeface="Tahoma"/>
                <a:cs typeface="Tahoma"/>
              </a:rPr>
              <a:t>The world’s libraries.</a:t>
            </a:r>
            <a:r>
              <a:rPr lang="en-US" sz="1200" b="0" i="0" baseline="0" dirty="0" smtClean="0">
                <a:solidFill>
                  <a:schemeClr val="tx1">
                    <a:lumMod val="65000"/>
                    <a:lumOff val="35000"/>
                  </a:schemeClr>
                </a:solidFill>
                <a:latin typeface="Tahoma"/>
                <a:cs typeface="Tahoma"/>
              </a:rPr>
              <a:t> Connected.</a:t>
            </a:r>
            <a:endParaRPr lang="en-US" sz="1200" b="0" i="0" dirty="0">
              <a:solidFill>
                <a:schemeClr val="tx1">
                  <a:lumMod val="65000"/>
                  <a:lumOff val="35000"/>
                </a:schemeClr>
              </a:solidFill>
              <a:latin typeface="Tahoma"/>
              <a:cs typeface="Tahoma"/>
            </a:endParaRPr>
          </a:p>
        </p:txBody>
      </p:sp>
      <p:cxnSp>
        <p:nvCxnSpPr>
          <p:cNvPr id="11" name="Straight Connector 10"/>
          <p:cNvCxnSpPr/>
          <p:nvPr userDrawn="1"/>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3" name="Group 11"/>
          <p:cNvGrpSpPr>
            <a:grpSpLocks noChangeAspect="1"/>
          </p:cNvGrpSpPr>
          <p:nvPr userDrawn="1"/>
        </p:nvGrpSpPr>
        <p:grpSpPr bwMode="auto">
          <a:xfrm>
            <a:off x="3581400" y="6344334"/>
            <a:ext cx="2490591" cy="361266"/>
            <a:chOff x="5008879" y="5064968"/>
            <a:chExt cx="3557241" cy="515271"/>
          </a:xfrm>
        </p:grpSpPr>
        <p:pic>
          <p:nvPicPr>
            <p:cNvPr id="25" name="Picture 1"/>
            <p:cNvPicPr>
              <a:picLocks noChangeAspect="1" noChangeArrowheads="1"/>
            </p:cNvPicPr>
            <p:nvPr/>
          </p:nvPicPr>
          <p:blipFill>
            <a:blip r:embed="rId52" cstate="print"/>
            <a:srcRect/>
            <a:stretch>
              <a:fillRect/>
            </a:stretch>
          </p:blipFill>
          <p:spPr bwMode="auto">
            <a:xfrm>
              <a:off x="5008879" y="5161139"/>
              <a:ext cx="603251" cy="347843"/>
            </a:xfrm>
            <a:prstGeom prst="rect">
              <a:avLst/>
            </a:prstGeom>
            <a:solidFill>
              <a:schemeClr val="bg1"/>
            </a:solidFill>
            <a:ln w="9525">
              <a:noFill/>
              <a:miter lim="800000"/>
              <a:headEnd/>
              <a:tailEnd/>
            </a:ln>
          </p:spPr>
        </p:pic>
        <p:pic>
          <p:nvPicPr>
            <p:cNvPr id="27" name="Picture 17" descr="ox_rect"/>
            <p:cNvPicPr>
              <a:picLocks noChangeAspect="1" noChangeArrowheads="1"/>
            </p:cNvPicPr>
            <p:nvPr userDrawn="1"/>
          </p:nvPicPr>
          <p:blipFill>
            <a:blip r:embed="rId53" cstate="print"/>
            <a:srcRect/>
            <a:stretch>
              <a:fillRect/>
            </a:stretch>
          </p:blipFill>
          <p:spPr bwMode="auto">
            <a:xfrm>
              <a:off x="5998473" y="5161139"/>
              <a:ext cx="1366839" cy="419100"/>
            </a:xfrm>
            <a:prstGeom prst="rect">
              <a:avLst/>
            </a:prstGeom>
            <a:noFill/>
            <a:ln w="9525">
              <a:noFill/>
              <a:miter lim="800000"/>
              <a:headEnd/>
              <a:tailEnd/>
            </a:ln>
          </p:spPr>
        </p:pic>
        <p:pic>
          <p:nvPicPr>
            <p:cNvPr id="28" name="Picture 2" descr="C:\Users\hoode\AppData\Local\Temp\Logomark\Logomark\UNCC_Logo_4c.jpg"/>
            <p:cNvPicPr>
              <a:picLocks noChangeAspect="1" noChangeArrowheads="1"/>
            </p:cNvPicPr>
            <p:nvPr userDrawn="1"/>
          </p:nvPicPr>
          <p:blipFill>
            <a:blip r:embed="rId54" cstate="print"/>
            <a:srcRect/>
            <a:stretch>
              <a:fillRect/>
            </a:stretch>
          </p:blipFill>
          <p:spPr bwMode="auto">
            <a:xfrm>
              <a:off x="7567591" y="5064968"/>
              <a:ext cx="998529" cy="444013"/>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92" r:id="rId1"/>
    <p:sldLayoutId id="2147483690" r:id="rId2"/>
    <p:sldLayoutId id="2147483687" r:id="rId3"/>
    <p:sldLayoutId id="2147483701" r:id="rId4"/>
    <p:sldLayoutId id="2147483713" r:id="rId5"/>
    <p:sldLayoutId id="2147483731" r:id="rId6"/>
    <p:sldLayoutId id="2147483715" r:id="rId7"/>
    <p:sldLayoutId id="2147483730" r:id="rId8"/>
    <p:sldLayoutId id="2147483707" r:id="rId9"/>
    <p:sldLayoutId id="2147483683" r:id="rId10"/>
    <p:sldLayoutId id="2147483682" r:id="rId11"/>
    <p:sldLayoutId id="2147483709" r:id="rId12"/>
    <p:sldLayoutId id="2147483711" r:id="rId13"/>
    <p:sldLayoutId id="2147483712" r:id="rId14"/>
    <p:sldLayoutId id="2147483703" r:id="rId15"/>
    <p:sldLayoutId id="2147483663" r:id="rId16"/>
    <p:sldLayoutId id="2147483668" r:id="rId17"/>
    <p:sldLayoutId id="2147483710" r:id="rId18"/>
    <p:sldLayoutId id="2147483716" r:id="rId19"/>
    <p:sldLayoutId id="2147483704" r:id="rId20"/>
    <p:sldLayoutId id="2147483705" r:id="rId21"/>
    <p:sldLayoutId id="2147483706" r:id="rId22"/>
    <p:sldLayoutId id="2147483702" r:id="rId23"/>
    <p:sldLayoutId id="2147483724" r:id="rId24"/>
    <p:sldLayoutId id="2147483717" r:id="rId25"/>
    <p:sldLayoutId id="2147483725" r:id="rId26"/>
    <p:sldLayoutId id="2147483721" r:id="rId27"/>
    <p:sldLayoutId id="2147483719" r:id="rId28"/>
    <p:sldLayoutId id="2147483691" r:id="rId29"/>
    <p:sldLayoutId id="2147483723" r:id="rId30"/>
    <p:sldLayoutId id="2147483718" r:id="rId31"/>
    <p:sldLayoutId id="2147483726" r:id="rId32"/>
    <p:sldLayoutId id="2147483722" r:id="rId33"/>
    <p:sldLayoutId id="2147483720" r:id="rId34"/>
    <p:sldLayoutId id="2147483727" r:id="rId35"/>
    <p:sldLayoutId id="2147483728" r:id="rId36"/>
    <p:sldLayoutId id="2147483729" r:id="rId37"/>
    <p:sldLayoutId id="2147483742" r:id="rId38"/>
    <p:sldLayoutId id="2147483743" r:id="rId39"/>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0">
                <a:srgbClr val="2178B5"/>
              </a:gs>
              <a:gs pos="100000">
                <a:srgbClr val="000000"/>
              </a:gs>
            </a:gsLst>
            <a:lin ang="5400000" scaled="1"/>
            <a:tileRect/>
          </a:gradFill>
          <a:ln w="9525">
            <a:noFill/>
            <a:miter lim="800000"/>
            <a:headEnd/>
            <a:tailEnd/>
          </a:ln>
          <a:effectLst/>
        </p:spPr>
        <p:txBody>
          <a:bodyPr wrap="none" anchor="ctr"/>
          <a:lstStyle/>
          <a:p>
            <a:pPr defTabSz="914400" fontAlgn="base">
              <a:lnSpc>
                <a:spcPct val="120000"/>
              </a:lnSpc>
              <a:spcBef>
                <a:spcPct val="50000"/>
              </a:spcBef>
              <a:spcAft>
                <a:spcPct val="0"/>
              </a:spcAft>
            </a:pPr>
            <a:endParaRPr lang="en-US" sz="2400" b="1" dirty="0">
              <a:solidFill>
                <a:srgbClr val="0070C0"/>
              </a:solidFill>
            </a:endParaRPr>
          </a:p>
        </p:txBody>
      </p:sp>
      <p:sp>
        <p:nvSpPr>
          <p:cNvPr id="1026" name="Rectangle 2"/>
          <p:cNvSpPr>
            <a:spLocks noGrp="1" noChangeArrowheads="1"/>
          </p:cNvSpPr>
          <p:nvPr>
            <p:ph type="title"/>
          </p:nvPr>
        </p:nvSpPr>
        <p:spPr bwMode="auto">
          <a:xfrm>
            <a:off x="434977" y="147641"/>
            <a:ext cx="8023223" cy="9953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34977" y="1447801"/>
            <a:ext cx="7702551"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TextBox 11"/>
          <p:cNvSpPr txBox="1"/>
          <p:nvPr userDrawn="1"/>
        </p:nvSpPr>
        <p:spPr>
          <a:xfrm>
            <a:off x="76200" y="6429813"/>
            <a:ext cx="5181600" cy="350865"/>
          </a:xfrm>
          <a:prstGeom prst="rect">
            <a:avLst/>
          </a:prstGeom>
          <a:noFill/>
        </p:spPr>
        <p:txBody>
          <a:bodyPr wrap="square" rtlCol="0">
            <a:spAutoFit/>
          </a:bodyPr>
          <a:lstStyle/>
          <a:p>
            <a:pPr defTabSz="914400" fontAlgn="base">
              <a:lnSpc>
                <a:spcPct val="120000"/>
              </a:lnSpc>
              <a:spcBef>
                <a:spcPct val="50000"/>
              </a:spcBef>
              <a:spcAft>
                <a:spcPct val="0"/>
              </a:spcAft>
            </a:pPr>
            <a:r>
              <a:rPr lang="en-US" sz="1400" b="1" dirty="0" smtClean="0">
                <a:solidFill>
                  <a:srgbClr val="FFFFFF"/>
                </a:solidFill>
              </a:rPr>
              <a:t>Visitors and Residents</a:t>
            </a:r>
            <a:endParaRPr lang="en-US" sz="1400" b="1" dirty="0">
              <a:solidFill>
                <a:srgbClr val="FFFFFF"/>
              </a:solidFill>
            </a:endParaRPr>
          </a:p>
        </p:txBody>
      </p:sp>
      <p:sp>
        <p:nvSpPr>
          <p:cNvPr id="7" name="TextBox 6"/>
          <p:cNvSpPr txBox="1"/>
          <p:nvPr userDrawn="1"/>
        </p:nvSpPr>
        <p:spPr>
          <a:xfrm>
            <a:off x="8466160" y="6429813"/>
            <a:ext cx="609600" cy="327462"/>
          </a:xfrm>
          <a:prstGeom prst="rect">
            <a:avLst/>
          </a:prstGeom>
          <a:noFill/>
        </p:spPr>
        <p:txBody>
          <a:bodyPr wrap="square" rtlCol="0">
            <a:spAutoFit/>
          </a:bodyPr>
          <a:lstStyle/>
          <a:p>
            <a:pPr algn="r" defTabSz="914400" fontAlgn="base">
              <a:lnSpc>
                <a:spcPct val="120000"/>
              </a:lnSpc>
              <a:spcBef>
                <a:spcPct val="50000"/>
              </a:spcBef>
              <a:spcAft>
                <a:spcPct val="0"/>
              </a:spcAft>
            </a:pPr>
            <a:fld id="{9A5253E6-0D86-47EB-BF61-A414C79F0A85}" type="slidenum">
              <a:rPr lang="en-US" sz="1400" b="1" smtClean="0">
                <a:solidFill>
                  <a:srgbClr val="FFFFFF"/>
                </a:solidFill>
              </a:rPr>
              <a:pPr algn="r" defTabSz="914400" fontAlgn="base">
                <a:lnSpc>
                  <a:spcPct val="120000"/>
                </a:lnSpc>
                <a:spcBef>
                  <a:spcPct val="50000"/>
                </a:spcBef>
                <a:spcAft>
                  <a:spcPct val="0"/>
                </a:spcAft>
              </a:pPr>
              <a:t>‹#›</a:t>
            </a:fld>
            <a:endParaRPr lang="en-US" sz="1400" b="1" dirty="0">
              <a:solidFill>
                <a:srgbClr val="FFFFFF"/>
              </a:solidFill>
            </a:endParaRPr>
          </a:p>
        </p:txBody>
      </p:sp>
      <p:grpSp>
        <p:nvGrpSpPr>
          <p:cNvPr id="2" name="Group 11"/>
          <p:cNvGrpSpPr>
            <a:grpSpLocks noChangeAspect="1"/>
          </p:cNvGrpSpPr>
          <p:nvPr userDrawn="1"/>
        </p:nvGrpSpPr>
        <p:grpSpPr bwMode="auto">
          <a:xfrm>
            <a:off x="4952990" y="6452232"/>
            <a:ext cx="3195965" cy="400052"/>
            <a:chOff x="4001413" y="6139290"/>
            <a:chExt cx="4564707" cy="570591"/>
          </a:xfrm>
        </p:grpSpPr>
        <p:sp>
          <p:nvSpPr>
            <p:cNvPr id="9" name="Rectangle 8"/>
            <p:cNvSpPr/>
            <p:nvPr userDrawn="1"/>
          </p:nvSpPr>
          <p:spPr bwMode="auto">
            <a:xfrm>
              <a:off x="4001413" y="6139293"/>
              <a:ext cx="4564707" cy="570588"/>
            </a:xfrm>
            <a:prstGeom prst="rect">
              <a:avLst/>
            </a:prstGeom>
            <a:solidFill>
              <a:schemeClr val="tx2"/>
            </a:solidFill>
            <a:ln w="9525" cap="flat" cmpd="sng" algn="ctr">
              <a:noFill/>
              <a:prstDash val="solid"/>
              <a:round/>
              <a:headEnd type="none" w="med" len="med"/>
              <a:tailEnd type="none" w="med" len="med"/>
            </a:ln>
            <a:effectLst/>
          </p:spPr>
          <p:txBody>
            <a:bodyPr lIns="0" tIns="0" rIns="0" bIns="0"/>
            <a:lstStyle/>
            <a:p>
              <a:pPr marL="238125" indent="-225425" defTabSz="914400" fontAlgn="base">
                <a:lnSpc>
                  <a:spcPct val="120000"/>
                </a:lnSpc>
                <a:spcBef>
                  <a:spcPct val="50000"/>
                </a:spcBef>
                <a:spcAft>
                  <a:spcPct val="0"/>
                </a:spcAft>
                <a:buClr>
                  <a:srgbClr val="FF7600"/>
                </a:buClr>
                <a:defRPr/>
              </a:pPr>
              <a:endParaRPr lang="en-US" sz="2400" b="1">
                <a:solidFill>
                  <a:srgbClr val="000000"/>
                </a:solidFill>
              </a:endParaRPr>
            </a:p>
          </p:txBody>
        </p:sp>
        <p:pic>
          <p:nvPicPr>
            <p:cNvPr id="10" name="Picture 1"/>
            <p:cNvPicPr>
              <a:picLocks noChangeAspect="1" noChangeArrowheads="1"/>
            </p:cNvPicPr>
            <p:nvPr/>
          </p:nvPicPr>
          <p:blipFill>
            <a:blip r:embed="rId12" cstate="print"/>
            <a:srcRect/>
            <a:stretch>
              <a:fillRect/>
            </a:stretch>
          </p:blipFill>
          <p:spPr bwMode="auto">
            <a:xfrm>
              <a:off x="4111399" y="6187377"/>
              <a:ext cx="603251" cy="347843"/>
            </a:xfrm>
            <a:prstGeom prst="rect">
              <a:avLst/>
            </a:prstGeom>
            <a:solidFill>
              <a:schemeClr val="bg1"/>
            </a:solidFill>
            <a:ln w="9525">
              <a:noFill/>
              <a:miter lim="800000"/>
              <a:headEnd/>
              <a:tailEnd/>
            </a:ln>
          </p:spPr>
        </p:pic>
        <p:pic>
          <p:nvPicPr>
            <p:cNvPr id="11" name="Picture 15" descr="Rutgers"/>
            <p:cNvPicPr>
              <a:picLocks noChangeAspect="1" noChangeArrowheads="1"/>
            </p:cNvPicPr>
            <p:nvPr/>
          </p:nvPicPr>
          <p:blipFill>
            <a:blip r:embed="rId13" cstate="print"/>
            <a:srcRect/>
            <a:stretch>
              <a:fillRect/>
            </a:stretch>
          </p:blipFill>
          <p:spPr bwMode="auto">
            <a:xfrm>
              <a:off x="4857297" y="6139293"/>
              <a:ext cx="904876" cy="393655"/>
            </a:xfrm>
            <a:prstGeom prst="rect">
              <a:avLst/>
            </a:prstGeom>
            <a:solidFill>
              <a:schemeClr val="bg1"/>
            </a:solidFill>
            <a:ln w="9525">
              <a:noFill/>
              <a:miter lim="800000"/>
              <a:headEnd/>
              <a:tailEnd/>
            </a:ln>
          </p:spPr>
        </p:pic>
        <p:pic>
          <p:nvPicPr>
            <p:cNvPr id="13" name="Picture 17" descr="ox_rect"/>
            <p:cNvPicPr>
              <a:picLocks noChangeAspect="1" noChangeArrowheads="1"/>
            </p:cNvPicPr>
            <p:nvPr userDrawn="1"/>
          </p:nvPicPr>
          <p:blipFill>
            <a:blip r:embed="rId14" cstate="print"/>
            <a:srcRect/>
            <a:stretch>
              <a:fillRect/>
            </a:stretch>
          </p:blipFill>
          <p:spPr bwMode="auto">
            <a:xfrm>
              <a:off x="5998473" y="6139290"/>
              <a:ext cx="1366839" cy="419100"/>
            </a:xfrm>
            <a:prstGeom prst="rect">
              <a:avLst/>
            </a:prstGeom>
            <a:noFill/>
            <a:ln w="9525">
              <a:noFill/>
              <a:miter lim="800000"/>
              <a:headEnd/>
              <a:tailEnd/>
            </a:ln>
          </p:spPr>
        </p:pic>
        <p:pic>
          <p:nvPicPr>
            <p:cNvPr id="14" name="Picture 2" descr="C:\Users\hoode\AppData\Local\Temp\Logomark\Logomark\UNCC_Logo_4c.jpg"/>
            <p:cNvPicPr>
              <a:picLocks noChangeAspect="1" noChangeArrowheads="1"/>
            </p:cNvPicPr>
            <p:nvPr userDrawn="1"/>
          </p:nvPicPr>
          <p:blipFill>
            <a:blip r:embed="rId15" cstate="print"/>
            <a:srcRect/>
            <a:stretch>
              <a:fillRect/>
            </a:stretch>
          </p:blipFill>
          <p:spPr bwMode="auto">
            <a:xfrm>
              <a:off x="7567587" y="6139293"/>
              <a:ext cx="998529" cy="444013"/>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Lst>
  <p:hf hdr="0" ftr="0" dt="0"/>
  <p:txStyles>
    <p:titleStyle>
      <a:lvl1pPr algn="l" rtl="0" eaLnBrk="1" fontAlgn="base" hangingPunct="1">
        <a:spcBef>
          <a:spcPct val="0"/>
        </a:spcBef>
        <a:spcAft>
          <a:spcPct val="0"/>
        </a:spcAft>
        <a:defRPr sz="3200" b="1">
          <a:solidFill>
            <a:srgbClr val="2178B5"/>
          </a:solidFill>
          <a:effectLst/>
          <a:latin typeface="+mj-lt"/>
          <a:ea typeface="+mj-ea"/>
          <a:cs typeface="+mj-cs"/>
        </a:defRPr>
      </a:lvl1pPr>
      <a:lvl2pPr algn="l" rtl="0" eaLnBrk="1" fontAlgn="base" hangingPunct="1">
        <a:spcBef>
          <a:spcPct val="0"/>
        </a:spcBef>
        <a:spcAft>
          <a:spcPct val="0"/>
        </a:spcAft>
        <a:defRPr sz="2500" b="1">
          <a:solidFill>
            <a:schemeClr val="tx2"/>
          </a:solidFill>
          <a:latin typeface="Trebuchet MS" pitchFamily="34" charset="0"/>
        </a:defRPr>
      </a:lvl2pPr>
      <a:lvl3pPr algn="l" rtl="0" eaLnBrk="1" fontAlgn="base" hangingPunct="1">
        <a:spcBef>
          <a:spcPct val="0"/>
        </a:spcBef>
        <a:spcAft>
          <a:spcPct val="0"/>
        </a:spcAft>
        <a:defRPr sz="2500" b="1">
          <a:solidFill>
            <a:schemeClr val="tx2"/>
          </a:solidFill>
          <a:latin typeface="Trebuchet MS" pitchFamily="34" charset="0"/>
        </a:defRPr>
      </a:lvl3pPr>
      <a:lvl4pPr algn="l" rtl="0" eaLnBrk="1" fontAlgn="base" hangingPunct="1">
        <a:spcBef>
          <a:spcPct val="0"/>
        </a:spcBef>
        <a:spcAft>
          <a:spcPct val="0"/>
        </a:spcAft>
        <a:defRPr sz="2500" b="1">
          <a:solidFill>
            <a:schemeClr val="tx2"/>
          </a:solidFill>
          <a:latin typeface="Trebuchet MS" pitchFamily="34" charset="0"/>
        </a:defRPr>
      </a:lvl4pPr>
      <a:lvl5pPr algn="l" rtl="0" eaLnBrk="1" fontAlgn="base" hangingPunct="1">
        <a:spcBef>
          <a:spcPct val="0"/>
        </a:spcBef>
        <a:spcAft>
          <a:spcPct val="0"/>
        </a:spcAft>
        <a:defRPr sz="2500" b="1">
          <a:solidFill>
            <a:schemeClr val="tx2"/>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1" fontAlgn="base" hangingPunct="1">
        <a:lnSpc>
          <a:spcPct val="100000"/>
        </a:lnSpc>
        <a:spcBef>
          <a:spcPts val="0"/>
        </a:spcBef>
        <a:spcAft>
          <a:spcPts val="1600"/>
        </a:spcAft>
        <a:buClr>
          <a:srgbClr val="FF7600"/>
        </a:buClr>
        <a:defRPr sz="2400" b="0">
          <a:solidFill>
            <a:schemeClr val="tx1"/>
          </a:solidFill>
          <a:latin typeface="+mn-lt"/>
          <a:ea typeface="+mn-ea"/>
          <a:cs typeface="+mn-cs"/>
        </a:defRPr>
      </a:lvl1pPr>
      <a:lvl2pPr marL="692150" indent="-222250" algn="l" rtl="0" eaLnBrk="1" fontAlgn="base" hangingPunct="1">
        <a:lnSpc>
          <a:spcPct val="100000"/>
        </a:lnSpc>
        <a:spcBef>
          <a:spcPts val="0"/>
        </a:spcBef>
        <a:spcAft>
          <a:spcPts val="800"/>
        </a:spcAft>
        <a:buClr>
          <a:srgbClr val="2178B5"/>
        </a:buClr>
        <a:buChar char="•"/>
        <a:defRPr sz="1900" b="0">
          <a:solidFill>
            <a:schemeClr val="tx1"/>
          </a:solidFill>
          <a:latin typeface="+mn-lt"/>
        </a:defRPr>
      </a:lvl2pPr>
      <a:lvl3pPr marL="1150938" indent="-223838" algn="l" rtl="0" eaLnBrk="1" fontAlgn="base" hangingPunct="1">
        <a:lnSpc>
          <a:spcPct val="100000"/>
        </a:lnSpc>
        <a:spcBef>
          <a:spcPts val="0"/>
        </a:spcBef>
        <a:spcAft>
          <a:spcPts val="800"/>
        </a:spcAft>
        <a:buClr>
          <a:srgbClr val="2178B5"/>
        </a:buClr>
        <a:buChar char="•"/>
        <a:defRPr sz="1700" b="0">
          <a:solidFill>
            <a:schemeClr val="tx1"/>
          </a:solidFill>
          <a:latin typeface="+mn-lt"/>
        </a:defRPr>
      </a:lvl3pPr>
      <a:lvl4pPr marL="1608138" indent="-223838" algn="l" rtl="0" eaLnBrk="1" fontAlgn="base" hangingPunct="1">
        <a:lnSpc>
          <a:spcPct val="100000"/>
        </a:lnSpc>
        <a:spcBef>
          <a:spcPts val="0"/>
        </a:spcBef>
        <a:spcAft>
          <a:spcPts val="800"/>
        </a:spcAft>
        <a:buClr>
          <a:srgbClr val="2178B5"/>
        </a:buClr>
        <a:buChar char="•"/>
        <a:defRPr sz="1500" b="0">
          <a:solidFill>
            <a:schemeClr val="tx1"/>
          </a:solidFill>
          <a:latin typeface="+mn-lt"/>
        </a:defRPr>
      </a:lvl4pPr>
      <a:lvl5pPr marL="2063750" indent="-222250" algn="l" rtl="0" eaLnBrk="1" fontAlgn="base" hangingPunct="1">
        <a:lnSpc>
          <a:spcPct val="100000"/>
        </a:lnSpc>
        <a:spcBef>
          <a:spcPts val="0"/>
        </a:spcBef>
        <a:spcAft>
          <a:spcPts val="800"/>
        </a:spcAft>
        <a:buClr>
          <a:srgbClr val="2178B5"/>
        </a:buClr>
        <a:buChar char="•"/>
        <a:defRPr sz="1300" b="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0">
                <a:srgbClr val="2178B5"/>
              </a:gs>
              <a:gs pos="100000">
                <a:srgbClr val="000000"/>
              </a:gs>
            </a:gsLst>
            <a:lin ang="5400000" scaled="1"/>
            <a:tileRect/>
          </a:gradFill>
          <a:ln w="9525">
            <a:noFill/>
            <a:miter lim="800000"/>
            <a:headEnd/>
            <a:tailEnd/>
          </a:ln>
          <a:effectLst/>
        </p:spPr>
        <p:txBody>
          <a:bodyPr wrap="none" anchor="ctr"/>
          <a:lstStyle/>
          <a:p>
            <a:pPr defTabSz="914400" fontAlgn="base">
              <a:lnSpc>
                <a:spcPct val="120000"/>
              </a:lnSpc>
              <a:spcBef>
                <a:spcPct val="50000"/>
              </a:spcBef>
              <a:spcAft>
                <a:spcPct val="0"/>
              </a:spcAft>
            </a:pPr>
            <a:endParaRPr lang="en-US" sz="2400" b="1" dirty="0">
              <a:solidFill>
                <a:srgbClr val="0070C0"/>
              </a:solidFill>
            </a:endParaRPr>
          </a:p>
        </p:txBody>
      </p:sp>
      <p:sp>
        <p:nvSpPr>
          <p:cNvPr id="1026" name="Rectangle 2"/>
          <p:cNvSpPr>
            <a:spLocks noGrp="1" noChangeArrowheads="1"/>
          </p:cNvSpPr>
          <p:nvPr>
            <p:ph type="title"/>
          </p:nvPr>
        </p:nvSpPr>
        <p:spPr bwMode="auto">
          <a:xfrm>
            <a:off x="434977" y="147641"/>
            <a:ext cx="8023223" cy="9953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34977" y="1447801"/>
            <a:ext cx="7702551"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TextBox 11"/>
          <p:cNvSpPr txBox="1"/>
          <p:nvPr userDrawn="1"/>
        </p:nvSpPr>
        <p:spPr>
          <a:xfrm>
            <a:off x="76200" y="6429813"/>
            <a:ext cx="5181600" cy="350865"/>
          </a:xfrm>
          <a:prstGeom prst="rect">
            <a:avLst/>
          </a:prstGeom>
          <a:noFill/>
        </p:spPr>
        <p:txBody>
          <a:bodyPr wrap="square" rtlCol="0">
            <a:spAutoFit/>
          </a:bodyPr>
          <a:lstStyle/>
          <a:p>
            <a:pPr defTabSz="914400" fontAlgn="base">
              <a:lnSpc>
                <a:spcPct val="120000"/>
              </a:lnSpc>
              <a:spcBef>
                <a:spcPct val="50000"/>
              </a:spcBef>
              <a:spcAft>
                <a:spcPct val="0"/>
              </a:spcAft>
            </a:pPr>
            <a:r>
              <a:rPr lang="en-US" sz="1400" b="1" dirty="0" smtClean="0">
                <a:solidFill>
                  <a:srgbClr val="FFFFFF"/>
                </a:solidFill>
              </a:rPr>
              <a:t>Visitors and Residents</a:t>
            </a:r>
            <a:endParaRPr lang="en-US" sz="1400" b="1" dirty="0">
              <a:solidFill>
                <a:srgbClr val="FFFFFF"/>
              </a:solidFill>
            </a:endParaRPr>
          </a:p>
        </p:txBody>
      </p:sp>
      <p:sp>
        <p:nvSpPr>
          <p:cNvPr id="7" name="TextBox 6"/>
          <p:cNvSpPr txBox="1"/>
          <p:nvPr userDrawn="1"/>
        </p:nvSpPr>
        <p:spPr>
          <a:xfrm>
            <a:off x="8466160" y="6429813"/>
            <a:ext cx="609600" cy="327462"/>
          </a:xfrm>
          <a:prstGeom prst="rect">
            <a:avLst/>
          </a:prstGeom>
          <a:noFill/>
        </p:spPr>
        <p:txBody>
          <a:bodyPr wrap="square" rtlCol="0">
            <a:spAutoFit/>
          </a:bodyPr>
          <a:lstStyle/>
          <a:p>
            <a:pPr algn="r" defTabSz="914400" fontAlgn="base">
              <a:lnSpc>
                <a:spcPct val="120000"/>
              </a:lnSpc>
              <a:spcBef>
                <a:spcPct val="50000"/>
              </a:spcBef>
              <a:spcAft>
                <a:spcPct val="0"/>
              </a:spcAft>
            </a:pPr>
            <a:fld id="{9A5253E6-0D86-47EB-BF61-A414C79F0A85}" type="slidenum">
              <a:rPr lang="en-US" sz="1400" b="1" smtClean="0">
                <a:solidFill>
                  <a:srgbClr val="FFFFFF"/>
                </a:solidFill>
              </a:rPr>
              <a:pPr algn="r" defTabSz="914400" fontAlgn="base">
                <a:lnSpc>
                  <a:spcPct val="120000"/>
                </a:lnSpc>
                <a:spcBef>
                  <a:spcPct val="50000"/>
                </a:spcBef>
                <a:spcAft>
                  <a:spcPct val="0"/>
                </a:spcAft>
              </a:pPr>
              <a:t>‹#›</a:t>
            </a:fld>
            <a:endParaRPr lang="en-US" sz="1400" b="1" dirty="0">
              <a:solidFill>
                <a:srgbClr val="FFFFFF"/>
              </a:solidFill>
            </a:endParaRPr>
          </a:p>
        </p:txBody>
      </p:sp>
      <p:grpSp>
        <p:nvGrpSpPr>
          <p:cNvPr id="2" name="Group 11"/>
          <p:cNvGrpSpPr>
            <a:grpSpLocks noChangeAspect="1"/>
          </p:cNvGrpSpPr>
          <p:nvPr userDrawn="1"/>
        </p:nvGrpSpPr>
        <p:grpSpPr bwMode="auto">
          <a:xfrm>
            <a:off x="4952990" y="6452232"/>
            <a:ext cx="3195965" cy="400052"/>
            <a:chOff x="4001413" y="6139290"/>
            <a:chExt cx="4564707" cy="570591"/>
          </a:xfrm>
        </p:grpSpPr>
        <p:sp>
          <p:nvSpPr>
            <p:cNvPr id="9" name="Rectangle 8"/>
            <p:cNvSpPr/>
            <p:nvPr userDrawn="1"/>
          </p:nvSpPr>
          <p:spPr bwMode="auto">
            <a:xfrm>
              <a:off x="4001413" y="6139293"/>
              <a:ext cx="4564707" cy="570588"/>
            </a:xfrm>
            <a:prstGeom prst="rect">
              <a:avLst/>
            </a:prstGeom>
            <a:solidFill>
              <a:schemeClr val="tx2"/>
            </a:solidFill>
            <a:ln w="9525" cap="flat" cmpd="sng" algn="ctr">
              <a:noFill/>
              <a:prstDash val="solid"/>
              <a:round/>
              <a:headEnd type="none" w="med" len="med"/>
              <a:tailEnd type="none" w="med" len="med"/>
            </a:ln>
            <a:effectLst/>
          </p:spPr>
          <p:txBody>
            <a:bodyPr lIns="0" tIns="0" rIns="0" bIns="0"/>
            <a:lstStyle/>
            <a:p>
              <a:pPr marL="238125" indent="-225425" defTabSz="914400" fontAlgn="base">
                <a:lnSpc>
                  <a:spcPct val="120000"/>
                </a:lnSpc>
                <a:spcBef>
                  <a:spcPct val="50000"/>
                </a:spcBef>
                <a:spcAft>
                  <a:spcPct val="0"/>
                </a:spcAft>
                <a:buClr>
                  <a:srgbClr val="FF7600"/>
                </a:buClr>
                <a:defRPr/>
              </a:pPr>
              <a:endParaRPr lang="en-US" sz="2400" b="1">
                <a:solidFill>
                  <a:srgbClr val="000000"/>
                </a:solidFill>
              </a:endParaRPr>
            </a:p>
          </p:txBody>
        </p:sp>
        <p:pic>
          <p:nvPicPr>
            <p:cNvPr id="10" name="Picture 1"/>
            <p:cNvPicPr>
              <a:picLocks noChangeAspect="1" noChangeArrowheads="1"/>
            </p:cNvPicPr>
            <p:nvPr/>
          </p:nvPicPr>
          <p:blipFill>
            <a:blip r:embed="rId12" cstate="print"/>
            <a:srcRect/>
            <a:stretch>
              <a:fillRect/>
            </a:stretch>
          </p:blipFill>
          <p:spPr bwMode="auto">
            <a:xfrm>
              <a:off x="4111399" y="6187377"/>
              <a:ext cx="603251" cy="347843"/>
            </a:xfrm>
            <a:prstGeom prst="rect">
              <a:avLst/>
            </a:prstGeom>
            <a:solidFill>
              <a:schemeClr val="bg1"/>
            </a:solidFill>
            <a:ln w="9525">
              <a:noFill/>
              <a:miter lim="800000"/>
              <a:headEnd/>
              <a:tailEnd/>
            </a:ln>
          </p:spPr>
        </p:pic>
        <p:pic>
          <p:nvPicPr>
            <p:cNvPr id="11" name="Picture 15" descr="Rutgers"/>
            <p:cNvPicPr>
              <a:picLocks noChangeAspect="1" noChangeArrowheads="1"/>
            </p:cNvPicPr>
            <p:nvPr/>
          </p:nvPicPr>
          <p:blipFill>
            <a:blip r:embed="rId13" cstate="print"/>
            <a:srcRect/>
            <a:stretch>
              <a:fillRect/>
            </a:stretch>
          </p:blipFill>
          <p:spPr bwMode="auto">
            <a:xfrm>
              <a:off x="4857297" y="6139293"/>
              <a:ext cx="904876" cy="393655"/>
            </a:xfrm>
            <a:prstGeom prst="rect">
              <a:avLst/>
            </a:prstGeom>
            <a:solidFill>
              <a:schemeClr val="bg1"/>
            </a:solidFill>
            <a:ln w="9525">
              <a:noFill/>
              <a:miter lim="800000"/>
              <a:headEnd/>
              <a:tailEnd/>
            </a:ln>
          </p:spPr>
        </p:pic>
        <p:pic>
          <p:nvPicPr>
            <p:cNvPr id="13" name="Picture 17" descr="ox_rect"/>
            <p:cNvPicPr>
              <a:picLocks noChangeAspect="1" noChangeArrowheads="1"/>
            </p:cNvPicPr>
            <p:nvPr userDrawn="1"/>
          </p:nvPicPr>
          <p:blipFill>
            <a:blip r:embed="rId14" cstate="print"/>
            <a:srcRect/>
            <a:stretch>
              <a:fillRect/>
            </a:stretch>
          </p:blipFill>
          <p:spPr bwMode="auto">
            <a:xfrm>
              <a:off x="5998473" y="6139290"/>
              <a:ext cx="1366839" cy="419100"/>
            </a:xfrm>
            <a:prstGeom prst="rect">
              <a:avLst/>
            </a:prstGeom>
            <a:noFill/>
            <a:ln w="9525">
              <a:noFill/>
              <a:miter lim="800000"/>
              <a:headEnd/>
              <a:tailEnd/>
            </a:ln>
          </p:spPr>
        </p:pic>
        <p:pic>
          <p:nvPicPr>
            <p:cNvPr id="14" name="Picture 2" descr="C:\Users\hoode\AppData\Local\Temp\Logomark\Logomark\UNCC_Logo_4c.jpg"/>
            <p:cNvPicPr>
              <a:picLocks noChangeAspect="1" noChangeArrowheads="1"/>
            </p:cNvPicPr>
            <p:nvPr userDrawn="1"/>
          </p:nvPicPr>
          <p:blipFill>
            <a:blip r:embed="rId15" cstate="print"/>
            <a:srcRect/>
            <a:stretch>
              <a:fillRect/>
            </a:stretch>
          </p:blipFill>
          <p:spPr bwMode="auto">
            <a:xfrm>
              <a:off x="7567587" y="6139293"/>
              <a:ext cx="998529" cy="444013"/>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Lst>
  <p:hf hdr="0" ftr="0" dt="0"/>
  <p:txStyles>
    <p:titleStyle>
      <a:lvl1pPr algn="l" rtl="0" eaLnBrk="1" fontAlgn="base" hangingPunct="1">
        <a:spcBef>
          <a:spcPct val="0"/>
        </a:spcBef>
        <a:spcAft>
          <a:spcPct val="0"/>
        </a:spcAft>
        <a:defRPr sz="3200" b="1">
          <a:solidFill>
            <a:srgbClr val="2178B5"/>
          </a:solidFill>
          <a:effectLst/>
          <a:latin typeface="+mj-lt"/>
          <a:ea typeface="+mj-ea"/>
          <a:cs typeface="+mj-cs"/>
        </a:defRPr>
      </a:lvl1pPr>
      <a:lvl2pPr algn="l" rtl="0" eaLnBrk="1" fontAlgn="base" hangingPunct="1">
        <a:spcBef>
          <a:spcPct val="0"/>
        </a:spcBef>
        <a:spcAft>
          <a:spcPct val="0"/>
        </a:spcAft>
        <a:defRPr sz="2500" b="1">
          <a:solidFill>
            <a:schemeClr val="tx2"/>
          </a:solidFill>
          <a:latin typeface="Trebuchet MS" pitchFamily="34" charset="0"/>
        </a:defRPr>
      </a:lvl2pPr>
      <a:lvl3pPr algn="l" rtl="0" eaLnBrk="1" fontAlgn="base" hangingPunct="1">
        <a:spcBef>
          <a:spcPct val="0"/>
        </a:spcBef>
        <a:spcAft>
          <a:spcPct val="0"/>
        </a:spcAft>
        <a:defRPr sz="2500" b="1">
          <a:solidFill>
            <a:schemeClr val="tx2"/>
          </a:solidFill>
          <a:latin typeface="Trebuchet MS" pitchFamily="34" charset="0"/>
        </a:defRPr>
      </a:lvl3pPr>
      <a:lvl4pPr algn="l" rtl="0" eaLnBrk="1" fontAlgn="base" hangingPunct="1">
        <a:spcBef>
          <a:spcPct val="0"/>
        </a:spcBef>
        <a:spcAft>
          <a:spcPct val="0"/>
        </a:spcAft>
        <a:defRPr sz="2500" b="1">
          <a:solidFill>
            <a:schemeClr val="tx2"/>
          </a:solidFill>
          <a:latin typeface="Trebuchet MS" pitchFamily="34" charset="0"/>
        </a:defRPr>
      </a:lvl4pPr>
      <a:lvl5pPr algn="l" rtl="0" eaLnBrk="1" fontAlgn="base" hangingPunct="1">
        <a:spcBef>
          <a:spcPct val="0"/>
        </a:spcBef>
        <a:spcAft>
          <a:spcPct val="0"/>
        </a:spcAft>
        <a:defRPr sz="2500" b="1">
          <a:solidFill>
            <a:schemeClr val="tx2"/>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1" fontAlgn="base" hangingPunct="1">
        <a:lnSpc>
          <a:spcPct val="100000"/>
        </a:lnSpc>
        <a:spcBef>
          <a:spcPts val="0"/>
        </a:spcBef>
        <a:spcAft>
          <a:spcPts val="1600"/>
        </a:spcAft>
        <a:buClr>
          <a:srgbClr val="FF7600"/>
        </a:buClr>
        <a:defRPr sz="2400" b="0">
          <a:solidFill>
            <a:schemeClr val="tx1"/>
          </a:solidFill>
          <a:latin typeface="+mn-lt"/>
          <a:ea typeface="+mn-ea"/>
          <a:cs typeface="+mn-cs"/>
        </a:defRPr>
      </a:lvl1pPr>
      <a:lvl2pPr marL="692150" indent="-222250" algn="l" rtl="0" eaLnBrk="1" fontAlgn="base" hangingPunct="1">
        <a:lnSpc>
          <a:spcPct val="100000"/>
        </a:lnSpc>
        <a:spcBef>
          <a:spcPts val="0"/>
        </a:spcBef>
        <a:spcAft>
          <a:spcPts val="800"/>
        </a:spcAft>
        <a:buClr>
          <a:srgbClr val="2178B5"/>
        </a:buClr>
        <a:buChar char="•"/>
        <a:defRPr sz="1900" b="0">
          <a:solidFill>
            <a:schemeClr val="tx1"/>
          </a:solidFill>
          <a:latin typeface="+mn-lt"/>
        </a:defRPr>
      </a:lvl2pPr>
      <a:lvl3pPr marL="1150938" indent="-223838" algn="l" rtl="0" eaLnBrk="1" fontAlgn="base" hangingPunct="1">
        <a:lnSpc>
          <a:spcPct val="100000"/>
        </a:lnSpc>
        <a:spcBef>
          <a:spcPts val="0"/>
        </a:spcBef>
        <a:spcAft>
          <a:spcPts val="800"/>
        </a:spcAft>
        <a:buClr>
          <a:srgbClr val="2178B5"/>
        </a:buClr>
        <a:buChar char="•"/>
        <a:defRPr sz="1700" b="0">
          <a:solidFill>
            <a:schemeClr val="tx1"/>
          </a:solidFill>
          <a:latin typeface="+mn-lt"/>
        </a:defRPr>
      </a:lvl3pPr>
      <a:lvl4pPr marL="1608138" indent="-223838" algn="l" rtl="0" eaLnBrk="1" fontAlgn="base" hangingPunct="1">
        <a:lnSpc>
          <a:spcPct val="100000"/>
        </a:lnSpc>
        <a:spcBef>
          <a:spcPts val="0"/>
        </a:spcBef>
        <a:spcAft>
          <a:spcPts val="800"/>
        </a:spcAft>
        <a:buClr>
          <a:srgbClr val="2178B5"/>
        </a:buClr>
        <a:buChar char="•"/>
        <a:defRPr sz="1500" b="0">
          <a:solidFill>
            <a:schemeClr val="tx1"/>
          </a:solidFill>
          <a:latin typeface="+mn-lt"/>
        </a:defRPr>
      </a:lvl4pPr>
      <a:lvl5pPr marL="2063750" indent="-222250" algn="l" rtl="0" eaLnBrk="1" fontAlgn="base" hangingPunct="1">
        <a:lnSpc>
          <a:spcPct val="100000"/>
        </a:lnSpc>
        <a:spcBef>
          <a:spcPts val="0"/>
        </a:spcBef>
        <a:spcAft>
          <a:spcPts val="800"/>
        </a:spcAft>
        <a:buClr>
          <a:srgbClr val="2178B5"/>
        </a:buClr>
        <a:buChar char="•"/>
        <a:defRPr sz="1300" b="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OCLC_H_CMY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0"/>
              <a:stretch>
                <a:fillRect/>
              </a:stretch>
            </p:blipFill>
          </mc:Choice>
          <mc:Fallback>
            <p:blipFill>
              <a:blip r:embed="rId51"/>
              <a:stretch>
                <a:fillRect/>
              </a:stretch>
            </p:blipFill>
          </mc:Fallback>
        </mc:AlternateContent>
        <p:spPr>
          <a:xfrm>
            <a:off x="239866" y="6400800"/>
            <a:ext cx="903134" cy="294325"/>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1166715" y="6431783"/>
            <a:ext cx="2570903" cy="276999"/>
          </a:xfrm>
          <a:prstGeom prst="rect">
            <a:avLst/>
          </a:prstGeom>
          <a:noFill/>
        </p:spPr>
        <p:txBody>
          <a:bodyPr wrap="square" rtlCol="0" anchor="ctr">
            <a:spAutoFit/>
          </a:bodyPr>
          <a:lstStyle/>
          <a:p>
            <a:r>
              <a:rPr lang="en-US" sz="1200" dirty="0" smtClean="0">
                <a:solidFill>
                  <a:prstClr val="black">
                    <a:lumMod val="65000"/>
                    <a:lumOff val="35000"/>
                  </a:prstClr>
                </a:solidFill>
                <a:latin typeface="Tahoma"/>
                <a:cs typeface="Tahoma"/>
              </a:rPr>
              <a:t>The world’s libraries. Connected.</a:t>
            </a:r>
            <a:endParaRPr lang="en-US" sz="1200" dirty="0">
              <a:solidFill>
                <a:prstClr val="black">
                  <a:lumMod val="65000"/>
                  <a:lumOff val="35000"/>
                </a:prstClr>
              </a:solidFill>
              <a:latin typeface="Tahoma"/>
              <a:cs typeface="Tahoma"/>
            </a:endParaRPr>
          </a:p>
        </p:txBody>
      </p:sp>
      <p:cxnSp>
        <p:nvCxnSpPr>
          <p:cNvPr id="11" name="Straight Connector 10"/>
          <p:cNvCxnSpPr/>
          <p:nvPr userDrawn="1"/>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3" name="Group 11"/>
          <p:cNvGrpSpPr>
            <a:grpSpLocks noChangeAspect="1"/>
          </p:cNvGrpSpPr>
          <p:nvPr userDrawn="1"/>
        </p:nvGrpSpPr>
        <p:grpSpPr bwMode="auto">
          <a:xfrm>
            <a:off x="3581400" y="6344334"/>
            <a:ext cx="2490591" cy="361266"/>
            <a:chOff x="5008879" y="5064968"/>
            <a:chExt cx="3557241" cy="515271"/>
          </a:xfrm>
        </p:grpSpPr>
        <p:pic>
          <p:nvPicPr>
            <p:cNvPr id="25" name="Picture 1"/>
            <p:cNvPicPr>
              <a:picLocks noChangeAspect="1" noChangeArrowheads="1"/>
            </p:cNvPicPr>
            <p:nvPr/>
          </p:nvPicPr>
          <p:blipFill>
            <a:blip r:embed="rId52" cstate="print"/>
            <a:srcRect/>
            <a:stretch>
              <a:fillRect/>
            </a:stretch>
          </p:blipFill>
          <p:spPr bwMode="auto">
            <a:xfrm>
              <a:off x="5008879" y="5161139"/>
              <a:ext cx="603251" cy="347843"/>
            </a:xfrm>
            <a:prstGeom prst="rect">
              <a:avLst/>
            </a:prstGeom>
            <a:solidFill>
              <a:schemeClr val="bg1"/>
            </a:solidFill>
            <a:ln w="9525">
              <a:noFill/>
              <a:miter lim="800000"/>
              <a:headEnd/>
              <a:tailEnd/>
            </a:ln>
          </p:spPr>
        </p:pic>
        <p:pic>
          <p:nvPicPr>
            <p:cNvPr id="27" name="Picture 17" descr="ox_rect"/>
            <p:cNvPicPr>
              <a:picLocks noChangeAspect="1" noChangeArrowheads="1"/>
            </p:cNvPicPr>
            <p:nvPr userDrawn="1"/>
          </p:nvPicPr>
          <p:blipFill>
            <a:blip r:embed="rId53" cstate="print"/>
            <a:srcRect/>
            <a:stretch>
              <a:fillRect/>
            </a:stretch>
          </p:blipFill>
          <p:spPr bwMode="auto">
            <a:xfrm>
              <a:off x="5998473" y="5161139"/>
              <a:ext cx="1366839" cy="419100"/>
            </a:xfrm>
            <a:prstGeom prst="rect">
              <a:avLst/>
            </a:prstGeom>
            <a:noFill/>
            <a:ln w="9525">
              <a:noFill/>
              <a:miter lim="800000"/>
              <a:headEnd/>
              <a:tailEnd/>
            </a:ln>
          </p:spPr>
        </p:pic>
        <p:pic>
          <p:nvPicPr>
            <p:cNvPr id="28" name="Picture 2" descr="C:\Users\hoode\AppData\Local\Temp\Logomark\Logomark\UNCC_Logo_4c.jpg"/>
            <p:cNvPicPr>
              <a:picLocks noChangeAspect="1" noChangeArrowheads="1"/>
            </p:cNvPicPr>
            <p:nvPr userDrawn="1"/>
          </p:nvPicPr>
          <p:blipFill>
            <a:blip r:embed="rId54" cstate="print"/>
            <a:srcRect/>
            <a:stretch>
              <a:fillRect/>
            </a:stretch>
          </p:blipFill>
          <p:spPr bwMode="auto">
            <a:xfrm>
              <a:off x="7567591" y="5064968"/>
              <a:ext cx="998529" cy="444013"/>
            </a:xfrm>
            <a:prstGeom prst="rect">
              <a:avLst/>
            </a:prstGeom>
            <a:noFill/>
            <a:ln w="9525">
              <a:noFill/>
              <a:miter lim="800000"/>
              <a:headEnd/>
              <a:tailEnd/>
            </a:ln>
          </p:spPr>
        </p:pic>
      </p:grpSp>
    </p:spTree>
    <p:extLst>
      <p:ext uri="{BB962C8B-B14F-4D97-AF65-F5344CB8AC3E}">
        <p14:creationId xmlns:p14="http://schemas.microsoft.com/office/powerpoint/2010/main" xmlns="" val="42444862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OCLC_H_CMY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0"/>
              <a:stretch>
                <a:fillRect/>
              </a:stretch>
            </p:blipFill>
          </mc:Choice>
          <mc:Fallback>
            <p:blipFill>
              <a:blip r:embed="rId51"/>
              <a:stretch>
                <a:fillRect/>
              </a:stretch>
            </p:blipFill>
          </mc:Fallback>
        </mc:AlternateContent>
        <p:spPr>
          <a:xfrm>
            <a:off x="239866" y="6400800"/>
            <a:ext cx="903134" cy="294325"/>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1166715" y="6431783"/>
            <a:ext cx="2570903" cy="276999"/>
          </a:xfrm>
          <a:prstGeom prst="rect">
            <a:avLst/>
          </a:prstGeom>
          <a:noFill/>
        </p:spPr>
        <p:txBody>
          <a:bodyPr wrap="square" rtlCol="0" anchor="ctr">
            <a:spAutoFit/>
          </a:bodyPr>
          <a:lstStyle/>
          <a:p>
            <a:r>
              <a:rPr lang="en-US" sz="1200" dirty="0" smtClean="0">
                <a:solidFill>
                  <a:prstClr val="black">
                    <a:lumMod val="65000"/>
                    <a:lumOff val="35000"/>
                  </a:prstClr>
                </a:solidFill>
                <a:latin typeface="Tahoma"/>
                <a:cs typeface="Tahoma"/>
              </a:rPr>
              <a:t>The world’s libraries. Connected.</a:t>
            </a:r>
            <a:endParaRPr lang="en-US" sz="1200" dirty="0">
              <a:solidFill>
                <a:prstClr val="black">
                  <a:lumMod val="65000"/>
                  <a:lumOff val="35000"/>
                </a:prstClr>
              </a:solidFill>
              <a:latin typeface="Tahoma"/>
              <a:cs typeface="Tahoma"/>
            </a:endParaRPr>
          </a:p>
        </p:txBody>
      </p:sp>
      <p:cxnSp>
        <p:nvCxnSpPr>
          <p:cNvPr id="11" name="Straight Connector 10"/>
          <p:cNvCxnSpPr/>
          <p:nvPr userDrawn="1"/>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3" name="Group 11"/>
          <p:cNvGrpSpPr>
            <a:grpSpLocks noChangeAspect="1"/>
          </p:cNvGrpSpPr>
          <p:nvPr userDrawn="1"/>
        </p:nvGrpSpPr>
        <p:grpSpPr bwMode="auto">
          <a:xfrm>
            <a:off x="3581400" y="6344334"/>
            <a:ext cx="2490591" cy="361266"/>
            <a:chOff x="5008879" y="5064968"/>
            <a:chExt cx="3557241" cy="515271"/>
          </a:xfrm>
        </p:grpSpPr>
        <p:pic>
          <p:nvPicPr>
            <p:cNvPr id="25" name="Picture 1"/>
            <p:cNvPicPr>
              <a:picLocks noChangeAspect="1" noChangeArrowheads="1"/>
            </p:cNvPicPr>
            <p:nvPr/>
          </p:nvPicPr>
          <p:blipFill>
            <a:blip r:embed="rId52" cstate="print"/>
            <a:srcRect/>
            <a:stretch>
              <a:fillRect/>
            </a:stretch>
          </p:blipFill>
          <p:spPr bwMode="auto">
            <a:xfrm>
              <a:off x="5008879" y="5161139"/>
              <a:ext cx="603251" cy="347843"/>
            </a:xfrm>
            <a:prstGeom prst="rect">
              <a:avLst/>
            </a:prstGeom>
            <a:solidFill>
              <a:schemeClr val="bg1"/>
            </a:solidFill>
            <a:ln w="9525">
              <a:noFill/>
              <a:miter lim="800000"/>
              <a:headEnd/>
              <a:tailEnd/>
            </a:ln>
          </p:spPr>
        </p:pic>
        <p:pic>
          <p:nvPicPr>
            <p:cNvPr id="27" name="Picture 17" descr="ox_rect"/>
            <p:cNvPicPr>
              <a:picLocks noChangeAspect="1" noChangeArrowheads="1"/>
            </p:cNvPicPr>
            <p:nvPr userDrawn="1"/>
          </p:nvPicPr>
          <p:blipFill>
            <a:blip r:embed="rId53" cstate="print"/>
            <a:srcRect/>
            <a:stretch>
              <a:fillRect/>
            </a:stretch>
          </p:blipFill>
          <p:spPr bwMode="auto">
            <a:xfrm>
              <a:off x="5998473" y="5161139"/>
              <a:ext cx="1366839" cy="419100"/>
            </a:xfrm>
            <a:prstGeom prst="rect">
              <a:avLst/>
            </a:prstGeom>
            <a:noFill/>
            <a:ln w="9525">
              <a:noFill/>
              <a:miter lim="800000"/>
              <a:headEnd/>
              <a:tailEnd/>
            </a:ln>
          </p:spPr>
        </p:pic>
        <p:pic>
          <p:nvPicPr>
            <p:cNvPr id="28" name="Picture 2" descr="C:\Users\hoode\AppData\Local\Temp\Logomark\Logomark\UNCC_Logo_4c.jpg"/>
            <p:cNvPicPr>
              <a:picLocks noChangeAspect="1" noChangeArrowheads="1"/>
            </p:cNvPicPr>
            <p:nvPr userDrawn="1"/>
          </p:nvPicPr>
          <p:blipFill>
            <a:blip r:embed="rId54" cstate="print"/>
            <a:srcRect/>
            <a:stretch>
              <a:fillRect/>
            </a:stretch>
          </p:blipFill>
          <p:spPr bwMode="auto">
            <a:xfrm>
              <a:off x="7567591" y="5064968"/>
              <a:ext cx="998529" cy="444013"/>
            </a:xfrm>
            <a:prstGeom prst="rect">
              <a:avLst/>
            </a:prstGeom>
            <a:noFill/>
            <a:ln w="9525">
              <a:noFill/>
              <a:miter lim="800000"/>
              <a:headEnd/>
              <a:tailEnd/>
            </a:ln>
          </p:spPr>
        </p:pic>
      </p:grpSp>
    </p:spTree>
    <p:extLst>
      <p:ext uri="{BB962C8B-B14F-4D97-AF65-F5344CB8AC3E}">
        <p14:creationId xmlns:p14="http://schemas.microsoft.com/office/powerpoint/2010/main" xmlns="" val="367251842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OCLC_H_CMY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0"/>
              <a:stretch>
                <a:fillRect/>
              </a:stretch>
            </p:blipFill>
          </mc:Choice>
          <mc:Fallback>
            <p:blipFill>
              <a:blip r:embed="rId51"/>
              <a:stretch>
                <a:fillRect/>
              </a:stretch>
            </p:blipFill>
          </mc:Fallback>
        </mc:AlternateContent>
        <p:spPr>
          <a:xfrm>
            <a:off x="239866" y="6400800"/>
            <a:ext cx="903134" cy="294325"/>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1166715" y="6431783"/>
            <a:ext cx="2570903" cy="276999"/>
          </a:xfrm>
          <a:prstGeom prst="rect">
            <a:avLst/>
          </a:prstGeom>
          <a:noFill/>
        </p:spPr>
        <p:txBody>
          <a:bodyPr wrap="square" rtlCol="0" anchor="ctr">
            <a:spAutoFit/>
          </a:bodyPr>
          <a:lstStyle/>
          <a:p>
            <a:r>
              <a:rPr lang="en-US" sz="1200" dirty="0" smtClean="0">
                <a:solidFill>
                  <a:prstClr val="black">
                    <a:lumMod val="65000"/>
                    <a:lumOff val="35000"/>
                  </a:prstClr>
                </a:solidFill>
                <a:latin typeface="Tahoma"/>
                <a:cs typeface="Tahoma"/>
              </a:rPr>
              <a:t>The world’s libraries. Connected.</a:t>
            </a:r>
            <a:endParaRPr lang="en-US" sz="1200" dirty="0">
              <a:solidFill>
                <a:prstClr val="black">
                  <a:lumMod val="65000"/>
                  <a:lumOff val="35000"/>
                </a:prstClr>
              </a:solidFill>
              <a:latin typeface="Tahoma"/>
              <a:cs typeface="Tahoma"/>
            </a:endParaRPr>
          </a:p>
        </p:txBody>
      </p:sp>
      <p:cxnSp>
        <p:nvCxnSpPr>
          <p:cNvPr id="11" name="Straight Connector 10"/>
          <p:cNvCxnSpPr/>
          <p:nvPr userDrawn="1"/>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3" name="Group 11"/>
          <p:cNvGrpSpPr>
            <a:grpSpLocks noChangeAspect="1"/>
          </p:cNvGrpSpPr>
          <p:nvPr userDrawn="1"/>
        </p:nvGrpSpPr>
        <p:grpSpPr bwMode="auto">
          <a:xfrm>
            <a:off x="3581400" y="6344334"/>
            <a:ext cx="2490591" cy="361266"/>
            <a:chOff x="5008879" y="5064968"/>
            <a:chExt cx="3557241" cy="515271"/>
          </a:xfrm>
        </p:grpSpPr>
        <p:pic>
          <p:nvPicPr>
            <p:cNvPr id="25" name="Picture 1"/>
            <p:cNvPicPr>
              <a:picLocks noChangeAspect="1" noChangeArrowheads="1"/>
            </p:cNvPicPr>
            <p:nvPr/>
          </p:nvPicPr>
          <p:blipFill>
            <a:blip r:embed="rId52" cstate="print"/>
            <a:srcRect/>
            <a:stretch>
              <a:fillRect/>
            </a:stretch>
          </p:blipFill>
          <p:spPr bwMode="auto">
            <a:xfrm>
              <a:off x="5008879" y="5161139"/>
              <a:ext cx="603251" cy="347843"/>
            </a:xfrm>
            <a:prstGeom prst="rect">
              <a:avLst/>
            </a:prstGeom>
            <a:solidFill>
              <a:schemeClr val="bg1"/>
            </a:solidFill>
            <a:ln w="9525">
              <a:noFill/>
              <a:miter lim="800000"/>
              <a:headEnd/>
              <a:tailEnd/>
            </a:ln>
          </p:spPr>
        </p:pic>
        <p:pic>
          <p:nvPicPr>
            <p:cNvPr id="27" name="Picture 17" descr="ox_rect"/>
            <p:cNvPicPr>
              <a:picLocks noChangeAspect="1" noChangeArrowheads="1"/>
            </p:cNvPicPr>
            <p:nvPr userDrawn="1"/>
          </p:nvPicPr>
          <p:blipFill>
            <a:blip r:embed="rId53" cstate="print"/>
            <a:srcRect/>
            <a:stretch>
              <a:fillRect/>
            </a:stretch>
          </p:blipFill>
          <p:spPr bwMode="auto">
            <a:xfrm>
              <a:off x="5998473" y="5161139"/>
              <a:ext cx="1366839" cy="419100"/>
            </a:xfrm>
            <a:prstGeom prst="rect">
              <a:avLst/>
            </a:prstGeom>
            <a:noFill/>
            <a:ln w="9525">
              <a:noFill/>
              <a:miter lim="800000"/>
              <a:headEnd/>
              <a:tailEnd/>
            </a:ln>
          </p:spPr>
        </p:pic>
        <p:pic>
          <p:nvPicPr>
            <p:cNvPr id="28" name="Picture 2" descr="C:\Users\hoode\AppData\Local\Temp\Logomark\Logomark\UNCC_Logo_4c.jpg"/>
            <p:cNvPicPr>
              <a:picLocks noChangeAspect="1" noChangeArrowheads="1"/>
            </p:cNvPicPr>
            <p:nvPr userDrawn="1"/>
          </p:nvPicPr>
          <p:blipFill>
            <a:blip r:embed="rId54" cstate="print"/>
            <a:srcRect/>
            <a:stretch>
              <a:fillRect/>
            </a:stretch>
          </p:blipFill>
          <p:spPr bwMode="auto">
            <a:xfrm>
              <a:off x="7567591" y="5064968"/>
              <a:ext cx="998529" cy="444013"/>
            </a:xfrm>
            <a:prstGeom prst="rect">
              <a:avLst/>
            </a:prstGeom>
            <a:noFill/>
            <a:ln w="9525">
              <a:noFill/>
              <a:miter lim="800000"/>
              <a:headEnd/>
              <a:tailEnd/>
            </a:ln>
          </p:spPr>
        </p:pic>
      </p:grpSp>
    </p:spTree>
    <p:extLst>
      <p:ext uri="{BB962C8B-B14F-4D97-AF65-F5344CB8AC3E}">
        <p14:creationId xmlns:p14="http://schemas.microsoft.com/office/powerpoint/2010/main" xmlns="" val="262211691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 id="2147483881" r:id="rId35"/>
    <p:sldLayoutId id="2147483882" r:id="rId36"/>
    <p:sldLayoutId id="2147483883" r:id="rId37"/>
    <p:sldLayoutId id="2147483884" r:id="rId38"/>
    <p:sldLayoutId id="2147483885" r:id="rId39"/>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OCLC_H_CMYK.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0"/>
              <a:stretch>
                <a:fillRect/>
              </a:stretch>
            </p:blipFill>
          </mc:Choice>
          <mc:Fallback>
            <p:blipFill>
              <a:blip r:embed="rId51"/>
              <a:stretch>
                <a:fillRect/>
              </a:stretch>
            </p:blipFill>
          </mc:Fallback>
        </mc:AlternateContent>
        <p:spPr>
          <a:xfrm>
            <a:off x="239866" y="6400800"/>
            <a:ext cx="903134" cy="294325"/>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solidFill>
                  <a:prstClr val="black">
                    <a:tint val="75000"/>
                  </a:prstClr>
                </a:solidFill>
              </a:rPr>
              <a:pPr/>
              <a:t>11/12/2013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1166715" y="6431783"/>
            <a:ext cx="2570903" cy="276999"/>
          </a:xfrm>
          <a:prstGeom prst="rect">
            <a:avLst/>
          </a:prstGeom>
          <a:noFill/>
        </p:spPr>
        <p:txBody>
          <a:bodyPr wrap="square" rtlCol="0" anchor="ctr">
            <a:spAutoFit/>
          </a:bodyPr>
          <a:lstStyle/>
          <a:p>
            <a:r>
              <a:rPr lang="en-US" sz="1200" dirty="0" smtClean="0">
                <a:solidFill>
                  <a:prstClr val="black">
                    <a:lumMod val="65000"/>
                    <a:lumOff val="35000"/>
                  </a:prstClr>
                </a:solidFill>
                <a:latin typeface="Tahoma"/>
                <a:cs typeface="Tahoma"/>
              </a:rPr>
              <a:t>The world’s libraries. Connected.</a:t>
            </a:r>
            <a:endParaRPr lang="en-US" sz="1200" dirty="0">
              <a:solidFill>
                <a:prstClr val="black">
                  <a:lumMod val="65000"/>
                  <a:lumOff val="35000"/>
                </a:prstClr>
              </a:solidFill>
              <a:latin typeface="Tahoma"/>
              <a:cs typeface="Tahoma"/>
            </a:endParaRPr>
          </a:p>
        </p:txBody>
      </p:sp>
      <p:cxnSp>
        <p:nvCxnSpPr>
          <p:cNvPr id="11" name="Straight Connector 10"/>
          <p:cNvCxnSpPr/>
          <p:nvPr userDrawn="1"/>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3" name="Group 11"/>
          <p:cNvGrpSpPr>
            <a:grpSpLocks noChangeAspect="1"/>
          </p:cNvGrpSpPr>
          <p:nvPr userDrawn="1"/>
        </p:nvGrpSpPr>
        <p:grpSpPr bwMode="auto">
          <a:xfrm>
            <a:off x="3581400" y="6344334"/>
            <a:ext cx="2490591" cy="361266"/>
            <a:chOff x="5008879" y="5064968"/>
            <a:chExt cx="3557241" cy="515271"/>
          </a:xfrm>
        </p:grpSpPr>
        <p:pic>
          <p:nvPicPr>
            <p:cNvPr id="25" name="Picture 1"/>
            <p:cNvPicPr>
              <a:picLocks noChangeAspect="1" noChangeArrowheads="1"/>
            </p:cNvPicPr>
            <p:nvPr/>
          </p:nvPicPr>
          <p:blipFill>
            <a:blip r:embed="rId52" cstate="print"/>
            <a:srcRect/>
            <a:stretch>
              <a:fillRect/>
            </a:stretch>
          </p:blipFill>
          <p:spPr bwMode="auto">
            <a:xfrm>
              <a:off x="5008879" y="5161139"/>
              <a:ext cx="603251" cy="347843"/>
            </a:xfrm>
            <a:prstGeom prst="rect">
              <a:avLst/>
            </a:prstGeom>
            <a:solidFill>
              <a:schemeClr val="bg1"/>
            </a:solidFill>
            <a:ln w="9525">
              <a:noFill/>
              <a:miter lim="800000"/>
              <a:headEnd/>
              <a:tailEnd/>
            </a:ln>
          </p:spPr>
        </p:pic>
        <p:pic>
          <p:nvPicPr>
            <p:cNvPr id="27" name="Picture 17" descr="ox_rect"/>
            <p:cNvPicPr>
              <a:picLocks noChangeAspect="1" noChangeArrowheads="1"/>
            </p:cNvPicPr>
            <p:nvPr userDrawn="1"/>
          </p:nvPicPr>
          <p:blipFill>
            <a:blip r:embed="rId53" cstate="print"/>
            <a:srcRect/>
            <a:stretch>
              <a:fillRect/>
            </a:stretch>
          </p:blipFill>
          <p:spPr bwMode="auto">
            <a:xfrm>
              <a:off x="5998473" y="5161139"/>
              <a:ext cx="1366839" cy="419100"/>
            </a:xfrm>
            <a:prstGeom prst="rect">
              <a:avLst/>
            </a:prstGeom>
            <a:noFill/>
            <a:ln w="9525">
              <a:noFill/>
              <a:miter lim="800000"/>
              <a:headEnd/>
              <a:tailEnd/>
            </a:ln>
          </p:spPr>
        </p:pic>
        <p:pic>
          <p:nvPicPr>
            <p:cNvPr id="28" name="Picture 2" descr="C:\Users\hoode\AppData\Local\Temp\Logomark\Logomark\UNCC_Logo_4c.jpg"/>
            <p:cNvPicPr>
              <a:picLocks noChangeAspect="1" noChangeArrowheads="1"/>
            </p:cNvPicPr>
            <p:nvPr userDrawn="1"/>
          </p:nvPicPr>
          <p:blipFill>
            <a:blip r:embed="rId54" cstate="print"/>
            <a:srcRect/>
            <a:stretch>
              <a:fillRect/>
            </a:stretch>
          </p:blipFill>
          <p:spPr bwMode="auto">
            <a:xfrm>
              <a:off x="7567591" y="5064968"/>
              <a:ext cx="998529" cy="444013"/>
            </a:xfrm>
            <a:prstGeom prst="rect">
              <a:avLst/>
            </a:prstGeom>
            <a:noFill/>
            <a:ln w="9525">
              <a:noFill/>
              <a:miter lim="800000"/>
              <a:headEnd/>
              <a:tailEnd/>
            </a:ln>
          </p:spPr>
        </p:pic>
      </p:grpSp>
    </p:spTree>
    <p:extLst>
      <p:ext uri="{BB962C8B-B14F-4D97-AF65-F5344CB8AC3E}">
        <p14:creationId xmlns:p14="http://schemas.microsoft.com/office/powerpoint/2010/main" xmlns="" val="227957683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 id="2147483915" r:id="rId29"/>
    <p:sldLayoutId id="2147483916" r:id="rId30"/>
    <p:sldLayoutId id="2147483917" r:id="rId31"/>
    <p:sldLayoutId id="2147483918" r:id="rId32"/>
    <p:sldLayoutId id="2147483919" r:id="rId33"/>
    <p:sldLayoutId id="2147483920" r:id="rId34"/>
    <p:sldLayoutId id="2147483921" r:id="rId35"/>
    <p:sldLayoutId id="2147483922" r:id="rId36"/>
    <p:sldLayoutId id="2147483923" r:id="rId37"/>
    <p:sldLayoutId id="2147483924" r:id="rId38"/>
    <p:sldLayoutId id="2147483925" r:id="rId39"/>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mailto:Donna.lanclos@gmail.com"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1.jpeg"/><Relationship Id="rId5" Type="http://schemas.openxmlformats.org/officeDocument/2006/relationships/hyperlink" Target="mailto:connawal@oclc.org" TargetMode="External"/><Relationship Id="rId4" Type="http://schemas.openxmlformats.org/officeDocument/2006/relationships/hyperlink" Target="mailto:LConnaway@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oclc.org/reports/synchronicity/full.pdf"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informationr.net/ir/18-1/paper556.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ala.org/acrl/sites/ala.org.acrl/files/content/conferences/confsandpreconfs/2013/papers/Connaway_Google.pdf"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hyperlink" Target="http://www.marcprensky.com/writing/Prensky%20-%20Digital%20Natives,%20Digital%20Immigrants%20-%20Part2.pdf" TargetMode="External"/><Relationship Id="rId5" Type="http://schemas.openxmlformats.org/officeDocument/2006/relationships/hyperlink" Target="http://www.marcprensky.com/writing/Prensky%20-%20Digital%20Natives,%20Digital%20Immigrants%20-%20Part1.pdf" TargetMode="External"/><Relationship Id="rId4" Type="http://schemas.openxmlformats.org/officeDocument/2006/relationships/hyperlink" Target="http://www.oclc.org/content/dam/oclc/reports/pdfs/Percept_all.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7" Type="http://schemas.openxmlformats.org/officeDocument/2006/relationships/hyperlink" Target="http://creativecommons.org/licenses/by/3.0/"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hyperlink" Target="http://firstmonday.org/htbin/cgiwrap/bin/ojs/index.php/fm/article/viewArticle/3171/3049" TargetMode="External"/><Relationship Id="rId5" Type="http://schemas.openxmlformats.org/officeDocument/2006/relationships/hyperlink" Target="http://tallblog.conted.ox.ac.uk/index.php/2008/07/23/not-natives-immigrants-but-visitors-residents/" TargetMode="External"/><Relationship Id="rId4" Type="http://schemas.openxmlformats.org/officeDocument/2006/relationships/hyperlink" Target="http://www.jisc.ac.uk/whatwedo/projects/visitorsandresidents.asp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hyperlink" Target="http://is.gd/vandrpaper" TargetMode="External"/><Relationship Id="rId4" Type="http://schemas.openxmlformats.org/officeDocument/2006/relationships/hyperlink" Target="http://is.gd/vanrvide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457201"/>
            <a:ext cx="8722897" cy="2438400"/>
          </a:xfrm>
        </p:spPr>
        <p:txBody>
          <a:bodyPr>
            <a:noAutofit/>
          </a:bodyPr>
          <a:lstStyle/>
          <a:p>
            <a:pPr algn="ctr"/>
            <a:r>
              <a:rPr lang="en-US" sz="3600" dirty="0" smtClean="0"/>
              <a:t>Meeting the Needs of </a:t>
            </a:r>
            <a:br>
              <a:rPr lang="en-US" sz="3600" dirty="0" smtClean="0"/>
            </a:br>
            <a:r>
              <a:rPr lang="en-US" sz="3600" dirty="0" smtClean="0"/>
              <a:t>Digital Visitors and Residents: </a:t>
            </a:r>
            <a:br>
              <a:rPr lang="en-US" sz="3600" dirty="0" smtClean="0"/>
            </a:br>
            <a:r>
              <a:rPr lang="en-US" sz="3600" dirty="0" smtClean="0"/>
              <a:t>Developing Engagement with </a:t>
            </a:r>
            <a:br>
              <a:rPr lang="en-US" sz="3600" dirty="0" smtClean="0"/>
            </a:br>
            <a:r>
              <a:rPr lang="en-US" sz="3600" dirty="0" smtClean="0"/>
              <a:t>Institutional Services</a:t>
            </a:r>
            <a:endParaRPr lang="en-US" sz="3600" dirty="0"/>
          </a:p>
        </p:txBody>
      </p:sp>
      <p:sp>
        <p:nvSpPr>
          <p:cNvPr id="18" name="Text Placeholder 17"/>
          <p:cNvSpPr>
            <a:spLocks noGrp="1"/>
          </p:cNvSpPr>
          <p:nvPr>
            <p:ph type="body" sz="quarter" idx="14"/>
          </p:nvPr>
        </p:nvSpPr>
        <p:spPr>
          <a:xfrm>
            <a:off x="381000" y="2971800"/>
            <a:ext cx="3886200" cy="1066800"/>
          </a:xfrm>
        </p:spPr>
        <p:txBody>
          <a:bodyPr>
            <a:noAutofit/>
          </a:bodyPr>
          <a:lstStyle/>
          <a:p>
            <a:pPr algn="l">
              <a:lnSpc>
                <a:spcPct val="100000"/>
              </a:lnSpc>
              <a:spcBef>
                <a:spcPts val="0"/>
              </a:spcBef>
            </a:pPr>
            <a:r>
              <a:rPr lang="en-US" sz="2000" dirty="0" smtClean="0">
                <a:latin typeface="Arial" pitchFamily="34" charset="0"/>
                <a:cs typeface="Arial" pitchFamily="34" charset="0"/>
              </a:rPr>
              <a:t>Lynn Silipigni Connaway, Ph. D</a:t>
            </a:r>
            <a:r>
              <a:rPr lang="en-US" sz="2000" dirty="0" smtClean="0"/>
              <a:t>.</a:t>
            </a:r>
          </a:p>
          <a:p>
            <a:pPr algn="l">
              <a:lnSpc>
                <a:spcPct val="100000"/>
              </a:lnSpc>
              <a:spcBef>
                <a:spcPts val="0"/>
              </a:spcBef>
            </a:pPr>
            <a:r>
              <a:rPr lang="en-US" dirty="0" smtClean="0"/>
              <a:t>Senior Research Scientist</a:t>
            </a:r>
            <a:br>
              <a:rPr lang="en-US" dirty="0" smtClean="0"/>
            </a:br>
            <a:r>
              <a:rPr lang="en-US" dirty="0" smtClean="0"/>
              <a:t>OCLC</a:t>
            </a:r>
          </a:p>
          <a:p>
            <a:pPr algn="l">
              <a:lnSpc>
                <a:spcPct val="100000"/>
              </a:lnSpc>
              <a:spcBef>
                <a:spcPts val="0"/>
              </a:spcBef>
            </a:pPr>
            <a:r>
              <a:rPr lang="en-US" dirty="0" smtClean="0"/>
              <a:t>connawal@oclc.org &amp; @</a:t>
            </a:r>
            <a:r>
              <a:rPr lang="en-US" dirty="0" err="1" smtClean="0"/>
              <a:t>LynnConnaway</a:t>
            </a:r>
            <a:endParaRPr lang="en-US" dirty="0" smtClean="0"/>
          </a:p>
        </p:txBody>
      </p:sp>
      <p:sp>
        <p:nvSpPr>
          <p:cNvPr id="8" name="Text Placeholder 7"/>
          <p:cNvSpPr>
            <a:spLocks noGrp="1"/>
          </p:cNvSpPr>
          <p:nvPr>
            <p:ph type="body" sz="quarter" idx="13"/>
          </p:nvPr>
        </p:nvSpPr>
        <p:spPr>
          <a:xfrm>
            <a:off x="4114800" y="34321"/>
            <a:ext cx="4836697" cy="457200"/>
          </a:xfrm>
        </p:spPr>
        <p:txBody>
          <a:bodyPr>
            <a:noAutofit/>
          </a:bodyPr>
          <a:lstStyle/>
          <a:p>
            <a:pPr algn="r"/>
            <a:r>
              <a:rPr lang="en-US" sz="1600" dirty="0" smtClean="0"/>
              <a:t>EDUCAUSE 2013, Anaheim, CA, October 16, 2013</a:t>
            </a:r>
            <a:endParaRPr lang="en-US" sz="1600" dirty="0"/>
          </a:p>
        </p:txBody>
      </p:sp>
      <p:sp>
        <p:nvSpPr>
          <p:cNvPr id="7" name="Text Placeholder 17"/>
          <p:cNvSpPr txBox="1">
            <a:spLocks/>
          </p:cNvSpPr>
          <p:nvPr/>
        </p:nvSpPr>
        <p:spPr>
          <a:xfrm>
            <a:off x="4724400" y="4419600"/>
            <a:ext cx="3352800" cy="1106269"/>
          </a:xfrm>
          <a:prstGeom prst="rect">
            <a:avLst/>
          </a:prstGeom>
        </p:spPr>
        <p:txBody>
          <a:bodyPr vert="horz" lIns="91440" tIns="45720" rIns="91440" bIns="45720" rtlCol="0">
            <a:noAutofit/>
          </a:bodyPr>
          <a:lstStyle/>
          <a:p>
            <a:r>
              <a:rPr lang="en-US" sz="2000" dirty="0" smtClean="0">
                <a:solidFill>
                  <a:schemeClr val="bg1"/>
                </a:solidFill>
                <a:cs typeface="Arial"/>
              </a:rPr>
              <a:t>Erin M. Hood, M.L.I.S.</a:t>
            </a:r>
          </a:p>
          <a:p>
            <a:pPr lvl="0"/>
            <a:r>
              <a:rPr lang="en-US" sz="1400" dirty="0" smtClean="0">
                <a:solidFill>
                  <a:schemeClr val="bg1"/>
                </a:solidFill>
              </a:rPr>
              <a:t>Research Support Specialist</a:t>
            </a:r>
          </a:p>
          <a:p>
            <a:pPr lvl="0"/>
            <a:r>
              <a:rPr lang="en-US" sz="1400" dirty="0" smtClean="0">
                <a:solidFill>
                  <a:schemeClr val="bg1"/>
                </a:solidFill>
              </a:rPr>
              <a:t>OCLC</a:t>
            </a:r>
          </a:p>
          <a:p>
            <a:pPr lvl="0"/>
            <a:r>
              <a:rPr lang="en-US" sz="1400" dirty="0" smtClean="0">
                <a:solidFill>
                  <a:schemeClr val="bg1"/>
                </a:solidFill>
                <a:cs typeface="Arial"/>
              </a:rPr>
              <a:t>hoode@oclc.org &amp; @ErinMHood1</a:t>
            </a:r>
          </a:p>
          <a:p>
            <a:pPr lvl="0">
              <a:lnSpc>
                <a:spcPct val="120000"/>
              </a:lnSpc>
              <a:spcBef>
                <a:spcPts val="1200"/>
              </a:spcBef>
            </a:pPr>
            <a:endParaRPr lang="en-US" sz="8000" dirty="0" smtClean="0">
              <a:solidFill>
                <a:schemeClr val="bg1"/>
              </a:solidFill>
              <a:latin typeface="Arial"/>
              <a:cs typeface="Arial"/>
            </a:endParaRPr>
          </a:p>
        </p:txBody>
      </p:sp>
      <p:sp>
        <p:nvSpPr>
          <p:cNvPr id="15" name="TextBox 14"/>
          <p:cNvSpPr txBox="1"/>
          <p:nvPr/>
        </p:nvSpPr>
        <p:spPr>
          <a:xfrm>
            <a:off x="4648200" y="2971801"/>
            <a:ext cx="4191000" cy="1107996"/>
          </a:xfrm>
          <a:prstGeom prst="rect">
            <a:avLst/>
          </a:prstGeom>
          <a:noFill/>
        </p:spPr>
        <p:txBody>
          <a:bodyPr wrap="square" rtlCol="0">
            <a:spAutoFit/>
          </a:bodyPr>
          <a:lstStyle/>
          <a:p>
            <a:pPr>
              <a:lnSpc>
                <a:spcPct val="120000"/>
              </a:lnSpc>
            </a:pPr>
            <a:r>
              <a:rPr lang="en-US" sz="2000" dirty="0" smtClean="0">
                <a:solidFill>
                  <a:schemeClr val="bg1"/>
                </a:solidFill>
              </a:rPr>
              <a:t>Donna Lanclos, Ph. D.</a:t>
            </a:r>
          </a:p>
          <a:p>
            <a:r>
              <a:rPr lang="en-US" sz="1400" dirty="0" smtClean="0">
                <a:solidFill>
                  <a:schemeClr val="bg1"/>
                </a:solidFill>
              </a:rPr>
              <a:t>Associate Professor for Anthropological Research</a:t>
            </a:r>
          </a:p>
          <a:p>
            <a:r>
              <a:rPr lang="en-US" sz="1400" dirty="0" smtClean="0">
                <a:solidFill>
                  <a:schemeClr val="bg1"/>
                </a:solidFill>
              </a:rPr>
              <a:t>University of North Carolina, Charlotte</a:t>
            </a:r>
          </a:p>
          <a:p>
            <a:r>
              <a:rPr lang="en-US" sz="1400" dirty="0" smtClean="0">
                <a:solidFill>
                  <a:schemeClr val="bg1"/>
                </a:solidFill>
              </a:rPr>
              <a:t>dlanclos@uncc.edu &amp; @</a:t>
            </a:r>
            <a:r>
              <a:rPr lang="en-US" sz="1400" dirty="0" err="1" smtClean="0">
                <a:solidFill>
                  <a:schemeClr val="bg1"/>
                </a:solidFill>
              </a:rPr>
              <a:t>DonnaLanclos</a:t>
            </a:r>
            <a:endParaRPr lang="en-US" dirty="0"/>
          </a:p>
        </p:txBody>
      </p:sp>
      <p:sp>
        <p:nvSpPr>
          <p:cNvPr id="9" name="TextBox 9"/>
          <p:cNvSpPr txBox="1"/>
          <p:nvPr/>
        </p:nvSpPr>
        <p:spPr>
          <a:xfrm>
            <a:off x="4724400" y="5830669"/>
            <a:ext cx="4648200" cy="646331"/>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solidFill>
                  <a:schemeClr val="bg1"/>
                </a:solidFill>
                <a:latin typeface="Myriad Web Pro"/>
              </a:rPr>
              <a:t>This work is licensed under a Creative Commons Attribution 3.0 Unported License. </a:t>
            </a:r>
            <a:r>
              <a:rPr lang="en-US" sz="1200" u="sng" dirty="0" smtClean="0">
                <a:solidFill>
                  <a:schemeClr val="bg1"/>
                </a:solidFill>
                <a:latin typeface="Myriad Web Pro"/>
              </a:rPr>
              <a:t>http://creativecommons.org/licenses/by/3.0/</a:t>
            </a:r>
            <a:endParaRPr lang="en-US" sz="1200" dirty="0" smtClean="0">
              <a:solidFill>
                <a:schemeClr val="bg1"/>
              </a:solidFill>
              <a:latin typeface="Myriad Web Pro"/>
            </a:endParaRPr>
          </a:p>
          <a:p>
            <a:endParaRPr lang="en-US" sz="1200" dirty="0">
              <a:solidFill>
                <a:schemeClr val="bg1"/>
              </a:solidFill>
              <a:latin typeface="Myriad Web Pro"/>
            </a:endParaRPr>
          </a:p>
        </p:txBody>
      </p:sp>
      <p:sp>
        <p:nvSpPr>
          <p:cNvPr id="10" name="Rectangle 9"/>
          <p:cNvSpPr/>
          <p:nvPr/>
        </p:nvSpPr>
        <p:spPr>
          <a:xfrm>
            <a:off x="381000" y="4501074"/>
            <a:ext cx="4572000" cy="1261884"/>
          </a:xfrm>
          <a:prstGeom prst="rect">
            <a:avLst/>
          </a:prstGeom>
        </p:spPr>
        <p:txBody>
          <a:bodyPr wrap="square">
            <a:spAutoFit/>
          </a:bodyPr>
          <a:lstStyle/>
          <a:p>
            <a:pPr lvl="0">
              <a:defRPr/>
            </a:pPr>
            <a:r>
              <a:rPr lang="en-US" sz="2000" dirty="0" smtClean="0">
                <a:solidFill>
                  <a:schemeClr val="bg1"/>
                </a:solidFill>
                <a:cs typeface="Arial"/>
              </a:rPr>
              <a:t>David White</a:t>
            </a:r>
          </a:p>
          <a:p>
            <a:r>
              <a:rPr lang="en-US" sz="1400" dirty="0" smtClean="0">
                <a:solidFill>
                  <a:schemeClr val="bg1"/>
                </a:solidFill>
                <a:cs typeface="Arial"/>
              </a:rPr>
              <a:t>Co-manager, Technology Assisted Lifelong Learning</a:t>
            </a:r>
          </a:p>
          <a:p>
            <a:r>
              <a:rPr lang="en-US" sz="1400" dirty="0" smtClean="0">
                <a:solidFill>
                  <a:schemeClr val="bg1"/>
                </a:solidFill>
                <a:cs typeface="Arial"/>
              </a:rPr>
              <a:t>University of Oxford</a:t>
            </a:r>
          </a:p>
          <a:p>
            <a:r>
              <a:rPr lang="en-US" sz="1400" dirty="0" smtClean="0">
                <a:solidFill>
                  <a:schemeClr val="bg1"/>
                </a:solidFill>
                <a:cs typeface="Arial"/>
              </a:rPr>
              <a:t>david.white@conted.ox.ac.uk &amp; @</a:t>
            </a:r>
            <a:r>
              <a:rPr lang="en-US" sz="1400" dirty="0" err="1" smtClean="0">
                <a:solidFill>
                  <a:schemeClr val="bg1"/>
                </a:solidFill>
                <a:cs typeface="Arial"/>
              </a:rPr>
              <a:t>daveowhite</a:t>
            </a:r>
            <a:endParaRPr lang="en-US" sz="1400" dirty="0" smtClean="0">
              <a:solidFill>
                <a:schemeClr val="bg1"/>
              </a:solidFill>
              <a:cs typeface="Arial"/>
            </a:endParaRPr>
          </a:p>
          <a:p>
            <a:endParaRPr lang="en-US" sz="1400" dirty="0" smtClean="0">
              <a:solidFill>
                <a:schemeClr val="bg1"/>
              </a:solidFill>
              <a:cs typeface="Arial"/>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Phases, cont.</a:t>
            </a:r>
            <a:endParaRPr lang="en-US" dirty="0"/>
          </a:p>
        </p:txBody>
      </p:sp>
      <p:sp>
        <p:nvSpPr>
          <p:cNvPr id="3" name="Content Placeholder 2"/>
          <p:cNvSpPr>
            <a:spLocks noGrp="1"/>
          </p:cNvSpPr>
          <p:nvPr>
            <p:ph idx="4294967295"/>
          </p:nvPr>
        </p:nvSpPr>
        <p:spPr>
          <a:xfrm>
            <a:off x="381000" y="1214438"/>
            <a:ext cx="4289425" cy="4462554"/>
          </a:xfrm>
        </p:spPr>
        <p:txBody>
          <a:bodyPr>
            <a:normAutofit/>
          </a:bodyPr>
          <a:lstStyle/>
          <a:p>
            <a:pPr lvl="0">
              <a:lnSpc>
                <a:spcPct val="100000"/>
              </a:lnSpc>
              <a:buNone/>
            </a:pPr>
            <a:r>
              <a:rPr lang="en-US" dirty="0" smtClean="0"/>
              <a:t>Phase 3</a:t>
            </a:r>
          </a:p>
          <a:p>
            <a:pPr lvl="1">
              <a:lnSpc>
                <a:spcPct val="100000"/>
              </a:lnSpc>
            </a:pPr>
            <a:r>
              <a:rPr lang="en-GB" dirty="0" smtClean="0"/>
              <a:t>Interviewed second group of 12 students in the </a:t>
            </a:r>
            <a:r>
              <a:rPr lang="en-GB" b="1" dirty="0" smtClean="0"/>
              <a:t>Emerging</a:t>
            </a:r>
            <a:r>
              <a:rPr lang="en-GB" dirty="0" smtClean="0"/>
              <a:t> stage </a:t>
            </a:r>
          </a:p>
          <a:p>
            <a:pPr lvl="0">
              <a:lnSpc>
                <a:spcPct val="100000"/>
              </a:lnSpc>
              <a:buNone/>
            </a:pPr>
            <a:r>
              <a:rPr lang="en-GB" dirty="0" smtClean="0"/>
              <a:t>Phase 4</a:t>
            </a:r>
          </a:p>
          <a:p>
            <a:pPr lvl="1">
              <a:lnSpc>
                <a:spcPct val="100000"/>
              </a:lnSpc>
            </a:pPr>
            <a:r>
              <a:rPr lang="en-US" dirty="0" smtClean="0"/>
              <a:t>In-depth survey </a:t>
            </a:r>
          </a:p>
          <a:p>
            <a:pPr lvl="2">
              <a:lnSpc>
                <a:spcPct val="100000"/>
              </a:lnSpc>
            </a:pPr>
            <a:r>
              <a:rPr lang="en-US" sz="2000" dirty="0" smtClean="0"/>
              <a:t>50 participants from each educational stage in both US &amp; UK</a:t>
            </a:r>
          </a:p>
          <a:p>
            <a:pPr lvl="1">
              <a:lnSpc>
                <a:spcPct val="100000"/>
              </a:lnSpc>
            </a:pPr>
            <a:r>
              <a:rPr lang="en-US" dirty="0" smtClean="0"/>
              <a:t> Code, analyze, &amp; compare data</a:t>
            </a:r>
          </a:p>
          <a:p>
            <a:pPr>
              <a:lnSpc>
                <a:spcPct val="100000"/>
              </a:lnSpc>
            </a:pPr>
            <a:endParaRPr lang="en-US" sz="1800" dirty="0"/>
          </a:p>
        </p:txBody>
      </p:sp>
      <p:sp>
        <p:nvSpPr>
          <p:cNvPr id="4" name="TextBox 3"/>
          <p:cNvSpPr txBox="1"/>
          <p:nvPr/>
        </p:nvSpPr>
        <p:spPr>
          <a:xfrm>
            <a:off x="8305800" y="5181600"/>
            <a:ext cx="304800" cy="495392"/>
          </a:xfrm>
          <a:prstGeom prst="rect">
            <a:avLst/>
          </a:prstGeom>
          <a:noFill/>
        </p:spPr>
        <p:txBody>
          <a:bodyPr wrap="square" rtlCol="0">
            <a:spAutoFit/>
          </a:bodyPr>
          <a:lstStyle/>
          <a:p>
            <a:pPr defTabSz="914400" fontAlgn="base">
              <a:lnSpc>
                <a:spcPct val="120000"/>
              </a:lnSpc>
              <a:spcBef>
                <a:spcPct val="50000"/>
              </a:spcBef>
              <a:spcAft>
                <a:spcPct val="0"/>
              </a:spcAft>
            </a:pPr>
            <a:r>
              <a:rPr lang="en-US" sz="2400" b="1" dirty="0" smtClean="0">
                <a:solidFill>
                  <a:srgbClr val="FFFFFF"/>
                </a:solidFill>
              </a:rPr>
              <a:t>4</a:t>
            </a:r>
            <a:endParaRPr lang="en-US" sz="2400" b="1" dirty="0">
              <a:solidFill>
                <a:srgbClr val="FFFFFF"/>
              </a:solidFill>
            </a:endParaRPr>
          </a:p>
        </p:txBody>
      </p:sp>
      <p:pic>
        <p:nvPicPr>
          <p:cNvPr id="2050" name="Picture 2" descr="C:\Users\hoode\AppData\Local\Temp\MP900427683.JPG"/>
          <p:cNvPicPr>
            <a:picLocks noChangeAspect="1" noChangeArrowheads="1"/>
          </p:cNvPicPr>
          <p:nvPr/>
        </p:nvPicPr>
        <p:blipFill>
          <a:blip r:embed="rId3" cstate="print"/>
          <a:srcRect/>
          <a:stretch>
            <a:fillRect/>
          </a:stretch>
        </p:blipFill>
        <p:spPr bwMode="auto">
          <a:xfrm>
            <a:off x="5051425" y="1676400"/>
            <a:ext cx="3951955" cy="2973229"/>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noAutofit/>
          </a:bodyPr>
          <a:lstStyle/>
          <a:p>
            <a:pPr eaLnBrk="1" hangingPunct="1"/>
            <a:r>
              <a:rPr lang="en-US" dirty="0" smtClean="0"/>
              <a:t>Phase I &amp; 2: Participant Demographics </a:t>
            </a:r>
            <a:endParaRPr lang="en-US" dirty="0" smtClean="0">
              <a:solidFill>
                <a:srgbClr val="FF0000"/>
              </a:solidFill>
            </a:endParaRPr>
          </a:p>
        </p:txBody>
      </p:sp>
      <p:sp>
        <p:nvSpPr>
          <p:cNvPr id="6" name="Text Placeholder 5"/>
          <p:cNvSpPr>
            <a:spLocks noGrp="1"/>
          </p:cNvSpPr>
          <p:nvPr>
            <p:ph type="body" sz="half" idx="2"/>
          </p:nvPr>
        </p:nvSpPr>
        <p:spPr>
          <a:xfrm>
            <a:off x="457200" y="838200"/>
            <a:ext cx="5715000" cy="5410200"/>
          </a:xfrm>
        </p:spPr>
        <p:txBody>
          <a:bodyPr>
            <a:noAutofit/>
          </a:bodyPr>
          <a:lstStyle/>
          <a:p>
            <a:pPr>
              <a:lnSpc>
                <a:spcPct val="100000"/>
              </a:lnSpc>
              <a:spcBef>
                <a:spcPts val="600"/>
              </a:spcBef>
            </a:pPr>
            <a:r>
              <a:rPr lang="en-US" sz="2400" b="1" dirty="0" smtClean="0"/>
              <a:t>61 Participants</a:t>
            </a:r>
          </a:p>
          <a:p>
            <a:pPr marL="800100" lvl="1" indent="-342900">
              <a:lnSpc>
                <a:spcPct val="100000"/>
              </a:lnSpc>
              <a:spcBef>
                <a:spcPts val="600"/>
              </a:spcBef>
              <a:buFont typeface="Arial" pitchFamily="34" charset="0"/>
              <a:buChar char="•"/>
            </a:pPr>
            <a:r>
              <a:rPr lang="en-US" sz="2400" b="1" dirty="0" smtClean="0"/>
              <a:t>	</a:t>
            </a:r>
            <a:r>
              <a:rPr lang="en-US" sz="2400" dirty="0" smtClean="0"/>
              <a:t>15 secondary students</a:t>
            </a:r>
          </a:p>
          <a:p>
            <a:pPr marL="742950" lvl="1" indent="-285750">
              <a:lnSpc>
                <a:spcPct val="100000"/>
              </a:lnSpc>
              <a:spcBef>
                <a:spcPts val="600"/>
              </a:spcBef>
              <a:buFont typeface="Arial" pitchFamily="34" charset="0"/>
              <a:buChar char="•"/>
            </a:pPr>
            <a:r>
              <a:rPr lang="en-US" sz="2400" dirty="0" smtClean="0"/>
              <a:t>	46 university students &amp; faculty</a:t>
            </a:r>
          </a:p>
          <a:p>
            <a:pPr lvl="1">
              <a:lnSpc>
                <a:spcPct val="100000"/>
              </a:lnSpc>
              <a:spcBef>
                <a:spcPts val="600"/>
              </a:spcBef>
            </a:pPr>
            <a:endParaRPr lang="en-US" sz="2400" dirty="0" smtClean="0"/>
          </a:p>
          <a:p>
            <a:pPr marL="742950" lvl="1" indent="-285750">
              <a:lnSpc>
                <a:spcPct val="100000"/>
              </a:lnSpc>
              <a:spcBef>
                <a:spcPts val="600"/>
              </a:spcBef>
              <a:buFont typeface="Arial" pitchFamily="34" charset="0"/>
              <a:buChar char="•"/>
            </a:pPr>
            <a:r>
              <a:rPr lang="en-US" sz="2400" dirty="0" smtClean="0"/>
              <a:t>	38 Caucasian</a:t>
            </a:r>
          </a:p>
          <a:p>
            <a:pPr marL="742950" lvl="1" indent="-285750">
              <a:lnSpc>
                <a:spcPct val="100000"/>
              </a:lnSpc>
              <a:spcBef>
                <a:spcPts val="600"/>
              </a:spcBef>
              <a:buFont typeface="Arial" pitchFamily="34" charset="0"/>
              <a:buChar char="•"/>
            </a:pPr>
            <a:r>
              <a:rPr lang="en-US" sz="2400" dirty="0" smtClean="0"/>
              <a:t>	5 African-American</a:t>
            </a:r>
          </a:p>
          <a:p>
            <a:pPr marL="742950" lvl="1" indent="-285750">
              <a:lnSpc>
                <a:spcPct val="100000"/>
              </a:lnSpc>
              <a:spcBef>
                <a:spcPts val="600"/>
              </a:spcBef>
              <a:buFont typeface="Arial" pitchFamily="34" charset="0"/>
              <a:buChar char="•"/>
            </a:pPr>
            <a:r>
              <a:rPr lang="en-US" sz="2400" dirty="0" smtClean="0"/>
              <a:t>	2 Multi-racial</a:t>
            </a:r>
          </a:p>
          <a:p>
            <a:pPr marL="742950" lvl="1" indent="-285750">
              <a:lnSpc>
                <a:spcPct val="100000"/>
              </a:lnSpc>
              <a:spcBef>
                <a:spcPts val="600"/>
              </a:spcBef>
              <a:buFont typeface="Arial" pitchFamily="34" charset="0"/>
              <a:buChar char="•"/>
            </a:pPr>
            <a:r>
              <a:rPr lang="en-US" sz="2400" dirty="0" smtClean="0"/>
              <a:t>	1 Asian</a:t>
            </a:r>
          </a:p>
          <a:p>
            <a:pPr marL="742950" lvl="1" indent="-285750">
              <a:lnSpc>
                <a:spcPct val="100000"/>
              </a:lnSpc>
              <a:spcBef>
                <a:spcPts val="600"/>
              </a:spcBef>
              <a:buFont typeface="Arial" pitchFamily="34" charset="0"/>
              <a:buChar char="•"/>
            </a:pPr>
            <a:r>
              <a:rPr lang="en-US" sz="2400" dirty="0" smtClean="0"/>
              <a:t>	2 Hispanic</a:t>
            </a:r>
          </a:p>
          <a:p>
            <a:pPr marL="742950" lvl="1" indent="-285750">
              <a:lnSpc>
                <a:spcPct val="100000"/>
              </a:lnSpc>
              <a:spcBef>
                <a:spcPts val="600"/>
              </a:spcBef>
              <a:buFont typeface="Arial" pitchFamily="34" charset="0"/>
              <a:buChar char="•"/>
            </a:pPr>
            <a:r>
              <a:rPr lang="en-US" sz="2400" dirty="0" smtClean="0"/>
              <a:t>	13 Unidentified</a:t>
            </a:r>
          </a:p>
          <a:p>
            <a:pPr>
              <a:buFontTx/>
              <a:buChar char="•"/>
            </a:pPr>
            <a:endParaRPr lang="en-US" dirty="0" smtClean="0"/>
          </a:p>
          <a:p>
            <a:endParaRPr lang="en-US" dirty="0"/>
          </a:p>
        </p:txBody>
      </p:sp>
      <p:sp>
        <p:nvSpPr>
          <p:cNvPr id="5" name="TextBox 4"/>
          <p:cNvSpPr txBox="1"/>
          <p:nvPr/>
        </p:nvSpPr>
        <p:spPr>
          <a:xfrm>
            <a:off x="838200" y="5835736"/>
            <a:ext cx="2590800" cy="246221"/>
          </a:xfrm>
          <a:prstGeom prst="rect">
            <a:avLst/>
          </a:prstGeom>
          <a:noFill/>
        </p:spPr>
        <p:txBody>
          <a:bodyPr wrap="square" rtlCol="0">
            <a:spAutoFit/>
          </a:bodyPr>
          <a:lstStyle/>
          <a:p>
            <a:pPr algn="ctr"/>
            <a:r>
              <a:rPr lang="en-US" sz="1000" dirty="0" smtClean="0">
                <a:latin typeface="+mn-lt"/>
              </a:rPr>
              <a:t>(White and Connaway 2011-2012)</a:t>
            </a:r>
            <a:endParaRPr lang="en-US" sz="1000" dirty="0">
              <a:latin typeface="+mn-lt"/>
            </a:endParaRPr>
          </a:p>
        </p:txBody>
      </p:sp>
      <p:pic>
        <p:nvPicPr>
          <p:cNvPr id="5122" name="Picture 2" descr="C:\Users\hoode\Downloads\origin_370057046.jpg"/>
          <p:cNvPicPr>
            <a:picLocks noChangeAspect="1" noChangeArrowheads="1"/>
          </p:cNvPicPr>
          <p:nvPr/>
        </p:nvPicPr>
        <p:blipFill>
          <a:blip r:embed="rId3"/>
          <a:srcRect/>
          <a:stretch>
            <a:fillRect/>
          </a:stretch>
        </p:blipFill>
        <p:spPr bwMode="auto">
          <a:xfrm>
            <a:off x="4648200" y="2612145"/>
            <a:ext cx="4298121" cy="3223591"/>
          </a:xfrm>
          <a:prstGeom prst="rect">
            <a:avLst/>
          </a:prstGeom>
          <a:noFill/>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oode\Downloads\large_91640932.jpg"/>
          <p:cNvPicPr>
            <a:picLocks noChangeAspect="1" noChangeArrowheads="1"/>
          </p:cNvPicPr>
          <p:nvPr/>
        </p:nvPicPr>
        <p:blipFill>
          <a:blip r:embed="rId3">
            <a:lum contrast="-40000"/>
          </a:blip>
          <a:srcRect r="1460" b="2648"/>
          <a:stretch>
            <a:fillRect/>
          </a:stretch>
        </p:blipFill>
        <p:spPr bwMode="auto">
          <a:xfrm>
            <a:off x="-1" y="0"/>
            <a:ext cx="9144001" cy="6263640"/>
          </a:xfrm>
          <a:prstGeom prst="rect">
            <a:avLst/>
          </a:prstGeom>
          <a:noFill/>
        </p:spPr>
      </p:pic>
      <p:sp>
        <p:nvSpPr>
          <p:cNvPr id="6" name="Title 4"/>
          <p:cNvSpPr txBox="1">
            <a:spLocks/>
          </p:cNvSpPr>
          <p:nvPr/>
        </p:nvSpPr>
        <p:spPr>
          <a:xfrm>
            <a:off x="0" y="-1"/>
            <a:ext cx="6934200" cy="4191001"/>
          </a:xfrm>
          <a:prstGeom prst="rect">
            <a:avLst/>
          </a:prstGeom>
        </p:spPr>
        <p:txBody>
          <a:bodyPr vert="horz" wrap="square"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smtClean="0">
                <a:ln>
                  <a:noFill/>
                </a:ln>
                <a:solidFill>
                  <a:schemeClr val="accent6"/>
                </a:solidFill>
                <a:effectLst/>
                <a:uLnTx/>
                <a:uFillTx/>
                <a:latin typeface="+mj-lt"/>
                <a:ea typeface="+mj-ea"/>
                <a:cs typeface="Georgia"/>
              </a:rPr>
              <a:t>Previous</a:t>
            </a:r>
            <a:r>
              <a:rPr kumimoji="0" lang="en-US" sz="6600" b="0" i="0" u="none" strike="noStrike" kern="1200" cap="none" spc="0" normalizeH="0" noProof="0" dirty="0" smtClean="0">
                <a:ln>
                  <a:noFill/>
                </a:ln>
                <a:solidFill>
                  <a:schemeClr val="accent6"/>
                </a:solidFill>
                <a:effectLst/>
                <a:uLnTx/>
                <a:uFillTx/>
                <a:latin typeface="+mj-lt"/>
                <a:ea typeface="+mj-ea"/>
                <a:cs typeface="Georgia"/>
              </a:rPr>
              <a:t> </a:t>
            </a:r>
            <a:r>
              <a:rPr kumimoji="0" lang="en-US" sz="6600" b="0" i="0" u="none" strike="noStrike" kern="1200" cap="none" spc="0" normalizeH="0" baseline="0" noProof="0" dirty="0" smtClean="0">
                <a:ln>
                  <a:noFill/>
                </a:ln>
                <a:solidFill>
                  <a:schemeClr val="accent6"/>
                </a:solidFill>
                <a:effectLst/>
                <a:uLnTx/>
                <a:uFillTx/>
                <a:latin typeface="+mj-lt"/>
                <a:ea typeface="+mj-ea"/>
                <a:cs typeface="Georgia"/>
              </a:rPr>
              <a:t>Mappings of Constituent Behavior</a:t>
            </a:r>
            <a:endParaRPr kumimoji="0" lang="en-US" sz="6600" b="0" i="0" u="none" strike="noStrike" kern="1200" cap="none" spc="0" normalizeH="0" baseline="0" noProof="0" dirty="0">
              <a:ln>
                <a:noFill/>
              </a:ln>
              <a:solidFill>
                <a:schemeClr val="accent6"/>
              </a:solidFill>
              <a:effectLst/>
              <a:uLnTx/>
              <a:uFillTx/>
              <a:latin typeface="+mj-lt"/>
              <a:ea typeface="+mj-ea"/>
              <a:cs typeface="Georgia"/>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19800" y="5993941"/>
            <a:ext cx="3124200" cy="246221"/>
          </a:xfrm>
          <a:prstGeom prst="rect">
            <a:avLst/>
          </a:prstGeom>
          <a:noFill/>
        </p:spPr>
        <p:txBody>
          <a:bodyPr wrap="square" rtlCol="0">
            <a:spAutoFit/>
          </a:bodyPr>
          <a:lstStyle/>
          <a:p>
            <a:r>
              <a:rPr lang="en-US" sz="1000" dirty="0" smtClean="0"/>
              <a:t>(Connaway and White for OCLC Research, 2012.)</a:t>
            </a:r>
            <a:endParaRPr lang="en-US" sz="1000" dirty="0"/>
          </a:p>
        </p:txBody>
      </p:sp>
      <p:pic>
        <p:nvPicPr>
          <p:cNvPr id="4" name="Picture 3" descr="lbm"/>
          <p:cNvPicPr>
            <a:picLocks noChangeAspect="1" noChangeArrowheads="1"/>
          </p:cNvPicPr>
          <p:nvPr/>
        </p:nvPicPr>
        <p:blipFill>
          <a:blip r:embed="rId3" cstate="print"/>
          <a:srcRect/>
          <a:stretch>
            <a:fillRect/>
          </a:stretch>
        </p:blipFill>
        <p:spPr bwMode="auto">
          <a:xfrm>
            <a:off x="1233488" y="609600"/>
            <a:ext cx="6691312" cy="5156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ode\Dropbox\V&amp;R_Project\Publications, Papers, and Presentations\Educause 2012\maps\maps2.jpg"/>
          <p:cNvPicPr>
            <a:picLocks noChangeAspect="1" noChangeArrowheads="1"/>
          </p:cNvPicPr>
          <p:nvPr/>
        </p:nvPicPr>
        <p:blipFill>
          <a:blip r:embed="rId3"/>
          <a:srcRect/>
          <a:stretch>
            <a:fillRect/>
          </a:stretch>
        </p:blipFill>
        <p:spPr bwMode="auto">
          <a:xfrm>
            <a:off x="0" y="609600"/>
            <a:ext cx="9144000" cy="4898271"/>
          </a:xfrm>
          <a:prstGeom prst="rect">
            <a:avLst/>
          </a:prstGeom>
          <a:noFill/>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hoode\Dropbox\V&amp;R_Project\Publications, Papers, and Presentations\Educause 2012\maps\maps2.jpg"/>
          <p:cNvPicPr>
            <a:picLocks noChangeAspect="1" noChangeArrowheads="1"/>
          </p:cNvPicPr>
          <p:nvPr/>
        </p:nvPicPr>
        <p:blipFill>
          <a:blip r:embed="rId3"/>
          <a:srcRect l="51667" t="67331" r="27654"/>
          <a:stretch>
            <a:fillRect/>
          </a:stretch>
        </p:blipFill>
        <p:spPr bwMode="auto">
          <a:xfrm>
            <a:off x="1524000" y="667407"/>
            <a:ext cx="6324600" cy="5352393"/>
          </a:xfrm>
          <a:prstGeom prst="rect">
            <a:avLst/>
          </a:prstGeom>
          <a:noFill/>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oode\Dropbox\V&amp;R_Project\Publications, Papers, and Presentations\Educause 2012\maps\maps2.jpg"/>
          <p:cNvPicPr>
            <a:picLocks noChangeAspect="1" noChangeArrowheads="1"/>
          </p:cNvPicPr>
          <p:nvPr/>
        </p:nvPicPr>
        <p:blipFill>
          <a:blip r:embed="rId3"/>
          <a:srcRect l="75000" b="68887"/>
          <a:stretch>
            <a:fillRect/>
          </a:stretch>
        </p:blipFill>
        <p:spPr bwMode="auto">
          <a:xfrm>
            <a:off x="228600" y="304800"/>
            <a:ext cx="8763000" cy="5842000"/>
          </a:xfrm>
          <a:prstGeom prst="rect">
            <a:avLst/>
          </a:prstGeom>
          <a:noFill/>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farm5.staticflickr.com/4027/4312501994_cb8a1ba403_b.jpg"/>
          <p:cNvPicPr>
            <a:picLocks noChangeAspect="1" noChangeArrowheads="1"/>
          </p:cNvPicPr>
          <p:nvPr/>
        </p:nvPicPr>
        <p:blipFill>
          <a:blip r:embed="rId3">
            <a:lum bright="-10000" contrast="-30000"/>
          </a:blip>
          <a:srcRect l="4002" r="15959" b="18000"/>
          <a:stretch>
            <a:fillRect/>
          </a:stretch>
        </p:blipFill>
        <p:spPr bwMode="auto">
          <a:xfrm>
            <a:off x="0" y="0"/>
            <a:ext cx="9144000" cy="6248400"/>
          </a:xfrm>
          <a:prstGeom prst="rect">
            <a:avLst/>
          </a:prstGeom>
          <a:noFill/>
        </p:spPr>
      </p:pic>
      <p:sp>
        <p:nvSpPr>
          <p:cNvPr id="5" name="Title 4"/>
          <p:cNvSpPr>
            <a:spLocks noGrp="1"/>
          </p:cNvSpPr>
          <p:nvPr>
            <p:ph type="title" idx="4294967295"/>
          </p:nvPr>
        </p:nvSpPr>
        <p:spPr>
          <a:xfrm>
            <a:off x="0" y="-1"/>
            <a:ext cx="6934200" cy="4191001"/>
          </a:xfrm>
        </p:spPr>
        <p:txBody>
          <a:bodyPr>
            <a:noAutofit/>
          </a:bodyPr>
          <a:lstStyle/>
          <a:p>
            <a:r>
              <a:rPr lang="en-US" sz="6600" dirty="0" smtClean="0">
                <a:solidFill>
                  <a:schemeClr val="accent6"/>
                </a:solidFill>
              </a:rPr>
              <a:t>Mapping of Perceptions of Constituent Behavior</a:t>
            </a:r>
            <a:endParaRPr lang="en-US" sz="6600" dirty="0">
              <a:solidFill>
                <a:schemeClr val="accent6"/>
              </a:solidFil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19800" y="5993941"/>
            <a:ext cx="3124200" cy="246221"/>
          </a:xfrm>
          <a:prstGeom prst="rect">
            <a:avLst/>
          </a:prstGeom>
          <a:noFill/>
        </p:spPr>
        <p:txBody>
          <a:bodyPr wrap="square" rtlCol="0">
            <a:spAutoFit/>
          </a:bodyPr>
          <a:lstStyle/>
          <a:p>
            <a:r>
              <a:rPr lang="en-US" sz="1000" dirty="0" smtClean="0"/>
              <a:t>(Connaway and White for OCLC Research, 2012.)</a:t>
            </a:r>
            <a:endParaRPr lang="en-US" sz="1000" dirty="0"/>
          </a:p>
        </p:txBody>
      </p:sp>
      <p:pic>
        <p:nvPicPr>
          <p:cNvPr id="4" name="Picture 3" descr="lbm"/>
          <p:cNvPicPr>
            <a:picLocks noChangeAspect="1" noChangeArrowheads="1"/>
          </p:cNvPicPr>
          <p:nvPr/>
        </p:nvPicPr>
        <p:blipFill>
          <a:blip r:embed="rId3" cstate="print"/>
          <a:srcRect/>
          <a:stretch>
            <a:fillRect/>
          </a:stretch>
        </p:blipFill>
        <p:spPr bwMode="auto">
          <a:xfrm>
            <a:off x="1233488" y="609600"/>
            <a:ext cx="6691312" cy="5156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Share</a:t>
            </a:r>
            <a:endParaRPr lang="en-US" dirty="0"/>
          </a:p>
        </p:txBody>
      </p:sp>
      <p:sp>
        <p:nvSpPr>
          <p:cNvPr id="4" name="Text Placeholder 3"/>
          <p:cNvSpPr>
            <a:spLocks noGrp="1"/>
          </p:cNvSpPr>
          <p:nvPr>
            <p:ph type="body" sz="half" idx="4294967295"/>
          </p:nvPr>
        </p:nvSpPr>
        <p:spPr>
          <a:xfrm>
            <a:off x="304800" y="1085850"/>
            <a:ext cx="4038600" cy="4857750"/>
          </a:xfrm>
        </p:spPr>
        <p:txBody>
          <a:bodyPr>
            <a:noAutofit/>
          </a:bodyPr>
          <a:lstStyle/>
          <a:p>
            <a:pPr>
              <a:lnSpc>
                <a:spcPct val="100000"/>
              </a:lnSpc>
              <a:buFont typeface="Arial" pitchFamily="34" charset="0"/>
              <a:buChar char="•"/>
            </a:pPr>
            <a:r>
              <a:rPr lang="en-US" sz="2000" dirty="0" smtClean="0"/>
              <a:t> Google Doc</a:t>
            </a:r>
          </a:p>
          <a:p>
            <a:pPr lvl="1">
              <a:lnSpc>
                <a:spcPct val="100000"/>
              </a:lnSpc>
              <a:buFont typeface="Arial" pitchFamily="34" charset="0"/>
              <a:buChar char="•"/>
            </a:pPr>
            <a:r>
              <a:rPr lang="en-US" dirty="0" smtClean="0">
                <a:hlinkClick r:id="rId3"/>
              </a:rPr>
              <a:t>Donna.lanclos@gmail.com</a:t>
            </a:r>
            <a:endParaRPr lang="en-US" dirty="0" smtClean="0"/>
          </a:p>
          <a:p>
            <a:pPr lvl="1">
              <a:lnSpc>
                <a:spcPct val="100000"/>
              </a:lnSpc>
              <a:buFont typeface="Arial" pitchFamily="34" charset="0"/>
              <a:buChar char="•"/>
            </a:pPr>
            <a:r>
              <a:rPr lang="en-US" dirty="0" smtClean="0">
                <a:hlinkClick r:id="rId4"/>
              </a:rPr>
              <a:t>Lconnaway@gmail.com</a:t>
            </a:r>
            <a:endParaRPr lang="en-US" dirty="0" smtClean="0"/>
          </a:p>
          <a:p>
            <a:pPr>
              <a:lnSpc>
                <a:spcPct val="100000"/>
              </a:lnSpc>
              <a:buFont typeface="Arial" pitchFamily="34" charset="0"/>
              <a:buChar char="•"/>
            </a:pPr>
            <a:r>
              <a:rPr lang="en-US" sz="2000" dirty="0" smtClean="0"/>
              <a:t> Email</a:t>
            </a:r>
          </a:p>
          <a:p>
            <a:pPr lvl="1">
              <a:lnSpc>
                <a:spcPct val="100000"/>
              </a:lnSpc>
              <a:buFont typeface="Arial" pitchFamily="34" charset="0"/>
              <a:buChar char="•"/>
            </a:pPr>
            <a:r>
              <a:rPr lang="en-US" dirty="0" smtClean="0">
                <a:hlinkClick r:id="rId5"/>
              </a:rPr>
              <a:t>connawal@oclc.org</a:t>
            </a:r>
            <a:endParaRPr lang="en-US" dirty="0" smtClean="0"/>
          </a:p>
          <a:p>
            <a:pPr>
              <a:lnSpc>
                <a:spcPct val="100000"/>
              </a:lnSpc>
              <a:buFont typeface="Arial" pitchFamily="34" charset="0"/>
              <a:buChar char="•"/>
            </a:pPr>
            <a:r>
              <a:rPr lang="en-US" sz="2000" dirty="0" smtClean="0"/>
              <a:t> Take a photo and email</a:t>
            </a:r>
          </a:p>
          <a:p>
            <a:pPr marL="457200" lvl="2">
              <a:lnSpc>
                <a:spcPct val="100000"/>
              </a:lnSpc>
              <a:buFont typeface="Arial" pitchFamily="34" charset="0"/>
              <a:buChar char="•"/>
            </a:pPr>
            <a:r>
              <a:rPr lang="en-US" sz="2000" dirty="0" smtClean="0">
                <a:hlinkClick r:id="rId3"/>
              </a:rPr>
              <a:t>Donna.lanclos@gmail.com</a:t>
            </a:r>
            <a:endParaRPr lang="en-US" sz="2000" dirty="0" smtClean="0"/>
          </a:p>
          <a:p>
            <a:pPr marL="457200" lvl="2">
              <a:lnSpc>
                <a:spcPct val="100000"/>
              </a:lnSpc>
              <a:buFont typeface="Arial" pitchFamily="34" charset="0"/>
              <a:buChar char="•"/>
            </a:pPr>
            <a:r>
              <a:rPr lang="en-US" sz="2000" dirty="0" smtClean="0">
                <a:hlinkClick r:id="rId5"/>
              </a:rPr>
              <a:t>connawal@oclc.org</a:t>
            </a:r>
            <a:endParaRPr lang="en-US" sz="2000" dirty="0" smtClean="0"/>
          </a:p>
          <a:p>
            <a:pPr>
              <a:lnSpc>
                <a:spcPct val="100000"/>
              </a:lnSpc>
              <a:buFont typeface="Arial" pitchFamily="34" charset="0"/>
              <a:buChar char="•"/>
            </a:pPr>
            <a:r>
              <a:rPr lang="en-US" sz="2000" dirty="0" smtClean="0"/>
              <a:t> Twitter</a:t>
            </a:r>
          </a:p>
          <a:p>
            <a:pPr lvl="1">
              <a:lnSpc>
                <a:spcPct val="100000"/>
              </a:lnSpc>
              <a:buFont typeface="Arial" pitchFamily="34" charset="0"/>
              <a:buChar char="•"/>
            </a:pPr>
            <a:r>
              <a:rPr lang="en-US" b="1" dirty="0" smtClean="0"/>
              <a:t>#</a:t>
            </a:r>
            <a:r>
              <a:rPr lang="en-US" b="1" dirty="0" err="1" smtClean="0"/>
              <a:t>VandR</a:t>
            </a:r>
            <a:r>
              <a:rPr lang="en-US" b="1" dirty="0" smtClean="0"/>
              <a:t> #Them</a:t>
            </a:r>
          </a:p>
          <a:p>
            <a:pPr>
              <a:lnSpc>
                <a:spcPct val="100000"/>
              </a:lnSpc>
              <a:buFont typeface="Arial" pitchFamily="34" charset="0"/>
              <a:buChar char="•"/>
            </a:pPr>
            <a:r>
              <a:rPr lang="en-US" sz="2000" dirty="0" smtClean="0"/>
              <a:t> Whatever else you can think of!</a:t>
            </a:r>
            <a:endParaRPr lang="en-US" sz="2000" dirty="0"/>
          </a:p>
        </p:txBody>
      </p:sp>
      <p:pic>
        <p:nvPicPr>
          <p:cNvPr id="5" name="Picture 4" descr="C:\Documents and Settings\dlanclos.UNCCHARLOTTE-NT.000\Desktop\Dropbox\V&amp;R_Project\Publications, Papers, and Presentations\Educause 2012\maps\maps2.jpg"/>
          <p:cNvPicPr/>
          <p:nvPr/>
        </p:nvPicPr>
        <p:blipFill>
          <a:blip r:embed="rId6" cstate="print">
            <a:extLst>
              <a:ext uri="{28A0092B-C50C-407E-A947-70E740481C1C}">
                <a14:useLocalDpi xmlns:a14="http://schemas.microsoft.com/office/drawing/2010/main" xmlns="" val="0"/>
              </a:ext>
            </a:extLst>
          </a:blip>
          <a:srcRect r="47436"/>
          <a:stretch>
            <a:fillRect/>
          </a:stretch>
        </p:blipFill>
        <p:spPr bwMode="auto">
          <a:xfrm>
            <a:off x="4343401" y="1371600"/>
            <a:ext cx="4648200" cy="4238625"/>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C:\Users\hoode\Downloads\large_2730613340.jpg"/>
          <p:cNvPicPr>
            <a:picLocks noChangeAspect="1" noChangeArrowheads="1"/>
          </p:cNvPicPr>
          <p:nvPr/>
        </p:nvPicPr>
        <p:blipFill>
          <a:blip r:embed="rId3"/>
          <a:srcRect b="2308"/>
          <a:stretch>
            <a:fillRect/>
          </a:stretch>
        </p:blipFill>
        <p:spPr bwMode="auto">
          <a:xfrm>
            <a:off x="0" y="0"/>
            <a:ext cx="9144000" cy="6324600"/>
          </a:xfrm>
          <a:prstGeom prst="rect">
            <a:avLst/>
          </a:prstGeom>
          <a:noFill/>
        </p:spPr>
      </p:pic>
      <p:sp>
        <p:nvSpPr>
          <p:cNvPr id="2" name="Title 1"/>
          <p:cNvSpPr>
            <a:spLocks noGrp="1"/>
          </p:cNvSpPr>
          <p:nvPr>
            <p:ph type="title" idx="4294967295"/>
          </p:nvPr>
        </p:nvSpPr>
        <p:spPr>
          <a:xfrm>
            <a:off x="3124200" y="381000"/>
            <a:ext cx="2895600" cy="762000"/>
          </a:xfrm>
        </p:spPr>
        <p:txBody>
          <a:bodyPr/>
          <a:lstStyle/>
          <a:p>
            <a:pPr algn="ctr"/>
            <a:r>
              <a:rPr lang="en-US" dirty="0" smtClean="0">
                <a:solidFill>
                  <a:schemeClr val="accent6"/>
                </a:solidFill>
              </a:rPr>
              <a:t>Overview</a:t>
            </a:r>
            <a:endParaRPr lang="en-US" dirty="0">
              <a:solidFill>
                <a:schemeClr val="accent6"/>
              </a:solidFill>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farm1.staticflickr.com/19/89026773_235fc47a53_o.jpg"/>
          <p:cNvPicPr>
            <a:picLocks noChangeAspect="1" noChangeArrowheads="1"/>
          </p:cNvPicPr>
          <p:nvPr/>
        </p:nvPicPr>
        <p:blipFill>
          <a:blip r:embed="rId3"/>
          <a:srcRect b="48750"/>
          <a:stretch>
            <a:fillRect/>
          </a:stretch>
        </p:blipFill>
        <p:spPr bwMode="auto">
          <a:xfrm>
            <a:off x="0" y="0"/>
            <a:ext cx="9144000" cy="6248400"/>
          </a:xfrm>
          <a:prstGeom prst="rect">
            <a:avLst/>
          </a:prstGeom>
          <a:noFill/>
        </p:spPr>
      </p:pic>
      <p:sp>
        <p:nvSpPr>
          <p:cNvPr id="5" name="Title 4"/>
          <p:cNvSpPr>
            <a:spLocks noGrp="1"/>
          </p:cNvSpPr>
          <p:nvPr>
            <p:ph type="title" idx="4294967295"/>
          </p:nvPr>
        </p:nvSpPr>
        <p:spPr>
          <a:xfrm>
            <a:off x="0" y="609600"/>
            <a:ext cx="5867400" cy="3352800"/>
          </a:xfrm>
        </p:spPr>
        <p:txBody>
          <a:bodyPr>
            <a:normAutofit/>
          </a:bodyPr>
          <a:lstStyle/>
          <a:p>
            <a:r>
              <a:rPr lang="en-US" sz="6600" dirty="0" smtClean="0">
                <a:solidFill>
                  <a:schemeClr val="accent6"/>
                </a:solidFill>
              </a:rPr>
              <a:t>Discussion of Constituent Mapping</a:t>
            </a:r>
            <a:endParaRPr lang="en-US" sz="6600" dirty="0">
              <a:solidFill>
                <a:schemeClr val="accent6"/>
              </a:solidFil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oode\Downloads\MP900427806.JPG"/>
          <p:cNvPicPr>
            <a:picLocks noChangeAspect="1" noChangeArrowheads="1"/>
          </p:cNvPicPr>
          <p:nvPr/>
        </p:nvPicPr>
        <p:blipFill>
          <a:blip r:embed="rId3"/>
          <a:srcRect l="2439"/>
          <a:stretch>
            <a:fillRect/>
          </a:stretch>
        </p:blipFill>
        <p:spPr bwMode="auto">
          <a:xfrm>
            <a:off x="0" y="0"/>
            <a:ext cx="9145786" cy="6247149"/>
          </a:xfrm>
          <a:prstGeom prst="rect">
            <a:avLst/>
          </a:prstGeom>
          <a:noFill/>
        </p:spPr>
      </p:pic>
      <p:sp>
        <p:nvSpPr>
          <p:cNvPr id="5" name="Title 4"/>
          <p:cNvSpPr>
            <a:spLocks noGrp="1"/>
          </p:cNvSpPr>
          <p:nvPr>
            <p:ph type="title" idx="4294967295"/>
          </p:nvPr>
        </p:nvSpPr>
        <p:spPr>
          <a:xfrm>
            <a:off x="0" y="304800"/>
            <a:ext cx="6248400" cy="4114800"/>
          </a:xfrm>
        </p:spPr>
        <p:txBody>
          <a:bodyPr>
            <a:noAutofit/>
          </a:bodyPr>
          <a:lstStyle/>
          <a:p>
            <a:r>
              <a:rPr lang="en-US" sz="6600" dirty="0" smtClean="0">
                <a:solidFill>
                  <a:schemeClr val="accent6"/>
                </a:solidFill>
              </a:rPr>
              <a:t>Major Findings</a:t>
            </a:r>
            <a:br>
              <a:rPr lang="en-US" sz="6600" dirty="0" smtClean="0">
                <a:solidFill>
                  <a:schemeClr val="accent6"/>
                </a:solidFill>
              </a:rPr>
            </a:br>
            <a:r>
              <a:rPr lang="en-US" sz="6600" dirty="0" smtClean="0">
                <a:solidFill>
                  <a:schemeClr val="accent6"/>
                </a:solidFill>
              </a:rPr>
              <a:t>of Visitors &amp; Residents Project</a:t>
            </a:r>
            <a:endParaRPr lang="en-US" sz="6600" dirty="0">
              <a:solidFill>
                <a:schemeClr val="accent6"/>
              </a:solidFill>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oode\Downloads\origin_230377281.jpg"/>
          <p:cNvPicPr>
            <a:picLocks noChangeAspect="1" noChangeArrowheads="1"/>
          </p:cNvPicPr>
          <p:nvPr/>
        </p:nvPicPr>
        <p:blipFill>
          <a:blip r:embed="rId3">
            <a:lum bright="-10000"/>
          </a:blip>
          <a:srcRect t="46563"/>
          <a:stretch>
            <a:fillRect/>
          </a:stretch>
        </p:blipFill>
        <p:spPr bwMode="auto">
          <a:xfrm>
            <a:off x="0" y="0"/>
            <a:ext cx="9144000" cy="6248400"/>
          </a:xfrm>
          <a:prstGeom prst="rect">
            <a:avLst/>
          </a:prstGeom>
          <a:noFill/>
        </p:spPr>
      </p:pic>
      <p:sp>
        <p:nvSpPr>
          <p:cNvPr id="2" name="TextBox 1"/>
          <p:cNvSpPr txBox="1"/>
          <p:nvPr/>
        </p:nvSpPr>
        <p:spPr>
          <a:xfrm>
            <a:off x="6781800" y="304800"/>
            <a:ext cx="2362200" cy="1938992"/>
          </a:xfrm>
          <a:prstGeom prst="rect">
            <a:avLst/>
          </a:prstGeom>
          <a:noFill/>
        </p:spPr>
        <p:txBody>
          <a:bodyPr wrap="square" rtlCol="0">
            <a:spAutoFit/>
          </a:bodyPr>
          <a:lstStyle/>
          <a:p>
            <a:r>
              <a:rPr lang="en-US" sz="4000" b="1" dirty="0" smtClean="0">
                <a:solidFill>
                  <a:schemeClr val="bg1"/>
                </a:solidFill>
              </a:rPr>
              <a:t>People Trust People</a:t>
            </a:r>
            <a:endParaRPr lang="en-US" sz="4000" b="1" dirty="0">
              <a:solidFill>
                <a:schemeClr val="bg1"/>
              </a:solidFill>
            </a:endParaRPr>
          </a:p>
        </p:txBody>
      </p:sp>
      <p:sp>
        <p:nvSpPr>
          <p:cNvPr id="4" name="TextBox 3"/>
          <p:cNvSpPr txBox="1"/>
          <p:nvPr/>
        </p:nvSpPr>
        <p:spPr>
          <a:xfrm>
            <a:off x="228600" y="4202430"/>
            <a:ext cx="8458200" cy="1969770"/>
          </a:xfrm>
          <a:prstGeom prst="rect">
            <a:avLst/>
          </a:prstGeom>
          <a:noFill/>
        </p:spPr>
        <p:txBody>
          <a:bodyPr wrap="square" rtlCol="0">
            <a:spAutoFit/>
          </a:bodyPr>
          <a:lstStyle/>
          <a:p>
            <a:pPr algn="ctr"/>
            <a:r>
              <a:rPr lang="en-GB" sz="2800" b="1" dirty="0" smtClean="0">
                <a:solidFill>
                  <a:schemeClr val="bg1"/>
                </a:solidFill>
              </a:rPr>
              <a:t>“I get on Twitter a whole bunch. It’s Twitter or </a:t>
            </a:r>
            <a:r>
              <a:rPr lang="en-GB" sz="2800" b="1" dirty="0" err="1" smtClean="0">
                <a:solidFill>
                  <a:schemeClr val="bg1"/>
                </a:solidFill>
              </a:rPr>
              <a:t>Facebook</a:t>
            </a:r>
            <a:r>
              <a:rPr lang="en-GB" sz="2800" b="1" dirty="0" smtClean="0">
                <a:solidFill>
                  <a:schemeClr val="bg1"/>
                </a:solidFill>
              </a:rPr>
              <a:t> are what I usually use the most to talk to my friends.” </a:t>
            </a:r>
          </a:p>
          <a:p>
            <a:pPr algn="ctr"/>
            <a:r>
              <a:rPr lang="en-GB" sz="2000" b="1" dirty="0" smtClean="0">
                <a:solidFill>
                  <a:schemeClr val="bg1"/>
                </a:solidFill>
              </a:rPr>
              <a:t>(USS1, Emerging, Female, Age 17, High School Student)</a:t>
            </a:r>
            <a:endParaRPr lang="en-US" sz="2000" b="1" dirty="0" smtClean="0">
              <a:solidFill>
                <a:schemeClr val="bg1"/>
              </a:solidFill>
            </a:endParaRPr>
          </a:p>
          <a:p>
            <a:pPr algn="ctr"/>
            <a:endParaRPr lang="en-US"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ode\Downloads\large_3233581857.jpg"/>
          <p:cNvPicPr>
            <a:picLocks noChangeAspect="1" noChangeArrowheads="1"/>
          </p:cNvPicPr>
          <p:nvPr/>
        </p:nvPicPr>
        <p:blipFill>
          <a:blip r:embed="rId3">
            <a:lum contrast="-20000"/>
          </a:blip>
          <a:srcRect t="8889"/>
          <a:stretch>
            <a:fillRect/>
          </a:stretch>
        </p:blipFill>
        <p:spPr bwMode="auto">
          <a:xfrm>
            <a:off x="0" y="0"/>
            <a:ext cx="9144000" cy="6248400"/>
          </a:xfrm>
          <a:prstGeom prst="rect">
            <a:avLst/>
          </a:prstGeom>
          <a:noFill/>
        </p:spPr>
      </p:pic>
      <p:sp>
        <p:nvSpPr>
          <p:cNvPr id="3" name="TextBox 2"/>
          <p:cNvSpPr txBox="1"/>
          <p:nvPr/>
        </p:nvSpPr>
        <p:spPr>
          <a:xfrm>
            <a:off x="457200" y="5235714"/>
            <a:ext cx="4419600" cy="707886"/>
          </a:xfrm>
          <a:prstGeom prst="rect">
            <a:avLst/>
          </a:prstGeom>
          <a:noFill/>
        </p:spPr>
        <p:txBody>
          <a:bodyPr wrap="square" rtlCol="0">
            <a:spAutoFit/>
          </a:bodyPr>
          <a:lstStyle/>
          <a:p>
            <a:r>
              <a:rPr lang="en-US" sz="4000" b="1" dirty="0" smtClean="0">
                <a:solidFill>
                  <a:schemeClr val="bg1"/>
                </a:solidFill>
              </a:rPr>
              <a:t>Technology</a:t>
            </a:r>
            <a:endParaRPr lang="en-US" sz="4000" b="1" dirty="0">
              <a:solidFill>
                <a:schemeClr val="bg1"/>
              </a:solidFill>
            </a:endParaRPr>
          </a:p>
        </p:txBody>
      </p:sp>
      <p:sp>
        <p:nvSpPr>
          <p:cNvPr id="4" name="TextBox 3"/>
          <p:cNvSpPr txBox="1"/>
          <p:nvPr/>
        </p:nvSpPr>
        <p:spPr>
          <a:xfrm>
            <a:off x="457200" y="381000"/>
            <a:ext cx="7391400" cy="1969770"/>
          </a:xfrm>
          <a:prstGeom prst="rect">
            <a:avLst/>
          </a:prstGeom>
          <a:noFill/>
        </p:spPr>
        <p:txBody>
          <a:bodyPr wrap="square" rtlCol="0">
            <a:spAutoFit/>
          </a:bodyPr>
          <a:lstStyle/>
          <a:p>
            <a:pPr algn="ctr"/>
            <a:r>
              <a:rPr lang="en-GB" sz="2800" b="1" dirty="0" smtClean="0">
                <a:solidFill>
                  <a:schemeClr val="bg1"/>
                </a:solidFill>
              </a:rPr>
              <a:t>“But I could probably not live without the computer and, you know, the internet. Because, work, and the emails.” </a:t>
            </a:r>
          </a:p>
          <a:p>
            <a:pPr algn="ctr"/>
            <a:r>
              <a:rPr lang="en-GB" sz="2000" b="1" dirty="0" smtClean="0">
                <a:solidFill>
                  <a:schemeClr val="bg1"/>
                </a:solidFill>
              </a:rPr>
              <a:t>(USU2, Emerging, Female, Age 19, Engineering)</a:t>
            </a:r>
            <a:endParaRPr lang="en-US" sz="2000" b="1" dirty="0" smtClean="0">
              <a:solidFill>
                <a:schemeClr val="bg1"/>
              </a:solidFill>
            </a:endParaRPr>
          </a:p>
          <a:p>
            <a:endParaRPr lang="en-US" dirty="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oode\Downloads\large_8685963533.jpg"/>
          <p:cNvPicPr>
            <a:picLocks noChangeAspect="1" noChangeArrowheads="1"/>
          </p:cNvPicPr>
          <p:nvPr/>
        </p:nvPicPr>
        <p:blipFill>
          <a:blip r:embed="rId3">
            <a:lum bright="-10000" contrast="-40000"/>
          </a:blip>
          <a:srcRect l="10184" t="34574" r="9078" b="10000"/>
          <a:stretch>
            <a:fillRect/>
          </a:stretch>
        </p:blipFill>
        <p:spPr bwMode="auto">
          <a:xfrm>
            <a:off x="0" y="0"/>
            <a:ext cx="9144000" cy="6248400"/>
          </a:xfrm>
          <a:prstGeom prst="rect">
            <a:avLst/>
          </a:prstGeom>
          <a:noFill/>
        </p:spPr>
      </p:pic>
      <p:sp>
        <p:nvSpPr>
          <p:cNvPr id="2" name="TextBox 1"/>
          <p:cNvSpPr txBox="1"/>
          <p:nvPr/>
        </p:nvSpPr>
        <p:spPr>
          <a:xfrm>
            <a:off x="3429000" y="4924961"/>
            <a:ext cx="5715000" cy="1323439"/>
          </a:xfrm>
          <a:prstGeom prst="rect">
            <a:avLst/>
          </a:prstGeom>
          <a:noFill/>
        </p:spPr>
        <p:txBody>
          <a:bodyPr wrap="square" rtlCol="0">
            <a:spAutoFit/>
          </a:bodyPr>
          <a:lstStyle/>
          <a:p>
            <a:r>
              <a:rPr lang="en-US" sz="4000" b="1" dirty="0" smtClean="0">
                <a:solidFill>
                  <a:schemeClr val="bg1"/>
                </a:solidFill>
              </a:rPr>
              <a:t>Convenient Doesn’t Always Mean Simple</a:t>
            </a:r>
            <a:endParaRPr lang="en-US" sz="4000" b="1" dirty="0">
              <a:solidFill>
                <a:schemeClr val="bg1"/>
              </a:solidFill>
            </a:endParaRPr>
          </a:p>
        </p:txBody>
      </p:sp>
      <p:sp>
        <p:nvSpPr>
          <p:cNvPr id="4" name="TextBox 3"/>
          <p:cNvSpPr txBox="1"/>
          <p:nvPr/>
        </p:nvSpPr>
        <p:spPr>
          <a:xfrm>
            <a:off x="304800" y="457200"/>
            <a:ext cx="8686800" cy="1261884"/>
          </a:xfrm>
          <a:prstGeom prst="rect">
            <a:avLst/>
          </a:prstGeom>
          <a:noFill/>
        </p:spPr>
        <p:txBody>
          <a:bodyPr wrap="square" rtlCol="0">
            <a:spAutoFit/>
          </a:bodyPr>
          <a:lstStyle/>
          <a:p>
            <a:pPr algn="ctr"/>
            <a:r>
              <a:rPr lang="en-GB" sz="2800" b="1" dirty="0" smtClean="0">
                <a:solidFill>
                  <a:schemeClr val="bg1"/>
                </a:solidFill>
              </a:rPr>
              <a:t>“It’s convenience.  It’s the immediacy of it.” </a:t>
            </a:r>
          </a:p>
          <a:p>
            <a:pPr algn="ctr"/>
            <a:r>
              <a:rPr lang="en-GB" sz="2000" b="1" dirty="0" smtClean="0">
                <a:solidFill>
                  <a:schemeClr val="bg1"/>
                </a:solidFill>
              </a:rPr>
              <a:t>(UKF3, Experiencing, Male, Age 52, Artist &amp; Technical Support)</a:t>
            </a:r>
            <a:endParaRPr lang="en-US" sz="2000" b="1" i="1" dirty="0" smtClean="0">
              <a:solidFill>
                <a:schemeClr val="bg1"/>
              </a:solidFill>
            </a:endParaRPr>
          </a:p>
          <a:p>
            <a:endParaRPr lang="en-US" sz="2800" b="1" dirty="0">
              <a:solidFill>
                <a:schemeClr val="bg1"/>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ode\Downloads\large_6799330916.jpg"/>
          <p:cNvPicPr>
            <a:picLocks noChangeAspect="1" noChangeArrowheads="1"/>
          </p:cNvPicPr>
          <p:nvPr/>
        </p:nvPicPr>
        <p:blipFill>
          <a:blip r:embed="rId3">
            <a:lum contrast="-30000"/>
          </a:blip>
          <a:srcRect b="14562"/>
          <a:stretch>
            <a:fillRect/>
          </a:stretch>
        </p:blipFill>
        <p:spPr bwMode="auto">
          <a:xfrm>
            <a:off x="0" y="0"/>
            <a:ext cx="9144000" cy="6248400"/>
          </a:xfrm>
          <a:prstGeom prst="rect">
            <a:avLst/>
          </a:prstGeom>
          <a:noFill/>
        </p:spPr>
      </p:pic>
      <p:sp>
        <p:nvSpPr>
          <p:cNvPr id="3" name="TextBox 2"/>
          <p:cNvSpPr txBox="1"/>
          <p:nvPr/>
        </p:nvSpPr>
        <p:spPr>
          <a:xfrm>
            <a:off x="685800" y="533400"/>
            <a:ext cx="5715000" cy="707886"/>
          </a:xfrm>
          <a:prstGeom prst="rect">
            <a:avLst/>
          </a:prstGeom>
          <a:noFill/>
        </p:spPr>
        <p:txBody>
          <a:bodyPr wrap="square" rtlCol="0">
            <a:spAutoFit/>
          </a:bodyPr>
          <a:lstStyle/>
          <a:p>
            <a:r>
              <a:rPr lang="en-US" sz="4000" b="1" dirty="0" smtClean="0">
                <a:solidFill>
                  <a:schemeClr val="bg1"/>
                </a:solidFill>
              </a:rPr>
              <a:t>Human Sources</a:t>
            </a:r>
            <a:endParaRPr lang="en-US" sz="4000" b="1" dirty="0">
              <a:solidFill>
                <a:schemeClr val="bg1"/>
              </a:solidFill>
            </a:endParaRPr>
          </a:p>
        </p:txBody>
      </p:sp>
      <p:sp>
        <p:nvSpPr>
          <p:cNvPr id="4" name="TextBox 3"/>
          <p:cNvSpPr txBox="1"/>
          <p:nvPr/>
        </p:nvSpPr>
        <p:spPr>
          <a:xfrm>
            <a:off x="381000" y="4337209"/>
            <a:ext cx="8382000" cy="2215991"/>
          </a:xfrm>
          <a:prstGeom prst="rect">
            <a:avLst/>
          </a:prstGeom>
          <a:noFill/>
        </p:spPr>
        <p:txBody>
          <a:bodyPr wrap="square" rtlCol="0">
            <a:spAutoFit/>
          </a:bodyPr>
          <a:lstStyle/>
          <a:p>
            <a:pPr algn="ctr"/>
            <a:r>
              <a:rPr lang="en-GB" sz="2400" b="1" dirty="0" smtClean="0">
                <a:solidFill>
                  <a:schemeClr val="bg1"/>
                </a:solidFill>
              </a:rPr>
              <a:t>“I use </a:t>
            </a:r>
            <a:r>
              <a:rPr lang="en-GB" sz="2400" b="1" dirty="0" err="1" smtClean="0">
                <a:solidFill>
                  <a:schemeClr val="bg1"/>
                </a:solidFill>
              </a:rPr>
              <a:t>Facebook</a:t>
            </a:r>
            <a:r>
              <a:rPr lang="en-GB" sz="2400" b="1" dirty="0" smtClean="0">
                <a:solidFill>
                  <a:schemeClr val="bg1"/>
                </a:solidFill>
              </a:rPr>
              <a:t> for organizing my life basically, with friends and stuff. ...I also use that in education to talk to my friends about an equation, the things I don't understand and it works quite well.” </a:t>
            </a:r>
          </a:p>
          <a:p>
            <a:pPr algn="ctr"/>
            <a:r>
              <a:rPr lang="en-GB" sz="2000" b="1" dirty="0" smtClean="0">
                <a:solidFill>
                  <a:schemeClr val="bg1"/>
                </a:solidFill>
              </a:rPr>
              <a:t>(2UKS2, Emerging, Male, Age 18, Secondary School Student)</a:t>
            </a:r>
            <a:endParaRPr lang="en-US" sz="2000" b="1" dirty="0" smtClean="0">
              <a:solidFill>
                <a:schemeClr val="bg1"/>
              </a:solidFill>
            </a:endParaRPr>
          </a:p>
          <a:p>
            <a:endParaRPr lang="en-US"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28800" y="533400"/>
            <a:ext cx="7315200" cy="1447800"/>
          </a:xfrm>
        </p:spPr>
        <p:txBody>
          <a:bodyPr/>
          <a:lstStyle/>
          <a:p>
            <a:pPr>
              <a:buNone/>
            </a:pPr>
            <a:r>
              <a:rPr lang="en-GB" sz="2800" b="1" dirty="0" smtClean="0">
                <a:solidFill>
                  <a:schemeClr val="bg1"/>
                </a:solidFill>
                <a:latin typeface="Trebuchet MS" pitchFamily="34" charset="0"/>
              </a:rPr>
              <a:t>“I just type it into Google and see what comes up.” (UKS2)</a:t>
            </a:r>
          </a:p>
          <a:p>
            <a:endParaRPr lang="en-US" dirty="0">
              <a:solidFill>
                <a:schemeClr val="bg1"/>
              </a:solidFill>
            </a:endParaRPr>
          </a:p>
        </p:txBody>
      </p:sp>
      <p:pic>
        <p:nvPicPr>
          <p:cNvPr id="4" name="Picture 1"/>
          <p:cNvPicPr>
            <a:picLocks noChangeAspect="1"/>
          </p:cNvPicPr>
          <p:nvPr/>
        </p:nvPicPr>
        <p:blipFill>
          <a:blip r:embed="rId3" cstate="print"/>
          <a:srcRect/>
          <a:stretch>
            <a:fillRect/>
          </a:stretch>
        </p:blipFill>
        <p:spPr bwMode="auto">
          <a:xfrm>
            <a:off x="0" y="0"/>
            <a:ext cx="9144000" cy="6379324"/>
          </a:xfrm>
          <a:prstGeom prst="rect">
            <a:avLst/>
          </a:prstGeom>
          <a:noFill/>
          <a:ln w="9525">
            <a:noFill/>
            <a:miter lim="800000"/>
            <a:headEnd/>
            <a:tailEnd/>
          </a:ln>
        </p:spPr>
      </p:pic>
      <p:sp>
        <p:nvSpPr>
          <p:cNvPr id="5" name="Content Placeholder 2"/>
          <p:cNvSpPr txBox="1">
            <a:spLocks/>
          </p:cNvSpPr>
          <p:nvPr/>
        </p:nvSpPr>
        <p:spPr>
          <a:xfrm>
            <a:off x="381000" y="304800"/>
            <a:ext cx="8382000" cy="2057400"/>
          </a:xfrm>
          <a:prstGeom prst="rect">
            <a:avLst/>
          </a:prstGeom>
        </p:spPr>
        <p:txBody>
          <a:bodyPr vert="horz" lIns="91440" tIns="45720" rIns="91440" bIns="45720" rtlCol="0">
            <a:normAutofit fontScale="25000" lnSpcReduction="20000"/>
          </a:bodyPr>
          <a:lstStyle/>
          <a:p>
            <a:pPr algn="ctr"/>
            <a:r>
              <a:rPr lang="en-US" sz="11200" b="1" dirty="0" smtClean="0">
                <a:solidFill>
                  <a:schemeClr val="bg1"/>
                </a:solidFill>
                <a:latin typeface="Arial" pitchFamily="34" charset="0"/>
                <a:cs typeface="Arial" pitchFamily="34" charset="0"/>
              </a:rPr>
              <a:t>“It’s like a taboo I guess with all teachers, they just all say – you know, when they explain the paper they always say, ‘Don’t use Wikipedia.’” </a:t>
            </a:r>
            <a:r>
              <a:rPr lang="en-US" sz="8000" b="1" dirty="0" smtClean="0">
                <a:solidFill>
                  <a:schemeClr val="bg1"/>
                </a:solidFill>
                <a:latin typeface="Arial" pitchFamily="34" charset="0"/>
                <a:cs typeface="Arial" pitchFamily="34" charset="0"/>
              </a:rPr>
              <a:t>(USU7, Emerging, Female, Age 19, Political Science)</a:t>
            </a:r>
            <a:endParaRPr kumimoji="0" lang="en-US" sz="7200" b="1"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sp>
        <p:nvSpPr>
          <p:cNvPr id="6" name="TextBox 5"/>
          <p:cNvSpPr txBox="1"/>
          <p:nvPr/>
        </p:nvSpPr>
        <p:spPr>
          <a:xfrm>
            <a:off x="1600200" y="5021759"/>
            <a:ext cx="6248400" cy="769441"/>
          </a:xfrm>
          <a:prstGeom prst="rect">
            <a:avLst/>
          </a:prstGeom>
          <a:noFill/>
        </p:spPr>
        <p:txBody>
          <a:bodyPr wrap="square" rtlCol="0">
            <a:spAutoFit/>
          </a:bodyPr>
          <a:lstStyle/>
          <a:p>
            <a:r>
              <a:rPr lang="en-US" sz="4400" b="1" dirty="0" smtClean="0">
                <a:solidFill>
                  <a:schemeClr val="bg1"/>
                </a:solidFill>
                <a:cs typeface="Arial"/>
              </a:rPr>
              <a:t>Learning Black Market</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ode\Downloads\origin_1750671901.jpg"/>
          <p:cNvPicPr>
            <a:picLocks noChangeAspect="1" noChangeArrowheads="1"/>
          </p:cNvPicPr>
          <p:nvPr/>
        </p:nvPicPr>
        <p:blipFill>
          <a:blip r:embed="rId3">
            <a:lum bright="-20000" contrast="-10000"/>
          </a:blip>
          <a:srcRect b="48750"/>
          <a:stretch>
            <a:fillRect/>
          </a:stretch>
        </p:blipFill>
        <p:spPr bwMode="auto">
          <a:xfrm>
            <a:off x="0" y="0"/>
            <a:ext cx="9144000" cy="6248400"/>
          </a:xfrm>
          <a:prstGeom prst="rect">
            <a:avLst/>
          </a:prstGeom>
          <a:noFill/>
        </p:spPr>
      </p:pic>
      <p:sp>
        <p:nvSpPr>
          <p:cNvPr id="2" name="TextBox 1"/>
          <p:cNvSpPr txBox="1"/>
          <p:nvPr/>
        </p:nvSpPr>
        <p:spPr>
          <a:xfrm>
            <a:off x="1371600" y="1143000"/>
            <a:ext cx="7239000" cy="830997"/>
          </a:xfrm>
          <a:prstGeom prst="rect">
            <a:avLst/>
          </a:prstGeom>
          <a:noFill/>
        </p:spPr>
        <p:txBody>
          <a:bodyPr wrap="square" rtlCol="0">
            <a:spAutoFit/>
          </a:bodyPr>
          <a:lstStyle/>
          <a:p>
            <a:r>
              <a:rPr lang="en-US" sz="4800" b="1" dirty="0" smtClean="0">
                <a:solidFill>
                  <a:schemeClr val="bg1"/>
                </a:solidFill>
              </a:rPr>
              <a:t>Think Less, Find More</a:t>
            </a:r>
            <a:endParaRPr lang="en-US" sz="4800" b="1" dirty="0">
              <a:solidFill>
                <a:schemeClr val="bg1"/>
              </a:solidFill>
            </a:endParaRPr>
          </a:p>
        </p:txBody>
      </p:sp>
      <p:sp>
        <p:nvSpPr>
          <p:cNvPr id="4" name="TextBox 3"/>
          <p:cNvSpPr txBox="1"/>
          <p:nvPr/>
        </p:nvSpPr>
        <p:spPr>
          <a:xfrm>
            <a:off x="1066800" y="4116526"/>
            <a:ext cx="7315200" cy="1692771"/>
          </a:xfrm>
          <a:prstGeom prst="rect">
            <a:avLst/>
          </a:prstGeom>
          <a:noFill/>
        </p:spPr>
        <p:txBody>
          <a:bodyPr wrap="square" rtlCol="0">
            <a:spAutoFit/>
          </a:bodyPr>
          <a:lstStyle/>
          <a:p>
            <a:pPr algn="ctr"/>
            <a:r>
              <a:rPr lang="en-GB" sz="2800" b="1" dirty="0" smtClean="0">
                <a:solidFill>
                  <a:schemeClr val="bg1"/>
                </a:solidFill>
              </a:rPr>
              <a:t>“Like, if two of them say the same thing then that must be right.” </a:t>
            </a:r>
          </a:p>
          <a:p>
            <a:pPr algn="ctr"/>
            <a:r>
              <a:rPr lang="en-GB" sz="2000" b="1" dirty="0" smtClean="0">
                <a:solidFill>
                  <a:schemeClr val="bg1"/>
                </a:solidFill>
              </a:rPr>
              <a:t>(USS4, Emerging, Male, Age 17, High School Student)</a:t>
            </a:r>
            <a:endParaRPr lang="en-US" sz="2000" b="1" i="1" dirty="0" smtClean="0">
              <a:solidFill>
                <a:schemeClr val="bg1"/>
              </a:solidFill>
            </a:endParaRPr>
          </a:p>
          <a:p>
            <a:endParaRPr lang="en-US" sz="2800" b="1" dirty="0">
              <a:solidFill>
                <a:schemeClr val="bg1"/>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hoode\Downloads\large_6732616879.jpg"/>
          <p:cNvPicPr>
            <a:picLocks noChangeAspect="1" noChangeArrowheads="1"/>
          </p:cNvPicPr>
          <p:nvPr/>
        </p:nvPicPr>
        <p:blipFill>
          <a:blip r:embed="rId3">
            <a:lum contrast="-20000"/>
          </a:blip>
          <a:srcRect l="19766" r="22381" b="10041"/>
          <a:stretch>
            <a:fillRect/>
          </a:stretch>
        </p:blipFill>
        <p:spPr bwMode="auto">
          <a:xfrm>
            <a:off x="0" y="0"/>
            <a:ext cx="9144000" cy="6248400"/>
          </a:xfrm>
          <a:prstGeom prst="rect">
            <a:avLst/>
          </a:prstGeom>
          <a:noFill/>
        </p:spPr>
      </p:pic>
      <p:sp>
        <p:nvSpPr>
          <p:cNvPr id="2" name="TextBox 1"/>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Academia Isn’t (Always) Learning</a:t>
            </a:r>
            <a:endParaRPr lang="en-US" sz="4000" b="1" dirty="0">
              <a:solidFill>
                <a:schemeClr val="bg1"/>
              </a:solidFill>
            </a:endParaRPr>
          </a:p>
        </p:txBody>
      </p:sp>
      <p:sp>
        <p:nvSpPr>
          <p:cNvPr id="4" name="TextBox 3"/>
          <p:cNvSpPr txBox="1"/>
          <p:nvPr/>
        </p:nvSpPr>
        <p:spPr>
          <a:xfrm>
            <a:off x="533400" y="4327029"/>
            <a:ext cx="8077200" cy="1692771"/>
          </a:xfrm>
          <a:prstGeom prst="rect">
            <a:avLst/>
          </a:prstGeom>
          <a:noFill/>
        </p:spPr>
        <p:txBody>
          <a:bodyPr wrap="square" rtlCol="0">
            <a:spAutoFit/>
          </a:bodyPr>
          <a:lstStyle/>
          <a:p>
            <a:r>
              <a:rPr lang="en-GB" sz="2800" b="1" dirty="0" smtClean="0">
                <a:solidFill>
                  <a:schemeClr val="bg1"/>
                </a:solidFill>
              </a:rPr>
              <a:t>“And so like my parents will always go, ‘Well look it up in a book, go to the library.’ And I’ll go, ‘Well there’s the internet just there.’” </a:t>
            </a:r>
            <a:r>
              <a:rPr lang="en-GB" sz="2000" b="1" dirty="0" smtClean="0">
                <a:solidFill>
                  <a:schemeClr val="bg1"/>
                </a:solidFill>
              </a:rPr>
              <a:t>(UKU5, Emerging, Female, Age 19, Chemistry)</a:t>
            </a:r>
            <a:endParaRPr lang="en-US" sz="2000" b="1" dirty="0">
              <a:solidFill>
                <a:schemeClr val="bg1"/>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normAutofit fontScale="90000"/>
          </a:bodyPr>
          <a:lstStyle/>
          <a:p>
            <a:pPr eaLnBrk="1" hangingPunct="1"/>
            <a:r>
              <a:rPr lang="en-GB" sz="2200" dirty="0" smtClean="0"/>
              <a:t>Visitors and Residents: </a:t>
            </a:r>
            <a:br>
              <a:rPr lang="en-GB" sz="2200" dirty="0" smtClean="0"/>
            </a:br>
            <a:r>
              <a:rPr lang="en-GB" sz="2200" dirty="0" smtClean="0"/>
              <a:t>What motivates engagement with the digital information environment?</a:t>
            </a:r>
            <a:endParaRPr lang="en-US" sz="2200" dirty="0" smtClean="0"/>
          </a:p>
        </p:txBody>
      </p:sp>
      <p:sp>
        <p:nvSpPr>
          <p:cNvPr id="40962" name="Content Placeholder 2"/>
          <p:cNvSpPr>
            <a:spLocks noGrp="1"/>
          </p:cNvSpPr>
          <p:nvPr>
            <p:ph idx="4294967295"/>
          </p:nvPr>
        </p:nvSpPr>
        <p:spPr>
          <a:xfrm>
            <a:off x="152400" y="1143000"/>
            <a:ext cx="4495800" cy="4495800"/>
          </a:xfrm>
        </p:spPr>
        <p:txBody>
          <a:bodyPr>
            <a:noAutofit/>
          </a:bodyPr>
          <a:lstStyle/>
          <a:p>
            <a:pPr marL="0" indent="0" eaLnBrk="1" hangingPunct="1">
              <a:lnSpc>
                <a:spcPct val="80000"/>
              </a:lnSpc>
              <a:spcBef>
                <a:spcPts val="600"/>
              </a:spcBef>
              <a:buNone/>
            </a:pPr>
            <a:r>
              <a:rPr lang="en-US" sz="2400" dirty="0" smtClean="0"/>
              <a:t>Partners</a:t>
            </a:r>
          </a:p>
          <a:p>
            <a:pPr lvl="1">
              <a:lnSpc>
                <a:spcPct val="100000"/>
              </a:lnSpc>
              <a:spcBef>
                <a:spcPts val="0"/>
              </a:spcBef>
              <a:buFontTx/>
              <a:buChar char="•"/>
            </a:pPr>
            <a:r>
              <a:rPr lang="en-US" sz="2000" dirty="0" smtClean="0"/>
              <a:t>JISC (UK funding body)</a:t>
            </a:r>
            <a:br>
              <a:rPr lang="en-US" sz="2000" dirty="0" smtClean="0"/>
            </a:br>
            <a:endParaRPr lang="en-US" sz="2000" dirty="0" smtClean="0"/>
          </a:p>
          <a:p>
            <a:pPr lvl="1">
              <a:lnSpc>
                <a:spcPct val="100000"/>
              </a:lnSpc>
              <a:spcBef>
                <a:spcPts val="0"/>
              </a:spcBef>
              <a:buFontTx/>
              <a:buChar char="•"/>
            </a:pPr>
            <a:r>
              <a:rPr lang="en-US" sz="2000" dirty="0" smtClean="0"/>
              <a:t>OCLC</a:t>
            </a:r>
          </a:p>
          <a:p>
            <a:pPr lvl="2">
              <a:lnSpc>
                <a:spcPct val="100000"/>
              </a:lnSpc>
              <a:spcBef>
                <a:spcPts val="0"/>
              </a:spcBef>
            </a:pPr>
            <a:r>
              <a:rPr lang="en-GB" sz="1800" dirty="0" smtClean="0"/>
              <a:t>Lynn Silipigni Connaway, Ph.D.</a:t>
            </a:r>
          </a:p>
          <a:p>
            <a:pPr lvl="2">
              <a:lnSpc>
                <a:spcPct val="100000"/>
              </a:lnSpc>
              <a:spcBef>
                <a:spcPts val="0"/>
              </a:spcBef>
            </a:pPr>
            <a:r>
              <a:rPr lang="en-GB" sz="1800" dirty="0" smtClean="0"/>
              <a:t>Erin M. Hood, M.L.I.S.</a:t>
            </a:r>
            <a:br>
              <a:rPr lang="en-GB" sz="1800" dirty="0" smtClean="0"/>
            </a:br>
            <a:endParaRPr lang="en-GB" sz="1800" dirty="0" smtClean="0"/>
          </a:p>
          <a:p>
            <a:pPr lvl="1">
              <a:lnSpc>
                <a:spcPct val="100000"/>
              </a:lnSpc>
              <a:spcBef>
                <a:spcPts val="0"/>
              </a:spcBef>
              <a:buFontTx/>
              <a:buChar char="•"/>
            </a:pPr>
            <a:r>
              <a:rPr lang="en-US" sz="2000" dirty="0" smtClean="0"/>
              <a:t>Oxford University</a:t>
            </a:r>
          </a:p>
          <a:p>
            <a:pPr lvl="2">
              <a:lnSpc>
                <a:spcPct val="100000"/>
              </a:lnSpc>
              <a:spcBef>
                <a:spcPts val="0"/>
              </a:spcBef>
            </a:pPr>
            <a:r>
              <a:rPr lang="en-US" sz="1800" dirty="0" smtClean="0"/>
              <a:t>David White </a:t>
            </a:r>
          </a:p>
          <a:p>
            <a:pPr lvl="2">
              <a:lnSpc>
                <a:spcPct val="100000"/>
              </a:lnSpc>
              <a:spcBef>
                <a:spcPts val="0"/>
              </a:spcBef>
            </a:pPr>
            <a:r>
              <a:rPr lang="en-US" sz="1800" dirty="0" smtClean="0"/>
              <a:t>Alison Le Cornu, Ph.D.</a:t>
            </a:r>
            <a:br>
              <a:rPr lang="en-US" sz="1800" dirty="0" smtClean="0"/>
            </a:br>
            <a:endParaRPr lang="en-US" sz="1800" dirty="0" smtClean="0"/>
          </a:p>
          <a:p>
            <a:pPr lvl="1">
              <a:lnSpc>
                <a:spcPct val="100000"/>
              </a:lnSpc>
              <a:spcBef>
                <a:spcPts val="0"/>
              </a:spcBef>
              <a:buFontTx/>
              <a:buChar char="•"/>
            </a:pPr>
            <a:r>
              <a:rPr lang="en-US" sz="2000" dirty="0" smtClean="0"/>
              <a:t>University of North Carolina, Charlotte</a:t>
            </a:r>
          </a:p>
          <a:p>
            <a:pPr lvl="2">
              <a:lnSpc>
                <a:spcPct val="100000"/>
              </a:lnSpc>
              <a:spcBef>
                <a:spcPts val="0"/>
              </a:spcBef>
            </a:pPr>
            <a:r>
              <a:rPr lang="en-US" sz="1800" dirty="0" smtClean="0"/>
              <a:t>Donna Lanclos, Ph.D.</a:t>
            </a:r>
          </a:p>
        </p:txBody>
      </p:sp>
      <p:pic>
        <p:nvPicPr>
          <p:cNvPr id="1026" name="Picture 2" descr="C:\Users\hoode\Downloads\large_712710373.jpg"/>
          <p:cNvPicPr>
            <a:picLocks noChangeAspect="1" noChangeArrowheads="1"/>
          </p:cNvPicPr>
          <p:nvPr/>
        </p:nvPicPr>
        <p:blipFill>
          <a:blip r:embed="rId3"/>
          <a:srcRect l="39443"/>
          <a:stretch>
            <a:fillRect/>
          </a:stretch>
        </p:blipFill>
        <p:spPr bwMode="auto">
          <a:xfrm>
            <a:off x="4953000" y="1066800"/>
            <a:ext cx="3977640" cy="4368269"/>
          </a:xfrm>
          <a:prstGeom prst="rect">
            <a:avLst/>
          </a:prstGeom>
          <a:noFill/>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ode\Downloads\origin_32325828.jpg"/>
          <p:cNvPicPr>
            <a:picLocks noChangeAspect="1" noChangeArrowheads="1"/>
          </p:cNvPicPr>
          <p:nvPr/>
        </p:nvPicPr>
        <p:blipFill>
          <a:blip r:embed="rId3"/>
          <a:srcRect t="8889"/>
          <a:stretch>
            <a:fillRect/>
          </a:stretch>
        </p:blipFill>
        <p:spPr bwMode="auto">
          <a:xfrm>
            <a:off x="0" y="0"/>
            <a:ext cx="9144000" cy="6248400"/>
          </a:xfrm>
          <a:prstGeom prst="rect">
            <a:avLst/>
          </a:prstGeom>
          <a:noFill/>
        </p:spPr>
      </p:pic>
      <p:sp>
        <p:nvSpPr>
          <p:cNvPr id="2" name="Title 1"/>
          <p:cNvSpPr>
            <a:spLocks noGrp="1"/>
          </p:cNvSpPr>
          <p:nvPr>
            <p:ph type="title" idx="4294967295"/>
          </p:nvPr>
        </p:nvSpPr>
        <p:spPr>
          <a:xfrm>
            <a:off x="609600" y="914400"/>
            <a:ext cx="7696200" cy="2971800"/>
          </a:xfrm>
        </p:spPr>
        <p:txBody>
          <a:bodyPr>
            <a:normAutofit/>
          </a:bodyPr>
          <a:lstStyle/>
          <a:p>
            <a:pPr algn="ctr"/>
            <a:r>
              <a:rPr lang="en-US" sz="6600" dirty="0" smtClean="0">
                <a:solidFill>
                  <a:schemeClr val="accent6"/>
                </a:solidFill>
              </a:rPr>
              <a:t>Engaging Constituents</a:t>
            </a:r>
            <a:endParaRPr lang="en-US" sz="6600" dirty="0">
              <a:solidFill>
                <a:schemeClr val="accent6"/>
              </a:solidFil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22313" y="1371600"/>
            <a:ext cx="7772400" cy="3352800"/>
          </a:xfrm>
        </p:spPr>
        <p:txBody>
          <a:bodyPr/>
          <a:lstStyle/>
          <a:p>
            <a:pPr algn="ctr"/>
            <a:r>
              <a:rPr lang="en-US" dirty="0" smtClean="0"/>
              <a:t>Questions &amp; Discussion</a:t>
            </a:r>
          </a:p>
        </p:txBody>
      </p:sp>
      <p:sp>
        <p:nvSpPr>
          <p:cNvPr id="3" name="Content Placeholder 2"/>
          <p:cNvSpPr>
            <a:spLocks noGrp="1"/>
          </p:cNvSpPr>
          <p:nvPr>
            <p:ph type="body" idx="1"/>
          </p:nvPr>
        </p:nvSpPr>
        <p:spPr>
          <a:xfrm>
            <a:off x="646113" y="3564017"/>
            <a:ext cx="3544887" cy="1160383"/>
          </a:xfrm>
        </p:spPr>
        <p:txBody>
          <a:bodyPr/>
          <a:lstStyle/>
          <a:p>
            <a:pPr algn="ctr">
              <a:spcBef>
                <a:spcPts val="0"/>
              </a:spcBef>
            </a:pPr>
            <a:r>
              <a:rPr lang="en-US" dirty="0" smtClean="0"/>
              <a:t>Lynn Silipigni Connaway</a:t>
            </a:r>
            <a:br>
              <a:rPr lang="en-US" dirty="0" smtClean="0"/>
            </a:br>
            <a:r>
              <a:rPr lang="en-US" dirty="0" smtClean="0"/>
              <a:t>connawal@oclc.org</a:t>
            </a:r>
          </a:p>
          <a:p>
            <a:pPr algn="ctr">
              <a:spcBef>
                <a:spcPts val="0"/>
              </a:spcBef>
            </a:pPr>
            <a:r>
              <a:rPr lang="en-US" dirty="0" smtClean="0"/>
              <a:t>@</a:t>
            </a:r>
            <a:r>
              <a:rPr lang="en-US" dirty="0" err="1" smtClean="0"/>
              <a:t>LynnConnaway</a:t>
            </a:r>
            <a:endParaRPr lang="en-US" dirty="0"/>
          </a:p>
        </p:txBody>
      </p:sp>
      <p:sp>
        <p:nvSpPr>
          <p:cNvPr id="5" name="Content Placeholder 2"/>
          <p:cNvSpPr txBox="1">
            <a:spLocks/>
          </p:cNvSpPr>
          <p:nvPr/>
        </p:nvSpPr>
        <p:spPr>
          <a:xfrm>
            <a:off x="5257800" y="990600"/>
            <a:ext cx="3505200" cy="15001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10000"/>
              </a:lnSpc>
              <a:spcBef>
                <a:spcPts val="900"/>
              </a:spcBef>
              <a:spcAft>
                <a:spcPts val="0"/>
              </a:spcAft>
              <a:buClrTx/>
              <a:buSzTx/>
              <a:buFont typeface="Arial"/>
              <a:buNone/>
              <a:tabLst/>
              <a:defRPr/>
            </a:pPr>
            <a:endParaRPr kumimoji="0" lang="en-US" sz="2000" b="0" i="0" u="none" strike="noStrike" kern="1200" cap="none" spc="0" normalizeH="0" baseline="0" noProof="0" dirty="0">
              <a:ln>
                <a:noFill/>
              </a:ln>
              <a:solidFill>
                <a:schemeClr val="bg1"/>
              </a:solidFill>
              <a:effectLst/>
              <a:uLnTx/>
              <a:uFillTx/>
              <a:latin typeface="Arial"/>
              <a:ea typeface="+mn-ea"/>
              <a:cs typeface="Arial"/>
            </a:endParaRPr>
          </a:p>
        </p:txBody>
      </p:sp>
      <p:sp>
        <p:nvSpPr>
          <p:cNvPr id="7" name="Rectangle 6"/>
          <p:cNvSpPr/>
          <p:nvPr/>
        </p:nvSpPr>
        <p:spPr>
          <a:xfrm>
            <a:off x="5257800" y="3616404"/>
            <a:ext cx="2819400" cy="1107996"/>
          </a:xfrm>
          <a:prstGeom prst="rect">
            <a:avLst/>
          </a:prstGeom>
        </p:spPr>
        <p:txBody>
          <a:bodyPr wrap="square">
            <a:spAutoFit/>
          </a:bodyPr>
          <a:lstStyle/>
          <a:p>
            <a:pPr algn="ctr">
              <a:lnSpc>
                <a:spcPct val="110000"/>
              </a:lnSpc>
            </a:pPr>
            <a:r>
              <a:rPr lang="en-US" sz="2000" dirty="0" smtClean="0">
                <a:solidFill>
                  <a:schemeClr val="bg1"/>
                </a:solidFill>
              </a:rPr>
              <a:t>Donna Lanclos</a:t>
            </a:r>
          </a:p>
          <a:p>
            <a:pPr algn="ctr">
              <a:lnSpc>
                <a:spcPct val="110000"/>
              </a:lnSpc>
            </a:pPr>
            <a:r>
              <a:rPr lang="en-US" sz="2000" dirty="0" smtClean="0">
                <a:solidFill>
                  <a:schemeClr val="bg1"/>
                </a:solidFill>
              </a:rPr>
              <a:t>dlanclos@uncc.edu</a:t>
            </a:r>
          </a:p>
          <a:p>
            <a:pPr algn="ctr">
              <a:lnSpc>
                <a:spcPct val="110000"/>
              </a:lnSpc>
            </a:pPr>
            <a:r>
              <a:rPr lang="en-US" sz="2000" dirty="0" smtClean="0">
                <a:solidFill>
                  <a:schemeClr val="bg1"/>
                </a:solidFill>
              </a:rPr>
              <a:t>@</a:t>
            </a:r>
            <a:r>
              <a:rPr lang="en-US" sz="2000" dirty="0" err="1" smtClean="0">
                <a:solidFill>
                  <a:schemeClr val="bg1"/>
                </a:solidFill>
              </a:rPr>
              <a:t>DonnaLanclos</a:t>
            </a:r>
            <a:endParaRPr lang="en-US" sz="2000" dirty="0" smtClean="0">
              <a:solidFill>
                <a:schemeClr val="bg1"/>
              </a:solidFill>
            </a:endParaRPr>
          </a:p>
        </p:txBody>
      </p:sp>
      <p:sp>
        <p:nvSpPr>
          <p:cNvPr id="8" name="TextBox 7"/>
          <p:cNvSpPr txBox="1"/>
          <p:nvPr/>
        </p:nvSpPr>
        <p:spPr>
          <a:xfrm>
            <a:off x="5638800" y="4953000"/>
            <a:ext cx="2248819" cy="1015663"/>
          </a:xfrm>
          <a:prstGeom prst="rect">
            <a:avLst/>
          </a:prstGeom>
          <a:noFill/>
        </p:spPr>
        <p:txBody>
          <a:bodyPr wrap="square" rtlCol="0">
            <a:spAutoFit/>
          </a:bodyPr>
          <a:lstStyle/>
          <a:p>
            <a:pPr algn="ctr"/>
            <a:r>
              <a:rPr lang="en-US" sz="2000" dirty="0" smtClean="0">
                <a:solidFill>
                  <a:schemeClr val="bg1"/>
                </a:solidFill>
              </a:rPr>
              <a:t>Erin Hood</a:t>
            </a:r>
          </a:p>
          <a:p>
            <a:pPr algn="ctr"/>
            <a:r>
              <a:rPr lang="en-US" sz="2000" dirty="0" smtClean="0">
                <a:solidFill>
                  <a:schemeClr val="bg1"/>
                </a:solidFill>
              </a:rPr>
              <a:t>hoode@oclc.org</a:t>
            </a:r>
          </a:p>
          <a:p>
            <a:pPr algn="ctr"/>
            <a:r>
              <a:rPr lang="en-US" sz="2000" dirty="0" smtClean="0">
                <a:solidFill>
                  <a:schemeClr val="bg1"/>
                </a:solidFill>
              </a:rPr>
              <a:t>@ErinMHood1</a:t>
            </a:r>
            <a:endParaRPr lang="en-US" sz="2000" dirty="0">
              <a:solidFill>
                <a:schemeClr val="bg1"/>
              </a:solidFill>
            </a:endParaRPr>
          </a:p>
        </p:txBody>
      </p:sp>
      <p:sp>
        <p:nvSpPr>
          <p:cNvPr id="9" name="Rectangle 8"/>
          <p:cNvSpPr/>
          <p:nvPr/>
        </p:nvSpPr>
        <p:spPr>
          <a:xfrm>
            <a:off x="646113" y="4810036"/>
            <a:ext cx="3505200" cy="1323439"/>
          </a:xfrm>
          <a:prstGeom prst="rect">
            <a:avLst/>
          </a:prstGeom>
        </p:spPr>
        <p:txBody>
          <a:bodyPr wrap="square">
            <a:spAutoFit/>
          </a:bodyPr>
          <a:lstStyle/>
          <a:p>
            <a:pPr lvl="0" algn="ctr">
              <a:defRPr/>
            </a:pPr>
            <a:r>
              <a:rPr lang="en-US" sz="2000" dirty="0" smtClean="0">
                <a:solidFill>
                  <a:schemeClr val="bg1"/>
                </a:solidFill>
                <a:cs typeface="Arial"/>
              </a:rPr>
              <a:t>David White</a:t>
            </a:r>
          </a:p>
          <a:p>
            <a:pPr algn="ctr"/>
            <a:r>
              <a:rPr lang="en-US" sz="2000" dirty="0" smtClean="0">
                <a:solidFill>
                  <a:schemeClr val="bg1"/>
                </a:solidFill>
                <a:cs typeface="Arial"/>
              </a:rPr>
              <a:t>david.white@conted.ox.ac.uk  </a:t>
            </a:r>
          </a:p>
          <a:p>
            <a:pPr algn="ctr"/>
            <a:r>
              <a:rPr lang="en-US" sz="2000" dirty="0" smtClean="0">
                <a:solidFill>
                  <a:schemeClr val="bg1"/>
                </a:solidFill>
                <a:cs typeface="Arial"/>
              </a:rPr>
              <a:t>@</a:t>
            </a:r>
            <a:r>
              <a:rPr lang="en-US" sz="2000" dirty="0" err="1" smtClean="0">
                <a:solidFill>
                  <a:schemeClr val="bg1"/>
                </a:solidFill>
                <a:cs typeface="Arial"/>
              </a:rPr>
              <a:t>daveowhite</a:t>
            </a:r>
            <a:endParaRPr lang="en-US" sz="2000" dirty="0" smtClean="0">
              <a:solidFill>
                <a:schemeClr val="bg1"/>
              </a:solidFill>
              <a:cs typeface="Arial"/>
            </a:endParaRPr>
          </a:p>
          <a:p>
            <a:endParaRPr lang="en-US" sz="2000" dirty="0" smtClean="0">
              <a:solidFill>
                <a:schemeClr val="bg1"/>
              </a:solidFill>
              <a:cs typeface="Aria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Bibliography</a:t>
            </a:r>
            <a:endParaRPr lang="en-US" dirty="0"/>
          </a:p>
        </p:txBody>
      </p:sp>
      <p:sp>
        <p:nvSpPr>
          <p:cNvPr id="7" name="Content Placeholder 6"/>
          <p:cNvSpPr>
            <a:spLocks noGrp="1"/>
          </p:cNvSpPr>
          <p:nvPr>
            <p:ph type="body" sz="quarter" idx="13"/>
          </p:nvPr>
        </p:nvSpPr>
        <p:spPr/>
        <p:txBody>
          <a:bodyPr>
            <a:noAutofit/>
          </a:bodyPr>
          <a:lstStyle/>
          <a:p>
            <a:pPr>
              <a:buNone/>
            </a:pPr>
            <a:endParaRPr lang="en-US" sz="1400" dirty="0" smtClean="0"/>
          </a:p>
          <a:p>
            <a:pPr>
              <a:buNone/>
            </a:pPr>
            <a:r>
              <a:rPr lang="en-US" sz="1400" dirty="0" smtClean="0"/>
              <a:t> </a:t>
            </a:r>
            <a:endParaRPr lang="en-US" sz="1400" dirty="0">
              <a:latin typeface="+mn-lt"/>
            </a:endParaRPr>
          </a:p>
        </p:txBody>
      </p:sp>
      <p:sp>
        <p:nvSpPr>
          <p:cNvPr id="4" name="TextBox 3"/>
          <p:cNvSpPr txBox="1"/>
          <p:nvPr/>
        </p:nvSpPr>
        <p:spPr>
          <a:xfrm>
            <a:off x="304800" y="990600"/>
            <a:ext cx="8382000" cy="5047536"/>
          </a:xfrm>
          <a:prstGeom prst="rect">
            <a:avLst/>
          </a:prstGeom>
          <a:noFill/>
        </p:spPr>
        <p:txBody>
          <a:bodyPr wrap="square" rtlCol="0">
            <a:spAutoFit/>
          </a:bodyPr>
          <a:lstStyle/>
          <a:p>
            <a:pPr>
              <a:defRPr/>
            </a:pPr>
            <a:r>
              <a:rPr lang="en-GB" sz="1400" dirty="0" smtClean="0"/>
              <a:t>Connaway, Lynn Silipigni. 2013. Why the internet is more attractive than the library. </a:t>
            </a:r>
            <a:r>
              <a:rPr lang="en-GB" sz="1400" i="1" dirty="0" smtClean="0"/>
              <a:t>The Serials Librarian</a:t>
            </a:r>
            <a:r>
              <a:rPr lang="en-GB" sz="1400" dirty="0" smtClean="0"/>
              <a:t> 64, no. 1-4: 41-56. </a:t>
            </a:r>
          </a:p>
          <a:p>
            <a:pPr>
              <a:defRPr/>
            </a:pPr>
            <a:endParaRPr lang="en-US" sz="1400" dirty="0" smtClean="0"/>
          </a:p>
          <a:p>
            <a:pPr>
              <a:defRPr/>
            </a:pPr>
            <a:r>
              <a:rPr lang="en-GB" sz="1400" dirty="0" smtClean="0"/>
              <a:t>Connaway, Lynn Silipigni, Donna Lanclos, and Erin M. Hood. 2013. “I always stick with the first thing that comes up on Google…” Where people go for information, what they use and why.  </a:t>
            </a:r>
            <a:r>
              <a:rPr lang="en-US" sz="1400" dirty="0" smtClean="0"/>
              <a:t>Accepted for publication, EDUCAUSE Review Online.</a:t>
            </a:r>
            <a:endParaRPr lang="en-GB" sz="1400" dirty="0" smtClean="0"/>
          </a:p>
          <a:p>
            <a:pPr>
              <a:defRPr/>
            </a:pPr>
            <a:endParaRPr lang="en-US" sz="1400" dirty="0" smtClean="0"/>
          </a:p>
          <a:p>
            <a:pPr>
              <a:defRPr/>
            </a:pPr>
            <a:r>
              <a:rPr lang="en-GB" sz="1400" dirty="0" smtClean="0"/>
              <a:t>Connaway, Lynn Silipigni, Donna Lanclos, David White, Alison Le Cornu, and Erin M. Hood. 2013. User-</a:t>
            </a:r>
            <a:r>
              <a:rPr lang="en-GB" sz="1400" dirty="0" err="1" smtClean="0"/>
              <a:t>centered</a:t>
            </a:r>
            <a:r>
              <a:rPr lang="en-GB" sz="1400" dirty="0" smtClean="0"/>
              <a:t> decision making: A new model for developing academic library services and systems. </a:t>
            </a:r>
            <a:r>
              <a:rPr lang="en-GB" sz="1400" i="1" dirty="0" smtClean="0"/>
              <a:t>IFLA Journal </a:t>
            </a:r>
            <a:r>
              <a:rPr lang="en-GB" sz="1400" dirty="0" smtClean="0"/>
              <a:t>39, no. 1: 30-36. </a:t>
            </a:r>
            <a:endParaRPr lang="en-US" sz="1400" dirty="0" smtClean="0"/>
          </a:p>
          <a:p>
            <a:pPr>
              <a:defRPr/>
            </a:pPr>
            <a:endParaRPr lang="en-US" sz="1400" dirty="0" smtClean="0"/>
          </a:p>
          <a:p>
            <a:r>
              <a:rPr lang="en-GB" sz="1400" dirty="0" smtClean="0"/>
              <a:t>Connaway, Lynn Silipigni, and Marie L. Radford. 2011. </a:t>
            </a:r>
            <a:r>
              <a:rPr lang="en-GB" sz="1400" i="1" dirty="0" smtClean="0"/>
              <a:t>Seeking synchronicity: Revelations and recommendations for virtual reference. </a:t>
            </a:r>
            <a:r>
              <a:rPr lang="en-GB" sz="1400" dirty="0" smtClean="0"/>
              <a:t>Dublin, OH: OCLC Research. </a:t>
            </a:r>
            <a:r>
              <a:rPr lang="en-GB" sz="1400" u="sng" dirty="0" smtClean="0">
                <a:hlinkClick r:id="rId3"/>
              </a:rPr>
              <a:t>http://www.oclc.org/reports/synchronicity/full.pdf</a:t>
            </a:r>
            <a:r>
              <a:rPr lang="en-GB" sz="1400" dirty="0" smtClean="0"/>
              <a:t>. </a:t>
            </a:r>
            <a:endParaRPr lang="en-US" sz="1400" dirty="0" smtClean="0"/>
          </a:p>
          <a:p>
            <a:endParaRPr lang="en-US" sz="1400" dirty="0" smtClean="0"/>
          </a:p>
          <a:p>
            <a:pPr>
              <a:defRPr/>
            </a:pPr>
            <a:r>
              <a:rPr lang="en-GB" sz="1400" dirty="0" smtClean="0"/>
              <a:t>Connaway, Lynn Silipigni, David White, and Donna Lanclos. 2011. Visitors and residents: What motivates engagement with the digital information environment? </a:t>
            </a:r>
            <a:r>
              <a:rPr lang="en-GB" sz="1400" i="1" dirty="0" smtClean="0"/>
              <a:t>Proceedings of the 74th ASIS&amp;T Annual Meeting</a:t>
            </a:r>
            <a:r>
              <a:rPr lang="en-GB" sz="1400" dirty="0" smtClean="0"/>
              <a:t> 48: 1-7.</a:t>
            </a:r>
            <a:endParaRPr lang="en-US" sz="1400" dirty="0" smtClean="0"/>
          </a:p>
          <a:p>
            <a:endParaRPr lang="en-US" sz="1400" dirty="0" smtClean="0"/>
          </a:p>
          <a:p>
            <a:pPr>
              <a:defRPr/>
            </a:pPr>
            <a:r>
              <a:rPr lang="en-GB" sz="1400" dirty="0" smtClean="0"/>
              <a:t>Connaway, Lynn Silipigni, David White, Donna Lanclos, and Alison Le Cornu. 2012. Visitors and residents: What motivates engagement with the digital information environment? </a:t>
            </a:r>
            <a:r>
              <a:rPr lang="en-GB" sz="1400" i="1" dirty="0" smtClean="0"/>
              <a:t>Information Research</a:t>
            </a:r>
            <a:r>
              <a:rPr lang="en-GB" sz="1400" dirty="0" smtClean="0"/>
              <a:t> 18, no. 1. </a:t>
            </a:r>
            <a:r>
              <a:rPr lang="en-GB" sz="1400" u="sng" dirty="0" smtClean="0">
                <a:hlinkClick r:id="rId4"/>
              </a:rPr>
              <a:t>http://informationr.net/ir/18-1/paper556.html#.Ug0ZTZI4tMg</a:t>
            </a:r>
            <a:r>
              <a:rPr lang="en-GB" sz="1400" dirty="0" smtClean="0"/>
              <a:t>.</a:t>
            </a:r>
          </a:p>
          <a:p>
            <a:pPr>
              <a:defRPr/>
            </a:pPr>
            <a:endParaRPr lang="en-GB" sz="1400" dirty="0" smtClean="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Selected Bibliography</a:t>
            </a:r>
            <a:endParaRPr lang="en-US" dirty="0"/>
          </a:p>
        </p:txBody>
      </p:sp>
      <p:sp>
        <p:nvSpPr>
          <p:cNvPr id="5" name="TextBox 4"/>
          <p:cNvSpPr txBox="1"/>
          <p:nvPr/>
        </p:nvSpPr>
        <p:spPr>
          <a:xfrm>
            <a:off x="152400" y="914400"/>
            <a:ext cx="8763000" cy="5047536"/>
          </a:xfrm>
          <a:prstGeom prst="rect">
            <a:avLst/>
          </a:prstGeom>
          <a:noFill/>
        </p:spPr>
        <p:txBody>
          <a:bodyPr wrap="square" rtlCol="0">
            <a:spAutoFit/>
          </a:bodyPr>
          <a:lstStyle/>
          <a:p>
            <a:pPr marL="463550" indent="-463550"/>
            <a:r>
              <a:rPr lang="en-US" sz="14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400" i="1" dirty="0" smtClean="0">
                <a:latin typeface="Arial" pitchFamily="34" charset="0"/>
                <a:cs typeface="Arial" pitchFamily="34" charset="0"/>
              </a:rPr>
              <a:t>Proceedings of the Association of College &amp; Research Libraries (ACRL) 2013 conference, April 10-13, 2013, Indianapolis, IN.</a:t>
            </a:r>
            <a:r>
              <a:rPr lang="en-US" sz="1400" dirty="0" smtClean="0">
                <a:latin typeface="Arial" pitchFamily="34" charset="0"/>
                <a:cs typeface="Arial" pitchFamily="34" charset="0"/>
              </a:rPr>
              <a:t> </a:t>
            </a:r>
            <a:r>
              <a:rPr lang="en-US" sz="1400" u="sng" dirty="0" smtClean="0">
                <a:hlinkClick r:id="rId3"/>
              </a:rPr>
              <a:t>http://www.ala.org/acrl/sites/ala.org.acrl/files/content/conferences/confsandpreconfs/2013/papers/Connaway_Google.pdf</a:t>
            </a:r>
            <a:r>
              <a:rPr lang="en-US" sz="1400" dirty="0" smtClean="0"/>
              <a:t>.</a:t>
            </a:r>
            <a:endParaRPr lang="en-US" sz="1400" dirty="0" smtClean="0">
              <a:latin typeface="Arial" pitchFamily="34" charset="0"/>
              <a:cs typeface="Arial" pitchFamily="34" charset="0"/>
            </a:endParaRPr>
          </a:p>
          <a:p>
            <a:pPr marL="463550" indent="-463550"/>
            <a:endParaRPr lang="en-US" sz="1400" dirty="0" smtClean="0">
              <a:latin typeface="Arial" pitchFamily="34" charset="0"/>
              <a:cs typeface="Arial" pitchFamily="34" charset="0"/>
            </a:endParaRPr>
          </a:p>
          <a:p>
            <a:pPr marL="463550" indent="-463550"/>
            <a:r>
              <a:rPr lang="en-GB" sz="1400" dirty="0" smtClean="0"/>
              <a:t>De Rosa, Cathy, Joanne Cantrell, Diane </a:t>
            </a:r>
            <a:r>
              <a:rPr lang="en-GB" sz="1400" dirty="0" err="1" smtClean="0"/>
              <a:t>Cellentani</a:t>
            </a:r>
            <a:r>
              <a:rPr lang="en-GB" sz="1400" dirty="0" smtClean="0"/>
              <a:t>, Janet Hawk, Lillie Jenkins, and </a:t>
            </a:r>
            <a:r>
              <a:rPr lang="en-GB" sz="1400" dirty="0" err="1" smtClean="0"/>
              <a:t>Alane</a:t>
            </a:r>
            <a:r>
              <a:rPr lang="en-GB" sz="1400" dirty="0" smtClean="0"/>
              <a:t> Wilson. 2005. </a:t>
            </a:r>
            <a:r>
              <a:rPr lang="en-GB" sz="1400" i="1" dirty="0" smtClean="0"/>
              <a:t>Perceptions of libraries and information resources: A report to the OCLC membership.</a:t>
            </a:r>
            <a:r>
              <a:rPr lang="en-GB" sz="1400" dirty="0" smtClean="0"/>
              <a:t> Dublin, OH: OCLC Online Computer Library </a:t>
            </a:r>
            <a:r>
              <a:rPr lang="en-GB" sz="1400" dirty="0" err="1" smtClean="0"/>
              <a:t>Center</a:t>
            </a:r>
            <a:r>
              <a:rPr lang="en-GB" sz="1400" dirty="0" smtClean="0"/>
              <a:t>. </a:t>
            </a:r>
            <a:r>
              <a:rPr lang="en-GB" sz="1400" u="sng" dirty="0" smtClean="0">
                <a:hlinkClick r:id="rId4"/>
              </a:rPr>
              <a:t>http://www.oclc.org/content/dam/oclc/reports/pdfs/Percept_all.pdf</a:t>
            </a:r>
            <a:r>
              <a:rPr lang="en-GB" sz="1400" dirty="0" smtClean="0"/>
              <a:t>.</a:t>
            </a:r>
            <a:endParaRPr lang="en-US" sz="1400" dirty="0" smtClean="0"/>
          </a:p>
          <a:p>
            <a:pPr marL="463550" indent="-463550"/>
            <a:endParaRPr lang="en-US" sz="1400" dirty="0" smtClean="0"/>
          </a:p>
          <a:p>
            <a:pPr marL="463550" indent="-463550"/>
            <a:r>
              <a:rPr lang="en-US" sz="1400" dirty="0" err="1" smtClean="0"/>
              <a:t>Prensky</a:t>
            </a:r>
            <a:r>
              <a:rPr lang="en-US" sz="1400" dirty="0" smtClean="0"/>
              <a:t>, Marc. 2001a. Digital natives, digital immigrants. </a:t>
            </a:r>
            <a:r>
              <a:rPr lang="en-US" sz="1400" i="1" dirty="0" smtClean="0"/>
              <a:t>On the Horizon</a:t>
            </a:r>
            <a:r>
              <a:rPr lang="en-US" sz="1400" dirty="0" smtClean="0"/>
              <a:t> 9, no. 5, </a:t>
            </a:r>
            <a:r>
              <a:rPr lang="en-US" sz="1400" u="sng" dirty="0" smtClean="0">
                <a:hlinkClick r:id="rId5"/>
              </a:rPr>
              <a:t>http://www.marcprensky.com/writing/Prensky%20-%20Digital%20Natives,%20Digital%20Immigrants%20-%20Part1.pdf</a:t>
            </a:r>
            <a:r>
              <a:rPr lang="en-US" sz="1400" dirty="0" smtClean="0"/>
              <a:t>.</a:t>
            </a:r>
          </a:p>
          <a:p>
            <a:pPr marL="463550" indent="-463550"/>
            <a:endParaRPr lang="en-US" sz="1400" u="sng" dirty="0" smtClean="0"/>
          </a:p>
          <a:p>
            <a:pPr marL="463550" indent="-463550"/>
            <a:r>
              <a:rPr lang="en-US" sz="1400" dirty="0" err="1" smtClean="0"/>
              <a:t>Prensky</a:t>
            </a:r>
            <a:r>
              <a:rPr lang="en-US" sz="1400" dirty="0" smtClean="0"/>
              <a:t>, Marc. 2001b. Do they really think differently? </a:t>
            </a:r>
            <a:r>
              <a:rPr lang="en-US" sz="1400" i="1" dirty="0" smtClean="0"/>
              <a:t>On the Horizon</a:t>
            </a:r>
            <a:r>
              <a:rPr lang="en-US" sz="1400" dirty="0" smtClean="0"/>
              <a:t> 9, no. 5,  </a:t>
            </a:r>
            <a:r>
              <a:rPr lang="en-US" sz="1400" u="sng" dirty="0" smtClean="0">
                <a:hlinkClick r:id="rId6"/>
              </a:rPr>
              <a:t>http://www.marcprensky.com/writing/Prensky%20-%20Digital%20Natives,%20Digital%20Immigrants%20-%20Part2.pdf</a:t>
            </a:r>
            <a:r>
              <a:rPr lang="en-US" sz="1400" dirty="0" smtClean="0"/>
              <a:t>.</a:t>
            </a:r>
          </a:p>
          <a:p>
            <a:pPr marL="463550" indent="-463550"/>
            <a:endParaRPr lang="en-US" sz="1400" dirty="0" smtClean="0"/>
          </a:p>
          <a:p>
            <a:pPr marL="463550" indent="-463550"/>
            <a:r>
              <a:rPr lang="en-GB" sz="1400" dirty="0" err="1" smtClean="0"/>
              <a:t>Pullinger</a:t>
            </a:r>
            <a:r>
              <a:rPr lang="en-GB" sz="1400" dirty="0" smtClean="0"/>
              <a:t>, David. 1999. Academics and the new information environment: The impact of local factors on use of electronic journals. </a:t>
            </a:r>
            <a:r>
              <a:rPr lang="en-GB" sz="1400" i="1" dirty="0" smtClean="0"/>
              <a:t>Journal of Information Science</a:t>
            </a:r>
            <a:r>
              <a:rPr lang="en-GB" sz="1400" dirty="0" smtClean="0"/>
              <a:t> 25, no. 2: 164–172.</a:t>
            </a:r>
            <a:endParaRPr lang="en-US" sz="1400" dirty="0" smtClean="0"/>
          </a:p>
          <a:p>
            <a:pPr marL="463550" indent="-463550"/>
            <a:endParaRPr lang="en-US" sz="1400" dirty="0" smtClean="0"/>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Selected Bibliography</a:t>
            </a:r>
            <a:endParaRPr lang="en-US" dirty="0"/>
          </a:p>
        </p:txBody>
      </p:sp>
      <p:sp>
        <p:nvSpPr>
          <p:cNvPr id="5" name="TextBox 4"/>
          <p:cNvSpPr txBox="1"/>
          <p:nvPr/>
        </p:nvSpPr>
        <p:spPr>
          <a:xfrm>
            <a:off x="152400" y="838200"/>
            <a:ext cx="8763000" cy="3173176"/>
          </a:xfrm>
          <a:prstGeom prst="rect">
            <a:avLst/>
          </a:prstGeom>
          <a:noFill/>
        </p:spPr>
        <p:txBody>
          <a:bodyPr wrap="square" rtlCol="0">
            <a:spAutoFit/>
          </a:bodyPr>
          <a:lstStyle/>
          <a:p>
            <a:pPr marL="463550" indent="-463550">
              <a:defRPr/>
            </a:pPr>
            <a:endParaRPr lang="en-US" sz="1400" dirty="0" smtClean="0"/>
          </a:p>
          <a:p>
            <a:pPr marL="463550" indent="-463550">
              <a:defRPr/>
            </a:pPr>
            <a:r>
              <a:rPr lang="en-GB" sz="1400" dirty="0" smtClean="0"/>
              <a:t>White, David S., and Lynn Silipigni Connaway. 2011-2012. </a:t>
            </a:r>
            <a:r>
              <a:rPr lang="en-GB" sz="1400" i="1" dirty="0" smtClean="0"/>
              <a:t>Visitors &amp; residents: What motivates engagement with the digital information environment?</a:t>
            </a:r>
            <a:r>
              <a:rPr lang="en-GB" sz="1400" dirty="0" smtClean="0"/>
              <a:t> Funded by JISC, OCLC, and Oxford University. </a:t>
            </a:r>
            <a:r>
              <a:rPr lang="en-GB" sz="1400" u="sng" dirty="0" smtClean="0">
                <a:hlinkClick r:id="rId3"/>
              </a:rPr>
              <a:t>http://www.oclc.org/research/activities/vandr/</a:t>
            </a:r>
            <a:r>
              <a:rPr lang="en-GB" sz="1400" u="sng" dirty="0" smtClean="0"/>
              <a:t> </a:t>
            </a:r>
            <a:r>
              <a:rPr lang="en-GB" sz="1400" dirty="0" smtClean="0"/>
              <a:t>and </a:t>
            </a:r>
            <a:r>
              <a:rPr lang="en-GB" sz="1400" u="sng" dirty="0" smtClean="0">
                <a:hlinkClick r:id="rId4"/>
              </a:rPr>
              <a:t>http://www.jisc.ac.uk/whatwedo/projects/visitorsandresidents.aspx</a:t>
            </a:r>
            <a:r>
              <a:rPr lang="en-GB" sz="1400" dirty="0" smtClean="0"/>
              <a:t>.</a:t>
            </a:r>
            <a:endParaRPr lang="en-US" sz="1400" dirty="0" smtClean="0"/>
          </a:p>
          <a:p>
            <a:pPr marL="463550" indent="-463550">
              <a:defRPr/>
            </a:pPr>
            <a:endParaRPr lang="en-US" sz="1400" dirty="0" smtClean="0"/>
          </a:p>
          <a:p>
            <a:pPr marL="463550" indent="-463550">
              <a:defRPr/>
            </a:pPr>
            <a:r>
              <a:rPr lang="en-US" sz="1400" dirty="0" smtClean="0"/>
              <a:t>White, David. 2008. Not “natives” &amp; “immigrants” but “visitors” &amp; “residents.” TALL Blog: Online Education with the University of Oxford, April 23, </a:t>
            </a:r>
            <a:r>
              <a:rPr lang="en-US" sz="1400" u="sng" dirty="0" smtClean="0">
                <a:hlinkClick r:id="rId5"/>
              </a:rPr>
              <a:t>http://tallblog.conted.ox.ac.uk/index.php/2008/07/23/not-natives-immigrants-but-visitors-residents/</a:t>
            </a:r>
            <a:r>
              <a:rPr lang="en-US" sz="1400" dirty="0" smtClean="0"/>
              <a:t>.</a:t>
            </a:r>
          </a:p>
          <a:p>
            <a:pPr marL="463550" indent="-463550"/>
            <a:endParaRPr lang="en-US" sz="1400" dirty="0" smtClean="0">
              <a:cs typeface="Arial" charset="0"/>
            </a:endParaRPr>
          </a:p>
          <a:p>
            <a:pPr marL="463550" lvl="2" indent="-463550" defTabSz="896203" fontAlgn="base">
              <a:spcBef>
                <a:spcPct val="30000"/>
              </a:spcBef>
              <a:spcAft>
                <a:spcPct val="0"/>
              </a:spcAft>
              <a:defRPr/>
            </a:pPr>
            <a:r>
              <a:rPr lang="en-US" sz="1400" dirty="0" smtClean="0">
                <a:cs typeface="Arial" pitchFamily="34" charset="0"/>
              </a:rPr>
              <a:t>White, David S., and Alison Le Cornu. 2011. Visitors and Residents: A new typology for online engagement. </a:t>
            </a:r>
            <a:r>
              <a:rPr lang="en-US" sz="1400" i="1" dirty="0" smtClean="0">
                <a:cs typeface="Arial" pitchFamily="34" charset="0"/>
              </a:rPr>
              <a:t>First Monday</a:t>
            </a:r>
            <a:r>
              <a:rPr lang="en-US" sz="1400" dirty="0" smtClean="0">
                <a:cs typeface="Arial" pitchFamily="34" charset="0"/>
              </a:rPr>
              <a:t> 16, no. 9, </a:t>
            </a:r>
            <a:r>
              <a:rPr lang="en-US" sz="1400" u="sng" dirty="0" smtClean="0">
                <a:cs typeface="Arial" pitchFamily="34" charset="0"/>
                <a:hlinkClick r:id="rId6"/>
              </a:rPr>
              <a:t>http://firstmonday.org/htbin/cgiwrap/bin/ojs/index.php/fm/article/viewArticle/3171/3049</a:t>
            </a:r>
            <a:r>
              <a:rPr lang="en-US" sz="1400" dirty="0" smtClean="0">
                <a:cs typeface="Arial" pitchFamily="34" charset="0"/>
              </a:rPr>
              <a:t>.</a:t>
            </a:r>
          </a:p>
          <a:p>
            <a:endParaRPr lang="en-US" sz="1400" dirty="0" smtClean="0">
              <a:latin typeface="Arial" pitchFamily="34" charset="0"/>
              <a:cs typeface="Arial" pitchFamily="34" charset="0"/>
            </a:endParaRPr>
          </a:p>
        </p:txBody>
      </p:sp>
      <p:sp>
        <p:nvSpPr>
          <p:cNvPr id="6" name="Rectangle 5"/>
          <p:cNvSpPr/>
          <p:nvPr/>
        </p:nvSpPr>
        <p:spPr>
          <a:xfrm>
            <a:off x="440140" y="5513696"/>
            <a:ext cx="8229600" cy="769441"/>
          </a:xfrm>
          <a:prstGeom prst="rect">
            <a:avLst/>
          </a:prstGeom>
        </p:spPr>
        <p:txBody>
          <a:bodyPr wrap="square">
            <a:spAutoFit/>
          </a:bodyPr>
          <a:lstStyle/>
          <a:p>
            <a:pPr lvl="0" defTabSz="914400">
              <a:defRPr/>
            </a:pPr>
            <a:r>
              <a:rPr lang="en-US" sz="1100" dirty="0" smtClean="0">
                <a:ea typeface="Open Sans" pitchFamily="34" charset="0"/>
                <a:cs typeface="Open Sans" pitchFamily="34" charset="0"/>
              </a:rPr>
              <a:t>©2013 </a:t>
            </a:r>
            <a:r>
              <a:rPr lang="en-US" sz="1100" dirty="0" smtClean="0">
                <a:ea typeface="Open Sans" pitchFamily="34" charset="0"/>
                <a:cs typeface="Open Sans" pitchFamily="34" charset="0"/>
              </a:rPr>
              <a:t>OCLC, David White, &amp; Donna Lanclos. </a:t>
            </a:r>
            <a:r>
              <a:rPr lang="en-US" sz="1100" dirty="0" smtClean="0">
                <a:ea typeface="Open Sans" pitchFamily="34" charset="0"/>
                <a:cs typeface="Open Sans" pitchFamily="34" charset="0"/>
              </a:rPr>
              <a:t>This work is licensed under a Creative Commons Attribution 3.0 </a:t>
            </a:r>
            <a:r>
              <a:rPr lang="en-US" sz="1100" dirty="0" err="1" smtClean="0">
                <a:ea typeface="Open Sans" pitchFamily="34" charset="0"/>
                <a:cs typeface="Open Sans" pitchFamily="34" charset="0"/>
              </a:rPr>
              <a:t>Unported</a:t>
            </a:r>
            <a:r>
              <a:rPr lang="en-US" sz="1100" dirty="0" smtClean="0">
                <a:ea typeface="Open Sans" pitchFamily="34" charset="0"/>
                <a:cs typeface="Open Sans" pitchFamily="34" charset="0"/>
              </a:rPr>
              <a:t> License. </a:t>
            </a:r>
            <a:r>
              <a:rPr lang="en-US" sz="1100" dirty="0" smtClean="0">
                <a:ea typeface="Open Sans" charset="0"/>
                <a:cs typeface="Open Sans" charset="0"/>
              </a:rPr>
              <a:t>Suggested attribution: “This work uses content from </a:t>
            </a:r>
            <a:r>
              <a:rPr lang="en-US" sz="1100" dirty="0" smtClean="0">
                <a:ea typeface="Open Sans" charset="0"/>
                <a:cs typeface="Open Sans" charset="0"/>
              </a:rPr>
              <a:t>‘Meeting </a:t>
            </a:r>
            <a:r>
              <a:rPr lang="en-US" sz="1100" dirty="0" smtClean="0">
                <a:ea typeface="Open Sans" charset="0"/>
                <a:cs typeface="Open Sans" charset="0"/>
              </a:rPr>
              <a:t>the Needs of Digital Visitors and Residents: Developing Engagement with Institutional </a:t>
            </a:r>
            <a:r>
              <a:rPr lang="en-US" sz="1100" dirty="0" smtClean="0">
                <a:ea typeface="Open Sans" charset="0"/>
                <a:cs typeface="Open Sans" charset="0"/>
              </a:rPr>
              <a:t>Services’ </a:t>
            </a:r>
            <a:r>
              <a:rPr lang="en-US" sz="1100" dirty="0" smtClean="0">
                <a:ea typeface="Open Sans" charset="0"/>
                <a:cs typeface="Open Sans" charset="0"/>
              </a:rPr>
              <a:t>© </a:t>
            </a:r>
            <a:r>
              <a:rPr lang="en-US" sz="1100" dirty="0" smtClean="0">
                <a:ea typeface="Open Sans" charset="0"/>
                <a:cs typeface="Open Sans" charset="0"/>
              </a:rPr>
              <a:t>OCLC, David White &amp; Donna Lanclos, </a:t>
            </a:r>
            <a:r>
              <a:rPr lang="en-US" sz="1100" dirty="0" smtClean="0">
                <a:ea typeface="Open Sans" charset="0"/>
                <a:cs typeface="Open Sans" charset="0"/>
              </a:rPr>
              <a:t>used under a Creative Commons Attribution license:  </a:t>
            </a:r>
            <a:r>
              <a:rPr lang="en-US" sz="1100" u="sng" dirty="0" smtClean="0">
                <a:ea typeface="Open Sans" charset="0"/>
                <a:cs typeface="Open Sans" charset="0"/>
                <a:hlinkClick r:id="rId7"/>
              </a:rPr>
              <a:t>http</a:t>
            </a:r>
            <a:r>
              <a:rPr lang="en-US" sz="1100" u="sng" dirty="0" smtClean="0">
                <a:solidFill>
                  <a:schemeClr val="bg1"/>
                </a:solidFill>
                <a:ea typeface="Open Sans" charset="0"/>
                <a:cs typeface="Open Sans" charset="0"/>
                <a:hlinkClick r:id="rId7"/>
              </a:rPr>
              <a:t>://</a:t>
            </a:r>
            <a:r>
              <a:rPr lang="en-US" sz="1100" u="sng" dirty="0" smtClean="0">
                <a:ea typeface="Open Sans" charset="0"/>
                <a:cs typeface="Open Sans" charset="0"/>
                <a:hlinkClick r:id="rId7"/>
              </a:rPr>
              <a:t>creativecommons.org/licenses/by/3.0/</a:t>
            </a:r>
            <a:r>
              <a:rPr lang="en-US" sz="1100" dirty="0" smtClean="0">
                <a:ea typeface="Open Sans" charset="0"/>
                <a:cs typeface="Open Sans" charset="0"/>
                <a:hlinkClick r:id="rId7"/>
              </a:rPr>
              <a:t>” </a:t>
            </a:r>
            <a:endParaRPr lang="en-US" sz="1100" dirty="0" smtClean="0">
              <a:ea typeface="Open Sans" pitchFamily="34" charset="0"/>
              <a:cs typeface="Open Sans" pitchFamily="34" charset="0"/>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paperChartA"/>
          <p:cNvPicPr>
            <a:picLocks noChangeAspect="1" noChangeArrowheads="1"/>
          </p:cNvPicPr>
          <p:nvPr/>
        </p:nvPicPr>
        <p:blipFill>
          <a:blip r:embed="rId3" cstate="print"/>
          <a:srcRect/>
          <a:stretch>
            <a:fillRect/>
          </a:stretch>
        </p:blipFill>
        <p:spPr bwMode="auto">
          <a:xfrm>
            <a:off x="381000" y="2286000"/>
            <a:ext cx="7993062" cy="703262"/>
          </a:xfrm>
          <a:prstGeom prst="rect">
            <a:avLst/>
          </a:prstGeom>
          <a:noFill/>
          <a:ln w="9525">
            <a:noFill/>
            <a:miter lim="800000"/>
            <a:headEnd/>
            <a:tailEnd/>
          </a:ln>
        </p:spPr>
      </p:pic>
      <p:sp>
        <p:nvSpPr>
          <p:cNvPr id="45058" name="Text Box 4"/>
          <p:cNvSpPr txBox="1">
            <a:spLocks noChangeArrowheads="1"/>
          </p:cNvSpPr>
          <p:nvPr/>
        </p:nvSpPr>
        <p:spPr bwMode="auto">
          <a:xfrm>
            <a:off x="1600200" y="3200400"/>
            <a:ext cx="5943600" cy="951030"/>
          </a:xfrm>
          <a:prstGeom prst="rect">
            <a:avLst/>
          </a:prstGeom>
          <a:noFill/>
          <a:ln w="9525">
            <a:noFill/>
            <a:miter lim="800000"/>
            <a:headEnd/>
            <a:tailEnd/>
          </a:ln>
        </p:spPr>
        <p:txBody>
          <a:bodyPr wrap="square">
            <a:spAutoFit/>
          </a:bodyPr>
          <a:lstStyle/>
          <a:p>
            <a:pPr algn="ctr">
              <a:lnSpc>
                <a:spcPct val="130000"/>
              </a:lnSpc>
              <a:spcBef>
                <a:spcPct val="50000"/>
              </a:spcBef>
              <a:buClr>
                <a:srgbClr val="FF7600"/>
              </a:buClr>
            </a:pPr>
            <a:r>
              <a:rPr lang="en-GB" dirty="0"/>
              <a:t>Video</a:t>
            </a:r>
            <a:r>
              <a:rPr lang="en-GB" dirty="0" smtClean="0"/>
              <a:t>: </a:t>
            </a:r>
            <a:r>
              <a:rPr lang="en-GB" u="sng" dirty="0" smtClean="0">
                <a:hlinkClick r:id="rId4"/>
              </a:rPr>
              <a:t>http://is.gd/vanrvideo</a:t>
            </a:r>
            <a:endParaRPr lang="en-US" dirty="0" smtClean="0"/>
          </a:p>
          <a:p>
            <a:pPr algn="ctr">
              <a:lnSpc>
                <a:spcPct val="130000"/>
              </a:lnSpc>
              <a:spcBef>
                <a:spcPct val="50000"/>
              </a:spcBef>
              <a:buClr>
                <a:srgbClr val="FF7600"/>
              </a:buClr>
            </a:pPr>
            <a:r>
              <a:rPr lang="en-GB" dirty="0" smtClean="0"/>
              <a:t>First </a:t>
            </a:r>
            <a:r>
              <a:rPr lang="en-GB" dirty="0"/>
              <a:t>Monday Paper</a:t>
            </a:r>
            <a:r>
              <a:rPr lang="en-GB" dirty="0" smtClean="0"/>
              <a:t>:  </a:t>
            </a:r>
            <a:r>
              <a:rPr lang="en-GB" u="sng" dirty="0" smtClean="0">
                <a:hlinkClick r:id="rId5"/>
              </a:rPr>
              <a:t>http://is.gd/vandrpaper</a:t>
            </a:r>
            <a:r>
              <a:rPr lang="en-GB" dirty="0" smtClean="0"/>
              <a:t> </a:t>
            </a:r>
            <a:endParaRPr lang="en-GB" dirty="0"/>
          </a:p>
        </p:txBody>
      </p:sp>
      <p:sp>
        <p:nvSpPr>
          <p:cNvPr id="5" name="TextBox 4"/>
          <p:cNvSpPr txBox="1"/>
          <p:nvPr/>
        </p:nvSpPr>
        <p:spPr>
          <a:xfrm>
            <a:off x="3581400" y="5943600"/>
            <a:ext cx="2057400" cy="260008"/>
          </a:xfrm>
          <a:prstGeom prst="rect">
            <a:avLst/>
          </a:prstGeom>
          <a:noFill/>
        </p:spPr>
        <p:txBody>
          <a:bodyPr wrap="square" rtlCol="0">
            <a:spAutoFit/>
          </a:bodyPr>
          <a:lstStyle/>
          <a:p>
            <a:pPr algn="ctr"/>
            <a:r>
              <a:rPr lang="en-US" sz="1000" dirty="0" smtClean="0">
                <a:latin typeface="+mn-lt"/>
              </a:rPr>
              <a:t>(White &amp; Connaway, 2011)</a:t>
            </a:r>
            <a:endParaRPr lang="en-US" sz="1000" dirty="0">
              <a:latin typeface="+mn-lt"/>
            </a:endParaRPr>
          </a:p>
        </p:txBody>
      </p:sp>
      <p:pic>
        <p:nvPicPr>
          <p:cNvPr id="6" name="Picture 2"/>
          <p:cNvPicPr>
            <a:picLocks noChangeAspect="1" noChangeArrowheads="1"/>
          </p:cNvPicPr>
          <p:nvPr/>
        </p:nvPicPr>
        <p:blipFill>
          <a:blip r:embed="rId6"/>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Visitor Mode</a:t>
            </a:r>
            <a:endParaRPr lang="en-US" dirty="0"/>
          </a:p>
        </p:txBody>
      </p:sp>
      <p:sp>
        <p:nvSpPr>
          <p:cNvPr id="3" name="Content Placeholder 2"/>
          <p:cNvSpPr>
            <a:spLocks noGrp="1"/>
          </p:cNvSpPr>
          <p:nvPr>
            <p:ph idx="4294967295"/>
          </p:nvPr>
        </p:nvSpPr>
        <p:spPr>
          <a:xfrm>
            <a:off x="228600" y="1143000"/>
            <a:ext cx="3886200" cy="4648200"/>
          </a:xfrm>
        </p:spPr>
        <p:txBody>
          <a:bodyPr/>
          <a:lstStyle/>
          <a:p>
            <a:endParaRPr lang="en-US" b="1" dirty="0" smtClean="0"/>
          </a:p>
          <a:p>
            <a:pPr>
              <a:buFont typeface="Arial" pitchFamily="34" charset="0"/>
              <a:buChar char="•"/>
            </a:pPr>
            <a:r>
              <a:rPr lang="en-US" dirty="0" smtClean="0"/>
              <a:t>Functional use of technology</a:t>
            </a:r>
          </a:p>
          <a:p>
            <a:pPr>
              <a:buFont typeface="Arial" pitchFamily="34" charset="0"/>
              <a:buChar char="•"/>
            </a:pPr>
            <a:r>
              <a:rPr lang="en-US" dirty="0" smtClean="0"/>
              <a:t>Formal need</a:t>
            </a:r>
          </a:p>
          <a:p>
            <a:pPr>
              <a:buFont typeface="Arial" pitchFamily="34" charset="0"/>
              <a:buChar char="•"/>
            </a:pPr>
            <a:r>
              <a:rPr lang="en-US" dirty="0" smtClean="0"/>
              <a:t>Invisible online presence</a:t>
            </a:r>
          </a:p>
          <a:p>
            <a:pPr>
              <a:buFont typeface="Arial" pitchFamily="34" charset="0"/>
              <a:buChar char="•"/>
            </a:pPr>
            <a:r>
              <a:rPr lang="en-US" dirty="0" smtClean="0"/>
              <a:t>Internet is a toolbox</a:t>
            </a:r>
          </a:p>
        </p:txBody>
      </p:sp>
      <p:pic>
        <p:nvPicPr>
          <p:cNvPr id="38913" name="Picture 1" descr="C:\Users\hoode\Downloads\MP900386053.JPG"/>
          <p:cNvPicPr>
            <a:picLocks noChangeAspect="1" noChangeArrowheads="1"/>
          </p:cNvPicPr>
          <p:nvPr/>
        </p:nvPicPr>
        <p:blipFill>
          <a:blip r:embed="rId3"/>
          <a:srcRect l="8334" r="19048"/>
          <a:stretch>
            <a:fillRect/>
          </a:stretch>
        </p:blipFill>
        <p:spPr bwMode="auto">
          <a:xfrm>
            <a:off x="4343400" y="1219200"/>
            <a:ext cx="4648200" cy="4572000"/>
          </a:xfrm>
          <a:prstGeom prst="rect">
            <a:avLst/>
          </a:prstGeom>
          <a:noFill/>
        </p:spPr>
      </p:pic>
    </p:spTree>
    <p:extLst>
      <p:ext uri="{BB962C8B-B14F-4D97-AF65-F5344CB8AC3E}">
        <p14:creationId xmlns:p14="http://schemas.microsoft.com/office/powerpoint/2010/main" xmlns="" val="22392020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Resident Mode</a:t>
            </a:r>
            <a:endParaRPr lang="en-US" dirty="0"/>
          </a:p>
        </p:txBody>
      </p:sp>
      <p:sp>
        <p:nvSpPr>
          <p:cNvPr id="3" name="Content Placeholder 2"/>
          <p:cNvSpPr>
            <a:spLocks noGrp="1"/>
          </p:cNvSpPr>
          <p:nvPr>
            <p:ph idx="4294967295"/>
          </p:nvPr>
        </p:nvSpPr>
        <p:spPr>
          <a:xfrm>
            <a:off x="282575" y="1143000"/>
            <a:ext cx="4137025" cy="4495800"/>
          </a:xfrm>
        </p:spPr>
        <p:txBody>
          <a:bodyPr/>
          <a:lstStyle/>
          <a:p>
            <a:endParaRPr lang="en-US" b="1" dirty="0" smtClean="0"/>
          </a:p>
          <a:p>
            <a:pPr>
              <a:buFont typeface="Arial" pitchFamily="34" charset="0"/>
              <a:buChar char="•"/>
            </a:pPr>
            <a:r>
              <a:rPr lang="en-US" dirty="0" smtClean="0"/>
              <a:t>Visible and persistent online presence</a:t>
            </a:r>
          </a:p>
          <a:p>
            <a:pPr>
              <a:buFont typeface="Arial" pitchFamily="34" charset="0"/>
              <a:buChar char="•"/>
            </a:pPr>
            <a:r>
              <a:rPr lang="en-US" dirty="0" smtClean="0"/>
              <a:t>Collaborative activity online</a:t>
            </a:r>
          </a:p>
          <a:p>
            <a:pPr>
              <a:buFont typeface="Arial" pitchFamily="34" charset="0"/>
              <a:buChar char="•"/>
            </a:pPr>
            <a:r>
              <a:rPr lang="en-US" dirty="0" smtClean="0"/>
              <a:t>Contribute online</a:t>
            </a:r>
          </a:p>
          <a:p>
            <a:pPr>
              <a:buFont typeface="Arial" pitchFamily="34" charset="0"/>
              <a:buChar char="•"/>
            </a:pPr>
            <a:r>
              <a:rPr lang="en-US" dirty="0" smtClean="0"/>
              <a:t>Internet is a place</a:t>
            </a:r>
          </a:p>
        </p:txBody>
      </p:sp>
      <p:pic>
        <p:nvPicPr>
          <p:cNvPr id="40961" name="Picture 1" descr="C:\Users\hoode\Downloads\MP900442475.JPG"/>
          <p:cNvPicPr>
            <a:picLocks noChangeAspect="1" noChangeArrowheads="1"/>
          </p:cNvPicPr>
          <p:nvPr/>
        </p:nvPicPr>
        <p:blipFill>
          <a:blip r:embed="rId3"/>
          <a:srcRect l="28333" r="15833"/>
          <a:stretch>
            <a:fillRect/>
          </a:stretch>
        </p:blipFill>
        <p:spPr bwMode="auto">
          <a:xfrm>
            <a:off x="4730115" y="1143000"/>
            <a:ext cx="3956685" cy="4724400"/>
          </a:xfrm>
          <a:prstGeom prst="rect">
            <a:avLst/>
          </a:prstGeom>
          <a:noFill/>
        </p:spPr>
      </p:pic>
    </p:spTree>
    <p:extLst>
      <p:ext uri="{BB962C8B-B14F-4D97-AF65-F5344CB8AC3E}">
        <p14:creationId xmlns:p14="http://schemas.microsoft.com/office/powerpoint/2010/main" xmlns="" val="286009835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p:cNvSpPr>
            <a:spLocks noGrp="1"/>
          </p:cNvSpPr>
          <p:nvPr>
            <p:ph type="title"/>
          </p:nvPr>
        </p:nvSpPr>
        <p:spPr/>
        <p:txBody>
          <a:bodyPr anchor="ctr"/>
          <a:lstStyle/>
          <a:p>
            <a:pPr eaLnBrk="1" hangingPunct="1"/>
            <a:r>
              <a:rPr lang="en-GB" dirty="0" smtClean="0"/>
              <a:t>Visitors &amp; Residents</a:t>
            </a:r>
            <a:endParaRPr lang="en-US" dirty="0" smtClean="0"/>
          </a:p>
        </p:txBody>
      </p:sp>
      <p:sp>
        <p:nvSpPr>
          <p:cNvPr id="4" name="TextBox 3"/>
          <p:cNvSpPr txBox="1"/>
          <p:nvPr/>
        </p:nvSpPr>
        <p:spPr>
          <a:xfrm>
            <a:off x="3505200" y="5943600"/>
            <a:ext cx="2590800" cy="246221"/>
          </a:xfrm>
          <a:prstGeom prst="rect">
            <a:avLst/>
          </a:prstGeom>
          <a:noFill/>
        </p:spPr>
        <p:txBody>
          <a:bodyPr wrap="square" rtlCol="0">
            <a:spAutoFit/>
          </a:bodyPr>
          <a:lstStyle/>
          <a:p>
            <a:pPr algn="ctr"/>
            <a:r>
              <a:rPr lang="en-US" sz="1000" dirty="0" smtClean="0">
                <a:latin typeface="+mn-lt"/>
              </a:rPr>
              <a:t>(White and Connaway, 2011-2012)</a:t>
            </a:r>
            <a:endParaRPr lang="en-US" sz="1000" dirty="0">
              <a:latin typeface="+mn-lt"/>
            </a:endParaRPr>
          </a:p>
        </p:txBody>
      </p:sp>
      <p:pic>
        <p:nvPicPr>
          <p:cNvPr id="2050" name="Picture 2"/>
          <p:cNvPicPr>
            <a:picLocks noChangeAspect="1" noChangeArrowheads="1"/>
          </p:cNvPicPr>
          <p:nvPr/>
        </p:nvPicPr>
        <p:blipFill>
          <a:blip r:embed="rId3"/>
          <a:srcRect l="35714" t="28952" r="17143" b="25334"/>
          <a:stretch>
            <a:fillRect/>
          </a:stretch>
        </p:blipFill>
        <p:spPr bwMode="auto">
          <a:xfrm>
            <a:off x="762000" y="1066800"/>
            <a:ext cx="7543800" cy="457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19800" y="5993941"/>
            <a:ext cx="3124200" cy="246221"/>
          </a:xfrm>
          <a:prstGeom prst="rect">
            <a:avLst/>
          </a:prstGeom>
          <a:noFill/>
        </p:spPr>
        <p:txBody>
          <a:bodyPr wrap="square" rtlCol="0">
            <a:spAutoFit/>
          </a:bodyPr>
          <a:lstStyle/>
          <a:p>
            <a:r>
              <a:rPr lang="en-US" sz="1000" dirty="0" smtClean="0"/>
              <a:t>(Connaway and White for OCLC Research, 2012.)</a:t>
            </a:r>
            <a:endParaRPr lang="en-US" sz="1000" dirty="0"/>
          </a:p>
        </p:txBody>
      </p:sp>
      <p:pic>
        <p:nvPicPr>
          <p:cNvPr id="4" name="Picture 3" descr="lbm"/>
          <p:cNvPicPr>
            <a:picLocks noChangeAspect="1" noChangeArrowheads="1"/>
          </p:cNvPicPr>
          <p:nvPr/>
        </p:nvPicPr>
        <p:blipFill>
          <a:blip r:embed="rId3" cstate="print"/>
          <a:srcRect/>
          <a:stretch>
            <a:fillRect/>
          </a:stretch>
        </p:blipFill>
        <p:spPr bwMode="auto">
          <a:xfrm>
            <a:off x="1233488" y="609600"/>
            <a:ext cx="6691312" cy="5156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eaLnBrk="1" hangingPunct="1"/>
            <a:r>
              <a:rPr lang="en-US" dirty="0" smtClean="0"/>
              <a:t>Project Phases</a:t>
            </a:r>
          </a:p>
        </p:txBody>
      </p:sp>
      <p:sp>
        <p:nvSpPr>
          <p:cNvPr id="53250" name="Content Placeholder 2"/>
          <p:cNvSpPr>
            <a:spLocks noGrp="1"/>
          </p:cNvSpPr>
          <p:nvPr>
            <p:ph idx="4294967295"/>
          </p:nvPr>
        </p:nvSpPr>
        <p:spPr>
          <a:xfrm>
            <a:off x="304800" y="762000"/>
            <a:ext cx="6053138" cy="5486400"/>
          </a:xfrm>
        </p:spPr>
        <p:txBody>
          <a:bodyPr>
            <a:noAutofit/>
          </a:bodyPr>
          <a:lstStyle/>
          <a:p>
            <a:pPr lvl="0">
              <a:lnSpc>
                <a:spcPct val="100000"/>
              </a:lnSpc>
              <a:spcBef>
                <a:spcPts val="600"/>
              </a:spcBef>
              <a:buNone/>
            </a:pPr>
            <a:r>
              <a:rPr lang="en-US" sz="2000" dirty="0" smtClean="0"/>
              <a:t>Phase 1</a:t>
            </a:r>
          </a:p>
          <a:p>
            <a:pPr lvl="1">
              <a:lnSpc>
                <a:spcPct val="100000"/>
              </a:lnSpc>
              <a:spcBef>
                <a:spcPts val="600"/>
              </a:spcBef>
            </a:pPr>
            <a:r>
              <a:rPr lang="en-US" sz="1800" dirty="0" smtClean="0"/>
              <a:t>Interviewed </a:t>
            </a:r>
            <a:r>
              <a:rPr lang="en-GB" sz="1800" dirty="0" smtClean="0"/>
              <a:t>31 (16 US/15 UK) </a:t>
            </a:r>
            <a:r>
              <a:rPr lang="en-GB" sz="1800" b="1" dirty="0" smtClean="0"/>
              <a:t>Emerging</a:t>
            </a:r>
            <a:r>
              <a:rPr lang="en-GB" sz="1800" dirty="0" smtClean="0"/>
              <a:t> educational stage individuals</a:t>
            </a:r>
          </a:p>
          <a:p>
            <a:pPr lvl="2">
              <a:lnSpc>
                <a:spcPct val="100000"/>
              </a:lnSpc>
              <a:spcBef>
                <a:spcPts val="600"/>
              </a:spcBef>
            </a:pPr>
            <a:r>
              <a:rPr lang="en-GB" dirty="0" smtClean="0"/>
              <a:t>Last year of secondary/high school &amp; first year undergraduate students</a:t>
            </a:r>
          </a:p>
          <a:p>
            <a:pPr lvl="2">
              <a:lnSpc>
                <a:spcPct val="100000"/>
              </a:lnSpc>
              <a:spcBef>
                <a:spcPts val="600"/>
              </a:spcBef>
            </a:pPr>
            <a:r>
              <a:rPr lang="en-GB" dirty="0" smtClean="0"/>
              <a:t> Majority of students aged 18 &amp; 19 with a few outliers </a:t>
            </a:r>
            <a:endParaRPr lang="en-US" dirty="0" smtClean="0"/>
          </a:p>
          <a:p>
            <a:pPr lvl="0">
              <a:lnSpc>
                <a:spcPct val="100000"/>
              </a:lnSpc>
              <a:spcBef>
                <a:spcPts val="600"/>
              </a:spcBef>
              <a:buNone/>
            </a:pPr>
            <a:r>
              <a:rPr lang="en-US" sz="2000" dirty="0" smtClean="0"/>
              <a:t>Phase 2</a:t>
            </a:r>
          </a:p>
          <a:p>
            <a:pPr marL="685800" lvl="2">
              <a:lnSpc>
                <a:spcPct val="100000"/>
              </a:lnSpc>
              <a:spcBef>
                <a:spcPts val="600"/>
              </a:spcBef>
            </a:pPr>
            <a:r>
              <a:rPr lang="en-US" dirty="0" smtClean="0"/>
              <a:t>Interviewed</a:t>
            </a:r>
          </a:p>
          <a:p>
            <a:pPr marL="1143000" lvl="3">
              <a:lnSpc>
                <a:spcPct val="100000"/>
              </a:lnSpc>
              <a:spcBef>
                <a:spcPts val="600"/>
              </a:spcBef>
            </a:pPr>
            <a:r>
              <a:rPr lang="en-GB" dirty="0" smtClean="0"/>
              <a:t>10 (5 US/5 UK) </a:t>
            </a:r>
            <a:r>
              <a:rPr lang="en-GB" b="1" dirty="0" smtClean="0"/>
              <a:t>Establishing (</a:t>
            </a:r>
            <a:r>
              <a:rPr lang="en-US" dirty="0" smtClean="0"/>
              <a:t>second/third year undergraduate students)</a:t>
            </a:r>
            <a:endParaRPr lang="en-GB" dirty="0" smtClean="0"/>
          </a:p>
          <a:p>
            <a:pPr marL="1143000" lvl="3">
              <a:lnSpc>
                <a:spcPct val="100000"/>
              </a:lnSpc>
              <a:spcBef>
                <a:spcPts val="600"/>
              </a:spcBef>
            </a:pPr>
            <a:r>
              <a:rPr lang="en-GB" dirty="0" smtClean="0"/>
              <a:t>10 (5 US/5 UK) </a:t>
            </a:r>
            <a:r>
              <a:rPr lang="en-GB" b="1" dirty="0" smtClean="0"/>
              <a:t>Embedding</a:t>
            </a:r>
            <a:r>
              <a:rPr lang="en-GB" dirty="0" smtClean="0"/>
              <a:t> </a:t>
            </a:r>
            <a:r>
              <a:rPr lang="en-US" dirty="0" smtClean="0"/>
              <a:t>(postgraduates, PhD students)</a:t>
            </a:r>
            <a:r>
              <a:rPr lang="en-GB" dirty="0" smtClean="0"/>
              <a:t> </a:t>
            </a:r>
          </a:p>
          <a:p>
            <a:pPr marL="1143000" lvl="3">
              <a:lnSpc>
                <a:spcPct val="100000"/>
              </a:lnSpc>
              <a:spcBef>
                <a:spcPts val="600"/>
              </a:spcBef>
            </a:pPr>
            <a:r>
              <a:rPr lang="en-GB" dirty="0" smtClean="0"/>
              <a:t>10 (5 US/5 UK) </a:t>
            </a:r>
            <a:r>
              <a:rPr lang="en-GB" b="1" dirty="0" smtClean="0"/>
              <a:t>Experienced </a:t>
            </a:r>
            <a:r>
              <a:rPr lang="en-GB" dirty="0" smtClean="0"/>
              <a:t>(</a:t>
            </a:r>
            <a:r>
              <a:rPr lang="en-US" dirty="0" smtClean="0"/>
              <a:t>Scholars)</a:t>
            </a:r>
            <a:endParaRPr lang="en-GB" dirty="0" smtClean="0"/>
          </a:p>
          <a:p>
            <a:pPr marL="1143000" lvl="3">
              <a:lnSpc>
                <a:spcPct val="100000"/>
              </a:lnSpc>
              <a:spcBef>
                <a:spcPts val="600"/>
              </a:spcBef>
            </a:pPr>
            <a:r>
              <a:rPr lang="en-GB" dirty="0" smtClean="0"/>
              <a:t>Some Phase 1 participants agreed to submit  monthly diaries </a:t>
            </a:r>
            <a:endParaRPr lang="en-US" dirty="0" smtClean="0"/>
          </a:p>
        </p:txBody>
      </p:sp>
      <p:pic>
        <p:nvPicPr>
          <p:cNvPr id="1026" name="Picture 2" descr="C:\Users\hoode\AppData\Local\Temp\MP900442359.JPG"/>
          <p:cNvPicPr>
            <a:picLocks noChangeAspect="1" noChangeArrowheads="1"/>
          </p:cNvPicPr>
          <p:nvPr/>
        </p:nvPicPr>
        <p:blipFill>
          <a:blip r:embed="rId3" cstate="print"/>
          <a:srcRect/>
          <a:stretch>
            <a:fillRect/>
          </a:stretch>
        </p:blipFill>
        <p:spPr bwMode="auto">
          <a:xfrm>
            <a:off x="6662225" y="685800"/>
            <a:ext cx="2481775" cy="5562600"/>
          </a:xfrm>
          <a:prstGeom prst="rect">
            <a:avLst/>
          </a:prstGeom>
          <a:noFill/>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_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CCL Blue &quot;light&quot; template">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CCL Blue &quot;light&quot; template">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C13F594A2FC74EADD29D0AF2FC40B8" ma:contentTypeVersion="0" ma:contentTypeDescription="Create a new document." ma:contentTypeScope="" ma:versionID="f6b9a7984d90970c0d0e973507f2746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F7939786-C169-4F7A-810B-4BE8BCB61B43}">
  <ds:schemaRefs>
    <ds:schemaRef ds:uri="http://schemas.openxmlformats.org/package/2006/metadata/core-properties"/>
    <ds:schemaRef ds:uri="http://www.w3.org/XML/1998/namespace"/>
    <ds:schemaRef ds:uri="http://purl.org/dc/elements/1.1/"/>
    <ds:schemaRef ds:uri="http://schemas.microsoft.com/office/2006/documentManagement/types"/>
    <ds:schemaRef ds:uri="http://purl.org/dc/dcmityp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666D8B9-669F-4142-B8FC-2F14E25C84FA}">
  <ds:schemaRefs>
    <ds:schemaRef ds:uri="http://schemas.microsoft.com/sharepoint/v3/contenttype/forms"/>
  </ds:schemaRefs>
</ds:datastoreItem>
</file>

<file path=customXml/itemProps3.xml><?xml version="1.0" encoding="utf-8"?>
<ds:datastoreItem xmlns:ds="http://schemas.openxmlformats.org/officeDocument/2006/customXml" ds:itemID="{4AC843D3-24B5-44CD-B3F2-6FF1341FC0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14998</TotalTime>
  <Words>4914</Words>
  <Application>Microsoft Office PowerPoint</Application>
  <PresentationFormat>On-screen Show (4:3)</PresentationFormat>
  <Paragraphs>392</Paragraphs>
  <Slides>34</Slides>
  <Notes>34</Notes>
  <HiddenSlides>1</HiddenSlides>
  <MMClips>0</MMClips>
  <ScaleCrop>false</ScaleCrop>
  <HeadingPairs>
    <vt:vector size="4" baseType="variant">
      <vt:variant>
        <vt:lpstr>Theme</vt:lpstr>
      </vt:variant>
      <vt:variant>
        <vt:i4>8</vt:i4>
      </vt:variant>
      <vt:variant>
        <vt:lpstr>Slide Titles</vt:lpstr>
      </vt:variant>
      <vt:variant>
        <vt:i4>34</vt:i4>
      </vt:variant>
    </vt:vector>
  </HeadingPairs>
  <TitlesOfParts>
    <vt:vector size="42" baseType="lpstr">
      <vt:lpstr>5_OCLC Redesign 2011-01</vt:lpstr>
      <vt:lpstr>OCLC Redesign 2011-01</vt:lpstr>
      <vt:lpstr>OCCL Blue "light" template</vt:lpstr>
      <vt:lpstr>1_OCCL Blue "light" template</vt:lpstr>
      <vt:lpstr>1_OCLC Redesign 2011-01</vt:lpstr>
      <vt:lpstr>2_OCLC Redesign 2011-01</vt:lpstr>
      <vt:lpstr>3_OCLC Redesign 2011-01</vt:lpstr>
      <vt:lpstr>4_OCLC Redesign 2011-01</vt:lpstr>
      <vt:lpstr>Meeting the Needs of  Digital Visitors and Residents:  Developing Engagement with  Institutional Services</vt:lpstr>
      <vt:lpstr>Overview</vt:lpstr>
      <vt:lpstr>Visitors and Residents:  What motivates engagement with the digital information environment?</vt:lpstr>
      <vt:lpstr>Slide 4</vt:lpstr>
      <vt:lpstr>Visitor Mode</vt:lpstr>
      <vt:lpstr>Resident Mode</vt:lpstr>
      <vt:lpstr>Visitors &amp; Residents</vt:lpstr>
      <vt:lpstr>Slide 8</vt:lpstr>
      <vt:lpstr>Project Phases</vt:lpstr>
      <vt:lpstr>Project Phases, cont.</vt:lpstr>
      <vt:lpstr>Phase I &amp; 2: Participant Demographics </vt:lpstr>
      <vt:lpstr>Slide 12</vt:lpstr>
      <vt:lpstr>Slide 13</vt:lpstr>
      <vt:lpstr>Slide 14</vt:lpstr>
      <vt:lpstr>Slide 15</vt:lpstr>
      <vt:lpstr>Slide 16</vt:lpstr>
      <vt:lpstr>Mapping of Perceptions of Constituent Behavior</vt:lpstr>
      <vt:lpstr>Slide 18</vt:lpstr>
      <vt:lpstr>How to Share</vt:lpstr>
      <vt:lpstr>Discussion of Constituent Mapping</vt:lpstr>
      <vt:lpstr>Major Findings of Visitors &amp; Residents Project</vt:lpstr>
      <vt:lpstr>Slide 22</vt:lpstr>
      <vt:lpstr>Slide 23</vt:lpstr>
      <vt:lpstr>Slide 24</vt:lpstr>
      <vt:lpstr>Slide 25</vt:lpstr>
      <vt:lpstr>Slide 26</vt:lpstr>
      <vt:lpstr>Slide 27</vt:lpstr>
      <vt:lpstr>Slide 28</vt:lpstr>
      <vt:lpstr>Slide 29</vt:lpstr>
      <vt:lpstr>Engaging Constituents</vt:lpstr>
      <vt:lpstr>Questions &amp; Discussion</vt:lpstr>
      <vt:lpstr>Selected Bibliography</vt:lpstr>
      <vt:lpstr>Selected Bibliography</vt:lpstr>
      <vt:lpstr>Selected Bibliography</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the Needs of Digital Visitors and Residents: Developing Engagement with Institutional Services</dc:title>
  <dc:creator>Lynn Silipigni Connaway, David White, Donna Lanclos, Erin M. Hood</dc:creator>
  <cp:lastModifiedBy>Windows User</cp:lastModifiedBy>
  <cp:revision>1025</cp:revision>
  <cp:lastPrinted>2012-01-18T22:20:44Z</cp:lastPrinted>
  <dcterms:created xsi:type="dcterms:W3CDTF">2012-03-27T16:06:48Z</dcterms:created>
  <dcterms:modified xsi:type="dcterms:W3CDTF">2013-11-12T16:23:26Z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0x0101009EC13F594A2FC74EADD29D0AF2FC40B8</vt:lpwstr>
  </property>
</Properties>
</file>