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Default Extension="pdf" ContentType="application/pdf"/>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736" r:id="rId5"/>
  </p:sldMasterIdLst>
  <p:notesMasterIdLst>
    <p:notesMasterId r:id="rId42"/>
  </p:notesMasterIdLst>
  <p:handoutMasterIdLst>
    <p:handoutMasterId r:id="rId43"/>
  </p:handoutMasterIdLst>
  <p:sldIdLst>
    <p:sldId id="467" r:id="rId6"/>
    <p:sldId id="540" r:id="rId7"/>
    <p:sldId id="544" r:id="rId8"/>
    <p:sldId id="514" r:id="rId9"/>
    <p:sldId id="572" r:id="rId10"/>
    <p:sldId id="516" r:id="rId11"/>
    <p:sldId id="570" r:id="rId12"/>
    <p:sldId id="571" r:id="rId13"/>
    <p:sldId id="564" r:id="rId14"/>
    <p:sldId id="578" r:id="rId15"/>
    <p:sldId id="566" r:id="rId16"/>
    <p:sldId id="521" r:id="rId17"/>
    <p:sldId id="522" r:id="rId18"/>
    <p:sldId id="523" r:id="rId19"/>
    <p:sldId id="524" r:id="rId20"/>
    <p:sldId id="509" r:id="rId21"/>
    <p:sldId id="510" r:id="rId22"/>
    <p:sldId id="511" r:id="rId23"/>
    <p:sldId id="542" r:id="rId24"/>
    <p:sldId id="555" r:id="rId25"/>
    <p:sldId id="543" r:id="rId26"/>
    <p:sldId id="556" r:id="rId27"/>
    <p:sldId id="528" r:id="rId28"/>
    <p:sldId id="558" r:id="rId29"/>
    <p:sldId id="560" r:id="rId30"/>
    <p:sldId id="559" r:id="rId31"/>
    <p:sldId id="561" r:id="rId32"/>
    <p:sldId id="547" r:id="rId33"/>
    <p:sldId id="548" r:id="rId34"/>
    <p:sldId id="567" r:id="rId35"/>
    <p:sldId id="569" r:id="rId36"/>
    <p:sldId id="574" r:id="rId37"/>
    <p:sldId id="575" r:id="rId38"/>
    <p:sldId id="583" r:id="rId39"/>
    <p:sldId id="582" r:id="rId40"/>
    <p:sldId id="481"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key Hawk" initials="MLH" lastIdx="2" clrIdx="0"/>
  <p:cmAuthor id="1" name="Alyssa Darden" initials="AD"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7600"/>
    <a:srgbClr val="FFCC00"/>
    <a:srgbClr val="A9316F"/>
    <a:srgbClr val="419A3C"/>
    <a:srgbClr val="0B7CCB"/>
    <a:srgbClr val="E18100"/>
    <a:srgbClr val="CCFF66"/>
    <a:srgbClr val="2F416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02" autoAdjust="0"/>
    <p:restoredTop sz="73265" autoAdjust="0"/>
  </p:normalViewPr>
  <p:slideViewPr>
    <p:cSldViewPr snapToGrid="0" showGuides="1">
      <p:cViewPr varScale="1">
        <p:scale>
          <a:sx n="82" d="100"/>
          <a:sy n="82" d="100"/>
        </p:scale>
        <p:origin x="-534" y="-96"/>
      </p:cViewPr>
      <p:guideLst>
        <p:guide orient="horz" pos="672"/>
        <p:guide/>
      </p:guideLst>
    </p:cSldViewPr>
  </p:slideViewPr>
  <p:outlineViewPr>
    <p:cViewPr>
      <p:scale>
        <a:sx n="33" d="100"/>
        <a:sy n="33" d="100"/>
      </p:scale>
      <p:origin x="0" y="0"/>
    </p:cViewPr>
  </p:outlineViewPr>
  <p:notesTextViewPr>
    <p:cViewPr>
      <p:scale>
        <a:sx n="66" d="100"/>
        <a:sy n="66" d="100"/>
      </p:scale>
      <p:origin x="0" y="0"/>
    </p:cViewPr>
  </p:notesTextViewPr>
  <p:sorterViewPr>
    <p:cViewPr>
      <p:scale>
        <a:sx n="75" d="100"/>
        <a:sy n="75" d="100"/>
      </p:scale>
      <p:origin x="0" y="0"/>
    </p:cViewPr>
  </p:sorterViewPr>
  <p:notesViewPr>
    <p:cSldViewPr snapToGrid="0">
      <p:cViewPr varScale="1">
        <p:scale>
          <a:sx n="86" d="100"/>
          <a:sy n="86" d="100"/>
        </p:scale>
        <p:origin x="-1926" y="-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590B96-037A-504A-977E-B6542BD6CBD5}" type="datetimeFigureOut">
              <a:rPr lang="en-US" smtClean="0"/>
              <a:pPr/>
              <a:t>8/26/2012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2E670E-6968-D546-96D3-BA97EA7DE81D}"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5C79E4-531B-094F-B0E0-0AB1940632EE}" type="datetimeFigureOut">
              <a:rPr lang="en-US" smtClean="0"/>
              <a:pPr/>
              <a:t>8/26/2012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921901-2D7D-404F-83CF-0310337D82A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lickr.com/photos/doug88888/4570566630/in/set-72157606920303752/"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flickr.com/photos/doug88888/4570566630/" TargetMode="External"/><Relationship Id="rId4" Type="http://schemas.openxmlformats.org/officeDocument/2006/relationships/hyperlink" Target="http://www.oclc.org/research/activities/vand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clc.org/research/activities/past/orprojects/imls/default.ht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oclc.org/research/activities/synchronicity/default.ht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lickr.com/photos/themadguru/354661993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flickr.com/photos/aramisfirefly/358039795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lickr.com/photos/aramisfirefly/358039795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lickr.com/photos/aramisfirefly/3580397954/"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oclc.org/research/activities/vandr/" TargetMode="External"/><Relationship Id="rId4" Type="http://schemas.openxmlformats.org/officeDocument/2006/relationships/hyperlink" Target="http://www.freebusinesscards.info/category/free-business-card-templat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freebusinesscards.info/category/free-business-card-template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lickr.com/photos/aramisfirefly/3580397954/"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thenation.com/article/168125/amazon-effect" TargetMode="External"/><Relationship Id="rId4" Type="http://schemas.openxmlformats.org/officeDocument/2006/relationships/hyperlink" Target="http://www.firstmonday.org/htbin/cgiwrap/bin/ojs/index.php/fm/article/view/2291/207"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lickr.com/photos/aramisfirefly/358039795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flickr.com/photos/aramisfirefly/3580397954/"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firstmonday.org/htbin/cgiwrap/bin/ojs/index.php/fm/article/viewArticle/3171/304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flickr.com/photos/shellberry/5683934976/in/faves-37635807@N0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lickr.com/photos/flod/26083507/"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chronicle.com/blogs/wiredcampus/on-facebook-librarian-brings-two-students-from-the-early-1900s-to-life/34845" TargetMode="External"/><Relationship Id="rId4" Type="http://schemas.openxmlformats.org/officeDocument/2006/relationships/hyperlink" Target="http://www.jisc.ac.uk/media/documents/publications/reports/2010/digitalinformationseekerreport.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trove.nla.gov.a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westervillelibrary.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jisc.ac.uk/media/documents/publications/reports/2010/digitalinformationseekerreport.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dtechdev.wordpress.com/2010/03/19/the-digital-natives-digital-immigrants-distinction-is-dead-or-at-least-dying/" TargetMode="External"/><Relationship Id="rId7" Type="http://schemas.openxmlformats.org/officeDocument/2006/relationships/hyperlink" Target="http://firstmonday.org/htbin/cgiwrap/bin/ojs/index.php/fm/article/viewArticle/3171/3049"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marcprensky.com/writing/Prensky%20-%20Digital%20Natives,%20Digital%20Immigrants%20-%20Part2.pdf" TargetMode="External"/><Relationship Id="rId5" Type="http://schemas.openxmlformats.org/officeDocument/2006/relationships/hyperlink" Target="http://www.marcprensky.com/writing/Prensky%20-%20Digital%20Natives,%20Digital%20Immigrants%20-%20Part1.pdf" TargetMode="External"/><Relationship Id="rId4" Type="http://schemas.openxmlformats.org/officeDocument/2006/relationships/hyperlink" Target="http://www.fno.org/nov07/nativism.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lickr.com/photos/myxi/4327438430/in/gallery-piterart-7215762646901467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xfrm>
            <a:off x="1044575" y="266700"/>
            <a:ext cx="4572000" cy="3429000"/>
          </a:xfrm>
          <a:ln/>
        </p:spPr>
      </p:sp>
      <p:sp>
        <p:nvSpPr>
          <p:cNvPr id="3" name="Notes Placeholder 2"/>
          <p:cNvSpPr>
            <a:spLocks noGrp="1"/>
          </p:cNvSpPr>
          <p:nvPr>
            <p:ph type="body" idx="1"/>
          </p:nvPr>
        </p:nvSpPr>
        <p:spPr>
          <a:xfrm>
            <a:off x="153537" y="3970070"/>
            <a:ext cx="6550925" cy="4931560"/>
          </a:xfrm>
        </p:spPr>
        <p:txBody>
          <a:bodyPr>
            <a:noAutofit/>
          </a:bodyPr>
          <a:lstStyle/>
          <a:p>
            <a:r>
              <a:rPr lang="en-US" b="0" i="1" dirty="0" smtClean="0">
                <a:latin typeface="Arial" pitchFamily="34" charset="0"/>
                <a:cs typeface="Arial" pitchFamily="34" charset="0"/>
              </a:rPr>
              <a:t>Image: </a:t>
            </a:r>
            <a:r>
              <a:rPr lang="en-US" dirty="0" smtClean="0">
                <a:hlinkClick r:id="rId3"/>
              </a:rPr>
              <a:t>http://www.flickr.com/photos/doug88888/4570566630/in/set-72157606920303752/</a:t>
            </a:r>
            <a:endParaRPr lang="en-US" dirty="0" smtClean="0"/>
          </a:p>
          <a:p>
            <a:endParaRPr lang="en-US" b="1" i="1" dirty="0" smtClean="0">
              <a:latin typeface="Arial" pitchFamily="34" charset="0"/>
              <a:cs typeface="Arial" pitchFamily="34" charset="0"/>
            </a:endParaRPr>
          </a:p>
          <a:p>
            <a:r>
              <a:rPr lang="en-US" b="1" dirty="0" smtClean="0">
                <a:latin typeface="Arial" pitchFamily="34" charset="0"/>
                <a:cs typeface="Arial" pitchFamily="34" charset="0"/>
              </a:rPr>
              <a:t>Phase I and 2: Participant Demographics (All Stages)</a:t>
            </a:r>
          </a:p>
          <a:p>
            <a:r>
              <a:rPr lang="en-US" dirty="0" smtClean="0">
                <a:latin typeface="Arial" pitchFamily="34" charset="0"/>
                <a:cs typeface="Arial" pitchFamily="34" charset="0"/>
              </a:rPr>
              <a:t>15 Secondary students, 46 University students and faculty</a:t>
            </a:r>
          </a:p>
          <a:p>
            <a:pPr>
              <a:defRPr/>
            </a:pPr>
            <a:endParaRPr lang="en-US" b="1" dirty="0" smtClean="0">
              <a:latin typeface="Arial" pitchFamily="34" charset="0"/>
              <a:cs typeface="Arial" pitchFamily="34" charset="0"/>
            </a:endParaRPr>
          </a:p>
          <a:p>
            <a:r>
              <a:rPr lang="en-US" b="1" dirty="0" smtClean="0">
                <a:solidFill>
                  <a:schemeClr val="dk1"/>
                </a:solidFill>
                <a:latin typeface="Arial" pitchFamily="34" charset="0"/>
                <a:cs typeface="Arial" pitchFamily="34" charset="0"/>
              </a:rPr>
              <a:t>Ethnicities (All)</a:t>
            </a:r>
            <a:endParaRPr lang="en-US" b="1" dirty="0" smtClean="0">
              <a:latin typeface="Arial" pitchFamily="34" charset="0"/>
              <a:cs typeface="Arial" pitchFamily="34" charset="0"/>
            </a:endParaRPr>
          </a:p>
          <a:p>
            <a:r>
              <a:rPr lang="en-US" dirty="0" smtClean="0">
                <a:solidFill>
                  <a:schemeClr val="dk1"/>
                </a:solidFill>
                <a:latin typeface="Arial" pitchFamily="34" charset="0"/>
                <a:cs typeface="Arial" pitchFamily="34" charset="0"/>
              </a:rPr>
              <a:t>5 African-American, 38 Caucasian, 2 Two or more, 1 Asian, 2 Hispanic, 13 Unidentified</a:t>
            </a:r>
          </a:p>
          <a:p>
            <a:endParaRPr lang="en-US" dirty="0" smtClean="0">
              <a:solidFill>
                <a:schemeClr val="dk1"/>
              </a:solidFill>
              <a:latin typeface="Arial" pitchFamily="34" charset="0"/>
              <a:cs typeface="Arial" pitchFamily="34" charset="0"/>
            </a:endParaRPr>
          </a:p>
          <a:p>
            <a:r>
              <a:rPr lang="en-US" b="1" dirty="0" smtClean="0">
                <a:solidFill>
                  <a:schemeClr val="dk1"/>
                </a:solidFill>
                <a:latin typeface="Arial" pitchFamily="34" charset="0"/>
                <a:cs typeface="Arial" pitchFamily="34" charset="0"/>
              </a:rPr>
              <a:t>Genders (All)</a:t>
            </a:r>
          </a:p>
          <a:p>
            <a:r>
              <a:rPr lang="en-US" dirty="0" smtClean="0">
                <a:solidFill>
                  <a:schemeClr val="dk1"/>
                </a:solidFill>
                <a:latin typeface="Arial" pitchFamily="34" charset="0"/>
                <a:cs typeface="Arial" pitchFamily="34" charset="0"/>
              </a:rPr>
              <a:t>34 females, 27 males</a:t>
            </a:r>
            <a:endParaRPr lang="en-US" dirty="0" smtClean="0">
              <a:latin typeface="Arial" pitchFamily="34" charset="0"/>
              <a:cs typeface="Arial" pitchFamily="34" charset="0"/>
            </a:endParaRPr>
          </a:p>
          <a:p>
            <a:pPr>
              <a:defRPr/>
            </a:pPr>
            <a:endParaRPr lang="en-US" b="1" dirty="0" smtClean="0">
              <a:latin typeface="Arial" pitchFamily="34" charset="0"/>
              <a:cs typeface="Arial" pitchFamily="34" charset="0"/>
            </a:endParaRPr>
          </a:p>
          <a:p>
            <a:pPr>
              <a:defRPr/>
            </a:pPr>
            <a:r>
              <a:rPr lang="en-US" b="1" dirty="0" smtClean="0">
                <a:latin typeface="Arial" pitchFamily="34" charset="0"/>
                <a:cs typeface="Arial" pitchFamily="34" charset="0"/>
              </a:rPr>
              <a:t>Economic class</a:t>
            </a:r>
            <a:r>
              <a:rPr lang="en-US" dirty="0" smtClean="0">
                <a:latin typeface="Arial" pitchFamily="34" charset="0"/>
                <a:cs typeface="Arial" pitchFamily="34" charset="0"/>
              </a:rPr>
              <a:t>:  </a:t>
            </a:r>
          </a:p>
          <a:p>
            <a:pPr marL="224028" indent="-224028">
              <a:buFont typeface="+mj-lt"/>
              <a:buAutoNum type="arabicPeriod"/>
              <a:defRPr/>
            </a:pPr>
            <a:r>
              <a:rPr lang="en-US" dirty="0" smtClean="0">
                <a:latin typeface="Arial" pitchFamily="34" charset="0"/>
                <a:cs typeface="Arial" pitchFamily="34" charset="0"/>
              </a:rPr>
              <a:t>We recorded the residential post-code/</a:t>
            </a:r>
            <a:r>
              <a:rPr lang="en-US" dirty="0" err="1" smtClean="0">
                <a:latin typeface="Arial" pitchFamily="34" charset="0"/>
                <a:cs typeface="Arial" pitchFamily="34" charset="0"/>
              </a:rPr>
              <a:t>zipcodes</a:t>
            </a:r>
            <a:r>
              <a:rPr lang="en-US" dirty="0" smtClean="0">
                <a:latin typeface="Arial" pitchFamily="34" charset="0"/>
                <a:cs typeface="Arial" pitchFamily="34" charset="0"/>
              </a:rPr>
              <a:t> for the participants as a way to identify broad socio-economic categories (given what we knew about socio-economic homogeneity in the cities in which we were working). </a:t>
            </a:r>
          </a:p>
          <a:p>
            <a:pPr marL="224028" indent="-224028">
              <a:buFont typeface="+mj-lt"/>
              <a:buAutoNum type="arabicPeriod"/>
              <a:defRPr/>
            </a:pPr>
            <a:r>
              <a:rPr lang="en-US" dirty="0" smtClean="0">
                <a:latin typeface="Arial" pitchFamily="34" charset="0"/>
                <a:cs typeface="Arial" pitchFamily="34" charset="0"/>
              </a:rPr>
              <a:t> Attempts were made to recruit secondary students from schools with a wide range of socio-economic backgrounds.  This is basically a convenience sample of students—those who were willing to be interviewed by us, in institutions that allowed us entry.</a:t>
            </a:r>
          </a:p>
          <a:p>
            <a:pPr marL="224028" indent="-224028">
              <a:buFont typeface="+mj-lt"/>
              <a:buAutoNum type="arabicPeriod"/>
              <a:defRPr/>
            </a:pPr>
            <a:r>
              <a:rPr lang="en-US" dirty="0" smtClean="0">
                <a:latin typeface="Arial" pitchFamily="34" charset="0"/>
                <a:cs typeface="Arial" pitchFamily="34" charset="0"/>
              </a:rPr>
              <a:t>We also asked questions about parents’ educational backgrounds, and current/past vocations, to enrich our picture of interviewee backgrounds.</a:t>
            </a:r>
          </a:p>
          <a:p>
            <a:pPr>
              <a:defRPr/>
            </a:pPr>
            <a:endParaRPr lang="en-US" dirty="0" smtClean="0">
              <a:latin typeface="Arial" pitchFamily="34" charset="0"/>
              <a:cs typeface="Arial" pitchFamily="34" charset="0"/>
            </a:endParaRPr>
          </a:p>
          <a:p>
            <a:pPr marL="0" lvl="2" defTabSz="896203" fontAlgn="base">
              <a:spcAft>
                <a:spcPct val="0"/>
              </a:spcAft>
              <a:defRPr/>
            </a:pPr>
            <a:r>
              <a:rPr lang="en-US" dirty="0" smtClean="0">
                <a:latin typeface="Arial" pitchFamily="34" charset="0"/>
                <a:cs typeface="Arial" pitchFamily="34" charset="0"/>
              </a:rPr>
              <a:t>White, D. S., &amp; Connaway, L. S. (2011-2012). </a:t>
            </a:r>
            <a:r>
              <a:rPr lang="en-US" i="1" dirty="0" smtClean="0">
                <a:latin typeface="Arial" pitchFamily="34" charset="0"/>
                <a:cs typeface="Arial" pitchFamily="34" charset="0"/>
              </a:rPr>
              <a:t>Visitors and residents: What motivates engagement with the digital information environment.</a:t>
            </a:r>
            <a:r>
              <a:rPr lang="en-US" dirty="0" smtClean="0">
                <a:latin typeface="Arial" pitchFamily="34" charset="0"/>
                <a:cs typeface="Arial" pitchFamily="34" charset="0"/>
              </a:rPr>
              <a:t> Funded by JISC, OCLC, and Oxford University.  Retrieved from </a:t>
            </a:r>
            <a:r>
              <a:rPr lang="en-US" u="sng" dirty="0" smtClean="0">
                <a:latin typeface="Arial" pitchFamily="34" charset="0"/>
                <a:cs typeface="Arial" pitchFamily="34" charset="0"/>
                <a:hlinkClick r:id="rId4"/>
              </a:rPr>
              <a:t>http://www.oclc.org/research/activities/vandr/</a:t>
            </a:r>
            <a:endParaRPr lang="en-US" dirty="0" smtClean="0">
              <a:latin typeface="Arial" pitchFamily="34" charset="0"/>
              <a:cs typeface="Arial" pitchFamily="34" charset="0"/>
            </a:endParaRPr>
          </a:p>
          <a:p>
            <a:pPr marL="224028" indent="-224028">
              <a:defRPr/>
            </a:pPr>
            <a:endParaRPr lang="en-US" dirty="0" smtClean="0">
              <a:latin typeface="Arial" pitchFamily="34" charset="0"/>
              <a:cs typeface="Arial" pitchFamily="34" charset="0"/>
            </a:endParaRPr>
          </a:p>
          <a:p>
            <a:pPr marL="224028" indent="-224028" defTabSz="896203" fontAlgn="base">
              <a:spcAft>
                <a:spcPct val="0"/>
              </a:spcAft>
              <a:defRPr/>
            </a:pPr>
            <a:r>
              <a:rPr lang="en-US" dirty="0" smtClean="0">
                <a:latin typeface="Arial" pitchFamily="34" charset="0"/>
                <a:cs typeface="Arial" pitchFamily="34" charset="0"/>
                <a:hlinkClick r:id="rId5"/>
              </a:rPr>
              <a:t>http://www.flickr.com/photos/doug88888/4570566630/</a:t>
            </a:r>
            <a:endParaRPr lang="en-US" dirty="0" smtClean="0">
              <a:latin typeface="Arial" pitchFamily="34" charset="0"/>
              <a:cs typeface="Arial" pitchFamily="34" charset="0"/>
            </a:endParaRPr>
          </a:p>
          <a:p>
            <a:pPr marL="224028" indent="-224028">
              <a:defRPr/>
            </a:pPr>
            <a:endParaRPr lang="en-US" dirty="0">
              <a:latin typeface="Arial" pitchFamily="34" charset="0"/>
              <a:cs typeface="Arial" pitchFamily="34" charset="0"/>
            </a:endParaRPr>
          </a:p>
        </p:txBody>
      </p:sp>
      <p:sp>
        <p:nvSpPr>
          <p:cNvPr id="62467" name="Slide Number Placeholder 3"/>
          <p:cNvSpPr>
            <a:spLocks noGrp="1"/>
          </p:cNvSpPr>
          <p:nvPr>
            <p:ph type="sldNum" sz="quarter" idx="5"/>
          </p:nvPr>
        </p:nvSpPr>
        <p:spPr>
          <a:noFill/>
        </p:spPr>
        <p:txBody>
          <a:bodyPr/>
          <a:lstStyle/>
          <a:p>
            <a:fld id="{F4CB991B-C973-4C3E-A610-5DE62E8F340C}"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 Microsoft</a:t>
            </a:r>
            <a:r>
              <a:rPr lang="en-US" sz="1400" baseline="0" dirty="0" smtClean="0">
                <a:latin typeface="Arial" pitchFamily="34" charset="0"/>
                <a:cs typeface="Arial" pitchFamily="34" charset="0"/>
              </a:rPr>
              <a:t> Clip Art</a:t>
            </a:r>
          </a:p>
          <a:p>
            <a:pPr>
              <a:defRPr/>
            </a:pPr>
            <a:endParaRPr lang="en-US" sz="1400" dirty="0" smtClean="0">
              <a:latin typeface="Arial" pitchFamily="34" charset="0"/>
              <a:cs typeface="Arial" pitchFamily="34" charset="0"/>
            </a:endParaRPr>
          </a:p>
          <a:p>
            <a:pPr>
              <a:defRPr/>
            </a:pPr>
            <a:r>
              <a:rPr lang="en-US" sz="1400" dirty="0" smtClean="0">
                <a:latin typeface="Arial" pitchFamily="34" charset="0"/>
                <a:cs typeface="Arial" pitchFamily="34" charset="0"/>
              </a:rPr>
              <a:t>This is the 16 of 31 Emerging who are already in college.  (US has one double major so there are 10 majors listed).</a:t>
            </a:r>
          </a:p>
          <a:p>
            <a:pPr>
              <a:defRPr/>
            </a:pPr>
            <a:endParaRPr lang="en-US" sz="1400" dirty="0" smtClean="0">
              <a:latin typeface="Arial" pitchFamily="34" charset="0"/>
              <a:cs typeface="Arial" pitchFamily="34" charset="0"/>
            </a:endParaRPr>
          </a:p>
          <a:p>
            <a:pPr>
              <a:defRPr/>
            </a:pPr>
            <a:r>
              <a:rPr lang="en-US" sz="1400" dirty="0" smtClean="0">
                <a:latin typeface="Arial" pitchFamily="34" charset="0"/>
                <a:cs typeface="Arial" pitchFamily="34" charset="0"/>
              </a:rPr>
              <a:t>This was done to give us the potential to discuss </a:t>
            </a:r>
            <a:r>
              <a:rPr lang="en-US" sz="1400" dirty="0" err="1" smtClean="0">
                <a:latin typeface="Arial" pitchFamily="34" charset="0"/>
                <a:cs typeface="Arial" pitchFamily="34" charset="0"/>
              </a:rPr>
              <a:t>behaviours</a:t>
            </a:r>
            <a:r>
              <a:rPr lang="en-US" sz="1400" dirty="0" smtClean="0">
                <a:latin typeface="Arial" pitchFamily="34" charset="0"/>
                <a:cs typeface="Arial" pitchFamily="34" charset="0"/>
              </a:rPr>
              <a:t> in </a:t>
            </a:r>
            <a:r>
              <a:rPr lang="en-US" sz="1400" b="1" dirty="0" smtClean="0">
                <a:latin typeface="Arial" pitchFamily="34" charset="0"/>
                <a:cs typeface="Arial" pitchFamily="34" charset="0"/>
              </a:rPr>
              <a:t>context</a:t>
            </a:r>
          </a:p>
          <a:p>
            <a:pPr marL="224028" indent="-224028">
              <a:buFont typeface="+mj-lt"/>
              <a:buAutoNum type="arabicPeriod"/>
              <a:defRPr/>
            </a:pPr>
            <a:r>
              <a:rPr lang="en-US" sz="1400" dirty="0" smtClean="0">
                <a:latin typeface="Arial" pitchFamily="34" charset="0"/>
                <a:cs typeface="Arial" pitchFamily="34" charset="0"/>
              </a:rPr>
              <a:t>Are there certain things they do because they are engineers?  Because they are education students?  </a:t>
            </a:r>
          </a:p>
          <a:p>
            <a:pPr marL="224028" indent="-224028">
              <a:buFont typeface="+mj-lt"/>
              <a:buAutoNum type="arabicPeriod"/>
              <a:defRPr/>
            </a:pPr>
            <a:r>
              <a:rPr lang="en-US" sz="1400" dirty="0" smtClean="0">
                <a:latin typeface="Arial" pitchFamily="34" charset="0"/>
                <a:cs typeface="Arial" pitchFamily="34" charset="0"/>
              </a:rPr>
              <a:t>If not, why not?</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xfrm>
            <a:off x="462708" y="4719217"/>
            <a:ext cx="5662670" cy="3973092"/>
          </a:xfrm>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i="1" dirty="0" smtClean="0">
                <a:latin typeface="Arial" pitchFamily="34" charset="0"/>
                <a:cs typeface="Arial" pitchFamily="34" charset="0"/>
              </a:rPr>
              <a:t>Image: </a:t>
            </a:r>
            <a:r>
              <a:rPr lang="en-US" sz="1400" dirty="0" smtClean="0">
                <a:latin typeface="Arial" pitchFamily="34" charset="0"/>
                <a:cs typeface="Arial" pitchFamily="34" charset="0"/>
              </a:rPr>
              <a:t>Microsoft Clip Art</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For </a:t>
            </a:r>
            <a:r>
              <a:rPr lang="en-US" sz="1400" b="1" dirty="0" smtClean="0">
                <a:latin typeface="Arial" pitchFamily="34" charset="0"/>
                <a:cs typeface="Arial" pitchFamily="34" charset="0"/>
              </a:rPr>
              <a:t>faculty,</a:t>
            </a:r>
            <a:r>
              <a:rPr lang="en-US" sz="1400" dirty="0" smtClean="0">
                <a:latin typeface="Arial" pitchFamily="34" charset="0"/>
                <a:cs typeface="Arial" pitchFamily="34" charset="0"/>
              </a:rPr>
              <a:t> these are being slightly edited to ask about their preconceptions of academic life before the stage they currently occupy, as well as what they think the future might hold.</a:t>
            </a:r>
          </a:p>
          <a:p>
            <a:endParaRPr lang="en-US" sz="1400" dirty="0" smtClean="0">
              <a:latin typeface="Arial" pitchFamily="34" charset="0"/>
              <a:cs typeface="Arial" pitchFamily="34" charset="0"/>
            </a:endParaRPr>
          </a:p>
        </p:txBody>
      </p:sp>
      <p:sp>
        <p:nvSpPr>
          <p:cNvPr id="72707" name="Slide Number Placeholder 3"/>
          <p:cNvSpPr>
            <a:spLocks noGrp="1"/>
          </p:cNvSpPr>
          <p:nvPr>
            <p:ph type="sldNum" sz="quarter" idx="5"/>
          </p:nvPr>
        </p:nvSpPr>
        <p:spPr>
          <a:noFill/>
        </p:spPr>
        <p:txBody>
          <a:bodyPr/>
          <a:lstStyle/>
          <a:p>
            <a:fld id="{677FD859-6B95-4A8F-9A6D-F69D867AC498}"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3" name="Notes Placeholder 2"/>
          <p:cNvSpPr>
            <a:spLocks noGrp="1"/>
          </p:cNvSpPr>
          <p:nvPr>
            <p:ph type="body" idx="1"/>
          </p:nvPr>
        </p:nvSpPr>
        <p:spPr>
          <a:xfrm>
            <a:off x="231354" y="4520913"/>
            <a:ext cx="6327598" cy="3609535"/>
          </a:xfrm>
        </p:spPr>
        <p:txBody>
          <a:bodyPr>
            <a:noAutofit/>
          </a:bodyPr>
          <a:lstStyle/>
          <a:p>
            <a:pPr>
              <a:defRPr/>
            </a:pPr>
            <a:r>
              <a:rPr lang="en-US" sz="1400" dirty="0" smtClean="0">
                <a:latin typeface="Arial" pitchFamily="34" charset="0"/>
                <a:cs typeface="Arial" pitchFamily="34" charset="0"/>
              </a:rPr>
              <a:t>These questions come from previous research </a:t>
            </a:r>
          </a:p>
          <a:p>
            <a:pPr marL="233386" indent="-220939" defTabSz="896203" eaLnBrk="0" fontAlgn="base" hangingPunct="0">
              <a:spcBef>
                <a:spcPct val="30000"/>
              </a:spcBef>
              <a:spcAft>
                <a:spcPct val="0"/>
              </a:spcAft>
              <a:buClr>
                <a:srgbClr val="FF7600"/>
              </a:buClr>
              <a:defRPr/>
            </a:pPr>
            <a:r>
              <a:rPr lang="en-US" sz="1400" kern="0" dirty="0" smtClean="0">
                <a:latin typeface="Arial" pitchFamily="34" charset="0"/>
                <a:cs typeface="Arial" pitchFamily="34" charset="0"/>
              </a:rPr>
              <a:t>1. </a:t>
            </a:r>
            <a:r>
              <a:rPr lang="en-US" sz="1400" kern="0" dirty="0" err="1" smtClean="0">
                <a:latin typeface="Arial" pitchFamily="34" charset="0"/>
                <a:cs typeface="Arial" pitchFamily="34" charset="0"/>
              </a:rPr>
              <a:t>Dervin</a:t>
            </a:r>
            <a:r>
              <a:rPr lang="en-US" sz="1400" kern="0" dirty="0" smtClean="0">
                <a:latin typeface="Arial" pitchFamily="34" charset="0"/>
                <a:cs typeface="Arial" pitchFamily="34" charset="0"/>
              </a:rPr>
              <a:t>, B., Connaway, L. S., &amp; </a:t>
            </a:r>
            <a:r>
              <a:rPr lang="en-US" sz="1400" kern="0" dirty="0" err="1" smtClean="0">
                <a:latin typeface="Arial" pitchFamily="34" charset="0"/>
                <a:cs typeface="Arial" pitchFamily="34" charset="0"/>
              </a:rPr>
              <a:t>Prabha</a:t>
            </a:r>
            <a:r>
              <a:rPr lang="en-US" sz="1400" kern="0" dirty="0" smtClean="0">
                <a:latin typeface="Arial" pitchFamily="34" charset="0"/>
                <a:cs typeface="Arial" pitchFamily="34" charset="0"/>
              </a:rPr>
              <a:t>, C. (2003-2005). </a:t>
            </a:r>
            <a:r>
              <a:rPr lang="en-US" sz="1400" i="1" kern="0" dirty="0" smtClean="0">
                <a:latin typeface="Arial" pitchFamily="34" charset="0"/>
                <a:cs typeface="Arial" pitchFamily="34" charset="0"/>
              </a:rPr>
              <a:t>Sense-making the information confluence: The </a:t>
            </a:r>
            <a:r>
              <a:rPr lang="en-US" sz="1400" i="1" kern="0" dirty="0" err="1" smtClean="0">
                <a:latin typeface="Arial" pitchFamily="34" charset="0"/>
                <a:cs typeface="Arial" pitchFamily="34" charset="0"/>
              </a:rPr>
              <a:t>hows</a:t>
            </a:r>
            <a:r>
              <a:rPr lang="en-US" sz="1400" i="1" kern="0" dirty="0" smtClean="0">
                <a:latin typeface="Arial" pitchFamily="34" charset="0"/>
                <a:cs typeface="Arial" pitchFamily="34" charset="0"/>
              </a:rPr>
              <a:t> and the whys of college and university user </a:t>
            </a:r>
            <a:r>
              <a:rPr lang="en-US" sz="1400" i="1" kern="0" dirty="0" err="1" smtClean="0">
                <a:latin typeface="Arial" pitchFamily="34" charset="0"/>
                <a:cs typeface="Arial" pitchFamily="34" charset="0"/>
              </a:rPr>
              <a:t>satisficing</a:t>
            </a:r>
            <a:r>
              <a:rPr lang="en-US" sz="1400" i="1" kern="0" dirty="0" smtClean="0">
                <a:latin typeface="Arial" pitchFamily="34" charset="0"/>
                <a:cs typeface="Arial" pitchFamily="34" charset="0"/>
              </a:rPr>
              <a:t> of information needs.</a:t>
            </a:r>
            <a:r>
              <a:rPr lang="en-US" sz="1400" kern="0" dirty="0" smtClean="0">
                <a:latin typeface="Arial" pitchFamily="34" charset="0"/>
                <a:cs typeface="Arial" pitchFamily="34" charset="0"/>
              </a:rPr>
              <a:t> Funded by the Institute for Museums and Library Services (IMLS).  Retrieved from </a:t>
            </a:r>
            <a:r>
              <a:rPr lang="en-US" sz="1400" u="sng" dirty="0" smtClean="0">
                <a:latin typeface="Arial" pitchFamily="34" charset="0"/>
                <a:cs typeface="Arial" pitchFamily="34" charset="0"/>
                <a:hlinkClick r:id="rId3"/>
              </a:rPr>
              <a:t>http://www.oclc.org/research/activities/past/orprojects/imls/default.htm</a:t>
            </a:r>
            <a:endParaRPr lang="en-US" sz="1400" dirty="0" smtClean="0">
              <a:latin typeface="Arial" pitchFamily="34" charset="0"/>
              <a:cs typeface="Arial" pitchFamily="34" charset="0"/>
            </a:endParaRPr>
          </a:p>
          <a:p>
            <a:pPr marL="233386" indent="-220939" eaLnBrk="0" hangingPunct="0">
              <a:buClr>
                <a:srgbClr val="FF7600"/>
              </a:buClr>
              <a:defRPr/>
            </a:pPr>
            <a:endParaRPr lang="en-US" sz="1400" kern="0" dirty="0" smtClean="0">
              <a:latin typeface="Arial" pitchFamily="34" charset="0"/>
              <a:cs typeface="Arial" pitchFamily="34" charset="0"/>
            </a:endParaRPr>
          </a:p>
          <a:p>
            <a:pPr marL="336042" indent="-336042">
              <a:defRPr/>
            </a:pPr>
            <a:r>
              <a:rPr lang="en-US" sz="1400" dirty="0" smtClean="0">
                <a:latin typeface="Arial" pitchFamily="34" charset="0"/>
                <a:cs typeface="Arial" pitchFamily="34" charset="0"/>
              </a:rPr>
              <a:t>2. Radford, M. L., &amp; Connaway, L. S. (2005-2007). </a:t>
            </a:r>
            <a:r>
              <a:rPr lang="en-US" sz="1400" i="1" dirty="0" smtClean="0">
                <a:latin typeface="Arial" pitchFamily="34" charset="0"/>
                <a:cs typeface="Arial" pitchFamily="34" charset="0"/>
              </a:rPr>
              <a:t>Seeking synchronicity: Evaluating virtual reference services from user, non-user, and librarian perspectives.  </a:t>
            </a:r>
            <a:r>
              <a:rPr lang="en-US" sz="1400" dirty="0" smtClean="0">
                <a:latin typeface="Arial" pitchFamily="34" charset="0"/>
                <a:cs typeface="Arial" pitchFamily="34" charset="0"/>
              </a:rPr>
              <a:t>Funded by the Institute for Museums and Library Services (IMLS). Retrieved from </a:t>
            </a:r>
            <a:r>
              <a:rPr lang="en-US" sz="1400" dirty="0" smtClean="0">
                <a:latin typeface="Arial" pitchFamily="34" charset="0"/>
                <a:cs typeface="Arial" pitchFamily="34" charset="0"/>
                <a:hlinkClick r:id="rId4"/>
              </a:rPr>
              <a:t>http://www.oclc.org/research/activities/synchronicity/default.htm</a:t>
            </a:r>
            <a:endParaRPr lang="en-US" sz="1400" dirty="0" smtClean="0">
              <a:latin typeface="Arial" pitchFamily="34" charset="0"/>
              <a:cs typeface="Arial" pitchFamily="34" charset="0"/>
            </a:endParaRPr>
          </a:p>
          <a:p>
            <a:pPr marL="336042" indent="-336042">
              <a:defRPr/>
            </a:pPr>
            <a:endParaRPr lang="en-US" sz="1400" dirty="0" smtClean="0">
              <a:latin typeface="Arial" pitchFamily="34" charset="0"/>
              <a:cs typeface="Arial" pitchFamily="34" charset="0"/>
            </a:endParaRPr>
          </a:p>
          <a:p>
            <a:pPr marL="336042" indent="-336042">
              <a:defRPr/>
            </a:pPr>
            <a:endParaRPr lang="en-US" sz="1400" dirty="0" smtClean="0">
              <a:latin typeface="Arial" pitchFamily="34" charset="0"/>
              <a:cs typeface="Arial" pitchFamily="34" charset="0"/>
            </a:endParaRPr>
          </a:p>
          <a:p>
            <a:pPr>
              <a:defRPr/>
            </a:pPr>
            <a:endParaRPr lang="en-US" sz="1400" dirty="0" smtClean="0">
              <a:latin typeface="Arial" pitchFamily="34" charset="0"/>
              <a:cs typeface="Arial" pitchFamily="34" charset="0"/>
            </a:endParaRPr>
          </a:p>
          <a:p>
            <a:pPr>
              <a:defRPr/>
            </a:pPr>
            <a:endParaRPr lang="en-US" sz="1400" dirty="0" smtClean="0">
              <a:latin typeface="Arial" pitchFamily="34" charset="0"/>
              <a:cs typeface="Arial" pitchFamily="34" charset="0"/>
            </a:endParaRPr>
          </a:p>
        </p:txBody>
      </p:sp>
      <p:sp>
        <p:nvSpPr>
          <p:cNvPr id="74755" name="Slide Number Placeholder 3"/>
          <p:cNvSpPr>
            <a:spLocks noGrp="1"/>
          </p:cNvSpPr>
          <p:nvPr>
            <p:ph type="sldNum" sz="quarter" idx="5"/>
          </p:nvPr>
        </p:nvSpPr>
        <p:spPr>
          <a:noFill/>
        </p:spPr>
        <p:txBody>
          <a:bodyPr/>
          <a:lstStyle/>
          <a:p>
            <a:fld id="{7FF3800F-C17B-4016-B344-FDBB31070E36}"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xfrm>
            <a:off x="1076899" y="300210"/>
            <a:ext cx="4572000" cy="3429000"/>
          </a:xfrm>
          <a:ln/>
        </p:spPr>
      </p:sp>
      <p:sp>
        <p:nvSpPr>
          <p:cNvPr id="3" name="Notes Placeholder 2"/>
          <p:cNvSpPr>
            <a:spLocks noGrp="1"/>
          </p:cNvSpPr>
          <p:nvPr>
            <p:ph type="body" idx="1"/>
          </p:nvPr>
        </p:nvSpPr>
        <p:spPr>
          <a:xfrm>
            <a:off x="302422" y="4087258"/>
            <a:ext cx="6327598" cy="4752565"/>
          </a:xfrm>
        </p:spPr>
        <p:txBody>
          <a:bodyPr>
            <a:noAutofit/>
          </a:bodyPr>
          <a:lstStyle/>
          <a:p>
            <a:pPr marL="224028" indent="-224028">
              <a:buFont typeface="Calibri" pitchFamily="34" charset="0"/>
              <a:buAutoNum type="arabicPeriod"/>
            </a:pPr>
            <a:r>
              <a:rPr lang="en-US" sz="1400" dirty="0" smtClean="0">
                <a:latin typeface="Arial" pitchFamily="34" charset="0"/>
                <a:cs typeface="Arial" pitchFamily="34" charset="0"/>
              </a:rPr>
              <a:t>The </a:t>
            </a:r>
            <a:r>
              <a:rPr lang="en-US" sz="1400" b="1" dirty="0" smtClean="0">
                <a:latin typeface="Arial" pitchFamily="34" charset="0"/>
                <a:cs typeface="Arial" pitchFamily="34" charset="0"/>
              </a:rPr>
              <a:t>codebook</a:t>
            </a:r>
            <a:r>
              <a:rPr lang="en-US" sz="1400" dirty="0" smtClean="0">
                <a:latin typeface="Arial" pitchFamily="34" charset="0"/>
                <a:cs typeface="Arial" pitchFamily="34" charset="0"/>
              </a:rPr>
              <a:t> was created with a grounded analysis of the interviews of the Emerging group, and is to date one of our most significant research findings.  </a:t>
            </a:r>
          </a:p>
          <a:p>
            <a:pPr marL="224028" indent="-224028">
              <a:buFont typeface="Calibri" pitchFamily="34" charset="0"/>
              <a:buAutoNum type="arabicPeriod"/>
            </a:pPr>
            <a:r>
              <a:rPr lang="en-US" sz="1400" dirty="0" smtClean="0">
                <a:latin typeface="Arial" pitchFamily="34" charset="0"/>
                <a:cs typeface="Arial" pitchFamily="34" charset="0"/>
              </a:rPr>
              <a:t>There was significant discussion among researchers about the content of the codebook, via emails and Skype conversations.  We started writing the codebook in May, and the final version came about in mid-September.</a:t>
            </a:r>
          </a:p>
          <a:p>
            <a:pPr marL="224028" indent="-224028">
              <a:buFont typeface="Calibri" pitchFamily="34" charset="0"/>
              <a:buAutoNum type="arabicPeriod"/>
            </a:pPr>
            <a:r>
              <a:rPr lang="en-US" sz="1400" dirty="0" smtClean="0">
                <a:latin typeface="Arial" pitchFamily="34" charset="0"/>
                <a:cs typeface="Arial" pitchFamily="34" charset="0"/>
              </a:rPr>
              <a:t>The content of the codebook reveals the priorities and practices of the Emerging group, but can also be used to analyze the remaining groups we have yet to interview.  (for instance, we can use the codebook to analyze faculty interviews even if we don’t have a code for LinkedIn) </a:t>
            </a:r>
          </a:p>
          <a:p>
            <a:pPr marL="224028" indent="-224028">
              <a:buFont typeface="Calibri" pitchFamily="34" charset="0"/>
              <a:buAutoNum type="arabicPeriod"/>
            </a:pPr>
            <a:r>
              <a:rPr lang="en-US" sz="1400" dirty="0" smtClean="0">
                <a:latin typeface="Arial" pitchFamily="34" charset="0"/>
                <a:cs typeface="Arial" pitchFamily="34" charset="0"/>
              </a:rPr>
              <a:t>Discuss the content of the codebook.</a:t>
            </a:r>
          </a:p>
          <a:p>
            <a:pPr marL="224028" indent="-224028"/>
            <a:endParaRPr lang="en-US" sz="1400" dirty="0" smtClean="0">
              <a:latin typeface="Arial" pitchFamily="34" charset="0"/>
              <a:cs typeface="Arial" pitchFamily="34" charset="0"/>
            </a:endParaRPr>
          </a:p>
          <a:p>
            <a:pPr marL="0" lvl="2" defTabSz="896203" fontAlgn="base">
              <a:spcBef>
                <a:spcPct val="30000"/>
              </a:spcBef>
              <a:spcAft>
                <a:spcPct val="0"/>
              </a:spcAft>
              <a:defRPr/>
            </a:pPr>
            <a:r>
              <a:rPr lang="en-US" sz="1400" dirty="0" smtClean="0">
                <a:latin typeface="Arial" pitchFamily="34" charset="0"/>
                <a:cs typeface="Arial" pitchFamily="34" charset="0"/>
              </a:rPr>
              <a:t>White, D. S., &amp; Connaway, L. S. (2011-2012). </a:t>
            </a:r>
            <a:r>
              <a:rPr lang="en-US" sz="1400" i="1" dirty="0" smtClean="0">
                <a:latin typeface="Arial" pitchFamily="34" charset="0"/>
                <a:cs typeface="Arial" pitchFamily="34" charset="0"/>
              </a:rPr>
              <a:t>Visitors and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3"/>
              </a:rPr>
              <a:t>http://www.oclc.org/research/activities/vandr/</a:t>
            </a:r>
            <a:endParaRPr lang="en-US" sz="1400" dirty="0" smtClean="0">
              <a:latin typeface="Arial" pitchFamily="34" charset="0"/>
              <a:cs typeface="Arial" pitchFamily="34" charset="0"/>
            </a:endParaRPr>
          </a:p>
          <a:p>
            <a:pPr marL="224028" indent="-224028">
              <a:defRPr/>
            </a:pPr>
            <a:endParaRPr lang="en-US" sz="1400" dirty="0" smtClean="0">
              <a:latin typeface="Arial" pitchFamily="34" charset="0"/>
              <a:cs typeface="Arial" pitchFamily="34" charset="0"/>
            </a:endParaRPr>
          </a:p>
          <a:p>
            <a:pPr marL="224028" indent="-224028">
              <a:defRPr/>
            </a:pPr>
            <a:r>
              <a:rPr lang="en-US" sz="1400" dirty="0" smtClean="0">
                <a:latin typeface="Arial" pitchFamily="34" charset="0"/>
                <a:cs typeface="Arial" pitchFamily="34" charset="0"/>
              </a:rPr>
              <a:t>Microsoft Clip Art</a:t>
            </a:r>
          </a:p>
          <a:p>
            <a:pPr marL="224028" indent="-224028">
              <a:defRPr/>
            </a:pPr>
            <a:endParaRPr lang="en-US" sz="1400" dirty="0">
              <a:latin typeface="Arial" pitchFamily="34" charset="0"/>
              <a:cs typeface="Arial" pitchFamily="34" charset="0"/>
            </a:endParaRPr>
          </a:p>
        </p:txBody>
      </p:sp>
      <p:sp>
        <p:nvSpPr>
          <p:cNvPr id="78851" name="Slide Number Placeholder 3"/>
          <p:cNvSpPr>
            <a:spLocks noGrp="1"/>
          </p:cNvSpPr>
          <p:nvPr>
            <p:ph type="sldNum" sz="quarter" idx="5"/>
          </p:nvPr>
        </p:nvSpPr>
        <p:spPr>
          <a:noFill/>
        </p:spPr>
        <p:txBody>
          <a:bodyPr/>
          <a:lstStyle/>
          <a:p>
            <a:fld id="{B1995BB4-5981-441D-AB2B-0A11C21A94A5}"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xfrm>
            <a:off x="186588" y="4355659"/>
            <a:ext cx="6476483" cy="4391733"/>
          </a:xfrm>
          <a:noFill/>
          <a:ln/>
        </p:spPr>
        <p:txBody>
          <a:bodyPr/>
          <a:lstStyle/>
          <a:p>
            <a:pPr>
              <a:defRPr/>
            </a:pPr>
            <a:r>
              <a:rPr lang="en-US" i="1" dirty="0" smtClean="0">
                <a:latin typeface="Arial" pitchFamily="34" charset="0"/>
                <a:cs typeface="Arial" pitchFamily="34" charset="0"/>
              </a:rPr>
              <a:t>Images: </a:t>
            </a:r>
            <a:r>
              <a:rPr lang="en-US" dirty="0" smtClean="0">
                <a:hlinkClick r:id="rId3"/>
              </a:rPr>
              <a:t>http://www.flickr.com/photos/themadguru/3546619930/</a:t>
            </a:r>
            <a:endParaRPr lang="en-US" i="1" dirty="0" smtClean="0">
              <a:latin typeface="Arial" pitchFamily="34" charset="0"/>
              <a:cs typeface="Arial" pitchFamily="34" charset="0"/>
            </a:endParaRPr>
          </a:p>
          <a:p>
            <a:pPr>
              <a:defRPr/>
            </a:pPr>
            <a:r>
              <a:rPr lang="en-US" dirty="0" smtClean="0">
                <a:latin typeface="Arial" pitchFamily="34" charset="0"/>
                <a:cs typeface="Arial" pitchFamily="34" charset="0"/>
              </a:rPr>
              <a:t>How we used the codebook: </a:t>
            </a:r>
          </a:p>
          <a:p>
            <a:pPr marL="224028" indent="-224028">
              <a:buFont typeface="+mj-lt"/>
              <a:buAutoNum type="arabicPeriod"/>
              <a:defRPr/>
            </a:pPr>
            <a:r>
              <a:rPr lang="en-US" dirty="0" smtClean="0">
                <a:latin typeface="Arial" pitchFamily="34" charset="0"/>
                <a:cs typeface="Arial" pitchFamily="34" charset="0"/>
              </a:rPr>
              <a:t>First: the 3 researchers and research assistant coded the same two transcripts, one US and one UK (both secondary school).  </a:t>
            </a:r>
          </a:p>
          <a:p>
            <a:pPr marL="224028" indent="-224028">
              <a:buFont typeface="+mj-lt"/>
              <a:buAutoNum type="arabicPeriod"/>
              <a:defRPr/>
            </a:pPr>
            <a:r>
              <a:rPr lang="en-US" dirty="0" smtClean="0">
                <a:latin typeface="Arial" pitchFamily="34" charset="0"/>
                <a:cs typeface="Arial" pitchFamily="34" charset="0"/>
              </a:rPr>
              <a:t>We met and re-met and coded and re-coded until there was agreement.  </a:t>
            </a:r>
          </a:p>
          <a:p>
            <a:pPr marL="224028" indent="-224028">
              <a:buFont typeface="+mj-lt"/>
              <a:buAutoNum type="arabicPeriod"/>
              <a:defRPr/>
            </a:pPr>
            <a:r>
              <a:rPr lang="en-US" dirty="0" smtClean="0">
                <a:latin typeface="Arial" pitchFamily="34" charset="0"/>
                <a:cs typeface="Arial" pitchFamily="34" charset="0"/>
              </a:rPr>
              <a:t>THEN we went our separate ways to code.  BUT we still communicate with  each other in our coding processes, because of the remote nature of our collaboration.  </a:t>
            </a:r>
          </a:p>
          <a:p>
            <a:pPr marL="224028" indent="-224028">
              <a:buFont typeface="+mj-lt"/>
              <a:buAutoNum type="arabicPeriod"/>
              <a:defRPr/>
            </a:pPr>
            <a:r>
              <a:rPr lang="en-US" dirty="0" smtClean="0">
                <a:latin typeface="Arial" pitchFamily="34" charset="0"/>
                <a:cs typeface="Arial" pitchFamily="34" charset="0"/>
              </a:rPr>
              <a:t>Coding is done on paper, for the most part, and then the codes are entered into word, or scanned and sent to research assistants, who enter the coding into NVivo9.  When the research assistants are entering the coding, they notice discrepancies, document them, and generate a discussion about what was intended, and what should the final coding be.</a:t>
            </a:r>
          </a:p>
          <a:p>
            <a:pPr marL="224028" indent="-224028">
              <a:buFont typeface="+mj-lt"/>
              <a:buAutoNum type="arabicPeriod"/>
              <a:defRPr/>
            </a:pPr>
            <a:r>
              <a:rPr lang="en-US" dirty="0" smtClean="0">
                <a:latin typeface="Arial" pitchFamily="34" charset="0"/>
                <a:cs typeface="Arial" pitchFamily="34" charset="0"/>
              </a:rPr>
              <a:t>This continuous communication provides more consistency in coding across the researchers.  </a:t>
            </a:r>
          </a:p>
          <a:p>
            <a:pPr marL="224028" indent="-224028">
              <a:buFont typeface="+mj-lt"/>
              <a:buAutoNum type="arabicPeriod"/>
              <a:defRPr/>
            </a:pPr>
            <a:r>
              <a:rPr lang="en-US" dirty="0" smtClean="0">
                <a:latin typeface="Arial" pitchFamily="34" charset="0"/>
                <a:cs typeface="Arial" pitchFamily="34" charset="0"/>
              </a:rPr>
              <a:t>When Inter-coder Reliability was calculated between all five coders it was found to be an average of 0.6380 for Kappa and an Agreement Percentage of 98%.</a:t>
            </a:r>
          </a:p>
          <a:p>
            <a:pPr marL="0" lvl="2">
              <a:defRPr/>
            </a:pPr>
            <a:endParaRPr lang="en-US" dirty="0" smtClean="0">
              <a:latin typeface="Arial" pitchFamily="34" charset="0"/>
              <a:cs typeface="Arial" pitchFamily="34" charset="0"/>
            </a:endParaRPr>
          </a:p>
          <a:p>
            <a:pPr marL="0" lvl="2" defTabSz="896203" fontAlgn="base">
              <a:spcBef>
                <a:spcPct val="30000"/>
              </a:spcBef>
              <a:spcAft>
                <a:spcPct val="0"/>
              </a:spcAft>
              <a:defRPr/>
            </a:pPr>
            <a:r>
              <a:rPr lang="en-US" dirty="0" smtClean="0">
                <a:latin typeface="Arial" pitchFamily="34" charset="0"/>
                <a:cs typeface="Arial" pitchFamily="34" charset="0"/>
              </a:rPr>
              <a:t>White, D. S., &amp; Connaway, L. S. (2011-2012). </a:t>
            </a:r>
            <a:r>
              <a:rPr lang="en-US" i="1" dirty="0" smtClean="0">
                <a:latin typeface="Arial" pitchFamily="34" charset="0"/>
                <a:cs typeface="Arial" pitchFamily="34" charset="0"/>
              </a:rPr>
              <a:t>Visitors and residents: What motivates engagement with the digital information environment.</a:t>
            </a:r>
            <a:r>
              <a:rPr lang="en-US" dirty="0" smtClean="0">
                <a:latin typeface="Arial" pitchFamily="34" charset="0"/>
                <a:cs typeface="Arial" pitchFamily="34" charset="0"/>
              </a:rPr>
              <a:t> Funded by JISC, OCLC, and Oxford University.  Retrieved from </a:t>
            </a:r>
            <a:r>
              <a:rPr lang="en-US" u="sng" dirty="0" smtClean="0">
                <a:latin typeface="Arial" pitchFamily="34" charset="0"/>
                <a:cs typeface="Arial" pitchFamily="34" charset="0"/>
                <a:hlinkClick r:id="rId4"/>
              </a:rPr>
              <a:t>http://www.oclc.org/research/activities/vandr/</a:t>
            </a:r>
            <a:endParaRPr lang="en-US" u="sng" dirty="0" smtClean="0">
              <a:latin typeface="Arial" pitchFamily="34" charset="0"/>
              <a:cs typeface="Arial" pitchFamily="34" charset="0"/>
            </a:endParaRPr>
          </a:p>
          <a:p>
            <a:pPr marL="0" lvl="2" defTabSz="896203" fontAlgn="base">
              <a:spcBef>
                <a:spcPct val="30000"/>
              </a:spcBef>
              <a:spcAft>
                <a:spcPct val="0"/>
              </a:spcAft>
              <a:defRPr/>
            </a:pPr>
            <a:endParaRPr lang="en-US" dirty="0" smtClean="0">
              <a:latin typeface="Arial" pitchFamily="34" charset="0"/>
              <a:cs typeface="Arial" pitchFamily="34" charset="0"/>
            </a:endParaRPr>
          </a:p>
          <a:p>
            <a:pPr marL="224028" indent="-224028"/>
            <a:r>
              <a:rPr lang="en-US" dirty="0" smtClean="0">
                <a:latin typeface="Arial" pitchFamily="34" charset="0"/>
                <a:cs typeface="Arial" pitchFamily="34" charset="0"/>
                <a:hlinkClick r:id="rId3"/>
              </a:rPr>
              <a:t>http://www.flickr.com/photos/themadguru/3546619930/</a:t>
            </a:r>
            <a:endParaRPr lang="en-US" dirty="0" smtClean="0">
              <a:latin typeface="Arial" pitchFamily="34" charset="0"/>
              <a:cs typeface="Arial" pitchFamily="34" charset="0"/>
            </a:endParaRPr>
          </a:p>
          <a:p>
            <a:pPr marL="224028" indent="-224028"/>
            <a:endParaRPr lang="en-US" dirty="0" smtClean="0">
              <a:latin typeface="Arial" pitchFamily="34" charset="0"/>
              <a:cs typeface="Arial" pitchFamily="34" charset="0"/>
            </a:endParaRPr>
          </a:p>
          <a:p>
            <a:pPr marL="224028" indent="-224028"/>
            <a:endParaRPr lang="en-US" dirty="0" smtClean="0">
              <a:latin typeface="Arial" pitchFamily="34" charset="0"/>
              <a:cs typeface="Arial" pitchFamily="34" charset="0"/>
            </a:endParaRPr>
          </a:p>
        </p:txBody>
      </p:sp>
      <p:sp>
        <p:nvSpPr>
          <p:cNvPr id="76803" name="Slide Number Placeholder 3"/>
          <p:cNvSpPr>
            <a:spLocks noGrp="1"/>
          </p:cNvSpPr>
          <p:nvPr>
            <p:ph type="sldNum" sz="quarter" idx="5"/>
          </p:nvPr>
        </p:nvSpPr>
        <p:spPr>
          <a:noFill/>
        </p:spPr>
        <p:txBody>
          <a:bodyPr/>
          <a:lstStyle/>
          <a:p>
            <a:fld id="{2177A651-6162-4D24-9DF1-E81FC356E405}" type="slidenum">
              <a:rPr lang="en-US" smtClean="0"/>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Image: </a:t>
            </a:r>
            <a:r>
              <a:rPr lang="en-US" sz="1400" kern="1200" dirty="0" smtClean="0">
                <a:solidFill>
                  <a:schemeClr val="tx1"/>
                </a:solidFill>
                <a:latin typeface="Arial" pitchFamily="34" charset="0"/>
                <a:ea typeface="+mn-ea"/>
                <a:cs typeface="Arial" pitchFamily="34" charset="0"/>
                <a:hlinkClick r:id="rId3"/>
              </a:rPr>
              <a:t>http://www.flickr.com/photos/adriannavarro/4780446549/</a:t>
            </a:r>
            <a:endParaRPr lang="en-US" sz="1400" kern="1200" dirty="0">
              <a:solidFill>
                <a:schemeClr val="tx1"/>
              </a:solidFill>
              <a:latin typeface="Arial" pitchFamily="34" charset="0"/>
              <a:ea typeface="+mn-ea"/>
              <a:cs typeface="Arial" pitchFamily="34" charset="0"/>
              <a:hlinkClick r:id="rId3"/>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Images: </a:t>
            </a:r>
          </a:p>
          <a:p>
            <a:r>
              <a:rPr lang="en-US" i="1" dirty="0" smtClean="0"/>
              <a:t>	</a:t>
            </a:r>
            <a:r>
              <a:rPr lang="en-US" dirty="0" smtClean="0"/>
              <a:t>Smartphone: photo: </a:t>
            </a:r>
            <a:r>
              <a:rPr lang="en-US" sz="1400" kern="1200" dirty="0" smtClean="0">
                <a:solidFill>
                  <a:schemeClr val="tx1"/>
                </a:solidFill>
                <a:latin typeface="Arial" pitchFamily="34" charset="0"/>
                <a:ea typeface="+mn-ea"/>
                <a:cs typeface="Arial" pitchFamily="34" charset="0"/>
                <a:hlinkClick r:id="rId3"/>
              </a:rPr>
              <a:t>http://www.flickr.com/photos/williamhook/2830322349</a:t>
            </a:r>
          </a:p>
          <a:p>
            <a:r>
              <a:rPr lang="en-US" dirty="0" smtClean="0"/>
              <a:t>	Talking: </a:t>
            </a:r>
            <a:r>
              <a:rPr lang="en-US" sz="1400" kern="1200" dirty="0" smtClean="0">
                <a:solidFill>
                  <a:schemeClr val="tx1"/>
                </a:solidFill>
                <a:latin typeface="Arial" pitchFamily="34" charset="0"/>
                <a:ea typeface="+mn-ea"/>
                <a:cs typeface="Arial" pitchFamily="34" charset="0"/>
                <a:hlinkClick r:id="rId3"/>
              </a:rPr>
              <a:t>http://www.flickr.com/photos/moriza/2565606353/</a:t>
            </a:r>
          </a:p>
        </p:txBody>
      </p:sp>
      <p:sp>
        <p:nvSpPr>
          <p:cNvPr id="4" name="Slide Number Placeholder 3"/>
          <p:cNvSpPr>
            <a:spLocks noGrp="1"/>
          </p:cNvSpPr>
          <p:nvPr>
            <p:ph type="sldNum" sz="quarter" idx="10"/>
          </p:nvPr>
        </p:nvSpPr>
        <p:spPr/>
        <p:txBody>
          <a:bodyPr/>
          <a:lstStyle/>
          <a:p>
            <a:fld id="{AE921901-2D7D-404F-83CF-0310337D82A5}"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Images: </a:t>
            </a: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	</a:t>
            </a:r>
            <a:r>
              <a:rPr lang="en-US" dirty="0" smtClean="0"/>
              <a:t>Nametag: </a:t>
            </a:r>
            <a:r>
              <a:rPr lang="en-US" sz="1400" kern="1200" dirty="0" smtClean="0">
                <a:solidFill>
                  <a:schemeClr val="tx1"/>
                </a:solidFill>
                <a:latin typeface="Arial" pitchFamily="34" charset="0"/>
                <a:ea typeface="+mn-ea"/>
                <a:cs typeface="Arial" pitchFamily="34" charset="0"/>
                <a:hlinkClick r:id="rId3"/>
              </a:rPr>
              <a:t>http://www.freebusinesscards.info/category/free-business-card-templates</a:t>
            </a:r>
          </a:p>
          <a:p>
            <a:r>
              <a:rPr lang="en-US" dirty="0" smtClean="0"/>
              <a:t>	Untidy garden tool shed: </a:t>
            </a:r>
            <a:r>
              <a:rPr lang="en-US" sz="1400" kern="1200" dirty="0" smtClean="0">
                <a:solidFill>
                  <a:schemeClr val="tx1"/>
                </a:solidFill>
                <a:latin typeface="Arial" pitchFamily="34" charset="0"/>
                <a:ea typeface="+mn-ea"/>
                <a:cs typeface="Arial" pitchFamily="34" charset="0"/>
                <a:hlinkClick r:id="rId3"/>
              </a:rPr>
              <a:t>http://www.flickr.com/photos/tzegler2/500411094/</a:t>
            </a:r>
          </a:p>
          <a:p>
            <a:r>
              <a:rPr lang="en-US" dirty="0" smtClean="0"/>
              <a:t>	Mail</a:t>
            </a:r>
            <a:r>
              <a:rPr lang="en-US" baseline="0" dirty="0" smtClean="0"/>
              <a:t>: Windows ClipArt</a:t>
            </a:r>
          </a:p>
          <a:p>
            <a:r>
              <a:rPr lang="en-US" baseline="0" dirty="0" smtClean="0"/>
              <a:t>	Talking: </a:t>
            </a:r>
            <a:r>
              <a:rPr lang="en-US" sz="1400" kern="1200" dirty="0" smtClean="0">
                <a:solidFill>
                  <a:schemeClr val="tx1"/>
                </a:solidFill>
                <a:latin typeface="Arial" pitchFamily="34" charset="0"/>
                <a:ea typeface="+mn-ea"/>
                <a:cs typeface="Arial" pitchFamily="34" charset="0"/>
                <a:hlinkClick r:id="rId3"/>
              </a:rPr>
              <a:t>http://www.flickr.com/photos/moriza/2565606353/</a:t>
            </a:r>
          </a:p>
          <a:p>
            <a:endParaRPr lang="en-US" dirty="0" smtClean="0">
              <a:hlinkClick r:id="rId4"/>
            </a:endParaRPr>
          </a:p>
          <a:p>
            <a:r>
              <a:rPr lang="en-US" sz="1400" dirty="0" smtClean="0">
                <a:latin typeface="Arial" pitchFamily="34" charset="0"/>
                <a:cs typeface="Arial" pitchFamily="34" charset="0"/>
              </a:rPr>
              <a:t>Visitors: functional use of technology, often linked to formal need (such as use of software for specific coursework, or organizing meetings through email contact); less visible/more passive online presence, more likely to favor face- to- face interactions (even as they use the internet to organize/schedule those interactions); fewer than 6 hours spent online a week.</a:t>
            </a:r>
          </a:p>
          <a:p>
            <a:endParaRPr lang="en-US" sz="1400" dirty="0" smtClean="0">
              <a:latin typeface="Arial" pitchFamily="34" charset="0"/>
              <a:cs typeface="Arial" pitchFamily="34" charset="0"/>
            </a:endParaRPr>
          </a:p>
          <a:p>
            <a:pPr marL="0" lvl="2" defTabSz="896203" fontAlgn="base">
              <a:spcBef>
                <a:spcPct val="30000"/>
              </a:spcBef>
              <a:spcAft>
                <a:spcPct val="0"/>
              </a:spcAft>
              <a:defRPr/>
            </a:pPr>
            <a:r>
              <a:rPr lang="en-US" sz="1400" dirty="0" smtClean="0">
                <a:latin typeface="Arial" pitchFamily="34" charset="0"/>
                <a:cs typeface="Arial" pitchFamily="34" charset="0"/>
              </a:rPr>
              <a:t>White, D. S., &amp;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 S. (2011-2012). </a:t>
            </a:r>
            <a:r>
              <a:rPr lang="en-US" sz="1400" i="1" dirty="0" smtClean="0">
                <a:latin typeface="Arial" pitchFamily="34" charset="0"/>
                <a:cs typeface="Arial" pitchFamily="34" charset="0"/>
              </a:rPr>
              <a:t>Visitors and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5"/>
              </a:rPr>
              <a:t>http://www.oclc.org/research/activities/vandr/</a:t>
            </a: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A7BB9D42-60D8-4FEB-9FA6-DC5A09981230}"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Images:</a:t>
            </a:r>
            <a:r>
              <a:rPr lang="en-US" i="1" baseline="0" dirty="0" smtClean="0"/>
              <a:t> </a:t>
            </a:r>
            <a:r>
              <a:rPr lang="en-US" i="0" baseline="0" dirty="0" smtClean="0"/>
              <a:t>Community: Windows ClipArt</a:t>
            </a:r>
            <a:endParaRPr lang="en-US" dirty="0" smtClean="0"/>
          </a:p>
          <a:p>
            <a:r>
              <a:rPr lang="en-US" dirty="0" smtClean="0"/>
              <a:t>	</a:t>
            </a:r>
            <a:r>
              <a:rPr lang="en-US" baseline="0" dirty="0" smtClean="0"/>
              <a:t>   </a:t>
            </a:r>
          </a:p>
          <a:p>
            <a:r>
              <a:rPr lang="en-US" baseline="0" dirty="0" smtClean="0"/>
              <a:t> 	   </a:t>
            </a:r>
            <a:r>
              <a:rPr lang="en-US" dirty="0" smtClean="0"/>
              <a:t>Nametag: </a:t>
            </a:r>
            <a:r>
              <a:rPr lang="en-US" dirty="0" smtClean="0">
                <a:hlinkClick r:id="rId3"/>
              </a:rPr>
              <a:t>http://www.freebusinesscards.info/category/free-business-card-templates</a:t>
            </a:r>
          </a:p>
          <a:p>
            <a:endParaRPr lang="en-US" dirty="0" smtClean="0">
              <a:hlinkClick r:id="rId3"/>
            </a:endParaRPr>
          </a:p>
          <a:p>
            <a:r>
              <a:rPr lang="en-US" sz="1400" dirty="0" smtClean="0">
                <a:latin typeface="Arial" pitchFamily="34" charset="0"/>
                <a:cs typeface="Arial" pitchFamily="34" charset="0"/>
              </a:rPr>
              <a:t>Residents: significant online presence and usage; high level of collaborative activity online; contributions to the online environment in the form of uploading materials, photos, videos; high dependence on a mobile device (smart phone, laptop, etc.); more than 10 hours a week spent online.</a:t>
            </a:r>
          </a:p>
          <a:p>
            <a:endParaRPr lang="en-US" sz="1400" dirty="0" smtClean="0">
              <a:latin typeface="Arial" pitchFamily="34" charset="0"/>
              <a:cs typeface="Arial" pitchFamily="34" charset="0"/>
            </a:endParaRPr>
          </a:p>
          <a:p>
            <a:pPr marL="0" lvl="2" defTabSz="896203" fontAlgn="base">
              <a:spcBef>
                <a:spcPct val="30000"/>
              </a:spcBef>
              <a:spcAft>
                <a:spcPct val="0"/>
              </a:spcAft>
              <a:defRPr/>
            </a:pPr>
            <a:r>
              <a:rPr lang="en-US" sz="1400" dirty="0" smtClean="0">
                <a:latin typeface="Arial" pitchFamily="34" charset="0"/>
                <a:cs typeface="Arial" pitchFamily="34" charset="0"/>
              </a:rPr>
              <a:t>White, D. S., &amp;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 S. (2011-2012). </a:t>
            </a:r>
            <a:r>
              <a:rPr lang="en-US" sz="1400" i="1" dirty="0" smtClean="0">
                <a:latin typeface="Arial" pitchFamily="34" charset="0"/>
                <a:cs typeface="Arial" pitchFamily="34" charset="0"/>
              </a:rPr>
              <a:t>Visitors and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4"/>
              </a:rPr>
              <a:t>http://www.oclc.org/research/activities/vandr/</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A7BB9D42-60D8-4FEB-9FA6-DC5A09981230}"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6E784-F7E5-4484-BA1A-F73816F967E5}" type="slidenum">
              <a:rPr lang="en-US"/>
              <a:pPr/>
              <a:t>2</a:t>
            </a:fld>
            <a:endParaRPr lang="en-US"/>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pPr marL="0" marR="0" indent="0" algn="l" defTabSz="896203" rtl="0" eaLnBrk="1" fontAlgn="base" latinLnBrk="0" hangingPunct="1">
              <a:lnSpc>
                <a:spcPct val="100000"/>
              </a:lnSpc>
              <a:spcBef>
                <a:spcPct val="30000"/>
              </a:spcBef>
              <a:spcAft>
                <a:spcPct val="0"/>
              </a:spcAft>
              <a:buClrTx/>
              <a:buSzTx/>
              <a:buFontTx/>
              <a:buNone/>
              <a:tabLst/>
              <a:defRPr/>
            </a:pPr>
            <a:r>
              <a:rPr lang="en-US" sz="1400" i="1" dirty="0" smtClean="0">
                <a:latin typeface="Arial" pitchFamily="34" charset="0"/>
                <a:cs typeface="Arial" pitchFamily="34" charset="0"/>
              </a:rPr>
              <a:t>Image: </a:t>
            </a:r>
            <a:r>
              <a:rPr lang="en-US" sz="1400" dirty="0" smtClean="0">
                <a:latin typeface="Arial" pitchFamily="34" charset="0"/>
                <a:cs typeface="Arial" pitchFamily="34" charset="0"/>
                <a:hlinkClick r:id="rId3"/>
              </a:rPr>
              <a:t>http://www.flickr.com/photos/aramisfirefly/3580397954/</a:t>
            </a:r>
            <a:endParaRPr lang="en-US" sz="1400" dirty="0" smtClean="0">
              <a:latin typeface="Arial" pitchFamily="34" charset="0"/>
              <a:cs typeface="Arial" pitchFamily="34" charset="0"/>
            </a:endParaRPr>
          </a:p>
          <a:p>
            <a:pPr defTabSz="896203" fontAlgn="base">
              <a:spcBef>
                <a:spcPct val="30000"/>
              </a:spcBef>
              <a:spcAft>
                <a:spcPct val="0"/>
              </a:spcAft>
              <a:defRPr/>
            </a:pPr>
            <a:endParaRPr lang="en-US" sz="1400" i="1" dirty="0" smtClean="0">
              <a:latin typeface="Arial" pitchFamily="34" charset="0"/>
              <a:cs typeface="Arial" pitchFamily="34" charset="0"/>
            </a:endParaRPr>
          </a:p>
          <a:p>
            <a:pPr defTabSz="896203" fontAlgn="base">
              <a:spcBef>
                <a:spcPct val="30000"/>
              </a:spcBef>
              <a:spcAft>
                <a:spcPct val="0"/>
              </a:spcAft>
              <a:defRPr/>
            </a:pPr>
            <a:r>
              <a:rPr lang="en-US" sz="1400" dirty="0" smtClean="0">
                <a:latin typeface="Arial" pitchFamily="34" charset="0"/>
                <a:cs typeface="Arial" pitchFamily="34" charset="0"/>
              </a:rPr>
              <a:t>Dempsey, L. (2008). Always on: Libraries in a world of permanent connectivity. </a:t>
            </a:r>
            <a:r>
              <a:rPr lang="en-US" sz="1400" i="1" dirty="0" smtClean="0">
                <a:latin typeface="Arial" pitchFamily="34" charset="0"/>
                <a:cs typeface="Arial" pitchFamily="34" charset="0"/>
              </a:rPr>
              <a:t>First Monday,</a:t>
            </a:r>
            <a:r>
              <a:rPr lang="en-US" sz="1400" dirty="0" smtClean="0">
                <a:latin typeface="Arial" pitchFamily="34" charset="0"/>
                <a:cs typeface="Arial" pitchFamily="34" charset="0"/>
              </a:rPr>
              <a:t> </a:t>
            </a:r>
            <a:r>
              <a:rPr lang="en-US" sz="1400" i="1" dirty="0" smtClean="0">
                <a:latin typeface="Arial" pitchFamily="34" charset="0"/>
                <a:cs typeface="Arial" pitchFamily="34" charset="0"/>
              </a:rPr>
              <a:t>14</a:t>
            </a:r>
            <a:r>
              <a:rPr lang="en-US" sz="1400" dirty="0" smtClean="0">
                <a:latin typeface="Arial" pitchFamily="34" charset="0"/>
                <a:cs typeface="Arial" pitchFamily="34" charset="0"/>
              </a:rPr>
              <a:t>(1). Retrieved from </a:t>
            </a:r>
            <a:r>
              <a:rPr lang="en-US" sz="1400" dirty="0" smtClean="0">
                <a:latin typeface="Arial" pitchFamily="34" charset="0"/>
                <a:cs typeface="Arial" pitchFamily="34" charset="0"/>
                <a:hlinkClick r:id="rId4"/>
              </a:rPr>
              <a:t>http://www.firstmonday.org/htbin/cgiwrap/bin/ojs/index.php/fm/article/view/2291/207</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pPr defTabSz="896203" fontAlgn="base">
              <a:spcBef>
                <a:spcPct val="30000"/>
              </a:spcBef>
              <a:spcAft>
                <a:spcPct val="0"/>
              </a:spcAft>
              <a:defRPr/>
            </a:pPr>
            <a:r>
              <a:rPr lang="en-US" sz="1400" dirty="0" smtClean="0">
                <a:latin typeface="Arial" pitchFamily="34" charset="0"/>
                <a:cs typeface="Arial" pitchFamily="34" charset="0"/>
              </a:rPr>
              <a:t>Today, more than 1.7 billion people, or almost one out of every four humans on the planet, are online (Wasserman, 2012).</a:t>
            </a:r>
          </a:p>
          <a:p>
            <a:pPr defTabSz="896203" fontAlgn="base">
              <a:spcBef>
                <a:spcPct val="30000"/>
              </a:spcBef>
              <a:spcAft>
                <a:spcPct val="0"/>
              </a:spcAft>
              <a:defRPr/>
            </a:pPr>
            <a:endParaRPr lang="en-US" sz="1400" dirty="0" smtClean="0">
              <a:latin typeface="Arial" pitchFamily="34" charset="0"/>
              <a:cs typeface="Arial" pitchFamily="34" charset="0"/>
            </a:endParaRPr>
          </a:p>
          <a:p>
            <a:pPr marL="0" lvl="2" defTabSz="896203" fontAlgn="base">
              <a:spcBef>
                <a:spcPct val="30000"/>
              </a:spcBef>
              <a:spcAft>
                <a:spcPct val="0"/>
              </a:spcAft>
              <a:defRPr/>
            </a:pPr>
            <a:r>
              <a:rPr lang="en-US" sz="1400" dirty="0" smtClean="0">
                <a:latin typeface="Arial" pitchFamily="34" charset="0"/>
                <a:cs typeface="Arial" pitchFamily="34" charset="0"/>
              </a:rPr>
              <a:t>Wasserman, S. (2012, June 18). The Amazon effect. </a:t>
            </a:r>
            <a:r>
              <a:rPr lang="en-US" sz="1400" i="1" dirty="0" smtClean="0">
                <a:latin typeface="Arial" pitchFamily="34" charset="0"/>
                <a:cs typeface="Arial" pitchFamily="34" charset="0"/>
              </a:rPr>
              <a:t>The Nation</a:t>
            </a:r>
            <a:r>
              <a:rPr lang="en-US" sz="1400" dirty="0" smtClean="0">
                <a:latin typeface="Arial" pitchFamily="34" charset="0"/>
                <a:cs typeface="Arial" pitchFamily="34" charset="0"/>
              </a:rPr>
              <a:t>. Retrieved from  </a:t>
            </a:r>
            <a:r>
              <a:rPr lang="en-US" sz="1400" dirty="0" smtClean="0">
                <a:latin typeface="Arial" pitchFamily="34" charset="0"/>
                <a:cs typeface="Arial" pitchFamily="34" charset="0"/>
                <a:hlinkClick r:id="rId5"/>
              </a:rPr>
              <a:t>http://www.thenation.com/article/168125/amazon-effect</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Image: </a:t>
            </a:r>
            <a:r>
              <a:rPr lang="en-US" sz="1400" kern="1200" dirty="0" smtClean="0">
                <a:solidFill>
                  <a:schemeClr val="tx1"/>
                </a:solidFill>
                <a:latin typeface="Arial" pitchFamily="34" charset="0"/>
                <a:ea typeface="+mn-ea"/>
                <a:cs typeface="Arial" pitchFamily="34" charset="0"/>
                <a:hlinkClick r:id="rId3"/>
              </a:rPr>
              <a:t>http://www.flickr.com/photos/adriannavarro/4780446549/</a:t>
            </a:r>
            <a:endParaRPr lang="en-US" sz="1400" kern="1200" dirty="0">
              <a:solidFill>
                <a:schemeClr val="tx1"/>
              </a:solidFill>
              <a:latin typeface="Arial" pitchFamily="34" charset="0"/>
              <a:ea typeface="+mn-ea"/>
              <a:cs typeface="Arial" pitchFamily="34" charset="0"/>
              <a:hlinkClick r:id="rId3"/>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5422" y="4343399"/>
            <a:ext cx="6147412" cy="4503145"/>
          </a:xfrm>
        </p:spPr>
        <p:txBody>
          <a:bodyPr>
            <a:normAutofit fontScale="92500" lnSpcReduction="10000"/>
          </a:bodyPr>
          <a:lstStyle/>
          <a:p>
            <a:r>
              <a:rPr lang="en-US" i="1" dirty="0" smtClean="0">
                <a:latin typeface="Arial" pitchFamily="34" charset="0"/>
                <a:cs typeface="Arial" pitchFamily="34" charset="0"/>
              </a:rPr>
              <a:t>Image: </a:t>
            </a:r>
            <a:r>
              <a:rPr lang="en-US" dirty="0" smtClean="0">
                <a:latin typeface="Arial" pitchFamily="34" charset="0"/>
                <a:cs typeface="Arial" pitchFamily="34" charset="0"/>
              </a:rPr>
              <a:t>Microsoft</a:t>
            </a:r>
            <a:r>
              <a:rPr lang="en-US" baseline="0" dirty="0" smtClean="0">
                <a:latin typeface="Arial" pitchFamily="34" charset="0"/>
                <a:cs typeface="Arial" pitchFamily="34" charset="0"/>
              </a:rPr>
              <a:t> Clip Art</a:t>
            </a:r>
          </a:p>
          <a:p>
            <a:endParaRPr lang="en-US" baseline="0" dirty="0" smtClean="0">
              <a:latin typeface="Arial" pitchFamily="34" charset="0"/>
              <a:cs typeface="Arial" pitchFamily="34" charset="0"/>
            </a:endParaRPr>
          </a:p>
          <a:p>
            <a:pPr defTabSz="896203" fontAlgn="base">
              <a:spcBef>
                <a:spcPct val="30000"/>
              </a:spcBef>
              <a:spcAft>
                <a:spcPct val="0"/>
              </a:spcAft>
              <a:defRPr/>
            </a:pPr>
            <a:r>
              <a:rPr lang="en-GB" sz="1200" i="1" dirty="0" smtClean="0">
                <a:latin typeface="Arial" pitchFamily="34" charset="0"/>
                <a:cs typeface="Arial" pitchFamily="34" charset="0"/>
              </a:rPr>
              <a:t>“They do often advise that we go to the library and look for books but I would normally go to the internet and go to the library as my last sort of option really. (Laughter) It just takes me – I don’t really know how to use the library, I’ve got to be honest, but I know how to use the internet. Yes, I would normally use the internet or sort of word of mouth if someone else knows how to do it – that kind of thing – first.” Digital Visitors and Residents, (UKU5 0:14:19, Female Age 19)</a:t>
            </a:r>
          </a:p>
          <a:p>
            <a:pPr defTabSz="896203" fontAlgn="base">
              <a:spcBef>
                <a:spcPct val="30000"/>
              </a:spcBef>
              <a:spcAft>
                <a:spcPct val="0"/>
              </a:spcAft>
              <a:defRPr/>
            </a:pPr>
            <a:endParaRPr lang="en-US" sz="1200" i="1" dirty="0" smtClean="0">
              <a:latin typeface="Arial" pitchFamily="34" charset="0"/>
              <a:cs typeface="Arial" pitchFamily="34" charset="0"/>
            </a:endParaRPr>
          </a:p>
          <a:p>
            <a:pPr defTabSz="896203" fontAlgn="base">
              <a:spcBef>
                <a:spcPct val="30000"/>
              </a:spcBef>
              <a:spcAft>
                <a:spcPct val="0"/>
              </a:spcAft>
              <a:defRPr/>
            </a:pPr>
            <a:r>
              <a:rPr lang="en-US" sz="1200" i="1" dirty="0" smtClean="0">
                <a:latin typeface="Arial" pitchFamily="34" charset="0"/>
                <a:cs typeface="Arial" pitchFamily="34" charset="0"/>
              </a:rPr>
              <a:t>“I find Google a lot easier than going to the library website because I don’t know, it’s just like sometimes so many journals come up and when you look at the first ten and they just don’t make any sense I, kind of, give up. Google, I don’t know. It’s just Google it’s – I find it easier just to look through anything.”  Digital Visitors and residents, (USU7 0:34:11, Female Age 19)</a:t>
            </a:r>
          </a:p>
          <a:p>
            <a:pPr defTabSz="896203" fontAlgn="base">
              <a:spcBef>
                <a:spcPct val="30000"/>
              </a:spcBef>
              <a:spcAft>
                <a:spcPct val="0"/>
              </a:spcAft>
              <a:defRPr/>
            </a:pPr>
            <a:endParaRPr lang="en-US" sz="1200" i="1" dirty="0" smtClean="0">
              <a:latin typeface="Arial" pitchFamily="34" charset="0"/>
              <a:cs typeface="Arial" pitchFamily="34" charset="0"/>
            </a:endParaRPr>
          </a:p>
          <a:p>
            <a:r>
              <a:rPr lang="en-US" sz="1200" i="1" dirty="0" smtClean="0">
                <a:latin typeface="Arial" pitchFamily="34" charset="0"/>
                <a:cs typeface="Arial" pitchFamily="34" charset="0"/>
              </a:rPr>
              <a:t>“I could easily have found the information she found for me, but the fact that I could just ask her question and have them look up the reference and read through articles instead of me having to look through like a million </a:t>
            </a:r>
            <a:r>
              <a:rPr lang="en-US" sz="1200" i="1" dirty="0" err="1" smtClean="0">
                <a:latin typeface="Arial" pitchFamily="34" charset="0"/>
                <a:cs typeface="Arial" pitchFamily="34" charset="0"/>
              </a:rPr>
              <a:t>Googled</a:t>
            </a:r>
            <a:r>
              <a:rPr lang="en-US" sz="1200" i="1" dirty="0" smtClean="0">
                <a:latin typeface="Arial" pitchFamily="34" charset="0"/>
                <a:cs typeface="Arial" pitchFamily="34" charset="0"/>
              </a:rPr>
              <a:t> articles…it was definitely a nice convenience and would definitely make it more likely for me to go to them and actually ask a librarian a question or figure it out on my own.” –Seeking Synchronicity, User (Focus Group, Rutgers University, July 11, 2006)</a:t>
            </a:r>
          </a:p>
          <a:p>
            <a:pPr>
              <a:buClr>
                <a:srgbClr val="FF7600"/>
              </a:buClr>
            </a:pPr>
            <a:endParaRPr lang="en-US" sz="1200" dirty="0" smtClean="0">
              <a:latin typeface="Arial" pitchFamily="34" charset="0"/>
              <a:cs typeface="Arial" pitchFamily="34" charset="0"/>
            </a:endParaRPr>
          </a:p>
          <a:p>
            <a:pPr>
              <a:buClr>
                <a:srgbClr val="FF7600"/>
              </a:buClr>
              <a:buFont typeface="Arial" pitchFamily="34" charset="0"/>
              <a:buChar char="•"/>
            </a:pPr>
            <a:r>
              <a:rPr lang="en-US" sz="1200" dirty="0" smtClean="0">
                <a:latin typeface="Arial" pitchFamily="34" charset="0"/>
                <a:cs typeface="Arial" pitchFamily="34" charset="0"/>
              </a:rPr>
              <a:t>Although campus Information Commons, with cafes and 24/7 access to the facilities and resources, are still popular with students and faculty, convenient access to resources, whether human, print, or electronic is the most critical factor. After all, “If it is too inconvenient I’m not going after it.”</a:t>
            </a:r>
          </a:p>
          <a:p>
            <a:endParaRPr lang="en-US" sz="1200" dirty="0" smtClean="0">
              <a:latin typeface="Arial" pitchFamily="34" charset="0"/>
              <a:cs typeface="Arial" pitchFamily="34" charset="0"/>
            </a:endParaRPr>
          </a:p>
          <a:p>
            <a:pPr marL="448102" indent="-448102"/>
            <a:r>
              <a:rPr lang="en-US" sz="1100" dirty="0" err="1" smtClean="0">
                <a:latin typeface="Arial" pitchFamily="34" charset="0"/>
                <a:cs typeface="Arial" pitchFamily="34" charset="0"/>
              </a:rPr>
              <a:t>Connaway</a:t>
            </a:r>
            <a:r>
              <a:rPr lang="en-US" sz="1100" dirty="0" smtClean="0">
                <a:latin typeface="Arial" pitchFamily="34" charset="0"/>
                <a:cs typeface="Arial" pitchFamily="34" charset="0"/>
              </a:rPr>
              <a:t>, L. S., Dickey, T. J., &amp; Radford, M. L. (2011). "If it is too inconvenient I'm not going after it": Convenience as a critical factor in information-seeking behaviors. </a:t>
            </a:r>
            <a:r>
              <a:rPr lang="en-US" sz="1100" i="1" dirty="0" smtClean="0">
                <a:latin typeface="Arial" pitchFamily="34" charset="0"/>
                <a:cs typeface="Arial" pitchFamily="34" charset="0"/>
              </a:rPr>
              <a:t>Library &amp; Information Science Research, 33</a:t>
            </a:r>
            <a:r>
              <a:rPr lang="en-US" sz="1100" dirty="0" smtClean="0">
                <a:latin typeface="Arial" pitchFamily="34" charset="0"/>
                <a:cs typeface="Arial" pitchFamily="34" charset="0"/>
              </a:rPr>
              <a:t> (3) 188</a:t>
            </a:r>
            <a:r>
              <a:rPr lang="en-US" sz="1100" i="1" dirty="0" smtClean="0">
                <a:latin typeface="Arial" pitchFamily="34" charset="0"/>
                <a:cs typeface="Arial" pitchFamily="34" charset="0"/>
              </a:rPr>
              <a:t>.</a:t>
            </a:r>
          </a:p>
          <a:p>
            <a:pPr marL="448102" indent="-448102"/>
            <a:endParaRPr lang="en-US" sz="1200" i="1" dirty="0" smtClean="0">
              <a:latin typeface="Trebuchet MS" pitchFamily="34" charset="0"/>
            </a:endParaRPr>
          </a:p>
          <a:p>
            <a:pPr marL="448102" indent="-448102"/>
            <a:endParaRPr lang="en-US" sz="1200" dirty="0" smtClean="0">
              <a:latin typeface="Trebuchet MS" pitchFamily="34" charset="0"/>
            </a:endParaRP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Image: </a:t>
            </a:r>
            <a:r>
              <a:rPr lang="en-GB" sz="1400" kern="1200" dirty="0" smtClean="0">
                <a:solidFill>
                  <a:schemeClr val="tx1"/>
                </a:solidFill>
                <a:latin typeface="Arial" pitchFamily="34" charset="0"/>
                <a:ea typeface="+mn-ea"/>
                <a:cs typeface="Arial" pitchFamily="34" charset="0"/>
                <a:hlinkClick r:id="rId3"/>
              </a:rPr>
              <a:t>http://wp.me/pLtlj-fH</a:t>
            </a:r>
          </a:p>
          <a:p>
            <a:endParaRPr lang="en-US" i="1" dirty="0" smtClean="0"/>
          </a:p>
          <a:p>
            <a:r>
              <a:rPr lang="en-US" sz="1400" dirty="0" smtClean="0">
                <a:latin typeface="Arial" pitchFamily="34" charset="0"/>
                <a:cs typeface="Arial" pitchFamily="34" charset="0"/>
              </a:rPr>
              <a:t>There is a Learning Black Market”: learners use non-traditional sources but feel they cannot talk about them in an institutional context. Wikipedia usage is an example of this. (White &amp;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2011)</a:t>
            </a:r>
          </a:p>
          <a:p>
            <a:endParaRPr lang="en-US" sz="1400" dirty="0" smtClean="0">
              <a:solidFill>
                <a:srgbClr val="FF0000"/>
              </a:solidFill>
              <a:latin typeface="Arial" pitchFamily="34" charset="0"/>
              <a:cs typeface="Arial" pitchFamily="34" charset="0"/>
            </a:endParaRPr>
          </a:p>
          <a:p>
            <a:pPr marL="0" lvl="2" defTabSz="896203" fontAlgn="base">
              <a:spcBef>
                <a:spcPct val="30000"/>
              </a:spcBef>
              <a:spcAft>
                <a:spcPct val="0"/>
              </a:spcAft>
              <a:defRPr/>
            </a:pPr>
            <a:r>
              <a:rPr lang="en-US" sz="1400" dirty="0" smtClean="0">
                <a:latin typeface="Arial" pitchFamily="34" charset="0"/>
                <a:cs typeface="Arial" pitchFamily="34" charset="0"/>
              </a:rPr>
              <a:t>White, D. S., &amp; Le </a:t>
            </a:r>
            <a:r>
              <a:rPr lang="en-US" sz="1400" dirty="0" err="1" smtClean="0">
                <a:latin typeface="Arial" pitchFamily="34" charset="0"/>
                <a:cs typeface="Arial" pitchFamily="34" charset="0"/>
              </a:rPr>
              <a:t>Cornu</a:t>
            </a:r>
            <a:r>
              <a:rPr lang="en-US" sz="1400" dirty="0" smtClean="0">
                <a:latin typeface="Arial" pitchFamily="34" charset="0"/>
                <a:cs typeface="Arial" pitchFamily="34" charset="0"/>
              </a:rPr>
              <a:t>, A. (2011). Visitors and Residents: A new typology for online engagement. </a:t>
            </a:r>
            <a:r>
              <a:rPr lang="en-US" sz="1400" i="1" dirty="0" smtClean="0">
                <a:latin typeface="Arial" pitchFamily="34" charset="0"/>
                <a:cs typeface="Arial" pitchFamily="34" charset="0"/>
              </a:rPr>
              <a:t>First Monday,</a:t>
            </a:r>
            <a:r>
              <a:rPr lang="en-US" sz="1400" dirty="0" smtClean="0">
                <a:latin typeface="Arial" pitchFamily="34" charset="0"/>
                <a:cs typeface="Arial" pitchFamily="34" charset="0"/>
              </a:rPr>
              <a:t> </a:t>
            </a:r>
            <a:r>
              <a:rPr lang="en-US" sz="1400" i="1" dirty="0" smtClean="0">
                <a:latin typeface="Arial" pitchFamily="34" charset="0"/>
                <a:cs typeface="Arial" pitchFamily="34" charset="0"/>
              </a:rPr>
              <a:t>16</a:t>
            </a:r>
            <a:r>
              <a:rPr lang="en-US" sz="1400" dirty="0" smtClean="0">
                <a:latin typeface="Arial" pitchFamily="34" charset="0"/>
                <a:cs typeface="Arial" pitchFamily="34" charset="0"/>
              </a:rPr>
              <a:t>(9).  Retrieved from </a:t>
            </a:r>
            <a:r>
              <a:rPr lang="en-US" sz="1400" u="sng" dirty="0" smtClean="0">
                <a:latin typeface="Arial" pitchFamily="34" charset="0"/>
                <a:cs typeface="Arial" pitchFamily="34" charset="0"/>
                <a:hlinkClick r:id="rId4"/>
              </a:rPr>
              <a:t>http://firstmonday.org/htbin/cgiwrap/bin/ojs/index.php/fm/article/viewArticle/3171/3049</a:t>
            </a: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4588" y="685800"/>
            <a:ext cx="4570412" cy="3429000"/>
          </a:xfrm>
          <a:ln/>
        </p:spPr>
      </p:sp>
      <p:sp>
        <p:nvSpPr>
          <p:cNvPr id="76803" name="Rectangle 3"/>
          <p:cNvSpPr>
            <a:spLocks noGrp="1" noChangeArrowheads="1"/>
          </p:cNvSpPr>
          <p:nvPr>
            <p:ph type="body" idx="1"/>
          </p:nvPr>
        </p:nvSpPr>
        <p:spPr>
          <a:xfrm>
            <a:off x="79094" y="4344137"/>
            <a:ext cx="6625369" cy="4629333"/>
          </a:xfrm>
          <a:ln/>
        </p:spPr>
        <p:txBody>
          <a:bodyPr>
            <a:normAutofit lnSpcReduction="10000"/>
          </a:bodyPr>
          <a:lstStyle/>
          <a:p>
            <a:r>
              <a:rPr lang="en-US" sz="1000" dirty="0" smtClean="0">
                <a:latin typeface="Arial" pitchFamily="34" charset="0"/>
                <a:ea typeface="ＭＳ Ｐゴシック" charset="-128"/>
                <a:cs typeface="Arial" pitchFamily="34" charset="0"/>
              </a:rPr>
              <a:t>This is the updated Sources Tree map.  (All stages, Phase 1 and 2)</a:t>
            </a:r>
          </a:p>
          <a:p>
            <a:pPr>
              <a:defRPr/>
            </a:pPr>
            <a:endParaRPr lang="en-US" sz="1000" b="1" dirty="0" smtClean="0">
              <a:latin typeface="Arial" pitchFamily="34" charset="0"/>
              <a:cs typeface="Arial" pitchFamily="34" charset="0"/>
            </a:endParaRPr>
          </a:p>
          <a:p>
            <a:pPr>
              <a:defRPr/>
            </a:pPr>
            <a:r>
              <a:rPr lang="en-US" sz="1000" b="1" dirty="0" smtClean="0">
                <a:latin typeface="Arial" pitchFamily="34" charset="0"/>
                <a:cs typeface="Arial" pitchFamily="34" charset="0"/>
              </a:rPr>
              <a:t>Students’ Perceptions of Teachers’ opinions of Wikipedia:</a:t>
            </a:r>
            <a:endParaRPr lang="en-US" sz="1000" dirty="0" smtClean="0">
              <a:latin typeface="Arial" pitchFamily="34" charset="0"/>
              <a:cs typeface="Arial" pitchFamily="34" charset="0"/>
            </a:endParaRPr>
          </a:p>
          <a:p>
            <a:pPr>
              <a:defRPr/>
            </a:pPr>
            <a:r>
              <a:rPr lang="en-US" sz="1000" dirty="0" smtClean="0">
                <a:latin typeface="Arial" pitchFamily="34" charset="0"/>
                <a:cs typeface="Arial" pitchFamily="34" charset="0"/>
              </a:rPr>
              <a:t>“Avoid it.” (UKS8, 0:28:28, Female, Age 16,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(Emerging)</a:t>
            </a:r>
          </a:p>
          <a:p>
            <a:pPr>
              <a:defRPr/>
            </a:pPr>
            <a:r>
              <a:rPr lang="en-US" sz="1000" dirty="0" smtClean="0">
                <a:latin typeface="Arial" pitchFamily="34" charset="0"/>
                <a:cs typeface="Arial" pitchFamily="34" charset="0"/>
              </a:rPr>
              <a:t> </a:t>
            </a:r>
          </a:p>
          <a:p>
            <a:pPr>
              <a:defRPr/>
            </a:pPr>
            <a:r>
              <a:rPr lang="en-US" sz="1000" dirty="0" smtClean="0">
                <a:latin typeface="Arial" pitchFamily="34" charset="0"/>
                <a:cs typeface="Arial" pitchFamily="34" charset="0"/>
              </a:rPr>
              <a:t>“They used to tell us in high school not to use Wikipedia.” (USU1, 0:34:59, Female, Age 19,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a:t>
            </a:r>
          </a:p>
          <a:p>
            <a:pPr>
              <a:defRPr/>
            </a:pPr>
            <a:r>
              <a:rPr lang="en-US" sz="1000" dirty="0" smtClean="0">
                <a:latin typeface="Arial" pitchFamily="34" charset="0"/>
                <a:cs typeface="Arial" pitchFamily="34" charset="0"/>
              </a:rPr>
              <a:t> </a:t>
            </a:r>
          </a:p>
          <a:p>
            <a:pPr>
              <a:defRPr/>
            </a:pPr>
            <a:r>
              <a:rPr lang="en-US" sz="1000" dirty="0" smtClean="0">
                <a:latin typeface="Arial" pitchFamily="34" charset="0"/>
                <a:cs typeface="Arial" pitchFamily="34" charset="0"/>
              </a:rPr>
              <a:t>“It’s like a taboo I guess with all teachers, they just all say – you know, when they explain the paper they always say, “Don’t use Wikipedia.”” (USU7, 0:33:05, Female, Age 19,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(Emerging)</a:t>
            </a:r>
          </a:p>
          <a:p>
            <a:pPr>
              <a:defRPr/>
            </a:pPr>
            <a:r>
              <a:rPr lang="en-US" sz="1000" dirty="0" smtClean="0">
                <a:latin typeface="Arial" pitchFamily="34" charset="0"/>
                <a:cs typeface="Arial" pitchFamily="34" charset="0"/>
              </a:rPr>
              <a:t> </a:t>
            </a:r>
          </a:p>
          <a:p>
            <a:pPr>
              <a:defRPr/>
            </a:pPr>
            <a:r>
              <a:rPr lang="en-US" sz="1000" b="1" dirty="0" smtClean="0">
                <a:latin typeface="Arial" pitchFamily="34" charset="0"/>
                <a:cs typeface="Arial" pitchFamily="34" charset="0"/>
              </a:rPr>
              <a:t>Students’ on Wikipedia:</a:t>
            </a:r>
          </a:p>
          <a:p>
            <a:pPr>
              <a:defRPr/>
            </a:pPr>
            <a:r>
              <a:rPr lang="en-US" sz="1000" dirty="0" smtClean="0">
                <a:latin typeface="Arial" pitchFamily="34" charset="0"/>
                <a:cs typeface="Arial" pitchFamily="34" charset="0"/>
              </a:rPr>
              <a:t>“I use it, kind of like, I won't cite it on my papers but I, kind of, use it as a like, as a start off line. I go there and look up the general information, kind of, read through it so I get a general idea what it is. Then I start going through my research.” (USU7, 0:33:49, Female, Age 19,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(Emerging)</a:t>
            </a:r>
          </a:p>
          <a:p>
            <a:pPr>
              <a:defRPr/>
            </a:pPr>
            <a:r>
              <a:rPr lang="en-US" sz="1000" dirty="0" smtClean="0">
                <a:latin typeface="Arial" pitchFamily="34" charset="0"/>
                <a:cs typeface="Arial" pitchFamily="34" charset="0"/>
              </a:rPr>
              <a:t> </a:t>
            </a:r>
          </a:p>
          <a:p>
            <a:pPr>
              <a:defRPr/>
            </a:pPr>
            <a:r>
              <a:rPr lang="en-US" sz="1000" dirty="0" smtClean="0">
                <a:latin typeface="Arial" pitchFamily="34" charset="0"/>
                <a:cs typeface="Arial" pitchFamily="34" charset="0"/>
              </a:rPr>
              <a:t>“…I would actually use my phone to Wiki or to use Wikipedia to look up something and then I would just be like “Okay” and keep to that.  Just because it’s there and it’s easy and it’s just kind of getting this first point of call and maybe a better understanding.” (UKU9, 0:27:59, Male, age unidentified,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(Establishing) </a:t>
            </a:r>
          </a:p>
          <a:p>
            <a:pPr>
              <a:defRPr/>
            </a:pPr>
            <a:endParaRPr lang="en-US" sz="1000" dirty="0" smtClean="0">
              <a:latin typeface="Arial" pitchFamily="34" charset="0"/>
              <a:cs typeface="Arial" pitchFamily="34" charset="0"/>
            </a:endParaRPr>
          </a:p>
          <a:p>
            <a:pPr>
              <a:defRPr/>
            </a:pPr>
            <a:r>
              <a:rPr lang="en-US" sz="1000" dirty="0" smtClean="0">
                <a:latin typeface="Arial" pitchFamily="34" charset="0"/>
                <a:cs typeface="Arial" pitchFamily="34" charset="0"/>
              </a:rPr>
              <a:t>“I think academia does not like Wikipedia just for the fact it can be edited, but I really think that Wikipedia is in some ways better than other sources and some ways not as good because one thing is like the kind of go to place just like if you want to read about something and you know it’s on Wikipedia you can just go there and quickly read about it. And also there’s so many people that can edit and modify Wikipedia pages so you can have a less biased and more standardized information.” (USU14, 0:02:03, Male, Age 18,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(Establishing) </a:t>
            </a:r>
          </a:p>
          <a:p>
            <a:pPr>
              <a:defRPr/>
            </a:pPr>
            <a:endParaRPr lang="en-US" sz="1000" dirty="0" smtClean="0">
              <a:latin typeface="Arial" pitchFamily="34" charset="0"/>
              <a:cs typeface="Arial" pitchFamily="34" charset="0"/>
            </a:endParaRPr>
          </a:p>
          <a:p>
            <a:pPr marL="0" lvl="2" defTabSz="896203" fontAlgn="base">
              <a:spcAft>
                <a:spcPct val="0"/>
              </a:spcAft>
              <a:defRPr/>
            </a:pPr>
            <a:r>
              <a:rPr lang="en-US" sz="1000" dirty="0" smtClean="0">
                <a:latin typeface="Arial" pitchFamily="34" charset="0"/>
                <a:cs typeface="Arial" pitchFamily="34" charset="0"/>
              </a:rPr>
              <a:t>White, D. S., &amp; Connaway, L. S. (2011-2012). </a:t>
            </a:r>
            <a:r>
              <a:rPr lang="en-US" sz="1000" i="1" dirty="0" smtClean="0">
                <a:latin typeface="Arial" pitchFamily="34" charset="0"/>
                <a:cs typeface="Arial" pitchFamily="34" charset="0"/>
              </a:rPr>
              <a:t>Visitors and residents: What motivates engagement with the digital information environment.</a:t>
            </a:r>
            <a:r>
              <a:rPr lang="en-US" sz="1000" dirty="0" smtClean="0">
                <a:latin typeface="Arial" pitchFamily="34" charset="0"/>
                <a:cs typeface="Arial" pitchFamily="34" charset="0"/>
              </a:rPr>
              <a:t> Funded by JISC, OCLC, and Oxford University.  Retrieved from </a:t>
            </a:r>
            <a:r>
              <a:rPr lang="en-US" sz="1000" u="sng" dirty="0" smtClean="0">
                <a:latin typeface="Arial" pitchFamily="34" charset="0"/>
                <a:cs typeface="Arial" pitchFamily="34" charset="0"/>
                <a:hlinkClick r:id="rId3"/>
              </a:rPr>
              <a:t>http://www.oclc.org/research/activities/vandr/</a:t>
            </a:r>
            <a:endParaRPr lang="en-US" sz="1000" dirty="0" smtClean="0">
              <a:latin typeface="Arial" pitchFamily="34" charset="0"/>
              <a:cs typeface="Arial" pitchFamily="34" charset="0"/>
            </a:endParaRPr>
          </a:p>
          <a:p>
            <a:pPr marL="0" lvl="2">
              <a:defRPr/>
            </a:pPr>
            <a:endParaRPr lang="en-US" sz="1000" dirty="0" smtClean="0">
              <a:latin typeface="Arial" pitchFamily="34" charset="0"/>
              <a:cs typeface="Arial" pitchFamily="34" charset="0"/>
            </a:endParaRPr>
          </a:p>
          <a:p>
            <a:pPr>
              <a:defRPr/>
            </a:pPr>
            <a:endParaRPr lang="en-US" sz="10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1354" y="4343399"/>
            <a:ext cx="6301648" cy="4481111"/>
          </a:xfrm>
        </p:spPr>
        <p:txBody>
          <a:bodyPr>
            <a:normAutofit fontScale="92500" lnSpcReduction="10000"/>
          </a:bodyPr>
          <a:lstStyle/>
          <a:p>
            <a:pPr lvl="0"/>
            <a:r>
              <a:rPr lang="en-GB" sz="1200" i="1" dirty="0" smtClean="0">
                <a:latin typeface="Arial" pitchFamily="34" charset="0"/>
                <a:cs typeface="Arial" pitchFamily="34" charset="0"/>
              </a:rPr>
              <a:t>Image:</a:t>
            </a:r>
            <a:r>
              <a:rPr lang="en-GB" sz="1200" i="1" baseline="0" dirty="0" smtClean="0">
                <a:latin typeface="Arial" pitchFamily="34" charset="0"/>
                <a:cs typeface="Arial" pitchFamily="34" charset="0"/>
              </a:rPr>
              <a:t> </a:t>
            </a:r>
            <a:r>
              <a:rPr lang="en-US" sz="1200" dirty="0" smtClean="0">
                <a:latin typeface="Arial" pitchFamily="34" charset="0"/>
                <a:cs typeface="Arial" pitchFamily="34" charset="0"/>
                <a:hlinkClick r:id="rId3"/>
              </a:rPr>
              <a:t>http://www.flickr.com/photos/shellberry/5683934976/in/faves-37635807@N08/</a:t>
            </a:r>
            <a:endParaRPr lang="en-US" sz="1200" dirty="0" smtClean="0">
              <a:latin typeface="Arial" pitchFamily="34" charset="0"/>
              <a:cs typeface="Arial" pitchFamily="34" charset="0"/>
            </a:endParaRPr>
          </a:p>
          <a:p>
            <a:pPr lvl="0"/>
            <a:endParaRPr lang="en-GB" sz="1200" i="1" dirty="0" smtClean="0">
              <a:latin typeface="Arial" pitchFamily="34" charset="0"/>
              <a:cs typeface="Arial" pitchFamily="34" charset="0"/>
            </a:endParaRPr>
          </a:p>
          <a:p>
            <a:pPr lvl="0"/>
            <a:r>
              <a:rPr lang="en-GB" sz="1200" dirty="0" smtClean="0">
                <a:latin typeface="Arial" pitchFamily="34" charset="0"/>
                <a:cs typeface="Arial" pitchFamily="34" charset="0"/>
              </a:rPr>
              <a:t>A number of interviewees spoke about the way they evaluated information and sites from the internet. A typical way of doing this was to judge by sites by their popularity (as shown by their placement in the Google results list), i.e., popular = correct. </a:t>
            </a:r>
          </a:p>
          <a:p>
            <a:pPr lvl="0"/>
            <a:endParaRPr lang="en-GB" sz="1200" dirty="0" smtClean="0">
              <a:latin typeface="Arial" pitchFamily="34" charset="0"/>
              <a:cs typeface="Arial" pitchFamily="34" charset="0"/>
            </a:endParaRPr>
          </a:p>
          <a:p>
            <a:r>
              <a:rPr lang="en-US" sz="1200" dirty="0" smtClean="0">
                <a:latin typeface="Arial" pitchFamily="34" charset="0"/>
                <a:cs typeface="Arial" pitchFamily="34" charset="0"/>
              </a:rPr>
              <a:t>“Studying for my Earth science class, just Google the question, the first answer that pops up, if it’s right or wrong, that’s what I’m going to study.” (USU8, 0:25:58, Female Age 19, Digital Visitors and Residents)</a:t>
            </a:r>
          </a:p>
          <a:p>
            <a:r>
              <a:rPr lang="en-US" sz="1200" dirty="0" smtClean="0">
                <a:latin typeface="Arial" pitchFamily="34" charset="0"/>
                <a:cs typeface="Arial" pitchFamily="34" charset="0"/>
              </a:rPr>
              <a:t> </a:t>
            </a:r>
          </a:p>
          <a:p>
            <a:pPr defTabSz="914307"/>
            <a:r>
              <a:rPr lang="en-US" sz="1200" dirty="0" smtClean="0">
                <a:latin typeface="Arial" pitchFamily="34" charset="0"/>
                <a:cs typeface="Arial" pitchFamily="34" charset="0"/>
              </a:rPr>
              <a:t>Usually websites that have like one </a:t>
            </a:r>
            <a:r>
              <a:rPr lang="en-US" sz="1200" dirty="0" err="1" smtClean="0">
                <a:latin typeface="Arial" pitchFamily="34" charset="0"/>
                <a:cs typeface="Arial" pitchFamily="34" charset="0"/>
              </a:rPr>
              <a:t>colour</a:t>
            </a:r>
            <a:r>
              <a:rPr lang="en-US" sz="1200" dirty="0" smtClean="0">
                <a:latin typeface="Arial" pitchFamily="34" charset="0"/>
                <a:cs typeface="Arial" pitchFamily="34" charset="0"/>
              </a:rPr>
              <a:t> backgrounds, where it’s a lot of just like basic text, there’s not a lot of graphics. They don’t really look nice, they look, kind of, like somebody just threw a website together and put it up online.  It’s like I don’t trust those because it’s like, you know, they didn’t put a whole lot of time into this, I wonder how credible they are, so I don’t trust them usually. (USU4 0:32:59, Male Age 19, Digital Visitors and Residents)</a:t>
            </a:r>
          </a:p>
          <a:p>
            <a:endParaRPr lang="en-US" sz="1200" dirty="0" smtClean="0">
              <a:latin typeface="Arial" pitchFamily="34" charset="0"/>
              <a:cs typeface="Arial" pitchFamily="34" charset="0"/>
            </a:endParaRPr>
          </a:p>
          <a:p>
            <a:pPr defTabSz="914307"/>
            <a:r>
              <a:rPr lang="en-US" sz="1200" dirty="0" smtClean="0">
                <a:latin typeface="Arial" pitchFamily="34" charset="0"/>
                <a:cs typeface="Arial" pitchFamily="34" charset="0"/>
              </a:rPr>
              <a:t>“It is kind of like a guess and check to see which one works best or which one gives you the most information.  It is not necessarily to see which one is more credible because if you want credibility you are not necessarily going to look online for it.” (USU3 0:18:31, Male Age 19, Digital Visitors and Residents)</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“I always stick with the first thing that comes up on Google because I think that’s the most popular site which means that’s the most correct. So I tried that and it didn’t work.” (USS1 0:21:57, Female Age 17, Digital Visitors and Residents)</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“I often just click on the first page, I’m not sure why.  Don’t really go further.  But yes, it’s hard to know what to trust though.” (UKS1 00:18:19, Male Age 18, Digital Visitors and Residents)</a:t>
            </a:r>
          </a:p>
          <a:p>
            <a:r>
              <a:rPr lang="en-US" dirty="0" smtClean="0"/>
              <a:t> </a:t>
            </a:r>
          </a:p>
          <a:p>
            <a:endParaRPr lang="en-US" dirty="0" smtClean="0"/>
          </a:p>
          <a:p>
            <a:pPr lvl="0"/>
            <a:endParaRPr lang="en-US"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i="1" dirty="0" smtClean="0">
                <a:latin typeface="Arial" charset="0"/>
              </a:rPr>
              <a:t>Image: </a:t>
            </a:r>
            <a:r>
              <a:rPr lang="en-US" sz="1400" i="1" u="none" kern="1200" baseline="0" dirty="0" smtClean="0">
                <a:solidFill>
                  <a:schemeClr val="tx1"/>
                </a:solidFill>
                <a:latin typeface="Arial" pitchFamily="34" charset="0"/>
                <a:ea typeface="+mn-ea"/>
                <a:cs typeface="Arial" pitchFamily="34" charset="0"/>
              </a:rPr>
              <a:t> </a:t>
            </a:r>
            <a:r>
              <a:rPr lang="en-US" sz="1400" u="sng" kern="1200" dirty="0" smtClean="0">
                <a:solidFill>
                  <a:schemeClr val="tx1"/>
                </a:solidFill>
                <a:latin typeface="Arial" pitchFamily="34" charset="0"/>
                <a:ea typeface="+mn-ea"/>
                <a:cs typeface="Arial" pitchFamily="34" charset="0"/>
                <a:hlinkClick r:id="rId3"/>
              </a:rPr>
              <a:t>http://www.flickr.com/photos/adriannavarro/4780446549/</a:t>
            </a:r>
            <a:endParaRPr lang="en-US" sz="1400" u="sng" kern="1200" dirty="0">
              <a:solidFill>
                <a:schemeClr val="tx1"/>
              </a:solidFill>
              <a:latin typeface="Arial" pitchFamily="34" charset="0"/>
              <a:ea typeface="+mn-ea"/>
              <a:cs typeface="Arial" pitchFamily="34" charset="0"/>
              <a:hlinkClick r:id="rId3"/>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8304" y="4343399"/>
            <a:ext cx="6301648" cy="4536195"/>
          </a:xfrm>
        </p:spPr>
        <p:txBody>
          <a:bodyPr>
            <a:normAutofit fontScale="77500" lnSpcReduction="20000"/>
          </a:bodyPr>
          <a:lstStyle/>
          <a:p>
            <a:pPr defTabSz="896203" fontAlgn="base">
              <a:spcBef>
                <a:spcPct val="30000"/>
              </a:spcBef>
              <a:spcAft>
                <a:spcPct val="0"/>
              </a:spcAft>
              <a:buFont typeface="Arial" pitchFamily="34" charset="0"/>
              <a:buNone/>
              <a:defRPr/>
            </a:pPr>
            <a:r>
              <a:rPr lang="en-US" sz="900" i="1" dirty="0" smtClean="0">
                <a:latin typeface="Arial" charset="0"/>
              </a:rPr>
              <a:t>Image:</a:t>
            </a:r>
            <a:r>
              <a:rPr lang="en-US" sz="900" i="1" baseline="0" dirty="0" smtClean="0">
                <a:latin typeface="Arial" charset="0"/>
              </a:rPr>
              <a:t>  </a:t>
            </a:r>
            <a:r>
              <a:rPr lang="en-US" sz="900" dirty="0" smtClean="0">
                <a:hlinkClick r:id="rId3"/>
              </a:rPr>
              <a:t>http://www.flickr.com/photos/flod/26083507/</a:t>
            </a:r>
            <a:endParaRPr lang="en-US" sz="900" dirty="0" smtClean="0">
              <a:latin typeface="Arial" charset="0"/>
            </a:endParaRPr>
          </a:p>
          <a:p>
            <a:pPr defTabSz="896203" fontAlgn="base">
              <a:spcBef>
                <a:spcPct val="30000"/>
              </a:spcBef>
              <a:spcAft>
                <a:spcPct val="0"/>
              </a:spcAft>
              <a:buFont typeface="Arial" pitchFamily="34" charset="0"/>
              <a:buNone/>
              <a:defRPr/>
            </a:pPr>
            <a:endParaRPr lang="en-US" sz="900" i="1" dirty="0" smtClean="0">
              <a:latin typeface="Arial" charset="0"/>
            </a:endParaRPr>
          </a:p>
          <a:p>
            <a:pPr defTabSz="896203" fontAlgn="base">
              <a:spcBef>
                <a:spcPct val="30000"/>
              </a:spcBef>
              <a:spcAft>
                <a:spcPct val="0"/>
              </a:spcAft>
              <a:buFont typeface="Arial" pitchFamily="34" charset="0"/>
              <a:buChar char="•"/>
              <a:defRPr/>
            </a:pPr>
            <a:r>
              <a:rPr lang="en-US" dirty="0" smtClean="0">
                <a:latin typeface="Arial" pitchFamily="34" charset="0"/>
                <a:cs typeface="Arial" pitchFamily="34" charset="0"/>
              </a:rPr>
              <a:t>Library systems need to look and function more like search engines, e.g., Google and Yahoo, and services, e.g., Amazon.com since these are familiar to users who are comfortable and confident in using them (p.5).</a:t>
            </a:r>
          </a:p>
          <a:p>
            <a:pPr>
              <a:buFont typeface="Arial" pitchFamily="34" charset="0"/>
              <a:buChar char="•"/>
            </a:pPr>
            <a:r>
              <a:rPr lang="en-US" dirty="0" smtClean="0">
                <a:latin typeface="Arial" pitchFamily="34" charset="0"/>
                <a:cs typeface="Arial" pitchFamily="34" charset="0"/>
              </a:rPr>
              <a:t>36% of respondents reported being extremely familiar with search engines while only 26% reported being very familiar with libraries (p. 1-8) </a:t>
            </a:r>
          </a:p>
          <a:p>
            <a:pPr marL="238101" indent="-225402">
              <a:buFont typeface="Arial" pitchFamily="34" charset="0"/>
              <a:buChar char="•"/>
            </a:pPr>
            <a:r>
              <a:rPr lang="en-US" dirty="0" smtClean="0">
                <a:latin typeface="Arial" pitchFamily="34" charset="0"/>
                <a:cs typeface="Arial" pitchFamily="34" charset="0"/>
              </a:rPr>
              <a:t>VRS meets users where they are</a:t>
            </a:r>
          </a:p>
          <a:p>
            <a:pPr marL="695255" lvl="1" indent="-225402">
              <a:buFont typeface="Arial" pitchFamily="34" charset="0"/>
              <a:buChar char="•"/>
            </a:pPr>
            <a:r>
              <a:rPr lang="en-US" dirty="0" smtClean="0">
                <a:latin typeface="Arial" pitchFamily="34" charset="0"/>
                <a:cs typeface="Arial" pitchFamily="34" charset="0"/>
              </a:rPr>
              <a:t>Text, e-mail, chat</a:t>
            </a:r>
          </a:p>
          <a:p>
            <a:pPr lvl="1">
              <a:buFont typeface="Arial" pitchFamily="34" charset="0"/>
              <a:buChar char="•"/>
            </a:pPr>
            <a:r>
              <a:rPr lang="en-US" dirty="0" smtClean="0">
                <a:latin typeface="Arial" pitchFamily="34" charset="0"/>
                <a:cs typeface="Arial" pitchFamily="34" charset="0"/>
              </a:rPr>
              <a:t>     </a:t>
            </a:r>
            <a:r>
              <a:rPr lang="en-US" dirty="0" err="1" smtClean="0">
                <a:latin typeface="Arial" pitchFamily="34" charset="0"/>
                <a:cs typeface="Arial" pitchFamily="34" charset="0"/>
              </a:rPr>
              <a:t>Facebook</a:t>
            </a:r>
            <a:r>
              <a:rPr lang="en-US" dirty="0" smtClean="0">
                <a:latin typeface="Arial" pitchFamily="34" charset="0"/>
                <a:cs typeface="Arial" pitchFamily="34" charset="0"/>
              </a:rPr>
              <a:t> (</a:t>
            </a:r>
            <a:r>
              <a:rPr lang="en-US" dirty="0" err="1" smtClean="0">
                <a:latin typeface="Arial" pitchFamily="34" charset="0"/>
                <a:cs typeface="Arial" pitchFamily="34" charset="0"/>
              </a:rPr>
              <a:t>DeSantis</a:t>
            </a:r>
            <a:r>
              <a:rPr lang="en-US" baseline="0" dirty="0" smtClean="0">
                <a:latin typeface="Arial" pitchFamily="34" charset="0"/>
                <a:cs typeface="Arial" pitchFamily="34" charset="0"/>
              </a:rPr>
              <a:t> 2012)</a:t>
            </a:r>
            <a:endParaRPr lang="en-US" dirty="0" smtClean="0">
              <a:latin typeface="Arial" pitchFamily="34" charset="0"/>
              <a:cs typeface="Arial" pitchFamily="34" charset="0"/>
            </a:endParaRPr>
          </a:p>
          <a:p>
            <a:pPr marL="1143356" lvl="2" indent="-225402">
              <a:buFont typeface="Arial" pitchFamily="34" charset="0"/>
              <a:buChar char="•"/>
            </a:pPr>
            <a:r>
              <a:rPr lang="en-US" dirty="0" smtClean="0">
                <a:latin typeface="Arial" pitchFamily="34" charset="0"/>
                <a:cs typeface="Arial" pitchFamily="34" charset="0"/>
              </a:rPr>
              <a:t>Joe McDonald, sophomore at University of Nevada, Reno in 1913, and girlfriend and future wife, Leola Lewis</a:t>
            </a:r>
          </a:p>
          <a:p>
            <a:pPr marL="238101" indent="-225402">
              <a:buFont typeface="Arial" pitchFamily="34" charset="0"/>
              <a:buChar char="•"/>
            </a:pPr>
            <a:r>
              <a:rPr lang="en-US" dirty="0" smtClean="0">
                <a:latin typeface="Arial" pitchFamily="34" charset="0"/>
                <a:cs typeface="Arial" pitchFamily="34" charset="0"/>
              </a:rPr>
              <a:t>Librarians’ expertise can deliver quality sources to users through VRS that they cannot find with a Google search</a:t>
            </a:r>
            <a:endParaRPr lang="en-US" sz="1000" dirty="0" smtClean="0">
              <a:latin typeface="Arial" pitchFamily="34" charset="0"/>
              <a:cs typeface="Arial" pitchFamily="34" charset="0"/>
            </a:endParaRPr>
          </a:p>
          <a:p>
            <a:pPr marL="238101" indent="-225402"/>
            <a:endParaRPr lang="en-US" sz="1000" dirty="0" smtClean="0">
              <a:latin typeface="Arial" pitchFamily="34" charset="0"/>
              <a:cs typeface="Arial" pitchFamily="34" charset="0"/>
            </a:endParaRPr>
          </a:p>
          <a:p>
            <a:pPr defTabSz="896203" fontAlgn="base">
              <a:spcBef>
                <a:spcPct val="30000"/>
              </a:spcBef>
              <a:spcAft>
                <a:spcPct val="0"/>
              </a:spcAft>
              <a:defRPr/>
            </a:pPr>
            <a:r>
              <a:rPr lang="en-US" sz="1000" dirty="0" err="1" smtClean="0">
                <a:latin typeface="Arial" pitchFamily="34" charset="0"/>
                <a:cs typeface="Arial" pitchFamily="34" charset="0"/>
              </a:rPr>
              <a:t>Connaway</a:t>
            </a:r>
            <a:r>
              <a:rPr lang="en-US" sz="1000" dirty="0" smtClean="0">
                <a:latin typeface="Arial" pitchFamily="34" charset="0"/>
                <a:cs typeface="Arial" pitchFamily="34" charset="0"/>
              </a:rPr>
              <a:t>, L.S., &amp; Dickey, T.J. (2010). </a:t>
            </a:r>
            <a:r>
              <a:rPr lang="en-US" sz="1000" i="1" dirty="0" smtClean="0">
                <a:latin typeface="Arial" pitchFamily="34" charset="0"/>
                <a:cs typeface="Arial" pitchFamily="34" charset="0"/>
              </a:rPr>
              <a:t>Digital information seekers: Report of findings from selected OCLC, RIN, and JISC user behavior projects. </a:t>
            </a:r>
            <a:r>
              <a:rPr lang="en-US" sz="1000" u="sng" dirty="0" smtClean="0">
                <a:latin typeface="Arial" pitchFamily="34" charset="0"/>
                <a:cs typeface="Arial" pitchFamily="34" charset="0"/>
                <a:hlinkClick r:id="rId4"/>
              </a:rPr>
              <a:t>http://www.jisc.ac.uk/media/documents/publications/reports/2010/digitalinformationseekerreport.pdf</a:t>
            </a:r>
            <a:r>
              <a:rPr lang="en-US" sz="1000" u="sng" dirty="0" smtClean="0">
                <a:latin typeface="Arial" pitchFamily="34" charset="0"/>
                <a:cs typeface="Arial" pitchFamily="34" charset="0"/>
              </a:rPr>
              <a:t> </a:t>
            </a:r>
            <a:r>
              <a:rPr lang="en-US" sz="1000" dirty="0" smtClean="0">
                <a:latin typeface="Arial" pitchFamily="34" charset="0"/>
                <a:cs typeface="Arial" pitchFamily="34" charset="0"/>
              </a:rPr>
              <a:t> (p. 5).</a:t>
            </a:r>
          </a:p>
          <a:p>
            <a:pPr defTabSz="896203" fontAlgn="base">
              <a:spcBef>
                <a:spcPct val="30000"/>
              </a:spcBef>
              <a:spcAft>
                <a:spcPct val="0"/>
              </a:spcAft>
              <a:buFont typeface="Arial" pitchFamily="34" charset="0"/>
              <a:buChar char="•"/>
              <a:defRPr/>
            </a:pPr>
            <a:endParaRPr lang="en-US" sz="1000" dirty="0" smtClean="0">
              <a:latin typeface="Arial" pitchFamily="34" charset="0"/>
              <a:cs typeface="Arial" pitchFamily="34" charset="0"/>
            </a:endParaRPr>
          </a:p>
          <a:p>
            <a:pPr defTabSz="896203" fontAlgn="base">
              <a:spcBef>
                <a:spcPct val="30000"/>
              </a:spcBef>
              <a:spcAft>
                <a:spcPct val="0"/>
              </a:spcAft>
              <a:defRPr/>
            </a:pPr>
            <a:r>
              <a:rPr lang="en-US" sz="1000" dirty="0" smtClean="0">
                <a:latin typeface="Arial" pitchFamily="34" charset="0"/>
                <a:cs typeface="Arial" pitchFamily="34" charset="0"/>
              </a:rPr>
              <a:t>De Rosa, C. (2005). Perceptions of libraries and information resources: A report to the OCLC membership. Dublin, Ohio: OCLC Online Computer Library Center (p.1-8). </a:t>
            </a:r>
          </a:p>
          <a:p>
            <a:pPr defTabSz="896203" fontAlgn="base">
              <a:spcBef>
                <a:spcPct val="30000"/>
              </a:spcBef>
              <a:spcAft>
                <a:spcPct val="0"/>
              </a:spcAft>
              <a:defRPr/>
            </a:pPr>
            <a:endParaRPr lang="en-US" sz="1000" dirty="0" smtClean="0">
              <a:latin typeface="Arial" pitchFamily="34" charset="0"/>
              <a:cs typeface="Arial" pitchFamily="34" charset="0"/>
            </a:endParaRPr>
          </a:p>
          <a:p>
            <a:pPr defTabSz="896203" fontAlgn="base">
              <a:spcBef>
                <a:spcPct val="30000"/>
              </a:spcBef>
              <a:spcAft>
                <a:spcPct val="0"/>
              </a:spcAft>
              <a:defRPr/>
            </a:pPr>
            <a:r>
              <a:rPr lang="en-US" sz="1000" dirty="0" err="1" smtClean="0">
                <a:latin typeface="Arial" pitchFamily="34" charset="0"/>
                <a:cs typeface="Arial" pitchFamily="34" charset="0"/>
              </a:rPr>
              <a:t>DeSantis</a:t>
            </a:r>
            <a:r>
              <a:rPr lang="en-US" sz="1000" dirty="0" smtClean="0">
                <a:latin typeface="Arial" pitchFamily="34" charset="0"/>
                <a:cs typeface="Arial" pitchFamily="34" charset="0"/>
              </a:rPr>
              <a:t>, N. (2012 January 6). On </a:t>
            </a:r>
            <a:r>
              <a:rPr lang="en-US" sz="1000" dirty="0" err="1" smtClean="0">
                <a:latin typeface="Arial" pitchFamily="34" charset="0"/>
                <a:cs typeface="Arial" pitchFamily="34" charset="0"/>
              </a:rPr>
              <a:t>Facebook</a:t>
            </a:r>
            <a:r>
              <a:rPr lang="en-US" sz="1000" dirty="0" smtClean="0">
                <a:latin typeface="Arial" pitchFamily="34" charset="0"/>
                <a:cs typeface="Arial" pitchFamily="34" charset="0"/>
              </a:rPr>
              <a:t>, Librarian Brings 2 Students From the Early 1900s to Life.</a:t>
            </a:r>
            <a:r>
              <a:rPr lang="en-US" sz="1000" baseline="0" dirty="0" smtClean="0">
                <a:latin typeface="Arial" pitchFamily="34" charset="0"/>
                <a:cs typeface="Arial" pitchFamily="34" charset="0"/>
              </a:rPr>
              <a:t> </a:t>
            </a:r>
            <a:r>
              <a:rPr lang="en-US" sz="1000" i="1" dirty="0" smtClean="0">
                <a:latin typeface="Arial" pitchFamily="34" charset="0"/>
                <a:cs typeface="Arial" pitchFamily="34" charset="0"/>
              </a:rPr>
              <a:t>Chronicle of Higher Education</a:t>
            </a:r>
            <a:r>
              <a:rPr lang="en-US" sz="1000" dirty="0" smtClean="0">
                <a:latin typeface="Arial" pitchFamily="34" charset="0"/>
                <a:cs typeface="Arial" pitchFamily="34" charset="0"/>
              </a:rPr>
              <a:t>.  Retrieved</a:t>
            </a:r>
            <a:r>
              <a:rPr lang="en-US" sz="1000" baseline="0" dirty="0" smtClean="0">
                <a:latin typeface="Arial" pitchFamily="34" charset="0"/>
                <a:cs typeface="Arial" pitchFamily="34" charset="0"/>
              </a:rPr>
              <a:t> from </a:t>
            </a:r>
            <a:r>
              <a:rPr lang="en-US" sz="1000" dirty="0" smtClean="0">
                <a:latin typeface="Arial" pitchFamily="34" charset="0"/>
                <a:cs typeface="Arial" pitchFamily="34" charset="0"/>
                <a:hlinkClick r:id="rId5"/>
              </a:rPr>
              <a:t>http://chronicle.com/blogs/wiredcampus/on-facebook-librarian-brings-two-students-from-the-early-1900s-to-life/34845</a:t>
            </a:r>
            <a:r>
              <a:rPr lang="en-US" sz="1000" dirty="0" smtClean="0">
                <a:latin typeface="Arial" pitchFamily="34" charset="0"/>
                <a:cs typeface="Arial" pitchFamily="34" charset="0"/>
              </a:rPr>
              <a:t> </a:t>
            </a:r>
          </a:p>
          <a:p>
            <a:pPr defTabSz="896203" fontAlgn="base">
              <a:spcBef>
                <a:spcPct val="30000"/>
              </a:spcBef>
              <a:spcAft>
                <a:spcPct val="0"/>
              </a:spcAft>
              <a:defRPr/>
            </a:pPr>
            <a:endParaRPr lang="en-US" sz="1000" dirty="0" smtClean="0">
              <a:latin typeface="Arial" pitchFamily="34" charset="0"/>
              <a:cs typeface="Arial" pitchFamily="34" charset="0"/>
            </a:endParaRPr>
          </a:p>
          <a:p>
            <a:pPr defTabSz="914307"/>
            <a:endParaRPr lang="en-US" sz="1000" dirty="0" smtClean="0">
              <a:latin typeface="Arial" pitchFamily="34" charset="0"/>
              <a:cs typeface="Arial" pitchFamily="34" charset="0"/>
            </a:endParaRPr>
          </a:p>
          <a:p>
            <a:pPr defTabSz="914307"/>
            <a:r>
              <a:rPr lang="en-US" sz="1000" dirty="0" smtClean="0">
                <a:latin typeface="Arial" pitchFamily="34" charset="0"/>
                <a:cs typeface="Arial" pitchFamily="34" charset="0"/>
              </a:rPr>
              <a:t>“</a:t>
            </a:r>
            <a:r>
              <a:rPr lang="en-US" dirty="0" smtClean="0">
                <a:latin typeface="Arial" pitchFamily="34" charset="0"/>
                <a:cs typeface="Arial" pitchFamily="34" charset="0"/>
              </a:rPr>
              <a:t>However, I would have used Google if I had had internet connection, because if you spell something incorrectly, there is a notice saying “did you mean to spell ____?” with the correct spelling of the word.  So that would have been my first choice of thing to do in this situation, but the dictionary application worked fine since I did not have internet connection.” (USS3 </a:t>
            </a:r>
            <a:r>
              <a:rPr lang="en-US" dirty="0" err="1" smtClean="0">
                <a:latin typeface="Arial" pitchFamily="34" charset="0"/>
                <a:cs typeface="Arial" pitchFamily="34" charset="0"/>
              </a:rPr>
              <a:t>Emg</a:t>
            </a:r>
            <a:r>
              <a:rPr lang="en-US" dirty="0" smtClean="0">
                <a:latin typeface="Arial" pitchFamily="34" charset="0"/>
                <a:cs typeface="Arial" pitchFamily="34" charset="0"/>
              </a:rPr>
              <a:t> Diary 2 / 5/15/2011, Female Age 19)</a:t>
            </a:r>
          </a:p>
          <a:p>
            <a:pPr defTabSz="914307"/>
            <a:endParaRPr lang="en-US" dirty="0" smtClean="0">
              <a:latin typeface="Arial" pitchFamily="34" charset="0"/>
              <a:cs typeface="Arial" pitchFamily="34" charset="0"/>
            </a:endParaRPr>
          </a:p>
          <a:p>
            <a:pPr defTabSz="914307"/>
            <a:r>
              <a:rPr lang="en-GB" dirty="0" smtClean="0">
                <a:latin typeface="Arial" pitchFamily="34" charset="0"/>
                <a:cs typeface="Arial" pitchFamily="34" charset="0"/>
              </a:rPr>
              <a:t>“She was very direct about certain stuff and wanted me to go to the library.  Of course like the library’s like a second home for me, so that’s fine.  But the research I needed wasn’t showing up.  So I was like okay, I’m going to the internet.  And I had to find quotes from books, so I just like was able to go on Google, Google book search, and find the quote I needed.  And I didn’t write down it was from the internet .... So she doesn’t really know (Laughter) that it’s from the internet.” (USU2 0:31:50, Female Age 19)</a:t>
            </a:r>
            <a:endParaRPr lang="en-US" dirty="0" smtClean="0">
              <a:latin typeface="Arial" pitchFamily="34" charset="0"/>
              <a:cs typeface="Arial" pitchFamily="34" charset="0"/>
            </a:endParaRPr>
          </a:p>
          <a:p>
            <a:pPr defTabSz="914307"/>
            <a:endParaRPr lang="en-US" dirty="0" smtClean="0">
              <a:latin typeface="Arial" pitchFamily="34" charset="0"/>
              <a:cs typeface="Arial" pitchFamily="34" charset="0"/>
            </a:endParaRPr>
          </a:p>
          <a:p>
            <a:pPr defTabSz="914307"/>
            <a:r>
              <a:rPr lang="en-US" dirty="0" smtClean="0">
                <a:latin typeface="Arial" pitchFamily="34" charset="0"/>
                <a:cs typeface="Arial" pitchFamily="34" charset="0"/>
              </a:rPr>
              <a:t>“Being at University allows you membership of a large and well respected library on campus. There are librarians and other staff who can help you if you need advice, whereas searching online you can’t ask anyone for help.” (Undergraduate, Age 18)</a:t>
            </a:r>
          </a:p>
          <a:p>
            <a:pPr defTabSz="914307"/>
            <a:endParaRPr lang="en-US" dirty="0" smtClean="0">
              <a:latin typeface="Arial" pitchFamily="34" charset="0"/>
              <a:cs typeface="Arial" pitchFamily="34" charset="0"/>
            </a:endParaRPr>
          </a:p>
          <a:p>
            <a:endParaRPr lang="en-US" sz="900" dirty="0" smtClean="0"/>
          </a:p>
          <a:p>
            <a:endParaRPr lang="en-US" sz="900" dirty="0" smtClean="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0337" y="4343399"/>
            <a:ext cx="6466902" cy="4514161"/>
          </a:xfrm>
        </p:spPr>
        <p:txBody>
          <a:bodyPr>
            <a:normAutofit fontScale="85000" lnSpcReduction="20000"/>
          </a:bodyPr>
          <a:lstStyle/>
          <a:p>
            <a:pPr>
              <a:buFont typeface="Arial" pitchFamily="34" charset="0"/>
              <a:buNone/>
            </a:pPr>
            <a:r>
              <a:rPr lang="en-US" sz="1400" i="1" dirty="0" smtClean="0">
                <a:latin typeface="Arial" pitchFamily="34" charset="0"/>
                <a:cs typeface="Arial" pitchFamily="34" charset="0"/>
              </a:rPr>
              <a:t>I</a:t>
            </a:r>
            <a:r>
              <a:rPr lang="en-US" i="1" dirty="0" smtClean="0">
                <a:latin typeface="Arial" pitchFamily="34" charset="0"/>
                <a:cs typeface="Arial" pitchFamily="34" charset="0"/>
              </a:rPr>
              <a:t>mage: </a:t>
            </a:r>
            <a:r>
              <a:rPr lang="en-US" i="0" dirty="0" smtClean="0">
                <a:latin typeface="Arial" pitchFamily="34" charset="0"/>
                <a:cs typeface="Arial" pitchFamily="34" charset="0"/>
              </a:rPr>
              <a:t>Microsoft</a:t>
            </a:r>
            <a:r>
              <a:rPr lang="en-US" i="0" baseline="0" dirty="0" smtClean="0">
                <a:latin typeface="Arial" pitchFamily="34" charset="0"/>
                <a:cs typeface="Arial" pitchFamily="34" charset="0"/>
              </a:rPr>
              <a:t> Clip Art</a:t>
            </a:r>
            <a:endParaRPr lang="en-US" sz="1400" i="0" baseline="0" dirty="0" smtClean="0">
              <a:latin typeface="Arial" pitchFamily="34" charset="0"/>
              <a:cs typeface="Arial" pitchFamily="34" charset="0"/>
            </a:endParaRPr>
          </a:p>
          <a:p>
            <a:pPr>
              <a:buFont typeface="Arial" pitchFamily="34" charset="0"/>
              <a:buNone/>
            </a:pPr>
            <a:endParaRPr lang="en-US" sz="1400" i="1" dirty="0" smtClean="0">
              <a:latin typeface="Arial" pitchFamily="34" charset="0"/>
              <a:cs typeface="Arial" pitchFamily="34" charset="0"/>
            </a:endParaRPr>
          </a:p>
          <a:p>
            <a:pPr>
              <a:buFont typeface="Arial" pitchFamily="34" charset="0"/>
              <a:buChar char="•"/>
            </a:pPr>
            <a:r>
              <a:rPr lang="en-US" sz="1300" dirty="0" smtClean="0">
                <a:latin typeface="Arial" pitchFamily="34" charset="0"/>
                <a:cs typeface="Arial" pitchFamily="34" charset="0"/>
              </a:rPr>
              <a:t>Convenience</a:t>
            </a:r>
          </a:p>
          <a:p>
            <a:pPr lvl="1">
              <a:buFont typeface="Arial" pitchFamily="34" charset="0"/>
              <a:buChar char="•"/>
            </a:pPr>
            <a:r>
              <a:rPr lang="en-US" sz="1300" dirty="0" smtClean="0">
                <a:latin typeface="Arial" pitchFamily="34" charset="0"/>
                <a:cs typeface="Arial" pitchFamily="34" charset="0"/>
              </a:rPr>
              <a:t>Instant gratification at a click (p. 8)</a:t>
            </a:r>
          </a:p>
          <a:p>
            <a:pPr lvl="2">
              <a:buFont typeface="Arial" pitchFamily="34" charset="0"/>
              <a:buChar char="•"/>
            </a:pPr>
            <a:r>
              <a:rPr lang="en-US" sz="1300" dirty="0" smtClean="0">
                <a:latin typeface="Arial" pitchFamily="34" charset="0"/>
                <a:cs typeface="Arial" pitchFamily="34" charset="0"/>
              </a:rPr>
              <a:t>Provide seamless access to digital content</a:t>
            </a:r>
          </a:p>
          <a:p>
            <a:pPr lvl="1">
              <a:buFont typeface="Arial" pitchFamily="34" charset="0"/>
              <a:buChar char="•"/>
            </a:pPr>
            <a:r>
              <a:rPr lang="en-US" sz="1300" dirty="0" smtClean="0">
                <a:latin typeface="Arial" pitchFamily="34" charset="0"/>
                <a:cs typeface="Arial" pitchFamily="34" charset="0"/>
              </a:rPr>
              <a:t>Deliver answers (p. 8)</a:t>
            </a:r>
          </a:p>
          <a:p>
            <a:pPr>
              <a:buFont typeface="Arial" pitchFamily="34" charset="0"/>
              <a:buChar char="•"/>
            </a:pPr>
            <a:r>
              <a:rPr lang="en-US" sz="1300" dirty="0" smtClean="0">
                <a:latin typeface="Arial" pitchFamily="34" charset="0"/>
                <a:cs typeface="Arial" pitchFamily="34" charset="0"/>
              </a:rPr>
              <a:t>User-centered development approach</a:t>
            </a:r>
          </a:p>
          <a:p>
            <a:pPr lvl="1">
              <a:buFont typeface="Arial" pitchFamily="34" charset="0"/>
              <a:buChar char="•"/>
            </a:pPr>
            <a:r>
              <a:rPr lang="en-US" sz="1300" dirty="0" smtClean="0">
                <a:latin typeface="Arial" pitchFamily="34" charset="0"/>
                <a:cs typeface="Arial" pitchFamily="34" charset="0"/>
              </a:rPr>
              <a:t>Serve different constituencies</a:t>
            </a:r>
          </a:p>
          <a:p>
            <a:pPr lvl="1">
              <a:buFont typeface="Arial" pitchFamily="34" charset="0"/>
              <a:buChar char="•"/>
            </a:pPr>
            <a:r>
              <a:rPr lang="en-US" sz="1300" dirty="0" smtClean="0">
                <a:latin typeface="Arial" pitchFamily="34" charset="0"/>
                <a:cs typeface="Arial" pitchFamily="34" charset="0"/>
              </a:rPr>
              <a:t>Adapt to changing user behaviors</a:t>
            </a:r>
          </a:p>
          <a:p>
            <a:pPr lvl="1">
              <a:buFont typeface="Arial" pitchFamily="34" charset="0"/>
              <a:buChar char="•"/>
            </a:pPr>
            <a:r>
              <a:rPr lang="en-US" sz="1300" dirty="0" smtClean="0">
                <a:latin typeface="Arial" pitchFamily="34" charset="0"/>
                <a:cs typeface="Arial" pitchFamily="34" charset="0"/>
              </a:rPr>
              <a:t>Create metadata based on user needs</a:t>
            </a:r>
          </a:p>
          <a:p>
            <a:pPr lvl="1">
              <a:buFont typeface="Arial" pitchFamily="34" charset="0"/>
              <a:buChar char="•"/>
            </a:pPr>
            <a:endParaRPr lang="en-US" sz="1300" dirty="0" smtClean="0">
              <a:latin typeface="Arial" pitchFamily="34" charset="0"/>
              <a:cs typeface="Arial" pitchFamily="34" charset="0"/>
            </a:endParaRPr>
          </a:p>
          <a:p>
            <a:pPr>
              <a:defRPr/>
            </a:pPr>
            <a:r>
              <a:rPr lang="en-US" sz="1300" b="1" dirty="0" smtClean="0">
                <a:latin typeface="Arial" pitchFamily="34" charset="0"/>
                <a:cs typeface="Arial" pitchFamily="34" charset="0"/>
              </a:rPr>
              <a:t>Digital Information Seeker, pg. 45.</a:t>
            </a:r>
            <a:endParaRPr lang="en-US" sz="1300" dirty="0" smtClean="0">
              <a:latin typeface="Arial" pitchFamily="34" charset="0"/>
              <a:cs typeface="Arial" pitchFamily="34" charset="0"/>
            </a:endParaRPr>
          </a:p>
          <a:p>
            <a:pPr>
              <a:defRPr/>
            </a:pPr>
            <a:r>
              <a:rPr lang="en-US" sz="1300" dirty="0" smtClean="0">
                <a:latin typeface="Arial" pitchFamily="34" charset="0"/>
                <a:cs typeface="Arial" pitchFamily="34" charset="0"/>
              </a:rPr>
              <a:t>A synthesis of findings from these major user studies points toward a number of implications for libraries. The implications below represent broad tendencies. The various user studies themselves do take into account differences in </a:t>
            </a:r>
            <a:r>
              <a:rPr lang="en-US" sz="1300" dirty="0" err="1" smtClean="0">
                <a:latin typeface="Arial" pitchFamily="34" charset="0"/>
                <a:cs typeface="Arial" pitchFamily="34" charset="0"/>
              </a:rPr>
              <a:t>behaviour</a:t>
            </a:r>
            <a:r>
              <a:rPr lang="en-US" sz="1300" dirty="0" smtClean="0">
                <a:latin typeface="Arial" pitchFamily="34" charset="0"/>
                <a:cs typeface="Arial" pitchFamily="34" charset="0"/>
              </a:rPr>
              <a:t> based on age and gender of the subjects, and context and situation of the information needs. Differences based on academic discipline have been a common finding throughout the user </a:t>
            </a:r>
            <a:r>
              <a:rPr lang="en-US" sz="1300" dirty="0" err="1" smtClean="0">
                <a:latin typeface="Arial" pitchFamily="34" charset="0"/>
                <a:cs typeface="Arial" pitchFamily="34" charset="0"/>
              </a:rPr>
              <a:t>behaviour</a:t>
            </a:r>
            <a:r>
              <a:rPr lang="en-US" sz="1300" dirty="0" smtClean="0">
                <a:latin typeface="Arial" pitchFamily="34" charset="0"/>
                <a:cs typeface="Arial" pitchFamily="34" charset="0"/>
              </a:rPr>
              <a:t> studies. Even though the studies ask different questions of their subjects, the findings  present a rich portrait of user </a:t>
            </a:r>
            <a:r>
              <a:rPr lang="en-US" sz="1300" dirty="0" err="1" smtClean="0">
                <a:latin typeface="Arial" pitchFamily="34" charset="0"/>
                <a:cs typeface="Arial" pitchFamily="34" charset="0"/>
              </a:rPr>
              <a:t>behaviours</a:t>
            </a:r>
            <a:r>
              <a:rPr lang="en-US" sz="1300" dirty="0" smtClean="0">
                <a:latin typeface="Arial" pitchFamily="34" charset="0"/>
                <a:cs typeface="Arial" pitchFamily="34" charset="0"/>
              </a:rPr>
              <a:t>. In order to generalize findings and to present a valid portrait of user </a:t>
            </a:r>
            <a:r>
              <a:rPr lang="en-US" sz="1300" dirty="0" err="1" smtClean="0">
                <a:latin typeface="Arial" pitchFamily="34" charset="0"/>
                <a:cs typeface="Arial" pitchFamily="34" charset="0"/>
              </a:rPr>
              <a:t>behaviours</a:t>
            </a:r>
            <a:r>
              <a:rPr lang="en-US" sz="1300" dirty="0" smtClean="0">
                <a:latin typeface="Arial" pitchFamily="34" charset="0"/>
                <a:cs typeface="Arial" pitchFamily="34" charset="0"/>
              </a:rPr>
              <a:t>, it is necessary to conduct longitudinal studies of large populations. </a:t>
            </a:r>
          </a:p>
          <a:p>
            <a:pPr>
              <a:defRPr/>
            </a:pPr>
            <a:r>
              <a:rPr lang="en-US" sz="1300" dirty="0" smtClean="0">
                <a:latin typeface="Arial" pitchFamily="34" charset="0"/>
                <a:cs typeface="Arial" pitchFamily="34" charset="0"/>
              </a:rPr>
              <a:t> </a:t>
            </a:r>
          </a:p>
          <a:p>
            <a:pPr>
              <a:defRPr/>
            </a:pPr>
            <a:r>
              <a:rPr lang="en-US" sz="1300" dirty="0" smtClean="0">
                <a:latin typeface="Arial" pitchFamily="34" charset="0"/>
                <a:cs typeface="Arial" pitchFamily="34" charset="0"/>
              </a:rPr>
              <a:t>Implications for libraries which are shared by multiple studies include the following: </a:t>
            </a:r>
          </a:p>
          <a:p>
            <a:pPr>
              <a:defRPr/>
            </a:pPr>
            <a:r>
              <a:rPr lang="en-US" sz="1300" dirty="0" smtClean="0">
                <a:latin typeface="Arial" pitchFamily="34" charset="0"/>
                <a:cs typeface="Arial" pitchFamily="34" charset="0"/>
              </a:rPr>
              <a:t>The library serves many constituencies, with </a:t>
            </a:r>
            <a:r>
              <a:rPr lang="en-US" sz="1300" i="1" dirty="0" smtClean="0">
                <a:latin typeface="Arial" pitchFamily="34" charset="0"/>
                <a:cs typeface="Arial" pitchFamily="34" charset="0"/>
              </a:rPr>
              <a:t>different needs and </a:t>
            </a:r>
            <a:r>
              <a:rPr lang="en-US" sz="1300" i="1" dirty="0" err="1" smtClean="0">
                <a:latin typeface="Arial" pitchFamily="34" charset="0"/>
                <a:cs typeface="Arial" pitchFamily="34" charset="0"/>
              </a:rPr>
              <a:t>behaviours</a:t>
            </a:r>
            <a:r>
              <a:rPr lang="en-US" sz="1300" dirty="0" smtClean="0">
                <a:latin typeface="Arial" pitchFamily="34" charset="0"/>
                <a:cs typeface="Arial" pitchFamily="34" charset="0"/>
              </a:rPr>
              <a:t>. </a:t>
            </a:r>
          </a:p>
          <a:p>
            <a:pPr>
              <a:defRPr/>
            </a:pPr>
            <a:r>
              <a:rPr lang="en-US" sz="1300" dirty="0" smtClean="0">
                <a:latin typeface="Arial" pitchFamily="34" charset="0"/>
                <a:cs typeface="Arial" pitchFamily="34" charset="0"/>
              </a:rPr>
              <a:t>Library systems must do better at providing seamless access to resources. </a:t>
            </a:r>
          </a:p>
          <a:p>
            <a:pPr>
              <a:defRPr/>
            </a:pPr>
            <a:r>
              <a:rPr lang="en-US" sz="1300" dirty="0" smtClean="0">
                <a:latin typeface="Arial" pitchFamily="34" charset="0"/>
                <a:cs typeface="Arial" pitchFamily="34" charset="0"/>
              </a:rPr>
              <a:t>Librarians must increasingly consider a greater variety of digital formats and content. </a:t>
            </a:r>
          </a:p>
          <a:p>
            <a:pPr lvl="1">
              <a:defRPr/>
            </a:pPr>
            <a:r>
              <a:rPr lang="en-US" sz="1300" dirty="0" smtClean="0">
                <a:latin typeface="Arial" pitchFamily="34" charset="0"/>
                <a:cs typeface="Arial" pitchFamily="34" charset="0"/>
              </a:rPr>
              <a:t>Both academics and non-academics believe more digital resources of all kinds are better. </a:t>
            </a:r>
          </a:p>
          <a:p>
            <a:pPr>
              <a:defRPr/>
            </a:pPr>
            <a:r>
              <a:rPr lang="en-US" sz="1300" dirty="0" smtClean="0">
                <a:latin typeface="Arial" pitchFamily="34" charset="0"/>
                <a:cs typeface="Arial" pitchFamily="34" charset="0"/>
              </a:rPr>
              <a:t>Library systems and content must be prepared for changing user </a:t>
            </a:r>
            <a:r>
              <a:rPr lang="en-US" sz="1300" dirty="0" err="1" smtClean="0">
                <a:latin typeface="Arial" pitchFamily="34" charset="0"/>
                <a:cs typeface="Arial" pitchFamily="34" charset="0"/>
              </a:rPr>
              <a:t>behaviours</a:t>
            </a:r>
            <a:r>
              <a:rPr lang="en-US" sz="1300" dirty="0" smtClean="0">
                <a:latin typeface="Arial" pitchFamily="34" charset="0"/>
                <a:cs typeface="Arial" pitchFamily="34" charset="0"/>
              </a:rPr>
              <a:t>.</a:t>
            </a:r>
          </a:p>
          <a:p>
            <a:pPr>
              <a:defRPr/>
            </a:pPr>
            <a:r>
              <a:rPr lang="en-US" sz="1300" dirty="0" smtClean="0">
                <a:latin typeface="Arial" pitchFamily="34" charset="0"/>
                <a:cs typeface="Arial" pitchFamily="34" charset="0"/>
              </a:rPr>
              <a:t>High-quality, robust metadata is becoming more important for discovery of appropriate resources. </a:t>
            </a:r>
          </a:p>
          <a:p>
            <a:pPr>
              <a:defRPr/>
            </a:pPr>
            <a:r>
              <a:rPr lang="en-US" sz="1300" dirty="0" smtClean="0">
                <a:latin typeface="Arial" pitchFamily="34" charset="0"/>
                <a:cs typeface="Arial" pitchFamily="34" charset="0"/>
              </a:rPr>
              <a:t>The library must advertise its brand, its value, and its resources better within the community.  </a:t>
            </a:r>
          </a:p>
          <a:p>
            <a:endParaRPr lang="en-US" sz="1400" dirty="0" smtClean="0">
              <a:latin typeface="Arial" pitchFamily="34" charset="0"/>
              <a:cs typeface="Arial" pitchFamily="34" charset="0"/>
            </a:endParaRPr>
          </a:p>
          <a:p>
            <a:r>
              <a:rPr lang="en-US" dirty="0" smtClean="0">
                <a:latin typeface="Arial" pitchFamily="34" charset="0"/>
                <a:cs typeface="Arial" pitchFamily="34" charset="0"/>
              </a:rPr>
              <a:t>Centre for Information </a:t>
            </a:r>
            <a:r>
              <a:rPr lang="en-US" dirty="0" err="1" smtClean="0">
                <a:latin typeface="Arial" pitchFamily="34" charset="0"/>
                <a:cs typeface="Arial" pitchFamily="34" charset="0"/>
              </a:rPr>
              <a:t>Behaviour</a:t>
            </a:r>
            <a:r>
              <a:rPr lang="en-US" dirty="0" smtClean="0">
                <a:latin typeface="Arial" pitchFamily="34" charset="0"/>
                <a:cs typeface="Arial" pitchFamily="34" charset="0"/>
              </a:rPr>
              <a:t> and the Evaluation of Research. (2008). </a:t>
            </a:r>
            <a:r>
              <a:rPr lang="en-US" i="1" dirty="0" smtClean="0">
                <a:latin typeface="Arial" pitchFamily="34" charset="0"/>
                <a:cs typeface="Arial" pitchFamily="34" charset="0"/>
              </a:rPr>
              <a:t>Information </a:t>
            </a:r>
          </a:p>
          <a:p>
            <a:r>
              <a:rPr lang="en-US" i="1" dirty="0" err="1" smtClean="0">
                <a:latin typeface="Arial" pitchFamily="34" charset="0"/>
                <a:cs typeface="Arial" pitchFamily="34" charset="0"/>
              </a:rPr>
              <a:t>behaviour</a:t>
            </a:r>
            <a:r>
              <a:rPr lang="en-US" i="1" dirty="0" smtClean="0">
                <a:latin typeface="Arial" pitchFamily="34" charset="0"/>
                <a:cs typeface="Arial" pitchFamily="34" charset="0"/>
              </a:rPr>
              <a:t> of the researcher of the future: A CIBER briefing paper. </a:t>
            </a:r>
            <a:r>
              <a:rPr lang="en-US" dirty="0" smtClean="0">
                <a:latin typeface="Arial" pitchFamily="34" charset="0"/>
                <a:cs typeface="Arial" pitchFamily="34" charset="0"/>
              </a:rPr>
              <a:t>London: CIBER (p. 8). </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6203" fontAlgn="base">
              <a:spcBef>
                <a:spcPct val="30000"/>
              </a:spcBef>
              <a:spcAft>
                <a:spcPct val="0"/>
              </a:spcAft>
              <a:defRPr/>
            </a:pPr>
            <a:r>
              <a:rPr lang="en-US" sz="1400" dirty="0" smtClean="0">
                <a:latin typeface="Arial" pitchFamily="34" charset="0"/>
              </a:rPr>
              <a:t>“Yes, I’m sure, because, you know, going to the library was a task. And part of, I’m sure, a lot of people, and as far as me is concerned from laziness, it was much easier to just scrap around. It’s so much easier to just strain to find something on the internet than to, like, drive to the library. But that was in high school. In college, and especially grad school, I</a:t>
            </a:r>
            <a:r>
              <a:rPr lang="en-US" sz="1400" b="1" dirty="0" smtClean="0">
                <a:latin typeface="Arial" pitchFamily="34" charset="0"/>
              </a:rPr>
              <a:t>’m not afraid to go to the library anymore because we have a very good [assist 0:45:56] and we have a very good website.”</a:t>
            </a:r>
            <a:r>
              <a:rPr lang="en-US" sz="1400" dirty="0" smtClean="0">
                <a:latin typeface="Arial" pitchFamily="34" charset="0"/>
              </a:rPr>
              <a:t> (USG2 0:45:28, Male Age 25, Digital Visitors and Residents)</a:t>
            </a:r>
          </a:p>
          <a:p>
            <a:endParaRPr lang="en-US" sz="1400" dirty="0" smtClean="0"/>
          </a:p>
          <a:p>
            <a:pPr defTabSz="896203" fontAlgn="base">
              <a:spcBef>
                <a:spcPct val="30000"/>
              </a:spcBef>
              <a:spcAft>
                <a:spcPct val="0"/>
              </a:spcAft>
              <a:defRPr/>
            </a:pPr>
            <a:r>
              <a:rPr lang="en-US" dirty="0" smtClean="0">
                <a:latin typeface="Arial" pitchFamily="34" charset="0"/>
                <a:cs typeface="Arial" pitchFamily="34" charset="0"/>
              </a:rPr>
              <a:t>Trove (National Library of Australia): </a:t>
            </a:r>
            <a:r>
              <a:rPr lang="en-US" dirty="0" smtClean="0">
                <a:latin typeface="Arial" pitchFamily="34" charset="0"/>
                <a:cs typeface="Arial" pitchFamily="34" charset="0"/>
                <a:hlinkClick r:id="rId3"/>
              </a:rPr>
              <a:t>http://trove.nla.gov.au/</a:t>
            </a:r>
            <a:endParaRPr lang="en-US" dirty="0" smtClean="0">
              <a:latin typeface="Arial" pitchFamily="34" charset="0"/>
              <a:cs typeface="Arial" pitchFamily="34" charset="0"/>
            </a:endParaRPr>
          </a:p>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9489" y="4343400"/>
            <a:ext cx="6169446" cy="4114800"/>
          </a:xfrm>
        </p:spPr>
        <p:txBody>
          <a:bodyPr>
            <a:normAutofit/>
          </a:bodyPr>
          <a:lstStyle/>
          <a:p>
            <a:pPr>
              <a:buFont typeface="Arial" pitchFamily="34" charset="0"/>
              <a:buChar char="•"/>
            </a:pPr>
            <a:r>
              <a:rPr lang="en-US" sz="1400" dirty="0" smtClean="0">
                <a:latin typeface="Arial" pitchFamily="34" charset="0"/>
                <a:cs typeface="Arial" pitchFamily="34" charset="0"/>
              </a:rPr>
              <a:t>Adding tags, reviews, and comments are also options </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Interviewer: “Right, so you kind of trust the crowd at a certain level.”</a:t>
            </a:r>
          </a:p>
          <a:p>
            <a:r>
              <a:rPr lang="en-US" sz="1400" dirty="0" smtClean="0">
                <a:latin typeface="Arial" pitchFamily="34" charset="0"/>
                <a:cs typeface="Arial" pitchFamily="34" charset="0"/>
              </a:rPr>
              <a:t>Respondent: “At a certain level, yes. I’m also wary but I also trust the crowd, especially for like tying a tie video. There are 10 million views for this tying a tie video, it probably is pretty good.” (USG2 0:41:09, Male Age 25, Digital Visitors and Residents)</a:t>
            </a:r>
          </a:p>
          <a:p>
            <a:endParaRPr lang="en-US" sz="1400" dirty="0" smtClean="0">
              <a:latin typeface="Arial" pitchFamily="34" charset="0"/>
              <a:cs typeface="Arial" pitchFamily="34" charset="0"/>
            </a:endParaRPr>
          </a:p>
          <a:p>
            <a:r>
              <a:rPr lang="en-US" sz="1100" dirty="0" smtClean="0">
                <a:latin typeface="Arial" pitchFamily="34" charset="0"/>
                <a:cs typeface="Arial" pitchFamily="34" charset="0"/>
              </a:rPr>
              <a:t>Westerville Public Library: </a:t>
            </a:r>
            <a:r>
              <a:rPr lang="en-US" sz="1100" dirty="0" smtClean="0">
                <a:latin typeface="Arial" pitchFamily="34" charset="0"/>
                <a:cs typeface="Arial" pitchFamily="34" charset="0"/>
                <a:hlinkClick r:id="rId3"/>
              </a:rPr>
              <a:t>http://www.westervillelibrary.org/</a:t>
            </a:r>
            <a:endParaRPr lang="en-US" sz="1100" dirty="0" smtClean="0">
              <a:latin typeface="Arial" pitchFamily="34" charset="0"/>
              <a:cs typeface="Arial" pitchFamily="34" charset="0"/>
            </a:endParaRPr>
          </a:p>
          <a:p>
            <a:r>
              <a:rPr lang="en-US" sz="1100" dirty="0" smtClean="0">
                <a:latin typeface="Arial" pitchFamily="34" charset="0"/>
                <a:cs typeface="Arial" pitchFamily="34" charset="0"/>
              </a:rPr>
              <a:t>Amazon: amazon.com</a:t>
            </a:r>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4575" y="388938"/>
            <a:ext cx="4572000" cy="3429000"/>
          </a:xfrm>
        </p:spPr>
      </p:sp>
      <p:sp>
        <p:nvSpPr>
          <p:cNvPr id="3" name="Notes Placeholder 2"/>
          <p:cNvSpPr>
            <a:spLocks noGrp="1"/>
          </p:cNvSpPr>
          <p:nvPr>
            <p:ph type="body" idx="1"/>
          </p:nvPr>
        </p:nvSpPr>
        <p:spPr>
          <a:xfrm>
            <a:off x="253388" y="4076241"/>
            <a:ext cx="6604612" cy="4704201"/>
          </a:xfrm>
        </p:spPr>
        <p:txBody>
          <a:bodyPr>
            <a:normAutofit fontScale="5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latin typeface="Arial" pitchFamily="34" charset="0"/>
                <a:cs typeface="Arial" pitchFamily="34" charset="0"/>
              </a:rPr>
              <a:t>Image: Microsoft Clip Art</a:t>
            </a:r>
          </a:p>
          <a:p>
            <a:endParaRPr lang="en-US" sz="1800" dirty="0" smtClean="0">
              <a:latin typeface="Arial" pitchFamily="34" charset="0"/>
              <a:cs typeface="Arial" pitchFamily="34" charset="0"/>
            </a:endParaRPr>
          </a:p>
          <a:p>
            <a:pPr eaLnBrk="1" hangingPunct="1">
              <a:lnSpc>
                <a:spcPct val="80000"/>
              </a:lnSpc>
              <a:spcBef>
                <a:spcPts val="600"/>
              </a:spcBef>
              <a:buFontTx/>
              <a:buChar char="•"/>
            </a:pPr>
            <a:r>
              <a:rPr lang="en-US" sz="1800" dirty="0" smtClean="0">
                <a:latin typeface="Arial" pitchFamily="34" charset="0"/>
                <a:cs typeface="Arial" pitchFamily="34" charset="0"/>
              </a:rPr>
              <a:t>Funded by</a:t>
            </a:r>
          </a:p>
          <a:p>
            <a:pPr lvl="1">
              <a:lnSpc>
                <a:spcPct val="80000"/>
              </a:lnSpc>
              <a:spcBef>
                <a:spcPts val="600"/>
              </a:spcBef>
              <a:buFontTx/>
              <a:buChar char="•"/>
            </a:pPr>
            <a:r>
              <a:rPr lang="en-US" sz="1800" dirty="0" smtClean="0">
                <a:latin typeface="Arial" pitchFamily="34" charset="0"/>
                <a:cs typeface="Arial" pitchFamily="34" charset="0"/>
              </a:rPr>
              <a:t>JISC</a:t>
            </a:r>
          </a:p>
          <a:p>
            <a:pPr lvl="1">
              <a:lnSpc>
                <a:spcPct val="80000"/>
              </a:lnSpc>
              <a:spcBef>
                <a:spcPts val="600"/>
              </a:spcBef>
              <a:buFontTx/>
              <a:buChar char="•"/>
            </a:pPr>
            <a:r>
              <a:rPr lang="en-US" sz="1800" dirty="0" smtClean="0">
                <a:latin typeface="Arial" pitchFamily="34" charset="0"/>
                <a:cs typeface="Arial" pitchFamily="34" charset="0"/>
              </a:rPr>
              <a:t>OCLC</a:t>
            </a:r>
          </a:p>
          <a:p>
            <a:pPr lvl="2">
              <a:lnSpc>
                <a:spcPct val="80000"/>
              </a:lnSpc>
              <a:spcBef>
                <a:spcPts val="600"/>
              </a:spcBef>
            </a:pPr>
            <a:r>
              <a:rPr lang="en-GB" sz="1800" dirty="0" smtClean="0">
                <a:latin typeface="Arial" pitchFamily="34" charset="0"/>
                <a:cs typeface="Arial" pitchFamily="34" charset="0"/>
              </a:rPr>
              <a:t>Lynn Silipigni Connaway, Ph.D.</a:t>
            </a:r>
          </a:p>
          <a:p>
            <a:pPr lvl="1">
              <a:lnSpc>
                <a:spcPct val="80000"/>
              </a:lnSpc>
              <a:spcBef>
                <a:spcPts val="600"/>
              </a:spcBef>
              <a:buFontTx/>
              <a:buChar char="•"/>
            </a:pPr>
            <a:r>
              <a:rPr lang="en-US" sz="1800" dirty="0" smtClean="0">
                <a:latin typeface="Arial" pitchFamily="34" charset="0"/>
                <a:cs typeface="Arial" pitchFamily="34" charset="0"/>
              </a:rPr>
              <a:t>Oxford University</a:t>
            </a:r>
          </a:p>
          <a:p>
            <a:pPr lvl="2">
              <a:lnSpc>
                <a:spcPct val="80000"/>
              </a:lnSpc>
              <a:spcBef>
                <a:spcPts val="600"/>
              </a:spcBef>
            </a:pPr>
            <a:r>
              <a:rPr lang="en-US" sz="1800" dirty="0" smtClean="0">
                <a:latin typeface="Arial" pitchFamily="34" charset="0"/>
                <a:cs typeface="Arial" pitchFamily="34" charset="0"/>
              </a:rPr>
              <a:t>David White </a:t>
            </a:r>
          </a:p>
          <a:p>
            <a:pPr lvl="2">
              <a:lnSpc>
                <a:spcPct val="80000"/>
              </a:lnSpc>
              <a:spcBef>
                <a:spcPts val="600"/>
              </a:spcBef>
            </a:pPr>
            <a:r>
              <a:rPr lang="en-US" sz="1800" dirty="0" smtClean="0">
                <a:latin typeface="Arial" pitchFamily="34" charset="0"/>
                <a:cs typeface="Arial" pitchFamily="34" charset="0"/>
              </a:rPr>
              <a:t>Alison Le Cornu, </a:t>
            </a:r>
            <a:r>
              <a:rPr lang="en-US" sz="1800" dirty="0" err="1" smtClean="0">
                <a:latin typeface="Arial" pitchFamily="34" charset="0"/>
                <a:cs typeface="Arial" pitchFamily="34" charset="0"/>
              </a:rPr>
              <a:t>Ph.D</a:t>
            </a:r>
            <a:endParaRPr lang="en-US" sz="1800" dirty="0" smtClean="0">
              <a:latin typeface="Arial" pitchFamily="34" charset="0"/>
              <a:cs typeface="Arial" pitchFamily="34" charset="0"/>
            </a:endParaRPr>
          </a:p>
          <a:p>
            <a:pPr lvl="1">
              <a:lnSpc>
                <a:spcPct val="80000"/>
              </a:lnSpc>
              <a:spcBef>
                <a:spcPts val="600"/>
              </a:spcBef>
              <a:buFontTx/>
              <a:buChar char="•"/>
            </a:pPr>
            <a:r>
              <a:rPr lang="en-US" sz="1800" dirty="0" smtClean="0">
                <a:latin typeface="Arial" pitchFamily="34" charset="0"/>
                <a:cs typeface="Arial" pitchFamily="34" charset="0"/>
              </a:rPr>
              <a:t>University of North Carolina, Charlotte</a:t>
            </a:r>
          </a:p>
          <a:p>
            <a:pPr lvl="2">
              <a:lnSpc>
                <a:spcPct val="80000"/>
              </a:lnSpc>
              <a:spcBef>
                <a:spcPts val="600"/>
              </a:spcBef>
            </a:pPr>
            <a:r>
              <a:rPr lang="en-US" sz="1800" dirty="0" smtClean="0">
                <a:latin typeface="Arial" pitchFamily="34" charset="0"/>
                <a:cs typeface="Arial" pitchFamily="34" charset="0"/>
              </a:rPr>
              <a:t>Donna Lanclos, Ph.D.</a:t>
            </a:r>
          </a:p>
          <a:p>
            <a:pPr>
              <a:lnSpc>
                <a:spcPct val="100000"/>
              </a:lnSpc>
              <a:buFontTx/>
              <a:buChar char="•"/>
            </a:pPr>
            <a:r>
              <a:rPr lang="en-US" sz="1800" dirty="0" smtClean="0">
                <a:latin typeface="Arial" pitchFamily="34" charset="0"/>
                <a:cs typeface="Arial" pitchFamily="34" charset="0"/>
              </a:rPr>
              <a:t>Shifting changes in engagement with information environment</a:t>
            </a:r>
          </a:p>
          <a:p>
            <a:pPr lvl="1">
              <a:lnSpc>
                <a:spcPct val="100000"/>
              </a:lnSpc>
              <a:buFont typeface="Arial" pitchFamily="34" charset="0"/>
              <a:buChar char="•"/>
            </a:pPr>
            <a:r>
              <a:rPr lang="en-US" sz="1800" dirty="0" smtClean="0">
                <a:latin typeface="Arial" pitchFamily="34" charset="0"/>
                <a:cs typeface="Arial" pitchFamily="34" charset="0"/>
              </a:rPr>
              <a:t> Effect of larger cultural changes influenced by Web?</a:t>
            </a:r>
          </a:p>
          <a:p>
            <a:pPr lvl="1">
              <a:lnSpc>
                <a:spcPct val="100000"/>
              </a:lnSpc>
              <a:buFont typeface="Arial" pitchFamily="34" charset="0"/>
              <a:buChar char="•"/>
            </a:pPr>
            <a:r>
              <a:rPr lang="en-US" sz="1800" dirty="0" smtClean="0">
                <a:latin typeface="Arial" pitchFamily="34" charset="0"/>
                <a:cs typeface="Arial" pitchFamily="34" charset="0"/>
              </a:rPr>
              <a:t> New attitudes towards education?</a:t>
            </a:r>
          </a:p>
          <a:p>
            <a:pPr>
              <a:lnSpc>
                <a:spcPct val="100000"/>
              </a:lnSpc>
              <a:buFontTx/>
              <a:buChar char="•"/>
            </a:pPr>
            <a:r>
              <a:rPr lang="en-US" sz="1800" dirty="0" smtClean="0">
                <a:latin typeface="Arial" pitchFamily="34" charset="0"/>
                <a:cs typeface="Arial" pitchFamily="34" charset="0"/>
              </a:rPr>
              <a:t> Gap in user behavior studies</a:t>
            </a:r>
          </a:p>
          <a:p>
            <a:pPr lvl="1">
              <a:lnSpc>
                <a:spcPct val="100000"/>
              </a:lnSpc>
              <a:buFontTx/>
              <a:buChar char="•"/>
            </a:pPr>
            <a:r>
              <a:rPr lang="en-US" sz="1800" dirty="0" smtClean="0">
                <a:latin typeface="Arial" pitchFamily="34" charset="0"/>
                <a:cs typeface="Arial" pitchFamily="34" charset="0"/>
              </a:rPr>
              <a:t> Need for longitudinal studies</a:t>
            </a:r>
          </a:p>
          <a:p>
            <a:pPr lvl="1">
              <a:lnSpc>
                <a:spcPct val="100000"/>
              </a:lnSpc>
              <a:buFontTx/>
              <a:buChar char="•"/>
            </a:pPr>
            <a:r>
              <a:rPr lang="en-US" sz="1800" dirty="0" smtClean="0">
                <a:latin typeface="Arial" pitchFamily="34" charset="0"/>
                <a:cs typeface="Arial" pitchFamily="34" charset="0"/>
              </a:rPr>
              <a:t>Investigate context &amp; situation</a:t>
            </a:r>
          </a:p>
          <a:p>
            <a:pPr>
              <a:lnSpc>
                <a:spcPct val="100000"/>
              </a:lnSpc>
              <a:spcBef>
                <a:spcPts val="600"/>
              </a:spcBef>
              <a:buFont typeface="Arial" pitchFamily="34" charset="0"/>
              <a:buChar char="•"/>
            </a:pPr>
            <a:r>
              <a:rPr lang="en-US" sz="1800" dirty="0" smtClean="0">
                <a:latin typeface="Arial" pitchFamily="34" charset="0"/>
                <a:cs typeface="Arial" pitchFamily="34" charset="0"/>
              </a:rPr>
              <a:t> Understand motivations &amp; expectations for using technologies</a:t>
            </a:r>
          </a:p>
          <a:p>
            <a:pPr lvl="1">
              <a:lnSpc>
                <a:spcPct val="100000"/>
              </a:lnSpc>
              <a:spcBef>
                <a:spcPts val="600"/>
              </a:spcBef>
              <a:buFont typeface="Arial" pitchFamily="34" charset="0"/>
              <a:buChar char="•"/>
            </a:pPr>
            <a:r>
              <a:rPr lang="en-GB" sz="1800" dirty="0" smtClean="0">
                <a:latin typeface="Arial" pitchFamily="34" charset="0"/>
                <a:cs typeface="Arial" pitchFamily="34" charset="0"/>
              </a:rPr>
              <a:t> Enable educators &amp; service providers to make informed decisions</a:t>
            </a:r>
          </a:p>
          <a:p>
            <a:pPr lvl="1">
              <a:lnSpc>
                <a:spcPct val="100000"/>
              </a:lnSpc>
              <a:spcBef>
                <a:spcPts val="600"/>
              </a:spcBef>
              <a:buFont typeface="Arial" pitchFamily="34" charset="0"/>
              <a:buChar char="•"/>
            </a:pPr>
            <a:r>
              <a:rPr lang="en-GB" sz="1800" dirty="0" smtClean="0">
                <a:latin typeface="Arial" pitchFamily="34" charset="0"/>
                <a:cs typeface="Arial" pitchFamily="34" charset="0"/>
              </a:rPr>
              <a:t> Position role of library within the workflows &amp; information-seeking patterns of students &amp; faculty </a:t>
            </a:r>
          </a:p>
          <a:p>
            <a:pPr lvl="1">
              <a:lnSpc>
                <a:spcPct val="100000"/>
              </a:lnSpc>
              <a:spcBef>
                <a:spcPts val="600"/>
              </a:spcBef>
              <a:buFont typeface="Arial" pitchFamily="34" charset="0"/>
              <a:buChar char="•"/>
            </a:pPr>
            <a:r>
              <a:rPr lang="en-US" sz="1800" dirty="0" smtClean="0">
                <a:latin typeface="Arial" pitchFamily="34" charset="0"/>
                <a:cs typeface="Arial" pitchFamily="34" charset="0"/>
              </a:rPr>
              <a:t> Influence </a:t>
            </a:r>
            <a:r>
              <a:rPr lang="en-GB" sz="1800" dirty="0" smtClean="0">
                <a:latin typeface="Arial" pitchFamily="34" charset="0"/>
                <a:cs typeface="Arial" pitchFamily="34" charset="0"/>
              </a:rPr>
              <a:t>design &amp; delivery of digital platforms &amp; services</a:t>
            </a:r>
          </a:p>
          <a:p>
            <a:pPr lvl="1">
              <a:lnSpc>
                <a:spcPct val="100000"/>
              </a:lnSpc>
              <a:spcBef>
                <a:spcPts val="600"/>
              </a:spcBef>
              <a:buFont typeface="Arial" pitchFamily="34" charset="0"/>
              <a:buChar char="•"/>
            </a:pPr>
            <a:r>
              <a:rPr lang="en-GB" sz="1800" dirty="0" smtClean="0">
                <a:latin typeface="Arial" pitchFamily="34" charset="0"/>
                <a:cs typeface="Arial" pitchFamily="34" charset="0"/>
              </a:rPr>
              <a:t> Investigate &amp; describe user-owned digital </a:t>
            </a:r>
            <a:r>
              <a:rPr lang="en-GB" sz="1800" dirty="0" err="1" smtClean="0">
                <a:latin typeface="Arial" pitchFamily="34" charset="0"/>
                <a:cs typeface="Arial" pitchFamily="34" charset="0"/>
              </a:rPr>
              <a:t>literacies</a:t>
            </a:r>
            <a:endParaRPr lang="en-GB" sz="1800" dirty="0" smtClean="0">
              <a:latin typeface="Arial" pitchFamily="34" charset="0"/>
              <a:cs typeface="Arial" pitchFamily="34" charset="0"/>
            </a:endParaRPr>
          </a:p>
          <a:p>
            <a:pPr lvl="1">
              <a:lnSpc>
                <a:spcPct val="100000"/>
              </a:lnSpc>
              <a:spcBef>
                <a:spcPts val="600"/>
              </a:spcBef>
              <a:buFont typeface="Arial" pitchFamily="34" charset="0"/>
              <a:buChar char="•"/>
            </a:pPr>
            <a:endParaRPr lang="en-GB" sz="1800" b="1" dirty="0" smtClean="0"/>
          </a:p>
          <a:p>
            <a:pPr marL="0" lvl="2" defTabSz="896203" fontAlgn="base">
              <a:spcBef>
                <a:spcPct val="30000"/>
              </a:spcBef>
              <a:spcAft>
                <a:spcPct val="0"/>
              </a:spcAft>
              <a:defRPr/>
            </a:pPr>
            <a:r>
              <a:rPr lang="en-US" sz="1400" dirty="0" smtClean="0">
                <a:latin typeface="Arial" pitchFamily="34" charset="0"/>
                <a:cs typeface="Arial" pitchFamily="34" charset="0"/>
              </a:rPr>
              <a:t>White, D. S., &amp; Connaway, L. S. (2011-2012). </a:t>
            </a:r>
            <a:r>
              <a:rPr lang="en-US" sz="1400" i="1" dirty="0" smtClean="0">
                <a:latin typeface="Arial" pitchFamily="34" charset="0"/>
                <a:cs typeface="Arial" pitchFamily="34" charset="0"/>
              </a:rPr>
              <a:t>Visitors and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3"/>
              </a:rPr>
              <a:t>http://www.oclc.org/research/activities/vandr/</a:t>
            </a:r>
            <a:endParaRPr lang="en-US" sz="1400" dirty="0" smtClean="0">
              <a:latin typeface="Arial" pitchFamily="34" charset="0"/>
              <a:cs typeface="Arial" pitchFamily="34" charset="0"/>
            </a:endParaRPr>
          </a:p>
          <a:p>
            <a:pPr defTabSz="896203" fontAlgn="base">
              <a:spcBef>
                <a:spcPct val="30000"/>
              </a:spcBef>
              <a:spcAft>
                <a:spcPct val="0"/>
              </a:spcAft>
              <a:defRPr/>
            </a:pPr>
            <a:endParaRPr lang="en-US" sz="1400" dirty="0" smtClean="0">
              <a:latin typeface="Arial" pitchFamily="34" charset="0"/>
              <a:cs typeface="Arial" pitchFamily="34" charset="0"/>
            </a:endParaRPr>
          </a:p>
          <a:p>
            <a:pPr defTabSz="896203" fontAlgn="base">
              <a:spcBef>
                <a:spcPct val="30000"/>
              </a:spcBef>
              <a:spcAft>
                <a:spcPct val="0"/>
              </a:spcAft>
              <a:defRPr/>
            </a:pPr>
            <a:r>
              <a:rPr lang="en-US" sz="1400" kern="0" dirty="0" smtClean="0">
                <a:latin typeface="Arial" pitchFamily="34" charset="0"/>
                <a:cs typeface="Arial" pitchFamily="34" charset="0"/>
              </a:rPr>
              <a:t>Connaway, L. S.,  &amp; Dickey, T. J. (2010). </a:t>
            </a:r>
            <a:r>
              <a:rPr lang="en-US" sz="1400" i="1" kern="0" dirty="0" smtClean="0">
                <a:latin typeface="Arial" pitchFamily="34" charset="0"/>
                <a:cs typeface="Arial" pitchFamily="34" charset="0"/>
              </a:rPr>
              <a:t>The digital information seeker: Report of the findings from selected OCLC, RIN, and JISC user </a:t>
            </a:r>
            <a:r>
              <a:rPr lang="en-US" sz="1400" i="1" kern="0" dirty="0" err="1" smtClean="0">
                <a:latin typeface="Arial" pitchFamily="34" charset="0"/>
                <a:cs typeface="Arial" pitchFamily="34" charset="0"/>
              </a:rPr>
              <a:t>behaviour</a:t>
            </a:r>
            <a:r>
              <a:rPr lang="en-US" sz="1400" i="1" kern="0" dirty="0" smtClean="0">
                <a:latin typeface="Arial" pitchFamily="34" charset="0"/>
                <a:cs typeface="Arial" pitchFamily="34" charset="0"/>
              </a:rPr>
              <a:t> projects.</a:t>
            </a:r>
            <a:r>
              <a:rPr lang="en-US" sz="1400" kern="0" dirty="0" smtClean="0">
                <a:latin typeface="Arial" pitchFamily="34" charset="0"/>
                <a:cs typeface="Arial" pitchFamily="34" charset="0"/>
              </a:rPr>
              <a:t> Retrieved from </a:t>
            </a:r>
            <a:r>
              <a:rPr lang="en-US" sz="1400" kern="0" dirty="0" smtClean="0">
                <a:latin typeface="Arial" pitchFamily="34" charset="0"/>
                <a:cs typeface="Arial" pitchFamily="34" charset="0"/>
                <a:hlinkClick r:id="rId4"/>
              </a:rPr>
              <a:t>http://www.jisc.ac.uk/media/documents/publications/reports/2010/digitalinformationseekerreport.pdf</a:t>
            </a:r>
            <a:endParaRPr lang="en-US" sz="1400" kern="0" dirty="0" smtClean="0">
              <a:latin typeface="Arial" pitchFamily="34" charset="0"/>
              <a:cs typeface="Arial" pitchFamily="34" charset="0"/>
            </a:endParaRPr>
          </a:p>
          <a:p>
            <a:pPr defTabSz="896203" fontAlgn="base">
              <a:spcBef>
                <a:spcPct val="30000"/>
              </a:spcBef>
              <a:spcAft>
                <a:spcPct val="0"/>
              </a:spcAft>
              <a:defRPr/>
            </a:pPr>
            <a:endParaRPr lang="en-US" sz="1400" kern="0" dirty="0" smtClean="0">
              <a:latin typeface="Arial" pitchFamily="34" charset="0"/>
              <a:cs typeface="Arial" pitchFamily="34" charset="0"/>
            </a:endParaRPr>
          </a:p>
          <a:p>
            <a:pPr>
              <a:defRPr/>
            </a:pPr>
            <a:r>
              <a:rPr lang="en-US" sz="1400" kern="0" dirty="0" smtClean="0">
                <a:latin typeface="Arial" pitchFamily="34" charset="0"/>
                <a:cs typeface="Arial" pitchFamily="34" charset="0"/>
              </a:rPr>
              <a:t>Cool, C., &amp; Spink, A. (2002). Issues of context in information retrieval (IR): An introduction to the special issue</a:t>
            </a:r>
            <a:r>
              <a:rPr lang="en-US" sz="1400" i="1" kern="0" dirty="0" smtClean="0">
                <a:latin typeface="Arial" pitchFamily="34" charset="0"/>
                <a:cs typeface="Arial" pitchFamily="34" charset="0"/>
              </a:rPr>
              <a:t>. Information Processing and Management: An International Journal, 38</a:t>
            </a:r>
            <a:r>
              <a:rPr lang="en-US" sz="1400" kern="0" dirty="0" smtClean="0">
                <a:latin typeface="Arial" pitchFamily="34" charset="0"/>
                <a:cs typeface="Arial" pitchFamily="34" charset="0"/>
              </a:rPr>
              <a:t>(5), 605-611. </a:t>
            </a:r>
          </a:p>
          <a:p>
            <a:pPr lvl="1">
              <a:lnSpc>
                <a:spcPct val="100000"/>
              </a:lnSpc>
              <a:spcBef>
                <a:spcPts val="600"/>
              </a:spcBef>
              <a:buFont typeface="Arial" pitchFamily="34" charset="0"/>
              <a:buChar char="•"/>
            </a:pPr>
            <a:endParaRPr lang="en-US" sz="1800" b="1" dirty="0" smtClean="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5421" y="4343400"/>
            <a:ext cx="6213513" cy="4470094"/>
          </a:xfrm>
        </p:spPr>
        <p:txBody>
          <a:bodyPr>
            <a:normAutofit lnSpcReduction="10000"/>
          </a:bodyPr>
          <a:lstStyle/>
          <a:p>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 Microsoft</a:t>
            </a:r>
            <a:r>
              <a:rPr lang="en-US" sz="1400" baseline="0" dirty="0" smtClean="0">
                <a:latin typeface="Arial" pitchFamily="34" charset="0"/>
                <a:cs typeface="Arial" pitchFamily="34" charset="0"/>
              </a:rPr>
              <a:t> Clip Art</a:t>
            </a:r>
          </a:p>
          <a:p>
            <a:endParaRPr lang="en-US" sz="1400" baseline="0" dirty="0" smtClean="0">
              <a:latin typeface="Arial" pitchFamily="34" charset="0"/>
              <a:cs typeface="Arial" pitchFamily="34" charset="0"/>
            </a:endParaRPr>
          </a:p>
          <a:p>
            <a:pPr defTabSz="896203" fontAlgn="base">
              <a:spcBef>
                <a:spcPct val="30000"/>
              </a:spcBef>
              <a:spcAft>
                <a:spcPct val="0"/>
              </a:spcAft>
              <a:defRPr/>
            </a:pPr>
            <a:r>
              <a:rPr lang="en-GB" sz="1400" dirty="0" err="1" smtClean="0">
                <a:latin typeface="Arial" pitchFamily="34" charset="0"/>
                <a:cs typeface="Arial" pitchFamily="34" charset="0"/>
              </a:rPr>
              <a:t>Connaway</a:t>
            </a:r>
            <a:r>
              <a:rPr lang="en-GB" sz="1400" dirty="0" smtClean="0">
                <a:latin typeface="Arial" pitchFamily="34" charset="0"/>
                <a:cs typeface="Arial" pitchFamily="34" charset="0"/>
              </a:rPr>
              <a:t>, L. S., </a:t>
            </a:r>
            <a:r>
              <a:rPr lang="en-GB" sz="1400" dirty="0" err="1" smtClean="0">
                <a:latin typeface="Arial" pitchFamily="34" charset="0"/>
                <a:cs typeface="Arial" pitchFamily="34" charset="0"/>
              </a:rPr>
              <a:t>Lanclos</a:t>
            </a:r>
            <a:r>
              <a:rPr lang="en-GB" sz="1400" dirty="0" smtClean="0">
                <a:latin typeface="Arial" pitchFamily="34" charset="0"/>
                <a:cs typeface="Arial" pitchFamily="34" charset="0"/>
              </a:rPr>
              <a:t>, D., White, D. S., Le </a:t>
            </a:r>
            <a:r>
              <a:rPr lang="en-GB" sz="1400" dirty="0" err="1" smtClean="0">
                <a:latin typeface="Arial" pitchFamily="34" charset="0"/>
                <a:cs typeface="Arial" pitchFamily="34" charset="0"/>
              </a:rPr>
              <a:t>Cornu</a:t>
            </a:r>
            <a:r>
              <a:rPr lang="en-GB" sz="1400" dirty="0" smtClean="0">
                <a:latin typeface="Arial" pitchFamily="34" charset="0"/>
                <a:cs typeface="Arial" pitchFamily="34" charset="0"/>
              </a:rPr>
              <a:t>, A., &amp; Hood, E. M. (2012). </a:t>
            </a:r>
            <a:r>
              <a:rPr lang="en-US" sz="1400" dirty="0" smtClean="0">
                <a:latin typeface="Arial" pitchFamily="34" charset="0"/>
                <a:cs typeface="Arial" pitchFamily="34" charset="0"/>
              </a:rPr>
              <a:t>User-centered decision making: A new model for developing academic library services and systems. </a:t>
            </a:r>
            <a:r>
              <a:rPr lang="en-US" sz="1400" i="1" dirty="0" smtClean="0">
                <a:latin typeface="Arial" pitchFamily="34" charset="0"/>
                <a:cs typeface="Arial" pitchFamily="34" charset="0"/>
              </a:rPr>
              <a:t>IFLA 2012 Conference Proceedings, August 11-17, Helsinki, Finland. </a:t>
            </a:r>
            <a:r>
              <a:rPr lang="en-GB" sz="1400" dirty="0" smtClean="0">
                <a:latin typeface="Arial" pitchFamily="34" charset="0"/>
                <a:cs typeface="Arial" pitchFamily="34" charset="0"/>
              </a:rPr>
              <a:t> </a:t>
            </a:r>
          </a:p>
          <a:p>
            <a:endParaRPr lang="en-US" sz="1400" dirty="0" smtClean="0">
              <a:latin typeface="Arial" pitchFamily="34" charset="0"/>
              <a:cs typeface="Arial" pitchFamily="34" charset="0"/>
            </a:endParaRPr>
          </a:p>
          <a:p>
            <a:r>
              <a:rPr lang="en-US" sz="1400" i="1" kern="1200" dirty="0" smtClean="0">
                <a:solidFill>
                  <a:schemeClr val="tx1"/>
                </a:solidFill>
                <a:latin typeface="Arial" pitchFamily="34" charset="0"/>
                <a:cs typeface="Arial" pitchFamily="34" charset="0"/>
              </a:rPr>
              <a:t>Aware of critical evaluation skills. </a:t>
            </a:r>
            <a:r>
              <a:rPr lang="en-US" sz="1400" kern="1200" dirty="0" smtClean="0">
                <a:solidFill>
                  <a:schemeClr val="tx1"/>
                </a:solidFill>
                <a:latin typeface="Arial" pitchFamily="34" charset="0"/>
                <a:cs typeface="Arial" pitchFamily="34" charset="0"/>
              </a:rPr>
              <a:t> </a:t>
            </a:r>
          </a:p>
          <a:p>
            <a:endParaRPr lang="en-US" sz="1400" kern="1200" dirty="0" smtClean="0">
              <a:solidFill>
                <a:schemeClr val="tx1"/>
              </a:solidFill>
              <a:latin typeface="Arial" pitchFamily="34" charset="0"/>
              <a:cs typeface="Arial" pitchFamily="34" charset="0"/>
            </a:endParaRPr>
          </a:p>
          <a:p>
            <a:r>
              <a:rPr lang="en-US" sz="1400" kern="1200" dirty="0" smtClean="0">
                <a:solidFill>
                  <a:schemeClr val="tx1"/>
                </a:solidFill>
                <a:latin typeface="Arial" pitchFamily="34" charset="0"/>
                <a:cs typeface="Arial" pitchFamily="34" charset="0"/>
              </a:rPr>
              <a:t> “</a:t>
            </a:r>
            <a:r>
              <a:rPr lang="en-GB" sz="1400" kern="1200" dirty="0" smtClean="0">
                <a:solidFill>
                  <a:schemeClr val="tx1"/>
                </a:solidFill>
                <a:latin typeface="Arial" pitchFamily="34" charset="0"/>
                <a:cs typeface="Arial" pitchFamily="34" charset="0"/>
              </a:rPr>
              <a:t>Institutions need to be better informed about the range of critical evaluation skills that students need to access and acquire information and sources regardless of format. This will enable them to adapt these </a:t>
            </a:r>
            <a:r>
              <a:rPr lang="en-GB" sz="1400" kern="1200" dirty="0" err="1" smtClean="0">
                <a:solidFill>
                  <a:schemeClr val="tx1"/>
                </a:solidFill>
                <a:latin typeface="Arial" pitchFamily="34" charset="0"/>
                <a:cs typeface="Arial" pitchFamily="34" charset="0"/>
              </a:rPr>
              <a:t>literacies</a:t>
            </a:r>
            <a:r>
              <a:rPr lang="en-GB" sz="1400" kern="1200" dirty="0" smtClean="0">
                <a:solidFill>
                  <a:schemeClr val="tx1"/>
                </a:solidFill>
                <a:latin typeface="Arial" pitchFamily="34" charset="0"/>
                <a:cs typeface="Arial" pitchFamily="34" charset="0"/>
              </a:rPr>
              <a:t> to any technologies or formats that may become available in the future. “Don’t trust Wikipedia” or the US students’ perceptions that teachers/tutors tend to warn the students not “to trust anything on a .com site” is probably unlikely to change students’ practices. (Connaway, Lanclos, White, Le Cornu, &amp; Hood, 2012, p.10)</a:t>
            </a:r>
            <a:endParaRPr lang="en-US" sz="1400" kern="1200" dirty="0" smtClean="0">
              <a:solidFill>
                <a:schemeClr val="tx1"/>
              </a:solidFill>
              <a:latin typeface="Arial" pitchFamily="34" charset="0"/>
              <a:cs typeface="Arial" pitchFamily="34" charset="0"/>
            </a:endParaRPr>
          </a:p>
          <a:p>
            <a:r>
              <a:rPr lang="en-US" sz="1400" kern="1200" dirty="0" smtClean="0">
                <a:solidFill>
                  <a:schemeClr val="tx1"/>
                </a:solidFill>
                <a:latin typeface="Arial" pitchFamily="34" charset="0"/>
                <a:cs typeface="Arial" pitchFamily="34" charset="0"/>
              </a:rPr>
              <a:t> </a:t>
            </a:r>
          </a:p>
          <a:p>
            <a:r>
              <a:rPr lang="en-US" sz="1400" kern="1200" dirty="0" smtClean="0">
                <a:solidFill>
                  <a:schemeClr val="tx1"/>
                </a:solidFill>
                <a:latin typeface="Arial" pitchFamily="34" charset="0"/>
                <a:cs typeface="Arial" pitchFamily="34" charset="0"/>
              </a:rPr>
              <a:t>T</a:t>
            </a:r>
            <a:r>
              <a:rPr lang="en-GB" sz="1400" kern="1200" dirty="0" smtClean="0">
                <a:solidFill>
                  <a:schemeClr val="tx1"/>
                </a:solidFill>
                <a:latin typeface="Arial" pitchFamily="34" charset="0"/>
                <a:cs typeface="Arial" pitchFamily="34" charset="0"/>
              </a:rPr>
              <a:t>he expert </a:t>
            </a:r>
            <a:r>
              <a:rPr lang="en-GB" sz="1400" kern="1200" dirty="0" err="1" smtClean="0">
                <a:solidFill>
                  <a:schemeClr val="tx1"/>
                </a:solidFill>
                <a:latin typeface="Arial" pitchFamily="34" charset="0"/>
                <a:cs typeface="Arial" pitchFamily="34" charset="0"/>
              </a:rPr>
              <a:t>curation</a:t>
            </a:r>
            <a:r>
              <a:rPr lang="en-GB" sz="1400" kern="1200" dirty="0" smtClean="0">
                <a:solidFill>
                  <a:schemeClr val="tx1"/>
                </a:solidFill>
                <a:latin typeface="Arial" pitchFamily="34" charset="0"/>
                <a:cs typeface="Arial" pitchFamily="34" charset="0"/>
              </a:rPr>
              <a:t> of links and media (whether locally produced or not) by institutions under a trusted URL is of great value” (</a:t>
            </a:r>
            <a:r>
              <a:rPr lang="en-GB" sz="1400" kern="1200" dirty="0" err="1" smtClean="0">
                <a:solidFill>
                  <a:schemeClr val="tx1"/>
                </a:solidFill>
                <a:latin typeface="Arial" pitchFamily="34" charset="0"/>
                <a:cs typeface="Arial" pitchFamily="34" charset="0"/>
              </a:rPr>
              <a:t>Connaway</a:t>
            </a:r>
            <a:r>
              <a:rPr lang="en-GB" sz="1400" kern="1200" dirty="0" smtClean="0">
                <a:solidFill>
                  <a:schemeClr val="tx1"/>
                </a:solidFill>
                <a:latin typeface="Arial" pitchFamily="34" charset="0"/>
                <a:cs typeface="Arial" pitchFamily="34" charset="0"/>
              </a:rPr>
              <a:t>, </a:t>
            </a:r>
            <a:r>
              <a:rPr lang="en-GB" sz="1400" kern="1200" dirty="0" err="1" smtClean="0">
                <a:solidFill>
                  <a:schemeClr val="tx1"/>
                </a:solidFill>
                <a:latin typeface="Arial" pitchFamily="34" charset="0"/>
                <a:cs typeface="Arial" pitchFamily="34" charset="0"/>
              </a:rPr>
              <a:t>Lanclos</a:t>
            </a:r>
            <a:r>
              <a:rPr lang="en-GB" sz="1400" kern="1200" dirty="0" smtClean="0">
                <a:solidFill>
                  <a:schemeClr val="tx1"/>
                </a:solidFill>
                <a:latin typeface="Arial" pitchFamily="34" charset="0"/>
                <a:cs typeface="Arial" pitchFamily="34" charset="0"/>
              </a:rPr>
              <a:t>, White, Le </a:t>
            </a:r>
            <a:r>
              <a:rPr lang="en-GB" sz="1400" kern="1200" dirty="0" err="1" smtClean="0">
                <a:solidFill>
                  <a:schemeClr val="tx1"/>
                </a:solidFill>
                <a:latin typeface="Arial" pitchFamily="34" charset="0"/>
                <a:cs typeface="Arial" pitchFamily="34" charset="0"/>
              </a:rPr>
              <a:t>Cornu</a:t>
            </a:r>
            <a:r>
              <a:rPr lang="en-GB" sz="1400" kern="1200" dirty="0" smtClean="0">
                <a:solidFill>
                  <a:schemeClr val="tx1"/>
                </a:solidFill>
                <a:latin typeface="Arial" pitchFamily="34" charset="0"/>
                <a:cs typeface="Arial" pitchFamily="34" charset="0"/>
              </a:rPr>
              <a:t>, &amp; Hood, 2012, p.11)</a:t>
            </a:r>
          </a:p>
          <a:p>
            <a:endParaRPr lang="en-GB"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35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862B2F6-5FB6-44E3-B0F5-8178F38C8C20}" type="slidenum">
              <a:rPr lang="en-US" smtClean="0"/>
              <a:pPr/>
              <a:t>36</a:t>
            </a:fld>
            <a:endParaRPr lang="en-US" dirty="0" smtClean="0"/>
          </a:p>
        </p:txBody>
      </p:sp>
      <p:sp>
        <p:nvSpPr>
          <p:cNvPr id="74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lnSpc>
                <a:spcPct val="100000"/>
              </a:lnSpc>
              <a:spcBef>
                <a:spcPct val="0"/>
              </a:spcBef>
            </a:pPr>
            <a:fld id="{48B8872B-814D-4FC3-B0AE-07971E9DA4B7}" type="slidenum">
              <a:rPr lang="en-US" sz="1000"/>
              <a:pPr algn="r">
                <a:lnSpc>
                  <a:spcPct val="100000"/>
                </a:lnSpc>
                <a:spcBef>
                  <a:spcPct val="0"/>
                </a:spcBef>
              </a:pPr>
              <a:t>36</a:t>
            </a:fld>
            <a:endParaRPr lang="en-US" sz="1000" dirty="0"/>
          </a:p>
        </p:txBody>
      </p:sp>
      <p:sp>
        <p:nvSpPr>
          <p:cNvPr id="7475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spcBef>
                <a:spcPct val="0"/>
              </a:spcBef>
            </a:pPr>
            <a:fld id="{4D776AF4-FF0E-4505-99A7-F436A73BCF1F}" type="slidenum">
              <a:rPr lang="en-US" sz="1000">
                <a:solidFill>
                  <a:srgbClr val="000000"/>
                </a:solidFill>
                <a:latin typeface="Arial" charset="0"/>
              </a:rPr>
              <a:pPr algn="r">
                <a:spcBef>
                  <a:spcPct val="0"/>
                </a:spcBef>
              </a:pPr>
              <a:t>36</a:t>
            </a:fld>
            <a:endParaRPr lang="en-US" sz="1000" dirty="0">
              <a:solidFill>
                <a:srgbClr val="000000"/>
              </a:solidFill>
              <a:latin typeface="Arial" charset="0"/>
            </a:endParaRPr>
          </a:p>
        </p:txBody>
      </p:sp>
      <p:sp>
        <p:nvSpPr>
          <p:cNvPr id="747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spcBef>
                <a:spcPct val="0"/>
              </a:spcBef>
            </a:pPr>
            <a:fld id="{623976AC-250A-4732-AC72-351F5946D719}" type="slidenum">
              <a:rPr lang="en-US" sz="1000">
                <a:solidFill>
                  <a:srgbClr val="000000"/>
                </a:solidFill>
                <a:latin typeface="Arial" charset="0"/>
                <a:cs typeface="Arial" charset="0"/>
              </a:rPr>
              <a:pPr algn="r">
                <a:spcBef>
                  <a:spcPct val="0"/>
                </a:spcBef>
              </a:pPr>
              <a:t>36</a:t>
            </a:fld>
            <a:endParaRPr lang="en-US" sz="1000" dirty="0">
              <a:solidFill>
                <a:srgbClr val="000000"/>
              </a:solidFill>
              <a:latin typeface="Arial" charset="0"/>
              <a:cs typeface="Arial" charset="0"/>
            </a:endParaRPr>
          </a:p>
        </p:txBody>
      </p:sp>
      <p:sp>
        <p:nvSpPr>
          <p:cNvPr id="74758" name="Rectangle 7"/>
          <p:cNvSpPr>
            <a:spLocks noGrp="1" noRot="1" noChangeAspect="1" noChangeArrowheads="1" noTextEdit="1"/>
          </p:cNvSpPr>
          <p:nvPr>
            <p:ph type="sldImg"/>
          </p:nvPr>
        </p:nvSpPr>
        <p:spPr>
          <a:xfrm>
            <a:off x="1185863" y="292100"/>
            <a:ext cx="4486275" cy="3365500"/>
          </a:xfrm>
          <a:ln/>
        </p:spPr>
      </p:sp>
      <p:sp>
        <p:nvSpPr>
          <p:cNvPr id="74759" name="Rectangle 8"/>
          <p:cNvSpPr>
            <a:spLocks noGrp="1" noChangeArrowheads="1"/>
          </p:cNvSpPr>
          <p:nvPr>
            <p:ph type="body" idx="1"/>
          </p:nvPr>
        </p:nvSpPr>
        <p:spPr>
          <a:noFill/>
          <a:ln/>
        </p:spPr>
        <p:txBody>
          <a:bodyPr/>
          <a:lstStyle/>
          <a:p>
            <a:endParaRPr lang="en-US" sz="1800" b="1"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A821D038-153C-42F9-8537-E055FB9E270E}" type="slidenum">
              <a:rPr lang="en-US" smtClean="0"/>
              <a:pPr/>
              <a:t>4</a:t>
            </a:fld>
            <a:endParaRPr lang="en-US" smtClean="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marL="0" lvl="2" defTabSz="896203" fontAlgn="base">
              <a:spcBef>
                <a:spcPct val="30000"/>
              </a:spcBef>
              <a:spcAft>
                <a:spcPct val="0"/>
              </a:spcAft>
              <a:defRPr/>
            </a:pPr>
            <a:r>
              <a:rPr lang="en-US" sz="1400" dirty="0" smtClean="0">
                <a:latin typeface="Arial" pitchFamily="34" charset="0"/>
                <a:cs typeface="Arial" pitchFamily="34" charset="0"/>
              </a:rPr>
              <a:t>White, D. S., &amp; Connaway, L. S. (2011-2012).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3"/>
              </a:rPr>
              <a:t>http://www.oclc.org/research/activities/vandr/</a:t>
            </a:r>
            <a:endParaRPr lang="en-US" sz="1400" dirty="0" smtClean="0">
              <a:latin typeface="Arial" pitchFamily="34" charset="0"/>
              <a:cs typeface="Arial" pitchFamily="34" charset="0"/>
            </a:endParaRPr>
          </a:p>
          <a:p>
            <a:pPr eaLnBrk="1" hangingPunct="1"/>
            <a:endParaRPr lang="en-GB"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77BE6B28-3545-4EC4-8EDC-735A5E4B2D8C}" type="slidenum">
              <a:rPr lang="en-US" smtClean="0"/>
              <a:pPr/>
              <a:t>5</a:t>
            </a:fld>
            <a:endParaRPr lang="en-US" smtClean="0"/>
          </a:p>
        </p:txBody>
      </p:sp>
      <p:sp>
        <p:nvSpPr>
          <p:cNvPr id="46082" name="Rectangle 2"/>
          <p:cNvSpPr>
            <a:spLocks noGrp="1" noRot="1" noChangeAspect="1" noChangeArrowheads="1" noTextEdit="1"/>
          </p:cNvSpPr>
          <p:nvPr>
            <p:ph type="sldImg"/>
          </p:nvPr>
        </p:nvSpPr>
        <p:spPr>
          <a:xfrm>
            <a:off x="1054865" y="355294"/>
            <a:ext cx="4572000" cy="3429000"/>
          </a:xfrm>
          <a:ln/>
        </p:spPr>
      </p:sp>
      <p:sp>
        <p:nvSpPr>
          <p:cNvPr id="46083" name="Rectangle 3"/>
          <p:cNvSpPr>
            <a:spLocks noGrp="1" noChangeArrowheads="1"/>
          </p:cNvSpPr>
          <p:nvPr>
            <p:ph type="body" idx="1"/>
          </p:nvPr>
        </p:nvSpPr>
        <p:spPr>
          <a:xfrm>
            <a:off x="275421" y="4131325"/>
            <a:ext cx="6345715" cy="4704203"/>
          </a:xfrm>
          <a:noFill/>
          <a:ln/>
        </p:spPr>
        <p:txBody>
          <a:bodyPr>
            <a:normAutofit fontScale="92500" lnSpcReduction="10000"/>
          </a:bodyPr>
          <a:lstStyle/>
          <a:p>
            <a:pPr eaLnBrk="1" hangingPunct="1"/>
            <a:r>
              <a:rPr lang="en-GB" sz="1300" dirty="0" smtClean="0">
                <a:latin typeface="Arial" charset="0"/>
                <a:cs typeface="Arial" charset="0"/>
              </a:rPr>
              <a:t>Discuss </a:t>
            </a:r>
            <a:r>
              <a:rPr lang="en-GB" sz="1300" dirty="0" err="1" smtClean="0">
                <a:latin typeface="Arial" charset="0"/>
                <a:cs typeface="Arial" charset="0"/>
              </a:rPr>
              <a:t>Prensky</a:t>
            </a:r>
            <a:r>
              <a:rPr lang="en-GB" sz="1300" dirty="0" smtClean="0">
                <a:latin typeface="Arial" charset="0"/>
                <a:cs typeface="Arial" charset="0"/>
              </a:rPr>
              <a:t> and how this is an attempt to move away from Native/Immigrant metaphor:</a:t>
            </a:r>
          </a:p>
          <a:p>
            <a:r>
              <a:rPr lang="en-US" sz="1300" dirty="0" smtClean="0">
                <a:latin typeface="Arial" charset="0"/>
                <a:cs typeface="Arial" charset="0"/>
              </a:rPr>
              <a:t>“‘The digital natives/digital immigrants distinction is dead or at least dying’. So proclaims Doug Holton in his </a:t>
            </a:r>
            <a:r>
              <a:rPr lang="en-US" sz="1300" dirty="0" err="1" smtClean="0">
                <a:latin typeface="Arial" charset="0"/>
                <a:cs typeface="Arial" charset="0"/>
              </a:rPr>
              <a:t>blogpost</a:t>
            </a:r>
            <a:r>
              <a:rPr lang="en-US" sz="1300" dirty="0" smtClean="0">
                <a:latin typeface="Arial" charset="0"/>
                <a:cs typeface="Arial" charset="0"/>
              </a:rPr>
              <a:t>. He continues: ‘Unfortunately, the idea is still uncritically accepted even in some journal articles, and perhaps used as an excuse or crutch too often for poor or ineffective teaching practices’. Holton is not alone in his criticism. McKenzie (2007) writes strongly against </a:t>
            </a:r>
            <a:r>
              <a:rPr lang="en-US" sz="1300" dirty="0" err="1" smtClean="0">
                <a:latin typeface="Arial" charset="0"/>
                <a:cs typeface="Arial" charset="0"/>
              </a:rPr>
              <a:t>Prensky’s</a:t>
            </a:r>
            <a:r>
              <a:rPr lang="en-US" sz="1300" dirty="0" smtClean="0">
                <a:latin typeface="Arial" charset="0"/>
                <a:cs typeface="Arial" charset="0"/>
              </a:rPr>
              <a:t> (2001a, b) typology identifying a number of ‘thinly supported claims’, while Kennedy, </a:t>
            </a:r>
            <a:r>
              <a:rPr lang="en-US" sz="1300" i="1" dirty="0" smtClean="0">
                <a:latin typeface="Arial" charset="0"/>
                <a:cs typeface="Arial" charset="0"/>
              </a:rPr>
              <a:t>et al.</a:t>
            </a:r>
            <a:r>
              <a:rPr lang="en-US" sz="1300" dirty="0" smtClean="0">
                <a:latin typeface="Arial" charset="0"/>
                <a:cs typeface="Arial" charset="0"/>
              </a:rPr>
              <a:t> (2010) demonstrate through an empirical research project that </a:t>
            </a:r>
            <a:r>
              <a:rPr lang="en-US" sz="1300" dirty="0" err="1" smtClean="0">
                <a:latin typeface="Arial" charset="0"/>
                <a:cs typeface="Arial" charset="0"/>
              </a:rPr>
              <a:t>Prensky’s</a:t>
            </a:r>
            <a:r>
              <a:rPr lang="en-US" sz="1300" dirty="0" smtClean="0">
                <a:latin typeface="Arial" charset="0"/>
                <a:cs typeface="Arial" charset="0"/>
              </a:rPr>
              <a:t> age–related hypothesis is very much less clear–cut than the Natives and Immigrants dichotomy implies.  Our intention is to propose an alternative, which we have termed ‘Visitors and Residents’.”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Holton, D.  (2010, March 19). The digital natives/digital immigrants distinction is dead or at least dying. [Web log</a:t>
            </a:r>
            <a:r>
              <a:rPr lang="en-US" sz="1200" b="0" i="0" kern="1200" baseline="0" dirty="0" smtClean="0">
                <a:solidFill>
                  <a:schemeClr val="tx1"/>
                </a:solidFill>
                <a:latin typeface="+mn-lt"/>
                <a:ea typeface="+mn-ea"/>
                <a:cs typeface="+mn-cs"/>
              </a:rPr>
              <a:t> comment].</a:t>
            </a:r>
            <a:r>
              <a:rPr lang="en-US" sz="1200" b="0" i="0" kern="1200" dirty="0" smtClean="0">
                <a:solidFill>
                  <a:schemeClr val="tx1"/>
                </a:solidFill>
                <a:latin typeface="+mn-lt"/>
                <a:ea typeface="+mn-ea"/>
                <a:cs typeface="+mn-cs"/>
              </a:rPr>
              <a:t> </a:t>
            </a:r>
            <a:r>
              <a:rPr lang="en-US" sz="1200" b="0" i="1" kern="1200" dirty="0" err="1" smtClean="0">
                <a:solidFill>
                  <a:schemeClr val="tx1"/>
                </a:solidFill>
                <a:latin typeface="+mn-lt"/>
                <a:ea typeface="+mn-ea"/>
                <a:cs typeface="+mn-cs"/>
              </a:rPr>
              <a:t>EdTechDev</a:t>
            </a:r>
            <a:r>
              <a:rPr lang="en-US" sz="1200" b="0" i="0" kern="1200" dirty="0" smtClean="0">
                <a:solidFill>
                  <a:schemeClr val="tx1"/>
                </a:solidFill>
                <a:latin typeface="+mn-lt"/>
                <a:ea typeface="+mn-ea"/>
                <a:cs typeface="+mn-cs"/>
              </a:rPr>
              <a:t> .</a:t>
            </a:r>
            <a:r>
              <a:rPr lang="en-US" sz="1200" b="0" i="0" kern="1200" baseline="0" dirty="0" smtClean="0">
                <a:solidFill>
                  <a:schemeClr val="tx1"/>
                </a:solidFill>
                <a:latin typeface="+mn-lt"/>
                <a:ea typeface="+mn-ea"/>
                <a:cs typeface="+mn-cs"/>
              </a:rPr>
              <a:t> Retrieved from</a:t>
            </a:r>
            <a:r>
              <a:rPr lang="en-US" sz="1200" b="0" i="0" kern="1200" dirty="0" smtClean="0">
                <a:solidFill>
                  <a:schemeClr val="tx1"/>
                </a:solidFill>
                <a:latin typeface="+mn-lt"/>
                <a:ea typeface="+mn-ea"/>
                <a:cs typeface="+mn-cs"/>
              </a:rPr>
              <a:t> </a:t>
            </a:r>
            <a:r>
              <a:rPr lang="en-US" sz="1200" b="0" i="0" u="sng" kern="1200" dirty="0" smtClean="0">
                <a:solidFill>
                  <a:schemeClr val="tx1"/>
                </a:solidFill>
                <a:latin typeface="+mn-lt"/>
                <a:ea typeface="+mn-ea"/>
                <a:cs typeface="+mn-cs"/>
                <a:hlinkClick r:id="rId3"/>
              </a:rPr>
              <a:t>http://edtechdev.wordpress.com/2010/03/19/the-digital-natives-digital-immigrants-distinction-is-dead-or-at-least-dying/</a:t>
            </a:r>
            <a:endParaRPr lang="en-US" sz="1200" b="0" i="0" kern="1200" dirty="0" smtClean="0">
              <a:solidFill>
                <a:schemeClr val="tx1"/>
              </a:solidFill>
              <a:latin typeface="+mn-lt"/>
              <a:ea typeface="+mn-ea"/>
              <a:cs typeface="+mn-cs"/>
            </a:endParaRPr>
          </a:p>
          <a:p>
            <a:endParaRPr lang="en-US" sz="1300" dirty="0" smtClean="0">
              <a:latin typeface="Arial" charset="0"/>
              <a:cs typeface="Arial" charset="0"/>
            </a:endParaRPr>
          </a:p>
          <a:p>
            <a:r>
              <a:rPr lang="en-US" sz="1400" dirty="0" smtClean="0"/>
              <a:t>Kennedy, G., Judd, T. &amp; </a:t>
            </a:r>
            <a:r>
              <a:rPr lang="en-US" sz="1400" dirty="0" err="1" smtClean="0"/>
              <a:t>Dalgarno</a:t>
            </a:r>
            <a:r>
              <a:rPr lang="en-US" sz="1400" dirty="0" smtClean="0"/>
              <a:t>, B. (2010). “Beyond natives and immigrants: Exploring types of net generation students,” </a:t>
            </a:r>
            <a:r>
              <a:rPr lang="en-US" sz="1400" i="1" dirty="0" smtClean="0"/>
              <a:t>Journal of Computer Assisted Learning</a:t>
            </a:r>
            <a:r>
              <a:rPr lang="en-US" sz="1400" dirty="0" smtClean="0"/>
              <a:t>, </a:t>
            </a:r>
            <a:r>
              <a:rPr lang="en-US" sz="1400" i="1" dirty="0" smtClean="0"/>
              <a:t>26</a:t>
            </a:r>
            <a:r>
              <a:rPr lang="en-US" sz="1400" dirty="0" smtClean="0"/>
              <a:t>(5</a:t>
            </a:r>
            <a:r>
              <a:rPr lang="en-US" sz="1400" i="1" dirty="0" smtClean="0"/>
              <a:t>),</a:t>
            </a:r>
            <a:r>
              <a:rPr lang="en-US" sz="1400" dirty="0" smtClean="0"/>
              <a:t> 332–343.</a:t>
            </a:r>
            <a:endParaRPr lang="en-US" sz="1300" dirty="0" smtClean="0">
              <a:latin typeface="Arial" charset="0"/>
              <a:cs typeface="Arial" charset="0"/>
            </a:endParaRPr>
          </a:p>
          <a:p>
            <a:endParaRPr lang="en-US" sz="1300" dirty="0" smtClean="0">
              <a:latin typeface="Arial" charset="0"/>
              <a:cs typeface="Arial" charset="0"/>
            </a:endParaRPr>
          </a:p>
          <a:p>
            <a:r>
              <a:rPr lang="en-US" sz="1400" dirty="0" smtClean="0"/>
              <a:t>McKenzie, J. (2007). Digital </a:t>
            </a:r>
            <a:r>
              <a:rPr lang="en-US" sz="1400" dirty="0" err="1" smtClean="0"/>
              <a:t>nativism</a:t>
            </a:r>
            <a:r>
              <a:rPr lang="en-US" sz="1400" dirty="0" smtClean="0"/>
              <a:t>, digital delusions, and digital deprivation. </a:t>
            </a:r>
            <a:r>
              <a:rPr lang="en-US" sz="1400" i="1" dirty="0" smtClean="0"/>
              <a:t>From Now On: The Educational Technology Journal</a:t>
            </a:r>
            <a:r>
              <a:rPr lang="en-US" sz="1400" dirty="0" smtClean="0"/>
              <a:t>, </a:t>
            </a:r>
            <a:r>
              <a:rPr lang="en-US" sz="1400" i="1" dirty="0" smtClean="0"/>
              <a:t>17</a:t>
            </a:r>
            <a:r>
              <a:rPr lang="en-US" sz="1400" dirty="0" smtClean="0"/>
              <a:t> (2). Retrieved from </a:t>
            </a:r>
            <a:r>
              <a:rPr lang="en-US" sz="1400" u="sng" dirty="0" smtClean="0">
                <a:hlinkClick r:id="rId4"/>
              </a:rPr>
              <a:t>http://www.fno.org/nov07/nativism.html</a:t>
            </a:r>
            <a:endParaRPr lang="en-US" sz="1400" dirty="0" smtClean="0"/>
          </a:p>
          <a:p>
            <a:endParaRPr lang="en-US" sz="1300" dirty="0" smtClean="0">
              <a:latin typeface="Arial" charset="0"/>
              <a:cs typeface="Arial" charset="0"/>
            </a:endParaRPr>
          </a:p>
          <a:p>
            <a:r>
              <a:rPr lang="en-US" sz="1400" dirty="0" err="1" smtClean="0"/>
              <a:t>Prensky</a:t>
            </a:r>
            <a:r>
              <a:rPr lang="en-US" sz="1400" dirty="0" smtClean="0"/>
              <a:t>, M. (2001a). Digital natives, digital immigrants. </a:t>
            </a:r>
            <a:r>
              <a:rPr lang="en-US" sz="1400" i="1" dirty="0" smtClean="0"/>
              <a:t>On the Horizon</a:t>
            </a:r>
            <a:r>
              <a:rPr lang="en-US" sz="1400" dirty="0" smtClean="0"/>
              <a:t>, </a:t>
            </a:r>
            <a:r>
              <a:rPr lang="en-US" sz="1400" i="1" dirty="0" smtClean="0"/>
              <a:t>9(5).</a:t>
            </a:r>
            <a:r>
              <a:rPr lang="en-US" sz="1400" dirty="0" smtClean="0"/>
              <a:t> Retrieved from </a:t>
            </a:r>
            <a:r>
              <a:rPr lang="en-US" sz="1400" u="sng" dirty="0" smtClean="0">
                <a:hlinkClick r:id="rId5"/>
              </a:rPr>
              <a:t>http://www.marcprensky.com/writing/Prensky%20-%20Digital%20Natives,%20Digital%20Immigrants%20-%20Part1.pdf</a:t>
            </a:r>
            <a:endParaRPr lang="en-US" sz="1400" dirty="0" smtClean="0"/>
          </a:p>
          <a:p>
            <a:endParaRPr lang="en-US" sz="1400" dirty="0" smtClean="0"/>
          </a:p>
          <a:p>
            <a:r>
              <a:rPr lang="en-US" sz="1400" dirty="0" err="1" smtClean="0"/>
              <a:t>Prensky</a:t>
            </a:r>
            <a:r>
              <a:rPr lang="en-US" sz="1400" dirty="0" smtClean="0"/>
              <a:t>, M. (2001b). “Do they really </a:t>
            </a:r>
            <a:r>
              <a:rPr lang="en-US" sz="1400" i="1" dirty="0" smtClean="0"/>
              <a:t>think</a:t>
            </a:r>
            <a:r>
              <a:rPr lang="en-US" sz="1400" dirty="0" smtClean="0"/>
              <a:t> differently?” </a:t>
            </a:r>
            <a:r>
              <a:rPr lang="en-US" sz="1400" i="1" dirty="0" smtClean="0"/>
              <a:t>On the Horizon</a:t>
            </a:r>
            <a:r>
              <a:rPr lang="en-US" sz="1400" dirty="0" smtClean="0"/>
              <a:t>, 9</a:t>
            </a:r>
            <a:r>
              <a:rPr lang="en-US" sz="1400" i="1" dirty="0" smtClean="0"/>
              <a:t>(5)</a:t>
            </a:r>
            <a:r>
              <a:rPr lang="en-US" sz="1400" dirty="0" smtClean="0"/>
              <a:t>. Retrieved from </a:t>
            </a:r>
            <a:r>
              <a:rPr lang="en-US" sz="1400" u="sng" dirty="0" smtClean="0">
                <a:hlinkClick r:id="rId6"/>
              </a:rPr>
              <a:t>http://www.marcprensky.com/writing/Prensky%20-%20Digital%20Natives,%20Digital%20Immigrants%20-%20Part2.pdf</a:t>
            </a:r>
            <a:endParaRPr lang="en-US" sz="1100" u="sng" dirty="0" smtClean="0">
              <a:latin typeface="Arial" pitchFamily="34" charset="0"/>
              <a:cs typeface="Arial" pitchFamily="34" charset="0"/>
              <a:hlinkClick r:id="rId7"/>
            </a:endParaRPr>
          </a:p>
          <a:p>
            <a:endParaRPr lang="en-US" sz="1100" dirty="0" smtClean="0">
              <a:latin typeface="Arial" charset="0"/>
              <a:cs typeface="Arial" charset="0"/>
            </a:endParaRPr>
          </a:p>
          <a:p>
            <a:pPr marL="0" lvl="2" defTabSz="896203" fontAlgn="base">
              <a:spcBef>
                <a:spcPct val="30000"/>
              </a:spcBef>
              <a:spcAft>
                <a:spcPct val="0"/>
              </a:spcAft>
              <a:defRPr/>
            </a:pPr>
            <a:r>
              <a:rPr lang="en-US" sz="1100" dirty="0" smtClean="0">
                <a:latin typeface="Arial" pitchFamily="34" charset="0"/>
                <a:cs typeface="Arial" pitchFamily="34" charset="0"/>
              </a:rPr>
              <a:t>White, D. S., &amp; Le Cornu, A. (2011). Visitors and Residents: A new typology for online engagement. </a:t>
            </a:r>
            <a:r>
              <a:rPr lang="en-US" sz="1100" i="1" dirty="0" smtClean="0">
                <a:latin typeface="Arial" pitchFamily="34" charset="0"/>
                <a:cs typeface="Arial" pitchFamily="34" charset="0"/>
              </a:rPr>
              <a:t>First Monday,</a:t>
            </a:r>
            <a:r>
              <a:rPr lang="en-US" sz="1100" dirty="0" smtClean="0">
                <a:latin typeface="Arial" pitchFamily="34" charset="0"/>
                <a:cs typeface="Arial" pitchFamily="34" charset="0"/>
              </a:rPr>
              <a:t> </a:t>
            </a:r>
            <a:r>
              <a:rPr lang="en-US" sz="1100" i="1" dirty="0" smtClean="0">
                <a:latin typeface="Arial" pitchFamily="34" charset="0"/>
                <a:cs typeface="Arial" pitchFamily="34" charset="0"/>
              </a:rPr>
              <a:t>16</a:t>
            </a:r>
            <a:r>
              <a:rPr lang="en-US" sz="1100" dirty="0" smtClean="0">
                <a:latin typeface="Arial" pitchFamily="34" charset="0"/>
                <a:cs typeface="Arial" pitchFamily="34" charset="0"/>
              </a:rPr>
              <a:t>(9).  Retrieved from </a:t>
            </a:r>
            <a:r>
              <a:rPr lang="en-US" sz="1100" u="sng" dirty="0" smtClean="0">
                <a:latin typeface="Arial" pitchFamily="34" charset="0"/>
                <a:cs typeface="Arial" pitchFamily="34" charset="0"/>
                <a:hlinkClick r:id="rId7"/>
              </a:rPr>
              <a:t>http://firstmonday.org/htbin/cgiwrap/bin/ojs/index.php/fm/article/viewArticle/3171/3049</a:t>
            </a:r>
            <a:endParaRPr lang="en-US" sz="1100" dirty="0" smtClean="0">
              <a:latin typeface="Arial" pitchFamily="34" charset="0"/>
              <a:cs typeface="Arial" pitchFamily="34" charset="0"/>
            </a:endParaRPr>
          </a:p>
          <a:p>
            <a:pPr eaLnBrk="1" hangingPunct="1"/>
            <a:endParaRPr lang="en-US" sz="1400" dirty="0" smtClean="0">
              <a:latin typeface="Arial" charset="0"/>
              <a:cs typeface="Arial" charset="0"/>
            </a:endParaRPr>
          </a:p>
          <a:p>
            <a:pPr eaLnBrk="1" hangingPunct="1"/>
            <a:r>
              <a:rPr lang="en-GB" b="1" dirty="0" smtClean="0">
                <a:latin typeface="Arial" charset="0"/>
                <a:cs typeface="Arial" charset="0"/>
              </a:rPr>
              <a:t>Research</a:t>
            </a:r>
            <a:r>
              <a:rPr lang="en-GB" b="1" baseline="0" dirty="0" smtClean="0">
                <a:latin typeface="Arial" charset="0"/>
                <a:cs typeface="Arial" charset="0"/>
              </a:rPr>
              <a:t> Questions:</a:t>
            </a:r>
          </a:p>
          <a:p>
            <a:pPr eaLnBrk="1" hangingPunct="1"/>
            <a:endParaRPr lang="en-GB" baseline="0" dirty="0" smtClean="0">
              <a:latin typeface="Arial" charset="0"/>
              <a:cs typeface="Arial" charset="0"/>
            </a:endParaRPr>
          </a:p>
          <a:p>
            <a:pPr lvl="0"/>
            <a:r>
              <a:rPr lang="en-US" sz="1300" dirty="0" smtClean="0">
                <a:latin typeface="Arial" pitchFamily="34" charset="0"/>
                <a:cs typeface="Arial" pitchFamily="34" charset="0"/>
              </a:rPr>
              <a:t>What are the most significant factors for novice &amp; experienced researchers in choosing their modes of engagement with the information environment?</a:t>
            </a:r>
          </a:p>
          <a:p>
            <a:pPr>
              <a:buNone/>
            </a:pPr>
            <a:r>
              <a:rPr lang="en-US" sz="1300" dirty="0" smtClean="0">
                <a:latin typeface="Arial" pitchFamily="34" charset="0"/>
                <a:cs typeface="Arial" pitchFamily="34" charset="0"/>
              </a:rPr>
              <a:t> </a:t>
            </a:r>
          </a:p>
          <a:p>
            <a:pPr lvl="0"/>
            <a:r>
              <a:rPr lang="en-US" sz="1300" dirty="0" smtClean="0">
                <a:latin typeface="Arial" pitchFamily="34" charset="0"/>
                <a:cs typeface="Arial" pitchFamily="34" charset="0"/>
              </a:rPr>
              <a:t>Do individuals develop personal engagement strategies which evolve over time &amp; for specific needs &amp; goals, or are the educational contexts (or, in the context of this study, “educational stages”) the primary influence on their engagement strategies? </a:t>
            </a:r>
          </a:p>
          <a:p>
            <a:pPr>
              <a:buNone/>
            </a:pPr>
            <a:endParaRPr lang="en-US" sz="1300" dirty="0" smtClean="0">
              <a:latin typeface="Arial" pitchFamily="34" charset="0"/>
              <a:cs typeface="Arial" pitchFamily="34" charset="0"/>
            </a:endParaRPr>
          </a:p>
          <a:p>
            <a:pPr lvl="0"/>
            <a:r>
              <a:rPr lang="en-US" sz="1300" dirty="0" smtClean="0">
                <a:latin typeface="Arial" pitchFamily="34" charset="0"/>
                <a:cs typeface="Arial" pitchFamily="34" charset="0"/>
              </a:rPr>
              <a:t>Are modes of engagement shifting over the course of time, influenced by emergent web culture &amp; the availability of “new” ways to engage, or are the underlying trends &amp; motivations relatively static within particular educational stages?</a:t>
            </a:r>
          </a:p>
          <a:p>
            <a:pPr eaLnBrk="1" hangingPunct="1"/>
            <a:endParaRPr lang="en-GB" dirty="0"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defTabSz="896203" fontAlgn="base">
              <a:spcAft>
                <a:spcPct val="0"/>
              </a:spcAft>
              <a:defRPr/>
            </a:pPr>
            <a:r>
              <a:rPr lang="en-US" sz="1400" i="1" dirty="0" smtClean="0">
                <a:latin typeface="Arial" pitchFamily="34" charset="0"/>
                <a:cs typeface="Arial" pitchFamily="34" charset="0"/>
              </a:rPr>
              <a:t>Image: </a:t>
            </a:r>
            <a:r>
              <a:rPr lang="en-US" sz="1400" i="0" dirty="0" smtClean="0">
                <a:latin typeface="Arial" pitchFamily="34" charset="0"/>
                <a:cs typeface="Arial" pitchFamily="34" charset="0"/>
              </a:rPr>
              <a:t>Microsoft Clip Art</a:t>
            </a:r>
          </a:p>
          <a:p>
            <a:pPr defTabSz="896203" fontAlgn="base">
              <a:spcAft>
                <a:spcPct val="0"/>
              </a:spcAft>
              <a:defRPr/>
            </a:pPr>
            <a:endParaRPr lang="en-US" sz="1400" i="1" dirty="0" smtClean="0">
              <a:latin typeface="Arial" pitchFamily="34" charset="0"/>
              <a:cs typeface="Arial" pitchFamily="34" charset="0"/>
            </a:endParaRPr>
          </a:p>
          <a:p>
            <a:pPr defTabSz="896203" fontAlgn="base">
              <a:spcAft>
                <a:spcPct val="0"/>
              </a:spcAft>
              <a:defRPr/>
            </a:pPr>
            <a:r>
              <a:rPr lang="en-US" sz="1400" dirty="0" smtClean="0">
                <a:latin typeface="Arial" pitchFamily="34" charset="0"/>
                <a:cs typeface="Arial" pitchFamily="34" charset="0"/>
              </a:rPr>
              <a:t>“Several methods of data collection are being utilized in this study: semi-structured interviews, diaries, and an online survey. The multi-method design enables triangulation, which provides a cross examination of the data analysis and results. </a:t>
            </a:r>
            <a:r>
              <a:rPr lang="en-GB" sz="1400" dirty="0" smtClean="0">
                <a:latin typeface="Arial" pitchFamily="34" charset="0"/>
                <a:cs typeface="Arial" pitchFamily="34" charset="0"/>
              </a:rPr>
              <a:t>The quantitative and qualitative methods, including ethnographic methods that devote individual attention to the subjects, yield a very rich data set enabling multiple methods of analysis.”  </a:t>
            </a:r>
          </a:p>
          <a:p>
            <a:pPr defTabSz="896203" fontAlgn="base">
              <a:spcAft>
                <a:spcPct val="0"/>
              </a:spcAft>
              <a:defRPr/>
            </a:pPr>
            <a:endParaRPr lang="en-GB" sz="1400" dirty="0" smtClean="0">
              <a:latin typeface="Arial" pitchFamily="34" charset="0"/>
              <a:cs typeface="Arial" pitchFamily="34" charset="0"/>
            </a:endParaRPr>
          </a:p>
          <a:p>
            <a:pPr defTabSz="896203" fontAlgn="base">
              <a:spcAft>
                <a:spcPct val="0"/>
              </a:spcAft>
              <a:defRPr/>
            </a:pPr>
            <a:r>
              <a:rPr lang="en-GB" sz="1400" dirty="0" smtClean="0">
                <a:latin typeface="Arial" pitchFamily="34" charset="0"/>
                <a:cs typeface="Arial" pitchFamily="34" charset="0"/>
              </a:rPr>
              <a:t>Connaway, L. S., Lanclos, D., White, D. S., Le Cornu, A., &amp; Hood, E. M. (2012). </a:t>
            </a:r>
            <a:r>
              <a:rPr lang="en-US" sz="1400" dirty="0" smtClean="0">
                <a:latin typeface="Arial" pitchFamily="34" charset="0"/>
                <a:cs typeface="Arial" pitchFamily="34" charset="0"/>
              </a:rPr>
              <a:t>User-centered decision making: A new model for developing academic library services and systems. </a:t>
            </a:r>
            <a:r>
              <a:rPr lang="en-US" sz="1400" i="1" dirty="0" smtClean="0">
                <a:latin typeface="Arial" pitchFamily="34" charset="0"/>
                <a:cs typeface="Arial" pitchFamily="34" charset="0"/>
              </a:rPr>
              <a:t>IFLA 2012 Conference Proceedings, August 11-17, Helsinki, Finland. </a:t>
            </a:r>
            <a:r>
              <a:rPr lang="en-GB" sz="1400" dirty="0" smtClean="0">
                <a:latin typeface="Arial" pitchFamily="34" charset="0"/>
                <a:cs typeface="Arial" pitchFamily="34" charset="0"/>
              </a:rPr>
              <a:t> </a:t>
            </a:r>
            <a:endParaRPr lang="en-US" sz="1400" dirty="0" smtClean="0">
              <a:latin typeface="Arial" pitchFamily="34" charset="0"/>
              <a:cs typeface="Arial" pitchFamily="34" charset="0"/>
            </a:endParaRPr>
          </a:p>
          <a:p>
            <a:pPr defTabSz="896203" fontAlgn="base">
              <a:spcAft>
                <a:spcPct val="0"/>
              </a:spcAft>
              <a:defRPr/>
            </a:pP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899" y="333260"/>
            <a:ext cx="4387467" cy="3290600"/>
          </a:xfrm>
        </p:spPr>
      </p:sp>
      <p:sp>
        <p:nvSpPr>
          <p:cNvPr id="3" name="Notes Placeholder 2"/>
          <p:cNvSpPr>
            <a:spLocks noGrp="1"/>
          </p:cNvSpPr>
          <p:nvPr>
            <p:ph type="body" idx="1"/>
          </p:nvPr>
        </p:nvSpPr>
        <p:spPr>
          <a:xfrm>
            <a:off x="132202" y="3822853"/>
            <a:ext cx="6577070" cy="5188945"/>
          </a:xfrm>
        </p:spPr>
        <p:txBody>
          <a:bodyPr>
            <a:noAutofit/>
          </a:bodyPr>
          <a:lstStyle/>
          <a:p>
            <a:pPr defTabSz="896203" fontAlgn="base">
              <a:spcBef>
                <a:spcPct val="30000"/>
              </a:spcBef>
              <a:spcAft>
                <a:spcPct val="0"/>
              </a:spcAft>
              <a:defRPr/>
            </a:pPr>
            <a:r>
              <a:rPr lang="en-US" dirty="0" smtClean="0">
                <a:latin typeface="Arial" pitchFamily="34" charset="0"/>
                <a:cs typeface="Arial" pitchFamily="34" charset="0"/>
              </a:rPr>
              <a:t>The </a:t>
            </a:r>
            <a:r>
              <a:rPr lang="en-US" b="1" dirty="0" smtClean="0">
                <a:latin typeface="Arial" pitchFamily="34" charset="0"/>
                <a:cs typeface="Arial" pitchFamily="34" charset="0"/>
              </a:rPr>
              <a:t>diaries</a:t>
            </a:r>
            <a:r>
              <a:rPr lang="en-US" dirty="0" smtClean="0">
                <a:latin typeface="Arial" pitchFamily="34" charset="0"/>
                <a:cs typeface="Arial" pitchFamily="34" charset="0"/>
              </a:rPr>
              <a:t> are an ethnographic data collection technique and a form of event sampling, which can focus participant attention on those areas which most interest researchers. </a:t>
            </a:r>
            <a:r>
              <a:rPr lang="en-US" dirty="0" err="1" smtClean="0">
                <a:latin typeface="Arial" pitchFamily="34" charset="0"/>
                <a:cs typeface="Arial" pitchFamily="34" charset="0"/>
              </a:rPr>
              <a:t>Connaway</a:t>
            </a:r>
            <a:r>
              <a:rPr lang="en-US" dirty="0" smtClean="0">
                <a:latin typeface="Arial" pitchFamily="34" charset="0"/>
                <a:cs typeface="Arial" pitchFamily="34" charset="0"/>
              </a:rPr>
              <a:t> and Powell (2010) point out that instruments (like diaries) that are intended to get people to describe what has just happened to them may be affected by distortions of memory and retrospection. They recommend that the question under review “center on discrete, defined events or moments so that such recording effort becomes reasonable and recall efforts are relatively straightforward” (</a:t>
            </a:r>
            <a:r>
              <a:rPr lang="en-US" dirty="0" err="1" smtClean="0">
                <a:latin typeface="Arial" pitchFamily="34" charset="0"/>
                <a:cs typeface="Arial" pitchFamily="34" charset="0"/>
              </a:rPr>
              <a:t>Connaway</a:t>
            </a:r>
            <a:r>
              <a:rPr lang="en-US" dirty="0" smtClean="0">
                <a:latin typeface="Arial" pitchFamily="34" charset="0"/>
                <a:cs typeface="Arial" pitchFamily="34" charset="0"/>
              </a:rPr>
              <a:t> and Powell 2010, 222).</a:t>
            </a:r>
          </a:p>
          <a:p>
            <a:r>
              <a:rPr lang="en-US" b="1" dirty="0" smtClean="0">
                <a:latin typeface="Arial" pitchFamily="34" charset="0"/>
                <a:cs typeface="Arial" pitchFamily="34" charset="0"/>
              </a:rPr>
              <a:t>Ethnography</a:t>
            </a:r>
            <a:endParaRPr lang="en-US" dirty="0" smtClean="0">
              <a:latin typeface="Arial" pitchFamily="34" charset="0"/>
              <a:cs typeface="Arial" pitchFamily="34" charset="0"/>
            </a:endParaRPr>
          </a:p>
          <a:p>
            <a:r>
              <a:rPr lang="en-US" b="1" dirty="0" smtClean="0">
                <a:latin typeface="Arial" pitchFamily="34" charset="0"/>
                <a:cs typeface="Arial" pitchFamily="34" charset="0"/>
              </a:rPr>
              <a:t>(From Basic Research Methods 5</a:t>
            </a:r>
            <a:r>
              <a:rPr lang="en-US" b="1" baseline="30000" dirty="0" smtClean="0">
                <a:latin typeface="Arial" pitchFamily="34" charset="0"/>
                <a:cs typeface="Arial" pitchFamily="34" charset="0"/>
              </a:rPr>
              <a:t>th</a:t>
            </a:r>
            <a:r>
              <a:rPr lang="en-US" b="1" dirty="0" smtClean="0">
                <a:latin typeface="Arial" pitchFamily="34" charset="0"/>
                <a:cs typeface="Arial" pitchFamily="34" charset="0"/>
              </a:rPr>
              <a:t> Edition, p. 175-176)</a:t>
            </a:r>
            <a:endParaRPr lang="en-US" dirty="0" smtClean="0">
              <a:latin typeface="Arial" pitchFamily="34" charset="0"/>
              <a:cs typeface="Arial" pitchFamily="34" charset="0"/>
            </a:endParaRPr>
          </a:p>
          <a:p>
            <a:r>
              <a:rPr lang="en-US" dirty="0" smtClean="0">
                <a:latin typeface="Arial" pitchFamily="34" charset="0"/>
                <a:cs typeface="Arial" pitchFamily="34" charset="0"/>
              </a:rPr>
              <a:t>Ethnography involves establishing rapport, selecting research participants, transcribing observations and conversations, and keeping diaries, although </a:t>
            </a:r>
            <a:r>
              <a:rPr lang="en-US" dirty="0" err="1" smtClean="0">
                <a:latin typeface="Arial" pitchFamily="34" charset="0"/>
                <a:cs typeface="Arial" pitchFamily="34" charset="0"/>
              </a:rPr>
              <a:t>Geertz</a:t>
            </a:r>
            <a:r>
              <a:rPr lang="en-US" dirty="0" smtClean="0">
                <a:latin typeface="Arial" pitchFamily="34" charset="0"/>
                <a:cs typeface="Arial" pitchFamily="34" charset="0"/>
              </a:rPr>
              <a:t> believes that none of these techniques or procedures adequately defines the venture. He believes ethnography is defined by the kind of intellectual effort it is, “an elaborate venture in ‘thick description.’ ”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Reality, as perceived by the observer, is described in such detail that the reader can experience the total event as if he or she had actually been involved in it. </a:t>
            </a:r>
          </a:p>
          <a:p>
            <a:endParaRPr lang="en-US" dirty="0" smtClean="0">
              <a:latin typeface="Arial" pitchFamily="34" charset="0"/>
              <a:cs typeface="Arial" pitchFamily="34" charset="0"/>
            </a:endParaRPr>
          </a:p>
          <a:p>
            <a:pPr defTabSz="914307">
              <a:defRPr/>
            </a:pPr>
            <a:r>
              <a:rPr lang="en-US" dirty="0" smtClean="0">
                <a:latin typeface="Arial" pitchFamily="34" charset="0"/>
                <a:cs typeface="Arial" pitchFamily="34" charset="0"/>
              </a:rPr>
              <a:t>The goal of ethnography is to establish rapport with target communities, via a flexible toolkit of methods including participant observation, structured and unstructured interviews, reliance on selected research participants as “key informants,” and keeping diaries. The analytical intellectual work of ethnography involves being able to engage in a particular way of seeing (Wolcott 2008) that is informed by the ethnographer’s immersion in the reality of other people’s existence. Such qualitative data must be approached and interpreted in a way that recognizes and retains this richness (Connaway and Powell 2010).</a:t>
            </a:r>
          </a:p>
          <a:p>
            <a:pPr defTabSz="914307">
              <a:defRPr/>
            </a:pPr>
            <a:endParaRPr lang="en-US" sz="1400" dirty="0" smtClean="0">
              <a:latin typeface="Arial" pitchFamily="34" charset="0"/>
              <a:cs typeface="Arial" pitchFamily="34" charset="0"/>
            </a:endParaRPr>
          </a:p>
          <a:p>
            <a:pPr defTabSz="914307">
              <a:defRPr/>
            </a:pPr>
            <a:r>
              <a:rPr lang="en-US" sz="900" dirty="0" err="1" smtClean="0">
                <a:latin typeface="Arial" pitchFamily="34" charset="0"/>
                <a:cs typeface="Arial" pitchFamily="34" charset="0"/>
              </a:rPr>
              <a:t>Geertz</a:t>
            </a:r>
            <a:r>
              <a:rPr lang="en-US" sz="900" dirty="0" smtClean="0">
                <a:latin typeface="Arial" pitchFamily="34" charset="0"/>
                <a:cs typeface="Arial" pitchFamily="34" charset="0"/>
              </a:rPr>
              <a:t>, Clifford. 1973. </a:t>
            </a:r>
            <a:r>
              <a:rPr lang="en-US" sz="900" i="1" dirty="0" smtClean="0">
                <a:latin typeface="Arial" pitchFamily="34" charset="0"/>
                <a:cs typeface="Arial" pitchFamily="34" charset="0"/>
              </a:rPr>
              <a:t>The interpretation of cultures: selected essays</a:t>
            </a:r>
            <a:r>
              <a:rPr lang="en-US" sz="900" dirty="0" smtClean="0">
                <a:latin typeface="Arial" pitchFamily="34" charset="0"/>
                <a:cs typeface="Arial" pitchFamily="34" charset="0"/>
              </a:rPr>
              <a:t>. New York: Basic Books, 6. </a:t>
            </a:r>
          </a:p>
          <a:p>
            <a:pPr defTabSz="914307">
              <a:defRPr/>
            </a:pPr>
            <a:endParaRPr lang="en-US" sz="900" dirty="0" smtClean="0">
              <a:latin typeface="Arial" pitchFamily="34" charset="0"/>
              <a:cs typeface="Arial" pitchFamily="34" charset="0"/>
            </a:endParaRPr>
          </a:p>
          <a:p>
            <a:pPr defTabSz="914307" fontAlgn="base">
              <a:spcBef>
                <a:spcPct val="30000"/>
              </a:spcBef>
              <a:spcAft>
                <a:spcPct val="0"/>
              </a:spcAft>
              <a:defRPr/>
            </a:pPr>
            <a:r>
              <a:rPr lang="en-US" sz="900" dirty="0" smtClean="0">
                <a:latin typeface="Arial" pitchFamily="34" charset="0"/>
                <a:cs typeface="Arial" pitchFamily="34" charset="0"/>
              </a:rPr>
              <a:t>Connaway, L. S., &amp; Powell, R. R. (2010). </a:t>
            </a:r>
            <a:r>
              <a:rPr lang="en-US" sz="900" i="1" dirty="0" smtClean="0">
                <a:latin typeface="Arial" pitchFamily="34" charset="0"/>
                <a:cs typeface="Arial" pitchFamily="34" charset="0"/>
              </a:rPr>
              <a:t>Basic research methods for librarians</a:t>
            </a:r>
            <a:r>
              <a:rPr lang="en-US" sz="900" dirty="0" smtClean="0">
                <a:latin typeface="Arial" pitchFamily="34" charset="0"/>
                <a:cs typeface="Arial" pitchFamily="34" charset="0"/>
              </a:rPr>
              <a:t>. Santa Barbara, CA: Libraries Unlimited.</a:t>
            </a:r>
          </a:p>
          <a:p>
            <a:pPr defTabSz="896203" fontAlgn="base">
              <a:spcBef>
                <a:spcPct val="30000"/>
              </a:spcBef>
              <a:spcAft>
                <a:spcPct val="0"/>
              </a:spcAft>
              <a:defRPr/>
            </a:pP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9950" y="366311"/>
            <a:ext cx="4572000" cy="3429000"/>
          </a:xfrm>
        </p:spPr>
      </p:sp>
      <p:sp>
        <p:nvSpPr>
          <p:cNvPr id="3" name="Notes Placeholder 2"/>
          <p:cNvSpPr>
            <a:spLocks noGrp="1"/>
          </p:cNvSpPr>
          <p:nvPr>
            <p:ph type="body" idx="1"/>
          </p:nvPr>
        </p:nvSpPr>
        <p:spPr>
          <a:xfrm>
            <a:off x="153537" y="4043190"/>
            <a:ext cx="6476483" cy="4821807"/>
          </a:xfrm>
        </p:spPr>
        <p:txBody>
          <a:bodyPr>
            <a:noAutofit/>
          </a:bodyPr>
          <a:lstStyle/>
          <a:p>
            <a:r>
              <a:rPr lang="en-US" sz="1200" b="0" i="1" dirty="0" smtClean="0">
                <a:latin typeface="Arial" pitchFamily="34" charset="0"/>
                <a:cs typeface="Arial" pitchFamily="34" charset="0"/>
              </a:rPr>
              <a:t>Image:</a:t>
            </a:r>
            <a:r>
              <a:rPr lang="en-US" sz="1200" b="1" i="1" dirty="0" smtClean="0">
                <a:latin typeface="Arial" pitchFamily="34" charset="0"/>
                <a:cs typeface="Arial" pitchFamily="34" charset="0"/>
              </a:rPr>
              <a:t> </a:t>
            </a:r>
            <a:r>
              <a:rPr lang="en-US" sz="1200" dirty="0" smtClean="0">
                <a:hlinkClick r:id="rId3"/>
              </a:rPr>
              <a:t>http://www.flickr.com/photos/myxi/4327438430/in/gallery-piterart-72157626469014676</a:t>
            </a:r>
            <a:endParaRPr lang="en-US" sz="1200" dirty="0" smtClean="0"/>
          </a:p>
          <a:p>
            <a:endParaRPr lang="en-US" b="1" i="1" dirty="0" smtClean="0">
              <a:latin typeface="Arial" pitchFamily="34" charset="0"/>
              <a:cs typeface="Arial" pitchFamily="34" charset="0"/>
            </a:endParaRPr>
          </a:p>
          <a:p>
            <a:r>
              <a:rPr lang="en-US" b="1" dirty="0" smtClean="0">
                <a:latin typeface="Arial" pitchFamily="34" charset="0"/>
                <a:cs typeface="Arial" pitchFamily="34" charset="0"/>
              </a:rPr>
              <a:t>Interviews</a:t>
            </a:r>
            <a:endParaRPr lang="en-US" dirty="0" smtClean="0">
              <a:latin typeface="Arial" pitchFamily="34" charset="0"/>
              <a:cs typeface="Arial" pitchFamily="34" charset="0"/>
            </a:endParaRPr>
          </a:p>
          <a:p>
            <a:r>
              <a:rPr lang="en-US" b="1" dirty="0" smtClean="0">
                <a:latin typeface="Arial" pitchFamily="34" charset="0"/>
                <a:cs typeface="Arial" pitchFamily="34" charset="0"/>
              </a:rPr>
              <a:t>(From Basic Research Methods 5</a:t>
            </a:r>
            <a:r>
              <a:rPr lang="en-US" b="1" baseline="30000" dirty="0" smtClean="0">
                <a:latin typeface="Arial" pitchFamily="34" charset="0"/>
                <a:cs typeface="Arial" pitchFamily="34" charset="0"/>
              </a:rPr>
              <a:t>th</a:t>
            </a:r>
            <a:r>
              <a:rPr lang="en-US" b="1" dirty="0" smtClean="0">
                <a:latin typeface="Arial" pitchFamily="34" charset="0"/>
                <a:cs typeface="Arial" pitchFamily="34" charset="0"/>
              </a:rPr>
              <a:t> Edition, p. 218-220)</a:t>
            </a:r>
            <a:endParaRPr lang="en-US" dirty="0" smtClean="0">
              <a:latin typeface="Arial" pitchFamily="34" charset="0"/>
              <a:cs typeface="Arial" pitchFamily="34" charset="0"/>
            </a:endParaRPr>
          </a:p>
          <a:p>
            <a:r>
              <a:rPr lang="en-US" dirty="0" smtClean="0">
                <a:latin typeface="Arial" pitchFamily="34" charset="0"/>
                <a:cs typeface="Arial" pitchFamily="34" charset="0"/>
              </a:rPr>
              <a:t>Interviewing’s primary strength is its ability to range over a time period, thereby capturing more than the single instant of an isolated action . This flexible technique allows the investigator to probe, to clarify, and to create new questions based on what has already been heard. Well conducted, in-depth interviews develop narratives along the lines of most immediacy for the participant while also providing the researcher with the opportunity to include focused questions that fill in gaps, clear up ambiguities, explore new lines of inquiry, and make connections among statements. The thoughtful sequencing of different mechanisms for eliciting information includes the use of direct questions when following up on topics that a participant has identified as critical, silence that allows people the time needed to reflect on a topic, and structured questions to pull an interview back on track.</a:t>
            </a:r>
          </a:p>
          <a:p>
            <a:endParaRPr lang="en-US" dirty="0" smtClean="0">
              <a:latin typeface="Arial" pitchFamily="34" charset="0"/>
              <a:cs typeface="Arial" pitchFamily="34" charset="0"/>
            </a:endParaRPr>
          </a:p>
          <a:p>
            <a:pPr defTabSz="914307" fontAlgn="base">
              <a:spcBef>
                <a:spcPct val="30000"/>
              </a:spcBef>
              <a:spcAft>
                <a:spcPct val="0"/>
              </a:spcAft>
              <a:defRPr/>
            </a:pPr>
            <a:r>
              <a:rPr lang="en-US" sz="1100" dirty="0" smtClean="0">
                <a:latin typeface="Arial" pitchFamily="34" charset="0"/>
                <a:cs typeface="Arial" pitchFamily="34" charset="0"/>
              </a:rPr>
              <a:t>Connaway, L. S., &amp; Powell, R. R. (2010). </a:t>
            </a:r>
            <a:r>
              <a:rPr lang="en-US" sz="1100" i="1" dirty="0" smtClean="0">
                <a:latin typeface="Arial" pitchFamily="34" charset="0"/>
                <a:cs typeface="Arial" pitchFamily="34" charset="0"/>
              </a:rPr>
              <a:t>Basic research methods for librarians</a:t>
            </a:r>
            <a:r>
              <a:rPr lang="en-US" sz="1100" dirty="0" smtClean="0">
                <a:latin typeface="Arial" pitchFamily="34" charset="0"/>
                <a:cs typeface="Arial" pitchFamily="34" charset="0"/>
              </a:rPr>
              <a:t>. Santa Barbara, CA: Libraries Unlimited.</a:t>
            </a:r>
          </a:p>
          <a:p>
            <a:endParaRPr lang="en-US" sz="1100" dirty="0" smtClean="0">
              <a:latin typeface="Arial" pitchFamily="34" charset="0"/>
              <a:cs typeface="Arial" pitchFamily="34" charset="0"/>
            </a:endParaRPr>
          </a:p>
          <a:p>
            <a:pPr defTabSz="914307"/>
            <a:r>
              <a:rPr lang="en-US" sz="1100" dirty="0" smtClean="0">
                <a:latin typeface="Arial" pitchFamily="34" charset="0"/>
                <a:cs typeface="Arial" pitchFamily="34" charset="0"/>
              </a:rPr>
              <a:t>Glaser, B.G., &amp;  Strauss, A. L.  (1967). </a:t>
            </a:r>
            <a:r>
              <a:rPr lang="en-US" sz="1100" i="1" dirty="0" smtClean="0">
                <a:latin typeface="Arial" pitchFamily="34" charset="0"/>
                <a:cs typeface="Arial" pitchFamily="34" charset="0"/>
              </a:rPr>
              <a:t>The discovery of grounded theory; strategies for qualitative research</a:t>
            </a:r>
            <a:r>
              <a:rPr lang="en-US" sz="1100" dirty="0" smtClean="0">
                <a:latin typeface="Arial" pitchFamily="34" charset="0"/>
                <a:cs typeface="Arial" pitchFamily="34" charset="0"/>
              </a:rPr>
              <a:t>. Chicago: Aldine Pub. Co., 273. </a:t>
            </a:r>
          </a:p>
          <a:p>
            <a:endParaRPr lang="en-US" sz="1100" dirty="0" smtClean="0">
              <a:latin typeface="Arial" pitchFamily="34" charset="0"/>
              <a:cs typeface="Arial" pitchFamily="34" charset="0"/>
            </a:endParaRPr>
          </a:p>
          <a:p>
            <a:r>
              <a:rPr lang="en-US" sz="1100" dirty="0" err="1" smtClean="0">
                <a:latin typeface="Arial" pitchFamily="34" charset="0"/>
                <a:cs typeface="Arial" pitchFamily="34" charset="0"/>
              </a:rPr>
              <a:t>Kvale</a:t>
            </a:r>
            <a:r>
              <a:rPr lang="en-US" sz="1100" dirty="0" smtClean="0">
                <a:latin typeface="Arial" pitchFamily="34" charset="0"/>
                <a:cs typeface="Arial" pitchFamily="34" charset="0"/>
              </a:rPr>
              <a:t>, S. (1996). </a:t>
            </a:r>
            <a:r>
              <a:rPr lang="en-US" sz="1100" i="1" dirty="0" err="1" smtClean="0">
                <a:latin typeface="Arial" pitchFamily="34" charset="0"/>
                <a:cs typeface="Arial" pitchFamily="34" charset="0"/>
              </a:rPr>
              <a:t>IntervVews</a:t>
            </a:r>
            <a:r>
              <a:rPr lang="en-US" sz="1100" i="1" dirty="0" smtClean="0">
                <a:latin typeface="Arial" pitchFamily="34" charset="0"/>
                <a:cs typeface="Arial" pitchFamily="34" charset="0"/>
              </a:rPr>
              <a:t>: an introduction to qualitative research interviewing</a:t>
            </a:r>
            <a:r>
              <a:rPr lang="en-US" sz="1100" dirty="0" smtClean="0">
                <a:latin typeface="Arial" pitchFamily="34" charset="0"/>
                <a:cs typeface="Arial" pitchFamily="34" charset="0"/>
              </a:rPr>
              <a:t>. Thousand Oaks, </a:t>
            </a:r>
            <a:r>
              <a:rPr lang="en-US" sz="1100" dirty="0" err="1" smtClean="0">
                <a:latin typeface="Arial" pitchFamily="34" charset="0"/>
                <a:cs typeface="Arial" pitchFamily="34" charset="0"/>
              </a:rPr>
              <a:t>Calif</a:t>
            </a:r>
            <a:r>
              <a:rPr lang="en-US" sz="1100" dirty="0" smtClean="0">
                <a:latin typeface="Arial" pitchFamily="34" charset="0"/>
                <a:cs typeface="Arial" pitchFamily="34" charset="0"/>
              </a:rPr>
              <a:t>: Sage Publications, 133-135.</a:t>
            </a:r>
          </a:p>
          <a:p>
            <a:endParaRPr lang="en-US" sz="1100" dirty="0" smtClean="0">
              <a:latin typeface="Arial" pitchFamily="34" charset="0"/>
              <a:cs typeface="Arial" pitchFamily="34" charset="0"/>
            </a:endParaRPr>
          </a:p>
          <a:p>
            <a:r>
              <a:rPr lang="en-US" sz="1100" dirty="0" smtClean="0">
                <a:latin typeface="Arial" pitchFamily="34" charset="0"/>
                <a:cs typeface="Arial" pitchFamily="34" charset="0"/>
              </a:rPr>
              <a:t>Whyte, W.F. (1979).</a:t>
            </a:r>
            <a:r>
              <a:rPr lang="en-US" sz="1100" baseline="0" dirty="0" smtClean="0">
                <a:latin typeface="Arial" pitchFamily="34" charset="0"/>
                <a:cs typeface="Arial" pitchFamily="34" charset="0"/>
              </a:rPr>
              <a:t> </a:t>
            </a:r>
            <a:r>
              <a:rPr lang="en-US" sz="1100" dirty="0" smtClean="0">
                <a:latin typeface="Arial" pitchFamily="34" charset="0"/>
                <a:cs typeface="Arial" pitchFamily="34" charset="0"/>
              </a:rPr>
              <a:t>On making the most of participant observation. </a:t>
            </a:r>
            <a:r>
              <a:rPr lang="en-US" sz="1100" i="1" dirty="0" smtClean="0">
                <a:latin typeface="Arial" pitchFamily="34" charset="0"/>
                <a:cs typeface="Arial" pitchFamily="34" charset="0"/>
              </a:rPr>
              <a:t>The American Sociologist.</a:t>
            </a:r>
            <a:r>
              <a:rPr lang="en-US" sz="1100" i="0" dirty="0" smtClean="0">
                <a:latin typeface="Arial" pitchFamily="34" charset="0"/>
                <a:cs typeface="Arial" pitchFamily="34" charset="0"/>
              </a:rPr>
              <a:t>,</a:t>
            </a:r>
            <a:r>
              <a:rPr lang="en-US" sz="1100" i="0" baseline="0" dirty="0" smtClean="0">
                <a:latin typeface="Arial" pitchFamily="34" charset="0"/>
                <a:cs typeface="Arial" pitchFamily="34" charset="0"/>
              </a:rPr>
              <a:t> </a:t>
            </a:r>
            <a:r>
              <a:rPr lang="en-US" sz="1100" i="1" dirty="0" smtClean="0">
                <a:latin typeface="Arial" pitchFamily="34" charset="0"/>
                <a:cs typeface="Arial" pitchFamily="34" charset="0"/>
              </a:rPr>
              <a:t>14</a:t>
            </a:r>
            <a:r>
              <a:rPr lang="en-US" sz="1100" dirty="0" smtClean="0">
                <a:latin typeface="Arial" pitchFamily="34" charset="0"/>
                <a:cs typeface="Arial" pitchFamily="34" charset="0"/>
              </a:rPr>
              <a:t> , 56-66. </a:t>
            </a:r>
          </a:p>
          <a:p>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32CF4C4C-19F4-4555-84AC-DDCE43DBCD2E}"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i="1" dirty="0" smtClean="0">
                <a:latin typeface="Arial" pitchFamily="34" charset="0"/>
                <a:cs typeface="Arial" pitchFamily="34" charset="0"/>
              </a:rPr>
              <a:t>Image:</a:t>
            </a:r>
            <a:r>
              <a:rPr lang="en-US" i="1" baseline="0" dirty="0" smtClean="0">
                <a:latin typeface="Arial" pitchFamily="34" charset="0"/>
                <a:cs typeface="Arial" pitchFamily="34" charset="0"/>
              </a:rPr>
              <a:t> </a:t>
            </a:r>
            <a:r>
              <a:rPr lang="en-US" dirty="0" smtClean="0">
                <a:latin typeface="Arial" pitchFamily="34" charset="0"/>
                <a:cs typeface="Arial" pitchFamily="34" charset="0"/>
              </a:rPr>
              <a:t>Microsoft Clip</a:t>
            </a:r>
            <a:r>
              <a:rPr lang="en-US" baseline="0" dirty="0" smtClean="0">
                <a:latin typeface="Arial" pitchFamily="34" charset="0"/>
                <a:cs typeface="Arial" pitchFamily="34" charset="0"/>
              </a:rPr>
              <a:t> Art</a:t>
            </a:r>
          </a:p>
          <a:p>
            <a:endParaRPr lang="en-US" dirty="0" smtClean="0">
              <a:latin typeface="Arial" pitchFamily="34" charset="0"/>
              <a:cs typeface="Arial" pitchFamily="34" charset="0"/>
            </a:endParaRPr>
          </a:p>
          <a:p>
            <a:r>
              <a:rPr lang="en-US" sz="1400" dirty="0" smtClean="0">
                <a:latin typeface="Arial" pitchFamily="34" charset="0"/>
                <a:cs typeface="Arial" pitchFamily="34" charset="0"/>
              </a:rPr>
              <a:t>The initial 6-month pilot stage focused on the Emerging educational stage to refine the research methodology and to establish the value of the work to the stakeholders. In the US the project worked in close partnership with the University of North Carolina, Charlotte (UNCC) to recruit participants, from different socio-economic groups from both private and public secondary schools as well as first-year university students. In the UK participants were drawn from Oxford Brooks University, Warwick University and secondary schools in Oxford Leicester.</a:t>
            </a:r>
          </a:p>
          <a:p>
            <a:r>
              <a:rPr lang="en-US" sz="1400" dirty="0" smtClean="0">
                <a:latin typeface="Arial" pitchFamily="34" charset="0"/>
                <a:cs typeface="Arial" pitchFamily="34" charset="0"/>
              </a:rPr>
              <a:t>Thirty-one</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individuals in the Emerging Educational Stage (late stage secondary/high school and 1</a:t>
            </a:r>
            <a:r>
              <a:rPr lang="en-US" sz="1400" baseline="30000" dirty="0" smtClean="0">
                <a:latin typeface="Arial" pitchFamily="34" charset="0"/>
                <a:cs typeface="Arial" pitchFamily="34" charset="0"/>
              </a:rPr>
              <a:t>st</a:t>
            </a:r>
            <a:r>
              <a:rPr lang="en-US" sz="1400" dirty="0" smtClean="0">
                <a:latin typeface="Arial" pitchFamily="34" charset="0"/>
                <a:cs typeface="Arial" pitchFamily="34" charset="0"/>
              </a:rPr>
              <a:t> year university) were recruited -16 in the US and 15 in the UK. </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Of the 31 participants recruited , 8 in the US and 6 in the UK were asked to document their information seeking activities for a 3-month period. They were closely facilitated through this process and communicated with the research team in the medium of their choice over this period.</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The quantitative data include demographics; number of occurrences for different types of technologies, sources, and </a:t>
            </a:r>
            <a:r>
              <a:rPr lang="en-US" sz="1400" dirty="0" err="1" smtClean="0">
                <a:latin typeface="Arial" pitchFamily="34" charset="0"/>
                <a:cs typeface="Arial" pitchFamily="34" charset="0"/>
              </a:rPr>
              <a:t>behaviours</a:t>
            </a:r>
            <a:r>
              <a:rPr lang="en-US" sz="1400" dirty="0" smtClean="0">
                <a:latin typeface="Arial" pitchFamily="34" charset="0"/>
                <a:cs typeface="Arial" pitchFamily="34" charset="0"/>
              </a:rPr>
              <a:t>.</a:t>
            </a:r>
          </a:p>
          <a:p>
            <a:r>
              <a:rPr lang="en-US" sz="1400" dirty="0" smtClean="0">
                <a:latin typeface="Arial" pitchFamily="34" charset="0"/>
                <a:cs typeface="Arial" pitchFamily="34" charset="0"/>
              </a:rPr>
              <a:t>The qualitative data provide themes that identify </a:t>
            </a:r>
            <a:r>
              <a:rPr lang="en-US" sz="1400" dirty="0" err="1" smtClean="0">
                <a:latin typeface="Arial" pitchFamily="34" charset="0"/>
                <a:cs typeface="Arial" pitchFamily="34" charset="0"/>
              </a:rPr>
              <a:t>behaviours</a:t>
            </a:r>
            <a:r>
              <a:rPr lang="en-US" sz="1400" dirty="0" smtClean="0">
                <a:latin typeface="Arial" pitchFamily="34" charset="0"/>
                <a:cs typeface="Arial" pitchFamily="34" charset="0"/>
              </a:rPr>
              <a:t> and sources for different contexts and situations and include direct quotes and </a:t>
            </a:r>
            <a:r>
              <a:rPr lang="en-US" sz="1400" dirty="0" err="1" smtClean="0">
                <a:latin typeface="Arial" pitchFamily="34" charset="0"/>
                <a:cs typeface="Arial" pitchFamily="34" charset="0"/>
              </a:rPr>
              <a:t>behaviours</a:t>
            </a:r>
            <a:r>
              <a:rPr lang="en-US" sz="1400" dirty="0" smtClean="0">
                <a:latin typeface="Arial" pitchFamily="34" charset="0"/>
                <a:cs typeface="Arial" pitchFamily="34" charset="0"/>
              </a:rPr>
              <a:t>. </a:t>
            </a:r>
          </a:p>
          <a:p>
            <a:endParaRPr lang="en-US" dirty="0" smtClean="0">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White, D. S., &amp; Connaway, L. S. (2011-2012). </a:t>
            </a:r>
            <a:r>
              <a:rPr lang="en-US" sz="1200" i="1" dirty="0" smtClean="0">
                <a:latin typeface="Arial" pitchFamily="34" charset="0"/>
                <a:cs typeface="Arial" pitchFamily="34" charset="0"/>
              </a:rPr>
              <a:t>Visitors and residents: What motivates engagement with the digital information environment.</a:t>
            </a:r>
            <a:r>
              <a:rPr lang="en-US" sz="1200" dirty="0" smtClean="0">
                <a:latin typeface="Arial" pitchFamily="34" charset="0"/>
                <a:cs typeface="Arial" pitchFamily="34" charset="0"/>
              </a:rPr>
              <a:t> Funded by JISC, OCLC, and Oxford University.  Retrieved from </a:t>
            </a:r>
            <a:r>
              <a:rPr lang="en-US" sz="1200" u="sng" dirty="0" smtClean="0">
                <a:latin typeface="Arial" pitchFamily="34" charset="0"/>
                <a:cs typeface="Arial" pitchFamily="34" charset="0"/>
                <a:hlinkClick r:id="rId3"/>
              </a:rPr>
              <a:t>http://www.oclc.org/research/activities/vandr/</a:t>
            </a:r>
            <a:endParaRPr lang="en-US" sz="1200"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a:alphaModFix amt="30000"/>
          </a:blip>
          <a:srcRect b="8763"/>
          <a:stretch>
            <a:fillRect/>
          </a:stretch>
        </p:blipFill>
        <p:spPr>
          <a:xfrm>
            <a:off x="5325434" y="2853375"/>
            <a:ext cx="3513766" cy="3395025"/>
          </a:xfrm>
          <a:prstGeom prst="rect">
            <a:avLst/>
          </a:prstGeom>
        </p:spPr>
      </p:pic>
      <p:sp>
        <p:nvSpPr>
          <p:cNvPr id="20" name="Picture Placeholder 19"/>
          <p:cNvSpPr>
            <a:spLocks noGrp="1"/>
          </p:cNvSpPr>
          <p:nvPr>
            <p:ph type="pic" sz="quarter" idx="16"/>
          </p:nvPr>
        </p:nvSpPr>
        <p:spPr>
          <a:xfrm>
            <a:off x="5297260" y="5384346"/>
            <a:ext cx="3527425" cy="631825"/>
          </a:xfrm>
        </p:spPr>
        <p:txBody>
          <a:bodyPr/>
          <a:lstStyle/>
          <a:p>
            <a:endParaRPr lang="en-US"/>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6" name="Picture Placeholder 15"/>
          <p:cNvSpPr>
            <a:spLocks noGrp="1"/>
          </p:cNvSpPr>
          <p:nvPr>
            <p:ph type="pic" sz="quarter" idx="13"/>
          </p:nvPr>
        </p:nvSpPr>
        <p:spPr>
          <a:xfrm>
            <a:off x="5864225" y="6284913"/>
            <a:ext cx="3279775" cy="573087"/>
          </a:xfrm>
        </p:spPr>
        <p:txBody>
          <a:bodyPr/>
          <a:lstStyle/>
          <a:p>
            <a:endParaRPr lang="en-US"/>
          </a:p>
        </p:txBody>
      </p:sp>
      <p:pic>
        <p:nvPicPr>
          <p:cNvPr id="18" name="Picture 2"/>
          <p:cNvPicPr>
            <a:picLocks noChangeAspect="1" noChangeArrowheads="1"/>
          </p:cNvPicPr>
          <p:nvPr userDrawn="1"/>
        </p:nvPicPr>
        <p:blipFill>
          <a:blip r:embed="rId2"/>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5"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1"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1"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EC8578-5136-400C-8465-668C93CE7ED9}" type="datetimeFigureOut">
              <a:rPr lang="en-US" smtClean="0"/>
              <a:pPr/>
              <a:t>8/26/2012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C8578-5136-400C-8465-668C93CE7ED9}" type="datetimeFigureOut">
              <a:rPr lang="en-US" smtClean="0"/>
              <a:pPr/>
              <a:t>8/26/2012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EC8578-5136-400C-8465-668C93CE7ED9}" type="datetimeFigureOut">
              <a:rPr lang="en-US" smtClean="0"/>
              <a:pPr/>
              <a:t>8/26/2012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EC8578-5136-400C-8465-668C93CE7ED9}" type="datetimeFigureOut">
              <a:rPr lang="en-US" smtClean="0"/>
              <a:pPr/>
              <a:t>8/26/2012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C8578-5136-400C-8465-668C93CE7ED9}" type="datetimeFigureOut">
              <a:rPr lang="en-US" smtClean="0"/>
              <a:pPr/>
              <a:t>8/26/2012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EC8578-5136-400C-8465-668C93CE7ED9}" type="datetimeFigureOut">
              <a:rPr lang="en-US" smtClean="0"/>
              <a:pPr/>
              <a:t>8/26/2012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C8578-5136-400C-8465-668C93CE7ED9}" type="datetimeFigureOut">
              <a:rPr lang="en-US" smtClean="0"/>
              <a:pPr/>
              <a:t>8/26/2012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EC8578-5136-400C-8465-668C93CE7ED9}" type="datetimeFigureOut">
              <a:rPr lang="en-US" smtClean="0"/>
              <a:pPr/>
              <a:t>8/26/2012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EC8578-5136-400C-8465-668C93CE7ED9}" type="datetimeFigureOut">
              <a:rPr lang="en-US" smtClean="0"/>
              <a:pPr/>
              <a:t>8/26/2012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C8578-5136-400C-8465-668C93CE7ED9}" type="datetimeFigureOut">
              <a:rPr lang="en-US" smtClean="0"/>
              <a:pPr/>
              <a:t>8/26/2012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C8578-5136-400C-8465-668C93CE7ED9}" type="datetimeFigureOut">
              <a:rPr lang="en-US" smtClean="0"/>
              <a:pPr/>
              <a:t>8/26/2012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86BA8B-5503-4532-B841-0AFD1CB498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d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OCLC_H_CMYK.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1"/>
              <a:stretch>
                <a:fillRect/>
              </a:stretch>
            </p:blipFill>
          </mc:Choice>
          <mc:Fallback>
            <p:blipFill>
              <a:blip r:embed="rId42"/>
              <a:stretch>
                <a:fillRect/>
              </a:stretch>
            </p:blipFill>
          </mc:Fallback>
        </mc:AlternateContent>
        <p:spPr>
          <a:xfrm>
            <a:off x="239866" y="6400800"/>
            <a:ext cx="903134" cy="294325"/>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pPr/>
              <a:t>8/26/2012</a:t>
            </a:fld>
            <a:endParaRPr lang="en-US" dirty="0"/>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pPr/>
              <a:t>‹#›</a:t>
            </a:fld>
            <a:endParaRPr lang="en-US" dirty="0"/>
          </a:p>
        </p:txBody>
      </p:sp>
      <p:sp>
        <p:nvSpPr>
          <p:cNvPr id="9" name="TextBox 8"/>
          <p:cNvSpPr txBox="1"/>
          <p:nvPr/>
        </p:nvSpPr>
        <p:spPr>
          <a:xfrm>
            <a:off x="1166715" y="6431783"/>
            <a:ext cx="2570903" cy="276999"/>
          </a:xfrm>
          <a:prstGeom prst="rect">
            <a:avLst/>
          </a:prstGeom>
          <a:noFill/>
        </p:spPr>
        <p:txBody>
          <a:bodyPr wrap="square" rtlCol="0" anchor="ctr">
            <a:spAutoFit/>
          </a:bodyPr>
          <a:lstStyle/>
          <a:p>
            <a:r>
              <a:rPr lang="en-US" sz="1200" b="0" i="0" dirty="0" smtClean="0">
                <a:solidFill>
                  <a:schemeClr val="tx1">
                    <a:lumMod val="65000"/>
                    <a:lumOff val="35000"/>
                  </a:schemeClr>
                </a:solidFill>
                <a:latin typeface="Tahoma"/>
                <a:cs typeface="Tahoma"/>
              </a:rPr>
              <a:t>The world’s libraries.</a:t>
            </a:r>
            <a:r>
              <a:rPr lang="en-US" sz="1200" b="0" i="0" baseline="0" dirty="0" smtClean="0">
                <a:solidFill>
                  <a:schemeClr val="tx1">
                    <a:lumMod val="65000"/>
                    <a:lumOff val="35000"/>
                  </a:schemeClr>
                </a:solidFill>
                <a:latin typeface="Tahoma"/>
                <a:cs typeface="Tahoma"/>
              </a:rPr>
              <a:t> Connected.</a:t>
            </a:r>
            <a:endParaRPr lang="en-US" sz="1200" b="0" i="0" dirty="0">
              <a:solidFill>
                <a:schemeClr val="tx1">
                  <a:lumMod val="65000"/>
                  <a:lumOff val="35000"/>
                </a:schemeClr>
              </a:solidFill>
              <a:latin typeface="Tahoma"/>
              <a:cs typeface="Tahoma"/>
            </a:endParaRPr>
          </a:p>
        </p:txBody>
      </p:sp>
      <p:cxnSp>
        <p:nvCxnSpPr>
          <p:cNvPr id="11" name="Straight Connector 10"/>
          <p:cNvCxnSpPr/>
          <p:nvPr userDrawn="1"/>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userDrawn="1"/>
        </p:nvPicPr>
        <p:blipFill>
          <a:blip r:embed="rId43"/>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2" r:id="rId1"/>
    <p:sldLayoutId id="2147483690" r:id="rId2"/>
    <p:sldLayoutId id="2147483687" r:id="rId3"/>
    <p:sldLayoutId id="2147483701" r:id="rId4"/>
    <p:sldLayoutId id="2147483713" r:id="rId5"/>
    <p:sldLayoutId id="2147483731" r:id="rId6"/>
    <p:sldLayoutId id="2147483715" r:id="rId7"/>
    <p:sldLayoutId id="2147483730" r:id="rId8"/>
    <p:sldLayoutId id="2147483707" r:id="rId9"/>
    <p:sldLayoutId id="2147483683" r:id="rId10"/>
    <p:sldLayoutId id="2147483682" r:id="rId11"/>
    <p:sldLayoutId id="2147483709" r:id="rId12"/>
    <p:sldLayoutId id="2147483711" r:id="rId13"/>
    <p:sldLayoutId id="2147483712" r:id="rId14"/>
    <p:sldLayoutId id="2147483703" r:id="rId15"/>
    <p:sldLayoutId id="2147483663" r:id="rId16"/>
    <p:sldLayoutId id="2147483668" r:id="rId17"/>
    <p:sldLayoutId id="2147483710" r:id="rId18"/>
    <p:sldLayoutId id="2147483716" r:id="rId19"/>
    <p:sldLayoutId id="2147483704" r:id="rId20"/>
    <p:sldLayoutId id="2147483705" r:id="rId21"/>
    <p:sldLayoutId id="2147483706" r:id="rId22"/>
    <p:sldLayoutId id="2147483702" r:id="rId23"/>
    <p:sldLayoutId id="2147483724" r:id="rId24"/>
    <p:sldLayoutId id="2147483717" r:id="rId25"/>
    <p:sldLayoutId id="2147483725" r:id="rId26"/>
    <p:sldLayoutId id="2147483721" r:id="rId27"/>
    <p:sldLayoutId id="2147483719" r:id="rId28"/>
    <p:sldLayoutId id="2147483691" r:id="rId29"/>
    <p:sldLayoutId id="2147483723" r:id="rId30"/>
    <p:sldLayoutId id="2147483718" r:id="rId31"/>
    <p:sldLayoutId id="2147483726" r:id="rId32"/>
    <p:sldLayoutId id="2147483722" r:id="rId33"/>
    <p:sldLayoutId id="2147483720" r:id="rId34"/>
    <p:sldLayoutId id="2147483727" r:id="rId35"/>
    <p:sldLayoutId id="2147483728" r:id="rId36"/>
    <p:sldLayoutId id="2147483729" r:id="rId37"/>
    <p:sldLayoutId id="2147483735" r:id="rId38"/>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C8578-5136-400C-8465-668C93CE7ED9}" type="datetimeFigureOut">
              <a:rPr lang="en-US" smtClean="0"/>
              <a:pPr/>
              <a:t>8/26/2012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6BA8B-5503-4532-B841-0AFD1CB49810}" type="slidenum">
              <a:rPr lang="en-US" smtClean="0"/>
              <a:pPr/>
              <a:t>‹#›</a:t>
            </a:fld>
            <a:endParaRPr lang="en-US"/>
          </a:p>
        </p:txBody>
      </p:sp>
      <p:pic>
        <p:nvPicPr>
          <p:cNvPr id="7" name="Picture 2"/>
          <p:cNvPicPr>
            <a:picLocks noChangeAspect="1" noChangeArrowheads="1"/>
          </p:cNvPicPr>
          <p:nvPr userDrawn="1"/>
        </p:nvPicPr>
        <p:blipFill>
          <a:blip r:embed="rId13"/>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jpe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5.jpeg"/><Relationship Id="rId10"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1.jpeg"/><Relationship Id="rId7"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5.jpeg"/><Relationship Id="rId4" Type="http://schemas.openxmlformats.org/officeDocument/2006/relationships/image" Target="../media/image23.jpe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hyperlink" Target="http://www.jisc.ac.uk/media/documents/publications/reports/2010/digitalinformationseekerreport.pdf"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hyperlink" Target="http://www.firstmonday.org/htbin/cgiwrap/bin/ojs/index.php/fm/article/view/2291/207" TargetMode="External"/><Relationship Id="rId4" Type="http://schemas.openxmlformats.org/officeDocument/2006/relationships/hyperlink" Target="http://www.oclc.org/research/activities/synchronicity/default.ht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oclc.org/research/activities/past/orprojects/imls/default.htm"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hyperlink" Target="http://firstmonday.org/htbin/cgiwrap/bin/ojs/index.php/fm/article/viewArticle/3171/3049" TargetMode="External"/><Relationship Id="rId5" Type="http://schemas.openxmlformats.org/officeDocument/2006/relationships/hyperlink" Target="http://edtechdev.wordpress.com/2010/03/19/the-digital-natives-digital-immigrants-distinction-is-dead-or-at-least-dying/" TargetMode="External"/><Relationship Id="rId4" Type="http://schemas.openxmlformats.org/officeDocument/2006/relationships/hyperlink" Target="http://chronicle.com/blogs/wiredcampus/on-facebook-librarian-brings-two-students-from-the-early-1900s-to-life/34845"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oclc.org/research/activities/synchronicity/default.htm" TargetMode="External"/><Relationship Id="rId3" Type="http://schemas.openxmlformats.org/officeDocument/2006/relationships/hyperlink" Target="http://firstmonday.org/htbin/cgiwrap/bin/ojs/index.php/fm/article/viewArticle/3171/3049" TargetMode="External"/><Relationship Id="rId7" Type="http://schemas.openxmlformats.org/officeDocument/2006/relationships/hyperlink" Target="http://www.marcprensky.com/writing/Prensky%20-%20Digital%20Natives,%20Digital%20Immigrants%20-%20Part2.pdf"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http://www.marcprensky.com/writing/Prensky%20-%20Digital%20Natives,%20Digital%20Immigrants%20-%20Part1.pdf" TargetMode="External"/><Relationship Id="rId5" Type="http://schemas.openxmlformats.org/officeDocument/2006/relationships/hyperlink" Target="http://www.fno.org/nov07/nativism.html" TargetMode="External"/><Relationship Id="rId4" Type="http://schemas.openxmlformats.org/officeDocument/2006/relationships/hyperlink" Target="http://www.academy.gcal.ac.uk/anoush/documents/DigitalNativesMythOrReality-MargaryanAndLittlejohn-draft-111208.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thenation.com/article/168125/amazon-effect" TargetMode="External"/><Relationship Id="rId2" Type="http://schemas.openxmlformats.org/officeDocument/2006/relationships/hyperlink" Target="http://firstmonday.org/htbin/cgiwrap/bin/ojs/index.php/fm/article/view/2474/2243" TargetMode="External"/><Relationship Id="rId1" Type="http://schemas.openxmlformats.org/officeDocument/2006/relationships/slideLayout" Target="../slideLayouts/slideLayout9.xml"/><Relationship Id="rId5" Type="http://schemas.openxmlformats.org/officeDocument/2006/relationships/hyperlink" Target="http://www.oclc.org/research/activities/vandr/" TargetMode="External"/><Relationship Id="rId4" Type="http://schemas.openxmlformats.org/officeDocument/2006/relationships/hyperlink" Target="http://firstmonday.org/htbin/cgiwrap/bin/ojs/index.php/fm/article/viewArticle/3171/3049"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hyperlink" Target="http://is.gd/vandrpaper" TargetMode="External"/><Relationship Id="rId4" Type="http://schemas.openxmlformats.org/officeDocument/2006/relationships/hyperlink" Target="http://is.gd/vanrvide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14.wmf"/><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0228" y="693057"/>
            <a:ext cx="7717971" cy="2195286"/>
          </a:xfrm>
        </p:spPr>
        <p:txBody>
          <a:bodyPr>
            <a:normAutofit fontScale="90000"/>
          </a:bodyPr>
          <a:lstStyle/>
          <a:p>
            <a:pPr algn="ctr"/>
            <a:r>
              <a:rPr lang="en-US" sz="4000" dirty="0" smtClean="0"/>
              <a:t>User-centered </a:t>
            </a:r>
            <a:br>
              <a:rPr lang="en-US" sz="4000" dirty="0" smtClean="0"/>
            </a:br>
            <a:r>
              <a:rPr lang="en-US" sz="4000" dirty="0" smtClean="0"/>
              <a:t>Decision Making: </a:t>
            </a:r>
            <a:br>
              <a:rPr lang="en-US" sz="4000" dirty="0" smtClean="0"/>
            </a:br>
            <a:r>
              <a:rPr lang="en-US" sz="3600" dirty="0" smtClean="0"/>
              <a:t>A New Model for Developing Academic Library Services &amp; Systems</a:t>
            </a:r>
            <a:r>
              <a:rPr lang="en-US" sz="4400" dirty="0" smtClean="0"/>
              <a:t/>
            </a:r>
            <a:br>
              <a:rPr lang="en-US" sz="4400" dirty="0" smtClean="0"/>
            </a:br>
            <a:r>
              <a:rPr lang="en-US" sz="4800" dirty="0" smtClean="0"/>
              <a:t/>
            </a:r>
            <a:br>
              <a:rPr lang="en-US" sz="4800" dirty="0" smtClean="0"/>
            </a:br>
            <a:endParaRPr lang="en-US" sz="4800" dirty="0"/>
          </a:p>
        </p:txBody>
      </p:sp>
      <p:sp>
        <p:nvSpPr>
          <p:cNvPr id="8" name="Text Placeholder 7"/>
          <p:cNvSpPr>
            <a:spLocks noGrp="1"/>
          </p:cNvSpPr>
          <p:nvPr>
            <p:ph type="body" sz="quarter" idx="14"/>
          </p:nvPr>
        </p:nvSpPr>
        <p:spPr/>
        <p:txBody>
          <a:bodyPr>
            <a:normAutofit fontScale="92500" lnSpcReduction="10000"/>
          </a:bodyPr>
          <a:lstStyle/>
          <a:p>
            <a:r>
              <a:rPr lang="en-US" dirty="0" smtClean="0"/>
              <a:t>Helsinki, Finland  12 August 2012</a:t>
            </a:r>
            <a:br>
              <a:rPr lang="en-US" dirty="0" smtClean="0"/>
            </a:br>
            <a:r>
              <a:rPr lang="en-US" dirty="0" smtClean="0"/>
              <a:t>IFLA  2012 Conference</a:t>
            </a:r>
          </a:p>
          <a:p>
            <a:endParaRPr lang="en-US" dirty="0"/>
          </a:p>
        </p:txBody>
      </p:sp>
      <p:sp>
        <p:nvSpPr>
          <p:cNvPr id="6" name="Text Placeholder 5"/>
          <p:cNvSpPr>
            <a:spLocks noGrp="1"/>
          </p:cNvSpPr>
          <p:nvPr>
            <p:ph type="body" sz="quarter" idx="13"/>
          </p:nvPr>
        </p:nvSpPr>
        <p:spPr>
          <a:xfrm>
            <a:off x="704029" y="3048001"/>
            <a:ext cx="3844822" cy="760070"/>
          </a:xfrm>
        </p:spPr>
        <p:txBody>
          <a:bodyPr>
            <a:normAutofit fontScale="25000" lnSpcReduction="20000"/>
          </a:bodyPr>
          <a:lstStyle/>
          <a:p>
            <a:r>
              <a:rPr lang="en-US" sz="8000" dirty="0" smtClean="0"/>
              <a:t>Lynn </a:t>
            </a:r>
            <a:r>
              <a:rPr lang="en-US" sz="8000" dirty="0" err="1" smtClean="0"/>
              <a:t>Silipigni</a:t>
            </a:r>
            <a:r>
              <a:rPr lang="en-US" sz="8000" dirty="0" smtClean="0"/>
              <a:t> </a:t>
            </a:r>
            <a:r>
              <a:rPr lang="en-US" sz="8000" dirty="0" err="1" smtClean="0"/>
              <a:t>Connaway</a:t>
            </a:r>
            <a:r>
              <a:rPr lang="en-US" sz="8000" dirty="0" smtClean="0"/>
              <a:t>, </a:t>
            </a:r>
            <a:r>
              <a:rPr lang="en-GB" sz="8000" dirty="0" smtClean="0"/>
              <a:t>Ph.D.</a:t>
            </a:r>
            <a:endParaRPr lang="en-US" sz="8000" dirty="0" smtClean="0"/>
          </a:p>
          <a:p>
            <a:r>
              <a:rPr lang="en-US" sz="5600" dirty="0" smtClean="0"/>
              <a:t>Senior Research Scientist, OCLC</a:t>
            </a:r>
          </a:p>
          <a:p>
            <a:endParaRPr lang="en-US" dirty="0"/>
          </a:p>
        </p:txBody>
      </p:sp>
      <p:sp>
        <p:nvSpPr>
          <p:cNvPr id="18" name="Text Placeholder 17"/>
          <p:cNvSpPr>
            <a:spLocks noGrp="1"/>
          </p:cNvSpPr>
          <p:nvPr>
            <p:ph type="body" sz="quarter" idx="15"/>
          </p:nvPr>
        </p:nvSpPr>
        <p:spPr>
          <a:xfrm>
            <a:off x="689514" y="3831360"/>
            <a:ext cx="3693697" cy="1219200"/>
          </a:xfrm>
        </p:spPr>
        <p:txBody>
          <a:bodyPr>
            <a:normAutofit lnSpcReduction="10000"/>
          </a:bodyPr>
          <a:lstStyle/>
          <a:p>
            <a:r>
              <a:rPr lang="en-US" sz="2000" dirty="0" smtClean="0"/>
              <a:t>Donna </a:t>
            </a:r>
            <a:r>
              <a:rPr lang="en-US" sz="2000" dirty="0" err="1" smtClean="0"/>
              <a:t>Lanclos</a:t>
            </a:r>
            <a:r>
              <a:rPr lang="en-US" sz="2000" dirty="0" smtClean="0"/>
              <a:t>, Ph. D.</a:t>
            </a:r>
          </a:p>
          <a:p>
            <a:r>
              <a:rPr lang="en-US" dirty="0" smtClean="0"/>
              <a:t>Associate Professor for Anthropological Research, University of North Carolina, Charlotte </a:t>
            </a:r>
          </a:p>
        </p:txBody>
      </p:sp>
      <p:sp>
        <p:nvSpPr>
          <p:cNvPr id="7" name="Text Placeholder 5"/>
          <p:cNvSpPr txBox="1">
            <a:spLocks/>
          </p:cNvSpPr>
          <p:nvPr/>
        </p:nvSpPr>
        <p:spPr>
          <a:xfrm>
            <a:off x="718544" y="5047341"/>
            <a:ext cx="3693697" cy="107727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10000"/>
              </a:lnSpc>
              <a:spcBef>
                <a:spcPts val="1200"/>
              </a:spcBef>
              <a:spcAft>
                <a:spcPts val="0"/>
              </a:spcAft>
              <a:buClrTx/>
              <a:buSzTx/>
              <a:buFont typeface="Arial"/>
              <a:buNone/>
              <a:tabLst/>
              <a:defRPr/>
            </a:pPr>
            <a:r>
              <a:rPr kumimoji="0" lang="en-US" sz="2000" b="0" i="0" u="none" strike="noStrike" kern="1200" cap="none" spc="0" normalizeH="0" baseline="0" noProof="0" dirty="0" smtClean="0">
                <a:ln>
                  <a:noFill/>
                </a:ln>
                <a:solidFill>
                  <a:schemeClr val="bg1"/>
                </a:solidFill>
                <a:effectLst/>
                <a:uLnTx/>
                <a:uFillTx/>
                <a:latin typeface="Arial"/>
                <a:ea typeface="+mn-ea"/>
                <a:cs typeface="Arial"/>
              </a:rPr>
              <a:t>David</a:t>
            </a:r>
            <a:r>
              <a:rPr kumimoji="0" lang="en-US" sz="2000" b="0" i="0" u="none" strike="noStrike" kern="1200" cap="none" spc="0" normalizeH="0" noProof="0" dirty="0" smtClean="0">
                <a:ln>
                  <a:noFill/>
                </a:ln>
                <a:solidFill>
                  <a:schemeClr val="bg1"/>
                </a:solidFill>
                <a:effectLst/>
                <a:uLnTx/>
                <a:uFillTx/>
                <a:latin typeface="Arial"/>
                <a:ea typeface="+mn-ea"/>
                <a:cs typeface="Arial"/>
              </a:rPr>
              <a:t> White</a:t>
            </a:r>
          </a:p>
          <a:p>
            <a:pPr>
              <a:lnSpc>
                <a:spcPct val="110000"/>
              </a:lnSpc>
              <a:spcBef>
                <a:spcPts val="1200"/>
              </a:spcBef>
            </a:pPr>
            <a:r>
              <a:rPr lang="en-US" sz="1400" dirty="0" smtClean="0">
                <a:solidFill>
                  <a:schemeClr val="bg1"/>
                </a:solidFill>
                <a:cs typeface="Arial"/>
              </a:rPr>
              <a:t>Co-manager, Technology Assisted Lifelong Learning, University of Oxford</a:t>
            </a:r>
          </a:p>
          <a:p>
            <a:pPr marL="0" marR="0" lvl="0" indent="0" algn="l" defTabSz="457200" rtl="0" eaLnBrk="1" fontAlgn="auto" latinLnBrk="0" hangingPunct="1">
              <a:lnSpc>
                <a:spcPct val="110000"/>
              </a:lnSpc>
              <a:spcBef>
                <a:spcPts val="1200"/>
              </a:spcBef>
              <a:spcAft>
                <a:spcPts val="0"/>
              </a:spcAft>
              <a:buClrTx/>
              <a:buSzTx/>
              <a:buFont typeface="Arial"/>
              <a:buNone/>
              <a:tabLst/>
              <a:defRPr/>
            </a:pPr>
            <a:endParaRPr kumimoji="0" lang="en-US" sz="2000" b="0" i="0" u="none" strike="noStrike" kern="1200" cap="none" spc="0" normalizeH="0" baseline="0" noProof="0" dirty="0">
              <a:ln>
                <a:noFill/>
              </a:ln>
              <a:solidFill>
                <a:schemeClr val="bg1"/>
              </a:solidFill>
              <a:effectLst/>
              <a:uLnTx/>
              <a:uFillTx/>
              <a:latin typeface="Arial"/>
              <a:ea typeface="+mn-ea"/>
              <a:cs typeface="Arial"/>
            </a:endParaRPr>
          </a:p>
        </p:txBody>
      </p:sp>
      <p:pic>
        <p:nvPicPr>
          <p:cNvPr id="12" name="Picture 2"/>
          <p:cNvPicPr>
            <a:picLocks noChangeAspect="1" noChangeArrowheads="1"/>
          </p:cNvPicPr>
          <p:nvPr/>
        </p:nvPicPr>
        <p:blipFill>
          <a:blip r:embed="rId3"/>
          <a:srcRect l="56054" t="84463" r="2132" b="3782"/>
          <a:stretch>
            <a:fillRect/>
          </a:stretch>
        </p:blipFill>
        <p:spPr bwMode="auto">
          <a:xfrm>
            <a:off x="5776685" y="6266346"/>
            <a:ext cx="3367315" cy="591654"/>
          </a:xfrm>
          <a:prstGeom prst="rect">
            <a:avLst/>
          </a:prstGeom>
          <a:noFill/>
          <a:ln w="9525">
            <a:noFill/>
            <a:miter lim="800000"/>
            <a:headEnd/>
            <a:tailEnd/>
          </a:ln>
        </p:spPr>
      </p:pic>
      <p:sp>
        <p:nvSpPr>
          <p:cNvPr id="13" name="Text Placeholder 5"/>
          <p:cNvSpPr txBox="1">
            <a:spLocks/>
          </p:cNvSpPr>
          <p:nvPr/>
        </p:nvSpPr>
        <p:spPr>
          <a:xfrm>
            <a:off x="5036545" y="3998684"/>
            <a:ext cx="3886200" cy="457200"/>
          </a:xfrm>
          <a:prstGeom prst="rect">
            <a:avLst/>
          </a:prstGeom>
        </p:spPr>
        <p:txBody>
          <a:bodyPr vert="horz" lIns="91440" tIns="45720" rIns="91440" bIns="45720" rtlCol="0">
            <a:normAutofit fontScale="25000" lnSpcReduction="20000"/>
          </a:bodyPr>
          <a:lstStyle/>
          <a:p>
            <a:pPr marL="0" marR="0" lvl="0" indent="0" algn="l" defTabSz="457200" rtl="0" eaLnBrk="1" fontAlgn="auto" latinLnBrk="0" hangingPunct="1">
              <a:lnSpc>
                <a:spcPct val="110000"/>
              </a:lnSpc>
              <a:spcBef>
                <a:spcPts val="1200"/>
              </a:spcBef>
              <a:spcAft>
                <a:spcPts val="0"/>
              </a:spcAft>
              <a:buClrTx/>
              <a:buSzTx/>
              <a:buFont typeface="Arial"/>
              <a:buNone/>
              <a:tabLst/>
              <a:defRPr/>
            </a:pPr>
            <a:endParaRPr kumimoji="0" lang="en-US" sz="8000" b="0" i="0" u="none" strike="noStrike" kern="1200" cap="none" spc="0" normalizeH="0" baseline="0" noProof="0" dirty="0" smtClean="0">
              <a:ln>
                <a:noFill/>
              </a:ln>
              <a:solidFill>
                <a:schemeClr val="bg1"/>
              </a:solidFill>
              <a:effectLst/>
              <a:uLnTx/>
              <a:uFillTx/>
              <a:latin typeface="Arial"/>
              <a:ea typeface="+mn-ea"/>
              <a:cs typeface="Arial"/>
            </a:endParaRPr>
          </a:p>
          <a:p>
            <a:pPr marL="0" marR="0" lvl="0" indent="0" algn="l" defTabSz="457200" rtl="0" eaLnBrk="1" fontAlgn="auto" latinLnBrk="0" hangingPunct="1">
              <a:lnSpc>
                <a:spcPct val="110000"/>
              </a:lnSpc>
              <a:spcBef>
                <a:spcPts val="1200"/>
              </a:spcBef>
              <a:spcAft>
                <a:spcPts val="0"/>
              </a:spcAft>
              <a:buClrTx/>
              <a:buSzTx/>
              <a:buFont typeface="Arial"/>
              <a:buNone/>
              <a:tabLst/>
              <a:defRPr/>
            </a:pPr>
            <a:r>
              <a:rPr kumimoji="0" lang="en-US" sz="8000" b="0" i="0" u="none" strike="noStrike" kern="1200" cap="none" spc="0" normalizeH="0" baseline="0" noProof="0" dirty="0" smtClean="0">
                <a:ln>
                  <a:noFill/>
                </a:ln>
                <a:solidFill>
                  <a:schemeClr val="bg1"/>
                </a:solidFill>
                <a:effectLst/>
                <a:uLnTx/>
                <a:uFillTx/>
                <a:latin typeface="Arial"/>
                <a:ea typeface="+mn-ea"/>
                <a:cs typeface="Arial"/>
              </a:rPr>
              <a:t>Erin </a:t>
            </a:r>
            <a:r>
              <a:rPr kumimoji="0" lang="en-US" sz="8000" b="0" i="0" u="none" strike="noStrike" kern="1200" cap="none" spc="0" normalizeH="0" baseline="0" noProof="0" dirty="0" smtClean="0">
                <a:ln>
                  <a:noFill/>
                </a:ln>
                <a:solidFill>
                  <a:schemeClr val="bg1"/>
                </a:solidFill>
                <a:effectLst/>
                <a:uLnTx/>
                <a:uFillTx/>
                <a:latin typeface="Arial"/>
                <a:ea typeface="+mn-ea"/>
                <a:cs typeface="Arial"/>
              </a:rPr>
              <a:t>Hood</a:t>
            </a:r>
          </a:p>
          <a:p>
            <a:pPr marL="0" marR="0" lvl="0" indent="0" algn="l" defTabSz="457200" rtl="0" eaLnBrk="1" fontAlgn="auto" latinLnBrk="0" hangingPunct="1">
              <a:lnSpc>
                <a:spcPct val="110000"/>
              </a:lnSpc>
              <a:spcBef>
                <a:spcPts val="1200"/>
              </a:spcBef>
              <a:spcAft>
                <a:spcPts val="0"/>
              </a:spcAft>
              <a:buClrTx/>
              <a:buSzTx/>
              <a:buFont typeface="Arial"/>
              <a:buNone/>
              <a:tabLst/>
              <a:defRPr/>
            </a:pPr>
            <a:r>
              <a:rPr kumimoji="0" lang="en-US" sz="5600" b="0" i="0" u="none" strike="noStrike" kern="1200" cap="none" spc="0" normalizeH="0" baseline="0" noProof="0" dirty="0" smtClean="0">
                <a:ln>
                  <a:noFill/>
                </a:ln>
                <a:solidFill>
                  <a:schemeClr val="bg1"/>
                </a:solidFill>
                <a:effectLst/>
                <a:uLnTx/>
                <a:uFillTx/>
                <a:latin typeface="Arial"/>
                <a:ea typeface="+mn-ea"/>
                <a:cs typeface="Arial"/>
              </a:rPr>
              <a:t>Research Support </a:t>
            </a:r>
            <a:r>
              <a:rPr kumimoji="0" lang="en-US" sz="5600" b="0" i="0" u="none" strike="noStrike" kern="1200" cap="none" spc="0" normalizeH="0" baseline="0" noProof="0" dirty="0" smtClean="0">
                <a:ln>
                  <a:noFill/>
                </a:ln>
                <a:solidFill>
                  <a:schemeClr val="bg1"/>
                </a:solidFill>
                <a:effectLst/>
                <a:uLnTx/>
                <a:uFillTx/>
                <a:latin typeface="Arial"/>
                <a:ea typeface="+mn-ea"/>
                <a:cs typeface="Arial"/>
              </a:rPr>
              <a:t>Specialist, OCLC</a:t>
            </a:r>
            <a:endParaRPr kumimoji="0" lang="en-US" sz="2000" b="0" i="0" u="none" strike="noStrike" kern="1200" cap="none" spc="0" normalizeH="0" baseline="0" noProof="0" dirty="0">
              <a:ln>
                <a:noFill/>
              </a:ln>
              <a:solidFill>
                <a:schemeClr val="bg1"/>
              </a:solidFill>
              <a:effectLst/>
              <a:uLnTx/>
              <a:uFillTx/>
              <a:latin typeface="Arial"/>
              <a:ea typeface="+mn-ea"/>
              <a:cs typeface="Arial"/>
            </a:endParaRPr>
          </a:p>
        </p:txBody>
      </p:sp>
      <p:sp>
        <p:nvSpPr>
          <p:cNvPr id="14" name="Text Placeholder 5"/>
          <p:cNvSpPr txBox="1">
            <a:spLocks/>
          </p:cNvSpPr>
          <p:nvPr/>
        </p:nvSpPr>
        <p:spPr>
          <a:xfrm>
            <a:off x="5000257" y="3018972"/>
            <a:ext cx="3588158" cy="870121"/>
          </a:xfrm>
          <a:prstGeom prst="rect">
            <a:avLst/>
          </a:prstGeom>
        </p:spPr>
        <p:txBody>
          <a:bodyPr vert="horz" lIns="91440" tIns="45720" rIns="91440" bIns="45720" rtlCol="0">
            <a:normAutofit fontScale="25000" lnSpcReduction="20000"/>
          </a:bodyPr>
          <a:lstStyle/>
          <a:p>
            <a:pPr marL="0" marR="0" lvl="0" indent="0" algn="l" defTabSz="457200" rtl="0" eaLnBrk="1" fontAlgn="auto" latinLnBrk="0" hangingPunct="1">
              <a:lnSpc>
                <a:spcPct val="110000"/>
              </a:lnSpc>
              <a:spcBef>
                <a:spcPts val="1200"/>
              </a:spcBef>
              <a:spcAft>
                <a:spcPts val="0"/>
              </a:spcAft>
              <a:buClrTx/>
              <a:buSzTx/>
              <a:buFont typeface="Arial"/>
              <a:buNone/>
              <a:tabLst/>
              <a:defRPr/>
            </a:pPr>
            <a:r>
              <a:rPr kumimoji="0" lang="en-US" sz="8000" b="0" i="0" u="none" strike="noStrike" kern="1200" cap="none" spc="0" normalizeH="0" baseline="0" noProof="0" dirty="0" smtClean="0">
                <a:ln>
                  <a:noFill/>
                </a:ln>
                <a:solidFill>
                  <a:schemeClr val="bg1"/>
                </a:solidFill>
                <a:effectLst/>
                <a:uLnTx/>
                <a:uFillTx/>
                <a:latin typeface="Arial"/>
                <a:ea typeface="+mn-ea"/>
                <a:cs typeface="Arial"/>
              </a:rPr>
              <a:t>Alison </a:t>
            </a:r>
            <a:r>
              <a:rPr kumimoji="0" lang="en-US" sz="8000" b="0" i="0" u="none" strike="noStrike" kern="1200" cap="none" spc="0" normalizeH="0" baseline="0" noProof="0" dirty="0" err="1" smtClean="0">
                <a:ln>
                  <a:noFill/>
                </a:ln>
                <a:solidFill>
                  <a:schemeClr val="bg1"/>
                </a:solidFill>
                <a:effectLst/>
                <a:uLnTx/>
                <a:uFillTx/>
                <a:latin typeface="Arial"/>
                <a:ea typeface="+mn-ea"/>
                <a:cs typeface="Arial"/>
              </a:rPr>
              <a:t>LeCornu</a:t>
            </a:r>
            <a:r>
              <a:rPr kumimoji="0" lang="en-US" sz="8000" b="0" i="0" u="none" strike="noStrike" kern="1200" cap="none" spc="0" normalizeH="0" baseline="0" noProof="0" dirty="0" smtClean="0">
                <a:ln>
                  <a:noFill/>
                </a:ln>
                <a:solidFill>
                  <a:schemeClr val="bg1"/>
                </a:solidFill>
                <a:effectLst/>
                <a:uLnTx/>
                <a:uFillTx/>
                <a:latin typeface="Arial"/>
                <a:ea typeface="+mn-ea"/>
                <a:cs typeface="Arial"/>
              </a:rPr>
              <a:t>, Ph. D</a:t>
            </a:r>
            <a:r>
              <a:rPr kumimoji="0" lang="en-US" sz="8000" b="0" i="0" u="none" strike="noStrike" kern="1200" cap="none" spc="0" normalizeH="0" baseline="0" noProof="0" dirty="0" smtClean="0">
                <a:ln>
                  <a:noFill/>
                </a:ln>
                <a:solidFill>
                  <a:schemeClr val="bg1"/>
                </a:solidFill>
                <a:effectLst/>
                <a:uLnTx/>
                <a:uFillTx/>
                <a:latin typeface="Arial"/>
                <a:ea typeface="+mn-ea"/>
                <a:cs typeface="Arial"/>
              </a:rPr>
              <a:t>. </a:t>
            </a:r>
            <a:endParaRPr kumimoji="0" lang="en-US" sz="8000" b="0" i="0" u="none" strike="noStrike" kern="1200" cap="none" spc="0" normalizeH="0" baseline="0" noProof="0" dirty="0" smtClean="0">
              <a:ln>
                <a:noFill/>
              </a:ln>
              <a:solidFill>
                <a:schemeClr val="bg1"/>
              </a:solidFill>
              <a:effectLst/>
              <a:uLnTx/>
              <a:uFillTx/>
              <a:latin typeface="Arial"/>
              <a:ea typeface="+mn-ea"/>
              <a:cs typeface="Arial"/>
            </a:endParaRPr>
          </a:p>
          <a:p>
            <a:pPr marL="0" marR="0" lvl="0" indent="0" algn="l" defTabSz="457200" rtl="0" eaLnBrk="1" fontAlgn="auto" latinLnBrk="0" hangingPunct="1">
              <a:lnSpc>
                <a:spcPct val="120000"/>
              </a:lnSpc>
              <a:spcAft>
                <a:spcPts val="0"/>
              </a:spcAft>
              <a:buClrTx/>
              <a:buSzTx/>
              <a:buFont typeface="Arial"/>
              <a:buNone/>
              <a:tabLst/>
              <a:defRPr/>
            </a:pPr>
            <a:endParaRPr kumimoji="0" lang="en-US" sz="5600" b="0" i="0" u="none" strike="noStrike" kern="1200" cap="none" spc="0" normalizeH="0" baseline="0" noProof="0" dirty="0" smtClean="0">
              <a:ln>
                <a:noFill/>
              </a:ln>
              <a:solidFill>
                <a:schemeClr val="bg1"/>
              </a:solidFill>
              <a:effectLst/>
              <a:uLnTx/>
              <a:uFillTx/>
              <a:latin typeface="Arial"/>
              <a:ea typeface="+mn-ea"/>
              <a:cs typeface="Arial"/>
            </a:endParaRPr>
          </a:p>
          <a:p>
            <a:pPr marL="0" marR="0" lvl="0" indent="0" algn="l" defTabSz="457200" rtl="0" eaLnBrk="1" fontAlgn="auto" latinLnBrk="0" hangingPunct="1">
              <a:lnSpc>
                <a:spcPct val="120000"/>
              </a:lnSpc>
              <a:spcAft>
                <a:spcPts val="0"/>
              </a:spcAft>
              <a:buClrTx/>
              <a:buSzTx/>
              <a:buFont typeface="Arial"/>
              <a:buNone/>
              <a:tabLst/>
              <a:defRPr/>
            </a:pPr>
            <a:r>
              <a:rPr kumimoji="0" lang="en-US" sz="5600" b="0" i="0" u="none" strike="noStrike" kern="1200" cap="none" spc="0" normalizeH="0" baseline="0" noProof="0" dirty="0" smtClean="0">
                <a:ln>
                  <a:noFill/>
                </a:ln>
                <a:solidFill>
                  <a:schemeClr val="bg1"/>
                </a:solidFill>
                <a:effectLst/>
                <a:uLnTx/>
                <a:uFillTx/>
                <a:latin typeface="Arial"/>
                <a:ea typeface="+mn-ea"/>
                <a:cs typeface="Arial"/>
              </a:rPr>
              <a:t>Academic </a:t>
            </a:r>
            <a:r>
              <a:rPr kumimoji="0" lang="en-US" sz="5600" b="0" i="0" u="none" strike="noStrike" kern="1200" cap="none" spc="0" normalizeH="0" baseline="0" noProof="0" dirty="0" smtClean="0">
                <a:ln>
                  <a:noFill/>
                </a:ln>
                <a:solidFill>
                  <a:schemeClr val="bg1"/>
                </a:solidFill>
                <a:effectLst/>
                <a:uLnTx/>
                <a:uFillTx/>
                <a:latin typeface="Arial"/>
                <a:ea typeface="+mn-ea"/>
                <a:cs typeface="Arial"/>
              </a:rPr>
              <a:t>Lead (Flexible</a:t>
            </a:r>
            <a:r>
              <a:rPr kumimoji="0" lang="en-US" sz="5600" b="0" i="0" u="none" strike="noStrike" kern="1200" cap="none" spc="0" normalizeH="0" noProof="0" dirty="0" smtClean="0">
                <a:ln>
                  <a:noFill/>
                </a:ln>
                <a:solidFill>
                  <a:schemeClr val="bg1"/>
                </a:solidFill>
                <a:effectLst/>
                <a:uLnTx/>
                <a:uFillTx/>
                <a:latin typeface="Arial"/>
                <a:ea typeface="+mn-ea"/>
                <a:cs typeface="Arial"/>
              </a:rPr>
              <a:t> Learning), </a:t>
            </a:r>
            <a:endParaRPr kumimoji="0" lang="en-US" sz="5600" b="0" i="0" u="none" strike="noStrike" kern="1200" cap="none" spc="0" normalizeH="0" noProof="0" dirty="0" smtClean="0">
              <a:ln>
                <a:noFill/>
              </a:ln>
              <a:solidFill>
                <a:schemeClr val="bg1"/>
              </a:solidFill>
              <a:effectLst/>
              <a:uLnTx/>
              <a:uFillTx/>
              <a:latin typeface="Arial"/>
              <a:ea typeface="+mn-ea"/>
              <a:cs typeface="Arial"/>
            </a:endParaRPr>
          </a:p>
          <a:p>
            <a:pPr marL="0" marR="0" lvl="0" indent="0" algn="l" defTabSz="457200" rtl="0" eaLnBrk="1" fontAlgn="auto" latinLnBrk="0" hangingPunct="1">
              <a:lnSpc>
                <a:spcPct val="120000"/>
              </a:lnSpc>
              <a:spcAft>
                <a:spcPts val="0"/>
              </a:spcAft>
              <a:buClrTx/>
              <a:buSzTx/>
              <a:buFont typeface="Arial"/>
              <a:buNone/>
              <a:tabLst/>
              <a:defRPr/>
            </a:pPr>
            <a:r>
              <a:rPr kumimoji="0" lang="en-US" sz="5600" b="0" i="0" u="none" strike="noStrike" kern="1200" cap="none" spc="0" normalizeH="0" noProof="0" dirty="0" smtClean="0">
                <a:ln>
                  <a:noFill/>
                </a:ln>
                <a:solidFill>
                  <a:schemeClr val="bg1"/>
                </a:solidFill>
                <a:effectLst/>
                <a:uLnTx/>
                <a:uFillTx/>
                <a:latin typeface="Arial"/>
                <a:ea typeface="+mn-ea"/>
                <a:cs typeface="Arial"/>
              </a:rPr>
              <a:t>The </a:t>
            </a:r>
            <a:r>
              <a:rPr kumimoji="0" lang="en-US" sz="5600" b="0" i="0" u="none" strike="noStrike" kern="1200" cap="none" spc="0" normalizeH="0" noProof="0" dirty="0" smtClean="0">
                <a:ln>
                  <a:noFill/>
                </a:ln>
                <a:solidFill>
                  <a:schemeClr val="bg1"/>
                </a:solidFill>
                <a:effectLst/>
                <a:uLnTx/>
                <a:uFillTx/>
                <a:latin typeface="Arial"/>
                <a:ea typeface="+mn-ea"/>
                <a:cs typeface="Arial"/>
              </a:rPr>
              <a:t>Higher Education Academy</a:t>
            </a:r>
            <a:endParaRPr kumimoji="0" lang="en-US" sz="2000" b="0" i="0" u="none" strike="noStrike" kern="1200" cap="none" spc="0" normalizeH="0" baseline="0" noProof="0" dirty="0">
              <a:ln>
                <a:noFill/>
              </a:ln>
              <a:solidFill>
                <a:schemeClr val="bg1"/>
              </a:solidFill>
              <a:effectLst/>
              <a:uLnTx/>
              <a:uFillTx/>
              <a:latin typeface="Arial"/>
              <a:ea typeface="+mn-ea"/>
              <a:cs typeface="Arial"/>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oode\AppData\Local\Temp\medium_4570566630.jpg"/>
          <p:cNvPicPr>
            <a:picLocks noChangeAspect="1" noChangeArrowheads="1"/>
          </p:cNvPicPr>
          <p:nvPr/>
        </p:nvPicPr>
        <p:blipFill>
          <a:blip r:embed="rId3" cstate="print"/>
          <a:srcRect/>
          <a:stretch>
            <a:fillRect/>
          </a:stretch>
        </p:blipFill>
        <p:spPr bwMode="auto">
          <a:xfrm>
            <a:off x="5257800" y="609600"/>
            <a:ext cx="3886200" cy="5638800"/>
          </a:xfrm>
          <a:prstGeom prst="rect">
            <a:avLst/>
          </a:prstGeom>
          <a:ln>
            <a:noFill/>
          </a:ln>
          <a:effectLst>
            <a:softEdge rad="112500"/>
          </a:effectLst>
        </p:spPr>
      </p:pic>
      <p:sp>
        <p:nvSpPr>
          <p:cNvPr id="61441" name="Title 1"/>
          <p:cNvSpPr>
            <a:spLocks noGrp="1"/>
          </p:cNvSpPr>
          <p:nvPr>
            <p:ph type="title"/>
          </p:nvPr>
        </p:nvSpPr>
        <p:spPr/>
        <p:txBody>
          <a:bodyPr>
            <a:noAutofit/>
          </a:bodyPr>
          <a:lstStyle/>
          <a:p>
            <a:pPr eaLnBrk="1" hangingPunct="1"/>
            <a:r>
              <a:rPr lang="en-US" dirty="0" smtClean="0"/>
              <a:t>Phase I &amp; 2: Participant Demographics </a:t>
            </a:r>
            <a:endParaRPr lang="en-US" dirty="0" smtClean="0">
              <a:solidFill>
                <a:srgbClr val="FF0000"/>
              </a:solidFill>
            </a:endParaRPr>
          </a:p>
        </p:txBody>
      </p:sp>
      <p:sp>
        <p:nvSpPr>
          <p:cNvPr id="6" name="Text Placeholder 5"/>
          <p:cNvSpPr>
            <a:spLocks noGrp="1"/>
          </p:cNvSpPr>
          <p:nvPr>
            <p:ph type="body" sz="half" idx="2"/>
          </p:nvPr>
        </p:nvSpPr>
        <p:spPr>
          <a:xfrm>
            <a:off x="457200" y="838200"/>
            <a:ext cx="4876800" cy="5410200"/>
          </a:xfrm>
        </p:spPr>
        <p:txBody>
          <a:bodyPr>
            <a:noAutofit/>
          </a:bodyPr>
          <a:lstStyle/>
          <a:p>
            <a:pPr>
              <a:lnSpc>
                <a:spcPct val="100000"/>
              </a:lnSpc>
              <a:spcBef>
                <a:spcPts val="600"/>
              </a:spcBef>
              <a:buFontTx/>
              <a:buChar char="•"/>
            </a:pPr>
            <a:r>
              <a:rPr lang="en-US" sz="2400" b="1" dirty="0" smtClean="0"/>
              <a:t> </a:t>
            </a:r>
            <a:r>
              <a:rPr lang="en-US" sz="2000" b="1" dirty="0" smtClean="0"/>
              <a:t>61 participants</a:t>
            </a:r>
          </a:p>
          <a:p>
            <a:pPr>
              <a:lnSpc>
                <a:spcPct val="100000"/>
              </a:lnSpc>
              <a:spcBef>
                <a:spcPts val="600"/>
              </a:spcBef>
            </a:pPr>
            <a:r>
              <a:rPr lang="en-US" sz="2000" b="1" dirty="0" smtClean="0"/>
              <a:t>	15 secondary students</a:t>
            </a:r>
          </a:p>
          <a:p>
            <a:pPr>
              <a:lnSpc>
                <a:spcPct val="100000"/>
              </a:lnSpc>
              <a:spcBef>
                <a:spcPts val="600"/>
              </a:spcBef>
            </a:pPr>
            <a:r>
              <a:rPr lang="en-US" sz="2000" b="1" dirty="0" smtClean="0"/>
              <a:t>	46 university students &amp; faculty</a:t>
            </a:r>
          </a:p>
          <a:p>
            <a:pPr>
              <a:lnSpc>
                <a:spcPct val="100000"/>
              </a:lnSpc>
              <a:spcBef>
                <a:spcPts val="600"/>
              </a:spcBef>
            </a:pPr>
            <a:r>
              <a:rPr lang="en-US" sz="2000" b="1" dirty="0" smtClean="0"/>
              <a:t>	</a:t>
            </a:r>
          </a:p>
          <a:p>
            <a:pPr>
              <a:lnSpc>
                <a:spcPct val="100000"/>
              </a:lnSpc>
              <a:spcBef>
                <a:spcPts val="600"/>
              </a:spcBef>
            </a:pPr>
            <a:r>
              <a:rPr lang="en-US" sz="2000" b="1" dirty="0" smtClean="0"/>
              <a:t>	34 females</a:t>
            </a:r>
          </a:p>
          <a:p>
            <a:pPr>
              <a:lnSpc>
                <a:spcPct val="100000"/>
              </a:lnSpc>
              <a:spcBef>
                <a:spcPts val="600"/>
              </a:spcBef>
            </a:pPr>
            <a:r>
              <a:rPr lang="en-US" sz="2000" b="1" dirty="0" smtClean="0"/>
              <a:t>	27 males</a:t>
            </a:r>
          </a:p>
          <a:p>
            <a:pPr>
              <a:lnSpc>
                <a:spcPct val="100000"/>
              </a:lnSpc>
              <a:spcBef>
                <a:spcPts val="600"/>
              </a:spcBef>
            </a:pPr>
            <a:r>
              <a:rPr lang="en-US" sz="2000" b="1" dirty="0" smtClean="0"/>
              <a:t>	</a:t>
            </a:r>
          </a:p>
          <a:p>
            <a:pPr>
              <a:lnSpc>
                <a:spcPct val="100000"/>
              </a:lnSpc>
              <a:spcBef>
                <a:spcPts val="600"/>
              </a:spcBef>
            </a:pPr>
            <a:r>
              <a:rPr lang="en-US" sz="2000" b="1" dirty="0" smtClean="0"/>
              <a:t>	38 Caucasian</a:t>
            </a:r>
          </a:p>
          <a:p>
            <a:pPr>
              <a:lnSpc>
                <a:spcPct val="100000"/>
              </a:lnSpc>
              <a:spcBef>
                <a:spcPts val="600"/>
              </a:spcBef>
            </a:pPr>
            <a:r>
              <a:rPr lang="en-US" sz="2000" b="1" dirty="0" smtClean="0"/>
              <a:t>	5 African-American</a:t>
            </a:r>
          </a:p>
          <a:p>
            <a:pPr>
              <a:lnSpc>
                <a:spcPct val="100000"/>
              </a:lnSpc>
              <a:spcBef>
                <a:spcPts val="600"/>
              </a:spcBef>
            </a:pPr>
            <a:r>
              <a:rPr lang="en-US" sz="2000" b="1" dirty="0" smtClean="0"/>
              <a:t>	2 Multi-racial</a:t>
            </a:r>
          </a:p>
          <a:p>
            <a:pPr>
              <a:lnSpc>
                <a:spcPct val="100000"/>
              </a:lnSpc>
              <a:spcBef>
                <a:spcPts val="600"/>
              </a:spcBef>
            </a:pPr>
            <a:r>
              <a:rPr lang="en-US" sz="2000" b="1" dirty="0" smtClean="0"/>
              <a:t>	1 Asian</a:t>
            </a:r>
          </a:p>
          <a:p>
            <a:pPr>
              <a:lnSpc>
                <a:spcPct val="100000"/>
              </a:lnSpc>
              <a:spcBef>
                <a:spcPts val="600"/>
              </a:spcBef>
            </a:pPr>
            <a:r>
              <a:rPr lang="en-US" sz="2000" b="1" dirty="0" smtClean="0"/>
              <a:t>	2 Hispanic</a:t>
            </a:r>
          </a:p>
          <a:p>
            <a:pPr>
              <a:lnSpc>
                <a:spcPct val="100000"/>
              </a:lnSpc>
              <a:spcBef>
                <a:spcPts val="600"/>
              </a:spcBef>
            </a:pPr>
            <a:r>
              <a:rPr lang="en-US" sz="2000" b="1" dirty="0" smtClean="0"/>
              <a:t>	13 Unidentified</a:t>
            </a:r>
          </a:p>
          <a:p>
            <a:pPr>
              <a:buFontTx/>
              <a:buChar char="•"/>
            </a:pPr>
            <a:endParaRPr lang="en-US" dirty="0" smtClean="0"/>
          </a:p>
          <a:p>
            <a:endParaRPr lang="en-US" dirty="0"/>
          </a:p>
        </p:txBody>
      </p:sp>
      <p:sp>
        <p:nvSpPr>
          <p:cNvPr id="5" name="TextBox 4"/>
          <p:cNvSpPr txBox="1"/>
          <p:nvPr/>
        </p:nvSpPr>
        <p:spPr>
          <a:xfrm>
            <a:off x="2419350" y="5972175"/>
            <a:ext cx="2590800" cy="260264"/>
          </a:xfrm>
          <a:prstGeom prst="rect">
            <a:avLst/>
          </a:prstGeom>
          <a:noFill/>
        </p:spPr>
        <p:txBody>
          <a:bodyPr wrap="square" rtlCol="0">
            <a:spAutoFit/>
          </a:bodyPr>
          <a:lstStyle/>
          <a:p>
            <a:pPr algn="ctr"/>
            <a:r>
              <a:rPr lang="en-US" sz="1000" dirty="0" smtClean="0">
                <a:latin typeface="+mn-lt"/>
              </a:rPr>
              <a:t>(White &amp; Connaway, 2011-2012)</a:t>
            </a:r>
            <a:endParaRPr lang="en-US" sz="1000" dirty="0">
              <a:latin typeface="+mn-lt"/>
            </a:endParaRPr>
          </a:p>
        </p:txBody>
      </p:sp>
      <p:pic>
        <p:nvPicPr>
          <p:cNvPr id="7" name="Picture 2"/>
          <p:cNvPicPr>
            <a:picLocks noChangeAspect="1" noChangeArrowheads="1"/>
          </p:cNvPicPr>
          <p:nvPr/>
        </p:nvPicPr>
        <p:blipFill>
          <a:blip r:embed="rId4"/>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srcRect l="56054" t="84463" r="2132" b="3782"/>
          <a:stretch>
            <a:fillRect/>
          </a:stretch>
        </p:blipFill>
        <p:spPr bwMode="auto">
          <a:xfrm>
            <a:off x="5776685" y="6266346"/>
            <a:ext cx="3367315" cy="59165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US vs. UK Emerging Participant University Majors</a:t>
            </a:r>
            <a:endParaRPr lang="en-US" dirty="0"/>
          </a:p>
        </p:txBody>
      </p:sp>
      <p:sp>
        <p:nvSpPr>
          <p:cNvPr id="3" name="Content Placeholder 2"/>
          <p:cNvSpPr txBox="1">
            <a:spLocks/>
          </p:cNvSpPr>
          <p:nvPr/>
        </p:nvSpPr>
        <p:spPr>
          <a:xfrm>
            <a:off x="457201" y="1208087"/>
            <a:ext cx="3200400" cy="4202113"/>
          </a:xfrm>
          <a:prstGeom prst="rect">
            <a:avLst/>
          </a:prstGeom>
        </p:spPr>
        <p:txBody>
          <a:bodyPr/>
          <a:lstStyle/>
          <a:p>
            <a:pPr marL="233363" marR="0" lvl="0" indent="-233363" algn="l" defTabSz="457200" rtl="0" eaLnBrk="1" fontAlgn="auto" latinLnBrk="0" hangingPunct="1">
              <a:lnSpc>
                <a:spcPct val="110000"/>
              </a:lnSpc>
              <a:spcBef>
                <a:spcPts val="900"/>
              </a:spcBef>
              <a:spcAft>
                <a:spcPts val="0"/>
              </a:spcAft>
              <a:buClrTx/>
              <a:buSzTx/>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US (9 of 16)</a:t>
            </a:r>
          </a:p>
          <a:p>
            <a:pPr marL="233363" marR="0" lvl="0" indent="-233363" algn="l" defTabSz="457200" rtl="0" eaLnBrk="1" fontAlgn="auto" latinLnBrk="0" hangingPunct="1">
              <a:lnSpc>
                <a:spcPct val="110000"/>
              </a:lnSpc>
              <a:spcBef>
                <a:spcPts val="900"/>
              </a:spcBef>
              <a:spcAft>
                <a:spcPts val="0"/>
              </a:spcAft>
              <a:buClr>
                <a:srgbClr val="2178B5"/>
              </a:buClr>
              <a:buSzTx/>
              <a:buFontTx/>
              <a:buChar char="•"/>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5 Engineering</a:t>
            </a:r>
          </a:p>
          <a:p>
            <a:pPr marL="233363" marR="0" lvl="0" indent="-233363" algn="l" defTabSz="457200" rtl="0" eaLnBrk="1" fontAlgn="auto" latinLnBrk="0" hangingPunct="1">
              <a:lnSpc>
                <a:spcPct val="110000"/>
              </a:lnSpc>
              <a:spcBef>
                <a:spcPts val="900"/>
              </a:spcBef>
              <a:spcAft>
                <a:spcPts val="0"/>
              </a:spcAft>
              <a:buClr>
                <a:srgbClr val="2178B5"/>
              </a:buClr>
              <a:buSzTx/>
              <a:buFontTx/>
              <a:buChar char="•"/>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1 Political Science</a:t>
            </a:r>
          </a:p>
          <a:p>
            <a:pPr marL="233363" marR="0" lvl="0" indent="-233363" algn="l" defTabSz="457200" rtl="0" eaLnBrk="1" fontAlgn="auto" latinLnBrk="0" hangingPunct="1">
              <a:lnSpc>
                <a:spcPct val="110000"/>
              </a:lnSpc>
              <a:spcBef>
                <a:spcPts val="900"/>
              </a:spcBef>
              <a:spcAft>
                <a:spcPts val="0"/>
              </a:spcAft>
              <a:buClr>
                <a:srgbClr val="2178B5"/>
              </a:buClr>
              <a:buSzTx/>
              <a:buFontTx/>
              <a:buChar char="•"/>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1 Business</a:t>
            </a:r>
          </a:p>
          <a:p>
            <a:pPr marL="233363" marR="0" lvl="0" indent="-233363" algn="l" defTabSz="457200" rtl="0" eaLnBrk="1" fontAlgn="auto" latinLnBrk="0" hangingPunct="1">
              <a:lnSpc>
                <a:spcPct val="110000"/>
              </a:lnSpc>
              <a:spcBef>
                <a:spcPts val="900"/>
              </a:spcBef>
              <a:spcAft>
                <a:spcPts val="0"/>
              </a:spcAft>
              <a:buClr>
                <a:srgbClr val="2178B5"/>
              </a:buClr>
              <a:buSzTx/>
              <a:buFontTx/>
              <a:buChar char="•"/>
              <a:tabLst/>
              <a:defRPr/>
            </a:pPr>
            <a:r>
              <a:rPr lang="en-US" sz="2400" b="1" dirty="0" smtClean="0">
                <a:latin typeface="Arial"/>
                <a:cs typeface="Arial"/>
              </a:rPr>
              <a:t>1 Physics</a:t>
            </a:r>
            <a:endParaRPr kumimoji="0" lang="en-US" sz="2400" b="1" i="0" u="none" strike="noStrike" kern="1200" cap="none" spc="0" normalizeH="0" baseline="0" noProof="0" dirty="0" smtClean="0">
              <a:ln>
                <a:noFill/>
              </a:ln>
              <a:solidFill>
                <a:schemeClr val="tx1"/>
              </a:solidFill>
              <a:effectLst/>
              <a:uLnTx/>
              <a:uFillTx/>
              <a:latin typeface="Arial"/>
              <a:ea typeface="+mn-ea"/>
              <a:cs typeface="Arial"/>
            </a:endParaRPr>
          </a:p>
          <a:p>
            <a:pPr marL="233363" marR="0" lvl="0" indent="-233363" algn="l" defTabSz="457200" rtl="0" eaLnBrk="1" fontAlgn="auto" latinLnBrk="0" hangingPunct="1">
              <a:lnSpc>
                <a:spcPct val="110000"/>
              </a:lnSpc>
              <a:spcBef>
                <a:spcPts val="900"/>
              </a:spcBef>
              <a:spcAft>
                <a:spcPts val="0"/>
              </a:spcAft>
              <a:buClr>
                <a:srgbClr val="2178B5"/>
              </a:buClr>
              <a:buSzTx/>
              <a:buFontTx/>
              <a:buChar char="•"/>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2 Undeclared</a:t>
            </a: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kumimoji="0" lang="en-US" sz="2400" b="1" i="0" u="none" strike="noStrike" kern="1200" cap="none" spc="0" normalizeH="0" baseline="0" noProof="0" dirty="0" smtClean="0">
              <a:ln>
                <a:noFill/>
              </a:ln>
              <a:solidFill>
                <a:schemeClr val="tx1"/>
              </a:solidFill>
              <a:effectLst/>
              <a:uLnTx/>
              <a:uFillTx/>
              <a:latin typeface="Arial"/>
              <a:ea typeface="+mn-ea"/>
              <a:cs typeface="Arial"/>
            </a:endParaRPr>
          </a:p>
        </p:txBody>
      </p:sp>
      <p:sp>
        <p:nvSpPr>
          <p:cNvPr id="5" name="Content Placeholder 3"/>
          <p:cNvSpPr txBox="1">
            <a:spLocks/>
          </p:cNvSpPr>
          <p:nvPr/>
        </p:nvSpPr>
        <p:spPr>
          <a:xfrm>
            <a:off x="3733800" y="1143000"/>
            <a:ext cx="3235325" cy="4202113"/>
          </a:xfrm>
          <a:prstGeom prst="rect">
            <a:avLst/>
          </a:prstGeom>
        </p:spPr>
        <p:txBody>
          <a:bodyPr/>
          <a:lstStyle/>
          <a:p>
            <a:pPr marL="233363" marR="0" lvl="0" indent="-233363" algn="l" defTabSz="457200" rtl="0" eaLnBrk="1" fontAlgn="auto" latinLnBrk="0" hangingPunct="1">
              <a:lnSpc>
                <a:spcPct val="110000"/>
              </a:lnSpc>
              <a:spcBef>
                <a:spcPts val="900"/>
              </a:spcBef>
              <a:spcAft>
                <a:spcPts val="0"/>
              </a:spcAft>
              <a:buClrTx/>
              <a:buSzTx/>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UK (7 of 16)</a:t>
            </a:r>
          </a:p>
          <a:p>
            <a:pPr marL="233363" marR="0" lvl="0" indent="-233363" algn="l" defTabSz="457200" rtl="0" eaLnBrk="1" fontAlgn="auto" latinLnBrk="0" hangingPunct="1">
              <a:lnSpc>
                <a:spcPct val="110000"/>
              </a:lnSpc>
              <a:spcBef>
                <a:spcPts val="900"/>
              </a:spcBef>
              <a:spcAft>
                <a:spcPts val="0"/>
              </a:spcAft>
              <a:buClr>
                <a:srgbClr val="2178B5"/>
              </a:buClr>
              <a:buSzTx/>
              <a:buFontTx/>
              <a:buChar char="•"/>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3 Teaching</a:t>
            </a:r>
          </a:p>
          <a:p>
            <a:pPr marL="233363" marR="0" lvl="0" indent="-233363" algn="l" defTabSz="457200" rtl="0" eaLnBrk="1" fontAlgn="auto" latinLnBrk="0" hangingPunct="1">
              <a:lnSpc>
                <a:spcPct val="110000"/>
              </a:lnSpc>
              <a:spcBef>
                <a:spcPts val="900"/>
              </a:spcBef>
              <a:spcAft>
                <a:spcPts val="0"/>
              </a:spcAft>
              <a:buClr>
                <a:srgbClr val="2178B5"/>
              </a:buClr>
              <a:buSzTx/>
              <a:buFontTx/>
              <a:buChar char="•"/>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1 Chemical Biology</a:t>
            </a:r>
          </a:p>
          <a:p>
            <a:pPr marL="233363" marR="0" lvl="0" indent="-233363" algn="l" defTabSz="457200" rtl="0" eaLnBrk="1" fontAlgn="auto" latinLnBrk="0" hangingPunct="1">
              <a:lnSpc>
                <a:spcPct val="110000"/>
              </a:lnSpc>
              <a:spcBef>
                <a:spcPts val="900"/>
              </a:spcBef>
              <a:spcAft>
                <a:spcPts val="0"/>
              </a:spcAft>
              <a:buClr>
                <a:srgbClr val="2178B5"/>
              </a:buClr>
              <a:buSzTx/>
              <a:buFontTx/>
              <a:buChar char="•"/>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1 Chemistry</a:t>
            </a:r>
          </a:p>
          <a:p>
            <a:pPr marL="233363" marR="0" lvl="0" indent="-233363" algn="l" defTabSz="457200" rtl="0" eaLnBrk="1" fontAlgn="auto" latinLnBrk="0" hangingPunct="1">
              <a:lnSpc>
                <a:spcPct val="110000"/>
              </a:lnSpc>
              <a:spcBef>
                <a:spcPts val="900"/>
              </a:spcBef>
              <a:spcAft>
                <a:spcPts val="0"/>
              </a:spcAft>
              <a:buClr>
                <a:srgbClr val="2178B5"/>
              </a:buClr>
              <a:buSzTx/>
              <a:buFontTx/>
              <a:buChar char="•"/>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1 History</a:t>
            </a:r>
          </a:p>
          <a:p>
            <a:pPr marL="233363" marR="0" lvl="0" indent="-233363" algn="l" defTabSz="457200" rtl="0" eaLnBrk="1" fontAlgn="auto" latinLnBrk="0" hangingPunct="1">
              <a:lnSpc>
                <a:spcPct val="110000"/>
              </a:lnSpc>
              <a:spcBef>
                <a:spcPts val="900"/>
              </a:spcBef>
              <a:spcAft>
                <a:spcPts val="0"/>
              </a:spcAft>
              <a:buClr>
                <a:srgbClr val="2178B5"/>
              </a:buClr>
              <a:buSzTx/>
              <a:buFontTx/>
              <a:buChar char="•"/>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Arial"/>
              </a:rPr>
              <a:t>1 Languages</a:t>
            </a: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kumimoji="0" lang="en-US" sz="2400" b="1" i="0" u="none" strike="noStrike" kern="1200" cap="none" spc="0" normalizeH="0" baseline="0" noProof="0" dirty="0" smtClean="0">
              <a:ln>
                <a:noFill/>
              </a:ln>
              <a:solidFill>
                <a:schemeClr val="tx1"/>
              </a:solidFill>
              <a:effectLst/>
              <a:uLnTx/>
              <a:uFillTx/>
              <a:latin typeface="Arial"/>
              <a:ea typeface="+mn-ea"/>
              <a:cs typeface="Arial"/>
            </a:endParaRP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kumimoji="0" lang="en-US" sz="2400" b="1" i="0" u="none" strike="noStrike" kern="1200" cap="none" spc="0" normalizeH="0" baseline="0" noProof="0" dirty="0" smtClean="0">
              <a:ln>
                <a:noFill/>
              </a:ln>
              <a:solidFill>
                <a:schemeClr val="tx1"/>
              </a:solidFill>
              <a:effectLst/>
              <a:uLnTx/>
              <a:uFillTx/>
              <a:latin typeface="Arial"/>
              <a:ea typeface="+mn-ea"/>
              <a:cs typeface="Arial"/>
            </a:endParaRP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kumimoji="0" lang="en-US" sz="2400" b="1" i="0" u="none" strike="noStrike" kern="1200" cap="none" spc="0" normalizeH="0" baseline="0" noProof="0" dirty="0" smtClean="0">
              <a:ln>
                <a:noFill/>
              </a:ln>
              <a:solidFill>
                <a:schemeClr val="tx1"/>
              </a:solidFill>
              <a:effectLst/>
              <a:uLnTx/>
              <a:uFillTx/>
              <a:latin typeface="Arial"/>
              <a:ea typeface="+mn-ea"/>
              <a:cs typeface="Arial"/>
            </a:endParaRPr>
          </a:p>
        </p:txBody>
      </p:sp>
      <p:pic>
        <p:nvPicPr>
          <p:cNvPr id="9" name="Picture 3" descr="C:\Users\dardena\AppData\Local\Microsoft\Windows\Temporary Internet Files\Content.IE5\BZV87NVP\MP900305819[1].jpg"/>
          <p:cNvPicPr>
            <a:picLocks noChangeAspect="1" noChangeArrowheads="1"/>
          </p:cNvPicPr>
          <p:nvPr/>
        </p:nvPicPr>
        <p:blipFill>
          <a:blip r:embed="rId4">
            <a:duotone>
              <a:schemeClr val="accent4">
                <a:shade val="45000"/>
                <a:satMod val="135000"/>
              </a:schemeClr>
              <a:prstClr val="white"/>
            </a:duotone>
          </a:blip>
          <a:srcRect/>
          <a:stretch>
            <a:fillRect/>
          </a:stretch>
        </p:blipFill>
        <p:spPr bwMode="auto">
          <a:xfrm>
            <a:off x="7034071" y="631365"/>
            <a:ext cx="1413257" cy="1553029"/>
          </a:xfrm>
          <a:prstGeom prst="rect">
            <a:avLst/>
          </a:prstGeom>
          <a:noFill/>
        </p:spPr>
      </p:pic>
      <p:pic>
        <p:nvPicPr>
          <p:cNvPr id="10" name="Picture 3" descr="C:\Users\dardena\AppData\Local\Microsoft\Windows\Temporary Internet Files\Content.IE5\BZV87NVP\MP900305819[1].jp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7193725" y="3628573"/>
            <a:ext cx="1413257" cy="1553029"/>
          </a:xfrm>
          <a:prstGeom prst="rect">
            <a:avLst/>
          </a:prstGeom>
          <a:noFill/>
        </p:spPr>
      </p:pic>
      <p:pic>
        <p:nvPicPr>
          <p:cNvPr id="13" name="Picture 3" descr="C:\Users\dardena\AppData\Local\Microsoft\Windows\Temporary Internet Files\Content.IE5\BZV87NVP\MP900305819[1].jpg"/>
          <p:cNvPicPr>
            <a:picLocks noChangeAspect="1" noChangeArrowheads="1"/>
          </p:cNvPicPr>
          <p:nvPr/>
        </p:nvPicPr>
        <p:blipFill>
          <a:blip r:embed="rId4">
            <a:clrChange>
              <a:clrFrom>
                <a:srgbClr val="FFFFFF"/>
              </a:clrFrom>
              <a:clrTo>
                <a:srgbClr val="FFFFFF">
                  <a:alpha val="0"/>
                </a:srgbClr>
              </a:clrTo>
            </a:clrChange>
            <a:duotone>
              <a:schemeClr val="accent5">
                <a:shade val="45000"/>
                <a:satMod val="135000"/>
              </a:schemeClr>
              <a:prstClr val="white"/>
            </a:duotone>
          </a:blip>
          <a:srcRect/>
          <a:stretch>
            <a:fillRect/>
          </a:stretch>
        </p:blipFill>
        <p:spPr bwMode="auto">
          <a:xfrm>
            <a:off x="7222753" y="5145317"/>
            <a:ext cx="1413257" cy="1553029"/>
          </a:xfrm>
          <a:prstGeom prst="rect">
            <a:avLst/>
          </a:prstGeom>
          <a:noFill/>
          <a:effectLst>
            <a:glow rad="228600">
              <a:schemeClr val="accent6">
                <a:satMod val="175000"/>
                <a:alpha val="40000"/>
              </a:schemeClr>
            </a:glow>
          </a:effectLst>
        </p:spPr>
      </p:pic>
      <p:pic>
        <p:nvPicPr>
          <p:cNvPr id="14" name="Picture 3" descr="C:\Users\dardena\AppData\Local\Microsoft\Windows\Temporary Internet Files\Content.IE5\BZV87NVP\MP900305819[1].jpg"/>
          <p:cNvPicPr>
            <a:picLocks noChangeAspect="1" noChangeArrowheads="1"/>
          </p:cNvPicPr>
          <p:nvPr/>
        </p:nvPicPr>
        <p:blipFill>
          <a:blip r:embed="rId4">
            <a:clrChange>
              <a:clrFrom>
                <a:srgbClr val="FFFFFF"/>
              </a:clrFrom>
              <a:clrTo>
                <a:srgbClr val="FFFFFF">
                  <a:alpha val="0"/>
                </a:srgbClr>
              </a:clrTo>
            </a:clrChange>
            <a:duotone>
              <a:schemeClr val="accent6">
                <a:shade val="45000"/>
                <a:satMod val="135000"/>
              </a:schemeClr>
              <a:prstClr val="white"/>
            </a:duotone>
          </a:blip>
          <a:srcRect/>
          <a:stretch>
            <a:fillRect/>
          </a:stretch>
        </p:blipFill>
        <p:spPr bwMode="auto">
          <a:xfrm>
            <a:off x="7106641" y="2126344"/>
            <a:ext cx="1413257" cy="1553029"/>
          </a:xfrm>
          <a:prstGeom prst="rect">
            <a:avLst/>
          </a:prstGeom>
          <a:noFill/>
          <a:effectLst>
            <a:glow rad="228600">
              <a:schemeClr val="accent6">
                <a:satMod val="175000"/>
                <a:alpha val="40000"/>
              </a:schemeClr>
            </a:glow>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nchor="ctr"/>
          <a:lstStyle/>
          <a:p>
            <a:pPr eaLnBrk="1" hangingPunct="1"/>
            <a:r>
              <a:rPr lang="en-US" dirty="0" smtClean="0"/>
              <a:t>Participant Interview Questions</a:t>
            </a:r>
          </a:p>
        </p:txBody>
      </p:sp>
      <p:sp>
        <p:nvSpPr>
          <p:cNvPr id="5" name="Text Placeholder 4"/>
          <p:cNvSpPr>
            <a:spLocks noGrp="1"/>
          </p:cNvSpPr>
          <p:nvPr>
            <p:ph type="body" sz="half" idx="2"/>
          </p:nvPr>
        </p:nvSpPr>
        <p:spPr>
          <a:xfrm>
            <a:off x="457200" y="1600200"/>
            <a:ext cx="5105399" cy="4038600"/>
          </a:xfrm>
        </p:spPr>
        <p:txBody>
          <a:bodyPr>
            <a:noAutofit/>
          </a:bodyPr>
          <a:lstStyle/>
          <a:p>
            <a:pPr>
              <a:spcBef>
                <a:spcPts val="600"/>
              </a:spcBef>
            </a:pPr>
            <a:r>
              <a:rPr lang="en-US" sz="2400" dirty="0" smtClean="0"/>
              <a:t>1. Describe the things you enjoy doing with technology and the web each week. </a:t>
            </a:r>
          </a:p>
          <a:p>
            <a:pPr>
              <a:spcBef>
                <a:spcPts val="600"/>
              </a:spcBef>
            </a:pPr>
            <a:r>
              <a:rPr lang="en-US" sz="2400" dirty="0" smtClean="0"/>
              <a:t>2. Think of the ways you have used technology and the web for your studies. Describe a typical week.</a:t>
            </a:r>
          </a:p>
          <a:p>
            <a:pPr>
              <a:spcBef>
                <a:spcPts val="600"/>
              </a:spcBef>
            </a:pPr>
            <a:r>
              <a:rPr lang="en-US" sz="2400" dirty="0" smtClean="0"/>
              <a:t>3. Think about the next stage of your education. Tell me what you think this will be like.</a:t>
            </a:r>
          </a:p>
          <a:p>
            <a:endParaRPr lang="en-US" dirty="0"/>
          </a:p>
        </p:txBody>
      </p:sp>
      <p:pic>
        <p:nvPicPr>
          <p:cNvPr id="2050" name="Picture 2" descr="C:\Users\hoode\AppData\Local\Temp\MP900444188.JPG"/>
          <p:cNvPicPr>
            <a:picLocks noChangeAspect="1" noChangeArrowheads="1"/>
          </p:cNvPicPr>
          <p:nvPr/>
        </p:nvPicPr>
        <p:blipFill>
          <a:blip r:embed="rId3" cstate="print"/>
          <a:srcRect/>
          <a:stretch>
            <a:fillRect/>
          </a:stretch>
        </p:blipFill>
        <p:spPr bwMode="auto">
          <a:xfrm>
            <a:off x="5775064" y="1219200"/>
            <a:ext cx="3140336" cy="4724400"/>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nchor="ctr"/>
          <a:lstStyle/>
          <a:p>
            <a:pPr eaLnBrk="1" hangingPunct="1"/>
            <a:r>
              <a:rPr lang="en-US" dirty="0" smtClean="0"/>
              <a:t>Participant Interview Questions</a:t>
            </a:r>
          </a:p>
        </p:txBody>
      </p:sp>
      <p:sp>
        <p:nvSpPr>
          <p:cNvPr id="4" name="Text Placeholder 3"/>
          <p:cNvSpPr>
            <a:spLocks noGrp="1"/>
          </p:cNvSpPr>
          <p:nvPr>
            <p:ph type="body" sz="half" idx="2"/>
          </p:nvPr>
        </p:nvSpPr>
        <p:spPr>
          <a:xfrm>
            <a:off x="457200" y="990600"/>
            <a:ext cx="8000999" cy="5257800"/>
          </a:xfrm>
        </p:spPr>
        <p:txBody>
          <a:bodyPr>
            <a:noAutofit/>
          </a:bodyPr>
          <a:lstStyle/>
          <a:p>
            <a:pPr>
              <a:lnSpc>
                <a:spcPct val="100000"/>
              </a:lnSpc>
              <a:spcBef>
                <a:spcPts val="600"/>
              </a:spcBef>
            </a:pPr>
            <a:r>
              <a:rPr lang="en-US" sz="2400" dirty="0" smtClean="0"/>
              <a:t>4. Think of a time when you had a situation where you needed answers or solutions and you did a quick search and made do with it.  You knew there were other sources but you decided not to use them.  Please include sources such as friends, family, teachers, coaches, etc. </a:t>
            </a:r>
          </a:p>
          <a:p>
            <a:pPr>
              <a:lnSpc>
                <a:spcPct val="100000"/>
              </a:lnSpc>
              <a:spcBef>
                <a:spcPts val="600"/>
              </a:spcBef>
            </a:pPr>
            <a:r>
              <a:rPr lang="en-US" sz="2400" dirty="0" smtClean="0"/>
              <a:t>5. Have there been times when you were told to use a library or virtual learning environment (or learning platform), and used other source(s) instead?</a:t>
            </a:r>
          </a:p>
          <a:p>
            <a:pPr>
              <a:lnSpc>
                <a:spcPct val="100000"/>
              </a:lnSpc>
              <a:spcBef>
                <a:spcPts val="600"/>
              </a:spcBef>
            </a:pPr>
            <a:r>
              <a:rPr lang="en-US" sz="2400" dirty="0" smtClean="0"/>
              <a:t>6. If you had a magic wand, what would your ideal way of getting information be? How would you go about using the systems and services? When? Where? How?</a:t>
            </a:r>
          </a:p>
          <a:p>
            <a:endParaRPr lang="en-US" dirty="0" smtClean="0"/>
          </a:p>
          <a:p>
            <a:endParaRPr lang="en-US" dirty="0"/>
          </a:p>
        </p:txBody>
      </p:sp>
      <p:sp>
        <p:nvSpPr>
          <p:cNvPr id="5" name="TextBox 4"/>
          <p:cNvSpPr txBox="1"/>
          <p:nvPr/>
        </p:nvSpPr>
        <p:spPr>
          <a:xfrm>
            <a:off x="2895600" y="5791200"/>
            <a:ext cx="2971800" cy="477054"/>
          </a:xfrm>
          <a:prstGeom prst="rect">
            <a:avLst/>
          </a:prstGeom>
          <a:noFill/>
        </p:spPr>
        <p:txBody>
          <a:bodyPr wrap="square" rtlCol="0">
            <a:spAutoFit/>
          </a:bodyPr>
          <a:lstStyle/>
          <a:p>
            <a:pPr algn="ctr">
              <a:lnSpc>
                <a:spcPct val="100000"/>
              </a:lnSpc>
            </a:pPr>
            <a:r>
              <a:rPr lang="en-US" sz="1000" dirty="0" smtClean="0">
                <a:latin typeface="+mn-lt"/>
              </a:rPr>
              <a:t>(Connaway &amp; Radford, 2005-2007)</a:t>
            </a:r>
          </a:p>
          <a:p>
            <a:pPr algn="ctr">
              <a:lnSpc>
                <a:spcPct val="100000"/>
              </a:lnSpc>
            </a:pPr>
            <a:r>
              <a:rPr lang="en-US" sz="1000" dirty="0" smtClean="0">
                <a:latin typeface="+mn-lt"/>
              </a:rPr>
              <a:t>(</a:t>
            </a:r>
            <a:r>
              <a:rPr lang="en-US" sz="1000" dirty="0" err="1" smtClean="0">
                <a:latin typeface="+mn-lt"/>
              </a:rPr>
              <a:t>Dervin</a:t>
            </a:r>
            <a:r>
              <a:rPr lang="en-US" sz="1000" dirty="0" smtClean="0">
                <a:latin typeface="+mn-lt"/>
              </a:rPr>
              <a:t>, Connaway, &amp; </a:t>
            </a:r>
            <a:r>
              <a:rPr lang="en-US" sz="1000" dirty="0" err="1" smtClean="0">
                <a:latin typeface="+mn-lt"/>
              </a:rPr>
              <a:t>Prabha</a:t>
            </a:r>
            <a:r>
              <a:rPr lang="en-US" sz="1000" dirty="0" smtClean="0">
                <a:latin typeface="+mn-lt"/>
              </a:rPr>
              <a:t>, 2003-2005)</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r>
              <a:rPr lang="en-US" dirty="0" smtClean="0"/>
              <a:t>Codebook</a:t>
            </a:r>
            <a:endParaRPr lang="en-US" dirty="0"/>
          </a:p>
        </p:txBody>
      </p:sp>
      <p:sp>
        <p:nvSpPr>
          <p:cNvPr id="7" name="Text Placeholder 6"/>
          <p:cNvSpPr>
            <a:spLocks noGrp="1"/>
          </p:cNvSpPr>
          <p:nvPr>
            <p:ph type="body" sz="half" idx="2"/>
          </p:nvPr>
        </p:nvSpPr>
        <p:spPr>
          <a:xfrm>
            <a:off x="457200" y="990600"/>
            <a:ext cx="4038600" cy="5153025"/>
          </a:xfrm>
        </p:spPr>
        <p:txBody>
          <a:bodyPr>
            <a:noAutofit/>
          </a:bodyPr>
          <a:lstStyle/>
          <a:p>
            <a:pPr marL="609600" indent="-609600">
              <a:lnSpc>
                <a:spcPct val="100000"/>
              </a:lnSpc>
              <a:spcBef>
                <a:spcPts val="600"/>
              </a:spcBef>
              <a:buFontTx/>
              <a:buAutoNum type="romanUcPeriod"/>
            </a:pPr>
            <a:r>
              <a:rPr lang="en-GB" sz="2400" b="1" dirty="0" smtClean="0"/>
              <a:t>Place</a:t>
            </a:r>
          </a:p>
          <a:p>
            <a:pPr marL="609600" indent="-609600">
              <a:lnSpc>
                <a:spcPct val="100000"/>
              </a:lnSpc>
              <a:spcBef>
                <a:spcPts val="600"/>
              </a:spcBef>
              <a:buFontTx/>
              <a:buAutoNum type="romanUcPeriod"/>
            </a:pPr>
            <a:r>
              <a:rPr lang="en-GB" sz="2400" b="1" dirty="0" smtClean="0"/>
              <a:t>Sources</a:t>
            </a:r>
          </a:p>
          <a:p>
            <a:pPr marL="609600" indent="-609600">
              <a:lnSpc>
                <a:spcPct val="100000"/>
              </a:lnSpc>
              <a:spcBef>
                <a:spcPts val="600"/>
              </a:spcBef>
              <a:buFontTx/>
              <a:buAutoNum type="romanUcPeriod"/>
            </a:pPr>
            <a:r>
              <a:rPr lang="en-GB" sz="2400" b="1" dirty="0" smtClean="0"/>
              <a:t>Tools</a:t>
            </a:r>
          </a:p>
          <a:p>
            <a:pPr marL="609600" indent="-609600">
              <a:lnSpc>
                <a:spcPct val="100000"/>
              </a:lnSpc>
              <a:spcBef>
                <a:spcPts val="600"/>
              </a:spcBef>
              <a:buFontTx/>
              <a:buAutoNum type="romanUcPeriod"/>
            </a:pPr>
            <a:r>
              <a:rPr lang="en-GB" sz="2400" b="1" dirty="0" smtClean="0"/>
              <a:t>Agency</a:t>
            </a:r>
          </a:p>
          <a:p>
            <a:pPr marL="609600" indent="-609600">
              <a:lnSpc>
                <a:spcPct val="100000"/>
              </a:lnSpc>
              <a:spcBef>
                <a:spcPts val="600"/>
              </a:spcBef>
              <a:buFontTx/>
              <a:buAutoNum type="romanUcPeriod"/>
            </a:pPr>
            <a:r>
              <a:rPr lang="en-GB" sz="2400" b="1" dirty="0" smtClean="0"/>
              <a:t>Situation/context</a:t>
            </a:r>
          </a:p>
          <a:p>
            <a:pPr marL="609600" indent="-609600">
              <a:lnSpc>
                <a:spcPct val="100000"/>
              </a:lnSpc>
              <a:spcBef>
                <a:spcPts val="600"/>
              </a:spcBef>
              <a:buFontTx/>
              <a:buAutoNum type="romanUcPeriod"/>
            </a:pPr>
            <a:r>
              <a:rPr lang="en-GB" sz="2400" b="1" dirty="0" smtClean="0"/>
              <a:t>Quotes</a:t>
            </a:r>
          </a:p>
          <a:p>
            <a:pPr marL="609600" indent="-609600">
              <a:lnSpc>
                <a:spcPct val="100000"/>
              </a:lnSpc>
              <a:spcBef>
                <a:spcPts val="600"/>
              </a:spcBef>
              <a:buFontTx/>
              <a:buAutoNum type="romanUcPeriod"/>
            </a:pPr>
            <a:r>
              <a:rPr lang="en-GB" sz="2400" b="1" dirty="0" smtClean="0"/>
              <a:t>Contact</a:t>
            </a:r>
          </a:p>
          <a:p>
            <a:pPr marL="609600" indent="-609600">
              <a:lnSpc>
                <a:spcPct val="100000"/>
              </a:lnSpc>
              <a:spcBef>
                <a:spcPts val="600"/>
              </a:spcBef>
              <a:buFontTx/>
              <a:buAutoNum type="romanUcPeriod"/>
            </a:pPr>
            <a:r>
              <a:rPr lang="en-GB" sz="2400" b="1" dirty="0" smtClean="0"/>
              <a:t>Technology Ownership</a:t>
            </a:r>
          </a:p>
          <a:p>
            <a:pPr marL="609600" indent="-609600">
              <a:lnSpc>
                <a:spcPct val="100000"/>
              </a:lnSpc>
              <a:spcBef>
                <a:spcPts val="600"/>
              </a:spcBef>
              <a:buFontTx/>
              <a:buAutoNum type="romanUcPeriod"/>
            </a:pPr>
            <a:r>
              <a:rPr lang="en-GB" sz="2400" b="1" dirty="0" smtClean="0"/>
              <a:t>Network used</a:t>
            </a:r>
          </a:p>
          <a:p>
            <a:pPr>
              <a:buFontTx/>
              <a:buChar char="•"/>
            </a:pPr>
            <a:endParaRPr lang="en-US" sz="1400" b="1" dirty="0" smtClean="0"/>
          </a:p>
          <a:p>
            <a:endParaRPr lang="en-US" b="1" dirty="0"/>
          </a:p>
        </p:txBody>
      </p:sp>
      <p:pic>
        <p:nvPicPr>
          <p:cNvPr id="8194" name="Picture 2" descr="C:\Users\hoode\AppData\Local\Temp\MP900439453.JPG"/>
          <p:cNvPicPr>
            <a:picLocks noChangeAspect="1" noChangeArrowheads="1"/>
          </p:cNvPicPr>
          <p:nvPr/>
        </p:nvPicPr>
        <p:blipFill>
          <a:blip r:embed="rId3" cstate="print"/>
          <a:srcRect/>
          <a:stretch>
            <a:fillRect/>
          </a:stretch>
        </p:blipFill>
        <p:spPr bwMode="auto">
          <a:xfrm>
            <a:off x="4343400" y="1066800"/>
            <a:ext cx="4572001" cy="3052355"/>
          </a:xfrm>
          <a:prstGeom prst="rect">
            <a:avLst/>
          </a:prstGeom>
          <a:ln>
            <a:noFill/>
          </a:ln>
          <a:effectLst>
            <a:softEdge rad="112500"/>
          </a:effectLst>
        </p:spPr>
      </p:pic>
      <p:sp>
        <p:nvSpPr>
          <p:cNvPr id="5" name="TextBox 4"/>
          <p:cNvSpPr txBox="1"/>
          <p:nvPr/>
        </p:nvSpPr>
        <p:spPr>
          <a:xfrm>
            <a:off x="3024548" y="5926010"/>
            <a:ext cx="2590800" cy="260008"/>
          </a:xfrm>
          <a:prstGeom prst="rect">
            <a:avLst/>
          </a:prstGeom>
          <a:noFill/>
        </p:spPr>
        <p:txBody>
          <a:bodyPr wrap="square" rtlCol="0">
            <a:spAutoFit/>
          </a:bodyPr>
          <a:lstStyle/>
          <a:p>
            <a:pPr algn="ctr"/>
            <a:r>
              <a:rPr lang="en-US" sz="1000" dirty="0" smtClean="0">
                <a:latin typeface="+mn-lt"/>
              </a:rPr>
              <a:t>(White &amp; Connaway, 2011-2012)</a:t>
            </a:r>
            <a:endParaRPr lang="en-US" sz="1000" dirty="0">
              <a:latin typeface="+mn-lt"/>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r>
              <a:rPr lang="en-US" dirty="0" smtClean="0"/>
              <a:t>Codebook</a:t>
            </a:r>
            <a:endParaRPr lang="en-US" dirty="0">
              <a:solidFill>
                <a:srgbClr val="FF0000"/>
              </a:solidFill>
            </a:endParaRPr>
          </a:p>
        </p:txBody>
      </p:sp>
      <p:sp>
        <p:nvSpPr>
          <p:cNvPr id="7" name="Text Placeholder 6"/>
          <p:cNvSpPr>
            <a:spLocks noGrp="1"/>
          </p:cNvSpPr>
          <p:nvPr>
            <p:ph type="body" sz="half" idx="2"/>
          </p:nvPr>
        </p:nvSpPr>
        <p:spPr>
          <a:xfrm>
            <a:off x="457200" y="762000"/>
            <a:ext cx="4267200" cy="5486400"/>
          </a:xfrm>
        </p:spPr>
        <p:txBody>
          <a:bodyPr>
            <a:noAutofit/>
          </a:bodyPr>
          <a:lstStyle/>
          <a:p>
            <a:pPr>
              <a:lnSpc>
                <a:spcPct val="100000"/>
              </a:lnSpc>
              <a:spcBef>
                <a:spcPts val="0"/>
              </a:spcBef>
            </a:pPr>
            <a:r>
              <a:rPr lang="en-US" b="1" dirty="0" smtClean="0"/>
              <a:t>I. Place</a:t>
            </a:r>
          </a:p>
          <a:p>
            <a:pPr>
              <a:lnSpc>
                <a:spcPct val="100000"/>
              </a:lnSpc>
              <a:spcBef>
                <a:spcPts val="0"/>
              </a:spcBef>
            </a:pPr>
            <a:r>
              <a:rPr lang="en-US" b="1" dirty="0" smtClean="0"/>
              <a:t>	A. Internet</a:t>
            </a:r>
          </a:p>
          <a:p>
            <a:pPr>
              <a:lnSpc>
                <a:spcPct val="100000"/>
              </a:lnSpc>
              <a:spcBef>
                <a:spcPts val="0"/>
              </a:spcBef>
            </a:pPr>
            <a:r>
              <a:rPr lang="en-US" b="1" dirty="0" smtClean="0"/>
              <a:t>    		1. Search engine</a:t>
            </a:r>
          </a:p>
          <a:p>
            <a:pPr>
              <a:lnSpc>
                <a:spcPct val="100000"/>
              </a:lnSpc>
              <a:spcBef>
                <a:spcPts val="0"/>
              </a:spcBef>
            </a:pPr>
            <a:r>
              <a:rPr lang="en-US" b="1" dirty="0" smtClean="0"/>
              <a:t>			a.  Google</a:t>
            </a:r>
          </a:p>
          <a:p>
            <a:pPr>
              <a:lnSpc>
                <a:spcPct val="100000"/>
              </a:lnSpc>
              <a:spcBef>
                <a:spcPts val="0"/>
              </a:spcBef>
            </a:pPr>
            <a:r>
              <a:rPr lang="en-US" b="1" dirty="0" smtClean="0"/>
              <a:t>			b. Yahoo</a:t>
            </a:r>
          </a:p>
          <a:p>
            <a:pPr>
              <a:lnSpc>
                <a:spcPct val="100000"/>
              </a:lnSpc>
              <a:spcBef>
                <a:spcPts val="0"/>
              </a:spcBef>
            </a:pPr>
            <a:r>
              <a:rPr lang="en-US" b="1" dirty="0" smtClean="0"/>
              <a:t>		2. Social Media</a:t>
            </a:r>
          </a:p>
          <a:p>
            <a:pPr>
              <a:lnSpc>
                <a:spcPct val="100000"/>
              </a:lnSpc>
              <a:spcBef>
                <a:spcPts val="0"/>
              </a:spcBef>
            </a:pPr>
            <a:r>
              <a:rPr lang="en-US" b="1" dirty="0" smtClean="0"/>
              <a:t>			a. </a:t>
            </a:r>
            <a:r>
              <a:rPr lang="en-US" b="1" dirty="0" err="1" smtClean="0"/>
              <a:t>FaceBook</a:t>
            </a:r>
            <a:endParaRPr lang="en-US" b="1" dirty="0" smtClean="0"/>
          </a:p>
          <a:p>
            <a:pPr>
              <a:lnSpc>
                <a:spcPct val="100000"/>
              </a:lnSpc>
              <a:spcBef>
                <a:spcPts val="0"/>
              </a:spcBef>
            </a:pPr>
            <a:r>
              <a:rPr lang="en-US" b="1" dirty="0" smtClean="0"/>
              <a:t>			b. Twitter</a:t>
            </a:r>
          </a:p>
          <a:p>
            <a:pPr>
              <a:lnSpc>
                <a:spcPct val="100000"/>
              </a:lnSpc>
              <a:spcBef>
                <a:spcPts val="0"/>
              </a:spcBef>
            </a:pPr>
            <a:r>
              <a:rPr lang="en-US" b="1" dirty="0" smtClean="0"/>
              <a:t>			c. You Tube</a:t>
            </a:r>
          </a:p>
          <a:p>
            <a:pPr>
              <a:lnSpc>
                <a:spcPct val="100000"/>
              </a:lnSpc>
              <a:spcBef>
                <a:spcPts val="0"/>
              </a:spcBef>
            </a:pPr>
            <a:r>
              <a:rPr lang="en-US" b="1" dirty="0" smtClean="0"/>
              <a:t>			d. </a:t>
            </a:r>
            <a:r>
              <a:rPr lang="en-US" b="1" dirty="0" err="1" smtClean="0"/>
              <a:t>Flickr</a:t>
            </a:r>
            <a:r>
              <a:rPr lang="en-US" b="1" dirty="0" smtClean="0"/>
              <a:t>/image sharing</a:t>
            </a:r>
          </a:p>
          <a:p>
            <a:pPr>
              <a:lnSpc>
                <a:spcPct val="100000"/>
              </a:lnSpc>
              <a:spcBef>
                <a:spcPts val="0"/>
              </a:spcBef>
            </a:pPr>
            <a:r>
              <a:rPr lang="en-US" b="1" dirty="0" smtClean="0"/>
              <a:t>			e. Blogging</a:t>
            </a:r>
          </a:p>
          <a:p>
            <a:pPr>
              <a:lnSpc>
                <a:spcPct val="100000"/>
              </a:lnSpc>
              <a:spcBef>
                <a:spcPts val="0"/>
              </a:spcBef>
            </a:pPr>
            <a:r>
              <a:rPr lang="en-US" b="1" dirty="0" smtClean="0"/>
              <a:t>	B. Library</a:t>
            </a:r>
          </a:p>
          <a:p>
            <a:pPr>
              <a:lnSpc>
                <a:spcPct val="100000"/>
              </a:lnSpc>
              <a:spcBef>
                <a:spcPts val="0"/>
              </a:spcBef>
            </a:pPr>
            <a:r>
              <a:rPr lang="en-US" b="1" dirty="0" smtClean="0"/>
              <a:t>		1. Academic</a:t>
            </a:r>
          </a:p>
          <a:p>
            <a:pPr>
              <a:lnSpc>
                <a:spcPct val="100000"/>
              </a:lnSpc>
              <a:spcBef>
                <a:spcPts val="0"/>
              </a:spcBef>
            </a:pPr>
            <a:r>
              <a:rPr lang="en-US" b="1" dirty="0" smtClean="0"/>
              <a:t>		2. Public</a:t>
            </a:r>
          </a:p>
          <a:p>
            <a:pPr>
              <a:lnSpc>
                <a:spcPct val="100000"/>
              </a:lnSpc>
              <a:spcBef>
                <a:spcPts val="0"/>
              </a:spcBef>
            </a:pPr>
            <a:r>
              <a:rPr lang="en-US" b="1" dirty="0" smtClean="0"/>
              <a:t>		3. School (K-12)</a:t>
            </a:r>
          </a:p>
          <a:p>
            <a:pPr>
              <a:lnSpc>
                <a:spcPct val="100000"/>
              </a:lnSpc>
              <a:spcBef>
                <a:spcPts val="0"/>
              </a:spcBef>
            </a:pPr>
            <a:r>
              <a:rPr lang="en-US" b="1" dirty="0" smtClean="0"/>
              <a:t>	C. Home</a:t>
            </a:r>
          </a:p>
          <a:p>
            <a:pPr>
              <a:lnSpc>
                <a:spcPct val="100000"/>
              </a:lnSpc>
              <a:spcBef>
                <a:spcPts val="0"/>
              </a:spcBef>
            </a:pPr>
            <a:r>
              <a:rPr lang="en-US" b="1" dirty="0" smtClean="0"/>
              <a:t>	D. School, classroom, computer lab</a:t>
            </a:r>
          </a:p>
          <a:p>
            <a:pPr>
              <a:lnSpc>
                <a:spcPct val="100000"/>
              </a:lnSpc>
              <a:spcBef>
                <a:spcPts val="0"/>
              </a:spcBef>
            </a:pPr>
            <a:r>
              <a:rPr lang="en-US" b="1" dirty="0" smtClean="0"/>
              <a:t>	E. Other</a:t>
            </a:r>
          </a:p>
          <a:p>
            <a:pPr>
              <a:spcBef>
                <a:spcPts val="0"/>
              </a:spcBef>
              <a:buFontTx/>
              <a:buChar char="•"/>
            </a:pPr>
            <a:endParaRPr lang="en-US" b="1" dirty="0" smtClean="0"/>
          </a:p>
          <a:p>
            <a:endParaRPr lang="en-US" b="1" dirty="0"/>
          </a:p>
        </p:txBody>
      </p:sp>
      <p:sp>
        <p:nvSpPr>
          <p:cNvPr id="75779" name="TextBox 5"/>
          <p:cNvSpPr txBox="1">
            <a:spLocks noChangeArrowheads="1"/>
          </p:cNvSpPr>
          <p:nvPr/>
        </p:nvSpPr>
        <p:spPr bwMode="auto">
          <a:xfrm>
            <a:off x="577850" y="3286125"/>
            <a:ext cx="184150" cy="481013"/>
          </a:xfrm>
          <a:prstGeom prst="rect">
            <a:avLst/>
          </a:prstGeom>
          <a:noFill/>
          <a:ln w="9525">
            <a:noFill/>
            <a:miter lim="800000"/>
            <a:headEnd/>
            <a:tailEnd/>
          </a:ln>
        </p:spPr>
        <p:txBody>
          <a:bodyPr wrap="none">
            <a:spAutoFit/>
          </a:bodyPr>
          <a:lstStyle/>
          <a:p>
            <a:pPr>
              <a:lnSpc>
                <a:spcPct val="120000"/>
              </a:lnSpc>
              <a:spcBef>
                <a:spcPct val="50000"/>
              </a:spcBef>
              <a:buClr>
                <a:srgbClr val="FF7600"/>
              </a:buClr>
            </a:pPr>
            <a:endParaRPr lang="en-GB"/>
          </a:p>
        </p:txBody>
      </p:sp>
      <p:pic>
        <p:nvPicPr>
          <p:cNvPr id="7170" name="Picture 2" descr="C:\Users\hoode\AppData\Local\Temp\medium_3546619930.jpg"/>
          <p:cNvPicPr>
            <a:picLocks noChangeAspect="1" noChangeArrowheads="1"/>
          </p:cNvPicPr>
          <p:nvPr/>
        </p:nvPicPr>
        <p:blipFill>
          <a:blip r:embed="rId3" cstate="print"/>
          <a:srcRect/>
          <a:stretch>
            <a:fillRect/>
          </a:stretch>
        </p:blipFill>
        <p:spPr bwMode="auto">
          <a:xfrm>
            <a:off x="4953000" y="914400"/>
            <a:ext cx="3961944" cy="2638654"/>
          </a:xfrm>
          <a:prstGeom prst="rect">
            <a:avLst/>
          </a:prstGeom>
          <a:ln>
            <a:noFill/>
          </a:ln>
          <a:effectLst>
            <a:softEdge rad="112500"/>
          </a:effectLst>
        </p:spPr>
      </p:pic>
      <p:sp>
        <p:nvSpPr>
          <p:cNvPr id="8" name="TextBox 7"/>
          <p:cNvSpPr txBox="1"/>
          <p:nvPr/>
        </p:nvSpPr>
        <p:spPr>
          <a:xfrm>
            <a:off x="3352800" y="5943600"/>
            <a:ext cx="2590800" cy="260008"/>
          </a:xfrm>
          <a:prstGeom prst="rect">
            <a:avLst/>
          </a:prstGeom>
          <a:noFill/>
        </p:spPr>
        <p:txBody>
          <a:bodyPr wrap="square" rtlCol="0">
            <a:spAutoFit/>
          </a:bodyPr>
          <a:lstStyle/>
          <a:p>
            <a:pPr algn="ctr"/>
            <a:r>
              <a:rPr lang="en-US" sz="1000" dirty="0" smtClean="0">
                <a:latin typeface="+mn-lt"/>
              </a:rPr>
              <a:t>(White &amp; Connaway, 2011-2012)</a:t>
            </a:r>
            <a:endParaRPr lang="en-US" sz="1000" dirty="0">
              <a:latin typeface="+mn-lt"/>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Snapshots</a:t>
            </a:r>
            <a:endParaRPr lang="en-US" dirty="0"/>
          </a:p>
        </p:txBody>
      </p:sp>
      <p:sp>
        <p:nvSpPr>
          <p:cNvPr id="5" name="Text Placeholder 4"/>
          <p:cNvSpPr>
            <a:spLocks noGrp="1"/>
          </p:cNvSpPr>
          <p:nvPr>
            <p:ph type="body" idx="1"/>
          </p:nvPr>
        </p:nvSpPr>
        <p:spPr/>
        <p:txBody>
          <a:bodyPr/>
          <a:lstStyle/>
          <a:p>
            <a:r>
              <a:rPr lang="en-US" dirty="0" smtClean="0"/>
              <a:t>Emerging Educational Stage</a:t>
            </a:r>
            <a:endParaRPr lang="en-US" dirty="0"/>
          </a:p>
        </p:txBody>
      </p:sp>
      <p:pic>
        <p:nvPicPr>
          <p:cNvPr id="6"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rot="372974">
            <a:off x="5183463" y="2277619"/>
            <a:ext cx="3120160" cy="3698943"/>
          </a:xfrm>
          <a:prstGeom prst="rect">
            <a:avLst/>
          </a:prstGeom>
          <a:noFill/>
        </p:spPr>
      </p:pic>
      <p:pic>
        <p:nvPicPr>
          <p:cNvPr id="7" name="Picture 6" descr="medium_4780446549.jpg"/>
          <p:cNvPicPr>
            <a:picLocks noChangeAspect="1"/>
          </p:cNvPicPr>
          <p:nvPr/>
        </p:nvPicPr>
        <p:blipFill>
          <a:blip r:embed="rId4"/>
          <a:srcRect t="18047"/>
          <a:stretch>
            <a:fillRect/>
          </a:stretch>
        </p:blipFill>
        <p:spPr>
          <a:xfrm rot="405686">
            <a:off x="5315234" y="2456513"/>
            <a:ext cx="2918012" cy="2750548"/>
          </a:xfrm>
          <a:prstGeom prst="rect">
            <a:avLst/>
          </a:prstGeom>
        </p:spPr>
      </p:pic>
      <p:sp>
        <p:nvSpPr>
          <p:cNvPr id="8" name="TextBox 7"/>
          <p:cNvSpPr txBox="1"/>
          <p:nvPr/>
        </p:nvSpPr>
        <p:spPr>
          <a:xfrm rot="465638">
            <a:off x="5153471" y="5140410"/>
            <a:ext cx="2815579" cy="877163"/>
          </a:xfrm>
          <a:prstGeom prst="rect">
            <a:avLst/>
          </a:prstGeom>
          <a:noFill/>
        </p:spPr>
        <p:txBody>
          <a:bodyPr wrap="square" rtlCol="0">
            <a:spAutoFit/>
          </a:bodyPr>
          <a:lstStyle/>
          <a:p>
            <a:pPr algn="ctr"/>
            <a:r>
              <a:rPr lang="en-US" sz="1700" dirty="0" smtClean="0">
                <a:latin typeface="Bradley Hand ITC" pitchFamily="66" charset="0"/>
              </a:rPr>
              <a:t>Emerging is late stage secondary school &amp; 1</a:t>
            </a:r>
            <a:r>
              <a:rPr lang="en-US" sz="1700" baseline="30000" dirty="0" smtClean="0">
                <a:latin typeface="Bradley Hand ITC" pitchFamily="66" charset="0"/>
              </a:rPr>
              <a:t>st</a:t>
            </a:r>
            <a:r>
              <a:rPr lang="en-US" sz="1700" dirty="0" smtClean="0">
                <a:latin typeface="Bradley Hand ITC" pitchFamily="66" charset="0"/>
              </a:rPr>
              <a:t> year undergraduate</a:t>
            </a:r>
            <a:endParaRPr lang="en-US" sz="1700" dirty="0">
              <a:latin typeface="Bradley Hand ITC" pitchFamily="66"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rdena\AppData\Local\Microsoft\Windows\Temporary Internet Files\Content.IE5\I9N1BYRM\MP900433115[1].jpg"/>
          <p:cNvPicPr>
            <a:picLocks noChangeAspect="1" noChangeArrowheads="1"/>
          </p:cNvPicPr>
          <p:nvPr/>
        </p:nvPicPr>
        <p:blipFill>
          <a:blip r:embed="rId3"/>
          <a:srcRect l="27886" t="12648" r="25000" b="17638"/>
          <a:stretch>
            <a:fillRect/>
          </a:stretch>
        </p:blipFill>
        <p:spPr bwMode="auto">
          <a:xfrm rot="20151988">
            <a:off x="2045179" y="1479340"/>
            <a:ext cx="3015623" cy="3939540"/>
          </a:xfrm>
          <a:prstGeom prst="rect">
            <a:avLst/>
          </a:prstGeom>
          <a:noFill/>
        </p:spPr>
      </p:pic>
      <p:sp>
        <p:nvSpPr>
          <p:cNvPr id="19" name="Title 18"/>
          <p:cNvSpPr>
            <a:spLocks noGrp="1"/>
          </p:cNvSpPr>
          <p:nvPr>
            <p:ph type="title"/>
          </p:nvPr>
        </p:nvSpPr>
        <p:spPr/>
        <p:txBody>
          <a:bodyPr/>
          <a:lstStyle/>
          <a:p>
            <a:r>
              <a:rPr lang="en-US" dirty="0" smtClean="0"/>
              <a:t>Snapshots of Emerging Findings</a:t>
            </a:r>
            <a:endParaRPr lang="en-US" dirty="0"/>
          </a:p>
        </p:txBody>
      </p:sp>
      <p:pic>
        <p:nvPicPr>
          <p:cNvPr id="2051" name="Picture 3" descr="C:\Users\dardena\AppData\Local\Microsoft\Windows\Temporary Internet Files\Content.IE5\HUJRNM11\MP900448543[1].jpg"/>
          <p:cNvPicPr>
            <a:picLocks noChangeAspect="1" noChangeArrowheads="1"/>
          </p:cNvPicPr>
          <p:nvPr/>
        </p:nvPicPr>
        <p:blipFill>
          <a:blip r:embed="rId4"/>
          <a:srcRect/>
          <a:stretch>
            <a:fillRect/>
          </a:stretch>
        </p:blipFill>
        <p:spPr bwMode="auto">
          <a:xfrm>
            <a:off x="-12103" y="609600"/>
            <a:ext cx="9156103" cy="5579266"/>
          </a:xfrm>
          <a:prstGeom prst="rect">
            <a:avLst/>
          </a:prstGeom>
          <a:noFill/>
        </p:spPr>
      </p:pic>
      <p:pic>
        <p:nvPicPr>
          <p:cNvPr id="11"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rot="21062912">
            <a:off x="1021247" y="955542"/>
            <a:ext cx="3120160" cy="3698943"/>
          </a:xfrm>
          <a:prstGeom prst="rect">
            <a:avLst/>
          </a:prstGeom>
          <a:noFill/>
        </p:spPr>
      </p:pic>
      <p:sp>
        <p:nvSpPr>
          <p:cNvPr id="17" name="Rectangle 16"/>
          <p:cNvSpPr/>
          <p:nvPr/>
        </p:nvSpPr>
        <p:spPr>
          <a:xfrm rot="526538">
            <a:off x="7237951" y="1304544"/>
            <a:ext cx="1146048" cy="120700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a:off x="4746200" y="4088788"/>
            <a:ext cx="1568291" cy="2047251"/>
          </a:xfrm>
          <a:prstGeom prst="rect">
            <a:avLst/>
          </a:prstGeom>
          <a:noFill/>
        </p:spPr>
      </p:pic>
      <p:pic>
        <p:nvPicPr>
          <p:cNvPr id="21"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rot="187323">
            <a:off x="5436798" y="1782840"/>
            <a:ext cx="1674718" cy="2186181"/>
          </a:xfrm>
          <a:prstGeom prst="rect">
            <a:avLst/>
          </a:prstGeom>
          <a:noFill/>
        </p:spPr>
      </p:pic>
      <p:pic>
        <p:nvPicPr>
          <p:cNvPr id="22"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rot="663284">
            <a:off x="6719552" y="3660596"/>
            <a:ext cx="1595025" cy="2082149"/>
          </a:xfrm>
          <a:prstGeom prst="rect">
            <a:avLst/>
          </a:prstGeom>
          <a:noFill/>
        </p:spPr>
      </p:pic>
      <p:sp>
        <p:nvSpPr>
          <p:cNvPr id="23" name="Rectangle 22"/>
          <p:cNvSpPr/>
          <p:nvPr/>
        </p:nvSpPr>
        <p:spPr>
          <a:xfrm rot="21354069">
            <a:off x="1233391" y="4623981"/>
            <a:ext cx="1146048" cy="120700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21359550">
            <a:off x="4281451" y="1629935"/>
            <a:ext cx="1146048" cy="120700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rot="517791">
            <a:off x="3806182" y="4849881"/>
            <a:ext cx="1146048" cy="120700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medium_2830322349.jpg"/>
          <p:cNvPicPr>
            <a:picLocks noChangeAspect="1"/>
          </p:cNvPicPr>
          <p:nvPr/>
        </p:nvPicPr>
        <p:blipFill>
          <a:blip r:embed="rId5"/>
          <a:srcRect l="22352" t="10060" r="4880" b="9783"/>
          <a:stretch>
            <a:fillRect/>
          </a:stretch>
        </p:blipFill>
        <p:spPr>
          <a:xfrm rot="227716">
            <a:off x="5500567" y="1860043"/>
            <a:ext cx="1578456" cy="1654590"/>
          </a:xfrm>
          <a:prstGeom prst="rect">
            <a:avLst/>
          </a:prstGeom>
        </p:spPr>
      </p:pic>
      <p:sp>
        <p:nvSpPr>
          <p:cNvPr id="29" name="TextBox 28"/>
          <p:cNvSpPr txBox="1"/>
          <p:nvPr/>
        </p:nvSpPr>
        <p:spPr>
          <a:xfrm rot="517631">
            <a:off x="6896100" y="5286375"/>
            <a:ext cx="981075" cy="369332"/>
          </a:xfrm>
          <a:prstGeom prst="rect">
            <a:avLst/>
          </a:prstGeom>
          <a:noFill/>
        </p:spPr>
        <p:txBody>
          <a:bodyPr wrap="square" rtlCol="0">
            <a:spAutoFit/>
          </a:bodyPr>
          <a:lstStyle/>
          <a:p>
            <a:r>
              <a:rPr lang="en-US" b="1" dirty="0" smtClean="0">
                <a:latin typeface="Bradley Hand ITC" pitchFamily="66" charset="0"/>
              </a:rPr>
              <a:t>visitors</a:t>
            </a:r>
            <a:endParaRPr lang="en-US" b="1" dirty="0">
              <a:latin typeface="Bradley Hand ITC" pitchFamily="66" charset="0"/>
            </a:endParaRPr>
          </a:p>
        </p:txBody>
      </p:sp>
      <p:sp>
        <p:nvSpPr>
          <p:cNvPr id="30" name="TextBox 29"/>
          <p:cNvSpPr txBox="1"/>
          <p:nvPr/>
        </p:nvSpPr>
        <p:spPr>
          <a:xfrm rot="284902">
            <a:off x="5663855" y="3546326"/>
            <a:ext cx="1204386" cy="369332"/>
          </a:xfrm>
          <a:prstGeom prst="rect">
            <a:avLst/>
          </a:prstGeom>
          <a:noFill/>
        </p:spPr>
        <p:txBody>
          <a:bodyPr wrap="square" rtlCol="0">
            <a:spAutoFit/>
          </a:bodyPr>
          <a:lstStyle/>
          <a:p>
            <a:r>
              <a:rPr lang="en-US" b="1" dirty="0" smtClean="0">
                <a:latin typeface="Bradley Hand ITC" pitchFamily="66" charset="0"/>
              </a:rPr>
              <a:t>Residents</a:t>
            </a:r>
            <a:endParaRPr lang="en-US" b="1" dirty="0">
              <a:latin typeface="Bradley Hand ITC" pitchFamily="66" charset="0"/>
            </a:endParaRPr>
          </a:p>
        </p:txBody>
      </p:sp>
      <p:sp>
        <p:nvSpPr>
          <p:cNvPr id="31" name="Rectangle 30"/>
          <p:cNvSpPr/>
          <p:nvPr/>
        </p:nvSpPr>
        <p:spPr>
          <a:xfrm>
            <a:off x="5036299" y="4584566"/>
            <a:ext cx="477756" cy="102510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2" name="Rectangle 31"/>
          <p:cNvSpPr/>
          <p:nvPr/>
        </p:nvSpPr>
        <p:spPr>
          <a:xfrm>
            <a:off x="5650636" y="4927466"/>
            <a:ext cx="410064" cy="68220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3" name="TextBox 32"/>
          <p:cNvSpPr txBox="1"/>
          <p:nvPr/>
        </p:nvSpPr>
        <p:spPr>
          <a:xfrm>
            <a:off x="4847165" y="5727201"/>
            <a:ext cx="1442157" cy="461665"/>
          </a:xfrm>
          <a:prstGeom prst="rect">
            <a:avLst/>
          </a:prstGeom>
          <a:noFill/>
        </p:spPr>
        <p:txBody>
          <a:bodyPr wrap="square" rtlCol="0">
            <a:spAutoFit/>
          </a:bodyPr>
          <a:lstStyle/>
          <a:p>
            <a:pPr algn="ctr"/>
            <a:r>
              <a:rPr lang="en-US" sz="1200" b="1" dirty="0" smtClean="0">
                <a:latin typeface="Bradley Hand ITC" pitchFamily="66" charset="0"/>
              </a:rPr>
              <a:t>Hours spent online/ wk</a:t>
            </a:r>
            <a:endParaRPr lang="en-US" sz="1200" b="1" dirty="0">
              <a:latin typeface="Bradley Hand ITC" pitchFamily="66" charset="0"/>
            </a:endParaRPr>
          </a:p>
        </p:txBody>
      </p:sp>
      <p:sp>
        <p:nvSpPr>
          <p:cNvPr id="34" name="TextBox 33"/>
          <p:cNvSpPr txBox="1"/>
          <p:nvPr/>
        </p:nvSpPr>
        <p:spPr>
          <a:xfrm>
            <a:off x="4971602" y="4927466"/>
            <a:ext cx="698083" cy="246221"/>
          </a:xfrm>
          <a:prstGeom prst="rect">
            <a:avLst/>
          </a:prstGeom>
          <a:noFill/>
        </p:spPr>
        <p:txBody>
          <a:bodyPr wrap="square" rtlCol="0">
            <a:spAutoFit/>
          </a:bodyPr>
          <a:lstStyle/>
          <a:p>
            <a:r>
              <a:rPr lang="en-US" sz="1000" b="1" dirty="0" smtClean="0">
                <a:solidFill>
                  <a:schemeClr val="bg1"/>
                </a:solidFill>
              </a:rPr>
              <a:t>&gt;10 hrs</a:t>
            </a:r>
            <a:endParaRPr lang="en-US" sz="1000" b="1" dirty="0">
              <a:solidFill>
                <a:schemeClr val="bg1"/>
              </a:solidFill>
            </a:endParaRPr>
          </a:p>
        </p:txBody>
      </p:sp>
      <p:sp>
        <p:nvSpPr>
          <p:cNvPr id="35" name="TextBox 34"/>
          <p:cNvSpPr txBox="1"/>
          <p:nvPr/>
        </p:nvSpPr>
        <p:spPr>
          <a:xfrm>
            <a:off x="5571205" y="5214881"/>
            <a:ext cx="580109" cy="246221"/>
          </a:xfrm>
          <a:prstGeom prst="rect">
            <a:avLst/>
          </a:prstGeom>
          <a:noFill/>
        </p:spPr>
        <p:txBody>
          <a:bodyPr wrap="square" rtlCol="0">
            <a:spAutoFit/>
          </a:bodyPr>
          <a:lstStyle/>
          <a:p>
            <a:r>
              <a:rPr lang="en-US" sz="1000" b="1" dirty="0" smtClean="0">
                <a:solidFill>
                  <a:schemeClr val="bg1"/>
                </a:solidFill>
              </a:rPr>
              <a:t>&lt;6 hrs</a:t>
            </a:r>
          </a:p>
        </p:txBody>
      </p:sp>
      <p:sp>
        <p:nvSpPr>
          <p:cNvPr id="36" name="TextBox 35"/>
          <p:cNvSpPr txBox="1"/>
          <p:nvPr/>
        </p:nvSpPr>
        <p:spPr>
          <a:xfrm>
            <a:off x="4894790" y="4338345"/>
            <a:ext cx="905323" cy="246221"/>
          </a:xfrm>
          <a:prstGeom prst="rect">
            <a:avLst/>
          </a:prstGeom>
          <a:noFill/>
        </p:spPr>
        <p:txBody>
          <a:bodyPr wrap="square" rtlCol="0">
            <a:spAutoFit/>
          </a:bodyPr>
          <a:lstStyle/>
          <a:p>
            <a:r>
              <a:rPr lang="en-US" sz="1000" b="1" dirty="0" smtClean="0">
                <a:solidFill>
                  <a:schemeClr val="bg1"/>
                </a:solidFill>
              </a:rPr>
              <a:t>Residents</a:t>
            </a:r>
          </a:p>
        </p:txBody>
      </p:sp>
      <p:sp>
        <p:nvSpPr>
          <p:cNvPr id="37" name="TextBox 36"/>
          <p:cNvSpPr txBox="1"/>
          <p:nvPr/>
        </p:nvSpPr>
        <p:spPr>
          <a:xfrm>
            <a:off x="5533105" y="4685720"/>
            <a:ext cx="905323" cy="246221"/>
          </a:xfrm>
          <a:prstGeom prst="rect">
            <a:avLst/>
          </a:prstGeom>
          <a:noFill/>
        </p:spPr>
        <p:txBody>
          <a:bodyPr wrap="square" rtlCol="0">
            <a:spAutoFit/>
          </a:bodyPr>
          <a:lstStyle/>
          <a:p>
            <a:r>
              <a:rPr lang="en-US" sz="1000" b="1" dirty="0" smtClean="0">
                <a:solidFill>
                  <a:schemeClr val="bg1"/>
                </a:solidFill>
              </a:rPr>
              <a:t>Visitors</a:t>
            </a:r>
          </a:p>
        </p:txBody>
      </p:sp>
      <p:sp>
        <p:nvSpPr>
          <p:cNvPr id="38" name="TextBox 37"/>
          <p:cNvSpPr txBox="1"/>
          <p:nvPr/>
        </p:nvSpPr>
        <p:spPr>
          <a:xfrm rot="21415850">
            <a:off x="4363167" y="1835494"/>
            <a:ext cx="991334" cy="923330"/>
          </a:xfrm>
          <a:prstGeom prst="rect">
            <a:avLst/>
          </a:prstGeom>
          <a:noFill/>
        </p:spPr>
        <p:txBody>
          <a:bodyPr wrap="square" rtlCol="0">
            <a:spAutoFit/>
          </a:bodyPr>
          <a:lstStyle/>
          <a:p>
            <a:pPr algn="ctr"/>
            <a:r>
              <a:rPr lang="en-US" dirty="0" smtClean="0">
                <a:latin typeface="Bradley Hand ITC" pitchFamily="66" charset="0"/>
              </a:rPr>
              <a:t>Online study habits?</a:t>
            </a:r>
            <a:endParaRPr lang="en-US" dirty="0">
              <a:latin typeface="Bradley Hand ITC" pitchFamily="66" charset="0"/>
            </a:endParaRPr>
          </a:p>
        </p:txBody>
      </p:sp>
      <p:sp>
        <p:nvSpPr>
          <p:cNvPr id="39" name="TextBox 38"/>
          <p:cNvSpPr txBox="1"/>
          <p:nvPr/>
        </p:nvSpPr>
        <p:spPr>
          <a:xfrm rot="564556">
            <a:off x="7243701" y="1332368"/>
            <a:ext cx="1096384" cy="1200329"/>
          </a:xfrm>
          <a:prstGeom prst="rect">
            <a:avLst/>
          </a:prstGeom>
          <a:noFill/>
        </p:spPr>
        <p:txBody>
          <a:bodyPr wrap="square" rtlCol="0">
            <a:spAutoFit/>
          </a:bodyPr>
          <a:lstStyle/>
          <a:p>
            <a:pPr algn="ctr"/>
            <a:r>
              <a:rPr lang="en-US" dirty="0" smtClean="0">
                <a:latin typeface="Bradley Hand ITC" pitchFamily="66" charset="0"/>
              </a:rPr>
              <a:t>Changes in academic life??</a:t>
            </a:r>
            <a:endParaRPr lang="en-US" dirty="0">
              <a:latin typeface="Bradley Hand ITC" pitchFamily="66" charset="0"/>
            </a:endParaRPr>
          </a:p>
        </p:txBody>
      </p:sp>
      <p:pic>
        <p:nvPicPr>
          <p:cNvPr id="40" name="Picture 39" descr="large_7131927517.jpg"/>
          <p:cNvPicPr>
            <a:picLocks noChangeAspect="1"/>
          </p:cNvPicPr>
          <p:nvPr/>
        </p:nvPicPr>
        <p:blipFill>
          <a:blip r:embed="rId6">
            <a:duotone>
              <a:prstClr val="black"/>
              <a:schemeClr val="accent3">
                <a:tint val="45000"/>
                <a:satMod val="400000"/>
              </a:schemeClr>
            </a:duotone>
          </a:blip>
          <a:srcRect l="11111" t="8889" r="30208" b="10000"/>
          <a:stretch>
            <a:fillRect/>
          </a:stretch>
        </p:blipFill>
        <p:spPr>
          <a:xfrm rot="20950992">
            <a:off x="1352083" y="2021952"/>
            <a:ext cx="1327311" cy="1834673"/>
          </a:xfrm>
          <a:prstGeom prst="rect">
            <a:avLst/>
          </a:prstGeom>
        </p:spPr>
      </p:pic>
      <p:sp>
        <p:nvSpPr>
          <p:cNvPr id="41" name="TextBox 40"/>
          <p:cNvSpPr txBox="1"/>
          <p:nvPr/>
        </p:nvSpPr>
        <p:spPr>
          <a:xfrm rot="643479">
            <a:off x="3576663" y="4935878"/>
            <a:ext cx="1631699" cy="923330"/>
          </a:xfrm>
          <a:prstGeom prst="rect">
            <a:avLst/>
          </a:prstGeom>
          <a:noFill/>
        </p:spPr>
        <p:txBody>
          <a:bodyPr wrap="square" rtlCol="0">
            <a:spAutoFit/>
          </a:bodyPr>
          <a:lstStyle/>
          <a:p>
            <a:pPr algn="ctr"/>
            <a:r>
              <a:rPr lang="en-US" dirty="0" smtClean="0">
                <a:latin typeface="Bradley Hand ITC" pitchFamily="66" charset="0"/>
              </a:rPr>
              <a:t>Evaluating info and websites?</a:t>
            </a:r>
            <a:endParaRPr lang="en-US" dirty="0">
              <a:latin typeface="Bradley Hand ITC" pitchFamily="66" charset="0"/>
            </a:endParaRPr>
          </a:p>
        </p:txBody>
      </p:sp>
      <p:sp>
        <p:nvSpPr>
          <p:cNvPr id="42" name="TextBox 41"/>
          <p:cNvSpPr txBox="1"/>
          <p:nvPr/>
        </p:nvSpPr>
        <p:spPr>
          <a:xfrm rot="21301322">
            <a:off x="1288386" y="4919020"/>
            <a:ext cx="1049512" cy="646331"/>
          </a:xfrm>
          <a:prstGeom prst="rect">
            <a:avLst/>
          </a:prstGeom>
          <a:noFill/>
        </p:spPr>
        <p:txBody>
          <a:bodyPr wrap="square" rtlCol="0">
            <a:spAutoFit/>
          </a:bodyPr>
          <a:lstStyle/>
          <a:p>
            <a:pPr algn="ctr"/>
            <a:r>
              <a:rPr lang="en-US" dirty="0" smtClean="0">
                <a:latin typeface="Bradley Hand ITC" pitchFamily="66" charset="0"/>
              </a:rPr>
              <a:t>Online presence?</a:t>
            </a:r>
            <a:endParaRPr lang="en-US" dirty="0">
              <a:latin typeface="Bradley Hand ITC" pitchFamily="66" charset="0"/>
            </a:endParaRPr>
          </a:p>
        </p:txBody>
      </p:sp>
      <p:pic>
        <p:nvPicPr>
          <p:cNvPr id="26" name="Picture 25" descr="large_7131927517.jpg"/>
          <p:cNvPicPr>
            <a:picLocks noChangeAspect="1"/>
          </p:cNvPicPr>
          <p:nvPr/>
        </p:nvPicPr>
        <p:blipFill>
          <a:blip r:embed="rId6">
            <a:duotone>
              <a:prstClr val="black"/>
              <a:srgbClr val="00B0F0">
                <a:tint val="45000"/>
                <a:satMod val="400000"/>
              </a:srgbClr>
            </a:duotone>
          </a:blip>
          <a:srcRect l="11111" t="8889" r="30208" b="10000"/>
          <a:stretch>
            <a:fillRect/>
          </a:stretch>
        </p:blipFill>
        <p:spPr>
          <a:xfrm rot="21022806" flipH="1">
            <a:off x="2715614" y="1833950"/>
            <a:ext cx="1287875" cy="1780164"/>
          </a:xfrm>
          <a:prstGeom prst="rect">
            <a:avLst/>
          </a:prstGeom>
        </p:spPr>
      </p:pic>
      <p:sp>
        <p:nvSpPr>
          <p:cNvPr id="44" name="Rectangle 43"/>
          <p:cNvSpPr/>
          <p:nvPr/>
        </p:nvSpPr>
        <p:spPr>
          <a:xfrm rot="21046471">
            <a:off x="2248366" y="3363681"/>
            <a:ext cx="1181854" cy="42768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rot="20952938">
            <a:off x="1510507" y="4103879"/>
            <a:ext cx="1306234" cy="369332"/>
          </a:xfrm>
          <a:prstGeom prst="rect">
            <a:avLst/>
          </a:prstGeom>
          <a:noFill/>
        </p:spPr>
        <p:txBody>
          <a:bodyPr wrap="square" rtlCol="0">
            <a:spAutoFit/>
          </a:bodyPr>
          <a:lstStyle/>
          <a:p>
            <a:r>
              <a:rPr lang="en-US" b="1" dirty="0" smtClean="0">
                <a:latin typeface="Bradley Hand ITC" pitchFamily="66" charset="0"/>
              </a:rPr>
              <a:t>Visitor</a:t>
            </a:r>
            <a:endParaRPr lang="en-US" b="1" dirty="0">
              <a:latin typeface="Bradley Hand ITC" pitchFamily="66" charset="0"/>
            </a:endParaRPr>
          </a:p>
        </p:txBody>
      </p:sp>
      <p:sp>
        <p:nvSpPr>
          <p:cNvPr id="46" name="TextBox 45"/>
          <p:cNvSpPr txBox="1"/>
          <p:nvPr/>
        </p:nvSpPr>
        <p:spPr>
          <a:xfrm rot="21008691">
            <a:off x="3111240" y="3817038"/>
            <a:ext cx="1221747" cy="369332"/>
          </a:xfrm>
          <a:prstGeom prst="rect">
            <a:avLst/>
          </a:prstGeom>
          <a:noFill/>
        </p:spPr>
        <p:txBody>
          <a:bodyPr wrap="square" rtlCol="0">
            <a:spAutoFit/>
          </a:bodyPr>
          <a:lstStyle/>
          <a:p>
            <a:r>
              <a:rPr lang="en-US" b="1" dirty="0" smtClean="0">
                <a:latin typeface="Bradley Hand ITC" pitchFamily="66" charset="0"/>
              </a:rPr>
              <a:t>Resident</a:t>
            </a:r>
            <a:endParaRPr lang="en-US" b="1" dirty="0">
              <a:latin typeface="Bradley Hand ITC" pitchFamily="66" charset="0"/>
            </a:endParaRPr>
          </a:p>
        </p:txBody>
      </p:sp>
      <p:pic>
        <p:nvPicPr>
          <p:cNvPr id="43" name="Picture 42" descr="medium_2565606353.jpg"/>
          <p:cNvPicPr>
            <a:picLocks noChangeAspect="1"/>
          </p:cNvPicPr>
          <p:nvPr/>
        </p:nvPicPr>
        <p:blipFill>
          <a:blip r:embed="rId7"/>
          <a:stretch>
            <a:fillRect/>
          </a:stretch>
        </p:blipFill>
        <p:spPr>
          <a:xfrm rot="660000">
            <a:off x="6812109" y="3774678"/>
            <a:ext cx="1460405" cy="1501432"/>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rot="21294025">
            <a:off x="1993964" y="3828337"/>
            <a:ext cx="587586" cy="369332"/>
          </a:xfrm>
          <a:prstGeom prst="rect">
            <a:avLst/>
          </a:prstGeom>
          <a:noFill/>
        </p:spPr>
        <p:txBody>
          <a:bodyPr wrap="square" rtlCol="0">
            <a:spAutoFit/>
          </a:bodyPr>
          <a:lstStyle/>
          <a:p>
            <a:r>
              <a:rPr lang="en-US" b="1" dirty="0" smtClean="0"/>
              <a:t>!</a:t>
            </a:r>
            <a:endParaRPr lang="en-US" b="1" dirty="0"/>
          </a:p>
        </p:txBody>
      </p:sp>
      <p:sp>
        <p:nvSpPr>
          <p:cNvPr id="58" name="TextBox 57"/>
          <p:cNvSpPr txBox="1"/>
          <p:nvPr/>
        </p:nvSpPr>
        <p:spPr>
          <a:xfrm rot="21064818">
            <a:off x="1662732" y="2381990"/>
            <a:ext cx="598482" cy="400110"/>
          </a:xfrm>
          <a:prstGeom prst="rect">
            <a:avLst/>
          </a:prstGeom>
          <a:noFill/>
        </p:spPr>
        <p:txBody>
          <a:bodyPr wrap="square" rtlCol="0">
            <a:spAutoFit/>
          </a:bodyPr>
          <a:lstStyle/>
          <a:p>
            <a:r>
              <a:rPr lang="en-US" sz="2000" b="1" dirty="0" smtClean="0"/>
              <a:t>!</a:t>
            </a:r>
            <a:endParaRPr lang="en-US" sz="2000" b="1" dirty="0"/>
          </a:p>
        </p:txBody>
      </p:sp>
      <p:pic>
        <p:nvPicPr>
          <p:cNvPr id="39" name="Picture 3" descr="C:\Users\dardena\AppData\Local\Microsoft\Windows\Temporary Internet Files\Content.IE5\HUJRNM11\MP900448543[1].jpg"/>
          <p:cNvPicPr>
            <a:picLocks noChangeAspect="1" noChangeArrowheads="1"/>
          </p:cNvPicPr>
          <p:nvPr/>
        </p:nvPicPr>
        <p:blipFill>
          <a:blip r:embed="rId3"/>
          <a:srcRect/>
          <a:stretch>
            <a:fillRect/>
          </a:stretch>
        </p:blipFill>
        <p:spPr bwMode="auto">
          <a:xfrm>
            <a:off x="-12103" y="556773"/>
            <a:ext cx="9156103" cy="5579266"/>
          </a:xfrm>
          <a:prstGeom prst="rect">
            <a:avLst/>
          </a:prstGeom>
          <a:noFill/>
        </p:spPr>
      </p:pic>
      <p:sp>
        <p:nvSpPr>
          <p:cNvPr id="5" name="Title 4"/>
          <p:cNvSpPr>
            <a:spLocks noGrp="1"/>
          </p:cNvSpPr>
          <p:nvPr>
            <p:ph type="title"/>
          </p:nvPr>
        </p:nvSpPr>
        <p:spPr/>
        <p:txBody>
          <a:bodyPr/>
          <a:lstStyle/>
          <a:p>
            <a:r>
              <a:rPr lang="en-US" dirty="0" smtClean="0"/>
              <a:t>Characteristics of Visitors</a:t>
            </a:r>
            <a:endParaRPr lang="en-US" b="1" dirty="0"/>
          </a:p>
        </p:txBody>
      </p:sp>
      <p:sp>
        <p:nvSpPr>
          <p:cNvPr id="15" name="TextBox 14"/>
          <p:cNvSpPr txBox="1"/>
          <p:nvPr/>
        </p:nvSpPr>
        <p:spPr>
          <a:xfrm>
            <a:off x="6000750" y="1857375"/>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p>
        </p:txBody>
      </p:sp>
      <p:sp>
        <p:nvSpPr>
          <p:cNvPr id="16" name="TextBox 15"/>
          <p:cNvSpPr txBox="1"/>
          <p:nvPr/>
        </p:nvSpPr>
        <p:spPr>
          <a:xfrm>
            <a:off x="3286125" y="1857375"/>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p>
        </p:txBody>
      </p:sp>
      <p:sp>
        <p:nvSpPr>
          <p:cNvPr id="7" name="TextBox 6"/>
          <p:cNvSpPr txBox="1"/>
          <p:nvPr/>
        </p:nvSpPr>
        <p:spPr>
          <a:xfrm>
            <a:off x="3357563" y="4572000"/>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solidFill>
                <a:srgbClr val="99CCFF"/>
              </a:solidFill>
            </a:endParaRPr>
          </a:p>
        </p:txBody>
      </p:sp>
      <p:sp>
        <p:nvSpPr>
          <p:cNvPr id="6" name="TextBox 5"/>
          <p:cNvSpPr txBox="1"/>
          <p:nvPr/>
        </p:nvSpPr>
        <p:spPr>
          <a:xfrm>
            <a:off x="6143625" y="4572000"/>
            <a:ext cx="2428874" cy="1428750"/>
          </a:xfrm>
          <a:prstGeom prst="rect">
            <a:avLst/>
          </a:prstGeom>
          <a:noFill/>
        </p:spPr>
        <p:txBody>
          <a:bodyPr wrap="square" lIns="0" tIns="0" rIns="0" bIns="0" rtlCol="0">
            <a:noAutofit/>
          </a:bodyPr>
          <a:lstStyle/>
          <a:p>
            <a:pPr algn="ctr">
              <a:lnSpc>
                <a:spcPct val="100000"/>
              </a:lnSpc>
              <a:spcBef>
                <a:spcPts val="600"/>
              </a:spcBef>
            </a:pPr>
            <a:endParaRPr lang="en-US" sz="1400" dirty="0" smtClean="0">
              <a:solidFill>
                <a:srgbClr val="99CCFF"/>
              </a:solidFill>
            </a:endParaRPr>
          </a:p>
        </p:txBody>
      </p:sp>
      <p:pic>
        <p:nvPicPr>
          <p:cNvPr id="24" name="Picture 23" descr="large_7131927517.jpg"/>
          <p:cNvPicPr>
            <a:picLocks noChangeAspect="1"/>
          </p:cNvPicPr>
          <p:nvPr/>
        </p:nvPicPr>
        <p:blipFill>
          <a:blip r:embed="rId4">
            <a:duotone>
              <a:prstClr val="black"/>
              <a:srgbClr val="00B0F0">
                <a:tint val="45000"/>
                <a:satMod val="400000"/>
              </a:srgbClr>
            </a:duotone>
          </a:blip>
          <a:srcRect l="11111" t="8889" r="30208" b="10000"/>
          <a:stretch>
            <a:fillRect/>
          </a:stretch>
        </p:blipFill>
        <p:spPr>
          <a:xfrm flipH="1">
            <a:off x="2596802" y="2468880"/>
            <a:ext cx="1521521" cy="2103120"/>
          </a:xfrm>
          <a:prstGeom prst="rect">
            <a:avLst/>
          </a:prstGeom>
        </p:spPr>
      </p:pic>
      <p:pic>
        <p:nvPicPr>
          <p:cNvPr id="28" name="Picture 2" descr="C:\Users\dardena\AppData\Local\Microsoft\Windows\Temporary Internet Files\Content.IE5\I9N1BYRM\MP900433115[1].jpg"/>
          <p:cNvPicPr>
            <a:picLocks noChangeAspect="1" noChangeArrowheads="1"/>
          </p:cNvPicPr>
          <p:nvPr/>
        </p:nvPicPr>
        <p:blipFill>
          <a:blip r:embed="rId5"/>
          <a:srcRect l="27851" t="12648" r="25000" b="17638"/>
          <a:stretch>
            <a:fillRect/>
          </a:stretch>
        </p:blipFill>
        <p:spPr bwMode="auto">
          <a:xfrm rot="21062912">
            <a:off x="525761" y="993669"/>
            <a:ext cx="3660344" cy="4339330"/>
          </a:xfrm>
          <a:prstGeom prst="rect">
            <a:avLst/>
          </a:prstGeom>
          <a:noFill/>
        </p:spPr>
      </p:pic>
      <p:pic>
        <p:nvPicPr>
          <p:cNvPr id="29" name="Picture 2" descr="C:\Users\dardena\AppData\Local\Microsoft\Windows\Temporary Internet Files\Content.IE5\I9N1BYRM\MP900433115[1].jpg"/>
          <p:cNvPicPr>
            <a:picLocks noChangeAspect="1" noChangeArrowheads="1"/>
          </p:cNvPicPr>
          <p:nvPr/>
        </p:nvPicPr>
        <p:blipFill>
          <a:blip r:embed="rId5"/>
          <a:srcRect l="27851" t="12648" r="25000" b="17638"/>
          <a:stretch>
            <a:fillRect/>
          </a:stretch>
        </p:blipFill>
        <p:spPr bwMode="auto">
          <a:xfrm>
            <a:off x="4598764" y="3896326"/>
            <a:ext cx="1715727" cy="2239714"/>
          </a:xfrm>
          <a:prstGeom prst="rect">
            <a:avLst/>
          </a:prstGeom>
          <a:noFill/>
        </p:spPr>
      </p:pic>
      <p:sp>
        <p:nvSpPr>
          <p:cNvPr id="32" name="TextBox 31"/>
          <p:cNvSpPr txBox="1"/>
          <p:nvPr/>
        </p:nvSpPr>
        <p:spPr>
          <a:xfrm>
            <a:off x="4598764" y="5654631"/>
            <a:ext cx="1690559" cy="523220"/>
          </a:xfrm>
          <a:prstGeom prst="rect">
            <a:avLst/>
          </a:prstGeom>
          <a:noFill/>
        </p:spPr>
        <p:txBody>
          <a:bodyPr wrap="square" rtlCol="0">
            <a:spAutoFit/>
          </a:bodyPr>
          <a:lstStyle/>
          <a:p>
            <a:pPr algn="ctr"/>
            <a:r>
              <a:rPr lang="en-US" sz="1400" b="1" dirty="0" smtClean="0">
                <a:latin typeface="Bradley Hand ITC" pitchFamily="66" charset="0"/>
              </a:rPr>
              <a:t>See web as untidy garden shed</a:t>
            </a:r>
            <a:endParaRPr lang="en-US" sz="1400" b="1" dirty="0">
              <a:latin typeface="Bradley Hand ITC" pitchFamily="66" charset="0"/>
            </a:endParaRPr>
          </a:p>
        </p:txBody>
      </p:sp>
      <p:pic>
        <p:nvPicPr>
          <p:cNvPr id="31" name="Picture 2" descr="C:\Users\dardena\AppData\Local\Microsoft\Windows\Temporary Internet Files\Content.IE5\I9N1BYRM\MP900433115[1].jpg"/>
          <p:cNvPicPr>
            <a:picLocks noChangeAspect="1" noChangeArrowheads="1"/>
          </p:cNvPicPr>
          <p:nvPr/>
        </p:nvPicPr>
        <p:blipFill>
          <a:blip r:embed="rId5"/>
          <a:srcRect l="27851" t="12648" r="25000" b="17638"/>
          <a:stretch>
            <a:fillRect/>
          </a:stretch>
        </p:blipFill>
        <p:spPr bwMode="auto">
          <a:xfrm rot="663284">
            <a:off x="6835664" y="3805736"/>
            <a:ext cx="1595025" cy="2082149"/>
          </a:xfrm>
          <a:prstGeom prst="rect">
            <a:avLst/>
          </a:prstGeom>
          <a:noFill/>
        </p:spPr>
      </p:pic>
      <p:pic>
        <p:nvPicPr>
          <p:cNvPr id="44" name="Picture 43" descr="nametag.jpg"/>
          <p:cNvPicPr>
            <a:picLocks noChangeAspect="1"/>
          </p:cNvPicPr>
          <p:nvPr/>
        </p:nvPicPr>
        <p:blipFill>
          <a:blip r:embed="rId6"/>
          <a:srcRect l="4783" t="5435" r="6685" b="4891"/>
          <a:stretch>
            <a:fillRect/>
          </a:stretch>
        </p:blipFill>
        <p:spPr>
          <a:xfrm rot="305903">
            <a:off x="6833577" y="686173"/>
            <a:ext cx="2082971" cy="1265894"/>
          </a:xfrm>
          <a:prstGeom prst="rect">
            <a:avLst/>
          </a:prstGeom>
        </p:spPr>
      </p:pic>
      <p:pic>
        <p:nvPicPr>
          <p:cNvPr id="33" name="Picture 32" descr="large_7131927517.jpg"/>
          <p:cNvPicPr>
            <a:picLocks noChangeAspect="1"/>
          </p:cNvPicPr>
          <p:nvPr/>
        </p:nvPicPr>
        <p:blipFill>
          <a:blip r:embed="rId4">
            <a:duotone>
              <a:prstClr val="black"/>
              <a:schemeClr val="accent3">
                <a:tint val="45000"/>
                <a:satMod val="400000"/>
              </a:schemeClr>
            </a:duotone>
          </a:blip>
          <a:srcRect l="11111" t="8889" r="30208" b="10000"/>
          <a:stretch>
            <a:fillRect/>
          </a:stretch>
        </p:blipFill>
        <p:spPr>
          <a:xfrm rot="20950992">
            <a:off x="696683" y="2075213"/>
            <a:ext cx="1664636" cy="2300940"/>
          </a:xfrm>
          <a:prstGeom prst="rect">
            <a:avLst/>
          </a:prstGeom>
        </p:spPr>
      </p:pic>
      <p:sp>
        <p:nvSpPr>
          <p:cNvPr id="45" name="TextBox 44"/>
          <p:cNvSpPr txBox="1"/>
          <p:nvPr/>
        </p:nvSpPr>
        <p:spPr>
          <a:xfrm rot="300333">
            <a:off x="6956664" y="1200158"/>
            <a:ext cx="1927331" cy="523220"/>
          </a:xfrm>
          <a:prstGeom prst="rect">
            <a:avLst/>
          </a:prstGeom>
          <a:solidFill>
            <a:schemeClr val="bg2"/>
          </a:solidFill>
        </p:spPr>
        <p:txBody>
          <a:bodyPr wrap="square" rtlCol="0">
            <a:spAutoFit/>
          </a:bodyPr>
          <a:lstStyle/>
          <a:p>
            <a:pPr algn="ctr"/>
            <a:r>
              <a:rPr lang="en-US" sz="2800" b="1" dirty="0" smtClean="0">
                <a:latin typeface="Bradley Hand ITC" pitchFamily="66" charset="0"/>
              </a:rPr>
              <a:t>Visitor</a:t>
            </a:r>
            <a:endParaRPr lang="en-US" sz="2800" b="1" dirty="0">
              <a:latin typeface="Bradley Hand ITC" pitchFamily="66" charset="0"/>
            </a:endParaRPr>
          </a:p>
        </p:txBody>
      </p:sp>
      <p:sp>
        <p:nvSpPr>
          <p:cNvPr id="47" name="Rectangle 46"/>
          <p:cNvSpPr/>
          <p:nvPr/>
        </p:nvSpPr>
        <p:spPr>
          <a:xfrm rot="20813431" flipV="1">
            <a:off x="1657035" y="4255095"/>
            <a:ext cx="892963" cy="4571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Arrow Connector 50"/>
          <p:cNvCxnSpPr>
            <a:stCxn id="54" idx="1"/>
          </p:cNvCxnSpPr>
          <p:nvPr/>
        </p:nvCxnSpPr>
        <p:spPr>
          <a:xfrm flipH="1">
            <a:off x="1242703" y="1772978"/>
            <a:ext cx="216185" cy="417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20857062">
            <a:off x="1437618" y="1315290"/>
            <a:ext cx="1828800" cy="523220"/>
          </a:xfrm>
          <a:prstGeom prst="rect">
            <a:avLst/>
          </a:prstGeom>
          <a:noFill/>
        </p:spPr>
        <p:txBody>
          <a:bodyPr wrap="square" rtlCol="0">
            <a:spAutoFit/>
          </a:bodyPr>
          <a:lstStyle/>
          <a:p>
            <a:r>
              <a:rPr lang="en-US" sz="1400" dirty="0" smtClean="0">
                <a:solidFill>
                  <a:schemeClr val="bg1"/>
                </a:solidFill>
              </a:rPr>
              <a:t>Thinking takes place offline</a:t>
            </a:r>
            <a:endParaRPr lang="en-US" sz="1400" dirty="0">
              <a:solidFill>
                <a:schemeClr val="bg1"/>
              </a:solidFill>
            </a:endParaRPr>
          </a:p>
        </p:txBody>
      </p:sp>
      <p:pic>
        <p:nvPicPr>
          <p:cNvPr id="30" name="Picture 2" descr="C:\Users\dardena\AppData\Local\Microsoft\Windows\Temporary Internet Files\Content.IE5\I9N1BYRM\MP900433115[1].jpg"/>
          <p:cNvPicPr>
            <a:picLocks noChangeAspect="1" noChangeArrowheads="1"/>
          </p:cNvPicPr>
          <p:nvPr/>
        </p:nvPicPr>
        <p:blipFill>
          <a:blip r:embed="rId5"/>
          <a:srcRect l="27851" t="12648" r="25000" b="17638"/>
          <a:stretch>
            <a:fillRect/>
          </a:stretch>
        </p:blipFill>
        <p:spPr bwMode="auto">
          <a:xfrm rot="187323">
            <a:off x="5436798" y="1782840"/>
            <a:ext cx="1674718" cy="2186181"/>
          </a:xfrm>
          <a:prstGeom prst="rect">
            <a:avLst/>
          </a:prstGeom>
          <a:noFill/>
        </p:spPr>
      </p:pic>
      <p:sp>
        <p:nvSpPr>
          <p:cNvPr id="55" name="Heart 54"/>
          <p:cNvSpPr/>
          <p:nvPr/>
        </p:nvSpPr>
        <p:spPr>
          <a:xfrm rot="20855233">
            <a:off x="1065887" y="2706414"/>
            <a:ext cx="308409" cy="360053"/>
          </a:xfrm>
          <a:prstGeom prst="hear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flipH="1">
            <a:off x="1261754" y="2261460"/>
            <a:ext cx="356626" cy="540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rot="20857062">
            <a:off x="1570966" y="1904058"/>
            <a:ext cx="1828800" cy="307777"/>
          </a:xfrm>
          <a:prstGeom prst="rect">
            <a:avLst/>
          </a:prstGeom>
          <a:noFill/>
        </p:spPr>
        <p:txBody>
          <a:bodyPr wrap="square" rtlCol="0">
            <a:spAutoFit/>
          </a:bodyPr>
          <a:lstStyle/>
          <a:p>
            <a:r>
              <a:rPr lang="en-US" sz="1400" dirty="0" smtClean="0">
                <a:solidFill>
                  <a:schemeClr val="bg1"/>
                </a:solidFill>
              </a:rPr>
              <a:t>Anonymous</a:t>
            </a:r>
            <a:endParaRPr lang="en-US" sz="1400" dirty="0">
              <a:solidFill>
                <a:schemeClr val="bg1"/>
              </a:solidFill>
            </a:endParaRPr>
          </a:p>
        </p:txBody>
      </p:sp>
      <p:sp>
        <p:nvSpPr>
          <p:cNvPr id="40" name="Isosceles Triangle 39"/>
          <p:cNvSpPr/>
          <p:nvPr/>
        </p:nvSpPr>
        <p:spPr>
          <a:xfrm rot="21027781">
            <a:off x="1809457" y="2267511"/>
            <a:ext cx="331430" cy="407568"/>
          </a:xfrm>
          <a:prstGeom prst="triangle">
            <a:avLst/>
          </a:prstGeom>
          <a:solidFill>
            <a:srgbClr val="FFCC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H="1" flipV="1">
            <a:off x="865968" y="3095407"/>
            <a:ext cx="1112744" cy="316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rot="20912902">
            <a:off x="2067381" y="2060597"/>
            <a:ext cx="2173023" cy="523220"/>
          </a:xfrm>
          <a:prstGeom prst="rect">
            <a:avLst/>
          </a:prstGeom>
          <a:noFill/>
        </p:spPr>
        <p:txBody>
          <a:bodyPr wrap="square" rtlCol="0">
            <a:spAutoFit/>
          </a:bodyPr>
          <a:lstStyle/>
          <a:p>
            <a:r>
              <a:rPr lang="en-US" sz="1400" dirty="0" smtClean="0">
                <a:solidFill>
                  <a:schemeClr val="bg1"/>
                </a:solidFill>
              </a:rPr>
              <a:t>Caution: identity theft, privacy</a:t>
            </a:r>
            <a:endParaRPr lang="en-US" sz="1400" dirty="0">
              <a:solidFill>
                <a:schemeClr val="bg1"/>
              </a:solidFill>
            </a:endParaRPr>
          </a:p>
        </p:txBody>
      </p:sp>
      <p:sp>
        <p:nvSpPr>
          <p:cNvPr id="63" name="TextBox 62"/>
          <p:cNvSpPr txBox="1"/>
          <p:nvPr/>
        </p:nvSpPr>
        <p:spPr>
          <a:xfrm rot="20949942">
            <a:off x="1906796" y="2609576"/>
            <a:ext cx="2106674" cy="523220"/>
          </a:xfrm>
          <a:prstGeom prst="rect">
            <a:avLst/>
          </a:prstGeom>
          <a:noFill/>
        </p:spPr>
        <p:txBody>
          <a:bodyPr wrap="square" rtlCol="0">
            <a:spAutoFit/>
          </a:bodyPr>
          <a:lstStyle/>
          <a:p>
            <a:r>
              <a:rPr lang="en-US" sz="1400" dirty="0" smtClean="0">
                <a:solidFill>
                  <a:schemeClr val="bg1"/>
                </a:solidFill>
              </a:rPr>
              <a:t>Use technology to maintain relationships</a:t>
            </a:r>
            <a:endParaRPr lang="en-US" sz="1400" dirty="0">
              <a:solidFill>
                <a:schemeClr val="bg1"/>
              </a:solidFill>
            </a:endParaRPr>
          </a:p>
        </p:txBody>
      </p:sp>
      <p:sp>
        <p:nvSpPr>
          <p:cNvPr id="43" name="TextBox 42"/>
          <p:cNvSpPr txBox="1"/>
          <p:nvPr/>
        </p:nvSpPr>
        <p:spPr>
          <a:xfrm rot="615975">
            <a:off x="6744964" y="5394413"/>
            <a:ext cx="1442157" cy="523220"/>
          </a:xfrm>
          <a:prstGeom prst="rect">
            <a:avLst/>
          </a:prstGeom>
          <a:noFill/>
        </p:spPr>
        <p:txBody>
          <a:bodyPr wrap="square" rtlCol="0">
            <a:spAutoFit/>
          </a:bodyPr>
          <a:lstStyle/>
          <a:p>
            <a:pPr algn="ctr"/>
            <a:r>
              <a:rPr lang="en-US" sz="1400" b="1" dirty="0" smtClean="0">
                <a:latin typeface="Bradley Hand ITC" pitchFamily="66" charset="0"/>
              </a:rPr>
              <a:t>Face-to-face contact</a:t>
            </a:r>
            <a:endParaRPr lang="en-US" sz="1400" b="1" dirty="0">
              <a:latin typeface="Bradley Hand ITC" pitchFamily="66" charset="0"/>
            </a:endParaRPr>
          </a:p>
        </p:txBody>
      </p:sp>
      <p:sp>
        <p:nvSpPr>
          <p:cNvPr id="49" name="TextBox 48"/>
          <p:cNvSpPr txBox="1"/>
          <p:nvPr/>
        </p:nvSpPr>
        <p:spPr>
          <a:xfrm>
            <a:off x="5581778" y="3526993"/>
            <a:ext cx="1537226" cy="369332"/>
          </a:xfrm>
          <a:prstGeom prst="rect">
            <a:avLst/>
          </a:prstGeom>
          <a:noFill/>
        </p:spPr>
        <p:txBody>
          <a:bodyPr wrap="square" rtlCol="0">
            <a:spAutoFit/>
          </a:bodyPr>
          <a:lstStyle/>
          <a:p>
            <a:endParaRPr lang="en-US" dirty="0"/>
          </a:p>
        </p:txBody>
      </p:sp>
      <p:pic>
        <p:nvPicPr>
          <p:cNvPr id="4099" name="Picture 3" descr="C:\Users\dardena\AppData\Local\Microsoft\Windows\Temporary Internet Files\Content.IE5\HUJRNM11\MC900432681[1].png"/>
          <p:cNvPicPr>
            <a:picLocks noChangeAspect="1" noChangeArrowheads="1"/>
          </p:cNvPicPr>
          <p:nvPr/>
        </p:nvPicPr>
        <p:blipFill>
          <a:blip r:embed="rId7"/>
          <a:srcRect/>
          <a:stretch>
            <a:fillRect/>
          </a:stretch>
        </p:blipFill>
        <p:spPr bwMode="auto">
          <a:xfrm rot="191871">
            <a:off x="5719489" y="2190015"/>
            <a:ext cx="1190004" cy="1190004"/>
          </a:xfrm>
          <a:prstGeom prst="rect">
            <a:avLst/>
          </a:prstGeom>
          <a:noFill/>
        </p:spPr>
      </p:pic>
      <p:sp>
        <p:nvSpPr>
          <p:cNvPr id="52" name="TextBox 51"/>
          <p:cNvSpPr txBox="1"/>
          <p:nvPr/>
        </p:nvSpPr>
        <p:spPr>
          <a:xfrm rot="216465">
            <a:off x="5548648" y="3471965"/>
            <a:ext cx="1481346" cy="523220"/>
          </a:xfrm>
          <a:prstGeom prst="rect">
            <a:avLst/>
          </a:prstGeom>
          <a:noFill/>
        </p:spPr>
        <p:txBody>
          <a:bodyPr wrap="square" rtlCol="0">
            <a:spAutoFit/>
          </a:bodyPr>
          <a:lstStyle/>
          <a:p>
            <a:pPr algn="ctr"/>
            <a:r>
              <a:rPr lang="en-US" sz="1400" b="1" dirty="0" smtClean="0">
                <a:latin typeface="Bradley Hand ITC" pitchFamily="66" charset="0"/>
              </a:rPr>
              <a:t>Technology for formal needs</a:t>
            </a:r>
            <a:endParaRPr lang="en-US" sz="1400" b="1" dirty="0">
              <a:latin typeface="Bradley Hand ITC" pitchFamily="66" charset="0"/>
            </a:endParaRPr>
          </a:p>
        </p:txBody>
      </p:sp>
      <p:pic>
        <p:nvPicPr>
          <p:cNvPr id="4102" name="Picture 6" descr="C:\Users\dardena\AppData\Local\Microsoft\Windows\Temporary Internet Files\Content.IE5\BZV87NVP\MC900441282[1].png"/>
          <p:cNvPicPr>
            <a:picLocks noChangeAspect="1" noChangeArrowheads="1"/>
          </p:cNvPicPr>
          <p:nvPr/>
        </p:nvPicPr>
        <p:blipFill>
          <a:blip r:embed="rId8"/>
          <a:srcRect/>
          <a:stretch>
            <a:fillRect/>
          </a:stretch>
        </p:blipFill>
        <p:spPr bwMode="auto">
          <a:xfrm rot="911747">
            <a:off x="641763" y="3019354"/>
            <a:ext cx="448408" cy="448408"/>
          </a:xfrm>
          <a:prstGeom prst="rect">
            <a:avLst/>
          </a:prstGeom>
          <a:noFill/>
        </p:spPr>
      </p:pic>
      <p:cxnSp>
        <p:nvCxnSpPr>
          <p:cNvPr id="56" name="Straight Arrow Connector 55"/>
          <p:cNvCxnSpPr/>
          <p:nvPr/>
        </p:nvCxnSpPr>
        <p:spPr>
          <a:xfrm flipH="1">
            <a:off x="1458888" y="2968425"/>
            <a:ext cx="400853" cy="11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rot="20885930">
            <a:off x="1853947" y="2319516"/>
            <a:ext cx="434667" cy="369332"/>
          </a:xfrm>
          <a:prstGeom prst="rect">
            <a:avLst/>
          </a:prstGeom>
          <a:noFill/>
        </p:spPr>
        <p:txBody>
          <a:bodyPr wrap="square" rtlCol="0">
            <a:spAutoFit/>
          </a:bodyPr>
          <a:lstStyle/>
          <a:p>
            <a:r>
              <a:rPr lang="en-US" b="1" dirty="0" smtClean="0"/>
              <a:t>!</a:t>
            </a:r>
            <a:endParaRPr lang="en-US" b="1" dirty="0"/>
          </a:p>
        </p:txBody>
      </p:sp>
      <p:sp>
        <p:nvSpPr>
          <p:cNvPr id="65" name="TextBox 64"/>
          <p:cNvSpPr txBox="1"/>
          <p:nvPr/>
        </p:nvSpPr>
        <p:spPr>
          <a:xfrm rot="21046480">
            <a:off x="2029070" y="3145582"/>
            <a:ext cx="2032147" cy="738664"/>
          </a:xfrm>
          <a:prstGeom prst="rect">
            <a:avLst/>
          </a:prstGeom>
          <a:noFill/>
        </p:spPr>
        <p:txBody>
          <a:bodyPr wrap="square" rtlCol="0">
            <a:spAutoFit/>
          </a:bodyPr>
          <a:lstStyle/>
          <a:p>
            <a:r>
              <a:rPr lang="en-US" sz="1400" dirty="0" smtClean="0">
                <a:solidFill>
                  <a:schemeClr val="bg1"/>
                </a:solidFill>
              </a:rPr>
              <a:t>Select most appropriate tool for task</a:t>
            </a:r>
          </a:p>
        </p:txBody>
      </p:sp>
      <p:sp>
        <p:nvSpPr>
          <p:cNvPr id="66" name="TextBox 65"/>
          <p:cNvSpPr txBox="1"/>
          <p:nvPr/>
        </p:nvSpPr>
        <p:spPr>
          <a:xfrm rot="20979226">
            <a:off x="1250451" y="4542709"/>
            <a:ext cx="2906868" cy="646331"/>
          </a:xfrm>
          <a:prstGeom prst="rect">
            <a:avLst/>
          </a:prstGeom>
          <a:noFill/>
        </p:spPr>
        <p:txBody>
          <a:bodyPr wrap="square" rtlCol="0">
            <a:spAutoFit/>
          </a:bodyPr>
          <a:lstStyle/>
          <a:p>
            <a:pPr algn="ctr"/>
            <a:r>
              <a:rPr lang="en-US" b="1" dirty="0" smtClean="0">
                <a:latin typeface="Bradley Hand ITC" pitchFamily="66" charset="0"/>
              </a:rPr>
              <a:t>Anatomy of an Emerging Visitor</a:t>
            </a:r>
            <a:endParaRPr lang="en-US" b="1" dirty="0">
              <a:latin typeface="Bradley Hand ITC" pitchFamily="66" charset="0"/>
            </a:endParaRPr>
          </a:p>
        </p:txBody>
      </p:sp>
      <p:pic>
        <p:nvPicPr>
          <p:cNvPr id="67" name="Picture 66" descr="medium_500411094.jpg"/>
          <p:cNvPicPr>
            <a:picLocks noChangeAspect="1"/>
          </p:cNvPicPr>
          <p:nvPr/>
        </p:nvPicPr>
        <p:blipFill>
          <a:blip r:embed="rId9"/>
          <a:stretch>
            <a:fillRect/>
          </a:stretch>
        </p:blipFill>
        <p:spPr>
          <a:xfrm>
            <a:off x="4673631" y="4019327"/>
            <a:ext cx="1586663" cy="1694403"/>
          </a:xfrm>
          <a:prstGeom prst="rect">
            <a:avLst/>
          </a:prstGeom>
        </p:spPr>
      </p:pic>
      <p:sp>
        <p:nvSpPr>
          <p:cNvPr id="68" name="Rectangle 67"/>
          <p:cNvSpPr/>
          <p:nvPr/>
        </p:nvSpPr>
        <p:spPr>
          <a:xfrm rot="21359550">
            <a:off x="4148062" y="1554244"/>
            <a:ext cx="1146048" cy="120700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descr="medium_2565606353.jpg"/>
          <p:cNvPicPr>
            <a:picLocks noChangeAspect="1"/>
          </p:cNvPicPr>
          <p:nvPr/>
        </p:nvPicPr>
        <p:blipFill>
          <a:blip r:embed="rId10"/>
          <a:stretch>
            <a:fillRect/>
          </a:stretch>
        </p:blipFill>
        <p:spPr>
          <a:xfrm rot="660000">
            <a:off x="6942735" y="3919818"/>
            <a:ext cx="1460405" cy="1501432"/>
          </a:xfrm>
          <a:prstGeom prst="rect">
            <a:avLst/>
          </a:prstGeom>
        </p:spPr>
      </p:pic>
      <p:sp>
        <p:nvSpPr>
          <p:cNvPr id="69" name="TextBox 68"/>
          <p:cNvSpPr txBox="1"/>
          <p:nvPr/>
        </p:nvSpPr>
        <p:spPr>
          <a:xfrm rot="21282693">
            <a:off x="4231921" y="1727301"/>
            <a:ext cx="1107792" cy="923330"/>
          </a:xfrm>
          <a:prstGeom prst="rect">
            <a:avLst/>
          </a:prstGeom>
          <a:noFill/>
        </p:spPr>
        <p:txBody>
          <a:bodyPr wrap="square" rtlCol="0">
            <a:spAutoFit/>
          </a:bodyPr>
          <a:lstStyle/>
          <a:p>
            <a:r>
              <a:rPr lang="en-US" dirty="0" smtClean="0">
                <a:latin typeface="Bradley Hand ITC" pitchFamily="66" charset="0"/>
              </a:rPr>
              <a:t>Passive online presence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40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700"/>
                                  </p:stCondLst>
                                  <p:endCondLst>
                                    <p:cond evt="begin" delay="0">
                                      <p:tn val="8"/>
                                    </p:cond>
                                  </p:end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rot="21294025">
            <a:off x="1993964" y="3828337"/>
            <a:ext cx="587586" cy="369332"/>
          </a:xfrm>
          <a:prstGeom prst="rect">
            <a:avLst/>
          </a:prstGeom>
          <a:noFill/>
        </p:spPr>
        <p:txBody>
          <a:bodyPr wrap="square" rtlCol="0">
            <a:spAutoFit/>
          </a:bodyPr>
          <a:lstStyle/>
          <a:p>
            <a:r>
              <a:rPr lang="en-US" b="1" dirty="0" smtClean="0"/>
              <a:t>!</a:t>
            </a:r>
            <a:endParaRPr lang="en-US" b="1" dirty="0"/>
          </a:p>
        </p:txBody>
      </p:sp>
      <p:sp>
        <p:nvSpPr>
          <p:cNvPr id="58" name="TextBox 57"/>
          <p:cNvSpPr txBox="1"/>
          <p:nvPr/>
        </p:nvSpPr>
        <p:spPr>
          <a:xfrm rot="21064818">
            <a:off x="1662732" y="2381990"/>
            <a:ext cx="598482" cy="400110"/>
          </a:xfrm>
          <a:prstGeom prst="rect">
            <a:avLst/>
          </a:prstGeom>
          <a:noFill/>
        </p:spPr>
        <p:txBody>
          <a:bodyPr wrap="square" rtlCol="0">
            <a:spAutoFit/>
          </a:bodyPr>
          <a:lstStyle/>
          <a:p>
            <a:r>
              <a:rPr lang="en-US" sz="2000" b="1" dirty="0" smtClean="0"/>
              <a:t>!</a:t>
            </a:r>
            <a:endParaRPr lang="en-US" sz="2000" b="1" dirty="0"/>
          </a:p>
        </p:txBody>
      </p:sp>
      <p:pic>
        <p:nvPicPr>
          <p:cNvPr id="39" name="Picture 3" descr="C:\Users\dardena\AppData\Local\Microsoft\Windows\Temporary Internet Files\Content.IE5\HUJRNM11\MP900448543[1].jpg"/>
          <p:cNvPicPr>
            <a:picLocks noChangeAspect="1" noChangeArrowheads="1"/>
          </p:cNvPicPr>
          <p:nvPr/>
        </p:nvPicPr>
        <p:blipFill>
          <a:blip r:embed="rId3"/>
          <a:srcRect/>
          <a:stretch>
            <a:fillRect/>
          </a:stretch>
        </p:blipFill>
        <p:spPr bwMode="auto">
          <a:xfrm>
            <a:off x="-12103" y="556773"/>
            <a:ext cx="9156103" cy="5579266"/>
          </a:xfrm>
          <a:prstGeom prst="rect">
            <a:avLst/>
          </a:prstGeom>
          <a:noFill/>
        </p:spPr>
      </p:pic>
      <p:sp>
        <p:nvSpPr>
          <p:cNvPr id="5" name="Title 4"/>
          <p:cNvSpPr>
            <a:spLocks noGrp="1"/>
          </p:cNvSpPr>
          <p:nvPr>
            <p:ph type="title"/>
          </p:nvPr>
        </p:nvSpPr>
        <p:spPr/>
        <p:txBody>
          <a:bodyPr/>
          <a:lstStyle/>
          <a:p>
            <a:r>
              <a:rPr lang="en-US" dirty="0" smtClean="0"/>
              <a:t>Characteristics of Residents</a:t>
            </a:r>
            <a:endParaRPr lang="en-US" b="1" dirty="0"/>
          </a:p>
        </p:txBody>
      </p:sp>
      <p:sp>
        <p:nvSpPr>
          <p:cNvPr id="15" name="TextBox 14"/>
          <p:cNvSpPr txBox="1"/>
          <p:nvPr/>
        </p:nvSpPr>
        <p:spPr>
          <a:xfrm>
            <a:off x="6000750" y="1857375"/>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p>
        </p:txBody>
      </p:sp>
      <p:sp>
        <p:nvSpPr>
          <p:cNvPr id="16" name="TextBox 15"/>
          <p:cNvSpPr txBox="1"/>
          <p:nvPr/>
        </p:nvSpPr>
        <p:spPr>
          <a:xfrm>
            <a:off x="3286125" y="1857375"/>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p>
        </p:txBody>
      </p:sp>
      <p:sp>
        <p:nvSpPr>
          <p:cNvPr id="7" name="TextBox 6"/>
          <p:cNvSpPr txBox="1"/>
          <p:nvPr/>
        </p:nvSpPr>
        <p:spPr>
          <a:xfrm>
            <a:off x="3357563" y="4572000"/>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solidFill>
                <a:srgbClr val="99CCFF"/>
              </a:solidFill>
            </a:endParaRPr>
          </a:p>
        </p:txBody>
      </p:sp>
      <p:sp>
        <p:nvSpPr>
          <p:cNvPr id="6" name="TextBox 5"/>
          <p:cNvSpPr txBox="1"/>
          <p:nvPr/>
        </p:nvSpPr>
        <p:spPr>
          <a:xfrm>
            <a:off x="6143625" y="4572000"/>
            <a:ext cx="2428874" cy="1428750"/>
          </a:xfrm>
          <a:prstGeom prst="rect">
            <a:avLst/>
          </a:prstGeom>
          <a:noFill/>
        </p:spPr>
        <p:txBody>
          <a:bodyPr wrap="square" lIns="0" tIns="0" rIns="0" bIns="0" rtlCol="0">
            <a:noAutofit/>
          </a:bodyPr>
          <a:lstStyle/>
          <a:p>
            <a:pPr algn="ctr">
              <a:lnSpc>
                <a:spcPct val="100000"/>
              </a:lnSpc>
              <a:spcBef>
                <a:spcPts val="600"/>
              </a:spcBef>
            </a:pPr>
            <a:endParaRPr lang="en-US" sz="1400" dirty="0" smtClean="0">
              <a:solidFill>
                <a:srgbClr val="99CCFF"/>
              </a:solidFill>
            </a:endParaRPr>
          </a:p>
        </p:txBody>
      </p:sp>
      <p:pic>
        <p:nvPicPr>
          <p:cNvPr id="24" name="Picture 23" descr="large_7131927517.jpg"/>
          <p:cNvPicPr>
            <a:picLocks noChangeAspect="1"/>
          </p:cNvPicPr>
          <p:nvPr/>
        </p:nvPicPr>
        <p:blipFill>
          <a:blip r:embed="rId4">
            <a:duotone>
              <a:prstClr val="black"/>
              <a:srgbClr val="00B0F0">
                <a:tint val="45000"/>
                <a:satMod val="400000"/>
              </a:srgbClr>
            </a:duotone>
          </a:blip>
          <a:srcRect l="11111" t="8889" r="30208" b="10000"/>
          <a:stretch>
            <a:fillRect/>
          </a:stretch>
        </p:blipFill>
        <p:spPr>
          <a:xfrm flipH="1">
            <a:off x="2596802" y="2468880"/>
            <a:ext cx="1521521" cy="2103120"/>
          </a:xfrm>
          <a:prstGeom prst="rect">
            <a:avLst/>
          </a:prstGeom>
        </p:spPr>
      </p:pic>
      <p:pic>
        <p:nvPicPr>
          <p:cNvPr id="28" name="Picture 2" descr="C:\Users\dardena\AppData\Local\Microsoft\Windows\Temporary Internet Files\Content.IE5\I9N1BYRM\MP900433115[1].jpg"/>
          <p:cNvPicPr>
            <a:picLocks noChangeAspect="1" noChangeArrowheads="1"/>
          </p:cNvPicPr>
          <p:nvPr/>
        </p:nvPicPr>
        <p:blipFill>
          <a:blip r:embed="rId5"/>
          <a:srcRect l="27851" t="12648" r="25000" b="17638"/>
          <a:stretch>
            <a:fillRect/>
          </a:stretch>
        </p:blipFill>
        <p:spPr bwMode="auto">
          <a:xfrm rot="21062912">
            <a:off x="525761" y="993669"/>
            <a:ext cx="3660344" cy="4339330"/>
          </a:xfrm>
          <a:prstGeom prst="rect">
            <a:avLst/>
          </a:prstGeom>
          <a:noFill/>
        </p:spPr>
      </p:pic>
      <p:pic>
        <p:nvPicPr>
          <p:cNvPr id="29" name="Picture 2" descr="C:\Users\dardena\AppData\Local\Microsoft\Windows\Temporary Internet Files\Content.IE5\I9N1BYRM\MP900433115[1].jpg"/>
          <p:cNvPicPr>
            <a:picLocks noChangeAspect="1" noChangeArrowheads="1"/>
          </p:cNvPicPr>
          <p:nvPr/>
        </p:nvPicPr>
        <p:blipFill>
          <a:blip r:embed="rId5"/>
          <a:srcRect l="27851" t="12648" r="25000" b="17638"/>
          <a:stretch>
            <a:fillRect/>
          </a:stretch>
        </p:blipFill>
        <p:spPr bwMode="auto">
          <a:xfrm>
            <a:off x="4598764" y="3896326"/>
            <a:ext cx="1715727" cy="2239714"/>
          </a:xfrm>
          <a:prstGeom prst="rect">
            <a:avLst/>
          </a:prstGeom>
          <a:noFill/>
        </p:spPr>
      </p:pic>
      <p:pic>
        <p:nvPicPr>
          <p:cNvPr id="31" name="Picture 2" descr="C:\Users\dardena\AppData\Local\Microsoft\Windows\Temporary Internet Files\Content.IE5\I9N1BYRM\MP900433115[1].jpg"/>
          <p:cNvPicPr>
            <a:picLocks noChangeAspect="1" noChangeArrowheads="1"/>
          </p:cNvPicPr>
          <p:nvPr/>
        </p:nvPicPr>
        <p:blipFill>
          <a:blip r:embed="rId5"/>
          <a:srcRect l="27851" t="12648" r="25000" b="17638"/>
          <a:stretch>
            <a:fillRect/>
          </a:stretch>
        </p:blipFill>
        <p:spPr bwMode="auto">
          <a:xfrm rot="663284">
            <a:off x="6850178" y="3660596"/>
            <a:ext cx="1595025" cy="2082149"/>
          </a:xfrm>
          <a:prstGeom prst="rect">
            <a:avLst/>
          </a:prstGeom>
          <a:noFill/>
        </p:spPr>
      </p:pic>
      <p:sp>
        <p:nvSpPr>
          <p:cNvPr id="32" name="TextBox 31"/>
          <p:cNvSpPr txBox="1"/>
          <p:nvPr/>
        </p:nvSpPr>
        <p:spPr>
          <a:xfrm>
            <a:off x="4598764" y="5654631"/>
            <a:ext cx="1690559" cy="523220"/>
          </a:xfrm>
          <a:prstGeom prst="rect">
            <a:avLst/>
          </a:prstGeom>
          <a:noFill/>
        </p:spPr>
        <p:txBody>
          <a:bodyPr wrap="square" rtlCol="0">
            <a:spAutoFit/>
          </a:bodyPr>
          <a:lstStyle/>
          <a:p>
            <a:pPr algn="ctr"/>
            <a:r>
              <a:rPr lang="en-US" sz="1400" b="1" dirty="0" smtClean="0">
                <a:latin typeface="Bradley Hand ITC" pitchFamily="66" charset="0"/>
              </a:rPr>
              <a:t>See web as place where friends meet</a:t>
            </a:r>
            <a:endParaRPr lang="en-US" sz="1400" b="1" dirty="0">
              <a:latin typeface="Bradley Hand ITC" pitchFamily="66" charset="0"/>
            </a:endParaRPr>
          </a:p>
        </p:txBody>
      </p:sp>
      <p:pic>
        <p:nvPicPr>
          <p:cNvPr id="44" name="Picture 43" descr="nametag.jpg"/>
          <p:cNvPicPr>
            <a:picLocks noChangeAspect="1"/>
          </p:cNvPicPr>
          <p:nvPr/>
        </p:nvPicPr>
        <p:blipFill>
          <a:blip r:embed="rId6">
            <a:duotone>
              <a:schemeClr val="accent1">
                <a:shade val="45000"/>
                <a:satMod val="135000"/>
              </a:schemeClr>
              <a:prstClr val="white"/>
            </a:duotone>
          </a:blip>
          <a:srcRect l="4783" t="5435" r="6685" b="4891"/>
          <a:stretch>
            <a:fillRect/>
          </a:stretch>
        </p:blipFill>
        <p:spPr>
          <a:xfrm rot="305903">
            <a:off x="6833577" y="686173"/>
            <a:ext cx="2082971" cy="1265894"/>
          </a:xfrm>
          <a:prstGeom prst="rect">
            <a:avLst/>
          </a:prstGeom>
        </p:spPr>
      </p:pic>
      <p:sp>
        <p:nvSpPr>
          <p:cNvPr id="45" name="TextBox 44"/>
          <p:cNvSpPr txBox="1"/>
          <p:nvPr/>
        </p:nvSpPr>
        <p:spPr>
          <a:xfrm rot="300333">
            <a:off x="6956664" y="1200158"/>
            <a:ext cx="1927331" cy="523220"/>
          </a:xfrm>
          <a:prstGeom prst="rect">
            <a:avLst/>
          </a:prstGeom>
          <a:solidFill>
            <a:schemeClr val="bg2"/>
          </a:solidFill>
        </p:spPr>
        <p:txBody>
          <a:bodyPr wrap="square" rtlCol="0">
            <a:spAutoFit/>
          </a:bodyPr>
          <a:lstStyle/>
          <a:p>
            <a:pPr algn="ctr"/>
            <a:r>
              <a:rPr lang="en-US" sz="2800" b="1" dirty="0" smtClean="0">
                <a:latin typeface="Bradley Hand ITC" pitchFamily="66" charset="0"/>
              </a:rPr>
              <a:t>Resident</a:t>
            </a:r>
            <a:endParaRPr lang="en-US" sz="2800" b="1" dirty="0">
              <a:latin typeface="Bradley Hand ITC" pitchFamily="66" charset="0"/>
            </a:endParaRPr>
          </a:p>
        </p:txBody>
      </p:sp>
      <p:sp>
        <p:nvSpPr>
          <p:cNvPr id="47" name="Rectangle 46"/>
          <p:cNvSpPr/>
          <p:nvPr/>
        </p:nvSpPr>
        <p:spPr>
          <a:xfrm rot="20813431" flipV="1">
            <a:off x="1657035" y="4255095"/>
            <a:ext cx="892963" cy="4571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Arrow Connector 50"/>
          <p:cNvCxnSpPr>
            <a:stCxn id="54" idx="1"/>
          </p:cNvCxnSpPr>
          <p:nvPr/>
        </p:nvCxnSpPr>
        <p:spPr>
          <a:xfrm flipH="1">
            <a:off x="1286246" y="1671380"/>
            <a:ext cx="216184" cy="417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0" name="Picture 2" descr="C:\Users\dardena\AppData\Local\Microsoft\Windows\Temporary Internet Files\Content.IE5\I9N1BYRM\MP900433115[1].jpg"/>
          <p:cNvPicPr>
            <a:picLocks noChangeAspect="1" noChangeArrowheads="1"/>
          </p:cNvPicPr>
          <p:nvPr/>
        </p:nvPicPr>
        <p:blipFill>
          <a:blip r:embed="rId5"/>
          <a:srcRect l="27851" t="12648" r="25000" b="17638"/>
          <a:stretch>
            <a:fillRect/>
          </a:stretch>
        </p:blipFill>
        <p:spPr bwMode="auto">
          <a:xfrm rot="187323">
            <a:off x="5436798" y="1782840"/>
            <a:ext cx="1674718" cy="2186181"/>
          </a:xfrm>
          <a:prstGeom prst="rect">
            <a:avLst/>
          </a:prstGeom>
          <a:noFill/>
        </p:spPr>
      </p:pic>
      <p:sp>
        <p:nvSpPr>
          <p:cNvPr id="54" name="TextBox 53"/>
          <p:cNvSpPr txBox="1"/>
          <p:nvPr/>
        </p:nvSpPr>
        <p:spPr>
          <a:xfrm rot="20857062">
            <a:off x="1481160" y="1213692"/>
            <a:ext cx="1828800" cy="523220"/>
          </a:xfrm>
          <a:prstGeom prst="rect">
            <a:avLst/>
          </a:prstGeom>
          <a:noFill/>
        </p:spPr>
        <p:txBody>
          <a:bodyPr wrap="square" rtlCol="0">
            <a:spAutoFit/>
          </a:bodyPr>
          <a:lstStyle/>
          <a:p>
            <a:r>
              <a:rPr lang="en-US" sz="1400" dirty="0" smtClean="0">
                <a:solidFill>
                  <a:schemeClr val="bg1"/>
                </a:solidFill>
              </a:rPr>
              <a:t>Visible online presence</a:t>
            </a:r>
            <a:endParaRPr lang="en-US" sz="1400" dirty="0">
              <a:solidFill>
                <a:schemeClr val="bg1"/>
              </a:solidFill>
            </a:endParaRPr>
          </a:p>
        </p:txBody>
      </p:sp>
      <p:sp>
        <p:nvSpPr>
          <p:cNvPr id="35" name="TextBox 34"/>
          <p:cNvSpPr txBox="1"/>
          <p:nvPr/>
        </p:nvSpPr>
        <p:spPr>
          <a:xfrm rot="20774305">
            <a:off x="915144" y="2107633"/>
            <a:ext cx="399526" cy="461665"/>
          </a:xfrm>
          <a:prstGeom prst="rect">
            <a:avLst/>
          </a:prstGeom>
          <a:noFill/>
        </p:spPr>
        <p:txBody>
          <a:bodyPr wrap="square" rtlCol="0">
            <a:spAutoFit/>
          </a:bodyPr>
          <a:lstStyle/>
          <a:p>
            <a:r>
              <a:rPr lang="en-US" sz="2400" dirty="0" smtClean="0"/>
              <a:t>?</a:t>
            </a:r>
            <a:endParaRPr lang="en-US" sz="2400" dirty="0"/>
          </a:p>
        </p:txBody>
      </p:sp>
      <p:sp>
        <p:nvSpPr>
          <p:cNvPr id="48" name="TextBox 47"/>
          <p:cNvSpPr txBox="1"/>
          <p:nvPr/>
        </p:nvSpPr>
        <p:spPr>
          <a:xfrm rot="20912902">
            <a:off x="2009023" y="3307546"/>
            <a:ext cx="2173023" cy="523220"/>
          </a:xfrm>
          <a:prstGeom prst="rect">
            <a:avLst/>
          </a:prstGeom>
          <a:noFill/>
        </p:spPr>
        <p:txBody>
          <a:bodyPr wrap="square" rtlCol="0">
            <a:spAutoFit/>
          </a:bodyPr>
          <a:lstStyle/>
          <a:p>
            <a:r>
              <a:rPr lang="en-US" sz="1400" dirty="0" smtClean="0">
                <a:solidFill>
                  <a:schemeClr val="bg1"/>
                </a:solidFill>
              </a:rPr>
              <a:t>Popularity determines reliability</a:t>
            </a:r>
            <a:endParaRPr lang="en-US" sz="1400" dirty="0">
              <a:solidFill>
                <a:schemeClr val="bg1"/>
              </a:solidFill>
            </a:endParaRPr>
          </a:p>
        </p:txBody>
      </p:sp>
      <p:sp>
        <p:nvSpPr>
          <p:cNvPr id="63" name="TextBox 62"/>
          <p:cNvSpPr txBox="1"/>
          <p:nvPr/>
        </p:nvSpPr>
        <p:spPr>
          <a:xfrm rot="20949942">
            <a:off x="1906796" y="2717297"/>
            <a:ext cx="2106674" cy="307777"/>
          </a:xfrm>
          <a:prstGeom prst="rect">
            <a:avLst/>
          </a:prstGeom>
          <a:noFill/>
        </p:spPr>
        <p:txBody>
          <a:bodyPr wrap="square" rtlCol="0">
            <a:spAutoFit/>
          </a:bodyPr>
          <a:lstStyle/>
          <a:p>
            <a:r>
              <a:rPr lang="en-US" sz="1400" dirty="0" smtClean="0">
                <a:solidFill>
                  <a:schemeClr val="bg1"/>
                </a:solidFill>
              </a:rPr>
              <a:t>Express identity in SN </a:t>
            </a:r>
            <a:endParaRPr lang="en-US" sz="1400" dirty="0">
              <a:solidFill>
                <a:schemeClr val="bg1"/>
              </a:solidFill>
            </a:endParaRPr>
          </a:p>
        </p:txBody>
      </p:sp>
      <p:sp>
        <p:nvSpPr>
          <p:cNvPr id="43" name="TextBox 42"/>
          <p:cNvSpPr txBox="1"/>
          <p:nvPr/>
        </p:nvSpPr>
        <p:spPr>
          <a:xfrm rot="615975">
            <a:off x="6686908" y="5234759"/>
            <a:ext cx="1442157" cy="523220"/>
          </a:xfrm>
          <a:prstGeom prst="rect">
            <a:avLst/>
          </a:prstGeom>
          <a:noFill/>
        </p:spPr>
        <p:txBody>
          <a:bodyPr wrap="square" rtlCol="0">
            <a:spAutoFit/>
          </a:bodyPr>
          <a:lstStyle/>
          <a:p>
            <a:pPr algn="ctr"/>
            <a:r>
              <a:rPr lang="en-US" sz="1400" b="1" dirty="0" smtClean="0">
                <a:latin typeface="Bradley Hand ITC" pitchFamily="66" charset="0"/>
              </a:rPr>
              <a:t>Sense of community</a:t>
            </a:r>
            <a:endParaRPr lang="en-US" sz="1400" b="1" dirty="0">
              <a:latin typeface="Bradley Hand ITC" pitchFamily="66" charset="0"/>
            </a:endParaRPr>
          </a:p>
        </p:txBody>
      </p:sp>
      <p:sp>
        <p:nvSpPr>
          <p:cNvPr id="49" name="TextBox 48"/>
          <p:cNvSpPr txBox="1"/>
          <p:nvPr/>
        </p:nvSpPr>
        <p:spPr>
          <a:xfrm>
            <a:off x="5581778" y="3526993"/>
            <a:ext cx="1537226" cy="369332"/>
          </a:xfrm>
          <a:prstGeom prst="rect">
            <a:avLst/>
          </a:prstGeom>
          <a:noFill/>
        </p:spPr>
        <p:txBody>
          <a:bodyPr wrap="square" rtlCol="0">
            <a:spAutoFit/>
          </a:bodyPr>
          <a:lstStyle/>
          <a:p>
            <a:endParaRPr lang="en-US" dirty="0"/>
          </a:p>
        </p:txBody>
      </p:sp>
      <p:sp>
        <p:nvSpPr>
          <p:cNvPr id="52" name="TextBox 51"/>
          <p:cNvSpPr txBox="1"/>
          <p:nvPr/>
        </p:nvSpPr>
        <p:spPr>
          <a:xfrm rot="216465">
            <a:off x="5548648" y="3471965"/>
            <a:ext cx="1481346" cy="523220"/>
          </a:xfrm>
          <a:prstGeom prst="rect">
            <a:avLst/>
          </a:prstGeom>
          <a:noFill/>
        </p:spPr>
        <p:txBody>
          <a:bodyPr wrap="square" rtlCol="0">
            <a:spAutoFit/>
          </a:bodyPr>
          <a:lstStyle/>
          <a:p>
            <a:pPr algn="ctr"/>
            <a:r>
              <a:rPr lang="en-US" sz="1400" b="1" dirty="0" smtClean="0">
                <a:latin typeface="Bradley Hand ITC" pitchFamily="66" charset="0"/>
              </a:rPr>
              <a:t>Distinctions blurred</a:t>
            </a:r>
            <a:endParaRPr lang="en-US" sz="1400" b="1" dirty="0">
              <a:latin typeface="Bradley Hand ITC" pitchFamily="66" charset="0"/>
            </a:endParaRPr>
          </a:p>
        </p:txBody>
      </p:sp>
      <p:cxnSp>
        <p:nvCxnSpPr>
          <p:cNvPr id="56" name="Straight Arrow Connector 55"/>
          <p:cNvCxnSpPr/>
          <p:nvPr/>
        </p:nvCxnSpPr>
        <p:spPr>
          <a:xfrm flipH="1">
            <a:off x="1458888" y="2968425"/>
            <a:ext cx="400853" cy="11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rot="20979226">
            <a:off x="1250451" y="4542709"/>
            <a:ext cx="2906868" cy="646331"/>
          </a:xfrm>
          <a:prstGeom prst="rect">
            <a:avLst/>
          </a:prstGeom>
          <a:noFill/>
        </p:spPr>
        <p:txBody>
          <a:bodyPr wrap="square" rtlCol="0">
            <a:spAutoFit/>
          </a:bodyPr>
          <a:lstStyle/>
          <a:p>
            <a:pPr algn="ctr"/>
            <a:r>
              <a:rPr lang="en-US" b="1" dirty="0" smtClean="0">
                <a:latin typeface="Bradley Hand ITC" pitchFamily="66" charset="0"/>
              </a:rPr>
              <a:t>Anatomy of an Emerging Visitor</a:t>
            </a:r>
            <a:endParaRPr lang="en-US" b="1" dirty="0">
              <a:latin typeface="Bradley Hand ITC" pitchFamily="66" charset="0"/>
            </a:endParaRPr>
          </a:p>
        </p:txBody>
      </p:sp>
      <p:pic>
        <p:nvPicPr>
          <p:cNvPr id="46" name="Picture 45" descr="large_7131927517.jpg"/>
          <p:cNvPicPr>
            <a:picLocks noChangeAspect="1"/>
          </p:cNvPicPr>
          <p:nvPr/>
        </p:nvPicPr>
        <p:blipFill>
          <a:blip r:embed="rId4">
            <a:clrChange>
              <a:clrFrom>
                <a:srgbClr val="000087"/>
              </a:clrFrom>
              <a:clrTo>
                <a:srgbClr val="000087">
                  <a:alpha val="0"/>
                </a:srgbClr>
              </a:clrTo>
            </a:clrChange>
            <a:duotone>
              <a:prstClr val="black"/>
              <a:srgbClr val="00B0F0">
                <a:tint val="45000"/>
                <a:satMod val="400000"/>
              </a:srgbClr>
            </a:duotone>
          </a:blip>
          <a:srcRect l="11111" t="8889" r="30208" b="14515"/>
          <a:stretch>
            <a:fillRect/>
          </a:stretch>
        </p:blipFill>
        <p:spPr>
          <a:xfrm rot="20945394">
            <a:off x="668391" y="1997144"/>
            <a:ext cx="1667057" cy="2176017"/>
          </a:xfrm>
          <a:prstGeom prst="rect">
            <a:avLst/>
          </a:prstGeom>
        </p:spPr>
      </p:pic>
      <p:pic>
        <p:nvPicPr>
          <p:cNvPr id="5122" name="Picture 2" descr="C:\Users\dardena\AppData\Local\Microsoft\Windows\Temporary Internet Files\Content.IE5\BZV87NVP\MP910220662[1].jpg"/>
          <p:cNvPicPr>
            <a:picLocks noChangeAspect="1" noChangeArrowheads="1"/>
          </p:cNvPicPr>
          <p:nvPr/>
        </p:nvPicPr>
        <p:blipFill>
          <a:blip r:embed="rId7"/>
          <a:srcRect/>
          <a:stretch>
            <a:fillRect/>
          </a:stretch>
        </p:blipFill>
        <p:spPr bwMode="auto">
          <a:xfrm rot="665816">
            <a:off x="6925867" y="3772434"/>
            <a:ext cx="1486506" cy="1492231"/>
          </a:xfrm>
          <a:prstGeom prst="rect">
            <a:avLst/>
          </a:prstGeom>
          <a:noFill/>
        </p:spPr>
      </p:pic>
      <p:pic>
        <p:nvPicPr>
          <p:cNvPr id="50" name="Picture 49" descr="medium_4780446549.jpg"/>
          <p:cNvPicPr>
            <a:picLocks noChangeAspect="1"/>
          </p:cNvPicPr>
          <p:nvPr/>
        </p:nvPicPr>
        <p:blipFill>
          <a:blip r:embed="rId8"/>
          <a:srcRect t="18047"/>
          <a:stretch>
            <a:fillRect/>
          </a:stretch>
        </p:blipFill>
        <p:spPr>
          <a:xfrm>
            <a:off x="4677780" y="4013004"/>
            <a:ext cx="1568001" cy="1641628"/>
          </a:xfrm>
          <a:prstGeom prst="rect">
            <a:avLst/>
          </a:prstGeom>
        </p:spPr>
      </p:pic>
      <p:sp>
        <p:nvSpPr>
          <p:cNvPr id="57" name="Rectangle 56"/>
          <p:cNvSpPr/>
          <p:nvPr/>
        </p:nvSpPr>
        <p:spPr>
          <a:xfrm>
            <a:off x="1216043" y="2699719"/>
            <a:ext cx="147804" cy="26870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descr="facebook.jpg"/>
          <p:cNvPicPr>
            <a:picLocks noChangeAspect="1"/>
          </p:cNvPicPr>
          <p:nvPr/>
        </p:nvPicPr>
        <p:blipFill>
          <a:blip r:embed="rId9">
            <a:clrChange>
              <a:clrFrom>
                <a:srgbClr val="FFFFFF"/>
              </a:clrFrom>
              <a:clrTo>
                <a:srgbClr val="FFFFFF">
                  <a:alpha val="0"/>
                </a:srgbClr>
              </a:clrTo>
            </a:clrChange>
          </a:blip>
          <a:stretch>
            <a:fillRect/>
          </a:stretch>
        </p:blipFill>
        <p:spPr>
          <a:xfrm rot="21012319">
            <a:off x="1063025" y="2664748"/>
            <a:ext cx="367297" cy="367297"/>
          </a:xfrm>
          <a:prstGeom prst="rect">
            <a:avLst/>
          </a:prstGeom>
        </p:spPr>
      </p:pic>
      <p:sp>
        <p:nvSpPr>
          <p:cNvPr id="59" name="Oval Callout 58"/>
          <p:cNvSpPr/>
          <p:nvPr/>
        </p:nvSpPr>
        <p:spPr>
          <a:xfrm>
            <a:off x="1601568" y="1908137"/>
            <a:ext cx="377144" cy="360560"/>
          </a:xfrm>
          <a:prstGeom prst="wedgeEllipseCallout">
            <a:avLst>
              <a:gd name="adj1" fmla="val -93954"/>
              <a:gd name="adj2" fmla="val 665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rot="20857062">
            <a:off x="1948110" y="1582018"/>
            <a:ext cx="1828800" cy="523220"/>
          </a:xfrm>
          <a:prstGeom prst="rect">
            <a:avLst/>
          </a:prstGeom>
          <a:noFill/>
        </p:spPr>
        <p:txBody>
          <a:bodyPr wrap="square" rtlCol="0">
            <a:spAutoFit/>
          </a:bodyPr>
          <a:lstStyle/>
          <a:p>
            <a:r>
              <a:rPr lang="en-US" sz="1400" dirty="0" smtClean="0">
                <a:solidFill>
                  <a:schemeClr val="bg1"/>
                </a:solidFill>
              </a:rPr>
              <a:t>Express opinions online</a:t>
            </a:r>
            <a:endParaRPr lang="en-US" sz="1400" dirty="0">
              <a:solidFill>
                <a:schemeClr val="bg1"/>
              </a:solidFill>
            </a:endParaRPr>
          </a:p>
        </p:txBody>
      </p:sp>
      <p:cxnSp>
        <p:nvCxnSpPr>
          <p:cNvPr id="62" name="Straight Connector 61"/>
          <p:cNvCxnSpPr/>
          <p:nvPr/>
        </p:nvCxnSpPr>
        <p:spPr>
          <a:xfrm flipH="1">
            <a:off x="6254968" y="1998574"/>
            <a:ext cx="68710" cy="1383760"/>
          </a:xfrm>
          <a:prstGeom prst="line">
            <a:avLst/>
          </a:prstGeom>
          <a:ln w="57150" cap="rnd">
            <a:prstDash val="sysDot"/>
          </a:ln>
          <a:effectLst>
            <a:glow rad="228600">
              <a:schemeClr val="accent1">
                <a:satMod val="175000"/>
                <a:alpha val="40000"/>
              </a:schemeClr>
            </a:glow>
            <a:outerShdw blurRad="40000" dist="20000" dir="5400000" rotWithShape="0">
              <a:srgbClr val="000000">
                <a:alpha val="38000"/>
              </a:srgbClr>
            </a:outerShdw>
            <a:softEdge rad="12700"/>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5581778" y="2156731"/>
            <a:ext cx="622243" cy="276999"/>
          </a:xfrm>
          <a:prstGeom prst="rect">
            <a:avLst/>
          </a:prstGeom>
          <a:noFill/>
        </p:spPr>
        <p:txBody>
          <a:bodyPr wrap="square" rtlCol="0">
            <a:spAutoFit/>
          </a:bodyPr>
          <a:lstStyle/>
          <a:p>
            <a:r>
              <a:rPr lang="en-US" sz="1200" dirty="0" smtClean="0">
                <a:solidFill>
                  <a:schemeClr val="bg1"/>
                </a:solidFill>
              </a:rPr>
              <a:t>online</a:t>
            </a:r>
            <a:endParaRPr lang="en-US" sz="1200" dirty="0">
              <a:solidFill>
                <a:schemeClr val="bg1"/>
              </a:solidFill>
            </a:endParaRPr>
          </a:p>
        </p:txBody>
      </p:sp>
      <p:sp>
        <p:nvSpPr>
          <p:cNvPr id="70" name="TextBox 69"/>
          <p:cNvSpPr txBox="1"/>
          <p:nvPr/>
        </p:nvSpPr>
        <p:spPr>
          <a:xfrm>
            <a:off x="6422746" y="2190015"/>
            <a:ext cx="622243" cy="276999"/>
          </a:xfrm>
          <a:prstGeom prst="rect">
            <a:avLst/>
          </a:prstGeom>
          <a:noFill/>
        </p:spPr>
        <p:txBody>
          <a:bodyPr wrap="square" rtlCol="0">
            <a:spAutoFit/>
          </a:bodyPr>
          <a:lstStyle/>
          <a:p>
            <a:r>
              <a:rPr lang="en-US" sz="1200" dirty="0" smtClean="0">
                <a:solidFill>
                  <a:schemeClr val="bg1"/>
                </a:solidFill>
              </a:rPr>
              <a:t>offline</a:t>
            </a:r>
            <a:endParaRPr lang="en-US" sz="1200" dirty="0">
              <a:solidFill>
                <a:schemeClr val="bg1"/>
              </a:solidFill>
            </a:endParaRPr>
          </a:p>
        </p:txBody>
      </p:sp>
      <p:sp>
        <p:nvSpPr>
          <p:cNvPr id="71" name="TextBox 70"/>
          <p:cNvSpPr txBox="1"/>
          <p:nvPr/>
        </p:nvSpPr>
        <p:spPr>
          <a:xfrm>
            <a:off x="5463808" y="2922111"/>
            <a:ext cx="825515" cy="276999"/>
          </a:xfrm>
          <a:prstGeom prst="rect">
            <a:avLst/>
          </a:prstGeom>
          <a:noFill/>
        </p:spPr>
        <p:txBody>
          <a:bodyPr wrap="square" rtlCol="0">
            <a:spAutoFit/>
          </a:bodyPr>
          <a:lstStyle/>
          <a:p>
            <a:r>
              <a:rPr lang="en-US" sz="1200" dirty="0" smtClean="0">
                <a:solidFill>
                  <a:schemeClr val="bg1"/>
                </a:solidFill>
              </a:rPr>
              <a:t>persona</a:t>
            </a:r>
            <a:endParaRPr lang="en-US" sz="1200" dirty="0">
              <a:solidFill>
                <a:schemeClr val="bg1"/>
              </a:solidFill>
            </a:endParaRPr>
          </a:p>
        </p:txBody>
      </p:sp>
      <p:sp>
        <p:nvSpPr>
          <p:cNvPr id="72" name="TextBox 71"/>
          <p:cNvSpPr txBox="1"/>
          <p:nvPr/>
        </p:nvSpPr>
        <p:spPr>
          <a:xfrm>
            <a:off x="6282611" y="2988039"/>
            <a:ext cx="825515" cy="276999"/>
          </a:xfrm>
          <a:prstGeom prst="rect">
            <a:avLst/>
          </a:prstGeom>
          <a:noFill/>
        </p:spPr>
        <p:txBody>
          <a:bodyPr wrap="square" rtlCol="0">
            <a:spAutoFit/>
          </a:bodyPr>
          <a:lstStyle/>
          <a:p>
            <a:r>
              <a:rPr lang="en-US" sz="1200" dirty="0" smtClean="0">
                <a:solidFill>
                  <a:schemeClr val="bg1"/>
                </a:solidFill>
              </a:rPr>
              <a:t>content</a:t>
            </a:r>
            <a:endParaRPr lang="en-US" sz="12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40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700"/>
                                  </p:stCondLst>
                                  <p:endCondLst>
                                    <p:cond evt="begin" delay="0">
                                      <p:tn val="8"/>
                                    </p:cond>
                                  </p:end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p:txBody>
          <a:bodyPr/>
          <a:lstStyle/>
          <a:p>
            <a:r>
              <a:rPr lang="en-US" dirty="0" smtClean="0"/>
              <a:t>Then &amp; Now</a:t>
            </a:r>
            <a:endParaRPr lang="en-US" dirty="0"/>
          </a:p>
        </p:txBody>
      </p:sp>
      <p:sp>
        <p:nvSpPr>
          <p:cNvPr id="5" name="Content Placeholder 4"/>
          <p:cNvSpPr>
            <a:spLocks noGrp="1"/>
          </p:cNvSpPr>
          <p:nvPr>
            <p:ph idx="4294967295"/>
          </p:nvPr>
        </p:nvSpPr>
        <p:spPr>
          <a:xfrm>
            <a:off x="268287" y="1424352"/>
            <a:ext cx="4913313" cy="4391025"/>
          </a:xfrm>
        </p:spPr>
        <p:txBody>
          <a:bodyPr>
            <a:noAutofit/>
          </a:bodyPr>
          <a:lstStyle/>
          <a:p>
            <a:pPr>
              <a:buFont typeface="Arial" pitchFamily="34" charset="0"/>
              <a:buChar char="•"/>
            </a:pPr>
            <a:r>
              <a:rPr lang="en-US" sz="2000" b="1" i="1" dirty="0" smtClean="0"/>
              <a:t>Then</a:t>
            </a:r>
            <a:r>
              <a:rPr lang="en-US" sz="2000" b="1" dirty="0" smtClean="0"/>
              <a:t>: The user built workflow around the library</a:t>
            </a:r>
          </a:p>
          <a:p>
            <a:pPr>
              <a:buFont typeface="Arial" pitchFamily="34" charset="0"/>
              <a:buChar char="•"/>
            </a:pPr>
            <a:r>
              <a:rPr lang="en-US" sz="2000" b="1" i="1" dirty="0" smtClean="0"/>
              <a:t>Now</a:t>
            </a:r>
            <a:r>
              <a:rPr lang="en-US" sz="2000" b="1" dirty="0" smtClean="0"/>
              <a:t>: The library must build its services around user workflow</a:t>
            </a:r>
          </a:p>
          <a:p>
            <a:pPr>
              <a:buFont typeface="Arial" pitchFamily="34" charset="0"/>
              <a:buChar char="•"/>
            </a:pPr>
            <a:r>
              <a:rPr lang="en-US" sz="2000" b="1" i="1" dirty="0" smtClean="0"/>
              <a:t>Then</a:t>
            </a:r>
            <a:r>
              <a:rPr lang="en-US" sz="2000" b="1" dirty="0" smtClean="0"/>
              <a:t>: Resources scarce, attention abundant</a:t>
            </a:r>
          </a:p>
          <a:p>
            <a:pPr>
              <a:buFont typeface="Arial" pitchFamily="34" charset="0"/>
              <a:buChar char="•"/>
            </a:pPr>
            <a:r>
              <a:rPr lang="en-US" sz="2000" b="1" i="1" dirty="0" smtClean="0"/>
              <a:t>Now</a:t>
            </a:r>
            <a:r>
              <a:rPr lang="en-US" sz="2000" b="1" dirty="0" smtClean="0"/>
              <a:t>: Attention scarce, resources abundant</a:t>
            </a:r>
          </a:p>
          <a:p>
            <a:pPr>
              <a:buNone/>
            </a:pPr>
            <a:r>
              <a:rPr lang="en-US" sz="2400" b="1" dirty="0" smtClean="0"/>
              <a:t>		</a:t>
            </a:r>
            <a:r>
              <a:rPr lang="en-US" sz="2000" b="1" dirty="0" smtClean="0"/>
              <a:t>	</a:t>
            </a:r>
            <a:endParaRPr lang="en-US" sz="1000" b="1" dirty="0" smtClean="0"/>
          </a:p>
          <a:p>
            <a:pPr>
              <a:buFont typeface="Arial" pitchFamily="34" charset="0"/>
              <a:buChar char="•"/>
            </a:pPr>
            <a:endParaRPr lang="en-US" sz="1800" b="1" dirty="0" smtClean="0"/>
          </a:p>
        </p:txBody>
      </p:sp>
      <p:pic>
        <p:nvPicPr>
          <p:cNvPr id="9" name="Picture 8" descr="medium_5885278321.jpg"/>
          <p:cNvPicPr>
            <a:picLocks noChangeAspect="1"/>
          </p:cNvPicPr>
          <p:nvPr/>
        </p:nvPicPr>
        <p:blipFill>
          <a:blip r:embed="rId3"/>
          <a:stretch>
            <a:fillRect/>
          </a:stretch>
        </p:blipFill>
        <p:spPr>
          <a:xfrm>
            <a:off x="5395881" y="2274277"/>
            <a:ext cx="3548827" cy="2363519"/>
          </a:xfrm>
          <a:prstGeom prst="rect">
            <a:avLst/>
          </a:prstGeom>
        </p:spPr>
      </p:pic>
      <p:pic>
        <p:nvPicPr>
          <p:cNvPr id="10" name="Picture 9" descr="medium_5885278321.jpg"/>
          <p:cNvPicPr>
            <a:picLocks noChangeAspect="1"/>
          </p:cNvPicPr>
          <p:nvPr/>
        </p:nvPicPr>
        <p:blipFill>
          <a:blip r:embed="rId3">
            <a:grayscl/>
          </a:blip>
          <a:srcRect r="49633"/>
          <a:stretch>
            <a:fillRect/>
          </a:stretch>
        </p:blipFill>
        <p:spPr>
          <a:xfrm>
            <a:off x="5410536" y="2274276"/>
            <a:ext cx="1787434" cy="2363519"/>
          </a:xfrm>
          <a:prstGeom prst="rect">
            <a:avLst/>
          </a:prstGeom>
        </p:spPr>
      </p:pic>
      <p:pic>
        <p:nvPicPr>
          <p:cNvPr id="6" name="Picture 2"/>
          <p:cNvPicPr>
            <a:picLocks noChangeAspect="1" noChangeArrowheads="1"/>
          </p:cNvPicPr>
          <p:nvPr/>
        </p:nvPicPr>
        <p:blipFill>
          <a:blip r:embed="rId4"/>
          <a:srcRect l="56054" t="84463" r="2132" b="3782"/>
          <a:stretch>
            <a:fillRect/>
          </a:stretch>
        </p:blipFill>
        <p:spPr bwMode="auto">
          <a:xfrm>
            <a:off x="5776685" y="6266346"/>
            <a:ext cx="3367315" cy="591654"/>
          </a:xfrm>
          <a:prstGeom prst="rect">
            <a:avLst/>
          </a:prstGeom>
          <a:noFill/>
          <a:ln w="9525">
            <a:noFill/>
            <a:miter lim="800000"/>
            <a:headEnd/>
            <a:tailEnd/>
          </a:ln>
        </p:spPr>
      </p:pic>
      <p:sp>
        <p:nvSpPr>
          <p:cNvPr id="7" name="TextBox 6"/>
          <p:cNvSpPr txBox="1"/>
          <p:nvPr/>
        </p:nvSpPr>
        <p:spPr>
          <a:xfrm>
            <a:off x="3419475" y="5981700"/>
            <a:ext cx="2028825" cy="246221"/>
          </a:xfrm>
          <a:prstGeom prst="rect">
            <a:avLst/>
          </a:prstGeom>
          <a:noFill/>
        </p:spPr>
        <p:txBody>
          <a:bodyPr wrap="square" rtlCol="0">
            <a:spAutoFit/>
          </a:bodyPr>
          <a:lstStyle/>
          <a:p>
            <a:pPr algn="ctr"/>
            <a:r>
              <a:rPr lang="en-US" sz="1000" dirty="0" smtClean="0"/>
              <a:t>(Dempsey, 2008)</a:t>
            </a:r>
            <a:endParaRPr lang="en-US" sz="1000"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Themes</a:t>
            </a:r>
            <a:endParaRPr lang="en-US" dirty="0"/>
          </a:p>
        </p:txBody>
      </p:sp>
      <p:sp>
        <p:nvSpPr>
          <p:cNvPr id="5" name="Text Placeholder 4"/>
          <p:cNvSpPr>
            <a:spLocks noGrp="1"/>
          </p:cNvSpPr>
          <p:nvPr>
            <p:ph type="body" idx="1"/>
          </p:nvPr>
        </p:nvSpPr>
        <p:spPr/>
        <p:txBody>
          <a:bodyPr/>
          <a:lstStyle/>
          <a:p>
            <a:r>
              <a:rPr lang="en-US" dirty="0" smtClean="0"/>
              <a:t>What We Learned</a:t>
            </a:r>
            <a:endParaRPr lang="en-US" dirty="0"/>
          </a:p>
        </p:txBody>
      </p:sp>
      <p:pic>
        <p:nvPicPr>
          <p:cNvPr id="6"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rot="372974">
            <a:off x="5190268" y="2272484"/>
            <a:ext cx="3018776" cy="3578752"/>
          </a:xfrm>
          <a:prstGeom prst="rect">
            <a:avLst/>
          </a:prstGeom>
          <a:noFill/>
        </p:spPr>
      </p:pic>
      <p:sp>
        <p:nvSpPr>
          <p:cNvPr id="8" name="TextBox 7"/>
          <p:cNvSpPr txBox="1"/>
          <p:nvPr/>
        </p:nvSpPr>
        <p:spPr>
          <a:xfrm rot="390203">
            <a:off x="5153471" y="5311523"/>
            <a:ext cx="2815579" cy="353943"/>
          </a:xfrm>
          <a:prstGeom prst="rect">
            <a:avLst/>
          </a:prstGeom>
          <a:noFill/>
        </p:spPr>
        <p:txBody>
          <a:bodyPr wrap="square" rtlCol="0">
            <a:spAutoFit/>
          </a:bodyPr>
          <a:lstStyle/>
          <a:p>
            <a:pPr algn="ctr"/>
            <a:r>
              <a:rPr lang="en-US" sz="1700" dirty="0" smtClean="0">
                <a:latin typeface="Bradley Hand ITC" pitchFamily="66" charset="0"/>
              </a:rPr>
              <a:t>A closer look</a:t>
            </a:r>
            <a:endParaRPr lang="en-US" sz="1700" dirty="0">
              <a:latin typeface="Bradley Hand ITC" pitchFamily="66" charset="0"/>
            </a:endParaRPr>
          </a:p>
        </p:txBody>
      </p:sp>
      <p:sp>
        <p:nvSpPr>
          <p:cNvPr id="9" name="Rectangle 8"/>
          <p:cNvSpPr/>
          <p:nvPr/>
        </p:nvSpPr>
        <p:spPr>
          <a:xfrm rot="360000">
            <a:off x="5313766" y="2452368"/>
            <a:ext cx="2840874" cy="26900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1" name="Picture 3" descr="C:\Users\dardena\AppData\Local\Microsoft\Windows\Temporary Internet Files\Content.IE5\S6UVZ40W\MP900439410[1].jpg"/>
          <p:cNvPicPr>
            <a:picLocks noChangeAspect="1" noChangeArrowheads="1"/>
          </p:cNvPicPr>
          <p:nvPr/>
        </p:nvPicPr>
        <p:blipFill>
          <a:blip r:embed="rId4"/>
          <a:srcRect/>
          <a:stretch>
            <a:fillRect/>
          </a:stretch>
        </p:blipFill>
        <p:spPr bwMode="auto">
          <a:xfrm rot="467399">
            <a:off x="5620808" y="2509159"/>
            <a:ext cx="2259066" cy="2581597"/>
          </a:xfrm>
          <a:prstGeom prst="rect">
            <a:avLst/>
          </a:prstGeom>
          <a:noFill/>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rot="180000">
            <a:off x="5086212" y="1663826"/>
            <a:ext cx="3650740" cy="4327945"/>
          </a:xfrm>
          <a:prstGeom prst="rect">
            <a:avLst/>
          </a:prstGeom>
          <a:noFill/>
        </p:spPr>
      </p:pic>
      <p:sp>
        <p:nvSpPr>
          <p:cNvPr id="2" name="Title 1"/>
          <p:cNvSpPr>
            <a:spLocks noGrp="1"/>
          </p:cNvSpPr>
          <p:nvPr>
            <p:ph type="title"/>
          </p:nvPr>
        </p:nvSpPr>
        <p:spPr/>
        <p:txBody>
          <a:bodyPr/>
          <a:lstStyle/>
          <a:p>
            <a:r>
              <a:rPr lang="en-US" dirty="0" smtClean="0"/>
              <a:t>Convenience is King</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pPr lvl="1"/>
            <a:endParaRPr lang="en-US" dirty="0"/>
          </a:p>
        </p:txBody>
      </p:sp>
      <p:pic>
        <p:nvPicPr>
          <p:cNvPr id="3082" name="Picture 10" descr="C:\Users\dardena\AppData\Local\Microsoft\Windows\Temporary Internet Files\Content.IE5\HUJRNM11\MP910218740[1].jpg"/>
          <p:cNvPicPr>
            <a:picLocks noChangeAspect="1" noChangeArrowheads="1"/>
          </p:cNvPicPr>
          <p:nvPr/>
        </p:nvPicPr>
        <p:blipFill>
          <a:blip r:embed="rId4"/>
          <a:srcRect l="3061" t="42346" r="74489" b="40760"/>
          <a:stretch>
            <a:fillRect/>
          </a:stretch>
        </p:blipFill>
        <p:spPr bwMode="auto">
          <a:xfrm rot="180000">
            <a:off x="5235543" y="1879623"/>
            <a:ext cx="3360593" cy="3176478"/>
          </a:xfrm>
          <a:prstGeom prst="rect">
            <a:avLst/>
          </a:prstGeom>
          <a:ln>
            <a:noFill/>
          </a:ln>
          <a:effectLst/>
        </p:spPr>
      </p:pic>
      <p:sp>
        <p:nvSpPr>
          <p:cNvPr id="16" name="TextBox 15"/>
          <p:cNvSpPr txBox="1"/>
          <p:nvPr/>
        </p:nvSpPr>
        <p:spPr>
          <a:xfrm rot="21840000">
            <a:off x="5010031" y="4087447"/>
            <a:ext cx="3634805" cy="1255824"/>
          </a:xfrm>
          <a:prstGeom prst="rect">
            <a:avLst/>
          </a:prstGeom>
          <a:noFill/>
        </p:spPr>
        <p:txBody>
          <a:bodyPr wrap="square" rtlCol="0">
            <a:prstTxWarp prst="textButton">
              <a:avLst>
                <a:gd name="adj" fmla="val 11958523"/>
              </a:avLst>
            </a:prstTxWarp>
            <a:spAutoFit/>
          </a:bodyPr>
          <a:lstStyle/>
          <a:p>
            <a:r>
              <a:rPr lang="en-US" sz="2800" b="1" dirty="0" smtClean="0">
                <a:solidFill>
                  <a:schemeClr val="bg1"/>
                </a:solidFill>
                <a:latin typeface="Tempus Sans ITC" pitchFamily="82" charset="0"/>
              </a:rPr>
              <a:t>CONVENIENCE</a:t>
            </a:r>
            <a:endParaRPr lang="en-US" sz="2800" b="1" dirty="0">
              <a:solidFill>
                <a:schemeClr val="bg1"/>
              </a:solidFill>
              <a:latin typeface="Tempus Sans ITC" pitchFamily="82" charset="0"/>
            </a:endParaRPr>
          </a:p>
        </p:txBody>
      </p:sp>
      <p:sp>
        <p:nvSpPr>
          <p:cNvPr id="7" name="Content Placeholder 2"/>
          <p:cNvSpPr txBox="1">
            <a:spLocks/>
          </p:cNvSpPr>
          <p:nvPr/>
        </p:nvSpPr>
        <p:spPr>
          <a:xfrm>
            <a:off x="308428" y="1494973"/>
            <a:ext cx="4684485" cy="4383313"/>
          </a:xfrm>
          <a:prstGeom prst="rect">
            <a:avLst/>
          </a:prstGeom>
        </p:spPr>
        <p:txBody>
          <a:bodyPr vert="horz" lIns="91440" tIns="45720" rIns="91440" bIns="45720" rtlCol="0">
            <a:normAutofit/>
          </a:bodyPr>
          <a:lstStyle/>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r>
              <a:rPr kumimoji="0" lang="en-US" sz="2200" b="1" i="0" u="none" strike="noStrike" kern="1200" cap="none" spc="0" normalizeH="0" baseline="0" noProof="0" dirty="0" smtClean="0">
                <a:ln>
                  <a:noFill/>
                </a:ln>
                <a:solidFill>
                  <a:schemeClr val="tx1"/>
                </a:solidFill>
                <a:effectLst/>
                <a:uLnTx/>
                <a:uFillTx/>
                <a:latin typeface="Arial"/>
                <a:ea typeface="+mn-ea"/>
                <a:cs typeface="Arial"/>
              </a:rPr>
              <a:t>Convenience dictates choices</a:t>
            </a:r>
          </a:p>
          <a:p>
            <a:pPr marL="690563" lvl="1" indent="-233363">
              <a:lnSpc>
                <a:spcPct val="110000"/>
              </a:lnSpc>
              <a:spcBef>
                <a:spcPts val="900"/>
              </a:spcBef>
              <a:buFont typeface="Arial" pitchFamily="34" charset="0"/>
              <a:buChar char="•"/>
              <a:defRPr/>
            </a:pPr>
            <a:r>
              <a:rPr lang="en-US" sz="2000" b="1" dirty="0" smtClean="0">
                <a:cs typeface="Arial"/>
              </a:rPr>
              <a:t>Is it readily accessible online?</a:t>
            </a:r>
          </a:p>
          <a:p>
            <a:pPr marL="690563" lvl="1" indent="-233363">
              <a:lnSpc>
                <a:spcPct val="110000"/>
              </a:lnSpc>
              <a:spcBef>
                <a:spcPts val="900"/>
              </a:spcBef>
              <a:buFont typeface="Arial" pitchFamily="34" charset="0"/>
              <a:buChar char="•"/>
              <a:defRPr/>
            </a:pPr>
            <a:r>
              <a:rPr lang="en-US" sz="2000" b="1" dirty="0" smtClean="0">
                <a:cs typeface="Arial"/>
              </a:rPr>
              <a:t>Does it contain the needed information &amp; is it easy to use?</a:t>
            </a:r>
          </a:p>
          <a:p>
            <a:pPr marL="690563" lvl="1" indent="-233363">
              <a:lnSpc>
                <a:spcPct val="110000"/>
              </a:lnSpc>
              <a:spcBef>
                <a:spcPts val="900"/>
              </a:spcBef>
              <a:buFont typeface="Arial" pitchFamily="34" charset="0"/>
              <a:buChar char="•"/>
              <a:defRPr/>
            </a:pPr>
            <a:r>
              <a:rPr lang="en-US" sz="2000" b="1" dirty="0" smtClean="0">
                <a:cs typeface="Arial"/>
              </a:rPr>
              <a:t>How much time will it take to access &amp; use the source?</a:t>
            </a:r>
          </a:p>
          <a:p>
            <a:pPr marL="690563" lvl="1" indent="-233363">
              <a:lnSpc>
                <a:spcPct val="110000"/>
              </a:lnSpc>
              <a:spcBef>
                <a:spcPts val="900"/>
              </a:spcBef>
              <a:buFont typeface="Arial" pitchFamily="34" charset="0"/>
              <a:buChar char="•"/>
              <a:defRPr/>
            </a:pPr>
            <a:r>
              <a:rPr lang="en-US" sz="2000" b="1" dirty="0" smtClean="0">
                <a:cs typeface="Arial"/>
              </a:rPr>
              <a:t>Is it a familiar interface and easily navigable interface? </a:t>
            </a:r>
          </a:p>
          <a:p>
            <a:pPr marL="1147763" lvl="2" indent="-233363">
              <a:lnSpc>
                <a:spcPct val="110000"/>
              </a:lnSpc>
              <a:spcBef>
                <a:spcPts val="900"/>
              </a:spcBef>
              <a:buFont typeface="Arial" pitchFamily="34" charset="0"/>
              <a:buChar char="•"/>
              <a:defRPr/>
            </a:pPr>
            <a:r>
              <a:rPr lang="en-US" b="1" dirty="0" smtClean="0">
                <a:cs typeface="Arial"/>
              </a:rPr>
              <a:t>Google </a:t>
            </a:r>
          </a:p>
          <a:p>
            <a:pPr marL="1147763" lvl="2" indent="-233363">
              <a:lnSpc>
                <a:spcPct val="110000"/>
              </a:lnSpc>
              <a:spcBef>
                <a:spcPts val="900"/>
              </a:spcBef>
              <a:buFont typeface="Arial" pitchFamily="34" charset="0"/>
              <a:buChar char="•"/>
              <a:defRPr/>
            </a:pPr>
            <a:r>
              <a:rPr lang="en-US" b="1" dirty="0" smtClean="0">
                <a:cs typeface="Arial"/>
              </a:rPr>
              <a:t>Wikipedia</a:t>
            </a:r>
          </a:p>
          <a:p>
            <a:pPr marL="690563" lvl="1" indent="-233363">
              <a:lnSpc>
                <a:spcPct val="110000"/>
              </a:lnSpc>
              <a:spcBef>
                <a:spcPts val="900"/>
              </a:spcBef>
              <a:buFont typeface="Arial"/>
              <a:buChar char="•"/>
            </a:pPr>
            <a:endParaRPr kumimoji="0" lang="en-US" sz="2400" b="1" i="0" u="none" strike="noStrike" kern="1200" cap="none" spc="0" normalizeH="0" baseline="0" noProof="0" dirty="0" smtClean="0">
              <a:ln>
                <a:noFill/>
              </a:ln>
              <a:solidFill>
                <a:schemeClr val="tx1"/>
              </a:solidFill>
              <a:effectLst/>
              <a:uLnTx/>
              <a:uFillTx/>
              <a:latin typeface="Arial"/>
              <a:ea typeface="+mn-ea"/>
              <a:cs typeface="Arial"/>
            </a:endParaRP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Arial"/>
              <a:ea typeface="+mn-ea"/>
              <a:cs typeface="Arial"/>
            </a:endParaRPr>
          </a:p>
        </p:txBody>
      </p:sp>
      <p:sp>
        <p:nvSpPr>
          <p:cNvPr id="8" name="TextBox 7"/>
          <p:cNvSpPr txBox="1"/>
          <p:nvPr/>
        </p:nvSpPr>
        <p:spPr>
          <a:xfrm rot="208376">
            <a:off x="5718625" y="5254171"/>
            <a:ext cx="2743200" cy="369332"/>
          </a:xfrm>
          <a:prstGeom prst="rect">
            <a:avLst/>
          </a:prstGeom>
          <a:noFill/>
        </p:spPr>
        <p:txBody>
          <a:bodyPr wrap="square" rtlCol="0">
            <a:spAutoFit/>
          </a:bodyPr>
          <a:lstStyle/>
          <a:p>
            <a:r>
              <a:rPr lang="en-US" dirty="0" smtClean="0">
                <a:latin typeface="Bradley Hand ITC" pitchFamily="66" charset="0"/>
              </a:rPr>
              <a:t>Convenience is king</a:t>
            </a:r>
            <a:endParaRPr lang="en-US" dirty="0">
              <a:latin typeface="Bradley Hand ITC" pitchFamily="66"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Learning Black Market</a:t>
            </a:r>
            <a:endParaRPr lang="en-US" dirty="0"/>
          </a:p>
        </p:txBody>
      </p:sp>
      <p:pic>
        <p:nvPicPr>
          <p:cNvPr id="5"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rot="180000">
            <a:off x="5085906" y="1664070"/>
            <a:ext cx="3660344" cy="4339330"/>
          </a:xfrm>
          <a:prstGeom prst="rect">
            <a:avLst/>
          </a:prstGeom>
          <a:noFill/>
        </p:spPr>
      </p:pic>
      <p:pic>
        <p:nvPicPr>
          <p:cNvPr id="6" name="Picture 1"/>
          <p:cNvPicPr>
            <a:picLocks noChangeAspect="1"/>
          </p:cNvPicPr>
          <p:nvPr/>
        </p:nvPicPr>
        <p:blipFill>
          <a:blip r:embed="rId4" cstate="print"/>
          <a:srcRect/>
          <a:stretch>
            <a:fillRect/>
          </a:stretch>
        </p:blipFill>
        <p:spPr bwMode="auto">
          <a:xfrm rot="180000">
            <a:off x="5273200" y="1882280"/>
            <a:ext cx="3299679" cy="3173940"/>
          </a:xfrm>
          <a:prstGeom prst="rect">
            <a:avLst/>
          </a:prstGeom>
          <a:noFill/>
          <a:ln w="9525">
            <a:noFill/>
            <a:miter lim="800000"/>
            <a:headEnd/>
            <a:tailEnd/>
          </a:ln>
        </p:spPr>
      </p:pic>
      <p:sp>
        <p:nvSpPr>
          <p:cNvPr id="7" name="TextBox 6"/>
          <p:cNvSpPr txBox="1"/>
          <p:nvPr/>
        </p:nvSpPr>
        <p:spPr>
          <a:xfrm rot="180000">
            <a:off x="5261481" y="5260376"/>
            <a:ext cx="3274639" cy="646331"/>
          </a:xfrm>
          <a:prstGeom prst="rect">
            <a:avLst/>
          </a:prstGeom>
          <a:noFill/>
        </p:spPr>
        <p:txBody>
          <a:bodyPr wrap="square" rtlCol="0">
            <a:spAutoFit/>
          </a:bodyPr>
          <a:lstStyle/>
          <a:p>
            <a:pPr algn="ctr"/>
            <a:r>
              <a:rPr lang="en-US" dirty="0" smtClean="0">
                <a:latin typeface="Bradley Hand ITC" pitchFamily="66" charset="0"/>
              </a:rPr>
              <a:t>There are alternate ways to get info you need</a:t>
            </a:r>
            <a:endParaRPr lang="en-US" dirty="0">
              <a:latin typeface="Bradley Hand ITC" pitchFamily="66" charset="0"/>
            </a:endParaRPr>
          </a:p>
        </p:txBody>
      </p:sp>
      <p:sp>
        <p:nvSpPr>
          <p:cNvPr id="11" name="TextBox 10"/>
          <p:cNvSpPr txBox="1"/>
          <p:nvPr/>
        </p:nvSpPr>
        <p:spPr>
          <a:xfrm>
            <a:off x="638629" y="1329188"/>
            <a:ext cx="4252685" cy="4124206"/>
          </a:xfrm>
          <a:prstGeom prst="rect">
            <a:avLst/>
          </a:prstGeom>
          <a:noFill/>
        </p:spPr>
        <p:txBody>
          <a:bodyPr wrap="square" rtlCol="0">
            <a:spAutoFit/>
          </a:bodyPr>
          <a:lstStyle/>
          <a:p>
            <a:pPr indent="-233363">
              <a:lnSpc>
                <a:spcPct val="110000"/>
              </a:lnSpc>
              <a:spcBef>
                <a:spcPts val="900"/>
              </a:spcBef>
              <a:buFont typeface="Arial" pitchFamily="34" charset="0"/>
              <a:buChar char="•"/>
              <a:defRPr/>
            </a:pPr>
            <a:r>
              <a:rPr lang="en-US" sz="2000" b="1" dirty="0" smtClean="0">
                <a:latin typeface="Arial"/>
                <a:cs typeface="Arial"/>
              </a:rPr>
              <a:t>Covert online study habits</a:t>
            </a:r>
          </a:p>
          <a:p>
            <a:pPr lvl="1" indent="-233363">
              <a:lnSpc>
                <a:spcPct val="110000"/>
              </a:lnSpc>
              <a:spcBef>
                <a:spcPts val="900"/>
              </a:spcBef>
              <a:buFont typeface="Arial" pitchFamily="34" charset="0"/>
              <a:buChar char="•"/>
              <a:defRPr/>
            </a:pPr>
            <a:r>
              <a:rPr lang="en-US" b="1" dirty="0" smtClean="0">
                <a:latin typeface="Arial"/>
                <a:cs typeface="Arial"/>
              </a:rPr>
              <a:t>Wikipedia</a:t>
            </a:r>
          </a:p>
          <a:p>
            <a:pPr lvl="2" indent="-233363">
              <a:lnSpc>
                <a:spcPct val="110000"/>
              </a:lnSpc>
              <a:spcBef>
                <a:spcPts val="900"/>
              </a:spcBef>
              <a:buFont typeface="Arial" pitchFamily="34" charset="0"/>
              <a:buChar char="•"/>
              <a:defRPr/>
            </a:pPr>
            <a:r>
              <a:rPr lang="en-US" b="1" dirty="0" smtClean="0">
                <a:latin typeface="Arial"/>
                <a:cs typeface="Arial"/>
              </a:rPr>
              <a:t>Don’t cite</a:t>
            </a:r>
          </a:p>
          <a:p>
            <a:pPr lvl="2" indent="-233363">
              <a:lnSpc>
                <a:spcPct val="110000"/>
              </a:lnSpc>
              <a:spcBef>
                <a:spcPts val="900"/>
              </a:spcBef>
              <a:buFont typeface="Arial" pitchFamily="34" charset="0"/>
              <a:buChar char="•"/>
              <a:defRPr/>
            </a:pPr>
            <a:r>
              <a:rPr lang="en-US" b="1" dirty="0" smtClean="0">
                <a:latin typeface="Arial"/>
                <a:cs typeface="Arial"/>
              </a:rPr>
              <a:t>Widely used</a:t>
            </a:r>
          </a:p>
          <a:p>
            <a:pPr lvl="2" indent="-233363">
              <a:lnSpc>
                <a:spcPct val="110000"/>
              </a:lnSpc>
              <a:spcBef>
                <a:spcPts val="900"/>
              </a:spcBef>
              <a:buFont typeface="Arial" pitchFamily="34" charset="0"/>
              <a:buChar char="•"/>
              <a:defRPr/>
            </a:pPr>
            <a:r>
              <a:rPr lang="en-US" b="1" dirty="0" smtClean="0">
                <a:latin typeface="Arial"/>
                <a:cs typeface="Arial"/>
              </a:rPr>
              <a:t>Guilt</a:t>
            </a:r>
          </a:p>
          <a:p>
            <a:pPr indent="-233363">
              <a:lnSpc>
                <a:spcPct val="110000"/>
              </a:lnSpc>
              <a:spcBef>
                <a:spcPts val="900"/>
              </a:spcBef>
              <a:buFont typeface="Arial" pitchFamily="34" charset="0"/>
              <a:buChar char="•"/>
              <a:defRPr/>
            </a:pPr>
            <a:r>
              <a:rPr lang="en-US" sz="2000" b="1" dirty="0" smtClean="0">
                <a:latin typeface="Arial"/>
                <a:cs typeface="Arial"/>
              </a:rPr>
              <a:t>Perception that  students &amp; teachers disagree</a:t>
            </a:r>
          </a:p>
          <a:p>
            <a:pPr lvl="1" indent="-233363">
              <a:lnSpc>
                <a:spcPct val="110000"/>
              </a:lnSpc>
              <a:spcBef>
                <a:spcPts val="900"/>
              </a:spcBef>
              <a:buFont typeface="Arial" pitchFamily="34" charset="0"/>
              <a:buChar char="•"/>
              <a:defRPr/>
            </a:pPr>
            <a:r>
              <a:rPr lang="en-US" b="1" dirty="0" smtClean="0">
                <a:latin typeface="Arial"/>
                <a:cs typeface="Arial"/>
              </a:rPr>
              <a:t>Quality sources</a:t>
            </a:r>
          </a:p>
          <a:p>
            <a:pPr lvl="0"/>
            <a:r>
              <a:rPr lang="en-GB" sz="1400" b="1" dirty="0" smtClean="0">
                <a:latin typeface="Arial" pitchFamily="34" charset="0"/>
                <a:cs typeface="Arial" pitchFamily="34" charset="0"/>
              </a:rPr>
              <a:t>	</a:t>
            </a:r>
          </a:p>
          <a:p>
            <a:pPr lvl="1">
              <a:buFont typeface="Arial" pitchFamily="34" charset="0"/>
              <a:buChar char="•"/>
            </a:pPr>
            <a:endParaRPr lang="en-US" sz="2000" b="1" dirty="0" smtClean="0">
              <a:cs typeface="Arial"/>
            </a:endParaRPr>
          </a:p>
          <a:p>
            <a:endParaRPr lang="en-US" b="1" dirty="0"/>
          </a:p>
        </p:txBody>
      </p:sp>
      <p:sp>
        <p:nvSpPr>
          <p:cNvPr id="8" name="Rectangle 7"/>
          <p:cNvSpPr/>
          <p:nvPr/>
        </p:nvSpPr>
        <p:spPr>
          <a:xfrm rot="184411">
            <a:off x="5594717" y="4521591"/>
            <a:ext cx="2568332" cy="369332"/>
          </a:xfrm>
          <a:prstGeom prst="rect">
            <a:avLst/>
          </a:prstGeom>
        </p:spPr>
        <p:txBody>
          <a:bodyPr wrap="none">
            <a:spAutoFit/>
          </a:bodyPr>
          <a:lstStyle/>
          <a:p>
            <a:r>
              <a:rPr lang="en-GB" b="1" dirty="0" smtClean="0">
                <a:solidFill>
                  <a:schemeClr val="bg1"/>
                </a:solidFill>
                <a:latin typeface="Levenim MT" pitchFamily="2" charset="-79"/>
              </a:rPr>
              <a:t>http://wp.me/pLtlj-fH</a:t>
            </a:r>
            <a:endParaRPr lang="en-GB" b="1" dirty="0">
              <a:solidFill>
                <a:schemeClr val="bg1"/>
              </a:solidFill>
              <a:latin typeface="Levenim MT" pitchFamily="2" charset="-79"/>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1371600"/>
            <a:ext cx="9144000" cy="4218354"/>
            <a:chOff x="0" y="1371600"/>
            <a:chExt cx="9144000" cy="4218354"/>
          </a:xfrm>
        </p:grpSpPr>
        <p:pic>
          <p:nvPicPr>
            <p:cNvPr id="2051" name="Picture 3" descr="C:\Users\hoode\Desktop\Sources Tree Map number of items coded.jpg"/>
            <p:cNvPicPr>
              <a:picLocks noChangeAspect="1" noChangeArrowheads="1"/>
            </p:cNvPicPr>
            <p:nvPr/>
          </p:nvPicPr>
          <p:blipFill>
            <a:blip r:embed="rId3" cstate="print"/>
            <a:srcRect/>
            <a:stretch>
              <a:fillRect/>
            </a:stretch>
          </p:blipFill>
          <p:spPr bwMode="auto">
            <a:xfrm>
              <a:off x="0" y="1371600"/>
              <a:ext cx="9144000" cy="4218354"/>
            </a:xfrm>
            <a:prstGeom prst="rect">
              <a:avLst/>
            </a:prstGeom>
            <a:noFill/>
          </p:spPr>
        </p:pic>
        <p:pic>
          <p:nvPicPr>
            <p:cNvPr id="9" name="Picture 6" descr="sources"/>
            <p:cNvPicPr>
              <a:picLocks noChangeAspect="1" noChangeArrowheads="1"/>
            </p:cNvPicPr>
            <p:nvPr/>
          </p:nvPicPr>
          <p:blipFill>
            <a:blip r:embed="rId4" cstate="print"/>
            <a:srcRect/>
            <a:stretch>
              <a:fillRect/>
            </a:stretch>
          </p:blipFill>
          <p:spPr bwMode="auto">
            <a:xfrm>
              <a:off x="76200" y="1508760"/>
              <a:ext cx="1577340" cy="548640"/>
            </a:xfrm>
            <a:prstGeom prst="rect">
              <a:avLst/>
            </a:prstGeom>
            <a:noFill/>
            <a:ln w="9525">
              <a:noFill/>
              <a:miter lim="800000"/>
              <a:headEnd/>
              <a:tailEnd/>
            </a:ln>
          </p:spPr>
        </p:pic>
        <p:pic>
          <p:nvPicPr>
            <p:cNvPr id="10" name="Picture 3" descr="C:\Users\hoode\Desktop\Sources Tree Map number of items coded.jpg"/>
            <p:cNvPicPr>
              <a:picLocks noChangeAspect="1" noChangeArrowheads="1"/>
            </p:cNvPicPr>
            <p:nvPr/>
          </p:nvPicPr>
          <p:blipFill>
            <a:blip r:embed="rId5" cstate="print"/>
            <a:srcRect/>
            <a:stretch>
              <a:fillRect/>
            </a:stretch>
          </p:blipFill>
          <p:spPr bwMode="auto">
            <a:xfrm>
              <a:off x="2011680" y="1508760"/>
              <a:ext cx="2028285" cy="1872244"/>
            </a:xfrm>
            <a:prstGeom prst="rect">
              <a:avLst/>
            </a:prstGeom>
            <a:noFill/>
          </p:spPr>
        </p:pic>
        <p:sp>
          <p:nvSpPr>
            <p:cNvPr id="11" name="TextBox 10"/>
            <p:cNvSpPr txBox="1"/>
            <p:nvPr/>
          </p:nvSpPr>
          <p:spPr>
            <a:xfrm>
              <a:off x="1981200" y="1447800"/>
              <a:ext cx="1828800" cy="1107996"/>
            </a:xfrm>
            <a:prstGeom prst="rect">
              <a:avLst/>
            </a:prstGeom>
            <a:noFill/>
          </p:spPr>
          <p:txBody>
            <a:bodyPr wrap="square" rtlCol="0">
              <a:spAutoFit/>
            </a:bodyPr>
            <a:lstStyle/>
            <a:p>
              <a:pPr>
                <a:lnSpc>
                  <a:spcPct val="100000"/>
                </a:lnSpc>
                <a:spcBef>
                  <a:spcPts val="600"/>
                </a:spcBef>
              </a:pPr>
              <a:r>
                <a:rPr lang="en-US" sz="2200" b="0" dirty="0" smtClean="0">
                  <a:cs typeface="Arial" pitchFamily="34" charset="0"/>
                </a:rPr>
                <a:t>Syllabus &amp; discipline based sites</a:t>
              </a:r>
              <a:endParaRPr lang="en-US" sz="2200" b="0" dirty="0">
                <a:cs typeface="Arial" pitchFamily="34" charset="0"/>
              </a:endParaRPr>
            </a:p>
          </p:txBody>
        </p:sp>
        <p:pic>
          <p:nvPicPr>
            <p:cNvPr id="12" name="Picture 3" descr="C:\Users\hoode\Desktop\Sources Tree Map number of items coded.jpg"/>
            <p:cNvPicPr>
              <a:picLocks noChangeAspect="1" noChangeArrowheads="1"/>
            </p:cNvPicPr>
            <p:nvPr/>
          </p:nvPicPr>
          <p:blipFill>
            <a:blip r:embed="rId6" cstate="print"/>
            <a:srcRect/>
            <a:stretch>
              <a:fillRect/>
            </a:stretch>
          </p:blipFill>
          <p:spPr bwMode="auto">
            <a:xfrm>
              <a:off x="2011680" y="3547871"/>
              <a:ext cx="2057400" cy="1820008"/>
            </a:xfrm>
            <a:prstGeom prst="rect">
              <a:avLst/>
            </a:prstGeom>
            <a:noFill/>
          </p:spPr>
        </p:pic>
        <p:sp>
          <p:nvSpPr>
            <p:cNvPr id="13" name="TextBox 12"/>
            <p:cNvSpPr txBox="1"/>
            <p:nvPr/>
          </p:nvSpPr>
          <p:spPr>
            <a:xfrm>
              <a:off x="1981200" y="3505200"/>
              <a:ext cx="1828800" cy="769441"/>
            </a:xfrm>
            <a:prstGeom prst="rect">
              <a:avLst/>
            </a:prstGeom>
            <a:noFill/>
          </p:spPr>
          <p:txBody>
            <a:bodyPr wrap="square" rtlCol="0">
              <a:spAutoFit/>
            </a:bodyPr>
            <a:lstStyle/>
            <a:p>
              <a:pPr>
                <a:lnSpc>
                  <a:spcPct val="100000"/>
                </a:lnSpc>
                <a:spcBef>
                  <a:spcPts val="600"/>
                </a:spcBef>
              </a:pPr>
              <a:r>
                <a:rPr lang="en-US" sz="2200" b="0" dirty="0" smtClean="0">
                  <a:cs typeface="Arial" pitchFamily="34" charset="0"/>
                </a:rPr>
                <a:t>Major media site</a:t>
              </a:r>
              <a:endParaRPr lang="en-US" sz="2200" b="0" dirty="0">
                <a:cs typeface="Arial" pitchFamily="34" charset="0"/>
              </a:endParaRPr>
            </a:p>
          </p:txBody>
        </p:sp>
        <p:pic>
          <p:nvPicPr>
            <p:cNvPr id="14" name="Picture 3" descr="C:\Users\hoode\Desktop\Sources Tree Map number of items coded.jpg"/>
            <p:cNvPicPr>
              <a:picLocks noChangeAspect="1" noChangeArrowheads="1"/>
            </p:cNvPicPr>
            <p:nvPr/>
          </p:nvPicPr>
          <p:blipFill>
            <a:blip r:embed="rId7" cstate="print"/>
            <a:srcRect/>
            <a:stretch>
              <a:fillRect/>
            </a:stretch>
          </p:blipFill>
          <p:spPr bwMode="auto">
            <a:xfrm>
              <a:off x="4096512" y="1508760"/>
              <a:ext cx="1847088" cy="1905000"/>
            </a:xfrm>
            <a:prstGeom prst="rect">
              <a:avLst/>
            </a:prstGeom>
            <a:noFill/>
          </p:spPr>
        </p:pic>
        <p:sp>
          <p:nvSpPr>
            <p:cNvPr id="16" name="TextBox 15"/>
            <p:cNvSpPr txBox="1"/>
            <p:nvPr/>
          </p:nvSpPr>
          <p:spPr>
            <a:xfrm>
              <a:off x="4038600" y="1447800"/>
              <a:ext cx="1828800" cy="430887"/>
            </a:xfrm>
            <a:prstGeom prst="rect">
              <a:avLst/>
            </a:prstGeom>
            <a:noFill/>
          </p:spPr>
          <p:txBody>
            <a:bodyPr wrap="square" rtlCol="0">
              <a:spAutoFit/>
            </a:bodyPr>
            <a:lstStyle/>
            <a:p>
              <a:pPr>
                <a:lnSpc>
                  <a:spcPct val="100000"/>
                </a:lnSpc>
                <a:spcBef>
                  <a:spcPts val="600"/>
                </a:spcBef>
              </a:pPr>
              <a:r>
                <a:rPr lang="en-US" sz="2200" b="0" dirty="0" smtClean="0">
                  <a:cs typeface="Arial" pitchFamily="34" charset="0"/>
                </a:rPr>
                <a:t>Retail</a:t>
              </a:r>
              <a:endParaRPr lang="en-US" sz="2200" b="0" dirty="0">
                <a:cs typeface="Arial" pitchFamily="34" charset="0"/>
              </a:endParaRPr>
            </a:p>
          </p:txBody>
        </p:sp>
        <p:pic>
          <p:nvPicPr>
            <p:cNvPr id="17" name="Picture 3" descr="C:\Users\hoode\Desktop\Sources Tree Map number of items coded.jpg"/>
            <p:cNvPicPr>
              <a:picLocks noChangeAspect="1" noChangeArrowheads="1"/>
            </p:cNvPicPr>
            <p:nvPr/>
          </p:nvPicPr>
          <p:blipFill>
            <a:blip r:embed="rId8" cstate="print"/>
            <a:srcRect/>
            <a:stretch>
              <a:fillRect/>
            </a:stretch>
          </p:blipFill>
          <p:spPr bwMode="auto">
            <a:xfrm>
              <a:off x="4087368" y="3538729"/>
              <a:ext cx="1984248" cy="1731325"/>
            </a:xfrm>
            <a:prstGeom prst="rect">
              <a:avLst/>
            </a:prstGeom>
            <a:noFill/>
          </p:spPr>
        </p:pic>
        <p:sp>
          <p:nvSpPr>
            <p:cNvPr id="18" name="TextBox 17"/>
            <p:cNvSpPr txBox="1"/>
            <p:nvPr/>
          </p:nvSpPr>
          <p:spPr>
            <a:xfrm>
              <a:off x="4038600" y="3505200"/>
              <a:ext cx="1828800" cy="430887"/>
            </a:xfrm>
            <a:prstGeom prst="rect">
              <a:avLst/>
            </a:prstGeom>
            <a:noFill/>
          </p:spPr>
          <p:txBody>
            <a:bodyPr wrap="square" rtlCol="0">
              <a:spAutoFit/>
            </a:bodyPr>
            <a:lstStyle/>
            <a:p>
              <a:pPr>
                <a:lnSpc>
                  <a:spcPct val="100000"/>
                </a:lnSpc>
                <a:spcBef>
                  <a:spcPts val="600"/>
                </a:spcBef>
              </a:pPr>
              <a:r>
                <a:rPr lang="en-US" sz="2200" b="0" dirty="0" smtClean="0">
                  <a:cs typeface="Arial" pitchFamily="34" charset="0"/>
                </a:rPr>
                <a:t>Other</a:t>
              </a:r>
              <a:endParaRPr lang="en-US" sz="2200" b="0" dirty="0">
                <a:cs typeface="Arial" pitchFamily="34" charset="0"/>
              </a:endParaRPr>
            </a:p>
          </p:txBody>
        </p:sp>
        <p:pic>
          <p:nvPicPr>
            <p:cNvPr id="19" name="Picture 3" descr="C:\Users\hoode\Desktop\Sources Tree Map number of items coded.jpg"/>
            <p:cNvPicPr>
              <a:picLocks noChangeAspect="1" noChangeArrowheads="1"/>
            </p:cNvPicPr>
            <p:nvPr/>
          </p:nvPicPr>
          <p:blipFill>
            <a:blip r:embed="rId9" cstate="print"/>
            <a:srcRect/>
            <a:stretch>
              <a:fillRect/>
            </a:stretch>
          </p:blipFill>
          <p:spPr bwMode="auto">
            <a:xfrm>
              <a:off x="6096000" y="1508760"/>
              <a:ext cx="1600200" cy="2057400"/>
            </a:xfrm>
            <a:prstGeom prst="rect">
              <a:avLst/>
            </a:prstGeom>
            <a:noFill/>
          </p:spPr>
        </p:pic>
        <p:sp>
          <p:nvSpPr>
            <p:cNvPr id="20" name="TextBox 19"/>
            <p:cNvSpPr txBox="1"/>
            <p:nvPr/>
          </p:nvSpPr>
          <p:spPr>
            <a:xfrm>
              <a:off x="6019800" y="1447800"/>
              <a:ext cx="1524000" cy="769441"/>
            </a:xfrm>
            <a:prstGeom prst="rect">
              <a:avLst/>
            </a:prstGeom>
            <a:noFill/>
          </p:spPr>
          <p:txBody>
            <a:bodyPr wrap="square" rtlCol="0">
              <a:spAutoFit/>
            </a:bodyPr>
            <a:lstStyle/>
            <a:p>
              <a:pPr>
                <a:lnSpc>
                  <a:spcPct val="100000"/>
                </a:lnSpc>
                <a:spcBef>
                  <a:spcPts val="600"/>
                </a:spcBef>
              </a:pPr>
              <a:r>
                <a:rPr lang="en-US" sz="2200" b="0" dirty="0" smtClean="0">
                  <a:cs typeface="Arial" pitchFamily="34" charset="0"/>
                </a:rPr>
                <a:t>University websites</a:t>
              </a:r>
              <a:endParaRPr lang="en-US" sz="2200" b="0" dirty="0">
                <a:cs typeface="Arial" pitchFamily="34" charset="0"/>
              </a:endParaRPr>
            </a:p>
          </p:txBody>
        </p:sp>
        <p:pic>
          <p:nvPicPr>
            <p:cNvPr id="22" name="Picture 3" descr="C:\Users\hoode\Desktop\Sources Tree Map number of items coded.jpg"/>
            <p:cNvPicPr>
              <a:picLocks noChangeAspect="1" noChangeArrowheads="1"/>
            </p:cNvPicPr>
            <p:nvPr/>
          </p:nvPicPr>
          <p:blipFill>
            <a:blip r:embed="rId10" cstate="print"/>
            <a:srcRect/>
            <a:stretch>
              <a:fillRect/>
            </a:stretch>
          </p:blipFill>
          <p:spPr bwMode="auto">
            <a:xfrm>
              <a:off x="7696200" y="1508760"/>
              <a:ext cx="1371600" cy="2057400"/>
            </a:xfrm>
            <a:prstGeom prst="rect">
              <a:avLst/>
            </a:prstGeom>
            <a:noFill/>
          </p:spPr>
        </p:pic>
        <p:sp>
          <p:nvSpPr>
            <p:cNvPr id="23" name="TextBox 22"/>
            <p:cNvSpPr txBox="1"/>
            <p:nvPr/>
          </p:nvSpPr>
          <p:spPr>
            <a:xfrm>
              <a:off x="7663543" y="1447800"/>
              <a:ext cx="1480457" cy="769441"/>
            </a:xfrm>
            <a:prstGeom prst="rect">
              <a:avLst/>
            </a:prstGeom>
            <a:noFill/>
          </p:spPr>
          <p:txBody>
            <a:bodyPr wrap="square" rtlCol="0">
              <a:spAutoFit/>
            </a:bodyPr>
            <a:lstStyle/>
            <a:p>
              <a:pPr>
                <a:lnSpc>
                  <a:spcPct val="100000"/>
                </a:lnSpc>
                <a:spcBef>
                  <a:spcPts val="600"/>
                </a:spcBef>
              </a:pPr>
              <a:r>
                <a:rPr lang="en-US" sz="2200" b="0" dirty="0" smtClean="0">
                  <a:cs typeface="Arial" pitchFamily="34" charset="0"/>
                </a:rPr>
                <a:t>University databases</a:t>
              </a:r>
              <a:endParaRPr lang="en-US" sz="2200" b="0" dirty="0">
                <a:cs typeface="Arial" pitchFamily="34" charset="0"/>
              </a:endParaRPr>
            </a:p>
          </p:txBody>
        </p:sp>
        <p:pic>
          <p:nvPicPr>
            <p:cNvPr id="24" name="Picture 3" descr="C:\Users\hoode\Desktop\Sources Tree Map number of items coded.jpg"/>
            <p:cNvPicPr>
              <a:picLocks noChangeAspect="1" noChangeArrowheads="1"/>
            </p:cNvPicPr>
            <p:nvPr/>
          </p:nvPicPr>
          <p:blipFill>
            <a:blip r:embed="rId11" cstate="print"/>
            <a:srcRect/>
            <a:stretch>
              <a:fillRect/>
            </a:stretch>
          </p:blipFill>
          <p:spPr bwMode="auto">
            <a:xfrm>
              <a:off x="6089904" y="3776472"/>
              <a:ext cx="990600" cy="1524000"/>
            </a:xfrm>
            <a:prstGeom prst="rect">
              <a:avLst/>
            </a:prstGeom>
            <a:noFill/>
          </p:spPr>
        </p:pic>
        <p:sp>
          <p:nvSpPr>
            <p:cNvPr id="25" name="TextBox 24"/>
            <p:cNvSpPr txBox="1"/>
            <p:nvPr/>
          </p:nvSpPr>
          <p:spPr>
            <a:xfrm>
              <a:off x="6019800" y="3733800"/>
              <a:ext cx="1066800" cy="646331"/>
            </a:xfrm>
            <a:prstGeom prst="rect">
              <a:avLst/>
            </a:prstGeom>
            <a:noFill/>
          </p:spPr>
          <p:txBody>
            <a:bodyPr wrap="square" rtlCol="0">
              <a:spAutoFit/>
            </a:bodyPr>
            <a:lstStyle/>
            <a:p>
              <a:pPr>
                <a:lnSpc>
                  <a:spcPct val="100000"/>
                </a:lnSpc>
                <a:spcBef>
                  <a:spcPts val="600"/>
                </a:spcBef>
              </a:pPr>
              <a:r>
                <a:rPr lang="en-US" sz="1800" b="0" dirty="0" smtClean="0">
                  <a:cs typeface="Arial" pitchFamily="34" charset="0"/>
                </a:rPr>
                <a:t>iPlayer/TV</a:t>
              </a:r>
              <a:endParaRPr lang="en-US" sz="1800" b="0" dirty="0">
                <a:cs typeface="Arial" pitchFamily="34" charset="0"/>
              </a:endParaRPr>
            </a:p>
          </p:txBody>
        </p:sp>
        <p:pic>
          <p:nvPicPr>
            <p:cNvPr id="27" name="Picture 3" descr="C:\Users\hoode\Desktop\Sources Tree Map number of items coded.jpg"/>
            <p:cNvPicPr>
              <a:picLocks noChangeAspect="1" noChangeArrowheads="1"/>
            </p:cNvPicPr>
            <p:nvPr/>
          </p:nvPicPr>
          <p:blipFill>
            <a:blip r:embed="rId12" cstate="print"/>
            <a:srcRect/>
            <a:stretch>
              <a:fillRect/>
            </a:stretch>
          </p:blipFill>
          <p:spPr bwMode="auto">
            <a:xfrm>
              <a:off x="7086600" y="3785616"/>
              <a:ext cx="838200" cy="762000"/>
            </a:xfrm>
            <a:prstGeom prst="rect">
              <a:avLst/>
            </a:prstGeom>
            <a:noFill/>
          </p:spPr>
        </p:pic>
        <p:sp>
          <p:nvSpPr>
            <p:cNvPr id="28" name="TextBox 27"/>
            <p:cNvSpPr txBox="1"/>
            <p:nvPr/>
          </p:nvSpPr>
          <p:spPr>
            <a:xfrm>
              <a:off x="7010400" y="3733800"/>
              <a:ext cx="1066800" cy="584775"/>
            </a:xfrm>
            <a:prstGeom prst="rect">
              <a:avLst/>
            </a:prstGeom>
            <a:noFill/>
          </p:spPr>
          <p:txBody>
            <a:bodyPr wrap="square" rtlCol="0">
              <a:spAutoFit/>
            </a:bodyPr>
            <a:lstStyle/>
            <a:p>
              <a:pPr>
                <a:lnSpc>
                  <a:spcPct val="100000"/>
                </a:lnSpc>
                <a:spcBef>
                  <a:spcPts val="600"/>
                </a:spcBef>
              </a:pPr>
              <a:r>
                <a:rPr lang="en-US" sz="1600" b="0" dirty="0" smtClean="0">
                  <a:cs typeface="Arial" pitchFamily="34" charset="0"/>
                </a:rPr>
                <a:t>Photo sites</a:t>
              </a:r>
              <a:endParaRPr lang="en-US" sz="1600" b="0" dirty="0">
                <a:cs typeface="Arial" pitchFamily="34" charset="0"/>
              </a:endParaRPr>
            </a:p>
          </p:txBody>
        </p:sp>
        <p:pic>
          <p:nvPicPr>
            <p:cNvPr id="29" name="Picture 3" descr="C:\Users\hoode\Desktop\Sources Tree Map number of items coded.jpg"/>
            <p:cNvPicPr>
              <a:picLocks noChangeAspect="1" noChangeArrowheads="1"/>
            </p:cNvPicPr>
            <p:nvPr/>
          </p:nvPicPr>
          <p:blipFill>
            <a:blip r:embed="rId13" cstate="print"/>
            <a:srcRect/>
            <a:stretch>
              <a:fillRect/>
            </a:stretch>
          </p:blipFill>
          <p:spPr bwMode="auto">
            <a:xfrm>
              <a:off x="7086600" y="4724400"/>
              <a:ext cx="838200" cy="538420"/>
            </a:xfrm>
            <a:prstGeom prst="rect">
              <a:avLst/>
            </a:prstGeom>
            <a:noFill/>
          </p:spPr>
        </p:pic>
        <p:pic>
          <p:nvPicPr>
            <p:cNvPr id="30" name="Picture 3" descr="C:\Users\hoode\Desktop\Sources Tree Map number of items coded.jpg"/>
            <p:cNvPicPr>
              <a:picLocks noChangeAspect="1" noChangeArrowheads="1"/>
            </p:cNvPicPr>
            <p:nvPr/>
          </p:nvPicPr>
          <p:blipFill>
            <a:blip r:embed="rId13" cstate="print"/>
            <a:srcRect/>
            <a:stretch>
              <a:fillRect/>
            </a:stretch>
          </p:blipFill>
          <p:spPr bwMode="auto">
            <a:xfrm>
              <a:off x="7982712" y="4724400"/>
              <a:ext cx="402336" cy="685800"/>
            </a:xfrm>
            <a:prstGeom prst="rect">
              <a:avLst/>
            </a:prstGeom>
            <a:noFill/>
          </p:spPr>
        </p:pic>
        <p:pic>
          <p:nvPicPr>
            <p:cNvPr id="31" name="Picture 3" descr="C:\Users\hoode\Desktop\Sources Tree Map number of items coded.jpg"/>
            <p:cNvPicPr>
              <a:picLocks noChangeAspect="1" noChangeArrowheads="1"/>
            </p:cNvPicPr>
            <p:nvPr/>
          </p:nvPicPr>
          <p:blipFill>
            <a:blip r:embed="rId13" cstate="print"/>
            <a:srcRect/>
            <a:stretch>
              <a:fillRect/>
            </a:stretch>
          </p:blipFill>
          <p:spPr bwMode="auto">
            <a:xfrm>
              <a:off x="7973568" y="3794760"/>
              <a:ext cx="521208" cy="888422"/>
            </a:xfrm>
            <a:prstGeom prst="rect">
              <a:avLst/>
            </a:prstGeom>
            <a:noFill/>
          </p:spPr>
        </p:pic>
        <p:pic>
          <p:nvPicPr>
            <p:cNvPr id="32" name="Picture 3" descr="C:\Users\hoode\Desktop\Sources Tree Map number of items coded.jpg"/>
            <p:cNvPicPr>
              <a:picLocks noChangeAspect="1" noChangeArrowheads="1"/>
            </p:cNvPicPr>
            <p:nvPr/>
          </p:nvPicPr>
          <p:blipFill>
            <a:blip r:embed="rId13" cstate="print"/>
            <a:srcRect/>
            <a:stretch>
              <a:fillRect/>
            </a:stretch>
          </p:blipFill>
          <p:spPr bwMode="auto">
            <a:xfrm>
              <a:off x="8522208" y="3785616"/>
              <a:ext cx="530352" cy="904008"/>
            </a:xfrm>
            <a:prstGeom prst="rect">
              <a:avLst/>
            </a:prstGeom>
            <a:noFill/>
          </p:spPr>
        </p:pic>
        <p:sp>
          <p:nvSpPr>
            <p:cNvPr id="33" name="TextBox 32"/>
            <p:cNvSpPr txBox="1"/>
            <p:nvPr/>
          </p:nvSpPr>
          <p:spPr>
            <a:xfrm>
              <a:off x="7010400" y="4648200"/>
              <a:ext cx="1066800" cy="584775"/>
            </a:xfrm>
            <a:prstGeom prst="rect">
              <a:avLst/>
            </a:prstGeom>
            <a:noFill/>
          </p:spPr>
          <p:txBody>
            <a:bodyPr wrap="square" rtlCol="0">
              <a:spAutoFit/>
            </a:bodyPr>
            <a:lstStyle/>
            <a:p>
              <a:pPr>
                <a:lnSpc>
                  <a:spcPct val="100000"/>
                </a:lnSpc>
                <a:spcBef>
                  <a:spcPts val="600"/>
                </a:spcBef>
              </a:pPr>
              <a:r>
                <a:rPr lang="en-US" sz="1600" b="0" dirty="0" smtClean="0">
                  <a:cs typeface="Arial" pitchFamily="34" charset="0"/>
                </a:rPr>
                <a:t>Exam board</a:t>
              </a:r>
              <a:endParaRPr lang="en-US" sz="1600" b="0" dirty="0">
                <a:cs typeface="Arial" pitchFamily="34" charset="0"/>
              </a:endParaRPr>
            </a:p>
          </p:txBody>
        </p:sp>
        <p:sp>
          <p:nvSpPr>
            <p:cNvPr id="34" name="TextBox 33"/>
            <p:cNvSpPr txBox="1"/>
            <p:nvPr/>
          </p:nvSpPr>
          <p:spPr>
            <a:xfrm>
              <a:off x="7904202" y="3810000"/>
              <a:ext cx="553998" cy="914400"/>
            </a:xfrm>
            <a:prstGeom prst="rect">
              <a:avLst/>
            </a:prstGeom>
            <a:noFill/>
          </p:spPr>
          <p:txBody>
            <a:bodyPr vert="vert270" wrap="square" rtlCol="0">
              <a:spAutoFit/>
            </a:bodyPr>
            <a:lstStyle/>
            <a:p>
              <a:pPr>
                <a:lnSpc>
                  <a:spcPct val="100000"/>
                </a:lnSpc>
                <a:spcBef>
                  <a:spcPts val="600"/>
                </a:spcBef>
              </a:pPr>
              <a:r>
                <a:rPr lang="en-US" sz="1200" b="0" dirty="0" smtClean="0">
                  <a:cs typeface="Arial" pitchFamily="34" charset="0"/>
                </a:rPr>
                <a:t>Non English Language</a:t>
              </a:r>
              <a:endParaRPr lang="en-US" sz="1200" b="0" dirty="0">
                <a:cs typeface="Arial" pitchFamily="34" charset="0"/>
              </a:endParaRPr>
            </a:p>
          </p:txBody>
        </p:sp>
        <p:sp>
          <p:nvSpPr>
            <p:cNvPr id="35" name="TextBox 34"/>
            <p:cNvSpPr txBox="1"/>
            <p:nvPr/>
          </p:nvSpPr>
          <p:spPr>
            <a:xfrm>
              <a:off x="7924800" y="4572000"/>
              <a:ext cx="369332" cy="914400"/>
            </a:xfrm>
            <a:prstGeom prst="rect">
              <a:avLst/>
            </a:prstGeom>
            <a:noFill/>
          </p:spPr>
          <p:txBody>
            <a:bodyPr vert="vert270" wrap="square" rtlCol="0">
              <a:spAutoFit/>
            </a:bodyPr>
            <a:lstStyle/>
            <a:p>
              <a:pPr>
                <a:lnSpc>
                  <a:spcPct val="100000"/>
                </a:lnSpc>
                <a:spcBef>
                  <a:spcPts val="600"/>
                </a:spcBef>
              </a:pPr>
              <a:r>
                <a:rPr lang="en-US" sz="1200" b="0" dirty="0" smtClean="0">
                  <a:cs typeface="Arial" pitchFamily="34" charset="0"/>
                </a:rPr>
                <a:t>Dictionary</a:t>
              </a:r>
              <a:endParaRPr lang="en-US" sz="1200" b="0" dirty="0">
                <a:cs typeface="Arial" pitchFamily="34" charset="0"/>
              </a:endParaRPr>
            </a:p>
          </p:txBody>
        </p:sp>
        <p:sp>
          <p:nvSpPr>
            <p:cNvPr id="36" name="TextBox 35"/>
            <p:cNvSpPr txBox="1"/>
            <p:nvPr/>
          </p:nvSpPr>
          <p:spPr>
            <a:xfrm>
              <a:off x="8458200" y="3810000"/>
              <a:ext cx="553998" cy="914400"/>
            </a:xfrm>
            <a:prstGeom prst="rect">
              <a:avLst/>
            </a:prstGeom>
            <a:noFill/>
          </p:spPr>
          <p:txBody>
            <a:bodyPr vert="vert270" wrap="square" rtlCol="0">
              <a:spAutoFit/>
            </a:bodyPr>
            <a:lstStyle/>
            <a:p>
              <a:pPr>
                <a:lnSpc>
                  <a:spcPct val="100000"/>
                </a:lnSpc>
                <a:spcBef>
                  <a:spcPts val="600"/>
                </a:spcBef>
              </a:pPr>
              <a:r>
                <a:rPr lang="en-US" sz="1200" b="0" dirty="0" smtClean="0">
                  <a:cs typeface="Arial" pitchFamily="34" charset="0"/>
                </a:rPr>
                <a:t>Textbook websites</a:t>
              </a:r>
              <a:endParaRPr lang="en-US" sz="1200" b="0" dirty="0">
                <a:cs typeface="Arial" pitchFamily="34" charset="0"/>
              </a:endParaRPr>
            </a:p>
          </p:txBody>
        </p:sp>
        <p:pic>
          <p:nvPicPr>
            <p:cNvPr id="37" name="Picture 3" descr="C:\Users\hoode\Desktop\Sources Tree Map number of items coded.jpg"/>
            <p:cNvPicPr>
              <a:picLocks noChangeAspect="1" noChangeArrowheads="1"/>
            </p:cNvPicPr>
            <p:nvPr/>
          </p:nvPicPr>
          <p:blipFill>
            <a:blip r:embed="rId14" cstate="print"/>
            <a:srcRect/>
            <a:stretch>
              <a:fillRect/>
            </a:stretch>
          </p:blipFill>
          <p:spPr bwMode="auto">
            <a:xfrm>
              <a:off x="8421624" y="4724400"/>
              <a:ext cx="569976" cy="381000"/>
            </a:xfrm>
            <a:prstGeom prst="rect">
              <a:avLst/>
            </a:prstGeom>
            <a:noFill/>
          </p:spPr>
        </p:pic>
        <p:pic>
          <p:nvPicPr>
            <p:cNvPr id="38" name="Picture 3" descr="C:\Users\hoode\Desktop\Sources Tree Map number of items coded.jpg"/>
            <p:cNvPicPr>
              <a:picLocks noChangeAspect="1" noChangeArrowheads="1"/>
            </p:cNvPicPr>
            <p:nvPr/>
          </p:nvPicPr>
          <p:blipFill>
            <a:blip r:embed="rId15" cstate="print"/>
            <a:srcRect/>
            <a:stretch>
              <a:fillRect/>
            </a:stretch>
          </p:blipFill>
          <p:spPr bwMode="auto">
            <a:xfrm>
              <a:off x="8421624" y="5230368"/>
              <a:ext cx="630936" cy="179832"/>
            </a:xfrm>
            <a:prstGeom prst="rect">
              <a:avLst/>
            </a:prstGeom>
            <a:noFill/>
          </p:spPr>
        </p:pic>
        <p:sp>
          <p:nvSpPr>
            <p:cNvPr id="39" name="TextBox 38"/>
            <p:cNvSpPr txBox="1"/>
            <p:nvPr/>
          </p:nvSpPr>
          <p:spPr>
            <a:xfrm>
              <a:off x="8382000" y="4719935"/>
              <a:ext cx="533400" cy="461665"/>
            </a:xfrm>
            <a:prstGeom prst="rect">
              <a:avLst/>
            </a:prstGeom>
            <a:noFill/>
          </p:spPr>
          <p:txBody>
            <a:bodyPr wrap="square" rtlCol="0">
              <a:spAutoFit/>
            </a:bodyPr>
            <a:lstStyle/>
            <a:p>
              <a:pPr>
                <a:lnSpc>
                  <a:spcPct val="100000"/>
                </a:lnSpc>
                <a:spcBef>
                  <a:spcPts val="600"/>
                </a:spcBef>
              </a:pPr>
              <a:r>
                <a:rPr lang="en-US" sz="1200" b="0" dirty="0" smtClean="0">
                  <a:cs typeface="Arial" pitchFamily="34" charset="0"/>
                </a:rPr>
                <a:t>Fan sites</a:t>
              </a:r>
              <a:endParaRPr lang="en-US" sz="1200" b="0" dirty="0">
                <a:cs typeface="Arial" pitchFamily="34" charset="0"/>
              </a:endParaRPr>
            </a:p>
          </p:txBody>
        </p:sp>
        <p:sp>
          <p:nvSpPr>
            <p:cNvPr id="40" name="TextBox 39"/>
            <p:cNvSpPr txBox="1"/>
            <p:nvPr/>
          </p:nvSpPr>
          <p:spPr>
            <a:xfrm>
              <a:off x="8382000" y="5181600"/>
              <a:ext cx="762000" cy="276999"/>
            </a:xfrm>
            <a:prstGeom prst="rect">
              <a:avLst/>
            </a:prstGeom>
            <a:noFill/>
          </p:spPr>
          <p:txBody>
            <a:bodyPr wrap="square" rtlCol="0">
              <a:spAutoFit/>
            </a:bodyPr>
            <a:lstStyle/>
            <a:p>
              <a:pPr>
                <a:lnSpc>
                  <a:spcPct val="100000"/>
                </a:lnSpc>
                <a:spcBef>
                  <a:spcPts val="600"/>
                </a:spcBef>
              </a:pPr>
              <a:r>
                <a:rPr lang="en-US" sz="1200" b="0" dirty="0" smtClean="0">
                  <a:cs typeface="Arial" pitchFamily="34" charset="0"/>
                </a:rPr>
                <a:t>Disc Ch</a:t>
              </a:r>
              <a:endParaRPr lang="en-US" sz="1200" b="0" dirty="0">
                <a:cs typeface="Arial" pitchFamily="34" charset="0"/>
              </a:endParaRPr>
            </a:p>
          </p:txBody>
        </p:sp>
      </p:grpSp>
      <p:sp>
        <p:nvSpPr>
          <p:cNvPr id="75" name="Title 3"/>
          <p:cNvSpPr>
            <a:spLocks noGrp="1"/>
          </p:cNvSpPr>
          <p:nvPr>
            <p:ph type="title"/>
          </p:nvPr>
        </p:nvSpPr>
        <p:spPr>
          <a:xfrm>
            <a:off x="152400" y="0"/>
            <a:ext cx="8534400" cy="609600"/>
          </a:xfrm>
        </p:spPr>
        <p:txBody>
          <a:bodyPr>
            <a:noAutofit/>
          </a:bodyPr>
          <a:lstStyle/>
          <a:p>
            <a:r>
              <a:rPr lang="en-US" dirty="0" smtClean="0"/>
              <a:t>Sources</a:t>
            </a:r>
            <a:endParaRPr lang="en-US" dirty="0"/>
          </a:p>
        </p:txBody>
      </p:sp>
      <p:sp>
        <p:nvSpPr>
          <p:cNvPr id="41" name="TextBox 40"/>
          <p:cNvSpPr txBox="1"/>
          <p:nvPr/>
        </p:nvSpPr>
        <p:spPr>
          <a:xfrm>
            <a:off x="3429000" y="6019800"/>
            <a:ext cx="2590800" cy="276999"/>
          </a:xfrm>
          <a:prstGeom prst="rect">
            <a:avLst/>
          </a:prstGeom>
          <a:noFill/>
        </p:spPr>
        <p:txBody>
          <a:bodyPr wrap="square" rtlCol="0">
            <a:spAutoFit/>
          </a:bodyPr>
          <a:lstStyle/>
          <a:p>
            <a:pPr algn="ctr"/>
            <a:r>
              <a:rPr lang="en-US" sz="1000" dirty="0" smtClean="0">
                <a:latin typeface="+mn-lt"/>
              </a:rPr>
              <a:t>(White &amp; Connaway, 2011-2012)</a:t>
            </a:r>
            <a:endParaRPr lang="en-US" sz="1000" dirty="0">
              <a:latin typeface="+mn-lt"/>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Evaluation</a:t>
            </a:r>
            <a:endParaRPr lang="en-US" dirty="0"/>
          </a:p>
        </p:txBody>
      </p:sp>
      <p:sp>
        <p:nvSpPr>
          <p:cNvPr id="4" name="Text Placeholder 3"/>
          <p:cNvSpPr>
            <a:spLocks noGrp="1"/>
          </p:cNvSpPr>
          <p:nvPr>
            <p:ph type="body" sz="half" idx="2"/>
          </p:nvPr>
        </p:nvSpPr>
        <p:spPr>
          <a:xfrm>
            <a:off x="457200" y="990600"/>
            <a:ext cx="2825261" cy="5153025"/>
          </a:xfrm>
        </p:spPr>
        <p:txBody>
          <a:bodyPr anchor="ctr"/>
          <a:lstStyle/>
          <a:p>
            <a:pPr>
              <a:buFont typeface="Arial" pitchFamily="34" charset="0"/>
              <a:buChar char="•"/>
            </a:pPr>
            <a:endParaRPr lang="en-US" b="1" dirty="0" smtClean="0"/>
          </a:p>
          <a:p>
            <a:pPr>
              <a:buFont typeface="Arial" pitchFamily="34" charset="0"/>
              <a:buChar char="•"/>
            </a:pPr>
            <a:r>
              <a:rPr lang="en-US" sz="2000" b="1" dirty="0" smtClean="0"/>
              <a:t> Information evaluation</a:t>
            </a:r>
          </a:p>
          <a:p>
            <a:pPr lvl="1">
              <a:buFont typeface="Arial" pitchFamily="34" charset="0"/>
              <a:buChar char="•"/>
            </a:pPr>
            <a:r>
              <a:rPr lang="en-US" sz="1800" b="1" dirty="0" smtClean="0"/>
              <a:t>Popular = correct</a:t>
            </a:r>
          </a:p>
          <a:p>
            <a:pPr>
              <a:buFont typeface="Arial" pitchFamily="34" charset="0"/>
              <a:buChar char="•"/>
            </a:pPr>
            <a:r>
              <a:rPr lang="en-US" sz="2000" b="1" dirty="0" smtClean="0"/>
              <a:t>Nervous about which sources are valid</a:t>
            </a:r>
          </a:p>
          <a:p>
            <a:endParaRPr lang="en-US" sz="2600" dirty="0" smtClean="0"/>
          </a:p>
          <a:p>
            <a:endParaRPr lang="en-US" dirty="0"/>
          </a:p>
        </p:txBody>
      </p:sp>
      <p:pic>
        <p:nvPicPr>
          <p:cNvPr id="3074" name="Picture 2"/>
          <p:cNvPicPr>
            <a:picLocks noChangeAspect="1" noChangeArrowheads="1"/>
          </p:cNvPicPr>
          <p:nvPr/>
        </p:nvPicPr>
        <p:blipFill>
          <a:blip r:embed="rId3"/>
          <a:srcRect l="28073" t="18855" r="28573" b="28713"/>
          <a:stretch>
            <a:fillRect/>
          </a:stretch>
        </p:blipFill>
        <p:spPr bwMode="auto">
          <a:xfrm>
            <a:off x="3458308" y="1606062"/>
            <a:ext cx="5369169" cy="390378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What does this mean for practice?</a:t>
            </a:r>
            <a:endParaRPr lang="en-US" dirty="0"/>
          </a:p>
        </p:txBody>
      </p:sp>
      <p:pic>
        <p:nvPicPr>
          <p:cNvPr id="6"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rot="372974">
            <a:off x="5781336" y="2265896"/>
            <a:ext cx="3120160" cy="3698943"/>
          </a:xfrm>
          <a:prstGeom prst="rect">
            <a:avLst/>
          </a:prstGeom>
          <a:noFill/>
        </p:spPr>
      </p:pic>
      <p:sp>
        <p:nvSpPr>
          <p:cNvPr id="8" name="TextBox 7"/>
          <p:cNvSpPr txBox="1"/>
          <p:nvPr/>
        </p:nvSpPr>
        <p:spPr>
          <a:xfrm rot="465638">
            <a:off x="5763067" y="5271215"/>
            <a:ext cx="2815579" cy="615553"/>
          </a:xfrm>
          <a:prstGeom prst="rect">
            <a:avLst/>
          </a:prstGeom>
          <a:noFill/>
        </p:spPr>
        <p:txBody>
          <a:bodyPr wrap="square" rtlCol="0">
            <a:spAutoFit/>
          </a:bodyPr>
          <a:lstStyle/>
          <a:p>
            <a:pPr algn="ctr"/>
            <a:r>
              <a:rPr lang="en-US" sz="1700" dirty="0" smtClean="0">
                <a:latin typeface="Bradley Hand ITC" pitchFamily="66" charset="0"/>
              </a:rPr>
              <a:t>Practical advice for librarians</a:t>
            </a:r>
            <a:endParaRPr lang="en-US" sz="1700" dirty="0">
              <a:latin typeface="Bradley Hand ITC" pitchFamily="66" charset="0"/>
            </a:endParaRPr>
          </a:p>
        </p:txBody>
      </p:sp>
      <p:sp>
        <p:nvSpPr>
          <p:cNvPr id="4" name="Title 3"/>
          <p:cNvSpPr>
            <a:spLocks noGrp="1"/>
          </p:cNvSpPr>
          <p:nvPr>
            <p:ph type="title"/>
          </p:nvPr>
        </p:nvSpPr>
        <p:spPr>
          <a:xfrm>
            <a:off x="370623" y="2057400"/>
            <a:ext cx="7772400" cy="3352800"/>
          </a:xfrm>
        </p:spPr>
        <p:txBody>
          <a:bodyPr/>
          <a:lstStyle/>
          <a:p>
            <a:r>
              <a:rPr lang="en-US" dirty="0" smtClean="0"/>
              <a:t>The Takeaway</a:t>
            </a:r>
            <a:endParaRPr lang="en-US" dirty="0"/>
          </a:p>
        </p:txBody>
      </p:sp>
      <p:pic>
        <p:nvPicPr>
          <p:cNvPr id="9" name="Picture 8" descr="chinese food.jpg"/>
          <p:cNvPicPr>
            <a:picLocks noChangeAspect="1"/>
          </p:cNvPicPr>
          <p:nvPr/>
        </p:nvPicPr>
        <p:blipFill>
          <a:blip r:embed="rId4"/>
          <a:srcRect l="26376" r="4760"/>
          <a:stretch>
            <a:fillRect/>
          </a:stretch>
        </p:blipFill>
        <p:spPr>
          <a:xfrm rot="384052">
            <a:off x="5921361" y="2455371"/>
            <a:ext cx="2918064" cy="273166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1" name="Picture 10" descr="library chinese.png"/>
          <p:cNvPicPr>
            <a:picLocks noChangeAspect="1"/>
          </p:cNvPicPr>
          <p:nvPr/>
        </p:nvPicPr>
        <p:blipFill>
          <a:blip r:embed="rId5">
            <a:clrChange>
              <a:clrFrom>
                <a:srgbClr val="E7E6E4"/>
              </a:clrFrom>
              <a:clrTo>
                <a:srgbClr val="E7E6E4">
                  <a:alpha val="0"/>
                </a:srgbClr>
              </a:clrTo>
            </a:clrChange>
            <a:duotone>
              <a:prstClr val="black"/>
              <a:srgbClr val="FF0000">
                <a:tint val="45000"/>
                <a:satMod val="400000"/>
              </a:srgbClr>
            </a:duotone>
          </a:blip>
          <a:stretch>
            <a:fillRect/>
          </a:stretch>
        </p:blipFill>
        <p:spPr>
          <a:xfrm rot="420000">
            <a:off x="6614931" y="3039854"/>
            <a:ext cx="1423198" cy="290873"/>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the Library More Attractive</a:t>
            </a:r>
            <a:endParaRPr lang="en-US" dirty="0"/>
          </a:p>
        </p:txBody>
      </p:sp>
      <p:sp>
        <p:nvSpPr>
          <p:cNvPr id="4" name="Rectangle 3"/>
          <p:cNvSpPr/>
          <p:nvPr/>
        </p:nvSpPr>
        <p:spPr>
          <a:xfrm>
            <a:off x="246184" y="1948194"/>
            <a:ext cx="4572000" cy="3194721"/>
          </a:xfrm>
          <a:prstGeom prst="rect">
            <a:avLst/>
          </a:prstGeom>
        </p:spPr>
        <p:txBody>
          <a:bodyPr wrap="square">
            <a:spAutoFit/>
          </a:bodyPr>
          <a:lstStyle/>
          <a:p>
            <a:pPr marL="233363" indent="-233363">
              <a:lnSpc>
                <a:spcPct val="110000"/>
              </a:lnSpc>
              <a:spcBef>
                <a:spcPts val="900"/>
              </a:spcBef>
              <a:buFont typeface="Arial" pitchFamily="34" charset="0"/>
              <a:buChar char="•"/>
            </a:pPr>
            <a:r>
              <a:rPr lang="en-US" sz="2000" b="1" dirty="0" smtClean="0">
                <a:latin typeface="Arial"/>
                <a:cs typeface="Arial"/>
              </a:rPr>
              <a:t>Library systems as search engines &amp; web services</a:t>
            </a:r>
          </a:p>
          <a:p>
            <a:pPr marL="233363" indent="-233363">
              <a:lnSpc>
                <a:spcPct val="110000"/>
              </a:lnSpc>
              <a:spcBef>
                <a:spcPts val="900"/>
              </a:spcBef>
              <a:buFont typeface="Arial" pitchFamily="34" charset="0"/>
              <a:buChar char="•"/>
            </a:pPr>
            <a:r>
              <a:rPr lang="en-US" sz="2000" b="1" dirty="0" smtClean="0">
                <a:latin typeface="Arial"/>
                <a:cs typeface="Arial"/>
              </a:rPr>
              <a:t>Advertise resources, brand &amp; value</a:t>
            </a:r>
          </a:p>
          <a:p>
            <a:pPr marL="233363" indent="-233363">
              <a:lnSpc>
                <a:spcPct val="110000"/>
              </a:lnSpc>
              <a:spcBef>
                <a:spcPts val="900"/>
              </a:spcBef>
              <a:buFont typeface="Arial" pitchFamily="34" charset="0"/>
              <a:buChar char="•"/>
            </a:pPr>
            <a:r>
              <a:rPr lang="en-US" sz="2000" b="1" dirty="0" smtClean="0">
                <a:latin typeface="Arial"/>
                <a:cs typeface="Arial"/>
              </a:rPr>
              <a:t>Provide search help at time of need</a:t>
            </a:r>
          </a:p>
          <a:p>
            <a:pPr marL="690563" lvl="2" indent="-233363">
              <a:lnSpc>
                <a:spcPct val="110000"/>
              </a:lnSpc>
              <a:spcBef>
                <a:spcPts val="900"/>
              </a:spcBef>
              <a:buFont typeface="Arial" pitchFamily="34" charset="0"/>
              <a:buChar char="•"/>
            </a:pPr>
            <a:r>
              <a:rPr lang="en-US" b="1" dirty="0" smtClean="0">
                <a:latin typeface="Arial"/>
                <a:cs typeface="Arial"/>
              </a:rPr>
              <a:t>Chat &amp; IM help during search</a:t>
            </a:r>
          </a:p>
          <a:p>
            <a:pPr marL="690563" lvl="2" indent="-233363">
              <a:lnSpc>
                <a:spcPct val="110000"/>
              </a:lnSpc>
              <a:spcBef>
                <a:spcPts val="900"/>
              </a:spcBef>
              <a:buFont typeface="Arial" pitchFamily="34" charset="0"/>
              <a:buChar char="•"/>
            </a:pPr>
            <a:r>
              <a:rPr lang="en-US" b="1" dirty="0" smtClean="0">
                <a:latin typeface="Arial"/>
                <a:cs typeface="Arial"/>
              </a:rPr>
              <a:t>Suggestions for misspellings</a:t>
            </a:r>
          </a:p>
        </p:txBody>
      </p:sp>
      <p:pic>
        <p:nvPicPr>
          <p:cNvPr id="5" name="Picture 3" descr="C:\Users\hoode\AppData\Local\Temp\medium_26083507.jpg"/>
          <p:cNvPicPr>
            <a:picLocks noChangeAspect="1" noChangeArrowheads="1"/>
          </p:cNvPicPr>
          <p:nvPr/>
        </p:nvPicPr>
        <p:blipFill>
          <a:blip r:embed="rId3" cstate="print"/>
          <a:srcRect l="787" r="4724"/>
          <a:stretch>
            <a:fillRect/>
          </a:stretch>
        </p:blipFill>
        <p:spPr bwMode="auto">
          <a:xfrm>
            <a:off x="5148071" y="2667001"/>
            <a:ext cx="3643504" cy="25527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334125" y="3190875"/>
            <a:ext cx="1647825" cy="369332"/>
          </a:xfrm>
          <a:prstGeom prst="rect">
            <a:avLst/>
          </a:prstGeom>
          <a:noFill/>
        </p:spPr>
        <p:txBody>
          <a:bodyPr wrap="square" rtlCol="0">
            <a:spAutoFit/>
          </a:bodyPr>
          <a:lstStyle/>
          <a:p>
            <a:r>
              <a:rPr lang="en-US" dirty="0" smtClean="0">
                <a:solidFill>
                  <a:schemeClr val="bg1"/>
                </a:solidFill>
                <a:effectLst>
                  <a:glow rad="228600">
                    <a:schemeClr val="accent1">
                      <a:satMod val="175000"/>
                      <a:alpha val="40000"/>
                    </a:schemeClr>
                  </a:glow>
                </a:effectLst>
                <a:latin typeface="Adobe Fan Heiti Std B" pitchFamily="34" charset="-128"/>
                <a:ea typeface="Adobe Fan Heiti Std B" pitchFamily="34" charset="-128"/>
              </a:rPr>
              <a:t>Need help?</a:t>
            </a:r>
            <a:endParaRPr lang="en-US" dirty="0">
              <a:solidFill>
                <a:schemeClr val="bg1"/>
              </a:solidFill>
              <a:effectLst>
                <a:glow rad="228600">
                  <a:schemeClr val="accent1">
                    <a:satMod val="175000"/>
                    <a:alpha val="40000"/>
                  </a:schemeClr>
                </a:glow>
              </a:effectLst>
              <a:latin typeface="Adobe Fan Heiti Std B" pitchFamily="34" charset="-128"/>
              <a:ea typeface="Adobe Fan Heiti Std B" pitchFamily="34" charset="-128"/>
            </a:endParaRPr>
          </a:p>
        </p:txBody>
      </p:sp>
      <p:sp>
        <p:nvSpPr>
          <p:cNvPr id="7" name="TextBox 6"/>
          <p:cNvSpPr txBox="1"/>
          <p:nvPr/>
        </p:nvSpPr>
        <p:spPr>
          <a:xfrm>
            <a:off x="3414033" y="5842525"/>
            <a:ext cx="2324100" cy="246221"/>
          </a:xfrm>
          <a:prstGeom prst="rect">
            <a:avLst/>
          </a:prstGeom>
          <a:noFill/>
        </p:spPr>
        <p:txBody>
          <a:bodyPr wrap="square" rtlCol="0">
            <a:spAutoFit/>
          </a:bodyPr>
          <a:lstStyle/>
          <a:p>
            <a:r>
              <a:rPr lang="en-US" sz="1000" dirty="0" smtClean="0"/>
              <a:t>(</a:t>
            </a:r>
            <a:r>
              <a:rPr lang="en-US" sz="1000" dirty="0" err="1" smtClean="0"/>
              <a:t>Connaway</a:t>
            </a:r>
            <a:r>
              <a:rPr lang="en-US" sz="1000" dirty="0" smtClean="0"/>
              <a:t> &amp; Dickey, 2010)</a:t>
            </a:r>
            <a:endParaRPr lang="en-US" sz="1000" dirty="0"/>
          </a:p>
        </p:txBody>
      </p:sp>
      <p:sp>
        <p:nvSpPr>
          <p:cNvPr id="8" name="TextBox 7"/>
          <p:cNvSpPr txBox="1"/>
          <p:nvPr/>
        </p:nvSpPr>
        <p:spPr>
          <a:xfrm>
            <a:off x="3776890" y="6029877"/>
            <a:ext cx="1247776" cy="246221"/>
          </a:xfrm>
          <a:prstGeom prst="rect">
            <a:avLst/>
          </a:prstGeom>
          <a:noFill/>
        </p:spPr>
        <p:txBody>
          <a:bodyPr wrap="square" rtlCol="0">
            <a:spAutoFit/>
          </a:bodyPr>
          <a:lstStyle/>
          <a:p>
            <a:r>
              <a:rPr lang="en-US" sz="1000" dirty="0" smtClean="0">
                <a:cs typeface="Arial" pitchFamily="34" charset="0"/>
              </a:rPr>
              <a:t>(De Rosa, 2005)</a:t>
            </a:r>
            <a:endParaRPr lang="en-US" sz="1000" dirty="0">
              <a:cs typeface="Arial" pitchFamily="34"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the Library More Attractive</a:t>
            </a:r>
            <a:endParaRPr lang="en-US" dirty="0"/>
          </a:p>
        </p:txBody>
      </p:sp>
      <p:sp>
        <p:nvSpPr>
          <p:cNvPr id="4" name="Content Placeholder 2"/>
          <p:cNvSpPr txBox="1">
            <a:spLocks/>
          </p:cNvSpPr>
          <p:nvPr/>
        </p:nvSpPr>
        <p:spPr>
          <a:xfrm>
            <a:off x="720725" y="1267069"/>
            <a:ext cx="3775075" cy="4202113"/>
          </a:xfrm>
          <a:prstGeom prst="rect">
            <a:avLst/>
          </a:prstGeom>
        </p:spPr>
        <p:txBody>
          <a:bodyPr anchor="ctr"/>
          <a:lstStyle/>
          <a:p>
            <a:pPr marL="233363" marR="0" lvl="0" indent="-233363" algn="l" defTabSz="457200" rtl="0" eaLnBrk="1" fontAlgn="auto" latinLnBrk="0" hangingPunct="1">
              <a:lnSpc>
                <a:spcPct val="110000"/>
              </a:lnSpc>
              <a:spcBef>
                <a:spcPts val="9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chemeClr val="tx1"/>
                </a:solidFill>
                <a:effectLst/>
                <a:uLnTx/>
                <a:uFillTx/>
                <a:latin typeface="Arial"/>
                <a:ea typeface="+mn-ea"/>
                <a:cs typeface="Arial"/>
              </a:rPr>
              <a:t>Convenience</a:t>
            </a:r>
          </a:p>
          <a:p>
            <a:pPr marL="690563" marR="0" lvl="1" indent="-233363" algn="l" defTabSz="457200" rtl="0" eaLnBrk="1" fontAlgn="auto" latinLnBrk="0" hangingPunct="1">
              <a:lnSpc>
                <a:spcPct val="110000"/>
              </a:lnSpc>
              <a:spcBef>
                <a:spcPts val="9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tx1"/>
                </a:solidFill>
                <a:effectLst/>
                <a:uLnTx/>
                <a:uFillTx/>
                <a:latin typeface="Arial"/>
                <a:ea typeface="+mn-ea"/>
                <a:cs typeface="Arial"/>
              </a:rPr>
              <a:t>Instant gratification at a click</a:t>
            </a:r>
          </a:p>
          <a:p>
            <a:pPr marL="690563" marR="0" lvl="1" indent="-233363" algn="l" defTabSz="457200" rtl="0" eaLnBrk="1" fontAlgn="auto" latinLnBrk="0" hangingPunct="1">
              <a:lnSpc>
                <a:spcPct val="110000"/>
              </a:lnSpc>
              <a:spcBef>
                <a:spcPts val="9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tx1"/>
                </a:solidFill>
                <a:effectLst/>
                <a:uLnTx/>
                <a:uFillTx/>
                <a:latin typeface="Arial"/>
                <a:ea typeface="+mn-ea"/>
                <a:cs typeface="Arial"/>
              </a:rPr>
              <a:t>Accurate answers to questions</a:t>
            </a:r>
          </a:p>
          <a:p>
            <a:pPr marL="690563" marR="0" lvl="1" indent="-233363" algn="l" defTabSz="457200" rtl="0" eaLnBrk="1" fontAlgn="auto" latinLnBrk="0" hangingPunct="1">
              <a:lnSpc>
                <a:spcPct val="110000"/>
              </a:lnSpc>
              <a:spcBef>
                <a:spcPts val="900"/>
              </a:spcBef>
              <a:spcAft>
                <a:spcPts val="0"/>
              </a:spcAft>
              <a:buClrTx/>
              <a:buSzTx/>
              <a:buFont typeface="Arial" pitchFamily="34" charset="0"/>
              <a:buChar char="•"/>
              <a:tabLst/>
              <a:defRPr/>
            </a:pPr>
            <a:r>
              <a:rPr lang="en-US" b="1" dirty="0" smtClean="0">
                <a:latin typeface="Arial"/>
                <a:cs typeface="Arial"/>
              </a:rPr>
              <a:t>Access to full-text sources</a:t>
            </a:r>
            <a:endParaRPr kumimoji="0" lang="en-US" b="1" i="0" u="none" strike="noStrike" kern="1200" cap="none" spc="0" normalizeH="0" baseline="0" noProof="0" dirty="0" smtClean="0">
              <a:ln>
                <a:noFill/>
              </a:ln>
              <a:solidFill>
                <a:schemeClr val="tx1"/>
              </a:solidFill>
              <a:effectLst/>
              <a:uLnTx/>
              <a:uFillTx/>
              <a:latin typeface="Arial"/>
              <a:ea typeface="+mn-ea"/>
              <a:cs typeface="Arial"/>
            </a:endParaRPr>
          </a:p>
          <a:p>
            <a:pPr marL="233363" marR="0" lvl="0" indent="-233363" algn="l" defTabSz="457200" rtl="0" eaLnBrk="1" fontAlgn="auto" latinLnBrk="0" hangingPunct="1">
              <a:lnSpc>
                <a:spcPct val="110000"/>
              </a:lnSpc>
              <a:spcBef>
                <a:spcPts val="900"/>
              </a:spcBef>
              <a:spcAft>
                <a:spcPts val="0"/>
              </a:spcAft>
              <a:buClrTx/>
              <a:buSzTx/>
              <a:buFont typeface="Arial" pitchFamily="34" charset="0"/>
              <a:buChar char="•"/>
              <a:tabLst/>
              <a:defRPr/>
            </a:pPr>
            <a:r>
              <a:rPr kumimoji="0" lang="en-US" sz="2000" b="1" i="0" u="none" strike="noStrike" kern="1200" cap="none" spc="0" normalizeH="0" baseline="0" noProof="0" dirty="0" smtClean="0">
                <a:ln>
                  <a:noFill/>
                </a:ln>
                <a:solidFill>
                  <a:schemeClr val="tx1"/>
                </a:solidFill>
                <a:effectLst/>
                <a:uLnTx/>
                <a:uFillTx/>
                <a:latin typeface="Arial"/>
                <a:ea typeface="+mn-ea"/>
                <a:cs typeface="Arial"/>
              </a:rPr>
              <a:t>User-centered development approach</a:t>
            </a:r>
          </a:p>
          <a:p>
            <a:pPr marL="690563" marR="0" lvl="1" indent="-233363" algn="l" defTabSz="457200" rtl="0" eaLnBrk="1" fontAlgn="auto" latinLnBrk="0" hangingPunct="1">
              <a:lnSpc>
                <a:spcPct val="110000"/>
              </a:lnSpc>
              <a:spcBef>
                <a:spcPts val="9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tx1"/>
                </a:solidFill>
                <a:effectLst/>
                <a:uLnTx/>
                <a:uFillTx/>
                <a:latin typeface="Arial"/>
                <a:ea typeface="+mn-ea"/>
                <a:cs typeface="Arial"/>
              </a:rPr>
              <a:t>Metadata creation</a:t>
            </a:r>
          </a:p>
          <a:p>
            <a:pPr marL="690563" marR="0" lvl="1" indent="-233363" algn="l" defTabSz="457200" rtl="0" eaLnBrk="1" fontAlgn="auto" latinLnBrk="0" hangingPunct="1">
              <a:lnSpc>
                <a:spcPct val="110000"/>
              </a:lnSpc>
              <a:spcBef>
                <a:spcPts val="900"/>
              </a:spcBef>
              <a:spcAft>
                <a:spcPts val="0"/>
              </a:spcAft>
              <a:buClrTx/>
              <a:buSzTx/>
              <a:buFont typeface="Arial" pitchFamily="34" charset="0"/>
              <a:buChar char="•"/>
              <a:tabLst/>
              <a:defRPr/>
            </a:pPr>
            <a:r>
              <a:rPr kumimoji="0" lang="en-US" b="1" i="0" u="none" strike="noStrike" kern="1200" cap="none" spc="0" normalizeH="0" baseline="0" noProof="0" dirty="0" smtClean="0">
                <a:ln>
                  <a:noFill/>
                </a:ln>
                <a:solidFill>
                  <a:schemeClr val="tx1"/>
                </a:solidFill>
                <a:effectLst/>
                <a:uLnTx/>
                <a:uFillTx/>
                <a:latin typeface="Arial"/>
                <a:ea typeface="+mn-ea"/>
                <a:cs typeface="Arial"/>
              </a:rPr>
              <a:t>Interface design</a:t>
            </a:r>
          </a:p>
          <a:p>
            <a:pPr marL="690563" marR="0" lvl="1" indent="-233363" algn="l" defTabSz="457200" rtl="0" eaLnBrk="1" fontAlgn="auto" latinLnBrk="0" hangingPunct="1">
              <a:lnSpc>
                <a:spcPct val="110000"/>
              </a:lnSpc>
              <a:spcBef>
                <a:spcPts val="900"/>
              </a:spcBef>
              <a:spcAft>
                <a:spcPts val="0"/>
              </a:spcAft>
              <a:buClrTx/>
              <a:buSzTx/>
              <a:buFont typeface="Arial" pitchFamily="34" charset="0"/>
              <a:buChar char="•"/>
              <a:tabLst/>
              <a:defRPr/>
            </a:pPr>
            <a:r>
              <a:rPr lang="en-US" b="1" dirty="0" smtClean="0">
                <a:latin typeface="Arial"/>
                <a:cs typeface="Arial"/>
              </a:rPr>
              <a:t>Services &amp; systems</a:t>
            </a:r>
          </a:p>
          <a:p>
            <a:pPr marL="690563" marR="0" lvl="1" indent="-233363" algn="l" defTabSz="457200" rtl="0" eaLnBrk="1" fontAlgn="auto" latinLnBrk="0" hangingPunct="1">
              <a:lnSpc>
                <a:spcPct val="110000"/>
              </a:lnSpc>
              <a:spcBef>
                <a:spcPts val="900"/>
              </a:spcBef>
              <a:spcAft>
                <a:spcPts val="0"/>
              </a:spcAft>
              <a:buClrTx/>
              <a:buSzTx/>
              <a:buFont typeface="Arial" pitchFamily="34" charset="0"/>
              <a:buChar char="•"/>
              <a:tabLst/>
              <a:defRPr/>
            </a:pPr>
            <a:r>
              <a:rPr lang="en-US" b="1" dirty="0" smtClean="0">
                <a:latin typeface="Arial"/>
                <a:cs typeface="Arial"/>
              </a:rPr>
              <a:t>Digital platforms</a:t>
            </a:r>
            <a:endParaRPr kumimoji="0" lang="en-US" b="1" i="0" u="none" strike="noStrike" kern="1200" cap="none" spc="0" normalizeH="0" baseline="0" noProof="0" dirty="0">
              <a:ln>
                <a:noFill/>
              </a:ln>
              <a:solidFill>
                <a:schemeClr val="tx1"/>
              </a:solidFill>
              <a:effectLst/>
              <a:uLnTx/>
              <a:uFillTx/>
              <a:latin typeface="Arial"/>
              <a:ea typeface="+mn-ea"/>
              <a:cs typeface="Arial"/>
            </a:endParaRPr>
          </a:p>
        </p:txBody>
      </p:sp>
      <p:sp>
        <p:nvSpPr>
          <p:cNvPr id="5" name="Oval 4"/>
          <p:cNvSpPr/>
          <p:nvPr/>
        </p:nvSpPr>
        <p:spPr>
          <a:xfrm>
            <a:off x="4877532" y="1368670"/>
            <a:ext cx="3781425" cy="4191001"/>
          </a:xfrm>
          <a:prstGeom prst="ellipse">
            <a:avLst/>
          </a:prstGeom>
          <a:solidFill>
            <a:schemeClr val="bg1"/>
          </a:solidFill>
          <a:ln w="34925" cap="rnd">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hoode\AppData\Local\Temp\MP900442491.JPG"/>
          <p:cNvPicPr>
            <a:picLocks noChangeAspect="1" noChangeArrowheads="1"/>
          </p:cNvPicPr>
          <p:nvPr/>
        </p:nvPicPr>
        <p:blipFill>
          <a:blip r:embed="rId3" cstate="print"/>
          <a:srcRect l="14167" r="13333"/>
          <a:stretch>
            <a:fillRect/>
          </a:stretch>
        </p:blipFill>
        <p:spPr bwMode="auto">
          <a:xfrm>
            <a:off x="5972908" y="1608259"/>
            <a:ext cx="1657350" cy="3429000"/>
          </a:xfrm>
          <a:prstGeom prst="rect">
            <a:avLst/>
          </a:prstGeom>
          <a:noFill/>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8083" b="4051"/>
          <a:stretch>
            <a:fillRect/>
          </a:stretch>
        </p:blipFill>
        <p:spPr bwMode="auto">
          <a:xfrm>
            <a:off x="2061028" y="868088"/>
            <a:ext cx="6037943" cy="3199524"/>
          </a:xfrm>
          <a:prstGeom prst="snip2DiagRect">
            <a:avLst/>
          </a:prstGeom>
          <a:solidFill>
            <a:srgbClr val="FFFFFF">
              <a:shade val="85000"/>
            </a:srgbClr>
          </a:solidFill>
          <a:ln w="889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9" name="Picture 3"/>
          <p:cNvPicPr>
            <a:picLocks noChangeAspect="1" noChangeArrowheads="1"/>
          </p:cNvPicPr>
          <p:nvPr/>
        </p:nvPicPr>
        <p:blipFill>
          <a:blip r:embed="rId4" cstate="print"/>
          <a:srcRect l="18839" t="8529" r="18604" b="67303"/>
          <a:stretch>
            <a:fillRect/>
          </a:stretch>
        </p:blipFill>
        <p:spPr bwMode="auto">
          <a:xfrm>
            <a:off x="775606" y="3372304"/>
            <a:ext cx="7068457" cy="1718568"/>
          </a:xfrm>
          <a:prstGeom prst="snip2DiagRect">
            <a:avLst/>
          </a:prstGeom>
          <a:solidFill>
            <a:srgbClr val="FFFFFF">
              <a:shade val="85000"/>
            </a:srgbClr>
          </a:solidFill>
          <a:ln w="889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8" name="Straight Arrow Connector 7"/>
          <p:cNvCxnSpPr/>
          <p:nvPr/>
        </p:nvCxnSpPr>
        <p:spPr>
          <a:xfrm flipV="1">
            <a:off x="3570514" y="5065939"/>
            <a:ext cx="3" cy="261254"/>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695372" y="5058232"/>
            <a:ext cx="3" cy="261254"/>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49018" y="5065489"/>
            <a:ext cx="3" cy="261254"/>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4469723" y="2755450"/>
            <a:ext cx="2265" cy="249688"/>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844369" y="2738666"/>
            <a:ext cx="3" cy="261254"/>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32400" y="2735945"/>
            <a:ext cx="3" cy="261254"/>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cstate="print"/>
          <a:srcRect t="7901" r="1433" b="3185"/>
          <a:stretch>
            <a:fillRect/>
          </a:stretch>
        </p:blipFill>
        <p:spPr bwMode="auto">
          <a:xfrm>
            <a:off x="205554" y="638646"/>
            <a:ext cx="6456503" cy="3512456"/>
          </a:xfrm>
          <a:prstGeom prst="snip2DiagRect">
            <a:avLst/>
          </a:prstGeom>
          <a:solidFill>
            <a:srgbClr val="FFFFFF">
              <a:shade val="85000"/>
            </a:srgbClr>
          </a:solidFill>
          <a:ln w="8890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9" name="Straight Connector 8"/>
          <p:cNvCxnSpPr/>
          <p:nvPr/>
        </p:nvCxnSpPr>
        <p:spPr>
          <a:xfrm flipH="1">
            <a:off x="3033487" y="3091543"/>
            <a:ext cx="3207656" cy="95794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3033487" y="4194630"/>
            <a:ext cx="3222170" cy="21771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875314" y="2358571"/>
            <a:ext cx="2503715" cy="50074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875314" y="1799771"/>
            <a:ext cx="2540001" cy="52251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05600" y="1204698"/>
            <a:ext cx="1756229" cy="369332"/>
          </a:xfrm>
          <a:prstGeom prst="rect">
            <a:avLst/>
          </a:prstGeom>
          <a:noFill/>
        </p:spPr>
        <p:txBody>
          <a:bodyPr wrap="square" rtlCol="0">
            <a:spAutoFit/>
          </a:bodyPr>
          <a:lstStyle/>
          <a:p>
            <a:r>
              <a:rPr lang="en-US" b="1" dirty="0" smtClean="0">
                <a:latin typeface="+mj-lt"/>
              </a:rPr>
              <a:t>Amazon.com</a:t>
            </a:r>
            <a:endParaRPr lang="en-US" b="1" dirty="0">
              <a:latin typeface="+mj-lt"/>
            </a:endParaRPr>
          </a:p>
        </p:txBody>
      </p:sp>
      <p:sp>
        <p:nvSpPr>
          <p:cNvPr id="25" name="TextBox 24"/>
          <p:cNvSpPr txBox="1"/>
          <p:nvPr/>
        </p:nvSpPr>
        <p:spPr>
          <a:xfrm>
            <a:off x="791028" y="4956643"/>
            <a:ext cx="1756229" cy="646331"/>
          </a:xfrm>
          <a:prstGeom prst="rect">
            <a:avLst/>
          </a:prstGeom>
          <a:noFill/>
        </p:spPr>
        <p:txBody>
          <a:bodyPr wrap="square" rtlCol="0">
            <a:spAutoFit/>
          </a:bodyPr>
          <a:lstStyle/>
          <a:p>
            <a:r>
              <a:rPr lang="en-US" b="1" dirty="0" smtClean="0">
                <a:latin typeface="+mj-lt"/>
              </a:rPr>
              <a:t>Westerville Public Library</a:t>
            </a:r>
            <a:endParaRPr lang="en-US" b="1" dirty="0">
              <a:latin typeface="+mj-lt"/>
            </a:endParaRPr>
          </a:p>
        </p:txBody>
      </p:sp>
      <p:sp>
        <p:nvSpPr>
          <p:cNvPr id="13" name="Title 1"/>
          <p:cNvSpPr>
            <a:spLocks noGrp="1"/>
          </p:cNvSpPr>
          <p:nvPr>
            <p:ph type="title"/>
          </p:nvPr>
        </p:nvSpPr>
        <p:spPr>
          <a:xfrm>
            <a:off x="291646" y="0"/>
            <a:ext cx="6989763" cy="503237"/>
          </a:xfrm>
        </p:spPr>
        <p:txBody>
          <a:bodyPr/>
          <a:lstStyle/>
          <a:p>
            <a:r>
              <a:rPr lang="en-US" dirty="0" smtClean="0"/>
              <a:t>Making the Library More Attractive</a:t>
            </a:r>
            <a:endParaRPr lang="en-US" dirty="0"/>
          </a:p>
        </p:txBody>
      </p:sp>
      <p:pic>
        <p:nvPicPr>
          <p:cNvPr id="14" name="Picture 3"/>
          <p:cNvPicPr>
            <a:picLocks noChangeAspect="1" noChangeArrowheads="1"/>
          </p:cNvPicPr>
          <p:nvPr/>
        </p:nvPicPr>
        <p:blipFill>
          <a:blip r:embed="rId4" cstate="print"/>
          <a:srcRect t="8083" r="1275" b="3752"/>
          <a:stretch>
            <a:fillRect/>
          </a:stretch>
        </p:blipFill>
        <p:spPr bwMode="auto">
          <a:xfrm>
            <a:off x="2708552" y="2766801"/>
            <a:ext cx="6168041" cy="3321957"/>
          </a:xfrm>
          <a:prstGeom prst="snip2DiagRect">
            <a:avLst/>
          </a:prstGeom>
          <a:solidFill>
            <a:srgbClr val="FFFFFF">
              <a:shade val="85000"/>
            </a:srgbClr>
          </a:solidFill>
          <a:ln w="889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2"/>
          <p:cNvPicPr>
            <a:picLocks noChangeAspect="1" noChangeArrowheads="1"/>
          </p:cNvPicPr>
          <p:nvPr/>
        </p:nvPicPr>
        <p:blipFill>
          <a:blip r:embed="rId4" cstate="print"/>
          <a:srcRect t="18711" r="83300" b="41772"/>
          <a:stretch>
            <a:fillRect/>
          </a:stretch>
        </p:blipFill>
        <p:spPr bwMode="auto">
          <a:xfrm>
            <a:off x="6241140" y="2175343"/>
            <a:ext cx="2685143" cy="3831771"/>
          </a:xfrm>
          <a:prstGeom prst="round2DiagRect">
            <a:avLst>
              <a:gd name="adj1" fmla="val 16667"/>
              <a:gd name="adj2" fmla="val 0"/>
            </a:avLst>
          </a:prstGeom>
          <a:ln w="88900" cap="sq">
            <a:solidFill>
              <a:schemeClr val="tx1"/>
            </a:solidFill>
            <a:miter lim="800000"/>
          </a:ln>
          <a:effectLst>
            <a:outerShdw blurRad="254000" algn="tl" rotWithShape="0">
              <a:srgbClr val="000000">
                <a:alpha val="43000"/>
              </a:srgbClr>
            </a:outerShdw>
          </a:effectLst>
        </p:spPr>
      </p:pic>
      <p:cxnSp>
        <p:nvCxnSpPr>
          <p:cNvPr id="16" name="Straight Connector 15"/>
          <p:cNvCxnSpPr/>
          <p:nvPr/>
        </p:nvCxnSpPr>
        <p:spPr>
          <a:xfrm flipH="1">
            <a:off x="2989944" y="2436601"/>
            <a:ext cx="3207656" cy="95794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2989944" y="3539688"/>
            <a:ext cx="3222170" cy="21771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5"/>
          <p:cNvPicPr>
            <a:picLocks noChangeAspect="1" noChangeArrowheads="1"/>
          </p:cNvPicPr>
          <p:nvPr/>
        </p:nvPicPr>
        <p:blipFill>
          <a:blip r:embed="rId5" cstate="print"/>
          <a:srcRect l="84303" t="21073" r="1253" b="50786"/>
          <a:stretch>
            <a:fillRect/>
          </a:stretch>
        </p:blipFill>
        <p:spPr bwMode="auto">
          <a:xfrm>
            <a:off x="1747737" y="743873"/>
            <a:ext cx="2149348" cy="2525485"/>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cxnSp>
        <p:nvCxnSpPr>
          <p:cNvPr id="21" name="Straight Connector 20"/>
          <p:cNvCxnSpPr/>
          <p:nvPr/>
        </p:nvCxnSpPr>
        <p:spPr>
          <a:xfrm flipH="1">
            <a:off x="3831771" y="1703629"/>
            <a:ext cx="2503715" cy="50074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31771" y="1144829"/>
            <a:ext cx="2540001" cy="52251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4257" y="2057400"/>
            <a:ext cx="7772400" cy="3352800"/>
          </a:xfrm>
        </p:spPr>
        <p:txBody>
          <a:bodyPr/>
          <a:lstStyle/>
          <a:p>
            <a:r>
              <a:rPr lang="en-US" dirty="0" smtClean="0"/>
              <a:t>The Study</a:t>
            </a:r>
            <a:endParaRPr lang="en-US" dirty="0"/>
          </a:p>
        </p:txBody>
      </p:sp>
      <p:sp>
        <p:nvSpPr>
          <p:cNvPr id="5" name="Text Placeholder 4"/>
          <p:cNvSpPr>
            <a:spLocks noGrp="1"/>
          </p:cNvSpPr>
          <p:nvPr>
            <p:ph type="body" idx="1"/>
          </p:nvPr>
        </p:nvSpPr>
        <p:spPr/>
        <p:txBody>
          <a:bodyPr/>
          <a:lstStyle/>
          <a:p>
            <a:r>
              <a:rPr lang="en-US" dirty="0" smtClean="0"/>
              <a:t>Digital Visitors and Residents</a:t>
            </a:r>
            <a:endParaRPr lang="en-US" dirty="0"/>
          </a:p>
        </p:txBody>
      </p:sp>
      <p:pic>
        <p:nvPicPr>
          <p:cNvPr id="6"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rot="258666">
            <a:off x="5328603" y="2277619"/>
            <a:ext cx="3120160" cy="3698943"/>
          </a:xfrm>
          <a:prstGeom prst="rect">
            <a:avLst/>
          </a:prstGeom>
          <a:noFill/>
        </p:spPr>
      </p:pic>
      <p:sp>
        <p:nvSpPr>
          <p:cNvPr id="8" name="TextBox 7"/>
          <p:cNvSpPr txBox="1"/>
          <p:nvPr/>
        </p:nvSpPr>
        <p:spPr>
          <a:xfrm rot="294845">
            <a:off x="5239445" y="5418375"/>
            <a:ext cx="3057823" cy="353943"/>
          </a:xfrm>
          <a:prstGeom prst="rect">
            <a:avLst/>
          </a:prstGeom>
          <a:noFill/>
        </p:spPr>
        <p:txBody>
          <a:bodyPr wrap="square" rtlCol="0">
            <a:spAutoFit/>
          </a:bodyPr>
          <a:lstStyle/>
          <a:p>
            <a:pPr algn="ctr"/>
            <a:r>
              <a:rPr lang="en-US" sz="1700" dirty="0" smtClean="0">
                <a:latin typeface="Bradley Hand ITC" pitchFamily="66" charset="0"/>
              </a:rPr>
              <a:t>Digital Visitors &amp; Residents</a:t>
            </a:r>
            <a:endParaRPr lang="en-US" sz="1700" dirty="0">
              <a:latin typeface="Bradley Hand ITC" pitchFamily="66" charset="0"/>
            </a:endParaRPr>
          </a:p>
        </p:txBody>
      </p:sp>
      <p:pic>
        <p:nvPicPr>
          <p:cNvPr id="5126" name="Picture 6" descr="C:\Users\dardena\AppData\Local\Microsoft\Windows\Temporary Internet Files\Content.IE5\S6UVZ40W\MP900427824[1].jpg"/>
          <p:cNvPicPr>
            <a:picLocks noChangeAspect="1" noChangeArrowheads="1"/>
          </p:cNvPicPr>
          <p:nvPr/>
        </p:nvPicPr>
        <p:blipFill>
          <a:blip r:embed="rId4"/>
          <a:srcRect/>
          <a:stretch>
            <a:fillRect/>
          </a:stretch>
        </p:blipFill>
        <p:spPr bwMode="auto">
          <a:xfrm rot="268010">
            <a:off x="5466291" y="2449172"/>
            <a:ext cx="2882214" cy="2729459"/>
          </a:xfrm>
          <a:prstGeom prst="rect">
            <a:avLst/>
          </a:prstGeom>
          <a:noFill/>
        </p:spPr>
      </p:pic>
      <p:pic>
        <p:nvPicPr>
          <p:cNvPr id="9" name="Picture 2"/>
          <p:cNvPicPr>
            <a:picLocks noChangeAspect="1" noChangeArrowheads="1"/>
          </p:cNvPicPr>
          <p:nvPr/>
        </p:nvPicPr>
        <p:blipFill>
          <a:blip r:embed="rId5"/>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Librarians’ Role</a:t>
            </a:r>
            <a:endParaRPr lang="en-US" dirty="0"/>
          </a:p>
        </p:txBody>
      </p:sp>
      <p:sp>
        <p:nvSpPr>
          <p:cNvPr id="4" name="Content Placeholder 2"/>
          <p:cNvSpPr txBox="1">
            <a:spLocks/>
          </p:cNvSpPr>
          <p:nvPr/>
        </p:nvSpPr>
        <p:spPr>
          <a:xfrm>
            <a:off x="706210" y="609600"/>
            <a:ext cx="4348390" cy="5439037"/>
          </a:xfrm>
          <a:prstGeom prst="rect">
            <a:avLst/>
          </a:prstGeom>
        </p:spPr>
        <p:txBody>
          <a:bodyPr anchor="ctr"/>
          <a:lstStyle/>
          <a:p>
            <a:pPr lvl="0">
              <a:lnSpc>
                <a:spcPct val="110000"/>
              </a:lnSpc>
              <a:spcBef>
                <a:spcPts val="900"/>
              </a:spcBef>
              <a:buFont typeface="Arial" pitchFamily="34" charset="0"/>
              <a:buChar char="•"/>
              <a:defRPr/>
            </a:pPr>
            <a:r>
              <a:rPr lang="en-US" sz="2000" b="1" dirty="0" smtClean="0">
                <a:cs typeface="Arial"/>
              </a:rPr>
              <a:t>Meet practice &amp; authority</a:t>
            </a:r>
          </a:p>
          <a:p>
            <a:pPr marL="690563" lvl="1" indent="-233363">
              <a:lnSpc>
                <a:spcPct val="110000"/>
              </a:lnSpc>
              <a:spcBef>
                <a:spcPts val="900"/>
              </a:spcBef>
              <a:buFont typeface="Arial" pitchFamily="34" charset="0"/>
              <a:buChar char="•"/>
              <a:defRPr/>
            </a:pPr>
            <a:r>
              <a:rPr lang="en-US" dirty="0" smtClean="0">
                <a:cs typeface="Arial"/>
              </a:rPr>
              <a:t>Include Wikipedia &amp; Google within larger search strategy</a:t>
            </a:r>
          </a:p>
          <a:p>
            <a:pPr marL="690563" lvl="1" indent="-233363">
              <a:lnSpc>
                <a:spcPct val="110000"/>
              </a:lnSpc>
              <a:spcBef>
                <a:spcPts val="900"/>
              </a:spcBef>
              <a:buFont typeface="Arial" pitchFamily="34" charset="0"/>
              <a:buChar char="•"/>
              <a:defRPr/>
            </a:pPr>
            <a:r>
              <a:rPr lang="en-US" dirty="0" smtClean="0">
                <a:cs typeface="Arial"/>
              </a:rPr>
              <a:t>Correct Wikipedia inaccuracies</a:t>
            </a:r>
          </a:p>
          <a:p>
            <a:pPr lvl="0">
              <a:lnSpc>
                <a:spcPct val="110000"/>
              </a:lnSpc>
              <a:spcBef>
                <a:spcPts val="900"/>
              </a:spcBef>
              <a:buFont typeface="Arial" pitchFamily="34" charset="0"/>
              <a:buChar char="•"/>
              <a:defRPr/>
            </a:pPr>
            <a:r>
              <a:rPr lang="en-US" sz="2000" b="1" dirty="0" smtClean="0">
                <a:cs typeface="Arial"/>
              </a:rPr>
              <a:t>Educate</a:t>
            </a:r>
          </a:p>
          <a:p>
            <a:pPr marL="690563" lvl="1" indent="-233363">
              <a:lnSpc>
                <a:spcPct val="110000"/>
              </a:lnSpc>
              <a:spcBef>
                <a:spcPts val="900"/>
              </a:spcBef>
              <a:buFont typeface="Arial" pitchFamily="34" charset="0"/>
              <a:buChar char="•"/>
              <a:defRPr/>
            </a:pPr>
            <a:r>
              <a:rPr lang="en-US" dirty="0" smtClean="0">
                <a:cs typeface="Arial"/>
              </a:rPr>
              <a:t>Provide information &amp; digital literacy instruction</a:t>
            </a:r>
          </a:p>
          <a:p>
            <a:pPr marL="690563" lvl="1" indent="-233363">
              <a:lnSpc>
                <a:spcPct val="110000"/>
              </a:lnSpc>
              <a:spcBef>
                <a:spcPts val="900"/>
              </a:spcBef>
              <a:buFont typeface="Arial" pitchFamily="34" charset="0"/>
              <a:buChar char="•"/>
              <a:defRPr/>
            </a:pPr>
            <a:r>
              <a:rPr lang="en-US" dirty="0" smtClean="0">
                <a:cs typeface="Arial"/>
              </a:rPr>
              <a:t>Identify critical evaluation skills</a:t>
            </a:r>
          </a:p>
          <a:p>
            <a:pPr marL="690563" lvl="1" indent="-233363">
              <a:lnSpc>
                <a:spcPct val="110000"/>
              </a:lnSpc>
              <a:spcBef>
                <a:spcPts val="900"/>
              </a:spcBef>
              <a:buFont typeface="Arial" pitchFamily="34" charset="0"/>
              <a:buChar char="•"/>
              <a:defRPr/>
            </a:pPr>
            <a:r>
              <a:rPr lang="en-US" dirty="0" smtClean="0">
                <a:cs typeface="Arial"/>
              </a:rPr>
              <a:t>Teach early in educational stage </a:t>
            </a:r>
          </a:p>
          <a:p>
            <a:pPr>
              <a:lnSpc>
                <a:spcPct val="110000"/>
              </a:lnSpc>
              <a:spcBef>
                <a:spcPts val="900"/>
              </a:spcBef>
              <a:buFont typeface="Arial" pitchFamily="34" charset="0"/>
              <a:buChar char="•"/>
              <a:defRPr/>
            </a:pPr>
            <a:r>
              <a:rPr lang="en-US" sz="2000" b="1" dirty="0" smtClean="0">
                <a:cs typeface="Arial"/>
              </a:rPr>
              <a:t>Expert </a:t>
            </a:r>
            <a:r>
              <a:rPr lang="en-US" sz="2000" b="1" dirty="0" err="1" smtClean="0">
                <a:cs typeface="Arial"/>
              </a:rPr>
              <a:t>curation</a:t>
            </a:r>
            <a:r>
              <a:rPr lang="en-US" sz="2000" b="1" dirty="0" smtClean="0">
                <a:cs typeface="Arial"/>
              </a:rPr>
              <a:t> of links</a:t>
            </a:r>
          </a:p>
          <a:p>
            <a:pPr marL="690563" lvl="1" indent="-233363">
              <a:lnSpc>
                <a:spcPct val="110000"/>
              </a:lnSpc>
              <a:spcBef>
                <a:spcPts val="900"/>
              </a:spcBef>
              <a:buFont typeface="Arial" pitchFamily="34" charset="0"/>
              <a:buChar char="•"/>
              <a:defRPr/>
            </a:pPr>
            <a:r>
              <a:rPr lang="en-US" dirty="0" smtClean="0">
                <a:cs typeface="Arial"/>
              </a:rPr>
              <a:t>Add accurate links to authoritative sources</a:t>
            </a:r>
            <a:endParaRPr lang="en-US" dirty="0">
              <a:cs typeface="Arial"/>
            </a:endParaRPr>
          </a:p>
        </p:txBody>
      </p:sp>
      <p:pic>
        <p:nvPicPr>
          <p:cNvPr id="5" name="Picture 2" descr="C:\Users\dardena\AppData\Local\Microsoft\Windows\Temporary Internet Files\Content.IE5\I9N1BYRM\MP900433115[1].jpg"/>
          <p:cNvPicPr>
            <a:picLocks noChangeAspect="1" noChangeArrowheads="1"/>
          </p:cNvPicPr>
          <p:nvPr/>
        </p:nvPicPr>
        <p:blipFill>
          <a:blip r:embed="rId3"/>
          <a:srcRect l="27851" t="12648" r="25000" b="17638"/>
          <a:stretch>
            <a:fillRect/>
          </a:stretch>
        </p:blipFill>
        <p:spPr bwMode="auto">
          <a:xfrm rot="372974">
            <a:off x="5414797" y="1780197"/>
            <a:ext cx="3513073" cy="4164740"/>
          </a:xfrm>
          <a:prstGeom prst="rect">
            <a:avLst/>
          </a:prstGeom>
          <a:noFill/>
        </p:spPr>
      </p:pic>
      <p:pic>
        <p:nvPicPr>
          <p:cNvPr id="1026" name="Picture 2" descr="C:\Users\dardena\AppData\Local\Microsoft\Windows\Temporary Internet Files\Content.IE5\BZV87NVP\MP900409652[1].jpg"/>
          <p:cNvPicPr>
            <a:picLocks noChangeAspect="1" noChangeArrowheads="1"/>
          </p:cNvPicPr>
          <p:nvPr/>
        </p:nvPicPr>
        <p:blipFill>
          <a:blip r:embed="rId4"/>
          <a:srcRect/>
          <a:stretch>
            <a:fillRect/>
          </a:stretch>
        </p:blipFill>
        <p:spPr bwMode="auto">
          <a:xfrm rot="379345">
            <a:off x="5573030" y="1993452"/>
            <a:ext cx="3299935" cy="3076979"/>
          </a:xfrm>
          <a:prstGeom prst="rect">
            <a:avLst/>
          </a:prstGeom>
          <a:noFill/>
        </p:spPr>
      </p:pic>
      <p:sp>
        <p:nvSpPr>
          <p:cNvPr id="6" name="TextBox 5"/>
          <p:cNvSpPr txBox="1"/>
          <p:nvPr/>
        </p:nvSpPr>
        <p:spPr>
          <a:xfrm rot="387403">
            <a:off x="6246718" y="5263660"/>
            <a:ext cx="2403231" cy="369332"/>
          </a:xfrm>
          <a:prstGeom prst="rect">
            <a:avLst/>
          </a:prstGeom>
          <a:noFill/>
        </p:spPr>
        <p:txBody>
          <a:bodyPr wrap="square" rtlCol="0">
            <a:spAutoFit/>
          </a:bodyPr>
          <a:lstStyle/>
          <a:p>
            <a:r>
              <a:rPr lang="en-US" dirty="0" smtClean="0">
                <a:latin typeface="Bradley Hand ITC" pitchFamily="66" charset="0"/>
              </a:rPr>
              <a:t>Educate early</a:t>
            </a:r>
            <a:endParaRPr lang="en-US" dirty="0">
              <a:latin typeface="Bradley Hand ITC" pitchFamily="66" charset="0"/>
            </a:endParaRPr>
          </a:p>
        </p:txBody>
      </p:sp>
      <p:sp>
        <p:nvSpPr>
          <p:cNvPr id="7" name="TextBox 6"/>
          <p:cNvSpPr txBox="1"/>
          <p:nvPr/>
        </p:nvSpPr>
        <p:spPr>
          <a:xfrm>
            <a:off x="2931885" y="6052458"/>
            <a:ext cx="3454399" cy="246221"/>
          </a:xfrm>
          <a:prstGeom prst="rect">
            <a:avLst/>
          </a:prstGeom>
          <a:noFill/>
        </p:spPr>
        <p:txBody>
          <a:bodyPr wrap="square" rtlCol="0">
            <a:spAutoFit/>
          </a:bodyPr>
          <a:lstStyle/>
          <a:p>
            <a:r>
              <a:rPr lang="en-US" sz="1000" dirty="0" smtClean="0"/>
              <a:t>(</a:t>
            </a:r>
            <a:r>
              <a:rPr lang="en-US" sz="1000" dirty="0" err="1" smtClean="0"/>
              <a:t>Connaway</a:t>
            </a:r>
            <a:r>
              <a:rPr lang="en-US" sz="1000" dirty="0" smtClean="0"/>
              <a:t>, </a:t>
            </a:r>
            <a:r>
              <a:rPr lang="en-US" sz="1000" dirty="0" err="1" smtClean="0"/>
              <a:t>Lanclos</a:t>
            </a:r>
            <a:r>
              <a:rPr lang="en-US" sz="1000" dirty="0" smtClean="0"/>
              <a:t>, White, Le </a:t>
            </a:r>
            <a:r>
              <a:rPr lang="en-US" sz="1000" dirty="0" err="1" smtClean="0"/>
              <a:t>Cornu</a:t>
            </a:r>
            <a:r>
              <a:rPr lang="en-US" sz="1000" dirty="0" smtClean="0"/>
              <a:t>, &amp; Hood, 2012)</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Bibliography</a:t>
            </a:r>
            <a:endParaRPr lang="en-US" dirty="0"/>
          </a:p>
        </p:txBody>
      </p:sp>
      <p:sp>
        <p:nvSpPr>
          <p:cNvPr id="3" name="TextBox 2"/>
          <p:cNvSpPr txBox="1"/>
          <p:nvPr/>
        </p:nvSpPr>
        <p:spPr>
          <a:xfrm>
            <a:off x="339969" y="939519"/>
            <a:ext cx="8065477" cy="6694140"/>
          </a:xfrm>
          <a:prstGeom prst="rect">
            <a:avLst/>
          </a:prstGeom>
          <a:noFill/>
        </p:spPr>
        <p:txBody>
          <a:bodyPr wrap="square" rtlCol="0">
            <a:spAutoFit/>
          </a:bodyPr>
          <a:lstStyle/>
          <a:p>
            <a:endParaRPr lang="en-US" sz="1100" dirty="0" smtClean="0"/>
          </a:p>
          <a:p>
            <a:r>
              <a:rPr lang="en-US" sz="1100" kern="0" dirty="0" err="1" smtClean="0">
                <a:latin typeface="Arial" pitchFamily="34" charset="0"/>
                <a:cs typeface="Arial" pitchFamily="34" charset="0"/>
              </a:rPr>
              <a:t>Connaway</a:t>
            </a:r>
            <a:r>
              <a:rPr lang="en-US" sz="1100" kern="0" dirty="0" smtClean="0">
                <a:latin typeface="Arial" pitchFamily="34" charset="0"/>
                <a:cs typeface="Arial" pitchFamily="34" charset="0"/>
              </a:rPr>
              <a:t>, L. S.,  &amp; Dickey, T. J. (2010). </a:t>
            </a:r>
            <a:r>
              <a:rPr lang="en-US" sz="1100" i="1" kern="0" dirty="0" smtClean="0">
                <a:latin typeface="Arial" pitchFamily="34" charset="0"/>
                <a:cs typeface="Arial" pitchFamily="34" charset="0"/>
              </a:rPr>
              <a:t>The digital information seeker: Report of the findings from selected OCLC, RIN, and JISC user </a:t>
            </a:r>
            <a:r>
              <a:rPr lang="en-US" sz="1100" i="1" kern="0" dirty="0" err="1" smtClean="0">
                <a:latin typeface="Arial" pitchFamily="34" charset="0"/>
                <a:cs typeface="Arial" pitchFamily="34" charset="0"/>
              </a:rPr>
              <a:t>behaviour</a:t>
            </a:r>
            <a:r>
              <a:rPr lang="en-US" sz="1100" i="1" kern="0" dirty="0" smtClean="0">
                <a:latin typeface="Arial" pitchFamily="34" charset="0"/>
                <a:cs typeface="Arial" pitchFamily="34" charset="0"/>
              </a:rPr>
              <a:t> projects.</a:t>
            </a:r>
            <a:r>
              <a:rPr lang="en-US" sz="1100" kern="0" dirty="0" smtClean="0">
                <a:latin typeface="Arial" pitchFamily="34" charset="0"/>
                <a:cs typeface="Arial" pitchFamily="34" charset="0"/>
              </a:rPr>
              <a:t> Retrieved from </a:t>
            </a:r>
            <a:r>
              <a:rPr lang="en-US" sz="1100" kern="0" dirty="0" smtClean="0">
                <a:latin typeface="Arial" pitchFamily="34" charset="0"/>
                <a:cs typeface="Arial" pitchFamily="34" charset="0"/>
                <a:hlinkClick r:id="rId3"/>
              </a:rPr>
              <a:t>http://www.jisc.ac.uk/media/documents/publications/reports/2010/digitalinformationseekerreport.pdf</a:t>
            </a:r>
            <a:endParaRPr lang="en-US" sz="1100" kern="0" dirty="0" smtClean="0">
              <a:latin typeface="Arial" pitchFamily="34" charset="0"/>
              <a:cs typeface="Arial" pitchFamily="34" charset="0"/>
            </a:endParaRPr>
          </a:p>
          <a:p>
            <a:endParaRPr lang="en-US" sz="1100" dirty="0" smtClean="0"/>
          </a:p>
          <a:p>
            <a:r>
              <a:rPr lang="en-US" sz="1100" dirty="0" err="1" smtClean="0"/>
              <a:t>Connaway</a:t>
            </a:r>
            <a:r>
              <a:rPr lang="en-US" sz="1100" dirty="0" smtClean="0"/>
              <a:t>, L. S., Dickey, T. J., &amp; Radford, M. L. (2011). "If it is too inconvenient I'm not going after it": Convenience as a critical factor in information-seeking behaviors. </a:t>
            </a:r>
            <a:r>
              <a:rPr lang="en-US" sz="1100" i="1" dirty="0" smtClean="0"/>
              <a:t>Library &amp; Information Science Research, 33</a:t>
            </a:r>
            <a:r>
              <a:rPr lang="en-US" sz="1100" dirty="0" smtClean="0"/>
              <a:t>(3) 179-190</a:t>
            </a:r>
            <a:r>
              <a:rPr lang="en-US" sz="1100" i="1" dirty="0" smtClean="0"/>
              <a:t>.</a:t>
            </a:r>
            <a:r>
              <a:rPr lang="en-US" sz="1100" dirty="0" smtClean="0"/>
              <a:t> </a:t>
            </a:r>
          </a:p>
          <a:p>
            <a:pPr defTabSz="896203" fontAlgn="base">
              <a:spcBef>
                <a:spcPct val="30000"/>
              </a:spcBef>
              <a:spcAft>
                <a:spcPct val="0"/>
              </a:spcAft>
              <a:defRPr/>
            </a:pPr>
            <a:endParaRPr lang="en-US" sz="1100" dirty="0" smtClean="0"/>
          </a:p>
          <a:p>
            <a:pPr defTabSz="896203" fontAlgn="base">
              <a:spcBef>
                <a:spcPct val="30000"/>
              </a:spcBef>
              <a:spcAft>
                <a:spcPct val="0"/>
              </a:spcAft>
              <a:defRPr/>
            </a:pPr>
            <a:r>
              <a:rPr lang="en-GB" sz="1100" dirty="0" err="1" smtClean="0">
                <a:latin typeface="Arial" pitchFamily="34" charset="0"/>
                <a:cs typeface="Arial" pitchFamily="34" charset="0"/>
              </a:rPr>
              <a:t>Connaway</a:t>
            </a:r>
            <a:r>
              <a:rPr lang="en-GB" sz="1100" dirty="0" smtClean="0">
                <a:latin typeface="Arial" pitchFamily="34" charset="0"/>
                <a:cs typeface="Arial" pitchFamily="34" charset="0"/>
              </a:rPr>
              <a:t>, L. S., </a:t>
            </a:r>
            <a:r>
              <a:rPr lang="en-GB" sz="1100" dirty="0" err="1" smtClean="0">
                <a:latin typeface="Arial" pitchFamily="34" charset="0"/>
                <a:cs typeface="Arial" pitchFamily="34" charset="0"/>
              </a:rPr>
              <a:t>Lanclos</a:t>
            </a:r>
            <a:r>
              <a:rPr lang="en-GB" sz="1100" dirty="0" smtClean="0">
                <a:latin typeface="Arial" pitchFamily="34" charset="0"/>
                <a:cs typeface="Arial" pitchFamily="34" charset="0"/>
              </a:rPr>
              <a:t>, D., White, D. S., Le </a:t>
            </a:r>
            <a:r>
              <a:rPr lang="en-GB" sz="1100" dirty="0" err="1" smtClean="0">
                <a:latin typeface="Arial" pitchFamily="34" charset="0"/>
                <a:cs typeface="Arial" pitchFamily="34" charset="0"/>
              </a:rPr>
              <a:t>Cornu</a:t>
            </a:r>
            <a:r>
              <a:rPr lang="en-GB" sz="1100" dirty="0" smtClean="0">
                <a:latin typeface="Arial" pitchFamily="34" charset="0"/>
                <a:cs typeface="Arial" pitchFamily="34" charset="0"/>
              </a:rPr>
              <a:t>, A., &amp; Hood, E. M. (2012). </a:t>
            </a:r>
            <a:r>
              <a:rPr lang="en-US" sz="1100" dirty="0" smtClean="0">
                <a:latin typeface="Arial" pitchFamily="34" charset="0"/>
                <a:cs typeface="Arial" pitchFamily="34" charset="0"/>
              </a:rPr>
              <a:t>User-centered decision making: A new model </a:t>
            </a:r>
          </a:p>
          <a:p>
            <a:pPr defTabSz="896203" fontAlgn="base">
              <a:spcBef>
                <a:spcPct val="30000"/>
              </a:spcBef>
              <a:spcAft>
                <a:spcPct val="0"/>
              </a:spcAft>
              <a:defRPr/>
            </a:pPr>
            <a:r>
              <a:rPr lang="en-US" sz="1100" dirty="0" smtClean="0">
                <a:latin typeface="Arial" pitchFamily="34" charset="0"/>
                <a:cs typeface="Arial" pitchFamily="34" charset="0"/>
              </a:rPr>
              <a:t>for developing academic library services and systems. </a:t>
            </a:r>
            <a:r>
              <a:rPr lang="en-US" sz="1100" i="1" dirty="0" smtClean="0">
                <a:latin typeface="Arial" pitchFamily="34" charset="0"/>
                <a:cs typeface="Arial" pitchFamily="34" charset="0"/>
              </a:rPr>
              <a:t>IFLA 2012 Conference Proceedings, August 11-17, Helsinki, Finland. </a:t>
            </a:r>
            <a:r>
              <a:rPr lang="en-GB" sz="1100" dirty="0" smtClean="0">
                <a:latin typeface="Arial" pitchFamily="34" charset="0"/>
                <a:cs typeface="Arial" pitchFamily="34" charset="0"/>
              </a:rPr>
              <a:t> </a:t>
            </a:r>
          </a:p>
          <a:p>
            <a:pPr defTabSz="896203" fontAlgn="base">
              <a:spcBef>
                <a:spcPct val="30000"/>
              </a:spcBef>
              <a:spcAft>
                <a:spcPct val="0"/>
              </a:spcAft>
              <a:defRPr/>
            </a:pPr>
            <a:endParaRPr lang="en-US" sz="1100" dirty="0" smtClean="0">
              <a:latin typeface="Arial" pitchFamily="34" charset="0"/>
              <a:cs typeface="Arial" pitchFamily="34" charset="0"/>
            </a:endParaRPr>
          </a:p>
          <a:p>
            <a:pPr defTabSz="896203" fontAlgn="base">
              <a:spcBef>
                <a:spcPct val="30000"/>
              </a:spcBef>
              <a:spcAft>
                <a:spcPct val="0"/>
              </a:spcAft>
              <a:defRPr/>
            </a:pPr>
            <a:r>
              <a:rPr lang="en-US" sz="1100" dirty="0" err="1" smtClean="0">
                <a:latin typeface="Arial" pitchFamily="34" charset="0"/>
                <a:cs typeface="Arial" pitchFamily="34" charset="0"/>
              </a:rPr>
              <a:t>Connaway</a:t>
            </a:r>
            <a:r>
              <a:rPr lang="en-US" sz="1100" dirty="0" smtClean="0">
                <a:latin typeface="Arial" pitchFamily="34" charset="0"/>
                <a:cs typeface="Arial" pitchFamily="34" charset="0"/>
              </a:rPr>
              <a:t>, L. S., &amp; Powell, R. R. (2010). </a:t>
            </a:r>
            <a:r>
              <a:rPr lang="en-US" sz="1100" i="1" dirty="0" smtClean="0">
                <a:latin typeface="Arial" pitchFamily="34" charset="0"/>
                <a:cs typeface="Arial" pitchFamily="34" charset="0"/>
              </a:rPr>
              <a:t>Basic research methods for librarians</a:t>
            </a:r>
            <a:r>
              <a:rPr lang="en-US" sz="1100" dirty="0" smtClean="0">
                <a:latin typeface="Arial" pitchFamily="34" charset="0"/>
                <a:cs typeface="Arial" pitchFamily="34" charset="0"/>
              </a:rPr>
              <a:t>. Santa Barbara, CA: Libraries Unlimited.</a:t>
            </a:r>
          </a:p>
          <a:p>
            <a:pPr defTabSz="896203" fontAlgn="base">
              <a:spcBef>
                <a:spcPct val="30000"/>
              </a:spcBef>
              <a:spcAft>
                <a:spcPct val="0"/>
              </a:spcAft>
              <a:defRPr/>
            </a:pPr>
            <a:endParaRPr lang="en-US" sz="1100" dirty="0" smtClean="0">
              <a:latin typeface="Arial" pitchFamily="34" charset="0"/>
              <a:cs typeface="Arial" pitchFamily="34" charset="0"/>
            </a:endParaRPr>
          </a:p>
          <a:p>
            <a:pPr defTabSz="896203" fontAlgn="base">
              <a:spcBef>
                <a:spcPct val="30000"/>
              </a:spcBef>
              <a:spcAft>
                <a:spcPct val="0"/>
              </a:spcAft>
              <a:defRPr/>
            </a:pPr>
            <a:r>
              <a:rPr lang="en-US" sz="1100" dirty="0" err="1" smtClean="0"/>
              <a:t>Connaway</a:t>
            </a:r>
            <a:r>
              <a:rPr lang="en-US" sz="1100" dirty="0" smtClean="0"/>
              <a:t>, L. S., Radford, M. L., &amp; OCLC Research. (2011). </a:t>
            </a:r>
            <a:r>
              <a:rPr lang="en-US" sz="1100" i="1" dirty="0" smtClean="0"/>
              <a:t>Seeking synchronicity: Revelations and recommendations for virtual reference</a:t>
            </a:r>
            <a:r>
              <a:rPr lang="en-US" sz="1100" dirty="0" smtClean="0"/>
              <a:t>. Dublin, Ohio: OCLC Research. </a:t>
            </a:r>
            <a:r>
              <a:rPr lang="en-US" sz="1100" dirty="0" smtClean="0">
                <a:hlinkClick r:id="rId4"/>
              </a:rPr>
              <a:t>http://www.oclc.org/research/activities/synchronicity/default.htm</a:t>
            </a:r>
            <a:endParaRPr lang="en-US" sz="1100" dirty="0" smtClean="0"/>
          </a:p>
          <a:p>
            <a:pPr defTabSz="896203" fontAlgn="base">
              <a:spcBef>
                <a:spcPct val="30000"/>
              </a:spcBef>
              <a:spcAft>
                <a:spcPct val="0"/>
              </a:spcAft>
              <a:defRPr/>
            </a:pPr>
            <a:endParaRPr lang="en-US" sz="1100" dirty="0" smtClean="0"/>
          </a:p>
          <a:p>
            <a:pPr defTabSz="896203" fontAlgn="base">
              <a:spcBef>
                <a:spcPct val="30000"/>
              </a:spcBef>
              <a:spcAft>
                <a:spcPct val="0"/>
              </a:spcAft>
              <a:defRPr/>
            </a:pPr>
            <a:r>
              <a:rPr lang="en-US" sz="1100" dirty="0" err="1" smtClean="0"/>
              <a:t>Connaway</a:t>
            </a:r>
            <a:r>
              <a:rPr lang="en-US" sz="1100" dirty="0" smtClean="0"/>
              <a:t>, L.S., White, D., &amp; </a:t>
            </a:r>
            <a:r>
              <a:rPr lang="en-US" sz="1100" dirty="0" err="1" smtClean="0"/>
              <a:t>Lanclos</a:t>
            </a:r>
            <a:r>
              <a:rPr lang="en-US" sz="1100" dirty="0" smtClean="0"/>
              <a:t>, D.  (2011). Proceedings of the 74</a:t>
            </a:r>
            <a:r>
              <a:rPr lang="en-US" sz="1100" baseline="30000" dirty="0" smtClean="0"/>
              <a:t>th</a:t>
            </a:r>
            <a:r>
              <a:rPr lang="en-US" sz="1100" dirty="0" smtClean="0"/>
              <a:t> ASIS&amp;T Annual Meeting, </a:t>
            </a:r>
            <a:r>
              <a:rPr lang="en-US" sz="1100" i="1" dirty="0" smtClean="0"/>
              <a:t>48. “Visitors and residents: What motivates engagement with the digital environment?”</a:t>
            </a:r>
            <a:r>
              <a:rPr lang="en-US" sz="1100" dirty="0" smtClean="0"/>
              <a:t> Silver Spring, MD: Richard B. Hill. </a:t>
            </a:r>
          </a:p>
          <a:p>
            <a:pPr defTabSz="914307">
              <a:defRPr/>
            </a:pPr>
            <a:endParaRPr lang="en-US" sz="1100" dirty="0" smtClean="0">
              <a:latin typeface="Arial" pitchFamily="34" charset="0"/>
              <a:cs typeface="Arial" pitchFamily="34" charset="0"/>
            </a:endParaRPr>
          </a:p>
          <a:p>
            <a:pPr defTabSz="914307">
              <a:defRPr/>
            </a:pPr>
            <a:r>
              <a:rPr lang="en-US" sz="1100" kern="0" dirty="0" smtClean="0">
                <a:latin typeface="Arial" pitchFamily="34" charset="0"/>
                <a:cs typeface="Arial" pitchFamily="34" charset="0"/>
              </a:rPr>
              <a:t>Cool, C., &amp; Spink, A. (2002). Issues of context in information retrieval (IR): An introduction to the special issue</a:t>
            </a:r>
            <a:r>
              <a:rPr lang="en-US" sz="1100" i="1" kern="0" dirty="0" smtClean="0">
                <a:latin typeface="Arial" pitchFamily="34" charset="0"/>
                <a:cs typeface="Arial" pitchFamily="34" charset="0"/>
              </a:rPr>
              <a:t>. Information Processing and Management: An International Journal, 38</a:t>
            </a:r>
            <a:r>
              <a:rPr lang="en-US" sz="1100" kern="0" dirty="0" smtClean="0">
                <a:latin typeface="Arial" pitchFamily="34" charset="0"/>
                <a:cs typeface="Arial" pitchFamily="34" charset="0"/>
              </a:rPr>
              <a:t>(5), 605-611. </a:t>
            </a:r>
          </a:p>
          <a:p>
            <a:pPr defTabSz="914307">
              <a:defRPr/>
            </a:pPr>
            <a:endParaRPr lang="en-US" sz="1100" dirty="0" smtClean="0">
              <a:latin typeface="Arial" pitchFamily="34" charset="0"/>
              <a:cs typeface="Arial" pitchFamily="34" charset="0"/>
            </a:endParaRPr>
          </a:p>
          <a:p>
            <a:pPr defTabSz="914307">
              <a:defRPr/>
            </a:pPr>
            <a:r>
              <a:rPr lang="en-US" sz="1100" dirty="0" smtClean="0">
                <a:latin typeface="Arial" pitchFamily="34" charset="0"/>
                <a:cs typeface="Arial" pitchFamily="34" charset="0"/>
              </a:rPr>
              <a:t>Dempsey, L. (2008). Always on: Libraries in a world of permanent connectivity. </a:t>
            </a:r>
            <a:r>
              <a:rPr lang="en-US" sz="1100" i="1" dirty="0" smtClean="0">
                <a:latin typeface="Arial" pitchFamily="34" charset="0"/>
                <a:cs typeface="Arial" pitchFamily="34" charset="0"/>
              </a:rPr>
              <a:t>First Monday,</a:t>
            </a:r>
            <a:r>
              <a:rPr lang="en-US" sz="1100" dirty="0" smtClean="0">
                <a:latin typeface="Arial" pitchFamily="34" charset="0"/>
                <a:cs typeface="Arial" pitchFamily="34" charset="0"/>
              </a:rPr>
              <a:t> </a:t>
            </a:r>
            <a:r>
              <a:rPr lang="en-US" sz="1100" i="1" dirty="0" smtClean="0">
                <a:latin typeface="Arial" pitchFamily="34" charset="0"/>
                <a:cs typeface="Arial" pitchFamily="34" charset="0"/>
              </a:rPr>
              <a:t>14</a:t>
            </a:r>
            <a:r>
              <a:rPr lang="en-US" sz="1100" dirty="0" smtClean="0">
                <a:latin typeface="Arial" pitchFamily="34" charset="0"/>
                <a:cs typeface="Arial" pitchFamily="34" charset="0"/>
              </a:rPr>
              <a:t>(1). Retrieved from </a:t>
            </a:r>
            <a:r>
              <a:rPr lang="en-US" sz="1100" dirty="0" smtClean="0">
                <a:latin typeface="Arial" pitchFamily="34" charset="0"/>
                <a:cs typeface="Arial" pitchFamily="34" charset="0"/>
                <a:hlinkClick r:id="rId5"/>
              </a:rPr>
              <a:t>http://www.firstmonday.org/htbin/cgiwrap/bin/ojs/index.php/fm/article/view/2291/207</a:t>
            </a:r>
            <a:endParaRPr lang="en-US" sz="1100" dirty="0" smtClean="0">
              <a:latin typeface="Arial" pitchFamily="34" charset="0"/>
              <a:cs typeface="Arial" pitchFamily="34" charset="0"/>
            </a:endParaRPr>
          </a:p>
          <a:p>
            <a:pPr defTabSz="896203" fontAlgn="base">
              <a:spcBef>
                <a:spcPct val="30000"/>
              </a:spcBef>
              <a:spcAft>
                <a:spcPct val="0"/>
              </a:spcAft>
              <a:defRPr/>
            </a:pPr>
            <a:endParaRPr lang="en-US" sz="1100" kern="0" dirty="0" smtClean="0">
              <a:latin typeface="Arial" pitchFamily="34" charset="0"/>
              <a:cs typeface="Arial" pitchFamily="34" charset="0"/>
            </a:endParaRPr>
          </a:p>
          <a:p>
            <a:pPr>
              <a:defRPr/>
            </a:pPr>
            <a:endParaRPr lang="en-GB" sz="1100" dirty="0" smtClean="0">
              <a:latin typeface="Arial" pitchFamily="34" charset="0"/>
              <a:cs typeface="Arial" pitchFamily="34" charset="0"/>
            </a:endParaRPr>
          </a:p>
          <a:p>
            <a:pPr>
              <a:defRPr/>
            </a:pPr>
            <a:endParaRPr lang="en-US" sz="1100" kern="0" dirty="0" smtClean="0">
              <a:latin typeface="Arial" pitchFamily="34" charset="0"/>
              <a:cs typeface="Arial" pitchFamily="34" charset="0"/>
            </a:endParaRPr>
          </a:p>
          <a:p>
            <a:pPr defTabSz="896203" fontAlgn="base">
              <a:spcAft>
                <a:spcPct val="0"/>
              </a:spcAft>
              <a:defRPr/>
            </a:pPr>
            <a:endParaRPr lang="en-GB" sz="1100" dirty="0" smtClean="0">
              <a:latin typeface="Arial" pitchFamily="34" charset="0"/>
              <a:cs typeface="Arial" pitchFamily="34" charset="0"/>
            </a:endParaRPr>
          </a:p>
          <a:p>
            <a:pPr>
              <a:defRPr/>
            </a:pPr>
            <a:endParaRPr lang="en-US" sz="1100" kern="0" dirty="0" smtClean="0">
              <a:latin typeface="Arial" pitchFamily="34" charset="0"/>
              <a:cs typeface="Arial" pitchFamily="34" charset="0"/>
            </a:endParaRPr>
          </a:p>
          <a:p>
            <a:pPr defTabSz="896203" fontAlgn="base">
              <a:spcAft>
                <a:spcPct val="0"/>
              </a:spcAft>
              <a:defRPr/>
            </a:pPr>
            <a:endParaRPr lang="en-GB" sz="1100" dirty="0" smtClean="0">
              <a:latin typeface="Arial" pitchFamily="34" charset="0"/>
              <a:cs typeface="Arial" pitchFamily="34" charset="0"/>
            </a:endParaRPr>
          </a:p>
          <a:p>
            <a:pPr defTabSz="914307">
              <a:defRPr/>
            </a:pPr>
            <a:endParaRPr lang="en-US" sz="1100" dirty="0" smtClean="0">
              <a:latin typeface="Arial" pitchFamily="34" charset="0"/>
              <a:cs typeface="Arial" pitchFamily="34" charset="0"/>
            </a:endParaRPr>
          </a:p>
          <a:p>
            <a:pPr defTabSz="896203" fontAlgn="base">
              <a:spcAft>
                <a:spcPct val="0"/>
              </a:spcAft>
              <a:defRPr/>
            </a:pPr>
            <a:endParaRPr lang="en-US" sz="1100" dirty="0" smtClean="0">
              <a:latin typeface="Arial" pitchFamily="34" charset="0"/>
              <a:cs typeface="Arial" pitchFamily="34" charset="0"/>
            </a:endParaRPr>
          </a:p>
          <a:p>
            <a:pPr>
              <a:defRPr/>
            </a:pPr>
            <a:endParaRPr lang="en-US" sz="1100" kern="0" dirty="0" smtClean="0">
              <a:latin typeface="Arial" pitchFamily="34" charset="0"/>
              <a:cs typeface="Arial" pitchFamily="34" charset="0"/>
            </a:endParaRPr>
          </a:p>
          <a:p>
            <a:endParaRPr lang="en-US" sz="1100" dirty="0" smtClean="0"/>
          </a:p>
          <a:p>
            <a:endParaRPr lang="en-US" sz="1100" dirty="0" smtClean="0">
              <a:latin typeface="Arial" pitchFamily="34" charset="0"/>
              <a:cs typeface="Arial" pitchFamily="34" charset="0"/>
            </a:endParaRPr>
          </a:p>
          <a:p>
            <a:endParaRPr lang="en-US" sz="1100"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Bibliography</a:t>
            </a:r>
            <a:endParaRPr lang="en-US" dirty="0"/>
          </a:p>
        </p:txBody>
      </p:sp>
      <p:sp>
        <p:nvSpPr>
          <p:cNvPr id="4" name="TextBox 3"/>
          <p:cNvSpPr txBox="1"/>
          <p:nvPr/>
        </p:nvSpPr>
        <p:spPr>
          <a:xfrm>
            <a:off x="260700" y="1311865"/>
            <a:ext cx="8452338" cy="6626429"/>
          </a:xfrm>
          <a:prstGeom prst="rect">
            <a:avLst/>
          </a:prstGeom>
          <a:noFill/>
        </p:spPr>
        <p:txBody>
          <a:bodyPr wrap="square" rtlCol="0">
            <a:spAutoFit/>
          </a:bodyPr>
          <a:lstStyle/>
          <a:p>
            <a:pPr defTabSz="914307">
              <a:defRPr/>
            </a:pPr>
            <a:endParaRPr lang="en-US" sz="1100" dirty="0" smtClean="0">
              <a:latin typeface="Arial" pitchFamily="34" charset="0"/>
              <a:cs typeface="Arial" pitchFamily="34" charset="0"/>
            </a:endParaRPr>
          </a:p>
          <a:p>
            <a:pPr defTabSz="914307">
              <a:defRPr/>
            </a:pPr>
            <a:r>
              <a:rPr lang="en-US" sz="1100" dirty="0" smtClean="0"/>
              <a:t>De Rosa, C. (2005). Perceptions of libraries and information resources: A report to the OCLC membership. Dublin, Ohio: OCLC Online Computer Library Center (p.1-8).</a:t>
            </a:r>
            <a:endParaRPr lang="en-US" sz="1100" dirty="0" smtClean="0">
              <a:latin typeface="Arial" pitchFamily="34" charset="0"/>
              <a:cs typeface="Arial" pitchFamily="34" charset="0"/>
            </a:endParaRPr>
          </a:p>
          <a:p>
            <a:pPr defTabSz="914307">
              <a:defRPr/>
            </a:pPr>
            <a:endParaRPr lang="en-US" sz="1100" dirty="0" smtClean="0">
              <a:latin typeface="Arial" pitchFamily="34" charset="0"/>
              <a:cs typeface="Arial" pitchFamily="34" charset="0"/>
            </a:endParaRPr>
          </a:p>
          <a:p>
            <a:pPr defTabSz="914307">
              <a:defRPr/>
            </a:pPr>
            <a:r>
              <a:rPr lang="en-US" sz="1100" kern="0" dirty="0" err="1" smtClean="0">
                <a:latin typeface="Arial" pitchFamily="34" charset="0"/>
                <a:cs typeface="Arial" pitchFamily="34" charset="0"/>
              </a:rPr>
              <a:t>Dervin</a:t>
            </a:r>
            <a:r>
              <a:rPr lang="en-US" sz="1100" kern="0" dirty="0" smtClean="0">
                <a:latin typeface="Arial" pitchFamily="34" charset="0"/>
                <a:cs typeface="Arial" pitchFamily="34" charset="0"/>
              </a:rPr>
              <a:t>, B., </a:t>
            </a:r>
            <a:r>
              <a:rPr lang="en-US" sz="1100" kern="0" dirty="0" err="1" smtClean="0">
                <a:latin typeface="Arial" pitchFamily="34" charset="0"/>
                <a:cs typeface="Arial" pitchFamily="34" charset="0"/>
              </a:rPr>
              <a:t>Connaway</a:t>
            </a:r>
            <a:r>
              <a:rPr lang="en-US" sz="1100" kern="0" dirty="0" smtClean="0">
                <a:latin typeface="Arial" pitchFamily="34" charset="0"/>
                <a:cs typeface="Arial" pitchFamily="34" charset="0"/>
              </a:rPr>
              <a:t>, L. S., &amp; </a:t>
            </a:r>
            <a:r>
              <a:rPr lang="en-US" sz="1100" kern="0" dirty="0" err="1" smtClean="0">
                <a:latin typeface="Arial" pitchFamily="34" charset="0"/>
                <a:cs typeface="Arial" pitchFamily="34" charset="0"/>
              </a:rPr>
              <a:t>Prabha</a:t>
            </a:r>
            <a:r>
              <a:rPr lang="en-US" sz="1100" kern="0" dirty="0" smtClean="0">
                <a:latin typeface="Arial" pitchFamily="34" charset="0"/>
                <a:cs typeface="Arial" pitchFamily="34" charset="0"/>
              </a:rPr>
              <a:t>, C. (2003-2005). </a:t>
            </a:r>
            <a:r>
              <a:rPr lang="en-US" sz="1100" i="1" kern="0" dirty="0" smtClean="0">
                <a:latin typeface="Arial" pitchFamily="34" charset="0"/>
                <a:cs typeface="Arial" pitchFamily="34" charset="0"/>
              </a:rPr>
              <a:t>Sense-making the information confluence: The </a:t>
            </a:r>
            <a:r>
              <a:rPr lang="en-US" sz="1100" i="1" kern="0" dirty="0" err="1" smtClean="0">
                <a:latin typeface="Arial" pitchFamily="34" charset="0"/>
                <a:cs typeface="Arial" pitchFamily="34" charset="0"/>
              </a:rPr>
              <a:t>hows</a:t>
            </a:r>
            <a:r>
              <a:rPr lang="en-US" sz="1100" i="1" kern="0" dirty="0" smtClean="0">
                <a:latin typeface="Arial" pitchFamily="34" charset="0"/>
                <a:cs typeface="Arial" pitchFamily="34" charset="0"/>
              </a:rPr>
              <a:t> and the whys of college and university user </a:t>
            </a:r>
            <a:r>
              <a:rPr lang="en-US" sz="1100" i="1" kern="0" dirty="0" err="1" smtClean="0">
                <a:latin typeface="Arial" pitchFamily="34" charset="0"/>
                <a:cs typeface="Arial" pitchFamily="34" charset="0"/>
              </a:rPr>
              <a:t>satisficing</a:t>
            </a:r>
            <a:r>
              <a:rPr lang="en-US" sz="1100" i="1" kern="0" dirty="0" smtClean="0">
                <a:latin typeface="Arial" pitchFamily="34" charset="0"/>
                <a:cs typeface="Arial" pitchFamily="34" charset="0"/>
              </a:rPr>
              <a:t> of information needs.</a:t>
            </a:r>
            <a:r>
              <a:rPr lang="en-US" sz="1100" kern="0" dirty="0" smtClean="0">
                <a:latin typeface="Arial" pitchFamily="34" charset="0"/>
                <a:cs typeface="Arial" pitchFamily="34" charset="0"/>
              </a:rPr>
              <a:t> Funded by the Institute for Museums and Library Services (IMLS).  Retrieved from </a:t>
            </a:r>
            <a:r>
              <a:rPr lang="en-US" sz="1100" u="sng" dirty="0" smtClean="0">
                <a:latin typeface="Arial" pitchFamily="34" charset="0"/>
                <a:cs typeface="Arial" pitchFamily="34" charset="0"/>
                <a:hlinkClick r:id="rId3"/>
              </a:rPr>
              <a:t>http://www.oclc.org/research/activities/past/orprojects/imls/default.htm</a:t>
            </a:r>
            <a:endParaRPr lang="en-US" sz="1100" u="sng" dirty="0" smtClean="0">
              <a:latin typeface="Arial" pitchFamily="34" charset="0"/>
              <a:cs typeface="Arial" pitchFamily="34" charset="0"/>
            </a:endParaRPr>
          </a:p>
          <a:p>
            <a:pPr defTabSz="914307">
              <a:defRPr/>
            </a:pPr>
            <a:endParaRPr lang="en-US" sz="1100" u="sng" dirty="0" smtClean="0">
              <a:latin typeface="Arial" pitchFamily="34" charset="0"/>
              <a:cs typeface="Arial" pitchFamily="34" charset="0"/>
            </a:endParaRPr>
          </a:p>
          <a:p>
            <a:pPr defTabSz="914307">
              <a:defRPr/>
            </a:pPr>
            <a:r>
              <a:rPr lang="en-US" sz="1100" dirty="0" err="1" smtClean="0"/>
              <a:t>DeSantis</a:t>
            </a:r>
            <a:r>
              <a:rPr lang="en-US" sz="1100" dirty="0" smtClean="0"/>
              <a:t>, N. (2012 January 6). On </a:t>
            </a:r>
            <a:r>
              <a:rPr lang="en-US" sz="1100" dirty="0" err="1" smtClean="0"/>
              <a:t>Facebook</a:t>
            </a:r>
            <a:r>
              <a:rPr lang="en-US" sz="1100" dirty="0" smtClean="0"/>
              <a:t>, Librarian Brings 2 Students From the Early 1900s to Life. </a:t>
            </a:r>
            <a:r>
              <a:rPr lang="en-US" sz="1100" i="1" dirty="0" smtClean="0"/>
              <a:t>Chronicle of Higher Education</a:t>
            </a:r>
            <a:r>
              <a:rPr lang="en-US" sz="1100" dirty="0" smtClean="0"/>
              <a:t>.  Retrieved from </a:t>
            </a:r>
            <a:r>
              <a:rPr lang="en-US" sz="1100" u="sng" dirty="0" smtClean="0">
                <a:hlinkClick r:id="rId4"/>
              </a:rPr>
              <a:t>http://chronicle.com/blogs/wiredcampus/on-facebook-librarian-brings-two-students-from-the-early-1900s-to-life/34845</a:t>
            </a:r>
            <a:r>
              <a:rPr lang="en-US" sz="1100" dirty="0" smtClean="0"/>
              <a:t> </a:t>
            </a:r>
            <a:endParaRPr lang="en-US" sz="1100" u="sng" dirty="0" smtClean="0">
              <a:latin typeface="Arial" pitchFamily="34" charset="0"/>
              <a:cs typeface="Arial" pitchFamily="34" charset="0"/>
            </a:endParaRPr>
          </a:p>
          <a:p>
            <a:pPr defTabSz="914307">
              <a:defRPr/>
            </a:pPr>
            <a:endParaRPr lang="en-US" sz="1100" u="sng" dirty="0" smtClean="0">
              <a:latin typeface="Arial" pitchFamily="34" charset="0"/>
              <a:cs typeface="Arial" pitchFamily="34" charset="0"/>
            </a:endParaRPr>
          </a:p>
          <a:p>
            <a:pPr defTabSz="914307">
              <a:defRPr/>
            </a:pPr>
            <a:r>
              <a:rPr lang="en-US" sz="1100" dirty="0" err="1" smtClean="0"/>
              <a:t>Geertz</a:t>
            </a:r>
            <a:r>
              <a:rPr lang="en-US" sz="1100" dirty="0" smtClean="0"/>
              <a:t>, C. (1973). </a:t>
            </a:r>
            <a:r>
              <a:rPr lang="en-US" sz="1100" i="1" dirty="0" smtClean="0"/>
              <a:t>The interpretation of cultures: selected essays</a:t>
            </a:r>
            <a:r>
              <a:rPr lang="en-US" sz="1100" dirty="0" smtClean="0"/>
              <a:t>. New York: Basic Books, 6. </a:t>
            </a:r>
            <a:endParaRPr lang="en-US" sz="1100" u="sng" dirty="0" smtClean="0">
              <a:latin typeface="Arial" pitchFamily="34" charset="0"/>
              <a:cs typeface="Arial" pitchFamily="34" charset="0"/>
            </a:endParaRPr>
          </a:p>
          <a:p>
            <a:endParaRPr lang="en-US" sz="1100" dirty="0" smtClean="0"/>
          </a:p>
          <a:p>
            <a:r>
              <a:rPr lang="en-US" sz="1100" dirty="0" err="1" smtClean="0"/>
              <a:t>Gilster</a:t>
            </a:r>
            <a:r>
              <a:rPr lang="en-US" sz="1100" dirty="0" smtClean="0"/>
              <a:t>, P. (1997). </a:t>
            </a:r>
            <a:r>
              <a:rPr lang="en-US" sz="1100" i="1" dirty="0" smtClean="0"/>
              <a:t>Digital literacy</a:t>
            </a:r>
            <a:r>
              <a:rPr lang="en-US" sz="1100" dirty="0" smtClean="0"/>
              <a:t>. New York: Wiley.</a:t>
            </a:r>
          </a:p>
          <a:p>
            <a:endParaRPr lang="en-US" sz="1100" u="sng" dirty="0" smtClean="0">
              <a:latin typeface="Arial" pitchFamily="34" charset="0"/>
              <a:cs typeface="Arial" pitchFamily="34" charset="0"/>
            </a:endParaRPr>
          </a:p>
          <a:p>
            <a:r>
              <a:rPr lang="en-US" sz="1100" dirty="0" smtClean="0"/>
              <a:t>Glaser, B.G., &amp; Strauss, A. L. (1967). </a:t>
            </a:r>
            <a:r>
              <a:rPr lang="en-US" sz="1100" i="1" dirty="0" smtClean="0"/>
              <a:t>The discovery of grounded theory; strategies for qualitative research</a:t>
            </a:r>
            <a:r>
              <a:rPr lang="en-US" sz="1100" dirty="0" smtClean="0"/>
              <a:t>. Chicago: Aldine Pub. Co., 273. </a:t>
            </a:r>
          </a:p>
          <a:p>
            <a:pPr defTabSz="914307">
              <a:defRPr/>
            </a:pPr>
            <a:endParaRPr lang="en-US" sz="1100" u="sng" dirty="0" smtClean="0">
              <a:latin typeface="Arial" pitchFamily="34" charset="0"/>
              <a:cs typeface="Arial" pitchFamily="34" charset="0"/>
            </a:endParaRPr>
          </a:p>
          <a:p>
            <a:pPr defTabSz="914307">
              <a:defRPr/>
            </a:pPr>
            <a:r>
              <a:rPr lang="en-US" sz="1100" dirty="0" err="1" smtClean="0"/>
              <a:t>Helsper</a:t>
            </a:r>
            <a:r>
              <a:rPr lang="en-US" sz="1100" dirty="0" smtClean="0"/>
              <a:t>, E. J. &amp; </a:t>
            </a:r>
            <a:r>
              <a:rPr lang="en-US" sz="1100" dirty="0" err="1" smtClean="0"/>
              <a:t>Eynon</a:t>
            </a:r>
            <a:r>
              <a:rPr lang="en-US" sz="1100" dirty="0" smtClean="0"/>
              <a:t>, R. (2009). “Digital natives: Where is the evidence?” </a:t>
            </a:r>
            <a:r>
              <a:rPr lang="en-US" sz="1100" i="1" dirty="0" smtClean="0"/>
              <a:t>British Educational Research Journal</a:t>
            </a:r>
            <a:r>
              <a:rPr lang="en-US" sz="1100" dirty="0" smtClean="0"/>
              <a:t>, </a:t>
            </a:r>
            <a:r>
              <a:rPr lang="en-US" sz="1100" i="1" dirty="0" smtClean="0"/>
              <a:t>36(</a:t>
            </a:r>
            <a:r>
              <a:rPr lang="en-US" sz="1100" dirty="0" smtClean="0"/>
              <a:t>3), 503–520.</a:t>
            </a:r>
          </a:p>
          <a:p>
            <a:pPr defTabSz="914307">
              <a:defRPr/>
            </a:pPr>
            <a:endParaRPr lang="en-US" sz="1100" dirty="0" smtClean="0"/>
          </a:p>
          <a:p>
            <a:pPr defTabSz="914307">
              <a:defRPr/>
            </a:pPr>
            <a:r>
              <a:rPr lang="en-US" sz="1100" dirty="0" smtClean="0"/>
              <a:t>Holton, D.  (2010, March 19). The digital natives/digital immigrants distinction is dead or at least dying. [Web log comment]. </a:t>
            </a:r>
            <a:r>
              <a:rPr lang="en-US" sz="1100" i="1" dirty="0" err="1" smtClean="0"/>
              <a:t>EdTechDev</a:t>
            </a:r>
            <a:r>
              <a:rPr lang="en-US" sz="1100" dirty="0" smtClean="0"/>
              <a:t> . Retrieved from </a:t>
            </a:r>
            <a:r>
              <a:rPr lang="en-US" sz="1100" u="sng" dirty="0" smtClean="0">
                <a:hlinkClick r:id="rId5"/>
              </a:rPr>
              <a:t>http://edtechdev.wordpress.com/2010/03/19/the-digital-natives-digital-immigrants-distinction-is-dead-or-at-least-dying/</a:t>
            </a:r>
            <a:endParaRPr lang="en-US" sz="1100" dirty="0" smtClean="0"/>
          </a:p>
          <a:p>
            <a:pPr marL="0" lvl="2" defTabSz="914307">
              <a:defRPr/>
            </a:pPr>
            <a:endParaRPr lang="en-US" sz="1100" u="sng" dirty="0" smtClean="0">
              <a:latin typeface="Arial" pitchFamily="34" charset="0"/>
              <a:cs typeface="Arial" pitchFamily="34" charset="0"/>
              <a:hlinkClick r:id="rId6"/>
            </a:endParaRPr>
          </a:p>
          <a:p>
            <a:endParaRPr lang="en-US" sz="1100" u="sng" dirty="0" smtClean="0"/>
          </a:p>
          <a:p>
            <a:endParaRPr lang="en-US" sz="1100" dirty="0" smtClean="0"/>
          </a:p>
          <a:p>
            <a:endParaRPr lang="en-US" sz="1100" dirty="0" smtClean="0"/>
          </a:p>
          <a:p>
            <a:endParaRPr lang="en-US" sz="1100" dirty="0" smtClean="0">
              <a:latin typeface="Arial" pitchFamily="34" charset="0"/>
              <a:cs typeface="Arial" pitchFamily="34" charset="0"/>
            </a:endParaRPr>
          </a:p>
          <a:p>
            <a:endParaRPr lang="en-US" sz="1100" dirty="0" smtClean="0">
              <a:latin typeface="Arial" pitchFamily="34" charset="0"/>
              <a:cs typeface="Arial" pitchFamily="34" charset="0"/>
            </a:endParaRPr>
          </a:p>
          <a:p>
            <a:endParaRPr lang="en-US" sz="1100" dirty="0" smtClean="0"/>
          </a:p>
          <a:p>
            <a:endParaRPr lang="en-US" sz="1100" dirty="0" smtClean="0">
              <a:latin typeface="Arial" pitchFamily="34" charset="0"/>
              <a:cs typeface="Arial" pitchFamily="34" charset="0"/>
            </a:endParaRPr>
          </a:p>
          <a:p>
            <a:pPr marL="336042" lvl="2" indent="-336042">
              <a:defRPr/>
            </a:pPr>
            <a:endParaRPr lang="en-US" sz="1100" u="sng" dirty="0" smtClean="0">
              <a:latin typeface="Arial" pitchFamily="34" charset="0"/>
              <a:cs typeface="Arial" pitchFamily="34" charset="0"/>
              <a:hlinkClick r:id="rId6"/>
            </a:endParaRPr>
          </a:p>
          <a:p>
            <a:pPr defTabSz="896203" fontAlgn="base">
              <a:spcBef>
                <a:spcPct val="30000"/>
              </a:spcBef>
              <a:spcAft>
                <a:spcPct val="0"/>
              </a:spcAft>
              <a:defRPr/>
            </a:pPr>
            <a:endParaRPr lang="en-US" sz="1100" dirty="0" smtClean="0"/>
          </a:p>
          <a:p>
            <a:pPr defTabSz="896203" fontAlgn="base">
              <a:spcBef>
                <a:spcPct val="30000"/>
              </a:spcBef>
              <a:spcAft>
                <a:spcPct val="0"/>
              </a:spcAft>
              <a:defRPr/>
            </a:pPr>
            <a:endParaRPr lang="en-US" sz="1100" dirty="0" smtClean="0">
              <a:latin typeface="Arial" pitchFamily="34" charset="0"/>
              <a:cs typeface="Arial" pitchFamily="34" charset="0"/>
            </a:endParaRPr>
          </a:p>
          <a:p>
            <a:pPr marL="336042" indent="-336042">
              <a:defRPr/>
            </a:pPr>
            <a:endParaRPr lang="en-US" sz="1100" dirty="0" smtClean="0">
              <a:latin typeface="Arial" pitchFamily="34" charset="0"/>
              <a:cs typeface="Arial" pitchFamily="34" charset="0"/>
            </a:endParaRPr>
          </a:p>
          <a:p>
            <a:endParaRPr lang="en-US" sz="1100" dirty="0" smtClean="0">
              <a:latin typeface="Arial" pitchFamily="34" charset="0"/>
              <a:cs typeface="Arial" pitchFamily="34" charset="0"/>
            </a:endParaRPr>
          </a:p>
          <a:p>
            <a:endParaRPr lang="en-US" sz="1100"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Bibliography</a:t>
            </a:r>
            <a:endParaRPr lang="en-US" dirty="0"/>
          </a:p>
        </p:txBody>
      </p:sp>
      <p:sp>
        <p:nvSpPr>
          <p:cNvPr id="4" name="TextBox 3"/>
          <p:cNvSpPr txBox="1"/>
          <p:nvPr/>
        </p:nvSpPr>
        <p:spPr>
          <a:xfrm>
            <a:off x="299218" y="807372"/>
            <a:ext cx="8323384" cy="6524863"/>
          </a:xfrm>
          <a:prstGeom prst="rect">
            <a:avLst/>
          </a:prstGeom>
          <a:noFill/>
        </p:spPr>
        <p:txBody>
          <a:bodyPr wrap="square" rtlCol="0">
            <a:spAutoFit/>
          </a:bodyPr>
          <a:lstStyle/>
          <a:p>
            <a:endParaRPr lang="en-US" sz="1100" dirty="0" smtClean="0"/>
          </a:p>
          <a:p>
            <a:pPr marL="0" lvl="2" defTabSz="914307">
              <a:defRPr/>
            </a:pPr>
            <a:r>
              <a:rPr lang="en-US" sz="1100" dirty="0" smtClean="0"/>
              <a:t>Kennedy, G., Judd, T. &amp; </a:t>
            </a:r>
            <a:r>
              <a:rPr lang="en-US" sz="1100" dirty="0" err="1" smtClean="0"/>
              <a:t>Dalgarno</a:t>
            </a:r>
            <a:r>
              <a:rPr lang="en-US" sz="1100" dirty="0" smtClean="0"/>
              <a:t>, B. (2010). “Beyond natives and immigrants: Exploring types of net generation students,” </a:t>
            </a:r>
            <a:r>
              <a:rPr lang="en-US" sz="1100" i="1" dirty="0" smtClean="0"/>
              <a:t>Journal of Computer Assisted Learning</a:t>
            </a:r>
            <a:r>
              <a:rPr lang="en-US" sz="1100" dirty="0" smtClean="0"/>
              <a:t>, </a:t>
            </a:r>
            <a:r>
              <a:rPr lang="en-US" sz="1100" i="1" dirty="0" smtClean="0"/>
              <a:t>26</a:t>
            </a:r>
            <a:r>
              <a:rPr lang="en-US" sz="1100" dirty="0" smtClean="0"/>
              <a:t>(5</a:t>
            </a:r>
            <a:r>
              <a:rPr lang="en-US" sz="1100" i="1" dirty="0" smtClean="0"/>
              <a:t>),</a:t>
            </a:r>
            <a:r>
              <a:rPr lang="en-US" sz="1100" dirty="0" smtClean="0"/>
              <a:t> 332–343.</a:t>
            </a:r>
            <a:endParaRPr lang="en-US" sz="1100" u="sng" dirty="0" smtClean="0">
              <a:latin typeface="Arial" pitchFamily="34" charset="0"/>
              <a:cs typeface="Arial" pitchFamily="34" charset="0"/>
              <a:hlinkClick r:id="rId3"/>
            </a:endParaRPr>
          </a:p>
          <a:p>
            <a:endParaRPr lang="en-US" sz="1100" dirty="0" smtClean="0">
              <a:latin typeface="Arial" pitchFamily="34" charset="0"/>
              <a:cs typeface="Arial" pitchFamily="34" charset="0"/>
            </a:endParaRPr>
          </a:p>
          <a:p>
            <a:r>
              <a:rPr lang="en-US" sz="1100" dirty="0" err="1" smtClean="0">
                <a:latin typeface="Arial" pitchFamily="34" charset="0"/>
                <a:cs typeface="Arial" pitchFamily="34" charset="0"/>
              </a:rPr>
              <a:t>Kvale</a:t>
            </a:r>
            <a:r>
              <a:rPr lang="en-US" sz="1100" dirty="0" smtClean="0">
                <a:latin typeface="Arial" pitchFamily="34" charset="0"/>
                <a:cs typeface="Arial" pitchFamily="34" charset="0"/>
              </a:rPr>
              <a:t>, S. (1996). </a:t>
            </a:r>
            <a:r>
              <a:rPr lang="en-US" sz="1100" i="1" dirty="0" err="1" smtClean="0">
                <a:latin typeface="Arial" pitchFamily="34" charset="0"/>
                <a:cs typeface="Arial" pitchFamily="34" charset="0"/>
              </a:rPr>
              <a:t>IntervVews</a:t>
            </a:r>
            <a:r>
              <a:rPr lang="en-US" sz="1100" i="1" dirty="0" smtClean="0">
                <a:latin typeface="Arial" pitchFamily="34" charset="0"/>
                <a:cs typeface="Arial" pitchFamily="34" charset="0"/>
              </a:rPr>
              <a:t>: an introduction to qualitative research interviewing</a:t>
            </a:r>
            <a:r>
              <a:rPr lang="en-US" sz="1100" dirty="0" smtClean="0">
                <a:latin typeface="Arial" pitchFamily="34" charset="0"/>
                <a:cs typeface="Arial" pitchFamily="34" charset="0"/>
              </a:rPr>
              <a:t>. Thousand Oaks, </a:t>
            </a:r>
            <a:r>
              <a:rPr lang="en-US" sz="1100" dirty="0" err="1" smtClean="0">
                <a:latin typeface="Arial" pitchFamily="34" charset="0"/>
                <a:cs typeface="Arial" pitchFamily="34" charset="0"/>
              </a:rPr>
              <a:t>Calif</a:t>
            </a:r>
            <a:r>
              <a:rPr lang="en-US" sz="1100" dirty="0" smtClean="0">
                <a:latin typeface="Arial" pitchFamily="34" charset="0"/>
                <a:cs typeface="Arial" pitchFamily="34" charset="0"/>
              </a:rPr>
              <a:t>: Sage Publications, 133-135.</a:t>
            </a:r>
          </a:p>
          <a:p>
            <a:endParaRPr lang="en-US" sz="1100" dirty="0" smtClean="0">
              <a:latin typeface="Arial" pitchFamily="34" charset="0"/>
              <a:cs typeface="Arial" pitchFamily="34" charset="0"/>
            </a:endParaRPr>
          </a:p>
          <a:p>
            <a:r>
              <a:rPr lang="en-US" sz="1100" dirty="0" err="1" smtClean="0"/>
              <a:t>Lankshear</a:t>
            </a:r>
            <a:r>
              <a:rPr lang="en-US" sz="1100" dirty="0" smtClean="0"/>
              <a:t>, C. &amp; </a:t>
            </a:r>
            <a:r>
              <a:rPr lang="en-US" sz="1100" dirty="0" err="1" smtClean="0"/>
              <a:t>Knobel</a:t>
            </a:r>
            <a:r>
              <a:rPr lang="en-US" sz="1100" dirty="0" smtClean="0"/>
              <a:t>, M. (Eds.) (2008). </a:t>
            </a:r>
            <a:r>
              <a:rPr lang="en-US" sz="1100" i="1" dirty="0" smtClean="0"/>
              <a:t>Digital </a:t>
            </a:r>
            <a:r>
              <a:rPr lang="en-US" sz="1100" i="1" dirty="0" err="1" smtClean="0"/>
              <a:t>literacies</a:t>
            </a:r>
            <a:r>
              <a:rPr lang="en-US" sz="1100" i="1" dirty="0" smtClean="0"/>
              <a:t>: Concepts, policies and practices</a:t>
            </a:r>
            <a:r>
              <a:rPr lang="en-US" sz="1100" dirty="0" smtClean="0"/>
              <a:t>. New York: Peter Lang.</a:t>
            </a:r>
          </a:p>
          <a:p>
            <a:endParaRPr lang="en-US" sz="1100" dirty="0" smtClean="0"/>
          </a:p>
          <a:p>
            <a:r>
              <a:rPr lang="en-US" sz="1100" dirty="0" err="1" smtClean="0"/>
              <a:t>Margaryan</a:t>
            </a:r>
            <a:r>
              <a:rPr lang="en-US" sz="1100" dirty="0" smtClean="0"/>
              <a:t>, A. &amp; Littlejohn, A. (2008). Are digital natives a myth or reality?: Students’ use of technologies for learning. Retrieved from </a:t>
            </a:r>
            <a:r>
              <a:rPr lang="en-US" sz="1100" u="sng" dirty="0" smtClean="0">
                <a:hlinkClick r:id="rId4"/>
              </a:rPr>
              <a:t>http://www.academy.gcal.ac.uk/anoush/documents/DigitalNativesMythOrReality-MargaryanAndLittlejohn-draft-111208.pdf</a:t>
            </a:r>
            <a:r>
              <a:rPr lang="en-US" sz="1100" dirty="0" smtClean="0"/>
              <a:t>, accessed 15 August 2010.</a:t>
            </a:r>
          </a:p>
          <a:p>
            <a:endParaRPr lang="en-US" sz="1100" dirty="0" smtClean="0"/>
          </a:p>
          <a:p>
            <a:r>
              <a:rPr lang="en-US" sz="1100" dirty="0" smtClean="0"/>
              <a:t>McKenzie, J. (2007). Digital </a:t>
            </a:r>
            <a:r>
              <a:rPr lang="en-US" sz="1100" dirty="0" err="1" smtClean="0"/>
              <a:t>nativism</a:t>
            </a:r>
            <a:r>
              <a:rPr lang="en-US" sz="1100" dirty="0" smtClean="0"/>
              <a:t>, digital delusions, and digital deprivation. </a:t>
            </a:r>
            <a:r>
              <a:rPr lang="en-US" sz="1100" i="1" dirty="0" smtClean="0"/>
              <a:t>From Now On: The Educational Technology Journal</a:t>
            </a:r>
            <a:r>
              <a:rPr lang="en-US" sz="1100" dirty="0" smtClean="0"/>
              <a:t>, </a:t>
            </a:r>
            <a:r>
              <a:rPr lang="en-US" sz="1100" i="1" dirty="0" smtClean="0"/>
              <a:t>17</a:t>
            </a:r>
            <a:r>
              <a:rPr lang="en-US" sz="1100" dirty="0" smtClean="0"/>
              <a:t> (2). Retrieved from </a:t>
            </a:r>
            <a:r>
              <a:rPr lang="en-US" sz="1100" u="sng" dirty="0" smtClean="0">
                <a:hlinkClick r:id="rId5"/>
              </a:rPr>
              <a:t>http://www.fno.org/nov07/nativism.html</a:t>
            </a:r>
            <a:r>
              <a:rPr lang="en-US" sz="1100" u="sng" dirty="0" smtClean="0"/>
              <a:t>\</a:t>
            </a:r>
            <a:endParaRPr lang="en-US" sz="1100" dirty="0" smtClean="0"/>
          </a:p>
          <a:p>
            <a:endParaRPr lang="en-US" sz="1100" dirty="0" smtClean="0"/>
          </a:p>
          <a:p>
            <a:r>
              <a:rPr lang="en-US" sz="1100" dirty="0" err="1" smtClean="0"/>
              <a:t>Prensky</a:t>
            </a:r>
            <a:r>
              <a:rPr lang="en-US" sz="1100" dirty="0" smtClean="0"/>
              <a:t>, M. (2001a). Digital natives, digital immigrants. </a:t>
            </a:r>
            <a:r>
              <a:rPr lang="en-US" sz="1100" i="1" dirty="0" smtClean="0"/>
              <a:t>On the Horizon</a:t>
            </a:r>
            <a:r>
              <a:rPr lang="en-US" sz="1100" dirty="0" smtClean="0"/>
              <a:t>, </a:t>
            </a:r>
            <a:r>
              <a:rPr lang="en-US" sz="1100" i="1" dirty="0" smtClean="0"/>
              <a:t>9(5).</a:t>
            </a:r>
            <a:r>
              <a:rPr lang="en-US" sz="1100" dirty="0" smtClean="0"/>
              <a:t> Retrieved from </a:t>
            </a:r>
            <a:r>
              <a:rPr lang="en-US" sz="1100" u="sng" dirty="0" smtClean="0">
                <a:hlinkClick r:id="rId6"/>
              </a:rPr>
              <a:t>http://www.marcprensky.com/writing/Prensky%20-%20Digital%20Natives,%20Digital%20Immigrants%20-%20Part1.pdf</a:t>
            </a:r>
            <a:endParaRPr lang="en-US" sz="1100" dirty="0" smtClean="0"/>
          </a:p>
          <a:p>
            <a:endParaRPr lang="en-US" sz="1100" dirty="0" smtClean="0"/>
          </a:p>
          <a:p>
            <a:r>
              <a:rPr lang="en-US" sz="1100" dirty="0" err="1" smtClean="0"/>
              <a:t>Prensky</a:t>
            </a:r>
            <a:r>
              <a:rPr lang="en-US" sz="1100" dirty="0" smtClean="0"/>
              <a:t>, M. (2001b). “Do they really </a:t>
            </a:r>
            <a:r>
              <a:rPr lang="en-US" sz="1100" i="1" dirty="0" smtClean="0"/>
              <a:t>think</a:t>
            </a:r>
            <a:r>
              <a:rPr lang="en-US" sz="1100" dirty="0" smtClean="0"/>
              <a:t> differently?” </a:t>
            </a:r>
            <a:r>
              <a:rPr lang="en-US" sz="1100" i="1" dirty="0" smtClean="0"/>
              <a:t>On the Horizon</a:t>
            </a:r>
            <a:r>
              <a:rPr lang="en-US" sz="1100" dirty="0" smtClean="0"/>
              <a:t>, 9</a:t>
            </a:r>
            <a:r>
              <a:rPr lang="en-US" sz="1100" i="1" dirty="0" smtClean="0"/>
              <a:t>(5)</a:t>
            </a:r>
            <a:r>
              <a:rPr lang="en-US" sz="1100" dirty="0" smtClean="0"/>
              <a:t>. Retrieved from </a:t>
            </a:r>
            <a:r>
              <a:rPr lang="en-US" sz="1100" u="sng" dirty="0" smtClean="0">
                <a:hlinkClick r:id="rId7"/>
              </a:rPr>
              <a:t>http://www.marcprensky.com/writing/Prensky%20-%20Digital%20Natives,%20Digital%20Immigrants%20-%20Part2.pdf</a:t>
            </a:r>
            <a:endParaRPr lang="en-US" sz="1100" dirty="0" smtClean="0"/>
          </a:p>
          <a:p>
            <a:endParaRPr lang="en-US" sz="1100" dirty="0" smtClean="0"/>
          </a:p>
          <a:p>
            <a:r>
              <a:rPr lang="en-US" sz="1100" dirty="0" smtClean="0">
                <a:latin typeface="Arial" pitchFamily="34" charset="0"/>
                <a:cs typeface="Arial" pitchFamily="34" charset="0"/>
              </a:rPr>
              <a:t>Radford, M. L., &amp; </a:t>
            </a:r>
            <a:r>
              <a:rPr lang="en-US" sz="1100" dirty="0" err="1" smtClean="0">
                <a:latin typeface="Arial" pitchFamily="34" charset="0"/>
                <a:cs typeface="Arial" pitchFamily="34" charset="0"/>
              </a:rPr>
              <a:t>Connaway</a:t>
            </a:r>
            <a:r>
              <a:rPr lang="en-US" sz="1100" dirty="0" smtClean="0">
                <a:latin typeface="Arial" pitchFamily="34" charset="0"/>
                <a:cs typeface="Arial" pitchFamily="34" charset="0"/>
              </a:rPr>
              <a:t>, L. S. (2005-2007). </a:t>
            </a:r>
            <a:r>
              <a:rPr lang="en-US" sz="1100" i="1" dirty="0" smtClean="0">
                <a:latin typeface="Arial" pitchFamily="34" charset="0"/>
                <a:cs typeface="Arial" pitchFamily="34" charset="0"/>
              </a:rPr>
              <a:t>Seeking synchronicity: Evaluating virtual reference services from user, non-user, and librarian perspectives.  </a:t>
            </a:r>
            <a:r>
              <a:rPr lang="en-US" sz="1100" dirty="0" smtClean="0">
                <a:latin typeface="Arial" pitchFamily="34" charset="0"/>
                <a:cs typeface="Arial" pitchFamily="34" charset="0"/>
              </a:rPr>
              <a:t>Funded by the Institute for Museums and Library Services (IMLS). Retrieved from </a:t>
            </a:r>
            <a:r>
              <a:rPr lang="en-US" sz="1100" dirty="0" smtClean="0">
                <a:latin typeface="Arial" pitchFamily="34" charset="0"/>
                <a:cs typeface="Arial" pitchFamily="34" charset="0"/>
                <a:hlinkClick r:id="rId8"/>
              </a:rPr>
              <a:t>http://www.oclc.org/research/activities/synchronicity/default.htm</a:t>
            </a:r>
            <a:endParaRPr lang="en-US" sz="1100" dirty="0" smtClean="0">
              <a:latin typeface="Arial" pitchFamily="34" charset="0"/>
              <a:cs typeface="Arial" pitchFamily="34" charset="0"/>
            </a:endParaRPr>
          </a:p>
          <a:p>
            <a:endParaRPr lang="en-US" sz="1100" dirty="0" smtClean="0">
              <a:latin typeface="Arial" pitchFamily="34" charset="0"/>
              <a:cs typeface="Arial" pitchFamily="34" charset="0"/>
            </a:endParaRPr>
          </a:p>
          <a:p>
            <a:pPr marL="0" lvl="2"/>
            <a:r>
              <a:rPr lang="en-US" sz="1100" dirty="0" smtClean="0">
                <a:latin typeface="Arial" pitchFamily="34" charset="0"/>
                <a:cs typeface="Arial" pitchFamily="34" charset="0"/>
              </a:rPr>
              <a:t>Radford, M. L., &amp; </a:t>
            </a:r>
            <a:r>
              <a:rPr lang="en-US" sz="1100" dirty="0" err="1" smtClean="0">
                <a:latin typeface="Arial" pitchFamily="34" charset="0"/>
                <a:cs typeface="Arial" pitchFamily="34" charset="0"/>
              </a:rPr>
              <a:t>Connaway</a:t>
            </a:r>
            <a:r>
              <a:rPr lang="en-US" sz="1100" dirty="0" smtClean="0">
                <a:latin typeface="Arial" pitchFamily="34" charset="0"/>
                <a:cs typeface="Arial" pitchFamily="34" charset="0"/>
              </a:rPr>
              <a:t>, L. S. (2010). “I stay away from the unknown, I guess.” Measuring impact and understanding critical factors for millennial generation and adult non-users of virtual reference services. In online proceedings of the Fifth Annual </a:t>
            </a:r>
            <a:r>
              <a:rPr lang="en-US" sz="1100" dirty="0" err="1" smtClean="0">
                <a:latin typeface="Arial" pitchFamily="34" charset="0"/>
                <a:cs typeface="Arial" pitchFamily="34" charset="0"/>
              </a:rPr>
              <a:t>iConference</a:t>
            </a:r>
            <a:r>
              <a:rPr lang="en-US" sz="1100" dirty="0" smtClean="0">
                <a:latin typeface="Arial" pitchFamily="34" charset="0"/>
                <a:cs typeface="Arial" pitchFamily="34" charset="0"/>
              </a:rPr>
              <a:t>. University of Illinois at Urbana-Champaign, February 3-6, 2010. </a:t>
            </a:r>
            <a:r>
              <a:rPr lang="en-US" sz="1100" u="sng" dirty="0" smtClean="0">
                <a:latin typeface="Arial" pitchFamily="34" charset="0"/>
                <a:cs typeface="Arial" pitchFamily="34" charset="0"/>
                <a:hlinkClick r:id="rId3"/>
              </a:rPr>
              <a:t>http://nora.lis.uiuc.edu/images/iConferences/2010papers2_Page-Zhang.pff</a:t>
            </a:r>
          </a:p>
          <a:p>
            <a:endParaRPr lang="en-US" sz="1100" dirty="0" smtClean="0"/>
          </a:p>
          <a:p>
            <a:pPr marL="336042" lvl="2" indent="-336042">
              <a:defRPr/>
            </a:pPr>
            <a:endParaRPr lang="en-US" sz="1100" u="sng" dirty="0" smtClean="0">
              <a:latin typeface="Arial" pitchFamily="34" charset="0"/>
              <a:cs typeface="Arial" pitchFamily="34" charset="0"/>
              <a:hlinkClick r:id="rId3"/>
            </a:endParaRPr>
          </a:p>
          <a:p>
            <a:pPr marL="336042" lvl="2" indent="-336042">
              <a:defRPr/>
            </a:pPr>
            <a:endParaRPr lang="en-US" sz="1100" u="sng" dirty="0" smtClean="0">
              <a:latin typeface="Arial" pitchFamily="34" charset="0"/>
              <a:cs typeface="Arial" pitchFamily="34" charset="0"/>
              <a:hlinkClick r:id="rId3"/>
            </a:endParaRPr>
          </a:p>
          <a:p>
            <a:endParaRPr lang="en-US" sz="1100" dirty="0" smtClean="0"/>
          </a:p>
          <a:p>
            <a:endParaRPr lang="en-US" sz="1100" dirty="0" smtClean="0"/>
          </a:p>
          <a:p>
            <a:endParaRPr lang="en-US" sz="1100" dirty="0" smtClean="0"/>
          </a:p>
          <a:p>
            <a:endParaRPr lang="en-US" sz="1100" dirty="0" smtClean="0"/>
          </a:p>
          <a:p>
            <a:endParaRPr lang="en-US" sz="1100"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280" y="934981"/>
            <a:ext cx="8447320" cy="3139321"/>
          </a:xfrm>
          <a:prstGeom prst="rect">
            <a:avLst/>
          </a:prstGeom>
        </p:spPr>
        <p:txBody>
          <a:bodyPr wrap="square">
            <a:spAutoFit/>
          </a:bodyPr>
          <a:lstStyle/>
          <a:p>
            <a:r>
              <a:rPr lang="en-US" sz="1100" dirty="0" err="1" smtClean="0"/>
              <a:t>Stoerger</a:t>
            </a:r>
            <a:r>
              <a:rPr lang="en-US" sz="1100" dirty="0" smtClean="0"/>
              <a:t>, S. (2009). The digital melting pot: Bridging the digital native–immigrant divide. </a:t>
            </a:r>
            <a:r>
              <a:rPr lang="en-US" sz="1100" i="1" dirty="0" smtClean="0"/>
              <a:t>First Monday</a:t>
            </a:r>
            <a:r>
              <a:rPr lang="en-US" sz="1100" dirty="0" smtClean="0"/>
              <a:t>, </a:t>
            </a:r>
            <a:r>
              <a:rPr lang="en-US" sz="1100" i="1" dirty="0" smtClean="0"/>
              <a:t>14(</a:t>
            </a:r>
            <a:r>
              <a:rPr lang="en-US" sz="1100" dirty="0" smtClean="0"/>
              <a:t>7). Retrieved from </a:t>
            </a:r>
            <a:r>
              <a:rPr lang="en-US" sz="1100" u="sng" dirty="0" smtClean="0">
                <a:hlinkClick r:id="rId2"/>
              </a:rPr>
              <a:t>http://firstmonday.org/htbin/cgiwrap/bin/ojs/index.php/fm/article/view/2474/2243</a:t>
            </a:r>
            <a:endParaRPr lang="en-US" sz="1100" u="sng" dirty="0" smtClean="0"/>
          </a:p>
          <a:p>
            <a:endParaRPr lang="en-US" sz="1100" u="sng" dirty="0" smtClean="0"/>
          </a:p>
          <a:p>
            <a:r>
              <a:rPr lang="en-US" sz="1100" dirty="0" smtClean="0"/>
              <a:t>Wasserman, S. (2012, June 18). The Amazon effect. </a:t>
            </a:r>
            <a:r>
              <a:rPr lang="en-US" sz="1100" i="1" dirty="0" smtClean="0"/>
              <a:t>The Nation</a:t>
            </a:r>
            <a:r>
              <a:rPr lang="en-US" sz="1100" dirty="0" smtClean="0"/>
              <a:t>. Retrieved from  </a:t>
            </a:r>
            <a:r>
              <a:rPr lang="en-US" sz="1100" u="sng" dirty="0" smtClean="0">
                <a:hlinkClick r:id="rId3"/>
              </a:rPr>
              <a:t>http://www.thenation.com/article/168125/amazon-effect</a:t>
            </a:r>
            <a:r>
              <a:rPr lang="en-US" sz="1100" dirty="0" smtClean="0"/>
              <a:t> </a:t>
            </a:r>
          </a:p>
          <a:p>
            <a:pPr marL="336042" indent="-336042">
              <a:defRPr/>
            </a:pPr>
            <a:endParaRPr lang="en-US" sz="1100" dirty="0" smtClean="0">
              <a:latin typeface="Arial" pitchFamily="34" charset="0"/>
              <a:cs typeface="Arial" pitchFamily="34" charset="0"/>
            </a:endParaRPr>
          </a:p>
          <a:p>
            <a:pPr marL="336042" lvl="2" indent="-336042">
              <a:defRPr/>
            </a:pPr>
            <a:r>
              <a:rPr lang="en-US" sz="1100" dirty="0" smtClean="0">
                <a:latin typeface="Arial" pitchFamily="34" charset="0"/>
                <a:cs typeface="Arial" pitchFamily="34" charset="0"/>
              </a:rPr>
              <a:t>White, D. S., &amp; Le </a:t>
            </a:r>
            <a:r>
              <a:rPr lang="en-US" sz="1100" dirty="0" err="1" smtClean="0">
                <a:latin typeface="Arial" pitchFamily="34" charset="0"/>
                <a:cs typeface="Arial" pitchFamily="34" charset="0"/>
              </a:rPr>
              <a:t>Cornu</a:t>
            </a:r>
            <a:r>
              <a:rPr lang="en-US" sz="1100" dirty="0" smtClean="0">
                <a:latin typeface="Arial" pitchFamily="34" charset="0"/>
                <a:cs typeface="Arial" pitchFamily="34" charset="0"/>
              </a:rPr>
              <a:t>, A. (2011). Visitors and Residents: A new typology for online engagement. </a:t>
            </a:r>
            <a:r>
              <a:rPr lang="en-US" sz="1100" i="1" dirty="0" smtClean="0">
                <a:latin typeface="Arial" pitchFamily="34" charset="0"/>
                <a:cs typeface="Arial" pitchFamily="34" charset="0"/>
              </a:rPr>
              <a:t>First Monday,</a:t>
            </a:r>
            <a:r>
              <a:rPr lang="en-US" sz="1100" dirty="0" smtClean="0">
                <a:latin typeface="Arial" pitchFamily="34" charset="0"/>
                <a:cs typeface="Arial" pitchFamily="34" charset="0"/>
              </a:rPr>
              <a:t> </a:t>
            </a:r>
            <a:r>
              <a:rPr lang="en-US" sz="1100" i="1" dirty="0" smtClean="0">
                <a:latin typeface="Arial" pitchFamily="34" charset="0"/>
                <a:cs typeface="Arial" pitchFamily="34" charset="0"/>
              </a:rPr>
              <a:t>16</a:t>
            </a:r>
            <a:r>
              <a:rPr lang="en-US" sz="1100" dirty="0" smtClean="0">
                <a:latin typeface="Arial" pitchFamily="34" charset="0"/>
                <a:cs typeface="Arial" pitchFamily="34" charset="0"/>
              </a:rPr>
              <a:t>(9).  Retrieved from </a:t>
            </a:r>
            <a:r>
              <a:rPr lang="en-US" sz="1100" u="sng" dirty="0" smtClean="0">
                <a:latin typeface="Arial" pitchFamily="34" charset="0"/>
                <a:cs typeface="Arial" pitchFamily="34" charset="0"/>
                <a:hlinkClick r:id="rId4"/>
              </a:rPr>
              <a:t>http://firstmonday.org/htbin/cgiwrap/bin/ojs/index.php/fm/article/viewArticle/3171/3049</a:t>
            </a:r>
            <a:endParaRPr lang="en-US" sz="1100" u="sng" dirty="0" smtClean="0">
              <a:latin typeface="Arial" pitchFamily="34" charset="0"/>
              <a:cs typeface="Arial" pitchFamily="34" charset="0"/>
            </a:endParaRPr>
          </a:p>
          <a:p>
            <a:pPr marL="336042" lvl="2" indent="-336042">
              <a:defRPr/>
            </a:pPr>
            <a:endParaRPr lang="en-US" sz="1100" dirty="0" smtClean="0">
              <a:latin typeface="Arial" pitchFamily="34" charset="0"/>
              <a:cs typeface="Arial" pitchFamily="34" charset="0"/>
            </a:endParaRPr>
          </a:p>
          <a:p>
            <a:pPr marL="336042" lvl="2" indent="-336042">
              <a:defRPr/>
            </a:pPr>
            <a:r>
              <a:rPr lang="en-US" sz="1100" dirty="0" smtClean="0">
                <a:latin typeface="Arial" pitchFamily="34" charset="0"/>
                <a:cs typeface="Arial" pitchFamily="34" charset="0"/>
              </a:rPr>
              <a:t>White, D. (2008, April 23). Not ‘Natives’ &amp; ‘Immigrants’ but ‘Visitors’ &amp; ‘Residents. [Web log comment]. </a:t>
            </a:r>
            <a:r>
              <a:rPr lang="en-US" sz="1100" i="1" dirty="0" smtClean="0">
                <a:latin typeface="Arial" pitchFamily="34" charset="0"/>
                <a:cs typeface="Arial" pitchFamily="34" charset="0"/>
              </a:rPr>
              <a:t>TALL Blog: Online Education with the University of Oxford</a:t>
            </a:r>
            <a:r>
              <a:rPr lang="en-US" sz="1100" dirty="0" smtClean="0">
                <a:latin typeface="Arial" pitchFamily="34" charset="0"/>
                <a:cs typeface="Arial" pitchFamily="34" charset="0"/>
              </a:rPr>
              <a:t>. Retrieved from </a:t>
            </a:r>
            <a:r>
              <a:rPr lang="en-US" sz="1100" u="sng" dirty="0" smtClean="0">
                <a:latin typeface="Arial" pitchFamily="34" charset="0"/>
                <a:cs typeface="Arial" pitchFamily="34" charset="0"/>
                <a:hlinkClick r:id="rId4"/>
              </a:rPr>
              <a:t>http://tallblog.conted.ox.ac.uk/index.php/2008/07/23/not-natives-immigrants-but-visitors-residents/</a:t>
            </a:r>
          </a:p>
          <a:p>
            <a:pPr marL="336042" lvl="2" indent="-336042">
              <a:defRPr/>
            </a:pPr>
            <a:endParaRPr lang="en-US" sz="1100" dirty="0" smtClean="0">
              <a:latin typeface="Arial" pitchFamily="34" charset="0"/>
              <a:cs typeface="Arial" pitchFamily="34" charset="0"/>
            </a:endParaRPr>
          </a:p>
          <a:p>
            <a:pPr marL="336042" lvl="2" indent="-336042">
              <a:defRPr/>
            </a:pPr>
            <a:r>
              <a:rPr lang="en-US" sz="1100" dirty="0" smtClean="0">
                <a:latin typeface="Arial" pitchFamily="34" charset="0"/>
                <a:cs typeface="Arial" pitchFamily="34" charset="0"/>
              </a:rPr>
              <a:t>White, D. S., &amp; </a:t>
            </a:r>
            <a:r>
              <a:rPr lang="en-US" sz="1100" dirty="0" err="1" smtClean="0">
                <a:latin typeface="Arial" pitchFamily="34" charset="0"/>
                <a:cs typeface="Arial" pitchFamily="34" charset="0"/>
              </a:rPr>
              <a:t>Connaway</a:t>
            </a:r>
            <a:r>
              <a:rPr lang="en-US" sz="1100" dirty="0" smtClean="0">
                <a:latin typeface="Arial" pitchFamily="34" charset="0"/>
                <a:cs typeface="Arial" pitchFamily="34" charset="0"/>
              </a:rPr>
              <a:t>, L. S. (2011-2012). </a:t>
            </a:r>
            <a:r>
              <a:rPr lang="en-US" sz="1100" i="1" dirty="0" smtClean="0">
                <a:latin typeface="Arial" pitchFamily="34" charset="0"/>
                <a:cs typeface="Arial" pitchFamily="34" charset="0"/>
              </a:rPr>
              <a:t>Visitors and residents: What motivates engagement with the digital information environment.</a:t>
            </a:r>
            <a:r>
              <a:rPr lang="en-US" sz="1100" dirty="0" smtClean="0">
                <a:latin typeface="Arial" pitchFamily="34" charset="0"/>
                <a:cs typeface="Arial" pitchFamily="34" charset="0"/>
              </a:rPr>
              <a:t> Funded by JISC, OCLC, and Oxford University.  Retrieved from </a:t>
            </a:r>
            <a:r>
              <a:rPr lang="en-US" sz="1100" u="sng" dirty="0" smtClean="0">
                <a:latin typeface="Arial" pitchFamily="34" charset="0"/>
                <a:cs typeface="Arial" pitchFamily="34" charset="0"/>
                <a:hlinkClick r:id="rId5"/>
              </a:rPr>
              <a:t>http://www.oclc.org/research/activities/vandr/</a:t>
            </a:r>
            <a:endParaRPr lang="en-US" sz="1100" u="sng" dirty="0" smtClean="0">
              <a:latin typeface="Arial" pitchFamily="34" charset="0"/>
              <a:cs typeface="Arial" pitchFamily="34" charset="0"/>
            </a:endParaRPr>
          </a:p>
          <a:p>
            <a:pPr marL="336042" lvl="2" indent="-336042">
              <a:defRPr/>
            </a:pPr>
            <a:endParaRPr lang="en-US" sz="1100" u="sng" dirty="0" smtClean="0">
              <a:latin typeface="Arial" pitchFamily="34" charset="0"/>
              <a:cs typeface="Arial" pitchFamily="34" charset="0"/>
            </a:endParaRPr>
          </a:p>
          <a:p>
            <a:pPr marL="336042" lvl="2" indent="-336042">
              <a:defRPr/>
            </a:pPr>
            <a:r>
              <a:rPr lang="en-US" sz="1100" dirty="0" smtClean="0"/>
              <a:t>Whyte, W.F. (1979). On Making the Most of Participant Observation. </a:t>
            </a:r>
            <a:r>
              <a:rPr lang="en-US" sz="1100" i="1" dirty="0" smtClean="0"/>
              <a:t>The American Sociologist</a:t>
            </a:r>
            <a:r>
              <a:rPr lang="en-US" sz="1100" dirty="0" smtClean="0"/>
              <a:t> </a:t>
            </a:r>
            <a:r>
              <a:rPr lang="en-US" sz="1100" i="1" dirty="0" smtClean="0"/>
              <a:t>14 </a:t>
            </a:r>
            <a:r>
              <a:rPr lang="en-US" sz="1100" dirty="0" smtClean="0"/>
              <a:t>, 56-66. </a:t>
            </a:r>
          </a:p>
          <a:p>
            <a:pPr marL="336042" lvl="2" indent="-336042">
              <a:defRPr/>
            </a:pPr>
            <a:endParaRPr lang="en-US" sz="1100" dirty="0" smtClean="0">
              <a:latin typeface="Arial" pitchFamily="34" charset="0"/>
              <a:cs typeface="Arial" pitchFamily="34" charset="0"/>
            </a:endParaRPr>
          </a:p>
        </p:txBody>
      </p:sp>
      <p:sp>
        <p:nvSpPr>
          <p:cNvPr id="5" name="Title 1"/>
          <p:cNvSpPr>
            <a:spLocks noGrp="1"/>
          </p:cNvSpPr>
          <p:nvPr>
            <p:ph type="title"/>
          </p:nvPr>
        </p:nvSpPr>
        <p:spPr>
          <a:xfrm>
            <a:off x="152400" y="0"/>
            <a:ext cx="8534400" cy="609600"/>
          </a:xfrm>
        </p:spPr>
        <p:txBody>
          <a:bodyPr/>
          <a:lstStyle/>
          <a:p>
            <a:r>
              <a:rPr lang="en-US" dirty="0" smtClean="0"/>
              <a:t>Selected Bibliography</a:t>
            </a:r>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smtClean="0"/>
              <a:t>The researchers would like to thank Alyssa Darden for her assistance in team activities and preparing this presentation.</a:t>
            </a:r>
            <a:r>
              <a:rPr lang="en-US" dirty="0" smtClean="0"/>
              <a:t/>
            </a:r>
            <a:br>
              <a:rPr lang="en-US" dirty="0" smtClean="0"/>
            </a:br>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Questions and Discussion</a:t>
            </a:r>
          </a:p>
        </p:txBody>
      </p:sp>
      <p:sp>
        <p:nvSpPr>
          <p:cNvPr id="3" name="Content Placeholder 2"/>
          <p:cNvSpPr>
            <a:spLocks noGrp="1"/>
          </p:cNvSpPr>
          <p:nvPr>
            <p:ph type="body" idx="1"/>
          </p:nvPr>
        </p:nvSpPr>
        <p:spPr/>
        <p:txBody>
          <a:bodyPr/>
          <a:lstStyle/>
          <a:p>
            <a:r>
              <a:rPr lang="en-US" dirty="0" smtClean="0"/>
              <a:t>Lynn </a:t>
            </a:r>
            <a:r>
              <a:rPr lang="en-US" dirty="0" err="1" smtClean="0"/>
              <a:t>Connaway</a:t>
            </a:r>
            <a:r>
              <a:rPr lang="en-US" dirty="0" smtClean="0"/>
              <a:t/>
            </a:r>
            <a:br>
              <a:rPr lang="en-US" dirty="0" smtClean="0"/>
            </a:br>
            <a:r>
              <a:rPr lang="en-US" dirty="0" smtClean="0"/>
              <a:t>connawal@oclc.org</a:t>
            </a:r>
            <a:endParaRPr lang="en-US" dirty="0"/>
          </a:p>
        </p:txBody>
      </p:sp>
      <p:pic>
        <p:nvPicPr>
          <p:cNvPr id="5" name="Picture 4" descr="http://t3.gstatic.com/images?q=tbn:ANd9GcQAzvuRwOq6m9Hn7W7rHFgL1UB9-J-YaJakcDRCfCKHAWXyUEYq"/>
          <p:cNvPicPr>
            <a:picLocks noChangeAspect="1" noChangeArrowheads="1"/>
          </p:cNvPicPr>
          <p:nvPr/>
        </p:nvPicPr>
        <p:blipFill>
          <a:blip r:embed="rId3" cstate="print"/>
          <a:srcRect/>
          <a:stretch>
            <a:fillRect/>
          </a:stretch>
        </p:blipFill>
        <p:spPr bwMode="auto">
          <a:xfrm>
            <a:off x="5802922" y="3104078"/>
            <a:ext cx="3118339" cy="307784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p:cNvSpPr>
            <a:spLocks noGrp="1"/>
          </p:cNvSpPr>
          <p:nvPr>
            <p:ph type="title"/>
          </p:nvPr>
        </p:nvSpPr>
        <p:spPr/>
        <p:txBody>
          <a:bodyPr anchor="ctr"/>
          <a:lstStyle/>
          <a:p>
            <a:pPr eaLnBrk="1" hangingPunct="1"/>
            <a:r>
              <a:rPr lang="en-GB" dirty="0" smtClean="0"/>
              <a:t>Visitors &amp; Residents</a:t>
            </a:r>
            <a:endParaRPr lang="en-US" dirty="0" smtClean="0"/>
          </a:p>
        </p:txBody>
      </p:sp>
      <p:pic>
        <p:nvPicPr>
          <p:cNvPr id="49154" name="Picture 4" descr="edu-stages-new"/>
          <p:cNvPicPr>
            <a:picLocks noChangeAspect="1" noChangeArrowheads="1"/>
          </p:cNvPicPr>
          <p:nvPr/>
        </p:nvPicPr>
        <p:blipFill>
          <a:blip r:embed="rId3" cstate="print"/>
          <a:srcRect/>
          <a:stretch>
            <a:fillRect/>
          </a:stretch>
        </p:blipFill>
        <p:spPr bwMode="auto">
          <a:xfrm>
            <a:off x="1905000" y="1143000"/>
            <a:ext cx="5564188" cy="4484687"/>
          </a:xfrm>
          <a:prstGeom prst="rect">
            <a:avLst/>
          </a:prstGeom>
          <a:noFill/>
          <a:ln w="9525">
            <a:noFill/>
            <a:miter lim="800000"/>
            <a:headEnd/>
            <a:tailEnd/>
          </a:ln>
        </p:spPr>
      </p:pic>
      <p:sp>
        <p:nvSpPr>
          <p:cNvPr id="4" name="TextBox 3"/>
          <p:cNvSpPr txBox="1"/>
          <p:nvPr/>
        </p:nvSpPr>
        <p:spPr>
          <a:xfrm>
            <a:off x="3505200" y="5943600"/>
            <a:ext cx="2590800" cy="260008"/>
          </a:xfrm>
          <a:prstGeom prst="rect">
            <a:avLst/>
          </a:prstGeom>
          <a:noFill/>
        </p:spPr>
        <p:txBody>
          <a:bodyPr wrap="square" rtlCol="0">
            <a:spAutoFit/>
          </a:bodyPr>
          <a:lstStyle/>
          <a:p>
            <a:pPr algn="ctr"/>
            <a:r>
              <a:rPr lang="en-US" sz="1000" dirty="0" smtClean="0">
                <a:latin typeface="+mn-lt"/>
              </a:rPr>
              <a:t>(White &amp; Connaway, 2011-2012)</a:t>
            </a:r>
            <a:endParaRPr lang="en-US" sz="1000" dirty="0">
              <a:latin typeface="+mn-lt"/>
            </a:endParaRPr>
          </a:p>
        </p:txBody>
      </p:sp>
      <p:pic>
        <p:nvPicPr>
          <p:cNvPr id="5" name="Picture 2"/>
          <p:cNvPicPr>
            <a:picLocks noChangeAspect="1" noChangeArrowheads="1"/>
          </p:cNvPicPr>
          <p:nvPr/>
        </p:nvPicPr>
        <p:blipFill>
          <a:blip r:embed="rId4"/>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paperChartA"/>
          <p:cNvPicPr>
            <a:picLocks noChangeAspect="1" noChangeArrowheads="1"/>
          </p:cNvPicPr>
          <p:nvPr/>
        </p:nvPicPr>
        <p:blipFill>
          <a:blip r:embed="rId3" cstate="print"/>
          <a:srcRect/>
          <a:stretch>
            <a:fillRect/>
          </a:stretch>
        </p:blipFill>
        <p:spPr bwMode="auto">
          <a:xfrm>
            <a:off x="381000" y="2286000"/>
            <a:ext cx="7993062" cy="703262"/>
          </a:xfrm>
          <a:prstGeom prst="rect">
            <a:avLst/>
          </a:prstGeom>
          <a:noFill/>
          <a:ln w="9525">
            <a:noFill/>
            <a:miter lim="800000"/>
            <a:headEnd/>
            <a:tailEnd/>
          </a:ln>
        </p:spPr>
      </p:pic>
      <p:sp>
        <p:nvSpPr>
          <p:cNvPr id="45058" name="Text Box 4"/>
          <p:cNvSpPr txBox="1">
            <a:spLocks noChangeArrowheads="1"/>
          </p:cNvSpPr>
          <p:nvPr/>
        </p:nvSpPr>
        <p:spPr bwMode="auto">
          <a:xfrm>
            <a:off x="1600200" y="3200400"/>
            <a:ext cx="5943600" cy="951030"/>
          </a:xfrm>
          <a:prstGeom prst="rect">
            <a:avLst/>
          </a:prstGeom>
          <a:noFill/>
          <a:ln w="9525">
            <a:noFill/>
            <a:miter lim="800000"/>
            <a:headEnd/>
            <a:tailEnd/>
          </a:ln>
        </p:spPr>
        <p:txBody>
          <a:bodyPr wrap="square">
            <a:spAutoFit/>
          </a:bodyPr>
          <a:lstStyle/>
          <a:p>
            <a:pPr algn="ctr">
              <a:lnSpc>
                <a:spcPct val="130000"/>
              </a:lnSpc>
              <a:spcBef>
                <a:spcPct val="50000"/>
              </a:spcBef>
              <a:buClr>
                <a:srgbClr val="FF7600"/>
              </a:buClr>
            </a:pPr>
            <a:r>
              <a:rPr lang="en-GB" dirty="0"/>
              <a:t>Video</a:t>
            </a:r>
            <a:r>
              <a:rPr lang="en-GB" dirty="0" smtClean="0"/>
              <a:t>: </a:t>
            </a:r>
            <a:r>
              <a:rPr lang="en-GB" u="sng" dirty="0" smtClean="0">
                <a:hlinkClick r:id="rId4"/>
              </a:rPr>
              <a:t>http://is.gd/vanrvideo</a:t>
            </a:r>
            <a:endParaRPr lang="en-US" dirty="0" smtClean="0"/>
          </a:p>
          <a:p>
            <a:pPr algn="ctr">
              <a:lnSpc>
                <a:spcPct val="130000"/>
              </a:lnSpc>
              <a:spcBef>
                <a:spcPct val="50000"/>
              </a:spcBef>
              <a:buClr>
                <a:srgbClr val="FF7600"/>
              </a:buClr>
            </a:pPr>
            <a:r>
              <a:rPr lang="en-GB" dirty="0" smtClean="0"/>
              <a:t>First </a:t>
            </a:r>
            <a:r>
              <a:rPr lang="en-GB" dirty="0"/>
              <a:t>Monday Paper</a:t>
            </a:r>
            <a:r>
              <a:rPr lang="en-GB" dirty="0" smtClean="0"/>
              <a:t>:  </a:t>
            </a:r>
            <a:r>
              <a:rPr lang="en-GB" u="sng" dirty="0" smtClean="0">
                <a:hlinkClick r:id="rId5"/>
              </a:rPr>
              <a:t>http://is.gd/vandrpaper</a:t>
            </a:r>
            <a:r>
              <a:rPr lang="en-GB" dirty="0" smtClean="0"/>
              <a:t> </a:t>
            </a:r>
            <a:endParaRPr lang="en-GB" dirty="0"/>
          </a:p>
        </p:txBody>
      </p:sp>
      <p:sp>
        <p:nvSpPr>
          <p:cNvPr id="5" name="TextBox 4"/>
          <p:cNvSpPr txBox="1"/>
          <p:nvPr/>
        </p:nvSpPr>
        <p:spPr>
          <a:xfrm>
            <a:off x="3581400" y="5943600"/>
            <a:ext cx="2057400" cy="260008"/>
          </a:xfrm>
          <a:prstGeom prst="rect">
            <a:avLst/>
          </a:prstGeom>
          <a:noFill/>
        </p:spPr>
        <p:txBody>
          <a:bodyPr wrap="square" rtlCol="0">
            <a:spAutoFit/>
          </a:bodyPr>
          <a:lstStyle/>
          <a:p>
            <a:pPr algn="ctr"/>
            <a:r>
              <a:rPr lang="en-US" sz="1000" dirty="0" smtClean="0">
                <a:latin typeface="+mn-lt"/>
              </a:rPr>
              <a:t>(White &amp; Connaway, 2011)</a:t>
            </a:r>
            <a:endParaRPr lang="en-US" sz="1000" dirty="0">
              <a:latin typeface="+mn-lt"/>
            </a:endParaRPr>
          </a:p>
        </p:txBody>
      </p:sp>
      <p:pic>
        <p:nvPicPr>
          <p:cNvPr id="6" name="Picture 2"/>
          <p:cNvPicPr>
            <a:picLocks noChangeAspect="1" noChangeArrowheads="1"/>
          </p:cNvPicPr>
          <p:nvPr/>
        </p:nvPicPr>
        <p:blipFill>
          <a:blip r:embed="rId6"/>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oode\AppData\Local\Temp\MP900438781.JPG"/>
          <p:cNvPicPr>
            <a:picLocks noChangeAspect="1" noChangeArrowheads="1"/>
          </p:cNvPicPr>
          <p:nvPr/>
        </p:nvPicPr>
        <p:blipFill>
          <a:blip r:embed="rId3" cstate="print"/>
          <a:srcRect/>
          <a:stretch>
            <a:fillRect/>
          </a:stretch>
        </p:blipFill>
        <p:spPr bwMode="auto">
          <a:xfrm>
            <a:off x="3081020" y="2057400"/>
            <a:ext cx="6062980" cy="4191000"/>
          </a:xfrm>
          <a:prstGeom prst="rect">
            <a:avLst/>
          </a:prstGeom>
          <a:noFill/>
        </p:spPr>
      </p:pic>
      <p:sp>
        <p:nvSpPr>
          <p:cNvPr id="5" name="Title 4"/>
          <p:cNvSpPr>
            <a:spLocks noGrp="1"/>
          </p:cNvSpPr>
          <p:nvPr>
            <p:ph type="title"/>
          </p:nvPr>
        </p:nvSpPr>
        <p:spPr/>
        <p:txBody>
          <a:bodyPr/>
          <a:lstStyle/>
          <a:p>
            <a:r>
              <a:rPr lang="en-US" dirty="0" smtClean="0"/>
              <a:t>Triangulation of Data</a:t>
            </a:r>
            <a:endParaRPr lang="en-US" dirty="0"/>
          </a:p>
        </p:txBody>
      </p:sp>
      <p:sp>
        <p:nvSpPr>
          <p:cNvPr id="6" name="Content Placeholder 5"/>
          <p:cNvSpPr>
            <a:spLocks noGrp="1"/>
          </p:cNvSpPr>
          <p:nvPr>
            <p:ph idx="4294967295"/>
          </p:nvPr>
        </p:nvSpPr>
        <p:spPr>
          <a:xfrm>
            <a:off x="228600" y="1219200"/>
            <a:ext cx="8229600" cy="4221163"/>
          </a:xfrm>
        </p:spPr>
        <p:txBody>
          <a:bodyPr>
            <a:noAutofit/>
          </a:bodyPr>
          <a:lstStyle/>
          <a:p>
            <a:r>
              <a:rPr lang="en-US" sz="2000" b="1" dirty="0" smtClean="0"/>
              <a:t>Several methods: </a:t>
            </a:r>
          </a:p>
          <a:p>
            <a:pPr lvl="1"/>
            <a:r>
              <a:rPr lang="en-US" sz="1800" b="1" dirty="0" smtClean="0"/>
              <a:t>Semi-structured interviews (qualitative)</a:t>
            </a:r>
          </a:p>
          <a:p>
            <a:pPr lvl="1"/>
            <a:r>
              <a:rPr lang="en-US" sz="1800" b="1" dirty="0" smtClean="0"/>
              <a:t>Diaries (qualitative)</a:t>
            </a:r>
          </a:p>
          <a:p>
            <a:pPr lvl="1"/>
            <a:r>
              <a:rPr lang="en-US" sz="1800" b="1" dirty="0" smtClean="0"/>
              <a:t>Online survey (quantitative)</a:t>
            </a:r>
          </a:p>
          <a:p>
            <a:r>
              <a:rPr lang="en-US" sz="1800" b="1" dirty="0" smtClean="0"/>
              <a:t>Enables triangulation of data</a:t>
            </a:r>
          </a:p>
          <a:p>
            <a:endParaRPr lang="en-US" b="1" dirty="0" smtClean="0"/>
          </a:p>
          <a:p>
            <a:endParaRPr lang="en-US" b="1" dirty="0" smtClean="0"/>
          </a:p>
          <a:p>
            <a:pPr>
              <a:buNone/>
            </a:pPr>
            <a:endParaRPr lang="en-US" b="1" dirty="0"/>
          </a:p>
        </p:txBody>
      </p:sp>
      <p:sp>
        <p:nvSpPr>
          <p:cNvPr id="7" name="TextBox 6"/>
          <p:cNvSpPr txBox="1"/>
          <p:nvPr/>
        </p:nvSpPr>
        <p:spPr>
          <a:xfrm>
            <a:off x="609600" y="5715000"/>
            <a:ext cx="2438400" cy="260264"/>
          </a:xfrm>
          <a:prstGeom prst="rect">
            <a:avLst/>
          </a:prstGeom>
          <a:noFill/>
        </p:spPr>
        <p:txBody>
          <a:bodyPr wrap="square" rtlCol="0">
            <a:spAutoFit/>
          </a:bodyPr>
          <a:lstStyle/>
          <a:p>
            <a:pPr algn="ctr"/>
            <a:r>
              <a:rPr lang="en-US" sz="1000" dirty="0" smtClean="0">
                <a:latin typeface="+mn-lt"/>
              </a:rPr>
              <a:t>(Connaway et al., 2012)</a:t>
            </a:r>
            <a:endParaRPr lang="en-US" sz="1000" dirty="0">
              <a:latin typeface="+mn-lt"/>
            </a:endParaRPr>
          </a:p>
        </p:txBody>
      </p:sp>
      <p:pic>
        <p:nvPicPr>
          <p:cNvPr id="8" name="Picture 2"/>
          <p:cNvPicPr>
            <a:picLocks noChangeAspect="1" noChangeArrowheads="1"/>
          </p:cNvPicPr>
          <p:nvPr/>
        </p:nvPicPr>
        <p:blipFill>
          <a:blip r:embed="rId4"/>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Diaries</a:t>
            </a:r>
            <a:endParaRPr lang="en-US" dirty="0"/>
          </a:p>
        </p:txBody>
      </p:sp>
      <p:sp>
        <p:nvSpPr>
          <p:cNvPr id="3" name="Content Placeholder 2"/>
          <p:cNvSpPr>
            <a:spLocks noGrp="1"/>
          </p:cNvSpPr>
          <p:nvPr>
            <p:ph idx="4294967295"/>
          </p:nvPr>
        </p:nvSpPr>
        <p:spPr>
          <a:xfrm>
            <a:off x="4724400" y="1447800"/>
            <a:ext cx="3908425" cy="3048000"/>
          </a:xfrm>
        </p:spPr>
        <p:txBody>
          <a:bodyPr>
            <a:noAutofit/>
          </a:bodyPr>
          <a:lstStyle/>
          <a:p>
            <a:r>
              <a:rPr lang="en-US" sz="2000" b="1" dirty="0" smtClean="0"/>
              <a:t>Ethnographic data collection technique</a:t>
            </a:r>
          </a:p>
          <a:p>
            <a:r>
              <a:rPr lang="en-US" sz="2000" b="1" dirty="0" smtClean="0"/>
              <a:t>Get people to describe what has happened</a:t>
            </a:r>
          </a:p>
          <a:p>
            <a:r>
              <a:rPr lang="en-US" sz="2000" b="1" dirty="0" smtClean="0"/>
              <a:t>Center on defined events or moments</a:t>
            </a:r>
            <a:endParaRPr lang="en-US" sz="2000" b="1" dirty="0"/>
          </a:p>
        </p:txBody>
      </p:sp>
      <p:pic>
        <p:nvPicPr>
          <p:cNvPr id="3074" name="Picture 2" descr="C:\Users\hoode\AppData\Local\Temp\MP900439394.JPG"/>
          <p:cNvPicPr>
            <a:picLocks noChangeAspect="1" noChangeArrowheads="1"/>
          </p:cNvPicPr>
          <p:nvPr/>
        </p:nvPicPr>
        <p:blipFill>
          <a:blip r:embed="rId3" cstate="print"/>
          <a:srcRect/>
          <a:stretch>
            <a:fillRect/>
          </a:stretch>
        </p:blipFill>
        <p:spPr bwMode="auto">
          <a:xfrm>
            <a:off x="0" y="1219200"/>
            <a:ext cx="3675269" cy="4876800"/>
          </a:xfrm>
          <a:prstGeom prst="rect">
            <a:avLst/>
          </a:prstGeom>
          <a:noFill/>
        </p:spPr>
      </p:pic>
      <p:sp>
        <p:nvSpPr>
          <p:cNvPr id="5" name="TextBox 4"/>
          <p:cNvSpPr txBox="1"/>
          <p:nvPr/>
        </p:nvSpPr>
        <p:spPr>
          <a:xfrm>
            <a:off x="3419475" y="5991225"/>
            <a:ext cx="2057400" cy="260008"/>
          </a:xfrm>
          <a:prstGeom prst="rect">
            <a:avLst/>
          </a:prstGeom>
          <a:noFill/>
        </p:spPr>
        <p:txBody>
          <a:bodyPr wrap="square" rtlCol="0">
            <a:spAutoFit/>
          </a:bodyPr>
          <a:lstStyle/>
          <a:p>
            <a:r>
              <a:rPr lang="en-US" sz="1000" dirty="0" smtClean="0">
                <a:latin typeface="+mn-lt"/>
              </a:rPr>
              <a:t>(Connaway &amp; Powell, 2010)</a:t>
            </a:r>
            <a:endParaRPr lang="en-US" sz="1000" dirty="0">
              <a:latin typeface="+mn-lt"/>
            </a:endParaRPr>
          </a:p>
        </p:txBody>
      </p:sp>
      <p:pic>
        <p:nvPicPr>
          <p:cNvPr id="6" name="Picture 2"/>
          <p:cNvPicPr>
            <a:picLocks noChangeAspect="1" noChangeArrowheads="1"/>
          </p:cNvPicPr>
          <p:nvPr/>
        </p:nvPicPr>
        <p:blipFill>
          <a:blip r:embed="rId4"/>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oode\AppData\Local\Temp\large_4327438430.jpg"/>
          <p:cNvPicPr>
            <a:picLocks noChangeAspect="1" noChangeArrowheads="1"/>
          </p:cNvPicPr>
          <p:nvPr/>
        </p:nvPicPr>
        <p:blipFill>
          <a:blip r:embed="rId3" cstate="print"/>
          <a:srcRect b="3684"/>
          <a:stretch>
            <a:fillRect/>
          </a:stretch>
        </p:blipFill>
        <p:spPr bwMode="auto">
          <a:xfrm>
            <a:off x="0" y="0"/>
            <a:ext cx="9144000" cy="6248400"/>
          </a:xfrm>
          <a:prstGeom prst="rect">
            <a:avLst/>
          </a:prstGeom>
          <a:noFill/>
        </p:spPr>
      </p:pic>
      <p:sp>
        <p:nvSpPr>
          <p:cNvPr id="2" name="Title 1"/>
          <p:cNvSpPr>
            <a:spLocks noGrp="1"/>
          </p:cNvSpPr>
          <p:nvPr>
            <p:ph type="title"/>
          </p:nvPr>
        </p:nvSpPr>
        <p:spPr/>
        <p:txBody>
          <a:bodyPr/>
          <a:lstStyle/>
          <a:p>
            <a:r>
              <a:rPr lang="en-US" dirty="0" smtClean="0"/>
              <a:t>Interviews</a:t>
            </a:r>
            <a:endParaRPr lang="en-US" dirty="0"/>
          </a:p>
        </p:txBody>
      </p:sp>
      <p:sp>
        <p:nvSpPr>
          <p:cNvPr id="3" name="Content Placeholder 2"/>
          <p:cNvSpPr>
            <a:spLocks noGrp="1"/>
          </p:cNvSpPr>
          <p:nvPr>
            <p:ph idx="4294967295"/>
          </p:nvPr>
        </p:nvSpPr>
        <p:spPr>
          <a:xfrm>
            <a:off x="358775" y="2057400"/>
            <a:ext cx="4289425" cy="2438400"/>
          </a:xfrm>
        </p:spPr>
        <p:txBody>
          <a:bodyPr>
            <a:noAutofit/>
          </a:bodyPr>
          <a:lstStyle/>
          <a:p>
            <a:r>
              <a:rPr lang="en-US" sz="2000" b="1" dirty="0" smtClean="0">
                <a:solidFill>
                  <a:schemeClr val="bg1"/>
                </a:solidFill>
              </a:rPr>
              <a:t>Allows for probing, clarification, new questions, focused questions, exploring</a:t>
            </a:r>
          </a:p>
          <a:p>
            <a:r>
              <a:rPr lang="en-US" sz="2000" b="1" dirty="0" smtClean="0">
                <a:solidFill>
                  <a:schemeClr val="bg1"/>
                </a:solidFill>
              </a:rPr>
              <a:t>Enables data collection for extended period of time</a:t>
            </a:r>
            <a:endParaRPr lang="en-US" sz="2000" b="1" dirty="0">
              <a:solidFill>
                <a:schemeClr val="bg1"/>
              </a:solidFill>
            </a:endParaRPr>
          </a:p>
        </p:txBody>
      </p:sp>
      <p:sp>
        <p:nvSpPr>
          <p:cNvPr id="6" name="TextBox 5"/>
          <p:cNvSpPr txBox="1"/>
          <p:nvPr/>
        </p:nvSpPr>
        <p:spPr>
          <a:xfrm>
            <a:off x="3571875" y="5962650"/>
            <a:ext cx="2057400" cy="260008"/>
          </a:xfrm>
          <a:prstGeom prst="rect">
            <a:avLst/>
          </a:prstGeom>
          <a:noFill/>
        </p:spPr>
        <p:txBody>
          <a:bodyPr wrap="square" rtlCol="0">
            <a:spAutoFit/>
          </a:bodyPr>
          <a:lstStyle/>
          <a:p>
            <a:r>
              <a:rPr lang="en-US" sz="1000" dirty="0" smtClean="0">
                <a:solidFill>
                  <a:schemeClr val="bg1"/>
                </a:solidFill>
                <a:latin typeface="+mn-lt"/>
              </a:rPr>
              <a:t>(Connaway &amp; Powell, 2010)</a:t>
            </a:r>
            <a:endParaRPr lang="en-US" sz="1000" dirty="0">
              <a:solidFill>
                <a:schemeClr val="bg1"/>
              </a:solidFill>
              <a:latin typeface="+mn-lt"/>
            </a:endParaRPr>
          </a:p>
        </p:txBody>
      </p:sp>
      <p:pic>
        <p:nvPicPr>
          <p:cNvPr id="7" name="Picture 2"/>
          <p:cNvPicPr>
            <a:picLocks noChangeAspect="1" noChangeArrowheads="1"/>
          </p:cNvPicPr>
          <p:nvPr/>
        </p:nvPicPr>
        <p:blipFill>
          <a:blip r:embed="rId4"/>
          <a:srcRect l="56054" t="84463" r="2132" b="3782"/>
          <a:stretch>
            <a:fillRect/>
          </a:stretch>
        </p:blipFill>
        <p:spPr bwMode="auto">
          <a:xfrm>
            <a:off x="5776685" y="6266346"/>
            <a:ext cx="3367315" cy="59165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1</a:t>
            </a:r>
            <a:endParaRPr lang="en-US" dirty="0"/>
          </a:p>
        </p:txBody>
      </p:sp>
      <p:sp>
        <p:nvSpPr>
          <p:cNvPr id="4" name="Content Placeholder 2"/>
          <p:cNvSpPr txBox="1">
            <a:spLocks/>
          </p:cNvSpPr>
          <p:nvPr/>
        </p:nvSpPr>
        <p:spPr>
          <a:xfrm>
            <a:off x="1131662" y="772886"/>
            <a:ext cx="4289423" cy="5526314"/>
          </a:xfrm>
          <a:prstGeom prst="rect">
            <a:avLst/>
          </a:prstGeom>
        </p:spPr>
        <p:txBody>
          <a:bodyPr>
            <a:noAutofit/>
          </a:bodyPr>
          <a:lstStyle/>
          <a:p>
            <a:pPr marL="233363" marR="0" lvl="0" indent="-233363" algn="l" defTabSz="457200" rtl="0" eaLnBrk="1" fontAlgn="auto" latinLnBrk="0" hangingPunct="1">
              <a:lnSpc>
                <a:spcPct val="110000"/>
              </a:lnSpc>
              <a:spcBef>
                <a:spcPts val="900"/>
              </a:spcBef>
              <a:spcAft>
                <a:spcPts val="0"/>
              </a:spcAft>
              <a:buClrTx/>
              <a:buSzTx/>
              <a:buFontTx/>
              <a:buChar char="•"/>
              <a:tabLst/>
              <a:defRPr/>
            </a:pPr>
            <a:r>
              <a:rPr kumimoji="0" lang="en-US" sz="1400" b="1" i="0" u="none" strike="noStrike" kern="1200" cap="none" spc="0" normalizeH="0" baseline="0" noProof="0" dirty="0" smtClean="0">
                <a:ln>
                  <a:noFill/>
                </a:ln>
                <a:solidFill>
                  <a:schemeClr val="tx1"/>
                </a:solidFill>
                <a:effectLst/>
                <a:uLnTx/>
                <a:uFillTx/>
                <a:latin typeface="Arial"/>
                <a:ea typeface="+mn-ea"/>
                <a:cs typeface="Arial"/>
              </a:rPr>
              <a:t>Individual</a:t>
            </a:r>
            <a:r>
              <a:rPr kumimoji="0" lang="en-US" sz="1400" b="1" i="0" u="none" strike="noStrike" kern="1200" cap="none" spc="0" normalizeH="0" noProof="0" dirty="0" smtClean="0">
                <a:ln>
                  <a:noFill/>
                </a:ln>
                <a:solidFill>
                  <a:schemeClr val="tx1"/>
                </a:solidFill>
                <a:effectLst/>
                <a:uLnTx/>
                <a:uFillTx/>
                <a:latin typeface="Arial"/>
                <a:ea typeface="+mn-ea"/>
                <a:cs typeface="Arial"/>
              </a:rPr>
              <a:t> </a:t>
            </a:r>
            <a:r>
              <a:rPr kumimoji="0" lang="en-US" sz="1400" b="1" i="0" u="none" strike="noStrike" kern="1200" cap="none" spc="0" normalizeH="0" baseline="0" noProof="0" dirty="0" smtClean="0">
                <a:ln>
                  <a:noFill/>
                </a:ln>
                <a:solidFill>
                  <a:schemeClr val="tx1"/>
                </a:solidFill>
                <a:effectLst/>
                <a:uLnTx/>
                <a:uFillTx/>
                <a:latin typeface="Arial"/>
                <a:ea typeface="+mn-ea"/>
                <a:cs typeface="Arial"/>
              </a:rPr>
              <a:t>Interviews</a:t>
            </a:r>
            <a:endParaRPr kumimoji="0" lang="en-US" sz="1400" i="0" u="none" strike="noStrike" kern="1200" cap="none" spc="0" normalizeH="0" baseline="0" noProof="0" dirty="0" smtClean="0">
              <a:ln>
                <a:noFill/>
              </a:ln>
              <a:solidFill>
                <a:schemeClr val="tx1"/>
              </a:solidFill>
              <a:effectLst/>
              <a:uLnTx/>
              <a:uFillTx/>
              <a:latin typeface="Arial"/>
              <a:ea typeface="+mn-ea"/>
              <a:cs typeface="Arial"/>
            </a:endParaRPr>
          </a:p>
          <a:p>
            <a:pPr marL="690563" lvl="1" indent="-233363">
              <a:lnSpc>
                <a:spcPct val="110000"/>
              </a:lnSpc>
              <a:spcBef>
                <a:spcPts val="900"/>
              </a:spcBef>
              <a:buFontTx/>
              <a:buChar char="•"/>
              <a:defRPr/>
            </a:pPr>
            <a:r>
              <a:rPr kumimoji="0" lang="en-US" sz="1400" b="1" i="0" u="none" strike="noStrike" kern="1200" cap="none" spc="0" normalizeH="0" baseline="0" noProof="0" dirty="0" smtClean="0">
                <a:ln>
                  <a:noFill/>
                </a:ln>
                <a:solidFill>
                  <a:schemeClr val="tx1"/>
                </a:solidFill>
                <a:effectLst/>
                <a:uLnTx/>
                <a:uFillTx/>
                <a:latin typeface="Arial"/>
                <a:ea typeface="+mn-ea"/>
                <a:cs typeface="Arial"/>
              </a:rPr>
              <a:t>Emerging (secondary</a:t>
            </a:r>
            <a:r>
              <a:rPr kumimoji="0" lang="en-US" sz="1400" b="1" i="0" u="none" strike="noStrike" kern="1200" cap="none" spc="0" normalizeH="0" noProof="0" dirty="0" smtClean="0">
                <a:ln>
                  <a:noFill/>
                </a:ln>
                <a:solidFill>
                  <a:schemeClr val="tx1"/>
                </a:solidFill>
                <a:effectLst/>
                <a:uLnTx/>
                <a:uFillTx/>
                <a:latin typeface="Arial"/>
                <a:ea typeface="+mn-ea"/>
                <a:cs typeface="Arial"/>
              </a:rPr>
              <a:t> school/1</a:t>
            </a:r>
            <a:r>
              <a:rPr kumimoji="0" lang="en-US" sz="1400" b="1" i="0" u="none" strike="noStrike" kern="1200" cap="none" spc="0" normalizeH="0" baseline="30000" noProof="0" dirty="0" smtClean="0">
                <a:ln>
                  <a:noFill/>
                </a:ln>
                <a:solidFill>
                  <a:schemeClr val="tx1"/>
                </a:solidFill>
                <a:effectLst/>
                <a:uLnTx/>
                <a:uFillTx/>
                <a:latin typeface="Arial"/>
                <a:ea typeface="+mn-ea"/>
                <a:cs typeface="Arial"/>
              </a:rPr>
              <a:t>st</a:t>
            </a:r>
            <a:r>
              <a:rPr kumimoji="0" lang="en-US" sz="1400" b="1" i="0" u="none" strike="noStrike" kern="1200" cap="none" spc="0" normalizeH="0" noProof="0" dirty="0" smtClean="0">
                <a:ln>
                  <a:noFill/>
                </a:ln>
                <a:solidFill>
                  <a:schemeClr val="tx1"/>
                </a:solidFill>
                <a:effectLst/>
                <a:uLnTx/>
                <a:uFillTx/>
                <a:latin typeface="Arial"/>
                <a:ea typeface="+mn-ea"/>
                <a:cs typeface="Arial"/>
              </a:rPr>
              <a:t> year undergraduates</a:t>
            </a:r>
            <a:endParaRPr kumimoji="0" lang="en-US" sz="1400" b="1" i="0" u="none" strike="noStrike" kern="1200" cap="none" spc="0" normalizeH="0" baseline="0" noProof="0" dirty="0" smtClean="0">
              <a:ln>
                <a:noFill/>
              </a:ln>
              <a:solidFill>
                <a:schemeClr val="tx1"/>
              </a:solidFill>
              <a:effectLst/>
              <a:uLnTx/>
              <a:uFillTx/>
              <a:latin typeface="Arial"/>
              <a:ea typeface="+mn-ea"/>
              <a:cs typeface="Arial"/>
            </a:endParaRPr>
          </a:p>
          <a:p>
            <a:pPr marL="1147763" lvl="2" indent="-233363">
              <a:lnSpc>
                <a:spcPct val="110000"/>
              </a:lnSpc>
              <a:spcBef>
                <a:spcPts val="900"/>
              </a:spcBef>
              <a:buFont typeface="Arial" pitchFamily="34" charset="0"/>
              <a:buChar char="•"/>
              <a:defRPr/>
            </a:pPr>
            <a:r>
              <a:rPr lang="en-US" sz="1200" b="1" dirty="0" smtClean="0">
                <a:latin typeface="Arial"/>
                <a:cs typeface="Arial"/>
              </a:rPr>
              <a:t>31 (16</a:t>
            </a:r>
            <a:r>
              <a:rPr kumimoji="0" lang="en-US" sz="1200" b="1" i="0" u="none" strike="noStrike" kern="1200" cap="none" spc="0" normalizeH="0" baseline="0" noProof="0" dirty="0" smtClean="0">
                <a:ln>
                  <a:noFill/>
                </a:ln>
                <a:solidFill>
                  <a:schemeClr val="tx1"/>
                </a:solidFill>
                <a:effectLst/>
                <a:uLnTx/>
                <a:uFillTx/>
                <a:latin typeface="Arial"/>
                <a:ea typeface="+mn-ea"/>
                <a:cs typeface="Arial"/>
              </a:rPr>
              <a:t> US, 15 UK)</a:t>
            </a:r>
          </a:p>
          <a:p>
            <a:pPr marL="690563" lvl="1" indent="-233363">
              <a:lnSpc>
                <a:spcPct val="110000"/>
              </a:lnSpc>
              <a:spcBef>
                <a:spcPts val="900"/>
              </a:spcBef>
              <a:buFont typeface="Arial" pitchFamily="34" charset="0"/>
              <a:buChar char="•"/>
              <a:defRPr/>
            </a:pPr>
            <a:r>
              <a:rPr lang="en-US" sz="1400" b="1" dirty="0" smtClean="0"/>
              <a:t>Establishing (2nd-3rd year  undergraduates)</a:t>
            </a:r>
          </a:p>
          <a:p>
            <a:pPr marL="1147763" lvl="2" indent="-233363">
              <a:lnSpc>
                <a:spcPct val="110000"/>
              </a:lnSpc>
              <a:spcBef>
                <a:spcPts val="900"/>
              </a:spcBef>
              <a:buFont typeface="Arial" pitchFamily="34" charset="0"/>
              <a:buChar char="•"/>
              <a:defRPr/>
            </a:pPr>
            <a:r>
              <a:rPr lang="en-US" sz="1200" b="1" dirty="0" smtClean="0"/>
              <a:t>10 (5 US, 5 UK)</a:t>
            </a:r>
          </a:p>
          <a:p>
            <a:pPr marL="690563" lvl="1" indent="-233363">
              <a:lnSpc>
                <a:spcPct val="110000"/>
              </a:lnSpc>
              <a:spcBef>
                <a:spcPts val="900"/>
              </a:spcBef>
              <a:buFont typeface="Arial" pitchFamily="34" charset="0"/>
              <a:buChar char="•"/>
              <a:defRPr/>
            </a:pPr>
            <a:r>
              <a:rPr lang="en-US" sz="1400" b="1" dirty="0" smtClean="0"/>
              <a:t>Embedding (postgraduates, PhD students)</a:t>
            </a:r>
          </a:p>
          <a:p>
            <a:pPr marL="1147763" lvl="2" indent="-233363">
              <a:lnSpc>
                <a:spcPct val="110000"/>
              </a:lnSpc>
              <a:spcBef>
                <a:spcPts val="900"/>
              </a:spcBef>
              <a:buFont typeface="Arial" pitchFamily="34" charset="0"/>
              <a:buChar char="•"/>
              <a:defRPr/>
            </a:pPr>
            <a:r>
              <a:rPr lang="en-US" sz="1200" b="1" dirty="0" smtClean="0"/>
              <a:t>10 (5 US, 5 UK)</a:t>
            </a:r>
          </a:p>
          <a:p>
            <a:pPr marL="690563" lvl="1" indent="-233363">
              <a:lnSpc>
                <a:spcPct val="110000"/>
              </a:lnSpc>
              <a:spcBef>
                <a:spcPts val="900"/>
              </a:spcBef>
              <a:buFont typeface="Arial" pitchFamily="34" charset="0"/>
              <a:buChar char="•"/>
              <a:defRPr/>
            </a:pPr>
            <a:r>
              <a:rPr lang="en-US" sz="1400" b="1" dirty="0" smtClean="0"/>
              <a:t>Experiencing (scholars)</a:t>
            </a:r>
          </a:p>
          <a:p>
            <a:pPr marL="1147763" lvl="2" indent="-233363">
              <a:lnSpc>
                <a:spcPct val="110000"/>
              </a:lnSpc>
              <a:spcBef>
                <a:spcPts val="900"/>
              </a:spcBef>
              <a:buFont typeface="Arial" pitchFamily="34" charset="0"/>
              <a:buChar char="•"/>
              <a:defRPr/>
            </a:pPr>
            <a:r>
              <a:rPr lang="en-US" sz="1200" b="1" dirty="0" smtClean="0"/>
              <a:t>10 (5 US, 5 UK)</a:t>
            </a:r>
          </a:p>
          <a:p>
            <a:pPr marL="233363" indent="-233363">
              <a:lnSpc>
                <a:spcPct val="110000"/>
              </a:lnSpc>
              <a:spcBef>
                <a:spcPts val="900"/>
              </a:spcBef>
              <a:buFont typeface="Arial" pitchFamily="34" charset="0"/>
              <a:buChar char="•"/>
              <a:defRPr/>
            </a:pPr>
            <a:r>
              <a:rPr lang="en-US" sz="1400" b="1" dirty="0" smtClean="0"/>
              <a:t>Began data analysis</a:t>
            </a:r>
            <a:endParaRPr kumimoji="0" lang="en-US" sz="1200" b="1" i="0" u="none" strike="noStrike" kern="1200" cap="none" spc="0" normalizeH="0" baseline="0" noProof="0" dirty="0" smtClean="0">
              <a:ln>
                <a:noFill/>
              </a:ln>
              <a:solidFill>
                <a:schemeClr val="tx1"/>
              </a:solidFill>
              <a:effectLst/>
              <a:uLnTx/>
              <a:uFillTx/>
              <a:latin typeface="Arial"/>
              <a:ea typeface="+mn-ea"/>
              <a:cs typeface="Arial"/>
            </a:endParaRPr>
          </a:p>
          <a:p>
            <a:pPr marL="690563" lvl="1" indent="-233363">
              <a:lnSpc>
                <a:spcPct val="110000"/>
              </a:lnSpc>
              <a:spcBef>
                <a:spcPts val="900"/>
              </a:spcBef>
              <a:buFontTx/>
              <a:buChar char="•"/>
              <a:defRPr/>
            </a:pPr>
            <a:r>
              <a:rPr kumimoji="0" lang="en-US" sz="1400" b="1" i="0" u="none" strike="noStrike" kern="1200" cap="none" spc="0" normalizeH="0" baseline="0" noProof="0" dirty="0" smtClean="0">
                <a:ln>
                  <a:noFill/>
                </a:ln>
                <a:solidFill>
                  <a:schemeClr val="tx1"/>
                </a:solidFill>
                <a:effectLst/>
                <a:uLnTx/>
                <a:uFillTx/>
                <a:latin typeface="Arial"/>
                <a:ea typeface="+mn-ea"/>
                <a:cs typeface="Arial"/>
              </a:rPr>
              <a:t>Quantitative data:</a:t>
            </a:r>
          </a:p>
          <a:p>
            <a:pPr marL="1147763" lvl="2" indent="-233363">
              <a:lnSpc>
                <a:spcPct val="110000"/>
              </a:lnSpc>
              <a:spcBef>
                <a:spcPts val="900"/>
              </a:spcBef>
              <a:buFont typeface="Arial"/>
              <a:buChar char="•"/>
              <a:defRPr/>
            </a:pPr>
            <a:r>
              <a:rPr kumimoji="0" lang="en-US" sz="1200" b="1" i="0" u="none" strike="noStrike" kern="1200" cap="none" spc="0" normalizeH="0" baseline="0" noProof="0" dirty="0" smtClean="0">
                <a:ln>
                  <a:noFill/>
                </a:ln>
                <a:solidFill>
                  <a:schemeClr val="tx1"/>
                </a:solidFill>
                <a:effectLst/>
                <a:uLnTx/>
                <a:uFillTx/>
                <a:latin typeface="Arial"/>
                <a:ea typeface="+mn-ea"/>
                <a:cs typeface="Arial"/>
              </a:rPr>
              <a:t>Demographics, number of occurrences of technologies, sources, &amp; behaviors</a:t>
            </a:r>
          </a:p>
          <a:p>
            <a:pPr marL="690563" lvl="1" indent="-233363">
              <a:lnSpc>
                <a:spcPct val="110000"/>
              </a:lnSpc>
              <a:spcBef>
                <a:spcPts val="900"/>
              </a:spcBef>
              <a:buFontTx/>
              <a:buChar char="•"/>
              <a:defRPr/>
            </a:pPr>
            <a:r>
              <a:rPr kumimoji="0" lang="en-US" sz="1400" b="1" i="0" u="none" strike="noStrike" kern="1200" cap="none" spc="0" normalizeH="0" baseline="0" noProof="0" dirty="0" smtClean="0">
                <a:ln>
                  <a:noFill/>
                </a:ln>
                <a:solidFill>
                  <a:schemeClr val="tx1"/>
                </a:solidFill>
                <a:effectLst/>
                <a:uLnTx/>
                <a:uFillTx/>
                <a:latin typeface="Arial"/>
                <a:ea typeface="+mn-ea"/>
                <a:cs typeface="Arial"/>
              </a:rPr>
              <a:t>Qualitative data: </a:t>
            </a:r>
          </a:p>
          <a:p>
            <a:pPr marL="1147763" lvl="2" indent="-233363">
              <a:lnSpc>
                <a:spcPct val="110000"/>
              </a:lnSpc>
              <a:spcBef>
                <a:spcPts val="900"/>
              </a:spcBef>
              <a:buFont typeface="Arial"/>
              <a:buChar char="•"/>
              <a:defRPr/>
            </a:pPr>
            <a:r>
              <a:rPr kumimoji="0" lang="en-US" sz="1200" b="1" i="0" u="none" strike="noStrike" kern="1200" cap="none" spc="0" normalizeH="0" baseline="0" noProof="0" dirty="0" smtClean="0">
                <a:ln>
                  <a:noFill/>
                </a:ln>
                <a:solidFill>
                  <a:schemeClr val="tx1"/>
                </a:solidFill>
                <a:effectLst/>
                <a:uLnTx/>
                <a:uFillTx/>
                <a:latin typeface="Arial"/>
                <a:ea typeface="+mn-ea"/>
                <a:cs typeface="Arial"/>
              </a:rPr>
              <a:t>Themes &amp; direct quotes </a:t>
            </a:r>
          </a:p>
        </p:txBody>
      </p:sp>
      <p:pic>
        <p:nvPicPr>
          <p:cNvPr id="1029" name="Picture 5" descr="C:\Users\dardena\AppData\Local\Microsoft\Windows\Temporary Internet Files\Content.IE5\HUJRNM11\MP900433146[1].jpg"/>
          <p:cNvPicPr>
            <a:picLocks noChangeAspect="1" noChangeArrowheads="1"/>
          </p:cNvPicPr>
          <p:nvPr/>
        </p:nvPicPr>
        <p:blipFill>
          <a:blip r:embed="rId3"/>
          <a:srcRect/>
          <a:stretch>
            <a:fillRect/>
          </a:stretch>
        </p:blipFill>
        <p:spPr bwMode="auto">
          <a:xfrm>
            <a:off x="5303000" y="3575538"/>
            <a:ext cx="3489308" cy="2336175"/>
          </a:xfrm>
          <a:prstGeom prst="rect">
            <a:avLst/>
          </a:prstGeom>
          <a:noFill/>
        </p:spPr>
      </p:pic>
      <p:pic>
        <p:nvPicPr>
          <p:cNvPr id="1037" name="Picture 13" descr="C:\Users\dardena\AppData\Local\Microsoft\Windows\Temporary Internet Files\Content.IE5\S6UVZ40W\MP900362858[1].jpg"/>
          <p:cNvPicPr>
            <a:picLocks noChangeAspect="1" noChangeArrowheads="1"/>
          </p:cNvPicPr>
          <p:nvPr/>
        </p:nvPicPr>
        <p:blipFill>
          <a:blip r:embed="rId4"/>
          <a:srcRect/>
          <a:stretch>
            <a:fillRect/>
          </a:stretch>
        </p:blipFill>
        <p:spPr bwMode="auto">
          <a:xfrm>
            <a:off x="7871921" y="4362450"/>
            <a:ext cx="438642" cy="218590"/>
          </a:xfrm>
          <a:prstGeom prst="rect">
            <a:avLst/>
          </a:prstGeom>
          <a:noFill/>
        </p:spPr>
      </p:pic>
      <p:pic>
        <p:nvPicPr>
          <p:cNvPr id="18" name="Picture 5" descr="C:\Users\dardena\AppData\Local\Microsoft\Windows\Temporary Internet Files\Content.IE5\HUJRNM11\MP900433146[1].jpg"/>
          <p:cNvPicPr>
            <a:picLocks noChangeAspect="1" noChangeArrowheads="1"/>
          </p:cNvPicPr>
          <p:nvPr/>
        </p:nvPicPr>
        <p:blipFill>
          <a:blip r:embed="rId3"/>
          <a:srcRect/>
          <a:stretch>
            <a:fillRect/>
          </a:stretch>
        </p:blipFill>
        <p:spPr bwMode="auto">
          <a:xfrm flipH="1">
            <a:off x="5373338" y="726830"/>
            <a:ext cx="3489308" cy="2336175"/>
          </a:xfrm>
          <a:prstGeom prst="rect">
            <a:avLst/>
          </a:prstGeom>
          <a:noFill/>
        </p:spPr>
      </p:pic>
      <p:pic>
        <p:nvPicPr>
          <p:cNvPr id="1038" name="Picture 14" descr="C:\Users\dardena\AppData\Local\Microsoft\Windows\Temporary Internet Files\Content.IE5\HUJRNM11\MC900309844[1].wmf"/>
          <p:cNvPicPr>
            <a:picLocks noChangeAspect="1" noChangeArrowheads="1"/>
          </p:cNvPicPr>
          <p:nvPr/>
        </p:nvPicPr>
        <p:blipFill>
          <a:blip r:embed="rId5"/>
          <a:srcRect/>
          <a:stretch>
            <a:fillRect/>
          </a:stretch>
        </p:blipFill>
        <p:spPr bwMode="auto">
          <a:xfrm>
            <a:off x="5920154" y="1500951"/>
            <a:ext cx="361584" cy="248894"/>
          </a:xfrm>
          <a:prstGeom prst="rect">
            <a:avLst/>
          </a:prstGeom>
          <a:noFill/>
        </p:spPr>
      </p:pic>
      <p:pic>
        <p:nvPicPr>
          <p:cNvPr id="8" name="Picture 2"/>
          <p:cNvPicPr>
            <a:picLocks noChangeAspect="1" noChangeArrowheads="1"/>
          </p:cNvPicPr>
          <p:nvPr/>
        </p:nvPicPr>
        <p:blipFill>
          <a:blip r:embed="rId6"/>
          <a:srcRect l="56054" t="84463" r="2132" b="3782"/>
          <a:stretch>
            <a:fillRect/>
          </a:stretch>
        </p:blipFill>
        <p:spPr bwMode="auto">
          <a:xfrm>
            <a:off x="5776685" y="6266346"/>
            <a:ext cx="3367315" cy="591654"/>
          </a:xfrm>
          <a:prstGeom prst="rect">
            <a:avLst/>
          </a:prstGeom>
          <a:noFill/>
          <a:ln w="9525">
            <a:noFill/>
            <a:miter lim="800000"/>
            <a:headEnd/>
            <a:tailEnd/>
          </a:ln>
        </p:spPr>
      </p:pic>
      <p:sp>
        <p:nvSpPr>
          <p:cNvPr id="9" name="TextBox 8"/>
          <p:cNvSpPr txBox="1"/>
          <p:nvPr/>
        </p:nvSpPr>
        <p:spPr>
          <a:xfrm>
            <a:off x="4988378" y="5957661"/>
            <a:ext cx="2590800" cy="260264"/>
          </a:xfrm>
          <a:prstGeom prst="rect">
            <a:avLst/>
          </a:prstGeom>
          <a:noFill/>
        </p:spPr>
        <p:txBody>
          <a:bodyPr wrap="square" rtlCol="0">
            <a:spAutoFit/>
          </a:bodyPr>
          <a:lstStyle/>
          <a:p>
            <a:pPr algn="ctr"/>
            <a:r>
              <a:rPr lang="en-US" sz="1000" dirty="0" smtClean="0">
                <a:latin typeface="+mn-lt"/>
              </a:rPr>
              <a:t>(White &amp; Connaway, 2011-2012)</a:t>
            </a:r>
            <a:endParaRPr lang="en-US" sz="1000" dirty="0">
              <a:latin typeface="+mn-lt"/>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C13F594A2FC74EADD29D0AF2FC40B8" ma:contentTypeVersion="0" ma:contentTypeDescription="Create a new document." ma:contentTypeScope="" ma:versionID="f6b9a7984d90970c0d0e973507f2746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939786-C169-4F7A-810B-4BE8BCB61B43}">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4AC843D3-24B5-44CD-B3F2-6FF1341FC0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666D8B9-669F-4142-B8FC-2F14E25C84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15065</TotalTime>
  <Words>5392</Words>
  <Application>Microsoft Office PowerPoint</Application>
  <PresentationFormat>On-screen Show (4:3)</PresentationFormat>
  <Paragraphs>695</Paragraphs>
  <Slides>36</Slides>
  <Notes>35</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OCLC Redesign 2011-01</vt:lpstr>
      <vt:lpstr>Custom Design</vt:lpstr>
      <vt:lpstr>User-centered  Decision Making:  A New Model for Developing Academic Library Services &amp; Systems  </vt:lpstr>
      <vt:lpstr>Then &amp; Now</vt:lpstr>
      <vt:lpstr>The Study</vt:lpstr>
      <vt:lpstr>Visitors &amp; Residents</vt:lpstr>
      <vt:lpstr>Slide 5</vt:lpstr>
      <vt:lpstr>Triangulation of Data</vt:lpstr>
      <vt:lpstr>Diaries</vt:lpstr>
      <vt:lpstr>Interviews</vt:lpstr>
      <vt:lpstr>Phase 1</vt:lpstr>
      <vt:lpstr>Phase I &amp; 2: Participant Demographics </vt:lpstr>
      <vt:lpstr>US vs. UK Emerging Participant University Majors</vt:lpstr>
      <vt:lpstr>Participant Interview Questions</vt:lpstr>
      <vt:lpstr>Participant Interview Questions</vt:lpstr>
      <vt:lpstr>Codebook</vt:lpstr>
      <vt:lpstr>Codebook</vt:lpstr>
      <vt:lpstr>Snapshots</vt:lpstr>
      <vt:lpstr>Snapshots of Emerging Findings</vt:lpstr>
      <vt:lpstr>Characteristics of Visitors</vt:lpstr>
      <vt:lpstr>Characteristics of Residents</vt:lpstr>
      <vt:lpstr>Themes</vt:lpstr>
      <vt:lpstr>Convenience is King</vt:lpstr>
      <vt:lpstr>The Learning Black Market</vt:lpstr>
      <vt:lpstr>Sources</vt:lpstr>
      <vt:lpstr>Information Evaluation</vt:lpstr>
      <vt:lpstr>The Takeaway</vt:lpstr>
      <vt:lpstr>Making the Library More Attractive</vt:lpstr>
      <vt:lpstr>Making the Library More Attractive</vt:lpstr>
      <vt:lpstr>Slide 28</vt:lpstr>
      <vt:lpstr>Making the Library More Attractive</vt:lpstr>
      <vt:lpstr>Librarians’ Role</vt:lpstr>
      <vt:lpstr>Selected Bibliography</vt:lpstr>
      <vt:lpstr>Selected Bibliography</vt:lpstr>
      <vt:lpstr>Selected Bibliography</vt:lpstr>
      <vt:lpstr>Selected Bibliography</vt:lpstr>
      <vt:lpstr>The researchers would like to thank Alyssa Darden for her assistance in team activities and preparing this presentation. </vt:lpstr>
      <vt:lpstr>Questions and Discussion</vt:lpstr>
    </vt:vector>
  </TitlesOfParts>
  <Manager>Jenny Johnson, Director, Branding and Creative Services</Manager>
  <Company>OCLC</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Starter show and example presentation slides using OCLC PowerPoint template</dc:title>
  <dc:creator>Mickey Hawk, Manager, Design</dc:creator>
  <cp:lastModifiedBy>connawal</cp:lastModifiedBy>
  <cp:revision>989</cp:revision>
  <cp:lastPrinted>2012-01-18T22:20:44Z</cp:lastPrinted>
  <dcterms:created xsi:type="dcterms:W3CDTF">2012-03-27T16:06:48Z</dcterms:created>
  <dcterms:modified xsi:type="dcterms:W3CDTF">2012-08-27T00:56:45Z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0x0101009EC13F594A2FC74EADD29D0AF2FC40B8</vt:lpwstr>
  </property>
</Properties>
</file>