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24" r:id="rId3"/>
    <p:sldId id="344" r:id="rId4"/>
    <p:sldId id="271" r:id="rId5"/>
    <p:sldId id="310" r:id="rId6"/>
    <p:sldId id="272" r:id="rId7"/>
    <p:sldId id="275" r:id="rId8"/>
    <p:sldId id="306" r:id="rId9"/>
    <p:sldId id="288" r:id="rId10"/>
    <p:sldId id="305" r:id="rId11"/>
    <p:sldId id="291" r:id="rId12"/>
    <p:sldId id="293" r:id="rId13"/>
    <p:sldId id="294" r:id="rId14"/>
    <p:sldId id="296" r:id="rId15"/>
    <p:sldId id="349" r:id="rId16"/>
    <p:sldId id="289" r:id="rId17"/>
    <p:sldId id="297" r:id="rId18"/>
    <p:sldId id="298" r:id="rId19"/>
    <p:sldId id="299" r:id="rId20"/>
    <p:sldId id="301" r:id="rId21"/>
    <p:sldId id="280" r:id="rId22"/>
    <p:sldId id="315" r:id="rId23"/>
    <p:sldId id="316" r:id="rId24"/>
    <p:sldId id="283" r:id="rId25"/>
    <p:sldId id="327" r:id="rId26"/>
    <p:sldId id="285" r:id="rId27"/>
    <p:sldId id="307" r:id="rId28"/>
    <p:sldId id="274" r:id="rId29"/>
    <p:sldId id="320" r:id="rId30"/>
    <p:sldId id="302" r:id="rId31"/>
    <p:sldId id="303" r:id="rId32"/>
    <p:sldId id="313" r:id="rId33"/>
    <p:sldId id="331" r:id="rId34"/>
    <p:sldId id="312" r:id="rId35"/>
    <p:sldId id="321" r:id="rId36"/>
    <p:sldId id="346" r:id="rId37"/>
    <p:sldId id="259" r:id="rId38"/>
    <p:sldId id="336" r:id="rId39"/>
    <p:sldId id="337" r:id="rId40"/>
    <p:sldId id="338" r:id="rId41"/>
    <p:sldId id="339" r:id="rId42"/>
    <p:sldId id="348" r:id="rId43"/>
    <p:sldId id="334" r:id="rId44"/>
    <p:sldId id="335" r:id="rId45"/>
    <p:sldId id="351" r:id="rId46"/>
    <p:sldId id="262" r:id="rId47"/>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sa Darden" initials="AD" lastIdx="35" clrIdx="0"/>
  <p:cmAuthor id="1" name="Alyssa"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DD8A1"/>
    <a:srgbClr val="FF00FF"/>
    <a:srgbClr val="EFEA7D"/>
    <a:srgbClr val="FF7600"/>
    <a:srgbClr val="66FFCC"/>
    <a:srgbClr val="C58BFF"/>
    <a:srgbClr val="71B8FF"/>
    <a:srgbClr val="285E22"/>
    <a:srgbClr val="66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7" autoAdjust="0"/>
    <p:restoredTop sz="87931" autoAdjust="0"/>
  </p:normalViewPr>
  <p:slideViewPr>
    <p:cSldViewPr snapToGrid="0">
      <p:cViewPr>
        <p:scale>
          <a:sx n="90" d="100"/>
          <a:sy n="90" d="100"/>
        </p:scale>
        <p:origin x="-624" y="-3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70" d="100"/>
          <a:sy n="70" d="100"/>
        </p:scale>
        <p:origin x="-2250" y="-528"/>
      </p:cViewPr>
      <p:guideLst>
        <p:guide orient="horz" pos="2931"/>
        <p:guide pos="2211"/>
      </p:guideLst>
    </p:cSldViewPr>
  </p:notesViewPr>
  <p:gridSpacing cx="146070638" cy="1460706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05507198-41A8-4399-B621-BBDC49AE2EEA}" type="datetimeFigureOut">
              <a:rPr lang="en-US" smtClean="0"/>
              <a:pPr/>
              <a:t>6/12/2012</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17E1F240-E550-4717-AD27-D0D36C7180B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976333" y="0"/>
            <a:ext cx="3041968" cy="4652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976333" y="8839014"/>
            <a:ext cx="3041968" cy="4652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vl1pPr>
          </a:lstStyle>
          <a:p>
            <a:fld id="{69B6AD8F-9848-4D4D-A605-CB2EDD5D8AB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clc.org/reports/synchronicity/full.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e-repository.jisc.ac.uk/418/2/VirtualScholar_themesFromProjects_revised.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jisc.ac.uk/whatwedo/programmes/inf11/userbehaviourbusandecon.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imlsosuoclcproject.jcomm.ohio-state.ed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imlsosuoclcproject.jcomm.ohio-state.edu/"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usatoday.com/news/education/story/2011-08-22/Study-College-students-rarely-use-librarians-expertise/50094086/1"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clc.org/us/en/reports/onlinecatalogs/default.htm"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imlsosuoclcproject.jcomm.ohio-state.edu/"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chronicle.com/blogs/wiredcampus/author/ndesanti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chronicle.com/blogs/wiredcampus/on-facebook-librarian-brings-two-students-from-the-early-1900s-to-life/34845"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chronicle.com/blogs/wiredcampus/author/ndesantis"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oclc.org/research/activities/vandr/" TargetMode="External"/><Relationship Id="rId5" Type="http://schemas.openxmlformats.org/officeDocument/2006/relationships/hyperlink" Target="http://www.jisc.ac.uk/media/documents/publications/reports/2010/digitalinformationseekerreport.pdf" TargetMode="External"/><Relationship Id="rId4" Type="http://schemas.openxmlformats.org/officeDocument/2006/relationships/hyperlink" Target="http://chronicle.com/blogs/wiredcampus/on-facebook-librarian-brings-two-students-from-the-early-1900s-to-life/34845"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irstmonday.org/htbin/cgiwrap/bin/ojs/index.php/fm/article/view/2291/207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thenation.com/article/168125/amazon-effect"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trove.nla.gov.au/"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westervillelibrary.or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www.usatoday.com/news/education/story/2011-08-22/Study-College-students-rarely-use-librarians-expertise/50094086/1" TargetMode="External"/><Relationship Id="rId4" Type="http://schemas.openxmlformats.org/officeDocument/2006/relationships/hyperlink" Target="http://www.oclc.org/reports/synchronicity/full.pdf"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eb.archive.org/web/20080820044308/http:/imlsproject.comm.ohio-state.edu/imls_reports/imls_PH_IV_report_list.html" TargetMode="External"/><Relationship Id="rId13" Type="http://schemas.openxmlformats.org/officeDocument/2006/relationships/hyperlink" Target="http://www.jisc.ac.uk/whatwedo/programmes/inf11/userbehaviourbusandecon.aspx" TargetMode="External"/><Relationship Id="rId3" Type="http://schemas.openxmlformats.org/officeDocument/2006/relationships/hyperlink" Target="http://www.oclc.org/us/en/reports/onlinecatalogs/default.htm" TargetMode="External"/><Relationship Id="rId7" Type="http://schemas.openxmlformats.org/officeDocument/2006/relationships/hyperlink" Target="http://imlsproject.comm.ohiostate.edu/imls_reports/PHASE_III/PH_III_report_list.html" TargetMode="External"/><Relationship Id="rId12" Type="http://schemas.openxmlformats.org/officeDocument/2006/relationships/hyperlink" Target="http://www.jisc.ac.uk/media/documents/aboutus/workinggroups/studentsuseresearchcontent.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imlsproject.comm.ohio-state.edu/imls_reports/imls_PH_II_report_list.html" TargetMode="External"/><Relationship Id="rId11" Type="http://schemas.openxmlformats.org/officeDocument/2006/relationships/hyperlink" Target="http://www.rin.ac.uk/our-work/communicating-and-disseminating-research/ejournals-their-use-value-and-impact" TargetMode="External"/><Relationship Id="rId5" Type="http://schemas.openxmlformats.org/officeDocument/2006/relationships/hyperlink" Target="http://www.oclc.org/us/en/reports/perceptionscollege.htm" TargetMode="External"/><Relationship Id="rId10" Type="http://schemas.openxmlformats.org/officeDocument/2006/relationships/hyperlink" Target="http://www.jisc.ac.uk/media/documents/programmemes/reppres/gg_final_keynote_11012008.pdf" TargetMode="External"/><Relationship Id="rId4" Type="http://schemas.openxmlformats.org/officeDocument/2006/relationships/hyperlink" Target="http://www.oclc.org/us/en/reports/2005perceptions.htm" TargetMode="External"/><Relationship Id="rId9" Type="http://schemas.openxmlformats.org/officeDocument/2006/relationships/hyperlink" Target="http://www.rin.ac.uk/our-work/using-and-accessinginformation-resources/researchers-and-discovery-services-behaviour-perc"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clc.org/reports/synchronicity/full.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imlsosuoclcproject.jcomm.ohio-state.ed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b="0" i="0" kern="1200" dirty="0" smtClean="0">
                <a:solidFill>
                  <a:schemeClr val="tx1"/>
                </a:solidFill>
                <a:latin typeface="Arial" pitchFamily="34" charset="0"/>
                <a:ea typeface="+mn-ea"/>
                <a:cs typeface="+mn-cs"/>
              </a:rPr>
              <a:t>University College, London., British Library., &amp; Joint Information Systems Committee. (2008). </a:t>
            </a:r>
            <a:r>
              <a:rPr lang="en-US" sz="1400" b="0" i="1" kern="1200" dirty="0" smtClean="0">
                <a:solidFill>
                  <a:schemeClr val="tx1"/>
                </a:solidFill>
                <a:latin typeface="Arial" pitchFamily="34" charset="0"/>
                <a:ea typeface="+mn-ea"/>
                <a:cs typeface="+mn-cs"/>
              </a:rPr>
              <a:t>Information </a:t>
            </a:r>
            <a:r>
              <a:rPr lang="en-US" sz="1400" b="0" i="1" kern="1200" dirty="0" err="1" smtClean="0">
                <a:solidFill>
                  <a:schemeClr val="tx1"/>
                </a:solidFill>
                <a:latin typeface="Arial" pitchFamily="34" charset="0"/>
                <a:ea typeface="+mn-ea"/>
                <a:cs typeface="+mn-cs"/>
              </a:rPr>
              <a:t>behaviour</a:t>
            </a:r>
            <a:r>
              <a:rPr lang="en-US" sz="1400" b="0" i="1" kern="1200" dirty="0" smtClean="0">
                <a:solidFill>
                  <a:schemeClr val="tx1"/>
                </a:solidFill>
                <a:latin typeface="Arial" pitchFamily="34" charset="0"/>
                <a:ea typeface="+mn-ea"/>
                <a:cs typeface="+mn-cs"/>
              </a:rPr>
              <a:t> of the researcher of the future</a:t>
            </a:r>
            <a:r>
              <a:rPr lang="en-US" sz="1400" b="0" i="0" kern="1200" dirty="0" smtClean="0">
                <a:solidFill>
                  <a:schemeClr val="tx1"/>
                </a:solidFill>
                <a:latin typeface="Arial" pitchFamily="34" charset="0"/>
                <a:ea typeface="+mn-ea"/>
                <a:cs typeface="+mn-cs"/>
              </a:rPr>
              <a:t>. London: UCL.</a:t>
            </a:r>
            <a:endParaRPr lang="en-US" sz="14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b="0" kern="1200" dirty="0" smtClean="0">
                <a:solidFill>
                  <a:schemeClr val="tx1"/>
                </a:solidFill>
                <a:latin typeface="Arial" pitchFamily="34" charset="0"/>
                <a:ea typeface="+mn-ea"/>
                <a:cs typeface="+mn-cs"/>
              </a:rPr>
              <a:t>Hampton-Reeves, S., </a:t>
            </a:r>
            <a:r>
              <a:rPr lang="en-US" sz="1400" b="0" kern="1200" dirty="0" err="1" smtClean="0">
                <a:solidFill>
                  <a:schemeClr val="tx1"/>
                </a:solidFill>
                <a:latin typeface="Arial" pitchFamily="34" charset="0"/>
                <a:ea typeface="+mn-ea"/>
                <a:cs typeface="+mn-cs"/>
              </a:rPr>
              <a:t>Mashiter</a:t>
            </a:r>
            <a:r>
              <a:rPr lang="en-US" sz="1400" b="0" kern="1200" dirty="0" smtClean="0">
                <a:solidFill>
                  <a:schemeClr val="tx1"/>
                </a:solidFill>
                <a:latin typeface="Arial" pitchFamily="34" charset="0"/>
                <a:ea typeface="+mn-ea"/>
                <a:cs typeface="+mn-cs"/>
              </a:rPr>
              <a:t>, C., </a:t>
            </a:r>
            <a:r>
              <a:rPr lang="en-US" sz="1400" b="0" kern="1200" dirty="0" err="1" smtClean="0">
                <a:solidFill>
                  <a:schemeClr val="tx1"/>
                </a:solidFill>
                <a:latin typeface="Arial" pitchFamily="34" charset="0"/>
                <a:ea typeface="+mn-ea"/>
                <a:cs typeface="+mn-cs"/>
              </a:rPr>
              <a:t>Westaway</a:t>
            </a:r>
            <a:r>
              <a:rPr lang="en-US" sz="1400" b="0" kern="1200" dirty="0" smtClean="0">
                <a:solidFill>
                  <a:schemeClr val="tx1"/>
                </a:solidFill>
                <a:latin typeface="Arial" pitchFamily="34" charset="0"/>
                <a:ea typeface="+mn-ea"/>
                <a:cs typeface="+mn-cs"/>
              </a:rPr>
              <a:t>, J. , </a:t>
            </a:r>
            <a:r>
              <a:rPr lang="en-US" sz="1400" b="0" kern="1200" dirty="0" err="1" smtClean="0">
                <a:solidFill>
                  <a:schemeClr val="tx1"/>
                </a:solidFill>
                <a:latin typeface="Arial" pitchFamily="34" charset="0"/>
                <a:ea typeface="+mn-ea"/>
                <a:cs typeface="+mn-cs"/>
              </a:rPr>
              <a:t>Lumsden</a:t>
            </a:r>
            <a:r>
              <a:rPr lang="en-US" sz="1400" b="0" kern="1200" dirty="0" smtClean="0">
                <a:solidFill>
                  <a:schemeClr val="tx1"/>
                </a:solidFill>
                <a:latin typeface="Arial" pitchFamily="34" charset="0"/>
                <a:ea typeface="+mn-ea"/>
                <a:cs typeface="+mn-cs"/>
              </a:rPr>
              <a:t>, P., Day, H.,  </a:t>
            </a:r>
            <a:r>
              <a:rPr lang="en-US" sz="1400" b="0" kern="1200" dirty="0" err="1" smtClean="0">
                <a:solidFill>
                  <a:schemeClr val="tx1"/>
                </a:solidFill>
                <a:latin typeface="Arial" pitchFamily="34" charset="0"/>
                <a:ea typeface="+mn-ea"/>
                <a:cs typeface="+mn-cs"/>
              </a:rPr>
              <a:t>Hewerston</a:t>
            </a:r>
            <a:r>
              <a:rPr lang="en-US" sz="1400" b="0" kern="1200" dirty="0" smtClean="0">
                <a:solidFill>
                  <a:schemeClr val="tx1"/>
                </a:solidFill>
                <a:latin typeface="Arial" pitchFamily="34" charset="0"/>
                <a:ea typeface="+mn-ea"/>
                <a:cs typeface="+mn-cs"/>
              </a:rPr>
              <a:t>, H. &amp; Hart, A. (2009). Students’ use of research content in teaching and learning: A report of the Joint Information Systems Council (JISC). http://www.jisc.ac.uk/media/documents/aboutus/workinggroups/studentsuseresearchcontent.pdf</a:t>
            </a:r>
            <a:r>
              <a:rPr lang="en-US" sz="1400" b="0" kern="1200" baseline="0" dirty="0" smtClean="0">
                <a:solidFill>
                  <a:schemeClr val="tx1"/>
                </a:solidFill>
                <a:latin typeface="Arial" pitchFamily="34" charset="0"/>
                <a:ea typeface="+mn-ea"/>
                <a:cs typeface="+mn-cs"/>
              </a:rPr>
              <a:t> (</a:t>
            </a:r>
            <a:r>
              <a:rPr lang="en-US" sz="1400" i="1" dirty="0" smtClean="0">
                <a:latin typeface="Arial" pitchFamily="34" charset="0"/>
                <a:cs typeface="Arial" pitchFamily="34" charset="0"/>
              </a:rPr>
              <a:t>p.3).</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i="1"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Connaway, L. S., &amp; Dickey, T. J. (2010</a:t>
            </a:r>
            <a:r>
              <a:rPr lang="en-US" sz="1400" i="1" dirty="0" smtClean="0">
                <a:latin typeface="Arial" pitchFamily="34" charset="0"/>
                <a:cs typeface="Arial" pitchFamily="34" charset="0"/>
              </a:rPr>
              <a:t>). The digital information seeker: Report of findings from selected OCLC, RIN, and JISC user behavior projects.</a:t>
            </a:r>
            <a:r>
              <a:rPr lang="en-US" sz="1400" dirty="0" smtClean="0">
                <a:latin typeface="Arial" pitchFamily="34" charset="0"/>
                <a:cs typeface="Arial" pitchFamily="34" charset="0"/>
              </a:rPr>
              <a:t> Retrieved from </a:t>
            </a:r>
            <a:r>
              <a:rPr lang="en-US" sz="1400" u="sng" dirty="0" smtClean="0">
                <a:latin typeface="Arial" pitchFamily="34" charset="0"/>
                <a:cs typeface="Arial" pitchFamily="34" charset="0"/>
                <a:hlinkClick r:id="rId3"/>
              </a:rPr>
              <a:t>http://www.jisc.ac.uk/media/documents/publications/reports/2010/digitalinformationseekerreport.pdf</a:t>
            </a:r>
            <a:r>
              <a:rPr lang="en-US" sz="1400" dirty="0" smtClean="0">
                <a:latin typeface="Arial" pitchFamily="34" charset="0"/>
                <a:cs typeface="Arial" pitchFamily="34" charset="0"/>
              </a:rPr>
              <a:t> </a:t>
            </a:r>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0"/>
            <a:ext cx="4651375" cy="3489325"/>
          </a:xfrm>
        </p:spPr>
      </p:sp>
      <p:sp>
        <p:nvSpPr>
          <p:cNvPr id="3" name="Notes Placeholder 2"/>
          <p:cNvSpPr>
            <a:spLocks noGrp="1"/>
          </p:cNvSpPr>
          <p:nvPr>
            <p:ph type="body" idx="1"/>
          </p:nvPr>
        </p:nvSpPr>
        <p:spPr>
          <a:xfrm>
            <a:off x="190006" y="3434663"/>
            <a:ext cx="6650182" cy="5721212"/>
          </a:xfrm>
        </p:spPr>
        <p:txBody>
          <a:bodyPr>
            <a:noAutofit/>
          </a:bodyPr>
          <a:lstStyle/>
          <a:p>
            <a:pPr defTabSz="932871">
              <a:spcBef>
                <a:spcPts val="0"/>
              </a:spcBef>
              <a:defRPr/>
            </a:pPr>
            <a:r>
              <a:rPr lang="en-US" dirty="0" smtClean="0"/>
              <a:t>“Usually websites that have like one </a:t>
            </a:r>
            <a:r>
              <a:rPr lang="en-US" dirty="0" err="1" smtClean="0"/>
              <a:t>colour</a:t>
            </a:r>
            <a:r>
              <a:rPr lang="en-US" dirty="0" smtClean="0"/>
              <a:t> backgrounds, where it’s a lot of just like basic text, there’s not a lot of graphics. They don’t really look nice, they look, kind of, like somebody just threw a website together and put it up online.  It’s like I don’t trust those because it’s like, you know, they didn’t put a whole lot of time into this, I wonder how credible they are, so I don’t trust them usually.” (USU4 0:32:59, Male, Age 19, </a:t>
            </a:r>
            <a:r>
              <a:rPr lang="en-US" i="1" dirty="0" smtClean="0"/>
              <a:t>Digital Visitors and Residents</a:t>
            </a:r>
            <a:r>
              <a:rPr lang="en-US" dirty="0" smtClean="0"/>
              <a:t>)</a:t>
            </a:r>
          </a:p>
          <a:p>
            <a:pPr>
              <a:spcBef>
                <a:spcPts val="0"/>
              </a:spcBef>
            </a:pPr>
            <a:endParaRPr lang="en-US" dirty="0" smtClean="0"/>
          </a:p>
          <a:p>
            <a:pPr defTabSz="932871">
              <a:spcBef>
                <a:spcPts val="0"/>
              </a:spcBef>
              <a:defRPr/>
            </a:pPr>
            <a:r>
              <a:rPr lang="en-US" dirty="0" smtClean="0"/>
              <a:t>“It is kind of like a guess and check to see which one works best or which one gives you the most information.  It is not necessarily to see which one is more credible because if you want credibility you are not necessarily going to look online for it.” (USU3 0:18:31, Male, Age 19, </a:t>
            </a:r>
            <a:r>
              <a:rPr lang="en-US" i="1" dirty="0" smtClean="0"/>
              <a:t>Digital Visitors and Residents</a:t>
            </a:r>
            <a:r>
              <a:rPr lang="en-US" dirty="0" smtClean="0"/>
              <a:t>)</a:t>
            </a:r>
          </a:p>
          <a:p>
            <a:pPr>
              <a:spcBef>
                <a:spcPts val="0"/>
              </a:spcBef>
            </a:pPr>
            <a:endParaRPr lang="en-US" dirty="0" smtClean="0"/>
          </a:p>
          <a:p>
            <a:pPr>
              <a:spcBef>
                <a:spcPts val="0"/>
              </a:spcBef>
            </a:pPr>
            <a:r>
              <a:rPr lang="en-US" dirty="0" smtClean="0"/>
              <a:t>“I often just click on the first page, I’m not sure why.  Don’t really go further.  But yes, it’s hard to know what to trust though.” (UKS1 00:18:19, Male, Age 18, </a:t>
            </a:r>
            <a:r>
              <a:rPr lang="en-US" i="1" dirty="0" smtClean="0"/>
              <a:t>Digital Visitors and Residents</a:t>
            </a:r>
            <a:r>
              <a:rPr lang="en-US" dirty="0" smtClean="0"/>
              <a:t>)</a:t>
            </a:r>
          </a:p>
          <a:p>
            <a:pPr>
              <a:spcBef>
                <a:spcPts val="0"/>
              </a:spcBef>
            </a:pPr>
            <a:r>
              <a:rPr lang="en-US" dirty="0" smtClean="0"/>
              <a:t> </a:t>
            </a:r>
          </a:p>
          <a:p>
            <a:pPr>
              <a:spcBef>
                <a:spcPts val="0"/>
              </a:spcBef>
              <a:defRPr/>
            </a:pPr>
            <a:r>
              <a:rPr lang="en-US" dirty="0" smtClean="0"/>
              <a:t>“You know, let’s say it’s not even in an academic context. I have to see the same conclusion reached by lots of different people in different contexts. Like I need to see the same answer again and again and again. And maybe at some point that’s enough time where it starts to gel to me that this probably is a good approximation of the truth. It might not be the truth but this seems to be what a lot of people perceive as the truth. So that would be the simplest way to do it.” (USF3 0:29:48, age unidentified, </a:t>
            </a:r>
            <a:r>
              <a:rPr lang="en-US" i="1" dirty="0" smtClean="0"/>
              <a:t>Digital Visitors and Residents</a:t>
            </a:r>
            <a:r>
              <a:rPr lang="en-US" dirty="0" smtClean="0"/>
              <a:t>)</a:t>
            </a:r>
          </a:p>
          <a:p>
            <a:pPr>
              <a:spcBef>
                <a:spcPts val="0"/>
              </a:spcBef>
              <a:defRPr/>
            </a:pPr>
            <a:endParaRPr lang="en-US" dirty="0" smtClean="0"/>
          </a:p>
          <a:p>
            <a:pPr>
              <a:spcBef>
                <a:spcPts val="0"/>
              </a:spcBef>
              <a:defRPr/>
            </a:pPr>
            <a:r>
              <a:rPr lang="en-US" kern="1200" dirty="0" smtClean="0">
                <a:solidFill>
                  <a:schemeClr val="tx1"/>
                </a:solidFill>
                <a:latin typeface="Arial" pitchFamily="34" charset="0"/>
                <a:ea typeface="+mn-ea"/>
                <a:cs typeface="+mn-cs"/>
              </a:rPr>
              <a:t>“That’s the only problem, just knowing what information to use and why.” (UKS1 00:24:05, Male, Age 18, </a:t>
            </a:r>
            <a:r>
              <a:rPr lang="en-US" i="1" dirty="0" smtClean="0"/>
              <a:t>Digital Visitors and Residents</a:t>
            </a:r>
            <a:r>
              <a:rPr lang="en-US" kern="1200" dirty="0" smtClean="0">
                <a:solidFill>
                  <a:schemeClr val="tx1"/>
                </a:solidFill>
                <a:latin typeface="Arial" pitchFamily="34" charset="0"/>
                <a:ea typeface="+mn-ea"/>
                <a:cs typeface="+mn-cs"/>
              </a:rPr>
              <a:t>)</a:t>
            </a:r>
            <a:endParaRPr lang="en-US" dirty="0" smtClean="0"/>
          </a:p>
          <a:p>
            <a:pPr>
              <a:spcBef>
                <a:spcPts val="0"/>
              </a:spcBef>
            </a:pPr>
            <a:endParaRPr lang="en-US" i="0" baseline="0" dirty="0" smtClean="0"/>
          </a:p>
          <a:p>
            <a:pPr marL="0" marR="0" indent="0" algn="l" defTabSz="914400" rtl="0" eaLnBrk="1" fontAlgn="base" latinLnBrk="0" hangingPunct="1">
              <a:spcBef>
                <a:spcPts val="0"/>
              </a:spcBef>
              <a:spcAft>
                <a:spcPct val="0"/>
              </a:spcAft>
              <a:buClrTx/>
              <a:buSzTx/>
              <a:buFontTx/>
              <a:buNone/>
              <a:tabLst/>
              <a:defRPr/>
            </a:pPr>
            <a:r>
              <a:rPr lang="en-US" b="0" kern="1200" dirty="0" smtClean="0">
                <a:solidFill>
                  <a:schemeClr val="tx1"/>
                </a:solidFill>
                <a:latin typeface="Arial" pitchFamily="34" charset="0"/>
                <a:ea typeface="+mn-ea"/>
                <a:cs typeface="+mn-cs"/>
              </a:rPr>
              <a:t>De Rosa, C. (2006). College students' perceptions of libraries and information resources: A report to the OCLC membership. Dublin, Ohio: OCLC Online Computer Library Center. http://www.oclc.org/us/en/reports/perceptionscollege.htm</a:t>
            </a:r>
            <a:r>
              <a:rPr lang="en-US" b="0" kern="1200" baseline="0" dirty="0" smtClean="0">
                <a:solidFill>
                  <a:schemeClr val="tx1"/>
                </a:solidFill>
                <a:latin typeface="Arial" pitchFamily="34" charset="0"/>
                <a:ea typeface="+mn-ea"/>
                <a:cs typeface="+mn-cs"/>
              </a:rPr>
              <a:t> </a:t>
            </a:r>
            <a:r>
              <a:rPr lang="en-US" i="0" baseline="0" dirty="0" smtClean="0"/>
              <a:t>(p.3-3-4). </a:t>
            </a:r>
          </a:p>
          <a:p>
            <a:pPr marL="0" marR="0" indent="0" algn="l" defTabSz="914400" rtl="0" eaLnBrk="1" fontAlgn="base" latinLnBrk="0" hangingPunct="1">
              <a:spcBef>
                <a:spcPts val="0"/>
              </a:spcBef>
              <a:spcAft>
                <a:spcPct val="0"/>
              </a:spcAft>
              <a:buClrTx/>
              <a:buSzTx/>
              <a:buFontTx/>
              <a:buNone/>
              <a:tabLst/>
              <a:defRPr/>
            </a:pPr>
            <a:endParaRPr lang="en-US" i="0" baseline="0" dirty="0" smtClean="0"/>
          </a:p>
          <a:p>
            <a:pPr marL="0" marR="0" indent="0" algn="l" defTabSz="914400" rtl="0" eaLnBrk="1" fontAlgn="base" latinLnBrk="0" hangingPunct="1">
              <a:spcBef>
                <a:spcPts val="0"/>
              </a:spcBef>
              <a:spcAft>
                <a:spcPct val="0"/>
              </a:spcAft>
              <a:buClrTx/>
              <a:buSzTx/>
              <a:buFontTx/>
              <a:buNone/>
              <a:tabLst/>
              <a:defRPr/>
            </a:pPr>
            <a:r>
              <a:rPr lang="en-US" dirty="0" smtClean="0"/>
              <a:t>White, D., &amp; Connaway, L. S. (2011). </a:t>
            </a:r>
            <a:r>
              <a:rPr lang="en-US" i="1" dirty="0" smtClean="0"/>
              <a:t>Visitors and residents: What motivates engagement with the digital information environment.</a:t>
            </a:r>
            <a:r>
              <a:rPr lang="en-US" dirty="0" smtClean="0"/>
              <a:t> Funded by JISC, OCLC, and Oxford University. </a:t>
            </a:r>
            <a:r>
              <a:rPr lang="en-US" u="sng" dirty="0" smtClean="0">
                <a:hlinkClick r:id="rId3"/>
              </a:rPr>
              <a:t>http://www.oclc.org/research/activities/vandr/</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dirty="0" smtClean="0"/>
          </a:p>
          <a:p>
            <a:endParaRPr lang="en-US" sz="1100" dirty="0" smtClean="0"/>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1872" y="4420314"/>
            <a:ext cx="6668429" cy="4679081"/>
          </a:xfrm>
        </p:spPr>
        <p:txBody>
          <a:bodyPr>
            <a:noAutofit/>
          </a:bodyPr>
          <a:lstStyle/>
          <a:p>
            <a:pPr>
              <a:spcBef>
                <a:spcPts val="0"/>
              </a:spcBef>
            </a:pPr>
            <a:r>
              <a:rPr lang="en-GB" sz="1000" dirty="0" smtClean="0"/>
              <a:t>“She [professor] was very direct about certain stuff and wanted me to go to the library.  Of course like the library’s like a second home for me, so that’s fine.  But the research I needed wasn’t showing up.  So I was like okay, I’m going to the internet.  And I had to find quotes from books, so I just like was able to go on Google, Google book search, and find the quote I needed.  And I didn’t write down it was from the internet .... So she doesn’t really know (Laughter) that it’s from the internet.” (USU2 0:31:50, Female, Age 19, </a:t>
            </a:r>
            <a:r>
              <a:rPr lang="en-US" sz="1000" i="1" dirty="0" smtClean="0"/>
              <a:t>Digital Visitors and Residents</a:t>
            </a:r>
            <a:r>
              <a:rPr lang="en-GB" sz="1000" dirty="0" smtClean="0"/>
              <a:t>)</a:t>
            </a:r>
          </a:p>
          <a:p>
            <a:pPr>
              <a:spcBef>
                <a:spcPts val="0"/>
              </a:spcBef>
            </a:pPr>
            <a:endParaRPr lang="en-GB" sz="1000" dirty="0" smtClean="0"/>
          </a:p>
          <a:p>
            <a:pPr>
              <a:spcBef>
                <a:spcPts val="0"/>
              </a:spcBef>
              <a:defRPr/>
            </a:pPr>
            <a:r>
              <a:rPr lang="en-US" sz="1000" kern="1200" dirty="0" smtClean="0">
                <a:solidFill>
                  <a:schemeClr val="tx1"/>
                </a:solidFill>
                <a:latin typeface="Arial" pitchFamily="34" charset="0"/>
                <a:ea typeface="+mn-ea"/>
                <a:cs typeface="+mn-cs"/>
              </a:rPr>
              <a:t>“I have better things to do than go drive all the way to the library when I can just sit at home and type it into my computer.” (USU1 0:33:12, Female, Age 19, </a:t>
            </a:r>
            <a:r>
              <a:rPr lang="en-US" sz="1000" i="1" dirty="0" smtClean="0"/>
              <a:t>Digital Visitors and Residents</a:t>
            </a:r>
            <a:r>
              <a:rPr lang="en-US" sz="1000" kern="1200" dirty="0" smtClean="0">
                <a:solidFill>
                  <a:schemeClr val="tx1"/>
                </a:solidFill>
                <a:latin typeface="Arial" pitchFamily="34" charset="0"/>
                <a:ea typeface="+mn-ea"/>
                <a:cs typeface="+mn-cs"/>
              </a:rPr>
              <a:t>)</a:t>
            </a:r>
          </a:p>
          <a:p>
            <a:pPr marL="0" marR="0" indent="0" algn="l" defTabSz="914400" rtl="0" eaLnBrk="1" fontAlgn="base" latinLnBrk="0" hangingPunct="1">
              <a:spcBef>
                <a:spcPts val="0"/>
              </a:spcBef>
              <a:spcAft>
                <a:spcPct val="0"/>
              </a:spcAft>
              <a:buClrTx/>
              <a:buSzTx/>
              <a:buFontTx/>
              <a:buNone/>
              <a:tabLst/>
              <a:defRPr/>
            </a:pPr>
            <a:endParaRPr lang="en-US" sz="1000" kern="1200" dirty="0" smtClean="0">
              <a:solidFill>
                <a:schemeClr val="tx1"/>
              </a:solidFill>
              <a:latin typeface="Arial" pitchFamily="34" charset="0"/>
              <a:ea typeface="+mn-ea"/>
              <a:cs typeface="+mn-cs"/>
            </a:endParaRPr>
          </a:p>
          <a:p>
            <a:pPr defTabSz="932871">
              <a:spcBef>
                <a:spcPts val="0"/>
              </a:spcBef>
            </a:pPr>
            <a:r>
              <a:rPr lang="en-US" sz="1000" dirty="0" smtClean="0"/>
              <a:t>“Yes, I’m sure, because, you know, going to the library was a task. And part of, I’m sure, a lot of people, and as far as me is concerned from laziness, it was much easier to just scrap around. It’s so much easier to just strain to find something on the internet than to, like, drive to the library. But that was in high school. In college, and especially grad school, I’m not afraid to go to the library anymore because we have a very good [library] and we have a very good website.” (USG2 0:45:28, Male, Age 25, </a:t>
            </a:r>
            <a:r>
              <a:rPr lang="en-US" sz="1000" i="1" dirty="0" smtClean="0"/>
              <a:t>Digital Visitors and Residents</a:t>
            </a:r>
            <a:r>
              <a:rPr lang="en-US" sz="1000" dirty="0" smtClean="0"/>
              <a:t>)</a:t>
            </a:r>
          </a:p>
          <a:p>
            <a:pPr>
              <a:spcBef>
                <a:spcPts val="0"/>
              </a:spcBef>
            </a:pPr>
            <a:endParaRPr lang="en-US" sz="1000" dirty="0" smtClean="0"/>
          </a:p>
          <a:p>
            <a:pPr defTabSz="932871">
              <a:spcBef>
                <a:spcPts val="0"/>
              </a:spcBef>
            </a:pPr>
            <a:r>
              <a:rPr lang="en-GB" sz="1000" dirty="0" smtClean="0"/>
              <a:t>“I don’t use the library. Most students really don’t anymore, I know a couple of people that live here but they don’t actually use it for books, they use it as a quiet place to study.”  (USU4 0:36:27, Male, Age 19, </a:t>
            </a:r>
            <a:r>
              <a:rPr lang="en-GB" sz="1000" i="1" dirty="0" smtClean="0"/>
              <a:t>Digital Visitors and Residents</a:t>
            </a:r>
            <a:r>
              <a:rPr lang="en-GB" sz="1000" dirty="0" smtClean="0"/>
              <a:t>)</a:t>
            </a:r>
          </a:p>
          <a:p>
            <a:pPr marL="0" marR="0" indent="0" algn="l" defTabSz="914400" rtl="0" eaLnBrk="1" fontAlgn="base" latinLnBrk="0" hangingPunct="1">
              <a:spcBef>
                <a:spcPts val="0"/>
              </a:spcBef>
              <a:spcAft>
                <a:spcPct val="0"/>
              </a:spcAft>
              <a:buClrTx/>
              <a:buSzTx/>
              <a:buFontTx/>
              <a:buNone/>
              <a:tabLst/>
              <a:defRPr/>
            </a:pPr>
            <a:endParaRPr lang="en-US" sz="1000" kern="1200" dirty="0" smtClean="0">
              <a:solidFill>
                <a:schemeClr val="tx1"/>
              </a:solidFill>
              <a:latin typeface="Arial" pitchFamily="34" charset="0"/>
              <a:ea typeface="+mn-ea"/>
              <a:cs typeface="+mn-cs"/>
            </a:endParaRPr>
          </a:p>
          <a:p>
            <a:pPr marL="0" marR="0" indent="0" algn="l" defTabSz="914400" rtl="0" eaLnBrk="1" fontAlgn="base" latinLnBrk="0" hangingPunct="1">
              <a:spcBef>
                <a:spcPts val="0"/>
              </a:spcBef>
              <a:spcAft>
                <a:spcPct val="0"/>
              </a:spcAft>
              <a:buClrTx/>
              <a:buSzTx/>
              <a:buFontTx/>
              <a:buNone/>
              <a:tabLst/>
              <a:defRPr/>
            </a:pPr>
            <a:r>
              <a:rPr lang="en-US" sz="1000" dirty="0" err="1" smtClean="0"/>
              <a:t>Connaway</a:t>
            </a:r>
            <a:r>
              <a:rPr lang="en-US" sz="1000" dirty="0" smtClean="0"/>
              <a:t>, L.S., &amp; Dickey, T.J. (2010). </a:t>
            </a:r>
            <a:r>
              <a:rPr lang="en-US" sz="1000" i="1" dirty="0" smtClean="0"/>
              <a:t>Digital information seekers: Report of findings from selected OCLC, RIN, and JISC user behavior projects. </a:t>
            </a:r>
            <a:r>
              <a:rPr lang="en-US" sz="1000" u="sng" dirty="0" smtClean="0">
                <a:hlinkClick r:id="rId3"/>
              </a:rPr>
              <a:t>http://www.jisc.ac.uk/media/documents/publications/reports/2010/digitalinformationseekerreport.pdf</a:t>
            </a:r>
            <a:r>
              <a:rPr lang="en-US" sz="1000" u="sng" dirty="0" smtClean="0"/>
              <a:t> </a:t>
            </a:r>
            <a:r>
              <a:rPr lang="en-US" sz="1000" u="none" baseline="0" dirty="0" smtClean="0"/>
              <a:t> (p.4). </a:t>
            </a:r>
          </a:p>
          <a:p>
            <a:pPr marL="0" marR="0" indent="0" algn="l" defTabSz="914400" rtl="0" eaLnBrk="1" fontAlgn="base" latinLnBrk="0" hangingPunct="1">
              <a:spcBef>
                <a:spcPts val="0"/>
              </a:spcBef>
              <a:spcAft>
                <a:spcPct val="0"/>
              </a:spcAft>
              <a:buClrTx/>
              <a:buSzTx/>
              <a:buFontTx/>
              <a:buNone/>
              <a:tabLst/>
              <a:defRPr/>
            </a:pPr>
            <a:endParaRPr lang="en-US" sz="1000" u="none" baseline="0" dirty="0" smtClean="0"/>
          </a:p>
          <a:p>
            <a:pPr marL="0" marR="0" indent="0" algn="l" defTabSz="914400" rtl="0" eaLnBrk="1" fontAlgn="base" latinLnBrk="0" hangingPunct="1">
              <a:spcBef>
                <a:spcPts val="0"/>
              </a:spcBef>
              <a:spcAft>
                <a:spcPct val="0"/>
              </a:spcAft>
              <a:buClrTx/>
              <a:buSzTx/>
              <a:buFontTx/>
              <a:buNone/>
              <a:tabLst/>
              <a:defRPr/>
            </a:pPr>
            <a:r>
              <a:rPr lang="en-US" sz="1000" dirty="0" smtClean="0"/>
              <a:t>White, D., &amp; Connaway, L. S. (2011). </a:t>
            </a:r>
            <a:r>
              <a:rPr lang="en-US" sz="1000" i="1" dirty="0" smtClean="0"/>
              <a:t>Visitors and residents: What motivates engagement with the digital information environment.</a:t>
            </a:r>
            <a:r>
              <a:rPr lang="en-US" sz="1000" dirty="0" smtClean="0"/>
              <a:t> Funded by JISC, OCLC, and Oxford University. </a:t>
            </a:r>
            <a:r>
              <a:rPr lang="en-US" sz="1000" u="sng" dirty="0" smtClean="0">
                <a:hlinkClick r:id="rId4"/>
              </a:rPr>
              <a:t>http://www.oclc.org/research/activities/vandr/</a:t>
            </a:r>
            <a:endParaRPr lang="en-US" sz="10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1900" y="0"/>
            <a:ext cx="4651375" cy="3489325"/>
          </a:xfrm>
        </p:spPr>
      </p:sp>
      <p:sp>
        <p:nvSpPr>
          <p:cNvPr id="3" name="Notes Placeholder 2"/>
          <p:cNvSpPr>
            <a:spLocks noGrp="1"/>
          </p:cNvSpPr>
          <p:nvPr>
            <p:ph type="body" idx="1"/>
          </p:nvPr>
        </p:nvSpPr>
        <p:spPr>
          <a:xfrm>
            <a:off x="133816" y="3636545"/>
            <a:ext cx="6746486" cy="5462850"/>
          </a:xfrm>
        </p:spPr>
        <p:txBody>
          <a:bodyPr>
            <a:noAutofit/>
          </a:bodyPr>
          <a:lstStyle/>
          <a:p>
            <a:pPr defTabSz="932871">
              <a:spcBef>
                <a:spcPts val="0"/>
              </a:spcBef>
            </a:pPr>
            <a:r>
              <a:rPr lang="en-US" sz="1100" dirty="0" smtClean="0"/>
              <a:t>“One of my </a:t>
            </a:r>
            <a:r>
              <a:rPr lang="en-US" sz="1100" dirty="0" err="1" smtClean="0"/>
              <a:t>favourite</a:t>
            </a:r>
            <a:r>
              <a:rPr lang="en-US" sz="1100" dirty="0" smtClean="0"/>
              <a:t> ways of getting information is by asking people.  Instead of </a:t>
            </a:r>
            <a:r>
              <a:rPr lang="en-US" sz="1100" dirty="0" err="1" smtClean="0"/>
              <a:t>Googling</a:t>
            </a:r>
            <a:r>
              <a:rPr lang="en-US" sz="1100" dirty="0" smtClean="0"/>
              <a:t> the whole time I mostly have faith in the fact that people are actually learning, if I can go to a tutor and ask them something.” (UKU3 0:19:34, Female, Age 19, </a:t>
            </a:r>
            <a:r>
              <a:rPr lang="en-US" sz="1100" i="1" dirty="0" smtClean="0"/>
              <a:t>Digital Visitors and Residents</a:t>
            </a:r>
            <a:r>
              <a:rPr lang="en-US" sz="1100" dirty="0" smtClean="0"/>
              <a:t>)  </a:t>
            </a:r>
          </a:p>
          <a:p>
            <a:pPr defTabSz="932871">
              <a:spcBef>
                <a:spcPts val="0"/>
              </a:spcBef>
            </a:pPr>
            <a:endParaRPr lang="en-US" sz="1100" dirty="0" smtClean="0"/>
          </a:p>
          <a:p>
            <a:pPr defTabSz="932871">
              <a:spcBef>
                <a:spcPts val="0"/>
              </a:spcBef>
            </a:pPr>
            <a:r>
              <a:rPr lang="en-US" sz="1100" dirty="0" smtClean="0"/>
              <a:t>Like usually with homework I usually can do it myself.  But like, like sometimes I will just like IM my friend on </a:t>
            </a:r>
            <a:r>
              <a:rPr lang="en-US" sz="1100" dirty="0" err="1" smtClean="0"/>
              <a:t>Facebook</a:t>
            </a:r>
            <a:r>
              <a:rPr lang="en-US" sz="1100" dirty="0" smtClean="0"/>
              <a:t> and will be like, “Hey do you know how to do this?”  That is usually how I will do it or I will text somebody but for the most part if I can’t figure it out then I just kind of star that question because there is usually just one or two questions.  Or I will just go to my parents or my Grandma or something. (USS6 0:17:08, Female, Age 17, </a:t>
            </a:r>
            <a:r>
              <a:rPr lang="en-US" sz="1100" i="1" dirty="0" smtClean="0"/>
              <a:t>Digital Visitors and Residents</a:t>
            </a:r>
            <a:r>
              <a:rPr lang="en-US" sz="1100" dirty="0" smtClean="0"/>
              <a:t>)</a:t>
            </a:r>
          </a:p>
          <a:p>
            <a:pPr defTabSz="932871">
              <a:spcBef>
                <a:spcPts val="0"/>
              </a:spcBef>
            </a:pPr>
            <a:endParaRPr lang="en-US" sz="1100" dirty="0" smtClean="0"/>
          </a:p>
          <a:p>
            <a:pPr>
              <a:spcBef>
                <a:spcPts val="0"/>
              </a:spcBef>
            </a:pPr>
            <a:r>
              <a:rPr lang="en-US" sz="1100" dirty="0" smtClean="0"/>
              <a:t>I use my friends a lot.  I use people that I know </a:t>
            </a:r>
            <a:r>
              <a:rPr lang="en-US" sz="1100" dirty="0" err="1" smtClean="0"/>
              <a:t>know</a:t>
            </a:r>
            <a:r>
              <a:rPr lang="en-US" sz="1100" dirty="0" smtClean="0"/>
              <a:t> things about like if they’re, maybe not </a:t>
            </a:r>
            <a:r>
              <a:rPr lang="en-US" sz="1100" dirty="0" err="1" smtClean="0"/>
              <a:t>specialised</a:t>
            </a:r>
            <a:r>
              <a:rPr lang="en-US" sz="1100" dirty="0" smtClean="0"/>
              <a:t> but know what they are.  Ask them first and then they’ll give me information. </a:t>
            </a:r>
            <a:r>
              <a:rPr lang="en-US" sz="1100" baseline="0" dirty="0" smtClean="0"/>
              <a:t> </a:t>
            </a:r>
            <a:r>
              <a:rPr lang="en-US" sz="1100" dirty="0" smtClean="0"/>
              <a:t>Because for me as I said I’m a people person.  I trust what my friends say.  I know what to take from them.  Maybe they may not be the same as me and may not believe the same stuff.  I know what I can take from them at least. (USS5 01:01:42, Male, Age 18, </a:t>
            </a:r>
            <a:r>
              <a:rPr lang="en-US" sz="1100" i="1" dirty="0" smtClean="0"/>
              <a:t>Digital Visitors and Residents</a:t>
            </a:r>
            <a:r>
              <a:rPr lang="en-US" sz="1100" dirty="0" smtClean="0"/>
              <a:t>)</a:t>
            </a:r>
          </a:p>
          <a:p>
            <a:pPr>
              <a:spcBef>
                <a:spcPts val="0"/>
              </a:spcBef>
            </a:pPr>
            <a:endParaRPr lang="en-US" sz="1100" dirty="0" smtClean="0"/>
          </a:p>
          <a:p>
            <a:pPr marL="0" marR="0" indent="0" algn="l" defTabSz="914400" rtl="0" eaLnBrk="1" fontAlgn="base" latinLnBrk="0" hangingPunct="1">
              <a:spcBef>
                <a:spcPts val="0"/>
              </a:spcBef>
              <a:spcAft>
                <a:spcPct val="0"/>
              </a:spcAft>
              <a:buClrTx/>
              <a:buSzTx/>
              <a:buFontTx/>
              <a:buNone/>
              <a:tabLst/>
              <a:defRPr/>
            </a:pPr>
            <a:r>
              <a:rPr lang="en-US" sz="1100" dirty="0" err="1" smtClean="0"/>
              <a:t>Connaway</a:t>
            </a:r>
            <a:r>
              <a:rPr lang="en-US" sz="1100" dirty="0" smtClean="0"/>
              <a:t>, L.S., &amp; Dickey, T.J. (2010). </a:t>
            </a:r>
            <a:r>
              <a:rPr lang="en-US" sz="1100" i="1" dirty="0" smtClean="0"/>
              <a:t>Digital information seekers: Report of findings from selected OCLC, RIN, and JISC user behavior projects. </a:t>
            </a:r>
            <a:r>
              <a:rPr lang="en-US" sz="1100" u="sng" dirty="0" smtClean="0">
                <a:hlinkClick r:id="rId3"/>
              </a:rPr>
              <a:t>http://www.jisc.ac.uk/media/documents/publications/reports/2010/digitalinformationseekerreport.pdf</a:t>
            </a:r>
            <a:r>
              <a:rPr lang="en-US" sz="1100" u="sng" dirty="0" smtClean="0"/>
              <a:t> </a:t>
            </a:r>
            <a:r>
              <a:rPr lang="en-US" sz="1100" u="none" baseline="0" dirty="0" smtClean="0"/>
              <a:t> (p. 39).</a:t>
            </a:r>
          </a:p>
          <a:p>
            <a:pPr marL="0" marR="0" indent="0" algn="l" defTabSz="914400" rtl="0" eaLnBrk="1" fontAlgn="base" latinLnBrk="0" hangingPunct="1">
              <a:spcBef>
                <a:spcPts val="0"/>
              </a:spcBef>
              <a:spcAft>
                <a:spcPct val="0"/>
              </a:spcAft>
              <a:buClrTx/>
              <a:buSzTx/>
              <a:buFontTx/>
              <a:buNone/>
              <a:tabLst/>
              <a:defRPr/>
            </a:pPr>
            <a:endParaRPr lang="en-US" sz="1100" u="none" baseline="0" dirty="0" smtClean="0"/>
          </a:p>
          <a:p>
            <a:pPr marL="0" marR="0" indent="0" algn="l" defTabSz="914400" rtl="0" eaLnBrk="1" fontAlgn="base" latinLnBrk="0" hangingPunct="1">
              <a:spcBef>
                <a:spcPts val="0"/>
              </a:spcBef>
              <a:spcAft>
                <a:spcPct val="0"/>
              </a:spcAft>
              <a:buClrTx/>
              <a:buSzTx/>
              <a:buFontTx/>
              <a:buNone/>
              <a:tabLst/>
              <a:defRPr/>
            </a:pPr>
            <a:r>
              <a:rPr lang="en-US" sz="1100" dirty="0" smtClean="0">
                <a:latin typeface="Arial" pitchFamily="34" charset="0"/>
                <a:cs typeface="Arial" pitchFamily="34" charset="0"/>
              </a:rPr>
              <a:t>De Rosa, C. (2006). </a:t>
            </a:r>
            <a:r>
              <a:rPr lang="en-US" sz="1100" i="0" dirty="0" smtClean="0">
                <a:latin typeface="Arial" pitchFamily="34" charset="0"/>
                <a:cs typeface="Arial" pitchFamily="34" charset="0"/>
              </a:rPr>
              <a:t>College students' perceptions of libraries and information resources: A report to the OCLC membership. </a:t>
            </a:r>
            <a:r>
              <a:rPr lang="en-US" sz="1100" dirty="0" smtClean="0">
                <a:latin typeface="Arial" pitchFamily="34" charset="0"/>
                <a:cs typeface="Arial" pitchFamily="34" charset="0"/>
              </a:rPr>
              <a:t>Dublin, Ohio: OCLC Online Computer Library Center.</a:t>
            </a:r>
          </a:p>
          <a:p>
            <a:pPr marL="0" marR="0" indent="0" algn="l" defTabSz="914400" rtl="0" eaLnBrk="1" fontAlgn="base" latinLnBrk="0" hangingPunct="1">
              <a:spcBef>
                <a:spcPts val="0"/>
              </a:spcBef>
              <a:spcAft>
                <a:spcPct val="0"/>
              </a:spcAft>
              <a:buClrTx/>
              <a:buSzTx/>
              <a:buFontTx/>
              <a:buNone/>
              <a:tabLst/>
              <a:defRPr/>
            </a:pPr>
            <a:r>
              <a:rPr lang="en-US" sz="1100" u="none" baseline="0" dirty="0" smtClean="0"/>
              <a:t> </a:t>
            </a:r>
            <a:endParaRPr lang="en-US" sz="1100" dirty="0" smtClean="0"/>
          </a:p>
          <a:p>
            <a:pPr marL="0" marR="0" indent="0" algn="l" defTabSz="914400" rtl="0" eaLnBrk="1" fontAlgn="base" latinLnBrk="0" hangingPunct="1">
              <a:spcBef>
                <a:spcPts val="0"/>
              </a:spcBef>
              <a:spcAft>
                <a:spcPct val="0"/>
              </a:spcAft>
              <a:buClrTx/>
              <a:buSzTx/>
              <a:buFontTx/>
              <a:buNone/>
              <a:tabLst/>
              <a:defRPr/>
            </a:pPr>
            <a:r>
              <a:rPr lang="en-US" sz="1100" dirty="0" smtClean="0"/>
              <a:t>White, D., &amp; Connaway, L. S. (2011). </a:t>
            </a:r>
            <a:r>
              <a:rPr lang="en-US" sz="1100" i="1" dirty="0" smtClean="0"/>
              <a:t>Visitors and residents: What motivates engagement with the digital information environment.</a:t>
            </a:r>
            <a:r>
              <a:rPr lang="en-US" sz="1100" dirty="0" smtClean="0"/>
              <a:t> Funded by JISC, OCLC, and Oxford University. </a:t>
            </a:r>
            <a:r>
              <a:rPr lang="en-US" sz="1100" u="sng" dirty="0" smtClean="0">
                <a:hlinkClick r:id="rId4"/>
              </a:rPr>
              <a:t>http://www.oclc.org/research/activities/vandr/</a:t>
            </a:r>
            <a:endParaRPr lang="en-US" sz="1100" dirty="0" smtClean="0"/>
          </a:p>
          <a:p>
            <a:endParaRPr lang="en-US" sz="1100" dirty="0" smtClean="0"/>
          </a:p>
          <a:p>
            <a:pPr defTabSz="932871"/>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t>Users often won’t ask the librarian because the librarian looks too busy and they don’t want to bother the librarians or they are intimidated by the librarians.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Connaway, L. S., &amp; Radford, M. L. (2011). </a:t>
            </a:r>
            <a:r>
              <a:rPr lang="en-US" sz="1400" i="1" dirty="0" smtClean="0">
                <a:latin typeface="Arial" pitchFamily="34" charset="0"/>
                <a:cs typeface="Arial" pitchFamily="34" charset="0"/>
              </a:rPr>
              <a:t>Seeking synchronicity: Revelations and recommendations for virtual reference.</a:t>
            </a:r>
            <a:r>
              <a:rPr lang="en-US" sz="1400" dirty="0" smtClean="0">
                <a:latin typeface="Arial" pitchFamily="34" charset="0"/>
                <a:cs typeface="Arial" pitchFamily="34" charset="0"/>
              </a:rPr>
              <a:t> Dublin, OH: OCLC Research. Retrieved from </a:t>
            </a:r>
            <a:r>
              <a:rPr lang="en-US" sz="1400" u="sng" dirty="0" smtClean="0">
                <a:latin typeface="Arial" pitchFamily="34" charset="0"/>
                <a:cs typeface="Arial" pitchFamily="34" charset="0"/>
                <a:hlinkClick r:id="rId3"/>
              </a:rPr>
              <a:t>http://www.oclc.org/reports/synchronicity/full.pdf</a:t>
            </a:r>
            <a:r>
              <a:rPr lang="en-US" sz="1400" dirty="0" smtClean="0">
                <a:latin typeface="Arial" pitchFamily="34" charset="0"/>
                <a:cs typeface="Arial" pitchFamily="34" charset="0"/>
              </a:rPr>
              <a:t> </a:t>
            </a:r>
          </a:p>
          <a:p>
            <a:endParaRPr lang="en-US" sz="1400" kern="1200" dirty="0" smtClean="0">
              <a:solidFill>
                <a:schemeClr val="tx1"/>
              </a:solidFill>
              <a:latin typeface="Arial" pitchFamily="34" charset="0"/>
              <a:ea typeface="+mn-ea"/>
              <a:cs typeface="+mn-cs"/>
            </a:endParaRPr>
          </a:p>
          <a:p>
            <a:r>
              <a:rPr lang="en-US" sz="1400" kern="1200" dirty="0" smtClean="0">
                <a:solidFill>
                  <a:schemeClr val="tx1"/>
                </a:solidFill>
                <a:latin typeface="Arial" pitchFamily="34" charset="0"/>
                <a:ea typeface="+mn-ea"/>
                <a:cs typeface="Arial" pitchFamily="34" charset="0"/>
              </a:rPr>
              <a:t>Radford, M. L., &amp; Connaway, L. S. (2008). </a:t>
            </a:r>
            <a:r>
              <a:rPr lang="en-US" sz="1400" i="1" kern="1200" dirty="0" smtClean="0">
                <a:solidFill>
                  <a:schemeClr val="tx1"/>
                </a:solidFill>
                <a:latin typeface="Arial" pitchFamily="34" charset="0"/>
                <a:ea typeface="+mn-ea"/>
                <a:cs typeface="Arial" pitchFamily="34" charset="0"/>
              </a:rPr>
              <a:t>Seeking synchronicity: Evaluating virtual reference services from user, non-user, and librarian perspectives: IMLS final performance report. </a:t>
            </a:r>
            <a:r>
              <a:rPr lang="en-US" sz="1400" kern="1200" dirty="0" smtClean="0">
                <a:solidFill>
                  <a:schemeClr val="tx1"/>
                </a:solidFill>
                <a:latin typeface="Arial" pitchFamily="34" charset="0"/>
                <a:ea typeface="+mn-ea"/>
                <a:cs typeface="Arial" pitchFamily="34" charset="0"/>
              </a:rPr>
              <a:t>Report on Grant LG-06-05-0109-05, to Institute of Museum and Library Services, Washington, D.C. Dublin, Ohio: OCLC Online Computer Library Center.</a:t>
            </a:r>
            <a:endParaRPr lang="en-US" sz="1400" i="1" kern="1200" dirty="0" smtClean="0">
              <a:solidFill>
                <a:schemeClr val="tx1"/>
              </a:solidFill>
              <a:latin typeface="Arial" pitchFamily="34"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B6AD8F-9848-4D4D-A605-CB2EDD5D8AB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6116" y="4420315"/>
            <a:ext cx="6467707" cy="4511812"/>
          </a:xfrm>
        </p:spPr>
        <p:txBody>
          <a:bodyPr>
            <a:noAutofit/>
          </a:bodyPr>
          <a:lstStyle/>
          <a:p>
            <a:pPr>
              <a:buFont typeface="Arial" pitchFamily="34" charset="0"/>
              <a:buChar char="•"/>
            </a:pPr>
            <a:r>
              <a:rPr lang="en-US" dirty="0" smtClean="0"/>
              <a:t>Researchers in the sciences are most satisfied, Arts and Humanities researchers indicated serious problems (p. 75)</a:t>
            </a:r>
          </a:p>
          <a:p>
            <a:pPr>
              <a:buFont typeface="Arial" pitchFamily="34" charset="0"/>
              <a:buChar char="•"/>
            </a:pPr>
            <a:r>
              <a:rPr lang="en-US" dirty="0" smtClean="0"/>
              <a:t>“</a:t>
            </a:r>
            <a:r>
              <a:rPr lang="en-US" dirty="0" err="1" smtClean="0"/>
              <a:t>Satisficing</a:t>
            </a:r>
            <a:r>
              <a:rPr lang="en-US" dirty="0" smtClean="0"/>
              <a:t>” (p. 31)</a:t>
            </a:r>
          </a:p>
          <a:p>
            <a:pPr>
              <a:buFont typeface="Arial" pitchFamily="34" charset="0"/>
              <a:buChar char="•"/>
            </a:pPr>
            <a:r>
              <a:rPr lang="en-US" dirty="0" smtClean="0"/>
              <a:t>Awareness of open access is low </a:t>
            </a:r>
            <a:r>
              <a:rPr lang="en-US" i="0" baseline="0" dirty="0" smtClean="0"/>
              <a:t>(p. 64). </a:t>
            </a:r>
          </a:p>
          <a:p>
            <a:pPr>
              <a:buFont typeface="Arial" pitchFamily="34" charset="0"/>
              <a:buChar char="•"/>
            </a:pPr>
            <a:r>
              <a:rPr lang="en-US" i="0" baseline="0" dirty="0" smtClean="0"/>
              <a:t>Lack of Understanding of copyright and publisher agreements (</a:t>
            </a:r>
            <a:r>
              <a:rPr lang="en-US" i="0" baseline="0" dirty="0" err="1" smtClean="0"/>
              <a:t>Connaway</a:t>
            </a:r>
            <a:r>
              <a:rPr lang="en-US" i="0" baseline="0" dirty="0" smtClean="0"/>
              <a:t> &amp; Dickey, 2010, </a:t>
            </a:r>
            <a:r>
              <a:rPr lang="en-US" kern="1200" dirty="0" smtClean="0">
                <a:solidFill>
                  <a:schemeClr val="tx1"/>
                </a:solidFill>
                <a:latin typeface="Arial" pitchFamily="34" charset="0"/>
                <a:ea typeface="+mn-ea"/>
                <a:cs typeface="+mn-cs"/>
              </a:rPr>
              <a:t>Towards a Profile of the Researcher of Today)</a:t>
            </a:r>
          </a:p>
          <a:p>
            <a:endParaRPr lang="en-US" i="0" baseline="0" dirty="0" smtClean="0"/>
          </a:p>
          <a:p>
            <a:r>
              <a:rPr lang="en-US" i="0" baseline="0" dirty="0" smtClean="0"/>
              <a:t>Consortium of University Research Libraries, and Research Information Network. (2007). </a:t>
            </a:r>
            <a:r>
              <a:rPr lang="en-US" i="1" baseline="0" dirty="0" smtClean="0"/>
              <a:t>Researchers’ use of academic libraries and their services: A report. </a:t>
            </a:r>
            <a:r>
              <a:rPr lang="en-US" i="0" baseline="0" dirty="0" smtClean="0"/>
              <a:t>London: Research Information Network and Consortium of University Research Libraries (CURL) (p. 31, p.64). </a:t>
            </a:r>
          </a:p>
          <a:p>
            <a:endParaRPr lang="en-US" i="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Research Information Network. (2006). </a:t>
            </a:r>
            <a:r>
              <a:rPr lang="en-US" i="1" dirty="0" smtClean="0"/>
              <a:t>Researchers and discovery services: </a:t>
            </a:r>
            <a:r>
              <a:rPr lang="en-US" i="1" dirty="0" err="1" smtClean="0"/>
              <a:t>Behaviour</a:t>
            </a:r>
            <a:r>
              <a:rPr lang="en-US" i="1" dirty="0" smtClean="0"/>
              <a:t>, perceptions and needs. </a:t>
            </a:r>
            <a:r>
              <a:rPr lang="en-US" i="0" dirty="0" smtClean="0"/>
              <a:t>London: Research Information Network</a:t>
            </a:r>
            <a:r>
              <a:rPr lang="en-US" i="0" baseline="0" dirty="0" smtClean="0"/>
              <a:t> (p. 75).</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kern="1200" dirty="0" smtClean="0">
                <a:solidFill>
                  <a:schemeClr val="tx1"/>
                </a:solidFill>
                <a:latin typeface="Arial" pitchFamily="34" charset="0"/>
                <a:ea typeface="+mn-ea"/>
                <a:cs typeface="+mn-cs"/>
              </a:rPr>
              <a:t>Connaway, L. S., &amp; Dickey, T. J. (2010). </a:t>
            </a:r>
            <a:r>
              <a:rPr lang="en-US" i="1" kern="1200" dirty="0" smtClean="0">
                <a:solidFill>
                  <a:schemeClr val="tx1"/>
                </a:solidFill>
                <a:latin typeface="Arial" pitchFamily="34" charset="0"/>
                <a:ea typeface="+mn-ea"/>
                <a:cs typeface="+mn-cs"/>
              </a:rPr>
              <a:t>Towards a profile of the researcher of today: What can we learn from JISC projects? Common themes identified in an analysis of JISC Virtual Research Environment and Digital Repository Projects.</a:t>
            </a:r>
            <a:r>
              <a:rPr lang="en-US" kern="1200" dirty="0" smtClean="0">
                <a:solidFill>
                  <a:schemeClr val="tx1"/>
                </a:solidFill>
                <a:latin typeface="Arial" pitchFamily="34" charset="0"/>
                <a:ea typeface="+mn-ea"/>
                <a:cs typeface="+mn-cs"/>
              </a:rPr>
              <a:t> </a:t>
            </a:r>
            <a:r>
              <a:rPr lang="en-US" u="sng" kern="1200" dirty="0" smtClean="0">
                <a:solidFill>
                  <a:schemeClr val="tx1"/>
                </a:solidFill>
                <a:latin typeface="Arial" pitchFamily="34" charset="0"/>
                <a:ea typeface="+mn-ea"/>
                <a:cs typeface="+mn-cs"/>
                <a:hlinkClick r:id="rId3"/>
              </a:rPr>
              <a:t>http://ie-repository.jisc.ac.uk/418/2/VirtualScholar_themesFromProjects_revised.pdf</a:t>
            </a:r>
            <a:endParaRPr lang="en-US" kern="1200" dirty="0" smtClean="0">
              <a:solidFill>
                <a:schemeClr val="tx1"/>
              </a:solidFill>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t> </a:t>
            </a:r>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7546" y="4420315"/>
            <a:ext cx="6414448" cy="4187666"/>
          </a:xfrm>
        </p:spPr>
        <p:txBody>
          <a:bodyPr>
            <a:noAutofit/>
          </a:bodyPr>
          <a:lstStyle/>
          <a:p>
            <a:r>
              <a:rPr lang="en-US" sz="1400" dirty="0" smtClean="0"/>
              <a:t>Most researchers self-taught in discovery services</a:t>
            </a:r>
          </a:p>
          <a:p>
            <a:pPr lvl="1">
              <a:buFont typeface="Arial" pitchFamily="34" charset="0"/>
              <a:buChar char="•"/>
            </a:pPr>
            <a:r>
              <a:rPr lang="en-US" sz="1400" dirty="0" smtClean="0"/>
              <a:t>62% report no formal training (p.64)</a:t>
            </a:r>
          </a:p>
          <a:p>
            <a:pPr lvl="1">
              <a:buFont typeface="Arial" pitchFamily="34" charset="0"/>
              <a:buChar char="•"/>
            </a:pPr>
            <a:r>
              <a:rPr lang="en-US" sz="1400" dirty="0" smtClean="0"/>
              <a:t>Confident in their skills (p.9)</a:t>
            </a:r>
          </a:p>
          <a:p>
            <a:endParaRPr lang="en-US" sz="1400" dirty="0" smtClean="0"/>
          </a:p>
          <a:p>
            <a:r>
              <a:rPr lang="en-US" sz="1400" dirty="0" smtClean="0"/>
              <a:t>Research Information Network. (2006). </a:t>
            </a:r>
            <a:r>
              <a:rPr lang="en-US" sz="1400" i="1" dirty="0" smtClean="0"/>
              <a:t>Researchers and discovery services: </a:t>
            </a:r>
            <a:r>
              <a:rPr lang="en-US" sz="1400" i="1" dirty="0" err="1" smtClean="0"/>
              <a:t>Behaviour</a:t>
            </a:r>
            <a:r>
              <a:rPr lang="en-US" sz="1400" i="1" dirty="0" smtClean="0"/>
              <a:t>, perceptions and needs.</a:t>
            </a:r>
            <a:r>
              <a:rPr lang="en-US" sz="1400" dirty="0" smtClean="0"/>
              <a:t> London: Research Information Network.</a:t>
            </a:r>
          </a:p>
          <a:p>
            <a:endParaRPr lang="en-US" sz="1400" dirty="0" smtClean="0"/>
          </a:p>
          <a:p>
            <a:r>
              <a:rPr lang="en-US" sz="1400" dirty="0" smtClean="0"/>
              <a:t>Discuss</a:t>
            </a:r>
            <a:r>
              <a:rPr lang="en-US" sz="1400" baseline="0" dirty="0" smtClean="0"/>
              <a:t> New Zealand computer science faculty projects, 1996 and 2011.</a:t>
            </a:r>
          </a:p>
          <a:p>
            <a:endParaRPr lang="en-US" sz="14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latin typeface="Arial" pitchFamily="34" charset="0"/>
                <a:ea typeface="+mn-ea"/>
                <a:cs typeface="+mn-cs"/>
              </a:rPr>
              <a:t>Cunningham, S. J. &amp; </a:t>
            </a:r>
            <a:r>
              <a:rPr lang="en-US" sz="1400" kern="1200" dirty="0" err="1" smtClean="0">
                <a:solidFill>
                  <a:schemeClr val="tx1"/>
                </a:solidFill>
                <a:latin typeface="Arial" pitchFamily="34" charset="0"/>
                <a:ea typeface="+mn-ea"/>
                <a:cs typeface="+mn-cs"/>
              </a:rPr>
              <a:t>Connaway</a:t>
            </a:r>
            <a:r>
              <a:rPr lang="en-US" sz="1400" kern="1200" dirty="0" smtClean="0">
                <a:solidFill>
                  <a:schemeClr val="tx1"/>
                </a:solidFill>
                <a:latin typeface="Arial" pitchFamily="34" charset="0"/>
                <a:ea typeface="+mn-ea"/>
                <a:cs typeface="+mn-cs"/>
              </a:rPr>
              <a:t>, L. S. (1996). Information searching preferences and practices of computer science researchers. In J. Grundy (Ed.), </a:t>
            </a:r>
            <a:r>
              <a:rPr lang="en-US" sz="1400" i="1" kern="1200" dirty="0" smtClean="0">
                <a:solidFill>
                  <a:schemeClr val="tx1"/>
                </a:solidFill>
                <a:latin typeface="Arial" pitchFamily="34" charset="0"/>
                <a:ea typeface="+mn-ea"/>
                <a:cs typeface="+mn-cs"/>
              </a:rPr>
              <a:t>Proceedings: Sixth Australian conference on computer-human interaction,</a:t>
            </a:r>
            <a:r>
              <a:rPr lang="en-US" sz="1400" kern="1200" dirty="0" smtClean="0">
                <a:solidFill>
                  <a:schemeClr val="tx1"/>
                </a:solidFill>
                <a:latin typeface="Arial" pitchFamily="34" charset="0"/>
                <a:ea typeface="+mn-ea"/>
                <a:cs typeface="+mn-cs"/>
              </a:rPr>
              <a:t> </a:t>
            </a:r>
            <a:r>
              <a:rPr lang="en-US" sz="1400" i="1" kern="1200" dirty="0" smtClean="0">
                <a:solidFill>
                  <a:schemeClr val="tx1"/>
                </a:solidFill>
                <a:latin typeface="Arial" pitchFamily="34" charset="0"/>
                <a:ea typeface="+mn-ea"/>
                <a:cs typeface="+mn-cs"/>
              </a:rPr>
              <a:t>November 24-27, 1996, Hamilton, New Zealand</a:t>
            </a:r>
            <a:r>
              <a:rPr lang="en-US" sz="1400" kern="1200" dirty="0" smtClean="0">
                <a:solidFill>
                  <a:schemeClr val="tx1"/>
                </a:solidFill>
                <a:latin typeface="Arial" pitchFamily="34" charset="0"/>
                <a:ea typeface="+mn-ea"/>
                <a:cs typeface="+mn-cs"/>
              </a:rPr>
              <a:t> (pp. 294-299). Los Alamitos, CA: IEEE Computer Society Press.</a:t>
            </a:r>
          </a:p>
          <a:p>
            <a:endParaRPr lang="en-US" sz="14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8365" y="4420315"/>
            <a:ext cx="6387152" cy="4569306"/>
          </a:xfrm>
        </p:spPr>
        <p:txBody>
          <a:bodyPr>
            <a:noAutofit/>
          </a:bodyPr>
          <a:lstStyle/>
          <a:p>
            <a:pPr>
              <a:spcBef>
                <a:spcPts val="0"/>
              </a:spcBef>
            </a:pPr>
            <a:r>
              <a:rPr lang="en-US" sz="1400" dirty="0" smtClean="0"/>
              <a:t>“It can be difficult for a</a:t>
            </a:r>
            <a:r>
              <a:rPr lang="en-US" sz="1400" baseline="0" dirty="0" smtClean="0"/>
              <a:t> UK professional who does not speak foreign languages to get a good academic translation. Would like a very good translation service specifically geared for academics,” (Physical Sciences Researcher, </a:t>
            </a:r>
            <a:r>
              <a:rPr lang="en-US" sz="1400" i="0" baseline="0" dirty="0" smtClean="0"/>
              <a:t>Research Information Network. 2006. </a:t>
            </a:r>
            <a:r>
              <a:rPr lang="en-US" sz="1400" i="1" baseline="0" dirty="0" smtClean="0"/>
              <a:t>Researchers and discovery services: </a:t>
            </a:r>
            <a:r>
              <a:rPr lang="en-US" sz="1400" i="1" baseline="0" dirty="0" err="1" smtClean="0"/>
              <a:t>Behaviour</a:t>
            </a:r>
            <a:r>
              <a:rPr lang="en-US" sz="1400" i="1" baseline="0" dirty="0" smtClean="0"/>
              <a:t>, perceptions and needs. </a:t>
            </a:r>
            <a:r>
              <a:rPr lang="en-US" sz="1400" i="0" baseline="0" dirty="0" smtClean="0"/>
              <a:t>London: Research Information Network.)</a:t>
            </a:r>
          </a:p>
          <a:p>
            <a:pPr>
              <a:spcBef>
                <a:spcPts val="0"/>
              </a:spcBef>
            </a:pPr>
            <a:endParaRPr lang="en-US" sz="1400" i="0" baseline="0" dirty="0" smtClean="0"/>
          </a:p>
          <a:p>
            <a:pPr lvl="1">
              <a:spcBef>
                <a:spcPts val="0"/>
              </a:spcBef>
              <a:buFont typeface="Arial" pitchFamily="34" charset="0"/>
              <a:buChar char="•"/>
            </a:pPr>
            <a:r>
              <a:rPr lang="en-US" sz="1400" dirty="0" smtClean="0"/>
              <a:t>Accessing online journal articles &amp; back files (p. 67)</a:t>
            </a:r>
          </a:p>
          <a:p>
            <a:pPr lvl="1">
              <a:spcBef>
                <a:spcPts val="0"/>
              </a:spcBef>
              <a:buFont typeface="Arial" pitchFamily="34" charset="0"/>
              <a:buChar char="•"/>
            </a:pPr>
            <a:r>
              <a:rPr lang="en-US" sz="1400" dirty="0" smtClean="0"/>
              <a:t>Need desktop access (p. 4)</a:t>
            </a:r>
          </a:p>
          <a:p>
            <a:pPr lvl="1">
              <a:spcBef>
                <a:spcPts val="0"/>
              </a:spcBef>
              <a:buFont typeface="Arial" pitchFamily="34" charset="0"/>
              <a:buChar char="•"/>
            </a:pPr>
            <a:r>
              <a:rPr lang="en-US" sz="1400" dirty="0" smtClean="0"/>
              <a:t>Discovery of non-English content (p. 75)</a:t>
            </a:r>
          </a:p>
          <a:p>
            <a:pPr lvl="1">
              <a:spcBef>
                <a:spcPts val="0"/>
              </a:spcBef>
              <a:buFont typeface="Arial" pitchFamily="34" charset="0"/>
              <a:buChar char="•"/>
            </a:pPr>
            <a:r>
              <a:rPr lang="en-US" sz="1400" dirty="0" smtClean="0"/>
              <a:t>Unavailable content (p. 75)</a:t>
            </a:r>
          </a:p>
          <a:p>
            <a:pPr lvl="1">
              <a:spcBef>
                <a:spcPts val="0"/>
              </a:spcBef>
              <a:buFont typeface="Arial" pitchFamily="34" charset="0"/>
              <a:buChar char="•"/>
            </a:pPr>
            <a:r>
              <a:rPr lang="en-US" sz="1400" dirty="0" smtClean="0"/>
              <a:t>Irrelevant information in result list (p.75) </a:t>
            </a:r>
          </a:p>
          <a:p>
            <a:pPr lvl="1">
              <a:spcBef>
                <a:spcPts val="0"/>
              </a:spcBef>
              <a:buFont typeface="Arial" pitchFamily="34" charset="0"/>
              <a:buChar char="•"/>
            </a:pPr>
            <a:r>
              <a:rPr lang="en-US" sz="1400" dirty="0" smtClean="0"/>
              <a:t>Lack of specialist search engines (p. 67)</a:t>
            </a:r>
          </a:p>
          <a:p>
            <a:pPr>
              <a:spcBef>
                <a:spcPts val="0"/>
              </a:spcBef>
            </a:pPr>
            <a:endParaRPr lang="en-US" sz="1400" i="0" baseline="0" dirty="0" smtClean="0"/>
          </a:p>
          <a:p>
            <a:pPr marL="0" marR="0" indent="0" algn="l" defTabSz="914400" rtl="0" eaLnBrk="1" fontAlgn="base" latinLnBrk="0" hangingPunct="1">
              <a:spcBef>
                <a:spcPts val="0"/>
              </a:spcBef>
              <a:spcAft>
                <a:spcPct val="0"/>
              </a:spcAft>
              <a:buClrTx/>
              <a:buSzTx/>
              <a:buFontTx/>
              <a:buNone/>
              <a:tabLst/>
              <a:defRPr/>
            </a:pPr>
            <a:r>
              <a:rPr lang="en-US" sz="1400" dirty="0" err="1" smtClean="0"/>
              <a:t>Connaway</a:t>
            </a:r>
            <a:r>
              <a:rPr lang="en-US" sz="1400" dirty="0" smtClean="0"/>
              <a:t>, L.S., &amp; Dickey, T.J. (2010). </a:t>
            </a:r>
            <a:r>
              <a:rPr lang="en-US" sz="1400" i="1" dirty="0" smtClean="0"/>
              <a:t>Digital information seekers: Report of findings from selected OCLC, RIN, and JISC user behavior projects. </a:t>
            </a:r>
            <a:r>
              <a:rPr lang="en-US" sz="1400" u="sng" dirty="0" smtClean="0">
                <a:hlinkClick r:id="rId3"/>
              </a:rPr>
              <a:t>http://www.jisc.ac.uk/media/documents/publications/reports/2010/digitalinformationseekerreport.pdf</a:t>
            </a:r>
            <a:r>
              <a:rPr lang="en-US" sz="1400" u="sng" dirty="0" smtClean="0"/>
              <a:t> </a:t>
            </a:r>
            <a:r>
              <a:rPr lang="en-US" sz="1400" u="none" baseline="0" dirty="0" smtClean="0"/>
              <a:t> (p.4). </a:t>
            </a:r>
          </a:p>
          <a:p>
            <a:pPr marL="0" marR="0" indent="0" algn="l" defTabSz="914400" rtl="0" eaLnBrk="1" fontAlgn="base" latinLnBrk="0" hangingPunct="1">
              <a:spcBef>
                <a:spcPts val="0"/>
              </a:spcBef>
              <a:spcAft>
                <a:spcPct val="0"/>
              </a:spcAft>
              <a:buClrTx/>
              <a:buSzTx/>
              <a:buFontTx/>
              <a:buNone/>
              <a:tabLst/>
              <a:defRPr/>
            </a:pPr>
            <a:endParaRPr lang="en-US" sz="1400" u="none" baseline="0" dirty="0" smtClean="0"/>
          </a:p>
          <a:p>
            <a:pPr marL="0" marR="0" indent="0" algn="l" defTabSz="914400" rtl="0" eaLnBrk="1" fontAlgn="base" latinLnBrk="0" hangingPunct="1">
              <a:spcBef>
                <a:spcPts val="0"/>
              </a:spcBef>
              <a:spcAft>
                <a:spcPct val="0"/>
              </a:spcAft>
              <a:buClrTx/>
              <a:buSzTx/>
              <a:buFontTx/>
              <a:buNone/>
              <a:tabLst/>
              <a:defRPr/>
            </a:pPr>
            <a:r>
              <a:rPr lang="en-US" sz="1400" dirty="0" smtClean="0"/>
              <a:t>Research Information Network. (2006). </a:t>
            </a:r>
            <a:r>
              <a:rPr lang="en-US" sz="1400" i="1" dirty="0" smtClean="0"/>
              <a:t>Researchers and discovery services: </a:t>
            </a:r>
            <a:r>
              <a:rPr lang="en-US" sz="1400" i="1" dirty="0" err="1" smtClean="0"/>
              <a:t>Behaviour</a:t>
            </a:r>
            <a:r>
              <a:rPr lang="en-US" sz="1400" i="1" dirty="0" smtClean="0"/>
              <a:t>, </a:t>
            </a:r>
          </a:p>
          <a:p>
            <a:pPr marL="0" marR="0" indent="0" algn="l" defTabSz="914400" rtl="0" eaLnBrk="1" fontAlgn="base" latinLnBrk="0" hangingPunct="1">
              <a:spcBef>
                <a:spcPts val="0"/>
              </a:spcBef>
              <a:spcAft>
                <a:spcPct val="0"/>
              </a:spcAft>
              <a:buClrTx/>
              <a:buSzTx/>
              <a:buFontTx/>
              <a:buNone/>
              <a:tabLst/>
              <a:defRPr/>
            </a:pPr>
            <a:r>
              <a:rPr lang="en-US" sz="1400" i="1" dirty="0" smtClean="0"/>
              <a:t>perceptions and needs</a:t>
            </a:r>
            <a:r>
              <a:rPr lang="en-US" sz="1400" i="0" dirty="0" smtClean="0"/>
              <a:t>.</a:t>
            </a:r>
            <a:r>
              <a:rPr lang="en-US" sz="1400" dirty="0" smtClean="0"/>
              <a:t> London: Research Information Network. (p. 67, p. 75)</a:t>
            </a:r>
          </a:p>
          <a:p>
            <a:endParaRPr lang="en-US" sz="105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5326" y="4420315"/>
            <a:ext cx="6389649" cy="4601022"/>
          </a:xfrm>
        </p:spPr>
        <p:txBody>
          <a:bodyPr>
            <a:noAutofit/>
          </a:bodyPr>
          <a:lstStyle/>
          <a:p>
            <a:pPr>
              <a:defRPr/>
            </a:pPr>
            <a:r>
              <a:rPr lang="en-US" sz="1400" dirty="0" smtClean="0"/>
              <a:t>“I find Google a lot easier than going to the library website because I don’t know, it’s just like sometimes so many journals come up and when you look at the first ten and they just don’t make any sense I, kind of, give up. Google, I don’t know. It’s just Google it’s – I find it easier just to look through anything.” (USU7 0:34:11, Female Age 19, Digital Visitors and Residents)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White, D., &amp; Connaway, L. S. (2011). </a:t>
            </a:r>
            <a:r>
              <a:rPr lang="en-US" sz="1400" i="1" dirty="0" smtClean="0"/>
              <a:t>Visitors and residents: What motivates engagement with the digital information environment.</a:t>
            </a:r>
            <a:r>
              <a:rPr lang="en-US" sz="1400" dirty="0" smtClean="0"/>
              <a:t> Funded by JISC, OCLC, and Oxford University. </a:t>
            </a:r>
            <a:r>
              <a:rPr lang="en-US" sz="1400" u="sng" dirty="0" smtClean="0">
                <a:hlinkClick r:id="rId3"/>
              </a:rPr>
              <a:t>http://www.oclc.org/research/activities/vandr/</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2955" y="4420315"/>
            <a:ext cx="6441744" cy="4187666"/>
          </a:xfrm>
        </p:spPr>
        <p:txBody>
          <a:bodyPr>
            <a:noAutofit/>
          </a:bodyPr>
          <a:lstStyle/>
          <a:p>
            <a:pPr>
              <a:buFont typeface="Arial" pitchFamily="34" charset="0"/>
              <a:buChar char="•"/>
            </a:pPr>
            <a:r>
              <a:rPr lang="en-US" sz="1400" dirty="0" smtClean="0"/>
              <a:t>Google, Web of Science, </a:t>
            </a:r>
            <a:r>
              <a:rPr lang="en-US" sz="1400" dirty="0" err="1" smtClean="0"/>
              <a:t>PubMed</a:t>
            </a:r>
            <a:r>
              <a:rPr lang="en-US" sz="1400" dirty="0" smtClean="0"/>
              <a:t>, Science Direct, JSTOR (p.27)</a:t>
            </a:r>
          </a:p>
          <a:p>
            <a:pPr>
              <a:buFont typeface="Arial" pitchFamily="34" charset="0"/>
              <a:buChar char="•"/>
            </a:pPr>
            <a:r>
              <a:rPr lang="en-US" sz="1400" dirty="0" smtClean="0"/>
              <a:t>Increasingly important to research process at all levels (p.4)</a:t>
            </a:r>
          </a:p>
          <a:p>
            <a:pPr>
              <a:buFont typeface="Arial" pitchFamily="34" charset="0"/>
              <a:buChar char="•"/>
            </a:pPr>
            <a:r>
              <a:rPr lang="en-US" sz="1400" dirty="0" smtClean="0"/>
              <a:t>Articles are central type of resource for researchers (p.34-35)</a:t>
            </a:r>
          </a:p>
          <a:p>
            <a:pPr lvl="1">
              <a:buFont typeface="Arial" pitchFamily="34" charset="0"/>
              <a:buChar char="•"/>
            </a:pPr>
            <a:r>
              <a:rPr lang="en-US" sz="1400" dirty="0" smtClean="0"/>
              <a:t>99.5% say journals are primary resource (p. 34-35)</a:t>
            </a:r>
          </a:p>
          <a:p>
            <a:pPr lvl="1">
              <a:buFont typeface="Arial" pitchFamily="34" charset="0"/>
              <a:buChar char="•"/>
            </a:pPr>
            <a:r>
              <a:rPr lang="en-US" sz="1400" dirty="0" smtClean="0"/>
              <a:t>71% rank journals in their top three resources (p.</a:t>
            </a:r>
            <a:r>
              <a:rPr lang="en-US" sz="1400" baseline="0" dirty="0" smtClean="0"/>
              <a:t> 34-35)</a:t>
            </a:r>
            <a:endParaRPr lang="en-US" sz="1400" dirty="0" smtClean="0"/>
          </a:p>
          <a:p>
            <a:pPr marL="0" marR="0" lvl="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400" dirty="0" smtClean="0"/>
              <a:t>90% mention expertise of individuals as important resource (pp.7, 34-35)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400" dirty="0" smtClean="0"/>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400" dirty="0" err="1" smtClean="0"/>
              <a:t>Connaway</a:t>
            </a:r>
            <a:r>
              <a:rPr lang="en-US" sz="1400" dirty="0" smtClean="0"/>
              <a:t>, L.S., &amp; Dickey, T.J. (2010). </a:t>
            </a:r>
            <a:r>
              <a:rPr lang="en-US" sz="1400" i="1" dirty="0" smtClean="0"/>
              <a:t>Digital information seekers: Report of findings from selected OCLC, RIN, and JISC user behavior projects. </a:t>
            </a:r>
            <a:r>
              <a:rPr lang="en-US" sz="1400" u="sng" dirty="0" smtClean="0">
                <a:hlinkClick r:id="rId3"/>
              </a:rPr>
              <a:t>http://www.jisc.ac.uk/media/documents/publications/reports/2010/digitalinformationseekerreport.pdf</a:t>
            </a:r>
            <a:r>
              <a:rPr lang="en-US" sz="1400" u="sng" dirty="0" smtClean="0"/>
              <a:t> </a:t>
            </a:r>
            <a:r>
              <a:rPr lang="en-US" sz="1400" u="none" baseline="0" dirty="0" smtClean="0"/>
              <a:t> (p.4).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400" dirty="0" smtClean="0"/>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400" dirty="0" smtClean="0"/>
              <a:t>Research Information Network.</a:t>
            </a:r>
            <a:r>
              <a:rPr lang="en-US" sz="1400" baseline="0" dirty="0" smtClean="0"/>
              <a:t> (</a:t>
            </a:r>
            <a:r>
              <a:rPr lang="en-US" sz="1400" dirty="0" smtClean="0"/>
              <a:t>2006). </a:t>
            </a:r>
            <a:r>
              <a:rPr lang="en-US" sz="1400" i="1" dirty="0" smtClean="0"/>
              <a:t>Researchers and discovery services: </a:t>
            </a:r>
            <a:r>
              <a:rPr lang="en-US" sz="1400" i="1" dirty="0" err="1" smtClean="0"/>
              <a:t>Behaviour</a:t>
            </a:r>
            <a:r>
              <a:rPr lang="en-US" sz="1400" i="1" dirty="0" smtClean="0"/>
              <a:t>, perceptions and needs. </a:t>
            </a:r>
            <a:r>
              <a:rPr lang="en-US" sz="1400" i="0" dirty="0" smtClean="0"/>
              <a:t>London: Research Information Network (p. 27, p. 34-35). </a:t>
            </a:r>
            <a:endParaRPr lang="en-US" sz="1400" dirty="0" smtClean="0"/>
          </a:p>
          <a:p>
            <a:pPr lvl="0">
              <a:buFont typeface="Arial" pitchFamily="34" charset="0"/>
              <a:buNone/>
            </a:pPr>
            <a:endParaRPr lang="en-US" sz="1800" dirty="0" smtClean="0"/>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5660" y="4420315"/>
            <a:ext cx="6291618" cy="4187666"/>
          </a:xfrm>
        </p:spPr>
        <p:txBody>
          <a:bodyPr>
            <a:noAutofit/>
          </a:bodyPr>
          <a:lstStyle/>
          <a:p>
            <a:pPr>
              <a:buFont typeface="Arial" pitchFamily="34" charset="0"/>
              <a:buChar char="•"/>
            </a:pPr>
            <a:r>
              <a:rPr lang="en-US" sz="1400" dirty="0" smtClean="0"/>
              <a:t>Poor usability (p. 6)</a:t>
            </a:r>
          </a:p>
          <a:p>
            <a:pPr>
              <a:buFont typeface="Arial" pitchFamily="34" charset="0"/>
              <a:buChar char="•"/>
            </a:pPr>
            <a:r>
              <a:rPr lang="en-US" sz="1400" dirty="0" smtClean="0"/>
              <a:t>High complexity (p. 6)</a:t>
            </a:r>
          </a:p>
          <a:p>
            <a:pPr>
              <a:buFont typeface="Arial" pitchFamily="34" charset="0"/>
              <a:buChar char="•"/>
            </a:pPr>
            <a:r>
              <a:rPr lang="en-US" sz="1400" dirty="0" smtClean="0"/>
              <a:t>Lack of integration of many resources</a:t>
            </a:r>
            <a:r>
              <a:rPr lang="en-US" sz="1400" baseline="0" dirty="0" smtClean="0"/>
              <a:t> (p. 6)</a:t>
            </a:r>
            <a:endParaRPr lang="en-US" sz="1400" dirty="0" smtClean="0"/>
          </a:p>
          <a:p>
            <a:pPr>
              <a:buFont typeface="Arial" pitchFamily="34" charset="0"/>
              <a:buChar char="•"/>
            </a:pPr>
            <a:endParaRPr lang="en-US" sz="140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400" b="0" kern="1200" dirty="0" smtClean="0">
                <a:solidFill>
                  <a:schemeClr val="tx1"/>
                </a:solidFill>
                <a:latin typeface="Arial" pitchFamily="34" charset="0"/>
                <a:ea typeface="+mn-ea"/>
                <a:cs typeface="+mn-cs"/>
              </a:rPr>
              <a:t>Wong, W., </a:t>
            </a:r>
            <a:r>
              <a:rPr lang="en-US" sz="1400" b="0" kern="1200" dirty="0" err="1" smtClean="0">
                <a:solidFill>
                  <a:schemeClr val="tx1"/>
                </a:solidFill>
                <a:latin typeface="Arial" pitchFamily="34" charset="0"/>
                <a:ea typeface="+mn-ea"/>
                <a:cs typeface="+mn-cs"/>
              </a:rPr>
              <a:t>Stelmaszewska</a:t>
            </a:r>
            <a:r>
              <a:rPr lang="en-US" sz="1400" b="0" kern="1200" dirty="0" smtClean="0">
                <a:solidFill>
                  <a:schemeClr val="tx1"/>
                </a:solidFill>
                <a:latin typeface="Arial" pitchFamily="34" charset="0"/>
                <a:ea typeface="+mn-ea"/>
                <a:cs typeface="+mn-cs"/>
              </a:rPr>
              <a:t>, H., </a:t>
            </a:r>
            <a:r>
              <a:rPr lang="en-US" sz="1400" b="0" kern="1200" dirty="0" err="1" smtClean="0">
                <a:solidFill>
                  <a:schemeClr val="tx1"/>
                </a:solidFill>
                <a:latin typeface="Arial" pitchFamily="34" charset="0"/>
                <a:ea typeface="+mn-ea"/>
                <a:cs typeface="+mn-cs"/>
              </a:rPr>
              <a:t>Bhimani,N</a:t>
            </a:r>
            <a:r>
              <a:rPr lang="en-US" sz="1400" b="0" kern="1200" dirty="0" smtClean="0">
                <a:solidFill>
                  <a:schemeClr val="tx1"/>
                </a:solidFill>
                <a:latin typeface="Arial" pitchFamily="34" charset="0"/>
                <a:ea typeface="+mn-ea"/>
                <a:cs typeface="+mn-cs"/>
              </a:rPr>
              <a:t>., Barn, S., &amp; Barn, B. (2009). </a:t>
            </a:r>
            <a:r>
              <a:rPr lang="en-US" sz="1400" b="0" i="1" kern="1200" dirty="0" smtClean="0">
                <a:solidFill>
                  <a:schemeClr val="tx1"/>
                </a:solidFill>
                <a:latin typeface="Arial" pitchFamily="34" charset="0"/>
                <a:ea typeface="+mn-ea"/>
                <a:cs typeface="+mn-cs"/>
              </a:rPr>
              <a:t>User</a:t>
            </a:r>
            <a:r>
              <a:rPr lang="en-US" sz="1400" i="1" dirty="0" smtClean="0"/>
              <a:t>  </a:t>
            </a:r>
            <a:r>
              <a:rPr lang="en-US" sz="1400" b="0" i="1" kern="1200" dirty="0" err="1" smtClean="0">
                <a:solidFill>
                  <a:schemeClr val="tx1"/>
                </a:solidFill>
                <a:latin typeface="Arial" pitchFamily="34" charset="0"/>
                <a:ea typeface="+mn-ea"/>
                <a:cs typeface="+mn-cs"/>
              </a:rPr>
              <a:t>behaviour</a:t>
            </a:r>
            <a:r>
              <a:rPr lang="en-US" sz="1400" b="0" i="1" kern="1200" dirty="0" smtClean="0">
                <a:solidFill>
                  <a:schemeClr val="tx1"/>
                </a:solidFill>
                <a:latin typeface="Arial" pitchFamily="34" charset="0"/>
                <a:ea typeface="+mn-ea"/>
                <a:cs typeface="+mn-cs"/>
              </a:rPr>
              <a:t> in resource discovery: Final report.</a:t>
            </a:r>
            <a:r>
              <a:rPr lang="en-US" sz="1400" b="0" kern="1200" dirty="0" smtClean="0">
                <a:solidFill>
                  <a:schemeClr val="tx1"/>
                </a:solidFill>
                <a:latin typeface="Arial" pitchFamily="34" charset="0"/>
                <a:ea typeface="+mn-ea"/>
                <a:cs typeface="+mn-cs"/>
              </a:rPr>
              <a:t> </a:t>
            </a:r>
            <a:r>
              <a:rPr lang="en-US" sz="1400" b="0" kern="1200" dirty="0" smtClean="0">
                <a:solidFill>
                  <a:schemeClr val="tx1"/>
                </a:solidFill>
                <a:latin typeface="Arial" pitchFamily="34" charset="0"/>
                <a:ea typeface="+mn-ea"/>
                <a:cs typeface="+mn-cs"/>
                <a:hlinkClick r:id="rId3"/>
              </a:rPr>
              <a:t>http://www.jisc.ac.uk/whatwedo/programmes/inf11/userbehaviourbusandecon.aspx</a:t>
            </a:r>
            <a:endParaRPr lang="en-US" sz="1400" b="0" kern="1200" dirty="0" smtClean="0">
              <a:solidFill>
                <a:schemeClr val="tx1"/>
              </a:solidFill>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400" b="0" kern="1200" dirty="0" smtClean="0">
                <a:solidFill>
                  <a:schemeClr val="tx1"/>
                </a:solidFill>
                <a:latin typeface="Arial" pitchFamily="34"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400" b="0" kern="120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6478" y="4420314"/>
            <a:ext cx="6623824" cy="4578719"/>
          </a:xfrm>
        </p:spPr>
        <p:txBody>
          <a:bodyPr>
            <a:noAutofit/>
          </a:bodyPr>
          <a:lstStyle/>
          <a:p>
            <a:pPr>
              <a:spcBef>
                <a:spcPts val="0"/>
              </a:spcBef>
            </a:pPr>
            <a:r>
              <a:rPr lang="en-US" dirty="0" smtClean="0"/>
              <a:t>Research Information Network. (2009). </a:t>
            </a:r>
            <a:r>
              <a:rPr lang="en-US" i="1" dirty="0" smtClean="0"/>
              <a:t>E-journals: Their</a:t>
            </a:r>
            <a:r>
              <a:rPr lang="en-US" i="1" baseline="0" dirty="0" smtClean="0"/>
              <a:t> use, value and impact. </a:t>
            </a:r>
            <a:r>
              <a:rPr lang="en-US" i="0" baseline="0" dirty="0" smtClean="0"/>
              <a:t>London: Research Information Network. </a:t>
            </a:r>
          </a:p>
          <a:p>
            <a:pPr marL="0" marR="0" indent="0" algn="l" defTabSz="914400" rtl="0" eaLnBrk="1" fontAlgn="base" latinLnBrk="0" hangingPunct="1">
              <a:spcBef>
                <a:spcPts val="0"/>
              </a:spcBef>
              <a:spcAft>
                <a:spcPct val="0"/>
              </a:spcAft>
              <a:buClrTx/>
              <a:buSzTx/>
              <a:buFontTx/>
              <a:buNone/>
              <a:tabLst/>
              <a:defRPr/>
            </a:pPr>
            <a:endParaRPr lang="en-US" dirty="0" smtClean="0"/>
          </a:p>
          <a:p>
            <a:pPr marL="0" marR="0" indent="0" algn="l" defTabSz="914400" rtl="0" eaLnBrk="1" fontAlgn="base" latinLnBrk="0" hangingPunct="1">
              <a:spcBef>
                <a:spcPts val="0"/>
              </a:spcBef>
              <a:spcAft>
                <a:spcPct val="0"/>
              </a:spcAft>
              <a:buClrTx/>
              <a:buSzTx/>
              <a:buFontTx/>
              <a:buNone/>
              <a:tabLst/>
              <a:defRPr/>
            </a:pPr>
            <a:r>
              <a:rPr lang="en-US" dirty="0" smtClean="0"/>
              <a:t>Journal </a:t>
            </a:r>
            <a:r>
              <a:rPr lang="en-US" dirty="0" err="1" smtClean="0"/>
              <a:t>backfiles</a:t>
            </a:r>
            <a:r>
              <a:rPr lang="en-US" dirty="0" smtClean="0"/>
              <a:t> hard to access (p.</a:t>
            </a:r>
            <a:r>
              <a:rPr lang="en-US" baseline="0" dirty="0" smtClean="0"/>
              <a:t> 8)</a:t>
            </a:r>
            <a:endParaRPr lang="en-US" dirty="0" smtClean="0"/>
          </a:p>
          <a:p>
            <a:pPr marL="0" marR="0" indent="0" algn="l" defTabSz="914400" rtl="0" eaLnBrk="1" fontAlgn="base" latinLnBrk="0" hangingPunct="1">
              <a:spcBef>
                <a:spcPts val="0"/>
              </a:spcBef>
              <a:spcAft>
                <a:spcPct val="0"/>
              </a:spcAft>
              <a:buClrTx/>
              <a:buSzTx/>
              <a:buFontTx/>
              <a:buNone/>
              <a:tabLst/>
              <a:defRPr/>
            </a:pPr>
            <a:endParaRPr lang="en-US" b="0" kern="1200" dirty="0" smtClean="0">
              <a:solidFill>
                <a:schemeClr val="tx1"/>
              </a:solidFill>
              <a:latin typeface="Arial" pitchFamily="34" charset="0"/>
              <a:ea typeface="+mn-ea"/>
              <a:cs typeface="+mn-cs"/>
            </a:endParaRPr>
          </a:p>
          <a:p>
            <a:pPr marL="0" marR="0" indent="0" algn="l" defTabSz="914400" rtl="0" eaLnBrk="1" fontAlgn="base" latinLnBrk="0" hangingPunct="1">
              <a:spcBef>
                <a:spcPts val="0"/>
              </a:spcBef>
              <a:spcAft>
                <a:spcPct val="0"/>
              </a:spcAft>
              <a:buClrTx/>
              <a:buSzTx/>
              <a:buFontTx/>
              <a:buNone/>
              <a:tabLst/>
              <a:defRPr/>
            </a:pPr>
            <a:r>
              <a:rPr lang="en-US" b="0" kern="1200" dirty="0" smtClean="0">
                <a:solidFill>
                  <a:schemeClr val="tx1"/>
                </a:solidFill>
                <a:latin typeface="Arial" pitchFamily="34" charset="0"/>
                <a:ea typeface="+mn-ea"/>
                <a:cs typeface="+mn-cs"/>
              </a:rPr>
              <a:t>Wong, W., </a:t>
            </a:r>
            <a:r>
              <a:rPr lang="en-US" b="0" kern="1200" dirty="0" err="1" smtClean="0">
                <a:solidFill>
                  <a:schemeClr val="tx1"/>
                </a:solidFill>
                <a:latin typeface="Arial" pitchFamily="34" charset="0"/>
                <a:ea typeface="+mn-ea"/>
                <a:cs typeface="+mn-cs"/>
              </a:rPr>
              <a:t>Stelmaszewska</a:t>
            </a:r>
            <a:r>
              <a:rPr lang="en-US" b="0" kern="1200" dirty="0" smtClean="0">
                <a:solidFill>
                  <a:schemeClr val="tx1"/>
                </a:solidFill>
                <a:latin typeface="Arial" pitchFamily="34" charset="0"/>
                <a:ea typeface="+mn-ea"/>
                <a:cs typeface="+mn-cs"/>
              </a:rPr>
              <a:t>, H., </a:t>
            </a:r>
            <a:r>
              <a:rPr lang="en-US" b="0" kern="1200" dirty="0" err="1" smtClean="0">
                <a:solidFill>
                  <a:schemeClr val="tx1"/>
                </a:solidFill>
                <a:latin typeface="Arial" pitchFamily="34" charset="0"/>
                <a:ea typeface="+mn-ea"/>
                <a:cs typeface="+mn-cs"/>
              </a:rPr>
              <a:t>Bhimani,N</a:t>
            </a:r>
            <a:r>
              <a:rPr lang="en-US" b="0" kern="1200" dirty="0" smtClean="0">
                <a:solidFill>
                  <a:schemeClr val="tx1"/>
                </a:solidFill>
                <a:latin typeface="Arial" pitchFamily="34" charset="0"/>
                <a:ea typeface="+mn-ea"/>
                <a:cs typeface="+mn-cs"/>
              </a:rPr>
              <a:t>., Barn, S., &amp; Barn, B. (2009). </a:t>
            </a:r>
            <a:r>
              <a:rPr lang="en-US" b="0" i="1" kern="1200" dirty="0" smtClean="0">
                <a:solidFill>
                  <a:schemeClr val="tx1"/>
                </a:solidFill>
                <a:latin typeface="Arial" pitchFamily="34" charset="0"/>
                <a:ea typeface="+mn-ea"/>
                <a:cs typeface="+mn-cs"/>
              </a:rPr>
              <a:t>User </a:t>
            </a:r>
            <a:r>
              <a:rPr lang="en-US" b="0" i="1" kern="1200" dirty="0" err="1" smtClean="0">
                <a:solidFill>
                  <a:schemeClr val="tx1"/>
                </a:solidFill>
                <a:latin typeface="Arial" pitchFamily="34" charset="0"/>
                <a:ea typeface="+mn-ea"/>
                <a:cs typeface="+mn-cs"/>
              </a:rPr>
              <a:t>behaviour</a:t>
            </a:r>
            <a:r>
              <a:rPr lang="en-US" b="0" i="1" kern="1200" dirty="0" smtClean="0">
                <a:solidFill>
                  <a:schemeClr val="tx1"/>
                </a:solidFill>
                <a:latin typeface="Arial" pitchFamily="34" charset="0"/>
                <a:ea typeface="+mn-ea"/>
                <a:cs typeface="+mn-cs"/>
              </a:rPr>
              <a:t> in resource discovery: Final report.</a:t>
            </a:r>
            <a:r>
              <a:rPr lang="en-US" b="0" kern="1200" dirty="0" smtClean="0">
                <a:solidFill>
                  <a:schemeClr val="tx1"/>
                </a:solidFill>
                <a:latin typeface="Arial" pitchFamily="34" charset="0"/>
                <a:ea typeface="+mn-ea"/>
                <a:cs typeface="+mn-cs"/>
              </a:rPr>
              <a:t> http://www.jisc.ac.uk/whatwedo/programmes/inf11/userbehaviourbusandecon.aspx </a:t>
            </a:r>
          </a:p>
          <a:p>
            <a:pPr>
              <a:spcBef>
                <a:spcPts val="0"/>
              </a:spcBef>
            </a:pPr>
            <a:endParaRPr lang="en-US" dirty="0" smtClean="0"/>
          </a:p>
          <a:p>
            <a:pPr>
              <a:spcBef>
                <a:spcPts val="0"/>
              </a:spcBef>
            </a:pPr>
            <a:r>
              <a:rPr lang="en-US" dirty="0" smtClean="0"/>
              <a:t>In ERIAL project, JSTOR is the second most frequently mentioned database (</a:t>
            </a:r>
            <a:r>
              <a:rPr lang="en-US" dirty="0" err="1" smtClean="0"/>
              <a:t>Kolowich</a:t>
            </a:r>
            <a:r>
              <a:rPr lang="en-US" dirty="0" smtClean="0"/>
              <a:t>, 2011).</a:t>
            </a:r>
          </a:p>
          <a:p>
            <a:pPr>
              <a:spcBef>
                <a:spcPts val="0"/>
              </a:spcBef>
            </a:pPr>
            <a:endParaRPr lang="en-US" i="0" baseline="0" dirty="0" smtClean="0"/>
          </a:p>
          <a:p>
            <a:pPr>
              <a:spcBef>
                <a:spcPts val="0"/>
              </a:spcBef>
            </a:pPr>
            <a:r>
              <a:rPr lang="en-US" i="0" baseline="0" dirty="0" err="1" smtClean="0"/>
              <a:t>Kolowich</a:t>
            </a:r>
            <a:r>
              <a:rPr lang="en-US" i="0" baseline="0" dirty="0" smtClean="0"/>
              <a:t>, S. (</a:t>
            </a:r>
            <a:r>
              <a:rPr lang="en-US" dirty="0" smtClean="0"/>
              <a:t>2011, 22 August). Study: College students rarely use librarians’ expertise. </a:t>
            </a:r>
            <a:r>
              <a:rPr lang="en-US" i="1" dirty="0" smtClean="0"/>
              <a:t>USA Today. </a:t>
            </a:r>
            <a:r>
              <a:rPr lang="en-US" i="0" dirty="0" smtClean="0"/>
              <a:t> </a:t>
            </a:r>
            <a:r>
              <a:rPr lang="en-US" i="0" dirty="0" err="1" smtClean="0"/>
              <a:t>Retrived</a:t>
            </a:r>
            <a:r>
              <a:rPr lang="en-US" i="0" baseline="0" dirty="0" smtClean="0"/>
              <a:t> from: http://www.usatoday.com/news/education/story/2011-08-22/Study-College-students-rarely-use-librarians-expertise/50094086/1</a:t>
            </a:r>
            <a:endParaRPr lang="en-US" dirty="0" smtClean="0"/>
          </a:p>
          <a:p>
            <a:pPr>
              <a:spcBef>
                <a:spcPts val="0"/>
              </a:spcBef>
            </a:pPr>
            <a:endParaRPr lang="en-US" dirty="0" smtClean="0">
              <a:solidFill>
                <a:srgbClr val="FF0000"/>
              </a:solidFill>
            </a:endParaRPr>
          </a:p>
          <a:p>
            <a:pPr>
              <a:spcBef>
                <a:spcPts val="0"/>
              </a:spcBef>
            </a:pPr>
            <a:r>
              <a:rPr lang="en-US" dirty="0" smtClean="0"/>
              <a:t>JSTOR also frequently mentioned in Sense-making Study</a:t>
            </a:r>
          </a:p>
          <a:p>
            <a:pPr>
              <a:spcBef>
                <a:spcPts val="0"/>
              </a:spcBef>
            </a:pPr>
            <a:endParaRPr lang="en-US" dirty="0" smtClean="0"/>
          </a:p>
          <a:p>
            <a:pPr>
              <a:spcBef>
                <a:spcPts val="0"/>
              </a:spcBef>
            </a:pPr>
            <a:r>
              <a:rPr lang="en-US" dirty="0" err="1" smtClean="0"/>
              <a:t>Dervin</a:t>
            </a:r>
            <a:r>
              <a:rPr lang="en-US" dirty="0" smtClean="0"/>
              <a:t>, B., </a:t>
            </a:r>
            <a:r>
              <a:rPr lang="en-US" dirty="0" err="1" smtClean="0"/>
              <a:t>Connaway</a:t>
            </a:r>
            <a:r>
              <a:rPr lang="en-US" dirty="0" smtClean="0"/>
              <a:t>, L.S., &amp; </a:t>
            </a:r>
            <a:r>
              <a:rPr lang="en-US" dirty="0" err="1" smtClean="0"/>
              <a:t>Prabha</a:t>
            </a:r>
            <a:r>
              <a:rPr lang="en-US" dirty="0" smtClean="0"/>
              <a:t>, C. 2003-2006 </a:t>
            </a:r>
            <a:r>
              <a:rPr lang="en-US" i="1" dirty="0" smtClean="0"/>
              <a:t>Sense-making the information confluence: The whys and </a:t>
            </a:r>
            <a:r>
              <a:rPr lang="en-US" i="1" dirty="0" err="1" smtClean="0"/>
              <a:t>hows</a:t>
            </a:r>
            <a:r>
              <a:rPr lang="en-US" i="1" dirty="0" smtClean="0"/>
              <a:t> of college and university user </a:t>
            </a:r>
            <a:r>
              <a:rPr lang="en-US" i="1" dirty="0" err="1" smtClean="0"/>
              <a:t>satisficing</a:t>
            </a:r>
            <a:r>
              <a:rPr lang="en-US" i="1" dirty="0" smtClean="0"/>
              <a:t> of information needs. </a:t>
            </a:r>
            <a:r>
              <a:rPr lang="en-US" dirty="0" smtClean="0"/>
              <a:t>Funded by the Institute of Museum and Library Services (IMLS). </a:t>
            </a:r>
            <a:r>
              <a:rPr lang="en-US" dirty="0" smtClean="0">
                <a:hlinkClick r:id="rId3"/>
              </a:rPr>
              <a:t>http://imlsosuoclcproject.jcomm.ohio-state.edu/</a:t>
            </a:r>
            <a:endParaRPr lang="en-US" dirty="0" smtClean="0"/>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t>Logins, password, and authentication interferes with access to sources</a:t>
            </a:r>
          </a:p>
          <a:p>
            <a:endParaRPr lang="en-US" sz="1400" dirty="0" smtClean="0"/>
          </a:p>
          <a:p>
            <a:r>
              <a:rPr lang="en-US" sz="1400" dirty="0" smtClean="0"/>
              <a:t>Research Information</a:t>
            </a:r>
            <a:r>
              <a:rPr lang="en-US" sz="1400" baseline="0" dirty="0" smtClean="0"/>
              <a:t> Network. (2006). </a:t>
            </a:r>
            <a:r>
              <a:rPr lang="en-US" sz="1400" i="1" baseline="0" dirty="0" smtClean="0"/>
              <a:t>Researchers and discovery</a:t>
            </a:r>
            <a:r>
              <a:rPr lang="en-US" sz="1400" i="0" baseline="0" dirty="0" smtClean="0"/>
              <a:t>.</a:t>
            </a:r>
            <a:r>
              <a:rPr lang="en-US" sz="1400" i="1" dirty="0" smtClean="0"/>
              <a:t> services: </a:t>
            </a:r>
            <a:r>
              <a:rPr lang="en-US" sz="1400" i="1" dirty="0" err="1" smtClean="0"/>
              <a:t>Behaviour</a:t>
            </a:r>
            <a:r>
              <a:rPr lang="en-US" sz="1400" i="1" dirty="0" smtClean="0"/>
              <a:t>, perceptions and needs. </a:t>
            </a:r>
            <a:r>
              <a:rPr lang="en-US" sz="1400" dirty="0" smtClean="0"/>
              <a:t>London: Research Information Network </a:t>
            </a:r>
            <a:endParaRPr lang="en-US" sz="14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6650" y="0"/>
            <a:ext cx="4651375" cy="3489325"/>
          </a:xfrm>
        </p:spPr>
      </p:sp>
      <p:sp>
        <p:nvSpPr>
          <p:cNvPr id="3" name="Notes Placeholder 2"/>
          <p:cNvSpPr>
            <a:spLocks noGrp="1"/>
          </p:cNvSpPr>
          <p:nvPr>
            <p:ph type="body" idx="1"/>
          </p:nvPr>
        </p:nvSpPr>
        <p:spPr>
          <a:xfrm>
            <a:off x="334536" y="3800191"/>
            <a:ext cx="6378498" cy="5232296"/>
          </a:xfrm>
        </p:spPr>
        <p:txBody>
          <a:bodyPr>
            <a:noAutofit/>
          </a:bodyPr>
          <a:lstStyle/>
          <a:p>
            <a:r>
              <a:rPr lang="en-US" sz="1100" b="1" dirty="0" smtClean="0"/>
              <a:t>Interviewer: </a:t>
            </a:r>
            <a:r>
              <a:rPr lang="en-US" sz="1100" dirty="0" smtClean="0"/>
              <a:t>Do you use it [Wikipedia] anyway?</a:t>
            </a:r>
          </a:p>
          <a:p>
            <a:r>
              <a:rPr lang="en-US" sz="1100" b="1" dirty="0" smtClean="0"/>
              <a:t>Respondent:</a:t>
            </a:r>
            <a:r>
              <a:rPr lang="en-US" sz="1100" dirty="0" smtClean="0"/>
              <a:t> No, I just don’t even use it. Because I can find the information I need to on other sites. But looking at the author, I try to use a lot of college websites. Or the university databases. They really like those websites because they’re legitimate.  (USS3 00:32:28, Female Age 17, </a:t>
            </a:r>
            <a:r>
              <a:rPr lang="en-US" sz="1100" i="1" dirty="0" smtClean="0"/>
              <a:t>Digital Visitors and Residents</a:t>
            </a:r>
            <a:r>
              <a:rPr lang="en-US" sz="1100" dirty="0" smtClean="0"/>
              <a:t>)</a:t>
            </a:r>
          </a:p>
          <a:p>
            <a:endParaRPr lang="en-US" sz="1100" dirty="0" smtClean="0"/>
          </a:p>
          <a:p>
            <a:pPr marL="0" marR="0" indent="0" algn="l" defTabSz="914400" rtl="0" eaLnBrk="1" fontAlgn="base" latinLnBrk="0" hangingPunct="1">
              <a:lnSpc>
                <a:spcPct val="100000"/>
              </a:lnSpc>
              <a:spcBef>
                <a:spcPts val="0"/>
              </a:spcBef>
              <a:spcAft>
                <a:spcPct val="0"/>
              </a:spcAft>
              <a:buClrTx/>
              <a:buSzTx/>
              <a:buFontTx/>
              <a:buNone/>
              <a:tabLst/>
              <a:defRPr/>
            </a:pPr>
            <a:r>
              <a:rPr lang="en-US" sz="1100" i="0" kern="1200" dirty="0" smtClean="0">
                <a:solidFill>
                  <a:schemeClr val="tx1"/>
                </a:solidFill>
                <a:latin typeface="Arial" pitchFamily="34" charset="0"/>
                <a:ea typeface="+mn-ea"/>
                <a:cs typeface="+mn-cs"/>
              </a:rPr>
              <a:t>“I will go into the research databases and usually start with com abstracts or go to some other, you know, similar type of, you know, database and do a search there and then I will end, end up, because I am, this is a hurried thing, limiting myself to the articles that are available online as opposed to the ones that I would have to specifically go to the library and make a copy of. You know, because it’s quick. I know that there are other articles, but I limit myself to the ones I can get online. And, you know, the most recent ones tend to be online, so I luck out in that way.” (Focus Group Interview 01, Faculty, </a:t>
            </a:r>
            <a:r>
              <a:rPr lang="en-US" sz="1100" i="1" kern="1200" dirty="0" smtClean="0">
                <a:solidFill>
                  <a:schemeClr val="tx1"/>
                </a:solidFill>
                <a:latin typeface="Arial" pitchFamily="34" charset="0"/>
                <a:ea typeface="+mn-ea"/>
                <a:cs typeface="+mn-cs"/>
              </a:rPr>
              <a:t>Sense-making the Information Confluence</a:t>
            </a:r>
            <a:r>
              <a:rPr lang="en-US" sz="1100" i="0" kern="1200" dirty="0" smtClean="0">
                <a:solidFill>
                  <a:schemeClr val="tx1"/>
                </a:solidFill>
                <a:latin typeface="Arial" pitchFamily="34" charset="0"/>
                <a:ea typeface="+mn-ea"/>
                <a:cs typeface="+mn-cs"/>
              </a:rPr>
              <a:t>)</a:t>
            </a:r>
          </a:p>
          <a:p>
            <a:pPr marL="0" marR="0" indent="0" algn="l" defTabSz="914400" rtl="0" eaLnBrk="1" fontAlgn="base" latinLnBrk="0" hangingPunct="1">
              <a:lnSpc>
                <a:spcPct val="100000"/>
              </a:lnSpc>
              <a:spcBef>
                <a:spcPts val="0"/>
              </a:spcBef>
              <a:spcAft>
                <a:spcPct val="0"/>
              </a:spcAft>
              <a:buClrTx/>
              <a:buSzTx/>
              <a:buFontTx/>
              <a:buNone/>
              <a:tabLst/>
              <a:defRPr/>
            </a:pPr>
            <a:endParaRPr lang="en-US" sz="1100" i="0" kern="1200" dirty="0" smtClean="0">
              <a:solidFill>
                <a:schemeClr val="tx1"/>
              </a:solidFill>
              <a:latin typeface="Arial" pitchFamily="34" charset="0"/>
              <a:ea typeface="+mn-ea"/>
              <a:cs typeface="+mn-cs"/>
            </a:endParaRPr>
          </a:p>
          <a:p>
            <a:pPr marL="0" marR="0" indent="0" algn="l" defTabSz="914400" rtl="0" eaLnBrk="1" fontAlgn="base" latinLnBrk="0" hangingPunct="1">
              <a:lnSpc>
                <a:spcPct val="100000"/>
              </a:lnSpc>
              <a:spcBef>
                <a:spcPts val="0"/>
              </a:spcBef>
              <a:spcAft>
                <a:spcPct val="0"/>
              </a:spcAft>
              <a:buClrTx/>
              <a:buSzTx/>
              <a:buFontTx/>
              <a:buNone/>
              <a:tabLst/>
              <a:defRPr/>
            </a:pPr>
            <a:r>
              <a:rPr lang="en-US" sz="1100" kern="1200" dirty="0" smtClean="0">
                <a:solidFill>
                  <a:schemeClr val="tx1"/>
                </a:solidFill>
                <a:latin typeface="Arial" pitchFamily="34" charset="0"/>
                <a:ea typeface="+mn-ea"/>
                <a:cs typeface="+mn-cs"/>
              </a:rPr>
              <a:t>“…the first thing I did was, before I came to the library to use the MLA database, I did a Google search and it turns out that there is a professor at Berkeley who keeps a really, really nice and fully updated [unclear – words] page with bibliographic references, all kinds of links, you know, it's just awfully good, and I mean it just gets you really off and running on a lot his information and more novels. And I used it quite a bit, and then I did finally come up with and supplement that with an MLA search, which yielded some articles that were not on that page.”</a:t>
            </a:r>
            <a:r>
              <a:rPr lang="en-US" sz="1100" kern="1200" baseline="0" dirty="0" smtClean="0">
                <a:solidFill>
                  <a:schemeClr val="tx1"/>
                </a:solidFill>
                <a:latin typeface="Arial" pitchFamily="34" charset="0"/>
                <a:ea typeface="+mn-ea"/>
                <a:cs typeface="+mn-cs"/>
              </a:rPr>
              <a:t> (Focus Group Interview 01, Faculty, </a:t>
            </a:r>
            <a:r>
              <a:rPr lang="en-US" sz="1100" i="1" kern="1200" dirty="0" smtClean="0">
                <a:solidFill>
                  <a:schemeClr val="tx1"/>
                </a:solidFill>
                <a:latin typeface="Arial" pitchFamily="34" charset="0"/>
                <a:ea typeface="+mn-ea"/>
                <a:cs typeface="+mn-cs"/>
              </a:rPr>
              <a:t>Sense-making the Information Confluence</a:t>
            </a:r>
            <a:r>
              <a:rPr lang="en-US" sz="1100" kern="1200" baseline="0" dirty="0" smtClean="0">
                <a:solidFill>
                  <a:schemeClr val="tx1"/>
                </a:solidFill>
                <a:latin typeface="Arial" pitchFamily="34" charset="0"/>
                <a:ea typeface="+mn-ea"/>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i="1" kern="1200" dirty="0" smtClean="0">
              <a:solidFill>
                <a:schemeClr val="tx1"/>
              </a:solidFill>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b="0" dirty="0" err="1" smtClean="0"/>
              <a:t>Dervin</a:t>
            </a:r>
            <a:r>
              <a:rPr lang="en-US" sz="1100" b="0" dirty="0" smtClean="0"/>
              <a:t>, B., Connaway, L. S., &amp; </a:t>
            </a:r>
            <a:r>
              <a:rPr lang="en-US" sz="1100" b="0" dirty="0" err="1" smtClean="0"/>
              <a:t>Prabha</a:t>
            </a:r>
            <a:r>
              <a:rPr lang="en-US" sz="1100" b="0" dirty="0" smtClean="0"/>
              <a:t>, C. 2003-2006. </a:t>
            </a:r>
            <a:r>
              <a:rPr lang="en-US" sz="1100" b="0" i="1" dirty="0" smtClean="0"/>
              <a:t>Sense-making the information confluence: The whys and </a:t>
            </a:r>
            <a:r>
              <a:rPr lang="en-US" sz="1100" b="0" i="1" dirty="0" err="1" smtClean="0"/>
              <a:t>hows</a:t>
            </a:r>
            <a:r>
              <a:rPr lang="en-US" sz="1100" b="0" i="1" dirty="0" smtClean="0"/>
              <a:t> of college and university user </a:t>
            </a:r>
            <a:r>
              <a:rPr lang="en-US" sz="1100" b="0" i="1" dirty="0" err="1" smtClean="0"/>
              <a:t>satisficing</a:t>
            </a:r>
            <a:r>
              <a:rPr lang="en-US" sz="1100" b="0" i="1" dirty="0" smtClean="0"/>
              <a:t> of information needs. </a:t>
            </a:r>
            <a:r>
              <a:rPr lang="en-US" sz="1100" b="0" dirty="0" smtClean="0"/>
              <a:t>Funded by the Institute of Museum and Library Services (IMLS). </a:t>
            </a:r>
            <a:r>
              <a:rPr lang="en-US" sz="1100" b="0" dirty="0" smtClean="0">
                <a:hlinkClick r:id="rId3"/>
              </a:rPr>
              <a:t>http://imlsosuoclcproject.jcomm.ohio-state.edu/</a:t>
            </a:r>
            <a:endParaRPr lang="en-US" sz="1100" b="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i="1" kern="1200" dirty="0" smtClean="0">
              <a:solidFill>
                <a:schemeClr val="tx1"/>
              </a:solidFill>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t>White, D., &amp; Connaway, L. S. (2011). </a:t>
            </a:r>
            <a:r>
              <a:rPr lang="en-US" sz="1100" i="1" dirty="0" smtClean="0"/>
              <a:t>Visitors and residents: What motivates engagement with the digital information environment.</a:t>
            </a:r>
            <a:r>
              <a:rPr lang="en-US" sz="1100" dirty="0" smtClean="0"/>
              <a:t> Funded by JISC, OCLC, and Oxford University. </a:t>
            </a:r>
            <a:r>
              <a:rPr lang="en-US" sz="1100" u="sng" dirty="0" smtClean="0">
                <a:hlinkClick r:id="rId4"/>
              </a:rPr>
              <a:t>http://www.oclc.org/research/activities/vandr/</a:t>
            </a:r>
            <a:endParaRPr lang="en-US" sz="11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i="1" kern="1200" dirty="0" smtClean="0">
              <a:solidFill>
                <a:schemeClr val="tx1"/>
              </a:solidFill>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i="1" kern="120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151" y="247238"/>
            <a:ext cx="4651375" cy="3489325"/>
          </a:xfrm>
        </p:spPr>
      </p:sp>
      <p:sp>
        <p:nvSpPr>
          <p:cNvPr id="3" name="Notes Placeholder 2"/>
          <p:cNvSpPr>
            <a:spLocks noGrp="1"/>
          </p:cNvSpPr>
          <p:nvPr>
            <p:ph type="body" idx="1"/>
          </p:nvPr>
        </p:nvSpPr>
        <p:spPr>
          <a:xfrm>
            <a:off x="133815" y="3814673"/>
            <a:ext cx="6679579" cy="5305576"/>
          </a:xfrm>
        </p:spPr>
        <p:txBody>
          <a:bodyPr>
            <a:noAutofit/>
          </a:bodyPr>
          <a:lstStyle/>
          <a:p>
            <a:pPr>
              <a:spcBef>
                <a:spcPts val="0"/>
              </a:spcBef>
            </a:pPr>
            <a:r>
              <a:rPr lang="en-US" sz="1000" dirty="0" smtClean="0"/>
              <a:t>“Studying for my Earth science class, just Google the question, the first answer that pops up, if it’s right or wrong, that’s what I’m going to study.” (USU8, 0:25:58, Female, Age 19,</a:t>
            </a:r>
            <a:r>
              <a:rPr lang="en-US" sz="1000" i="1" dirty="0" smtClean="0"/>
              <a:t> Digital Visitors and</a:t>
            </a:r>
            <a:r>
              <a:rPr lang="en-US" sz="1000" dirty="0" smtClean="0"/>
              <a:t> </a:t>
            </a:r>
            <a:r>
              <a:rPr lang="en-US" sz="1000" i="1" dirty="0" smtClean="0"/>
              <a:t>Residents</a:t>
            </a:r>
            <a:r>
              <a:rPr lang="en-US" sz="1000" dirty="0" smtClean="0"/>
              <a:t>)</a:t>
            </a:r>
          </a:p>
          <a:p>
            <a:pPr>
              <a:spcBef>
                <a:spcPts val="0"/>
              </a:spcBef>
            </a:pPr>
            <a:r>
              <a:rPr lang="en-US" sz="1000" dirty="0" smtClean="0"/>
              <a:t> </a:t>
            </a:r>
          </a:p>
          <a:p>
            <a:pPr>
              <a:spcBef>
                <a:spcPts val="0"/>
              </a:spcBef>
            </a:pPr>
            <a:r>
              <a:rPr lang="en-US" sz="1000" dirty="0" smtClean="0"/>
              <a:t>“I used a lot of journals, like scientific journals and stuff and then I even didn’t use a computer for some of it.  Like I went to the library and found stuff there.  And like we learned how to use </a:t>
            </a:r>
            <a:r>
              <a:rPr lang="en-US" sz="1000" dirty="0" err="1" smtClean="0"/>
              <a:t>google</a:t>
            </a:r>
            <a:r>
              <a:rPr lang="en-US" sz="1000" dirty="0" smtClean="0"/>
              <a:t> a little better, like fish out the .com and stuff, like you can do that.  And just get the .orgs and .</a:t>
            </a:r>
            <a:r>
              <a:rPr lang="en-US" sz="1000" dirty="0" err="1" smtClean="0"/>
              <a:t>edu’s</a:t>
            </a:r>
            <a:r>
              <a:rPr lang="en-US" sz="1000" dirty="0" smtClean="0"/>
              <a:t> because they are more reliable sources.”, (USS6 0:23:00, Female, Age 17,</a:t>
            </a:r>
            <a:r>
              <a:rPr lang="en-US" sz="1000" i="1" dirty="0" smtClean="0"/>
              <a:t>Digital Visitors and Residents</a:t>
            </a:r>
            <a:r>
              <a:rPr lang="en-US" sz="1000" dirty="0" smtClean="0"/>
              <a:t>). </a:t>
            </a:r>
          </a:p>
          <a:p>
            <a:pPr>
              <a:spcBef>
                <a:spcPts val="0"/>
              </a:spcBef>
            </a:pPr>
            <a:endParaRPr lang="en-US" sz="1000" dirty="0" smtClean="0"/>
          </a:p>
          <a:p>
            <a:pPr>
              <a:spcBef>
                <a:spcPts val="0"/>
              </a:spcBef>
            </a:pPr>
            <a:r>
              <a:rPr lang="en-US" sz="1000" dirty="0" smtClean="0"/>
              <a:t>“I always stick with the first thing that comes up on Google because I think that’s the most popular site which means that’s the most correct. So I tried that and it didn’t work.” (USS1 0:21:57, Female, Age 17, </a:t>
            </a:r>
            <a:r>
              <a:rPr lang="en-US" sz="1000" i="1" dirty="0" smtClean="0"/>
              <a:t>Digital Visitors and Residents</a:t>
            </a:r>
            <a:r>
              <a:rPr lang="en-US" sz="1000" dirty="0" smtClean="0"/>
              <a:t>)</a:t>
            </a:r>
          </a:p>
          <a:p>
            <a:pPr>
              <a:spcBef>
                <a:spcPts val="0"/>
              </a:spcBef>
            </a:pPr>
            <a:endParaRPr lang="en-US" sz="1000" dirty="0" smtClean="0"/>
          </a:p>
          <a:p>
            <a:pPr>
              <a:spcBef>
                <a:spcPts val="0"/>
              </a:spcBef>
            </a:pPr>
            <a:r>
              <a:rPr lang="en-US" sz="1000" dirty="0" smtClean="0"/>
              <a:t>Ethnographic Research in Illinois Academic Libraries (ERIAL) project </a:t>
            </a:r>
          </a:p>
          <a:p>
            <a:pPr>
              <a:spcBef>
                <a:spcPts val="0"/>
              </a:spcBef>
              <a:buFont typeface="Arial" pitchFamily="34" charset="0"/>
              <a:buChar char="•"/>
            </a:pPr>
            <a:r>
              <a:rPr lang="en-US" sz="1000" dirty="0" smtClean="0"/>
              <a:t>Students search Google more than 2x as much as other databases</a:t>
            </a:r>
          </a:p>
          <a:p>
            <a:pPr>
              <a:spcBef>
                <a:spcPts val="0"/>
              </a:spcBef>
              <a:buFont typeface="Arial" pitchFamily="34" charset="0"/>
              <a:buChar char="•"/>
            </a:pPr>
            <a:r>
              <a:rPr lang="en-US" sz="1000" dirty="0" smtClean="0"/>
              <a:t>Students do not know how to search Google</a:t>
            </a:r>
          </a:p>
          <a:p>
            <a:pPr lvl="1">
              <a:spcBef>
                <a:spcPts val="0"/>
              </a:spcBef>
              <a:buFont typeface="Arial" pitchFamily="34" charset="0"/>
              <a:buChar char="•"/>
            </a:pPr>
            <a:r>
              <a:rPr lang="en-US" sz="1000" dirty="0" smtClean="0"/>
              <a:t>Don’t know how to limit news articles</a:t>
            </a:r>
          </a:p>
          <a:p>
            <a:pPr lvl="1">
              <a:spcBef>
                <a:spcPts val="0"/>
              </a:spcBef>
              <a:buFont typeface="Arial" pitchFamily="34" charset="0"/>
              <a:buChar char="•"/>
            </a:pPr>
            <a:r>
              <a:rPr lang="en-US" sz="1000" dirty="0" smtClean="0"/>
              <a:t>Don’t know how to query Google Book Search or Google Scholar</a:t>
            </a:r>
          </a:p>
          <a:p>
            <a:pPr lvl="1">
              <a:spcBef>
                <a:spcPts val="0"/>
              </a:spcBef>
              <a:buFont typeface="Arial" pitchFamily="34" charset="0"/>
              <a:buChar char="•"/>
            </a:pPr>
            <a:r>
              <a:rPr lang="en-US" sz="1000" dirty="0" smtClean="0"/>
              <a:t>Don’t understand the organization &amp; display of Google results</a:t>
            </a:r>
          </a:p>
          <a:p>
            <a:pPr lvl="1">
              <a:spcBef>
                <a:spcPts val="0"/>
              </a:spcBef>
              <a:buFont typeface="Arial" pitchFamily="34" charset="0"/>
              <a:buChar char="•"/>
            </a:pPr>
            <a:endParaRPr lang="en-US" sz="1000" dirty="0" smtClean="0"/>
          </a:p>
          <a:p>
            <a:pPr>
              <a:spcBef>
                <a:spcPts val="0"/>
              </a:spcBef>
            </a:pPr>
            <a:r>
              <a:rPr lang="en-US" sz="1000" dirty="0" smtClean="0"/>
              <a:t>Ethnographic Research in Illinois Academic Libraries (ERIAL) project: </a:t>
            </a:r>
          </a:p>
          <a:p>
            <a:pPr>
              <a:spcBef>
                <a:spcPts val="0"/>
              </a:spcBef>
            </a:pPr>
            <a:r>
              <a:rPr lang="en-US" sz="1000" dirty="0" smtClean="0">
                <a:hlinkClick r:id="rId3"/>
              </a:rPr>
              <a:t>http://www.usatoday.com/news/education/story/2011-08-22/Study-College-students-rarely-use-librarians-expertise/50094086/1</a:t>
            </a:r>
            <a:r>
              <a:rPr lang="en-US" sz="1000" dirty="0" smtClean="0"/>
              <a:t> </a:t>
            </a:r>
          </a:p>
          <a:p>
            <a:pPr marL="0" marR="0" indent="0" algn="l" defTabSz="914400" rtl="0" eaLnBrk="1" fontAlgn="base" latinLnBrk="0" hangingPunct="1">
              <a:spcBef>
                <a:spcPts val="0"/>
              </a:spcBef>
              <a:spcAft>
                <a:spcPct val="0"/>
              </a:spcAft>
              <a:buClrTx/>
              <a:buSzTx/>
              <a:buFontTx/>
              <a:buNone/>
              <a:tabLst/>
              <a:defRPr/>
            </a:pPr>
            <a:r>
              <a:rPr lang="en-US" sz="1000" dirty="0" err="1" smtClean="0"/>
              <a:t>Kolowich</a:t>
            </a:r>
            <a:r>
              <a:rPr lang="en-US" sz="1000" dirty="0" smtClean="0"/>
              <a:t>, S. (2011, 22 August). Study: College students rarely use librarians’ expertise. </a:t>
            </a:r>
            <a:r>
              <a:rPr lang="en-US" sz="1000" i="1" dirty="0" smtClean="0"/>
              <a:t>USA Today. </a:t>
            </a:r>
            <a:r>
              <a:rPr lang="en-US" sz="1000" dirty="0" smtClean="0"/>
              <a:t> Retrieved from: </a:t>
            </a:r>
            <a:r>
              <a:rPr lang="en-US" sz="1000" dirty="0" smtClean="0">
                <a:hlinkClick r:id="rId3"/>
              </a:rPr>
              <a:t>http://www.usatoday.com/news/education/story/2011-08-22/Study-College-students-rarely-use-librarians-expertise/50094086/1</a:t>
            </a:r>
            <a:endParaRPr lang="en-US" sz="1000" dirty="0" smtClean="0"/>
          </a:p>
          <a:p>
            <a:pPr>
              <a:spcBef>
                <a:spcPts val="0"/>
              </a:spcBef>
            </a:pPr>
            <a:endParaRPr lang="en-US" sz="1000" dirty="0" smtClean="0"/>
          </a:p>
          <a:p>
            <a:pPr>
              <a:spcBef>
                <a:spcPts val="0"/>
              </a:spcBef>
            </a:pPr>
            <a:endParaRPr lang="en-US" sz="1000" dirty="0" smtClean="0"/>
          </a:p>
          <a:p>
            <a:pPr>
              <a:spcBef>
                <a:spcPts val="0"/>
              </a:spcBef>
              <a:buFont typeface="Arial" pitchFamily="34" charset="0"/>
              <a:buChar char="•"/>
            </a:pPr>
            <a:r>
              <a:rPr lang="en-US" sz="1000" dirty="0" smtClean="0"/>
              <a:t>There is a Learning Black Market”: learners use non-traditional sources but feel they cannot talk about them in an institutional context. Wikipedia usage is an example of this. (White &amp; </a:t>
            </a:r>
            <a:r>
              <a:rPr lang="en-US" sz="1000" dirty="0" err="1" smtClean="0"/>
              <a:t>Connaway</a:t>
            </a:r>
            <a:r>
              <a:rPr lang="en-US" sz="1000" dirty="0" smtClean="0"/>
              <a:t>, 2011)</a:t>
            </a:r>
          </a:p>
          <a:p>
            <a:pPr>
              <a:spcBef>
                <a:spcPts val="0"/>
              </a:spcBef>
              <a:buFont typeface="Arial" pitchFamily="34" charset="0"/>
              <a:buChar char="•"/>
            </a:pPr>
            <a:endParaRPr lang="en-US" sz="1000" dirty="0" smtClean="0"/>
          </a:p>
          <a:p>
            <a:pPr marL="0" marR="0" indent="0" algn="l" defTabSz="914400" rtl="0" eaLnBrk="1" fontAlgn="base" latinLnBrk="0" hangingPunct="1">
              <a:spcBef>
                <a:spcPts val="0"/>
              </a:spcBef>
              <a:spcAft>
                <a:spcPct val="0"/>
              </a:spcAft>
              <a:buClrTx/>
              <a:buSzTx/>
              <a:buFont typeface="Arial" pitchFamily="34" charset="0"/>
              <a:buNone/>
              <a:tabLst/>
              <a:defRPr/>
            </a:pPr>
            <a:r>
              <a:rPr lang="en-US" sz="1000" dirty="0" smtClean="0"/>
              <a:t>White, D., &amp; Connaway, L. S. (2011). </a:t>
            </a:r>
            <a:r>
              <a:rPr lang="en-US" sz="1000" i="1" dirty="0" smtClean="0"/>
              <a:t>Visitors and residents: What motivates engagement with the digital information environment.</a:t>
            </a:r>
            <a:r>
              <a:rPr lang="en-US" sz="1000" dirty="0" smtClean="0"/>
              <a:t> Funded by JISC, OCLC, and Oxford University. </a:t>
            </a:r>
            <a:r>
              <a:rPr lang="en-US" sz="1000" u="sng" dirty="0" smtClean="0">
                <a:hlinkClick r:id="rId4"/>
              </a:rPr>
              <a:t>http://www.oclc.org/research/activities/vandr/</a:t>
            </a:r>
            <a:endParaRPr lang="en-US" sz="1000" dirty="0" smtClean="0"/>
          </a:p>
          <a:p>
            <a:pPr>
              <a:buFont typeface="Arial" pitchFamily="34" charset="0"/>
              <a:buNone/>
            </a:pPr>
            <a:endParaRPr lang="en-US" sz="1000" dirty="0" smtClean="0"/>
          </a:p>
        </p:txBody>
      </p:sp>
      <p:sp>
        <p:nvSpPr>
          <p:cNvPr id="4" name="Slide Number Placeholder 3"/>
          <p:cNvSpPr>
            <a:spLocks noGrp="1"/>
          </p:cNvSpPr>
          <p:nvPr>
            <p:ph type="sldNum" sz="quarter" idx="10"/>
          </p:nvPr>
        </p:nvSpPr>
        <p:spPr/>
        <p:txBody>
          <a:bodyPr/>
          <a:lstStyle/>
          <a:p>
            <a:fld id="{69B6AD8F-9848-4D4D-A605-CB2EDD5D8AB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2012" y="4420314"/>
            <a:ext cx="6550926" cy="4612173"/>
          </a:xfrm>
        </p:spPr>
        <p:txBody>
          <a:bodyPr>
            <a:noAutofit/>
          </a:bodyPr>
          <a:lstStyle/>
          <a:p>
            <a:pPr lvl="0">
              <a:spcBef>
                <a:spcPts val="0"/>
              </a:spcBef>
              <a:buFont typeface="Arial" pitchFamily="34" charset="0"/>
              <a:buChar char="•"/>
            </a:pPr>
            <a:r>
              <a:rPr lang="en-US" sz="1100" dirty="0" smtClean="0"/>
              <a:t>OPACs are difficult to use; this belief is held by all participants (pp.</a:t>
            </a:r>
            <a:r>
              <a:rPr lang="en-US" sz="1100" baseline="0" dirty="0" smtClean="0"/>
              <a:t> 11-14</a:t>
            </a:r>
            <a:r>
              <a:rPr lang="en-US" sz="1100" dirty="0" smtClean="0"/>
              <a:t>) </a:t>
            </a:r>
          </a:p>
          <a:p>
            <a:pPr lvl="1">
              <a:spcBef>
                <a:spcPts val="0"/>
              </a:spcBef>
              <a:buFont typeface="Arial" pitchFamily="34" charset="0"/>
              <a:buChar char="•"/>
            </a:pPr>
            <a:r>
              <a:rPr lang="en-US" sz="1100" dirty="0" smtClean="0"/>
              <a:t>“Make it as easy as a Google Book Search,” one survey respondent requested when discussing the catalog (Calhoun et al. 2009, p. 14).</a:t>
            </a:r>
          </a:p>
          <a:p>
            <a:pPr lvl="1">
              <a:spcBef>
                <a:spcPts val="0"/>
              </a:spcBef>
              <a:buFont typeface="Arial" pitchFamily="34" charset="0"/>
              <a:buChar char="•"/>
            </a:pPr>
            <a:r>
              <a:rPr lang="en-US" sz="1100" dirty="0" smtClean="0"/>
              <a:t>One survey respondent suggested, “I wish the results page would list a short blurb (one line) about the book similar to the way Google shows you a tiny bit about what a site link is about” (Calhoun et al. 2009, p. 17).</a:t>
            </a:r>
          </a:p>
          <a:p>
            <a:pPr marL="0" marR="0" lvl="0" indent="0" algn="l" defTabSz="914400" rtl="0" eaLnBrk="1" fontAlgn="base" latinLnBrk="0" hangingPunct="1">
              <a:spcBef>
                <a:spcPts val="0"/>
              </a:spcBef>
              <a:spcAft>
                <a:spcPct val="0"/>
              </a:spcAft>
              <a:buClrTx/>
              <a:buSzTx/>
              <a:buFont typeface="Arial" pitchFamily="34" charset="0"/>
              <a:buNone/>
              <a:tabLst/>
              <a:defRPr/>
            </a:pPr>
            <a:r>
              <a:rPr lang="en-US" sz="1100" dirty="0" smtClean="0">
                <a:latin typeface="Arial" pitchFamily="34" charset="0"/>
                <a:cs typeface="Arial" pitchFamily="34" charset="0"/>
              </a:rPr>
              <a:t>Calhoun, K., Cantrell, J., &amp; Gallagher, P. (2009). </a:t>
            </a:r>
            <a:r>
              <a:rPr lang="en-US" sz="1100" i="1" dirty="0" smtClean="0">
                <a:latin typeface="Arial" pitchFamily="34" charset="0"/>
                <a:cs typeface="Arial" pitchFamily="34" charset="0"/>
              </a:rPr>
              <a:t>Online catalogs: What users and librarians want: An OCLC report. </a:t>
            </a:r>
            <a:r>
              <a:rPr lang="en-US" sz="1100" dirty="0" smtClean="0">
                <a:latin typeface="Arial" pitchFamily="34" charset="0"/>
                <a:cs typeface="Arial" pitchFamily="34" charset="0"/>
              </a:rPr>
              <a:t>Dublin, OH: OCLC. Retrieved from </a:t>
            </a:r>
            <a:r>
              <a:rPr lang="en-US" sz="1100" dirty="0" smtClean="0">
                <a:latin typeface="Arial" pitchFamily="34" charset="0"/>
                <a:cs typeface="Arial" pitchFamily="34" charset="0"/>
                <a:hlinkClick r:id="rId3"/>
              </a:rPr>
              <a:t>http://www.oclc.org/us/en/reports/onlinecatalogs/default.htm</a:t>
            </a:r>
            <a:endParaRPr lang="en-US" sz="1100" dirty="0" smtClean="0">
              <a:latin typeface="Arial" pitchFamily="34" charset="0"/>
              <a:cs typeface="Arial" pitchFamily="34" charset="0"/>
            </a:endParaRPr>
          </a:p>
          <a:p>
            <a:pPr lvl="0">
              <a:spcBef>
                <a:spcPts val="0"/>
              </a:spcBef>
              <a:buFont typeface="Arial" pitchFamily="34" charset="0"/>
              <a:buNone/>
            </a:pPr>
            <a:endParaRPr lang="en-US" sz="1100" dirty="0" smtClean="0"/>
          </a:p>
          <a:p>
            <a:pPr>
              <a:spcBef>
                <a:spcPts val="0"/>
              </a:spcBef>
              <a:defRPr/>
            </a:pPr>
            <a:r>
              <a:rPr lang="en-US" sz="1100" dirty="0" err="1" smtClean="0"/>
              <a:t>Dervin</a:t>
            </a:r>
            <a:r>
              <a:rPr lang="en-US" sz="1100" dirty="0" smtClean="0"/>
              <a:t>, B., </a:t>
            </a:r>
            <a:r>
              <a:rPr lang="en-US" sz="1100" dirty="0" err="1" smtClean="0"/>
              <a:t>Connaway</a:t>
            </a:r>
            <a:r>
              <a:rPr lang="en-US" sz="1100" dirty="0" smtClean="0"/>
              <a:t>, L.S., &amp; </a:t>
            </a:r>
            <a:r>
              <a:rPr lang="en-US" sz="1100" dirty="0" err="1" smtClean="0"/>
              <a:t>Prabha</a:t>
            </a:r>
            <a:r>
              <a:rPr lang="en-US" sz="1100" dirty="0" smtClean="0"/>
              <a:t>, C. 2003-2006 </a:t>
            </a:r>
            <a:r>
              <a:rPr lang="en-US" sz="1100" i="1" dirty="0" smtClean="0"/>
              <a:t>Sense-making the information confluence: The whys and </a:t>
            </a:r>
            <a:r>
              <a:rPr lang="en-US" sz="1100" i="1" dirty="0" err="1" smtClean="0"/>
              <a:t>hows</a:t>
            </a:r>
            <a:r>
              <a:rPr lang="en-US" sz="1100" i="1" dirty="0" smtClean="0"/>
              <a:t> of college and university user </a:t>
            </a:r>
            <a:r>
              <a:rPr lang="en-US" sz="1100" i="1" dirty="0" err="1" smtClean="0"/>
              <a:t>satisficing</a:t>
            </a:r>
            <a:r>
              <a:rPr lang="en-US" sz="1100" i="1" dirty="0" smtClean="0"/>
              <a:t> of information needs. </a:t>
            </a:r>
            <a:r>
              <a:rPr lang="en-US" sz="1100" dirty="0" smtClean="0"/>
              <a:t>Funded by the Institute of Museum and Library Services (IMLS). </a:t>
            </a:r>
            <a:r>
              <a:rPr lang="en-US" sz="1100" dirty="0" smtClean="0">
                <a:hlinkClick r:id="rId4"/>
              </a:rPr>
              <a:t>http://imlsosuoclcproject.jcomm.ohio-state.edu/</a:t>
            </a:r>
            <a:r>
              <a:rPr lang="en-US" sz="1100" dirty="0" smtClean="0"/>
              <a:t> (pp. 11-14, 16-17)</a:t>
            </a:r>
          </a:p>
          <a:p>
            <a:pPr marL="0" marR="0" indent="0" algn="l" defTabSz="914400" rtl="0" eaLnBrk="1" fontAlgn="base" latinLnBrk="0" hangingPunct="1">
              <a:spcBef>
                <a:spcPts val="0"/>
              </a:spcBef>
              <a:spcAft>
                <a:spcPct val="0"/>
              </a:spcAft>
              <a:buClrTx/>
              <a:buSzTx/>
              <a:buFont typeface="Arial" pitchFamily="34" charset="0"/>
              <a:buChar char="•"/>
              <a:tabLst/>
              <a:defRPr/>
            </a:pPr>
            <a:endParaRPr lang="en-US" sz="1100" dirty="0" smtClean="0"/>
          </a:p>
          <a:p>
            <a:pPr marL="0" marR="0" indent="0" algn="l" defTabSz="914400" rtl="0" eaLnBrk="1" fontAlgn="base" latinLnBrk="0" hangingPunct="1">
              <a:spcBef>
                <a:spcPts val="0"/>
              </a:spcBef>
              <a:spcAft>
                <a:spcPct val="0"/>
              </a:spcAft>
              <a:buClrTx/>
              <a:buSzTx/>
              <a:buFont typeface="Arial" pitchFamily="34" charset="0"/>
              <a:buChar char="•"/>
              <a:tabLst/>
              <a:defRPr/>
            </a:pPr>
            <a:r>
              <a:rPr lang="en-US" sz="1100" dirty="0" smtClean="0"/>
              <a:t>Use electronic mediation to reach more traditional library resources, such as Google, </a:t>
            </a:r>
            <a:r>
              <a:rPr lang="en-US" sz="1100" dirty="0" err="1" smtClean="0"/>
              <a:t>Facebook</a:t>
            </a:r>
            <a:r>
              <a:rPr lang="en-US" sz="1100" dirty="0" smtClean="0"/>
              <a:t> with friends, etc. (pp.11-14)</a:t>
            </a:r>
          </a:p>
          <a:p>
            <a:pPr marL="0" marR="0" indent="0" algn="l" defTabSz="914400" rtl="0" eaLnBrk="1" fontAlgn="base" latinLnBrk="0" hangingPunct="1">
              <a:spcBef>
                <a:spcPts val="0"/>
              </a:spcBef>
              <a:spcAft>
                <a:spcPct val="0"/>
              </a:spcAft>
              <a:buClrTx/>
              <a:buSzTx/>
              <a:buFont typeface="Arial" pitchFamily="34" charset="0"/>
              <a:buChar char="•"/>
              <a:tabLst/>
              <a:defRPr/>
            </a:pPr>
            <a:r>
              <a:rPr lang="en-US" sz="1100" dirty="0" smtClean="0"/>
              <a:t>More online sources, including all print and other physical materials available online (pp.16-17)</a:t>
            </a:r>
          </a:p>
          <a:p>
            <a:pPr marL="0" marR="0" lvl="0" indent="0" algn="l" defTabSz="914400" rtl="0" eaLnBrk="1" fontAlgn="base" latinLnBrk="0" hangingPunct="1">
              <a:spcBef>
                <a:spcPts val="0"/>
              </a:spcBef>
              <a:spcAft>
                <a:spcPct val="0"/>
              </a:spcAft>
              <a:buClrTx/>
              <a:buSzTx/>
              <a:buFont typeface="Arial" pitchFamily="34" charset="0"/>
              <a:buChar char="•"/>
              <a:tabLst/>
              <a:defRPr/>
            </a:pPr>
            <a:r>
              <a:rPr lang="en-US" sz="1100" b="1" kern="1200" dirty="0" smtClean="0">
                <a:solidFill>
                  <a:schemeClr val="tx1"/>
                </a:solidFill>
                <a:latin typeface="Arial" pitchFamily="34" charset="0"/>
                <a:ea typeface="+mn-ea"/>
                <a:cs typeface="+mn-cs"/>
              </a:rPr>
              <a:t>Online catalogs: What users and librarians want, 2009. DIS, p. 18.</a:t>
            </a:r>
          </a:p>
          <a:p>
            <a:pPr marL="0" marR="0" lvl="0" indent="0" algn="l" defTabSz="914400" rtl="0" eaLnBrk="1" fontAlgn="base" latinLnBrk="0" hangingPunct="1">
              <a:spcBef>
                <a:spcPts val="0"/>
              </a:spcBef>
              <a:spcAft>
                <a:spcPct val="0"/>
              </a:spcAft>
              <a:buClrTx/>
              <a:buSzTx/>
              <a:tabLst/>
              <a:defRPr/>
            </a:pPr>
            <a:endParaRPr lang="en-US" sz="1100" b="1" kern="1200" dirty="0" smtClean="0">
              <a:solidFill>
                <a:schemeClr val="tx1"/>
              </a:solidFill>
              <a:latin typeface="Arial" pitchFamily="34" charset="0"/>
              <a:ea typeface="+mn-ea"/>
              <a:cs typeface="+mn-cs"/>
            </a:endParaRPr>
          </a:p>
          <a:p>
            <a:pPr>
              <a:spcBef>
                <a:spcPts val="0"/>
              </a:spcBef>
              <a:buClr>
                <a:srgbClr val="FF7600"/>
              </a:buClr>
              <a:buFont typeface="Arial" pitchFamily="34" charset="0"/>
              <a:buChar char="•"/>
            </a:pPr>
            <a:r>
              <a:rPr lang="en-US" sz="1100" dirty="0" smtClean="0">
                <a:latin typeface="Arial" pitchFamily="34" charset="0"/>
                <a:cs typeface="Arial" pitchFamily="34" charset="0"/>
              </a:rPr>
              <a:t>Information Studies students: (</a:t>
            </a:r>
            <a:r>
              <a:rPr lang="en-US" sz="1100" dirty="0" err="1" smtClean="0">
                <a:latin typeface="Arial" pitchFamily="34" charset="0"/>
                <a:cs typeface="Arial" pitchFamily="34" charset="0"/>
              </a:rPr>
              <a:t>Bertot</a:t>
            </a:r>
            <a:r>
              <a:rPr lang="en-US" sz="1100" dirty="0" smtClean="0">
                <a:latin typeface="Arial" pitchFamily="34" charset="0"/>
                <a:cs typeface="Arial" pitchFamily="34" charset="0"/>
              </a:rPr>
              <a:t>,</a:t>
            </a:r>
            <a:r>
              <a:rPr lang="en-US" sz="1100" baseline="0" dirty="0" smtClean="0">
                <a:latin typeface="Arial" pitchFamily="34" charset="0"/>
                <a:cs typeface="Arial" pitchFamily="34" charset="0"/>
              </a:rPr>
              <a:t> et al., 2012, p. 213)</a:t>
            </a:r>
            <a:endParaRPr lang="en-US" sz="1100" dirty="0" smtClean="0">
              <a:latin typeface="Arial" pitchFamily="34" charset="0"/>
              <a:cs typeface="Arial" pitchFamily="34" charset="0"/>
            </a:endParaRPr>
          </a:p>
          <a:p>
            <a:pPr lvl="1">
              <a:spcBef>
                <a:spcPts val="0"/>
              </a:spcBef>
              <a:buClr>
                <a:srgbClr val="FF7600"/>
              </a:buClr>
              <a:buFont typeface="Arial" pitchFamily="34" charset="0"/>
              <a:buChar char="•"/>
            </a:pPr>
            <a:r>
              <a:rPr lang="en-US" sz="1100" dirty="0" smtClean="0">
                <a:latin typeface="Arial" pitchFamily="34" charset="0"/>
                <a:cs typeface="Arial" pitchFamily="34" charset="0"/>
              </a:rPr>
              <a:t>28%</a:t>
            </a:r>
            <a:r>
              <a:rPr lang="en-US" sz="1100" baseline="0" dirty="0" smtClean="0">
                <a:latin typeface="Arial" pitchFamily="34" charset="0"/>
                <a:cs typeface="Arial" pitchFamily="34" charset="0"/>
              </a:rPr>
              <a:t> use OPAC daily or weekly</a:t>
            </a:r>
          </a:p>
          <a:p>
            <a:pPr lvl="1">
              <a:spcBef>
                <a:spcPts val="0"/>
              </a:spcBef>
              <a:buClr>
                <a:srgbClr val="FF7600"/>
              </a:buClr>
              <a:buFont typeface="Arial" pitchFamily="34" charset="0"/>
              <a:buChar char="•"/>
            </a:pPr>
            <a:r>
              <a:rPr lang="en-US" sz="1100" baseline="0" dirty="0" smtClean="0">
                <a:latin typeface="Arial" pitchFamily="34" charset="0"/>
                <a:cs typeface="Arial" pitchFamily="34" charset="0"/>
              </a:rPr>
              <a:t>86% use Google daily or weekly</a:t>
            </a:r>
          </a:p>
          <a:p>
            <a:pPr marL="0" marR="0" lvl="0" indent="0" algn="l" defTabSz="914400" rtl="0" eaLnBrk="1" fontAlgn="base" latinLnBrk="0" hangingPunct="1">
              <a:spcBef>
                <a:spcPts val="0"/>
              </a:spcBef>
              <a:spcAft>
                <a:spcPct val="0"/>
              </a:spcAft>
              <a:buClrTx/>
              <a:buSzTx/>
              <a:buFont typeface="Arial" pitchFamily="34" charset="0"/>
              <a:buChar char="•"/>
              <a:tabLst/>
              <a:defRPr/>
            </a:pPr>
            <a:endParaRPr lang="en-US" sz="1100" kern="1200" dirty="0" smtClean="0">
              <a:solidFill>
                <a:schemeClr val="tx1"/>
              </a:solidFill>
              <a:latin typeface="Arial" pitchFamily="34" charset="0"/>
              <a:ea typeface="+mn-ea"/>
              <a:cs typeface="+mn-cs"/>
            </a:endParaRPr>
          </a:p>
          <a:p>
            <a:pPr marL="0" marR="0" lvl="0" indent="0" algn="l" defTabSz="914400" rtl="0" eaLnBrk="1" fontAlgn="base" latinLnBrk="0" hangingPunct="1">
              <a:spcBef>
                <a:spcPts val="0"/>
              </a:spcBef>
              <a:spcAft>
                <a:spcPct val="0"/>
              </a:spcAft>
              <a:buClrTx/>
              <a:buSzTx/>
              <a:buFont typeface="Arial" pitchFamily="34" charset="0"/>
              <a:buNone/>
              <a:tabLst/>
              <a:defRPr/>
            </a:pPr>
            <a:r>
              <a:rPr lang="en-US" sz="1100" baseline="0" dirty="0" err="1" smtClean="0">
                <a:latin typeface="Arial" pitchFamily="34" charset="0"/>
                <a:cs typeface="Arial" pitchFamily="34" charset="0"/>
              </a:rPr>
              <a:t>Bertot</a:t>
            </a:r>
            <a:r>
              <a:rPr lang="en-US" sz="1100" baseline="0" dirty="0" smtClean="0">
                <a:latin typeface="Arial" pitchFamily="34" charset="0"/>
                <a:cs typeface="Arial" pitchFamily="34" charset="0"/>
              </a:rPr>
              <a:t>, J. C., </a:t>
            </a:r>
            <a:r>
              <a:rPr lang="en-US" sz="1100" baseline="0" dirty="0" err="1" smtClean="0">
                <a:latin typeface="Arial" pitchFamily="34" charset="0"/>
                <a:cs typeface="Arial" pitchFamily="34" charset="0"/>
              </a:rPr>
              <a:t>Berube</a:t>
            </a:r>
            <a:r>
              <a:rPr lang="en-US" sz="1100" baseline="0" dirty="0" smtClean="0">
                <a:latin typeface="Arial" pitchFamily="34" charset="0"/>
                <a:cs typeface="Arial" pitchFamily="34" charset="0"/>
              </a:rPr>
              <a:t>, K., </a:t>
            </a:r>
            <a:r>
              <a:rPr lang="en-US" sz="1100" baseline="0" dirty="0" err="1" smtClean="0">
                <a:latin typeface="Arial" pitchFamily="34" charset="0"/>
                <a:cs typeface="Arial" pitchFamily="34" charset="0"/>
              </a:rPr>
              <a:t>Devereaux</a:t>
            </a:r>
            <a:r>
              <a:rPr lang="en-US" sz="1100" baseline="0" dirty="0" smtClean="0">
                <a:latin typeface="Arial" pitchFamily="34" charset="0"/>
                <a:cs typeface="Arial" pitchFamily="34" charset="0"/>
              </a:rPr>
              <a:t>, P., </a:t>
            </a:r>
            <a:r>
              <a:rPr lang="en-US" sz="1100" baseline="0" dirty="0" err="1" smtClean="0">
                <a:latin typeface="Arial" pitchFamily="34" charset="0"/>
                <a:cs typeface="Arial" pitchFamily="34" charset="0"/>
              </a:rPr>
              <a:t>Dhakal</a:t>
            </a:r>
            <a:r>
              <a:rPr lang="en-US" sz="1100" baseline="0" dirty="0" smtClean="0">
                <a:latin typeface="Arial" pitchFamily="34" charset="0"/>
                <a:cs typeface="Arial" pitchFamily="34" charset="0"/>
              </a:rPr>
              <a:t>, K., Powers, S., &amp; Ray, J. (2012). Assessing the usability of </a:t>
            </a:r>
            <a:r>
              <a:rPr lang="en-US" sz="1100" baseline="0" dirty="0" err="1" smtClean="0">
                <a:latin typeface="Arial" pitchFamily="34" charset="0"/>
                <a:cs typeface="Arial" pitchFamily="34" charset="0"/>
              </a:rPr>
              <a:t>WorldCat</a:t>
            </a:r>
            <a:r>
              <a:rPr lang="en-US" sz="1100" baseline="0" dirty="0" smtClean="0">
                <a:latin typeface="Arial" pitchFamily="34" charset="0"/>
                <a:cs typeface="Arial" pitchFamily="34" charset="0"/>
              </a:rPr>
              <a:t> Local: Findings and considerations. </a:t>
            </a:r>
            <a:r>
              <a:rPr lang="en-US" sz="1100" i="1" baseline="0" dirty="0" smtClean="0">
                <a:latin typeface="Arial" pitchFamily="34" charset="0"/>
                <a:cs typeface="Arial" pitchFamily="34" charset="0"/>
              </a:rPr>
              <a:t>The Library Quarterly</a:t>
            </a:r>
            <a:r>
              <a:rPr lang="en-US" sz="1100" baseline="0" dirty="0" smtClean="0">
                <a:latin typeface="Arial" pitchFamily="34" charset="0"/>
                <a:cs typeface="Arial" pitchFamily="34" charset="0"/>
              </a:rPr>
              <a:t>, </a:t>
            </a:r>
            <a:r>
              <a:rPr lang="en-US" sz="1100" i="1" baseline="0" dirty="0" smtClean="0">
                <a:latin typeface="Arial" pitchFamily="34" charset="0"/>
                <a:cs typeface="Arial" pitchFamily="34" charset="0"/>
              </a:rPr>
              <a:t>82</a:t>
            </a:r>
            <a:r>
              <a:rPr lang="en-US" sz="1100" baseline="0" dirty="0" smtClean="0">
                <a:latin typeface="Arial" pitchFamily="34" charset="0"/>
                <a:cs typeface="Arial" pitchFamily="34" charset="0"/>
              </a:rPr>
              <a:t>(2), 207-221.</a:t>
            </a:r>
          </a:p>
          <a:p>
            <a:pPr marL="0" marR="0" lvl="0" indent="0" algn="l" defTabSz="914400" rtl="0" eaLnBrk="1" fontAlgn="base" latinLnBrk="0" hangingPunct="1">
              <a:spcBef>
                <a:spcPts val="0"/>
              </a:spcBef>
              <a:spcAft>
                <a:spcPct val="0"/>
              </a:spcAft>
              <a:buClrTx/>
              <a:buSzTx/>
              <a:buFont typeface="Arial" pitchFamily="34" charset="0"/>
              <a:buNone/>
              <a:tabLst/>
              <a:defRPr/>
            </a:pPr>
            <a:r>
              <a:rPr lang="en-US" sz="1000" baseline="0" dirty="0" smtClean="0">
                <a:latin typeface="Arial" pitchFamily="34" charset="0"/>
                <a:cs typeface="Arial" pitchFamily="34" charset="0"/>
              </a:rPr>
              <a:t> </a:t>
            </a:r>
            <a:endParaRPr lang="en-US" sz="1000" dirty="0" smtClean="0"/>
          </a:p>
          <a:p>
            <a:pPr lvl="0">
              <a:spcBef>
                <a:spcPts val="0"/>
              </a:spcBef>
              <a:buFont typeface="Arial" pitchFamily="34" charset="0"/>
              <a:buNone/>
            </a:pPr>
            <a:endParaRPr lang="en-US" sz="1000" kern="1200" dirty="0" smtClean="0">
              <a:solidFill>
                <a:schemeClr val="tx1"/>
              </a:solidFill>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050" dirty="0" smtClean="0"/>
          </a:p>
          <a:p>
            <a:pPr lvl="1">
              <a:spcBef>
                <a:spcPts val="0"/>
              </a:spcBef>
              <a:buClr>
                <a:srgbClr val="FF7600"/>
              </a:buClr>
              <a:buFont typeface="Arial" pitchFamily="34" charset="0"/>
              <a:buChar char="•"/>
            </a:pPr>
            <a:endParaRPr lang="en-US" sz="1050" baseline="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50" b="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50" b="0" dirty="0" smtClean="0"/>
          </a:p>
          <a:p>
            <a:endParaRPr lang="en-US" sz="1050" dirty="0" smtClean="0"/>
          </a:p>
          <a:p>
            <a:endParaRPr lang="en-US" sz="105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1069" y="4420315"/>
            <a:ext cx="6605516" cy="4710037"/>
          </a:xfrm>
        </p:spPr>
        <p:txBody>
          <a:bodyPr>
            <a:noAutofit/>
          </a:bodyPr>
          <a:lstStyle/>
          <a:p>
            <a:pPr>
              <a:spcBef>
                <a:spcPts val="0"/>
              </a:spcBef>
              <a:buFont typeface="Arial" pitchFamily="34" charset="0"/>
              <a:buChar char="•"/>
            </a:pPr>
            <a:r>
              <a:rPr lang="en-US" sz="1400" dirty="0" smtClean="0"/>
              <a:t>The majority of British Library web site visits were from search engine (p. 14)</a:t>
            </a:r>
          </a:p>
          <a:p>
            <a:pPr>
              <a:spcBef>
                <a:spcPts val="0"/>
              </a:spcBef>
              <a:buFont typeface="Arial" pitchFamily="34" charset="0"/>
              <a:buChar char="•"/>
            </a:pPr>
            <a:r>
              <a:rPr lang="en-US" sz="1400" dirty="0" smtClean="0">
                <a:solidFill>
                  <a:srgbClr val="FF7600"/>
                </a:solidFill>
              </a:rPr>
              <a:t>84%</a:t>
            </a:r>
            <a:r>
              <a:rPr lang="en-US" sz="1400" dirty="0" smtClean="0">
                <a:solidFill>
                  <a:srgbClr val="00B050"/>
                </a:solidFill>
              </a:rPr>
              <a:t> </a:t>
            </a:r>
            <a:r>
              <a:rPr lang="en-US" sz="1400" dirty="0" smtClean="0"/>
              <a:t>of users began an information search with search engine (p. 1-17)</a:t>
            </a:r>
          </a:p>
          <a:p>
            <a:pPr lvl="1">
              <a:spcBef>
                <a:spcPts val="0"/>
              </a:spcBef>
              <a:buFont typeface="Arial" pitchFamily="34" charset="0"/>
              <a:buChar char="•"/>
            </a:pPr>
            <a:r>
              <a:rPr lang="en-US" sz="1400" dirty="0" smtClean="0">
                <a:solidFill>
                  <a:srgbClr val="FF7600"/>
                </a:solidFill>
              </a:rPr>
              <a:t>1%</a:t>
            </a:r>
            <a:r>
              <a:rPr lang="en-US" sz="1400" dirty="0" smtClean="0"/>
              <a:t> began information search on  library website (p.1-17)</a:t>
            </a:r>
          </a:p>
          <a:p>
            <a:pPr>
              <a:spcBef>
                <a:spcPts val="0"/>
              </a:spcBef>
            </a:pPr>
            <a:endParaRPr lang="en-US" sz="1400" dirty="0" smtClean="0"/>
          </a:p>
          <a:p>
            <a:pPr>
              <a:spcBef>
                <a:spcPts val="0"/>
              </a:spcBef>
            </a:pPr>
            <a:r>
              <a:rPr lang="en-US" sz="1400" dirty="0" smtClean="0"/>
              <a:t>Centre for Information </a:t>
            </a:r>
            <a:r>
              <a:rPr lang="en-US" sz="1400" dirty="0" err="1" smtClean="0"/>
              <a:t>Behaviour</a:t>
            </a:r>
            <a:r>
              <a:rPr lang="en-US" sz="1400" dirty="0" smtClean="0"/>
              <a:t> and the Evaluation of Research. (2008). </a:t>
            </a:r>
            <a:r>
              <a:rPr lang="en-US" sz="1400" i="1" dirty="0" smtClean="0"/>
              <a:t>Information </a:t>
            </a:r>
            <a:r>
              <a:rPr lang="en-US" sz="1400" i="1" dirty="0" err="1" smtClean="0"/>
              <a:t>behaviour</a:t>
            </a:r>
            <a:r>
              <a:rPr lang="en-US" sz="1400" i="1" dirty="0" smtClean="0"/>
              <a:t> of the researcher of the future: A CIBER briefing paper.</a:t>
            </a:r>
            <a:r>
              <a:rPr lang="en-US" sz="1400" dirty="0" smtClean="0"/>
              <a:t> London: CIBER (p. 14). </a:t>
            </a:r>
          </a:p>
          <a:p>
            <a:pPr>
              <a:spcBef>
                <a:spcPts val="0"/>
              </a:spcBef>
            </a:pPr>
            <a:endParaRPr lang="en-US" sz="1400" dirty="0" smtClean="0"/>
          </a:p>
          <a:p>
            <a:pPr>
              <a:spcBef>
                <a:spcPts val="0"/>
              </a:spcBef>
            </a:pPr>
            <a:r>
              <a:rPr lang="en-US" sz="1400" dirty="0" smtClean="0"/>
              <a:t>De Rosa, C. (2005). </a:t>
            </a:r>
            <a:r>
              <a:rPr lang="en-US" sz="1400" i="1" dirty="0" smtClean="0"/>
              <a:t>Perceptions of libraries and information resources: A report to the OCLC membership.</a:t>
            </a:r>
            <a:r>
              <a:rPr lang="en-US" sz="1400" dirty="0" smtClean="0"/>
              <a:t> Dublin, Ohio: OCLC Online Computer Library Center (p.1-17). </a:t>
            </a:r>
          </a:p>
          <a:p>
            <a:pPr>
              <a:spcBef>
                <a:spcPts val="0"/>
              </a:spcBef>
            </a:pPr>
            <a:endParaRPr lang="en-US" sz="1400" dirty="0" smtClean="0"/>
          </a:p>
          <a:p>
            <a:pPr marL="242935" indent="-229979">
              <a:spcBef>
                <a:spcPts val="0"/>
              </a:spcBef>
              <a:buClr>
                <a:srgbClr val="FF7600"/>
              </a:buClr>
              <a:buFont typeface="Arial" pitchFamily="34" charset="0"/>
              <a:buChar char="•"/>
            </a:pPr>
            <a:r>
              <a:rPr lang="en-US" sz="1400" dirty="0" smtClean="0">
                <a:cs typeface="Arial" pitchFamily="34" charset="0"/>
              </a:rPr>
              <a:t>Link users to special collections</a:t>
            </a:r>
          </a:p>
          <a:p>
            <a:pPr lvl="1">
              <a:spcBef>
                <a:spcPts val="0"/>
              </a:spcBef>
              <a:buClr>
                <a:srgbClr val="FF7600"/>
              </a:buClr>
              <a:buFont typeface="Arial" pitchFamily="34" charset="0"/>
              <a:buChar char="•"/>
            </a:pPr>
            <a:r>
              <a:rPr lang="en-US" sz="1400" dirty="0" smtClean="0">
                <a:cs typeface="Arial" pitchFamily="34" charset="0"/>
              </a:rPr>
              <a:t>   </a:t>
            </a:r>
            <a:r>
              <a:rPr lang="en-US" sz="1400" dirty="0" err="1" smtClean="0">
                <a:cs typeface="Arial" pitchFamily="34" charset="0"/>
              </a:rPr>
              <a:t>Facebook</a:t>
            </a:r>
            <a:r>
              <a:rPr lang="en-US" sz="1400" dirty="0" smtClean="0">
                <a:cs typeface="Arial" pitchFamily="34" charset="0"/>
              </a:rPr>
              <a:t> (“On </a:t>
            </a:r>
            <a:r>
              <a:rPr lang="en-US" sz="1400" dirty="0" err="1" smtClean="0">
                <a:cs typeface="Arial" pitchFamily="34" charset="0"/>
              </a:rPr>
              <a:t>Facebook</a:t>
            </a:r>
            <a:r>
              <a:rPr lang="en-US" sz="1400" dirty="0" smtClean="0">
                <a:cs typeface="Arial" pitchFamily="34" charset="0"/>
              </a:rPr>
              <a:t>, Librarian Brings 2 Students From the Early 1900s to Life,” January 6, 2012, </a:t>
            </a:r>
            <a:r>
              <a:rPr lang="en-US" sz="1400" dirty="0" smtClean="0">
                <a:cs typeface="Arial" pitchFamily="34" charset="0"/>
                <a:hlinkClick r:id="rId3" tooltip="View all posts by Nick DeSantis"/>
              </a:rPr>
              <a:t>Nick </a:t>
            </a:r>
            <a:r>
              <a:rPr lang="en-US" sz="1400" dirty="0" err="1" smtClean="0">
                <a:cs typeface="Arial" pitchFamily="34" charset="0"/>
                <a:hlinkClick r:id="rId3" tooltip="View all posts by Nick DeSantis"/>
              </a:rPr>
              <a:t>DeSantis</a:t>
            </a:r>
            <a:r>
              <a:rPr lang="en-US" sz="1400" dirty="0" smtClean="0">
                <a:cs typeface="Arial" pitchFamily="34" charset="0"/>
              </a:rPr>
              <a:t>, </a:t>
            </a:r>
            <a:r>
              <a:rPr lang="en-US" sz="1400" i="1" dirty="0" smtClean="0">
                <a:cs typeface="Arial" pitchFamily="34" charset="0"/>
              </a:rPr>
              <a:t>Chronicle of Higher Education</a:t>
            </a:r>
            <a:r>
              <a:rPr lang="en-US" sz="1400" dirty="0" smtClean="0">
                <a:cs typeface="Arial" pitchFamily="34" charset="0"/>
              </a:rPr>
              <a:t>. </a:t>
            </a:r>
            <a:r>
              <a:rPr lang="en-US" sz="1400" dirty="0" smtClean="0">
                <a:cs typeface="Arial" pitchFamily="34" charset="0"/>
                <a:hlinkClick r:id="rId4"/>
              </a:rPr>
              <a:t>http://chronicle.com/blogs/wiredcampus/on-facebook-librarian-brings-two-students-from-the-early-1900s-to-life/34845</a:t>
            </a:r>
            <a:r>
              <a:rPr lang="en-US" sz="1400" dirty="0" smtClean="0">
                <a:cs typeface="Arial" pitchFamily="34" charset="0"/>
              </a:rPr>
              <a:t> </a:t>
            </a:r>
          </a:p>
          <a:p>
            <a:pPr marL="1166571" lvl="2" indent="-229979">
              <a:spcBef>
                <a:spcPts val="0"/>
              </a:spcBef>
              <a:buClr>
                <a:srgbClr val="FF7600"/>
              </a:buClr>
              <a:buFont typeface="Arial" pitchFamily="34" charset="0"/>
              <a:buChar char="•"/>
            </a:pPr>
            <a:r>
              <a:rPr lang="en-US" sz="1400" dirty="0" smtClean="0">
                <a:cs typeface="Arial" pitchFamily="34" charset="0"/>
              </a:rPr>
              <a:t>Joe McDonald, sophomore at University of Nevada, Reno in 1913, and girlfriend and future wife, Leola Lewis</a:t>
            </a:r>
          </a:p>
          <a:p>
            <a:pPr marL="709371" lvl="1" indent="-229979">
              <a:spcBef>
                <a:spcPts val="0"/>
              </a:spcBef>
              <a:buClr>
                <a:srgbClr val="FF7600"/>
              </a:buClr>
              <a:buFont typeface="Arial" pitchFamily="34" charset="0"/>
              <a:buChar char="•"/>
            </a:pPr>
            <a:r>
              <a:rPr lang="en-US" sz="1400" dirty="0" smtClean="0">
                <a:cs typeface="Arial" pitchFamily="34" charset="0"/>
              </a:rPr>
              <a:t>University of Washington includes it’s special collections in the references in Wikipedia</a:t>
            </a:r>
          </a:p>
          <a:p>
            <a:pPr marL="709371" lvl="1" indent="-229979">
              <a:spcBef>
                <a:spcPts val="0"/>
              </a:spcBef>
              <a:buClr>
                <a:srgbClr val="FF7600"/>
              </a:buClr>
              <a:buFont typeface="Arial" pitchFamily="34" charset="0"/>
              <a:buChar char="•"/>
            </a:pPr>
            <a:endParaRPr lang="en-US" dirty="0" smtClean="0">
              <a:cs typeface="Arial" pitchFamily="34" charset="0"/>
            </a:endParaRPr>
          </a:p>
          <a:p>
            <a:endParaRPr lang="en-US" sz="11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0"/>
            <a:ext cx="4651375" cy="3489325"/>
          </a:xfrm>
        </p:spPr>
      </p:sp>
      <p:sp>
        <p:nvSpPr>
          <p:cNvPr id="3" name="Notes Placeholder 2"/>
          <p:cNvSpPr>
            <a:spLocks noGrp="1"/>
          </p:cNvSpPr>
          <p:nvPr>
            <p:ph type="body" idx="1"/>
          </p:nvPr>
        </p:nvSpPr>
        <p:spPr>
          <a:xfrm>
            <a:off x="179739" y="3579629"/>
            <a:ext cx="6616846" cy="5726296"/>
          </a:xfrm>
        </p:spPr>
        <p:txBody>
          <a:bodyPr>
            <a:noAutofit/>
          </a:bodyPr>
          <a:lstStyle/>
          <a:p>
            <a:pPr marL="0" marR="0" indent="0" algn="l" defTabSz="914400" rtl="0" eaLnBrk="1" fontAlgn="base" latinLnBrk="0" hangingPunct="1">
              <a:spcBef>
                <a:spcPts val="0"/>
              </a:spcBef>
              <a:spcAft>
                <a:spcPct val="0"/>
              </a:spcAft>
              <a:buClrTx/>
              <a:buSzTx/>
              <a:buFont typeface="Arial" pitchFamily="34" charset="0"/>
              <a:buChar char="•"/>
              <a:tabLst/>
              <a:defRPr/>
            </a:pPr>
            <a:r>
              <a:rPr lang="en-US" sz="1100" dirty="0" smtClean="0">
                <a:latin typeface="Arial" charset="0"/>
              </a:rPr>
              <a:t>Library systems need to look and function more like search engines, e.g., Google and Yahoo, and services, e.g., Amazon.com since these are familiar to users who are comfortable and confident in using them (p.5).</a:t>
            </a:r>
            <a:endParaRPr lang="en-US" sz="1100" dirty="0" smtClean="0"/>
          </a:p>
          <a:p>
            <a:pPr>
              <a:spcBef>
                <a:spcPts val="0"/>
              </a:spcBef>
              <a:buFont typeface="Arial" pitchFamily="34" charset="0"/>
              <a:buChar char="•"/>
            </a:pPr>
            <a:r>
              <a:rPr lang="en-US" sz="1100" dirty="0" smtClean="0"/>
              <a:t>36% of respondents reported being extremely familiar with search engines</a:t>
            </a:r>
            <a:r>
              <a:rPr lang="en-US" sz="1100" baseline="0" dirty="0" smtClean="0"/>
              <a:t> while only </a:t>
            </a:r>
            <a:r>
              <a:rPr lang="en-US" sz="1100" dirty="0" smtClean="0"/>
              <a:t>26% reported being very familiar with libraries (p.</a:t>
            </a:r>
            <a:r>
              <a:rPr lang="en-US" sz="1100" baseline="0" dirty="0" smtClean="0"/>
              <a:t> 1-8</a:t>
            </a:r>
            <a:r>
              <a:rPr lang="en-US" sz="1100" dirty="0" smtClean="0"/>
              <a:t>) </a:t>
            </a:r>
          </a:p>
          <a:p>
            <a:pPr marL="242935" indent="-229979">
              <a:spcBef>
                <a:spcPts val="0"/>
              </a:spcBef>
              <a:buFont typeface="Arial" pitchFamily="34" charset="0"/>
              <a:buChar char="•"/>
            </a:pPr>
            <a:r>
              <a:rPr lang="en-US" sz="1100" dirty="0" smtClean="0">
                <a:latin typeface="Arial" pitchFamily="34" charset="0"/>
                <a:cs typeface="Arial" pitchFamily="34" charset="0"/>
              </a:rPr>
              <a:t>VRS meets users where they are</a:t>
            </a:r>
          </a:p>
          <a:p>
            <a:pPr marL="709371" lvl="1" indent="-229979">
              <a:spcBef>
                <a:spcPts val="0"/>
              </a:spcBef>
              <a:buFont typeface="Arial" pitchFamily="34" charset="0"/>
              <a:buChar char="•"/>
            </a:pPr>
            <a:r>
              <a:rPr lang="en-US" sz="1100" dirty="0" smtClean="0">
                <a:latin typeface="Arial" pitchFamily="34" charset="0"/>
                <a:cs typeface="Arial" pitchFamily="34" charset="0"/>
              </a:rPr>
              <a:t>Text, e-mail, chat</a:t>
            </a:r>
          </a:p>
          <a:p>
            <a:pPr lvl="1">
              <a:spcBef>
                <a:spcPts val="0"/>
              </a:spcBef>
              <a:buFont typeface="Arial" pitchFamily="34" charset="0"/>
              <a:buChar char="•"/>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Facebook</a:t>
            </a:r>
            <a:r>
              <a:rPr lang="en-US" sz="1100" dirty="0" smtClean="0">
                <a:latin typeface="Arial" pitchFamily="34" charset="0"/>
                <a:cs typeface="Arial" pitchFamily="34" charset="0"/>
              </a:rPr>
              <a:t> (“On </a:t>
            </a:r>
            <a:r>
              <a:rPr lang="en-US" sz="1100" dirty="0" err="1" smtClean="0">
                <a:latin typeface="Arial" pitchFamily="34" charset="0"/>
                <a:cs typeface="Arial" pitchFamily="34" charset="0"/>
              </a:rPr>
              <a:t>Facebook</a:t>
            </a:r>
            <a:r>
              <a:rPr lang="en-US" sz="1100" dirty="0" smtClean="0">
                <a:latin typeface="Arial" pitchFamily="34" charset="0"/>
                <a:cs typeface="Arial" pitchFamily="34" charset="0"/>
              </a:rPr>
              <a:t>, Librarian Brings 2 Students From the Early 1900s to Life,” January 6, 2012, </a:t>
            </a:r>
            <a:r>
              <a:rPr lang="en-US" sz="1100" dirty="0" smtClean="0">
                <a:latin typeface="Arial" pitchFamily="34" charset="0"/>
                <a:cs typeface="Arial" pitchFamily="34" charset="0"/>
                <a:hlinkClick r:id="rId3" tooltip="View all posts by Nick DeSantis"/>
              </a:rPr>
              <a:t>Nick </a:t>
            </a:r>
            <a:r>
              <a:rPr lang="en-US" sz="1100" dirty="0" err="1" smtClean="0">
                <a:latin typeface="Arial" pitchFamily="34" charset="0"/>
                <a:cs typeface="Arial" pitchFamily="34" charset="0"/>
                <a:hlinkClick r:id="rId3" tooltip="View all posts by Nick DeSantis"/>
              </a:rPr>
              <a:t>DeSantis</a:t>
            </a:r>
            <a:r>
              <a:rPr lang="en-US" sz="1100" dirty="0" smtClean="0">
                <a:latin typeface="Arial" pitchFamily="34" charset="0"/>
                <a:cs typeface="Arial" pitchFamily="34" charset="0"/>
              </a:rPr>
              <a:t>, </a:t>
            </a:r>
            <a:r>
              <a:rPr lang="en-US" sz="1100" i="1" dirty="0" smtClean="0">
                <a:latin typeface="Arial" pitchFamily="34" charset="0"/>
                <a:cs typeface="Arial" pitchFamily="34" charset="0"/>
              </a:rPr>
              <a:t>Chronicle of Higher Education</a:t>
            </a:r>
            <a:r>
              <a:rPr lang="en-US" sz="1100" dirty="0" smtClean="0">
                <a:latin typeface="Arial" pitchFamily="34" charset="0"/>
                <a:cs typeface="Arial" pitchFamily="34" charset="0"/>
              </a:rPr>
              <a:t>. </a:t>
            </a:r>
            <a:r>
              <a:rPr lang="en-US" sz="1100" dirty="0" smtClean="0">
                <a:latin typeface="Arial" pitchFamily="34" charset="0"/>
                <a:cs typeface="Arial" pitchFamily="34" charset="0"/>
                <a:hlinkClick r:id="rId4"/>
              </a:rPr>
              <a:t>http://chronicle.com/blogs/wiredcampus/on-facebook-librarian-brings-two-students-from-the-early-1900s-to-life/34845</a:t>
            </a:r>
            <a:r>
              <a:rPr lang="en-US" sz="1100" dirty="0" smtClean="0">
                <a:latin typeface="Arial" pitchFamily="34" charset="0"/>
                <a:cs typeface="Arial" pitchFamily="34" charset="0"/>
              </a:rPr>
              <a:t> </a:t>
            </a:r>
          </a:p>
          <a:p>
            <a:pPr marL="1166571" lvl="2" indent="-229979">
              <a:spcBef>
                <a:spcPts val="0"/>
              </a:spcBef>
              <a:buFont typeface="Arial" pitchFamily="34" charset="0"/>
              <a:buChar char="•"/>
            </a:pPr>
            <a:r>
              <a:rPr lang="en-US" sz="1100" dirty="0" smtClean="0">
                <a:latin typeface="Arial" pitchFamily="34" charset="0"/>
                <a:cs typeface="Arial" pitchFamily="34" charset="0"/>
              </a:rPr>
              <a:t>Joe McDonald, sophomore at University of Nevada, Reno in 1913, and girlfriend and future wife, Leola Lewis</a:t>
            </a:r>
          </a:p>
          <a:p>
            <a:pPr marL="242935" indent="-229979">
              <a:spcBef>
                <a:spcPts val="0"/>
              </a:spcBef>
              <a:buFont typeface="Arial" pitchFamily="34" charset="0"/>
              <a:buChar char="•"/>
            </a:pPr>
            <a:r>
              <a:rPr lang="en-US" sz="1100" dirty="0" smtClean="0">
                <a:latin typeface="Arial" pitchFamily="34" charset="0"/>
                <a:cs typeface="Arial" pitchFamily="34" charset="0"/>
              </a:rPr>
              <a:t>Librarians’ expertise can deliver quality sources to users through VRS that they cannot find with a Google search</a:t>
            </a:r>
          </a:p>
          <a:p>
            <a:pPr marL="242935" indent="-229979">
              <a:spcBef>
                <a:spcPts val="0"/>
              </a:spcBef>
            </a:pPr>
            <a:endParaRPr lang="en-US" sz="1100" dirty="0" smtClean="0"/>
          </a:p>
          <a:p>
            <a:pPr marL="0" marR="0" indent="0" algn="l" defTabSz="914400" rtl="0" eaLnBrk="1" fontAlgn="base" latinLnBrk="0" hangingPunct="1">
              <a:spcBef>
                <a:spcPts val="0"/>
              </a:spcBef>
              <a:spcAft>
                <a:spcPct val="0"/>
              </a:spcAft>
              <a:buClrTx/>
              <a:buSzTx/>
              <a:buFont typeface="Arial" pitchFamily="34" charset="0"/>
              <a:buNone/>
              <a:tabLst/>
              <a:defRPr/>
            </a:pPr>
            <a:r>
              <a:rPr lang="en-US" sz="1100" dirty="0" smtClean="0"/>
              <a:t>Connaway, L. S., &amp; Dickey, T. J. (2010). </a:t>
            </a:r>
            <a:r>
              <a:rPr lang="en-US" sz="1100" i="1" dirty="0" smtClean="0"/>
              <a:t>Digital information seekers: Report of findings from selected OCLC, RIN, and JISC user behavior projects.</a:t>
            </a:r>
            <a:r>
              <a:rPr lang="en-US" sz="1100" i="1" baseline="0" dirty="0" smtClean="0"/>
              <a:t> </a:t>
            </a:r>
            <a:r>
              <a:rPr lang="en-US" sz="1100" u="sng" dirty="0" smtClean="0">
                <a:hlinkClick r:id="rId5"/>
              </a:rPr>
              <a:t>http://www.jisc.ac.uk/media/documents/publications/reports/2010/digitalinformationseekerreport.pdf</a:t>
            </a:r>
            <a:r>
              <a:rPr lang="en-US" sz="1100" u="sng" dirty="0" smtClean="0"/>
              <a:t> </a:t>
            </a:r>
            <a:r>
              <a:rPr lang="en-US" sz="1100" u="none" baseline="0" dirty="0" smtClean="0"/>
              <a:t> (p. 5).</a:t>
            </a:r>
          </a:p>
          <a:p>
            <a:pPr marL="0" marR="0" indent="0" algn="l" defTabSz="914400" rtl="0" eaLnBrk="1" fontAlgn="base" latinLnBrk="0" hangingPunct="1">
              <a:spcBef>
                <a:spcPts val="0"/>
              </a:spcBef>
              <a:spcAft>
                <a:spcPct val="0"/>
              </a:spcAft>
              <a:buClrTx/>
              <a:buSzTx/>
              <a:buFont typeface="Arial" pitchFamily="34" charset="0"/>
              <a:buChar char="•"/>
              <a:tabLst/>
              <a:defRPr/>
            </a:pPr>
            <a:endParaRPr lang="en-US" sz="1100" u="none" baseline="0" dirty="0" smtClean="0"/>
          </a:p>
          <a:p>
            <a:pPr marL="0" marR="0" indent="0" algn="l" defTabSz="914400" rtl="0" eaLnBrk="1" fontAlgn="base" latinLnBrk="0" hangingPunct="1">
              <a:spcBef>
                <a:spcPts val="0"/>
              </a:spcBef>
              <a:spcAft>
                <a:spcPct val="0"/>
              </a:spcAft>
              <a:buClrTx/>
              <a:buSzTx/>
              <a:buFont typeface="Arial" pitchFamily="34" charset="0"/>
              <a:buNone/>
              <a:tabLst/>
              <a:defRPr/>
            </a:pPr>
            <a:r>
              <a:rPr lang="en-US" sz="1100" dirty="0" smtClean="0"/>
              <a:t>De Rosa, C.</a:t>
            </a:r>
            <a:r>
              <a:rPr lang="en-US" sz="1100" baseline="0" dirty="0" smtClean="0"/>
              <a:t> (</a:t>
            </a:r>
            <a:r>
              <a:rPr lang="en-US" sz="1100" dirty="0" smtClean="0"/>
              <a:t>2005). Perceptions of libraries and information resources: A report to the OCLC membership. Dublin, Ohio: OCLC Online Computer Library Center (p.1-8). </a:t>
            </a:r>
          </a:p>
          <a:p>
            <a:pPr defTabSz="932871">
              <a:spcBef>
                <a:spcPts val="0"/>
              </a:spcBef>
            </a:pPr>
            <a:endParaRPr lang="en-US" sz="1100" dirty="0" smtClean="0"/>
          </a:p>
          <a:p>
            <a:pPr defTabSz="932871">
              <a:spcBef>
                <a:spcPts val="0"/>
              </a:spcBef>
            </a:pPr>
            <a:r>
              <a:rPr lang="en-US" sz="1100" dirty="0" smtClean="0"/>
              <a:t>“However, I would have used Google if I had had internet connection, because if you spell something incorrectly, there is a notice saying “did you mean to spell ____?” with the correct spelling of the word.  So that would have been my first choice of thing to do in this situation, but the dictionary application worked fine since I did not have internet connection.” (USS3 , Emerging, Diary 2 / 5/15/2011, Female, Age 19, </a:t>
            </a:r>
            <a:r>
              <a:rPr lang="en-US" sz="1100" i="1" dirty="0" smtClean="0"/>
              <a:t>Digital Visitors and Residents</a:t>
            </a:r>
            <a:r>
              <a:rPr lang="en-US" sz="1100" dirty="0" smtClean="0"/>
              <a:t>)</a:t>
            </a:r>
          </a:p>
          <a:p>
            <a:pPr marL="0" marR="0" indent="0" algn="l" defTabSz="932871" rtl="0" eaLnBrk="1" fontAlgn="base" latinLnBrk="0" hangingPunct="1">
              <a:spcBef>
                <a:spcPts val="0"/>
              </a:spcBef>
              <a:spcAft>
                <a:spcPct val="0"/>
              </a:spcAft>
              <a:buClrTx/>
              <a:buSzTx/>
              <a:buFontTx/>
              <a:buNone/>
              <a:tabLst/>
              <a:defRPr/>
            </a:pPr>
            <a:endParaRPr lang="en-US" sz="1100" dirty="0" smtClean="0"/>
          </a:p>
          <a:p>
            <a:pPr marL="0" marR="0" indent="0" algn="l" defTabSz="932871" rtl="0" eaLnBrk="1" fontAlgn="base" latinLnBrk="0" hangingPunct="1">
              <a:spcBef>
                <a:spcPts val="0"/>
              </a:spcBef>
              <a:spcAft>
                <a:spcPct val="0"/>
              </a:spcAft>
              <a:buClrTx/>
              <a:buSzTx/>
              <a:buFontTx/>
              <a:buNone/>
              <a:tabLst/>
              <a:defRPr/>
            </a:pPr>
            <a:r>
              <a:rPr lang="en-US" sz="1100" dirty="0" smtClean="0"/>
              <a:t>White, D., &amp; Connaway, L. S. (2011). </a:t>
            </a:r>
            <a:r>
              <a:rPr lang="en-US" sz="1100" i="1" dirty="0" smtClean="0"/>
              <a:t>Visitors and residents: What motivates engagement with the digital information environment.</a:t>
            </a:r>
            <a:r>
              <a:rPr lang="en-US" sz="1100" dirty="0" smtClean="0"/>
              <a:t> Funded by JISC, OCLC, and Oxford University. </a:t>
            </a:r>
            <a:r>
              <a:rPr lang="en-US" sz="1100" u="sng" dirty="0" smtClean="0">
                <a:hlinkClick r:id="rId6"/>
              </a:rPr>
              <a:t>http://www.oclc.org/research/activities/vandr/</a:t>
            </a:r>
            <a:endParaRPr lang="en-US" sz="1100" dirty="0" smtClean="0"/>
          </a:p>
          <a:p>
            <a:pPr defTabSz="932871"/>
            <a:endParaRPr lang="en-US" sz="1000" dirty="0" smtClean="0"/>
          </a:p>
          <a:p>
            <a:pPr defTabSz="932871"/>
            <a:endParaRPr lang="en-US" sz="1000" dirty="0" smtClean="0"/>
          </a:p>
          <a:p>
            <a:pPr defTabSz="932871"/>
            <a:endParaRPr lang="en-US" sz="900" dirty="0" smtClean="0"/>
          </a:p>
          <a:p>
            <a:endParaRPr lang="en-US" sz="900" dirty="0" smtClean="0"/>
          </a:p>
          <a:p>
            <a:endParaRPr lang="en-US" sz="9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7421" y="4319953"/>
            <a:ext cx="6842504" cy="4985972"/>
          </a:xfrm>
        </p:spPr>
        <p:txBody>
          <a:bodyPr>
            <a:noAutofit/>
          </a:bodyPr>
          <a:lstStyle/>
          <a:p>
            <a:pPr>
              <a:spcBef>
                <a:spcPts val="0"/>
              </a:spcBef>
              <a:buFont typeface="Arial" pitchFamily="34" charset="0"/>
              <a:buChar char="•"/>
            </a:pPr>
            <a:r>
              <a:rPr lang="en-US" sz="1100" dirty="0" smtClean="0"/>
              <a:t>Convenience</a:t>
            </a:r>
          </a:p>
          <a:p>
            <a:pPr lvl="1">
              <a:spcBef>
                <a:spcPts val="0"/>
              </a:spcBef>
              <a:buFont typeface="Arial" pitchFamily="34" charset="0"/>
              <a:buChar char="•"/>
            </a:pPr>
            <a:r>
              <a:rPr lang="en-US" sz="1100" dirty="0" smtClean="0"/>
              <a:t>Instant gratification at a click (p. 8)</a:t>
            </a:r>
          </a:p>
          <a:p>
            <a:pPr lvl="2">
              <a:spcBef>
                <a:spcPts val="0"/>
              </a:spcBef>
              <a:buFont typeface="Arial" pitchFamily="34" charset="0"/>
              <a:buChar char="•"/>
            </a:pPr>
            <a:r>
              <a:rPr lang="en-US" sz="1100" dirty="0" smtClean="0"/>
              <a:t>Provide seamless access to digital</a:t>
            </a:r>
            <a:r>
              <a:rPr lang="en-US" sz="1100" baseline="0" dirty="0" smtClean="0"/>
              <a:t> content</a:t>
            </a:r>
            <a:endParaRPr lang="en-US" sz="1100" dirty="0" smtClean="0"/>
          </a:p>
          <a:p>
            <a:pPr lvl="1">
              <a:spcBef>
                <a:spcPts val="0"/>
              </a:spcBef>
              <a:buFont typeface="Arial" pitchFamily="34" charset="0"/>
              <a:buChar char="•"/>
            </a:pPr>
            <a:r>
              <a:rPr lang="en-US" sz="1100" dirty="0" smtClean="0"/>
              <a:t>Deliver answers (p. 8)</a:t>
            </a:r>
          </a:p>
          <a:p>
            <a:pPr>
              <a:spcBef>
                <a:spcPts val="0"/>
              </a:spcBef>
              <a:buFont typeface="Arial" pitchFamily="34" charset="0"/>
              <a:buChar char="•"/>
            </a:pPr>
            <a:r>
              <a:rPr lang="en-US" sz="1100" dirty="0" smtClean="0"/>
              <a:t>User-centered development approach</a:t>
            </a:r>
          </a:p>
          <a:p>
            <a:pPr lvl="1">
              <a:spcBef>
                <a:spcPts val="0"/>
              </a:spcBef>
              <a:buFont typeface="Arial" pitchFamily="34" charset="0"/>
              <a:buChar char="•"/>
            </a:pPr>
            <a:r>
              <a:rPr lang="en-US" sz="1100" b="0" kern="1200" dirty="0" smtClean="0">
                <a:solidFill>
                  <a:schemeClr val="tx1"/>
                </a:solidFill>
                <a:latin typeface="Arial" pitchFamily="34" charset="0"/>
                <a:ea typeface="+mn-ea"/>
                <a:cs typeface="+mn-cs"/>
              </a:rPr>
              <a:t>Serve different constituencies</a:t>
            </a:r>
          </a:p>
          <a:p>
            <a:pPr lvl="1">
              <a:spcBef>
                <a:spcPts val="0"/>
              </a:spcBef>
              <a:buFont typeface="Arial" pitchFamily="34" charset="0"/>
              <a:buChar char="•"/>
            </a:pPr>
            <a:r>
              <a:rPr lang="en-US" sz="1100" b="0" kern="1200" dirty="0" smtClean="0">
                <a:solidFill>
                  <a:schemeClr val="tx1"/>
                </a:solidFill>
                <a:latin typeface="Arial" pitchFamily="34" charset="0"/>
                <a:ea typeface="+mn-ea"/>
                <a:cs typeface="+mn-cs"/>
              </a:rPr>
              <a:t>Adapt to changing user behaviors</a:t>
            </a:r>
          </a:p>
          <a:p>
            <a:pPr lvl="1">
              <a:spcBef>
                <a:spcPts val="0"/>
              </a:spcBef>
              <a:buFont typeface="Arial" pitchFamily="34" charset="0"/>
              <a:buChar char="•"/>
            </a:pPr>
            <a:r>
              <a:rPr lang="en-US" sz="1100" b="0" kern="1200" dirty="0" smtClean="0">
                <a:solidFill>
                  <a:schemeClr val="tx1"/>
                </a:solidFill>
                <a:latin typeface="Arial" pitchFamily="34" charset="0"/>
                <a:ea typeface="+mn-ea"/>
                <a:cs typeface="+mn-cs"/>
              </a:rPr>
              <a:t>Create metadata based on user needs</a:t>
            </a:r>
          </a:p>
          <a:p>
            <a:pPr lvl="1">
              <a:spcBef>
                <a:spcPts val="0"/>
              </a:spcBef>
              <a:buFont typeface="Arial" pitchFamily="34" charset="0"/>
              <a:buChar char="•"/>
            </a:pPr>
            <a:endParaRPr lang="en-US" sz="1100" b="0" kern="1200" dirty="0" smtClean="0">
              <a:solidFill>
                <a:schemeClr val="tx1"/>
              </a:solidFill>
              <a:latin typeface="Arial" pitchFamily="34" charset="0"/>
              <a:ea typeface="+mn-ea"/>
              <a:cs typeface="+mn-cs"/>
            </a:endParaRPr>
          </a:p>
          <a:p>
            <a:pPr>
              <a:spcBef>
                <a:spcPts val="0"/>
              </a:spcBef>
              <a:defRPr/>
            </a:pPr>
            <a:r>
              <a:rPr lang="en-US" sz="1100" b="1" dirty="0" smtClean="0">
                <a:latin typeface="Arial" pitchFamily="34" charset="0"/>
                <a:cs typeface="Arial" pitchFamily="34" charset="0"/>
              </a:rPr>
              <a:t>Digital Information Seeker, pg. 45.</a:t>
            </a:r>
            <a:endParaRPr lang="en-US" sz="1100" dirty="0" smtClean="0">
              <a:latin typeface="Arial" pitchFamily="34" charset="0"/>
              <a:cs typeface="Arial" pitchFamily="34" charset="0"/>
            </a:endParaRPr>
          </a:p>
          <a:p>
            <a:pPr>
              <a:spcBef>
                <a:spcPts val="0"/>
              </a:spcBef>
              <a:defRPr/>
            </a:pPr>
            <a:r>
              <a:rPr lang="en-US" sz="1100" dirty="0" smtClean="0">
                <a:latin typeface="Arial" pitchFamily="34" charset="0"/>
                <a:cs typeface="Arial" pitchFamily="34" charset="0"/>
              </a:rPr>
              <a:t>A synthesis of findings from these major user studies points toward a number of implications for libraries. The implications below represent broad tendencies. The various user studies themselves do take into account differences in </a:t>
            </a:r>
            <a:r>
              <a:rPr lang="en-US" sz="1100" dirty="0" err="1" smtClean="0">
                <a:latin typeface="Arial" pitchFamily="34" charset="0"/>
                <a:cs typeface="Arial" pitchFamily="34" charset="0"/>
              </a:rPr>
              <a:t>behaviour</a:t>
            </a:r>
            <a:r>
              <a:rPr lang="en-US" sz="1100" dirty="0" smtClean="0">
                <a:latin typeface="Arial" pitchFamily="34" charset="0"/>
                <a:cs typeface="Arial" pitchFamily="34" charset="0"/>
              </a:rPr>
              <a:t> based on age and gender of the subjects, and context and situation of the information needs. Differences based on academic discipline have been a common finding throughout the user </a:t>
            </a:r>
            <a:r>
              <a:rPr lang="en-US" sz="1100" dirty="0" err="1" smtClean="0">
                <a:latin typeface="Arial" pitchFamily="34" charset="0"/>
                <a:cs typeface="Arial" pitchFamily="34" charset="0"/>
              </a:rPr>
              <a:t>behaviour</a:t>
            </a:r>
            <a:r>
              <a:rPr lang="en-US" sz="1100" dirty="0" smtClean="0">
                <a:latin typeface="Arial" pitchFamily="34" charset="0"/>
                <a:cs typeface="Arial" pitchFamily="34" charset="0"/>
              </a:rPr>
              <a:t> studies. Even though the studies ask different questions of their subjects, the findings  present a rich portrait of user </a:t>
            </a:r>
            <a:r>
              <a:rPr lang="en-US" sz="1100" dirty="0" err="1" smtClean="0">
                <a:latin typeface="Arial" pitchFamily="34" charset="0"/>
                <a:cs typeface="Arial" pitchFamily="34" charset="0"/>
              </a:rPr>
              <a:t>behaviours</a:t>
            </a:r>
            <a:r>
              <a:rPr lang="en-US" sz="1100" dirty="0" smtClean="0">
                <a:latin typeface="Arial" pitchFamily="34" charset="0"/>
                <a:cs typeface="Arial" pitchFamily="34" charset="0"/>
              </a:rPr>
              <a:t>. In order to generalize findings and to present a valid portrait of user </a:t>
            </a:r>
            <a:r>
              <a:rPr lang="en-US" sz="1100" dirty="0" err="1" smtClean="0">
                <a:latin typeface="Arial" pitchFamily="34" charset="0"/>
                <a:cs typeface="Arial" pitchFamily="34" charset="0"/>
              </a:rPr>
              <a:t>behaviours</a:t>
            </a:r>
            <a:r>
              <a:rPr lang="en-US" sz="1100" dirty="0" smtClean="0">
                <a:latin typeface="Arial" pitchFamily="34" charset="0"/>
                <a:cs typeface="Arial" pitchFamily="34" charset="0"/>
              </a:rPr>
              <a:t>, it is necessary to conduct longitudinal studies of large populations. </a:t>
            </a:r>
          </a:p>
          <a:p>
            <a:pPr>
              <a:spcBef>
                <a:spcPts val="0"/>
              </a:spcBef>
              <a:defRPr/>
            </a:pPr>
            <a:r>
              <a:rPr lang="en-US" sz="1100" dirty="0" smtClean="0">
                <a:latin typeface="Arial" pitchFamily="34" charset="0"/>
                <a:cs typeface="Arial" pitchFamily="34" charset="0"/>
              </a:rPr>
              <a:t> </a:t>
            </a:r>
          </a:p>
          <a:p>
            <a:pPr>
              <a:spcBef>
                <a:spcPts val="0"/>
              </a:spcBef>
              <a:defRPr/>
            </a:pPr>
            <a:r>
              <a:rPr lang="en-US" sz="1100" dirty="0" smtClean="0">
                <a:latin typeface="Arial" pitchFamily="34" charset="0"/>
                <a:cs typeface="Arial" pitchFamily="34" charset="0"/>
              </a:rPr>
              <a:t>Implications for libraries which are shared by multiple studies include the following: </a:t>
            </a:r>
          </a:p>
          <a:p>
            <a:pPr>
              <a:spcBef>
                <a:spcPts val="0"/>
              </a:spcBef>
              <a:defRPr/>
            </a:pPr>
            <a:r>
              <a:rPr lang="en-US" sz="1100" dirty="0" smtClean="0">
                <a:latin typeface="Arial" pitchFamily="34" charset="0"/>
                <a:cs typeface="Arial" pitchFamily="34" charset="0"/>
              </a:rPr>
              <a:t>The library serves many constituencies, with </a:t>
            </a:r>
            <a:r>
              <a:rPr lang="en-US" sz="1100" i="1" dirty="0" smtClean="0">
                <a:latin typeface="Arial" pitchFamily="34" charset="0"/>
                <a:cs typeface="Arial" pitchFamily="34" charset="0"/>
              </a:rPr>
              <a:t>different needs and </a:t>
            </a:r>
            <a:r>
              <a:rPr lang="en-US" sz="1100" i="1" dirty="0" err="1" smtClean="0">
                <a:latin typeface="Arial" pitchFamily="34" charset="0"/>
                <a:cs typeface="Arial" pitchFamily="34" charset="0"/>
              </a:rPr>
              <a:t>behaviours</a:t>
            </a:r>
            <a:r>
              <a:rPr lang="en-US" sz="1100" dirty="0" smtClean="0">
                <a:latin typeface="Arial" pitchFamily="34" charset="0"/>
                <a:cs typeface="Arial" pitchFamily="34" charset="0"/>
              </a:rPr>
              <a:t>. </a:t>
            </a:r>
          </a:p>
          <a:p>
            <a:pPr>
              <a:spcBef>
                <a:spcPts val="0"/>
              </a:spcBef>
              <a:defRPr/>
            </a:pPr>
            <a:r>
              <a:rPr lang="en-US" sz="1100" dirty="0" smtClean="0">
                <a:latin typeface="Arial" pitchFamily="34" charset="0"/>
                <a:cs typeface="Arial" pitchFamily="34" charset="0"/>
              </a:rPr>
              <a:t>Library systems must do better at providing seamless access to resources. </a:t>
            </a:r>
          </a:p>
          <a:p>
            <a:pPr>
              <a:spcBef>
                <a:spcPts val="0"/>
              </a:spcBef>
              <a:defRPr/>
            </a:pPr>
            <a:r>
              <a:rPr lang="en-US" sz="1100" dirty="0" smtClean="0">
                <a:latin typeface="Arial" pitchFamily="34" charset="0"/>
                <a:cs typeface="Arial" pitchFamily="34" charset="0"/>
              </a:rPr>
              <a:t>Librarians must increasingly consider a greater variety of digital formats and content. </a:t>
            </a:r>
          </a:p>
          <a:p>
            <a:pPr lvl="1">
              <a:spcBef>
                <a:spcPts val="0"/>
              </a:spcBef>
              <a:defRPr/>
            </a:pPr>
            <a:r>
              <a:rPr lang="en-US" sz="1100" dirty="0" smtClean="0">
                <a:latin typeface="Arial" pitchFamily="34" charset="0"/>
                <a:cs typeface="Arial" pitchFamily="34" charset="0"/>
              </a:rPr>
              <a:t>Both academics and non-academics believe more digital resources of all kinds are better. </a:t>
            </a:r>
          </a:p>
          <a:p>
            <a:pPr>
              <a:spcBef>
                <a:spcPts val="0"/>
              </a:spcBef>
              <a:defRPr/>
            </a:pPr>
            <a:r>
              <a:rPr lang="en-US" sz="1100" dirty="0" smtClean="0">
                <a:latin typeface="Arial" pitchFamily="34" charset="0"/>
                <a:cs typeface="Arial" pitchFamily="34" charset="0"/>
              </a:rPr>
              <a:t>Library systems and content must be prepared for changing user </a:t>
            </a:r>
            <a:r>
              <a:rPr lang="en-US" sz="1100" dirty="0" err="1" smtClean="0">
                <a:latin typeface="Arial" pitchFamily="34" charset="0"/>
                <a:cs typeface="Arial" pitchFamily="34" charset="0"/>
              </a:rPr>
              <a:t>behaviours</a:t>
            </a:r>
            <a:r>
              <a:rPr lang="en-US" sz="1100" dirty="0" smtClean="0">
                <a:latin typeface="Arial" pitchFamily="34" charset="0"/>
                <a:cs typeface="Arial" pitchFamily="34" charset="0"/>
              </a:rPr>
              <a:t>.</a:t>
            </a:r>
          </a:p>
          <a:p>
            <a:pPr>
              <a:spcBef>
                <a:spcPts val="0"/>
              </a:spcBef>
              <a:defRPr/>
            </a:pPr>
            <a:r>
              <a:rPr lang="en-US" sz="1100" dirty="0" smtClean="0">
                <a:latin typeface="Arial" pitchFamily="34" charset="0"/>
                <a:cs typeface="Arial" pitchFamily="34" charset="0"/>
              </a:rPr>
              <a:t>High-quality, robust metadata is becoming more important for discovery of appropriate resources. </a:t>
            </a:r>
          </a:p>
          <a:p>
            <a:pPr>
              <a:spcBef>
                <a:spcPts val="0"/>
              </a:spcBef>
              <a:defRPr/>
            </a:pPr>
            <a:r>
              <a:rPr lang="en-US" sz="1100" dirty="0" smtClean="0">
                <a:latin typeface="Arial" pitchFamily="34" charset="0"/>
                <a:cs typeface="Arial" pitchFamily="34" charset="0"/>
              </a:rPr>
              <a:t>The library must advertise its brand, its value, and its resources better within the community.  </a:t>
            </a:r>
          </a:p>
          <a:p>
            <a:pPr>
              <a:spcBef>
                <a:spcPts val="0"/>
              </a:spcBef>
            </a:pPr>
            <a:endParaRPr lang="en-US" sz="1100" dirty="0" smtClean="0"/>
          </a:p>
          <a:p>
            <a:pPr>
              <a:spcBef>
                <a:spcPts val="0"/>
              </a:spcBef>
            </a:pPr>
            <a:r>
              <a:rPr lang="en-US" sz="1100" dirty="0" smtClean="0"/>
              <a:t>Centre for Information </a:t>
            </a:r>
            <a:r>
              <a:rPr lang="en-US" sz="1100" dirty="0" err="1" smtClean="0"/>
              <a:t>Behaviour</a:t>
            </a:r>
            <a:r>
              <a:rPr lang="en-US" sz="1100" dirty="0" smtClean="0"/>
              <a:t> and the Evaluation of Research. (2008). </a:t>
            </a:r>
            <a:r>
              <a:rPr lang="en-US" sz="1100" i="1" dirty="0" smtClean="0"/>
              <a:t>Information </a:t>
            </a:r>
          </a:p>
          <a:p>
            <a:pPr>
              <a:spcBef>
                <a:spcPts val="0"/>
              </a:spcBef>
            </a:pPr>
            <a:r>
              <a:rPr lang="en-US" sz="1100" i="1" dirty="0" err="1" smtClean="0"/>
              <a:t>behaviour</a:t>
            </a:r>
            <a:r>
              <a:rPr lang="en-US" sz="1100" i="1" dirty="0" smtClean="0"/>
              <a:t> of the researcher of the future: A CIBER briefing paper. </a:t>
            </a:r>
            <a:r>
              <a:rPr lang="en-US" sz="1100" dirty="0" smtClean="0"/>
              <a:t>London: CIBER (p. 8). </a:t>
            </a:r>
            <a:endParaRPr lang="en-US" sz="11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Dempsey, L. (2008). "Always on: Libraries in a world of permanent connectivity" </a:t>
            </a:r>
            <a:r>
              <a:rPr lang="en-US" sz="1400" i="1" dirty="0" smtClean="0"/>
              <a:t>First Monday</a:t>
            </a:r>
            <a:r>
              <a:rPr lang="en-US" sz="1400" dirty="0" smtClean="0"/>
              <a:t> [Online], (</a:t>
            </a:r>
            <a:r>
              <a:rPr lang="en-US" sz="1400" i="1" dirty="0" smtClean="0"/>
              <a:t>14) </a:t>
            </a:r>
            <a:r>
              <a:rPr lang="en-US" sz="1400" i="0" dirty="0" smtClean="0"/>
              <a:t>1</a:t>
            </a:r>
            <a:r>
              <a:rPr lang="en-US" sz="1400" dirty="0" smtClean="0"/>
              <a:t>. Retrieved from </a:t>
            </a:r>
            <a:r>
              <a:rPr lang="en-US" sz="1400" dirty="0" smtClean="0">
                <a:hlinkClick r:id="rId3"/>
              </a:rPr>
              <a:t>http://www.firstmonday.org/htbin/cgiwrap/bin/ojs/index.php/fm/article/view/2291/2070</a:t>
            </a:r>
            <a:endParaRPr lang="en-US" sz="14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b="0" dirty="0" smtClean="0"/>
              <a:t>Today, more than 1.7 billion people, or almost one out of every four humans on the planet, are online (Wasserman, 2012).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b="0" dirty="0" smtClean="0"/>
              <a:t>Wasserman, S. (2012, June 18). The </a:t>
            </a:r>
            <a:r>
              <a:rPr lang="en-US" sz="1400" b="0" dirty="0" err="1" smtClean="0"/>
              <a:t>amazon</a:t>
            </a:r>
            <a:r>
              <a:rPr lang="en-US" sz="1400" b="0" baseline="0" dirty="0" smtClean="0"/>
              <a:t> effect. </a:t>
            </a:r>
            <a:r>
              <a:rPr lang="en-US" sz="1400" b="0" i="1" baseline="0" dirty="0" smtClean="0"/>
              <a:t>The Nation. </a:t>
            </a:r>
            <a:r>
              <a:rPr lang="en-US" sz="1400" b="0" i="0" baseline="0" dirty="0" smtClean="0"/>
              <a:t>Retrieved from </a:t>
            </a:r>
            <a:r>
              <a:rPr lang="en-US" sz="1400" dirty="0" smtClean="0">
                <a:hlinkClick r:id="rId4"/>
              </a:rPr>
              <a:t>http://www.thenation.com/article/168125/amazon-effect</a:t>
            </a:r>
            <a:endParaRPr lang="en-US" sz="14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endParaRPr lang="en-US"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Trove</a:t>
            </a:r>
            <a:r>
              <a:rPr lang="en-US" sz="1400" baseline="0" dirty="0" smtClean="0"/>
              <a:t> (National Library of Australia): </a:t>
            </a:r>
            <a:r>
              <a:rPr lang="en-US" sz="1400" dirty="0" smtClean="0">
                <a:hlinkClick r:id="rId3"/>
              </a:rPr>
              <a:t>http://trove.nla.gov.au/</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2234" y="4420314"/>
            <a:ext cx="6378498" cy="4444905"/>
          </a:xfrm>
        </p:spPr>
        <p:txBody>
          <a:bodyPr>
            <a:noAutofit/>
          </a:bodyPr>
          <a:lstStyle/>
          <a:p>
            <a:pPr>
              <a:spcBef>
                <a:spcPts val="0"/>
              </a:spcBef>
              <a:buFont typeface="Arial" pitchFamily="34" charset="0"/>
              <a:buChar char="•"/>
            </a:pPr>
            <a:r>
              <a:rPr lang="en-US" sz="1400" dirty="0" smtClean="0"/>
              <a:t>Adding</a:t>
            </a:r>
            <a:r>
              <a:rPr lang="en-US" sz="1400" baseline="0" dirty="0" smtClean="0"/>
              <a:t> tags, reviews, and comments are also options </a:t>
            </a:r>
            <a:endParaRPr lang="en-US" sz="1400" dirty="0" smtClean="0"/>
          </a:p>
          <a:p>
            <a:pPr>
              <a:spcBef>
                <a:spcPts val="0"/>
              </a:spcBef>
            </a:pPr>
            <a:endParaRPr lang="en-US" sz="1400" dirty="0" smtClean="0"/>
          </a:p>
          <a:p>
            <a:pPr>
              <a:spcBef>
                <a:spcPts val="0"/>
              </a:spcBef>
            </a:pPr>
            <a:r>
              <a:rPr lang="en-US" sz="1400" dirty="0" smtClean="0"/>
              <a:t>Interviewer: “Right, so you kind of trust the crowd at a certain level.”</a:t>
            </a:r>
          </a:p>
          <a:p>
            <a:pPr>
              <a:spcBef>
                <a:spcPts val="0"/>
              </a:spcBef>
            </a:pPr>
            <a:r>
              <a:rPr lang="en-US" sz="1400" dirty="0" smtClean="0"/>
              <a:t>Respondent: “At a certain level, yes. I’m also wary but I also trust the crowd, especially for like tying a tie video. There are 10 million views for this tying a tie video, it probably is pretty good.” (USG2 0:41:09, Male, Age 25, </a:t>
            </a:r>
            <a:r>
              <a:rPr lang="en-US" sz="1400" i="1" dirty="0" smtClean="0"/>
              <a:t>Digital Visitors</a:t>
            </a:r>
            <a:r>
              <a:rPr lang="en-US" sz="1400" i="1" baseline="0" dirty="0" smtClean="0"/>
              <a:t> and Residents</a:t>
            </a:r>
            <a:r>
              <a:rPr lang="en-US" sz="1400" dirty="0" smtClean="0"/>
              <a:t>)</a:t>
            </a:r>
          </a:p>
          <a:p>
            <a:pPr>
              <a:spcBef>
                <a:spcPts val="0"/>
              </a:spcBef>
            </a:pPr>
            <a:endParaRPr lang="en-US" sz="1400" dirty="0" smtClean="0"/>
          </a:p>
          <a:p>
            <a:pPr>
              <a:spcBef>
                <a:spcPts val="0"/>
              </a:spcBef>
            </a:pPr>
            <a:r>
              <a:rPr lang="en-US" sz="1400" dirty="0" smtClean="0"/>
              <a:t>Westerville</a:t>
            </a:r>
            <a:r>
              <a:rPr lang="en-US" sz="1400" baseline="0" dirty="0" smtClean="0"/>
              <a:t> Public Library: </a:t>
            </a:r>
            <a:r>
              <a:rPr lang="en-US" sz="1400" dirty="0" smtClean="0">
                <a:hlinkClick r:id="rId3"/>
              </a:rPr>
              <a:t>http://www.westervillelibrary.org/</a:t>
            </a:r>
            <a:endParaRPr lang="en-US" sz="1400" dirty="0" smtClean="0"/>
          </a:p>
          <a:p>
            <a:pPr>
              <a:spcBef>
                <a:spcPts val="0"/>
              </a:spcBef>
            </a:pPr>
            <a:r>
              <a:rPr lang="en-US" sz="1400" dirty="0" smtClean="0"/>
              <a:t>Amazon:</a:t>
            </a:r>
            <a:r>
              <a:rPr lang="en-US" sz="1400" baseline="0" dirty="0" smtClean="0"/>
              <a:t> amazon.com</a:t>
            </a:r>
            <a:endParaRPr lang="en-US" sz="14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Mathews, B. (2012). </a:t>
            </a:r>
            <a:r>
              <a:rPr lang="en-US" sz="1400" i="1" dirty="0" smtClean="0"/>
              <a:t>Think like a startup: A white paper to inspire library entrepreneurialism </a:t>
            </a:r>
            <a:r>
              <a:rPr lang="en-US" sz="1400" dirty="0" smtClean="0"/>
              <a:t>[White paper]</a:t>
            </a:r>
            <a:r>
              <a:rPr lang="en-US" sz="1400" i="1" dirty="0" smtClean="0"/>
              <a:t>. </a:t>
            </a:r>
            <a:r>
              <a:rPr lang="en-US" sz="1400" dirty="0" smtClean="0"/>
              <a:t>Retrieved from </a:t>
            </a:r>
            <a:r>
              <a:rPr lang="en-US" sz="1400" dirty="0" smtClean="0">
                <a:hlinkClick r:id="rId3"/>
              </a:rPr>
              <a:t>http://chronicle.com/blognetwork/theubiquitouslibrarian/2012/04/04/think-like-a-startup-a-white-paper/</a:t>
            </a:r>
            <a:r>
              <a:rPr lang="en-US" sz="1400" i="1" dirty="0" smtClean="0"/>
              <a:t> </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5688" y="4420315"/>
            <a:ext cx="6300439" cy="4187666"/>
          </a:xfrm>
        </p:spPr>
        <p:txBody>
          <a:bodyPr>
            <a:noAutofit/>
          </a:bodyPr>
          <a:lstStyle/>
          <a:p>
            <a:pPr>
              <a:defRPr/>
            </a:pPr>
            <a:r>
              <a:rPr lang="en-US" sz="1400" dirty="0" smtClean="0"/>
              <a:t>“Joseph </a:t>
            </a:r>
            <a:r>
              <a:rPr lang="en-US" sz="1400" dirty="0" err="1" smtClean="0"/>
              <a:t>Michelli</a:t>
            </a:r>
            <a:r>
              <a:rPr lang="en-US" sz="1400" dirty="0" smtClean="0"/>
              <a:t> provides insight that propelled Starbucks from turning ordinary into extraordinary experiences.  His vision is based on the process of making a personal connection with people through a framework based on connecting, discovering, and responding.  This transforms patrons into people and makes library usage personal.  By focusing on relationship building instead of service excellence, organizations can uncover new needs and be in position to make a stronger impact.” (pg. 9)</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t>Mathews, B. (2012). </a:t>
            </a:r>
            <a:r>
              <a:rPr lang="en-US" sz="1400" i="1" dirty="0" smtClean="0"/>
              <a:t>Think like a startup: A white paper to inspire library entrepreneurialism </a:t>
            </a:r>
            <a:r>
              <a:rPr lang="en-US" sz="1400" dirty="0" smtClean="0"/>
              <a:t>[White paper]</a:t>
            </a:r>
            <a:r>
              <a:rPr lang="en-US" sz="1400" i="1" dirty="0" smtClean="0"/>
              <a:t>. </a:t>
            </a:r>
            <a:r>
              <a:rPr lang="en-US" sz="1400" dirty="0" smtClean="0"/>
              <a:t>Retrieved from </a:t>
            </a:r>
            <a:r>
              <a:rPr lang="en-US" sz="1400" dirty="0" smtClean="0">
                <a:hlinkClick r:id="rId3"/>
              </a:rPr>
              <a:t>http://chronicle.com/blognetwork/theubiquitouslibrarian/2012/04/04/think-like-a-startup-a-white-paper/</a:t>
            </a:r>
            <a:r>
              <a:rPr lang="en-US" sz="1400" i="1" dirty="0" smtClean="0"/>
              <a:t> </a:t>
            </a:r>
            <a:endParaRPr lang="en-US" sz="1400" dirty="0" smtClean="0"/>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9141" y="4420315"/>
            <a:ext cx="6177776" cy="4400300"/>
          </a:xfrm>
        </p:spPr>
        <p:txBody>
          <a:bodyPr>
            <a:noAutofit/>
          </a:bodyPr>
          <a:lstStyle/>
          <a:p>
            <a:pPr>
              <a:spcBef>
                <a:spcPts val="0"/>
              </a:spcBef>
              <a:buFont typeface="Arial" pitchFamily="34" charset="0"/>
              <a:buChar char="•"/>
            </a:pPr>
            <a:r>
              <a:rPr lang="en-US" sz="1400" dirty="0" smtClean="0"/>
              <a:t>“Fail faster, fail smarter” (p. 5)</a:t>
            </a:r>
          </a:p>
          <a:p>
            <a:pPr lvl="1">
              <a:spcBef>
                <a:spcPts val="0"/>
              </a:spcBef>
              <a:buFont typeface="Arial" pitchFamily="34" charset="0"/>
              <a:buChar char="•"/>
            </a:pPr>
            <a:r>
              <a:rPr lang="en-US" sz="1400" dirty="0" smtClean="0"/>
              <a:t>Failure is part of process</a:t>
            </a:r>
          </a:p>
          <a:p>
            <a:pPr>
              <a:spcBef>
                <a:spcPts val="0"/>
              </a:spcBef>
              <a:buFont typeface="Arial" pitchFamily="34" charset="0"/>
              <a:buChar char="•"/>
            </a:pPr>
            <a:r>
              <a:rPr lang="en-US" sz="1400" dirty="0" smtClean="0"/>
              <a:t>“Good enough is good enough to start” (p. 5) – it works for our users</a:t>
            </a:r>
          </a:p>
          <a:p>
            <a:pPr lvl="1">
              <a:spcBef>
                <a:spcPts val="0"/>
              </a:spcBef>
              <a:buFont typeface="Arial" pitchFamily="34" charset="0"/>
              <a:buChar char="•"/>
            </a:pPr>
            <a:r>
              <a:rPr lang="en-US" sz="1400" dirty="0" smtClean="0"/>
              <a:t>Have a raw form of concept &amp; go with it, then build upon success</a:t>
            </a:r>
          </a:p>
          <a:p>
            <a:pPr>
              <a:spcBef>
                <a:spcPts val="0"/>
              </a:spcBef>
              <a:buFont typeface="Arial" pitchFamily="34" charset="0"/>
              <a:buChar char="•"/>
            </a:pPr>
            <a:r>
              <a:rPr lang="en-US" sz="1400" dirty="0" smtClean="0"/>
              <a:t>“Feed the feedback loop” (p. 5)</a:t>
            </a:r>
          </a:p>
          <a:p>
            <a:pPr lvl="1">
              <a:spcBef>
                <a:spcPts val="0"/>
              </a:spcBef>
              <a:buFont typeface="Arial" pitchFamily="34" charset="0"/>
              <a:buChar char="•"/>
            </a:pPr>
            <a:r>
              <a:rPr lang="en-US" sz="1400" dirty="0" smtClean="0"/>
              <a:t>Let the users nurture the concept to build it up</a:t>
            </a:r>
          </a:p>
          <a:p>
            <a:pPr marL="0" marR="0" indent="0" algn="l" defTabSz="914400" rtl="0" eaLnBrk="1" fontAlgn="base" latinLnBrk="0" hangingPunct="1">
              <a:spcBef>
                <a:spcPts val="0"/>
              </a:spcBef>
              <a:spcAft>
                <a:spcPct val="0"/>
              </a:spcAft>
              <a:buClrTx/>
              <a:buSzTx/>
              <a:buFontTx/>
              <a:buNone/>
              <a:tabLst/>
              <a:defRPr/>
            </a:pPr>
            <a:endParaRPr lang="en-US" sz="1400" dirty="0" smtClean="0"/>
          </a:p>
          <a:p>
            <a:pPr marL="0" marR="0" indent="0" algn="l" defTabSz="914400" rtl="0" eaLnBrk="1" fontAlgn="base" latinLnBrk="0" hangingPunct="1">
              <a:spcBef>
                <a:spcPts val="0"/>
              </a:spcBef>
              <a:spcAft>
                <a:spcPct val="0"/>
              </a:spcAft>
              <a:buClrTx/>
              <a:buSzTx/>
              <a:buFontTx/>
              <a:buNone/>
              <a:tabLst/>
              <a:defRPr/>
            </a:pPr>
            <a:r>
              <a:rPr lang="en-US" sz="1400" dirty="0" smtClean="0"/>
              <a:t>Mathews, B. (2012). </a:t>
            </a:r>
            <a:r>
              <a:rPr lang="en-US" sz="1400" i="1" dirty="0" smtClean="0"/>
              <a:t>Think like a startup: A white paper to inspire library entrepreneurialism </a:t>
            </a:r>
            <a:r>
              <a:rPr lang="en-US" sz="1400" dirty="0" smtClean="0"/>
              <a:t>[White paper]</a:t>
            </a:r>
            <a:r>
              <a:rPr lang="en-US" sz="1400" i="1" dirty="0" smtClean="0"/>
              <a:t>. </a:t>
            </a:r>
            <a:r>
              <a:rPr lang="en-US" sz="1400" dirty="0" smtClean="0"/>
              <a:t>Retrieved from </a:t>
            </a:r>
            <a:r>
              <a:rPr lang="en-US" sz="1400" dirty="0" smtClean="0">
                <a:hlinkClick r:id="rId3"/>
              </a:rPr>
              <a:t>http://chronicle.com/blognetwork/theubiquitouslibrarian/2012/04/04/think-like-a-startup-a-white-paper/</a:t>
            </a:r>
            <a:r>
              <a:rPr lang="en-US" sz="1400" i="1" dirty="0" smtClean="0"/>
              <a:t> </a:t>
            </a:r>
            <a:r>
              <a:rPr lang="en-US" sz="1400" i="0" dirty="0" smtClean="0"/>
              <a:t>(p.5)</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0"/>
              </a:spcBef>
              <a:buFont typeface="Arial" pitchFamily="34" charset="0"/>
              <a:buChar char="•"/>
            </a:pPr>
            <a:r>
              <a:rPr lang="en-US" sz="1400" dirty="0" smtClean="0"/>
              <a:t>Plant many seeds (p.5)</a:t>
            </a:r>
          </a:p>
          <a:p>
            <a:pPr lvl="1">
              <a:spcBef>
                <a:spcPts val="0"/>
              </a:spcBef>
              <a:buFont typeface="Arial" pitchFamily="34" charset="0"/>
              <a:buChar char="•"/>
            </a:pPr>
            <a:r>
              <a:rPr lang="en-US" sz="1400" dirty="0" smtClean="0"/>
              <a:t>Try lots of decent ideas instead of one good one </a:t>
            </a:r>
          </a:p>
          <a:p>
            <a:pPr lvl="1">
              <a:spcBef>
                <a:spcPts val="0"/>
              </a:spcBef>
              <a:buFont typeface="Arial" pitchFamily="34" charset="0"/>
              <a:buChar char="•"/>
            </a:pPr>
            <a:r>
              <a:rPr lang="en-US" sz="1400" dirty="0" smtClean="0"/>
              <a:t>See what works</a:t>
            </a:r>
          </a:p>
          <a:p>
            <a:pPr>
              <a:spcBef>
                <a:spcPts val="0"/>
              </a:spcBef>
              <a:buFont typeface="Arial" pitchFamily="34" charset="0"/>
              <a:buChar char="•"/>
            </a:pPr>
            <a:r>
              <a:rPr lang="en-US" sz="1400" dirty="0" smtClean="0"/>
              <a:t>Seize the white space (p.5)</a:t>
            </a:r>
          </a:p>
          <a:p>
            <a:pPr lvl="1">
              <a:spcBef>
                <a:spcPts val="0"/>
              </a:spcBef>
              <a:buFont typeface="Arial" pitchFamily="34" charset="0"/>
              <a:buChar char="•"/>
            </a:pPr>
            <a:r>
              <a:rPr lang="en-US" sz="1400" dirty="0" smtClean="0"/>
              <a:t>“Don’t limit  your innovation to traditional library boundaries”</a:t>
            </a:r>
          </a:p>
          <a:p>
            <a:pPr marL="0" marR="0" indent="0" algn="l" defTabSz="914400" rtl="0" eaLnBrk="1" fontAlgn="base" latinLnBrk="0" hangingPunct="1">
              <a:spcBef>
                <a:spcPts val="0"/>
              </a:spcBef>
              <a:spcAft>
                <a:spcPct val="0"/>
              </a:spcAft>
              <a:buClrTx/>
              <a:buSzTx/>
              <a:buFontTx/>
              <a:buNone/>
              <a:tabLst/>
              <a:defRPr/>
            </a:pPr>
            <a:endParaRPr lang="en-US" sz="1400" dirty="0" smtClean="0"/>
          </a:p>
          <a:p>
            <a:pPr marL="0" marR="0" indent="0" algn="l" defTabSz="914400" rtl="0" eaLnBrk="1" fontAlgn="base" latinLnBrk="0" hangingPunct="1">
              <a:spcBef>
                <a:spcPts val="0"/>
              </a:spcBef>
              <a:spcAft>
                <a:spcPct val="0"/>
              </a:spcAft>
              <a:buClrTx/>
              <a:buSzTx/>
              <a:buFontTx/>
              <a:buNone/>
              <a:tabLst/>
              <a:defRPr/>
            </a:pPr>
            <a:r>
              <a:rPr lang="en-US" sz="1400" dirty="0" smtClean="0"/>
              <a:t>Mathews, B. (2012). </a:t>
            </a:r>
            <a:r>
              <a:rPr lang="en-US" sz="1400" i="1" dirty="0" smtClean="0"/>
              <a:t>Think like a startup: A white paper to inspire library entrepreneurialism </a:t>
            </a:r>
            <a:r>
              <a:rPr lang="en-US" sz="1400" dirty="0" smtClean="0"/>
              <a:t>[White paper]</a:t>
            </a:r>
            <a:r>
              <a:rPr lang="en-US" sz="1400" i="1" dirty="0" smtClean="0"/>
              <a:t>. </a:t>
            </a:r>
            <a:r>
              <a:rPr lang="en-US" sz="1400" dirty="0" smtClean="0"/>
              <a:t>Retrieved from </a:t>
            </a:r>
            <a:r>
              <a:rPr lang="en-US" sz="1400" dirty="0" smtClean="0">
                <a:hlinkClick r:id="rId3"/>
              </a:rPr>
              <a:t>http://chronicle.com/blognetwork/theubiquitouslibrarian/2012/04/04/think-like-a-startup-a-white-paper/</a:t>
            </a:r>
            <a:r>
              <a:rPr lang="en-US" sz="1400" i="1" dirty="0" smtClean="0"/>
              <a:t> </a:t>
            </a:r>
            <a:r>
              <a:rPr lang="en-US" sz="1400" i="0" dirty="0" smtClean="0"/>
              <a:t>(p.5)</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3024" y="4420315"/>
            <a:ext cx="6545766" cy="4734836"/>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t>Mathews, B. (2012). </a:t>
            </a:r>
            <a:r>
              <a:rPr lang="en-US" sz="1100" i="1" dirty="0" smtClean="0"/>
              <a:t>Think like a startup: A white paper to inspire library entrepreneurialism </a:t>
            </a:r>
            <a:r>
              <a:rPr lang="en-US" sz="1100" dirty="0" smtClean="0"/>
              <a:t>[White paper]</a:t>
            </a:r>
            <a:r>
              <a:rPr lang="en-US" sz="1100" i="1" dirty="0" smtClean="0"/>
              <a:t>. </a:t>
            </a:r>
            <a:r>
              <a:rPr lang="en-US" sz="1100" dirty="0" smtClean="0"/>
              <a:t>Retrieved from </a:t>
            </a:r>
            <a:r>
              <a:rPr lang="en-US" sz="1100" dirty="0" smtClean="0">
                <a:hlinkClick r:id="rId3"/>
              </a:rPr>
              <a:t>http://chronicle.com/blognetwork/theubiquitouslibrarian/2012/04/04/think-like-a-startup-a-white-paper/</a:t>
            </a:r>
            <a:r>
              <a:rPr lang="en-US" sz="1100" i="1" dirty="0" smtClean="0"/>
              <a:t> </a:t>
            </a:r>
            <a:endParaRPr lang="en-US" sz="11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dirty="0" smtClean="0"/>
          </a:p>
          <a:p>
            <a:r>
              <a:rPr lang="en-US" sz="1100" dirty="0" smtClean="0"/>
              <a:t>Users do not know they can ask librarians (</a:t>
            </a:r>
            <a:r>
              <a:rPr lang="en-US" sz="1100" dirty="0" err="1" smtClean="0"/>
              <a:t>Kolowich</a:t>
            </a:r>
            <a:r>
              <a:rPr lang="en-US" sz="1100" dirty="0" smtClean="0"/>
              <a:t>, </a:t>
            </a:r>
            <a:r>
              <a:rPr lang="en-US" sz="1100" i="1" dirty="0" smtClean="0"/>
              <a:t>Seeking synchronicity: Revelations and recommendations for virtual reference</a:t>
            </a:r>
            <a:r>
              <a:rPr lang="en-US" sz="1100" dirty="0" smtClean="0"/>
              <a:t>)</a:t>
            </a:r>
          </a:p>
          <a:p>
            <a:endParaRPr lang="en-US" sz="1100" dirty="0" smtClean="0">
              <a:solidFill>
                <a:srgbClr val="C00000"/>
              </a:solidFill>
            </a:endParaRPr>
          </a:p>
          <a:p>
            <a:r>
              <a:rPr lang="en-US" sz="1100" dirty="0" smtClean="0"/>
              <a:t>Example: Seeking Synchronicity</a:t>
            </a:r>
            <a:endParaRPr lang="en-US" sz="1100" baseline="0" dirty="0" smtClean="0"/>
          </a:p>
          <a:p>
            <a:pPr lvl="1">
              <a:buFont typeface="Arial" pitchFamily="34" charset="0"/>
              <a:buChar char="•"/>
            </a:pPr>
            <a:r>
              <a:rPr lang="en-US" sz="1100" baseline="0" dirty="0" smtClean="0"/>
              <a:t>Librarians identified successful VR encounters as those where they were able to offer instruction and specialized knowledge, the user had a positive attitude</a:t>
            </a:r>
          </a:p>
          <a:p>
            <a:pPr lvl="1">
              <a:buFont typeface="Arial" pitchFamily="34" charset="0"/>
              <a:buChar char="•"/>
            </a:pPr>
            <a:r>
              <a:rPr lang="en-US" sz="1100" baseline="0" dirty="0" smtClean="0"/>
              <a:t>Users identified successful VR encounters as those providing convenience, an accurate answer, and they were comfortable with the service</a:t>
            </a:r>
          </a:p>
          <a:p>
            <a:pPr lvl="1">
              <a:buFont typeface="Arial" pitchFamily="34" charset="0"/>
              <a:buNone/>
            </a:pPr>
            <a:endParaRPr lang="en-US" sz="1100" dirty="0" smtClean="0"/>
          </a:p>
          <a:p>
            <a:pPr>
              <a:lnSpc>
                <a:spcPct val="100000"/>
              </a:lnSpc>
              <a:spcBef>
                <a:spcPts val="600"/>
              </a:spcBef>
            </a:pPr>
            <a:r>
              <a:rPr lang="en-US" sz="1100" dirty="0" smtClean="0">
                <a:latin typeface="Arial" pitchFamily="34" charset="0"/>
                <a:cs typeface="Arial" pitchFamily="34" charset="0"/>
              </a:rPr>
              <a:t>Connaway, L. S., &amp; Radford, M. L. (2011). </a:t>
            </a:r>
            <a:r>
              <a:rPr lang="en-US" sz="1100" i="1" dirty="0" smtClean="0">
                <a:latin typeface="Arial" pitchFamily="34" charset="0"/>
                <a:cs typeface="Arial" pitchFamily="34" charset="0"/>
              </a:rPr>
              <a:t>Seeking synchronicity: Revelations and recommendations for virtual reference.</a:t>
            </a:r>
            <a:r>
              <a:rPr lang="en-US" sz="1100" dirty="0" smtClean="0">
                <a:latin typeface="Arial" pitchFamily="34" charset="0"/>
                <a:cs typeface="Arial" pitchFamily="34" charset="0"/>
              </a:rPr>
              <a:t> Dublin, OH: OCLC Research. Retrieved from </a:t>
            </a:r>
            <a:r>
              <a:rPr lang="en-US" sz="1100" u="sng" dirty="0" smtClean="0">
                <a:latin typeface="Arial" pitchFamily="34" charset="0"/>
                <a:cs typeface="Arial" pitchFamily="34" charset="0"/>
                <a:hlinkClick r:id="rId4"/>
              </a:rPr>
              <a:t>http://www.oclc.org/reports/synchronicity/full.pdf</a:t>
            </a:r>
            <a:r>
              <a:rPr lang="en-US" sz="1100" dirty="0" smtClean="0">
                <a:latin typeface="Arial" pitchFamily="34" charset="0"/>
                <a:cs typeface="Arial" pitchFamily="34" charset="0"/>
              </a:rPr>
              <a:t> </a:t>
            </a:r>
          </a:p>
          <a:p>
            <a:endParaRPr lang="en-US" sz="11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err="1" smtClean="0"/>
              <a:t>Kolowich</a:t>
            </a:r>
            <a:r>
              <a:rPr lang="en-US" sz="1100" dirty="0" smtClean="0"/>
              <a:t>, S. (2011, 22 August). Study: College students rarely use librarians’ expertise. </a:t>
            </a:r>
            <a:r>
              <a:rPr lang="en-US" sz="1100" i="1" dirty="0" smtClean="0"/>
              <a:t>USA Today. </a:t>
            </a:r>
            <a:r>
              <a:rPr lang="en-US" sz="1100" dirty="0" smtClean="0"/>
              <a:t> Retrieved from: </a:t>
            </a:r>
            <a:r>
              <a:rPr lang="en-US" sz="1100" dirty="0" smtClean="0">
                <a:hlinkClick r:id="rId5"/>
              </a:rPr>
              <a:t>http://www.usatoday.com/news/education/story/2011-08-22/Study-College-students-rarely-use-librarians-expertise/50094086/1</a:t>
            </a:r>
            <a:endParaRPr lang="en-US" sz="1100" dirty="0" smtClean="0"/>
          </a:p>
          <a:p>
            <a:endParaRPr lang="en-US" sz="11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t>Microsoft Clip Art</a:t>
            </a:r>
          </a:p>
          <a:p>
            <a:endParaRPr lang="en-US" sz="1100" dirty="0" smtClean="0"/>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1070" y="4420313"/>
            <a:ext cx="6632812" cy="4885611"/>
          </a:xfrm>
        </p:spPr>
        <p:txBody>
          <a:bodyPr>
            <a:noAutofit/>
          </a:bodyPr>
          <a:lstStyle/>
          <a:p>
            <a:r>
              <a:rPr lang="en-GB" sz="1400" kern="1200" dirty="0" smtClean="0">
                <a:solidFill>
                  <a:schemeClr val="tx1"/>
                </a:solidFill>
                <a:cs typeface="Arial" pitchFamily="34" charset="0"/>
              </a:rPr>
              <a:t>All of this will affect the role of the librarian who might increasingly have to help students clarify and interpret tasks and briefs, find the appropriate resources and run information skills sessions</a:t>
            </a:r>
            <a:r>
              <a:rPr lang="en-GB" sz="1400" b="1" kern="1200" dirty="0" smtClean="0">
                <a:solidFill>
                  <a:schemeClr val="tx1"/>
                </a:solidFill>
                <a:cs typeface="Arial" pitchFamily="34" charset="0"/>
              </a:rPr>
              <a:t>. </a:t>
            </a:r>
            <a:r>
              <a:rPr lang="en-GB" sz="1400" kern="1200" dirty="0" err="1" smtClean="0">
                <a:solidFill>
                  <a:schemeClr val="tx1"/>
                </a:solidFill>
                <a:cs typeface="Arial" pitchFamily="34" charset="0"/>
              </a:rPr>
              <a:t>Connaway</a:t>
            </a:r>
            <a:r>
              <a:rPr lang="en-GB" sz="1400" kern="1200" dirty="0" smtClean="0">
                <a:solidFill>
                  <a:schemeClr val="tx1"/>
                </a:solidFill>
                <a:cs typeface="Arial" pitchFamily="34" charset="0"/>
              </a:rPr>
              <a:t> identifies a few key issues for libraries to consider:</a:t>
            </a:r>
            <a:endParaRPr lang="en-US" sz="1400" kern="1200" dirty="0" smtClean="0">
              <a:solidFill>
                <a:schemeClr val="tx1"/>
              </a:solidFill>
              <a:cs typeface="Arial" pitchFamily="34" charset="0"/>
            </a:endParaRPr>
          </a:p>
          <a:p>
            <a:r>
              <a:rPr lang="en-GB" sz="1400" kern="1200" dirty="0" smtClean="0">
                <a:solidFill>
                  <a:schemeClr val="tx1"/>
                </a:solidFill>
                <a:cs typeface="Arial" pitchFamily="34" charset="0"/>
              </a:rPr>
              <a:t>1.  Keep talking</a:t>
            </a:r>
            <a:r>
              <a:rPr lang="en-GB" sz="1400" b="1" kern="1200" dirty="0" smtClean="0">
                <a:solidFill>
                  <a:schemeClr val="tx1"/>
                </a:solidFill>
                <a:cs typeface="Arial" pitchFamily="34" charset="0"/>
              </a:rPr>
              <a:t>:</a:t>
            </a:r>
            <a:r>
              <a:rPr lang="en-GB" sz="1400" kern="1200" dirty="0" smtClean="0">
                <a:solidFill>
                  <a:schemeClr val="tx1"/>
                </a:solidFill>
                <a:cs typeface="Arial" pitchFamily="34" charset="0"/>
              </a:rPr>
              <a:t>  Librarians need to market and promote their services and be very transparent about what they offer, in addition to ‘books’.</a:t>
            </a:r>
            <a:endParaRPr lang="en-US" sz="1400" kern="1200" dirty="0" smtClean="0">
              <a:solidFill>
                <a:schemeClr val="tx1"/>
              </a:solidFill>
              <a:cs typeface="Arial" pitchFamily="34" charset="0"/>
            </a:endParaRPr>
          </a:p>
          <a:p>
            <a:r>
              <a:rPr lang="en-GB" sz="1400" kern="1200" dirty="0" smtClean="0">
                <a:solidFill>
                  <a:schemeClr val="tx1"/>
                </a:solidFill>
                <a:cs typeface="Arial" pitchFamily="34" charset="0"/>
              </a:rPr>
              <a:t>2.  Keep moving</a:t>
            </a:r>
            <a:r>
              <a:rPr lang="en-GB" sz="1400" b="1" kern="1200" dirty="0" smtClean="0">
                <a:solidFill>
                  <a:schemeClr val="tx1"/>
                </a:solidFill>
                <a:cs typeface="Arial" pitchFamily="34" charset="0"/>
              </a:rPr>
              <a:t>:</a:t>
            </a:r>
            <a:r>
              <a:rPr lang="en-GB" sz="1400" kern="1200" dirty="0" smtClean="0">
                <a:solidFill>
                  <a:schemeClr val="tx1"/>
                </a:solidFill>
                <a:cs typeface="Arial" pitchFamily="34" charset="0"/>
              </a:rPr>
              <a:t>  Librarians need to provide a range of tools and services in different media.  Some people prefer walking into a library and talking face</a:t>
            </a:r>
            <a:r>
              <a:rPr lang="en-GB" sz="1400" b="1" kern="1200" dirty="0" smtClean="0">
                <a:solidFill>
                  <a:schemeClr val="tx1"/>
                </a:solidFill>
                <a:cs typeface="Arial" pitchFamily="34" charset="0"/>
              </a:rPr>
              <a:t>-</a:t>
            </a:r>
            <a:r>
              <a:rPr lang="en-GB" sz="1400" kern="1200" dirty="0" smtClean="0">
                <a:solidFill>
                  <a:schemeClr val="tx1"/>
                </a:solidFill>
                <a:cs typeface="Arial" pitchFamily="34" charset="0"/>
              </a:rPr>
              <a:t>to</a:t>
            </a:r>
            <a:r>
              <a:rPr lang="en-GB" sz="1400" b="1" kern="1200" dirty="0" smtClean="0">
                <a:solidFill>
                  <a:schemeClr val="tx1"/>
                </a:solidFill>
                <a:cs typeface="Arial" pitchFamily="34" charset="0"/>
              </a:rPr>
              <a:t>-</a:t>
            </a:r>
            <a:r>
              <a:rPr lang="en-GB" sz="1400" kern="1200" dirty="0" smtClean="0">
                <a:solidFill>
                  <a:schemeClr val="tx1"/>
                </a:solidFill>
                <a:cs typeface="Arial" pitchFamily="34" charset="0"/>
              </a:rPr>
              <a:t>face.  Some like to talk to a librarian, others to communicate virtually. While some users want to hold a book, many want electronic access.  Librarians need to offer a</a:t>
            </a:r>
            <a:r>
              <a:rPr lang="en-GB" sz="1400" b="1" kern="1200" dirty="0" smtClean="0">
                <a:solidFill>
                  <a:schemeClr val="tx1"/>
                </a:solidFill>
                <a:cs typeface="Arial" pitchFamily="34" charset="0"/>
              </a:rPr>
              <a:t> </a:t>
            </a:r>
            <a:r>
              <a:rPr lang="en-GB" sz="1400" kern="1200" dirty="0" smtClean="0">
                <a:solidFill>
                  <a:schemeClr val="tx1"/>
                </a:solidFill>
                <a:cs typeface="Arial" pitchFamily="34" charset="0"/>
              </a:rPr>
              <a:t>wide range of services and resources which is difficult in the current economic environment.</a:t>
            </a:r>
            <a:endParaRPr lang="en-US" sz="1400" kern="1200" dirty="0" smtClean="0">
              <a:solidFill>
                <a:schemeClr val="tx1"/>
              </a:solidFill>
              <a:cs typeface="Arial" pitchFamily="34" charset="0"/>
            </a:endParaRPr>
          </a:p>
          <a:p>
            <a:r>
              <a:rPr lang="en-GB" sz="1400" kern="1200" dirty="0" smtClean="0">
                <a:solidFill>
                  <a:schemeClr val="tx1"/>
                </a:solidFill>
                <a:cs typeface="Arial" pitchFamily="34" charset="0"/>
              </a:rPr>
              <a:t>3.  Keep the gates open</a:t>
            </a:r>
            <a:r>
              <a:rPr lang="en-GB" sz="1400" b="1" kern="1200" dirty="0" smtClean="0">
                <a:solidFill>
                  <a:schemeClr val="tx1"/>
                </a:solidFill>
                <a:cs typeface="Arial" pitchFamily="34" charset="0"/>
              </a:rPr>
              <a:t>:</a:t>
            </a:r>
            <a:r>
              <a:rPr lang="en-GB" sz="1400" kern="1200" dirty="0" smtClean="0">
                <a:solidFill>
                  <a:schemeClr val="tx1"/>
                </a:solidFill>
                <a:cs typeface="Arial" pitchFamily="34" charset="0"/>
              </a:rPr>
              <a:t>  Libraries need to remove the barriers between discovering and accessing information.  Older materials need to be made available digitally as researchers perceive a wealth of digital and varied resources as ‘better’.</a:t>
            </a:r>
            <a:endParaRPr lang="en-US" sz="1400" kern="1200" dirty="0" smtClean="0">
              <a:solidFill>
                <a:schemeClr val="tx1"/>
              </a:solidFill>
              <a:cs typeface="Arial" pitchFamily="34" charset="0"/>
            </a:endParaRPr>
          </a:p>
          <a:p>
            <a:r>
              <a:rPr lang="en-GB" sz="1400" kern="1200" dirty="0" smtClean="0">
                <a:solidFill>
                  <a:schemeClr val="tx1"/>
                </a:solidFill>
                <a:cs typeface="Arial" pitchFamily="34" charset="0"/>
              </a:rPr>
              <a:t>4.  Keep  it simple</a:t>
            </a:r>
            <a:r>
              <a:rPr lang="en-GB" sz="1400" b="1" kern="1200" dirty="0" smtClean="0">
                <a:solidFill>
                  <a:schemeClr val="tx1"/>
                </a:solidFill>
                <a:cs typeface="Arial" pitchFamily="34" charset="0"/>
              </a:rPr>
              <a:t>:</a:t>
            </a:r>
            <a:r>
              <a:rPr lang="en-GB" sz="1400" kern="1200" dirty="0" smtClean="0">
                <a:solidFill>
                  <a:schemeClr val="tx1"/>
                </a:solidFill>
                <a:cs typeface="Arial" pitchFamily="34" charset="0"/>
              </a:rPr>
              <a:t>  Researchers are very familiar with other web-based searches like Google, Yahoo or Amazon.  Library web services ought to look similar despite providing very detailed ways of searching for information.  The majority of users search by keywords and library search tools must have a simple and convenient interface.</a:t>
            </a:r>
            <a:endParaRPr lang="en-US" sz="1400" kern="1200" dirty="0" smtClean="0">
              <a:solidFill>
                <a:schemeClr val="tx1"/>
              </a:solidFill>
              <a:cs typeface="Arial" pitchFamily="34" charset="0"/>
            </a:endParaRPr>
          </a:p>
          <a:p>
            <a:r>
              <a:rPr lang="en-GB" sz="1200" kern="1200" dirty="0" smtClean="0">
                <a:solidFill>
                  <a:schemeClr val="tx1"/>
                </a:solidFill>
                <a:latin typeface="Trebuchet MS" pitchFamily="34" charset="0"/>
                <a:ea typeface="+mn-ea"/>
                <a:cs typeface="+mn-cs"/>
              </a:rPr>
              <a:t> </a:t>
            </a:r>
            <a:endParaRPr lang="en-US" sz="1200" kern="1200" dirty="0" smtClean="0">
              <a:solidFill>
                <a:schemeClr val="tx1"/>
              </a:solidFill>
              <a:latin typeface="Trebuchet MS" pitchFamily="34"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20315"/>
            <a:ext cx="5615940" cy="4187666"/>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B6AD8F-9848-4D4D-A605-CB2EDD5D8ABC}"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B6AD8F-9848-4D4D-A605-CB2EDD5D8ABC}"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B6AD8F-9848-4D4D-A605-CB2EDD5D8ABC}"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36650" y="0"/>
            <a:ext cx="4651375" cy="3489325"/>
          </a:xfrm>
          <a:ln/>
        </p:spPr>
      </p:sp>
      <p:sp>
        <p:nvSpPr>
          <p:cNvPr id="118787" name="Notes Placeholder 2"/>
          <p:cNvSpPr>
            <a:spLocks noGrp="1"/>
          </p:cNvSpPr>
          <p:nvPr>
            <p:ph type="body" idx="1"/>
          </p:nvPr>
        </p:nvSpPr>
        <p:spPr>
          <a:xfrm>
            <a:off x="133815" y="3509963"/>
            <a:ext cx="6746487" cy="5645188"/>
          </a:xfrm>
          <a:ln/>
        </p:spPr>
        <p:txBody>
          <a:bodyPr/>
          <a:lstStyle/>
          <a:p>
            <a:pPr>
              <a:spcBef>
                <a:spcPts val="0"/>
              </a:spcBef>
            </a:pPr>
            <a:r>
              <a:rPr lang="en-US" sz="700" dirty="0" smtClean="0">
                <a:latin typeface="Arial" pitchFamily="34" charset="0"/>
                <a:cs typeface="Arial" pitchFamily="34" charset="0"/>
              </a:rPr>
              <a:t>Calhoun, K., Cantrell, J., &amp; Gallagher, P. (2009). </a:t>
            </a:r>
            <a:r>
              <a:rPr lang="en-US" sz="700" i="1" dirty="0" smtClean="0">
                <a:latin typeface="Arial" pitchFamily="34" charset="0"/>
                <a:cs typeface="Arial" pitchFamily="34" charset="0"/>
              </a:rPr>
              <a:t>Online catalogs: What users and librarians want: An OCLC report. </a:t>
            </a:r>
            <a:r>
              <a:rPr lang="en-US" sz="700" dirty="0" smtClean="0">
                <a:latin typeface="Arial" pitchFamily="34" charset="0"/>
                <a:cs typeface="Arial" pitchFamily="34" charset="0"/>
              </a:rPr>
              <a:t>Dublin, OH: OCLC. Retrieved from </a:t>
            </a:r>
            <a:r>
              <a:rPr lang="en-US" sz="700" dirty="0" smtClean="0">
                <a:latin typeface="Arial" pitchFamily="34" charset="0"/>
                <a:cs typeface="Arial" pitchFamily="34" charset="0"/>
                <a:hlinkClick r:id="rId3"/>
              </a:rPr>
              <a:t>http://www.oclc.org/us/en/reports/onlinecatalogs/default.htm</a:t>
            </a:r>
            <a:endParaRPr lang="en-US" sz="700" dirty="0" smtClean="0">
              <a:latin typeface="Arial" pitchFamily="34" charset="0"/>
              <a:cs typeface="Arial" pitchFamily="34" charset="0"/>
            </a:endParaRPr>
          </a:p>
          <a:p>
            <a:pPr>
              <a:spcBef>
                <a:spcPts val="0"/>
              </a:spcBef>
              <a:defRPr/>
            </a:pPr>
            <a:endParaRPr lang="en-US" sz="700" dirty="0" smtClean="0">
              <a:latin typeface="Arial" pitchFamily="34" charset="0"/>
              <a:cs typeface="Arial" pitchFamily="34" charset="0"/>
            </a:endParaRPr>
          </a:p>
          <a:p>
            <a:pPr>
              <a:spcBef>
                <a:spcPts val="0"/>
              </a:spcBef>
            </a:pPr>
            <a:r>
              <a:rPr lang="en-US" sz="700" dirty="0" smtClean="0">
                <a:cs typeface="Arial" pitchFamily="34" charset="0"/>
              </a:rPr>
              <a:t>De Rosa, C. (2005). Perceptions of libraries and information resources: A report to the OCLC membership. Dublin, OH: OCLC Online Computer Library Center. </a:t>
            </a:r>
            <a:r>
              <a:rPr lang="en-US" sz="700" dirty="0" smtClean="0">
                <a:cs typeface="Arial" pitchFamily="34" charset="0"/>
                <a:hlinkClick r:id="rId4"/>
              </a:rPr>
              <a:t>http://www.oclc.org/us/en/reports/2005perceptions.htm</a:t>
            </a:r>
            <a:r>
              <a:rPr lang="en-US" sz="700" dirty="0" smtClean="0">
                <a:cs typeface="Arial" pitchFamily="34" charset="0"/>
              </a:rPr>
              <a:t> </a:t>
            </a:r>
          </a:p>
          <a:p>
            <a:pPr>
              <a:spcBef>
                <a:spcPts val="0"/>
              </a:spcBef>
            </a:pPr>
            <a:endParaRPr lang="en-US" sz="700" dirty="0" smtClean="0">
              <a:cs typeface="Arial" pitchFamily="34" charset="0"/>
            </a:endParaRPr>
          </a:p>
          <a:p>
            <a:pPr>
              <a:spcBef>
                <a:spcPts val="0"/>
              </a:spcBef>
            </a:pPr>
            <a:r>
              <a:rPr lang="en-US" sz="700" dirty="0" smtClean="0">
                <a:cs typeface="Arial" pitchFamily="34" charset="0"/>
              </a:rPr>
              <a:t>De Rosa, C. (2006). College students' perceptions of libraries and information resources: A report to the OCLC membership. Dublin, OH: OCLC Online Computer Library Center. </a:t>
            </a:r>
            <a:r>
              <a:rPr lang="en-US" sz="700" dirty="0" smtClean="0">
                <a:cs typeface="Arial" pitchFamily="34" charset="0"/>
                <a:hlinkClick r:id="rId5"/>
              </a:rPr>
              <a:t>http://www.oclc.org/us/en/reports/perceptionscollege.htm</a:t>
            </a:r>
            <a:endParaRPr lang="en-US" sz="700" dirty="0" smtClean="0">
              <a:cs typeface="Arial" pitchFamily="34" charset="0"/>
            </a:endParaRPr>
          </a:p>
          <a:p>
            <a:pPr>
              <a:spcBef>
                <a:spcPts val="0"/>
              </a:spcBef>
              <a:defRPr/>
            </a:pPr>
            <a:endParaRPr lang="en-US" sz="700" dirty="0" smtClean="0">
              <a:latin typeface="Arial" pitchFamily="34" charset="0"/>
              <a:cs typeface="Arial" pitchFamily="34" charset="0"/>
            </a:endParaRPr>
          </a:p>
          <a:p>
            <a:pPr>
              <a:spcBef>
                <a:spcPts val="0"/>
              </a:spcBef>
            </a:pPr>
            <a:r>
              <a:rPr lang="en-US" sz="700" dirty="0" err="1" smtClean="0">
                <a:cs typeface="Arial" pitchFamily="34" charset="0"/>
              </a:rPr>
              <a:t>Dervin</a:t>
            </a:r>
            <a:r>
              <a:rPr lang="en-US" sz="700" dirty="0" smtClean="0">
                <a:cs typeface="Arial" pitchFamily="34" charset="0"/>
              </a:rPr>
              <a:t>, B., </a:t>
            </a:r>
            <a:r>
              <a:rPr lang="en-US" sz="700" dirty="0" err="1" smtClean="0">
                <a:cs typeface="Arial" pitchFamily="34" charset="0"/>
              </a:rPr>
              <a:t>Reinhard</a:t>
            </a:r>
            <a:r>
              <a:rPr lang="en-US" sz="700" dirty="0" smtClean="0">
                <a:cs typeface="Arial" pitchFamily="34" charset="0"/>
              </a:rPr>
              <a:t>, C. L. D., Kerr, Z. Y., Song, M., &amp; </a:t>
            </a:r>
            <a:r>
              <a:rPr lang="en-US" sz="700" dirty="0" err="1" smtClean="0">
                <a:cs typeface="Arial" pitchFamily="34" charset="0"/>
              </a:rPr>
              <a:t>Shen</a:t>
            </a:r>
            <a:r>
              <a:rPr lang="en-US" sz="700" dirty="0" smtClean="0">
                <a:cs typeface="Arial" pitchFamily="34" charset="0"/>
              </a:rPr>
              <a:t>, F. C. (Eds.)(2006). </a:t>
            </a:r>
            <a:r>
              <a:rPr lang="en-US" sz="700" i="1" dirty="0" smtClean="0">
                <a:cs typeface="Arial" pitchFamily="34" charset="0"/>
              </a:rPr>
              <a:t>Sense-making</a:t>
            </a:r>
            <a:r>
              <a:rPr lang="en-US" sz="700" dirty="0" smtClean="0">
                <a:cs typeface="Arial" pitchFamily="34" charset="0"/>
              </a:rPr>
              <a:t> </a:t>
            </a:r>
            <a:r>
              <a:rPr lang="en-US" sz="700" i="1" dirty="0" smtClean="0">
                <a:cs typeface="Arial" pitchFamily="34" charset="0"/>
              </a:rPr>
              <a:t>the information confluence: The whys and </a:t>
            </a:r>
            <a:r>
              <a:rPr lang="en-US" sz="700" i="1" dirty="0" err="1" smtClean="0">
                <a:cs typeface="Arial" pitchFamily="34" charset="0"/>
              </a:rPr>
              <a:t>hows</a:t>
            </a:r>
            <a:r>
              <a:rPr lang="en-US" sz="700" i="1" dirty="0" smtClean="0">
                <a:cs typeface="Arial" pitchFamily="34" charset="0"/>
              </a:rPr>
              <a:t> of college and university user </a:t>
            </a:r>
            <a:r>
              <a:rPr lang="en-US" sz="700" i="1" dirty="0" err="1" smtClean="0">
                <a:cs typeface="Arial" pitchFamily="34" charset="0"/>
              </a:rPr>
              <a:t>satisficing</a:t>
            </a:r>
            <a:r>
              <a:rPr lang="en-US" sz="700" i="1" dirty="0" smtClean="0">
                <a:cs typeface="Arial" pitchFamily="34" charset="0"/>
              </a:rPr>
              <a:t> of information needs. Phase II: Sense-making online survey and phone interview study.</a:t>
            </a:r>
            <a:r>
              <a:rPr lang="en-US" sz="700" dirty="0" smtClean="0">
                <a:cs typeface="Arial" pitchFamily="34" charset="0"/>
              </a:rPr>
              <a:t> Report on National Leadership Grant LG-02-03-0062-03 to Institute of Museum and Library Services, Washington, D.C. Columbus, OH: School of Communication, Ohio State University. </a:t>
            </a:r>
            <a:r>
              <a:rPr lang="en-US" sz="700" dirty="0" smtClean="0">
                <a:cs typeface="Arial" pitchFamily="34" charset="0"/>
                <a:hlinkClick r:id="rId6"/>
              </a:rPr>
              <a:t>http://imlsproject.comm.ohio-state.edu/imls_reports/imls_PH_II_report_list.html</a:t>
            </a:r>
            <a:endParaRPr lang="en-US" sz="700" dirty="0" smtClean="0">
              <a:cs typeface="Arial" pitchFamily="34" charset="0"/>
            </a:endParaRPr>
          </a:p>
          <a:p>
            <a:pPr>
              <a:spcBef>
                <a:spcPts val="0"/>
              </a:spcBef>
              <a:defRPr/>
            </a:pPr>
            <a:r>
              <a:rPr lang="en-US" sz="700" dirty="0" smtClean="0">
                <a:latin typeface="Arial" pitchFamily="34" charset="0"/>
                <a:cs typeface="Arial" pitchFamily="34" charset="0"/>
              </a:rPr>
              <a:t> </a:t>
            </a:r>
          </a:p>
          <a:p>
            <a:pPr marL="0" marR="0" indent="0" algn="l" defTabSz="914400" rtl="0" eaLnBrk="1" fontAlgn="base" latinLnBrk="0" hangingPunct="1">
              <a:spcBef>
                <a:spcPts val="0"/>
              </a:spcBef>
              <a:spcAft>
                <a:spcPct val="0"/>
              </a:spcAft>
              <a:buClrTx/>
              <a:buSzTx/>
              <a:buFontTx/>
              <a:buNone/>
              <a:tabLst/>
              <a:defRPr/>
            </a:pPr>
            <a:r>
              <a:rPr lang="en-US" sz="700" dirty="0" smtClean="0">
                <a:latin typeface="Arial" pitchFamily="34" charset="0"/>
                <a:cs typeface="Arial" pitchFamily="34" charset="0"/>
              </a:rPr>
              <a:t>Connaway, L. S., </a:t>
            </a:r>
            <a:r>
              <a:rPr lang="en-US" sz="700" dirty="0" err="1" smtClean="0">
                <a:latin typeface="Arial" pitchFamily="34" charset="0"/>
                <a:cs typeface="Arial" pitchFamily="34" charset="0"/>
              </a:rPr>
              <a:t>Prabha</a:t>
            </a:r>
            <a:r>
              <a:rPr lang="en-US" sz="700" dirty="0" smtClean="0">
                <a:latin typeface="Arial" pitchFamily="34" charset="0"/>
                <a:cs typeface="Arial" pitchFamily="34" charset="0"/>
              </a:rPr>
              <a:t>, C., &amp; Dickey, T. J. (2006). </a:t>
            </a:r>
            <a:r>
              <a:rPr lang="en-US" sz="700" i="1" dirty="0" smtClean="0">
                <a:latin typeface="Arial" pitchFamily="34" charset="0"/>
                <a:cs typeface="Arial" pitchFamily="34" charset="0"/>
              </a:rPr>
              <a:t>Sense-making the information confluence: The whys and </a:t>
            </a:r>
            <a:r>
              <a:rPr lang="en-US" sz="700" i="1" dirty="0" err="1" smtClean="0">
                <a:latin typeface="Arial" pitchFamily="34" charset="0"/>
                <a:cs typeface="Arial" pitchFamily="34" charset="0"/>
              </a:rPr>
              <a:t>hows</a:t>
            </a:r>
            <a:r>
              <a:rPr lang="en-US" sz="700" i="1" dirty="0" smtClean="0">
                <a:latin typeface="Arial" pitchFamily="34" charset="0"/>
                <a:cs typeface="Arial" pitchFamily="34" charset="0"/>
              </a:rPr>
              <a:t> of college and university user </a:t>
            </a:r>
            <a:r>
              <a:rPr lang="en-US" sz="700" i="1" dirty="0" err="1" smtClean="0">
                <a:latin typeface="Arial" pitchFamily="34" charset="0"/>
                <a:cs typeface="Arial" pitchFamily="34" charset="0"/>
              </a:rPr>
              <a:t>satisficing</a:t>
            </a:r>
            <a:r>
              <a:rPr lang="en-US" sz="700" i="1" dirty="0" smtClean="0">
                <a:latin typeface="Arial" pitchFamily="34" charset="0"/>
                <a:cs typeface="Arial" pitchFamily="34" charset="0"/>
              </a:rPr>
              <a:t> of information needs. Phase III:  Focus group interview study. </a:t>
            </a:r>
            <a:r>
              <a:rPr lang="en-US" sz="700" dirty="0" smtClean="0">
                <a:latin typeface="Arial" pitchFamily="34" charset="0"/>
                <a:cs typeface="Arial" pitchFamily="34" charset="0"/>
              </a:rPr>
              <a:t>Report on National Leadership Grant LG-02-03-0062-03, to Institute of Museum and Library Services, Washington, D.C. Columbus, OH: School of Communication, The Ohio State University. Retrieved from </a:t>
            </a:r>
            <a:r>
              <a:rPr lang="en-US" sz="700" dirty="0" smtClean="0">
                <a:latin typeface="Arial" pitchFamily="34" charset="0"/>
                <a:cs typeface="Arial" pitchFamily="34" charset="0"/>
                <a:hlinkClick r:id="rId7"/>
              </a:rPr>
              <a:t>http://imlsproject.comm.ohiostate.edu/imls_reports/PHASE_III/PH_III_report_list.html</a:t>
            </a:r>
            <a:endParaRPr lang="en-US" sz="700" dirty="0" smtClean="0">
              <a:latin typeface="Arial" pitchFamily="34" charset="0"/>
              <a:cs typeface="Arial" pitchFamily="34" charset="0"/>
            </a:endParaRPr>
          </a:p>
          <a:p>
            <a:pPr>
              <a:spcBef>
                <a:spcPts val="0"/>
              </a:spcBef>
              <a:defRPr/>
            </a:pPr>
            <a:endParaRPr lang="en-US" sz="700" dirty="0" smtClean="0">
              <a:latin typeface="Arial" pitchFamily="34" charset="0"/>
              <a:cs typeface="Arial" pitchFamily="34" charset="0"/>
            </a:endParaRPr>
          </a:p>
          <a:p>
            <a:pPr>
              <a:spcBef>
                <a:spcPts val="0"/>
              </a:spcBef>
            </a:pPr>
            <a:r>
              <a:rPr lang="en-US" sz="700" dirty="0" err="1" smtClean="0"/>
              <a:t>Prabha</a:t>
            </a:r>
            <a:r>
              <a:rPr lang="en-US" sz="700" dirty="0" smtClean="0"/>
              <a:t>, C., Connaway, L.S. &amp; Dickey, T.J. (2006). </a:t>
            </a:r>
            <a:r>
              <a:rPr lang="en-US" sz="700" i="1" dirty="0" smtClean="0"/>
              <a:t>Sense-making the information confluence:  The whys and </a:t>
            </a:r>
            <a:r>
              <a:rPr lang="en-US" sz="700" i="1" dirty="0" err="1" smtClean="0"/>
              <a:t>hows</a:t>
            </a:r>
            <a:r>
              <a:rPr lang="en-US" sz="700" i="1" dirty="0" smtClean="0"/>
              <a:t> of college and university user </a:t>
            </a:r>
            <a:r>
              <a:rPr lang="en-US" sz="700" i="1" dirty="0" err="1" smtClean="0"/>
              <a:t>satisficing</a:t>
            </a:r>
            <a:r>
              <a:rPr lang="en-US" sz="700" i="1" dirty="0" smtClean="0"/>
              <a:t> of information needs.  Phase IV:  Semi-structured interview study.  </a:t>
            </a:r>
            <a:r>
              <a:rPr lang="en-US" sz="700" dirty="0" smtClean="0"/>
              <a:t>Report on National Leadership Grant LG-02-03-0062-03, to Institute of Museum and Library Services, Washington, D.C. Columbus, OH:  School of Communication, The Ohio State University.  Retrieved from </a:t>
            </a:r>
            <a:br>
              <a:rPr lang="en-US" sz="700" dirty="0" smtClean="0"/>
            </a:br>
            <a:r>
              <a:rPr lang="en-US" sz="700" dirty="0" smtClean="0">
                <a:hlinkClick r:id="rId8"/>
              </a:rPr>
              <a:t>http://imlsproject.comm.ohio-state.edu/imls_reports/imls_PH_IV_report_list.html</a:t>
            </a:r>
            <a:endParaRPr lang="en-US" sz="700" dirty="0" smtClean="0">
              <a:cs typeface="Arial" pitchFamily="34" charset="0"/>
            </a:endParaRPr>
          </a:p>
          <a:p>
            <a:pPr>
              <a:spcBef>
                <a:spcPts val="0"/>
              </a:spcBef>
              <a:defRPr/>
            </a:pPr>
            <a:endParaRPr lang="en-US" sz="700" dirty="0" smtClean="0">
              <a:latin typeface="Arial" pitchFamily="34" charset="0"/>
              <a:cs typeface="Arial" pitchFamily="34" charset="0"/>
            </a:endParaRPr>
          </a:p>
          <a:p>
            <a:pPr>
              <a:spcBef>
                <a:spcPts val="0"/>
              </a:spcBef>
            </a:pPr>
            <a:r>
              <a:rPr lang="en-US" sz="700" dirty="0" smtClean="0">
                <a:cs typeface="Arial" pitchFamily="34" charset="0"/>
              </a:rPr>
              <a:t>Research Information Network. (2006)</a:t>
            </a:r>
            <a:r>
              <a:rPr lang="en-US" sz="700" i="1" dirty="0" smtClean="0">
                <a:cs typeface="Arial" pitchFamily="34" charset="0"/>
              </a:rPr>
              <a:t>. Researchers and discovery services: </a:t>
            </a:r>
            <a:r>
              <a:rPr lang="en-US" sz="700" i="1" dirty="0" err="1" smtClean="0">
                <a:cs typeface="Arial" pitchFamily="34" charset="0"/>
              </a:rPr>
              <a:t>Behaviour</a:t>
            </a:r>
            <a:r>
              <a:rPr lang="en-US" sz="700" i="1" dirty="0" smtClean="0">
                <a:cs typeface="Arial" pitchFamily="34" charset="0"/>
              </a:rPr>
              <a:t>, perceptions and needs</a:t>
            </a:r>
            <a:r>
              <a:rPr lang="en-US" sz="700" dirty="0" smtClean="0">
                <a:cs typeface="Arial" pitchFamily="34" charset="0"/>
              </a:rPr>
              <a:t>. London: Research Information Network. Retrieved from </a:t>
            </a:r>
            <a:r>
              <a:rPr lang="en-US" sz="700" dirty="0" smtClean="0">
                <a:cs typeface="Arial" pitchFamily="34" charset="0"/>
                <a:hlinkClick r:id="rId9"/>
              </a:rPr>
              <a:t>http://www.rin.ac.uk/our-work/using-and-accessinginformation-resources/researchers-and-discovery-services-behaviour-perc</a:t>
            </a:r>
            <a:endParaRPr lang="en-US" sz="700" dirty="0" smtClean="0">
              <a:cs typeface="Arial" pitchFamily="34" charset="0"/>
            </a:endParaRPr>
          </a:p>
          <a:p>
            <a:pPr>
              <a:spcBef>
                <a:spcPts val="0"/>
              </a:spcBef>
              <a:defRPr/>
            </a:pPr>
            <a:endParaRPr lang="en-US" sz="700" dirty="0" smtClean="0">
              <a:latin typeface="Arial" pitchFamily="34" charset="0"/>
              <a:cs typeface="Arial" pitchFamily="34" charset="0"/>
            </a:endParaRPr>
          </a:p>
          <a:p>
            <a:pPr>
              <a:spcBef>
                <a:spcPts val="0"/>
              </a:spcBef>
              <a:defRPr/>
            </a:pPr>
            <a:r>
              <a:rPr lang="en-US" sz="700" dirty="0" smtClean="0">
                <a:latin typeface="Arial" pitchFamily="34" charset="0"/>
                <a:cs typeface="Arial" pitchFamily="34" charset="0"/>
              </a:rPr>
              <a:t>Consortium of University Research Libraries, and Research Information Network. 2007. </a:t>
            </a:r>
            <a:r>
              <a:rPr lang="en-US" sz="700" i="1" dirty="0" smtClean="0">
                <a:latin typeface="Arial" pitchFamily="34" charset="0"/>
                <a:cs typeface="Arial" pitchFamily="34" charset="0"/>
              </a:rPr>
              <a:t>Researchers' use of academic libraries and their services: A report. </a:t>
            </a:r>
            <a:r>
              <a:rPr lang="en-US" sz="700" dirty="0" smtClean="0">
                <a:latin typeface="Arial" pitchFamily="34" charset="0"/>
                <a:cs typeface="Arial" pitchFamily="34" charset="0"/>
              </a:rPr>
              <a:t>London: Research Information Network and Consortium of University Research Libraries (CURL).</a:t>
            </a:r>
          </a:p>
          <a:p>
            <a:pPr>
              <a:spcBef>
                <a:spcPts val="0"/>
              </a:spcBef>
              <a:defRPr/>
            </a:pPr>
            <a:endParaRPr lang="en-US" sz="700" dirty="0" smtClean="0">
              <a:latin typeface="Arial" pitchFamily="34" charset="0"/>
              <a:cs typeface="Arial" pitchFamily="34" charset="0"/>
            </a:endParaRPr>
          </a:p>
          <a:p>
            <a:pPr>
              <a:spcBef>
                <a:spcPts val="0"/>
              </a:spcBef>
              <a:defRPr/>
            </a:pPr>
            <a:r>
              <a:rPr lang="en-US" sz="700" dirty="0" smtClean="0">
                <a:cs typeface="Arial" pitchFamily="34" charset="0"/>
              </a:rPr>
              <a:t>Centre for Information </a:t>
            </a:r>
            <a:r>
              <a:rPr lang="en-US" sz="700" dirty="0" err="1" smtClean="0">
                <a:cs typeface="Arial" pitchFamily="34" charset="0"/>
              </a:rPr>
              <a:t>Behaviour</a:t>
            </a:r>
            <a:r>
              <a:rPr lang="en-US" sz="700" dirty="0" smtClean="0">
                <a:cs typeface="Arial" pitchFamily="34" charset="0"/>
              </a:rPr>
              <a:t> and the Evaluation of Research. (2008</a:t>
            </a:r>
            <a:r>
              <a:rPr lang="en-US" sz="700" i="1" dirty="0" smtClean="0">
                <a:cs typeface="Arial" pitchFamily="34" charset="0"/>
              </a:rPr>
              <a:t>). Information </a:t>
            </a:r>
            <a:r>
              <a:rPr lang="en-US" sz="700" i="1" dirty="0" err="1" smtClean="0">
                <a:cs typeface="Arial" pitchFamily="34" charset="0"/>
              </a:rPr>
              <a:t>behaviour</a:t>
            </a:r>
            <a:r>
              <a:rPr lang="en-US" sz="700" i="1" dirty="0" smtClean="0">
                <a:cs typeface="Arial" pitchFamily="34" charset="0"/>
              </a:rPr>
              <a:t> of the researcher of the future: A CIBER briefing paper.</a:t>
            </a:r>
            <a:r>
              <a:rPr lang="en-US" sz="700" dirty="0" smtClean="0">
                <a:cs typeface="Arial" pitchFamily="34" charset="0"/>
              </a:rPr>
              <a:t> London: CIBER. Retrieved from      </a:t>
            </a:r>
            <a:r>
              <a:rPr lang="en-US" sz="700" dirty="0" smtClean="0">
                <a:cs typeface="Arial" pitchFamily="34" charset="0"/>
                <a:hlinkClick r:id="rId10"/>
              </a:rPr>
              <a:t>http://www.jisc.ac.uk/media/documents/programmemes/reppres/gg_final_keynote_11012008.pdf</a:t>
            </a:r>
            <a:endParaRPr lang="en-US" sz="700" dirty="0" smtClean="0">
              <a:cs typeface="Arial" pitchFamily="34" charset="0"/>
            </a:endParaRPr>
          </a:p>
          <a:p>
            <a:pPr>
              <a:spcBef>
                <a:spcPts val="0"/>
              </a:spcBef>
              <a:defRPr/>
            </a:pPr>
            <a:endParaRPr lang="en-US" sz="700" dirty="0" smtClean="0">
              <a:cs typeface="Arial" pitchFamily="34" charset="0"/>
            </a:endParaRPr>
          </a:p>
          <a:p>
            <a:pPr>
              <a:spcBef>
                <a:spcPts val="0"/>
              </a:spcBef>
            </a:pPr>
            <a:r>
              <a:rPr lang="en-US" sz="700" dirty="0" smtClean="0">
                <a:cs typeface="Arial" pitchFamily="34" charset="0"/>
              </a:rPr>
              <a:t>Radford, M. L., &amp; Connaway, L. S. (2008). </a:t>
            </a:r>
            <a:r>
              <a:rPr lang="en-US" sz="700" i="1" dirty="0" smtClean="0">
                <a:cs typeface="Arial" pitchFamily="34" charset="0"/>
              </a:rPr>
              <a:t>Seeking synchronicity: Evaluating virtual reference services from user, non-user, and librarian perspectives: IMLS final performance report. </a:t>
            </a:r>
            <a:r>
              <a:rPr lang="en-US" sz="700" dirty="0" smtClean="0">
                <a:cs typeface="Arial" pitchFamily="34" charset="0"/>
              </a:rPr>
              <a:t>Report on Grant LG-06-05-0109-05, to Institute of Museum and Library Services, Washington, D.C. Dublin, OH: OCLC Online Computer Library Center.</a:t>
            </a:r>
          </a:p>
          <a:p>
            <a:pPr>
              <a:spcBef>
                <a:spcPts val="0"/>
              </a:spcBef>
              <a:defRPr/>
            </a:pPr>
            <a:endParaRPr lang="en-US" sz="700" i="1" dirty="0" smtClean="0">
              <a:latin typeface="Arial" pitchFamily="34" charset="0"/>
              <a:cs typeface="Arial" pitchFamily="34" charset="0"/>
            </a:endParaRPr>
          </a:p>
          <a:p>
            <a:pPr>
              <a:spcBef>
                <a:spcPts val="0"/>
              </a:spcBef>
            </a:pPr>
            <a:r>
              <a:rPr lang="en-US" sz="700" dirty="0" smtClean="0">
                <a:cs typeface="Arial" pitchFamily="34" charset="0"/>
              </a:rPr>
              <a:t>Research Information Network. (2009). </a:t>
            </a:r>
            <a:r>
              <a:rPr lang="en-US" sz="700" i="1" dirty="0" smtClean="0">
                <a:cs typeface="Arial" pitchFamily="34" charset="0"/>
              </a:rPr>
              <a:t>E-journals: Their use, value and impact</a:t>
            </a:r>
            <a:r>
              <a:rPr lang="en-US" sz="700" dirty="0" smtClean="0">
                <a:cs typeface="Arial" pitchFamily="34" charset="0"/>
              </a:rPr>
              <a:t>. London: Research Information Network. Retrieved from </a:t>
            </a:r>
            <a:r>
              <a:rPr lang="en-US" sz="700" dirty="0" smtClean="0">
                <a:cs typeface="Arial" pitchFamily="34" charset="0"/>
                <a:hlinkClick r:id="rId11"/>
              </a:rPr>
              <a:t>http://www.rin.ac.uk/our-work/communicating-and-disseminating-research/ejournals-their-use-value-and-impact</a:t>
            </a:r>
            <a:endParaRPr lang="en-US" sz="700" dirty="0" smtClean="0">
              <a:cs typeface="Arial" pitchFamily="34" charset="0"/>
            </a:endParaRPr>
          </a:p>
          <a:p>
            <a:pPr>
              <a:spcBef>
                <a:spcPts val="0"/>
              </a:spcBef>
              <a:defRPr/>
            </a:pPr>
            <a:endParaRPr lang="en-US" sz="700" dirty="0" smtClean="0">
              <a:latin typeface="Arial" pitchFamily="34" charset="0"/>
              <a:cs typeface="Arial" pitchFamily="34" charset="0"/>
            </a:endParaRPr>
          </a:p>
          <a:p>
            <a:pPr>
              <a:spcBef>
                <a:spcPts val="0"/>
              </a:spcBef>
              <a:defRPr/>
            </a:pPr>
            <a:r>
              <a:rPr lang="en-US" sz="700" dirty="0" smtClean="0">
                <a:latin typeface="Arial" pitchFamily="34" charset="0"/>
                <a:cs typeface="Arial" pitchFamily="34" charset="0"/>
              </a:rPr>
              <a:t>JISC and UCL. 2009. </a:t>
            </a:r>
            <a:r>
              <a:rPr lang="en-US" sz="700" i="1" dirty="0" smtClean="0">
                <a:latin typeface="Arial" pitchFamily="34" charset="0"/>
                <a:cs typeface="Arial" pitchFamily="34" charset="0"/>
              </a:rPr>
              <a:t>JISC national e-books observatory project: Key findings and recommendations: Final report.</a:t>
            </a:r>
          </a:p>
          <a:p>
            <a:pPr>
              <a:spcBef>
                <a:spcPts val="0"/>
              </a:spcBef>
              <a:defRPr/>
            </a:pPr>
            <a:endParaRPr lang="en-US" sz="700" i="1" dirty="0" smtClean="0">
              <a:latin typeface="Arial" pitchFamily="34" charset="0"/>
              <a:cs typeface="Arial" pitchFamily="34" charset="0"/>
            </a:endParaRPr>
          </a:p>
          <a:p>
            <a:pPr>
              <a:spcBef>
                <a:spcPts val="0"/>
              </a:spcBef>
              <a:defRPr/>
            </a:pPr>
            <a:r>
              <a:rPr lang="en-US" sz="700" dirty="0" smtClean="0">
                <a:cs typeface="Arial" pitchFamily="34" charset="0"/>
              </a:rPr>
              <a:t>Hampton-Reeves, S., </a:t>
            </a:r>
            <a:r>
              <a:rPr lang="en-US" sz="700" dirty="0" err="1" smtClean="0">
                <a:cs typeface="Arial" pitchFamily="34" charset="0"/>
              </a:rPr>
              <a:t>Mashiter</a:t>
            </a:r>
            <a:r>
              <a:rPr lang="en-US" sz="700" dirty="0" smtClean="0">
                <a:cs typeface="Arial" pitchFamily="34" charset="0"/>
              </a:rPr>
              <a:t>, C., </a:t>
            </a:r>
            <a:r>
              <a:rPr lang="en-US" sz="700" dirty="0" err="1" smtClean="0">
                <a:cs typeface="Arial" pitchFamily="34" charset="0"/>
              </a:rPr>
              <a:t>Westaway</a:t>
            </a:r>
            <a:r>
              <a:rPr lang="en-US" sz="700" dirty="0" smtClean="0">
                <a:cs typeface="Arial" pitchFamily="34" charset="0"/>
              </a:rPr>
              <a:t>, J. , </a:t>
            </a:r>
            <a:r>
              <a:rPr lang="en-US" sz="700" dirty="0" err="1" smtClean="0">
                <a:cs typeface="Arial" pitchFamily="34" charset="0"/>
              </a:rPr>
              <a:t>Lumsden</a:t>
            </a:r>
            <a:r>
              <a:rPr lang="en-US" sz="700" dirty="0" smtClean="0">
                <a:cs typeface="Arial" pitchFamily="34" charset="0"/>
              </a:rPr>
              <a:t>, P., Day, H.,  </a:t>
            </a:r>
            <a:r>
              <a:rPr lang="en-US" sz="700" dirty="0" err="1" smtClean="0">
                <a:cs typeface="Arial" pitchFamily="34" charset="0"/>
              </a:rPr>
              <a:t>Hewerston</a:t>
            </a:r>
            <a:r>
              <a:rPr lang="en-US" sz="700" dirty="0" smtClean="0">
                <a:cs typeface="Arial" pitchFamily="34" charset="0"/>
              </a:rPr>
              <a:t>, H. &amp; Hart, A. (2009). </a:t>
            </a:r>
            <a:r>
              <a:rPr lang="en-US" sz="700" i="1" dirty="0" smtClean="0">
                <a:cs typeface="Arial" pitchFamily="34" charset="0"/>
              </a:rPr>
              <a:t>Students’ use of research content in teaching and learning: A report of the Joint Information Systems Council (JISC). </a:t>
            </a:r>
            <a:r>
              <a:rPr lang="en-US" sz="700" dirty="0" smtClean="0">
                <a:cs typeface="Arial" pitchFamily="34" charset="0"/>
              </a:rPr>
              <a:t>Retrieved from</a:t>
            </a:r>
            <a:r>
              <a:rPr lang="en-US" sz="700" i="1" dirty="0" smtClean="0">
                <a:cs typeface="Arial" pitchFamily="34" charset="0"/>
              </a:rPr>
              <a:t> </a:t>
            </a:r>
            <a:r>
              <a:rPr lang="en-US" sz="700" dirty="0" smtClean="0">
                <a:cs typeface="Arial" pitchFamily="34" charset="0"/>
                <a:hlinkClick r:id="rId12"/>
              </a:rPr>
              <a:t>http://www.jisc.ac.uk/media/documents/aboutus/workinggroups/studentsuseresearchcontent.pdf</a:t>
            </a:r>
            <a:endParaRPr lang="en-US" sz="700" dirty="0" smtClean="0">
              <a:cs typeface="Arial" pitchFamily="34" charset="0"/>
            </a:endParaRPr>
          </a:p>
          <a:p>
            <a:pPr>
              <a:defRPr/>
            </a:pPr>
            <a:endParaRPr lang="en-US" sz="700" i="1" dirty="0" smtClean="0">
              <a:latin typeface="Arial" pitchFamily="34" charset="0"/>
              <a:cs typeface="Arial" pitchFamily="34" charset="0"/>
            </a:endParaRPr>
          </a:p>
          <a:p>
            <a:pPr>
              <a:spcBef>
                <a:spcPts val="0"/>
              </a:spcBef>
              <a:defRPr/>
            </a:pPr>
            <a:r>
              <a:rPr lang="en-US" sz="700" dirty="0" smtClean="0">
                <a:cs typeface="Arial" pitchFamily="34" charset="0"/>
              </a:rPr>
              <a:t>Wong, W., </a:t>
            </a:r>
            <a:r>
              <a:rPr lang="en-US" sz="700" dirty="0" err="1" smtClean="0">
                <a:cs typeface="Arial" pitchFamily="34" charset="0"/>
              </a:rPr>
              <a:t>Stelmaszewska</a:t>
            </a:r>
            <a:r>
              <a:rPr lang="en-US" sz="700" dirty="0" smtClean="0">
                <a:cs typeface="Arial" pitchFamily="34" charset="0"/>
              </a:rPr>
              <a:t>, H., </a:t>
            </a:r>
            <a:r>
              <a:rPr lang="en-US" sz="700" dirty="0" err="1" smtClean="0">
                <a:cs typeface="Arial" pitchFamily="34" charset="0"/>
              </a:rPr>
              <a:t>Bhimani,N</a:t>
            </a:r>
            <a:r>
              <a:rPr lang="en-US" sz="700" dirty="0" smtClean="0">
                <a:cs typeface="Arial" pitchFamily="34" charset="0"/>
              </a:rPr>
              <a:t>., Barn, S., &amp; Barn, B. (2009). </a:t>
            </a:r>
            <a:r>
              <a:rPr lang="en-US" sz="700" i="1" dirty="0" smtClean="0">
                <a:cs typeface="Arial" pitchFamily="34" charset="0"/>
              </a:rPr>
              <a:t>User </a:t>
            </a:r>
            <a:r>
              <a:rPr lang="en-US" sz="700" i="1" dirty="0" err="1" smtClean="0">
                <a:cs typeface="Arial" pitchFamily="34" charset="0"/>
              </a:rPr>
              <a:t>behaviour</a:t>
            </a:r>
            <a:r>
              <a:rPr lang="en-US" sz="700" i="1" dirty="0" smtClean="0">
                <a:cs typeface="Arial" pitchFamily="34" charset="0"/>
              </a:rPr>
              <a:t> in resource discovery: Final report.  </a:t>
            </a:r>
            <a:r>
              <a:rPr lang="en-US" sz="700" dirty="0" smtClean="0">
                <a:cs typeface="Arial" pitchFamily="34" charset="0"/>
                <a:hlinkClick r:id="rId13"/>
              </a:rPr>
              <a:t>http://www.jisc.ac.uk/whatwedo/programmes/inf11/userbehaviourbusandecon.aspx</a:t>
            </a:r>
            <a:endParaRPr lang="en-US" sz="700" dirty="0" smtClean="0">
              <a:cs typeface="Arial" pitchFamily="34" charset="0"/>
            </a:endParaRPr>
          </a:p>
          <a:p>
            <a:pPr>
              <a:defRPr/>
            </a:pPr>
            <a:endParaRPr lang="en-US" i="1" dirty="0" smtClean="0"/>
          </a:p>
          <a:p>
            <a:pPr>
              <a:defRPr/>
            </a:pPr>
            <a:endParaRPr lang="en-US" dirty="0" smtClean="0">
              <a:latin typeface="Arial" charset="0"/>
            </a:endParaRPr>
          </a:p>
        </p:txBody>
      </p:sp>
      <p:sp>
        <p:nvSpPr>
          <p:cNvPr id="75780" name="Slide Number Placeholder 3"/>
          <p:cNvSpPr>
            <a:spLocks noGrp="1"/>
          </p:cNvSpPr>
          <p:nvPr>
            <p:ph type="sldNum" sz="quarter" idx="5"/>
          </p:nvPr>
        </p:nvSpPr>
        <p:spPr>
          <a:noFill/>
        </p:spPr>
        <p:txBody>
          <a:bodyPr/>
          <a:lstStyle/>
          <a:p>
            <a:fld id="{1953E4A2-4B42-467E-A0AB-404110ED0587}"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B6AD8F-9848-4D4D-A605-CB2EDD5D8AB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latin typeface="Arial" charset="0"/>
              </a:rPr>
              <a:t>User behaviors in this electronic environment tend toward quick views of a few pages, and “bouncing” between resources. This seems to contradict the notion of the hard-core researcher but supports the need for more user behavior research addressing situation and context. DIS, p. 34.</a:t>
            </a:r>
          </a:p>
          <a:p>
            <a:endParaRPr lang="en-US" sz="1400" dirty="0" smtClean="0">
              <a:latin typeface="Arial" charset="0"/>
            </a:endParaRPr>
          </a:p>
          <a:p>
            <a:pPr>
              <a:buFontTx/>
              <a:buNone/>
            </a:pPr>
            <a:r>
              <a:rPr lang="en-US" sz="1400" dirty="0" smtClean="0">
                <a:latin typeface="Arial" charset="0"/>
              </a:rPr>
              <a:t>Convenience often dictates choices between physical  and virtual library and is based on context and situation.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smtClean="0">
                <a:latin typeface="Arial" pitchFamily="34" charset="0"/>
                <a:cs typeface="Arial" pitchFamily="34" charset="0"/>
              </a:rPr>
              <a:t>Connaway, L. S., &amp; Radford, M. L. (2011). </a:t>
            </a:r>
            <a:r>
              <a:rPr lang="en-US" sz="1400" i="1" dirty="0" smtClean="0">
                <a:latin typeface="Arial" pitchFamily="34" charset="0"/>
                <a:cs typeface="Arial" pitchFamily="34" charset="0"/>
              </a:rPr>
              <a:t>Seeking synchronicity: Revelations and recommendations for virtual reference.</a:t>
            </a:r>
            <a:r>
              <a:rPr lang="en-US" sz="1400" dirty="0" smtClean="0">
                <a:latin typeface="Arial" pitchFamily="34" charset="0"/>
                <a:cs typeface="Arial" pitchFamily="34" charset="0"/>
              </a:rPr>
              <a:t> Dublin, OH: OCLC Research. Retrieved from </a:t>
            </a:r>
            <a:r>
              <a:rPr lang="en-US" sz="1400" u="sng" dirty="0" smtClean="0">
                <a:latin typeface="Arial" pitchFamily="34" charset="0"/>
                <a:cs typeface="Arial" pitchFamily="34" charset="0"/>
                <a:hlinkClick r:id="rId3"/>
              </a:rPr>
              <a:t>http://www.oclc.org/reports/synchronicity/full.pdf</a:t>
            </a:r>
            <a:r>
              <a:rPr lang="en-US" sz="1400" dirty="0" smtClean="0">
                <a:latin typeface="Arial" pitchFamily="34" charset="0"/>
                <a:cs typeface="Arial" pitchFamily="34" charset="0"/>
              </a:rPr>
              <a:t> </a:t>
            </a:r>
          </a:p>
          <a:p>
            <a:r>
              <a:rPr lang="en-US" dirty="0" smtClean="0"/>
              <a:t/>
            </a:r>
            <a:br>
              <a:rPr lang="en-US" dirty="0" smtClean="0"/>
            </a:br>
            <a:endParaRPr lang="en-US" sz="1200" b="0" dirty="0" smtClean="0"/>
          </a:p>
          <a:p>
            <a:pPr>
              <a:buFontTx/>
              <a:buChar char="•"/>
            </a:pPr>
            <a:endParaRPr lang="en-US" sz="1200" dirty="0" smtClean="0">
              <a:latin typeface="Arial" charset="0"/>
            </a:endParaRPr>
          </a:p>
          <a:p>
            <a:endParaRPr lang="en-US"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9931" y="4372814"/>
            <a:ext cx="6266985" cy="4414926"/>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latin typeface="Arial" pitchFamily="34" charset="0"/>
                <a:ea typeface="+mn-ea"/>
                <a:cs typeface="+mn-cs"/>
              </a:rPr>
              <a:t>“You know, I generally didn’t sit back in my chair and just read the journal, I searched maybe 50 journals at two or three topics I’m looking for and want to read about today, get those topics and read the articles on that” (Focus Group 01,</a:t>
            </a:r>
            <a:r>
              <a:rPr lang="en-US" sz="1400" kern="1200" baseline="0" dirty="0" smtClean="0">
                <a:solidFill>
                  <a:schemeClr val="tx1"/>
                </a:solidFill>
                <a:latin typeface="Arial" pitchFamily="34" charset="0"/>
                <a:ea typeface="+mn-ea"/>
                <a:cs typeface="+mn-cs"/>
              </a:rPr>
              <a:t> Faculty</a:t>
            </a:r>
            <a:r>
              <a:rPr lang="en-US" sz="1400" kern="1200" dirty="0" smtClean="0">
                <a:solidFill>
                  <a:schemeClr val="tx1"/>
                </a:solidFill>
                <a:latin typeface="Arial" pitchFamily="34" charset="0"/>
                <a:ea typeface="+mn-ea"/>
                <a:cs typeface="+mn-cs"/>
              </a:rPr>
              <a:t>, </a:t>
            </a:r>
            <a:r>
              <a:rPr lang="en-US" sz="1400" i="1" kern="1200" dirty="0" smtClean="0">
                <a:solidFill>
                  <a:schemeClr val="tx1"/>
                </a:solidFill>
                <a:latin typeface="Arial" pitchFamily="34" charset="0"/>
                <a:ea typeface="+mn-ea"/>
                <a:cs typeface="+mn-cs"/>
              </a:rPr>
              <a:t>Sense-making the Information Confluence</a:t>
            </a:r>
            <a:r>
              <a:rPr lang="en-US" sz="1400" kern="1200" dirty="0" smtClean="0">
                <a:solidFill>
                  <a:schemeClr val="tx1"/>
                </a:solidFill>
                <a:latin typeface="Arial" pitchFamily="34" charset="0"/>
                <a:ea typeface="+mn-ea"/>
                <a:cs typeface="+mn-cs"/>
              </a:rPr>
              <a:t>) </a:t>
            </a:r>
          </a:p>
          <a:p>
            <a:endParaRPr lang="en-US" sz="1400" dirty="0" smtClean="0"/>
          </a:p>
          <a:p>
            <a:r>
              <a:rPr lang="en-US" sz="1400" dirty="0" err="1" smtClean="0"/>
              <a:t>Dervin</a:t>
            </a:r>
            <a:r>
              <a:rPr lang="en-US" sz="1400" dirty="0" smtClean="0"/>
              <a:t>, B., </a:t>
            </a:r>
            <a:r>
              <a:rPr lang="en-US" sz="1400" dirty="0" err="1" smtClean="0"/>
              <a:t>Connaway</a:t>
            </a:r>
            <a:r>
              <a:rPr lang="en-US" sz="1400" dirty="0" smtClean="0"/>
              <a:t>, L.S., &amp; </a:t>
            </a:r>
            <a:r>
              <a:rPr lang="en-US" sz="1400" dirty="0" err="1" smtClean="0"/>
              <a:t>Prabha</a:t>
            </a:r>
            <a:r>
              <a:rPr lang="en-US" sz="1400" dirty="0" smtClean="0"/>
              <a:t>, C. 2003-2006 </a:t>
            </a:r>
            <a:r>
              <a:rPr lang="en-US" sz="1400" i="1" dirty="0" smtClean="0"/>
              <a:t>Sense-making the information confluence: The whys and </a:t>
            </a:r>
            <a:r>
              <a:rPr lang="en-US" sz="1400" i="1" dirty="0" err="1" smtClean="0"/>
              <a:t>hows</a:t>
            </a:r>
            <a:r>
              <a:rPr lang="en-US" sz="1400" i="1" dirty="0" smtClean="0"/>
              <a:t> of college and university user </a:t>
            </a:r>
            <a:r>
              <a:rPr lang="en-US" sz="1400" i="1" dirty="0" err="1" smtClean="0"/>
              <a:t>satisficing</a:t>
            </a:r>
            <a:r>
              <a:rPr lang="en-US" sz="1400" i="1" dirty="0" smtClean="0"/>
              <a:t> of information needs. </a:t>
            </a:r>
            <a:r>
              <a:rPr lang="en-US" sz="1400" dirty="0" smtClean="0"/>
              <a:t>Funded by the Institute of Museum and Library Services (IMLS). </a:t>
            </a:r>
            <a:r>
              <a:rPr lang="en-US" sz="1400" dirty="0" smtClean="0">
                <a:hlinkClick r:id="rId3"/>
              </a:rPr>
              <a:t>http://imlsosuoclcproject.jcomm.ohio-state.edu/</a:t>
            </a:r>
            <a:endParaRPr lang="en-US" sz="1400" dirty="0" smtClean="0"/>
          </a:p>
          <a:p>
            <a:endParaRPr lang="en-US" sz="1400" kern="1200" dirty="0" smtClean="0">
              <a:solidFill>
                <a:schemeClr val="tx1"/>
              </a:solidFill>
              <a:latin typeface="Arial" pitchFamily="34" charset="0"/>
              <a:ea typeface="+mn-ea"/>
              <a:cs typeface="+mn-cs"/>
            </a:endParaRPr>
          </a:p>
          <a:p>
            <a:pPr lvl="1">
              <a:buFont typeface="Arial" pitchFamily="34" charset="0"/>
              <a:buChar char="•"/>
            </a:pPr>
            <a:r>
              <a:rPr lang="en-US" sz="1400" dirty="0" smtClean="0"/>
              <a:t>60% of e-journal users view &lt;4 pages </a:t>
            </a:r>
          </a:p>
          <a:p>
            <a:pPr lvl="1">
              <a:buFont typeface="Arial" pitchFamily="34" charset="0"/>
              <a:buChar char="•"/>
            </a:pPr>
            <a:r>
              <a:rPr lang="en-US" sz="1400" dirty="0" smtClean="0"/>
              <a:t>65% of e-journal users do not return to the journal (p.10) </a:t>
            </a:r>
          </a:p>
          <a:p>
            <a:endParaRPr lang="en-US" sz="1400" kern="1200" dirty="0" smtClean="0">
              <a:solidFill>
                <a:schemeClr val="tx1"/>
              </a:solidFill>
              <a:latin typeface="Arial" pitchFamily="34" charset="0"/>
              <a:ea typeface="+mn-ea"/>
              <a:cs typeface="+mn-cs"/>
            </a:endParaRPr>
          </a:p>
          <a:p>
            <a:r>
              <a:rPr lang="en-US" sz="1400" kern="1200" dirty="0" smtClean="0">
                <a:solidFill>
                  <a:schemeClr val="tx1"/>
                </a:solidFill>
                <a:latin typeface="Arial" pitchFamily="34" charset="0"/>
                <a:ea typeface="+mn-ea"/>
                <a:cs typeface="+mn-cs"/>
              </a:rPr>
              <a:t>Centre for Information</a:t>
            </a:r>
            <a:r>
              <a:rPr lang="en-US" sz="1400" kern="1200" baseline="0" dirty="0" smtClean="0">
                <a:solidFill>
                  <a:schemeClr val="tx1"/>
                </a:solidFill>
                <a:latin typeface="Arial" pitchFamily="34" charset="0"/>
                <a:ea typeface="+mn-ea"/>
                <a:cs typeface="+mn-cs"/>
              </a:rPr>
              <a:t> </a:t>
            </a:r>
            <a:r>
              <a:rPr lang="en-US" sz="1400" kern="1200" baseline="0" dirty="0" err="1" smtClean="0">
                <a:solidFill>
                  <a:schemeClr val="tx1"/>
                </a:solidFill>
                <a:latin typeface="Arial" pitchFamily="34" charset="0"/>
                <a:ea typeface="+mn-ea"/>
                <a:cs typeface="+mn-cs"/>
              </a:rPr>
              <a:t>Behaviour</a:t>
            </a:r>
            <a:r>
              <a:rPr lang="en-US" sz="1400" kern="1200" baseline="0" dirty="0" smtClean="0">
                <a:solidFill>
                  <a:schemeClr val="tx1"/>
                </a:solidFill>
                <a:latin typeface="Arial" pitchFamily="34" charset="0"/>
                <a:ea typeface="+mn-ea"/>
                <a:cs typeface="+mn-cs"/>
              </a:rPr>
              <a:t> and the Evaluation of Research. 2008. </a:t>
            </a:r>
            <a:r>
              <a:rPr lang="en-US" sz="1400" i="1" kern="1200" baseline="0" dirty="0" smtClean="0">
                <a:solidFill>
                  <a:schemeClr val="tx1"/>
                </a:solidFill>
                <a:latin typeface="Arial" pitchFamily="34" charset="0"/>
                <a:ea typeface="+mn-ea"/>
                <a:cs typeface="+mn-cs"/>
              </a:rPr>
              <a:t>Information </a:t>
            </a:r>
            <a:r>
              <a:rPr lang="en-US" sz="1400" i="1" kern="1200" baseline="0" dirty="0" err="1" smtClean="0">
                <a:solidFill>
                  <a:schemeClr val="tx1"/>
                </a:solidFill>
                <a:latin typeface="Arial" pitchFamily="34" charset="0"/>
                <a:ea typeface="+mn-ea"/>
                <a:cs typeface="+mn-cs"/>
              </a:rPr>
              <a:t>behaviour</a:t>
            </a:r>
            <a:r>
              <a:rPr lang="en-US" sz="1400" i="1" kern="1200" baseline="0" dirty="0" smtClean="0">
                <a:solidFill>
                  <a:schemeClr val="tx1"/>
                </a:solidFill>
                <a:latin typeface="Arial" pitchFamily="34" charset="0"/>
                <a:ea typeface="+mn-ea"/>
                <a:cs typeface="+mn-cs"/>
              </a:rPr>
              <a:t> of the researcher of the future: A CIBER briefing paper. </a:t>
            </a:r>
            <a:r>
              <a:rPr lang="en-US" sz="1400" i="0" kern="1200" baseline="0" dirty="0" smtClean="0">
                <a:solidFill>
                  <a:schemeClr val="tx1"/>
                </a:solidFill>
                <a:latin typeface="Arial" pitchFamily="34" charset="0"/>
                <a:ea typeface="+mn-ea"/>
                <a:cs typeface="+mn-cs"/>
              </a:rPr>
              <a:t>London: CIBER (p. 31).</a:t>
            </a:r>
          </a:p>
          <a:p>
            <a:endParaRPr lang="en-US" sz="1400" i="0" kern="1200" baseline="0" dirty="0" smtClean="0">
              <a:solidFill>
                <a:schemeClr val="tx1"/>
              </a:solidFill>
              <a:latin typeface="Arial"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b="0" kern="1200" dirty="0" smtClean="0">
              <a:solidFill>
                <a:schemeClr val="tx1"/>
              </a:solidFill>
              <a:latin typeface="Arial"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69B6AD8F-9848-4D4D-A605-CB2EDD5D8AB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B6AD8F-9848-4D4D-A605-CB2EDD5D8AB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53" name="Rectangle 9"/>
          <p:cNvSpPr>
            <a:spLocks noChangeArrowheads="1"/>
          </p:cNvSpPr>
          <p:nvPr userDrawn="1"/>
        </p:nvSpPr>
        <p:spPr bwMode="auto">
          <a:xfrm>
            <a:off x="0" y="0"/>
            <a:ext cx="9144000" cy="2859088"/>
          </a:xfrm>
          <a:prstGeom prst="rect">
            <a:avLst/>
          </a:prstGeom>
          <a:gradFill rotWithShape="1">
            <a:gsLst>
              <a:gs pos="0">
                <a:srgbClr val="285E22"/>
              </a:gs>
              <a:gs pos="100000">
                <a:srgbClr val="409A3C"/>
              </a:gs>
            </a:gsLst>
            <a:lin ang="5400000" scaled="1"/>
          </a:gradFill>
          <a:ln w="9525">
            <a:noFill/>
            <a:miter lim="800000"/>
            <a:headEnd/>
            <a:tailEnd/>
          </a:ln>
          <a:effectLst/>
        </p:spPr>
        <p:txBody>
          <a:bodyPr wrap="none" anchor="ctr"/>
          <a:lstStyle/>
          <a:p>
            <a:endParaRPr lang="en-US"/>
          </a:p>
        </p:txBody>
      </p:sp>
      <p:sp>
        <p:nvSpPr>
          <p:cNvPr id="6158" name="Oval 14"/>
          <p:cNvSpPr>
            <a:spLocks noChangeArrowheads="1"/>
          </p:cNvSpPr>
          <p:nvPr userDrawn="1"/>
        </p:nvSpPr>
        <p:spPr bwMode="auto">
          <a:xfrm>
            <a:off x="5711825" y="-279400"/>
            <a:ext cx="2425700" cy="2425700"/>
          </a:xfrm>
          <a:prstGeom prst="ellipse">
            <a:avLst/>
          </a:prstGeom>
          <a:solidFill>
            <a:schemeClr val="bg1">
              <a:alpha val="7001"/>
            </a:schemeClr>
          </a:solidFill>
          <a:ln w="9525">
            <a:noFill/>
            <a:round/>
            <a:headEnd/>
            <a:tailEnd/>
          </a:ln>
          <a:effectLst/>
        </p:spPr>
        <p:txBody>
          <a:bodyPr wrap="none" anchor="ctr"/>
          <a:lstStyle/>
          <a:p>
            <a:endParaRPr lang="en-US"/>
          </a:p>
        </p:txBody>
      </p:sp>
      <p:sp>
        <p:nvSpPr>
          <p:cNvPr id="6159" name="Oval 15"/>
          <p:cNvSpPr>
            <a:spLocks noChangeArrowheads="1"/>
          </p:cNvSpPr>
          <p:nvPr userDrawn="1"/>
        </p:nvSpPr>
        <p:spPr bwMode="auto">
          <a:xfrm>
            <a:off x="7567613" y="719138"/>
            <a:ext cx="1711325" cy="1711325"/>
          </a:xfrm>
          <a:prstGeom prst="ellipse">
            <a:avLst/>
          </a:prstGeom>
          <a:solidFill>
            <a:schemeClr val="bg1">
              <a:alpha val="14999"/>
            </a:schemeClr>
          </a:solidFill>
          <a:ln w="9525">
            <a:noFill/>
            <a:round/>
            <a:headEnd/>
            <a:tailEnd/>
          </a:ln>
          <a:effectLst/>
        </p:spPr>
        <p:txBody>
          <a:bodyPr wrap="none" anchor="ctr"/>
          <a:lstStyle/>
          <a:p>
            <a:endParaRPr lang="en-US"/>
          </a:p>
        </p:txBody>
      </p:sp>
      <p:sp>
        <p:nvSpPr>
          <p:cNvPr id="6160" name="Oval 16"/>
          <p:cNvSpPr>
            <a:spLocks noChangeArrowheads="1"/>
          </p:cNvSpPr>
          <p:nvPr userDrawn="1"/>
        </p:nvSpPr>
        <p:spPr bwMode="auto">
          <a:xfrm>
            <a:off x="6997700" y="1860550"/>
            <a:ext cx="1139825" cy="1139825"/>
          </a:xfrm>
          <a:prstGeom prst="ellipse">
            <a:avLst/>
          </a:prstGeom>
          <a:solidFill>
            <a:schemeClr val="bg1">
              <a:alpha val="20000"/>
            </a:scheme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pic>
        <p:nvPicPr>
          <p:cNvPr id="6157" name="Picture 13" descr="logo with tag"/>
          <p:cNvPicPr>
            <a:picLocks noChangeAspect="1" noChangeArrowheads="1"/>
          </p:cNvPicPr>
          <p:nvPr userDrawn="1"/>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pic>
        <p:nvPicPr>
          <p:cNvPr id="6161" name="Picture 17" descr="lite border top"/>
          <p:cNvPicPr>
            <a:picLocks noChangeAspect="1" noChangeArrowheads="1"/>
          </p:cNvPicPr>
          <p:nvPr userDrawn="1"/>
        </p:nvPicPr>
        <p:blipFill>
          <a:blip r:embed="rId3" cstate="print"/>
          <a:srcRect/>
          <a:stretch>
            <a:fillRect/>
          </a:stretch>
        </p:blipFill>
        <p:spPr bwMode="auto">
          <a:xfrm>
            <a:off x="0" y="0"/>
            <a:ext cx="9144000" cy="142875"/>
          </a:xfrm>
          <a:prstGeom prst="rect">
            <a:avLst/>
          </a:prstGeom>
          <a:noFill/>
        </p:spPr>
      </p:pic>
      <p:pic>
        <p:nvPicPr>
          <p:cNvPr id="6162" name="Picture 18" descr="lite border bottom"/>
          <p:cNvPicPr>
            <a:picLocks noChangeAspect="1" noChangeArrowheads="1"/>
          </p:cNvPicPr>
          <p:nvPr userDrawn="1"/>
        </p:nvPicPr>
        <p:blipFill>
          <a:blip r:embed="rId4" cstate="print"/>
          <a:srcRect/>
          <a:stretch>
            <a:fillRect/>
          </a:stretch>
        </p:blipFill>
        <p:spPr bwMode="auto">
          <a:xfrm>
            <a:off x="0" y="6715125"/>
            <a:ext cx="9144000" cy="142875"/>
          </a:xfrm>
          <a:prstGeom prst="rect">
            <a:avLst/>
          </a:prstGeom>
          <a:noFill/>
        </p:spPr>
      </p:pic>
      <p:pic>
        <p:nvPicPr>
          <p:cNvPr id="6163" name="Picture 19" descr="lite border left"/>
          <p:cNvPicPr>
            <a:picLocks noChangeAspect="1" noChangeArrowheads="1"/>
          </p:cNvPicPr>
          <p:nvPr userDrawn="1"/>
        </p:nvPicPr>
        <p:blipFill>
          <a:blip r:embed="rId5" cstate="print"/>
          <a:srcRect/>
          <a:stretch>
            <a:fillRect/>
          </a:stretch>
        </p:blipFill>
        <p:spPr bwMode="auto">
          <a:xfrm>
            <a:off x="0" y="0"/>
            <a:ext cx="446088" cy="6858000"/>
          </a:xfrm>
          <a:prstGeom prst="rect">
            <a:avLst/>
          </a:prstGeom>
          <a:noFill/>
        </p:spPr>
      </p:pic>
      <p:pic>
        <p:nvPicPr>
          <p:cNvPr id="6164" name="Picture 20" descr="lite border right"/>
          <p:cNvPicPr>
            <a:picLocks noChangeAspect="1" noChangeArrowheads="1"/>
          </p:cNvPicPr>
          <p:nvPr userDrawn="1"/>
        </p:nvPicPr>
        <p:blipFill>
          <a:blip r:embed="rId6" cstate="print"/>
          <a:srcRect/>
          <a:stretch>
            <a:fillRect/>
          </a:stretch>
        </p:blipFill>
        <p:spPr bwMode="auto">
          <a:xfrm>
            <a:off x="8697913" y="0"/>
            <a:ext cx="446087"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0"/>
            <a:ext cx="9144000" cy="1431925"/>
          </a:xfrm>
          <a:prstGeom prst="rect">
            <a:avLst/>
          </a:prstGeom>
          <a:gradFill rotWithShape="1">
            <a:gsLst>
              <a:gs pos="0">
                <a:srgbClr val="285E22"/>
              </a:gs>
              <a:gs pos="100000">
                <a:srgbClr val="409A3C"/>
              </a:gs>
            </a:gsLst>
            <a:lin ang="5400000" scaled="1"/>
          </a:gra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rgbClr val="285E2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10" descr="logo white small"/>
          <p:cNvPicPr>
            <a:picLocks noChangeAspect="1" noChangeArrowheads="1"/>
          </p:cNvPicPr>
          <p:nvPr userDrawn="1"/>
        </p:nvPicPr>
        <p:blipFill>
          <a:blip r:embed="rId13" cstate="print"/>
          <a:srcRect/>
          <a:stretch>
            <a:fillRect/>
          </a:stretch>
        </p:blipFill>
        <p:spPr bwMode="auto">
          <a:xfrm>
            <a:off x="7686675" y="628650"/>
            <a:ext cx="996950" cy="374650"/>
          </a:xfrm>
          <a:prstGeom prst="rect">
            <a:avLst/>
          </a:prstGeom>
          <a:noFill/>
          <a:ln w="9525">
            <a:noFill/>
            <a:miter lim="800000"/>
            <a:headEnd/>
            <a:tailEnd/>
          </a:ln>
        </p:spPr>
      </p:pic>
      <p:pic>
        <p:nvPicPr>
          <p:cNvPr id="1035" name="Picture 11" descr="lite border top"/>
          <p:cNvPicPr>
            <a:picLocks noChangeAspect="1" noChangeArrowheads="1"/>
          </p:cNvPicPr>
          <p:nvPr userDrawn="1"/>
        </p:nvPicPr>
        <p:blipFill>
          <a:blip r:embed="rId14" cstate="print"/>
          <a:srcRect/>
          <a:stretch>
            <a:fillRect/>
          </a:stretch>
        </p:blipFill>
        <p:spPr bwMode="auto">
          <a:xfrm>
            <a:off x="0" y="0"/>
            <a:ext cx="9144000" cy="142875"/>
          </a:xfrm>
          <a:prstGeom prst="rect">
            <a:avLst/>
          </a:prstGeom>
          <a:noFill/>
          <a:effectLst>
            <a:outerShdw dist="35921" dir="2700000" algn="ctr" rotWithShape="0">
              <a:srgbClr val="285E22"/>
            </a:outerShdw>
          </a:effectLst>
        </p:spPr>
      </p:pic>
      <p:pic>
        <p:nvPicPr>
          <p:cNvPr id="1036" name="Picture 12" descr="lite border bottom"/>
          <p:cNvPicPr>
            <a:picLocks noChangeAspect="1" noChangeArrowheads="1"/>
          </p:cNvPicPr>
          <p:nvPr userDrawn="1"/>
        </p:nvPicPr>
        <p:blipFill>
          <a:blip r:embed="rId15" cstate="print"/>
          <a:srcRect/>
          <a:stretch>
            <a:fillRect/>
          </a:stretch>
        </p:blipFill>
        <p:spPr bwMode="auto">
          <a:xfrm>
            <a:off x="0" y="6715125"/>
            <a:ext cx="9144000" cy="142875"/>
          </a:xfrm>
          <a:prstGeom prst="rect">
            <a:avLst/>
          </a:prstGeom>
          <a:noFill/>
        </p:spPr>
      </p:pic>
      <p:pic>
        <p:nvPicPr>
          <p:cNvPr id="1037" name="Picture 13" descr="lite border left"/>
          <p:cNvPicPr>
            <a:picLocks noChangeAspect="1" noChangeArrowheads="1"/>
          </p:cNvPicPr>
          <p:nvPr userDrawn="1"/>
        </p:nvPicPr>
        <p:blipFill>
          <a:blip r:embed="rId16" cstate="print"/>
          <a:srcRect/>
          <a:stretch>
            <a:fillRect/>
          </a:stretch>
        </p:blipFill>
        <p:spPr bwMode="auto">
          <a:xfrm>
            <a:off x="0" y="0"/>
            <a:ext cx="446088" cy="6858000"/>
          </a:xfrm>
          <a:prstGeom prst="rect">
            <a:avLst/>
          </a:prstGeom>
          <a:noFill/>
        </p:spPr>
      </p:pic>
      <p:pic>
        <p:nvPicPr>
          <p:cNvPr id="1038" name="Picture 14" descr="lite border right"/>
          <p:cNvPicPr>
            <a:picLocks noChangeAspect="1" noChangeArrowheads="1"/>
          </p:cNvPicPr>
          <p:nvPr userDrawn="1"/>
        </p:nvPicPr>
        <p:blipFill>
          <a:blip r:embed="rId17" cstate="print"/>
          <a:srcRect/>
          <a:stretch>
            <a:fillRect/>
          </a:stretch>
        </p:blipFill>
        <p:spPr bwMode="auto">
          <a:xfrm>
            <a:off x="8697913" y="0"/>
            <a:ext cx="446087"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500" b="1">
          <a:solidFill>
            <a:schemeClr val="bg1"/>
          </a:solidFill>
          <a:latin typeface="+mj-lt"/>
          <a:ea typeface="+mj-ea"/>
          <a:cs typeface="+mj-cs"/>
        </a:defRPr>
      </a:lvl1pPr>
      <a:lvl2pPr algn="l" rtl="0" fontAlgn="base">
        <a:spcBef>
          <a:spcPct val="0"/>
        </a:spcBef>
        <a:spcAft>
          <a:spcPct val="0"/>
        </a:spcAft>
        <a:defRPr sz="2500" b="1">
          <a:solidFill>
            <a:schemeClr val="bg1"/>
          </a:solidFill>
          <a:latin typeface="Trebuchet MS" pitchFamily="34" charset="0"/>
        </a:defRPr>
      </a:lvl2pPr>
      <a:lvl3pPr algn="l" rtl="0" fontAlgn="base">
        <a:spcBef>
          <a:spcPct val="0"/>
        </a:spcBef>
        <a:spcAft>
          <a:spcPct val="0"/>
        </a:spcAft>
        <a:defRPr sz="2500" b="1">
          <a:solidFill>
            <a:schemeClr val="bg1"/>
          </a:solidFill>
          <a:latin typeface="Trebuchet MS" pitchFamily="34" charset="0"/>
        </a:defRPr>
      </a:lvl3pPr>
      <a:lvl4pPr algn="l" rtl="0" fontAlgn="base">
        <a:spcBef>
          <a:spcPct val="0"/>
        </a:spcBef>
        <a:spcAft>
          <a:spcPct val="0"/>
        </a:spcAft>
        <a:defRPr sz="2500" b="1">
          <a:solidFill>
            <a:schemeClr val="bg1"/>
          </a:solidFill>
          <a:latin typeface="Trebuchet MS" pitchFamily="34" charset="0"/>
        </a:defRPr>
      </a:lvl4pPr>
      <a:lvl5pPr algn="l" rtl="0" fontAlgn="base">
        <a:spcBef>
          <a:spcPct val="0"/>
        </a:spcBef>
        <a:spcAft>
          <a:spcPct val="0"/>
        </a:spcAft>
        <a:defRPr sz="2500" b="1">
          <a:solidFill>
            <a:schemeClr val="bg1"/>
          </a:solidFill>
          <a:latin typeface="Trebuchet MS" pitchFamily="34" charset="0"/>
        </a:defRPr>
      </a:lvl5pPr>
      <a:lvl6pPr marL="457200" algn="l" rtl="0" fontAlgn="base">
        <a:spcBef>
          <a:spcPct val="0"/>
        </a:spcBef>
        <a:spcAft>
          <a:spcPct val="0"/>
        </a:spcAft>
        <a:defRPr sz="2500" b="1">
          <a:solidFill>
            <a:schemeClr val="bg1"/>
          </a:solidFill>
          <a:latin typeface="Trebuchet MS" pitchFamily="34" charset="0"/>
        </a:defRPr>
      </a:lvl6pPr>
      <a:lvl7pPr marL="914400" algn="l" rtl="0" fontAlgn="base">
        <a:spcBef>
          <a:spcPct val="0"/>
        </a:spcBef>
        <a:spcAft>
          <a:spcPct val="0"/>
        </a:spcAft>
        <a:defRPr sz="2500" b="1">
          <a:solidFill>
            <a:schemeClr val="bg1"/>
          </a:solidFill>
          <a:latin typeface="Trebuchet MS" pitchFamily="34" charset="0"/>
        </a:defRPr>
      </a:lvl7pPr>
      <a:lvl8pPr marL="1371600" algn="l" rtl="0" fontAlgn="base">
        <a:spcBef>
          <a:spcPct val="0"/>
        </a:spcBef>
        <a:spcAft>
          <a:spcPct val="0"/>
        </a:spcAft>
        <a:defRPr sz="2500" b="1">
          <a:solidFill>
            <a:schemeClr val="bg1"/>
          </a:solidFill>
          <a:latin typeface="Trebuchet MS" pitchFamily="34" charset="0"/>
        </a:defRPr>
      </a:lvl8pPr>
      <a:lvl9pPr marL="1828800" algn="l" rtl="0" fontAlgn="base">
        <a:spcBef>
          <a:spcPct val="0"/>
        </a:spcBef>
        <a:spcAft>
          <a:spcPct val="0"/>
        </a:spcAft>
        <a:defRPr sz="2500" b="1">
          <a:solidFill>
            <a:schemeClr val="bg1"/>
          </a:solidFill>
          <a:latin typeface="Trebuchet MS" pitchFamily="34" charset="0"/>
        </a:defRPr>
      </a:lvl9pPr>
    </p:titleStyle>
    <p:bodyStyle>
      <a:lvl1pPr marL="238125" indent="-225425" algn="l" rtl="0" fontAlgn="base">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fontAlgn="base">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fontAlgn="base">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fontAlgn="base">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fontAlgn="base">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file:///C:\Data\PowerPoint\JISC\NASIG%202012\VRS%20Movie.wmv" TargetMode="Externa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wmf"/></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oclc.org/us/en/reports/onlinecatalogs/default.htm" TargetMode="External"/><Relationship Id="rId7" Type="http://schemas.openxmlformats.org/officeDocument/2006/relationships/hyperlink" Target="http://imlsproject.comm.ohiostate.edu/imls_reports/PHASE_III/PH_III_report_list.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ie-repository.jisc.ac.uk/418/2/VirtualScholar_themesFromProjects_revised.pdf" TargetMode="External"/><Relationship Id="rId5" Type="http://schemas.openxmlformats.org/officeDocument/2006/relationships/hyperlink" Target="http://www.jisc.ac.uk/media/documents/publications/reports/2010/digitalinformationseekerreport.pdf" TargetMode="External"/><Relationship Id="rId4" Type="http://schemas.openxmlformats.org/officeDocument/2006/relationships/hyperlink" Target="http://www.jisc.ac.uk/media/documents/programmemes/reppres/gg_final_keynote_11012008.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oclc.org/research/activities/synchronicity/default.htm" TargetMode="External"/><Relationship Id="rId7" Type="http://schemas.openxmlformats.org/officeDocument/2006/relationships/hyperlink" Target="http://www.firstmonday.org/htbin/cgiwrap/bin/ojs/index.php/fm/article/view/2291/207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oclc.org/research/publications/archive/2009/connaway-acrl-2009.pdf" TargetMode="External"/><Relationship Id="rId5" Type="http://schemas.openxmlformats.org/officeDocument/2006/relationships/hyperlink" Target="http://www.asis.org/Bulletin/Dec-07/DecJan08_Connaway_etc.pdf" TargetMode="External"/><Relationship Id="rId4" Type="http://schemas.openxmlformats.org/officeDocument/2006/relationships/hyperlink" Target="http://www.oclc.org/reports/synchronicity/full.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8" Type="http://schemas.openxmlformats.org/officeDocument/2006/relationships/hyperlink" Target="http://imlsproject.comm.ohiostate.edu/imls_reports/imls_PH_I_report_list.html" TargetMode="External"/><Relationship Id="rId3" Type="http://schemas.openxmlformats.org/officeDocument/2006/relationships/hyperlink" Target="http://www.oclc.org/us/en/reports/2005perceptions.htm" TargetMode="External"/><Relationship Id="rId7" Type="http://schemas.openxmlformats.org/officeDocument/2006/relationships/hyperlink" Target="http://imlsproject.comm.ohiostate.edu/imls_reports/PERFORMANCE_REPORT/PERFORM_ONLINE.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imlsosuoclcproject.jcomm.ohio-state.edu/" TargetMode="External"/><Relationship Id="rId5" Type="http://schemas.openxmlformats.org/officeDocument/2006/relationships/hyperlink" Target="http://chronicle.com/blogs/wiredcampus/on-facebook-librarian-brings-two-students-from-the-early-1900s-to-life/34845" TargetMode="External"/><Relationship Id="rId4" Type="http://schemas.openxmlformats.org/officeDocument/2006/relationships/hyperlink" Target="http://www.oclc.org/us/en/reports/perceptionscollege.ht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imlsproject.comm.ohio-state.edu/imls_reports/imls_PH_II_report_list.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chronicle.com/blognetwork/theubiquitouslibrarian/2012/04/04/think-like-a-startup-a-white-paper/" TargetMode="External"/><Relationship Id="rId5" Type="http://schemas.openxmlformats.org/officeDocument/2006/relationships/hyperlink" Target="http://www.usatoday.com/news/education/story/2011-08-22/Study-College-students-rarely-use-librarians-expertise/50094086/1" TargetMode="External"/><Relationship Id="rId4" Type="http://schemas.openxmlformats.org/officeDocument/2006/relationships/hyperlink" Target="http://www.jisc.ac.uk/media/documents/aboutus/workinggroups/studentsuseresearchcontent.pdf"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jisc.ac.uk/whatwedo/programmes/inf11/userbehaviourbusandecon.aspx" TargetMode="External"/><Relationship Id="rId3" Type="http://schemas.openxmlformats.org/officeDocument/2006/relationships/hyperlink" Target="http://web.archive.org/web/20080820044308/http:/imlsproject.comm.ohio-state.edu/imls_reports/imls_PH_IV_report_list.html" TargetMode="External"/><Relationship Id="rId7" Type="http://schemas.openxmlformats.org/officeDocument/2006/relationships/hyperlink" Target="http://www.oclc.org/research/activities/vandr/"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thenation.com/article/168125/amazon-effect" TargetMode="External"/><Relationship Id="rId5" Type="http://schemas.openxmlformats.org/officeDocument/2006/relationships/hyperlink" Target="http://www.rin.ac.uk/our-work/using-and-accessinginformation-resources/researchers-and-discovery-services-behaviour-perc" TargetMode="External"/><Relationship Id="rId4" Type="http://schemas.openxmlformats.org/officeDocument/2006/relationships/hyperlink" Target="http://www.rin.ac.uk/our-work/communicating-and-disseminating-research/ejournals-their-use-value-and-impact"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oclc.org/research/presentations/default.htm" TargetMode="External"/><Relationship Id="rId13" Type="http://schemas.openxmlformats.org/officeDocument/2006/relationships/hyperlink" Target="http://news.softpedia.com/newsImage/Study-Finds-that-Most-US-Students-Won-t-Buy-Macs-2.jpg/" TargetMode="External"/><Relationship Id="rId3" Type="http://schemas.openxmlformats.org/officeDocument/2006/relationships/hyperlink" Target="http://www.presentationload.de/fr/Tableaux-diagrammes/Diagrammes-barres-verticales-Escaliers/Tribune-des-vainqueurs.html" TargetMode="External"/><Relationship Id="rId7" Type="http://schemas.openxmlformats.org/officeDocument/2006/relationships/hyperlink" Target="http://www.oecd.org/site/0,3407,en_21571361_39598752_1_1_1_1_1,00.html" TargetMode="External"/><Relationship Id="rId12" Type="http://schemas.openxmlformats.org/officeDocument/2006/relationships/hyperlink" Target="http://www.thosefunnypictures.com/picture/7187/squirrel-on-computer.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rivuli-development.com/linked-data/" TargetMode="External"/><Relationship Id="rId11" Type="http://schemas.openxmlformats.org/officeDocument/2006/relationships/hyperlink" Target="http://www.calista.co.uk/services/marketing-consultancy/" TargetMode="External"/><Relationship Id="rId5" Type="http://schemas.openxmlformats.org/officeDocument/2006/relationships/hyperlink" Target="http://elizabethharmonblog.wordpress.com/category/general-contemplations/" TargetMode="External"/><Relationship Id="rId15" Type="http://schemas.openxmlformats.org/officeDocument/2006/relationships/hyperlink" Target="http://www.flickr.com/photos/will-lion/2670343917/in/gallery-mheil-72157622993235888/" TargetMode="External"/><Relationship Id="rId10" Type="http://schemas.openxmlformats.org/officeDocument/2006/relationships/hyperlink" Target="http://www.thedigitalshift.com/2012/02/research/what-patrons-teach-us-and-publishers-should-learn/" TargetMode="External"/><Relationship Id="rId4" Type="http://schemas.openxmlformats.org/officeDocument/2006/relationships/hyperlink" Target="http://www.buckshappening.com/the-learning-cooperative-princeton" TargetMode="External"/><Relationship Id="rId9" Type="http://schemas.openxmlformats.org/officeDocument/2006/relationships/hyperlink" Target="http://ffffound.com/image/d94be1a080d77b71d62f453de9312682f7c6e573" TargetMode="External"/><Relationship Id="rId14" Type="http://schemas.openxmlformats.org/officeDocument/2006/relationships/hyperlink" Target="http://phillips.blogs.com/goc/2006/11/farewell_milton.html"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flickr.com/photos/shellberry/5683934976/in/faves-37635807@N08/" TargetMode="External"/><Relationship Id="rId13" Type="http://schemas.openxmlformats.org/officeDocument/2006/relationships/hyperlink" Target="http://www.flickr.com/photos/8047705@N02/5366637592/" TargetMode="External"/><Relationship Id="rId3" Type="http://schemas.openxmlformats.org/officeDocument/2006/relationships/hyperlink" Target="http://stargazersfield.com/173" TargetMode="External"/><Relationship Id="rId7" Type="http://schemas.openxmlformats.org/officeDocument/2006/relationships/hyperlink" Target="http://library.duke.edu/research/finding/how-to-find.html" TargetMode="External"/><Relationship Id="rId12" Type="http://schemas.openxmlformats.org/officeDocument/2006/relationships/hyperlink" Target="http://blog.officelinks.com/2011/last-chance-for-spring-seedling-sales-at-garfield-park-conservatory/"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chronicle.com/article/Online-Learning-Supplement-/131624/" TargetMode="External"/><Relationship Id="rId11" Type="http://schemas.openxmlformats.org/officeDocument/2006/relationships/hyperlink" Target="http://www.flickr.com/photos/flod/26083507/" TargetMode="External"/><Relationship Id="rId5" Type="http://schemas.openxmlformats.org/officeDocument/2006/relationships/hyperlink" Target="http://www.newswise.com/articles/researcher-identifies-stem-cells-in-tendons-that-regenerate-tissue" TargetMode="External"/><Relationship Id="rId10" Type="http://schemas.openxmlformats.org/officeDocument/2006/relationships/hyperlink" Target="http://sitesubmiturl.com/best-search-engine-submission-service.php" TargetMode="External"/><Relationship Id="rId4" Type="http://schemas.openxmlformats.org/officeDocument/2006/relationships/hyperlink" Target="http://www.cloudcomputingworld.org/cloud-computing/who-is-doing-research-into-cloud-computing.html" TargetMode="External"/><Relationship Id="rId9" Type="http://schemas.openxmlformats.org/officeDocument/2006/relationships/hyperlink" Target="http://www.asgbowl.com/blog/bid/77911/Top-5-Best-Online-Resources-for-Bowling-Center-Management" TargetMode="External"/><Relationship Id="rId14" Type="http://schemas.openxmlformats.org/officeDocument/2006/relationships/hyperlink" Target="http://sandivand.blogspot.com/2011/10/growing-those-ideas.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p:cNvSpPr>
            <a:spLocks noChangeArrowheads="1"/>
          </p:cNvSpPr>
          <p:nvPr/>
        </p:nvSpPr>
        <p:spPr bwMode="auto">
          <a:xfrm>
            <a:off x="1006475" y="1289050"/>
            <a:ext cx="1854200" cy="1854200"/>
          </a:xfrm>
          <a:prstGeom prst="ellipse">
            <a:avLst/>
          </a:prstGeom>
          <a:solidFill>
            <a:srgbClr val="2178B5"/>
          </a:solidFill>
          <a:ln w="88900">
            <a:solidFill>
              <a:schemeClr val="bg1"/>
            </a:solidFill>
            <a:round/>
            <a:headEnd/>
            <a:tailEnd/>
          </a:ln>
          <a:effectLst/>
        </p:spPr>
        <p:txBody>
          <a:bodyPr wrap="none" anchor="ctr"/>
          <a:lstStyle/>
          <a:p>
            <a:endParaRPr lang="en-US"/>
          </a:p>
        </p:txBody>
      </p:sp>
      <p:sp>
        <p:nvSpPr>
          <p:cNvPr id="2053" name="Text Box 5"/>
          <p:cNvSpPr txBox="1">
            <a:spLocks noChangeArrowheads="1"/>
          </p:cNvSpPr>
          <p:nvPr/>
        </p:nvSpPr>
        <p:spPr bwMode="auto">
          <a:xfrm>
            <a:off x="1005825" y="1641507"/>
            <a:ext cx="1854200" cy="1038746"/>
          </a:xfrm>
          <a:prstGeom prst="rect">
            <a:avLst/>
          </a:prstGeom>
          <a:noFill/>
          <a:ln w="9525">
            <a:noFill/>
            <a:miter lim="800000"/>
            <a:headEnd/>
            <a:tailEnd/>
          </a:ln>
          <a:effectLst/>
        </p:spPr>
        <p:txBody>
          <a:bodyPr anchor="b">
            <a:spAutoFit/>
          </a:bodyPr>
          <a:lstStyle/>
          <a:p>
            <a:pPr algn="ctr">
              <a:spcBef>
                <a:spcPct val="50000"/>
              </a:spcBef>
            </a:pPr>
            <a:r>
              <a:rPr lang="en-US" sz="1500" b="1" dirty="0" smtClean="0">
                <a:solidFill>
                  <a:schemeClr val="bg1"/>
                </a:solidFill>
                <a:latin typeface="Trebuchet MS" pitchFamily="34" charset="0"/>
              </a:rPr>
              <a:t>2012 NASIG Annual Conference</a:t>
            </a:r>
            <a:endParaRPr lang="en-US" sz="1100" b="1" dirty="0" smtClean="0">
              <a:solidFill>
                <a:schemeClr val="bg1"/>
              </a:solidFill>
              <a:latin typeface="Trebuchet MS" pitchFamily="34" charset="0"/>
            </a:endParaRPr>
          </a:p>
          <a:p>
            <a:pPr algn="ctr">
              <a:spcBef>
                <a:spcPct val="50000"/>
              </a:spcBef>
            </a:pPr>
            <a:r>
              <a:rPr lang="en-US" sz="1100" b="1" dirty="0" smtClean="0">
                <a:solidFill>
                  <a:schemeClr val="bg1"/>
                </a:solidFill>
                <a:latin typeface="Trebuchet MS" pitchFamily="34" charset="0"/>
              </a:rPr>
              <a:t>Nashville</a:t>
            </a:r>
            <a:endParaRPr lang="en-US" sz="1100" b="1" dirty="0">
              <a:solidFill>
                <a:schemeClr val="bg1"/>
              </a:solidFill>
              <a:latin typeface="Trebuchet MS" pitchFamily="34" charset="0"/>
            </a:endParaRPr>
          </a:p>
        </p:txBody>
      </p:sp>
      <p:sp>
        <p:nvSpPr>
          <p:cNvPr id="2054" name="Text Box 6"/>
          <p:cNvSpPr txBox="1">
            <a:spLocks noChangeArrowheads="1"/>
          </p:cNvSpPr>
          <p:nvPr/>
        </p:nvSpPr>
        <p:spPr bwMode="auto">
          <a:xfrm>
            <a:off x="1015353" y="2633574"/>
            <a:ext cx="1854200" cy="260350"/>
          </a:xfrm>
          <a:prstGeom prst="rect">
            <a:avLst/>
          </a:prstGeom>
          <a:noFill/>
          <a:ln w="9525">
            <a:noFill/>
            <a:miter lim="800000"/>
            <a:headEnd/>
            <a:tailEnd/>
          </a:ln>
          <a:effectLst/>
        </p:spPr>
        <p:txBody>
          <a:bodyPr anchor="b">
            <a:spAutoFit/>
          </a:bodyPr>
          <a:lstStyle/>
          <a:p>
            <a:pPr algn="ctr">
              <a:spcBef>
                <a:spcPct val="50000"/>
              </a:spcBef>
            </a:pPr>
            <a:r>
              <a:rPr lang="en-US" sz="1100" b="1" dirty="0" smtClean="0">
                <a:solidFill>
                  <a:srgbClr val="CCFFFF"/>
                </a:solidFill>
                <a:latin typeface="Trebuchet MS" pitchFamily="34" charset="0"/>
              </a:rPr>
              <a:t>June 7-10, 2012</a:t>
            </a:r>
            <a:endParaRPr lang="en-US" sz="1100" b="1" dirty="0">
              <a:solidFill>
                <a:srgbClr val="CCFFFF"/>
              </a:solidFill>
              <a:latin typeface="Trebuchet MS" pitchFamily="34" charset="0"/>
            </a:endParaRPr>
          </a:p>
        </p:txBody>
      </p:sp>
      <p:sp>
        <p:nvSpPr>
          <p:cNvPr id="2055" name="Rectangle 7"/>
          <p:cNvSpPr>
            <a:spLocks noGrp="1" noChangeArrowheads="1"/>
          </p:cNvSpPr>
          <p:nvPr>
            <p:ph type="subTitle" idx="1"/>
          </p:nvPr>
        </p:nvSpPr>
        <p:spPr>
          <a:xfrm>
            <a:off x="4800600" y="4124325"/>
            <a:ext cx="4029076" cy="1362075"/>
          </a:xfrm>
        </p:spPr>
        <p:txBody>
          <a:bodyPr/>
          <a:lstStyle/>
          <a:p>
            <a:pPr algn="r"/>
            <a:r>
              <a:rPr lang="en-US" dirty="0" smtClean="0"/>
              <a:t>Lynn Silipigni </a:t>
            </a:r>
            <a:r>
              <a:rPr lang="en-US" dirty="0" err="1" smtClean="0"/>
              <a:t>Connaway</a:t>
            </a:r>
            <a:r>
              <a:rPr lang="en-US" dirty="0" smtClean="0"/>
              <a:t>, Ph.D.</a:t>
            </a:r>
            <a:endParaRPr lang="en-US" dirty="0"/>
          </a:p>
          <a:p>
            <a:pPr algn="r">
              <a:buClr>
                <a:srgbClr val="FFFFFF"/>
              </a:buClr>
              <a:defRPr/>
            </a:pPr>
            <a:r>
              <a:rPr lang="en-US" sz="1600" dirty="0" smtClean="0">
                <a:solidFill>
                  <a:srgbClr val="0070C0"/>
                </a:solidFill>
              </a:rPr>
              <a:t>Senior Research Scientist</a:t>
            </a:r>
          </a:p>
          <a:p>
            <a:pPr algn="r">
              <a:buClr>
                <a:srgbClr val="FFFFFF"/>
              </a:buClr>
              <a:defRPr/>
            </a:pPr>
            <a:r>
              <a:rPr lang="en-US" sz="1600" dirty="0" smtClean="0">
                <a:solidFill>
                  <a:srgbClr val="0070C0"/>
                </a:solidFill>
              </a:rPr>
              <a:t>OCLC Research</a:t>
            </a:r>
            <a:endParaRPr lang="en-US" dirty="0">
              <a:solidFill>
                <a:srgbClr val="0070C0"/>
              </a:solidFill>
            </a:endParaRPr>
          </a:p>
        </p:txBody>
      </p:sp>
      <p:sp>
        <p:nvSpPr>
          <p:cNvPr id="2056" name="Rectangle 8"/>
          <p:cNvSpPr>
            <a:spLocks noGrp="1" noChangeArrowheads="1"/>
          </p:cNvSpPr>
          <p:nvPr>
            <p:ph type="ctrTitle"/>
          </p:nvPr>
        </p:nvSpPr>
        <p:spPr>
          <a:xfrm>
            <a:off x="1876425" y="438150"/>
            <a:ext cx="7118137" cy="1239728"/>
          </a:xfrm>
        </p:spPr>
        <p:txBody>
          <a:bodyPr/>
          <a:lstStyle/>
          <a:p>
            <a:pPr algn="ctr"/>
            <a:r>
              <a:rPr lang="en-US" sz="3200" dirty="0" smtClean="0"/>
              <a:t>Why the Internet is More Attractive than the Library</a:t>
            </a:r>
            <a:endParaRPr lang="en-US" dirty="0"/>
          </a:p>
        </p:txBody>
      </p:sp>
      <p:pic>
        <p:nvPicPr>
          <p:cNvPr id="11" name="Picture 10" descr="winners podium.JPG"/>
          <p:cNvPicPr>
            <a:picLocks noChangeAspect="1"/>
          </p:cNvPicPr>
          <p:nvPr/>
        </p:nvPicPr>
        <p:blipFill>
          <a:blip r:embed="rId3" cstate="print"/>
          <a:srcRect l="24951" t="20437" r="41262" b="12573"/>
          <a:stretch>
            <a:fillRect/>
          </a:stretch>
        </p:blipFill>
        <p:spPr>
          <a:xfrm>
            <a:off x="648068" y="3635413"/>
            <a:ext cx="2059619" cy="3062796"/>
          </a:xfrm>
          <a:prstGeom prst="rect">
            <a:avLst/>
          </a:prstGeom>
        </p:spPr>
      </p:pic>
      <p:sp>
        <p:nvSpPr>
          <p:cNvPr id="12" name="Rectangle 11"/>
          <p:cNvSpPr/>
          <p:nvPr/>
        </p:nvSpPr>
        <p:spPr>
          <a:xfrm>
            <a:off x="976544" y="3941687"/>
            <a:ext cx="381740" cy="88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Callout 12"/>
          <p:cNvSpPr/>
          <p:nvPr/>
        </p:nvSpPr>
        <p:spPr>
          <a:xfrm>
            <a:off x="2574525" y="2965140"/>
            <a:ext cx="1302149" cy="806759"/>
          </a:xfrm>
          <a:prstGeom prst="cloudCallout">
            <a:avLst>
              <a:gd name="adj1" fmla="val -66157"/>
              <a:gd name="adj2" fmla="val 52155"/>
            </a:avLst>
          </a:prstGeom>
          <a:solidFill>
            <a:schemeClr val="bg1"/>
          </a:solidFill>
          <a:ln>
            <a:solidFill>
              <a:srgbClr val="FFFF00"/>
            </a:solidFill>
          </a:ln>
          <a:effectLst>
            <a:glow rad="228600">
              <a:srgbClr val="0070C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Callout 13"/>
          <p:cNvSpPr/>
          <p:nvPr/>
        </p:nvSpPr>
        <p:spPr>
          <a:xfrm flipH="1">
            <a:off x="186430" y="2965143"/>
            <a:ext cx="1376039" cy="932154"/>
          </a:xfrm>
          <a:prstGeom prst="cloudCallout">
            <a:avLst>
              <a:gd name="adj1" fmla="val -12568"/>
              <a:gd name="adj2" fmla="val 81973"/>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oogle.png"/>
          <p:cNvPicPr>
            <a:picLocks noChangeAspect="1"/>
          </p:cNvPicPr>
          <p:nvPr/>
        </p:nvPicPr>
        <p:blipFill>
          <a:blip r:embed="rId4" cstate="print"/>
          <a:stretch>
            <a:fillRect/>
          </a:stretch>
        </p:blipFill>
        <p:spPr>
          <a:xfrm>
            <a:off x="2766533" y="3063259"/>
            <a:ext cx="658368" cy="370199"/>
          </a:xfrm>
          <a:prstGeom prst="rect">
            <a:avLst/>
          </a:prstGeom>
          <a:effectLst>
            <a:outerShdw blurRad="50800" dist="50800" dir="5400000" algn="ctr" rotWithShape="0">
              <a:srgbClr val="000000">
                <a:alpha val="0"/>
              </a:srgbClr>
            </a:outerShdw>
          </a:effectLst>
        </p:spPr>
      </p:pic>
      <p:pic>
        <p:nvPicPr>
          <p:cNvPr id="17" name="Picture 16" descr="serials wordle2.jpg"/>
          <p:cNvPicPr>
            <a:picLocks noChangeAspect="1"/>
          </p:cNvPicPr>
          <p:nvPr/>
        </p:nvPicPr>
        <p:blipFill>
          <a:blip r:embed="rId5" cstate="print"/>
          <a:srcRect t="10971" b="9806"/>
          <a:stretch>
            <a:fillRect/>
          </a:stretch>
        </p:blipFill>
        <p:spPr>
          <a:xfrm>
            <a:off x="427608" y="3131506"/>
            <a:ext cx="975064" cy="579359"/>
          </a:xfrm>
          <a:prstGeom prst="rect">
            <a:avLst/>
          </a:prstGeom>
        </p:spPr>
      </p:pic>
      <p:pic>
        <p:nvPicPr>
          <p:cNvPr id="16" name="Picture 15" descr="wikipedia.png"/>
          <p:cNvPicPr>
            <a:picLocks noChangeAspect="1"/>
          </p:cNvPicPr>
          <p:nvPr/>
        </p:nvPicPr>
        <p:blipFill>
          <a:blip r:embed="rId6" cstate="print"/>
          <a:stretch>
            <a:fillRect/>
          </a:stretch>
        </p:blipFill>
        <p:spPr>
          <a:xfrm>
            <a:off x="3457575" y="3188795"/>
            <a:ext cx="361950" cy="330691"/>
          </a:xfrm>
          <a:prstGeom prst="rect">
            <a:avLst/>
          </a:prstGeom>
        </p:spPr>
      </p:pic>
      <p:pic>
        <p:nvPicPr>
          <p:cNvPr id="18" name="Picture 17" descr="facebook.jpg"/>
          <p:cNvPicPr>
            <a:picLocks noChangeAspect="1"/>
          </p:cNvPicPr>
          <p:nvPr/>
        </p:nvPicPr>
        <p:blipFill>
          <a:blip r:embed="rId7" cstate="print"/>
          <a:stretch>
            <a:fillRect/>
          </a:stretch>
        </p:blipFill>
        <p:spPr>
          <a:xfrm>
            <a:off x="3067050" y="3400425"/>
            <a:ext cx="279400" cy="279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ower browsing.jpg"/>
          <p:cNvPicPr>
            <a:picLocks noGrp="1" noChangeAspect="1"/>
          </p:cNvPicPr>
          <p:nvPr>
            <p:ph sz="half" idx="2"/>
          </p:nvPr>
        </p:nvPicPr>
        <p:blipFill>
          <a:blip r:embed="rId3" cstate="print"/>
          <a:stretch>
            <a:fillRect/>
          </a:stretch>
        </p:blipFill>
        <p:spPr>
          <a:xfrm>
            <a:off x="1233715" y="1878579"/>
            <a:ext cx="6841218" cy="45643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9881" t="34653" r="23214" b="18812"/>
          <a:stretch>
            <a:fillRect/>
          </a:stretch>
        </p:blipFill>
        <p:spPr bwMode="auto">
          <a:xfrm>
            <a:off x="5286375" y="2822472"/>
            <a:ext cx="3162300" cy="239722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Students: Behaviors</a:t>
            </a:r>
            <a:endParaRPr lang="en-US" dirty="0"/>
          </a:p>
        </p:txBody>
      </p:sp>
      <p:sp>
        <p:nvSpPr>
          <p:cNvPr id="3" name="Content Placeholder 2"/>
          <p:cNvSpPr>
            <a:spLocks noGrp="1"/>
          </p:cNvSpPr>
          <p:nvPr>
            <p:ph sz="half" idx="1"/>
          </p:nvPr>
        </p:nvSpPr>
        <p:spPr/>
        <p:txBody>
          <a:bodyPr anchor="ctr"/>
          <a:lstStyle/>
          <a:p>
            <a:pPr>
              <a:buFont typeface="Arial" pitchFamily="34" charset="0"/>
              <a:buChar char="•"/>
            </a:pPr>
            <a:r>
              <a:rPr lang="en-US" sz="1800" dirty="0" smtClean="0"/>
              <a:t>Prefer keyword searches</a:t>
            </a:r>
          </a:p>
          <a:p>
            <a:pPr>
              <a:buFont typeface="Arial" pitchFamily="34" charset="0"/>
              <a:buChar char="•"/>
            </a:pPr>
            <a:r>
              <a:rPr lang="en-US" sz="1800" dirty="0" smtClean="0"/>
              <a:t>Confident in skills</a:t>
            </a:r>
          </a:p>
          <a:p>
            <a:pPr>
              <a:buFont typeface="Arial" pitchFamily="34" charset="0"/>
              <a:buChar char="•"/>
            </a:pPr>
            <a:r>
              <a:rPr lang="en-US" sz="1800" dirty="0" smtClean="0"/>
              <a:t>“</a:t>
            </a:r>
            <a:r>
              <a:rPr lang="en-US" sz="1800" dirty="0" err="1" smtClean="0"/>
              <a:t>Satisficing</a:t>
            </a:r>
            <a:r>
              <a:rPr lang="en-US" sz="1800" dirty="0" smtClean="0"/>
              <a:t>”</a:t>
            </a:r>
          </a:p>
          <a:p>
            <a:pPr>
              <a:buFont typeface="Arial" pitchFamily="34" charset="0"/>
              <a:buChar char="•"/>
            </a:pPr>
            <a:r>
              <a:rPr lang="en-US" sz="1800" dirty="0" smtClean="0"/>
              <a:t>Speed &amp; convenience key</a:t>
            </a:r>
            <a:endParaRPr lang="en-US" sz="2000" dirty="0" smtClean="0"/>
          </a:p>
          <a:p>
            <a:pPr>
              <a:buFont typeface="Arial" pitchFamily="34" charset="0"/>
              <a:buChar char="•"/>
            </a:pPr>
            <a:endParaRPr lang="en-US" sz="1800" dirty="0" smtClean="0"/>
          </a:p>
          <a:p>
            <a:pPr>
              <a:buFont typeface="Arial" pitchFamily="34" charset="0"/>
              <a:buChar char="•"/>
            </a:pPr>
            <a:endParaRPr lang="en-US" dirty="0"/>
          </a:p>
        </p:txBody>
      </p:sp>
      <p:sp>
        <p:nvSpPr>
          <p:cNvPr id="6" name="Oval 5"/>
          <p:cNvSpPr/>
          <p:nvPr/>
        </p:nvSpPr>
        <p:spPr>
          <a:xfrm>
            <a:off x="5195888" y="2757489"/>
            <a:ext cx="1104900" cy="428625"/>
          </a:xfrm>
          <a:prstGeom prst="ellipse">
            <a:avLst/>
          </a:prstGeom>
          <a:solidFill>
            <a:schemeClr val="bg1">
              <a:alpha val="0"/>
            </a:schemeClr>
          </a:solidFill>
          <a:ln>
            <a:solidFill>
              <a:srgbClr val="00B0F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19475" y="6459379"/>
            <a:ext cx="3086100" cy="246221"/>
          </a:xfrm>
          <a:prstGeom prst="rect">
            <a:avLst/>
          </a:prstGeom>
          <a:noFill/>
        </p:spPr>
        <p:txBody>
          <a:bodyPr wrap="square" rtlCol="0">
            <a:spAutoFit/>
          </a:bodyPr>
          <a:lstStyle/>
          <a:p>
            <a:r>
              <a:rPr lang="en-US" sz="1000" b="1" dirty="0" smtClean="0">
                <a:latin typeface="+mj-lt"/>
              </a:rPr>
              <a:t>(Hampton-Reeves, et.al., 2009)</a:t>
            </a:r>
            <a:endParaRPr lang="en-US" sz="1000" b="1"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Information Literacy Skills</a:t>
            </a:r>
            <a:endParaRPr lang="en-US" dirty="0"/>
          </a:p>
        </p:txBody>
      </p:sp>
      <p:sp>
        <p:nvSpPr>
          <p:cNvPr id="3" name="Content Placeholder 2"/>
          <p:cNvSpPr>
            <a:spLocks noGrp="1"/>
          </p:cNvSpPr>
          <p:nvPr>
            <p:ph sz="half" idx="1"/>
          </p:nvPr>
        </p:nvSpPr>
        <p:spPr>
          <a:xfrm>
            <a:off x="706211" y="1486807"/>
            <a:ext cx="3775075" cy="4202113"/>
          </a:xfrm>
        </p:spPr>
        <p:txBody>
          <a:bodyPr/>
          <a:lstStyle/>
          <a:p>
            <a:pPr>
              <a:buFont typeface="Arial" pitchFamily="34" charset="0"/>
              <a:buChar char="•"/>
            </a:pPr>
            <a:endParaRPr lang="en-US" sz="1800" dirty="0" smtClean="0"/>
          </a:p>
          <a:p>
            <a:pPr>
              <a:buFont typeface="Arial" pitchFamily="34" charset="0"/>
              <a:buChar char="•"/>
            </a:pPr>
            <a:r>
              <a:rPr lang="en-US" sz="1800" dirty="0" smtClean="0"/>
              <a:t>Confident with information discovery tools</a:t>
            </a:r>
          </a:p>
          <a:p>
            <a:pPr>
              <a:buFont typeface="Arial" pitchFamily="34" charset="0"/>
              <a:buChar char="•"/>
            </a:pPr>
            <a:r>
              <a:rPr lang="en-US" sz="1800" dirty="0" smtClean="0"/>
              <a:t>Determine credibility by:</a:t>
            </a:r>
          </a:p>
          <a:p>
            <a:pPr lvl="1">
              <a:buFont typeface="Arial" pitchFamily="34" charset="0"/>
              <a:buChar char="•"/>
            </a:pPr>
            <a:r>
              <a:rPr lang="en-US" sz="1600" dirty="0" smtClean="0"/>
              <a:t>Common sense (83%)</a:t>
            </a:r>
          </a:p>
          <a:p>
            <a:pPr lvl="1">
              <a:buFont typeface="Arial" pitchFamily="34" charset="0"/>
              <a:buChar char="•"/>
            </a:pPr>
            <a:r>
              <a:rPr lang="en-US" sz="1600" dirty="0" smtClean="0"/>
              <a:t>Cross-checking (71%)</a:t>
            </a:r>
          </a:p>
          <a:p>
            <a:pPr lvl="1">
              <a:buFont typeface="Arial" pitchFamily="34" charset="0"/>
              <a:buChar char="•"/>
            </a:pPr>
            <a:r>
              <a:rPr lang="en-US" sz="1600" dirty="0" smtClean="0"/>
              <a:t>Reputation of company/organization (69%)</a:t>
            </a:r>
          </a:p>
          <a:p>
            <a:pPr lvl="1">
              <a:buFont typeface="Arial" pitchFamily="34" charset="0"/>
              <a:buChar char="•"/>
            </a:pPr>
            <a:r>
              <a:rPr lang="en-US" sz="1600" dirty="0" smtClean="0"/>
              <a:t>Credible recommendations (68%)</a:t>
            </a:r>
          </a:p>
          <a:p>
            <a:pPr lvl="1">
              <a:buFont typeface="Arial" pitchFamily="34" charset="0"/>
              <a:buChar char="•"/>
            </a:pPr>
            <a:endParaRPr lang="en-US" sz="1400" dirty="0" smtClean="0"/>
          </a:p>
          <a:p>
            <a:pPr>
              <a:buFont typeface="Arial" pitchFamily="34" charset="0"/>
              <a:buChar char="•"/>
            </a:pPr>
            <a:endParaRPr lang="en-US" dirty="0"/>
          </a:p>
        </p:txBody>
      </p:sp>
      <p:pic>
        <p:nvPicPr>
          <p:cNvPr id="7" name="Picture 2"/>
          <p:cNvPicPr>
            <a:picLocks noChangeAspect="1" noChangeArrowheads="1"/>
          </p:cNvPicPr>
          <p:nvPr/>
        </p:nvPicPr>
        <p:blipFill>
          <a:blip r:embed="rId3" cstate="print"/>
          <a:srcRect l="39881" t="34653" r="23214" b="18812"/>
          <a:stretch>
            <a:fillRect/>
          </a:stretch>
        </p:blipFill>
        <p:spPr bwMode="auto">
          <a:xfrm>
            <a:off x="5314950" y="2279547"/>
            <a:ext cx="3162300" cy="2397227"/>
          </a:xfrm>
          <a:prstGeom prst="rect">
            <a:avLst/>
          </a:prstGeom>
          <a:noFill/>
          <a:ln w="9525">
            <a:noFill/>
            <a:miter lim="800000"/>
            <a:headEnd/>
            <a:tailEnd/>
          </a:ln>
        </p:spPr>
      </p:pic>
      <p:sp>
        <p:nvSpPr>
          <p:cNvPr id="6" name="Oval 5"/>
          <p:cNvSpPr/>
          <p:nvPr/>
        </p:nvSpPr>
        <p:spPr>
          <a:xfrm>
            <a:off x="7370763" y="2301649"/>
            <a:ext cx="1104900" cy="428625"/>
          </a:xfrm>
          <a:prstGeom prst="ellipse">
            <a:avLst/>
          </a:prstGeom>
          <a:solidFill>
            <a:schemeClr val="bg1">
              <a:alpha val="0"/>
            </a:schemeClr>
          </a:solidFill>
          <a:ln>
            <a:solidFill>
              <a:srgbClr val="00B0F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33825" y="6397823"/>
            <a:ext cx="2228850" cy="246221"/>
          </a:xfrm>
          <a:prstGeom prst="rect">
            <a:avLst/>
          </a:prstGeom>
          <a:noFill/>
        </p:spPr>
        <p:txBody>
          <a:bodyPr wrap="square" rtlCol="0">
            <a:spAutoFit/>
          </a:bodyPr>
          <a:lstStyle/>
          <a:p>
            <a:r>
              <a:rPr lang="en-US" sz="1000" b="1" dirty="0" smtClean="0">
                <a:latin typeface="+mj-lt"/>
              </a:rPr>
              <a:t>(De Rosa, 2006)</a:t>
            </a:r>
            <a:endParaRPr lang="en-US" sz="10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l="39881" t="34653" r="23214" b="18812"/>
          <a:stretch>
            <a:fillRect/>
          </a:stretch>
        </p:blipFill>
        <p:spPr bwMode="auto">
          <a:xfrm>
            <a:off x="5400675" y="2765322"/>
            <a:ext cx="3162300" cy="239722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Students: Frustrations</a:t>
            </a:r>
            <a:endParaRPr lang="en-US" dirty="0"/>
          </a:p>
        </p:txBody>
      </p:sp>
      <p:sp>
        <p:nvSpPr>
          <p:cNvPr id="3" name="Content Placeholder 2"/>
          <p:cNvSpPr>
            <a:spLocks noGrp="1"/>
          </p:cNvSpPr>
          <p:nvPr>
            <p:ph sz="half" idx="1"/>
          </p:nvPr>
        </p:nvSpPr>
        <p:spPr>
          <a:xfrm>
            <a:off x="701675" y="3127375"/>
            <a:ext cx="3775075" cy="1158875"/>
          </a:xfrm>
        </p:spPr>
        <p:txBody>
          <a:bodyPr anchor="ctr"/>
          <a:lstStyle/>
          <a:p>
            <a:pPr>
              <a:buFont typeface="Arial" pitchFamily="34" charset="0"/>
              <a:buChar char="•"/>
            </a:pPr>
            <a:r>
              <a:rPr lang="en-US" sz="1800" dirty="0" smtClean="0"/>
              <a:t>Need desktop access</a:t>
            </a:r>
          </a:p>
          <a:p>
            <a:pPr>
              <a:buFont typeface="Arial" pitchFamily="34" charset="0"/>
              <a:buChar char="•"/>
            </a:pPr>
            <a:r>
              <a:rPr lang="en-US" sz="1800" dirty="0" smtClean="0"/>
              <a:t>Library </a:t>
            </a:r>
          </a:p>
          <a:p>
            <a:pPr lvl="1">
              <a:buFont typeface="Arial" pitchFamily="34" charset="0"/>
              <a:buChar char="•"/>
            </a:pPr>
            <a:r>
              <a:rPr lang="en-US" sz="1600" dirty="0" smtClean="0"/>
              <a:t>Website hard to navigate</a:t>
            </a:r>
          </a:p>
          <a:p>
            <a:pPr lvl="1">
              <a:buFont typeface="Arial" pitchFamily="34" charset="0"/>
              <a:buChar char="•"/>
            </a:pPr>
            <a:r>
              <a:rPr lang="en-US" sz="1600" dirty="0" smtClean="0"/>
              <a:t>Inconvenient</a:t>
            </a:r>
          </a:p>
          <a:p>
            <a:pPr lvl="1">
              <a:buFont typeface="Arial" pitchFamily="34" charset="0"/>
              <a:buChar char="•"/>
            </a:pPr>
            <a:r>
              <a:rPr lang="en-US" sz="1600" dirty="0" smtClean="0"/>
              <a:t>Associate with books</a:t>
            </a:r>
          </a:p>
          <a:p>
            <a:pPr>
              <a:buFont typeface="Arial" pitchFamily="34" charset="0"/>
              <a:buChar char="•"/>
            </a:pPr>
            <a:endParaRPr lang="en-US" sz="1800" dirty="0" smtClean="0"/>
          </a:p>
          <a:p>
            <a:pPr>
              <a:buFont typeface="Arial" pitchFamily="34" charset="0"/>
              <a:buChar char="•"/>
            </a:pPr>
            <a:endParaRPr lang="en-US" sz="1800" dirty="0"/>
          </a:p>
        </p:txBody>
      </p:sp>
      <p:sp>
        <p:nvSpPr>
          <p:cNvPr id="6" name="Oval 5"/>
          <p:cNvSpPr/>
          <p:nvPr/>
        </p:nvSpPr>
        <p:spPr>
          <a:xfrm>
            <a:off x="7464653" y="4593544"/>
            <a:ext cx="1104900" cy="428625"/>
          </a:xfrm>
          <a:prstGeom prst="ellipse">
            <a:avLst/>
          </a:prstGeom>
          <a:solidFill>
            <a:schemeClr val="bg1">
              <a:alpha val="0"/>
            </a:schemeClr>
          </a:solidFill>
          <a:ln>
            <a:solidFill>
              <a:srgbClr val="00B0F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76600" y="6429375"/>
            <a:ext cx="2476500" cy="246221"/>
          </a:xfrm>
          <a:prstGeom prst="rect">
            <a:avLst/>
          </a:prstGeom>
          <a:noFill/>
        </p:spPr>
        <p:txBody>
          <a:bodyPr wrap="square" rtlCol="0">
            <a:spAutoFit/>
          </a:bodyPr>
          <a:lstStyle/>
          <a:p>
            <a:pPr algn="ctr"/>
            <a:r>
              <a:rPr lang="en-US" sz="1000" b="1" dirty="0" smtClean="0">
                <a:latin typeface="+mj-lt"/>
              </a:rPr>
              <a:t>(</a:t>
            </a:r>
            <a:r>
              <a:rPr lang="en-US" sz="1000" b="1" dirty="0" err="1" smtClean="0">
                <a:latin typeface="+mj-lt"/>
              </a:rPr>
              <a:t>Connaway</a:t>
            </a:r>
            <a:r>
              <a:rPr lang="en-US" sz="1000" b="1" dirty="0" smtClean="0">
                <a:latin typeface="+mj-lt"/>
              </a:rPr>
              <a:t> &amp; Dickey, 2010</a:t>
            </a:r>
            <a:r>
              <a:rPr lang="en-US" sz="1000" dirty="0" smtClean="0"/>
              <a:t>)</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l="39881" t="34653" r="23214" b="18812"/>
          <a:stretch>
            <a:fillRect/>
          </a:stretch>
        </p:blipFill>
        <p:spPr bwMode="auto">
          <a:xfrm>
            <a:off x="5305425" y="3174897"/>
            <a:ext cx="3162300" cy="239722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Students: Tools Used </a:t>
            </a:r>
            <a:endParaRPr lang="en-US" dirty="0"/>
          </a:p>
        </p:txBody>
      </p:sp>
      <p:sp>
        <p:nvSpPr>
          <p:cNvPr id="3" name="Content Placeholder 2"/>
          <p:cNvSpPr>
            <a:spLocks noGrp="1"/>
          </p:cNvSpPr>
          <p:nvPr>
            <p:ph sz="half" idx="1"/>
          </p:nvPr>
        </p:nvSpPr>
        <p:spPr>
          <a:xfrm>
            <a:off x="673099" y="1679575"/>
            <a:ext cx="4632325" cy="4921250"/>
          </a:xfrm>
        </p:spPr>
        <p:txBody>
          <a:bodyPr/>
          <a:lstStyle/>
          <a:p>
            <a:pPr>
              <a:buFont typeface="Arial" pitchFamily="34" charset="0"/>
              <a:buChar char="•"/>
            </a:pPr>
            <a:r>
              <a:rPr lang="en-US" sz="1800" dirty="0" smtClean="0"/>
              <a:t>Undergraduate Students</a:t>
            </a:r>
          </a:p>
          <a:p>
            <a:pPr lvl="1">
              <a:buFont typeface="Arial" pitchFamily="34" charset="0"/>
              <a:buChar char="•"/>
            </a:pPr>
            <a:r>
              <a:rPr lang="en-US" sz="1600" dirty="0" smtClean="0"/>
              <a:t>Google, Wikipedia</a:t>
            </a:r>
          </a:p>
          <a:p>
            <a:pPr lvl="1">
              <a:buFont typeface="Arial" pitchFamily="34" charset="0"/>
              <a:buChar char="•"/>
            </a:pPr>
            <a:r>
              <a:rPr lang="en-US" sz="1600" dirty="0" smtClean="0"/>
              <a:t>Also use library website and e-journals</a:t>
            </a:r>
          </a:p>
          <a:p>
            <a:pPr lvl="1">
              <a:buFont typeface="Arial" pitchFamily="34" charset="0"/>
              <a:buChar char="•"/>
            </a:pPr>
            <a:r>
              <a:rPr lang="en-US" sz="1600" dirty="0" smtClean="0"/>
              <a:t>Human resources</a:t>
            </a:r>
          </a:p>
          <a:p>
            <a:pPr lvl="2">
              <a:buFont typeface="Arial" pitchFamily="34" charset="0"/>
              <a:buChar char="•"/>
            </a:pPr>
            <a:r>
              <a:rPr lang="en-US" sz="1400" dirty="0" smtClean="0"/>
              <a:t>Other students/classmates</a:t>
            </a:r>
          </a:p>
          <a:p>
            <a:pPr lvl="2">
              <a:buFont typeface="Arial" pitchFamily="34" charset="0"/>
              <a:buChar char="•"/>
            </a:pPr>
            <a:r>
              <a:rPr lang="en-US" sz="1400" dirty="0" smtClean="0"/>
              <a:t>Family &amp; relatives </a:t>
            </a:r>
          </a:p>
          <a:p>
            <a:pPr lvl="2">
              <a:buFont typeface="Arial" pitchFamily="34" charset="0"/>
              <a:buChar char="•"/>
            </a:pPr>
            <a:r>
              <a:rPr lang="en-US" sz="1400" dirty="0" smtClean="0"/>
              <a:t>Friends</a:t>
            </a:r>
          </a:p>
          <a:p>
            <a:pPr>
              <a:buFont typeface="Arial" pitchFamily="34" charset="0"/>
              <a:buChar char="•"/>
            </a:pPr>
            <a:r>
              <a:rPr lang="en-US" sz="1800" dirty="0" smtClean="0"/>
              <a:t>Graduate students</a:t>
            </a:r>
          </a:p>
          <a:p>
            <a:pPr lvl="1">
              <a:buFont typeface="Arial" pitchFamily="34" charset="0"/>
              <a:buChar char="•"/>
            </a:pPr>
            <a:r>
              <a:rPr lang="en-US" sz="1600" dirty="0" smtClean="0"/>
              <a:t>Professors, advisors, mentors</a:t>
            </a:r>
          </a:p>
          <a:p>
            <a:pPr lvl="1">
              <a:buFont typeface="Arial" pitchFamily="34" charset="0"/>
              <a:buChar char="•"/>
            </a:pPr>
            <a:r>
              <a:rPr lang="en-US" sz="1600" dirty="0" smtClean="0"/>
              <a:t>Electronic databases</a:t>
            </a:r>
            <a:endParaRPr lang="en-US" sz="2800" dirty="0"/>
          </a:p>
        </p:txBody>
      </p:sp>
      <p:sp>
        <p:nvSpPr>
          <p:cNvPr id="6" name="Oval 5"/>
          <p:cNvSpPr/>
          <p:nvPr/>
        </p:nvSpPr>
        <p:spPr>
          <a:xfrm>
            <a:off x="5311321" y="5073650"/>
            <a:ext cx="1104900" cy="428625"/>
          </a:xfrm>
          <a:prstGeom prst="ellipse">
            <a:avLst/>
          </a:prstGeom>
          <a:solidFill>
            <a:schemeClr val="bg1">
              <a:alpha val="0"/>
            </a:schemeClr>
          </a:solidFill>
          <a:ln>
            <a:solidFill>
              <a:srgbClr val="00B0F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57650" y="6162675"/>
            <a:ext cx="2171700" cy="246221"/>
          </a:xfrm>
          <a:prstGeom prst="rect">
            <a:avLst/>
          </a:prstGeom>
          <a:noFill/>
        </p:spPr>
        <p:txBody>
          <a:bodyPr wrap="square" rtlCol="0">
            <a:spAutoFit/>
          </a:bodyPr>
          <a:lstStyle/>
          <a:p>
            <a:r>
              <a:rPr lang="en-US" sz="1000" b="1" dirty="0" smtClean="0">
                <a:latin typeface="+mj-lt"/>
              </a:rPr>
              <a:t>(De Rosa, 2006)</a:t>
            </a:r>
            <a:endParaRPr lang="en-US" sz="1000" b="1" dirty="0">
              <a:latin typeface="+mj-lt"/>
            </a:endParaRPr>
          </a:p>
        </p:txBody>
      </p:sp>
      <p:sp>
        <p:nvSpPr>
          <p:cNvPr id="9" name="TextBox 8"/>
          <p:cNvSpPr txBox="1"/>
          <p:nvPr/>
        </p:nvSpPr>
        <p:spPr>
          <a:xfrm>
            <a:off x="3724275" y="6391275"/>
            <a:ext cx="2019300" cy="246221"/>
          </a:xfrm>
          <a:prstGeom prst="rect">
            <a:avLst/>
          </a:prstGeom>
          <a:noFill/>
        </p:spPr>
        <p:txBody>
          <a:bodyPr wrap="square" rtlCol="0">
            <a:spAutoFit/>
          </a:bodyPr>
          <a:lstStyle/>
          <a:p>
            <a:r>
              <a:rPr lang="en-US" sz="1000" b="1" dirty="0" smtClean="0"/>
              <a:t>(</a:t>
            </a:r>
            <a:r>
              <a:rPr lang="en-US" sz="1000" b="1" dirty="0" err="1" smtClean="0"/>
              <a:t>Connaway</a:t>
            </a:r>
            <a:r>
              <a:rPr lang="en-US" sz="1000" b="1" dirty="0" smtClean="0"/>
              <a:t> &amp; Dickey, 2010) </a:t>
            </a:r>
            <a:endParaRPr lang="en-US" sz="1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Information Seeking </a:t>
            </a:r>
            <a:r>
              <a:rPr lang="en-US" smtClean="0"/>
              <a:t>in Action</a:t>
            </a:r>
            <a:endParaRPr lang="en-US" dirty="0"/>
          </a:p>
        </p:txBody>
      </p:sp>
      <p:pic>
        <p:nvPicPr>
          <p:cNvPr id="5" name="VRS Movie.wmv">
            <a:hlinkClick r:id="" action="ppaction://media"/>
          </p:cNvPr>
          <p:cNvPicPr>
            <a:picLocks noGrp="1" noRot="1" noChangeAspect="1"/>
          </p:cNvPicPr>
          <p:nvPr>
            <p:ph sz="half" idx="1"/>
            <a:videoFile r:link="rId1"/>
          </p:nvPr>
        </p:nvPicPr>
        <p:blipFill>
          <a:blip r:embed="rId4" cstate="print"/>
          <a:stretch>
            <a:fillRect/>
          </a:stretch>
        </p:blipFill>
        <p:spPr>
          <a:xfrm>
            <a:off x="1552575" y="18288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searcher;.jpg"/>
          <p:cNvPicPr>
            <a:picLocks noChangeAspect="1"/>
          </p:cNvPicPr>
          <p:nvPr/>
        </p:nvPicPr>
        <p:blipFill>
          <a:blip r:embed="rId3" cstate="print"/>
          <a:stretch>
            <a:fillRect/>
          </a:stretch>
        </p:blipFill>
        <p:spPr>
          <a:xfrm rot="236817">
            <a:off x="4376058" y="2490880"/>
            <a:ext cx="1464904" cy="133484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7" name="Picture 6" descr="vintage researcher.jpg"/>
          <p:cNvPicPr>
            <a:picLocks noChangeAspect="1"/>
          </p:cNvPicPr>
          <p:nvPr/>
        </p:nvPicPr>
        <p:blipFill>
          <a:blip r:embed="rId4" cstate="print"/>
          <a:srcRect l="1715" t="2177" r="2063" b="2721"/>
          <a:stretch>
            <a:fillRect/>
          </a:stretch>
        </p:blipFill>
        <p:spPr>
          <a:xfrm>
            <a:off x="2313993" y="2715208"/>
            <a:ext cx="2475423" cy="256032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5" name="Picture Placeholder 4" descr="magnifying glass cloud.jpg"/>
          <p:cNvPicPr>
            <a:picLocks noGrp="1" noChangeAspect="1"/>
          </p:cNvPicPr>
          <p:nvPr>
            <p:ph type="pic" idx="1"/>
          </p:nvPr>
        </p:nvPicPr>
        <p:blipFill>
          <a:blip r:embed="rId5" cstate="print"/>
          <a:srcRect l="4495" r="4495"/>
          <a:stretch>
            <a:fillRect/>
          </a:stretch>
        </p:blipFill>
        <p:spPr>
          <a:xfrm>
            <a:off x="4301412" y="3769568"/>
            <a:ext cx="1437416" cy="140892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8" name="Oval 7"/>
          <p:cNvSpPr/>
          <p:nvPr/>
        </p:nvSpPr>
        <p:spPr>
          <a:xfrm>
            <a:off x="3944516" y="3069771"/>
            <a:ext cx="982047" cy="994294"/>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09527" y="3442996"/>
            <a:ext cx="1156995" cy="276999"/>
          </a:xfrm>
          <a:prstGeom prst="rect">
            <a:avLst/>
          </a:prstGeom>
          <a:noFill/>
        </p:spPr>
        <p:txBody>
          <a:bodyPr wrap="square" rtlCol="0">
            <a:spAutoFit/>
          </a:bodyPr>
          <a:lstStyle/>
          <a:p>
            <a:r>
              <a:rPr lang="en-US" sz="1200" b="1" dirty="0" smtClean="0">
                <a:solidFill>
                  <a:schemeClr val="bg1"/>
                </a:solidFill>
              </a:rPr>
              <a:t>Researchers</a:t>
            </a:r>
            <a:endParaRPr lang="en-US" sz="1200" b="1" dirty="0">
              <a:solidFill>
                <a:schemeClr val="bg1"/>
              </a:solidFill>
            </a:endParaRPr>
          </a:p>
        </p:txBody>
      </p:sp>
      <p:cxnSp>
        <p:nvCxnSpPr>
          <p:cNvPr id="11" name="Straight Connector 10"/>
          <p:cNvCxnSpPr/>
          <p:nvPr/>
        </p:nvCxnSpPr>
        <p:spPr>
          <a:xfrm flipH="1">
            <a:off x="5794700" y="2505075"/>
            <a:ext cx="482275" cy="332209"/>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28850" y="2657475"/>
            <a:ext cx="402772" cy="373613"/>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257425" y="5049999"/>
            <a:ext cx="458758" cy="445926"/>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58882" y="5181599"/>
            <a:ext cx="538064" cy="631372"/>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22446" y="2306605"/>
            <a:ext cx="1126087" cy="307777"/>
          </a:xfrm>
          <a:prstGeom prst="rect">
            <a:avLst/>
          </a:prstGeom>
          <a:noFill/>
        </p:spPr>
        <p:txBody>
          <a:bodyPr wrap="square" rtlCol="0">
            <a:spAutoFit/>
          </a:bodyPr>
          <a:lstStyle/>
          <a:p>
            <a:r>
              <a:rPr lang="en-US" sz="1400" dirty="0" smtClean="0">
                <a:latin typeface="+mj-lt"/>
              </a:rPr>
              <a:t>Behaviors</a:t>
            </a:r>
            <a:endParaRPr lang="en-US" sz="1400" dirty="0">
              <a:latin typeface="+mj-lt"/>
            </a:endParaRPr>
          </a:p>
        </p:txBody>
      </p:sp>
      <p:sp>
        <p:nvSpPr>
          <p:cNvPr id="29" name="TextBox 28"/>
          <p:cNvSpPr txBox="1"/>
          <p:nvPr/>
        </p:nvSpPr>
        <p:spPr>
          <a:xfrm>
            <a:off x="6100082" y="2006470"/>
            <a:ext cx="1381125" cy="523220"/>
          </a:xfrm>
          <a:prstGeom prst="rect">
            <a:avLst/>
          </a:prstGeom>
          <a:noFill/>
        </p:spPr>
        <p:txBody>
          <a:bodyPr wrap="square" rtlCol="0">
            <a:spAutoFit/>
          </a:bodyPr>
          <a:lstStyle/>
          <a:p>
            <a:r>
              <a:rPr lang="en-US" sz="1400" dirty="0" smtClean="0">
                <a:latin typeface="+mj-lt"/>
              </a:rPr>
              <a:t>Information Literacy</a:t>
            </a:r>
            <a:endParaRPr lang="en-US" sz="1400" dirty="0">
              <a:latin typeface="+mj-lt"/>
            </a:endParaRPr>
          </a:p>
        </p:txBody>
      </p:sp>
      <p:sp>
        <p:nvSpPr>
          <p:cNvPr id="30" name="TextBox 29"/>
          <p:cNvSpPr txBox="1"/>
          <p:nvPr/>
        </p:nvSpPr>
        <p:spPr>
          <a:xfrm>
            <a:off x="5399705" y="5769233"/>
            <a:ext cx="1466850" cy="307777"/>
          </a:xfrm>
          <a:prstGeom prst="rect">
            <a:avLst/>
          </a:prstGeom>
          <a:noFill/>
        </p:spPr>
        <p:txBody>
          <a:bodyPr wrap="square" rtlCol="0">
            <a:spAutoFit/>
          </a:bodyPr>
          <a:lstStyle/>
          <a:p>
            <a:r>
              <a:rPr lang="en-US" sz="1400" dirty="0" smtClean="0">
                <a:latin typeface="+mj-lt"/>
              </a:rPr>
              <a:t>Frustrations</a:t>
            </a:r>
            <a:endParaRPr lang="en-US" sz="1400" dirty="0">
              <a:latin typeface="+mj-lt"/>
            </a:endParaRPr>
          </a:p>
        </p:txBody>
      </p:sp>
      <p:sp>
        <p:nvSpPr>
          <p:cNvPr id="32" name="TextBox 31"/>
          <p:cNvSpPr txBox="1"/>
          <p:nvPr/>
        </p:nvSpPr>
        <p:spPr>
          <a:xfrm>
            <a:off x="1704780" y="5532078"/>
            <a:ext cx="838200" cy="523220"/>
          </a:xfrm>
          <a:prstGeom prst="rect">
            <a:avLst/>
          </a:prstGeom>
          <a:noFill/>
        </p:spPr>
        <p:txBody>
          <a:bodyPr wrap="square" rtlCol="0">
            <a:spAutoFit/>
          </a:bodyPr>
          <a:lstStyle/>
          <a:p>
            <a:r>
              <a:rPr lang="en-US" sz="1400" dirty="0" smtClean="0">
                <a:latin typeface="+mj-lt"/>
              </a:rPr>
              <a:t>Tools</a:t>
            </a:r>
          </a:p>
          <a:p>
            <a:r>
              <a:rPr lang="en-US" sz="1400" dirty="0" smtClean="0">
                <a:latin typeface="+mj-lt"/>
              </a:rPr>
              <a:t>Used</a:t>
            </a:r>
          </a:p>
        </p:txBody>
      </p:sp>
      <p:sp>
        <p:nvSpPr>
          <p:cNvPr id="39" name="Title 1"/>
          <p:cNvSpPr>
            <a:spLocks noGrp="1"/>
          </p:cNvSpPr>
          <p:nvPr>
            <p:ph type="title"/>
          </p:nvPr>
        </p:nvSpPr>
        <p:spPr>
          <a:xfrm>
            <a:off x="434975" y="304800"/>
            <a:ext cx="6989763" cy="793750"/>
          </a:xfrm>
        </p:spPr>
        <p:txBody>
          <a:bodyPr/>
          <a:lstStyle/>
          <a:p>
            <a:r>
              <a:rPr lang="en-US" sz="2500" dirty="0" smtClean="0"/>
              <a:t>All About Researchers</a:t>
            </a:r>
            <a:endParaRPr lang="en-US" sz="2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38571" t="37030" r="23750" b="15049"/>
          <a:stretch>
            <a:fillRect/>
          </a:stretch>
        </p:blipFill>
        <p:spPr bwMode="auto">
          <a:xfrm>
            <a:off x="4977127" y="2824726"/>
            <a:ext cx="3481074" cy="2661674"/>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smtClean="0"/>
              <a:t>Researchers: Behaviors</a:t>
            </a:r>
            <a:endParaRPr lang="en-US" dirty="0"/>
          </a:p>
        </p:txBody>
      </p:sp>
      <p:sp>
        <p:nvSpPr>
          <p:cNvPr id="7" name="Content Placeholder 6"/>
          <p:cNvSpPr>
            <a:spLocks noGrp="1"/>
          </p:cNvSpPr>
          <p:nvPr>
            <p:ph sz="half" idx="1"/>
          </p:nvPr>
        </p:nvSpPr>
        <p:spPr>
          <a:xfrm>
            <a:off x="675005" y="2045971"/>
            <a:ext cx="3775075" cy="3200400"/>
          </a:xfrm>
        </p:spPr>
        <p:txBody>
          <a:bodyPr anchor="ctr"/>
          <a:lstStyle/>
          <a:p>
            <a:pPr>
              <a:buFont typeface="Arial" pitchFamily="34" charset="0"/>
              <a:buChar char="•"/>
            </a:pPr>
            <a:r>
              <a:rPr lang="en-US" sz="1800" dirty="0" smtClean="0"/>
              <a:t>Differ with discipline</a:t>
            </a:r>
          </a:p>
          <a:p>
            <a:pPr>
              <a:buFont typeface="Arial" pitchFamily="34" charset="0"/>
              <a:buChar char="•"/>
            </a:pPr>
            <a:r>
              <a:rPr lang="en-US" sz="1800" dirty="0" smtClean="0"/>
              <a:t>“</a:t>
            </a:r>
            <a:r>
              <a:rPr lang="en-US" sz="1800" dirty="0" err="1" smtClean="0"/>
              <a:t>Satisficing</a:t>
            </a:r>
            <a:r>
              <a:rPr lang="en-US" sz="1800" dirty="0" smtClean="0"/>
              <a:t>”</a:t>
            </a:r>
          </a:p>
          <a:p>
            <a:pPr>
              <a:buFont typeface="Arial" pitchFamily="34" charset="0"/>
              <a:buChar char="•"/>
            </a:pPr>
            <a:r>
              <a:rPr lang="en-US" sz="1800" dirty="0" smtClean="0"/>
              <a:t>Awareness of open access is low</a:t>
            </a:r>
          </a:p>
          <a:p>
            <a:pPr>
              <a:buFont typeface="Arial" pitchFamily="34" charset="0"/>
              <a:buChar char="•"/>
            </a:pPr>
            <a:r>
              <a:rPr lang="en-US" sz="1800" dirty="0" smtClean="0"/>
              <a:t>Lack of understanding of copyright &amp; signed publisher agreements </a:t>
            </a:r>
          </a:p>
          <a:p>
            <a:pPr>
              <a:buFont typeface="Arial" pitchFamily="34" charset="0"/>
              <a:buChar char="•"/>
            </a:pPr>
            <a:endParaRPr lang="en-US" dirty="0"/>
          </a:p>
        </p:txBody>
      </p:sp>
      <p:sp>
        <p:nvSpPr>
          <p:cNvPr id="9" name="Oval 8"/>
          <p:cNvSpPr/>
          <p:nvPr/>
        </p:nvSpPr>
        <p:spPr>
          <a:xfrm>
            <a:off x="4848225" y="2971800"/>
            <a:ext cx="1104900" cy="428625"/>
          </a:xfrm>
          <a:prstGeom prst="ellipse">
            <a:avLst/>
          </a:prstGeom>
          <a:solidFill>
            <a:schemeClr val="bg1">
              <a:alpha val="0"/>
            </a:schemeClr>
          </a:solidFill>
          <a:ln>
            <a:solidFill>
              <a:srgbClr val="00B0F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56772" y="6081498"/>
            <a:ext cx="5448301" cy="246221"/>
          </a:xfrm>
          <a:prstGeom prst="rect">
            <a:avLst/>
          </a:prstGeom>
          <a:noFill/>
        </p:spPr>
        <p:txBody>
          <a:bodyPr wrap="square" rtlCol="0">
            <a:spAutoFit/>
          </a:bodyPr>
          <a:lstStyle/>
          <a:p>
            <a:pPr algn="ctr"/>
            <a:r>
              <a:rPr lang="en-US" sz="1000" b="1" dirty="0" smtClean="0">
                <a:latin typeface="+mj-lt"/>
              </a:rPr>
              <a:t>(Consortium of University Research Libraries, and Research Information Network, 2007)</a:t>
            </a:r>
          </a:p>
        </p:txBody>
      </p:sp>
      <p:sp>
        <p:nvSpPr>
          <p:cNvPr id="10" name="TextBox 9"/>
          <p:cNvSpPr txBox="1"/>
          <p:nvPr/>
        </p:nvSpPr>
        <p:spPr>
          <a:xfrm>
            <a:off x="2159047" y="6288489"/>
            <a:ext cx="5448301" cy="246221"/>
          </a:xfrm>
          <a:prstGeom prst="rect">
            <a:avLst/>
          </a:prstGeom>
          <a:noFill/>
        </p:spPr>
        <p:txBody>
          <a:bodyPr wrap="square" rtlCol="0">
            <a:spAutoFit/>
          </a:bodyPr>
          <a:lstStyle/>
          <a:p>
            <a:pPr algn="ctr"/>
            <a:r>
              <a:rPr lang="en-US" sz="1000" b="1" dirty="0" smtClean="0">
                <a:latin typeface="+mj-lt"/>
              </a:rPr>
              <a:t>(Research Information Network, 2006)</a:t>
            </a:r>
          </a:p>
        </p:txBody>
      </p:sp>
      <p:sp>
        <p:nvSpPr>
          <p:cNvPr id="11" name="TextBox 10"/>
          <p:cNvSpPr txBox="1"/>
          <p:nvPr/>
        </p:nvSpPr>
        <p:spPr>
          <a:xfrm>
            <a:off x="2161323" y="6475299"/>
            <a:ext cx="5448301" cy="246221"/>
          </a:xfrm>
          <a:prstGeom prst="rect">
            <a:avLst/>
          </a:prstGeom>
          <a:noFill/>
        </p:spPr>
        <p:txBody>
          <a:bodyPr wrap="square" rtlCol="0">
            <a:spAutoFit/>
          </a:bodyPr>
          <a:lstStyle/>
          <a:p>
            <a:pPr algn="ctr"/>
            <a:r>
              <a:rPr lang="en-US" sz="1000" b="1" dirty="0" smtClean="0">
                <a:latin typeface="+mj-lt"/>
              </a:rPr>
              <a:t>(Connaway &amp; Dickey, 2010)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l="38571" t="37030" r="23750" b="15049"/>
          <a:stretch>
            <a:fillRect/>
          </a:stretch>
        </p:blipFill>
        <p:spPr bwMode="auto">
          <a:xfrm>
            <a:off x="4977127" y="2824726"/>
            <a:ext cx="3481074" cy="266167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Researcher: Information Literacy Skills</a:t>
            </a:r>
            <a:endParaRPr lang="en-US" dirty="0"/>
          </a:p>
        </p:txBody>
      </p:sp>
      <p:sp>
        <p:nvSpPr>
          <p:cNvPr id="3" name="Content Placeholder 2"/>
          <p:cNvSpPr>
            <a:spLocks noGrp="1"/>
          </p:cNvSpPr>
          <p:nvPr>
            <p:ph sz="half" idx="1"/>
          </p:nvPr>
        </p:nvSpPr>
        <p:spPr>
          <a:xfrm>
            <a:off x="339725" y="2194560"/>
            <a:ext cx="4308475" cy="2400301"/>
          </a:xfrm>
        </p:spPr>
        <p:txBody>
          <a:bodyPr anchor="ctr"/>
          <a:lstStyle/>
          <a:p>
            <a:pPr>
              <a:buFont typeface="Arial" pitchFamily="34" charset="0"/>
              <a:buChar char="•"/>
            </a:pPr>
            <a:r>
              <a:rPr lang="en-US" sz="1800" dirty="0" smtClean="0"/>
              <a:t>Self-taught in discovery services</a:t>
            </a:r>
          </a:p>
          <a:p>
            <a:pPr lvl="1">
              <a:buFont typeface="Arial" pitchFamily="34" charset="0"/>
              <a:buChar char="•"/>
            </a:pPr>
            <a:r>
              <a:rPr lang="en-US" sz="1600" dirty="0" smtClean="0"/>
              <a:t>No formal training (62%)</a:t>
            </a:r>
          </a:p>
          <a:p>
            <a:pPr>
              <a:buFont typeface="Arial" pitchFamily="34" charset="0"/>
              <a:buChar char="•"/>
            </a:pPr>
            <a:r>
              <a:rPr lang="en-US" sz="1800" dirty="0" smtClean="0"/>
              <a:t>Doctoral students learn from dissertation professor</a:t>
            </a:r>
          </a:p>
          <a:p>
            <a:pPr>
              <a:buFont typeface="Arial" pitchFamily="34" charset="0"/>
              <a:buChar char="•"/>
            </a:pPr>
            <a:r>
              <a:rPr lang="en-US" sz="1800" dirty="0" smtClean="0"/>
              <a:t>Confident in skills</a:t>
            </a:r>
            <a:endParaRPr lang="en-US" sz="1800" dirty="0"/>
          </a:p>
        </p:txBody>
      </p:sp>
      <p:sp>
        <p:nvSpPr>
          <p:cNvPr id="6" name="Oval 5"/>
          <p:cNvSpPr/>
          <p:nvPr/>
        </p:nvSpPr>
        <p:spPr>
          <a:xfrm>
            <a:off x="7524296" y="2846160"/>
            <a:ext cx="1104900" cy="428625"/>
          </a:xfrm>
          <a:prstGeom prst="ellipse">
            <a:avLst/>
          </a:prstGeom>
          <a:solidFill>
            <a:schemeClr val="bg1">
              <a:alpha val="0"/>
            </a:schemeClr>
          </a:solidFill>
          <a:ln>
            <a:solidFill>
              <a:srgbClr val="00B0F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33725" y="6372225"/>
            <a:ext cx="2714625" cy="246221"/>
          </a:xfrm>
          <a:prstGeom prst="rect">
            <a:avLst/>
          </a:prstGeom>
          <a:noFill/>
        </p:spPr>
        <p:txBody>
          <a:bodyPr wrap="square" rtlCol="0">
            <a:spAutoFit/>
          </a:bodyPr>
          <a:lstStyle/>
          <a:p>
            <a:pPr algn="ctr"/>
            <a:r>
              <a:rPr lang="en-US" sz="1000" b="1" dirty="0" smtClean="0">
                <a:latin typeface="+mj-lt"/>
              </a:rPr>
              <a:t>(Research Information Network, 2006)</a:t>
            </a:r>
            <a:endParaRPr lang="en-US" sz="1000" b="1"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l="38571" t="37030" r="23750" b="15049"/>
          <a:stretch>
            <a:fillRect/>
          </a:stretch>
        </p:blipFill>
        <p:spPr bwMode="auto">
          <a:xfrm>
            <a:off x="4977127" y="2824726"/>
            <a:ext cx="3481074" cy="266167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Researchers: Frustrations</a:t>
            </a:r>
            <a:endParaRPr lang="en-US" dirty="0"/>
          </a:p>
        </p:txBody>
      </p:sp>
      <p:sp>
        <p:nvSpPr>
          <p:cNvPr id="3" name="Content Placeholder 2"/>
          <p:cNvSpPr>
            <a:spLocks noGrp="1"/>
          </p:cNvSpPr>
          <p:nvPr>
            <p:ph sz="half" idx="1"/>
          </p:nvPr>
        </p:nvSpPr>
        <p:spPr>
          <a:xfrm>
            <a:off x="692150" y="1765300"/>
            <a:ext cx="3775075" cy="4202113"/>
          </a:xfrm>
        </p:spPr>
        <p:txBody>
          <a:bodyPr/>
          <a:lstStyle/>
          <a:p>
            <a:pPr lvl="1">
              <a:buFont typeface="Arial" pitchFamily="34" charset="0"/>
              <a:buChar char="•"/>
            </a:pPr>
            <a:r>
              <a:rPr lang="en-US" sz="1800" dirty="0" smtClean="0"/>
              <a:t>Accessing online journal articles &amp; back files</a:t>
            </a:r>
          </a:p>
          <a:p>
            <a:pPr lvl="1">
              <a:buFont typeface="Arial" pitchFamily="34" charset="0"/>
              <a:buChar char="•"/>
            </a:pPr>
            <a:r>
              <a:rPr lang="en-US" sz="1800" dirty="0" smtClean="0"/>
              <a:t>Need desktop access</a:t>
            </a:r>
          </a:p>
          <a:p>
            <a:pPr lvl="1">
              <a:buFont typeface="Arial" pitchFamily="34" charset="0"/>
              <a:buChar char="•"/>
            </a:pPr>
            <a:r>
              <a:rPr lang="en-US" sz="1800" dirty="0" smtClean="0"/>
              <a:t>Discovery of non-English content</a:t>
            </a:r>
          </a:p>
          <a:p>
            <a:pPr lvl="1">
              <a:buFont typeface="Arial" pitchFamily="34" charset="0"/>
              <a:buChar char="•"/>
            </a:pPr>
            <a:r>
              <a:rPr lang="en-US" sz="1800" dirty="0" smtClean="0"/>
              <a:t>Unavailable content</a:t>
            </a:r>
          </a:p>
          <a:p>
            <a:pPr lvl="1">
              <a:buFont typeface="Arial" pitchFamily="34" charset="0"/>
              <a:buChar char="•"/>
            </a:pPr>
            <a:r>
              <a:rPr lang="en-US" sz="1800" dirty="0" smtClean="0"/>
              <a:t>Irrelevant information in result list</a:t>
            </a:r>
          </a:p>
          <a:p>
            <a:pPr lvl="1">
              <a:buFont typeface="Arial" pitchFamily="34" charset="0"/>
              <a:buChar char="•"/>
            </a:pPr>
            <a:r>
              <a:rPr lang="en-US" sz="1800" dirty="0" smtClean="0"/>
              <a:t>Lack of specialist search engines</a:t>
            </a:r>
          </a:p>
          <a:p>
            <a:endParaRPr lang="en-US" dirty="0"/>
          </a:p>
        </p:txBody>
      </p:sp>
      <p:sp>
        <p:nvSpPr>
          <p:cNvPr id="6" name="Oval 5"/>
          <p:cNvSpPr/>
          <p:nvPr/>
        </p:nvSpPr>
        <p:spPr>
          <a:xfrm>
            <a:off x="7100888" y="5014459"/>
            <a:ext cx="1104900" cy="428625"/>
          </a:xfrm>
          <a:prstGeom prst="ellipse">
            <a:avLst/>
          </a:prstGeom>
          <a:solidFill>
            <a:schemeClr val="bg1">
              <a:alpha val="0"/>
            </a:schemeClr>
          </a:solidFill>
          <a:ln>
            <a:solidFill>
              <a:srgbClr val="00B0F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05100" y="6419850"/>
            <a:ext cx="3105150" cy="246221"/>
          </a:xfrm>
          <a:prstGeom prst="rect">
            <a:avLst/>
          </a:prstGeom>
          <a:noFill/>
        </p:spPr>
        <p:txBody>
          <a:bodyPr wrap="square" rtlCol="0">
            <a:spAutoFit/>
          </a:bodyPr>
          <a:lstStyle/>
          <a:p>
            <a:pPr algn="ctr"/>
            <a:r>
              <a:rPr lang="en-US" sz="1000" b="1" dirty="0" smtClean="0">
                <a:latin typeface="+mj-lt"/>
              </a:rPr>
              <a:t>(Research Information Network, 2006)</a:t>
            </a:r>
            <a:endParaRPr lang="en-US" sz="1000" b="1" dirty="0">
              <a:latin typeface="+mj-lt"/>
            </a:endParaRPr>
          </a:p>
        </p:txBody>
      </p:sp>
      <p:sp>
        <p:nvSpPr>
          <p:cNvPr id="9" name="TextBox 8"/>
          <p:cNvSpPr txBox="1"/>
          <p:nvPr/>
        </p:nvSpPr>
        <p:spPr>
          <a:xfrm>
            <a:off x="3371849" y="6181725"/>
            <a:ext cx="2619376" cy="246221"/>
          </a:xfrm>
          <a:prstGeom prst="rect">
            <a:avLst/>
          </a:prstGeom>
          <a:noFill/>
        </p:spPr>
        <p:txBody>
          <a:bodyPr wrap="square" rtlCol="0">
            <a:spAutoFit/>
          </a:bodyPr>
          <a:lstStyle/>
          <a:p>
            <a:r>
              <a:rPr lang="en-US" sz="1000" b="1" dirty="0" smtClean="0">
                <a:latin typeface="+mj-lt"/>
              </a:rPr>
              <a:t>(</a:t>
            </a:r>
            <a:r>
              <a:rPr lang="en-US" sz="1000" b="1" dirty="0" err="1" smtClean="0">
                <a:latin typeface="+mj-lt"/>
              </a:rPr>
              <a:t>Connaway</a:t>
            </a:r>
            <a:r>
              <a:rPr lang="en-US" sz="1000" b="1" dirty="0" smtClean="0">
                <a:latin typeface="+mj-lt"/>
              </a:rPr>
              <a:t> &amp; Dickey, 2010)</a:t>
            </a:r>
            <a:endParaRPr lang="en-US" sz="1000" b="1"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300" y="1936750"/>
            <a:ext cx="7702550" cy="4202113"/>
          </a:xfrm>
        </p:spPr>
        <p:txBody>
          <a:bodyPr/>
          <a:lstStyle/>
          <a:p>
            <a:r>
              <a:rPr lang="en-US" sz="2400" i="1" dirty="0" smtClean="0"/>
              <a:t>“I find Google a lot easier…so many journals come up and when you look at the first ten and they just don’t make any sense. I, kind of, give up.”</a:t>
            </a:r>
          </a:p>
          <a:p>
            <a:pPr algn="ctr"/>
            <a:r>
              <a:rPr lang="en-US" dirty="0" smtClean="0"/>
              <a:t>(USU7, Female Age 19)</a:t>
            </a:r>
            <a:endParaRPr lang="en-US" dirty="0"/>
          </a:p>
        </p:txBody>
      </p:sp>
      <p:pic>
        <p:nvPicPr>
          <p:cNvPr id="4" name="Picture 3" descr="teen-frustrated.jpg"/>
          <p:cNvPicPr>
            <a:picLocks noChangeAspect="1"/>
          </p:cNvPicPr>
          <p:nvPr/>
        </p:nvPicPr>
        <p:blipFill>
          <a:blip r:embed="rId3" cstate="print"/>
          <a:srcRect l="2244" t="2632" r="19872" b="24436"/>
          <a:stretch>
            <a:fillRect/>
          </a:stretch>
        </p:blipFill>
        <p:spPr>
          <a:xfrm>
            <a:off x="3000375" y="4867275"/>
            <a:ext cx="2314575" cy="18478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l="38571" t="37030" r="23750" b="15049"/>
          <a:stretch>
            <a:fillRect/>
          </a:stretch>
        </p:blipFill>
        <p:spPr bwMode="auto">
          <a:xfrm>
            <a:off x="4977127" y="2824726"/>
            <a:ext cx="3481074" cy="266167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Researchers: Tools Used</a:t>
            </a:r>
            <a:endParaRPr lang="en-US" dirty="0"/>
          </a:p>
        </p:txBody>
      </p:sp>
      <p:sp>
        <p:nvSpPr>
          <p:cNvPr id="3" name="Content Placeholder 2"/>
          <p:cNvSpPr>
            <a:spLocks noGrp="1"/>
          </p:cNvSpPr>
          <p:nvPr>
            <p:ph sz="half" idx="1"/>
          </p:nvPr>
        </p:nvSpPr>
        <p:spPr>
          <a:xfrm>
            <a:off x="806450" y="2085975"/>
            <a:ext cx="3775075" cy="4619626"/>
          </a:xfrm>
        </p:spPr>
        <p:txBody>
          <a:bodyPr anchor="ctr"/>
          <a:lstStyle/>
          <a:p>
            <a:pPr lvl="1">
              <a:buFont typeface="Arial" pitchFamily="34" charset="0"/>
              <a:buChar char="•"/>
            </a:pPr>
            <a:r>
              <a:rPr lang="en-US" sz="1800" dirty="0" smtClean="0"/>
              <a:t>Online resources</a:t>
            </a:r>
          </a:p>
          <a:p>
            <a:pPr lvl="2">
              <a:buFont typeface="Arial" pitchFamily="34" charset="0"/>
              <a:buChar char="•"/>
            </a:pPr>
            <a:r>
              <a:rPr lang="en-US" sz="1600" dirty="0" smtClean="0"/>
              <a:t>Google, Web of Science, </a:t>
            </a:r>
            <a:r>
              <a:rPr lang="en-US" sz="1600" dirty="0" err="1" smtClean="0"/>
              <a:t>PubMed</a:t>
            </a:r>
            <a:r>
              <a:rPr lang="en-US" sz="1600" dirty="0" smtClean="0"/>
              <a:t>, Science Direct, JSTOR</a:t>
            </a:r>
          </a:p>
          <a:p>
            <a:pPr lvl="2">
              <a:buFont typeface="Arial" pitchFamily="34" charset="0"/>
              <a:buChar char="•"/>
            </a:pPr>
            <a:r>
              <a:rPr lang="en-US" sz="1600" dirty="0" smtClean="0"/>
              <a:t>99.5% use journals as primary resource</a:t>
            </a:r>
          </a:p>
          <a:p>
            <a:pPr lvl="1">
              <a:buFont typeface="Arial" pitchFamily="34" charset="0"/>
              <a:buChar char="•"/>
            </a:pPr>
            <a:r>
              <a:rPr lang="en-US" sz="1800" dirty="0" smtClean="0"/>
              <a:t>Human resources</a:t>
            </a:r>
          </a:p>
          <a:p>
            <a:pPr lvl="2">
              <a:buFont typeface="Arial" pitchFamily="34" charset="0"/>
              <a:buChar char="•"/>
            </a:pPr>
            <a:r>
              <a:rPr lang="en-US" sz="1600" dirty="0" smtClean="0"/>
              <a:t>Coworkers</a:t>
            </a:r>
          </a:p>
          <a:p>
            <a:pPr lvl="2">
              <a:buFont typeface="Arial" pitchFamily="34" charset="0"/>
              <a:buChar char="•"/>
            </a:pPr>
            <a:r>
              <a:rPr lang="en-US" sz="1600" dirty="0" smtClean="0"/>
              <a:t>Colleagues</a:t>
            </a:r>
          </a:p>
          <a:p>
            <a:pPr lvl="2">
              <a:buFont typeface="Arial" pitchFamily="34" charset="0"/>
              <a:buChar char="•"/>
            </a:pPr>
            <a:r>
              <a:rPr lang="en-US" sz="1600" dirty="0" smtClean="0"/>
              <a:t>Other professionals</a:t>
            </a:r>
          </a:p>
          <a:p>
            <a:pPr lvl="1">
              <a:buFont typeface="Arial" pitchFamily="34" charset="0"/>
              <a:buChar char="•"/>
            </a:pPr>
            <a:endParaRPr lang="en-US" sz="1800" dirty="0" smtClean="0"/>
          </a:p>
          <a:p>
            <a:pPr>
              <a:buFont typeface="Arial" pitchFamily="34" charset="0"/>
              <a:buChar char="•"/>
            </a:pPr>
            <a:endParaRPr lang="en-US" dirty="0"/>
          </a:p>
        </p:txBody>
      </p:sp>
      <p:sp>
        <p:nvSpPr>
          <p:cNvPr id="6" name="Oval 5"/>
          <p:cNvSpPr/>
          <p:nvPr/>
        </p:nvSpPr>
        <p:spPr>
          <a:xfrm>
            <a:off x="4850495" y="4914447"/>
            <a:ext cx="1104900" cy="428625"/>
          </a:xfrm>
          <a:prstGeom prst="ellipse">
            <a:avLst/>
          </a:prstGeom>
          <a:solidFill>
            <a:schemeClr val="bg1">
              <a:alpha val="0"/>
            </a:schemeClr>
          </a:solidFill>
          <a:ln>
            <a:solidFill>
              <a:srgbClr val="00B0F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95625" y="6334125"/>
            <a:ext cx="2714625" cy="246221"/>
          </a:xfrm>
          <a:prstGeom prst="rect">
            <a:avLst/>
          </a:prstGeom>
          <a:noFill/>
        </p:spPr>
        <p:txBody>
          <a:bodyPr wrap="square" rtlCol="0">
            <a:spAutoFit/>
          </a:bodyPr>
          <a:lstStyle/>
          <a:p>
            <a:pPr algn="ctr"/>
            <a:r>
              <a:rPr lang="en-US" sz="1000" b="1" dirty="0" smtClean="0">
                <a:latin typeface="+mj-lt"/>
              </a:rPr>
              <a:t>(Research Information Network, 2006)</a:t>
            </a:r>
            <a:endParaRPr lang="en-US" sz="1000" b="1" dirty="0">
              <a:latin typeface="+mj-lt"/>
            </a:endParaRPr>
          </a:p>
        </p:txBody>
      </p:sp>
      <p:sp>
        <p:nvSpPr>
          <p:cNvPr id="9" name="TextBox 8"/>
          <p:cNvSpPr txBox="1"/>
          <p:nvPr/>
        </p:nvSpPr>
        <p:spPr>
          <a:xfrm>
            <a:off x="3219451" y="6048375"/>
            <a:ext cx="2514600" cy="246221"/>
          </a:xfrm>
          <a:prstGeom prst="rect">
            <a:avLst/>
          </a:prstGeom>
          <a:noFill/>
        </p:spPr>
        <p:txBody>
          <a:bodyPr wrap="square" rtlCol="0">
            <a:spAutoFit/>
          </a:bodyPr>
          <a:lstStyle/>
          <a:p>
            <a:pPr algn="ctr"/>
            <a:r>
              <a:rPr lang="en-US" sz="1000" b="1" dirty="0" smtClean="0"/>
              <a:t>(</a:t>
            </a:r>
            <a:r>
              <a:rPr lang="en-US" sz="1000" b="1" dirty="0" err="1" smtClean="0"/>
              <a:t>Connaway</a:t>
            </a:r>
            <a:r>
              <a:rPr lang="en-US" sz="1000" b="1" dirty="0" smtClean="0"/>
              <a:t> &amp; Dickey, 2010) </a:t>
            </a:r>
            <a:endParaRPr lang="en-US" sz="1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Library</a:t>
            </a:r>
            <a:endParaRPr lang="en-US" dirty="0"/>
          </a:p>
        </p:txBody>
      </p:sp>
      <p:sp>
        <p:nvSpPr>
          <p:cNvPr id="3" name="Content Placeholder 2"/>
          <p:cNvSpPr>
            <a:spLocks noGrp="1"/>
          </p:cNvSpPr>
          <p:nvPr>
            <p:ph sz="half" idx="1"/>
          </p:nvPr>
        </p:nvSpPr>
        <p:spPr/>
        <p:txBody>
          <a:bodyPr anchor="ctr"/>
          <a:lstStyle/>
          <a:p>
            <a:pPr>
              <a:buFont typeface="Arial" pitchFamily="34" charset="0"/>
              <a:buChar char="•"/>
            </a:pPr>
            <a:r>
              <a:rPr lang="en-US" sz="1800" dirty="0" smtClean="0"/>
              <a:t>Poor usability</a:t>
            </a:r>
          </a:p>
          <a:p>
            <a:pPr>
              <a:buFont typeface="Arial" pitchFamily="34" charset="0"/>
              <a:buChar char="•"/>
            </a:pPr>
            <a:r>
              <a:rPr lang="en-US" sz="1800" dirty="0" smtClean="0"/>
              <a:t>High complexity</a:t>
            </a:r>
          </a:p>
          <a:p>
            <a:pPr lvl="1">
              <a:buFont typeface="Arial" pitchFamily="34" charset="0"/>
              <a:buChar char="•"/>
            </a:pPr>
            <a:r>
              <a:rPr lang="en-US" sz="1600" dirty="0" smtClean="0"/>
              <a:t>Library language</a:t>
            </a:r>
          </a:p>
          <a:p>
            <a:pPr>
              <a:buFont typeface="Arial" pitchFamily="34" charset="0"/>
              <a:buChar char="•"/>
            </a:pPr>
            <a:r>
              <a:rPr lang="en-US" sz="1800" dirty="0" smtClean="0"/>
              <a:t>Lack of integration of many resources</a:t>
            </a:r>
          </a:p>
          <a:p>
            <a:endParaRPr lang="en-US" dirty="0"/>
          </a:p>
        </p:txBody>
      </p:sp>
      <p:pic>
        <p:nvPicPr>
          <p:cNvPr id="1026" name="Picture 2" descr="C:\Users\dardena\AppData\Local\Microsoft\Windows\Temporary Internet Files\Content.IE5\BZV87NVP\MP900386085[1].jpg"/>
          <p:cNvPicPr>
            <a:picLocks noGrp="1" noChangeAspect="1" noChangeArrowheads="1"/>
          </p:cNvPicPr>
          <p:nvPr>
            <p:ph sz="half" idx="2"/>
          </p:nvPr>
        </p:nvPicPr>
        <p:blipFill>
          <a:blip r:embed="rId3" cstate="print"/>
          <a:srcRect/>
          <a:stretch>
            <a:fillRect/>
          </a:stretch>
        </p:blipFill>
        <p:spPr bwMode="auto">
          <a:xfrm>
            <a:off x="4648200" y="2689565"/>
            <a:ext cx="3775075" cy="2696482"/>
          </a:xfrm>
          <a:prstGeom prst="rect">
            <a:avLst/>
          </a:prstGeom>
          <a:noFill/>
        </p:spPr>
      </p:pic>
      <p:sp>
        <p:nvSpPr>
          <p:cNvPr id="5" name="TextBox 4"/>
          <p:cNvSpPr txBox="1"/>
          <p:nvPr/>
        </p:nvSpPr>
        <p:spPr>
          <a:xfrm>
            <a:off x="2881312" y="6343650"/>
            <a:ext cx="3500437" cy="246221"/>
          </a:xfrm>
          <a:prstGeom prst="rect">
            <a:avLst/>
          </a:prstGeom>
          <a:noFill/>
        </p:spPr>
        <p:txBody>
          <a:bodyPr wrap="square" rtlCol="0">
            <a:spAutoFit/>
          </a:bodyPr>
          <a:lstStyle/>
          <a:p>
            <a:pPr algn="ctr"/>
            <a:r>
              <a:rPr lang="en-US" sz="1000" b="1" dirty="0" smtClean="0">
                <a:latin typeface="+mj-lt"/>
              </a:rPr>
              <a:t>(Wong, </a:t>
            </a:r>
            <a:r>
              <a:rPr lang="en-US" sz="1000" b="1" dirty="0" err="1" smtClean="0">
                <a:latin typeface="+mj-lt"/>
              </a:rPr>
              <a:t>Stelmaszewska</a:t>
            </a:r>
            <a:r>
              <a:rPr lang="en-US" sz="1000" b="1" dirty="0" smtClean="0">
                <a:latin typeface="+mj-lt"/>
              </a:rPr>
              <a:t>, </a:t>
            </a:r>
            <a:r>
              <a:rPr lang="en-US" sz="1000" b="1" dirty="0" err="1" smtClean="0">
                <a:latin typeface="+mj-lt"/>
              </a:rPr>
              <a:t>Bhimani</a:t>
            </a:r>
            <a:r>
              <a:rPr lang="en-US" sz="1000" b="1" dirty="0" smtClean="0">
                <a:latin typeface="+mj-lt"/>
              </a:rPr>
              <a:t>, Barn, &amp; Barn, 2009)</a:t>
            </a:r>
            <a:endParaRPr lang="en-US" sz="1000" b="1"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Journals</a:t>
            </a:r>
            <a:endParaRPr lang="en-US" dirty="0"/>
          </a:p>
        </p:txBody>
      </p:sp>
      <p:sp>
        <p:nvSpPr>
          <p:cNvPr id="3" name="Content Placeholder 2"/>
          <p:cNvSpPr>
            <a:spLocks noGrp="1"/>
          </p:cNvSpPr>
          <p:nvPr>
            <p:ph sz="half" idx="1"/>
          </p:nvPr>
        </p:nvSpPr>
        <p:spPr>
          <a:xfrm>
            <a:off x="311150" y="2057400"/>
            <a:ext cx="4089400" cy="3876676"/>
          </a:xfrm>
        </p:spPr>
        <p:txBody>
          <a:bodyPr anchor="ctr"/>
          <a:lstStyle/>
          <a:p>
            <a:r>
              <a:rPr lang="en-US" sz="1800" dirty="0" smtClean="0">
                <a:latin typeface="+mj-lt"/>
              </a:rPr>
              <a:t>E-journals</a:t>
            </a:r>
          </a:p>
          <a:p>
            <a:pPr lvl="1"/>
            <a:r>
              <a:rPr lang="en-US" sz="1600" dirty="0" smtClean="0">
                <a:latin typeface="+mj-lt"/>
              </a:rPr>
              <a:t>Visit only a few minutes</a:t>
            </a:r>
          </a:p>
          <a:p>
            <a:pPr lvl="1"/>
            <a:r>
              <a:rPr lang="en-US" sz="1600" dirty="0" smtClean="0">
                <a:latin typeface="+mj-lt"/>
              </a:rPr>
              <a:t>Shorter sessions</a:t>
            </a:r>
          </a:p>
          <a:p>
            <a:pPr lvl="1"/>
            <a:r>
              <a:rPr lang="en-US" sz="1600" dirty="0" smtClean="0">
                <a:latin typeface="+mj-lt"/>
              </a:rPr>
              <a:t>Basic search</a:t>
            </a:r>
          </a:p>
          <a:p>
            <a:pPr lvl="1"/>
            <a:r>
              <a:rPr lang="en-US" sz="1600" dirty="0" smtClean="0">
                <a:latin typeface="+mj-lt"/>
              </a:rPr>
              <a:t>View few pages</a:t>
            </a:r>
          </a:p>
          <a:p>
            <a:pPr lvl="1"/>
            <a:r>
              <a:rPr lang="en-US" sz="1600" dirty="0" smtClean="0">
                <a:latin typeface="+mj-lt"/>
              </a:rPr>
              <a:t>Journal </a:t>
            </a:r>
            <a:r>
              <a:rPr lang="en-US" sz="1600" dirty="0" err="1" smtClean="0">
                <a:latin typeface="+mj-lt"/>
              </a:rPr>
              <a:t>backfiles</a:t>
            </a:r>
            <a:r>
              <a:rPr lang="en-US" sz="1600" dirty="0" smtClean="0">
                <a:latin typeface="+mj-lt"/>
              </a:rPr>
              <a:t> difficult to access</a:t>
            </a:r>
          </a:p>
          <a:p>
            <a:pPr lvl="1"/>
            <a:r>
              <a:rPr lang="en-US" sz="1600" dirty="0" smtClean="0"/>
              <a:t>Content often discovered through Google</a:t>
            </a:r>
          </a:p>
          <a:p>
            <a:pPr lvl="1"/>
            <a:endParaRPr lang="en-US" sz="1200" dirty="0" smtClean="0">
              <a:latin typeface="Arial" charset="0"/>
            </a:endParaRPr>
          </a:p>
          <a:p>
            <a:endParaRPr lang="en-US" dirty="0"/>
          </a:p>
        </p:txBody>
      </p:sp>
      <p:pic>
        <p:nvPicPr>
          <p:cNvPr id="9" name="Content Placeholder 8" descr="abstract online learning.gif"/>
          <p:cNvPicPr>
            <a:picLocks noGrp="1" noChangeAspect="1"/>
          </p:cNvPicPr>
          <p:nvPr>
            <p:ph sz="half" idx="2"/>
          </p:nvPr>
        </p:nvPicPr>
        <p:blipFill>
          <a:blip r:embed="rId3" cstate="print"/>
          <a:stretch>
            <a:fillRect/>
          </a:stretch>
        </p:blipFill>
        <p:spPr>
          <a:xfrm>
            <a:off x="4648200" y="2150269"/>
            <a:ext cx="3775075" cy="3775075"/>
          </a:xfrm>
        </p:spPr>
      </p:pic>
      <p:sp>
        <p:nvSpPr>
          <p:cNvPr id="5" name="TextBox 4"/>
          <p:cNvSpPr txBox="1"/>
          <p:nvPr/>
        </p:nvSpPr>
        <p:spPr>
          <a:xfrm>
            <a:off x="3348038" y="6076890"/>
            <a:ext cx="2557462" cy="246221"/>
          </a:xfrm>
          <a:prstGeom prst="rect">
            <a:avLst/>
          </a:prstGeom>
          <a:noFill/>
        </p:spPr>
        <p:txBody>
          <a:bodyPr wrap="square" rtlCol="0">
            <a:spAutoFit/>
          </a:bodyPr>
          <a:lstStyle/>
          <a:p>
            <a:pPr algn="ctr"/>
            <a:r>
              <a:rPr lang="en-US" sz="1000" b="1" dirty="0" smtClean="0">
                <a:latin typeface="+mj-lt"/>
              </a:rPr>
              <a:t>(Research Information Network, 2009)</a:t>
            </a:r>
            <a:endParaRPr lang="en-US" sz="1000" b="1" dirty="0">
              <a:latin typeface="+mj-lt"/>
            </a:endParaRPr>
          </a:p>
        </p:txBody>
      </p:sp>
      <p:sp>
        <p:nvSpPr>
          <p:cNvPr id="6" name="TextBox 5"/>
          <p:cNvSpPr txBox="1"/>
          <p:nvPr/>
        </p:nvSpPr>
        <p:spPr>
          <a:xfrm>
            <a:off x="2881312" y="6343650"/>
            <a:ext cx="3500437" cy="246221"/>
          </a:xfrm>
          <a:prstGeom prst="rect">
            <a:avLst/>
          </a:prstGeom>
          <a:noFill/>
        </p:spPr>
        <p:txBody>
          <a:bodyPr wrap="square" rtlCol="0">
            <a:spAutoFit/>
          </a:bodyPr>
          <a:lstStyle/>
          <a:p>
            <a:pPr algn="ctr"/>
            <a:r>
              <a:rPr lang="en-US" sz="1000" b="1" dirty="0" smtClean="0">
                <a:latin typeface="+mj-lt"/>
              </a:rPr>
              <a:t>(Wong, </a:t>
            </a:r>
            <a:r>
              <a:rPr lang="en-US" sz="1000" b="1" dirty="0" err="1" smtClean="0">
                <a:latin typeface="+mj-lt"/>
              </a:rPr>
              <a:t>Stelmaszewska</a:t>
            </a:r>
            <a:r>
              <a:rPr lang="en-US" sz="1000" b="1" dirty="0" smtClean="0">
                <a:latin typeface="+mj-lt"/>
              </a:rPr>
              <a:t>, </a:t>
            </a:r>
            <a:r>
              <a:rPr lang="en-US" sz="1000" b="1" dirty="0" err="1" smtClean="0">
                <a:latin typeface="+mj-lt"/>
              </a:rPr>
              <a:t>Bhimani</a:t>
            </a:r>
            <a:r>
              <a:rPr lang="en-US" sz="1000" b="1" dirty="0" smtClean="0">
                <a:latin typeface="+mj-lt"/>
              </a:rPr>
              <a:t>, Barn, &amp; Barn, 2009)</a:t>
            </a:r>
            <a:endParaRPr lang="en-US" sz="1000" b="1"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rdena\AppData\Local\Microsoft\Windows\Temporary Internet Files\Content.IE5\S6UVZ40W\MP900442500[1].jpg"/>
          <p:cNvPicPr>
            <a:picLocks noChangeAspect="1" noChangeArrowheads="1"/>
          </p:cNvPicPr>
          <p:nvPr/>
        </p:nvPicPr>
        <p:blipFill>
          <a:blip r:embed="rId3" cstate="print"/>
          <a:srcRect l="28548"/>
          <a:stretch>
            <a:fillRect/>
          </a:stretch>
        </p:blipFill>
        <p:spPr bwMode="auto">
          <a:xfrm>
            <a:off x="6267450" y="3713034"/>
            <a:ext cx="2676525" cy="2497266"/>
          </a:xfrm>
          <a:prstGeom prst="rect">
            <a:avLst/>
          </a:prstGeom>
          <a:noFill/>
        </p:spPr>
      </p:pic>
      <p:sp>
        <p:nvSpPr>
          <p:cNvPr id="2" name="Title 1"/>
          <p:cNvSpPr>
            <a:spLocks noGrp="1"/>
          </p:cNvSpPr>
          <p:nvPr>
            <p:ph type="title"/>
          </p:nvPr>
        </p:nvSpPr>
        <p:spPr/>
        <p:txBody>
          <a:bodyPr/>
          <a:lstStyle/>
          <a:p>
            <a:r>
              <a:rPr lang="en-US" dirty="0" smtClean="0"/>
              <a:t>Journals</a:t>
            </a:r>
            <a:endParaRPr lang="en-US" dirty="0"/>
          </a:p>
        </p:txBody>
      </p:sp>
      <p:sp>
        <p:nvSpPr>
          <p:cNvPr id="3" name="Content Placeholder 2"/>
          <p:cNvSpPr>
            <a:spLocks noGrp="1"/>
          </p:cNvSpPr>
          <p:nvPr>
            <p:ph sz="half" idx="1"/>
          </p:nvPr>
        </p:nvSpPr>
        <p:spPr/>
        <p:txBody>
          <a:bodyPr anchor="ctr"/>
          <a:lstStyle/>
          <a:p>
            <a:pPr>
              <a:buFont typeface="Arial" pitchFamily="34" charset="0"/>
              <a:buChar char="•"/>
            </a:pPr>
            <a:r>
              <a:rPr lang="en-US" sz="1800" dirty="0" smtClean="0"/>
              <a:t>Access more important than discovery</a:t>
            </a:r>
          </a:p>
          <a:p>
            <a:pPr>
              <a:buFont typeface="Arial" pitchFamily="34" charset="0"/>
              <a:buChar char="•"/>
            </a:pPr>
            <a:r>
              <a:rPr lang="en-US" sz="1800" dirty="0" smtClean="0"/>
              <a:t>Full text, online versions</a:t>
            </a:r>
          </a:p>
          <a:p>
            <a:pPr>
              <a:buFont typeface="Arial" pitchFamily="34" charset="0"/>
              <a:buChar char="•"/>
            </a:pPr>
            <a:r>
              <a:rPr lang="en-US" sz="1800" dirty="0" smtClean="0"/>
              <a:t>Seamless Discovery-to-Delivery</a:t>
            </a:r>
          </a:p>
          <a:p>
            <a:pPr>
              <a:buFont typeface="Arial" pitchFamily="34" charset="0"/>
              <a:buChar char="•"/>
            </a:pPr>
            <a:endParaRPr lang="en-US" sz="1800" dirty="0" smtClean="0"/>
          </a:p>
          <a:p>
            <a:endParaRPr lang="en-US" dirty="0"/>
          </a:p>
        </p:txBody>
      </p:sp>
      <p:pic>
        <p:nvPicPr>
          <p:cNvPr id="5" name="Content Placeholder 4" descr="magnifying glass cloud.jpg"/>
          <p:cNvPicPr>
            <a:picLocks noGrp="1" noChangeAspect="1"/>
          </p:cNvPicPr>
          <p:nvPr>
            <p:ph sz="half" idx="2"/>
          </p:nvPr>
        </p:nvPicPr>
        <p:blipFill>
          <a:blip r:embed="rId4" cstate="print"/>
          <a:stretch>
            <a:fillRect/>
          </a:stretch>
        </p:blipFill>
        <p:spPr>
          <a:xfrm>
            <a:off x="4760684" y="2292427"/>
            <a:ext cx="1983016" cy="1353559"/>
          </a:xfrm>
        </p:spPr>
      </p:pic>
      <p:sp>
        <p:nvSpPr>
          <p:cNvPr id="7" name="Down Arrow 6"/>
          <p:cNvSpPr/>
          <p:nvPr/>
        </p:nvSpPr>
        <p:spPr>
          <a:xfrm>
            <a:off x="6534150" y="3333750"/>
            <a:ext cx="438150" cy="428625"/>
          </a:xfrm>
          <a:prstGeom prst="down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magnifying glass cloud.jpg"/>
          <p:cNvPicPr>
            <a:picLocks noChangeAspect="1"/>
          </p:cNvPicPr>
          <p:nvPr/>
        </p:nvPicPr>
        <p:blipFill>
          <a:blip r:embed="rId4" cstate="print"/>
          <a:stretch>
            <a:fillRect/>
          </a:stretch>
        </p:blipFill>
        <p:spPr bwMode="auto">
          <a:xfrm>
            <a:off x="6800850" y="4638676"/>
            <a:ext cx="1733550" cy="1051204"/>
          </a:xfrm>
          <a:prstGeom prst="rect">
            <a:avLst/>
          </a:prstGeom>
          <a:ln>
            <a:noFill/>
          </a:ln>
          <a:effectLst>
            <a:softEdge rad="112500"/>
          </a:effectLst>
        </p:spPr>
      </p:pic>
      <p:sp>
        <p:nvSpPr>
          <p:cNvPr id="9" name="TextBox 8"/>
          <p:cNvSpPr txBox="1"/>
          <p:nvPr/>
        </p:nvSpPr>
        <p:spPr>
          <a:xfrm>
            <a:off x="3105150" y="6410325"/>
            <a:ext cx="2714625" cy="246221"/>
          </a:xfrm>
          <a:prstGeom prst="rect">
            <a:avLst/>
          </a:prstGeom>
          <a:noFill/>
        </p:spPr>
        <p:txBody>
          <a:bodyPr wrap="square" rtlCol="0">
            <a:spAutoFit/>
          </a:bodyPr>
          <a:lstStyle/>
          <a:p>
            <a:pPr algn="ctr"/>
            <a:r>
              <a:rPr lang="en-US" sz="1000" b="1" dirty="0" smtClean="0">
                <a:latin typeface="+mj-lt"/>
              </a:rPr>
              <a:t>(Research Information Network, 2006)</a:t>
            </a:r>
            <a:endParaRPr lang="en-US" sz="1000" b="1"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Databases</a:t>
            </a:r>
            <a:endParaRPr lang="en-US" dirty="0"/>
          </a:p>
        </p:txBody>
      </p:sp>
      <p:sp>
        <p:nvSpPr>
          <p:cNvPr id="3" name="Content Placeholder 2"/>
          <p:cNvSpPr>
            <a:spLocks noGrp="1"/>
          </p:cNvSpPr>
          <p:nvPr>
            <p:ph sz="half" idx="1"/>
          </p:nvPr>
        </p:nvSpPr>
        <p:spPr>
          <a:xfrm>
            <a:off x="568325" y="2114550"/>
            <a:ext cx="3775075" cy="3009900"/>
          </a:xfrm>
        </p:spPr>
        <p:txBody>
          <a:bodyPr anchor="ctr"/>
          <a:lstStyle/>
          <a:p>
            <a:pPr eaLnBrk="1" hangingPunct="1">
              <a:buFont typeface="Arial" pitchFamily="34" charset="0"/>
              <a:buChar char="•"/>
            </a:pPr>
            <a:r>
              <a:rPr lang="en-US" sz="1800" dirty="0" smtClean="0"/>
              <a:t>Electronic databases not perceived as library sources</a:t>
            </a:r>
          </a:p>
          <a:p>
            <a:pPr lvl="1" eaLnBrk="1" hangingPunct="1"/>
            <a:r>
              <a:rPr lang="en-US" sz="1600" dirty="0" smtClean="0"/>
              <a:t>Frustration locating &amp; accessing full-text copies</a:t>
            </a:r>
            <a:endParaRPr lang="en-US" sz="1600" dirty="0"/>
          </a:p>
        </p:txBody>
      </p:sp>
      <p:pic>
        <p:nvPicPr>
          <p:cNvPr id="5" name="Content Placeholder 4" descr="duke libs.jpg"/>
          <p:cNvPicPr>
            <a:picLocks noGrp="1" noChangeAspect="1"/>
          </p:cNvPicPr>
          <p:nvPr>
            <p:ph sz="half" idx="2"/>
          </p:nvPr>
        </p:nvPicPr>
        <p:blipFill>
          <a:blip r:embed="rId3" cstate="print"/>
          <a:stretch>
            <a:fillRect/>
          </a:stretch>
        </p:blipFill>
        <p:spPr>
          <a:xfrm>
            <a:off x="4648200" y="2817620"/>
            <a:ext cx="3775075" cy="2440373"/>
          </a:xfrm>
        </p:spPr>
      </p:pic>
      <p:sp>
        <p:nvSpPr>
          <p:cNvPr id="6" name="TextBox 5"/>
          <p:cNvSpPr txBox="1"/>
          <p:nvPr/>
        </p:nvSpPr>
        <p:spPr>
          <a:xfrm>
            <a:off x="3057525" y="6410325"/>
            <a:ext cx="3562350" cy="246221"/>
          </a:xfrm>
          <a:prstGeom prst="rect">
            <a:avLst/>
          </a:prstGeom>
          <a:noFill/>
        </p:spPr>
        <p:txBody>
          <a:bodyPr wrap="square" rtlCol="0">
            <a:spAutoFit/>
          </a:bodyPr>
          <a:lstStyle/>
          <a:p>
            <a:r>
              <a:rPr lang="en-US" sz="1000" b="1" dirty="0" smtClean="0"/>
              <a:t>(</a:t>
            </a:r>
            <a:r>
              <a:rPr lang="en-US" sz="1000" b="1" dirty="0" err="1" smtClean="0"/>
              <a:t>Dervin</a:t>
            </a:r>
            <a:r>
              <a:rPr lang="en-US" sz="1000" b="1" dirty="0" smtClean="0"/>
              <a:t>, </a:t>
            </a:r>
            <a:r>
              <a:rPr lang="en-US" sz="1000" b="1" dirty="0" err="1" smtClean="0"/>
              <a:t>Connaway</a:t>
            </a:r>
            <a:r>
              <a:rPr lang="en-US" sz="1000" b="1" dirty="0" smtClean="0"/>
              <a:t> &amp; </a:t>
            </a:r>
            <a:r>
              <a:rPr lang="en-US" sz="1000" b="1" dirty="0" err="1" smtClean="0"/>
              <a:t>Prabha</a:t>
            </a:r>
            <a:r>
              <a:rPr lang="en-US" sz="1000" b="1" dirty="0" smtClean="0"/>
              <a:t>, 2003-2006) </a:t>
            </a:r>
            <a:endParaRPr lang="en-US" sz="1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Literacy vs. Digital Literacy</a:t>
            </a:r>
            <a:endParaRPr lang="en-US" dirty="0"/>
          </a:p>
        </p:txBody>
      </p:sp>
      <p:pic>
        <p:nvPicPr>
          <p:cNvPr id="6" name="Picture 5" descr="large_5683934976.jpg"/>
          <p:cNvPicPr>
            <a:picLocks noChangeAspect="1"/>
          </p:cNvPicPr>
          <p:nvPr/>
        </p:nvPicPr>
        <p:blipFill>
          <a:blip r:embed="rId3" cstate="print"/>
          <a:srcRect t="19471" b="25926"/>
          <a:stretch>
            <a:fillRect/>
          </a:stretch>
        </p:blipFill>
        <p:spPr>
          <a:xfrm>
            <a:off x="1533295" y="1644879"/>
            <a:ext cx="6286760" cy="4930094"/>
          </a:xfrm>
          <a:prstGeom prst="rect">
            <a:avLst/>
          </a:prstGeom>
        </p:spPr>
      </p:pic>
      <p:sp>
        <p:nvSpPr>
          <p:cNvPr id="9" name="Rectangle 8"/>
          <p:cNvSpPr/>
          <p:nvPr/>
        </p:nvSpPr>
        <p:spPr>
          <a:xfrm rot="21412280">
            <a:off x="2120447" y="4037691"/>
            <a:ext cx="381000" cy="43338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0738888">
            <a:off x="2245353" y="4587104"/>
            <a:ext cx="334744" cy="268552"/>
          </a:xfrm>
          <a:prstGeom prst="rect">
            <a:avLst/>
          </a:prstGeom>
          <a:solidFill>
            <a:srgbClr val="FDD8A1"/>
          </a:solidFill>
          <a:ln>
            <a:solidFill>
              <a:srgbClr val="FDD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177595" y="4581525"/>
            <a:ext cx="195263" cy="119062"/>
          </a:xfrm>
          <a:prstGeom prst="ellipse">
            <a:avLst/>
          </a:prstGeom>
          <a:solidFill>
            <a:srgbClr val="FDD8A1"/>
          </a:solidFill>
          <a:ln>
            <a:solidFill>
              <a:srgbClr val="FDD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6388" y="3712483"/>
            <a:ext cx="1478869" cy="646331"/>
          </a:xfrm>
          <a:prstGeom prst="rect">
            <a:avLst/>
          </a:prstGeom>
          <a:noFill/>
        </p:spPr>
        <p:txBody>
          <a:bodyPr wrap="square" rtlCol="0">
            <a:spAutoFit/>
          </a:bodyPr>
          <a:lstStyle/>
          <a:p>
            <a:r>
              <a:rPr lang="en-US" b="1" dirty="0" smtClean="0">
                <a:latin typeface="+mj-lt"/>
                <a:cs typeface="Aharoni" pitchFamily="2" charset="-79"/>
              </a:rPr>
              <a:t>Information literacy</a:t>
            </a:r>
            <a:endParaRPr lang="en-US" b="1" dirty="0">
              <a:latin typeface="+mj-lt"/>
              <a:cs typeface="Aharoni" pitchFamily="2" charset="-79"/>
            </a:endParaRPr>
          </a:p>
        </p:txBody>
      </p:sp>
      <p:cxnSp>
        <p:nvCxnSpPr>
          <p:cNvPr id="16" name="Straight Connector 15"/>
          <p:cNvCxnSpPr>
            <a:stCxn id="14" idx="2"/>
          </p:cNvCxnSpPr>
          <p:nvPr/>
        </p:nvCxnSpPr>
        <p:spPr>
          <a:xfrm>
            <a:off x="1045823" y="4358814"/>
            <a:ext cx="1116806" cy="619586"/>
          </a:xfrm>
          <a:prstGeom prst="line">
            <a:avLst/>
          </a:prstGeom>
          <a:ln w="25400">
            <a:solidFill>
              <a:srgbClr val="FDD8A1"/>
            </a:solidFill>
            <a:prstDash val="sysDot"/>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5900738" y="2433639"/>
            <a:ext cx="647700" cy="504825"/>
          </a:xfrm>
          <a:custGeom>
            <a:avLst/>
            <a:gdLst>
              <a:gd name="connsiteX0" fmla="*/ 0 w 647700"/>
              <a:gd name="connsiteY0" fmla="*/ 171450 h 504825"/>
              <a:gd name="connsiteX1" fmla="*/ 152400 w 647700"/>
              <a:gd name="connsiteY1" fmla="*/ 309563 h 504825"/>
              <a:gd name="connsiteX2" fmla="*/ 266700 w 647700"/>
              <a:gd name="connsiteY2" fmla="*/ 447675 h 504825"/>
              <a:gd name="connsiteX3" fmla="*/ 304800 w 647700"/>
              <a:gd name="connsiteY3" fmla="*/ 504825 h 504825"/>
              <a:gd name="connsiteX4" fmla="*/ 647700 w 647700"/>
              <a:gd name="connsiteY4" fmla="*/ 442913 h 504825"/>
              <a:gd name="connsiteX5" fmla="*/ 585787 w 647700"/>
              <a:gd name="connsiteY5" fmla="*/ 347663 h 504825"/>
              <a:gd name="connsiteX6" fmla="*/ 461962 w 647700"/>
              <a:gd name="connsiteY6" fmla="*/ 152400 h 504825"/>
              <a:gd name="connsiteX7" fmla="*/ 342900 w 647700"/>
              <a:gd name="connsiteY7" fmla="*/ 0 h 504825"/>
              <a:gd name="connsiteX8" fmla="*/ 52387 w 647700"/>
              <a:gd name="connsiteY8" fmla="*/ 119063 h 504825"/>
              <a:gd name="connsiteX9" fmla="*/ 0 w 647700"/>
              <a:gd name="connsiteY9"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700" h="504825">
                <a:moveTo>
                  <a:pt x="0" y="171450"/>
                </a:moveTo>
                <a:lnTo>
                  <a:pt x="152400" y="309563"/>
                </a:lnTo>
                <a:lnTo>
                  <a:pt x="266700" y="447675"/>
                </a:lnTo>
                <a:lnTo>
                  <a:pt x="304800" y="504825"/>
                </a:lnTo>
                <a:lnTo>
                  <a:pt x="647700" y="442913"/>
                </a:lnTo>
                <a:lnTo>
                  <a:pt x="585787" y="347663"/>
                </a:lnTo>
                <a:lnTo>
                  <a:pt x="461962" y="152400"/>
                </a:lnTo>
                <a:lnTo>
                  <a:pt x="342900" y="0"/>
                </a:lnTo>
                <a:lnTo>
                  <a:pt x="52387" y="119063"/>
                </a:lnTo>
                <a:lnTo>
                  <a:pt x="0" y="171450"/>
                </a:ln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219950" y="2109788"/>
            <a:ext cx="1390650" cy="646331"/>
          </a:xfrm>
          <a:prstGeom prst="rect">
            <a:avLst/>
          </a:prstGeom>
          <a:noFill/>
        </p:spPr>
        <p:txBody>
          <a:bodyPr wrap="square" rtlCol="0">
            <a:spAutoFit/>
          </a:bodyPr>
          <a:lstStyle/>
          <a:p>
            <a:r>
              <a:rPr lang="en-US" b="1" dirty="0" smtClean="0">
                <a:latin typeface="+mj-lt"/>
                <a:cs typeface="Aharoni" pitchFamily="2" charset="-79"/>
              </a:rPr>
              <a:t>Digital literacy</a:t>
            </a:r>
            <a:endParaRPr lang="en-US" b="1" dirty="0">
              <a:latin typeface="+mj-lt"/>
              <a:cs typeface="Aharoni" pitchFamily="2" charset="-79"/>
            </a:endParaRPr>
          </a:p>
        </p:txBody>
      </p:sp>
      <p:cxnSp>
        <p:nvCxnSpPr>
          <p:cNvPr id="22" name="Straight Connector 21"/>
          <p:cNvCxnSpPr/>
          <p:nvPr/>
        </p:nvCxnSpPr>
        <p:spPr>
          <a:xfrm flipH="1">
            <a:off x="6515100" y="2443163"/>
            <a:ext cx="685800" cy="285750"/>
          </a:xfrm>
          <a:prstGeom prst="line">
            <a:avLst/>
          </a:prstGeom>
          <a:ln w="19050">
            <a:solidFill>
              <a:srgbClr val="92D050"/>
            </a:solidFill>
            <a:prstDash val="sysDot"/>
          </a:ln>
        </p:spPr>
        <p:style>
          <a:lnRef idx="1">
            <a:schemeClr val="accent1"/>
          </a:lnRef>
          <a:fillRef idx="0">
            <a:schemeClr val="accent1"/>
          </a:fillRef>
          <a:effectRef idx="0">
            <a:schemeClr val="accent1"/>
          </a:effectRef>
          <a:fontRef idx="minor">
            <a:schemeClr val="tx1"/>
          </a:fontRef>
        </p:style>
      </p:cxnSp>
      <p:pic>
        <p:nvPicPr>
          <p:cNvPr id="25" name="Picture 24" descr="facebook.jpg"/>
          <p:cNvPicPr>
            <a:picLocks noChangeAspect="1"/>
          </p:cNvPicPr>
          <p:nvPr/>
        </p:nvPicPr>
        <p:blipFill>
          <a:blip r:embed="rId4" cstate="print"/>
          <a:srcRect l="10156" t="5614" r="9630" b="9412"/>
          <a:stretch>
            <a:fillRect/>
          </a:stretch>
        </p:blipFill>
        <p:spPr>
          <a:xfrm rot="19556903">
            <a:off x="6102822" y="2543396"/>
            <a:ext cx="262581" cy="278164"/>
          </a:xfrm>
          <a:prstGeom prst="rect">
            <a:avLst/>
          </a:prstGeom>
        </p:spPr>
      </p:pic>
      <p:pic>
        <p:nvPicPr>
          <p:cNvPr id="26" name="Picture 25" descr="thumbs-up-down.jpg"/>
          <p:cNvPicPr>
            <a:picLocks noChangeAspect="1"/>
          </p:cNvPicPr>
          <p:nvPr/>
        </p:nvPicPr>
        <p:blipFill>
          <a:blip r:embed="rId5" cstate="print">
            <a:duotone>
              <a:prstClr val="black"/>
              <a:srgbClr val="FF9900">
                <a:tint val="45000"/>
                <a:satMod val="400000"/>
              </a:srgbClr>
            </a:duotone>
          </a:blip>
          <a:srcRect t="29645" r="48984"/>
          <a:stretch>
            <a:fillRect/>
          </a:stretch>
        </p:blipFill>
        <p:spPr>
          <a:xfrm rot="20291305">
            <a:off x="2249676" y="4624092"/>
            <a:ext cx="378399" cy="354851"/>
          </a:xfrm>
          <a:prstGeom prst="rect">
            <a:avLst/>
          </a:prstGeom>
        </p:spPr>
      </p:pic>
      <p:pic>
        <p:nvPicPr>
          <p:cNvPr id="27" name="Picture 26" descr="thumbs-up-down.jpg"/>
          <p:cNvPicPr>
            <a:picLocks noChangeAspect="1"/>
          </p:cNvPicPr>
          <p:nvPr/>
        </p:nvPicPr>
        <p:blipFill>
          <a:blip r:embed="rId6" cstate="print">
            <a:duotone>
              <a:prstClr val="black"/>
              <a:srgbClr val="FF9900">
                <a:tint val="45000"/>
                <a:satMod val="400000"/>
              </a:srgbClr>
            </a:duotone>
          </a:blip>
          <a:srcRect l="52032" b="27778"/>
          <a:stretch>
            <a:fillRect/>
          </a:stretch>
        </p:blipFill>
        <p:spPr>
          <a:xfrm rot="21265700">
            <a:off x="2104345" y="4061371"/>
            <a:ext cx="348343" cy="356642"/>
          </a:xfrm>
          <a:prstGeom prst="rect">
            <a:avLst/>
          </a:prstGeom>
        </p:spPr>
      </p:pic>
      <p:sp>
        <p:nvSpPr>
          <p:cNvPr id="28" name="TextBox 27"/>
          <p:cNvSpPr txBox="1"/>
          <p:nvPr/>
        </p:nvSpPr>
        <p:spPr>
          <a:xfrm>
            <a:off x="7067550" y="2879724"/>
            <a:ext cx="1809750" cy="1354217"/>
          </a:xfrm>
          <a:prstGeom prst="rect">
            <a:avLst/>
          </a:prstGeom>
          <a:noFill/>
        </p:spPr>
        <p:txBody>
          <a:bodyPr wrap="square" rtlCol="0">
            <a:spAutoFit/>
          </a:bodyPr>
          <a:lstStyle/>
          <a:p>
            <a:pPr>
              <a:buFont typeface="Arial" pitchFamily="34" charset="0"/>
              <a:buChar char="•"/>
            </a:pPr>
            <a:r>
              <a:rPr lang="en-US" sz="1600" b="1" dirty="0" smtClean="0">
                <a:latin typeface="+mj-lt"/>
                <a:cs typeface="Aharoni" pitchFamily="2" charset="-79"/>
              </a:rPr>
              <a:t>Searching internet, </a:t>
            </a:r>
          </a:p>
          <a:p>
            <a:r>
              <a:rPr lang="en-US" sz="1600" b="1" dirty="0" smtClean="0">
                <a:latin typeface="+mj-lt"/>
                <a:cs typeface="Aharoni" pitchFamily="2" charset="-79"/>
              </a:rPr>
              <a:t>using technology and social media</a:t>
            </a:r>
          </a:p>
          <a:p>
            <a:pPr>
              <a:buFont typeface="Arial" pitchFamily="34" charset="0"/>
              <a:buChar char="•"/>
            </a:pPr>
            <a:endParaRPr lang="en-US" b="1" dirty="0">
              <a:latin typeface="+mj-lt"/>
              <a:cs typeface="Aharoni" pitchFamily="2" charset="-79"/>
            </a:endParaRPr>
          </a:p>
        </p:txBody>
      </p:sp>
      <p:sp>
        <p:nvSpPr>
          <p:cNvPr id="30" name="TextBox 29"/>
          <p:cNvSpPr txBox="1"/>
          <p:nvPr/>
        </p:nvSpPr>
        <p:spPr>
          <a:xfrm>
            <a:off x="309789" y="4563835"/>
            <a:ext cx="1642836" cy="830997"/>
          </a:xfrm>
          <a:prstGeom prst="rect">
            <a:avLst/>
          </a:prstGeom>
          <a:noFill/>
        </p:spPr>
        <p:txBody>
          <a:bodyPr wrap="square" rtlCol="0">
            <a:spAutoFit/>
          </a:bodyPr>
          <a:lstStyle/>
          <a:p>
            <a:pPr>
              <a:buFont typeface="Arial" pitchFamily="34" charset="0"/>
              <a:buChar char="•"/>
            </a:pPr>
            <a:r>
              <a:rPr lang="en-US" sz="1600" b="1" dirty="0" smtClean="0">
                <a:latin typeface="+mj-lt"/>
                <a:cs typeface="Aharoni" pitchFamily="2" charset="-79"/>
              </a:rPr>
              <a:t>Evaluating  information for authenticity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Improve</a:t>
            </a:r>
            <a:endParaRPr lang="en-US" dirty="0"/>
          </a:p>
        </p:txBody>
      </p:sp>
      <p:sp>
        <p:nvSpPr>
          <p:cNvPr id="3" name="Content Placeholder 2"/>
          <p:cNvSpPr>
            <a:spLocks noGrp="1"/>
          </p:cNvSpPr>
          <p:nvPr>
            <p:ph sz="half" idx="1"/>
          </p:nvPr>
        </p:nvSpPr>
        <p:spPr>
          <a:xfrm>
            <a:off x="701675" y="2133600"/>
            <a:ext cx="3775075" cy="3576638"/>
          </a:xfrm>
        </p:spPr>
        <p:txBody>
          <a:bodyPr anchor="ctr"/>
          <a:lstStyle/>
          <a:p>
            <a:pPr>
              <a:buFont typeface="Arial" pitchFamily="34" charset="0"/>
              <a:buChar char="•"/>
            </a:pPr>
            <a:r>
              <a:rPr lang="en-US" sz="1800" dirty="0" smtClean="0"/>
              <a:t>OPACs</a:t>
            </a:r>
          </a:p>
          <a:p>
            <a:pPr>
              <a:buFont typeface="Arial" pitchFamily="34" charset="0"/>
              <a:buChar char="•"/>
            </a:pPr>
            <a:r>
              <a:rPr lang="en-US" sz="1800" dirty="0" smtClean="0"/>
              <a:t>Traditional library source access</a:t>
            </a:r>
          </a:p>
          <a:p>
            <a:pPr>
              <a:buFont typeface="Arial" pitchFamily="34" charset="0"/>
              <a:buChar char="•"/>
            </a:pPr>
            <a:r>
              <a:rPr lang="en-US" sz="1800" dirty="0" smtClean="0"/>
              <a:t>Online sources</a:t>
            </a:r>
          </a:p>
        </p:txBody>
      </p:sp>
      <p:pic>
        <p:nvPicPr>
          <p:cNvPr id="5" name="Content Placeholder 4" descr="online resources.jpg"/>
          <p:cNvPicPr>
            <a:picLocks noGrp="1" noChangeAspect="1"/>
          </p:cNvPicPr>
          <p:nvPr>
            <p:ph sz="half" idx="2"/>
          </p:nvPr>
        </p:nvPicPr>
        <p:blipFill>
          <a:blip r:embed="rId3" cstate="print"/>
          <a:stretch>
            <a:fillRect/>
          </a:stretch>
        </p:blipFill>
        <p:spPr>
          <a:xfrm>
            <a:off x="4810125" y="3070791"/>
            <a:ext cx="3775075" cy="2524581"/>
          </a:xfrm>
        </p:spPr>
      </p:pic>
      <p:sp>
        <p:nvSpPr>
          <p:cNvPr id="6" name="TextBox 5"/>
          <p:cNvSpPr txBox="1"/>
          <p:nvPr/>
        </p:nvSpPr>
        <p:spPr>
          <a:xfrm>
            <a:off x="3314699" y="6372225"/>
            <a:ext cx="2847976" cy="246221"/>
          </a:xfrm>
          <a:prstGeom prst="rect">
            <a:avLst/>
          </a:prstGeom>
          <a:noFill/>
        </p:spPr>
        <p:txBody>
          <a:bodyPr wrap="square" rtlCol="0">
            <a:spAutoFit/>
          </a:bodyPr>
          <a:lstStyle/>
          <a:p>
            <a:pPr algn="ctr"/>
            <a:r>
              <a:rPr lang="en-US" sz="1000" b="1" dirty="0" smtClean="0"/>
              <a:t>(</a:t>
            </a:r>
            <a:r>
              <a:rPr lang="en-US" sz="1000" b="1" dirty="0" err="1" smtClean="0"/>
              <a:t>Dervin</a:t>
            </a:r>
            <a:r>
              <a:rPr lang="en-US" sz="1000" b="1" dirty="0" smtClean="0"/>
              <a:t>, </a:t>
            </a:r>
            <a:r>
              <a:rPr lang="en-US" sz="1000" b="1" dirty="0" err="1" smtClean="0"/>
              <a:t>Connaway</a:t>
            </a:r>
            <a:r>
              <a:rPr lang="en-US" sz="1000" b="1" dirty="0" smtClean="0"/>
              <a:t> &amp; </a:t>
            </a:r>
            <a:r>
              <a:rPr lang="en-US" sz="1000" b="1" dirty="0" err="1" smtClean="0"/>
              <a:t>Prabha</a:t>
            </a:r>
            <a:r>
              <a:rPr lang="en-US" sz="1000" b="1" dirty="0" smtClean="0"/>
              <a:t>, 2003-2006)</a:t>
            </a:r>
            <a:endParaRPr lang="en-US" sz="1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to the Library</a:t>
            </a:r>
            <a:endParaRPr lang="en-US" dirty="0"/>
          </a:p>
        </p:txBody>
      </p:sp>
      <p:sp>
        <p:nvSpPr>
          <p:cNvPr id="3" name="Content Placeholder 2"/>
          <p:cNvSpPr>
            <a:spLocks noGrp="1"/>
          </p:cNvSpPr>
          <p:nvPr>
            <p:ph sz="half" idx="1"/>
          </p:nvPr>
        </p:nvSpPr>
        <p:spPr>
          <a:xfrm>
            <a:off x="577850" y="2193925"/>
            <a:ext cx="3775075" cy="3606800"/>
          </a:xfrm>
        </p:spPr>
        <p:txBody>
          <a:bodyPr/>
          <a:lstStyle/>
          <a:p>
            <a:pPr>
              <a:buFont typeface="Arial" pitchFamily="34" charset="0"/>
              <a:buChar char="•"/>
            </a:pPr>
            <a:r>
              <a:rPr lang="en-US" sz="1800" dirty="0" smtClean="0">
                <a:solidFill>
                  <a:srgbClr val="FF7600"/>
                </a:solidFill>
              </a:rPr>
              <a:t>84%</a:t>
            </a:r>
            <a:r>
              <a:rPr lang="en-US" sz="1800" dirty="0" smtClean="0">
                <a:solidFill>
                  <a:srgbClr val="00B050"/>
                </a:solidFill>
              </a:rPr>
              <a:t> </a:t>
            </a:r>
            <a:r>
              <a:rPr lang="en-US" sz="1800" dirty="0" smtClean="0"/>
              <a:t>of users began an information search with search engine</a:t>
            </a:r>
          </a:p>
          <a:p>
            <a:pPr lvl="1">
              <a:buFont typeface="Arial" pitchFamily="34" charset="0"/>
              <a:buChar char="•"/>
            </a:pPr>
            <a:r>
              <a:rPr lang="en-US" sz="1600" dirty="0" smtClean="0"/>
              <a:t>Majority of British Library web site &amp; WorldCat.org visits from search engine</a:t>
            </a:r>
          </a:p>
          <a:p>
            <a:pPr lvl="1">
              <a:buFont typeface="Arial" pitchFamily="34" charset="0"/>
              <a:buChar char="•"/>
            </a:pPr>
            <a:r>
              <a:rPr lang="en-US" sz="1600" dirty="0" smtClean="0">
                <a:solidFill>
                  <a:srgbClr val="FF7600"/>
                </a:solidFill>
              </a:rPr>
              <a:t>1%</a:t>
            </a:r>
            <a:r>
              <a:rPr lang="en-US" sz="1600" dirty="0" smtClean="0"/>
              <a:t> began information search on  library website</a:t>
            </a:r>
          </a:p>
          <a:p>
            <a:pPr lvl="1">
              <a:buFont typeface="Arial" pitchFamily="34" charset="0"/>
              <a:buChar char="•"/>
            </a:pPr>
            <a:endParaRPr lang="en-US" sz="1600" dirty="0" smtClean="0"/>
          </a:p>
          <a:p>
            <a:pPr lvl="1">
              <a:buNone/>
            </a:pPr>
            <a:endParaRPr lang="en-US" sz="1600" dirty="0" smtClean="0"/>
          </a:p>
          <a:p>
            <a:pPr>
              <a:buFont typeface="Arial" pitchFamily="34" charset="0"/>
              <a:buChar char="•"/>
            </a:pPr>
            <a:endParaRPr lang="en-US" sz="1800" dirty="0"/>
          </a:p>
        </p:txBody>
      </p:sp>
      <p:pic>
        <p:nvPicPr>
          <p:cNvPr id="5" name="Content Placeholder 4" descr="search engine to lib.jpg"/>
          <p:cNvPicPr>
            <a:picLocks noGrp="1" noChangeAspect="1"/>
          </p:cNvPicPr>
          <p:nvPr>
            <p:ph sz="half" idx="2"/>
          </p:nvPr>
        </p:nvPicPr>
        <p:blipFill>
          <a:blip r:embed="rId3" cstate="print"/>
          <a:stretch>
            <a:fillRect/>
          </a:stretch>
        </p:blipFill>
        <p:spPr>
          <a:xfrm>
            <a:off x="4897437" y="2119105"/>
            <a:ext cx="3709534" cy="3436351"/>
          </a:xfrm>
        </p:spPr>
      </p:pic>
      <p:sp>
        <p:nvSpPr>
          <p:cNvPr id="6" name="Oval 5"/>
          <p:cNvSpPr/>
          <p:nvPr/>
        </p:nvSpPr>
        <p:spPr>
          <a:xfrm>
            <a:off x="6183086" y="3323772"/>
            <a:ext cx="957944" cy="89988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TextBox 6"/>
          <p:cNvSpPr txBox="1"/>
          <p:nvPr/>
        </p:nvSpPr>
        <p:spPr>
          <a:xfrm>
            <a:off x="6270625" y="3609522"/>
            <a:ext cx="841828" cy="307777"/>
          </a:xfrm>
          <a:prstGeom prst="rect">
            <a:avLst/>
          </a:prstGeom>
          <a:noFill/>
        </p:spPr>
        <p:txBody>
          <a:bodyPr wrap="square" rtlCol="0">
            <a:spAutoFit/>
          </a:bodyPr>
          <a:lstStyle/>
          <a:p>
            <a:r>
              <a:rPr lang="en-US" sz="1400" b="1" dirty="0" smtClean="0">
                <a:latin typeface="+mj-lt"/>
              </a:rPr>
              <a:t>Library</a:t>
            </a:r>
            <a:endParaRPr lang="en-US" sz="1400" b="1" dirty="0">
              <a:latin typeface="+mj-lt"/>
            </a:endParaRPr>
          </a:p>
        </p:txBody>
      </p:sp>
      <p:sp>
        <p:nvSpPr>
          <p:cNvPr id="8" name="TextBox 7"/>
          <p:cNvSpPr txBox="1"/>
          <p:nvPr/>
        </p:nvSpPr>
        <p:spPr>
          <a:xfrm>
            <a:off x="2114549" y="6381750"/>
            <a:ext cx="4686301" cy="246221"/>
          </a:xfrm>
          <a:prstGeom prst="rect">
            <a:avLst/>
          </a:prstGeom>
          <a:noFill/>
        </p:spPr>
        <p:txBody>
          <a:bodyPr wrap="square" rtlCol="0">
            <a:spAutoFit/>
          </a:bodyPr>
          <a:lstStyle/>
          <a:p>
            <a:pPr algn="ctr"/>
            <a:r>
              <a:rPr lang="en-US" sz="1000" b="1" dirty="0" smtClean="0">
                <a:latin typeface="+mj-lt"/>
              </a:rPr>
              <a:t>(Centre for Information </a:t>
            </a:r>
            <a:r>
              <a:rPr lang="en-US" sz="1000" b="1" dirty="0" err="1" smtClean="0">
                <a:latin typeface="+mj-lt"/>
              </a:rPr>
              <a:t>Behaviour</a:t>
            </a:r>
            <a:r>
              <a:rPr lang="en-US" sz="1000" b="1" dirty="0" smtClean="0">
                <a:latin typeface="+mj-lt"/>
              </a:rPr>
              <a:t> and the Evaluation of Research, 2008)</a:t>
            </a:r>
            <a:endParaRPr lang="en-US" sz="1000" b="1" dirty="0">
              <a:latin typeface="+mj-lt"/>
            </a:endParaRPr>
          </a:p>
        </p:txBody>
      </p:sp>
      <p:sp>
        <p:nvSpPr>
          <p:cNvPr id="9" name="TextBox 8"/>
          <p:cNvSpPr txBox="1"/>
          <p:nvPr/>
        </p:nvSpPr>
        <p:spPr>
          <a:xfrm>
            <a:off x="3857625" y="6115050"/>
            <a:ext cx="1819275" cy="246221"/>
          </a:xfrm>
          <a:prstGeom prst="rect">
            <a:avLst/>
          </a:prstGeom>
          <a:noFill/>
        </p:spPr>
        <p:txBody>
          <a:bodyPr wrap="square" rtlCol="0">
            <a:spAutoFit/>
          </a:bodyPr>
          <a:lstStyle/>
          <a:p>
            <a:r>
              <a:rPr lang="en-US" sz="1000" b="1" dirty="0" smtClean="0">
                <a:latin typeface="+mj-lt"/>
              </a:rPr>
              <a:t>(De Rosa, 2005)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Library More Attractive</a:t>
            </a:r>
            <a:endParaRPr lang="en-US" dirty="0"/>
          </a:p>
        </p:txBody>
      </p:sp>
      <p:sp>
        <p:nvSpPr>
          <p:cNvPr id="3" name="Content Placeholder 2"/>
          <p:cNvSpPr>
            <a:spLocks noGrp="1"/>
          </p:cNvSpPr>
          <p:nvPr>
            <p:ph sz="half" idx="1"/>
          </p:nvPr>
        </p:nvSpPr>
        <p:spPr>
          <a:xfrm>
            <a:off x="720725" y="1617442"/>
            <a:ext cx="3775075" cy="4202113"/>
          </a:xfrm>
        </p:spPr>
        <p:txBody>
          <a:bodyPr anchor="ctr"/>
          <a:lstStyle/>
          <a:p>
            <a:pPr>
              <a:buFont typeface="Arial" pitchFamily="34" charset="0"/>
              <a:buChar char="•"/>
            </a:pPr>
            <a:r>
              <a:rPr lang="en-US" sz="1800" dirty="0" smtClean="0"/>
              <a:t>Library systems as search engines &amp; web services</a:t>
            </a:r>
          </a:p>
          <a:p>
            <a:pPr>
              <a:buFont typeface="Arial" pitchFamily="34" charset="0"/>
              <a:buChar char="•"/>
            </a:pPr>
            <a:r>
              <a:rPr lang="en-US" sz="1800" dirty="0" smtClean="0"/>
              <a:t>Advertise resources, brand &amp; value</a:t>
            </a:r>
          </a:p>
          <a:p>
            <a:pPr>
              <a:buFont typeface="Arial" pitchFamily="34" charset="0"/>
              <a:buChar char="•"/>
            </a:pPr>
            <a:r>
              <a:rPr lang="en-US" sz="1800" dirty="0" smtClean="0"/>
              <a:t>Provide search help at time of need</a:t>
            </a:r>
          </a:p>
          <a:p>
            <a:pPr lvl="1">
              <a:buFont typeface="Arial" pitchFamily="34" charset="0"/>
              <a:buChar char="•"/>
            </a:pPr>
            <a:r>
              <a:rPr lang="en-US" sz="1600" dirty="0" smtClean="0"/>
              <a:t>Chat &amp; IM help during search</a:t>
            </a:r>
          </a:p>
        </p:txBody>
      </p:sp>
      <p:pic>
        <p:nvPicPr>
          <p:cNvPr id="5" name="Picture 3" descr="C:\Users\hoode\AppData\Local\Temp\medium_26083507.jpg"/>
          <p:cNvPicPr>
            <a:picLocks noChangeAspect="1" noChangeArrowheads="1"/>
          </p:cNvPicPr>
          <p:nvPr/>
        </p:nvPicPr>
        <p:blipFill>
          <a:blip r:embed="rId3" cstate="print"/>
          <a:srcRect l="787" r="4724"/>
          <a:stretch>
            <a:fillRect/>
          </a:stretch>
        </p:blipFill>
        <p:spPr bwMode="auto">
          <a:xfrm>
            <a:off x="5148071" y="2667001"/>
            <a:ext cx="3643504" cy="2552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6334125" y="3190875"/>
            <a:ext cx="1647825" cy="369332"/>
          </a:xfrm>
          <a:prstGeom prst="rect">
            <a:avLst/>
          </a:prstGeom>
          <a:noFill/>
        </p:spPr>
        <p:txBody>
          <a:bodyPr wrap="square" rtlCol="0">
            <a:spAutoFit/>
          </a:bodyPr>
          <a:lstStyle/>
          <a:p>
            <a:r>
              <a:rPr lang="en-US" dirty="0" smtClean="0">
                <a:solidFill>
                  <a:schemeClr val="bg1"/>
                </a:solidFill>
                <a:effectLst>
                  <a:glow rad="228600">
                    <a:schemeClr val="accent1">
                      <a:satMod val="175000"/>
                      <a:alpha val="40000"/>
                    </a:schemeClr>
                  </a:glow>
                </a:effectLst>
                <a:latin typeface="Adobe Fan Heiti Std B" pitchFamily="34" charset="-128"/>
                <a:ea typeface="Adobe Fan Heiti Std B" pitchFamily="34" charset="-128"/>
              </a:rPr>
              <a:t>Need help?</a:t>
            </a:r>
            <a:endParaRPr lang="en-US" dirty="0">
              <a:solidFill>
                <a:schemeClr val="bg1"/>
              </a:solidFill>
              <a:effectLst>
                <a:glow rad="228600">
                  <a:schemeClr val="accent1">
                    <a:satMod val="175000"/>
                    <a:alpha val="40000"/>
                  </a:schemeClr>
                </a:glow>
              </a:effectLst>
              <a:latin typeface="Adobe Fan Heiti Std B" pitchFamily="34" charset="-128"/>
              <a:ea typeface="Adobe Fan Heiti Std B" pitchFamily="34" charset="-128"/>
            </a:endParaRPr>
          </a:p>
        </p:txBody>
      </p:sp>
      <p:sp>
        <p:nvSpPr>
          <p:cNvPr id="6" name="TextBox 5"/>
          <p:cNvSpPr txBox="1"/>
          <p:nvPr/>
        </p:nvSpPr>
        <p:spPr>
          <a:xfrm>
            <a:off x="3457575" y="6164104"/>
            <a:ext cx="2324100" cy="246221"/>
          </a:xfrm>
          <a:prstGeom prst="rect">
            <a:avLst/>
          </a:prstGeom>
          <a:noFill/>
        </p:spPr>
        <p:txBody>
          <a:bodyPr wrap="square" rtlCol="0">
            <a:spAutoFit/>
          </a:bodyPr>
          <a:lstStyle/>
          <a:p>
            <a:r>
              <a:rPr lang="en-US" sz="1000" b="1" dirty="0" smtClean="0"/>
              <a:t>(</a:t>
            </a:r>
            <a:r>
              <a:rPr lang="en-US" sz="1000" b="1" dirty="0" err="1" smtClean="0"/>
              <a:t>Connaway</a:t>
            </a:r>
            <a:r>
              <a:rPr lang="en-US" sz="1000" b="1" dirty="0" smtClean="0"/>
              <a:t> &amp; Dickey, 2010)</a:t>
            </a:r>
            <a:endParaRPr lang="en-US" sz="1000" b="1" dirty="0"/>
          </a:p>
        </p:txBody>
      </p:sp>
      <p:sp>
        <p:nvSpPr>
          <p:cNvPr id="7" name="TextBox 6"/>
          <p:cNvSpPr txBox="1"/>
          <p:nvPr/>
        </p:nvSpPr>
        <p:spPr>
          <a:xfrm>
            <a:off x="3762375" y="6421756"/>
            <a:ext cx="1247776" cy="246221"/>
          </a:xfrm>
          <a:prstGeom prst="rect">
            <a:avLst/>
          </a:prstGeom>
          <a:noFill/>
        </p:spPr>
        <p:txBody>
          <a:bodyPr wrap="square" rtlCol="0">
            <a:spAutoFit/>
          </a:bodyPr>
          <a:lstStyle/>
          <a:p>
            <a:r>
              <a:rPr lang="en-US" sz="1000" b="1" dirty="0" smtClean="0">
                <a:cs typeface="Arial" pitchFamily="34" charset="0"/>
              </a:rPr>
              <a:t>(De Rosa, 2005)</a:t>
            </a:r>
            <a:endParaRPr lang="en-US" sz="1000" b="1" dirty="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772025" y="2095500"/>
            <a:ext cx="3781425" cy="4191001"/>
          </a:xfrm>
          <a:prstGeom prst="ellipse">
            <a:avLst/>
          </a:prstGeom>
          <a:solidFill>
            <a:schemeClr val="bg1"/>
          </a:solidFill>
          <a:ln w="34925" cap="rnd">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Making the Library More Attractive</a:t>
            </a:r>
            <a:endParaRPr lang="en-US" dirty="0"/>
          </a:p>
        </p:txBody>
      </p:sp>
      <p:sp>
        <p:nvSpPr>
          <p:cNvPr id="3" name="Content Placeholder 2"/>
          <p:cNvSpPr>
            <a:spLocks noGrp="1"/>
          </p:cNvSpPr>
          <p:nvPr>
            <p:ph sz="half" idx="1"/>
          </p:nvPr>
        </p:nvSpPr>
        <p:spPr>
          <a:xfrm>
            <a:off x="720725" y="1689100"/>
            <a:ext cx="3775075" cy="4202113"/>
          </a:xfrm>
        </p:spPr>
        <p:txBody>
          <a:bodyPr anchor="ctr"/>
          <a:lstStyle/>
          <a:p>
            <a:pPr>
              <a:buFont typeface="Arial" pitchFamily="34" charset="0"/>
              <a:buChar char="•"/>
            </a:pPr>
            <a:r>
              <a:rPr lang="en-US" sz="1800" dirty="0" smtClean="0"/>
              <a:t>Convenience</a:t>
            </a:r>
          </a:p>
          <a:p>
            <a:pPr lvl="1">
              <a:buFont typeface="Arial" pitchFamily="34" charset="0"/>
              <a:buChar char="•"/>
            </a:pPr>
            <a:r>
              <a:rPr lang="en-US" sz="1600" dirty="0" smtClean="0"/>
              <a:t>Instant gratification at a click</a:t>
            </a:r>
          </a:p>
          <a:p>
            <a:pPr lvl="1">
              <a:buFont typeface="Arial" pitchFamily="34" charset="0"/>
              <a:buChar char="•"/>
            </a:pPr>
            <a:r>
              <a:rPr lang="en-US" sz="1600" dirty="0" smtClean="0"/>
              <a:t>Deliver answers</a:t>
            </a:r>
          </a:p>
          <a:p>
            <a:pPr>
              <a:buFont typeface="Arial" pitchFamily="34" charset="0"/>
              <a:buChar char="•"/>
            </a:pPr>
            <a:r>
              <a:rPr lang="en-US" sz="1800" dirty="0" smtClean="0"/>
              <a:t>User-centered development approach</a:t>
            </a:r>
          </a:p>
          <a:p>
            <a:pPr lvl="1">
              <a:buFont typeface="Arial" pitchFamily="34" charset="0"/>
              <a:buChar char="•"/>
            </a:pPr>
            <a:r>
              <a:rPr lang="en-US" sz="1400" dirty="0" smtClean="0"/>
              <a:t>Metadata creation</a:t>
            </a:r>
          </a:p>
          <a:p>
            <a:pPr lvl="1">
              <a:buFont typeface="Arial" pitchFamily="34" charset="0"/>
              <a:buChar char="•"/>
            </a:pPr>
            <a:r>
              <a:rPr lang="en-US" sz="1400" dirty="0" smtClean="0"/>
              <a:t>Interface design</a:t>
            </a:r>
            <a:endParaRPr lang="en-US" sz="1400" dirty="0"/>
          </a:p>
        </p:txBody>
      </p:sp>
      <p:pic>
        <p:nvPicPr>
          <p:cNvPr id="8" name="Picture 2" descr="C:\Users\hoode\AppData\Local\Temp\MP900442491.JPG"/>
          <p:cNvPicPr>
            <a:picLocks noChangeAspect="1" noChangeArrowheads="1"/>
          </p:cNvPicPr>
          <p:nvPr/>
        </p:nvPicPr>
        <p:blipFill>
          <a:blip r:embed="rId3" cstate="print"/>
          <a:srcRect l="14167" r="13333"/>
          <a:stretch>
            <a:fillRect/>
          </a:stretch>
        </p:blipFill>
        <p:spPr bwMode="auto">
          <a:xfrm>
            <a:off x="5867400" y="2428875"/>
            <a:ext cx="1657350" cy="3429000"/>
          </a:xfrm>
          <a:prstGeom prst="rect">
            <a:avLst/>
          </a:prstGeom>
          <a:noFill/>
        </p:spPr>
      </p:pic>
      <p:sp>
        <p:nvSpPr>
          <p:cNvPr id="6" name="TextBox 5"/>
          <p:cNvSpPr txBox="1"/>
          <p:nvPr/>
        </p:nvSpPr>
        <p:spPr>
          <a:xfrm>
            <a:off x="1885951" y="6429375"/>
            <a:ext cx="5143500" cy="246221"/>
          </a:xfrm>
          <a:prstGeom prst="rect">
            <a:avLst/>
          </a:prstGeom>
          <a:noFill/>
        </p:spPr>
        <p:txBody>
          <a:bodyPr wrap="square" rtlCol="0">
            <a:spAutoFit/>
          </a:bodyPr>
          <a:lstStyle/>
          <a:p>
            <a:pPr algn="ctr"/>
            <a:r>
              <a:rPr lang="en-US" sz="1000" b="1" dirty="0" smtClean="0">
                <a:latin typeface="+mj-lt"/>
              </a:rPr>
              <a:t>(Centre for Information </a:t>
            </a:r>
            <a:r>
              <a:rPr lang="en-US" sz="1000" b="1" dirty="0" err="1" smtClean="0">
                <a:latin typeface="+mj-lt"/>
              </a:rPr>
              <a:t>Behaviour</a:t>
            </a:r>
            <a:r>
              <a:rPr lang="en-US" sz="1000" b="1" dirty="0" smtClean="0">
                <a:latin typeface="+mj-lt"/>
              </a:rPr>
              <a:t> and the Evaluation of Research, 2008)</a:t>
            </a:r>
            <a:endParaRPr lang="en-US" sz="10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and Now</a:t>
            </a:r>
            <a:endParaRPr lang="en-US" dirty="0"/>
          </a:p>
        </p:txBody>
      </p:sp>
      <p:pic>
        <p:nvPicPr>
          <p:cNvPr id="5" name="Picture 2" descr="C:\Users\hoode\AppData\Local\Temp\medium_3580397954.jpg"/>
          <p:cNvPicPr>
            <a:picLocks noGrp="1" noChangeAspect="1" noChangeArrowheads="1"/>
          </p:cNvPicPr>
          <p:nvPr>
            <p:ph sz="half" idx="2"/>
          </p:nvPr>
        </p:nvPicPr>
        <p:blipFill>
          <a:blip r:embed="rId3" cstate="print"/>
          <a:srcRect l="5714" t="15428" r="5357" b="3657"/>
          <a:stretch>
            <a:fillRect/>
          </a:stretch>
        </p:blipFill>
        <p:spPr bwMode="auto">
          <a:xfrm>
            <a:off x="5057881" y="1936750"/>
            <a:ext cx="2955712" cy="4202113"/>
          </a:xfrm>
          <a:prstGeom prst="rect">
            <a:avLst/>
          </a:prstGeom>
          <a:noFill/>
        </p:spPr>
      </p:pic>
      <p:sp>
        <p:nvSpPr>
          <p:cNvPr id="6" name="Content Placeholder 4"/>
          <p:cNvSpPr>
            <a:spLocks noGrp="1"/>
          </p:cNvSpPr>
          <p:nvPr>
            <p:ph sz="half" idx="1"/>
          </p:nvPr>
        </p:nvSpPr>
        <p:spPr/>
        <p:txBody>
          <a:bodyPr>
            <a:noAutofit/>
          </a:bodyPr>
          <a:lstStyle/>
          <a:p>
            <a:pPr>
              <a:buFont typeface="Arial" pitchFamily="34" charset="0"/>
              <a:buChar char="•"/>
            </a:pPr>
            <a:r>
              <a:rPr lang="en-US" sz="1800" i="1" dirty="0" smtClean="0"/>
              <a:t>Then</a:t>
            </a:r>
            <a:r>
              <a:rPr lang="en-US" sz="1800" dirty="0" smtClean="0"/>
              <a:t>: The user built workflow around the library</a:t>
            </a:r>
          </a:p>
          <a:p>
            <a:pPr>
              <a:buFont typeface="Arial" pitchFamily="34" charset="0"/>
              <a:buChar char="•"/>
            </a:pPr>
            <a:r>
              <a:rPr lang="en-US" sz="1800" i="1" dirty="0" smtClean="0"/>
              <a:t>Now</a:t>
            </a:r>
            <a:r>
              <a:rPr lang="en-US" sz="1800" dirty="0" smtClean="0"/>
              <a:t>: The library must build its services around user workflow</a:t>
            </a:r>
          </a:p>
          <a:p>
            <a:pPr>
              <a:buFont typeface="Arial" pitchFamily="34" charset="0"/>
              <a:buChar char="•"/>
            </a:pPr>
            <a:r>
              <a:rPr lang="en-US" sz="1800" i="1" dirty="0" smtClean="0"/>
              <a:t>Then</a:t>
            </a:r>
            <a:r>
              <a:rPr lang="en-US" sz="1800" dirty="0" smtClean="0"/>
              <a:t>: Resources scarce, attention abundant</a:t>
            </a:r>
          </a:p>
          <a:p>
            <a:pPr>
              <a:buFont typeface="Arial" pitchFamily="34" charset="0"/>
              <a:buChar char="•"/>
            </a:pPr>
            <a:r>
              <a:rPr lang="en-US" sz="1800" i="1" dirty="0" smtClean="0"/>
              <a:t>Now</a:t>
            </a:r>
            <a:r>
              <a:rPr lang="en-US" sz="1800" dirty="0" smtClean="0"/>
              <a:t>: Attention scarce, resources abundant</a:t>
            </a:r>
          </a:p>
          <a:p>
            <a:pPr>
              <a:buNone/>
            </a:pPr>
            <a:r>
              <a:rPr lang="en-US" sz="2400" b="0" dirty="0" smtClean="0"/>
              <a:t>		</a:t>
            </a:r>
            <a:r>
              <a:rPr lang="en-US" sz="1000" dirty="0" smtClean="0"/>
              <a:t>(Dempsey, 2008)</a:t>
            </a:r>
          </a:p>
          <a:p>
            <a:pPr>
              <a:buFont typeface="Arial" pitchFamily="34" charset="0"/>
              <a:buChar char="•"/>
            </a:pPr>
            <a:endParaRPr lang="en-US" sz="1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8083" b="4051"/>
          <a:stretch>
            <a:fillRect/>
          </a:stretch>
        </p:blipFill>
        <p:spPr bwMode="auto">
          <a:xfrm>
            <a:off x="2002971" y="1767974"/>
            <a:ext cx="6037943" cy="3199524"/>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099" name="Picture 3"/>
          <p:cNvPicPr>
            <a:picLocks noChangeAspect="1" noChangeArrowheads="1"/>
          </p:cNvPicPr>
          <p:nvPr/>
        </p:nvPicPr>
        <p:blipFill>
          <a:blip r:embed="rId4" cstate="print"/>
          <a:srcRect l="18839" t="8529" r="18604" b="67303"/>
          <a:stretch>
            <a:fillRect/>
          </a:stretch>
        </p:blipFill>
        <p:spPr bwMode="auto">
          <a:xfrm>
            <a:off x="688520" y="4257675"/>
            <a:ext cx="7068457" cy="1718568"/>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p:cNvCxnSpPr/>
          <p:nvPr/>
        </p:nvCxnSpPr>
        <p:spPr>
          <a:xfrm flipV="1">
            <a:off x="3701143" y="6110517"/>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622800" y="6103260"/>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647418" y="6096002"/>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4469723" y="2755450"/>
            <a:ext cx="2265" cy="249688"/>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844369" y="2738666"/>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232400" y="2735945"/>
            <a:ext cx="3" cy="26125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320675" y="533400"/>
            <a:ext cx="6989763" cy="503237"/>
          </a:xfrm>
        </p:spPr>
        <p:txBody>
          <a:bodyPr/>
          <a:lstStyle/>
          <a:p>
            <a:r>
              <a:rPr lang="en-US" dirty="0" smtClean="0"/>
              <a:t>Making the Library More Attractive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cstate="print"/>
          <a:srcRect t="7901" r="1433" b="3185"/>
          <a:stretch>
            <a:fillRect/>
          </a:stretch>
        </p:blipFill>
        <p:spPr bwMode="auto">
          <a:xfrm>
            <a:off x="205554" y="1465944"/>
            <a:ext cx="6456503" cy="3512456"/>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123" name="Picture 3"/>
          <p:cNvPicPr>
            <a:picLocks noChangeAspect="1" noChangeArrowheads="1"/>
          </p:cNvPicPr>
          <p:nvPr/>
        </p:nvPicPr>
        <p:blipFill>
          <a:blip r:embed="rId4" cstate="print"/>
          <a:srcRect t="8083" r="1275" b="3752"/>
          <a:stretch>
            <a:fillRect/>
          </a:stretch>
        </p:blipFill>
        <p:spPr bwMode="auto">
          <a:xfrm>
            <a:off x="2752095" y="3421743"/>
            <a:ext cx="6168041" cy="3321957"/>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2"/>
          <p:cNvPicPr>
            <a:picLocks noChangeAspect="1" noChangeArrowheads="1"/>
          </p:cNvPicPr>
          <p:nvPr/>
        </p:nvPicPr>
        <p:blipFill>
          <a:blip r:embed="rId4" cstate="print"/>
          <a:srcRect t="18711" r="83300" b="41772"/>
          <a:stretch>
            <a:fillRect/>
          </a:stretch>
        </p:blipFill>
        <p:spPr bwMode="auto">
          <a:xfrm>
            <a:off x="6284685" y="2844800"/>
            <a:ext cx="2685143" cy="3831771"/>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cxnSp>
        <p:nvCxnSpPr>
          <p:cNvPr id="9" name="Straight Connector 8"/>
          <p:cNvCxnSpPr/>
          <p:nvPr/>
        </p:nvCxnSpPr>
        <p:spPr>
          <a:xfrm flipH="1">
            <a:off x="3033487" y="3091543"/>
            <a:ext cx="3207656" cy="9579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3033487" y="4194630"/>
            <a:ext cx="3222170" cy="21771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125" name="Picture 5"/>
          <p:cNvPicPr>
            <a:picLocks noChangeAspect="1" noChangeArrowheads="1"/>
          </p:cNvPicPr>
          <p:nvPr/>
        </p:nvPicPr>
        <p:blipFill>
          <a:blip r:embed="rId5" cstate="print"/>
          <a:srcRect l="84303" t="21073" r="1253" b="50786"/>
          <a:stretch>
            <a:fillRect/>
          </a:stretch>
        </p:blipFill>
        <p:spPr bwMode="auto">
          <a:xfrm>
            <a:off x="1791280" y="1398815"/>
            <a:ext cx="2149348" cy="2525485"/>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cxnSp>
        <p:nvCxnSpPr>
          <p:cNvPr id="19" name="Straight Connector 18"/>
          <p:cNvCxnSpPr/>
          <p:nvPr/>
        </p:nvCxnSpPr>
        <p:spPr>
          <a:xfrm flipH="1">
            <a:off x="3875314" y="2358571"/>
            <a:ext cx="2503715" cy="50074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75314" y="1799771"/>
            <a:ext cx="2540001" cy="52251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05600" y="1828800"/>
            <a:ext cx="1756229" cy="369332"/>
          </a:xfrm>
          <a:prstGeom prst="rect">
            <a:avLst/>
          </a:prstGeom>
          <a:noFill/>
        </p:spPr>
        <p:txBody>
          <a:bodyPr wrap="square" rtlCol="0">
            <a:spAutoFit/>
          </a:bodyPr>
          <a:lstStyle/>
          <a:p>
            <a:r>
              <a:rPr lang="en-US" b="1" dirty="0" smtClean="0">
                <a:latin typeface="+mj-lt"/>
              </a:rPr>
              <a:t>Amazon.com</a:t>
            </a:r>
            <a:endParaRPr lang="en-US" b="1" dirty="0">
              <a:latin typeface="+mj-lt"/>
            </a:endParaRPr>
          </a:p>
        </p:txBody>
      </p:sp>
      <p:sp>
        <p:nvSpPr>
          <p:cNvPr id="25" name="TextBox 24"/>
          <p:cNvSpPr txBox="1"/>
          <p:nvPr/>
        </p:nvSpPr>
        <p:spPr>
          <a:xfrm>
            <a:off x="791028" y="5725885"/>
            <a:ext cx="1756229" cy="646331"/>
          </a:xfrm>
          <a:prstGeom prst="rect">
            <a:avLst/>
          </a:prstGeom>
          <a:noFill/>
        </p:spPr>
        <p:txBody>
          <a:bodyPr wrap="square" rtlCol="0">
            <a:spAutoFit/>
          </a:bodyPr>
          <a:lstStyle/>
          <a:p>
            <a:r>
              <a:rPr lang="en-US" b="1" dirty="0" smtClean="0">
                <a:latin typeface="+mj-lt"/>
              </a:rPr>
              <a:t>Westerville Public Library</a:t>
            </a:r>
            <a:endParaRPr lang="en-US" b="1" dirty="0">
              <a:latin typeface="+mj-lt"/>
            </a:endParaRPr>
          </a:p>
        </p:txBody>
      </p:sp>
      <p:sp>
        <p:nvSpPr>
          <p:cNvPr id="13" name="Title 1"/>
          <p:cNvSpPr>
            <a:spLocks noGrp="1"/>
          </p:cNvSpPr>
          <p:nvPr>
            <p:ph type="title"/>
          </p:nvPr>
        </p:nvSpPr>
        <p:spPr>
          <a:xfrm>
            <a:off x="320675" y="533400"/>
            <a:ext cx="6989763" cy="503237"/>
          </a:xfrm>
        </p:spPr>
        <p:txBody>
          <a:bodyPr/>
          <a:lstStyle/>
          <a:p>
            <a:r>
              <a:rPr lang="en-US" dirty="0" smtClean="0"/>
              <a:t>Making the Library More Attractive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Solutions</a:t>
            </a:r>
            <a:endParaRPr lang="en-US" dirty="0"/>
          </a:p>
        </p:txBody>
      </p:sp>
      <p:sp>
        <p:nvSpPr>
          <p:cNvPr id="3" name="Content Placeholder 2"/>
          <p:cNvSpPr>
            <a:spLocks noGrp="1"/>
          </p:cNvSpPr>
          <p:nvPr>
            <p:ph sz="half" idx="1"/>
          </p:nvPr>
        </p:nvSpPr>
        <p:spPr>
          <a:xfrm>
            <a:off x="682625" y="1622425"/>
            <a:ext cx="3775075" cy="4883150"/>
          </a:xfrm>
        </p:spPr>
        <p:txBody>
          <a:bodyPr/>
          <a:lstStyle/>
          <a:p>
            <a:pPr algn="ctr"/>
            <a:r>
              <a:rPr lang="en-US" sz="1800" dirty="0" smtClean="0"/>
              <a:t>Libraries Now:</a:t>
            </a:r>
          </a:p>
          <a:p>
            <a:pPr>
              <a:buFont typeface="Arial" pitchFamily="34" charset="0"/>
              <a:buChar char="•"/>
            </a:pPr>
            <a:r>
              <a:rPr lang="en-US" sz="1800" dirty="0" smtClean="0"/>
              <a:t>Library assessment linked to satisfaction &amp; performance</a:t>
            </a:r>
          </a:p>
          <a:p>
            <a:pPr>
              <a:buFont typeface="Arial" pitchFamily="34" charset="0"/>
              <a:buChar char="•"/>
            </a:pPr>
            <a:r>
              <a:rPr lang="en-US" sz="1800" dirty="0" smtClean="0"/>
              <a:t>Focus on sustainability</a:t>
            </a:r>
          </a:p>
          <a:p>
            <a:pPr>
              <a:buFont typeface="Arial" pitchFamily="34" charset="0"/>
              <a:buChar char="•"/>
            </a:pPr>
            <a:r>
              <a:rPr lang="en-US" sz="1800" dirty="0" smtClean="0"/>
              <a:t>Evaluate how we’re doing right now</a:t>
            </a:r>
          </a:p>
          <a:p>
            <a:pPr>
              <a:buFont typeface="Arial" pitchFamily="34" charset="0"/>
              <a:buChar char="•"/>
            </a:pPr>
            <a:r>
              <a:rPr lang="en-US" sz="1800" dirty="0" smtClean="0"/>
              <a:t>Teaching information literacy</a:t>
            </a:r>
          </a:p>
          <a:p>
            <a:pPr>
              <a:buFont typeface="Arial" pitchFamily="34" charset="0"/>
              <a:buChar char="•"/>
            </a:pPr>
            <a:r>
              <a:rPr lang="en-US" sz="1800" dirty="0" smtClean="0"/>
              <a:t>Information focused</a:t>
            </a:r>
          </a:p>
          <a:p>
            <a:pPr>
              <a:buFont typeface="Arial" pitchFamily="34" charset="0"/>
              <a:buChar char="•"/>
            </a:pPr>
            <a:r>
              <a:rPr lang="en-US" sz="1800" dirty="0" smtClean="0"/>
              <a:t>Culture of tradition</a:t>
            </a:r>
          </a:p>
          <a:p>
            <a:pPr>
              <a:buFont typeface="Arial" pitchFamily="34" charset="0"/>
              <a:buChar char="•"/>
            </a:pPr>
            <a:r>
              <a:rPr lang="en-US" sz="1800" dirty="0" smtClean="0"/>
              <a:t>Library’s role as providing access to information &amp; space to study</a:t>
            </a:r>
          </a:p>
          <a:p>
            <a:pPr algn="ctr"/>
            <a:endParaRPr lang="en-US" dirty="0"/>
          </a:p>
        </p:txBody>
      </p:sp>
      <p:sp>
        <p:nvSpPr>
          <p:cNvPr id="4" name="Content Placeholder 3"/>
          <p:cNvSpPr>
            <a:spLocks noGrp="1"/>
          </p:cNvSpPr>
          <p:nvPr>
            <p:ph sz="half" idx="2"/>
          </p:nvPr>
        </p:nvSpPr>
        <p:spPr>
          <a:xfrm>
            <a:off x="4657725" y="1689100"/>
            <a:ext cx="3775075" cy="4578350"/>
          </a:xfrm>
        </p:spPr>
        <p:txBody>
          <a:bodyPr/>
          <a:lstStyle/>
          <a:p>
            <a:pPr algn="ctr"/>
            <a:r>
              <a:rPr lang="en-US" sz="1800" dirty="0" smtClean="0">
                <a:effectLst/>
              </a:rPr>
              <a:t>Libraries as Startup:</a:t>
            </a:r>
          </a:p>
          <a:p>
            <a:pPr>
              <a:buFont typeface="Arial" pitchFamily="34" charset="0"/>
              <a:buChar char="•"/>
            </a:pPr>
            <a:r>
              <a:rPr lang="en-US" sz="1800" dirty="0" smtClean="0">
                <a:effectLst/>
              </a:rPr>
              <a:t>Library assessment tries to anticipate unarticulated needs</a:t>
            </a:r>
          </a:p>
          <a:p>
            <a:pPr>
              <a:buFont typeface="Arial" pitchFamily="34" charset="0"/>
              <a:buChar char="•"/>
            </a:pPr>
            <a:r>
              <a:rPr lang="en-US" sz="1800" dirty="0" smtClean="0">
                <a:effectLst/>
              </a:rPr>
              <a:t>Focus on revolutionary new services</a:t>
            </a:r>
          </a:p>
          <a:p>
            <a:pPr>
              <a:buFont typeface="Arial" pitchFamily="34" charset="0"/>
              <a:buChar char="•"/>
            </a:pPr>
            <a:r>
              <a:rPr lang="en-US" sz="1800" dirty="0" smtClean="0">
                <a:effectLst/>
              </a:rPr>
              <a:t>Evaluate direction we’re headed</a:t>
            </a:r>
          </a:p>
          <a:p>
            <a:pPr>
              <a:buFont typeface="Arial" pitchFamily="34" charset="0"/>
              <a:buChar char="•"/>
            </a:pPr>
            <a:r>
              <a:rPr lang="en-US" sz="1800" dirty="0" smtClean="0">
                <a:effectLst/>
              </a:rPr>
              <a:t>Build instructional support to address information literacy</a:t>
            </a:r>
          </a:p>
          <a:p>
            <a:pPr>
              <a:buFont typeface="Arial" pitchFamily="34" charset="0"/>
              <a:buChar char="•"/>
            </a:pPr>
            <a:r>
              <a:rPr lang="en-US" sz="1800" dirty="0" smtClean="0">
                <a:effectLst/>
              </a:rPr>
              <a:t>User-focused</a:t>
            </a:r>
          </a:p>
          <a:p>
            <a:pPr>
              <a:buFont typeface="Arial" pitchFamily="34" charset="0"/>
              <a:buChar char="•"/>
            </a:pPr>
            <a:r>
              <a:rPr lang="en-US" sz="1800" dirty="0" smtClean="0">
                <a:effectLst/>
              </a:rPr>
              <a:t>Culture of innovation</a:t>
            </a:r>
          </a:p>
          <a:p>
            <a:pPr>
              <a:buFont typeface="Arial" pitchFamily="34" charset="0"/>
              <a:buChar char="•"/>
            </a:pPr>
            <a:r>
              <a:rPr lang="en-US" sz="1800" dirty="0" smtClean="0">
                <a:effectLst/>
              </a:rPr>
              <a:t>Expand library’s role</a:t>
            </a:r>
            <a:endParaRPr lang="en-US" sz="1800" dirty="0">
              <a:effectLst/>
            </a:endParaRPr>
          </a:p>
        </p:txBody>
      </p:sp>
      <p:pic>
        <p:nvPicPr>
          <p:cNvPr id="7" name="Picture 6" descr="seedlings.jpg"/>
          <p:cNvPicPr>
            <a:picLocks noChangeAspect="1"/>
          </p:cNvPicPr>
          <p:nvPr/>
        </p:nvPicPr>
        <p:blipFill>
          <a:blip r:embed="rId3" cstate="print"/>
          <a:srcRect l="21703" t="4448" r="3297" b="3737"/>
          <a:stretch>
            <a:fillRect/>
          </a:stretch>
        </p:blipFill>
        <p:spPr>
          <a:xfrm>
            <a:off x="7391400" y="4857750"/>
            <a:ext cx="1590675" cy="1790700"/>
          </a:xfrm>
          <a:prstGeom prst="rect">
            <a:avLst/>
          </a:prstGeom>
          <a:ln>
            <a:noFill/>
          </a:ln>
        </p:spPr>
      </p:pic>
      <p:sp>
        <p:nvSpPr>
          <p:cNvPr id="8" name="TextBox 7"/>
          <p:cNvSpPr txBox="1"/>
          <p:nvPr/>
        </p:nvSpPr>
        <p:spPr>
          <a:xfrm>
            <a:off x="3810000" y="1743075"/>
            <a:ext cx="3590925" cy="369332"/>
          </a:xfrm>
          <a:prstGeom prst="rect">
            <a:avLst/>
          </a:prstGeom>
          <a:noFill/>
        </p:spPr>
        <p:txBody>
          <a:bodyPr wrap="square" rtlCol="0">
            <a:spAutoFit/>
          </a:bodyPr>
          <a:lstStyle/>
          <a:p>
            <a:endParaRPr lang="en-US" dirty="0"/>
          </a:p>
        </p:txBody>
      </p:sp>
      <p:sp>
        <p:nvSpPr>
          <p:cNvPr id="9" name="TextBox 8"/>
          <p:cNvSpPr txBox="1"/>
          <p:nvPr/>
        </p:nvSpPr>
        <p:spPr>
          <a:xfrm>
            <a:off x="3543300" y="6396335"/>
            <a:ext cx="2019300" cy="461665"/>
          </a:xfrm>
          <a:prstGeom prst="rect">
            <a:avLst/>
          </a:prstGeom>
          <a:noFill/>
        </p:spPr>
        <p:txBody>
          <a:bodyPr wrap="square" rtlCol="0">
            <a:spAutoFit/>
          </a:bodyPr>
          <a:lstStyle/>
          <a:p>
            <a:r>
              <a:rPr lang="en-US" sz="1000" b="1" dirty="0" smtClean="0">
                <a:latin typeface="+mj-lt"/>
              </a:rPr>
              <a:t>(Matthews, 2012)</a:t>
            </a:r>
          </a:p>
          <a:p>
            <a:endParaRPr lang="en-US" sz="1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1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additive="base">
                                        <p:cTn id="61" dur="1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 calcmode="lin" valueType="num">
                                      <p:cBhvr additive="base">
                                        <p:cTn id="73" dur="1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additive="base">
                                        <p:cTn id="79"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0"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4">
                                            <p:txEl>
                                              <p:pRg st="7" end="7"/>
                                            </p:txEl>
                                          </p:spTgt>
                                        </p:tgtEl>
                                        <p:attrNameLst>
                                          <p:attrName>style.visibility</p:attrName>
                                        </p:attrNameLst>
                                      </p:cBhvr>
                                      <p:to>
                                        <p:strVal val="visible"/>
                                      </p:to>
                                    </p:set>
                                    <p:anim calcmode="lin" valueType="num">
                                      <p:cBhvr additive="base">
                                        <p:cTn id="85" dur="10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86" dur="10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1000" fill="hold"/>
                                        <p:tgtEl>
                                          <p:spTgt spid="9"/>
                                        </p:tgtEl>
                                        <p:attrNameLst>
                                          <p:attrName>ppt_x</p:attrName>
                                        </p:attrNameLst>
                                      </p:cBhvr>
                                      <p:tavLst>
                                        <p:tav tm="0">
                                          <p:val>
                                            <p:strVal val="#ppt_x"/>
                                          </p:val>
                                        </p:tav>
                                        <p:tav tm="100000">
                                          <p:val>
                                            <p:strVal val="#ppt_x"/>
                                          </p:val>
                                        </p:tav>
                                      </p:tavLst>
                                    </p:anim>
                                    <p:anim calcmode="lin" valueType="num">
                                      <p:cBhvr additive="base">
                                        <p:cTn id="9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val 72"/>
          <p:cNvSpPr/>
          <p:nvPr/>
        </p:nvSpPr>
        <p:spPr>
          <a:xfrm>
            <a:off x="5191125" y="3800475"/>
            <a:ext cx="561975" cy="59055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581275" y="2028825"/>
            <a:ext cx="561975" cy="59055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Startup Solutions</a:t>
            </a:r>
            <a:endParaRPr lang="en-US" dirty="0"/>
          </a:p>
        </p:txBody>
      </p:sp>
      <p:cxnSp>
        <p:nvCxnSpPr>
          <p:cNvPr id="6" name="Straight Connector 5"/>
          <p:cNvCxnSpPr/>
          <p:nvPr/>
        </p:nvCxnSpPr>
        <p:spPr>
          <a:xfrm>
            <a:off x="4291013" y="2038350"/>
            <a:ext cx="23812" cy="353377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7-Point Star 9"/>
          <p:cNvSpPr/>
          <p:nvPr/>
        </p:nvSpPr>
        <p:spPr>
          <a:xfrm>
            <a:off x="2695575" y="2162175"/>
            <a:ext cx="333375" cy="323850"/>
          </a:xfrm>
          <a:prstGeom prst="star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dardena\AppData\Local\Microsoft\Windows\Temporary Internet Files\Content.IE5\I9N1BYRM\MC910220951[1].jpg"/>
          <p:cNvPicPr>
            <a:picLocks noChangeAspect="1" noChangeArrowheads="1"/>
          </p:cNvPicPr>
          <p:nvPr/>
        </p:nvPicPr>
        <p:blipFill>
          <a:blip r:embed="rId3" cstate="print">
            <a:duotone>
              <a:prstClr val="black"/>
              <a:srgbClr val="92D050">
                <a:tint val="45000"/>
                <a:satMod val="400000"/>
              </a:srgbClr>
            </a:duotone>
          </a:blip>
          <a:srcRect l="23666" t="11806" r="23857" b="22222"/>
          <a:stretch>
            <a:fillRect/>
          </a:stretch>
        </p:blipFill>
        <p:spPr bwMode="auto">
          <a:xfrm>
            <a:off x="4057650" y="5505450"/>
            <a:ext cx="552450" cy="954232"/>
          </a:xfrm>
          <a:prstGeom prst="rect">
            <a:avLst/>
          </a:prstGeom>
          <a:noFill/>
          <a:ln>
            <a:solidFill>
              <a:schemeClr val="tx1"/>
            </a:solidFill>
          </a:ln>
        </p:spPr>
      </p:pic>
      <p:sp>
        <p:nvSpPr>
          <p:cNvPr id="12" name="Oval 11"/>
          <p:cNvSpPr/>
          <p:nvPr/>
        </p:nvSpPr>
        <p:spPr>
          <a:xfrm>
            <a:off x="2743200" y="3476625"/>
            <a:ext cx="561975" cy="59055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43025" y="1447800"/>
            <a:ext cx="6800850" cy="646331"/>
          </a:xfrm>
          <a:prstGeom prst="rect">
            <a:avLst/>
          </a:prstGeom>
          <a:noFill/>
        </p:spPr>
        <p:txBody>
          <a:bodyPr wrap="square" rtlCol="0">
            <a:spAutoFit/>
          </a:bodyPr>
          <a:lstStyle/>
          <a:p>
            <a:pPr algn="ctr"/>
            <a:r>
              <a:rPr lang="en-US" b="1" i="1" dirty="0" smtClean="0">
                <a:latin typeface="+mj-lt"/>
              </a:rPr>
              <a:t>“How can libraries support 21</a:t>
            </a:r>
            <a:r>
              <a:rPr lang="en-US" b="1" i="1" baseline="30000" dirty="0" smtClean="0">
                <a:latin typeface="+mj-lt"/>
              </a:rPr>
              <a:t>st</a:t>
            </a:r>
            <a:r>
              <a:rPr lang="en-US" b="1" i="1" dirty="0" smtClean="0">
                <a:latin typeface="+mj-lt"/>
              </a:rPr>
              <a:t> century learners? Follow that thread and you’ll find transformative change.”</a:t>
            </a:r>
            <a:endParaRPr lang="en-US" b="1" i="1" dirty="0">
              <a:latin typeface="+mj-lt"/>
            </a:endParaRPr>
          </a:p>
        </p:txBody>
      </p:sp>
      <p:sp>
        <p:nvSpPr>
          <p:cNvPr id="14" name="Oval 13"/>
          <p:cNvSpPr/>
          <p:nvPr/>
        </p:nvSpPr>
        <p:spPr>
          <a:xfrm>
            <a:off x="5210175" y="2600325"/>
            <a:ext cx="561975" cy="59055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324100" y="4429125"/>
            <a:ext cx="561975" cy="59055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43600" y="4943475"/>
            <a:ext cx="561975" cy="59055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314825" y="4943475"/>
            <a:ext cx="409575" cy="30480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6" idx="2"/>
          </p:cNvCxnSpPr>
          <p:nvPr/>
        </p:nvCxnSpPr>
        <p:spPr>
          <a:xfrm>
            <a:off x="4695825" y="5238750"/>
            <a:ext cx="1247775"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29137" y="2881312"/>
            <a:ext cx="676275" cy="9526"/>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305299" y="2876550"/>
            <a:ext cx="228601" cy="10954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305175" y="3595689"/>
            <a:ext cx="257175" cy="104774"/>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10025" y="4552950"/>
            <a:ext cx="285750" cy="13335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52825" y="3600450"/>
            <a:ext cx="752475"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95600" y="4686300"/>
            <a:ext cx="1114425"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sp>
        <p:nvSpPr>
          <p:cNvPr id="43" name="Right Arrow 42"/>
          <p:cNvSpPr/>
          <p:nvPr/>
        </p:nvSpPr>
        <p:spPr>
          <a:xfrm>
            <a:off x="6115050" y="5143500"/>
            <a:ext cx="247650" cy="2286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dardena\AppData\Local\Microsoft\Windows\Temporary Internet Files\Content.IE5\BZV87NVP\MC900438207[1].wmf"/>
          <p:cNvPicPr>
            <a:picLocks noChangeAspect="1" noChangeArrowheads="1"/>
          </p:cNvPicPr>
          <p:nvPr/>
        </p:nvPicPr>
        <p:blipFill>
          <a:blip r:embed="rId4" cstate="print">
            <a:clrChange>
              <a:clrFrom>
                <a:srgbClr val="FFFFFF"/>
              </a:clrFrom>
              <a:clrTo>
                <a:srgbClr val="FFFFFF">
                  <a:alpha val="0"/>
                </a:srgbClr>
              </a:clrTo>
            </a:clrChange>
            <a:duotone>
              <a:prstClr val="black"/>
              <a:srgbClr val="92D050">
                <a:tint val="45000"/>
                <a:satMod val="400000"/>
              </a:srgbClr>
            </a:duotone>
          </a:blip>
          <a:srcRect/>
          <a:stretch>
            <a:fillRect/>
          </a:stretch>
        </p:blipFill>
        <p:spPr bwMode="auto">
          <a:xfrm>
            <a:off x="2419351" y="4420568"/>
            <a:ext cx="374902" cy="519731"/>
          </a:xfrm>
          <a:prstGeom prst="rect">
            <a:avLst/>
          </a:prstGeom>
          <a:noFill/>
        </p:spPr>
      </p:pic>
      <p:sp>
        <p:nvSpPr>
          <p:cNvPr id="45" name="Curved Left Arrow 44"/>
          <p:cNvSpPr/>
          <p:nvPr/>
        </p:nvSpPr>
        <p:spPr>
          <a:xfrm>
            <a:off x="5534025" y="2695575"/>
            <a:ext cx="123825" cy="323850"/>
          </a:xfrm>
          <a:prstGeom prst="curved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urved Left Arrow 45"/>
          <p:cNvSpPr/>
          <p:nvPr/>
        </p:nvSpPr>
        <p:spPr>
          <a:xfrm flipH="1">
            <a:off x="5324475" y="2762250"/>
            <a:ext cx="123825" cy="323850"/>
          </a:xfrm>
          <a:prstGeom prst="curvedLeftArrow">
            <a:avLst/>
          </a:prstGeom>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TextBox 49"/>
          <p:cNvSpPr txBox="1"/>
          <p:nvPr/>
        </p:nvSpPr>
        <p:spPr>
          <a:xfrm>
            <a:off x="857250" y="4411266"/>
            <a:ext cx="1504950" cy="830997"/>
          </a:xfrm>
          <a:prstGeom prst="rect">
            <a:avLst/>
          </a:prstGeom>
          <a:noFill/>
        </p:spPr>
        <p:txBody>
          <a:bodyPr wrap="square" rtlCol="0" anchor="ctr">
            <a:spAutoFit/>
          </a:bodyPr>
          <a:lstStyle/>
          <a:p>
            <a:pPr algn="ctr"/>
            <a:r>
              <a:rPr lang="en-US" sz="1200" b="1" i="1" dirty="0" smtClean="0">
                <a:latin typeface="+mj-lt"/>
              </a:rPr>
              <a:t>The Starbucks Experience</a:t>
            </a:r>
          </a:p>
          <a:p>
            <a:pPr algn="ctr"/>
            <a:r>
              <a:rPr lang="en-US" sz="1200" b="1" dirty="0" smtClean="0">
                <a:latin typeface="+mj-lt"/>
              </a:rPr>
              <a:t>Make library usage personal</a:t>
            </a:r>
            <a:endParaRPr lang="en-US" sz="1200" b="1" dirty="0">
              <a:latin typeface="+mj-lt"/>
            </a:endParaRPr>
          </a:p>
        </p:txBody>
      </p:sp>
      <p:pic>
        <p:nvPicPr>
          <p:cNvPr id="3078" name="Picture 6" descr="C:\Users\dardena\AppData\Local\Microsoft\Windows\Temporary Internet Files\Content.IE5\BZV87NVP\MC900440379[1].png"/>
          <p:cNvPicPr>
            <a:picLocks noChangeAspect="1" noChangeArrowheads="1"/>
          </p:cNvPicPr>
          <p:nvPr/>
        </p:nvPicPr>
        <p:blipFill>
          <a:blip r:embed="rId5" cstate="print">
            <a:duotone>
              <a:prstClr val="black"/>
              <a:srgbClr val="92D050">
                <a:tint val="45000"/>
                <a:satMod val="400000"/>
              </a:srgbClr>
            </a:duotone>
          </a:blip>
          <a:srcRect/>
          <a:stretch>
            <a:fillRect/>
          </a:stretch>
        </p:blipFill>
        <p:spPr bwMode="auto">
          <a:xfrm>
            <a:off x="2781300" y="3543300"/>
            <a:ext cx="495299" cy="495299"/>
          </a:xfrm>
          <a:prstGeom prst="rect">
            <a:avLst/>
          </a:prstGeom>
          <a:noFill/>
        </p:spPr>
      </p:pic>
      <p:sp>
        <p:nvSpPr>
          <p:cNvPr id="52" name="TextBox 51"/>
          <p:cNvSpPr txBox="1"/>
          <p:nvPr/>
        </p:nvSpPr>
        <p:spPr>
          <a:xfrm>
            <a:off x="6600824" y="5038725"/>
            <a:ext cx="1362075" cy="461665"/>
          </a:xfrm>
          <a:prstGeom prst="rect">
            <a:avLst/>
          </a:prstGeom>
          <a:noFill/>
        </p:spPr>
        <p:txBody>
          <a:bodyPr wrap="square" rtlCol="0">
            <a:spAutoFit/>
          </a:bodyPr>
          <a:lstStyle/>
          <a:p>
            <a:pPr algn="ctr"/>
            <a:r>
              <a:rPr lang="en-US" sz="1200" b="1" dirty="0" smtClean="0">
                <a:latin typeface="+mj-lt"/>
              </a:rPr>
              <a:t>Not what’s-now, but what’s-next</a:t>
            </a:r>
            <a:endParaRPr lang="en-US" sz="1200" b="1" dirty="0">
              <a:latin typeface="+mj-lt"/>
            </a:endParaRPr>
          </a:p>
        </p:txBody>
      </p:sp>
      <p:sp>
        <p:nvSpPr>
          <p:cNvPr id="55" name="TextBox 54"/>
          <p:cNvSpPr txBox="1"/>
          <p:nvPr/>
        </p:nvSpPr>
        <p:spPr>
          <a:xfrm>
            <a:off x="5781675" y="2628900"/>
            <a:ext cx="2247900" cy="461665"/>
          </a:xfrm>
          <a:prstGeom prst="rect">
            <a:avLst/>
          </a:prstGeom>
          <a:noFill/>
        </p:spPr>
        <p:txBody>
          <a:bodyPr wrap="square" rtlCol="0">
            <a:spAutoFit/>
          </a:bodyPr>
          <a:lstStyle/>
          <a:p>
            <a:pPr algn="ctr"/>
            <a:r>
              <a:rPr lang="en-US" sz="1200" b="1" dirty="0" smtClean="0">
                <a:latin typeface="+mj-lt"/>
              </a:rPr>
              <a:t>Need persistent innovators comfortable with change</a:t>
            </a:r>
            <a:endParaRPr lang="en-US" sz="1200" b="1" dirty="0">
              <a:latin typeface="+mj-lt"/>
            </a:endParaRPr>
          </a:p>
        </p:txBody>
      </p:sp>
      <p:sp>
        <p:nvSpPr>
          <p:cNvPr id="58" name="TextBox 57"/>
          <p:cNvSpPr txBox="1"/>
          <p:nvPr/>
        </p:nvSpPr>
        <p:spPr>
          <a:xfrm>
            <a:off x="1162050" y="3581400"/>
            <a:ext cx="1809750" cy="276999"/>
          </a:xfrm>
          <a:prstGeom prst="rect">
            <a:avLst/>
          </a:prstGeom>
          <a:noFill/>
        </p:spPr>
        <p:txBody>
          <a:bodyPr wrap="square" rtlCol="0">
            <a:spAutoFit/>
          </a:bodyPr>
          <a:lstStyle/>
          <a:p>
            <a:r>
              <a:rPr lang="en-US" sz="1200" b="1" dirty="0" smtClean="0">
                <a:latin typeface="+mj-lt"/>
              </a:rPr>
              <a:t>Startup  is a culture </a:t>
            </a:r>
          </a:p>
        </p:txBody>
      </p:sp>
      <p:cxnSp>
        <p:nvCxnSpPr>
          <p:cNvPr id="60" name="Straight Connector 59"/>
          <p:cNvCxnSpPr/>
          <p:nvPr/>
        </p:nvCxnSpPr>
        <p:spPr>
          <a:xfrm flipH="1">
            <a:off x="3362325" y="2457450"/>
            <a:ext cx="93345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3133726" y="2362201"/>
            <a:ext cx="238124" cy="95249"/>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19125" y="2047875"/>
            <a:ext cx="1838325" cy="646331"/>
          </a:xfrm>
          <a:prstGeom prst="rect">
            <a:avLst/>
          </a:prstGeom>
          <a:noFill/>
        </p:spPr>
        <p:txBody>
          <a:bodyPr wrap="square" rtlCol="0">
            <a:spAutoFit/>
          </a:bodyPr>
          <a:lstStyle/>
          <a:p>
            <a:pPr algn="ctr"/>
            <a:r>
              <a:rPr lang="en-US" sz="1200" b="1" dirty="0" smtClean="0">
                <a:latin typeface="+mj-lt"/>
              </a:rPr>
              <a:t>Create revolutionary new services instead of improving old ones</a:t>
            </a:r>
            <a:endParaRPr lang="en-US" sz="1200" b="1" dirty="0">
              <a:latin typeface="+mj-lt"/>
            </a:endParaRPr>
          </a:p>
        </p:txBody>
      </p:sp>
      <p:pic>
        <p:nvPicPr>
          <p:cNvPr id="3080" name="Picture 8" descr="C:\Users\dardena\AppData\Local\Microsoft\Windows\Temporary Internet Files\Content.IE5\I9N1BYRM\MC900433829[1].png"/>
          <p:cNvPicPr>
            <a:picLocks noChangeAspect="1" noChangeArrowheads="1"/>
          </p:cNvPicPr>
          <p:nvPr/>
        </p:nvPicPr>
        <p:blipFill>
          <a:blip r:embed="rId6" cstate="print">
            <a:duotone>
              <a:prstClr val="black"/>
              <a:srgbClr val="92D050">
                <a:tint val="45000"/>
                <a:satMod val="400000"/>
              </a:srgbClr>
            </a:duotone>
          </a:blip>
          <a:srcRect/>
          <a:stretch>
            <a:fillRect/>
          </a:stretch>
        </p:blipFill>
        <p:spPr bwMode="auto">
          <a:xfrm>
            <a:off x="5286375" y="3924300"/>
            <a:ext cx="361836" cy="361836"/>
          </a:xfrm>
          <a:prstGeom prst="rect">
            <a:avLst/>
          </a:prstGeom>
          <a:noFill/>
        </p:spPr>
      </p:pic>
      <p:cxnSp>
        <p:nvCxnSpPr>
          <p:cNvPr id="70" name="Straight Connector 69"/>
          <p:cNvCxnSpPr/>
          <p:nvPr/>
        </p:nvCxnSpPr>
        <p:spPr>
          <a:xfrm flipV="1">
            <a:off x="4314824" y="3957639"/>
            <a:ext cx="762000" cy="1"/>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73" idx="2"/>
          </p:cNvCxnSpPr>
          <p:nvPr/>
        </p:nvCxnSpPr>
        <p:spPr>
          <a:xfrm>
            <a:off x="5067300" y="3952876"/>
            <a:ext cx="123825" cy="142874"/>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829300" y="3895725"/>
            <a:ext cx="1762125" cy="461665"/>
          </a:xfrm>
          <a:prstGeom prst="rect">
            <a:avLst/>
          </a:prstGeom>
          <a:noFill/>
        </p:spPr>
        <p:txBody>
          <a:bodyPr wrap="square" rtlCol="0">
            <a:spAutoFit/>
          </a:bodyPr>
          <a:lstStyle/>
          <a:p>
            <a:pPr algn="ctr"/>
            <a:r>
              <a:rPr lang="en-US" sz="1200" b="1" dirty="0" smtClean="0">
                <a:latin typeface="+mj-lt"/>
              </a:rPr>
              <a:t>Look at tools and services users need</a:t>
            </a:r>
            <a:endParaRPr lang="en-US" sz="1200" b="1" dirty="0">
              <a:latin typeface="+mj-lt"/>
            </a:endParaRPr>
          </a:p>
        </p:txBody>
      </p:sp>
      <p:sp>
        <p:nvSpPr>
          <p:cNvPr id="37" name="TextBox 36"/>
          <p:cNvSpPr txBox="1"/>
          <p:nvPr/>
        </p:nvSpPr>
        <p:spPr>
          <a:xfrm>
            <a:off x="3609975" y="6477000"/>
            <a:ext cx="1771650" cy="523220"/>
          </a:xfrm>
          <a:prstGeom prst="rect">
            <a:avLst/>
          </a:prstGeom>
          <a:noFill/>
        </p:spPr>
        <p:txBody>
          <a:bodyPr wrap="square" rtlCol="0">
            <a:spAutoFit/>
          </a:bodyPr>
          <a:lstStyle/>
          <a:p>
            <a:r>
              <a:rPr lang="en-US" sz="1000" b="1" dirty="0" smtClean="0">
                <a:latin typeface="+mj-lt"/>
              </a:rPr>
              <a:t>(Matthews, 2012)</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Solutions</a:t>
            </a:r>
            <a:endParaRPr lang="en-US" dirty="0"/>
          </a:p>
        </p:txBody>
      </p:sp>
      <p:sp>
        <p:nvSpPr>
          <p:cNvPr id="3" name="Content Placeholder 2"/>
          <p:cNvSpPr>
            <a:spLocks noGrp="1"/>
          </p:cNvSpPr>
          <p:nvPr>
            <p:ph sz="half" idx="1"/>
          </p:nvPr>
        </p:nvSpPr>
        <p:spPr>
          <a:xfrm>
            <a:off x="720725" y="2212976"/>
            <a:ext cx="3775075" cy="3302000"/>
          </a:xfrm>
        </p:spPr>
        <p:txBody>
          <a:bodyPr/>
          <a:lstStyle/>
          <a:p>
            <a:pPr>
              <a:buFont typeface="Arial" pitchFamily="34" charset="0"/>
              <a:buChar char="•"/>
            </a:pPr>
            <a:r>
              <a:rPr lang="en-US" sz="1800" dirty="0" smtClean="0"/>
              <a:t>“Fail faster, fail smarter”</a:t>
            </a:r>
          </a:p>
          <a:p>
            <a:pPr lvl="1">
              <a:buFont typeface="Arial" pitchFamily="34" charset="0"/>
              <a:buChar char="•"/>
            </a:pPr>
            <a:r>
              <a:rPr lang="en-US" sz="1600" dirty="0" smtClean="0"/>
              <a:t>Part of process</a:t>
            </a:r>
          </a:p>
          <a:p>
            <a:pPr>
              <a:buFont typeface="Arial" pitchFamily="34" charset="0"/>
              <a:buChar char="•"/>
            </a:pPr>
            <a:r>
              <a:rPr lang="en-US" sz="1800" dirty="0" smtClean="0"/>
              <a:t>“Good enough is good enough to start”</a:t>
            </a:r>
          </a:p>
          <a:p>
            <a:pPr lvl="1">
              <a:buFont typeface="Arial" pitchFamily="34" charset="0"/>
              <a:buChar char="•"/>
            </a:pPr>
            <a:r>
              <a:rPr lang="en-US" sz="1600" dirty="0" smtClean="0"/>
              <a:t>Raw form of concept</a:t>
            </a:r>
          </a:p>
          <a:p>
            <a:pPr lvl="1">
              <a:buFont typeface="Arial" pitchFamily="34" charset="0"/>
              <a:buChar char="•"/>
            </a:pPr>
            <a:r>
              <a:rPr lang="en-US" sz="1600" dirty="0" smtClean="0"/>
              <a:t>Build upon success</a:t>
            </a:r>
          </a:p>
          <a:p>
            <a:pPr>
              <a:buFont typeface="Arial" pitchFamily="34" charset="0"/>
              <a:buChar char="•"/>
            </a:pPr>
            <a:r>
              <a:rPr lang="en-US" sz="1800" dirty="0" smtClean="0"/>
              <a:t>“Feed the feedback loop”</a:t>
            </a:r>
          </a:p>
          <a:p>
            <a:pPr lvl="1">
              <a:buFont typeface="Arial" pitchFamily="34" charset="0"/>
              <a:buChar char="•"/>
            </a:pPr>
            <a:r>
              <a:rPr lang="en-US" sz="1600" dirty="0" smtClean="0"/>
              <a:t>Users nurture concept</a:t>
            </a:r>
          </a:p>
        </p:txBody>
      </p:sp>
      <p:pic>
        <p:nvPicPr>
          <p:cNvPr id="9" name="Content Placeholder 8" descr="large_5366637592.jpg"/>
          <p:cNvPicPr>
            <a:picLocks noGrp="1" noChangeAspect="1"/>
          </p:cNvPicPr>
          <p:nvPr>
            <p:ph sz="half" idx="2"/>
          </p:nvPr>
        </p:nvPicPr>
        <p:blipFill>
          <a:blip r:embed="rId3" cstate="print"/>
          <a:stretch>
            <a:fillRect/>
          </a:stretch>
        </p:blipFill>
        <p:spPr>
          <a:xfrm>
            <a:off x="4975161" y="2540000"/>
            <a:ext cx="3816096" cy="2534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362325" y="6334126"/>
            <a:ext cx="2247900" cy="400110"/>
          </a:xfrm>
          <a:prstGeom prst="rect">
            <a:avLst/>
          </a:prstGeom>
          <a:noFill/>
        </p:spPr>
        <p:txBody>
          <a:bodyPr wrap="square" rtlCol="0">
            <a:spAutoFit/>
          </a:bodyPr>
          <a:lstStyle/>
          <a:p>
            <a:r>
              <a:rPr lang="en-US" sz="1000" b="1" dirty="0" smtClean="0">
                <a:latin typeface="+mj-lt"/>
              </a:rPr>
              <a:t>(Matthews, 2012)</a:t>
            </a:r>
          </a:p>
          <a:p>
            <a:endParaRPr lang="en-US"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Solutions</a:t>
            </a:r>
            <a:endParaRPr lang="en-US" dirty="0"/>
          </a:p>
        </p:txBody>
      </p:sp>
      <p:sp>
        <p:nvSpPr>
          <p:cNvPr id="3" name="Content Placeholder 2"/>
          <p:cNvSpPr>
            <a:spLocks noGrp="1"/>
          </p:cNvSpPr>
          <p:nvPr>
            <p:ph sz="half" idx="1"/>
          </p:nvPr>
        </p:nvSpPr>
        <p:spPr>
          <a:xfrm>
            <a:off x="682625" y="2076450"/>
            <a:ext cx="3775075" cy="3738563"/>
          </a:xfrm>
        </p:spPr>
        <p:txBody>
          <a:bodyPr anchor="ctr"/>
          <a:lstStyle/>
          <a:p>
            <a:pPr>
              <a:buFont typeface="Arial" pitchFamily="34" charset="0"/>
              <a:buChar char="•"/>
            </a:pPr>
            <a:r>
              <a:rPr lang="en-US" sz="1800" dirty="0" smtClean="0"/>
              <a:t>Plant many seeds</a:t>
            </a:r>
          </a:p>
          <a:p>
            <a:pPr lvl="1">
              <a:buFont typeface="Arial" pitchFamily="34" charset="0"/>
              <a:buChar char="•"/>
            </a:pPr>
            <a:r>
              <a:rPr lang="en-US" sz="1600" dirty="0" smtClean="0"/>
              <a:t>Try lots of decent ideas instead of one good one </a:t>
            </a:r>
          </a:p>
          <a:p>
            <a:pPr lvl="1">
              <a:buFont typeface="Arial" pitchFamily="34" charset="0"/>
              <a:buChar char="•"/>
            </a:pPr>
            <a:r>
              <a:rPr lang="en-US" sz="1600" dirty="0" smtClean="0"/>
              <a:t>See what works</a:t>
            </a:r>
          </a:p>
          <a:p>
            <a:pPr>
              <a:buFont typeface="Arial" pitchFamily="34" charset="0"/>
              <a:buChar char="•"/>
            </a:pPr>
            <a:r>
              <a:rPr lang="en-US" sz="1800" dirty="0" smtClean="0"/>
              <a:t>Seize the white space</a:t>
            </a:r>
          </a:p>
          <a:p>
            <a:pPr lvl="1">
              <a:buFont typeface="Arial" pitchFamily="34" charset="0"/>
              <a:buChar char="•"/>
            </a:pPr>
            <a:r>
              <a:rPr lang="en-US" sz="1600" dirty="0" smtClean="0"/>
              <a:t>“Don’t limit  your innovation to traditional library boundaries”</a:t>
            </a:r>
            <a:endParaRPr lang="en-US" sz="3200" dirty="0"/>
          </a:p>
        </p:txBody>
      </p:sp>
      <p:pic>
        <p:nvPicPr>
          <p:cNvPr id="5" name="Content Placeholder 4" descr="idea blossoms.gif"/>
          <p:cNvPicPr>
            <a:picLocks noGrp="1" noChangeAspect="1"/>
          </p:cNvPicPr>
          <p:nvPr>
            <p:ph sz="half" idx="2"/>
          </p:nvPr>
        </p:nvPicPr>
        <p:blipFill>
          <a:blip r:embed="rId3" cstate="print"/>
          <a:stretch>
            <a:fillRect/>
          </a:stretch>
        </p:blipFill>
        <p:spPr>
          <a:xfrm>
            <a:off x="5226050" y="3347244"/>
            <a:ext cx="2619375" cy="1381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324225" y="6362700"/>
            <a:ext cx="2324100" cy="246221"/>
          </a:xfrm>
          <a:prstGeom prst="rect">
            <a:avLst/>
          </a:prstGeom>
          <a:noFill/>
        </p:spPr>
        <p:txBody>
          <a:bodyPr wrap="square" rtlCol="0">
            <a:spAutoFit/>
          </a:bodyPr>
          <a:lstStyle/>
          <a:p>
            <a:r>
              <a:rPr lang="en-US" sz="1000" b="1" dirty="0" smtClean="0">
                <a:latin typeface="+mj-lt"/>
              </a:rPr>
              <a:t>(Matthews, 2012)</a:t>
            </a:r>
            <a:endParaRPr lang="en-US" sz="1000" b="1"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 descr="C:\Users\hoode\AppData\Local\Temp\MP900423072.JPG"/>
          <p:cNvPicPr>
            <a:picLocks noGrp="1" noChangeAspect="1" noChangeArrowheads="1"/>
          </p:cNvPicPr>
          <p:nvPr>
            <p:ph idx="1"/>
          </p:nvPr>
        </p:nvPicPr>
        <p:blipFill>
          <a:blip r:embed="rId3" cstate="print"/>
          <a:srcRect/>
          <a:stretch>
            <a:fillRect/>
          </a:stretch>
        </p:blipFill>
        <p:spPr bwMode="auto">
          <a:xfrm>
            <a:off x="2554183" y="3330456"/>
            <a:ext cx="4341917" cy="2903657"/>
          </a:xfrm>
          <a:prstGeom prst="rect">
            <a:avLst/>
          </a:prstGeom>
          <a:noFill/>
        </p:spPr>
      </p:pic>
      <p:sp>
        <p:nvSpPr>
          <p:cNvPr id="5" name="Content Placeholder 2"/>
          <p:cNvSpPr txBox="1">
            <a:spLocks/>
          </p:cNvSpPr>
          <p:nvPr/>
        </p:nvSpPr>
        <p:spPr bwMode="auto">
          <a:xfrm>
            <a:off x="428625" y="1609726"/>
            <a:ext cx="8229600" cy="161925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marL="238125" marR="0" lvl="0" indent="-225425" algn="ctr" defTabSz="914400" rtl="0" eaLnBrk="1" fontAlgn="base" latinLnBrk="0" hangingPunct="1">
              <a:lnSpc>
                <a:spcPct val="120000"/>
              </a:lnSpc>
              <a:spcBef>
                <a:spcPct val="50000"/>
              </a:spcBef>
              <a:spcAft>
                <a:spcPct val="0"/>
              </a:spcAft>
              <a:buClr>
                <a:srgbClr val="FF7600"/>
              </a:buClr>
              <a:buSzTx/>
              <a:buFontTx/>
              <a:buNone/>
              <a:tabLst/>
              <a:defRPr/>
            </a:pPr>
            <a:r>
              <a:rPr kumimoji="0" lang="en-US" sz="2400" b="1" i="1" u="none" strike="noStrike" kern="0" cap="none" spc="0" normalizeH="0" baseline="0" noProof="0" dirty="0" smtClean="0">
                <a:ln>
                  <a:noFill/>
                </a:ln>
                <a:solidFill>
                  <a:schemeClr val="tx1"/>
                </a:solidFill>
                <a:effectLst/>
                <a:uLnTx/>
                <a:uFillTx/>
                <a:latin typeface="+mn-lt"/>
                <a:ea typeface="+mn-ea"/>
                <a:cs typeface="+mn-cs"/>
              </a:rPr>
              <a:t>“By focusing on relationship building instead of service excellence, organizations can uncover new needs and be in position to make a stronger impact.”</a:t>
            </a:r>
          </a:p>
        </p:txBody>
      </p:sp>
      <p:sp>
        <p:nvSpPr>
          <p:cNvPr id="6" name="TextBox 5"/>
          <p:cNvSpPr txBox="1"/>
          <p:nvPr/>
        </p:nvSpPr>
        <p:spPr>
          <a:xfrm>
            <a:off x="3590925" y="6391275"/>
            <a:ext cx="2019300" cy="260008"/>
          </a:xfrm>
          <a:prstGeom prst="rect">
            <a:avLst/>
          </a:prstGeom>
          <a:noFill/>
        </p:spPr>
        <p:txBody>
          <a:bodyPr wrap="square" rtlCol="0">
            <a:spAutoFit/>
          </a:bodyPr>
          <a:lstStyle/>
          <a:p>
            <a:pPr marL="238125" lvl="0" indent="-225425" algn="ctr">
              <a:lnSpc>
                <a:spcPct val="120000"/>
              </a:lnSpc>
              <a:spcBef>
                <a:spcPct val="50000"/>
              </a:spcBef>
              <a:buClr>
                <a:srgbClr val="FF7600"/>
              </a:buClr>
              <a:defRPr/>
            </a:pPr>
            <a:r>
              <a:rPr lang="en-US" sz="1000" b="1" kern="0" dirty="0" smtClean="0">
                <a:latin typeface="+mj-lt"/>
              </a:rPr>
              <a:t>(Matthews, 2012)</a:t>
            </a:r>
            <a:endParaRPr lang="en-US" sz="1000" b="1" kern="0" dirty="0">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Key Issues for Librarians</a:t>
            </a:r>
            <a:endParaRPr lang="en-US" dirty="0"/>
          </a:p>
        </p:txBody>
      </p:sp>
      <p:sp>
        <p:nvSpPr>
          <p:cNvPr id="11267" name="Rectangle 3"/>
          <p:cNvSpPr>
            <a:spLocks noGrp="1" noChangeArrowheads="1"/>
          </p:cNvSpPr>
          <p:nvPr>
            <p:ph sz="half" idx="1"/>
          </p:nvPr>
        </p:nvSpPr>
        <p:spPr>
          <a:xfrm>
            <a:off x="1016001" y="2127250"/>
            <a:ext cx="2622550" cy="3482975"/>
          </a:xfrm>
        </p:spPr>
        <p:txBody>
          <a:bodyPr anchor="ctr"/>
          <a:lstStyle/>
          <a:p>
            <a:pPr marL="0" indent="12700">
              <a:buFont typeface="Arial" pitchFamily="34" charset="0"/>
              <a:buChar char="•"/>
            </a:pPr>
            <a:r>
              <a:rPr lang="en-US" sz="1800" dirty="0" smtClean="0"/>
              <a:t>Keep talking</a:t>
            </a:r>
          </a:p>
          <a:p>
            <a:pPr marL="0" indent="12700">
              <a:buFont typeface="Arial" pitchFamily="34" charset="0"/>
              <a:buChar char="•"/>
            </a:pPr>
            <a:r>
              <a:rPr lang="en-US" sz="1800" dirty="0" smtClean="0"/>
              <a:t>Keep moving</a:t>
            </a:r>
          </a:p>
          <a:p>
            <a:pPr marL="0" indent="12700">
              <a:buFont typeface="Arial" pitchFamily="34" charset="0"/>
              <a:buChar char="•"/>
            </a:pPr>
            <a:r>
              <a:rPr lang="en-US" sz="1800" dirty="0" smtClean="0"/>
              <a:t>Keep the gates open</a:t>
            </a:r>
          </a:p>
          <a:p>
            <a:pPr marL="0" indent="12700">
              <a:buFont typeface="Arial" pitchFamily="34" charset="0"/>
              <a:buChar char="•"/>
            </a:pPr>
            <a:r>
              <a:rPr lang="en-US" sz="1800" dirty="0" smtClean="0"/>
              <a:t>Keep it simple</a:t>
            </a:r>
            <a:endParaRPr lang="en-US" sz="1800" dirty="0"/>
          </a:p>
        </p:txBody>
      </p:sp>
      <p:pic>
        <p:nvPicPr>
          <p:cNvPr id="7" name="Picture 4" descr="\\oclc\data\OCLCResearch\Dublin\Home\hoode\My Documents\My Pictures\Microsoft Clip Organizer\00049652.jpg"/>
          <p:cNvPicPr>
            <a:picLocks noChangeAspect="1" noChangeArrowheads="1"/>
          </p:cNvPicPr>
          <p:nvPr/>
        </p:nvPicPr>
        <p:blipFill>
          <a:blip r:embed="rId3" cstate="print"/>
          <a:srcRect t="29707" r="33333" b="6470"/>
          <a:stretch>
            <a:fillRect/>
          </a:stretch>
        </p:blipFill>
        <p:spPr bwMode="auto">
          <a:xfrm>
            <a:off x="5110842" y="1699986"/>
            <a:ext cx="32004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10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10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1000" fill="hold"/>
                                        <p:tgtEl>
                                          <p:spTgt spid="11267">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10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 </a:t>
            </a:r>
            <a:endParaRPr lang="en-US" dirty="0"/>
          </a:p>
        </p:txBody>
      </p:sp>
      <p:sp>
        <p:nvSpPr>
          <p:cNvPr id="6" name="Content Placeholder 5"/>
          <p:cNvSpPr>
            <a:spLocks noGrp="1"/>
          </p:cNvSpPr>
          <p:nvPr>
            <p:ph idx="1"/>
          </p:nvPr>
        </p:nvSpPr>
        <p:spPr>
          <a:xfrm>
            <a:off x="313899" y="1628902"/>
            <a:ext cx="8434316" cy="4962967"/>
          </a:xfrm>
        </p:spPr>
        <p:txBody>
          <a:bodyPr/>
          <a:lstStyle/>
          <a:p>
            <a:pPr>
              <a:lnSpc>
                <a:spcPct val="100000"/>
              </a:lnSpc>
              <a:spcBef>
                <a:spcPts val="600"/>
              </a:spcBef>
            </a:pPr>
            <a:r>
              <a:rPr lang="en-US" sz="1200" dirty="0" err="1" smtClean="0">
                <a:latin typeface="Arial" pitchFamily="34" charset="0"/>
                <a:cs typeface="Arial" pitchFamily="34" charset="0"/>
              </a:rPr>
              <a:t>Bertot</a:t>
            </a:r>
            <a:r>
              <a:rPr lang="en-US" sz="1200" dirty="0" smtClean="0">
                <a:latin typeface="Arial" pitchFamily="34" charset="0"/>
                <a:cs typeface="Arial" pitchFamily="34" charset="0"/>
              </a:rPr>
              <a:t>, J. C., </a:t>
            </a:r>
            <a:r>
              <a:rPr lang="en-US" sz="1200" dirty="0" err="1" smtClean="0">
                <a:latin typeface="Arial" pitchFamily="34" charset="0"/>
                <a:cs typeface="Arial" pitchFamily="34" charset="0"/>
              </a:rPr>
              <a:t>Berube</a:t>
            </a:r>
            <a:r>
              <a:rPr lang="en-US" sz="1200" dirty="0" smtClean="0">
                <a:latin typeface="Arial" pitchFamily="34" charset="0"/>
                <a:cs typeface="Arial" pitchFamily="34" charset="0"/>
              </a:rPr>
              <a:t>, K., </a:t>
            </a:r>
            <a:r>
              <a:rPr lang="en-US" sz="1200" dirty="0" err="1" smtClean="0">
                <a:latin typeface="Arial" pitchFamily="34" charset="0"/>
                <a:cs typeface="Arial" pitchFamily="34" charset="0"/>
              </a:rPr>
              <a:t>Devereaux</a:t>
            </a:r>
            <a:r>
              <a:rPr lang="en-US" sz="1200" dirty="0" smtClean="0">
                <a:latin typeface="Arial" pitchFamily="34" charset="0"/>
                <a:cs typeface="Arial" pitchFamily="34" charset="0"/>
              </a:rPr>
              <a:t>, P., </a:t>
            </a:r>
            <a:r>
              <a:rPr lang="en-US" sz="1200" dirty="0" err="1" smtClean="0">
                <a:latin typeface="Arial" pitchFamily="34" charset="0"/>
                <a:cs typeface="Arial" pitchFamily="34" charset="0"/>
              </a:rPr>
              <a:t>Dhakal</a:t>
            </a:r>
            <a:r>
              <a:rPr lang="en-US" sz="1200" dirty="0" smtClean="0">
                <a:latin typeface="Arial" pitchFamily="34" charset="0"/>
                <a:cs typeface="Arial" pitchFamily="34" charset="0"/>
              </a:rPr>
              <a:t>, K., Powers, S., &amp; Ray, J. (2012). Assessing the usability of </a:t>
            </a:r>
            <a:r>
              <a:rPr lang="en-US" sz="1200" dirty="0" err="1" smtClean="0">
                <a:latin typeface="Arial" pitchFamily="34" charset="0"/>
                <a:cs typeface="Arial" pitchFamily="34" charset="0"/>
              </a:rPr>
              <a:t>WorldCat</a:t>
            </a:r>
            <a:r>
              <a:rPr lang="en-US" sz="1200" dirty="0" smtClean="0">
                <a:latin typeface="Arial" pitchFamily="34" charset="0"/>
                <a:cs typeface="Arial" pitchFamily="34" charset="0"/>
              </a:rPr>
              <a:t> Local: Findings and considerations. </a:t>
            </a:r>
            <a:r>
              <a:rPr lang="en-US" sz="1200" i="1" dirty="0" smtClean="0">
                <a:latin typeface="Arial" pitchFamily="34" charset="0"/>
                <a:cs typeface="Arial" pitchFamily="34" charset="0"/>
              </a:rPr>
              <a:t>The Library Quarterly</a:t>
            </a:r>
            <a:r>
              <a:rPr lang="en-US" sz="1200" dirty="0" smtClean="0">
                <a:latin typeface="Arial" pitchFamily="34" charset="0"/>
                <a:cs typeface="Arial" pitchFamily="34" charset="0"/>
              </a:rPr>
              <a:t>, </a:t>
            </a:r>
            <a:r>
              <a:rPr lang="en-US" sz="1200" i="1" dirty="0" smtClean="0">
                <a:latin typeface="Arial" pitchFamily="34" charset="0"/>
                <a:cs typeface="Arial" pitchFamily="34" charset="0"/>
              </a:rPr>
              <a:t>82</a:t>
            </a:r>
            <a:r>
              <a:rPr lang="en-US" sz="1200" dirty="0" smtClean="0">
                <a:latin typeface="Arial" pitchFamily="34" charset="0"/>
                <a:cs typeface="Arial" pitchFamily="34" charset="0"/>
              </a:rPr>
              <a:t>(2), 207-221.</a:t>
            </a:r>
          </a:p>
          <a:p>
            <a:pPr>
              <a:lnSpc>
                <a:spcPct val="100000"/>
              </a:lnSpc>
              <a:spcBef>
                <a:spcPts val="600"/>
              </a:spcBef>
            </a:pPr>
            <a:r>
              <a:rPr lang="en-US" sz="1200" dirty="0" smtClean="0">
                <a:latin typeface="Arial" pitchFamily="34" charset="0"/>
                <a:cs typeface="Arial" pitchFamily="34" charset="0"/>
              </a:rPr>
              <a:t>Calhoun, K., Cantrell, J., &amp; Gallagher, P. (2009). </a:t>
            </a:r>
            <a:r>
              <a:rPr lang="en-US" sz="1200" i="1" dirty="0" smtClean="0">
                <a:latin typeface="Arial" pitchFamily="34" charset="0"/>
                <a:cs typeface="Arial" pitchFamily="34" charset="0"/>
              </a:rPr>
              <a:t>Online catalogs: What users and librarians want: An OCLC report. </a:t>
            </a:r>
            <a:r>
              <a:rPr lang="en-US" sz="1200" dirty="0" smtClean="0">
                <a:latin typeface="Arial" pitchFamily="34" charset="0"/>
                <a:cs typeface="Arial" pitchFamily="34" charset="0"/>
              </a:rPr>
              <a:t>Dublin, OH: OCLC. Retrieved from </a:t>
            </a:r>
            <a:r>
              <a:rPr lang="en-US" sz="1200" dirty="0" smtClean="0">
                <a:latin typeface="Arial" pitchFamily="34" charset="0"/>
                <a:cs typeface="Arial" pitchFamily="34" charset="0"/>
                <a:hlinkClick r:id="rId3"/>
              </a:rPr>
              <a:t>http://www.oclc.org/us/en/reports/onlinecatalogs/default.htm</a:t>
            </a:r>
            <a:endParaRPr lang="en-US" sz="1200" dirty="0" smtClean="0">
              <a:latin typeface="Arial" pitchFamily="34" charset="0"/>
              <a:cs typeface="Arial" pitchFamily="34" charset="0"/>
            </a:endParaRPr>
          </a:p>
          <a:p>
            <a:pPr>
              <a:lnSpc>
                <a:spcPct val="100000"/>
              </a:lnSpc>
              <a:spcBef>
                <a:spcPts val="600"/>
              </a:spcBef>
            </a:pPr>
            <a:r>
              <a:rPr lang="en-US" sz="1200" dirty="0" smtClean="0">
                <a:latin typeface="Arial" pitchFamily="34" charset="0"/>
                <a:cs typeface="Arial" pitchFamily="34" charset="0"/>
              </a:rPr>
              <a:t>Centre for Information </a:t>
            </a:r>
            <a:r>
              <a:rPr lang="en-US" sz="1200" dirty="0" err="1" smtClean="0">
                <a:latin typeface="Arial" pitchFamily="34" charset="0"/>
                <a:cs typeface="Arial" pitchFamily="34" charset="0"/>
              </a:rPr>
              <a:t>Behaviour</a:t>
            </a:r>
            <a:r>
              <a:rPr lang="en-US" sz="1200" dirty="0" smtClean="0">
                <a:latin typeface="Arial" pitchFamily="34" charset="0"/>
                <a:cs typeface="Arial" pitchFamily="34" charset="0"/>
              </a:rPr>
              <a:t> and the Evaluation of Research. (2008</a:t>
            </a:r>
            <a:r>
              <a:rPr lang="en-US" sz="1200" i="1" dirty="0" smtClean="0">
                <a:latin typeface="Arial" pitchFamily="34" charset="0"/>
                <a:cs typeface="Arial" pitchFamily="34" charset="0"/>
              </a:rPr>
              <a:t>). Information </a:t>
            </a:r>
            <a:r>
              <a:rPr lang="en-US" sz="1200" i="1" dirty="0" err="1" smtClean="0">
                <a:latin typeface="Arial" pitchFamily="34" charset="0"/>
                <a:cs typeface="Arial" pitchFamily="34" charset="0"/>
              </a:rPr>
              <a:t>behaviour</a:t>
            </a:r>
            <a:r>
              <a:rPr lang="en-US" sz="1200" i="1" dirty="0" smtClean="0">
                <a:latin typeface="Arial" pitchFamily="34" charset="0"/>
                <a:cs typeface="Arial" pitchFamily="34" charset="0"/>
              </a:rPr>
              <a:t> of the researcher of the future: A CIBER briefing paper.</a:t>
            </a:r>
            <a:r>
              <a:rPr lang="en-US" sz="1200" dirty="0" smtClean="0">
                <a:latin typeface="Arial" pitchFamily="34" charset="0"/>
                <a:cs typeface="Arial" pitchFamily="34" charset="0"/>
              </a:rPr>
              <a:t> London: CIBER. Retrieved from      </a:t>
            </a:r>
            <a:r>
              <a:rPr lang="en-US" sz="1200" dirty="0" smtClean="0">
                <a:latin typeface="Arial" pitchFamily="34" charset="0"/>
                <a:cs typeface="Arial" pitchFamily="34" charset="0"/>
                <a:hlinkClick r:id="rId4"/>
              </a:rPr>
              <a:t>http://www.jisc.ac.uk/media/documents/programmemes/reppres/gg_final_keynote_11012008.pdf</a:t>
            </a:r>
            <a:endParaRPr lang="en-US" sz="1200" dirty="0" smtClean="0">
              <a:latin typeface="Arial" pitchFamily="34" charset="0"/>
              <a:cs typeface="Arial" pitchFamily="34" charset="0"/>
            </a:endParaRPr>
          </a:p>
          <a:p>
            <a:pPr>
              <a:lnSpc>
                <a:spcPct val="100000"/>
              </a:lnSpc>
              <a:spcBef>
                <a:spcPts val="600"/>
              </a:spcBef>
            </a:pPr>
            <a:r>
              <a:rPr lang="en-US" sz="1200" dirty="0" smtClean="0">
                <a:latin typeface="Arial" pitchFamily="34" charset="0"/>
                <a:cs typeface="Arial" pitchFamily="34" charset="0"/>
              </a:rPr>
              <a:t>Centre for Information </a:t>
            </a:r>
            <a:r>
              <a:rPr lang="en-US" sz="1200" dirty="0" err="1" smtClean="0">
                <a:latin typeface="Arial" pitchFamily="34" charset="0"/>
                <a:cs typeface="Arial" pitchFamily="34" charset="0"/>
              </a:rPr>
              <a:t>Behaviour</a:t>
            </a:r>
            <a:r>
              <a:rPr lang="en-US" sz="1200" dirty="0" smtClean="0">
                <a:latin typeface="Arial" pitchFamily="34" charset="0"/>
                <a:cs typeface="Arial" pitchFamily="34" charset="0"/>
              </a:rPr>
              <a:t> and the Evaluation of Research. (2009). </a:t>
            </a:r>
            <a:r>
              <a:rPr lang="en-US" sz="1200" i="1" dirty="0" smtClean="0">
                <a:latin typeface="Arial" pitchFamily="34" charset="0"/>
                <a:cs typeface="Arial" pitchFamily="34" charset="0"/>
              </a:rPr>
              <a:t>JISC user </a:t>
            </a:r>
            <a:r>
              <a:rPr lang="en-US" sz="1200" i="1" dirty="0" err="1" smtClean="0">
                <a:latin typeface="Arial" pitchFamily="34" charset="0"/>
                <a:cs typeface="Arial" pitchFamily="34" charset="0"/>
              </a:rPr>
              <a:t>behaviour</a:t>
            </a:r>
            <a:r>
              <a:rPr lang="en-US" sz="1200" i="1" dirty="0" smtClean="0">
                <a:latin typeface="Arial" pitchFamily="34" charset="0"/>
                <a:cs typeface="Arial" pitchFamily="34" charset="0"/>
              </a:rPr>
              <a:t> observational study. </a:t>
            </a:r>
            <a:r>
              <a:rPr lang="en-US" sz="1200" dirty="0" smtClean="0">
                <a:latin typeface="Arial" pitchFamily="34" charset="0"/>
                <a:cs typeface="Arial" pitchFamily="34" charset="0"/>
              </a:rPr>
              <a:t>London: CIBER.  </a:t>
            </a:r>
          </a:p>
          <a:p>
            <a:pPr marL="231775" indent="-219075">
              <a:lnSpc>
                <a:spcPct val="100000"/>
              </a:lnSpc>
              <a:spcBef>
                <a:spcPts val="600"/>
              </a:spcBef>
            </a:pPr>
            <a:r>
              <a:rPr lang="en-US" sz="1200" dirty="0" smtClean="0">
                <a:latin typeface="Arial" pitchFamily="34" charset="0"/>
                <a:cs typeface="Arial" pitchFamily="34" charset="0"/>
              </a:rPr>
              <a:t>Connaway, L. S., &amp; Dickey, T. J. (2010</a:t>
            </a:r>
            <a:r>
              <a:rPr lang="en-US" sz="1200" i="1" dirty="0" smtClean="0">
                <a:latin typeface="Arial" pitchFamily="34" charset="0"/>
                <a:cs typeface="Arial" pitchFamily="34" charset="0"/>
              </a:rPr>
              <a:t>). The digital information seeker: Report of findings from selected OCLC, RIN, and JISC user behavior projects.</a:t>
            </a:r>
            <a:r>
              <a:rPr lang="en-US" sz="1200" dirty="0" smtClean="0">
                <a:latin typeface="Arial" pitchFamily="34" charset="0"/>
                <a:cs typeface="Arial" pitchFamily="34" charset="0"/>
              </a:rPr>
              <a:t> Retrieved from </a:t>
            </a:r>
            <a:r>
              <a:rPr lang="en-US" sz="1200" u="sng" dirty="0" smtClean="0">
                <a:latin typeface="Arial" pitchFamily="34" charset="0"/>
                <a:cs typeface="Arial" pitchFamily="34" charset="0"/>
                <a:hlinkClick r:id="rId5"/>
              </a:rPr>
              <a:t>http://www.jisc.ac.uk/media/documents/publications/reports/2010/digitalinformationseekerreport.pdf</a:t>
            </a:r>
            <a:r>
              <a:rPr lang="en-US" sz="1200" dirty="0" smtClean="0">
                <a:latin typeface="Arial" pitchFamily="34" charset="0"/>
                <a:cs typeface="Arial" pitchFamily="34" charset="0"/>
              </a:rPr>
              <a:t> </a:t>
            </a:r>
          </a:p>
          <a:p>
            <a:pPr marL="231775" indent="-219075">
              <a:lnSpc>
                <a:spcPct val="100000"/>
              </a:lnSpc>
              <a:spcBef>
                <a:spcPts val="600"/>
              </a:spcBef>
            </a:pPr>
            <a:r>
              <a:rPr lang="en-US" sz="1200" kern="1200" dirty="0" smtClean="0">
                <a:latin typeface="Arial" pitchFamily="34" charset="0"/>
                <a:cs typeface="Arial" pitchFamily="34" charset="0"/>
              </a:rPr>
              <a:t>Connaway, L. S., &amp; Dickey, T. J. (2010). </a:t>
            </a:r>
            <a:r>
              <a:rPr lang="en-US" sz="1200" i="1" kern="1200" dirty="0" smtClean="0">
                <a:latin typeface="Arial" pitchFamily="34" charset="0"/>
                <a:cs typeface="Arial" pitchFamily="34" charset="0"/>
              </a:rPr>
              <a:t>Towards a profile of the researcher of today: What can we learn from JISC projects? Common themes identified in an analysis of JISC Virtual Research Environment and Digital Repository Projects.</a:t>
            </a:r>
            <a:r>
              <a:rPr lang="en-US" sz="1200" kern="1200" dirty="0" smtClean="0">
                <a:latin typeface="Arial" pitchFamily="34" charset="0"/>
                <a:cs typeface="Arial" pitchFamily="34" charset="0"/>
              </a:rPr>
              <a:t> Retrieved from </a:t>
            </a:r>
            <a:r>
              <a:rPr lang="en-US" sz="1200" u="sng" kern="1200" dirty="0" smtClean="0">
                <a:latin typeface="Arial" pitchFamily="34" charset="0"/>
                <a:cs typeface="Arial" pitchFamily="34" charset="0"/>
                <a:hlinkClick r:id="rId6"/>
              </a:rPr>
              <a:t>http://ie-repository.jisc.ac.uk/418/2/VirtualScholar_themesFromProjects_revised.pdf</a:t>
            </a:r>
            <a:endParaRPr lang="en-US" sz="1200" kern="1200" dirty="0" smtClean="0">
              <a:latin typeface="Arial" pitchFamily="34" charset="0"/>
              <a:cs typeface="Arial" pitchFamily="34" charset="0"/>
            </a:endParaRPr>
          </a:p>
          <a:p>
            <a:pPr>
              <a:lnSpc>
                <a:spcPct val="100000"/>
              </a:lnSpc>
              <a:spcBef>
                <a:spcPts val="600"/>
              </a:spcBef>
            </a:pPr>
            <a:r>
              <a:rPr lang="en-US" sz="1200" dirty="0" smtClean="0">
                <a:latin typeface="Arial" pitchFamily="34" charset="0"/>
                <a:cs typeface="Arial" pitchFamily="34" charset="0"/>
              </a:rPr>
              <a:t>Connaway, L. S., Dickey, T. J., &amp; Radford, M. L. (2011). "If it is too inconvenient I'm not going after it": Convenience as a critical factor in information-seeking behaviors. </a:t>
            </a:r>
            <a:r>
              <a:rPr lang="en-US" sz="1200" i="1" dirty="0" smtClean="0">
                <a:latin typeface="Arial" pitchFamily="34" charset="0"/>
                <a:cs typeface="Arial" pitchFamily="34" charset="0"/>
              </a:rPr>
              <a:t>Library &amp; Information Science Research, 33</a:t>
            </a:r>
            <a:r>
              <a:rPr lang="en-US" sz="1200" dirty="0" smtClean="0">
                <a:latin typeface="Arial" pitchFamily="34" charset="0"/>
                <a:cs typeface="Arial" pitchFamily="34" charset="0"/>
              </a:rPr>
              <a:t>(3)</a:t>
            </a:r>
            <a:r>
              <a:rPr lang="en-US" sz="1200" i="1" dirty="0" smtClean="0">
                <a:latin typeface="Arial" pitchFamily="34" charset="0"/>
                <a:cs typeface="Arial" pitchFamily="34" charset="0"/>
              </a:rPr>
              <a:t>.</a:t>
            </a:r>
            <a:endParaRPr lang="en-US" sz="1200" dirty="0" smtClean="0">
              <a:latin typeface="Arial" pitchFamily="34" charset="0"/>
              <a:cs typeface="Arial" pitchFamily="34" charset="0"/>
            </a:endParaRPr>
          </a:p>
          <a:p>
            <a:pPr>
              <a:lnSpc>
                <a:spcPct val="100000"/>
              </a:lnSpc>
              <a:spcBef>
                <a:spcPts val="600"/>
              </a:spcBef>
            </a:pPr>
            <a:r>
              <a:rPr lang="en-US" sz="1200" dirty="0" err="1" smtClean="0">
                <a:latin typeface="Arial" pitchFamily="34" charset="0"/>
                <a:cs typeface="Arial" pitchFamily="34" charset="0"/>
              </a:rPr>
              <a:t>Connaway</a:t>
            </a:r>
            <a:r>
              <a:rPr lang="en-US" sz="1200" dirty="0" smtClean="0">
                <a:latin typeface="Arial" pitchFamily="34" charset="0"/>
                <a:cs typeface="Arial" pitchFamily="34" charset="0"/>
              </a:rPr>
              <a:t>, L. S., </a:t>
            </a:r>
            <a:r>
              <a:rPr lang="en-US" sz="1200" dirty="0" err="1" smtClean="0">
                <a:latin typeface="Arial" pitchFamily="34" charset="0"/>
                <a:cs typeface="Arial" pitchFamily="34" charset="0"/>
              </a:rPr>
              <a:t>Prabha</a:t>
            </a:r>
            <a:r>
              <a:rPr lang="en-US" sz="1200" dirty="0" smtClean="0">
                <a:latin typeface="Arial" pitchFamily="34" charset="0"/>
                <a:cs typeface="Arial" pitchFamily="34" charset="0"/>
              </a:rPr>
              <a:t>, C., &amp; Dickey, T. J. (2006). </a:t>
            </a:r>
            <a:r>
              <a:rPr lang="en-US" sz="1200" i="1" dirty="0" smtClean="0">
                <a:latin typeface="Arial" pitchFamily="34" charset="0"/>
                <a:cs typeface="Arial" pitchFamily="34" charset="0"/>
              </a:rPr>
              <a:t>Sense-making the information confluence: The whys and </a:t>
            </a:r>
            <a:r>
              <a:rPr lang="en-US" sz="1200" i="1" dirty="0" err="1" smtClean="0">
                <a:latin typeface="Arial" pitchFamily="34" charset="0"/>
                <a:cs typeface="Arial" pitchFamily="34" charset="0"/>
              </a:rPr>
              <a:t>hows</a:t>
            </a:r>
            <a:r>
              <a:rPr lang="en-US" sz="1200" i="1" dirty="0" smtClean="0">
                <a:latin typeface="Arial" pitchFamily="34" charset="0"/>
                <a:cs typeface="Arial" pitchFamily="34" charset="0"/>
              </a:rPr>
              <a:t> of college and university user </a:t>
            </a:r>
            <a:r>
              <a:rPr lang="en-US" sz="1200" i="1" dirty="0" err="1" smtClean="0">
                <a:latin typeface="Arial" pitchFamily="34" charset="0"/>
                <a:cs typeface="Arial" pitchFamily="34" charset="0"/>
              </a:rPr>
              <a:t>satisficing</a:t>
            </a:r>
            <a:r>
              <a:rPr lang="en-US" sz="1200" i="1" dirty="0" smtClean="0">
                <a:latin typeface="Arial" pitchFamily="34" charset="0"/>
                <a:cs typeface="Arial" pitchFamily="34" charset="0"/>
              </a:rPr>
              <a:t> of information needs. Phase III:  Focus group interview study. </a:t>
            </a:r>
            <a:r>
              <a:rPr lang="en-US" sz="1200" dirty="0" smtClean="0">
                <a:latin typeface="Arial" pitchFamily="34" charset="0"/>
                <a:cs typeface="Arial" pitchFamily="34" charset="0"/>
              </a:rPr>
              <a:t>Report on National Leadership Grant LG-02-03-0062-03, to Institute of Museum and Library Services, Washington, D.C. Columbus, OH: School of Communication, The Ohio State University. Retrieved from </a:t>
            </a:r>
            <a:r>
              <a:rPr lang="en-US" sz="1200" dirty="0" smtClean="0">
                <a:latin typeface="Arial" pitchFamily="34" charset="0"/>
                <a:cs typeface="Arial" pitchFamily="34" charset="0"/>
                <a:hlinkClick r:id="rId7"/>
              </a:rPr>
              <a:t>http://imlsproject.comm.ohiostate.edu/imls_reports/PHASE_III/PH_III_report_list.html</a:t>
            </a:r>
            <a:endParaRPr lang="en-US" sz="1200" dirty="0" smtClean="0">
              <a:latin typeface="Arial" pitchFamily="34" charset="0"/>
              <a:cs typeface="Arial" pitchFamily="34" charset="0"/>
            </a:endParaRPr>
          </a:p>
          <a:p>
            <a:pPr>
              <a:lnSpc>
                <a:spcPct val="100000"/>
              </a:lnSpc>
              <a:spcBef>
                <a:spcPts val="0"/>
              </a:spcBef>
            </a:pPr>
            <a:r>
              <a:rPr lang="en-US" sz="1200" dirty="0" smtClean="0">
                <a:latin typeface="Arial" pitchFamily="34" charset="0"/>
                <a:cs typeface="Arial" pitchFamily="34" charset="0"/>
              </a:rPr>
              <a:t>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9063"/>
            <a:ext cx="6989763" cy="1284287"/>
          </a:xfrm>
        </p:spPr>
        <p:txBody>
          <a:bodyPr/>
          <a:lstStyle/>
          <a:p>
            <a:r>
              <a:rPr lang="en-US" dirty="0" smtClean="0"/>
              <a:t>References </a:t>
            </a:r>
            <a:endParaRPr lang="en-US" dirty="0"/>
          </a:p>
        </p:txBody>
      </p:sp>
      <p:sp>
        <p:nvSpPr>
          <p:cNvPr id="3" name="Content Placeholder 2"/>
          <p:cNvSpPr>
            <a:spLocks noGrp="1"/>
          </p:cNvSpPr>
          <p:nvPr>
            <p:ph idx="1"/>
          </p:nvPr>
        </p:nvSpPr>
        <p:spPr>
          <a:xfrm>
            <a:off x="329609" y="1531826"/>
            <a:ext cx="8432253" cy="5017829"/>
          </a:xfrm>
        </p:spPr>
        <p:txBody>
          <a:bodyPr/>
          <a:lstStyle/>
          <a:p>
            <a:pPr>
              <a:lnSpc>
                <a:spcPct val="100000"/>
              </a:lnSpc>
              <a:spcBef>
                <a:spcPts val="600"/>
              </a:spcBef>
            </a:pPr>
            <a:r>
              <a:rPr lang="en-US" sz="1200" dirty="0" smtClean="0"/>
              <a:t>Connaway, L. S., Radford, M. L. 2005-2007. </a:t>
            </a:r>
            <a:r>
              <a:rPr lang="en-US" sz="1200" i="1" dirty="0" smtClean="0"/>
              <a:t>Seeking synchronicity: Evaluating virtual reference services from user, non-user, and librarian perspectives.  </a:t>
            </a:r>
            <a:r>
              <a:rPr lang="en-US" sz="1200" dirty="0" smtClean="0"/>
              <a:t>Funded by the Institute for Museums and Library Services (IMLS). </a:t>
            </a:r>
            <a:r>
              <a:rPr lang="en-US" sz="1200" u="sng" dirty="0" smtClean="0">
                <a:hlinkClick r:id="rId3"/>
              </a:rPr>
              <a:t>http://www.oclc.org/research/activities/synchronicity/default.htm</a:t>
            </a:r>
            <a:endParaRPr lang="en-US" sz="1200" dirty="0" smtClean="0">
              <a:latin typeface="Arial" pitchFamily="34" charset="0"/>
              <a:cs typeface="Arial" pitchFamily="34" charset="0"/>
            </a:endParaRPr>
          </a:p>
          <a:p>
            <a:pPr>
              <a:lnSpc>
                <a:spcPct val="100000"/>
              </a:lnSpc>
              <a:spcBef>
                <a:spcPts val="600"/>
              </a:spcBef>
            </a:pPr>
            <a:r>
              <a:rPr lang="en-US" sz="1200" dirty="0" smtClean="0">
                <a:latin typeface="Arial" pitchFamily="34" charset="0"/>
                <a:cs typeface="Arial" pitchFamily="34" charset="0"/>
              </a:rPr>
              <a:t>Connaway, L. S., &amp; Radford, M. L. (2009, July). </a:t>
            </a:r>
            <a:r>
              <a:rPr lang="en-US" sz="1200" i="1" dirty="0" smtClean="0">
                <a:latin typeface="Arial" pitchFamily="34" charset="0"/>
                <a:cs typeface="Arial" pitchFamily="34" charset="0"/>
              </a:rPr>
              <a:t>“I would sort of appreciate a little understanding:” Engaging Net Gen students in virtual reference.</a:t>
            </a:r>
            <a:r>
              <a:rPr lang="en-US" sz="1200" dirty="0" smtClean="0">
                <a:latin typeface="Arial" pitchFamily="34" charset="0"/>
                <a:cs typeface="Arial" pitchFamily="34" charset="0"/>
              </a:rPr>
              <a:t> Paper presented at the ACRL 14th Conference, Chicago, IL. </a:t>
            </a:r>
          </a:p>
          <a:p>
            <a:pPr>
              <a:lnSpc>
                <a:spcPct val="100000"/>
              </a:lnSpc>
              <a:spcBef>
                <a:spcPts val="600"/>
              </a:spcBef>
            </a:pPr>
            <a:r>
              <a:rPr lang="en-US" sz="1200" dirty="0" smtClean="0">
                <a:latin typeface="Arial" pitchFamily="34" charset="0"/>
                <a:cs typeface="Arial" pitchFamily="34" charset="0"/>
              </a:rPr>
              <a:t>Connaway, L. S., &amp; Radford, M. L. (2011). </a:t>
            </a:r>
            <a:r>
              <a:rPr lang="en-US" sz="1200" i="1" dirty="0" smtClean="0">
                <a:latin typeface="Arial" pitchFamily="34" charset="0"/>
                <a:cs typeface="Arial" pitchFamily="34" charset="0"/>
              </a:rPr>
              <a:t>Seeking synchronicity: Revelations and recommendations for virtual reference.</a:t>
            </a:r>
            <a:r>
              <a:rPr lang="en-US" sz="1200" dirty="0" smtClean="0">
                <a:latin typeface="Arial" pitchFamily="34" charset="0"/>
                <a:cs typeface="Arial" pitchFamily="34" charset="0"/>
              </a:rPr>
              <a:t> Dublin, OH: OCLC Research. Retrieved from </a:t>
            </a:r>
            <a:r>
              <a:rPr lang="en-US" sz="1200" u="sng" dirty="0" smtClean="0">
                <a:latin typeface="Arial" pitchFamily="34" charset="0"/>
                <a:cs typeface="Arial" pitchFamily="34" charset="0"/>
                <a:hlinkClick r:id="rId4"/>
              </a:rPr>
              <a:t>http://www.oclc.org/reports/synchronicity/full.pdf</a:t>
            </a:r>
            <a:r>
              <a:rPr lang="en-US" sz="1200" dirty="0" smtClean="0">
                <a:latin typeface="Arial" pitchFamily="34" charset="0"/>
                <a:cs typeface="Arial" pitchFamily="34" charset="0"/>
              </a:rPr>
              <a:t> </a:t>
            </a:r>
          </a:p>
          <a:p>
            <a:pPr>
              <a:lnSpc>
                <a:spcPct val="100000"/>
              </a:lnSpc>
              <a:spcBef>
                <a:spcPts val="600"/>
              </a:spcBef>
            </a:pPr>
            <a:r>
              <a:rPr lang="en-US" sz="1200" dirty="0" smtClean="0">
                <a:latin typeface="Arial" pitchFamily="34" charset="0"/>
                <a:cs typeface="Arial" pitchFamily="34" charset="0"/>
              </a:rPr>
              <a:t>Connaway, L. S., Radford, M. L. &amp; Dickey, T. J. (2008). On the trail of the elusive nonuser: What research in virtual reference environments reveals. </a:t>
            </a:r>
            <a:r>
              <a:rPr lang="en-US" sz="1200" i="1" dirty="0" smtClean="0">
                <a:latin typeface="Arial" pitchFamily="34" charset="0"/>
                <a:cs typeface="Arial" pitchFamily="34" charset="0"/>
              </a:rPr>
              <a:t>Bulletin of the American Society for Information Science &amp; Technology 34</a:t>
            </a:r>
            <a:r>
              <a:rPr lang="en-US" sz="1200" dirty="0" smtClean="0">
                <a:latin typeface="Arial" pitchFamily="34" charset="0"/>
                <a:cs typeface="Arial" pitchFamily="34" charset="0"/>
              </a:rPr>
              <a:t>(2), 25-8. </a:t>
            </a:r>
            <a:r>
              <a:rPr lang="en-US" sz="1200" dirty="0" smtClean="0">
                <a:latin typeface="Arial" pitchFamily="34" charset="0"/>
                <a:cs typeface="Arial" pitchFamily="34" charset="0"/>
                <a:hlinkClick r:id="rId5"/>
              </a:rPr>
              <a:t>http://www.asis.org/Bulletin/Dec-07/DecJan08_Connaway_etc.pdf</a:t>
            </a:r>
            <a:endParaRPr lang="en-US" sz="1200" dirty="0" smtClean="0">
              <a:latin typeface="Arial" pitchFamily="34" charset="0"/>
              <a:cs typeface="Arial" pitchFamily="34" charset="0"/>
            </a:endParaRPr>
          </a:p>
          <a:p>
            <a:pPr>
              <a:lnSpc>
                <a:spcPct val="100000"/>
              </a:lnSpc>
              <a:spcBef>
                <a:spcPts val="600"/>
              </a:spcBef>
            </a:pPr>
            <a:r>
              <a:rPr lang="en-US" sz="1200" dirty="0" smtClean="0">
                <a:latin typeface="Arial" pitchFamily="34" charset="0"/>
                <a:cs typeface="Arial" pitchFamily="34" charset="0"/>
              </a:rPr>
              <a:t>Connaway, L. S., Radford, M. L., Dickey, T. J., </a:t>
            </a:r>
            <a:r>
              <a:rPr lang="en-US" sz="1200" dirty="0" err="1" smtClean="0">
                <a:latin typeface="Arial" pitchFamily="34" charset="0"/>
                <a:cs typeface="Arial" pitchFamily="34" charset="0"/>
              </a:rPr>
              <a:t>DeAngelis</a:t>
            </a:r>
            <a:r>
              <a:rPr lang="en-US" sz="1200" dirty="0" smtClean="0">
                <a:latin typeface="Arial" pitchFamily="34" charset="0"/>
                <a:cs typeface="Arial" pitchFamily="34" charset="0"/>
              </a:rPr>
              <a:t>  Williams, J., &amp; Confer, P. (2008). Sense-Making and synchronicity: Information-Seeking behaviors of </a:t>
            </a:r>
            <a:r>
              <a:rPr lang="en-US" sz="1200" dirty="0" err="1" smtClean="0">
                <a:latin typeface="Arial" pitchFamily="34" charset="0"/>
                <a:cs typeface="Arial" pitchFamily="34" charset="0"/>
              </a:rPr>
              <a:t>Millennials</a:t>
            </a:r>
            <a:r>
              <a:rPr lang="en-US" sz="1200" dirty="0" smtClean="0">
                <a:latin typeface="Arial" pitchFamily="34" charset="0"/>
                <a:cs typeface="Arial" pitchFamily="34" charset="0"/>
              </a:rPr>
              <a:t> and Baby Boomers. </a:t>
            </a:r>
            <a:r>
              <a:rPr lang="en-US" sz="1200" i="1" dirty="0" err="1" smtClean="0">
                <a:latin typeface="Arial" pitchFamily="34" charset="0"/>
                <a:cs typeface="Arial" pitchFamily="34" charset="0"/>
              </a:rPr>
              <a:t>Libri</a:t>
            </a:r>
            <a:r>
              <a:rPr lang="en-US" sz="1200" i="1" dirty="0" smtClean="0">
                <a:latin typeface="Arial" pitchFamily="34" charset="0"/>
                <a:cs typeface="Arial" pitchFamily="34" charset="0"/>
              </a:rPr>
              <a:t>(58)</a:t>
            </a:r>
            <a:r>
              <a:rPr lang="en-US" sz="1200" dirty="0" smtClean="0">
                <a:latin typeface="Arial" pitchFamily="34" charset="0"/>
                <a:cs typeface="Arial" pitchFamily="34" charset="0"/>
              </a:rPr>
              <a:t> 2, 123-135.</a:t>
            </a:r>
          </a:p>
          <a:p>
            <a:pPr>
              <a:lnSpc>
                <a:spcPct val="100000"/>
              </a:lnSpc>
              <a:spcBef>
                <a:spcPts val="600"/>
              </a:spcBef>
            </a:pPr>
            <a:r>
              <a:rPr lang="en-US" sz="1200" dirty="0" err="1" smtClean="0">
                <a:latin typeface="Arial" pitchFamily="34" charset="0"/>
                <a:cs typeface="Arial" pitchFamily="34" charset="0"/>
              </a:rPr>
              <a:t>Connaway</a:t>
            </a:r>
            <a:r>
              <a:rPr lang="en-US" sz="1200" dirty="0" smtClean="0">
                <a:latin typeface="Arial" pitchFamily="34" charset="0"/>
                <a:cs typeface="Arial" pitchFamily="34" charset="0"/>
              </a:rPr>
              <a:t>, L. S., Radford, M. L., &amp; Williams, J. D. (2009). Engaging Net Gen students in virtual reference: Reinventing services to meet their information behaviors and communication preferences. In </a:t>
            </a:r>
            <a:r>
              <a:rPr lang="en-US" sz="1200" i="1" dirty="0" smtClean="0">
                <a:latin typeface="Arial" pitchFamily="34" charset="0"/>
                <a:cs typeface="Arial" pitchFamily="34" charset="0"/>
              </a:rPr>
              <a:t>Proceedings of the Fourteenth Annual National Conference of the Association of College and Research Libraries.</a:t>
            </a:r>
            <a:r>
              <a:rPr lang="en-US" sz="1200" dirty="0" smtClean="0">
                <a:latin typeface="Arial" pitchFamily="34" charset="0"/>
                <a:cs typeface="Arial" pitchFamily="34" charset="0"/>
              </a:rPr>
              <a:t> Seattle, Washington. Chicago: ACRL/ALA. </a:t>
            </a:r>
            <a:r>
              <a:rPr lang="en-US" sz="1200" dirty="0" smtClean="0">
                <a:latin typeface="Arial" pitchFamily="34" charset="0"/>
                <a:cs typeface="Arial" pitchFamily="34" charset="0"/>
                <a:hlinkClick r:id="rId6"/>
              </a:rPr>
              <a:t>www.oclc.org/research/publications/archive/2009/connaway-acrl-2009.pdf</a:t>
            </a:r>
            <a:r>
              <a:rPr lang="en-US" sz="1200" dirty="0" smtClean="0">
                <a:latin typeface="Arial" pitchFamily="34" charset="0"/>
                <a:cs typeface="Arial" pitchFamily="34" charset="0"/>
              </a:rPr>
              <a:t> </a:t>
            </a:r>
          </a:p>
          <a:p>
            <a:pPr>
              <a:lnSpc>
                <a:spcPct val="100000"/>
              </a:lnSpc>
              <a:spcBef>
                <a:spcPts val="600"/>
              </a:spcBef>
            </a:pPr>
            <a:r>
              <a:rPr lang="en-US" sz="1200" dirty="0" smtClean="0">
                <a:latin typeface="Arial" pitchFamily="34" charset="0"/>
                <a:cs typeface="Arial" pitchFamily="34" charset="0"/>
              </a:rPr>
              <a:t>Consortium of University Research Libraries, and Research Information Network. (2007). </a:t>
            </a:r>
            <a:r>
              <a:rPr lang="en-US" sz="1200" i="1" dirty="0" smtClean="0">
                <a:latin typeface="Arial" pitchFamily="34" charset="0"/>
                <a:cs typeface="Arial" pitchFamily="34" charset="0"/>
              </a:rPr>
              <a:t>Researchers' use of academic libraries and their services: A report.</a:t>
            </a:r>
            <a:r>
              <a:rPr lang="en-US" sz="1200" dirty="0" smtClean="0">
                <a:latin typeface="Arial" pitchFamily="34" charset="0"/>
                <a:cs typeface="Arial" pitchFamily="34" charset="0"/>
              </a:rPr>
              <a:t> London: Research Information Network and Consortium of University Research Libraries (CURL).</a:t>
            </a:r>
          </a:p>
          <a:p>
            <a:pPr>
              <a:lnSpc>
                <a:spcPct val="100000"/>
              </a:lnSpc>
              <a:spcBef>
                <a:spcPts val="600"/>
              </a:spcBef>
            </a:pPr>
            <a:r>
              <a:rPr lang="en-US" sz="1200" dirty="0" smtClean="0">
                <a:latin typeface="Arial" pitchFamily="34" charset="0"/>
                <a:cs typeface="Arial" pitchFamily="34" charset="0"/>
              </a:rPr>
              <a:t>Cunningham, S. J., &amp; Connaway, L. S. (1996). Information searching preferences and practices of computer science researchers. In J. Grundy (Ed.), </a:t>
            </a:r>
            <a:r>
              <a:rPr lang="en-US" sz="1200" i="1" dirty="0" smtClean="0">
                <a:latin typeface="Arial" pitchFamily="34" charset="0"/>
                <a:cs typeface="Arial" pitchFamily="34" charset="0"/>
              </a:rPr>
              <a:t>Proceedings: Sixth </a:t>
            </a:r>
            <a:r>
              <a:rPr lang="en-US" sz="1200" i="1" dirty="0" err="1" smtClean="0">
                <a:latin typeface="Arial" pitchFamily="34" charset="0"/>
                <a:cs typeface="Arial" pitchFamily="34" charset="0"/>
              </a:rPr>
              <a:t>Austrailian</a:t>
            </a:r>
            <a:r>
              <a:rPr lang="en-US" sz="1200" i="1" dirty="0" smtClean="0">
                <a:latin typeface="Arial" pitchFamily="34" charset="0"/>
                <a:cs typeface="Arial" pitchFamily="34" charset="0"/>
              </a:rPr>
              <a:t> conference on computer-human interaction, November 24-27, 1996, Hamilton, New Zealand </a:t>
            </a:r>
            <a:r>
              <a:rPr lang="en-US" sz="1200" dirty="0" smtClean="0">
                <a:latin typeface="Arial" pitchFamily="34" charset="0"/>
                <a:cs typeface="Arial" pitchFamily="34" charset="0"/>
              </a:rPr>
              <a:t>(pp.294-299). Los Alamitos, CA: IEEE Computer Society Press.</a:t>
            </a:r>
          </a:p>
          <a:p>
            <a:pPr>
              <a:lnSpc>
                <a:spcPct val="100000"/>
              </a:lnSpc>
              <a:spcBef>
                <a:spcPts val="600"/>
              </a:spcBef>
            </a:pPr>
            <a:r>
              <a:rPr lang="en-US" sz="1200" dirty="0" smtClean="0">
                <a:latin typeface="Arial" pitchFamily="34" charset="0"/>
                <a:cs typeface="Arial" pitchFamily="34" charset="0"/>
              </a:rPr>
              <a:t>Dempsey, L. (2008). "Always on: Libraries in a world of permanent connectivity" </a:t>
            </a:r>
            <a:r>
              <a:rPr lang="en-US" sz="1200" i="1" dirty="0" smtClean="0">
                <a:latin typeface="Arial" pitchFamily="34" charset="0"/>
                <a:cs typeface="Arial" pitchFamily="34" charset="0"/>
              </a:rPr>
              <a:t>First Monday</a:t>
            </a:r>
            <a:r>
              <a:rPr lang="en-US" sz="1200" dirty="0" smtClean="0">
                <a:latin typeface="Arial" pitchFamily="34" charset="0"/>
                <a:cs typeface="Arial" pitchFamily="34" charset="0"/>
              </a:rPr>
              <a:t> [Online], (</a:t>
            </a:r>
            <a:r>
              <a:rPr lang="en-US" sz="1200" i="1" dirty="0" smtClean="0">
                <a:latin typeface="Arial" pitchFamily="34" charset="0"/>
                <a:cs typeface="Arial" pitchFamily="34" charset="0"/>
              </a:rPr>
              <a:t>14) </a:t>
            </a:r>
            <a:r>
              <a:rPr lang="en-US" sz="1200" dirty="0" smtClean="0">
                <a:latin typeface="Arial" pitchFamily="34" charset="0"/>
                <a:cs typeface="Arial" pitchFamily="34" charset="0"/>
              </a:rPr>
              <a:t>1. Retrieved from </a:t>
            </a:r>
            <a:r>
              <a:rPr lang="en-US" sz="1200" dirty="0" smtClean="0">
                <a:latin typeface="Arial" pitchFamily="34" charset="0"/>
                <a:cs typeface="Arial" pitchFamily="34" charset="0"/>
                <a:hlinkClick r:id="rId7"/>
              </a:rPr>
              <a:t>http://www.firstmonday.org/htbin/cgiwrap/bin/ojs/index.php/fm/article/view/2291/2070</a:t>
            </a:r>
            <a:endParaRPr lang="en-US" sz="1200" dirty="0" smtClean="0">
              <a:latin typeface="Arial" pitchFamily="34" charset="0"/>
              <a:cs typeface="Arial" pitchFamily="34" charset="0"/>
            </a:endParaRPr>
          </a:p>
          <a:p>
            <a:pPr>
              <a:lnSpc>
                <a:spcPct val="100000"/>
              </a:lnSpc>
              <a:spcBef>
                <a:spcPts val="600"/>
              </a:spcBef>
            </a:pPr>
            <a:endParaRPr lang="en-US" sz="1200" dirty="0" smtClean="0">
              <a:latin typeface="Arial" pitchFamily="34" charset="0"/>
              <a:cs typeface="Arial" pitchFamily="34" charset="0"/>
            </a:endParaRPr>
          </a:p>
          <a:p>
            <a:pPr>
              <a:lnSpc>
                <a:spcPct val="100000"/>
              </a:lnSpc>
              <a:spcBef>
                <a:spcPts val="600"/>
              </a:spcBef>
            </a:pPr>
            <a:endParaRPr lang="en-US"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1" descr="linked data.png"/>
          <p:cNvPicPr>
            <a:picLocks noChangeAspect="1"/>
          </p:cNvPicPr>
          <p:nvPr/>
        </p:nvPicPr>
        <p:blipFill>
          <a:blip r:embed="rId3" cstate="print"/>
          <a:stretch>
            <a:fillRect/>
          </a:stretch>
        </p:blipFill>
        <p:spPr bwMode="auto">
          <a:xfrm>
            <a:off x="6097313" y="2459115"/>
            <a:ext cx="2730789" cy="1777502"/>
          </a:xfrm>
          <a:prstGeom prst="roundRect">
            <a:avLst>
              <a:gd name="adj" fmla="val 8594"/>
            </a:avLst>
          </a:prstGeom>
          <a:solidFill>
            <a:srgbClr val="FFFFFF">
              <a:shade val="85000"/>
            </a:srgbClr>
          </a:solidFill>
          <a:ln w="9525">
            <a:noFill/>
            <a:miter lim="800000"/>
            <a:headEnd/>
            <a:tailEnd/>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smtClean="0"/>
              <a:t>Changes in Information Acquisition</a:t>
            </a:r>
            <a:endParaRPr lang="en-US" dirty="0"/>
          </a:p>
        </p:txBody>
      </p:sp>
      <p:sp>
        <p:nvSpPr>
          <p:cNvPr id="3" name="Content Placeholder 2"/>
          <p:cNvSpPr>
            <a:spLocks noGrp="1"/>
          </p:cNvSpPr>
          <p:nvPr>
            <p:ph sz="half" idx="1"/>
          </p:nvPr>
        </p:nvSpPr>
        <p:spPr>
          <a:xfrm>
            <a:off x="729603" y="3312790"/>
            <a:ext cx="3775075" cy="1649828"/>
          </a:xfrm>
        </p:spPr>
        <p:txBody>
          <a:bodyPr/>
          <a:lstStyle/>
          <a:p>
            <a:pPr>
              <a:buFont typeface="Arial" pitchFamily="34" charset="0"/>
              <a:buChar char="•"/>
            </a:pPr>
            <a:r>
              <a:rPr lang="en-US" sz="1800" dirty="0" smtClean="0"/>
              <a:t>Local to global</a:t>
            </a:r>
          </a:p>
          <a:p>
            <a:pPr>
              <a:buFont typeface="Arial" pitchFamily="34" charset="0"/>
              <a:buChar char="•"/>
            </a:pPr>
            <a:r>
              <a:rPr lang="en-US" sz="1800" dirty="0" smtClean="0"/>
              <a:t>Linear to linked</a:t>
            </a:r>
          </a:p>
          <a:p>
            <a:pPr>
              <a:buFont typeface="Arial" pitchFamily="34" charset="0"/>
              <a:buChar char="•"/>
            </a:pPr>
            <a:r>
              <a:rPr lang="en-US" sz="1800" dirty="0" smtClean="0"/>
              <a:t>Print to digital</a:t>
            </a:r>
            <a:endParaRPr lang="en-US" sz="1800" dirty="0"/>
          </a:p>
        </p:txBody>
      </p:sp>
      <p:pic>
        <p:nvPicPr>
          <p:cNvPr id="5" name="Content Placeholder 4" descr="print-is-dead-ebook-readers.jpg"/>
          <p:cNvPicPr>
            <a:picLocks noGrp="1" noChangeAspect="1"/>
          </p:cNvPicPr>
          <p:nvPr>
            <p:ph sz="half" idx="2"/>
          </p:nvPr>
        </p:nvPicPr>
        <p:blipFill>
          <a:blip r:embed="rId4" cstate="print"/>
          <a:srcRect t="10587"/>
          <a:stretch>
            <a:fillRect/>
          </a:stretch>
        </p:blipFill>
        <p:spPr>
          <a:xfrm>
            <a:off x="4695981" y="4062098"/>
            <a:ext cx="2543175" cy="2401678"/>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7" name="Content Placeholder 6" descr="globe.jpg"/>
          <p:cNvPicPr>
            <a:picLocks noChangeAspect="1"/>
          </p:cNvPicPr>
          <p:nvPr/>
        </p:nvPicPr>
        <p:blipFill>
          <a:blip r:embed="rId5" cstate="print"/>
          <a:stretch>
            <a:fillRect/>
          </a:stretch>
        </p:blipFill>
        <p:spPr bwMode="auto">
          <a:xfrm>
            <a:off x="4478192" y="1855613"/>
            <a:ext cx="1798320" cy="19141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393406" y="1718056"/>
            <a:ext cx="8272130" cy="4778375"/>
          </a:xfrm>
        </p:spPr>
        <p:txBody>
          <a:bodyPr/>
          <a:lstStyle/>
          <a:p>
            <a:pPr>
              <a:lnSpc>
                <a:spcPct val="100000"/>
              </a:lnSpc>
              <a:spcBef>
                <a:spcPts val="600"/>
              </a:spcBef>
            </a:pPr>
            <a:r>
              <a:rPr lang="en-US" sz="1200" dirty="0" smtClean="0">
                <a:latin typeface="Arial" pitchFamily="34" charset="0"/>
                <a:cs typeface="Arial" pitchFamily="34" charset="0"/>
              </a:rPr>
              <a:t>De Rosa, C. (2005). Perceptions of libraries and information resources: A report to the OCLC membership. Dublin, OH: OCLC Online Computer Library Center. </a:t>
            </a:r>
            <a:r>
              <a:rPr lang="en-US" sz="1200" dirty="0" smtClean="0">
                <a:latin typeface="Arial" pitchFamily="34" charset="0"/>
                <a:cs typeface="Arial" pitchFamily="34" charset="0"/>
                <a:hlinkClick r:id="rId3"/>
              </a:rPr>
              <a:t>http://www.oclc.org/us/en/reports/2005perceptions.htm</a:t>
            </a:r>
            <a:r>
              <a:rPr lang="en-US" sz="1200" dirty="0" smtClean="0">
                <a:latin typeface="Arial" pitchFamily="34" charset="0"/>
                <a:cs typeface="Arial" pitchFamily="34" charset="0"/>
              </a:rPr>
              <a:t> </a:t>
            </a:r>
          </a:p>
          <a:p>
            <a:pPr>
              <a:lnSpc>
                <a:spcPct val="100000"/>
              </a:lnSpc>
              <a:spcBef>
                <a:spcPts val="600"/>
              </a:spcBef>
            </a:pPr>
            <a:r>
              <a:rPr lang="en-US" sz="1200" dirty="0" smtClean="0">
                <a:latin typeface="Arial" pitchFamily="34" charset="0"/>
                <a:cs typeface="Arial" pitchFamily="34" charset="0"/>
              </a:rPr>
              <a:t>De Rosa, C. (2006). College students' perceptions of libraries and information resources: A report to the OCLC membership. Dublin, OH: OCLC Online Computer Library Center. </a:t>
            </a:r>
            <a:r>
              <a:rPr lang="en-US" sz="1200" dirty="0" smtClean="0">
                <a:latin typeface="Arial" pitchFamily="34" charset="0"/>
                <a:cs typeface="Arial" pitchFamily="34" charset="0"/>
                <a:hlinkClick r:id="rId4"/>
              </a:rPr>
              <a:t>http://www.oclc.org/us/en/reports/perceptionscollege.htm</a:t>
            </a:r>
            <a:endParaRPr lang="en-US" sz="1200" dirty="0" smtClean="0">
              <a:latin typeface="Arial" pitchFamily="34" charset="0"/>
              <a:cs typeface="Arial" pitchFamily="34" charset="0"/>
            </a:endParaRPr>
          </a:p>
          <a:p>
            <a:pPr>
              <a:lnSpc>
                <a:spcPct val="100000"/>
              </a:lnSpc>
              <a:spcBef>
                <a:spcPts val="600"/>
              </a:spcBef>
            </a:pPr>
            <a:r>
              <a:rPr lang="en-US" sz="1200" dirty="0" smtClean="0">
                <a:latin typeface="Arial" pitchFamily="34" charset="0"/>
                <a:cs typeface="Arial" pitchFamily="34" charset="0"/>
              </a:rPr>
              <a:t> De </a:t>
            </a:r>
            <a:r>
              <a:rPr lang="en-US" sz="1200" dirty="0" err="1" smtClean="0">
                <a:latin typeface="Arial" pitchFamily="34" charset="0"/>
                <a:cs typeface="Arial" pitchFamily="34" charset="0"/>
              </a:rPr>
              <a:t>Santis</a:t>
            </a:r>
            <a:r>
              <a:rPr lang="en-US" sz="1200" dirty="0" smtClean="0">
                <a:latin typeface="Arial" pitchFamily="34" charset="0"/>
                <a:cs typeface="Arial" pitchFamily="34" charset="0"/>
              </a:rPr>
              <a:t>, N. (2012, January 6). On </a:t>
            </a:r>
            <a:r>
              <a:rPr lang="en-US" sz="1200" dirty="0" err="1" smtClean="0">
                <a:latin typeface="Arial" pitchFamily="34" charset="0"/>
                <a:cs typeface="Arial" pitchFamily="34" charset="0"/>
              </a:rPr>
              <a:t>Facebook</a:t>
            </a:r>
            <a:r>
              <a:rPr lang="en-US" sz="1200" dirty="0" smtClean="0">
                <a:latin typeface="Arial" pitchFamily="34" charset="0"/>
                <a:cs typeface="Arial" pitchFamily="34" charset="0"/>
              </a:rPr>
              <a:t>, librarian brings 2 students from the early 1900s to life. </a:t>
            </a:r>
            <a:r>
              <a:rPr lang="en-US" sz="1200" i="1" dirty="0" smtClean="0">
                <a:latin typeface="Arial" pitchFamily="34" charset="0"/>
                <a:cs typeface="Arial" pitchFamily="34" charset="0"/>
              </a:rPr>
              <a:t>Chronicle of Higher Education</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5"/>
              </a:rPr>
              <a:t>http://chronicle.com/blogs/wiredcampus/on-facebook-librarian-brings-two-students-from-the-early-1900s-to-life/34845</a:t>
            </a:r>
            <a:r>
              <a:rPr lang="en-US" sz="1200" dirty="0" smtClean="0">
                <a:latin typeface="Arial" pitchFamily="34" charset="0"/>
                <a:cs typeface="Arial" pitchFamily="34" charset="0"/>
              </a:rPr>
              <a:t> </a:t>
            </a:r>
          </a:p>
          <a:p>
            <a:pPr>
              <a:lnSpc>
                <a:spcPct val="100000"/>
              </a:lnSpc>
              <a:spcBef>
                <a:spcPts val="600"/>
              </a:spcBef>
            </a:pPr>
            <a:r>
              <a:rPr lang="en-US" sz="1200" dirty="0" err="1" smtClean="0">
                <a:latin typeface="Arial" pitchFamily="34" charset="0"/>
                <a:cs typeface="Arial" pitchFamily="34" charset="0"/>
              </a:rPr>
              <a:t>Dervin</a:t>
            </a:r>
            <a:r>
              <a:rPr lang="en-US" sz="1200" dirty="0" smtClean="0">
                <a:latin typeface="Arial" pitchFamily="34" charset="0"/>
                <a:cs typeface="Arial" pitchFamily="34" charset="0"/>
              </a:rPr>
              <a:t>, B., </a:t>
            </a:r>
            <a:r>
              <a:rPr lang="en-US" sz="1200" dirty="0" err="1" smtClean="0">
                <a:latin typeface="Arial" pitchFamily="34" charset="0"/>
                <a:cs typeface="Arial" pitchFamily="34" charset="0"/>
              </a:rPr>
              <a:t>Connaway</a:t>
            </a:r>
            <a:r>
              <a:rPr lang="en-US" sz="1200" dirty="0" smtClean="0">
                <a:latin typeface="Arial" pitchFamily="34" charset="0"/>
                <a:cs typeface="Arial" pitchFamily="34" charset="0"/>
              </a:rPr>
              <a:t>, L.S., &amp; </a:t>
            </a:r>
            <a:r>
              <a:rPr lang="en-US" sz="1200" dirty="0" err="1" smtClean="0">
                <a:latin typeface="Arial" pitchFamily="34" charset="0"/>
                <a:cs typeface="Arial" pitchFamily="34" charset="0"/>
              </a:rPr>
              <a:t>Prabha</a:t>
            </a:r>
            <a:r>
              <a:rPr lang="en-US" sz="1200" dirty="0" smtClean="0">
                <a:latin typeface="Arial" pitchFamily="34" charset="0"/>
                <a:cs typeface="Arial" pitchFamily="34" charset="0"/>
              </a:rPr>
              <a:t>, C. 2003-2006 </a:t>
            </a:r>
            <a:r>
              <a:rPr lang="en-US" sz="1200" i="1" dirty="0" smtClean="0">
                <a:latin typeface="Arial" pitchFamily="34" charset="0"/>
                <a:cs typeface="Arial" pitchFamily="34" charset="0"/>
              </a:rPr>
              <a:t>Sense-making the information confluence: The whys and </a:t>
            </a:r>
            <a:r>
              <a:rPr lang="en-US" sz="1200" i="1" dirty="0" err="1" smtClean="0">
                <a:latin typeface="Arial" pitchFamily="34" charset="0"/>
                <a:cs typeface="Arial" pitchFamily="34" charset="0"/>
              </a:rPr>
              <a:t>hows</a:t>
            </a:r>
            <a:r>
              <a:rPr lang="en-US" sz="1200" i="1" dirty="0" smtClean="0">
                <a:latin typeface="Arial" pitchFamily="34" charset="0"/>
                <a:cs typeface="Arial" pitchFamily="34" charset="0"/>
              </a:rPr>
              <a:t> of college and university user </a:t>
            </a:r>
            <a:r>
              <a:rPr lang="en-US" sz="1200" i="1" dirty="0" err="1" smtClean="0">
                <a:latin typeface="Arial" pitchFamily="34" charset="0"/>
                <a:cs typeface="Arial" pitchFamily="34" charset="0"/>
              </a:rPr>
              <a:t>satisficing</a:t>
            </a:r>
            <a:r>
              <a:rPr lang="en-US" sz="1200" i="1" dirty="0" smtClean="0">
                <a:latin typeface="Arial" pitchFamily="34" charset="0"/>
                <a:cs typeface="Arial" pitchFamily="34" charset="0"/>
              </a:rPr>
              <a:t> of information needs. </a:t>
            </a:r>
            <a:r>
              <a:rPr lang="en-US" sz="1200" dirty="0" smtClean="0">
                <a:latin typeface="Arial" pitchFamily="34" charset="0"/>
                <a:cs typeface="Arial" pitchFamily="34" charset="0"/>
              </a:rPr>
              <a:t>Funded by the Institute of Museum and Library Services (IMLS). </a:t>
            </a:r>
            <a:r>
              <a:rPr lang="en-US" sz="1200" dirty="0" smtClean="0">
                <a:latin typeface="Arial" pitchFamily="34" charset="0"/>
                <a:cs typeface="Arial" pitchFamily="34" charset="0"/>
                <a:hlinkClick r:id="rId6"/>
              </a:rPr>
              <a:t>http://imlsosuoclcproject.jcomm.ohio-state.edu/</a:t>
            </a:r>
            <a:endParaRPr lang="en-US" sz="1200" dirty="0" smtClean="0">
              <a:latin typeface="Arial" pitchFamily="34" charset="0"/>
              <a:cs typeface="Arial" pitchFamily="34" charset="0"/>
            </a:endParaRPr>
          </a:p>
          <a:p>
            <a:pPr>
              <a:lnSpc>
                <a:spcPct val="100000"/>
              </a:lnSpc>
              <a:spcBef>
                <a:spcPts val="600"/>
              </a:spcBef>
            </a:pPr>
            <a:r>
              <a:rPr lang="en-US" sz="1200" dirty="0" err="1" smtClean="0">
                <a:latin typeface="Arial" pitchFamily="34" charset="0"/>
                <a:cs typeface="Arial" pitchFamily="34" charset="0"/>
              </a:rPr>
              <a:t>Dervin</a:t>
            </a:r>
            <a:r>
              <a:rPr lang="en-US" sz="1200" dirty="0" smtClean="0">
                <a:latin typeface="Arial" pitchFamily="34" charset="0"/>
                <a:cs typeface="Arial" pitchFamily="34" charset="0"/>
              </a:rPr>
              <a:t>, B., &amp; </a:t>
            </a:r>
            <a:r>
              <a:rPr lang="en-US" sz="1200" dirty="0" err="1" smtClean="0">
                <a:latin typeface="Arial" pitchFamily="34" charset="0"/>
                <a:cs typeface="Arial" pitchFamily="34" charset="0"/>
              </a:rPr>
              <a:t>Reinhard</a:t>
            </a:r>
            <a:r>
              <a:rPr lang="en-US" sz="1200" dirty="0" smtClean="0">
                <a:latin typeface="Arial" pitchFamily="34" charset="0"/>
                <a:cs typeface="Arial" pitchFamily="34" charset="0"/>
              </a:rPr>
              <a:t>, C. L. D. (2007). </a:t>
            </a:r>
            <a:r>
              <a:rPr lang="en-US" sz="1200" i="1" dirty="0" smtClean="0">
                <a:latin typeface="Arial" pitchFamily="34" charset="0"/>
                <a:cs typeface="Arial" pitchFamily="34" charset="0"/>
              </a:rPr>
              <a:t>Sense-making the information confluence: The whys and </a:t>
            </a:r>
            <a:r>
              <a:rPr lang="en-US" sz="1200" i="1" dirty="0" err="1" smtClean="0">
                <a:latin typeface="Arial" pitchFamily="34" charset="0"/>
                <a:cs typeface="Arial" pitchFamily="34" charset="0"/>
              </a:rPr>
              <a:t>hows</a:t>
            </a:r>
            <a:r>
              <a:rPr lang="en-US" sz="1200" i="1" dirty="0" smtClean="0">
                <a:latin typeface="Arial" pitchFamily="34" charset="0"/>
                <a:cs typeface="Arial" pitchFamily="34" charset="0"/>
              </a:rPr>
              <a:t> of college and university user </a:t>
            </a:r>
            <a:r>
              <a:rPr lang="en-US" sz="1200" i="1" dirty="0" err="1" smtClean="0">
                <a:latin typeface="Arial" pitchFamily="34" charset="0"/>
                <a:cs typeface="Arial" pitchFamily="34" charset="0"/>
              </a:rPr>
              <a:t>satisficing</a:t>
            </a:r>
            <a:r>
              <a:rPr lang="en-US" sz="1200" i="1" dirty="0" smtClean="0">
                <a:latin typeface="Arial" pitchFamily="34" charset="0"/>
                <a:cs typeface="Arial" pitchFamily="34" charset="0"/>
              </a:rPr>
              <a:t> of information needs. Final Report.</a:t>
            </a:r>
            <a:r>
              <a:rPr lang="en-US" sz="1200" dirty="0" smtClean="0">
                <a:latin typeface="Arial" pitchFamily="34" charset="0"/>
                <a:cs typeface="Arial" pitchFamily="34" charset="0"/>
              </a:rPr>
              <a:t> Report on National Leadership Grant LG-02-03-0062-03, to Institute of Museum and Library Services, Washington, D.C. Columbus, OH: School of Communication, The Ohio State University. </a:t>
            </a:r>
            <a:r>
              <a:rPr lang="en-US" sz="1200" dirty="0" smtClean="0">
                <a:latin typeface="Arial" pitchFamily="34" charset="0"/>
                <a:cs typeface="Arial" pitchFamily="34" charset="0"/>
                <a:hlinkClick r:id="rId7"/>
              </a:rPr>
              <a:t>http://imlsproject.comm.ohiostate.edu/imls_reports/PERFORMANCE_REPORT/PERFORM_ONLINE.pdf</a:t>
            </a:r>
            <a:endParaRPr lang="en-US" sz="1200" dirty="0" smtClean="0">
              <a:latin typeface="Arial" pitchFamily="34" charset="0"/>
              <a:cs typeface="Arial" pitchFamily="34" charset="0"/>
            </a:endParaRPr>
          </a:p>
          <a:p>
            <a:pPr>
              <a:lnSpc>
                <a:spcPct val="100000"/>
              </a:lnSpc>
              <a:spcBef>
                <a:spcPts val="600"/>
              </a:spcBef>
            </a:pPr>
            <a:r>
              <a:rPr lang="en-US" sz="1200" dirty="0" err="1" smtClean="0">
                <a:latin typeface="Arial" pitchFamily="34" charset="0"/>
                <a:cs typeface="Arial" pitchFamily="34" charset="0"/>
              </a:rPr>
              <a:t>Dervin</a:t>
            </a:r>
            <a:r>
              <a:rPr lang="en-US" sz="1200" dirty="0" smtClean="0">
                <a:latin typeface="Arial" pitchFamily="34" charset="0"/>
                <a:cs typeface="Arial" pitchFamily="34" charset="0"/>
              </a:rPr>
              <a:t>, B., </a:t>
            </a:r>
            <a:r>
              <a:rPr lang="en-US" sz="1200" dirty="0" err="1" smtClean="0">
                <a:latin typeface="Arial" pitchFamily="34" charset="0"/>
                <a:cs typeface="Arial" pitchFamily="34" charset="0"/>
              </a:rPr>
              <a:t>Reinhard</a:t>
            </a:r>
            <a:r>
              <a:rPr lang="en-US" sz="1200" dirty="0" smtClean="0">
                <a:latin typeface="Arial" pitchFamily="34" charset="0"/>
                <a:cs typeface="Arial" pitchFamily="34" charset="0"/>
              </a:rPr>
              <a:t>,  C. L. D., Adamson, S. K., Lu, T. T., </a:t>
            </a:r>
            <a:r>
              <a:rPr lang="en-US" sz="1200" dirty="0" err="1" smtClean="0">
                <a:latin typeface="Arial" pitchFamily="34" charset="0"/>
                <a:cs typeface="Arial" pitchFamily="34" charset="0"/>
              </a:rPr>
              <a:t>Karnolt</a:t>
            </a:r>
            <a:r>
              <a:rPr lang="en-US" sz="1200" dirty="0" smtClean="0">
                <a:latin typeface="Arial" pitchFamily="34" charset="0"/>
                <a:cs typeface="Arial" pitchFamily="34" charset="0"/>
              </a:rPr>
              <a:t>, N. M., &amp; </a:t>
            </a:r>
            <a:r>
              <a:rPr lang="en-US" sz="1200" dirty="0" err="1" smtClean="0">
                <a:latin typeface="Arial" pitchFamily="34" charset="0"/>
                <a:cs typeface="Arial" pitchFamily="34" charset="0"/>
              </a:rPr>
              <a:t>Berberick</a:t>
            </a:r>
            <a:r>
              <a:rPr lang="en-US" sz="1200" dirty="0" smtClean="0">
                <a:latin typeface="Arial" pitchFamily="34" charset="0"/>
                <a:cs typeface="Arial" pitchFamily="34" charset="0"/>
              </a:rPr>
              <a:t>, T. (Eds.) (2006). </a:t>
            </a:r>
            <a:r>
              <a:rPr lang="en-US" sz="1200" i="1" dirty="0" smtClean="0">
                <a:latin typeface="Arial" pitchFamily="34" charset="0"/>
                <a:cs typeface="Arial" pitchFamily="34" charset="0"/>
              </a:rPr>
              <a:t>Sense-making the information confluence: The whys and </a:t>
            </a:r>
            <a:r>
              <a:rPr lang="en-US" sz="1200" i="1" dirty="0" err="1" smtClean="0">
                <a:latin typeface="Arial" pitchFamily="34" charset="0"/>
                <a:cs typeface="Arial" pitchFamily="34" charset="0"/>
              </a:rPr>
              <a:t>hows</a:t>
            </a:r>
            <a:r>
              <a:rPr lang="en-US" sz="1200" i="1" dirty="0" smtClean="0">
                <a:latin typeface="Arial" pitchFamily="34" charset="0"/>
                <a:cs typeface="Arial" pitchFamily="34" charset="0"/>
              </a:rPr>
              <a:t> of college and university user </a:t>
            </a:r>
            <a:r>
              <a:rPr lang="en-US" sz="1200" i="1" dirty="0" err="1" smtClean="0">
                <a:latin typeface="Arial" pitchFamily="34" charset="0"/>
                <a:cs typeface="Arial" pitchFamily="34" charset="0"/>
              </a:rPr>
              <a:t>satisficing</a:t>
            </a:r>
            <a:r>
              <a:rPr lang="en-US" sz="1200" i="1" dirty="0" smtClean="0">
                <a:latin typeface="Arial" pitchFamily="34" charset="0"/>
                <a:cs typeface="Arial" pitchFamily="34" charset="0"/>
              </a:rPr>
              <a:t> of information needs. Phase I: Project overview, the Three-Field Dialogue project, and state-of-the-art reviews.</a:t>
            </a:r>
            <a:r>
              <a:rPr lang="en-US" sz="1200" dirty="0" smtClean="0">
                <a:latin typeface="Arial" pitchFamily="34" charset="0"/>
                <a:cs typeface="Arial" pitchFamily="34" charset="0"/>
              </a:rPr>
              <a:t> Report on National Leadership Grant LG-02-03-0062-03, to Institute of Museum and Library Services, Washington, D.C. Columbus, OH: School of Communication, The Ohio State University. </a:t>
            </a:r>
            <a:r>
              <a:rPr lang="en-US" sz="1200" dirty="0" smtClean="0">
                <a:latin typeface="Arial" pitchFamily="34" charset="0"/>
                <a:cs typeface="Arial" pitchFamily="34" charset="0"/>
                <a:hlinkClick r:id="rId8"/>
              </a:rPr>
              <a:t>http://imlsproject.comm.ohiostate.edu/imls_reports/imls_PH_I_report_list.html</a:t>
            </a:r>
            <a:endParaRPr lang="en-US" sz="1200" dirty="0" smtClean="0">
              <a:latin typeface="Arial" pitchFamily="34" charset="0"/>
              <a:cs typeface="Arial" pitchFamily="34" charset="0"/>
            </a:endParaRPr>
          </a:p>
          <a:p>
            <a:pPr>
              <a:lnSpc>
                <a:spcPct val="100000"/>
              </a:lnSpc>
              <a:spcBef>
                <a:spcPts val="600"/>
              </a:spcBef>
            </a:pPr>
            <a:endParaRPr lang="en-US" sz="1200" dirty="0" smtClean="0">
              <a:latin typeface="Arial" pitchFamily="34" charset="0"/>
              <a:cs typeface="Arial" pitchFamily="34" charset="0"/>
            </a:endParaRPr>
          </a:p>
          <a:p>
            <a:endParaRPr lang="en-US" sz="11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287079" y="1576355"/>
            <a:ext cx="8506047" cy="4888245"/>
          </a:xfrm>
        </p:spPr>
        <p:txBody>
          <a:bodyPr/>
          <a:lstStyle/>
          <a:p>
            <a:pPr>
              <a:lnSpc>
                <a:spcPct val="100000"/>
              </a:lnSpc>
              <a:spcBef>
                <a:spcPts val="600"/>
              </a:spcBef>
            </a:pPr>
            <a:r>
              <a:rPr lang="en-US" sz="1200" dirty="0" err="1" smtClean="0">
                <a:latin typeface="Arial" pitchFamily="34" charset="0"/>
                <a:cs typeface="Arial" pitchFamily="34" charset="0"/>
              </a:rPr>
              <a:t>Dervin</a:t>
            </a:r>
            <a:r>
              <a:rPr lang="en-US" sz="1200" dirty="0" smtClean="0">
                <a:latin typeface="Arial" pitchFamily="34" charset="0"/>
                <a:cs typeface="Arial" pitchFamily="34" charset="0"/>
              </a:rPr>
              <a:t>, B., </a:t>
            </a:r>
            <a:r>
              <a:rPr lang="en-US" sz="1200" dirty="0" err="1" smtClean="0">
                <a:latin typeface="Arial" pitchFamily="34" charset="0"/>
                <a:cs typeface="Arial" pitchFamily="34" charset="0"/>
              </a:rPr>
              <a:t>Reinhard</a:t>
            </a:r>
            <a:r>
              <a:rPr lang="en-US" sz="1200" dirty="0" smtClean="0">
                <a:latin typeface="Arial" pitchFamily="34" charset="0"/>
                <a:cs typeface="Arial" pitchFamily="34" charset="0"/>
              </a:rPr>
              <a:t>, C. L. D., Kerr, Z. Y., Song, M., &amp; </a:t>
            </a:r>
            <a:r>
              <a:rPr lang="en-US" sz="1200" dirty="0" err="1" smtClean="0">
                <a:latin typeface="Arial" pitchFamily="34" charset="0"/>
                <a:cs typeface="Arial" pitchFamily="34" charset="0"/>
              </a:rPr>
              <a:t>Shen</a:t>
            </a:r>
            <a:r>
              <a:rPr lang="en-US" sz="1200" dirty="0" smtClean="0">
                <a:latin typeface="Arial" pitchFamily="34" charset="0"/>
                <a:cs typeface="Arial" pitchFamily="34" charset="0"/>
              </a:rPr>
              <a:t>, F. C. (Eds.)(2006). </a:t>
            </a:r>
            <a:r>
              <a:rPr lang="en-US" sz="1200" i="1" dirty="0" smtClean="0">
                <a:latin typeface="Arial" pitchFamily="34" charset="0"/>
                <a:cs typeface="Arial" pitchFamily="34" charset="0"/>
              </a:rPr>
              <a:t>Sense-making</a:t>
            </a:r>
            <a:r>
              <a:rPr lang="en-US" sz="1200" dirty="0" smtClean="0">
                <a:latin typeface="Arial" pitchFamily="34" charset="0"/>
                <a:cs typeface="Arial" pitchFamily="34" charset="0"/>
              </a:rPr>
              <a:t> </a:t>
            </a:r>
            <a:r>
              <a:rPr lang="en-US" sz="1200" i="1" dirty="0" smtClean="0">
                <a:latin typeface="Arial" pitchFamily="34" charset="0"/>
                <a:cs typeface="Arial" pitchFamily="34" charset="0"/>
              </a:rPr>
              <a:t>the information confluence: The whys and </a:t>
            </a:r>
            <a:r>
              <a:rPr lang="en-US" sz="1200" i="1" dirty="0" err="1" smtClean="0">
                <a:latin typeface="Arial" pitchFamily="34" charset="0"/>
                <a:cs typeface="Arial" pitchFamily="34" charset="0"/>
              </a:rPr>
              <a:t>hows</a:t>
            </a:r>
            <a:r>
              <a:rPr lang="en-US" sz="1200" i="1" dirty="0" smtClean="0">
                <a:latin typeface="Arial" pitchFamily="34" charset="0"/>
                <a:cs typeface="Arial" pitchFamily="34" charset="0"/>
              </a:rPr>
              <a:t> of college and university user </a:t>
            </a:r>
            <a:r>
              <a:rPr lang="en-US" sz="1200" i="1" dirty="0" err="1" smtClean="0">
                <a:latin typeface="Arial" pitchFamily="34" charset="0"/>
                <a:cs typeface="Arial" pitchFamily="34" charset="0"/>
              </a:rPr>
              <a:t>satisficing</a:t>
            </a:r>
            <a:r>
              <a:rPr lang="en-US" sz="1200" i="1" dirty="0" smtClean="0">
                <a:latin typeface="Arial" pitchFamily="34" charset="0"/>
                <a:cs typeface="Arial" pitchFamily="34" charset="0"/>
              </a:rPr>
              <a:t> of information needs. Phase II: Sense-making online survey and phone interview study.</a:t>
            </a:r>
            <a:r>
              <a:rPr lang="en-US" sz="1200" dirty="0" smtClean="0">
                <a:latin typeface="Arial" pitchFamily="34" charset="0"/>
                <a:cs typeface="Arial" pitchFamily="34" charset="0"/>
              </a:rPr>
              <a:t> Report on National Leadership Grant LG-02-03-0062-03 to Institute of Museum and Library Services, Washington, D.C. Columbus, OH: School of Communication, Ohio State University. </a:t>
            </a:r>
            <a:r>
              <a:rPr lang="en-US" sz="1200" dirty="0" smtClean="0">
                <a:latin typeface="Arial" pitchFamily="34" charset="0"/>
                <a:cs typeface="Arial" pitchFamily="34" charset="0"/>
                <a:hlinkClick r:id="rId3"/>
              </a:rPr>
              <a:t>http://imlsproject.comm.ohio-state.edu/imls_reports/imls_PH_II_report_list.html</a:t>
            </a:r>
            <a:endParaRPr lang="en-US" sz="1200" dirty="0" smtClean="0">
              <a:latin typeface="Arial" pitchFamily="34" charset="0"/>
              <a:cs typeface="Arial" pitchFamily="34" charset="0"/>
            </a:endParaRPr>
          </a:p>
          <a:p>
            <a:pPr>
              <a:lnSpc>
                <a:spcPct val="100000"/>
              </a:lnSpc>
              <a:spcBef>
                <a:spcPts val="600"/>
              </a:spcBef>
            </a:pPr>
            <a:r>
              <a:rPr lang="en-US" sz="1200" dirty="0" err="1" smtClean="0">
                <a:latin typeface="Arial" pitchFamily="34" charset="0"/>
                <a:cs typeface="Arial" pitchFamily="34" charset="0"/>
              </a:rPr>
              <a:t>Dervin</a:t>
            </a:r>
            <a:r>
              <a:rPr lang="en-US" sz="1200" dirty="0" smtClean="0">
                <a:latin typeface="Arial" pitchFamily="34" charset="0"/>
                <a:cs typeface="Arial" pitchFamily="34" charset="0"/>
              </a:rPr>
              <a:t>, B., </a:t>
            </a:r>
            <a:r>
              <a:rPr lang="en-US" sz="1200" dirty="0" err="1" smtClean="0">
                <a:latin typeface="Arial" pitchFamily="34" charset="0"/>
                <a:cs typeface="Arial" pitchFamily="34" charset="0"/>
              </a:rPr>
              <a:t>Reinhard</a:t>
            </a:r>
            <a:r>
              <a:rPr lang="en-US" sz="1200" dirty="0" smtClean="0">
                <a:latin typeface="Arial" pitchFamily="34" charset="0"/>
                <a:cs typeface="Arial" pitchFamily="34" charset="0"/>
              </a:rPr>
              <a:t>, C. L. D, Kerr, Z. Y.,  Song, M., &amp; </a:t>
            </a:r>
            <a:r>
              <a:rPr lang="en-US" sz="1200" dirty="0" err="1" smtClean="0">
                <a:latin typeface="Arial" pitchFamily="34" charset="0"/>
                <a:cs typeface="Arial" pitchFamily="34" charset="0"/>
              </a:rPr>
              <a:t>Shen</a:t>
            </a:r>
            <a:r>
              <a:rPr lang="en-US" sz="1200" dirty="0" smtClean="0">
                <a:latin typeface="Arial" pitchFamily="34" charset="0"/>
                <a:cs typeface="Arial" pitchFamily="34" charset="0"/>
              </a:rPr>
              <a:t>, F.C. (Eds.) (2006). </a:t>
            </a:r>
            <a:r>
              <a:rPr lang="en-US" sz="1200" i="1" dirty="0" smtClean="0">
                <a:latin typeface="Arial" pitchFamily="34" charset="0"/>
                <a:cs typeface="Arial" pitchFamily="34" charset="0"/>
              </a:rPr>
              <a:t>Sense-making the information confluence: The whys and </a:t>
            </a:r>
            <a:r>
              <a:rPr lang="en-US" sz="1200" i="1" dirty="0" err="1" smtClean="0">
                <a:latin typeface="Arial" pitchFamily="34" charset="0"/>
                <a:cs typeface="Arial" pitchFamily="34" charset="0"/>
              </a:rPr>
              <a:t>hows</a:t>
            </a:r>
            <a:r>
              <a:rPr lang="en-US" sz="1200" i="1" dirty="0" smtClean="0">
                <a:latin typeface="Arial" pitchFamily="34" charset="0"/>
                <a:cs typeface="Arial" pitchFamily="34" charset="0"/>
              </a:rPr>
              <a:t> of college and university user </a:t>
            </a:r>
            <a:r>
              <a:rPr lang="en-US" sz="1200" i="1" dirty="0" err="1" smtClean="0">
                <a:latin typeface="Arial" pitchFamily="34" charset="0"/>
                <a:cs typeface="Arial" pitchFamily="34" charset="0"/>
              </a:rPr>
              <a:t>satisficing</a:t>
            </a:r>
            <a:r>
              <a:rPr lang="en-US" sz="1200" i="1" dirty="0" smtClean="0">
                <a:latin typeface="Arial" pitchFamily="34" charset="0"/>
                <a:cs typeface="Arial" pitchFamily="34" charset="0"/>
              </a:rPr>
              <a:t> of information needs. Phase III: Sense-making focus group interviews. </a:t>
            </a:r>
            <a:r>
              <a:rPr lang="en-US" sz="1200" dirty="0" smtClean="0">
                <a:latin typeface="Arial" pitchFamily="34" charset="0"/>
                <a:cs typeface="Arial" pitchFamily="34" charset="0"/>
              </a:rPr>
              <a:t>Report on National Leadership Grant LG-02-03-0062-03 to Institute of Museum and Library Services, Washington, D.C. Columbus, OH: School of Communication, Ohio State University. </a:t>
            </a:r>
          </a:p>
          <a:p>
            <a:pPr>
              <a:lnSpc>
                <a:spcPct val="100000"/>
              </a:lnSpc>
              <a:spcBef>
                <a:spcPts val="600"/>
              </a:spcBef>
            </a:pPr>
            <a:r>
              <a:rPr lang="en-US" sz="1200" dirty="0" err="1" smtClean="0">
                <a:latin typeface="Arial" pitchFamily="34" charset="0"/>
                <a:cs typeface="Arial" pitchFamily="34" charset="0"/>
              </a:rPr>
              <a:t>Dervin</a:t>
            </a:r>
            <a:r>
              <a:rPr lang="en-US" sz="1200" dirty="0" smtClean="0">
                <a:latin typeface="Arial" pitchFamily="34" charset="0"/>
                <a:cs typeface="Arial" pitchFamily="34" charset="0"/>
              </a:rPr>
              <a:t>, B., </a:t>
            </a:r>
            <a:r>
              <a:rPr lang="en-US" sz="1200" dirty="0" err="1" smtClean="0">
                <a:latin typeface="Arial" pitchFamily="34" charset="0"/>
                <a:cs typeface="Arial" pitchFamily="34" charset="0"/>
              </a:rPr>
              <a:t>Reinhard</a:t>
            </a:r>
            <a:r>
              <a:rPr lang="en-US" sz="1200" dirty="0" smtClean="0">
                <a:latin typeface="Arial" pitchFamily="34" charset="0"/>
                <a:cs typeface="Arial" pitchFamily="34" charset="0"/>
              </a:rPr>
              <a:t>, C. L. D, Kerr, Z. Y.,  Song, M., &amp; </a:t>
            </a:r>
            <a:r>
              <a:rPr lang="en-US" sz="1200" dirty="0" err="1" smtClean="0">
                <a:latin typeface="Arial" pitchFamily="34" charset="0"/>
                <a:cs typeface="Arial" pitchFamily="34" charset="0"/>
              </a:rPr>
              <a:t>Shen</a:t>
            </a:r>
            <a:r>
              <a:rPr lang="en-US" sz="1200" dirty="0" smtClean="0">
                <a:latin typeface="Arial" pitchFamily="34" charset="0"/>
                <a:cs typeface="Arial" pitchFamily="34" charset="0"/>
              </a:rPr>
              <a:t>, F.C. (Eds.) (2006). </a:t>
            </a:r>
            <a:r>
              <a:rPr lang="en-US" sz="1200" i="1" dirty="0" smtClean="0">
                <a:latin typeface="Arial" pitchFamily="34" charset="0"/>
                <a:cs typeface="Arial" pitchFamily="34" charset="0"/>
              </a:rPr>
              <a:t>Sense-making the information confluence: The whys and </a:t>
            </a:r>
            <a:r>
              <a:rPr lang="en-US" sz="1200" i="1" dirty="0" err="1" smtClean="0">
                <a:latin typeface="Arial" pitchFamily="34" charset="0"/>
                <a:cs typeface="Arial" pitchFamily="34" charset="0"/>
              </a:rPr>
              <a:t>hows</a:t>
            </a:r>
            <a:r>
              <a:rPr lang="en-US" sz="1200" i="1" dirty="0" smtClean="0">
                <a:latin typeface="Arial" pitchFamily="34" charset="0"/>
                <a:cs typeface="Arial" pitchFamily="34" charset="0"/>
              </a:rPr>
              <a:t> of college and university user </a:t>
            </a:r>
            <a:r>
              <a:rPr lang="en-US" sz="1200" i="1" dirty="0" err="1" smtClean="0">
                <a:latin typeface="Arial" pitchFamily="34" charset="0"/>
                <a:cs typeface="Arial" pitchFamily="34" charset="0"/>
              </a:rPr>
              <a:t>satisficing</a:t>
            </a:r>
            <a:r>
              <a:rPr lang="en-US" sz="1200" i="1" dirty="0" smtClean="0">
                <a:latin typeface="Arial" pitchFamily="34" charset="0"/>
                <a:cs typeface="Arial" pitchFamily="34" charset="0"/>
              </a:rPr>
              <a:t> of information needs. Phase IV: Sense-making structured observations. </a:t>
            </a:r>
            <a:r>
              <a:rPr lang="en-US" sz="1200" dirty="0" smtClean="0">
                <a:latin typeface="Arial" pitchFamily="34" charset="0"/>
                <a:cs typeface="Arial" pitchFamily="34" charset="0"/>
              </a:rPr>
              <a:t>Report on National Leadership Grant LG-02-03-0062-03 to Institute of Museum and Library Services, Washington, D.C. Columbus, OH: School of Communication, Ohio State University. </a:t>
            </a:r>
          </a:p>
          <a:p>
            <a:pPr>
              <a:lnSpc>
                <a:spcPct val="100000"/>
              </a:lnSpc>
              <a:spcBef>
                <a:spcPts val="600"/>
              </a:spcBef>
            </a:pPr>
            <a:r>
              <a:rPr lang="en-US" sz="1200" dirty="0" smtClean="0">
                <a:latin typeface="Arial" pitchFamily="34" charset="0"/>
                <a:cs typeface="Arial" pitchFamily="34" charset="0"/>
              </a:rPr>
              <a:t>Hampton-Reeves, S., </a:t>
            </a:r>
            <a:r>
              <a:rPr lang="en-US" sz="1200" dirty="0" err="1" smtClean="0">
                <a:latin typeface="Arial" pitchFamily="34" charset="0"/>
                <a:cs typeface="Arial" pitchFamily="34" charset="0"/>
              </a:rPr>
              <a:t>Mashiter</a:t>
            </a:r>
            <a:r>
              <a:rPr lang="en-US" sz="1200" dirty="0" smtClean="0">
                <a:latin typeface="Arial" pitchFamily="34" charset="0"/>
                <a:cs typeface="Arial" pitchFamily="34" charset="0"/>
              </a:rPr>
              <a:t>, C., </a:t>
            </a:r>
            <a:r>
              <a:rPr lang="en-US" sz="1200" dirty="0" err="1" smtClean="0">
                <a:latin typeface="Arial" pitchFamily="34" charset="0"/>
                <a:cs typeface="Arial" pitchFamily="34" charset="0"/>
              </a:rPr>
              <a:t>Westaway</a:t>
            </a:r>
            <a:r>
              <a:rPr lang="en-US" sz="1200" dirty="0" smtClean="0">
                <a:latin typeface="Arial" pitchFamily="34" charset="0"/>
                <a:cs typeface="Arial" pitchFamily="34" charset="0"/>
              </a:rPr>
              <a:t>, J. , </a:t>
            </a:r>
            <a:r>
              <a:rPr lang="en-US" sz="1200" dirty="0" err="1" smtClean="0">
                <a:latin typeface="Arial" pitchFamily="34" charset="0"/>
                <a:cs typeface="Arial" pitchFamily="34" charset="0"/>
              </a:rPr>
              <a:t>Lumsden</a:t>
            </a:r>
            <a:r>
              <a:rPr lang="en-US" sz="1200" dirty="0" smtClean="0">
                <a:latin typeface="Arial" pitchFamily="34" charset="0"/>
                <a:cs typeface="Arial" pitchFamily="34" charset="0"/>
              </a:rPr>
              <a:t>, P., Day, H.,  </a:t>
            </a:r>
            <a:r>
              <a:rPr lang="en-US" sz="1200" dirty="0" err="1" smtClean="0">
                <a:latin typeface="Arial" pitchFamily="34" charset="0"/>
                <a:cs typeface="Arial" pitchFamily="34" charset="0"/>
              </a:rPr>
              <a:t>Hewerston</a:t>
            </a:r>
            <a:r>
              <a:rPr lang="en-US" sz="1200" dirty="0" smtClean="0">
                <a:latin typeface="Arial" pitchFamily="34" charset="0"/>
                <a:cs typeface="Arial" pitchFamily="34" charset="0"/>
              </a:rPr>
              <a:t>, H. &amp; Hart, A. (2009). </a:t>
            </a:r>
            <a:r>
              <a:rPr lang="en-US" sz="1200" i="1" dirty="0" smtClean="0">
                <a:latin typeface="Arial" pitchFamily="34" charset="0"/>
                <a:cs typeface="Arial" pitchFamily="34" charset="0"/>
              </a:rPr>
              <a:t>Students’ use of research content in teaching and learning: A report of the Joint Information Systems Council (JISC). </a:t>
            </a:r>
            <a:r>
              <a:rPr lang="en-US" sz="1200" dirty="0" smtClean="0">
                <a:latin typeface="Arial" pitchFamily="34" charset="0"/>
                <a:cs typeface="Arial" pitchFamily="34" charset="0"/>
              </a:rPr>
              <a:t>Retrieved from</a:t>
            </a:r>
            <a:r>
              <a:rPr lang="en-US" sz="1200" i="1" dirty="0" smtClean="0">
                <a:latin typeface="Arial" pitchFamily="34" charset="0"/>
                <a:cs typeface="Arial" pitchFamily="34" charset="0"/>
              </a:rPr>
              <a:t> </a:t>
            </a:r>
            <a:r>
              <a:rPr lang="en-US" sz="1200" dirty="0" smtClean="0">
                <a:latin typeface="Arial" pitchFamily="34" charset="0"/>
                <a:cs typeface="Arial" pitchFamily="34" charset="0"/>
                <a:hlinkClick r:id="rId4"/>
              </a:rPr>
              <a:t>http://www.jisc.ac.uk/media/documents/aboutus/workinggroups/studentsuseresearchcontent.pdf</a:t>
            </a:r>
            <a:endParaRPr lang="en-US" sz="1200" dirty="0" smtClean="0">
              <a:latin typeface="Arial" pitchFamily="34" charset="0"/>
              <a:cs typeface="Arial" pitchFamily="34" charset="0"/>
            </a:endParaRPr>
          </a:p>
          <a:p>
            <a:pPr>
              <a:lnSpc>
                <a:spcPct val="100000"/>
              </a:lnSpc>
              <a:spcBef>
                <a:spcPts val="600"/>
              </a:spcBef>
            </a:pPr>
            <a:r>
              <a:rPr lang="en-US" sz="1200" dirty="0" smtClean="0">
                <a:latin typeface="Arial" pitchFamily="34" charset="0"/>
                <a:cs typeface="Arial" pitchFamily="34" charset="0"/>
              </a:rPr>
              <a:t>JISC &amp; UCL. 2009. </a:t>
            </a:r>
            <a:r>
              <a:rPr lang="en-US" sz="1200" i="1" dirty="0" smtClean="0">
                <a:latin typeface="Arial" pitchFamily="34" charset="0"/>
                <a:cs typeface="Arial" pitchFamily="34" charset="0"/>
              </a:rPr>
              <a:t>JISC national e-books observatory project: Key findings and recommendations: Final report. </a:t>
            </a:r>
          </a:p>
          <a:p>
            <a:pPr>
              <a:lnSpc>
                <a:spcPct val="100000"/>
              </a:lnSpc>
              <a:spcBef>
                <a:spcPts val="600"/>
              </a:spcBef>
            </a:pPr>
            <a:r>
              <a:rPr lang="en-US" sz="1200" dirty="0" err="1" smtClean="0">
                <a:latin typeface="Arial" pitchFamily="34" charset="0"/>
                <a:cs typeface="Arial" pitchFamily="34" charset="0"/>
              </a:rPr>
              <a:t>Kolowich</a:t>
            </a:r>
            <a:r>
              <a:rPr lang="en-US" sz="1200" dirty="0" smtClean="0">
                <a:latin typeface="Arial" pitchFamily="34" charset="0"/>
                <a:cs typeface="Arial" pitchFamily="34" charset="0"/>
              </a:rPr>
              <a:t>, S. (2011, 22 August). Study: College students rarely use librarians’ expertise. </a:t>
            </a:r>
            <a:r>
              <a:rPr lang="en-US" sz="1200" i="1" dirty="0" smtClean="0">
                <a:latin typeface="Arial" pitchFamily="34" charset="0"/>
                <a:cs typeface="Arial" pitchFamily="34" charset="0"/>
              </a:rPr>
              <a:t>USA Today. </a:t>
            </a:r>
            <a:r>
              <a:rPr lang="en-US" sz="1200" dirty="0" smtClean="0">
                <a:latin typeface="Arial" pitchFamily="34" charset="0"/>
                <a:cs typeface="Arial" pitchFamily="34" charset="0"/>
              </a:rPr>
              <a:t> Retrieved from </a:t>
            </a:r>
            <a:r>
              <a:rPr lang="en-US" sz="1200" dirty="0" smtClean="0">
                <a:latin typeface="Arial" pitchFamily="34" charset="0"/>
                <a:cs typeface="Arial" pitchFamily="34" charset="0"/>
                <a:hlinkClick r:id="rId5"/>
              </a:rPr>
              <a:t>http://www.usatoday.com/news/education/story/2011-08-22/Study-College-students-rarely-use-librarians-expertise/50094086/1</a:t>
            </a:r>
            <a:endParaRPr lang="en-US" sz="1200" dirty="0" smtClean="0">
              <a:latin typeface="Arial" pitchFamily="34" charset="0"/>
              <a:cs typeface="Arial" pitchFamily="34" charset="0"/>
            </a:endParaRPr>
          </a:p>
          <a:p>
            <a:pPr>
              <a:lnSpc>
                <a:spcPct val="100000"/>
              </a:lnSpc>
              <a:spcBef>
                <a:spcPts val="600"/>
              </a:spcBef>
            </a:pPr>
            <a:r>
              <a:rPr lang="en-US" sz="1200" dirty="0" smtClean="0">
                <a:latin typeface="Arial" pitchFamily="34" charset="0"/>
                <a:cs typeface="Arial" pitchFamily="34" charset="0"/>
              </a:rPr>
              <a:t>Mathews, B. (2012). </a:t>
            </a:r>
            <a:r>
              <a:rPr lang="en-US" sz="1200" i="1" dirty="0" smtClean="0">
                <a:latin typeface="Arial" pitchFamily="34" charset="0"/>
                <a:cs typeface="Arial" pitchFamily="34" charset="0"/>
              </a:rPr>
              <a:t>Think like a startup: A white paper to inspire library entrepreneurialism </a:t>
            </a:r>
            <a:r>
              <a:rPr lang="en-US" sz="1200" dirty="0" smtClean="0">
                <a:latin typeface="Arial" pitchFamily="34" charset="0"/>
                <a:cs typeface="Arial" pitchFamily="34" charset="0"/>
              </a:rPr>
              <a:t>[White paper]</a:t>
            </a:r>
            <a:r>
              <a:rPr lang="en-US" sz="1200" i="1" dirty="0" smtClean="0">
                <a:latin typeface="Arial" pitchFamily="34" charset="0"/>
                <a:cs typeface="Arial" pitchFamily="34" charset="0"/>
              </a:rPr>
              <a:t>. </a:t>
            </a:r>
            <a:r>
              <a:rPr lang="en-US" sz="1200" dirty="0" smtClean="0">
                <a:latin typeface="Arial" pitchFamily="34" charset="0"/>
                <a:cs typeface="Arial" pitchFamily="34" charset="0"/>
              </a:rPr>
              <a:t>Retrieved from </a:t>
            </a:r>
            <a:r>
              <a:rPr lang="en-US" sz="1200" dirty="0" smtClean="0">
                <a:latin typeface="Arial" pitchFamily="34" charset="0"/>
                <a:cs typeface="Arial" pitchFamily="34" charset="0"/>
                <a:hlinkClick r:id="rId6"/>
              </a:rPr>
              <a:t>http://chronicle.com/blognetwork/theubiquitouslibrarian/2012/04/04/think-like-a-startup-a-white-paper/</a:t>
            </a:r>
            <a:endParaRPr lang="en-US" sz="1200" dirty="0" smtClean="0">
              <a:latin typeface="Arial" pitchFamily="34" charset="0"/>
              <a:cs typeface="Arial" pitchFamily="34" charset="0"/>
            </a:endParaRPr>
          </a:p>
          <a:p>
            <a:pPr>
              <a:lnSpc>
                <a:spcPct val="100000"/>
              </a:lnSpc>
              <a:spcBef>
                <a:spcPts val="600"/>
              </a:spcBef>
            </a:pPr>
            <a:endParaRPr lang="en-US" sz="1200" dirty="0" smtClean="0">
              <a:latin typeface="Arial" pitchFamily="34" charset="0"/>
              <a:cs typeface="Arial" pitchFamily="34" charset="0"/>
            </a:endParaRPr>
          </a:p>
          <a:p>
            <a:endParaRPr lang="en-US" sz="1100" dirty="0" smtClean="0"/>
          </a:p>
          <a:p>
            <a:endParaRPr lang="en-US" sz="11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82772" y="1560703"/>
            <a:ext cx="8335926" cy="5042116"/>
          </a:xfrm>
        </p:spPr>
        <p:txBody>
          <a:bodyPr/>
          <a:lstStyle/>
          <a:p>
            <a:pPr>
              <a:lnSpc>
                <a:spcPct val="100000"/>
              </a:lnSpc>
              <a:spcBef>
                <a:spcPts val="600"/>
              </a:spcBef>
            </a:pPr>
            <a:r>
              <a:rPr lang="en-US" sz="1200" dirty="0" err="1" smtClean="0"/>
              <a:t>Prabha</a:t>
            </a:r>
            <a:r>
              <a:rPr lang="en-US" sz="1200" dirty="0" smtClean="0"/>
              <a:t>, C., Connaway, L.S. &amp; Dickey, T.J. (2006). </a:t>
            </a:r>
            <a:r>
              <a:rPr lang="en-US" sz="1200" i="1" dirty="0" smtClean="0"/>
              <a:t>Sense-making the information confluence:  The whys and </a:t>
            </a:r>
            <a:r>
              <a:rPr lang="en-US" sz="1200" i="1" dirty="0" err="1" smtClean="0"/>
              <a:t>hows</a:t>
            </a:r>
            <a:r>
              <a:rPr lang="en-US" sz="1200" i="1" dirty="0" smtClean="0"/>
              <a:t> of college and university user </a:t>
            </a:r>
            <a:r>
              <a:rPr lang="en-US" sz="1200" i="1" dirty="0" err="1" smtClean="0"/>
              <a:t>satisficing</a:t>
            </a:r>
            <a:r>
              <a:rPr lang="en-US" sz="1200" i="1" dirty="0" smtClean="0"/>
              <a:t> of information needs.  Phase IV:  Semi-structured interview study.  </a:t>
            </a:r>
            <a:r>
              <a:rPr lang="en-US" sz="1200" dirty="0" smtClean="0"/>
              <a:t>Report on National Leadership Grant LG-02-03-0062-03, to Institute of Museum and Library Services, Washington, D.C. Columbus, OH:  School of Communication, The Ohio State University.  Retrieved from </a:t>
            </a:r>
            <a:br>
              <a:rPr lang="en-US" sz="1200" dirty="0" smtClean="0"/>
            </a:br>
            <a:r>
              <a:rPr lang="en-US" sz="1200" dirty="0" smtClean="0">
                <a:hlinkClick r:id="rId3"/>
              </a:rPr>
              <a:t>http://imlsproject.comm.ohio-state.edu/imls_reports/imls_PH_IV_report_list.html</a:t>
            </a:r>
            <a:endParaRPr lang="en-US" sz="1200" dirty="0" smtClean="0">
              <a:latin typeface="Arial" pitchFamily="34" charset="0"/>
              <a:cs typeface="Arial" pitchFamily="34" charset="0"/>
            </a:endParaRPr>
          </a:p>
          <a:p>
            <a:pPr>
              <a:lnSpc>
                <a:spcPct val="100000"/>
              </a:lnSpc>
              <a:spcBef>
                <a:spcPts val="600"/>
              </a:spcBef>
            </a:pPr>
            <a:r>
              <a:rPr lang="en-US" sz="1200" dirty="0" smtClean="0">
                <a:latin typeface="Arial" pitchFamily="34" charset="0"/>
                <a:cs typeface="Arial" pitchFamily="34" charset="0"/>
              </a:rPr>
              <a:t>Radford, M. L., &amp; </a:t>
            </a:r>
            <a:r>
              <a:rPr lang="en-US" sz="1200" dirty="0" err="1" smtClean="0">
                <a:latin typeface="Arial" pitchFamily="34" charset="0"/>
                <a:cs typeface="Arial" pitchFamily="34" charset="0"/>
              </a:rPr>
              <a:t>Connaway</a:t>
            </a:r>
            <a:r>
              <a:rPr lang="en-US" sz="1200" dirty="0" smtClean="0">
                <a:latin typeface="Arial" pitchFamily="34" charset="0"/>
                <a:cs typeface="Arial" pitchFamily="34" charset="0"/>
              </a:rPr>
              <a:t>, L. S. (2008). </a:t>
            </a:r>
            <a:r>
              <a:rPr lang="en-US" sz="1200" i="1" dirty="0" smtClean="0">
                <a:latin typeface="Arial" pitchFamily="34" charset="0"/>
                <a:cs typeface="Arial" pitchFamily="34" charset="0"/>
              </a:rPr>
              <a:t>Seeking synchronicity: Evaluating virtual reference services from user, non-user, and librarian perspectives: IMLS final performance report. </a:t>
            </a:r>
            <a:r>
              <a:rPr lang="en-US" sz="1200" dirty="0" smtClean="0">
                <a:latin typeface="Arial" pitchFamily="34" charset="0"/>
                <a:cs typeface="Arial" pitchFamily="34" charset="0"/>
              </a:rPr>
              <a:t>Report on Grant LG-06-05-0109-05, to Institute of Museum and Library Services, Washington, D.C. Dublin, OH: OCLC Online Computer Library Center.</a:t>
            </a:r>
          </a:p>
          <a:p>
            <a:pPr>
              <a:lnSpc>
                <a:spcPct val="100000"/>
              </a:lnSpc>
              <a:spcBef>
                <a:spcPts val="600"/>
              </a:spcBef>
            </a:pPr>
            <a:r>
              <a:rPr lang="en-US" sz="1200" dirty="0" smtClean="0">
                <a:latin typeface="Arial" pitchFamily="34" charset="0"/>
                <a:cs typeface="Arial" pitchFamily="34" charset="0"/>
              </a:rPr>
              <a:t>Research Information Network. (2009). </a:t>
            </a:r>
            <a:r>
              <a:rPr lang="en-US" sz="1200" i="1" dirty="0" smtClean="0">
                <a:latin typeface="Arial" pitchFamily="34" charset="0"/>
                <a:cs typeface="Arial" pitchFamily="34" charset="0"/>
              </a:rPr>
              <a:t>E-journals: Their use, value and impact</a:t>
            </a:r>
            <a:r>
              <a:rPr lang="en-US" sz="1200" dirty="0" smtClean="0">
                <a:latin typeface="Arial" pitchFamily="34" charset="0"/>
                <a:cs typeface="Arial" pitchFamily="34" charset="0"/>
              </a:rPr>
              <a:t>. London: Research Information Network. Retrieved from </a:t>
            </a:r>
            <a:r>
              <a:rPr lang="en-US" sz="1200" dirty="0" smtClean="0">
                <a:latin typeface="Arial" pitchFamily="34" charset="0"/>
                <a:cs typeface="Arial" pitchFamily="34" charset="0"/>
                <a:hlinkClick r:id="rId4"/>
              </a:rPr>
              <a:t>http://www.rin.ac.uk/our-work/communicating-and-disseminating-research/ejournals-their-use-value-and-impact</a:t>
            </a:r>
            <a:endParaRPr lang="en-US" sz="1200" dirty="0" smtClean="0">
              <a:latin typeface="Arial" pitchFamily="34" charset="0"/>
              <a:cs typeface="Arial" pitchFamily="34" charset="0"/>
            </a:endParaRPr>
          </a:p>
          <a:p>
            <a:pPr>
              <a:lnSpc>
                <a:spcPct val="100000"/>
              </a:lnSpc>
              <a:spcBef>
                <a:spcPts val="600"/>
              </a:spcBef>
            </a:pPr>
            <a:r>
              <a:rPr lang="en-US" sz="1200" dirty="0" smtClean="0">
                <a:latin typeface="Arial" pitchFamily="34" charset="0"/>
                <a:cs typeface="Arial" pitchFamily="34" charset="0"/>
              </a:rPr>
              <a:t>Research Information Network. (2006)</a:t>
            </a:r>
            <a:r>
              <a:rPr lang="en-US" sz="1200" i="1" dirty="0" smtClean="0">
                <a:latin typeface="Arial" pitchFamily="34" charset="0"/>
                <a:cs typeface="Arial" pitchFamily="34" charset="0"/>
              </a:rPr>
              <a:t>. Researchers and discovery services: </a:t>
            </a:r>
            <a:r>
              <a:rPr lang="en-US" sz="1200" i="1" dirty="0" err="1" smtClean="0">
                <a:latin typeface="Arial" pitchFamily="34" charset="0"/>
                <a:cs typeface="Arial" pitchFamily="34" charset="0"/>
              </a:rPr>
              <a:t>Behaviour</a:t>
            </a:r>
            <a:r>
              <a:rPr lang="en-US" sz="1200" i="1" dirty="0" smtClean="0">
                <a:latin typeface="Arial" pitchFamily="34" charset="0"/>
                <a:cs typeface="Arial" pitchFamily="34" charset="0"/>
              </a:rPr>
              <a:t>, perceptions and needs</a:t>
            </a:r>
            <a:r>
              <a:rPr lang="en-US" sz="1200" dirty="0" smtClean="0">
                <a:latin typeface="Arial" pitchFamily="34" charset="0"/>
                <a:cs typeface="Arial" pitchFamily="34" charset="0"/>
              </a:rPr>
              <a:t>. London: Research Information Network. Retrieved from </a:t>
            </a:r>
            <a:r>
              <a:rPr lang="en-US" sz="1200" dirty="0" smtClean="0">
                <a:latin typeface="Arial" pitchFamily="34" charset="0"/>
                <a:cs typeface="Arial" pitchFamily="34" charset="0"/>
                <a:hlinkClick r:id="rId5"/>
              </a:rPr>
              <a:t>http://www.rin.ac.uk/our-work/using-and-accessinginformation-resources/researchers-and-discovery-services-behaviour-perc</a:t>
            </a:r>
            <a:endParaRPr lang="en-US" sz="1200" dirty="0" smtClean="0">
              <a:latin typeface="Arial" pitchFamily="34" charset="0"/>
              <a:cs typeface="Arial" pitchFamily="34" charset="0"/>
            </a:endParaRPr>
          </a:p>
          <a:p>
            <a:pPr>
              <a:lnSpc>
                <a:spcPct val="100000"/>
              </a:lnSpc>
              <a:spcBef>
                <a:spcPts val="600"/>
              </a:spcBef>
            </a:pPr>
            <a:r>
              <a:rPr lang="en-US" sz="1200" kern="1200" dirty="0" smtClean="0">
                <a:latin typeface="Arial" pitchFamily="34" charset="0"/>
                <a:cs typeface="Arial" pitchFamily="34" charset="0"/>
              </a:rPr>
              <a:t>University College, London., British Library, &amp; Joint Information Systems Committee. (2008). </a:t>
            </a:r>
            <a:r>
              <a:rPr lang="en-US" sz="1200" i="1" kern="1200" dirty="0" smtClean="0">
                <a:latin typeface="Arial" pitchFamily="34" charset="0"/>
                <a:cs typeface="Arial" pitchFamily="34" charset="0"/>
              </a:rPr>
              <a:t>Information </a:t>
            </a:r>
            <a:r>
              <a:rPr lang="en-US" sz="1200" i="1" kern="1200" dirty="0" err="1" smtClean="0">
                <a:latin typeface="Arial" pitchFamily="34" charset="0"/>
                <a:cs typeface="Arial" pitchFamily="34" charset="0"/>
              </a:rPr>
              <a:t>behaviour</a:t>
            </a:r>
            <a:r>
              <a:rPr lang="en-US" sz="1200" i="1" kern="1200" dirty="0" smtClean="0">
                <a:latin typeface="Arial" pitchFamily="34" charset="0"/>
                <a:cs typeface="Arial" pitchFamily="34" charset="0"/>
              </a:rPr>
              <a:t> of the researcher of the future</a:t>
            </a:r>
            <a:r>
              <a:rPr lang="en-US" sz="1200" kern="1200" dirty="0" smtClean="0">
                <a:latin typeface="Arial" pitchFamily="34" charset="0"/>
                <a:cs typeface="Arial" pitchFamily="34" charset="0"/>
              </a:rPr>
              <a:t>. London: UCL.</a:t>
            </a:r>
            <a:endParaRPr lang="en-US" sz="1200" dirty="0" smtClean="0">
              <a:latin typeface="Arial" pitchFamily="34" charset="0"/>
              <a:cs typeface="Arial" pitchFamily="34" charset="0"/>
            </a:endParaRPr>
          </a:p>
          <a:p>
            <a:pPr marL="228600" indent="-228600">
              <a:lnSpc>
                <a:spcPct val="100000"/>
              </a:lnSpc>
              <a:spcBef>
                <a:spcPts val="600"/>
              </a:spcBef>
              <a:buClrTx/>
              <a:defRPr/>
            </a:pPr>
            <a:r>
              <a:rPr lang="en-US" sz="1200" dirty="0" smtClean="0">
                <a:latin typeface="Arial" pitchFamily="34" charset="0"/>
                <a:cs typeface="Arial" pitchFamily="34" charset="0"/>
              </a:rPr>
              <a:t>Wasserman, S. (2012, June 18). The </a:t>
            </a:r>
            <a:r>
              <a:rPr lang="en-US" sz="1200" dirty="0" err="1" smtClean="0">
                <a:latin typeface="Arial" pitchFamily="34" charset="0"/>
                <a:cs typeface="Arial" pitchFamily="34" charset="0"/>
              </a:rPr>
              <a:t>amazon</a:t>
            </a:r>
            <a:r>
              <a:rPr lang="en-US" sz="1200" dirty="0" smtClean="0">
                <a:latin typeface="Arial" pitchFamily="34" charset="0"/>
                <a:cs typeface="Arial" pitchFamily="34" charset="0"/>
              </a:rPr>
              <a:t> effect. </a:t>
            </a:r>
            <a:r>
              <a:rPr lang="en-US" sz="1200" i="1" dirty="0" smtClean="0">
                <a:latin typeface="Arial" pitchFamily="34" charset="0"/>
                <a:cs typeface="Arial" pitchFamily="34" charset="0"/>
              </a:rPr>
              <a:t>The Nation. </a:t>
            </a:r>
            <a:r>
              <a:rPr lang="en-US" sz="1200" dirty="0" smtClean="0">
                <a:latin typeface="Arial" pitchFamily="34" charset="0"/>
                <a:cs typeface="Arial" pitchFamily="34" charset="0"/>
              </a:rPr>
              <a:t>Retrieved from       </a:t>
            </a:r>
            <a:r>
              <a:rPr lang="en-US" sz="1200" dirty="0" smtClean="0">
                <a:latin typeface="Arial" pitchFamily="34" charset="0"/>
                <a:cs typeface="Arial" pitchFamily="34" charset="0"/>
                <a:hlinkClick r:id="rId6"/>
              </a:rPr>
              <a:t>http://www.thenation.com/article/168125/amazon-effect</a:t>
            </a:r>
            <a:r>
              <a:rPr lang="en-US" sz="1200" dirty="0" smtClean="0">
                <a:latin typeface="Arial" pitchFamily="34" charset="0"/>
                <a:cs typeface="Arial" pitchFamily="34" charset="0"/>
              </a:rPr>
              <a:t> </a:t>
            </a:r>
          </a:p>
          <a:p>
            <a:pPr marL="228600" indent="-228600">
              <a:lnSpc>
                <a:spcPct val="100000"/>
              </a:lnSpc>
              <a:spcBef>
                <a:spcPts val="600"/>
              </a:spcBef>
              <a:buClrTx/>
              <a:defRPr/>
            </a:pPr>
            <a:r>
              <a:rPr lang="en-US" sz="1200" dirty="0" smtClean="0">
                <a:latin typeface="Arial" pitchFamily="34" charset="0"/>
                <a:cs typeface="Arial" pitchFamily="34" charset="0"/>
              </a:rPr>
              <a:t>White, D., &amp; Connaway, L. S. (2011). </a:t>
            </a:r>
            <a:r>
              <a:rPr lang="en-US" sz="1200" i="1" dirty="0" smtClean="0">
                <a:latin typeface="Arial" pitchFamily="34" charset="0"/>
                <a:cs typeface="Arial" pitchFamily="34" charset="0"/>
              </a:rPr>
              <a:t>Visitors and residents: What motivates engagement with the digital information environment.</a:t>
            </a:r>
            <a:r>
              <a:rPr lang="en-US" sz="1200" dirty="0" smtClean="0">
                <a:latin typeface="Arial" pitchFamily="34" charset="0"/>
                <a:cs typeface="Arial" pitchFamily="34" charset="0"/>
              </a:rPr>
              <a:t> Funded by JISC, OCLC, and Oxford University. </a:t>
            </a:r>
            <a:r>
              <a:rPr lang="en-US" sz="1200" u="sng" dirty="0" smtClean="0">
                <a:latin typeface="Arial" pitchFamily="34" charset="0"/>
                <a:cs typeface="Arial" pitchFamily="34" charset="0"/>
                <a:hlinkClick r:id="rId7"/>
              </a:rPr>
              <a:t>http://www.oclc.org/research/activities/vandr/</a:t>
            </a:r>
            <a:endParaRPr lang="en-US" sz="1200" dirty="0" smtClean="0">
              <a:latin typeface="Arial" pitchFamily="34" charset="0"/>
              <a:cs typeface="Arial" pitchFamily="34" charset="0"/>
            </a:endParaRPr>
          </a:p>
          <a:p>
            <a:pPr>
              <a:lnSpc>
                <a:spcPct val="100000"/>
              </a:lnSpc>
              <a:spcBef>
                <a:spcPts val="600"/>
              </a:spcBef>
            </a:pPr>
            <a:r>
              <a:rPr lang="en-US" sz="1200" dirty="0" smtClean="0">
                <a:latin typeface="Arial" pitchFamily="34" charset="0"/>
                <a:cs typeface="Arial" pitchFamily="34" charset="0"/>
              </a:rPr>
              <a:t>Wong, W., </a:t>
            </a:r>
            <a:r>
              <a:rPr lang="en-US" sz="1200" dirty="0" err="1" smtClean="0">
                <a:latin typeface="Arial" pitchFamily="34" charset="0"/>
                <a:cs typeface="Arial" pitchFamily="34" charset="0"/>
              </a:rPr>
              <a:t>Stelmaszewska</a:t>
            </a:r>
            <a:r>
              <a:rPr lang="en-US" sz="1200" dirty="0" smtClean="0">
                <a:latin typeface="Arial" pitchFamily="34" charset="0"/>
                <a:cs typeface="Arial" pitchFamily="34" charset="0"/>
              </a:rPr>
              <a:t>, H., </a:t>
            </a:r>
            <a:r>
              <a:rPr lang="en-US" sz="1200" dirty="0" err="1" smtClean="0">
                <a:latin typeface="Arial" pitchFamily="34" charset="0"/>
                <a:cs typeface="Arial" pitchFamily="34" charset="0"/>
              </a:rPr>
              <a:t>Bhimani,N</a:t>
            </a:r>
            <a:r>
              <a:rPr lang="en-US" sz="1200" dirty="0" smtClean="0">
                <a:latin typeface="Arial" pitchFamily="34" charset="0"/>
                <a:cs typeface="Arial" pitchFamily="34" charset="0"/>
              </a:rPr>
              <a:t>., Barn, S., &amp; Barn, B. (2009). </a:t>
            </a:r>
            <a:r>
              <a:rPr lang="en-US" sz="1200" i="1" dirty="0" smtClean="0">
                <a:latin typeface="Arial" pitchFamily="34" charset="0"/>
                <a:cs typeface="Arial" pitchFamily="34" charset="0"/>
              </a:rPr>
              <a:t>User </a:t>
            </a:r>
            <a:r>
              <a:rPr lang="en-US" sz="1200" i="1" dirty="0" err="1" smtClean="0">
                <a:latin typeface="Arial" pitchFamily="34" charset="0"/>
                <a:cs typeface="Arial" pitchFamily="34" charset="0"/>
              </a:rPr>
              <a:t>behaviour</a:t>
            </a:r>
            <a:r>
              <a:rPr lang="en-US" sz="1200" i="1" dirty="0" smtClean="0">
                <a:latin typeface="Arial" pitchFamily="34" charset="0"/>
                <a:cs typeface="Arial" pitchFamily="34" charset="0"/>
              </a:rPr>
              <a:t> in resource discovery: Final report.  </a:t>
            </a:r>
            <a:r>
              <a:rPr lang="en-US" sz="1200" dirty="0" smtClean="0">
                <a:latin typeface="Arial" pitchFamily="34" charset="0"/>
                <a:cs typeface="Arial" pitchFamily="34" charset="0"/>
                <a:hlinkClick r:id="rId8"/>
              </a:rPr>
              <a:t>http://www.jisc.ac.uk/whatwedo/programmes/inf11/userbehaviourbusandecon.aspx</a:t>
            </a:r>
            <a:endParaRPr lang="en-US" sz="1200" dirty="0" smtClean="0">
              <a:latin typeface="Arial" pitchFamily="34" charset="0"/>
              <a:cs typeface="Arial" pitchFamily="34" charset="0"/>
            </a:endParaRPr>
          </a:p>
          <a:p>
            <a:pPr>
              <a:lnSpc>
                <a:spcPct val="100000"/>
              </a:lnSpc>
              <a:spcBef>
                <a:spcPts val="600"/>
              </a:spcBef>
            </a:pPr>
            <a:endParaRPr lang="en-US" sz="1200" dirty="0" smtClean="0">
              <a:latin typeface="Arial" pitchFamily="34" charset="0"/>
              <a:cs typeface="Arial" pitchFamily="34" charset="0"/>
            </a:endParaRPr>
          </a:p>
          <a:p>
            <a:endParaRPr lang="en-US" sz="1100" dirty="0" smtClean="0"/>
          </a:p>
          <a:p>
            <a:endParaRPr lang="en-US" sz="1100" dirty="0" smtClean="0"/>
          </a:p>
          <a:p>
            <a:endParaRPr lang="en-US" sz="11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3574" y="1536700"/>
            <a:ext cx="7985125" cy="4711700"/>
          </a:xfrm>
        </p:spPr>
        <p:txBody>
          <a:bodyPr>
            <a:normAutofit fontScale="92500" lnSpcReduction="10000"/>
          </a:bodyPr>
          <a:lstStyle/>
          <a:p>
            <a:r>
              <a:rPr lang="en-US" sz="1000" dirty="0" err="1" smtClean="0"/>
              <a:t>Sl</a:t>
            </a:r>
            <a:r>
              <a:rPr lang="en-US" sz="1000" dirty="0" smtClean="0"/>
              <a:t> 1(winner’s block): </a:t>
            </a:r>
            <a:r>
              <a:rPr lang="en-US" sz="1000" dirty="0" smtClean="0">
                <a:hlinkClick r:id="rId3"/>
              </a:rPr>
              <a:t>http://www.presentationload.de/fr/Tableaux-diagrammes/Diagrammes-barres-verticales-Escaliers/Tribune-des-vainqueurs.html</a:t>
            </a:r>
            <a:endParaRPr lang="en-US" sz="1000" dirty="0" smtClean="0"/>
          </a:p>
          <a:p>
            <a:r>
              <a:rPr lang="en-US" sz="1000" dirty="0" smtClean="0"/>
              <a:t>Sl. 2 (frustrated teen): </a:t>
            </a:r>
            <a:r>
              <a:rPr lang="en-US" sz="1000" u="sng" dirty="0">
                <a:hlinkClick r:id="rId4"/>
              </a:rPr>
              <a:t>http://</a:t>
            </a:r>
            <a:r>
              <a:rPr lang="en-US" sz="1000" u="sng" dirty="0" smtClean="0">
                <a:hlinkClick r:id="rId4"/>
              </a:rPr>
              <a:t>www.buckshappening.com/the-learning-cooperative-princeton</a:t>
            </a:r>
            <a:endParaRPr lang="en-US" sz="1000" u="sng" dirty="0" smtClean="0"/>
          </a:p>
          <a:p>
            <a:r>
              <a:rPr lang="en-US" sz="1000" dirty="0" smtClean="0"/>
              <a:t>Sl. 3 (waterfall): </a:t>
            </a:r>
            <a:r>
              <a:rPr lang="en-US" sz="1000" u="sng" dirty="0" smtClean="0"/>
              <a:t>http://www.flickr.com/photos/aramisfirefly/3580397954/</a:t>
            </a:r>
          </a:p>
          <a:p>
            <a:r>
              <a:rPr lang="en-US" sz="1000" dirty="0" smtClean="0"/>
              <a:t>Sl. 4</a:t>
            </a:r>
          </a:p>
          <a:p>
            <a:pPr lvl="1"/>
            <a:r>
              <a:rPr lang="en-US" sz="1000" dirty="0" smtClean="0"/>
              <a:t>Print is dead: </a:t>
            </a:r>
            <a:r>
              <a:rPr lang="en-US" sz="1000" u="sng" dirty="0">
                <a:hlinkClick r:id="rId5"/>
              </a:rPr>
              <a:t>http://elizabethharmonblog.wordpress.com/category/general-contemplations</a:t>
            </a:r>
            <a:r>
              <a:rPr lang="en-US" sz="1000" u="sng" dirty="0" smtClean="0">
                <a:hlinkClick r:id="rId5"/>
              </a:rPr>
              <a:t>/</a:t>
            </a:r>
            <a:endParaRPr lang="en-US" sz="1000" dirty="0" smtClean="0"/>
          </a:p>
          <a:p>
            <a:pPr lvl="1"/>
            <a:r>
              <a:rPr lang="en-US" sz="1000" dirty="0" smtClean="0"/>
              <a:t>Linked date: </a:t>
            </a:r>
            <a:r>
              <a:rPr lang="en-US" sz="1000" u="sng" dirty="0">
                <a:hlinkClick r:id="rId6"/>
              </a:rPr>
              <a:t>http://rivuli-development.com/linked-data</a:t>
            </a:r>
            <a:r>
              <a:rPr lang="en-US" sz="1000" u="sng" dirty="0" smtClean="0">
                <a:hlinkClick r:id="rId6"/>
              </a:rPr>
              <a:t>/</a:t>
            </a:r>
            <a:endParaRPr lang="en-US" sz="1000" u="sng" dirty="0" smtClean="0"/>
          </a:p>
          <a:p>
            <a:pPr lvl="1"/>
            <a:r>
              <a:rPr lang="en-US" sz="1000" dirty="0" smtClean="0"/>
              <a:t>Globe: </a:t>
            </a:r>
            <a:r>
              <a:rPr lang="en-US" sz="1000" u="sng" dirty="0">
                <a:hlinkClick r:id="rId7"/>
              </a:rPr>
              <a:t>http://</a:t>
            </a:r>
            <a:r>
              <a:rPr lang="en-US" sz="1000" u="sng" dirty="0" smtClean="0">
                <a:hlinkClick r:id="rId7"/>
              </a:rPr>
              <a:t>www.oecd.org/site/0,3407,en_21571361_39598752_1_1_1_1_1,00.html</a:t>
            </a:r>
            <a:endParaRPr lang="en-US" sz="1000" u="sng" dirty="0" smtClean="0"/>
          </a:p>
          <a:p>
            <a:pPr lvl="1"/>
            <a:endParaRPr lang="en-US" sz="1000" u="sng" dirty="0" smtClean="0"/>
          </a:p>
          <a:p>
            <a:r>
              <a:rPr lang="en-US" sz="1000" dirty="0" smtClean="0"/>
              <a:t>Sl. 5 (conversation): From </a:t>
            </a:r>
            <a:r>
              <a:rPr lang="en-US" sz="1000" i="1" dirty="0" smtClean="0"/>
              <a:t>Changing Information </a:t>
            </a:r>
            <a:r>
              <a:rPr lang="en-US" sz="1000" i="1" dirty="0" err="1" smtClean="0"/>
              <a:t>Behaviours</a:t>
            </a:r>
            <a:r>
              <a:rPr lang="en-US" sz="1000" i="1" dirty="0" smtClean="0"/>
              <a:t>: Making Library Content Appeal to Digital Information Seekers</a:t>
            </a:r>
            <a:r>
              <a:rPr lang="en-US" sz="1000" dirty="0" smtClean="0"/>
              <a:t> presented at 100. </a:t>
            </a:r>
            <a:r>
              <a:rPr lang="en-US" sz="1000" dirty="0" err="1" smtClean="0"/>
              <a:t>Deutscher</a:t>
            </a:r>
            <a:r>
              <a:rPr lang="en-US" sz="1000" dirty="0" smtClean="0"/>
              <a:t> </a:t>
            </a:r>
            <a:r>
              <a:rPr lang="en-US" sz="1000" dirty="0" err="1" smtClean="0"/>
              <a:t>Bibliothekartag</a:t>
            </a:r>
            <a:r>
              <a:rPr lang="en-US" sz="1000" dirty="0" smtClean="0"/>
              <a:t> from </a:t>
            </a:r>
            <a:r>
              <a:rPr lang="en-US" sz="1000" dirty="0" smtClean="0">
                <a:hlinkClick r:id="rId8"/>
              </a:rPr>
              <a:t>http://www.oclc.org/research/presentations/default.htm</a:t>
            </a:r>
            <a:endParaRPr lang="en-US" sz="1000" dirty="0" smtClean="0"/>
          </a:p>
          <a:p>
            <a:pPr lvl="1"/>
            <a:endParaRPr lang="en-US" sz="1000" u="sng" dirty="0" smtClean="0"/>
          </a:p>
          <a:p>
            <a:r>
              <a:rPr lang="en-US" sz="1000" dirty="0" smtClean="0"/>
              <a:t>Sl. 6</a:t>
            </a:r>
          </a:p>
          <a:p>
            <a:pPr lvl="1"/>
            <a:r>
              <a:rPr lang="en-US" sz="1000" dirty="0" smtClean="0"/>
              <a:t>Book scholar: </a:t>
            </a:r>
            <a:r>
              <a:rPr lang="en-US" sz="1000" u="sng" dirty="0">
                <a:hlinkClick r:id="rId9"/>
              </a:rPr>
              <a:t>http://ffffound.com/image/d94be1a080d77b71d62f453de9312682f7c6e573</a:t>
            </a:r>
            <a:endParaRPr lang="en-US" sz="1000" dirty="0" smtClean="0"/>
          </a:p>
          <a:p>
            <a:pPr lvl="1"/>
            <a:r>
              <a:rPr lang="en-US" sz="1000" dirty="0" smtClean="0"/>
              <a:t>Modern scholar: </a:t>
            </a:r>
            <a:r>
              <a:rPr lang="en-US" sz="1000" u="sng" dirty="0">
                <a:hlinkClick r:id="rId10"/>
              </a:rPr>
              <a:t>http://www.thedigitalshift.com/2012/02/research/what-patrons-teach-us-and-publishers-should-learn</a:t>
            </a:r>
            <a:r>
              <a:rPr lang="en-US" sz="1000" u="sng" dirty="0" smtClean="0">
                <a:hlinkClick r:id="rId10"/>
              </a:rPr>
              <a:t>/</a:t>
            </a:r>
            <a:endParaRPr lang="en-US" sz="1000" u="sng" dirty="0" smtClean="0"/>
          </a:p>
          <a:p>
            <a:r>
              <a:rPr lang="en-US" sz="1000" dirty="0" smtClean="0"/>
              <a:t>Sl. 7 (sign): </a:t>
            </a:r>
            <a:r>
              <a:rPr lang="en-US" sz="1000" dirty="0" smtClean="0">
                <a:hlinkClick r:id="rId11"/>
              </a:rPr>
              <a:t>http://www.calista.co.uk/services/marketing-consultancy/</a:t>
            </a:r>
            <a:endParaRPr lang="en-US" sz="1000" dirty="0" smtClean="0"/>
          </a:p>
          <a:p>
            <a:r>
              <a:rPr lang="en-US" sz="1000" dirty="0" smtClean="0"/>
              <a:t>Sl. 8 (squirrel): </a:t>
            </a:r>
            <a:r>
              <a:rPr lang="en-US" sz="1000" u="sng" dirty="0">
                <a:hlinkClick r:id="rId12"/>
              </a:rPr>
              <a:t>http://</a:t>
            </a:r>
            <a:r>
              <a:rPr lang="en-US" sz="1000" u="sng" dirty="0" smtClean="0">
                <a:hlinkClick r:id="rId12"/>
              </a:rPr>
              <a:t>www.thosefunnypictures.com/picture/7187/squirrel-on-computer.html</a:t>
            </a:r>
            <a:endParaRPr lang="en-US" sz="1000" u="sng" dirty="0" smtClean="0"/>
          </a:p>
          <a:p>
            <a:r>
              <a:rPr lang="en-US" sz="1000" dirty="0" smtClean="0"/>
              <a:t>Sl. 9:</a:t>
            </a:r>
          </a:p>
          <a:p>
            <a:pPr lvl="1"/>
            <a:r>
              <a:rPr lang="en-US" sz="1000" dirty="0" smtClean="0"/>
              <a:t>Student right:: </a:t>
            </a:r>
            <a:r>
              <a:rPr lang="en-US" sz="1000" u="sng" dirty="0" smtClean="0">
                <a:hlinkClick r:id="rId10"/>
              </a:rPr>
              <a:t>http://www.thedigitalshift.com/2012/02/research/what-patrons-teach-us-and-publishers-should-learn</a:t>
            </a:r>
            <a:endParaRPr lang="en-US" sz="1000" dirty="0" smtClean="0"/>
          </a:p>
          <a:p>
            <a:pPr lvl="1"/>
            <a:r>
              <a:rPr lang="en-US" sz="1000" dirty="0" smtClean="0"/>
              <a:t>Student left </a:t>
            </a:r>
            <a:r>
              <a:rPr lang="en-US" sz="1000" dirty="0" smtClean="0">
                <a:hlinkClick r:id="rId13"/>
              </a:rPr>
              <a:t>http://news.softpedia.com/newsImage/Study-Finds-that-Most-US-Students-Won-t-Buy-Macs-2.jpg/</a:t>
            </a:r>
            <a:endParaRPr lang="en-US" sz="1000" dirty="0" smtClean="0"/>
          </a:p>
          <a:p>
            <a:pPr lvl="1"/>
            <a:r>
              <a:rPr lang="en-US" sz="1000" dirty="0" err="1" smtClean="0"/>
              <a:t>Stuedent</a:t>
            </a:r>
            <a:r>
              <a:rPr lang="en-US" sz="1000" dirty="0" smtClean="0"/>
              <a:t> </a:t>
            </a:r>
            <a:r>
              <a:rPr lang="en-US" sz="1000" dirty="0" err="1" smtClean="0"/>
              <a:t>borrom</a:t>
            </a:r>
            <a:r>
              <a:rPr lang="en-US" sz="1000" dirty="0" smtClean="0"/>
              <a:t>: </a:t>
            </a:r>
            <a:r>
              <a:rPr lang="en-US" sz="1000" b="1" u="sng" dirty="0">
                <a:hlinkClick r:id="rId14"/>
              </a:rPr>
              <a:t>http://phillips.blogs.com/goc/2006/11/farewell_milton.html</a:t>
            </a:r>
            <a:endParaRPr lang="en-US" sz="1000" dirty="0"/>
          </a:p>
          <a:p>
            <a:r>
              <a:rPr lang="en-US" sz="1000" dirty="0" smtClean="0"/>
              <a:t>Sl. 10 (power browsing):</a:t>
            </a:r>
            <a:r>
              <a:rPr lang="en-US" sz="1000" dirty="0" smtClean="0">
                <a:hlinkClick r:id="rId15"/>
              </a:rPr>
              <a:t> http://www.flickr.com/photos/will-lion/2670343917/in/gallery-mheil-72157622993235888/</a:t>
            </a:r>
            <a:endParaRPr lang="en-US" sz="1000" dirty="0" smtClean="0"/>
          </a:p>
        </p:txBody>
      </p:sp>
      <p:sp>
        <p:nvSpPr>
          <p:cNvPr id="6" name="Title 1"/>
          <p:cNvSpPr>
            <a:spLocks noGrp="1"/>
          </p:cNvSpPr>
          <p:nvPr>
            <p:ph type="title"/>
          </p:nvPr>
        </p:nvSpPr>
        <p:spPr/>
        <p:txBody>
          <a:bodyPr/>
          <a:lstStyle/>
          <a:p>
            <a:r>
              <a:rPr lang="en-US" dirty="0" smtClean="0"/>
              <a:t>Photo Credits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Credits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1000" dirty="0" smtClean="0"/>
              <a:t>Sl. 15:</a:t>
            </a:r>
          </a:p>
          <a:p>
            <a:pPr lvl="1"/>
            <a:r>
              <a:rPr lang="en-US" sz="1000" dirty="0" smtClean="0"/>
              <a:t>Researcher left:</a:t>
            </a:r>
            <a:r>
              <a:rPr lang="en-US" sz="1000" u="sng" dirty="0" smtClean="0">
                <a:hlinkClick r:id="rId3"/>
              </a:rPr>
              <a:t> http://stargazersfield.com/173</a:t>
            </a:r>
            <a:endParaRPr lang="en-US" sz="1000" dirty="0" smtClean="0"/>
          </a:p>
          <a:p>
            <a:pPr lvl="1"/>
            <a:r>
              <a:rPr lang="en-US" sz="1000" dirty="0" smtClean="0"/>
              <a:t>Researcher bottom right</a:t>
            </a:r>
            <a:r>
              <a:rPr lang="en-US" sz="1000" u="sng" dirty="0" smtClean="0">
                <a:hlinkClick r:id="rId4"/>
              </a:rPr>
              <a:t> http://www.cloudcomputingworld.org/cloud-computing/who-is-doing-research-into-cloud-computing.html</a:t>
            </a:r>
            <a:endParaRPr lang="en-US" sz="1000" dirty="0" smtClean="0"/>
          </a:p>
          <a:p>
            <a:pPr lvl="1"/>
            <a:r>
              <a:rPr lang="en-US" sz="1000" dirty="0" smtClean="0"/>
              <a:t>Researcher top right: </a:t>
            </a:r>
            <a:r>
              <a:rPr lang="en-US" sz="1000" u="sng" dirty="0" smtClean="0">
                <a:hlinkClick r:id="rId5"/>
              </a:rPr>
              <a:t>http://www.newswise.com/articles/researcher-identifies-stem-cells-in-tendons-that-regenerate-tissue</a:t>
            </a:r>
            <a:endParaRPr lang="en-US" sz="1000" dirty="0" smtClean="0"/>
          </a:p>
          <a:p>
            <a:pPr>
              <a:buFont typeface="Arial" pitchFamily="34" charset="0"/>
              <a:buChar char="•"/>
            </a:pPr>
            <a:r>
              <a:rPr lang="en-US" sz="1000" dirty="0" smtClean="0"/>
              <a:t>Sl. 21 (Red learner): </a:t>
            </a:r>
            <a:r>
              <a:rPr lang="en-US" sz="1000" dirty="0" smtClean="0">
                <a:hlinkClick r:id="rId6"/>
              </a:rPr>
              <a:t>http://chronicle.com/article/Online-Learning-Supplement-/131624/</a:t>
            </a:r>
            <a:endParaRPr lang="en-US" sz="1000" dirty="0" smtClean="0"/>
          </a:p>
          <a:p>
            <a:pPr>
              <a:buFont typeface="Arial" pitchFamily="34" charset="0"/>
              <a:buChar char="•"/>
            </a:pPr>
            <a:r>
              <a:rPr lang="en-US" sz="1000" dirty="0" smtClean="0"/>
              <a:t>Sl. 23 (databases): </a:t>
            </a:r>
            <a:r>
              <a:rPr lang="en-US" sz="1000" u="sng" dirty="0" smtClean="0">
                <a:hlinkClick r:id="rId7"/>
              </a:rPr>
              <a:t>http://library.duke.edu/research/finding/how-to-find.html</a:t>
            </a:r>
            <a:endParaRPr lang="en-US" sz="1000" u="sng" dirty="0" smtClean="0"/>
          </a:p>
          <a:p>
            <a:pPr>
              <a:buFont typeface="Arial" pitchFamily="34" charset="0"/>
              <a:buChar char="•"/>
            </a:pPr>
            <a:r>
              <a:rPr lang="en-US" sz="1000" dirty="0" smtClean="0"/>
              <a:t>Sl. 24 (brain diagram): </a:t>
            </a:r>
            <a:r>
              <a:rPr lang="en-US" sz="1000" dirty="0" smtClean="0">
                <a:hlinkClick r:id="rId8"/>
              </a:rPr>
              <a:t>http://www.flickr.com/photos/shellberry/5683934976/in/faves-37635807@N08/</a:t>
            </a:r>
            <a:endParaRPr lang="en-US" sz="1000" dirty="0" smtClean="0"/>
          </a:p>
          <a:p>
            <a:pPr>
              <a:buFont typeface="Arial" pitchFamily="34" charset="0"/>
              <a:buChar char="•"/>
            </a:pPr>
            <a:r>
              <a:rPr lang="en-US" sz="1000" dirty="0" smtClean="0"/>
              <a:t>Sl. 25 (books and laptop): </a:t>
            </a:r>
            <a:r>
              <a:rPr lang="en-US" sz="1000" dirty="0" smtClean="0">
                <a:hlinkClick r:id="rId9"/>
              </a:rPr>
              <a:t>http://www.asgbowl.com/blog/bid/77911/Top-5-Best-Online-Resources-for-Bowling-Center-Management</a:t>
            </a:r>
            <a:endParaRPr lang="en-US" sz="1000" dirty="0" smtClean="0"/>
          </a:p>
          <a:p>
            <a:pPr>
              <a:buFont typeface="Arial" pitchFamily="34" charset="0"/>
              <a:buChar char="•"/>
            </a:pPr>
            <a:r>
              <a:rPr lang="en-US" sz="1000" dirty="0" smtClean="0"/>
              <a:t>Sl. 26 (search engines): </a:t>
            </a:r>
            <a:r>
              <a:rPr lang="en-US" sz="1000" u="sng" dirty="0" smtClean="0">
                <a:hlinkClick r:id="rId10"/>
              </a:rPr>
              <a:t>http://sitesubmiturl.com/best-search-engine-submission-service.php</a:t>
            </a:r>
            <a:endParaRPr lang="en-US" sz="1000" dirty="0" smtClean="0"/>
          </a:p>
          <a:p>
            <a:pPr>
              <a:buFont typeface="Arial" pitchFamily="34" charset="0"/>
              <a:buChar char="•"/>
            </a:pPr>
            <a:r>
              <a:rPr lang="en-US" sz="1000" dirty="0" smtClean="0"/>
              <a:t>Sl. 27 (keyboard): </a:t>
            </a:r>
            <a:r>
              <a:rPr lang="en-US" sz="1000" dirty="0" smtClean="0">
                <a:hlinkClick r:id="rId11"/>
              </a:rPr>
              <a:t>http://www.flickr.com/photos/flod/26083507/</a:t>
            </a:r>
            <a:endParaRPr lang="en-US" sz="1000" dirty="0" smtClean="0"/>
          </a:p>
          <a:p>
            <a:pPr>
              <a:buFont typeface="Arial" pitchFamily="34" charset="0"/>
              <a:buChar char="•"/>
            </a:pPr>
            <a:r>
              <a:rPr lang="en-US" sz="1000" dirty="0" smtClean="0"/>
              <a:t>Sl. 31 (seedlings): </a:t>
            </a:r>
            <a:r>
              <a:rPr lang="en-US" sz="1000" dirty="0" smtClean="0">
                <a:hlinkClick r:id="rId12"/>
              </a:rPr>
              <a:t>http://blog.officelinks.com/2011/last-chance-for-spring-seedling-sales-at-garfield-park-conservatory/</a:t>
            </a:r>
            <a:endParaRPr lang="en-US" sz="1000" dirty="0" smtClean="0"/>
          </a:p>
          <a:p>
            <a:pPr>
              <a:buFont typeface="Arial" pitchFamily="34" charset="0"/>
              <a:buChar char="•"/>
            </a:pPr>
            <a:r>
              <a:rPr lang="en-US" sz="1000" dirty="0" smtClean="0"/>
              <a:t>Sl. 33 (failure): </a:t>
            </a:r>
            <a:r>
              <a:rPr lang="en-US" sz="1000" dirty="0" smtClean="0">
                <a:hlinkClick r:id="rId13"/>
              </a:rPr>
              <a:t>http://www.flickr.com/photos/8047705@N02/5366637592/</a:t>
            </a:r>
            <a:endParaRPr lang="en-US" sz="1000" dirty="0" smtClean="0"/>
          </a:p>
          <a:p>
            <a:pPr>
              <a:buFont typeface="Arial" pitchFamily="34" charset="0"/>
              <a:buChar char="•"/>
            </a:pPr>
            <a:r>
              <a:rPr lang="en-US" sz="1000" dirty="0" smtClean="0"/>
              <a:t>Sl. 34 (</a:t>
            </a:r>
            <a:r>
              <a:rPr lang="en-US" sz="1000" dirty="0" err="1" smtClean="0"/>
              <a:t>lightbulb</a:t>
            </a:r>
            <a:r>
              <a:rPr lang="en-US" sz="1000" dirty="0" smtClean="0"/>
              <a:t> plants): </a:t>
            </a:r>
            <a:r>
              <a:rPr lang="en-US" sz="1000" u="sng" dirty="0" smtClean="0">
                <a:hlinkClick r:id="rId14"/>
              </a:rPr>
              <a:t>http://sandivand.blogspot.com/2011/10/growing-those-ideas.html</a:t>
            </a:r>
            <a:endParaRPr lang="en-US" sz="1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Notes</a:t>
            </a:r>
            <a:endParaRPr lang="en-US" dirty="0"/>
          </a:p>
        </p:txBody>
      </p:sp>
      <p:sp>
        <p:nvSpPr>
          <p:cNvPr id="3" name="Content Placeholder 2"/>
          <p:cNvSpPr>
            <a:spLocks noGrp="1"/>
          </p:cNvSpPr>
          <p:nvPr>
            <p:ph idx="1"/>
          </p:nvPr>
        </p:nvSpPr>
        <p:spPr/>
        <p:txBody>
          <a:bodyPr anchor="ctr"/>
          <a:lstStyle/>
          <a:p>
            <a:pPr algn="ctr"/>
            <a:r>
              <a:rPr lang="en-US" dirty="0" smtClean="0"/>
              <a:t>Special thanks to Alyssa Darden and Erin </a:t>
            </a:r>
            <a:r>
              <a:rPr lang="en-US" dirty="0" smtClean="0"/>
              <a:t>Hood, OCLC Research, </a:t>
            </a:r>
            <a:r>
              <a:rPr lang="en-US" dirty="0" smtClean="0"/>
              <a:t>for assistance in preparation of this presentation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577850" y="862013"/>
            <a:ext cx="7988300" cy="1751012"/>
          </a:xfrm>
        </p:spPr>
        <p:txBody>
          <a:bodyPr/>
          <a:lstStyle/>
          <a:p>
            <a:pPr algn="ctr"/>
            <a:r>
              <a:rPr lang="en-US" sz="4200"/>
              <a:t>Thank You!</a:t>
            </a:r>
          </a:p>
        </p:txBody>
      </p:sp>
      <p:sp>
        <p:nvSpPr>
          <p:cNvPr id="18435" name="Rectangle 3"/>
          <p:cNvSpPr>
            <a:spLocks noGrp="1" noChangeArrowheads="1"/>
          </p:cNvSpPr>
          <p:nvPr>
            <p:ph type="subTitle" idx="1"/>
          </p:nvPr>
        </p:nvSpPr>
        <p:spPr>
          <a:xfrm>
            <a:off x="568325" y="3067050"/>
            <a:ext cx="7988300" cy="885825"/>
          </a:xfrm>
        </p:spPr>
        <p:txBody>
          <a:bodyPr/>
          <a:lstStyle/>
          <a:p>
            <a:pPr algn="ctr"/>
            <a:r>
              <a:rPr lang="en-US" sz="3400" dirty="0" smtClean="0"/>
              <a:t>Questions and Discussion</a:t>
            </a:r>
            <a:endParaRPr lang="en-US" sz="3400" dirty="0"/>
          </a:p>
        </p:txBody>
      </p:sp>
      <p:pic>
        <p:nvPicPr>
          <p:cNvPr id="4" name="Picture 4" descr="http://t3.gstatic.com/images?q=tbn:ANd9GcQAzvuRwOq6m9Hn7W7rHFgL1UB9-J-YaJakcDRCfCKHAWXyUEYq"/>
          <p:cNvPicPr>
            <a:picLocks noChangeAspect="1" noChangeArrowheads="1"/>
          </p:cNvPicPr>
          <p:nvPr/>
        </p:nvPicPr>
        <p:blipFill>
          <a:blip r:embed="rId3" cstate="print"/>
          <a:srcRect/>
          <a:stretch>
            <a:fillRect/>
          </a:stretch>
        </p:blipFill>
        <p:spPr bwMode="auto">
          <a:xfrm>
            <a:off x="292100" y="3876675"/>
            <a:ext cx="2537489" cy="2504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2875" y="142875"/>
            <a:ext cx="8137525" cy="1284288"/>
          </a:xfrm>
        </p:spPr>
        <p:txBody>
          <a:bodyPr/>
          <a:lstStyle/>
          <a:p>
            <a:pPr eaLnBrk="1" hangingPunct="1">
              <a:defRPr/>
            </a:pPr>
            <a:r>
              <a:rPr lang="en-US" dirty="0" smtClean="0"/>
              <a:t>Towards a Profile of the Researcher of Today: </a:t>
            </a:r>
            <a:br>
              <a:rPr lang="en-US" dirty="0" smtClean="0"/>
            </a:br>
            <a:r>
              <a:rPr lang="en-US" dirty="0" smtClean="0"/>
              <a:t>What Can We Learn from JISC Projects?</a:t>
            </a:r>
          </a:p>
        </p:txBody>
      </p:sp>
      <p:sp>
        <p:nvSpPr>
          <p:cNvPr id="28675" name="Content Placeholder 2"/>
          <p:cNvSpPr>
            <a:spLocks noGrp="1"/>
          </p:cNvSpPr>
          <p:nvPr>
            <p:ph idx="1"/>
          </p:nvPr>
        </p:nvSpPr>
        <p:spPr>
          <a:xfrm>
            <a:off x="455613" y="1828800"/>
            <a:ext cx="5402262" cy="4314825"/>
          </a:xfrm>
        </p:spPr>
        <p:txBody>
          <a:bodyPr/>
          <a:lstStyle/>
          <a:p>
            <a:pPr eaLnBrk="1" hangingPunct="1"/>
            <a:r>
              <a:rPr lang="en-US" sz="1800" dirty="0" smtClean="0"/>
              <a:t>Digital Information Seekers: </a:t>
            </a:r>
            <a:br>
              <a:rPr lang="en-US" sz="1800" dirty="0" smtClean="0"/>
            </a:br>
            <a:r>
              <a:rPr lang="en-US" sz="1800" dirty="0" smtClean="0"/>
              <a:t>Report of findings from selected OCLC, JISC &amp; RIN User Behavior Projects</a:t>
            </a:r>
          </a:p>
          <a:p>
            <a:pPr eaLnBrk="1" hangingPunct="1"/>
            <a:r>
              <a:rPr lang="en-US" sz="1600" dirty="0" smtClean="0"/>
              <a:t>Funded by JISC</a:t>
            </a:r>
          </a:p>
          <a:p>
            <a:pPr eaLnBrk="1" hangingPunct="1"/>
            <a:r>
              <a:rPr lang="en-US" sz="1600" dirty="0" smtClean="0"/>
              <a:t>Analysis of 12 user behavior studies</a:t>
            </a:r>
          </a:p>
          <a:p>
            <a:pPr lvl="1" eaLnBrk="1" hangingPunct="1"/>
            <a:r>
              <a:rPr lang="en-US" sz="1400" dirty="0" smtClean="0"/>
              <a:t>Conducted in US and UK</a:t>
            </a:r>
          </a:p>
          <a:p>
            <a:pPr lvl="1" eaLnBrk="1" hangingPunct="1"/>
            <a:r>
              <a:rPr lang="en-US" sz="1400" dirty="0" smtClean="0"/>
              <a:t>Published 2005-2010</a:t>
            </a:r>
          </a:p>
          <a:p>
            <a:pPr lvl="1" eaLnBrk="1" hangingPunct="1"/>
            <a:r>
              <a:rPr lang="en-US" sz="1400" dirty="0" smtClean="0"/>
              <a:t>Synthesis</a:t>
            </a:r>
          </a:p>
          <a:p>
            <a:pPr lvl="2" eaLnBrk="1" hangingPunct="1"/>
            <a:r>
              <a:rPr lang="en-US" sz="1400" dirty="0" smtClean="0"/>
              <a:t>Better understand user information-seeking behavior</a:t>
            </a:r>
          </a:p>
          <a:p>
            <a:pPr lvl="2" eaLnBrk="1" hangingPunct="1"/>
            <a:r>
              <a:rPr lang="en-US" sz="1400" dirty="0" smtClean="0"/>
              <a:t>Identify issues for development of user-focused services and systems</a:t>
            </a:r>
          </a:p>
        </p:txBody>
      </p:sp>
      <p:pic>
        <p:nvPicPr>
          <p:cNvPr id="28676" name="Picture 7" descr="\\oclc\data\OCLCResearch\Dublin\Home\hoode\My Documents\My Pictures\Microsoft Clip Organizer\00443455.jpg"/>
          <p:cNvPicPr>
            <a:picLocks noChangeAspect="1" noChangeArrowheads="1"/>
          </p:cNvPicPr>
          <p:nvPr/>
        </p:nvPicPr>
        <p:blipFill>
          <a:blip r:embed="rId3" cstate="print"/>
          <a:srcRect/>
          <a:stretch>
            <a:fillRect/>
          </a:stretch>
        </p:blipFill>
        <p:spPr bwMode="auto">
          <a:xfrm>
            <a:off x="6000750" y="2714625"/>
            <a:ext cx="28225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Motivations &amp; Engagement</a:t>
            </a:r>
            <a:endParaRPr lang="en-US" dirty="0"/>
          </a:p>
        </p:txBody>
      </p:sp>
      <p:pic>
        <p:nvPicPr>
          <p:cNvPr id="7" name="Content Placeholder 6" descr="library user.jpg"/>
          <p:cNvPicPr>
            <a:picLocks noGrp="1" noChangeAspect="1"/>
          </p:cNvPicPr>
          <p:nvPr>
            <p:ph sz="half" idx="1"/>
          </p:nvPr>
        </p:nvPicPr>
        <p:blipFill>
          <a:blip r:embed="rId3" cstate="print"/>
          <a:stretch>
            <a:fillRect/>
          </a:stretch>
        </p:blipFill>
        <p:spPr>
          <a:xfrm>
            <a:off x="5214000" y="1793253"/>
            <a:ext cx="3380413" cy="4202113"/>
          </a:xfrm>
        </p:spPr>
      </p:pic>
      <p:pic>
        <p:nvPicPr>
          <p:cNvPr id="6" name="Content Placeholder 5" descr="the old scholar.jpg"/>
          <p:cNvPicPr>
            <a:picLocks noGrp="1" noChangeAspect="1"/>
          </p:cNvPicPr>
          <p:nvPr>
            <p:ph sz="half" idx="2"/>
          </p:nvPr>
        </p:nvPicPr>
        <p:blipFill>
          <a:blip r:embed="rId4" cstate="print"/>
          <a:stretch>
            <a:fillRect/>
          </a:stretch>
        </p:blipFill>
        <p:spPr>
          <a:xfrm>
            <a:off x="669943" y="1756641"/>
            <a:ext cx="3169537" cy="42021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9063"/>
            <a:ext cx="6989763" cy="1284287"/>
          </a:xfrm>
        </p:spPr>
        <p:txBody>
          <a:bodyPr/>
          <a:lstStyle/>
          <a:p>
            <a:r>
              <a:rPr lang="en-US" dirty="0" smtClean="0"/>
              <a:t>How Individuals Work</a:t>
            </a:r>
            <a:endParaRPr lang="en-US" dirty="0"/>
          </a:p>
        </p:txBody>
      </p:sp>
      <p:sp>
        <p:nvSpPr>
          <p:cNvPr id="3" name="Content Placeholder 2"/>
          <p:cNvSpPr>
            <a:spLocks noGrp="1"/>
          </p:cNvSpPr>
          <p:nvPr>
            <p:ph sz="half" idx="1"/>
          </p:nvPr>
        </p:nvSpPr>
        <p:spPr>
          <a:xfrm>
            <a:off x="537029" y="1758043"/>
            <a:ext cx="3775075" cy="4652282"/>
          </a:xfrm>
        </p:spPr>
        <p:txBody>
          <a:bodyPr anchor="ctr"/>
          <a:lstStyle/>
          <a:p>
            <a:pPr>
              <a:buFont typeface="Arial" pitchFamily="34" charset="0"/>
              <a:buChar char="•"/>
            </a:pPr>
            <a:r>
              <a:rPr lang="en-US" sz="1800" dirty="0" smtClean="0">
                <a:solidFill>
                  <a:srgbClr val="FF7600"/>
                </a:solidFill>
                <a:cs typeface="Arial" charset="0"/>
              </a:rPr>
              <a:t>Convenience</a:t>
            </a:r>
            <a:endParaRPr lang="en-US" sz="1800" dirty="0" smtClean="0">
              <a:cs typeface="Arial" charset="0"/>
            </a:endParaRPr>
          </a:p>
          <a:p>
            <a:pPr>
              <a:buFont typeface="Arial" pitchFamily="34" charset="0"/>
              <a:buChar char="•"/>
            </a:pPr>
            <a:r>
              <a:rPr lang="en-US" sz="1800" dirty="0" smtClean="0">
                <a:cs typeface="Arial" charset="0"/>
              </a:rPr>
              <a:t>Value human resources</a:t>
            </a:r>
          </a:p>
          <a:p>
            <a:pPr>
              <a:buFont typeface="Arial" pitchFamily="34" charset="0"/>
              <a:buChar char="•"/>
            </a:pPr>
            <a:r>
              <a:rPr lang="en-US" sz="1800" dirty="0" smtClean="0"/>
              <a:t>Contextually based rational decisions</a:t>
            </a:r>
          </a:p>
          <a:p>
            <a:pPr>
              <a:buFont typeface="Arial" pitchFamily="34" charset="0"/>
              <a:buChar char="•"/>
            </a:pPr>
            <a:r>
              <a:rPr lang="en-US" sz="1800" dirty="0" smtClean="0"/>
              <a:t>Situational needs determine search</a:t>
            </a:r>
          </a:p>
          <a:p>
            <a:endParaRPr lang="en-US" sz="1800" dirty="0" smtClean="0"/>
          </a:p>
        </p:txBody>
      </p:sp>
      <p:pic>
        <p:nvPicPr>
          <p:cNvPr id="9" name="Picture 8" descr="path.gif"/>
          <p:cNvPicPr>
            <a:picLocks noChangeAspect="1"/>
          </p:cNvPicPr>
          <p:nvPr/>
        </p:nvPicPr>
        <p:blipFill>
          <a:blip r:embed="rId3" cstate="print"/>
          <a:srcRect t="9756" b="15610"/>
          <a:stretch>
            <a:fillRect/>
          </a:stretch>
        </p:blipFill>
        <p:spPr>
          <a:xfrm>
            <a:off x="5429250" y="2371725"/>
            <a:ext cx="2667000" cy="2914650"/>
          </a:xfrm>
          <a:prstGeom prst="rect">
            <a:avLst/>
          </a:prstGeom>
        </p:spPr>
      </p:pic>
      <p:sp>
        <p:nvSpPr>
          <p:cNvPr id="11" name="TextBox 10"/>
          <p:cNvSpPr txBox="1"/>
          <p:nvPr/>
        </p:nvSpPr>
        <p:spPr>
          <a:xfrm>
            <a:off x="7286625" y="2933700"/>
            <a:ext cx="1371600" cy="646331"/>
          </a:xfrm>
          <a:prstGeom prst="rect">
            <a:avLst/>
          </a:prstGeom>
          <a:noFill/>
        </p:spPr>
        <p:txBody>
          <a:bodyPr wrap="square" rtlCol="0">
            <a:spAutoFit/>
          </a:bodyPr>
          <a:lstStyle/>
          <a:p>
            <a:r>
              <a:rPr lang="en-US" b="1" dirty="0" smtClean="0">
                <a:solidFill>
                  <a:srgbClr val="92D050"/>
                </a:solidFill>
                <a:latin typeface="Aharoni" pitchFamily="2" charset="-79"/>
                <a:cs typeface="Aharoni" pitchFamily="2" charset="-79"/>
              </a:rPr>
              <a:t>physical library</a:t>
            </a:r>
            <a:endParaRPr lang="en-US" b="1" dirty="0">
              <a:solidFill>
                <a:srgbClr val="92D050"/>
              </a:solidFill>
              <a:latin typeface="Aharoni" pitchFamily="2" charset="-79"/>
              <a:cs typeface="Aharoni" pitchFamily="2" charset="-79"/>
            </a:endParaRPr>
          </a:p>
        </p:txBody>
      </p:sp>
      <p:sp>
        <p:nvSpPr>
          <p:cNvPr id="12" name="TextBox 11"/>
          <p:cNvSpPr txBox="1"/>
          <p:nvPr/>
        </p:nvSpPr>
        <p:spPr>
          <a:xfrm>
            <a:off x="4991100" y="2476500"/>
            <a:ext cx="1371600" cy="646331"/>
          </a:xfrm>
          <a:prstGeom prst="rect">
            <a:avLst/>
          </a:prstGeom>
          <a:noFill/>
        </p:spPr>
        <p:txBody>
          <a:bodyPr wrap="square" rtlCol="0">
            <a:spAutoFit/>
          </a:bodyPr>
          <a:lstStyle/>
          <a:p>
            <a:r>
              <a:rPr lang="en-US" b="1" dirty="0" smtClean="0">
                <a:solidFill>
                  <a:srgbClr val="92D050"/>
                </a:solidFill>
                <a:latin typeface="Aharoni" pitchFamily="2" charset="-79"/>
                <a:cs typeface="Aharoni" pitchFamily="2" charset="-79"/>
              </a:rPr>
              <a:t>virtual library</a:t>
            </a:r>
            <a:endParaRPr lang="en-US" b="1" dirty="0">
              <a:solidFill>
                <a:srgbClr val="92D050"/>
              </a:solidFill>
              <a:latin typeface="Aharoni" pitchFamily="2" charset="-79"/>
              <a:cs typeface="Aharoni" pitchFamily="2" charset="-79"/>
            </a:endParaRPr>
          </a:p>
        </p:txBody>
      </p:sp>
      <p:sp>
        <p:nvSpPr>
          <p:cNvPr id="13" name="TextBox 12"/>
          <p:cNvSpPr txBox="1"/>
          <p:nvPr/>
        </p:nvSpPr>
        <p:spPr>
          <a:xfrm>
            <a:off x="7772400" y="3905250"/>
            <a:ext cx="1371600" cy="646331"/>
          </a:xfrm>
          <a:prstGeom prst="rect">
            <a:avLst/>
          </a:prstGeom>
          <a:noFill/>
        </p:spPr>
        <p:txBody>
          <a:bodyPr wrap="square" rtlCol="0">
            <a:spAutoFit/>
          </a:bodyPr>
          <a:lstStyle/>
          <a:p>
            <a:r>
              <a:rPr lang="en-US" b="1" dirty="0" smtClean="0">
                <a:solidFill>
                  <a:srgbClr val="92D050"/>
                </a:solidFill>
                <a:latin typeface="Aharoni" pitchFamily="2" charset="-79"/>
                <a:cs typeface="Aharoni" pitchFamily="2" charset="-79"/>
              </a:rPr>
              <a:t>complex search</a:t>
            </a:r>
            <a:endParaRPr lang="en-US" b="1" dirty="0">
              <a:solidFill>
                <a:srgbClr val="92D050"/>
              </a:solidFill>
              <a:latin typeface="Aharoni" pitchFamily="2" charset="-79"/>
              <a:cs typeface="Aharoni" pitchFamily="2" charset="-79"/>
            </a:endParaRPr>
          </a:p>
        </p:txBody>
      </p:sp>
      <p:sp>
        <p:nvSpPr>
          <p:cNvPr id="14" name="TextBox 13"/>
          <p:cNvSpPr txBox="1"/>
          <p:nvPr/>
        </p:nvSpPr>
        <p:spPr>
          <a:xfrm>
            <a:off x="4867275" y="4276725"/>
            <a:ext cx="1371600" cy="646331"/>
          </a:xfrm>
          <a:prstGeom prst="rect">
            <a:avLst/>
          </a:prstGeom>
          <a:noFill/>
        </p:spPr>
        <p:txBody>
          <a:bodyPr wrap="square" rtlCol="0">
            <a:spAutoFit/>
          </a:bodyPr>
          <a:lstStyle/>
          <a:p>
            <a:r>
              <a:rPr lang="en-US" b="1" dirty="0" smtClean="0">
                <a:solidFill>
                  <a:srgbClr val="92D050"/>
                </a:solidFill>
                <a:latin typeface="Aharoni" pitchFamily="2" charset="-79"/>
                <a:cs typeface="Aharoni" pitchFamily="2" charset="-79"/>
              </a:rPr>
              <a:t>simple</a:t>
            </a:r>
          </a:p>
          <a:p>
            <a:r>
              <a:rPr lang="en-US" b="1" dirty="0" smtClean="0">
                <a:solidFill>
                  <a:srgbClr val="92D050"/>
                </a:solidFill>
                <a:latin typeface="Aharoni" pitchFamily="2" charset="-79"/>
                <a:cs typeface="Aharoni" pitchFamily="2" charset="-79"/>
              </a:rPr>
              <a:t>search</a:t>
            </a:r>
            <a:endParaRPr lang="en-US" b="1" dirty="0">
              <a:solidFill>
                <a:srgbClr val="92D050"/>
              </a:solidFill>
              <a:latin typeface="Aharoni" pitchFamily="2" charset="-79"/>
              <a:cs typeface="Aharoni" pitchFamily="2" charset="-79"/>
            </a:endParaRPr>
          </a:p>
        </p:txBody>
      </p:sp>
      <p:sp>
        <p:nvSpPr>
          <p:cNvPr id="10" name="TextBox 9"/>
          <p:cNvSpPr txBox="1"/>
          <p:nvPr/>
        </p:nvSpPr>
        <p:spPr>
          <a:xfrm>
            <a:off x="3200400" y="6378773"/>
            <a:ext cx="2743200" cy="246221"/>
          </a:xfrm>
          <a:prstGeom prst="rect">
            <a:avLst/>
          </a:prstGeom>
          <a:noFill/>
        </p:spPr>
        <p:txBody>
          <a:bodyPr wrap="square" rtlCol="0">
            <a:spAutoFit/>
          </a:bodyPr>
          <a:lstStyle/>
          <a:p>
            <a:pPr algn="ctr"/>
            <a:r>
              <a:rPr lang="en-US" sz="1000" b="1" dirty="0" smtClean="0">
                <a:latin typeface="+mj-lt"/>
              </a:rPr>
              <a:t>(</a:t>
            </a:r>
            <a:r>
              <a:rPr lang="en-US" sz="1000" b="1" dirty="0" err="1" smtClean="0">
                <a:latin typeface="+mj-lt"/>
              </a:rPr>
              <a:t>Connaway</a:t>
            </a:r>
            <a:r>
              <a:rPr lang="en-US" sz="1000" b="1" dirty="0" smtClean="0">
                <a:latin typeface="+mj-lt"/>
              </a:rPr>
              <a:t> &amp; Radford, 2011)</a:t>
            </a:r>
            <a:endParaRPr lang="en-US" sz="1000" b="1"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Individuals Work</a:t>
            </a:r>
            <a:endParaRPr lang="en-US" dirty="0"/>
          </a:p>
        </p:txBody>
      </p:sp>
      <p:sp>
        <p:nvSpPr>
          <p:cNvPr id="3" name="Content Placeholder 2"/>
          <p:cNvSpPr>
            <a:spLocks noGrp="1"/>
          </p:cNvSpPr>
          <p:nvPr>
            <p:ph sz="half" idx="1"/>
          </p:nvPr>
        </p:nvSpPr>
        <p:spPr>
          <a:xfrm>
            <a:off x="687160" y="2270579"/>
            <a:ext cx="3775075" cy="3301546"/>
          </a:xfrm>
        </p:spPr>
        <p:txBody>
          <a:bodyPr anchor="t"/>
          <a:lstStyle/>
          <a:p>
            <a:pPr>
              <a:buFont typeface="Arial" pitchFamily="34" charset="0"/>
              <a:buChar char="•"/>
            </a:pPr>
            <a:r>
              <a:rPr lang="en-US" sz="1800" dirty="0" smtClean="0"/>
              <a:t>Power browsing</a:t>
            </a:r>
          </a:p>
          <a:p>
            <a:pPr lvl="1">
              <a:buFont typeface="Arial" pitchFamily="34" charset="0"/>
              <a:buChar char="•"/>
            </a:pPr>
            <a:r>
              <a:rPr lang="en-US" sz="1600" dirty="0" smtClean="0"/>
              <a:t>Scan small chunks of information</a:t>
            </a:r>
          </a:p>
          <a:p>
            <a:pPr lvl="1">
              <a:buFont typeface="Arial" pitchFamily="34" charset="0"/>
              <a:buChar char="•"/>
            </a:pPr>
            <a:r>
              <a:rPr lang="en-US" sz="1600" dirty="0" smtClean="0"/>
              <a:t>View first few pages</a:t>
            </a:r>
          </a:p>
          <a:p>
            <a:pPr lvl="1">
              <a:buFont typeface="Arial" pitchFamily="34" charset="0"/>
              <a:buChar char="•"/>
            </a:pPr>
            <a:r>
              <a:rPr lang="en-US" sz="1600" dirty="0" smtClean="0"/>
              <a:t>No real reading</a:t>
            </a:r>
          </a:p>
          <a:p>
            <a:pPr>
              <a:buFont typeface="Arial" pitchFamily="34" charset="0"/>
              <a:buChar char="•"/>
            </a:pPr>
            <a:r>
              <a:rPr lang="en-US" sz="1800" dirty="0" smtClean="0"/>
              <a:t>Squirreling</a:t>
            </a:r>
          </a:p>
          <a:p>
            <a:pPr lvl="1">
              <a:buFont typeface="Arial" pitchFamily="34" charset="0"/>
              <a:buChar char="•"/>
            </a:pPr>
            <a:r>
              <a:rPr lang="en-US" sz="1600" dirty="0" smtClean="0"/>
              <a:t>Short basic searches</a:t>
            </a:r>
          </a:p>
          <a:p>
            <a:pPr lvl="1">
              <a:buFont typeface="Arial" pitchFamily="34" charset="0"/>
              <a:buChar char="•"/>
            </a:pPr>
            <a:r>
              <a:rPr lang="en-US" sz="1600" dirty="0" smtClean="0"/>
              <a:t>Download content for later use </a:t>
            </a:r>
          </a:p>
          <a:p>
            <a:pPr lvl="1">
              <a:buNone/>
            </a:pPr>
            <a:endParaRPr lang="en-US" sz="2000" dirty="0" smtClean="0"/>
          </a:p>
          <a:p>
            <a:pPr>
              <a:buFont typeface="Arial" pitchFamily="34" charset="0"/>
              <a:buChar char="•"/>
            </a:pPr>
            <a:endParaRPr lang="en-US" sz="2000" dirty="0" smtClean="0"/>
          </a:p>
          <a:p>
            <a:endParaRPr lang="en-US" dirty="0"/>
          </a:p>
        </p:txBody>
      </p:sp>
      <p:pic>
        <p:nvPicPr>
          <p:cNvPr id="5" name="Content Placeholder 4" descr="squirrelcomputer.gif"/>
          <p:cNvPicPr>
            <a:picLocks noGrp="1" noChangeAspect="1"/>
          </p:cNvPicPr>
          <p:nvPr>
            <p:ph sz="half" idx="2"/>
          </p:nvPr>
        </p:nvPicPr>
        <p:blipFill>
          <a:blip r:embed="rId3" cstate="print"/>
          <a:stretch>
            <a:fillRect/>
          </a:stretch>
        </p:blipFill>
        <p:spPr>
          <a:xfrm>
            <a:off x="4648200" y="2648579"/>
            <a:ext cx="3775075" cy="2778455"/>
          </a:xfrm>
        </p:spPr>
      </p:pic>
      <p:sp>
        <p:nvSpPr>
          <p:cNvPr id="6" name="TextBox 5"/>
          <p:cNvSpPr txBox="1"/>
          <p:nvPr/>
        </p:nvSpPr>
        <p:spPr>
          <a:xfrm>
            <a:off x="2228850" y="6391275"/>
            <a:ext cx="4572000" cy="246221"/>
          </a:xfrm>
          <a:prstGeom prst="rect">
            <a:avLst/>
          </a:prstGeom>
          <a:noFill/>
        </p:spPr>
        <p:txBody>
          <a:bodyPr wrap="square" rtlCol="0">
            <a:spAutoFit/>
          </a:bodyPr>
          <a:lstStyle/>
          <a:p>
            <a:pPr algn="ctr"/>
            <a:r>
              <a:rPr lang="en-US" sz="1000" b="1" dirty="0" smtClean="0">
                <a:latin typeface="+mj-lt"/>
              </a:rPr>
              <a:t>(Center for Information </a:t>
            </a:r>
            <a:r>
              <a:rPr lang="en-US" sz="1000" b="1" dirty="0" err="1" smtClean="0">
                <a:latin typeface="+mj-lt"/>
              </a:rPr>
              <a:t>Behaviour</a:t>
            </a:r>
            <a:r>
              <a:rPr lang="en-US" sz="1000" b="1" dirty="0" smtClean="0">
                <a:latin typeface="+mj-lt"/>
              </a:rPr>
              <a:t> and the Evaluation of Research, 2008) </a:t>
            </a:r>
            <a:endParaRPr lang="en-US" sz="1000" b="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tudent_computer.jpg"/>
          <p:cNvPicPr>
            <a:picLocks noChangeAspect="1"/>
          </p:cNvPicPr>
          <p:nvPr/>
        </p:nvPicPr>
        <p:blipFill>
          <a:blip r:embed="rId3" cstate="print"/>
          <a:stretch>
            <a:fillRect/>
          </a:stretch>
        </p:blipFill>
        <p:spPr>
          <a:xfrm>
            <a:off x="2657474" y="2344968"/>
            <a:ext cx="2545897" cy="256711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p:txBody>
          <a:bodyPr/>
          <a:lstStyle/>
          <a:p>
            <a:r>
              <a:rPr lang="en-US" dirty="0" smtClean="0"/>
              <a:t>All About Students </a:t>
            </a:r>
            <a:endParaRPr lang="en-US" dirty="0"/>
          </a:p>
        </p:txBody>
      </p:sp>
      <p:sp>
        <p:nvSpPr>
          <p:cNvPr id="7" name="Text Box 8"/>
          <p:cNvSpPr txBox="1">
            <a:spLocks noChangeArrowheads="1"/>
          </p:cNvSpPr>
          <p:nvPr/>
        </p:nvSpPr>
        <p:spPr bwMode="auto">
          <a:xfrm>
            <a:off x="255749" y="2604894"/>
            <a:ext cx="998538" cy="246063"/>
          </a:xfrm>
          <a:prstGeom prst="rect">
            <a:avLst/>
          </a:prstGeom>
          <a:noFill/>
          <a:ln w="9525">
            <a:noFill/>
            <a:miter lim="800000"/>
            <a:headEnd/>
            <a:tailEnd/>
          </a:ln>
          <a:effectLst/>
        </p:spPr>
        <p:txBody>
          <a:bodyPr>
            <a:spAutoFit/>
          </a:bodyPr>
          <a:lstStyle/>
          <a:p>
            <a:pPr algn="ctr"/>
            <a:r>
              <a:rPr lang="en-US" sz="1000" b="1" dirty="0" smtClean="0">
                <a:solidFill>
                  <a:schemeClr val="bg1"/>
                </a:solidFill>
                <a:latin typeface="Trebuchet MS" pitchFamily="34" charset="0"/>
              </a:rPr>
              <a:t>Researchers</a:t>
            </a:r>
            <a:endParaRPr lang="en-US" sz="900" b="1" dirty="0">
              <a:solidFill>
                <a:schemeClr val="bg1"/>
              </a:solidFill>
              <a:latin typeface="Trebuchet MS" pitchFamily="34" charset="0"/>
            </a:endParaRPr>
          </a:p>
        </p:txBody>
      </p:sp>
      <p:pic>
        <p:nvPicPr>
          <p:cNvPr id="11" name="Picture 10" descr="library user.jpg"/>
          <p:cNvPicPr>
            <a:picLocks noChangeAspect="1"/>
          </p:cNvPicPr>
          <p:nvPr/>
        </p:nvPicPr>
        <p:blipFill>
          <a:blip r:embed="rId4" cstate="print"/>
          <a:stretch>
            <a:fillRect/>
          </a:stretch>
        </p:blipFill>
        <p:spPr>
          <a:xfrm>
            <a:off x="5051426" y="3013333"/>
            <a:ext cx="1281922" cy="159352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2" name="Picture 11" descr="student.jpg"/>
          <p:cNvPicPr>
            <a:picLocks noChangeAspect="1"/>
          </p:cNvPicPr>
          <p:nvPr/>
        </p:nvPicPr>
        <p:blipFill>
          <a:blip r:embed="rId5" cstate="print"/>
          <a:stretch>
            <a:fillRect/>
          </a:stretch>
        </p:blipFill>
        <p:spPr>
          <a:xfrm>
            <a:off x="4222879" y="4019675"/>
            <a:ext cx="1278035" cy="132384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4" name="Oval 13"/>
          <p:cNvSpPr/>
          <p:nvPr/>
        </p:nvSpPr>
        <p:spPr>
          <a:xfrm>
            <a:off x="4457700" y="3400425"/>
            <a:ext cx="962025" cy="97155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05325" y="3724275"/>
            <a:ext cx="971550" cy="276999"/>
          </a:xfrm>
          <a:prstGeom prst="rect">
            <a:avLst/>
          </a:prstGeom>
          <a:noFill/>
        </p:spPr>
        <p:txBody>
          <a:bodyPr wrap="square" rtlCol="0">
            <a:spAutoFit/>
          </a:bodyPr>
          <a:lstStyle/>
          <a:p>
            <a:r>
              <a:rPr lang="en-US" sz="1200" b="1" dirty="0" smtClean="0">
                <a:solidFill>
                  <a:schemeClr val="bg1"/>
                </a:solidFill>
              </a:rPr>
              <a:t>Students</a:t>
            </a:r>
            <a:endParaRPr lang="en-US" sz="1200" b="1" dirty="0">
              <a:solidFill>
                <a:schemeClr val="bg1"/>
              </a:solidFill>
            </a:endParaRPr>
          </a:p>
        </p:txBody>
      </p:sp>
      <p:cxnSp>
        <p:nvCxnSpPr>
          <p:cNvPr id="18" name="Straight Connector 17"/>
          <p:cNvCxnSpPr/>
          <p:nvPr/>
        </p:nvCxnSpPr>
        <p:spPr>
          <a:xfrm flipH="1">
            <a:off x="2696547" y="4863193"/>
            <a:ext cx="658586" cy="660529"/>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838831" y="2533650"/>
            <a:ext cx="447669" cy="466725"/>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89038" y="4805265"/>
            <a:ext cx="737117" cy="643813"/>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14600" y="2352675"/>
            <a:ext cx="410936" cy="371475"/>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882258" y="1976924"/>
            <a:ext cx="1126087" cy="307777"/>
          </a:xfrm>
          <a:prstGeom prst="rect">
            <a:avLst/>
          </a:prstGeom>
          <a:noFill/>
        </p:spPr>
        <p:txBody>
          <a:bodyPr wrap="square" rtlCol="0">
            <a:spAutoFit/>
          </a:bodyPr>
          <a:lstStyle/>
          <a:p>
            <a:r>
              <a:rPr lang="en-US" sz="1400" dirty="0" smtClean="0">
                <a:latin typeface="+mj-lt"/>
              </a:rPr>
              <a:t>Behaviors</a:t>
            </a:r>
            <a:endParaRPr lang="en-US" sz="1400" dirty="0">
              <a:latin typeface="+mj-lt"/>
            </a:endParaRPr>
          </a:p>
        </p:txBody>
      </p:sp>
      <p:sp>
        <p:nvSpPr>
          <p:cNvPr id="49" name="TextBox 48"/>
          <p:cNvSpPr txBox="1"/>
          <p:nvPr/>
        </p:nvSpPr>
        <p:spPr>
          <a:xfrm>
            <a:off x="5857875" y="2009775"/>
            <a:ext cx="1381125" cy="523220"/>
          </a:xfrm>
          <a:prstGeom prst="rect">
            <a:avLst/>
          </a:prstGeom>
          <a:noFill/>
        </p:spPr>
        <p:txBody>
          <a:bodyPr wrap="square" rtlCol="0">
            <a:spAutoFit/>
          </a:bodyPr>
          <a:lstStyle/>
          <a:p>
            <a:r>
              <a:rPr lang="en-US" sz="1400" dirty="0" smtClean="0">
                <a:latin typeface="+mj-lt"/>
              </a:rPr>
              <a:t>Information Literacy</a:t>
            </a:r>
            <a:endParaRPr lang="en-US" sz="1400" dirty="0">
              <a:latin typeface="+mj-lt"/>
            </a:endParaRPr>
          </a:p>
        </p:txBody>
      </p:sp>
      <p:sp>
        <p:nvSpPr>
          <p:cNvPr id="50" name="TextBox 49"/>
          <p:cNvSpPr txBox="1"/>
          <p:nvPr/>
        </p:nvSpPr>
        <p:spPr>
          <a:xfrm>
            <a:off x="5838243" y="5470654"/>
            <a:ext cx="1466850" cy="307777"/>
          </a:xfrm>
          <a:prstGeom prst="rect">
            <a:avLst/>
          </a:prstGeom>
          <a:noFill/>
        </p:spPr>
        <p:txBody>
          <a:bodyPr wrap="square" rtlCol="0">
            <a:spAutoFit/>
          </a:bodyPr>
          <a:lstStyle/>
          <a:p>
            <a:r>
              <a:rPr lang="en-US" sz="1400" dirty="0" smtClean="0">
                <a:latin typeface="+mj-lt"/>
              </a:rPr>
              <a:t>Frustrations</a:t>
            </a:r>
            <a:endParaRPr lang="en-US" sz="1400" dirty="0">
              <a:latin typeface="+mj-lt"/>
            </a:endParaRPr>
          </a:p>
        </p:txBody>
      </p:sp>
      <p:sp>
        <p:nvSpPr>
          <p:cNvPr id="52" name="TextBox 51"/>
          <p:cNvSpPr txBox="1"/>
          <p:nvPr/>
        </p:nvSpPr>
        <p:spPr>
          <a:xfrm>
            <a:off x="2235070" y="5491062"/>
            <a:ext cx="838200" cy="523220"/>
          </a:xfrm>
          <a:prstGeom prst="rect">
            <a:avLst/>
          </a:prstGeom>
          <a:noFill/>
        </p:spPr>
        <p:txBody>
          <a:bodyPr wrap="square" rtlCol="0">
            <a:spAutoFit/>
          </a:bodyPr>
          <a:lstStyle/>
          <a:p>
            <a:r>
              <a:rPr lang="en-US" sz="1400" dirty="0" smtClean="0">
                <a:latin typeface="+mj-lt"/>
              </a:rPr>
              <a:t>Tools</a:t>
            </a:r>
          </a:p>
          <a:p>
            <a:r>
              <a:rPr lang="en-US" sz="1400" dirty="0" smtClean="0">
                <a:latin typeface="+mj-lt"/>
              </a:rPr>
              <a:t>Used</a:t>
            </a:r>
          </a:p>
        </p:txBody>
      </p:sp>
      <p:pic>
        <p:nvPicPr>
          <p:cNvPr id="65" name="Picture 64" descr="student_computer.jpg"/>
          <p:cNvPicPr>
            <a:picLocks noChangeAspect="1"/>
          </p:cNvPicPr>
          <p:nvPr/>
        </p:nvPicPr>
        <p:blipFill>
          <a:blip r:embed="rId3" cstate="print"/>
          <a:stretch>
            <a:fillRect/>
          </a:stretch>
        </p:blipFill>
        <p:spPr>
          <a:xfrm>
            <a:off x="2647949" y="2373543"/>
            <a:ext cx="2545897" cy="256711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6" name="Picture 65" descr="student.jpg"/>
          <p:cNvPicPr>
            <a:picLocks noChangeAspect="1"/>
          </p:cNvPicPr>
          <p:nvPr/>
        </p:nvPicPr>
        <p:blipFill>
          <a:blip r:embed="rId5" cstate="print"/>
          <a:stretch>
            <a:fillRect/>
          </a:stretch>
        </p:blipFill>
        <p:spPr>
          <a:xfrm>
            <a:off x="4213354" y="4048250"/>
            <a:ext cx="1278035" cy="132384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7" name="Oval 66"/>
          <p:cNvSpPr/>
          <p:nvPr/>
        </p:nvSpPr>
        <p:spPr>
          <a:xfrm>
            <a:off x="4448175" y="3429000"/>
            <a:ext cx="962025" cy="97155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495800" y="3752850"/>
            <a:ext cx="971550" cy="276999"/>
          </a:xfrm>
          <a:prstGeom prst="rect">
            <a:avLst/>
          </a:prstGeom>
          <a:noFill/>
        </p:spPr>
        <p:txBody>
          <a:bodyPr wrap="square" rtlCol="0">
            <a:spAutoFit/>
          </a:bodyPr>
          <a:lstStyle/>
          <a:p>
            <a:r>
              <a:rPr lang="en-US" sz="1200" b="1" dirty="0" smtClean="0">
                <a:solidFill>
                  <a:schemeClr val="bg1"/>
                </a:solidFill>
              </a:rPr>
              <a:t>Students</a:t>
            </a:r>
            <a:endParaRPr 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7475</TotalTime>
  <Words>6887</Words>
  <Application>Microsoft Office PowerPoint</Application>
  <PresentationFormat>On-screen Show (4:3)</PresentationFormat>
  <Paragraphs>702</Paragraphs>
  <Slides>46</Slides>
  <Notes>46</Notes>
  <HiddenSlides>0</HiddenSlides>
  <MMClips>1</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Why the Internet is More Attractive than the Library</vt:lpstr>
      <vt:lpstr>Slide 2</vt:lpstr>
      <vt:lpstr>Then and Now</vt:lpstr>
      <vt:lpstr>Changes in Information Acquisition</vt:lpstr>
      <vt:lpstr>Towards a Profile of the Researcher of Today:  What Can We Learn from JISC Projects?</vt:lpstr>
      <vt:lpstr>Understanding Motivations &amp; Engagement</vt:lpstr>
      <vt:lpstr>How Individuals Work</vt:lpstr>
      <vt:lpstr>How Individuals Work</vt:lpstr>
      <vt:lpstr>All About Students </vt:lpstr>
      <vt:lpstr>Slide 10</vt:lpstr>
      <vt:lpstr>Students: Behaviors</vt:lpstr>
      <vt:lpstr>Students: Information Literacy Skills</vt:lpstr>
      <vt:lpstr>Students: Frustrations</vt:lpstr>
      <vt:lpstr>Students: Tools Used </vt:lpstr>
      <vt:lpstr>Students: Information Seeking in Action</vt:lpstr>
      <vt:lpstr>All About Researchers</vt:lpstr>
      <vt:lpstr>Researchers: Behaviors</vt:lpstr>
      <vt:lpstr>Researcher: Information Literacy Skills</vt:lpstr>
      <vt:lpstr>Researchers: Frustrations</vt:lpstr>
      <vt:lpstr>Researchers: Tools Used</vt:lpstr>
      <vt:lpstr>Barriers to Library</vt:lpstr>
      <vt:lpstr>Journals</vt:lpstr>
      <vt:lpstr>Journals</vt:lpstr>
      <vt:lpstr>Databases</vt:lpstr>
      <vt:lpstr>Information Literacy vs. Digital Literacy</vt:lpstr>
      <vt:lpstr>What We Can Improve</vt:lpstr>
      <vt:lpstr>Linking to the Library</vt:lpstr>
      <vt:lpstr>Making the Library More Attractive</vt:lpstr>
      <vt:lpstr>Making the Library More Attractive</vt:lpstr>
      <vt:lpstr>Making the Library More Attractive</vt:lpstr>
      <vt:lpstr>Making the Library More Attractive</vt:lpstr>
      <vt:lpstr>Startup Solutions</vt:lpstr>
      <vt:lpstr>Startup Solutions</vt:lpstr>
      <vt:lpstr>Startup Solutions</vt:lpstr>
      <vt:lpstr>Startup Solutions</vt:lpstr>
      <vt:lpstr>Slide 36</vt:lpstr>
      <vt:lpstr>Key Issues for Librarians</vt:lpstr>
      <vt:lpstr>References </vt:lpstr>
      <vt:lpstr>References </vt:lpstr>
      <vt:lpstr>References </vt:lpstr>
      <vt:lpstr>References </vt:lpstr>
      <vt:lpstr>References</vt:lpstr>
      <vt:lpstr>Photo Credits</vt:lpstr>
      <vt:lpstr>Photo Credits</vt:lpstr>
      <vt:lpstr>End Notes</vt:lpstr>
      <vt:lpstr>Thank You!</vt:lpstr>
    </vt:vector>
  </TitlesOfParts>
  <Company>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harshm</dc:creator>
  <cp:lastModifiedBy>connawal</cp:lastModifiedBy>
  <cp:revision>637</cp:revision>
  <dcterms:created xsi:type="dcterms:W3CDTF">2007-10-02T21:03:03Z</dcterms:created>
  <dcterms:modified xsi:type="dcterms:W3CDTF">2012-06-12T14:47:16Z</dcterms:modified>
</cp:coreProperties>
</file>