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Default Extension="pdf" ContentType="application/pdf"/>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10.xml" ContentType="application/vnd.openxmlformats-officedocument.drawingml.char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44"/>
  </p:notesMasterIdLst>
  <p:handoutMasterIdLst>
    <p:handoutMasterId r:id="rId45"/>
  </p:handoutMasterIdLst>
  <p:sldIdLst>
    <p:sldId id="467" r:id="rId5"/>
    <p:sldId id="557" r:id="rId6"/>
    <p:sldId id="558" r:id="rId7"/>
    <p:sldId id="577" r:id="rId8"/>
    <p:sldId id="486" r:id="rId9"/>
    <p:sldId id="549" r:id="rId10"/>
    <p:sldId id="490" r:id="rId11"/>
    <p:sldId id="489" r:id="rId12"/>
    <p:sldId id="556" r:id="rId13"/>
    <p:sldId id="500" r:id="rId14"/>
    <p:sldId id="560" r:id="rId15"/>
    <p:sldId id="559" r:id="rId16"/>
    <p:sldId id="561" r:id="rId17"/>
    <p:sldId id="534" r:id="rId18"/>
    <p:sldId id="578" r:id="rId19"/>
    <p:sldId id="572" r:id="rId20"/>
    <p:sldId id="564" r:id="rId21"/>
    <p:sldId id="565" r:id="rId22"/>
    <p:sldId id="566" r:id="rId23"/>
    <p:sldId id="571" r:id="rId24"/>
    <p:sldId id="583" r:id="rId25"/>
    <p:sldId id="567" r:id="rId26"/>
    <p:sldId id="573" r:id="rId27"/>
    <p:sldId id="580" r:id="rId28"/>
    <p:sldId id="568" r:id="rId29"/>
    <p:sldId id="569" r:id="rId30"/>
    <p:sldId id="584" r:id="rId31"/>
    <p:sldId id="574" r:id="rId32"/>
    <p:sldId id="581" r:id="rId33"/>
    <p:sldId id="582" r:id="rId34"/>
    <p:sldId id="585" r:id="rId35"/>
    <p:sldId id="570" r:id="rId36"/>
    <p:sldId id="586" r:id="rId37"/>
    <p:sldId id="587" r:id="rId38"/>
    <p:sldId id="546" r:id="rId39"/>
    <p:sldId id="547" r:id="rId40"/>
    <p:sldId id="548" r:id="rId41"/>
    <p:sldId id="588" r:id="rId42"/>
    <p:sldId id="48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key Hawk" initials="MLH" lastIdx="2" clrIdx="0"/>
  <p:cmAuthor id="1" name="Alyssa Darden" initials="AD" lastIdx="9"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CCFF"/>
    <a:srgbClr val="FF7600"/>
    <a:srgbClr val="CC00FF"/>
    <a:srgbClr val="A9316F"/>
    <a:srgbClr val="419A3C"/>
    <a:srgbClr val="0B7CCB"/>
    <a:srgbClr val="E18100"/>
    <a:srgbClr val="CCFF66"/>
    <a:srgbClr val="2F416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3453" autoAdjust="0"/>
    <p:restoredTop sz="75337" autoAdjust="0"/>
  </p:normalViewPr>
  <p:slideViewPr>
    <p:cSldViewPr snapToObjects="1" showGuides="1">
      <p:cViewPr>
        <p:scale>
          <a:sx n="60" d="100"/>
          <a:sy n="60" d="100"/>
        </p:scale>
        <p:origin x="-2352" y="-618"/>
      </p:cViewPr>
      <p:guideLst>
        <p:guide orient="horz" pos="672"/>
        <p:guide/>
      </p:guideLst>
    </p:cSldViewPr>
  </p:slideViewPr>
  <p:outlineViewPr>
    <p:cViewPr>
      <p:scale>
        <a:sx n="33" d="100"/>
        <a:sy n="33" d="100"/>
      </p:scale>
      <p:origin x="0" y="1326"/>
    </p:cViewPr>
  </p:outlineViewPr>
  <p:notesTextViewPr>
    <p:cViewPr>
      <p:scale>
        <a:sx n="100" d="100"/>
        <a:sy n="100" d="100"/>
      </p:scale>
      <p:origin x="0" y="0"/>
    </p:cViewPr>
  </p:notesTextViewPr>
  <p:sorterViewPr>
    <p:cViewPr>
      <p:scale>
        <a:sx n="75" d="100"/>
        <a:sy n="75" d="100"/>
      </p:scale>
      <p:origin x="0" y="0"/>
    </p:cViewPr>
  </p:sorterViewPr>
  <p:notesViewPr>
    <p:cSldViewPr snapToObjects="1">
      <p:cViewPr>
        <p:scale>
          <a:sx n="100" d="100"/>
          <a:sy n="100" d="100"/>
        </p:scale>
        <p:origin x="-3552" y="13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oode\Dropbox\V&amp;R_Project\Analysis\Demographics%20Phase%201%20and%202%20rev.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s%20Comparison%20rev%20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oode\Dropbox\V&amp;R_Project\Publications,%20Papers,%20and%20Presentations\ACRL%202013\ACRL%202013%20Connaway%20Lanclos%20Hood%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s%20Comparison%20rev%20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oode\Dropbox\V&amp;R_Project\Publications,%20Papers,%20and%20Presentations\ACRL%202013\ACRL%202013%20Connaway%20Lanclos%20Hood%20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s%20Comparison%20rev%20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s%20Comparison%20rev%20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s%20Comparison%20rev%204.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s%20Comparison%20rev%204.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hoode\Dropbox\V&amp;R_Project\Publications,%20Papers,%20and%20Presentations\ACRL%202013\ACRL%202013%20Connaway%20Lanclos%20Hood%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stacked"/>
        <c:ser>
          <c:idx val="0"/>
          <c:order val="0"/>
          <c:tx>
            <c:strRef>
              <c:f>'By Stages'!$O$3</c:f>
              <c:strCache>
                <c:ptCount val="1"/>
                <c:pt idx="0">
                  <c:v>Female</c:v>
                </c:pt>
              </c:strCache>
            </c:strRef>
          </c:tx>
          <c:dLbls>
            <c:txPr>
              <a:bodyPr/>
              <a:lstStyle/>
              <a:p>
                <a:pPr>
                  <a:defRPr sz="1600" b="1"/>
                </a:pPr>
                <a:endParaRPr lang="en-US"/>
              </a:p>
            </c:txPr>
            <c:dLblPos val="ctr"/>
            <c:showVal val="1"/>
          </c:dLbls>
          <c:cat>
            <c:strRef>
              <c:f>'By Stages'!$P$2:$Q$2</c:f>
              <c:strCache>
                <c:ptCount val="2"/>
                <c:pt idx="0">
                  <c:v>US</c:v>
                </c:pt>
                <c:pt idx="1">
                  <c:v>UK</c:v>
                </c:pt>
              </c:strCache>
            </c:strRef>
          </c:cat>
          <c:val>
            <c:numRef>
              <c:f>'By Stages'!$P$3:$Q$3</c:f>
              <c:numCache>
                <c:formatCode>General</c:formatCode>
                <c:ptCount val="2"/>
                <c:pt idx="0">
                  <c:v>15</c:v>
                </c:pt>
                <c:pt idx="1">
                  <c:v>19</c:v>
                </c:pt>
              </c:numCache>
            </c:numRef>
          </c:val>
        </c:ser>
        <c:ser>
          <c:idx val="1"/>
          <c:order val="1"/>
          <c:tx>
            <c:strRef>
              <c:f>'By Stages'!$O$4</c:f>
              <c:strCache>
                <c:ptCount val="1"/>
                <c:pt idx="0">
                  <c:v>Male</c:v>
                </c:pt>
              </c:strCache>
            </c:strRef>
          </c:tx>
          <c:dLbls>
            <c:txPr>
              <a:bodyPr/>
              <a:lstStyle/>
              <a:p>
                <a:pPr>
                  <a:defRPr sz="1600" b="1"/>
                </a:pPr>
                <a:endParaRPr lang="en-US"/>
              </a:p>
            </c:txPr>
            <c:dLblPos val="ctr"/>
            <c:showVal val="1"/>
          </c:dLbls>
          <c:cat>
            <c:strRef>
              <c:f>'By Stages'!$P$2:$Q$2</c:f>
              <c:strCache>
                <c:ptCount val="2"/>
                <c:pt idx="0">
                  <c:v>US</c:v>
                </c:pt>
                <c:pt idx="1">
                  <c:v>UK</c:v>
                </c:pt>
              </c:strCache>
            </c:strRef>
          </c:cat>
          <c:val>
            <c:numRef>
              <c:f>'By Stages'!$P$4:$Q$4</c:f>
              <c:numCache>
                <c:formatCode>General</c:formatCode>
                <c:ptCount val="2"/>
                <c:pt idx="0">
                  <c:v>16</c:v>
                </c:pt>
                <c:pt idx="1">
                  <c:v>11</c:v>
                </c:pt>
              </c:numCache>
            </c:numRef>
          </c:val>
        </c:ser>
        <c:dLbls>
          <c:showVal val="1"/>
        </c:dLbls>
        <c:overlap val="100"/>
        <c:axId val="124455168"/>
        <c:axId val="124465152"/>
      </c:barChart>
      <c:catAx>
        <c:axId val="124455168"/>
        <c:scaling>
          <c:orientation val="minMax"/>
        </c:scaling>
        <c:axPos val="b"/>
        <c:tickLblPos val="nextTo"/>
        <c:txPr>
          <a:bodyPr/>
          <a:lstStyle/>
          <a:p>
            <a:pPr>
              <a:defRPr sz="1600" b="1"/>
            </a:pPr>
            <a:endParaRPr lang="en-US"/>
          </a:p>
        </c:txPr>
        <c:crossAx val="124465152"/>
        <c:crosses val="autoZero"/>
        <c:auto val="1"/>
        <c:lblAlgn val="ctr"/>
        <c:lblOffset val="100"/>
      </c:catAx>
      <c:valAx>
        <c:axId val="124465152"/>
        <c:scaling>
          <c:orientation val="minMax"/>
        </c:scaling>
        <c:axPos val="l"/>
        <c:majorGridlines/>
        <c:numFmt formatCode="General" sourceLinked="1"/>
        <c:tickLblPos val="nextTo"/>
        <c:txPr>
          <a:bodyPr/>
          <a:lstStyle/>
          <a:p>
            <a:pPr>
              <a:defRPr sz="1600" b="1"/>
            </a:pPr>
            <a:endParaRPr lang="en-US"/>
          </a:p>
        </c:txPr>
        <c:crossAx val="124455168"/>
        <c:crosses val="autoZero"/>
        <c:crossBetween val="between"/>
      </c:valAx>
    </c:plotArea>
    <c:legend>
      <c:legendPos val="r"/>
      <c:txPr>
        <a:bodyPr/>
        <a:lstStyle/>
        <a:p>
          <a:pPr>
            <a:defRPr sz="1600" b="1"/>
          </a:pPr>
          <a:endParaRPr lang="en-US"/>
        </a:p>
      </c:txPr>
    </c:legend>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Sheet1!$B$295</c:f>
              <c:strCache>
                <c:ptCount val="1"/>
                <c:pt idx="0">
                  <c:v>Google</c:v>
                </c:pt>
              </c:strCache>
            </c:strRef>
          </c:tx>
          <c:dLbls>
            <c:dLbl>
              <c:idx val="0"/>
              <c:tx>
                <c:rich>
                  <a:bodyPr/>
                  <a:lstStyle/>
                  <a:p>
                    <a:r>
                      <a:rPr lang="en-US" sz="1600" b="1">
                        <a:solidFill>
                          <a:schemeClr val="bg1"/>
                        </a:solidFill>
                      </a:rPr>
                      <a:t>8</a:t>
                    </a:r>
                    <a:r>
                      <a:rPr lang="en-US"/>
                      <a:t>4%,</a:t>
                    </a:r>
                  </a:p>
                  <a:p>
                    <a:r>
                      <a:rPr lang="en-US"/>
                      <a:t>26</a:t>
                    </a:r>
                  </a:p>
                </c:rich>
              </c:tx>
              <c:dLblPos val="ctr"/>
              <c:showVal val="1"/>
            </c:dLbl>
            <c:dLbl>
              <c:idx val="1"/>
              <c:tx>
                <c:rich>
                  <a:bodyPr/>
                  <a:lstStyle/>
                  <a:p>
                    <a:r>
                      <a:rPr lang="en-US" sz="1600" b="1">
                        <a:solidFill>
                          <a:schemeClr val="bg1"/>
                        </a:solidFill>
                      </a:rPr>
                      <a:t>1</a:t>
                    </a:r>
                    <a:r>
                      <a:rPr lang="en-US"/>
                      <a:t>00%,</a:t>
                    </a:r>
                  </a:p>
                  <a:p>
                    <a:r>
                      <a:rPr lang="en-US"/>
                      <a:t>10</a:t>
                    </a:r>
                  </a:p>
                </c:rich>
              </c:tx>
              <c:dLblPos val="ctr"/>
              <c:showVal val="1"/>
            </c:dLbl>
            <c:dLbl>
              <c:idx val="2"/>
              <c:tx>
                <c:rich>
                  <a:bodyPr/>
                  <a:lstStyle/>
                  <a:p>
                    <a:r>
                      <a:rPr lang="en-US" sz="1600" b="1">
                        <a:solidFill>
                          <a:schemeClr val="bg1"/>
                        </a:solidFill>
                      </a:rPr>
                      <a:t>9</a:t>
                    </a:r>
                    <a:r>
                      <a:rPr lang="en-US"/>
                      <a:t>0%,</a:t>
                    </a:r>
                  </a:p>
                  <a:p>
                    <a:r>
                      <a:rPr lang="en-US"/>
                      <a:t>9</a:t>
                    </a:r>
                  </a:p>
                </c:rich>
              </c:tx>
              <c:dLblPos val="ctr"/>
              <c:showVal val="1"/>
            </c:dLbl>
            <c:dLbl>
              <c:idx val="3"/>
              <c:tx>
                <c:rich>
                  <a:bodyPr/>
                  <a:lstStyle/>
                  <a:p>
                    <a:r>
                      <a:rPr lang="en-US" sz="1600" b="1">
                        <a:solidFill>
                          <a:schemeClr val="bg1"/>
                        </a:solidFill>
                      </a:rPr>
                      <a:t>8</a:t>
                    </a:r>
                    <a:r>
                      <a:rPr lang="en-US"/>
                      <a:t>0%,</a:t>
                    </a:r>
                  </a:p>
                  <a:p>
                    <a:r>
                      <a:rPr lang="en-US"/>
                      <a:t>8</a:t>
                    </a:r>
                  </a:p>
                </c:rich>
              </c:tx>
              <c:dLblPos val="ctr"/>
              <c:showVal val="1"/>
            </c:dLbl>
            <c:txPr>
              <a:bodyPr/>
              <a:lstStyle/>
              <a:p>
                <a:pPr>
                  <a:defRPr sz="1600" b="1">
                    <a:solidFill>
                      <a:schemeClr val="bg1"/>
                    </a:solidFill>
                  </a:defRPr>
                </a:pPr>
                <a:endParaRPr lang="en-US"/>
              </a:p>
            </c:txPr>
            <c:dLblPos val="ctr"/>
            <c:showVal val="1"/>
          </c:dLbls>
          <c:cat>
            <c:strRef>
              <c:f>Sheet1!$C$294:$F$294</c:f>
              <c:strCache>
                <c:ptCount val="4"/>
                <c:pt idx="0">
                  <c:v>Emerging Interviews 
(n=31)</c:v>
                </c:pt>
                <c:pt idx="1">
                  <c:v>Establishing Interviews 
(n=10)</c:v>
                </c:pt>
                <c:pt idx="2">
                  <c:v>Embedding Interviews 
(n=10)</c:v>
                </c:pt>
                <c:pt idx="3">
                  <c:v>Experiencing Interviews 
(n=10)</c:v>
                </c:pt>
              </c:strCache>
            </c:strRef>
          </c:cat>
          <c:val>
            <c:numRef>
              <c:f>Sheet1!$C$295:$F$295</c:f>
              <c:numCache>
                <c:formatCode>0%</c:formatCode>
                <c:ptCount val="4"/>
                <c:pt idx="0">
                  <c:v>0.84000000000000064</c:v>
                </c:pt>
                <c:pt idx="1">
                  <c:v>1</c:v>
                </c:pt>
                <c:pt idx="2">
                  <c:v>0.9</c:v>
                </c:pt>
                <c:pt idx="3">
                  <c:v>0.8</c:v>
                </c:pt>
              </c:numCache>
            </c:numRef>
          </c:val>
        </c:ser>
        <c:dLbls>
          <c:showVal val="1"/>
        </c:dLbls>
        <c:gapWidth val="50"/>
        <c:axId val="144486784"/>
        <c:axId val="144488320"/>
      </c:barChart>
      <c:catAx>
        <c:axId val="144486784"/>
        <c:scaling>
          <c:orientation val="minMax"/>
        </c:scaling>
        <c:axPos val="b"/>
        <c:tickLblPos val="nextTo"/>
        <c:txPr>
          <a:bodyPr/>
          <a:lstStyle/>
          <a:p>
            <a:pPr>
              <a:defRPr sz="1600" b="1"/>
            </a:pPr>
            <a:endParaRPr lang="en-US"/>
          </a:p>
        </c:txPr>
        <c:crossAx val="144488320"/>
        <c:crosses val="autoZero"/>
        <c:auto val="1"/>
        <c:lblAlgn val="ctr"/>
        <c:lblOffset val="100"/>
      </c:catAx>
      <c:valAx>
        <c:axId val="144488320"/>
        <c:scaling>
          <c:orientation val="minMax"/>
        </c:scaling>
        <c:axPos val="l"/>
        <c:majorGridlines/>
        <c:numFmt formatCode="0%" sourceLinked="1"/>
        <c:tickLblPos val="nextTo"/>
        <c:txPr>
          <a:bodyPr/>
          <a:lstStyle/>
          <a:p>
            <a:pPr>
              <a:defRPr sz="1600" b="1"/>
            </a:pPr>
            <a:endParaRPr lang="en-US"/>
          </a:p>
        </c:txPr>
        <c:crossAx val="144486784"/>
        <c:crosses val="autoZero"/>
        <c:crossBetween val="between"/>
      </c:valAx>
    </c:plotArea>
    <c:legend>
      <c:legendPos val="r"/>
      <c:txPr>
        <a:bodyPr/>
        <a:lstStyle/>
        <a:p>
          <a:pPr>
            <a:defRPr sz="1600" b="1"/>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stacked"/>
        <c:ser>
          <c:idx val="0"/>
          <c:order val="0"/>
          <c:tx>
            <c:strRef>
              <c:f>'[Demographics Phase 1 and 2 rev.xlsx]By Stages'!$J$112</c:f>
              <c:strCache>
                <c:ptCount val="1"/>
                <c:pt idx="0">
                  <c:v>Humanities</c:v>
                </c:pt>
              </c:strCache>
            </c:strRef>
          </c:tx>
          <c:dLbls>
            <c:txPr>
              <a:bodyPr/>
              <a:lstStyle/>
              <a:p>
                <a:pPr>
                  <a:defRPr sz="1600" b="1"/>
                </a:pPr>
                <a:endParaRPr lang="en-US"/>
              </a:p>
            </c:txPr>
            <c:showVal val="1"/>
          </c:dLbls>
          <c:cat>
            <c:strRef>
              <c:f>'[Demographics Phase 1 and 2 rev.xlsx]By Stages'!$I$113:$I$116</c:f>
              <c:strCache>
                <c:ptCount val="4"/>
                <c:pt idx="0">
                  <c:v>Emerging</c:v>
                </c:pt>
                <c:pt idx="1">
                  <c:v>Establishing</c:v>
                </c:pt>
                <c:pt idx="2">
                  <c:v>Embedding</c:v>
                </c:pt>
                <c:pt idx="3">
                  <c:v>Experiencing</c:v>
                </c:pt>
              </c:strCache>
            </c:strRef>
          </c:cat>
          <c:val>
            <c:numRef>
              <c:f>'[Demographics Phase 1 and 2 rev.xlsx]By Stages'!$J$113:$J$116</c:f>
              <c:numCache>
                <c:formatCode>General</c:formatCode>
                <c:ptCount val="4"/>
                <c:pt idx="0">
                  <c:v>2</c:v>
                </c:pt>
                <c:pt idx="1">
                  <c:v>1</c:v>
                </c:pt>
                <c:pt idx="2">
                  <c:v>4</c:v>
                </c:pt>
                <c:pt idx="3">
                  <c:v>3</c:v>
                </c:pt>
              </c:numCache>
            </c:numRef>
          </c:val>
        </c:ser>
        <c:ser>
          <c:idx val="1"/>
          <c:order val="1"/>
          <c:tx>
            <c:strRef>
              <c:f>'[Demographics Phase 1 and 2 rev.xlsx]By Stages'!$K$112</c:f>
              <c:strCache>
                <c:ptCount val="1"/>
                <c:pt idx="0">
                  <c:v>Social Sciences</c:v>
                </c:pt>
              </c:strCache>
            </c:strRef>
          </c:tx>
          <c:dLbls>
            <c:txPr>
              <a:bodyPr/>
              <a:lstStyle/>
              <a:p>
                <a:pPr>
                  <a:defRPr sz="1600"/>
                </a:pPr>
                <a:endParaRPr lang="en-US"/>
              </a:p>
            </c:txPr>
            <c:showVal val="1"/>
          </c:dLbls>
          <c:cat>
            <c:strRef>
              <c:f>'[Demographics Phase 1 and 2 rev.xlsx]By Stages'!$I$113:$I$116</c:f>
              <c:strCache>
                <c:ptCount val="4"/>
                <c:pt idx="0">
                  <c:v>Emerging</c:v>
                </c:pt>
                <c:pt idx="1">
                  <c:v>Establishing</c:v>
                </c:pt>
                <c:pt idx="2">
                  <c:v>Embedding</c:v>
                </c:pt>
                <c:pt idx="3">
                  <c:v>Experiencing</c:v>
                </c:pt>
              </c:strCache>
            </c:strRef>
          </c:cat>
          <c:val>
            <c:numRef>
              <c:f>'[Demographics Phase 1 and 2 rev.xlsx]By Stages'!$K$113:$K$116</c:f>
              <c:numCache>
                <c:formatCode>General</c:formatCode>
                <c:ptCount val="4"/>
                <c:pt idx="0">
                  <c:v>1</c:v>
                </c:pt>
                <c:pt idx="1">
                  <c:v>2</c:v>
                </c:pt>
                <c:pt idx="2">
                  <c:v>2</c:v>
                </c:pt>
                <c:pt idx="3">
                  <c:v>1</c:v>
                </c:pt>
              </c:numCache>
            </c:numRef>
          </c:val>
        </c:ser>
        <c:ser>
          <c:idx val="2"/>
          <c:order val="2"/>
          <c:tx>
            <c:strRef>
              <c:f>'[Demographics Phase 1 and 2 rev.xlsx]By Stages'!$L$112</c:f>
              <c:strCache>
                <c:ptCount val="1"/>
                <c:pt idx="0">
                  <c:v>Natural Sciences</c:v>
                </c:pt>
              </c:strCache>
            </c:strRef>
          </c:tx>
          <c:dLbls>
            <c:txPr>
              <a:bodyPr/>
              <a:lstStyle/>
              <a:p>
                <a:pPr>
                  <a:defRPr sz="1600" b="1"/>
                </a:pPr>
                <a:endParaRPr lang="en-US"/>
              </a:p>
            </c:txPr>
            <c:showVal val="1"/>
          </c:dLbls>
          <c:cat>
            <c:strRef>
              <c:f>'[Demographics Phase 1 and 2 rev.xlsx]By Stages'!$I$113:$I$116</c:f>
              <c:strCache>
                <c:ptCount val="4"/>
                <c:pt idx="0">
                  <c:v>Emerging</c:v>
                </c:pt>
                <c:pt idx="1">
                  <c:v>Establishing</c:v>
                </c:pt>
                <c:pt idx="2">
                  <c:v>Embedding</c:v>
                </c:pt>
                <c:pt idx="3">
                  <c:v>Experiencing</c:v>
                </c:pt>
              </c:strCache>
            </c:strRef>
          </c:cat>
          <c:val>
            <c:numRef>
              <c:f>'[Demographics Phase 1 and 2 rev.xlsx]By Stages'!$L$113:$L$116</c:f>
              <c:numCache>
                <c:formatCode>General</c:formatCode>
                <c:ptCount val="4"/>
                <c:pt idx="0">
                  <c:v>3</c:v>
                </c:pt>
                <c:pt idx="1">
                  <c:v>1</c:v>
                </c:pt>
                <c:pt idx="2">
                  <c:v>2</c:v>
                </c:pt>
                <c:pt idx="3">
                  <c:v>3</c:v>
                </c:pt>
              </c:numCache>
            </c:numRef>
          </c:val>
        </c:ser>
        <c:ser>
          <c:idx val="3"/>
          <c:order val="3"/>
          <c:tx>
            <c:strRef>
              <c:f>'[Demographics Phase 1 and 2 rev.xlsx]By Stages'!$M$112</c:f>
              <c:strCache>
                <c:ptCount val="1"/>
                <c:pt idx="0">
                  <c:v>Formal Sciences</c:v>
                </c:pt>
              </c:strCache>
            </c:strRef>
          </c:tx>
          <c:dLbls>
            <c:txPr>
              <a:bodyPr/>
              <a:lstStyle/>
              <a:p>
                <a:pPr>
                  <a:defRPr sz="1600" b="1"/>
                </a:pPr>
                <a:endParaRPr lang="en-US"/>
              </a:p>
            </c:txPr>
            <c:showVal val="1"/>
          </c:dLbls>
          <c:cat>
            <c:strRef>
              <c:f>'[Demographics Phase 1 and 2 rev.xlsx]By Stages'!$I$113:$I$116</c:f>
              <c:strCache>
                <c:ptCount val="4"/>
                <c:pt idx="0">
                  <c:v>Emerging</c:v>
                </c:pt>
                <c:pt idx="1">
                  <c:v>Establishing</c:v>
                </c:pt>
                <c:pt idx="2">
                  <c:v>Embedding</c:v>
                </c:pt>
                <c:pt idx="3">
                  <c:v>Experiencing</c:v>
                </c:pt>
              </c:strCache>
            </c:strRef>
          </c:cat>
          <c:val>
            <c:numRef>
              <c:f>'[Demographics Phase 1 and 2 rev.xlsx]By Stages'!$M$113:$M$116</c:f>
              <c:numCache>
                <c:formatCode>General</c:formatCode>
                <c:ptCount val="4"/>
                <c:pt idx="1">
                  <c:v>2</c:v>
                </c:pt>
              </c:numCache>
            </c:numRef>
          </c:val>
        </c:ser>
        <c:ser>
          <c:idx val="4"/>
          <c:order val="4"/>
          <c:tx>
            <c:strRef>
              <c:f>'[Demographics Phase 1 and 2 rev.xlsx]By Stages'!$N$112</c:f>
              <c:strCache>
                <c:ptCount val="1"/>
                <c:pt idx="0">
                  <c:v>Professions &amp; Applied Sciences</c:v>
                </c:pt>
              </c:strCache>
            </c:strRef>
          </c:tx>
          <c:dLbls>
            <c:txPr>
              <a:bodyPr/>
              <a:lstStyle/>
              <a:p>
                <a:pPr>
                  <a:defRPr sz="1600" b="1"/>
                </a:pPr>
                <a:endParaRPr lang="en-US"/>
              </a:p>
            </c:txPr>
            <c:showVal val="1"/>
          </c:dLbls>
          <c:cat>
            <c:strRef>
              <c:f>'[Demographics Phase 1 and 2 rev.xlsx]By Stages'!$I$113:$I$116</c:f>
              <c:strCache>
                <c:ptCount val="4"/>
                <c:pt idx="0">
                  <c:v>Emerging</c:v>
                </c:pt>
                <c:pt idx="1">
                  <c:v>Establishing</c:v>
                </c:pt>
                <c:pt idx="2">
                  <c:v>Embedding</c:v>
                </c:pt>
                <c:pt idx="3">
                  <c:v>Experiencing</c:v>
                </c:pt>
              </c:strCache>
            </c:strRef>
          </c:cat>
          <c:val>
            <c:numRef>
              <c:f>'[Demographics Phase 1 and 2 rev.xlsx]By Stages'!$N$113:$N$116</c:f>
              <c:numCache>
                <c:formatCode>General</c:formatCode>
                <c:ptCount val="4"/>
                <c:pt idx="0">
                  <c:v>9</c:v>
                </c:pt>
                <c:pt idx="1">
                  <c:v>7</c:v>
                </c:pt>
                <c:pt idx="2">
                  <c:v>2</c:v>
                </c:pt>
                <c:pt idx="3">
                  <c:v>3</c:v>
                </c:pt>
              </c:numCache>
            </c:numRef>
          </c:val>
        </c:ser>
        <c:ser>
          <c:idx val="6"/>
          <c:order val="5"/>
          <c:tx>
            <c:strRef>
              <c:f>'[Demographics Phase 1 and 2 rev.xlsx]By Stages'!$O$112</c:f>
              <c:strCache>
                <c:ptCount val="1"/>
                <c:pt idx="0">
                  <c:v>Undeclared</c:v>
                </c:pt>
              </c:strCache>
            </c:strRef>
          </c:tx>
          <c:dLbls>
            <c:txPr>
              <a:bodyPr/>
              <a:lstStyle/>
              <a:p>
                <a:pPr>
                  <a:defRPr sz="1600" b="1"/>
                </a:pPr>
                <a:endParaRPr lang="en-US"/>
              </a:p>
            </c:txPr>
            <c:showVal val="1"/>
          </c:dLbls>
          <c:cat>
            <c:strRef>
              <c:f>'[Demographics Phase 1 and 2 rev.xlsx]By Stages'!$I$113:$I$116</c:f>
              <c:strCache>
                <c:ptCount val="4"/>
                <c:pt idx="0">
                  <c:v>Emerging</c:v>
                </c:pt>
                <c:pt idx="1">
                  <c:v>Establishing</c:v>
                </c:pt>
                <c:pt idx="2">
                  <c:v>Embedding</c:v>
                </c:pt>
                <c:pt idx="3">
                  <c:v>Experiencing</c:v>
                </c:pt>
              </c:strCache>
            </c:strRef>
          </c:cat>
          <c:val>
            <c:numRef>
              <c:f>'[Demographics Phase 1 and 2 rev.xlsx]By Stages'!$O$113:$O$116</c:f>
              <c:numCache>
                <c:formatCode>General</c:formatCode>
                <c:ptCount val="4"/>
                <c:pt idx="0">
                  <c:v>2</c:v>
                </c:pt>
              </c:numCache>
            </c:numRef>
          </c:val>
        </c:ser>
        <c:dLbls>
          <c:showVal val="1"/>
        </c:dLbls>
        <c:overlap val="100"/>
        <c:axId val="124573568"/>
        <c:axId val="124575104"/>
      </c:barChart>
      <c:catAx>
        <c:axId val="124573568"/>
        <c:scaling>
          <c:orientation val="minMax"/>
        </c:scaling>
        <c:axPos val="b"/>
        <c:tickLblPos val="nextTo"/>
        <c:txPr>
          <a:bodyPr/>
          <a:lstStyle/>
          <a:p>
            <a:pPr>
              <a:defRPr sz="1600" b="1"/>
            </a:pPr>
            <a:endParaRPr lang="en-US"/>
          </a:p>
        </c:txPr>
        <c:crossAx val="124575104"/>
        <c:crosses val="autoZero"/>
        <c:auto val="1"/>
        <c:lblAlgn val="ctr"/>
        <c:lblOffset val="100"/>
      </c:catAx>
      <c:valAx>
        <c:axId val="124575104"/>
        <c:scaling>
          <c:orientation val="minMax"/>
        </c:scaling>
        <c:axPos val="l"/>
        <c:majorGridlines/>
        <c:numFmt formatCode="General" sourceLinked="1"/>
        <c:tickLblPos val="nextTo"/>
        <c:txPr>
          <a:bodyPr/>
          <a:lstStyle/>
          <a:p>
            <a:pPr>
              <a:defRPr sz="1600" b="1"/>
            </a:pPr>
            <a:endParaRPr lang="en-US"/>
          </a:p>
        </c:txPr>
        <c:crossAx val="124573568"/>
        <c:crosses val="autoZero"/>
        <c:crossBetween val="between"/>
      </c:valAx>
    </c:plotArea>
    <c:legend>
      <c:legendPos val="r"/>
      <c:txPr>
        <a:bodyPr/>
        <a:lstStyle/>
        <a:p>
          <a:pPr>
            <a:defRPr sz="1600" b="1"/>
          </a:pPr>
          <a:endParaRPr lang="en-US"/>
        </a:p>
      </c:tx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Sheet1!$B$122</c:f>
              <c:strCache>
                <c:ptCount val="1"/>
                <c:pt idx="0">
                  <c:v>Digital</c:v>
                </c:pt>
              </c:strCache>
            </c:strRef>
          </c:tx>
          <c:dLbls>
            <c:dLbl>
              <c:idx val="0"/>
              <c:tx>
                <c:rich>
                  <a:bodyPr/>
                  <a:lstStyle/>
                  <a:p>
                    <a:r>
                      <a:rPr lang="en-US" sz="1400" b="1">
                        <a:solidFill>
                          <a:schemeClr val="bg1"/>
                        </a:solidFill>
                      </a:rPr>
                      <a:t>9</a:t>
                    </a:r>
                    <a:r>
                      <a:rPr lang="en-US"/>
                      <a:t>7%, </a:t>
                    </a:r>
                  </a:p>
                  <a:p>
                    <a:r>
                      <a:rPr lang="en-US"/>
                      <a:t>30</a:t>
                    </a:r>
                  </a:p>
                </c:rich>
              </c:tx>
              <c:dLblPos val="ctr"/>
              <c:showVal val="1"/>
            </c:dLbl>
            <c:dLbl>
              <c:idx val="1"/>
              <c:tx>
                <c:rich>
                  <a:bodyPr/>
                  <a:lstStyle/>
                  <a:p>
                    <a:r>
                      <a:rPr lang="en-US" sz="1400" b="1">
                        <a:solidFill>
                          <a:schemeClr val="bg1"/>
                        </a:solidFill>
                      </a:rPr>
                      <a:t>1</a:t>
                    </a:r>
                    <a:r>
                      <a:rPr lang="en-US"/>
                      <a:t>00%,</a:t>
                    </a:r>
                  </a:p>
                  <a:p>
                    <a:r>
                      <a:rPr lang="en-US"/>
                      <a:t>10</a:t>
                    </a:r>
                  </a:p>
                </c:rich>
              </c:tx>
              <c:dLblPos val="ctr"/>
              <c:showVal val="1"/>
            </c:dLbl>
            <c:dLbl>
              <c:idx val="2"/>
              <c:tx>
                <c:rich>
                  <a:bodyPr/>
                  <a:lstStyle/>
                  <a:p>
                    <a:r>
                      <a:rPr lang="en-US" sz="1400" b="1">
                        <a:solidFill>
                          <a:schemeClr val="bg1"/>
                        </a:solidFill>
                      </a:rPr>
                      <a:t>1</a:t>
                    </a:r>
                    <a:r>
                      <a:rPr lang="en-US"/>
                      <a:t>00%,</a:t>
                    </a:r>
                  </a:p>
                  <a:p>
                    <a:r>
                      <a:rPr lang="en-US"/>
                      <a:t>10</a:t>
                    </a:r>
                  </a:p>
                </c:rich>
              </c:tx>
              <c:dLblPos val="ctr"/>
              <c:showVal val="1"/>
            </c:dLbl>
            <c:dLbl>
              <c:idx val="3"/>
              <c:tx>
                <c:rich>
                  <a:bodyPr/>
                  <a:lstStyle/>
                  <a:p>
                    <a:r>
                      <a:rPr lang="en-US" sz="1400" b="1">
                        <a:solidFill>
                          <a:schemeClr val="bg1"/>
                        </a:solidFill>
                      </a:rPr>
                      <a:t>1</a:t>
                    </a:r>
                    <a:r>
                      <a:rPr lang="en-US"/>
                      <a:t>00%,</a:t>
                    </a:r>
                  </a:p>
                  <a:p>
                    <a:r>
                      <a:rPr lang="en-US"/>
                      <a:t>10</a:t>
                    </a:r>
                  </a:p>
                </c:rich>
              </c:tx>
              <c:dLblPos val="ctr"/>
              <c:showVal val="1"/>
            </c:dLbl>
            <c:txPr>
              <a:bodyPr/>
              <a:lstStyle/>
              <a:p>
                <a:pPr>
                  <a:defRPr sz="1400" b="1">
                    <a:solidFill>
                      <a:schemeClr val="bg1"/>
                    </a:solidFill>
                  </a:defRPr>
                </a:pPr>
                <a:endParaRPr lang="en-US"/>
              </a:p>
            </c:txPr>
            <c:dLblPos val="ctr"/>
            <c:showVal val="1"/>
          </c:dLbls>
          <c:cat>
            <c:strRef>
              <c:f>Sheet1!$C$121:$F$121</c:f>
              <c:strCache>
                <c:ptCount val="4"/>
                <c:pt idx="0">
                  <c:v>Emerging Interviews 
(n=31)</c:v>
                </c:pt>
                <c:pt idx="1">
                  <c:v>Establishing Interviews 
(n=10)</c:v>
                </c:pt>
                <c:pt idx="2">
                  <c:v>Embedding Interviews 
(n=10)</c:v>
                </c:pt>
                <c:pt idx="3">
                  <c:v>Experiencing Interviews 
(n=10)</c:v>
                </c:pt>
              </c:strCache>
            </c:strRef>
          </c:cat>
          <c:val>
            <c:numRef>
              <c:f>Sheet1!$C$122:$F$122</c:f>
              <c:numCache>
                <c:formatCode>0%</c:formatCode>
                <c:ptCount val="4"/>
                <c:pt idx="0">
                  <c:v>0.96800000000000064</c:v>
                </c:pt>
                <c:pt idx="1">
                  <c:v>1</c:v>
                </c:pt>
                <c:pt idx="2">
                  <c:v>1</c:v>
                </c:pt>
                <c:pt idx="3">
                  <c:v>1</c:v>
                </c:pt>
              </c:numCache>
            </c:numRef>
          </c:val>
        </c:ser>
        <c:dLbls>
          <c:showVal val="1"/>
        </c:dLbls>
        <c:axId val="125980032"/>
        <c:axId val="126702720"/>
      </c:barChart>
      <c:catAx>
        <c:axId val="125980032"/>
        <c:scaling>
          <c:orientation val="minMax"/>
        </c:scaling>
        <c:axPos val="b"/>
        <c:tickLblPos val="nextTo"/>
        <c:txPr>
          <a:bodyPr/>
          <a:lstStyle/>
          <a:p>
            <a:pPr>
              <a:defRPr sz="1600" b="1"/>
            </a:pPr>
            <a:endParaRPr lang="en-US"/>
          </a:p>
        </c:txPr>
        <c:crossAx val="126702720"/>
        <c:crosses val="autoZero"/>
        <c:auto val="1"/>
        <c:lblAlgn val="ctr"/>
        <c:lblOffset val="100"/>
      </c:catAx>
      <c:valAx>
        <c:axId val="126702720"/>
        <c:scaling>
          <c:orientation val="minMax"/>
          <c:max val="1"/>
          <c:min val="0.95000000000000062"/>
        </c:scaling>
        <c:axPos val="l"/>
        <c:majorGridlines/>
        <c:numFmt formatCode="0%" sourceLinked="1"/>
        <c:tickLblPos val="nextTo"/>
        <c:txPr>
          <a:bodyPr/>
          <a:lstStyle/>
          <a:p>
            <a:pPr>
              <a:defRPr sz="1600" b="1"/>
            </a:pPr>
            <a:endParaRPr lang="en-US"/>
          </a:p>
        </c:txPr>
        <c:crossAx val="125980032"/>
        <c:crosses val="autoZero"/>
        <c:crossBetween val="between"/>
        <c:majorUnit val="1.0000000000000005E-2"/>
        <c:minorUnit val="1.0000000000000005E-2"/>
      </c:valAx>
    </c:plotArea>
    <c:legend>
      <c:legendPos val="r"/>
      <c:txPr>
        <a:bodyPr/>
        <a:lstStyle/>
        <a:p>
          <a:pPr>
            <a:defRPr sz="1600" b="1"/>
          </a:pPr>
          <a:endParaRPr lang="en-US"/>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1"/>
          <c:order val="0"/>
          <c:tx>
            <c:strRef>
              <c:f>'[Nodes by Educational Stages Comparison rev 3 with write up.xlsx]Sheet1'!$B$123</c:f>
              <c:strCache>
                <c:ptCount val="1"/>
                <c:pt idx="0">
                  <c:v>E-books</c:v>
                </c:pt>
              </c:strCache>
            </c:strRef>
          </c:tx>
          <c:dLbls>
            <c:dLbl>
              <c:idx val="0"/>
              <c:tx>
                <c:rich>
                  <a:bodyPr/>
                  <a:lstStyle/>
                  <a:p>
                    <a:r>
                      <a:rPr lang="en-US" sz="1600" b="1"/>
                      <a:t>2</a:t>
                    </a:r>
                    <a:r>
                      <a:rPr lang="en-US"/>
                      <a:t>9%, 9</a:t>
                    </a:r>
                  </a:p>
                </c:rich>
              </c:tx>
              <c:dLblPos val="t"/>
              <c:showVal val="1"/>
            </c:dLbl>
            <c:dLbl>
              <c:idx val="1"/>
              <c:tx>
                <c:rich>
                  <a:bodyPr/>
                  <a:lstStyle/>
                  <a:p>
                    <a:r>
                      <a:rPr lang="en-US" sz="1600" b="1"/>
                      <a:t>4</a:t>
                    </a:r>
                    <a:r>
                      <a:rPr lang="en-US"/>
                      <a:t>0%, 4</a:t>
                    </a:r>
                  </a:p>
                </c:rich>
              </c:tx>
              <c:dLblPos val="t"/>
              <c:showVal val="1"/>
            </c:dLbl>
            <c:dLbl>
              <c:idx val="2"/>
              <c:tx>
                <c:rich>
                  <a:bodyPr/>
                  <a:lstStyle/>
                  <a:p>
                    <a:r>
                      <a:rPr lang="en-US" sz="1600" b="1"/>
                      <a:t>5</a:t>
                    </a:r>
                    <a:r>
                      <a:rPr lang="en-US"/>
                      <a:t>0%, 5</a:t>
                    </a:r>
                  </a:p>
                </c:rich>
              </c:tx>
              <c:dLblPos val="t"/>
              <c:showVal val="1"/>
            </c:dLbl>
            <c:dLbl>
              <c:idx val="3"/>
              <c:tx>
                <c:rich>
                  <a:bodyPr/>
                  <a:lstStyle/>
                  <a:p>
                    <a:r>
                      <a:rPr lang="en-US" sz="1600" b="1"/>
                      <a:t>4</a:t>
                    </a:r>
                    <a:r>
                      <a:rPr lang="en-US"/>
                      <a:t>0%, 4</a:t>
                    </a:r>
                  </a:p>
                </c:rich>
              </c:tx>
              <c:dLblPos val="t"/>
              <c:showVal val="1"/>
            </c:dLbl>
            <c:txPr>
              <a:bodyPr/>
              <a:lstStyle/>
              <a:p>
                <a:pPr>
                  <a:defRPr sz="1600"/>
                </a:pPr>
                <a:endParaRPr lang="en-US"/>
              </a:p>
            </c:txPr>
            <c:dLblPos val="t"/>
            <c:showVal val="1"/>
          </c:dLbls>
          <c:cat>
            <c:strRef>
              <c:f>'[Nodes by Educational Stages Comparison rev 3 with write up.xlsx]Sheet1'!$C$121:$F$121</c:f>
              <c:strCache>
                <c:ptCount val="4"/>
                <c:pt idx="0">
                  <c:v>Emerging Interviews</c:v>
                </c:pt>
                <c:pt idx="1">
                  <c:v>Establishing Interviews</c:v>
                </c:pt>
                <c:pt idx="2">
                  <c:v>Embedding Interviews</c:v>
                </c:pt>
                <c:pt idx="3">
                  <c:v>Experiencing Interviews</c:v>
                </c:pt>
              </c:strCache>
            </c:strRef>
          </c:cat>
          <c:val>
            <c:numRef>
              <c:f>'[Nodes by Educational Stages Comparison rev 3 with write up.xlsx]Sheet1'!$C$123:$F$123</c:f>
              <c:numCache>
                <c:formatCode>0%</c:formatCode>
                <c:ptCount val="4"/>
                <c:pt idx="0">
                  <c:v>0.29000000000000031</c:v>
                </c:pt>
                <c:pt idx="1">
                  <c:v>0.4</c:v>
                </c:pt>
                <c:pt idx="2">
                  <c:v>0.5</c:v>
                </c:pt>
                <c:pt idx="3">
                  <c:v>0.4</c:v>
                </c:pt>
              </c:numCache>
            </c:numRef>
          </c:val>
        </c:ser>
        <c:ser>
          <c:idx val="2"/>
          <c:order val="1"/>
          <c:tx>
            <c:strRef>
              <c:f>'[Nodes by Educational Stages Comparison rev 3 with write up.xlsx]Sheet1'!$B$124</c:f>
              <c:strCache>
                <c:ptCount val="1"/>
                <c:pt idx="0">
                  <c:v>Online Textbooks</c:v>
                </c:pt>
              </c:strCache>
            </c:strRef>
          </c:tx>
          <c:dLbls>
            <c:dLbl>
              <c:idx val="0"/>
              <c:tx>
                <c:rich>
                  <a:bodyPr/>
                  <a:lstStyle/>
                  <a:p>
                    <a:r>
                      <a:rPr lang="en-US" sz="1600" b="1"/>
                      <a:t>1</a:t>
                    </a:r>
                    <a:r>
                      <a:rPr lang="en-US"/>
                      <a:t>0%, 3</a:t>
                    </a:r>
                  </a:p>
                </c:rich>
              </c:tx>
              <c:dLblPos val="t"/>
              <c:showVal val="1"/>
            </c:dLbl>
            <c:dLbl>
              <c:idx val="1"/>
              <c:tx>
                <c:rich>
                  <a:bodyPr/>
                  <a:lstStyle/>
                  <a:p>
                    <a:r>
                      <a:rPr lang="en-US" sz="1600" b="1"/>
                      <a:t>0</a:t>
                    </a:r>
                    <a:r>
                      <a:rPr lang="en-US"/>
                      <a:t>%, 0</a:t>
                    </a:r>
                  </a:p>
                </c:rich>
              </c:tx>
              <c:dLblPos val="t"/>
              <c:showVal val="1"/>
            </c:dLbl>
            <c:dLbl>
              <c:idx val="2"/>
              <c:tx>
                <c:rich>
                  <a:bodyPr/>
                  <a:lstStyle/>
                  <a:p>
                    <a:r>
                      <a:rPr lang="en-US" sz="1600" b="1"/>
                      <a:t>1</a:t>
                    </a:r>
                    <a:r>
                      <a:rPr lang="en-US"/>
                      <a:t>0%, 1</a:t>
                    </a:r>
                  </a:p>
                </c:rich>
              </c:tx>
              <c:dLblPos val="t"/>
              <c:showVal val="1"/>
            </c:dLbl>
            <c:dLbl>
              <c:idx val="3"/>
              <c:tx>
                <c:rich>
                  <a:bodyPr/>
                  <a:lstStyle/>
                  <a:p>
                    <a:r>
                      <a:rPr lang="en-US" sz="1600" b="1"/>
                      <a:t>0</a:t>
                    </a:r>
                    <a:r>
                      <a:rPr lang="en-US"/>
                      <a:t>%, 0</a:t>
                    </a:r>
                  </a:p>
                </c:rich>
              </c:tx>
              <c:dLblPos val="t"/>
              <c:showVal val="1"/>
            </c:dLbl>
            <c:txPr>
              <a:bodyPr/>
              <a:lstStyle/>
              <a:p>
                <a:pPr>
                  <a:defRPr sz="1600"/>
                </a:pPr>
                <a:endParaRPr lang="en-US"/>
              </a:p>
            </c:txPr>
            <c:dLblPos val="t"/>
            <c:showVal val="1"/>
          </c:dLbls>
          <c:cat>
            <c:strRef>
              <c:f>'[Nodes by Educational Stages Comparison rev 3 with write up.xlsx]Sheet1'!$C$121:$F$121</c:f>
              <c:strCache>
                <c:ptCount val="4"/>
                <c:pt idx="0">
                  <c:v>Emerging Interviews</c:v>
                </c:pt>
                <c:pt idx="1">
                  <c:v>Establishing Interviews</c:v>
                </c:pt>
                <c:pt idx="2">
                  <c:v>Embedding Interviews</c:v>
                </c:pt>
                <c:pt idx="3">
                  <c:v>Experiencing Interviews</c:v>
                </c:pt>
              </c:strCache>
            </c:strRef>
          </c:cat>
          <c:val>
            <c:numRef>
              <c:f>'[Nodes by Educational Stages Comparison rev 3 with write up.xlsx]Sheet1'!$C$124:$F$124</c:f>
              <c:numCache>
                <c:formatCode>0%</c:formatCode>
                <c:ptCount val="4"/>
                <c:pt idx="0">
                  <c:v>9.7000000000000003E-2</c:v>
                </c:pt>
                <c:pt idx="1">
                  <c:v>0</c:v>
                </c:pt>
                <c:pt idx="2">
                  <c:v>0.1</c:v>
                </c:pt>
                <c:pt idx="3">
                  <c:v>0</c:v>
                </c:pt>
              </c:numCache>
            </c:numRef>
          </c:val>
        </c:ser>
        <c:ser>
          <c:idx val="3"/>
          <c:order val="2"/>
          <c:tx>
            <c:strRef>
              <c:f>'[Nodes by Educational Stages Comparison rev 3 with write up.xlsx]Sheet1'!$B$125</c:f>
              <c:strCache>
                <c:ptCount val="1"/>
                <c:pt idx="0">
                  <c:v>Databases</c:v>
                </c:pt>
              </c:strCache>
            </c:strRef>
          </c:tx>
          <c:dLbls>
            <c:dLbl>
              <c:idx val="0"/>
              <c:tx>
                <c:rich>
                  <a:bodyPr/>
                  <a:lstStyle/>
                  <a:p>
                    <a:r>
                      <a:rPr lang="en-US" sz="1600" b="1"/>
                      <a:t>1</a:t>
                    </a:r>
                    <a:r>
                      <a:rPr lang="en-US"/>
                      <a:t>9%, 6</a:t>
                    </a:r>
                  </a:p>
                </c:rich>
              </c:tx>
              <c:dLblPos val="t"/>
              <c:showVal val="1"/>
            </c:dLbl>
            <c:dLbl>
              <c:idx val="1"/>
              <c:tx>
                <c:rich>
                  <a:bodyPr/>
                  <a:lstStyle/>
                  <a:p>
                    <a:r>
                      <a:rPr lang="en-US" sz="1600" b="1"/>
                      <a:t>3</a:t>
                    </a:r>
                    <a:r>
                      <a:rPr lang="en-US"/>
                      <a:t>0%, 3</a:t>
                    </a:r>
                  </a:p>
                </c:rich>
              </c:tx>
              <c:dLblPos val="t"/>
              <c:showVal val="1"/>
            </c:dLbl>
            <c:dLbl>
              <c:idx val="2"/>
              <c:tx>
                <c:rich>
                  <a:bodyPr/>
                  <a:lstStyle/>
                  <a:p>
                    <a:r>
                      <a:rPr lang="en-US" sz="1600" b="1"/>
                      <a:t>8</a:t>
                    </a:r>
                    <a:r>
                      <a:rPr lang="en-US"/>
                      <a:t>0%, 8</a:t>
                    </a:r>
                  </a:p>
                </c:rich>
              </c:tx>
              <c:dLblPos val="t"/>
              <c:showVal val="1"/>
            </c:dLbl>
            <c:dLbl>
              <c:idx val="3"/>
              <c:tx>
                <c:rich>
                  <a:bodyPr/>
                  <a:lstStyle/>
                  <a:p>
                    <a:r>
                      <a:rPr lang="en-US" sz="1600" b="1"/>
                      <a:t>8</a:t>
                    </a:r>
                    <a:r>
                      <a:rPr lang="en-US"/>
                      <a:t>0%, 8</a:t>
                    </a:r>
                  </a:p>
                </c:rich>
              </c:tx>
              <c:dLblPos val="t"/>
              <c:showVal val="1"/>
            </c:dLbl>
            <c:txPr>
              <a:bodyPr/>
              <a:lstStyle/>
              <a:p>
                <a:pPr>
                  <a:defRPr sz="1600"/>
                </a:pPr>
                <a:endParaRPr lang="en-US"/>
              </a:p>
            </c:txPr>
            <c:dLblPos val="t"/>
            <c:showVal val="1"/>
          </c:dLbls>
          <c:cat>
            <c:strRef>
              <c:f>'[Nodes by Educational Stages Comparison rev 3 with write up.xlsx]Sheet1'!$C$121:$F$121</c:f>
              <c:strCache>
                <c:ptCount val="4"/>
                <c:pt idx="0">
                  <c:v>Emerging Interviews</c:v>
                </c:pt>
                <c:pt idx="1">
                  <c:v>Establishing Interviews</c:v>
                </c:pt>
                <c:pt idx="2">
                  <c:v>Embedding Interviews</c:v>
                </c:pt>
                <c:pt idx="3">
                  <c:v>Experiencing Interviews</c:v>
                </c:pt>
              </c:strCache>
            </c:strRef>
          </c:cat>
          <c:val>
            <c:numRef>
              <c:f>'[Nodes by Educational Stages Comparison rev 3 with write up.xlsx]Sheet1'!$C$125:$F$125</c:f>
              <c:numCache>
                <c:formatCode>0%</c:formatCode>
                <c:ptCount val="4"/>
                <c:pt idx="0">
                  <c:v>0.19400000000000001</c:v>
                </c:pt>
                <c:pt idx="1">
                  <c:v>0.30000000000000032</c:v>
                </c:pt>
                <c:pt idx="2">
                  <c:v>0.8</c:v>
                </c:pt>
                <c:pt idx="3">
                  <c:v>0.8</c:v>
                </c:pt>
              </c:numCache>
            </c:numRef>
          </c:val>
        </c:ser>
        <c:dLbls>
          <c:showVal val="1"/>
        </c:dLbls>
        <c:marker val="1"/>
        <c:axId val="126881152"/>
        <c:axId val="126936192"/>
      </c:lineChart>
      <c:catAx>
        <c:axId val="126881152"/>
        <c:scaling>
          <c:orientation val="minMax"/>
        </c:scaling>
        <c:axPos val="b"/>
        <c:tickLblPos val="nextTo"/>
        <c:txPr>
          <a:bodyPr/>
          <a:lstStyle/>
          <a:p>
            <a:pPr>
              <a:defRPr sz="1600"/>
            </a:pPr>
            <a:endParaRPr lang="en-US"/>
          </a:p>
        </c:txPr>
        <c:crossAx val="126936192"/>
        <c:crosses val="autoZero"/>
        <c:auto val="1"/>
        <c:lblAlgn val="ctr"/>
        <c:lblOffset val="100"/>
      </c:catAx>
      <c:valAx>
        <c:axId val="126936192"/>
        <c:scaling>
          <c:orientation val="minMax"/>
          <c:max val="0.9"/>
          <c:min val="0"/>
        </c:scaling>
        <c:axPos val="l"/>
        <c:majorGridlines/>
        <c:numFmt formatCode="0%" sourceLinked="1"/>
        <c:tickLblPos val="nextTo"/>
        <c:txPr>
          <a:bodyPr/>
          <a:lstStyle/>
          <a:p>
            <a:pPr>
              <a:defRPr sz="1600"/>
            </a:pPr>
            <a:endParaRPr lang="en-US"/>
          </a:p>
        </c:txPr>
        <c:crossAx val="126881152"/>
        <c:crosses val="autoZero"/>
        <c:crossBetween val="between"/>
        <c:majorUnit val="0.1"/>
        <c:minorUnit val="0.1"/>
      </c:valAx>
    </c:plotArea>
    <c:legend>
      <c:legendPos val="r"/>
      <c:txPr>
        <a:bodyPr/>
        <a:lstStyle/>
        <a:p>
          <a:pPr>
            <a:defRPr sz="1600"/>
          </a:pPr>
          <a:endParaRPr lang="en-US"/>
        </a:p>
      </c:txPr>
    </c:legend>
    <c:plotVisOnly val="1"/>
    <c:dispBlanksAs val="gap"/>
  </c:chart>
  <c:txPr>
    <a:bodyPr/>
    <a:lstStyle/>
    <a:p>
      <a:pPr>
        <a:defRPr b="1"/>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lineChart>
        <c:grouping val="standard"/>
        <c:ser>
          <c:idx val="0"/>
          <c:order val="0"/>
          <c:tx>
            <c:strRef>
              <c:f>Sheet1!$H$145</c:f>
              <c:strCache>
                <c:ptCount val="1"/>
                <c:pt idx="0">
                  <c:v>Major Media Sites</c:v>
                </c:pt>
              </c:strCache>
            </c:strRef>
          </c:tx>
          <c:dLbls>
            <c:dLbl>
              <c:idx val="0"/>
              <c:layout>
                <c:manualLayout>
                  <c:x val="2.0608317815021923E-3"/>
                  <c:y val="1.9550819620601383E-2"/>
                </c:manualLayout>
              </c:layout>
              <c:tx>
                <c:rich>
                  <a:bodyPr/>
                  <a:lstStyle/>
                  <a:p>
                    <a:r>
                      <a:rPr lang="en-US" sz="1600"/>
                      <a:t>2</a:t>
                    </a:r>
                    <a:r>
                      <a:rPr lang="en-US"/>
                      <a:t>6%, 8</a:t>
                    </a:r>
                  </a:p>
                </c:rich>
              </c:tx>
              <c:dLblPos val="r"/>
              <c:showVal val="1"/>
            </c:dLbl>
            <c:dLbl>
              <c:idx val="1"/>
              <c:layout>
                <c:manualLayout>
                  <c:x val="-9.7256362507759875E-2"/>
                  <c:y val="-6.0289499740676128E-2"/>
                </c:manualLayout>
              </c:layout>
              <c:tx>
                <c:rich>
                  <a:bodyPr/>
                  <a:lstStyle/>
                  <a:p>
                    <a:r>
                      <a:rPr lang="en-US" sz="1600"/>
                      <a:t>5</a:t>
                    </a:r>
                    <a:r>
                      <a:rPr lang="en-US"/>
                      <a:t>0%, 5</a:t>
                    </a:r>
                  </a:p>
                </c:rich>
              </c:tx>
              <c:dLblPos val="r"/>
              <c:showVal val="1"/>
            </c:dLbl>
            <c:dLbl>
              <c:idx val="2"/>
              <c:tx>
                <c:rich>
                  <a:bodyPr/>
                  <a:lstStyle/>
                  <a:p>
                    <a:r>
                      <a:rPr lang="en-US" sz="1600"/>
                      <a:t>7</a:t>
                    </a:r>
                    <a:r>
                      <a:rPr lang="en-US"/>
                      <a:t>0%, 7</a:t>
                    </a:r>
                  </a:p>
                </c:rich>
              </c:tx>
              <c:dLblPos val="t"/>
              <c:showVal val="1"/>
            </c:dLbl>
            <c:dLbl>
              <c:idx val="3"/>
              <c:layout>
                <c:manualLayout>
                  <c:x val="-4.2209807572936064E-4"/>
                  <c:y val="3.9510899460920686E-2"/>
                </c:manualLayout>
              </c:layout>
              <c:tx>
                <c:rich>
                  <a:bodyPr/>
                  <a:lstStyle/>
                  <a:p>
                    <a:r>
                      <a:rPr lang="en-US" sz="1600"/>
                      <a:t>4</a:t>
                    </a:r>
                    <a:r>
                      <a:rPr lang="en-US"/>
                      <a:t>0%, 4</a:t>
                    </a:r>
                  </a:p>
                </c:rich>
              </c:tx>
              <c:dLblPos val="r"/>
              <c:showVal val="1"/>
            </c:dLbl>
            <c:txPr>
              <a:bodyPr/>
              <a:lstStyle/>
              <a:p>
                <a:pPr>
                  <a:defRPr sz="1600" b="1"/>
                </a:pPr>
                <a:endParaRPr lang="en-US"/>
              </a:p>
            </c:txPr>
            <c:dLblPos val="t"/>
            <c:showVal val="1"/>
          </c:dLbls>
          <c:cat>
            <c:strRef>
              <c:f>Sheet1!$I$144:$L$144</c:f>
              <c:strCache>
                <c:ptCount val="4"/>
                <c:pt idx="0">
                  <c:v>Emerging Interviews 
(n=31)</c:v>
                </c:pt>
                <c:pt idx="1">
                  <c:v>Establishing Interviews 
(n=10)</c:v>
                </c:pt>
                <c:pt idx="2">
                  <c:v>Embedding Interviews 
(n=10)</c:v>
                </c:pt>
                <c:pt idx="3">
                  <c:v>Experiencing Interviews 
(n=10)</c:v>
                </c:pt>
              </c:strCache>
            </c:strRef>
          </c:cat>
          <c:val>
            <c:numRef>
              <c:f>Sheet1!$I$145:$L$145</c:f>
              <c:numCache>
                <c:formatCode>0%</c:formatCode>
                <c:ptCount val="4"/>
                <c:pt idx="0">
                  <c:v>0.25800000000000001</c:v>
                </c:pt>
                <c:pt idx="1">
                  <c:v>0.5</c:v>
                </c:pt>
                <c:pt idx="2">
                  <c:v>0.70000000000000062</c:v>
                </c:pt>
                <c:pt idx="3">
                  <c:v>0.4</c:v>
                </c:pt>
              </c:numCache>
            </c:numRef>
          </c:val>
        </c:ser>
        <c:ser>
          <c:idx val="1"/>
          <c:order val="1"/>
          <c:tx>
            <c:strRef>
              <c:f>Sheet1!$H$146</c:f>
              <c:strCache>
                <c:ptCount val="1"/>
                <c:pt idx="0">
                  <c:v>Retail</c:v>
                </c:pt>
              </c:strCache>
            </c:strRef>
          </c:tx>
          <c:dLbls>
            <c:dLbl>
              <c:idx val="0"/>
              <c:tx>
                <c:rich>
                  <a:bodyPr/>
                  <a:lstStyle/>
                  <a:p>
                    <a:r>
                      <a:rPr lang="en-US" sz="1600"/>
                      <a:t>3</a:t>
                    </a:r>
                    <a:r>
                      <a:rPr lang="en-US"/>
                      <a:t>2%, 10</a:t>
                    </a:r>
                  </a:p>
                </c:rich>
              </c:tx>
              <c:dLblPos val="t"/>
              <c:showVal val="1"/>
            </c:dLbl>
            <c:dLbl>
              <c:idx val="1"/>
              <c:tx>
                <c:rich>
                  <a:bodyPr/>
                  <a:lstStyle/>
                  <a:p>
                    <a:r>
                      <a:rPr lang="en-US" sz="1600"/>
                      <a:t>4</a:t>
                    </a:r>
                    <a:r>
                      <a:rPr lang="en-US"/>
                      <a:t>0%, 4</a:t>
                    </a:r>
                  </a:p>
                </c:rich>
              </c:tx>
              <c:dLblPos val="t"/>
              <c:showVal val="1"/>
            </c:dLbl>
            <c:dLbl>
              <c:idx val="2"/>
              <c:tx>
                <c:rich>
                  <a:bodyPr/>
                  <a:lstStyle/>
                  <a:p>
                    <a:r>
                      <a:rPr lang="en-US" sz="1600"/>
                      <a:t>5</a:t>
                    </a:r>
                    <a:r>
                      <a:rPr lang="en-US"/>
                      <a:t>0%, 5</a:t>
                    </a:r>
                  </a:p>
                </c:rich>
              </c:tx>
              <c:dLblPos val="t"/>
              <c:showVal val="1"/>
            </c:dLbl>
            <c:dLbl>
              <c:idx val="3"/>
              <c:tx>
                <c:rich>
                  <a:bodyPr/>
                  <a:lstStyle/>
                  <a:p>
                    <a:r>
                      <a:rPr lang="en-US" sz="1600"/>
                      <a:t>5</a:t>
                    </a:r>
                    <a:r>
                      <a:rPr lang="en-US"/>
                      <a:t>0%, 5</a:t>
                    </a:r>
                  </a:p>
                </c:rich>
              </c:tx>
              <c:dLblPos val="t"/>
              <c:showVal val="1"/>
            </c:dLbl>
            <c:txPr>
              <a:bodyPr/>
              <a:lstStyle/>
              <a:p>
                <a:pPr>
                  <a:defRPr sz="1600" b="1"/>
                </a:pPr>
                <a:endParaRPr lang="en-US"/>
              </a:p>
            </c:txPr>
            <c:dLblPos val="t"/>
            <c:showVal val="1"/>
          </c:dLbls>
          <c:cat>
            <c:strRef>
              <c:f>Sheet1!$I$144:$L$144</c:f>
              <c:strCache>
                <c:ptCount val="4"/>
                <c:pt idx="0">
                  <c:v>Emerging Interviews 
(n=31)</c:v>
                </c:pt>
                <c:pt idx="1">
                  <c:v>Establishing Interviews 
(n=10)</c:v>
                </c:pt>
                <c:pt idx="2">
                  <c:v>Embedding Interviews 
(n=10)</c:v>
                </c:pt>
                <c:pt idx="3">
                  <c:v>Experiencing Interviews 
(n=10)</c:v>
                </c:pt>
              </c:strCache>
            </c:strRef>
          </c:cat>
          <c:val>
            <c:numRef>
              <c:f>Sheet1!$I$146:$L$146</c:f>
              <c:numCache>
                <c:formatCode>0%</c:formatCode>
                <c:ptCount val="4"/>
                <c:pt idx="0">
                  <c:v>0.32300000000000106</c:v>
                </c:pt>
                <c:pt idx="1">
                  <c:v>0.4</c:v>
                </c:pt>
                <c:pt idx="2">
                  <c:v>0.5</c:v>
                </c:pt>
                <c:pt idx="3">
                  <c:v>0.5</c:v>
                </c:pt>
              </c:numCache>
            </c:numRef>
          </c:val>
        </c:ser>
        <c:dLbls>
          <c:showVal val="1"/>
        </c:dLbls>
        <c:marker val="1"/>
        <c:axId val="135739648"/>
        <c:axId val="135778304"/>
      </c:lineChart>
      <c:catAx>
        <c:axId val="135739648"/>
        <c:scaling>
          <c:orientation val="minMax"/>
        </c:scaling>
        <c:axPos val="b"/>
        <c:tickLblPos val="nextTo"/>
        <c:txPr>
          <a:bodyPr/>
          <a:lstStyle/>
          <a:p>
            <a:pPr>
              <a:defRPr sz="1600" b="1"/>
            </a:pPr>
            <a:endParaRPr lang="en-US"/>
          </a:p>
        </c:txPr>
        <c:crossAx val="135778304"/>
        <c:crosses val="autoZero"/>
        <c:auto val="1"/>
        <c:lblAlgn val="ctr"/>
        <c:lblOffset val="100"/>
      </c:catAx>
      <c:valAx>
        <c:axId val="135778304"/>
        <c:scaling>
          <c:orientation val="minMax"/>
          <c:min val="0.2"/>
        </c:scaling>
        <c:axPos val="l"/>
        <c:majorGridlines/>
        <c:numFmt formatCode="0%" sourceLinked="1"/>
        <c:tickLblPos val="nextTo"/>
        <c:txPr>
          <a:bodyPr/>
          <a:lstStyle/>
          <a:p>
            <a:pPr>
              <a:defRPr sz="1600" b="1"/>
            </a:pPr>
            <a:endParaRPr lang="en-US"/>
          </a:p>
        </c:txPr>
        <c:crossAx val="135739648"/>
        <c:crosses val="autoZero"/>
        <c:crossBetween val="between"/>
      </c:valAx>
    </c:plotArea>
    <c:legend>
      <c:legendPos val="r"/>
      <c:layout>
        <c:manualLayout>
          <c:xMode val="edge"/>
          <c:yMode val="edge"/>
          <c:x val="0.7815757575757577"/>
          <c:y val="0.364403483655454"/>
          <c:w val="0.18206060606060606"/>
          <c:h val="0.28634454784061214"/>
        </c:manualLayout>
      </c:layout>
      <c:txPr>
        <a:bodyPr/>
        <a:lstStyle/>
        <a:p>
          <a:pPr>
            <a:defRPr sz="1600" b="1"/>
          </a:pPr>
          <a:endParaRPr lang="en-US"/>
        </a:p>
      </c:txP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5561541649399506E-2"/>
          <c:y val="3.5858600118746572E-2"/>
          <c:w val="0.62429951190311983"/>
          <c:h val="0.70730840185651866"/>
        </c:manualLayout>
      </c:layout>
      <c:lineChart>
        <c:grouping val="standard"/>
        <c:ser>
          <c:idx val="0"/>
          <c:order val="0"/>
          <c:tx>
            <c:strRef>
              <c:f>Sheet1!$K$157</c:f>
              <c:strCache>
                <c:ptCount val="1"/>
                <c:pt idx="0">
                  <c:v>Wikipedia</c:v>
                </c:pt>
              </c:strCache>
            </c:strRef>
          </c:tx>
          <c:dLbls>
            <c:dLbl>
              <c:idx val="0"/>
              <c:tx>
                <c:rich>
                  <a:bodyPr/>
                  <a:lstStyle/>
                  <a:p>
                    <a:r>
                      <a:rPr lang="en-US" sz="1400"/>
                      <a:t>7</a:t>
                    </a:r>
                    <a:r>
                      <a:rPr lang="en-US"/>
                      <a:t>7%, 24</a:t>
                    </a:r>
                  </a:p>
                </c:rich>
              </c:tx>
              <c:dLblPos val="t"/>
              <c:showVal val="1"/>
            </c:dLbl>
            <c:dLbl>
              <c:idx val="1"/>
              <c:tx>
                <c:rich>
                  <a:bodyPr/>
                  <a:lstStyle/>
                  <a:p>
                    <a:r>
                      <a:rPr lang="en-US" sz="1400"/>
                      <a:t>9</a:t>
                    </a:r>
                    <a:r>
                      <a:rPr lang="en-US"/>
                      <a:t>0%, 9</a:t>
                    </a:r>
                  </a:p>
                </c:rich>
              </c:tx>
              <c:dLblPos val="t"/>
              <c:showVal val="1"/>
            </c:dLbl>
            <c:dLbl>
              <c:idx val="2"/>
              <c:tx>
                <c:rich>
                  <a:bodyPr/>
                  <a:lstStyle/>
                  <a:p>
                    <a:r>
                      <a:rPr lang="en-US" sz="1400"/>
                      <a:t>7</a:t>
                    </a:r>
                    <a:r>
                      <a:rPr lang="en-US"/>
                      <a:t>0%, 7</a:t>
                    </a:r>
                  </a:p>
                </c:rich>
              </c:tx>
              <c:dLblPos val="t"/>
              <c:showVal val="1"/>
            </c:dLbl>
            <c:dLbl>
              <c:idx val="3"/>
              <c:tx>
                <c:rich>
                  <a:bodyPr/>
                  <a:lstStyle/>
                  <a:p>
                    <a:r>
                      <a:rPr lang="en-US" sz="1400"/>
                      <a:t>5</a:t>
                    </a:r>
                    <a:r>
                      <a:rPr lang="en-US"/>
                      <a:t>0%, 5</a:t>
                    </a:r>
                  </a:p>
                </c:rich>
              </c:tx>
              <c:dLblPos val="t"/>
              <c:showVal val="1"/>
            </c:dLbl>
            <c:txPr>
              <a:bodyPr/>
              <a:lstStyle/>
              <a:p>
                <a:pPr>
                  <a:defRPr sz="1400" b="1"/>
                </a:pPr>
                <a:endParaRPr lang="en-US"/>
              </a:p>
            </c:txPr>
            <c:dLblPos val="t"/>
            <c:showVal val="1"/>
          </c:dLbls>
          <c:cat>
            <c:strRef>
              <c:f>Sheet1!$L$156:$O$156</c:f>
              <c:strCache>
                <c:ptCount val="4"/>
                <c:pt idx="0">
                  <c:v>Emerging Interviews 
(n=31)</c:v>
                </c:pt>
                <c:pt idx="1">
                  <c:v>Establishing Interviews 
(n=10)</c:v>
                </c:pt>
                <c:pt idx="2">
                  <c:v>Embedding Interviews 
(n=10)</c:v>
                </c:pt>
                <c:pt idx="3">
                  <c:v>Experiencing Interviews 
(n=10)</c:v>
                </c:pt>
              </c:strCache>
            </c:strRef>
          </c:cat>
          <c:val>
            <c:numRef>
              <c:f>Sheet1!$L$157:$O$157</c:f>
              <c:numCache>
                <c:formatCode>0%</c:formatCode>
                <c:ptCount val="4"/>
                <c:pt idx="0">
                  <c:v>0.77400000000000213</c:v>
                </c:pt>
                <c:pt idx="1">
                  <c:v>0.9</c:v>
                </c:pt>
                <c:pt idx="2">
                  <c:v>0.70000000000000062</c:v>
                </c:pt>
                <c:pt idx="3">
                  <c:v>0.5</c:v>
                </c:pt>
              </c:numCache>
            </c:numRef>
          </c:val>
        </c:ser>
        <c:ser>
          <c:idx val="1"/>
          <c:order val="1"/>
          <c:tx>
            <c:strRef>
              <c:f>Sheet1!$K$158</c:f>
              <c:strCache>
                <c:ptCount val="1"/>
                <c:pt idx="0">
                  <c:v>Syllabus- and discipline-based sites</c:v>
                </c:pt>
              </c:strCache>
            </c:strRef>
          </c:tx>
          <c:dLbls>
            <c:dLbl>
              <c:idx val="0"/>
              <c:tx>
                <c:rich>
                  <a:bodyPr/>
                  <a:lstStyle/>
                  <a:p>
                    <a:r>
                      <a:rPr lang="en-US" sz="1400"/>
                      <a:t>4</a:t>
                    </a:r>
                    <a:r>
                      <a:rPr lang="en-US"/>
                      <a:t>8%, 15</a:t>
                    </a:r>
                  </a:p>
                </c:rich>
              </c:tx>
              <c:dLblPos val="t"/>
              <c:showVal val="1"/>
            </c:dLbl>
            <c:dLbl>
              <c:idx val="1"/>
              <c:tx>
                <c:rich>
                  <a:bodyPr/>
                  <a:lstStyle/>
                  <a:p>
                    <a:r>
                      <a:rPr lang="en-US" sz="1400"/>
                      <a:t>4</a:t>
                    </a:r>
                    <a:r>
                      <a:rPr lang="en-US"/>
                      <a:t>0%, 4</a:t>
                    </a:r>
                  </a:p>
                </c:rich>
              </c:tx>
              <c:dLblPos val="t"/>
              <c:showVal val="1"/>
            </c:dLbl>
            <c:dLbl>
              <c:idx val="2"/>
              <c:tx>
                <c:rich>
                  <a:bodyPr/>
                  <a:lstStyle/>
                  <a:p>
                    <a:r>
                      <a:rPr lang="en-US" sz="1400"/>
                      <a:t>2</a:t>
                    </a:r>
                    <a:r>
                      <a:rPr lang="en-US"/>
                      <a:t>0%, 2</a:t>
                    </a:r>
                  </a:p>
                </c:rich>
              </c:tx>
              <c:dLblPos val="t"/>
              <c:showVal val="1"/>
            </c:dLbl>
            <c:dLbl>
              <c:idx val="3"/>
              <c:tx>
                <c:rich>
                  <a:bodyPr/>
                  <a:lstStyle/>
                  <a:p>
                    <a:r>
                      <a:rPr lang="en-US" sz="1400"/>
                      <a:t>4</a:t>
                    </a:r>
                    <a:r>
                      <a:rPr lang="en-US"/>
                      <a:t>0%, 4</a:t>
                    </a:r>
                  </a:p>
                </c:rich>
              </c:tx>
              <c:dLblPos val="t"/>
              <c:showVal val="1"/>
            </c:dLbl>
            <c:txPr>
              <a:bodyPr/>
              <a:lstStyle/>
              <a:p>
                <a:pPr>
                  <a:defRPr sz="1400" b="1"/>
                </a:pPr>
                <a:endParaRPr lang="en-US"/>
              </a:p>
            </c:txPr>
            <c:dLblPos val="t"/>
            <c:showVal val="1"/>
          </c:dLbls>
          <c:cat>
            <c:strRef>
              <c:f>Sheet1!$L$156:$O$156</c:f>
              <c:strCache>
                <c:ptCount val="4"/>
                <c:pt idx="0">
                  <c:v>Emerging Interviews 
(n=31)</c:v>
                </c:pt>
                <c:pt idx="1">
                  <c:v>Establishing Interviews 
(n=10)</c:v>
                </c:pt>
                <c:pt idx="2">
                  <c:v>Embedding Interviews 
(n=10)</c:v>
                </c:pt>
                <c:pt idx="3">
                  <c:v>Experiencing Interviews 
(n=10)</c:v>
                </c:pt>
              </c:strCache>
            </c:strRef>
          </c:cat>
          <c:val>
            <c:numRef>
              <c:f>Sheet1!$L$158:$O$158</c:f>
              <c:numCache>
                <c:formatCode>0%</c:formatCode>
                <c:ptCount val="4"/>
                <c:pt idx="0">
                  <c:v>0.48400000000000032</c:v>
                </c:pt>
                <c:pt idx="1">
                  <c:v>0.4</c:v>
                </c:pt>
                <c:pt idx="2">
                  <c:v>0.2</c:v>
                </c:pt>
                <c:pt idx="3">
                  <c:v>0.4</c:v>
                </c:pt>
              </c:numCache>
            </c:numRef>
          </c:val>
        </c:ser>
        <c:ser>
          <c:idx val="2"/>
          <c:order val="2"/>
          <c:tx>
            <c:strRef>
              <c:f>Sheet1!$K$159</c:f>
              <c:strCache>
                <c:ptCount val="1"/>
                <c:pt idx="0">
                  <c:v>University websites</c:v>
                </c:pt>
              </c:strCache>
            </c:strRef>
          </c:tx>
          <c:dLbls>
            <c:dLbl>
              <c:idx val="0"/>
              <c:tx>
                <c:rich>
                  <a:bodyPr/>
                  <a:lstStyle/>
                  <a:p>
                    <a:r>
                      <a:rPr lang="en-US" sz="1400" b="1"/>
                      <a:t>3</a:t>
                    </a:r>
                    <a:r>
                      <a:rPr lang="en-US" b="1"/>
                      <a:t>2%, 10</a:t>
                    </a:r>
                  </a:p>
                </c:rich>
              </c:tx>
              <c:dLblPos val="t"/>
              <c:showVal val="1"/>
            </c:dLbl>
            <c:dLbl>
              <c:idx val="1"/>
              <c:tx>
                <c:rich>
                  <a:bodyPr/>
                  <a:lstStyle/>
                  <a:p>
                    <a:r>
                      <a:rPr lang="en-US" sz="1400"/>
                      <a:t>4</a:t>
                    </a:r>
                    <a:r>
                      <a:rPr lang="en-US"/>
                      <a:t>0%, 4</a:t>
                    </a:r>
                  </a:p>
                </c:rich>
              </c:tx>
              <c:dLblPos val="t"/>
              <c:showVal val="1"/>
            </c:dLbl>
            <c:dLbl>
              <c:idx val="2"/>
              <c:tx>
                <c:rich>
                  <a:bodyPr/>
                  <a:lstStyle/>
                  <a:p>
                    <a:r>
                      <a:rPr lang="en-US" sz="1400"/>
                      <a:t>5</a:t>
                    </a:r>
                    <a:r>
                      <a:rPr lang="en-US"/>
                      <a:t>0%, 5</a:t>
                    </a:r>
                  </a:p>
                </c:rich>
              </c:tx>
              <c:dLblPos val="t"/>
              <c:showVal val="1"/>
            </c:dLbl>
            <c:dLbl>
              <c:idx val="3"/>
              <c:tx>
                <c:rich>
                  <a:bodyPr/>
                  <a:lstStyle/>
                  <a:p>
                    <a:r>
                      <a:rPr lang="en-US" sz="1400"/>
                      <a:t>3</a:t>
                    </a:r>
                    <a:r>
                      <a:rPr lang="en-US"/>
                      <a:t>0%, 3</a:t>
                    </a:r>
                  </a:p>
                </c:rich>
              </c:tx>
              <c:dLblPos val="t"/>
              <c:showVal val="1"/>
            </c:dLbl>
            <c:txPr>
              <a:bodyPr/>
              <a:lstStyle/>
              <a:p>
                <a:pPr>
                  <a:defRPr sz="1400" b="1"/>
                </a:pPr>
                <a:endParaRPr lang="en-US"/>
              </a:p>
            </c:txPr>
            <c:dLblPos val="t"/>
            <c:showVal val="1"/>
          </c:dLbls>
          <c:cat>
            <c:strRef>
              <c:f>Sheet1!$L$156:$O$156</c:f>
              <c:strCache>
                <c:ptCount val="4"/>
                <c:pt idx="0">
                  <c:v>Emerging Interviews 
(n=31)</c:v>
                </c:pt>
                <c:pt idx="1">
                  <c:v>Establishing Interviews 
(n=10)</c:v>
                </c:pt>
                <c:pt idx="2">
                  <c:v>Embedding Interviews 
(n=10)</c:v>
                </c:pt>
                <c:pt idx="3">
                  <c:v>Experiencing Interviews 
(n=10)</c:v>
                </c:pt>
              </c:strCache>
            </c:strRef>
          </c:cat>
          <c:val>
            <c:numRef>
              <c:f>Sheet1!$L$159:$O$159</c:f>
              <c:numCache>
                <c:formatCode>0%</c:formatCode>
                <c:ptCount val="4"/>
                <c:pt idx="0">
                  <c:v>0.32000000000000106</c:v>
                </c:pt>
                <c:pt idx="1">
                  <c:v>0.4</c:v>
                </c:pt>
                <c:pt idx="2">
                  <c:v>0.5</c:v>
                </c:pt>
                <c:pt idx="3">
                  <c:v>0.30000000000000032</c:v>
                </c:pt>
              </c:numCache>
            </c:numRef>
          </c:val>
        </c:ser>
        <c:dLbls>
          <c:showVal val="1"/>
        </c:dLbls>
        <c:marker val="1"/>
        <c:axId val="138119424"/>
        <c:axId val="138248192"/>
      </c:lineChart>
      <c:catAx>
        <c:axId val="138119424"/>
        <c:scaling>
          <c:orientation val="minMax"/>
        </c:scaling>
        <c:axPos val="b"/>
        <c:tickLblPos val="nextTo"/>
        <c:txPr>
          <a:bodyPr/>
          <a:lstStyle/>
          <a:p>
            <a:pPr>
              <a:defRPr sz="1600" b="1"/>
            </a:pPr>
            <a:endParaRPr lang="en-US"/>
          </a:p>
        </c:txPr>
        <c:crossAx val="138248192"/>
        <c:crosses val="autoZero"/>
        <c:auto val="1"/>
        <c:lblAlgn val="ctr"/>
        <c:lblOffset val="100"/>
      </c:catAx>
      <c:valAx>
        <c:axId val="138248192"/>
        <c:scaling>
          <c:orientation val="minMax"/>
          <c:min val="0.1"/>
        </c:scaling>
        <c:axPos val="l"/>
        <c:majorGridlines/>
        <c:numFmt formatCode="0%" sourceLinked="1"/>
        <c:tickLblPos val="nextTo"/>
        <c:txPr>
          <a:bodyPr/>
          <a:lstStyle/>
          <a:p>
            <a:pPr>
              <a:defRPr sz="1600" b="1"/>
            </a:pPr>
            <a:endParaRPr lang="en-US"/>
          </a:p>
        </c:txPr>
        <c:crossAx val="138119424"/>
        <c:crosses val="autoZero"/>
        <c:crossBetween val="between"/>
      </c:valAx>
    </c:plotArea>
    <c:legend>
      <c:legendPos val="r"/>
      <c:layout>
        <c:manualLayout>
          <c:xMode val="edge"/>
          <c:yMode val="edge"/>
          <c:x val="0.76372070267532721"/>
          <c:y val="0.16644264155040325"/>
          <c:w val="0.22750736750011524"/>
          <c:h val="0.49034696983495468"/>
        </c:manualLayout>
      </c:layout>
      <c:txPr>
        <a:bodyPr/>
        <a:lstStyle/>
        <a:p>
          <a:pPr>
            <a:defRPr sz="1600" b="1"/>
          </a:pPr>
          <a:endParaRPr lang="en-US"/>
        </a:p>
      </c:txP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7.7813671728534317E-2"/>
          <c:y val="3.5323383084577192E-2"/>
          <c:w val="0.72538948256468183"/>
          <c:h val="0.78717240568809665"/>
        </c:manualLayout>
      </c:layout>
      <c:barChart>
        <c:barDir val="col"/>
        <c:grouping val="clustered"/>
        <c:ser>
          <c:idx val="0"/>
          <c:order val="0"/>
          <c:tx>
            <c:strRef>
              <c:f>Sheet1!$K$59</c:f>
              <c:strCache>
                <c:ptCount val="1"/>
                <c:pt idx="0">
                  <c:v>Mother</c:v>
                </c:pt>
              </c:strCache>
            </c:strRef>
          </c:tx>
          <c:dLbls>
            <c:dLbl>
              <c:idx val="0"/>
              <c:tx>
                <c:rich>
                  <a:bodyPr/>
                  <a:lstStyle/>
                  <a:p>
                    <a:r>
                      <a:rPr lang="en-US" sz="1400">
                        <a:solidFill>
                          <a:schemeClr val="bg1"/>
                        </a:solidFill>
                      </a:rPr>
                      <a:t>5</a:t>
                    </a:r>
                    <a:r>
                      <a:rPr lang="en-US"/>
                      <a:t>8%,</a:t>
                    </a:r>
                  </a:p>
                  <a:p>
                    <a:r>
                      <a:rPr lang="en-US"/>
                      <a:t>18</a:t>
                    </a:r>
                  </a:p>
                </c:rich>
              </c:tx>
              <c:dLblPos val="ctr"/>
              <c:showVal val="1"/>
            </c:dLbl>
            <c:dLbl>
              <c:idx val="1"/>
              <c:tx>
                <c:rich>
                  <a:bodyPr/>
                  <a:lstStyle/>
                  <a:p>
                    <a:r>
                      <a:rPr lang="en-US" sz="1400">
                        <a:solidFill>
                          <a:schemeClr val="bg1"/>
                        </a:solidFill>
                      </a:rPr>
                      <a:t>5</a:t>
                    </a:r>
                    <a:r>
                      <a:rPr lang="en-US"/>
                      <a:t>0%,</a:t>
                    </a:r>
                  </a:p>
                  <a:p>
                    <a:r>
                      <a:rPr lang="en-US"/>
                      <a:t>5</a:t>
                    </a:r>
                  </a:p>
                </c:rich>
              </c:tx>
              <c:dLblPos val="ctr"/>
              <c:showVal val="1"/>
            </c:dLbl>
            <c:dLbl>
              <c:idx val="2"/>
              <c:tx>
                <c:rich>
                  <a:bodyPr/>
                  <a:lstStyle/>
                  <a:p>
                    <a:r>
                      <a:rPr lang="en-US" sz="1400">
                        <a:solidFill>
                          <a:schemeClr val="bg1"/>
                        </a:solidFill>
                      </a:rPr>
                      <a:t>4</a:t>
                    </a:r>
                    <a:r>
                      <a:rPr lang="en-US"/>
                      <a:t>0%,</a:t>
                    </a:r>
                  </a:p>
                  <a:p>
                    <a:r>
                      <a:rPr lang="en-US"/>
                      <a:t>4</a:t>
                    </a:r>
                  </a:p>
                </c:rich>
              </c:tx>
              <c:dLblPos val="ctr"/>
              <c:showVal val="1"/>
            </c:dLbl>
            <c:dLbl>
              <c:idx val="3"/>
              <c:tx>
                <c:rich>
                  <a:bodyPr/>
                  <a:lstStyle/>
                  <a:p>
                    <a:r>
                      <a:rPr lang="en-US" sz="1400">
                        <a:solidFill>
                          <a:schemeClr val="bg1"/>
                        </a:solidFill>
                      </a:rPr>
                      <a:t>1</a:t>
                    </a:r>
                    <a:r>
                      <a:rPr lang="en-US"/>
                      <a:t>0%,</a:t>
                    </a:r>
                  </a:p>
                  <a:p>
                    <a:r>
                      <a:rPr lang="en-US"/>
                      <a:t>1</a:t>
                    </a:r>
                  </a:p>
                </c:rich>
              </c:tx>
              <c:dLblPos val="ctr"/>
              <c:showVal val="1"/>
            </c:dLbl>
            <c:txPr>
              <a:bodyPr/>
              <a:lstStyle/>
              <a:p>
                <a:pPr>
                  <a:defRPr sz="1400" b="1">
                    <a:solidFill>
                      <a:schemeClr val="bg1"/>
                    </a:solidFill>
                  </a:defRPr>
                </a:pPr>
                <a:endParaRPr lang="en-US"/>
              </a:p>
            </c:txPr>
            <c:dLblPos val="ctr"/>
            <c:showVal val="1"/>
          </c:dLbls>
          <c:cat>
            <c:strRef>
              <c:f>Sheet1!$L$58:$O$58</c:f>
              <c:strCache>
                <c:ptCount val="4"/>
                <c:pt idx="0">
                  <c:v>Emerging Interviews 
(n=31)</c:v>
                </c:pt>
                <c:pt idx="1">
                  <c:v>Establishing Interviews 
(n=10)</c:v>
                </c:pt>
                <c:pt idx="2">
                  <c:v>Embedding Interviews 
(n=10)</c:v>
                </c:pt>
                <c:pt idx="3">
                  <c:v>Experiencing Interviews 
(n=10)</c:v>
                </c:pt>
              </c:strCache>
            </c:strRef>
          </c:cat>
          <c:val>
            <c:numRef>
              <c:f>Sheet1!$L$59:$O$59</c:f>
              <c:numCache>
                <c:formatCode>0%</c:formatCode>
                <c:ptCount val="4"/>
                <c:pt idx="0">
                  <c:v>0.58099999999999996</c:v>
                </c:pt>
                <c:pt idx="1">
                  <c:v>0.5</c:v>
                </c:pt>
                <c:pt idx="2">
                  <c:v>0.4</c:v>
                </c:pt>
                <c:pt idx="3">
                  <c:v>0.1</c:v>
                </c:pt>
              </c:numCache>
            </c:numRef>
          </c:val>
        </c:ser>
        <c:ser>
          <c:idx val="1"/>
          <c:order val="1"/>
          <c:tx>
            <c:strRef>
              <c:f>Sheet1!$K$60</c:f>
              <c:strCache>
                <c:ptCount val="1"/>
                <c:pt idx="0">
                  <c:v>Father</c:v>
                </c:pt>
              </c:strCache>
            </c:strRef>
          </c:tx>
          <c:dLbls>
            <c:dLbl>
              <c:idx val="0"/>
              <c:tx>
                <c:rich>
                  <a:bodyPr/>
                  <a:lstStyle/>
                  <a:p>
                    <a:r>
                      <a:rPr lang="en-US" sz="1400">
                        <a:solidFill>
                          <a:schemeClr val="bg1"/>
                        </a:solidFill>
                      </a:rPr>
                      <a:t>4</a:t>
                    </a:r>
                    <a:r>
                      <a:rPr lang="en-US"/>
                      <a:t>8%,</a:t>
                    </a:r>
                  </a:p>
                  <a:p>
                    <a:r>
                      <a:rPr lang="en-US"/>
                      <a:t>15</a:t>
                    </a:r>
                  </a:p>
                </c:rich>
              </c:tx>
              <c:dLblPos val="ctr"/>
              <c:showVal val="1"/>
            </c:dLbl>
            <c:dLbl>
              <c:idx val="1"/>
              <c:tx>
                <c:rich>
                  <a:bodyPr/>
                  <a:lstStyle/>
                  <a:p>
                    <a:r>
                      <a:rPr lang="en-US" sz="1400">
                        <a:solidFill>
                          <a:schemeClr val="bg1"/>
                        </a:solidFill>
                      </a:rPr>
                      <a:t>5</a:t>
                    </a:r>
                    <a:r>
                      <a:rPr lang="en-US"/>
                      <a:t>0%,</a:t>
                    </a:r>
                  </a:p>
                  <a:p>
                    <a:r>
                      <a:rPr lang="en-US"/>
                      <a:t>5</a:t>
                    </a:r>
                  </a:p>
                </c:rich>
              </c:tx>
              <c:dLblPos val="ctr"/>
              <c:showVal val="1"/>
            </c:dLbl>
            <c:dLbl>
              <c:idx val="2"/>
              <c:tx>
                <c:rich>
                  <a:bodyPr/>
                  <a:lstStyle/>
                  <a:p>
                    <a:r>
                      <a:rPr lang="en-US" sz="1400">
                        <a:solidFill>
                          <a:schemeClr val="bg1"/>
                        </a:solidFill>
                      </a:rPr>
                      <a:t>4</a:t>
                    </a:r>
                    <a:r>
                      <a:rPr lang="en-US"/>
                      <a:t>0%,</a:t>
                    </a:r>
                  </a:p>
                  <a:p>
                    <a:r>
                      <a:rPr lang="en-US"/>
                      <a:t>4</a:t>
                    </a:r>
                  </a:p>
                </c:rich>
              </c:tx>
              <c:dLblPos val="ctr"/>
              <c:showVal val="1"/>
            </c:dLbl>
            <c:dLbl>
              <c:idx val="3"/>
              <c:tx>
                <c:rich>
                  <a:bodyPr/>
                  <a:lstStyle/>
                  <a:p>
                    <a:r>
                      <a:rPr lang="en-US" sz="1400">
                        <a:solidFill>
                          <a:schemeClr val="bg1"/>
                        </a:solidFill>
                      </a:rPr>
                      <a:t>1</a:t>
                    </a:r>
                    <a:r>
                      <a:rPr lang="en-US"/>
                      <a:t>0%,</a:t>
                    </a:r>
                  </a:p>
                  <a:p>
                    <a:r>
                      <a:rPr lang="en-US"/>
                      <a:t>1</a:t>
                    </a:r>
                  </a:p>
                </c:rich>
              </c:tx>
              <c:dLblPos val="ctr"/>
              <c:showVal val="1"/>
            </c:dLbl>
            <c:txPr>
              <a:bodyPr/>
              <a:lstStyle/>
              <a:p>
                <a:pPr>
                  <a:defRPr sz="1400" b="1">
                    <a:solidFill>
                      <a:schemeClr val="bg1"/>
                    </a:solidFill>
                  </a:defRPr>
                </a:pPr>
                <a:endParaRPr lang="en-US"/>
              </a:p>
            </c:txPr>
            <c:dLblPos val="ctr"/>
            <c:showVal val="1"/>
          </c:dLbls>
          <c:cat>
            <c:strRef>
              <c:f>Sheet1!$L$58:$O$58</c:f>
              <c:strCache>
                <c:ptCount val="4"/>
                <c:pt idx="0">
                  <c:v>Emerging Interviews 
(n=31)</c:v>
                </c:pt>
                <c:pt idx="1">
                  <c:v>Establishing Interviews 
(n=10)</c:v>
                </c:pt>
                <c:pt idx="2">
                  <c:v>Embedding Interviews 
(n=10)</c:v>
                </c:pt>
                <c:pt idx="3">
                  <c:v>Experiencing Interviews 
(n=10)</c:v>
                </c:pt>
              </c:strCache>
            </c:strRef>
          </c:cat>
          <c:val>
            <c:numRef>
              <c:f>Sheet1!$L$60:$O$60</c:f>
              <c:numCache>
                <c:formatCode>0%</c:formatCode>
                <c:ptCount val="4"/>
                <c:pt idx="0">
                  <c:v>0.48400000000000032</c:v>
                </c:pt>
                <c:pt idx="1">
                  <c:v>0.5</c:v>
                </c:pt>
                <c:pt idx="2">
                  <c:v>0.4</c:v>
                </c:pt>
                <c:pt idx="3">
                  <c:v>0.1</c:v>
                </c:pt>
              </c:numCache>
            </c:numRef>
          </c:val>
        </c:ser>
        <c:ser>
          <c:idx val="2"/>
          <c:order val="2"/>
          <c:tx>
            <c:strRef>
              <c:f>Sheet1!$K$61</c:f>
              <c:strCache>
                <c:ptCount val="1"/>
                <c:pt idx="0">
                  <c:v>Extended Family</c:v>
                </c:pt>
              </c:strCache>
            </c:strRef>
          </c:tx>
          <c:dLbls>
            <c:dLbl>
              <c:idx val="0"/>
              <c:tx>
                <c:rich>
                  <a:bodyPr/>
                  <a:lstStyle/>
                  <a:p>
                    <a:r>
                      <a:rPr lang="en-US" sz="1400">
                        <a:solidFill>
                          <a:schemeClr val="bg1"/>
                        </a:solidFill>
                      </a:rPr>
                      <a:t>5</a:t>
                    </a:r>
                    <a:r>
                      <a:rPr lang="en-US"/>
                      <a:t>2%,</a:t>
                    </a:r>
                  </a:p>
                  <a:p>
                    <a:r>
                      <a:rPr lang="en-US"/>
                      <a:t>16</a:t>
                    </a:r>
                  </a:p>
                </c:rich>
              </c:tx>
              <c:dLblPos val="ctr"/>
              <c:showVal val="1"/>
            </c:dLbl>
            <c:dLbl>
              <c:idx val="1"/>
              <c:tx>
                <c:rich>
                  <a:bodyPr/>
                  <a:lstStyle/>
                  <a:p>
                    <a:r>
                      <a:rPr lang="en-US" sz="1400">
                        <a:solidFill>
                          <a:schemeClr val="bg1"/>
                        </a:solidFill>
                      </a:rPr>
                      <a:t>5</a:t>
                    </a:r>
                    <a:r>
                      <a:rPr lang="en-US"/>
                      <a:t>0%,</a:t>
                    </a:r>
                  </a:p>
                  <a:p>
                    <a:r>
                      <a:rPr lang="en-US"/>
                      <a:t>5</a:t>
                    </a:r>
                  </a:p>
                </c:rich>
              </c:tx>
              <c:dLblPos val="ctr"/>
              <c:showVal val="1"/>
            </c:dLbl>
            <c:dLbl>
              <c:idx val="2"/>
              <c:tx>
                <c:rich>
                  <a:bodyPr/>
                  <a:lstStyle/>
                  <a:p>
                    <a:r>
                      <a:rPr lang="en-US" sz="1400">
                        <a:solidFill>
                          <a:schemeClr val="bg1"/>
                        </a:solidFill>
                      </a:rPr>
                      <a:t>2</a:t>
                    </a:r>
                    <a:r>
                      <a:rPr lang="en-US"/>
                      <a:t>0%,</a:t>
                    </a:r>
                  </a:p>
                  <a:p>
                    <a:r>
                      <a:rPr lang="en-US"/>
                      <a:t>2</a:t>
                    </a:r>
                  </a:p>
                </c:rich>
              </c:tx>
              <c:dLblPos val="ctr"/>
              <c:showVal val="1"/>
            </c:dLbl>
            <c:dLbl>
              <c:idx val="3"/>
              <c:tx>
                <c:rich>
                  <a:bodyPr/>
                  <a:lstStyle/>
                  <a:p>
                    <a:r>
                      <a:rPr lang="en-US" sz="1400">
                        <a:solidFill>
                          <a:schemeClr val="bg1"/>
                        </a:solidFill>
                      </a:rPr>
                      <a:t>2</a:t>
                    </a:r>
                    <a:r>
                      <a:rPr lang="en-US"/>
                      <a:t>0%,</a:t>
                    </a:r>
                  </a:p>
                  <a:p>
                    <a:r>
                      <a:rPr lang="en-US"/>
                      <a:t>2</a:t>
                    </a:r>
                  </a:p>
                </c:rich>
              </c:tx>
              <c:dLblPos val="ctr"/>
              <c:showVal val="1"/>
            </c:dLbl>
            <c:txPr>
              <a:bodyPr/>
              <a:lstStyle/>
              <a:p>
                <a:pPr>
                  <a:defRPr sz="1400" b="1">
                    <a:solidFill>
                      <a:schemeClr val="bg1"/>
                    </a:solidFill>
                  </a:defRPr>
                </a:pPr>
                <a:endParaRPr lang="en-US"/>
              </a:p>
            </c:txPr>
            <c:dLblPos val="ctr"/>
            <c:showVal val="1"/>
          </c:dLbls>
          <c:cat>
            <c:strRef>
              <c:f>Sheet1!$L$58:$O$58</c:f>
              <c:strCache>
                <c:ptCount val="4"/>
                <c:pt idx="0">
                  <c:v>Emerging Interviews 
(n=31)</c:v>
                </c:pt>
                <c:pt idx="1">
                  <c:v>Establishing Interviews 
(n=10)</c:v>
                </c:pt>
                <c:pt idx="2">
                  <c:v>Embedding Interviews 
(n=10)</c:v>
                </c:pt>
                <c:pt idx="3">
                  <c:v>Experiencing Interviews 
(n=10)</c:v>
                </c:pt>
              </c:strCache>
            </c:strRef>
          </c:cat>
          <c:val>
            <c:numRef>
              <c:f>Sheet1!$L$61:$O$61</c:f>
              <c:numCache>
                <c:formatCode>0%</c:formatCode>
                <c:ptCount val="4"/>
                <c:pt idx="0">
                  <c:v>0.51600000000000001</c:v>
                </c:pt>
                <c:pt idx="1">
                  <c:v>0.5</c:v>
                </c:pt>
                <c:pt idx="2">
                  <c:v>0.2</c:v>
                </c:pt>
                <c:pt idx="3">
                  <c:v>0.2</c:v>
                </c:pt>
              </c:numCache>
            </c:numRef>
          </c:val>
        </c:ser>
        <c:dLbls>
          <c:showVal val="1"/>
        </c:dLbls>
        <c:gapWidth val="68"/>
        <c:axId val="138438912"/>
        <c:axId val="138473472"/>
      </c:barChart>
      <c:catAx>
        <c:axId val="138438912"/>
        <c:scaling>
          <c:orientation val="minMax"/>
        </c:scaling>
        <c:axPos val="b"/>
        <c:tickLblPos val="nextTo"/>
        <c:txPr>
          <a:bodyPr/>
          <a:lstStyle/>
          <a:p>
            <a:pPr>
              <a:defRPr sz="1600" b="1"/>
            </a:pPr>
            <a:endParaRPr lang="en-US"/>
          </a:p>
        </c:txPr>
        <c:crossAx val="138473472"/>
        <c:crosses val="autoZero"/>
        <c:auto val="1"/>
        <c:lblAlgn val="ctr"/>
        <c:lblOffset val="100"/>
      </c:catAx>
      <c:valAx>
        <c:axId val="138473472"/>
        <c:scaling>
          <c:orientation val="minMax"/>
        </c:scaling>
        <c:axPos val="l"/>
        <c:majorGridlines/>
        <c:numFmt formatCode="0%" sourceLinked="1"/>
        <c:tickLblPos val="nextTo"/>
        <c:txPr>
          <a:bodyPr/>
          <a:lstStyle/>
          <a:p>
            <a:pPr>
              <a:defRPr sz="1600" b="1"/>
            </a:pPr>
            <a:endParaRPr lang="en-US"/>
          </a:p>
        </c:txPr>
        <c:crossAx val="138438912"/>
        <c:crosses val="autoZero"/>
        <c:crossBetween val="between"/>
      </c:valAx>
    </c:plotArea>
    <c:legend>
      <c:legendPos val="r"/>
      <c:layout>
        <c:manualLayout>
          <c:xMode val="edge"/>
          <c:yMode val="edge"/>
          <c:x val="0.81213172572178449"/>
          <c:y val="0.41158126689387847"/>
          <c:w val="0.17893970284964394"/>
          <c:h val="0.31862851098836664"/>
        </c:manualLayout>
      </c:layout>
      <c:txPr>
        <a:bodyPr/>
        <a:lstStyle/>
        <a:p>
          <a:pPr>
            <a:defRPr sz="1600" b="1"/>
          </a:pPr>
          <a:endParaRPr lang="en-US"/>
        </a:p>
      </c:txPr>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Sheet1!$S$59</c:f>
              <c:strCache>
                <c:ptCount val="1"/>
                <c:pt idx="0">
                  <c:v>Friends/Colleagues</c:v>
                </c:pt>
              </c:strCache>
            </c:strRef>
          </c:tx>
          <c:dLbls>
            <c:dLbl>
              <c:idx val="0"/>
              <c:tx>
                <c:rich>
                  <a:bodyPr/>
                  <a:lstStyle/>
                  <a:p>
                    <a:r>
                      <a:rPr lang="en-US" sz="1400" b="1">
                        <a:solidFill>
                          <a:schemeClr val="bg1"/>
                        </a:solidFill>
                      </a:rPr>
                      <a:t>6</a:t>
                    </a:r>
                    <a:r>
                      <a:rPr lang="en-US" sz="1400"/>
                      <a:t>8%, </a:t>
                    </a:r>
                  </a:p>
                  <a:p>
                    <a:r>
                      <a:rPr lang="en-US" sz="1400"/>
                      <a:t>21</a:t>
                    </a:r>
                  </a:p>
                </c:rich>
              </c:tx>
              <c:dLblPos val="ctr"/>
              <c:showVal val="1"/>
            </c:dLbl>
            <c:dLbl>
              <c:idx val="1"/>
              <c:tx>
                <c:rich>
                  <a:bodyPr/>
                  <a:lstStyle/>
                  <a:p>
                    <a:r>
                      <a:rPr lang="en-US" sz="1400" b="1">
                        <a:solidFill>
                          <a:schemeClr val="bg1"/>
                        </a:solidFill>
                      </a:rPr>
                      <a:t>7</a:t>
                    </a:r>
                    <a:r>
                      <a:rPr lang="en-US"/>
                      <a:t>0%,</a:t>
                    </a:r>
                  </a:p>
                  <a:p>
                    <a:r>
                      <a:rPr lang="en-US"/>
                      <a:t>7</a:t>
                    </a:r>
                  </a:p>
                </c:rich>
              </c:tx>
              <c:dLblPos val="ctr"/>
              <c:showVal val="1"/>
            </c:dLbl>
            <c:dLbl>
              <c:idx val="2"/>
              <c:tx>
                <c:rich>
                  <a:bodyPr/>
                  <a:lstStyle/>
                  <a:p>
                    <a:r>
                      <a:rPr lang="en-US" sz="1400" b="1">
                        <a:solidFill>
                          <a:schemeClr val="bg1"/>
                        </a:solidFill>
                      </a:rPr>
                      <a:t>4</a:t>
                    </a:r>
                    <a:r>
                      <a:rPr lang="en-US"/>
                      <a:t>0%,</a:t>
                    </a:r>
                  </a:p>
                  <a:p>
                    <a:r>
                      <a:rPr lang="en-US"/>
                      <a:t>4</a:t>
                    </a:r>
                  </a:p>
                </c:rich>
              </c:tx>
              <c:dLblPos val="ctr"/>
              <c:showVal val="1"/>
            </c:dLbl>
            <c:dLbl>
              <c:idx val="3"/>
              <c:layout>
                <c:manualLayout>
                  <c:x val="0"/>
                  <c:y val="0.1948717948717949"/>
                </c:manualLayout>
              </c:layout>
              <c:tx>
                <c:rich>
                  <a:bodyPr/>
                  <a:lstStyle/>
                  <a:p>
                    <a:r>
                      <a:rPr lang="en-US" sz="1400" b="1">
                        <a:solidFill>
                          <a:schemeClr val="bg1"/>
                        </a:solidFill>
                      </a:rPr>
                      <a:t>3</a:t>
                    </a:r>
                    <a:r>
                      <a:rPr lang="en-US" sz="1400">
                        <a:solidFill>
                          <a:schemeClr val="bg1"/>
                        </a:solidFill>
                      </a:rPr>
                      <a:t>0%,</a:t>
                    </a:r>
                  </a:p>
                  <a:p>
                    <a:r>
                      <a:rPr lang="en-US" sz="1400">
                        <a:solidFill>
                          <a:schemeClr val="bg1"/>
                        </a:solidFill>
                      </a:rPr>
                      <a:t>3</a:t>
                    </a:r>
                  </a:p>
                </c:rich>
              </c:tx>
              <c:dLblPos val="outEnd"/>
              <c:showVal val="1"/>
            </c:dLbl>
            <c:txPr>
              <a:bodyPr/>
              <a:lstStyle/>
              <a:p>
                <a:pPr>
                  <a:defRPr sz="1400" b="1">
                    <a:solidFill>
                      <a:schemeClr val="bg1"/>
                    </a:solidFill>
                  </a:defRPr>
                </a:pPr>
                <a:endParaRPr lang="en-US"/>
              </a:p>
            </c:txPr>
            <c:dLblPos val="ctr"/>
            <c:showVal val="1"/>
          </c:dLbls>
          <c:cat>
            <c:strRef>
              <c:f>Sheet1!$T$58:$W$58</c:f>
              <c:strCache>
                <c:ptCount val="4"/>
                <c:pt idx="0">
                  <c:v>Emerging Interviews 
(n=31)</c:v>
                </c:pt>
                <c:pt idx="1">
                  <c:v>Establishing Interviews 
(n=10)</c:v>
                </c:pt>
                <c:pt idx="2">
                  <c:v>Embedding Interviews 
(n=10)</c:v>
                </c:pt>
                <c:pt idx="3">
                  <c:v>Experiencing Interviews 
(n=10)</c:v>
                </c:pt>
              </c:strCache>
            </c:strRef>
          </c:cat>
          <c:val>
            <c:numRef>
              <c:f>Sheet1!$T$59:$W$59</c:f>
              <c:numCache>
                <c:formatCode>0%</c:formatCode>
                <c:ptCount val="4"/>
                <c:pt idx="0">
                  <c:v>0.6770000000000026</c:v>
                </c:pt>
                <c:pt idx="1">
                  <c:v>0.70000000000000062</c:v>
                </c:pt>
                <c:pt idx="2">
                  <c:v>0.4</c:v>
                </c:pt>
                <c:pt idx="3">
                  <c:v>0.30000000000000032</c:v>
                </c:pt>
              </c:numCache>
            </c:numRef>
          </c:val>
        </c:ser>
        <c:ser>
          <c:idx val="1"/>
          <c:order val="1"/>
          <c:tx>
            <c:strRef>
              <c:f>Sheet1!$S$60</c:f>
              <c:strCache>
                <c:ptCount val="1"/>
                <c:pt idx="0">
                  <c:v>Librarians</c:v>
                </c:pt>
              </c:strCache>
            </c:strRef>
          </c:tx>
          <c:dLbls>
            <c:dLbl>
              <c:idx val="0"/>
              <c:tx>
                <c:rich>
                  <a:bodyPr/>
                  <a:lstStyle/>
                  <a:p>
                    <a:r>
                      <a:rPr lang="en-US" sz="1400" b="1">
                        <a:solidFill>
                          <a:schemeClr val="bg1"/>
                        </a:solidFill>
                      </a:rPr>
                      <a:t>1</a:t>
                    </a:r>
                    <a:r>
                      <a:rPr lang="en-US"/>
                      <a:t>3%,</a:t>
                    </a:r>
                  </a:p>
                  <a:p>
                    <a:r>
                      <a:rPr lang="en-US"/>
                      <a:t>4</a:t>
                    </a:r>
                  </a:p>
                </c:rich>
              </c:tx>
              <c:dLblPos val="ctr"/>
              <c:showVal val="1"/>
            </c:dLbl>
            <c:dLbl>
              <c:idx val="1"/>
              <c:tx>
                <c:rich>
                  <a:bodyPr/>
                  <a:lstStyle/>
                  <a:p>
                    <a:pPr>
                      <a:defRPr sz="1400" b="1">
                        <a:solidFill>
                          <a:schemeClr val="tx1"/>
                        </a:solidFill>
                      </a:defRPr>
                    </a:pPr>
                    <a:r>
                      <a:rPr lang="en-US" sz="1400" b="1">
                        <a:solidFill>
                          <a:schemeClr val="tx1"/>
                        </a:solidFill>
                      </a:rPr>
                      <a:t>0</a:t>
                    </a:r>
                    <a:r>
                      <a:rPr lang="en-US">
                        <a:solidFill>
                          <a:schemeClr val="tx1"/>
                        </a:solidFill>
                      </a:rPr>
                      <a:t>%,</a:t>
                    </a:r>
                  </a:p>
                  <a:p>
                    <a:pPr>
                      <a:defRPr sz="1400" b="1">
                        <a:solidFill>
                          <a:schemeClr val="tx1"/>
                        </a:solidFill>
                      </a:defRPr>
                    </a:pPr>
                    <a:r>
                      <a:rPr lang="en-US">
                        <a:solidFill>
                          <a:schemeClr val="tx1"/>
                        </a:solidFill>
                      </a:rPr>
                      <a:t>0</a:t>
                    </a:r>
                  </a:p>
                </c:rich>
              </c:tx>
              <c:spPr/>
              <c:dLblPos val="ctr"/>
              <c:showVal val="1"/>
            </c:dLbl>
            <c:dLbl>
              <c:idx val="2"/>
              <c:tx>
                <c:rich>
                  <a:bodyPr/>
                  <a:lstStyle/>
                  <a:p>
                    <a:r>
                      <a:rPr lang="en-US" sz="1400" b="1">
                        <a:solidFill>
                          <a:schemeClr val="bg1"/>
                        </a:solidFill>
                      </a:rPr>
                      <a:t>1</a:t>
                    </a:r>
                    <a:r>
                      <a:rPr lang="en-US"/>
                      <a:t>0%,</a:t>
                    </a:r>
                  </a:p>
                  <a:p>
                    <a:r>
                      <a:rPr lang="en-US"/>
                      <a:t>1</a:t>
                    </a:r>
                  </a:p>
                </c:rich>
              </c:tx>
              <c:dLblPos val="ctr"/>
              <c:showVal val="1"/>
            </c:dLbl>
            <c:dLbl>
              <c:idx val="3"/>
              <c:tx>
                <c:rich>
                  <a:bodyPr/>
                  <a:lstStyle/>
                  <a:p>
                    <a:r>
                      <a:rPr lang="en-US" sz="1400" b="1">
                        <a:solidFill>
                          <a:schemeClr val="bg1"/>
                        </a:solidFill>
                      </a:rPr>
                      <a:t>2</a:t>
                    </a:r>
                    <a:r>
                      <a:rPr lang="en-US"/>
                      <a:t>0%,</a:t>
                    </a:r>
                  </a:p>
                  <a:p>
                    <a:r>
                      <a:rPr lang="en-US"/>
                      <a:t>2</a:t>
                    </a:r>
                  </a:p>
                </c:rich>
              </c:tx>
              <c:dLblPos val="ctr"/>
              <c:showVal val="1"/>
            </c:dLbl>
            <c:txPr>
              <a:bodyPr/>
              <a:lstStyle/>
              <a:p>
                <a:pPr>
                  <a:defRPr sz="1400" b="1">
                    <a:solidFill>
                      <a:schemeClr val="bg1"/>
                    </a:solidFill>
                  </a:defRPr>
                </a:pPr>
                <a:endParaRPr lang="en-US"/>
              </a:p>
            </c:txPr>
            <c:dLblPos val="ctr"/>
            <c:showVal val="1"/>
          </c:dLbls>
          <c:cat>
            <c:strRef>
              <c:f>Sheet1!$T$58:$W$58</c:f>
              <c:strCache>
                <c:ptCount val="4"/>
                <c:pt idx="0">
                  <c:v>Emerging Interviews 
(n=31)</c:v>
                </c:pt>
                <c:pt idx="1">
                  <c:v>Establishing Interviews 
(n=10)</c:v>
                </c:pt>
                <c:pt idx="2">
                  <c:v>Embedding Interviews 
(n=10)</c:v>
                </c:pt>
                <c:pt idx="3">
                  <c:v>Experiencing Interviews 
(n=10)</c:v>
                </c:pt>
              </c:strCache>
            </c:strRef>
          </c:cat>
          <c:val>
            <c:numRef>
              <c:f>Sheet1!$T$60:$W$60</c:f>
              <c:numCache>
                <c:formatCode>0%</c:formatCode>
                <c:ptCount val="4"/>
                <c:pt idx="0">
                  <c:v>0.129</c:v>
                </c:pt>
                <c:pt idx="1">
                  <c:v>0</c:v>
                </c:pt>
                <c:pt idx="2">
                  <c:v>0.1</c:v>
                </c:pt>
                <c:pt idx="3">
                  <c:v>0.2</c:v>
                </c:pt>
              </c:numCache>
            </c:numRef>
          </c:val>
        </c:ser>
        <c:dLbls>
          <c:showVal val="1"/>
        </c:dLbls>
        <c:gapWidth val="46"/>
        <c:axId val="141243904"/>
        <c:axId val="141245440"/>
      </c:barChart>
      <c:catAx>
        <c:axId val="141243904"/>
        <c:scaling>
          <c:orientation val="minMax"/>
        </c:scaling>
        <c:axPos val="b"/>
        <c:tickLblPos val="nextTo"/>
        <c:txPr>
          <a:bodyPr/>
          <a:lstStyle/>
          <a:p>
            <a:pPr>
              <a:defRPr sz="1600" b="1"/>
            </a:pPr>
            <a:endParaRPr lang="en-US"/>
          </a:p>
        </c:txPr>
        <c:crossAx val="141245440"/>
        <c:crosses val="autoZero"/>
        <c:auto val="1"/>
        <c:lblAlgn val="ctr"/>
        <c:lblOffset val="100"/>
      </c:catAx>
      <c:valAx>
        <c:axId val="141245440"/>
        <c:scaling>
          <c:orientation val="minMax"/>
        </c:scaling>
        <c:axPos val="l"/>
        <c:majorGridlines/>
        <c:numFmt formatCode="0%" sourceLinked="1"/>
        <c:tickLblPos val="nextTo"/>
        <c:txPr>
          <a:bodyPr/>
          <a:lstStyle/>
          <a:p>
            <a:pPr>
              <a:defRPr sz="1600" b="1"/>
            </a:pPr>
            <a:endParaRPr lang="en-US"/>
          </a:p>
        </c:txPr>
        <c:crossAx val="141243904"/>
        <c:crosses val="autoZero"/>
        <c:crossBetween val="between"/>
      </c:valAx>
    </c:plotArea>
    <c:legend>
      <c:legendPos val="r"/>
      <c:layout>
        <c:manualLayout>
          <c:xMode val="edge"/>
          <c:yMode val="edge"/>
          <c:x val="0.73134945969591891"/>
          <c:y val="0.33924046032707633"/>
          <c:w val="0.26712152953357893"/>
          <c:h val="0.28305754088431256"/>
        </c:manualLayout>
      </c:layout>
      <c:txPr>
        <a:bodyPr/>
        <a:lstStyle/>
        <a:p>
          <a:pPr>
            <a:defRPr sz="1600" b="1"/>
          </a:pPr>
          <a:endParaRPr lang="en-US"/>
        </a:p>
      </c:txP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bar"/>
        <c:grouping val="clustered"/>
        <c:ser>
          <c:idx val="0"/>
          <c:order val="0"/>
          <c:tx>
            <c:strRef>
              <c:f>'[Nodes by Educational Stages Comparison rev 3 with write up.xlsx]Sheet1'!$B$169</c:f>
              <c:strCache>
                <c:ptCount val="1"/>
                <c:pt idx="0">
                  <c:v>Face-to-Face</c:v>
                </c:pt>
              </c:strCache>
            </c:strRef>
          </c:tx>
          <c:dLbls>
            <c:dLbl>
              <c:idx val="0"/>
              <c:tx>
                <c:rich>
                  <a:bodyPr/>
                  <a:lstStyle/>
                  <a:p>
                    <a:r>
                      <a:rPr lang="en-US" sz="1400" b="1"/>
                      <a:t>5</a:t>
                    </a:r>
                    <a:r>
                      <a:rPr lang="en-US"/>
                      <a:t>5%, 17</a:t>
                    </a:r>
                  </a:p>
                </c:rich>
              </c:tx>
              <c:dLblPos val="outEnd"/>
              <c:showVal val="1"/>
            </c:dLbl>
            <c:dLbl>
              <c:idx val="1"/>
              <c:tx>
                <c:rich>
                  <a:bodyPr/>
                  <a:lstStyle/>
                  <a:p>
                    <a:r>
                      <a:rPr lang="en-US" sz="1400" b="1"/>
                      <a:t>6</a:t>
                    </a:r>
                    <a:r>
                      <a:rPr lang="en-US"/>
                      <a:t>0%, 6</a:t>
                    </a:r>
                  </a:p>
                </c:rich>
              </c:tx>
              <c:dLblPos val="outEnd"/>
              <c:showVal val="1"/>
            </c:dLbl>
            <c:dLbl>
              <c:idx val="2"/>
              <c:tx>
                <c:rich>
                  <a:bodyPr/>
                  <a:lstStyle/>
                  <a:p>
                    <a:r>
                      <a:rPr lang="en-US" sz="1400" b="1"/>
                      <a:t>4</a:t>
                    </a:r>
                    <a:r>
                      <a:rPr lang="en-US"/>
                      <a:t>0%, 4</a:t>
                    </a:r>
                  </a:p>
                </c:rich>
              </c:tx>
              <c:dLblPos val="outEnd"/>
              <c:showVal val="1"/>
            </c:dLbl>
            <c:dLbl>
              <c:idx val="3"/>
              <c:tx>
                <c:rich>
                  <a:bodyPr/>
                  <a:lstStyle/>
                  <a:p>
                    <a:r>
                      <a:rPr lang="en-US" sz="1400" b="1"/>
                      <a:t>7</a:t>
                    </a:r>
                    <a:r>
                      <a:rPr lang="en-US"/>
                      <a:t>0%, 7</a:t>
                    </a:r>
                  </a:p>
                </c:rich>
              </c:tx>
              <c:dLblPos val="outEnd"/>
              <c:showVal val="1"/>
            </c:dLbl>
            <c:txPr>
              <a:bodyPr/>
              <a:lstStyle/>
              <a:p>
                <a:pPr>
                  <a:defRPr sz="1400" b="1"/>
                </a:pPr>
                <a:endParaRPr lang="en-US"/>
              </a:p>
            </c:txPr>
            <c:dLblPos val="outEnd"/>
            <c:showVal val="1"/>
          </c:dLbls>
          <c:cat>
            <c:strRef>
              <c:f>'[Nodes by Educational Stages Comparison rev 3 with write up.xlsx]Sheet1'!$C$168:$F$168</c:f>
              <c:strCache>
                <c:ptCount val="4"/>
                <c:pt idx="0">
                  <c:v>Emerging Interviews</c:v>
                </c:pt>
                <c:pt idx="1">
                  <c:v>Establishing Interviews</c:v>
                </c:pt>
                <c:pt idx="2">
                  <c:v>Embedding Interviews</c:v>
                </c:pt>
                <c:pt idx="3">
                  <c:v>Experiencing Interviews</c:v>
                </c:pt>
              </c:strCache>
            </c:strRef>
          </c:cat>
          <c:val>
            <c:numRef>
              <c:f>'[Nodes by Educational Stages Comparison rev 3 with write up.xlsx]Sheet1'!$C$169:$F$169</c:f>
              <c:numCache>
                <c:formatCode>0%</c:formatCode>
                <c:ptCount val="4"/>
                <c:pt idx="0">
                  <c:v>0.54800000000000004</c:v>
                </c:pt>
                <c:pt idx="1">
                  <c:v>0.60000000000000064</c:v>
                </c:pt>
                <c:pt idx="2">
                  <c:v>0.4</c:v>
                </c:pt>
                <c:pt idx="3">
                  <c:v>0.70000000000000062</c:v>
                </c:pt>
              </c:numCache>
            </c:numRef>
          </c:val>
        </c:ser>
        <c:ser>
          <c:idx val="1"/>
          <c:order val="1"/>
          <c:tx>
            <c:strRef>
              <c:f>'[Nodes by Educational Stages Comparison rev 3 with write up.xlsx]Sheet1'!$B$170</c:f>
              <c:strCache>
                <c:ptCount val="1"/>
                <c:pt idx="0">
                  <c:v>Phone calls</c:v>
                </c:pt>
              </c:strCache>
            </c:strRef>
          </c:tx>
          <c:dLbls>
            <c:dLbl>
              <c:idx val="0"/>
              <c:tx>
                <c:rich>
                  <a:bodyPr/>
                  <a:lstStyle/>
                  <a:p>
                    <a:r>
                      <a:rPr lang="en-US" sz="1400" b="1"/>
                      <a:t>8</a:t>
                    </a:r>
                    <a:r>
                      <a:rPr lang="en-US"/>
                      <a:t>4%, 26</a:t>
                    </a:r>
                  </a:p>
                </c:rich>
              </c:tx>
              <c:dLblPos val="outEnd"/>
              <c:showVal val="1"/>
            </c:dLbl>
            <c:dLbl>
              <c:idx val="1"/>
              <c:tx>
                <c:rich>
                  <a:bodyPr/>
                  <a:lstStyle/>
                  <a:p>
                    <a:r>
                      <a:rPr lang="en-US" sz="1400" b="1"/>
                      <a:t>9</a:t>
                    </a:r>
                    <a:r>
                      <a:rPr lang="en-US"/>
                      <a:t>0%, 9</a:t>
                    </a:r>
                  </a:p>
                </c:rich>
              </c:tx>
              <c:dLblPos val="outEnd"/>
              <c:showVal val="1"/>
            </c:dLbl>
            <c:dLbl>
              <c:idx val="2"/>
              <c:tx>
                <c:rich>
                  <a:bodyPr/>
                  <a:lstStyle/>
                  <a:p>
                    <a:r>
                      <a:rPr lang="en-US" sz="1400" b="1"/>
                      <a:t>7</a:t>
                    </a:r>
                    <a:r>
                      <a:rPr lang="en-US"/>
                      <a:t>0%, 7</a:t>
                    </a:r>
                  </a:p>
                </c:rich>
              </c:tx>
              <c:dLblPos val="outEnd"/>
              <c:showVal val="1"/>
            </c:dLbl>
            <c:dLbl>
              <c:idx val="3"/>
              <c:tx>
                <c:rich>
                  <a:bodyPr/>
                  <a:lstStyle/>
                  <a:p>
                    <a:r>
                      <a:rPr lang="en-US" sz="1400" b="1"/>
                      <a:t>7</a:t>
                    </a:r>
                    <a:r>
                      <a:rPr lang="en-US"/>
                      <a:t>0%, 7</a:t>
                    </a:r>
                  </a:p>
                </c:rich>
              </c:tx>
              <c:dLblPos val="outEnd"/>
              <c:showVal val="1"/>
            </c:dLbl>
            <c:txPr>
              <a:bodyPr/>
              <a:lstStyle/>
              <a:p>
                <a:pPr>
                  <a:defRPr sz="1400" b="1"/>
                </a:pPr>
                <a:endParaRPr lang="en-US"/>
              </a:p>
            </c:txPr>
            <c:dLblPos val="outEnd"/>
            <c:showVal val="1"/>
          </c:dLbls>
          <c:cat>
            <c:strRef>
              <c:f>'[Nodes by Educational Stages Comparison rev 3 with write up.xlsx]Sheet1'!$C$168:$F$168</c:f>
              <c:strCache>
                <c:ptCount val="4"/>
                <c:pt idx="0">
                  <c:v>Emerging Interviews</c:v>
                </c:pt>
                <c:pt idx="1">
                  <c:v>Establishing Interviews</c:v>
                </c:pt>
                <c:pt idx="2">
                  <c:v>Embedding Interviews</c:v>
                </c:pt>
                <c:pt idx="3">
                  <c:v>Experiencing Interviews</c:v>
                </c:pt>
              </c:strCache>
            </c:strRef>
          </c:cat>
          <c:val>
            <c:numRef>
              <c:f>'[Nodes by Educational Stages Comparison rev 3 with write up.xlsx]Sheet1'!$C$170:$F$170</c:f>
              <c:numCache>
                <c:formatCode>0%</c:formatCode>
                <c:ptCount val="4"/>
                <c:pt idx="0">
                  <c:v>0.83900000000000063</c:v>
                </c:pt>
                <c:pt idx="1">
                  <c:v>0.9</c:v>
                </c:pt>
                <c:pt idx="2">
                  <c:v>0.70000000000000062</c:v>
                </c:pt>
                <c:pt idx="3">
                  <c:v>0.70000000000000062</c:v>
                </c:pt>
              </c:numCache>
            </c:numRef>
          </c:val>
        </c:ser>
        <c:ser>
          <c:idx val="2"/>
          <c:order val="2"/>
          <c:tx>
            <c:strRef>
              <c:f>'[Nodes by Educational Stages Comparison rev 3 with write up.xlsx]Sheet1'!$B$171</c:f>
              <c:strCache>
                <c:ptCount val="1"/>
                <c:pt idx="0">
                  <c:v>IM, Chat</c:v>
                </c:pt>
              </c:strCache>
            </c:strRef>
          </c:tx>
          <c:dLbls>
            <c:dLbl>
              <c:idx val="0"/>
              <c:tx>
                <c:rich>
                  <a:bodyPr/>
                  <a:lstStyle/>
                  <a:p>
                    <a:r>
                      <a:rPr lang="en-US" sz="1400" b="1"/>
                      <a:t>5</a:t>
                    </a:r>
                    <a:r>
                      <a:rPr lang="en-US"/>
                      <a:t>2%, 16</a:t>
                    </a:r>
                  </a:p>
                </c:rich>
              </c:tx>
              <c:dLblPos val="outEnd"/>
              <c:showVal val="1"/>
            </c:dLbl>
            <c:dLbl>
              <c:idx val="1"/>
              <c:tx>
                <c:rich>
                  <a:bodyPr/>
                  <a:lstStyle/>
                  <a:p>
                    <a:r>
                      <a:rPr lang="en-US" sz="1400" b="1"/>
                      <a:t>3</a:t>
                    </a:r>
                    <a:r>
                      <a:rPr lang="en-US"/>
                      <a:t>0%, 3</a:t>
                    </a:r>
                  </a:p>
                </c:rich>
              </c:tx>
              <c:dLblPos val="outEnd"/>
              <c:showVal val="1"/>
            </c:dLbl>
            <c:dLbl>
              <c:idx val="2"/>
              <c:tx>
                <c:rich>
                  <a:bodyPr/>
                  <a:lstStyle/>
                  <a:p>
                    <a:r>
                      <a:rPr lang="en-US" sz="1400" b="1"/>
                      <a:t>4</a:t>
                    </a:r>
                    <a:r>
                      <a:rPr lang="en-US"/>
                      <a:t>0%, 4</a:t>
                    </a:r>
                  </a:p>
                </c:rich>
              </c:tx>
              <c:dLblPos val="outEnd"/>
              <c:showVal val="1"/>
            </c:dLbl>
            <c:dLbl>
              <c:idx val="3"/>
              <c:tx>
                <c:rich>
                  <a:bodyPr/>
                  <a:lstStyle/>
                  <a:p>
                    <a:r>
                      <a:rPr lang="en-US" sz="1400" b="1"/>
                      <a:t>1</a:t>
                    </a:r>
                    <a:r>
                      <a:rPr lang="en-US"/>
                      <a:t>0%, 10</a:t>
                    </a:r>
                  </a:p>
                </c:rich>
              </c:tx>
              <c:dLblPos val="outEnd"/>
              <c:showVal val="1"/>
            </c:dLbl>
            <c:txPr>
              <a:bodyPr/>
              <a:lstStyle/>
              <a:p>
                <a:pPr>
                  <a:defRPr sz="1400" b="1"/>
                </a:pPr>
                <a:endParaRPr lang="en-US"/>
              </a:p>
            </c:txPr>
            <c:dLblPos val="outEnd"/>
            <c:showVal val="1"/>
          </c:dLbls>
          <c:cat>
            <c:strRef>
              <c:f>'[Nodes by Educational Stages Comparison rev 3 with write up.xlsx]Sheet1'!$C$168:$F$168</c:f>
              <c:strCache>
                <c:ptCount val="4"/>
                <c:pt idx="0">
                  <c:v>Emerging Interviews</c:v>
                </c:pt>
                <c:pt idx="1">
                  <c:v>Establishing Interviews</c:v>
                </c:pt>
                <c:pt idx="2">
                  <c:v>Embedding Interviews</c:v>
                </c:pt>
                <c:pt idx="3">
                  <c:v>Experiencing Interviews</c:v>
                </c:pt>
              </c:strCache>
            </c:strRef>
          </c:cat>
          <c:val>
            <c:numRef>
              <c:f>'[Nodes by Educational Stages Comparison rev 3 with write up.xlsx]Sheet1'!$C$171:$F$171</c:f>
              <c:numCache>
                <c:formatCode>0%</c:formatCode>
                <c:ptCount val="4"/>
                <c:pt idx="0">
                  <c:v>0.52</c:v>
                </c:pt>
                <c:pt idx="1">
                  <c:v>0.30000000000000032</c:v>
                </c:pt>
                <c:pt idx="2">
                  <c:v>0.4</c:v>
                </c:pt>
                <c:pt idx="3">
                  <c:v>0.1</c:v>
                </c:pt>
              </c:numCache>
            </c:numRef>
          </c:val>
        </c:ser>
        <c:ser>
          <c:idx val="3"/>
          <c:order val="3"/>
          <c:tx>
            <c:strRef>
              <c:f>'[Nodes by Educational Stages Comparison rev 3 with write up.xlsx]Sheet1'!$B$172</c:f>
              <c:strCache>
                <c:ptCount val="1"/>
                <c:pt idx="0">
                  <c:v>Email</c:v>
                </c:pt>
              </c:strCache>
            </c:strRef>
          </c:tx>
          <c:dLbls>
            <c:dLbl>
              <c:idx val="0"/>
              <c:tx>
                <c:rich>
                  <a:bodyPr/>
                  <a:lstStyle/>
                  <a:p>
                    <a:r>
                      <a:rPr lang="en-US" sz="1400" b="1"/>
                      <a:t>5</a:t>
                    </a:r>
                    <a:r>
                      <a:rPr lang="en-US"/>
                      <a:t>2%, 16</a:t>
                    </a:r>
                  </a:p>
                </c:rich>
              </c:tx>
              <c:dLblPos val="outEnd"/>
              <c:showVal val="1"/>
            </c:dLbl>
            <c:dLbl>
              <c:idx val="1"/>
              <c:tx>
                <c:rich>
                  <a:bodyPr/>
                  <a:lstStyle/>
                  <a:p>
                    <a:r>
                      <a:rPr lang="en-US" sz="1400" b="1"/>
                      <a:t>1</a:t>
                    </a:r>
                    <a:r>
                      <a:rPr lang="en-US"/>
                      <a:t>00%, 10</a:t>
                    </a:r>
                  </a:p>
                </c:rich>
              </c:tx>
              <c:dLblPos val="outEnd"/>
              <c:showVal val="1"/>
            </c:dLbl>
            <c:dLbl>
              <c:idx val="2"/>
              <c:tx>
                <c:rich>
                  <a:bodyPr/>
                  <a:lstStyle/>
                  <a:p>
                    <a:r>
                      <a:rPr lang="en-US" sz="1400" b="1"/>
                      <a:t>1</a:t>
                    </a:r>
                    <a:r>
                      <a:rPr lang="en-US"/>
                      <a:t>00%, 10</a:t>
                    </a:r>
                  </a:p>
                </c:rich>
              </c:tx>
              <c:dLblPos val="outEnd"/>
              <c:showVal val="1"/>
            </c:dLbl>
            <c:dLbl>
              <c:idx val="3"/>
              <c:tx>
                <c:rich>
                  <a:bodyPr/>
                  <a:lstStyle/>
                  <a:p>
                    <a:r>
                      <a:rPr lang="en-US" sz="1400" b="1"/>
                      <a:t>1</a:t>
                    </a:r>
                    <a:r>
                      <a:rPr lang="en-US"/>
                      <a:t>00%, 10</a:t>
                    </a:r>
                  </a:p>
                </c:rich>
              </c:tx>
              <c:dLblPos val="outEnd"/>
              <c:showVal val="1"/>
            </c:dLbl>
            <c:txPr>
              <a:bodyPr/>
              <a:lstStyle/>
              <a:p>
                <a:pPr>
                  <a:defRPr sz="1400" b="1"/>
                </a:pPr>
                <a:endParaRPr lang="en-US"/>
              </a:p>
            </c:txPr>
            <c:dLblPos val="outEnd"/>
            <c:showVal val="1"/>
          </c:dLbls>
          <c:cat>
            <c:strRef>
              <c:f>'[Nodes by Educational Stages Comparison rev 3 with write up.xlsx]Sheet1'!$C$168:$F$168</c:f>
              <c:strCache>
                <c:ptCount val="4"/>
                <c:pt idx="0">
                  <c:v>Emerging Interviews</c:v>
                </c:pt>
                <c:pt idx="1">
                  <c:v>Establishing Interviews</c:v>
                </c:pt>
                <c:pt idx="2">
                  <c:v>Embedding Interviews</c:v>
                </c:pt>
                <c:pt idx="3">
                  <c:v>Experiencing Interviews</c:v>
                </c:pt>
              </c:strCache>
            </c:strRef>
          </c:cat>
          <c:val>
            <c:numRef>
              <c:f>'[Nodes by Educational Stages Comparison rev 3 with write up.xlsx]Sheet1'!$C$172:$F$172</c:f>
              <c:numCache>
                <c:formatCode>0%</c:formatCode>
                <c:ptCount val="4"/>
                <c:pt idx="0">
                  <c:v>0.51600000000000001</c:v>
                </c:pt>
                <c:pt idx="1">
                  <c:v>1</c:v>
                </c:pt>
                <c:pt idx="2">
                  <c:v>1</c:v>
                </c:pt>
                <c:pt idx="3">
                  <c:v>1</c:v>
                </c:pt>
              </c:numCache>
            </c:numRef>
          </c:val>
        </c:ser>
        <c:dLbls>
          <c:showVal val="1"/>
        </c:dLbls>
        <c:axId val="144407168"/>
        <c:axId val="144437632"/>
      </c:barChart>
      <c:catAx>
        <c:axId val="144407168"/>
        <c:scaling>
          <c:orientation val="minMax"/>
        </c:scaling>
        <c:axPos val="l"/>
        <c:tickLblPos val="nextTo"/>
        <c:txPr>
          <a:bodyPr/>
          <a:lstStyle/>
          <a:p>
            <a:pPr>
              <a:defRPr sz="1400" b="1"/>
            </a:pPr>
            <a:endParaRPr lang="en-US"/>
          </a:p>
        </c:txPr>
        <c:crossAx val="144437632"/>
        <c:crosses val="autoZero"/>
        <c:auto val="1"/>
        <c:lblAlgn val="ctr"/>
        <c:lblOffset val="100"/>
      </c:catAx>
      <c:valAx>
        <c:axId val="144437632"/>
        <c:scaling>
          <c:orientation val="minMax"/>
          <c:max val="1.2"/>
          <c:min val="0"/>
        </c:scaling>
        <c:axPos val="b"/>
        <c:numFmt formatCode="0%" sourceLinked="1"/>
        <c:tickLblPos val="nextTo"/>
        <c:txPr>
          <a:bodyPr/>
          <a:lstStyle/>
          <a:p>
            <a:pPr>
              <a:defRPr sz="1400" b="1"/>
            </a:pPr>
            <a:endParaRPr lang="en-US"/>
          </a:p>
        </c:txPr>
        <c:crossAx val="144407168"/>
        <c:crosses val="autoZero"/>
        <c:crossBetween val="between"/>
      </c:valAx>
    </c:plotArea>
    <c:legend>
      <c:legendPos val="r"/>
      <c:layout>
        <c:manualLayout>
          <c:xMode val="edge"/>
          <c:yMode val="edge"/>
          <c:x val="0.81588151715620183"/>
          <c:y val="0.31216499720536778"/>
          <c:w val="0.16299172618540494"/>
          <c:h val="0.27633861235668256"/>
        </c:manualLayout>
      </c:layout>
      <c:txPr>
        <a:bodyPr/>
        <a:lstStyle/>
        <a:p>
          <a:pPr>
            <a:defRPr sz="1400" b="1"/>
          </a:pPr>
          <a:endParaRPr lang="en-US"/>
        </a:p>
      </c:txPr>
    </c:legend>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590B96-037A-504A-977E-B6542BD6CBD5}" type="datetimeFigureOut">
              <a:rPr lang="en-US" smtClean="0"/>
              <a:pPr/>
              <a:t>5/2/2013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2E670E-6968-D546-96D3-BA97EA7DE81D}" type="slidenum">
              <a:rPr lang="en-US" smtClean="0"/>
              <a:pPr/>
              <a:t>‹#›</a:t>
            </a:fld>
            <a:endParaRPr lang="en-US" dirty="0"/>
          </a:p>
        </p:txBody>
      </p:sp>
    </p:spTree>
    <p:extLst>
      <p:ext uri="{BB962C8B-B14F-4D97-AF65-F5344CB8AC3E}">
        <p14:creationId xmlns="" xmlns:p14="http://schemas.microsoft.com/office/powerpoint/2010/main" val="1002899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5C79E4-531B-094F-B0E0-0AB1940632EE}" type="datetimeFigureOut">
              <a:rPr lang="en-US" smtClean="0"/>
              <a:pPr/>
              <a:t>5/2/2013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21901-2D7D-404F-83CF-0310337D82A5}" type="slidenum">
              <a:rPr lang="en-US" smtClean="0"/>
              <a:pPr/>
              <a:t>‹#›</a:t>
            </a:fld>
            <a:endParaRPr lang="en-US" dirty="0"/>
          </a:p>
        </p:txBody>
      </p:sp>
    </p:spTree>
    <p:extLst>
      <p:ext uri="{BB962C8B-B14F-4D97-AF65-F5344CB8AC3E}">
        <p14:creationId xmlns="" xmlns:p14="http://schemas.microsoft.com/office/powerpoint/2010/main" val="14582787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List_of_academic_disciplin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onference.ifla.org/sites/default/files/files/papers/wlic2012/76-connaway-e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firstmonday.org/htbin/cgiwrap/bin/ojs/index.php/fm/article/view/2830/2476" TargetMode="External"/><Relationship Id="rId7" Type="http://schemas.openxmlformats.org/officeDocument/2006/relationships/hyperlink" Target="http://tallblog.conted.ox.ac.uk/index.php/2011/09/30/the-learning-black-marke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te.ebrary.com/lib/surveys/docDetail.action?docID=80076107" TargetMode="External"/><Relationship Id="rId5" Type="http://schemas.openxmlformats.org/officeDocument/2006/relationships/hyperlink" Target="http://informationr.net/ir/14-4/paper418.html" TargetMode="External"/><Relationship Id="rId4" Type="http://schemas.openxmlformats.org/officeDocument/2006/relationships/hyperlink" Target="http://firstmonday.org/htbin/cgiwrap/bin/ojs/index.php/fm/article/view/3263/286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firstmonday.org/htbin/cgiwrap/bin/ojs/index.php/fm/article/viewArticle/3171/304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libraries.pewinternet.org/files/legacy-pdf/PIP_Library%20services_Report.pdf"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oclc.org/us/en/reports/2005perceptions.htm" TargetMode="External"/><Relationship Id="rId4" Type="http://schemas.openxmlformats.org/officeDocument/2006/relationships/hyperlink" Target="http://www.oclc.org/reports/synchronicity/full.pdf"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nnect.ala.org/node/18119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la.org/acrl/standards/informationliteracycompetenc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s.gd/vandrpap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is.gd/vandrvideo"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a:t>
            </a:fld>
            <a:endParaRPr lang="en-US" dirty="0"/>
          </a:p>
        </p:txBody>
      </p:sp>
    </p:spTree>
    <p:extLst>
      <p:ext uri="{BB962C8B-B14F-4D97-AF65-F5344CB8AC3E}">
        <p14:creationId xmlns="" xmlns:p14="http://schemas.microsoft.com/office/powerpoint/2010/main" val="27588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xfrm>
            <a:off x="1143000" y="228600"/>
            <a:ext cx="4572000" cy="3429000"/>
          </a:xfrm>
          <a:ln/>
        </p:spPr>
      </p:sp>
      <p:sp>
        <p:nvSpPr>
          <p:cNvPr id="3" name="Notes Placeholder 2"/>
          <p:cNvSpPr>
            <a:spLocks noGrp="1"/>
          </p:cNvSpPr>
          <p:nvPr>
            <p:ph type="body" idx="1"/>
          </p:nvPr>
        </p:nvSpPr>
        <p:spPr>
          <a:xfrm>
            <a:off x="152400" y="3810000"/>
            <a:ext cx="6553200" cy="5105400"/>
          </a:xfrm>
        </p:spPr>
        <p:txBody>
          <a:bodyPr>
            <a:noAutofit/>
          </a:bodyPr>
          <a:lstStyle/>
          <a:p>
            <a:r>
              <a:rPr lang="en-US" b="0" i="0" dirty="0" smtClean="0">
                <a:latin typeface="Arial" pitchFamily="34" charset="0"/>
                <a:cs typeface="Arial" pitchFamily="34" charset="0"/>
              </a:rPr>
              <a:t>Image from: http://www.flickr.com/photos/elaine_macc/370057046/</a:t>
            </a:r>
          </a:p>
          <a:p>
            <a:endParaRPr lang="en-US" b="1" i="1" dirty="0" smtClean="0">
              <a:latin typeface="Arial" pitchFamily="34" charset="0"/>
              <a:cs typeface="Arial" pitchFamily="34" charset="0"/>
            </a:endParaRPr>
          </a:p>
          <a:p>
            <a:r>
              <a:rPr lang="en-US" kern="1200" dirty="0" smtClean="0">
                <a:solidFill>
                  <a:schemeClr val="tx1"/>
                </a:solidFill>
                <a:latin typeface="Arial" pitchFamily="34" charset="0"/>
                <a:cs typeface="Arial" pitchFamily="34" charset="0"/>
              </a:rPr>
              <a:t>“There are a total of 61 participants in project Phases 1 and 2.” (Connaway, Lanclos, and Hood, Forthcoming</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“Altogether, there are 15 secondary students and 46 university students and faculty. The students and faculty are a convenience sample—those who were willing to be interviewed, in institutions that allowed us entry.” (Connaway, Lanclos, and Hood, Forthcoming</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r>
              <a:rPr lang="en-US"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kern="1200" dirty="0" smtClean="0">
                <a:solidFill>
                  <a:schemeClr val="tx1"/>
                </a:solidFill>
                <a:latin typeface="Arial" pitchFamily="34" charset="0"/>
                <a:cs typeface="Arial" pitchFamily="34" charset="0"/>
              </a:rPr>
              <a:t> </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Phase I and 2: Participant Demographics (All Stages)</a:t>
            </a:r>
          </a:p>
          <a:p>
            <a:r>
              <a:rPr lang="en-US" dirty="0" smtClean="0">
                <a:latin typeface="Arial" pitchFamily="34" charset="0"/>
                <a:cs typeface="Arial" pitchFamily="34" charset="0"/>
              </a:rPr>
              <a:t>15 Secondary students, 46 University students and faculty</a:t>
            </a:r>
          </a:p>
          <a:p>
            <a:pPr>
              <a:defRPr/>
            </a:pPr>
            <a:endParaRPr lang="en-US" b="1" dirty="0" smtClean="0">
              <a:latin typeface="Arial" pitchFamily="34" charset="0"/>
              <a:cs typeface="Arial" pitchFamily="34" charset="0"/>
            </a:endParaRPr>
          </a:p>
          <a:p>
            <a:r>
              <a:rPr lang="en-US" b="1" dirty="0" smtClean="0">
                <a:solidFill>
                  <a:schemeClr val="dk1"/>
                </a:solidFill>
                <a:latin typeface="Arial" pitchFamily="34" charset="0"/>
                <a:cs typeface="Arial" pitchFamily="34" charset="0"/>
              </a:rPr>
              <a:t>Ethnicities (All)</a:t>
            </a:r>
            <a:endParaRPr lang="en-US" b="1" dirty="0" smtClean="0">
              <a:latin typeface="Arial" pitchFamily="34" charset="0"/>
              <a:cs typeface="Arial" pitchFamily="34" charset="0"/>
            </a:endParaRPr>
          </a:p>
          <a:p>
            <a:r>
              <a:rPr lang="en-US" dirty="0" smtClean="0">
                <a:solidFill>
                  <a:schemeClr val="dk1"/>
                </a:solidFill>
                <a:latin typeface="Arial" pitchFamily="34" charset="0"/>
                <a:cs typeface="Arial" pitchFamily="34" charset="0"/>
              </a:rPr>
              <a:t>5 African-American, 38 Caucasian, 2 Multi-racial, 1 Asian, 2 Hispanic, 13 Unidentified</a:t>
            </a:r>
          </a:p>
          <a:p>
            <a:pPr>
              <a:defRPr/>
            </a:pPr>
            <a:endParaRPr lang="en-US" b="1" dirty="0" smtClean="0">
              <a:latin typeface="Arial" pitchFamily="34" charset="0"/>
              <a:cs typeface="Arial" pitchFamily="34" charset="0"/>
            </a:endParaRPr>
          </a:p>
          <a:p>
            <a:r>
              <a:rPr lang="en-US" kern="1200" dirty="0" smtClean="0">
                <a:solidFill>
                  <a:schemeClr val="tx1"/>
                </a:solidFill>
                <a:latin typeface="Arial" pitchFamily="34" charset="0"/>
                <a:cs typeface="Arial" pitchFamily="34" charset="0"/>
              </a:rPr>
              <a:t>White, David S., and Lynn Silipigni Connaway. 2011-2012. </a:t>
            </a:r>
            <a:r>
              <a:rPr lang="en-US" i="1" kern="1200" dirty="0" smtClean="0">
                <a:solidFill>
                  <a:schemeClr val="tx1"/>
                </a:solidFill>
                <a:latin typeface="Arial" pitchFamily="34" charset="0"/>
                <a:cs typeface="Arial" pitchFamily="34" charset="0"/>
              </a:rPr>
              <a:t>Visitors &amp; Residents: What Motivates Engagement with the Digital Information Environment.</a:t>
            </a:r>
            <a:r>
              <a:rPr lang="en-US" kern="1200" dirty="0" smtClean="0">
                <a:solidFill>
                  <a:schemeClr val="tx1"/>
                </a:solidFill>
                <a:latin typeface="Arial" pitchFamily="34" charset="0"/>
                <a:cs typeface="Arial" pitchFamily="34" charset="0"/>
              </a:rPr>
              <a:t> Funded by JISC, OCLC, and Oxford University. </a:t>
            </a:r>
            <a:r>
              <a:rPr lang="en-US" u="sng" kern="1200" dirty="0" smtClean="0">
                <a:solidFill>
                  <a:schemeClr val="tx1"/>
                </a:solidFill>
                <a:latin typeface="Arial" pitchFamily="34" charset="0"/>
                <a:cs typeface="Arial" pitchFamily="34" charset="0"/>
                <a:hlinkClick r:id="rId3"/>
              </a:rPr>
              <a:t>http://www.oclc.org/research/activities/vandr/</a:t>
            </a:r>
            <a:r>
              <a:rPr lang="en-US" u="sng" kern="1200" dirty="0" smtClean="0">
                <a:solidFill>
                  <a:schemeClr val="tx1"/>
                </a:solidFill>
                <a:latin typeface="Arial" pitchFamily="34" charset="0"/>
                <a:cs typeface="Arial" pitchFamily="34" charset="0"/>
              </a:rPr>
              <a:t>.</a:t>
            </a:r>
            <a:r>
              <a:rPr lang="en-US" kern="1200" dirty="0" smtClean="0">
                <a:solidFill>
                  <a:schemeClr val="tx1"/>
                </a:solidFill>
                <a:latin typeface="Arial" pitchFamily="34" charset="0"/>
                <a:cs typeface="Arial" pitchFamily="34" charset="0"/>
              </a:rPr>
              <a:t> </a:t>
            </a:r>
          </a:p>
          <a:p>
            <a:pPr marL="224028" indent="-224028">
              <a:defRPr/>
            </a:pPr>
            <a:endParaRPr lang="en-US" dirty="0" smtClean="0">
              <a:latin typeface="Arial" pitchFamily="34" charset="0"/>
              <a:cs typeface="Arial" pitchFamily="34" charset="0"/>
            </a:endParaRPr>
          </a:p>
          <a:p>
            <a:pPr marL="224028" indent="-224028">
              <a:defRPr/>
            </a:pPr>
            <a:endParaRPr lang="en-US" dirty="0">
              <a:latin typeface="Arial" pitchFamily="34" charset="0"/>
              <a:cs typeface="Arial" pitchFamily="34" charset="0"/>
            </a:endParaRPr>
          </a:p>
        </p:txBody>
      </p:sp>
      <p:sp>
        <p:nvSpPr>
          <p:cNvPr id="62467" name="Slide Number Placeholder 3"/>
          <p:cNvSpPr>
            <a:spLocks noGrp="1"/>
          </p:cNvSpPr>
          <p:nvPr>
            <p:ph type="sldNum" sz="quarter" idx="5"/>
          </p:nvPr>
        </p:nvSpPr>
        <p:spPr>
          <a:noFill/>
        </p:spPr>
        <p:txBody>
          <a:bodyPr/>
          <a:lstStyle/>
          <a:p>
            <a:fld id="{F4CB991B-C973-4C3E-A610-5DE62E8F340C}"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rm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cs typeface="Arial" pitchFamily="34" charset="0"/>
              </a:rPr>
              <a:t>“In the US, 15 participants are female and 16 are male, and in the UK, 19 are female and 11 are male.” (Connaway, Lanclos, and Hood, Forthcoming</a:t>
            </a:r>
            <a:r>
              <a:rPr lang="en-US" sz="1200" kern="1200" baseline="0" dirty="0" smtClean="0">
                <a:solidFill>
                  <a:schemeClr val="tx1"/>
                </a:solidFill>
                <a:latin typeface="Arial" pitchFamily="34" charset="0"/>
                <a:cs typeface="Arial" pitchFamily="34" charset="0"/>
              </a:rPr>
              <a:t>)</a:t>
            </a:r>
            <a:endParaRPr lang="en-US" sz="1200"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sz="1200" i="1" dirty="0" smtClean="0">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2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200" kern="1200" dirty="0" smtClean="0">
                <a:solidFill>
                  <a:schemeClr val="tx1"/>
                </a:solidFill>
                <a:latin typeface="Arial" pitchFamily="34" charset="0"/>
                <a:cs typeface="Arial" pitchFamily="34" charset="0"/>
              </a:rPr>
              <a:t> </a:t>
            </a:r>
          </a:p>
          <a:p>
            <a:pPr defTabSz="896203" fontAlgn="base">
              <a:lnSpc>
                <a:spcPct val="120000"/>
              </a:lnSpc>
              <a:spcBef>
                <a:spcPct val="30000"/>
              </a:spcBef>
              <a:spcAft>
                <a:spcPct val="0"/>
              </a:spcAft>
              <a:buNone/>
              <a:defRPr/>
            </a:pPr>
            <a:endParaRPr lang="en-US" sz="1200" i="1" dirty="0" smtClean="0">
              <a:latin typeface="Arial" pitchFamily="34" charset="0"/>
              <a:cs typeface="Arial" pitchFamily="34" charset="0"/>
            </a:endParaRPr>
          </a:p>
          <a:p>
            <a:r>
              <a:rPr lang="en-US" b="1" dirty="0" smtClean="0">
                <a:solidFill>
                  <a:schemeClr val="dk1"/>
                </a:solidFill>
                <a:latin typeface="Arial" pitchFamily="34" charset="0"/>
                <a:cs typeface="Arial" pitchFamily="34" charset="0"/>
              </a:rPr>
              <a:t>Genders (All)</a:t>
            </a:r>
          </a:p>
          <a:p>
            <a:r>
              <a:rPr lang="en-US" dirty="0" smtClean="0">
                <a:solidFill>
                  <a:schemeClr val="dk1"/>
                </a:solidFill>
                <a:latin typeface="Arial" pitchFamily="34" charset="0"/>
                <a:cs typeface="Arial" pitchFamily="34" charset="0"/>
              </a:rPr>
              <a:t>34 females, 27 males</a:t>
            </a:r>
            <a:endParaRPr lang="en-US" dirty="0" smtClean="0">
              <a:latin typeface="Arial" pitchFamily="34" charset="0"/>
              <a:cs typeface="Arial" pitchFamily="34" charset="0"/>
            </a:endParaRPr>
          </a:p>
          <a:p>
            <a:pPr defTabSz="896203" fontAlgn="base">
              <a:lnSpc>
                <a:spcPct val="120000"/>
              </a:lnSpc>
              <a:spcBef>
                <a:spcPct val="30000"/>
              </a:spcBef>
              <a:spcAft>
                <a:spcPct val="0"/>
              </a:spcAft>
              <a:buNone/>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324600" cy="4572000"/>
          </a:xfrm>
        </p:spPr>
        <p:txBody>
          <a:bodyPr>
            <a:noAutofit/>
          </a:bodyPr>
          <a:lstStyle/>
          <a:p>
            <a:r>
              <a:rPr lang="en-US" sz="1000" kern="1200" dirty="0" smtClean="0">
                <a:solidFill>
                  <a:schemeClr val="tx1"/>
                </a:solidFill>
                <a:latin typeface="Arial" pitchFamily="34" charset="0"/>
                <a:cs typeface="Arial" pitchFamily="34" charset="0"/>
              </a:rPr>
              <a:t>Humanities: Languages 1,</a:t>
            </a:r>
            <a:r>
              <a:rPr lang="en-US" sz="1000" kern="1200" baseline="0" dirty="0" smtClean="0">
                <a:solidFill>
                  <a:schemeClr val="tx1"/>
                </a:solidFill>
                <a:latin typeface="Arial" pitchFamily="34" charset="0"/>
                <a:cs typeface="Arial" pitchFamily="34" charset="0"/>
              </a:rPr>
              <a:t> History 3, Theology/Religious Studies 3, Art 2, Theatre 1</a:t>
            </a:r>
          </a:p>
          <a:p>
            <a:r>
              <a:rPr lang="en-US" sz="1000" kern="1200" baseline="0" dirty="0" smtClean="0">
                <a:solidFill>
                  <a:schemeClr val="tx1"/>
                </a:solidFill>
                <a:latin typeface="Arial" pitchFamily="34" charset="0"/>
                <a:cs typeface="Arial" pitchFamily="34" charset="0"/>
              </a:rPr>
              <a:t>Social Sciences: Political Science 1, Anthropology 1, Sociology 1, Latin American Studies 2, Economics 1</a:t>
            </a:r>
          </a:p>
          <a:p>
            <a:r>
              <a:rPr lang="en-US" sz="1000" kern="1200" baseline="0" dirty="0" smtClean="0">
                <a:solidFill>
                  <a:schemeClr val="tx1"/>
                </a:solidFill>
                <a:latin typeface="Arial" pitchFamily="34" charset="0"/>
                <a:cs typeface="Arial" pitchFamily="34" charset="0"/>
              </a:rPr>
              <a:t>Natural Sciences: Chemical Biology 1, Chemistry 1, Physics 2, Bio-Informatics 2, Biology 3</a:t>
            </a:r>
          </a:p>
          <a:p>
            <a:r>
              <a:rPr lang="en-US" sz="1000" kern="1200" baseline="0" dirty="0" smtClean="0">
                <a:solidFill>
                  <a:schemeClr val="tx1"/>
                </a:solidFill>
                <a:latin typeface="Arial" pitchFamily="34" charset="0"/>
                <a:cs typeface="Arial" pitchFamily="34" charset="0"/>
              </a:rPr>
              <a:t>Formal Sciences: Computer Science 2</a:t>
            </a:r>
          </a:p>
          <a:p>
            <a:r>
              <a:rPr lang="en-US" sz="1000" kern="1200" baseline="0" dirty="0" smtClean="0">
                <a:solidFill>
                  <a:schemeClr val="tx1"/>
                </a:solidFill>
                <a:latin typeface="Arial" pitchFamily="34" charset="0"/>
                <a:cs typeface="Arial" pitchFamily="34" charset="0"/>
              </a:rPr>
              <a:t>Professions &amp; Applied Sciences: Engineering 6, Teaching 3, Pre-Business 1, Law 1, Education 2, City/Regional Planning 1, Criminal Justice 1, Communications 1, Gerontology 1, Learning and Technology 2, Marketing 1, Urban Design 1</a:t>
            </a:r>
          </a:p>
          <a:p>
            <a:r>
              <a:rPr lang="en-US" sz="1000" kern="1200" dirty="0" smtClean="0">
                <a:solidFill>
                  <a:schemeClr val="tx1"/>
                </a:solidFill>
                <a:latin typeface="Arial" pitchFamily="34" charset="0"/>
                <a:cs typeface="Arial" pitchFamily="34" charset="0"/>
              </a:rPr>
              <a:t>Undeclared</a:t>
            </a:r>
            <a:r>
              <a:rPr lang="en-US" sz="1000" kern="1200" baseline="0" dirty="0" smtClean="0">
                <a:solidFill>
                  <a:schemeClr val="tx1"/>
                </a:solidFill>
                <a:latin typeface="Arial" pitchFamily="34" charset="0"/>
                <a:cs typeface="Arial" pitchFamily="34" charset="0"/>
              </a:rPr>
              <a:t> 2</a:t>
            </a:r>
            <a:endParaRPr lang="en-US" sz="1000" kern="1200" dirty="0" smtClean="0">
              <a:solidFill>
                <a:schemeClr val="tx1"/>
              </a:solidFill>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“The breakdown of academic disciplines in the sample also is broad. There were many majors and disciplines, and they have been filtered down to six basic categories.” (Connaway, Lanclos, and Hood, Forthcoming)</a:t>
            </a:r>
            <a:r>
              <a:rPr lang="en-US" sz="1000" dirty="0" smtClean="0">
                <a:latin typeface="Arial" pitchFamily="34" charset="0"/>
                <a:cs typeface="Arial" pitchFamily="34" charset="0"/>
              </a:rPr>
              <a:t> </a:t>
            </a:r>
          </a:p>
          <a:p>
            <a:endParaRPr lang="en-US" sz="10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0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000" kern="1200" dirty="0" smtClean="0">
                <a:solidFill>
                  <a:schemeClr val="tx1"/>
                </a:solidFill>
                <a:latin typeface="Arial" pitchFamily="34" charset="0"/>
                <a:cs typeface="Arial" pitchFamily="34" charset="0"/>
              </a:rPr>
              <a:t> </a:t>
            </a:r>
          </a:p>
          <a:p>
            <a:endParaRPr lang="en-US" sz="1000" dirty="0" smtClean="0">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“List of Academic Disciplines,” Wikipedia: The Free Encyclopedia, last modified February 10, 2013, </a:t>
            </a:r>
            <a:r>
              <a:rPr lang="en-US" sz="1000" u="sng" kern="1200" dirty="0" smtClean="0">
                <a:solidFill>
                  <a:schemeClr val="tx1"/>
                </a:solidFill>
                <a:latin typeface="Arial" pitchFamily="34" charset="0"/>
                <a:cs typeface="Arial" pitchFamily="34" charset="0"/>
                <a:hlinkClick r:id="rId3"/>
              </a:rPr>
              <a:t>http://en.wikipedia.org/wiki/List_of_academic_disciplines</a:t>
            </a:r>
            <a:r>
              <a:rPr lang="en-US" sz="1000" kern="1200" dirty="0" smtClean="0">
                <a:solidFill>
                  <a:schemeClr val="tx1"/>
                </a:solidFill>
                <a:latin typeface="Arial" pitchFamily="34" charset="0"/>
                <a:cs typeface="Arial" pitchFamily="34" charset="0"/>
              </a:rPr>
              <a:t>.</a:t>
            </a:r>
          </a:p>
          <a:p>
            <a:r>
              <a:rPr lang="en-US" sz="1000" kern="1200" dirty="0" smtClean="0">
                <a:solidFill>
                  <a:schemeClr val="tx1"/>
                </a:solidFill>
                <a:latin typeface="Arial" pitchFamily="34" charset="0"/>
                <a:cs typeface="Arial" pitchFamily="34" charset="0"/>
              </a:rPr>
              <a:t> </a:t>
            </a:r>
          </a:p>
          <a:p>
            <a:r>
              <a:rPr lang="en-US" sz="1000" dirty="0" smtClean="0">
                <a:latin typeface="Arial" pitchFamily="34" charset="0"/>
                <a:cs typeface="Arial" pitchFamily="34" charset="0"/>
              </a:rPr>
              <a:t>Emerging: 2 Humanities, 1 Social Sciences, 3 Natural Sciences, 0 Formal Sciences, 9 Professions &amp; Applied</a:t>
            </a:r>
            <a:r>
              <a:rPr lang="en-US" sz="1000" baseline="0" dirty="0" smtClean="0">
                <a:latin typeface="Arial" pitchFamily="34" charset="0"/>
                <a:cs typeface="Arial" pitchFamily="34" charset="0"/>
              </a:rPr>
              <a:t> Sciences, 2 Undeclared</a:t>
            </a:r>
          </a:p>
          <a:p>
            <a:r>
              <a:rPr lang="en-US" sz="1000" baseline="0" dirty="0" smtClean="0">
                <a:latin typeface="Arial" pitchFamily="34" charset="0"/>
                <a:cs typeface="Arial" pitchFamily="34" charset="0"/>
              </a:rPr>
              <a:t>Establishing: 1 Humanities, 2 Social Sciences, 1 Natural Sciences, 2 Formal Sciences, 7 Professions &amp; Applied Sciences, 0 Undeclared</a:t>
            </a:r>
          </a:p>
          <a:p>
            <a:r>
              <a:rPr lang="en-US" sz="1000" baseline="0" dirty="0" smtClean="0">
                <a:latin typeface="Arial" pitchFamily="34" charset="0"/>
                <a:cs typeface="Arial" pitchFamily="34" charset="0"/>
              </a:rPr>
              <a:t>Embedding: 4 Humanities, 2 Social Sciences, 2 Natural Sciences, 0 Formal Sciences, 2 Professions &amp; Applied Sciences, 0 Undeclared</a:t>
            </a:r>
          </a:p>
          <a:p>
            <a:r>
              <a:rPr lang="en-US" sz="1000" baseline="0" dirty="0" smtClean="0">
                <a:latin typeface="Arial" pitchFamily="34" charset="0"/>
                <a:cs typeface="Arial" pitchFamily="34" charset="0"/>
              </a:rPr>
              <a:t>Experiencing: 3 Humanities, 1 Social Sciences, 3 Natural Sciences, 0 Formal Sciences, 3 Professions &amp; Applied Sciences, 0 Undeclared</a:t>
            </a:r>
          </a:p>
          <a:p>
            <a:endParaRPr lang="en-US" baseline="0"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19800" cy="4114800"/>
          </a:xfrm>
        </p:spPr>
        <p:txBody>
          <a:bodyPr>
            <a:no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cs typeface="Arial" pitchFamily="34" charset="0"/>
              </a:rPr>
              <a:t>“There were 17 diarists in Phase 2, 11 from the US and 6 from the UK. Among the diarists, we had 13 Emerging, 2 Establishing, one Embedding, and one Experiencing participant. Each diarist submitted, in the form of their choice, descriptions of the kinds of activities they did online, both in academic and non-academic settings. Diaries were primarily submitted via email (because they were “formal communication” with researchers), but a few video logs were also delivered.” (Connaway, Lanclos, and Hood, Forthcoming</a:t>
            </a:r>
            <a:r>
              <a:rPr lang="en-US" sz="1200" kern="1200" baseline="0" dirty="0" smtClean="0">
                <a:solidFill>
                  <a:schemeClr val="tx1"/>
                </a:solidFill>
                <a:latin typeface="Arial" pitchFamily="34" charset="0"/>
                <a:cs typeface="Arial" pitchFamily="34" charset="0"/>
              </a:rPr>
              <a:t>)</a:t>
            </a:r>
            <a:endParaRPr lang="en-US" sz="1200"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sz="1200" i="1" dirty="0" smtClean="0">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2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200" kern="1200" dirty="0" smtClean="0">
                <a:solidFill>
                  <a:schemeClr val="tx1"/>
                </a:solidFill>
                <a:latin typeface="Arial" pitchFamily="34" charset="0"/>
                <a:cs typeface="Arial" pitchFamily="34" charset="0"/>
              </a:rPr>
              <a:t> </a:t>
            </a:r>
          </a:p>
          <a:p>
            <a:endParaRPr lang="en-US" sz="1200" kern="1200" dirty="0" smtClean="0">
              <a:solidFill>
                <a:schemeClr val="tx1"/>
              </a:solidFill>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Lynn Silipigni Connaway, Donna Lanclos, David White, Alison Le Cornu, and Erin M. Hood, “User-centered Decision Making: A New Model for Developing Academic Library Services and Systems,” </a:t>
            </a:r>
            <a:r>
              <a:rPr lang="en-US" sz="1200" i="1" kern="1200" dirty="0" smtClean="0">
                <a:solidFill>
                  <a:schemeClr val="tx1"/>
                </a:solidFill>
                <a:latin typeface="Arial" pitchFamily="34" charset="0"/>
                <a:cs typeface="Arial" pitchFamily="34" charset="0"/>
              </a:rPr>
              <a:t>IFLA World Library and Information Congress 2012 Helsinki Proceedings: Libraries Now! Inspiring, Surprising, Empowering </a:t>
            </a:r>
            <a:r>
              <a:rPr lang="en-US" sz="1200" kern="1200" dirty="0" smtClean="0">
                <a:solidFill>
                  <a:schemeClr val="tx1"/>
                </a:solidFill>
                <a:latin typeface="Arial" pitchFamily="34" charset="0"/>
                <a:cs typeface="Arial" pitchFamily="34" charset="0"/>
              </a:rPr>
              <a:t>(2012), </a:t>
            </a:r>
            <a:r>
              <a:rPr lang="en-US" sz="1200" u="sng" kern="1200" dirty="0" smtClean="0">
                <a:solidFill>
                  <a:schemeClr val="tx1"/>
                </a:solidFill>
                <a:latin typeface="Arial" pitchFamily="34" charset="0"/>
                <a:cs typeface="Arial" pitchFamily="34" charset="0"/>
                <a:hlinkClick r:id="rId3"/>
              </a:rPr>
              <a:t>http://conference.ifla.org/sites/default/files/files/papers/wlic2012/76-connaway-en.pdf</a:t>
            </a:r>
            <a:r>
              <a:rPr lang="en-US" sz="1200" kern="1200" dirty="0" smtClean="0">
                <a:solidFill>
                  <a:schemeClr val="tx1"/>
                </a:solidFill>
                <a:latin typeface="Arial" pitchFamily="34" charset="0"/>
                <a:cs typeface="Arial" pitchFamily="34" charset="0"/>
              </a:rPr>
              <a:t>.</a:t>
            </a:r>
          </a:p>
          <a:p>
            <a:r>
              <a:rPr lang="en-US" sz="1200" kern="1200" dirty="0" smtClean="0">
                <a:solidFill>
                  <a:schemeClr val="tx1"/>
                </a:solidFill>
                <a:latin typeface="Arial" pitchFamily="34" charset="0"/>
                <a:cs typeface="Arial" pitchFamily="34" charset="0"/>
              </a:rPr>
              <a:t> </a:t>
            </a:r>
          </a:p>
          <a:p>
            <a:r>
              <a:rPr lang="en-US" dirty="0" smtClean="0">
                <a:latin typeface="Arial" pitchFamily="34" charset="0"/>
                <a:cs typeface="Arial" pitchFamily="34" charset="0"/>
              </a:rPr>
              <a:t>Image from http://www.flickr.com/photos/jeremywilburn/5430508291/</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Image from http://www.flickr.com/photos/tallchris/14288135/</a:t>
            </a:r>
          </a:p>
          <a:p>
            <a:r>
              <a:rPr lang="en-US" dirty="0" smtClean="0"/>
              <a:t>Begin Donna</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5422" y="4343399"/>
            <a:ext cx="6147412" cy="4503145"/>
          </a:xfrm>
        </p:spPr>
        <p:txBody>
          <a:bodyPr>
            <a:noAutofit/>
          </a:bodyPr>
          <a:lstStyle/>
          <a:p>
            <a:pPr defTabSz="896203" fontAlgn="base">
              <a:spcBef>
                <a:spcPct val="30000"/>
              </a:spcBef>
              <a:spcAft>
                <a:spcPct val="0"/>
              </a:spcAft>
              <a:defRPr/>
            </a:pPr>
            <a:r>
              <a:rPr lang="en-GB" sz="1000" i="1" dirty="0" smtClean="0">
                <a:latin typeface="Arial" pitchFamily="34" charset="0"/>
                <a:cs typeface="Arial" pitchFamily="34" charset="0"/>
              </a:rPr>
              <a:t>“They do often advise that we go to the library and look for books but I would normally go to the internet and go to the library as my last sort of option really. (Laughter) It just takes me – I don’t really know how to use the library, I’ve got to be honest, but I know how to use the internet. Yes, I would normally use the internet or sort of word of mouth if someone else knows how to do it – that kind of thing – first.” Digital Visitors and Residents, (UKU5 0:14:19, Female Age 19)</a:t>
            </a:r>
          </a:p>
          <a:p>
            <a:pPr defTabSz="896203" fontAlgn="base">
              <a:spcBef>
                <a:spcPct val="30000"/>
              </a:spcBef>
              <a:spcAft>
                <a:spcPct val="0"/>
              </a:spcAft>
              <a:defRPr/>
            </a:pPr>
            <a:endParaRPr lang="en-US" sz="1000" i="1" dirty="0" smtClean="0">
              <a:latin typeface="Arial" pitchFamily="34" charset="0"/>
              <a:cs typeface="Arial" pitchFamily="34" charset="0"/>
            </a:endParaRPr>
          </a:p>
          <a:p>
            <a:pPr defTabSz="896203" fontAlgn="base">
              <a:spcBef>
                <a:spcPct val="30000"/>
              </a:spcBef>
              <a:spcAft>
                <a:spcPct val="0"/>
              </a:spcAft>
              <a:defRPr/>
            </a:pPr>
            <a:r>
              <a:rPr lang="en-US" sz="1000" i="1" dirty="0" smtClean="0">
                <a:latin typeface="Arial" pitchFamily="34" charset="0"/>
                <a:cs typeface="Arial" pitchFamily="34" charset="0"/>
              </a:rPr>
              <a:t>“I find Google a lot easier than going to the library website because I don’t know, it’s just like sometimes so many journals come up and when you look at the first ten and they just don’t make any sense I, kind of, give up. Google, I don’t know. It’s just Google it’s – I find it easier just to look through anything.”  Digital Visitors and residents, (USU7 0:34:11, Female Age 19)</a:t>
            </a:r>
          </a:p>
          <a:p>
            <a:pPr defTabSz="896203" fontAlgn="base">
              <a:spcBef>
                <a:spcPct val="30000"/>
              </a:spcBef>
              <a:spcAft>
                <a:spcPct val="0"/>
              </a:spcAft>
              <a:defRPr/>
            </a:pPr>
            <a:endParaRPr lang="en-US" sz="1000" i="1" dirty="0" smtClean="0">
              <a:latin typeface="Arial" pitchFamily="34" charset="0"/>
              <a:cs typeface="Arial" pitchFamily="34" charset="0"/>
            </a:endParaRPr>
          </a:p>
          <a:p>
            <a:r>
              <a:rPr lang="en-US" sz="1000" i="1" dirty="0" smtClean="0">
                <a:latin typeface="Arial" pitchFamily="34" charset="0"/>
                <a:cs typeface="Arial" pitchFamily="34" charset="0"/>
              </a:rPr>
              <a:t>“I could easily have found the information she found for me, but the fact that I could just ask her question and have them look up the reference and read through articles instead of me having to look through like a million </a:t>
            </a:r>
            <a:r>
              <a:rPr lang="en-US" sz="1000" i="1" dirty="0" err="1" smtClean="0">
                <a:latin typeface="Arial" pitchFamily="34" charset="0"/>
                <a:cs typeface="Arial" pitchFamily="34" charset="0"/>
              </a:rPr>
              <a:t>Googled</a:t>
            </a:r>
            <a:r>
              <a:rPr lang="en-US" sz="1000" i="1" dirty="0" smtClean="0">
                <a:latin typeface="Arial" pitchFamily="34" charset="0"/>
                <a:cs typeface="Arial" pitchFamily="34" charset="0"/>
              </a:rPr>
              <a:t> articles…it was definitely a nice convenience and would definitely make it more likely for me to go to them and actually ask a librarian a question or figure it out on my own.” –Seeking Synchronicity, User (Focus Group, Rutgers University, July 11, 2006)</a:t>
            </a:r>
          </a:p>
          <a:p>
            <a:pPr>
              <a:buClr>
                <a:srgbClr val="FF7600"/>
              </a:buClr>
            </a:pPr>
            <a:endParaRPr lang="en-US" sz="1000" dirty="0" smtClean="0">
              <a:latin typeface="Arial" pitchFamily="34" charset="0"/>
              <a:cs typeface="Arial" pitchFamily="34" charset="0"/>
            </a:endParaRPr>
          </a:p>
          <a:p>
            <a:pPr>
              <a:buClr>
                <a:srgbClr val="FF7600"/>
              </a:buClr>
              <a:buFont typeface="Arial" pitchFamily="34" charset="0"/>
              <a:buChar char="•"/>
            </a:pPr>
            <a:r>
              <a:rPr lang="en-US" sz="1000" dirty="0" smtClean="0">
                <a:latin typeface="Arial" pitchFamily="34" charset="0"/>
                <a:cs typeface="Arial" pitchFamily="34" charset="0"/>
              </a:rPr>
              <a:t>Although campus Information Commons, with cafes and 24/7 access to the facilities and resources, are still popular with students and faculty, convenient access to resources, whether human, print, or electronic is the most critical factor. After all, “If it is too inconvenient I’m not going after it.”</a:t>
            </a:r>
          </a:p>
          <a:p>
            <a:endParaRPr lang="en-US" sz="1000" dirty="0" smtClean="0">
              <a:latin typeface="Arial" pitchFamily="34" charset="0"/>
              <a:cs typeface="Arial" pitchFamily="34" charset="0"/>
            </a:endParaRPr>
          </a:p>
          <a:p>
            <a:pPr marL="448102" indent="-448102"/>
            <a:r>
              <a:rPr lang="en-US" sz="1000" dirty="0" err="1" smtClean="0">
                <a:latin typeface="Arial" pitchFamily="34" charset="0"/>
                <a:cs typeface="Arial" pitchFamily="34" charset="0"/>
              </a:rPr>
              <a:t>Connaway</a:t>
            </a:r>
            <a:r>
              <a:rPr lang="en-US" sz="1000" dirty="0" smtClean="0">
                <a:latin typeface="Arial" pitchFamily="34" charset="0"/>
                <a:cs typeface="Arial" pitchFamily="34" charset="0"/>
              </a:rPr>
              <a:t>, L. S., Dickey, T. J., &amp; Radford, M. L. (2011). "If it is too inconvenient I'm not going after it": Convenience as a critical factor in information-seeking behaviors. </a:t>
            </a:r>
            <a:r>
              <a:rPr lang="en-US" sz="1000" i="1" dirty="0" smtClean="0">
                <a:latin typeface="Arial" pitchFamily="34" charset="0"/>
                <a:cs typeface="Arial" pitchFamily="34" charset="0"/>
              </a:rPr>
              <a:t>Library &amp; Information Science Research, 33</a:t>
            </a:r>
            <a:r>
              <a:rPr lang="en-US" sz="1000" dirty="0" smtClean="0">
                <a:latin typeface="Arial" pitchFamily="34" charset="0"/>
                <a:cs typeface="Arial" pitchFamily="34" charset="0"/>
              </a:rPr>
              <a:t> (3) 188</a:t>
            </a:r>
            <a:r>
              <a:rPr lang="en-US" sz="1000" i="1" dirty="0" smtClean="0">
                <a:latin typeface="Arial" pitchFamily="34" charset="0"/>
                <a:cs typeface="Arial" pitchFamily="34" charset="0"/>
              </a:rPr>
              <a:t>.</a:t>
            </a:r>
          </a:p>
          <a:p>
            <a:pPr marL="448102" indent="-448102"/>
            <a:endParaRPr lang="en-US" sz="1000" i="1" dirty="0" smtClean="0">
              <a:latin typeface="Arial" pitchFamily="34" charset="0"/>
              <a:cs typeface="Arial" pitchFamily="34" charset="0"/>
            </a:endParaRPr>
          </a:p>
          <a:p>
            <a:pPr marL="448102" indent="-448102"/>
            <a:r>
              <a:rPr lang="en-US" sz="1000" dirty="0" smtClean="0">
                <a:latin typeface="Arial" pitchFamily="34" charset="0"/>
                <a:cs typeface="Arial" pitchFamily="34" charset="0"/>
              </a:rPr>
              <a:t>Image from https://twitter.com/mreidsma/status/312640441860370433/photo/1</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248400" cy="4114800"/>
          </a:xfrm>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cs typeface="Arial" pitchFamily="34" charset="0"/>
              </a:rPr>
              <a:t>“Analysis of the V&amp;R interview data reveal that digital sources were spoken of at high rates by participants in all four educational stages, at a rate of 96.8% (n=30) for Emerging interviewees and 100% (</a:t>
            </a:r>
            <a:r>
              <a:rPr lang="en-US" sz="1200" kern="1200" dirty="0" err="1" smtClean="0">
                <a:solidFill>
                  <a:schemeClr val="tx1"/>
                </a:solidFill>
                <a:latin typeface="Arial" pitchFamily="34" charset="0"/>
                <a:cs typeface="Arial" pitchFamily="34" charset="0"/>
              </a:rPr>
              <a:t>n's</a:t>
            </a:r>
            <a:r>
              <a:rPr lang="en-US" sz="1200" kern="1200" dirty="0" smtClean="0">
                <a:solidFill>
                  <a:schemeClr val="tx1"/>
                </a:solidFill>
                <a:latin typeface="Arial" pitchFamily="34" charset="0"/>
                <a:cs typeface="Arial" pitchFamily="34" charset="0"/>
              </a:rPr>
              <a:t>=10) for the other three stages. Databases were mentioned the most. While they were only mentioned by 19.4% (n=6) of Emerging participants and 30% (n=3) of Establishing participants, they were mentioned by 80% (</a:t>
            </a:r>
            <a:r>
              <a:rPr lang="en-US" sz="1200" kern="1200" dirty="0" err="1" smtClean="0">
                <a:solidFill>
                  <a:schemeClr val="tx1"/>
                </a:solidFill>
                <a:latin typeface="Arial" pitchFamily="34" charset="0"/>
                <a:cs typeface="Arial" pitchFamily="34" charset="0"/>
              </a:rPr>
              <a:t>n's</a:t>
            </a:r>
            <a:r>
              <a:rPr lang="en-US" sz="1200" kern="1200" dirty="0" smtClean="0">
                <a:solidFill>
                  <a:schemeClr val="tx1"/>
                </a:solidFill>
                <a:latin typeface="Arial" pitchFamily="34" charset="0"/>
                <a:cs typeface="Arial" pitchFamily="34" charset="0"/>
              </a:rPr>
              <a:t>=8) of both Embedding and Experiencing participants.” (Connaway, Lanclos, and Hood, Forthcoming</a:t>
            </a:r>
            <a:r>
              <a:rPr lang="en-US" sz="1200" kern="1200" baseline="0" dirty="0" smtClean="0">
                <a:solidFill>
                  <a:schemeClr val="tx1"/>
                </a:solidFill>
                <a:latin typeface="Arial" pitchFamily="34" charset="0"/>
                <a:cs typeface="Arial" pitchFamily="34" charset="0"/>
              </a:rPr>
              <a:t>)</a:t>
            </a:r>
            <a:endParaRPr lang="en-US" sz="1200" kern="1200" dirty="0" smtClean="0">
              <a:solidFill>
                <a:schemeClr val="tx1"/>
              </a:solidFill>
              <a:latin typeface="Arial" pitchFamily="34" charset="0"/>
              <a:cs typeface="Arial" pitchFamily="34" charset="0"/>
            </a:endParaRPr>
          </a:p>
          <a:p>
            <a:endParaRPr lang="en-US" dirty="0" smtClean="0"/>
          </a:p>
          <a:p>
            <a:r>
              <a:rPr lang="en-US" sz="12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2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200" kern="1200" dirty="0" smtClean="0">
                <a:solidFill>
                  <a:schemeClr val="tx1"/>
                </a:solidFill>
                <a:latin typeface="Arial" pitchFamily="34" charset="0"/>
                <a:cs typeface="Arial" pitchFamily="34" charset="0"/>
              </a:rPr>
              <a:t> </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00800" cy="4495800"/>
          </a:xfrm>
        </p:spPr>
        <p:txBody>
          <a:bodyPr>
            <a:noAutofit/>
          </a:bodyPr>
          <a:lstStyle/>
          <a:p>
            <a:r>
              <a:rPr lang="en-US" sz="1000" dirty="0" smtClean="0">
                <a:latin typeface="Arial" pitchFamily="34" charset="0"/>
                <a:cs typeface="Arial" pitchFamily="34" charset="0"/>
              </a:rPr>
              <a:t>Digital Sources and Educational Stages (Books and Databases)</a:t>
            </a:r>
          </a:p>
          <a:p>
            <a:r>
              <a:rPr lang="en-US" sz="1000" dirty="0" smtClean="0">
                <a:latin typeface="Arial" pitchFamily="34" charset="0"/>
                <a:cs typeface="Arial" pitchFamily="34" charset="0"/>
              </a:rPr>
              <a:t>E-books:</a:t>
            </a:r>
            <a:r>
              <a:rPr lang="en-US" sz="1000" baseline="0" dirty="0" smtClean="0">
                <a:latin typeface="Arial" pitchFamily="34" charset="0"/>
                <a:cs typeface="Arial" pitchFamily="34" charset="0"/>
              </a:rPr>
              <a:t> Emerging 29%, Establishing 40%, Embedding 50%, Experiencing 40%</a:t>
            </a:r>
          </a:p>
          <a:p>
            <a:r>
              <a:rPr lang="en-US" sz="1000" baseline="0" dirty="0" smtClean="0">
                <a:latin typeface="Arial" pitchFamily="34" charset="0"/>
                <a:cs typeface="Arial" pitchFamily="34" charset="0"/>
              </a:rPr>
              <a:t>Online Textbooks: Emerging 10%, Establishing 0%, Embedding 10%, Experiencing 0%</a:t>
            </a:r>
          </a:p>
          <a:p>
            <a:r>
              <a:rPr lang="en-US" sz="1000" baseline="0" dirty="0" smtClean="0">
                <a:latin typeface="Arial" pitchFamily="34" charset="0"/>
                <a:cs typeface="Arial" pitchFamily="34" charset="0"/>
              </a:rPr>
              <a:t>Databases: Emerging 19%, Establishing 30%, Embedding 80%, Experiencing 80%</a:t>
            </a:r>
          </a:p>
          <a:p>
            <a:endParaRPr lang="en-US" sz="1000" baseline="0" dirty="0" smtClean="0">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“Interest in e-books varied among the participants of the four educational stages. They only were mentioned by 29% (n=9) of those in the early years of their academic careers (Emerging participants), 40% (n=4) of Establishing participants, increasing to 50% (n=5) of Embedding participants, then decreasing again to 40% (n=4) of Experiencing participants. However, it was the online textbooks that were spoken of the least, mentioned by only 3 (9.7%) of Emerging interviewees, none of the Establishing interviewees, only 1 (10%) of the Embedding participants, and none of the Experiencing interviewees.” (Connaway, Lanclos, and Hood, Forthcoming</a:t>
            </a:r>
            <a:r>
              <a:rPr lang="en-US" sz="1000" kern="1200" baseline="0" dirty="0" smtClean="0">
                <a:solidFill>
                  <a:schemeClr val="tx1"/>
                </a:solidFill>
                <a:latin typeface="Arial" pitchFamily="34" charset="0"/>
                <a:cs typeface="Arial" pitchFamily="34" charset="0"/>
              </a:rPr>
              <a:t>)</a:t>
            </a:r>
            <a:endParaRPr lang="en-US" sz="1000" kern="1200" dirty="0" smtClean="0">
              <a:solidFill>
                <a:schemeClr val="tx1"/>
              </a:solidFill>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“University databases were mentioned most often by the Embedding (80%) and Experiencing (80%) participants. The large number of Embedding and Experiencing mentions of university databases could be attributed to the fact that those in the advanced educational stages actually realize they are accessing databases provided by the university and not because they actually use university databases more than those in the early stages of their academic careers. The lower number of mentions among the Emerging and Establishing stage participants is not necessarily a measure of how often undergraduates use university databases—the rate might actually be high, but they may not know that they are accessing university databases; therefore, not mentioning them in the interviews.” (Connaway, Lanclos, and Hood, Forthcoming</a:t>
            </a:r>
            <a:r>
              <a:rPr lang="en-US" sz="1000" kern="1200" baseline="0" dirty="0" smtClean="0">
                <a:solidFill>
                  <a:schemeClr val="tx1"/>
                </a:solidFill>
                <a:latin typeface="Arial" pitchFamily="34" charset="0"/>
                <a:cs typeface="Arial" pitchFamily="34" charset="0"/>
              </a:rPr>
              <a:t>)</a:t>
            </a:r>
            <a:endParaRPr lang="en-US" sz="1000" kern="1200" dirty="0" smtClean="0">
              <a:solidFill>
                <a:schemeClr val="tx1"/>
              </a:solidFill>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0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000" kern="1200" dirty="0" smtClean="0">
                <a:solidFill>
                  <a:schemeClr val="tx1"/>
                </a:solidFill>
                <a:latin typeface="Arial" pitchFamily="34" charset="0"/>
                <a:cs typeface="Arial" pitchFamily="34" charset="0"/>
              </a:rPr>
              <a:t> </a:t>
            </a:r>
          </a:p>
          <a:p>
            <a:endParaRPr lang="en-US" sz="1000" kern="1200" dirty="0" smtClean="0">
              <a:solidFill>
                <a:schemeClr val="tx1"/>
              </a:solidFill>
              <a:latin typeface="Arial" pitchFamily="34" charset="0"/>
              <a:cs typeface="Arial" pitchFamily="34" charset="0"/>
            </a:endParaRPr>
          </a:p>
          <a:p>
            <a:endParaRPr lang="en-US" sz="10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399"/>
            <a:ext cx="6400800" cy="4341813"/>
          </a:xfrm>
        </p:spPr>
        <p:txBody>
          <a:bodyPr>
            <a:noAutofit/>
          </a:bodyPr>
          <a:lstStyle/>
          <a:p>
            <a:r>
              <a:rPr lang="en-US" sz="1100" dirty="0" smtClean="0">
                <a:latin typeface="Arial" pitchFamily="34" charset="0"/>
                <a:cs typeface="Arial" pitchFamily="34" charset="0"/>
              </a:rPr>
              <a:t>Digital Sources and Educational Stages (Wikipedia and Media Sites)</a:t>
            </a:r>
          </a:p>
          <a:p>
            <a:r>
              <a:rPr lang="en-US" sz="1100" dirty="0" smtClean="0">
                <a:latin typeface="Arial" pitchFamily="34" charset="0"/>
                <a:cs typeface="Arial" pitchFamily="34" charset="0"/>
              </a:rPr>
              <a:t>Major Media Sites: Emerging 26%, Establishing 50%, Embedding</a:t>
            </a:r>
            <a:r>
              <a:rPr lang="en-US" sz="1100" baseline="0" dirty="0" smtClean="0">
                <a:latin typeface="Arial" pitchFamily="34" charset="0"/>
                <a:cs typeface="Arial" pitchFamily="34" charset="0"/>
              </a:rPr>
              <a:t> 70%, Experiencing 40%</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latin typeface="Arial" pitchFamily="34" charset="0"/>
                <a:cs typeface="Arial" pitchFamily="34" charset="0"/>
              </a:rPr>
              <a:t>Retail:</a:t>
            </a:r>
            <a:r>
              <a:rPr lang="en-US" sz="1100" baseline="0" dirty="0" smtClean="0">
                <a:latin typeface="Arial" pitchFamily="34" charset="0"/>
                <a:cs typeface="Arial" pitchFamily="34" charset="0"/>
              </a:rPr>
              <a:t> Emerging 32%, Establishing 40%, Embedding 50%, Experiencing 50%</a:t>
            </a:r>
          </a:p>
          <a:p>
            <a:endParaRPr lang="en-US" sz="1100" baseline="0" dirty="0" smtClean="0">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“Major Media Sites and Wikipedia were the highest sources mentioned among the websites. Major media sites, such as the BBC or Discovery Channel only were mentioned by 26% (n=8) of Emerging participants, but 50% (n=5) of Establishing participants, 70% (n=7) of Embedding participants, and 40% (n=4) of Experiencing participants. Wikipedia was highly referred to by 77.4% (n=24) of Emerging interviewees, 90% (n=9) of Establishing interviewees, 70% (n=7) of Embedding interviewees, before dropping to 50% (n=5) of Experiencing interviewees.” (Connaway, Lanclos, and Hood, Forthcoming</a:t>
            </a:r>
            <a:r>
              <a:rPr lang="en-US" sz="1100" kern="1200" baseline="0" dirty="0" smtClean="0">
                <a:solidFill>
                  <a:schemeClr val="tx1"/>
                </a:solidFill>
                <a:latin typeface="Arial" pitchFamily="34" charset="0"/>
                <a:cs typeface="Arial" pitchFamily="34" charset="0"/>
              </a:rPr>
              <a:t>)</a:t>
            </a:r>
            <a:endParaRPr lang="en-US" sz="1100" kern="1200" dirty="0" smtClean="0">
              <a:solidFill>
                <a:schemeClr val="tx1"/>
              </a:solidFill>
              <a:latin typeface="Arial" pitchFamily="34" charset="0"/>
              <a:cs typeface="Arial" pitchFamily="34" charset="0"/>
            </a:endParaRPr>
          </a:p>
          <a:p>
            <a:endParaRPr lang="en-US" sz="11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“The use of retail sites is much lower by those in the Emerging stage. It may be because those in this stage include students who still are in high school/secondary school and who generally live with parents or guardians. In our sample, the upper-level college/university students indicate they use retail sites 40% of the time, which is an 8% increase of reported use of the Emerging Stage participants. The reporting of the use of retail sites is consistent at 50% for both the Embedding and Experiencing stages.” (Connaway, Lanclos, and Hood, Forthcoming</a:t>
            </a:r>
            <a:r>
              <a:rPr lang="en-US" sz="1100" kern="1200" baseline="0" dirty="0" smtClean="0">
                <a:solidFill>
                  <a:schemeClr val="tx1"/>
                </a:solidFill>
                <a:latin typeface="Arial" pitchFamily="34" charset="0"/>
                <a:cs typeface="Arial" pitchFamily="34" charset="0"/>
              </a:rPr>
              <a:t>)</a:t>
            </a:r>
            <a:endParaRPr lang="en-US" sz="1100" kern="1200" dirty="0" smtClean="0">
              <a:solidFill>
                <a:schemeClr val="tx1"/>
              </a:solidFill>
              <a:latin typeface="Arial" pitchFamily="34" charset="0"/>
              <a:cs typeface="Arial" pitchFamily="34" charset="0"/>
            </a:endParaRPr>
          </a:p>
          <a:p>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1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100" kern="1200" dirty="0" smtClean="0">
                <a:solidFill>
                  <a:schemeClr val="tx1"/>
                </a:solidFill>
                <a:latin typeface="Arial" pitchFamily="34" charset="0"/>
                <a:cs typeface="Arial" pitchFamily="34" charset="0"/>
              </a:rPr>
              <a:t> </a:t>
            </a: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1" y="4343399"/>
            <a:ext cx="6324600" cy="4341813"/>
          </a:xfrm>
        </p:spPr>
        <p:txBody>
          <a:bodyPr>
            <a:noAutofit/>
          </a:bodyPr>
          <a:lstStyle/>
          <a:p>
            <a:r>
              <a:rPr lang="en-US" sz="1100" dirty="0" smtClean="0">
                <a:latin typeface="Arial" pitchFamily="34" charset="0"/>
                <a:cs typeface="Arial" pitchFamily="34" charset="0"/>
              </a:rPr>
              <a:t>Digital Sources and Educational Stages (Retail and University Sites)</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latin typeface="Arial" pitchFamily="34" charset="0"/>
                <a:cs typeface="Arial" pitchFamily="34" charset="0"/>
              </a:rPr>
              <a:t>Wikipedia: Emerging 77%, Establishing 90%, Embedding 70%, Experiencing 50%</a:t>
            </a:r>
          </a:p>
          <a:p>
            <a:r>
              <a:rPr lang="en-US" sz="1100" baseline="0" dirty="0" smtClean="0">
                <a:latin typeface="Arial" pitchFamily="34" charset="0"/>
                <a:cs typeface="Arial" pitchFamily="34" charset="0"/>
              </a:rPr>
              <a:t>Syllabus-and Discipline-based Sites: Emerging 48%, Establishing 40%, Embedding 20%, Experiencing 40%</a:t>
            </a:r>
          </a:p>
          <a:p>
            <a:r>
              <a:rPr lang="en-US" sz="1100" baseline="0" dirty="0" smtClean="0">
                <a:latin typeface="Arial" pitchFamily="34" charset="0"/>
                <a:cs typeface="Arial" pitchFamily="34" charset="0"/>
              </a:rPr>
              <a:t>University Websites: Emerging 32%, Establishing 40%, Embedding 50%, Experiencing 30%</a:t>
            </a:r>
          </a:p>
          <a:p>
            <a:endParaRPr lang="en-US" sz="1100" baseline="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“Other notables were university websites, mentioned by 40% (n=4) of Establishing participants and 50% (n=5) of Embedding participants. Retail websites were discussed by 40% of the Establishing participants and 50% (n=5) of the Embedding and Experiencing participants. Syllabus- and discipline-based sites were spoken of by 48% (n=15) of Emerging interviewees, 40% (n=4) of Establishing and Experiencing interviewees, but only by 20% (n=2) of Embedding participants.” (Connaway, Lanclos, and Hood, Forthcoming</a:t>
            </a:r>
            <a:r>
              <a:rPr lang="en-US" sz="1100" kern="1200" baseline="0" dirty="0" smtClean="0">
                <a:solidFill>
                  <a:schemeClr val="tx1"/>
                </a:solidFill>
                <a:latin typeface="Arial" pitchFamily="34" charset="0"/>
                <a:cs typeface="Arial" pitchFamily="34" charset="0"/>
              </a:rPr>
              <a:t>)</a:t>
            </a:r>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 </a:t>
            </a:r>
          </a:p>
          <a:p>
            <a:r>
              <a:rPr lang="en-US" sz="1100" kern="1200" dirty="0" smtClean="0">
                <a:solidFill>
                  <a:schemeClr val="tx1"/>
                </a:solidFill>
                <a:latin typeface="Arial" pitchFamily="34" charset="0"/>
                <a:cs typeface="Arial" pitchFamily="34" charset="0"/>
              </a:rPr>
              <a:t>“When Wikipedia was mentioned many of the Emerging stage participants believe that teachers, professors, and tutors do not accept Wikipedia as a legitimate source. However, the students admit to using Wikipedia and citing the references included in the Wikipedia articles but not formally acknowledging the use of Wikipedia; therefore, creating a covert, underground Learning Black Market. Perhaps, as students gain more confidence in their ability to tell whether the information on Wikipedia is reliable or not, they are more confident in revealing their uses of it as a resource.” (Connaway, Lanclos, and Hood, Forthcoming</a:t>
            </a:r>
            <a:r>
              <a:rPr lang="en-US" sz="1100" kern="1200" baseline="0" dirty="0" smtClean="0">
                <a:solidFill>
                  <a:schemeClr val="tx1"/>
                </a:solidFill>
                <a:latin typeface="Arial" pitchFamily="34" charset="0"/>
                <a:cs typeface="Arial" pitchFamily="34" charset="0"/>
              </a:rPr>
              <a:t>)</a:t>
            </a:r>
            <a:endParaRPr lang="en-US" sz="1100" kern="1200" dirty="0" smtClean="0">
              <a:solidFill>
                <a:schemeClr val="tx1"/>
              </a:solidFill>
              <a:latin typeface="Arial" pitchFamily="34" charset="0"/>
              <a:cs typeface="Arial" pitchFamily="34" charset="0"/>
            </a:endParaRPr>
          </a:p>
          <a:p>
            <a:endParaRPr lang="en-US" sz="11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 Connaway, Lynn Silipigni, Donna Lanclos, and Erin M. Hood. Forthcoming. “‘I find Google a lot easier than going to the library website.’ Imagine Ways to Innovate and Inspire Students to Use the Academic Library.” </a:t>
            </a:r>
            <a:r>
              <a:rPr lang="en-US" sz="11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100" kern="1200" dirty="0" smtClean="0">
                <a:solidFill>
                  <a:schemeClr val="tx1"/>
                </a:solidFill>
                <a:latin typeface="Arial" pitchFamily="34" charset="0"/>
                <a:cs typeface="Arial" pitchFamily="34" charset="0"/>
              </a:rPr>
              <a:t> </a:t>
            </a:r>
          </a:p>
          <a:p>
            <a:endParaRPr lang="en-US" sz="11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Image from http://www.flickr.com/photos/mrsdkrebs/5913123665/</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399"/>
            <a:ext cx="6324600" cy="4341813"/>
          </a:xfrm>
        </p:spPr>
        <p:txBody>
          <a:bodyPr>
            <a:noAutofit/>
          </a:bodyPr>
          <a:lstStyle/>
          <a:p>
            <a:r>
              <a:rPr lang="en-US" sz="1000" dirty="0" smtClean="0">
                <a:latin typeface="Arial" pitchFamily="34" charset="0"/>
                <a:cs typeface="Arial" pitchFamily="34" charset="0"/>
              </a:rPr>
              <a:t>Helena </a:t>
            </a:r>
            <a:r>
              <a:rPr lang="en-US" sz="1000" dirty="0" err="1" smtClean="0">
                <a:latin typeface="Arial" pitchFamily="34" charset="0"/>
                <a:cs typeface="Arial" pitchFamily="34" charset="0"/>
              </a:rPr>
              <a:t>Francke</a:t>
            </a:r>
            <a:r>
              <a:rPr lang="en-US" sz="1000" dirty="0" smtClean="0">
                <a:latin typeface="Arial" pitchFamily="34" charset="0"/>
                <a:cs typeface="Arial" pitchFamily="34" charset="0"/>
              </a:rPr>
              <a:t> and </a:t>
            </a:r>
            <a:r>
              <a:rPr lang="en-US" sz="1000" dirty="0" err="1" smtClean="0">
                <a:latin typeface="Arial" pitchFamily="34" charset="0"/>
                <a:cs typeface="Arial" pitchFamily="34" charset="0"/>
              </a:rPr>
              <a:t>Olof</a:t>
            </a:r>
            <a:r>
              <a:rPr lang="en-US" sz="1000" dirty="0" smtClean="0">
                <a:latin typeface="Arial" pitchFamily="34" charset="0"/>
                <a:cs typeface="Arial" pitchFamily="34" charset="0"/>
              </a:rPr>
              <a:t> </a:t>
            </a:r>
            <a:r>
              <a:rPr lang="en-US" sz="1000" dirty="0" err="1" smtClean="0">
                <a:latin typeface="Arial" pitchFamily="34" charset="0"/>
                <a:cs typeface="Arial" pitchFamily="34" charset="0"/>
              </a:rPr>
              <a:t>Sundin</a:t>
            </a:r>
            <a:r>
              <a:rPr lang="en-US" sz="1000" dirty="0" smtClean="0">
                <a:latin typeface="Arial" pitchFamily="34" charset="0"/>
                <a:cs typeface="Arial" pitchFamily="34" charset="0"/>
              </a:rPr>
              <a:t>, “Negotiating the Role of Sources: Educators’ Conceptions of Credibility in Participatory Media,” </a:t>
            </a:r>
            <a:r>
              <a:rPr lang="en-US" sz="1000" i="1" dirty="0" smtClean="0">
                <a:latin typeface="Arial" pitchFamily="34" charset="0"/>
                <a:cs typeface="Arial" pitchFamily="34" charset="0"/>
              </a:rPr>
              <a:t>Library &amp; Information Science Research</a:t>
            </a:r>
            <a:r>
              <a:rPr lang="en-US" sz="1000" dirty="0" smtClean="0">
                <a:latin typeface="Arial" pitchFamily="34" charset="0"/>
                <a:cs typeface="Arial" pitchFamily="34" charset="0"/>
              </a:rPr>
              <a:t> 34, no. 3 (2012): 169-175.</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Alison J. Head and Michael B. Eisenberg, “How Today’s College Students Use Wikipedia for Course-related Research,” </a:t>
            </a:r>
            <a:r>
              <a:rPr lang="en-US" sz="1000" i="1" dirty="0" smtClean="0">
                <a:latin typeface="Arial" pitchFamily="34" charset="0"/>
                <a:cs typeface="Arial" pitchFamily="34" charset="0"/>
              </a:rPr>
              <a:t>First Monday</a:t>
            </a:r>
            <a:r>
              <a:rPr lang="en-US" sz="1000" dirty="0" smtClean="0">
                <a:latin typeface="Arial" pitchFamily="34" charset="0"/>
                <a:cs typeface="Arial" pitchFamily="34" charset="0"/>
              </a:rPr>
              <a:t> 15, no. 3 (2010), </a:t>
            </a:r>
            <a:r>
              <a:rPr lang="en-US" sz="1000" u="sng" dirty="0" smtClean="0">
                <a:latin typeface="Arial" pitchFamily="34" charset="0"/>
                <a:cs typeface="Arial" pitchFamily="34" charset="0"/>
                <a:hlinkClick r:id="rId3"/>
              </a:rPr>
              <a:t>http://firstmonday.org/htbin/cgiwrap/bin/ojs/index.php/fm/article/view/2830/2476</a:t>
            </a:r>
            <a:r>
              <a:rPr lang="en-US" sz="1000" dirty="0" smtClean="0">
                <a:latin typeface="Arial" pitchFamily="34" charset="0"/>
                <a:cs typeface="Arial" pitchFamily="34" charset="0"/>
              </a:rPr>
              <a:t>. </a:t>
            </a:r>
          </a:p>
          <a:p>
            <a:endParaRPr lang="en-US" sz="1000" dirty="0" smtClean="0">
              <a:latin typeface="Arial" pitchFamily="34" charset="0"/>
              <a:cs typeface="Arial" pitchFamily="34" charset="0"/>
            </a:endParaRPr>
          </a:p>
          <a:p>
            <a:r>
              <a:rPr lang="en-US" sz="1000" dirty="0" err="1" smtClean="0">
                <a:latin typeface="Arial" pitchFamily="34" charset="0"/>
                <a:cs typeface="Arial" pitchFamily="34" charset="0"/>
              </a:rPr>
              <a:t>Sook</a:t>
            </a:r>
            <a:r>
              <a:rPr lang="en-US" sz="1000" dirty="0" smtClean="0">
                <a:latin typeface="Arial" pitchFamily="34" charset="0"/>
                <a:cs typeface="Arial" pitchFamily="34" charset="0"/>
              </a:rPr>
              <a:t> Lim and Christine Simon, “Credibility </a:t>
            </a:r>
            <a:r>
              <a:rPr lang="en-US" sz="1000" dirty="0" err="1" smtClean="0">
                <a:latin typeface="Arial" pitchFamily="34" charset="0"/>
                <a:cs typeface="Arial" pitchFamily="34" charset="0"/>
              </a:rPr>
              <a:t>Judgement</a:t>
            </a:r>
            <a:r>
              <a:rPr lang="en-US" sz="1000" dirty="0" smtClean="0">
                <a:latin typeface="Arial" pitchFamily="34" charset="0"/>
                <a:cs typeface="Arial" pitchFamily="34" charset="0"/>
              </a:rPr>
              <a:t> and Verification Behavior of College Students Concerning Wikipedia,” </a:t>
            </a:r>
            <a:r>
              <a:rPr lang="en-US" sz="1000" i="1" dirty="0" smtClean="0">
                <a:latin typeface="Arial" pitchFamily="34" charset="0"/>
                <a:cs typeface="Arial" pitchFamily="34" charset="0"/>
              </a:rPr>
              <a:t>First Monday</a:t>
            </a:r>
            <a:r>
              <a:rPr lang="en-US" sz="1000" dirty="0" smtClean="0">
                <a:latin typeface="Arial" pitchFamily="34" charset="0"/>
                <a:cs typeface="Arial" pitchFamily="34" charset="0"/>
              </a:rPr>
              <a:t> 16, no. 4 (2011), </a:t>
            </a:r>
            <a:r>
              <a:rPr lang="en-US" sz="1000" u="sng" dirty="0" smtClean="0">
                <a:latin typeface="Arial" pitchFamily="34" charset="0"/>
                <a:cs typeface="Arial" pitchFamily="34" charset="0"/>
                <a:hlinkClick r:id="rId4"/>
              </a:rPr>
              <a:t>http://firstmonday.org/htbin/cgiwrap/bin/ojs/index.php/fm/article/view/3263/2860</a:t>
            </a:r>
            <a:r>
              <a:rPr lang="en-US" sz="1000" u="sng" dirty="0" smtClean="0">
                <a:latin typeface="Arial" pitchFamily="34" charset="0"/>
                <a:cs typeface="Arial" pitchFamily="34" charset="0"/>
              </a:rPr>
              <a:t>.</a:t>
            </a:r>
            <a:r>
              <a:rPr lang="en-US" sz="1000" dirty="0" smtClean="0">
                <a:latin typeface="Arial" pitchFamily="34" charset="0"/>
                <a:cs typeface="Arial" pitchFamily="34" charset="0"/>
              </a:rPr>
              <a:t> </a:t>
            </a:r>
          </a:p>
          <a:p>
            <a:endParaRPr lang="en-US" sz="1000" dirty="0" smtClean="0">
              <a:latin typeface="Arial" pitchFamily="34" charset="0"/>
              <a:cs typeface="Arial" pitchFamily="34" charset="0"/>
            </a:endParaRPr>
          </a:p>
          <a:p>
            <a:r>
              <a:rPr lang="en-US" sz="1000" dirty="0" err="1" smtClean="0">
                <a:latin typeface="Arial" pitchFamily="34" charset="0"/>
                <a:cs typeface="Arial" pitchFamily="34" charset="0"/>
              </a:rPr>
              <a:t>Olof</a:t>
            </a:r>
            <a:r>
              <a:rPr lang="en-US" sz="1000" dirty="0" smtClean="0">
                <a:latin typeface="Arial" pitchFamily="34" charset="0"/>
                <a:cs typeface="Arial" pitchFamily="34" charset="0"/>
              </a:rPr>
              <a:t> </a:t>
            </a:r>
            <a:r>
              <a:rPr lang="en-US" sz="1000" dirty="0" err="1" smtClean="0">
                <a:latin typeface="Arial" pitchFamily="34" charset="0"/>
                <a:cs typeface="Arial" pitchFamily="34" charset="0"/>
              </a:rPr>
              <a:t>Sundin</a:t>
            </a:r>
            <a:r>
              <a:rPr lang="en-US" sz="1000" dirty="0" smtClean="0">
                <a:latin typeface="Arial" pitchFamily="34" charset="0"/>
                <a:cs typeface="Arial" pitchFamily="34" charset="0"/>
              </a:rPr>
              <a:t> and Helena </a:t>
            </a:r>
            <a:r>
              <a:rPr lang="en-US" sz="1000" dirty="0" err="1" smtClean="0">
                <a:latin typeface="Arial" pitchFamily="34" charset="0"/>
                <a:cs typeface="Arial" pitchFamily="34" charset="0"/>
              </a:rPr>
              <a:t>Francke</a:t>
            </a:r>
            <a:r>
              <a:rPr lang="en-US" sz="1000" dirty="0" smtClean="0">
                <a:latin typeface="Arial" pitchFamily="34" charset="0"/>
                <a:cs typeface="Arial" pitchFamily="34" charset="0"/>
              </a:rPr>
              <a:t>, “In Search of Credibility: Pupils’ Information Practices in Learning Environments,” </a:t>
            </a:r>
            <a:r>
              <a:rPr lang="en-US" sz="1000" i="1" dirty="0" smtClean="0">
                <a:latin typeface="Arial" pitchFamily="34" charset="0"/>
                <a:cs typeface="Arial" pitchFamily="34" charset="0"/>
              </a:rPr>
              <a:t>Information Research </a:t>
            </a:r>
            <a:r>
              <a:rPr lang="en-US" sz="1000" dirty="0" smtClean="0">
                <a:latin typeface="Arial" pitchFamily="34" charset="0"/>
                <a:cs typeface="Arial" pitchFamily="34" charset="0"/>
              </a:rPr>
              <a:t>14, no. 4 (2009), </a:t>
            </a:r>
            <a:r>
              <a:rPr lang="en-US" sz="1000" u="sng" dirty="0" smtClean="0">
                <a:latin typeface="Arial" pitchFamily="34" charset="0"/>
                <a:cs typeface="Arial" pitchFamily="34" charset="0"/>
                <a:hlinkClick r:id="rId5"/>
              </a:rPr>
              <a:t>http://informationr.net/ir/14-4/paper418.html</a:t>
            </a:r>
            <a:r>
              <a:rPr lang="en-US" sz="1000" dirty="0" smtClean="0">
                <a:latin typeface="Arial" pitchFamily="34" charset="0"/>
                <a:cs typeface="Arial" pitchFamily="34" charset="0"/>
              </a:rPr>
              <a:t>.</a:t>
            </a:r>
          </a:p>
          <a:p>
            <a:r>
              <a:rPr lang="en-US" sz="1000" dirty="0" smtClean="0">
                <a:latin typeface="Arial" pitchFamily="34" charset="0"/>
                <a:cs typeface="Arial" pitchFamily="34" charset="0"/>
              </a:rPr>
              <a:t> </a:t>
            </a:r>
          </a:p>
          <a:p>
            <a:r>
              <a:rPr lang="en-US" sz="1000" dirty="0" smtClean="0">
                <a:latin typeface="Arial" pitchFamily="34" charset="0"/>
                <a:cs typeface="Arial" pitchFamily="34" charset="0"/>
              </a:rPr>
              <a:t>Allen </a:t>
            </a:r>
            <a:r>
              <a:rPr lang="en-US" sz="1000" dirty="0" err="1" smtClean="0">
                <a:latin typeface="Arial" pitchFamily="34" charset="0"/>
                <a:cs typeface="Arial" pitchFamily="34" charset="0"/>
              </a:rPr>
              <a:t>McKiel</a:t>
            </a:r>
            <a:r>
              <a:rPr lang="en-US" sz="1000" dirty="0" smtClean="0">
                <a:latin typeface="Arial" pitchFamily="34" charset="0"/>
                <a:cs typeface="Arial" pitchFamily="34" charset="0"/>
              </a:rPr>
              <a:t>, “2011 Global Student E-book Survey,” (</a:t>
            </a:r>
            <a:r>
              <a:rPr lang="en-US" sz="1000" dirty="0" err="1" smtClean="0">
                <a:latin typeface="Arial" pitchFamily="34" charset="0"/>
                <a:cs typeface="Arial" pitchFamily="34" charset="0"/>
              </a:rPr>
              <a:t>n.p</a:t>
            </a:r>
            <a:r>
              <a:rPr lang="en-US" sz="1000" dirty="0" smtClean="0">
                <a:latin typeface="Arial" pitchFamily="34" charset="0"/>
                <a:cs typeface="Arial" pitchFamily="34" charset="0"/>
              </a:rPr>
              <a:t>.: </a:t>
            </a:r>
            <a:r>
              <a:rPr lang="en-US" sz="1000" dirty="0" err="1" smtClean="0">
                <a:latin typeface="Arial" pitchFamily="34" charset="0"/>
                <a:cs typeface="Arial" pitchFamily="34" charset="0"/>
              </a:rPr>
              <a:t>ebrary</a:t>
            </a:r>
            <a:r>
              <a:rPr lang="en-US" sz="1000" dirty="0" smtClean="0">
                <a:latin typeface="Arial" pitchFamily="34" charset="0"/>
                <a:cs typeface="Arial" pitchFamily="34" charset="0"/>
              </a:rPr>
              <a:t>, 2012), </a:t>
            </a:r>
            <a:r>
              <a:rPr lang="en-US" sz="1000" u="sng" dirty="0" smtClean="0">
                <a:latin typeface="Arial" pitchFamily="34" charset="0"/>
                <a:cs typeface="Arial" pitchFamily="34" charset="0"/>
                <a:hlinkClick r:id="rId6"/>
              </a:rPr>
              <a:t>http://site.ebrary.com/lib/surveys/docDetail.action?docID=80076107</a:t>
            </a:r>
            <a:r>
              <a:rPr lang="en-US" sz="1000" dirty="0" smtClean="0">
                <a:latin typeface="Arial" pitchFamily="34" charset="0"/>
                <a:cs typeface="Arial" pitchFamily="34" charset="0"/>
              </a:rPr>
              <a:t>.</a:t>
            </a:r>
          </a:p>
          <a:p>
            <a:r>
              <a:rPr lang="en-US" sz="1000" dirty="0" smtClean="0">
                <a:latin typeface="Arial" pitchFamily="34" charset="0"/>
                <a:cs typeface="Arial" pitchFamily="34" charset="0"/>
              </a:rPr>
              <a:t> </a:t>
            </a:r>
          </a:p>
          <a:p>
            <a:r>
              <a:rPr lang="en-US" sz="1000" dirty="0" smtClean="0">
                <a:latin typeface="Arial" pitchFamily="34" charset="0"/>
                <a:cs typeface="Arial" pitchFamily="34" charset="0"/>
              </a:rPr>
              <a:t>Lynn Silipigni Connaway, Timothy J. Dickey, and Marie L. Radford, “‘If it is too inconvenient I’m not going after it:’ Convenience as a Critical Factor in Information-seeking Behaviors,” </a:t>
            </a:r>
            <a:r>
              <a:rPr lang="en-US" sz="1000" i="1" dirty="0" smtClean="0">
                <a:latin typeface="Arial" pitchFamily="34" charset="0"/>
                <a:cs typeface="Arial" pitchFamily="34" charset="0"/>
              </a:rPr>
              <a:t>Library &amp; Information Science Research</a:t>
            </a:r>
            <a:r>
              <a:rPr lang="en-US" sz="1000" dirty="0" smtClean="0">
                <a:latin typeface="Arial" pitchFamily="34" charset="0"/>
                <a:cs typeface="Arial" pitchFamily="34" charset="0"/>
              </a:rPr>
              <a:t> 33, no. 3 (2011): 179-190. </a:t>
            </a:r>
          </a:p>
          <a:p>
            <a:r>
              <a:rPr lang="en-US" sz="1000" dirty="0" smtClean="0">
                <a:latin typeface="Arial" pitchFamily="34" charset="0"/>
                <a:cs typeface="Arial" pitchFamily="34" charset="0"/>
              </a:rPr>
              <a:t> </a:t>
            </a:r>
          </a:p>
          <a:p>
            <a:r>
              <a:rPr lang="en-US" sz="1000" dirty="0" smtClean="0">
                <a:latin typeface="Arial" pitchFamily="34" charset="0"/>
                <a:cs typeface="Arial" pitchFamily="34" charset="0"/>
              </a:rPr>
              <a:t>David White, </a:t>
            </a:r>
            <a:r>
              <a:rPr lang="en-US" sz="1000" i="1" dirty="0" smtClean="0">
                <a:latin typeface="Arial" pitchFamily="34" charset="0"/>
                <a:cs typeface="Arial" pitchFamily="34" charset="0"/>
              </a:rPr>
              <a:t>The Learning Black Market </a:t>
            </a:r>
            <a:r>
              <a:rPr lang="en-US" sz="1000" dirty="0" smtClean="0">
                <a:latin typeface="Arial" pitchFamily="34" charset="0"/>
                <a:cs typeface="Arial" pitchFamily="34" charset="0"/>
              </a:rPr>
              <a:t>(blog), September 30, 2011, </a:t>
            </a:r>
            <a:r>
              <a:rPr lang="en-US" sz="1000" u="sng" dirty="0" smtClean="0">
                <a:latin typeface="Arial" pitchFamily="34" charset="0"/>
                <a:cs typeface="Arial" pitchFamily="34" charset="0"/>
                <a:hlinkClick r:id="rId7"/>
              </a:rPr>
              <a:t>http://tallblog.conted.ox.ac.uk/index.php/2011/09/30/the-learning-black-market/</a:t>
            </a:r>
            <a:r>
              <a:rPr lang="en-US" sz="1000" dirty="0" smtClean="0">
                <a:latin typeface="Arial" pitchFamily="34" charset="0"/>
                <a:cs typeface="Arial" pitchFamily="34" charset="0"/>
              </a:rPr>
              <a:t>.</a:t>
            </a:r>
          </a:p>
          <a:p>
            <a:r>
              <a:rPr lang="en-US" sz="1000" dirty="0" smtClean="0">
                <a:latin typeface="Arial" pitchFamily="34" charset="0"/>
                <a:cs typeface="Arial" pitchFamily="34" charset="0"/>
              </a:rPr>
              <a:t> </a:t>
            </a:r>
          </a:p>
          <a:p>
            <a:r>
              <a:rPr lang="en-US" sz="1000" dirty="0" smtClean="0">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000" i="1" dirty="0" smtClean="0">
                <a:latin typeface="Arial" pitchFamily="34" charset="0"/>
                <a:cs typeface="Arial" pitchFamily="34" charset="0"/>
              </a:rPr>
              <a:t>Proceedings of the Association of College &amp; Research Libraries (ACRL) 2013 conference, April 10-13, 2013, Indianapolis, IN.</a:t>
            </a:r>
            <a:r>
              <a:rPr lang="en-US" sz="1000" dirty="0" smtClean="0">
                <a:latin typeface="Arial" pitchFamily="34" charset="0"/>
                <a:cs typeface="Arial" pitchFamily="34" charset="0"/>
              </a:rPr>
              <a:t> </a:t>
            </a: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0"/>
            <a:ext cx="4572000" cy="3429000"/>
          </a:xfrm>
        </p:spPr>
      </p:sp>
      <p:sp>
        <p:nvSpPr>
          <p:cNvPr id="3" name="Notes Placeholder 2"/>
          <p:cNvSpPr>
            <a:spLocks noGrp="1"/>
          </p:cNvSpPr>
          <p:nvPr>
            <p:ph type="body" idx="1"/>
          </p:nvPr>
        </p:nvSpPr>
        <p:spPr>
          <a:xfrm>
            <a:off x="1588" y="3428999"/>
            <a:ext cx="6856412" cy="5713413"/>
          </a:xfrm>
        </p:spPr>
        <p:txBody>
          <a:bodyPr>
            <a:noAutofit/>
          </a:bodyPr>
          <a:lstStyle/>
          <a:p>
            <a:pPr marL="0" marR="0" indent="-233363" algn="l" defTabSz="457200" rtl="0" eaLnBrk="1" fontAlgn="auto" latinLnBrk="0" hangingPunct="1">
              <a:spcBef>
                <a:spcPts val="900"/>
              </a:spcBef>
              <a:spcAft>
                <a:spcPts val="0"/>
              </a:spcAft>
              <a:buClrTx/>
              <a:buSzTx/>
              <a:buFont typeface="Arial" pitchFamily="34" charset="0"/>
              <a:buNone/>
              <a:tabLst/>
              <a:defRPr/>
            </a:pPr>
            <a:r>
              <a:rPr lang="en-US" sz="1000" i="1" dirty="0" smtClean="0">
                <a:latin typeface="Arial" pitchFamily="34" charset="0"/>
                <a:cs typeface="Arial" pitchFamily="34" charset="0"/>
              </a:rPr>
              <a:t>Image: </a:t>
            </a:r>
            <a:r>
              <a:rPr lang="en-GB" sz="1000" kern="1200" dirty="0" smtClean="0">
                <a:solidFill>
                  <a:schemeClr val="tx1"/>
                </a:solidFill>
                <a:latin typeface="Arial" pitchFamily="34" charset="0"/>
                <a:cs typeface="Arial" pitchFamily="34" charset="0"/>
              </a:rPr>
              <a:t>http://wp.me/pLtlj-fH</a:t>
            </a:r>
            <a:endParaRPr lang="en-US" sz="1000" i="1" dirty="0" smtClean="0">
              <a:latin typeface="Arial" pitchFamily="34" charset="0"/>
              <a:cs typeface="Arial" pitchFamily="34" charset="0"/>
            </a:endParaRPr>
          </a:p>
          <a:p>
            <a:pPr indent="-233363">
              <a:buFont typeface="Arial" pitchFamily="34" charset="0"/>
              <a:buChar char="•"/>
              <a:defRPr/>
            </a:pPr>
            <a:r>
              <a:rPr lang="en-US" sz="1000" dirty="0" smtClean="0">
                <a:latin typeface="Arial" pitchFamily="34" charset="0"/>
                <a:cs typeface="Arial" pitchFamily="34" charset="0"/>
              </a:rPr>
              <a:t>Covert online study habits</a:t>
            </a:r>
          </a:p>
          <a:p>
            <a:pPr lvl="1" indent="-233363">
              <a:buFont typeface="Arial" pitchFamily="34" charset="0"/>
              <a:buChar char="•"/>
              <a:defRPr/>
            </a:pPr>
            <a:r>
              <a:rPr lang="en-US" sz="1000" dirty="0" smtClean="0">
                <a:latin typeface="Arial" pitchFamily="34" charset="0"/>
                <a:cs typeface="Arial" pitchFamily="34" charset="0"/>
              </a:rPr>
              <a:t>Wikipedia</a:t>
            </a:r>
          </a:p>
          <a:p>
            <a:pPr lvl="1" indent="-233363">
              <a:buFont typeface="Arial" pitchFamily="34" charset="0"/>
              <a:buChar char="•"/>
              <a:defRPr/>
            </a:pPr>
            <a:r>
              <a:rPr lang="en-US" sz="1000" dirty="0" smtClean="0">
                <a:latin typeface="Arial" pitchFamily="34" charset="0"/>
                <a:cs typeface="Arial" pitchFamily="34" charset="0"/>
              </a:rPr>
              <a:t>Don’t cite</a:t>
            </a:r>
          </a:p>
          <a:p>
            <a:pPr lvl="1" indent="-233363">
              <a:buFont typeface="Arial" pitchFamily="34" charset="0"/>
              <a:buChar char="•"/>
              <a:defRPr/>
            </a:pPr>
            <a:r>
              <a:rPr lang="en-US" sz="1000" dirty="0" smtClean="0">
                <a:latin typeface="Arial" pitchFamily="34" charset="0"/>
                <a:cs typeface="Arial" pitchFamily="34" charset="0"/>
              </a:rPr>
              <a:t>Widely used</a:t>
            </a:r>
          </a:p>
          <a:p>
            <a:pPr lvl="1" indent="-233363">
              <a:buFont typeface="Arial" pitchFamily="34" charset="0"/>
              <a:buChar char="•"/>
              <a:defRPr/>
            </a:pPr>
            <a:r>
              <a:rPr lang="en-US" sz="1000" dirty="0" smtClean="0">
                <a:latin typeface="Arial" pitchFamily="34" charset="0"/>
                <a:cs typeface="Arial" pitchFamily="34" charset="0"/>
              </a:rPr>
              <a:t>Guilt</a:t>
            </a:r>
          </a:p>
          <a:p>
            <a:pPr indent="-233363">
              <a:buFont typeface="Arial" pitchFamily="34" charset="0"/>
              <a:buChar char="•"/>
              <a:defRPr/>
            </a:pPr>
            <a:r>
              <a:rPr lang="en-US" sz="1000" dirty="0" smtClean="0">
                <a:latin typeface="Arial" pitchFamily="34" charset="0"/>
                <a:cs typeface="Arial" pitchFamily="34" charset="0"/>
              </a:rPr>
              <a:t>Students &amp; teachers disagree</a:t>
            </a:r>
          </a:p>
          <a:p>
            <a:pPr lvl="1" indent="-233363">
              <a:buFont typeface="Arial" pitchFamily="34" charset="0"/>
              <a:buChar char="•"/>
              <a:defRPr/>
            </a:pPr>
            <a:r>
              <a:rPr lang="en-US" sz="1000" dirty="0" smtClean="0">
                <a:latin typeface="Arial" pitchFamily="34" charset="0"/>
                <a:cs typeface="Arial" pitchFamily="34" charset="0"/>
              </a:rPr>
              <a:t>Quality sources</a:t>
            </a:r>
          </a:p>
          <a:p>
            <a:endParaRPr lang="en-US" sz="1000" i="1" dirty="0" smtClean="0">
              <a:latin typeface="Arial" pitchFamily="34" charset="0"/>
              <a:cs typeface="Arial" pitchFamily="34" charset="0"/>
            </a:endParaRPr>
          </a:p>
          <a:p>
            <a:r>
              <a:rPr lang="en-US" sz="1000" dirty="0" smtClean="0">
                <a:latin typeface="Arial" pitchFamily="34" charset="0"/>
                <a:cs typeface="Arial" pitchFamily="34" charset="0"/>
              </a:rPr>
              <a:t>There is a “Learning Black Market”: learners use non-traditional sources but feel they cannot talk about them in an institutional context. Wikipedia usage is an example of this. (White &amp; </a:t>
            </a:r>
            <a:r>
              <a:rPr lang="en-US" sz="1000" dirty="0" err="1" smtClean="0">
                <a:latin typeface="Arial" pitchFamily="34" charset="0"/>
                <a:cs typeface="Arial" pitchFamily="34" charset="0"/>
              </a:rPr>
              <a:t>Connaway</a:t>
            </a:r>
            <a:r>
              <a:rPr lang="en-US" sz="1000" dirty="0" smtClean="0">
                <a:latin typeface="Arial" pitchFamily="34" charset="0"/>
                <a:cs typeface="Arial" pitchFamily="34" charset="0"/>
              </a:rPr>
              <a:t>, 2011)</a:t>
            </a:r>
          </a:p>
          <a:p>
            <a:endParaRPr lang="en-US" sz="1000" dirty="0" smtClean="0">
              <a:solidFill>
                <a:srgbClr val="FF0000"/>
              </a:solidFill>
              <a:latin typeface="Arial" pitchFamily="34" charset="0"/>
              <a:cs typeface="Arial" pitchFamily="34" charset="0"/>
            </a:endParaRPr>
          </a:p>
          <a:p>
            <a:pPr marL="0" lvl="2" defTabSz="896203" fontAlgn="base">
              <a:spcBef>
                <a:spcPct val="30000"/>
              </a:spcBef>
              <a:spcAft>
                <a:spcPct val="0"/>
              </a:spcAft>
              <a:defRPr/>
            </a:pPr>
            <a:r>
              <a:rPr lang="en-US" sz="1000" dirty="0" smtClean="0">
                <a:latin typeface="Arial" pitchFamily="34" charset="0"/>
                <a:cs typeface="Arial" pitchFamily="34" charset="0"/>
              </a:rPr>
              <a:t>White, D. S., &amp; Le Cornu, A. (2011). Visitors and Residents: A new typology for online engagement. </a:t>
            </a:r>
            <a:r>
              <a:rPr lang="en-US" sz="1000" i="1" dirty="0" smtClean="0">
                <a:latin typeface="Arial" pitchFamily="34" charset="0"/>
                <a:cs typeface="Arial" pitchFamily="34" charset="0"/>
              </a:rPr>
              <a:t>First Monday,</a:t>
            </a:r>
            <a:r>
              <a:rPr lang="en-US" sz="1000" dirty="0" smtClean="0">
                <a:latin typeface="Arial" pitchFamily="34" charset="0"/>
                <a:cs typeface="Arial" pitchFamily="34" charset="0"/>
              </a:rPr>
              <a:t> </a:t>
            </a:r>
            <a:r>
              <a:rPr lang="en-US" sz="1000" i="1" dirty="0" smtClean="0">
                <a:latin typeface="Arial" pitchFamily="34" charset="0"/>
                <a:cs typeface="Arial" pitchFamily="34" charset="0"/>
              </a:rPr>
              <a:t>16</a:t>
            </a:r>
            <a:r>
              <a:rPr lang="en-US" sz="1000" dirty="0" smtClean="0">
                <a:latin typeface="Arial" pitchFamily="34" charset="0"/>
                <a:cs typeface="Arial" pitchFamily="34" charset="0"/>
              </a:rPr>
              <a:t>(9).  Retrieved from </a:t>
            </a:r>
            <a:r>
              <a:rPr lang="en-US" sz="1000" u="sng" dirty="0" smtClean="0">
                <a:latin typeface="Arial" pitchFamily="34" charset="0"/>
                <a:cs typeface="Arial" pitchFamily="34" charset="0"/>
                <a:hlinkClick r:id="rId3"/>
              </a:rPr>
              <a:t>http://firstmonday.org/htbin/cgiwrap/bin/ojs/index.php/fm/article/viewArticle/3171/3049</a:t>
            </a:r>
            <a:endParaRPr lang="en-US" sz="1000" dirty="0" smtClean="0">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 </a:t>
            </a:r>
          </a:p>
          <a:p>
            <a:r>
              <a:rPr lang="en-US" sz="1000" kern="1200" dirty="0" smtClean="0">
                <a:solidFill>
                  <a:schemeClr val="tx1"/>
                </a:solidFill>
                <a:latin typeface="Arial" pitchFamily="34" charset="0"/>
                <a:cs typeface="Arial" pitchFamily="34" charset="0"/>
              </a:rPr>
              <a:t> “I mean if teachers don’t like using Wikipedia they don’t want you to use Wikipedia.  A lot of students will still use Wikipedia and then cite another source.  As long as it has the same information and it is not word for word or anything they’ll use Wikipedia because it is the easiest thing to go look up on Wikipedia.  It will give you a full in-depth detailed thing about the information.  Teachers don’t just like it because it’s not the most reliable source since anyone can post something on there even though the site is monitored, it’s because it’s too easy.” (USU3 0:30:59, Male Age 19)</a:t>
            </a:r>
          </a:p>
          <a:p>
            <a:r>
              <a:rPr lang="en-US" sz="1000" kern="1200" dirty="0" smtClean="0">
                <a:solidFill>
                  <a:schemeClr val="tx1"/>
                </a:solidFill>
                <a:latin typeface="Arial" pitchFamily="34" charset="0"/>
                <a:cs typeface="Arial" pitchFamily="34" charset="0"/>
              </a:rPr>
              <a:t>  </a:t>
            </a:r>
            <a:endParaRPr lang="en-US" sz="1000" b="1" dirty="0" smtClean="0">
              <a:latin typeface="Arial" pitchFamily="34" charset="0"/>
              <a:cs typeface="Arial" pitchFamily="34" charset="0"/>
            </a:endParaRPr>
          </a:p>
          <a:p>
            <a:pPr>
              <a:defRPr/>
            </a:pPr>
            <a:r>
              <a:rPr lang="en-US" sz="1000" b="1" dirty="0" smtClean="0">
                <a:latin typeface="Arial" pitchFamily="34" charset="0"/>
                <a:cs typeface="Arial" pitchFamily="34" charset="0"/>
              </a:rPr>
              <a:t>Students’ Perceptions of Teachers’ opinions of Wikipedia:</a:t>
            </a:r>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“Avoid it.” (UKS8 0:28:28.3, Female Age 16)</a:t>
            </a:r>
          </a:p>
          <a:p>
            <a:pPr>
              <a:defRPr/>
            </a:pPr>
            <a:r>
              <a:rPr lang="en-US" sz="1000" dirty="0" smtClean="0">
                <a:latin typeface="Arial" pitchFamily="34" charset="0"/>
                <a:cs typeface="Arial" pitchFamily="34" charset="0"/>
              </a:rPr>
              <a:t>  </a:t>
            </a:r>
          </a:p>
          <a:p>
            <a:pPr>
              <a:defRPr/>
            </a:pPr>
            <a:r>
              <a:rPr lang="en-US" sz="1000" dirty="0" smtClean="0">
                <a:latin typeface="Arial" pitchFamily="34" charset="0"/>
                <a:cs typeface="Arial" pitchFamily="34" charset="0"/>
              </a:rPr>
              <a:t>“They say it’s because anyone can make up – I mean, anyone can add information on there but I mean when I’ve actually looked into information it seemed the same as any information I find anywhere else. I mean, it’s not like if you look up fourth of July, it’s not like it gives you like some weird explanation of aliens or something.” (USU7 0:33:14, Female Age 19)</a:t>
            </a:r>
          </a:p>
          <a:p>
            <a:pPr>
              <a:defRPr/>
            </a:pPr>
            <a:r>
              <a:rPr lang="en-US" sz="1000" dirty="0" smtClean="0">
                <a:latin typeface="Arial" pitchFamily="34" charset="0"/>
                <a:cs typeface="Arial" pitchFamily="34" charset="0"/>
              </a:rPr>
              <a:t> </a:t>
            </a:r>
          </a:p>
          <a:p>
            <a:pPr>
              <a:defRPr/>
            </a:pPr>
            <a:r>
              <a:rPr lang="en-US" sz="1000" b="1" dirty="0" smtClean="0">
                <a:latin typeface="Arial" pitchFamily="34" charset="0"/>
                <a:cs typeface="Arial" pitchFamily="34" charset="0"/>
              </a:rPr>
              <a:t>Students’ on Wikipedia:</a:t>
            </a:r>
          </a:p>
          <a:p>
            <a:pPr>
              <a:defRPr/>
            </a:pPr>
            <a:r>
              <a:rPr lang="en-US" sz="1000" dirty="0" smtClean="0">
                <a:latin typeface="Arial" pitchFamily="34" charset="0"/>
                <a:cs typeface="Arial" pitchFamily="34" charset="0"/>
              </a:rPr>
              <a:t>“I use it, kind of like, I won't cite it on my papers but I, kind of, use it as a like, as a start off line. I go there and look up the general information, kind of, read through it so I get a general idea what it is. Then I start going through my research.” (USU7 0:33:49, Female Age 19)</a:t>
            </a:r>
          </a:p>
          <a:p>
            <a:pPr>
              <a:defRPr/>
            </a:pPr>
            <a:r>
              <a:rPr lang="en-US" sz="1000" dirty="0" smtClean="0">
                <a:latin typeface="Arial" pitchFamily="34" charset="0"/>
                <a:cs typeface="Arial" pitchFamily="34" charset="0"/>
              </a:rPr>
              <a:t> </a:t>
            </a:r>
          </a:p>
          <a:p>
            <a:pPr>
              <a:defRPr/>
            </a:pPr>
            <a:r>
              <a:rPr lang="en-US" sz="1000" dirty="0" smtClean="0">
                <a:latin typeface="Arial" pitchFamily="34" charset="0"/>
                <a:cs typeface="Arial" pitchFamily="34" charset="0"/>
              </a:rPr>
              <a:t>“Everyone knows that you try not to use Wikipedia as a source because it is a cardinal sin.”  (UKU3 0:31:03, Female Age 19)</a:t>
            </a:r>
          </a:p>
          <a:p>
            <a:endParaRPr lang="en-US" sz="900" dirty="0">
              <a:latin typeface="Arial" pitchFamily="34" charset="0"/>
              <a:cs typeface="Arial" pitchFamily="34" charset="0"/>
            </a:endParaRPr>
          </a:p>
        </p:txBody>
      </p:sp>
      <p:sp>
        <p:nvSpPr>
          <p:cNvPr id="4" name="Slide Number Placeholder 3"/>
          <p:cNvSpPr>
            <a:spLocks noGrp="1"/>
          </p:cNvSpPr>
          <p:nvPr>
            <p:ph type="sldNum" sz="quarter" idx="10"/>
          </p:nvPr>
        </p:nvSpPr>
        <p:spPr>
          <a:xfrm>
            <a:off x="6172200" y="8685212"/>
            <a:ext cx="685800" cy="457200"/>
          </a:xfrm>
        </p:spPr>
        <p:txBody>
          <a:bodyPr/>
          <a:lstStyle/>
          <a:p>
            <a:fld id="{32CF4C4C-19F4-4555-84AC-DDCE43DBCD2E}"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399" y="4343399"/>
            <a:ext cx="6477001" cy="4341814"/>
          </a:xfrm>
        </p:spPr>
        <p:txBody>
          <a:bodyPr>
            <a:noAutofit/>
          </a:bodyPr>
          <a:lstStyle/>
          <a:p>
            <a:r>
              <a:rPr lang="en-US" sz="1100" dirty="0" smtClean="0">
                <a:latin typeface="Arial" pitchFamily="34" charset="0"/>
                <a:cs typeface="Arial" pitchFamily="34" charset="0"/>
              </a:rPr>
              <a:t>Mother: Emerging 58%, Establishing 50%, Embedding 40%, Experiencing 10%</a:t>
            </a:r>
          </a:p>
          <a:p>
            <a:r>
              <a:rPr lang="en-US" sz="1100" dirty="0" smtClean="0">
                <a:latin typeface="Arial" pitchFamily="34" charset="0"/>
                <a:cs typeface="Arial" pitchFamily="34" charset="0"/>
              </a:rPr>
              <a:t>Father: Emerging 48%, Establishing 50%, Embedding 40%, Experiencing 10%</a:t>
            </a:r>
          </a:p>
          <a:p>
            <a:r>
              <a:rPr lang="en-US" sz="1100" dirty="0" smtClean="0">
                <a:latin typeface="Arial" pitchFamily="34" charset="0"/>
                <a:cs typeface="Arial" pitchFamily="34" charset="0"/>
              </a:rPr>
              <a:t>Extended Family: Emerging 52%, Establishing 50%, Embedding</a:t>
            </a:r>
            <a:r>
              <a:rPr lang="en-US" sz="1100" baseline="0" dirty="0" smtClean="0">
                <a:latin typeface="Arial" pitchFamily="34" charset="0"/>
                <a:cs typeface="Arial" pitchFamily="34" charset="0"/>
              </a:rPr>
              <a:t> 20%, Experiencing 20%</a:t>
            </a:r>
          </a:p>
          <a:p>
            <a:endParaRPr lang="en-US" sz="1100" baseline="0" dirty="0" smtClean="0">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“There is a high level of mentions of contact with human beings across the participants in all of the educational stages. The differences between the different educational stages occur with the identification of the types of people who are contacted. Emerging students contact parents at rates of more than 48% (with a high of 58% for mothers). See Figure 5. Connaway, </a:t>
            </a:r>
            <a:r>
              <a:rPr lang="en-US" sz="1100" kern="1200" dirty="0" err="1" smtClean="0">
                <a:solidFill>
                  <a:schemeClr val="tx1"/>
                </a:solidFill>
                <a:latin typeface="Arial" pitchFamily="34" charset="0"/>
                <a:cs typeface="Arial" pitchFamily="34" charset="0"/>
              </a:rPr>
              <a:t>Prabha</a:t>
            </a:r>
            <a:r>
              <a:rPr lang="en-US" sz="1100" kern="1200" dirty="0" smtClean="0">
                <a:solidFill>
                  <a:schemeClr val="tx1"/>
                </a:solidFill>
                <a:latin typeface="Arial" pitchFamily="34" charset="0"/>
                <a:cs typeface="Arial" pitchFamily="34" charset="0"/>
              </a:rPr>
              <a:t>, and Dickey also found that undergraduate and graduate students contacted parents, with undergraduates contacting fathers more than mothers because fathers would find the information for them and mothers often wanted to teach them how to find the information.” (Connaway, Lanclos, and Hood, Forthcoming</a:t>
            </a:r>
            <a:r>
              <a:rPr lang="en-US" sz="1100" kern="1200" baseline="0" dirty="0" smtClean="0">
                <a:solidFill>
                  <a:schemeClr val="tx1"/>
                </a:solidFill>
                <a:latin typeface="Arial" pitchFamily="34" charset="0"/>
                <a:cs typeface="Arial" pitchFamily="34" charset="0"/>
              </a:rPr>
              <a:t>)</a:t>
            </a:r>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 </a:t>
            </a:r>
            <a:endParaRPr lang="en-US" sz="1100" dirty="0" smtClean="0">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1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100" kern="1200" dirty="0" smtClean="0">
                <a:solidFill>
                  <a:schemeClr val="tx1"/>
                </a:solidFill>
                <a:latin typeface="Arial" pitchFamily="34" charset="0"/>
                <a:cs typeface="Arial" pitchFamily="34" charset="0"/>
              </a:rPr>
              <a:t> </a:t>
            </a:r>
          </a:p>
          <a:p>
            <a:r>
              <a:rPr lang="en-US" sz="1100" kern="1200" dirty="0" smtClean="0">
                <a:solidFill>
                  <a:schemeClr val="tx1"/>
                </a:solidFill>
                <a:latin typeface="Arial" pitchFamily="34" charset="0"/>
                <a:cs typeface="Arial" pitchFamily="34" charset="0"/>
              </a:rPr>
              <a:t>Lynn Silipigni Connaway, Chandra </a:t>
            </a:r>
            <a:r>
              <a:rPr lang="en-US" sz="1100" kern="1200" dirty="0" err="1" smtClean="0">
                <a:solidFill>
                  <a:schemeClr val="tx1"/>
                </a:solidFill>
                <a:latin typeface="Arial" pitchFamily="34" charset="0"/>
                <a:cs typeface="Arial" pitchFamily="34" charset="0"/>
              </a:rPr>
              <a:t>Prabha</a:t>
            </a:r>
            <a:r>
              <a:rPr lang="en-US" sz="1100" kern="1200" dirty="0" smtClean="0">
                <a:solidFill>
                  <a:schemeClr val="tx1"/>
                </a:solidFill>
                <a:latin typeface="Arial" pitchFamily="34" charset="0"/>
                <a:cs typeface="Arial" pitchFamily="34" charset="0"/>
              </a:rPr>
              <a:t>, and Timothy J. Dickey. </a:t>
            </a:r>
            <a:r>
              <a:rPr lang="en-US" sz="1100" i="1" kern="1200" dirty="0" smtClean="0">
                <a:solidFill>
                  <a:schemeClr val="tx1"/>
                </a:solidFill>
                <a:latin typeface="Arial" pitchFamily="34" charset="0"/>
                <a:cs typeface="Arial" pitchFamily="34" charset="0"/>
              </a:rPr>
              <a:t>Sense-making the Information Confluence: The Whys and </a:t>
            </a:r>
            <a:r>
              <a:rPr lang="en-US" sz="1100" i="1" kern="1200" dirty="0" err="1" smtClean="0">
                <a:solidFill>
                  <a:schemeClr val="tx1"/>
                </a:solidFill>
                <a:latin typeface="Arial" pitchFamily="34" charset="0"/>
                <a:cs typeface="Arial" pitchFamily="34" charset="0"/>
              </a:rPr>
              <a:t>Hows</a:t>
            </a:r>
            <a:r>
              <a:rPr lang="en-US" sz="1100" i="1" kern="1200" dirty="0" smtClean="0">
                <a:solidFill>
                  <a:schemeClr val="tx1"/>
                </a:solidFill>
                <a:latin typeface="Arial" pitchFamily="34" charset="0"/>
                <a:cs typeface="Arial" pitchFamily="34" charset="0"/>
              </a:rPr>
              <a:t> of College and University User </a:t>
            </a:r>
            <a:r>
              <a:rPr lang="en-US" sz="1100" i="1" kern="1200" dirty="0" err="1" smtClean="0">
                <a:solidFill>
                  <a:schemeClr val="tx1"/>
                </a:solidFill>
                <a:latin typeface="Arial" pitchFamily="34" charset="0"/>
                <a:cs typeface="Arial" pitchFamily="34" charset="0"/>
              </a:rPr>
              <a:t>Satisficing</a:t>
            </a:r>
            <a:r>
              <a:rPr lang="en-US" sz="1100" i="1" kern="1200" dirty="0" smtClean="0">
                <a:solidFill>
                  <a:schemeClr val="tx1"/>
                </a:solidFill>
                <a:latin typeface="Arial" pitchFamily="34" charset="0"/>
                <a:cs typeface="Arial" pitchFamily="34" charset="0"/>
              </a:rPr>
              <a:t> of Information Needs. Phase III: Focus Group Interview Study. </a:t>
            </a:r>
            <a:r>
              <a:rPr lang="en-US" sz="1100" kern="1200" dirty="0" smtClean="0">
                <a:solidFill>
                  <a:schemeClr val="tx1"/>
                </a:solidFill>
                <a:latin typeface="Arial" pitchFamily="34" charset="0"/>
                <a:cs typeface="Arial" pitchFamily="34" charset="0"/>
              </a:rPr>
              <a:t>Columbus, OH: School of Communication, The Ohio State University, 2006.</a:t>
            </a:r>
          </a:p>
          <a:p>
            <a:r>
              <a:rPr lang="en-US" sz="1100" kern="1200" dirty="0" smtClean="0">
                <a:solidFill>
                  <a:schemeClr val="tx1"/>
                </a:solidFill>
                <a:latin typeface="Arial" pitchFamily="34" charset="0"/>
                <a:cs typeface="Arial" pitchFamily="34" charset="0"/>
              </a:rPr>
              <a:t> Connaway, Lynn Silipigni, and Marie L. Radford. </a:t>
            </a:r>
            <a:r>
              <a:rPr lang="en-US" sz="1100" i="1" kern="1200" dirty="0" smtClean="0">
                <a:solidFill>
                  <a:schemeClr val="tx1"/>
                </a:solidFill>
                <a:latin typeface="Arial" pitchFamily="34" charset="0"/>
                <a:cs typeface="Arial" pitchFamily="34" charset="0"/>
              </a:rPr>
              <a:t>Seeking Synchronicity: Revelations and Recommendations for Virtual Reference.</a:t>
            </a:r>
            <a:r>
              <a:rPr lang="en-US" sz="1100" kern="1200" dirty="0" smtClean="0">
                <a:solidFill>
                  <a:schemeClr val="tx1"/>
                </a:solidFill>
                <a:latin typeface="Arial" pitchFamily="34" charset="0"/>
                <a:cs typeface="Arial" pitchFamily="34" charset="0"/>
              </a:rPr>
              <a:t> Dublin, OH: OCLC Research, 2011. </a:t>
            </a:r>
            <a:r>
              <a:rPr lang="en-US" sz="1100" u="sng" kern="1200" dirty="0" smtClean="0">
                <a:solidFill>
                  <a:schemeClr val="tx1"/>
                </a:solidFill>
                <a:latin typeface="Arial" pitchFamily="34" charset="0"/>
                <a:cs typeface="Arial" pitchFamily="34" charset="0"/>
                <a:hlinkClick r:id="rId3"/>
              </a:rPr>
              <a:t>http://www.oclc.org/reports/synchronicity/full.pdf</a:t>
            </a:r>
            <a:r>
              <a:rPr lang="en-US" sz="1100" kern="1200" dirty="0" smtClean="0">
                <a:solidFill>
                  <a:schemeClr val="tx1"/>
                </a:solidFill>
                <a:latin typeface="Arial" pitchFamily="34" charset="0"/>
                <a:cs typeface="Arial" pitchFamily="34" charset="0"/>
              </a:rPr>
              <a:t>.</a:t>
            </a:r>
          </a:p>
          <a:p>
            <a:r>
              <a:rPr lang="en-US" sz="1100" kern="1200" dirty="0" smtClean="0">
                <a:solidFill>
                  <a:schemeClr val="tx1"/>
                </a:solidFill>
                <a:latin typeface="Arial" pitchFamily="34" charset="0"/>
                <a:cs typeface="Arial" pitchFamily="34" charset="0"/>
              </a:rPr>
              <a:t> </a:t>
            </a:r>
          </a:p>
          <a:p>
            <a:endParaRPr lang="en-US" sz="9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399"/>
            <a:ext cx="6172200" cy="4799013"/>
          </a:xfrm>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smtClean="0">
                <a:latin typeface="Arial" pitchFamily="34" charset="0"/>
                <a:cs typeface="Arial" pitchFamily="34" charset="0"/>
              </a:rPr>
              <a:t>Friends/Colleagues: Emerging 68%, Establishing 70%, Embedding 40%, Experiencing 30%</a:t>
            </a:r>
          </a:p>
          <a:p>
            <a:r>
              <a:rPr lang="en-US" sz="1100" kern="1200" dirty="0" smtClean="0">
                <a:solidFill>
                  <a:schemeClr val="tx1"/>
                </a:solidFill>
                <a:latin typeface="Arial" pitchFamily="34" charset="0"/>
                <a:cs typeface="Arial" pitchFamily="34" charset="0"/>
              </a:rPr>
              <a:t>Librarians: Emerging 13%, Establishing 0%, Embedding 10%, Experiencing 20% </a:t>
            </a:r>
          </a:p>
          <a:p>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“They Emerging stage participants contacted friends 68% of the time, which is even more than their mention of asking one of their parents for information. These percentages closely match those of the Establishing upper-division undergraduate students. There is a striking decline in consultations with family members among graduate students, but there is a decline across the board in human consultation within the Embedding stage, perhaps reflecting an emphasis on individual work, and the need for graduate students in particular to figure things out on their own, before they can be recognized as experts in their field. See Figure 5. Connaway and Radford reported that graduate students were concerned about using virtual reference services because of their fear that the virtual reference transcripts would be seen by their professors and they would be perceived as not knowing some critical information within their discipline.” (Connaway, Lanclos, and Hood, Forthcoming</a:t>
            </a:r>
            <a:r>
              <a:rPr lang="en-US" sz="1100" kern="1200" baseline="0" dirty="0" smtClean="0">
                <a:solidFill>
                  <a:schemeClr val="tx1"/>
                </a:solidFill>
                <a:latin typeface="Arial" pitchFamily="34" charset="0"/>
                <a:cs typeface="Arial" pitchFamily="34" charset="0"/>
              </a:rPr>
              <a:t>)</a:t>
            </a:r>
            <a:endParaRPr lang="en-US" sz="1100" kern="1200" dirty="0" smtClean="0">
              <a:solidFill>
                <a:schemeClr val="tx1"/>
              </a:solidFill>
              <a:latin typeface="Arial" pitchFamily="34" charset="0"/>
              <a:cs typeface="Arial" pitchFamily="34" charset="0"/>
            </a:endParaRPr>
          </a:p>
          <a:p>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“Faculty mention consulting parents (mother and father mentions combined) 20% of the time, but friends/colleagues 30%, and librarians 20%. The faculty mentions of librarians comprise the highest percentage of any of the educational stages.” (Connaway, Lanclos, and Hood, Forthcoming</a:t>
            </a:r>
            <a:r>
              <a:rPr lang="en-US" sz="1100" kern="1200" baseline="0" dirty="0" smtClean="0">
                <a:solidFill>
                  <a:schemeClr val="tx1"/>
                </a:solidFill>
                <a:latin typeface="Arial" pitchFamily="34" charset="0"/>
                <a:cs typeface="Arial"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1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100" kern="1200" dirty="0" smtClean="0">
                <a:solidFill>
                  <a:schemeClr val="tx1"/>
                </a:solidFill>
                <a:latin typeface="Arial" pitchFamily="34" charset="0"/>
                <a:cs typeface="Arial" pitchFamily="34" charset="0"/>
              </a:rPr>
              <a:t> </a:t>
            </a:r>
          </a:p>
          <a:p>
            <a:endParaRPr lang="en-US" sz="11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xfrm>
            <a:off x="228600" y="4343400"/>
            <a:ext cx="6400800" cy="4114800"/>
          </a:xfrm>
          <a:noFill/>
          <a:ln/>
        </p:spPr>
        <p:txBody>
          <a:bodyPr/>
          <a:lstStyle/>
          <a:p>
            <a:r>
              <a:rPr lang="en-US" i="1" dirty="0" smtClean="0">
                <a:latin typeface="Arial" pitchFamily="34" charset="0"/>
                <a:cs typeface="Arial" pitchFamily="34" charset="0"/>
              </a:rPr>
              <a:t>Image: </a:t>
            </a:r>
            <a:r>
              <a:rPr lang="en-US" dirty="0" smtClean="0">
                <a:latin typeface="Arial" pitchFamily="34" charset="0"/>
                <a:cs typeface="Arial" pitchFamily="34" charset="0"/>
              </a:rPr>
              <a:t>http://www.flickr.com/photos/jenwaller/2844687403/</a:t>
            </a:r>
          </a:p>
          <a:p>
            <a:endParaRPr lang="en-US" dirty="0" smtClean="0">
              <a:latin typeface="Arial" pitchFamily="34" charset="0"/>
              <a:cs typeface="Arial" pitchFamily="34" charset="0"/>
            </a:endParaRPr>
          </a:p>
          <a:p>
            <a:r>
              <a:rPr lang="en-GB" dirty="0" smtClean="0">
                <a:latin typeface="Arial" pitchFamily="34" charset="0"/>
              </a:rPr>
              <a:t>“– there’s a lady in the library who helps you find things.” </a:t>
            </a:r>
            <a:r>
              <a:rPr lang="en-GB" i="1" dirty="0" smtClean="0">
                <a:latin typeface="Arial" pitchFamily="34" charset="0"/>
              </a:rPr>
              <a:t>Digital Visitors and Residents</a:t>
            </a:r>
            <a:r>
              <a:rPr lang="en-GB" dirty="0" smtClean="0">
                <a:latin typeface="Arial" pitchFamily="34" charset="0"/>
              </a:rPr>
              <a:t> (USU5 0:37:17 Male Age 19)</a:t>
            </a:r>
            <a:endParaRPr lang="en-US" dirty="0" smtClean="0">
              <a:latin typeface="Arial" pitchFamily="34" charset="0"/>
            </a:endParaRPr>
          </a:p>
          <a:p>
            <a:endParaRPr lang="en-US" sz="1400" dirty="0" smtClean="0">
              <a:latin typeface="Arial" pitchFamily="34" charset="0"/>
              <a:cs typeface="Arial" pitchFamily="34" charset="0"/>
            </a:endParaRPr>
          </a:p>
        </p:txBody>
      </p:sp>
      <p:sp>
        <p:nvSpPr>
          <p:cNvPr id="81924" name="Slide Number Placeholder 3"/>
          <p:cNvSpPr>
            <a:spLocks noGrp="1"/>
          </p:cNvSpPr>
          <p:nvPr>
            <p:ph type="sldNum" sz="quarter" idx="5"/>
          </p:nvPr>
        </p:nvSpPr>
        <p:spPr>
          <a:noFill/>
        </p:spPr>
        <p:txBody>
          <a:bodyPr/>
          <a:lstStyle/>
          <a:p>
            <a:fld id="{5EF6915A-DE8A-4E9E-B836-65222E5509EB}" type="slidenum">
              <a:rPr lang="en-US" smtClean="0">
                <a:latin typeface="Arial" pitchFamily="34" charset="0"/>
                <a:ea typeface="MS PGothic" pitchFamily="34" charset="-128"/>
              </a:rPr>
              <a:pPr/>
              <a:t>24</a:t>
            </a:fld>
            <a:endParaRPr lang="en-US" smtClean="0">
              <a:latin typeface="Arial" pitchFamily="34" charset="0"/>
              <a:ea typeface="MS PGothic"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43400"/>
            <a:ext cx="6477000" cy="4495800"/>
          </a:xfrm>
        </p:spPr>
        <p:txBody>
          <a:bodyPr>
            <a:noAutofit/>
          </a:bodyPr>
          <a:lstStyle/>
          <a:p>
            <a:r>
              <a:rPr lang="en-US" dirty="0" smtClean="0">
                <a:latin typeface="Arial" pitchFamily="34" charset="0"/>
                <a:cs typeface="Arial" pitchFamily="34" charset="0"/>
              </a:rPr>
              <a:t>Contact and Educational Stages</a:t>
            </a:r>
          </a:p>
          <a:p>
            <a:r>
              <a:rPr lang="en-US" dirty="0" smtClean="0">
                <a:latin typeface="Arial" pitchFamily="34" charset="0"/>
                <a:cs typeface="Arial" pitchFamily="34" charset="0"/>
              </a:rPr>
              <a:t>Face-to-Face:</a:t>
            </a:r>
            <a:r>
              <a:rPr lang="en-US" baseline="0" dirty="0" smtClean="0">
                <a:latin typeface="Arial" pitchFamily="34" charset="0"/>
                <a:cs typeface="Arial" pitchFamily="34" charset="0"/>
              </a:rPr>
              <a:t> Emerging 55%, Establishing 60%, Embedding 40%, Experiencing 70%</a:t>
            </a:r>
          </a:p>
          <a:p>
            <a:r>
              <a:rPr lang="en-US" baseline="0" dirty="0" smtClean="0">
                <a:latin typeface="Arial" pitchFamily="34" charset="0"/>
                <a:cs typeface="Arial" pitchFamily="34" charset="0"/>
              </a:rPr>
              <a:t>Phone Call: Emerging 84%, Establishing 90%, Embedding 70%, Experiencing 70%</a:t>
            </a:r>
          </a:p>
          <a:p>
            <a:r>
              <a:rPr lang="en-US" baseline="0" dirty="0" smtClean="0">
                <a:latin typeface="Arial" pitchFamily="34" charset="0"/>
                <a:cs typeface="Arial" pitchFamily="34" charset="0"/>
              </a:rPr>
              <a:t>IM, Chat: Emerging 52%, Establishing 30%, Embedding 40%, Experiencing 10%</a:t>
            </a:r>
          </a:p>
          <a:p>
            <a:r>
              <a:rPr lang="en-US" baseline="0" dirty="0" smtClean="0">
                <a:latin typeface="Arial" pitchFamily="34" charset="0"/>
                <a:cs typeface="Arial" pitchFamily="34" charset="0"/>
              </a:rPr>
              <a:t>Email: Emerging 52%, Establishing 100%, Embedding 100%, Experiencing 100%</a:t>
            </a:r>
          </a:p>
          <a:p>
            <a:endParaRPr lang="en-US" baseline="0" dirty="0" smtClean="0">
              <a:latin typeface="Arial" pitchFamily="34" charset="0"/>
              <a:cs typeface="Arial" pitchFamily="34" charset="0"/>
            </a:endParaRPr>
          </a:p>
          <a:p>
            <a:r>
              <a:rPr lang="en-US" kern="1200" dirty="0" smtClean="0">
                <a:solidFill>
                  <a:schemeClr val="tx1"/>
                </a:solidFill>
                <a:latin typeface="Arial" pitchFamily="34" charset="0"/>
                <a:cs typeface="Arial" pitchFamily="34" charset="0"/>
              </a:rPr>
              <a:t>“The importance of </a:t>
            </a:r>
            <a:r>
              <a:rPr lang="en-US" kern="1200" dirty="0" err="1" smtClean="0">
                <a:solidFill>
                  <a:schemeClr val="tx1"/>
                </a:solidFill>
                <a:latin typeface="Arial" pitchFamily="34" charset="0"/>
                <a:cs typeface="Arial" pitchFamily="34" charset="0"/>
              </a:rPr>
              <a:t>FtF</a:t>
            </a:r>
            <a:r>
              <a:rPr lang="en-US" kern="1200" dirty="0" smtClean="0">
                <a:solidFill>
                  <a:schemeClr val="tx1"/>
                </a:solidFill>
                <a:latin typeface="Arial" pitchFamily="34" charset="0"/>
                <a:cs typeface="Arial" pitchFamily="34" charset="0"/>
              </a:rPr>
              <a:t> communication among faculty is high, in comparison to other stages, for whom phone and other remote forms of communication are much more prevalent. Some of the phone mentions by the Emerging stage participants may be linked to students communicating with family and friends who are located in distant geographical locations. IM and chat are mentioned more than 50% of the time with the Emerging stage participants, and decreases with each stage, with a slight rebound among Embedding before plummeting among the Experiencing stage. Email is mentioned 52% by Emerging students who are about to enter or are entering institutions of higher education (applying for and attending university) and are required to use email for official communication. Once the individuals are acclimated to the university culture (Establishing, Embedding, and Experiencing educational stages), the mentions of email are at 100%.” (Connaway, Lanclos, and Hood, Forthcoming</a:t>
            </a:r>
            <a:r>
              <a:rPr lang="en-US" kern="1200" baseline="0" dirty="0" smtClean="0">
                <a:solidFill>
                  <a:schemeClr val="tx1"/>
                </a:solidFill>
                <a:latin typeface="Arial" pitchFamily="34" charset="0"/>
                <a:cs typeface="Arial" pitchFamily="34" charset="0"/>
              </a:rPr>
              <a:t>)</a:t>
            </a:r>
          </a:p>
          <a:p>
            <a:endParaRPr lang="en-US" kern="1200" baseline="0" dirty="0" smtClean="0">
              <a:solidFill>
                <a:schemeClr val="tx1"/>
              </a:solidFill>
              <a:latin typeface="Arial" pitchFamily="34" charset="0"/>
              <a:cs typeface="Arial" pitchFamily="34" charset="0"/>
            </a:endParaRPr>
          </a:p>
          <a:p>
            <a:r>
              <a:rPr lang="en-US"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kern="1200" dirty="0" smtClean="0">
                <a:solidFill>
                  <a:schemeClr val="tx1"/>
                </a:solidFill>
                <a:latin typeface="Arial" pitchFamily="34" charset="0"/>
                <a:cs typeface="Arial" pitchFamily="34" charset="0"/>
              </a:rPr>
              <a:t> </a:t>
            </a:r>
          </a:p>
          <a:p>
            <a:endParaRPr lang="en-US" kern="1200" baseline="0" dirty="0" smtClean="0">
              <a:solidFill>
                <a:schemeClr val="tx1"/>
              </a:solidFill>
              <a:latin typeface="Arial" pitchFamily="34" charset="0"/>
              <a:cs typeface="Arial" pitchFamily="34" charset="0"/>
            </a:endParaRPr>
          </a:p>
          <a:p>
            <a:endParaRPr lang="en-US" kern="1200" baseline="0" dirty="0" smtClean="0">
              <a:solidFill>
                <a:schemeClr val="tx1"/>
              </a:solidFill>
              <a:latin typeface="Arial" pitchFamily="34" charset="0"/>
              <a:cs typeface="Arial" pitchFamily="34" charset="0"/>
            </a:endParaRPr>
          </a:p>
          <a:p>
            <a:r>
              <a:rPr lang="en-US" dirty="0" smtClean="0">
                <a:latin typeface="Arial" pitchFamily="34" charset="0"/>
                <a:cs typeface="Arial" pitchFamily="34" charset="0"/>
              </a:rPr>
              <a:t>Hand Off </a:t>
            </a:r>
            <a:r>
              <a:rPr lang="en-US" smtClean="0">
                <a:latin typeface="Arial" pitchFamily="34" charset="0"/>
                <a:cs typeface="Arial" pitchFamily="34" charset="0"/>
              </a:rPr>
              <a:t>to Lynn</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00800" cy="4495800"/>
          </a:xfrm>
        </p:spPr>
        <p:txBody>
          <a:bodyPr>
            <a:noAutofit/>
          </a:bodyPr>
          <a:lstStyle/>
          <a:p>
            <a:r>
              <a:rPr lang="en-US" sz="1000" kern="1200" dirty="0" smtClean="0">
                <a:solidFill>
                  <a:schemeClr val="tx1"/>
                </a:solidFill>
                <a:latin typeface="Arial" pitchFamily="34" charset="0"/>
                <a:cs typeface="Arial" pitchFamily="34" charset="0"/>
              </a:rPr>
              <a:t>“In a recent Pew Internet &amp; American Lie Project report, a national survey of Americans (16 years and older) found that 80% declare borrowing books is a “very important” service libraries provide. Additionally, of the 53% who had visited a library or bookmobile in the last year, 73% said they visit to borrow print books. The perception of equating libraries with books has appeared consistently in the literature.” (Connaway, Lanclos, &amp; Hood, Forthcoming</a:t>
            </a:r>
            <a:r>
              <a:rPr lang="en-US" sz="1000" kern="1200" baseline="0" dirty="0" smtClean="0">
                <a:solidFill>
                  <a:schemeClr val="tx1"/>
                </a:solidFill>
                <a:latin typeface="Arial" pitchFamily="34" charset="0"/>
                <a:cs typeface="Arial" pitchFamily="34" charset="0"/>
              </a:rPr>
              <a:t>)</a:t>
            </a:r>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 </a:t>
            </a:r>
          </a:p>
          <a:p>
            <a:r>
              <a:rPr lang="en-US" sz="1000" kern="1200" dirty="0" smtClean="0">
                <a:solidFill>
                  <a:schemeClr val="tx1"/>
                </a:solidFill>
                <a:latin typeface="Arial" pitchFamily="34" charset="0"/>
                <a:cs typeface="Arial" pitchFamily="34" charset="0"/>
              </a:rPr>
              <a:t>“</a:t>
            </a:r>
            <a:r>
              <a:rPr lang="en-US" sz="1000" kern="1200" dirty="0" err="1" smtClean="0">
                <a:solidFill>
                  <a:schemeClr val="tx1"/>
                </a:solidFill>
                <a:latin typeface="Arial" pitchFamily="34" charset="0"/>
                <a:cs typeface="Arial" pitchFamily="34" charset="0"/>
              </a:rPr>
              <a:t>Prabha</a:t>
            </a:r>
            <a:r>
              <a:rPr lang="en-US" sz="1000" kern="1200" dirty="0" smtClean="0">
                <a:solidFill>
                  <a:schemeClr val="tx1"/>
                </a:solidFill>
                <a:latin typeface="Arial" pitchFamily="34" charset="0"/>
                <a:cs typeface="Arial" pitchFamily="34" charset="0"/>
              </a:rPr>
              <a:t>, Connaway, and Dickey stated, “Students tend to view the library as a place to borrow books, and to obtain books and articles on ILL.” Connaway and Radford consistently found that when individuals mentioned libraries, they usually mentioned books or getting books there. In De Rosa’s </a:t>
            </a:r>
            <a:r>
              <a:rPr lang="en-US" sz="1000" i="1" kern="1200" dirty="0" smtClean="0">
                <a:solidFill>
                  <a:schemeClr val="tx1"/>
                </a:solidFill>
                <a:latin typeface="Arial" pitchFamily="34" charset="0"/>
                <a:cs typeface="Arial" pitchFamily="34" charset="0"/>
              </a:rPr>
              <a:t>Perceptions of Libraries and Information Resources </a:t>
            </a:r>
            <a:r>
              <a:rPr lang="en-US" sz="1000" kern="1200" dirty="0" smtClean="0">
                <a:solidFill>
                  <a:schemeClr val="tx1"/>
                </a:solidFill>
                <a:latin typeface="Arial" pitchFamily="34" charset="0"/>
                <a:cs typeface="Arial" pitchFamily="34" charset="0"/>
              </a:rPr>
              <a:t>report for OCLC, a 41-year-old Canadian respondent may have articulated this idea of a library best when stating, </a:t>
            </a:r>
            <a:r>
              <a:rPr lang="en-US" sz="1000" i="1" kern="1200" dirty="0" smtClean="0">
                <a:solidFill>
                  <a:schemeClr val="tx1"/>
                </a:solidFill>
                <a:latin typeface="Arial" pitchFamily="34" charset="0"/>
                <a:cs typeface="Arial" pitchFamily="34" charset="0"/>
              </a:rPr>
              <a:t>“Books, books, books, rows and rows of books, stacks of books, tables filled with books, people holding books, people checking out books. Libraries are all about books.”” </a:t>
            </a:r>
            <a:r>
              <a:rPr lang="en-US" sz="1000" kern="1200" dirty="0" smtClean="0">
                <a:solidFill>
                  <a:schemeClr val="tx1"/>
                </a:solidFill>
                <a:latin typeface="Arial" pitchFamily="34" charset="0"/>
                <a:cs typeface="Arial" pitchFamily="34" charset="0"/>
              </a:rPr>
              <a:t>(Connaway, Lanclos, and Hood, Forthcoming</a:t>
            </a:r>
            <a:r>
              <a:rPr lang="en-US" sz="1000" kern="1200" baseline="0" dirty="0" smtClean="0">
                <a:solidFill>
                  <a:schemeClr val="tx1"/>
                </a:solidFill>
                <a:latin typeface="Arial" pitchFamily="34" charset="0"/>
                <a:cs typeface="Arial" pitchFamily="34" charset="0"/>
              </a:rPr>
              <a:t>)</a:t>
            </a:r>
          </a:p>
          <a:p>
            <a:endParaRPr lang="en-US" sz="1000" i="1"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“The findings from the V&amp;R study support this perception of libraries and books. Twenty-two of the Emerging participants, 6 Establishing participants, and 6 Embedding participants also articulated this image of libraries. Interestingly, none of the Experiencing participants discussed libraries in terms of books. It may be attributed to the increased range of experiences that faculty have with the library, and in particular their first-hand experience with requesting and using electronic resources provided by the library. Particularly faculty in the science fields associated the library with their access to electronic resources, which are their most prevalent sources of information as opposed to books and monographs.” (Connaway, Lanclos, and Hood, Forthcoming</a:t>
            </a:r>
            <a:r>
              <a:rPr lang="en-US" sz="1000" kern="1200" baseline="0" dirty="0" smtClean="0">
                <a:solidFill>
                  <a:schemeClr val="tx1"/>
                </a:solidFill>
                <a:latin typeface="Arial" pitchFamily="34" charset="0"/>
                <a:cs typeface="Arial" pitchFamily="34" charset="0"/>
              </a:rPr>
              <a:t>)</a:t>
            </a:r>
            <a:endParaRPr lang="en-US" sz="1000" kern="1200" dirty="0" smtClean="0">
              <a:solidFill>
                <a:schemeClr val="tx1"/>
              </a:solidFill>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“If people rely on digital sources and associate the library with books, they probably are less likely to think about the library in relation to digital sources. Shifting the perception to that of the Experiencing participants in the V&amp;R study, i.e., libraries provide more than books, will help the libraries’ image as a place that can provide digital and human sources.” (Connaway, Lanclos, and Hood, Forthcoming</a:t>
            </a:r>
            <a:r>
              <a:rPr lang="en-US" sz="1000" kern="1200" baseline="0" dirty="0" smtClean="0">
                <a:solidFill>
                  <a:schemeClr val="tx1"/>
                </a:solidFill>
                <a:latin typeface="Arial" pitchFamily="34" charset="0"/>
                <a:cs typeface="Arial" pitchFamily="34" charset="0"/>
              </a:rPr>
              <a:t>)</a:t>
            </a:r>
            <a:endParaRPr lang="en-US" sz="1000" kern="1200" dirty="0" smtClean="0">
              <a:solidFill>
                <a:schemeClr val="tx1"/>
              </a:solidFill>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 </a:t>
            </a:r>
            <a:endParaRPr lang="en-US" sz="1000" kern="12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77000" cy="4572000"/>
          </a:xfrm>
        </p:spPr>
        <p:txBody>
          <a:bodyPr>
            <a:noAutofit/>
          </a:bodyPr>
          <a:lstStyle/>
          <a:p>
            <a:r>
              <a:rPr lang="en-US" sz="1000" dirty="0" smtClean="0">
                <a:latin typeface="Arial" pitchFamily="34" charset="0"/>
                <a:cs typeface="Arial" pitchFamily="34" charset="0"/>
              </a:rPr>
              <a:t>“Not to mention reading online </a:t>
            </a:r>
            <a:r>
              <a:rPr lang="en-US" sz="1000" dirty="0" err="1" smtClean="0">
                <a:latin typeface="Arial" pitchFamily="34" charset="0"/>
                <a:cs typeface="Arial" pitchFamily="34" charset="0"/>
              </a:rPr>
              <a:t>pdf</a:t>
            </a:r>
            <a:r>
              <a:rPr lang="en-US" sz="1000" dirty="0" smtClean="0">
                <a:latin typeface="Arial" pitchFamily="34" charset="0"/>
                <a:cs typeface="Arial" pitchFamily="34" charset="0"/>
              </a:rPr>
              <a:t> books. Its really cool that now a days you don’t have to go to the library to find a book but its right there on your laptop. I grew up in a library I was always there reading. I even started working at one when I was in the 5th grade. I loved the whole surrounded by books and just helping out. In truth I do sometimes miss the feel of a hard cover book but it beats wasting gas to go to the library to just get a book when you can find it on line with no trouble.” </a:t>
            </a:r>
            <a:r>
              <a:rPr lang="en-US" sz="1000" i="1" dirty="0" smtClean="0">
                <a:latin typeface="Arial" pitchFamily="34" charset="0"/>
                <a:cs typeface="Arial" pitchFamily="34" charset="0"/>
              </a:rPr>
              <a:t>Digital Visitors and Residents</a:t>
            </a:r>
            <a:r>
              <a:rPr lang="en-US" sz="1000" dirty="0" smtClean="0">
                <a:latin typeface="Arial" pitchFamily="34" charset="0"/>
                <a:cs typeface="Arial" pitchFamily="34" charset="0"/>
              </a:rPr>
              <a:t> (USU2 Diary 11 Female Age 19) </a:t>
            </a:r>
          </a:p>
          <a:p>
            <a:r>
              <a:rPr lang="en-US" sz="1000" dirty="0" smtClean="0">
                <a:latin typeface="Arial" pitchFamily="34" charset="0"/>
                <a:cs typeface="Arial" pitchFamily="34" charset="0"/>
              </a:rPr>
              <a:t> </a:t>
            </a:r>
          </a:p>
          <a:p>
            <a:pPr>
              <a:defRPr/>
            </a:pPr>
            <a:r>
              <a:rPr lang="en-US" sz="1000" dirty="0" smtClean="0">
                <a:latin typeface="Arial" pitchFamily="34" charset="0"/>
                <a:cs typeface="Arial" pitchFamily="34" charset="0"/>
              </a:rPr>
              <a:t>“So I don’t tend to want to spend my weekend wandering round Oxford trying to find books in the library if I’m perfectly honest.  You know?  That’s just me.” (Laughter) </a:t>
            </a:r>
            <a:r>
              <a:rPr lang="en-US" sz="1000" i="1" dirty="0" smtClean="0">
                <a:latin typeface="Arial" pitchFamily="34" charset="0"/>
                <a:cs typeface="Arial" pitchFamily="34" charset="0"/>
              </a:rPr>
              <a:t>Digital Visitors and Residents </a:t>
            </a:r>
            <a:r>
              <a:rPr lang="en-US" sz="1000" dirty="0" smtClean="0">
                <a:latin typeface="Arial" pitchFamily="34" charset="0"/>
                <a:cs typeface="Arial" pitchFamily="34" charset="0"/>
              </a:rPr>
              <a:t>(UKU1 0:19:41 Female Age 57)  </a:t>
            </a:r>
          </a:p>
          <a:p>
            <a:endParaRPr lang="en-US" sz="1000" dirty="0" smtClean="0">
              <a:latin typeface="Arial" pitchFamily="34" charset="0"/>
              <a:cs typeface="Arial" pitchFamily="34" charset="0"/>
            </a:endParaRPr>
          </a:p>
          <a:p>
            <a:pPr>
              <a:defRPr/>
            </a:pPr>
            <a:r>
              <a:rPr lang="en-US" sz="1000" dirty="0" smtClean="0">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000" i="1" dirty="0" smtClean="0">
                <a:latin typeface="Arial" pitchFamily="34" charset="0"/>
                <a:cs typeface="Arial" pitchFamily="34" charset="0"/>
              </a:rPr>
              <a:t>Proceedings of the Association of College &amp; Research Libraries (ACRL) 2013 conference, April 10-13, 2013, Indianapolis, IN.</a:t>
            </a:r>
            <a:r>
              <a:rPr lang="en-US" sz="1000" dirty="0" smtClean="0">
                <a:latin typeface="Arial" pitchFamily="34" charset="0"/>
                <a:cs typeface="Arial" pitchFamily="34" charset="0"/>
              </a:rPr>
              <a:t> </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Kathryn </a:t>
            </a:r>
            <a:r>
              <a:rPr lang="en-US" sz="1000" dirty="0" err="1" smtClean="0">
                <a:latin typeface="Arial" pitchFamily="34" charset="0"/>
                <a:cs typeface="Arial" pitchFamily="34" charset="0"/>
              </a:rPr>
              <a:t>Zickuhr</a:t>
            </a:r>
            <a:r>
              <a:rPr lang="en-US" sz="1000" dirty="0" smtClean="0">
                <a:latin typeface="Arial" pitchFamily="34" charset="0"/>
                <a:cs typeface="Arial" pitchFamily="34" charset="0"/>
              </a:rPr>
              <a:t>, Lee </a:t>
            </a:r>
            <a:r>
              <a:rPr lang="en-US" sz="1000" dirty="0" err="1" smtClean="0">
                <a:latin typeface="Arial" pitchFamily="34" charset="0"/>
                <a:cs typeface="Arial" pitchFamily="34" charset="0"/>
              </a:rPr>
              <a:t>Rainie</a:t>
            </a:r>
            <a:r>
              <a:rPr lang="en-US" sz="1000" dirty="0" smtClean="0">
                <a:latin typeface="Arial" pitchFamily="34" charset="0"/>
                <a:cs typeface="Arial" pitchFamily="34" charset="0"/>
              </a:rPr>
              <a:t>, and Kristen Purcell, </a:t>
            </a:r>
            <a:r>
              <a:rPr lang="en-US" sz="1000" i="1" dirty="0" smtClean="0">
                <a:latin typeface="Arial" pitchFamily="34" charset="0"/>
                <a:cs typeface="Arial" pitchFamily="34" charset="0"/>
              </a:rPr>
              <a:t>Library Services in the Digital Age</a:t>
            </a:r>
            <a:r>
              <a:rPr lang="en-US" sz="1000" dirty="0" smtClean="0">
                <a:latin typeface="Arial" pitchFamily="34" charset="0"/>
                <a:cs typeface="Arial" pitchFamily="34" charset="0"/>
              </a:rPr>
              <a:t> (Washington, DC: Pew Research Center’s Internet &amp; American Life Project, 2013), </a:t>
            </a:r>
            <a:r>
              <a:rPr lang="en-US" sz="1000" u="sng" dirty="0" smtClean="0">
                <a:latin typeface="Arial" pitchFamily="34" charset="0"/>
                <a:cs typeface="Arial" pitchFamily="34" charset="0"/>
                <a:hlinkClick r:id="rId3"/>
              </a:rPr>
              <a:t>http://libraries.pewinternet.org/files/legacy-pdf/PIP_Library%20services_Report.pdf</a:t>
            </a:r>
            <a:r>
              <a:rPr lang="en-US" sz="1000" dirty="0" smtClean="0">
                <a:latin typeface="Arial" pitchFamily="34" charset="0"/>
                <a:cs typeface="Arial" pitchFamily="34" charset="0"/>
              </a:rPr>
              <a:t>.</a:t>
            </a:r>
          </a:p>
          <a:p>
            <a:r>
              <a:rPr lang="en-US" sz="1000" dirty="0" smtClean="0">
                <a:latin typeface="Arial" pitchFamily="34" charset="0"/>
                <a:cs typeface="Arial" pitchFamily="34" charset="0"/>
              </a:rPr>
              <a:t>Chandra </a:t>
            </a:r>
            <a:r>
              <a:rPr lang="en-US" sz="1000" dirty="0" err="1" smtClean="0">
                <a:latin typeface="Arial" pitchFamily="34" charset="0"/>
                <a:cs typeface="Arial" pitchFamily="34" charset="0"/>
              </a:rPr>
              <a:t>Prabha</a:t>
            </a:r>
            <a:r>
              <a:rPr lang="en-US" sz="1000" dirty="0" smtClean="0">
                <a:latin typeface="Arial" pitchFamily="34" charset="0"/>
                <a:cs typeface="Arial" pitchFamily="34" charset="0"/>
              </a:rPr>
              <a:t>, Lynn Silipigni Connaway, and Timothy J. Dickey. </a:t>
            </a:r>
            <a:r>
              <a:rPr lang="en-US" sz="1000" i="1" dirty="0" smtClean="0">
                <a:latin typeface="Arial" pitchFamily="34" charset="0"/>
                <a:cs typeface="Arial" pitchFamily="34" charset="0"/>
              </a:rPr>
              <a:t>Sense-making the Information Confluence: The Whys and </a:t>
            </a:r>
            <a:r>
              <a:rPr lang="en-US" sz="1000" i="1" dirty="0" err="1" smtClean="0">
                <a:latin typeface="Arial" pitchFamily="34" charset="0"/>
                <a:cs typeface="Arial" pitchFamily="34" charset="0"/>
              </a:rPr>
              <a:t>Hows</a:t>
            </a:r>
            <a:r>
              <a:rPr lang="en-US" sz="1000" i="1" dirty="0" smtClean="0">
                <a:latin typeface="Arial" pitchFamily="34" charset="0"/>
                <a:cs typeface="Arial" pitchFamily="34" charset="0"/>
              </a:rPr>
              <a:t> of College and University User </a:t>
            </a:r>
            <a:r>
              <a:rPr lang="en-US" sz="1000" i="1" dirty="0" err="1" smtClean="0">
                <a:latin typeface="Arial" pitchFamily="34" charset="0"/>
                <a:cs typeface="Arial" pitchFamily="34" charset="0"/>
              </a:rPr>
              <a:t>Satisficing</a:t>
            </a:r>
            <a:r>
              <a:rPr lang="en-US" sz="1000" i="1" dirty="0" smtClean="0">
                <a:latin typeface="Arial" pitchFamily="34" charset="0"/>
                <a:cs typeface="Arial" pitchFamily="34" charset="0"/>
              </a:rPr>
              <a:t> of Information Needs. Phase IV: Semi-Structured Interview Study. </a:t>
            </a:r>
            <a:r>
              <a:rPr lang="en-US" sz="1000" dirty="0" smtClean="0">
                <a:latin typeface="Arial" pitchFamily="34" charset="0"/>
                <a:cs typeface="Arial" pitchFamily="34" charset="0"/>
              </a:rPr>
              <a:t>Columbus, OH: School of Communication, The Ohio State University, 2006, 19.</a:t>
            </a:r>
          </a:p>
          <a:p>
            <a:r>
              <a:rPr lang="en-US" sz="1000" dirty="0" smtClean="0">
                <a:latin typeface="Arial" pitchFamily="34" charset="0"/>
                <a:cs typeface="Arial" pitchFamily="34" charset="0"/>
              </a:rPr>
              <a:t>Connaway, Lynn Silipigni, and Marie L. Radford. </a:t>
            </a:r>
            <a:r>
              <a:rPr lang="en-US" sz="1000" i="1" dirty="0" smtClean="0">
                <a:latin typeface="Arial" pitchFamily="34" charset="0"/>
                <a:cs typeface="Arial" pitchFamily="34" charset="0"/>
              </a:rPr>
              <a:t>Seeking Synchronicity: Revelations and Recommendations for Virtual Reference.</a:t>
            </a:r>
            <a:r>
              <a:rPr lang="en-US" sz="1000" dirty="0" smtClean="0">
                <a:latin typeface="Arial" pitchFamily="34" charset="0"/>
                <a:cs typeface="Arial" pitchFamily="34" charset="0"/>
              </a:rPr>
              <a:t> Dublin, OH: OCLC Research, 2011. </a:t>
            </a:r>
            <a:r>
              <a:rPr lang="en-US" sz="1000" u="sng" dirty="0" smtClean="0">
                <a:latin typeface="Arial" pitchFamily="34" charset="0"/>
                <a:cs typeface="Arial" pitchFamily="34" charset="0"/>
                <a:hlinkClick r:id="rId4"/>
              </a:rPr>
              <a:t>http://www.oclc.org/reports/synchronicity/full.pdf</a:t>
            </a:r>
            <a:r>
              <a:rPr lang="en-US" sz="1000" dirty="0" smtClean="0">
                <a:latin typeface="Arial" pitchFamily="34" charset="0"/>
                <a:cs typeface="Arial" pitchFamily="34" charset="0"/>
              </a:rPr>
              <a:t>.</a:t>
            </a:r>
          </a:p>
          <a:p>
            <a:r>
              <a:rPr lang="en-US" sz="1000" dirty="0" smtClean="0">
                <a:latin typeface="Arial" pitchFamily="34" charset="0"/>
                <a:cs typeface="Arial" pitchFamily="34" charset="0"/>
              </a:rPr>
              <a:t>Cathy De Rosa. </a:t>
            </a:r>
            <a:r>
              <a:rPr lang="en-US" sz="1000" i="1" dirty="0" smtClean="0">
                <a:latin typeface="Arial" pitchFamily="34" charset="0"/>
                <a:cs typeface="Arial" pitchFamily="34" charset="0"/>
              </a:rPr>
              <a:t>Perceptions of Libraries and Information Resources: A Report to the OCLC Membership.</a:t>
            </a:r>
            <a:r>
              <a:rPr lang="en-US" sz="1000" dirty="0" smtClean="0">
                <a:latin typeface="Arial" pitchFamily="34" charset="0"/>
                <a:cs typeface="Arial" pitchFamily="34" charset="0"/>
              </a:rPr>
              <a:t> Dublin, OH: OCLC Online Computer Library Center, 2005, 3-31. </a:t>
            </a:r>
            <a:r>
              <a:rPr lang="en-US" sz="1000" u="sng" dirty="0" smtClean="0">
                <a:latin typeface="Arial" pitchFamily="34" charset="0"/>
                <a:cs typeface="Arial" pitchFamily="34" charset="0"/>
                <a:hlinkClick r:id="rId5"/>
              </a:rPr>
              <a:t>http://www.oclc.org/us/en/reports/2005perceptions.htm</a:t>
            </a:r>
            <a:r>
              <a:rPr lang="en-US" sz="1000" dirty="0" smtClean="0">
                <a:latin typeface="Arial" pitchFamily="34" charset="0"/>
                <a:cs typeface="Arial" pitchFamily="34" charset="0"/>
              </a:rPr>
              <a:t>.</a:t>
            </a:r>
          </a:p>
          <a:p>
            <a:r>
              <a:rPr lang="en-US" sz="1000" dirty="0" smtClean="0">
                <a:latin typeface="Arial" pitchFamily="34" charset="0"/>
                <a:cs typeface="Arial" pitchFamily="34" charset="0"/>
              </a:rPr>
              <a:t>Image from http://www.flickr.com/photos/vblibrary/4479445497/</a:t>
            </a:r>
          </a:p>
          <a:p>
            <a:endParaRPr lang="en-US" sz="1000"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Google: Emerging 84%, 26, Establishing 100%, 10, Embedding</a:t>
            </a:r>
            <a:r>
              <a:rPr lang="en-US" baseline="0" dirty="0" smtClean="0">
                <a:latin typeface="Arial" pitchFamily="34" charset="0"/>
                <a:cs typeface="Arial" pitchFamily="34" charset="0"/>
              </a:rPr>
              <a:t> 90%, 9, Experiencing 80%, 8</a:t>
            </a:r>
          </a:p>
          <a:p>
            <a:endParaRPr lang="en-US" baseline="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latin typeface="Arial" pitchFamily="34" charset="0"/>
                <a:cs typeface="Arial" pitchFamily="34" charset="0"/>
              </a:rPr>
              <a:t>White, David S., and Lynn Silipigni Connaway. </a:t>
            </a:r>
            <a:r>
              <a:rPr lang="en-US" i="1" kern="1200" dirty="0" smtClean="0">
                <a:solidFill>
                  <a:schemeClr val="tx1"/>
                </a:solidFill>
                <a:latin typeface="Arial" pitchFamily="34" charset="0"/>
                <a:cs typeface="Arial" pitchFamily="34" charset="0"/>
              </a:rPr>
              <a:t>Visitors &amp; Residents: What Motivates Engagement with the Digital Information Environment.</a:t>
            </a:r>
            <a:r>
              <a:rPr lang="en-US" kern="1200" dirty="0" smtClean="0">
                <a:solidFill>
                  <a:schemeClr val="tx1"/>
                </a:solidFill>
                <a:latin typeface="Arial" pitchFamily="34" charset="0"/>
                <a:cs typeface="Arial" pitchFamily="34" charset="0"/>
              </a:rPr>
              <a:t> 2011-2102. Funded by JISC, OCLC, and Oxford University. </a:t>
            </a:r>
            <a:r>
              <a:rPr lang="en-US" u="sng" kern="1200" dirty="0" smtClean="0">
                <a:solidFill>
                  <a:schemeClr val="tx1"/>
                </a:solidFill>
                <a:latin typeface="Arial" pitchFamily="34" charset="0"/>
                <a:cs typeface="Arial" pitchFamily="34" charset="0"/>
                <a:hlinkClick r:id="rId3"/>
              </a:rPr>
              <a:t>http://www.oclc.org/research/activities/vandr/</a:t>
            </a:r>
            <a:r>
              <a:rPr lang="en-US" u="sng" kern="1200" dirty="0" smtClean="0">
                <a:solidFill>
                  <a:schemeClr val="tx1"/>
                </a:solidFill>
                <a:latin typeface="Arial" pitchFamily="34" charset="0"/>
                <a:cs typeface="Arial" pitchFamily="34" charset="0"/>
              </a:rPr>
              <a:t>.</a:t>
            </a:r>
            <a:r>
              <a:rPr lang="en-US" kern="1200" dirty="0" smtClean="0">
                <a:solidFill>
                  <a:schemeClr val="tx1"/>
                </a:solidFill>
                <a:latin typeface="Arial" pitchFamily="34" charset="0"/>
                <a:cs typeface="Arial" pitchFamily="34" charset="0"/>
              </a:rPr>
              <a:t> </a:t>
            </a:r>
          </a:p>
          <a:p>
            <a:endParaRPr lang="en-US" dirty="0" smtClean="0">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“Google, I don’t know. It’s just Google it’s – I find it easier just to look through anything.” </a:t>
            </a:r>
            <a:r>
              <a:rPr lang="en-US" sz="1200" i="1" kern="1200" dirty="0" smtClean="0">
                <a:solidFill>
                  <a:schemeClr val="tx1"/>
                </a:solidFill>
                <a:latin typeface="Arial" pitchFamily="34" charset="0"/>
                <a:cs typeface="Arial" pitchFamily="34" charset="0"/>
              </a:rPr>
              <a:t>Digital Visitors and Residents </a:t>
            </a:r>
            <a:r>
              <a:rPr lang="en-US" sz="1200" kern="1200" dirty="0" smtClean="0">
                <a:solidFill>
                  <a:schemeClr val="tx1"/>
                </a:solidFill>
                <a:latin typeface="Arial" pitchFamily="34" charset="0"/>
                <a:cs typeface="Arial" pitchFamily="34" charset="0"/>
              </a:rPr>
              <a:t>(USU7 0:34:11 Female Age 19)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“With Google you are not limited. You have as much as you can pull up.” Digital Visitors and Residents (USU2 Diarist Follow-Up</a:t>
            </a:r>
            <a:r>
              <a:rPr lang="en-US" baseline="0" dirty="0" smtClean="0">
                <a:latin typeface="Arial" pitchFamily="34" charset="0"/>
                <a:cs typeface="Arial" pitchFamily="34" charset="0"/>
              </a:rPr>
              <a:t> Interview 5</a:t>
            </a:r>
            <a:r>
              <a:rPr lang="en-US" dirty="0" smtClean="0">
                <a:latin typeface="Arial" pitchFamily="34" charset="0"/>
                <a:cs typeface="Arial" pitchFamily="34" charset="0"/>
              </a:rPr>
              <a:t> Female Age 19)</a:t>
            </a:r>
          </a:p>
          <a:p>
            <a:endParaRPr lang="en-US"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“I had good history with Google. I eventually find what I want.” Digital Visitors and Residents (USU2 Diarist Follow-Up</a:t>
            </a:r>
            <a:r>
              <a:rPr lang="en-US" baseline="0" dirty="0" smtClean="0">
                <a:latin typeface="Arial" pitchFamily="34" charset="0"/>
                <a:cs typeface="Arial" pitchFamily="34" charset="0"/>
              </a:rPr>
              <a:t> Interview 5</a:t>
            </a:r>
            <a:r>
              <a:rPr lang="en-US" dirty="0" smtClean="0">
                <a:latin typeface="Arial" pitchFamily="34" charset="0"/>
                <a:cs typeface="Arial" pitchFamily="34" charset="0"/>
              </a:rPr>
              <a:t> Female Age 19)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“I always stick with the first thing that comes up on Google because I think that’s the most popular site which means that’s the most correct.”  </a:t>
            </a:r>
            <a:r>
              <a:rPr lang="en-US" sz="1200" i="1" kern="1200" dirty="0" smtClean="0">
                <a:solidFill>
                  <a:schemeClr val="tx1"/>
                </a:solidFill>
                <a:latin typeface="Arial" pitchFamily="34" charset="0"/>
                <a:cs typeface="Arial" pitchFamily="34" charset="0"/>
              </a:rPr>
              <a:t>Digital Visitors and Residents </a:t>
            </a:r>
            <a:r>
              <a:rPr lang="en-US" sz="1200" kern="1200" dirty="0" smtClean="0">
                <a:solidFill>
                  <a:schemeClr val="tx1"/>
                </a:solidFill>
                <a:latin typeface="Arial" pitchFamily="34" charset="0"/>
                <a:cs typeface="Arial" pitchFamily="34" charset="0"/>
              </a:rPr>
              <a:t>(USS1 0:21:57  Female Age 17)</a:t>
            </a:r>
          </a:p>
          <a:p>
            <a:endParaRPr lang="en-US" sz="1200" kern="1200" dirty="0" smtClean="0">
              <a:solidFill>
                <a:schemeClr val="tx1"/>
              </a:solidFill>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“I had to write a paper on Sunday where the education library was open 12pm until 4pm. I should have gone there because it would have had all of my sources. I didn’t; I Google searched and found an older version of the book and used it online, so that would be one time where I could have gone to the library for the most recent source; instead, I Google searched an older version and called that good.” </a:t>
            </a:r>
            <a:r>
              <a:rPr lang="en-US" sz="1200" i="1" kern="1200" dirty="0" smtClean="0">
                <a:solidFill>
                  <a:schemeClr val="tx1"/>
                </a:solidFill>
                <a:latin typeface="Arial" pitchFamily="34" charset="0"/>
                <a:cs typeface="Arial" pitchFamily="34" charset="0"/>
              </a:rPr>
              <a:t>Digital Visitors and Residents </a:t>
            </a:r>
            <a:r>
              <a:rPr lang="en-US" sz="1200" kern="1200" dirty="0" smtClean="0">
                <a:solidFill>
                  <a:schemeClr val="tx1"/>
                </a:solidFill>
                <a:latin typeface="Arial" pitchFamily="34" charset="0"/>
                <a:cs typeface="Arial" pitchFamily="34" charset="0"/>
              </a:rPr>
              <a:t>(UKG2 0:48:56 Female Age 22)  </a:t>
            </a:r>
          </a:p>
          <a:p>
            <a:r>
              <a:rPr lang="en-US" sz="1200" kern="1200" dirty="0" smtClean="0">
                <a:solidFill>
                  <a:schemeClr val="tx1"/>
                </a:solidFill>
                <a:latin typeface="Arial" pitchFamily="34" charset="0"/>
                <a:cs typeface="Arial" pitchFamily="34" charset="0"/>
              </a:rPr>
              <a:t> </a:t>
            </a:r>
          </a:p>
          <a:p>
            <a:r>
              <a:rPr lang="en-US" sz="1200" kern="1200" dirty="0" smtClean="0">
                <a:solidFill>
                  <a:schemeClr val="tx1"/>
                </a:solidFill>
                <a:latin typeface="Arial" pitchFamily="34" charset="0"/>
                <a:cs typeface="Arial" pitchFamily="34" charset="0"/>
              </a:rPr>
              <a:t>“She was very direct about certain stuff and wanted me to go to the library.  Of course like the library’s like a second home for me, so that’s fine.  But the research I needed wasn’t showing up.  So I was like okay, I’m going to the internet.  And I had to find quotes from books, so I just like was able to go on Google, Google book search, and find the quote I needed.” Digital Visitors and Residents (USU2 0:31:50  Female Age 19)</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6248400" cy="4572000"/>
          </a:xfrm>
        </p:spPr>
        <p:txBody>
          <a:bodyPr>
            <a:noAutofit/>
          </a:bodyPr>
          <a:lstStyle/>
          <a:p>
            <a:r>
              <a:rPr lang="en-US" sz="1100" kern="1200" dirty="0" smtClean="0">
                <a:solidFill>
                  <a:schemeClr val="tx1"/>
                </a:solidFill>
                <a:latin typeface="Arial" pitchFamily="34" charset="0"/>
                <a:cs typeface="Arial" pitchFamily="34" charset="0"/>
              </a:rPr>
              <a:t>“The ALA Digital Literacy Task Force has defined “Digital Literacy” as “the ability to use information and communication technologies to find, evaluate, create, and communicate information, requiring both cognitive and technical skills.”” (Connaway,</a:t>
            </a:r>
            <a:r>
              <a:rPr lang="en-US" sz="1100" kern="1200" baseline="0" dirty="0" smtClean="0">
                <a:solidFill>
                  <a:schemeClr val="tx1"/>
                </a:solidFill>
                <a:latin typeface="Arial" pitchFamily="34" charset="0"/>
                <a:cs typeface="Arial" pitchFamily="34" charset="0"/>
              </a:rPr>
              <a:t> Lanclos, &amp; Hood, Forthcoming)</a:t>
            </a:r>
            <a:r>
              <a:rPr lang="en-US" sz="1100" kern="1200" dirty="0" smtClean="0">
                <a:solidFill>
                  <a:schemeClr val="tx1"/>
                </a:solidFill>
                <a:latin typeface="Arial" pitchFamily="34" charset="0"/>
                <a:cs typeface="Arial" pitchFamily="34" charset="0"/>
              </a:rPr>
              <a:t> </a:t>
            </a:r>
          </a:p>
          <a:p>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“And I feel like people- especially for subjects like history or whatever where the context is just so important; if you’re obsessed with getting an answer really quickly then you’re missing out a lot on learning around the subject which gives more understanding. So you can build up a lot of knowledge and I’d know how to get a lot of information but I wouldn’t necessarily know what to do with it.” </a:t>
            </a:r>
            <a:r>
              <a:rPr lang="en-US" sz="1100" i="1" kern="1200" dirty="0" smtClean="0">
                <a:solidFill>
                  <a:schemeClr val="tx1"/>
                </a:solidFill>
                <a:latin typeface="Arial" pitchFamily="34" charset="0"/>
                <a:cs typeface="Arial" pitchFamily="34" charset="0"/>
              </a:rPr>
              <a:t>Digital Visitors and Residents </a:t>
            </a:r>
            <a:r>
              <a:rPr lang="en-US" sz="1100" kern="1200" dirty="0" smtClean="0">
                <a:solidFill>
                  <a:schemeClr val="tx1"/>
                </a:solidFill>
                <a:latin typeface="Arial" pitchFamily="34" charset="0"/>
                <a:cs typeface="Arial" pitchFamily="34" charset="0"/>
              </a:rPr>
              <a:t>(UKU12 0:45:10 Female Age 21) </a:t>
            </a:r>
          </a:p>
          <a:p>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“In terms of technological tools, there’s the notion of the native learners of digital technology. I tend to be able to catch onto new technologies really quickly. I’m not really worried about missing out on any skills at Oxford because I feel that my generation’s very quick to adapt to any new technology and I don’t ever find it onerous to learn a new technology.” </a:t>
            </a:r>
            <a:r>
              <a:rPr lang="en-US" sz="1100" i="1" kern="1200" dirty="0" smtClean="0">
                <a:solidFill>
                  <a:schemeClr val="tx1"/>
                </a:solidFill>
                <a:latin typeface="Arial" pitchFamily="34" charset="0"/>
                <a:cs typeface="Arial" pitchFamily="34" charset="0"/>
              </a:rPr>
              <a:t>Digital Visitors and Residents</a:t>
            </a:r>
            <a:r>
              <a:rPr lang="en-US" sz="1100" kern="1200" dirty="0" smtClean="0">
                <a:solidFill>
                  <a:schemeClr val="tx1"/>
                </a:solidFill>
                <a:latin typeface="Arial" pitchFamily="34" charset="0"/>
                <a:cs typeface="Arial" pitchFamily="34" charset="0"/>
              </a:rPr>
              <a:t> (UKG2 0:40:11 Female Age 22)  </a:t>
            </a:r>
          </a:p>
          <a:p>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The Digital Literacy Task Force, “Digital Literacy Definition,” </a:t>
            </a:r>
            <a:r>
              <a:rPr lang="en-US" sz="1100" i="1" kern="1200" dirty="0" smtClean="0">
                <a:solidFill>
                  <a:schemeClr val="tx1"/>
                </a:solidFill>
                <a:latin typeface="Arial" pitchFamily="34" charset="0"/>
                <a:cs typeface="Arial" pitchFamily="34" charset="0"/>
              </a:rPr>
              <a:t>ALA Connect,</a:t>
            </a:r>
            <a:r>
              <a:rPr lang="en-US" sz="1100" kern="1200" dirty="0" smtClean="0">
                <a:solidFill>
                  <a:schemeClr val="tx1"/>
                </a:solidFill>
                <a:latin typeface="Arial" pitchFamily="34" charset="0"/>
                <a:cs typeface="Arial" pitchFamily="34" charset="0"/>
              </a:rPr>
              <a:t> September 14, 2012, </a:t>
            </a:r>
            <a:r>
              <a:rPr lang="en-US" sz="1100" u="sng" kern="1200" dirty="0" smtClean="0">
                <a:solidFill>
                  <a:schemeClr val="tx1"/>
                </a:solidFill>
                <a:latin typeface="Arial" pitchFamily="34" charset="0"/>
                <a:cs typeface="Arial" pitchFamily="34" charset="0"/>
                <a:hlinkClick r:id="rId3"/>
              </a:rPr>
              <a:t>http://connect.ala.org/node/181197</a:t>
            </a:r>
            <a:r>
              <a:rPr lang="en-US" sz="1100" kern="1200" dirty="0" smtClean="0">
                <a:solidFill>
                  <a:schemeClr val="tx1"/>
                </a:solidFill>
                <a:latin typeface="Arial" pitchFamily="34" charset="0"/>
                <a:cs typeface="Arial" pitchFamily="34" charset="0"/>
              </a:rPr>
              <a:t>.</a:t>
            </a:r>
          </a:p>
          <a:p>
            <a:r>
              <a:rPr lang="en-US" sz="1100" kern="1200" dirty="0" smtClean="0">
                <a:solidFill>
                  <a:schemeClr val="tx1"/>
                </a:solidFill>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latin typeface="Arial" pitchFamily="34" charset="0"/>
                <a:cs typeface="Arial" pitchFamily="34" charset="0"/>
              </a:rPr>
              <a:t>Connaway, Lynn Silipigni, Donna Lanclos, and Erin M. Hood. Forthcoming. “‘I</a:t>
            </a:r>
            <a:r>
              <a:rPr lang="en-US" sz="1100" baseline="0" dirty="0" smtClean="0">
                <a:latin typeface="Arial" pitchFamily="34" charset="0"/>
                <a:cs typeface="Arial" pitchFamily="34" charset="0"/>
              </a:rPr>
              <a:t> </a:t>
            </a:r>
            <a:r>
              <a:rPr lang="en-US" sz="1100" dirty="0" smtClean="0">
                <a:latin typeface="Arial" pitchFamily="34" charset="0"/>
                <a:cs typeface="Arial" pitchFamily="34" charset="0"/>
              </a:rPr>
              <a:t>find Google a lot easier than going to the library website.’ Imagine Ways to Innovate and Inspire Students to Use the Academic Library.” </a:t>
            </a:r>
            <a:r>
              <a:rPr lang="en-US" sz="1100" i="1" dirty="0" smtClean="0">
                <a:latin typeface="Arial" pitchFamily="34" charset="0"/>
                <a:cs typeface="Arial" pitchFamily="34" charset="0"/>
              </a:rPr>
              <a:t>Proceedings of the Association of College &amp; Research Libraries (ACRL) 2013 conference, April 10-13, 2013, Indianapolis, IN.</a:t>
            </a:r>
            <a:endParaRPr lang="en-US" sz="1100" dirty="0" smtClean="0">
              <a:latin typeface="Arial" pitchFamily="34" charset="0"/>
              <a:cs typeface="Arial" pitchFamily="34" charset="0"/>
            </a:endParaRPr>
          </a:p>
          <a:p>
            <a:endParaRPr lang="en-US" sz="1100" kern="1200" dirty="0" smtClean="0">
              <a:solidFill>
                <a:schemeClr val="tx1"/>
              </a:solidFill>
              <a:latin typeface="Arial" pitchFamily="34" charset="0"/>
              <a:cs typeface="Arial" pitchFamily="34" charset="0"/>
            </a:endParaRPr>
          </a:p>
          <a:p>
            <a:r>
              <a:rPr lang="en-US" sz="1100" kern="1200" dirty="0" smtClean="0">
                <a:solidFill>
                  <a:schemeClr val="tx1"/>
                </a:solidFill>
                <a:latin typeface="Arial" pitchFamily="34" charset="0"/>
                <a:cs typeface="Arial" pitchFamily="34" charset="0"/>
              </a:rPr>
              <a:t>Image</a:t>
            </a:r>
            <a:r>
              <a:rPr lang="en-US" sz="1100" kern="1200" baseline="0" dirty="0" smtClean="0">
                <a:solidFill>
                  <a:schemeClr val="tx1"/>
                </a:solidFill>
                <a:latin typeface="Arial" pitchFamily="34" charset="0"/>
                <a:cs typeface="Arial" pitchFamily="34" charset="0"/>
              </a:rPr>
              <a:t> from http://www.flickr.com/photos/dougbelshaw/4099913923/</a:t>
            </a:r>
          </a:p>
          <a:p>
            <a:endParaRPr lang="en-US" sz="11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pitchFamily="34" charset="0"/>
                <a:cs typeface="Arial" pitchFamily="34" charset="0"/>
              </a:rPr>
              <a:t>“And also the fact that Google doesn’t judge you.” </a:t>
            </a:r>
            <a:r>
              <a:rPr lang="en-US" sz="1200" i="1" kern="1200" dirty="0" smtClean="0">
                <a:solidFill>
                  <a:schemeClr val="tx1"/>
                </a:solidFill>
                <a:latin typeface="Arial" pitchFamily="34" charset="0"/>
                <a:cs typeface="Arial" pitchFamily="34" charset="0"/>
              </a:rPr>
              <a:t>Digital Visitors and Residents </a:t>
            </a:r>
            <a:r>
              <a:rPr lang="en-US" sz="1200" kern="1200" dirty="0" smtClean="0">
                <a:solidFill>
                  <a:schemeClr val="tx1"/>
                </a:solidFill>
                <a:latin typeface="Arial" pitchFamily="34" charset="0"/>
                <a:cs typeface="Arial" pitchFamily="34" charset="0"/>
              </a:rPr>
              <a:t>(UKF3 0:16:35 Male Age 52)</a:t>
            </a:r>
          </a:p>
          <a:p>
            <a:endParaRPr lang="en-US" sz="1200" kern="1200" dirty="0" smtClean="0">
              <a:solidFill>
                <a:schemeClr val="tx1"/>
              </a:solidFill>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“I don’t know, it’s habit. I know what it looks like and how to use it.” </a:t>
            </a:r>
            <a:r>
              <a:rPr lang="en-US" sz="1200" i="1" kern="1200" dirty="0" smtClean="0">
                <a:solidFill>
                  <a:schemeClr val="tx1"/>
                </a:solidFill>
                <a:latin typeface="Arial" pitchFamily="34" charset="0"/>
                <a:cs typeface="Arial" pitchFamily="34" charset="0"/>
              </a:rPr>
              <a:t>Digital Visitors and Residents</a:t>
            </a:r>
            <a:r>
              <a:rPr lang="en-US" sz="1200" kern="1200" dirty="0" smtClean="0">
                <a:solidFill>
                  <a:schemeClr val="tx1"/>
                </a:solidFill>
                <a:latin typeface="Arial" pitchFamily="34" charset="0"/>
                <a:cs typeface="Arial" pitchFamily="34" charset="0"/>
              </a:rPr>
              <a:t> (UKU9 0:19:06  Male Age 27) (speaking about Google)</a:t>
            </a:r>
          </a:p>
          <a:p>
            <a:r>
              <a:rPr lang="en-US" sz="1200" kern="1200" dirty="0" smtClean="0">
                <a:solidFill>
                  <a:schemeClr val="tx1"/>
                </a:solidFill>
                <a:latin typeface="Arial" pitchFamily="34" charset="0"/>
                <a:cs typeface="Arial" pitchFamily="34" charset="0"/>
              </a:rPr>
              <a:t> </a:t>
            </a:r>
          </a:p>
          <a:p>
            <a:r>
              <a:rPr lang="en-US" sz="1200" kern="1200" dirty="0" smtClean="0">
                <a:solidFill>
                  <a:schemeClr val="tx1"/>
                </a:solidFill>
                <a:latin typeface="+mn-lt"/>
                <a:ea typeface="+mn-ea"/>
                <a:cs typeface="+mn-cs"/>
              </a:rPr>
              <a:t>“I find Google a lot easier than going to the library website because I don’t know, it’s just like sometimes so many journals come up and when you look at the first ten and they just don’t make any sense I, kind of, give up.” </a:t>
            </a:r>
            <a:r>
              <a:rPr lang="en-US" sz="1200" i="1" kern="1200" dirty="0" smtClean="0">
                <a:solidFill>
                  <a:schemeClr val="tx1"/>
                </a:solidFill>
                <a:latin typeface="+mn-lt"/>
                <a:ea typeface="+mn-ea"/>
                <a:cs typeface="+mn-cs"/>
              </a:rPr>
              <a:t>Digital Visitors and Residents </a:t>
            </a:r>
            <a:r>
              <a:rPr lang="en-US" sz="1200" kern="1200" dirty="0" smtClean="0">
                <a:solidFill>
                  <a:schemeClr val="tx1"/>
                </a:solidFill>
                <a:latin typeface="+mn-lt"/>
                <a:ea typeface="+mn-ea"/>
                <a:cs typeface="+mn-cs"/>
              </a:rPr>
              <a:t>(USU7 0:34:11</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Female Age 19)</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Image from http://www.flickr.com/photos/burtoo/6221572132/</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43400"/>
            <a:ext cx="6553200" cy="4495800"/>
          </a:xfrm>
        </p:spPr>
        <p:txBody>
          <a:bodyPr>
            <a:noAutofit/>
          </a:bodyPr>
          <a:lstStyle/>
          <a:p>
            <a:r>
              <a:rPr lang="en-US" sz="1000" kern="1200" dirty="0" smtClean="0">
                <a:solidFill>
                  <a:schemeClr val="tx1"/>
                </a:solidFill>
                <a:latin typeface="Arial" pitchFamily="34" charset="0"/>
                <a:cs typeface="Arial" pitchFamily="34" charset="0"/>
              </a:rPr>
              <a:t>“There are several implications in the V&amp;R research results for enhancing library services, and creating systems to better meet the academic communities’ information needs and expectations. Recommendations for libraries based on the literature and the V&amp;R findings are: 1. Market and promote library services. 2. Create </a:t>
            </a:r>
            <a:r>
              <a:rPr lang="en-GB" sz="1000" kern="1200" dirty="0" smtClean="0">
                <a:solidFill>
                  <a:schemeClr val="tx1"/>
                </a:solidFill>
                <a:latin typeface="Arial" pitchFamily="34" charset="0"/>
                <a:cs typeface="Arial" pitchFamily="34" charset="0"/>
              </a:rPr>
              <a:t>simple and convenient interface designs. 3. </a:t>
            </a:r>
            <a:r>
              <a:rPr lang="en-US" sz="1000" kern="1200" dirty="0" smtClean="0">
                <a:solidFill>
                  <a:schemeClr val="tx1"/>
                </a:solidFill>
                <a:latin typeface="Arial" pitchFamily="34" charset="0"/>
                <a:cs typeface="Arial" pitchFamily="34" charset="0"/>
              </a:rPr>
              <a:t>Provide a broad range of tools. 4. </a:t>
            </a:r>
            <a:r>
              <a:rPr lang="en-GB" sz="1000" kern="1200" dirty="0" smtClean="0">
                <a:solidFill>
                  <a:schemeClr val="tx1"/>
                </a:solidFill>
                <a:latin typeface="Arial" pitchFamily="34" charset="0"/>
                <a:cs typeface="Arial" pitchFamily="34" charset="0"/>
              </a:rPr>
              <a:t>Remove the barriers between discovering and accessing information” </a:t>
            </a:r>
            <a:r>
              <a:rPr lang="en-US" sz="1000" kern="1200" dirty="0" smtClean="0">
                <a:solidFill>
                  <a:schemeClr val="tx1"/>
                </a:solidFill>
                <a:latin typeface="Arial" pitchFamily="34" charset="0"/>
                <a:cs typeface="Arial" pitchFamily="34" charset="0"/>
              </a:rPr>
              <a:t>(Connaway, Lanclos, and Hood, Forthcoming</a:t>
            </a:r>
            <a:r>
              <a:rPr lang="en-US" sz="1000" kern="1200" baseline="0" dirty="0" smtClean="0">
                <a:solidFill>
                  <a:schemeClr val="tx1"/>
                </a:solidFill>
                <a:latin typeface="Arial" pitchFamily="34" charset="0"/>
                <a:cs typeface="Arial" pitchFamily="34" charset="0"/>
              </a:rPr>
              <a:t>)</a:t>
            </a:r>
            <a:endParaRPr lang="en-US" sz="1000" kern="1200" dirty="0" smtClean="0">
              <a:solidFill>
                <a:schemeClr val="tx1"/>
              </a:solidFill>
              <a:latin typeface="Arial" pitchFamily="34" charset="0"/>
              <a:cs typeface="Arial" pitchFamily="34" charset="0"/>
            </a:endParaRPr>
          </a:p>
          <a:p>
            <a:endParaRPr lang="en-US" sz="10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Arial" pitchFamily="34" charset="0"/>
                <a:cs typeface="Arial" pitchFamily="34" charset="0"/>
              </a:rPr>
              <a:t>“Librarians need to market and promote their services and be very transparent about what they offer, in addition to books. This will help people to associate </a:t>
            </a:r>
            <a:r>
              <a:rPr lang="en-US" sz="1000" kern="1200" dirty="0" smtClean="0">
                <a:solidFill>
                  <a:schemeClr val="tx1"/>
                </a:solidFill>
                <a:latin typeface="Arial" pitchFamily="34" charset="0"/>
                <a:cs typeface="Arial" pitchFamily="34" charset="0"/>
              </a:rPr>
              <a:t>the authority of the library with the types of sources (full-text digital) that they value and expect in their everyday lives.” (Connaway, Lanclos, and Hood, Forthcoming</a:t>
            </a:r>
            <a:r>
              <a:rPr lang="en-US" sz="1000" kern="1200" baseline="0" dirty="0" smtClean="0">
                <a:solidFill>
                  <a:schemeClr val="tx1"/>
                </a:solidFill>
                <a:latin typeface="Arial" pitchFamily="34" charset="0"/>
                <a:cs typeface="Arial" pitchFamily="34" charset="0"/>
              </a:rPr>
              <a:t>)</a:t>
            </a:r>
            <a:endParaRPr lang="en-US" sz="1000" kern="1200" dirty="0" smtClean="0">
              <a:solidFill>
                <a:schemeClr val="tx1"/>
              </a:solidFill>
              <a:latin typeface="Arial" pitchFamily="34" charset="0"/>
              <a:cs typeface="Arial" pitchFamily="34" charset="0"/>
            </a:endParaRPr>
          </a:p>
          <a:p>
            <a:endParaRPr lang="en-US" sz="10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Arial" pitchFamily="34" charset="0"/>
                <a:cs typeface="Arial" pitchFamily="34" charset="0"/>
              </a:rPr>
              <a:t>“Researchers are very familiar with other web-based searches like Google, Yahoo, or Amazon. Library web services ought to look similar despite providing very detailed ways of searching for information. The majority of users search by keywords and library search tools must have a simple and convenient interface.” </a:t>
            </a:r>
            <a:r>
              <a:rPr lang="en-US" sz="1000" kern="1200" dirty="0" smtClean="0">
                <a:solidFill>
                  <a:schemeClr val="tx1"/>
                </a:solidFill>
                <a:latin typeface="Arial" pitchFamily="34" charset="0"/>
                <a:cs typeface="Arial" pitchFamily="34" charset="0"/>
              </a:rPr>
              <a:t>(Connaway, Lanclos, and Hood, Forthcoming</a:t>
            </a:r>
            <a:r>
              <a:rPr lang="en-US" sz="1000" kern="1200" baseline="0" dirty="0" smtClean="0">
                <a:solidFill>
                  <a:schemeClr val="tx1"/>
                </a:solidFill>
                <a:latin typeface="Arial" pitchFamily="34" charset="0"/>
                <a:cs typeface="Arial"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kern="1200" dirty="0" smtClean="0">
                <a:solidFill>
                  <a:schemeClr val="tx1"/>
                </a:solidFill>
                <a:latin typeface="Arial" pitchFamily="34" charset="0"/>
                <a:cs typeface="Arial" pitchFamily="34" charset="0"/>
              </a:rPr>
              <a:t>“Librarians need to provide a broad range of tools and services in different media. Some people prefer walking into a library and talking </a:t>
            </a:r>
            <a:r>
              <a:rPr lang="en-GB" sz="1000" kern="1200" dirty="0" err="1" smtClean="0">
                <a:solidFill>
                  <a:schemeClr val="tx1"/>
                </a:solidFill>
                <a:latin typeface="Arial" pitchFamily="34" charset="0"/>
                <a:cs typeface="Arial" pitchFamily="34" charset="0"/>
              </a:rPr>
              <a:t>FtF</a:t>
            </a:r>
            <a:r>
              <a:rPr lang="en-GB" sz="1000" kern="1200" dirty="0" smtClean="0">
                <a:solidFill>
                  <a:schemeClr val="tx1"/>
                </a:solidFill>
                <a:latin typeface="Arial" pitchFamily="34" charset="0"/>
                <a:cs typeface="Arial" pitchFamily="34" charset="0"/>
              </a:rPr>
              <a:t> with a librarian or expert, others prefer to communicate virtually. While some users want to hold a book, many want electronic access. In the current economic environment it is difficult to provide everything to everyone. However, collaboration can be a powerful way to broaden the library’s services.”  The librarian needs to be embedded within the academic community </a:t>
            </a:r>
            <a:r>
              <a:rPr lang="en-US" sz="1000" kern="1200" dirty="0" smtClean="0">
                <a:solidFill>
                  <a:schemeClr val="tx1"/>
                </a:solidFill>
                <a:latin typeface="Arial" pitchFamily="34" charset="0"/>
                <a:cs typeface="Arial" pitchFamily="34" charset="0"/>
              </a:rPr>
              <a:t>(Connaway, Lanclos, and Hood, Forthcoming</a:t>
            </a:r>
            <a:r>
              <a:rPr lang="en-US" sz="1000" kern="1200" baseline="0" dirty="0" smtClean="0">
                <a:solidFill>
                  <a:schemeClr val="tx1"/>
                </a:solidFill>
                <a:latin typeface="Arial" pitchFamily="34" charset="0"/>
                <a:cs typeface="Arial"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latin typeface="Arial" pitchFamily="34" charset="0"/>
                <a:cs typeface="Arial" pitchFamily="34" charset="0"/>
              </a:rPr>
              <a:t>“</a:t>
            </a:r>
            <a:r>
              <a:rPr lang="en-GB" sz="1000" kern="1200" dirty="0" smtClean="0">
                <a:solidFill>
                  <a:schemeClr val="tx1"/>
                </a:solidFill>
                <a:latin typeface="Arial" pitchFamily="34" charset="0"/>
                <a:cs typeface="Arial" pitchFamily="34" charset="0"/>
              </a:rPr>
              <a:t>Librarians need to remove the barriers between discovering and accessing information. Access is the key to meeting users’ expectations since they want full-text information in both digital and paper formats, depending upon the context and situation of their needs.” </a:t>
            </a:r>
            <a:r>
              <a:rPr lang="en-US" sz="1000" kern="1200" dirty="0" smtClean="0">
                <a:solidFill>
                  <a:schemeClr val="tx1"/>
                </a:solidFill>
                <a:latin typeface="Arial" pitchFamily="34" charset="0"/>
                <a:cs typeface="Arial" pitchFamily="34" charset="0"/>
              </a:rPr>
              <a:t>(Connaway, Lanclos, and Hood, Forthcoming</a:t>
            </a:r>
            <a:r>
              <a:rPr lang="en-US" sz="1000" kern="1200" baseline="0" dirty="0" smtClean="0">
                <a:solidFill>
                  <a:schemeClr val="tx1"/>
                </a:solidFill>
                <a:latin typeface="Arial" pitchFamily="34" charset="0"/>
                <a:cs typeface="Arial" pitchFamily="34" charset="0"/>
              </a:rPr>
              <a:t>)</a:t>
            </a:r>
            <a:r>
              <a:rPr lang="en-GB" sz="1000" kern="1200" dirty="0" smtClean="0">
                <a:solidFill>
                  <a:schemeClr val="tx1"/>
                </a:solidFill>
                <a:latin typeface="Arial" pitchFamily="34" charset="0"/>
                <a:cs typeface="Arial" pitchFamily="34" charset="0"/>
              </a:rPr>
              <a:t>  </a:t>
            </a:r>
            <a:endParaRPr lang="en-US" sz="10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latin typeface="Arial" pitchFamily="34" charset="0"/>
              <a:cs typeface="Arial" pitchFamily="34" charset="0"/>
            </a:endParaRPr>
          </a:p>
          <a:p>
            <a:r>
              <a:rPr lang="en-US" sz="10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0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000" kern="1200" dirty="0" smtClean="0">
                <a:solidFill>
                  <a:schemeClr val="tx1"/>
                </a:solidFill>
                <a:latin typeface="Arial" pitchFamily="34" charset="0"/>
                <a:cs typeface="Arial" pitchFamily="34" charset="0"/>
              </a:rPr>
              <a:t> </a:t>
            </a:r>
          </a:p>
          <a:p>
            <a:r>
              <a:rPr lang="en-US" sz="1000" kern="1200" dirty="0" smtClean="0">
                <a:solidFill>
                  <a:schemeClr val="tx1"/>
                </a:solidFill>
                <a:latin typeface="Arial" pitchFamily="34" charset="0"/>
                <a:cs typeface="Arial" pitchFamily="34" charset="0"/>
              </a:rPr>
              <a:t>Image from http://www.flickr.com/photos/vblibrary/4479445699/</a:t>
            </a:r>
          </a:p>
          <a:p>
            <a:endParaRPr lang="en-US" sz="1000" kern="1200" dirty="0" smtClean="0">
              <a:solidFill>
                <a:schemeClr val="tx1"/>
              </a:solidFill>
              <a:latin typeface="Arial" pitchFamily="34" charset="0"/>
              <a:cs typeface="Arial" pitchFamily="34" charset="0"/>
            </a:endParaRPr>
          </a:p>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from http://www.flickr.com/photos/chrisnoessel/6254923283/</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6203" fontAlgn="base">
              <a:spcBef>
                <a:spcPct val="30000"/>
              </a:spcBef>
              <a:spcAft>
                <a:spcPct val="0"/>
              </a:spcAft>
              <a:defRPr/>
            </a:pPr>
            <a:endParaRPr lang="en-US" sz="1200" i="1" dirty="0" smtClean="0">
              <a:latin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36</a:t>
            </a:fld>
            <a:endParaRPr lang="en-US" dirty="0"/>
          </a:p>
        </p:txBody>
      </p:sp>
    </p:spTree>
    <p:extLst>
      <p:ext uri="{BB962C8B-B14F-4D97-AF65-F5344CB8AC3E}">
        <p14:creationId xmlns="" xmlns:p14="http://schemas.microsoft.com/office/powerpoint/2010/main" val="2248097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921901-2D7D-404F-83CF-0310337D82A5}"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862B2F6-5FB6-44E3-B0F5-8178F38C8C20}" type="slidenum">
              <a:rPr lang="en-US" smtClean="0"/>
              <a:pPr/>
              <a:t>39</a:t>
            </a:fld>
            <a:endParaRPr lang="en-US" dirty="0" smtClean="0"/>
          </a:p>
        </p:txBody>
      </p:sp>
      <p:sp>
        <p:nvSpPr>
          <p:cNvPr id="74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lnSpc>
                <a:spcPct val="100000"/>
              </a:lnSpc>
              <a:spcBef>
                <a:spcPct val="0"/>
              </a:spcBef>
            </a:pPr>
            <a:fld id="{48B8872B-814D-4FC3-B0AE-07971E9DA4B7}" type="slidenum">
              <a:rPr lang="en-US" sz="1000"/>
              <a:pPr algn="r">
                <a:lnSpc>
                  <a:spcPct val="100000"/>
                </a:lnSpc>
                <a:spcBef>
                  <a:spcPct val="0"/>
                </a:spcBef>
              </a:pPr>
              <a:t>39</a:t>
            </a:fld>
            <a:endParaRPr lang="en-US" sz="1000" dirty="0"/>
          </a:p>
        </p:txBody>
      </p:sp>
      <p:sp>
        <p:nvSpPr>
          <p:cNvPr id="7475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spcBef>
                <a:spcPct val="0"/>
              </a:spcBef>
            </a:pPr>
            <a:fld id="{4D776AF4-FF0E-4505-99A7-F436A73BCF1F}" type="slidenum">
              <a:rPr lang="en-US" sz="1000">
                <a:solidFill>
                  <a:srgbClr val="000000"/>
                </a:solidFill>
                <a:latin typeface="Arial" charset="0"/>
              </a:rPr>
              <a:pPr algn="r">
                <a:spcBef>
                  <a:spcPct val="0"/>
                </a:spcBef>
              </a:pPr>
              <a:t>39</a:t>
            </a:fld>
            <a:endParaRPr lang="en-US" sz="1000" dirty="0">
              <a:solidFill>
                <a:srgbClr val="000000"/>
              </a:solidFill>
              <a:latin typeface="Arial" charset="0"/>
            </a:endParaRPr>
          </a:p>
        </p:txBody>
      </p:sp>
      <p:sp>
        <p:nvSpPr>
          <p:cNvPr id="747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a:spcBef>
                <a:spcPct val="0"/>
              </a:spcBef>
            </a:pPr>
            <a:fld id="{623976AC-250A-4732-AC72-351F5946D719}" type="slidenum">
              <a:rPr lang="en-US" sz="1000">
                <a:solidFill>
                  <a:srgbClr val="000000"/>
                </a:solidFill>
                <a:latin typeface="Arial" charset="0"/>
                <a:cs typeface="Arial" charset="0"/>
              </a:rPr>
              <a:pPr algn="r">
                <a:spcBef>
                  <a:spcPct val="0"/>
                </a:spcBef>
              </a:pPr>
              <a:t>39</a:t>
            </a:fld>
            <a:endParaRPr lang="en-US" sz="1000" dirty="0">
              <a:solidFill>
                <a:srgbClr val="000000"/>
              </a:solidFill>
              <a:latin typeface="Arial" charset="0"/>
              <a:cs typeface="Arial" charset="0"/>
            </a:endParaRPr>
          </a:p>
        </p:txBody>
      </p:sp>
      <p:sp>
        <p:nvSpPr>
          <p:cNvPr id="74758" name="Rectangle 7"/>
          <p:cNvSpPr>
            <a:spLocks noGrp="1" noRot="1" noChangeAspect="1" noChangeArrowheads="1" noTextEdit="1"/>
          </p:cNvSpPr>
          <p:nvPr>
            <p:ph type="sldImg"/>
          </p:nvPr>
        </p:nvSpPr>
        <p:spPr>
          <a:xfrm>
            <a:off x="1185863" y="292100"/>
            <a:ext cx="4486275" cy="3365500"/>
          </a:xfrm>
          <a:ln/>
        </p:spPr>
      </p:sp>
      <p:sp>
        <p:nvSpPr>
          <p:cNvPr id="74759" name="Rectangle 8"/>
          <p:cNvSpPr>
            <a:spLocks noGrp="1" noChangeArrowheads="1"/>
          </p:cNvSpPr>
          <p:nvPr>
            <p:ph type="body" idx="1"/>
          </p:nvPr>
        </p:nvSpPr>
        <p:spPr>
          <a:noFill/>
          <a:ln/>
        </p:spPr>
        <p:txBody>
          <a:bodyPr>
            <a:normAutofit/>
          </a:bodyPr>
          <a:lstStyle/>
          <a:p>
            <a:r>
              <a:rPr lang="en-US" b="0" dirty="0" smtClean="0">
                <a:latin typeface="Arial" charset="0"/>
              </a:rPr>
              <a:t>Image from http://www.flickr.com/photos/joelmarkwitt/2797956179/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399"/>
            <a:ext cx="6324600" cy="4572001"/>
          </a:xfrm>
        </p:spPr>
        <p:txBody>
          <a:bodyPr>
            <a:noAutofit/>
          </a:bodyPr>
          <a:lstStyle/>
          <a:p>
            <a:r>
              <a:rPr lang="en-US" sz="900" dirty="0" smtClean="0">
                <a:latin typeface="Arial" pitchFamily="34" charset="0"/>
                <a:cs typeface="Arial" pitchFamily="34" charset="0"/>
              </a:rPr>
              <a:t>Image from http://www.flickr.com/photos/verbeeldingskr8/3638834128/</a:t>
            </a:r>
          </a:p>
          <a:p>
            <a:endParaRPr lang="en-US" sz="900" dirty="0" smtClean="0">
              <a:latin typeface="Arial" pitchFamily="34" charset="0"/>
              <a:cs typeface="Arial" pitchFamily="34" charset="0"/>
            </a:endParaRPr>
          </a:p>
          <a:p>
            <a:r>
              <a:rPr lang="en-US" sz="900" kern="1200" dirty="0" smtClean="0">
                <a:solidFill>
                  <a:schemeClr val="tx1"/>
                </a:solidFill>
                <a:latin typeface="Arial" pitchFamily="34" charset="0"/>
                <a:cs typeface="Arial" pitchFamily="34" charset="0"/>
              </a:rPr>
              <a:t>“The ALA definition of “Information Literacy” is a set of abilities requiring individuals to "recognize when information is needed and have the ability to locate, evaluate, and use effectively the needed information.”” (Connaway,</a:t>
            </a:r>
            <a:r>
              <a:rPr lang="en-US" sz="900" kern="1200" baseline="0" dirty="0" smtClean="0">
                <a:solidFill>
                  <a:schemeClr val="tx1"/>
                </a:solidFill>
                <a:latin typeface="Arial" pitchFamily="34" charset="0"/>
                <a:cs typeface="Arial" pitchFamily="34" charset="0"/>
              </a:rPr>
              <a:t> Lanclos, &amp; Hood, Forthcoming)</a:t>
            </a:r>
            <a:r>
              <a:rPr lang="en-US" sz="900" kern="1200" dirty="0" smtClean="0">
                <a:solidFill>
                  <a:schemeClr val="tx1"/>
                </a:solidFill>
                <a:latin typeface="Arial" pitchFamily="34" charset="0"/>
                <a:cs typeface="Arial" pitchFamily="34" charset="0"/>
              </a:rPr>
              <a:t> </a:t>
            </a:r>
          </a:p>
          <a:p>
            <a:endParaRPr lang="en-US" sz="9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Arial" pitchFamily="34" charset="0"/>
                <a:cs typeface="Arial" pitchFamily="34" charset="0"/>
              </a:rPr>
              <a:t>“Based on these definitions and discussion, “digital literacy” refers to the strategies and skills needed to work with information and communication technologies, while “information literacy” refers to the strategies and skills needed to find and evaluate the information itself. These definitions are employed in this paper to distinguish among the different literacies employed by people as they seek and evaluate information in a variety of settings.” (Connaway,</a:t>
            </a:r>
            <a:r>
              <a:rPr lang="en-US" sz="900" kern="1200" baseline="0" dirty="0" smtClean="0">
                <a:solidFill>
                  <a:schemeClr val="tx1"/>
                </a:solidFill>
                <a:latin typeface="Arial" pitchFamily="34" charset="0"/>
                <a:cs typeface="Arial" pitchFamily="34" charset="0"/>
              </a:rPr>
              <a:t> Lanclos, and Hood, Forthcoming)</a:t>
            </a:r>
            <a:r>
              <a:rPr lang="en-US" sz="900" kern="1200" dirty="0" smtClean="0">
                <a:solidFill>
                  <a:schemeClr val="tx1"/>
                </a:solidFill>
                <a:latin typeface="Arial" pitchFamily="34" charset="0"/>
                <a:cs typeface="Arial" pitchFamily="34" charset="0"/>
              </a:rPr>
              <a:t> </a:t>
            </a:r>
          </a:p>
          <a:p>
            <a:endParaRPr lang="en-US" sz="900" kern="1200" dirty="0" smtClean="0">
              <a:solidFill>
                <a:schemeClr val="tx1"/>
              </a:solidFill>
              <a:latin typeface="Arial" pitchFamily="34" charset="0"/>
              <a:cs typeface="Arial" pitchFamily="34" charset="0"/>
            </a:endParaRPr>
          </a:p>
          <a:p>
            <a:r>
              <a:rPr lang="en-US" sz="900" kern="1200" dirty="0" smtClean="0">
                <a:solidFill>
                  <a:schemeClr val="tx1"/>
                </a:solidFill>
                <a:latin typeface="Arial" pitchFamily="34" charset="0"/>
                <a:cs typeface="Arial" pitchFamily="34" charset="0"/>
              </a:rPr>
              <a:t>“Yes.  I suppose it all depends what you call learning because to gather all the information in itself whether or not you sort of filter it as what’s useful and what’s not, I wouldn’t say that’s sort of effective learning by itself.  But then sort of going on to the other sort of echelons of like applying it an </a:t>
            </a:r>
            <a:r>
              <a:rPr lang="en-US" sz="900" kern="1200" dirty="0" err="1" smtClean="0">
                <a:solidFill>
                  <a:schemeClr val="tx1"/>
                </a:solidFill>
                <a:latin typeface="Arial" pitchFamily="34" charset="0"/>
                <a:cs typeface="Arial" pitchFamily="34" charset="0"/>
              </a:rPr>
              <a:t>analysing</a:t>
            </a:r>
            <a:r>
              <a:rPr lang="en-US" sz="900" kern="1200" dirty="0" smtClean="0">
                <a:solidFill>
                  <a:schemeClr val="tx1"/>
                </a:solidFill>
                <a:latin typeface="Arial" pitchFamily="34" charset="0"/>
                <a:cs typeface="Arial" pitchFamily="34" charset="0"/>
              </a:rPr>
              <a:t> it and evaluating it, I’d say that’s where most of learning is done.  And sort of the information gathering is sort of a preface to that part.” </a:t>
            </a:r>
            <a:r>
              <a:rPr lang="en-US" sz="900" i="1" kern="1200" dirty="0" smtClean="0">
                <a:solidFill>
                  <a:schemeClr val="tx1"/>
                </a:solidFill>
                <a:latin typeface="Arial" pitchFamily="34" charset="0"/>
                <a:cs typeface="Arial" pitchFamily="34" charset="0"/>
              </a:rPr>
              <a:t>Digital Visitors and Residents </a:t>
            </a:r>
            <a:r>
              <a:rPr lang="en-US" sz="900" kern="1200" dirty="0" smtClean="0">
                <a:solidFill>
                  <a:schemeClr val="tx1"/>
                </a:solidFill>
                <a:latin typeface="Arial" pitchFamily="34" charset="0"/>
                <a:cs typeface="Arial" pitchFamily="34" charset="0"/>
              </a:rPr>
              <a:t>(UKU10 0:35:53 Male Age 20). </a:t>
            </a:r>
          </a:p>
          <a:p>
            <a:endParaRPr lang="en-US" sz="9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kern="1200" dirty="0" smtClean="0">
                <a:solidFill>
                  <a:schemeClr val="tx1"/>
                </a:solidFill>
                <a:latin typeface="Arial" pitchFamily="34" charset="0"/>
                <a:cs typeface="Arial" pitchFamily="34" charset="0"/>
              </a:rPr>
              <a:t>“Well I don’t like pick the first one I see.  I try to evaluate two or three and see if there’s some common things between them.  Like if two of them say the same thing then that must be right.   Rather than like one [??] versus two consistent things.” Digital Visitors and Residents (USS4 00:10:01 Male Age 17)</a:t>
            </a:r>
          </a:p>
          <a:p>
            <a:endParaRPr lang="en-US" sz="900" kern="1200" dirty="0" smtClean="0">
              <a:solidFill>
                <a:schemeClr val="tx1"/>
              </a:solidFill>
              <a:latin typeface="Arial" pitchFamily="34" charset="0"/>
              <a:cs typeface="Arial" pitchFamily="34" charset="0"/>
            </a:endParaRPr>
          </a:p>
          <a:p>
            <a:r>
              <a:rPr lang="en-US" sz="900" kern="1200" dirty="0" smtClean="0">
                <a:solidFill>
                  <a:schemeClr val="tx1"/>
                </a:solidFill>
                <a:latin typeface="Arial" pitchFamily="34" charset="0"/>
                <a:cs typeface="Arial" pitchFamily="34" charset="0"/>
              </a:rPr>
              <a:t>ACRL Standards Committee, “Information Literacy Competency Standards for Higher Education,” </a:t>
            </a:r>
            <a:r>
              <a:rPr lang="en-US" sz="900" i="1" kern="1200" dirty="0" smtClean="0">
                <a:solidFill>
                  <a:schemeClr val="tx1"/>
                </a:solidFill>
                <a:latin typeface="Arial" pitchFamily="34" charset="0"/>
                <a:cs typeface="Arial" pitchFamily="34" charset="0"/>
              </a:rPr>
              <a:t>ACRL Association of College &amp; Research Libraries,</a:t>
            </a:r>
            <a:r>
              <a:rPr lang="en-US" sz="900" kern="1200" dirty="0" smtClean="0">
                <a:solidFill>
                  <a:schemeClr val="tx1"/>
                </a:solidFill>
                <a:latin typeface="Arial" pitchFamily="34" charset="0"/>
                <a:cs typeface="Arial" pitchFamily="34" charset="0"/>
              </a:rPr>
              <a:t> accessed February 8, 2013,</a:t>
            </a:r>
            <a:r>
              <a:rPr lang="en-US" sz="900" i="1" kern="1200" dirty="0" smtClean="0">
                <a:solidFill>
                  <a:schemeClr val="tx1"/>
                </a:solidFill>
                <a:latin typeface="Arial" pitchFamily="34" charset="0"/>
                <a:cs typeface="Arial" pitchFamily="34" charset="0"/>
              </a:rPr>
              <a:t> </a:t>
            </a:r>
            <a:r>
              <a:rPr lang="en-US" sz="900" u="sng" kern="1200" dirty="0" smtClean="0">
                <a:solidFill>
                  <a:schemeClr val="tx1"/>
                </a:solidFill>
                <a:latin typeface="Arial" pitchFamily="34" charset="0"/>
                <a:cs typeface="Arial" pitchFamily="34" charset="0"/>
                <a:hlinkClick r:id="rId3"/>
              </a:rPr>
              <a:t>http://www.ala.org/acrl/standards/informationliteracycompetency</a:t>
            </a:r>
            <a:r>
              <a:rPr lang="en-US" sz="900" kern="1200" dirty="0" smtClean="0">
                <a:solidFill>
                  <a:schemeClr val="tx1"/>
                </a:solidFill>
                <a:latin typeface="Arial" pitchFamily="34" charset="0"/>
                <a:cs typeface="Arial" pitchFamily="34" charset="0"/>
              </a:rPr>
              <a:t>; American Library Association, </a:t>
            </a:r>
            <a:r>
              <a:rPr lang="en-US" sz="900" i="1" kern="1200" dirty="0" smtClean="0">
                <a:solidFill>
                  <a:schemeClr val="tx1"/>
                </a:solidFill>
                <a:latin typeface="Arial" pitchFamily="34" charset="0"/>
                <a:cs typeface="Arial" pitchFamily="34" charset="0"/>
              </a:rPr>
              <a:t>Presidential Committee on Information Literacy: Final Report</a:t>
            </a:r>
            <a:r>
              <a:rPr lang="en-US" sz="900" kern="1200" dirty="0" smtClean="0">
                <a:solidFill>
                  <a:schemeClr val="tx1"/>
                </a:solidFill>
                <a:latin typeface="Arial" pitchFamily="34" charset="0"/>
                <a:cs typeface="Arial" pitchFamily="34" charset="0"/>
              </a:rPr>
              <a:t> (Chicago: American Library Association, 1989); also cf. Popp 2012’s discussion of “necessary literacies” (p. 86). </a:t>
            </a:r>
          </a:p>
          <a:p>
            <a:r>
              <a:rPr lang="en-US" sz="900" kern="1200" dirty="0" smtClean="0">
                <a:solidFill>
                  <a:schemeClr val="tx1"/>
                </a:solidFill>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smtClean="0">
                <a:latin typeface="Arial" pitchFamily="34" charset="0"/>
                <a:cs typeface="Arial" pitchFamily="34" charset="0"/>
              </a:rPr>
              <a:t>Connaway, Lynn Silipigni, Donna Lanclos, and Erin M. Hood. Forthcoming. “‘I</a:t>
            </a:r>
            <a:r>
              <a:rPr lang="en-US" sz="900" baseline="0" dirty="0" smtClean="0">
                <a:latin typeface="Arial" pitchFamily="34" charset="0"/>
                <a:cs typeface="Arial" pitchFamily="34" charset="0"/>
              </a:rPr>
              <a:t> </a:t>
            </a:r>
            <a:r>
              <a:rPr lang="en-US" sz="900" dirty="0" smtClean="0">
                <a:latin typeface="Arial" pitchFamily="34" charset="0"/>
                <a:cs typeface="Arial" pitchFamily="34" charset="0"/>
              </a:rPr>
              <a:t>find Google a lot easier than going to the library website.’ Imagine Ways to Innovate and Inspire Students to Use the Academic Library.” </a:t>
            </a:r>
            <a:r>
              <a:rPr lang="en-US" sz="900" i="1" dirty="0" smtClean="0">
                <a:latin typeface="Arial" pitchFamily="34" charset="0"/>
                <a:cs typeface="Arial" pitchFamily="34" charset="0"/>
              </a:rPr>
              <a:t>Proceedings of the Association of College &amp; Research Libraries (ACRL) 2013 conference, April 10-13, 2013, Indianapolis, IN.</a:t>
            </a:r>
            <a:endParaRPr lang="en-US" sz="9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Image from http://www.flickr.com/photos/vblibrary/4480093266/</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xfrm>
            <a:off x="381000" y="4343400"/>
            <a:ext cx="6096000" cy="4572000"/>
          </a:xfrm>
          <a:noFill/>
          <a:ln/>
        </p:spPr>
        <p:txBody>
          <a:bodyPr>
            <a:no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cs typeface="Arial" pitchFamily="34" charset="0"/>
              </a:rPr>
              <a:t>The Digital Visitors and Residents (V&amp;R) project is a US/UK collaborative project, funded by JISC, OCLC Online Computer Library Center, Inc., Oxford University, and the University of North Carolina, Charlotte. </a:t>
            </a:r>
          </a:p>
          <a:p>
            <a:pPr marL="0" marR="0" indent="0" algn="l" defTabSz="896203"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cs typeface="Arial" pitchFamily="34" charset="0"/>
              </a:rPr>
              <a:t>“This paper reports the initial findings of a three-year longitudinal study to identify how </a:t>
            </a:r>
            <a:r>
              <a:rPr lang="en-GB" sz="1200" kern="1200" dirty="0" smtClean="0">
                <a:solidFill>
                  <a:schemeClr val="tx1"/>
                </a:solidFill>
                <a:latin typeface="Arial" pitchFamily="34" charset="0"/>
                <a:cs typeface="Arial" pitchFamily="34" charset="0"/>
              </a:rPr>
              <a:t>l</a:t>
            </a:r>
            <a:r>
              <a:rPr lang="en-US" sz="1200" kern="1200" dirty="0" smtClean="0">
                <a:solidFill>
                  <a:schemeClr val="tx1"/>
                </a:solidFill>
                <a:latin typeface="Arial" pitchFamily="34" charset="0"/>
                <a:cs typeface="Arial" pitchFamily="34" charset="0"/>
              </a:rPr>
              <a:t>ate-stage secondary school and first-year undergraduate students in the US and UK, referred to here as members of the “Emerging” educational stage, engage with technology and information sources. The assumptions embedded in traditional academic library services and systems and the existing disconnect between the everyday information-seeking behaviors of members of the Emerging stage (last year high school/secondary school or first year college/university) are examined. Initial results highlight the importance of convenience as a crucial factor in information-seeking behavior. There also are indications that as users progress through the educational stages, the digital and information literacies they employ do not necessarily become more sophisticated.”   (Connaway, Lanclos, and Hood, Forthcoming</a:t>
            </a:r>
            <a:r>
              <a:rPr lang="en-US" sz="1200" kern="1200" baseline="0" dirty="0" smtClean="0">
                <a:solidFill>
                  <a:schemeClr val="tx1"/>
                </a:solidFill>
                <a:latin typeface="Arial" pitchFamily="34" charset="0"/>
                <a:cs typeface="Arial" pitchFamily="34" charset="0"/>
              </a:rPr>
              <a:t>)</a:t>
            </a:r>
            <a:endParaRPr lang="en-US" sz="1200"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sz="1200" i="1" dirty="0" smtClean="0">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sz="1200"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sz="1200" kern="1200" dirty="0" smtClean="0">
                <a:solidFill>
                  <a:schemeClr val="tx1"/>
                </a:solidFill>
                <a:latin typeface="Arial" pitchFamily="34" charset="0"/>
                <a:cs typeface="Arial" pitchFamily="34" charset="0"/>
              </a:rPr>
              <a:t> </a:t>
            </a:r>
          </a:p>
          <a:p>
            <a:endParaRPr lang="en-US" sz="1200" kern="1200" dirty="0" smtClean="0">
              <a:solidFill>
                <a:schemeClr val="tx1"/>
              </a:solidFill>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Image from http://www.flickr.com/photos/vblibrary/4480093752/</a:t>
            </a:r>
          </a:p>
          <a:p>
            <a:endParaRPr lang="en-US" sz="1200" kern="1200" dirty="0">
              <a:solidFill>
                <a:schemeClr val="tx1"/>
              </a:solidFill>
              <a:latin typeface="Arial" pitchFamily="34" charset="0"/>
              <a:cs typeface="Arial" pitchFamily="34" charset="0"/>
            </a:endParaRPr>
          </a:p>
        </p:txBody>
      </p:sp>
      <p:sp>
        <p:nvSpPr>
          <p:cNvPr id="41987" name="Slide Number Placeholder 3"/>
          <p:cNvSpPr>
            <a:spLocks noGrp="1"/>
          </p:cNvSpPr>
          <p:nvPr>
            <p:ph type="sldNum" sz="quarter" idx="5"/>
          </p:nvPr>
        </p:nvSpPr>
        <p:spPr>
          <a:noFill/>
        </p:spPr>
        <p:txBody>
          <a:bodyPr/>
          <a:lstStyle/>
          <a:p>
            <a:fld id="{CDFA5E49-7AC3-49A5-8047-B66601665BF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77BE6B28-3545-4EC4-8EDC-735A5E4B2D8C}" type="slidenum">
              <a:rPr lang="en-US" smtClean="0"/>
              <a:pPr/>
              <a:t>7</a:t>
            </a:fld>
            <a:endParaRPr lang="en-US" smtClean="0"/>
          </a:p>
        </p:txBody>
      </p:sp>
      <p:sp>
        <p:nvSpPr>
          <p:cNvPr id="46082" name="Rectangle 2"/>
          <p:cNvSpPr>
            <a:spLocks noGrp="1" noRot="1" noChangeAspect="1" noChangeArrowheads="1" noTextEdit="1"/>
          </p:cNvSpPr>
          <p:nvPr>
            <p:ph type="sldImg"/>
          </p:nvPr>
        </p:nvSpPr>
        <p:spPr>
          <a:xfrm>
            <a:off x="1143000" y="457200"/>
            <a:ext cx="4572000" cy="3429000"/>
          </a:xfrm>
          <a:ln/>
        </p:spPr>
      </p:sp>
      <p:sp>
        <p:nvSpPr>
          <p:cNvPr id="46083" name="Rectangle 3"/>
          <p:cNvSpPr>
            <a:spLocks noGrp="1" noChangeArrowheads="1"/>
          </p:cNvSpPr>
          <p:nvPr>
            <p:ph type="body" idx="1"/>
          </p:nvPr>
        </p:nvSpPr>
        <p:spPr>
          <a:xfrm>
            <a:off x="152400" y="4114800"/>
            <a:ext cx="6553200" cy="4648200"/>
          </a:xfrm>
          <a:noFill/>
          <a:ln/>
        </p:spPr>
        <p:txBody>
          <a:bodyPr>
            <a:noAutofit/>
          </a:bodyPr>
          <a:lstStyle/>
          <a:p>
            <a:pPr marL="0" marR="0" indent="0" algn="l" defTabSz="896203" rtl="0" eaLnBrk="1" fontAlgn="base" latinLnBrk="0" hangingPunct="1">
              <a:lnSpc>
                <a:spcPct val="100000"/>
              </a:lnSpc>
              <a:spcBef>
                <a:spcPct val="30000"/>
              </a:spcBef>
              <a:spcAft>
                <a:spcPct val="0"/>
              </a:spcAft>
              <a:buClrTx/>
              <a:buSzTx/>
              <a:buFontTx/>
              <a:buNone/>
              <a:tabLst/>
              <a:defRPr/>
            </a:pPr>
            <a:r>
              <a:rPr lang="en-US" dirty="0" smtClean="0">
                <a:latin typeface="Arial" pitchFamily="34" charset="0"/>
                <a:cs typeface="Arial" pitchFamily="34" charset="0"/>
              </a:rPr>
              <a:t>“</a:t>
            </a:r>
            <a:r>
              <a:rPr lang="en-US" kern="1200" dirty="0" smtClean="0">
                <a:solidFill>
                  <a:schemeClr val="tx1"/>
                </a:solidFill>
                <a:latin typeface="Arial" pitchFamily="34" charset="0"/>
                <a:cs typeface="Arial" pitchFamily="34" charset="0"/>
              </a:rPr>
              <a:t>In simple terms the Visitors see the web as a series of tools. They decide what they want to achieve, chose an appropriate online tool to do the job, then log-off. They leave no social trace of themselves online. The Residents live a proportion of their lives online. They see the web as a place where they can express themselves and spend time with people. Residents will have a profile on a social networking platform and aspects of their persona, or digital identity, maintaining presence even when they are not online. The premise of V&amp;R is presented as a continuum whereby individuals’ modes of engagement will be more Visitor or Resident depending on their personal motivations and the context and situation at the time.” (Connaway, Lanclos, and</a:t>
            </a:r>
            <a:r>
              <a:rPr lang="en-US" kern="1200" baseline="0" dirty="0" smtClean="0">
                <a:solidFill>
                  <a:schemeClr val="tx1"/>
                </a:solidFill>
                <a:latin typeface="Arial" pitchFamily="34" charset="0"/>
                <a:cs typeface="Arial" pitchFamily="34" charset="0"/>
              </a:rPr>
              <a:t> </a:t>
            </a:r>
            <a:r>
              <a:rPr lang="en-US" kern="1200" dirty="0" smtClean="0">
                <a:solidFill>
                  <a:schemeClr val="tx1"/>
                </a:solidFill>
                <a:latin typeface="Arial" pitchFamily="34" charset="0"/>
                <a:cs typeface="Arial" pitchFamily="34" charset="0"/>
              </a:rPr>
              <a:t>Hood, Forthcoming</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kern="1200" dirty="0" smtClean="0">
                <a:solidFill>
                  <a:schemeClr val="tx1"/>
                </a:solidFill>
                <a:latin typeface="Arial" pitchFamily="34" charset="0"/>
                <a:cs typeface="Arial" pitchFamily="34" charset="0"/>
              </a:rPr>
              <a:t> </a:t>
            </a:r>
          </a:p>
          <a:p>
            <a:endParaRPr lang="en-US"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First Monday Paper: </a:t>
            </a:r>
            <a:r>
              <a:rPr lang="en-GB" dirty="0" smtClean="0">
                <a:latin typeface="Arial" pitchFamily="34" charset="0"/>
                <a:cs typeface="Arial" pitchFamily="34" charset="0"/>
                <a:hlinkClick r:id="rId3"/>
              </a:rPr>
              <a:t>http://is.gd/vandrpaper</a:t>
            </a:r>
            <a:r>
              <a:rPr lang="en-GB" dirty="0" smtClean="0">
                <a:latin typeface="Arial" pitchFamily="34" charset="0"/>
                <a:cs typeface="Arial"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latin typeface="Arial" pitchFamily="34" charset="0"/>
                <a:cs typeface="Arial" pitchFamily="34" charset="0"/>
              </a:rPr>
              <a:t>Video: </a:t>
            </a:r>
            <a:r>
              <a:rPr lang="en-GB" dirty="0" smtClean="0">
                <a:latin typeface="Arial" pitchFamily="34" charset="0"/>
                <a:cs typeface="Arial" pitchFamily="34" charset="0"/>
                <a:hlinkClick r:id="rId4"/>
              </a:rPr>
              <a:t>http://is.gd/vandrvideo</a:t>
            </a:r>
            <a:r>
              <a:rPr lang="en-GB" dirty="0" smtClean="0">
                <a:latin typeface="Arial" pitchFamily="34" charset="0"/>
                <a:cs typeface="Arial" pitchFamily="34" charset="0"/>
              </a:rPr>
              <a:t> </a:t>
            </a:r>
          </a:p>
          <a:p>
            <a:endParaRPr lang="en-US" kern="1200" dirty="0">
              <a:solidFill>
                <a:schemeClr val="tx1"/>
              </a:solidFill>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A821D038-153C-42F9-8537-E055FB9E270E}" type="slidenum">
              <a:rPr lang="en-US" smtClean="0"/>
              <a:pPr/>
              <a:t>8</a:t>
            </a:fld>
            <a:endParaRPr lang="en-US" smtClean="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228600" y="4343400"/>
            <a:ext cx="6324600" cy="4648200"/>
          </a:xfrm>
          <a:noFill/>
          <a:ln/>
        </p:spPr>
        <p:txBody>
          <a:bodyPr>
            <a:noAutofit/>
          </a:bodyPr>
          <a:lstStyle/>
          <a:p>
            <a:r>
              <a:rPr lang="en-US" kern="1200" dirty="0" smtClean="0">
                <a:solidFill>
                  <a:schemeClr val="tx1"/>
                </a:solidFill>
                <a:latin typeface="Arial" pitchFamily="34" charset="0"/>
                <a:cs typeface="Arial" pitchFamily="34" charset="0"/>
              </a:rPr>
              <a:t>“Using the V&amp;R framework ensures that analysis is firmly focused on motivations to engage rather than on age or technological “skill.” It facilitates the identification of modes of engagement which potentially cut across traditional academic levels and boundaries. The project is tracking</a:t>
            </a:r>
            <a:r>
              <a:rPr lang="en-GB" kern="1200" dirty="0" smtClean="0">
                <a:solidFill>
                  <a:schemeClr val="tx1"/>
                </a:solidFill>
                <a:latin typeface="Arial" pitchFamily="34" charset="0"/>
                <a:cs typeface="Arial" pitchFamily="34" charset="0"/>
              </a:rPr>
              <a:t> US and UK participants’ shifts in their motivations and forms of engagement with technology and information as they </a:t>
            </a:r>
            <a:r>
              <a:rPr lang="en-US" kern="1200" dirty="0" smtClean="0">
                <a:solidFill>
                  <a:schemeClr val="tx1"/>
                </a:solidFill>
                <a:latin typeface="Arial" pitchFamily="34" charset="0"/>
                <a:cs typeface="Arial" pitchFamily="34" charset="0"/>
              </a:rPr>
              <a:t>transition between four educational stages:</a:t>
            </a:r>
          </a:p>
          <a:p>
            <a:r>
              <a:rPr lang="en-US" kern="1200" dirty="0" smtClean="0">
                <a:solidFill>
                  <a:schemeClr val="tx1"/>
                </a:solidFill>
                <a:latin typeface="Arial" pitchFamily="34" charset="0"/>
                <a:cs typeface="Arial" pitchFamily="34" charset="0"/>
              </a:rPr>
              <a:t>1. Emerging (Late stage secondary school/First year undergraduate); </a:t>
            </a:r>
          </a:p>
          <a:p>
            <a:r>
              <a:rPr lang="en-US" kern="1200" dirty="0" smtClean="0">
                <a:solidFill>
                  <a:schemeClr val="tx1"/>
                </a:solidFill>
                <a:latin typeface="Arial" pitchFamily="34" charset="0"/>
                <a:cs typeface="Arial" pitchFamily="34" charset="0"/>
              </a:rPr>
              <a:t>2. Establishing (Second/third year undergraduate); </a:t>
            </a:r>
          </a:p>
          <a:p>
            <a:r>
              <a:rPr lang="en-US" kern="1200" dirty="0" smtClean="0">
                <a:solidFill>
                  <a:schemeClr val="tx1"/>
                </a:solidFill>
                <a:latin typeface="Arial" pitchFamily="34" charset="0"/>
                <a:cs typeface="Arial" pitchFamily="34" charset="0"/>
              </a:rPr>
              <a:t>3. Embedding (Postgraduates, PhD students); </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4. Experienced (Scholars).</a:t>
            </a:r>
          </a:p>
          <a:p>
            <a:pPr marL="0" marR="0" indent="0" algn="l" defTabSz="896203" rtl="0" eaLnBrk="1" fontAlgn="base" latinLnBrk="0" hangingPunct="1">
              <a:lnSpc>
                <a:spcPct val="100000"/>
              </a:lnSpc>
              <a:spcBef>
                <a:spcPct val="30000"/>
              </a:spcBef>
              <a:spcAft>
                <a:spcPct val="0"/>
              </a:spcAft>
              <a:buClrTx/>
              <a:buSzTx/>
              <a:buFontTx/>
              <a:buNone/>
              <a:tabLst/>
              <a:defRPr/>
            </a:pPr>
            <a:r>
              <a:rPr lang="en-US" kern="1200" dirty="0" smtClean="0">
                <a:solidFill>
                  <a:schemeClr val="tx1"/>
                </a:solidFill>
                <a:latin typeface="Arial" pitchFamily="34" charset="0"/>
                <a:cs typeface="Arial" pitchFamily="34" charset="0"/>
              </a:rPr>
              <a:t>In Phase 1 of the V&amp;R research, semi-structured interviews with participants from the four project-defined educational stages were conducted in the US and UK. In Phase 2 of the project, a sub-set of the interviewees were selected to participate in the monthly information diaries.”  (Connaway, Lanclos, &amp; Hood, Forthcoming</a:t>
            </a:r>
            <a:r>
              <a:rPr lang="en-US" kern="1200" baseline="0" dirty="0" smtClean="0">
                <a:solidFill>
                  <a:schemeClr val="tx1"/>
                </a:solidFill>
                <a:latin typeface="Arial" pitchFamily="34" charset="0"/>
                <a:cs typeface="Arial" pitchFamily="34" charset="0"/>
              </a:rPr>
              <a:t>)</a:t>
            </a:r>
            <a:endParaRPr lang="en-US" kern="1200" dirty="0" smtClean="0">
              <a:solidFill>
                <a:schemeClr val="tx1"/>
              </a:solidFill>
              <a:latin typeface="Arial" pitchFamily="34" charset="0"/>
              <a:cs typeface="Arial" pitchFamily="34" charset="0"/>
            </a:endParaRPr>
          </a:p>
          <a:p>
            <a:pPr marL="0" marR="0" indent="0" algn="l" defTabSz="896203" rtl="0" eaLnBrk="1" fontAlgn="base" latinLnBrk="0" hangingPunct="1">
              <a:lnSpc>
                <a:spcPct val="100000"/>
              </a:lnSpc>
              <a:spcBef>
                <a:spcPct val="30000"/>
              </a:spcBef>
              <a:spcAft>
                <a:spcPct val="0"/>
              </a:spcAft>
              <a:buClrTx/>
              <a:buSzTx/>
              <a:buFontTx/>
              <a:buNone/>
              <a:tabLst/>
              <a:defRPr/>
            </a:pPr>
            <a:endParaRPr lang="en-US" i="1" dirty="0" smtClean="0">
              <a:latin typeface="Arial" pitchFamily="34" charset="0"/>
              <a:cs typeface="Arial" pitchFamily="34" charset="0"/>
            </a:endParaRPr>
          </a:p>
          <a:p>
            <a:r>
              <a:rPr lang="en-US" kern="1200" dirty="0" smtClean="0">
                <a:solidFill>
                  <a:schemeClr val="tx1"/>
                </a:solidFill>
                <a:latin typeface="Arial" pitchFamily="34" charset="0"/>
                <a:cs typeface="Arial" pitchFamily="34" charset="0"/>
              </a:rPr>
              <a:t>Connaway, Lynn Silipigni, Donna Lanclos, and Erin M. Hood. Forthcoming. “‘I find Google a lot easier than going to the library website.’ Imagine Ways to Innovate and Inspire Students to Use the Academic Library.” </a:t>
            </a:r>
            <a:r>
              <a:rPr lang="en-US" i="1" kern="120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kern="1200" dirty="0" smtClean="0">
                <a:solidFill>
                  <a:schemeClr val="tx1"/>
                </a:solidFill>
                <a:latin typeface="Arial" pitchFamily="34" charset="0"/>
                <a:cs typeface="Arial" pitchFamily="34" charset="0"/>
              </a:rPr>
              <a:t> </a:t>
            </a:r>
          </a:p>
          <a:p>
            <a:endParaRPr lang="en-US" kern="1200" dirty="0" smtClean="0">
              <a:solidFill>
                <a:schemeClr val="tx1"/>
              </a:solidFill>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White, David S., and Lynn Silipigni Connaway. 2011-2012. </a:t>
            </a:r>
            <a:r>
              <a:rPr lang="en-US" i="1" dirty="0" smtClean="0">
                <a:latin typeface="Arial" pitchFamily="34" charset="0"/>
                <a:cs typeface="Arial" pitchFamily="34" charset="0"/>
              </a:rPr>
              <a:t>Visitors &amp; Residents: What Motivates Engagement with the Digital Information Environment.</a:t>
            </a:r>
            <a:r>
              <a:rPr lang="en-US" dirty="0" smtClean="0">
                <a:latin typeface="Arial" pitchFamily="34" charset="0"/>
                <a:cs typeface="Arial" pitchFamily="34" charset="0"/>
              </a:rPr>
              <a:t> Funded by JISC, OCLC, and Oxford University. </a:t>
            </a:r>
            <a:r>
              <a:rPr lang="en-US" u="sng" dirty="0" smtClean="0">
                <a:latin typeface="Arial" pitchFamily="34" charset="0"/>
                <a:cs typeface="Arial" pitchFamily="34" charset="0"/>
                <a:hlinkClick r:id="rId3"/>
              </a:rPr>
              <a:t>http://www.oclc.org/research/activities/vandr/</a:t>
            </a:r>
            <a:r>
              <a:rPr lang="en-US" u="sng" dirty="0" smtClean="0">
                <a:latin typeface="Arial" pitchFamily="34" charset="0"/>
                <a:cs typeface="Arial" pitchFamily="34" charset="0"/>
              </a:rPr>
              <a:t>.</a:t>
            </a:r>
            <a:endParaRPr lang="en-US" dirty="0" smtClean="0">
              <a:latin typeface="Arial" pitchFamily="34" charset="0"/>
              <a:cs typeface="Arial" pitchFamily="34" charset="0"/>
            </a:endParaRPr>
          </a:p>
          <a:p>
            <a:pPr eaLnBrk="1" hangingPunct="1"/>
            <a:endParaRPr lang="en-GB"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Image from http://www.flickr.com/photos/europeanyouthforum/4696932355/</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7" name="Slide Number Placeholder 6"/>
          <p:cNvSpPr>
            <a:spLocks noGrp="1"/>
          </p:cNvSpPr>
          <p:nvPr>
            <p:ph type="sldNum" sz="quarter" idx="12"/>
          </p:nvPr>
        </p:nvSpPr>
        <p:spPr/>
        <p:txBody>
          <a:bodyPr/>
          <a:lstStyle/>
          <a:p>
            <a:fld id="{818857F2-102E-5148-ADF3-C396FE20EBDD}" type="slidenum">
              <a:rPr lang="en-US" smtClean="0"/>
              <a:pPr/>
              <a:t>‹#›</a:t>
            </a:fld>
            <a:endParaRPr lang="en-US" dirty="0"/>
          </a:p>
        </p:txBody>
      </p:sp>
      <p:sp>
        <p:nvSpPr>
          <p:cNvPr id="8" name="Footer Placeholder 7"/>
          <p:cNvSpPr>
            <a:spLocks noGrp="1"/>
          </p:cNvSpPr>
          <p:nvPr>
            <p:ph type="ftr" sz="quarter" idx="13"/>
          </p:nvPr>
        </p:nvSpPr>
        <p:spPr/>
        <p:txBody>
          <a:body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51"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50" Type="http://schemas.openxmlformats.org/officeDocument/2006/relationships/image" Target="../media/image1.pd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54"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0"/>
              <a:stretch>
                <a:fillRect/>
              </a:stretch>
            </p:blipFill>
          </mc:Choice>
          <mc:Fallback>
            <p:blipFill>
              <a:blip r:embed="rId51"/>
              <a:stretch>
                <a:fillRect/>
              </a:stretch>
            </p:blipFill>
          </mc:Fallback>
        </mc:AlternateContent>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pPr/>
              <a:t>5/2/2013</a:t>
            </a:fld>
            <a:endParaRPr lang="en-US" dirty="0"/>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sp>
        <p:nvSpPr>
          <p:cNvPr id="9" name="TextBox 8"/>
          <p:cNvSpPr txBox="1"/>
          <p:nvPr/>
        </p:nvSpPr>
        <p:spPr>
          <a:xfrm>
            <a:off x="1166715" y="6431783"/>
            <a:ext cx="2570903" cy="276999"/>
          </a:xfrm>
          <a:prstGeom prst="rect">
            <a:avLst/>
          </a:prstGeom>
          <a:noFill/>
        </p:spPr>
        <p:txBody>
          <a:bodyPr wrap="square" rtlCol="0" anchor="ctr">
            <a:spAutoFit/>
          </a:bodyPr>
          <a:lstStyle/>
          <a:p>
            <a:r>
              <a:rPr lang="en-US" sz="1200" b="0" i="0" dirty="0" smtClean="0">
                <a:solidFill>
                  <a:schemeClr val="tx1">
                    <a:lumMod val="65000"/>
                    <a:lumOff val="35000"/>
                  </a:schemeClr>
                </a:solidFill>
                <a:latin typeface="Tahoma"/>
                <a:cs typeface="Tahoma"/>
              </a:rPr>
              <a:t>The world’s libraries.</a:t>
            </a:r>
            <a:r>
              <a:rPr lang="en-US" sz="1200" b="0" i="0" baseline="0" dirty="0" smtClean="0">
                <a:solidFill>
                  <a:schemeClr val="tx1">
                    <a:lumMod val="65000"/>
                    <a:lumOff val="35000"/>
                  </a:schemeClr>
                </a:solidFill>
                <a:latin typeface="Tahoma"/>
                <a:cs typeface="Tahoma"/>
              </a:rPr>
              <a:t> Connected.</a:t>
            </a:r>
            <a:endParaRPr lang="en-US" sz="1200" b="0" i="0" dirty="0">
              <a:solidFill>
                <a:schemeClr val="tx1">
                  <a:lumMod val="65000"/>
                  <a:lumOff val="35000"/>
                </a:schemeClr>
              </a:solidFill>
              <a:latin typeface="Tahoma"/>
              <a:cs typeface="Tahoma"/>
            </a:endParaRPr>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3" name="Group 11"/>
          <p:cNvGrpSpPr>
            <a:grpSpLocks noChangeAspect="1"/>
          </p:cNvGrpSpPr>
          <p:nvPr userDrawn="1"/>
        </p:nvGrpSpPr>
        <p:grpSpPr bwMode="auto">
          <a:xfrm>
            <a:off x="3581400" y="6344334"/>
            <a:ext cx="2490591" cy="361266"/>
            <a:chOff x="5008879" y="5064968"/>
            <a:chExt cx="3557241" cy="515271"/>
          </a:xfrm>
        </p:grpSpPr>
        <p:pic>
          <p:nvPicPr>
            <p:cNvPr id="25" name="Picture 1"/>
            <p:cNvPicPr>
              <a:picLocks noChangeAspect="1" noChangeArrowheads="1"/>
            </p:cNvPicPr>
            <p:nvPr/>
          </p:nvPicPr>
          <p:blipFill>
            <a:blip r:embed="rId52" cstate="print"/>
            <a:srcRect/>
            <a:stretch>
              <a:fillRect/>
            </a:stretch>
          </p:blipFill>
          <p:spPr bwMode="auto">
            <a:xfrm>
              <a:off x="5008879" y="5161139"/>
              <a:ext cx="603251" cy="347843"/>
            </a:xfrm>
            <a:prstGeom prst="rect">
              <a:avLst/>
            </a:prstGeom>
            <a:solidFill>
              <a:schemeClr val="bg1"/>
            </a:solidFill>
            <a:ln w="9525">
              <a:noFill/>
              <a:miter lim="800000"/>
              <a:headEnd/>
              <a:tailEnd/>
            </a:ln>
          </p:spPr>
        </p:pic>
        <p:pic>
          <p:nvPicPr>
            <p:cNvPr id="27" name="Picture 17" descr="ox_rect"/>
            <p:cNvPicPr>
              <a:picLocks noChangeAspect="1" noChangeArrowheads="1"/>
            </p:cNvPicPr>
            <p:nvPr userDrawn="1"/>
          </p:nvPicPr>
          <p:blipFill>
            <a:blip r:embed="rId53" cstate="print"/>
            <a:srcRect/>
            <a:stretch>
              <a:fillRect/>
            </a:stretch>
          </p:blipFill>
          <p:spPr bwMode="auto">
            <a:xfrm>
              <a:off x="5998473" y="5161139"/>
              <a:ext cx="1366839" cy="419100"/>
            </a:xfrm>
            <a:prstGeom prst="rect">
              <a:avLst/>
            </a:prstGeom>
            <a:noFill/>
            <a:ln w="9525">
              <a:noFill/>
              <a:miter lim="800000"/>
              <a:headEnd/>
              <a:tailEnd/>
            </a:ln>
          </p:spPr>
        </p:pic>
        <p:pic>
          <p:nvPicPr>
            <p:cNvPr id="28" name="Picture 2" descr="C:\Users\hoode\AppData\Local\Temp\Logomark\Logomark\UNCC_Logo_4c.jpg"/>
            <p:cNvPicPr>
              <a:picLocks noChangeAspect="1" noChangeArrowheads="1"/>
            </p:cNvPicPr>
            <p:nvPr userDrawn="1"/>
          </p:nvPicPr>
          <p:blipFill>
            <a:blip r:embed="rId54" cstate="print"/>
            <a:srcRect/>
            <a:stretch>
              <a:fillRect/>
            </a:stretch>
          </p:blipFill>
          <p:spPr bwMode="auto">
            <a:xfrm>
              <a:off x="7567591" y="5064968"/>
              <a:ext cx="998529" cy="444013"/>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92" r:id="rId1"/>
    <p:sldLayoutId id="2147483690" r:id="rId2"/>
    <p:sldLayoutId id="2147483687" r:id="rId3"/>
    <p:sldLayoutId id="2147483701" r:id="rId4"/>
    <p:sldLayoutId id="2147483713" r:id="rId5"/>
    <p:sldLayoutId id="2147483731" r:id="rId6"/>
    <p:sldLayoutId id="2147483715" r:id="rId7"/>
    <p:sldLayoutId id="2147483730" r:id="rId8"/>
    <p:sldLayoutId id="2147483707" r:id="rId9"/>
    <p:sldLayoutId id="2147483683" r:id="rId10"/>
    <p:sldLayoutId id="2147483682" r:id="rId11"/>
    <p:sldLayoutId id="2147483709" r:id="rId12"/>
    <p:sldLayoutId id="2147483711" r:id="rId13"/>
    <p:sldLayoutId id="2147483712" r:id="rId14"/>
    <p:sldLayoutId id="2147483703" r:id="rId15"/>
    <p:sldLayoutId id="2147483663" r:id="rId16"/>
    <p:sldLayoutId id="2147483668" r:id="rId17"/>
    <p:sldLayoutId id="2147483710" r:id="rId18"/>
    <p:sldLayoutId id="2147483716" r:id="rId19"/>
    <p:sldLayoutId id="2147483704" r:id="rId20"/>
    <p:sldLayoutId id="2147483705" r:id="rId21"/>
    <p:sldLayoutId id="2147483706" r:id="rId22"/>
    <p:sldLayoutId id="2147483702" r:id="rId23"/>
    <p:sldLayoutId id="2147483724" r:id="rId24"/>
    <p:sldLayoutId id="2147483717" r:id="rId25"/>
    <p:sldLayoutId id="2147483725" r:id="rId26"/>
    <p:sldLayoutId id="2147483721" r:id="rId27"/>
    <p:sldLayoutId id="2147483719" r:id="rId28"/>
    <p:sldLayoutId id="2147483691" r:id="rId29"/>
    <p:sldLayoutId id="2147483723" r:id="rId30"/>
    <p:sldLayoutId id="2147483718" r:id="rId31"/>
    <p:sldLayoutId id="2147483726" r:id="rId32"/>
    <p:sldLayoutId id="2147483722" r:id="rId33"/>
    <p:sldLayoutId id="2147483720" r:id="rId34"/>
    <p:sldLayoutId id="2147483727" r:id="rId35"/>
    <p:sldLayoutId id="2147483728" r:id="rId36"/>
    <p:sldLayoutId id="2147483729" r:id="rId37"/>
    <p:sldLayoutId id="2147483742" r:id="rId38"/>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ala.org/acrl/standards/informationliteracycompetency"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conference.ifla.org/sites/default/files/files/papers/wlic2012/76-connaway-en.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connect.ala.org/node/181197" TargetMode="External"/><Relationship Id="rId5" Type="http://schemas.openxmlformats.org/officeDocument/2006/relationships/hyperlink" Target="http://www.oclc.org/us/en/reports/2005perceptions.htm" TargetMode="External"/><Relationship Id="rId4" Type="http://schemas.openxmlformats.org/officeDocument/2006/relationships/hyperlink" Target="http://www.youtube.com/watch?v=ZCBoLWynsl8"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firstmonday.org/htbin/cgiwrap/bin/ojs/index.php/fm/article/view/2830/2476" TargetMode="External"/><Relationship Id="rId7" Type="http://schemas.openxmlformats.org/officeDocument/2006/relationships/hyperlink" Target="http://tallblog.conted.ox.ac.uk/index.php/2011/09/30/the-learning-black-market/"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informationr.net/ir/14-4/paper418.html" TargetMode="External"/><Relationship Id="rId5" Type="http://schemas.openxmlformats.org/officeDocument/2006/relationships/hyperlink" Target="http://site.ebrary.com/lib/surveys/docDetail.action?docID=80076107" TargetMode="External"/><Relationship Id="rId4" Type="http://schemas.openxmlformats.org/officeDocument/2006/relationships/hyperlink" Target="http://firstmonday.org/htbin/cgiwrap/bin/ojs/index.php/fm/article/view/3263/286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libraries.pewinternet.org/files/legacy-pdf/PIP_Library%20services_Report.pdf" TargetMode="External"/><Relationship Id="rId4" Type="http://schemas.openxmlformats.org/officeDocument/2006/relationships/hyperlink" Target="http://firstmonday.org/htbin/cgiwrap/bin/ojs/index.php/fm/article/viewArticle/3171/3049"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dlanclos@uncc.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7392"/>
            <a:ext cx="8153400" cy="2310608"/>
          </a:xfrm>
        </p:spPr>
        <p:txBody>
          <a:bodyPr>
            <a:noAutofit/>
          </a:bodyPr>
          <a:lstStyle/>
          <a:p>
            <a:pPr algn="ctr"/>
            <a:r>
              <a:rPr lang="en-US" sz="3600" dirty="0" smtClean="0"/>
              <a:t>“I find Google a lot easier than going to the library website.” </a:t>
            </a:r>
            <a:br>
              <a:rPr lang="en-US" sz="3600" dirty="0" smtClean="0"/>
            </a:br>
            <a:r>
              <a:rPr lang="en-US" sz="3600" dirty="0" smtClean="0"/>
              <a:t>Imagine Ways to Innovate and Inspire Students to Use the Academic Library</a:t>
            </a:r>
            <a:endParaRPr lang="en-US" sz="3600" dirty="0"/>
          </a:p>
        </p:txBody>
      </p:sp>
      <p:sp>
        <p:nvSpPr>
          <p:cNvPr id="8" name="Text Placeholder 7"/>
          <p:cNvSpPr>
            <a:spLocks noGrp="1"/>
          </p:cNvSpPr>
          <p:nvPr>
            <p:ph type="body" sz="quarter" idx="14"/>
          </p:nvPr>
        </p:nvSpPr>
        <p:spPr/>
        <p:txBody>
          <a:bodyPr>
            <a:normAutofit/>
          </a:bodyPr>
          <a:lstStyle/>
          <a:p>
            <a:r>
              <a:rPr lang="en-US" dirty="0" smtClean="0"/>
              <a:t>ACRL, Indianapolis, IN, April 10-13, 2013</a:t>
            </a:r>
            <a:endParaRPr lang="en-US" dirty="0"/>
          </a:p>
        </p:txBody>
      </p:sp>
      <p:sp>
        <p:nvSpPr>
          <p:cNvPr id="18" name="Text Placeholder 17"/>
          <p:cNvSpPr>
            <a:spLocks noGrp="1"/>
          </p:cNvSpPr>
          <p:nvPr>
            <p:ph type="body" sz="quarter" idx="15"/>
          </p:nvPr>
        </p:nvSpPr>
        <p:spPr>
          <a:xfrm>
            <a:off x="573504" y="3276600"/>
            <a:ext cx="3922296" cy="1447800"/>
          </a:xfrm>
        </p:spPr>
        <p:txBody>
          <a:bodyPr>
            <a:noAutofit/>
          </a:bodyPr>
          <a:lstStyle/>
          <a:p>
            <a:pPr>
              <a:lnSpc>
                <a:spcPct val="100000"/>
              </a:lnSpc>
              <a:spcBef>
                <a:spcPts val="0"/>
              </a:spcBef>
            </a:pPr>
            <a:r>
              <a:rPr lang="en-US" sz="2000" dirty="0" smtClean="0">
                <a:latin typeface="Arial" pitchFamily="34" charset="0"/>
                <a:cs typeface="Arial" pitchFamily="34" charset="0"/>
              </a:rPr>
              <a:t>Lynn Silipigni Connaway, Ph. D</a:t>
            </a:r>
            <a:r>
              <a:rPr lang="en-US" sz="2000" dirty="0" smtClean="0"/>
              <a:t>.</a:t>
            </a:r>
          </a:p>
          <a:p>
            <a:pPr>
              <a:lnSpc>
                <a:spcPct val="100000"/>
              </a:lnSpc>
              <a:spcBef>
                <a:spcPts val="0"/>
              </a:spcBef>
            </a:pPr>
            <a:r>
              <a:rPr lang="en-US" dirty="0" smtClean="0"/>
              <a:t>Senior Research Scientist</a:t>
            </a:r>
            <a:br>
              <a:rPr lang="en-US" dirty="0" smtClean="0"/>
            </a:br>
            <a:r>
              <a:rPr lang="en-US" dirty="0" smtClean="0"/>
              <a:t>OCLC</a:t>
            </a:r>
          </a:p>
          <a:p>
            <a:pPr>
              <a:lnSpc>
                <a:spcPct val="100000"/>
              </a:lnSpc>
              <a:spcBef>
                <a:spcPts val="0"/>
              </a:spcBef>
            </a:pPr>
            <a:r>
              <a:rPr lang="en-US" dirty="0" smtClean="0"/>
              <a:t>@</a:t>
            </a:r>
            <a:r>
              <a:rPr lang="en-US" dirty="0" err="1" smtClean="0"/>
              <a:t>LynnConnaway</a:t>
            </a:r>
            <a:endParaRPr lang="en-US" dirty="0" smtClean="0"/>
          </a:p>
          <a:p>
            <a:endParaRPr lang="en-US" dirty="0" smtClean="0"/>
          </a:p>
        </p:txBody>
      </p:sp>
      <p:sp>
        <p:nvSpPr>
          <p:cNvPr id="7" name="Text Placeholder 17"/>
          <p:cNvSpPr txBox="1">
            <a:spLocks/>
          </p:cNvSpPr>
          <p:nvPr/>
        </p:nvSpPr>
        <p:spPr>
          <a:xfrm>
            <a:off x="3276600" y="4724400"/>
            <a:ext cx="2743199" cy="1524000"/>
          </a:xfrm>
          <a:prstGeom prst="rect">
            <a:avLst/>
          </a:prstGeom>
        </p:spPr>
        <p:txBody>
          <a:bodyPr vert="horz" lIns="91440" tIns="45720" rIns="91440" bIns="45720" rtlCol="0">
            <a:noAutofit/>
          </a:bodyPr>
          <a:lstStyle/>
          <a:p>
            <a:r>
              <a:rPr lang="en-US" sz="2000" dirty="0" smtClean="0">
                <a:solidFill>
                  <a:schemeClr val="bg1"/>
                </a:solidFill>
                <a:cs typeface="Arial"/>
              </a:rPr>
              <a:t>Erin M. Hood, M.L.I.S.</a:t>
            </a:r>
          </a:p>
          <a:p>
            <a:pPr lvl="0"/>
            <a:r>
              <a:rPr lang="en-US" sz="1400" dirty="0" smtClean="0">
                <a:solidFill>
                  <a:schemeClr val="bg1"/>
                </a:solidFill>
              </a:rPr>
              <a:t>Research Support Specialist</a:t>
            </a:r>
          </a:p>
          <a:p>
            <a:pPr lvl="0"/>
            <a:r>
              <a:rPr lang="en-US" sz="1400" dirty="0" smtClean="0">
                <a:solidFill>
                  <a:schemeClr val="bg1"/>
                </a:solidFill>
              </a:rPr>
              <a:t>OCLC Research</a:t>
            </a:r>
          </a:p>
          <a:p>
            <a:pPr lvl="0"/>
            <a:r>
              <a:rPr lang="en-US" sz="1400" dirty="0" smtClean="0">
                <a:solidFill>
                  <a:schemeClr val="bg1"/>
                </a:solidFill>
                <a:cs typeface="Arial"/>
              </a:rPr>
              <a:t>hoode@oclc.org</a:t>
            </a:r>
          </a:p>
          <a:p>
            <a:pPr lvl="0">
              <a:lnSpc>
                <a:spcPct val="120000"/>
              </a:lnSpc>
              <a:spcBef>
                <a:spcPts val="1200"/>
              </a:spcBef>
            </a:pPr>
            <a:endParaRPr lang="en-US" sz="8000" dirty="0" smtClean="0">
              <a:solidFill>
                <a:schemeClr val="bg1"/>
              </a:solidFill>
              <a:latin typeface="Arial"/>
              <a:cs typeface="Arial"/>
            </a:endParaRPr>
          </a:p>
        </p:txBody>
      </p:sp>
      <p:sp>
        <p:nvSpPr>
          <p:cNvPr id="9" name="Text Placeholder 5"/>
          <p:cNvSpPr txBox="1">
            <a:spLocks/>
          </p:cNvSpPr>
          <p:nvPr/>
        </p:nvSpPr>
        <p:spPr>
          <a:xfrm>
            <a:off x="8570497" y="2819400"/>
            <a:ext cx="3693697" cy="457200"/>
          </a:xfrm>
          <a:prstGeom prst="rect">
            <a:avLst/>
          </a:prstGeom>
        </p:spPr>
        <p:txBody>
          <a:bodyPr vert="horz" lIns="91440" tIns="45720" rIns="91440" bIns="45720" rtlCol="0">
            <a:normAutofit/>
          </a:bodyPr>
          <a:lstStyle/>
          <a:p>
            <a:pPr marL="0" marR="0" lvl="0" indent="0" algn="l" defTabSz="457200" rtl="0" eaLnBrk="1" fontAlgn="auto" latinLnBrk="0" hangingPunct="1">
              <a:lnSpc>
                <a:spcPct val="110000"/>
              </a:lnSpc>
              <a:spcBef>
                <a:spcPts val="1200"/>
              </a:spcBef>
              <a:spcAft>
                <a:spcPts val="0"/>
              </a:spcAft>
              <a:buClrTx/>
              <a:buSzTx/>
              <a:buFont typeface="Arial"/>
              <a:buNone/>
              <a:tabLst/>
              <a:defRPr/>
            </a:pP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
        <p:nvSpPr>
          <p:cNvPr id="15" name="TextBox 14"/>
          <p:cNvSpPr txBox="1"/>
          <p:nvPr/>
        </p:nvSpPr>
        <p:spPr>
          <a:xfrm>
            <a:off x="4648200" y="3200400"/>
            <a:ext cx="4191000" cy="1384995"/>
          </a:xfrm>
          <a:prstGeom prst="rect">
            <a:avLst/>
          </a:prstGeom>
          <a:noFill/>
        </p:spPr>
        <p:txBody>
          <a:bodyPr wrap="square" rtlCol="0">
            <a:spAutoFit/>
          </a:bodyPr>
          <a:lstStyle/>
          <a:p>
            <a:pPr>
              <a:lnSpc>
                <a:spcPct val="120000"/>
              </a:lnSpc>
            </a:pPr>
            <a:r>
              <a:rPr lang="en-US" sz="2000" dirty="0" smtClean="0">
                <a:solidFill>
                  <a:schemeClr val="bg1"/>
                </a:solidFill>
              </a:rPr>
              <a:t>Donna Lanclos, Ph. D.</a:t>
            </a:r>
          </a:p>
          <a:p>
            <a:r>
              <a:rPr lang="en-US" sz="1400" dirty="0" smtClean="0">
                <a:solidFill>
                  <a:schemeClr val="bg1"/>
                </a:solidFill>
              </a:rPr>
              <a:t>Associate Professor for Anthropological Research</a:t>
            </a:r>
          </a:p>
          <a:p>
            <a:r>
              <a:rPr lang="en-US" sz="1400" dirty="0" smtClean="0">
                <a:solidFill>
                  <a:schemeClr val="bg1"/>
                </a:solidFill>
              </a:rPr>
              <a:t>University of North Carolina, Charlotte</a:t>
            </a:r>
          </a:p>
          <a:p>
            <a:r>
              <a:rPr lang="en-US" sz="1400" dirty="0" smtClean="0">
                <a:solidFill>
                  <a:schemeClr val="bg1"/>
                </a:solidFill>
              </a:rPr>
              <a:t>@</a:t>
            </a:r>
            <a:r>
              <a:rPr lang="en-US" sz="1400" dirty="0" err="1" smtClean="0">
                <a:solidFill>
                  <a:schemeClr val="bg1"/>
                </a:solidFill>
              </a:rPr>
              <a:t>DonnalLanclos</a:t>
            </a:r>
            <a:endParaRPr lang="en-US" sz="1400" dirty="0" smtClean="0">
              <a:solidFill>
                <a:schemeClr val="bg1"/>
              </a:solidFill>
            </a:endParaRPr>
          </a:p>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noAutofit/>
          </a:bodyPr>
          <a:lstStyle/>
          <a:p>
            <a:pPr eaLnBrk="1" hangingPunct="1"/>
            <a:r>
              <a:rPr lang="en-US" dirty="0" smtClean="0"/>
              <a:t>Phase I &amp; 2: Participant Demographics </a:t>
            </a:r>
            <a:endParaRPr lang="en-US" dirty="0" smtClean="0">
              <a:solidFill>
                <a:srgbClr val="FF0000"/>
              </a:solidFill>
            </a:endParaRPr>
          </a:p>
        </p:txBody>
      </p:sp>
      <p:sp>
        <p:nvSpPr>
          <p:cNvPr id="6" name="Text Placeholder 5"/>
          <p:cNvSpPr>
            <a:spLocks noGrp="1"/>
          </p:cNvSpPr>
          <p:nvPr>
            <p:ph type="body" sz="half" idx="2"/>
          </p:nvPr>
        </p:nvSpPr>
        <p:spPr>
          <a:xfrm>
            <a:off x="457200" y="838200"/>
            <a:ext cx="4572000" cy="5410200"/>
          </a:xfrm>
        </p:spPr>
        <p:txBody>
          <a:bodyPr>
            <a:noAutofit/>
          </a:bodyPr>
          <a:lstStyle/>
          <a:p>
            <a:pPr>
              <a:lnSpc>
                <a:spcPct val="100000"/>
              </a:lnSpc>
              <a:spcBef>
                <a:spcPts val="600"/>
              </a:spcBef>
            </a:pPr>
            <a:r>
              <a:rPr lang="en-US" sz="2400" b="1" dirty="0" smtClean="0"/>
              <a:t>61 Participants</a:t>
            </a:r>
          </a:p>
          <a:p>
            <a:pPr marL="800100" lvl="1" indent="-342900">
              <a:lnSpc>
                <a:spcPct val="100000"/>
              </a:lnSpc>
              <a:spcBef>
                <a:spcPts val="600"/>
              </a:spcBef>
              <a:buFont typeface="Arial" pitchFamily="34" charset="0"/>
              <a:buChar char="•"/>
            </a:pPr>
            <a:r>
              <a:rPr lang="en-US" sz="2400" b="1" dirty="0" smtClean="0"/>
              <a:t>	</a:t>
            </a:r>
            <a:r>
              <a:rPr lang="en-US" sz="2400" dirty="0" smtClean="0"/>
              <a:t>15 secondary students</a:t>
            </a:r>
          </a:p>
          <a:p>
            <a:pPr marL="742950" lvl="1" indent="-285750">
              <a:lnSpc>
                <a:spcPct val="100000"/>
              </a:lnSpc>
              <a:spcBef>
                <a:spcPts val="600"/>
              </a:spcBef>
              <a:buFont typeface="Arial" pitchFamily="34" charset="0"/>
              <a:buChar char="•"/>
            </a:pPr>
            <a:r>
              <a:rPr lang="en-US" sz="2400" dirty="0" smtClean="0"/>
              <a:t>	46 university students &amp; faculty</a:t>
            </a:r>
          </a:p>
          <a:p>
            <a:pPr lvl="1">
              <a:lnSpc>
                <a:spcPct val="100000"/>
              </a:lnSpc>
              <a:spcBef>
                <a:spcPts val="600"/>
              </a:spcBef>
            </a:pPr>
            <a:endParaRPr lang="en-US" sz="2400" dirty="0" smtClean="0"/>
          </a:p>
          <a:p>
            <a:pPr marL="742950" lvl="1" indent="-285750">
              <a:lnSpc>
                <a:spcPct val="100000"/>
              </a:lnSpc>
              <a:spcBef>
                <a:spcPts val="600"/>
              </a:spcBef>
              <a:buFont typeface="Arial" pitchFamily="34" charset="0"/>
              <a:buChar char="•"/>
            </a:pPr>
            <a:r>
              <a:rPr lang="en-US" sz="2400" dirty="0" smtClean="0"/>
              <a:t>	38 Caucasian</a:t>
            </a:r>
          </a:p>
          <a:p>
            <a:pPr marL="742950" lvl="1" indent="-285750">
              <a:lnSpc>
                <a:spcPct val="100000"/>
              </a:lnSpc>
              <a:spcBef>
                <a:spcPts val="600"/>
              </a:spcBef>
              <a:buFont typeface="Arial" pitchFamily="34" charset="0"/>
              <a:buChar char="•"/>
            </a:pPr>
            <a:r>
              <a:rPr lang="en-US" sz="2400" dirty="0" smtClean="0"/>
              <a:t>	5 African-American</a:t>
            </a:r>
          </a:p>
          <a:p>
            <a:pPr marL="742950" lvl="1" indent="-285750">
              <a:lnSpc>
                <a:spcPct val="100000"/>
              </a:lnSpc>
              <a:spcBef>
                <a:spcPts val="600"/>
              </a:spcBef>
              <a:buFont typeface="Arial" pitchFamily="34" charset="0"/>
              <a:buChar char="•"/>
            </a:pPr>
            <a:r>
              <a:rPr lang="en-US" sz="2400" dirty="0" smtClean="0"/>
              <a:t>	2 Multi-racial</a:t>
            </a:r>
          </a:p>
          <a:p>
            <a:pPr marL="742950" lvl="1" indent="-285750">
              <a:lnSpc>
                <a:spcPct val="100000"/>
              </a:lnSpc>
              <a:spcBef>
                <a:spcPts val="600"/>
              </a:spcBef>
              <a:buFont typeface="Arial" pitchFamily="34" charset="0"/>
              <a:buChar char="•"/>
            </a:pPr>
            <a:r>
              <a:rPr lang="en-US" sz="2400" dirty="0" smtClean="0"/>
              <a:t>	1 Asian</a:t>
            </a:r>
          </a:p>
          <a:p>
            <a:pPr marL="742950" lvl="1" indent="-285750">
              <a:lnSpc>
                <a:spcPct val="100000"/>
              </a:lnSpc>
              <a:spcBef>
                <a:spcPts val="600"/>
              </a:spcBef>
              <a:buFont typeface="Arial" pitchFamily="34" charset="0"/>
              <a:buChar char="•"/>
            </a:pPr>
            <a:r>
              <a:rPr lang="en-US" sz="2400" dirty="0" smtClean="0"/>
              <a:t>	2 Hispanic</a:t>
            </a:r>
          </a:p>
          <a:p>
            <a:pPr marL="742950" lvl="1" indent="-285750">
              <a:lnSpc>
                <a:spcPct val="100000"/>
              </a:lnSpc>
              <a:spcBef>
                <a:spcPts val="600"/>
              </a:spcBef>
              <a:buFont typeface="Arial" pitchFamily="34" charset="0"/>
              <a:buChar char="•"/>
            </a:pPr>
            <a:r>
              <a:rPr lang="en-US" sz="2400" dirty="0" smtClean="0"/>
              <a:t>	13 Unidentified</a:t>
            </a:r>
          </a:p>
          <a:p>
            <a:pPr>
              <a:buFontTx/>
              <a:buChar char="•"/>
            </a:pPr>
            <a:endParaRPr lang="en-US" dirty="0" smtClean="0"/>
          </a:p>
          <a:p>
            <a:endParaRPr lang="en-US" dirty="0"/>
          </a:p>
        </p:txBody>
      </p:sp>
      <p:sp>
        <p:nvSpPr>
          <p:cNvPr id="5" name="TextBox 4"/>
          <p:cNvSpPr txBox="1"/>
          <p:nvPr/>
        </p:nvSpPr>
        <p:spPr>
          <a:xfrm>
            <a:off x="838200" y="5835736"/>
            <a:ext cx="2590800" cy="246221"/>
          </a:xfrm>
          <a:prstGeom prst="rect">
            <a:avLst/>
          </a:prstGeom>
          <a:noFill/>
        </p:spPr>
        <p:txBody>
          <a:bodyPr wrap="square" rtlCol="0">
            <a:spAutoFit/>
          </a:bodyPr>
          <a:lstStyle/>
          <a:p>
            <a:pPr algn="ctr"/>
            <a:r>
              <a:rPr lang="en-US" sz="1000" dirty="0" smtClean="0">
                <a:latin typeface="+mn-lt"/>
              </a:rPr>
              <a:t>(White and Connaway 2011-2012)</a:t>
            </a:r>
            <a:endParaRPr lang="en-US" sz="1000" dirty="0">
              <a:latin typeface="+mn-lt"/>
            </a:endParaRPr>
          </a:p>
        </p:txBody>
      </p:sp>
      <p:pic>
        <p:nvPicPr>
          <p:cNvPr id="5122" name="Picture 2" descr="C:\Users\hoode\Downloads\origin_370057046.jpg"/>
          <p:cNvPicPr>
            <a:picLocks noChangeAspect="1" noChangeArrowheads="1"/>
          </p:cNvPicPr>
          <p:nvPr/>
        </p:nvPicPr>
        <p:blipFill>
          <a:blip r:embed="rId3"/>
          <a:srcRect/>
          <a:stretch>
            <a:fillRect/>
          </a:stretch>
        </p:blipFill>
        <p:spPr bwMode="auto">
          <a:xfrm>
            <a:off x="4648200" y="2612145"/>
            <a:ext cx="4298121" cy="3223591"/>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a:t>
            </a:r>
            <a:endParaRPr lang="en-US" dirty="0"/>
          </a:p>
        </p:txBody>
      </p:sp>
      <p:graphicFrame>
        <p:nvGraphicFramePr>
          <p:cNvPr id="5" name="Chart 4"/>
          <p:cNvGraphicFramePr/>
          <p:nvPr/>
        </p:nvGraphicFramePr>
        <p:xfrm>
          <a:off x="457200" y="1066800"/>
          <a:ext cx="8077199" cy="48767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705600" y="5743544"/>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Disciplines and Educational Stages</a:t>
            </a:r>
            <a:endParaRPr lang="en-US" dirty="0"/>
          </a:p>
        </p:txBody>
      </p:sp>
      <p:graphicFrame>
        <p:nvGraphicFramePr>
          <p:cNvPr id="4" name="Chart 3"/>
          <p:cNvGraphicFramePr/>
          <p:nvPr/>
        </p:nvGraphicFramePr>
        <p:xfrm>
          <a:off x="457200" y="914400"/>
          <a:ext cx="84582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705600" y="589594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Diarists</a:t>
            </a:r>
            <a:endParaRPr lang="en-US" dirty="0"/>
          </a:p>
        </p:txBody>
      </p:sp>
      <p:sp>
        <p:nvSpPr>
          <p:cNvPr id="4" name="Text Placeholder 3"/>
          <p:cNvSpPr>
            <a:spLocks noGrp="1"/>
          </p:cNvSpPr>
          <p:nvPr>
            <p:ph type="body" sz="half" idx="2"/>
          </p:nvPr>
        </p:nvSpPr>
        <p:spPr/>
        <p:txBody>
          <a:bodyPr/>
          <a:lstStyle/>
          <a:p>
            <a:r>
              <a:rPr lang="en-US" sz="2400" b="1" dirty="0" smtClean="0"/>
              <a:t>Diarists (17)</a:t>
            </a:r>
          </a:p>
          <a:p>
            <a:pPr>
              <a:buFont typeface="Arial" pitchFamily="34" charset="0"/>
              <a:buChar char="•"/>
            </a:pPr>
            <a:r>
              <a:rPr lang="en-US" sz="2400" dirty="0" smtClean="0"/>
              <a:t> 11 US</a:t>
            </a:r>
          </a:p>
          <a:p>
            <a:pPr>
              <a:buFont typeface="Arial" pitchFamily="34" charset="0"/>
              <a:buChar char="•"/>
            </a:pPr>
            <a:r>
              <a:rPr lang="en-US" sz="2400" dirty="0" smtClean="0"/>
              <a:t> 6 UK</a:t>
            </a:r>
          </a:p>
          <a:p>
            <a:endParaRPr lang="en-US" sz="2400" dirty="0" smtClean="0"/>
          </a:p>
          <a:p>
            <a:pPr>
              <a:buFont typeface="Arial" pitchFamily="34" charset="0"/>
              <a:buChar char="•"/>
            </a:pPr>
            <a:r>
              <a:rPr lang="en-US" sz="2400" dirty="0" smtClean="0"/>
              <a:t> 13 Emerging</a:t>
            </a:r>
          </a:p>
          <a:p>
            <a:pPr>
              <a:buFont typeface="Arial" pitchFamily="34" charset="0"/>
              <a:buChar char="•"/>
            </a:pPr>
            <a:r>
              <a:rPr lang="en-US" sz="2400" dirty="0" smtClean="0"/>
              <a:t> 2 Establishing</a:t>
            </a:r>
          </a:p>
          <a:p>
            <a:pPr>
              <a:buFont typeface="Arial" pitchFamily="34" charset="0"/>
              <a:buChar char="•"/>
            </a:pPr>
            <a:r>
              <a:rPr lang="en-US" sz="2400" dirty="0" smtClean="0"/>
              <a:t> 1 Embedding</a:t>
            </a:r>
          </a:p>
          <a:p>
            <a:pPr>
              <a:buFont typeface="Arial" pitchFamily="34" charset="0"/>
              <a:buChar char="•"/>
            </a:pPr>
            <a:r>
              <a:rPr lang="en-US" sz="2400" dirty="0" smtClean="0"/>
              <a:t> 1 Experiencing</a:t>
            </a:r>
          </a:p>
          <a:p>
            <a:endParaRPr lang="en-US" dirty="0"/>
          </a:p>
        </p:txBody>
      </p:sp>
      <p:pic>
        <p:nvPicPr>
          <p:cNvPr id="6146" name="Picture 2" descr="C:\Users\hoode\Downloads\origin_5430508291.jpg"/>
          <p:cNvPicPr>
            <a:picLocks noChangeAspect="1" noChangeArrowheads="1"/>
          </p:cNvPicPr>
          <p:nvPr/>
        </p:nvPicPr>
        <p:blipFill>
          <a:blip r:embed="rId3"/>
          <a:srcRect/>
          <a:stretch>
            <a:fillRect/>
          </a:stretch>
        </p:blipFill>
        <p:spPr bwMode="auto">
          <a:xfrm>
            <a:off x="4648200" y="657225"/>
            <a:ext cx="3650725" cy="5486400"/>
          </a:xfrm>
          <a:prstGeom prst="rect">
            <a:avLst/>
          </a:prstGeom>
          <a:noFill/>
        </p:spPr>
      </p:pic>
      <p:sp>
        <p:nvSpPr>
          <p:cNvPr id="6" name="TextBox 5"/>
          <p:cNvSpPr txBox="1"/>
          <p:nvPr/>
        </p:nvSpPr>
        <p:spPr>
          <a:xfrm>
            <a:off x="152400" y="574351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64257" y="2057400"/>
            <a:ext cx="7772400" cy="3352800"/>
          </a:xfrm>
        </p:spPr>
        <p:txBody>
          <a:bodyPr/>
          <a:lstStyle/>
          <a:p>
            <a:r>
              <a:rPr lang="en-US" dirty="0" smtClean="0"/>
              <a:t>The Findings</a:t>
            </a:r>
            <a:endParaRPr lang="en-US" dirty="0"/>
          </a:p>
        </p:txBody>
      </p:sp>
      <p:sp>
        <p:nvSpPr>
          <p:cNvPr id="5" name="Text Placeholder 4"/>
          <p:cNvSpPr>
            <a:spLocks noGrp="1"/>
          </p:cNvSpPr>
          <p:nvPr>
            <p:ph type="body" idx="1"/>
          </p:nvPr>
        </p:nvSpPr>
        <p:spPr/>
        <p:txBody>
          <a:bodyPr/>
          <a:lstStyle/>
          <a:p>
            <a:r>
              <a:rPr lang="en-US" dirty="0" smtClean="0"/>
              <a:t>Digital Visitors &amp; Residents</a:t>
            </a:r>
            <a:endParaRPr lang="en-US" dirty="0"/>
          </a:p>
        </p:txBody>
      </p:sp>
      <p:pic>
        <p:nvPicPr>
          <p:cNvPr id="8194" name="Picture 2" descr="C:\Users\hoode\Downloads\medium_14288135.jpg"/>
          <p:cNvPicPr>
            <a:picLocks noChangeAspect="1" noChangeArrowheads="1"/>
          </p:cNvPicPr>
          <p:nvPr/>
        </p:nvPicPr>
        <p:blipFill>
          <a:blip r:embed="rId3"/>
          <a:srcRect/>
          <a:stretch>
            <a:fillRect/>
          </a:stretch>
        </p:blipFill>
        <p:spPr bwMode="auto">
          <a:xfrm rot="758391">
            <a:off x="5412760" y="3427727"/>
            <a:ext cx="3015263" cy="2176643"/>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Convenience</a:t>
            </a:r>
            <a:endParaRPr lang="en-US" dirty="0"/>
          </a:p>
        </p:txBody>
      </p:sp>
      <p:sp>
        <p:nvSpPr>
          <p:cNvPr id="7" name="Content Placeholder 2"/>
          <p:cNvSpPr txBox="1">
            <a:spLocks/>
          </p:cNvSpPr>
          <p:nvPr/>
        </p:nvSpPr>
        <p:spPr>
          <a:xfrm>
            <a:off x="152400" y="990601"/>
            <a:ext cx="3882308" cy="4887686"/>
          </a:xfrm>
          <a:prstGeom prst="rect">
            <a:avLst/>
          </a:prstGeom>
        </p:spPr>
        <p:txBody>
          <a:bodyPr vert="horz" lIns="91440" tIns="45720" rIns="91440" bIns="45720" rtlCol="0">
            <a:normAutofit fontScale="92500"/>
          </a:bodyPr>
          <a:lstStyle/>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r>
              <a:rPr kumimoji="0" lang="en-US" sz="2200" b="1" i="0" u="none" strike="noStrike" kern="1200" cap="none" spc="0" normalizeH="0" baseline="0" noProof="0" dirty="0" smtClean="0">
                <a:ln>
                  <a:noFill/>
                </a:ln>
                <a:solidFill>
                  <a:schemeClr val="tx1"/>
                </a:solidFill>
                <a:effectLst/>
                <a:uLnTx/>
                <a:uFillTx/>
                <a:latin typeface="Arial"/>
                <a:ea typeface="+mn-ea"/>
                <a:cs typeface="Arial"/>
              </a:rPr>
              <a:t>Convenience dictates choices</a:t>
            </a:r>
          </a:p>
          <a:p>
            <a:pPr lvl="1" indent="-220663">
              <a:lnSpc>
                <a:spcPct val="110000"/>
              </a:lnSpc>
              <a:spcBef>
                <a:spcPts val="900"/>
              </a:spcBef>
              <a:buFont typeface="Arial" pitchFamily="34" charset="0"/>
              <a:buChar char="•"/>
              <a:defRPr/>
            </a:pPr>
            <a:r>
              <a:rPr lang="en-US" sz="2000" b="1" dirty="0" smtClean="0">
                <a:cs typeface="Arial"/>
              </a:rPr>
              <a:t> Is it readily accessible online?</a:t>
            </a:r>
          </a:p>
          <a:p>
            <a:pPr marL="454025" lvl="1" indent="-233363">
              <a:lnSpc>
                <a:spcPct val="110000"/>
              </a:lnSpc>
              <a:spcBef>
                <a:spcPts val="900"/>
              </a:spcBef>
              <a:buFont typeface="Arial" pitchFamily="34" charset="0"/>
              <a:buChar char="•"/>
              <a:defRPr/>
            </a:pPr>
            <a:r>
              <a:rPr lang="en-US" sz="2000" b="1" dirty="0" smtClean="0">
                <a:cs typeface="Arial"/>
              </a:rPr>
              <a:t>Does it contain the needed information &amp; is it easy to use?</a:t>
            </a:r>
          </a:p>
          <a:p>
            <a:pPr marL="390525" lvl="1" indent="-233363">
              <a:lnSpc>
                <a:spcPct val="110000"/>
              </a:lnSpc>
              <a:spcBef>
                <a:spcPts val="900"/>
              </a:spcBef>
              <a:buFont typeface="Arial" pitchFamily="34" charset="0"/>
              <a:buChar char="•"/>
              <a:defRPr/>
            </a:pPr>
            <a:r>
              <a:rPr lang="en-US" sz="2000" b="1" dirty="0" smtClean="0">
                <a:cs typeface="Arial"/>
              </a:rPr>
              <a:t>How much time will it take to access &amp; use the source?</a:t>
            </a:r>
          </a:p>
          <a:p>
            <a:pPr marL="454025" lvl="1" indent="-233363">
              <a:lnSpc>
                <a:spcPct val="110000"/>
              </a:lnSpc>
              <a:spcBef>
                <a:spcPts val="900"/>
              </a:spcBef>
              <a:buFont typeface="Arial" pitchFamily="34" charset="0"/>
              <a:buChar char="•"/>
              <a:defRPr/>
            </a:pPr>
            <a:r>
              <a:rPr lang="en-US" sz="2000" b="1" dirty="0" smtClean="0">
                <a:cs typeface="Arial"/>
              </a:rPr>
              <a:t>Is it a familiar &amp; easily navigable interface? </a:t>
            </a:r>
          </a:p>
          <a:p>
            <a:pPr marL="1147763" lvl="2" indent="-233363">
              <a:lnSpc>
                <a:spcPct val="110000"/>
              </a:lnSpc>
              <a:spcBef>
                <a:spcPts val="900"/>
              </a:spcBef>
              <a:buFont typeface="Arial" pitchFamily="34" charset="0"/>
              <a:buChar char="•"/>
              <a:defRPr/>
            </a:pPr>
            <a:r>
              <a:rPr lang="en-US" b="1" dirty="0" smtClean="0">
                <a:cs typeface="Arial"/>
              </a:rPr>
              <a:t>Google </a:t>
            </a:r>
          </a:p>
          <a:p>
            <a:pPr marL="1147763" lvl="2" indent="-233363">
              <a:lnSpc>
                <a:spcPct val="110000"/>
              </a:lnSpc>
              <a:spcBef>
                <a:spcPts val="900"/>
              </a:spcBef>
              <a:buFont typeface="Arial" pitchFamily="34" charset="0"/>
              <a:buChar char="•"/>
              <a:defRPr/>
            </a:pPr>
            <a:r>
              <a:rPr lang="en-US" b="1" dirty="0" smtClean="0">
                <a:cs typeface="Arial"/>
              </a:rPr>
              <a:t>Wikipedia</a:t>
            </a:r>
          </a:p>
          <a:p>
            <a:pPr marL="690563" lvl="1" indent="-233363">
              <a:lnSpc>
                <a:spcPct val="110000"/>
              </a:lnSpc>
              <a:spcBef>
                <a:spcPts val="900"/>
              </a:spcBef>
              <a:buFont typeface="Arial"/>
              <a:buChar char="•"/>
            </a:pPr>
            <a:endParaRPr kumimoji="0" lang="en-US" sz="2400" b="1" i="0" u="none" strike="noStrike" kern="1200" cap="none" spc="0" normalizeH="0" baseline="0" noProof="0" dirty="0" smtClean="0">
              <a:ln>
                <a:noFill/>
              </a:ln>
              <a:solidFill>
                <a:schemeClr val="tx1"/>
              </a:solidFill>
              <a:effectLst/>
              <a:uLnTx/>
              <a:uFillTx/>
              <a:latin typeface="Arial"/>
              <a:ea typeface="+mn-ea"/>
              <a:cs typeface="Arial"/>
            </a:endParaRP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p:txBody>
      </p:sp>
      <p:pic>
        <p:nvPicPr>
          <p:cNvPr id="24578" name="Picture 2" descr="https://pbs.twimg.com/media/BFa401ACMAEhluX.jpg:large"/>
          <p:cNvPicPr>
            <a:picLocks noChangeAspect="1" noChangeArrowheads="1"/>
          </p:cNvPicPr>
          <p:nvPr/>
        </p:nvPicPr>
        <p:blipFill>
          <a:blip r:embed="rId3"/>
          <a:srcRect/>
          <a:stretch>
            <a:fillRect/>
          </a:stretch>
        </p:blipFill>
        <p:spPr bwMode="auto">
          <a:xfrm>
            <a:off x="4190737" y="2209800"/>
            <a:ext cx="4787045" cy="277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791200" y="5878287"/>
            <a:ext cx="2438400" cy="276999"/>
          </a:xfrm>
          <a:prstGeom prst="rect">
            <a:avLst/>
          </a:prstGeom>
          <a:noFill/>
        </p:spPr>
        <p:txBody>
          <a:bodyPr wrap="square" rtlCol="0">
            <a:spAutoFit/>
          </a:bodyPr>
          <a:lstStyle/>
          <a:p>
            <a:r>
              <a:rPr lang="en-US" sz="1200" dirty="0" smtClean="0"/>
              <a:t>pic.twitter.com/AyZLa8sdNg</a:t>
            </a:r>
            <a:endParaRPr lang="en-US" sz="1200"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Digital Sources and Educational Stages</a:t>
            </a:r>
            <a:endParaRPr lang="en-US" dirty="0"/>
          </a:p>
        </p:txBody>
      </p:sp>
      <p:graphicFrame>
        <p:nvGraphicFramePr>
          <p:cNvPr id="7" name="Chart 6"/>
          <p:cNvGraphicFramePr/>
          <p:nvPr/>
        </p:nvGraphicFramePr>
        <p:xfrm>
          <a:off x="381000" y="990600"/>
          <a:ext cx="8305799" cy="495299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705600" y="5848290"/>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Sources and Educational Stages</a:t>
            </a:r>
            <a:endParaRPr lang="en-US" dirty="0"/>
          </a:p>
        </p:txBody>
      </p:sp>
      <p:graphicFrame>
        <p:nvGraphicFramePr>
          <p:cNvPr id="6" name="Chart 5"/>
          <p:cNvGraphicFramePr/>
          <p:nvPr/>
        </p:nvGraphicFramePr>
        <p:xfrm>
          <a:off x="304800" y="1066800"/>
          <a:ext cx="8534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400800" y="581974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Sources and Educational Stages</a:t>
            </a:r>
            <a:endParaRPr lang="en-US" dirty="0"/>
          </a:p>
        </p:txBody>
      </p:sp>
      <p:graphicFrame>
        <p:nvGraphicFramePr>
          <p:cNvPr id="4" name="Chart 3"/>
          <p:cNvGraphicFramePr/>
          <p:nvPr/>
        </p:nvGraphicFramePr>
        <p:xfrm>
          <a:off x="304800" y="914400"/>
          <a:ext cx="83820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553200" y="574354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Sources and Educational Stages</a:t>
            </a:r>
            <a:endParaRPr lang="en-US" dirty="0"/>
          </a:p>
        </p:txBody>
      </p:sp>
      <p:graphicFrame>
        <p:nvGraphicFramePr>
          <p:cNvPr id="6" name="Chart 5"/>
          <p:cNvGraphicFramePr/>
          <p:nvPr/>
        </p:nvGraphicFramePr>
        <p:xfrm>
          <a:off x="304800" y="990601"/>
          <a:ext cx="8686800" cy="502919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553200" y="5819744"/>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64258" y="2057400"/>
            <a:ext cx="4441142" cy="3733800"/>
          </a:xfrm>
        </p:spPr>
        <p:txBody>
          <a:bodyPr/>
          <a:lstStyle/>
          <a:p>
            <a:r>
              <a:rPr lang="en-US" dirty="0" smtClean="0"/>
              <a:t>Defining “Literacies”</a:t>
            </a:r>
            <a:endParaRPr lang="en-US" dirty="0"/>
          </a:p>
        </p:txBody>
      </p:sp>
      <p:sp>
        <p:nvSpPr>
          <p:cNvPr id="5" name="Text Placeholder 4"/>
          <p:cNvSpPr>
            <a:spLocks noGrp="1"/>
          </p:cNvSpPr>
          <p:nvPr>
            <p:ph type="body" idx="1"/>
          </p:nvPr>
        </p:nvSpPr>
        <p:spPr/>
        <p:txBody>
          <a:bodyPr/>
          <a:lstStyle/>
          <a:p>
            <a:r>
              <a:rPr lang="en-US" dirty="0" smtClean="0"/>
              <a:t>Digital Visitors &amp; Residents</a:t>
            </a:r>
            <a:endParaRPr lang="en-US" dirty="0"/>
          </a:p>
        </p:txBody>
      </p:sp>
      <p:pic>
        <p:nvPicPr>
          <p:cNvPr id="2050" name="Picture 2" descr="C:\Users\hoode\Downloads\origin_5913123665.jpg"/>
          <p:cNvPicPr>
            <a:picLocks noChangeAspect="1" noChangeArrowheads="1"/>
          </p:cNvPicPr>
          <p:nvPr/>
        </p:nvPicPr>
        <p:blipFill>
          <a:blip r:embed="rId3"/>
          <a:srcRect/>
          <a:stretch>
            <a:fillRect/>
          </a:stretch>
        </p:blipFill>
        <p:spPr bwMode="auto">
          <a:xfrm rot="673661">
            <a:off x="5056236" y="2461742"/>
            <a:ext cx="3638572" cy="2726266"/>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5400" y="533400"/>
            <a:ext cx="7315200" cy="1447800"/>
          </a:xfrm>
        </p:spPr>
        <p:txBody>
          <a:bodyPr/>
          <a:lstStyle/>
          <a:p>
            <a:pPr>
              <a:buNone/>
            </a:pPr>
            <a:r>
              <a:rPr lang="en-GB" sz="2800" b="1" dirty="0" smtClean="0">
                <a:solidFill>
                  <a:schemeClr val="bg1"/>
                </a:solidFill>
                <a:latin typeface="Trebuchet MS" pitchFamily="34" charset="0"/>
              </a:rPr>
              <a:t>“I just type it into Google and see what comes up.” (UKS2)</a:t>
            </a:r>
          </a:p>
          <a:p>
            <a:endParaRPr lang="en-US" dirty="0">
              <a:solidFill>
                <a:schemeClr val="bg1"/>
              </a:solidFill>
            </a:endParaRPr>
          </a:p>
        </p:txBody>
      </p:sp>
      <p:pic>
        <p:nvPicPr>
          <p:cNvPr id="4" name="Picture 1"/>
          <p:cNvPicPr>
            <a:picLocks noChangeAspect="1"/>
          </p:cNvPicPr>
          <p:nvPr/>
        </p:nvPicPr>
        <p:blipFill>
          <a:blip r:embed="rId3" cstate="print"/>
          <a:srcRect/>
          <a:stretch>
            <a:fillRect/>
          </a:stretch>
        </p:blipFill>
        <p:spPr bwMode="auto">
          <a:xfrm>
            <a:off x="0" y="0"/>
            <a:ext cx="9144000" cy="6379324"/>
          </a:xfrm>
          <a:prstGeom prst="rect">
            <a:avLst/>
          </a:prstGeom>
          <a:noFill/>
          <a:ln w="9525">
            <a:noFill/>
            <a:miter lim="800000"/>
            <a:headEnd/>
            <a:tailEnd/>
          </a:ln>
        </p:spPr>
      </p:pic>
      <p:sp>
        <p:nvSpPr>
          <p:cNvPr id="5" name="Content Placeholder 2"/>
          <p:cNvSpPr txBox="1">
            <a:spLocks/>
          </p:cNvSpPr>
          <p:nvPr/>
        </p:nvSpPr>
        <p:spPr>
          <a:xfrm>
            <a:off x="381000" y="304800"/>
            <a:ext cx="8382000" cy="2057400"/>
          </a:xfrm>
          <a:prstGeom prst="rect">
            <a:avLst/>
          </a:prstGeom>
        </p:spPr>
        <p:txBody>
          <a:bodyPr vert="horz" lIns="91440" tIns="45720" rIns="91440" bIns="45720" rtlCol="0">
            <a:normAutofit fontScale="25000" lnSpcReduction="20000"/>
          </a:bodyPr>
          <a:lstStyle/>
          <a:p>
            <a:pPr algn="ctr"/>
            <a:r>
              <a:rPr lang="en-US" sz="11200" b="1" dirty="0" smtClean="0">
                <a:solidFill>
                  <a:schemeClr val="bg1"/>
                </a:solidFill>
                <a:latin typeface="Trebuchet MS" pitchFamily="34" charset="0"/>
                <a:cs typeface="Arial"/>
              </a:rPr>
              <a:t>“It’s like a taboo I guess with all teachers, they just all say – you know, when they explain the paper they always say, “Don’t use Wikipedia.” </a:t>
            </a:r>
            <a:r>
              <a:rPr lang="en-US" sz="9600" b="1" dirty="0" smtClean="0">
                <a:solidFill>
                  <a:schemeClr val="bg1"/>
                </a:solidFill>
                <a:latin typeface="Trebuchet MS" pitchFamily="34" charset="0"/>
                <a:cs typeface="Arial"/>
              </a:rPr>
              <a:t>(USU7, Female, Age 19)</a:t>
            </a:r>
            <a:endParaRPr kumimoji="0" lang="en-US" sz="2400" b="1" i="0" u="none" strike="noStrike" kern="1200" cap="none" spc="0" normalizeH="0" baseline="0" noProof="0" dirty="0">
              <a:ln>
                <a:noFill/>
              </a:ln>
              <a:solidFill>
                <a:schemeClr val="bg1"/>
              </a:solidFill>
              <a:effectLst/>
              <a:uLnTx/>
              <a:uFillTx/>
              <a:latin typeface="Arial"/>
              <a:ea typeface="+mn-ea"/>
              <a:cs typeface="Arial"/>
            </a:endParaRPr>
          </a:p>
        </p:txBody>
      </p:sp>
      <p:sp>
        <p:nvSpPr>
          <p:cNvPr id="6" name="TextBox 5"/>
          <p:cNvSpPr txBox="1"/>
          <p:nvPr/>
        </p:nvSpPr>
        <p:spPr>
          <a:xfrm>
            <a:off x="1600200" y="5021759"/>
            <a:ext cx="6248400" cy="769441"/>
          </a:xfrm>
          <a:prstGeom prst="rect">
            <a:avLst/>
          </a:prstGeom>
          <a:noFill/>
        </p:spPr>
        <p:txBody>
          <a:bodyPr wrap="square" rtlCol="0">
            <a:spAutoFit/>
          </a:bodyPr>
          <a:lstStyle/>
          <a:p>
            <a:r>
              <a:rPr lang="en-US" sz="4400" b="1" dirty="0" smtClean="0">
                <a:solidFill>
                  <a:schemeClr val="bg1"/>
                </a:solidFill>
                <a:latin typeface="Trebuchet MS" pitchFamily="34" charset="0"/>
                <a:cs typeface="Arial"/>
              </a:rPr>
              <a:t>Learning Black Market</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Sources and Educational Stages</a:t>
            </a:r>
            <a:endParaRPr lang="en-US" dirty="0"/>
          </a:p>
        </p:txBody>
      </p:sp>
      <p:graphicFrame>
        <p:nvGraphicFramePr>
          <p:cNvPr id="4" name="Chart 3"/>
          <p:cNvGraphicFramePr/>
          <p:nvPr/>
        </p:nvGraphicFramePr>
        <p:xfrm>
          <a:off x="152400" y="990600"/>
          <a:ext cx="88392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705600" y="589594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Sources and Educational Stages</a:t>
            </a:r>
            <a:endParaRPr lang="en-US" dirty="0"/>
          </a:p>
        </p:txBody>
      </p:sp>
      <p:graphicFrame>
        <p:nvGraphicFramePr>
          <p:cNvPr id="5" name="Chart 4"/>
          <p:cNvGraphicFramePr/>
          <p:nvPr/>
        </p:nvGraphicFramePr>
        <p:xfrm>
          <a:off x="381000" y="990600"/>
          <a:ext cx="84582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705600" y="5867400"/>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ownloads\origin_2844687403.jpg"/>
          <p:cNvPicPr>
            <a:picLocks noChangeAspect="1" noChangeArrowheads="1"/>
          </p:cNvPicPr>
          <p:nvPr/>
        </p:nvPicPr>
        <p:blipFill>
          <a:blip r:embed="rId3">
            <a:lum contrast="-40000"/>
          </a:blip>
          <a:srcRect t="20947" b="28310"/>
          <a:stretch>
            <a:fillRect/>
          </a:stretch>
        </p:blipFill>
        <p:spPr bwMode="auto">
          <a:xfrm>
            <a:off x="0" y="0"/>
            <a:ext cx="9144000" cy="6186626"/>
          </a:xfrm>
          <a:prstGeom prst="rect">
            <a:avLst/>
          </a:prstGeom>
          <a:noFill/>
        </p:spPr>
      </p:pic>
      <p:sp>
        <p:nvSpPr>
          <p:cNvPr id="58371" name="TextBox 5"/>
          <p:cNvSpPr txBox="1">
            <a:spLocks noChangeArrowheads="1"/>
          </p:cNvSpPr>
          <p:nvPr/>
        </p:nvSpPr>
        <p:spPr bwMode="auto">
          <a:xfrm>
            <a:off x="228600" y="533400"/>
            <a:ext cx="4800600" cy="2246769"/>
          </a:xfrm>
          <a:prstGeom prst="rect">
            <a:avLst/>
          </a:prstGeom>
          <a:noFill/>
          <a:ln w="9525">
            <a:noFill/>
            <a:miter lim="800000"/>
            <a:headEnd/>
            <a:tailEnd/>
          </a:ln>
        </p:spPr>
        <p:txBody>
          <a:bodyPr>
            <a:spAutoFit/>
          </a:bodyPr>
          <a:lstStyle/>
          <a:p>
            <a:r>
              <a:rPr lang="en-US" sz="2800" b="1" dirty="0">
                <a:solidFill>
                  <a:schemeClr val="bg1"/>
                </a:solidFill>
              </a:rPr>
              <a:t>The word “librarian” </a:t>
            </a:r>
            <a:r>
              <a:rPr lang="en-US" sz="2800" b="1" dirty="0" smtClean="0">
                <a:solidFill>
                  <a:schemeClr val="bg1"/>
                </a:solidFill>
              </a:rPr>
              <a:t>was mentioned once in original interviews by </a:t>
            </a:r>
            <a:r>
              <a:rPr lang="en-US" sz="2800" b="1" dirty="0">
                <a:solidFill>
                  <a:schemeClr val="bg1"/>
                </a:solidFill>
              </a:rPr>
              <a:t>Emerging Stage participants as a source of information</a:t>
            </a:r>
          </a:p>
        </p:txBody>
      </p:sp>
      <p:sp>
        <p:nvSpPr>
          <p:cNvPr id="58372" name="TextBox 6"/>
          <p:cNvSpPr txBox="1">
            <a:spLocks noChangeArrowheads="1"/>
          </p:cNvSpPr>
          <p:nvPr/>
        </p:nvSpPr>
        <p:spPr bwMode="auto">
          <a:xfrm>
            <a:off x="3995738" y="4114800"/>
            <a:ext cx="4953000" cy="1754326"/>
          </a:xfrm>
          <a:prstGeom prst="rect">
            <a:avLst/>
          </a:prstGeom>
          <a:noFill/>
          <a:ln w="9525">
            <a:noFill/>
            <a:miter lim="800000"/>
            <a:headEnd/>
            <a:tailEnd/>
          </a:ln>
        </p:spPr>
        <p:txBody>
          <a:bodyPr>
            <a:spAutoFit/>
          </a:bodyPr>
          <a:lstStyle/>
          <a:p>
            <a:r>
              <a:rPr lang="en-US" sz="2800" b="1" dirty="0">
                <a:solidFill>
                  <a:schemeClr val="bg1"/>
                </a:solidFill>
              </a:rPr>
              <a:t>One participant referred to “a lady in the library who helps you find things” </a:t>
            </a:r>
            <a:endParaRPr lang="en-US" sz="2800" b="1" dirty="0" smtClean="0">
              <a:solidFill>
                <a:schemeClr val="bg1"/>
              </a:solidFill>
            </a:endParaRPr>
          </a:p>
          <a:p>
            <a:r>
              <a:rPr lang="en-US" sz="2400" dirty="0" smtClean="0">
                <a:solidFill>
                  <a:schemeClr val="bg1"/>
                </a:solidFill>
              </a:rPr>
              <a:t>(USU5, Male, Age 19)</a:t>
            </a:r>
            <a:endParaRPr lang="en-US" sz="2400" dirty="0">
              <a:solidFill>
                <a:schemeClr val="bg1"/>
              </a:solidFill>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and Educational Stages</a:t>
            </a:r>
            <a:endParaRPr lang="en-US" dirty="0"/>
          </a:p>
        </p:txBody>
      </p:sp>
      <p:graphicFrame>
        <p:nvGraphicFramePr>
          <p:cNvPr id="5" name="Chart 4"/>
          <p:cNvGraphicFramePr/>
          <p:nvPr/>
        </p:nvGraphicFramePr>
        <p:xfrm>
          <a:off x="152400" y="1066800"/>
          <a:ext cx="8534399"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858000" y="581974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Library=Books</a:t>
            </a:r>
            <a:endParaRPr lang="en-US" dirty="0"/>
          </a:p>
        </p:txBody>
      </p:sp>
      <p:sp>
        <p:nvSpPr>
          <p:cNvPr id="4" name="Text Placeholder 3"/>
          <p:cNvSpPr>
            <a:spLocks noGrp="1"/>
          </p:cNvSpPr>
          <p:nvPr>
            <p:ph type="body" sz="half" idx="2"/>
          </p:nvPr>
        </p:nvSpPr>
        <p:spPr>
          <a:xfrm>
            <a:off x="457201" y="990600"/>
            <a:ext cx="3276600" cy="5153025"/>
          </a:xfrm>
        </p:spPr>
        <p:txBody>
          <a:bodyPr/>
          <a:lstStyle/>
          <a:p>
            <a:r>
              <a:rPr lang="en-US" sz="2400" dirty="0" smtClean="0"/>
              <a:t>Library=Books</a:t>
            </a:r>
          </a:p>
          <a:p>
            <a:pPr>
              <a:buFont typeface="Arial" pitchFamily="34" charset="0"/>
              <a:buChar char="•"/>
            </a:pPr>
            <a:r>
              <a:rPr lang="en-US" sz="2400" dirty="0" smtClean="0"/>
              <a:t> 22 Emerging</a:t>
            </a:r>
          </a:p>
          <a:p>
            <a:pPr>
              <a:buFont typeface="Arial" pitchFamily="34" charset="0"/>
              <a:buChar char="•"/>
            </a:pPr>
            <a:r>
              <a:rPr lang="en-US" sz="2400" dirty="0" smtClean="0"/>
              <a:t> 6 Establishing</a:t>
            </a:r>
          </a:p>
          <a:p>
            <a:pPr>
              <a:buFont typeface="Arial" pitchFamily="34" charset="0"/>
              <a:buChar char="•"/>
            </a:pPr>
            <a:r>
              <a:rPr lang="en-US" sz="2400" dirty="0" smtClean="0"/>
              <a:t> 6 Embedding</a:t>
            </a:r>
          </a:p>
          <a:p>
            <a:pPr>
              <a:buFont typeface="Arial" pitchFamily="34" charset="0"/>
              <a:buChar char="•"/>
            </a:pPr>
            <a:r>
              <a:rPr lang="en-US" sz="2400" dirty="0" smtClean="0"/>
              <a:t> 0 Experiencing</a:t>
            </a:r>
          </a:p>
          <a:p>
            <a:endParaRPr lang="en-US" dirty="0"/>
          </a:p>
        </p:txBody>
      </p:sp>
      <p:pic>
        <p:nvPicPr>
          <p:cNvPr id="2050" name="Picture 2" descr="C:\Users\hoode\Downloads\origin_4479445497.jpg"/>
          <p:cNvPicPr>
            <a:picLocks noChangeAspect="1" noChangeArrowheads="1"/>
          </p:cNvPicPr>
          <p:nvPr/>
        </p:nvPicPr>
        <p:blipFill>
          <a:blip r:embed="rId3"/>
          <a:srcRect/>
          <a:stretch>
            <a:fillRect/>
          </a:stretch>
        </p:blipFill>
        <p:spPr bwMode="auto">
          <a:xfrm>
            <a:off x="4114800" y="885825"/>
            <a:ext cx="4172857" cy="5257800"/>
          </a:xfrm>
          <a:prstGeom prst="rect">
            <a:avLst/>
          </a:prstGeom>
          <a:noFill/>
        </p:spPr>
      </p:pic>
      <p:sp>
        <p:nvSpPr>
          <p:cNvPr id="5" name="TextBox 4"/>
          <p:cNvSpPr txBox="1"/>
          <p:nvPr/>
        </p:nvSpPr>
        <p:spPr>
          <a:xfrm>
            <a:off x="152400" y="574351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457200" y="990600"/>
            <a:ext cx="8229599" cy="5153025"/>
          </a:xfrm>
        </p:spPr>
        <p:txBody>
          <a:bodyPr>
            <a:noAutofit/>
          </a:bodyPr>
          <a:lstStyle/>
          <a:p>
            <a:r>
              <a:rPr lang="en-US" dirty="0" smtClean="0"/>
              <a:t>“Yes, yes, like yes.  Because I mean the thing that annoys me most is when these things are online, unlike library catalogues that’s supposed to be a really good way for looking for books but usually they are so bad that you are sort of stuck between the two worlds of you can’t go and ask someone for anything.  You’re supposed to use the internet but they’re not very well developed.” </a:t>
            </a:r>
            <a:r>
              <a:rPr lang="en-US" i="1" dirty="0" smtClean="0"/>
              <a:t>Digital Visitors and Residents </a:t>
            </a:r>
            <a:r>
              <a:rPr lang="en-US" dirty="0" smtClean="0"/>
              <a:t>(UKG5 0:34:36 Female Age 25).</a:t>
            </a:r>
          </a:p>
          <a:p>
            <a:endParaRPr lang="en-US" dirty="0" smtClean="0">
              <a:latin typeface="Arial" pitchFamily="34" charset="0"/>
              <a:cs typeface="Arial" pitchFamily="34" charset="0"/>
            </a:endParaRPr>
          </a:p>
          <a:p>
            <a:r>
              <a:rPr lang="en-US" dirty="0" smtClean="0">
                <a:latin typeface="Arial" pitchFamily="34" charset="0"/>
                <a:cs typeface="Arial" pitchFamily="34" charset="0"/>
              </a:rPr>
              <a:t>“Frequently when I’m working from home, it does feel a bit onerous to come all the way, which is about two miles away on bike, to use the library when I’m immediately probably going to go home afterwards. I find working from home very comfortable. I’d like – it feels also very private, it’s easy for me to concentrate without other people within the library space. So all of those reasons influenced my decision to take the easier route rather than physically having to move to get information.”  </a:t>
            </a:r>
            <a:r>
              <a:rPr lang="en-US" i="1" dirty="0" smtClean="0">
                <a:latin typeface="Arial" pitchFamily="34" charset="0"/>
                <a:cs typeface="Arial" pitchFamily="34" charset="0"/>
              </a:rPr>
              <a:t>Digital Visitors and Residents </a:t>
            </a:r>
            <a:r>
              <a:rPr lang="en-US" dirty="0" smtClean="0">
                <a:latin typeface="Arial" pitchFamily="34" charset="0"/>
                <a:cs typeface="Arial" pitchFamily="34" charset="0"/>
              </a:rPr>
              <a:t>(UKG2 0:49:42 Female Age 22) </a:t>
            </a:r>
          </a:p>
          <a:p>
            <a:endParaRPr lang="en-US" dirty="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Place and Educational Stages</a:t>
            </a:r>
            <a:endParaRPr lang="en-US" b="1" dirty="0"/>
          </a:p>
        </p:txBody>
      </p:sp>
      <p:graphicFrame>
        <p:nvGraphicFramePr>
          <p:cNvPr id="6" name="Chart 5"/>
          <p:cNvGraphicFramePr/>
          <p:nvPr/>
        </p:nvGraphicFramePr>
        <p:xfrm>
          <a:off x="457200" y="1066800"/>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705600" y="6002179"/>
            <a:ext cx="2438400" cy="246221"/>
          </a:xfrm>
          <a:prstGeom prst="rect">
            <a:avLst/>
          </a:prstGeom>
          <a:noFill/>
        </p:spPr>
        <p:txBody>
          <a:bodyPr wrap="square" rtlCol="0">
            <a:spAutoFit/>
          </a:bodyPr>
          <a:lstStyle/>
          <a:p>
            <a:pPr algn="ctr">
              <a:lnSpc>
                <a:spcPct val="100000"/>
              </a:lnSpc>
            </a:pPr>
            <a:r>
              <a:rPr lang="en-US" sz="1000" dirty="0" smtClean="0">
                <a:latin typeface="+mn-lt"/>
              </a:rPr>
              <a:t>(White and Connaway 2011-2012)</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hoode\AppData\Local\Temp\large_2001899627.jpg"/>
          <p:cNvPicPr>
            <a:picLocks noChangeAspect="1" noChangeArrowheads="1"/>
          </p:cNvPicPr>
          <p:nvPr/>
        </p:nvPicPr>
        <p:blipFill>
          <a:blip r:embed="rId3" cstate="print">
            <a:lum bright="-20000"/>
          </a:blip>
          <a:srcRect b="1190"/>
          <a:stretch>
            <a:fillRect/>
          </a:stretch>
        </p:blipFill>
        <p:spPr bwMode="auto">
          <a:xfrm>
            <a:off x="1" y="-1"/>
            <a:ext cx="9144000" cy="6324601"/>
          </a:xfrm>
          <a:prstGeom prst="rect">
            <a:avLst/>
          </a:prstGeom>
          <a:noFill/>
        </p:spPr>
      </p:pic>
      <p:sp>
        <p:nvSpPr>
          <p:cNvPr id="3" name="Content Placeholder 2"/>
          <p:cNvSpPr>
            <a:spLocks noGrp="1"/>
          </p:cNvSpPr>
          <p:nvPr>
            <p:ph idx="4294967295"/>
          </p:nvPr>
        </p:nvSpPr>
        <p:spPr>
          <a:xfrm>
            <a:off x="381000" y="533400"/>
            <a:ext cx="5181600" cy="3733800"/>
          </a:xfrm>
        </p:spPr>
        <p:txBody>
          <a:bodyPr>
            <a:noAutofit/>
          </a:bodyPr>
          <a:lstStyle/>
          <a:p>
            <a:pPr>
              <a:buNone/>
            </a:pPr>
            <a:r>
              <a:rPr lang="en-GB" sz="2800" b="1" dirty="0" smtClean="0">
                <a:solidFill>
                  <a:schemeClr val="bg1"/>
                </a:solidFill>
              </a:rPr>
              <a:t>“I always stick with the first thing that comes up on Google because I think that’s the most popular site which means that’s the most correct.” </a:t>
            </a:r>
          </a:p>
          <a:p>
            <a:pPr>
              <a:buNone/>
            </a:pPr>
            <a:r>
              <a:rPr lang="en-GB" b="1" dirty="0" smtClean="0">
                <a:solidFill>
                  <a:schemeClr val="bg1"/>
                </a:solidFill>
              </a:rPr>
              <a:t>(USS1, Female, Age 17)</a:t>
            </a:r>
          </a:p>
          <a:p>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Defining “Literacies”</a:t>
            </a:r>
            <a:endParaRPr lang="en-US" dirty="0"/>
          </a:p>
        </p:txBody>
      </p:sp>
      <p:sp>
        <p:nvSpPr>
          <p:cNvPr id="7" name="Text Placeholder 6"/>
          <p:cNvSpPr>
            <a:spLocks noGrp="1"/>
          </p:cNvSpPr>
          <p:nvPr>
            <p:ph type="body" sz="half" idx="2"/>
          </p:nvPr>
        </p:nvSpPr>
        <p:spPr>
          <a:xfrm>
            <a:off x="457201" y="990600"/>
            <a:ext cx="6934199" cy="1989435"/>
          </a:xfrm>
        </p:spPr>
        <p:txBody>
          <a:bodyPr>
            <a:normAutofit/>
          </a:bodyPr>
          <a:lstStyle/>
          <a:p>
            <a:r>
              <a:rPr lang="en-US" sz="2800" b="1" dirty="0" smtClean="0"/>
              <a:t>Digital Literacy</a:t>
            </a:r>
          </a:p>
          <a:p>
            <a:r>
              <a:rPr lang="en-US" sz="2800" dirty="0" smtClean="0"/>
              <a:t>Strategies &amp; skills needed to work with information &amp; communication technologies</a:t>
            </a:r>
          </a:p>
          <a:p>
            <a:endParaRPr lang="en-US" sz="2800" dirty="0" smtClean="0"/>
          </a:p>
        </p:txBody>
      </p:sp>
      <p:sp>
        <p:nvSpPr>
          <p:cNvPr id="8" name="TextBox 7"/>
          <p:cNvSpPr txBox="1"/>
          <p:nvPr/>
        </p:nvSpPr>
        <p:spPr>
          <a:xfrm>
            <a:off x="152400" y="574351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pic>
        <p:nvPicPr>
          <p:cNvPr id="1026" name="Picture 2" descr="C:\Users\hoode\Downloads\origin_4099913923.jpg"/>
          <p:cNvPicPr>
            <a:picLocks noChangeAspect="1" noChangeArrowheads="1"/>
          </p:cNvPicPr>
          <p:nvPr/>
        </p:nvPicPr>
        <p:blipFill>
          <a:blip r:embed="rId3"/>
          <a:srcRect/>
          <a:stretch>
            <a:fillRect/>
          </a:stretch>
        </p:blipFill>
        <p:spPr bwMode="auto">
          <a:xfrm>
            <a:off x="4573716" y="3657599"/>
            <a:ext cx="4417229" cy="2486025"/>
          </a:xfrm>
          <a:prstGeom prst="rect">
            <a:avLst/>
          </a:prstGeom>
          <a:noFill/>
        </p:spPr>
      </p:pic>
      <p:sp>
        <p:nvSpPr>
          <p:cNvPr id="6" name="TextBox 5"/>
          <p:cNvSpPr txBox="1"/>
          <p:nvPr/>
        </p:nvSpPr>
        <p:spPr>
          <a:xfrm>
            <a:off x="457201" y="2667000"/>
            <a:ext cx="3657599" cy="2677656"/>
          </a:xfrm>
          <a:prstGeom prst="rect">
            <a:avLst/>
          </a:prstGeom>
          <a:noFill/>
        </p:spPr>
        <p:txBody>
          <a:bodyPr wrap="square" rtlCol="0">
            <a:spAutoFit/>
          </a:bodyPr>
          <a:lstStyle/>
          <a:p>
            <a:r>
              <a:rPr lang="en-US" sz="2800" b="1" dirty="0" smtClean="0"/>
              <a:t>Information Literacy</a:t>
            </a:r>
          </a:p>
          <a:p>
            <a:r>
              <a:rPr lang="en-US" sz="2800" dirty="0" smtClean="0"/>
              <a:t>Strategies &amp; skills needed to find and evaluate the information itself  </a:t>
            </a:r>
          </a:p>
          <a:p>
            <a:endParaRPr lang="en-US" sz="2800" dirty="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oode\AppData\Local\Temp\large_6184306158.jpg"/>
          <p:cNvPicPr>
            <a:picLocks noChangeAspect="1" noChangeArrowheads="1"/>
          </p:cNvPicPr>
          <p:nvPr/>
        </p:nvPicPr>
        <p:blipFill>
          <a:blip r:embed="rId3" cstate="print">
            <a:lum bright="-10000"/>
          </a:blip>
          <a:srcRect b="2429"/>
          <a:stretch>
            <a:fillRect/>
          </a:stretch>
        </p:blipFill>
        <p:spPr bwMode="auto">
          <a:xfrm>
            <a:off x="0" y="0"/>
            <a:ext cx="9144000" cy="6248400"/>
          </a:xfrm>
          <a:prstGeom prst="rect">
            <a:avLst/>
          </a:prstGeom>
          <a:noFill/>
        </p:spPr>
      </p:pic>
      <p:sp>
        <p:nvSpPr>
          <p:cNvPr id="3" name="Content Placeholder 2"/>
          <p:cNvSpPr>
            <a:spLocks noGrp="1"/>
          </p:cNvSpPr>
          <p:nvPr>
            <p:ph idx="4294967295"/>
          </p:nvPr>
        </p:nvSpPr>
        <p:spPr>
          <a:xfrm>
            <a:off x="228600" y="381000"/>
            <a:ext cx="3505200" cy="2057400"/>
          </a:xfrm>
        </p:spPr>
        <p:txBody>
          <a:bodyPr>
            <a:normAutofit/>
          </a:bodyPr>
          <a:lstStyle/>
          <a:p>
            <a:pPr>
              <a:buNone/>
            </a:pPr>
            <a:r>
              <a:rPr lang="en-GB" sz="2800" b="1" dirty="0" smtClean="0">
                <a:solidFill>
                  <a:schemeClr val="bg1"/>
                </a:solidFill>
              </a:rPr>
              <a:t>“...Google doesn’t judge you.” </a:t>
            </a:r>
          </a:p>
          <a:p>
            <a:pPr>
              <a:buNone/>
            </a:pPr>
            <a:r>
              <a:rPr lang="en-GB" b="1" dirty="0" smtClean="0">
                <a:solidFill>
                  <a:schemeClr val="bg1"/>
                </a:solidFill>
              </a:rPr>
              <a:t>(UKF3, Male, Age 52)</a:t>
            </a:r>
          </a:p>
          <a:p>
            <a:endParaRPr lang="en-US" sz="3200"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64257" y="1524000"/>
            <a:ext cx="7772400" cy="1752600"/>
          </a:xfrm>
        </p:spPr>
        <p:txBody>
          <a:bodyPr>
            <a:normAutofit fontScale="90000"/>
          </a:bodyPr>
          <a:lstStyle/>
          <a:p>
            <a:r>
              <a:rPr lang="en-US" dirty="0" smtClean="0"/>
              <a:t>Recommendations &amp; Future Research</a:t>
            </a:r>
            <a:endParaRPr lang="en-US" dirty="0"/>
          </a:p>
        </p:txBody>
      </p:sp>
      <p:sp>
        <p:nvSpPr>
          <p:cNvPr id="5" name="Text Placeholder 4"/>
          <p:cNvSpPr>
            <a:spLocks noGrp="1"/>
          </p:cNvSpPr>
          <p:nvPr>
            <p:ph type="body" idx="1"/>
          </p:nvPr>
        </p:nvSpPr>
        <p:spPr>
          <a:xfrm>
            <a:off x="722313" y="557213"/>
            <a:ext cx="7772400" cy="1042987"/>
          </a:xfrm>
        </p:spPr>
        <p:txBody>
          <a:bodyPr/>
          <a:lstStyle/>
          <a:p>
            <a:r>
              <a:rPr lang="en-US" dirty="0" smtClean="0"/>
              <a:t>Digital Visitors &amp; Residents</a:t>
            </a:r>
            <a:endParaRPr lang="en-US" dirty="0"/>
          </a:p>
        </p:txBody>
      </p:sp>
      <p:pic>
        <p:nvPicPr>
          <p:cNvPr id="2" name="Picture 2" descr="C:\Users\hoode\Downloads\large_6221572132.jpg"/>
          <p:cNvPicPr>
            <a:picLocks noChangeAspect="1" noChangeArrowheads="1"/>
          </p:cNvPicPr>
          <p:nvPr/>
        </p:nvPicPr>
        <p:blipFill>
          <a:blip r:embed="rId3"/>
          <a:srcRect/>
          <a:stretch>
            <a:fillRect/>
          </a:stretch>
        </p:blipFill>
        <p:spPr bwMode="auto">
          <a:xfrm rot="235523">
            <a:off x="5543490" y="3675049"/>
            <a:ext cx="2816264" cy="2343220"/>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4" name="Text Placeholder 3"/>
          <p:cNvSpPr>
            <a:spLocks noGrp="1"/>
          </p:cNvSpPr>
          <p:nvPr>
            <p:ph type="body" sz="half" idx="2"/>
          </p:nvPr>
        </p:nvSpPr>
        <p:spPr>
          <a:xfrm>
            <a:off x="457201" y="990600"/>
            <a:ext cx="4267200" cy="5153025"/>
          </a:xfrm>
        </p:spPr>
        <p:txBody>
          <a:bodyPr/>
          <a:lstStyle/>
          <a:p>
            <a:r>
              <a:rPr lang="en-US" sz="2400" b="1" dirty="0" smtClean="0"/>
              <a:t>Recommendations for libraries</a:t>
            </a:r>
          </a:p>
          <a:p>
            <a:pPr lvl="0">
              <a:buFont typeface="Arial" pitchFamily="34" charset="0"/>
              <a:buChar char="•"/>
            </a:pPr>
            <a:r>
              <a:rPr lang="en-US" sz="2400" dirty="0" smtClean="0"/>
              <a:t> Market &amp; promote library services</a:t>
            </a:r>
          </a:p>
          <a:p>
            <a:pPr lvl="0">
              <a:buFont typeface="Arial" pitchFamily="34" charset="0"/>
              <a:buChar char="•"/>
            </a:pPr>
            <a:r>
              <a:rPr lang="en-US" sz="2400" dirty="0" smtClean="0"/>
              <a:t> Create </a:t>
            </a:r>
            <a:r>
              <a:rPr lang="en-GB" sz="2400" dirty="0" smtClean="0"/>
              <a:t>simple &amp; convenient interface designs</a:t>
            </a:r>
            <a:endParaRPr lang="en-US" sz="2400" dirty="0" smtClean="0"/>
          </a:p>
          <a:p>
            <a:pPr lvl="0">
              <a:buFont typeface="Arial" pitchFamily="34" charset="0"/>
              <a:buChar char="•"/>
            </a:pPr>
            <a:r>
              <a:rPr lang="en-US" sz="2400" dirty="0" smtClean="0"/>
              <a:t> Provide a broad range of tools</a:t>
            </a:r>
          </a:p>
          <a:p>
            <a:pPr lvl="0">
              <a:buFont typeface="Arial" pitchFamily="34" charset="0"/>
              <a:buChar char="•"/>
            </a:pPr>
            <a:r>
              <a:rPr lang="en-GB" sz="2400" dirty="0" smtClean="0"/>
              <a:t> Remove the barriers between discovering &amp; accessing information</a:t>
            </a:r>
            <a:endParaRPr lang="en-US" sz="2400" dirty="0" smtClean="0"/>
          </a:p>
          <a:p>
            <a:endParaRPr lang="en-US" dirty="0"/>
          </a:p>
        </p:txBody>
      </p:sp>
      <p:pic>
        <p:nvPicPr>
          <p:cNvPr id="3074" name="Picture 2" descr="C:\Users\hoode\Downloads\origin_4479445699.jpg"/>
          <p:cNvPicPr>
            <a:picLocks noChangeAspect="1" noChangeArrowheads="1"/>
          </p:cNvPicPr>
          <p:nvPr/>
        </p:nvPicPr>
        <p:blipFill>
          <a:blip r:embed="rId3"/>
          <a:srcRect/>
          <a:stretch>
            <a:fillRect/>
          </a:stretch>
        </p:blipFill>
        <p:spPr bwMode="auto">
          <a:xfrm>
            <a:off x="4920202" y="1143000"/>
            <a:ext cx="3766598" cy="4781550"/>
          </a:xfrm>
          <a:prstGeom prst="rect">
            <a:avLst/>
          </a:prstGeom>
          <a:noFill/>
        </p:spPr>
      </p:pic>
      <p:sp>
        <p:nvSpPr>
          <p:cNvPr id="5" name="TextBox 4"/>
          <p:cNvSpPr txBox="1"/>
          <p:nvPr/>
        </p:nvSpPr>
        <p:spPr>
          <a:xfrm>
            <a:off x="2481802" y="5924550"/>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a:t>
            </a:r>
            <a:endParaRPr lang="en-US" dirty="0"/>
          </a:p>
        </p:txBody>
      </p:sp>
      <p:sp>
        <p:nvSpPr>
          <p:cNvPr id="4" name="Text Placeholder 3"/>
          <p:cNvSpPr>
            <a:spLocks noGrp="1"/>
          </p:cNvSpPr>
          <p:nvPr>
            <p:ph type="body" sz="half" idx="2"/>
          </p:nvPr>
        </p:nvSpPr>
        <p:spPr>
          <a:xfrm>
            <a:off x="457200" y="990600"/>
            <a:ext cx="4267200" cy="5153025"/>
          </a:xfrm>
        </p:spPr>
        <p:txBody>
          <a:bodyPr/>
          <a:lstStyle/>
          <a:p>
            <a:r>
              <a:rPr lang="en-US" sz="2400" dirty="0" smtClean="0"/>
              <a:t>Digital Visitors &amp; Residents</a:t>
            </a:r>
          </a:p>
          <a:p>
            <a:pPr lvl="1">
              <a:buFont typeface="Arial" pitchFamily="34" charset="0"/>
              <a:buChar char="•"/>
            </a:pPr>
            <a:r>
              <a:rPr lang="en-US" sz="2400" dirty="0" smtClean="0"/>
              <a:t> Online survey</a:t>
            </a:r>
          </a:p>
          <a:p>
            <a:pPr lvl="1">
              <a:buFont typeface="Arial" pitchFamily="34" charset="0"/>
              <a:buChar char="•"/>
            </a:pPr>
            <a:r>
              <a:rPr lang="en-US" sz="2400" dirty="0" smtClean="0"/>
              <a:t> Continue with diaries &amp; interviews</a:t>
            </a:r>
          </a:p>
          <a:p>
            <a:pPr lvl="1">
              <a:buFont typeface="Arial" pitchFamily="34" charset="0"/>
              <a:buChar char="•"/>
            </a:pPr>
            <a:r>
              <a:rPr lang="en-US" sz="2400" dirty="0" smtClean="0"/>
              <a:t> Initial interviews with 12 new Emerging Stage participants</a:t>
            </a:r>
          </a:p>
          <a:p>
            <a:pPr lvl="1">
              <a:buFont typeface="Arial" pitchFamily="34" charset="0"/>
              <a:buChar char="•"/>
            </a:pPr>
            <a:r>
              <a:rPr lang="en-US" sz="2400" dirty="0" smtClean="0"/>
              <a:t> Monthly diaries with 6 new Emerging Stage participants</a:t>
            </a:r>
          </a:p>
          <a:p>
            <a:endParaRPr lang="en-US" dirty="0"/>
          </a:p>
        </p:txBody>
      </p:sp>
      <p:pic>
        <p:nvPicPr>
          <p:cNvPr id="5" name="Picture 3" descr="C:\Users\dardena\AppData\Local\Microsoft\Windows\Temporary Internet Files\Content.IE5\FFO6W2QO\MP900438482[1].jpg"/>
          <p:cNvPicPr>
            <a:picLocks noGrp="1" noChangeAspect="1" noChangeArrowheads="1"/>
          </p:cNvPicPr>
          <p:nvPr>
            <p:ph idx="1"/>
          </p:nvPr>
        </p:nvPicPr>
        <p:blipFill>
          <a:blip r:embed="rId3">
            <a:duotone>
              <a:schemeClr val="accent1">
                <a:shade val="45000"/>
                <a:satMod val="135000"/>
              </a:schemeClr>
              <a:prstClr val="white"/>
            </a:duotone>
            <a:lum bright="-2000" contrast="33000"/>
          </a:blip>
          <a:srcRect/>
          <a:stretch>
            <a:fillRect/>
          </a:stretch>
        </p:blipFill>
        <p:spPr bwMode="auto">
          <a:xfrm>
            <a:off x="5979473" y="1371600"/>
            <a:ext cx="1828372" cy="1224139"/>
          </a:xfrm>
          <a:prstGeom prst="rect">
            <a:avLst/>
          </a:prstGeom>
          <a:noFill/>
        </p:spPr>
      </p:pic>
      <p:grpSp>
        <p:nvGrpSpPr>
          <p:cNvPr id="3" name="Group 7"/>
          <p:cNvGrpSpPr/>
          <p:nvPr/>
        </p:nvGrpSpPr>
        <p:grpSpPr>
          <a:xfrm>
            <a:off x="4962526" y="2930756"/>
            <a:ext cx="1447800" cy="962025"/>
            <a:chOff x="457201" y="1600200"/>
            <a:chExt cx="4114800" cy="3112512"/>
          </a:xfrm>
          <a:solidFill>
            <a:srgbClr val="00B0F0"/>
          </a:solidFill>
        </p:grpSpPr>
        <p:sp>
          <p:nvSpPr>
            <p:cNvPr id="7" name="Rounded Rectangle 6"/>
            <p:cNvSpPr/>
            <p:nvPr/>
          </p:nvSpPr>
          <p:spPr>
            <a:xfrm>
              <a:off x="457201" y="1600200"/>
              <a:ext cx="4114800" cy="2658992"/>
            </a:xfrm>
            <a:prstGeom prst="roundRect">
              <a:avLst>
                <a:gd name="adj" fmla="val 4488"/>
              </a:avLst>
            </a:prstGeom>
            <a:grpFill/>
            <a:ln w="762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endParaRPr lang="en-US" sz="1200" b="1" cap="all" dirty="0"/>
            </a:p>
          </p:txBody>
        </p:sp>
        <p:sp>
          <p:nvSpPr>
            <p:cNvPr id="8" name="Isosceles Triangle 7"/>
            <p:cNvSpPr/>
            <p:nvPr/>
          </p:nvSpPr>
          <p:spPr>
            <a:xfrm rot="10800000">
              <a:off x="966451" y="4247645"/>
              <a:ext cx="505498" cy="465067"/>
            </a:xfrm>
            <a:prstGeom prst="triangle">
              <a:avLst/>
            </a:prstGeom>
            <a:grpFill/>
            <a:ln w="762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grpSp>
        <p:nvGrpSpPr>
          <p:cNvPr id="6" name="Group 7"/>
          <p:cNvGrpSpPr/>
          <p:nvPr/>
        </p:nvGrpSpPr>
        <p:grpSpPr>
          <a:xfrm flipH="1">
            <a:off x="5596365" y="4464249"/>
            <a:ext cx="1304926" cy="888683"/>
            <a:chOff x="457201" y="1600200"/>
            <a:chExt cx="4114800" cy="3112512"/>
          </a:xfrm>
          <a:solidFill>
            <a:srgbClr val="00B0F0"/>
          </a:solidFill>
        </p:grpSpPr>
        <p:sp>
          <p:nvSpPr>
            <p:cNvPr id="10" name="Rounded Rectangle 9"/>
            <p:cNvSpPr/>
            <p:nvPr/>
          </p:nvSpPr>
          <p:spPr>
            <a:xfrm>
              <a:off x="457201" y="1600200"/>
              <a:ext cx="4114800" cy="2658992"/>
            </a:xfrm>
            <a:prstGeom prst="roundRect">
              <a:avLst>
                <a:gd name="adj" fmla="val 4488"/>
              </a:avLst>
            </a:prstGeom>
            <a:grpFill/>
            <a:ln w="7620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endParaRPr lang="en-US" sz="1200" b="1" cap="all" dirty="0"/>
            </a:p>
          </p:txBody>
        </p:sp>
        <p:sp>
          <p:nvSpPr>
            <p:cNvPr id="11" name="Isosceles Triangle 10"/>
            <p:cNvSpPr/>
            <p:nvPr/>
          </p:nvSpPr>
          <p:spPr>
            <a:xfrm rot="10800000">
              <a:off x="966451" y="4247645"/>
              <a:ext cx="505498" cy="465067"/>
            </a:xfrm>
            <a:prstGeom prst="triangle">
              <a:avLst/>
            </a:prstGeom>
            <a:grpFill/>
            <a:ln w="7620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pic>
        <p:nvPicPr>
          <p:cNvPr id="12" name="Picture 7" descr="C:\Users\dardena\AppData\Local\Microsoft\Windows\Temporary Internet Files\Content.IE5\IFXUBJ0A\MP900401828[1].jpg"/>
          <p:cNvPicPr>
            <a:picLocks noChangeAspect="1" noChangeArrowheads="1"/>
          </p:cNvPicPr>
          <p:nvPr/>
        </p:nvPicPr>
        <p:blipFill>
          <a:blip r:embed="rId4"/>
          <a:srcRect/>
          <a:stretch>
            <a:fillRect/>
          </a:stretch>
        </p:blipFill>
        <p:spPr bwMode="auto">
          <a:xfrm>
            <a:off x="7300204" y="3274053"/>
            <a:ext cx="1386596" cy="2078879"/>
          </a:xfrm>
          <a:prstGeom prst="rect">
            <a:avLst/>
          </a:prstGeom>
          <a:noFill/>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Research</a:t>
            </a:r>
            <a:endParaRPr lang="en-US" b="1" dirty="0"/>
          </a:p>
        </p:txBody>
      </p:sp>
      <p:sp>
        <p:nvSpPr>
          <p:cNvPr id="4" name="Text Placeholder 3"/>
          <p:cNvSpPr>
            <a:spLocks noGrp="1"/>
          </p:cNvSpPr>
          <p:nvPr>
            <p:ph type="body" sz="half" idx="2"/>
          </p:nvPr>
        </p:nvSpPr>
        <p:spPr>
          <a:xfrm>
            <a:off x="152400" y="990600"/>
            <a:ext cx="4952999" cy="5153025"/>
          </a:xfrm>
        </p:spPr>
        <p:txBody>
          <a:bodyPr>
            <a:noAutofit/>
          </a:bodyPr>
          <a:lstStyle/>
          <a:p>
            <a:r>
              <a:rPr lang="en-US" sz="2400" b="1" dirty="0" smtClean="0"/>
              <a:t>Librarian Toolkit for Engagement</a:t>
            </a:r>
          </a:p>
          <a:p>
            <a:pPr>
              <a:buFont typeface="Arial" pitchFamily="34" charset="0"/>
              <a:buChar char="•"/>
            </a:pPr>
            <a:r>
              <a:rPr lang="en-US" sz="2400" dirty="0" smtClean="0"/>
              <a:t>Design Sessions</a:t>
            </a:r>
          </a:p>
          <a:p>
            <a:pPr lvl="1">
              <a:buFont typeface="Arial" pitchFamily="34" charset="0"/>
              <a:buChar char="•"/>
            </a:pPr>
            <a:r>
              <a:rPr lang="en-US" sz="2400" dirty="0" smtClean="0"/>
              <a:t> Librarians </a:t>
            </a:r>
          </a:p>
          <a:p>
            <a:pPr lvl="2">
              <a:buFont typeface="Arial" pitchFamily="34" charset="0"/>
              <a:buChar char="•"/>
            </a:pPr>
            <a:r>
              <a:rPr lang="en-US" sz="2400" dirty="0" smtClean="0"/>
              <a:t> ALA 2013</a:t>
            </a:r>
          </a:p>
          <a:p>
            <a:pPr lvl="2">
              <a:buFont typeface="Arial" pitchFamily="34" charset="0"/>
              <a:buChar char="•"/>
            </a:pPr>
            <a:r>
              <a:rPr lang="en-US" sz="2400" dirty="0" smtClean="0"/>
              <a:t> EDUCAUSE 2013</a:t>
            </a:r>
          </a:p>
          <a:p>
            <a:pPr lvl="1">
              <a:buFont typeface="Arial" pitchFamily="34" charset="0"/>
              <a:buChar char="•"/>
            </a:pPr>
            <a:r>
              <a:rPr lang="en-US" sz="2400" dirty="0" smtClean="0"/>
              <a:t> Educational Technology Staff</a:t>
            </a:r>
          </a:p>
          <a:p>
            <a:pPr lvl="2">
              <a:buFont typeface="Arial" pitchFamily="34" charset="0"/>
              <a:buChar char="•"/>
            </a:pPr>
            <a:r>
              <a:rPr lang="en-US" sz="2400" dirty="0" smtClean="0"/>
              <a:t> EDUCAUSE 2013</a:t>
            </a:r>
          </a:p>
          <a:p>
            <a:endParaRPr lang="en-US" sz="3200" dirty="0" smtClean="0"/>
          </a:p>
        </p:txBody>
      </p:sp>
      <p:pic>
        <p:nvPicPr>
          <p:cNvPr id="2050" name="Picture 2" descr="C:\Users\hoode\Downloads\large_6254923283.jpg"/>
          <p:cNvPicPr>
            <a:picLocks noChangeAspect="1" noChangeArrowheads="1"/>
          </p:cNvPicPr>
          <p:nvPr/>
        </p:nvPicPr>
        <p:blipFill>
          <a:blip r:embed="rId3"/>
          <a:srcRect l="8877" r="41808"/>
          <a:stretch>
            <a:fillRect/>
          </a:stretch>
        </p:blipFill>
        <p:spPr bwMode="auto">
          <a:xfrm>
            <a:off x="5105400" y="990599"/>
            <a:ext cx="3810000" cy="5153025"/>
          </a:xfrm>
          <a:prstGeom prst="rect">
            <a:avLst/>
          </a:prstGeom>
          <a:noFill/>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7" name="Content Placeholder 6"/>
          <p:cNvSpPr>
            <a:spLocks noGrp="1"/>
          </p:cNvSpPr>
          <p:nvPr>
            <p:ph idx="1"/>
          </p:nvPr>
        </p:nvSpPr>
        <p:spPr>
          <a:xfrm>
            <a:off x="152400" y="838200"/>
            <a:ext cx="8839200" cy="5486400"/>
          </a:xfrm>
        </p:spPr>
        <p:txBody>
          <a:bodyPr>
            <a:noAutofit/>
          </a:bodyPr>
          <a:lstStyle/>
          <a:p>
            <a:pPr>
              <a:buNone/>
            </a:pPr>
            <a:r>
              <a:rPr lang="en-US" sz="1600" dirty="0" smtClean="0"/>
              <a:t>ACRL Standards Committee. “Information Literacy Competency Standards for Higher Education.” </a:t>
            </a:r>
            <a:r>
              <a:rPr lang="en-US" sz="1600" i="1" dirty="0" smtClean="0"/>
              <a:t>ACRL Association of College &amp; Research Libraries. </a:t>
            </a:r>
            <a:r>
              <a:rPr lang="en-US" sz="1600" dirty="0" smtClean="0"/>
              <a:t>Accessed February 8, 2013.</a:t>
            </a:r>
            <a:r>
              <a:rPr lang="en-US" sz="1600" i="1" dirty="0" smtClean="0"/>
              <a:t> </a:t>
            </a:r>
            <a:r>
              <a:rPr lang="en-US" sz="1600" u="sng" dirty="0" smtClean="0">
                <a:hlinkClick r:id="rId3"/>
              </a:rPr>
              <a:t>http://www.ala.org/acrl/standards/informationliteracycompetency</a:t>
            </a:r>
            <a:r>
              <a:rPr lang="en-US" sz="1600" dirty="0" smtClean="0"/>
              <a:t>.</a:t>
            </a:r>
          </a:p>
          <a:p>
            <a:pPr>
              <a:buNone/>
            </a:pPr>
            <a:r>
              <a:rPr lang="en-US" sz="1600" dirty="0" smtClean="0">
                <a:latin typeface="Arial" pitchFamily="34" charset="0"/>
                <a:cs typeface="Arial" pitchFamily="34" charset="0"/>
              </a:rPr>
              <a:t>American Library Association. </a:t>
            </a:r>
            <a:r>
              <a:rPr lang="en-US" sz="1600" i="1" dirty="0" smtClean="0">
                <a:latin typeface="Arial" pitchFamily="34" charset="0"/>
                <a:cs typeface="Arial" pitchFamily="34" charset="0"/>
              </a:rPr>
              <a:t>Presidential Committee on Information Literacy: Final Report.</a:t>
            </a:r>
            <a:r>
              <a:rPr lang="en-US" sz="1600" dirty="0" smtClean="0">
                <a:latin typeface="Arial" pitchFamily="34" charset="0"/>
                <a:cs typeface="Arial" pitchFamily="34" charset="0"/>
              </a:rPr>
              <a:t> Chicago: American Library Association, 1989.</a:t>
            </a:r>
            <a:r>
              <a:rPr lang="en-US" sz="1600" dirty="0" smtClean="0"/>
              <a:t> </a:t>
            </a:r>
          </a:p>
          <a:p>
            <a:pPr>
              <a:buNone/>
            </a:pPr>
            <a:r>
              <a:rPr lang="en-US" sz="1600" dirty="0" smtClean="0"/>
              <a:t>Connaway, Lynn Silipigni, Timothy J. Dickey, and Marie L. Radford. “‘If it is too inconvenient I’m not going after it:’ Convenience as a Critical Factor in Information-seeking Behaviors.” </a:t>
            </a:r>
            <a:r>
              <a:rPr lang="en-US" sz="1600" i="1" dirty="0" smtClean="0"/>
              <a:t>Library &amp; Information Science Research</a:t>
            </a:r>
            <a:r>
              <a:rPr lang="en-US" sz="1600" dirty="0" smtClean="0"/>
              <a:t> 33, no. 3 (2011): 179-190. </a:t>
            </a:r>
          </a:p>
          <a:p>
            <a:pPr>
              <a:buNone/>
            </a:pPr>
            <a:r>
              <a:rPr lang="en-US" sz="1600" dirty="0" smtClean="0"/>
              <a:t> Connaway, Lynn Silipigni, Donna Lanclos, and Erin M. Hood. “‘I find Google a lot easier than going to the library website.’ Imagine Ways to Innovate and Inspire Students to Use the Academic Library.” </a:t>
            </a:r>
            <a:r>
              <a:rPr lang="en-US" sz="1600" i="1" dirty="0" smtClean="0"/>
              <a:t>Proceedings of the Association of College &amp; Research Libraries (ACRL) 2013 conference, April 10-13, 2013, Indianapolis, IN (Forthcoming).</a:t>
            </a:r>
            <a:r>
              <a:rPr lang="en-US" sz="1600" dirty="0" smtClean="0"/>
              <a:t> </a:t>
            </a:r>
          </a:p>
          <a:p>
            <a:pPr>
              <a:buNone/>
            </a:pPr>
            <a:r>
              <a:rPr lang="en-US" sz="1600" dirty="0" smtClean="0"/>
              <a:t> Connaway, Lynn Silipigni, Donna Lanclos, David White, Alison Le Cornu, and Erin M. Hood. “User-centered Decision Making: A New Model for Developing Academic Library Services and Systems.” </a:t>
            </a:r>
            <a:r>
              <a:rPr lang="en-US" sz="1600" i="1" dirty="0" smtClean="0"/>
              <a:t>IFLA World Library and Information Congress 2012 Helsinki Proceedings: Libraries Now! Inspiring, Surprising, Empowering </a:t>
            </a:r>
            <a:r>
              <a:rPr lang="en-US" sz="1600" dirty="0" smtClean="0"/>
              <a:t>(2012). </a:t>
            </a:r>
            <a:r>
              <a:rPr lang="en-US" sz="1600" u="sng" dirty="0" smtClean="0">
                <a:hlinkClick r:id="rId4"/>
              </a:rPr>
              <a:t>http://conference.ifla.org/sites/default/files/files/papers/wlic2012/76-connaway-en.pdf</a:t>
            </a:r>
            <a:r>
              <a:rPr lang="en-US" sz="1600" dirty="0" smtClean="0"/>
              <a:t>.</a:t>
            </a:r>
          </a:p>
          <a:p>
            <a:pPr>
              <a:buNone/>
            </a:pPr>
            <a:endParaRPr lang="en-US" sz="1600" dirty="0">
              <a:latin typeface="+mn-lt"/>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900"/>
              </a:spcBef>
            </a:pPr>
            <a:r>
              <a:rPr lang="en-US" dirty="0" smtClean="0"/>
              <a:t>Selected Bibliography</a:t>
            </a:r>
            <a:endParaRPr lang="en-US" dirty="0"/>
          </a:p>
        </p:txBody>
      </p:sp>
      <p:sp>
        <p:nvSpPr>
          <p:cNvPr id="6" name="Text Placeholder 5"/>
          <p:cNvSpPr>
            <a:spLocks noGrp="1"/>
          </p:cNvSpPr>
          <p:nvPr>
            <p:ph type="body" sz="half" idx="2"/>
          </p:nvPr>
        </p:nvSpPr>
        <p:spPr>
          <a:xfrm>
            <a:off x="152400" y="838200"/>
            <a:ext cx="8763000" cy="5334000"/>
          </a:xfrm>
        </p:spPr>
        <p:txBody>
          <a:bodyPr>
            <a:noAutofit/>
          </a:bodyPr>
          <a:lstStyle/>
          <a:p>
            <a:pPr marL="236538" indent="-236538"/>
            <a:r>
              <a:rPr lang="en-US" sz="1500" dirty="0" smtClean="0"/>
              <a:t>Connaway, Lynn Silipigni, Chandra </a:t>
            </a:r>
            <a:r>
              <a:rPr lang="en-US" sz="1500" dirty="0" err="1" smtClean="0"/>
              <a:t>Prabha</a:t>
            </a:r>
            <a:r>
              <a:rPr lang="en-US" sz="1500" dirty="0" smtClean="0"/>
              <a:t>, and Timothy J. Dickey. </a:t>
            </a:r>
            <a:r>
              <a:rPr lang="en-US" sz="1500" i="1" dirty="0" smtClean="0"/>
              <a:t>Sense-making the Information Confluence: The Whys and </a:t>
            </a:r>
            <a:r>
              <a:rPr lang="en-US" sz="1500" i="1" dirty="0" err="1" smtClean="0"/>
              <a:t>Hows</a:t>
            </a:r>
            <a:r>
              <a:rPr lang="en-US" sz="1500" i="1" dirty="0" smtClean="0"/>
              <a:t> of College and University User </a:t>
            </a:r>
            <a:r>
              <a:rPr lang="en-US" sz="1500" i="1" dirty="0" err="1" smtClean="0"/>
              <a:t>Satisficing</a:t>
            </a:r>
            <a:r>
              <a:rPr lang="en-US" sz="1500" i="1" dirty="0" smtClean="0"/>
              <a:t> of Information Needs. Phase III: Focus Group Interview Study. </a:t>
            </a:r>
            <a:r>
              <a:rPr lang="en-US" sz="1500" dirty="0" smtClean="0"/>
              <a:t>Report on National Leadership Grant LG-02-03-0062-03, to Institute of Museum and Library Services. Columbus, OH: School of Communication, The Ohio State University, 2006.</a:t>
            </a:r>
          </a:p>
          <a:p>
            <a:pPr marL="236538" indent="-236538"/>
            <a:r>
              <a:rPr lang="en-US" sz="1500" dirty="0" smtClean="0"/>
              <a:t>Connaway, Lynn Silipigni, and Marie L. Radford. </a:t>
            </a:r>
            <a:r>
              <a:rPr lang="en-US" sz="1500" i="1" dirty="0" smtClean="0"/>
              <a:t>Seeking Synchronicity: Revelations and Recommendations for Virtual Reference.</a:t>
            </a:r>
            <a:r>
              <a:rPr lang="en-US" sz="1500" dirty="0" smtClean="0"/>
              <a:t> Dublin, OH: OCLC Research, 2011. </a:t>
            </a:r>
            <a:r>
              <a:rPr lang="en-US" sz="1500" u="sng" dirty="0" smtClean="0">
                <a:hlinkClick r:id="rId3"/>
              </a:rPr>
              <a:t>http://www.oclc.org/reports/synchronicity/full.pdf</a:t>
            </a:r>
            <a:r>
              <a:rPr lang="en-US" sz="1500" dirty="0" smtClean="0"/>
              <a:t>.</a:t>
            </a:r>
          </a:p>
          <a:p>
            <a:pPr marL="236538" indent="-236538"/>
            <a:r>
              <a:rPr lang="en-US" sz="1500" dirty="0" smtClean="0"/>
              <a:t>Connaway, Lynn Silipigni, David White, and </a:t>
            </a:r>
            <a:r>
              <a:rPr lang="en-US" sz="1500" dirty="0" err="1" smtClean="0"/>
              <a:t>Lorcan</a:t>
            </a:r>
            <a:r>
              <a:rPr lang="en-US" sz="1500" dirty="0" smtClean="0"/>
              <a:t> Dempsey.  </a:t>
            </a:r>
            <a:r>
              <a:rPr lang="en-US" sz="1500" i="1" dirty="0" smtClean="0"/>
              <a:t>Digital Visitors and Residents: What Motivates Engagement with the Digital Information Environment? An Update on Current Findings</a:t>
            </a:r>
            <a:r>
              <a:rPr lang="en-US" sz="1500" dirty="0" smtClean="0"/>
              <a:t>. Video presentation, October 13, 2011. </a:t>
            </a:r>
            <a:r>
              <a:rPr lang="en-US" sz="1500" dirty="0" smtClean="0">
                <a:hlinkClick r:id="rId4"/>
              </a:rPr>
              <a:t>http://www.youtube.com/watch?v=ZCBoLWynsl8</a:t>
            </a:r>
            <a:r>
              <a:rPr lang="en-US" sz="1500" dirty="0" smtClean="0"/>
              <a:t>.</a:t>
            </a:r>
          </a:p>
          <a:p>
            <a:pPr marL="236538" indent="-236538"/>
            <a:r>
              <a:rPr lang="en-US" sz="1500" dirty="0" smtClean="0"/>
              <a:t>De Rosa, Cathy. </a:t>
            </a:r>
            <a:r>
              <a:rPr lang="en-US" sz="1500" i="1" dirty="0" smtClean="0"/>
              <a:t>Perceptions of Libraries and Information Resources: A Report to the OCLC Membership</a:t>
            </a:r>
            <a:r>
              <a:rPr lang="en-US" sz="1500" dirty="0" smtClean="0"/>
              <a:t>. Dublin, OH: OCLC Online Computer Library Center, 2005. </a:t>
            </a:r>
            <a:r>
              <a:rPr lang="en-US" sz="1500" u="sng" dirty="0" smtClean="0">
                <a:hlinkClick r:id="rId5"/>
              </a:rPr>
              <a:t>http://www.oclc.org/us/en/reports/2005perceptions.htm</a:t>
            </a:r>
            <a:r>
              <a:rPr lang="en-US" sz="1500" dirty="0" smtClean="0"/>
              <a:t>.</a:t>
            </a:r>
          </a:p>
          <a:p>
            <a:pPr marL="225425" indent="-225425"/>
            <a:r>
              <a:rPr lang="en-US" sz="1500" dirty="0" smtClean="0"/>
              <a:t>Digital Literacy Task Force. “Digital Literacy Definition.” </a:t>
            </a:r>
            <a:r>
              <a:rPr lang="en-US" sz="1500" i="1" dirty="0" smtClean="0"/>
              <a:t>ALA Connect</a:t>
            </a:r>
            <a:r>
              <a:rPr lang="en-US" sz="1500" dirty="0" smtClean="0"/>
              <a:t>. September 14, 2012. </a:t>
            </a:r>
            <a:r>
              <a:rPr lang="en-US" sz="1500" u="sng" dirty="0" smtClean="0">
                <a:hlinkClick r:id="rId6"/>
              </a:rPr>
              <a:t>http://connect.ala.org/node/181197</a:t>
            </a:r>
            <a:r>
              <a:rPr lang="en-US" sz="1500" dirty="0" smtClean="0"/>
              <a:t>.</a:t>
            </a:r>
          </a:p>
          <a:p>
            <a:pPr marL="225425" indent="-225425"/>
            <a:r>
              <a:rPr lang="en-US" sz="1500" dirty="0" smtClean="0"/>
              <a:t> </a:t>
            </a:r>
            <a:r>
              <a:rPr lang="en-US" sz="1500" dirty="0" err="1" smtClean="0"/>
              <a:t>Francke</a:t>
            </a:r>
            <a:r>
              <a:rPr lang="en-US" sz="1500" dirty="0" smtClean="0"/>
              <a:t>, Helena, and </a:t>
            </a:r>
            <a:r>
              <a:rPr lang="en-US" sz="1500" dirty="0" err="1" smtClean="0"/>
              <a:t>Olof</a:t>
            </a:r>
            <a:r>
              <a:rPr lang="en-US" sz="1500" dirty="0" smtClean="0"/>
              <a:t> </a:t>
            </a:r>
            <a:r>
              <a:rPr lang="en-US" sz="1500" dirty="0" err="1" smtClean="0"/>
              <a:t>Sundin</a:t>
            </a:r>
            <a:r>
              <a:rPr lang="en-US" sz="1500" dirty="0" smtClean="0"/>
              <a:t>. “Negotiating the Role of Sources: Educators’ Conceptions of Credibility in Participatory Media.” </a:t>
            </a:r>
            <a:r>
              <a:rPr lang="en-US" sz="1500" i="1" dirty="0" smtClean="0"/>
              <a:t>Library &amp; Information Science Research</a:t>
            </a:r>
            <a:r>
              <a:rPr lang="en-US" sz="1500" dirty="0" smtClean="0"/>
              <a:t> 34, no. 3 (2012): 169-175. </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6" name="Text Placeholder 5"/>
          <p:cNvSpPr>
            <a:spLocks noGrp="1"/>
          </p:cNvSpPr>
          <p:nvPr>
            <p:ph type="body" sz="half" idx="2"/>
          </p:nvPr>
        </p:nvSpPr>
        <p:spPr>
          <a:xfrm>
            <a:off x="152400" y="838200"/>
            <a:ext cx="8839200" cy="5410200"/>
          </a:xfrm>
        </p:spPr>
        <p:txBody>
          <a:bodyPr>
            <a:noAutofit/>
          </a:bodyPr>
          <a:lstStyle/>
          <a:p>
            <a:pPr marL="225425" indent="-225425"/>
            <a:r>
              <a:rPr lang="en-US" sz="1600" dirty="0" smtClean="0"/>
              <a:t> Head, Alison J., and Michael B. Eisenberg. “How Today’s College Students Use Wikipedia for Course-related Research.” </a:t>
            </a:r>
            <a:r>
              <a:rPr lang="en-US" sz="1600" i="1" dirty="0" smtClean="0"/>
              <a:t>First Monday</a:t>
            </a:r>
            <a:r>
              <a:rPr lang="en-US" sz="1600" dirty="0" smtClean="0"/>
              <a:t> 15, no. 3 (2010). </a:t>
            </a:r>
            <a:r>
              <a:rPr lang="en-US" sz="1600" u="sng" dirty="0" smtClean="0">
                <a:hlinkClick r:id="rId3"/>
              </a:rPr>
              <a:t>http://firstmonday.org/htbin/cgiwrap/bin/ojs/index.php/fm/article/view/2830/2476</a:t>
            </a:r>
            <a:r>
              <a:rPr lang="en-US" sz="1600" dirty="0" smtClean="0"/>
              <a:t>.</a:t>
            </a:r>
          </a:p>
          <a:p>
            <a:pPr marL="225425" indent="-225425"/>
            <a:r>
              <a:rPr lang="en-US" sz="1600" dirty="0" smtClean="0"/>
              <a:t> Lim, </a:t>
            </a:r>
            <a:r>
              <a:rPr lang="en-US" sz="1600" dirty="0" err="1" smtClean="0"/>
              <a:t>Sook</a:t>
            </a:r>
            <a:r>
              <a:rPr lang="en-US" sz="1600" dirty="0" smtClean="0"/>
              <a:t>, and Christine Simon. “Credibility </a:t>
            </a:r>
            <a:r>
              <a:rPr lang="en-US" sz="1600" dirty="0" err="1" smtClean="0"/>
              <a:t>Judgement</a:t>
            </a:r>
            <a:r>
              <a:rPr lang="en-US" sz="1600" dirty="0" smtClean="0"/>
              <a:t> and Verification Behavior of College Students Concerning Wikipedia.” </a:t>
            </a:r>
            <a:r>
              <a:rPr lang="en-US" sz="1600" i="1" dirty="0" smtClean="0"/>
              <a:t>First Monday</a:t>
            </a:r>
            <a:r>
              <a:rPr lang="en-US" sz="1600" dirty="0" smtClean="0"/>
              <a:t> 16, no. 4 (2011). </a:t>
            </a:r>
            <a:r>
              <a:rPr lang="en-US" sz="1600" u="sng" dirty="0" smtClean="0">
                <a:hlinkClick r:id="rId4"/>
              </a:rPr>
              <a:t>http://firstmonday.org/htbin/cgiwrap/bin/ojs/index.php/fm/article/view/3263/2860</a:t>
            </a:r>
            <a:r>
              <a:rPr lang="en-US" sz="1600" dirty="0" smtClean="0"/>
              <a:t>.</a:t>
            </a:r>
          </a:p>
          <a:p>
            <a:pPr marL="225425" indent="-225425"/>
            <a:r>
              <a:rPr lang="en-US" sz="1600" dirty="0" smtClean="0"/>
              <a:t> </a:t>
            </a:r>
            <a:r>
              <a:rPr lang="en-US" sz="1600" dirty="0" err="1" smtClean="0"/>
              <a:t>McKiel</a:t>
            </a:r>
            <a:r>
              <a:rPr lang="en-US" sz="1600" dirty="0" smtClean="0"/>
              <a:t>, Allen. “2011 Global Student E-book Survey.” </a:t>
            </a:r>
            <a:r>
              <a:rPr lang="en-US" sz="1600" dirty="0" err="1" smtClean="0"/>
              <a:t>n.p</a:t>
            </a:r>
            <a:r>
              <a:rPr lang="en-US" sz="1600" dirty="0" smtClean="0"/>
              <a:t>.: </a:t>
            </a:r>
            <a:r>
              <a:rPr lang="en-US" sz="1600" dirty="0" err="1" smtClean="0"/>
              <a:t>ebrary</a:t>
            </a:r>
            <a:r>
              <a:rPr lang="en-US" sz="1600" dirty="0" smtClean="0"/>
              <a:t>, 2012. </a:t>
            </a:r>
            <a:r>
              <a:rPr lang="en-US" sz="1600" u="sng" dirty="0" smtClean="0">
                <a:hlinkClick r:id="rId5"/>
              </a:rPr>
              <a:t>http://site.ebrary.com/lib/surveys/docDetail.action?docID=80076107</a:t>
            </a:r>
            <a:r>
              <a:rPr lang="en-US" sz="1600" dirty="0" smtClean="0"/>
              <a:t>.</a:t>
            </a:r>
          </a:p>
          <a:p>
            <a:pPr marL="225425" indent="-225425"/>
            <a:r>
              <a:rPr lang="en-US" sz="1600" dirty="0" smtClean="0"/>
              <a:t> </a:t>
            </a:r>
            <a:r>
              <a:rPr lang="en-US" sz="1600" dirty="0" err="1" smtClean="0"/>
              <a:t>Prabha</a:t>
            </a:r>
            <a:r>
              <a:rPr lang="en-US" sz="1600" dirty="0" smtClean="0"/>
              <a:t>, Chandra, Lynn Silipigni Connaway, and Timothy J. Dickey. </a:t>
            </a:r>
            <a:r>
              <a:rPr lang="en-US" sz="1600" i="1" dirty="0" smtClean="0"/>
              <a:t>Sense-making the Information Confluence: The Whys and </a:t>
            </a:r>
            <a:r>
              <a:rPr lang="en-US" sz="1600" i="1" dirty="0" err="1" smtClean="0"/>
              <a:t>Hows</a:t>
            </a:r>
            <a:r>
              <a:rPr lang="en-US" sz="1600" i="1" dirty="0" smtClean="0"/>
              <a:t> of College and University User </a:t>
            </a:r>
            <a:r>
              <a:rPr lang="en-US" sz="1600" i="1" dirty="0" err="1" smtClean="0"/>
              <a:t>Satisficing</a:t>
            </a:r>
            <a:r>
              <a:rPr lang="en-US" sz="1600" i="1" dirty="0" smtClean="0"/>
              <a:t> of Information Needs. Phase IV: Semi-Structured Interview Study. </a:t>
            </a:r>
            <a:r>
              <a:rPr lang="en-US" sz="1600" dirty="0" smtClean="0"/>
              <a:t>Funded by the Institute of Museum and Library Services. Columbus, OH: School of Communication, The Ohio State University, 2006.</a:t>
            </a:r>
          </a:p>
          <a:p>
            <a:pPr marL="225425" indent="-225425"/>
            <a:r>
              <a:rPr lang="en-US" sz="1600" dirty="0" err="1" smtClean="0"/>
              <a:t>Sundin</a:t>
            </a:r>
            <a:r>
              <a:rPr lang="en-US" sz="1600" dirty="0" smtClean="0"/>
              <a:t>, </a:t>
            </a:r>
            <a:r>
              <a:rPr lang="en-US" sz="1600" dirty="0" err="1" smtClean="0"/>
              <a:t>Olof</a:t>
            </a:r>
            <a:r>
              <a:rPr lang="en-US" sz="1600" dirty="0" smtClean="0"/>
              <a:t>, and Helena </a:t>
            </a:r>
            <a:r>
              <a:rPr lang="en-US" sz="1600" dirty="0" err="1" smtClean="0"/>
              <a:t>Francke</a:t>
            </a:r>
            <a:r>
              <a:rPr lang="en-US" sz="1600" dirty="0" smtClean="0"/>
              <a:t>. “In Search of Credibility: Pupils’ Information Practices in Learning Environments.” </a:t>
            </a:r>
            <a:r>
              <a:rPr lang="en-US" sz="1600" i="1" dirty="0" smtClean="0"/>
              <a:t>Information Research </a:t>
            </a:r>
            <a:r>
              <a:rPr lang="en-US" sz="1600" dirty="0" smtClean="0"/>
              <a:t>14, no. 4 (2009). </a:t>
            </a:r>
            <a:r>
              <a:rPr lang="en-US" sz="1600" u="sng" dirty="0" smtClean="0">
                <a:hlinkClick r:id="rId6"/>
              </a:rPr>
              <a:t>http://informationr.net/ir/14-4/paper418.html</a:t>
            </a:r>
            <a:r>
              <a:rPr lang="en-US" sz="1600" dirty="0" smtClean="0"/>
              <a:t>.</a:t>
            </a:r>
          </a:p>
          <a:p>
            <a:pPr marL="225425" indent="-225425"/>
            <a:r>
              <a:rPr lang="en-US" sz="1600" dirty="0" smtClean="0"/>
              <a:t> White, David. </a:t>
            </a:r>
            <a:r>
              <a:rPr lang="en-US" sz="1600" i="1" dirty="0" smtClean="0"/>
              <a:t>The Learning Black Market </a:t>
            </a:r>
            <a:r>
              <a:rPr lang="en-US" sz="1600" dirty="0" smtClean="0"/>
              <a:t>(</a:t>
            </a:r>
            <a:r>
              <a:rPr lang="en-US" sz="1600" dirty="0" err="1" smtClean="0"/>
              <a:t>blogpost</a:t>
            </a:r>
            <a:r>
              <a:rPr lang="en-US" sz="1600" dirty="0" smtClean="0"/>
              <a:t>). September 30, 2011. </a:t>
            </a:r>
            <a:r>
              <a:rPr lang="en-US" sz="1600" u="sng" dirty="0" smtClean="0">
                <a:hlinkClick r:id="rId7"/>
              </a:rPr>
              <a:t>http://tallblog.conted.ox.ac.uk/index.php/2011/09/30/the-learning-black-market/</a:t>
            </a:r>
            <a:r>
              <a:rPr lang="en-US" sz="1600" dirty="0" smtClean="0"/>
              <a:t>.</a:t>
            </a:r>
          </a:p>
          <a:p>
            <a:pPr marL="225425" indent="-225425"/>
            <a:r>
              <a:rPr lang="en-US" sz="1400" dirty="0" smtClean="0"/>
              <a:t> </a:t>
            </a:r>
          </a:p>
          <a:p>
            <a:pPr marL="225425" indent="-225425"/>
            <a:r>
              <a:rPr lang="en-US" sz="1400" dirty="0" smtClean="0"/>
              <a:t> </a:t>
            </a:r>
          </a:p>
          <a:p>
            <a:pPr marL="225425" indent="-225425"/>
            <a:endParaRPr lang="en-US" sz="1400" dirty="0"/>
          </a:p>
        </p:txBody>
      </p:sp>
      <p:sp>
        <p:nvSpPr>
          <p:cNvPr id="5" name="Content Placeholder 6"/>
          <p:cNvSpPr txBox="1">
            <a:spLocks/>
          </p:cNvSpPr>
          <p:nvPr/>
        </p:nvSpPr>
        <p:spPr>
          <a:xfrm>
            <a:off x="152400" y="838200"/>
            <a:ext cx="8839200" cy="5153025"/>
          </a:xfrm>
          <a:prstGeom prst="rect">
            <a:avLst/>
          </a:prstGeom>
        </p:spPr>
        <p:txBody>
          <a:bodyPr>
            <a:noAutofit/>
          </a:bodyPr>
          <a:lstStyle/>
          <a:p>
            <a:pPr marL="334963" indent="-334963"/>
            <a:endParaRPr lang="en-US" sz="1200" u="sng"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Bibliography</a:t>
            </a:r>
            <a:endParaRPr lang="en-US" dirty="0"/>
          </a:p>
        </p:txBody>
      </p:sp>
      <p:sp>
        <p:nvSpPr>
          <p:cNvPr id="6" name="Text Placeholder 5"/>
          <p:cNvSpPr>
            <a:spLocks noGrp="1"/>
          </p:cNvSpPr>
          <p:nvPr>
            <p:ph type="body" sz="half" idx="2"/>
          </p:nvPr>
        </p:nvSpPr>
        <p:spPr>
          <a:xfrm>
            <a:off x="152400" y="838200"/>
            <a:ext cx="8381999" cy="5410200"/>
          </a:xfrm>
        </p:spPr>
        <p:txBody>
          <a:bodyPr>
            <a:noAutofit/>
          </a:bodyPr>
          <a:lstStyle/>
          <a:p>
            <a:pPr marL="225425" indent="-225425"/>
            <a:r>
              <a:rPr lang="en-US" sz="1600" dirty="0" smtClean="0"/>
              <a:t> White, David S., and Lynn Silipigni Connaway. </a:t>
            </a:r>
            <a:r>
              <a:rPr lang="en-US" sz="1600" i="1" dirty="0" smtClean="0"/>
              <a:t>Visitors &amp; Residents: What Motivates Engagement with the Digital Information Environment.</a:t>
            </a:r>
            <a:r>
              <a:rPr lang="en-US" sz="1600" dirty="0" smtClean="0"/>
              <a:t> 2011-2012. Funded by JISC, OCLC, and Oxford University. </a:t>
            </a:r>
            <a:r>
              <a:rPr lang="en-US" sz="1600" u="sng" dirty="0" smtClean="0">
                <a:hlinkClick r:id="rId3"/>
              </a:rPr>
              <a:t>http://www.oclc.org/research/activities/vandr/</a:t>
            </a:r>
            <a:r>
              <a:rPr lang="en-US" sz="1600" u="sng" dirty="0" smtClean="0"/>
              <a:t>.</a:t>
            </a:r>
            <a:r>
              <a:rPr lang="en-US" sz="1600" dirty="0" smtClean="0"/>
              <a:t> </a:t>
            </a:r>
          </a:p>
          <a:p>
            <a:pPr marL="225425" lvl="2" indent="-225425"/>
            <a:r>
              <a:rPr lang="en-US" sz="1600" dirty="0" smtClean="0">
                <a:latin typeface="Arial" pitchFamily="34" charset="0"/>
                <a:cs typeface="Arial" pitchFamily="34" charset="0"/>
              </a:rPr>
              <a:t>White, David S., and Alison Le Cornu, A. “Visitors and Residents: A  New Typology for Online Engagement.” </a:t>
            </a:r>
            <a:r>
              <a:rPr lang="en-US" sz="1600" i="1" dirty="0" smtClean="0">
                <a:latin typeface="Arial" pitchFamily="34" charset="0"/>
                <a:cs typeface="Arial" pitchFamily="34" charset="0"/>
              </a:rPr>
              <a:t>First Monday</a:t>
            </a:r>
            <a:r>
              <a:rPr lang="en-US" sz="1600" dirty="0" smtClean="0">
                <a:latin typeface="Arial" pitchFamily="34" charset="0"/>
                <a:cs typeface="Arial" pitchFamily="34" charset="0"/>
              </a:rPr>
              <a:t> 16, no. 9 (2011).  </a:t>
            </a:r>
            <a:r>
              <a:rPr lang="en-US" sz="1600" u="sng" dirty="0" smtClean="0">
                <a:latin typeface="Arial" pitchFamily="34" charset="0"/>
                <a:cs typeface="Arial" pitchFamily="34" charset="0"/>
                <a:hlinkClick r:id="rId4"/>
              </a:rPr>
              <a:t>http://firstmonday.org/htbin/cgiwrap/bin/ojs/index.php/fm/article/viewArticle/3171/3049</a:t>
            </a:r>
            <a:r>
              <a:rPr lang="en-US" sz="1600" u="sng" dirty="0" smtClean="0">
                <a:latin typeface="Arial" pitchFamily="34" charset="0"/>
                <a:cs typeface="Arial" pitchFamily="34" charset="0"/>
              </a:rPr>
              <a:t>.</a:t>
            </a:r>
            <a:endParaRPr lang="en-US" sz="1600" dirty="0" smtClean="0">
              <a:latin typeface="Arial" pitchFamily="34" charset="0"/>
              <a:cs typeface="Arial" pitchFamily="34" charset="0"/>
            </a:endParaRPr>
          </a:p>
          <a:p>
            <a:pPr marL="225425" lvl="2" indent="-225425"/>
            <a:r>
              <a:rPr lang="en-US" sz="1600" dirty="0" smtClean="0">
                <a:latin typeface="Arial" pitchFamily="34" charset="0"/>
                <a:cs typeface="Arial" pitchFamily="34" charset="0"/>
              </a:rPr>
              <a:t>White, David S., and Alison Le Cornu, A. “Visitors and Residents: A  New Typology for Online Engagement.” </a:t>
            </a:r>
            <a:r>
              <a:rPr lang="en-US" sz="1600" i="1" dirty="0" smtClean="0">
                <a:latin typeface="Arial" pitchFamily="34" charset="0"/>
                <a:cs typeface="Arial" pitchFamily="34" charset="0"/>
              </a:rPr>
              <a:t>First Monday</a:t>
            </a:r>
            <a:r>
              <a:rPr lang="en-US" sz="1600" dirty="0" smtClean="0">
                <a:latin typeface="Arial" pitchFamily="34" charset="0"/>
                <a:cs typeface="Arial" pitchFamily="34" charset="0"/>
              </a:rPr>
              <a:t> 16, no. 9 (2011).  </a:t>
            </a:r>
            <a:r>
              <a:rPr lang="en-US" sz="1600" u="sng" dirty="0" smtClean="0">
                <a:latin typeface="Arial" pitchFamily="34" charset="0"/>
                <a:cs typeface="Arial" pitchFamily="34" charset="0"/>
                <a:hlinkClick r:id="rId4"/>
              </a:rPr>
              <a:t>http://firstmonday.org/htbin/cgiwrap/bin/ojs/index.php/fm/article/viewArticle/3171/3049</a:t>
            </a:r>
            <a:r>
              <a:rPr lang="en-US" sz="1600" u="sng" dirty="0" smtClean="0">
                <a:latin typeface="Arial" pitchFamily="34" charset="0"/>
                <a:cs typeface="Arial" pitchFamily="34" charset="0"/>
              </a:rPr>
              <a:t>.</a:t>
            </a:r>
          </a:p>
          <a:p>
            <a:pPr marL="225425" indent="-225425"/>
            <a:r>
              <a:rPr lang="en-US" sz="1600" dirty="0" smtClean="0"/>
              <a:t>Wolcott, Harry F. </a:t>
            </a:r>
            <a:r>
              <a:rPr lang="en-US" sz="1600" i="1" dirty="0" smtClean="0"/>
              <a:t>The Art of Fieldwork</a:t>
            </a:r>
            <a:r>
              <a:rPr lang="en-US" sz="1600" dirty="0" smtClean="0"/>
              <a:t>. Walnut Creek, CA: </a:t>
            </a:r>
            <a:r>
              <a:rPr lang="en-US" sz="1600" dirty="0" err="1" smtClean="0"/>
              <a:t>AltaMira</a:t>
            </a:r>
            <a:r>
              <a:rPr lang="en-US" sz="1600" dirty="0" smtClean="0"/>
              <a:t> Press, 1995. </a:t>
            </a:r>
          </a:p>
          <a:p>
            <a:pPr marL="225425" indent="-225425"/>
            <a:r>
              <a:rPr lang="en-US" sz="1600" dirty="0" smtClean="0"/>
              <a:t>Wolcott, Harry F. </a:t>
            </a:r>
            <a:r>
              <a:rPr lang="en-US" sz="1600" i="1" dirty="0" smtClean="0"/>
              <a:t>Ethnography: A Way of Seeing</a:t>
            </a:r>
            <a:r>
              <a:rPr lang="en-US" sz="1600" dirty="0" smtClean="0"/>
              <a:t>. Walnut Creek, CA: </a:t>
            </a:r>
            <a:r>
              <a:rPr lang="en-US" sz="1600" dirty="0" err="1" smtClean="0"/>
              <a:t>AltaMira</a:t>
            </a:r>
            <a:r>
              <a:rPr lang="en-US" sz="1600" dirty="0" smtClean="0"/>
              <a:t> Press, 1999. </a:t>
            </a:r>
          </a:p>
          <a:p>
            <a:pPr marL="225425" indent="-225425"/>
            <a:r>
              <a:rPr lang="en-US" sz="1600" dirty="0" smtClean="0"/>
              <a:t>Wu, </a:t>
            </a:r>
            <a:r>
              <a:rPr lang="en-US" sz="1600" dirty="0" err="1" smtClean="0"/>
              <a:t>Somaly</a:t>
            </a:r>
            <a:r>
              <a:rPr lang="en-US" sz="1600" dirty="0" smtClean="0"/>
              <a:t> Kim, and Donna Lanclos. "Re-imagining the Users' Experience: An Ethnographic Approach to Web Usability and Space Design.” </a:t>
            </a:r>
            <a:r>
              <a:rPr lang="en-US" sz="1600" i="1" dirty="0" smtClean="0"/>
              <a:t>Reference Services Review</a:t>
            </a:r>
            <a:r>
              <a:rPr lang="en-US" sz="1600" dirty="0" smtClean="0"/>
              <a:t> 39, no. 3 (2011): 369-389. </a:t>
            </a:r>
          </a:p>
          <a:p>
            <a:pPr marL="225425" indent="-225425"/>
            <a:r>
              <a:rPr lang="en-US" sz="1600" dirty="0" err="1" smtClean="0"/>
              <a:t>Zickuhr</a:t>
            </a:r>
            <a:r>
              <a:rPr lang="en-US" sz="1600" dirty="0" smtClean="0"/>
              <a:t>, Kathryn, Lee </a:t>
            </a:r>
            <a:r>
              <a:rPr lang="en-US" sz="1600" dirty="0" err="1" smtClean="0"/>
              <a:t>Rainie</a:t>
            </a:r>
            <a:r>
              <a:rPr lang="en-US" sz="1600" dirty="0" smtClean="0"/>
              <a:t>, and Kristen Purcell. </a:t>
            </a:r>
            <a:r>
              <a:rPr lang="en-US" sz="1600" i="1" dirty="0" smtClean="0"/>
              <a:t>Library Services in the Digital Age</a:t>
            </a:r>
            <a:r>
              <a:rPr lang="en-US" sz="1600" dirty="0" smtClean="0"/>
              <a:t>. Washington, DC: Pew Research Center’s Internet &amp; American Life Project, 2013. </a:t>
            </a:r>
            <a:r>
              <a:rPr lang="en-US" sz="1600" u="sng" dirty="0" smtClean="0">
                <a:hlinkClick r:id="rId5"/>
              </a:rPr>
              <a:t>http://libraries.pewinternet.org/files/legacy-pdf/PIP_Library%20services_Report.pdf</a:t>
            </a:r>
            <a:r>
              <a:rPr lang="en-US" sz="1600" dirty="0" smtClean="0"/>
              <a:t>.</a:t>
            </a:r>
          </a:p>
          <a:p>
            <a:pPr marL="225425" indent="-225425"/>
            <a:r>
              <a:rPr lang="en-US" sz="1400" dirty="0" smtClean="0"/>
              <a:t> </a:t>
            </a:r>
          </a:p>
          <a:p>
            <a:pPr marL="225425" indent="-225425"/>
            <a:endParaRPr lang="en-US" sz="1400" dirty="0"/>
          </a:p>
        </p:txBody>
      </p:sp>
      <p:sp>
        <p:nvSpPr>
          <p:cNvPr id="5" name="Content Placeholder 6"/>
          <p:cNvSpPr txBox="1">
            <a:spLocks/>
          </p:cNvSpPr>
          <p:nvPr/>
        </p:nvSpPr>
        <p:spPr>
          <a:xfrm>
            <a:off x="152400" y="838200"/>
            <a:ext cx="8839200" cy="5153025"/>
          </a:xfrm>
          <a:prstGeom prst="rect">
            <a:avLst/>
          </a:prstGeom>
        </p:spPr>
        <p:txBody>
          <a:bodyPr>
            <a:noAutofit/>
          </a:bodyPr>
          <a:lstStyle/>
          <a:p>
            <a:pPr marL="334963" indent="-334963"/>
            <a:endParaRPr lang="en-US" sz="1200" u="sng" dirty="0" smtClean="0">
              <a:cs typeface="Arial" pitchFamily="34"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3124200"/>
            <a:ext cx="7354887" cy="2614613"/>
          </a:xfrm>
        </p:spPr>
        <p:txBody>
          <a:bodyPr/>
          <a:lstStyle/>
          <a:p>
            <a:pPr algn="ctr"/>
            <a:r>
              <a:rPr lang="en-US" dirty="0" smtClean="0"/>
              <a:t>Questions &amp; Discussion</a:t>
            </a:r>
          </a:p>
        </p:txBody>
      </p:sp>
      <p:sp>
        <p:nvSpPr>
          <p:cNvPr id="3" name="Content Placeholder 2"/>
          <p:cNvSpPr>
            <a:spLocks noGrp="1"/>
          </p:cNvSpPr>
          <p:nvPr>
            <p:ph type="body" idx="1"/>
          </p:nvPr>
        </p:nvSpPr>
        <p:spPr>
          <a:xfrm>
            <a:off x="722313" y="341819"/>
            <a:ext cx="3316287" cy="1297562"/>
          </a:xfrm>
        </p:spPr>
        <p:txBody>
          <a:bodyPr/>
          <a:lstStyle/>
          <a:p>
            <a:pPr>
              <a:spcBef>
                <a:spcPts val="0"/>
              </a:spcBef>
            </a:pPr>
            <a:r>
              <a:rPr lang="en-US" dirty="0" smtClean="0"/>
              <a:t>Lynn Silipigni Connaway</a:t>
            </a:r>
            <a:br>
              <a:rPr lang="en-US" dirty="0" smtClean="0"/>
            </a:br>
            <a:r>
              <a:rPr lang="en-US" dirty="0" smtClean="0">
                <a:hlinkClick r:id="rId3"/>
              </a:rPr>
              <a:t>connawal@oclc.org</a:t>
            </a:r>
            <a:endParaRPr lang="en-US" dirty="0" smtClean="0"/>
          </a:p>
          <a:p>
            <a:pPr>
              <a:spcBef>
                <a:spcPts val="0"/>
              </a:spcBef>
            </a:pPr>
            <a:r>
              <a:rPr lang="en-US" dirty="0" smtClean="0"/>
              <a:t>@</a:t>
            </a:r>
            <a:r>
              <a:rPr lang="en-US" dirty="0" err="1" smtClean="0"/>
              <a:t>LynnConnaway</a:t>
            </a:r>
            <a:endParaRPr lang="en-US" dirty="0"/>
          </a:p>
        </p:txBody>
      </p:sp>
      <p:sp>
        <p:nvSpPr>
          <p:cNvPr id="5" name="Content Placeholder 2"/>
          <p:cNvSpPr txBox="1">
            <a:spLocks/>
          </p:cNvSpPr>
          <p:nvPr/>
        </p:nvSpPr>
        <p:spPr>
          <a:xfrm>
            <a:off x="5257800" y="990600"/>
            <a:ext cx="3505200" cy="150018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10000"/>
              </a:lnSpc>
              <a:spcBef>
                <a:spcPts val="900"/>
              </a:spcBef>
              <a:spcAft>
                <a:spcPts val="0"/>
              </a:spcAft>
              <a:buClrTx/>
              <a:buSzTx/>
              <a:buFont typeface="Arial"/>
              <a:buNone/>
              <a:tabLst/>
              <a:defRPr/>
            </a:pPr>
            <a:endParaRPr kumimoji="0" lang="en-US" sz="2000" b="0" i="0" u="none" strike="noStrike" kern="1200" cap="none" spc="0" normalizeH="0" baseline="0" noProof="0" dirty="0">
              <a:ln>
                <a:noFill/>
              </a:ln>
              <a:solidFill>
                <a:schemeClr val="bg1"/>
              </a:solidFill>
              <a:effectLst/>
              <a:uLnTx/>
              <a:uFillTx/>
              <a:latin typeface="Arial"/>
              <a:ea typeface="+mn-ea"/>
              <a:cs typeface="Arial"/>
            </a:endParaRPr>
          </a:p>
        </p:txBody>
      </p:sp>
      <p:sp>
        <p:nvSpPr>
          <p:cNvPr id="7" name="Rectangle 6"/>
          <p:cNvSpPr/>
          <p:nvPr/>
        </p:nvSpPr>
        <p:spPr>
          <a:xfrm>
            <a:off x="4876800" y="451991"/>
            <a:ext cx="2819400" cy="1077218"/>
          </a:xfrm>
          <a:prstGeom prst="rect">
            <a:avLst/>
          </a:prstGeom>
        </p:spPr>
        <p:txBody>
          <a:bodyPr wrap="square">
            <a:spAutoFit/>
          </a:bodyPr>
          <a:lstStyle/>
          <a:p>
            <a:pPr>
              <a:lnSpc>
                <a:spcPct val="110000"/>
              </a:lnSpc>
            </a:pPr>
            <a:r>
              <a:rPr lang="en-US" sz="2000" dirty="0" smtClean="0">
                <a:solidFill>
                  <a:schemeClr val="bg1"/>
                </a:solidFill>
              </a:rPr>
              <a:t>Donna Lanclos</a:t>
            </a:r>
          </a:p>
          <a:p>
            <a:pPr>
              <a:lnSpc>
                <a:spcPct val="110000"/>
              </a:lnSpc>
            </a:pPr>
            <a:r>
              <a:rPr lang="en-US" sz="2000" dirty="0" smtClean="0">
                <a:solidFill>
                  <a:schemeClr val="bg1"/>
                </a:solidFill>
                <a:hlinkClick r:id="rId4"/>
              </a:rPr>
              <a:t>dlanclos@uncc.edu</a:t>
            </a:r>
            <a:endParaRPr lang="en-US" sz="2000" dirty="0" smtClean="0">
              <a:solidFill>
                <a:schemeClr val="bg1"/>
              </a:solidFill>
            </a:endParaRPr>
          </a:p>
          <a:p>
            <a:pPr>
              <a:lnSpc>
                <a:spcPct val="110000"/>
              </a:lnSpc>
            </a:pPr>
            <a:r>
              <a:rPr lang="en-US" sz="2000" dirty="0" smtClean="0">
                <a:solidFill>
                  <a:schemeClr val="bg1"/>
                </a:solidFill>
              </a:rPr>
              <a:t>@</a:t>
            </a:r>
            <a:r>
              <a:rPr lang="en-US" sz="2000" dirty="0" err="1" smtClean="0">
                <a:solidFill>
                  <a:schemeClr val="bg1"/>
                </a:solidFill>
              </a:rPr>
              <a:t>DonnaLanclos</a:t>
            </a:r>
            <a:endParaRPr lang="en-US" sz="2000" dirty="0" smtClean="0">
              <a:solidFill>
                <a:schemeClr val="bg1"/>
              </a:solidFill>
            </a:endParaRPr>
          </a:p>
        </p:txBody>
      </p:sp>
      <p:sp>
        <p:nvSpPr>
          <p:cNvPr id="8" name="TextBox 7"/>
          <p:cNvSpPr txBox="1"/>
          <p:nvPr/>
        </p:nvSpPr>
        <p:spPr>
          <a:xfrm>
            <a:off x="3389981" y="1844456"/>
            <a:ext cx="2248819" cy="707886"/>
          </a:xfrm>
          <a:prstGeom prst="rect">
            <a:avLst/>
          </a:prstGeom>
          <a:noFill/>
        </p:spPr>
        <p:txBody>
          <a:bodyPr wrap="square" rtlCol="0">
            <a:spAutoFit/>
          </a:bodyPr>
          <a:lstStyle/>
          <a:p>
            <a:r>
              <a:rPr lang="en-US" sz="2000" dirty="0" smtClean="0">
                <a:solidFill>
                  <a:schemeClr val="bg1"/>
                </a:solidFill>
              </a:rPr>
              <a:t>Erin Hood</a:t>
            </a:r>
          </a:p>
          <a:p>
            <a:r>
              <a:rPr lang="en-US" sz="2000" dirty="0" smtClean="0">
                <a:solidFill>
                  <a:schemeClr val="bg1"/>
                </a:solidFill>
              </a:rPr>
              <a:t>hoode@oclc.org</a:t>
            </a:r>
            <a:endParaRPr lang="en-US" sz="2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“Literacies”</a:t>
            </a:r>
            <a:endParaRPr lang="en-US" dirty="0"/>
          </a:p>
        </p:txBody>
      </p:sp>
      <p:sp>
        <p:nvSpPr>
          <p:cNvPr id="4" name="Text Placeholder 3"/>
          <p:cNvSpPr>
            <a:spLocks noGrp="1"/>
          </p:cNvSpPr>
          <p:nvPr>
            <p:ph type="body" sz="half" idx="2"/>
          </p:nvPr>
        </p:nvSpPr>
        <p:spPr>
          <a:xfrm>
            <a:off x="457200" y="990600"/>
            <a:ext cx="3809999" cy="5153025"/>
          </a:xfrm>
        </p:spPr>
        <p:txBody>
          <a:bodyPr/>
          <a:lstStyle/>
          <a:p>
            <a:r>
              <a:rPr lang="en-US" sz="2800" b="1" dirty="0" smtClean="0"/>
              <a:t>Information Literacy</a:t>
            </a:r>
          </a:p>
          <a:p>
            <a:r>
              <a:rPr lang="en-US" sz="2800" dirty="0" smtClean="0"/>
              <a:t>Strategies &amp; skills needed to find and evaluate the information itself  </a:t>
            </a:r>
          </a:p>
          <a:p>
            <a:endParaRPr lang="en-US" dirty="0"/>
          </a:p>
        </p:txBody>
      </p:sp>
      <p:sp>
        <p:nvSpPr>
          <p:cNvPr id="5" name="TextBox 4"/>
          <p:cNvSpPr txBox="1"/>
          <p:nvPr/>
        </p:nvSpPr>
        <p:spPr>
          <a:xfrm>
            <a:off x="457200" y="5743515"/>
            <a:ext cx="2438400" cy="400110"/>
          </a:xfrm>
          <a:prstGeom prst="rect">
            <a:avLst/>
          </a:prstGeom>
          <a:noFill/>
        </p:spPr>
        <p:txBody>
          <a:bodyPr wrap="square" rtlCol="0">
            <a:spAutoFit/>
          </a:bodyPr>
          <a:lstStyle/>
          <a:p>
            <a:pPr algn="ctr">
              <a:lnSpc>
                <a:spcPct val="100000"/>
              </a:lnSpc>
            </a:pPr>
            <a:r>
              <a:rPr lang="en-US" sz="1000" dirty="0" smtClean="0">
                <a:latin typeface="+mn-lt"/>
              </a:rPr>
              <a:t>(Connaway, Lanclos, and Hood,  Forthcoming)</a:t>
            </a:r>
          </a:p>
        </p:txBody>
      </p:sp>
      <p:pic>
        <p:nvPicPr>
          <p:cNvPr id="3074" name="Picture 2" descr="C:\Users\hoode\Downloads\origin_3638834128.jpg"/>
          <p:cNvPicPr>
            <a:picLocks noChangeAspect="1" noChangeArrowheads="1"/>
          </p:cNvPicPr>
          <p:nvPr/>
        </p:nvPicPr>
        <p:blipFill>
          <a:blip r:embed="rId3"/>
          <a:srcRect/>
          <a:stretch>
            <a:fillRect/>
          </a:stretch>
        </p:blipFill>
        <p:spPr bwMode="auto">
          <a:xfrm>
            <a:off x="4220872" y="2590800"/>
            <a:ext cx="4766893" cy="3552825"/>
          </a:xfrm>
          <a:prstGeom prst="rect">
            <a:avLst/>
          </a:prstGeom>
          <a:noFill/>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64257" y="2057400"/>
            <a:ext cx="7772400" cy="3352800"/>
          </a:xfrm>
        </p:spPr>
        <p:txBody>
          <a:bodyPr/>
          <a:lstStyle/>
          <a:p>
            <a:r>
              <a:rPr lang="en-US" dirty="0" smtClean="0"/>
              <a:t>Introduction</a:t>
            </a:r>
            <a:endParaRPr lang="en-US" dirty="0"/>
          </a:p>
        </p:txBody>
      </p:sp>
      <p:sp>
        <p:nvSpPr>
          <p:cNvPr id="5" name="Text Placeholder 4"/>
          <p:cNvSpPr>
            <a:spLocks noGrp="1"/>
          </p:cNvSpPr>
          <p:nvPr>
            <p:ph type="body" idx="1"/>
          </p:nvPr>
        </p:nvSpPr>
        <p:spPr/>
        <p:txBody>
          <a:bodyPr/>
          <a:lstStyle/>
          <a:p>
            <a:r>
              <a:rPr lang="en-US" dirty="0" smtClean="0"/>
              <a:t>Digital Visitors &amp; Residents</a:t>
            </a:r>
            <a:endParaRPr lang="en-US" dirty="0"/>
          </a:p>
        </p:txBody>
      </p:sp>
      <p:pic>
        <p:nvPicPr>
          <p:cNvPr id="7170" name="Picture 2" descr="C:\Users\hoode\Downloads\origin_4480093266.jpg"/>
          <p:cNvPicPr>
            <a:picLocks noChangeAspect="1" noChangeArrowheads="1"/>
          </p:cNvPicPr>
          <p:nvPr/>
        </p:nvPicPr>
        <p:blipFill>
          <a:blip r:embed="rId3"/>
          <a:srcRect/>
          <a:stretch>
            <a:fillRect/>
          </a:stretch>
        </p:blipFill>
        <p:spPr bwMode="auto">
          <a:xfrm rot="529258">
            <a:off x="5391472" y="1305710"/>
            <a:ext cx="3267314" cy="4329191"/>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381453" y="0"/>
            <a:ext cx="7969250" cy="1431925"/>
          </a:xfrm>
        </p:spPr>
        <p:txBody>
          <a:bodyPr>
            <a:normAutofit/>
          </a:bodyPr>
          <a:lstStyle/>
          <a:p>
            <a:pPr eaLnBrk="1" hangingPunct="1"/>
            <a:r>
              <a:rPr lang="en-GB" sz="2000" dirty="0" smtClean="0"/>
              <a:t>Visitors and Residents: </a:t>
            </a:r>
            <a:br>
              <a:rPr lang="en-GB" sz="2000" dirty="0" smtClean="0"/>
            </a:br>
            <a:r>
              <a:rPr lang="en-GB" sz="2000" dirty="0" smtClean="0"/>
              <a:t>What motivates engagement with the digital information environment?</a:t>
            </a:r>
            <a:endParaRPr lang="en-US" sz="2000" dirty="0" smtClean="0"/>
          </a:p>
        </p:txBody>
      </p:sp>
      <p:sp>
        <p:nvSpPr>
          <p:cNvPr id="40962" name="Content Placeholder 2"/>
          <p:cNvSpPr>
            <a:spLocks noGrp="1"/>
          </p:cNvSpPr>
          <p:nvPr>
            <p:ph idx="1"/>
          </p:nvPr>
        </p:nvSpPr>
        <p:spPr>
          <a:xfrm>
            <a:off x="381453" y="1828800"/>
            <a:ext cx="4949824" cy="4137025"/>
          </a:xfrm>
        </p:spPr>
        <p:txBody>
          <a:bodyPr>
            <a:normAutofit lnSpcReduction="10000"/>
          </a:bodyPr>
          <a:lstStyle/>
          <a:p>
            <a:pPr marL="0" indent="0" eaLnBrk="1" hangingPunct="1">
              <a:lnSpc>
                <a:spcPct val="80000"/>
              </a:lnSpc>
              <a:spcBef>
                <a:spcPts val="600"/>
              </a:spcBef>
              <a:buNone/>
            </a:pPr>
            <a:r>
              <a:rPr lang="en-US" sz="2400" dirty="0" smtClean="0"/>
              <a:t>Partners</a:t>
            </a:r>
            <a:br>
              <a:rPr lang="en-US" sz="2400" dirty="0" smtClean="0"/>
            </a:br>
            <a:endParaRPr lang="en-US" sz="2400" dirty="0" smtClean="0"/>
          </a:p>
          <a:p>
            <a:pPr lvl="1">
              <a:lnSpc>
                <a:spcPct val="80000"/>
              </a:lnSpc>
              <a:spcBef>
                <a:spcPts val="600"/>
              </a:spcBef>
              <a:buFontTx/>
              <a:buChar char="•"/>
            </a:pPr>
            <a:r>
              <a:rPr lang="en-US" sz="2000" dirty="0" smtClean="0"/>
              <a:t>JISC (UK funding body)</a:t>
            </a:r>
            <a:br>
              <a:rPr lang="en-US" sz="2000" dirty="0" smtClean="0"/>
            </a:br>
            <a:endParaRPr lang="en-US" sz="2000" dirty="0" smtClean="0"/>
          </a:p>
          <a:p>
            <a:pPr lvl="1">
              <a:lnSpc>
                <a:spcPct val="80000"/>
              </a:lnSpc>
              <a:spcBef>
                <a:spcPts val="600"/>
              </a:spcBef>
              <a:buFontTx/>
              <a:buChar char="•"/>
            </a:pPr>
            <a:r>
              <a:rPr lang="en-US" sz="2000" dirty="0" smtClean="0"/>
              <a:t>OCLC</a:t>
            </a:r>
          </a:p>
          <a:p>
            <a:pPr lvl="2">
              <a:lnSpc>
                <a:spcPct val="80000"/>
              </a:lnSpc>
              <a:spcBef>
                <a:spcPts val="600"/>
              </a:spcBef>
            </a:pPr>
            <a:r>
              <a:rPr lang="en-GB" sz="1800" dirty="0" smtClean="0"/>
              <a:t>Lynn Silipigni Connaway, Ph.D.</a:t>
            </a:r>
          </a:p>
          <a:p>
            <a:pPr lvl="2">
              <a:lnSpc>
                <a:spcPct val="80000"/>
              </a:lnSpc>
              <a:spcBef>
                <a:spcPts val="600"/>
              </a:spcBef>
            </a:pPr>
            <a:r>
              <a:rPr lang="en-GB" sz="1800" dirty="0" smtClean="0"/>
              <a:t>Erin M. Hood, M.L.I.S.</a:t>
            </a:r>
            <a:br>
              <a:rPr lang="en-GB" sz="1800" dirty="0" smtClean="0"/>
            </a:br>
            <a:endParaRPr lang="en-GB" sz="1800" dirty="0" smtClean="0"/>
          </a:p>
          <a:p>
            <a:pPr lvl="1">
              <a:lnSpc>
                <a:spcPct val="80000"/>
              </a:lnSpc>
              <a:spcBef>
                <a:spcPts val="600"/>
              </a:spcBef>
              <a:buFontTx/>
              <a:buChar char="•"/>
            </a:pPr>
            <a:r>
              <a:rPr lang="en-US" sz="2000" dirty="0" smtClean="0"/>
              <a:t>Oxford University</a:t>
            </a:r>
          </a:p>
          <a:p>
            <a:pPr lvl="2">
              <a:lnSpc>
                <a:spcPct val="80000"/>
              </a:lnSpc>
              <a:spcBef>
                <a:spcPts val="600"/>
              </a:spcBef>
            </a:pPr>
            <a:r>
              <a:rPr lang="en-US" sz="1800" dirty="0" smtClean="0"/>
              <a:t>David White </a:t>
            </a:r>
          </a:p>
          <a:p>
            <a:pPr lvl="2">
              <a:lnSpc>
                <a:spcPct val="80000"/>
              </a:lnSpc>
              <a:spcBef>
                <a:spcPts val="600"/>
              </a:spcBef>
            </a:pPr>
            <a:r>
              <a:rPr lang="en-US" sz="1800" dirty="0" smtClean="0"/>
              <a:t>Alison Le Cornu, Ph.D.</a:t>
            </a:r>
            <a:br>
              <a:rPr lang="en-US" sz="1800" dirty="0" smtClean="0"/>
            </a:br>
            <a:endParaRPr lang="en-US" sz="1800" dirty="0" smtClean="0"/>
          </a:p>
          <a:p>
            <a:pPr lvl="1">
              <a:lnSpc>
                <a:spcPct val="80000"/>
              </a:lnSpc>
              <a:spcBef>
                <a:spcPts val="600"/>
              </a:spcBef>
              <a:buFontTx/>
              <a:buChar char="•"/>
            </a:pPr>
            <a:r>
              <a:rPr lang="en-US" sz="2000" dirty="0" smtClean="0"/>
              <a:t>University of North Carolina, Charlotte</a:t>
            </a:r>
          </a:p>
          <a:p>
            <a:pPr lvl="2">
              <a:lnSpc>
                <a:spcPct val="80000"/>
              </a:lnSpc>
              <a:spcBef>
                <a:spcPts val="600"/>
              </a:spcBef>
            </a:pPr>
            <a:r>
              <a:rPr lang="en-US" sz="1800" dirty="0" smtClean="0"/>
              <a:t>Donna Lanclos, Ph.D.</a:t>
            </a:r>
          </a:p>
        </p:txBody>
      </p:sp>
      <p:pic>
        <p:nvPicPr>
          <p:cNvPr id="5122" name="Picture 2" descr="C:\Users\hoode\Downloads\origin_4480093752.jpg"/>
          <p:cNvPicPr>
            <a:picLocks noChangeAspect="1" noChangeArrowheads="1"/>
          </p:cNvPicPr>
          <p:nvPr/>
        </p:nvPicPr>
        <p:blipFill>
          <a:blip r:embed="rId3"/>
          <a:srcRect/>
          <a:stretch>
            <a:fillRect/>
          </a:stretch>
        </p:blipFill>
        <p:spPr bwMode="auto">
          <a:xfrm>
            <a:off x="5486400" y="1737773"/>
            <a:ext cx="3276600" cy="443533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19800" y="5993941"/>
            <a:ext cx="3124200" cy="246221"/>
          </a:xfrm>
          <a:prstGeom prst="rect">
            <a:avLst/>
          </a:prstGeom>
          <a:noFill/>
        </p:spPr>
        <p:txBody>
          <a:bodyPr wrap="square" rtlCol="0">
            <a:spAutoFit/>
          </a:bodyPr>
          <a:lstStyle/>
          <a:p>
            <a:r>
              <a:rPr lang="en-US" sz="1000" dirty="0" smtClean="0"/>
              <a:t>(Connaway and White for OCLC Research, 2012.)</a:t>
            </a:r>
            <a:endParaRPr lang="en-US" sz="1000" dirty="0"/>
          </a:p>
        </p:txBody>
      </p:sp>
      <p:pic>
        <p:nvPicPr>
          <p:cNvPr id="4" name="Picture 3" descr="lbm"/>
          <p:cNvPicPr>
            <a:picLocks noChangeAspect="1" noChangeArrowheads="1"/>
          </p:cNvPicPr>
          <p:nvPr/>
        </p:nvPicPr>
        <p:blipFill>
          <a:blip r:embed="rId3" cstate="print"/>
          <a:srcRect/>
          <a:stretch>
            <a:fillRect/>
          </a:stretch>
        </p:blipFill>
        <p:spPr bwMode="auto">
          <a:xfrm>
            <a:off x="1233488" y="609600"/>
            <a:ext cx="6691312" cy="515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p:cNvSpPr>
            <a:spLocks noGrp="1"/>
          </p:cNvSpPr>
          <p:nvPr>
            <p:ph type="title"/>
          </p:nvPr>
        </p:nvSpPr>
        <p:spPr/>
        <p:txBody>
          <a:bodyPr anchor="ctr"/>
          <a:lstStyle/>
          <a:p>
            <a:pPr eaLnBrk="1" hangingPunct="1"/>
            <a:r>
              <a:rPr lang="en-GB" dirty="0" smtClean="0"/>
              <a:t>Visitors &amp; Residents</a:t>
            </a:r>
            <a:endParaRPr lang="en-US" dirty="0" smtClean="0"/>
          </a:p>
        </p:txBody>
      </p:sp>
      <p:sp>
        <p:nvSpPr>
          <p:cNvPr id="4" name="TextBox 3"/>
          <p:cNvSpPr txBox="1"/>
          <p:nvPr/>
        </p:nvSpPr>
        <p:spPr>
          <a:xfrm>
            <a:off x="3505200" y="5943600"/>
            <a:ext cx="2590800" cy="246221"/>
          </a:xfrm>
          <a:prstGeom prst="rect">
            <a:avLst/>
          </a:prstGeom>
          <a:noFill/>
        </p:spPr>
        <p:txBody>
          <a:bodyPr wrap="square" rtlCol="0">
            <a:spAutoFit/>
          </a:bodyPr>
          <a:lstStyle/>
          <a:p>
            <a:pPr algn="ctr"/>
            <a:r>
              <a:rPr lang="en-US" sz="1000" dirty="0" smtClean="0">
                <a:latin typeface="+mn-lt"/>
              </a:rPr>
              <a:t>(White and Connaway, 2011-2012)</a:t>
            </a:r>
            <a:endParaRPr lang="en-US" sz="1000" dirty="0">
              <a:latin typeface="+mn-lt"/>
            </a:endParaRPr>
          </a:p>
        </p:txBody>
      </p:sp>
      <p:pic>
        <p:nvPicPr>
          <p:cNvPr id="2050" name="Picture 2"/>
          <p:cNvPicPr>
            <a:picLocks noChangeAspect="1" noChangeArrowheads="1"/>
          </p:cNvPicPr>
          <p:nvPr/>
        </p:nvPicPr>
        <p:blipFill>
          <a:blip r:embed="rId3"/>
          <a:srcRect l="35714" t="28952" r="17143" b="25334"/>
          <a:stretch>
            <a:fillRect/>
          </a:stretch>
        </p:blipFill>
        <p:spPr bwMode="auto">
          <a:xfrm>
            <a:off x="762000" y="1066800"/>
            <a:ext cx="7543800"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64257" y="1371600"/>
            <a:ext cx="7772400" cy="3352800"/>
          </a:xfrm>
        </p:spPr>
        <p:txBody>
          <a:bodyPr/>
          <a:lstStyle/>
          <a:p>
            <a:r>
              <a:rPr lang="en-US" dirty="0" smtClean="0"/>
              <a:t>Demographics</a:t>
            </a:r>
            <a:endParaRPr lang="en-US" dirty="0"/>
          </a:p>
        </p:txBody>
      </p:sp>
      <p:sp>
        <p:nvSpPr>
          <p:cNvPr id="5" name="Text Placeholder 4"/>
          <p:cNvSpPr>
            <a:spLocks noGrp="1"/>
          </p:cNvSpPr>
          <p:nvPr>
            <p:ph type="body" idx="1"/>
          </p:nvPr>
        </p:nvSpPr>
        <p:spPr>
          <a:xfrm>
            <a:off x="722313" y="557213"/>
            <a:ext cx="7772400" cy="1042987"/>
          </a:xfrm>
        </p:spPr>
        <p:txBody>
          <a:bodyPr/>
          <a:lstStyle/>
          <a:p>
            <a:r>
              <a:rPr lang="en-US" dirty="0" smtClean="0"/>
              <a:t>Digital Visitors and Residents</a:t>
            </a:r>
            <a:endParaRPr lang="en-US" dirty="0"/>
          </a:p>
        </p:txBody>
      </p:sp>
      <p:pic>
        <p:nvPicPr>
          <p:cNvPr id="4099" name="Picture 3" descr="C:\Users\hoode\Downloads\origin_4696932355.jpg"/>
          <p:cNvPicPr>
            <a:picLocks noChangeAspect="1" noChangeArrowheads="1"/>
          </p:cNvPicPr>
          <p:nvPr/>
        </p:nvPicPr>
        <p:blipFill>
          <a:blip r:embed="rId3"/>
          <a:srcRect/>
          <a:stretch>
            <a:fillRect/>
          </a:stretch>
        </p:blipFill>
        <p:spPr bwMode="auto">
          <a:xfrm>
            <a:off x="2895600" y="2743200"/>
            <a:ext cx="6045200" cy="3400425"/>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C13F594A2FC74EADD29D0AF2FC40B8" ma:contentTypeVersion="0" ma:contentTypeDescription="Create a new document." ma:contentTypeScope="" ma:versionID="f6b9a7984d90970c0d0e973507f274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AC843D3-24B5-44CD-B3F2-6FF1341FC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666D8B9-669F-4142-B8FC-2F14E25C84FA}">
  <ds:schemaRefs>
    <ds:schemaRef ds:uri="http://schemas.microsoft.com/sharepoint/v3/contenttype/forms"/>
  </ds:schemaRefs>
</ds:datastoreItem>
</file>

<file path=customXml/itemProps3.xml><?xml version="1.0" encoding="utf-8"?>
<ds:datastoreItem xmlns:ds="http://schemas.openxmlformats.org/officeDocument/2006/customXml" ds:itemID="{F7939786-C169-4F7A-810B-4BE8BCB61B43}">
  <ds:schemaRef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12794</TotalTime>
  <Words>7179</Words>
  <Application>Microsoft Office PowerPoint</Application>
  <PresentationFormat>On-screen Show (4:3)</PresentationFormat>
  <Paragraphs>595</Paragraphs>
  <Slides>39</Slides>
  <Notes>39</Notes>
  <HiddenSlides>8</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OCLC Redesign 2011-01</vt:lpstr>
      <vt:lpstr>“I find Google a lot easier than going to the library website.”  Imagine Ways to Innovate and Inspire Students to Use the Academic Library</vt:lpstr>
      <vt:lpstr>Defining “Literacies”</vt:lpstr>
      <vt:lpstr>Defining “Literacies”</vt:lpstr>
      <vt:lpstr>Defining “Literacies”</vt:lpstr>
      <vt:lpstr>Introduction</vt:lpstr>
      <vt:lpstr>Visitors and Residents:  What motivates engagement with the digital information environment?</vt:lpstr>
      <vt:lpstr>Slide 7</vt:lpstr>
      <vt:lpstr>Visitors &amp; Residents</vt:lpstr>
      <vt:lpstr>Demographics</vt:lpstr>
      <vt:lpstr>Phase I &amp; 2: Participant Demographics </vt:lpstr>
      <vt:lpstr>Gender</vt:lpstr>
      <vt:lpstr>Disciplines and Educational Stages</vt:lpstr>
      <vt:lpstr>Diarists</vt:lpstr>
      <vt:lpstr>The Findings</vt:lpstr>
      <vt:lpstr>Convenience</vt:lpstr>
      <vt:lpstr>Digital Sources and Educational Stages</vt:lpstr>
      <vt:lpstr>Digital Sources and Educational Stages</vt:lpstr>
      <vt:lpstr>Digital Sources and Educational Stages</vt:lpstr>
      <vt:lpstr>Digital Sources and Educational Stages</vt:lpstr>
      <vt:lpstr>Slide 20</vt:lpstr>
      <vt:lpstr>Slide 21</vt:lpstr>
      <vt:lpstr>Human Sources and Educational Stages</vt:lpstr>
      <vt:lpstr>Human Sources and Educational Stages</vt:lpstr>
      <vt:lpstr>Slide 24</vt:lpstr>
      <vt:lpstr>Contact and Educational Stages</vt:lpstr>
      <vt:lpstr>Library=Books</vt:lpstr>
      <vt:lpstr>Slide 27</vt:lpstr>
      <vt:lpstr>Place and Educational Stages</vt:lpstr>
      <vt:lpstr>Slide 29</vt:lpstr>
      <vt:lpstr>Slide 30</vt:lpstr>
      <vt:lpstr>Recommendations &amp; Future Research</vt:lpstr>
      <vt:lpstr>Recommendations</vt:lpstr>
      <vt:lpstr>Future Research</vt:lpstr>
      <vt:lpstr>Future Research</vt:lpstr>
      <vt:lpstr>Selected Bibliography</vt:lpstr>
      <vt:lpstr>Selected Bibliography</vt:lpstr>
      <vt:lpstr>Selected Bibliography</vt:lpstr>
      <vt:lpstr>Selected Bibliography</vt:lpstr>
      <vt:lpstr>Questions &amp; Discussion</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find Google a lot easier than going to the library website." Imagine Ways to Innovate and Inspire Students to Use the Academic Library</dc:title>
  <dc:creator>Lynn Silipigni Connaway</dc:creator>
  <cp:keywords>User Experience, Information-Seeking Behavior, Technology, Information Literacy</cp:keywords>
  <cp:lastModifiedBy>Windows User</cp:lastModifiedBy>
  <cp:revision>856</cp:revision>
  <cp:lastPrinted>2012-01-18T22:20:44Z</cp:lastPrinted>
  <dcterms:created xsi:type="dcterms:W3CDTF">2012-03-27T16:06:48Z</dcterms:created>
  <dcterms:modified xsi:type="dcterms:W3CDTF">2013-05-02T20:45:49Z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0x0101009EC13F594A2FC74EADD29D0AF2FC40B8</vt:lpwstr>
  </property>
</Properties>
</file>