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64"/>
  </p:notesMasterIdLst>
  <p:handoutMasterIdLst>
    <p:handoutMasterId r:id="rId65"/>
  </p:handoutMasterIdLst>
  <p:sldIdLst>
    <p:sldId id="467" r:id="rId5"/>
    <p:sldId id="472" r:id="rId6"/>
    <p:sldId id="566" r:id="rId7"/>
    <p:sldId id="585" r:id="rId8"/>
    <p:sldId id="584" r:id="rId9"/>
    <p:sldId id="575" r:id="rId10"/>
    <p:sldId id="530" r:id="rId11"/>
    <p:sldId id="529" r:id="rId12"/>
    <p:sldId id="603" r:id="rId13"/>
    <p:sldId id="604" r:id="rId14"/>
    <p:sldId id="576" r:id="rId15"/>
    <p:sldId id="527" r:id="rId16"/>
    <p:sldId id="502" r:id="rId17"/>
    <p:sldId id="525" r:id="rId18"/>
    <p:sldId id="526" r:id="rId19"/>
    <p:sldId id="491" r:id="rId20"/>
    <p:sldId id="492" r:id="rId21"/>
    <p:sldId id="493" r:id="rId22"/>
    <p:sldId id="494" r:id="rId23"/>
    <p:sldId id="495" r:id="rId24"/>
    <p:sldId id="496" r:id="rId25"/>
    <p:sldId id="506" r:id="rId26"/>
    <p:sldId id="507" r:id="rId27"/>
    <p:sldId id="508" r:id="rId28"/>
    <p:sldId id="632" r:id="rId29"/>
    <p:sldId id="510" r:id="rId30"/>
    <p:sldId id="512" r:id="rId31"/>
    <p:sldId id="577" r:id="rId32"/>
    <p:sldId id="513" r:id="rId33"/>
    <p:sldId id="514" r:id="rId34"/>
    <p:sldId id="523" r:id="rId35"/>
    <p:sldId id="628" r:id="rId36"/>
    <p:sldId id="578" r:id="rId37"/>
    <p:sldId id="618" r:id="rId38"/>
    <p:sldId id="503" r:id="rId39"/>
    <p:sldId id="613" r:id="rId40"/>
    <p:sldId id="622" r:id="rId41"/>
    <p:sldId id="623" r:id="rId42"/>
    <p:sldId id="614" r:id="rId43"/>
    <p:sldId id="580" r:id="rId44"/>
    <p:sldId id="581" r:id="rId45"/>
    <p:sldId id="626" r:id="rId46"/>
    <p:sldId id="592" r:id="rId47"/>
    <p:sldId id="583" r:id="rId48"/>
    <p:sldId id="588" r:id="rId49"/>
    <p:sldId id="593" r:id="rId50"/>
    <p:sldId id="594" r:id="rId51"/>
    <p:sldId id="630" r:id="rId52"/>
    <p:sldId id="624" r:id="rId53"/>
    <p:sldId id="625" r:id="rId54"/>
    <p:sldId id="611" r:id="rId55"/>
    <p:sldId id="615" r:id="rId56"/>
    <p:sldId id="524" r:id="rId57"/>
    <p:sldId id="635" r:id="rId58"/>
    <p:sldId id="616" r:id="rId59"/>
    <p:sldId id="617" r:id="rId60"/>
    <p:sldId id="634" r:id="rId61"/>
    <p:sldId id="633" r:id="rId62"/>
    <p:sldId id="481"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Alyssa Darden" initials="AD" lastIdx="79"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FFFF"/>
    <a:srgbClr val="FF66FF"/>
    <a:srgbClr val="CCFF66"/>
    <a:srgbClr val="9EF098"/>
    <a:srgbClr val="A9316F"/>
    <a:srgbClr val="419A3C"/>
    <a:srgbClr val="0B7CCB"/>
    <a:srgbClr val="FF7600"/>
    <a:srgbClr val="E18100"/>
    <a:srgbClr val="2F41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1" autoAdjust="0"/>
    <p:restoredTop sz="68810" autoAdjust="0"/>
  </p:normalViewPr>
  <p:slideViewPr>
    <p:cSldViewPr snapToGrid="0" showGuides="1">
      <p:cViewPr varScale="1">
        <p:scale>
          <a:sx n="68" d="100"/>
          <a:sy n="68" d="100"/>
        </p:scale>
        <p:origin x="-1644" y="-90"/>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2" d="100"/>
          <a:sy n="82" d="100"/>
        </p:scale>
        <p:origin x="-313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rdena\Presentations\Copy%20of%20data%20alise%20201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rdena\Presentations\Copy%20of%20data%20alise%2020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ardena\Presentations\Copy%20of%20data%20alise%20201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rdena\Presentations\Alise%20Data%20for%20Wo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2000" b="1" i="0" kern="1200" dirty="0">
                <a:solidFill>
                  <a:schemeClr val="bg1"/>
                </a:solidFill>
                <a:effectLst>
                  <a:outerShdw blurRad="38100" dist="38100" dir="2700000" algn="tl">
                    <a:srgbClr val="000000">
                      <a:alpha val="43137"/>
                    </a:srgbClr>
                  </a:outerShdw>
                </a:effectLst>
                <a:latin typeface="+mj-lt"/>
                <a:ea typeface="+mj-ea"/>
                <a:cs typeface="Georgia"/>
              </a:defRPr>
            </a:pPr>
            <a:r>
              <a:rPr lang="en-US" sz="2000" b="1" i="0" kern="1200" dirty="0">
                <a:solidFill>
                  <a:schemeClr val="bg1"/>
                </a:solidFill>
                <a:effectLst>
                  <a:outerShdw blurRad="38100" dist="38100" dir="2700000" algn="tl">
                    <a:srgbClr val="000000">
                      <a:alpha val="43137"/>
                    </a:srgbClr>
                  </a:outerShdw>
                </a:effectLst>
                <a:latin typeface="+mj-lt"/>
                <a:ea typeface="+mj-ea"/>
                <a:cs typeface="Georgia"/>
              </a:rPr>
              <a:t>Query Type: </a:t>
            </a:r>
            <a:r>
              <a:rPr lang="en-US" sz="2000" b="1" i="0" kern="1200" dirty="0" smtClean="0">
                <a:solidFill>
                  <a:schemeClr val="bg1"/>
                </a:solidFill>
                <a:effectLst>
                  <a:outerShdw blurRad="38100" dist="38100" dir="2700000" algn="tl">
                    <a:srgbClr val="000000">
                      <a:alpha val="43137"/>
                    </a:srgbClr>
                  </a:outerShdw>
                </a:effectLst>
                <a:latin typeface="+mj-lt"/>
                <a:ea typeface="+mj-ea"/>
                <a:cs typeface="Georgia"/>
              </a:rPr>
              <a:t>2004-2006</a:t>
            </a:r>
            <a:endParaRPr lang="en-US" sz="2000" b="1" i="0" kern="1200" dirty="0">
              <a:solidFill>
                <a:schemeClr val="bg1"/>
              </a:solidFill>
              <a:effectLst>
                <a:outerShdw blurRad="38100" dist="38100" dir="2700000" algn="tl">
                  <a:srgbClr val="000000">
                    <a:alpha val="43137"/>
                  </a:srgbClr>
                </a:outerShdw>
              </a:effectLst>
              <a:latin typeface="+mj-lt"/>
              <a:ea typeface="+mj-ea"/>
              <a:cs typeface="Georgia"/>
            </a:endParaRPr>
          </a:p>
        </c:rich>
      </c:tx>
      <c:layout>
        <c:manualLayout>
          <c:xMode val="edge"/>
          <c:yMode val="edge"/>
          <c:x val="1.5837254281885555E-2"/>
          <c:y val="2.3188405797101391E-2"/>
        </c:manualLayout>
      </c:layout>
    </c:title>
    <c:plotArea>
      <c:layout>
        <c:manualLayout>
          <c:layoutTarget val="inner"/>
          <c:xMode val="edge"/>
          <c:yMode val="edge"/>
          <c:x val="0.1086284382190711"/>
          <c:y val="0.12758522575982351"/>
          <c:w val="0.83761867676067381"/>
          <c:h val="0.67270599870668624"/>
        </c:manualLayout>
      </c:layout>
      <c:barChart>
        <c:barDir val="col"/>
        <c:grouping val="clustered"/>
        <c:ser>
          <c:idx val="0"/>
          <c:order val="0"/>
          <c:tx>
            <c:v>'04 - '06 (n = 915)</c:v>
          </c:tx>
          <c:spPr>
            <a:solidFill>
              <a:srgbClr val="00B0F0"/>
            </a:solidFill>
          </c:spPr>
          <c:dLbls>
            <c:dLbl>
              <c:idx val="0"/>
              <c:layout>
                <c:manualLayout>
                  <c:x val="-2.7736379472109067E-3"/>
                  <c:y val="-2.7053140096618404E-2"/>
                </c:manualLayout>
              </c:layout>
              <c:showVal val="1"/>
            </c:dLbl>
            <c:dLbl>
              <c:idx val="1"/>
              <c:layout>
                <c:manualLayout>
                  <c:x val="-1.3868189736054521E-3"/>
                  <c:y val="-2.8985507246376812E-2"/>
                </c:manualLayout>
              </c:layout>
              <c:showVal val="1"/>
            </c:dLbl>
            <c:dLbl>
              <c:idx val="2"/>
              <c:layout>
                <c:manualLayout>
                  <c:x val="-2.7736379472109067E-3"/>
                  <c:y val="-3.4782608695652181E-2"/>
                </c:manualLayout>
              </c:layout>
              <c:showVal val="1"/>
            </c:dLbl>
            <c:dLbl>
              <c:idx val="3"/>
              <c:layout>
                <c:manualLayout>
                  <c:x val="0"/>
                  <c:y val="-2.8985507246376812E-2"/>
                </c:manualLayout>
              </c:layout>
              <c:showVal val="1"/>
            </c:dLbl>
            <c:dLbl>
              <c:idx val="4"/>
              <c:layout>
                <c:manualLayout>
                  <c:x val="1.3868189736054521E-3"/>
                  <c:y val="-3.0917874396135268E-2"/>
                </c:manualLayout>
              </c:layout>
              <c:showVal val="1"/>
            </c:dLbl>
            <c:txPr>
              <a:bodyPr/>
              <a:lstStyle/>
              <a:p>
                <a:pPr>
                  <a:defRPr sz="1050" b="1">
                    <a:solidFill>
                      <a:schemeClr val="tx1"/>
                    </a:solidFill>
                  </a:defRPr>
                </a:pPr>
                <a:endParaRPr lang="en-US"/>
              </a:p>
            </c:txPr>
            <c:showVal val="1"/>
          </c:dLbls>
          <c:cat>
            <c:strRef>
              <c:f>Sheet2!$E$1:$E$5</c:f>
              <c:strCache>
                <c:ptCount val="5"/>
                <c:pt idx="0">
                  <c:v>Subject Search</c:v>
                </c:pt>
                <c:pt idx="1">
                  <c:v>Ready Reference</c:v>
                </c:pt>
                <c:pt idx="2">
                  <c:v>Procedural</c:v>
                </c:pt>
                <c:pt idx="3">
                  <c:v>No Question</c:v>
                </c:pt>
                <c:pt idx="4">
                  <c:v>Holdings</c:v>
                </c:pt>
              </c:strCache>
            </c:strRef>
          </c:cat>
          <c:val>
            <c:numRef>
              <c:f>Sheet2!$F$1:$F$5</c:f>
              <c:numCache>
                <c:formatCode>0%</c:formatCode>
                <c:ptCount val="5"/>
                <c:pt idx="0">
                  <c:v>0.32021857923497726</c:v>
                </c:pt>
                <c:pt idx="1">
                  <c:v>0.26557377049180331</c:v>
                </c:pt>
                <c:pt idx="2">
                  <c:v>0.17704918032787056</c:v>
                </c:pt>
                <c:pt idx="3">
                  <c:v>0.11366120218579288</c:v>
                </c:pt>
                <c:pt idx="4">
                  <c:v>8.4153005464481637E-2</c:v>
                </c:pt>
              </c:numCache>
            </c:numRef>
          </c:val>
        </c:ser>
        <c:axId val="82780160"/>
        <c:axId val="82781696"/>
      </c:barChart>
      <c:catAx>
        <c:axId val="82780160"/>
        <c:scaling>
          <c:orientation val="minMax"/>
        </c:scaling>
        <c:axPos val="b"/>
        <c:majorTickMark val="none"/>
        <c:tickLblPos val="nextTo"/>
        <c:txPr>
          <a:bodyPr rot="0"/>
          <a:lstStyle/>
          <a:p>
            <a:pPr>
              <a:defRPr sz="1600"/>
            </a:pPr>
            <a:endParaRPr lang="en-US"/>
          </a:p>
        </c:txPr>
        <c:crossAx val="82781696"/>
        <c:crosses val="autoZero"/>
        <c:auto val="1"/>
        <c:lblAlgn val="ctr"/>
        <c:lblOffset val="100"/>
      </c:catAx>
      <c:valAx>
        <c:axId val="82781696"/>
        <c:scaling>
          <c:orientation val="minMax"/>
        </c:scaling>
        <c:axPos val="l"/>
        <c:majorGridlines/>
        <c:numFmt formatCode="0%" sourceLinked="1"/>
        <c:majorTickMark val="none"/>
        <c:tickLblPos val="nextTo"/>
        <c:txPr>
          <a:bodyPr/>
          <a:lstStyle/>
          <a:p>
            <a:pPr>
              <a:defRPr sz="1600"/>
            </a:pPr>
            <a:endParaRPr lang="en-US"/>
          </a:p>
        </c:txPr>
        <c:crossAx val="82780160"/>
        <c:crosses val="autoZero"/>
        <c:crossBetween val="between"/>
      </c:valAx>
    </c:plotArea>
    <c:legend>
      <c:legendPos val="r"/>
      <c:legendEntry>
        <c:idx val="0"/>
        <c:txPr>
          <a:bodyPr/>
          <a:lstStyle/>
          <a:p>
            <a:pPr>
              <a:defRPr sz="1600"/>
            </a:pPr>
            <a:endParaRPr lang="en-US"/>
          </a:p>
        </c:txPr>
      </c:legendEntry>
      <c:layout>
        <c:manualLayout>
          <c:xMode val="edge"/>
          <c:yMode val="edge"/>
          <c:x val="0.71493182528963761"/>
          <c:y val="0.29810530501869087"/>
          <c:w val="0.25267306627203839"/>
          <c:h val="9.5733728936057458E-2"/>
        </c:manualLayout>
      </c:layout>
      <c:spPr>
        <a:noFill/>
      </c:spPr>
    </c:legend>
    <c:plotVisOnly val="1"/>
    <c:dispBlanksAs val="gap"/>
  </c:chart>
  <c:txPr>
    <a:bodyPr/>
    <a:lstStyle/>
    <a:p>
      <a:pPr>
        <a:defRPr sz="20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2280065837387945E-2"/>
          <c:y val="3.7747887563565834E-2"/>
          <c:w val="0.86405358353955874"/>
          <c:h val="0.81731317005856796"/>
        </c:manualLayout>
      </c:layout>
      <c:barChart>
        <c:barDir val="col"/>
        <c:grouping val="clustered"/>
        <c:ser>
          <c:idx val="0"/>
          <c:order val="0"/>
          <c:tx>
            <c:v>'10 (n=575)</c:v>
          </c:tx>
          <c:dLbls>
            <c:dLbl>
              <c:idx val="0"/>
              <c:layout>
                <c:manualLayout>
                  <c:x val="1.4035089270351072E-3"/>
                  <c:y val="-3.8369311801452401E-2"/>
                </c:manualLayout>
              </c:layout>
              <c:showVal val="1"/>
            </c:dLbl>
            <c:dLbl>
              <c:idx val="1"/>
              <c:layout>
                <c:manualLayout>
                  <c:x val="2.807017854070218E-3"/>
                  <c:y val="-2.8776983851089306E-2"/>
                </c:manualLayout>
              </c:layout>
              <c:showVal val="1"/>
            </c:dLbl>
            <c:dLbl>
              <c:idx val="2"/>
              <c:layout>
                <c:manualLayout>
                  <c:x val="1.4035089270351072E-3"/>
                  <c:y val="-2.8776983851089261E-2"/>
                </c:manualLayout>
              </c:layout>
              <c:showVal val="1"/>
            </c:dLbl>
            <c:dLbl>
              <c:idx val="3"/>
              <c:layout>
                <c:manualLayout>
                  <c:x val="4.2105267811053271E-3"/>
                  <c:y val="-3.357314782627091E-2"/>
                </c:manualLayout>
              </c:layout>
              <c:showVal val="1"/>
            </c:dLbl>
            <c:dLbl>
              <c:idx val="4"/>
              <c:layout>
                <c:manualLayout>
                  <c:x val="1.4035089270351072E-3"/>
                  <c:y val="-2.8776983851089306E-2"/>
                </c:manualLayout>
              </c:layout>
              <c:showVal val="1"/>
            </c:dLbl>
            <c:txPr>
              <a:bodyPr/>
              <a:lstStyle/>
              <a:p>
                <a:pPr>
                  <a:defRPr sz="1050" b="1"/>
                </a:pPr>
                <a:endParaRPr lang="en-US"/>
              </a:p>
            </c:txPr>
            <c:showVal val="1"/>
          </c:dLbls>
          <c:cat>
            <c:strRef>
              <c:f>Sheet1!$A$1:$A$5</c:f>
              <c:strCache>
                <c:ptCount val="5"/>
                <c:pt idx="0">
                  <c:v>Ready Reference</c:v>
                </c:pt>
                <c:pt idx="1">
                  <c:v>Procedural</c:v>
                </c:pt>
                <c:pt idx="2">
                  <c:v>Subject Search</c:v>
                </c:pt>
                <c:pt idx="3">
                  <c:v>Holdings</c:v>
                </c:pt>
                <c:pt idx="4">
                  <c:v>No Question</c:v>
                </c:pt>
              </c:strCache>
            </c:strRef>
          </c:cat>
          <c:val>
            <c:numRef>
              <c:f>Sheet1!$B$1:$B$5</c:f>
              <c:numCache>
                <c:formatCode>0.0%</c:formatCode>
                <c:ptCount val="5"/>
                <c:pt idx="0">
                  <c:v>0.31100000000000078</c:v>
                </c:pt>
                <c:pt idx="1">
                  <c:v>0.31100000000000078</c:v>
                </c:pt>
                <c:pt idx="2">
                  <c:v>0.16900000000000001</c:v>
                </c:pt>
                <c:pt idx="3">
                  <c:v>8.5000000000000006E-2</c:v>
                </c:pt>
                <c:pt idx="4">
                  <c:v>4.3000000000000003E-2</c:v>
                </c:pt>
              </c:numCache>
            </c:numRef>
          </c:val>
        </c:ser>
        <c:axId val="83739776"/>
        <c:axId val="83741312"/>
      </c:barChart>
      <c:catAx>
        <c:axId val="83739776"/>
        <c:scaling>
          <c:orientation val="minMax"/>
        </c:scaling>
        <c:axPos val="b"/>
        <c:numFmt formatCode="General" sourceLinked="1"/>
        <c:tickLblPos val="nextTo"/>
        <c:txPr>
          <a:bodyPr/>
          <a:lstStyle/>
          <a:p>
            <a:pPr>
              <a:defRPr sz="1600"/>
            </a:pPr>
            <a:endParaRPr lang="en-US"/>
          </a:p>
        </c:txPr>
        <c:crossAx val="83741312"/>
        <c:crosses val="autoZero"/>
        <c:auto val="1"/>
        <c:lblAlgn val="ctr"/>
        <c:lblOffset val="100"/>
      </c:catAx>
      <c:valAx>
        <c:axId val="83741312"/>
        <c:scaling>
          <c:orientation val="minMax"/>
        </c:scaling>
        <c:axPos val="l"/>
        <c:majorGridlines/>
        <c:numFmt formatCode="0%" sourceLinked="0"/>
        <c:tickLblPos val="nextTo"/>
        <c:txPr>
          <a:bodyPr/>
          <a:lstStyle/>
          <a:p>
            <a:pPr>
              <a:defRPr sz="1600"/>
            </a:pPr>
            <a:endParaRPr lang="en-US"/>
          </a:p>
        </c:txPr>
        <c:crossAx val="83739776"/>
        <c:crosses val="autoZero"/>
        <c:crossBetween val="between"/>
      </c:valAx>
    </c:plotArea>
    <c:legend>
      <c:legendPos val="r"/>
      <c:legendEntry>
        <c:idx val="0"/>
        <c:txPr>
          <a:bodyPr/>
          <a:lstStyle/>
          <a:p>
            <a:pPr>
              <a:defRPr sz="1600"/>
            </a:pPr>
            <a:endParaRPr lang="en-US"/>
          </a:p>
        </c:txPr>
      </c:legendEntry>
      <c:layout>
        <c:manualLayout>
          <c:xMode val="edge"/>
          <c:yMode val="edge"/>
          <c:x val="0.72984795822136961"/>
          <c:y val="0.27729524685326729"/>
          <c:w val="0.18328991556932997"/>
          <c:h val="0.11207598137824012"/>
        </c:manualLayout>
      </c:layout>
      <c:spPr>
        <a:noFill/>
      </c:spPr>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2000" b="1" i="0" u="none" strike="noStrike" kern="1200" baseline="0" dirty="0">
                <a:solidFill>
                  <a:schemeClr val="bg1"/>
                </a:solidFill>
                <a:effectLst>
                  <a:outerShdw blurRad="38100" dist="38100" dir="2700000" algn="tl">
                    <a:srgbClr val="000000">
                      <a:alpha val="43137"/>
                    </a:srgbClr>
                  </a:outerShdw>
                </a:effectLst>
                <a:latin typeface="+mj-lt"/>
                <a:ea typeface="+mj-ea"/>
                <a:cs typeface="Georgia"/>
              </a:defRPr>
            </a:pPr>
            <a:r>
              <a:rPr lang="en-US" sz="2000" b="1" i="0" u="none" strike="noStrike" kern="1200" baseline="0" dirty="0">
                <a:solidFill>
                  <a:schemeClr val="bg1"/>
                </a:solidFill>
                <a:effectLst>
                  <a:outerShdw blurRad="38100" dist="38100" dir="2700000" algn="tl">
                    <a:srgbClr val="000000">
                      <a:alpha val="43137"/>
                    </a:srgbClr>
                  </a:outerShdw>
                </a:effectLst>
                <a:latin typeface="+mj-lt"/>
                <a:ea typeface="+mj-ea"/>
                <a:cs typeface="Georgia"/>
              </a:rPr>
              <a:t>Query Type: </a:t>
            </a:r>
            <a:r>
              <a:rPr lang="en-US" sz="2000" b="1" i="0" u="none" strike="noStrike" kern="1200" baseline="0" dirty="0" smtClean="0">
                <a:solidFill>
                  <a:schemeClr val="bg1"/>
                </a:solidFill>
                <a:effectLst>
                  <a:outerShdw blurRad="38100" dist="38100" dir="2700000" algn="tl">
                    <a:srgbClr val="000000">
                      <a:alpha val="43137"/>
                    </a:srgbClr>
                  </a:outerShdw>
                </a:effectLst>
                <a:latin typeface="+mj-lt"/>
                <a:ea typeface="+mj-ea"/>
                <a:cs typeface="Georgia"/>
              </a:rPr>
              <a:t>2004-2006 vs. 2010</a:t>
            </a:r>
            <a:endParaRPr lang="en-US" sz="2000" b="1" i="0" u="none" strike="noStrike" kern="1200" baseline="0" dirty="0">
              <a:solidFill>
                <a:schemeClr val="bg1"/>
              </a:solidFill>
              <a:effectLst>
                <a:outerShdw blurRad="38100" dist="38100" dir="2700000" algn="tl">
                  <a:srgbClr val="000000">
                    <a:alpha val="43137"/>
                  </a:srgbClr>
                </a:outerShdw>
              </a:effectLst>
              <a:latin typeface="+mj-lt"/>
              <a:ea typeface="+mj-ea"/>
              <a:cs typeface="Georgia"/>
            </a:endParaRPr>
          </a:p>
        </c:rich>
      </c:tx>
      <c:layout>
        <c:manualLayout>
          <c:xMode val="edge"/>
          <c:yMode val="edge"/>
          <c:x val="1.286666975574588E-3"/>
          <c:y val="0"/>
        </c:manualLayout>
      </c:layout>
    </c:title>
    <c:plotArea>
      <c:layout>
        <c:manualLayout>
          <c:layoutTarget val="inner"/>
          <c:xMode val="edge"/>
          <c:yMode val="edge"/>
          <c:x val="9.614701305490328E-2"/>
          <c:y val="0.11212630239401893"/>
          <c:w val="0.87228914521056578"/>
          <c:h val="0.68816495665315236"/>
        </c:manualLayout>
      </c:layout>
      <c:barChart>
        <c:barDir val="col"/>
        <c:grouping val="clustered"/>
        <c:ser>
          <c:idx val="1"/>
          <c:order val="0"/>
          <c:tx>
            <c:v>'04 - '06 (n = 915)</c:v>
          </c:tx>
          <c:spPr>
            <a:solidFill>
              <a:srgbClr val="00B0F0"/>
            </a:solidFill>
          </c:spPr>
          <c:dLbls>
            <c:dLbl>
              <c:idx val="0"/>
              <c:tx>
                <c:rich>
                  <a:bodyPr/>
                  <a:lstStyle/>
                  <a:p>
                    <a:r>
                      <a:rPr lang="en-US" sz="1050" b="1" smtClean="0"/>
                      <a:t>n</a:t>
                    </a:r>
                    <a:r>
                      <a:rPr lang="en-US" smtClean="0"/>
                      <a:t>=293</a:t>
                    </a:r>
                    <a:endParaRPr lang="en-US" dirty="0"/>
                  </a:p>
                </c:rich>
              </c:tx>
              <c:showVal val="1"/>
            </c:dLbl>
            <c:dLbl>
              <c:idx val="1"/>
              <c:layout>
                <c:manualLayout>
                  <c:x val="-1.4675052168654939E-3"/>
                  <c:y val="0"/>
                </c:manualLayout>
              </c:layout>
              <c:tx>
                <c:rich>
                  <a:bodyPr/>
                  <a:lstStyle/>
                  <a:p>
                    <a:r>
                      <a:rPr lang="en-US" sz="1050" b="1" smtClean="0"/>
                      <a:t>n</a:t>
                    </a:r>
                    <a:r>
                      <a:rPr lang="en-US" smtClean="0"/>
                      <a:t>=243</a:t>
                    </a:r>
                    <a:endParaRPr lang="en-US" dirty="0"/>
                  </a:p>
                </c:rich>
              </c:tx>
              <c:showVal val="1"/>
            </c:dLbl>
            <c:dLbl>
              <c:idx val="2"/>
              <c:layout>
                <c:manualLayout>
                  <c:x val="-1.4675052168654939E-3"/>
                  <c:y val="0"/>
                </c:manualLayout>
              </c:layout>
              <c:tx>
                <c:rich>
                  <a:bodyPr/>
                  <a:lstStyle/>
                  <a:p>
                    <a:r>
                      <a:rPr lang="en-US" sz="1050" b="1" smtClean="0"/>
                      <a:t>n</a:t>
                    </a:r>
                    <a:r>
                      <a:rPr lang="en-US" smtClean="0"/>
                      <a:t>=162</a:t>
                    </a:r>
                    <a:endParaRPr lang="en-US" dirty="0"/>
                  </a:p>
                </c:rich>
              </c:tx>
              <c:showVal val="1"/>
            </c:dLbl>
            <c:dLbl>
              <c:idx val="3"/>
              <c:tx>
                <c:rich>
                  <a:bodyPr/>
                  <a:lstStyle/>
                  <a:p>
                    <a:r>
                      <a:rPr lang="en-US" sz="1050" b="1" smtClean="0"/>
                      <a:t>n</a:t>
                    </a:r>
                    <a:r>
                      <a:rPr lang="en-US" smtClean="0"/>
                      <a:t>=104</a:t>
                    </a:r>
                    <a:endParaRPr lang="en-US" dirty="0"/>
                  </a:p>
                </c:rich>
              </c:tx>
              <c:showVal val="1"/>
            </c:dLbl>
            <c:dLbl>
              <c:idx val="4"/>
              <c:layout>
                <c:manualLayout>
                  <c:x val="-4.4025156505963763E-3"/>
                  <c:y val="5.9729641808711521E-3"/>
                </c:manualLayout>
              </c:layout>
              <c:tx>
                <c:rich>
                  <a:bodyPr/>
                  <a:lstStyle/>
                  <a:p>
                    <a:r>
                      <a:rPr lang="en-US" sz="1050" b="1" smtClean="0"/>
                      <a:t>n</a:t>
                    </a:r>
                    <a:r>
                      <a:rPr lang="en-US" smtClean="0"/>
                      <a:t>=77</a:t>
                    </a:r>
                    <a:endParaRPr lang="en-US" dirty="0"/>
                  </a:p>
                </c:rich>
              </c:tx>
              <c:showVal val="1"/>
            </c:dLbl>
            <c:txPr>
              <a:bodyPr/>
              <a:lstStyle/>
              <a:p>
                <a:pPr>
                  <a:defRPr sz="1050" b="1"/>
                </a:pPr>
                <a:endParaRPr lang="en-US"/>
              </a:p>
            </c:txPr>
            <c:showVal val="1"/>
          </c:dLbls>
          <c:val>
            <c:numRef>
              <c:f>Sheet2!$F$23:$F$27</c:f>
              <c:numCache>
                <c:formatCode>0%</c:formatCode>
                <c:ptCount val="5"/>
                <c:pt idx="0">
                  <c:v>0.32021857923497726</c:v>
                </c:pt>
                <c:pt idx="1">
                  <c:v>0.26557377049180331</c:v>
                </c:pt>
                <c:pt idx="2">
                  <c:v>0.17704918032787056</c:v>
                </c:pt>
                <c:pt idx="3">
                  <c:v>0.11366120218579252</c:v>
                </c:pt>
                <c:pt idx="4">
                  <c:v>8.4153005464481248E-2</c:v>
                </c:pt>
              </c:numCache>
            </c:numRef>
          </c:val>
        </c:ser>
        <c:ser>
          <c:idx val="0"/>
          <c:order val="1"/>
          <c:tx>
            <c:v>'10 (n = 575)</c:v>
          </c:tx>
          <c:spPr>
            <a:solidFill>
              <a:srgbClr val="0070C0"/>
            </a:solidFill>
            <a:ln>
              <a:solidFill>
                <a:schemeClr val="accent1"/>
              </a:solidFill>
            </a:ln>
          </c:spPr>
          <c:dLbls>
            <c:dLbl>
              <c:idx val="0"/>
              <c:tx>
                <c:rich>
                  <a:bodyPr/>
                  <a:lstStyle/>
                  <a:p>
                    <a:r>
                      <a:rPr lang="en-US" sz="1050" b="1" dirty="0" smtClean="0"/>
                      <a:t>n</a:t>
                    </a:r>
                    <a:r>
                      <a:rPr lang="en-US" dirty="0" smtClean="0"/>
                      <a:t>=97</a:t>
                    </a:r>
                    <a:endParaRPr lang="en-US" dirty="0"/>
                  </a:p>
                </c:rich>
              </c:tx>
              <c:showVal val="1"/>
            </c:dLbl>
            <c:dLbl>
              <c:idx val="1"/>
              <c:tx>
                <c:rich>
                  <a:bodyPr/>
                  <a:lstStyle/>
                  <a:p>
                    <a:r>
                      <a:rPr lang="en-US" sz="1050" b="1" smtClean="0"/>
                      <a:t>n</a:t>
                    </a:r>
                    <a:r>
                      <a:rPr lang="en-US" smtClean="0"/>
                      <a:t>=179</a:t>
                    </a:r>
                    <a:endParaRPr lang="en-US" dirty="0"/>
                  </a:p>
                </c:rich>
              </c:tx>
              <c:showVal val="1"/>
            </c:dLbl>
            <c:dLbl>
              <c:idx val="2"/>
              <c:tx>
                <c:rich>
                  <a:bodyPr/>
                  <a:lstStyle/>
                  <a:p>
                    <a:r>
                      <a:rPr lang="en-US" sz="1050" b="1" smtClean="0"/>
                      <a:t>n</a:t>
                    </a:r>
                    <a:r>
                      <a:rPr lang="en-US" smtClean="0"/>
                      <a:t>=181</a:t>
                    </a:r>
                    <a:endParaRPr lang="en-US" dirty="0"/>
                  </a:p>
                </c:rich>
              </c:tx>
              <c:showVal val="1"/>
            </c:dLbl>
            <c:dLbl>
              <c:idx val="3"/>
              <c:layout>
                <c:manualLayout>
                  <c:x val="0"/>
                  <c:y val="5.9731209556993774E-3"/>
                </c:manualLayout>
              </c:layout>
              <c:tx>
                <c:rich>
                  <a:bodyPr/>
                  <a:lstStyle/>
                  <a:p>
                    <a:r>
                      <a:rPr lang="en-US" sz="1050" b="1" dirty="0" smtClean="0"/>
                      <a:t>n</a:t>
                    </a:r>
                    <a:r>
                      <a:rPr lang="en-US" dirty="0" smtClean="0"/>
                      <a:t>=25</a:t>
                    </a:r>
                    <a:endParaRPr lang="en-US" dirty="0"/>
                  </a:p>
                </c:rich>
              </c:tx>
              <c:showVal val="1"/>
            </c:dLbl>
            <c:dLbl>
              <c:idx val="4"/>
              <c:layout>
                <c:manualLayout>
                  <c:x val="1.4675052168654939E-3"/>
                  <c:y val="3.9820806371329096E-3"/>
                </c:manualLayout>
              </c:layout>
              <c:tx>
                <c:rich>
                  <a:bodyPr/>
                  <a:lstStyle/>
                  <a:p>
                    <a:r>
                      <a:rPr lang="en-US" sz="1050" b="1" dirty="0" smtClean="0"/>
                      <a:t>n</a:t>
                    </a:r>
                    <a:r>
                      <a:rPr lang="en-US" sz="1050" dirty="0" smtClean="0"/>
                      <a:t>=49</a:t>
                    </a:r>
                    <a:endParaRPr lang="en-US" sz="1050" dirty="0"/>
                  </a:p>
                </c:rich>
              </c:tx>
              <c:showVal val="1"/>
            </c:dLbl>
            <c:txPr>
              <a:bodyPr/>
              <a:lstStyle/>
              <a:p>
                <a:pPr>
                  <a:defRPr sz="1050" b="1"/>
                </a:pPr>
                <a:endParaRPr lang="en-US"/>
              </a:p>
            </c:txPr>
            <c:showVal val="1"/>
          </c:dLbls>
          <c:cat>
            <c:strRef>
              <c:f>Sheet2!$E$12:$E$16</c:f>
              <c:strCache>
                <c:ptCount val="5"/>
                <c:pt idx="0">
                  <c:v>Subject Search</c:v>
                </c:pt>
                <c:pt idx="1">
                  <c:v>Ready Reference</c:v>
                </c:pt>
                <c:pt idx="2">
                  <c:v>Procedural</c:v>
                </c:pt>
                <c:pt idx="3">
                  <c:v>No Question</c:v>
                </c:pt>
                <c:pt idx="4">
                  <c:v>Holdings</c:v>
                </c:pt>
              </c:strCache>
            </c:strRef>
          </c:cat>
          <c:val>
            <c:numRef>
              <c:f>Sheet2!$G$23:$G$27</c:f>
              <c:numCache>
                <c:formatCode>0%</c:formatCode>
                <c:ptCount val="5"/>
                <c:pt idx="0">
                  <c:v>0.16869565217391305</c:v>
                </c:pt>
                <c:pt idx="1">
                  <c:v>0.31130434782608868</c:v>
                </c:pt>
                <c:pt idx="2">
                  <c:v>0.31478260869565527</c:v>
                </c:pt>
                <c:pt idx="3">
                  <c:v>4.3478260869565223E-2</c:v>
                </c:pt>
                <c:pt idx="4">
                  <c:v>8.5217391304347828E-2</c:v>
                </c:pt>
              </c:numCache>
            </c:numRef>
          </c:val>
        </c:ser>
        <c:axId val="83770752"/>
        <c:axId val="84911232"/>
      </c:barChart>
      <c:catAx>
        <c:axId val="83770752"/>
        <c:scaling>
          <c:orientation val="minMax"/>
        </c:scaling>
        <c:axPos val="b"/>
        <c:majorTickMark val="none"/>
        <c:tickLblPos val="nextTo"/>
        <c:txPr>
          <a:bodyPr rot="0"/>
          <a:lstStyle/>
          <a:p>
            <a:pPr>
              <a:defRPr sz="1600"/>
            </a:pPr>
            <a:endParaRPr lang="en-US"/>
          </a:p>
        </c:txPr>
        <c:crossAx val="84911232"/>
        <c:crosses val="autoZero"/>
        <c:auto val="1"/>
        <c:lblAlgn val="ctr"/>
        <c:lblOffset val="100"/>
      </c:catAx>
      <c:valAx>
        <c:axId val="84911232"/>
        <c:scaling>
          <c:orientation val="minMax"/>
          <c:max val="0.35000000000000031"/>
        </c:scaling>
        <c:axPos val="l"/>
        <c:majorGridlines/>
        <c:numFmt formatCode="0%" sourceLinked="1"/>
        <c:majorTickMark val="none"/>
        <c:tickLblPos val="nextTo"/>
        <c:txPr>
          <a:bodyPr/>
          <a:lstStyle/>
          <a:p>
            <a:pPr>
              <a:defRPr sz="1600"/>
            </a:pPr>
            <a:endParaRPr lang="en-US"/>
          </a:p>
        </c:txPr>
        <c:crossAx val="83770752"/>
        <c:crosses val="autoZero"/>
        <c:crossBetween val="between"/>
      </c:valAx>
    </c:plotArea>
    <c:legend>
      <c:legendPos val="r"/>
      <c:layout>
        <c:manualLayout>
          <c:xMode val="edge"/>
          <c:yMode val="edge"/>
          <c:x val="0.69243517237928764"/>
          <c:y val="0.29608510299849133"/>
          <c:w val="0.26489717121614481"/>
          <c:h val="0.20473045414777849"/>
        </c:manualLayout>
      </c:layout>
      <c:txPr>
        <a:bodyPr/>
        <a:lstStyle/>
        <a:p>
          <a:pPr>
            <a:defRPr sz="1600"/>
          </a:pPr>
          <a:endParaRPr lang="en-US"/>
        </a:p>
      </c:txPr>
    </c:legend>
    <c:plotVisOnly val="1"/>
    <c:dispBlanksAs val="gap"/>
  </c:chart>
  <c:txPr>
    <a:bodyPr/>
    <a:lstStyle/>
    <a:p>
      <a:pPr>
        <a:defRPr sz="20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2626093613298484E-2"/>
          <c:y val="3.2144878324844452E-2"/>
          <c:w val="0.91079407261592482"/>
          <c:h val="0.8479757941972027"/>
        </c:manualLayout>
      </c:layout>
      <c:barChart>
        <c:barDir val="col"/>
        <c:grouping val="clustered"/>
        <c:ser>
          <c:idx val="0"/>
          <c:order val="0"/>
          <c:tx>
            <c:v>QP2 (n=366)</c:v>
          </c:tx>
          <c:dLbls>
            <c:dLbl>
              <c:idx val="0"/>
              <c:layout>
                <c:manualLayout>
                  <c:x val="0"/>
                  <c:y val="-3.3955857385398983E-2"/>
                </c:manualLayout>
              </c:layout>
              <c:showVal val="1"/>
            </c:dLbl>
            <c:dLbl>
              <c:idx val="1"/>
              <c:layout>
                <c:manualLayout>
                  <c:x val="0"/>
                  <c:y val="-3.1692133559705758E-2"/>
                </c:manualLayout>
              </c:layout>
              <c:showVal val="1"/>
            </c:dLbl>
            <c:dLbl>
              <c:idx val="2"/>
              <c:layout>
                <c:manualLayout>
                  <c:x val="-1.3888888888888913E-3"/>
                  <c:y val="-2.7164685908319192E-2"/>
                </c:manualLayout>
              </c:layout>
              <c:showVal val="1"/>
            </c:dLbl>
            <c:dLbl>
              <c:idx val="3"/>
              <c:layout>
                <c:manualLayout>
                  <c:x val="-1.3888888888888913E-3"/>
                  <c:y val="-3.6219581211092249E-2"/>
                </c:manualLayout>
              </c:layout>
              <c:showVal val="1"/>
            </c:dLbl>
            <c:dLbl>
              <c:idx val="4"/>
              <c:layout>
                <c:manualLayout>
                  <c:x val="2.7777777777777848E-3"/>
                  <c:y val="-4.0747028862478794E-2"/>
                </c:manualLayout>
              </c:layout>
              <c:showVal val="1"/>
            </c:dLbl>
            <c:txPr>
              <a:bodyPr/>
              <a:lstStyle/>
              <a:p>
                <a:pPr>
                  <a:defRPr sz="1050" b="1"/>
                </a:pPr>
                <a:endParaRPr lang="en-US"/>
              </a:p>
            </c:txPr>
            <c:showVal val="1"/>
          </c:dLbls>
          <c:cat>
            <c:strRef>
              <c:f>Sheet4!$A$2:$A$6</c:f>
              <c:strCache>
                <c:ptCount val="5"/>
                <c:pt idx="0">
                  <c:v>Ready Reference</c:v>
                </c:pt>
                <c:pt idx="1">
                  <c:v>Procedural</c:v>
                </c:pt>
                <c:pt idx="2">
                  <c:v>Subject Search</c:v>
                </c:pt>
                <c:pt idx="3">
                  <c:v>Holdings</c:v>
                </c:pt>
                <c:pt idx="4">
                  <c:v>No Question</c:v>
                </c:pt>
              </c:strCache>
            </c:strRef>
          </c:cat>
          <c:val>
            <c:numRef>
              <c:f>Sheet4!$C$2:$C$6</c:f>
              <c:numCache>
                <c:formatCode>0%</c:formatCode>
                <c:ptCount val="5"/>
                <c:pt idx="0">
                  <c:v>0.22</c:v>
                </c:pt>
                <c:pt idx="1">
                  <c:v>0.17</c:v>
                </c:pt>
                <c:pt idx="2">
                  <c:v>0.13</c:v>
                </c:pt>
                <c:pt idx="3">
                  <c:v>4.0000000000000022E-2</c:v>
                </c:pt>
                <c:pt idx="4">
                  <c:v>2.0000000000000011E-2</c:v>
                </c:pt>
              </c:numCache>
            </c:numRef>
          </c:val>
        </c:ser>
        <c:ser>
          <c:idx val="1"/>
          <c:order val="1"/>
          <c:tx>
            <c:v>QW (n=209)</c:v>
          </c:tx>
          <c:spPr>
            <a:solidFill>
              <a:srgbClr val="00B0F0"/>
            </a:solidFill>
          </c:spPr>
          <c:dLbls>
            <c:dLbl>
              <c:idx val="0"/>
              <c:layout>
                <c:manualLayout>
                  <c:x val="-1.3888888888888913E-3"/>
                  <c:y val="-2.4901140328596451E-2"/>
                </c:manualLayout>
              </c:layout>
              <c:showVal val="1"/>
            </c:dLbl>
            <c:dLbl>
              <c:idx val="1"/>
              <c:layout>
                <c:manualLayout>
                  <c:x val="1.3888888888888913E-3"/>
                  <c:y val="-2.7164685908319192E-2"/>
                </c:manualLayout>
              </c:layout>
              <c:showVal val="1"/>
            </c:dLbl>
            <c:dLbl>
              <c:idx val="2"/>
              <c:layout>
                <c:manualLayout>
                  <c:x val="-1.3888888888888913E-3"/>
                  <c:y val="-3.3955857385398983E-2"/>
                </c:manualLayout>
              </c:layout>
              <c:showVal val="1"/>
            </c:dLbl>
            <c:dLbl>
              <c:idx val="3"/>
              <c:layout>
                <c:manualLayout>
                  <c:x val="0"/>
                  <c:y val="-2.7164685908319192E-2"/>
                </c:manualLayout>
              </c:layout>
              <c:showVal val="1"/>
            </c:dLbl>
            <c:dLbl>
              <c:idx val="4"/>
              <c:layout>
                <c:manualLayout>
                  <c:x val="1.388779527559158E-3"/>
                  <c:y val="-4.3010752688172046E-2"/>
                </c:manualLayout>
              </c:layout>
              <c:showVal val="1"/>
            </c:dLbl>
            <c:txPr>
              <a:bodyPr/>
              <a:lstStyle/>
              <a:p>
                <a:pPr>
                  <a:defRPr sz="1050" b="1"/>
                </a:pPr>
                <a:endParaRPr lang="en-US"/>
              </a:p>
            </c:txPr>
            <c:showVal val="1"/>
          </c:dLbls>
          <c:cat>
            <c:strRef>
              <c:f>Sheet4!$A$2:$A$6</c:f>
              <c:strCache>
                <c:ptCount val="5"/>
                <c:pt idx="0">
                  <c:v>Ready Reference</c:v>
                </c:pt>
                <c:pt idx="1">
                  <c:v>Procedural</c:v>
                </c:pt>
                <c:pt idx="2">
                  <c:v>Subject Search</c:v>
                </c:pt>
                <c:pt idx="3">
                  <c:v>Holdings</c:v>
                </c:pt>
                <c:pt idx="4">
                  <c:v>No Question</c:v>
                </c:pt>
              </c:strCache>
            </c:strRef>
          </c:cat>
          <c:val>
            <c:numRef>
              <c:f>Sheet4!$D$2:$D$6</c:f>
              <c:numCache>
                <c:formatCode>0%</c:formatCode>
                <c:ptCount val="5"/>
                <c:pt idx="0">
                  <c:v>9.0000000000000024E-2</c:v>
                </c:pt>
                <c:pt idx="1">
                  <c:v>0.14000000000000001</c:v>
                </c:pt>
                <c:pt idx="2">
                  <c:v>4.0000000000000022E-2</c:v>
                </c:pt>
                <c:pt idx="3">
                  <c:v>4.0000000000000022E-2</c:v>
                </c:pt>
                <c:pt idx="4">
                  <c:v>2.0000000000000011E-2</c:v>
                </c:pt>
              </c:numCache>
            </c:numRef>
          </c:val>
        </c:ser>
        <c:ser>
          <c:idx val="2"/>
          <c:order val="2"/>
          <c:tx>
            <c:v>Total (n=575)</c:v>
          </c:tx>
          <c:spPr>
            <a:solidFill>
              <a:schemeClr val="accent1">
                <a:lumMod val="40000"/>
                <a:lumOff val="60000"/>
              </a:schemeClr>
            </a:solidFill>
          </c:spPr>
          <c:dLbls>
            <c:dLbl>
              <c:idx val="0"/>
              <c:layout>
                <c:manualLayout>
                  <c:x val="2.7777777777777848E-3"/>
                  <c:y val="-2.9428409734012426E-2"/>
                </c:manualLayout>
              </c:layout>
              <c:showVal val="1"/>
            </c:dLbl>
            <c:dLbl>
              <c:idx val="1"/>
              <c:layout>
                <c:manualLayout>
                  <c:x val="1.3888888888889416E-3"/>
                  <c:y val="-2.9428409734012426E-2"/>
                </c:manualLayout>
              </c:layout>
              <c:showVal val="1"/>
            </c:dLbl>
            <c:dLbl>
              <c:idx val="2"/>
              <c:layout>
                <c:manualLayout>
                  <c:x val="1.3888888888888913E-3"/>
                  <c:y val="-3.3955857385398983E-2"/>
                </c:manualLayout>
              </c:layout>
              <c:showVal val="1"/>
            </c:dLbl>
            <c:dLbl>
              <c:idx val="3"/>
              <c:layout>
                <c:manualLayout>
                  <c:x val="-1.3888888888888913E-3"/>
                  <c:y val="-3.3955857385398983E-2"/>
                </c:manualLayout>
              </c:layout>
              <c:showVal val="1"/>
            </c:dLbl>
            <c:dLbl>
              <c:idx val="4"/>
              <c:layout>
                <c:manualLayout>
                  <c:x val="4.1666666666666683E-3"/>
                  <c:y val="-3.6219581211092249E-2"/>
                </c:manualLayout>
              </c:layout>
              <c:showVal val="1"/>
            </c:dLbl>
            <c:txPr>
              <a:bodyPr/>
              <a:lstStyle/>
              <a:p>
                <a:pPr>
                  <a:defRPr sz="1050" b="1"/>
                </a:pPr>
                <a:endParaRPr lang="en-US"/>
              </a:p>
            </c:txPr>
            <c:showVal val="1"/>
          </c:dLbls>
          <c:cat>
            <c:strRef>
              <c:f>Sheet4!$A$2:$A$6</c:f>
              <c:strCache>
                <c:ptCount val="5"/>
                <c:pt idx="0">
                  <c:v>Ready Reference</c:v>
                </c:pt>
                <c:pt idx="1">
                  <c:v>Procedural</c:v>
                </c:pt>
                <c:pt idx="2">
                  <c:v>Subject Search</c:v>
                </c:pt>
                <c:pt idx="3">
                  <c:v>Holdings</c:v>
                </c:pt>
                <c:pt idx="4">
                  <c:v>No Question</c:v>
                </c:pt>
              </c:strCache>
            </c:strRef>
          </c:cat>
          <c:val>
            <c:numRef>
              <c:f>Sheet4!$E$2:$E$6</c:f>
              <c:numCache>
                <c:formatCode>0%</c:formatCode>
                <c:ptCount val="5"/>
                <c:pt idx="0">
                  <c:v>0.31000000000000072</c:v>
                </c:pt>
                <c:pt idx="1">
                  <c:v>0.31000000000000077</c:v>
                </c:pt>
                <c:pt idx="2">
                  <c:v>0.17</c:v>
                </c:pt>
                <c:pt idx="3">
                  <c:v>8.0000000000000043E-2</c:v>
                </c:pt>
                <c:pt idx="4">
                  <c:v>4.0000000000000022E-2</c:v>
                </c:pt>
              </c:numCache>
            </c:numRef>
          </c:val>
        </c:ser>
        <c:axId val="83020416"/>
        <c:axId val="101192064"/>
      </c:barChart>
      <c:catAx>
        <c:axId val="83020416"/>
        <c:scaling>
          <c:orientation val="minMax"/>
        </c:scaling>
        <c:axPos val="b"/>
        <c:tickLblPos val="nextTo"/>
        <c:txPr>
          <a:bodyPr/>
          <a:lstStyle/>
          <a:p>
            <a:pPr>
              <a:defRPr sz="1600"/>
            </a:pPr>
            <a:endParaRPr lang="en-US"/>
          </a:p>
        </c:txPr>
        <c:crossAx val="101192064"/>
        <c:crosses val="autoZero"/>
        <c:auto val="1"/>
        <c:lblAlgn val="ctr"/>
        <c:lblOffset val="100"/>
      </c:catAx>
      <c:valAx>
        <c:axId val="101192064"/>
        <c:scaling>
          <c:orientation val="minMax"/>
        </c:scaling>
        <c:axPos val="l"/>
        <c:majorGridlines/>
        <c:numFmt formatCode="0%" sourceLinked="1"/>
        <c:tickLblPos val="nextTo"/>
        <c:txPr>
          <a:bodyPr/>
          <a:lstStyle/>
          <a:p>
            <a:pPr>
              <a:defRPr sz="1600"/>
            </a:pPr>
            <a:endParaRPr lang="en-US"/>
          </a:p>
        </c:txPr>
        <c:crossAx val="83020416"/>
        <c:crosses val="autoZero"/>
        <c:crossBetween val="between"/>
      </c:valAx>
    </c:plotArea>
    <c:legend>
      <c:legendPos val="r"/>
      <c:layout>
        <c:manualLayout>
          <c:xMode val="edge"/>
          <c:yMode val="edge"/>
          <c:x val="0.68221183289588994"/>
          <c:y val="0.21568796260399539"/>
          <c:w val="0.17751038932633501"/>
          <c:h val="0.21548315798385984"/>
        </c:manualLayout>
      </c:layout>
      <c:txPr>
        <a:bodyPr/>
        <a:lstStyle/>
        <a:p>
          <a:pPr>
            <a:defRPr sz="16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8162621160107651E-2"/>
          <c:y val="3.4486945962355811E-2"/>
          <c:w val="0.9218373788398927"/>
          <c:h val="0.83689934932996768"/>
        </c:manualLayout>
      </c:layout>
      <c:barChart>
        <c:barDir val="col"/>
        <c:grouping val="clustered"/>
        <c:ser>
          <c:idx val="0"/>
          <c:order val="0"/>
          <c:tx>
            <c:v>'04-'06 (n=162)</c:v>
          </c:tx>
          <c:dLbls>
            <c:dLbl>
              <c:idx val="0"/>
              <c:tx>
                <c:rich>
                  <a:bodyPr/>
                  <a:lstStyle/>
                  <a:p>
                    <a:r>
                      <a:rPr lang="en-US" sz="1050" b="1" smtClean="0"/>
                      <a:t>n</a:t>
                    </a:r>
                    <a:r>
                      <a:rPr lang="en-US" smtClean="0"/>
                      <a:t>=45</a:t>
                    </a:r>
                    <a:endParaRPr lang="en-US"/>
                  </a:p>
                </c:rich>
              </c:tx>
              <c:showVal val="1"/>
            </c:dLbl>
            <c:dLbl>
              <c:idx val="1"/>
              <c:tx>
                <c:rich>
                  <a:bodyPr/>
                  <a:lstStyle/>
                  <a:p>
                    <a:r>
                      <a:rPr lang="en-US" sz="1050" b="1" dirty="0" smtClean="0"/>
                      <a:t>n</a:t>
                    </a:r>
                    <a:r>
                      <a:rPr lang="en-US" dirty="0" smtClean="0"/>
                      <a:t>=34</a:t>
                    </a:r>
                    <a:endParaRPr lang="en-US" dirty="0"/>
                  </a:p>
                </c:rich>
              </c:tx>
              <c:showVal val="1"/>
            </c:dLbl>
            <c:dLbl>
              <c:idx val="2"/>
              <c:tx>
                <c:rich>
                  <a:bodyPr/>
                  <a:lstStyle/>
                  <a:p>
                    <a:r>
                      <a:rPr lang="en-US" sz="1050" b="1" dirty="0" smtClean="0"/>
                      <a:t>n</a:t>
                    </a:r>
                    <a:r>
                      <a:rPr lang="en-US" dirty="0" smtClean="0"/>
                      <a:t>=59</a:t>
                    </a:r>
                    <a:endParaRPr lang="en-US" dirty="0"/>
                  </a:p>
                </c:rich>
              </c:tx>
              <c:showVal val="1"/>
            </c:dLbl>
            <c:dLbl>
              <c:idx val="3"/>
              <c:tx>
                <c:rich>
                  <a:bodyPr/>
                  <a:lstStyle/>
                  <a:p>
                    <a:r>
                      <a:rPr lang="en-US" sz="1050" b="1" dirty="0" smtClean="0"/>
                      <a:t>n</a:t>
                    </a:r>
                    <a:r>
                      <a:rPr lang="en-US" dirty="0" smtClean="0"/>
                      <a:t>=20</a:t>
                    </a:r>
                    <a:endParaRPr lang="en-US" dirty="0"/>
                  </a:p>
                </c:rich>
              </c:tx>
              <c:showVal val="1"/>
            </c:dLbl>
            <c:dLbl>
              <c:idx val="4"/>
              <c:tx>
                <c:rich>
                  <a:bodyPr/>
                  <a:lstStyle/>
                  <a:p>
                    <a:r>
                      <a:rPr lang="en-US" sz="1050" b="1" dirty="0" smtClean="0"/>
                      <a:t>n</a:t>
                    </a:r>
                    <a:r>
                      <a:rPr lang="en-US" dirty="0" smtClean="0"/>
                      <a:t>=4</a:t>
                    </a:r>
                    <a:endParaRPr lang="en-US" dirty="0"/>
                  </a:p>
                </c:rich>
              </c:tx>
              <c:showVal val="1"/>
            </c:dLbl>
            <c:txPr>
              <a:bodyPr/>
              <a:lstStyle/>
              <a:p>
                <a:pPr>
                  <a:defRPr sz="1050" b="1"/>
                </a:pPr>
                <a:endParaRPr lang="en-US"/>
              </a:p>
            </c:txPr>
            <c:showVal val="1"/>
          </c:dLbls>
          <c:cat>
            <c:strRef>
              <c:f>Sheet2!$A$1:$A$5</c:f>
              <c:strCache>
                <c:ptCount val="5"/>
                <c:pt idx="0">
                  <c:v>Consortium</c:v>
                </c:pt>
                <c:pt idx="1">
                  <c:v>Academic &amp; Law</c:v>
                </c:pt>
                <c:pt idx="2">
                  <c:v>Public</c:v>
                </c:pt>
                <c:pt idx="3">
                  <c:v>National</c:v>
                </c:pt>
                <c:pt idx="4">
                  <c:v>Other</c:v>
                </c:pt>
              </c:strCache>
            </c:strRef>
          </c:cat>
          <c:val>
            <c:numRef>
              <c:f>Sheet2!$B$1:$B$5</c:f>
              <c:numCache>
                <c:formatCode>0%</c:formatCode>
                <c:ptCount val="5"/>
                <c:pt idx="0">
                  <c:v>0.28000000000000008</c:v>
                </c:pt>
                <c:pt idx="1">
                  <c:v>0.21000000000000021</c:v>
                </c:pt>
                <c:pt idx="2">
                  <c:v>0.36000000000000032</c:v>
                </c:pt>
                <c:pt idx="3">
                  <c:v>0.12000000000000002</c:v>
                </c:pt>
                <c:pt idx="4">
                  <c:v>2.0000000000000011E-2</c:v>
                </c:pt>
              </c:numCache>
            </c:numRef>
          </c:val>
        </c:ser>
        <c:ser>
          <c:idx val="1"/>
          <c:order val="1"/>
          <c:tx>
            <c:v>'10 (n=168)</c:v>
          </c:tx>
          <c:spPr>
            <a:solidFill>
              <a:srgbClr val="00B0F0"/>
            </a:solidFill>
          </c:spPr>
          <c:dLbls>
            <c:dLbl>
              <c:idx val="0"/>
              <c:tx>
                <c:rich>
                  <a:bodyPr/>
                  <a:lstStyle/>
                  <a:p>
                    <a:r>
                      <a:rPr lang="en-US" sz="1050" b="1" smtClean="0"/>
                      <a:t>n</a:t>
                    </a:r>
                    <a:r>
                      <a:rPr lang="en-US" smtClean="0"/>
                      <a:t>=68</a:t>
                    </a:r>
                    <a:endParaRPr lang="en-US" dirty="0"/>
                  </a:p>
                </c:rich>
              </c:tx>
              <c:showVal val="1"/>
            </c:dLbl>
            <c:dLbl>
              <c:idx val="1"/>
              <c:tx>
                <c:rich>
                  <a:bodyPr/>
                  <a:lstStyle/>
                  <a:p>
                    <a:r>
                      <a:rPr lang="en-US" sz="1050" b="1" smtClean="0"/>
                      <a:t>n</a:t>
                    </a:r>
                    <a:r>
                      <a:rPr lang="en-US" smtClean="0"/>
                      <a:t>=65</a:t>
                    </a:r>
                    <a:endParaRPr lang="en-US" dirty="0"/>
                  </a:p>
                </c:rich>
              </c:tx>
              <c:showVal val="1"/>
            </c:dLbl>
            <c:dLbl>
              <c:idx val="2"/>
              <c:layout>
                <c:manualLayout>
                  <c:x val="-4.4843054605305244E-3"/>
                  <c:y val="0"/>
                </c:manualLayout>
              </c:layout>
              <c:tx>
                <c:rich>
                  <a:bodyPr/>
                  <a:lstStyle/>
                  <a:p>
                    <a:r>
                      <a:rPr lang="en-US" sz="1050" b="1" smtClean="0"/>
                      <a:t>n</a:t>
                    </a:r>
                    <a:r>
                      <a:rPr lang="en-US" smtClean="0"/>
                      <a:t>=33</a:t>
                    </a:r>
                    <a:endParaRPr lang="en-US" dirty="0"/>
                  </a:p>
                </c:rich>
              </c:tx>
              <c:showVal val="1"/>
            </c:dLbl>
            <c:dLbl>
              <c:idx val="3"/>
              <c:tx>
                <c:rich>
                  <a:bodyPr/>
                  <a:lstStyle/>
                  <a:p>
                    <a:r>
                      <a:rPr lang="en-US" sz="1050" b="1" smtClean="0"/>
                      <a:t>n</a:t>
                    </a:r>
                    <a:r>
                      <a:rPr lang="en-US" smtClean="0"/>
                      <a:t>=1</a:t>
                    </a:r>
                    <a:endParaRPr lang="en-US" dirty="0"/>
                  </a:p>
                </c:rich>
              </c:tx>
              <c:showVal val="1"/>
            </c:dLbl>
            <c:dLbl>
              <c:idx val="4"/>
              <c:tx>
                <c:rich>
                  <a:bodyPr/>
                  <a:lstStyle/>
                  <a:p>
                    <a:r>
                      <a:rPr lang="en-US" sz="1050" b="1" dirty="0" smtClean="0"/>
                      <a:t>n</a:t>
                    </a:r>
                    <a:r>
                      <a:rPr lang="en-US" dirty="0" smtClean="0"/>
                      <a:t>=1</a:t>
                    </a:r>
                    <a:endParaRPr lang="en-US" dirty="0"/>
                  </a:p>
                </c:rich>
              </c:tx>
              <c:showVal val="1"/>
            </c:dLbl>
            <c:txPr>
              <a:bodyPr/>
              <a:lstStyle/>
              <a:p>
                <a:pPr>
                  <a:defRPr sz="1050" b="1"/>
                </a:pPr>
                <a:endParaRPr lang="en-US"/>
              </a:p>
            </c:txPr>
            <c:showVal val="1"/>
          </c:dLbls>
          <c:cat>
            <c:strRef>
              <c:f>Sheet2!$A$1:$A$5</c:f>
              <c:strCache>
                <c:ptCount val="5"/>
                <c:pt idx="0">
                  <c:v>Consortium</c:v>
                </c:pt>
                <c:pt idx="1">
                  <c:v>Academic &amp; Law</c:v>
                </c:pt>
                <c:pt idx="2">
                  <c:v>Public</c:v>
                </c:pt>
                <c:pt idx="3">
                  <c:v>National</c:v>
                </c:pt>
                <c:pt idx="4">
                  <c:v>Other</c:v>
                </c:pt>
              </c:strCache>
            </c:strRef>
          </c:cat>
          <c:val>
            <c:numRef>
              <c:f>Sheet2!$C$1:$C$5</c:f>
              <c:numCache>
                <c:formatCode>0%</c:formatCode>
                <c:ptCount val="5"/>
                <c:pt idx="0">
                  <c:v>0.4</c:v>
                </c:pt>
                <c:pt idx="1">
                  <c:v>0.3900000000000009</c:v>
                </c:pt>
                <c:pt idx="2">
                  <c:v>0.2</c:v>
                </c:pt>
                <c:pt idx="3">
                  <c:v>1.0000000000000005E-2</c:v>
                </c:pt>
                <c:pt idx="4">
                  <c:v>1.0000000000000005E-2</c:v>
                </c:pt>
              </c:numCache>
            </c:numRef>
          </c:val>
        </c:ser>
        <c:axId val="99726464"/>
        <c:axId val="99728000"/>
      </c:barChart>
      <c:catAx>
        <c:axId val="99726464"/>
        <c:scaling>
          <c:orientation val="minMax"/>
        </c:scaling>
        <c:axPos val="b"/>
        <c:tickLblPos val="nextTo"/>
        <c:txPr>
          <a:bodyPr rot="0" vert="horz"/>
          <a:lstStyle/>
          <a:p>
            <a:pPr>
              <a:defRPr sz="1600"/>
            </a:pPr>
            <a:endParaRPr lang="en-US"/>
          </a:p>
        </c:txPr>
        <c:crossAx val="99728000"/>
        <c:crosses val="autoZero"/>
        <c:auto val="1"/>
        <c:lblAlgn val="ctr"/>
        <c:lblOffset val="100"/>
      </c:catAx>
      <c:valAx>
        <c:axId val="99728000"/>
        <c:scaling>
          <c:orientation val="minMax"/>
        </c:scaling>
        <c:axPos val="l"/>
        <c:majorGridlines/>
        <c:numFmt formatCode="0%" sourceLinked="1"/>
        <c:tickLblPos val="nextTo"/>
        <c:txPr>
          <a:bodyPr/>
          <a:lstStyle/>
          <a:p>
            <a:pPr>
              <a:defRPr sz="1600"/>
            </a:pPr>
            <a:endParaRPr lang="en-US"/>
          </a:p>
        </c:txPr>
        <c:crossAx val="99726464"/>
        <c:crosses val="autoZero"/>
        <c:crossBetween val="between"/>
      </c:valAx>
    </c:plotArea>
    <c:legend>
      <c:legendPos val="r"/>
      <c:layout>
        <c:manualLayout>
          <c:xMode val="edge"/>
          <c:yMode val="edge"/>
          <c:x val="0.6893616855998127"/>
          <c:y val="0.16821441035717594"/>
          <c:w val="0.20301498334745577"/>
          <c:h val="0.18512532927919528"/>
        </c:manualLayout>
      </c:layout>
      <c:txPr>
        <a:bodyPr/>
        <a:lstStyle/>
        <a:p>
          <a:pPr>
            <a:defRPr sz="16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87691022298012"/>
          <c:y val="0.11208276368266711"/>
          <c:w val="0.85682520064146706"/>
          <c:h val="0.77892752071811455"/>
        </c:manualLayout>
      </c:layout>
      <c:barChart>
        <c:barDir val="col"/>
        <c:grouping val="clustered"/>
        <c:ser>
          <c:idx val="1"/>
          <c:order val="0"/>
          <c:tx>
            <c:v>Total (n = 168)</c:v>
          </c:tx>
          <c:spPr>
            <a:solidFill>
              <a:srgbClr val="0070C0"/>
            </a:solidFill>
          </c:spPr>
          <c:dLbls>
            <c:dLbl>
              <c:idx val="0"/>
              <c:layout>
                <c:manualLayout>
                  <c:x val="0"/>
                  <c:y val="-9.6600410954882279E-3"/>
                </c:manualLayout>
              </c:layout>
              <c:tx>
                <c:rich>
                  <a:bodyPr/>
                  <a:lstStyle/>
                  <a:p>
                    <a:r>
                      <a:rPr lang="en-US" smtClean="0"/>
                      <a:t>n=33</a:t>
                    </a:r>
                    <a:endParaRPr lang="en-US" dirty="0"/>
                  </a:p>
                </c:rich>
              </c:tx>
              <c:showVal val="1"/>
            </c:dLbl>
            <c:dLbl>
              <c:idx val="1"/>
              <c:tx>
                <c:rich>
                  <a:bodyPr/>
                  <a:lstStyle/>
                  <a:p>
                    <a:r>
                      <a:rPr lang="en-US" dirty="0" smtClean="0"/>
                      <a:t>n=68</a:t>
                    </a:r>
                    <a:endParaRPr lang="en-US" dirty="0"/>
                  </a:p>
                </c:rich>
              </c:tx>
              <c:showVal val="1"/>
            </c:dLbl>
            <c:dLbl>
              <c:idx val="2"/>
              <c:tx>
                <c:rich>
                  <a:bodyPr/>
                  <a:lstStyle/>
                  <a:p>
                    <a:r>
                      <a:rPr lang="en-US" smtClean="0"/>
                      <a:t>n=65</a:t>
                    </a:r>
                    <a:endParaRPr lang="en-US" dirty="0"/>
                  </a:p>
                </c:rich>
              </c:tx>
              <c:showVal val="1"/>
            </c:dLbl>
            <c:dLbl>
              <c:idx val="3"/>
              <c:tx>
                <c:rich>
                  <a:bodyPr/>
                  <a:lstStyle/>
                  <a:p>
                    <a:r>
                      <a:rPr lang="en-US" smtClean="0"/>
                      <a:t>n=1</a:t>
                    </a:r>
                    <a:endParaRPr lang="en-US" dirty="0"/>
                  </a:p>
                </c:rich>
              </c:tx>
              <c:showVal val="1"/>
            </c:dLbl>
            <c:dLbl>
              <c:idx val="4"/>
              <c:tx>
                <c:rich>
                  <a:bodyPr/>
                  <a:lstStyle/>
                  <a:p>
                    <a:r>
                      <a:rPr lang="en-US" smtClean="0"/>
                      <a:t>n=1</a:t>
                    </a:r>
                    <a:endParaRPr lang="en-US" dirty="0"/>
                  </a:p>
                </c:rich>
              </c:tx>
              <c:showVal val="1"/>
            </c:dLbl>
            <c:txPr>
              <a:bodyPr/>
              <a:lstStyle/>
              <a:p>
                <a:pPr algn="ctr">
                  <a:defRPr lang="en-US" sz="1050" b="1" i="0" u="none" strike="noStrike" kern="1200" baseline="0">
                    <a:solidFill>
                      <a:prstClr val="black"/>
                    </a:solidFill>
                    <a:latin typeface="+mn-lt"/>
                    <a:ea typeface="+mn-ea"/>
                    <a:cs typeface="+mn-cs"/>
                  </a:defRPr>
                </a:pPr>
                <a:endParaRPr lang="en-US"/>
              </a:p>
            </c:txPr>
            <c:showVal val="1"/>
          </c:dLbls>
          <c:cat>
            <c:strRef>
              <c:f>Sheet2!$E$102:$E$106</c:f>
              <c:strCache>
                <c:ptCount val="5"/>
                <c:pt idx="0">
                  <c:v>Public</c:v>
                </c:pt>
                <c:pt idx="1">
                  <c:v>Consortium</c:v>
                </c:pt>
                <c:pt idx="2">
                  <c:v>Academic &amp; Law</c:v>
                </c:pt>
                <c:pt idx="3">
                  <c:v>National</c:v>
                </c:pt>
                <c:pt idx="4">
                  <c:v>Other</c:v>
                </c:pt>
              </c:strCache>
            </c:strRef>
          </c:cat>
          <c:val>
            <c:numRef>
              <c:f>Sheet2!$P$102:$P$106</c:f>
              <c:numCache>
                <c:formatCode>0%</c:formatCode>
                <c:ptCount val="5"/>
                <c:pt idx="0">
                  <c:v>0.19642857142857137</c:v>
                </c:pt>
                <c:pt idx="1">
                  <c:v>0.40476190476190477</c:v>
                </c:pt>
                <c:pt idx="2">
                  <c:v>0.38690476190476464</c:v>
                </c:pt>
                <c:pt idx="3">
                  <c:v>5.9523809523809521E-3</c:v>
                </c:pt>
                <c:pt idx="4">
                  <c:v>5.9523809523809521E-3</c:v>
                </c:pt>
              </c:numCache>
            </c:numRef>
          </c:val>
        </c:ser>
        <c:ser>
          <c:idx val="0"/>
          <c:order val="1"/>
          <c:tx>
            <c:v>QP (n = 118)</c:v>
          </c:tx>
          <c:spPr>
            <a:solidFill>
              <a:srgbClr val="00B0F0"/>
            </a:solidFill>
          </c:spPr>
          <c:dLbls>
            <c:dLbl>
              <c:idx val="0"/>
              <c:tx>
                <c:rich>
                  <a:bodyPr/>
                  <a:lstStyle/>
                  <a:p>
                    <a:r>
                      <a:rPr lang="en-US" smtClean="0"/>
                      <a:t>n=22</a:t>
                    </a:r>
                    <a:endParaRPr lang="en-US" dirty="0"/>
                  </a:p>
                </c:rich>
              </c:tx>
              <c:showVal val="1"/>
            </c:dLbl>
            <c:dLbl>
              <c:idx val="1"/>
              <c:tx>
                <c:rich>
                  <a:bodyPr/>
                  <a:lstStyle/>
                  <a:p>
                    <a:r>
                      <a:rPr lang="en-US" smtClean="0"/>
                      <a:t>n=63</a:t>
                    </a:r>
                    <a:endParaRPr lang="en-US" dirty="0"/>
                  </a:p>
                </c:rich>
              </c:tx>
              <c:showVal val="1"/>
            </c:dLbl>
            <c:dLbl>
              <c:idx val="2"/>
              <c:tx>
                <c:rich>
                  <a:bodyPr/>
                  <a:lstStyle/>
                  <a:p>
                    <a:r>
                      <a:rPr lang="en-US" dirty="0" smtClean="0"/>
                      <a:t>n=32</a:t>
                    </a:r>
                    <a:endParaRPr lang="en-US" dirty="0"/>
                  </a:p>
                </c:rich>
              </c:tx>
              <c:showVal val="1"/>
            </c:dLbl>
            <c:dLbl>
              <c:idx val="3"/>
              <c:layout>
                <c:manualLayout>
                  <c:x val="0"/>
                  <c:y val="3.8640164381952852E-3"/>
                </c:manualLayout>
              </c:layout>
              <c:tx>
                <c:rich>
                  <a:bodyPr/>
                  <a:lstStyle/>
                  <a:p>
                    <a:r>
                      <a:rPr lang="en-US" smtClean="0"/>
                      <a:t>n=1</a:t>
                    </a:r>
                    <a:endParaRPr lang="en-US" dirty="0"/>
                  </a:p>
                </c:rich>
              </c:tx>
              <c:showVal val="1"/>
            </c:dLbl>
            <c:dLbl>
              <c:idx val="4"/>
              <c:tx>
                <c:rich>
                  <a:bodyPr/>
                  <a:lstStyle/>
                  <a:p>
                    <a:r>
                      <a:rPr lang="en-US" dirty="0" smtClean="0"/>
                      <a:t>n=0</a:t>
                    </a:r>
                    <a:endParaRPr lang="en-US" dirty="0"/>
                  </a:p>
                </c:rich>
              </c:tx>
              <c:showVal val="1"/>
            </c:dLbl>
            <c:txPr>
              <a:bodyPr/>
              <a:lstStyle/>
              <a:p>
                <a:pPr>
                  <a:defRPr sz="1050" b="1"/>
                </a:pPr>
                <a:endParaRPr lang="en-US"/>
              </a:p>
            </c:txPr>
            <c:showVal val="1"/>
          </c:dLbls>
          <c:val>
            <c:numRef>
              <c:f>Sheet2!$L$102:$L$106</c:f>
              <c:numCache>
                <c:formatCode>0%</c:formatCode>
                <c:ptCount val="5"/>
                <c:pt idx="0">
                  <c:v>0.18644067796610209</c:v>
                </c:pt>
                <c:pt idx="1">
                  <c:v>0.53389830508474578</c:v>
                </c:pt>
                <c:pt idx="2">
                  <c:v>0.27118644067796632</c:v>
                </c:pt>
                <c:pt idx="3">
                  <c:v>8.4745762711864875E-3</c:v>
                </c:pt>
                <c:pt idx="4" formatCode="0.00%">
                  <c:v>3.0000000000000066E-3</c:v>
                </c:pt>
              </c:numCache>
            </c:numRef>
          </c:val>
        </c:ser>
        <c:ser>
          <c:idx val="2"/>
          <c:order val="2"/>
          <c:tx>
            <c:v>QW (n = 50)</c:v>
          </c:tx>
          <c:spPr>
            <a:solidFill>
              <a:schemeClr val="accent1">
                <a:lumMod val="40000"/>
                <a:lumOff val="60000"/>
              </a:schemeClr>
            </a:solidFill>
          </c:spPr>
          <c:dLbls>
            <c:dLbl>
              <c:idx val="0"/>
              <c:tx>
                <c:rich>
                  <a:bodyPr/>
                  <a:lstStyle/>
                  <a:p>
                    <a:r>
                      <a:rPr lang="en-US" dirty="0" smtClean="0"/>
                      <a:t>n=11</a:t>
                    </a:r>
                    <a:endParaRPr lang="en-US" dirty="0"/>
                  </a:p>
                </c:rich>
              </c:tx>
              <c:showVal val="1"/>
            </c:dLbl>
            <c:dLbl>
              <c:idx val="1"/>
              <c:tx>
                <c:rich>
                  <a:bodyPr/>
                  <a:lstStyle/>
                  <a:p>
                    <a:r>
                      <a:rPr lang="en-US" smtClean="0"/>
                      <a:t>n=5</a:t>
                    </a:r>
                    <a:endParaRPr lang="en-US" dirty="0"/>
                  </a:p>
                </c:rich>
              </c:tx>
              <c:showVal val="1"/>
            </c:dLbl>
            <c:dLbl>
              <c:idx val="2"/>
              <c:layout>
                <c:manualLayout>
                  <c:x val="0"/>
                  <c:y val="9.6600410954882469E-3"/>
                </c:manualLayout>
              </c:layout>
              <c:tx>
                <c:rich>
                  <a:bodyPr/>
                  <a:lstStyle/>
                  <a:p>
                    <a:r>
                      <a:rPr lang="en-US" smtClean="0"/>
                      <a:t>n=33</a:t>
                    </a:r>
                    <a:endParaRPr lang="en-US" dirty="0"/>
                  </a:p>
                </c:rich>
              </c:tx>
              <c:showVal val="1"/>
            </c:dLbl>
            <c:dLbl>
              <c:idx val="3"/>
              <c:layout>
                <c:manualLayout>
                  <c:x val="3.2435828995952846E-3"/>
                  <c:y val="1.931856092466219E-3"/>
                </c:manualLayout>
              </c:layout>
              <c:tx>
                <c:rich>
                  <a:bodyPr/>
                  <a:lstStyle/>
                  <a:p>
                    <a:r>
                      <a:rPr lang="en-US" dirty="0" smtClean="0"/>
                      <a:t>n=0</a:t>
                    </a:r>
                    <a:endParaRPr lang="en-US" dirty="0"/>
                  </a:p>
                </c:rich>
              </c:tx>
              <c:showVal val="1"/>
            </c:dLbl>
            <c:dLbl>
              <c:idx val="4"/>
              <c:layout>
                <c:manualLayout>
                  <c:x val="-1.4124293785310734E-3"/>
                  <c:y val="5.7960246572929313E-3"/>
                </c:manualLayout>
              </c:layout>
              <c:tx>
                <c:rich>
                  <a:bodyPr/>
                  <a:lstStyle/>
                  <a:p>
                    <a:r>
                      <a:rPr lang="en-US" smtClean="0"/>
                      <a:t>n=1</a:t>
                    </a:r>
                    <a:endParaRPr lang="en-US" dirty="0"/>
                  </a:p>
                </c:rich>
              </c:tx>
              <c:showVal val="1"/>
            </c:dLbl>
            <c:txPr>
              <a:bodyPr/>
              <a:lstStyle/>
              <a:p>
                <a:pPr algn="ctr">
                  <a:defRPr lang="en-US" sz="1050" b="1" i="0" u="none" strike="noStrike" kern="1200" baseline="0">
                    <a:solidFill>
                      <a:prstClr val="black"/>
                    </a:solidFill>
                    <a:latin typeface="+mn-lt"/>
                    <a:ea typeface="+mn-ea"/>
                    <a:cs typeface="+mn-cs"/>
                  </a:defRPr>
                </a:pPr>
                <a:endParaRPr lang="en-US"/>
              </a:p>
            </c:txPr>
            <c:showVal val="1"/>
          </c:dLbls>
          <c:val>
            <c:numRef>
              <c:f>Sheet2!$M$102:$M$106</c:f>
              <c:numCache>
                <c:formatCode>0%</c:formatCode>
                <c:ptCount val="5"/>
                <c:pt idx="0">
                  <c:v>0.22</c:v>
                </c:pt>
                <c:pt idx="1">
                  <c:v>0.1</c:v>
                </c:pt>
                <c:pt idx="2">
                  <c:v>0.66000000000000203</c:v>
                </c:pt>
                <c:pt idx="3" formatCode="0.0%">
                  <c:v>3.0000000000000066E-3</c:v>
                </c:pt>
                <c:pt idx="4">
                  <c:v>2.0000000000000011E-2</c:v>
                </c:pt>
              </c:numCache>
            </c:numRef>
          </c:val>
        </c:ser>
        <c:axId val="101398016"/>
        <c:axId val="101399552"/>
      </c:barChart>
      <c:catAx>
        <c:axId val="101398016"/>
        <c:scaling>
          <c:orientation val="minMax"/>
        </c:scaling>
        <c:axPos val="b"/>
        <c:majorTickMark val="none"/>
        <c:tickLblPos val="nextTo"/>
        <c:txPr>
          <a:bodyPr/>
          <a:lstStyle/>
          <a:p>
            <a:pPr>
              <a:defRPr sz="1800"/>
            </a:pPr>
            <a:endParaRPr lang="en-US"/>
          </a:p>
        </c:txPr>
        <c:crossAx val="101399552"/>
        <c:crosses val="autoZero"/>
        <c:auto val="1"/>
        <c:lblAlgn val="ctr"/>
        <c:lblOffset val="100"/>
      </c:catAx>
      <c:valAx>
        <c:axId val="101399552"/>
        <c:scaling>
          <c:orientation val="minMax"/>
          <c:max val="0.70000000000000062"/>
        </c:scaling>
        <c:axPos val="l"/>
        <c:majorGridlines/>
        <c:numFmt formatCode="0%" sourceLinked="1"/>
        <c:majorTickMark val="none"/>
        <c:tickLblPos val="nextTo"/>
        <c:crossAx val="101398016"/>
        <c:crosses val="autoZero"/>
        <c:crossBetween val="between"/>
      </c:valAx>
    </c:plotArea>
    <c:legend>
      <c:legendPos val="r"/>
      <c:layout>
        <c:manualLayout>
          <c:xMode val="edge"/>
          <c:yMode val="edge"/>
          <c:x val="0.7071120823880066"/>
          <c:y val="0.33436069214822112"/>
          <c:w val="0.23164509097379776"/>
          <c:h val="0.18278225494844771"/>
        </c:manualLayout>
      </c:layout>
      <c:spPr>
        <a:noFill/>
      </c:spPr>
    </c:legend>
    <c:plotVisOnly val="1"/>
    <c:dispBlanksAs val="gap"/>
  </c:chart>
  <c:txPr>
    <a:bodyPr/>
    <a:lstStyle/>
    <a:p>
      <a:pPr>
        <a:defRPr sz="20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876910222980138"/>
          <c:y val="0.11208276368266711"/>
          <c:w val="0.85682520064146883"/>
          <c:h val="0.77892752071811577"/>
        </c:manualLayout>
      </c:layout>
      <c:barChart>
        <c:barDir val="col"/>
        <c:grouping val="clustered"/>
        <c:ser>
          <c:idx val="0"/>
          <c:order val="0"/>
          <c:tx>
            <c:v>'04 - '06 (n=180)</c:v>
          </c:tx>
          <c:spPr>
            <a:solidFill>
              <a:srgbClr val="00B0F0"/>
            </a:solidFill>
          </c:spPr>
          <c:dLbls>
            <c:dLbl>
              <c:idx val="0"/>
              <c:tx>
                <c:rich>
                  <a:bodyPr/>
                  <a:lstStyle/>
                  <a:p>
                    <a:r>
                      <a:rPr lang="en-US" smtClean="0"/>
                      <a:t>n=141</a:t>
                    </a:r>
                    <a:endParaRPr lang="en-US" dirty="0"/>
                  </a:p>
                </c:rich>
              </c:tx>
              <c:showVal val="1"/>
            </c:dLbl>
            <c:dLbl>
              <c:idx val="1"/>
              <c:tx>
                <c:rich>
                  <a:bodyPr/>
                  <a:lstStyle/>
                  <a:p>
                    <a:r>
                      <a:rPr lang="en-US" smtClean="0"/>
                      <a:t>n=36</a:t>
                    </a:r>
                    <a:endParaRPr lang="en-US" dirty="0"/>
                  </a:p>
                </c:rich>
              </c:tx>
              <c:showVal val="1"/>
            </c:dLbl>
            <c:dLbl>
              <c:idx val="2"/>
              <c:tx>
                <c:rich>
                  <a:bodyPr/>
                  <a:lstStyle/>
                  <a:p>
                    <a:r>
                      <a:rPr lang="en-US" dirty="0" smtClean="0"/>
                      <a:t>n=3</a:t>
                    </a:r>
                    <a:endParaRPr lang="en-US" dirty="0"/>
                  </a:p>
                </c:rich>
              </c:tx>
              <c:showVal val="1"/>
            </c:dLbl>
            <c:txPr>
              <a:bodyPr/>
              <a:lstStyle/>
              <a:p>
                <a:pPr>
                  <a:defRPr sz="1035" b="1"/>
                </a:pPr>
                <a:endParaRPr lang="en-US"/>
              </a:p>
            </c:txPr>
            <c:showVal val="1"/>
          </c:dLbls>
          <c:cat>
            <c:strRef>
              <c:f>Sheet2!$A$12:$A$14</c:f>
              <c:strCache>
                <c:ptCount val="3"/>
                <c:pt idx="0">
                  <c:v>Correct</c:v>
                </c:pt>
                <c:pt idx="1">
                  <c:v>Incorrect</c:v>
                </c:pt>
                <c:pt idx="2">
                  <c:v>Other</c:v>
                </c:pt>
              </c:strCache>
            </c:strRef>
          </c:cat>
          <c:val>
            <c:numRef>
              <c:f>Sheet2!$F$60:$F$62</c:f>
              <c:numCache>
                <c:formatCode>0%</c:formatCode>
                <c:ptCount val="3"/>
                <c:pt idx="0">
                  <c:v>0.78333333333333333</c:v>
                </c:pt>
                <c:pt idx="1">
                  <c:v>0.2</c:v>
                </c:pt>
                <c:pt idx="2">
                  <c:v>1.6666666666666701E-2</c:v>
                </c:pt>
              </c:numCache>
            </c:numRef>
          </c:val>
        </c:ser>
        <c:ser>
          <c:idx val="1"/>
          <c:order val="1"/>
          <c:tx>
            <c:v>'10 (n = 168)</c:v>
          </c:tx>
          <c:spPr>
            <a:solidFill>
              <a:srgbClr val="0070C0"/>
            </a:solidFill>
          </c:spPr>
          <c:dLbls>
            <c:dLbl>
              <c:idx val="0"/>
              <c:tx>
                <c:rich>
                  <a:bodyPr/>
                  <a:lstStyle/>
                  <a:p>
                    <a:r>
                      <a:rPr lang="en-US" dirty="0" smtClean="0"/>
                      <a:t>n=151</a:t>
                    </a:r>
                    <a:endParaRPr lang="en-US" dirty="0"/>
                  </a:p>
                </c:rich>
              </c:tx>
              <c:showVal val="1"/>
            </c:dLbl>
            <c:dLbl>
              <c:idx val="1"/>
              <c:tx>
                <c:rich>
                  <a:bodyPr/>
                  <a:lstStyle/>
                  <a:p>
                    <a:r>
                      <a:rPr lang="en-US" dirty="0" smtClean="0"/>
                      <a:t>n=7</a:t>
                    </a:r>
                    <a:endParaRPr lang="en-US" dirty="0"/>
                  </a:p>
                </c:rich>
              </c:tx>
              <c:showVal val="1"/>
            </c:dLbl>
            <c:dLbl>
              <c:idx val="2"/>
              <c:tx>
                <c:rich>
                  <a:bodyPr/>
                  <a:lstStyle/>
                  <a:p>
                    <a:r>
                      <a:rPr lang="en-US" smtClean="0"/>
                      <a:t>n=10</a:t>
                    </a:r>
                    <a:endParaRPr lang="en-US"/>
                  </a:p>
                </c:rich>
              </c:tx>
              <c:showVal val="1"/>
            </c:dLbl>
            <c:txPr>
              <a:bodyPr/>
              <a:lstStyle/>
              <a:p>
                <a:pPr>
                  <a:defRPr sz="1050" b="1"/>
                </a:pPr>
                <a:endParaRPr lang="en-US"/>
              </a:p>
            </c:txPr>
            <c:showVal val="1"/>
          </c:dLbls>
          <c:cat>
            <c:strRef>
              <c:f>Sheet2!$A$12:$A$14</c:f>
              <c:strCache>
                <c:ptCount val="3"/>
                <c:pt idx="0">
                  <c:v>Correct</c:v>
                </c:pt>
                <c:pt idx="1">
                  <c:v>Incorrect</c:v>
                </c:pt>
                <c:pt idx="2">
                  <c:v>Other</c:v>
                </c:pt>
              </c:strCache>
            </c:strRef>
          </c:cat>
          <c:val>
            <c:numRef>
              <c:f>Sheet2!$G$60:$G$62</c:f>
              <c:numCache>
                <c:formatCode>0%</c:formatCode>
                <c:ptCount val="3"/>
                <c:pt idx="0">
                  <c:v>0.84000000000000064</c:v>
                </c:pt>
                <c:pt idx="1">
                  <c:v>4.1666666666666664E-2</c:v>
                </c:pt>
                <c:pt idx="2">
                  <c:v>0.12000000000000002</c:v>
                </c:pt>
              </c:numCache>
            </c:numRef>
          </c:val>
        </c:ser>
        <c:axId val="101593088"/>
        <c:axId val="101594624"/>
      </c:barChart>
      <c:catAx>
        <c:axId val="101593088"/>
        <c:scaling>
          <c:orientation val="minMax"/>
        </c:scaling>
        <c:axPos val="b"/>
        <c:majorTickMark val="none"/>
        <c:tickLblPos val="nextTo"/>
        <c:txPr>
          <a:bodyPr/>
          <a:lstStyle/>
          <a:p>
            <a:pPr>
              <a:defRPr sz="1800"/>
            </a:pPr>
            <a:endParaRPr lang="en-US"/>
          </a:p>
        </c:txPr>
        <c:crossAx val="101594624"/>
        <c:crosses val="autoZero"/>
        <c:auto val="1"/>
        <c:lblAlgn val="ctr"/>
        <c:lblOffset val="100"/>
      </c:catAx>
      <c:valAx>
        <c:axId val="101594624"/>
        <c:scaling>
          <c:orientation val="minMax"/>
          <c:max val="1"/>
          <c:min val="0"/>
        </c:scaling>
        <c:axPos val="l"/>
        <c:majorGridlines/>
        <c:numFmt formatCode="0%" sourceLinked="1"/>
        <c:majorTickMark val="none"/>
        <c:tickLblPos val="nextTo"/>
        <c:txPr>
          <a:bodyPr/>
          <a:lstStyle/>
          <a:p>
            <a:pPr>
              <a:defRPr sz="1800"/>
            </a:pPr>
            <a:endParaRPr lang="en-US"/>
          </a:p>
        </c:txPr>
        <c:crossAx val="101593088"/>
        <c:crosses val="autoZero"/>
        <c:crossBetween val="between"/>
      </c:valAx>
    </c:plotArea>
    <c:legend>
      <c:legendPos val="r"/>
      <c:layout>
        <c:manualLayout>
          <c:xMode val="edge"/>
          <c:yMode val="edge"/>
          <c:x val="0.69577444335531324"/>
          <c:y val="0.2391518242782347"/>
          <c:w val="0.27492974161484118"/>
          <c:h val="0.16657827614537041"/>
        </c:manualLayout>
      </c:layout>
      <c:txPr>
        <a:bodyPr/>
        <a:lstStyle/>
        <a:p>
          <a:pPr>
            <a:defRPr sz="1600" b="0"/>
          </a:pPr>
          <a:endParaRPr lang="en-US"/>
        </a:p>
      </c:txPr>
    </c:legend>
    <c:plotVisOnly val="1"/>
    <c:dispBlanksAs val="gap"/>
  </c:chart>
  <c:txPr>
    <a:bodyPr/>
    <a:lstStyle/>
    <a:p>
      <a:pPr>
        <a:defRPr sz="20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0.1448</cdr:x>
      <cdr:y>0.08324</cdr:y>
    </cdr:from>
    <cdr:to>
      <cdr:x>0.24143</cdr:x>
      <cdr:y>0.13119</cdr:y>
    </cdr:to>
    <cdr:sp macro="" textlink="">
      <cdr:nvSpPr>
        <cdr:cNvPr id="2" name="TextBox 3"/>
        <cdr:cNvSpPr txBox="1"/>
      </cdr:nvSpPr>
      <cdr:spPr>
        <a:xfrm xmlns:a="http://schemas.openxmlformats.org/drawingml/2006/main">
          <a:off x="1310283" y="440854"/>
          <a:ext cx="874381" cy="2539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Arial"/>
            </a:defRPr>
          </a:lvl1pPr>
          <a:lvl2pPr marL="457200" algn="l" defTabSz="457200" rtl="0" eaLnBrk="1" latinLnBrk="0" hangingPunct="1">
            <a:defRPr sz="1800" kern="1200">
              <a:solidFill>
                <a:sysClr val="windowText" lastClr="000000"/>
              </a:solidFill>
              <a:latin typeface="Arial"/>
            </a:defRPr>
          </a:lvl2pPr>
          <a:lvl3pPr marL="914400" algn="l" defTabSz="457200" rtl="0" eaLnBrk="1" latinLnBrk="0" hangingPunct="1">
            <a:defRPr sz="1800" kern="1200">
              <a:solidFill>
                <a:sysClr val="windowText" lastClr="000000"/>
              </a:solidFill>
              <a:latin typeface="Arial"/>
            </a:defRPr>
          </a:lvl3pPr>
          <a:lvl4pPr marL="1371600" algn="l" defTabSz="457200" rtl="0" eaLnBrk="1" latinLnBrk="0" hangingPunct="1">
            <a:defRPr sz="1800" kern="1200">
              <a:solidFill>
                <a:sysClr val="windowText" lastClr="000000"/>
              </a:solidFill>
              <a:latin typeface="Arial"/>
            </a:defRPr>
          </a:lvl4pPr>
          <a:lvl5pPr marL="1828800" algn="l" defTabSz="457200" rtl="0" eaLnBrk="1" latinLnBrk="0" hangingPunct="1">
            <a:defRPr sz="1800" kern="1200">
              <a:solidFill>
                <a:sysClr val="windowText" lastClr="000000"/>
              </a:solidFill>
              <a:latin typeface="Arial"/>
            </a:defRPr>
          </a:lvl5pPr>
          <a:lvl6pPr marL="2286000" algn="l" defTabSz="457200" rtl="0" eaLnBrk="1" latinLnBrk="0" hangingPunct="1">
            <a:defRPr sz="1800" kern="1200">
              <a:solidFill>
                <a:sysClr val="windowText" lastClr="000000"/>
              </a:solidFill>
              <a:latin typeface="Arial"/>
            </a:defRPr>
          </a:lvl6pPr>
          <a:lvl7pPr marL="2743200" algn="l" defTabSz="457200" rtl="0" eaLnBrk="1" latinLnBrk="0" hangingPunct="1">
            <a:defRPr sz="1800" kern="1200">
              <a:solidFill>
                <a:sysClr val="windowText" lastClr="000000"/>
              </a:solidFill>
              <a:latin typeface="Arial"/>
            </a:defRPr>
          </a:lvl7pPr>
          <a:lvl8pPr marL="3200400" algn="l" defTabSz="457200" rtl="0" eaLnBrk="1" latinLnBrk="0" hangingPunct="1">
            <a:defRPr sz="1800" kern="1200">
              <a:solidFill>
                <a:sysClr val="windowText" lastClr="000000"/>
              </a:solidFill>
              <a:latin typeface="Arial"/>
            </a:defRPr>
          </a:lvl8pPr>
          <a:lvl9pPr marL="3657600" algn="l" defTabSz="457200" rtl="0" eaLnBrk="1" latinLnBrk="0" hangingPunct="1">
            <a:defRPr sz="1800" kern="1200">
              <a:solidFill>
                <a:sysClr val="windowText" lastClr="000000"/>
              </a:solidFill>
              <a:latin typeface="Arial"/>
            </a:defRPr>
          </a:lvl9pPr>
        </a:lstStyle>
        <a:p xmlns:a="http://schemas.openxmlformats.org/drawingml/2006/main">
          <a:pPr marL="0" indent="0" algn="l" defTabSz="457200" rtl="0" eaLnBrk="1" latinLnBrk="0" hangingPunct="1"/>
          <a:r>
            <a:rPr lang="en-US" sz="1050" b="1" kern="1200" dirty="0" smtClean="0">
              <a:solidFill>
                <a:sysClr val="windowText" lastClr="000000"/>
              </a:solidFill>
              <a:latin typeface="Arial"/>
              <a:ea typeface="+mn-ea"/>
              <a:cs typeface="+mn-cs"/>
            </a:rPr>
            <a:t>n=179</a:t>
          </a:r>
          <a:endParaRPr lang="en-US" sz="1050" b="1" kern="1200" dirty="0">
            <a:solidFill>
              <a:sysClr val="windowText" lastClr="000000"/>
            </a:solidFill>
            <a:latin typeface="Arial"/>
            <a:ea typeface="+mn-ea"/>
            <a:cs typeface="+mn-cs"/>
          </a:endParaRPr>
        </a:p>
      </cdr:txBody>
    </cdr:sp>
  </cdr:relSizeAnchor>
  <cdr:relSizeAnchor xmlns:cdr="http://schemas.openxmlformats.org/drawingml/2006/chartDrawing">
    <cdr:from>
      <cdr:x>0.31997</cdr:x>
      <cdr:y>0.08324</cdr:y>
    </cdr:from>
    <cdr:to>
      <cdr:x>0.4166</cdr:x>
      <cdr:y>0.13119</cdr:y>
    </cdr:to>
    <cdr:sp macro="" textlink="">
      <cdr:nvSpPr>
        <cdr:cNvPr id="6" name="TextBox 3"/>
        <cdr:cNvSpPr txBox="1"/>
      </cdr:nvSpPr>
      <cdr:spPr>
        <a:xfrm xmlns:a="http://schemas.openxmlformats.org/drawingml/2006/main">
          <a:off x="2895369" y="440854"/>
          <a:ext cx="874380" cy="2539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kern="1200" dirty="0" smtClean="0"/>
            <a:t>n=181</a:t>
          </a:r>
          <a:endParaRPr lang="en-US" sz="1050" b="1" kern="1200" dirty="0"/>
        </a:p>
      </cdr:txBody>
    </cdr:sp>
  </cdr:relSizeAnchor>
  <cdr:relSizeAnchor xmlns:cdr="http://schemas.openxmlformats.org/drawingml/2006/chartDrawing">
    <cdr:from>
      <cdr:x>0.49691</cdr:x>
      <cdr:y>0.4203</cdr:y>
    </cdr:from>
    <cdr:to>
      <cdr:x>0.59354</cdr:x>
      <cdr:y>0.46825</cdr:y>
    </cdr:to>
    <cdr:sp macro="" textlink="">
      <cdr:nvSpPr>
        <cdr:cNvPr id="7" name="TextBox 3"/>
        <cdr:cNvSpPr txBox="1"/>
      </cdr:nvSpPr>
      <cdr:spPr>
        <a:xfrm xmlns:a="http://schemas.openxmlformats.org/drawingml/2006/main">
          <a:off x="4496374" y="2225860"/>
          <a:ext cx="874381" cy="2539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kern="1200" dirty="0" smtClean="0"/>
            <a:t>n=97</a:t>
          </a:r>
          <a:endParaRPr lang="en-US" sz="1050" b="1" kern="1200" dirty="0"/>
        </a:p>
      </cdr:txBody>
    </cdr:sp>
  </cdr:relSizeAnchor>
  <cdr:relSizeAnchor xmlns:cdr="http://schemas.openxmlformats.org/drawingml/2006/chartDrawing">
    <cdr:from>
      <cdr:x>0.67071</cdr:x>
      <cdr:y>0.61654</cdr:y>
    </cdr:from>
    <cdr:to>
      <cdr:x>0.76734</cdr:x>
      <cdr:y>0.66448</cdr:y>
    </cdr:to>
    <cdr:sp macro="" textlink="">
      <cdr:nvSpPr>
        <cdr:cNvPr id="8" name="TextBox 3"/>
        <cdr:cNvSpPr txBox="1"/>
      </cdr:nvSpPr>
      <cdr:spPr>
        <a:xfrm xmlns:a="http://schemas.openxmlformats.org/drawingml/2006/main">
          <a:off x="6069056" y="3265149"/>
          <a:ext cx="874381" cy="2538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kern="1200" dirty="0" smtClean="0"/>
            <a:t>n=49</a:t>
          </a:r>
          <a:endParaRPr lang="en-US" sz="1050" b="1" kern="1200" dirty="0"/>
        </a:p>
      </cdr:txBody>
    </cdr:sp>
  </cdr:relSizeAnchor>
  <cdr:relSizeAnchor xmlns:cdr="http://schemas.openxmlformats.org/drawingml/2006/chartDrawing">
    <cdr:from>
      <cdr:x>0.84231</cdr:x>
      <cdr:y>0.7175</cdr:y>
    </cdr:from>
    <cdr:to>
      <cdr:x>0.93894</cdr:x>
      <cdr:y>0.76545</cdr:y>
    </cdr:to>
    <cdr:sp macro="" textlink="">
      <cdr:nvSpPr>
        <cdr:cNvPr id="10" name="TextBox 3"/>
        <cdr:cNvSpPr txBox="1"/>
      </cdr:nvSpPr>
      <cdr:spPr>
        <a:xfrm xmlns:a="http://schemas.openxmlformats.org/drawingml/2006/main">
          <a:off x="7621811" y="3799812"/>
          <a:ext cx="874381" cy="2539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kern="1200" dirty="0" smtClean="0"/>
            <a:t>n=25</a:t>
          </a:r>
          <a:endParaRPr lang="en-US" sz="1050" b="1"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0.30354</cdr:x>
      <cdr:y>0.33306</cdr:y>
    </cdr:from>
    <cdr:to>
      <cdr:x>0.35901</cdr:x>
      <cdr:y>0.37258</cdr:y>
    </cdr:to>
    <cdr:sp macro="" textlink="">
      <cdr:nvSpPr>
        <cdr:cNvPr id="2" name="TextBox 1"/>
        <cdr:cNvSpPr txBox="1"/>
      </cdr:nvSpPr>
      <cdr:spPr>
        <a:xfrm xmlns:a="http://schemas.openxmlformats.org/drawingml/2006/main">
          <a:off x="2729346" y="2189374"/>
          <a:ext cx="498764" cy="2597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smtClean="0"/>
            <a:t>40%</a:t>
          </a:r>
          <a:endParaRPr lang="en-US" sz="1050" b="1" dirty="0"/>
        </a:p>
      </cdr:txBody>
    </cdr:sp>
  </cdr:relSizeAnchor>
  <cdr:relSizeAnchor xmlns:cdr="http://schemas.openxmlformats.org/drawingml/2006/chartDrawing">
    <cdr:from>
      <cdr:x>0.13405</cdr:x>
      <cdr:y>0.52902</cdr:y>
    </cdr:from>
    <cdr:to>
      <cdr:x>0.18952</cdr:x>
      <cdr:y>0.55642</cdr:y>
    </cdr:to>
    <cdr:sp macro="" textlink="">
      <cdr:nvSpPr>
        <cdr:cNvPr id="3" name="TextBox 1"/>
        <cdr:cNvSpPr txBox="1"/>
      </cdr:nvSpPr>
      <cdr:spPr>
        <a:xfrm xmlns:a="http://schemas.openxmlformats.org/drawingml/2006/main">
          <a:off x="1205347" y="3477490"/>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20%</a:t>
          </a:r>
          <a:endParaRPr lang="en-US" sz="1050" b="1" dirty="0"/>
        </a:p>
      </cdr:txBody>
    </cdr:sp>
  </cdr:relSizeAnchor>
  <cdr:relSizeAnchor xmlns:cdr="http://schemas.openxmlformats.org/drawingml/2006/chartDrawing">
    <cdr:from>
      <cdr:x>0.47612</cdr:x>
      <cdr:y>0.35408</cdr:y>
    </cdr:from>
    <cdr:to>
      <cdr:x>0.53159</cdr:x>
      <cdr:y>0.38148</cdr:y>
    </cdr:to>
    <cdr:sp macro="" textlink="">
      <cdr:nvSpPr>
        <cdr:cNvPr id="5" name="TextBox 1"/>
        <cdr:cNvSpPr txBox="1"/>
      </cdr:nvSpPr>
      <cdr:spPr>
        <a:xfrm xmlns:a="http://schemas.openxmlformats.org/drawingml/2006/main">
          <a:off x="4281055" y="2327564"/>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39%</a:t>
          </a:r>
          <a:endParaRPr lang="en-US" sz="1050" b="1" dirty="0"/>
        </a:p>
      </cdr:txBody>
    </cdr:sp>
  </cdr:relSizeAnchor>
  <cdr:relSizeAnchor xmlns:cdr="http://schemas.openxmlformats.org/drawingml/2006/chartDrawing">
    <cdr:from>
      <cdr:x>0.64715</cdr:x>
      <cdr:y>0.72081</cdr:y>
    </cdr:from>
    <cdr:to>
      <cdr:x>0.70262</cdr:x>
      <cdr:y>0.74821</cdr:y>
    </cdr:to>
    <cdr:sp macro="" textlink="">
      <cdr:nvSpPr>
        <cdr:cNvPr id="6" name="TextBox 1"/>
        <cdr:cNvSpPr txBox="1"/>
      </cdr:nvSpPr>
      <cdr:spPr>
        <a:xfrm xmlns:a="http://schemas.openxmlformats.org/drawingml/2006/main">
          <a:off x="5818909" y="4738253"/>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&lt;1%</a:t>
          </a:r>
          <a:endParaRPr lang="en-US" sz="1050" b="1" dirty="0"/>
        </a:p>
      </cdr:txBody>
    </cdr:sp>
  </cdr:relSizeAnchor>
  <cdr:relSizeAnchor xmlns:cdr="http://schemas.openxmlformats.org/drawingml/2006/chartDrawing">
    <cdr:from>
      <cdr:x>0.81727</cdr:x>
      <cdr:y>0.72668</cdr:y>
    </cdr:from>
    <cdr:to>
      <cdr:x>0.87274</cdr:x>
      <cdr:y>0.75408</cdr:y>
    </cdr:to>
    <cdr:sp macro="" textlink="">
      <cdr:nvSpPr>
        <cdr:cNvPr id="7" name="TextBox 1"/>
        <cdr:cNvSpPr txBox="1"/>
      </cdr:nvSpPr>
      <cdr:spPr>
        <a:xfrm xmlns:a="http://schemas.openxmlformats.org/drawingml/2006/main">
          <a:off x="7348538" y="4776788"/>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&lt;1%</a:t>
          </a:r>
          <a:endParaRPr lang="en-US" sz="1050" b="1" dirty="0"/>
        </a:p>
      </cdr:txBody>
    </cdr:sp>
  </cdr:relSizeAnchor>
  <cdr:relSizeAnchor xmlns:cdr="http://schemas.openxmlformats.org/drawingml/2006/chartDrawing">
    <cdr:from>
      <cdr:x>0.1732</cdr:x>
      <cdr:y>0.5528</cdr:y>
    </cdr:from>
    <cdr:to>
      <cdr:x>0.22867</cdr:x>
      <cdr:y>0.5802</cdr:y>
    </cdr:to>
    <cdr:sp macro="" textlink="">
      <cdr:nvSpPr>
        <cdr:cNvPr id="8" name="TextBox 1"/>
        <cdr:cNvSpPr txBox="1"/>
      </cdr:nvSpPr>
      <cdr:spPr>
        <a:xfrm xmlns:a="http://schemas.openxmlformats.org/drawingml/2006/main">
          <a:off x="1557336" y="3633787"/>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19%</a:t>
          </a:r>
          <a:endParaRPr lang="en-US" sz="1050" b="1" dirty="0"/>
        </a:p>
      </cdr:txBody>
    </cdr:sp>
  </cdr:relSizeAnchor>
  <cdr:relSizeAnchor xmlns:cdr="http://schemas.openxmlformats.org/drawingml/2006/chartDrawing">
    <cdr:from>
      <cdr:x>0.3411</cdr:x>
      <cdr:y>0.21373</cdr:y>
    </cdr:from>
    <cdr:to>
      <cdr:x>0.39657</cdr:x>
      <cdr:y>0.24113</cdr:y>
    </cdr:to>
    <cdr:sp macro="" textlink="">
      <cdr:nvSpPr>
        <cdr:cNvPr id="9" name="TextBox 1"/>
        <cdr:cNvSpPr txBox="1"/>
      </cdr:nvSpPr>
      <cdr:spPr>
        <a:xfrm xmlns:a="http://schemas.openxmlformats.org/drawingml/2006/main">
          <a:off x="3067049" y="1404938"/>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53%</a:t>
          </a:r>
          <a:endParaRPr lang="en-US" sz="1050" b="1" dirty="0"/>
        </a:p>
      </cdr:txBody>
    </cdr:sp>
  </cdr:relSizeAnchor>
  <cdr:relSizeAnchor xmlns:cdr="http://schemas.openxmlformats.org/drawingml/2006/chartDrawing">
    <cdr:from>
      <cdr:x>0.51342</cdr:x>
      <cdr:y>0.46851</cdr:y>
    </cdr:from>
    <cdr:to>
      <cdr:x>0.56889</cdr:x>
      <cdr:y>0.49591</cdr:y>
    </cdr:to>
    <cdr:sp macro="" textlink="">
      <cdr:nvSpPr>
        <cdr:cNvPr id="10" name="TextBox 1"/>
        <cdr:cNvSpPr txBox="1"/>
      </cdr:nvSpPr>
      <cdr:spPr>
        <a:xfrm xmlns:a="http://schemas.openxmlformats.org/drawingml/2006/main">
          <a:off x="4616450" y="3079750"/>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27%</a:t>
          </a:r>
          <a:endParaRPr lang="en-US" sz="1050" b="1" dirty="0"/>
        </a:p>
      </cdr:txBody>
    </cdr:sp>
  </cdr:relSizeAnchor>
  <cdr:relSizeAnchor xmlns:cdr="http://schemas.openxmlformats.org/drawingml/2006/chartDrawing">
    <cdr:from>
      <cdr:x>0.68538</cdr:x>
      <cdr:y>0.72305</cdr:y>
    </cdr:from>
    <cdr:to>
      <cdr:x>0.74085</cdr:x>
      <cdr:y>0.75045</cdr:y>
    </cdr:to>
    <cdr:sp macro="" textlink="">
      <cdr:nvSpPr>
        <cdr:cNvPr id="11" name="TextBox 1"/>
        <cdr:cNvSpPr txBox="1"/>
      </cdr:nvSpPr>
      <cdr:spPr>
        <a:xfrm xmlns:a="http://schemas.openxmlformats.org/drawingml/2006/main">
          <a:off x="6162675" y="4752975"/>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&lt;1%</a:t>
          </a:r>
          <a:endParaRPr lang="en-US" sz="1050" b="1" dirty="0"/>
        </a:p>
      </cdr:txBody>
    </cdr:sp>
  </cdr:relSizeAnchor>
  <cdr:relSizeAnchor xmlns:cdr="http://schemas.openxmlformats.org/drawingml/2006/chartDrawing">
    <cdr:from>
      <cdr:x>0.86088</cdr:x>
      <cdr:y>0.7274</cdr:y>
    </cdr:from>
    <cdr:to>
      <cdr:x>0.91635</cdr:x>
      <cdr:y>0.7548</cdr:y>
    </cdr:to>
    <cdr:sp macro="" textlink="">
      <cdr:nvSpPr>
        <cdr:cNvPr id="12" name="TextBox 1"/>
        <cdr:cNvSpPr txBox="1"/>
      </cdr:nvSpPr>
      <cdr:spPr>
        <a:xfrm xmlns:a="http://schemas.openxmlformats.org/drawingml/2006/main">
          <a:off x="7740650" y="4781550"/>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0%</a:t>
          </a:r>
          <a:endParaRPr lang="en-US" sz="1050" b="1" dirty="0"/>
        </a:p>
      </cdr:txBody>
    </cdr:sp>
  </cdr:relSizeAnchor>
  <cdr:relSizeAnchor xmlns:cdr="http://schemas.openxmlformats.org/drawingml/2006/chartDrawing">
    <cdr:from>
      <cdr:x>0.21116</cdr:x>
      <cdr:y>0.52261</cdr:y>
    </cdr:from>
    <cdr:to>
      <cdr:x>0.26663</cdr:x>
      <cdr:y>0.55001</cdr:y>
    </cdr:to>
    <cdr:sp macro="" textlink="">
      <cdr:nvSpPr>
        <cdr:cNvPr id="13" name="TextBox 1"/>
        <cdr:cNvSpPr txBox="1"/>
      </cdr:nvSpPr>
      <cdr:spPr>
        <a:xfrm xmlns:a="http://schemas.openxmlformats.org/drawingml/2006/main">
          <a:off x="1898650" y="3435350"/>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22%</a:t>
          </a:r>
          <a:endParaRPr lang="en-US" sz="1050" b="1" dirty="0"/>
        </a:p>
      </cdr:txBody>
    </cdr:sp>
  </cdr:relSizeAnchor>
  <cdr:relSizeAnchor xmlns:cdr="http://schemas.openxmlformats.org/drawingml/2006/chartDrawing">
    <cdr:from>
      <cdr:x>0.38171</cdr:x>
      <cdr:y>0.63177</cdr:y>
    </cdr:from>
    <cdr:to>
      <cdr:x>0.43718</cdr:x>
      <cdr:y>0.65917</cdr:y>
    </cdr:to>
    <cdr:sp macro="" textlink="">
      <cdr:nvSpPr>
        <cdr:cNvPr id="14" name="TextBox 1"/>
        <cdr:cNvSpPr txBox="1"/>
      </cdr:nvSpPr>
      <cdr:spPr>
        <a:xfrm xmlns:a="http://schemas.openxmlformats.org/drawingml/2006/main">
          <a:off x="3432175" y="4152900"/>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10%</a:t>
          </a:r>
          <a:endParaRPr lang="en-US" sz="1050" b="1" dirty="0"/>
        </a:p>
      </cdr:txBody>
    </cdr:sp>
  </cdr:relSizeAnchor>
  <cdr:relSizeAnchor xmlns:cdr="http://schemas.openxmlformats.org/drawingml/2006/chartDrawing">
    <cdr:from>
      <cdr:x>0.55297</cdr:x>
      <cdr:y>0.09467</cdr:y>
    </cdr:from>
    <cdr:to>
      <cdr:x>0.60844</cdr:x>
      <cdr:y>0.12207</cdr:y>
    </cdr:to>
    <cdr:sp macro="" textlink="">
      <cdr:nvSpPr>
        <cdr:cNvPr id="15" name="TextBox 1"/>
        <cdr:cNvSpPr txBox="1"/>
      </cdr:nvSpPr>
      <cdr:spPr>
        <a:xfrm xmlns:a="http://schemas.openxmlformats.org/drawingml/2006/main">
          <a:off x="4972050" y="622300"/>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66%</a:t>
          </a:r>
          <a:endParaRPr lang="en-US" sz="1050" b="1" dirty="0"/>
        </a:p>
      </cdr:txBody>
    </cdr:sp>
  </cdr:relSizeAnchor>
  <cdr:relSizeAnchor xmlns:cdr="http://schemas.openxmlformats.org/drawingml/2006/chartDrawing">
    <cdr:from>
      <cdr:x>0.72952</cdr:x>
      <cdr:y>0.7274</cdr:y>
    </cdr:from>
    <cdr:to>
      <cdr:x>0.78499</cdr:x>
      <cdr:y>0.7548</cdr:y>
    </cdr:to>
    <cdr:sp macro="" textlink="">
      <cdr:nvSpPr>
        <cdr:cNvPr id="16" name="TextBox 1"/>
        <cdr:cNvSpPr txBox="1"/>
      </cdr:nvSpPr>
      <cdr:spPr>
        <a:xfrm xmlns:a="http://schemas.openxmlformats.org/drawingml/2006/main">
          <a:off x="6559550" y="4781550"/>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0%</a:t>
          </a:r>
          <a:endParaRPr lang="en-US" sz="1050" b="1" dirty="0"/>
        </a:p>
      </cdr:txBody>
    </cdr:sp>
  </cdr:relSizeAnchor>
  <cdr:relSizeAnchor xmlns:cdr="http://schemas.openxmlformats.org/drawingml/2006/chartDrawing">
    <cdr:from>
      <cdr:x>0.8976</cdr:x>
      <cdr:y>0.71726</cdr:y>
    </cdr:from>
    <cdr:to>
      <cdr:x>0.95307</cdr:x>
      <cdr:y>0.74466</cdr:y>
    </cdr:to>
    <cdr:sp macro="" textlink="">
      <cdr:nvSpPr>
        <cdr:cNvPr id="18" name="TextBox 1"/>
        <cdr:cNvSpPr txBox="1"/>
      </cdr:nvSpPr>
      <cdr:spPr>
        <a:xfrm xmlns:a="http://schemas.openxmlformats.org/drawingml/2006/main">
          <a:off x="8070850" y="4714875"/>
          <a:ext cx="498764" cy="18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050" b="1" dirty="0" smtClean="0"/>
            <a:t>2%</a:t>
          </a:r>
          <a:endParaRPr lang="en-US" sz="105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9/24/2012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 xmlns:p14="http://schemas.microsoft.com/office/powerpoint/2010/main" val="3472763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9/24/2012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 xmlns:p14="http://schemas.microsoft.com/office/powerpoint/2010/main" val="2633732406"/>
      </p:ext>
    </p:extLst>
  </p:cSld>
  <p:clrMap bg1="lt1" tx1="dk1" bg2="lt2" tx2="dk2" accent1="accent1" accent2="accent2" accent3="accent3" accent4="accent4" accent5="accent5" accent6="accent6" hlink="hlink" folHlink="folHlink"/>
  <p:notesStyle>
    <a:lvl1pPr marL="0" algn="l" defTabSz="457200" rtl="0" eaLnBrk="1" latinLnBrk="0" hangingPunct="1">
      <a:defRPr sz="1400" kern="1200">
        <a:solidFill>
          <a:schemeClr val="tx1"/>
        </a:solidFill>
        <a:latin typeface="Arial" pitchFamily="34" charset="0"/>
        <a:ea typeface="+mn-ea"/>
        <a:cs typeface="Arial" pitchFamily="34" charset="0"/>
      </a:defRPr>
    </a:lvl1pPr>
    <a:lvl2pPr marL="457200" algn="l" defTabSz="457200" rtl="0" eaLnBrk="1" latinLnBrk="0" hangingPunct="1">
      <a:defRPr sz="1400" kern="1200">
        <a:solidFill>
          <a:schemeClr val="tx1"/>
        </a:solidFill>
        <a:latin typeface="Arial" pitchFamily="34" charset="0"/>
        <a:ea typeface="+mn-ea"/>
        <a:cs typeface="Arial" pitchFamily="34" charset="0"/>
      </a:defRPr>
    </a:lvl2pPr>
    <a:lvl3pPr marL="914400" algn="l" defTabSz="457200" rtl="0" eaLnBrk="1" latinLnBrk="0" hangingPunct="1">
      <a:defRPr sz="1400" kern="1200">
        <a:solidFill>
          <a:schemeClr val="tx1"/>
        </a:solidFill>
        <a:latin typeface="Arial" pitchFamily="34" charset="0"/>
        <a:ea typeface="+mn-ea"/>
        <a:cs typeface="Arial" pitchFamily="34" charset="0"/>
      </a:defRPr>
    </a:lvl3pPr>
    <a:lvl4pPr marL="1371600" algn="l" defTabSz="457200" rtl="0" eaLnBrk="1" latinLnBrk="0" hangingPunct="1">
      <a:defRPr sz="1400" kern="1200">
        <a:solidFill>
          <a:schemeClr val="tx1"/>
        </a:solidFill>
        <a:latin typeface="Arial" pitchFamily="34" charset="0"/>
        <a:ea typeface="+mn-ea"/>
        <a:cs typeface="Arial" pitchFamily="34" charset="0"/>
      </a:defRPr>
    </a:lvl4pPr>
    <a:lvl5pPr marL="1828800" algn="l" defTabSz="457200" rtl="0" eaLnBrk="1" latinLnBrk="0" hangingPunct="1">
      <a:defRPr sz="1400" kern="1200">
        <a:solidFill>
          <a:schemeClr val="tx1"/>
        </a:solidFill>
        <a:latin typeface="Arial" pitchFamily="34" charset="0"/>
        <a:ea typeface="+mn-ea"/>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lickr.com/photos/marcobellucci/353451645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lickr.com/photos/aramisfirefly/358039795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lickr.com/photos/aramisfirefly/3580397954/"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thenation.com/article/168125/amazon-effect" TargetMode="External"/><Relationship Id="rId4" Type="http://schemas.openxmlformats.org/officeDocument/2006/relationships/hyperlink" Target="http://www.firstmonday.org/htbin/cgiwrap/bin/ojs/index.php/fm/article/view/2291/207"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librarianista.tumblr.com/page/87"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ft.com/cms/s/2/0e97b7a0-6389-11e1-9686-00144feabdc0.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istockphoto.com/stock-illustration-991918-store-sign-open-closed-will-return.php"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lickr.com/photos/will-lion/259549707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arnegielibrary.org/research/ask/"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www.oclc.org/reports/2010perceptions/2010perceptions_all_singlepage.pdf" TargetMode="External"/><Relationship Id="rId4" Type="http://schemas.openxmlformats.org/officeDocument/2006/relationships/hyperlink" Target="http://www.jisc.ac.uk/media/documents/publications/reports/2010/digitalinformationseekerreport.pdf"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rimite.com/about/press-releases-imag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8" Type="http://schemas.openxmlformats.org/officeDocument/2006/relationships/hyperlink" Target="http://chronicle.com/blogs/wiredcampus/on-facebook-librarian-brings-two-students-from-the-early-1900s-to-life/34845" TargetMode="External"/><Relationship Id="rId3" Type="http://schemas.openxmlformats.org/officeDocument/2006/relationships/hyperlink" Target="http://www.pronto.com/shop/chest-of-drawers-organizers" TargetMode="External"/><Relationship Id="rId7"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player.multicastmedia.com/player.php?p=j1v57etx" TargetMode="External"/><Relationship Id="rId5" Type="http://schemas.openxmlformats.org/officeDocument/2006/relationships/hyperlink" Target="http://www.oclc.org/research/activities/synchronicity/reports/20080626-final.pdf" TargetMode="External"/><Relationship Id="rId4" Type="http://schemas.openxmlformats.org/officeDocument/2006/relationships/hyperlink" Target="http://web.archive.org/web/20100906114819/http:/imlsproject.comm.ohio-state.edu/imls_reports/imls_PH_III_report_list.html"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clc.org/research/activities/synchronicity/default.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xfrm>
            <a:off x="223630" y="4344025"/>
            <a:ext cx="6336196" cy="4425221"/>
          </a:xfrm>
          <a:noFill/>
          <a:ln/>
        </p:spPr>
        <p:txBody>
          <a:bodyPr/>
          <a:lstStyle/>
          <a:p>
            <a:r>
              <a:rPr lang="en-US" dirty="0" smtClean="0"/>
              <a:t>Chapter 4: “Way Sweet” or “Just Wrong:” Critical Factors for Virtual Reference Success</a:t>
            </a:r>
          </a:p>
          <a:p>
            <a:endParaRPr lang="en-US" dirty="0" smtClean="0"/>
          </a:p>
          <a:p>
            <a:r>
              <a:rPr lang="en-US" dirty="0" smtClean="0"/>
              <a:t>In order to find out what users most highly value (or dislike) about VR, we asked VRS librarians and users these CI questions:</a:t>
            </a:r>
          </a:p>
          <a:p>
            <a:r>
              <a:rPr lang="en-US" dirty="0" smtClean="0"/>
              <a:t>• Think about one experience in which you felt a chat reference encounter achieved (or did not achieve) a positive result.</a:t>
            </a:r>
          </a:p>
          <a:p>
            <a:r>
              <a:rPr lang="en-US" dirty="0" smtClean="0"/>
              <a:t>• Describe the circumstances and nature of the reference query.</a:t>
            </a:r>
          </a:p>
          <a:p>
            <a:r>
              <a:rPr lang="en-US" dirty="0" smtClean="0"/>
              <a:t>• Describe why you felt this encounter was (was not) a success.</a:t>
            </a:r>
          </a:p>
          <a:p>
            <a:endParaRPr lang="en-US" dirty="0" smtClean="0"/>
          </a:p>
          <a:p>
            <a:r>
              <a:rPr lang="en-US" dirty="0" smtClean="0"/>
              <a:t>We also added an additional question for the VRS users:</a:t>
            </a:r>
          </a:p>
          <a:p>
            <a:r>
              <a:rPr lang="en-US" dirty="0" smtClean="0"/>
              <a:t>• Did the chat format help your experience to be successful/unsuccessful? If yes, how?</a:t>
            </a:r>
          </a:p>
          <a:p>
            <a:endParaRPr lang="en-US" dirty="0" smtClean="0"/>
          </a:p>
          <a:p>
            <a:r>
              <a:rPr lang="en-US" dirty="0" smtClean="0"/>
              <a:t>For non-users of VRS, the questions were very similar, but they solicited comment on the other reference format(s) the non-users experienced, including face-to-face (</a:t>
            </a:r>
            <a:r>
              <a:rPr lang="en-US" dirty="0" err="1" smtClean="0"/>
              <a:t>FtF</a:t>
            </a:r>
            <a:r>
              <a:rPr lang="en-US" dirty="0" smtClean="0"/>
              <a:t>), phone, e‑mail and SMS text messaging.</a:t>
            </a:r>
          </a:p>
        </p:txBody>
      </p:sp>
      <p:sp>
        <p:nvSpPr>
          <p:cNvPr id="82948" name="Slide Number Placeholder 3"/>
          <p:cNvSpPr>
            <a:spLocks noGrp="1"/>
          </p:cNvSpPr>
          <p:nvPr>
            <p:ph type="sldNum" sz="quarter" idx="5"/>
          </p:nvPr>
        </p:nvSpPr>
        <p:spPr>
          <a:noFill/>
        </p:spPr>
        <p:txBody>
          <a:bodyPr/>
          <a:lstStyle/>
          <a:p>
            <a:fld id="{6DC7C8D1-1C80-42E8-B070-E6DAAF080EE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Image: Microsoft Clip Art</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latin typeface="Arial" pitchFamily="34" charset="0"/>
                <a:cs typeface="Arial" pitchFamily="34" charset="0"/>
              </a:rPr>
              <a:t>Image: </a:t>
            </a:r>
            <a:r>
              <a:rPr lang="en-US" dirty="0" smtClean="0">
                <a:hlinkClick r:id="rId3"/>
              </a:rPr>
              <a:t>http://www.flickr.com/photos/marcobellucci/3534516458/</a:t>
            </a:r>
            <a:endParaRPr lang="en-US" i="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Our study draws on categories for questions defined by Katz (1997) and enhanced by Arnold &amp; </a:t>
            </a:r>
            <a:r>
              <a:rPr lang="en-US" dirty="0" err="1" smtClean="0">
                <a:latin typeface="Arial" pitchFamily="34" charset="0"/>
                <a:cs typeface="Arial" pitchFamily="34" charset="0"/>
              </a:rPr>
              <a:t>Kaske</a:t>
            </a:r>
            <a:r>
              <a:rPr lang="en-US" dirty="0" smtClean="0">
                <a:latin typeface="Arial" pitchFamily="34" charset="0"/>
                <a:cs typeface="Arial" pitchFamily="34" charset="0"/>
              </a:rPr>
              <a:t> (2002, 2005).</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0" kern="1200" dirty="0" smtClean="0">
                <a:solidFill>
                  <a:schemeClr val="tx1"/>
                </a:solidFill>
                <a:latin typeface="Arial" pitchFamily="34" charset="0"/>
                <a:ea typeface="+mn-ea"/>
                <a:cs typeface="Arial" pitchFamily="34" charset="0"/>
              </a:rPr>
              <a:t>Arnold, J., &amp; </a:t>
            </a:r>
            <a:r>
              <a:rPr lang="en-US" b="0" i="0" kern="1200" dirty="0" err="1" smtClean="0">
                <a:solidFill>
                  <a:schemeClr val="tx1"/>
                </a:solidFill>
                <a:latin typeface="Arial" pitchFamily="34" charset="0"/>
                <a:ea typeface="+mn-ea"/>
                <a:cs typeface="Arial" pitchFamily="34" charset="0"/>
              </a:rPr>
              <a:t>Kaske</a:t>
            </a:r>
            <a:r>
              <a:rPr lang="en-US" b="0" i="0" kern="1200" dirty="0" smtClean="0">
                <a:solidFill>
                  <a:schemeClr val="tx1"/>
                </a:solidFill>
                <a:latin typeface="Arial" pitchFamily="34" charset="0"/>
                <a:ea typeface="+mn-ea"/>
                <a:cs typeface="Arial" pitchFamily="34" charset="0"/>
              </a:rPr>
              <a:t>, N. (2002). Chat with a Librarian. </a:t>
            </a:r>
            <a:r>
              <a:rPr lang="en-US" b="0" i="1" kern="1200" dirty="0" smtClean="0">
                <a:solidFill>
                  <a:schemeClr val="tx1"/>
                </a:solidFill>
                <a:latin typeface="Arial" pitchFamily="34" charset="0"/>
                <a:ea typeface="+mn-ea"/>
                <a:cs typeface="Arial" pitchFamily="34" charset="0"/>
              </a:rPr>
              <a:t>Computers in Libraries Annual Conference and Exhibition </a:t>
            </a:r>
            <a:r>
              <a:rPr lang="en-US" b="0" i="1" kern="1200" dirty="0" err="1" smtClean="0">
                <a:solidFill>
                  <a:schemeClr val="tx1"/>
                </a:solidFill>
                <a:latin typeface="Arial" pitchFamily="34" charset="0"/>
                <a:ea typeface="+mn-ea"/>
                <a:cs typeface="Arial" pitchFamily="34" charset="0"/>
              </a:rPr>
              <a:t>Usa</a:t>
            </a:r>
            <a:r>
              <a:rPr lang="en-US" b="0" i="1" kern="1200" dirty="0" smtClean="0">
                <a:solidFill>
                  <a:schemeClr val="tx1"/>
                </a:solidFill>
                <a:latin typeface="Arial" pitchFamily="34" charset="0"/>
                <a:ea typeface="+mn-ea"/>
                <a:cs typeface="Arial" pitchFamily="34" charset="0"/>
              </a:rPr>
              <a:t>-, </a:t>
            </a:r>
            <a:r>
              <a:rPr lang="en-US" b="0" i="0" kern="1200" dirty="0" smtClean="0">
                <a:solidFill>
                  <a:schemeClr val="tx1"/>
                </a:solidFill>
                <a:latin typeface="Arial" pitchFamily="34" charset="0"/>
                <a:ea typeface="+mn-ea"/>
                <a:cs typeface="Arial" pitchFamily="34" charset="0"/>
              </a:rPr>
              <a:t>1-6.</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Arnold, J., &amp; </a:t>
            </a:r>
            <a:r>
              <a:rPr lang="en-US" b="0" dirty="0" err="1" smtClean="0"/>
              <a:t>Kaske</a:t>
            </a:r>
            <a:r>
              <a:rPr lang="en-US" b="0" dirty="0" smtClean="0"/>
              <a:t>, N. (2005). Evaluating the quality of a chat service. </a:t>
            </a:r>
            <a:r>
              <a:rPr lang="en-US" b="0" i="1" dirty="0" smtClean="0"/>
              <a:t>portal: Libraries and the Academy</a:t>
            </a:r>
            <a:r>
              <a:rPr lang="en-US" b="0" dirty="0" smtClean="0"/>
              <a:t>, </a:t>
            </a:r>
            <a:r>
              <a:rPr lang="en-US" b="0" i="1" dirty="0" smtClean="0"/>
              <a:t>5</a:t>
            </a:r>
            <a:r>
              <a:rPr lang="en-US" b="0" dirty="0" smtClean="0"/>
              <a:t>(2), 177-193.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Arial" pitchFamily="34" charset="0"/>
                <a:ea typeface="+mn-ea"/>
                <a:cs typeface="Arial" pitchFamily="34" charset="0"/>
              </a:rPr>
              <a:t>A search on a topic. </a:t>
            </a:r>
            <a:r>
              <a:rPr lang="en-US" kern="1200" baseline="0" dirty="0" smtClean="0">
                <a:solidFill>
                  <a:schemeClr val="tx1"/>
                </a:solidFill>
                <a:latin typeface="Arial" pitchFamily="34" charset="0"/>
                <a:ea typeface="+mn-ea"/>
                <a:cs typeface="Arial" pitchFamily="34" charset="0"/>
              </a:rPr>
              <a:t> </a:t>
            </a:r>
            <a:r>
              <a:rPr lang="en-US" dirty="0" smtClean="0">
                <a:latin typeface="Arial" pitchFamily="34" charset="0"/>
                <a:cs typeface="Arial" pitchFamily="34" charset="0"/>
              </a:rPr>
              <a:t>Arnold and </a:t>
            </a:r>
            <a:r>
              <a:rPr lang="en-US" dirty="0" err="1" smtClean="0">
                <a:latin typeface="Arial" pitchFamily="34" charset="0"/>
                <a:cs typeface="Arial" pitchFamily="34" charset="0"/>
              </a:rPr>
              <a:t>Kaske</a:t>
            </a:r>
            <a:r>
              <a:rPr lang="en-US" dirty="0" smtClean="0">
                <a:latin typeface="Arial" pitchFamily="34" charset="0"/>
                <a:cs typeface="Arial" pitchFamily="34" charset="0"/>
              </a:rPr>
              <a:t> called this “Specific Search,” we are calling it “Subject Search”.</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Note that all quotes</a:t>
            </a:r>
            <a:r>
              <a:rPr lang="en-US" baseline="0" dirty="0" smtClean="0">
                <a:latin typeface="Arial" pitchFamily="34" charset="0"/>
                <a:cs typeface="Arial" pitchFamily="34" charset="0"/>
              </a:rPr>
              <a:t> are verbatim and have not been corrected if there are errors.</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F4C4C-19F4-4555-84AC-DDCE43DBCD2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F4C4C-19F4-4555-84AC-DDCE43DBCD2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142E55D-AFA3-4F8D-97BF-A2A81EAB42D3}" type="slidenum">
              <a:rPr lang="en-US" smtClean="0"/>
              <a:pPr/>
              <a:t>19</a:t>
            </a:fld>
            <a:endParaRPr lang="en-US" smtClean="0"/>
          </a:p>
        </p:txBody>
      </p:sp>
      <p:sp>
        <p:nvSpPr>
          <p:cNvPr id="3789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Autofit/>
          </a:bodyPr>
          <a:lstStyle/>
          <a:p>
            <a:r>
              <a:rPr lang="en-US" sz="1200" b="1" kern="1200" dirty="0" smtClean="0">
                <a:solidFill>
                  <a:schemeClr val="tx1"/>
                </a:solidFill>
                <a:latin typeface="Arial" pitchFamily="34" charset="0"/>
                <a:ea typeface="+mn-ea"/>
                <a:cs typeface="Arial" pitchFamily="34" charset="0"/>
              </a:rPr>
              <a:t>QP2-153</a:t>
            </a:r>
            <a:r>
              <a:rPr lang="en-US" sz="1200" b="0" kern="1200" dirty="0" smtClean="0">
                <a:solidFill>
                  <a:schemeClr val="tx1"/>
                </a:solidFill>
                <a:latin typeface="Arial" pitchFamily="34" charset="0"/>
                <a:ea typeface="+mn-ea"/>
                <a:cs typeface="Arial" pitchFamily="34" charset="0"/>
              </a:rPr>
              <a:t>, </a:t>
            </a:r>
            <a:r>
              <a:rPr lang="en-US" sz="1200" b="0" i="1" kern="1200" dirty="0" smtClean="0">
                <a:solidFill>
                  <a:schemeClr val="tx1"/>
                </a:solidFill>
                <a:latin typeface="Arial" pitchFamily="34" charset="0"/>
                <a:ea typeface="+mn-ea"/>
                <a:cs typeface="Arial" pitchFamily="34" charset="0"/>
              </a:rPr>
              <a:t>Seeking</a:t>
            </a:r>
            <a:r>
              <a:rPr lang="en-US" sz="1200" b="0" i="1" kern="1200" baseline="0" dirty="0" smtClean="0">
                <a:solidFill>
                  <a:schemeClr val="tx1"/>
                </a:solidFill>
                <a:latin typeface="Arial" pitchFamily="34" charset="0"/>
                <a:ea typeface="+mn-ea"/>
                <a:cs typeface="Arial" pitchFamily="34" charset="0"/>
              </a:rPr>
              <a:t> Synchronicity, 2005-2008</a:t>
            </a:r>
            <a:endParaRPr lang="en-US" sz="1200" b="1" i="1" kern="1200" dirty="0" smtClean="0">
              <a:solidFill>
                <a:schemeClr val="tx1"/>
              </a:solidFill>
              <a:latin typeface="Arial" pitchFamily="34" charset="0"/>
              <a:ea typeface="+mn-ea"/>
              <a:cs typeface="Arial" pitchFamily="34" charset="0"/>
            </a:endParaRPr>
          </a:p>
          <a:p>
            <a:r>
              <a:rPr lang="en-US" sz="1200" b="1" kern="1200" dirty="0" smtClean="0">
                <a:solidFill>
                  <a:schemeClr val="tx1"/>
                </a:solidFill>
                <a:latin typeface="Arial" pitchFamily="34" charset="0"/>
                <a:ea typeface="+mn-ea"/>
                <a:cs typeface="Arial" pitchFamily="34" charset="0"/>
              </a:rPr>
              <a:t>U</a:t>
            </a:r>
            <a:r>
              <a:rPr lang="en-US" sz="1200" dirty="0" smtClean="0"/>
              <a:t>: </a:t>
            </a:r>
            <a:r>
              <a:rPr lang="en-US" sz="1200" kern="1200" dirty="0" smtClean="0">
                <a:solidFill>
                  <a:schemeClr val="tx1"/>
                </a:solidFill>
                <a:latin typeface="Arial" pitchFamily="34" charset="0"/>
                <a:ea typeface="+mn-ea"/>
                <a:cs typeface="Arial" pitchFamily="34" charset="0"/>
              </a:rPr>
              <a:t>WAT DOES it mean when a guy said he like me more as a friend </a:t>
            </a:r>
            <a:r>
              <a:rPr lang="en-US" sz="1200" kern="1200" dirty="0" err="1" smtClean="0">
                <a:solidFill>
                  <a:schemeClr val="tx1"/>
                </a:solidFill>
                <a:latin typeface="Arial" pitchFamily="34" charset="0"/>
                <a:ea typeface="+mn-ea"/>
                <a:cs typeface="Arial" pitchFamily="34" charset="0"/>
              </a:rPr>
              <a:t>doesnt</a:t>
            </a:r>
            <a:r>
              <a:rPr lang="en-US" sz="1200" kern="1200" dirty="0" smtClean="0">
                <a:solidFill>
                  <a:schemeClr val="tx1"/>
                </a:solidFill>
                <a:latin typeface="Arial" pitchFamily="34" charset="0"/>
                <a:ea typeface="+mn-ea"/>
                <a:cs typeface="Arial" pitchFamily="34" charset="0"/>
              </a:rPr>
              <a:t> it mean like  a  </a:t>
            </a:r>
            <a:r>
              <a:rPr lang="en-US" sz="1200" kern="1200" dirty="0" err="1" smtClean="0">
                <a:solidFill>
                  <a:schemeClr val="tx1"/>
                </a:solidFill>
                <a:latin typeface="Arial" pitchFamily="34" charset="0"/>
                <a:ea typeface="+mn-ea"/>
                <a:cs typeface="Arial" pitchFamily="34" charset="0"/>
              </a:rPr>
              <a:t>gf</a:t>
            </a:r>
            <a:r>
              <a:rPr lang="en-US" sz="1200" kern="1200" dirty="0" smtClean="0">
                <a:solidFill>
                  <a:schemeClr val="tx1"/>
                </a:solidFill>
                <a:latin typeface="Arial" pitchFamily="34" charset="0"/>
                <a:ea typeface="+mn-ea"/>
                <a:cs typeface="Arial" pitchFamily="34" charset="0"/>
              </a:rPr>
              <a:t>?</a:t>
            </a:r>
          </a:p>
          <a:p>
            <a:r>
              <a:rPr lang="en-US" sz="1200" b="1" kern="1200" dirty="0" smtClean="0">
                <a:solidFill>
                  <a:schemeClr val="tx1"/>
                </a:solidFill>
                <a:latin typeface="Arial" pitchFamily="34" charset="0"/>
                <a:ea typeface="+mn-ea"/>
                <a:cs typeface="Arial" pitchFamily="34" charset="0"/>
              </a:rPr>
              <a:t>L</a:t>
            </a:r>
            <a:r>
              <a:rPr lang="en-US" sz="1200" kern="1200" dirty="0" smtClean="0">
                <a:solidFill>
                  <a:schemeClr val="tx1"/>
                </a:solidFill>
                <a:latin typeface="Arial" pitchFamily="34" charset="0"/>
                <a:ea typeface="+mn-ea"/>
                <a:cs typeface="Arial" pitchFamily="34" charset="0"/>
              </a:rPr>
              <a:t>: what do you think it means?</a:t>
            </a:r>
          </a:p>
          <a:p>
            <a:r>
              <a:rPr lang="en-US" sz="1200" b="1" kern="1200" dirty="0" smtClean="0">
                <a:solidFill>
                  <a:schemeClr val="tx1"/>
                </a:solidFill>
                <a:latin typeface="Arial" pitchFamily="34" charset="0"/>
                <a:ea typeface="+mn-ea"/>
                <a:cs typeface="Arial" pitchFamily="34" charset="0"/>
              </a:rPr>
              <a:t>U</a:t>
            </a:r>
            <a:r>
              <a:rPr lang="en-US" sz="1200" dirty="0" smtClean="0"/>
              <a:t>: </a:t>
            </a:r>
            <a:r>
              <a:rPr lang="en-US" sz="1200" kern="1200" dirty="0" smtClean="0">
                <a:solidFill>
                  <a:schemeClr val="tx1"/>
                </a:solidFill>
                <a:latin typeface="Arial" pitchFamily="34" charset="0"/>
                <a:ea typeface="+mn-ea"/>
                <a:cs typeface="Arial" pitchFamily="34" charset="0"/>
              </a:rPr>
              <a:t>well like a relationship but </a:t>
            </a:r>
            <a:r>
              <a:rPr lang="en-US" sz="1200" kern="1200" dirty="0" err="1" smtClean="0">
                <a:solidFill>
                  <a:schemeClr val="tx1"/>
                </a:solidFill>
                <a:latin typeface="Arial" pitchFamily="34" charset="0"/>
                <a:ea typeface="+mn-ea"/>
                <a:cs typeface="Arial" pitchFamily="34" charset="0"/>
              </a:rPr>
              <a:t>wuts</a:t>
            </a:r>
            <a:r>
              <a:rPr lang="en-US" sz="1200" kern="1200" dirty="0" smtClean="0">
                <a:solidFill>
                  <a:schemeClr val="tx1"/>
                </a:solidFill>
                <a:latin typeface="Arial" pitchFamily="34" charset="0"/>
                <a:ea typeface="+mn-ea"/>
                <a:cs typeface="Arial" pitchFamily="34" charset="0"/>
              </a:rPr>
              <a:t> u think?</a:t>
            </a:r>
          </a:p>
          <a:p>
            <a:r>
              <a:rPr lang="en-US" sz="1200" b="1" dirty="0" smtClean="0"/>
              <a:t>L:</a:t>
            </a:r>
            <a:r>
              <a:rPr lang="en-US" sz="1200" kern="1200" dirty="0" smtClean="0">
                <a:solidFill>
                  <a:schemeClr val="tx1"/>
                </a:solidFill>
                <a:latin typeface="Arial" pitchFamily="34" charset="0"/>
                <a:ea typeface="+mn-ea"/>
                <a:cs typeface="Arial" pitchFamily="34" charset="0"/>
              </a:rPr>
              <a:t>It is a nice way of saying he wants to be friends and nothing more.</a:t>
            </a:r>
          </a:p>
          <a:p>
            <a:r>
              <a:rPr lang="en-US" sz="1200" b="1" kern="1200" dirty="0" smtClean="0">
                <a:solidFill>
                  <a:schemeClr val="tx1"/>
                </a:solidFill>
                <a:latin typeface="Arial" pitchFamily="34" charset="0"/>
                <a:ea typeface="+mn-ea"/>
                <a:cs typeface="Arial" pitchFamily="34" charset="0"/>
              </a:rPr>
              <a:t>U</a:t>
            </a:r>
            <a:r>
              <a:rPr lang="en-US" sz="1200" dirty="0" smtClean="0"/>
              <a:t>: </a:t>
            </a:r>
            <a:r>
              <a:rPr lang="en-US" sz="1200" kern="1200" dirty="0" smtClean="0">
                <a:solidFill>
                  <a:schemeClr val="tx1"/>
                </a:solidFill>
                <a:latin typeface="Arial" pitchFamily="34" charset="0"/>
                <a:ea typeface="+mn-ea"/>
                <a:cs typeface="Arial" pitchFamily="34" charset="0"/>
              </a:rPr>
              <a:t>are you for </a:t>
            </a:r>
            <a:r>
              <a:rPr lang="en-US" sz="1200" kern="1200" dirty="0" err="1" smtClean="0">
                <a:solidFill>
                  <a:schemeClr val="tx1"/>
                </a:solidFill>
                <a:latin typeface="Arial" pitchFamily="34" charset="0"/>
                <a:ea typeface="+mn-ea"/>
                <a:cs typeface="Arial" pitchFamily="34" charset="0"/>
              </a:rPr>
              <a:t>reallllll</a:t>
            </a:r>
            <a:r>
              <a:rPr lang="en-US" sz="1200" kern="1200" dirty="0" smtClean="0">
                <a:solidFill>
                  <a:schemeClr val="tx1"/>
                </a:solidFill>
                <a:latin typeface="Arial" pitchFamily="34" charset="0"/>
                <a:ea typeface="+mn-ea"/>
                <a:cs typeface="Arial" pitchFamily="34" charset="0"/>
              </a:rPr>
              <a:t>?</a:t>
            </a:r>
          </a:p>
          <a:p>
            <a:r>
              <a:rPr lang="en-US" sz="1200" b="1" kern="1200" dirty="0" smtClean="0">
                <a:solidFill>
                  <a:schemeClr val="tx1"/>
                </a:solidFill>
                <a:latin typeface="Arial" pitchFamily="34" charset="0"/>
                <a:ea typeface="+mn-ea"/>
                <a:cs typeface="Arial" pitchFamily="34" charset="0"/>
              </a:rPr>
              <a:t>L</a:t>
            </a:r>
            <a:r>
              <a:rPr lang="en-US" sz="1200" kern="1200" dirty="0" smtClean="0">
                <a:solidFill>
                  <a:schemeClr val="tx1"/>
                </a:solidFill>
                <a:latin typeface="Arial" pitchFamily="34" charset="0"/>
                <a:ea typeface="+mn-ea"/>
                <a:cs typeface="Arial" pitchFamily="34" charset="0"/>
              </a:rPr>
              <a:t>: Yes I am.</a:t>
            </a:r>
          </a:p>
          <a:p>
            <a:r>
              <a:rPr lang="en-US" sz="1200" b="1" kern="1200" dirty="0" smtClean="0">
                <a:solidFill>
                  <a:schemeClr val="tx1"/>
                </a:solidFill>
                <a:latin typeface="Arial" pitchFamily="34" charset="0"/>
                <a:ea typeface="+mn-ea"/>
                <a:cs typeface="Arial" pitchFamily="34" charset="0"/>
              </a:rPr>
              <a:t>U</a:t>
            </a:r>
            <a:r>
              <a:rPr lang="en-US" sz="1200" dirty="0" smtClean="0"/>
              <a:t>: </a:t>
            </a:r>
            <a:r>
              <a:rPr lang="en-US" sz="1200" kern="1200" dirty="0" smtClean="0">
                <a:solidFill>
                  <a:schemeClr val="tx1"/>
                </a:solidFill>
                <a:latin typeface="Arial" pitchFamily="34" charset="0"/>
                <a:ea typeface="+mn-ea"/>
                <a:cs typeface="Arial" pitchFamily="34" charset="0"/>
              </a:rPr>
              <a:t>oh </a:t>
            </a:r>
            <a:r>
              <a:rPr lang="en-US" sz="1200" kern="1200" dirty="0" err="1" smtClean="0">
                <a:solidFill>
                  <a:schemeClr val="tx1"/>
                </a:solidFill>
                <a:latin typeface="Arial" pitchFamily="34" charset="0"/>
                <a:ea typeface="+mn-ea"/>
                <a:cs typeface="Arial" pitchFamily="34" charset="0"/>
              </a:rPr>
              <a:t>wtffff</a:t>
            </a:r>
            <a:r>
              <a:rPr lang="en-US" sz="1200" kern="1200" dirty="0" smtClean="0">
                <a:solidFill>
                  <a:schemeClr val="tx1"/>
                </a:solidFill>
                <a:latin typeface="Arial" pitchFamily="34" charset="0"/>
                <a:ea typeface="+mn-ea"/>
                <a:cs typeface="Arial" pitchFamily="34" charset="0"/>
              </a:rPr>
              <a:t> </a:t>
            </a:r>
            <a:r>
              <a:rPr lang="en-US" sz="1200" kern="1200" dirty="0" err="1" smtClean="0">
                <a:solidFill>
                  <a:schemeClr val="tx1"/>
                </a:solidFill>
                <a:latin typeface="Arial" pitchFamily="34" charset="0"/>
                <a:ea typeface="+mn-ea"/>
                <a:cs typeface="Arial" pitchFamily="34" charset="0"/>
              </a:rPr>
              <a:t>grrrrrr</a:t>
            </a:r>
            <a:r>
              <a:rPr lang="en-US" sz="1200" kern="1200" dirty="0" smtClean="0">
                <a:solidFill>
                  <a:schemeClr val="tx1"/>
                </a:solidFill>
                <a:latin typeface="Arial" pitchFamily="34" charset="0"/>
                <a:ea typeface="+mn-ea"/>
                <a:cs typeface="Arial" pitchFamily="34" charset="0"/>
              </a:rPr>
              <a:t> now am </a:t>
            </a:r>
            <a:r>
              <a:rPr lang="en-US" sz="1200" kern="1200" dirty="0" err="1" smtClean="0">
                <a:solidFill>
                  <a:schemeClr val="tx1"/>
                </a:solidFill>
                <a:latin typeface="Arial" pitchFamily="34" charset="0"/>
                <a:ea typeface="+mn-ea"/>
                <a:cs typeface="Arial" pitchFamily="34" charset="0"/>
              </a:rPr>
              <a:t>fkin</a:t>
            </a:r>
            <a:r>
              <a:rPr lang="en-US" sz="1200" kern="1200" dirty="0" smtClean="0">
                <a:solidFill>
                  <a:schemeClr val="tx1"/>
                </a:solidFill>
                <a:latin typeface="Arial" pitchFamily="34" charset="0"/>
                <a:ea typeface="+mn-ea"/>
                <a:cs typeface="Arial" pitchFamily="34" charset="0"/>
              </a:rPr>
              <a:t> MAD CRYING*</a:t>
            </a:r>
          </a:p>
          <a:p>
            <a:r>
              <a:rPr lang="en-US" sz="1200" b="1" dirty="0" smtClean="0"/>
              <a:t>U</a:t>
            </a:r>
            <a:r>
              <a:rPr lang="en-US" sz="1200" dirty="0" smtClean="0"/>
              <a:t>:cause he said he likes me and how am cute etc and he even kisses me etc so </a:t>
            </a:r>
            <a:r>
              <a:rPr lang="en-US" sz="1200" dirty="0" err="1" smtClean="0"/>
              <a:t>i</a:t>
            </a:r>
            <a:r>
              <a:rPr lang="en-US" sz="1200" dirty="0" smtClean="0"/>
              <a:t> </a:t>
            </a:r>
            <a:r>
              <a:rPr lang="en-US" sz="1200" dirty="0" err="1" smtClean="0"/>
              <a:t>dont</a:t>
            </a:r>
            <a:r>
              <a:rPr lang="en-US" sz="1200" dirty="0" smtClean="0"/>
              <a:t> think </a:t>
            </a:r>
            <a:r>
              <a:rPr lang="en-US" sz="1200" dirty="0" err="1" smtClean="0"/>
              <a:t>thats</a:t>
            </a:r>
            <a:r>
              <a:rPr lang="en-US" sz="1200" dirty="0" smtClean="0"/>
              <a:t> </a:t>
            </a:r>
            <a:r>
              <a:rPr lang="en-US" sz="1200" dirty="0" err="1" smtClean="0"/>
              <a:t>bein</a:t>
            </a:r>
            <a:r>
              <a:rPr lang="en-US" sz="1200" dirty="0" smtClean="0"/>
              <a:t> a friend </a:t>
            </a:r>
            <a:r>
              <a:rPr lang="en-US" sz="1200" dirty="0" err="1" smtClean="0"/>
              <a:t>lol</a:t>
            </a:r>
            <a:endParaRPr lang="en-US" sz="1200" dirty="0" smtClean="0"/>
          </a:p>
          <a:p>
            <a:r>
              <a:rPr lang="en-US" sz="1200" b="1" kern="1200" dirty="0" smtClean="0">
                <a:solidFill>
                  <a:schemeClr val="tx1"/>
                </a:solidFill>
                <a:latin typeface="Arial" pitchFamily="34" charset="0"/>
                <a:ea typeface="+mn-ea"/>
                <a:cs typeface="Arial" pitchFamily="34" charset="0"/>
              </a:rPr>
              <a:t>L</a:t>
            </a:r>
            <a:r>
              <a:rPr lang="en-US" sz="1200" kern="1200" dirty="0" smtClean="0">
                <a:solidFill>
                  <a:schemeClr val="tx1"/>
                </a:solidFill>
                <a:latin typeface="Arial" pitchFamily="34" charset="0"/>
                <a:ea typeface="+mn-ea"/>
                <a:cs typeface="Arial" pitchFamily="34" charset="0"/>
              </a:rPr>
              <a:t>: </a:t>
            </a:r>
            <a:r>
              <a:rPr lang="en-US" sz="1200" dirty="0" smtClean="0"/>
              <a:t>Sorry.</a:t>
            </a:r>
          </a:p>
          <a:p>
            <a:r>
              <a:rPr lang="en-US" sz="1200" b="1" dirty="0" smtClean="0"/>
              <a:t>L</a:t>
            </a:r>
            <a:r>
              <a:rPr lang="en-US" sz="1200" dirty="0" smtClean="0"/>
              <a:t>: If you have to ask, you already know, right?</a:t>
            </a:r>
          </a:p>
          <a:p>
            <a:r>
              <a:rPr lang="en-US" sz="1200" b="1" dirty="0" smtClean="0"/>
              <a:t>U</a:t>
            </a:r>
            <a:r>
              <a:rPr lang="en-US" sz="1200" dirty="0" smtClean="0"/>
              <a:t>: cause </a:t>
            </a:r>
            <a:r>
              <a:rPr lang="en-US" sz="1200" dirty="0" err="1" smtClean="0"/>
              <a:t>i</a:t>
            </a:r>
            <a:r>
              <a:rPr lang="en-US" sz="1200" dirty="0" smtClean="0"/>
              <a:t> thought when a guy says more then a friend </a:t>
            </a:r>
            <a:r>
              <a:rPr lang="en-US" sz="1200" dirty="0" err="1" smtClean="0"/>
              <a:t>i</a:t>
            </a:r>
            <a:r>
              <a:rPr lang="en-US" sz="1200" dirty="0" smtClean="0"/>
              <a:t> thought it meant as a bf / </a:t>
            </a:r>
            <a:r>
              <a:rPr lang="en-US" sz="1200" dirty="0" err="1" smtClean="0"/>
              <a:t>gf</a:t>
            </a:r>
            <a:endParaRPr lang="en-US" sz="1200" dirty="0" smtClean="0"/>
          </a:p>
          <a:p>
            <a:r>
              <a:rPr lang="en-US" sz="1200" b="1" dirty="0" smtClean="0"/>
              <a:t>L: </a:t>
            </a:r>
            <a:r>
              <a:rPr lang="en-US" sz="1200" dirty="0" smtClean="0"/>
              <a:t>You wrote "more as a friend"  not "more than a friend".</a:t>
            </a:r>
          </a:p>
          <a:p>
            <a:r>
              <a:rPr lang="en-US" sz="1200" b="1" dirty="0" smtClean="0"/>
              <a:t>L</a:t>
            </a:r>
            <a:r>
              <a:rPr lang="en-US" sz="1200" dirty="0" smtClean="0"/>
              <a:t>: Very different meaning.</a:t>
            </a:r>
          </a:p>
          <a:p>
            <a:r>
              <a:rPr lang="en-US" sz="1200" b="1" dirty="0" smtClean="0"/>
              <a:t>U</a:t>
            </a:r>
            <a:r>
              <a:rPr lang="en-US" sz="1200" dirty="0" smtClean="0"/>
              <a:t>: he said more as a friend</a:t>
            </a:r>
          </a:p>
          <a:p>
            <a:r>
              <a:rPr lang="en-US" sz="1200" b="1" dirty="0" smtClean="0"/>
              <a:t>L</a:t>
            </a:r>
            <a:r>
              <a:rPr lang="en-US" sz="1200" dirty="0" smtClean="0"/>
              <a:t>: Be honest with yourself.</a:t>
            </a:r>
          </a:p>
          <a:p>
            <a:r>
              <a:rPr lang="en-US" sz="1200" b="1" dirty="0" smtClean="0"/>
              <a:t>U</a:t>
            </a:r>
            <a:r>
              <a:rPr lang="en-US" sz="1200" dirty="0" smtClean="0"/>
              <a:t>: he told his friend about me </a:t>
            </a:r>
            <a:r>
              <a:rPr lang="en-US" sz="1200" dirty="0" err="1" smtClean="0"/>
              <a:t>yoo</a:t>
            </a:r>
            <a:r>
              <a:rPr lang="en-US" sz="1200" dirty="0" smtClean="0"/>
              <a:t> how hot </a:t>
            </a:r>
            <a:r>
              <a:rPr lang="en-US" sz="1200" dirty="0" err="1" smtClean="0"/>
              <a:t>i</a:t>
            </a:r>
            <a:r>
              <a:rPr lang="en-US" sz="1200" dirty="0" smtClean="0"/>
              <a:t> am etc and  he likes me </a:t>
            </a:r>
            <a:r>
              <a:rPr lang="en-US" sz="1200" dirty="0" err="1" smtClean="0"/>
              <a:t>alot</a:t>
            </a:r>
            <a:r>
              <a:rPr lang="en-US" sz="1200" dirty="0" smtClean="0"/>
              <a:t> and loves to hang out with me</a:t>
            </a:r>
          </a:p>
          <a:p>
            <a:r>
              <a:rPr lang="en-US" sz="1200" b="1" dirty="0" smtClean="0"/>
              <a:t>U</a:t>
            </a:r>
            <a:r>
              <a:rPr lang="en-US" sz="1200" dirty="0" smtClean="0"/>
              <a:t>: </a:t>
            </a:r>
            <a:r>
              <a:rPr lang="en-US" sz="1200" dirty="0" err="1" smtClean="0"/>
              <a:t>i</a:t>
            </a:r>
            <a:r>
              <a:rPr lang="en-US" sz="1200" dirty="0" smtClean="0"/>
              <a:t> am being honest he said he wants us to be more then friends like a relationship</a:t>
            </a:r>
          </a:p>
          <a:p>
            <a:endParaRPr lang="en-US" sz="1000" kern="1200" dirty="0" smtClean="0">
              <a:solidFill>
                <a:schemeClr val="tx1"/>
              </a:solidFill>
              <a:latin typeface="Arial" pitchFamily="34" charset="0"/>
              <a:ea typeface="+mn-ea"/>
              <a:cs typeface="Arial" pitchFamily="34" charset="0"/>
            </a:endParaRPr>
          </a:p>
          <a:p>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Image: </a:t>
            </a:r>
            <a:r>
              <a:rPr lang="en-US" sz="1400" kern="1200" dirty="0" smtClean="0">
                <a:solidFill>
                  <a:schemeClr val="tx1"/>
                </a:solidFill>
                <a:latin typeface="Arial" pitchFamily="34" charset="0"/>
                <a:ea typeface="+mn-ea"/>
                <a:cs typeface="Arial" pitchFamily="34" charset="0"/>
                <a:hlinkClick r:id="rId3"/>
              </a:rPr>
              <a:t>http://www.flickr.com/photos/courtneyrian/5750960959/</a:t>
            </a:r>
          </a:p>
          <a:p>
            <a:endParaRPr lang="en-US" i="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itchFamily="34" charset="0"/>
                <a:cs typeface="Arial" pitchFamily="34" charset="0"/>
              </a:rPr>
              <a:t>Includes</a:t>
            </a:r>
            <a:r>
              <a:rPr lang="en-US" sz="1400" baseline="0" dirty="0" smtClean="0">
                <a:latin typeface="Arial" pitchFamily="34" charset="0"/>
                <a:cs typeface="Arial" pitchFamily="34" charset="0"/>
              </a:rPr>
              <a:t> virtual directions like 2</a:t>
            </a:r>
            <a:r>
              <a:rPr lang="en-US" sz="1400" baseline="30000" dirty="0" smtClean="0">
                <a:latin typeface="Arial" pitchFamily="34" charset="0"/>
                <a:cs typeface="Arial" pitchFamily="34" charset="0"/>
              </a:rPr>
              <a:t>nd</a:t>
            </a:r>
            <a:r>
              <a:rPr lang="en-US" sz="1400" baseline="0" dirty="0" smtClean="0">
                <a:latin typeface="Arial" pitchFamily="34" charset="0"/>
                <a:cs typeface="Arial" pitchFamily="34" charset="0"/>
              </a:rPr>
              <a:t> example asking for URL</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20</a:t>
            </a:fld>
            <a:endParaRPr lang="en-US"/>
          </a:p>
        </p:txBody>
      </p:sp>
    </p:spTree>
    <p:extLst>
      <p:ext uri="{BB962C8B-B14F-4D97-AF65-F5344CB8AC3E}">
        <p14:creationId xmlns="" xmlns:p14="http://schemas.microsoft.com/office/powerpoint/2010/main" val="406093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262914-8F44-40A3-864E-0564A8BEB42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12CA68F-DD00-4428-A3BD-D83A56F4B141}" type="slidenum">
              <a:rPr lang="en-US" smtClean="0"/>
              <a:pPr/>
              <a:t>22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400" dirty="0" smtClean="0">
                <a:latin typeface="Arial" pitchFamily="34" charset="0"/>
                <a:cs typeface="Arial" pitchFamily="34" charset="0"/>
              </a:rPr>
              <a:t>Total N for 2004-2006 is 915 questions (not transcripts)</a:t>
            </a:r>
          </a:p>
          <a:p>
            <a:pPr eaLnBrk="1" hangingPunct="1"/>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Subject Search (n=293, 32%)</a:t>
            </a:r>
          </a:p>
          <a:p>
            <a:pPr eaLnBrk="1" hangingPunct="1"/>
            <a:r>
              <a:rPr lang="en-US" sz="1400" dirty="0" smtClean="0">
                <a:latin typeface="Arial" pitchFamily="34" charset="0"/>
                <a:cs typeface="Arial" pitchFamily="34" charset="0"/>
              </a:rPr>
              <a:t>Ready Reference (n=243, 27%)</a:t>
            </a:r>
          </a:p>
          <a:p>
            <a:pPr eaLnBrk="1" hangingPunct="1"/>
            <a:r>
              <a:rPr lang="en-US" sz="1400" dirty="0" smtClean="0">
                <a:latin typeface="Arial" pitchFamily="34" charset="0"/>
                <a:cs typeface="Arial" pitchFamily="34" charset="0"/>
              </a:rPr>
              <a:t>Procedural (n=162, 18%)</a:t>
            </a:r>
          </a:p>
          <a:p>
            <a:pPr eaLnBrk="1" hangingPunct="1"/>
            <a:r>
              <a:rPr lang="en-US" sz="1400" dirty="0" smtClean="0">
                <a:latin typeface="Arial" pitchFamily="34" charset="0"/>
                <a:cs typeface="Arial" pitchFamily="34" charset="0"/>
              </a:rPr>
              <a:t>No Question (n=104, 11%)</a:t>
            </a:r>
          </a:p>
          <a:p>
            <a:pPr eaLnBrk="1" hangingPunct="1"/>
            <a:r>
              <a:rPr lang="en-US" sz="1400" dirty="0" smtClean="0">
                <a:latin typeface="Arial" pitchFamily="34" charset="0"/>
                <a:cs typeface="Arial" pitchFamily="34" charset="0"/>
              </a:rPr>
              <a:t>Holdings (n=77, 8%)</a:t>
            </a:r>
          </a:p>
          <a:p>
            <a:pPr eaLnBrk="1" hangingPunct="1"/>
            <a:r>
              <a:rPr lang="en-US" sz="1400" dirty="0" smtClean="0">
                <a:latin typeface="Arial" pitchFamily="34" charset="0"/>
                <a:cs typeface="Arial" pitchFamily="34" charset="0"/>
              </a:rPr>
              <a:t>Research (n=23, 3%)</a:t>
            </a:r>
          </a:p>
          <a:p>
            <a:pPr eaLnBrk="1" hangingPunct="1"/>
            <a:r>
              <a:rPr lang="en-US" sz="1400" dirty="0" smtClean="0">
                <a:latin typeface="Arial" pitchFamily="34" charset="0"/>
                <a:cs typeface="Arial" pitchFamily="34" charset="0"/>
              </a:rPr>
              <a:t>Inappropriate (n=10, 1%)</a:t>
            </a:r>
          </a:p>
          <a:p>
            <a:pPr eaLnBrk="1" hangingPunct="1"/>
            <a:r>
              <a:rPr lang="en-US" sz="1400" dirty="0" smtClean="0">
                <a:latin typeface="Arial" pitchFamily="34" charset="0"/>
                <a:cs typeface="Arial" pitchFamily="34" charset="0"/>
              </a:rPr>
              <a:t>Directional (n=2, &lt;1%)</a:t>
            </a:r>
          </a:p>
          <a:p>
            <a:pPr eaLnBrk="1" hangingPunct="1"/>
            <a:r>
              <a:rPr lang="en-US" sz="1400" dirty="0" smtClean="0">
                <a:latin typeface="Arial" pitchFamily="34" charset="0"/>
                <a:cs typeface="Arial" pitchFamily="34" charset="0"/>
              </a:rPr>
              <a:t>Reader’s Advisory (n=1, &lt;1%)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575 is actual number of questions from 560 transcripts (includes both QP and QW)</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Subject Search (n=97, 17%)</a:t>
            </a:r>
          </a:p>
          <a:p>
            <a:r>
              <a:rPr lang="en-US" sz="1400" dirty="0" smtClean="0">
                <a:latin typeface="Arial" pitchFamily="34" charset="0"/>
                <a:cs typeface="Arial" pitchFamily="34" charset="0"/>
              </a:rPr>
              <a:t>Ready Reference (n=179, 31%)</a:t>
            </a:r>
          </a:p>
          <a:p>
            <a:r>
              <a:rPr lang="en-US" sz="1400" dirty="0" smtClean="0">
                <a:latin typeface="Arial" pitchFamily="34" charset="0"/>
                <a:cs typeface="Arial" pitchFamily="34" charset="0"/>
              </a:rPr>
              <a:t>Procedural (n=181, 31%)</a:t>
            </a:r>
          </a:p>
          <a:p>
            <a:r>
              <a:rPr lang="en-US" sz="1400" dirty="0" smtClean="0">
                <a:latin typeface="Arial" pitchFamily="34" charset="0"/>
                <a:cs typeface="Arial" pitchFamily="34" charset="0"/>
              </a:rPr>
              <a:t>No Question (n=25, 4%)</a:t>
            </a:r>
          </a:p>
          <a:p>
            <a:r>
              <a:rPr lang="en-US" sz="1400" dirty="0" smtClean="0">
                <a:latin typeface="Arial" pitchFamily="34" charset="0"/>
                <a:cs typeface="Arial" pitchFamily="34" charset="0"/>
              </a:rPr>
              <a:t>Holdings (n=49, 9%)</a:t>
            </a:r>
          </a:p>
          <a:p>
            <a:r>
              <a:rPr lang="en-US" sz="1400" dirty="0" smtClean="0">
                <a:latin typeface="Arial" pitchFamily="34" charset="0"/>
                <a:cs typeface="Arial" pitchFamily="34" charset="0"/>
              </a:rPr>
              <a:t>Research (n=19, 3%)</a:t>
            </a:r>
          </a:p>
          <a:p>
            <a:r>
              <a:rPr lang="en-US" sz="1400" dirty="0" smtClean="0">
                <a:latin typeface="Arial" pitchFamily="34" charset="0"/>
                <a:cs typeface="Arial" pitchFamily="34" charset="0"/>
              </a:rPr>
              <a:t>Inappropriate (n=4, &lt;1%)</a:t>
            </a:r>
          </a:p>
          <a:p>
            <a:r>
              <a:rPr lang="en-US" sz="1400" dirty="0" smtClean="0">
                <a:latin typeface="Arial" pitchFamily="34" charset="0"/>
                <a:cs typeface="Arial" pitchFamily="34" charset="0"/>
              </a:rPr>
              <a:t>Directional (n=15, 3%)</a:t>
            </a:r>
          </a:p>
          <a:p>
            <a:r>
              <a:rPr lang="en-US" sz="1400" dirty="0" smtClean="0">
                <a:latin typeface="Arial" pitchFamily="34" charset="0"/>
                <a:cs typeface="Arial" pitchFamily="34" charset="0"/>
              </a:rPr>
              <a:t>Reader’s Advisory (n=6, 1%)</a:t>
            </a:r>
          </a:p>
        </p:txBody>
      </p:sp>
      <p:sp>
        <p:nvSpPr>
          <p:cNvPr id="4" name="Slide Number Placeholder 3"/>
          <p:cNvSpPr>
            <a:spLocks noGrp="1"/>
          </p:cNvSpPr>
          <p:nvPr>
            <p:ph type="sldNum" sz="quarter" idx="10"/>
          </p:nvPr>
        </p:nvSpPr>
        <p:spPr/>
        <p:txBody>
          <a:bodyPr/>
          <a:lstStyle/>
          <a:p>
            <a:fld id="{97262914-8F44-40A3-864E-0564A8BEB42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76200"/>
            <a:ext cx="3422650" cy="2568575"/>
          </a:xfrm>
        </p:spPr>
      </p:sp>
      <p:sp>
        <p:nvSpPr>
          <p:cNvPr id="3" name="Notes Placeholder 2"/>
          <p:cNvSpPr>
            <a:spLocks noGrp="1"/>
          </p:cNvSpPr>
          <p:nvPr>
            <p:ph type="body" idx="1"/>
          </p:nvPr>
        </p:nvSpPr>
        <p:spPr>
          <a:xfrm>
            <a:off x="1" y="2708476"/>
            <a:ext cx="6858000" cy="6435524"/>
          </a:xfrm>
        </p:spPr>
        <p:txBody>
          <a:bodyPr numCol="2">
            <a:noAutofit/>
          </a:bodyPr>
          <a:lstStyle/>
          <a:p>
            <a:r>
              <a:rPr lang="en-US" sz="1400" b="1" dirty="0" smtClean="0">
                <a:latin typeface="Arial" pitchFamily="34" charset="0"/>
                <a:cs typeface="Arial" pitchFamily="34" charset="0"/>
              </a:rPr>
              <a:t>2004-2006</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QP1:</a:t>
            </a:r>
          </a:p>
          <a:p>
            <a:r>
              <a:rPr lang="en-US" sz="1400" dirty="0" smtClean="0">
                <a:latin typeface="Arial" pitchFamily="34" charset="0"/>
                <a:cs typeface="Arial" pitchFamily="34" charset="0"/>
              </a:rPr>
              <a:t>n = 915 questions vs. 575 questions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Subject Search (n=293, 32%) vs. (n=97, 17%)</a:t>
            </a:r>
          </a:p>
          <a:p>
            <a:r>
              <a:rPr lang="en-US" sz="1400" dirty="0" smtClean="0">
                <a:latin typeface="Arial" pitchFamily="34" charset="0"/>
                <a:cs typeface="Arial" pitchFamily="34" charset="0"/>
              </a:rPr>
              <a:t>Ready Reference (n=243, 27%) vs. (n=179, 31%)</a:t>
            </a:r>
          </a:p>
          <a:p>
            <a:r>
              <a:rPr lang="en-US" sz="1400" dirty="0" smtClean="0">
                <a:latin typeface="Arial" pitchFamily="34" charset="0"/>
                <a:cs typeface="Arial" pitchFamily="34" charset="0"/>
              </a:rPr>
              <a:t>Procedural (n=162, 18%) vs. (n=181, 31%)</a:t>
            </a:r>
          </a:p>
          <a:p>
            <a:r>
              <a:rPr lang="en-US" sz="1400" dirty="0" smtClean="0">
                <a:latin typeface="Arial" pitchFamily="34" charset="0"/>
                <a:cs typeface="Arial" pitchFamily="34" charset="0"/>
              </a:rPr>
              <a:t>No Question (n=104, 11%) vs. (n=25, 4%)</a:t>
            </a:r>
          </a:p>
          <a:p>
            <a:r>
              <a:rPr lang="en-US" sz="1400" dirty="0" smtClean="0">
                <a:latin typeface="Arial" pitchFamily="34" charset="0"/>
                <a:cs typeface="Arial" pitchFamily="34" charset="0"/>
              </a:rPr>
              <a:t>Holdings (n=77, 8%) vs. (n=49, 9%)</a:t>
            </a:r>
          </a:p>
          <a:p>
            <a:r>
              <a:rPr lang="en-US" sz="1400" dirty="0" smtClean="0">
                <a:latin typeface="Arial" pitchFamily="34" charset="0"/>
                <a:cs typeface="Arial" pitchFamily="34" charset="0"/>
              </a:rPr>
              <a:t>Research (n=23, 3%) vs. (n=19, 3%)</a:t>
            </a:r>
          </a:p>
          <a:p>
            <a:r>
              <a:rPr lang="en-US" sz="1400" dirty="0" smtClean="0">
                <a:latin typeface="Arial" pitchFamily="34" charset="0"/>
                <a:cs typeface="Arial" pitchFamily="34" charset="0"/>
              </a:rPr>
              <a:t>Inappropriate (n=10, 1%) vs. (n=4, 1%)</a:t>
            </a:r>
          </a:p>
          <a:p>
            <a:r>
              <a:rPr lang="en-US" sz="1400" dirty="0" smtClean="0">
                <a:latin typeface="Arial" pitchFamily="34" charset="0"/>
                <a:cs typeface="Arial" pitchFamily="34" charset="0"/>
              </a:rPr>
              <a:t>Directional (n=2, &lt;1%) vs. (n=15, 3%)</a:t>
            </a:r>
          </a:p>
          <a:p>
            <a:r>
              <a:rPr lang="en-US" sz="1400" dirty="0" smtClean="0">
                <a:latin typeface="Arial" pitchFamily="34" charset="0"/>
                <a:cs typeface="Arial" pitchFamily="34" charset="0"/>
              </a:rPr>
              <a:t>Reader’s Advisory (n=1, &lt;1%) vs. (n=6, 1%)</a:t>
            </a:r>
          </a:p>
          <a:p>
            <a:endParaRPr lang="en-US" sz="1400" dirty="0" smtClean="0">
              <a:latin typeface="Arial" pitchFamily="34" charset="0"/>
              <a:cs typeface="Arial" pitchFamily="34" charset="0"/>
            </a:endParaRPr>
          </a:p>
          <a:p>
            <a:endParaRPr lang="en-US" dirty="0" smtClean="0"/>
          </a:p>
          <a:p>
            <a:endParaRPr lang="en-US" sz="1400" dirty="0" smtClean="0">
              <a:latin typeface="Arial" pitchFamily="34" charset="0"/>
              <a:cs typeface="Arial" pitchFamily="34" charset="0"/>
            </a:endParaRPr>
          </a:p>
          <a:p>
            <a:endParaRPr lang="en-US" dirty="0" smtClean="0"/>
          </a:p>
          <a:p>
            <a:endParaRPr lang="en-US" sz="1400" dirty="0" smtClean="0">
              <a:latin typeface="Arial" pitchFamily="34" charset="0"/>
              <a:cs typeface="Arial" pitchFamily="34" charset="0"/>
            </a:endParaRPr>
          </a:p>
          <a:p>
            <a:endParaRPr lang="en-US" dirty="0" smtClean="0"/>
          </a:p>
          <a:p>
            <a:endParaRPr lang="en-US" sz="1400" dirty="0" smtClean="0">
              <a:latin typeface="Arial" pitchFamily="34" charset="0"/>
              <a:cs typeface="Arial" pitchFamily="34" charset="0"/>
            </a:endParaRPr>
          </a:p>
          <a:p>
            <a:endParaRPr lang="en-US" dirty="0" smtClean="0"/>
          </a:p>
          <a:p>
            <a:endParaRPr lang="en-US" sz="1400" dirty="0" smtClean="0">
              <a:latin typeface="Arial" pitchFamily="34" charset="0"/>
              <a:cs typeface="Arial" pitchFamily="34" charset="0"/>
            </a:endParaRPr>
          </a:p>
          <a:p>
            <a:endParaRPr lang="en-US" dirty="0" smtClean="0"/>
          </a:p>
          <a:p>
            <a:endParaRPr lang="en-US" sz="1400" dirty="0" smtClean="0">
              <a:latin typeface="Arial" pitchFamily="34" charset="0"/>
              <a:cs typeface="Arial" pitchFamily="34" charset="0"/>
            </a:endParaRPr>
          </a:p>
          <a:p>
            <a:endParaRPr lang="en-US" dirty="0" smtClean="0"/>
          </a:p>
          <a:p>
            <a:r>
              <a:rPr lang="en-US" b="1" dirty="0" smtClean="0"/>
              <a:t>2010</a:t>
            </a:r>
          </a:p>
          <a:p>
            <a:r>
              <a:rPr lang="en-US" dirty="0" smtClean="0"/>
              <a:t>QP2:</a:t>
            </a:r>
          </a:p>
          <a:p>
            <a:r>
              <a:rPr lang="en-US" dirty="0" smtClean="0"/>
              <a:t>N=366</a:t>
            </a:r>
          </a:p>
          <a:p>
            <a:r>
              <a:rPr lang="pt-BR" dirty="0" smtClean="0"/>
              <a:t>Directional (n=7, 2%) </a:t>
            </a:r>
          </a:p>
          <a:p>
            <a:r>
              <a:rPr lang="pt-BR" dirty="0" smtClean="0"/>
              <a:t>Ready Reference (n=127, 35%)</a:t>
            </a:r>
          </a:p>
          <a:p>
            <a:r>
              <a:rPr lang="pt-BR" dirty="0" smtClean="0"/>
              <a:t>Subject Search (n=74, 20%)</a:t>
            </a:r>
          </a:p>
          <a:p>
            <a:r>
              <a:rPr lang="pt-BR" dirty="0" smtClean="0"/>
              <a:t>Research (n=16, 3%)</a:t>
            </a:r>
          </a:p>
          <a:p>
            <a:r>
              <a:rPr lang="pt-BR" dirty="0" smtClean="0"/>
              <a:t>Procedural (n=99, 27%)</a:t>
            </a:r>
          </a:p>
          <a:p>
            <a:r>
              <a:rPr lang="pt-BR" dirty="0" smtClean="0"/>
              <a:t>Holdings (n=25, 7%)</a:t>
            </a:r>
          </a:p>
          <a:p>
            <a:r>
              <a:rPr lang="pt-BR" dirty="0" smtClean="0"/>
              <a:t>No Question (n=11, 3%)</a:t>
            </a:r>
          </a:p>
          <a:p>
            <a:r>
              <a:rPr lang="pt-BR" dirty="0" smtClean="0"/>
              <a:t>Inappropriate (n=4, 1%)</a:t>
            </a:r>
          </a:p>
          <a:p>
            <a:r>
              <a:rPr lang="pt-BR" dirty="0" smtClean="0"/>
              <a:t>Reader’s Advisory (n=3, 1%)</a:t>
            </a:r>
            <a:endParaRPr lang="pt-BR" sz="1400" dirty="0" smtClean="0">
              <a:latin typeface="Arial" pitchFamily="34" charset="0"/>
              <a:cs typeface="Arial" pitchFamily="34" charset="0"/>
            </a:endParaRPr>
          </a:p>
          <a:p>
            <a:endParaRPr lang="pt-BR" dirty="0" smtClean="0"/>
          </a:p>
          <a:p>
            <a:endParaRPr lang="pt-BR" sz="1400" dirty="0" smtClean="0">
              <a:latin typeface="Arial" pitchFamily="34" charset="0"/>
              <a:cs typeface="Arial" pitchFamily="34" charset="0"/>
            </a:endParaRPr>
          </a:p>
          <a:p>
            <a:r>
              <a:rPr lang="en-US" dirty="0" smtClean="0"/>
              <a:t>QW2:</a:t>
            </a:r>
          </a:p>
          <a:p>
            <a:r>
              <a:rPr lang="en-US" dirty="0" smtClean="0"/>
              <a:t>N=209</a:t>
            </a:r>
          </a:p>
          <a:p>
            <a:r>
              <a:rPr lang="pt-BR" dirty="0" smtClean="0"/>
              <a:t>Directional (n=8, 4%) </a:t>
            </a:r>
          </a:p>
          <a:p>
            <a:r>
              <a:rPr lang="pt-BR" dirty="0" smtClean="0"/>
              <a:t>Ready Reference (n=52, 25%)</a:t>
            </a:r>
          </a:p>
          <a:p>
            <a:r>
              <a:rPr lang="pt-BR" dirty="0" smtClean="0"/>
              <a:t>Subject Search (n=23, 11%)</a:t>
            </a:r>
          </a:p>
          <a:p>
            <a:r>
              <a:rPr lang="pt-BR" dirty="0" smtClean="0"/>
              <a:t>Research (n=3, 1%)</a:t>
            </a:r>
          </a:p>
          <a:p>
            <a:r>
              <a:rPr lang="pt-BR" dirty="0" smtClean="0"/>
              <a:t>Procedural (n=82, 39%)</a:t>
            </a:r>
          </a:p>
          <a:p>
            <a:r>
              <a:rPr lang="pt-BR" dirty="0" smtClean="0"/>
              <a:t>Holdings (n=24, 11%)</a:t>
            </a:r>
          </a:p>
          <a:p>
            <a:r>
              <a:rPr lang="pt-BR" dirty="0" smtClean="0"/>
              <a:t>No Question (n=14, 7%)</a:t>
            </a:r>
          </a:p>
          <a:p>
            <a:r>
              <a:rPr lang="pt-BR" dirty="0" smtClean="0"/>
              <a:t>Inappropriate (n=0, 0%)</a:t>
            </a:r>
          </a:p>
          <a:p>
            <a:r>
              <a:rPr lang="pt-BR" sz="1400" dirty="0" smtClean="0">
                <a:latin typeface="Arial" pitchFamily="34" charset="0"/>
                <a:cs typeface="Arial" pitchFamily="34" charset="0"/>
              </a:rPr>
              <a:t>Reader’s Advisory (n=3, 1%)</a:t>
            </a: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141288"/>
            <a:ext cx="4572000" cy="3429000"/>
          </a:xfrm>
        </p:spPr>
      </p:sp>
      <p:sp>
        <p:nvSpPr>
          <p:cNvPr id="3" name="Notes Placeholder 2"/>
          <p:cNvSpPr>
            <a:spLocks noGrp="1"/>
          </p:cNvSpPr>
          <p:nvPr>
            <p:ph type="body" idx="1"/>
          </p:nvPr>
        </p:nvSpPr>
        <p:spPr>
          <a:xfrm>
            <a:off x="0" y="3565004"/>
            <a:ext cx="6858000" cy="5578998"/>
          </a:xfrm>
        </p:spPr>
        <p:txBody>
          <a:bodyPr numCol="2">
            <a:normAutofit/>
          </a:bodyPr>
          <a:lstStyle/>
          <a:p>
            <a:r>
              <a:rPr lang="en-US" dirty="0" smtClean="0">
                <a:latin typeface="Arial" pitchFamily="34" charset="0"/>
                <a:cs typeface="Arial" pitchFamily="34" charset="0"/>
              </a:rPr>
              <a:t>Total n= 575 questions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QP2:</a:t>
            </a:r>
          </a:p>
          <a:p>
            <a:r>
              <a:rPr lang="en-US" dirty="0" smtClean="0">
                <a:latin typeface="Arial" pitchFamily="34" charset="0"/>
                <a:cs typeface="Arial" pitchFamily="34" charset="0"/>
              </a:rPr>
              <a:t>N=366 questions</a:t>
            </a:r>
          </a:p>
          <a:p>
            <a:r>
              <a:rPr lang="pt-BR" dirty="0" smtClean="0">
                <a:latin typeface="Arial" pitchFamily="34" charset="0"/>
                <a:cs typeface="Arial" pitchFamily="34" charset="0"/>
              </a:rPr>
              <a:t>Directional (n=7, 1%) </a:t>
            </a:r>
          </a:p>
          <a:p>
            <a:r>
              <a:rPr lang="pt-BR" dirty="0" smtClean="0">
                <a:latin typeface="Arial" pitchFamily="34" charset="0"/>
                <a:cs typeface="Arial" pitchFamily="34" charset="0"/>
              </a:rPr>
              <a:t>Ready Reference (n=127, 22%)</a:t>
            </a:r>
          </a:p>
          <a:p>
            <a:r>
              <a:rPr lang="pt-BR" dirty="0" smtClean="0">
                <a:latin typeface="Arial" pitchFamily="34" charset="0"/>
                <a:cs typeface="Arial" pitchFamily="34" charset="0"/>
              </a:rPr>
              <a:t>Subject Search (n=74, 13%)</a:t>
            </a:r>
          </a:p>
          <a:p>
            <a:r>
              <a:rPr lang="pt-BR" dirty="0" smtClean="0">
                <a:latin typeface="Arial" pitchFamily="34" charset="0"/>
                <a:cs typeface="Arial" pitchFamily="34" charset="0"/>
              </a:rPr>
              <a:t>Research (n=16, 3%)</a:t>
            </a:r>
          </a:p>
          <a:p>
            <a:r>
              <a:rPr lang="pt-BR" dirty="0" smtClean="0">
                <a:latin typeface="Arial" pitchFamily="34" charset="0"/>
                <a:cs typeface="Arial" pitchFamily="34" charset="0"/>
              </a:rPr>
              <a:t>Procedural (n=99, 17%)</a:t>
            </a:r>
          </a:p>
          <a:p>
            <a:r>
              <a:rPr lang="pt-BR" dirty="0" smtClean="0">
                <a:latin typeface="Arial" pitchFamily="34" charset="0"/>
                <a:cs typeface="Arial" pitchFamily="34" charset="0"/>
              </a:rPr>
              <a:t>Holdings (n=25, 4%)</a:t>
            </a:r>
          </a:p>
          <a:p>
            <a:r>
              <a:rPr lang="pt-BR" dirty="0" smtClean="0">
                <a:latin typeface="Arial" pitchFamily="34" charset="0"/>
                <a:cs typeface="Arial" pitchFamily="34" charset="0"/>
              </a:rPr>
              <a:t>No Question (n=11, 2%)</a:t>
            </a:r>
          </a:p>
          <a:p>
            <a:r>
              <a:rPr lang="pt-BR" dirty="0" smtClean="0">
                <a:latin typeface="Arial" pitchFamily="34" charset="0"/>
                <a:cs typeface="Arial" pitchFamily="34" charset="0"/>
              </a:rPr>
              <a:t>Inappropriate (n=4, 1%)</a:t>
            </a:r>
          </a:p>
          <a:p>
            <a:r>
              <a:rPr lang="pt-BR" dirty="0" smtClean="0">
                <a:latin typeface="Arial" pitchFamily="34" charset="0"/>
                <a:cs typeface="Arial" pitchFamily="34" charset="0"/>
              </a:rPr>
              <a:t>Reader’s Advisory (n=3, 1%)</a:t>
            </a:r>
          </a:p>
          <a:p>
            <a:endParaRPr lang="pt-BR" dirty="0" smtClean="0">
              <a:latin typeface="Arial" pitchFamily="34" charset="0"/>
              <a:cs typeface="Arial" pitchFamily="34" charset="0"/>
            </a:endParaRPr>
          </a:p>
          <a:p>
            <a:pPr>
              <a:lnSpc>
                <a:spcPct val="150000"/>
              </a:lnSpc>
              <a:spcBef>
                <a:spcPts val="0"/>
              </a:spcBef>
            </a:pPr>
            <a:r>
              <a:rPr lang="en-US" dirty="0" smtClean="0">
                <a:latin typeface="Arial" pitchFamily="34" charset="0"/>
                <a:cs typeface="Arial" pitchFamily="34" charset="0"/>
              </a:rPr>
              <a:t>QW2</a:t>
            </a:r>
          </a:p>
          <a:p>
            <a:r>
              <a:rPr lang="en-US" dirty="0" smtClean="0">
                <a:latin typeface="Arial" pitchFamily="34" charset="0"/>
                <a:cs typeface="Arial" pitchFamily="34" charset="0"/>
              </a:rPr>
              <a:t>N=209</a:t>
            </a:r>
          </a:p>
          <a:p>
            <a:r>
              <a:rPr lang="pt-BR" dirty="0" smtClean="0">
                <a:latin typeface="Arial" pitchFamily="34" charset="0"/>
                <a:cs typeface="Arial" pitchFamily="34" charset="0"/>
              </a:rPr>
              <a:t>Directional (n=8, %) </a:t>
            </a:r>
          </a:p>
          <a:p>
            <a:r>
              <a:rPr lang="pt-BR" dirty="0" smtClean="0">
                <a:latin typeface="Arial" pitchFamily="34" charset="0"/>
                <a:cs typeface="Arial" pitchFamily="34" charset="0"/>
              </a:rPr>
              <a:t>Ready Reference (n=52, 9%)</a:t>
            </a:r>
          </a:p>
          <a:p>
            <a:r>
              <a:rPr lang="pt-BR" dirty="0" smtClean="0">
                <a:latin typeface="Arial" pitchFamily="34" charset="0"/>
                <a:cs typeface="Arial" pitchFamily="34" charset="0"/>
              </a:rPr>
              <a:t>Subject Search (n=23, 4%)</a:t>
            </a:r>
          </a:p>
          <a:p>
            <a:r>
              <a:rPr lang="pt-BR" dirty="0" smtClean="0">
                <a:latin typeface="Arial" pitchFamily="34" charset="0"/>
                <a:cs typeface="Arial" pitchFamily="34" charset="0"/>
              </a:rPr>
              <a:t>Research (n=3, 1%)</a:t>
            </a:r>
          </a:p>
          <a:p>
            <a:r>
              <a:rPr lang="pt-BR" dirty="0" smtClean="0">
                <a:latin typeface="Arial" pitchFamily="34" charset="0"/>
                <a:cs typeface="Arial" pitchFamily="34" charset="0"/>
              </a:rPr>
              <a:t>Procedural (n=82, 14%)</a:t>
            </a:r>
          </a:p>
          <a:p>
            <a:r>
              <a:rPr lang="pt-BR" dirty="0" smtClean="0">
                <a:latin typeface="Arial" pitchFamily="34" charset="0"/>
                <a:cs typeface="Arial" pitchFamily="34" charset="0"/>
              </a:rPr>
              <a:t>Holdings (n=24, 4%)</a:t>
            </a:r>
          </a:p>
          <a:p>
            <a:r>
              <a:rPr lang="pt-BR" dirty="0" smtClean="0">
                <a:latin typeface="Arial" pitchFamily="34" charset="0"/>
                <a:cs typeface="Arial" pitchFamily="34" charset="0"/>
              </a:rPr>
              <a:t>No Question (n=14, 2%)</a:t>
            </a:r>
          </a:p>
          <a:p>
            <a:r>
              <a:rPr lang="pt-BR" dirty="0" smtClean="0">
                <a:latin typeface="Arial" pitchFamily="34" charset="0"/>
                <a:cs typeface="Arial" pitchFamily="34" charset="0"/>
              </a:rPr>
              <a:t>Inappropriate (n=0, 0%)</a:t>
            </a:r>
          </a:p>
          <a:p>
            <a:r>
              <a:rPr lang="pt-BR" dirty="0" smtClean="0">
                <a:latin typeface="Arial" pitchFamily="34" charset="0"/>
                <a:cs typeface="Arial" pitchFamily="34" charset="0"/>
              </a:rPr>
              <a:t>Reader’s Advisory (n=3, 1%)</a:t>
            </a:r>
          </a:p>
          <a:p>
            <a:endParaRPr lang="pt-BR" dirty="0" smtClean="0">
              <a:latin typeface="Arial" pitchFamily="34" charset="0"/>
              <a:cs typeface="Arial" pitchFamily="34" charset="0"/>
            </a:endParaRPr>
          </a:p>
          <a:p>
            <a:r>
              <a:rPr lang="pt-BR" dirty="0" smtClean="0">
                <a:latin typeface="Arial" pitchFamily="34" charset="0"/>
                <a:cs typeface="Arial" pitchFamily="34" charset="0"/>
              </a:rPr>
              <a:t>Total</a:t>
            </a:r>
          </a:p>
          <a:p>
            <a:r>
              <a:rPr lang="pt-BR" dirty="0" smtClean="0">
                <a:latin typeface="Arial" pitchFamily="34" charset="0"/>
                <a:cs typeface="Arial" pitchFamily="34" charset="0"/>
              </a:rPr>
              <a:t>N=575</a:t>
            </a:r>
          </a:p>
          <a:p>
            <a:r>
              <a:rPr lang="pt-BR" dirty="0" smtClean="0">
                <a:latin typeface="Arial" pitchFamily="34" charset="0"/>
                <a:cs typeface="Arial" pitchFamily="34" charset="0"/>
              </a:rPr>
              <a:t>Directional (n=15, 3%)</a:t>
            </a:r>
          </a:p>
          <a:p>
            <a:r>
              <a:rPr lang="pt-BR" dirty="0" smtClean="0">
                <a:latin typeface="Arial" pitchFamily="34" charset="0"/>
                <a:cs typeface="Arial" pitchFamily="34" charset="0"/>
              </a:rPr>
              <a:t>Ready Reference (n=179, 31%)</a:t>
            </a:r>
          </a:p>
          <a:p>
            <a:r>
              <a:rPr lang="pt-BR" dirty="0" smtClean="0">
                <a:latin typeface="Arial" pitchFamily="34" charset="0"/>
                <a:cs typeface="Arial" pitchFamily="34" charset="0"/>
              </a:rPr>
              <a:t>Subject Search (n=97, 17%)</a:t>
            </a:r>
          </a:p>
          <a:p>
            <a:r>
              <a:rPr lang="pt-BR" dirty="0" smtClean="0">
                <a:latin typeface="Arial" pitchFamily="34" charset="0"/>
                <a:cs typeface="Arial" pitchFamily="34" charset="0"/>
              </a:rPr>
              <a:t>Research (n=19, 3%)</a:t>
            </a:r>
          </a:p>
          <a:p>
            <a:r>
              <a:rPr lang="pt-BR" dirty="0" smtClean="0">
                <a:latin typeface="Arial" pitchFamily="34" charset="0"/>
                <a:cs typeface="Arial" pitchFamily="34" charset="0"/>
              </a:rPr>
              <a:t>Procedural (n=181, 31%)</a:t>
            </a:r>
          </a:p>
          <a:p>
            <a:r>
              <a:rPr lang="pt-BR" dirty="0" smtClean="0">
                <a:latin typeface="Arial" pitchFamily="34" charset="0"/>
                <a:cs typeface="Arial" pitchFamily="34" charset="0"/>
              </a:rPr>
              <a:t>Holdings (n=49, 9%)</a:t>
            </a:r>
          </a:p>
          <a:p>
            <a:r>
              <a:rPr lang="pt-BR" dirty="0" smtClean="0">
                <a:latin typeface="Arial" pitchFamily="34" charset="0"/>
                <a:cs typeface="Arial" pitchFamily="34" charset="0"/>
              </a:rPr>
              <a:t>No Question (n=25, 4%)</a:t>
            </a:r>
          </a:p>
          <a:p>
            <a:r>
              <a:rPr lang="pt-BR" dirty="0" smtClean="0">
                <a:latin typeface="Arial" pitchFamily="34" charset="0"/>
                <a:cs typeface="Arial" pitchFamily="34" charset="0"/>
              </a:rPr>
              <a:t>Inappropriate (n=4, 1%)</a:t>
            </a:r>
          </a:p>
          <a:p>
            <a:r>
              <a:rPr lang="pt-BR" dirty="0" smtClean="0">
                <a:latin typeface="Arial" pitchFamily="34" charset="0"/>
                <a:cs typeface="Arial" pitchFamily="34" charset="0"/>
              </a:rPr>
              <a:t>Reader’s Advisory (n=6, 1%)</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6884C18-9A0F-494C-A9F8-6DC3EE16763A}" type="slidenum">
              <a:rPr lang="en-US" smtClean="0"/>
              <a:pPr/>
              <a:t>26</a:t>
            </a:fld>
            <a:endParaRPr lang="en-US" smtClean="0"/>
          </a:p>
        </p:txBody>
      </p:sp>
      <p:sp>
        <p:nvSpPr>
          <p:cNvPr id="35843" name="Rectangle 2"/>
          <p:cNvSpPr>
            <a:spLocks noGrp="1" noRot="1" noChangeAspect="1" noChangeArrowheads="1" noTextEdit="1"/>
          </p:cNvSpPr>
          <p:nvPr>
            <p:ph type="sldImg"/>
          </p:nvPr>
        </p:nvSpPr>
        <p:spPr>
          <a:xfrm>
            <a:off x="1143000" y="509588"/>
            <a:ext cx="4572000" cy="3429000"/>
          </a:xfrm>
          <a:ln/>
        </p:spPr>
      </p:sp>
      <p:sp>
        <p:nvSpPr>
          <p:cNvPr id="35844" name="Rectangle 3"/>
          <p:cNvSpPr>
            <a:spLocks noGrp="1" noChangeArrowheads="1"/>
          </p:cNvSpPr>
          <p:nvPr>
            <p:ph type="body" idx="1"/>
          </p:nvPr>
        </p:nvSpPr>
        <p:spPr>
          <a:xfrm>
            <a:off x="663766" y="4090930"/>
            <a:ext cx="5486400" cy="4884737"/>
          </a:xfrm>
          <a:noFill/>
          <a:ln/>
        </p:spPr>
        <p:txBody>
          <a:bodyPr/>
          <a:lstStyle/>
          <a:p>
            <a:pPr eaLnBrk="1" hangingPunct="1"/>
            <a:r>
              <a:rPr lang="en-US" sz="1400" dirty="0" smtClean="0">
                <a:latin typeface="Arial" pitchFamily="34" charset="0"/>
                <a:cs typeface="Arial" pitchFamily="34" charset="0"/>
              </a:rPr>
              <a:t>Note: this chart shows</a:t>
            </a:r>
            <a:r>
              <a:rPr lang="en-US" sz="1400" baseline="0" dirty="0" smtClean="0">
                <a:latin typeface="Arial" pitchFamily="34" charset="0"/>
                <a:cs typeface="Arial" pitchFamily="34" charset="0"/>
              </a:rPr>
              <a:t> the c</a:t>
            </a:r>
            <a:r>
              <a:rPr lang="en-US" sz="1400" dirty="0" smtClean="0">
                <a:latin typeface="Arial" pitchFamily="34" charset="0"/>
                <a:cs typeface="Arial" pitchFamily="34" charset="0"/>
              </a:rPr>
              <a:t>hat</a:t>
            </a:r>
            <a:r>
              <a:rPr lang="en-US" sz="1400" baseline="0" dirty="0" smtClean="0">
                <a:latin typeface="Arial" pitchFamily="34" charset="0"/>
                <a:cs typeface="Arial" pitchFamily="34" charset="0"/>
              </a:rPr>
              <a:t> service that received the questions as initially submitted by the user</a:t>
            </a:r>
            <a:r>
              <a:rPr lang="en-US" sz="1400" dirty="0" smtClean="0">
                <a:latin typeface="Arial" pitchFamily="34" charset="0"/>
                <a:cs typeface="Arial" pitchFamily="34" charset="0"/>
              </a:rPr>
              <a:t> </a:t>
            </a:r>
            <a:r>
              <a:rPr lang="en-US" sz="1400" baseline="0" dirty="0" smtClean="0">
                <a:latin typeface="Arial" pitchFamily="34" charset="0"/>
                <a:cs typeface="Arial" pitchFamily="34" charset="0"/>
              </a:rPr>
              <a:t>(e.g., user submitted to this type of service).</a:t>
            </a:r>
          </a:p>
          <a:p>
            <a:pPr eaLnBrk="1" hangingPunct="1"/>
            <a:endParaRPr lang="en-US" sz="1400" baseline="0" dirty="0" smtClean="0">
              <a:latin typeface="Arial" pitchFamily="34" charset="0"/>
              <a:cs typeface="Arial" pitchFamily="34" charset="0"/>
            </a:endParaRPr>
          </a:p>
          <a:p>
            <a:pPr eaLnBrk="1" hangingPunct="1"/>
            <a:r>
              <a:rPr lang="en-US" sz="1400" baseline="0" dirty="0" smtClean="0">
                <a:latin typeface="Arial" pitchFamily="34" charset="0"/>
                <a:cs typeface="Arial" pitchFamily="34" charset="0"/>
              </a:rPr>
              <a:t>Referred to/Answered would be a different number. </a:t>
            </a:r>
            <a:endParaRPr lang="en-US" sz="1400" dirty="0" smtClean="0">
              <a:latin typeface="Arial" pitchFamily="34" charset="0"/>
              <a:cs typeface="Arial" pitchFamily="34" charset="0"/>
            </a:endParaRPr>
          </a:p>
          <a:p>
            <a:pPr eaLnBrk="1" hangingPunct="1"/>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2004-2006 (n=162 ready reference queries)</a:t>
            </a:r>
          </a:p>
          <a:p>
            <a:pPr eaLnBrk="1" hangingPunct="1"/>
            <a:r>
              <a:rPr lang="en-US" sz="1400" dirty="0" smtClean="0">
                <a:latin typeface="Arial" pitchFamily="34" charset="0"/>
                <a:cs typeface="Arial" pitchFamily="34" charset="0"/>
              </a:rPr>
              <a:t>Public (n=59, 36%)</a:t>
            </a:r>
          </a:p>
          <a:p>
            <a:pPr eaLnBrk="1" hangingPunct="1"/>
            <a:r>
              <a:rPr lang="en-US" sz="1400" dirty="0" smtClean="0">
                <a:latin typeface="Arial" pitchFamily="34" charset="0"/>
                <a:cs typeface="Arial" pitchFamily="34" charset="0"/>
              </a:rPr>
              <a:t>Consortium (n=45, 28%)</a:t>
            </a:r>
          </a:p>
          <a:p>
            <a:pPr eaLnBrk="1" hangingPunct="1"/>
            <a:r>
              <a:rPr lang="en-US" sz="1400" dirty="0" smtClean="0">
                <a:latin typeface="Arial" pitchFamily="34" charset="0"/>
                <a:cs typeface="Arial" pitchFamily="34" charset="0"/>
              </a:rPr>
              <a:t>Academic</a:t>
            </a:r>
            <a:r>
              <a:rPr lang="en-US" sz="1400" baseline="0" dirty="0" smtClean="0">
                <a:latin typeface="Arial" pitchFamily="34" charset="0"/>
                <a:cs typeface="Arial" pitchFamily="34" charset="0"/>
              </a:rPr>
              <a:t> &amp; Law (n=34, 21%)</a:t>
            </a:r>
          </a:p>
          <a:p>
            <a:pPr eaLnBrk="1" hangingPunct="1"/>
            <a:r>
              <a:rPr lang="en-US" sz="1400" baseline="0" dirty="0" smtClean="0">
                <a:latin typeface="Arial" pitchFamily="34" charset="0"/>
                <a:cs typeface="Arial" pitchFamily="34" charset="0"/>
              </a:rPr>
              <a:t>National (n=20, 12%)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Arial" pitchFamily="34" charset="0"/>
                <a:cs typeface="Arial" pitchFamily="34" charset="0"/>
              </a:rPr>
              <a:t>Other (n=4, 2%) breakdown </a:t>
            </a:r>
            <a:r>
              <a:rPr lang="en-US" sz="1400" dirty="0" smtClean="0">
                <a:latin typeface="Arial" pitchFamily="34" charset="0"/>
                <a:cs typeface="Arial" pitchFamily="34" charset="0"/>
              </a:rPr>
              <a:t>State (n=3), K-12 (n=1) </a:t>
            </a:r>
          </a:p>
          <a:p>
            <a:pPr eaLnBrk="1" hangingPunct="1"/>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2010 </a:t>
            </a:r>
            <a:r>
              <a:rPr lang="en-US" sz="1400" dirty="0" smtClean="0">
                <a:latin typeface="Arial" pitchFamily="34" charset="0"/>
                <a:cs typeface="Arial" pitchFamily="34" charset="0"/>
              </a:rPr>
              <a:t>Total (n=168)</a:t>
            </a:r>
          </a:p>
          <a:p>
            <a:r>
              <a:rPr lang="en-US" sz="1400" dirty="0" smtClean="0">
                <a:latin typeface="Arial" pitchFamily="34" charset="0"/>
                <a:cs typeface="Arial" pitchFamily="34" charset="0"/>
              </a:rPr>
              <a:t>Public (n=33, 20%)</a:t>
            </a:r>
          </a:p>
          <a:p>
            <a:r>
              <a:rPr lang="en-US" sz="1400" dirty="0" smtClean="0">
                <a:latin typeface="Arial" pitchFamily="34" charset="0"/>
                <a:cs typeface="Arial" pitchFamily="34" charset="0"/>
              </a:rPr>
              <a:t>Consortium (n=68,</a:t>
            </a:r>
            <a:r>
              <a:rPr lang="en-US" sz="1400" baseline="0" dirty="0" smtClean="0">
                <a:latin typeface="Arial" pitchFamily="34" charset="0"/>
                <a:cs typeface="Arial" pitchFamily="34" charset="0"/>
              </a:rPr>
              <a:t> 40%)</a:t>
            </a:r>
          </a:p>
          <a:p>
            <a:r>
              <a:rPr lang="en-US" sz="1400" baseline="0" dirty="0" smtClean="0">
                <a:latin typeface="Arial" pitchFamily="34" charset="0"/>
                <a:cs typeface="Arial" pitchFamily="34" charset="0"/>
              </a:rPr>
              <a:t>Academic &amp; Law (n=65, 39%)</a:t>
            </a:r>
          </a:p>
          <a:p>
            <a:r>
              <a:rPr lang="en-US" sz="1400" baseline="0" dirty="0" smtClean="0">
                <a:latin typeface="Arial" pitchFamily="34" charset="0"/>
                <a:cs typeface="Arial" pitchFamily="34" charset="0"/>
              </a:rPr>
              <a:t>National (n=1, &lt;1%)</a:t>
            </a:r>
          </a:p>
          <a:p>
            <a:r>
              <a:rPr lang="en-US" sz="1400" baseline="0" dirty="0" smtClean="0">
                <a:latin typeface="Arial" pitchFamily="34" charset="0"/>
                <a:cs typeface="Arial" pitchFamily="34" charset="0"/>
              </a:rPr>
              <a:t>Other (n=1, &lt;1%)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09588"/>
            <a:ext cx="4572000" cy="3429000"/>
          </a:xfrm>
        </p:spPr>
      </p:sp>
      <p:sp>
        <p:nvSpPr>
          <p:cNvPr id="3" name="Notes Placeholder 2"/>
          <p:cNvSpPr>
            <a:spLocks noGrp="1"/>
          </p:cNvSpPr>
          <p:nvPr>
            <p:ph type="body" idx="1"/>
          </p:nvPr>
        </p:nvSpPr>
        <p:spPr>
          <a:xfrm>
            <a:off x="641732" y="4135916"/>
            <a:ext cx="5867400" cy="5181600"/>
          </a:xfrm>
        </p:spPr>
        <p:txBody>
          <a:bodyPr>
            <a:normAutofit/>
          </a:bodyPr>
          <a:lstStyle/>
          <a:p>
            <a:endParaRPr lang="en-US" dirty="0" smtClean="0"/>
          </a:p>
          <a:p>
            <a:r>
              <a:rPr lang="en-US" dirty="0" smtClean="0">
                <a:latin typeface="Arial" pitchFamily="34" charset="0"/>
                <a:cs typeface="Arial" pitchFamily="34" charset="0"/>
              </a:rPr>
              <a:t>Total (n=168)</a:t>
            </a:r>
          </a:p>
          <a:p>
            <a:r>
              <a:rPr lang="en-US" dirty="0" smtClean="0">
                <a:latin typeface="Arial" pitchFamily="34" charset="0"/>
                <a:cs typeface="Arial" pitchFamily="34" charset="0"/>
              </a:rPr>
              <a:t>Public (n=33, 20%)</a:t>
            </a:r>
          </a:p>
          <a:p>
            <a:r>
              <a:rPr lang="en-US" dirty="0" smtClean="0">
                <a:latin typeface="Arial" pitchFamily="34" charset="0"/>
                <a:cs typeface="Arial" pitchFamily="34" charset="0"/>
              </a:rPr>
              <a:t>Consortium (n=68,</a:t>
            </a:r>
            <a:r>
              <a:rPr lang="en-US" baseline="0" dirty="0" smtClean="0">
                <a:latin typeface="Arial" pitchFamily="34" charset="0"/>
                <a:cs typeface="Arial" pitchFamily="34" charset="0"/>
              </a:rPr>
              <a:t> 40%)</a:t>
            </a:r>
          </a:p>
          <a:p>
            <a:r>
              <a:rPr lang="en-US" baseline="0" dirty="0" smtClean="0">
                <a:latin typeface="Arial" pitchFamily="34" charset="0"/>
                <a:cs typeface="Arial" pitchFamily="34" charset="0"/>
              </a:rPr>
              <a:t>Academic &amp; Law (n=65, 39%)</a:t>
            </a:r>
          </a:p>
          <a:p>
            <a:r>
              <a:rPr lang="en-US" baseline="0" dirty="0" smtClean="0">
                <a:latin typeface="Arial" pitchFamily="34" charset="0"/>
                <a:cs typeface="Arial" pitchFamily="34" charset="0"/>
              </a:rPr>
              <a:t>National (n=1, &lt;1%)</a:t>
            </a:r>
          </a:p>
          <a:p>
            <a:r>
              <a:rPr lang="en-US" baseline="0" dirty="0" smtClean="0">
                <a:latin typeface="Arial" pitchFamily="34" charset="0"/>
                <a:cs typeface="Arial" pitchFamily="34" charset="0"/>
              </a:rPr>
              <a:t>Other (n=1, &lt;1%)</a:t>
            </a:r>
          </a:p>
          <a:p>
            <a:endParaRPr lang="en-US" dirty="0" smtClean="0">
              <a:latin typeface="Arial" pitchFamily="34" charset="0"/>
              <a:cs typeface="Arial" pitchFamily="34" charset="0"/>
            </a:endParaRPr>
          </a:p>
          <a:p>
            <a:r>
              <a:rPr lang="en-US" dirty="0" smtClean="0">
                <a:latin typeface="Arial" pitchFamily="34" charset="0"/>
                <a:cs typeface="Arial" pitchFamily="34" charset="0"/>
              </a:rPr>
              <a:t>QP2</a:t>
            </a:r>
            <a:r>
              <a:rPr lang="en-US" baseline="0" dirty="0" smtClean="0">
                <a:latin typeface="Arial" pitchFamily="34" charset="0"/>
                <a:cs typeface="Arial" pitchFamily="34" charset="0"/>
              </a:rPr>
              <a:t> </a:t>
            </a:r>
            <a:r>
              <a:rPr lang="en-US" dirty="0" smtClean="0">
                <a:latin typeface="Arial" pitchFamily="34" charset="0"/>
                <a:cs typeface="Arial" pitchFamily="34" charset="0"/>
              </a:rPr>
              <a:t>(n=118)</a:t>
            </a:r>
          </a:p>
          <a:p>
            <a:r>
              <a:rPr lang="en-US" dirty="0" smtClean="0">
                <a:latin typeface="Arial" pitchFamily="34" charset="0"/>
                <a:cs typeface="Arial" pitchFamily="34" charset="0"/>
              </a:rPr>
              <a:t>Public (n=22, 19%)</a:t>
            </a:r>
          </a:p>
          <a:p>
            <a:r>
              <a:rPr lang="en-US" dirty="0" smtClean="0">
                <a:latin typeface="Arial" pitchFamily="34" charset="0"/>
                <a:cs typeface="Arial" pitchFamily="34" charset="0"/>
              </a:rPr>
              <a:t>Consortium (n=63,</a:t>
            </a:r>
            <a:r>
              <a:rPr lang="en-US" baseline="0" dirty="0" smtClean="0">
                <a:latin typeface="Arial" pitchFamily="34" charset="0"/>
                <a:cs typeface="Arial" pitchFamily="34" charset="0"/>
              </a:rPr>
              <a:t> 53%)</a:t>
            </a:r>
          </a:p>
          <a:p>
            <a:r>
              <a:rPr lang="en-US" baseline="0" dirty="0" smtClean="0">
                <a:latin typeface="Arial" pitchFamily="34" charset="0"/>
                <a:cs typeface="Arial" pitchFamily="34" charset="0"/>
              </a:rPr>
              <a:t>Academic &amp; Law (n=32, 27%)</a:t>
            </a:r>
          </a:p>
          <a:p>
            <a:r>
              <a:rPr lang="en-US" baseline="0" dirty="0" smtClean="0">
                <a:latin typeface="Arial" pitchFamily="34" charset="0"/>
                <a:cs typeface="Arial" pitchFamily="34" charset="0"/>
              </a:rPr>
              <a:t>National (n=1, &lt;1%)</a:t>
            </a:r>
          </a:p>
          <a:p>
            <a:r>
              <a:rPr lang="en-US" baseline="0" dirty="0" smtClean="0">
                <a:latin typeface="Arial" pitchFamily="34" charset="0"/>
                <a:cs typeface="Arial" pitchFamily="34" charset="0"/>
              </a:rPr>
              <a:t>Other (n=0, 0%)</a:t>
            </a:r>
          </a:p>
          <a:p>
            <a:endParaRPr lang="en-US" dirty="0" smtClean="0">
              <a:latin typeface="Arial" pitchFamily="34" charset="0"/>
              <a:cs typeface="Arial" pitchFamily="34" charset="0"/>
            </a:endParaRPr>
          </a:p>
          <a:p>
            <a:r>
              <a:rPr lang="en-US" dirty="0" smtClean="0">
                <a:latin typeface="Arial" pitchFamily="34" charset="0"/>
                <a:cs typeface="Arial" pitchFamily="34" charset="0"/>
              </a:rPr>
              <a:t>QW Total (n=50)</a:t>
            </a:r>
          </a:p>
          <a:p>
            <a:r>
              <a:rPr lang="en-US" dirty="0" smtClean="0">
                <a:latin typeface="Arial" pitchFamily="34" charset="0"/>
                <a:cs typeface="Arial" pitchFamily="34" charset="0"/>
              </a:rPr>
              <a:t>Public (n=11, 22%)</a:t>
            </a:r>
          </a:p>
          <a:p>
            <a:r>
              <a:rPr lang="en-US" dirty="0" smtClean="0">
                <a:latin typeface="Arial" pitchFamily="34" charset="0"/>
                <a:cs typeface="Arial" pitchFamily="34" charset="0"/>
              </a:rPr>
              <a:t>Consortium (n=5,</a:t>
            </a:r>
            <a:r>
              <a:rPr lang="en-US" baseline="0" dirty="0" smtClean="0">
                <a:latin typeface="Arial" pitchFamily="34" charset="0"/>
                <a:cs typeface="Arial" pitchFamily="34" charset="0"/>
              </a:rPr>
              <a:t> 10%)</a:t>
            </a:r>
          </a:p>
          <a:p>
            <a:r>
              <a:rPr lang="en-US" baseline="0" dirty="0" smtClean="0">
                <a:latin typeface="Arial" pitchFamily="34" charset="0"/>
                <a:cs typeface="Arial" pitchFamily="34" charset="0"/>
              </a:rPr>
              <a:t>Academic &amp; Law (n=33, 66%)</a:t>
            </a:r>
          </a:p>
          <a:p>
            <a:r>
              <a:rPr lang="en-US" baseline="0" dirty="0" smtClean="0">
                <a:latin typeface="Arial" pitchFamily="34" charset="0"/>
                <a:cs typeface="Arial" pitchFamily="34" charset="0"/>
              </a:rPr>
              <a:t>National (n=0, 0%)</a:t>
            </a:r>
          </a:p>
          <a:p>
            <a:r>
              <a:rPr lang="en-US" baseline="0" dirty="0" smtClean="0">
                <a:latin typeface="Arial" pitchFamily="34" charset="0"/>
                <a:cs typeface="Arial" pitchFamily="34" charset="0"/>
              </a:rPr>
              <a:t>Other (n=1, 2%)</a:t>
            </a:r>
          </a:p>
          <a:p>
            <a:endParaRPr lang="en-US" dirty="0"/>
          </a:p>
        </p:txBody>
      </p:sp>
      <p:sp>
        <p:nvSpPr>
          <p:cNvPr id="4" name="Slide Number Placeholder 3"/>
          <p:cNvSpPr>
            <a:spLocks noGrp="1"/>
          </p:cNvSpPr>
          <p:nvPr>
            <p:ph type="sldNum" sz="quarter" idx="10"/>
          </p:nvPr>
        </p:nvSpPr>
        <p:spPr/>
        <p:txBody>
          <a:bodyPr/>
          <a:lstStyle/>
          <a:p>
            <a:fld id="{97262914-8F44-40A3-864E-0564A8BEB42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Image</a:t>
            </a:r>
            <a:r>
              <a:rPr lang="en-US" dirty="0" smtClean="0"/>
              <a:t>: Microsoft Clip Art</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kern="1200" dirty="0" smtClean="0">
                <a:solidFill>
                  <a:schemeClr val="tx1"/>
                </a:solidFill>
                <a:latin typeface="Arial" pitchFamily="34" charset="0"/>
                <a:ea typeface="+mn-ea"/>
                <a:cs typeface="Arial" pitchFamily="34" charset="0"/>
              </a:rPr>
              <a:t>Image: </a:t>
            </a:r>
            <a:r>
              <a:rPr lang="en-US" sz="1400" i="0" kern="1200" dirty="0" smtClean="0">
                <a:solidFill>
                  <a:schemeClr val="tx1"/>
                </a:solidFill>
                <a:latin typeface="Arial" pitchFamily="34" charset="0"/>
                <a:ea typeface="+mn-ea"/>
                <a:cs typeface="Arial" pitchFamily="34" charset="0"/>
              </a:rPr>
              <a:t>Microsoft</a:t>
            </a:r>
            <a:r>
              <a:rPr lang="en-US" sz="1400" i="0" kern="1200" baseline="0" dirty="0" smtClean="0">
                <a:solidFill>
                  <a:schemeClr val="tx1"/>
                </a:solidFill>
                <a:latin typeface="Arial" pitchFamily="34" charset="0"/>
                <a:ea typeface="+mn-ea"/>
                <a:cs typeface="Arial" pitchFamily="34" charset="0"/>
              </a:rPr>
              <a:t> Clip Art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i="1" kern="120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tx1"/>
                </a:solidFill>
                <a:latin typeface="Arial" pitchFamily="34" charset="0"/>
                <a:ea typeface="+mn-ea"/>
                <a:cs typeface="Arial" pitchFamily="34" charset="0"/>
              </a:rPr>
              <a:t>Hernon</a:t>
            </a:r>
            <a:r>
              <a:rPr lang="en-US" sz="1400" kern="1200" dirty="0" smtClean="0">
                <a:solidFill>
                  <a:schemeClr val="tx1"/>
                </a:solidFill>
                <a:latin typeface="Arial" pitchFamily="34" charset="0"/>
                <a:ea typeface="+mn-ea"/>
                <a:cs typeface="Arial" pitchFamily="34" charset="0"/>
              </a:rPr>
              <a:t>, P., &amp; McClure, C. R. (1987). </a:t>
            </a:r>
            <a:r>
              <a:rPr lang="en-US" sz="1400" i="1" kern="1200" dirty="0" smtClean="0">
                <a:solidFill>
                  <a:schemeClr val="tx1"/>
                </a:solidFill>
                <a:latin typeface="Arial" pitchFamily="34" charset="0"/>
                <a:ea typeface="+mn-ea"/>
                <a:cs typeface="Arial" pitchFamily="34" charset="0"/>
              </a:rPr>
              <a:t>Unobtrusive testing and library reference services. </a:t>
            </a:r>
            <a:r>
              <a:rPr lang="en-US" sz="1400" kern="1200" dirty="0" smtClean="0">
                <a:solidFill>
                  <a:schemeClr val="tx1"/>
                </a:solidFill>
                <a:latin typeface="Arial" pitchFamily="34" charset="0"/>
                <a:ea typeface="+mn-ea"/>
                <a:cs typeface="Arial" pitchFamily="34" charset="0"/>
              </a:rPr>
              <a:t>Norwood, New Jersey: </a:t>
            </a:r>
            <a:r>
              <a:rPr lang="en-US" sz="1400" kern="1200" dirty="0" err="1" smtClean="0">
                <a:solidFill>
                  <a:schemeClr val="tx1"/>
                </a:solidFill>
                <a:latin typeface="Arial" pitchFamily="34" charset="0"/>
                <a:ea typeface="+mn-ea"/>
                <a:cs typeface="Arial" pitchFamily="34" charset="0"/>
              </a:rPr>
              <a:t>Ablex</a:t>
            </a:r>
            <a:r>
              <a:rPr lang="en-US" sz="1400" kern="1200" dirty="0" smtClean="0">
                <a:solidFill>
                  <a:schemeClr val="tx1"/>
                </a:solidFill>
                <a:latin typeface="Arial" pitchFamily="34" charset="0"/>
                <a:ea typeface="+mn-ea"/>
                <a:cs typeface="Arial" pitchFamily="34" charset="0"/>
              </a:rPr>
              <a:t> Publishing.</a:t>
            </a: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6E784-F7E5-4484-BA1A-F73816F967E5}" type="slidenum">
              <a:rPr lang="en-US"/>
              <a:pPr/>
              <a:t>3</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pPr marL="0" marR="0" indent="0" algn="l" defTabSz="896203" rtl="0" eaLnBrk="1" fontAlgn="base" latinLnBrk="0" hangingPunct="1">
              <a:lnSpc>
                <a:spcPct val="100000"/>
              </a:lnSpc>
              <a:spcBef>
                <a:spcPct val="30000"/>
              </a:spcBef>
              <a:spcAft>
                <a:spcPct val="0"/>
              </a:spcAft>
              <a:buClrTx/>
              <a:buSzTx/>
              <a:buFontTx/>
              <a:buNone/>
              <a:tabLst/>
              <a:defRPr/>
            </a:pPr>
            <a:r>
              <a:rPr lang="en-US" sz="1400" i="1" dirty="0" smtClean="0">
                <a:latin typeface="Arial" pitchFamily="34" charset="0"/>
                <a:cs typeface="Arial" pitchFamily="34" charset="0"/>
              </a:rPr>
              <a:t>Image: </a:t>
            </a:r>
            <a:r>
              <a:rPr lang="en-US" sz="1400" dirty="0" smtClean="0">
                <a:latin typeface="Arial" pitchFamily="34" charset="0"/>
                <a:cs typeface="Arial" pitchFamily="34" charset="0"/>
                <a:hlinkClick r:id="rId3"/>
              </a:rPr>
              <a:t>http://www.flickr.com/photos/aramisfirefly/3580397954/</a:t>
            </a:r>
            <a:endParaRPr lang="en-US" sz="1400" dirty="0" smtClean="0">
              <a:latin typeface="Arial" pitchFamily="34" charset="0"/>
              <a:cs typeface="Arial" pitchFamily="34" charset="0"/>
            </a:endParaRPr>
          </a:p>
          <a:p>
            <a:pPr defTabSz="896203" fontAlgn="base">
              <a:spcBef>
                <a:spcPct val="30000"/>
              </a:spcBef>
              <a:spcAft>
                <a:spcPct val="0"/>
              </a:spcAft>
              <a:defRPr/>
            </a:pPr>
            <a:endParaRPr lang="en-US" sz="1400" i="1" dirty="0" smtClean="0">
              <a:latin typeface="Arial" pitchFamily="34" charset="0"/>
              <a:cs typeface="Arial" pitchFamily="34" charset="0"/>
            </a:endParaRPr>
          </a:p>
          <a:p>
            <a:pPr defTabSz="896203" fontAlgn="base">
              <a:spcBef>
                <a:spcPct val="30000"/>
              </a:spcBef>
              <a:spcAft>
                <a:spcPct val="0"/>
              </a:spcAft>
              <a:defRPr/>
            </a:pPr>
            <a:r>
              <a:rPr lang="en-US" sz="1400" dirty="0" smtClean="0">
                <a:latin typeface="Arial" pitchFamily="34" charset="0"/>
                <a:cs typeface="Arial" pitchFamily="34" charset="0"/>
              </a:rPr>
              <a:t>Dempsey, L. (2008). Always on: Libraries in a world of permanent connectivity. </a:t>
            </a:r>
            <a:r>
              <a:rPr lang="en-US" sz="1400" i="1" dirty="0" smtClean="0">
                <a:latin typeface="Arial" pitchFamily="34" charset="0"/>
                <a:cs typeface="Arial" pitchFamily="34" charset="0"/>
              </a:rPr>
              <a:t>First Monday,</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14</a:t>
            </a:r>
            <a:r>
              <a:rPr lang="en-US" sz="1400" dirty="0" smtClean="0">
                <a:latin typeface="Arial" pitchFamily="34" charset="0"/>
                <a:cs typeface="Arial" pitchFamily="34" charset="0"/>
              </a:rPr>
              <a:t>(1). Retrieved from </a:t>
            </a:r>
            <a:r>
              <a:rPr lang="en-US" sz="1400" dirty="0" smtClean="0">
                <a:latin typeface="Arial" pitchFamily="34" charset="0"/>
                <a:cs typeface="Arial" pitchFamily="34" charset="0"/>
                <a:hlinkClick r:id="rId4"/>
              </a:rPr>
              <a:t>http://www.firstmonday.org/htbin/cgiwrap/bin/ojs/index.php/fm/article/view/2291/207</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defTabSz="896203" fontAlgn="base">
              <a:spcBef>
                <a:spcPct val="30000"/>
              </a:spcBef>
              <a:spcAft>
                <a:spcPct val="0"/>
              </a:spcAft>
              <a:defRPr/>
            </a:pPr>
            <a:r>
              <a:rPr lang="en-US" sz="1400" dirty="0" smtClean="0">
                <a:latin typeface="Arial" pitchFamily="34" charset="0"/>
                <a:cs typeface="Arial" pitchFamily="34" charset="0"/>
              </a:rPr>
              <a:t>Today, more than 1.7 billion people, or almost one out of every four humans on the planet, are online (Wasserman, 2012).</a:t>
            </a:r>
          </a:p>
          <a:p>
            <a:pPr defTabSz="896203" fontAlgn="base">
              <a:spcBef>
                <a:spcPct val="30000"/>
              </a:spcBef>
              <a:spcAft>
                <a:spcPct val="0"/>
              </a:spcAft>
              <a:defRPr/>
            </a:pPr>
            <a:endParaRPr lang="en-US" sz="1400" dirty="0" smtClean="0">
              <a:latin typeface="Arial" pitchFamily="34" charset="0"/>
              <a:cs typeface="Arial" pitchFamily="34" charset="0"/>
            </a:endParaRPr>
          </a:p>
          <a:p>
            <a:pPr marL="0" lvl="2" defTabSz="896203" fontAlgn="base">
              <a:spcBef>
                <a:spcPct val="30000"/>
              </a:spcBef>
              <a:spcAft>
                <a:spcPct val="0"/>
              </a:spcAft>
              <a:defRPr/>
            </a:pPr>
            <a:r>
              <a:rPr lang="en-US" sz="1400" dirty="0" smtClean="0">
                <a:latin typeface="Arial" pitchFamily="34" charset="0"/>
                <a:cs typeface="Arial" pitchFamily="34" charset="0"/>
              </a:rPr>
              <a:t>Wasserman, S. (2012, June 18). The Amazon effect. </a:t>
            </a:r>
            <a:r>
              <a:rPr lang="en-US" sz="1400" i="1" dirty="0" smtClean="0">
                <a:latin typeface="Arial" pitchFamily="34" charset="0"/>
                <a:cs typeface="Arial" pitchFamily="34" charset="0"/>
              </a:rPr>
              <a:t>The Nation</a:t>
            </a:r>
            <a:r>
              <a:rPr lang="en-US" sz="1400" dirty="0" smtClean="0">
                <a:latin typeface="Arial" pitchFamily="34" charset="0"/>
                <a:cs typeface="Arial" pitchFamily="34" charset="0"/>
              </a:rPr>
              <a:t>. Retrieved from  </a:t>
            </a:r>
            <a:r>
              <a:rPr lang="en-US" sz="1400" dirty="0" smtClean="0">
                <a:latin typeface="Arial" pitchFamily="34" charset="0"/>
                <a:cs typeface="Arial" pitchFamily="34" charset="0"/>
                <a:hlinkClick r:id="rId5"/>
              </a:rPr>
              <a:t>http://www.thenation.com/article/168125/amazon-effect</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231775"/>
            <a:ext cx="4572000" cy="3429000"/>
          </a:xfrm>
        </p:spPr>
      </p:sp>
      <p:sp>
        <p:nvSpPr>
          <p:cNvPr id="3" name="Notes Placeholder 2"/>
          <p:cNvSpPr>
            <a:spLocks noGrp="1"/>
          </p:cNvSpPr>
          <p:nvPr>
            <p:ph type="body" idx="1"/>
          </p:nvPr>
        </p:nvSpPr>
        <p:spPr>
          <a:xfrm>
            <a:off x="143219" y="3933022"/>
            <a:ext cx="6555036" cy="4957589"/>
          </a:xfrm>
        </p:spPr>
        <p:txBody>
          <a:bodyPr>
            <a:normAutofit fontScale="92500" lnSpcReduction="10000"/>
          </a:bodyPr>
          <a:lstStyle/>
          <a:p>
            <a:r>
              <a:rPr lang="en-US" sz="1400" b="1" dirty="0" smtClean="0">
                <a:latin typeface="Arial" pitchFamily="34" charset="0"/>
                <a:cs typeface="Arial" pitchFamily="34" charset="0"/>
              </a:rPr>
              <a:t>*</a:t>
            </a:r>
            <a:r>
              <a:rPr lang="en-US" sz="1400" b="1" i="1" dirty="0" smtClean="0">
                <a:latin typeface="Arial" pitchFamily="34" charset="0"/>
                <a:cs typeface="Arial" pitchFamily="34" charset="0"/>
              </a:rPr>
              <a:t>Other</a:t>
            </a:r>
            <a:r>
              <a:rPr lang="en-US" sz="1400" b="0" i="0" dirty="0" smtClean="0">
                <a:latin typeface="Arial" pitchFamily="34" charset="0"/>
                <a:cs typeface="Arial" pitchFamily="34" charset="0"/>
              </a:rPr>
              <a:t> is a new category</a:t>
            </a:r>
            <a:r>
              <a:rPr lang="en-US" sz="1400" b="0" i="0" baseline="0" dirty="0" smtClean="0">
                <a:latin typeface="Arial" pitchFamily="34" charset="0"/>
                <a:cs typeface="Arial" pitchFamily="34" charset="0"/>
              </a:rPr>
              <a:t> </a:t>
            </a:r>
            <a:r>
              <a:rPr lang="en-US" sz="1400" b="0" i="0" kern="1200" baseline="0" dirty="0" smtClean="0">
                <a:solidFill>
                  <a:schemeClr val="tx1"/>
                </a:solidFill>
                <a:latin typeface="Arial" pitchFamily="34" charset="0"/>
                <a:ea typeface="+mn-ea"/>
                <a:cs typeface="Arial" pitchFamily="34" charset="0"/>
              </a:rPr>
              <a:t>covering</a:t>
            </a:r>
            <a:r>
              <a:rPr lang="en-US" sz="1400" b="1" i="0" kern="1200" baseline="0" dirty="0" smtClean="0">
                <a:solidFill>
                  <a:schemeClr val="tx1"/>
                </a:solidFill>
                <a:latin typeface="Arial" pitchFamily="34" charset="0"/>
                <a:ea typeface="+mn-ea"/>
                <a:cs typeface="Arial" pitchFamily="34" charset="0"/>
              </a:rPr>
              <a:t> </a:t>
            </a:r>
            <a:r>
              <a:rPr lang="en-US" sz="1400" b="0" i="0" kern="1200" baseline="0" dirty="0" smtClean="0">
                <a:solidFill>
                  <a:schemeClr val="tx1"/>
                </a:solidFill>
                <a:latin typeface="Arial" pitchFamily="34" charset="0"/>
                <a:ea typeface="+mn-ea"/>
                <a:cs typeface="Arial" pitchFamily="34" charset="0"/>
              </a:rPr>
              <a:t>a</a:t>
            </a:r>
            <a:r>
              <a:rPr lang="en-US" sz="1400" b="1" i="0" kern="1200" baseline="0" dirty="0" smtClean="0">
                <a:solidFill>
                  <a:schemeClr val="tx1"/>
                </a:solidFill>
                <a:latin typeface="Arial" pitchFamily="34" charset="0"/>
                <a:ea typeface="+mn-ea"/>
                <a:cs typeface="Arial" pitchFamily="34" charset="0"/>
              </a:rPr>
              <a:t> </a:t>
            </a:r>
            <a:r>
              <a:rPr lang="en-US" sz="1400" kern="1200" dirty="0" smtClean="0">
                <a:solidFill>
                  <a:schemeClr val="tx1"/>
                </a:solidFill>
                <a:latin typeface="Arial" pitchFamily="34" charset="0"/>
                <a:ea typeface="+mn-ea"/>
                <a:cs typeface="Arial" pitchFamily="34" charset="0"/>
              </a:rPr>
              <a:t>variety of circumstances, including librarian unable to find answer and users finding information themselves. Does not include responses that were terminated without an answer due to technical problems or inquiries that were referred elsewhere.</a:t>
            </a:r>
          </a:p>
          <a:p>
            <a:endParaRPr lang="en-US" sz="1400" kern="1200" dirty="0" smtClean="0">
              <a:solidFill>
                <a:schemeClr val="tx1"/>
              </a:solidFill>
              <a:latin typeface="Arial" pitchFamily="34" charset="0"/>
              <a:ea typeface="+mn-ea"/>
              <a:cs typeface="Arial" pitchFamily="34" charset="0"/>
            </a:endParaRPr>
          </a:p>
          <a:p>
            <a:r>
              <a:rPr lang="en-US" sz="1400" kern="1200" dirty="0" smtClean="0">
                <a:solidFill>
                  <a:schemeClr val="tx1"/>
                </a:solidFill>
                <a:latin typeface="Arial" pitchFamily="34" charset="0"/>
                <a:ea typeface="+mn-ea"/>
                <a:cs typeface="Arial" pitchFamily="34" charset="0"/>
              </a:rPr>
              <a:t>Example: </a:t>
            </a:r>
          </a:p>
          <a:p>
            <a:r>
              <a:rPr lang="en-US" sz="1400" kern="1200" dirty="0" smtClean="0">
                <a:solidFill>
                  <a:schemeClr val="tx1"/>
                </a:solidFill>
                <a:latin typeface="Arial" pitchFamily="34" charset="0"/>
                <a:ea typeface="+mn-ea"/>
                <a:cs typeface="Arial" pitchFamily="34" charset="0"/>
              </a:rPr>
              <a:t>U: “What is the number to financial aid” </a:t>
            </a:r>
          </a:p>
          <a:p>
            <a:r>
              <a:rPr lang="en-US" sz="1400" kern="1200" dirty="0" smtClean="0">
                <a:solidFill>
                  <a:schemeClr val="tx1"/>
                </a:solidFill>
                <a:latin typeface="Arial" pitchFamily="34" charset="0"/>
                <a:ea typeface="+mn-ea"/>
                <a:cs typeface="Arial" pitchFamily="34" charset="0"/>
              </a:rPr>
              <a:t>L: “Okay. Let me see if I can find the number for you. Please hold on.”</a:t>
            </a:r>
          </a:p>
          <a:p>
            <a:r>
              <a:rPr lang="en-US" sz="1400" kern="1200" dirty="0" smtClean="0">
                <a:solidFill>
                  <a:schemeClr val="tx1"/>
                </a:solidFill>
                <a:latin typeface="Arial" pitchFamily="34" charset="0"/>
                <a:ea typeface="+mn-ea"/>
                <a:cs typeface="Arial" pitchFamily="34" charset="0"/>
              </a:rPr>
              <a:t>U: “thanks sorry found it” (QP 24/7-100)</a:t>
            </a:r>
          </a:p>
          <a:p>
            <a:r>
              <a:rPr lang="en-US" sz="1400" kern="1200" dirty="0" smtClean="0">
                <a:solidFill>
                  <a:schemeClr val="tx1"/>
                </a:solidFill>
                <a:latin typeface="Arial" pitchFamily="34" charset="0"/>
                <a:ea typeface="+mn-ea"/>
                <a:cs typeface="Arial" pitchFamily="34" charset="0"/>
              </a:rPr>
              <a:t>--------</a:t>
            </a:r>
          </a:p>
          <a:p>
            <a:r>
              <a:rPr lang="en-US" sz="1400" kern="1200" dirty="0" smtClean="0">
                <a:solidFill>
                  <a:schemeClr val="tx1"/>
                </a:solidFill>
                <a:latin typeface="Arial" pitchFamily="34" charset="0"/>
                <a:ea typeface="+mn-ea"/>
                <a:cs typeface="Arial" pitchFamily="34" charset="0"/>
              </a:rPr>
              <a:t> </a:t>
            </a:r>
          </a:p>
          <a:p>
            <a:r>
              <a:rPr lang="en-US" sz="1400" kern="1200" dirty="0" smtClean="0">
                <a:solidFill>
                  <a:schemeClr val="tx1"/>
                </a:solidFill>
                <a:latin typeface="Arial" pitchFamily="34" charset="0"/>
                <a:ea typeface="+mn-ea"/>
                <a:cs typeface="Arial" pitchFamily="34" charset="0"/>
              </a:rPr>
              <a:t>U: who is </a:t>
            </a:r>
            <a:r>
              <a:rPr lang="en-US" sz="1400" kern="1200" dirty="0" err="1" smtClean="0">
                <a:solidFill>
                  <a:schemeClr val="tx1"/>
                </a:solidFill>
                <a:latin typeface="Arial" pitchFamily="34" charset="0"/>
                <a:ea typeface="+mn-ea"/>
                <a:cs typeface="Arial" pitchFamily="34" charset="0"/>
              </a:rPr>
              <a:t>selena</a:t>
            </a:r>
            <a:r>
              <a:rPr lang="en-US" sz="1400" kern="1200" dirty="0" smtClean="0">
                <a:solidFill>
                  <a:schemeClr val="tx1"/>
                </a:solidFill>
                <a:latin typeface="Arial" pitchFamily="34" charset="0"/>
                <a:ea typeface="+mn-ea"/>
                <a:cs typeface="Arial" pitchFamily="34" charset="0"/>
              </a:rPr>
              <a:t>? (Then signs off.) (QP2- 199)</a:t>
            </a:r>
          </a:p>
          <a:p>
            <a:r>
              <a:rPr lang="en-US" sz="1400" kern="1200" dirty="0" smtClean="0">
                <a:solidFill>
                  <a:schemeClr val="tx1"/>
                </a:solidFill>
                <a:latin typeface="Arial" pitchFamily="34" charset="0"/>
                <a:ea typeface="+mn-ea"/>
                <a:cs typeface="Arial" pitchFamily="34" charset="0"/>
              </a:rPr>
              <a:t> --------</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This chart compares the Accuracy for 2004-2006 to 2010.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2004 – 2006 (n=180 ready reference questions only)</a:t>
            </a:r>
          </a:p>
          <a:p>
            <a:pPr eaLnBrk="1" hangingPunct="1"/>
            <a:r>
              <a:rPr lang="en-US" sz="1400" dirty="0" smtClean="0">
                <a:latin typeface="Arial" pitchFamily="34" charset="0"/>
                <a:cs typeface="Arial" pitchFamily="34" charset="0"/>
              </a:rPr>
              <a:t>Correct</a:t>
            </a:r>
            <a:r>
              <a:rPr lang="en-US" sz="1400" baseline="0" dirty="0" smtClean="0">
                <a:latin typeface="Arial" pitchFamily="34" charset="0"/>
                <a:cs typeface="Arial" pitchFamily="34" charset="0"/>
              </a:rPr>
              <a:t>: n=141, 78%</a:t>
            </a:r>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Incorrect</a:t>
            </a:r>
            <a:r>
              <a:rPr lang="en-US" sz="1400" baseline="0" dirty="0" smtClean="0">
                <a:latin typeface="Arial" pitchFamily="34" charset="0"/>
                <a:cs typeface="Arial" pitchFamily="34" charset="0"/>
              </a:rPr>
              <a:t>: n=36, 20%</a:t>
            </a:r>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Other:</a:t>
            </a:r>
            <a:r>
              <a:rPr lang="en-US" sz="1400" baseline="0" dirty="0" smtClean="0">
                <a:latin typeface="Arial" pitchFamily="34" charset="0"/>
                <a:cs typeface="Arial" pitchFamily="34" charset="0"/>
              </a:rPr>
              <a:t> n=3, 2%</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2010 (n=168 ready reference questions for both QP2 and QW) </a:t>
            </a:r>
          </a:p>
          <a:p>
            <a:pPr eaLnBrk="1" hangingPunct="1"/>
            <a:r>
              <a:rPr lang="en-US" sz="1400" dirty="0" smtClean="0">
                <a:latin typeface="Arial" pitchFamily="34" charset="0"/>
                <a:cs typeface="Arial" pitchFamily="34" charset="0"/>
              </a:rPr>
              <a:t>Correct</a:t>
            </a:r>
            <a:r>
              <a:rPr lang="en-US" sz="1400" baseline="0" dirty="0" smtClean="0">
                <a:latin typeface="Arial" pitchFamily="34" charset="0"/>
                <a:cs typeface="Arial" pitchFamily="34" charset="0"/>
              </a:rPr>
              <a:t>: n=151, 90%</a:t>
            </a:r>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Incorrect</a:t>
            </a:r>
            <a:r>
              <a:rPr lang="en-US" sz="1400" baseline="0" dirty="0" smtClean="0">
                <a:latin typeface="Arial" pitchFamily="34" charset="0"/>
                <a:cs typeface="Arial" pitchFamily="34" charset="0"/>
              </a:rPr>
              <a:t>: n=7, 4%</a:t>
            </a:r>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Other:</a:t>
            </a:r>
            <a:r>
              <a:rPr lang="en-US" sz="1400" baseline="0" dirty="0" smtClean="0">
                <a:latin typeface="Arial" pitchFamily="34" charset="0"/>
                <a:cs typeface="Arial" pitchFamily="34" charset="0"/>
              </a:rPr>
              <a:t> n=10, 6%</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Also: note that</a:t>
            </a:r>
            <a:r>
              <a:rPr lang="en-US" sz="1400" baseline="0" dirty="0" smtClean="0">
                <a:latin typeface="Arial" pitchFamily="34" charset="0"/>
                <a:cs typeface="Arial" pitchFamily="34" charset="0"/>
              </a:rPr>
              <a:t> referred questions are not counted in either 04-06 or 10 dataset.</a:t>
            </a: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sz="1400" dirty="0" smtClean="0">
                <a:latin typeface="Arial" pitchFamily="34" charset="0"/>
                <a:cs typeface="Arial" pitchFamily="34" charset="0"/>
              </a:rPr>
              <a:t>Other</a:t>
            </a:r>
            <a:r>
              <a:rPr lang="en-US" sz="1400" baseline="0" dirty="0" smtClean="0">
                <a:latin typeface="Arial" pitchFamily="34" charset="0"/>
                <a:cs typeface="Arial" pitchFamily="34" charset="0"/>
              </a:rPr>
              <a:t> suggestions to improve accuracy:</a:t>
            </a:r>
          </a:p>
          <a:p>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Check for broken links before sending URLs</a:t>
            </a:r>
          </a:p>
          <a:p>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Make sure all questions &amp; all parts of questions are answered</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262914-8F44-40A3-864E-0564A8BEB42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935" y="4156114"/>
            <a:ext cx="6402041" cy="4650851"/>
          </a:xfrm>
        </p:spPr>
        <p:txBody>
          <a:bodyPr>
            <a:normAutofit/>
          </a:bodyPr>
          <a:lstStyle/>
          <a:p>
            <a:pPr marL="0" marR="0" indent="0" algn="l" defTabSz="896203" rtl="0" eaLnBrk="1" fontAlgn="base" latinLnBrk="0" hangingPunct="1">
              <a:lnSpc>
                <a:spcPct val="100000"/>
              </a:lnSpc>
              <a:spcBef>
                <a:spcPct val="30000"/>
              </a:spcBef>
              <a:spcAft>
                <a:spcPct val="0"/>
              </a:spcAft>
              <a:buClrTx/>
              <a:buSzTx/>
              <a:buFontTx/>
              <a:buNone/>
              <a:tabLst/>
              <a:defRPr/>
            </a:pPr>
            <a:r>
              <a:rPr lang="en-US" sz="1400" i="1" dirty="0" smtClean="0"/>
              <a:t>Image:</a:t>
            </a:r>
            <a:r>
              <a:rPr lang="en-US" sz="1400" i="1" baseline="0" dirty="0" smtClean="0"/>
              <a:t> </a:t>
            </a:r>
            <a:r>
              <a:rPr lang="en-US" dirty="0" smtClean="0">
                <a:hlinkClick r:id="rId3"/>
              </a:rPr>
              <a:t>http://librarianista.tumblr.com/page/87</a:t>
            </a:r>
            <a:endParaRPr lang="en-US" sz="1400" i="1" dirty="0" smtClean="0"/>
          </a:p>
          <a:p>
            <a:pPr defTabSz="896203" fontAlgn="base">
              <a:spcBef>
                <a:spcPct val="30000"/>
              </a:spcBef>
              <a:spcAft>
                <a:spcPct val="0"/>
              </a:spcAft>
              <a:defRPr/>
            </a:pPr>
            <a:endParaRPr lang="en-US" i="1" kern="1200" dirty="0" smtClean="0">
              <a:solidFill>
                <a:schemeClr val="tx1"/>
              </a:solidFill>
            </a:endParaRPr>
          </a:p>
          <a:p>
            <a:pPr defTabSz="896203" fontAlgn="base">
              <a:spcBef>
                <a:spcPct val="30000"/>
              </a:spcBef>
              <a:spcAft>
                <a:spcPct val="0"/>
              </a:spcAft>
              <a:defRPr/>
            </a:pPr>
            <a:r>
              <a:rPr lang="en-US" i="1" kern="1200" dirty="0" smtClean="0">
                <a:solidFill>
                  <a:schemeClr val="tx1"/>
                </a:solidFill>
              </a:rPr>
              <a:t>“</a:t>
            </a:r>
            <a:r>
              <a:rPr lang="en-US" i="1" dirty="0" smtClean="0"/>
              <a:t>I used a lot of journals, like scientific journals and stuff and then I even didn’t use a computer for some of it.  Like I went to the library and found stuff there.  And like we learned how to use </a:t>
            </a:r>
            <a:r>
              <a:rPr lang="en-US" i="1" dirty="0" err="1" smtClean="0"/>
              <a:t>google</a:t>
            </a:r>
            <a:r>
              <a:rPr lang="en-US" i="1" dirty="0" smtClean="0"/>
              <a:t> a little better, like fish out the .com and stuff, like you can do that.  And just get the .orgs and .</a:t>
            </a:r>
            <a:r>
              <a:rPr lang="en-US" i="1" dirty="0" err="1" smtClean="0"/>
              <a:t>edu’s</a:t>
            </a:r>
            <a:r>
              <a:rPr lang="en-US" i="1" dirty="0" smtClean="0"/>
              <a:t> because they are more reliable sources.” Digital Visitors and Residents, 2010 (USS6 0:23:00, Female Age 17). </a:t>
            </a:r>
          </a:p>
          <a:p>
            <a:endParaRPr lang="en-US" u="none" strike="noStrike" kern="1200" dirty="0" smtClean="0">
              <a:solidFill>
                <a:schemeClr val="tx1"/>
              </a:solidFill>
            </a:endParaRPr>
          </a:p>
          <a:p>
            <a:r>
              <a:rPr lang="en-US" dirty="0" smtClean="0"/>
              <a:t>One tool used on a large scale by Tuck School of Business, Dartmouth, is Chatter. This is an application that is very similar to </a:t>
            </a:r>
            <a:r>
              <a:rPr lang="en-US" dirty="0" err="1" smtClean="0"/>
              <a:t>Facebook</a:t>
            </a:r>
            <a:r>
              <a:rPr lang="en-US" dirty="0" smtClean="0"/>
              <a:t>, but offers users more privacy and the facility to create numerous subgroups. </a:t>
            </a:r>
          </a:p>
          <a:p>
            <a:r>
              <a:rPr lang="en-US" dirty="0" smtClean="0"/>
              <a:t>However, social media can also be used to help </a:t>
            </a:r>
            <a:r>
              <a:rPr lang="en-US" dirty="0" err="1" smtClean="0"/>
              <a:t>organise</a:t>
            </a:r>
            <a:r>
              <a:rPr lang="en-US" dirty="0" smtClean="0"/>
              <a:t> the reams of data. “You can consolidate feeds into the right channel, which students can access when they want. This reduces the overload,” says Prof Johnson. </a:t>
            </a:r>
          </a:p>
          <a:p>
            <a:r>
              <a:rPr lang="en-US" dirty="0" smtClean="0"/>
              <a:t>“The more information we get the better, but the way it is </a:t>
            </a:r>
            <a:r>
              <a:rPr lang="en-US" dirty="0" err="1" smtClean="0"/>
              <a:t>organised</a:t>
            </a:r>
            <a:r>
              <a:rPr lang="en-US" dirty="0" smtClean="0"/>
              <a:t> is critical.” (Clark, 2012)</a:t>
            </a:r>
          </a:p>
          <a:p>
            <a:r>
              <a:rPr lang="en-US" dirty="0" smtClean="0"/>
              <a:t>Clark, C. (2012, March 12). Social media: Information networks are vital to success. </a:t>
            </a:r>
            <a:r>
              <a:rPr lang="en-US" i="1" dirty="0" smtClean="0"/>
              <a:t>Financial Times</a:t>
            </a:r>
            <a:r>
              <a:rPr lang="en-US" dirty="0" smtClean="0"/>
              <a:t>. Retrieved from </a:t>
            </a:r>
            <a:r>
              <a:rPr lang="en-US" dirty="0" smtClean="0">
                <a:hlinkClick r:id="rId4"/>
              </a:rPr>
              <a:t>http://www.ft.com/cms/s/2/0e97b7a0-6389-11e1-9686-00144feabdc0.html</a:t>
            </a:r>
          </a:p>
          <a:p>
            <a:endParaRPr lang="en-US" sz="1300"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Image: </a:t>
            </a:r>
            <a:r>
              <a:rPr lang="en-US" dirty="0" smtClean="0"/>
              <a:t>Microsoft Clip Art</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43000" y="531813"/>
            <a:ext cx="4572000" cy="3429000"/>
          </a:xfrm>
          <a:ln/>
        </p:spPr>
      </p:sp>
      <p:sp>
        <p:nvSpPr>
          <p:cNvPr id="65539" name="Notes Placeholder 2"/>
          <p:cNvSpPr>
            <a:spLocks noGrp="1"/>
          </p:cNvSpPr>
          <p:nvPr>
            <p:ph type="body" idx="1"/>
          </p:nvPr>
        </p:nvSpPr>
        <p:spPr>
          <a:xfrm>
            <a:off x="278715" y="4123687"/>
            <a:ext cx="6410739" cy="4575123"/>
          </a:xfrm>
          <a:noFill/>
          <a:ln/>
        </p:spPr>
        <p:txBody>
          <a:bodyPr>
            <a:normAutofit lnSpcReduction="10000"/>
          </a:bodyPr>
          <a:lstStyle/>
          <a:p>
            <a:r>
              <a:rPr lang="en-US" i="1" dirty="0" smtClean="0"/>
              <a:t>Image: </a:t>
            </a:r>
            <a:r>
              <a:rPr lang="en-US" i="0" dirty="0" smtClean="0"/>
              <a:t>Microsoft</a:t>
            </a:r>
            <a:r>
              <a:rPr lang="en-US" i="0" baseline="0" dirty="0" smtClean="0"/>
              <a:t> Clip Art</a:t>
            </a:r>
            <a:endParaRPr lang="en-US" i="1" dirty="0" smtClean="0"/>
          </a:p>
          <a:p>
            <a:r>
              <a:rPr lang="en-US" dirty="0" smtClean="0"/>
              <a:t>Chapter 1: Pull, Not Push—Attracting Potential Users</a:t>
            </a:r>
            <a:endParaRPr lang="en-US" b="1" dirty="0" smtClean="0"/>
          </a:p>
          <a:p>
            <a:endParaRPr lang="en-US" b="1" dirty="0" smtClean="0"/>
          </a:p>
          <a:p>
            <a:r>
              <a:rPr lang="en-US" b="1" dirty="0" smtClean="0"/>
              <a:t>What’s Hot and What’s Not</a:t>
            </a:r>
          </a:p>
          <a:p>
            <a:r>
              <a:rPr lang="en-US" dirty="0" smtClean="0"/>
              <a:t>While the people we interviewed and surveyed for our studies reported many reasons for not using VR, several stand out as worthy of focus if we are to try to encourage more use of these services:</a:t>
            </a:r>
          </a:p>
          <a:p>
            <a:r>
              <a:rPr lang="en-US" b="1" dirty="0" smtClean="0"/>
              <a:t>• Preference for </a:t>
            </a:r>
            <a:r>
              <a:rPr lang="en-US" b="1" dirty="0" err="1" smtClean="0"/>
              <a:t>FtF</a:t>
            </a:r>
            <a:r>
              <a:rPr lang="en-US" b="1" dirty="0" smtClean="0"/>
              <a:t> Service. </a:t>
            </a:r>
            <a:r>
              <a:rPr lang="en-US" dirty="0" smtClean="0"/>
              <a:t>Many users have great relationships with reference librarians that have developed in traditional settings. This makes the value proposition of VR one that </a:t>
            </a:r>
            <a:r>
              <a:rPr lang="en-US" b="1" dirty="0" smtClean="0"/>
              <a:t>“</a:t>
            </a:r>
            <a:r>
              <a:rPr lang="en-US" dirty="0" smtClean="0"/>
              <a:t>can sometimes compete with, rather than augment, </a:t>
            </a:r>
            <a:r>
              <a:rPr lang="en-US" dirty="0" err="1" smtClean="0"/>
              <a:t>FtF</a:t>
            </a:r>
            <a:r>
              <a:rPr lang="en-US" dirty="0" smtClean="0"/>
              <a:t> reference.”</a:t>
            </a:r>
          </a:p>
          <a:p>
            <a:r>
              <a:rPr lang="en-US" b="1" dirty="0" smtClean="0"/>
              <a:t>• They don’t know it exists. </a:t>
            </a:r>
            <a:r>
              <a:rPr lang="en-US" dirty="0" smtClean="0"/>
              <a:t>Many users are simply unfamiliar with available VRS and the technology and information available through these services.</a:t>
            </a:r>
          </a:p>
          <a:p>
            <a:r>
              <a:rPr lang="en-US" b="1" dirty="0" smtClean="0"/>
              <a:t>• VR is an unknown or unfamiliar format</a:t>
            </a:r>
            <a:r>
              <a:rPr lang="en-US" dirty="0" smtClean="0"/>
              <a:t>. Users may lack comfort with the chat format, which may be attributed to demographic factors, such as age and socio-economic and educational levels, and experience with technology and chat services.</a:t>
            </a:r>
          </a:p>
          <a:p>
            <a:r>
              <a:rPr lang="en-US" dirty="0" smtClean="0"/>
              <a:t>Other notable reasons:</a:t>
            </a:r>
          </a:p>
          <a:p>
            <a:r>
              <a:rPr lang="en-US" dirty="0" smtClean="0"/>
              <a:t>• Equating chat reference with a generic online chat room in which they might encounter unknown strangers.</a:t>
            </a:r>
          </a:p>
          <a:p>
            <a:r>
              <a:rPr lang="en-US" dirty="0" smtClean="0"/>
              <a:t>• Being negatively evaluated by a librarian; possible embarrassment.</a:t>
            </a:r>
          </a:p>
          <a:p>
            <a:r>
              <a:rPr lang="en-US" dirty="0" smtClean="0"/>
              <a:t>• Having reference transcripts revealed (e.g., to professors).</a:t>
            </a:r>
          </a:p>
        </p:txBody>
      </p:sp>
      <p:sp>
        <p:nvSpPr>
          <p:cNvPr id="65540" name="Slide Number Placeholder 3"/>
          <p:cNvSpPr>
            <a:spLocks noGrp="1"/>
          </p:cNvSpPr>
          <p:nvPr>
            <p:ph type="sldNum" sz="quarter" idx="5"/>
          </p:nvPr>
        </p:nvSpPr>
        <p:spPr>
          <a:noFill/>
        </p:spPr>
        <p:txBody>
          <a:bodyPr/>
          <a:lstStyle/>
          <a:p>
            <a:fld id="{DD666CCE-CCF9-4210-9483-5E9027804A8E}"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0"/>
            <a:ext cx="4572000" cy="3429000"/>
          </a:xfrm>
        </p:spPr>
      </p:sp>
      <p:sp>
        <p:nvSpPr>
          <p:cNvPr id="3" name="Notes Placeholder 2"/>
          <p:cNvSpPr>
            <a:spLocks noGrp="1"/>
          </p:cNvSpPr>
          <p:nvPr>
            <p:ph type="body" idx="1"/>
          </p:nvPr>
        </p:nvSpPr>
        <p:spPr>
          <a:xfrm>
            <a:off x="0" y="3693406"/>
            <a:ext cx="6858000" cy="5252290"/>
          </a:xfrm>
        </p:spPr>
        <p:txBody>
          <a:bodyPr>
            <a:noAutofit/>
          </a:bodyPr>
          <a:lstStyle/>
          <a:p>
            <a:r>
              <a:rPr lang="en-US" i="1" dirty="0" smtClean="0"/>
              <a:t>Image: </a:t>
            </a:r>
            <a:r>
              <a:rPr lang="en-US" i="0" dirty="0" smtClean="0"/>
              <a:t>Microsoft</a:t>
            </a:r>
            <a:r>
              <a:rPr lang="en-US" i="0" baseline="0" dirty="0" smtClean="0"/>
              <a:t> Clip Art</a:t>
            </a:r>
          </a:p>
          <a:p>
            <a:pPr defTabSz="896203" fontAlgn="base">
              <a:spcBef>
                <a:spcPct val="30000"/>
              </a:spcBef>
              <a:spcAft>
                <a:spcPct val="0"/>
              </a:spcAft>
              <a:defRPr/>
            </a:pPr>
            <a:r>
              <a:rPr lang="en-GB" i="1" dirty="0" smtClean="0"/>
              <a:t>“They do often advise that we go to the library and look for books but I would normally go to the internet and go to the library as my last sort of option really. (Laughter) It just takes me – I don’t really know how to use the library, I’ve got to be honest, but I know how to use the internet. Yes, I would normally use the internet or sort of word of mouth if someone else knows how to do it – that kind of thing – first.” Digital Visitors and Residents, (UKU5 0:14:19, Female Age 19)</a:t>
            </a:r>
          </a:p>
          <a:p>
            <a:pPr defTabSz="896203" fontAlgn="base">
              <a:spcBef>
                <a:spcPct val="30000"/>
              </a:spcBef>
              <a:spcAft>
                <a:spcPct val="0"/>
              </a:spcAft>
              <a:defRPr/>
            </a:pPr>
            <a:endParaRPr lang="en-US" i="1" dirty="0" smtClean="0"/>
          </a:p>
          <a:p>
            <a:r>
              <a:rPr lang="en-US" i="1" dirty="0" smtClean="0"/>
              <a:t>“I could easily have found the information she [librarian] found for me, but the fact that I could just ask her question and have them look up the reference and read through articles instead of me having to look through like a million </a:t>
            </a:r>
            <a:r>
              <a:rPr lang="en-US" i="1" dirty="0" err="1" smtClean="0"/>
              <a:t>Googled</a:t>
            </a:r>
            <a:r>
              <a:rPr lang="en-US" i="1" dirty="0" smtClean="0"/>
              <a:t> articles…it was definitely a nice convenience and would definitely make it more likely for me to go to them and actually ask a librarian a question or figure it out on my own.” –Seeking Synchronicity, User, Female,</a:t>
            </a:r>
            <a:r>
              <a:rPr lang="en-US" i="1" baseline="0" dirty="0" smtClean="0"/>
              <a:t> 27 years old </a:t>
            </a:r>
            <a:r>
              <a:rPr lang="en-US" i="1" dirty="0" smtClean="0"/>
              <a:t>(Focus Group, Rutgers University, July 11, 2006)</a:t>
            </a:r>
          </a:p>
          <a:p>
            <a:pPr>
              <a:buClr>
                <a:srgbClr val="FF7600"/>
              </a:buClr>
            </a:pPr>
            <a:endParaRPr lang="en-US" dirty="0" smtClean="0"/>
          </a:p>
          <a:p>
            <a:pPr>
              <a:buClr>
                <a:srgbClr val="FF7600"/>
              </a:buClr>
              <a:buFont typeface="Arial" pitchFamily="34" charset="0"/>
              <a:buChar char="•"/>
            </a:pPr>
            <a:r>
              <a:rPr lang="en-US" dirty="0" smtClean="0"/>
              <a:t>Although campus Information Commons, with cafes and 24/7 access to the facilities and resources, are still popular with students and faculty, convenient access to resources, whether human, print, or electronic is the most critical factor. After all, “If it is too inconvenient I’m not going after it.”</a:t>
            </a:r>
          </a:p>
          <a:p>
            <a:endParaRPr lang="en-US" dirty="0" smtClean="0"/>
          </a:p>
          <a:p>
            <a:r>
              <a:rPr lang="en-US" dirty="0" err="1" smtClean="0"/>
              <a:t>Connaway</a:t>
            </a:r>
            <a:r>
              <a:rPr lang="en-US" dirty="0" smtClean="0"/>
              <a:t>, L. S., Dickey, T. J., &amp; Radford, M. L. (2011). "If it is too inconvenient I'm not going after it": Convenience as a critical factor in information-seeking behaviors. </a:t>
            </a:r>
            <a:r>
              <a:rPr lang="en-US" i="1" dirty="0" smtClean="0"/>
              <a:t>Library &amp; Information Science Research, 33</a:t>
            </a:r>
            <a:r>
              <a:rPr lang="en-US" dirty="0" smtClean="0"/>
              <a:t> (3) 188</a:t>
            </a:r>
            <a:r>
              <a:rPr lang="en-US" i="1" dirty="0" smtClean="0"/>
              <a:t>.</a:t>
            </a:r>
            <a:endParaRPr lang="en-US" dirty="0" smtClean="0"/>
          </a:p>
          <a:p>
            <a:endParaRPr lang="en-US" sz="12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xfrm>
            <a:off x="396607" y="4343399"/>
            <a:ext cx="6147412" cy="4459077"/>
          </a:xfrm>
          <a:noFill/>
          <a:ln/>
        </p:spPr>
        <p:txBody>
          <a:bodyPr/>
          <a:lstStyle/>
          <a:p>
            <a:r>
              <a:rPr lang="en-US" i="1" dirty="0" smtClean="0"/>
              <a:t>Image: </a:t>
            </a:r>
            <a:r>
              <a:rPr lang="en-US" dirty="0" smtClean="0">
                <a:hlinkClick r:id="rId3"/>
              </a:rPr>
              <a:t>http://www.istockphoto.com/stock-illustration-991918-store-sign-open-closed-will-return.php</a:t>
            </a:r>
            <a:endParaRPr lang="en-US" i="1" dirty="0" smtClean="0"/>
          </a:p>
          <a:p>
            <a:r>
              <a:rPr lang="en-US" dirty="0" smtClean="0"/>
              <a:t>Chapter 6: The Convenience Factor—Easy Is as Easy Does</a:t>
            </a:r>
          </a:p>
          <a:p>
            <a:endParaRPr lang="en-US" b="1" dirty="0" smtClean="0"/>
          </a:p>
          <a:p>
            <a:r>
              <a:rPr lang="en-US" b="1" dirty="0" smtClean="0"/>
              <a:t>What’s Not Effective</a:t>
            </a:r>
          </a:p>
          <a:p>
            <a:r>
              <a:rPr lang="en-US" b="1" dirty="0" smtClean="0"/>
              <a:t>• Difficulty of library systems. </a:t>
            </a:r>
            <a:r>
              <a:rPr lang="en-US" dirty="0" smtClean="0"/>
              <a:t>Researchers (students and faculty) find libraries frustrating and try to avoid them.</a:t>
            </a:r>
          </a:p>
          <a:p>
            <a:r>
              <a:rPr lang="en-US" b="1" dirty="0" smtClean="0"/>
              <a:t>• Print articles. </a:t>
            </a:r>
            <a:r>
              <a:rPr lang="en-US" dirty="0" smtClean="0"/>
              <a:t>People think it is less convenient to physically access print articles.</a:t>
            </a:r>
          </a:p>
          <a:p>
            <a:r>
              <a:rPr lang="en-US" b="1" dirty="0" smtClean="0"/>
              <a:t>• Limited hours, distance to the library. </a:t>
            </a:r>
            <a:r>
              <a:rPr lang="en-US" dirty="0" smtClean="0"/>
              <a:t>Some individuals believe the library presents barriers to their access to information.</a:t>
            </a:r>
          </a:p>
        </p:txBody>
      </p:sp>
      <p:sp>
        <p:nvSpPr>
          <p:cNvPr id="93188" name="Slide Number Placeholder 3"/>
          <p:cNvSpPr>
            <a:spLocks noGrp="1"/>
          </p:cNvSpPr>
          <p:nvPr>
            <p:ph type="sldNum" sz="quarter" idx="5"/>
          </p:nvPr>
        </p:nvSpPr>
        <p:spPr>
          <a:noFill/>
        </p:spPr>
        <p:txBody>
          <a:bodyPr/>
          <a:lstStyle/>
          <a:p>
            <a:fld id="{B9F396AF-7E98-4AA1-AF9D-BF8AD963409A}"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US" dirty="0" smtClean="0">
                <a:latin typeface="Arial" pitchFamily="34" charset="0"/>
              </a:rPr>
              <a:t>Chapter 6: The Convenience Factor—Easy Is as Easy Does</a:t>
            </a:r>
          </a:p>
          <a:p>
            <a:endParaRPr lang="en-US" dirty="0" smtClean="0">
              <a:latin typeface="Arial" pitchFamily="34" charset="0"/>
            </a:endParaRPr>
          </a:p>
        </p:txBody>
      </p:sp>
      <p:sp>
        <p:nvSpPr>
          <p:cNvPr id="105476" name="Slide Number Placeholder 3"/>
          <p:cNvSpPr>
            <a:spLocks noGrp="1"/>
          </p:cNvSpPr>
          <p:nvPr>
            <p:ph type="sldNum" sz="quarter" idx="5"/>
          </p:nvPr>
        </p:nvSpPr>
        <p:spPr>
          <a:noFill/>
        </p:spPr>
        <p:txBody>
          <a:bodyPr/>
          <a:lstStyle/>
          <a:p>
            <a:fld id="{67207FBC-513D-425E-BBAD-27176CE8C356}" type="slidenum">
              <a:rPr lang="en-US" smtClean="0">
                <a:latin typeface="Arial" pitchFamily="34" charset="0"/>
              </a:rPr>
              <a:pPr/>
              <a:t>37</a:t>
            </a:fld>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dirty="0" smtClean="0">
                <a:latin typeface="Arial" pitchFamily="34" charset="0"/>
              </a:rPr>
              <a:t>Chapter 6: The Convenience Factor—Easy Is as Easy Does</a:t>
            </a:r>
          </a:p>
          <a:p>
            <a:endParaRPr lang="en-US" dirty="0" smtClean="0">
              <a:latin typeface="Arial" pitchFamily="34" charset="0"/>
            </a:endParaRPr>
          </a:p>
        </p:txBody>
      </p:sp>
      <p:sp>
        <p:nvSpPr>
          <p:cNvPr id="106500" name="Slide Number Placeholder 3"/>
          <p:cNvSpPr>
            <a:spLocks noGrp="1"/>
          </p:cNvSpPr>
          <p:nvPr>
            <p:ph type="sldNum" sz="quarter" idx="5"/>
          </p:nvPr>
        </p:nvSpPr>
        <p:spPr>
          <a:noFill/>
        </p:spPr>
        <p:txBody>
          <a:bodyPr/>
          <a:lstStyle/>
          <a:p>
            <a:fld id="{19D23CFE-0EA9-4FA2-B058-06B2EAB0CF86}" type="slidenum">
              <a:rPr lang="en-US" smtClean="0">
                <a:latin typeface="Arial" pitchFamily="34" charset="0"/>
              </a:rPr>
              <a:pPr/>
              <a:t>38</a:t>
            </a:fld>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xfrm>
            <a:off x="298174" y="4344025"/>
            <a:ext cx="6187109" cy="4500172"/>
          </a:xfrm>
          <a:noFill/>
          <a:ln/>
        </p:spPr>
        <p:txBody>
          <a:bodyPr>
            <a:normAutofit lnSpcReduction="10000"/>
          </a:bodyPr>
          <a:lstStyle/>
          <a:p>
            <a:r>
              <a:rPr lang="en-US" i="1" dirty="0" smtClean="0"/>
              <a:t>Image: </a:t>
            </a:r>
            <a:r>
              <a:rPr lang="en-US" i="0" dirty="0" smtClean="0"/>
              <a:t>Microsoft</a:t>
            </a:r>
            <a:r>
              <a:rPr lang="en-US" i="0" baseline="0" dirty="0" smtClean="0"/>
              <a:t> Clip Art</a:t>
            </a:r>
            <a:endParaRPr lang="en-US" i="1" dirty="0" smtClean="0"/>
          </a:p>
          <a:p>
            <a:r>
              <a:rPr lang="en-US" dirty="0" smtClean="0"/>
              <a:t>Chapter 6: The Convenience Factor—Easy Is as Easy Does</a:t>
            </a:r>
          </a:p>
          <a:p>
            <a:endParaRPr lang="en-US" b="1" dirty="0" smtClean="0"/>
          </a:p>
          <a:p>
            <a:r>
              <a:rPr lang="en-US" b="1" dirty="0" smtClean="0"/>
              <a:t>Recommendations</a:t>
            </a:r>
          </a:p>
          <a:p>
            <a:r>
              <a:rPr lang="en-US" dirty="0" smtClean="0"/>
              <a:t>Libraries can and must become more convenient in the eyes of today’s users by improving services and systems. In order to achieve this goal librarians should:</a:t>
            </a:r>
          </a:p>
          <a:p>
            <a:r>
              <a:rPr lang="en-US" dirty="0" smtClean="0"/>
              <a:t>• Deliver resources 24/7—efficiently and quickly—at the point of need at the network level.</a:t>
            </a:r>
          </a:p>
          <a:p>
            <a:r>
              <a:rPr lang="en-US" dirty="0" smtClean="0"/>
              <a:t>• Integrate library tools into the sites that people use most—this integration alone may be the best method for increasing convenience and, therefore, use.</a:t>
            </a:r>
          </a:p>
          <a:p>
            <a:r>
              <a:rPr lang="en-US" dirty="0" smtClean="0"/>
              <a:t>• Provide links and reminders about appropriate services, intelligently cross-connecting VRS with other library offerings.</a:t>
            </a:r>
          </a:p>
          <a:p>
            <a:r>
              <a:rPr lang="en-US" dirty="0" smtClean="0"/>
              <a:t>• Make catalog and database interfaces more like Web browsers.</a:t>
            </a:r>
          </a:p>
          <a:p>
            <a:r>
              <a:rPr lang="en-US" dirty="0" smtClean="0"/>
              <a:t>• Accommodate different and personalized discovery and access preferences, including mobile capability.</a:t>
            </a:r>
          </a:p>
          <a:p>
            <a:r>
              <a:rPr lang="en-US" dirty="0" smtClean="0"/>
              <a:t>• Offer multiple modes of service—virtual, face-to-face and telephone.</a:t>
            </a:r>
          </a:p>
          <a:p>
            <a:r>
              <a:rPr lang="en-US" dirty="0" smtClean="0"/>
              <a:t>• Provide opportunities for collaboration online and in physical library spaces.</a:t>
            </a:r>
          </a:p>
          <a:p>
            <a:pPr>
              <a:buFont typeface="Arial" pitchFamily="34" charset="0"/>
              <a:buChar char="•"/>
            </a:pPr>
            <a:r>
              <a:rPr lang="en-US" dirty="0" smtClean="0"/>
              <a:t> Offer help at time of need</a:t>
            </a:r>
          </a:p>
          <a:p>
            <a:pPr>
              <a:buFont typeface="Arial" pitchFamily="34" charset="0"/>
              <a:buChar char="•"/>
            </a:pPr>
            <a:endParaRPr lang="en-US" b="1" dirty="0" smtClean="0"/>
          </a:p>
          <a:p>
            <a:endParaRPr lang="en-US" dirty="0" smtClean="0"/>
          </a:p>
        </p:txBody>
      </p:sp>
      <p:sp>
        <p:nvSpPr>
          <p:cNvPr id="95236" name="Slide Number Placeholder 3"/>
          <p:cNvSpPr>
            <a:spLocks noGrp="1"/>
          </p:cNvSpPr>
          <p:nvPr>
            <p:ph type="sldNum" sz="quarter" idx="5"/>
          </p:nvPr>
        </p:nvSpPr>
        <p:spPr>
          <a:noFill/>
        </p:spPr>
        <p:txBody>
          <a:bodyPr/>
          <a:lstStyle/>
          <a:p>
            <a:fld id="{1952F927-588F-4E72-85DC-1D1472B4B864}" type="slidenum">
              <a:rPr lang="en-US" smtClean="0"/>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15888"/>
            <a:ext cx="4568825" cy="3427412"/>
          </a:xfrm>
        </p:spPr>
      </p:sp>
      <p:sp>
        <p:nvSpPr>
          <p:cNvPr id="3" name="Notes Placeholder 2"/>
          <p:cNvSpPr>
            <a:spLocks noGrp="1"/>
          </p:cNvSpPr>
          <p:nvPr>
            <p:ph type="body" idx="1"/>
          </p:nvPr>
        </p:nvSpPr>
        <p:spPr>
          <a:xfrm>
            <a:off x="232633" y="3594659"/>
            <a:ext cx="6504399" cy="5549341"/>
          </a:xfrm>
        </p:spPr>
        <p:txBody>
          <a:bodyPr>
            <a:noAutofit/>
          </a:bodyPr>
          <a:lstStyle/>
          <a:p>
            <a:pPr defTabSz="896203" fontAlgn="base">
              <a:spcBef>
                <a:spcPct val="30000"/>
              </a:spcBef>
              <a:spcAft>
                <a:spcPct val="0"/>
              </a:spcAft>
              <a:buClr>
                <a:srgbClr val="FF7600"/>
              </a:buClr>
              <a:defRPr/>
            </a:pPr>
            <a:r>
              <a:rPr lang="en-US" sz="900" i="1" dirty="0" smtClean="0"/>
              <a:t>Image:</a:t>
            </a:r>
            <a:r>
              <a:rPr lang="en-US" sz="900" i="1" baseline="0" dirty="0" smtClean="0"/>
              <a:t> </a:t>
            </a:r>
            <a:r>
              <a:rPr lang="en-US" sz="900" dirty="0" smtClean="0">
                <a:hlinkClick r:id="rId3"/>
              </a:rPr>
              <a:t>http://www.flickr.com/photos/will-lion/2595497078/</a:t>
            </a:r>
            <a:endParaRPr lang="en-US" sz="900" dirty="0" smtClean="0"/>
          </a:p>
          <a:p>
            <a:pPr defTabSz="896203" fontAlgn="base">
              <a:spcBef>
                <a:spcPct val="30000"/>
              </a:spcBef>
              <a:spcAft>
                <a:spcPct val="0"/>
              </a:spcAft>
              <a:buClr>
                <a:srgbClr val="FF7600"/>
              </a:buClr>
              <a:defRPr/>
            </a:pPr>
            <a:endParaRPr lang="en-US" sz="900" i="1" dirty="0" smtClean="0"/>
          </a:p>
          <a:p>
            <a:pPr defTabSz="896203" fontAlgn="base">
              <a:spcBef>
                <a:spcPct val="30000"/>
              </a:spcBef>
              <a:spcAft>
                <a:spcPct val="0"/>
              </a:spcAft>
              <a:buClr>
                <a:srgbClr val="FF7600"/>
              </a:buClr>
              <a:defRPr/>
            </a:pPr>
            <a:r>
              <a:rPr lang="en-US" sz="900" i="1" dirty="0" smtClean="0"/>
              <a:t>“…the unfortunate thing of that is that sometimes there is just an overload of information as opposed to a paragraph consistently found, is that there is just, you know, volumes upon volumes of information based upon one particular individual. And so, time to sift through which of those information who I feel I want to convey to students can be a very difficult process.” Sense-Making the Information Confluence, User (Faculty Focus Group Interview, Institution B, 2005)“</a:t>
            </a:r>
          </a:p>
          <a:p>
            <a:pPr>
              <a:buClr>
                <a:srgbClr val="FF7600"/>
              </a:buClr>
              <a:buFont typeface="Arial" pitchFamily="34" charset="0"/>
              <a:buChar char="•"/>
            </a:pPr>
            <a:endParaRPr lang="en-US" sz="900" dirty="0" smtClean="0"/>
          </a:p>
          <a:p>
            <a:pPr>
              <a:buClr>
                <a:srgbClr val="FF7600"/>
              </a:buClr>
              <a:buFont typeface="Arial" pitchFamily="34" charset="0"/>
              <a:buChar char="•"/>
            </a:pPr>
            <a:r>
              <a:rPr lang="en-US" sz="900" dirty="0" smtClean="0"/>
              <a:t>Librarians are ideal “discovery experts” to help users navigate information on Internet</a:t>
            </a:r>
          </a:p>
          <a:p>
            <a:pPr>
              <a:buClr>
                <a:srgbClr val="FF7600"/>
              </a:buClr>
              <a:buFont typeface="Arial" pitchFamily="34" charset="0"/>
              <a:buChar char="•"/>
            </a:pPr>
            <a:r>
              <a:rPr lang="en-US" sz="900" dirty="0" smtClean="0"/>
              <a:t>VRS can build up knowledge bases, adding trust and authority to their services and sources</a:t>
            </a:r>
          </a:p>
          <a:p>
            <a:pPr>
              <a:buClr>
                <a:srgbClr val="FF7600"/>
              </a:buClr>
              <a:buFont typeface="Arial" pitchFamily="34" charset="0"/>
              <a:buChar char="•"/>
            </a:pPr>
            <a:r>
              <a:rPr lang="en-US" sz="900" dirty="0" smtClean="0"/>
              <a:t>VRS librarians can connect users with quality information not linked to a publication</a:t>
            </a:r>
          </a:p>
          <a:p>
            <a:pPr lvl="1">
              <a:buClr>
                <a:srgbClr val="FF7600"/>
              </a:buClr>
              <a:buFont typeface="Arial" pitchFamily="34" charset="0"/>
              <a:buChar char="•"/>
            </a:pPr>
            <a:r>
              <a:rPr lang="en-US" sz="900" dirty="0" smtClean="0"/>
              <a:t>Help bring open access information into research</a:t>
            </a:r>
          </a:p>
          <a:p>
            <a:pPr lvl="1">
              <a:buClr>
                <a:srgbClr val="FF7600"/>
              </a:buClr>
              <a:buFont typeface="Arial" pitchFamily="34" charset="0"/>
              <a:buChar char="•"/>
            </a:pPr>
            <a:r>
              <a:rPr lang="en-US" sz="900" dirty="0" smtClean="0"/>
              <a:t>Facilitate data reuse</a:t>
            </a:r>
          </a:p>
          <a:p>
            <a:pPr>
              <a:buClr>
                <a:srgbClr val="FF7600"/>
              </a:buClr>
              <a:buFont typeface="Arial" pitchFamily="34" charset="0"/>
              <a:buChar char="•"/>
            </a:pPr>
            <a:r>
              <a:rPr lang="en-US" sz="900" dirty="0" smtClean="0"/>
              <a:t>OCLC </a:t>
            </a:r>
            <a:r>
              <a:rPr lang="en-US" sz="900" dirty="0" err="1" smtClean="0"/>
              <a:t>QuestionPoint</a:t>
            </a:r>
            <a:r>
              <a:rPr lang="en-US" sz="900" dirty="0" smtClean="0"/>
              <a:t> Knowledge Base </a:t>
            </a:r>
          </a:p>
          <a:p>
            <a:pPr lvl="1">
              <a:buClr>
                <a:srgbClr val="FF7600"/>
              </a:buClr>
              <a:buFont typeface="Arial" pitchFamily="34" charset="0"/>
              <a:buChar char="•"/>
            </a:pPr>
            <a:r>
              <a:rPr lang="en-US" sz="900" dirty="0" smtClean="0"/>
              <a:t>Replace “the vertical file”</a:t>
            </a:r>
          </a:p>
          <a:p>
            <a:pPr lvl="1">
              <a:buClr>
                <a:srgbClr val="FF7600"/>
              </a:buClr>
              <a:buFont typeface="Arial" pitchFamily="34" charset="0"/>
              <a:buChar char="•"/>
            </a:pPr>
            <a:r>
              <a:rPr lang="en-US" sz="900" dirty="0" smtClean="0"/>
              <a:t>Store, preserve, &amp; facilitate access to reference question &amp; answer pairs </a:t>
            </a:r>
          </a:p>
          <a:p>
            <a:pPr lvl="1">
              <a:buClr>
                <a:srgbClr val="FF7600"/>
              </a:buClr>
              <a:buFont typeface="Arial" pitchFamily="34" charset="0"/>
              <a:buChar char="•"/>
            </a:pPr>
            <a:r>
              <a:rPr lang="en-US" sz="900" dirty="0" smtClean="0"/>
              <a:t>&gt;6 million reference transactions</a:t>
            </a:r>
          </a:p>
          <a:p>
            <a:pPr lvl="1">
              <a:buClr>
                <a:srgbClr val="FF7600"/>
              </a:buClr>
              <a:buFont typeface="Arial" pitchFamily="34" charset="0"/>
              <a:buChar char="•"/>
            </a:pPr>
            <a:r>
              <a:rPr lang="en-US" sz="900" dirty="0" smtClean="0"/>
              <a:t>Enable reference cooperatives, librarians, &amp; users to share knowledge </a:t>
            </a:r>
          </a:p>
          <a:p>
            <a:pPr lvl="2">
              <a:buClr>
                <a:srgbClr val="FF7600"/>
              </a:buClr>
              <a:buFont typeface="Arial" pitchFamily="34" charset="0"/>
              <a:buChar char="•"/>
            </a:pPr>
            <a:r>
              <a:rPr lang="en-US" sz="900" dirty="0" smtClean="0"/>
              <a:t>Ready Reference is </a:t>
            </a:r>
            <a:r>
              <a:rPr lang="en-US" sz="900" dirty="0" smtClean="0">
                <a:solidFill>
                  <a:srgbClr val="C00000"/>
                </a:solidFill>
              </a:rPr>
              <a:t>NOT</a:t>
            </a:r>
            <a:r>
              <a:rPr lang="en-US" sz="900" dirty="0" smtClean="0"/>
              <a:t> dead!</a:t>
            </a:r>
          </a:p>
          <a:p>
            <a:pPr lvl="2">
              <a:buClr>
                <a:srgbClr val="FF7600"/>
              </a:buClr>
              <a:buFont typeface="Arial" pitchFamily="34" charset="0"/>
              <a:buChar char="•"/>
            </a:pPr>
            <a:r>
              <a:rPr lang="en-US" sz="900" dirty="0" smtClean="0"/>
              <a:t>Ready Reference questions </a:t>
            </a:r>
            <a:r>
              <a:rPr lang="en-US" sz="900" dirty="0" smtClean="0">
                <a:solidFill>
                  <a:srgbClr val="C00000"/>
                </a:solidFill>
              </a:rPr>
              <a:t>increased</a:t>
            </a:r>
            <a:r>
              <a:rPr lang="en-US" sz="900" dirty="0" smtClean="0"/>
              <a:t> from 2004-2006 (n=243, 27%)  to 2010 (n=179, 31%)      (</a:t>
            </a:r>
            <a:r>
              <a:rPr lang="en-US" sz="900" dirty="0" err="1" smtClean="0"/>
              <a:t>Connaway</a:t>
            </a:r>
            <a:r>
              <a:rPr lang="en-US" sz="900" dirty="0" smtClean="0"/>
              <a:t> &amp; Radford 2012)</a:t>
            </a:r>
          </a:p>
          <a:p>
            <a:pPr lvl="1">
              <a:buClr>
                <a:srgbClr val="FF7600"/>
              </a:buClr>
              <a:buFont typeface="Arial" pitchFamily="34" charset="0"/>
              <a:buChar char="•"/>
            </a:pPr>
            <a:r>
              <a:rPr lang="en-US" sz="900" dirty="0" smtClean="0"/>
              <a:t>Save time of librarians &amp; users</a:t>
            </a:r>
          </a:p>
          <a:p>
            <a:pPr lvl="2">
              <a:buClr>
                <a:srgbClr val="FF7600"/>
              </a:buClr>
              <a:buFont typeface="Arial" pitchFamily="34" charset="0"/>
              <a:buChar char="•"/>
            </a:pPr>
            <a:r>
              <a:rPr lang="en-US" sz="900" dirty="0" smtClean="0"/>
              <a:t>Decreasing budgets – share and cooperate</a:t>
            </a:r>
          </a:p>
          <a:p>
            <a:pPr marL="448102" indent="-448102" defTabSz="914307">
              <a:buClr>
                <a:srgbClr val="FF7600"/>
              </a:buClr>
            </a:pPr>
            <a:r>
              <a:rPr lang="en-US" sz="900" dirty="0" err="1" smtClean="0"/>
              <a:t>Connaway</a:t>
            </a:r>
            <a:r>
              <a:rPr lang="en-US" sz="900" dirty="0" smtClean="0"/>
              <a:t>, L.S., &amp; Radford, M.L.(2012). </a:t>
            </a:r>
            <a:r>
              <a:rPr lang="en-US" sz="900" i="1" dirty="0" smtClean="0"/>
              <a:t>Extending Our Virtual Reach: A Longitudinal Study of Query Type &amp; Accuracy in Live Chat &amp; IM Reference IM Reference </a:t>
            </a:r>
            <a:r>
              <a:rPr lang="en-US" sz="900" dirty="0" smtClean="0"/>
              <a:t>[PowerPoint slides]. Retrieved from http://www.oclc.org/research/activities/synchronicity/ppt/alise2012.pptx (Sl. 15).</a:t>
            </a:r>
          </a:p>
          <a:p>
            <a:pPr marL="0" lvl="1" defTabSz="914307">
              <a:buClr>
                <a:srgbClr val="FF7600"/>
              </a:buClr>
              <a:buFont typeface="Arial" pitchFamily="34" charset="0"/>
              <a:buChar char="•"/>
              <a:defRPr/>
            </a:pPr>
            <a:r>
              <a:rPr lang="en-US" sz="900" dirty="0" smtClean="0"/>
              <a:t>Standards could better facilitate reference cooperatives and allow users and librarians to easily search different knowledge bases</a:t>
            </a:r>
          </a:p>
          <a:p>
            <a:pPr>
              <a:buClr>
                <a:srgbClr val="FF7600"/>
              </a:buClr>
              <a:buFont typeface="Arial" pitchFamily="34" charset="0"/>
              <a:buChar char="•"/>
            </a:pPr>
            <a:r>
              <a:rPr lang="en-US" sz="900" dirty="0" smtClean="0"/>
              <a:t>Saves time of librarian and the user – back to </a:t>
            </a:r>
            <a:r>
              <a:rPr lang="en-US" sz="900" dirty="0" err="1" smtClean="0"/>
              <a:t>Ranganathan</a:t>
            </a:r>
            <a:r>
              <a:rPr lang="en-US" sz="900" dirty="0" smtClean="0"/>
              <a:t> (1957)– save time of the reader</a:t>
            </a:r>
          </a:p>
          <a:p>
            <a:pPr>
              <a:buClr>
                <a:srgbClr val="FF7600"/>
              </a:buClr>
              <a:buFont typeface="Arial" pitchFamily="34" charset="0"/>
              <a:buChar char="•"/>
            </a:pPr>
            <a:r>
              <a:rPr lang="en-US" sz="900" dirty="0" smtClean="0"/>
              <a:t>Books</a:t>
            </a:r>
            <a:r>
              <a:rPr lang="en-US" dirty="0" smtClean="0"/>
              <a:t> </a:t>
            </a:r>
            <a:r>
              <a:rPr lang="en-US" sz="900" dirty="0" smtClean="0"/>
              <a:t>are for use.</a:t>
            </a:r>
          </a:p>
          <a:p>
            <a:pPr>
              <a:buClr>
                <a:srgbClr val="FF7600"/>
              </a:buClr>
              <a:buFont typeface="Arial" pitchFamily="34" charset="0"/>
              <a:buChar char="•"/>
            </a:pPr>
            <a:r>
              <a:rPr lang="en-US" sz="900" dirty="0" smtClean="0"/>
              <a:t>Every reader his [or her] book.</a:t>
            </a:r>
          </a:p>
          <a:p>
            <a:pPr>
              <a:buClr>
                <a:srgbClr val="FF7600"/>
              </a:buClr>
              <a:buFont typeface="Arial" pitchFamily="34" charset="0"/>
              <a:buChar char="•"/>
            </a:pPr>
            <a:r>
              <a:rPr lang="en-US" sz="900" dirty="0" smtClean="0"/>
              <a:t>Every book its reader.</a:t>
            </a:r>
          </a:p>
          <a:p>
            <a:pPr>
              <a:buClr>
                <a:srgbClr val="FF7600"/>
              </a:buClr>
              <a:buFont typeface="Arial" pitchFamily="34" charset="0"/>
              <a:buChar char="•"/>
            </a:pPr>
            <a:r>
              <a:rPr lang="en-US" sz="900" dirty="0" smtClean="0"/>
              <a:t>The library is a growing organism.</a:t>
            </a:r>
          </a:p>
          <a:p>
            <a:pPr>
              <a:buFont typeface="Arial" pitchFamily="34" charset="0"/>
              <a:buNone/>
            </a:pPr>
            <a:endParaRPr lang="en-US" sz="900" dirty="0" smtClean="0"/>
          </a:p>
          <a:p>
            <a:pPr>
              <a:buFont typeface="Arial" pitchFamily="34" charset="0"/>
              <a:buNone/>
            </a:pPr>
            <a:r>
              <a:rPr lang="en-US" sz="900" dirty="0" err="1" smtClean="0"/>
              <a:t>Ranganathan</a:t>
            </a:r>
            <a:r>
              <a:rPr lang="en-US" sz="900" dirty="0" smtClean="0"/>
              <a:t>, S.R. (1957). </a:t>
            </a:r>
            <a:r>
              <a:rPr lang="en-US" sz="900" i="1" dirty="0" smtClean="0"/>
              <a:t>The Five Laws of Library Science. </a:t>
            </a:r>
            <a:r>
              <a:rPr lang="en-US" sz="900" dirty="0" smtClean="0"/>
              <a:t>Madras: Madras Library Association; London: G. Blunt and Sons</a:t>
            </a:r>
          </a:p>
          <a:p>
            <a:pPr>
              <a:buClr>
                <a:srgbClr val="FF7600"/>
              </a:buClr>
              <a:buFont typeface="Arial" pitchFamily="34" charset="0"/>
              <a:buChar char="•"/>
            </a:pPr>
            <a:endParaRPr lang="en-US" sz="500" dirty="0" smtClean="0"/>
          </a:p>
        </p:txBody>
      </p:sp>
      <p:sp>
        <p:nvSpPr>
          <p:cNvPr id="4" name="Slide Number Placeholder 3"/>
          <p:cNvSpPr>
            <a:spLocks noGrp="1"/>
          </p:cNvSpPr>
          <p:nvPr>
            <p:ph type="sldNum" sz="quarter" idx="10"/>
          </p:nvPr>
        </p:nvSpPr>
        <p:spPr/>
        <p:txBody>
          <a:bodyPr/>
          <a:lstStyle/>
          <a:p>
            <a:fld id="{53C4BA3A-418F-49FD-BB3A-2131A9C0B72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0"/>
            <a:ext cx="4572000" cy="3429000"/>
          </a:xfrm>
        </p:spPr>
      </p:sp>
      <p:sp>
        <p:nvSpPr>
          <p:cNvPr id="3" name="Notes Placeholder 2"/>
          <p:cNvSpPr>
            <a:spLocks noGrp="1"/>
          </p:cNvSpPr>
          <p:nvPr>
            <p:ph type="body" idx="1"/>
          </p:nvPr>
        </p:nvSpPr>
        <p:spPr>
          <a:xfrm>
            <a:off x="195412" y="3469268"/>
            <a:ext cx="6504398" cy="5399309"/>
          </a:xfrm>
        </p:spPr>
        <p:txBody>
          <a:bodyPr>
            <a:normAutofit fontScale="85000" lnSpcReduction="20000"/>
          </a:bodyPr>
          <a:lstStyle/>
          <a:p>
            <a:r>
              <a:rPr lang="en-US" sz="1500" dirty="0" smtClean="0"/>
              <a:t>Data from:</a:t>
            </a:r>
            <a:r>
              <a:rPr lang="en-US" sz="1500" baseline="0" dirty="0" smtClean="0"/>
              <a:t> </a:t>
            </a:r>
            <a:r>
              <a:rPr lang="en-US" sz="1500" dirty="0" err="1" smtClean="0"/>
              <a:t>Dahlstrom</a:t>
            </a:r>
            <a:r>
              <a:rPr lang="en-US" sz="1500" dirty="0" smtClean="0"/>
              <a:t>, E., de Boor, T., </a:t>
            </a:r>
            <a:r>
              <a:rPr lang="en-US" sz="1500" dirty="0" err="1" smtClean="0"/>
              <a:t>Grunwald</a:t>
            </a:r>
            <a:r>
              <a:rPr lang="en-US" sz="1500" dirty="0" smtClean="0"/>
              <a:t>, P., &amp; </a:t>
            </a:r>
            <a:r>
              <a:rPr lang="en-US" sz="1500" dirty="0" err="1" smtClean="0"/>
              <a:t>Vockley</a:t>
            </a:r>
            <a:r>
              <a:rPr lang="en-US" sz="1500" dirty="0" smtClean="0"/>
              <a:t>, M.  (2011). </a:t>
            </a:r>
            <a:r>
              <a:rPr lang="en-US" sz="1500" i="1" dirty="0" smtClean="0"/>
              <a:t>The ECAR national study of undergraduate students and information technology</a:t>
            </a:r>
            <a:r>
              <a:rPr lang="en-US" sz="1500" dirty="0" smtClean="0"/>
              <a:t>. Boulder, CO: EDUCAUSE Center for Applied Research. Retrieved from http://www.educause.edu/ecar. (p. 8).</a:t>
            </a:r>
          </a:p>
          <a:p>
            <a:endParaRPr lang="en-US" sz="1500" dirty="0" smtClean="0"/>
          </a:p>
          <a:p>
            <a:r>
              <a:rPr lang="en-US" sz="1500" i="1" dirty="0" smtClean="0"/>
              <a:t>“I would use more of the </a:t>
            </a:r>
            <a:r>
              <a:rPr lang="en-US" sz="1500" i="1" dirty="0" err="1" smtClean="0"/>
              <a:t>iPhone</a:t>
            </a:r>
            <a:r>
              <a:rPr lang="en-US" sz="1500" i="1" dirty="0" smtClean="0"/>
              <a:t> than my computer because obviously this is always with me whereas my Mac Book is not with me at school or anything.  Whereas my phone I bring to school and I use it, I probably use the phone more to communicate but if it is say a really long message where I just want an answer straight away, if someone is online I will then speak to them through online.”  Digital Visitors and Residents, (UKS5 0:03:19, Female Age 17)</a:t>
            </a:r>
          </a:p>
          <a:p>
            <a:pPr>
              <a:defRPr/>
            </a:pPr>
            <a:endParaRPr lang="en-US" sz="1500" dirty="0" smtClean="0"/>
          </a:p>
          <a:p>
            <a:pPr>
              <a:defRPr/>
            </a:pPr>
            <a:r>
              <a:rPr lang="en-US" sz="1500" i="1" dirty="0" smtClean="0"/>
              <a:t>“Yes, now that I’ve got an </a:t>
            </a:r>
            <a:r>
              <a:rPr lang="en-US" sz="1500" i="1" dirty="0" err="1" smtClean="0"/>
              <a:t>iPhone</a:t>
            </a:r>
            <a:r>
              <a:rPr lang="en-US" sz="1500" i="1" dirty="0" smtClean="0"/>
              <a:t> I don’t think I could go back. It just has everything on it. It’s very much a convenience, it has my calendar, it has everything on it. If I have it with me then I can always </a:t>
            </a:r>
            <a:r>
              <a:rPr lang="en-US" sz="1500" i="1" dirty="0" err="1" smtClean="0"/>
              <a:t>organise</a:t>
            </a:r>
            <a:r>
              <a:rPr lang="en-US" sz="1500" i="1" dirty="0" smtClean="0"/>
              <a:t> things, I know what I’m doing, when I’m going. But, having said that, I can cope without it if I need to.”  Digital Visitors and Residents, (UKS2, 0:09:30, Female Age 18)</a:t>
            </a:r>
          </a:p>
          <a:p>
            <a:pPr>
              <a:defRPr/>
            </a:pPr>
            <a:endParaRPr lang="en-US" sz="1500" i="1" dirty="0" smtClean="0"/>
          </a:p>
          <a:p>
            <a:pPr>
              <a:defRPr/>
            </a:pPr>
            <a:r>
              <a:rPr lang="en-US" sz="1500" i="1" dirty="0" smtClean="0"/>
              <a:t>My laptop and my phone, I would not be able to live without.  I think more so my phone, just because with my phone I feel connected, so if I’m ever in difficulty or if I ever need to ask a question I’m always able to do that.  And it’s kind of, yes, for security as well, I find I always feel secure when I have my phone with me.  Digital Visitors and Residents, (UKS4 00:07:27, Female Age 17)</a:t>
            </a:r>
          </a:p>
          <a:p>
            <a:endParaRPr lang="en-US" sz="1500" dirty="0" smtClean="0"/>
          </a:p>
          <a:p>
            <a:endParaRPr lang="en-US" sz="1500" dirty="0" smtClean="0"/>
          </a:p>
          <a:p>
            <a:pPr>
              <a:buClr>
                <a:srgbClr val="FF7600"/>
              </a:buClr>
              <a:buFont typeface="Arial" pitchFamily="34" charset="0"/>
              <a:buChar char="•"/>
            </a:pPr>
            <a:r>
              <a:rPr lang="en-US" sz="1500" dirty="0" smtClean="0"/>
              <a:t>Mobile devices are changing the way information is delivered and accessed (</a:t>
            </a:r>
            <a:r>
              <a:rPr lang="en-US" sz="1500" dirty="0" err="1" smtClean="0"/>
              <a:t>Connaway</a:t>
            </a:r>
            <a:r>
              <a:rPr lang="en-US" sz="1500" dirty="0" smtClean="0"/>
              <a:t> &amp; White, 2011).</a:t>
            </a:r>
          </a:p>
          <a:p>
            <a:r>
              <a:rPr lang="en-US" sz="1500" dirty="0" err="1" smtClean="0"/>
              <a:t>Connaway</a:t>
            </a:r>
            <a:r>
              <a:rPr lang="en-US" sz="1500" dirty="0" smtClean="0"/>
              <a:t>, L.S., White, D., &amp; Lanclos, D.  (2011). Visitors and residents: What motivates engagement with the digital environment? </a:t>
            </a:r>
            <a:r>
              <a:rPr lang="en-US" sz="1500" i="1" dirty="0" smtClean="0"/>
              <a:t>Proceedings of the 74</a:t>
            </a:r>
            <a:r>
              <a:rPr lang="en-US" sz="1500" i="1" baseline="30000" dirty="0" smtClean="0"/>
              <a:t>th</a:t>
            </a:r>
            <a:r>
              <a:rPr lang="en-US" sz="1500" i="1" dirty="0" smtClean="0"/>
              <a:t> ASIS&amp;T Annual Meeting, Volume 48. </a:t>
            </a:r>
            <a:r>
              <a:rPr lang="en-US" sz="1500" dirty="0" smtClean="0"/>
              <a:t>Silver Spring, MD: Richard B. Hill. </a:t>
            </a:r>
          </a:p>
          <a:p>
            <a:pPr marL="448102" indent="-448102"/>
            <a:endParaRPr lang="en-US" sz="1500" dirty="0" smtClean="0"/>
          </a:p>
          <a:p>
            <a:pPr marL="448102" indent="-448102" defTabSz="896203" fontAlgn="base">
              <a:spcBef>
                <a:spcPct val="30000"/>
              </a:spcBef>
              <a:spcAft>
                <a:spcPct val="0"/>
              </a:spcAft>
              <a:defRPr/>
            </a:pPr>
            <a:endParaRPr lang="en-US" kern="1200" dirty="0" smtClean="0">
              <a:solidFill>
                <a:schemeClr val="tx1"/>
              </a:solidFill>
              <a:latin typeface="Trebuchet MS" pitchFamily="34" charset="0"/>
            </a:endParaRPr>
          </a:p>
          <a:p>
            <a:pPr marL="448102" indent="-448102"/>
            <a:endParaRPr lang="en-US" sz="14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0" y="3525398"/>
            <a:ext cx="6858000" cy="5420297"/>
          </a:xfrm>
        </p:spPr>
        <p:txBody>
          <a:bodyPr>
            <a:normAutofit fontScale="62500" lnSpcReduction="20000"/>
          </a:bodyPr>
          <a:lstStyle/>
          <a:p>
            <a:r>
              <a:rPr lang="en-US" sz="1600" dirty="0" smtClean="0"/>
              <a:t>Data from: </a:t>
            </a:r>
            <a:r>
              <a:rPr lang="en-US" sz="1600" dirty="0" err="1" smtClean="0"/>
              <a:t>Dahlstrom</a:t>
            </a:r>
            <a:r>
              <a:rPr lang="en-US" sz="1600" dirty="0" smtClean="0"/>
              <a:t>, E., de Boor, T., </a:t>
            </a:r>
            <a:r>
              <a:rPr lang="en-US" sz="1600" dirty="0" err="1" smtClean="0"/>
              <a:t>Grunwald</a:t>
            </a:r>
            <a:r>
              <a:rPr lang="en-US" sz="1600" dirty="0" smtClean="0"/>
              <a:t>, P., &amp; </a:t>
            </a:r>
            <a:r>
              <a:rPr lang="en-US" sz="1600" dirty="0" err="1" smtClean="0"/>
              <a:t>Vockley</a:t>
            </a:r>
            <a:r>
              <a:rPr lang="en-US" sz="1600" dirty="0" smtClean="0"/>
              <a:t>, M.  (2011). </a:t>
            </a:r>
            <a:r>
              <a:rPr lang="en-US" sz="1600" i="1" dirty="0" smtClean="0"/>
              <a:t>The ECAR national study of undergraduate students and information technology</a:t>
            </a:r>
            <a:r>
              <a:rPr lang="en-US" sz="1600" dirty="0" smtClean="0"/>
              <a:t>. Boulder, CO: EDUCAUSE Center for Applied Research. Retrieved from http://www.educause.edu/ecar. (p. 15).</a:t>
            </a:r>
          </a:p>
          <a:p>
            <a:endParaRPr lang="en-US" sz="1600" dirty="0" smtClean="0"/>
          </a:p>
          <a:p>
            <a:r>
              <a:rPr lang="en-US" sz="1600" i="1" dirty="0" smtClean="0"/>
              <a:t>“The new </a:t>
            </a:r>
            <a:r>
              <a:rPr lang="en-US" sz="1600" i="1" dirty="0" err="1" smtClean="0"/>
              <a:t>Smartphones</a:t>
            </a:r>
            <a:r>
              <a:rPr lang="en-US" sz="1600" i="1" dirty="0" smtClean="0"/>
              <a:t> are very useful.  I can’t really think of anything more accessible than having a device where you can get everything on a little tablet.  There has been talk of gadgets like </a:t>
            </a:r>
            <a:r>
              <a:rPr lang="en-US" sz="1600" i="1" dirty="0" err="1" smtClean="0"/>
              <a:t>epaper</a:t>
            </a:r>
            <a:r>
              <a:rPr lang="en-US" sz="1600" i="1" dirty="0" smtClean="0"/>
              <a:t> where you can fold it out and it acts like a tablet and you can go through it.  That would be quite good, it would save a lot of, this is slightly off topic, it would save a lot of trees, and you just download it.  You buy a paper online then download it.  But as far as information gathering now I wouldn’t change anything right now.” Digital Visitors and Residents, (UKS3 0:31:54, Male Age 17)</a:t>
            </a:r>
          </a:p>
          <a:p>
            <a:endParaRPr lang="en-US" sz="1600" i="1" dirty="0" smtClean="0"/>
          </a:p>
          <a:p>
            <a:pPr>
              <a:buFont typeface="Arial" pitchFamily="34" charset="0"/>
              <a:buChar char="•"/>
            </a:pPr>
            <a:r>
              <a:rPr lang="en-US" sz="1600" b="0" dirty="0" smtClean="0"/>
              <a:t>Roving librarians (</a:t>
            </a:r>
            <a:r>
              <a:rPr lang="en-US" sz="1600" b="0" dirty="0" err="1" smtClean="0"/>
              <a:t>Zabel</a:t>
            </a:r>
            <a:r>
              <a:rPr lang="en-US" sz="1600" b="0" dirty="0" smtClean="0"/>
              <a:t>,</a:t>
            </a:r>
            <a:r>
              <a:rPr lang="en-US" sz="1600" b="0" baseline="0" dirty="0" smtClean="0"/>
              <a:t> 2011, pp. 175-176)</a:t>
            </a:r>
            <a:endParaRPr lang="en-US" sz="1600" b="0" dirty="0" smtClean="0"/>
          </a:p>
          <a:p>
            <a:pPr lvl="1">
              <a:buFont typeface="Arial" pitchFamily="34" charset="0"/>
              <a:buChar char="•"/>
            </a:pPr>
            <a:r>
              <a:rPr lang="en-US" sz="1600" b="0" dirty="0" smtClean="0"/>
              <a:t>Use mobile devices </a:t>
            </a:r>
          </a:p>
          <a:p>
            <a:pPr lvl="1">
              <a:buFont typeface="Arial" pitchFamily="34" charset="0"/>
              <a:buChar char="•"/>
            </a:pPr>
            <a:r>
              <a:rPr lang="en-US" sz="1600" b="0" dirty="0" smtClean="0"/>
              <a:t>Move from behind the reference desk</a:t>
            </a:r>
          </a:p>
          <a:p>
            <a:pPr>
              <a:buFont typeface="Arial" pitchFamily="34" charset="0"/>
              <a:buChar char="•"/>
            </a:pPr>
            <a:r>
              <a:rPr lang="en-US" sz="1600" b="0" dirty="0" smtClean="0"/>
              <a:t>Extend services to groups and/or students studying abroad</a:t>
            </a:r>
          </a:p>
          <a:p>
            <a:pPr lvl="1">
              <a:buFont typeface="Arial" pitchFamily="34" charset="0"/>
              <a:buChar char="•"/>
            </a:pPr>
            <a:r>
              <a:rPr lang="en-US" sz="1600" b="0" dirty="0" smtClean="0"/>
              <a:t>Videoconferencing via Skype, etc. </a:t>
            </a:r>
          </a:p>
          <a:p>
            <a:pPr>
              <a:buFont typeface="Arial" pitchFamily="34" charset="0"/>
              <a:buChar char="•"/>
            </a:pPr>
            <a:r>
              <a:rPr lang="en-US" sz="1600" b="0" dirty="0" smtClean="0"/>
              <a:t>Offer reference apps as mobile interfaces develop</a:t>
            </a:r>
          </a:p>
          <a:p>
            <a:pPr>
              <a:buFont typeface="Arial" pitchFamily="34" charset="0"/>
              <a:buChar char="•"/>
            </a:pPr>
            <a:endParaRPr lang="en-US" sz="1600" b="0" dirty="0" smtClean="0"/>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err="1" smtClean="0"/>
              <a:t>Zabel</a:t>
            </a:r>
            <a:r>
              <a:rPr lang="en-US" sz="1600" dirty="0" smtClean="0"/>
              <a:t>, D. (2011). </a:t>
            </a:r>
            <a:r>
              <a:rPr lang="en-US" sz="1600" i="1" dirty="0" smtClean="0"/>
              <a:t>Reference reborn: Breathing new life into public services librarianship</a:t>
            </a:r>
            <a:r>
              <a:rPr lang="en-US" sz="1600" dirty="0" smtClean="0"/>
              <a:t>. Santa Barbara, </a:t>
            </a:r>
            <a:r>
              <a:rPr lang="en-US" sz="1600" dirty="0" err="1" smtClean="0"/>
              <a:t>Calif</a:t>
            </a:r>
            <a:r>
              <a:rPr lang="en-US" sz="1600" dirty="0" smtClean="0"/>
              <a:t>: Libraries Unlimited. pp. 175-176.</a:t>
            </a:r>
          </a:p>
          <a:p>
            <a:pPr>
              <a:defRPr/>
            </a:pPr>
            <a:r>
              <a:rPr lang="en-US" sz="1600" b="1" dirty="0" smtClean="0"/>
              <a:t>Embedded librarians:</a:t>
            </a:r>
          </a:p>
          <a:p>
            <a:pPr defTabSz="914400" fontAlgn="base">
              <a:spcBef>
                <a:spcPct val="30000"/>
              </a:spcBef>
              <a:spcAft>
                <a:spcPct val="0"/>
              </a:spcAft>
              <a:defRPr/>
            </a:pPr>
            <a:r>
              <a:rPr lang="en-US" sz="1600" dirty="0" smtClean="0"/>
              <a:t>Librarians, too, are making themselves available to students and faculty through a number of channels including social media, such as </a:t>
            </a:r>
            <a:r>
              <a:rPr lang="en-US" sz="1600" dirty="0" err="1" smtClean="0"/>
              <a:t>Facebook</a:t>
            </a:r>
            <a:r>
              <a:rPr lang="en-US" sz="1600" dirty="0" smtClean="0"/>
              <a:t>, chat, IM, and text reference, as well as making themselves physically available within the academic departments, student unions, and cafeterias (ACRL Research Planning and Review Committee).</a:t>
            </a:r>
          </a:p>
          <a:p>
            <a:r>
              <a:rPr lang="en-US" sz="1600" dirty="0" smtClean="0"/>
              <a:t>. This is referred to as embedded librarianship (</a:t>
            </a:r>
            <a:r>
              <a:rPr lang="en-US" sz="1600" dirty="0" err="1" smtClean="0"/>
              <a:t>Kesselman</a:t>
            </a:r>
            <a:r>
              <a:rPr lang="en-US" sz="1600" dirty="0" smtClean="0"/>
              <a:t> &amp; </a:t>
            </a:r>
            <a:r>
              <a:rPr lang="en-US" sz="1600" dirty="0" err="1" smtClean="0"/>
              <a:t>Watstein</a:t>
            </a:r>
            <a:r>
              <a:rPr lang="en-US" sz="1600" dirty="0" smtClean="0"/>
              <a:t>, 2009). To be embedded is described by </a:t>
            </a:r>
            <a:r>
              <a:rPr lang="en-US" sz="1600" dirty="0" err="1" smtClean="0"/>
              <a:t>Kessleman</a:t>
            </a:r>
            <a:r>
              <a:rPr lang="en-US" sz="1600" dirty="0" smtClean="0"/>
              <a:t> and </a:t>
            </a:r>
            <a:r>
              <a:rPr lang="en-US" sz="1600" dirty="0" err="1" smtClean="0"/>
              <a:t>Watstein</a:t>
            </a:r>
            <a:r>
              <a:rPr lang="en-US" sz="1600" dirty="0" smtClean="0"/>
              <a:t> (2009): “with the dramatic increase in electronic resources and technological capabilities, bringing the library and the librarian to the user, wherever they are – office, laboratory, home, or even on their mobile deice is at the forefront of what it means to be embedded.” </a:t>
            </a:r>
          </a:p>
          <a:p>
            <a:r>
              <a:rPr lang="en-US" sz="1600" dirty="0" smtClean="0"/>
              <a:t> </a:t>
            </a:r>
          </a:p>
          <a:p>
            <a:r>
              <a:rPr lang="en-US" sz="1600" dirty="0" smtClean="0"/>
              <a:t>A perfect example of this was the October 2011 announcement that the William H. Welch Medical Library at Johns Hopkins University in Baltimore, MD would close its physical doors to patrons on January 1, 2012 (Kelley, 2011). The library continues to provide resources, which are completely online. One of the main reasons for the closing of the library was the decreasing use and circulation of physical materials (41 checkouts a day and 106 visits a day, OCLC Distinguished Seminar Series, 2012) and the exponential increase in the use of electronic materials. The librarians have been embedded within the academic departments for the past 6 years and are available to students and faculty via email or phone. </a:t>
            </a:r>
          </a:p>
          <a:p>
            <a:endParaRPr lang="en-US" sz="1600" dirty="0" smtClean="0"/>
          </a:p>
          <a:p>
            <a:r>
              <a:rPr lang="en-US" sz="1600" dirty="0" err="1" smtClean="0"/>
              <a:t>Kesselman</a:t>
            </a:r>
            <a:r>
              <a:rPr lang="en-US" sz="1600" dirty="0" smtClean="0"/>
              <a:t>, M. A., &amp; </a:t>
            </a:r>
            <a:r>
              <a:rPr lang="en-US" sz="1600" dirty="0" err="1" smtClean="0"/>
              <a:t>Watstein</a:t>
            </a:r>
            <a:r>
              <a:rPr lang="en-US" sz="1600" dirty="0" smtClean="0"/>
              <a:t>, S. B. (2009). Creating Opportunities: Embedded Librarians. </a:t>
            </a:r>
            <a:r>
              <a:rPr lang="en-US" sz="1600" i="1" dirty="0" smtClean="0"/>
              <a:t>Journal of Library Administration, 49, </a:t>
            </a:r>
            <a:r>
              <a:rPr lang="en-US" sz="1600" dirty="0" smtClean="0"/>
              <a:t>4, 383-400.</a:t>
            </a:r>
          </a:p>
          <a:p>
            <a:pPr>
              <a:defRPr/>
            </a:pPr>
            <a:endParaRPr lang="en-US" sz="1600" dirty="0" smtClean="0"/>
          </a:p>
          <a:p>
            <a:pPr>
              <a:defRPr/>
            </a:pPr>
            <a:r>
              <a:rPr lang="en-US" sz="1600" dirty="0" smtClean="0"/>
              <a:t>Kelley, M. (2011, October 27). Major medical library closing its doors to patrons and moving to digital model. </a:t>
            </a:r>
            <a:r>
              <a:rPr lang="en-US" sz="1600" i="1" dirty="0" smtClean="0"/>
              <a:t>The Digital Shift</a:t>
            </a:r>
            <a:r>
              <a:rPr lang="en-US" sz="1600" dirty="0" smtClean="0"/>
              <a:t>. Retrieved from http://www.thedigitalshift.com/2011/10/research/major-medical-library-closing-its-doors-to-patrons-and-moving-to-digital-model/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600" dirty="0" smtClean="0"/>
          </a:p>
          <a:p>
            <a:pPr>
              <a:buFont typeface="Arial" pitchFamily="34" charset="0"/>
              <a:buChar char="•"/>
            </a:pPr>
            <a:endParaRPr lang="en-US" sz="1800" b="0" dirty="0" smtClean="0"/>
          </a:p>
          <a:p>
            <a:endParaRPr lang="en-US" i="1" dirty="0" smtClean="0">
              <a:latin typeface="Trebuchet MS" pitchFamily="34" charset="0"/>
            </a:endParaRPr>
          </a:p>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Image: </a:t>
            </a:r>
            <a:r>
              <a:rPr lang="en-US" dirty="0" smtClean="0"/>
              <a:t>Microsoft Clip Art</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429658" y="4343400"/>
            <a:ext cx="5971142" cy="4114800"/>
          </a:xfrm>
          <a:noFill/>
          <a:ln/>
        </p:spPr>
        <p:txBody>
          <a:bodyPr>
            <a:normAutofit lnSpcReduction="10000"/>
          </a:bodyPr>
          <a:lstStyle/>
          <a:p>
            <a:r>
              <a:rPr lang="en-US" dirty="0" smtClean="0"/>
              <a:t>Chapter 1: Pull, Not Push—Attracting Potential Users</a:t>
            </a:r>
            <a:endParaRPr lang="en-US" b="1" dirty="0" smtClean="0"/>
          </a:p>
          <a:p>
            <a:endParaRPr lang="en-US" dirty="0" smtClean="0"/>
          </a:p>
          <a:p>
            <a:r>
              <a:rPr lang="en-US" dirty="0" smtClean="0"/>
              <a:t>When asked what would get them to try VRS, older adults wanted some hand holding as these comments indicate:</a:t>
            </a:r>
          </a:p>
          <a:p>
            <a:endParaRPr lang="en-US" dirty="0" smtClean="0"/>
          </a:p>
          <a:p>
            <a:r>
              <a:rPr lang="en-US" dirty="0" smtClean="0"/>
              <a:t>“I would need much guidance.” – </a:t>
            </a:r>
            <a:r>
              <a:rPr lang="en-US" i="1" dirty="0" smtClean="0"/>
              <a:t>Seeking</a:t>
            </a:r>
            <a:r>
              <a:rPr lang="en-US" i="1" baseline="0" dirty="0" smtClean="0"/>
              <a:t> Synchronicity, 2005-2008</a:t>
            </a:r>
            <a:r>
              <a:rPr lang="en-US" baseline="0" dirty="0" smtClean="0"/>
              <a:t>, </a:t>
            </a:r>
            <a:r>
              <a:rPr lang="en-US" dirty="0" smtClean="0"/>
              <a:t>Older Adult (Non-users Online Survey)</a:t>
            </a:r>
          </a:p>
          <a:p>
            <a:endParaRPr lang="en-US" dirty="0" smtClean="0"/>
          </a:p>
          <a:p>
            <a:r>
              <a:rPr lang="en-US" dirty="0" smtClean="0"/>
              <a:t>“Someone walking me through it.” – </a:t>
            </a:r>
            <a:r>
              <a:rPr lang="en-US" i="1" dirty="0" smtClean="0"/>
              <a:t>Seeking</a:t>
            </a:r>
            <a:r>
              <a:rPr lang="en-US" i="1" baseline="0" dirty="0" smtClean="0"/>
              <a:t> Synchronicity, 2005-2008</a:t>
            </a:r>
            <a:r>
              <a:rPr lang="en-US" baseline="0" dirty="0" smtClean="0"/>
              <a:t>, </a:t>
            </a:r>
            <a:r>
              <a:rPr lang="en-US" dirty="0" smtClean="0"/>
              <a:t>Older Adult (Non-users Online Survey)</a:t>
            </a:r>
          </a:p>
          <a:p>
            <a:endParaRPr lang="en-US" dirty="0" smtClean="0"/>
          </a:p>
          <a:p>
            <a:r>
              <a:rPr lang="en-US" dirty="0" smtClean="0"/>
              <a:t>“Perhaps someone could teach me on a face‑to‑face basis.” – </a:t>
            </a:r>
            <a:r>
              <a:rPr lang="en-US" i="1" dirty="0" smtClean="0"/>
              <a:t>Seeking</a:t>
            </a:r>
            <a:r>
              <a:rPr lang="en-US" i="1" baseline="0" dirty="0" smtClean="0"/>
              <a:t> Synchronicity, 2005-2008</a:t>
            </a:r>
            <a:r>
              <a:rPr lang="en-US" baseline="0" dirty="0" smtClean="0"/>
              <a:t>, </a:t>
            </a:r>
            <a:r>
              <a:rPr lang="en-US" dirty="0" smtClean="0"/>
              <a:t>Older Adult (Non-users Online Survey)</a:t>
            </a:r>
          </a:p>
          <a:p>
            <a:endParaRPr lang="en-US" dirty="0" smtClean="0"/>
          </a:p>
          <a:p>
            <a:pPr defTabSz="897301" eaLnBrk="0" fontAlgn="base" hangingPunct="0">
              <a:spcBef>
                <a:spcPct val="30000"/>
              </a:spcBef>
              <a:spcAft>
                <a:spcPct val="0"/>
              </a:spcAft>
              <a:defRPr/>
            </a:pPr>
            <a:r>
              <a:rPr lang="en-US" dirty="0" smtClean="0">
                <a:latin typeface="Arial" charset="0"/>
              </a:rPr>
              <a:t>I've never used this type of service and never knew it was available -- that's probably why I never tried it.  Also, in my everyday life I don't run </a:t>
            </a:r>
            <a:r>
              <a:rPr lang="en-US" dirty="0" err="1" smtClean="0">
                <a:latin typeface="Arial" charset="0"/>
              </a:rPr>
              <a:t>accross</a:t>
            </a:r>
            <a:r>
              <a:rPr lang="en-US" dirty="0" smtClean="0">
                <a:latin typeface="Arial" charset="0"/>
              </a:rPr>
              <a:t> the need to research something in depth (the internet usually has enough information) so I don't really have a need to chat with someone for reference help. – </a:t>
            </a:r>
            <a:r>
              <a:rPr lang="en-US" i="1" dirty="0" smtClean="0"/>
              <a:t>Seeking</a:t>
            </a:r>
            <a:r>
              <a:rPr lang="en-US" i="1" baseline="0" dirty="0" smtClean="0"/>
              <a:t> Synchronicity, 2005-2008</a:t>
            </a:r>
            <a:r>
              <a:rPr lang="en-US" baseline="0" dirty="0" smtClean="0"/>
              <a:t>, </a:t>
            </a:r>
            <a:r>
              <a:rPr lang="en-US" dirty="0" err="1" smtClean="0">
                <a:latin typeface="Arial" charset="0"/>
              </a:rPr>
              <a:t>Millenial</a:t>
            </a:r>
            <a:r>
              <a:rPr lang="en-US" dirty="0" smtClean="0">
                <a:latin typeface="Arial" charset="0"/>
              </a:rPr>
              <a:t> (Non-users Online Survey) </a:t>
            </a:r>
            <a:endParaRPr lang="en-US" dirty="0" smtClean="0"/>
          </a:p>
        </p:txBody>
      </p:sp>
      <p:sp>
        <p:nvSpPr>
          <p:cNvPr id="66564" name="Slide Number Placeholder 3"/>
          <p:cNvSpPr>
            <a:spLocks noGrp="1"/>
          </p:cNvSpPr>
          <p:nvPr>
            <p:ph type="sldNum" sz="quarter" idx="5"/>
          </p:nvPr>
        </p:nvSpPr>
        <p:spPr>
          <a:noFill/>
        </p:spPr>
        <p:txBody>
          <a:bodyPr/>
          <a:lstStyle/>
          <a:p>
            <a:fld id="{447282EF-FEBE-4B3B-8B43-0959D3C4F30B}"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029075" cy="3021013"/>
          </a:xfrm>
        </p:spPr>
      </p:sp>
      <p:sp>
        <p:nvSpPr>
          <p:cNvPr id="3" name="Notes Placeholder 2"/>
          <p:cNvSpPr>
            <a:spLocks noGrp="1"/>
          </p:cNvSpPr>
          <p:nvPr>
            <p:ph type="body" idx="1"/>
          </p:nvPr>
        </p:nvSpPr>
        <p:spPr>
          <a:xfrm>
            <a:off x="0" y="3020991"/>
            <a:ext cx="6858000" cy="6065133"/>
          </a:xfrm>
        </p:spPr>
        <p:txBody>
          <a:bodyPr>
            <a:normAutofit fontScale="25000" lnSpcReduction="20000"/>
          </a:bodyPr>
          <a:lstStyle/>
          <a:p>
            <a:pPr marL="238101" indent="-225402">
              <a:spcBef>
                <a:spcPct val="50000"/>
              </a:spcBef>
              <a:buClr>
                <a:srgbClr val="FF7600"/>
              </a:buClr>
            </a:pPr>
            <a:r>
              <a:rPr lang="en-US" sz="3600" i="1" dirty="0" smtClean="0"/>
              <a:t>Image: </a:t>
            </a:r>
            <a:r>
              <a:rPr lang="en-US" sz="3600" dirty="0" smtClean="0">
                <a:hlinkClick r:id="rId3"/>
              </a:rPr>
              <a:t>http://www.carnegielibrary.org/research/ask/</a:t>
            </a:r>
            <a:endParaRPr lang="en-US" sz="3600" dirty="0" smtClean="0"/>
          </a:p>
          <a:p>
            <a:pPr marL="238101" indent="-225402">
              <a:spcBef>
                <a:spcPct val="50000"/>
              </a:spcBef>
              <a:buClr>
                <a:srgbClr val="FF7600"/>
              </a:buClr>
            </a:pPr>
            <a:endParaRPr lang="en-US" sz="3600" i="1" dirty="0" smtClean="0"/>
          </a:p>
          <a:p>
            <a:pPr indent="12700">
              <a:spcBef>
                <a:spcPct val="50000"/>
              </a:spcBef>
              <a:buClr>
                <a:srgbClr val="FF7600"/>
              </a:buClr>
            </a:pPr>
            <a:r>
              <a:rPr lang="en-US" sz="3600" i="0" dirty="0" smtClean="0"/>
              <a:t>Radford, M. L., &amp; </a:t>
            </a:r>
            <a:r>
              <a:rPr lang="en-US" sz="3600" i="0" dirty="0" err="1" smtClean="0"/>
              <a:t>Connaway</a:t>
            </a:r>
            <a:r>
              <a:rPr lang="en-US" sz="3600" i="0" dirty="0" smtClean="0"/>
              <a:t>, L. S. (2010). “I stay away from the unknown, I guess.” Measuring impact and understanding critical factors for Millennial Generation and adult non-users of</a:t>
            </a:r>
            <a:r>
              <a:rPr lang="en-US" sz="3600" i="0" baseline="0" dirty="0" smtClean="0"/>
              <a:t> </a:t>
            </a:r>
            <a:r>
              <a:rPr lang="en-US" sz="3600" i="0" dirty="0" smtClean="0"/>
              <a:t>virtual reference services. In Online proceedings of the Fifth Annual </a:t>
            </a:r>
            <a:r>
              <a:rPr lang="en-US" sz="3600" i="0" dirty="0" err="1" smtClean="0"/>
              <a:t>iConference</a:t>
            </a:r>
            <a:r>
              <a:rPr lang="en-US" sz="3600" i="0" dirty="0" smtClean="0"/>
              <a:t>, University of Illinois at Urbana-Champaign, February 3-6, 2010. [Available: http://nora.lis.uiuc.edu/images/iConferences/2010papers2_Page-Zhang.pdf] </a:t>
            </a:r>
            <a:endParaRPr lang="en-US" sz="3600" i="1" dirty="0" smtClean="0"/>
          </a:p>
          <a:p>
            <a:pPr marL="57150" indent="-44450">
              <a:spcBef>
                <a:spcPct val="50000"/>
              </a:spcBef>
              <a:buClr>
                <a:srgbClr val="FF7600"/>
              </a:buClr>
            </a:pPr>
            <a:r>
              <a:rPr lang="en-US" sz="3600" i="1" dirty="0" smtClean="0"/>
              <a:t>“[Market] it more. Because I didn’t hear about it until I started working at this job a few months ago.” –User (Focus Group, Rutgers University, June 5, 2006) , Seeking Synchronicity</a:t>
            </a:r>
          </a:p>
          <a:p>
            <a:pPr marL="238101" indent="-225402">
              <a:spcBef>
                <a:spcPct val="50000"/>
              </a:spcBef>
              <a:buClr>
                <a:srgbClr val="FF7600"/>
              </a:buClr>
              <a:buFont typeface="Arial" pitchFamily="34" charset="0"/>
              <a:buChar char="•"/>
            </a:pPr>
            <a:r>
              <a:rPr lang="en-US" sz="3600" dirty="0" smtClean="0"/>
              <a:t>VRS meets users where they are</a:t>
            </a:r>
          </a:p>
          <a:p>
            <a:pPr marL="695255" lvl="1" indent="-225402">
              <a:spcBef>
                <a:spcPct val="50000"/>
              </a:spcBef>
              <a:buClr>
                <a:srgbClr val="FF7600"/>
              </a:buClr>
              <a:buFont typeface="Arial" pitchFamily="34" charset="0"/>
              <a:buChar char="•"/>
            </a:pPr>
            <a:r>
              <a:rPr lang="en-US" sz="3600" dirty="0" smtClean="0"/>
              <a:t>Text, e-mail, chat</a:t>
            </a:r>
          </a:p>
          <a:p>
            <a:pPr lvl="1">
              <a:buClr>
                <a:srgbClr val="FF7600"/>
              </a:buClr>
              <a:buFont typeface="Arial" pitchFamily="34" charset="0"/>
              <a:buChar char="•"/>
            </a:pPr>
            <a:r>
              <a:rPr lang="en-US" sz="3600" dirty="0" smtClean="0"/>
              <a:t>     </a:t>
            </a:r>
            <a:r>
              <a:rPr lang="en-US" sz="3600" dirty="0" err="1" smtClean="0"/>
              <a:t>Facebook</a:t>
            </a:r>
            <a:r>
              <a:rPr lang="en-US" sz="3600" dirty="0" smtClean="0"/>
              <a:t> (</a:t>
            </a:r>
            <a:r>
              <a:rPr lang="en-US" sz="3600" dirty="0" err="1" smtClean="0"/>
              <a:t>DeSantis</a:t>
            </a:r>
            <a:r>
              <a:rPr lang="en-US" sz="3600" dirty="0" smtClean="0"/>
              <a:t>)</a:t>
            </a:r>
          </a:p>
          <a:p>
            <a:pPr marL="1143356" lvl="2" indent="-225402">
              <a:spcBef>
                <a:spcPct val="50000"/>
              </a:spcBef>
              <a:buClr>
                <a:srgbClr val="FF7600"/>
              </a:buClr>
              <a:buFont typeface="Arial" pitchFamily="34" charset="0"/>
              <a:buChar char="•"/>
            </a:pPr>
            <a:r>
              <a:rPr lang="en-US" sz="3600" dirty="0" smtClean="0"/>
              <a:t>Joe McDonald, sophomore at University of Nevada, Las Vegas in 1913, and girlfriend and future wife, Leola Lewis</a:t>
            </a:r>
          </a:p>
          <a:p>
            <a:pPr marL="238101" indent="-225402">
              <a:spcBef>
                <a:spcPct val="50000"/>
              </a:spcBef>
              <a:buClr>
                <a:srgbClr val="FF7600"/>
              </a:buClr>
              <a:buFont typeface="Arial" pitchFamily="34" charset="0"/>
              <a:buChar char="•"/>
            </a:pPr>
            <a:r>
              <a:rPr lang="en-US" sz="3600" dirty="0" smtClean="0"/>
              <a:t>Librarians’ expertise can deliver quality sources to users through VRS that they cannot find with a Google search</a:t>
            </a:r>
          </a:p>
          <a:p>
            <a:pPr marL="238101" indent="-225402">
              <a:spcBef>
                <a:spcPct val="50000"/>
              </a:spcBef>
              <a:buClr>
                <a:srgbClr val="FF7600"/>
              </a:buClr>
              <a:buFont typeface="Arial" pitchFamily="34" charset="0"/>
              <a:buChar char="•"/>
            </a:pPr>
            <a:endParaRPr lang="en-US" sz="3600" i="1" dirty="0" smtClean="0"/>
          </a:p>
          <a:p>
            <a:pPr defTabSz="896203" fontAlgn="base">
              <a:spcBef>
                <a:spcPct val="30000"/>
              </a:spcBef>
              <a:spcAft>
                <a:spcPct val="0"/>
              </a:spcAft>
              <a:buFont typeface="Arial" pitchFamily="34" charset="0"/>
              <a:buChar char="•"/>
              <a:defRPr/>
            </a:pPr>
            <a:r>
              <a:rPr lang="en-US" sz="3600" dirty="0" smtClean="0"/>
              <a:t>Library systems need to look and function more like search engines, e.g., Google and Yahoo, and services, e.g., Amazon.com since these are familiar to users who are comfortable and confident in using them (p.5).</a:t>
            </a:r>
          </a:p>
          <a:p>
            <a:pPr>
              <a:buFont typeface="Arial" pitchFamily="34" charset="0"/>
              <a:buChar char="•"/>
            </a:pPr>
            <a:r>
              <a:rPr lang="en-US" sz="3600" dirty="0" smtClean="0"/>
              <a:t>36% of respondents reported being extremely familiar with search engines while only 26% reported being very familiar with libraries (p. 1-8) </a:t>
            </a:r>
          </a:p>
          <a:p>
            <a:pPr marL="238101" indent="-225402">
              <a:buFont typeface="Arial" pitchFamily="34" charset="0"/>
              <a:buChar char="•"/>
            </a:pPr>
            <a:r>
              <a:rPr lang="en-US" sz="3600" dirty="0" smtClean="0"/>
              <a:t>VRS meets users where they are</a:t>
            </a:r>
          </a:p>
          <a:p>
            <a:pPr marL="695255" lvl="1" indent="-225402">
              <a:buFont typeface="Arial" pitchFamily="34" charset="0"/>
              <a:buChar char="•"/>
            </a:pPr>
            <a:r>
              <a:rPr lang="en-US" sz="3600" dirty="0" smtClean="0"/>
              <a:t>Text, e-mail, chat</a:t>
            </a:r>
          </a:p>
          <a:p>
            <a:pPr lvl="1">
              <a:buFont typeface="Arial" pitchFamily="34" charset="0"/>
              <a:buChar char="•"/>
            </a:pPr>
            <a:r>
              <a:rPr lang="en-US" sz="3600" dirty="0" smtClean="0"/>
              <a:t>     </a:t>
            </a:r>
            <a:r>
              <a:rPr lang="en-US" sz="3600" dirty="0" err="1" smtClean="0"/>
              <a:t>Facebook</a:t>
            </a:r>
            <a:r>
              <a:rPr lang="en-US" sz="3600" dirty="0" smtClean="0"/>
              <a:t> (</a:t>
            </a:r>
            <a:r>
              <a:rPr lang="en-US" sz="3600" dirty="0" err="1" smtClean="0"/>
              <a:t>DeSantis</a:t>
            </a:r>
            <a:r>
              <a:rPr lang="en-US" sz="3600" dirty="0" smtClean="0"/>
              <a:t>)</a:t>
            </a:r>
          </a:p>
          <a:p>
            <a:pPr marL="1143356" lvl="2" indent="-225402">
              <a:buFont typeface="Arial" pitchFamily="34" charset="0"/>
              <a:buChar char="•"/>
            </a:pPr>
            <a:r>
              <a:rPr lang="en-US" sz="3600" dirty="0" smtClean="0"/>
              <a:t>Joe McDonald, sophomore at University of Nevada, Reno in 1913, and girlfriend and future wife, Leola Lewis</a:t>
            </a:r>
          </a:p>
          <a:p>
            <a:pPr marL="238101" indent="-225402">
              <a:buFont typeface="Arial" pitchFamily="34" charset="0"/>
              <a:buChar char="•"/>
            </a:pPr>
            <a:r>
              <a:rPr lang="en-US" sz="3600" dirty="0" smtClean="0"/>
              <a:t>Librarians’ expertise can deliver quality sources to users through VRS that they cannot find with a Google search</a:t>
            </a:r>
          </a:p>
          <a:p>
            <a:pPr marL="238101" indent="-225402"/>
            <a:endParaRPr lang="en-US" sz="3600" dirty="0" smtClean="0"/>
          </a:p>
          <a:p>
            <a:pPr defTabSz="896203" fontAlgn="base">
              <a:spcBef>
                <a:spcPct val="30000"/>
              </a:spcBef>
              <a:spcAft>
                <a:spcPct val="0"/>
              </a:spcAft>
              <a:defRPr/>
            </a:pPr>
            <a:r>
              <a:rPr lang="en-US" sz="3600" dirty="0" err="1" smtClean="0"/>
              <a:t>Connaway</a:t>
            </a:r>
            <a:r>
              <a:rPr lang="en-US" sz="3600" dirty="0" smtClean="0"/>
              <a:t>, L.S., &amp; Dickey, T.J. (2010). </a:t>
            </a:r>
            <a:r>
              <a:rPr lang="en-US" sz="3600" i="1" dirty="0" smtClean="0"/>
              <a:t>Digital information seekers: Report of findings from selected OCLC, RIN, and JISC user behavior projects. </a:t>
            </a:r>
            <a:r>
              <a:rPr lang="en-US" sz="3600" u="sng" dirty="0" smtClean="0">
                <a:hlinkClick r:id="rId4"/>
              </a:rPr>
              <a:t>http://www.jisc.ac.uk/media/documents/publications/reports/2010/digitalinformationseekerreport.pdf</a:t>
            </a:r>
            <a:r>
              <a:rPr lang="en-US" sz="3600" u="sng" dirty="0" smtClean="0"/>
              <a:t> </a:t>
            </a:r>
            <a:r>
              <a:rPr lang="en-US" sz="3600" dirty="0" smtClean="0"/>
              <a:t> (p. 5).</a:t>
            </a:r>
          </a:p>
          <a:p>
            <a:pPr defTabSz="896203" fontAlgn="base">
              <a:spcBef>
                <a:spcPct val="30000"/>
              </a:spcBef>
              <a:spcAft>
                <a:spcPct val="0"/>
              </a:spcAft>
              <a:defRPr/>
            </a:pPr>
            <a:endParaRPr lang="en-US" sz="3600" dirty="0" smtClean="0"/>
          </a:p>
          <a:p>
            <a:pPr defTabSz="896203" fontAlgn="base">
              <a:spcBef>
                <a:spcPct val="30000"/>
              </a:spcBef>
              <a:spcAft>
                <a:spcPct val="0"/>
              </a:spcAft>
              <a:defRPr/>
            </a:pPr>
            <a:r>
              <a:rPr lang="en-US" sz="3600" dirty="0" smtClean="0"/>
              <a:t>De Rosa, C. (2005). Perceptions of libraries and information resources: A report to the OCLC membership. Dublin, Ohio: OCLC Online Computer Library Center (p.1-8). Retrieved from </a:t>
            </a:r>
            <a:r>
              <a:rPr lang="en-US" sz="3600" dirty="0" smtClean="0">
                <a:hlinkClick r:id="rId5"/>
              </a:rPr>
              <a:t>http://www.oclc.org/reports/2010perceptions/2010perceptions_all_singlepage.pdf</a:t>
            </a:r>
            <a:endParaRPr lang="en-US" sz="3600" dirty="0" smtClean="0"/>
          </a:p>
          <a:p>
            <a:pPr defTabSz="896203" fontAlgn="base">
              <a:spcBef>
                <a:spcPct val="30000"/>
              </a:spcBef>
              <a:spcAft>
                <a:spcPct val="0"/>
              </a:spcAft>
              <a:defRPr/>
            </a:pPr>
            <a:endParaRPr lang="en-US" sz="3600" dirty="0" smtClean="0"/>
          </a:p>
          <a:p>
            <a:pPr defTabSz="896203" fontAlgn="base">
              <a:spcBef>
                <a:spcPct val="30000"/>
              </a:spcBef>
              <a:spcAft>
                <a:spcPct val="0"/>
              </a:spcAft>
              <a:defRPr/>
            </a:pPr>
            <a:r>
              <a:rPr lang="en-US" sz="3600" dirty="0" err="1" smtClean="0"/>
              <a:t>DeSantis</a:t>
            </a:r>
            <a:r>
              <a:rPr lang="en-US" sz="3600" dirty="0" smtClean="0"/>
              <a:t>, N. (2012, January 6). On </a:t>
            </a:r>
            <a:r>
              <a:rPr lang="en-US" sz="3600" dirty="0" err="1" smtClean="0"/>
              <a:t>Facebook</a:t>
            </a:r>
            <a:r>
              <a:rPr lang="en-US" sz="3600" dirty="0" smtClean="0"/>
              <a:t>, librarian brings 2 students from the early 1900s to life. </a:t>
            </a:r>
            <a:r>
              <a:rPr lang="en-US" sz="3600" i="1" dirty="0" smtClean="0"/>
              <a:t>Chronicle of Higher Education. </a:t>
            </a:r>
            <a:r>
              <a:rPr lang="en-US" sz="3600" dirty="0" smtClean="0"/>
              <a:t>Retrieved from </a:t>
            </a:r>
            <a:r>
              <a:rPr lang="en-US" sz="3600" u="sng" dirty="0" smtClean="0">
                <a:hlinkClick r:id="rId4"/>
              </a:rPr>
              <a:t>http://chronicle.com/blogs/wiredcampus/on-facebook-librarian-brings-two-students-from-the-early-1900s-to-life/34845</a:t>
            </a:r>
          </a:p>
          <a:p>
            <a:pPr defTabSz="914307"/>
            <a:endParaRPr lang="en-US" sz="3600" dirty="0" smtClean="0"/>
          </a:p>
          <a:p>
            <a:pPr defTabSz="914307"/>
            <a:r>
              <a:rPr lang="en-US" sz="3600" dirty="0" smtClean="0"/>
              <a:t>“However, I would have used Google if I had had internet connection, because if you spell something incorrectly, there is a notice saying “did you mean to spell ____?” with the correct spelling of the word.  So that would have been my first choice of thing to do in this situation, but the dictionary application worked fine since I did not have internet connection.” </a:t>
            </a:r>
            <a:r>
              <a:rPr lang="en-US" sz="3600" i="1" dirty="0" smtClean="0"/>
              <a:t>Digital</a:t>
            </a:r>
            <a:r>
              <a:rPr lang="en-US" sz="3600" i="1" baseline="0" dirty="0" smtClean="0"/>
              <a:t> Visitors and Residents, </a:t>
            </a:r>
            <a:r>
              <a:rPr lang="en-US" sz="3600" dirty="0" smtClean="0"/>
              <a:t>(USS3 </a:t>
            </a:r>
            <a:r>
              <a:rPr lang="en-US" sz="3600" dirty="0" err="1" smtClean="0"/>
              <a:t>Emg</a:t>
            </a:r>
            <a:r>
              <a:rPr lang="en-US" sz="3600" dirty="0" smtClean="0"/>
              <a:t> Diary 2 / 5/15/2011, Female Age 19)</a:t>
            </a:r>
          </a:p>
          <a:p>
            <a:pPr defTabSz="914307"/>
            <a:endParaRPr lang="en-US" sz="3600" dirty="0" smtClean="0"/>
          </a:p>
          <a:p>
            <a:pPr defTabSz="914307"/>
            <a:r>
              <a:rPr lang="en-US" sz="3600" dirty="0" smtClean="0"/>
              <a:t>“I find Google a lot easier than going to the library website because I don’t know, it’s just like sometimes so many journals come up and when you look at the first ten and they just don’t make any sense I, kind of, give up. Google, I don’t know. It’s just Google it’s – I find it easier just to look through anything.” </a:t>
            </a:r>
            <a:r>
              <a:rPr lang="en-US" sz="3600" i="1" dirty="0" smtClean="0"/>
              <a:t>Digital</a:t>
            </a:r>
            <a:r>
              <a:rPr lang="en-US" sz="3600" i="1" baseline="0" dirty="0" smtClean="0"/>
              <a:t> Visitors and Residents, </a:t>
            </a:r>
            <a:r>
              <a:rPr lang="en-US" sz="3600" dirty="0" smtClean="0"/>
              <a:t>(USU7 0:34:11, Female Age 19)</a:t>
            </a:r>
          </a:p>
          <a:p>
            <a:pPr defTabSz="914307"/>
            <a:endParaRPr lang="en-US" sz="3600" dirty="0" smtClean="0"/>
          </a:p>
          <a:p>
            <a:pPr marL="0" marR="0" indent="0" algn="l" defTabSz="914307" rtl="0" eaLnBrk="1" fontAlgn="auto" latinLnBrk="0" hangingPunct="1">
              <a:lnSpc>
                <a:spcPct val="100000"/>
              </a:lnSpc>
              <a:spcBef>
                <a:spcPts val="0"/>
              </a:spcBef>
              <a:spcAft>
                <a:spcPts val="0"/>
              </a:spcAft>
              <a:buClrTx/>
              <a:buSzTx/>
              <a:buFontTx/>
              <a:buNone/>
              <a:tabLst/>
              <a:defRPr/>
            </a:pPr>
            <a:r>
              <a:rPr lang="en-US" sz="3600" dirty="0" smtClean="0"/>
              <a:t>“Being at University allows you membership of a large and well respected library on campus. There are librarians and other staff who can help you if you need advice, whereas searching online you can’t ask anyone for help.” (Undergraduate, Age 18, Australia) De Rosa, C. (2005). Perceptions of libraries and information resources: A report to the OCLC membership. Dublin, Ohio: OCLC Online Computer Library Center. </a:t>
            </a:r>
          </a:p>
          <a:p>
            <a:pPr defTabSz="914307"/>
            <a:endParaRPr lang="en-US" sz="3600" dirty="0" smtClean="0"/>
          </a:p>
          <a:p>
            <a:pPr marL="238101" indent="-225402">
              <a:lnSpc>
                <a:spcPct val="120000"/>
              </a:lnSpc>
              <a:spcBef>
                <a:spcPct val="50000"/>
              </a:spcBef>
              <a:buClr>
                <a:srgbClr val="FF7600"/>
              </a:buClr>
              <a:buFont typeface="Arial" pitchFamily="34" charset="0"/>
              <a:buChar char="•"/>
            </a:pPr>
            <a:endParaRPr lang="en-US" sz="3600" dirty="0" smtClean="0"/>
          </a:p>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223630" y="4344025"/>
            <a:ext cx="6336196" cy="4650074"/>
          </a:xfrm>
        </p:spPr>
        <p:txBody>
          <a:bodyPr>
            <a:normAutofit fontScale="85000" lnSpcReduction="20000"/>
          </a:bodyPr>
          <a:lstStyle/>
          <a:p>
            <a:pPr>
              <a:defRPr/>
            </a:pPr>
            <a:r>
              <a:rPr lang="en-US" i="1" dirty="0" smtClean="0"/>
              <a:t>Image:</a:t>
            </a:r>
            <a:r>
              <a:rPr lang="en-US" i="1" baseline="0" dirty="0" smtClean="0"/>
              <a:t> </a:t>
            </a:r>
            <a:r>
              <a:rPr lang="en-US" i="0" baseline="0" dirty="0" smtClean="0"/>
              <a:t>Microsoft Clip Art</a:t>
            </a:r>
            <a:endParaRPr lang="en-US" i="1" dirty="0" smtClean="0"/>
          </a:p>
          <a:p>
            <a:pPr>
              <a:defRPr/>
            </a:pPr>
            <a:r>
              <a:rPr lang="en-US" dirty="0" smtClean="0"/>
              <a:t>Chapter 1: Pull, Not Push—Attracting Potential Users</a:t>
            </a:r>
            <a:endParaRPr lang="en-US" b="1" dirty="0" smtClean="0"/>
          </a:p>
          <a:p>
            <a:pPr>
              <a:defRPr/>
            </a:pPr>
            <a:endParaRPr lang="en-US" b="1" dirty="0" smtClean="0"/>
          </a:p>
          <a:p>
            <a:pPr>
              <a:lnSpc>
                <a:spcPct val="110000"/>
              </a:lnSpc>
              <a:defRPr/>
            </a:pPr>
            <a:r>
              <a:rPr lang="en-US" b="1" dirty="0" smtClean="0"/>
              <a:t>Recommendations</a:t>
            </a:r>
          </a:p>
          <a:p>
            <a:pPr>
              <a:lnSpc>
                <a:spcPct val="110000"/>
              </a:lnSpc>
              <a:defRPr/>
            </a:pPr>
            <a:r>
              <a:rPr lang="en-US" dirty="0" smtClean="0"/>
              <a:t>In providing VRS, libraries are clearly attempting to offer an easy, convenient, Web-based alternative service to live reference. When asked in telephone interviews what might convince them to try VR, 61% of our participants listed some factor related to convenience. Being unaware of VRS is the biggest factor for not using it. The factors listed above clearly outweigh the convenience factor of chat reference and limit the widespread use of VRS.</a:t>
            </a:r>
          </a:p>
          <a:p>
            <a:pPr>
              <a:defRPr/>
            </a:pPr>
            <a:r>
              <a:rPr lang="en-US" dirty="0" smtClean="0"/>
              <a:t>Our strongest recommendation to boost use of VRS is to introduce and demonstrate online alternatives during </a:t>
            </a:r>
            <a:r>
              <a:rPr lang="en-US" b="1" dirty="0" smtClean="0"/>
              <a:t>in-person reference sessions, library use instruction classes and library programs. Taking the initiative to educate users in the physical library about </a:t>
            </a:r>
          </a:p>
          <a:p>
            <a:pPr>
              <a:defRPr/>
            </a:pPr>
            <a:endParaRPr lang="en-US" b="1" dirty="0" smtClean="0"/>
          </a:p>
          <a:p>
            <a:pPr>
              <a:defRPr/>
            </a:pPr>
            <a:r>
              <a:rPr lang="en-US" b="1" dirty="0" smtClean="0"/>
              <a:t>VR options addresses </a:t>
            </a:r>
            <a:r>
              <a:rPr lang="en-US" dirty="0" smtClean="0"/>
              <a:t>all three of the main issues we identified:</a:t>
            </a:r>
          </a:p>
          <a:p>
            <a:pPr>
              <a:defRPr/>
            </a:pPr>
            <a:r>
              <a:rPr lang="en-US" dirty="0" smtClean="0"/>
              <a:t>• First, by acknowledging and leveraging the positive relationship that users have with librarians </a:t>
            </a:r>
            <a:r>
              <a:rPr lang="en-US" dirty="0" err="1" smtClean="0"/>
              <a:t>FtF</a:t>
            </a:r>
            <a:r>
              <a:rPr lang="en-US" dirty="0" smtClean="0"/>
              <a:t>, the promotion of VRS can become an extension of that bond, rather than competing with it. The trust that users place in live librarians—and that we hope would be validated in every reference session, either in person or virtually—can then help users overcome their initial reluctance.</a:t>
            </a:r>
          </a:p>
          <a:p>
            <a:pPr>
              <a:defRPr/>
            </a:pPr>
            <a:r>
              <a:rPr lang="en-US" dirty="0" smtClean="0"/>
              <a:t>• Since most users were not even aware of VRS, there is probably no better moment to promote them than in the live, library environment. In the live environment, a current, active library user makes a much more impressionable and persuadable user. Any marketing done, even reasonably priced marketing, such as “viral marketing” (referrals), can help promote VRS. Not knowing about the service makes it impossible to use!</a:t>
            </a:r>
          </a:p>
          <a:p>
            <a:pPr>
              <a:defRPr/>
            </a:pPr>
            <a:r>
              <a:rPr lang="en-US" dirty="0" smtClean="0"/>
              <a:t>• Introduction of the service by a trusted librarian may go a long way toward allaying the fears of users, especially younger ones. If librarians acknowledge the validity of these concerns, they can place the use of VR within a broader context, initiating a discussion about media literacy in general.</a:t>
            </a:r>
            <a:endParaRPr lang="en-US" dirty="0"/>
          </a:p>
        </p:txBody>
      </p:sp>
      <p:sp>
        <p:nvSpPr>
          <p:cNvPr id="69636" name="Slide Number Placeholder 3"/>
          <p:cNvSpPr>
            <a:spLocks noGrp="1"/>
          </p:cNvSpPr>
          <p:nvPr>
            <p:ph type="sldNum" sz="quarter" idx="5"/>
          </p:nvPr>
        </p:nvSpPr>
        <p:spPr>
          <a:noFill/>
        </p:spPr>
        <p:txBody>
          <a:bodyPr/>
          <a:lstStyle/>
          <a:p>
            <a:fld id="{62DC5F49-668B-4C26-9877-55432A9E7008}"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372717" y="4344025"/>
            <a:ext cx="6187109" cy="4425221"/>
          </a:xfrm>
          <a:noFill/>
          <a:ln/>
        </p:spPr>
        <p:txBody>
          <a:bodyPr>
            <a:normAutofit fontScale="850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Image</a:t>
            </a:r>
            <a:r>
              <a:rPr lang="en-US" dirty="0" smtClean="0"/>
              <a:t>: </a:t>
            </a:r>
            <a:r>
              <a:rPr lang="en-US" sz="1400" dirty="0" smtClean="0"/>
              <a:t>Microsoft Clip Art</a:t>
            </a:r>
          </a:p>
          <a:p>
            <a:endParaRPr lang="en-US" dirty="0" smtClean="0"/>
          </a:p>
          <a:p>
            <a:r>
              <a:rPr lang="en-US" dirty="0" smtClean="0"/>
              <a:t>Chapter 2: Double Vision—How Users’ And Librarians’ Views on Virtual Reference Differ</a:t>
            </a:r>
            <a:endParaRPr lang="en-US" b="1" dirty="0" smtClean="0"/>
          </a:p>
          <a:p>
            <a:endParaRPr lang="en-US" b="1" dirty="0" smtClean="0"/>
          </a:p>
          <a:p>
            <a:r>
              <a:rPr lang="en-US" dirty="0" smtClean="0"/>
              <a:t>Chapter 4: “Way Sweet” or “Just Wrong:” Critical Factors for Virtual Reference Success</a:t>
            </a:r>
          </a:p>
          <a:p>
            <a:endParaRPr lang="en-US" dirty="0" smtClean="0"/>
          </a:p>
          <a:p>
            <a:r>
              <a:rPr lang="en-US" dirty="0" smtClean="0"/>
              <a:t>It also is vitally important to remember to “show your smile” in VR. As far as relationships go, many factors contribute to a positive VR interaction. These include interpersonal issues such as attitude, relationship quality and rituals of polite behavior; skill-related factors, such as the ability to teach, convey information and demonstrate knowledge; and convenience/ease of use.</a:t>
            </a:r>
          </a:p>
          <a:p>
            <a:endParaRPr lang="en-US" b="1" dirty="0" smtClean="0"/>
          </a:p>
          <a:p>
            <a:r>
              <a:rPr lang="en-US" b="0" dirty="0" smtClean="0"/>
              <a:t>VR Users Value</a:t>
            </a:r>
            <a:r>
              <a:rPr lang="en-US" b="0" baseline="0" dirty="0" smtClean="0"/>
              <a:t> </a:t>
            </a:r>
            <a:r>
              <a:rPr lang="en-US" b="0" dirty="0" smtClean="0"/>
              <a:t>Relationships with VR Librarians Who:</a:t>
            </a:r>
          </a:p>
          <a:p>
            <a:pPr lvl="1">
              <a:buFontTx/>
              <a:buChar char="•"/>
            </a:pPr>
            <a:r>
              <a:rPr lang="en-US" b="0" dirty="0" smtClean="0"/>
              <a:t>Offer opinions/advice</a:t>
            </a:r>
          </a:p>
          <a:p>
            <a:pPr lvl="1">
              <a:buFontTx/>
              <a:buChar char="•"/>
            </a:pPr>
            <a:r>
              <a:rPr lang="en-US" b="0" dirty="0" smtClean="0"/>
              <a:t>Explain search strategy</a:t>
            </a:r>
          </a:p>
          <a:p>
            <a:pPr lvl="1">
              <a:buFontTx/>
              <a:buChar char="•"/>
            </a:pPr>
            <a:r>
              <a:rPr lang="en-US" b="0" dirty="0" smtClean="0"/>
              <a:t>Are less formal (e.g., use chat speak)</a:t>
            </a:r>
          </a:p>
          <a:p>
            <a:pPr lvl="1">
              <a:buFontTx/>
              <a:buChar char="•"/>
            </a:pPr>
            <a:r>
              <a:rPr lang="en-US" b="0" dirty="0" smtClean="0"/>
              <a:t>Encourage users during reference encounter</a:t>
            </a:r>
          </a:p>
          <a:p>
            <a:pPr lvl="1">
              <a:buFontTx/>
              <a:buChar char="•"/>
            </a:pPr>
            <a:r>
              <a:rPr lang="en-US" b="0" dirty="0" smtClean="0"/>
              <a:t>Use personal greetings</a:t>
            </a:r>
          </a:p>
          <a:p>
            <a:pPr lvl="1">
              <a:buFontTx/>
              <a:buChar char="•"/>
            </a:pPr>
            <a:r>
              <a:rPr lang="en-US" b="0" dirty="0" smtClean="0"/>
              <a:t>Let users know when search will take time</a:t>
            </a:r>
          </a:p>
          <a:p>
            <a:pPr lvl="1">
              <a:buFontTx/>
              <a:buChar char="•"/>
            </a:pPr>
            <a:r>
              <a:rPr lang="en-US" b="0" dirty="0" smtClean="0"/>
              <a:t>Warn users before signing off/disconnecting</a:t>
            </a:r>
          </a:p>
          <a:p>
            <a:pPr lvl="1">
              <a:buFontTx/>
              <a:buChar char="•"/>
            </a:pPr>
            <a:endParaRPr lang="en-US" b="0" dirty="0" smtClean="0"/>
          </a:p>
          <a:p>
            <a:pPr lvl="1">
              <a:buFontTx/>
              <a:buNone/>
            </a:pPr>
            <a:r>
              <a:rPr lang="en-US" b="0" dirty="0" smtClean="0"/>
              <a:t>VR</a:t>
            </a:r>
            <a:r>
              <a:rPr lang="en-US" b="0" baseline="0" dirty="0" smtClean="0"/>
              <a:t> Librarians Value Relationships with Users Who:</a:t>
            </a:r>
          </a:p>
          <a:p>
            <a:pPr lvl="1">
              <a:buFont typeface="Arial" pitchFamily="34" charset="0"/>
              <a:buChar char="•"/>
            </a:pPr>
            <a:r>
              <a:rPr lang="en-US" b="0" baseline="0" dirty="0" smtClean="0"/>
              <a:t>Have a positive attitude</a:t>
            </a:r>
          </a:p>
          <a:p>
            <a:pPr marL="927100" lvl="2" indent="0">
              <a:buFontTx/>
              <a:buChar char="•"/>
            </a:pPr>
            <a:r>
              <a:rPr lang="en-US" b="0" dirty="0" smtClean="0"/>
              <a:t>Are agreeable to receiving help</a:t>
            </a:r>
          </a:p>
          <a:p>
            <a:pPr marL="927100" lvl="2" indent="0">
              <a:buFontTx/>
              <a:buChar char="•"/>
            </a:pPr>
            <a:r>
              <a:rPr lang="en-US" b="0" dirty="0" smtClean="0"/>
              <a:t> Demonstrate ordinary politeness &amp; common </a:t>
            </a:r>
            <a:r>
              <a:rPr lang="en-US" sz="1500" b="0" dirty="0" smtClean="0"/>
              <a:t>courtesy (e.g., use please &amp; thank you)</a:t>
            </a:r>
          </a:p>
          <a:p>
            <a:pPr lvl="2">
              <a:buFont typeface="Arial" pitchFamily="34" charset="0"/>
              <a:buChar char="•"/>
            </a:pPr>
            <a:endParaRPr lang="en-US" sz="1800" b="0" dirty="0" smtClean="0"/>
          </a:p>
          <a:p>
            <a:endParaRPr lang="en-US" dirty="0" smtClean="0"/>
          </a:p>
          <a:p>
            <a:endParaRPr lang="en-US" sz="1400" b="1" dirty="0" smtClean="0"/>
          </a:p>
          <a:p>
            <a:endParaRPr lang="en-US" dirty="0" smtClean="0"/>
          </a:p>
        </p:txBody>
      </p:sp>
      <p:sp>
        <p:nvSpPr>
          <p:cNvPr id="70660" name="Slide Number Placeholder 3"/>
          <p:cNvSpPr>
            <a:spLocks noGrp="1"/>
          </p:cNvSpPr>
          <p:nvPr>
            <p:ph type="sldNum" sz="quarter" idx="5"/>
          </p:nvPr>
        </p:nvSpPr>
        <p:spPr>
          <a:noFill/>
        </p:spPr>
        <p:txBody>
          <a:bodyPr/>
          <a:lstStyle/>
          <a:p>
            <a:fld id="{D3B11938-6008-447E-8633-3DC7B75A3D78}"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20775" y="0"/>
            <a:ext cx="4572000" cy="3429000"/>
          </a:xfrm>
          <a:ln/>
        </p:spPr>
      </p:sp>
      <p:sp>
        <p:nvSpPr>
          <p:cNvPr id="71683" name="Notes Placeholder 2"/>
          <p:cNvSpPr>
            <a:spLocks noGrp="1"/>
          </p:cNvSpPr>
          <p:nvPr>
            <p:ph type="body" idx="1"/>
          </p:nvPr>
        </p:nvSpPr>
        <p:spPr>
          <a:xfrm>
            <a:off x="132202" y="3558448"/>
            <a:ext cx="6725798" cy="5285749"/>
          </a:xfrm>
          <a:noFill/>
          <a:ln/>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1" dirty="0" smtClean="0"/>
              <a:t>Image</a:t>
            </a:r>
            <a:r>
              <a:rPr lang="en-US" sz="1600" dirty="0" smtClean="0"/>
              <a:t>: Microsoft Clip Art</a:t>
            </a:r>
          </a:p>
          <a:p>
            <a:endParaRPr lang="en-US" sz="1600" dirty="0" smtClean="0"/>
          </a:p>
          <a:p>
            <a:r>
              <a:rPr lang="en-US" sz="1600" dirty="0" smtClean="0"/>
              <a:t>Chapter 2: Double Vision—How Users’ And Librarians’ Views on Virtual Reference Differ</a:t>
            </a:r>
          </a:p>
          <a:p>
            <a:r>
              <a:rPr lang="en-US" sz="1600" dirty="0" smtClean="0"/>
              <a:t>It may be a truism that people on opposite sides of any service experience will be exasperated by perceived bad behavior on the other’s part; nobody likes dealing with cranky people. It is interesting to note, though, that librarians put so much emphasis on users’ positive attitudes and behaviors as success factors, along with the technology and quality of their materials and training. </a:t>
            </a:r>
          </a:p>
          <a:p>
            <a:endParaRPr lang="en-US" sz="1600" dirty="0" smtClean="0"/>
          </a:p>
          <a:p>
            <a:pPr>
              <a:defRPr/>
            </a:pPr>
            <a:r>
              <a:rPr lang="en-US" sz="1600" dirty="0" smtClean="0"/>
              <a:t>Users, on the other hand, emphasize a need for comfort, ease of use, accuracy and speed. While this dichotomy isn’t surprising, it is important to recognize these differences so that  service behaviors do not turn off inadvertently and turn away users. In any customer- supplier relationship, hoping that the customer will change his/her attitudes is a losing proposition. If improvements are to be made, they must be undertaken by the provider.</a:t>
            </a:r>
            <a:r>
              <a:rPr lang="en-US" sz="1600" b="1" dirty="0" smtClean="0"/>
              <a:t> </a:t>
            </a:r>
          </a:p>
          <a:p>
            <a:pPr>
              <a:defRPr/>
            </a:pPr>
            <a:r>
              <a:rPr lang="en-US" sz="1600" b="1" dirty="0" smtClean="0"/>
              <a:t>What’s Not Effective</a:t>
            </a:r>
          </a:p>
          <a:p>
            <a:pPr>
              <a:defRPr/>
            </a:pPr>
            <a:r>
              <a:rPr lang="en-US" sz="1600" b="1" dirty="0" smtClean="0"/>
              <a:t>Using “closed” questions in online interactions with users</a:t>
            </a:r>
            <a:r>
              <a:rPr lang="en-US" sz="1600" dirty="0" smtClean="0"/>
              <a:t>: Librarians used closed questions (67%, 569) twice as often as open questions (33%, 285) as a clarifying technique, which suggests that librarians may be worried about time pressure and may be rushing to closed questions too quickly. Meanwhile open questions used to refine heir understanding of the questioner’s information needs in the </a:t>
            </a:r>
            <a:r>
              <a:rPr lang="en-US" sz="1600" dirty="0" err="1" smtClean="0"/>
              <a:t>presearch</a:t>
            </a:r>
            <a:r>
              <a:rPr lang="en-US" sz="1600" dirty="0" smtClean="0"/>
              <a:t> stage of the VR interaction is seen in our sample to actually save time. Librarians who do not clarify before searching may go on a wild goose chase for the wrong information. School or work assignments (“imposed queries”) (Gross 1995, 1997), which may not be open to the same question negotiation techniques as personal information needs (“self-generated queries”) (Gross 1999), were 26% (151 of 592 interactions) of the analyzed chat reference interactions. Of the 26% (151), 24% (36) were school or academic assignments. A slightly higher number of interactions (29%, 171 of 592 interactions) were self-generated queries. Query type—imposed or self-generated—could not be determined 46% (270 of 592 interactions) of the time, which indicates that librarians did not clarify by asking about query type in almost half of the interactions we analyzed.</a:t>
            </a:r>
          </a:p>
          <a:p>
            <a:pPr>
              <a:defRPr/>
            </a:pPr>
            <a:r>
              <a:rPr lang="en-US" sz="1600" b="1" dirty="0" smtClean="0"/>
              <a:t>Not clarifying reference questions</a:t>
            </a:r>
            <a:r>
              <a:rPr lang="en-US" sz="1600" dirty="0" smtClean="0"/>
              <a:t>: A review of one reference transaction illustrates why asking a user for more information is not only good practice but also important for service excellence. In this case, the user asked: “if a 15 year old can start diving classes now.” After saying, “One moment please. I will see what I can find,” the librarian begins to search and then, after several minutes, replies: “After looking at a few websites it seems that beginning scuba diving classes start at age 12 to 16. It depends on how good a swimmer the person is. As a scuba diver myself I think the age range sounds right.” The user then responds: “I don’t want scuba diving classes I want driving classes.” Although the user typed the word “diving” instead of “driving,” to trigger the misunderstanding, the librarian wasted valuable time searching when a quick clarification via a closed question (e.g., “Do you mean scuba diving or sky diving?”) would have immediately revealed the typo. Later the user grows impatient with waiting for a reply and logs off abruptly.</a:t>
            </a:r>
          </a:p>
          <a:p>
            <a:endParaRPr lang="en-US" dirty="0" smtClean="0"/>
          </a:p>
        </p:txBody>
      </p:sp>
      <p:sp>
        <p:nvSpPr>
          <p:cNvPr id="71684" name="Slide Number Placeholder 3"/>
          <p:cNvSpPr>
            <a:spLocks noGrp="1"/>
          </p:cNvSpPr>
          <p:nvPr>
            <p:ph type="sldNum" sz="quarter" idx="5"/>
          </p:nvPr>
        </p:nvSpPr>
        <p:spPr>
          <a:noFill/>
        </p:spPr>
        <p:txBody>
          <a:bodyPr/>
          <a:lstStyle/>
          <a:p>
            <a:fld id="{91F918F5-4332-47C0-B134-4CCE4B240D81}"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231900" y="0"/>
            <a:ext cx="4162425" cy="3122613"/>
          </a:xfrm>
          <a:ln/>
        </p:spPr>
      </p:sp>
      <p:sp>
        <p:nvSpPr>
          <p:cNvPr id="3" name="Notes Placeholder 2"/>
          <p:cNvSpPr>
            <a:spLocks noGrp="1"/>
          </p:cNvSpPr>
          <p:nvPr>
            <p:ph type="body" idx="1"/>
          </p:nvPr>
        </p:nvSpPr>
        <p:spPr>
          <a:xfrm>
            <a:off x="0" y="3083500"/>
            <a:ext cx="6858000" cy="5928298"/>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Image</a:t>
            </a:r>
            <a:r>
              <a:rPr lang="en-US" sz="1200" dirty="0" smtClean="0"/>
              <a:t>: Microsoft Clip Art</a:t>
            </a:r>
          </a:p>
          <a:p>
            <a:pPr>
              <a:defRPr/>
            </a:pPr>
            <a:endParaRPr lang="en-US" sz="1200" dirty="0" smtClean="0"/>
          </a:p>
          <a:p>
            <a:pPr>
              <a:defRPr/>
            </a:pPr>
            <a:r>
              <a:rPr lang="en-US" sz="1200" dirty="0" smtClean="0"/>
              <a:t>Chapter 4: “Way Sweet” or “Just Wrong:” Critical Factors for Virtual Reference Success</a:t>
            </a:r>
          </a:p>
          <a:p>
            <a:pPr>
              <a:defRPr/>
            </a:pPr>
            <a:endParaRPr lang="en-US" sz="1200" dirty="0" smtClean="0"/>
          </a:p>
          <a:p>
            <a:pPr>
              <a:defRPr/>
            </a:pPr>
            <a:r>
              <a:rPr lang="en-US" sz="1200" dirty="0" smtClean="0"/>
              <a:t>This leads us to the following recommendations when it comes to establishing positive VR interactions:</a:t>
            </a:r>
          </a:p>
          <a:p>
            <a:pPr>
              <a:defRPr/>
            </a:pPr>
            <a:r>
              <a:rPr lang="en-US" sz="1200" b="1" dirty="0" smtClean="0"/>
              <a:t>First, provide specific and accurate answers. </a:t>
            </a:r>
            <a:r>
              <a:rPr lang="en-US" sz="1200" dirty="0" smtClean="0"/>
              <a:t>The fastest way to turn off a user to your VR service is to give poorly researched, sloppy or vague information.</a:t>
            </a:r>
          </a:p>
          <a:p>
            <a:pPr>
              <a:defRPr/>
            </a:pPr>
            <a:r>
              <a:rPr lang="en-US" sz="1200" b="1" dirty="0" smtClean="0"/>
              <a:t>Take your time. </a:t>
            </a:r>
            <a:r>
              <a:rPr lang="en-US" sz="1200" dirty="0" smtClean="0"/>
              <a:t>Users are open to waiting for quality information, especially if the librarian asks them politely to be patient and sets accurate expectations about how long the process will take. When possible, connect users to a specialist and/or give a referral to a subject specialist as appropriate.</a:t>
            </a:r>
          </a:p>
          <a:p>
            <a:pPr>
              <a:defRPr/>
            </a:pPr>
            <a:r>
              <a:rPr lang="en-US" sz="1200" b="1" dirty="0" smtClean="0"/>
              <a:t>Pay attention to the “close.” </a:t>
            </a:r>
            <a:r>
              <a:rPr lang="en-US" sz="1200" dirty="0" smtClean="0"/>
              <a:t>Users report a negative reaction to an abrupt ending to the VR interview and to feeling that the librarian was limiting their time. Be personal in your closing rather than just pushing an impersonal script. Adding a “Bye, take care” or other similar, informal closing is recommended.</a:t>
            </a:r>
          </a:p>
          <a:p>
            <a:pPr>
              <a:defRPr/>
            </a:pPr>
            <a:r>
              <a:rPr lang="en-US" sz="1200" b="1" dirty="0" smtClean="0"/>
              <a:t>Always, always, always be pleasant and polite</a:t>
            </a:r>
            <a:r>
              <a:rPr lang="en-US" sz="1200" dirty="0" smtClean="0"/>
              <a:t>. In almost every society, admitting ignorance and asking for help is considered a passive and “needy” activity. In </a:t>
            </a:r>
            <a:r>
              <a:rPr lang="en-US" sz="1200" dirty="0" err="1" smtClean="0"/>
              <a:t>FtF</a:t>
            </a:r>
            <a:r>
              <a:rPr lang="en-US" sz="1200" dirty="0" smtClean="0"/>
              <a:t> encounters, much of the negative social stigma associated with asking questions can be mitigated by normal, friendly, inviting behavior on the part of the librarian. In VR situations, though, many of the positive emotional and social cues are missing. A response that a VR librarian intends to be simply concise can be interpreted as brusque or rude. Taking the time to add encouraging remarks, asking for patience, using a pleasant greeting and personal closing, and explaining what’s going on are all ways to “sound” friendly when you can’t do so in person. Use your basic service excellence skills.</a:t>
            </a:r>
          </a:p>
          <a:p>
            <a:pPr>
              <a:defRPr/>
            </a:pPr>
            <a:r>
              <a:rPr lang="en-US" sz="1200" dirty="0" smtClean="0"/>
              <a:t>These recommendations are appropriate, of course, for any VR interaction. They are especially important, though, for creating positive reference interactions. For example, ask the user if this is the first time using VR. If it is, there’s a very good chance that you’re about to determine their attitude about the service for a long time to come. The absolute definition of a “win” is simple—do they come back to use the service again? Do they recommend VRS to their friends? If they have had positive encounters they will come back and they will tell others to try VRS.</a:t>
            </a:r>
          </a:p>
          <a:p>
            <a:pPr>
              <a:defRPr/>
            </a:pPr>
            <a:endParaRPr lang="en-US" sz="1200" dirty="0" smtClean="0"/>
          </a:p>
          <a:p>
            <a:pPr>
              <a:defRPr/>
            </a:pPr>
            <a:r>
              <a:rPr lang="en-US" sz="1200" dirty="0" smtClean="0"/>
              <a:t>Chapter 5  Questions About Questions—The Importance of Query Clarification </a:t>
            </a:r>
          </a:p>
          <a:p>
            <a:pPr>
              <a:defRPr/>
            </a:pPr>
            <a:endParaRPr lang="en-US" b="1" dirty="0" smtClean="0"/>
          </a:p>
        </p:txBody>
      </p:sp>
      <p:sp>
        <p:nvSpPr>
          <p:cNvPr id="89092" name="Slide Number Placeholder 3"/>
          <p:cNvSpPr>
            <a:spLocks noGrp="1"/>
          </p:cNvSpPr>
          <p:nvPr>
            <p:ph type="sldNum" sz="quarter" idx="5"/>
          </p:nvPr>
        </p:nvSpPr>
        <p:spPr>
          <a:noFill/>
        </p:spPr>
        <p:txBody>
          <a:bodyPr/>
          <a:lstStyle/>
          <a:p>
            <a:fld id="{8D1B5C5B-1609-42E8-A90D-B5024F2AE004}"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dirty="0" smtClean="0"/>
              <a:t>Chapter 2: Double Vision—How Users’ And Librarians’ Views on Virtual Reference Differ</a:t>
            </a:r>
          </a:p>
        </p:txBody>
      </p:sp>
      <p:sp>
        <p:nvSpPr>
          <p:cNvPr id="73732" name="Slide Number Placeholder 3"/>
          <p:cNvSpPr>
            <a:spLocks noGrp="1"/>
          </p:cNvSpPr>
          <p:nvPr>
            <p:ph type="sldNum" sz="quarter" idx="5"/>
          </p:nvPr>
        </p:nvSpPr>
        <p:spPr>
          <a:noFill/>
        </p:spPr>
        <p:txBody>
          <a:bodyPr/>
          <a:lstStyle/>
          <a:p>
            <a:fld id="{36CD514A-1549-4D9F-9AA7-CA4CEB97B99F}"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0338" y="4343400"/>
            <a:ext cx="6433851" cy="4547212"/>
          </a:xfrm>
        </p:spPr>
        <p:txBody>
          <a:bodyPr>
            <a:normAutofit/>
          </a:bodyPr>
          <a:lstStyle/>
          <a:p>
            <a:pPr defTabSz="914307">
              <a:defRPr/>
            </a:pPr>
            <a:r>
              <a:rPr lang="en-US" i="1" dirty="0" smtClean="0"/>
              <a:t>Image: </a:t>
            </a:r>
            <a:r>
              <a:rPr lang="en-US" dirty="0" smtClean="0">
                <a:hlinkClick r:id="rId3"/>
              </a:rPr>
              <a:t>http://www.trimite.com/about/press-releases-images/</a:t>
            </a:r>
            <a:endParaRPr lang="en-US" i="1" dirty="0" smtClean="0"/>
          </a:p>
        </p:txBody>
      </p:sp>
      <p:sp>
        <p:nvSpPr>
          <p:cNvPr id="4" name="Slide Number Placeholder 3"/>
          <p:cNvSpPr>
            <a:spLocks noGrp="1"/>
          </p:cNvSpPr>
          <p:nvPr>
            <p:ph type="sldNum" sz="quarter" idx="10"/>
          </p:nvPr>
        </p:nvSpPr>
        <p:spPr/>
        <p:txBody>
          <a:bodyPr/>
          <a:lstStyle/>
          <a:p>
            <a:fld id="{53C4BA3A-418F-49FD-BB3A-2131A9C0B72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dirty="0" smtClean="0"/>
              <a:t>Chapter 2: Double Vision—How Users’ And Librarians’ Views on Virtual Reference Differ</a:t>
            </a:r>
          </a:p>
        </p:txBody>
      </p:sp>
      <p:sp>
        <p:nvSpPr>
          <p:cNvPr id="74756" name="Slide Number Placeholder 3"/>
          <p:cNvSpPr>
            <a:spLocks noGrp="1"/>
          </p:cNvSpPr>
          <p:nvPr>
            <p:ph type="sldNum" sz="quarter" idx="5"/>
          </p:nvPr>
        </p:nvSpPr>
        <p:spPr>
          <a:noFill/>
        </p:spPr>
        <p:txBody>
          <a:bodyPr/>
          <a:lstStyle/>
          <a:p>
            <a:fld id="{60617A0A-8F1F-42E5-92B4-2125FFEE7C3F}"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209675" y="0"/>
            <a:ext cx="4572000" cy="3429000"/>
          </a:xfrm>
          <a:ln/>
        </p:spPr>
      </p:sp>
      <p:sp>
        <p:nvSpPr>
          <p:cNvPr id="3" name="Notes Placeholder 2"/>
          <p:cNvSpPr>
            <a:spLocks noGrp="1"/>
          </p:cNvSpPr>
          <p:nvPr>
            <p:ph type="body" idx="1"/>
          </p:nvPr>
        </p:nvSpPr>
        <p:spPr>
          <a:xfrm>
            <a:off x="0" y="3440642"/>
            <a:ext cx="6858000" cy="5703358"/>
          </a:xfrm>
        </p:spPr>
        <p:txBody>
          <a:bodyPr>
            <a:normAutofit fontScale="85000" lnSpcReduction="20000"/>
          </a:bodyPr>
          <a:lstStyle/>
          <a:p>
            <a:pPr>
              <a:defRPr/>
            </a:pPr>
            <a:r>
              <a:rPr lang="en-US" i="1" dirty="0" smtClean="0"/>
              <a:t>Image: </a:t>
            </a:r>
            <a:r>
              <a:rPr lang="en-US" i="0" dirty="0" smtClean="0"/>
              <a:t>Microsoft</a:t>
            </a:r>
            <a:r>
              <a:rPr lang="en-US" i="0" baseline="0" dirty="0" smtClean="0"/>
              <a:t> Clip Art</a:t>
            </a:r>
            <a:endParaRPr lang="en-US" i="1" dirty="0" smtClean="0"/>
          </a:p>
          <a:p>
            <a:pPr>
              <a:defRPr/>
            </a:pPr>
            <a:r>
              <a:rPr lang="en-US" dirty="0" smtClean="0"/>
              <a:t>Chapter 5:  Questions About Questions—The Importance of Query Clarification </a:t>
            </a:r>
          </a:p>
          <a:p>
            <a:pPr>
              <a:defRPr/>
            </a:pPr>
            <a:endParaRPr lang="en-US" dirty="0" smtClean="0"/>
          </a:p>
          <a:p>
            <a:pPr>
              <a:defRPr/>
            </a:pPr>
            <a:r>
              <a:rPr lang="en-US" b="1" dirty="0" smtClean="0"/>
              <a:t>What’s Effective</a:t>
            </a:r>
          </a:p>
          <a:p>
            <a:pPr>
              <a:defRPr/>
            </a:pPr>
            <a:r>
              <a:rPr lang="en-US" b="1" dirty="0" smtClean="0"/>
              <a:t>Query clarification is needed</a:t>
            </a:r>
            <a:r>
              <a:rPr lang="en-US" dirty="0" smtClean="0"/>
              <a:t>: Our analysis revealed that only 4% (24) of interactions did not need some type of additional dialogue to further define the question. And librarians are asking questions for clarification; 74% (438) of librarians asked clarifying questions in VR encounters. This rate is higher than those reported in </a:t>
            </a:r>
            <a:r>
              <a:rPr lang="en-US" dirty="0" err="1" smtClean="0"/>
              <a:t>FtF</a:t>
            </a:r>
            <a:r>
              <a:rPr lang="en-US" dirty="0" smtClean="0"/>
              <a:t> reference studies, which find that query clarification is done in between 45–60% of interactions (</a:t>
            </a:r>
            <a:r>
              <a:rPr lang="en-US" dirty="0" err="1" smtClean="0"/>
              <a:t>Gers</a:t>
            </a:r>
            <a:r>
              <a:rPr lang="en-US" dirty="0" smtClean="0"/>
              <a:t> and Seward 1985; Dewdney and Ross 1994; Ross and </a:t>
            </a:r>
            <a:r>
              <a:rPr lang="en-US" dirty="0" err="1" smtClean="0"/>
              <a:t>Nilsen</a:t>
            </a:r>
            <a:r>
              <a:rPr lang="en-US" dirty="0" smtClean="0"/>
              <a:t> 2000). </a:t>
            </a:r>
          </a:p>
          <a:p>
            <a:pPr>
              <a:defRPr/>
            </a:pPr>
            <a:endParaRPr lang="en-US" dirty="0" smtClean="0"/>
          </a:p>
          <a:p>
            <a:pPr>
              <a:defRPr/>
            </a:pPr>
            <a:r>
              <a:rPr lang="en-US" b="1" dirty="0" smtClean="0"/>
              <a:t>Query clarification improves the quality of VR answers</a:t>
            </a:r>
            <a:r>
              <a:rPr lang="en-US" dirty="0" smtClean="0"/>
              <a:t>: Our research reports that 73% (72 of 98 questions) of correctly answered, ready-reference questions were clarified as opposed to 21% (21 of 98 questions) that were correctly answered without clarification. So asking questions definitely boosts accuracy.</a:t>
            </a:r>
          </a:p>
          <a:p>
            <a:pPr>
              <a:defRPr/>
            </a:pPr>
            <a:r>
              <a:rPr lang="en-US" b="1" dirty="0" smtClean="0"/>
              <a:t>A variety of clarifying questions</a:t>
            </a:r>
            <a:r>
              <a:rPr lang="en-US" dirty="0" smtClean="0"/>
              <a:t>: Almost half (45%, 196 of 436 respondents) of the VR librarians we studied sought additional subject information, while about a third (31%, 135) asked for more background on the question, such as deadline and project requirements. One-fifth (87) verified their understanding of the question by restating it, and 19% (83) asked which sources and search strategies had already been tried by the user. More than 10% (48) asked about both the type of resources desired—book, article, online information—and the depth of information needed— summary or detailed history. Only 4% (17) of librarians asked whether the user wanted to be referred to a subject expert or another library or librarian.</a:t>
            </a:r>
          </a:p>
          <a:p>
            <a:pPr>
              <a:defRPr/>
            </a:pPr>
            <a:r>
              <a:rPr lang="en-US" b="1" dirty="0" smtClean="0"/>
              <a:t>Clarifying questions from users. </a:t>
            </a:r>
            <a:r>
              <a:rPr lang="en-US" dirty="0" smtClean="0"/>
              <a:t>Our transcript analysis provided a unique opportunity for us to study the behavior of both librarians and users in the back and forth of the VR encounter. Our research is among the first to study query clarification by users as well as librarians. We found that users engaged in clarification 22% (130) of the time by offering additional information about the question. Users offered information both in response to librarians’ questions and spontaneously, without librarian prompting. More than half (52%, 69) offered additional subject information while 24% (32) provided background information, such as class- or grade-level data. One-fifth of users (20%, 26) elaborated on the amount of information needed and 14% (18) revealed the sources and search strategies they already had used. </a:t>
            </a:r>
          </a:p>
          <a:p>
            <a:pPr>
              <a:defRPr/>
            </a:pPr>
            <a:r>
              <a:rPr lang="en-US" b="1" dirty="0" smtClean="0"/>
              <a:t>Verifying that needs are met: </a:t>
            </a:r>
            <a:r>
              <a:rPr lang="en-US" dirty="0" smtClean="0"/>
              <a:t>More than half (52%, 219) of the librarians who clarified the user’s question closed the interview with “Does this completely answer your question?” or some variant of that question. This has proven to be a tried and true strategy for increasing user satisfaction in </a:t>
            </a:r>
            <a:r>
              <a:rPr lang="en-US" dirty="0" err="1" smtClean="0"/>
              <a:t>FtF</a:t>
            </a:r>
            <a:r>
              <a:rPr lang="en-US" dirty="0" smtClean="0"/>
              <a:t> reference research (Ross, </a:t>
            </a:r>
            <a:r>
              <a:rPr lang="en-US" dirty="0" err="1" smtClean="0"/>
              <a:t>Nilsen</a:t>
            </a:r>
            <a:r>
              <a:rPr lang="en-US" dirty="0" smtClean="0"/>
              <a:t>, and Radford 2009).</a:t>
            </a:r>
          </a:p>
          <a:p>
            <a:pPr>
              <a:defRPr/>
            </a:pPr>
            <a:endParaRPr lang="en-US" dirty="0" smtClean="0"/>
          </a:p>
        </p:txBody>
      </p:sp>
      <p:sp>
        <p:nvSpPr>
          <p:cNvPr id="90116" name="Slide Number Placeholder 3"/>
          <p:cNvSpPr>
            <a:spLocks noGrp="1"/>
          </p:cNvSpPr>
          <p:nvPr>
            <p:ph type="sldNum" sz="quarter" idx="5"/>
          </p:nvPr>
        </p:nvSpPr>
        <p:spPr>
          <a:noFill/>
        </p:spPr>
        <p:txBody>
          <a:bodyPr/>
          <a:lstStyle/>
          <a:p>
            <a:fld id="{B2412BD7-901E-4E81-B677-780124F10895}"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87450" y="0"/>
            <a:ext cx="4264025" cy="3198813"/>
          </a:xfrm>
          <a:ln/>
        </p:spPr>
      </p:sp>
      <p:sp>
        <p:nvSpPr>
          <p:cNvPr id="96259" name="Notes Placeholder 2"/>
          <p:cNvSpPr>
            <a:spLocks noGrp="1"/>
          </p:cNvSpPr>
          <p:nvPr>
            <p:ph type="body" idx="1"/>
          </p:nvPr>
        </p:nvSpPr>
        <p:spPr>
          <a:xfrm>
            <a:off x="0" y="3227802"/>
            <a:ext cx="6858000" cy="5684704"/>
          </a:xfrm>
          <a:noFill/>
          <a:ln/>
        </p:spPr>
        <p:txBody>
          <a:bodyPr>
            <a:normAutofit fontScale="25000" lnSpcReduction="20000"/>
          </a:bodyPr>
          <a:lstStyle/>
          <a:p>
            <a:pPr defTabSz="932871">
              <a:defRPr/>
            </a:pPr>
            <a:r>
              <a:rPr lang="en-US" sz="3600" i="1" dirty="0" smtClean="0"/>
              <a:t>Image: </a:t>
            </a:r>
            <a:r>
              <a:rPr lang="en-US" sz="3600" dirty="0" smtClean="0">
                <a:hlinkClick r:id="rId3"/>
              </a:rPr>
              <a:t>http://www.pronto.com/shop/chest-of-drawers-organizers</a:t>
            </a:r>
            <a:endParaRPr lang="en-US" sz="3600" i="1" dirty="0" smtClean="0"/>
          </a:p>
          <a:p>
            <a:pPr defTabSz="932871">
              <a:defRPr/>
            </a:pPr>
            <a:r>
              <a:rPr lang="en-US" sz="3600" dirty="0" smtClean="0"/>
              <a:t>Not only is immediate access to electronic sources a critical component of meeting the information needs of students and faculty, but access to human sources is also important. When students and faculty were interviewed in 2005, 2008, and 2010 to identify how they get their information for both academic and personal situations, parents, friends, family, colleagues, and professors are often the first sources queried. Why? Convenience! These sources immediately can be reached by texting, voice calling, </a:t>
            </a:r>
            <a:r>
              <a:rPr lang="en-US" sz="3600" dirty="0" err="1" smtClean="0"/>
              <a:t>IMing</a:t>
            </a:r>
            <a:r>
              <a:rPr lang="en-US" sz="3600" dirty="0" smtClean="0"/>
              <a:t>, or emailing, with an often instantaneous response. Librarians, too, are making themselves available to students and faculty through a number of channels including social media, such as </a:t>
            </a:r>
            <a:r>
              <a:rPr lang="en-US" sz="3600" dirty="0" err="1" smtClean="0"/>
              <a:t>Facebook</a:t>
            </a:r>
            <a:r>
              <a:rPr lang="en-US" sz="3600" dirty="0" smtClean="0"/>
              <a:t>, chat, IM, and text reference, as well as making themselves physically available within the academic departments, student unions, and cafeterias. (ACRL Research Planning and Review Committee, 2012).</a:t>
            </a:r>
          </a:p>
          <a:p>
            <a:pPr defTabSz="932871">
              <a:defRPr/>
            </a:pPr>
            <a:endParaRPr lang="en-US" sz="3600" dirty="0" smtClean="0"/>
          </a:p>
          <a:p>
            <a:pPr marL="0" marR="0" indent="0" algn="l" defTabSz="932871" rtl="0" eaLnBrk="1" fontAlgn="base" latinLnBrk="0" hangingPunct="1">
              <a:lnSpc>
                <a:spcPct val="100000"/>
              </a:lnSpc>
              <a:spcBef>
                <a:spcPct val="30000"/>
              </a:spcBef>
              <a:spcAft>
                <a:spcPct val="0"/>
              </a:spcAft>
              <a:buClrTx/>
              <a:buSzTx/>
              <a:buFontTx/>
              <a:buNone/>
              <a:tabLst/>
              <a:defRPr/>
            </a:pPr>
            <a:r>
              <a:rPr lang="en-US" sz="3600" dirty="0" smtClean="0"/>
              <a:t>ACRL Research Planning and Review Committee. (2012). ACRL Top Ten Trends. Accepted for publication in </a:t>
            </a:r>
            <a:r>
              <a:rPr lang="en-US" sz="3600" i="1" dirty="0" smtClean="0"/>
              <a:t>C&amp;RL News</a:t>
            </a:r>
            <a:r>
              <a:rPr lang="en-US" sz="3600" dirty="0" smtClean="0"/>
              <a:t>.</a:t>
            </a:r>
          </a:p>
          <a:p>
            <a:pPr defTabSz="932871">
              <a:defRPr/>
            </a:pPr>
            <a:endParaRPr lang="en-US" sz="3600" dirty="0" smtClean="0"/>
          </a:p>
          <a:p>
            <a:pPr defTabSz="932871">
              <a:defRPr/>
            </a:pPr>
            <a:r>
              <a:rPr lang="en-US" sz="3600" dirty="0" err="1" smtClean="0"/>
              <a:t>Connaway</a:t>
            </a:r>
            <a:r>
              <a:rPr lang="en-US" sz="3600" dirty="0" smtClean="0"/>
              <a:t>, L.S.,  </a:t>
            </a:r>
            <a:r>
              <a:rPr lang="en-US" sz="3600" dirty="0" err="1" smtClean="0"/>
              <a:t>Prabha</a:t>
            </a:r>
            <a:r>
              <a:rPr lang="en-US" sz="3600" dirty="0" smtClean="0"/>
              <a:t>, C. &amp; Dickey, T.J. (2006). </a:t>
            </a:r>
            <a:r>
              <a:rPr lang="en-US" sz="3600" i="1" dirty="0" smtClean="0"/>
              <a:t>Sense-making the Information Confluence: The Whys and </a:t>
            </a:r>
            <a:r>
              <a:rPr lang="en-US" sz="3600" i="1" dirty="0" err="1" smtClean="0"/>
              <a:t>Hows</a:t>
            </a:r>
            <a:r>
              <a:rPr lang="en-US" sz="3600" i="1" dirty="0" smtClean="0"/>
              <a:t> of College and University User </a:t>
            </a:r>
            <a:r>
              <a:rPr lang="en-US" sz="3600" i="1" dirty="0" err="1" smtClean="0"/>
              <a:t>Satisficing</a:t>
            </a:r>
            <a:r>
              <a:rPr lang="en-US" sz="3600" i="1" dirty="0" smtClean="0"/>
              <a:t> of Information</a:t>
            </a:r>
            <a:r>
              <a:rPr lang="en-US" sz="3600" i="1" baseline="0" dirty="0" smtClean="0"/>
              <a:t> </a:t>
            </a:r>
            <a:r>
              <a:rPr lang="en-US" sz="3600" i="1" dirty="0" smtClean="0"/>
              <a:t>Needs.  Phase III:  Focus Group Interview Study</a:t>
            </a:r>
            <a:r>
              <a:rPr lang="en-US" sz="3600" dirty="0" smtClean="0"/>
              <a:t> (Report on National Leadership Grant LG-02-03-0062003, to Institute of Museum and Library Services, Washington, D.C. Columbus, OH:  School of Communication, The Ohio State University). Retrieved from</a:t>
            </a:r>
            <a:r>
              <a:rPr lang="en-US" sz="3600" baseline="0" dirty="0" smtClean="0"/>
              <a:t> </a:t>
            </a:r>
            <a:r>
              <a:rPr lang="en-US" sz="3600" dirty="0" smtClean="0">
                <a:hlinkClick r:id="rId4"/>
              </a:rPr>
              <a:t>http://web.archive.org/web/20100906114819/http://imlsproject.comm.ohio-state.edu/imls_reports/imls_PH_III_report_list.html</a:t>
            </a:r>
            <a:endParaRPr lang="en-US" sz="3600" u="sng" dirty="0" smtClean="0">
              <a:hlinkClick r:id="rId5"/>
            </a:endParaRPr>
          </a:p>
          <a:p>
            <a:pPr defTabSz="932871">
              <a:defRPr/>
            </a:pPr>
            <a:endParaRPr lang="en-US" sz="3600" dirty="0" smtClean="0"/>
          </a:p>
          <a:p>
            <a:pPr>
              <a:defRPr/>
            </a:pPr>
            <a:r>
              <a:rPr lang="en-US" sz="3600" dirty="0" err="1" smtClean="0"/>
              <a:t>Connaway</a:t>
            </a:r>
            <a:r>
              <a:rPr lang="en-US" sz="3600" dirty="0" smtClean="0"/>
              <a:t>, L. S., Radford, M. L., &amp; OCLC Research. (2011). </a:t>
            </a:r>
            <a:r>
              <a:rPr lang="en-US" sz="3600" i="1" dirty="0" smtClean="0"/>
              <a:t>Seeking synchronicity: Revelations and recommendations for virtual reference</a:t>
            </a:r>
            <a:r>
              <a:rPr lang="en-US" sz="3600" dirty="0" smtClean="0"/>
              <a:t>. Dublin, Ohio: OCLC Research.</a:t>
            </a:r>
          </a:p>
          <a:p>
            <a:pPr>
              <a:defRPr/>
            </a:pPr>
            <a:endParaRPr lang="en-US" sz="3600" dirty="0" smtClean="0"/>
          </a:p>
          <a:p>
            <a:pPr defTabSz="932871">
              <a:defRPr/>
            </a:pPr>
            <a:r>
              <a:rPr lang="en-US" sz="3600" dirty="0" smtClean="0"/>
              <a:t>Radford, M.L. &amp; </a:t>
            </a:r>
            <a:r>
              <a:rPr lang="en-US" sz="3600" dirty="0" err="1" smtClean="0"/>
              <a:t>Connaway</a:t>
            </a:r>
            <a:r>
              <a:rPr lang="en-US" sz="3600" dirty="0" smtClean="0"/>
              <a:t>, L.S. (2008). </a:t>
            </a:r>
            <a:r>
              <a:rPr lang="en-US" sz="3600" i="1" dirty="0" smtClean="0"/>
              <a:t>Seeking Synchronicity: Evaluating Virtual Reference Service from User, Non-user, and Librarian Perspectives.  IMLS Final Performance Report</a:t>
            </a:r>
            <a:r>
              <a:rPr lang="en-US" sz="3600" dirty="0" smtClean="0"/>
              <a:t>. Retrieved from: </a:t>
            </a:r>
            <a:r>
              <a:rPr lang="en-US" sz="3600" u="sng" dirty="0" smtClean="0">
                <a:hlinkClick r:id="rId5"/>
              </a:rPr>
              <a:t>http://www.oclc.org/research/activities/synchronicity/reports/20080626-final.pdf</a:t>
            </a:r>
            <a:endParaRPr lang="en-US" sz="3600" u="sng" dirty="0" smtClean="0"/>
          </a:p>
          <a:p>
            <a:pPr marL="236457" indent="-236457" defTabSz="932871">
              <a:defRPr/>
            </a:pPr>
            <a:endParaRPr lang="en-US" sz="3600" dirty="0" smtClean="0"/>
          </a:p>
          <a:p>
            <a:r>
              <a:rPr lang="en-US" sz="1400" kern="1200" dirty="0" err="1" smtClean="0">
                <a:solidFill>
                  <a:schemeClr val="tx1"/>
                </a:solidFill>
                <a:latin typeface="Arial" pitchFamily="34" charset="0"/>
                <a:ea typeface="+mn-ea"/>
                <a:cs typeface="Arial" pitchFamily="34" charset="0"/>
              </a:rPr>
              <a:t>Connaway</a:t>
            </a:r>
            <a:r>
              <a:rPr lang="en-US" sz="1400" kern="1200" dirty="0" smtClean="0">
                <a:solidFill>
                  <a:schemeClr val="tx1"/>
                </a:solidFill>
                <a:latin typeface="Arial" pitchFamily="34" charset="0"/>
                <a:ea typeface="+mn-ea"/>
                <a:cs typeface="Arial" pitchFamily="34" charset="0"/>
              </a:rPr>
              <a:t>, L.S., White, D., &amp; Lanclos, D.  (2011). Visitors and residents: What motivates engagement with the digital environment? </a:t>
            </a:r>
            <a:r>
              <a:rPr lang="en-US" sz="1400" i="1" kern="1200" dirty="0" smtClean="0">
                <a:solidFill>
                  <a:schemeClr val="tx1"/>
                </a:solidFill>
                <a:latin typeface="Arial" pitchFamily="34" charset="0"/>
                <a:ea typeface="+mn-ea"/>
                <a:cs typeface="Arial" pitchFamily="34" charset="0"/>
              </a:rPr>
              <a:t>Proceedings of the 74</a:t>
            </a:r>
            <a:r>
              <a:rPr lang="en-US" sz="1400" i="1" kern="1200" baseline="30000" dirty="0" smtClean="0">
                <a:solidFill>
                  <a:schemeClr val="tx1"/>
                </a:solidFill>
                <a:latin typeface="Arial" pitchFamily="34" charset="0"/>
                <a:ea typeface="+mn-ea"/>
                <a:cs typeface="Arial" pitchFamily="34" charset="0"/>
              </a:rPr>
              <a:t>th</a:t>
            </a:r>
            <a:r>
              <a:rPr lang="en-US" sz="1400" i="1" kern="1200" dirty="0" smtClean="0">
                <a:solidFill>
                  <a:schemeClr val="tx1"/>
                </a:solidFill>
                <a:latin typeface="Arial" pitchFamily="34" charset="0"/>
                <a:ea typeface="+mn-ea"/>
                <a:cs typeface="Arial" pitchFamily="34" charset="0"/>
              </a:rPr>
              <a:t> ASIS&amp;T Annual Meeting, Volume 48. </a:t>
            </a:r>
            <a:r>
              <a:rPr lang="en-US" sz="1400" kern="1200" dirty="0" smtClean="0">
                <a:solidFill>
                  <a:schemeClr val="tx1"/>
                </a:solidFill>
                <a:latin typeface="Arial" pitchFamily="34" charset="0"/>
                <a:ea typeface="+mn-ea"/>
                <a:cs typeface="Arial" pitchFamily="34" charset="0"/>
              </a:rPr>
              <a:t>Silver Spring, MD: Richard B. Hill. </a:t>
            </a:r>
          </a:p>
          <a:p>
            <a:pPr>
              <a:defRPr/>
            </a:pPr>
            <a:endParaRPr lang="en-US" sz="3600" dirty="0" smtClean="0"/>
          </a:p>
          <a:p>
            <a:r>
              <a:rPr lang="en-US" sz="1400" kern="1200" dirty="0" smtClean="0">
                <a:solidFill>
                  <a:schemeClr val="tx1"/>
                </a:solidFill>
                <a:latin typeface="Arial" pitchFamily="34" charset="0"/>
                <a:ea typeface="+mn-ea"/>
                <a:cs typeface="Arial" pitchFamily="34" charset="0"/>
              </a:rPr>
              <a:t>OCLC Distinguished Seminar Series (Producer). (2012, January 16). From books and buildings to information and services. Seminar recording retrieved from </a:t>
            </a:r>
            <a:r>
              <a:rPr lang="en-US" sz="1400" u="sng" kern="1200" dirty="0" smtClean="0">
                <a:solidFill>
                  <a:schemeClr val="tx1"/>
                </a:solidFill>
                <a:latin typeface="Arial" pitchFamily="34" charset="0"/>
                <a:ea typeface="+mn-ea"/>
                <a:cs typeface="Arial" pitchFamily="34" charset="0"/>
                <a:hlinkClick r:id="rId6"/>
              </a:rPr>
              <a:t>http://player.multicastmedia.com/player.php?p=j1v57etx</a:t>
            </a:r>
            <a:r>
              <a:rPr lang="en-US" sz="1400" kern="1200" dirty="0" smtClean="0">
                <a:solidFill>
                  <a:schemeClr val="tx1"/>
                </a:solidFill>
                <a:latin typeface="Arial" pitchFamily="34" charset="0"/>
                <a:ea typeface="+mn-ea"/>
                <a:cs typeface="Arial" pitchFamily="34" charset="0"/>
              </a:rPr>
              <a:t> </a:t>
            </a:r>
          </a:p>
          <a:p>
            <a:pPr defTabSz="896203" fontAlgn="base">
              <a:spcBef>
                <a:spcPct val="30000"/>
              </a:spcBef>
              <a:spcAft>
                <a:spcPct val="0"/>
              </a:spcAft>
              <a:buFont typeface="Arial" pitchFamily="34" charset="0"/>
              <a:buNone/>
              <a:defRPr/>
            </a:pPr>
            <a:endParaRPr lang="en-US" sz="3600" i="1" dirty="0" smtClean="0"/>
          </a:p>
          <a:p>
            <a:pPr defTabSz="896203" fontAlgn="base">
              <a:spcBef>
                <a:spcPct val="30000"/>
              </a:spcBef>
              <a:spcAft>
                <a:spcPct val="0"/>
              </a:spcAft>
              <a:buFont typeface="Arial" pitchFamily="34" charset="0"/>
              <a:buChar char="•"/>
              <a:defRPr/>
            </a:pPr>
            <a:r>
              <a:rPr lang="en-US" sz="3600" dirty="0" smtClean="0"/>
              <a:t>Library systems need to look and function more like search engines, e.g., Google and Yahoo, and services, e.g., Amazon.com since these are familiar to users who are comfortable and confident in using them (p.5).</a:t>
            </a:r>
          </a:p>
          <a:p>
            <a:pPr>
              <a:buFont typeface="Arial" pitchFamily="34" charset="0"/>
              <a:buChar char="•"/>
            </a:pPr>
            <a:r>
              <a:rPr lang="en-US" sz="3600" dirty="0" smtClean="0"/>
              <a:t>36% of respondents reported being extremely familiar with search engines while only 26% reported being very familiar with libraries (p. 1-8) </a:t>
            </a:r>
          </a:p>
          <a:p>
            <a:pPr marL="238101" indent="-225402">
              <a:buFont typeface="Arial" pitchFamily="34" charset="0"/>
              <a:buChar char="•"/>
            </a:pPr>
            <a:r>
              <a:rPr lang="en-US" sz="3600" dirty="0" smtClean="0"/>
              <a:t>VRS meets users where they are</a:t>
            </a:r>
          </a:p>
          <a:p>
            <a:pPr marL="695255" lvl="1" indent="-225402">
              <a:buFont typeface="Arial" pitchFamily="34" charset="0"/>
              <a:buChar char="•"/>
            </a:pPr>
            <a:r>
              <a:rPr lang="en-US" sz="3600" dirty="0" smtClean="0"/>
              <a:t>Text, e-mail, chat</a:t>
            </a:r>
          </a:p>
          <a:p>
            <a:pPr lvl="1">
              <a:buFont typeface="Arial" pitchFamily="34" charset="0"/>
              <a:buChar char="•"/>
            </a:pPr>
            <a:r>
              <a:rPr lang="en-US" sz="3600" dirty="0" smtClean="0"/>
              <a:t>     </a:t>
            </a:r>
            <a:r>
              <a:rPr lang="en-US" sz="3600" dirty="0" err="1" smtClean="0"/>
              <a:t>Facebook</a:t>
            </a:r>
            <a:r>
              <a:rPr lang="en-US" sz="3600" dirty="0" smtClean="0"/>
              <a:t> (</a:t>
            </a:r>
            <a:r>
              <a:rPr lang="en-US" sz="3600" dirty="0" err="1" smtClean="0"/>
              <a:t>DeSantis</a:t>
            </a:r>
            <a:r>
              <a:rPr lang="en-US" sz="3600" dirty="0" smtClean="0"/>
              <a:t>)</a:t>
            </a:r>
          </a:p>
          <a:p>
            <a:pPr marL="1143356" lvl="2" indent="-225402">
              <a:buFont typeface="Arial" pitchFamily="34" charset="0"/>
              <a:buChar char="•"/>
            </a:pPr>
            <a:r>
              <a:rPr lang="en-US" sz="3600" dirty="0" smtClean="0"/>
              <a:t>Joe McDonald, sophomore at University of Nevada, Reno in 1913, and girlfriend and future wife, Leola Lewis</a:t>
            </a:r>
          </a:p>
          <a:p>
            <a:pPr marL="238101" indent="-225402">
              <a:buFont typeface="Arial" pitchFamily="34" charset="0"/>
              <a:buChar char="•"/>
            </a:pPr>
            <a:r>
              <a:rPr lang="en-US" sz="3600" dirty="0" smtClean="0"/>
              <a:t>Librarians’ expertise can deliver quality sources to users through VRS that they cannot find with a Google search</a:t>
            </a:r>
          </a:p>
          <a:p>
            <a:pPr marL="238101" indent="-225402"/>
            <a:endParaRPr lang="en-US" sz="3600" dirty="0" smtClean="0"/>
          </a:p>
          <a:p>
            <a:r>
              <a:rPr lang="en-US" sz="1400" kern="1200" dirty="0" err="1" smtClean="0">
                <a:solidFill>
                  <a:schemeClr val="tx1"/>
                </a:solidFill>
                <a:latin typeface="Arial" pitchFamily="34" charset="0"/>
                <a:ea typeface="+mn-ea"/>
                <a:cs typeface="Arial" pitchFamily="34" charset="0"/>
              </a:rPr>
              <a:t>Connaway</a:t>
            </a:r>
            <a:r>
              <a:rPr lang="en-US" sz="1400" kern="1200" dirty="0" smtClean="0">
                <a:solidFill>
                  <a:schemeClr val="tx1"/>
                </a:solidFill>
                <a:latin typeface="Arial" pitchFamily="34" charset="0"/>
                <a:ea typeface="+mn-ea"/>
                <a:cs typeface="Arial" pitchFamily="34" charset="0"/>
              </a:rPr>
              <a:t>, L.S., &amp; Dickey, T.J. (2010). </a:t>
            </a:r>
            <a:r>
              <a:rPr lang="en-US" sz="1400" i="1" kern="1200" dirty="0" smtClean="0">
                <a:solidFill>
                  <a:schemeClr val="tx1"/>
                </a:solidFill>
                <a:latin typeface="Arial" pitchFamily="34" charset="0"/>
                <a:ea typeface="+mn-ea"/>
                <a:cs typeface="Arial" pitchFamily="34" charset="0"/>
              </a:rPr>
              <a:t>The</a:t>
            </a:r>
            <a:r>
              <a:rPr lang="en-US" sz="1400" kern="1200" dirty="0" smtClean="0">
                <a:solidFill>
                  <a:schemeClr val="tx1"/>
                </a:solidFill>
                <a:latin typeface="Arial" pitchFamily="34" charset="0"/>
                <a:ea typeface="+mn-ea"/>
                <a:cs typeface="Arial" pitchFamily="34" charset="0"/>
              </a:rPr>
              <a:t> </a:t>
            </a:r>
            <a:r>
              <a:rPr lang="en-US" sz="1400" i="1" kern="1200" dirty="0" smtClean="0">
                <a:solidFill>
                  <a:schemeClr val="tx1"/>
                </a:solidFill>
                <a:latin typeface="Arial" pitchFamily="34" charset="0"/>
                <a:ea typeface="+mn-ea"/>
                <a:cs typeface="Arial" pitchFamily="34" charset="0"/>
              </a:rPr>
              <a:t>digital information seeker: Report of findings from selected OCLC, RIN, and JISC user behavior projects. </a:t>
            </a:r>
            <a:r>
              <a:rPr lang="en-US" sz="1400" kern="1200" dirty="0" smtClean="0">
                <a:solidFill>
                  <a:schemeClr val="tx1"/>
                </a:solidFill>
                <a:latin typeface="Arial" pitchFamily="34" charset="0"/>
                <a:ea typeface="+mn-ea"/>
                <a:cs typeface="Arial" pitchFamily="34" charset="0"/>
              </a:rPr>
              <a:t>Retrieved from </a:t>
            </a:r>
            <a:r>
              <a:rPr lang="en-US" sz="1400" u="sng" kern="1200" dirty="0" smtClean="0">
                <a:solidFill>
                  <a:schemeClr val="tx1"/>
                </a:solidFill>
                <a:latin typeface="Arial" pitchFamily="34" charset="0"/>
                <a:ea typeface="+mn-ea"/>
                <a:cs typeface="Arial" pitchFamily="34" charset="0"/>
                <a:hlinkClick r:id="rId7"/>
              </a:rPr>
              <a:t>http://www.jisc.ac.uk/media/documents/publications/reports/2010/digitalinformationseekerreport.pdf</a:t>
            </a:r>
            <a:r>
              <a:rPr lang="en-US" sz="1400" kern="1200" dirty="0" smtClean="0">
                <a:solidFill>
                  <a:schemeClr val="tx1"/>
                </a:solidFill>
                <a:latin typeface="Arial" pitchFamily="34" charset="0"/>
                <a:ea typeface="+mn-ea"/>
                <a:cs typeface="Arial" pitchFamily="34" charset="0"/>
              </a:rPr>
              <a:t> </a:t>
            </a:r>
          </a:p>
          <a:p>
            <a:pPr defTabSz="896203" fontAlgn="base">
              <a:spcBef>
                <a:spcPct val="30000"/>
              </a:spcBef>
              <a:spcAft>
                <a:spcPct val="0"/>
              </a:spcAft>
              <a:buFont typeface="Arial" pitchFamily="34" charset="0"/>
              <a:buChar char="•"/>
              <a:defRPr/>
            </a:pPr>
            <a:endParaRPr lang="en-US" sz="3600" dirty="0" smtClean="0"/>
          </a:p>
          <a:p>
            <a:pPr defTabSz="896203" fontAlgn="base">
              <a:spcBef>
                <a:spcPct val="30000"/>
              </a:spcBef>
              <a:spcAft>
                <a:spcPct val="0"/>
              </a:spcAft>
              <a:defRPr/>
            </a:pPr>
            <a:r>
              <a:rPr lang="en-US" sz="3600" dirty="0" smtClean="0"/>
              <a:t>De Rosa, C. (2005). Perceptions of libraries and information resources: A report to the OCLC membership. Dublin, Ohio: OCLC Online Computer Library Center (p.1-8). </a:t>
            </a:r>
          </a:p>
          <a:p>
            <a:pPr defTabSz="896203" fontAlgn="base">
              <a:spcBef>
                <a:spcPct val="30000"/>
              </a:spcBef>
              <a:spcAft>
                <a:spcPct val="0"/>
              </a:spcAft>
              <a:defRPr/>
            </a:pPr>
            <a:endParaRPr lang="en-US" sz="3600" dirty="0" smtClean="0"/>
          </a:p>
          <a:p>
            <a:pPr defTabSz="896203" fontAlgn="base">
              <a:spcBef>
                <a:spcPct val="30000"/>
              </a:spcBef>
              <a:spcAft>
                <a:spcPct val="0"/>
              </a:spcAft>
              <a:defRPr/>
            </a:pPr>
            <a:r>
              <a:rPr lang="en-US" sz="3600" dirty="0" err="1" smtClean="0"/>
              <a:t>DeSantis</a:t>
            </a:r>
            <a:r>
              <a:rPr lang="en-US" sz="3600" dirty="0" smtClean="0"/>
              <a:t>, N. (January 6, 2012). On </a:t>
            </a:r>
            <a:r>
              <a:rPr lang="en-US" sz="3600" dirty="0" err="1" smtClean="0"/>
              <a:t>Facebook</a:t>
            </a:r>
            <a:r>
              <a:rPr lang="en-US" sz="3600" dirty="0" smtClean="0"/>
              <a:t>, librarian brings 2 students from the early 1900s to life. </a:t>
            </a:r>
            <a:r>
              <a:rPr lang="en-US" sz="3600" i="1" dirty="0" smtClean="0"/>
              <a:t>Chronicle of Higher Education</a:t>
            </a:r>
            <a:r>
              <a:rPr lang="en-US" sz="3600" dirty="0" smtClean="0"/>
              <a:t>. Retrieved from </a:t>
            </a:r>
            <a:r>
              <a:rPr lang="en-US" sz="3600" dirty="0" smtClean="0">
                <a:hlinkClick r:id="rId8"/>
              </a:rPr>
              <a:t>http://chronicle.com/blogs/wiredcampus/on-facebook-librarian-brings-two-students-from-the-early-1900s-to-life/34845</a:t>
            </a:r>
            <a:endParaRPr lang="en-US" sz="3600" dirty="0" smtClean="0"/>
          </a:p>
          <a:p>
            <a:pPr defTabSz="914307"/>
            <a:endParaRPr lang="en-US" sz="2300" dirty="0" smtClean="0"/>
          </a:p>
          <a:p>
            <a:endParaRPr lang="en-US" dirty="0" smtClean="0"/>
          </a:p>
          <a:p>
            <a:endParaRPr lang="en-US" dirty="0" smtClean="0"/>
          </a:p>
        </p:txBody>
      </p:sp>
      <p:sp>
        <p:nvSpPr>
          <p:cNvPr id="96260" name="Slide Number Placeholder 3"/>
          <p:cNvSpPr>
            <a:spLocks noGrp="1"/>
          </p:cNvSpPr>
          <p:nvPr>
            <p:ph type="sldNum" sz="quarter" idx="5"/>
          </p:nvPr>
        </p:nvSpPr>
        <p:spPr>
          <a:noFill/>
        </p:spPr>
        <p:txBody>
          <a:bodyPr/>
          <a:lstStyle/>
          <a:p>
            <a:fld id="{2263B5A1-50F8-4CD6-A295-8E1417C0DEFD}"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53</a:t>
            </a:fld>
            <a:endParaRPr lang="en-US"/>
          </a:p>
        </p:txBody>
      </p:sp>
    </p:spTree>
    <p:extLst>
      <p:ext uri="{BB962C8B-B14F-4D97-AF65-F5344CB8AC3E}">
        <p14:creationId xmlns="" xmlns:p14="http://schemas.microsoft.com/office/powerpoint/2010/main" val="30678157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BD5068AF-B7D2-49E7-9CE8-7DEBA7CF3EDF}"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BD5068AF-B7D2-49E7-9CE8-7DEBA7CF3EDF}"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smtClean="0"/>
          </a:p>
        </p:txBody>
      </p:sp>
      <p:sp>
        <p:nvSpPr>
          <p:cNvPr id="99332" name="Slide Number Placeholder 3"/>
          <p:cNvSpPr>
            <a:spLocks noGrp="1"/>
          </p:cNvSpPr>
          <p:nvPr>
            <p:ph type="sldNum" sz="quarter" idx="5"/>
          </p:nvPr>
        </p:nvSpPr>
        <p:spPr>
          <a:noFill/>
        </p:spPr>
        <p:txBody>
          <a:bodyPr/>
          <a:lstStyle/>
          <a:p>
            <a:fld id="{21B33160-E43E-4F86-A89B-7D3E75D1916B}"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smtClean="0"/>
          </a:p>
        </p:txBody>
      </p:sp>
      <p:sp>
        <p:nvSpPr>
          <p:cNvPr id="99332" name="Slide Number Placeholder 3"/>
          <p:cNvSpPr>
            <a:spLocks noGrp="1"/>
          </p:cNvSpPr>
          <p:nvPr>
            <p:ph type="sldNum" sz="quarter" idx="5"/>
          </p:nvPr>
        </p:nvSpPr>
        <p:spPr>
          <a:noFill/>
        </p:spPr>
        <p:txBody>
          <a:bodyPr/>
          <a:lstStyle/>
          <a:p>
            <a:fld id="{21B33160-E43E-4F86-A89B-7D3E75D1916B}"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59</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59</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59</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59</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normAutofit/>
          </a:bodyPr>
          <a:lstStyle/>
          <a:p>
            <a:r>
              <a:rPr lang="en-US" i="1" dirty="0" smtClean="0">
                <a:latin typeface="Arial" charset="0"/>
              </a:rPr>
              <a:t>Image: </a:t>
            </a:r>
            <a:r>
              <a:rPr lang="en-US" dirty="0" smtClean="0">
                <a:latin typeface="Arial" charset="0"/>
              </a:rPr>
              <a:t>http://www.flickr.com/photos/massimo_riserbo/6292167005/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Image: Microsoft Clip Art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p>
          <a:p>
            <a:pPr lvl="0" algn="l">
              <a:lnSpc>
                <a:spcPct val="90000"/>
              </a:lnSpc>
              <a:buFont typeface="Arial" pitchFamily="34" charset="0"/>
              <a:buChar char="•"/>
              <a:defRPr/>
            </a:pPr>
            <a:r>
              <a:rPr lang="en-US" b="0" dirty="0" smtClean="0"/>
              <a:t>$1,090,072 project, 2005-2008, funded by:</a:t>
            </a:r>
          </a:p>
          <a:p>
            <a:pPr lvl="0" algn="l">
              <a:lnSpc>
                <a:spcPct val="90000"/>
              </a:lnSpc>
              <a:buNone/>
              <a:defRPr/>
            </a:pPr>
            <a:endParaRPr lang="en-US" b="0" dirty="0" smtClean="0"/>
          </a:p>
          <a:p>
            <a:pPr lvl="1" algn="l">
              <a:lnSpc>
                <a:spcPct val="90000"/>
              </a:lnSpc>
              <a:buFont typeface="Arial" pitchFamily="34" charset="0"/>
              <a:buChar char="•"/>
              <a:defRPr/>
            </a:pPr>
            <a:r>
              <a:rPr lang="en-US" b="0" dirty="0" smtClean="0"/>
              <a:t>Institute of Museum &amp; Library Services (IMLS) $684,996 grant</a:t>
            </a:r>
          </a:p>
          <a:p>
            <a:pPr lvl="1" algn="l">
              <a:lnSpc>
                <a:spcPct val="90000"/>
              </a:lnSpc>
              <a:buNone/>
              <a:defRPr/>
            </a:pPr>
            <a:endParaRPr lang="en-US" b="0" dirty="0" smtClean="0"/>
          </a:p>
          <a:p>
            <a:pPr lvl="1" algn="l">
              <a:lnSpc>
                <a:spcPct val="90000"/>
              </a:lnSpc>
              <a:buFont typeface="Arial" pitchFamily="34" charset="0"/>
              <a:buChar char="•"/>
              <a:defRPr/>
            </a:pPr>
            <a:r>
              <a:rPr lang="en-US" b="0" dirty="0" smtClean="0"/>
              <a:t>Rutgers, The State University of New Jersey &amp; OCLC, Inc. </a:t>
            </a:r>
          </a:p>
          <a:p>
            <a:pPr lvl="2" algn="l">
              <a:lnSpc>
                <a:spcPct val="90000"/>
              </a:lnSpc>
              <a:buFont typeface="Arial" pitchFamily="34" charset="0"/>
              <a:buChar char="•"/>
              <a:defRPr/>
            </a:pPr>
            <a:r>
              <a:rPr lang="en-US" b="0" dirty="0" smtClean="0"/>
              <a:t>$405,076 in kind contributions</a:t>
            </a:r>
          </a:p>
          <a:p>
            <a:pPr lvl="2" algn="l">
              <a:lnSpc>
                <a:spcPct val="90000"/>
              </a:lnSpc>
              <a:buFont typeface="Arial" pitchFamily="34" charset="0"/>
              <a:buChar char="•"/>
              <a:defRPr/>
            </a:pPr>
            <a:r>
              <a:rPr lang="en-US" b="0" dirty="0" smtClean="0"/>
              <a:t>Co-PI: Marie Radford</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Image: </a:t>
            </a:r>
            <a:r>
              <a:rPr lang="en-US" sz="1400" kern="1200" dirty="0" smtClean="0">
                <a:solidFill>
                  <a:schemeClr val="tx1"/>
                </a:solidFill>
                <a:latin typeface="Arial" pitchFamily="34" charset="0"/>
                <a:ea typeface="+mn-ea"/>
                <a:cs typeface="Calibri" pitchFamily="34" charset="0"/>
                <a:hlinkClick r:id="rId3"/>
              </a:rPr>
              <a:t>http://www.flickr.com/photos/badjonni/7131927517/</a:t>
            </a:r>
          </a:p>
          <a:p>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tx1"/>
                </a:solidFill>
                <a:latin typeface="Arial" pitchFamily="34" charset="0"/>
                <a:ea typeface="+mn-ea"/>
                <a:cs typeface="Calibri" pitchFamily="34" charset="0"/>
              </a:rPr>
              <a:t>Connaway</a:t>
            </a:r>
            <a:r>
              <a:rPr lang="en-US" sz="1400" kern="1200" dirty="0" smtClean="0">
                <a:solidFill>
                  <a:schemeClr val="tx1"/>
                </a:solidFill>
                <a:latin typeface="Arial" pitchFamily="34" charset="0"/>
                <a:ea typeface="+mn-ea"/>
                <a:cs typeface="Calibri" pitchFamily="34" charset="0"/>
              </a:rPr>
              <a:t>, L. S., Radford, M. L., &amp; OCLC Research. (2011). </a:t>
            </a:r>
            <a:r>
              <a:rPr lang="en-US" sz="1400" i="1" kern="1200" dirty="0" smtClean="0">
                <a:solidFill>
                  <a:schemeClr val="tx1"/>
                </a:solidFill>
                <a:latin typeface="Arial" pitchFamily="34" charset="0"/>
                <a:ea typeface="+mn-ea"/>
                <a:cs typeface="Calibri" pitchFamily="34" charset="0"/>
              </a:rPr>
              <a:t>Seeking synchronicity: Revelations and recommendations for virtual reference</a:t>
            </a:r>
            <a:r>
              <a:rPr lang="en-US" sz="1400" kern="1200" dirty="0" smtClean="0">
                <a:solidFill>
                  <a:schemeClr val="tx1"/>
                </a:solidFill>
                <a:latin typeface="Arial" pitchFamily="34" charset="0"/>
                <a:ea typeface="+mn-ea"/>
                <a:cs typeface="Calibri" pitchFamily="34" charset="0"/>
              </a:rPr>
              <a:t>. Dublin, Ohio: OCLC Research. </a:t>
            </a:r>
            <a:r>
              <a:rPr lang="en-US" sz="1400" kern="1200" dirty="0" smtClean="0">
                <a:solidFill>
                  <a:schemeClr val="tx1"/>
                </a:solidFill>
                <a:latin typeface="Arial" pitchFamily="34" charset="0"/>
                <a:ea typeface="+mn-ea"/>
                <a:cs typeface="Calibri" pitchFamily="34" charset="0"/>
                <a:hlinkClick r:id="rId3"/>
              </a:rPr>
              <a:t>http://www.oclc.org/research/activities/synchronicity/default.htm</a:t>
            </a:r>
            <a:endParaRPr lang="en-US" sz="1400" kern="1200" dirty="0" smtClean="0">
              <a:solidFill>
                <a:schemeClr val="tx1"/>
              </a:solidFill>
              <a:latin typeface="Arial" pitchFamily="34" charset="0"/>
              <a:ea typeface="+mn-ea"/>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A1543DCF-0377-4739-B1EA-13723CE9A54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0" i="1" dirty="0" smtClean="0"/>
              <a:t>Images: </a:t>
            </a:r>
            <a:r>
              <a:rPr lang="en-US" b="0" i="0" dirty="0" smtClean="0"/>
              <a:t>Microsoft</a:t>
            </a:r>
            <a:r>
              <a:rPr lang="en-US" b="0" i="0" baseline="0" dirty="0" smtClean="0"/>
              <a:t> Clip Art</a:t>
            </a:r>
          </a:p>
          <a:p>
            <a:pPr>
              <a:buNone/>
            </a:pPr>
            <a:endParaRPr lang="en-US" b="0" i="1" dirty="0" smtClean="0"/>
          </a:p>
          <a:p>
            <a:pPr>
              <a:buNone/>
            </a:pPr>
            <a:r>
              <a:rPr lang="en-US" b="1" dirty="0" smtClean="0"/>
              <a:t>Live Chat Transcripts 2004-2006 (QP1)</a:t>
            </a:r>
          </a:p>
          <a:p>
            <a:pPr lvl="1"/>
            <a:r>
              <a:rPr lang="en-US" dirty="0" smtClean="0"/>
              <a:t>8/2004 to 10/2006</a:t>
            </a:r>
          </a:p>
          <a:p>
            <a:pPr lvl="1"/>
            <a:r>
              <a:rPr lang="en-US" dirty="0" smtClean="0"/>
              <a:t>Total </a:t>
            </a:r>
            <a:r>
              <a:rPr lang="en-US" dirty="0" err="1" smtClean="0"/>
              <a:t>QuestionPoint</a:t>
            </a:r>
            <a:r>
              <a:rPr lang="en-US" dirty="0" smtClean="0"/>
              <a:t> &amp; 24/7 = 651,687</a:t>
            </a:r>
          </a:p>
          <a:p>
            <a:pPr lvl="1"/>
            <a:r>
              <a:rPr lang="en-US" dirty="0" smtClean="0"/>
              <a:t>850 randomly selected (550 QP &amp; 300 24/7)</a:t>
            </a:r>
          </a:p>
          <a:p>
            <a:pPr>
              <a:buNone/>
            </a:pPr>
            <a:r>
              <a:rPr lang="en-US" b="1" dirty="0" smtClean="0"/>
              <a:t>Live Chat &amp; </a:t>
            </a:r>
            <a:r>
              <a:rPr lang="en-US" b="1" dirty="0" err="1" smtClean="0"/>
              <a:t>Qwidget</a:t>
            </a:r>
            <a:r>
              <a:rPr lang="en-US" b="1" dirty="0" smtClean="0"/>
              <a:t> Transcripts 2010 (QP2 &amp; QW)</a:t>
            </a:r>
          </a:p>
          <a:p>
            <a:pPr lvl="1"/>
            <a:r>
              <a:rPr lang="en-US" dirty="0" smtClean="0"/>
              <a:t>6/2010 to 12/2010</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Total  QP2 &amp; QW = 296,797 </a:t>
            </a:r>
            <a:r>
              <a:rPr lang="en-US" dirty="0" smtClean="0">
                <a:latin typeface="Arial" pitchFamily="34" charset="0"/>
                <a:cs typeface="Arial" pitchFamily="34" charset="0"/>
              </a:rPr>
              <a:t>(QP2 221,158 &amp; QW 75,639)</a:t>
            </a:r>
            <a:endParaRPr lang="en-US" dirty="0" smtClean="0"/>
          </a:p>
          <a:p>
            <a:pPr lvl="1"/>
            <a:r>
              <a:rPr lang="en-US" dirty="0" smtClean="0"/>
              <a:t>560 randomly selected (350 QP2 &amp; 210 QW)</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2000" dirty="0" smtClean="0">
              <a:latin typeface="+mn-lt"/>
              <a:cs typeface="+mn-cs"/>
            </a:endParaRPr>
          </a:p>
        </p:txBody>
      </p:sp>
      <p:sp>
        <p:nvSpPr>
          <p:cNvPr id="4" name="Slide Number Placeholder 3"/>
          <p:cNvSpPr>
            <a:spLocks noGrp="1"/>
          </p:cNvSpPr>
          <p:nvPr>
            <p:ph type="sldNum" sz="quarter" idx="10"/>
          </p:nvPr>
        </p:nvSpPr>
        <p:spPr/>
        <p:txBody>
          <a:bodyPr/>
          <a:lstStyle/>
          <a:p>
            <a:pPr>
              <a:defRPr/>
            </a:pPr>
            <a:fld id="{A7BB9D42-60D8-4FEB-9FA6-DC5A0998123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i="1" dirty="0" smtClean="0"/>
              <a:t>Image: </a:t>
            </a:r>
            <a:r>
              <a:rPr lang="en-US" i="0" dirty="0" smtClean="0"/>
              <a:t>Microsoft Clip Art</a:t>
            </a:r>
          </a:p>
          <a:p>
            <a:endParaRPr lang="en-US" i="1" dirty="0" smtClean="0"/>
          </a:p>
          <a:p>
            <a:r>
              <a:rPr lang="en-US" dirty="0" smtClean="0"/>
              <a:t>Chapter 4: “Way Sweet” or “Just Wrong:” Critical Factors for Virtual Reference Success</a:t>
            </a:r>
          </a:p>
          <a:p>
            <a:endParaRPr lang="en-US" dirty="0" smtClean="0"/>
          </a:p>
          <a:p>
            <a:r>
              <a:rPr lang="en-US" sz="1400" b="0" i="0" kern="1200" dirty="0" smtClean="0">
                <a:solidFill>
                  <a:schemeClr val="tx1"/>
                </a:solidFill>
                <a:latin typeface="Arial" pitchFamily="34" charset="0"/>
                <a:ea typeface="+mn-ea"/>
                <a:cs typeface="Arial" pitchFamily="34" charset="0"/>
              </a:rPr>
              <a:t>Flanagan, J. C. (1954). </a:t>
            </a:r>
            <a:r>
              <a:rPr lang="en-US" sz="1400" b="0" i="1" kern="1200" dirty="0" smtClean="0">
                <a:solidFill>
                  <a:schemeClr val="tx1"/>
                </a:solidFill>
                <a:latin typeface="Arial" pitchFamily="34" charset="0"/>
                <a:ea typeface="+mn-ea"/>
                <a:cs typeface="Arial" pitchFamily="34" charset="0"/>
              </a:rPr>
              <a:t>The critical incident technique</a:t>
            </a:r>
            <a:r>
              <a:rPr lang="en-US" sz="1400" b="0" i="0" kern="1200" dirty="0" smtClean="0">
                <a:solidFill>
                  <a:schemeClr val="tx1"/>
                </a:solidFill>
                <a:latin typeface="Arial" pitchFamily="34" charset="0"/>
                <a:ea typeface="+mn-ea"/>
                <a:cs typeface="Arial" pitchFamily="34" charset="0"/>
              </a:rPr>
              <a:t>. Washington: American Psychological Association.</a:t>
            </a:r>
            <a:endParaRPr lang="en-US" dirty="0" smtClean="0"/>
          </a:p>
          <a:p>
            <a:endParaRPr lang="en-US" dirty="0" smtClean="0"/>
          </a:p>
          <a:p>
            <a:endParaRPr lang="en-US" dirty="0" smtClean="0"/>
          </a:p>
        </p:txBody>
      </p:sp>
      <p:sp>
        <p:nvSpPr>
          <p:cNvPr id="81924" name="Slide Number Placeholder 3"/>
          <p:cNvSpPr>
            <a:spLocks noGrp="1"/>
          </p:cNvSpPr>
          <p:nvPr>
            <p:ph type="sldNum" sz="quarter" idx="5"/>
          </p:nvPr>
        </p:nvSpPr>
        <p:spPr>
          <a:noFill/>
        </p:spPr>
        <p:txBody>
          <a:bodyPr/>
          <a:lstStyle/>
          <a:p>
            <a:fld id="{7061338A-1291-4AB8-B753-4EA13A23D9C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pic>
        <p:nvPicPr>
          <p:cNvPr id="12" name="Picture 15" descr="Rutgers"/>
          <p:cNvPicPr>
            <a:picLocks noChangeAspect="1" noChangeArrowheads="1"/>
          </p:cNvPicPr>
          <p:nvPr userDrawn="1"/>
        </p:nvPicPr>
        <p:blipFill>
          <a:blip r:embed="rId3" cstate="print"/>
          <a:srcRect r="37631"/>
          <a:stretch>
            <a:fillRect/>
          </a:stretch>
        </p:blipFill>
        <p:spPr bwMode="auto">
          <a:xfrm>
            <a:off x="3648074" y="6330950"/>
            <a:ext cx="2371725" cy="479425"/>
          </a:xfrm>
          <a:prstGeom prst="rect">
            <a:avLst/>
          </a:prstGeom>
          <a:ln>
            <a:noFill/>
          </a:ln>
          <a:effec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mall Title Bar">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855663"/>
            <a:chOff x="0" y="0"/>
            <a:chExt cx="9144000" cy="855144"/>
          </a:xfrm>
        </p:grpSpPr>
        <p:sp>
          <p:nvSpPr>
            <p:cNvPr id="4" name="Rounded Rectangle 3"/>
            <p:cNvSpPr>
              <a:spLocks noChangeArrowheads="1"/>
            </p:cNvSpPr>
            <p:nvPr userDrawn="1"/>
          </p:nvSpPr>
          <p:spPr bwMode="auto">
            <a:xfrm>
              <a:off x="0" y="0"/>
              <a:ext cx="9144000" cy="609230"/>
            </a:xfrm>
            <a:prstGeom prst="roundRect">
              <a:avLst>
                <a:gd name="adj" fmla="val 0"/>
              </a:avLst>
            </a:prstGeom>
            <a:gradFill rotWithShape="1">
              <a:gsLst>
                <a:gs pos="0">
                  <a:srgbClr val="376092"/>
                </a:gs>
                <a:gs pos="100000">
                  <a:schemeClr val="accent1"/>
                </a:gs>
              </a:gsLst>
              <a:lin ang="16200000"/>
            </a:gradFill>
            <a:ln w="9525">
              <a:no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defTabSz="457200">
                <a:defRPr/>
              </a:pPr>
              <a:endParaRPr lang="en-US" sz="1800">
                <a:solidFill>
                  <a:schemeClr val="lt1"/>
                </a:solidFill>
                <a:latin typeface="+mn-lt"/>
                <a:ea typeface="+mn-ea"/>
                <a:cs typeface="+mn-cs"/>
              </a:endParaRPr>
            </a:p>
          </p:txBody>
        </p:sp>
        <p:sp>
          <p:nvSpPr>
            <p:cNvPr id="5" name="Isosceles Triangle 4"/>
            <p:cNvSpPr>
              <a:spLocks noChangeArrowheads="1"/>
            </p:cNvSpPr>
            <p:nvPr userDrawn="1"/>
          </p:nvSpPr>
          <p:spPr bwMode="auto">
            <a:xfrm rot="10800000">
              <a:off x="714375" y="599711"/>
              <a:ext cx="504825" cy="255433"/>
            </a:xfrm>
            <a:prstGeom prst="triangle">
              <a:avLst>
                <a:gd name="adj" fmla="val 50000"/>
              </a:avLst>
            </a:prstGeom>
            <a:solidFill>
              <a:srgbClr val="195A88"/>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defTabSz="457200">
                <a:defRPr/>
              </a:pPr>
              <a:endParaRPr lang="en-US" sz="1800">
                <a:solidFill>
                  <a:schemeClr val="lt1"/>
                </a:solidFill>
                <a:latin typeface="+mn-lt"/>
                <a:ea typeface="+mn-ea"/>
                <a:cs typeface="+mn-cs"/>
              </a:endParaRPr>
            </a:p>
          </p:txBody>
        </p:sp>
      </p:grpSp>
      <p:sp>
        <p:nvSpPr>
          <p:cNvPr id="2" name="Title 1"/>
          <p:cNvSpPr>
            <a:spLocks noGrp="1"/>
          </p:cNvSpPr>
          <p:nvPr>
            <p:ph type="title"/>
          </p:nvPr>
        </p:nvSpPr>
        <p:spPr>
          <a:xfrm>
            <a:off x="152400" y="0"/>
            <a:ext cx="8534400" cy="609600"/>
          </a:xfrm>
          <a:prstGeom prst="rect">
            <a:avLst/>
          </a:prstGeo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lide 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41C6F1-9776-46BE-B61D-EEA90CF3A6F3}"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43132-4EE0-4A2F-8F9C-A531C997A34D}"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6" name="Picture Placeholder 15"/>
          <p:cNvSpPr>
            <a:spLocks noGrp="1"/>
          </p:cNvSpPr>
          <p:nvPr>
            <p:ph type="pic" sz="quarter" idx="13"/>
          </p:nvPr>
        </p:nvSpPr>
        <p:spPr>
          <a:xfrm>
            <a:off x="5864225" y="6284913"/>
            <a:ext cx="3279775" cy="573087"/>
          </a:xfrm>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d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4"/>
              <a:stretch>
                <a:fillRect/>
              </a:stretch>
            </p:blipFill>
          </mc:Choice>
          <mc:Fallback>
            <p:blipFill>
              <a:blip r:embed="rId45"/>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9/24/2012</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15" descr="Rutgers"/>
          <p:cNvPicPr>
            <a:picLocks noChangeAspect="1" noChangeArrowheads="1"/>
          </p:cNvPicPr>
          <p:nvPr userDrawn="1"/>
        </p:nvPicPr>
        <p:blipFill>
          <a:blip r:embed="rId46" cstate="print"/>
          <a:srcRect r="37631"/>
          <a:stretch>
            <a:fillRect/>
          </a:stretch>
        </p:blipFill>
        <p:spPr bwMode="auto">
          <a:xfrm>
            <a:off x="3648074" y="6330950"/>
            <a:ext cx="2371725" cy="479425"/>
          </a:xfrm>
          <a:prstGeom prst="rect">
            <a:avLst/>
          </a:prstGeom>
          <a:ln>
            <a:noFill/>
          </a:ln>
          <a:effectLst/>
        </p:spPr>
      </p:pic>
    </p:spTree>
  </p:cSld>
  <p:clrMap bg1="lt1" tx1="dk1" bg2="lt2" tx2="dk2" accent1="accent1" accent2="accent2" accent3="accent3" accent4="accent4" accent5="accent5" accent6="accent6" hlink="hlink" folHlink="folHlink"/>
  <p:sldLayoutIdLst>
    <p:sldLayoutId id="2147483692" r:id="rId1"/>
    <p:sldLayoutId id="2147483687" r:id="rId2"/>
    <p:sldLayoutId id="2147483690" r:id="rId3"/>
    <p:sldLayoutId id="2147483715" r:id="rId4"/>
    <p:sldLayoutId id="2147483701" r:id="rId5"/>
    <p:sldLayoutId id="2147483713" r:id="rId6"/>
    <p:sldLayoutId id="2147483731"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32" r:id="rId38"/>
    <p:sldLayoutId id="2147483733" r:id="rId39"/>
    <p:sldLayoutId id="2147483735" r:id="rId40"/>
    <p:sldLayoutId id="2147483737" r:id="rId41"/>
    <p:sldLayoutId id="2147483738" r:id="rId42"/>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audio" Target="../media/audio1.wav"/><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wmf"/></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hyperlink" Target="http://www.oclc.org/research/activities/synergy.html" TargetMode="External"/><Relationship Id="rId2" Type="http://schemas.openxmlformats.org/officeDocument/2006/relationships/notesSlide" Target="../notesSlides/notesSlide53.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hyperlink" Target="http://www.ft.com/cms/s/2/0e97b7a0-6389-11e1-9686-00144feabdc0.html" TargetMode="External"/><Relationship Id="rId2" Type="http://schemas.openxmlformats.org/officeDocument/2006/relationships/notesSlide" Target="../notesSlides/notesSlide54.xml"/><Relationship Id="rId1" Type="http://schemas.openxmlformats.org/officeDocument/2006/relationships/slideLayout" Target="../slideLayouts/slideLayout38.xml"/><Relationship Id="rId6" Type="http://schemas.openxmlformats.org/officeDocument/2006/relationships/hyperlink" Target="http://www.oclc.org/reports/synchronicity/default.htm" TargetMode="External"/><Relationship Id="rId5" Type="http://schemas.openxmlformats.org/officeDocument/2006/relationships/hyperlink" Target="http://web.archive.org/web/20100213164444/http:/imlsosuoclcproject.jcomm.ohio-state.edu/imls_reports_list.html" TargetMode="External"/><Relationship Id="rId4" Type="http://schemas.openxmlformats.org/officeDocument/2006/relationships/hyperlink" Target="http://www.jisc.ac.uk/media/documents/publications/reports/2010/digitalinformationseekerreport.pdf"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imlsosuoclcproject.jcomm.ohio-state.edu/" TargetMode="External"/><Relationship Id="rId3" Type="http://schemas.openxmlformats.org/officeDocument/2006/relationships/hyperlink" Target="http://www.oclc.org/reports/synchronicity/default.htm" TargetMode="External"/><Relationship Id="rId7" Type="http://schemas.openxmlformats.org/officeDocument/2006/relationships/hyperlink" Target="http://www.oclc.org/reports/2010perceptions/2010perceptions_all_singlepage.pdf" TargetMode="External"/><Relationship Id="rId2" Type="http://schemas.openxmlformats.org/officeDocument/2006/relationships/notesSlide" Target="../notesSlides/notesSlide55.xml"/><Relationship Id="rId1" Type="http://schemas.openxmlformats.org/officeDocument/2006/relationships/slideLayout" Target="../slideLayouts/slideLayout38.xml"/><Relationship Id="rId6" Type="http://schemas.openxmlformats.org/officeDocument/2006/relationships/hyperlink" Target="http://www.firstmonday.org/htbin/cgiwrap/bin/ojs/index.php/fm/article/view/2291/207" TargetMode="External"/><Relationship Id="rId5" Type="http://schemas.openxmlformats.org/officeDocument/2006/relationships/hyperlink" Target="http://www.educause.edu/ecar" TargetMode="External"/><Relationship Id="rId4" Type="http://schemas.openxmlformats.org/officeDocument/2006/relationships/hyperlink" Target="http://www.oclc.org/research/activities/synchronicity/ppt/alise2012.pptx"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chronicle.com/blogs/wiredcampus/on-facebook-librarian-brings-two-students-from-the-early-1900s-to-life/34845" TargetMode="External"/><Relationship Id="rId2" Type="http://schemas.openxmlformats.org/officeDocument/2006/relationships/notesSlide" Target="../notesSlides/notesSlide56.xml"/><Relationship Id="rId1" Type="http://schemas.openxmlformats.org/officeDocument/2006/relationships/slideLayout" Target="../slideLayouts/slideLayout38.xml"/><Relationship Id="rId4" Type="http://schemas.openxmlformats.org/officeDocument/2006/relationships/hyperlink" Target="http://player.multicastmedia.com/player.php?p=j1v57etx"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oclc.org/research/activities/synchronicity/default.htm" TargetMode="External"/><Relationship Id="rId2" Type="http://schemas.openxmlformats.org/officeDocument/2006/relationships/notesSlide" Target="../notesSlides/notesSlide57.xml"/><Relationship Id="rId1" Type="http://schemas.openxmlformats.org/officeDocument/2006/relationships/slideLayout" Target="../slideLayouts/slideLayout38.xml"/><Relationship Id="rId6" Type="http://schemas.openxmlformats.org/officeDocument/2006/relationships/hyperlink" Target="http://www.thenation.com/article/168125/amazon-effect" TargetMode="External"/><Relationship Id="rId5" Type="http://schemas.openxmlformats.org/officeDocument/2006/relationships/hyperlink" Target="http://www.oclc.org/research/activities/synergy/default.htm" TargetMode="External"/><Relationship Id="rId4" Type="http://schemas.openxmlformats.org/officeDocument/2006/relationships/hyperlink" Target="http://nora.lis.uiuc.edu/images/iConferences/2010papers2_Page-Zhang.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www.oclc.org/research/activities/synchronicity/default.htm" TargetMode="External"/><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428366"/>
            <a:ext cx="7772400" cy="533784"/>
          </a:xfrm>
        </p:spPr>
        <p:txBody>
          <a:bodyPr>
            <a:noAutofit/>
          </a:bodyPr>
          <a:lstStyle/>
          <a:p>
            <a:r>
              <a:rPr lang="en-US" sz="4000" b="1" dirty="0" smtClean="0"/>
              <a:t>Using Virtual Reference Services to Embed the Library in the Academic Workflow</a:t>
            </a:r>
            <a:endParaRPr lang="en-US" sz="4000" b="1" dirty="0"/>
          </a:p>
        </p:txBody>
      </p:sp>
      <p:sp>
        <p:nvSpPr>
          <p:cNvPr id="8" name="Text Placeholder 7"/>
          <p:cNvSpPr>
            <a:spLocks noGrp="1"/>
          </p:cNvSpPr>
          <p:nvPr>
            <p:ph type="body" sz="quarter" idx="14"/>
          </p:nvPr>
        </p:nvSpPr>
        <p:spPr/>
        <p:txBody>
          <a:bodyPr>
            <a:noAutofit/>
          </a:bodyPr>
          <a:lstStyle/>
          <a:p>
            <a:r>
              <a:rPr lang="en-US" sz="1100" b="1" dirty="0" err="1" smtClean="0"/>
              <a:t>Gramado</a:t>
            </a:r>
            <a:r>
              <a:rPr lang="en-US" sz="1100" b="1" dirty="0" smtClean="0"/>
              <a:t>, Brazil • September 19, 2012</a:t>
            </a:r>
          </a:p>
          <a:p>
            <a:r>
              <a:rPr lang="en-US" sz="1100" b="1" dirty="0" smtClean="0"/>
              <a:t>The XVII </a:t>
            </a:r>
            <a:r>
              <a:rPr lang="en-US" sz="1100" b="1" dirty="0" err="1" smtClean="0"/>
              <a:t>Seminário</a:t>
            </a:r>
            <a:r>
              <a:rPr lang="en-US" sz="1100" b="1" dirty="0" smtClean="0"/>
              <a:t> </a:t>
            </a:r>
            <a:r>
              <a:rPr lang="en-US" sz="1100" b="1" dirty="0" err="1" smtClean="0"/>
              <a:t>Nacional</a:t>
            </a:r>
            <a:r>
              <a:rPr lang="en-US" sz="1100" b="1" dirty="0" smtClean="0"/>
              <a:t> de </a:t>
            </a:r>
            <a:r>
              <a:rPr lang="en-US" sz="1100" b="1" dirty="0" err="1" smtClean="0"/>
              <a:t>Bibliotecas</a:t>
            </a:r>
            <a:r>
              <a:rPr lang="en-US" sz="1100" b="1" dirty="0" smtClean="0"/>
              <a:t> </a:t>
            </a:r>
            <a:r>
              <a:rPr lang="en-US" sz="1100" b="1" dirty="0" err="1" smtClean="0"/>
              <a:t>Universitárias</a:t>
            </a:r>
            <a:endParaRPr lang="en-US" sz="1100" b="1" dirty="0"/>
          </a:p>
        </p:txBody>
      </p:sp>
      <p:sp>
        <p:nvSpPr>
          <p:cNvPr id="6" name="Text Placeholder 5"/>
          <p:cNvSpPr>
            <a:spLocks noGrp="1"/>
          </p:cNvSpPr>
          <p:nvPr>
            <p:ph type="body" sz="quarter" idx="13"/>
          </p:nvPr>
        </p:nvSpPr>
        <p:spPr/>
        <p:txBody>
          <a:bodyPr>
            <a:normAutofit fontScale="92500"/>
          </a:bodyPr>
          <a:lstStyle/>
          <a:p>
            <a:r>
              <a:rPr lang="en-US" dirty="0" smtClean="0"/>
              <a:t>Lynn </a:t>
            </a:r>
            <a:r>
              <a:rPr lang="en-US" dirty="0" err="1" smtClean="0"/>
              <a:t>Silipigni</a:t>
            </a:r>
            <a:r>
              <a:rPr lang="en-US" dirty="0" smtClean="0"/>
              <a:t> </a:t>
            </a:r>
            <a:r>
              <a:rPr lang="en-US" dirty="0" err="1" smtClean="0"/>
              <a:t>Connaway</a:t>
            </a:r>
            <a:r>
              <a:rPr lang="en-US" dirty="0" smtClean="0"/>
              <a:t>, Ph.D.</a:t>
            </a:r>
            <a:endParaRPr lang="en-US" dirty="0"/>
          </a:p>
        </p:txBody>
      </p:sp>
      <p:sp>
        <p:nvSpPr>
          <p:cNvPr id="18" name="Text Placeholder 17"/>
          <p:cNvSpPr>
            <a:spLocks noGrp="1"/>
          </p:cNvSpPr>
          <p:nvPr>
            <p:ph type="body" sz="quarter" idx="15"/>
          </p:nvPr>
        </p:nvSpPr>
        <p:spPr/>
        <p:txBody>
          <a:bodyPr/>
          <a:lstStyle/>
          <a:p>
            <a:r>
              <a:rPr lang="en-US" dirty="0" smtClean="0"/>
              <a:t>Senior Research Scientist</a:t>
            </a:r>
            <a:br>
              <a:rPr lang="en-US" dirty="0" smtClean="0"/>
            </a:br>
            <a:r>
              <a:rPr lang="en-US" dirty="0" smtClean="0"/>
              <a:t>OCLC Research</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0"/>
            <a:ext cx="8534400" cy="609600"/>
          </a:xfrm>
        </p:spPr>
        <p:txBody>
          <a:bodyPr>
            <a:normAutofit fontScale="90000"/>
          </a:bodyPr>
          <a:lstStyle/>
          <a:p>
            <a:pPr>
              <a:defRPr/>
            </a:pPr>
            <a:r>
              <a:rPr lang="en-US" b="1" dirty="0" smtClean="0">
                <a:effectLst>
                  <a:outerShdw blurRad="38100" dist="38100" dir="2700000" algn="tl">
                    <a:srgbClr val="000000">
                      <a:alpha val="43137"/>
                    </a:srgbClr>
                  </a:outerShdw>
                </a:effectLst>
              </a:rPr>
              <a:t>Critical Incident Technique (CIT) for Telephone Interviews &amp; Survey</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VR Users’ &amp; Librarians’ Questions</a:t>
            </a:r>
            <a:endParaRPr lang="en-US" b="1" dirty="0">
              <a:effectLst>
                <a:outerShdw blurRad="38100" dist="38100" dir="2700000" algn="tl">
                  <a:srgbClr val="000000">
                    <a:alpha val="43137"/>
                  </a:srgbClr>
                </a:outerShdw>
              </a:effectLst>
            </a:endParaRPr>
          </a:p>
        </p:txBody>
      </p:sp>
      <p:sp>
        <p:nvSpPr>
          <p:cNvPr id="37891" name="Content Placeholder 2"/>
          <p:cNvSpPr>
            <a:spLocks noGrp="1"/>
          </p:cNvSpPr>
          <p:nvPr>
            <p:ph idx="4294967295"/>
          </p:nvPr>
        </p:nvSpPr>
        <p:spPr>
          <a:xfrm>
            <a:off x="95250" y="1870075"/>
            <a:ext cx="4613275" cy="4202113"/>
          </a:xfrm>
        </p:spPr>
        <p:txBody>
          <a:bodyPr>
            <a:normAutofit/>
          </a:bodyPr>
          <a:lstStyle/>
          <a:p>
            <a:pPr eaLnBrk="1" hangingPunct="1">
              <a:buFontTx/>
              <a:buChar char="•"/>
            </a:pPr>
            <a:r>
              <a:rPr lang="en-US" sz="2000" b="1" dirty="0" smtClean="0"/>
              <a:t>Remember 1 specific</a:t>
            </a:r>
            <a:r>
              <a:rPr lang="en-US" sz="2000" b="1" i="1" dirty="0" smtClean="0"/>
              <a:t> successful </a:t>
            </a:r>
            <a:r>
              <a:rPr lang="en-US" sz="2000" b="1" dirty="0" smtClean="0"/>
              <a:t>VRS interaction</a:t>
            </a:r>
          </a:p>
          <a:p>
            <a:pPr eaLnBrk="1" hangingPunct="1">
              <a:buFontTx/>
              <a:buChar char="•"/>
            </a:pPr>
            <a:r>
              <a:rPr lang="en-US" sz="2000" b="1" dirty="0" smtClean="0"/>
              <a:t>Remember 1 specific </a:t>
            </a:r>
            <a:r>
              <a:rPr lang="en-US" sz="2000" b="1" i="1" dirty="0" smtClean="0"/>
              <a:t>unsuccessful </a:t>
            </a:r>
            <a:r>
              <a:rPr lang="en-US" sz="2000" b="1" dirty="0" smtClean="0"/>
              <a:t>VRS</a:t>
            </a:r>
            <a:r>
              <a:rPr lang="en-US" sz="2000" b="1" i="1" dirty="0" smtClean="0"/>
              <a:t> </a:t>
            </a:r>
            <a:r>
              <a:rPr lang="en-US" sz="2000" b="1" dirty="0" smtClean="0"/>
              <a:t>interaction</a:t>
            </a:r>
          </a:p>
          <a:p>
            <a:pPr eaLnBrk="1" hangingPunct="1">
              <a:buFontTx/>
              <a:buChar char="•"/>
            </a:pPr>
            <a:r>
              <a:rPr lang="en-US" sz="2000" b="1" dirty="0" smtClean="0"/>
              <a:t>Describe each interaction</a:t>
            </a:r>
          </a:p>
          <a:p>
            <a:pPr eaLnBrk="1" hangingPunct="1">
              <a:buFontTx/>
              <a:buChar char="•"/>
            </a:pPr>
            <a:r>
              <a:rPr lang="en-US" sz="2000" b="1" dirty="0" smtClean="0"/>
              <a:t>Identify factors that made interactions successful or unsuccessful</a:t>
            </a:r>
          </a:p>
          <a:p>
            <a:endParaRPr lang="en-US" sz="2000" b="1" dirty="0" smtClean="0"/>
          </a:p>
        </p:txBody>
      </p:sp>
      <p:pic>
        <p:nvPicPr>
          <p:cNvPr id="37892" name="Picture 4" descr="C:\Users\hoode\Downloads\MP900422389.JPG"/>
          <p:cNvPicPr>
            <a:picLocks noChangeAspect="1" noChangeArrowheads="1"/>
          </p:cNvPicPr>
          <p:nvPr/>
        </p:nvPicPr>
        <p:blipFill>
          <a:blip r:embed="rId3" cstate="print"/>
          <a:srcRect/>
          <a:stretch>
            <a:fillRect/>
          </a:stretch>
        </p:blipFill>
        <p:spPr bwMode="auto">
          <a:xfrm>
            <a:off x="5791200" y="1752600"/>
            <a:ext cx="2819400" cy="419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80962"/>
            <a:ext cx="7772400" cy="1500187"/>
          </a:xfrm>
        </p:spPr>
        <p:txBody>
          <a:bodyPr/>
          <a:lstStyle/>
          <a:p>
            <a:r>
              <a:rPr lang="en-US" dirty="0" smtClean="0"/>
              <a:t>Seeking Synchronicity</a:t>
            </a:r>
            <a:endParaRPr lang="en-US" dirty="0"/>
          </a:p>
        </p:txBody>
      </p:sp>
      <p:pic>
        <p:nvPicPr>
          <p:cNvPr id="6" name="Picture 2" descr="C:\Users\dardena\AppData\Local\Microsoft\Windows\Temporary Internet Files\Content.IE5\I9N1BYRM\MP900433115[1].jpg"/>
          <p:cNvPicPr>
            <a:picLocks noChangeAspect="1" noChangeArrowheads="1"/>
          </p:cNvPicPr>
          <p:nvPr/>
        </p:nvPicPr>
        <p:blipFill>
          <a:blip r:embed="rId3"/>
          <a:srcRect l="27851" t="12648" r="25000" b="17638"/>
          <a:stretch>
            <a:fillRect/>
          </a:stretch>
        </p:blipFill>
        <p:spPr bwMode="auto">
          <a:xfrm rot="258666">
            <a:off x="5661978" y="2468119"/>
            <a:ext cx="3120160" cy="3698943"/>
          </a:xfrm>
          <a:prstGeom prst="rect">
            <a:avLst/>
          </a:prstGeom>
          <a:noFill/>
        </p:spPr>
      </p:pic>
      <p:sp>
        <p:nvSpPr>
          <p:cNvPr id="8" name="TextBox 7"/>
          <p:cNvSpPr txBox="1"/>
          <p:nvPr/>
        </p:nvSpPr>
        <p:spPr>
          <a:xfrm rot="294845">
            <a:off x="5466686" y="5608875"/>
            <a:ext cx="3057823" cy="353943"/>
          </a:xfrm>
          <a:prstGeom prst="rect">
            <a:avLst/>
          </a:prstGeom>
          <a:noFill/>
        </p:spPr>
        <p:txBody>
          <a:bodyPr wrap="square" rtlCol="0">
            <a:spAutoFit/>
          </a:bodyPr>
          <a:lstStyle/>
          <a:p>
            <a:pPr algn="ctr"/>
            <a:r>
              <a:rPr lang="en-US" sz="1700" dirty="0" smtClean="0">
                <a:latin typeface="Bradley Hand ITC" pitchFamily="66" charset="0"/>
              </a:rPr>
              <a:t>Types of questions</a:t>
            </a:r>
            <a:endParaRPr lang="en-US" sz="1700" dirty="0">
              <a:latin typeface="Bradley Hand ITC" pitchFamily="66" charset="0"/>
            </a:endParaRPr>
          </a:p>
        </p:txBody>
      </p:sp>
      <p:pic>
        <p:nvPicPr>
          <p:cNvPr id="2050" name="Picture 2" descr="C:\Users\dardena\AppData\Local\Microsoft\Windows\Temporary Internet Files\Content.IE5\FFO6W2QO\MP900401828[1].jpg"/>
          <p:cNvPicPr>
            <a:picLocks noChangeAspect="1" noChangeArrowheads="1"/>
          </p:cNvPicPr>
          <p:nvPr/>
        </p:nvPicPr>
        <p:blipFill>
          <a:blip r:embed="rId4"/>
          <a:srcRect/>
          <a:stretch>
            <a:fillRect/>
          </a:stretch>
        </p:blipFill>
        <p:spPr bwMode="auto">
          <a:xfrm rot="300000">
            <a:off x="5776932" y="2584628"/>
            <a:ext cx="2906852" cy="2822737"/>
          </a:xfrm>
          <a:prstGeom prst="rect">
            <a:avLst/>
          </a:prstGeom>
          <a:noFill/>
        </p:spPr>
      </p:pic>
      <p:sp>
        <p:nvSpPr>
          <p:cNvPr id="4" name="Title 3"/>
          <p:cNvSpPr>
            <a:spLocks noGrp="1"/>
          </p:cNvSpPr>
          <p:nvPr>
            <p:ph type="title"/>
          </p:nvPr>
        </p:nvSpPr>
        <p:spPr>
          <a:xfrm>
            <a:off x="664257" y="1419225"/>
            <a:ext cx="7772400" cy="3352800"/>
          </a:xfrm>
        </p:spPr>
        <p:txBody>
          <a:bodyPr/>
          <a:lstStyle/>
          <a:p>
            <a:r>
              <a:rPr lang="en-US" dirty="0" smtClean="0"/>
              <a:t>Types of Questions</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dium_5595830505.jpg"/>
          <p:cNvPicPr>
            <a:picLocks noChangeAspect="1"/>
          </p:cNvPicPr>
          <p:nvPr/>
        </p:nvPicPr>
        <p:blipFill>
          <a:blip r:embed="rId5" cstate="print"/>
          <a:stretch>
            <a:fillRect/>
          </a:stretch>
        </p:blipFill>
        <p:spPr>
          <a:xfrm>
            <a:off x="-18361" y="0"/>
            <a:ext cx="9162361" cy="6858000"/>
          </a:xfrm>
          <a:prstGeom prst="rect">
            <a:avLst/>
          </a:prstGeom>
        </p:spPr>
      </p:pic>
      <p:grpSp>
        <p:nvGrpSpPr>
          <p:cNvPr id="2" name="Group 7"/>
          <p:cNvGrpSpPr/>
          <p:nvPr/>
        </p:nvGrpSpPr>
        <p:grpSpPr>
          <a:xfrm>
            <a:off x="609600" y="3581400"/>
            <a:ext cx="3657598" cy="2209800"/>
            <a:chOff x="457201" y="1600200"/>
            <a:chExt cx="4114800" cy="3112512"/>
          </a:xfrm>
          <a:solidFill>
            <a:schemeClr val="accent5">
              <a:lumMod val="75000"/>
            </a:schemeClr>
          </a:solidFill>
        </p:grpSpPr>
        <p:sp>
          <p:nvSpPr>
            <p:cNvPr id="10" name="Rounded Rectangle 9"/>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1" name="Isosceles Triangle 10"/>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5" name="TextBox 14"/>
          <p:cNvSpPr txBox="1"/>
          <p:nvPr/>
        </p:nvSpPr>
        <p:spPr>
          <a:xfrm>
            <a:off x="990600" y="4114800"/>
            <a:ext cx="2895600" cy="646331"/>
          </a:xfrm>
          <a:prstGeom prst="rect">
            <a:avLst/>
          </a:prstGeom>
          <a:noFill/>
        </p:spPr>
        <p:txBody>
          <a:bodyPr wrap="square" rtlCol="0">
            <a:spAutoFit/>
          </a:bodyPr>
          <a:lstStyle/>
          <a:p>
            <a:r>
              <a:rPr lang="en-US" b="1" dirty="0" smtClean="0"/>
              <a:t>how do you spell I miss you in </a:t>
            </a:r>
            <a:r>
              <a:rPr lang="en-US" b="1" dirty="0" err="1" smtClean="0"/>
              <a:t>spanish</a:t>
            </a:r>
            <a:endParaRPr lang="en-US" b="1" dirty="0"/>
          </a:p>
        </p:txBody>
      </p:sp>
      <p:grpSp>
        <p:nvGrpSpPr>
          <p:cNvPr id="3" name="Group 7"/>
          <p:cNvGrpSpPr/>
          <p:nvPr/>
        </p:nvGrpSpPr>
        <p:grpSpPr>
          <a:xfrm>
            <a:off x="4724400" y="1676400"/>
            <a:ext cx="3657598" cy="2209800"/>
            <a:chOff x="457201" y="1600200"/>
            <a:chExt cx="4114800" cy="3112512"/>
          </a:xfrm>
          <a:solidFill>
            <a:schemeClr val="accent5">
              <a:lumMod val="60000"/>
              <a:lumOff val="40000"/>
            </a:schemeClr>
          </a:solidFill>
        </p:grpSpPr>
        <p:sp>
          <p:nvSpPr>
            <p:cNvPr id="17" name="Rounded Rectangle 16"/>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8" name="Isosceles Triangle 17"/>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9" name="TextBox 18"/>
          <p:cNvSpPr txBox="1"/>
          <p:nvPr/>
        </p:nvSpPr>
        <p:spPr>
          <a:xfrm>
            <a:off x="5105400" y="1905000"/>
            <a:ext cx="2971800" cy="1477328"/>
          </a:xfrm>
          <a:prstGeom prst="rect">
            <a:avLst/>
          </a:prstGeom>
          <a:noFill/>
        </p:spPr>
        <p:txBody>
          <a:bodyPr wrap="square" rtlCol="0">
            <a:spAutoFit/>
          </a:bodyPr>
          <a:lstStyle/>
          <a:p>
            <a:r>
              <a:rPr lang="en-US" dirty="0" smtClean="0"/>
              <a:t>Is “The Mindful Child: How to Help Your Kid Manage Stress and Become Happier, Kinder, and More Compassionate” Available?</a:t>
            </a:r>
            <a:endParaRPr lang="en-US" dirty="0"/>
          </a:p>
        </p:txBody>
      </p:sp>
      <p:grpSp>
        <p:nvGrpSpPr>
          <p:cNvPr id="5" name="Group 7"/>
          <p:cNvGrpSpPr/>
          <p:nvPr/>
        </p:nvGrpSpPr>
        <p:grpSpPr>
          <a:xfrm>
            <a:off x="838200" y="0"/>
            <a:ext cx="3657598" cy="2209800"/>
            <a:chOff x="457201" y="1600200"/>
            <a:chExt cx="4114800" cy="3112512"/>
          </a:xfrm>
          <a:solidFill>
            <a:srgbClr val="00B0F0"/>
          </a:solidFill>
        </p:grpSpPr>
        <p:sp>
          <p:nvSpPr>
            <p:cNvPr id="21" name="Rounded Rectangle 20"/>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22" name="Isosceles Triangle 21"/>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3" name="TextBox 22"/>
          <p:cNvSpPr txBox="1"/>
          <p:nvPr/>
        </p:nvSpPr>
        <p:spPr>
          <a:xfrm>
            <a:off x="1143000" y="457200"/>
            <a:ext cx="2971800" cy="1107996"/>
          </a:xfrm>
          <a:prstGeom prst="rect">
            <a:avLst/>
          </a:prstGeom>
          <a:noFill/>
        </p:spPr>
        <p:txBody>
          <a:bodyPr wrap="square" rtlCol="0">
            <a:spAutoFit/>
          </a:bodyPr>
          <a:lstStyle/>
          <a:p>
            <a:r>
              <a:rPr lang="en-US" b="1" dirty="0" smtClean="0"/>
              <a:t>What politician supports gay rights and or is an activist for them</a:t>
            </a:r>
          </a:p>
          <a:p>
            <a:pPr algn="ctr"/>
            <a:r>
              <a:rPr lang="en-US" sz="1200" b="1" dirty="0" smtClean="0"/>
              <a:t>QP2-282</a:t>
            </a:r>
            <a:endParaRPr lang="en-US" sz="1200" b="1" dirty="0"/>
          </a:p>
        </p:txBody>
      </p:sp>
      <p:grpSp>
        <p:nvGrpSpPr>
          <p:cNvPr id="6" name="Group 7"/>
          <p:cNvGrpSpPr/>
          <p:nvPr/>
        </p:nvGrpSpPr>
        <p:grpSpPr>
          <a:xfrm>
            <a:off x="4800600" y="152400"/>
            <a:ext cx="3657598" cy="2209800"/>
            <a:chOff x="457201" y="1600200"/>
            <a:chExt cx="4114800" cy="3112512"/>
          </a:xfrm>
          <a:solidFill>
            <a:schemeClr val="accent5">
              <a:lumMod val="20000"/>
              <a:lumOff val="80000"/>
            </a:schemeClr>
          </a:solidFill>
        </p:grpSpPr>
        <p:sp>
          <p:nvSpPr>
            <p:cNvPr id="25" name="Rounded Rectangle 24"/>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26" name="Isosceles Triangle 25"/>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7" name="TextBox 26"/>
          <p:cNvSpPr txBox="1"/>
          <p:nvPr/>
        </p:nvSpPr>
        <p:spPr>
          <a:xfrm>
            <a:off x="5181600" y="609600"/>
            <a:ext cx="2971800" cy="830997"/>
          </a:xfrm>
          <a:prstGeom prst="rect">
            <a:avLst/>
          </a:prstGeom>
          <a:noFill/>
        </p:spPr>
        <p:txBody>
          <a:bodyPr wrap="square" rtlCol="0">
            <a:spAutoFit/>
          </a:bodyPr>
          <a:lstStyle/>
          <a:p>
            <a:r>
              <a:rPr lang="en-US" b="1" dirty="0"/>
              <a:t>h</a:t>
            </a:r>
            <a:r>
              <a:rPr lang="en-US" b="1" dirty="0" smtClean="0"/>
              <a:t>ow many books can </a:t>
            </a:r>
            <a:r>
              <a:rPr lang="en-US" b="1" dirty="0" err="1" smtClean="0"/>
              <a:t>i</a:t>
            </a:r>
            <a:r>
              <a:rPr lang="en-US" b="1" dirty="0" smtClean="0"/>
              <a:t> check out at one time?</a:t>
            </a:r>
          </a:p>
          <a:p>
            <a:pPr algn="ctr"/>
            <a:r>
              <a:rPr lang="en-US" sz="1200" b="1" dirty="0" smtClean="0"/>
              <a:t>QP2-276</a:t>
            </a:r>
            <a:endParaRPr lang="en-US" sz="1200" b="1" dirty="0"/>
          </a:p>
        </p:txBody>
      </p:sp>
      <p:grpSp>
        <p:nvGrpSpPr>
          <p:cNvPr id="7" name="Group 7"/>
          <p:cNvGrpSpPr/>
          <p:nvPr/>
        </p:nvGrpSpPr>
        <p:grpSpPr>
          <a:xfrm>
            <a:off x="1676400" y="2057400"/>
            <a:ext cx="3657598" cy="2209800"/>
            <a:chOff x="457201" y="1600200"/>
            <a:chExt cx="4114800" cy="3112512"/>
          </a:xfrm>
          <a:solidFill>
            <a:srgbClr val="FFC000"/>
          </a:solidFill>
        </p:grpSpPr>
        <p:sp>
          <p:nvSpPr>
            <p:cNvPr id="30" name="Rounded Rectangle 29"/>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31" name="Isosceles Triangle 30"/>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32" name="TextBox 31"/>
          <p:cNvSpPr txBox="1"/>
          <p:nvPr/>
        </p:nvSpPr>
        <p:spPr>
          <a:xfrm>
            <a:off x="2057400" y="2514600"/>
            <a:ext cx="2971800" cy="1107996"/>
          </a:xfrm>
          <a:prstGeom prst="rect">
            <a:avLst/>
          </a:prstGeom>
          <a:noFill/>
        </p:spPr>
        <p:txBody>
          <a:bodyPr wrap="square" rtlCol="0">
            <a:spAutoFit/>
          </a:bodyPr>
          <a:lstStyle/>
          <a:p>
            <a:r>
              <a:rPr lang="en-US" b="1" dirty="0" smtClean="0"/>
              <a:t>How do I get a job and what are the requirements?</a:t>
            </a:r>
          </a:p>
          <a:p>
            <a:pPr algn="ctr"/>
            <a:r>
              <a:rPr lang="en-US" sz="1200" b="1" dirty="0" smtClean="0"/>
              <a:t>QP2-274</a:t>
            </a:r>
            <a:endParaRPr lang="en-US" sz="1200" b="1" dirty="0"/>
          </a:p>
        </p:txBody>
      </p:sp>
      <p:grpSp>
        <p:nvGrpSpPr>
          <p:cNvPr id="8" name="Group 7"/>
          <p:cNvGrpSpPr/>
          <p:nvPr/>
        </p:nvGrpSpPr>
        <p:grpSpPr>
          <a:xfrm>
            <a:off x="4876800" y="3124200"/>
            <a:ext cx="3657598" cy="2209800"/>
            <a:chOff x="457201" y="1600200"/>
            <a:chExt cx="4114800" cy="3112512"/>
          </a:xfrm>
          <a:solidFill>
            <a:srgbClr val="92D050"/>
          </a:solidFill>
        </p:grpSpPr>
        <p:sp>
          <p:nvSpPr>
            <p:cNvPr id="34" name="Rounded Rectangle 33"/>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35" name="Isosceles Triangle 34"/>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36" name="TextBox 35"/>
          <p:cNvSpPr txBox="1"/>
          <p:nvPr/>
        </p:nvSpPr>
        <p:spPr>
          <a:xfrm>
            <a:off x="5257800" y="3581400"/>
            <a:ext cx="2971800" cy="830997"/>
          </a:xfrm>
          <a:prstGeom prst="rect">
            <a:avLst/>
          </a:prstGeom>
          <a:solidFill>
            <a:srgbClr val="92D050"/>
          </a:solidFill>
        </p:spPr>
        <p:txBody>
          <a:bodyPr wrap="square" rtlCol="0">
            <a:spAutoFit/>
          </a:bodyPr>
          <a:lstStyle/>
          <a:p>
            <a:r>
              <a:rPr lang="en-US" b="1" dirty="0" smtClean="0"/>
              <a:t>I need some help with finding articles</a:t>
            </a:r>
          </a:p>
          <a:p>
            <a:pPr algn="ctr"/>
            <a:r>
              <a:rPr lang="en-US" sz="1200" b="1" dirty="0" smtClean="0"/>
              <a:t>QP2-273</a:t>
            </a:r>
            <a:endParaRPr lang="en-US" sz="1200" b="1" dirty="0"/>
          </a:p>
        </p:txBody>
      </p:sp>
      <p:grpSp>
        <p:nvGrpSpPr>
          <p:cNvPr id="9" name="Group 7"/>
          <p:cNvGrpSpPr/>
          <p:nvPr/>
        </p:nvGrpSpPr>
        <p:grpSpPr>
          <a:xfrm>
            <a:off x="2286000" y="4648200"/>
            <a:ext cx="3657598" cy="2209800"/>
            <a:chOff x="457201" y="1600200"/>
            <a:chExt cx="4114800" cy="3112512"/>
          </a:xfrm>
          <a:solidFill>
            <a:srgbClr val="FF00FF"/>
          </a:solidFill>
        </p:grpSpPr>
        <p:sp>
          <p:nvSpPr>
            <p:cNvPr id="38" name="Rounded Rectangle 37"/>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39" name="Isosceles Triangle 38"/>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40" name="TextBox 39"/>
          <p:cNvSpPr txBox="1"/>
          <p:nvPr/>
        </p:nvSpPr>
        <p:spPr>
          <a:xfrm>
            <a:off x="2667000" y="4800600"/>
            <a:ext cx="2971800" cy="1661993"/>
          </a:xfrm>
          <a:prstGeom prst="rect">
            <a:avLst/>
          </a:prstGeom>
          <a:solidFill>
            <a:srgbClr val="FF00FF"/>
          </a:solidFill>
        </p:spPr>
        <p:txBody>
          <a:bodyPr wrap="square" rtlCol="0">
            <a:spAutoFit/>
          </a:bodyPr>
          <a:lstStyle/>
          <a:p>
            <a:r>
              <a:rPr lang="en-US" b="1" dirty="0" smtClean="0"/>
              <a:t>I need a good website all about the history of DESIGN of telephones with a timeline and good pictures with it.</a:t>
            </a:r>
          </a:p>
          <a:p>
            <a:pPr algn="ctr"/>
            <a:r>
              <a:rPr lang="en-US" sz="1200" b="1" dirty="0" smtClean="0"/>
              <a:t>QP2-269</a:t>
            </a:r>
            <a:endParaRPr lang="en-US" sz="1200" b="1" dirty="0"/>
          </a:p>
        </p:txBody>
      </p:sp>
      <p:grpSp>
        <p:nvGrpSpPr>
          <p:cNvPr id="12" name="Group 7"/>
          <p:cNvGrpSpPr/>
          <p:nvPr/>
        </p:nvGrpSpPr>
        <p:grpSpPr>
          <a:xfrm>
            <a:off x="5257800" y="4267200"/>
            <a:ext cx="3657598" cy="2209800"/>
            <a:chOff x="457201" y="1600200"/>
            <a:chExt cx="4114800" cy="3112512"/>
          </a:xfrm>
          <a:solidFill>
            <a:srgbClr val="FF0000"/>
          </a:solidFill>
        </p:grpSpPr>
        <p:sp>
          <p:nvSpPr>
            <p:cNvPr id="53" name="Rounded Rectangle 52"/>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54" name="Isosceles Triangle 53"/>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55" name="TextBox 54"/>
          <p:cNvSpPr txBox="1"/>
          <p:nvPr/>
        </p:nvSpPr>
        <p:spPr>
          <a:xfrm>
            <a:off x="5638800" y="4495800"/>
            <a:ext cx="2971800" cy="1384995"/>
          </a:xfrm>
          <a:prstGeom prst="rect">
            <a:avLst/>
          </a:prstGeom>
          <a:solidFill>
            <a:srgbClr val="FF0000"/>
          </a:solidFill>
        </p:spPr>
        <p:txBody>
          <a:bodyPr wrap="square" rtlCol="0">
            <a:spAutoFit/>
          </a:bodyPr>
          <a:lstStyle/>
          <a:p>
            <a:r>
              <a:rPr lang="en-US" b="1" dirty="0" smtClean="0"/>
              <a:t>Cannot log in, telling me authentication failed. Was able to log in yesterday.</a:t>
            </a:r>
          </a:p>
          <a:p>
            <a:pPr algn="ctr"/>
            <a:r>
              <a:rPr lang="en-US" sz="1200" b="1" dirty="0" smtClean="0"/>
              <a:t>QP2-269</a:t>
            </a:r>
            <a:endParaRPr lang="en-US" sz="1200" b="1" dirty="0"/>
          </a:p>
        </p:txBody>
      </p:sp>
      <p:pic>
        <p:nvPicPr>
          <p:cNvPr id="60" name="~PP3398.WAV">
            <a:hlinkClick r:id="" action="ppaction://media"/>
          </p:cNvPr>
          <p:cNvPicPr>
            <a:picLocks noRot="1" noChangeAspect="1"/>
          </p:cNvPicPr>
          <p:nvPr>
            <a:wavAudioFile r:embed="rId2" name="~PP3398.WAV"/>
          </p:nvPr>
        </p:nvPicPr>
        <p:blipFill>
          <a:blip r:embed="rId6" cstate="print"/>
          <a:stretch>
            <a:fillRect/>
          </a:stretch>
        </p:blipFill>
        <p:spPr>
          <a:xfrm>
            <a:off x="8734425" y="6448425"/>
            <a:ext cx="304800" cy="304800"/>
          </a:xfrm>
          <a:prstGeom prst="rect">
            <a:avLst/>
          </a:prstGeom>
        </p:spPr>
      </p:pic>
    </p:spTree>
    <p:custDataLst>
      <p:tags r:id="rId1"/>
    </p:custDataLst>
  </p:cSld>
  <p:clrMapOvr>
    <a:masterClrMapping/>
  </p:clrMapOvr>
  <p:transition advTm="88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0"/>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ppt_x"/>
                                          </p:val>
                                        </p:tav>
                                        <p:tav tm="100000">
                                          <p:val>
                                            <p:strVal val="#ppt_x"/>
                                          </p:val>
                                        </p:tav>
                                      </p:tavLst>
                                    </p:anim>
                                    <p:anim calcmode="lin" valueType="num">
                                      <p:cBhvr additive="base">
                                        <p:cTn id="6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ppt_x"/>
                                          </p:val>
                                        </p:tav>
                                        <p:tav tm="100000">
                                          <p:val>
                                            <p:strVal val="#ppt_x"/>
                                          </p:val>
                                        </p:tav>
                                      </p:tavLst>
                                    </p:anim>
                                    <p:anim calcmode="lin" valueType="num">
                                      <p:cBhvr additive="base">
                                        <p:cTn id="71" dur="500" fill="hold"/>
                                        <p:tgtEl>
                                          <p:spTgt spid="9"/>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ppt_x"/>
                                          </p:val>
                                        </p:tav>
                                        <p:tav tm="100000">
                                          <p:val>
                                            <p:strVal val="#ppt_x"/>
                                          </p:val>
                                        </p:tav>
                                      </p:tavLst>
                                    </p:anim>
                                    <p:anim calcmode="lin" valueType="num">
                                      <p:cBhvr additive="base">
                                        <p:cTn id="7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ppt_x"/>
                                          </p:val>
                                        </p:tav>
                                        <p:tav tm="100000">
                                          <p:val>
                                            <p:strVal val="#ppt_x"/>
                                          </p:val>
                                        </p:tav>
                                      </p:tavLst>
                                    </p:anim>
                                    <p:anim calcmode="lin" valueType="num">
                                      <p:cBhvr additive="base">
                                        <p:cTn id="81" dur="500" fill="hold"/>
                                        <p:tgtEl>
                                          <p:spTgt spid="55"/>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additive="base">
                                        <p:cTn id="84" dur="500" fill="hold"/>
                                        <p:tgtEl>
                                          <p:spTgt spid="12"/>
                                        </p:tgtEl>
                                        <p:attrNameLst>
                                          <p:attrName>ppt_x</p:attrName>
                                        </p:attrNameLst>
                                      </p:cBhvr>
                                      <p:tavLst>
                                        <p:tav tm="0">
                                          <p:val>
                                            <p:strVal val="#ppt_x"/>
                                          </p:val>
                                        </p:tav>
                                        <p:tav tm="100000">
                                          <p:val>
                                            <p:strVal val="#ppt_x"/>
                                          </p:val>
                                        </p:tav>
                                      </p:tavLst>
                                    </p:anim>
                                    <p:anim calcmode="lin" valueType="num">
                                      <p:cBhvr additive="base">
                                        <p:cTn id="8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86" fill="hold" display="0">
                  <p:stCondLst>
                    <p:cond delay="indefinite"/>
                  </p:stCondLst>
                  <p:endCondLst>
                    <p:cond evt="onPrev" delay="0">
                      <p:tgtEl>
                        <p:sldTgt/>
                      </p:tgtEl>
                    </p:cond>
                    <p:cond evt="onStopAudio" delay="0">
                      <p:tgtEl>
                        <p:sldTgt/>
                      </p:tgtEl>
                    </p:cond>
                  </p:endCondLst>
                </p:cTn>
                <p:tgtEl>
                  <p:spTgt spid="60"/>
                </p:tgtEl>
              </p:cMediaNode>
            </p:audio>
          </p:childTnLst>
        </p:cTn>
      </p:par>
    </p:tnLst>
    <p:bldLst>
      <p:bldP spid="15" grpId="0"/>
      <p:bldP spid="19" grpId="0"/>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152400"/>
            <a:ext cx="8534400" cy="609600"/>
          </a:xfrm>
        </p:spPr>
        <p:txBody>
          <a:bodyPr/>
          <a:lstStyle/>
          <a:p>
            <a:pPr lvl="0"/>
            <a:r>
              <a:rPr lang="en-US" b="1" dirty="0" smtClean="0">
                <a:effectLst>
                  <a:outerShdw blurRad="38100" dist="38100" dir="2700000" algn="tl">
                    <a:srgbClr val="000000">
                      <a:alpha val="43137"/>
                    </a:srgbClr>
                  </a:outerShdw>
                </a:effectLst>
              </a:rPr>
              <a:t>Types of VR Questions </a:t>
            </a:r>
            <a:br>
              <a:rPr lang="en-US" b="1"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66725" y="1457325"/>
            <a:ext cx="5181600" cy="5153025"/>
          </a:xfrm>
        </p:spPr>
        <p:txBody>
          <a:bodyPr>
            <a:normAutofit/>
          </a:bodyPr>
          <a:lstStyle/>
          <a:p>
            <a:pPr lvl="0">
              <a:defRPr/>
            </a:pPr>
            <a:r>
              <a:rPr lang="en-US" sz="2000" b="1" dirty="0" smtClean="0"/>
              <a:t>Subject Search </a:t>
            </a:r>
          </a:p>
          <a:p>
            <a:pPr lvl="0">
              <a:defRPr/>
            </a:pPr>
            <a:r>
              <a:rPr lang="en-US" sz="2000" b="1" dirty="0" smtClean="0"/>
              <a:t>Ready Reference </a:t>
            </a:r>
          </a:p>
          <a:p>
            <a:pPr lvl="0">
              <a:defRPr/>
            </a:pPr>
            <a:r>
              <a:rPr lang="en-US" sz="2000" b="1" dirty="0" smtClean="0"/>
              <a:t>Procedural </a:t>
            </a:r>
          </a:p>
          <a:p>
            <a:pPr lvl="0">
              <a:defRPr/>
            </a:pPr>
            <a:r>
              <a:rPr lang="en-US" sz="2000" b="1" dirty="0" smtClean="0"/>
              <a:t>No Question </a:t>
            </a:r>
          </a:p>
          <a:p>
            <a:pPr lvl="0">
              <a:defRPr/>
            </a:pPr>
            <a:r>
              <a:rPr lang="en-US" sz="2000" b="1" dirty="0" smtClean="0"/>
              <a:t>Holdings </a:t>
            </a:r>
          </a:p>
          <a:p>
            <a:pPr lvl="0">
              <a:defRPr/>
            </a:pPr>
            <a:r>
              <a:rPr lang="en-US" sz="2000" b="1" dirty="0" smtClean="0"/>
              <a:t>Research</a:t>
            </a:r>
          </a:p>
          <a:p>
            <a:pPr lvl="0">
              <a:defRPr/>
            </a:pPr>
            <a:r>
              <a:rPr lang="en-US" sz="2000" b="1" dirty="0" smtClean="0"/>
              <a:t>Inappropriate</a:t>
            </a:r>
          </a:p>
          <a:p>
            <a:pPr lvl="0">
              <a:defRPr/>
            </a:pPr>
            <a:r>
              <a:rPr lang="en-US" sz="2000" b="1" dirty="0" smtClean="0"/>
              <a:t>Directional</a:t>
            </a:r>
          </a:p>
          <a:p>
            <a:pPr lvl="0">
              <a:defRPr/>
            </a:pPr>
            <a:r>
              <a:rPr lang="en-US" sz="2000" b="1" dirty="0" smtClean="0"/>
              <a:t>Reader’s Advisory </a:t>
            </a:r>
          </a:p>
          <a:p>
            <a:endParaRPr lang="en-US" dirty="0"/>
          </a:p>
        </p:txBody>
      </p:sp>
      <p:sp>
        <p:nvSpPr>
          <p:cNvPr id="5" name="Content Placeholder 2"/>
          <p:cNvSpPr txBox="1">
            <a:spLocks/>
          </p:cNvSpPr>
          <p:nvPr/>
        </p:nvSpPr>
        <p:spPr>
          <a:xfrm>
            <a:off x="1295400" y="1600200"/>
            <a:ext cx="4343400" cy="4525963"/>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Arial"/>
              <a:ea typeface="+mn-ea"/>
              <a:cs typeface="Arial"/>
            </a:endParaRPr>
          </a:p>
        </p:txBody>
      </p:sp>
      <p:pic>
        <p:nvPicPr>
          <p:cNvPr id="6" name="Picture 5" descr="question.jpg"/>
          <p:cNvPicPr>
            <a:picLocks noChangeAspect="1"/>
          </p:cNvPicPr>
          <p:nvPr/>
        </p:nvPicPr>
        <p:blipFill>
          <a:blip r:embed="rId3" cstate="print"/>
          <a:stretch>
            <a:fillRect/>
          </a:stretch>
        </p:blipFill>
        <p:spPr>
          <a:xfrm>
            <a:off x="5334000" y="2118116"/>
            <a:ext cx="3155496" cy="2834884"/>
          </a:xfrm>
          <a:prstGeom prst="rect">
            <a:avLst/>
          </a:prstGeom>
        </p:spPr>
      </p:pic>
      <p:sp>
        <p:nvSpPr>
          <p:cNvPr id="7" name="TextBox 6"/>
          <p:cNvSpPr txBox="1"/>
          <p:nvPr/>
        </p:nvSpPr>
        <p:spPr>
          <a:xfrm>
            <a:off x="3838575" y="5991225"/>
            <a:ext cx="1962149" cy="246221"/>
          </a:xfrm>
          <a:prstGeom prst="rect">
            <a:avLst/>
          </a:prstGeom>
          <a:noFill/>
        </p:spPr>
        <p:txBody>
          <a:bodyPr wrap="square" rtlCol="0">
            <a:spAutoFit/>
          </a:bodyPr>
          <a:lstStyle/>
          <a:p>
            <a:r>
              <a:rPr lang="en-US" sz="1000" dirty="0" smtClean="0"/>
              <a:t>(Arnold &amp; </a:t>
            </a:r>
            <a:r>
              <a:rPr lang="en-US" sz="1000" dirty="0" err="1" smtClean="0"/>
              <a:t>Kaske</a:t>
            </a:r>
            <a:r>
              <a:rPr lang="en-US" sz="1000" dirty="0" smtClean="0"/>
              <a:t>, 2002,2005)</a:t>
            </a:r>
            <a:endParaRPr lang="en-US" sz="10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534400" cy="609600"/>
          </a:xfrm>
        </p:spPr>
        <p:txBody>
          <a:bodyPr>
            <a:normAutofit/>
          </a:bodyPr>
          <a:lstStyle/>
          <a:p>
            <a:r>
              <a:rPr lang="en-US" b="1" dirty="0" smtClean="0">
                <a:effectLst>
                  <a:outerShdw blurRad="38100" dist="38100" dir="2700000" algn="tl">
                    <a:srgbClr val="000000">
                      <a:alpha val="43137"/>
                    </a:srgbClr>
                  </a:outerShdw>
                </a:effectLst>
              </a:rPr>
              <a:t>Subject Search or Specific Search</a:t>
            </a:r>
            <a:endParaRPr lang="en-US" dirty="0">
              <a:effectLst>
                <a:outerShdw blurRad="38100" dist="38100" dir="2700000" algn="tl">
                  <a:srgbClr val="000000">
                    <a:alpha val="43137"/>
                  </a:srgbClr>
                </a:outerShdw>
              </a:effectLst>
            </a:endParaRPr>
          </a:p>
        </p:txBody>
      </p:sp>
      <p:sp>
        <p:nvSpPr>
          <p:cNvPr id="4" name="Rectangle 3"/>
          <p:cNvSpPr>
            <a:spLocks noGrp="1" noChangeArrowheads="1"/>
          </p:cNvSpPr>
          <p:nvPr>
            <p:ph idx="1"/>
          </p:nvPr>
        </p:nvSpPr>
        <p:spPr>
          <a:xfrm>
            <a:off x="133351" y="800100"/>
            <a:ext cx="8829674" cy="1800225"/>
          </a:xfrm>
        </p:spPr>
        <p:txBody>
          <a:bodyPr>
            <a:normAutofit/>
          </a:bodyPr>
          <a:lstStyle/>
          <a:p>
            <a:pPr marL="0" indent="0" algn="ctr" eaLnBrk="1" hangingPunct="1">
              <a:buFont typeface="Wingdings" pitchFamily="2" charset="2"/>
              <a:buNone/>
              <a:defRPr/>
            </a:pPr>
            <a:r>
              <a:rPr lang="en-US" sz="2000" b="1" dirty="0" smtClean="0"/>
              <a:t>“Almost always takes the form of giving the user a document, for example, a list of citations, a book, or a report” (Arnold &amp; </a:t>
            </a:r>
            <a:r>
              <a:rPr lang="en-US" sz="2000" b="1" dirty="0" err="1" smtClean="0"/>
              <a:t>Kaske</a:t>
            </a:r>
            <a:r>
              <a:rPr lang="en-US" sz="2000" b="1" dirty="0" smtClean="0"/>
              <a:t>, 2005).</a:t>
            </a:r>
          </a:p>
        </p:txBody>
      </p:sp>
      <p:grpSp>
        <p:nvGrpSpPr>
          <p:cNvPr id="10" name="Group 7"/>
          <p:cNvGrpSpPr/>
          <p:nvPr/>
        </p:nvGrpSpPr>
        <p:grpSpPr>
          <a:xfrm>
            <a:off x="5800725" y="3867150"/>
            <a:ext cx="3114675" cy="1924050"/>
            <a:chOff x="457201" y="1600200"/>
            <a:chExt cx="4114800" cy="3112512"/>
          </a:xfrm>
          <a:solidFill>
            <a:schemeClr val="accent1">
              <a:lumMod val="75000"/>
            </a:schemeClr>
          </a:solidFill>
          <a:effectLst>
            <a:glow rad="139700">
              <a:schemeClr val="accent1">
                <a:satMod val="175000"/>
                <a:alpha val="40000"/>
              </a:schemeClr>
            </a:glow>
          </a:effectLst>
        </p:grpSpPr>
        <p:sp>
          <p:nvSpPr>
            <p:cNvPr id="11" name="Rounded Rectangle 10"/>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2" name="Isosceles Triangle 11"/>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3" name="TextBox 12"/>
          <p:cNvSpPr txBox="1"/>
          <p:nvPr/>
        </p:nvSpPr>
        <p:spPr>
          <a:xfrm>
            <a:off x="5810250" y="3952875"/>
            <a:ext cx="2743200" cy="1200329"/>
          </a:xfrm>
          <a:prstGeom prst="rect">
            <a:avLst/>
          </a:prstGeom>
          <a:noFill/>
        </p:spPr>
        <p:txBody>
          <a:bodyPr wrap="square" rtlCol="0">
            <a:spAutoFit/>
          </a:bodyPr>
          <a:lstStyle/>
          <a:p>
            <a:pPr lvl="1" algn="ctr">
              <a:defRPr/>
            </a:pPr>
            <a:r>
              <a:rPr lang="en-US" b="1" dirty="0" smtClean="0">
                <a:solidFill>
                  <a:schemeClr val="bg1"/>
                </a:solidFill>
                <a:cs typeface="Arial"/>
              </a:rPr>
              <a:t>Where can </a:t>
            </a:r>
            <a:r>
              <a:rPr lang="en-US" b="1" dirty="0" err="1" smtClean="0">
                <a:solidFill>
                  <a:schemeClr val="bg1"/>
                </a:solidFill>
                <a:cs typeface="Arial"/>
              </a:rPr>
              <a:t>i</a:t>
            </a:r>
            <a:r>
              <a:rPr lang="en-US" b="1" dirty="0" smtClean="0">
                <a:solidFill>
                  <a:schemeClr val="bg1"/>
                </a:solidFill>
                <a:cs typeface="Arial"/>
              </a:rPr>
              <a:t> find information about ADHD? </a:t>
            </a:r>
          </a:p>
          <a:p>
            <a:pPr lvl="1" algn="ctr">
              <a:defRPr/>
            </a:pPr>
            <a:r>
              <a:rPr lang="en-US" b="1" dirty="0" smtClean="0">
                <a:solidFill>
                  <a:schemeClr val="bg1"/>
                </a:solidFill>
                <a:cs typeface="Arial"/>
              </a:rPr>
              <a:t>(QP2–005)</a:t>
            </a:r>
          </a:p>
        </p:txBody>
      </p:sp>
      <p:grpSp>
        <p:nvGrpSpPr>
          <p:cNvPr id="17" name="Group 7"/>
          <p:cNvGrpSpPr/>
          <p:nvPr/>
        </p:nvGrpSpPr>
        <p:grpSpPr>
          <a:xfrm>
            <a:off x="2943225" y="2200275"/>
            <a:ext cx="3114675" cy="1924050"/>
            <a:chOff x="457201" y="1600200"/>
            <a:chExt cx="4114800" cy="3112512"/>
          </a:xfrm>
          <a:solidFill>
            <a:schemeClr val="accent1">
              <a:lumMod val="60000"/>
              <a:lumOff val="40000"/>
            </a:schemeClr>
          </a:solidFill>
          <a:effectLst>
            <a:glow rad="139700">
              <a:schemeClr val="accent1">
                <a:satMod val="175000"/>
                <a:alpha val="40000"/>
              </a:schemeClr>
            </a:glow>
          </a:effectLst>
        </p:grpSpPr>
        <p:sp>
          <p:nvSpPr>
            <p:cNvPr id="18" name="Rounded Rectangle 17"/>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9" name="Isosceles Triangle 18"/>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0" name="TextBox 19"/>
          <p:cNvSpPr txBox="1"/>
          <p:nvPr/>
        </p:nvSpPr>
        <p:spPr>
          <a:xfrm>
            <a:off x="2752725" y="2276474"/>
            <a:ext cx="3152775" cy="1200329"/>
          </a:xfrm>
          <a:prstGeom prst="rect">
            <a:avLst/>
          </a:prstGeom>
          <a:noFill/>
        </p:spPr>
        <p:txBody>
          <a:bodyPr wrap="square" rtlCol="0">
            <a:spAutoFit/>
          </a:bodyPr>
          <a:lstStyle/>
          <a:p>
            <a:pPr lvl="1" algn="ctr">
              <a:defRPr/>
            </a:pPr>
            <a:r>
              <a:rPr lang="en-US" b="1" dirty="0" smtClean="0">
                <a:solidFill>
                  <a:schemeClr val="bg1"/>
                </a:solidFill>
                <a:cs typeface="Arial"/>
              </a:rPr>
              <a:t>How was the labeling theory important in deinstitutionalization? </a:t>
            </a:r>
          </a:p>
          <a:p>
            <a:pPr lvl="1" algn="ctr">
              <a:defRPr/>
            </a:pPr>
            <a:r>
              <a:rPr lang="en-US" b="1" dirty="0" smtClean="0">
                <a:solidFill>
                  <a:schemeClr val="bg1"/>
                </a:solidFill>
                <a:cs typeface="Arial"/>
              </a:rPr>
              <a:t>(QW–023)</a:t>
            </a:r>
          </a:p>
        </p:txBody>
      </p:sp>
      <p:grpSp>
        <p:nvGrpSpPr>
          <p:cNvPr id="21" name="Group 7"/>
          <p:cNvGrpSpPr/>
          <p:nvPr/>
        </p:nvGrpSpPr>
        <p:grpSpPr>
          <a:xfrm>
            <a:off x="9525" y="3905250"/>
            <a:ext cx="3114675" cy="1924050"/>
            <a:chOff x="457201" y="1600200"/>
            <a:chExt cx="4114800" cy="3112512"/>
          </a:xfrm>
          <a:solidFill>
            <a:srgbClr val="00B0F0"/>
          </a:solidFill>
          <a:effectLst>
            <a:glow rad="228600">
              <a:schemeClr val="accent1">
                <a:satMod val="175000"/>
                <a:alpha val="40000"/>
              </a:schemeClr>
            </a:glow>
          </a:effectLst>
        </p:grpSpPr>
        <p:sp>
          <p:nvSpPr>
            <p:cNvPr id="22" name="Rounded Rectangle 21"/>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23" name="Isosceles Triangle 22"/>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4" name="TextBox 23"/>
          <p:cNvSpPr txBox="1"/>
          <p:nvPr/>
        </p:nvSpPr>
        <p:spPr>
          <a:xfrm>
            <a:off x="0" y="3990975"/>
            <a:ext cx="2743200" cy="1477328"/>
          </a:xfrm>
          <a:prstGeom prst="rect">
            <a:avLst/>
          </a:prstGeom>
          <a:noFill/>
        </p:spPr>
        <p:txBody>
          <a:bodyPr wrap="square" rtlCol="0">
            <a:spAutoFit/>
          </a:bodyPr>
          <a:lstStyle/>
          <a:p>
            <a:pPr lvl="1" algn="ctr">
              <a:defRPr/>
            </a:pPr>
            <a:r>
              <a:rPr lang="en-US" b="1" dirty="0" smtClean="0">
                <a:solidFill>
                  <a:schemeClr val="bg1"/>
                </a:solidFill>
                <a:cs typeface="Arial"/>
              </a:rPr>
              <a:t>can you help me find poems by Maya Angelou and criticism on them? (QP1–230)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Ready Reference</a:t>
            </a:r>
            <a:endParaRPr lang="en-US"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352425" y="838200"/>
            <a:ext cx="8458200" cy="1066800"/>
          </a:xfrm>
          <a:prstGeom prst="rect">
            <a:avLst/>
          </a:prstGeom>
        </p:spPr>
        <p:txBody>
          <a:bodyPr vert="horz" lIns="91440" tIns="45720" rIns="91440" bIns="45720" rtlCol="0">
            <a:noAutofit/>
          </a:bodyPr>
          <a:lstStyle/>
          <a:p>
            <a:pPr marL="0" marR="0" lvl="0" indent="0" algn="ctr" defTabSz="457200" rtl="0" eaLnBrk="1" fontAlgn="auto" latinLnBrk="0" hangingPunct="1">
              <a:lnSpc>
                <a:spcPct val="90000"/>
              </a:lnSpc>
              <a:spcBef>
                <a:spcPts val="900"/>
              </a:spcBef>
              <a:spcAft>
                <a:spcPts val="0"/>
              </a:spcAft>
              <a:buClrTx/>
              <a:buSzTx/>
              <a:buFont typeface="Arial"/>
              <a:buNone/>
              <a:tabLst/>
              <a:defRPr/>
            </a:pPr>
            <a:r>
              <a:rPr kumimoji="0" lang="en-US" sz="2000" b="1" i="0" u="none" strike="noStrike" kern="1200" cap="none" spc="0" normalizeH="0" baseline="0" noProof="0" dirty="0" smtClean="0">
                <a:ln>
                  <a:noFill/>
                </a:ln>
                <a:solidFill>
                  <a:schemeClr val="tx1"/>
                </a:solidFill>
                <a:effectLst/>
                <a:uLnTx/>
                <a:uFillTx/>
                <a:latin typeface="Arial"/>
                <a:ea typeface="+mn-ea"/>
                <a:cs typeface="Arial"/>
              </a:rPr>
              <a:t>“These are the typical ready-reference or data queries that require only a single, usually uncomplicated, straightforward answer...Who? What? When? Why? Where?”  (Arnold &amp; </a:t>
            </a:r>
            <a:r>
              <a:rPr kumimoji="0" lang="en-US" sz="2000" b="1" i="0" u="none" strike="noStrike" kern="1200" cap="none" spc="0" normalizeH="0" baseline="0" noProof="0" dirty="0" err="1" smtClean="0">
                <a:ln>
                  <a:noFill/>
                </a:ln>
                <a:solidFill>
                  <a:schemeClr val="tx1"/>
                </a:solidFill>
                <a:effectLst/>
                <a:uLnTx/>
                <a:uFillTx/>
                <a:latin typeface="Arial"/>
                <a:ea typeface="+mn-ea"/>
                <a:cs typeface="Arial"/>
              </a:rPr>
              <a:t>Kaske</a:t>
            </a:r>
            <a:r>
              <a:rPr kumimoji="0" lang="en-US" sz="2000" b="1" i="0" u="none" strike="noStrike" kern="1200" cap="none" spc="0" normalizeH="0" baseline="0" noProof="0" dirty="0" smtClean="0">
                <a:ln>
                  <a:noFill/>
                </a:ln>
                <a:solidFill>
                  <a:schemeClr val="tx1"/>
                </a:solidFill>
                <a:effectLst/>
                <a:uLnTx/>
                <a:uFillTx/>
                <a:latin typeface="Arial"/>
                <a:ea typeface="+mn-ea"/>
                <a:cs typeface="Arial"/>
              </a:rPr>
              <a:t>, 2005).</a:t>
            </a:r>
          </a:p>
          <a:p>
            <a:pPr marL="0" marR="0" lvl="0" indent="0" algn="l" defTabSz="457200" rtl="0" eaLnBrk="1" fontAlgn="auto" latinLnBrk="0" hangingPunct="1">
              <a:lnSpc>
                <a:spcPct val="90000"/>
              </a:lnSpc>
              <a:spcBef>
                <a:spcPts val="900"/>
              </a:spcBef>
              <a:spcAft>
                <a:spcPts val="0"/>
              </a:spcAft>
              <a:buClrTx/>
              <a:buSzTx/>
              <a:buFont typeface="Arial"/>
              <a:buNone/>
              <a:tabLst/>
              <a:defRPr/>
            </a:pPr>
            <a:endParaRPr kumimoji="0" lang="en-US" sz="2800" b="1" i="0" u="none" strike="noStrike" kern="1200" cap="none" spc="0" normalizeH="0" baseline="0" noProof="0" dirty="0" smtClean="0">
              <a:ln>
                <a:noFill/>
              </a:ln>
              <a:solidFill>
                <a:schemeClr val="tx1"/>
              </a:solidFill>
              <a:effectLst/>
              <a:uLnTx/>
              <a:uFillTx/>
              <a:latin typeface="Arial"/>
              <a:ea typeface="+mn-ea"/>
              <a:cs typeface="Arial"/>
            </a:endParaRPr>
          </a:p>
        </p:txBody>
      </p:sp>
      <p:grpSp>
        <p:nvGrpSpPr>
          <p:cNvPr id="12" name="Group 7"/>
          <p:cNvGrpSpPr/>
          <p:nvPr/>
        </p:nvGrpSpPr>
        <p:grpSpPr>
          <a:xfrm>
            <a:off x="3295650" y="2209800"/>
            <a:ext cx="3114675" cy="1924050"/>
            <a:chOff x="457201" y="1600200"/>
            <a:chExt cx="4114800" cy="3112512"/>
          </a:xfrm>
          <a:solidFill>
            <a:schemeClr val="accent1">
              <a:lumMod val="60000"/>
              <a:lumOff val="40000"/>
            </a:schemeClr>
          </a:solidFill>
          <a:effectLst>
            <a:glow rad="139700">
              <a:schemeClr val="accent1">
                <a:satMod val="175000"/>
                <a:alpha val="40000"/>
              </a:schemeClr>
            </a:glow>
          </a:effectLst>
        </p:grpSpPr>
        <p:sp>
          <p:nvSpPr>
            <p:cNvPr id="13" name="Rounded Rectangle 12"/>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4" name="Isosceles Triangle 13"/>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5" name="TextBox 14"/>
          <p:cNvSpPr txBox="1"/>
          <p:nvPr/>
        </p:nvSpPr>
        <p:spPr>
          <a:xfrm>
            <a:off x="2771775" y="2381249"/>
            <a:ext cx="3600450" cy="1204945"/>
          </a:xfrm>
          <a:prstGeom prst="rect">
            <a:avLst/>
          </a:prstGeom>
          <a:noFill/>
        </p:spPr>
        <p:txBody>
          <a:bodyPr wrap="square" rtlCol="0">
            <a:spAutoFit/>
          </a:bodyPr>
          <a:lstStyle/>
          <a:p>
            <a:pPr marL="690563" lvl="1" indent="-233363" algn="ctr">
              <a:lnSpc>
                <a:spcPct val="90000"/>
              </a:lnSpc>
              <a:spcBef>
                <a:spcPts val="900"/>
              </a:spcBef>
              <a:defRPr/>
            </a:pPr>
            <a:r>
              <a:rPr lang="en-US" b="1" dirty="0" smtClean="0">
                <a:solidFill>
                  <a:schemeClr val="bg1"/>
                </a:solidFill>
                <a:cs typeface="Arial"/>
              </a:rPr>
              <a:t>who won the world cup game between south </a:t>
            </a:r>
            <a:r>
              <a:rPr lang="en-US" b="1" dirty="0" err="1" smtClean="0">
                <a:solidFill>
                  <a:schemeClr val="bg1"/>
                </a:solidFill>
                <a:cs typeface="Arial"/>
              </a:rPr>
              <a:t>africa</a:t>
            </a:r>
            <a:r>
              <a:rPr lang="en-US" b="1" dirty="0" smtClean="0">
                <a:solidFill>
                  <a:schemeClr val="bg1"/>
                </a:solidFill>
                <a:cs typeface="Arial"/>
              </a:rPr>
              <a:t> and </a:t>
            </a:r>
            <a:r>
              <a:rPr lang="en-US" b="1" dirty="0" err="1" smtClean="0">
                <a:solidFill>
                  <a:schemeClr val="bg1"/>
                </a:solidFill>
                <a:cs typeface="Arial"/>
              </a:rPr>
              <a:t>france</a:t>
            </a:r>
            <a:r>
              <a:rPr lang="en-US" b="1" dirty="0" smtClean="0">
                <a:solidFill>
                  <a:schemeClr val="bg1"/>
                </a:solidFill>
                <a:cs typeface="Arial"/>
              </a:rPr>
              <a:t>? </a:t>
            </a:r>
          </a:p>
          <a:p>
            <a:pPr marL="690563" lvl="1" indent="-233363" algn="ctr">
              <a:lnSpc>
                <a:spcPct val="90000"/>
              </a:lnSpc>
              <a:spcBef>
                <a:spcPts val="900"/>
              </a:spcBef>
              <a:defRPr/>
            </a:pPr>
            <a:r>
              <a:rPr lang="en-US" b="1" dirty="0" smtClean="0">
                <a:solidFill>
                  <a:schemeClr val="bg1"/>
                </a:solidFill>
                <a:cs typeface="Arial"/>
              </a:rPr>
              <a:t>(QW–024)</a:t>
            </a:r>
          </a:p>
        </p:txBody>
      </p:sp>
      <p:grpSp>
        <p:nvGrpSpPr>
          <p:cNvPr id="16" name="Group 7"/>
          <p:cNvGrpSpPr/>
          <p:nvPr/>
        </p:nvGrpSpPr>
        <p:grpSpPr>
          <a:xfrm>
            <a:off x="142875" y="4229100"/>
            <a:ext cx="3114675" cy="1924050"/>
            <a:chOff x="457201" y="1600200"/>
            <a:chExt cx="4114800" cy="3112512"/>
          </a:xfrm>
          <a:solidFill>
            <a:srgbClr val="00B0F0"/>
          </a:solidFill>
          <a:effectLst>
            <a:glow rad="228600">
              <a:schemeClr val="accent1">
                <a:satMod val="175000"/>
                <a:alpha val="40000"/>
              </a:schemeClr>
            </a:glow>
          </a:effectLst>
        </p:grpSpPr>
        <p:sp>
          <p:nvSpPr>
            <p:cNvPr id="17" name="Rounded Rectangle 16"/>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8" name="Isosceles Triangle 17"/>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9" name="TextBox 18"/>
          <p:cNvSpPr txBox="1"/>
          <p:nvPr/>
        </p:nvSpPr>
        <p:spPr>
          <a:xfrm>
            <a:off x="-190500" y="4505325"/>
            <a:ext cx="3133725" cy="955646"/>
          </a:xfrm>
          <a:prstGeom prst="rect">
            <a:avLst/>
          </a:prstGeom>
          <a:noFill/>
        </p:spPr>
        <p:txBody>
          <a:bodyPr wrap="square" rtlCol="0">
            <a:spAutoFit/>
          </a:bodyPr>
          <a:lstStyle/>
          <a:p>
            <a:pPr marL="690563" lvl="1" indent="-233363" algn="ctr">
              <a:lnSpc>
                <a:spcPct val="90000"/>
              </a:lnSpc>
              <a:spcBef>
                <a:spcPts val="900"/>
              </a:spcBef>
              <a:defRPr/>
            </a:pPr>
            <a:r>
              <a:rPr lang="en-US" b="1" dirty="0" smtClean="0">
                <a:solidFill>
                  <a:schemeClr val="bg1"/>
                </a:solidFill>
                <a:cs typeface="Arial"/>
              </a:rPr>
              <a:t>Who was Bentonville, NC named after? </a:t>
            </a:r>
          </a:p>
          <a:p>
            <a:pPr marL="690563" lvl="1" indent="-233363" algn="ctr">
              <a:lnSpc>
                <a:spcPct val="90000"/>
              </a:lnSpc>
              <a:spcBef>
                <a:spcPts val="900"/>
              </a:spcBef>
              <a:defRPr/>
            </a:pPr>
            <a:r>
              <a:rPr lang="en-US" b="1" dirty="0" smtClean="0">
                <a:solidFill>
                  <a:schemeClr val="bg1"/>
                </a:solidFill>
                <a:cs typeface="Arial"/>
              </a:rPr>
              <a:t>	(QP1–147)</a:t>
            </a:r>
          </a:p>
        </p:txBody>
      </p:sp>
      <p:grpSp>
        <p:nvGrpSpPr>
          <p:cNvPr id="20" name="Group 7"/>
          <p:cNvGrpSpPr/>
          <p:nvPr/>
        </p:nvGrpSpPr>
        <p:grpSpPr>
          <a:xfrm>
            <a:off x="6029325" y="4086225"/>
            <a:ext cx="3114675" cy="1924050"/>
            <a:chOff x="457201" y="1600200"/>
            <a:chExt cx="4114800" cy="3112512"/>
          </a:xfrm>
          <a:solidFill>
            <a:schemeClr val="accent1">
              <a:lumMod val="75000"/>
            </a:schemeClr>
          </a:solidFill>
          <a:effectLst>
            <a:glow rad="139700">
              <a:schemeClr val="accent1">
                <a:satMod val="175000"/>
                <a:alpha val="40000"/>
              </a:schemeClr>
            </a:glow>
          </a:effectLst>
        </p:grpSpPr>
        <p:sp>
          <p:nvSpPr>
            <p:cNvPr id="21" name="Rounded Rectangle 20"/>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22" name="Isosceles Triangle 21"/>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3" name="TextBox 22"/>
          <p:cNvSpPr txBox="1"/>
          <p:nvPr/>
        </p:nvSpPr>
        <p:spPr>
          <a:xfrm>
            <a:off x="5819775" y="4324350"/>
            <a:ext cx="3324225" cy="1204945"/>
          </a:xfrm>
          <a:prstGeom prst="rect">
            <a:avLst/>
          </a:prstGeom>
          <a:noFill/>
        </p:spPr>
        <p:txBody>
          <a:bodyPr wrap="square" rtlCol="0">
            <a:spAutoFit/>
          </a:bodyPr>
          <a:lstStyle/>
          <a:p>
            <a:pPr marL="690563" lvl="1" indent="-233363" algn="ctr">
              <a:lnSpc>
                <a:spcPct val="90000"/>
              </a:lnSpc>
              <a:spcBef>
                <a:spcPts val="900"/>
              </a:spcBef>
              <a:defRPr/>
            </a:pPr>
            <a:r>
              <a:rPr lang="en-US" b="1" dirty="0" smtClean="0">
                <a:solidFill>
                  <a:schemeClr val="bg1"/>
                </a:solidFill>
                <a:cs typeface="Arial"/>
              </a:rPr>
              <a:t>How do </a:t>
            </a:r>
            <a:r>
              <a:rPr lang="en-US" b="1" dirty="0" err="1" smtClean="0">
                <a:solidFill>
                  <a:schemeClr val="bg1"/>
                </a:solidFill>
                <a:cs typeface="Arial"/>
              </a:rPr>
              <a:t>i</a:t>
            </a:r>
            <a:r>
              <a:rPr lang="en-US" b="1" dirty="0" smtClean="0">
                <a:solidFill>
                  <a:schemeClr val="bg1"/>
                </a:solidFill>
                <a:cs typeface="Arial"/>
              </a:rPr>
              <a:t> cite a political talk show in MLA format? </a:t>
            </a:r>
          </a:p>
          <a:p>
            <a:pPr marL="690563" lvl="1" indent="-233363" algn="ctr">
              <a:lnSpc>
                <a:spcPct val="90000"/>
              </a:lnSpc>
              <a:spcBef>
                <a:spcPts val="900"/>
              </a:spcBef>
              <a:defRPr/>
            </a:pPr>
            <a:r>
              <a:rPr lang="en-US" b="1" dirty="0" smtClean="0">
                <a:solidFill>
                  <a:schemeClr val="bg1"/>
                </a:solidFill>
                <a:cs typeface="Arial"/>
              </a:rPr>
              <a:t>(QP2–013)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85725" y="-66675"/>
            <a:ext cx="8534400" cy="609600"/>
          </a:xfrm>
        </p:spPr>
        <p:txBody>
          <a:bodyPr>
            <a:noAutofit/>
          </a:bodyPr>
          <a:lstStyle/>
          <a:p>
            <a:pPr eaLnBrk="1" hangingPunct="1"/>
            <a:r>
              <a:rPr lang="en-US" sz="36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Procedural </a:t>
            </a:r>
          </a:p>
        </p:txBody>
      </p:sp>
      <p:sp>
        <p:nvSpPr>
          <p:cNvPr id="10244" name="Rectangle 3"/>
          <p:cNvSpPr>
            <a:spLocks noGrp="1" noChangeArrowheads="1"/>
          </p:cNvSpPr>
          <p:nvPr>
            <p:ph sz="half" idx="4294967295"/>
          </p:nvPr>
        </p:nvSpPr>
        <p:spPr>
          <a:xfrm>
            <a:off x="504824" y="838200"/>
            <a:ext cx="8391525" cy="1190625"/>
          </a:xfrm>
        </p:spPr>
        <p:txBody>
          <a:bodyPr>
            <a:normAutofit/>
          </a:bodyPr>
          <a:lstStyle/>
          <a:p>
            <a:pPr marL="0" indent="0" algn="ctr" eaLnBrk="1" hangingPunct="1">
              <a:buNone/>
            </a:pPr>
            <a:r>
              <a:rPr lang="en-US" sz="2000" b="1" dirty="0" smtClean="0"/>
              <a:t>“Questions pertaining to the policies or procedures within the library system” (Arnold &amp; </a:t>
            </a:r>
            <a:r>
              <a:rPr lang="en-US" sz="2000" b="1" dirty="0" err="1" smtClean="0"/>
              <a:t>Kaske</a:t>
            </a:r>
            <a:r>
              <a:rPr lang="en-US" sz="2000" b="1" dirty="0" smtClean="0"/>
              <a:t>, 2005).</a:t>
            </a:r>
          </a:p>
          <a:p>
            <a:pPr algn="ctr" eaLnBrk="1" hangingPunct="1"/>
            <a:endParaRPr lang="en-US" sz="2900" b="1" dirty="0" smtClean="0"/>
          </a:p>
        </p:txBody>
      </p:sp>
      <p:grpSp>
        <p:nvGrpSpPr>
          <p:cNvPr id="7" name="Group 7"/>
          <p:cNvGrpSpPr/>
          <p:nvPr/>
        </p:nvGrpSpPr>
        <p:grpSpPr>
          <a:xfrm>
            <a:off x="3190875" y="2200275"/>
            <a:ext cx="3114675" cy="1924050"/>
            <a:chOff x="457201" y="1600200"/>
            <a:chExt cx="4114800" cy="3112512"/>
          </a:xfrm>
          <a:solidFill>
            <a:schemeClr val="accent1">
              <a:lumMod val="60000"/>
              <a:lumOff val="40000"/>
            </a:schemeClr>
          </a:solidFill>
          <a:effectLst>
            <a:glow rad="139700">
              <a:schemeClr val="accent1">
                <a:satMod val="175000"/>
                <a:alpha val="40000"/>
              </a:schemeClr>
            </a:glow>
          </a:effectLst>
        </p:grpSpPr>
        <p:sp>
          <p:nvSpPr>
            <p:cNvPr id="9" name="Rounded Rectangle 8"/>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0" name="Isosceles Triangle 9"/>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1" name="TextBox 10"/>
          <p:cNvSpPr txBox="1"/>
          <p:nvPr/>
        </p:nvSpPr>
        <p:spPr>
          <a:xfrm>
            <a:off x="2771775" y="2409824"/>
            <a:ext cx="3600450" cy="1089529"/>
          </a:xfrm>
          <a:prstGeom prst="rect">
            <a:avLst/>
          </a:prstGeom>
          <a:noFill/>
        </p:spPr>
        <p:txBody>
          <a:bodyPr wrap="square" rtlCol="0">
            <a:spAutoFit/>
          </a:bodyPr>
          <a:lstStyle/>
          <a:p>
            <a:pPr lvl="1" algn="ctr">
              <a:lnSpc>
                <a:spcPct val="120000"/>
              </a:lnSpc>
            </a:pPr>
            <a:r>
              <a:rPr lang="en-US" b="1" dirty="0" smtClean="0">
                <a:solidFill>
                  <a:schemeClr val="bg1"/>
                </a:solidFill>
              </a:rPr>
              <a:t>Can I get summer long term renewals online? How? (QP1–004)</a:t>
            </a:r>
          </a:p>
        </p:txBody>
      </p:sp>
      <p:grpSp>
        <p:nvGrpSpPr>
          <p:cNvPr id="12" name="Group 7"/>
          <p:cNvGrpSpPr/>
          <p:nvPr/>
        </p:nvGrpSpPr>
        <p:grpSpPr>
          <a:xfrm>
            <a:off x="142875" y="4152900"/>
            <a:ext cx="3114675" cy="1924050"/>
            <a:chOff x="457201" y="1600200"/>
            <a:chExt cx="4114800" cy="3112512"/>
          </a:xfrm>
          <a:solidFill>
            <a:srgbClr val="00B0F0"/>
          </a:solidFill>
          <a:effectLst>
            <a:glow rad="228600">
              <a:schemeClr val="accent1">
                <a:satMod val="175000"/>
                <a:alpha val="40000"/>
              </a:schemeClr>
            </a:glow>
          </a:effectLst>
        </p:grpSpPr>
        <p:sp>
          <p:nvSpPr>
            <p:cNvPr id="13" name="Rounded Rectangle 12"/>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4" name="Isosceles Triangle 13"/>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5" name="TextBox 14"/>
          <p:cNvSpPr txBox="1"/>
          <p:nvPr/>
        </p:nvSpPr>
        <p:spPr>
          <a:xfrm>
            <a:off x="-190500" y="4429125"/>
            <a:ext cx="3133725" cy="1089529"/>
          </a:xfrm>
          <a:prstGeom prst="rect">
            <a:avLst/>
          </a:prstGeom>
          <a:noFill/>
        </p:spPr>
        <p:txBody>
          <a:bodyPr wrap="square" rtlCol="0">
            <a:spAutoFit/>
          </a:bodyPr>
          <a:lstStyle/>
          <a:p>
            <a:pPr lvl="1" algn="ctr">
              <a:lnSpc>
                <a:spcPct val="120000"/>
              </a:lnSpc>
            </a:pPr>
            <a:r>
              <a:rPr lang="en-US" b="1" dirty="0" smtClean="0">
                <a:solidFill>
                  <a:schemeClr val="bg1"/>
                </a:solidFill>
              </a:rPr>
              <a:t>what is the max for checkout on </a:t>
            </a:r>
            <a:r>
              <a:rPr lang="en-US" b="1" dirty="0" err="1" smtClean="0">
                <a:solidFill>
                  <a:schemeClr val="bg1"/>
                </a:solidFill>
              </a:rPr>
              <a:t>blu</a:t>
            </a:r>
            <a:r>
              <a:rPr lang="en-US" b="1" dirty="0" smtClean="0">
                <a:solidFill>
                  <a:schemeClr val="bg1"/>
                </a:solidFill>
              </a:rPr>
              <a:t> ray </a:t>
            </a:r>
            <a:r>
              <a:rPr lang="en-US" b="1" dirty="0" err="1" smtClean="0">
                <a:solidFill>
                  <a:schemeClr val="bg1"/>
                </a:solidFill>
              </a:rPr>
              <a:t>dvids</a:t>
            </a:r>
            <a:r>
              <a:rPr lang="en-US" b="1" dirty="0" smtClean="0">
                <a:solidFill>
                  <a:schemeClr val="bg1"/>
                </a:solidFill>
              </a:rPr>
              <a:t>? (QW–033)</a:t>
            </a:r>
          </a:p>
        </p:txBody>
      </p:sp>
      <p:grpSp>
        <p:nvGrpSpPr>
          <p:cNvPr id="16" name="Group 7"/>
          <p:cNvGrpSpPr/>
          <p:nvPr/>
        </p:nvGrpSpPr>
        <p:grpSpPr>
          <a:xfrm>
            <a:off x="6029325" y="4086225"/>
            <a:ext cx="3114675" cy="1924050"/>
            <a:chOff x="457201" y="1600200"/>
            <a:chExt cx="4114800" cy="3112512"/>
          </a:xfrm>
          <a:solidFill>
            <a:schemeClr val="accent1">
              <a:lumMod val="75000"/>
            </a:schemeClr>
          </a:solidFill>
          <a:effectLst>
            <a:glow rad="139700">
              <a:schemeClr val="accent1">
                <a:satMod val="175000"/>
                <a:alpha val="40000"/>
              </a:schemeClr>
            </a:glow>
          </a:effectLst>
        </p:grpSpPr>
        <p:sp>
          <p:nvSpPr>
            <p:cNvPr id="17" name="Rounded Rectangle 16"/>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8" name="Isosceles Triangle 17"/>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9" name="TextBox 18"/>
          <p:cNvSpPr txBox="1"/>
          <p:nvPr/>
        </p:nvSpPr>
        <p:spPr>
          <a:xfrm>
            <a:off x="5819775" y="4324350"/>
            <a:ext cx="3324225" cy="1391407"/>
          </a:xfrm>
          <a:prstGeom prst="rect">
            <a:avLst/>
          </a:prstGeom>
          <a:noFill/>
        </p:spPr>
        <p:txBody>
          <a:bodyPr wrap="square" rtlCol="0">
            <a:spAutoFit/>
          </a:bodyPr>
          <a:lstStyle/>
          <a:p>
            <a:pPr lvl="1" algn="ctr">
              <a:lnSpc>
                <a:spcPct val="120000"/>
              </a:lnSpc>
            </a:pPr>
            <a:r>
              <a:rPr lang="en-US" b="1" dirty="0" smtClean="0">
                <a:solidFill>
                  <a:schemeClr val="bg1"/>
                </a:solidFill>
              </a:rPr>
              <a:t>need access logon info to lexis from </a:t>
            </a:r>
            <a:r>
              <a:rPr lang="en-US" b="1" dirty="0" err="1" smtClean="0">
                <a:solidFill>
                  <a:schemeClr val="bg1"/>
                </a:solidFill>
              </a:rPr>
              <a:t>scool</a:t>
            </a:r>
            <a:r>
              <a:rPr lang="en-US" b="1" dirty="0" smtClean="0">
                <a:solidFill>
                  <a:schemeClr val="bg1"/>
                </a:solidFill>
              </a:rPr>
              <a:t> library website (QP2– 027)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Autofit/>
          </a:bodyPr>
          <a:lstStyle/>
          <a:p>
            <a:pPr eaLnBrk="1" hangingPunct="1"/>
            <a:r>
              <a:rPr lang="en-US" b="1" dirty="0" smtClean="0">
                <a:effectLst>
                  <a:outerShdw blurRad="38100" dist="38100" dir="2700000" algn="tl">
                    <a:srgbClr val="000000">
                      <a:alpha val="43137"/>
                    </a:srgbClr>
                  </a:outerShdw>
                </a:effectLst>
              </a:rPr>
              <a:t>Holdings</a:t>
            </a:r>
          </a:p>
        </p:txBody>
      </p:sp>
      <p:sp>
        <p:nvSpPr>
          <p:cNvPr id="11268" name="Rectangle 3"/>
          <p:cNvSpPr>
            <a:spLocks noGrp="1" noChangeArrowheads="1"/>
          </p:cNvSpPr>
          <p:nvPr>
            <p:ph type="body" idx="4294967295"/>
          </p:nvPr>
        </p:nvSpPr>
        <p:spPr>
          <a:xfrm>
            <a:off x="714375" y="947738"/>
            <a:ext cx="7702550" cy="919162"/>
          </a:xfrm>
        </p:spPr>
        <p:txBody>
          <a:bodyPr>
            <a:normAutofit/>
          </a:bodyPr>
          <a:lstStyle/>
          <a:p>
            <a:pPr marL="0" indent="0" algn="ctr" eaLnBrk="1" hangingPunct="1">
              <a:buNone/>
            </a:pPr>
            <a:r>
              <a:rPr lang="en-US" sz="2000" b="1" dirty="0" smtClean="0"/>
              <a:t>“Questions about specific holdings of a library in print or digital form” (Arnold &amp; </a:t>
            </a:r>
            <a:r>
              <a:rPr lang="en-US" sz="2000" b="1" dirty="0" err="1" smtClean="0"/>
              <a:t>Kaske</a:t>
            </a:r>
            <a:r>
              <a:rPr lang="en-US" sz="2000" b="1" dirty="0" smtClean="0"/>
              <a:t>, 2005).</a:t>
            </a:r>
          </a:p>
          <a:p>
            <a:pPr marL="0" indent="0" algn="ctr" eaLnBrk="1" hangingPunct="1">
              <a:buNone/>
            </a:pPr>
            <a:endParaRPr lang="en-US" sz="2000" b="1" dirty="0" smtClean="0"/>
          </a:p>
          <a:p>
            <a:pPr algn="ctr">
              <a:buNone/>
            </a:pPr>
            <a:endParaRPr lang="en-US" sz="2000" dirty="0" smtClean="0"/>
          </a:p>
          <a:p>
            <a:pPr algn="ctr" eaLnBrk="1" hangingPunct="1"/>
            <a:endParaRPr lang="en-US" b="1" dirty="0" smtClean="0"/>
          </a:p>
        </p:txBody>
      </p:sp>
      <p:grpSp>
        <p:nvGrpSpPr>
          <p:cNvPr id="6" name="Group 7"/>
          <p:cNvGrpSpPr/>
          <p:nvPr/>
        </p:nvGrpSpPr>
        <p:grpSpPr>
          <a:xfrm>
            <a:off x="3190875" y="2200275"/>
            <a:ext cx="3114675" cy="1924050"/>
            <a:chOff x="457201" y="1600200"/>
            <a:chExt cx="4114800" cy="3112512"/>
          </a:xfrm>
          <a:solidFill>
            <a:schemeClr val="accent1">
              <a:lumMod val="60000"/>
              <a:lumOff val="40000"/>
            </a:schemeClr>
          </a:solidFill>
          <a:effectLst>
            <a:glow rad="139700">
              <a:schemeClr val="accent1">
                <a:satMod val="175000"/>
                <a:alpha val="40000"/>
              </a:schemeClr>
            </a:glow>
          </a:effectLst>
        </p:grpSpPr>
        <p:sp>
          <p:nvSpPr>
            <p:cNvPr id="7" name="Rounded Rectangle 6"/>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8" name="Isosceles Triangle 7"/>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9" name="TextBox 8"/>
          <p:cNvSpPr txBox="1"/>
          <p:nvPr/>
        </p:nvSpPr>
        <p:spPr>
          <a:xfrm>
            <a:off x="2724150" y="2390774"/>
            <a:ext cx="3600450" cy="1200329"/>
          </a:xfrm>
          <a:prstGeom prst="rect">
            <a:avLst/>
          </a:prstGeom>
          <a:noFill/>
        </p:spPr>
        <p:txBody>
          <a:bodyPr wrap="square" rtlCol="0">
            <a:spAutoFit/>
          </a:bodyPr>
          <a:lstStyle/>
          <a:p>
            <a:pPr lvl="1" algn="ctr"/>
            <a:r>
              <a:rPr lang="en-US" b="1" dirty="0" smtClean="0">
                <a:solidFill>
                  <a:schemeClr val="bg1"/>
                </a:solidFill>
              </a:rPr>
              <a:t>I was wondering if you have textbooks to rent for an hour or 2?</a:t>
            </a:r>
          </a:p>
          <a:p>
            <a:pPr lvl="1" algn="ctr"/>
            <a:r>
              <a:rPr lang="en-US" b="1" dirty="0" smtClean="0">
                <a:solidFill>
                  <a:schemeClr val="bg1"/>
                </a:solidFill>
              </a:rPr>
              <a:t> (QP2–172)</a:t>
            </a:r>
          </a:p>
        </p:txBody>
      </p:sp>
      <p:grpSp>
        <p:nvGrpSpPr>
          <p:cNvPr id="10" name="Group 7"/>
          <p:cNvGrpSpPr/>
          <p:nvPr/>
        </p:nvGrpSpPr>
        <p:grpSpPr>
          <a:xfrm>
            <a:off x="180975" y="4152900"/>
            <a:ext cx="3114675" cy="1924050"/>
            <a:chOff x="457201" y="1600200"/>
            <a:chExt cx="4114800" cy="3112512"/>
          </a:xfrm>
          <a:solidFill>
            <a:srgbClr val="00B0F0"/>
          </a:solidFill>
          <a:effectLst>
            <a:glow rad="228600">
              <a:schemeClr val="accent1">
                <a:satMod val="175000"/>
                <a:alpha val="40000"/>
              </a:schemeClr>
            </a:glow>
          </a:effectLst>
        </p:grpSpPr>
        <p:sp>
          <p:nvSpPr>
            <p:cNvPr id="11" name="Rounded Rectangle 10"/>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2" name="Isosceles Triangle 11"/>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3" name="TextBox 12"/>
          <p:cNvSpPr txBox="1"/>
          <p:nvPr/>
        </p:nvSpPr>
        <p:spPr>
          <a:xfrm>
            <a:off x="0" y="4019550"/>
            <a:ext cx="3133725" cy="1754326"/>
          </a:xfrm>
          <a:prstGeom prst="rect">
            <a:avLst/>
          </a:prstGeom>
          <a:noFill/>
        </p:spPr>
        <p:txBody>
          <a:bodyPr wrap="square" rtlCol="0">
            <a:spAutoFit/>
          </a:bodyPr>
          <a:lstStyle/>
          <a:p>
            <a:pPr algn="ctr"/>
            <a:endParaRPr lang="en-US" b="1" dirty="0" smtClean="0">
              <a:solidFill>
                <a:schemeClr val="bg1"/>
              </a:solidFill>
            </a:endParaRPr>
          </a:p>
          <a:p>
            <a:pPr lvl="1" algn="ctr"/>
            <a:r>
              <a:rPr lang="en-US" b="1" dirty="0" smtClean="0">
                <a:solidFill>
                  <a:schemeClr val="bg1"/>
                </a:solidFill>
              </a:rPr>
              <a:t>Do you have any books on Paris Hilton? (doing a project on her) </a:t>
            </a:r>
          </a:p>
          <a:p>
            <a:pPr lvl="1" algn="ctr"/>
            <a:r>
              <a:rPr lang="en-US" b="1" dirty="0" smtClean="0">
                <a:solidFill>
                  <a:schemeClr val="bg1"/>
                </a:solidFill>
              </a:rPr>
              <a:t>(QP 1–195)</a:t>
            </a:r>
          </a:p>
        </p:txBody>
      </p:sp>
      <p:grpSp>
        <p:nvGrpSpPr>
          <p:cNvPr id="14" name="Group 7"/>
          <p:cNvGrpSpPr/>
          <p:nvPr/>
        </p:nvGrpSpPr>
        <p:grpSpPr>
          <a:xfrm>
            <a:off x="5953125" y="4086225"/>
            <a:ext cx="3114675" cy="1924050"/>
            <a:chOff x="457201" y="1600200"/>
            <a:chExt cx="4114800" cy="3112512"/>
          </a:xfrm>
          <a:solidFill>
            <a:schemeClr val="accent1">
              <a:lumMod val="75000"/>
            </a:schemeClr>
          </a:solidFill>
          <a:effectLst>
            <a:glow rad="139700">
              <a:schemeClr val="accent1">
                <a:satMod val="175000"/>
                <a:alpha val="40000"/>
              </a:schemeClr>
            </a:glow>
          </a:effectLst>
        </p:grpSpPr>
        <p:sp>
          <p:nvSpPr>
            <p:cNvPr id="15" name="Rounded Rectangle 14"/>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6" name="Isosceles Triangle 15"/>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extBox 16"/>
          <p:cNvSpPr txBox="1"/>
          <p:nvPr/>
        </p:nvSpPr>
        <p:spPr>
          <a:xfrm>
            <a:off x="5743575" y="4191000"/>
            <a:ext cx="3324225" cy="1754326"/>
          </a:xfrm>
          <a:prstGeom prst="rect">
            <a:avLst/>
          </a:prstGeom>
          <a:noFill/>
        </p:spPr>
        <p:txBody>
          <a:bodyPr wrap="square" rtlCol="0">
            <a:spAutoFit/>
          </a:bodyPr>
          <a:lstStyle/>
          <a:p>
            <a:pPr lvl="1" algn="ctr"/>
            <a:r>
              <a:rPr lang="en-US" b="1" dirty="0" smtClean="0">
                <a:solidFill>
                  <a:schemeClr val="bg1"/>
                </a:solidFill>
              </a:rPr>
              <a:t>hi there; </a:t>
            </a:r>
            <a:r>
              <a:rPr lang="en-US" b="1" dirty="0" err="1" smtClean="0">
                <a:solidFill>
                  <a:schemeClr val="bg1"/>
                </a:solidFill>
              </a:rPr>
              <a:t>i</a:t>
            </a:r>
            <a:r>
              <a:rPr lang="en-US" b="1" dirty="0" smtClean="0">
                <a:solidFill>
                  <a:schemeClr val="bg1"/>
                </a:solidFill>
              </a:rPr>
              <a:t> was wondering if you guys have Moby Dick in stock? </a:t>
            </a:r>
          </a:p>
          <a:p>
            <a:pPr lvl="1" algn="ctr"/>
            <a:r>
              <a:rPr lang="en-US" b="1" dirty="0" smtClean="0">
                <a:solidFill>
                  <a:schemeClr val="bg1"/>
                </a:solidFill>
              </a:rPr>
              <a:t>(QW–014)</a:t>
            </a:r>
          </a:p>
          <a:p>
            <a:endParaRPr lang="en-US" b="1"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Autofit/>
          </a:bodyPr>
          <a:lstStyle/>
          <a:p>
            <a:pPr eaLnBrk="1" hangingPunct="1"/>
            <a:r>
              <a:rPr lang="en-US" b="1" dirty="0" smtClean="0">
                <a:effectLst>
                  <a:outerShdw blurRad="38100" dist="38100" dir="2700000" algn="tl">
                    <a:srgbClr val="000000">
                      <a:alpha val="43137"/>
                    </a:srgbClr>
                  </a:outerShdw>
                </a:effectLst>
              </a:rPr>
              <a:t>Research</a:t>
            </a:r>
          </a:p>
        </p:txBody>
      </p:sp>
      <p:sp>
        <p:nvSpPr>
          <p:cNvPr id="19460" name="Rectangle 3"/>
          <p:cNvSpPr>
            <a:spLocks noGrp="1" noChangeArrowheads="1"/>
          </p:cNvSpPr>
          <p:nvPr>
            <p:ph type="body" idx="4294967295"/>
          </p:nvPr>
        </p:nvSpPr>
        <p:spPr>
          <a:xfrm>
            <a:off x="0" y="860612"/>
            <a:ext cx="9144000" cy="5105400"/>
          </a:xfrm>
        </p:spPr>
        <p:txBody>
          <a:bodyPr>
            <a:noAutofit/>
          </a:bodyPr>
          <a:lstStyle/>
          <a:p>
            <a:pPr marL="0" indent="0" algn="ctr" eaLnBrk="1" hangingPunct="1">
              <a:buNone/>
              <a:defRPr/>
            </a:pPr>
            <a:r>
              <a:rPr lang="en-US" sz="2000" b="1" dirty="0" smtClean="0"/>
              <a:t>“Research questions… involve trial-and-error searching or browsing… </a:t>
            </a:r>
            <a:r>
              <a:rPr lang="en-US" sz="2000" b="1" dirty="0"/>
              <a:t>[</a:t>
            </a:r>
            <a:r>
              <a:rPr lang="en-US" sz="2000" b="1" dirty="0" smtClean="0"/>
              <a:t>and] are usually identified as coming from an adult specialist who is seeking detailed information to assist in specific work” </a:t>
            </a:r>
            <a:r>
              <a:rPr lang="en-US" sz="1400" b="1" dirty="0" smtClean="0"/>
              <a:t>(Arnold &amp; </a:t>
            </a:r>
            <a:r>
              <a:rPr lang="en-US" sz="1400" b="1" dirty="0" err="1" smtClean="0"/>
              <a:t>Kaske</a:t>
            </a:r>
            <a:r>
              <a:rPr lang="en-US" sz="1400" b="1" dirty="0" smtClean="0"/>
              <a:t>, 2005)</a:t>
            </a:r>
            <a:r>
              <a:rPr lang="en-US" sz="2000" b="1" dirty="0" smtClean="0"/>
              <a:t>.</a:t>
            </a:r>
          </a:p>
          <a:p>
            <a:pPr eaLnBrk="1" hangingPunct="1">
              <a:defRPr/>
            </a:pPr>
            <a:endParaRPr lang="en-US" sz="2000" b="1" dirty="0" smtClean="0"/>
          </a:p>
        </p:txBody>
      </p:sp>
      <p:grpSp>
        <p:nvGrpSpPr>
          <p:cNvPr id="5" name="Group 7"/>
          <p:cNvGrpSpPr/>
          <p:nvPr/>
        </p:nvGrpSpPr>
        <p:grpSpPr>
          <a:xfrm>
            <a:off x="3190875" y="2076450"/>
            <a:ext cx="3114675" cy="1924050"/>
            <a:chOff x="457201" y="1600200"/>
            <a:chExt cx="4114800" cy="3112512"/>
          </a:xfrm>
          <a:solidFill>
            <a:schemeClr val="accent1">
              <a:lumMod val="60000"/>
              <a:lumOff val="40000"/>
            </a:schemeClr>
          </a:solidFill>
          <a:effectLst>
            <a:glow rad="139700">
              <a:schemeClr val="accent1">
                <a:satMod val="175000"/>
                <a:alpha val="40000"/>
              </a:schemeClr>
            </a:glow>
          </a:effectLst>
        </p:grpSpPr>
        <p:sp>
          <p:nvSpPr>
            <p:cNvPr id="6" name="Rounded Rectangle 5"/>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7" name="Isosceles Triangle 6"/>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8" name="TextBox 7"/>
          <p:cNvSpPr txBox="1"/>
          <p:nvPr/>
        </p:nvSpPr>
        <p:spPr>
          <a:xfrm>
            <a:off x="2724150" y="2266949"/>
            <a:ext cx="3600450" cy="1200329"/>
          </a:xfrm>
          <a:prstGeom prst="rect">
            <a:avLst/>
          </a:prstGeom>
          <a:noFill/>
        </p:spPr>
        <p:txBody>
          <a:bodyPr wrap="square" rtlCol="0">
            <a:spAutoFit/>
          </a:bodyPr>
          <a:lstStyle/>
          <a:p>
            <a:pPr lvl="1" algn="ctr">
              <a:defRPr/>
            </a:pPr>
            <a:r>
              <a:rPr lang="en-US" b="1" dirty="0" smtClean="0">
                <a:solidFill>
                  <a:schemeClr val="bg1"/>
                </a:solidFill>
              </a:rPr>
              <a:t>Looking for information on national traffic survey and incident   reports.</a:t>
            </a:r>
          </a:p>
          <a:p>
            <a:pPr lvl="1" algn="ctr">
              <a:defRPr/>
            </a:pPr>
            <a:r>
              <a:rPr lang="en-US" b="1" dirty="0" smtClean="0">
                <a:solidFill>
                  <a:schemeClr val="bg1"/>
                </a:solidFill>
              </a:rPr>
              <a:t> (QP2–169)</a:t>
            </a:r>
          </a:p>
        </p:txBody>
      </p:sp>
      <p:grpSp>
        <p:nvGrpSpPr>
          <p:cNvPr id="9" name="Group 7"/>
          <p:cNvGrpSpPr/>
          <p:nvPr/>
        </p:nvGrpSpPr>
        <p:grpSpPr>
          <a:xfrm>
            <a:off x="180975" y="3990975"/>
            <a:ext cx="3771900" cy="2285999"/>
            <a:chOff x="457201" y="1600200"/>
            <a:chExt cx="4114800" cy="3112512"/>
          </a:xfrm>
          <a:solidFill>
            <a:srgbClr val="00B0F0"/>
          </a:solidFill>
          <a:effectLst>
            <a:glow rad="228600">
              <a:schemeClr val="accent1">
                <a:satMod val="175000"/>
                <a:alpha val="40000"/>
              </a:schemeClr>
            </a:glow>
          </a:effectLst>
        </p:grpSpPr>
        <p:sp>
          <p:nvSpPr>
            <p:cNvPr id="10" name="Rounded Rectangle 9"/>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1" name="Isosceles Triangle 10"/>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2" name="TextBox 11"/>
          <p:cNvSpPr txBox="1"/>
          <p:nvPr/>
        </p:nvSpPr>
        <p:spPr>
          <a:xfrm>
            <a:off x="0" y="3962400"/>
            <a:ext cx="3733800" cy="2031325"/>
          </a:xfrm>
          <a:prstGeom prst="rect">
            <a:avLst/>
          </a:prstGeom>
          <a:noFill/>
        </p:spPr>
        <p:txBody>
          <a:bodyPr wrap="square" rtlCol="0">
            <a:spAutoFit/>
          </a:bodyPr>
          <a:lstStyle/>
          <a:p>
            <a:pPr lvl="1" algn="ctr">
              <a:defRPr/>
            </a:pPr>
            <a:r>
              <a:rPr lang="en-US" b="1" dirty="0" smtClean="0">
                <a:solidFill>
                  <a:schemeClr val="bg1"/>
                </a:solidFill>
              </a:rPr>
              <a:t>Hi, I am trying to find out information on how the Learn Direct initiative was started, the criteria that was set and if local government had to be involved in the first stage. (QP 1–155)</a:t>
            </a:r>
          </a:p>
        </p:txBody>
      </p:sp>
      <p:grpSp>
        <p:nvGrpSpPr>
          <p:cNvPr id="13" name="Group 7"/>
          <p:cNvGrpSpPr/>
          <p:nvPr/>
        </p:nvGrpSpPr>
        <p:grpSpPr>
          <a:xfrm>
            <a:off x="5953125" y="4086225"/>
            <a:ext cx="3114675" cy="1924050"/>
            <a:chOff x="457201" y="1600200"/>
            <a:chExt cx="4114800" cy="3112512"/>
          </a:xfrm>
          <a:solidFill>
            <a:schemeClr val="accent1">
              <a:lumMod val="75000"/>
            </a:schemeClr>
          </a:solidFill>
          <a:effectLst>
            <a:glow rad="139700">
              <a:schemeClr val="accent1">
                <a:satMod val="175000"/>
                <a:alpha val="40000"/>
              </a:schemeClr>
            </a:glow>
          </a:effectLst>
        </p:grpSpPr>
        <p:sp>
          <p:nvSpPr>
            <p:cNvPr id="14" name="Rounded Rectangle 13"/>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5" name="Isosceles Triangle 14"/>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6" name="TextBox 15"/>
          <p:cNvSpPr txBox="1"/>
          <p:nvPr/>
        </p:nvSpPr>
        <p:spPr>
          <a:xfrm>
            <a:off x="5743575" y="4191000"/>
            <a:ext cx="3324225" cy="1754326"/>
          </a:xfrm>
          <a:prstGeom prst="rect">
            <a:avLst/>
          </a:prstGeom>
          <a:noFill/>
        </p:spPr>
        <p:txBody>
          <a:bodyPr wrap="square" rtlCol="0">
            <a:spAutoFit/>
          </a:bodyPr>
          <a:lstStyle/>
          <a:p>
            <a:pPr lvl="1" algn="ctr">
              <a:defRPr/>
            </a:pPr>
            <a:r>
              <a:rPr lang="en-US" b="1" dirty="0" smtClean="0">
                <a:solidFill>
                  <a:schemeClr val="bg1"/>
                </a:solidFill>
              </a:rPr>
              <a:t>Hi I’m looking for studies similar to one I’ve already found. How do I go about this?</a:t>
            </a:r>
          </a:p>
          <a:p>
            <a:pPr lvl="1" algn="ctr">
              <a:defRPr/>
            </a:pPr>
            <a:r>
              <a:rPr lang="en-US" b="1" dirty="0" smtClean="0">
                <a:solidFill>
                  <a:schemeClr val="bg1"/>
                </a:solidFill>
              </a:rPr>
              <a:t> (QW–013)</a:t>
            </a:r>
          </a:p>
          <a:p>
            <a:endParaRPr lang="en-US" b="1"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Autofit/>
          </a:bodyPr>
          <a:lstStyle/>
          <a:p>
            <a:pPr eaLnBrk="1" hangingPunct="1"/>
            <a:r>
              <a:rPr lang="en-US" b="1" dirty="0" smtClean="0">
                <a:effectLst>
                  <a:outerShdw blurRad="38100" dist="38100" dir="2700000" algn="tl">
                    <a:srgbClr val="000000">
                      <a:alpha val="43137"/>
                    </a:srgbClr>
                  </a:outerShdw>
                </a:effectLst>
              </a:rPr>
              <a:t>Inappropriate</a:t>
            </a:r>
          </a:p>
        </p:txBody>
      </p:sp>
      <p:sp>
        <p:nvSpPr>
          <p:cNvPr id="20484" name="Rectangle 3"/>
          <p:cNvSpPr>
            <a:spLocks noGrp="1" noChangeArrowheads="1"/>
          </p:cNvSpPr>
          <p:nvPr>
            <p:ph type="body" idx="4294967295"/>
          </p:nvPr>
        </p:nvSpPr>
        <p:spPr>
          <a:xfrm>
            <a:off x="409575" y="771526"/>
            <a:ext cx="8480425" cy="952500"/>
          </a:xfrm>
        </p:spPr>
        <p:txBody>
          <a:bodyPr>
            <a:noAutofit/>
          </a:bodyPr>
          <a:lstStyle/>
          <a:p>
            <a:pPr marL="0" indent="0" algn="ctr" eaLnBrk="1" hangingPunct="1">
              <a:buNone/>
              <a:defRPr/>
            </a:pPr>
            <a:r>
              <a:rPr lang="en-US" sz="2000" b="1" dirty="0" smtClean="0"/>
              <a:t>“Questions which are not appropriate for a reference service including personal questions” </a:t>
            </a:r>
            <a:r>
              <a:rPr lang="en-US" sz="1400" b="1" dirty="0" smtClean="0"/>
              <a:t>(Radford, 2005)</a:t>
            </a:r>
            <a:r>
              <a:rPr lang="en-US" sz="2000" b="1" dirty="0" smtClean="0"/>
              <a:t>.</a:t>
            </a:r>
          </a:p>
        </p:txBody>
      </p:sp>
      <p:grpSp>
        <p:nvGrpSpPr>
          <p:cNvPr id="5" name="Group 7"/>
          <p:cNvGrpSpPr/>
          <p:nvPr/>
        </p:nvGrpSpPr>
        <p:grpSpPr>
          <a:xfrm>
            <a:off x="3110193" y="1864099"/>
            <a:ext cx="3114675" cy="1924050"/>
            <a:chOff x="457201" y="1600200"/>
            <a:chExt cx="4114800" cy="3112512"/>
          </a:xfrm>
          <a:solidFill>
            <a:schemeClr val="accent1">
              <a:lumMod val="60000"/>
              <a:lumOff val="40000"/>
            </a:schemeClr>
          </a:solidFill>
          <a:effectLst>
            <a:glow rad="139700">
              <a:schemeClr val="accent1">
                <a:satMod val="175000"/>
                <a:alpha val="40000"/>
              </a:schemeClr>
            </a:glow>
          </a:effectLst>
        </p:grpSpPr>
        <p:sp>
          <p:nvSpPr>
            <p:cNvPr id="6" name="Rounded Rectangle 5"/>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7" name="Isosceles Triangle 6"/>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8" name="TextBox 7"/>
          <p:cNvSpPr txBox="1"/>
          <p:nvPr/>
        </p:nvSpPr>
        <p:spPr>
          <a:xfrm>
            <a:off x="2724150" y="2390774"/>
            <a:ext cx="3600450" cy="646331"/>
          </a:xfrm>
          <a:prstGeom prst="rect">
            <a:avLst/>
          </a:prstGeom>
          <a:noFill/>
        </p:spPr>
        <p:txBody>
          <a:bodyPr wrap="square" rtlCol="0">
            <a:spAutoFit/>
          </a:bodyPr>
          <a:lstStyle/>
          <a:p>
            <a:pPr lvl="1" algn="ctr">
              <a:defRPr/>
            </a:pPr>
            <a:r>
              <a:rPr lang="en-US" b="1" dirty="0" smtClean="0">
                <a:solidFill>
                  <a:schemeClr val="bg1"/>
                </a:solidFill>
              </a:rPr>
              <a:t>How do I have sex? </a:t>
            </a:r>
          </a:p>
          <a:p>
            <a:pPr lvl="1" algn="ctr">
              <a:defRPr/>
            </a:pPr>
            <a:r>
              <a:rPr lang="en-US" b="1" dirty="0" smtClean="0">
                <a:solidFill>
                  <a:schemeClr val="bg1"/>
                </a:solidFill>
              </a:rPr>
              <a:t>(QP1–159)</a:t>
            </a:r>
          </a:p>
        </p:txBody>
      </p:sp>
      <p:grpSp>
        <p:nvGrpSpPr>
          <p:cNvPr id="9" name="Group 7"/>
          <p:cNvGrpSpPr/>
          <p:nvPr/>
        </p:nvGrpSpPr>
        <p:grpSpPr>
          <a:xfrm>
            <a:off x="142875" y="4143375"/>
            <a:ext cx="3114675" cy="1924050"/>
            <a:chOff x="457201" y="1600200"/>
            <a:chExt cx="4114800" cy="3112512"/>
          </a:xfrm>
          <a:solidFill>
            <a:srgbClr val="00B0F0"/>
          </a:solidFill>
          <a:effectLst>
            <a:glow rad="228600">
              <a:schemeClr val="accent1">
                <a:satMod val="175000"/>
                <a:alpha val="40000"/>
              </a:schemeClr>
            </a:glow>
          </a:effectLst>
        </p:grpSpPr>
        <p:sp>
          <p:nvSpPr>
            <p:cNvPr id="10" name="Rounded Rectangle 9"/>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2" name="Isosceles Triangle 11"/>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3" name="TextBox 12"/>
          <p:cNvSpPr txBox="1"/>
          <p:nvPr/>
        </p:nvSpPr>
        <p:spPr>
          <a:xfrm>
            <a:off x="19050" y="4114800"/>
            <a:ext cx="3133725" cy="1477328"/>
          </a:xfrm>
          <a:prstGeom prst="rect">
            <a:avLst/>
          </a:prstGeom>
          <a:noFill/>
        </p:spPr>
        <p:txBody>
          <a:bodyPr wrap="square" rtlCol="0">
            <a:spAutoFit/>
          </a:bodyPr>
          <a:lstStyle/>
          <a:p>
            <a:pPr lvl="1" algn="ctr">
              <a:defRPr/>
            </a:pPr>
            <a:r>
              <a:rPr lang="en-US" b="1" dirty="0" smtClean="0">
                <a:solidFill>
                  <a:schemeClr val="bg1"/>
                </a:solidFill>
              </a:rPr>
              <a:t>WAT DOES it mean when a guy said he like me more as a friend </a:t>
            </a:r>
            <a:r>
              <a:rPr lang="en-US" b="1" dirty="0" err="1" smtClean="0">
                <a:solidFill>
                  <a:schemeClr val="bg1"/>
                </a:solidFill>
              </a:rPr>
              <a:t>doesnt</a:t>
            </a:r>
            <a:r>
              <a:rPr lang="en-US" b="1" dirty="0" smtClean="0">
                <a:solidFill>
                  <a:schemeClr val="bg1"/>
                </a:solidFill>
              </a:rPr>
              <a:t> it mean like  a  </a:t>
            </a:r>
            <a:r>
              <a:rPr lang="en-US" b="1" dirty="0" err="1" smtClean="0">
                <a:solidFill>
                  <a:schemeClr val="bg1"/>
                </a:solidFill>
              </a:rPr>
              <a:t>gf</a:t>
            </a:r>
            <a:r>
              <a:rPr lang="en-US" b="1" dirty="0" smtClean="0">
                <a:solidFill>
                  <a:schemeClr val="bg1"/>
                </a:solidFill>
              </a:rPr>
              <a:t>? (QP2–153)</a:t>
            </a:r>
          </a:p>
        </p:txBody>
      </p:sp>
      <p:grpSp>
        <p:nvGrpSpPr>
          <p:cNvPr id="14" name="Group 7"/>
          <p:cNvGrpSpPr/>
          <p:nvPr/>
        </p:nvGrpSpPr>
        <p:grpSpPr>
          <a:xfrm>
            <a:off x="5867401" y="3876675"/>
            <a:ext cx="3200400" cy="2133600"/>
            <a:chOff x="457201" y="1600200"/>
            <a:chExt cx="4114800" cy="3112512"/>
          </a:xfrm>
          <a:solidFill>
            <a:schemeClr val="accent1">
              <a:lumMod val="75000"/>
            </a:schemeClr>
          </a:solidFill>
          <a:effectLst>
            <a:glow rad="139700">
              <a:schemeClr val="accent1">
                <a:satMod val="175000"/>
                <a:alpha val="40000"/>
              </a:schemeClr>
            </a:glow>
          </a:effectLst>
        </p:grpSpPr>
        <p:sp>
          <p:nvSpPr>
            <p:cNvPr id="15" name="Rounded Rectangle 14"/>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6" name="Isosceles Triangle 15"/>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extBox 16"/>
          <p:cNvSpPr txBox="1"/>
          <p:nvPr/>
        </p:nvSpPr>
        <p:spPr>
          <a:xfrm>
            <a:off x="5772150" y="3914775"/>
            <a:ext cx="3371850" cy="1754326"/>
          </a:xfrm>
          <a:prstGeom prst="rect">
            <a:avLst/>
          </a:prstGeom>
          <a:noFill/>
        </p:spPr>
        <p:txBody>
          <a:bodyPr wrap="square" rtlCol="0">
            <a:spAutoFit/>
          </a:bodyPr>
          <a:lstStyle/>
          <a:p>
            <a:pPr lvl="1">
              <a:defRPr/>
            </a:pPr>
            <a:r>
              <a:rPr lang="en-US" b="1" dirty="0" smtClean="0">
                <a:solidFill>
                  <a:schemeClr val="bg1"/>
                </a:solidFill>
              </a:rPr>
              <a:t>	Are</a:t>
            </a:r>
          </a:p>
          <a:p>
            <a:pPr lvl="1">
              <a:defRPr/>
            </a:pPr>
            <a:r>
              <a:rPr lang="en-US" b="1" dirty="0" smtClean="0">
                <a:solidFill>
                  <a:schemeClr val="bg1"/>
                </a:solidFill>
              </a:rPr>
              <a:t>	You </a:t>
            </a:r>
          </a:p>
          <a:p>
            <a:pPr lvl="1">
              <a:defRPr/>
            </a:pPr>
            <a:r>
              <a:rPr lang="en-US" b="1" dirty="0" smtClean="0">
                <a:solidFill>
                  <a:schemeClr val="bg1"/>
                </a:solidFill>
              </a:rPr>
              <a:t>	Typing </a:t>
            </a:r>
          </a:p>
          <a:p>
            <a:pPr lvl="1">
              <a:defRPr/>
            </a:pPr>
            <a:r>
              <a:rPr lang="en-US" b="1" dirty="0" smtClean="0">
                <a:solidFill>
                  <a:schemeClr val="bg1"/>
                </a:solidFill>
              </a:rPr>
              <a:t>	War</a:t>
            </a:r>
          </a:p>
          <a:p>
            <a:pPr lvl="1">
              <a:defRPr/>
            </a:pPr>
            <a:r>
              <a:rPr lang="en-US" b="1" dirty="0" smtClean="0">
                <a:solidFill>
                  <a:schemeClr val="bg1"/>
                </a:solidFill>
              </a:rPr>
              <a:t>	and Peace</a:t>
            </a:r>
          </a:p>
          <a:p>
            <a:pPr lvl="1" algn="ctr">
              <a:defRPr/>
            </a:pPr>
            <a:r>
              <a:rPr lang="en-US" b="1" dirty="0" smtClean="0">
                <a:solidFill>
                  <a:schemeClr val="bg1"/>
                </a:solidFill>
              </a:rPr>
              <a:t> (QW–020)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rge_5750960959.jpg"/>
          <p:cNvPicPr>
            <a:picLocks noChangeAspect="1"/>
          </p:cNvPicPr>
          <p:nvPr/>
        </p:nvPicPr>
        <p:blipFill>
          <a:blip r:embed="rId3">
            <a:clrChange>
              <a:clrFrom>
                <a:srgbClr val="141213"/>
              </a:clrFrom>
              <a:clrTo>
                <a:srgbClr val="141213">
                  <a:alpha val="0"/>
                </a:srgbClr>
              </a:clrTo>
            </a:clrChange>
          </a:blip>
          <a:srcRect l="11630" t="10833"/>
          <a:stretch>
            <a:fillRect/>
          </a:stretch>
        </p:blipFill>
        <p:spPr>
          <a:xfrm>
            <a:off x="1943100" y="3378034"/>
            <a:ext cx="4819650" cy="2872693"/>
          </a:xfrm>
          <a:prstGeom prst="rect">
            <a:avLst/>
          </a:prstGeom>
        </p:spPr>
      </p:pic>
      <p:sp>
        <p:nvSpPr>
          <p:cNvPr id="4" name="Title 3"/>
          <p:cNvSpPr>
            <a:spLocks noGrp="1"/>
          </p:cNvSpPr>
          <p:nvPr>
            <p:ph type="title"/>
          </p:nvPr>
        </p:nvSpPr>
        <p:spPr>
          <a:xfrm>
            <a:off x="722313" y="914400"/>
            <a:ext cx="7772400" cy="2076450"/>
          </a:xfrm>
        </p:spPr>
        <p:txBody>
          <a:bodyPr>
            <a:normAutofit fontScale="90000"/>
          </a:bodyPr>
          <a:lstStyle/>
          <a:p>
            <a:pPr algn="ctr"/>
            <a:r>
              <a:rPr lang="en-US" sz="4000" b="1" dirty="0" smtClean="0"/>
              <a:t>“The convenience is still better online than in person, you don’t have to make trips to the library.” </a:t>
            </a:r>
            <a:br>
              <a:rPr lang="en-US" sz="4000" b="1" dirty="0" smtClean="0"/>
            </a:br>
            <a:r>
              <a:rPr lang="en-US" sz="1300" b="1" cap="all" dirty="0" smtClean="0">
                <a:solidFill>
                  <a:schemeClr val="lt1"/>
                </a:solidFill>
                <a:latin typeface="+mn-lt"/>
                <a:ea typeface="+mn-ea"/>
                <a:cs typeface="+mn-cs"/>
              </a:rPr>
              <a:t>(UTI-24, Male 15-18 years old)</a:t>
            </a:r>
            <a:endParaRPr lang="en-US" sz="1300" b="1" cap="all" dirty="0">
              <a:solidFill>
                <a:schemeClr val="lt1"/>
              </a:solidFill>
              <a:latin typeface="+mn-lt"/>
              <a:ea typeface="+mn-ea"/>
              <a:cs typeface="+mn-cs"/>
            </a:endParaRPr>
          </a:p>
        </p:txBody>
      </p:sp>
      <p:sp>
        <p:nvSpPr>
          <p:cNvPr id="7" name="TextBox 6"/>
          <p:cNvSpPr txBox="1"/>
          <p:nvPr/>
        </p:nvSpPr>
        <p:spPr>
          <a:xfrm rot="18575587">
            <a:off x="4724807" y="4916054"/>
            <a:ext cx="1981200" cy="523220"/>
          </a:xfrm>
          <a:prstGeom prst="rect">
            <a:avLst/>
          </a:prstGeom>
          <a:noFill/>
        </p:spPr>
        <p:txBody>
          <a:bodyPr wrap="square" rtlCol="0">
            <a:spAutoFit/>
          </a:bodyPr>
          <a:lstStyle/>
          <a:p>
            <a:r>
              <a:rPr lang="en-US" sz="2800" dirty="0" smtClean="0">
                <a:solidFill>
                  <a:schemeClr val="tx1">
                    <a:lumMod val="75000"/>
                    <a:lumOff val="25000"/>
                  </a:schemeClr>
                </a:solidFill>
                <a:latin typeface="Mistral" pitchFamily="66" charset="0"/>
              </a:rPr>
              <a:t>library</a:t>
            </a:r>
            <a:endParaRPr lang="en-US" sz="2800" dirty="0">
              <a:solidFill>
                <a:schemeClr val="tx1">
                  <a:lumMod val="75000"/>
                  <a:lumOff val="25000"/>
                </a:schemeClr>
              </a:solidFill>
              <a:latin typeface="Mistral" pitchFamily="66"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Autofit/>
          </a:bodyPr>
          <a:lstStyle/>
          <a:p>
            <a:pPr eaLnBrk="1" hangingPunct="1"/>
            <a:r>
              <a:rPr lang="en-US" b="1" dirty="0" smtClean="0">
                <a:effectLst>
                  <a:outerShdw blurRad="38100" dist="38100" dir="2700000" algn="tl">
                    <a:srgbClr val="000000">
                      <a:alpha val="43137"/>
                    </a:srgbClr>
                  </a:outerShdw>
                </a:effectLst>
              </a:rPr>
              <a:t>Directional</a:t>
            </a:r>
          </a:p>
        </p:txBody>
      </p:sp>
      <p:sp>
        <p:nvSpPr>
          <p:cNvPr id="14340" name="Rectangle 3"/>
          <p:cNvSpPr>
            <a:spLocks noGrp="1" noChangeArrowheads="1"/>
          </p:cNvSpPr>
          <p:nvPr>
            <p:ph sz="half" idx="4294967295"/>
          </p:nvPr>
        </p:nvSpPr>
        <p:spPr>
          <a:xfrm>
            <a:off x="228599" y="800100"/>
            <a:ext cx="8772526" cy="838200"/>
          </a:xfrm>
        </p:spPr>
        <p:txBody>
          <a:bodyPr>
            <a:normAutofit/>
          </a:bodyPr>
          <a:lstStyle/>
          <a:p>
            <a:pPr marL="0" indent="0" algn="ctr" eaLnBrk="1" hangingPunct="1">
              <a:buNone/>
            </a:pPr>
            <a:r>
              <a:rPr lang="en-US" sz="2000" b="1" dirty="0" smtClean="0"/>
              <a:t>“The general information or directional question is of the information booth variety…” </a:t>
            </a:r>
            <a:r>
              <a:rPr lang="en-US" sz="1400" b="1" dirty="0" smtClean="0"/>
              <a:t>(Arnold &amp; </a:t>
            </a:r>
            <a:r>
              <a:rPr lang="en-US" sz="1400" b="1" dirty="0" err="1" smtClean="0"/>
              <a:t>Kaske</a:t>
            </a:r>
            <a:r>
              <a:rPr lang="en-US" sz="1400" b="1" dirty="0" smtClean="0"/>
              <a:t>, 2005)</a:t>
            </a:r>
            <a:r>
              <a:rPr lang="en-US" sz="2000" b="1" dirty="0" smtClean="0"/>
              <a:t>.</a:t>
            </a:r>
            <a:endParaRPr lang="en-US" sz="1400" b="1" dirty="0" smtClean="0"/>
          </a:p>
          <a:p>
            <a:pPr lvl="1" eaLnBrk="1" hangingPunct="1">
              <a:buNone/>
            </a:pPr>
            <a:endParaRPr lang="en-US" b="1" dirty="0" smtClean="0"/>
          </a:p>
        </p:txBody>
      </p:sp>
      <p:grpSp>
        <p:nvGrpSpPr>
          <p:cNvPr id="5" name="Group 7"/>
          <p:cNvGrpSpPr/>
          <p:nvPr/>
        </p:nvGrpSpPr>
        <p:grpSpPr>
          <a:xfrm>
            <a:off x="3238500" y="2076450"/>
            <a:ext cx="3114675" cy="1924050"/>
            <a:chOff x="457201" y="1600200"/>
            <a:chExt cx="4114800" cy="3112512"/>
          </a:xfrm>
          <a:solidFill>
            <a:schemeClr val="accent1">
              <a:lumMod val="60000"/>
              <a:lumOff val="40000"/>
            </a:schemeClr>
          </a:solidFill>
          <a:effectLst>
            <a:glow rad="139700">
              <a:schemeClr val="accent1">
                <a:satMod val="175000"/>
                <a:alpha val="40000"/>
              </a:schemeClr>
            </a:glow>
          </a:effectLst>
        </p:grpSpPr>
        <p:sp>
          <p:nvSpPr>
            <p:cNvPr id="6" name="Rounded Rectangle 5"/>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7" name="Isosceles Triangle 6"/>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8" name="TextBox 7"/>
          <p:cNvSpPr txBox="1"/>
          <p:nvPr/>
        </p:nvSpPr>
        <p:spPr>
          <a:xfrm>
            <a:off x="2771775" y="2266949"/>
            <a:ext cx="3600450" cy="1200329"/>
          </a:xfrm>
          <a:prstGeom prst="rect">
            <a:avLst/>
          </a:prstGeom>
          <a:noFill/>
        </p:spPr>
        <p:txBody>
          <a:bodyPr wrap="square" rtlCol="0">
            <a:spAutoFit/>
          </a:bodyPr>
          <a:lstStyle/>
          <a:p>
            <a:pPr lvl="1" algn="ctr"/>
            <a:r>
              <a:rPr lang="en-US" b="1" dirty="0" smtClean="0">
                <a:solidFill>
                  <a:schemeClr val="bg1"/>
                </a:solidFill>
              </a:rPr>
              <a:t>what is the URL for the summer reading program for teens? </a:t>
            </a:r>
          </a:p>
          <a:p>
            <a:pPr lvl="1" algn="ctr"/>
            <a:r>
              <a:rPr lang="en-US" b="1" dirty="0" smtClean="0">
                <a:solidFill>
                  <a:schemeClr val="bg1"/>
                </a:solidFill>
              </a:rPr>
              <a:t>(QP2–032)</a:t>
            </a:r>
          </a:p>
        </p:txBody>
      </p:sp>
      <p:grpSp>
        <p:nvGrpSpPr>
          <p:cNvPr id="9" name="Group 7"/>
          <p:cNvGrpSpPr/>
          <p:nvPr/>
        </p:nvGrpSpPr>
        <p:grpSpPr>
          <a:xfrm>
            <a:off x="352425" y="4133850"/>
            <a:ext cx="3114675" cy="1924050"/>
            <a:chOff x="457201" y="1600200"/>
            <a:chExt cx="4114800" cy="3112512"/>
          </a:xfrm>
          <a:solidFill>
            <a:srgbClr val="00B0F0"/>
          </a:solidFill>
          <a:effectLst>
            <a:glow rad="228600">
              <a:schemeClr val="accent1">
                <a:satMod val="175000"/>
                <a:alpha val="40000"/>
              </a:schemeClr>
            </a:glow>
          </a:effectLst>
        </p:grpSpPr>
        <p:sp>
          <p:nvSpPr>
            <p:cNvPr id="10" name="Rounded Rectangle 9"/>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1" name="Isosceles Triangle 10"/>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2" name="TextBox 11"/>
          <p:cNvSpPr txBox="1"/>
          <p:nvPr/>
        </p:nvSpPr>
        <p:spPr>
          <a:xfrm>
            <a:off x="228600" y="4105275"/>
            <a:ext cx="3133725" cy="1754326"/>
          </a:xfrm>
          <a:prstGeom prst="rect">
            <a:avLst/>
          </a:prstGeom>
          <a:noFill/>
        </p:spPr>
        <p:txBody>
          <a:bodyPr wrap="square" rtlCol="0">
            <a:spAutoFit/>
          </a:bodyPr>
          <a:lstStyle/>
          <a:p>
            <a:pPr lvl="1" algn="ctr">
              <a:defRPr/>
            </a:pPr>
            <a:r>
              <a:rPr lang="en-US" b="1" dirty="0" smtClean="0">
                <a:solidFill>
                  <a:schemeClr val="bg1"/>
                </a:solidFill>
              </a:rPr>
              <a:t>I heard that you have adapted book kits for ESL speakers. Where can I find these online?</a:t>
            </a:r>
            <a:r>
              <a:rPr lang="en-US" dirty="0" smtClean="0"/>
              <a:t> </a:t>
            </a:r>
          </a:p>
          <a:p>
            <a:pPr lvl="1" algn="ctr">
              <a:defRPr/>
            </a:pPr>
            <a:r>
              <a:rPr lang="en-US" b="1" dirty="0" smtClean="0">
                <a:solidFill>
                  <a:schemeClr val="bg1"/>
                </a:solidFill>
              </a:rPr>
              <a:t>(QW–008)</a:t>
            </a:r>
          </a:p>
        </p:txBody>
      </p:sp>
      <p:grpSp>
        <p:nvGrpSpPr>
          <p:cNvPr id="14" name="Group 7"/>
          <p:cNvGrpSpPr/>
          <p:nvPr/>
        </p:nvGrpSpPr>
        <p:grpSpPr>
          <a:xfrm>
            <a:off x="5867401" y="4010025"/>
            <a:ext cx="3200400" cy="2133600"/>
            <a:chOff x="457201" y="1600200"/>
            <a:chExt cx="4114800" cy="3112512"/>
          </a:xfrm>
          <a:solidFill>
            <a:schemeClr val="accent1">
              <a:lumMod val="75000"/>
            </a:schemeClr>
          </a:solidFill>
          <a:effectLst>
            <a:glow rad="139700">
              <a:schemeClr val="accent1">
                <a:satMod val="175000"/>
                <a:alpha val="40000"/>
              </a:schemeClr>
            </a:glow>
          </a:effectLst>
        </p:grpSpPr>
        <p:sp>
          <p:nvSpPr>
            <p:cNvPr id="15" name="Rounded Rectangle 14"/>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6" name="Isosceles Triangle 15"/>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extBox 16"/>
          <p:cNvSpPr txBox="1"/>
          <p:nvPr/>
        </p:nvSpPr>
        <p:spPr>
          <a:xfrm>
            <a:off x="5600700" y="4400550"/>
            <a:ext cx="3371850" cy="1200329"/>
          </a:xfrm>
          <a:prstGeom prst="rect">
            <a:avLst/>
          </a:prstGeom>
          <a:noFill/>
        </p:spPr>
        <p:txBody>
          <a:bodyPr wrap="square" rtlCol="0">
            <a:spAutoFit/>
          </a:bodyPr>
          <a:lstStyle/>
          <a:p>
            <a:pPr lvl="1" algn="ctr"/>
            <a:r>
              <a:rPr lang="en-US" b="1" dirty="0" smtClean="0">
                <a:solidFill>
                  <a:schemeClr val="bg1"/>
                </a:solidFill>
              </a:rPr>
              <a:t>Where is the 67th street library? Is it on the west or east side? </a:t>
            </a:r>
          </a:p>
          <a:p>
            <a:pPr lvl="1" algn="ctr"/>
            <a:r>
              <a:rPr lang="en-US" b="1" dirty="0" smtClean="0">
                <a:solidFill>
                  <a:schemeClr val="bg1"/>
                </a:solidFill>
              </a:rPr>
              <a:t>(QP1–387)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Autofit/>
          </a:bodyPr>
          <a:lstStyle/>
          <a:p>
            <a:pPr eaLnBrk="1" hangingPunct="1"/>
            <a:r>
              <a:rPr lang="en-US" b="1" dirty="0" smtClean="0">
                <a:effectLst>
                  <a:outerShdw blurRad="38100" dist="38100" dir="2700000" algn="tl">
                    <a:srgbClr val="000000">
                      <a:alpha val="43137"/>
                    </a:srgbClr>
                  </a:outerShdw>
                </a:effectLst>
              </a:rPr>
              <a:t>Reader’s Advisory</a:t>
            </a:r>
          </a:p>
        </p:txBody>
      </p:sp>
      <p:sp>
        <p:nvSpPr>
          <p:cNvPr id="15364" name="Rectangle 3"/>
          <p:cNvSpPr>
            <a:spLocks noGrp="1" noChangeArrowheads="1"/>
          </p:cNvSpPr>
          <p:nvPr>
            <p:ph type="body" idx="4294967295"/>
          </p:nvPr>
        </p:nvSpPr>
        <p:spPr>
          <a:xfrm>
            <a:off x="495300" y="790576"/>
            <a:ext cx="8229600" cy="1123950"/>
          </a:xfrm>
        </p:spPr>
        <p:txBody>
          <a:bodyPr>
            <a:noAutofit/>
          </a:bodyPr>
          <a:lstStyle/>
          <a:p>
            <a:pPr marL="0" indent="0" algn="ctr" eaLnBrk="1" hangingPunct="1">
              <a:lnSpc>
                <a:spcPct val="100000"/>
              </a:lnSpc>
              <a:spcBef>
                <a:spcPts val="0"/>
              </a:spcBef>
              <a:buNone/>
            </a:pPr>
            <a:r>
              <a:rPr lang="en-US" sz="2000" b="1" dirty="0" smtClean="0"/>
              <a:t>Reader’s Advisory questions are “focused on helping readers find materials they want to read, listen to, or view for pleasure“ </a:t>
            </a:r>
          </a:p>
          <a:p>
            <a:pPr marL="0" indent="0" algn="ctr" eaLnBrk="1" hangingPunct="1">
              <a:lnSpc>
                <a:spcPct val="100000"/>
              </a:lnSpc>
              <a:spcBef>
                <a:spcPts val="0"/>
              </a:spcBef>
              <a:buNone/>
            </a:pPr>
            <a:r>
              <a:rPr lang="en-US" sz="1400" b="1" dirty="0" smtClean="0"/>
              <a:t>(Ross, Nilsen, &amp; Radford, 2009)</a:t>
            </a:r>
            <a:r>
              <a:rPr lang="en-US" sz="2000" b="1" dirty="0" smtClean="0"/>
              <a:t>.</a:t>
            </a:r>
          </a:p>
        </p:txBody>
      </p:sp>
      <p:grpSp>
        <p:nvGrpSpPr>
          <p:cNvPr id="4" name="Group 7"/>
          <p:cNvGrpSpPr/>
          <p:nvPr/>
        </p:nvGrpSpPr>
        <p:grpSpPr>
          <a:xfrm>
            <a:off x="2971800" y="1914525"/>
            <a:ext cx="3114675" cy="1924050"/>
            <a:chOff x="457201" y="1600200"/>
            <a:chExt cx="4114800" cy="3112512"/>
          </a:xfrm>
          <a:solidFill>
            <a:schemeClr val="accent1">
              <a:lumMod val="60000"/>
              <a:lumOff val="40000"/>
            </a:schemeClr>
          </a:solidFill>
          <a:effectLst>
            <a:glow rad="139700">
              <a:schemeClr val="accent1">
                <a:satMod val="175000"/>
                <a:alpha val="40000"/>
              </a:schemeClr>
            </a:glow>
          </a:effectLst>
        </p:grpSpPr>
        <p:sp>
          <p:nvSpPr>
            <p:cNvPr id="5" name="Rounded Rectangle 4"/>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6" name="Isosceles Triangle 5"/>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7" name="TextBox 6"/>
          <p:cNvSpPr txBox="1"/>
          <p:nvPr/>
        </p:nvSpPr>
        <p:spPr>
          <a:xfrm>
            <a:off x="2505075" y="2105024"/>
            <a:ext cx="3600450" cy="1200329"/>
          </a:xfrm>
          <a:prstGeom prst="rect">
            <a:avLst/>
          </a:prstGeom>
          <a:noFill/>
        </p:spPr>
        <p:txBody>
          <a:bodyPr wrap="square" rtlCol="0">
            <a:spAutoFit/>
          </a:bodyPr>
          <a:lstStyle/>
          <a:p>
            <a:pPr lvl="1" algn="ctr"/>
            <a:r>
              <a:rPr lang="en-US" b="1" dirty="0" smtClean="0">
                <a:solidFill>
                  <a:schemeClr val="bg1"/>
                </a:solidFill>
              </a:rPr>
              <a:t>Hello I am looking for recommendations for the author </a:t>
            </a:r>
            <a:r>
              <a:rPr lang="en-US" b="1" dirty="0" err="1" smtClean="0">
                <a:solidFill>
                  <a:schemeClr val="bg1"/>
                </a:solidFill>
              </a:rPr>
              <a:t>jonathan</a:t>
            </a:r>
            <a:r>
              <a:rPr lang="en-US" b="1" dirty="0" smtClean="0">
                <a:solidFill>
                  <a:schemeClr val="bg1"/>
                </a:solidFill>
              </a:rPr>
              <a:t> </a:t>
            </a:r>
            <a:r>
              <a:rPr lang="en-US" b="1" dirty="0" err="1" smtClean="0">
                <a:solidFill>
                  <a:schemeClr val="bg1"/>
                </a:solidFill>
              </a:rPr>
              <a:t>kellerman</a:t>
            </a:r>
            <a:r>
              <a:rPr lang="en-US" b="1" dirty="0" smtClean="0">
                <a:solidFill>
                  <a:schemeClr val="bg1"/>
                </a:solidFill>
              </a:rPr>
              <a:t>. (QP1–218)</a:t>
            </a:r>
          </a:p>
        </p:txBody>
      </p:sp>
      <p:grpSp>
        <p:nvGrpSpPr>
          <p:cNvPr id="8" name="Group 7"/>
          <p:cNvGrpSpPr/>
          <p:nvPr/>
        </p:nvGrpSpPr>
        <p:grpSpPr>
          <a:xfrm>
            <a:off x="352425" y="4133850"/>
            <a:ext cx="3114675" cy="1924050"/>
            <a:chOff x="457201" y="1600200"/>
            <a:chExt cx="4114800" cy="3112512"/>
          </a:xfrm>
          <a:solidFill>
            <a:srgbClr val="00B0F0"/>
          </a:solidFill>
          <a:effectLst>
            <a:glow rad="228600">
              <a:schemeClr val="accent1">
                <a:satMod val="175000"/>
                <a:alpha val="40000"/>
              </a:schemeClr>
            </a:glow>
          </a:effectLst>
        </p:grpSpPr>
        <p:sp>
          <p:nvSpPr>
            <p:cNvPr id="9" name="Rounded Rectangle 8"/>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0" name="Isosceles Triangle 9"/>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1" name="TextBox 10"/>
          <p:cNvSpPr txBox="1"/>
          <p:nvPr/>
        </p:nvSpPr>
        <p:spPr>
          <a:xfrm>
            <a:off x="228600" y="4105275"/>
            <a:ext cx="3133725" cy="1477328"/>
          </a:xfrm>
          <a:prstGeom prst="rect">
            <a:avLst/>
          </a:prstGeom>
          <a:noFill/>
        </p:spPr>
        <p:txBody>
          <a:bodyPr wrap="square" rtlCol="0">
            <a:spAutoFit/>
          </a:bodyPr>
          <a:lstStyle/>
          <a:p>
            <a:pPr lvl="1" algn="ctr"/>
            <a:r>
              <a:rPr lang="en-US" b="1" dirty="0" smtClean="0">
                <a:solidFill>
                  <a:schemeClr val="bg1"/>
                </a:solidFill>
              </a:rPr>
              <a:t>I was wondering if u would happen to know any good fantasy books… </a:t>
            </a:r>
          </a:p>
          <a:p>
            <a:pPr lvl="1" algn="ctr"/>
            <a:r>
              <a:rPr lang="en-US" b="1" dirty="0" smtClean="0">
                <a:solidFill>
                  <a:schemeClr val="bg1"/>
                </a:solidFill>
              </a:rPr>
              <a:t>(QP2 – 050)</a:t>
            </a:r>
          </a:p>
        </p:txBody>
      </p:sp>
      <p:grpSp>
        <p:nvGrpSpPr>
          <p:cNvPr id="12" name="Group 7"/>
          <p:cNvGrpSpPr/>
          <p:nvPr/>
        </p:nvGrpSpPr>
        <p:grpSpPr>
          <a:xfrm>
            <a:off x="5019675" y="3705225"/>
            <a:ext cx="4048126" cy="2571750"/>
            <a:chOff x="457201" y="1600200"/>
            <a:chExt cx="4114800" cy="3112512"/>
          </a:xfrm>
          <a:solidFill>
            <a:schemeClr val="accent1">
              <a:lumMod val="75000"/>
            </a:schemeClr>
          </a:solidFill>
          <a:effectLst>
            <a:glow rad="139700">
              <a:schemeClr val="accent1">
                <a:satMod val="175000"/>
                <a:alpha val="40000"/>
              </a:schemeClr>
            </a:glow>
          </a:effectLst>
        </p:grpSpPr>
        <p:sp>
          <p:nvSpPr>
            <p:cNvPr id="13" name="Rounded Rectangle 12"/>
            <p:cNvSpPr/>
            <p:nvPr/>
          </p:nvSpPr>
          <p:spPr>
            <a:xfrm>
              <a:off x="457201" y="1600200"/>
              <a:ext cx="4114800" cy="2658992"/>
            </a:xfrm>
            <a:prstGeom prst="roundRect">
              <a:avLst>
                <a:gd name="adj" fmla="val 4488"/>
              </a:avLst>
            </a:prstGeom>
            <a:grp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4" name="Isosceles Triangle 13"/>
            <p:cNvSpPr/>
            <p:nvPr/>
          </p:nvSpPr>
          <p:spPr>
            <a:xfrm rot="10800000">
              <a:off x="966451" y="4247645"/>
              <a:ext cx="505498" cy="465067"/>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5" name="TextBox 14"/>
          <p:cNvSpPr txBox="1"/>
          <p:nvPr/>
        </p:nvSpPr>
        <p:spPr>
          <a:xfrm>
            <a:off x="4791076" y="3686175"/>
            <a:ext cx="4352924" cy="2308324"/>
          </a:xfrm>
          <a:prstGeom prst="rect">
            <a:avLst/>
          </a:prstGeom>
          <a:noFill/>
        </p:spPr>
        <p:txBody>
          <a:bodyPr wrap="square" rtlCol="0">
            <a:spAutoFit/>
          </a:bodyPr>
          <a:lstStyle/>
          <a:p>
            <a:pPr lvl="1" algn="ctr"/>
            <a:r>
              <a:rPr lang="en-US" b="1" dirty="0" smtClean="0">
                <a:solidFill>
                  <a:schemeClr val="bg1"/>
                </a:solidFill>
              </a:rPr>
              <a:t>Hi, my 7 year old son is looking for a copy of the Hobbit suitable for children, but we can’t seem to find anything in the library catalogue. Can you please offer any advice? Thanks.</a:t>
            </a:r>
          </a:p>
          <a:p>
            <a:pPr lvl="1" algn="ctr"/>
            <a:r>
              <a:rPr lang="en-US" b="1" dirty="0" smtClean="0">
                <a:solidFill>
                  <a:schemeClr val="bg1"/>
                </a:solidFill>
              </a:rPr>
              <a:t> (QW– 120) (from Australia)</a:t>
            </a:r>
          </a:p>
          <a:p>
            <a:pPr lvl="1"/>
            <a:endParaRPr lang="en-US" b="1"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nvGraphicFramePr>
        <p:xfrm>
          <a:off x="0" y="0"/>
          <a:ext cx="9157648" cy="65722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00173" y="946439"/>
            <a:ext cx="847726" cy="253916"/>
          </a:xfrm>
          <a:prstGeom prst="rect">
            <a:avLst/>
          </a:prstGeom>
          <a:noFill/>
        </p:spPr>
        <p:txBody>
          <a:bodyPr wrap="square" rtlCol="0">
            <a:spAutoFit/>
          </a:bodyPr>
          <a:lstStyle/>
          <a:p>
            <a:r>
              <a:rPr lang="en-US" sz="1050" b="1" dirty="0" smtClean="0"/>
              <a:t>n=293</a:t>
            </a:r>
            <a:endParaRPr lang="en-US" sz="1050" b="1" dirty="0"/>
          </a:p>
        </p:txBody>
      </p:sp>
      <p:sp>
        <p:nvSpPr>
          <p:cNvPr id="7" name="TextBox 6"/>
          <p:cNvSpPr txBox="1"/>
          <p:nvPr/>
        </p:nvSpPr>
        <p:spPr>
          <a:xfrm>
            <a:off x="2969203" y="1631372"/>
            <a:ext cx="857250" cy="253916"/>
          </a:xfrm>
          <a:prstGeom prst="rect">
            <a:avLst/>
          </a:prstGeom>
          <a:noFill/>
        </p:spPr>
        <p:txBody>
          <a:bodyPr wrap="square" rtlCol="0">
            <a:spAutoFit/>
          </a:bodyPr>
          <a:lstStyle/>
          <a:p>
            <a:r>
              <a:rPr lang="en-US" sz="1050" b="1" dirty="0" smtClean="0"/>
              <a:t>n=243</a:t>
            </a:r>
            <a:endParaRPr lang="en-US" sz="1050" b="1" dirty="0"/>
          </a:p>
        </p:txBody>
      </p:sp>
      <p:sp>
        <p:nvSpPr>
          <p:cNvPr id="8" name="TextBox 7"/>
          <p:cNvSpPr txBox="1"/>
          <p:nvPr/>
        </p:nvSpPr>
        <p:spPr>
          <a:xfrm>
            <a:off x="4489738" y="2746664"/>
            <a:ext cx="866776" cy="253916"/>
          </a:xfrm>
          <a:prstGeom prst="rect">
            <a:avLst/>
          </a:prstGeom>
          <a:noFill/>
        </p:spPr>
        <p:txBody>
          <a:bodyPr wrap="square" rtlCol="0">
            <a:spAutoFit/>
          </a:bodyPr>
          <a:lstStyle/>
          <a:p>
            <a:r>
              <a:rPr lang="en-US" sz="1050" b="1" dirty="0" smtClean="0"/>
              <a:t>n=162</a:t>
            </a:r>
            <a:endParaRPr lang="en-US" sz="1050" b="1" dirty="0"/>
          </a:p>
        </p:txBody>
      </p:sp>
      <p:sp>
        <p:nvSpPr>
          <p:cNvPr id="9" name="TextBox 8"/>
          <p:cNvSpPr txBox="1"/>
          <p:nvPr/>
        </p:nvSpPr>
        <p:spPr>
          <a:xfrm>
            <a:off x="6083876" y="3574473"/>
            <a:ext cx="866776" cy="253916"/>
          </a:xfrm>
          <a:prstGeom prst="rect">
            <a:avLst/>
          </a:prstGeom>
          <a:noFill/>
        </p:spPr>
        <p:txBody>
          <a:bodyPr wrap="square" rtlCol="0">
            <a:spAutoFit/>
          </a:bodyPr>
          <a:lstStyle/>
          <a:p>
            <a:r>
              <a:rPr lang="en-US" sz="1050" b="1" dirty="0" smtClean="0"/>
              <a:t>n=104</a:t>
            </a:r>
            <a:endParaRPr lang="en-US" sz="1050" b="1" dirty="0"/>
          </a:p>
        </p:txBody>
      </p:sp>
      <p:sp>
        <p:nvSpPr>
          <p:cNvPr id="10" name="TextBox 9"/>
          <p:cNvSpPr txBox="1"/>
          <p:nvPr/>
        </p:nvSpPr>
        <p:spPr>
          <a:xfrm>
            <a:off x="7655503" y="3951143"/>
            <a:ext cx="733425" cy="253916"/>
          </a:xfrm>
          <a:prstGeom prst="rect">
            <a:avLst/>
          </a:prstGeom>
          <a:noFill/>
        </p:spPr>
        <p:txBody>
          <a:bodyPr wrap="square" rtlCol="0">
            <a:spAutoFit/>
          </a:bodyPr>
          <a:lstStyle/>
          <a:p>
            <a:r>
              <a:rPr lang="en-US" sz="1050" b="1" dirty="0" smtClean="0"/>
              <a:t>n=77</a:t>
            </a:r>
            <a:endParaRPr lang="en-US" sz="1050" b="1"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52400" y="0"/>
            <a:ext cx="8534400" cy="609600"/>
          </a:xfrm>
        </p:spPr>
        <p:txBody>
          <a:bodyPr>
            <a:noAutofit/>
          </a:bodyPr>
          <a:lstStyle/>
          <a:p>
            <a:pPr eaLnBrk="1" hangingPunct="1"/>
            <a:r>
              <a:rPr lang="en-US" b="1" dirty="0" smtClean="0">
                <a:effectLst>
                  <a:outerShdw blurRad="38100" dist="38100" dir="2700000" algn="tl">
                    <a:srgbClr val="000000">
                      <a:alpha val="43137"/>
                    </a:srgbClr>
                  </a:outerShdw>
                </a:effectLst>
              </a:rPr>
              <a:t>Query Type: 2010</a:t>
            </a:r>
          </a:p>
        </p:txBody>
      </p:sp>
      <p:graphicFrame>
        <p:nvGraphicFramePr>
          <p:cNvPr id="9" name="Chart 8"/>
          <p:cNvGraphicFramePr/>
          <p:nvPr/>
        </p:nvGraphicFramePr>
        <p:xfrm>
          <a:off x="209551" y="809625"/>
          <a:ext cx="9048749" cy="52958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nvGraphicFramePr>
        <p:xfrm>
          <a:off x="244928" y="152400"/>
          <a:ext cx="8654143" cy="63785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90650" y="809625"/>
            <a:ext cx="485775" cy="253916"/>
          </a:xfrm>
          <a:prstGeom prst="rect">
            <a:avLst/>
          </a:prstGeom>
          <a:noFill/>
        </p:spPr>
        <p:txBody>
          <a:bodyPr wrap="square" rtlCol="0">
            <a:spAutoFit/>
          </a:bodyPr>
          <a:lstStyle/>
          <a:p>
            <a:r>
              <a:rPr lang="en-US" sz="1050" b="1" dirty="0" smtClean="0"/>
              <a:t>32%</a:t>
            </a:r>
            <a:endParaRPr lang="en-US" sz="1050" b="1" dirty="0"/>
          </a:p>
        </p:txBody>
      </p:sp>
      <p:sp>
        <p:nvSpPr>
          <p:cNvPr id="6" name="TextBox 5"/>
          <p:cNvSpPr txBox="1"/>
          <p:nvPr/>
        </p:nvSpPr>
        <p:spPr>
          <a:xfrm>
            <a:off x="7477125" y="3762375"/>
            <a:ext cx="485775" cy="253916"/>
          </a:xfrm>
          <a:prstGeom prst="rect">
            <a:avLst/>
          </a:prstGeom>
          <a:noFill/>
        </p:spPr>
        <p:txBody>
          <a:bodyPr wrap="square" rtlCol="0">
            <a:spAutoFit/>
          </a:bodyPr>
          <a:lstStyle/>
          <a:p>
            <a:r>
              <a:rPr lang="en-US" sz="1050" b="1" dirty="0" smtClean="0"/>
              <a:t>8%</a:t>
            </a:r>
            <a:endParaRPr lang="en-US" sz="1050" b="1" dirty="0"/>
          </a:p>
        </p:txBody>
      </p:sp>
      <p:sp>
        <p:nvSpPr>
          <p:cNvPr id="8" name="TextBox 7"/>
          <p:cNvSpPr txBox="1"/>
          <p:nvPr/>
        </p:nvSpPr>
        <p:spPr>
          <a:xfrm>
            <a:off x="6391275" y="4295775"/>
            <a:ext cx="485775" cy="253916"/>
          </a:xfrm>
          <a:prstGeom prst="rect">
            <a:avLst/>
          </a:prstGeom>
          <a:noFill/>
        </p:spPr>
        <p:txBody>
          <a:bodyPr wrap="square" rtlCol="0">
            <a:spAutoFit/>
          </a:bodyPr>
          <a:lstStyle/>
          <a:p>
            <a:r>
              <a:rPr lang="en-US" sz="1050" b="1" dirty="0" smtClean="0"/>
              <a:t>4%</a:t>
            </a:r>
            <a:endParaRPr lang="en-US" sz="1050" b="1" dirty="0"/>
          </a:p>
        </p:txBody>
      </p:sp>
      <p:sp>
        <p:nvSpPr>
          <p:cNvPr id="9" name="TextBox 8"/>
          <p:cNvSpPr txBox="1"/>
          <p:nvPr/>
        </p:nvSpPr>
        <p:spPr>
          <a:xfrm>
            <a:off x="5943600" y="3371850"/>
            <a:ext cx="485775" cy="253916"/>
          </a:xfrm>
          <a:prstGeom prst="rect">
            <a:avLst/>
          </a:prstGeom>
          <a:noFill/>
        </p:spPr>
        <p:txBody>
          <a:bodyPr wrap="square" rtlCol="0">
            <a:spAutoFit/>
          </a:bodyPr>
          <a:lstStyle/>
          <a:p>
            <a:r>
              <a:rPr lang="en-US" sz="1050" b="1" dirty="0" smtClean="0"/>
              <a:t>11%</a:t>
            </a:r>
            <a:endParaRPr lang="en-US" sz="1050" b="1" dirty="0"/>
          </a:p>
        </p:txBody>
      </p:sp>
      <p:sp>
        <p:nvSpPr>
          <p:cNvPr id="10" name="TextBox 9"/>
          <p:cNvSpPr txBox="1"/>
          <p:nvPr/>
        </p:nvSpPr>
        <p:spPr>
          <a:xfrm>
            <a:off x="2914650" y="1457325"/>
            <a:ext cx="485775" cy="253916"/>
          </a:xfrm>
          <a:prstGeom prst="rect">
            <a:avLst/>
          </a:prstGeom>
          <a:noFill/>
        </p:spPr>
        <p:txBody>
          <a:bodyPr wrap="square" rtlCol="0">
            <a:spAutoFit/>
          </a:bodyPr>
          <a:lstStyle/>
          <a:p>
            <a:r>
              <a:rPr lang="en-US" sz="1050" b="1" dirty="0" smtClean="0"/>
              <a:t>27%</a:t>
            </a:r>
            <a:endParaRPr lang="en-US" sz="1050" b="1" dirty="0"/>
          </a:p>
        </p:txBody>
      </p:sp>
      <p:sp>
        <p:nvSpPr>
          <p:cNvPr id="11" name="TextBox 10"/>
          <p:cNvSpPr txBox="1"/>
          <p:nvPr/>
        </p:nvSpPr>
        <p:spPr>
          <a:xfrm>
            <a:off x="4857750" y="838200"/>
            <a:ext cx="485775" cy="253916"/>
          </a:xfrm>
          <a:prstGeom prst="rect">
            <a:avLst/>
          </a:prstGeom>
          <a:noFill/>
        </p:spPr>
        <p:txBody>
          <a:bodyPr wrap="square" rtlCol="0">
            <a:spAutoFit/>
          </a:bodyPr>
          <a:lstStyle/>
          <a:p>
            <a:r>
              <a:rPr lang="en-US" sz="1050" b="1" dirty="0" smtClean="0"/>
              <a:t>31%</a:t>
            </a:r>
            <a:endParaRPr lang="en-US" sz="1050" b="1" dirty="0"/>
          </a:p>
        </p:txBody>
      </p:sp>
      <p:sp>
        <p:nvSpPr>
          <p:cNvPr id="12" name="TextBox 11"/>
          <p:cNvSpPr txBox="1"/>
          <p:nvPr/>
        </p:nvSpPr>
        <p:spPr>
          <a:xfrm>
            <a:off x="3362325" y="866775"/>
            <a:ext cx="485775" cy="253916"/>
          </a:xfrm>
          <a:prstGeom prst="rect">
            <a:avLst/>
          </a:prstGeom>
          <a:noFill/>
        </p:spPr>
        <p:txBody>
          <a:bodyPr wrap="square" rtlCol="0">
            <a:spAutoFit/>
          </a:bodyPr>
          <a:lstStyle/>
          <a:p>
            <a:r>
              <a:rPr lang="en-US" sz="1050" b="1" dirty="0" smtClean="0"/>
              <a:t>31%</a:t>
            </a:r>
            <a:endParaRPr lang="en-US" sz="1050" b="1" dirty="0"/>
          </a:p>
        </p:txBody>
      </p:sp>
      <p:sp>
        <p:nvSpPr>
          <p:cNvPr id="13" name="TextBox 12"/>
          <p:cNvSpPr txBox="1"/>
          <p:nvPr/>
        </p:nvSpPr>
        <p:spPr>
          <a:xfrm>
            <a:off x="1838325" y="2676525"/>
            <a:ext cx="485775" cy="253916"/>
          </a:xfrm>
          <a:prstGeom prst="rect">
            <a:avLst/>
          </a:prstGeom>
          <a:noFill/>
        </p:spPr>
        <p:txBody>
          <a:bodyPr wrap="square" rtlCol="0">
            <a:spAutoFit/>
          </a:bodyPr>
          <a:lstStyle/>
          <a:p>
            <a:r>
              <a:rPr lang="en-US" sz="1050" b="1" dirty="0" smtClean="0"/>
              <a:t>17%</a:t>
            </a:r>
            <a:endParaRPr lang="en-US" sz="1050" b="1" dirty="0"/>
          </a:p>
        </p:txBody>
      </p:sp>
      <p:sp>
        <p:nvSpPr>
          <p:cNvPr id="14" name="TextBox 13"/>
          <p:cNvSpPr txBox="1"/>
          <p:nvPr/>
        </p:nvSpPr>
        <p:spPr>
          <a:xfrm>
            <a:off x="4438650" y="2524125"/>
            <a:ext cx="485775" cy="253916"/>
          </a:xfrm>
          <a:prstGeom prst="rect">
            <a:avLst/>
          </a:prstGeom>
          <a:noFill/>
        </p:spPr>
        <p:txBody>
          <a:bodyPr wrap="square" rtlCol="0">
            <a:spAutoFit/>
          </a:bodyPr>
          <a:lstStyle/>
          <a:p>
            <a:r>
              <a:rPr lang="en-US" sz="1050" b="1" dirty="0" smtClean="0"/>
              <a:t>18%</a:t>
            </a:r>
            <a:endParaRPr lang="en-US" sz="1050" b="1" dirty="0"/>
          </a:p>
        </p:txBody>
      </p:sp>
      <p:sp>
        <p:nvSpPr>
          <p:cNvPr id="15" name="TextBox 14"/>
          <p:cNvSpPr txBox="1"/>
          <p:nvPr/>
        </p:nvSpPr>
        <p:spPr>
          <a:xfrm>
            <a:off x="7934325" y="3762375"/>
            <a:ext cx="485775" cy="253916"/>
          </a:xfrm>
          <a:prstGeom prst="rect">
            <a:avLst/>
          </a:prstGeom>
          <a:noFill/>
        </p:spPr>
        <p:txBody>
          <a:bodyPr wrap="square" rtlCol="0">
            <a:spAutoFit/>
          </a:bodyPr>
          <a:lstStyle/>
          <a:p>
            <a:r>
              <a:rPr lang="en-US" sz="1050" b="1" dirty="0" smtClean="0"/>
              <a:t>9%</a:t>
            </a:r>
            <a:endParaRPr lang="en-US" sz="1050" b="1"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2400"/>
            <a:ext cx="8534400" cy="609600"/>
          </a:xfrm>
        </p:spPr>
        <p:txBody>
          <a:bodyPr/>
          <a:lstStyle/>
          <a:p>
            <a:r>
              <a:rPr lang="en-US" b="1" dirty="0" smtClean="0">
                <a:effectLst>
                  <a:outerShdw blurRad="38100" dist="38100" dir="2700000" algn="tl">
                    <a:srgbClr val="000000">
                      <a:alpha val="43137"/>
                    </a:srgbClr>
                  </a:outerShdw>
                </a:effectLst>
              </a:rPr>
              <a:t>Query Type 2010: Live Chat (QP2) vs. </a:t>
            </a:r>
            <a:r>
              <a:rPr lang="en-US" b="1" dirty="0" err="1" smtClean="0">
                <a:effectLst>
                  <a:outerShdw blurRad="38100" dist="38100" dir="2700000" algn="tl">
                    <a:srgbClr val="000000">
                      <a:alpha val="43137"/>
                    </a:srgbClr>
                  </a:outerShdw>
                </a:effectLst>
              </a:rPr>
              <a:t>Qwidget</a:t>
            </a:r>
            <a:r>
              <a:rPr lang="en-US" b="1" dirty="0" smtClean="0">
                <a:effectLst>
                  <a:outerShdw blurRad="38100" dist="38100" dir="2700000" algn="tl">
                    <a:srgbClr val="000000">
                      <a:alpha val="43137"/>
                    </a:srgbClr>
                  </a:outerShdw>
                </a:effectLst>
              </a:rPr>
              <a:t> (QW)</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graphicFrame>
        <p:nvGraphicFramePr>
          <p:cNvPr id="5" name="Chart 4"/>
          <p:cNvGraphicFramePr/>
          <p:nvPr/>
        </p:nvGraphicFramePr>
        <p:xfrm>
          <a:off x="1" y="638175"/>
          <a:ext cx="9144000" cy="56102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
          <p:cNvSpPr txBox="1"/>
          <p:nvPr/>
        </p:nvSpPr>
        <p:spPr>
          <a:xfrm>
            <a:off x="834812" y="2322711"/>
            <a:ext cx="789635"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n=127</a:t>
            </a:r>
            <a:endParaRPr lang="en-US" sz="1050" b="1" dirty="0"/>
          </a:p>
        </p:txBody>
      </p:sp>
      <p:sp>
        <p:nvSpPr>
          <p:cNvPr id="7" name="TextBox 3"/>
          <p:cNvSpPr txBox="1"/>
          <p:nvPr/>
        </p:nvSpPr>
        <p:spPr>
          <a:xfrm>
            <a:off x="4172890" y="3567022"/>
            <a:ext cx="637235"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n=74</a:t>
            </a:r>
            <a:endParaRPr lang="en-US" sz="1050" b="1" dirty="0"/>
          </a:p>
        </p:txBody>
      </p:sp>
      <p:sp>
        <p:nvSpPr>
          <p:cNvPr id="8" name="TextBox 3"/>
          <p:cNvSpPr txBox="1"/>
          <p:nvPr/>
        </p:nvSpPr>
        <p:spPr>
          <a:xfrm>
            <a:off x="2530260" y="3010243"/>
            <a:ext cx="70390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n=99</a:t>
            </a:r>
            <a:endParaRPr lang="en-US" sz="1050" b="1" dirty="0"/>
          </a:p>
        </p:txBody>
      </p:sp>
      <p:sp>
        <p:nvSpPr>
          <p:cNvPr id="9" name="TextBox 3"/>
          <p:cNvSpPr txBox="1"/>
          <p:nvPr/>
        </p:nvSpPr>
        <p:spPr>
          <a:xfrm>
            <a:off x="5839765" y="4768904"/>
            <a:ext cx="70391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n=25</a:t>
            </a:r>
            <a:endParaRPr lang="en-US" sz="1050" b="1" dirty="0"/>
          </a:p>
        </p:txBody>
      </p:sp>
      <p:sp>
        <p:nvSpPr>
          <p:cNvPr id="10" name="TextBox 3"/>
          <p:cNvSpPr txBox="1"/>
          <p:nvPr/>
        </p:nvSpPr>
        <p:spPr>
          <a:xfrm>
            <a:off x="7519556" y="5049115"/>
            <a:ext cx="666751"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n=11</a:t>
            </a:r>
            <a:endParaRPr lang="en-US" sz="1050" b="1" dirty="0"/>
          </a:p>
        </p:txBody>
      </p:sp>
      <p:sp>
        <p:nvSpPr>
          <p:cNvPr id="11" name="TextBox 3"/>
          <p:cNvSpPr txBox="1"/>
          <p:nvPr/>
        </p:nvSpPr>
        <p:spPr>
          <a:xfrm>
            <a:off x="1230530" y="4142851"/>
            <a:ext cx="62770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n=52</a:t>
            </a:r>
            <a:endParaRPr lang="en-US" sz="1050" b="1" dirty="0"/>
          </a:p>
        </p:txBody>
      </p:sp>
      <p:sp>
        <p:nvSpPr>
          <p:cNvPr id="12" name="TextBox 3"/>
          <p:cNvSpPr txBox="1"/>
          <p:nvPr/>
        </p:nvSpPr>
        <p:spPr>
          <a:xfrm>
            <a:off x="2901737" y="3461381"/>
            <a:ext cx="62770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n=82</a:t>
            </a:r>
            <a:endParaRPr lang="en-US" sz="1050" b="1" dirty="0"/>
          </a:p>
        </p:txBody>
      </p:sp>
      <p:sp>
        <p:nvSpPr>
          <p:cNvPr id="13" name="TextBox 3"/>
          <p:cNvSpPr txBox="1"/>
          <p:nvPr/>
        </p:nvSpPr>
        <p:spPr>
          <a:xfrm>
            <a:off x="4582465" y="4772367"/>
            <a:ext cx="62770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n=23</a:t>
            </a:r>
            <a:endParaRPr lang="en-US" sz="1050" b="1" dirty="0"/>
          </a:p>
        </p:txBody>
      </p:sp>
      <p:sp>
        <p:nvSpPr>
          <p:cNvPr id="14" name="TextBox 3"/>
          <p:cNvSpPr txBox="1"/>
          <p:nvPr/>
        </p:nvSpPr>
        <p:spPr>
          <a:xfrm>
            <a:off x="6238876" y="4796271"/>
            <a:ext cx="71437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n=24</a:t>
            </a:r>
            <a:endParaRPr lang="en-US" sz="1050" b="1" dirty="0"/>
          </a:p>
        </p:txBody>
      </p:sp>
      <p:sp>
        <p:nvSpPr>
          <p:cNvPr id="15" name="TextBox 3"/>
          <p:cNvSpPr txBox="1"/>
          <p:nvPr/>
        </p:nvSpPr>
        <p:spPr>
          <a:xfrm>
            <a:off x="7919604" y="5049459"/>
            <a:ext cx="72389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n=14</a:t>
            </a:r>
            <a:endParaRPr lang="en-US" sz="1050" b="1" dirty="0"/>
          </a:p>
        </p:txBody>
      </p:sp>
      <p:sp>
        <p:nvSpPr>
          <p:cNvPr id="16" name="TextBox 3"/>
          <p:cNvSpPr txBox="1"/>
          <p:nvPr/>
        </p:nvSpPr>
        <p:spPr>
          <a:xfrm>
            <a:off x="1581151" y="1147671"/>
            <a:ext cx="77152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n=179</a:t>
            </a:r>
            <a:endParaRPr lang="en-US" sz="1050" b="1" dirty="0"/>
          </a:p>
        </p:txBody>
      </p:sp>
      <p:sp>
        <p:nvSpPr>
          <p:cNvPr id="17" name="TextBox 3"/>
          <p:cNvSpPr txBox="1"/>
          <p:nvPr/>
        </p:nvSpPr>
        <p:spPr>
          <a:xfrm>
            <a:off x="3235111" y="1147671"/>
            <a:ext cx="79916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n=181</a:t>
            </a:r>
            <a:endParaRPr lang="en-US" sz="1050" b="1" dirty="0"/>
          </a:p>
        </p:txBody>
      </p:sp>
      <p:sp>
        <p:nvSpPr>
          <p:cNvPr id="18" name="TextBox 3"/>
          <p:cNvSpPr txBox="1"/>
          <p:nvPr/>
        </p:nvSpPr>
        <p:spPr>
          <a:xfrm>
            <a:off x="4957403" y="3005912"/>
            <a:ext cx="62770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n=97</a:t>
            </a:r>
            <a:endParaRPr lang="en-US" sz="1050" b="1" dirty="0"/>
          </a:p>
        </p:txBody>
      </p:sp>
      <p:sp>
        <p:nvSpPr>
          <p:cNvPr id="19" name="TextBox 3"/>
          <p:cNvSpPr txBox="1"/>
          <p:nvPr/>
        </p:nvSpPr>
        <p:spPr>
          <a:xfrm>
            <a:off x="6597435" y="4224246"/>
            <a:ext cx="62770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n=49</a:t>
            </a:r>
            <a:endParaRPr lang="en-US" sz="1050" b="1" dirty="0"/>
          </a:p>
        </p:txBody>
      </p:sp>
      <p:sp>
        <p:nvSpPr>
          <p:cNvPr id="20" name="TextBox 3"/>
          <p:cNvSpPr txBox="1"/>
          <p:nvPr/>
        </p:nvSpPr>
        <p:spPr>
          <a:xfrm>
            <a:off x="8300679" y="4763708"/>
            <a:ext cx="62770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smtClean="0"/>
              <a:t>n=25</a:t>
            </a:r>
            <a:endParaRPr lang="en-US" sz="1050" b="1"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r>
              <a:rPr lang="en-US" b="1" dirty="0" smtClean="0"/>
              <a:t>Ready Reference Questions (2004-2006 vs. 2010)</a:t>
            </a:r>
            <a:br>
              <a:rPr lang="en-US" b="1" dirty="0" smtClean="0"/>
            </a:br>
            <a:r>
              <a:rPr lang="en-US" b="1" dirty="0" smtClean="0"/>
              <a:t>Received by Type of Chat Service</a:t>
            </a:r>
          </a:p>
        </p:txBody>
      </p:sp>
      <p:graphicFrame>
        <p:nvGraphicFramePr>
          <p:cNvPr id="7" name="Chart 6"/>
          <p:cNvGraphicFramePr/>
          <p:nvPr/>
        </p:nvGraphicFramePr>
        <p:xfrm>
          <a:off x="476250" y="904875"/>
          <a:ext cx="8496299" cy="52292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95425" y="2266950"/>
            <a:ext cx="485775" cy="253916"/>
          </a:xfrm>
          <a:prstGeom prst="rect">
            <a:avLst/>
          </a:prstGeom>
          <a:noFill/>
        </p:spPr>
        <p:txBody>
          <a:bodyPr wrap="square" rtlCol="0">
            <a:spAutoFit/>
          </a:bodyPr>
          <a:lstStyle/>
          <a:p>
            <a:r>
              <a:rPr lang="en-US" sz="1050" b="1" dirty="0" smtClean="0"/>
              <a:t>28%</a:t>
            </a:r>
            <a:endParaRPr lang="en-US" sz="1050" b="1" dirty="0"/>
          </a:p>
        </p:txBody>
      </p:sp>
      <p:sp>
        <p:nvSpPr>
          <p:cNvPr id="6" name="TextBox 5"/>
          <p:cNvSpPr txBox="1"/>
          <p:nvPr/>
        </p:nvSpPr>
        <p:spPr>
          <a:xfrm>
            <a:off x="1924050" y="1123950"/>
            <a:ext cx="485775" cy="253916"/>
          </a:xfrm>
          <a:prstGeom prst="rect">
            <a:avLst/>
          </a:prstGeom>
          <a:noFill/>
        </p:spPr>
        <p:txBody>
          <a:bodyPr wrap="square" rtlCol="0">
            <a:spAutoFit/>
          </a:bodyPr>
          <a:lstStyle/>
          <a:p>
            <a:r>
              <a:rPr lang="en-US" sz="1050" b="1" dirty="0" smtClean="0"/>
              <a:t>40%</a:t>
            </a:r>
            <a:endParaRPr lang="en-US" sz="1050" b="1" dirty="0"/>
          </a:p>
        </p:txBody>
      </p:sp>
      <p:sp>
        <p:nvSpPr>
          <p:cNvPr id="8" name="TextBox 7"/>
          <p:cNvSpPr txBox="1"/>
          <p:nvPr/>
        </p:nvSpPr>
        <p:spPr>
          <a:xfrm>
            <a:off x="3067050" y="2962275"/>
            <a:ext cx="485775" cy="253916"/>
          </a:xfrm>
          <a:prstGeom prst="rect">
            <a:avLst/>
          </a:prstGeom>
          <a:noFill/>
        </p:spPr>
        <p:txBody>
          <a:bodyPr wrap="square" rtlCol="0">
            <a:spAutoFit/>
          </a:bodyPr>
          <a:lstStyle/>
          <a:p>
            <a:r>
              <a:rPr lang="en-US" sz="1050" b="1" dirty="0" smtClean="0"/>
              <a:t>21%</a:t>
            </a:r>
            <a:endParaRPr lang="en-US" sz="1050" b="1" dirty="0"/>
          </a:p>
        </p:txBody>
      </p:sp>
      <p:sp>
        <p:nvSpPr>
          <p:cNvPr id="9" name="TextBox 8"/>
          <p:cNvSpPr txBox="1"/>
          <p:nvPr/>
        </p:nvSpPr>
        <p:spPr>
          <a:xfrm>
            <a:off x="3514725" y="1200150"/>
            <a:ext cx="485775" cy="253916"/>
          </a:xfrm>
          <a:prstGeom prst="rect">
            <a:avLst/>
          </a:prstGeom>
          <a:noFill/>
        </p:spPr>
        <p:txBody>
          <a:bodyPr wrap="square" rtlCol="0">
            <a:spAutoFit/>
          </a:bodyPr>
          <a:lstStyle/>
          <a:p>
            <a:r>
              <a:rPr lang="en-US" sz="1050" b="1" dirty="0" smtClean="0"/>
              <a:t>39%</a:t>
            </a:r>
            <a:endParaRPr lang="en-US" sz="1050" b="1" dirty="0"/>
          </a:p>
        </p:txBody>
      </p:sp>
      <p:sp>
        <p:nvSpPr>
          <p:cNvPr id="10" name="TextBox 9"/>
          <p:cNvSpPr txBox="1"/>
          <p:nvPr/>
        </p:nvSpPr>
        <p:spPr>
          <a:xfrm>
            <a:off x="4629150" y="1533525"/>
            <a:ext cx="485775" cy="253916"/>
          </a:xfrm>
          <a:prstGeom prst="rect">
            <a:avLst/>
          </a:prstGeom>
          <a:noFill/>
        </p:spPr>
        <p:txBody>
          <a:bodyPr wrap="square" rtlCol="0">
            <a:spAutoFit/>
          </a:bodyPr>
          <a:lstStyle/>
          <a:p>
            <a:r>
              <a:rPr lang="en-US" sz="1050" b="1" dirty="0" smtClean="0"/>
              <a:t>36%</a:t>
            </a:r>
            <a:endParaRPr lang="en-US" sz="1050" b="1" dirty="0"/>
          </a:p>
        </p:txBody>
      </p:sp>
      <p:sp>
        <p:nvSpPr>
          <p:cNvPr id="11" name="TextBox 10"/>
          <p:cNvSpPr txBox="1"/>
          <p:nvPr/>
        </p:nvSpPr>
        <p:spPr>
          <a:xfrm>
            <a:off x="5048250" y="3057525"/>
            <a:ext cx="485775" cy="253916"/>
          </a:xfrm>
          <a:prstGeom prst="rect">
            <a:avLst/>
          </a:prstGeom>
          <a:noFill/>
        </p:spPr>
        <p:txBody>
          <a:bodyPr wrap="square" rtlCol="0">
            <a:spAutoFit/>
          </a:bodyPr>
          <a:lstStyle/>
          <a:p>
            <a:r>
              <a:rPr lang="en-US" sz="1050" b="1" dirty="0" smtClean="0"/>
              <a:t>20%</a:t>
            </a:r>
            <a:endParaRPr lang="en-US" sz="1050" b="1" dirty="0"/>
          </a:p>
        </p:txBody>
      </p:sp>
      <p:sp>
        <p:nvSpPr>
          <p:cNvPr id="12" name="TextBox 11"/>
          <p:cNvSpPr txBox="1"/>
          <p:nvPr/>
        </p:nvSpPr>
        <p:spPr>
          <a:xfrm>
            <a:off x="6200775" y="3829050"/>
            <a:ext cx="485775" cy="253916"/>
          </a:xfrm>
          <a:prstGeom prst="rect">
            <a:avLst/>
          </a:prstGeom>
          <a:noFill/>
        </p:spPr>
        <p:txBody>
          <a:bodyPr wrap="square" rtlCol="0">
            <a:spAutoFit/>
          </a:bodyPr>
          <a:lstStyle/>
          <a:p>
            <a:r>
              <a:rPr lang="en-US" sz="1050" b="1" dirty="0" smtClean="0"/>
              <a:t>12%</a:t>
            </a:r>
            <a:endParaRPr lang="en-US" sz="1050" b="1" dirty="0"/>
          </a:p>
        </p:txBody>
      </p:sp>
      <p:sp>
        <p:nvSpPr>
          <p:cNvPr id="13" name="TextBox 12"/>
          <p:cNvSpPr txBox="1"/>
          <p:nvPr/>
        </p:nvSpPr>
        <p:spPr>
          <a:xfrm>
            <a:off x="6619875" y="4924425"/>
            <a:ext cx="485775" cy="253916"/>
          </a:xfrm>
          <a:prstGeom prst="rect">
            <a:avLst/>
          </a:prstGeom>
          <a:noFill/>
        </p:spPr>
        <p:txBody>
          <a:bodyPr wrap="square" rtlCol="0">
            <a:spAutoFit/>
          </a:bodyPr>
          <a:lstStyle/>
          <a:p>
            <a:r>
              <a:rPr lang="en-US" sz="1050" b="1" dirty="0" smtClean="0"/>
              <a:t>&lt;1%</a:t>
            </a:r>
            <a:endParaRPr lang="en-US" sz="1050" b="1" dirty="0"/>
          </a:p>
        </p:txBody>
      </p:sp>
      <p:sp>
        <p:nvSpPr>
          <p:cNvPr id="14" name="TextBox 13"/>
          <p:cNvSpPr txBox="1"/>
          <p:nvPr/>
        </p:nvSpPr>
        <p:spPr>
          <a:xfrm>
            <a:off x="7791450" y="4838700"/>
            <a:ext cx="485775" cy="253916"/>
          </a:xfrm>
          <a:prstGeom prst="rect">
            <a:avLst/>
          </a:prstGeom>
          <a:noFill/>
        </p:spPr>
        <p:txBody>
          <a:bodyPr wrap="square" rtlCol="0">
            <a:spAutoFit/>
          </a:bodyPr>
          <a:lstStyle/>
          <a:p>
            <a:r>
              <a:rPr lang="en-US" sz="1050" b="1" dirty="0" smtClean="0"/>
              <a:t>2%</a:t>
            </a:r>
            <a:endParaRPr lang="en-US" sz="1050" b="1" dirty="0"/>
          </a:p>
        </p:txBody>
      </p:sp>
      <p:sp>
        <p:nvSpPr>
          <p:cNvPr id="15" name="TextBox 14"/>
          <p:cNvSpPr txBox="1"/>
          <p:nvPr/>
        </p:nvSpPr>
        <p:spPr>
          <a:xfrm>
            <a:off x="8239125" y="4943475"/>
            <a:ext cx="485775" cy="253916"/>
          </a:xfrm>
          <a:prstGeom prst="rect">
            <a:avLst/>
          </a:prstGeom>
          <a:noFill/>
        </p:spPr>
        <p:txBody>
          <a:bodyPr wrap="square" rtlCol="0">
            <a:spAutoFit/>
          </a:bodyPr>
          <a:lstStyle/>
          <a:p>
            <a:r>
              <a:rPr lang="en-US" sz="1050" b="1" dirty="0" smtClean="0"/>
              <a:t>&lt;1%</a:t>
            </a:r>
            <a:endParaRPr lang="en-US" sz="1050" b="1"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09600"/>
          </a:xfrm>
        </p:spPr>
        <p:txBody>
          <a:bodyPr>
            <a:noAutofit/>
          </a:bodyPr>
          <a:lstStyle/>
          <a:p>
            <a:r>
              <a:rPr lang="en-US" b="1" dirty="0" smtClean="0"/>
              <a:t>Ready Reference Questions (QP2 vs. QW)</a:t>
            </a:r>
            <a:br>
              <a:rPr lang="en-US" b="1" dirty="0" smtClean="0"/>
            </a:br>
            <a:r>
              <a:rPr lang="en-US" b="1" dirty="0" smtClean="0"/>
              <a:t>Received by Type of Chat Service</a:t>
            </a:r>
            <a:endParaRPr lang="en-US" b="1" dirty="0"/>
          </a:p>
        </p:txBody>
      </p:sp>
      <p:graphicFrame>
        <p:nvGraphicFramePr>
          <p:cNvPr id="5" name="Chart 4"/>
          <p:cNvGraphicFramePr>
            <a:graphicFrameLocks noGrp="1"/>
          </p:cNvGraphicFramePr>
          <p:nvPr/>
        </p:nvGraphicFramePr>
        <p:xfrm>
          <a:off x="0" y="284528"/>
          <a:ext cx="8991600" cy="6573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4146660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80962"/>
            <a:ext cx="7772400" cy="1500187"/>
          </a:xfrm>
        </p:spPr>
        <p:txBody>
          <a:bodyPr/>
          <a:lstStyle/>
          <a:p>
            <a:r>
              <a:rPr lang="en-US" dirty="0" smtClean="0"/>
              <a:t>Seeking Synchronicity</a:t>
            </a:r>
            <a:endParaRPr lang="en-US" dirty="0"/>
          </a:p>
        </p:txBody>
      </p:sp>
      <p:pic>
        <p:nvPicPr>
          <p:cNvPr id="6" name="Picture 2" descr="C:\Users\dardena\AppData\Local\Microsoft\Windows\Temporary Internet Files\Content.IE5\I9N1BYRM\MP900433115[1].jpg"/>
          <p:cNvPicPr>
            <a:picLocks noChangeAspect="1" noChangeArrowheads="1"/>
          </p:cNvPicPr>
          <p:nvPr/>
        </p:nvPicPr>
        <p:blipFill>
          <a:blip r:embed="rId3"/>
          <a:srcRect l="27851" t="12648" r="25000" b="17638"/>
          <a:stretch>
            <a:fillRect/>
          </a:stretch>
        </p:blipFill>
        <p:spPr bwMode="auto">
          <a:xfrm rot="360000">
            <a:off x="5547678" y="2391919"/>
            <a:ext cx="3120160" cy="3698943"/>
          </a:xfrm>
          <a:prstGeom prst="rect">
            <a:avLst/>
          </a:prstGeom>
          <a:noFill/>
        </p:spPr>
      </p:pic>
      <p:sp>
        <p:nvSpPr>
          <p:cNvPr id="8" name="TextBox 7"/>
          <p:cNvSpPr txBox="1"/>
          <p:nvPr/>
        </p:nvSpPr>
        <p:spPr>
          <a:xfrm rot="294845">
            <a:off x="5352386" y="5532675"/>
            <a:ext cx="3057823" cy="353943"/>
          </a:xfrm>
          <a:prstGeom prst="rect">
            <a:avLst/>
          </a:prstGeom>
          <a:noFill/>
        </p:spPr>
        <p:txBody>
          <a:bodyPr wrap="square" rtlCol="0">
            <a:spAutoFit/>
          </a:bodyPr>
          <a:lstStyle/>
          <a:p>
            <a:pPr algn="ctr"/>
            <a:r>
              <a:rPr lang="en-US" sz="1700" dirty="0" smtClean="0">
                <a:latin typeface="Bradley Hand ITC" pitchFamily="66" charset="0"/>
              </a:rPr>
              <a:t>Types of questions</a:t>
            </a:r>
            <a:endParaRPr lang="en-US" sz="1700" dirty="0">
              <a:latin typeface="Bradley Hand ITC" pitchFamily="66" charset="0"/>
            </a:endParaRPr>
          </a:p>
        </p:txBody>
      </p:sp>
      <p:sp>
        <p:nvSpPr>
          <p:cNvPr id="4" name="Title 3"/>
          <p:cNvSpPr>
            <a:spLocks noGrp="1"/>
          </p:cNvSpPr>
          <p:nvPr>
            <p:ph type="title"/>
          </p:nvPr>
        </p:nvSpPr>
        <p:spPr>
          <a:xfrm>
            <a:off x="664257" y="1271308"/>
            <a:ext cx="7772400" cy="3352800"/>
          </a:xfrm>
        </p:spPr>
        <p:txBody>
          <a:bodyPr/>
          <a:lstStyle/>
          <a:p>
            <a:r>
              <a:rPr lang="en-US" dirty="0" smtClean="0"/>
              <a:t>Accuracy in Ready Reference</a:t>
            </a:r>
            <a:endParaRPr lang="en-US" dirty="0"/>
          </a:p>
        </p:txBody>
      </p:sp>
      <p:pic>
        <p:nvPicPr>
          <p:cNvPr id="3075" name="Picture 3" descr="C:\Users\dardena\AppData\Local\Microsoft\Windows\Temporary Internet Files\Content.IE5\XKDZJLRA\MP900387536[1].jp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360000">
            <a:off x="5691573" y="2533145"/>
            <a:ext cx="2907188" cy="2776268"/>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b="1" dirty="0" smtClean="0"/>
              <a:t>Accuracy in VR Ready Reference</a:t>
            </a:r>
            <a:br>
              <a:rPr lang="en-US" b="1" dirty="0" smtClean="0"/>
            </a:br>
            <a:endParaRPr lang="en-US" b="1" dirty="0"/>
          </a:p>
        </p:txBody>
      </p:sp>
      <p:sp>
        <p:nvSpPr>
          <p:cNvPr id="16387" name="Rectangle 3"/>
          <p:cNvSpPr>
            <a:spLocks noGrp="1" noChangeArrowheads="1"/>
          </p:cNvSpPr>
          <p:nvPr>
            <p:ph type="body" idx="4294967295"/>
          </p:nvPr>
        </p:nvSpPr>
        <p:spPr>
          <a:xfrm>
            <a:off x="215900" y="1447800"/>
            <a:ext cx="8404225" cy="4691063"/>
          </a:xfrm>
        </p:spPr>
        <p:txBody>
          <a:bodyPr>
            <a:normAutofit/>
          </a:bodyPr>
          <a:lstStyle/>
          <a:p>
            <a:pPr eaLnBrk="1" hangingPunct="1"/>
            <a:endParaRPr lang="en-US" sz="2000" b="1" dirty="0" smtClean="0">
              <a:latin typeface="+mj-lt"/>
            </a:endParaRPr>
          </a:p>
          <a:p>
            <a:pPr eaLnBrk="1" hangingPunct="1"/>
            <a:r>
              <a:rPr lang="en-US" sz="2000" b="1" dirty="0" smtClean="0">
                <a:latin typeface="+mj-lt"/>
              </a:rPr>
              <a:t>How accurate are VR librarians/staff in answering ready reference questions?</a:t>
            </a:r>
          </a:p>
          <a:p>
            <a:pPr eaLnBrk="1" hangingPunct="1"/>
            <a:endParaRPr lang="en-US" sz="2000" b="1" dirty="0" smtClean="0">
              <a:solidFill>
                <a:schemeClr val="bg1"/>
              </a:solidFill>
              <a:latin typeface="+mj-lt"/>
              <a:ea typeface="+mj-ea"/>
              <a:cs typeface="Georgia"/>
            </a:endParaRPr>
          </a:p>
          <a:p>
            <a:pPr eaLnBrk="1" hangingPunct="1"/>
            <a:r>
              <a:rPr lang="en-US" sz="2000" b="1" dirty="0" smtClean="0">
                <a:latin typeface="+mj-lt"/>
              </a:rPr>
              <a:t>Do we see the 55% rule in effect? </a:t>
            </a:r>
          </a:p>
          <a:p>
            <a:pPr eaLnBrk="1" hangingPunct="1">
              <a:buNone/>
            </a:pPr>
            <a:r>
              <a:rPr lang="en-US" sz="2000" b="1" dirty="0" smtClean="0">
                <a:latin typeface="+mj-lt"/>
              </a:rPr>
              <a:t> (</a:t>
            </a:r>
            <a:r>
              <a:rPr lang="en-US" sz="2000" b="1" dirty="0" err="1" smtClean="0">
                <a:latin typeface="+mj-lt"/>
              </a:rPr>
              <a:t>Hernon</a:t>
            </a:r>
            <a:r>
              <a:rPr lang="en-US" sz="2000" b="1" dirty="0" smtClean="0">
                <a:latin typeface="+mj-lt"/>
              </a:rPr>
              <a:t> &amp; McClure, 1987) </a:t>
            </a:r>
          </a:p>
        </p:txBody>
      </p:sp>
      <p:sp>
        <p:nvSpPr>
          <p:cNvPr id="16388" name="Rectangle 4"/>
          <p:cNvSpPr>
            <a:spLocks noChangeArrowheads="1"/>
          </p:cNvSpPr>
          <p:nvPr/>
        </p:nvSpPr>
        <p:spPr bwMode="auto">
          <a:xfrm>
            <a:off x="152400" y="457200"/>
            <a:ext cx="8763000" cy="685800"/>
          </a:xfrm>
          <a:prstGeom prst="rect">
            <a:avLst/>
          </a:prstGeom>
          <a:noFill/>
          <a:ln w="9525">
            <a:noFill/>
            <a:miter lim="800000"/>
            <a:headEnd/>
            <a:tailEnd/>
          </a:ln>
        </p:spPr>
        <p:txBody>
          <a:bodyPr/>
          <a:lstStyle/>
          <a:p>
            <a:pPr algn="ctr"/>
            <a:endParaRPr lang="en-US" sz="3200" dirty="0">
              <a:solidFill>
                <a:srgbClr val="2178B5"/>
              </a:solidFill>
              <a:latin typeface="+mj-lt"/>
              <a:ea typeface="+mj-ea"/>
              <a:cs typeface="+mj-cs"/>
            </a:endParaRPr>
          </a:p>
        </p:txBody>
      </p:sp>
      <p:pic>
        <p:nvPicPr>
          <p:cNvPr id="1027" name="Picture 3" descr="C:\Users\dardena\AppData\Local\Microsoft\Windows\Temporary Internet Files\Content.IE5\FFO6W2QO\MP900433179[1].jpg"/>
          <p:cNvPicPr>
            <a:picLocks noChangeAspect="1" noChangeArrowheads="1"/>
          </p:cNvPicPr>
          <p:nvPr/>
        </p:nvPicPr>
        <p:blipFill>
          <a:blip r:embed="rId3"/>
          <a:srcRect/>
          <a:stretch>
            <a:fillRect/>
          </a:stretch>
        </p:blipFill>
        <p:spPr bwMode="auto">
          <a:xfrm>
            <a:off x="5353050" y="3503676"/>
            <a:ext cx="3365395" cy="2525649"/>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b="1" dirty="0" smtClean="0">
                <a:effectLst>
                  <a:outerShdw blurRad="38100" dist="38100" dir="2700000" algn="tl">
                    <a:srgbClr val="000000">
                      <a:alpha val="43137"/>
                    </a:srgbClr>
                  </a:outerShdw>
                </a:effectLst>
              </a:rPr>
              <a:t>Then &amp; Now</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4294967295"/>
          </p:nvPr>
        </p:nvSpPr>
        <p:spPr>
          <a:xfrm>
            <a:off x="268287" y="1452927"/>
            <a:ext cx="4913313" cy="4391025"/>
          </a:xfrm>
        </p:spPr>
        <p:txBody>
          <a:bodyPr>
            <a:noAutofit/>
          </a:bodyPr>
          <a:lstStyle/>
          <a:p>
            <a:pPr>
              <a:buFont typeface="Arial" pitchFamily="34" charset="0"/>
              <a:buChar char="•"/>
            </a:pPr>
            <a:r>
              <a:rPr lang="en-US" sz="2000" b="1" i="1" dirty="0" smtClean="0"/>
              <a:t>Then</a:t>
            </a:r>
            <a:r>
              <a:rPr lang="en-US" sz="2000" b="1" dirty="0" smtClean="0"/>
              <a:t>: </a:t>
            </a:r>
            <a:r>
              <a:rPr lang="en-US" sz="2000" dirty="0" smtClean="0"/>
              <a:t>The user built workflow around the library</a:t>
            </a:r>
          </a:p>
          <a:p>
            <a:pPr>
              <a:buFont typeface="Arial" pitchFamily="34" charset="0"/>
              <a:buChar char="•"/>
            </a:pPr>
            <a:r>
              <a:rPr lang="en-US" sz="2000" b="1" i="1" dirty="0" smtClean="0"/>
              <a:t>Now</a:t>
            </a:r>
            <a:r>
              <a:rPr lang="en-US" sz="2000" b="1" dirty="0" smtClean="0"/>
              <a:t>: </a:t>
            </a:r>
            <a:r>
              <a:rPr lang="en-US" sz="2000" dirty="0" smtClean="0"/>
              <a:t>The library must build its services around user workflow</a:t>
            </a:r>
          </a:p>
          <a:p>
            <a:pPr>
              <a:buFont typeface="Arial" pitchFamily="34" charset="0"/>
              <a:buChar char="•"/>
            </a:pPr>
            <a:r>
              <a:rPr lang="en-US" sz="2000" b="1" i="1" dirty="0" smtClean="0"/>
              <a:t>Then</a:t>
            </a:r>
            <a:r>
              <a:rPr lang="en-US" sz="2000" b="1" dirty="0" smtClean="0"/>
              <a:t>: </a:t>
            </a:r>
            <a:r>
              <a:rPr lang="en-US" sz="2000" dirty="0" smtClean="0"/>
              <a:t>Resources scarce, attention abundant</a:t>
            </a:r>
          </a:p>
          <a:p>
            <a:pPr>
              <a:buFont typeface="Arial" pitchFamily="34" charset="0"/>
              <a:buChar char="•"/>
            </a:pPr>
            <a:r>
              <a:rPr lang="en-US" sz="2000" b="1" i="1" dirty="0" smtClean="0"/>
              <a:t>Now</a:t>
            </a:r>
            <a:r>
              <a:rPr lang="en-US" sz="2000" b="1" dirty="0" smtClean="0"/>
              <a:t>: </a:t>
            </a:r>
            <a:r>
              <a:rPr lang="en-US" sz="2000" dirty="0" smtClean="0"/>
              <a:t>Attention scarce, resources abundant</a:t>
            </a:r>
          </a:p>
          <a:p>
            <a:pPr>
              <a:buNone/>
            </a:pPr>
            <a:r>
              <a:rPr lang="en-US" sz="2400" b="0" dirty="0" smtClean="0"/>
              <a:t>		</a:t>
            </a:r>
            <a:r>
              <a:rPr lang="en-US" sz="2000" b="0" dirty="0" smtClean="0"/>
              <a:t>	</a:t>
            </a:r>
            <a:endParaRPr lang="en-US" sz="1000" b="1" dirty="0" smtClean="0"/>
          </a:p>
          <a:p>
            <a:pPr>
              <a:buFont typeface="Arial" pitchFamily="34" charset="0"/>
              <a:buChar char="•"/>
            </a:pPr>
            <a:endParaRPr lang="en-US" sz="1800" dirty="0" smtClean="0"/>
          </a:p>
        </p:txBody>
      </p:sp>
      <p:pic>
        <p:nvPicPr>
          <p:cNvPr id="9" name="Picture 8" descr="medium_5885278321.jpg"/>
          <p:cNvPicPr>
            <a:picLocks noChangeAspect="1"/>
          </p:cNvPicPr>
          <p:nvPr/>
        </p:nvPicPr>
        <p:blipFill>
          <a:blip r:embed="rId3"/>
          <a:stretch>
            <a:fillRect/>
          </a:stretch>
        </p:blipFill>
        <p:spPr>
          <a:xfrm>
            <a:off x="5395881" y="2274277"/>
            <a:ext cx="3548827" cy="2363519"/>
          </a:xfrm>
          <a:prstGeom prst="rect">
            <a:avLst/>
          </a:prstGeom>
        </p:spPr>
      </p:pic>
      <p:pic>
        <p:nvPicPr>
          <p:cNvPr id="10" name="Picture 9" descr="medium_5885278321.jpg"/>
          <p:cNvPicPr>
            <a:picLocks noChangeAspect="1"/>
          </p:cNvPicPr>
          <p:nvPr/>
        </p:nvPicPr>
        <p:blipFill>
          <a:blip r:embed="rId3">
            <a:grayscl/>
          </a:blip>
          <a:srcRect r="49633"/>
          <a:stretch>
            <a:fillRect/>
          </a:stretch>
        </p:blipFill>
        <p:spPr>
          <a:xfrm>
            <a:off x="5410536" y="2274276"/>
            <a:ext cx="1787434" cy="2363519"/>
          </a:xfrm>
          <a:prstGeom prst="rect">
            <a:avLst/>
          </a:prstGeom>
        </p:spPr>
      </p:pic>
      <p:sp>
        <p:nvSpPr>
          <p:cNvPr id="7" name="TextBox 6"/>
          <p:cNvSpPr txBox="1"/>
          <p:nvPr/>
        </p:nvSpPr>
        <p:spPr>
          <a:xfrm>
            <a:off x="3419475" y="5981700"/>
            <a:ext cx="2028825" cy="246221"/>
          </a:xfrm>
          <a:prstGeom prst="rect">
            <a:avLst/>
          </a:prstGeom>
          <a:noFill/>
        </p:spPr>
        <p:txBody>
          <a:bodyPr wrap="square" rtlCol="0">
            <a:spAutoFit/>
          </a:bodyPr>
          <a:lstStyle/>
          <a:p>
            <a:pPr algn="ctr"/>
            <a:r>
              <a:rPr lang="en-US" sz="1000" dirty="0" smtClean="0"/>
              <a:t>(Dempsey, 2008)</a:t>
            </a:r>
            <a:endParaRPr lang="en-US" sz="10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7090"/>
            <a:ext cx="6772275" cy="400110"/>
          </a:xfrm>
          <a:prstGeom prst="rect">
            <a:avLst/>
          </a:prstGeom>
          <a:noFill/>
        </p:spPr>
        <p:txBody>
          <a:bodyPr wrap="square" rtlCol="0">
            <a:spAutoFit/>
          </a:bodyPr>
          <a:lstStyle/>
          <a:p>
            <a:r>
              <a:rPr lang="en-US" sz="2000" dirty="0" smtClean="0">
                <a:solidFill>
                  <a:schemeClr val="bg1"/>
                </a:solidFill>
                <a:latin typeface="+mj-lt"/>
                <a:ea typeface="+mj-ea"/>
                <a:cs typeface="Georgia"/>
              </a:rPr>
              <a:t>Ready Reference Accuracy: 2004-2006 vs. 2010</a:t>
            </a:r>
            <a:endParaRPr lang="en-US" sz="2000" dirty="0">
              <a:solidFill>
                <a:schemeClr val="bg1"/>
              </a:solidFill>
              <a:latin typeface="+mj-lt"/>
              <a:ea typeface="+mj-ea"/>
              <a:cs typeface="Georgia"/>
            </a:endParaRPr>
          </a:p>
        </p:txBody>
      </p:sp>
      <p:graphicFrame>
        <p:nvGraphicFramePr>
          <p:cNvPr id="11" name="Chart 10"/>
          <p:cNvGraphicFramePr>
            <a:graphicFrameLocks noGrp="1"/>
          </p:cNvGraphicFramePr>
          <p:nvPr/>
        </p:nvGraphicFramePr>
        <p:xfrm>
          <a:off x="228600" y="699233"/>
          <a:ext cx="8593992" cy="567934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847850" y="1800225"/>
            <a:ext cx="485775" cy="253916"/>
          </a:xfrm>
          <a:prstGeom prst="rect">
            <a:avLst/>
          </a:prstGeom>
          <a:noFill/>
        </p:spPr>
        <p:txBody>
          <a:bodyPr wrap="square" rtlCol="0">
            <a:spAutoFit/>
          </a:bodyPr>
          <a:lstStyle/>
          <a:p>
            <a:r>
              <a:rPr lang="en-US" sz="1050" b="1" dirty="0" smtClean="0"/>
              <a:t>78%</a:t>
            </a:r>
            <a:endParaRPr lang="en-US" sz="1050" b="1" dirty="0"/>
          </a:p>
        </p:txBody>
      </p:sp>
      <p:sp>
        <p:nvSpPr>
          <p:cNvPr id="6" name="TextBox 5"/>
          <p:cNvSpPr txBox="1"/>
          <p:nvPr/>
        </p:nvSpPr>
        <p:spPr>
          <a:xfrm>
            <a:off x="4305300" y="4400550"/>
            <a:ext cx="485775" cy="253916"/>
          </a:xfrm>
          <a:prstGeom prst="rect">
            <a:avLst/>
          </a:prstGeom>
          <a:noFill/>
        </p:spPr>
        <p:txBody>
          <a:bodyPr wrap="square" rtlCol="0">
            <a:spAutoFit/>
          </a:bodyPr>
          <a:lstStyle/>
          <a:p>
            <a:r>
              <a:rPr lang="en-US" sz="1050" b="1" dirty="0" smtClean="0"/>
              <a:t>20%</a:t>
            </a:r>
            <a:endParaRPr lang="en-US" sz="1050" b="1" dirty="0"/>
          </a:p>
        </p:txBody>
      </p:sp>
      <p:sp>
        <p:nvSpPr>
          <p:cNvPr id="7" name="TextBox 6"/>
          <p:cNvSpPr txBox="1"/>
          <p:nvPr/>
        </p:nvSpPr>
        <p:spPr>
          <a:xfrm>
            <a:off x="5038725" y="5105400"/>
            <a:ext cx="485775" cy="253916"/>
          </a:xfrm>
          <a:prstGeom prst="rect">
            <a:avLst/>
          </a:prstGeom>
          <a:noFill/>
        </p:spPr>
        <p:txBody>
          <a:bodyPr wrap="square" rtlCol="0">
            <a:spAutoFit/>
          </a:bodyPr>
          <a:lstStyle/>
          <a:p>
            <a:r>
              <a:rPr lang="en-US" sz="1050" b="1" dirty="0" smtClean="0"/>
              <a:t>4%</a:t>
            </a:r>
            <a:endParaRPr lang="en-US" sz="1050" b="1" dirty="0"/>
          </a:p>
        </p:txBody>
      </p:sp>
      <p:sp>
        <p:nvSpPr>
          <p:cNvPr id="8" name="TextBox 7"/>
          <p:cNvSpPr txBox="1"/>
          <p:nvPr/>
        </p:nvSpPr>
        <p:spPr>
          <a:xfrm>
            <a:off x="6772275" y="5219700"/>
            <a:ext cx="485775" cy="253916"/>
          </a:xfrm>
          <a:prstGeom prst="rect">
            <a:avLst/>
          </a:prstGeom>
          <a:noFill/>
        </p:spPr>
        <p:txBody>
          <a:bodyPr wrap="square" rtlCol="0">
            <a:spAutoFit/>
          </a:bodyPr>
          <a:lstStyle/>
          <a:p>
            <a:r>
              <a:rPr lang="en-US" sz="1050" b="1" dirty="0" smtClean="0"/>
              <a:t>2%</a:t>
            </a:r>
            <a:endParaRPr lang="en-US" sz="1050" b="1" dirty="0"/>
          </a:p>
        </p:txBody>
      </p:sp>
      <p:sp>
        <p:nvSpPr>
          <p:cNvPr id="9" name="TextBox 8"/>
          <p:cNvSpPr txBox="1"/>
          <p:nvPr/>
        </p:nvSpPr>
        <p:spPr>
          <a:xfrm>
            <a:off x="7467600" y="4781550"/>
            <a:ext cx="485775" cy="253916"/>
          </a:xfrm>
          <a:prstGeom prst="rect">
            <a:avLst/>
          </a:prstGeom>
          <a:noFill/>
        </p:spPr>
        <p:txBody>
          <a:bodyPr wrap="square" rtlCol="0">
            <a:spAutoFit/>
          </a:bodyPr>
          <a:lstStyle/>
          <a:p>
            <a:r>
              <a:rPr lang="en-US" sz="1050" b="1" dirty="0" smtClean="0"/>
              <a:t>6%</a:t>
            </a:r>
            <a:endParaRPr lang="en-US" sz="1050" b="1" dirty="0"/>
          </a:p>
        </p:txBody>
      </p:sp>
      <p:sp>
        <p:nvSpPr>
          <p:cNvPr id="10" name="TextBox 9"/>
          <p:cNvSpPr txBox="1"/>
          <p:nvPr/>
        </p:nvSpPr>
        <p:spPr>
          <a:xfrm>
            <a:off x="2552700" y="1562100"/>
            <a:ext cx="485775" cy="253916"/>
          </a:xfrm>
          <a:prstGeom prst="rect">
            <a:avLst/>
          </a:prstGeom>
          <a:noFill/>
        </p:spPr>
        <p:txBody>
          <a:bodyPr wrap="square" rtlCol="0">
            <a:spAutoFit/>
          </a:bodyPr>
          <a:lstStyle/>
          <a:p>
            <a:r>
              <a:rPr lang="en-US" sz="1050" b="1" dirty="0" smtClean="0"/>
              <a:t>90%</a:t>
            </a:r>
            <a:endParaRPr lang="en-US" sz="1050" b="1"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52400" y="76200"/>
            <a:ext cx="8534400" cy="609600"/>
          </a:xfrm>
        </p:spPr>
        <p:txBody>
          <a:bodyPr>
            <a:noAutofit/>
          </a:bodyPr>
          <a:lstStyle/>
          <a:p>
            <a:pPr eaLnBrk="1" hangingPunct="1"/>
            <a:r>
              <a:rPr lang="en-US" b="1" dirty="0" smtClean="0"/>
              <a:t>A Simple Way to Increase Accuracy </a:t>
            </a:r>
            <a:br>
              <a:rPr lang="en-US" b="1" dirty="0" smtClean="0"/>
            </a:br>
            <a:endParaRPr lang="en-US" b="1" dirty="0" smtClean="0"/>
          </a:p>
        </p:txBody>
      </p:sp>
      <p:sp>
        <p:nvSpPr>
          <p:cNvPr id="29700" name="Rectangle 3"/>
          <p:cNvSpPr>
            <a:spLocks noGrp="1" noChangeArrowheads="1"/>
          </p:cNvSpPr>
          <p:nvPr>
            <p:ph sz="half" idx="4294967295"/>
          </p:nvPr>
        </p:nvSpPr>
        <p:spPr>
          <a:xfrm>
            <a:off x="152400" y="1219200"/>
            <a:ext cx="7772400" cy="4876800"/>
          </a:xfrm>
        </p:spPr>
        <p:txBody>
          <a:bodyPr>
            <a:normAutofit/>
          </a:bodyPr>
          <a:lstStyle/>
          <a:p>
            <a:pPr>
              <a:buClr>
                <a:srgbClr val="2178B5"/>
              </a:buClr>
              <a:buFont typeface="Arial" pitchFamily="34" charset="0"/>
              <a:buChar char="•"/>
            </a:pPr>
            <a:r>
              <a:rPr lang="en-US" sz="2000" b="1" dirty="0" smtClean="0"/>
              <a:t>For 2004 –2006, accuracy would rise from </a:t>
            </a:r>
            <a:r>
              <a:rPr lang="en-US" sz="2000" b="1" dirty="0" smtClean="0">
                <a:solidFill>
                  <a:srgbClr val="800000"/>
                </a:solidFill>
              </a:rPr>
              <a:t>78% to 90% </a:t>
            </a:r>
            <a:r>
              <a:rPr lang="en-US" sz="2000" b="1" dirty="0" smtClean="0"/>
              <a:t>if VR librarians only… </a:t>
            </a:r>
          </a:p>
          <a:p>
            <a:pPr lvl="1">
              <a:buNone/>
            </a:pPr>
            <a:r>
              <a:rPr lang="en-US" sz="2400" b="1" dirty="0" smtClean="0"/>
              <a:t>-</a:t>
            </a:r>
            <a:r>
              <a:rPr lang="en-US" sz="1800" b="1" dirty="0" smtClean="0"/>
              <a:t>Answered </a:t>
            </a:r>
            <a:r>
              <a:rPr lang="en-US" sz="1800" b="1" dirty="0" smtClean="0">
                <a:solidFill>
                  <a:srgbClr val="C00000"/>
                </a:solidFill>
              </a:rPr>
              <a:t>specific question </a:t>
            </a:r>
            <a:r>
              <a:rPr lang="en-US" sz="1800" b="1" dirty="0" smtClean="0"/>
              <a:t>asked!</a:t>
            </a:r>
          </a:p>
          <a:p>
            <a:pPr lvl="1">
              <a:buNone/>
            </a:pPr>
            <a:endParaRPr lang="en-US" sz="1800" dirty="0" smtClean="0"/>
          </a:p>
          <a:p>
            <a:pPr>
              <a:buClr>
                <a:srgbClr val="2178B5"/>
              </a:buClr>
              <a:buFont typeface="Arial" pitchFamily="34" charset="0"/>
              <a:buChar char="•"/>
            </a:pPr>
            <a:r>
              <a:rPr lang="en-US" sz="2000" b="1" dirty="0" smtClean="0"/>
              <a:t>Seeking Synchronicity urged VRS librarians</a:t>
            </a:r>
          </a:p>
          <a:p>
            <a:pPr lvl="1" eaLnBrk="1" hangingPunct="1">
              <a:buNone/>
            </a:pPr>
            <a:r>
              <a:rPr lang="en-US" sz="1800" b="1" dirty="0" smtClean="0"/>
              <a:t>-</a:t>
            </a:r>
            <a:r>
              <a:rPr lang="en-US" sz="1800" b="1" dirty="0" smtClean="0">
                <a:solidFill>
                  <a:srgbClr val="990000"/>
                </a:solidFill>
              </a:rPr>
              <a:t>Before pushing</a:t>
            </a:r>
            <a:r>
              <a:rPr lang="en-US" sz="1800" b="1" dirty="0" smtClean="0"/>
              <a:t>  a general info page </a:t>
            </a:r>
            <a:r>
              <a:rPr lang="en-US" sz="1800" b="1" dirty="0" smtClean="0">
                <a:solidFill>
                  <a:srgbClr val="990000"/>
                </a:solidFill>
              </a:rPr>
              <a:t>make sure</a:t>
            </a:r>
            <a:r>
              <a:rPr lang="en-US" sz="1800" b="1" dirty="0" smtClean="0"/>
              <a:t> it has </a:t>
            </a:r>
            <a:r>
              <a:rPr lang="en-US" sz="1800" b="1" dirty="0" smtClean="0">
                <a:solidFill>
                  <a:srgbClr val="C00000"/>
                </a:solidFill>
              </a:rPr>
              <a:t>specific</a:t>
            </a:r>
            <a:r>
              <a:rPr lang="en-US" sz="1800" b="1" dirty="0" smtClean="0"/>
              <a:t> &amp; </a:t>
            </a:r>
            <a:r>
              <a:rPr lang="en-US" sz="1800" b="1" dirty="0" smtClean="0">
                <a:solidFill>
                  <a:srgbClr val="C00000"/>
                </a:solidFill>
              </a:rPr>
              <a:t>exact</a:t>
            </a:r>
            <a:r>
              <a:rPr lang="en-US" sz="1800" b="1" dirty="0" smtClean="0"/>
              <a:t> answer to user’s question!</a:t>
            </a:r>
          </a:p>
          <a:p>
            <a:pPr lvl="1" eaLnBrk="1" hangingPunct="1">
              <a:buNone/>
            </a:pPr>
            <a:endParaRPr lang="en-US" sz="1800" b="1" dirty="0" smtClean="0"/>
          </a:p>
          <a:p>
            <a:pPr>
              <a:buClr>
                <a:srgbClr val="2178B5"/>
              </a:buClr>
              <a:buFont typeface="Arial" pitchFamily="34" charset="0"/>
              <a:buChar char="•"/>
            </a:pPr>
            <a:r>
              <a:rPr lang="en-US" sz="2000" b="1" dirty="0" smtClean="0"/>
              <a:t>2010 sample included far fewer with this error: accuracy </a:t>
            </a:r>
            <a:r>
              <a:rPr lang="en-US" sz="2000" b="1" dirty="0" smtClean="0">
                <a:solidFill>
                  <a:schemeClr val="accent2">
                    <a:lumMod val="75000"/>
                  </a:schemeClr>
                </a:solidFill>
              </a:rPr>
              <a:t>90% </a:t>
            </a:r>
            <a:r>
              <a:rPr lang="en-US" sz="2000" b="1" dirty="0" smtClean="0"/>
              <a:t>(perhaps b/c of recommendation?)</a:t>
            </a:r>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VRS Librarians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4294967295"/>
          </p:nvPr>
        </p:nvSpPr>
        <p:spPr>
          <a:xfrm>
            <a:off x="276225" y="1066800"/>
            <a:ext cx="5802313" cy="4784725"/>
          </a:xfrm>
        </p:spPr>
        <p:txBody>
          <a:bodyPr>
            <a:normAutofit fontScale="70000" lnSpcReduction="20000"/>
          </a:bodyPr>
          <a:lstStyle/>
          <a:p>
            <a:pPr>
              <a:buFont typeface="Arial" pitchFamily="34" charset="0"/>
              <a:buChar char="•"/>
            </a:pPr>
            <a:r>
              <a:rPr lang="en-US" b="1" dirty="0" smtClean="0"/>
              <a:t>Critically evaluate sources</a:t>
            </a:r>
          </a:p>
          <a:p>
            <a:pPr>
              <a:buFont typeface="Arial" pitchFamily="34" charset="0"/>
              <a:buChar char="•"/>
            </a:pPr>
            <a:r>
              <a:rPr lang="en-US" b="1" dirty="0" smtClean="0"/>
              <a:t>Create metrics for evaluating new scholarly forms of authoring, publishing, &amp; researching</a:t>
            </a:r>
          </a:p>
          <a:p>
            <a:pPr>
              <a:buFont typeface="Arial" pitchFamily="34" charset="0"/>
              <a:buChar char="•"/>
            </a:pPr>
            <a:r>
              <a:rPr lang="en-US" b="1" dirty="0" smtClean="0"/>
              <a:t>Assist new content creators</a:t>
            </a:r>
          </a:p>
          <a:p>
            <a:pPr>
              <a:buFont typeface="Arial" pitchFamily="34" charset="0"/>
              <a:buChar char="•"/>
            </a:pPr>
            <a:r>
              <a:rPr lang="en-US" b="1" dirty="0" smtClean="0"/>
              <a:t>Develop customized widgets</a:t>
            </a:r>
          </a:p>
          <a:p>
            <a:pPr>
              <a:buFont typeface="Arial" pitchFamily="34" charset="0"/>
              <a:buChar char="•"/>
            </a:pPr>
            <a:r>
              <a:rPr lang="en-US" b="1" dirty="0" smtClean="0"/>
              <a:t>Provide services in different formats</a:t>
            </a:r>
          </a:p>
          <a:p>
            <a:pPr lvl="1">
              <a:buFont typeface="Arial" pitchFamily="34" charset="0"/>
              <a:buChar char="•"/>
            </a:pPr>
            <a:r>
              <a:rPr lang="en-US" sz="2100" b="1" dirty="0" smtClean="0"/>
              <a:t>Be available to the users</a:t>
            </a:r>
          </a:p>
          <a:p>
            <a:pPr lvl="2">
              <a:buFont typeface="Arial" pitchFamily="34" charset="0"/>
              <a:buChar char="•"/>
            </a:pPr>
            <a:r>
              <a:rPr lang="en-US" sz="1900" b="1" dirty="0" smtClean="0"/>
              <a:t>Face-to-face</a:t>
            </a:r>
          </a:p>
          <a:p>
            <a:pPr lvl="2">
              <a:buFont typeface="Arial" pitchFamily="34" charset="0"/>
              <a:buChar char="•"/>
            </a:pPr>
            <a:r>
              <a:rPr lang="en-US" sz="1900" b="1" dirty="0" smtClean="0"/>
              <a:t>Online</a:t>
            </a:r>
          </a:p>
          <a:p>
            <a:pPr lvl="3">
              <a:buFont typeface="Arial" pitchFamily="34" charset="0"/>
              <a:buChar char="•"/>
            </a:pPr>
            <a:r>
              <a:rPr lang="en-US" b="1" dirty="0" smtClean="0"/>
              <a:t>Email</a:t>
            </a:r>
          </a:p>
          <a:p>
            <a:pPr lvl="3">
              <a:buFont typeface="Arial" pitchFamily="34" charset="0"/>
              <a:buChar char="•"/>
            </a:pPr>
            <a:r>
              <a:rPr lang="en-US" b="1" dirty="0" smtClean="0"/>
              <a:t>Text Messaging</a:t>
            </a:r>
          </a:p>
          <a:p>
            <a:pPr lvl="3">
              <a:buFont typeface="Arial" pitchFamily="34" charset="0"/>
              <a:buChar char="•"/>
            </a:pPr>
            <a:r>
              <a:rPr lang="en-US" b="1" dirty="0" smtClean="0"/>
              <a:t>IM</a:t>
            </a:r>
          </a:p>
          <a:p>
            <a:pPr lvl="2">
              <a:buFont typeface="Arial" pitchFamily="34" charset="0"/>
              <a:buChar char="•"/>
            </a:pPr>
            <a:r>
              <a:rPr lang="en-US" sz="1900" b="1" dirty="0" smtClean="0"/>
              <a:t>Mobile</a:t>
            </a:r>
          </a:p>
          <a:p>
            <a:pPr lvl="2">
              <a:buFont typeface="Arial" pitchFamily="34" charset="0"/>
              <a:buChar char="•"/>
            </a:pPr>
            <a:r>
              <a:rPr lang="en-US" sz="1900" b="1" dirty="0" smtClean="0"/>
              <a:t>Telephone</a:t>
            </a:r>
          </a:p>
          <a:p>
            <a:pPr lvl="2">
              <a:buFont typeface="Arial" pitchFamily="34" charset="0"/>
              <a:buChar char="•"/>
            </a:pPr>
            <a:r>
              <a:rPr lang="en-US" sz="1900" b="1" dirty="0" smtClean="0"/>
              <a:t>Social Media Services</a:t>
            </a:r>
          </a:p>
          <a:p>
            <a:pPr lvl="2">
              <a:buNone/>
            </a:pPr>
            <a:endParaRPr lang="en-US" sz="1200" dirty="0" smtClean="0"/>
          </a:p>
          <a:p>
            <a:pPr>
              <a:buFont typeface="Arial" pitchFamily="34" charset="0"/>
              <a:buChar char="•"/>
            </a:pPr>
            <a:endParaRPr lang="en-US" sz="2000" dirty="0"/>
          </a:p>
        </p:txBody>
      </p:sp>
      <p:pic>
        <p:nvPicPr>
          <p:cNvPr id="5" name="Content Placeholder 4" descr="don't google it ask me.jpg"/>
          <p:cNvPicPr>
            <a:picLocks noChangeAspect="1"/>
          </p:cNvPicPr>
          <p:nvPr/>
        </p:nvPicPr>
        <p:blipFill>
          <a:blip r:embed="rId3" cstate="print"/>
          <a:srcRect l="10899" t="12375" r="10627" b="14001"/>
          <a:stretch>
            <a:fillRect/>
          </a:stretch>
        </p:blipFill>
        <p:spPr>
          <a:xfrm>
            <a:off x="6224954" y="3867150"/>
            <a:ext cx="2919046" cy="2371725"/>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80962"/>
            <a:ext cx="7772400" cy="1500187"/>
          </a:xfrm>
        </p:spPr>
        <p:txBody>
          <a:bodyPr/>
          <a:lstStyle/>
          <a:p>
            <a:r>
              <a:rPr lang="en-US" dirty="0" smtClean="0"/>
              <a:t>Seeking Synchronicity</a:t>
            </a:r>
            <a:endParaRPr lang="en-US" dirty="0"/>
          </a:p>
        </p:txBody>
      </p:sp>
      <p:sp>
        <p:nvSpPr>
          <p:cNvPr id="8" name="TextBox 7"/>
          <p:cNvSpPr txBox="1"/>
          <p:nvPr/>
        </p:nvSpPr>
        <p:spPr>
          <a:xfrm rot="294845">
            <a:off x="5352386" y="5532675"/>
            <a:ext cx="3057823" cy="353943"/>
          </a:xfrm>
          <a:prstGeom prst="rect">
            <a:avLst/>
          </a:prstGeom>
          <a:noFill/>
        </p:spPr>
        <p:txBody>
          <a:bodyPr wrap="square" rtlCol="0">
            <a:spAutoFit/>
          </a:bodyPr>
          <a:lstStyle/>
          <a:p>
            <a:pPr algn="ctr"/>
            <a:r>
              <a:rPr lang="en-US" sz="1700" dirty="0" smtClean="0">
                <a:latin typeface="Bradley Hand ITC" pitchFamily="66" charset="0"/>
              </a:rPr>
              <a:t>Types of questions</a:t>
            </a:r>
            <a:endParaRPr lang="en-US" sz="1700" dirty="0">
              <a:latin typeface="Bradley Hand ITC" pitchFamily="66" charset="0"/>
            </a:endParaRPr>
          </a:p>
        </p:txBody>
      </p:sp>
      <p:sp>
        <p:nvSpPr>
          <p:cNvPr id="4" name="Title 3"/>
          <p:cNvSpPr>
            <a:spLocks noGrp="1"/>
          </p:cNvSpPr>
          <p:nvPr>
            <p:ph type="title"/>
          </p:nvPr>
        </p:nvSpPr>
        <p:spPr>
          <a:xfrm>
            <a:off x="664257" y="1419225"/>
            <a:ext cx="7772400" cy="3352800"/>
          </a:xfrm>
        </p:spPr>
        <p:txBody>
          <a:bodyPr/>
          <a:lstStyle/>
          <a:p>
            <a:r>
              <a:rPr lang="en-US" dirty="0" smtClean="0"/>
              <a:t>What We Learned</a:t>
            </a:r>
            <a:endParaRPr lang="en-US" dirty="0"/>
          </a:p>
        </p:txBody>
      </p:sp>
      <p:pic>
        <p:nvPicPr>
          <p:cNvPr id="11" name="Picture 2" descr="C:\Users\dardena\AppData\Local\Microsoft\Windows\Temporary Internet Files\Content.IE5\I9N1BYRM\MP900433115[1].jpg"/>
          <p:cNvPicPr>
            <a:picLocks noChangeAspect="1" noChangeArrowheads="1"/>
          </p:cNvPicPr>
          <p:nvPr/>
        </p:nvPicPr>
        <p:blipFill>
          <a:blip r:embed="rId3"/>
          <a:srcRect l="27851" t="12648" r="25000" b="17638"/>
          <a:stretch>
            <a:fillRect/>
          </a:stretch>
        </p:blipFill>
        <p:spPr bwMode="auto">
          <a:xfrm rot="316927">
            <a:off x="5679227" y="2413690"/>
            <a:ext cx="3120160" cy="3698943"/>
          </a:xfrm>
          <a:prstGeom prst="rect">
            <a:avLst/>
          </a:prstGeom>
          <a:noFill/>
        </p:spPr>
      </p:pic>
      <p:pic>
        <p:nvPicPr>
          <p:cNvPr id="12" name="Picture 23" descr="C:\Users\dardena\AppData\Local\Microsoft\Windows\Temporary Internet Files\Content.IE5\XKDZJLRA\MC900438301[1].wmf"/>
          <p:cNvPicPr>
            <a:picLocks noChangeAspect="1" noChangeArrowheads="1"/>
          </p:cNvPicPr>
          <p:nvPr/>
        </p:nvPicPr>
        <p:blipFill>
          <a:blip r:embed="rId4"/>
          <a:srcRect/>
          <a:stretch>
            <a:fillRect/>
          </a:stretch>
        </p:blipFill>
        <p:spPr bwMode="auto">
          <a:xfrm rot="21131034">
            <a:off x="6414296" y="2673403"/>
            <a:ext cx="1805351" cy="1860681"/>
          </a:xfrm>
          <a:prstGeom prst="rect">
            <a:avLst/>
          </a:prstGeom>
          <a:noFill/>
        </p:spPr>
      </p:pic>
      <p:pic>
        <p:nvPicPr>
          <p:cNvPr id="13" name="Picture 12" descr="large_5683934976.jpg"/>
          <p:cNvPicPr>
            <a:picLocks noChangeAspect="1"/>
          </p:cNvPicPr>
          <p:nvPr/>
        </p:nvPicPr>
        <p:blipFill>
          <a:blip r:embed="rId5">
            <a:clrChange>
              <a:clrFrom>
                <a:srgbClr val="FFFFFF"/>
              </a:clrFrom>
              <a:clrTo>
                <a:srgbClr val="FFFFFF">
                  <a:alpha val="0"/>
                </a:srgbClr>
              </a:clrTo>
            </a:clrChange>
          </a:blip>
          <a:srcRect t="18052" b="25709"/>
          <a:stretch>
            <a:fillRect/>
          </a:stretch>
        </p:blipFill>
        <p:spPr>
          <a:xfrm rot="318620">
            <a:off x="5829163" y="3228481"/>
            <a:ext cx="2931607" cy="2279551"/>
          </a:xfrm>
          <a:prstGeom prst="rect">
            <a:avLst/>
          </a:prstGeom>
        </p:spPr>
      </p:pic>
      <p:sp>
        <p:nvSpPr>
          <p:cNvPr id="14" name="TextBox 13"/>
          <p:cNvSpPr txBox="1"/>
          <p:nvPr/>
        </p:nvSpPr>
        <p:spPr>
          <a:xfrm rot="318803">
            <a:off x="6305550" y="5560769"/>
            <a:ext cx="1762125" cy="353943"/>
          </a:xfrm>
          <a:prstGeom prst="rect">
            <a:avLst/>
          </a:prstGeom>
          <a:noFill/>
        </p:spPr>
        <p:txBody>
          <a:bodyPr wrap="square" rtlCol="0">
            <a:spAutoFit/>
          </a:bodyPr>
          <a:lstStyle/>
          <a:p>
            <a:r>
              <a:rPr lang="en-US" sz="1700" dirty="0" smtClean="0">
                <a:latin typeface="Bradley Hand ITC" pitchFamily="66" charset="0"/>
              </a:rPr>
              <a:t>VRS Lessons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Why Not Virtual Reference?</a:t>
            </a:r>
            <a:endParaRPr lang="en-US" b="1" dirty="0">
              <a:effectLst>
                <a:outerShdw blurRad="38100" dist="38100" dir="2700000" algn="tl">
                  <a:srgbClr val="000000">
                    <a:alpha val="43137"/>
                  </a:srgbClr>
                </a:outerShdw>
              </a:effectLst>
              <a:latin typeface="+mn-lt"/>
            </a:endParaRPr>
          </a:p>
        </p:txBody>
      </p:sp>
      <p:sp>
        <p:nvSpPr>
          <p:cNvPr id="20483" name="Content Placeholder 2"/>
          <p:cNvSpPr>
            <a:spLocks noGrp="1"/>
          </p:cNvSpPr>
          <p:nvPr>
            <p:ph idx="4294967295"/>
          </p:nvPr>
        </p:nvSpPr>
        <p:spPr>
          <a:xfrm>
            <a:off x="219075" y="2438400"/>
            <a:ext cx="5222875" cy="1949450"/>
          </a:xfrm>
        </p:spPr>
        <p:txBody>
          <a:bodyPr>
            <a:normAutofit/>
          </a:bodyPr>
          <a:lstStyle/>
          <a:p>
            <a:r>
              <a:rPr lang="en-US" sz="2000" b="1" dirty="0" smtClean="0"/>
              <a:t>What we learned from non-users:</a:t>
            </a:r>
          </a:p>
          <a:p>
            <a:pPr lvl="1">
              <a:buFontTx/>
              <a:buChar char="•"/>
            </a:pPr>
            <a:r>
              <a:rPr lang="en-US" sz="1600" b="1" dirty="0" smtClean="0"/>
              <a:t>Preference for </a:t>
            </a:r>
            <a:r>
              <a:rPr lang="en-US" sz="1600" b="1" dirty="0" err="1" smtClean="0"/>
              <a:t>FtF</a:t>
            </a:r>
            <a:r>
              <a:rPr lang="en-US" sz="1600" b="1" dirty="0" smtClean="0"/>
              <a:t> service</a:t>
            </a:r>
          </a:p>
          <a:p>
            <a:pPr lvl="1">
              <a:buFontTx/>
              <a:buChar char="•"/>
            </a:pPr>
            <a:r>
              <a:rPr lang="en-US" sz="1600" b="1" dirty="0" smtClean="0"/>
              <a:t>Do not know service exists</a:t>
            </a:r>
          </a:p>
          <a:p>
            <a:pPr lvl="1">
              <a:buFontTx/>
              <a:buChar char="•"/>
            </a:pPr>
            <a:r>
              <a:rPr lang="en-US" sz="1600" b="1" dirty="0" smtClean="0"/>
              <a:t>Unknown or unfamiliar format</a:t>
            </a:r>
          </a:p>
          <a:p>
            <a:pPr lvl="1"/>
            <a:endParaRPr lang="en-US" dirty="0" smtClean="0"/>
          </a:p>
        </p:txBody>
      </p:sp>
      <p:pic>
        <p:nvPicPr>
          <p:cNvPr id="20484" name="Picture 4" descr="C:\Users\Erin\AppData\Local\Microsoft\Windows\Temporary Internet Files\Content.IE5\G0HG2Q4Z\MP900410182[1].jpg"/>
          <p:cNvPicPr>
            <a:picLocks noChangeAspect="1" noChangeArrowheads="1"/>
          </p:cNvPicPr>
          <p:nvPr/>
        </p:nvPicPr>
        <p:blipFill>
          <a:blip r:embed="rId3" cstate="print"/>
          <a:srcRect/>
          <a:stretch>
            <a:fillRect/>
          </a:stretch>
        </p:blipFill>
        <p:spPr bwMode="auto">
          <a:xfrm>
            <a:off x="5943600" y="1905000"/>
            <a:ext cx="2584450" cy="388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Convenience is King</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smtClean="0"/>
          </a:p>
          <a:p>
            <a:endParaRPr lang="en-US" dirty="0" smtClean="0"/>
          </a:p>
          <a:p>
            <a:pPr lvl="1"/>
            <a:endParaRPr lang="en-US" dirty="0"/>
          </a:p>
        </p:txBody>
      </p:sp>
      <p:pic>
        <p:nvPicPr>
          <p:cNvPr id="3082" name="Picture 10" descr="C:\Users\dardena\AppData\Local\Microsoft\Windows\Temporary Internet Files\Content.IE5\HUJRNM11\MP910218740[1].jpg"/>
          <p:cNvPicPr>
            <a:picLocks noChangeAspect="1" noChangeArrowheads="1"/>
          </p:cNvPicPr>
          <p:nvPr/>
        </p:nvPicPr>
        <p:blipFill>
          <a:blip r:embed="rId3"/>
          <a:srcRect l="3061" t="42346" r="74489" b="40760"/>
          <a:stretch>
            <a:fillRect/>
          </a:stretch>
        </p:blipFill>
        <p:spPr bwMode="auto">
          <a:xfrm>
            <a:off x="5250057" y="1879623"/>
            <a:ext cx="3360593" cy="3176478"/>
          </a:xfrm>
          <a:prstGeom prst="rect">
            <a:avLst/>
          </a:prstGeom>
          <a:ln>
            <a:noFill/>
          </a:ln>
          <a:effectLst/>
        </p:spPr>
      </p:pic>
      <p:sp>
        <p:nvSpPr>
          <p:cNvPr id="16" name="TextBox 15"/>
          <p:cNvSpPr txBox="1"/>
          <p:nvPr/>
        </p:nvSpPr>
        <p:spPr>
          <a:xfrm>
            <a:off x="5181600" y="4087447"/>
            <a:ext cx="3634805" cy="1255824"/>
          </a:xfrm>
          <a:prstGeom prst="rect">
            <a:avLst/>
          </a:prstGeom>
          <a:noFill/>
        </p:spPr>
        <p:txBody>
          <a:bodyPr wrap="square" rtlCol="0">
            <a:prstTxWarp prst="textButton">
              <a:avLst>
                <a:gd name="adj" fmla="val 11958523"/>
              </a:avLst>
            </a:prstTxWarp>
            <a:spAutoFit/>
          </a:bodyPr>
          <a:lstStyle/>
          <a:p>
            <a:r>
              <a:rPr lang="en-US" sz="2800" b="1" dirty="0" smtClean="0">
                <a:solidFill>
                  <a:schemeClr val="bg1"/>
                </a:solidFill>
                <a:latin typeface="Tempus Sans ITC" pitchFamily="82" charset="0"/>
              </a:rPr>
              <a:t>CONVENIENCE</a:t>
            </a:r>
            <a:endParaRPr lang="en-US" sz="2800" b="1" dirty="0">
              <a:solidFill>
                <a:schemeClr val="bg1"/>
              </a:solidFill>
              <a:latin typeface="Tempus Sans ITC" pitchFamily="82" charset="0"/>
            </a:endParaRPr>
          </a:p>
        </p:txBody>
      </p:sp>
      <p:sp>
        <p:nvSpPr>
          <p:cNvPr id="7" name="Content Placeholder 2"/>
          <p:cNvSpPr txBox="1">
            <a:spLocks/>
          </p:cNvSpPr>
          <p:nvPr/>
        </p:nvSpPr>
        <p:spPr>
          <a:xfrm>
            <a:off x="439058" y="1381351"/>
            <a:ext cx="4343400" cy="4525963"/>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000" b="1" i="0" u="none" strike="noStrike" kern="1200" cap="none" spc="0" normalizeH="0" baseline="0" noProof="0" dirty="0" smtClean="0">
                <a:ln>
                  <a:noFill/>
                </a:ln>
                <a:solidFill>
                  <a:schemeClr val="tx1"/>
                </a:solidFill>
                <a:effectLst/>
                <a:uLnTx/>
                <a:uFillTx/>
                <a:latin typeface="Arial"/>
                <a:ea typeface="+mn-ea"/>
                <a:cs typeface="Arial"/>
              </a:rPr>
              <a:t>Convenience dictates choices</a:t>
            </a:r>
          </a:p>
          <a:p>
            <a:pPr marL="690563" lvl="1" indent="-233363">
              <a:lnSpc>
                <a:spcPct val="110000"/>
              </a:lnSpc>
              <a:spcBef>
                <a:spcPts val="900"/>
              </a:spcBef>
              <a:buFont typeface="Arial" pitchFamily="34" charset="0"/>
              <a:buChar char="•"/>
              <a:defRPr/>
            </a:pPr>
            <a:r>
              <a:rPr lang="en-US" sz="1900" b="1" dirty="0" smtClean="0">
                <a:cs typeface="Arial"/>
              </a:rPr>
              <a:t>Is it readily accessible online?</a:t>
            </a:r>
          </a:p>
          <a:p>
            <a:pPr marL="690563" lvl="1" indent="-233363">
              <a:lnSpc>
                <a:spcPct val="110000"/>
              </a:lnSpc>
              <a:spcBef>
                <a:spcPts val="900"/>
              </a:spcBef>
              <a:buFont typeface="Arial" pitchFamily="34" charset="0"/>
              <a:buChar char="•"/>
              <a:defRPr/>
            </a:pPr>
            <a:r>
              <a:rPr lang="en-US" sz="1900" b="1" dirty="0" smtClean="0">
                <a:cs typeface="Arial"/>
              </a:rPr>
              <a:t>Does it contain the needed information &amp; is it easy to use?</a:t>
            </a:r>
          </a:p>
          <a:p>
            <a:pPr marL="690563" lvl="1" indent="-233363">
              <a:lnSpc>
                <a:spcPct val="110000"/>
              </a:lnSpc>
              <a:spcBef>
                <a:spcPts val="900"/>
              </a:spcBef>
              <a:buFont typeface="Arial" pitchFamily="34" charset="0"/>
              <a:buChar char="•"/>
              <a:defRPr/>
            </a:pPr>
            <a:r>
              <a:rPr lang="en-US" sz="1900" b="1" dirty="0" smtClean="0">
                <a:cs typeface="Arial"/>
              </a:rPr>
              <a:t>How much time will it take to access and use the source?</a:t>
            </a:r>
          </a:p>
          <a:p>
            <a:pPr marL="690563" lvl="1" indent="-233363">
              <a:lnSpc>
                <a:spcPct val="110000"/>
              </a:lnSpc>
              <a:spcBef>
                <a:spcPts val="900"/>
              </a:spcBef>
              <a:buFont typeface="Arial" pitchFamily="34" charset="0"/>
              <a:buChar char="•"/>
              <a:defRPr/>
            </a:pPr>
            <a:r>
              <a:rPr lang="en-US" sz="1900" b="1" dirty="0" smtClean="0">
                <a:cs typeface="Arial"/>
              </a:rPr>
              <a:t>Is it a familiar interface and easily navigable interface? </a:t>
            </a:r>
          </a:p>
          <a:p>
            <a:pPr marL="1147763" lvl="2" indent="-233363">
              <a:lnSpc>
                <a:spcPct val="110000"/>
              </a:lnSpc>
              <a:spcBef>
                <a:spcPts val="900"/>
              </a:spcBef>
              <a:buFont typeface="Arial" pitchFamily="34" charset="0"/>
              <a:buChar char="•"/>
              <a:defRPr/>
            </a:pPr>
            <a:r>
              <a:rPr lang="en-US" sz="1600" b="1" dirty="0" smtClean="0">
                <a:cs typeface="Arial"/>
              </a:rPr>
              <a:t>Google and Wikipedia</a:t>
            </a:r>
          </a:p>
          <a:p>
            <a:pPr marL="690563" lvl="1" indent="-233363">
              <a:lnSpc>
                <a:spcPct val="110000"/>
              </a:lnSpc>
              <a:spcBef>
                <a:spcPts val="900"/>
              </a:spcBef>
              <a:buFont typeface="Arial"/>
              <a:buChar char="•"/>
            </a:pPr>
            <a:endParaRPr kumimoji="0" lang="en-US" sz="2400" b="1"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sp>
        <p:nvSpPr>
          <p:cNvPr id="8" name="TextBox 7"/>
          <p:cNvSpPr txBox="1"/>
          <p:nvPr/>
        </p:nvSpPr>
        <p:spPr>
          <a:xfrm>
            <a:off x="3248025" y="5991225"/>
            <a:ext cx="2524125" cy="246221"/>
          </a:xfrm>
          <a:prstGeom prst="rect">
            <a:avLst/>
          </a:prstGeom>
          <a:noFill/>
        </p:spPr>
        <p:txBody>
          <a:bodyPr wrap="square" rtlCol="0">
            <a:spAutoFit/>
          </a:bodyPr>
          <a:lstStyle/>
          <a:p>
            <a:r>
              <a:rPr lang="en-US" sz="1000" dirty="0" smtClean="0"/>
              <a:t>(</a:t>
            </a:r>
            <a:r>
              <a:rPr lang="en-US" sz="1000" dirty="0" err="1" smtClean="0"/>
              <a:t>Connaway</a:t>
            </a:r>
            <a:r>
              <a:rPr lang="en-US" sz="1000" dirty="0" smtClean="0"/>
              <a:t>, Dickey, &amp; Radford, 2011)</a:t>
            </a:r>
            <a:endParaRPr lang="en-US" sz="10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Barriers to Convenience</a:t>
            </a:r>
            <a:endParaRPr lang="en-US" b="1" dirty="0">
              <a:effectLst>
                <a:outerShdw blurRad="38100" dist="38100" dir="2700000" algn="tl">
                  <a:srgbClr val="000000">
                    <a:alpha val="43137"/>
                  </a:srgbClr>
                </a:outerShdw>
              </a:effectLst>
            </a:endParaRPr>
          </a:p>
        </p:txBody>
      </p:sp>
      <p:sp>
        <p:nvSpPr>
          <p:cNvPr id="48131" name="Content Placeholder 2"/>
          <p:cNvSpPr>
            <a:spLocks noGrp="1"/>
          </p:cNvSpPr>
          <p:nvPr>
            <p:ph idx="4294967295"/>
          </p:nvPr>
        </p:nvSpPr>
        <p:spPr>
          <a:xfrm>
            <a:off x="95250" y="1905000"/>
            <a:ext cx="7702550" cy="4202113"/>
          </a:xfrm>
        </p:spPr>
        <p:txBody>
          <a:bodyPr>
            <a:normAutofit/>
          </a:bodyPr>
          <a:lstStyle/>
          <a:p>
            <a:pPr>
              <a:buFontTx/>
              <a:buChar char="•"/>
            </a:pPr>
            <a:r>
              <a:rPr lang="en-US" sz="2000" b="1" dirty="0" smtClean="0"/>
              <a:t>Difficulty of library systems</a:t>
            </a:r>
          </a:p>
          <a:p>
            <a:pPr>
              <a:buFontTx/>
              <a:buChar char="•"/>
            </a:pPr>
            <a:r>
              <a:rPr lang="en-US" sz="2000" b="1" dirty="0" smtClean="0"/>
              <a:t>Print articles</a:t>
            </a:r>
          </a:p>
          <a:p>
            <a:pPr>
              <a:buFontTx/>
              <a:buChar char="•"/>
            </a:pPr>
            <a:r>
              <a:rPr lang="en-US" sz="2000" b="1" dirty="0" smtClean="0"/>
              <a:t>Limited hours, distance to library</a:t>
            </a:r>
          </a:p>
        </p:txBody>
      </p:sp>
      <p:pic>
        <p:nvPicPr>
          <p:cNvPr id="48132" name="Picture 4" descr="C:\Users\hoode\Downloads\MP900314194.JPG"/>
          <p:cNvPicPr>
            <a:picLocks noChangeAspect="1" noChangeArrowheads="1"/>
          </p:cNvPicPr>
          <p:nvPr/>
        </p:nvPicPr>
        <p:blipFill>
          <a:blip r:embed="rId3" cstate="print"/>
          <a:srcRect/>
          <a:stretch>
            <a:fillRect/>
          </a:stretch>
        </p:blipFill>
        <p:spPr bwMode="auto">
          <a:xfrm>
            <a:off x="4505325" y="3603625"/>
            <a:ext cx="4038600" cy="22939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0" y="0"/>
            <a:ext cx="9144000" cy="6858000"/>
          </a:xfrm>
          <a:prstGeom prst="rect">
            <a:avLst/>
          </a:prstGeom>
          <a:solidFill>
            <a:srgbClr val="006699"/>
          </a:solidFill>
          <a:ln w="9525" algn="ctr">
            <a:solidFill>
              <a:schemeClr val="hlink"/>
            </a:solidFill>
            <a:round/>
            <a:headEnd/>
            <a:tailEnd/>
          </a:ln>
        </p:spPr>
        <p:txBody>
          <a:bodyPr wrap="none" lIns="0" tIns="0" rIns="0" bIns="0" anchor="ctr"/>
          <a:lstStyle/>
          <a:p>
            <a:endParaRPr lang="en-US"/>
          </a:p>
        </p:txBody>
      </p:sp>
      <p:pic>
        <p:nvPicPr>
          <p:cNvPr id="57347" name="Picture 4" descr="C:\Users\hoode\AppData\Local\Microsoft\Windows\Temporary Internet Files\Content.Outlook\S3YIQLXG\jpg\Chart6-1.jpg"/>
          <p:cNvPicPr>
            <a:picLocks noChangeAspect="1" noChangeArrowheads="1"/>
          </p:cNvPicPr>
          <p:nvPr/>
        </p:nvPicPr>
        <p:blipFill>
          <a:blip r:embed="rId3"/>
          <a:srcRect t="6667"/>
          <a:stretch>
            <a:fillRect/>
          </a:stretch>
        </p:blipFill>
        <p:spPr bwMode="auto">
          <a:xfrm>
            <a:off x="1600200" y="1143000"/>
            <a:ext cx="6015038" cy="5715000"/>
          </a:xfrm>
          <a:prstGeom prst="rect">
            <a:avLst/>
          </a:prstGeom>
          <a:noFill/>
          <a:ln w="9525">
            <a:noFill/>
            <a:miter lim="800000"/>
            <a:headEnd/>
            <a:tailEnd/>
          </a:ln>
        </p:spPr>
      </p:pic>
      <p:sp>
        <p:nvSpPr>
          <p:cNvPr id="4" name="Title 1"/>
          <p:cNvSpPr>
            <a:spLocks noGrp="1"/>
          </p:cNvSpPr>
          <p:nvPr>
            <p:ph type="title"/>
          </p:nvPr>
        </p:nvSpPr>
        <p:spPr>
          <a:xfrm>
            <a:off x="434975" y="152400"/>
            <a:ext cx="6989763" cy="1284288"/>
          </a:xfrm>
        </p:spPr>
        <p:txBody>
          <a:bodyPr>
            <a:normAutofit/>
          </a:bodyPr>
          <a:lstStyle/>
          <a:p>
            <a:pPr>
              <a:defRPr/>
            </a:pPr>
            <a:r>
              <a:rPr lang="en-US" sz="2000" b="1" dirty="0" smtClean="0"/>
              <a:t>VR Users</a:t>
            </a:r>
            <a:endParaRPr lang="en-US" sz="2000" b="1"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0" y="0"/>
            <a:ext cx="9144000" cy="6858000"/>
          </a:xfrm>
          <a:prstGeom prst="rect">
            <a:avLst/>
          </a:prstGeom>
          <a:solidFill>
            <a:srgbClr val="006699"/>
          </a:solidFill>
          <a:ln w="9525" algn="ctr">
            <a:solidFill>
              <a:schemeClr val="hlink"/>
            </a:solidFill>
            <a:round/>
            <a:headEnd/>
            <a:tailEnd/>
          </a:ln>
        </p:spPr>
        <p:txBody>
          <a:bodyPr wrap="none" lIns="0" tIns="0" rIns="0" bIns="0" anchor="ctr"/>
          <a:lstStyle/>
          <a:p>
            <a:endParaRPr lang="en-US"/>
          </a:p>
        </p:txBody>
      </p:sp>
      <p:pic>
        <p:nvPicPr>
          <p:cNvPr id="58371" name="Picture 4" descr="C:\Users\hoode\AppData\Local\Microsoft\Windows\Temporary Internet Files\Content.Outlook\S3YIQLXG\jpg\Chart6-2.jpg"/>
          <p:cNvPicPr>
            <a:picLocks noChangeAspect="1" noChangeArrowheads="1"/>
          </p:cNvPicPr>
          <p:nvPr/>
        </p:nvPicPr>
        <p:blipFill>
          <a:blip r:embed="rId3"/>
          <a:srcRect t="4906"/>
          <a:stretch>
            <a:fillRect/>
          </a:stretch>
        </p:blipFill>
        <p:spPr bwMode="auto">
          <a:xfrm>
            <a:off x="685800" y="1371600"/>
            <a:ext cx="7772400" cy="5194300"/>
          </a:xfrm>
          <a:prstGeom prst="rect">
            <a:avLst/>
          </a:prstGeom>
          <a:noFill/>
          <a:ln w="9525">
            <a:noFill/>
            <a:miter lim="800000"/>
            <a:headEnd/>
            <a:tailEnd/>
          </a:ln>
        </p:spPr>
      </p:pic>
      <p:sp>
        <p:nvSpPr>
          <p:cNvPr id="4" name="Title 1"/>
          <p:cNvSpPr>
            <a:spLocks noGrp="1"/>
          </p:cNvSpPr>
          <p:nvPr>
            <p:ph type="title"/>
          </p:nvPr>
        </p:nvSpPr>
        <p:spPr>
          <a:xfrm>
            <a:off x="434975" y="152400"/>
            <a:ext cx="6989763" cy="1284288"/>
          </a:xfrm>
        </p:spPr>
        <p:txBody>
          <a:bodyPr>
            <a:normAutofit/>
          </a:bodyPr>
          <a:lstStyle/>
          <a:p>
            <a:pPr>
              <a:defRPr/>
            </a:pPr>
            <a:r>
              <a:rPr lang="en-US" sz="2000" b="1" dirty="0" smtClean="0"/>
              <a:t>VR Non-users</a:t>
            </a:r>
            <a:endParaRPr lang="en-US" sz="2000" b="1"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Recommendations to Boost Convenience</a:t>
            </a:r>
            <a:endParaRPr lang="en-US" b="1" dirty="0">
              <a:effectLst>
                <a:outerShdw blurRad="38100" dist="38100" dir="2700000" algn="tl">
                  <a:srgbClr val="000000">
                    <a:alpha val="43137"/>
                  </a:srgbClr>
                </a:outerShdw>
              </a:effectLst>
            </a:endParaRPr>
          </a:p>
        </p:txBody>
      </p:sp>
      <p:sp>
        <p:nvSpPr>
          <p:cNvPr id="50179" name="Content Placeholder 2"/>
          <p:cNvSpPr>
            <a:spLocks noGrp="1"/>
          </p:cNvSpPr>
          <p:nvPr>
            <p:ph idx="4294967295"/>
          </p:nvPr>
        </p:nvSpPr>
        <p:spPr>
          <a:xfrm>
            <a:off x="222997" y="1048870"/>
            <a:ext cx="6002991" cy="5230905"/>
          </a:xfrm>
        </p:spPr>
        <p:txBody>
          <a:bodyPr>
            <a:normAutofit/>
          </a:bodyPr>
          <a:lstStyle/>
          <a:p>
            <a:pPr>
              <a:buFontTx/>
              <a:buChar char="•"/>
            </a:pPr>
            <a:r>
              <a:rPr lang="en-US" sz="2000" b="1" dirty="0" smtClean="0"/>
              <a:t>Deliver resources 24/7</a:t>
            </a:r>
          </a:p>
          <a:p>
            <a:pPr>
              <a:buFontTx/>
              <a:buChar char="•"/>
            </a:pPr>
            <a:r>
              <a:rPr lang="en-US" sz="2000" b="1" dirty="0" smtClean="0"/>
              <a:t>Integrate library tools in popular sites</a:t>
            </a:r>
          </a:p>
          <a:p>
            <a:pPr>
              <a:buFontTx/>
              <a:buChar char="•"/>
            </a:pPr>
            <a:r>
              <a:rPr lang="en-US" sz="2000" b="1" dirty="0" smtClean="0"/>
              <a:t>Provide links &amp; reminders</a:t>
            </a:r>
          </a:p>
          <a:p>
            <a:pPr>
              <a:buFontTx/>
              <a:buChar char="•"/>
            </a:pPr>
            <a:r>
              <a:rPr lang="en-US" sz="2000" b="1" dirty="0" smtClean="0"/>
              <a:t>Make interfaces more like web browsers</a:t>
            </a:r>
          </a:p>
          <a:p>
            <a:pPr>
              <a:buFontTx/>
              <a:buChar char="•"/>
            </a:pPr>
            <a:r>
              <a:rPr lang="en-US" sz="2000" b="1" dirty="0" smtClean="0"/>
              <a:t>Accommodate different &amp; personalized discovery &amp; access preferences</a:t>
            </a:r>
          </a:p>
          <a:p>
            <a:pPr>
              <a:buFontTx/>
              <a:buChar char="•"/>
            </a:pPr>
            <a:r>
              <a:rPr lang="en-US" sz="2000" b="1" dirty="0" smtClean="0"/>
              <a:t>Offer multiple service modes</a:t>
            </a:r>
          </a:p>
          <a:p>
            <a:pPr>
              <a:buFontTx/>
              <a:buChar char="•"/>
            </a:pPr>
            <a:r>
              <a:rPr lang="en-US" sz="2000" b="1" dirty="0" smtClean="0"/>
              <a:t>Provide opportunities for collaboration</a:t>
            </a:r>
          </a:p>
          <a:p>
            <a:pPr>
              <a:buFontTx/>
              <a:buChar char="•"/>
            </a:pPr>
            <a:r>
              <a:rPr lang="en-US" sz="2000" b="1" dirty="0" smtClean="0"/>
              <a:t>Offer help at time of need</a:t>
            </a:r>
          </a:p>
          <a:p>
            <a:pPr lvl="1">
              <a:buFontTx/>
              <a:buChar char="•"/>
            </a:pPr>
            <a:r>
              <a:rPr lang="en-US" sz="1800" b="1" dirty="0" smtClean="0"/>
              <a:t>Chat/IM on library </a:t>
            </a:r>
          </a:p>
          <a:p>
            <a:pPr lvl="2">
              <a:buFontTx/>
              <a:buChar char="•"/>
            </a:pPr>
            <a:r>
              <a:rPr lang="en-US" sz="1600" b="1" dirty="0" smtClean="0"/>
              <a:t>Web site</a:t>
            </a:r>
          </a:p>
          <a:p>
            <a:pPr lvl="2">
              <a:buFontTx/>
              <a:buChar char="•"/>
            </a:pPr>
            <a:r>
              <a:rPr lang="en-US" sz="1600" b="1" dirty="0" smtClean="0"/>
              <a:t>Online catalog</a:t>
            </a:r>
          </a:p>
        </p:txBody>
      </p:sp>
      <p:pic>
        <p:nvPicPr>
          <p:cNvPr id="50180" name="Picture 4" descr="C:\Users\hoode\Downloads\MP900422706.JPG"/>
          <p:cNvPicPr>
            <a:picLocks noChangeAspect="1" noChangeArrowheads="1"/>
          </p:cNvPicPr>
          <p:nvPr/>
        </p:nvPicPr>
        <p:blipFill>
          <a:blip r:embed="rId3" cstate="print"/>
          <a:srcRect/>
          <a:stretch>
            <a:fillRect/>
          </a:stretch>
        </p:blipFill>
        <p:spPr bwMode="auto">
          <a:xfrm>
            <a:off x="6477000" y="2133600"/>
            <a:ext cx="2133600" cy="3657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re hydrant is internet.png"/>
          <p:cNvPicPr>
            <a:picLocks noGrp="1" noChangeAspect="1"/>
          </p:cNvPicPr>
          <p:nvPr>
            <p:ph sz="half" idx="4294967295"/>
          </p:nvPr>
        </p:nvPicPr>
        <p:blipFill>
          <a:blip r:embed="rId3" cstate="print"/>
          <a:stretch>
            <a:fillRect/>
          </a:stretch>
        </p:blipFill>
        <p:spPr>
          <a:xfrm>
            <a:off x="1038225" y="982663"/>
            <a:ext cx="7486650" cy="5016500"/>
          </a:xfr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What Mobile Technology Undergraduate Students Own</a:t>
            </a:r>
            <a:endParaRPr lang="en-US" b="1" dirty="0">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3"/>
          <a:srcRect l="32321" t="24059" r="12738" b="23366"/>
          <a:stretch>
            <a:fillRect/>
          </a:stretch>
        </p:blipFill>
        <p:spPr bwMode="auto">
          <a:xfrm>
            <a:off x="152400" y="962025"/>
            <a:ext cx="8791575" cy="5057775"/>
          </a:xfrm>
          <a:prstGeom prst="rect">
            <a:avLst/>
          </a:prstGeom>
          <a:noFill/>
          <a:ln w="9525">
            <a:noFill/>
            <a:miter lim="800000"/>
            <a:headEnd/>
            <a:tailEnd/>
          </a:ln>
        </p:spPr>
      </p:pic>
      <p:sp>
        <p:nvSpPr>
          <p:cNvPr id="9" name="TextBox 8"/>
          <p:cNvSpPr txBox="1"/>
          <p:nvPr/>
        </p:nvSpPr>
        <p:spPr>
          <a:xfrm>
            <a:off x="3133725" y="5943600"/>
            <a:ext cx="3600451" cy="246221"/>
          </a:xfrm>
          <a:prstGeom prst="rect">
            <a:avLst/>
          </a:prstGeom>
          <a:noFill/>
        </p:spPr>
        <p:txBody>
          <a:bodyPr wrap="square" rtlCol="0">
            <a:spAutoFit/>
          </a:bodyPr>
          <a:lstStyle/>
          <a:p>
            <a:r>
              <a:rPr lang="en-US" sz="1000" dirty="0" smtClean="0"/>
              <a:t>(</a:t>
            </a:r>
            <a:r>
              <a:rPr lang="en-US" sz="1000" dirty="0" err="1" smtClean="0"/>
              <a:t>Dahlstrom</a:t>
            </a:r>
            <a:r>
              <a:rPr lang="en-US" sz="1000" dirty="0" smtClean="0"/>
              <a:t>, de Boor, </a:t>
            </a:r>
            <a:r>
              <a:rPr lang="en-US" sz="1000" dirty="0" err="1" smtClean="0"/>
              <a:t>Grunwald</a:t>
            </a:r>
            <a:r>
              <a:rPr lang="en-US" sz="1000" dirty="0" smtClean="0"/>
              <a:t>, &amp; </a:t>
            </a:r>
            <a:r>
              <a:rPr lang="en-US" sz="1000" dirty="0" err="1" smtClean="0"/>
              <a:t>Vockley</a:t>
            </a:r>
            <a:r>
              <a:rPr lang="en-US" sz="1000" dirty="0" smtClean="0"/>
              <a:t>, 2011) </a:t>
            </a:r>
            <a:endParaRPr lang="en-US" sz="10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How Undergraduate Students Use Their Smartphones</a:t>
            </a:r>
            <a:endParaRPr lang="en-US" b="1" dirty="0">
              <a:effectLst>
                <a:outerShdw blurRad="38100" dist="38100" dir="2700000" algn="tl">
                  <a:srgbClr val="000000">
                    <a:alpha val="43137"/>
                  </a:srgbClr>
                </a:outerShdw>
              </a:effectLst>
            </a:endParaRPr>
          </a:p>
        </p:txBody>
      </p:sp>
      <p:sp>
        <p:nvSpPr>
          <p:cNvPr id="8" name="TextBox 7"/>
          <p:cNvSpPr txBox="1"/>
          <p:nvPr/>
        </p:nvSpPr>
        <p:spPr>
          <a:xfrm>
            <a:off x="6200775" y="3686175"/>
            <a:ext cx="847725" cy="369332"/>
          </a:xfrm>
          <a:prstGeom prst="rect">
            <a:avLst/>
          </a:prstGeom>
          <a:noFill/>
        </p:spPr>
        <p:txBody>
          <a:bodyPr wrap="square" rtlCol="0">
            <a:spAutoFit/>
          </a:bodyPr>
          <a:lstStyle/>
          <a:p>
            <a:r>
              <a:rPr lang="en-US" b="1" dirty="0" smtClean="0">
                <a:latin typeface="+mj-lt"/>
              </a:rPr>
              <a:t>24%</a:t>
            </a:r>
            <a:endParaRPr lang="en-US" b="1" dirty="0">
              <a:latin typeface="+mj-lt"/>
            </a:endParaRPr>
          </a:p>
        </p:txBody>
      </p:sp>
      <p:sp>
        <p:nvSpPr>
          <p:cNvPr id="6" name="TextBox 5"/>
          <p:cNvSpPr txBox="1"/>
          <p:nvPr/>
        </p:nvSpPr>
        <p:spPr>
          <a:xfrm>
            <a:off x="6315075" y="5772150"/>
            <a:ext cx="2828925" cy="276999"/>
          </a:xfrm>
          <a:prstGeom prst="rect">
            <a:avLst/>
          </a:prstGeom>
          <a:noFill/>
        </p:spPr>
        <p:txBody>
          <a:bodyPr wrap="square" rtlCol="0">
            <a:spAutoFit/>
          </a:bodyPr>
          <a:lstStyle/>
          <a:p>
            <a:r>
              <a:rPr lang="en-US" sz="1200" dirty="0" err="1" smtClean="0"/>
              <a:t>Connaway</a:t>
            </a:r>
            <a:r>
              <a:rPr lang="en-US" sz="1200" dirty="0" smtClean="0"/>
              <a:t> for OCLC Research, 2012</a:t>
            </a:r>
            <a:endParaRPr lang="en-US" sz="1200" dirty="0"/>
          </a:p>
        </p:txBody>
      </p:sp>
      <p:pic>
        <p:nvPicPr>
          <p:cNvPr id="2050" name="Picture 2"/>
          <p:cNvPicPr>
            <a:picLocks noChangeAspect="1" noChangeArrowheads="1"/>
          </p:cNvPicPr>
          <p:nvPr/>
        </p:nvPicPr>
        <p:blipFill>
          <a:blip r:embed="rId3"/>
          <a:srcRect l="32321" t="26535" r="12738" b="23960"/>
          <a:stretch>
            <a:fillRect/>
          </a:stretch>
        </p:blipFill>
        <p:spPr bwMode="auto">
          <a:xfrm>
            <a:off x="219075" y="1323975"/>
            <a:ext cx="8791575" cy="4762500"/>
          </a:xfrm>
          <a:prstGeom prst="rect">
            <a:avLst/>
          </a:prstGeom>
          <a:noFill/>
          <a:ln w="9525">
            <a:noFill/>
            <a:miter lim="800000"/>
            <a:headEnd/>
            <a:tailEnd/>
          </a:ln>
        </p:spPr>
      </p:pic>
      <p:sp>
        <p:nvSpPr>
          <p:cNvPr id="9" name="TextBox 8"/>
          <p:cNvSpPr txBox="1"/>
          <p:nvPr/>
        </p:nvSpPr>
        <p:spPr>
          <a:xfrm>
            <a:off x="3133725" y="5943600"/>
            <a:ext cx="3600451" cy="246221"/>
          </a:xfrm>
          <a:prstGeom prst="rect">
            <a:avLst/>
          </a:prstGeom>
          <a:noFill/>
        </p:spPr>
        <p:txBody>
          <a:bodyPr wrap="square" rtlCol="0">
            <a:spAutoFit/>
          </a:bodyPr>
          <a:lstStyle/>
          <a:p>
            <a:r>
              <a:rPr lang="en-US" sz="1000" dirty="0" smtClean="0"/>
              <a:t>(</a:t>
            </a:r>
            <a:r>
              <a:rPr lang="en-US" sz="1000" dirty="0" err="1" smtClean="0"/>
              <a:t>Dahlstrom</a:t>
            </a:r>
            <a:r>
              <a:rPr lang="en-US" sz="1000" dirty="0" smtClean="0"/>
              <a:t>, de Boor, </a:t>
            </a:r>
            <a:r>
              <a:rPr lang="en-US" sz="1000" dirty="0" err="1" smtClean="0"/>
              <a:t>Grunwald</a:t>
            </a:r>
            <a:r>
              <a:rPr lang="en-US" sz="1000" dirty="0" smtClean="0"/>
              <a:t>, &amp; </a:t>
            </a:r>
            <a:r>
              <a:rPr lang="en-US" sz="1000" dirty="0" err="1" smtClean="0"/>
              <a:t>Vockley</a:t>
            </a:r>
            <a:r>
              <a:rPr lang="en-US" sz="1000" dirty="0" smtClean="0"/>
              <a:t>, 2011) </a:t>
            </a:r>
            <a:endParaRPr lang="en-US" sz="10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294845">
            <a:off x="5352386" y="5532675"/>
            <a:ext cx="3057823" cy="353943"/>
          </a:xfrm>
          <a:prstGeom prst="rect">
            <a:avLst/>
          </a:prstGeom>
          <a:noFill/>
        </p:spPr>
        <p:txBody>
          <a:bodyPr wrap="square" rtlCol="0">
            <a:spAutoFit/>
          </a:bodyPr>
          <a:lstStyle/>
          <a:p>
            <a:pPr algn="ctr"/>
            <a:r>
              <a:rPr lang="en-US" sz="1700" dirty="0" smtClean="0">
                <a:latin typeface="Bradley Hand ITC" pitchFamily="66" charset="0"/>
              </a:rPr>
              <a:t>Types of questions</a:t>
            </a:r>
            <a:endParaRPr lang="en-US" sz="1700" dirty="0">
              <a:latin typeface="Bradley Hand ITC" pitchFamily="66" charset="0"/>
            </a:endParaRPr>
          </a:p>
        </p:txBody>
      </p:sp>
      <p:sp>
        <p:nvSpPr>
          <p:cNvPr id="4" name="Title 3"/>
          <p:cNvSpPr>
            <a:spLocks noGrp="1"/>
          </p:cNvSpPr>
          <p:nvPr>
            <p:ph type="title"/>
          </p:nvPr>
        </p:nvSpPr>
        <p:spPr>
          <a:xfrm>
            <a:off x="664257" y="1419225"/>
            <a:ext cx="7772400" cy="3352800"/>
          </a:xfrm>
        </p:spPr>
        <p:txBody>
          <a:bodyPr/>
          <a:lstStyle/>
          <a:p>
            <a:r>
              <a:rPr lang="en-US" dirty="0" smtClean="0"/>
              <a:t>What We Can Do</a:t>
            </a:r>
            <a:endParaRPr lang="en-US" dirty="0"/>
          </a:p>
        </p:txBody>
      </p:sp>
      <p:pic>
        <p:nvPicPr>
          <p:cNvPr id="11" name="Picture 2" descr="C:\Users\dardena\AppData\Local\Microsoft\Windows\Temporary Internet Files\Content.IE5\I9N1BYRM\MP900433115[1].jpg"/>
          <p:cNvPicPr>
            <a:picLocks noChangeAspect="1" noChangeArrowheads="1"/>
          </p:cNvPicPr>
          <p:nvPr/>
        </p:nvPicPr>
        <p:blipFill>
          <a:blip r:embed="rId3"/>
          <a:srcRect l="27851" t="12648" r="25000" b="17638"/>
          <a:stretch>
            <a:fillRect/>
          </a:stretch>
        </p:blipFill>
        <p:spPr bwMode="auto">
          <a:xfrm rot="316927">
            <a:off x="5679227" y="2537515"/>
            <a:ext cx="3120160" cy="3698943"/>
          </a:xfrm>
          <a:prstGeom prst="rect">
            <a:avLst/>
          </a:prstGeom>
          <a:noFill/>
        </p:spPr>
      </p:pic>
      <p:sp>
        <p:nvSpPr>
          <p:cNvPr id="14" name="TextBox 13"/>
          <p:cNvSpPr txBox="1"/>
          <p:nvPr/>
        </p:nvSpPr>
        <p:spPr>
          <a:xfrm rot="466370">
            <a:off x="6149647" y="5553535"/>
            <a:ext cx="1918364" cy="353943"/>
          </a:xfrm>
          <a:prstGeom prst="rect">
            <a:avLst/>
          </a:prstGeom>
          <a:noFill/>
        </p:spPr>
        <p:txBody>
          <a:bodyPr wrap="square" rtlCol="0">
            <a:spAutoFit/>
          </a:bodyPr>
          <a:lstStyle/>
          <a:p>
            <a:r>
              <a:rPr lang="en-US" sz="1700" dirty="0" smtClean="0">
                <a:latin typeface="Bradley Hand ITC" pitchFamily="66" charset="0"/>
              </a:rPr>
              <a:t>VRS Superpowers</a:t>
            </a:r>
          </a:p>
        </p:txBody>
      </p:sp>
      <p:pic>
        <p:nvPicPr>
          <p:cNvPr id="3074" name="Picture 2" descr="C:\Users\dardena\AppData\Local\Microsoft\Windows\Temporary Internet Files\Content.IE5\IFXUBJ0A\MP900431819[1].jpg"/>
          <p:cNvPicPr>
            <a:picLocks noChangeAspect="1" noChangeArrowheads="1"/>
          </p:cNvPicPr>
          <p:nvPr/>
        </p:nvPicPr>
        <p:blipFill>
          <a:blip r:embed="rId4"/>
          <a:srcRect l="25107" t="5200" r="5172" b="23042"/>
          <a:stretch>
            <a:fillRect/>
          </a:stretch>
        </p:blipFill>
        <p:spPr bwMode="auto">
          <a:xfrm rot="320673">
            <a:off x="5794341" y="2705979"/>
            <a:ext cx="2918272" cy="2766487"/>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23825"/>
            <a:ext cx="8534400" cy="609600"/>
          </a:xfrm>
        </p:spPr>
        <p:txBody>
          <a:bodyPr/>
          <a:lstStyle/>
          <a:p>
            <a:pPr>
              <a:defRPr/>
            </a:pPr>
            <a:r>
              <a:rPr lang="en-US" b="1" dirty="0" smtClean="0">
                <a:effectLst>
                  <a:outerShdw blurRad="38100" dist="38100" dir="2700000" algn="tl">
                    <a:srgbClr val="000000">
                      <a:alpha val="43137"/>
                    </a:srgbClr>
                  </a:outerShdw>
                </a:effectLst>
              </a:rPr>
              <a:t>Lack of Knowledge that VR Exists: </a:t>
            </a:r>
            <a:br>
              <a:rPr lang="en-US" b="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VR Non-users Online Survey</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pic>
        <p:nvPicPr>
          <p:cNvPr id="21508" name="Picture 7" descr="C:\Users\hoode\Downloads\MP900443253.JPG"/>
          <p:cNvPicPr>
            <a:picLocks noChangeAspect="1" noChangeArrowheads="1"/>
          </p:cNvPicPr>
          <p:nvPr/>
        </p:nvPicPr>
        <p:blipFill>
          <a:blip r:embed="rId3" cstate="print"/>
          <a:srcRect/>
          <a:stretch>
            <a:fillRect/>
          </a:stretch>
        </p:blipFill>
        <p:spPr bwMode="auto">
          <a:xfrm>
            <a:off x="5638800" y="2447925"/>
            <a:ext cx="3089275" cy="3935413"/>
          </a:xfrm>
          <a:prstGeom prst="rect">
            <a:avLst/>
          </a:prstGeom>
          <a:noFill/>
          <a:ln w="9525">
            <a:noFill/>
            <a:miter lim="800000"/>
            <a:headEnd/>
            <a:tailEnd/>
          </a:ln>
        </p:spPr>
      </p:pic>
      <p:grpSp>
        <p:nvGrpSpPr>
          <p:cNvPr id="5" name="Group 7"/>
          <p:cNvGrpSpPr/>
          <p:nvPr/>
        </p:nvGrpSpPr>
        <p:grpSpPr>
          <a:xfrm>
            <a:off x="676276" y="1238250"/>
            <a:ext cx="4114800" cy="2903315"/>
            <a:chOff x="457201" y="1600200"/>
            <a:chExt cx="4114800" cy="2903315"/>
          </a:xfrm>
        </p:grpSpPr>
        <p:sp>
          <p:nvSpPr>
            <p:cNvPr id="6" name="Rounded Rectangle 5"/>
            <p:cNvSpPr/>
            <p:nvPr/>
          </p:nvSpPr>
          <p:spPr>
            <a:xfrm>
              <a:off x="457201" y="1600200"/>
              <a:ext cx="4114800" cy="2658992"/>
            </a:xfrm>
            <a:prstGeom prst="roundRect">
              <a:avLst>
                <a:gd name="adj" fmla="val 4488"/>
              </a:avLst>
            </a:prstGeom>
            <a:solidFill>
              <a:srgbClr val="2178B5"/>
            </a:solid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r>
                <a:rPr lang="en-US" sz="2000" b="1" dirty="0" smtClean="0"/>
                <a:t>“I’ve never used this type of service and never knew it was available—that’s probably why I never tried it.”</a:t>
              </a:r>
            </a:p>
            <a:p>
              <a:pPr algn="ctr">
                <a:spcBef>
                  <a:spcPts val="1200"/>
                </a:spcBef>
              </a:pPr>
              <a:r>
                <a:rPr lang="en-US" sz="1200" b="1" cap="all" dirty="0" smtClean="0"/>
                <a:t>millennial</a:t>
              </a:r>
              <a:endParaRPr lang="en-US" sz="1200" b="1" cap="all" dirty="0"/>
            </a:p>
          </p:txBody>
        </p:sp>
        <p:sp>
          <p:nvSpPr>
            <p:cNvPr id="7" name="Isosceles Triangle 6"/>
            <p:cNvSpPr/>
            <p:nvPr/>
          </p:nvSpPr>
          <p:spPr>
            <a:xfrm rot="10800000">
              <a:off x="3843001" y="4247647"/>
              <a:ext cx="505498" cy="255868"/>
            </a:xfrm>
            <a:prstGeom prst="triangle">
              <a:avLst>
                <a:gd name="adj" fmla="val 12314"/>
              </a:avLst>
            </a:prstGeom>
            <a:solidFill>
              <a:srgbClr val="2178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rPr>
              <a:t>Market VRS</a:t>
            </a:r>
            <a:endParaRPr lang="en-US" b="1" dirty="0">
              <a:effectLst>
                <a:outerShdw blurRad="38100" dist="38100" dir="2700000" algn="tl">
                  <a:srgbClr val="000000">
                    <a:alpha val="43137"/>
                  </a:srgbClr>
                </a:outerShdw>
              </a:effectLst>
            </a:endParaRPr>
          </a:p>
        </p:txBody>
      </p:sp>
      <p:pic>
        <p:nvPicPr>
          <p:cNvPr id="6" name="Content Placeholder 4" descr="text a librarian.jpg"/>
          <p:cNvPicPr>
            <a:picLocks noGrp="1" noChangeAspect="1"/>
          </p:cNvPicPr>
          <p:nvPr>
            <p:ph sz="half" idx="4294967295"/>
          </p:nvPr>
        </p:nvPicPr>
        <p:blipFill>
          <a:blip r:embed="rId3" cstate="print"/>
          <a:srcRect r="2762"/>
          <a:stretch>
            <a:fillRect/>
          </a:stretch>
        </p:blipFill>
        <p:spPr>
          <a:xfrm>
            <a:off x="6046788" y="1587500"/>
            <a:ext cx="3097212" cy="4824413"/>
          </a:xfrm>
        </p:spPr>
      </p:pic>
      <p:sp>
        <p:nvSpPr>
          <p:cNvPr id="12" name="Rectangle 11"/>
          <p:cNvSpPr/>
          <p:nvPr/>
        </p:nvSpPr>
        <p:spPr>
          <a:xfrm>
            <a:off x="276225" y="1433342"/>
            <a:ext cx="4191000" cy="3825663"/>
          </a:xfrm>
          <a:prstGeom prst="rect">
            <a:avLst/>
          </a:prstGeom>
        </p:spPr>
        <p:txBody>
          <a:bodyPr wrap="square">
            <a:spAutoFit/>
          </a:bodyPr>
          <a:lstStyle/>
          <a:p>
            <a:pPr marL="238125" indent="-225425">
              <a:lnSpc>
                <a:spcPct val="120000"/>
              </a:lnSpc>
              <a:spcBef>
                <a:spcPct val="50000"/>
              </a:spcBef>
              <a:buClr>
                <a:srgbClr val="FF7600"/>
              </a:buClr>
              <a:buFont typeface="Arial" pitchFamily="34" charset="0"/>
              <a:buChar char="•"/>
            </a:pPr>
            <a:r>
              <a:rPr lang="en-US" b="1" dirty="0" smtClean="0">
                <a:latin typeface="+mj-lt"/>
              </a:rPr>
              <a:t>Market &amp; publicize services</a:t>
            </a:r>
          </a:p>
          <a:p>
            <a:pPr marL="695325" lvl="1" indent="-225425">
              <a:lnSpc>
                <a:spcPct val="120000"/>
              </a:lnSpc>
              <a:spcBef>
                <a:spcPct val="50000"/>
              </a:spcBef>
              <a:buClr>
                <a:srgbClr val="FF7600"/>
              </a:buClr>
              <a:buFont typeface="Arial" pitchFamily="34" charset="0"/>
              <a:buChar char="•"/>
            </a:pPr>
            <a:r>
              <a:rPr lang="en-US" b="1" dirty="0" smtClean="0">
                <a:latin typeface="+mj-lt"/>
              </a:rPr>
              <a:t>Don’t know what is available</a:t>
            </a:r>
          </a:p>
          <a:p>
            <a:pPr marL="1152525" lvl="2" indent="-225425">
              <a:lnSpc>
                <a:spcPct val="120000"/>
              </a:lnSpc>
              <a:spcBef>
                <a:spcPct val="50000"/>
              </a:spcBef>
              <a:buClr>
                <a:srgbClr val="FF7600"/>
              </a:buClr>
              <a:buFont typeface="Arial" pitchFamily="34" charset="0"/>
              <a:buChar char="•"/>
            </a:pPr>
            <a:r>
              <a:rPr lang="en-US" sz="1600" b="1" dirty="0" smtClean="0">
                <a:latin typeface="+mj-lt"/>
              </a:rPr>
              <a:t>Text</a:t>
            </a:r>
          </a:p>
          <a:p>
            <a:pPr marL="1152525" lvl="2" indent="-225425">
              <a:lnSpc>
                <a:spcPct val="120000"/>
              </a:lnSpc>
              <a:spcBef>
                <a:spcPct val="50000"/>
              </a:spcBef>
              <a:buClr>
                <a:srgbClr val="FF7600"/>
              </a:buClr>
              <a:buFont typeface="Arial" pitchFamily="34" charset="0"/>
              <a:buChar char="•"/>
            </a:pPr>
            <a:r>
              <a:rPr lang="en-US" sz="1600" b="1" dirty="0" smtClean="0">
                <a:latin typeface="+mj-lt"/>
              </a:rPr>
              <a:t>Email</a:t>
            </a:r>
          </a:p>
          <a:p>
            <a:pPr marL="1152525" lvl="2" indent="-225425">
              <a:lnSpc>
                <a:spcPct val="120000"/>
              </a:lnSpc>
              <a:spcBef>
                <a:spcPct val="50000"/>
              </a:spcBef>
              <a:buClr>
                <a:srgbClr val="FF7600"/>
              </a:buClr>
              <a:buFont typeface="Arial" pitchFamily="34" charset="0"/>
              <a:buChar char="•"/>
            </a:pPr>
            <a:r>
              <a:rPr lang="en-US" sz="1600" b="1" dirty="0" smtClean="0">
                <a:latin typeface="+mj-lt"/>
              </a:rPr>
              <a:t>Chat</a:t>
            </a:r>
          </a:p>
          <a:p>
            <a:pPr marL="1152525" lvl="2" indent="-225425">
              <a:lnSpc>
                <a:spcPct val="120000"/>
              </a:lnSpc>
              <a:spcBef>
                <a:spcPct val="50000"/>
              </a:spcBef>
              <a:buClr>
                <a:srgbClr val="FF7600"/>
              </a:buClr>
              <a:buFont typeface="Arial" pitchFamily="34" charset="0"/>
              <a:buChar char="•"/>
            </a:pPr>
            <a:r>
              <a:rPr lang="en-US" sz="1600" b="1" dirty="0" smtClean="0">
                <a:latin typeface="+mj-lt"/>
              </a:rPr>
              <a:t>Phone</a:t>
            </a:r>
          </a:p>
          <a:p>
            <a:pPr marL="1152525" lvl="2" indent="-225425">
              <a:lnSpc>
                <a:spcPct val="120000"/>
              </a:lnSpc>
              <a:spcBef>
                <a:spcPct val="50000"/>
              </a:spcBef>
              <a:buClr>
                <a:srgbClr val="FF7600"/>
              </a:buClr>
              <a:buFont typeface="Arial" pitchFamily="34" charset="0"/>
              <a:buChar char="•"/>
            </a:pPr>
            <a:r>
              <a:rPr lang="en-US" sz="1600" b="1" dirty="0" smtClean="0">
                <a:latin typeface="+mj-lt"/>
              </a:rPr>
              <a:t>Face-to-face</a:t>
            </a:r>
          </a:p>
          <a:p>
            <a:pPr marL="1152525" lvl="2" indent="-225425">
              <a:lnSpc>
                <a:spcPct val="120000"/>
              </a:lnSpc>
              <a:spcBef>
                <a:spcPct val="50000"/>
              </a:spcBef>
              <a:buClr>
                <a:srgbClr val="FF7600"/>
              </a:buClr>
              <a:buFont typeface="Arial" pitchFamily="34" charset="0"/>
              <a:buChar char="•"/>
            </a:pPr>
            <a:r>
              <a:rPr lang="en-US" sz="1600" b="1" dirty="0" err="1" smtClean="0">
                <a:latin typeface="+mj-lt"/>
              </a:rPr>
              <a:t>Facebook</a:t>
            </a:r>
            <a:endParaRPr lang="en-US" sz="1600" b="1" dirty="0" smtClean="0">
              <a:latin typeface="+mj-lt"/>
            </a:endParaRPr>
          </a:p>
          <a:p>
            <a:pPr marL="1152525" lvl="2" indent="-225425">
              <a:lnSpc>
                <a:spcPct val="120000"/>
              </a:lnSpc>
              <a:spcBef>
                <a:spcPct val="50000"/>
              </a:spcBef>
              <a:buClr>
                <a:srgbClr val="FF7600"/>
              </a:buClr>
              <a:buFont typeface="Arial" pitchFamily="34" charset="0"/>
              <a:buChar char="•"/>
            </a:pPr>
            <a:r>
              <a:rPr lang="en-US" sz="1600" b="1" dirty="0" smtClean="0">
                <a:latin typeface="+mj-lt"/>
              </a:rPr>
              <a:t>Skype</a:t>
            </a:r>
          </a:p>
        </p:txBody>
      </p:sp>
      <p:sp>
        <p:nvSpPr>
          <p:cNvPr id="5" name="TextBox 4"/>
          <p:cNvSpPr txBox="1"/>
          <p:nvPr/>
        </p:nvSpPr>
        <p:spPr>
          <a:xfrm>
            <a:off x="3095625" y="5924550"/>
            <a:ext cx="2390775" cy="246221"/>
          </a:xfrm>
          <a:prstGeom prst="rect">
            <a:avLst/>
          </a:prstGeom>
          <a:noFill/>
        </p:spPr>
        <p:txBody>
          <a:bodyPr wrap="square" rtlCol="0">
            <a:spAutoFit/>
          </a:bodyPr>
          <a:lstStyle/>
          <a:p>
            <a:r>
              <a:rPr lang="en-US" sz="1000" dirty="0" smtClean="0"/>
              <a:t>(Radford &amp; </a:t>
            </a:r>
            <a:r>
              <a:rPr lang="en-US" sz="1000" dirty="0" err="1" smtClean="0"/>
              <a:t>Connaway</a:t>
            </a:r>
            <a:r>
              <a:rPr lang="en-US" sz="1000" dirty="0" smtClean="0"/>
              <a:t>, 2010)</a:t>
            </a:r>
            <a:endParaRPr lang="en-US" sz="100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b="1" dirty="0" smtClean="0">
                <a:effectLst>
                  <a:outerShdw blurRad="38100" dist="38100" dir="2700000" algn="tl">
                    <a:srgbClr val="000000">
                      <a:alpha val="43137"/>
                    </a:srgbClr>
                  </a:outerShdw>
                </a:effectLst>
              </a:rPr>
              <a:t>Top Recommendation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Attract Potential Users</a:t>
            </a:r>
            <a:endParaRPr lang="en-US" b="1" dirty="0">
              <a:effectLst>
                <a:outerShdw blurRad="38100" dist="38100" dir="2700000" algn="tl">
                  <a:srgbClr val="000000">
                    <a:alpha val="43137"/>
                  </a:srgbClr>
                </a:outerShdw>
              </a:effectLst>
            </a:endParaRPr>
          </a:p>
        </p:txBody>
      </p:sp>
      <p:sp>
        <p:nvSpPr>
          <p:cNvPr id="24579" name="Content Placeholder 2"/>
          <p:cNvSpPr>
            <a:spLocks noGrp="1"/>
          </p:cNvSpPr>
          <p:nvPr>
            <p:ph idx="4294967295"/>
          </p:nvPr>
        </p:nvSpPr>
        <p:spPr>
          <a:xfrm>
            <a:off x="476250" y="2212975"/>
            <a:ext cx="3927475" cy="2254250"/>
          </a:xfrm>
        </p:spPr>
        <p:txBody>
          <a:bodyPr>
            <a:normAutofit/>
          </a:bodyPr>
          <a:lstStyle/>
          <a:p>
            <a:r>
              <a:rPr lang="en-US" sz="2000" b="1" dirty="0" smtClean="0"/>
              <a:t>Introduce &amp; demonstrate online alternatives during in-person reference sessions, library use instruction classes &amp; library programs</a:t>
            </a:r>
          </a:p>
        </p:txBody>
      </p:sp>
      <p:pic>
        <p:nvPicPr>
          <p:cNvPr id="24580" name="Picture 4" descr="MP900402247.JPG"/>
          <p:cNvPicPr>
            <a:picLocks noChangeAspect="1"/>
          </p:cNvPicPr>
          <p:nvPr/>
        </p:nvPicPr>
        <p:blipFill>
          <a:blip r:embed="rId3" cstate="print"/>
          <a:srcRect/>
          <a:stretch>
            <a:fillRect/>
          </a:stretch>
        </p:blipFill>
        <p:spPr bwMode="auto">
          <a:xfrm>
            <a:off x="5638800" y="1600200"/>
            <a:ext cx="2995613" cy="4492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5" y="0"/>
            <a:ext cx="8534400" cy="443753"/>
          </a:xfrm>
        </p:spPr>
        <p:txBody>
          <a:bodyPr>
            <a:noAutofit/>
          </a:bodyPr>
          <a:lstStyle/>
          <a:p>
            <a:pPr>
              <a:defRPr/>
            </a:pPr>
            <a:r>
              <a:rPr lang="en-US" b="1" dirty="0" smtClean="0">
                <a:effectLst>
                  <a:outerShdw blurRad="38100" dist="38100" dir="2700000" algn="tl">
                    <a:srgbClr val="000000">
                      <a:alpha val="43137"/>
                    </a:srgbClr>
                  </a:outerShdw>
                </a:effectLst>
                <a:latin typeface="+mn-lt"/>
              </a:rPr>
              <a:t>Two Views of What’s Effective in VR Experiences</a:t>
            </a:r>
            <a:endParaRPr lang="en-US" b="1" dirty="0">
              <a:effectLst>
                <a:outerShdw blurRad="38100" dist="38100" dir="2700000" algn="tl">
                  <a:srgbClr val="000000">
                    <a:alpha val="43137"/>
                  </a:srgbClr>
                </a:outerShdw>
              </a:effectLst>
              <a:latin typeface="+mn-lt"/>
            </a:endParaRPr>
          </a:p>
        </p:txBody>
      </p:sp>
      <p:sp>
        <p:nvSpPr>
          <p:cNvPr id="25603" name="Content Placeholder 4"/>
          <p:cNvSpPr>
            <a:spLocks noGrp="1"/>
          </p:cNvSpPr>
          <p:nvPr>
            <p:ph sz="half" idx="4294967295"/>
          </p:nvPr>
        </p:nvSpPr>
        <p:spPr>
          <a:xfrm>
            <a:off x="533400" y="969963"/>
            <a:ext cx="3619500" cy="4202112"/>
          </a:xfrm>
        </p:spPr>
        <p:txBody>
          <a:bodyPr>
            <a:normAutofit/>
          </a:bodyPr>
          <a:lstStyle/>
          <a:p>
            <a:pPr marL="12700" indent="0">
              <a:buNone/>
            </a:pPr>
            <a:r>
              <a:rPr lang="en-US" sz="2000" b="1" dirty="0" smtClean="0"/>
              <a:t>Users:</a:t>
            </a:r>
          </a:p>
          <a:p>
            <a:pPr marL="12700" indent="0"/>
            <a:r>
              <a:rPr lang="en-US" sz="2000" b="1" dirty="0" smtClean="0"/>
              <a:t>Convenience</a:t>
            </a:r>
          </a:p>
          <a:p>
            <a:pPr marL="12700" indent="0">
              <a:buFontTx/>
              <a:buChar char="•"/>
            </a:pPr>
            <a:r>
              <a:rPr lang="en-US" sz="2000" b="1" dirty="0" smtClean="0"/>
              <a:t> Comfort with service</a:t>
            </a:r>
          </a:p>
          <a:p>
            <a:pPr marL="12700" indent="0">
              <a:buFontTx/>
              <a:buChar char="•"/>
            </a:pPr>
            <a:r>
              <a:rPr lang="en-US" sz="2000" b="1" dirty="0" smtClean="0"/>
              <a:t> Accuracy</a:t>
            </a:r>
          </a:p>
          <a:p>
            <a:pPr marL="12700" indent="0">
              <a:buFontTx/>
              <a:buChar char="•"/>
            </a:pPr>
            <a:r>
              <a:rPr lang="en-US" sz="2000" b="1" dirty="0" smtClean="0"/>
              <a:t>Positive attitude</a:t>
            </a:r>
          </a:p>
          <a:p>
            <a:pPr marL="12700" indent="0">
              <a:buFontTx/>
              <a:buChar char="•"/>
            </a:pPr>
            <a:r>
              <a:rPr lang="en-US" sz="2000" b="1" dirty="0" smtClean="0"/>
              <a:t>Good communication skills</a:t>
            </a:r>
          </a:p>
          <a:p>
            <a:pPr marL="12700" indent="0">
              <a:buFontTx/>
              <a:buChar char="•"/>
            </a:pPr>
            <a:r>
              <a:rPr lang="en-US" sz="2000" b="1" dirty="0" smtClean="0"/>
              <a:t>Relationships with librarians</a:t>
            </a:r>
          </a:p>
        </p:txBody>
      </p:sp>
      <p:sp>
        <p:nvSpPr>
          <p:cNvPr id="25604" name="Content Placeholder 6"/>
          <p:cNvSpPr>
            <a:spLocks noGrp="1"/>
          </p:cNvSpPr>
          <p:nvPr>
            <p:ph sz="half" idx="4294967295"/>
          </p:nvPr>
        </p:nvSpPr>
        <p:spPr>
          <a:xfrm>
            <a:off x="5248275" y="979488"/>
            <a:ext cx="3657600" cy="4202112"/>
          </a:xfrm>
        </p:spPr>
        <p:txBody>
          <a:bodyPr>
            <a:normAutofit/>
          </a:bodyPr>
          <a:lstStyle/>
          <a:p>
            <a:pPr marL="12700" indent="0">
              <a:buNone/>
            </a:pPr>
            <a:r>
              <a:rPr lang="en-US" sz="2000" b="1" dirty="0" smtClean="0"/>
              <a:t>Librarians:</a:t>
            </a:r>
          </a:p>
          <a:p>
            <a:pPr marL="12700" indent="0">
              <a:buFontTx/>
              <a:buChar char="•"/>
            </a:pPr>
            <a:r>
              <a:rPr lang="en-US" sz="2000" b="1" dirty="0" smtClean="0"/>
              <a:t> Ability to leverage complex &amp; specialized knowledge</a:t>
            </a:r>
          </a:p>
          <a:p>
            <a:pPr marL="12700" indent="0">
              <a:buFontTx/>
              <a:buChar char="•"/>
            </a:pPr>
            <a:r>
              <a:rPr lang="en-US" sz="2000" b="1" dirty="0" smtClean="0"/>
              <a:t> Positive attitudes, responses, &amp; feedback</a:t>
            </a:r>
          </a:p>
          <a:p>
            <a:pPr marL="12700" indent="0">
              <a:buFontTx/>
              <a:buChar char="•"/>
            </a:pPr>
            <a:r>
              <a:rPr lang="en-US" sz="2000" b="1" dirty="0" smtClean="0"/>
              <a:t> VR tools &amp; hybrid communication modes</a:t>
            </a:r>
          </a:p>
          <a:p>
            <a:pPr marL="12700" indent="0">
              <a:buFontTx/>
              <a:buChar char="•"/>
            </a:pPr>
            <a:r>
              <a:rPr lang="en-US" sz="2000" b="1" dirty="0" smtClean="0"/>
              <a:t>Relationships with users</a:t>
            </a:r>
          </a:p>
        </p:txBody>
      </p:sp>
      <p:pic>
        <p:nvPicPr>
          <p:cNvPr id="8" name="Picture 7" descr="thumbs-up-down.jpg"/>
          <p:cNvPicPr>
            <a:picLocks noChangeAspect="1"/>
          </p:cNvPicPr>
          <p:nvPr/>
        </p:nvPicPr>
        <p:blipFill>
          <a:blip r:embed="rId3">
            <a:clrChange>
              <a:clrFrom>
                <a:srgbClr val="FCFCFC"/>
              </a:clrFrom>
              <a:clrTo>
                <a:srgbClr val="FCFCFC">
                  <a:alpha val="0"/>
                </a:srgbClr>
              </a:clrTo>
            </a:clrChange>
          </a:blip>
          <a:srcRect l="50227"/>
          <a:stretch>
            <a:fillRect/>
          </a:stretch>
        </p:blipFill>
        <p:spPr>
          <a:xfrm flipH="1">
            <a:off x="2313" y="4304727"/>
            <a:ext cx="1408378" cy="1924136"/>
          </a:xfrm>
          <a:prstGeom prst="rect">
            <a:avLst/>
          </a:prstGeom>
        </p:spPr>
      </p:pic>
      <p:pic>
        <p:nvPicPr>
          <p:cNvPr id="9" name="Picture 8" descr="thumbs-up-down.jpg"/>
          <p:cNvPicPr>
            <a:picLocks noChangeAspect="1"/>
          </p:cNvPicPr>
          <p:nvPr/>
        </p:nvPicPr>
        <p:blipFill>
          <a:blip r:embed="rId3"/>
          <a:srcRect l="51317"/>
          <a:stretch>
            <a:fillRect/>
          </a:stretch>
        </p:blipFill>
        <p:spPr>
          <a:xfrm>
            <a:off x="7766475" y="4296830"/>
            <a:ext cx="1377525" cy="1924136"/>
          </a:xfrm>
          <a:prstGeom prst="rect">
            <a:avLst/>
          </a:prstGeom>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umbs-up-down.jpg"/>
          <p:cNvPicPr>
            <a:picLocks noChangeAspect="1"/>
          </p:cNvPicPr>
          <p:nvPr/>
        </p:nvPicPr>
        <p:blipFill>
          <a:blip r:embed="rId3"/>
          <a:srcRect r="49129"/>
          <a:stretch>
            <a:fillRect/>
          </a:stretch>
        </p:blipFill>
        <p:spPr>
          <a:xfrm>
            <a:off x="0" y="4308835"/>
            <a:ext cx="1439452" cy="1924136"/>
          </a:xfrm>
          <a:prstGeom prst="rect">
            <a:avLst/>
          </a:prstGeom>
        </p:spPr>
      </p:pic>
      <p:sp>
        <p:nvSpPr>
          <p:cNvPr id="7" name="Title 6"/>
          <p:cNvSpPr>
            <a:spLocks noGrp="1"/>
          </p:cNvSpPr>
          <p:nvPr>
            <p:ph type="title"/>
          </p:nvPr>
        </p:nvSpPr>
        <p:spPr/>
        <p:txBody>
          <a:bodyPr>
            <a:noAutofit/>
          </a:bodyPr>
          <a:lstStyle/>
          <a:p>
            <a:pPr>
              <a:defRPr/>
            </a:pPr>
            <a:r>
              <a:rPr lang="en-US" b="1" dirty="0" smtClean="0">
                <a:solidFill>
                  <a:srgbClr val="FFFFFF"/>
                </a:solidFill>
                <a:effectLst>
                  <a:outerShdw blurRad="38100" dist="38100" dir="2700000" algn="tl">
                    <a:srgbClr val="000000">
                      <a:alpha val="43137"/>
                    </a:srgbClr>
                  </a:outerShdw>
                </a:effectLst>
              </a:rPr>
              <a:t>Two Views of What’s Not Effective in VR Experiences</a:t>
            </a:r>
            <a:endParaRPr lang="en-US" b="1" dirty="0">
              <a:effectLst>
                <a:outerShdw blurRad="38100" dist="38100" dir="2700000" algn="tl">
                  <a:srgbClr val="000000">
                    <a:alpha val="43137"/>
                  </a:srgbClr>
                </a:outerShdw>
              </a:effectLst>
            </a:endParaRPr>
          </a:p>
        </p:txBody>
      </p:sp>
      <p:sp>
        <p:nvSpPr>
          <p:cNvPr id="26627" name="Content Placeholder 7"/>
          <p:cNvSpPr>
            <a:spLocks noGrp="1"/>
          </p:cNvSpPr>
          <p:nvPr>
            <p:ph sz="half" idx="4294967295"/>
          </p:nvPr>
        </p:nvSpPr>
        <p:spPr>
          <a:xfrm>
            <a:off x="533400" y="1019175"/>
            <a:ext cx="3775075" cy="4202113"/>
          </a:xfrm>
        </p:spPr>
        <p:txBody>
          <a:bodyPr>
            <a:normAutofit/>
          </a:bodyPr>
          <a:lstStyle/>
          <a:p>
            <a:pPr marL="12700" indent="0">
              <a:buNone/>
            </a:pPr>
            <a:r>
              <a:rPr lang="en-US" sz="2000" b="1" dirty="0" smtClean="0"/>
              <a:t>Users:</a:t>
            </a:r>
          </a:p>
          <a:p>
            <a:pPr marL="12700" indent="0">
              <a:buFontTx/>
              <a:buChar char="•"/>
            </a:pPr>
            <a:r>
              <a:rPr lang="en-US" sz="2000" b="1" dirty="0" smtClean="0"/>
              <a:t> Abrupt, dismissive answers</a:t>
            </a:r>
          </a:p>
          <a:p>
            <a:pPr marL="12700" indent="0">
              <a:buFontTx/>
              <a:buChar char="•"/>
            </a:pPr>
            <a:r>
              <a:rPr lang="en-US" sz="2000" b="1" dirty="0" smtClean="0"/>
              <a:t> Grumpy, ill-informed or uninterested librarians</a:t>
            </a:r>
          </a:p>
          <a:p>
            <a:pPr marL="12700" indent="0">
              <a:buFontTx/>
              <a:buChar char="•"/>
            </a:pPr>
            <a:r>
              <a:rPr lang="en-US" sz="2000" b="1" dirty="0" smtClean="0"/>
              <a:t> Poor wrap-up</a:t>
            </a:r>
          </a:p>
          <a:p>
            <a:pPr marL="12700" indent="0">
              <a:buFontTx/>
              <a:buChar char="•"/>
            </a:pPr>
            <a:r>
              <a:rPr lang="en-US" sz="2000" b="1" dirty="0" smtClean="0"/>
              <a:t>Limiting time of session</a:t>
            </a:r>
          </a:p>
          <a:p>
            <a:pPr marL="12700" indent="0">
              <a:buFontTx/>
              <a:buChar char="•"/>
            </a:pPr>
            <a:r>
              <a:rPr lang="en-US" sz="2000" b="1" dirty="0" smtClean="0"/>
              <a:t>Being sent to Google</a:t>
            </a:r>
          </a:p>
          <a:p>
            <a:pPr marL="12700" indent="0">
              <a:buFontTx/>
              <a:buChar char="•"/>
            </a:pPr>
            <a:r>
              <a:rPr lang="en-US" sz="2000" b="1" dirty="0" smtClean="0"/>
              <a:t>Failing or refusing to provide info</a:t>
            </a:r>
          </a:p>
          <a:p>
            <a:pPr marL="12700" indent="0">
              <a:buNone/>
            </a:pPr>
            <a:endParaRPr lang="en-US" sz="2000" b="1" dirty="0" smtClean="0"/>
          </a:p>
        </p:txBody>
      </p:sp>
      <p:sp>
        <p:nvSpPr>
          <p:cNvPr id="26628" name="Content Placeholder 8"/>
          <p:cNvSpPr>
            <a:spLocks noGrp="1"/>
          </p:cNvSpPr>
          <p:nvPr>
            <p:ph sz="half" idx="4294967295"/>
          </p:nvPr>
        </p:nvSpPr>
        <p:spPr>
          <a:xfrm>
            <a:off x="5330825" y="1076325"/>
            <a:ext cx="3775075" cy="4202113"/>
          </a:xfrm>
        </p:spPr>
        <p:txBody>
          <a:bodyPr>
            <a:normAutofit/>
          </a:bodyPr>
          <a:lstStyle/>
          <a:p>
            <a:pPr marL="12700" indent="0">
              <a:buNone/>
            </a:pPr>
            <a:r>
              <a:rPr lang="en-US" sz="2000" b="1" dirty="0" smtClean="0"/>
              <a:t>Librarians:</a:t>
            </a:r>
          </a:p>
          <a:p>
            <a:pPr marL="12700" indent="0">
              <a:buFontTx/>
              <a:buChar char="•"/>
            </a:pPr>
            <a:r>
              <a:rPr lang="en-US" sz="2000" b="1" dirty="0" smtClean="0"/>
              <a:t> Convoluted &amp; confusing questions</a:t>
            </a:r>
          </a:p>
          <a:p>
            <a:pPr marL="12700" indent="0">
              <a:buFontTx/>
              <a:buChar char="•"/>
            </a:pPr>
            <a:r>
              <a:rPr lang="en-US" sz="2000" b="1" dirty="0" smtClean="0"/>
              <a:t> Rude, impatient &amp;/or disappearing users</a:t>
            </a:r>
          </a:p>
          <a:p>
            <a:pPr marL="12700" indent="0">
              <a:buFontTx/>
              <a:buChar char="•"/>
            </a:pPr>
            <a:r>
              <a:rPr lang="en-US" sz="2000" b="1" dirty="0" smtClean="0"/>
              <a:t> Unrealistic expectations</a:t>
            </a:r>
          </a:p>
          <a:p>
            <a:pPr marL="12700" indent="0">
              <a:buFontTx/>
              <a:buChar char="•"/>
            </a:pPr>
            <a:r>
              <a:rPr lang="en-US" sz="2000" b="1" dirty="0" smtClean="0"/>
              <a:t>Unreceptive to suggestions</a:t>
            </a:r>
          </a:p>
        </p:txBody>
      </p:sp>
      <p:pic>
        <p:nvPicPr>
          <p:cNvPr id="8" name="Picture 7" descr="thumbs-up-down.jpg"/>
          <p:cNvPicPr>
            <a:picLocks noChangeAspect="1"/>
          </p:cNvPicPr>
          <p:nvPr/>
        </p:nvPicPr>
        <p:blipFill>
          <a:blip r:embed="rId3"/>
          <a:srcRect r="49129"/>
          <a:stretch>
            <a:fillRect/>
          </a:stretch>
        </p:blipFill>
        <p:spPr>
          <a:xfrm flipH="1">
            <a:off x="7704548" y="4308835"/>
            <a:ext cx="1439452" cy="1924136"/>
          </a:xfrm>
          <a:prstGeom prst="rect">
            <a:avLst/>
          </a:prstGeom>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Recommendations from CIT Findings</a:t>
            </a:r>
            <a:endParaRPr lang="en-US" b="1" dirty="0">
              <a:effectLst>
                <a:outerShdw blurRad="38100" dist="38100" dir="2700000" algn="tl">
                  <a:srgbClr val="000000">
                    <a:alpha val="43137"/>
                  </a:srgbClr>
                </a:outerShdw>
              </a:effectLst>
            </a:endParaRPr>
          </a:p>
        </p:txBody>
      </p:sp>
      <p:sp>
        <p:nvSpPr>
          <p:cNvPr id="44035" name="Content Placeholder 2"/>
          <p:cNvSpPr>
            <a:spLocks noGrp="1"/>
          </p:cNvSpPr>
          <p:nvPr>
            <p:ph idx="4294967295"/>
          </p:nvPr>
        </p:nvSpPr>
        <p:spPr>
          <a:xfrm>
            <a:off x="316006" y="1512608"/>
            <a:ext cx="4538382" cy="3664510"/>
          </a:xfrm>
        </p:spPr>
        <p:txBody>
          <a:bodyPr>
            <a:noAutofit/>
          </a:bodyPr>
          <a:lstStyle/>
          <a:p>
            <a:pPr>
              <a:buFontTx/>
              <a:buChar char="•"/>
            </a:pPr>
            <a:r>
              <a:rPr lang="en-US" sz="2000" b="1" dirty="0" smtClean="0"/>
              <a:t>Ask open questions</a:t>
            </a:r>
          </a:p>
          <a:p>
            <a:pPr>
              <a:buFontTx/>
              <a:buChar char="•"/>
            </a:pPr>
            <a:r>
              <a:rPr lang="en-US" sz="2000" b="1" dirty="0" smtClean="0"/>
              <a:t>Portray positive attitude</a:t>
            </a:r>
          </a:p>
          <a:p>
            <a:pPr>
              <a:buFontTx/>
              <a:buChar char="•"/>
            </a:pPr>
            <a:r>
              <a:rPr lang="en-US" sz="2000" b="1" dirty="0" smtClean="0"/>
              <a:t>Provide specific &amp; accurate answers</a:t>
            </a:r>
          </a:p>
          <a:p>
            <a:pPr>
              <a:buFontTx/>
              <a:buChar char="•"/>
            </a:pPr>
            <a:r>
              <a:rPr lang="en-US" sz="2000" b="1" dirty="0" smtClean="0"/>
              <a:t>Clarify questions</a:t>
            </a:r>
          </a:p>
          <a:p>
            <a:pPr>
              <a:buFontTx/>
              <a:buChar char="•"/>
            </a:pPr>
            <a:r>
              <a:rPr lang="en-US" sz="2000" b="1" dirty="0" smtClean="0"/>
              <a:t>Take your time</a:t>
            </a:r>
          </a:p>
          <a:p>
            <a:pPr>
              <a:buFontTx/>
              <a:buChar char="•"/>
            </a:pPr>
            <a:r>
              <a:rPr lang="en-US" sz="2000" b="1" dirty="0" smtClean="0"/>
              <a:t>Pay attention to “close”</a:t>
            </a:r>
          </a:p>
          <a:p>
            <a:pPr>
              <a:buFontTx/>
              <a:buChar char="•"/>
            </a:pPr>
            <a:r>
              <a:rPr lang="en-US" sz="2000" b="1" dirty="0" smtClean="0"/>
              <a:t>Always be pleasant &amp; polite</a:t>
            </a:r>
          </a:p>
        </p:txBody>
      </p:sp>
      <p:pic>
        <p:nvPicPr>
          <p:cNvPr id="44036" name="Picture 4" descr="C:\Users\hoode\Downloads\MP900430494.JPG"/>
          <p:cNvPicPr>
            <a:picLocks noChangeAspect="1" noChangeArrowheads="1"/>
          </p:cNvPicPr>
          <p:nvPr/>
        </p:nvPicPr>
        <p:blipFill>
          <a:blip r:embed="rId3" cstate="print"/>
          <a:srcRect/>
          <a:stretch>
            <a:fillRect/>
          </a:stretch>
        </p:blipFill>
        <p:spPr bwMode="auto">
          <a:xfrm>
            <a:off x="5715000" y="1905000"/>
            <a:ext cx="2971800" cy="3962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0" y="0"/>
            <a:ext cx="9144000" cy="6858000"/>
          </a:xfrm>
          <a:prstGeom prst="rect">
            <a:avLst/>
          </a:prstGeom>
          <a:solidFill>
            <a:srgbClr val="006699"/>
          </a:solidFill>
          <a:ln w="9525" algn="ctr">
            <a:solidFill>
              <a:schemeClr val="hlink"/>
            </a:solidFill>
            <a:round/>
            <a:headEnd/>
            <a:tailEnd/>
          </a:ln>
        </p:spPr>
        <p:txBody>
          <a:bodyPr wrap="none" lIns="0" tIns="0" rIns="0" bIns="0" anchor="ctr"/>
          <a:lstStyle/>
          <a:p>
            <a:endParaRPr lang="en-US"/>
          </a:p>
        </p:txBody>
      </p:sp>
      <p:pic>
        <p:nvPicPr>
          <p:cNvPr id="28675" name="Picture 4" descr="C:\Users\hoode\AppData\Local\Microsoft\Windows\Temporary Internet Files\Content.Outlook\S3YIQLXG\jpg\Chart2-1.jpg"/>
          <p:cNvPicPr>
            <a:picLocks noChangeAspect="1" noChangeArrowheads="1"/>
          </p:cNvPicPr>
          <p:nvPr/>
        </p:nvPicPr>
        <p:blipFill>
          <a:blip r:embed="rId3" cstate="print"/>
          <a:srcRect/>
          <a:stretch>
            <a:fillRect/>
          </a:stretch>
        </p:blipFill>
        <p:spPr bwMode="auto">
          <a:xfrm>
            <a:off x="0" y="1336675"/>
            <a:ext cx="9144000" cy="4184650"/>
          </a:xfrm>
          <a:prstGeom prst="rect">
            <a:avLst/>
          </a:prstGeom>
          <a:noFill/>
          <a:ln w="9525">
            <a:noFill/>
            <a:miter lim="800000"/>
            <a:headEnd/>
            <a:tailEnd/>
          </a:ln>
        </p:spPr>
      </p:pic>
      <p:sp>
        <p:nvSpPr>
          <p:cNvPr id="4" name="Title 1"/>
          <p:cNvSpPr>
            <a:spLocks noGrp="1"/>
          </p:cNvSpPr>
          <p:nvPr>
            <p:ph type="title"/>
          </p:nvPr>
        </p:nvSpPr>
        <p:spPr>
          <a:xfrm>
            <a:off x="0" y="0"/>
            <a:ext cx="9144000" cy="1284288"/>
          </a:xfrm>
        </p:spPr>
        <p:txBody>
          <a:bodyPr>
            <a:normAutofit/>
          </a:bodyPr>
          <a:lstStyle/>
          <a:p>
            <a:pPr>
              <a:defRPr/>
            </a:pPr>
            <a:r>
              <a:rPr lang="en-US" sz="2000" b="1" dirty="0" smtClean="0">
                <a:solidFill>
                  <a:schemeClr val="bg1"/>
                </a:solidFill>
                <a:effectLst>
                  <a:outerShdw blurRad="38100" dist="38100" dir="2700000" algn="tl">
                    <a:srgbClr val="000000">
                      <a:alpha val="43137"/>
                    </a:srgbClr>
                  </a:outerShdw>
                </a:effectLst>
              </a:rPr>
              <a:t>Mode for Developing Best Relationship: </a:t>
            </a:r>
            <a:br>
              <a:rPr lang="en-US" sz="2000" b="1" dirty="0" smtClean="0">
                <a:solidFill>
                  <a:schemeClr val="bg1"/>
                </a:solidFill>
                <a:effectLst>
                  <a:outerShdw blurRad="38100" dist="38100" dir="2700000" algn="tl">
                    <a:srgbClr val="000000">
                      <a:alpha val="43137"/>
                    </a:srgbClr>
                  </a:outerShdw>
                </a:effectLst>
              </a:rPr>
            </a:br>
            <a:r>
              <a:rPr lang="en-US" sz="2000" b="1" dirty="0" smtClean="0">
                <a:solidFill>
                  <a:schemeClr val="bg1"/>
                </a:solidFill>
                <a:effectLst>
                  <a:outerShdw blurRad="38100" dist="38100" dir="2700000" algn="tl">
                    <a:srgbClr val="000000">
                      <a:alpha val="43137"/>
                    </a:srgbClr>
                  </a:outerShdw>
                </a:effectLst>
              </a:rPr>
              <a:t>VR Users &amp; Librarians</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rPr>
              <a:t>Virtual Reference Services</a:t>
            </a:r>
            <a:endParaRPr lang="en-US" b="1" dirty="0">
              <a:effectLst>
                <a:outerShdw blurRad="38100" dist="38100" dir="2700000" algn="tl">
                  <a:srgbClr val="000000">
                    <a:alpha val="43137"/>
                  </a:srgbClr>
                </a:outerShdw>
              </a:effectLst>
            </a:endParaRPr>
          </a:p>
        </p:txBody>
      </p:sp>
      <p:pic>
        <p:nvPicPr>
          <p:cNvPr id="7" name="Content Placeholder 6" descr="global2.jpg"/>
          <p:cNvPicPr>
            <a:picLocks noGrp="1" noChangeAspect="1"/>
          </p:cNvPicPr>
          <p:nvPr>
            <p:ph sz="half" idx="4294967295"/>
          </p:nvPr>
        </p:nvPicPr>
        <p:blipFill>
          <a:blip r:embed="rId3" cstate="print"/>
          <a:srcRect t="15836" b="17604"/>
          <a:stretch>
            <a:fillRect/>
          </a:stretch>
        </p:blipFill>
        <p:spPr>
          <a:xfrm>
            <a:off x="-1" y="3171825"/>
            <a:ext cx="9144001" cy="3038475"/>
          </a:xfrm>
        </p:spPr>
      </p:pic>
      <p:sp>
        <p:nvSpPr>
          <p:cNvPr id="3" name="Content Placeholder 2"/>
          <p:cNvSpPr>
            <a:spLocks noGrp="1"/>
          </p:cNvSpPr>
          <p:nvPr>
            <p:ph sz="half" idx="4294967295"/>
          </p:nvPr>
        </p:nvSpPr>
        <p:spPr>
          <a:xfrm>
            <a:off x="482974" y="1366371"/>
            <a:ext cx="4889500" cy="2190750"/>
          </a:xfrm>
        </p:spPr>
        <p:txBody>
          <a:bodyPr/>
          <a:lstStyle/>
          <a:p>
            <a:pPr>
              <a:buFont typeface="Arial" pitchFamily="34" charset="0"/>
              <a:buChar char="•"/>
            </a:pPr>
            <a:r>
              <a:rPr lang="en-US" sz="2200" b="1" dirty="0" smtClean="0"/>
              <a:t>Global reach</a:t>
            </a:r>
          </a:p>
          <a:p>
            <a:pPr>
              <a:buFont typeface="Arial" pitchFamily="34" charset="0"/>
              <a:buChar char="•"/>
            </a:pPr>
            <a:r>
              <a:rPr lang="en-US" sz="2200" b="1" dirty="0" smtClean="0"/>
              <a:t>Anytime/anywhere access</a:t>
            </a:r>
          </a:p>
          <a:p>
            <a:pPr>
              <a:buFont typeface="Arial" pitchFamily="34" charset="0"/>
              <a:buChar char="•"/>
            </a:pPr>
            <a:r>
              <a:rPr lang="en-US" sz="2200" b="1" dirty="0" smtClean="0"/>
              <a:t>Cooperative services may reduce costs</a:t>
            </a:r>
            <a:endParaRPr lang="en-US" b="1" dirty="0" smtClean="0"/>
          </a:p>
          <a:p>
            <a:endParaRPr lang="en-US" sz="1000" dirty="0" smtClean="0">
              <a:solidFill>
                <a:srgbClr val="FF0000"/>
              </a:solidFill>
            </a:endParaRPr>
          </a:p>
          <a:p>
            <a:pPr lvl="1">
              <a:buFont typeface="Arial" pitchFamily="34" charset="0"/>
              <a:buChar char="•"/>
            </a:pPr>
            <a:endParaRPr lang="en-US" sz="2000" dirty="0" smtClean="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0"/>
            <a:ext cx="9144000" cy="6858000"/>
          </a:xfrm>
          <a:prstGeom prst="rect">
            <a:avLst/>
          </a:prstGeom>
          <a:solidFill>
            <a:srgbClr val="006699"/>
          </a:solidFill>
          <a:ln w="9525" algn="ctr">
            <a:solidFill>
              <a:schemeClr val="hlink"/>
            </a:solidFill>
            <a:round/>
            <a:headEnd/>
            <a:tailEnd/>
          </a:ln>
        </p:spPr>
        <p:txBody>
          <a:bodyPr wrap="none" lIns="0" tIns="0" rIns="0" bIns="0" anchor="ctr"/>
          <a:lstStyle/>
          <a:p>
            <a:endParaRPr lang="en-US"/>
          </a:p>
        </p:txBody>
      </p:sp>
      <p:pic>
        <p:nvPicPr>
          <p:cNvPr id="29699" name="Picture 4" descr="C:\Users\hoode\AppData\Local\Microsoft\Windows\Temporary Internet Files\Content.Outlook\S3YIQLXG\jpg\Chart2-2.jpg"/>
          <p:cNvPicPr>
            <a:picLocks noChangeAspect="1" noChangeArrowheads="1"/>
          </p:cNvPicPr>
          <p:nvPr/>
        </p:nvPicPr>
        <p:blipFill>
          <a:blip r:embed="rId3" cstate="print"/>
          <a:srcRect/>
          <a:stretch>
            <a:fillRect/>
          </a:stretch>
        </p:blipFill>
        <p:spPr bwMode="auto">
          <a:xfrm>
            <a:off x="0" y="1395413"/>
            <a:ext cx="9144000" cy="4067175"/>
          </a:xfrm>
          <a:prstGeom prst="rect">
            <a:avLst/>
          </a:prstGeom>
          <a:noFill/>
          <a:ln w="9525">
            <a:noFill/>
            <a:miter lim="800000"/>
            <a:headEnd/>
            <a:tailEnd/>
          </a:ln>
        </p:spPr>
      </p:pic>
      <p:sp>
        <p:nvSpPr>
          <p:cNvPr id="4" name="Title 1"/>
          <p:cNvSpPr>
            <a:spLocks noGrp="1"/>
          </p:cNvSpPr>
          <p:nvPr>
            <p:ph type="title"/>
          </p:nvPr>
        </p:nvSpPr>
        <p:spPr>
          <a:xfrm>
            <a:off x="1" y="152400"/>
            <a:ext cx="9144000" cy="1284288"/>
          </a:xfrm>
        </p:spPr>
        <p:txBody>
          <a:bodyPr>
            <a:noAutofit/>
          </a:bodyPr>
          <a:lstStyle/>
          <a:p>
            <a:pPr>
              <a:defRPr/>
            </a:pPr>
            <a:r>
              <a:rPr lang="en-US" sz="2000" b="1" dirty="0" smtClean="0">
                <a:solidFill>
                  <a:schemeClr val="bg1"/>
                </a:solidFill>
                <a:effectLst>
                  <a:outerShdw blurRad="38100" dist="38100" dir="2700000" algn="tl">
                    <a:srgbClr val="000000">
                      <a:alpha val="43137"/>
                    </a:srgbClr>
                  </a:outerShdw>
                </a:effectLst>
              </a:rPr>
              <a:t>Making Personal Connections:</a:t>
            </a:r>
            <a:br>
              <a:rPr lang="en-US" sz="2000" b="1" dirty="0" smtClean="0">
                <a:solidFill>
                  <a:schemeClr val="bg1"/>
                </a:solidFill>
                <a:effectLst>
                  <a:outerShdw blurRad="38100" dist="38100" dir="2700000" algn="tl">
                    <a:srgbClr val="000000">
                      <a:alpha val="43137"/>
                    </a:srgbClr>
                  </a:outerShdw>
                </a:effectLst>
              </a:rPr>
            </a:br>
            <a:r>
              <a:rPr lang="en-US" sz="2000" b="1" dirty="0" smtClean="0">
                <a:solidFill>
                  <a:schemeClr val="bg1"/>
                </a:solidFill>
                <a:effectLst>
                  <a:outerShdw blurRad="38100" dist="38100" dir="2700000" algn="tl">
                    <a:srgbClr val="000000">
                      <a:alpha val="43137"/>
                    </a:srgbClr>
                  </a:outerShdw>
                </a:effectLst>
              </a:rPr>
              <a:t>VR Librarians</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b="1" dirty="0" smtClean="0">
                <a:effectLst>
                  <a:outerShdw blurRad="38100" dist="38100" dir="2700000" algn="tl">
                    <a:srgbClr val="000000">
                      <a:alpha val="43137"/>
                    </a:srgbClr>
                  </a:outerShdw>
                </a:effectLst>
              </a:rPr>
              <a:t>What’s Effective:</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Importance of Query Clarification</a:t>
            </a:r>
            <a:endParaRPr lang="en-US" b="1" dirty="0">
              <a:effectLst>
                <a:outerShdw blurRad="38100" dist="38100" dir="2700000" algn="tl">
                  <a:srgbClr val="000000">
                    <a:alpha val="43137"/>
                  </a:srgbClr>
                </a:outerShdw>
              </a:effectLst>
            </a:endParaRPr>
          </a:p>
        </p:txBody>
      </p:sp>
      <p:sp>
        <p:nvSpPr>
          <p:cNvPr id="45059" name="Content Placeholder 2"/>
          <p:cNvSpPr>
            <a:spLocks noGrp="1"/>
          </p:cNvSpPr>
          <p:nvPr>
            <p:ph sz="half" idx="4294967295"/>
          </p:nvPr>
        </p:nvSpPr>
        <p:spPr>
          <a:xfrm>
            <a:off x="342900" y="1476375"/>
            <a:ext cx="4308475" cy="3581400"/>
          </a:xfrm>
        </p:spPr>
        <p:txBody>
          <a:bodyPr>
            <a:normAutofit/>
          </a:bodyPr>
          <a:lstStyle/>
          <a:p>
            <a:pPr marL="12700" indent="0"/>
            <a:endParaRPr lang="en-US" sz="2000" b="1" dirty="0" smtClean="0"/>
          </a:p>
          <a:p>
            <a:pPr marL="12700" indent="0">
              <a:buFontTx/>
              <a:buChar char="•"/>
            </a:pPr>
            <a:r>
              <a:rPr lang="en-US" sz="2000" b="1" dirty="0" smtClean="0"/>
              <a:t> Found to boost accuracy</a:t>
            </a:r>
          </a:p>
          <a:p>
            <a:pPr marL="12700" indent="0">
              <a:buFontTx/>
              <a:buChar char="•"/>
            </a:pPr>
            <a:r>
              <a:rPr lang="en-US" sz="2000" b="1" dirty="0" smtClean="0"/>
              <a:t> Use variety of clarifying questions</a:t>
            </a:r>
          </a:p>
          <a:p>
            <a:pPr marL="12700" indent="0">
              <a:buFontTx/>
              <a:buChar char="•"/>
            </a:pPr>
            <a:r>
              <a:rPr lang="en-US" sz="2000" b="1" dirty="0" smtClean="0"/>
              <a:t> Expect clarifying questions from users</a:t>
            </a:r>
          </a:p>
          <a:p>
            <a:pPr marL="12700" indent="0">
              <a:buFontTx/>
              <a:buChar char="•"/>
            </a:pPr>
            <a:r>
              <a:rPr lang="en-US" sz="2000" b="1" dirty="0" smtClean="0"/>
              <a:t> Use follow-up questions to verify  needs are met</a:t>
            </a:r>
          </a:p>
        </p:txBody>
      </p:sp>
      <p:pic>
        <p:nvPicPr>
          <p:cNvPr id="45060" name="Picture 4" descr="C:\Users\hoode\Downloads\MP900440966.JPG"/>
          <p:cNvPicPr>
            <a:picLocks noChangeAspect="1" noChangeArrowheads="1"/>
          </p:cNvPicPr>
          <p:nvPr/>
        </p:nvPicPr>
        <p:blipFill>
          <a:blip r:embed="rId3" cstate="print"/>
          <a:srcRect/>
          <a:stretch>
            <a:fillRect/>
          </a:stretch>
        </p:blipFill>
        <p:spPr bwMode="auto">
          <a:xfrm>
            <a:off x="4989700" y="1952625"/>
            <a:ext cx="3859025" cy="2895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Conclusions</a:t>
            </a:r>
            <a:endParaRPr lang="en-US" b="1" dirty="0">
              <a:effectLst>
                <a:outerShdw blurRad="38100" dist="38100" dir="2700000" algn="tl">
                  <a:srgbClr val="000000">
                    <a:alpha val="43137"/>
                  </a:srgbClr>
                </a:outerShdw>
              </a:effectLst>
            </a:endParaRPr>
          </a:p>
        </p:txBody>
      </p:sp>
      <p:sp>
        <p:nvSpPr>
          <p:cNvPr id="51203" name="Content Placeholder 2"/>
          <p:cNvSpPr>
            <a:spLocks noGrp="1"/>
          </p:cNvSpPr>
          <p:nvPr>
            <p:ph idx="4294967295"/>
          </p:nvPr>
        </p:nvSpPr>
        <p:spPr>
          <a:xfrm>
            <a:off x="219075" y="1457325"/>
            <a:ext cx="5410200" cy="4191000"/>
          </a:xfrm>
        </p:spPr>
        <p:txBody>
          <a:bodyPr>
            <a:normAutofit/>
          </a:bodyPr>
          <a:lstStyle/>
          <a:p>
            <a:pPr>
              <a:buFontTx/>
              <a:buChar char="•"/>
            </a:pPr>
            <a:r>
              <a:rPr lang="en-US" sz="2000" b="1" dirty="0" smtClean="0"/>
              <a:t>It’s all about the relationships</a:t>
            </a:r>
          </a:p>
          <a:p>
            <a:pPr>
              <a:buFontTx/>
              <a:buChar char="•"/>
            </a:pPr>
            <a:r>
              <a:rPr lang="en-US" sz="2000" b="1" dirty="0" smtClean="0"/>
              <a:t>Death of ready reference exaggerated</a:t>
            </a:r>
          </a:p>
          <a:p>
            <a:pPr>
              <a:buFontTx/>
              <a:buChar char="•"/>
            </a:pPr>
            <a:r>
              <a:rPr lang="en-US" sz="2000" b="1" dirty="0" smtClean="0"/>
              <a:t>To boost accuracy</a:t>
            </a:r>
          </a:p>
          <a:p>
            <a:pPr lvl="1"/>
            <a:r>
              <a:rPr lang="en-US" sz="1800" b="1" dirty="0" smtClean="0"/>
              <a:t>Clarify question </a:t>
            </a:r>
          </a:p>
          <a:p>
            <a:pPr lvl="1"/>
            <a:r>
              <a:rPr lang="en-US" sz="1800" b="1" dirty="0" smtClean="0"/>
              <a:t>Answer specific question </a:t>
            </a:r>
          </a:p>
          <a:p>
            <a:pPr>
              <a:buFontTx/>
              <a:buChar char="•"/>
            </a:pPr>
            <a:r>
              <a:rPr lang="en-US" sz="2000" b="1" dirty="0" smtClean="0"/>
              <a:t>Convenience is the hook</a:t>
            </a:r>
          </a:p>
          <a:p>
            <a:pPr>
              <a:buFontTx/>
              <a:buChar char="•"/>
            </a:pPr>
            <a:r>
              <a:rPr lang="en-US" sz="2000" b="1" dirty="0" smtClean="0"/>
              <a:t>Marketing matters</a:t>
            </a:r>
          </a:p>
        </p:txBody>
      </p:sp>
      <p:sp>
        <p:nvSpPr>
          <p:cNvPr id="6" name="TextBox 5"/>
          <p:cNvSpPr txBox="1"/>
          <p:nvPr/>
        </p:nvSpPr>
        <p:spPr>
          <a:xfrm rot="-300000">
            <a:off x="7048500" y="3724275"/>
            <a:ext cx="1352550" cy="246221"/>
          </a:xfrm>
          <a:prstGeom prst="rect">
            <a:avLst/>
          </a:prstGeom>
          <a:noFill/>
        </p:spPr>
        <p:txBody>
          <a:bodyPr wrap="square" rtlCol="0">
            <a:spAutoFit/>
          </a:bodyPr>
          <a:lstStyle/>
          <a:p>
            <a:r>
              <a:rPr lang="en-US" sz="1000" dirty="0" smtClean="0">
                <a:solidFill>
                  <a:schemeClr val="bg1"/>
                </a:solidFill>
                <a:latin typeface="Aharoni" pitchFamily="2" charset="-79"/>
                <a:cs typeface="Aharoni" pitchFamily="2" charset="-79"/>
              </a:rPr>
              <a:t>RELATIONSHIPS</a:t>
            </a:r>
            <a:endParaRPr lang="en-US" sz="1000" dirty="0">
              <a:solidFill>
                <a:schemeClr val="bg1"/>
              </a:solidFill>
              <a:latin typeface="Aharoni" pitchFamily="2" charset="-79"/>
              <a:cs typeface="Aharoni" pitchFamily="2" charset="-79"/>
            </a:endParaRPr>
          </a:p>
        </p:txBody>
      </p:sp>
      <p:sp>
        <p:nvSpPr>
          <p:cNvPr id="7" name="TextBox 6"/>
          <p:cNvSpPr txBox="1"/>
          <p:nvPr/>
        </p:nvSpPr>
        <p:spPr>
          <a:xfrm rot="-420000">
            <a:off x="7229475" y="4333875"/>
            <a:ext cx="1352550" cy="246221"/>
          </a:xfrm>
          <a:prstGeom prst="rect">
            <a:avLst/>
          </a:prstGeom>
          <a:noFill/>
        </p:spPr>
        <p:txBody>
          <a:bodyPr wrap="square" rtlCol="0">
            <a:spAutoFit/>
          </a:bodyPr>
          <a:lstStyle/>
          <a:p>
            <a:r>
              <a:rPr lang="en-US" sz="1000" dirty="0" smtClean="0">
                <a:solidFill>
                  <a:schemeClr val="bg1"/>
                </a:solidFill>
                <a:latin typeface="Aharoni" pitchFamily="2" charset="-79"/>
                <a:cs typeface="Aharoni" pitchFamily="2" charset="-79"/>
              </a:rPr>
              <a:t>MARKETING</a:t>
            </a:r>
            <a:endParaRPr lang="en-US" sz="1000" dirty="0">
              <a:solidFill>
                <a:schemeClr val="bg1"/>
              </a:solidFill>
              <a:latin typeface="Aharoni" pitchFamily="2" charset="-79"/>
              <a:cs typeface="Aharoni" pitchFamily="2" charset="-79"/>
            </a:endParaRPr>
          </a:p>
        </p:txBody>
      </p:sp>
      <p:sp>
        <p:nvSpPr>
          <p:cNvPr id="8" name="TextBox 7"/>
          <p:cNvSpPr txBox="1"/>
          <p:nvPr/>
        </p:nvSpPr>
        <p:spPr>
          <a:xfrm rot="-420000">
            <a:off x="7115176" y="4029074"/>
            <a:ext cx="1352550" cy="246221"/>
          </a:xfrm>
          <a:prstGeom prst="rect">
            <a:avLst/>
          </a:prstGeom>
          <a:noFill/>
        </p:spPr>
        <p:txBody>
          <a:bodyPr wrap="square" rtlCol="0">
            <a:spAutoFit/>
          </a:bodyPr>
          <a:lstStyle/>
          <a:p>
            <a:r>
              <a:rPr lang="en-US" sz="1000" dirty="0" smtClean="0">
                <a:solidFill>
                  <a:schemeClr val="bg1"/>
                </a:solidFill>
                <a:latin typeface="Aharoni" pitchFamily="2" charset="-79"/>
                <a:cs typeface="Aharoni" pitchFamily="2" charset="-79"/>
              </a:rPr>
              <a:t>CONVENIENCE</a:t>
            </a:r>
            <a:endParaRPr lang="en-US" sz="1000" dirty="0">
              <a:solidFill>
                <a:schemeClr val="bg1"/>
              </a:solidFill>
              <a:latin typeface="Aharoni" pitchFamily="2" charset="-79"/>
              <a:cs typeface="Aharoni" pitchFamily="2" charset="-79"/>
            </a:endParaRPr>
          </a:p>
        </p:txBody>
      </p:sp>
      <p:sp>
        <p:nvSpPr>
          <p:cNvPr id="9" name="TextBox 8"/>
          <p:cNvSpPr txBox="1"/>
          <p:nvPr/>
        </p:nvSpPr>
        <p:spPr>
          <a:xfrm rot="21420385">
            <a:off x="6886575" y="2152650"/>
            <a:ext cx="1476375" cy="246221"/>
          </a:xfrm>
          <a:prstGeom prst="rect">
            <a:avLst/>
          </a:prstGeom>
          <a:noFill/>
        </p:spPr>
        <p:txBody>
          <a:bodyPr wrap="square" rtlCol="0">
            <a:spAutoFit/>
          </a:bodyPr>
          <a:lstStyle/>
          <a:p>
            <a:r>
              <a:rPr lang="en-US" sz="1000" dirty="0" smtClean="0">
                <a:solidFill>
                  <a:schemeClr val="bg1"/>
                </a:solidFill>
                <a:latin typeface="Aharoni" pitchFamily="2" charset="-79"/>
                <a:cs typeface="Aharoni" pitchFamily="2" charset="-79"/>
              </a:rPr>
              <a:t>VRS Toolbox</a:t>
            </a:r>
            <a:endParaRPr lang="en-US" sz="1000" dirty="0">
              <a:solidFill>
                <a:schemeClr val="bg1"/>
              </a:solidFill>
              <a:latin typeface="Aharoni" pitchFamily="2" charset="-79"/>
              <a:cs typeface="Aharoni" pitchFamily="2" charset="-79"/>
            </a:endParaRPr>
          </a:p>
        </p:txBody>
      </p:sp>
      <p:pic>
        <p:nvPicPr>
          <p:cNvPr id="3" name="Picture 2"/>
          <p:cNvPicPr>
            <a:picLocks noChangeAspect="1" noChangeArrowheads="1"/>
          </p:cNvPicPr>
          <p:nvPr/>
        </p:nvPicPr>
        <p:blipFill>
          <a:blip r:embed="rId3"/>
          <a:srcRect l="65238" t="28317" r="12381" b="30693"/>
          <a:stretch>
            <a:fillRect/>
          </a:stretch>
        </p:blipFill>
        <p:spPr bwMode="auto">
          <a:xfrm>
            <a:off x="5400675" y="1504950"/>
            <a:ext cx="3581400" cy="3943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Current Research</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752475" y="1619250"/>
            <a:ext cx="7702550" cy="4691062"/>
          </a:xfrm>
        </p:spPr>
        <p:txBody>
          <a:bodyPr>
            <a:normAutofit/>
          </a:bodyPr>
          <a:lstStyle/>
          <a:p>
            <a:pPr algn="ctr">
              <a:buNone/>
            </a:pPr>
            <a:r>
              <a:rPr lang="en-US" sz="2000" b="1" i="1" dirty="0" smtClean="0"/>
              <a:t>Cyber Synergy: Seeking Sustainability through Collaboration between Virtual Reference and Social Q&amp;A Sites</a:t>
            </a:r>
          </a:p>
          <a:p>
            <a:pPr algn="ctr"/>
            <a:r>
              <a:rPr lang="en-US" sz="2000" b="1" dirty="0" smtClean="0"/>
              <a:t>New grant - amount of $250,000 for ’11-’13</a:t>
            </a:r>
          </a:p>
          <a:p>
            <a:pPr algn="ctr"/>
            <a:r>
              <a:rPr lang="en-US" sz="2000" b="1" dirty="0" smtClean="0"/>
              <a:t>Funded by IMLS, OCLC, </a:t>
            </a:r>
            <a:r>
              <a:rPr lang="en-US" sz="2000" b="1" dirty="0"/>
              <a:t>&amp;</a:t>
            </a:r>
            <a:r>
              <a:rPr lang="en-US" sz="2000" b="1" dirty="0" smtClean="0"/>
              <a:t> Rutgers University</a:t>
            </a:r>
          </a:p>
          <a:p>
            <a:pPr algn="ctr"/>
            <a:r>
              <a:rPr lang="en-US" sz="2000" b="1" dirty="0" smtClean="0"/>
              <a:t>Co-PIs Marie Radford (RU), Lynn </a:t>
            </a:r>
            <a:r>
              <a:rPr lang="en-US" sz="2000" b="1" dirty="0" err="1" smtClean="0"/>
              <a:t>Silipigni</a:t>
            </a:r>
            <a:r>
              <a:rPr lang="en-US" sz="2000" b="1" dirty="0" smtClean="0"/>
              <a:t> </a:t>
            </a:r>
            <a:r>
              <a:rPr lang="en-US" sz="2000" b="1" dirty="0" err="1" smtClean="0"/>
              <a:t>Connaway</a:t>
            </a:r>
            <a:r>
              <a:rPr lang="en-US" sz="2000" b="1" dirty="0" smtClean="0"/>
              <a:t> (OCLC), &amp; Chirag Shah (RU)</a:t>
            </a:r>
          </a:p>
          <a:p>
            <a:pPr algn="ctr">
              <a:buNone/>
            </a:pPr>
            <a:r>
              <a:rPr lang="en-US" sz="2000" dirty="0" smtClean="0">
                <a:hlinkClick r:id="rId3"/>
              </a:rPr>
              <a:t>http://www.oclc.org/research/activities/synergy.html</a:t>
            </a:r>
            <a:endParaRPr lang="en-US" sz="2000" b="1"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References</a:t>
            </a:r>
            <a:endParaRPr lang="en-US" b="1" dirty="0">
              <a:effectLst>
                <a:outerShdw blurRad="38100" dist="38100" dir="2700000" algn="tl">
                  <a:srgbClr val="000000">
                    <a:alpha val="43137"/>
                  </a:srgbClr>
                </a:outerShdw>
              </a:effectLst>
            </a:endParaRPr>
          </a:p>
        </p:txBody>
      </p:sp>
      <p:sp>
        <p:nvSpPr>
          <p:cNvPr id="53251" name="Content Placeholder 2"/>
          <p:cNvSpPr>
            <a:spLocks noGrp="1"/>
          </p:cNvSpPr>
          <p:nvPr>
            <p:ph idx="4294967295"/>
          </p:nvPr>
        </p:nvSpPr>
        <p:spPr>
          <a:xfrm>
            <a:off x="0" y="1200151"/>
            <a:ext cx="9143999" cy="4495800"/>
          </a:xfrm>
        </p:spPr>
        <p:txBody>
          <a:bodyPr>
            <a:normAutofit/>
          </a:bodyPr>
          <a:lstStyle/>
          <a:p>
            <a:pPr>
              <a:buNone/>
            </a:pPr>
            <a:r>
              <a:rPr lang="en-US" sz="1300" dirty="0" smtClean="0"/>
              <a:t>ACRL Research Planning and Review Committee. (In press). ACRL top ten trends. </a:t>
            </a:r>
            <a:r>
              <a:rPr lang="en-US" sz="1300" i="1" dirty="0" smtClean="0"/>
              <a:t>C&amp;RL News</a:t>
            </a:r>
            <a:r>
              <a:rPr lang="en-US" sz="1300" dirty="0" smtClean="0"/>
              <a:t>.</a:t>
            </a:r>
            <a:endParaRPr lang="en-US" sz="1300" dirty="0" smtClean="0">
              <a:latin typeface="Arial" pitchFamily="34" charset="0"/>
              <a:cs typeface="Arial" pitchFamily="34" charset="0"/>
            </a:endParaRPr>
          </a:p>
          <a:p>
            <a:pPr>
              <a:buNone/>
            </a:pPr>
            <a:r>
              <a:rPr lang="en-US" sz="1300" dirty="0" smtClean="0">
                <a:latin typeface="Arial" pitchFamily="34" charset="0"/>
                <a:cs typeface="Arial" pitchFamily="34" charset="0"/>
              </a:rPr>
              <a:t>Arnold, J., &amp; </a:t>
            </a:r>
            <a:r>
              <a:rPr lang="en-US" sz="1300" dirty="0" err="1" smtClean="0">
                <a:latin typeface="Arial" pitchFamily="34" charset="0"/>
                <a:cs typeface="Arial" pitchFamily="34" charset="0"/>
              </a:rPr>
              <a:t>Kaske</a:t>
            </a:r>
            <a:r>
              <a:rPr lang="en-US" sz="1300" dirty="0" smtClean="0">
                <a:latin typeface="Arial" pitchFamily="34" charset="0"/>
                <a:cs typeface="Arial" pitchFamily="34" charset="0"/>
              </a:rPr>
              <a:t>, N. (2002). Real time interactive reference service: Chat with a librarian. </a:t>
            </a:r>
            <a:r>
              <a:rPr lang="en-US" sz="1300" i="1" dirty="0" smtClean="0">
                <a:latin typeface="Arial" pitchFamily="34" charset="0"/>
                <a:cs typeface="Arial" pitchFamily="34" charset="0"/>
              </a:rPr>
              <a:t>17</a:t>
            </a:r>
            <a:r>
              <a:rPr lang="en-US" sz="1300" i="1" baseline="30000" dirty="0" smtClean="0">
                <a:latin typeface="Arial" pitchFamily="34" charset="0"/>
                <a:cs typeface="Arial" pitchFamily="34" charset="0"/>
              </a:rPr>
              <a:t>th</a:t>
            </a:r>
            <a:r>
              <a:rPr lang="en-US" sz="1300" i="1" dirty="0" smtClean="0">
                <a:latin typeface="Arial" pitchFamily="34" charset="0"/>
                <a:cs typeface="Arial" pitchFamily="34" charset="0"/>
              </a:rPr>
              <a:t> Annual Computers in Libraries Annual 2002, March 13-15. </a:t>
            </a:r>
            <a:endParaRPr lang="en-US" sz="1300" dirty="0" smtClean="0"/>
          </a:p>
          <a:p>
            <a:pPr>
              <a:buNone/>
            </a:pPr>
            <a:r>
              <a:rPr lang="en-US" sz="1300" dirty="0" smtClean="0"/>
              <a:t>Arnold, J., &amp; </a:t>
            </a:r>
            <a:r>
              <a:rPr lang="en-US" sz="1300" dirty="0" err="1" smtClean="0"/>
              <a:t>Kaske</a:t>
            </a:r>
            <a:r>
              <a:rPr lang="en-US" sz="1300" dirty="0" smtClean="0"/>
              <a:t>, N. (2005). Evaluating the quality of a chat service. </a:t>
            </a:r>
            <a:r>
              <a:rPr lang="en-US" sz="1300" i="1" dirty="0" smtClean="0"/>
              <a:t>portal: Libraries and the Academy</a:t>
            </a:r>
            <a:r>
              <a:rPr lang="en-US" sz="1300" dirty="0" smtClean="0"/>
              <a:t>, </a:t>
            </a:r>
            <a:r>
              <a:rPr lang="en-US" sz="1300" i="1" dirty="0" smtClean="0"/>
              <a:t>5</a:t>
            </a:r>
            <a:r>
              <a:rPr lang="en-US" sz="1300" dirty="0" smtClean="0"/>
              <a:t>(2), 177-193.</a:t>
            </a:r>
          </a:p>
          <a:p>
            <a:pPr>
              <a:buNone/>
            </a:pPr>
            <a:r>
              <a:rPr lang="en-US" sz="1300" dirty="0" smtClean="0"/>
              <a:t>Clark, C. (2012, March 12). Social media: Information networks are vital to success. </a:t>
            </a:r>
            <a:r>
              <a:rPr lang="en-US" sz="1300" i="1" dirty="0" smtClean="0"/>
              <a:t>Financial Times</a:t>
            </a:r>
            <a:r>
              <a:rPr lang="en-US" sz="1300" dirty="0" smtClean="0"/>
              <a:t>. Retrieved from </a:t>
            </a:r>
            <a:r>
              <a:rPr lang="en-US" sz="1300" u="sng" dirty="0" smtClean="0">
                <a:hlinkClick r:id="rId3"/>
              </a:rPr>
              <a:t>http://www.ft.com/cms/s/2/0e97b7a0-6389-11e1-9686-00144feabdc0.html</a:t>
            </a:r>
            <a:endParaRPr lang="en-US" sz="1300" u="sng" dirty="0" smtClean="0"/>
          </a:p>
          <a:p>
            <a:pPr>
              <a:buNone/>
            </a:pPr>
            <a:r>
              <a:rPr lang="en-US" sz="1300" dirty="0" err="1" smtClean="0"/>
              <a:t>Connaway</a:t>
            </a:r>
            <a:r>
              <a:rPr lang="en-US" sz="1300" dirty="0" smtClean="0"/>
              <a:t>, L. S., &amp; Dickey, T. J. (2010). </a:t>
            </a:r>
            <a:r>
              <a:rPr lang="en-US" sz="1300" i="1" dirty="0" smtClean="0"/>
              <a:t>The</a:t>
            </a:r>
            <a:r>
              <a:rPr lang="en-US" sz="1300" dirty="0" smtClean="0"/>
              <a:t> </a:t>
            </a:r>
            <a:r>
              <a:rPr lang="en-US" sz="1300" i="1" dirty="0" smtClean="0"/>
              <a:t>digital information seeker: Report of findings from selected OCLC, RIN, and JISC user behavior projects. </a:t>
            </a:r>
            <a:r>
              <a:rPr lang="en-US" sz="1300" dirty="0" smtClean="0"/>
              <a:t>Retrieved from </a:t>
            </a:r>
            <a:r>
              <a:rPr lang="en-US" sz="1300" u="sng" dirty="0" smtClean="0">
                <a:hlinkClick r:id="rId4"/>
              </a:rPr>
              <a:t>http://www.jisc.ac.uk/media/documents/publications/reports/2010/digitalinformationseekerreport.pdf</a:t>
            </a:r>
            <a:endParaRPr lang="en-US" sz="1300" dirty="0" smtClean="0"/>
          </a:p>
          <a:p>
            <a:pPr>
              <a:buNone/>
            </a:pPr>
            <a:r>
              <a:rPr lang="en-US" sz="1300" dirty="0" err="1" smtClean="0"/>
              <a:t>Connaway</a:t>
            </a:r>
            <a:r>
              <a:rPr lang="en-US" sz="1300" dirty="0" smtClean="0"/>
              <a:t>, L. S., Dickey, T. J., &amp; Radford, M. L. (2011). “If it is too inconvenient I’m not going after it:” Convenience as a critical factor in information-seeking behaviors. </a:t>
            </a:r>
            <a:r>
              <a:rPr lang="en-US" sz="1300" i="1" dirty="0" smtClean="0"/>
              <a:t>Library &amp; Information Science Research, </a:t>
            </a:r>
            <a:r>
              <a:rPr lang="en-US" sz="1300" dirty="0" smtClean="0"/>
              <a:t>33(3),179-190.</a:t>
            </a:r>
          </a:p>
          <a:p>
            <a:pPr>
              <a:buNone/>
            </a:pPr>
            <a:r>
              <a:rPr lang="en-US" sz="1300" dirty="0" err="1" smtClean="0"/>
              <a:t>Connaway</a:t>
            </a:r>
            <a:r>
              <a:rPr lang="en-US" sz="1300" dirty="0" smtClean="0"/>
              <a:t>, L. S., </a:t>
            </a:r>
            <a:r>
              <a:rPr lang="en-US" sz="1300" dirty="0" err="1" smtClean="0"/>
              <a:t>Prabha</a:t>
            </a:r>
            <a:r>
              <a:rPr lang="en-US" sz="1300" dirty="0" smtClean="0"/>
              <a:t>, C., &amp; Dickey, T. J. (2006). </a:t>
            </a:r>
            <a:r>
              <a:rPr lang="en-US" sz="1300" i="1" dirty="0" smtClean="0"/>
              <a:t>Sense-making the information confluence: The whys and </a:t>
            </a:r>
            <a:r>
              <a:rPr lang="en-US" sz="1300" i="1" dirty="0" err="1" smtClean="0"/>
              <a:t>hows</a:t>
            </a:r>
            <a:r>
              <a:rPr lang="en-US" sz="1300" i="1" dirty="0" smtClean="0"/>
              <a:t> of college and university user </a:t>
            </a:r>
            <a:r>
              <a:rPr lang="en-US" sz="1300" i="1" dirty="0" err="1" smtClean="0"/>
              <a:t>satisficing</a:t>
            </a:r>
            <a:r>
              <a:rPr lang="en-US" sz="1300" i="1" dirty="0" smtClean="0"/>
              <a:t> of information needs.  Phase III:  Focus group interview study.</a:t>
            </a:r>
            <a:r>
              <a:rPr lang="en-US" sz="1300" dirty="0" smtClean="0"/>
              <a:t> Report on National Leadership Grant LG-02-03-0062-03, to Institute of Museum and Library Services, Washington, D.C. Columbus, Ohio:  School of Communication, The Ohio State University. Retrieved from </a:t>
            </a:r>
            <a:r>
              <a:rPr lang="en-US" sz="1300" dirty="0" smtClean="0">
                <a:hlinkClick r:id="rId5"/>
              </a:rPr>
              <a:t>http://web.archive.org/web/20100213164444/http://imlsosuoclcproject.jcomm.ohio-state.edu/imls_reports_list.html</a:t>
            </a:r>
            <a:endParaRPr lang="en-US" sz="1300" dirty="0" smtClean="0">
              <a:hlinkClick r:id="rId6"/>
            </a:endParaRPr>
          </a:p>
          <a:p>
            <a:pPr>
              <a:buNone/>
            </a:pPr>
            <a:endParaRPr lang="en-US" sz="1400" dirty="0" smtClean="0"/>
          </a:p>
          <a:p>
            <a:pPr>
              <a:buNone/>
            </a:pPr>
            <a:endParaRPr lang="en-US" sz="1400" b="0" dirty="0" smtClean="0"/>
          </a:p>
          <a:p>
            <a:endParaRPr lang="en-US" sz="1400" b="0" dirty="0" smtClean="0"/>
          </a:p>
          <a:p>
            <a:endParaRPr lang="en-US" sz="1400" b="0" dirty="0" smtClean="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References</a:t>
            </a:r>
            <a:endParaRPr lang="en-US" b="1" dirty="0">
              <a:effectLst>
                <a:outerShdw blurRad="38100" dist="38100" dir="2700000" algn="tl">
                  <a:srgbClr val="000000">
                    <a:alpha val="43137"/>
                  </a:srgbClr>
                </a:outerShdw>
              </a:effectLst>
            </a:endParaRPr>
          </a:p>
        </p:txBody>
      </p:sp>
      <p:sp>
        <p:nvSpPr>
          <p:cNvPr id="53251" name="Content Placeholder 2"/>
          <p:cNvSpPr>
            <a:spLocks noGrp="1"/>
          </p:cNvSpPr>
          <p:nvPr>
            <p:ph idx="4294967295"/>
          </p:nvPr>
        </p:nvSpPr>
        <p:spPr>
          <a:xfrm>
            <a:off x="248696" y="1312538"/>
            <a:ext cx="8705850" cy="3908116"/>
          </a:xfrm>
        </p:spPr>
        <p:txBody>
          <a:bodyPr>
            <a:noAutofit/>
          </a:bodyPr>
          <a:lstStyle/>
          <a:p>
            <a:pPr>
              <a:buNone/>
            </a:pPr>
            <a:r>
              <a:rPr lang="en-US" sz="1200" dirty="0" err="1" smtClean="0"/>
              <a:t>Connaway</a:t>
            </a:r>
            <a:r>
              <a:rPr lang="en-US" sz="1200" dirty="0" smtClean="0"/>
              <a:t>, L. S., &amp; Radford, M. L. (2011). </a:t>
            </a:r>
            <a:r>
              <a:rPr lang="en-US" sz="1200" i="1" dirty="0" smtClean="0"/>
              <a:t>Seeking synchronicity: Revelations and recommendations for virtual reference.</a:t>
            </a:r>
            <a:r>
              <a:rPr lang="en-US" sz="1200" dirty="0" smtClean="0"/>
              <a:t> Dublin, OH: OCLC Research. Retrieved from </a:t>
            </a:r>
            <a:r>
              <a:rPr lang="en-US" sz="1200" dirty="0" smtClean="0">
                <a:hlinkClick r:id="rId3"/>
              </a:rPr>
              <a:t>http://www.oclc.org/reports/synchronicity/default.htm</a:t>
            </a:r>
            <a:endParaRPr lang="en-US" sz="1200" dirty="0" smtClean="0"/>
          </a:p>
          <a:p>
            <a:pPr>
              <a:buNone/>
            </a:pPr>
            <a:r>
              <a:rPr lang="en-US" sz="1200" dirty="0" err="1" smtClean="0"/>
              <a:t>Connaway</a:t>
            </a:r>
            <a:r>
              <a:rPr lang="en-US" sz="1200" dirty="0" smtClean="0"/>
              <a:t>, L. S., &amp; Radford, M. L. (2012). </a:t>
            </a:r>
            <a:r>
              <a:rPr lang="en-US" sz="1200" i="1" dirty="0" smtClean="0"/>
              <a:t>Extending our virtual reach: A longitudinal study of query type &amp; accuracy in live chat &amp; IM reference </a:t>
            </a:r>
            <a:r>
              <a:rPr lang="en-US" sz="1200" dirty="0" smtClean="0"/>
              <a:t>[PowerPoint slides]. Retrieved from </a:t>
            </a:r>
            <a:r>
              <a:rPr lang="en-US" sz="1200" dirty="0" smtClean="0">
                <a:hlinkClick r:id="rId4"/>
              </a:rPr>
              <a:t>http://www.oclc.org/research/activities/synchronicity/ppt/alise2012.pptx</a:t>
            </a:r>
            <a:r>
              <a:rPr lang="en-US" sz="1200" dirty="0" smtClean="0"/>
              <a:t> </a:t>
            </a:r>
          </a:p>
          <a:p>
            <a:pPr>
              <a:buNone/>
            </a:pPr>
            <a:r>
              <a:rPr lang="en-US" sz="1200" dirty="0" err="1" smtClean="0"/>
              <a:t>Connaway</a:t>
            </a:r>
            <a:r>
              <a:rPr lang="en-US" sz="1200" dirty="0" smtClean="0"/>
              <a:t>, L. S., White, D., &amp; Lanclos, D.  (2011). Visitors and residents: What motivates engagement with the digital environment? </a:t>
            </a:r>
            <a:r>
              <a:rPr lang="en-US" sz="1200" i="1" dirty="0" smtClean="0"/>
              <a:t>Proceedings of the 74</a:t>
            </a:r>
            <a:r>
              <a:rPr lang="en-US" sz="1200" i="1" baseline="30000" dirty="0" smtClean="0"/>
              <a:t>th</a:t>
            </a:r>
            <a:r>
              <a:rPr lang="en-US" sz="1200" i="1" dirty="0" smtClean="0"/>
              <a:t> ASIS&amp;T Annual Meeting, Volume 48. </a:t>
            </a:r>
            <a:r>
              <a:rPr lang="en-US" sz="1200" dirty="0" smtClean="0"/>
              <a:t>Silver Spring, MD: Richard B. Hill. </a:t>
            </a:r>
            <a:endParaRPr lang="en-US" sz="1200" b="0" dirty="0" smtClean="0"/>
          </a:p>
          <a:p>
            <a:pPr>
              <a:buNone/>
            </a:pPr>
            <a:r>
              <a:rPr lang="en-US" sz="1200" dirty="0" err="1" smtClean="0"/>
              <a:t>Dahlstrom</a:t>
            </a:r>
            <a:r>
              <a:rPr lang="en-US" sz="1200" dirty="0" smtClean="0"/>
              <a:t>, E., de Boor, T., </a:t>
            </a:r>
            <a:r>
              <a:rPr lang="en-US" sz="1200" dirty="0" err="1" smtClean="0"/>
              <a:t>Grunwald</a:t>
            </a:r>
            <a:r>
              <a:rPr lang="en-US" sz="1200" dirty="0" smtClean="0"/>
              <a:t>, P., &amp; </a:t>
            </a:r>
            <a:r>
              <a:rPr lang="en-US" sz="1200" dirty="0" err="1" smtClean="0"/>
              <a:t>Vockley</a:t>
            </a:r>
            <a:r>
              <a:rPr lang="en-US" sz="1200" dirty="0" smtClean="0"/>
              <a:t>, M. (2011). </a:t>
            </a:r>
            <a:r>
              <a:rPr lang="en-US" sz="1200" i="1" dirty="0" smtClean="0"/>
              <a:t>The ECAR national study of undergraduate students and information technology</a:t>
            </a:r>
            <a:r>
              <a:rPr lang="en-US" sz="1200" dirty="0" smtClean="0"/>
              <a:t>. Boulder, CO: EDUCAUSE Center for Applied Research. Retrieved from </a:t>
            </a:r>
            <a:r>
              <a:rPr lang="en-US" sz="1200" dirty="0" smtClean="0">
                <a:hlinkClick r:id="rId5"/>
              </a:rPr>
              <a:t>http://www.educause.edu/ecar</a:t>
            </a:r>
            <a:r>
              <a:rPr lang="en-US" sz="1200" dirty="0" smtClean="0"/>
              <a:t>  </a:t>
            </a:r>
          </a:p>
          <a:p>
            <a:pPr>
              <a:buNone/>
            </a:pPr>
            <a:r>
              <a:rPr lang="en-US" sz="1200" dirty="0" smtClean="0"/>
              <a:t>Dempsey, L. (2008). Always on: Libraries in a world of permanent connectivity. </a:t>
            </a:r>
            <a:r>
              <a:rPr lang="en-US" sz="1200" i="1" dirty="0" smtClean="0"/>
              <a:t>First Monday,</a:t>
            </a:r>
            <a:r>
              <a:rPr lang="en-US" sz="1200" dirty="0" smtClean="0"/>
              <a:t> </a:t>
            </a:r>
            <a:r>
              <a:rPr lang="en-US" sz="1200" i="1" dirty="0" smtClean="0"/>
              <a:t>14</a:t>
            </a:r>
            <a:r>
              <a:rPr lang="en-US" sz="1200" dirty="0" smtClean="0"/>
              <a:t>(1). Retrieved from </a:t>
            </a:r>
            <a:r>
              <a:rPr lang="en-US" sz="1200" u="sng" dirty="0" smtClean="0">
                <a:hlinkClick r:id="rId6"/>
              </a:rPr>
              <a:t>http://www.firstmonday.org/htbin/cgiwrap/bin/ojs/index.php/fm/article/view/2291/207</a:t>
            </a:r>
            <a:r>
              <a:rPr lang="en-US" sz="1200" dirty="0" smtClean="0"/>
              <a:t> </a:t>
            </a:r>
          </a:p>
          <a:p>
            <a:pPr>
              <a:buNone/>
            </a:pPr>
            <a:r>
              <a:rPr lang="en-US" sz="1200" dirty="0" smtClean="0"/>
              <a:t>De Rosa, C. (2005). </a:t>
            </a:r>
            <a:r>
              <a:rPr lang="en-US" sz="1200" i="1" dirty="0" smtClean="0"/>
              <a:t>Perceptions of libraries and information resources: A report to the OCLC membership. </a:t>
            </a:r>
            <a:r>
              <a:rPr lang="en-US" sz="1200" dirty="0" smtClean="0"/>
              <a:t>Dublin, Ohio: OCLC Online Computer Library Center. Retrieved from </a:t>
            </a:r>
            <a:r>
              <a:rPr lang="en-US" sz="1200" dirty="0" smtClean="0">
                <a:hlinkClick r:id="rId7"/>
              </a:rPr>
              <a:t>http://www.oclc.org/reports/2010perceptions/2010perceptions_all_singlepage.pdf</a:t>
            </a:r>
            <a:endParaRPr lang="en-US" sz="1200" dirty="0" smtClean="0"/>
          </a:p>
          <a:p>
            <a:pPr>
              <a:buNone/>
            </a:pPr>
            <a:r>
              <a:rPr lang="en-US" sz="1200" dirty="0" err="1" smtClean="0"/>
              <a:t>Dervin</a:t>
            </a:r>
            <a:r>
              <a:rPr lang="en-US" sz="1200" dirty="0" smtClean="0"/>
              <a:t>, B., </a:t>
            </a:r>
            <a:r>
              <a:rPr lang="en-US" sz="1200" dirty="0" err="1" smtClean="0"/>
              <a:t>Connaway</a:t>
            </a:r>
            <a:r>
              <a:rPr lang="en-US" sz="1200" dirty="0" smtClean="0"/>
              <a:t>, L. S., &amp; </a:t>
            </a:r>
            <a:r>
              <a:rPr lang="en-US" sz="1200" dirty="0" err="1" smtClean="0"/>
              <a:t>Prabha</a:t>
            </a:r>
            <a:r>
              <a:rPr lang="en-US" sz="1200" dirty="0" smtClean="0"/>
              <a:t>, C. (2003-2005). </a:t>
            </a:r>
            <a:r>
              <a:rPr lang="en-US" sz="1200" i="1" dirty="0" smtClean="0"/>
              <a:t>Sense-making the information confluence: The whys and </a:t>
            </a:r>
            <a:r>
              <a:rPr lang="en-US" sz="1200" i="1" dirty="0" err="1" smtClean="0"/>
              <a:t>hows</a:t>
            </a:r>
            <a:r>
              <a:rPr lang="en-US" sz="1200" i="1" dirty="0" smtClean="0"/>
              <a:t> of college and university user </a:t>
            </a:r>
            <a:r>
              <a:rPr lang="en-US" sz="1200" i="1" dirty="0" err="1" smtClean="0"/>
              <a:t>satisficing</a:t>
            </a:r>
            <a:r>
              <a:rPr lang="en-US" sz="1200" i="1" dirty="0" smtClean="0"/>
              <a:t> of information needs.</a:t>
            </a:r>
            <a:r>
              <a:rPr lang="en-US" sz="1200" dirty="0" smtClean="0"/>
              <a:t> Funded by the Institute of Museum and Library Services (IMLS). Retrieved from </a:t>
            </a:r>
            <a:r>
              <a:rPr lang="en-US" sz="1200" dirty="0" smtClean="0">
                <a:hlinkClick r:id="rId8"/>
              </a:rPr>
              <a:t>http://imlsosuoclcproject.jcomm.ohio-state.edu</a:t>
            </a:r>
            <a:endParaRPr lang="en-US" sz="1200" dirty="0" smtClean="0"/>
          </a:p>
          <a:p>
            <a:pPr>
              <a:buNone/>
            </a:pPr>
            <a:endParaRPr lang="en-US" sz="1300" dirty="0" smtClean="0"/>
          </a:p>
          <a:p>
            <a:pPr>
              <a:buNone/>
            </a:pPr>
            <a:endParaRPr lang="en-US" sz="1400" dirty="0" smtClean="0"/>
          </a:p>
          <a:p>
            <a:endParaRPr lang="en-US" sz="1400" b="0" dirty="0" smtClean="0"/>
          </a:p>
          <a:p>
            <a:endParaRPr lang="en-US" sz="1400" b="0" dirty="0" smtClean="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References</a:t>
            </a:r>
            <a:endParaRPr lang="en-US" b="1" dirty="0">
              <a:effectLst>
                <a:outerShdw blurRad="38100" dist="38100" dir="2700000" algn="tl">
                  <a:srgbClr val="000000">
                    <a:alpha val="43137"/>
                  </a:srgbClr>
                </a:outerShdw>
              </a:effectLst>
            </a:endParaRPr>
          </a:p>
        </p:txBody>
      </p:sp>
      <p:sp>
        <p:nvSpPr>
          <p:cNvPr id="54275" name="Content Placeholder 2"/>
          <p:cNvSpPr>
            <a:spLocks noGrp="1"/>
          </p:cNvSpPr>
          <p:nvPr>
            <p:ph idx="4294967295"/>
          </p:nvPr>
        </p:nvSpPr>
        <p:spPr>
          <a:xfrm>
            <a:off x="0" y="1412840"/>
            <a:ext cx="9144000" cy="4352925"/>
          </a:xfrm>
        </p:spPr>
        <p:txBody>
          <a:bodyPr>
            <a:noAutofit/>
          </a:bodyPr>
          <a:lstStyle/>
          <a:p>
            <a:pPr>
              <a:buNone/>
            </a:pPr>
            <a:r>
              <a:rPr lang="en-US" sz="1200" dirty="0" err="1" smtClean="0">
                <a:latin typeface="Arial" pitchFamily="34" charset="0"/>
                <a:cs typeface="Arial" pitchFamily="34" charset="0"/>
              </a:rPr>
              <a:t>DeSantis</a:t>
            </a:r>
            <a:r>
              <a:rPr lang="en-US" sz="1200" dirty="0" smtClean="0">
                <a:latin typeface="Arial" pitchFamily="34" charset="0"/>
                <a:cs typeface="Arial" pitchFamily="34" charset="0"/>
              </a:rPr>
              <a:t>, N. (2012, January 6). On </a:t>
            </a:r>
            <a:r>
              <a:rPr lang="en-US" sz="1200" dirty="0" err="1" smtClean="0">
                <a:latin typeface="Arial" pitchFamily="34" charset="0"/>
                <a:cs typeface="Arial" pitchFamily="34" charset="0"/>
              </a:rPr>
              <a:t>Facebook</a:t>
            </a:r>
            <a:r>
              <a:rPr lang="en-US" sz="1200" dirty="0" smtClean="0">
                <a:latin typeface="Arial" pitchFamily="34" charset="0"/>
                <a:cs typeface="Arial" pitchFamily="34" charset="0"/>
              </a:rPr>
              <a:t>, librarian brings 2 students from the early 1900s to life. </a:t>
            </a:r>
            <a:r>
              <a:rPr lang="en-US" sz="1200" i="1" dirty="0" smtClean="0">
                <a:latin typeface="Arial" pitchFamily="34" charset="0"/>
                <a:cs typeface="Arial" pitchFamily="34" charset="0"/>
              </a:rPr>
              <a:t>The Chronicle of Higher Education</a:t>
            </a:r>
            <a:r>
              <a:rPr lang="en-US" sz="1200" dirty="0" smtClean="0">
                <a:latin typeface="Arial" pitchFamily="34" charset="0"/>
                <a:cs typeface="Arial" pitchFamily="34" charset="0"/>
              </a:rPr>
              <a:t>. Retrieved from </a:t>
            </a:r>
            <a:r>
              <a:rPr lang="en-US" sz="1200" dirty="0" smtClean="0">
                <a:latin typeface="Arial" pitchFamily="34" charset="0"/>
                <a:cs typeface="Arial" pitchFamily="34" charset="0"/>
                <a:hlinkClick r:id="rId3"/>
              </a:rPr>
              <a:t>http://chronicle.com/blogs/wiredcampus/on-facebook-librarian-brings-two-students-from-the-early-1900s-to-life/34845</a:t>
            </a:r>
            <a:endParaRPr lang="en-US" sz="1200" dirty="0" smtClean="0"/>
          </a:p>
          <a:p>
            <a:pPr>
              <a:buNone/>
            </a:pPr>
            <a:r>
              <a:rPr lang="en-US" sz="1200" dirty="0" smtClean="0">
                <a:latin typeface="Arial" pitchFamily="34" charset="0"/>
                <a:cs typeface="Arial" pitchFamily="34" charset="0"/>
              </a:rPr>
              <a:t>Flanagan, J. C. (1954). </a:t>
            </a:r>
            <a:r>
              <a:rPr lang="en-US" sz="1200" i="1" dirty="0" smtClean="0">
                <a:latin typeface="Arial" pitchFamily="34" charset="0"/>
                <a:cs typeface="Arial" pitchFamily="34" charset="0"/>
              </a:rPr>
              <a:t>The critical incident technique</a:t>
            </a:r>
            <a:r>
              <a:rPr lang="en-US" sz="1200" dirty="0" smtClean="0">
                <a:latin typeface="Arial" pitchFamily="34" charset="0"/>
                <a:cs typeface="Arial" pitchFamily="34" charset="0"/>
              </a:rPr>
              <a:t>. Washington: American Psychological Association.</a:t>
            </a:r>
          </a:p>
          <a:p>
            <a:pPr>
              <a:buNone/>
            </a:pPr>
            <a:r>
              <a:rPr lang="en-US" sz="1200" dirty="0" err="1" smtClean="0">
                <a:latin typeface="Arial" pitchFamily="34" charset="0"/>
                <a:cs typeface="Arial" pitchFamily="34" charset="0"/>
              </a:rPr>
              <a:t>Hernon</a:t>
            </a:r>
            <a:r>
              <a:rPr lang="en-US" sz="1200" dirty="0" smtClean="0">
                <a:latin typeface="Arial" pitchFamily="34" charset="0"/>
                <a:cs typeface="Arial" pitchFamily="34" charset="0"/>
              </a:rPr>
              <a:t>, P., &amp; McClure, C. R. (1987). </a:t>
            </a:r>
            <a:r>
              <a:rPr lang="en-US" sz="1200" i="1" dirty="0" smtClean="0">
                <a:latin typeface="Arial" pitchFamily="34" charset="0"/>
                <a:cs typeface="Arial" pitchFamily="34" charset="0"/>
              </a:rPr>
              <a:t>Unobtrusive testing and library reference services. </a:t>
            </a:r>
            <a:r>
              <a:rPr lang="en-US" sz="1200" dirty="0" smtClean="0">
                <a:latin typeface="Arial" pitchFamily="34" charset="0"/>
                <a:cs typeface="Arial" pitchFamily="34" charset="0"/>
              </a:rPr>
              <a:t>Norwood, New Jersey: </a:t>
            </a:r>
            <a:r>
              <a:rPr lang="en-US" sz="1200" dirty="0" err="1" smtClean="0">
                <a:latin typeface="Arial" pitchFamily="34" charset="0"/>
                <a:cs typeface="Arial" pitchFamily="34" charset="0"/>
              </a:rPr>
              <a:t>Ablex</a:t>
            </a:r>
            <a:r>
              <a:rPr lang="en-US" sz="1200" dirty="0" smtClean="0">
                <a:latin typeface="Arial" pitchFamily="34" charset="0"/>
                <a:cs typeface="Arial" pitchFamily="34" charset="0"/>
              </a:rPr>
              <a:t> Publishing.</a:t>
            </a:r>
            <a:endParaRPr lang="en-US" sz="1200" dirty="0" smtClean="0"/>
          </a:p>
          <a:p>
            <a:pPr>
              <a:buNone/>
            </a:pPr>
            <a:r>
              <a:rPr lang="en-US" sz="1200" dirty="0" smtClean="0"/>
              <a:t>Kelley, M. (2011, October 27). Major medical library closing its doors to patrons and moving to digital model. </a:t>
            </a:r>
            <a:r>
              <a:rPr lang="en-US" sz="1200" i="1" dirty="0" smtClean="0"/>
              <a:t>The Digital Shift</a:t>
            </a:r>
            <a:r>
              <a:rPr lang="en-US" sz="1200" dirty="0" smtClean="0"/>
              <a:t>. Retrieved from </a:t>
            </a:r>
            <a:r>
              <a:rPr lang="en-US" sz="1200" dirty="0" smtClean="0">
                <a:latin typeface="Arial" pitchFamily="34" charset="0"/>
                <a:cs typeface="Arial" pitchFamily="34" charset="0"/>
                <a:hlinkClick r:id="rId3"/>
              </a:rPr>
              <a:t>http://www.thedigitalshift.com/2011/10/research/major-medical-library-closing-its-doors-to-patrons-and-moving-to-digital-model/ </a:t>
            </a:r>
          </a:p>
          <a:p>
            <a:pPr>
              <a:buNone/>
            </a:pPr>
            <a:r>
              <a:rPr lang="en-US" sz="1200" dirty="0" err="1" smtClean="0"/>
              <a:t>Kesselman</a:t>
            </a:r>
            <a:r>
              <a:rPr lang="en-US" sz="1200" dirty="0" smtClean="0"/>
              <a:t>, M. A., &amp; </a:t>
            </a:r>
            <a:r>
              <a:rPr lang="en-US" sz="1200" dirty="0" err="1" smtClean="0"/>
              <a:t>Watstein</a:t>
            </a:r>
            <a:r>
              <a:rPr lang="en-US" sz="1200" dirty="0" smtClean="0"/>
              <a:t>, S. B. (2009). Creating opportunities: Embedded librarians. </a:t>
            </a:r>
            <a:r>
              <a:rPr lang="en-US" sz="1200" i="1" dirty="0" smtClean="0"/>
              <a:t>Journal of Library Administration, 49(</a:t>
            </a:r>
            <a:r>
              <a:rPr lang="en-US" sz="1200" dirty="0" smtClean="0"/>
              <a:t>4), 383-400.</a:t>
            </a:r>
          </a:p>
          <a:p>
            <a:pPr>
              <a:buNone/>
            </a:pPr>
            <a:r>
              <a:rPr lang="en-US" sz="1200" dirty="0" smtClean="0"/>
              <a:t>OCLC Distinguished Seminar Series (Producer). (2012, January 16). </a:t>
            </a:r>
            <a:r>
              <a:rPr lang="en-US" sz="1200" i="1" dirty="0" smtClean="0"/>
              <a:t>From books and buildings to information and services</a:t>
            </a:r>
            <a:r>
              <a:rPr lang="en-US" sz="1200" dirty="0" smtClean="0"/>
              <a:t>. Seminar recording retrieved from </a:t>
            </a:r>
            <a:r>
              <a:rPr lang="en-US" sz="1200" u="sng" dirty="0" smtClean="0">
                <a:hlinkClick r:id="rId4"/>
              </a:rPr>
              <a:t>http://player.multicastmedia.com/player.php?p=j1v57etx</a:t>
            </a:r>
            <a:r>
              <a:rPr lang="en-US" sz="1200" dirty="0" smtClean="0"/>
              <a:t> </a:t>
            </a:r>
          </a:p>
          <a:p>
            <a:pPr>
              <a:buNone/>
            </a:pPr>
            <a:r>
              <a:rPr lang="en-US" sz="1200" dirty="0" smtClean="0"/>
              <a:t>Radford, M. L. (2006). Encountering virtual users: A qualitative investigation of interpersonal communication in chat reference. </a:t>
            </a:r>
            <a:r>
              <a:rPr lang="en-US" sz="1200" i="1" dirty="0" smtClean="0"/>
              <a:t>Journal of the American Society for Information Science and Technology, 57</a:t>
            </a:r>
            <a:r>
              <a:rPr lang="en-US" sz="1200" dirty="0" smtClean="0"/>
              <a:t>(8),1046–1059.</a:t>
            </a:r>
          </a:p>
          <a:p>
            <a:pPr>
              <a:buNone/>
            </a:pPr>
            <a:endParaRPr lang="en-US" sz="1300" b="0" dirty="0" smtClean="0"/>
          </a:p>
          <a:p>
            <a:endParaRPr lang="en-US" sz="1400" dirty="0" smtClean="0"/>
          </a:p>
          <a:p>
            <a:endParaRPr lang="en-US" sz="1400" b="0" dirty="0" smtClean="0"/>
          </a:p>
          <a:p>
            <a:endParaRPr lang="en-US" sz="1400" b="0" dirty="0" smtClean="0"/>
          </a:p>
          <a:p>
            <a:endParaRPr lang="en-US" sz="1400" dirty="0" smtClean="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References</a:t>
            </a:r>
            <a:endParaRPr lang="en-US" b="1" dirty="0">
              <a:effectLst>
                <a:outerShdw blurRad="38100" dist="38100" dir="2700000" algn="tl">
                  <a:srgbClr val="000000">
                    <a:alpha val="43137"/>
                  </a:srgbClr>
                </a:outerShdw>
              </a:effectLst>
            </a:endParaRPr>
          </a:p>
        </p:txBody>
      </p:sp>
      <p:sp>
        <p:nvSpPr>
          <p:cNvPr id="54275" name="Content Placeholder 2"/>
          <p:cNvSpPr>
            <a:spLocks noGrp="1"/>
          </p:cNvSpPr>
          <p:nvPr>
            <p:ph idx="4294967295"/>
          </p:nvPr>
        </p:nvSpPr>
        <p:spPr>
          <a:xfrm>
            <a:off x="1" y="796670"/>
            <a:ext cx="9143999" cy="5309832"/>
          </a:xfrm>
        </p:spPr>
        <p:txBody>
          <a:bodyPr anchor="ctr">
            <a:noAutofit/>
          </a:bodyPr>
          <a:lstStyle/>
          <a:p>
            <a:pPr>
              <a:buNone/>
            </a:pPr>
            <a:r>
              <a:rPr lang="en-US" sz="1200" b="0" dirty="0" smtClean="0"/>
              <a:t>Radford, M. L., </a:t>
            </a:r>
            <a:r>
              <a:rPr lang="en-US" sz="1200" dirty="0" smtClean="0"/>
              <a:t>&amp; </a:t>
            </a:r>
            <a:r>
              <a:rPr lang="en-US" sz="1200" dirty="0" err="1" smtClean="0"/>
              <a:t>Connaway</a:t>
            </a:r>
            <a:r>
              <a:rPr lang="en-US" sz="1200" dirty="0" smtClean="0"/>
              <a:t>, L. S. (</a:t>
            </a:r>
            <a:r>
              <a:rPr lang="en-US" sz="1200" b="0" dirty="0" smtClean="0"/>
              <a:t>2005–2008). </a:t>
            </a:r>
            <a:r>
              <a:rPr lang="en-US" sz="1200" b="0" i="1" dirty="0" smtClean="0"/>
              <a:t>Seeking synchronicity: Evaluating virtual reference services from user, non-user, and librarian perspectives. </a:t>
            </a:r>
            <a:r>
              <a:rPr lang="en-US" sz="1200" b="0" dirty="0" smtClean="0"/>
              <a:t>Funded by the Institute of Museum and Library Services (IMLS). </a:t>
            </a:r>
            <a:r>
              <a:rPr lang="en-US" sz="1200" b="0" dirty="0" smtClean="0">
                <a:hlinkClick r:id="rId3"/>
              </a:rPr>
              <a:t>http://www.oclc.org/research/activities/synchronicity/default.htm</a:t>
            </a:r>
            <a:r>
              <a:rPr lang="en-US" sz="1200" b="0" dirty="0" smtClean="0"/>
              <a:t> </a:t>
            </a:r>
          </a:p>
          <a:p>
            <a:pPr>
              <a:buNone/>
            </a:pPr>
            <a:r>
              <a:rPr lang="en-US" sz="1200" dirty="0" smtClean="0"/>
              <a:t>Radford, M. L., &amp; </a:t>
            </a:r>
            <a:r>
              <a:rPr lang="en-US" sz="1200" dirty="0" err="1" smtClean="0"/>
              <a:t>Connaway</a:t>
            </a:r>
            <a:r>
              <a:rPr lang="en-US" sz="1200" dirty="0" smtClean="0"/>
              <a:t>, L. S. (2010). “I stay away from the unknown, I guess.” Measuring impact and understanding critical factors for Millennial Generation and adult non-users of virtual reference services. O</a:t>
            </a:r>
            <a:r>
              <a:rPr lang="en-US" sz="1200" i="1" dirty="0" smtClean="0"/>
              <a:t>nline proceedings of the Fifth Annual </a:t>
            </a:r>
            <a:r>
              <a:rPr lang="en-US" sz="1200" i="1" dirty="0" err="1" smtClean="0"/>
              <a:t>iConference</a:t>
            </a:r>
            <a:r>
              <a:rPr lang="en-US" sz="1200" i="1" dirty="0" smtClean="0"/>
              <a:t>, University of Illinois at Urbana-Champaign, February 3-6, 2010. </a:t>
            </a:r>
            <a:r>
              <a:rPr lang="en-US" sz="1200" dirty="0" smtClean="0">
                <a:hlinkClick r:id="rId4"/>
              </a:rPr>
              <a:t>http://nora.lis.uiuc.edu/images/iConferences/2010papers2_Page-Zhang.pdf</a:t>
            </a:r>
            <a:r>
              <a:rPr lang="en-US" sz="1200" dirty="0"/>
              <a:t> </a:t>
            </a:r>
            <a:endParaRPr lang="en-US" sz="1200" b="0" dirty="0" smtClean="0"/>
          </a:p>
          <a:p>
            <a:pPr>
              <a:buNone/>
            </a:pPr>
            <a:r>
              <a:rPr lang="en-US" sz="1200" b="0" dirty="0" smtClean="0"/>
              <a:t>Radford, M. L., </a:t>
            </a:r>
            <a:r>
              <a:rPr lang="en-US" sz="1200" b="0" dirty="0" err="1" smtClean="0"/>
              <a:t>Connaway</a:t>
            </a:r>
            <a:r>
              <a:rPr lang="en-US" sz="1200" b="0" dirty="0" smtClean="0"/>
              <a:t>, L. S., </a:t>
            </a:r>
            <a:r>
              <a:rPr lang="en-US" sz="1200" dirty="0" smtClean="0"/>
              <a:t>&amp; Shah, C. (</a:t>
            </a:r>
            <a:r>
              <a:rPr lang="en-US" sz="1200" b="0" dirty="0" smtClean="0"/>
              <a:t>2011-2013). </a:t>
            </a:r>
            <a:r>
              <a:rPr lang="en-US" sz="1200" b="0" i="1" dirty="0" smtClean="0"/>
              <a:t>Cyber synergy: Seeking sustainability through collaboration between virtual reference and social Q&amp;A sites. </a:t>
            </a:r>
            <a:r>
              <a:rPr lang="en-US" sz="1200" b="0" dirty="0" smtClean="0"/>
              <a:t>Funded by the Institute of Museum and Library Services (IMLS). </a:t>
            </a:r>
            <a:r>
              <a:rPr lang="en-US" sz="1200" b="0" dirty="0" smtClean="0">
                <a:hlinkClick r:id="rId5"/>
              </a:rPr>
              <a:t>http://www.oclc.org/research/activities/synergy/default.htm</a:t>
            </a:r>
            <a:r>
              <a:rPr lang="en-US" sz="1200" b="0" dirty="0" smtClean="0"/>
              <a:t> </a:t>
            </a:r>
            <a:r>
              <a:rPr lang="en-US" sz="1200" b="0" dirty="0" smtClean="0">
                <a:solidFill>
                  <a:schemeClr val="bg2"/>
                </a:solidFill>
              </a:rPr>
              <a:t> </a:t>
            </a:r>
          </a:p>
          <a:p>
            <a:pPr>
              <a:buNone/>
            </a:pPr>
            <a:r>
              <a:rPr lang="en-US" sz="1200" dirty="0" err="1" smtClean="0"/>
              <a:t>Ranganathan</a:t>
            </a:r>
            <a:r>
              <a:rPr lang="en-US" sz="1200" dirty="0" smtClean="0"/>
              <a:t>, S. R. (1957). </a:t>
            </a:r>
            <a:r>
              <a:rPr lang="en-US" sz="1200" i="1" dirty="0" smtClean="0"/>
              <a:t>The five laws of library science. </a:t>
            </a:r>
            <a:r>
              <a:rPr lang="en-US" sz="1200" dirty="0" smtClean="0"/>
              <a:t>Madras: Madras Library Association; London: G. Blunt and Sons.</a:t>
            </a:r>
            <a:endParaRPr lang="en-US" sz="1200" b="0" dirty="0" smtClean="0">
              <a:solidFill>
                <a:schemeClr val="bg2"/>
              </a:solidFill>
            </a:endParaRPr>
          </a:p>
          <a:p>
            <a:pPr>
              <a:buNone/>
            </a:pPr>
            <a:r>
              <a:rPr lang="en-US" sz="1200" dirty="0" smtClean="0"/>
              <a:t>Wasserman, S. (2012, June 18). The Amazon effect. </a:t>
            </a:r>
            <a:r>
              <a:rPr lang="en-US" sz="1200" i="1" dirty="0" smtClean="0"/>
              <a:t>The Nation</a:t>
            </a:r>
            <a:r>
              <a:rPr lang="en-US" sz="1200" dirty="0" smtClean="0"/>
              <a:t>. Retrieved from </a:t>
            </a:r>
            <a:r>
              <a:rPr lang="en-US" sz="1200" u="sng" dirty="0" smtClean="0">
                <a:hlinkClick r:id="rId6"/>
              </a:rPr>
              <a:t>http://www.thenation.com/article/168125/amazon-effect</a:t>
            </a:r>
            <a:r>
              <a:rPr lang="en-US" sz="1200" dirty="0" smtClean="0"/>
              <a:t> </a:t>
            </a:r>
          </a:p>
          <a:p>
            <a:pPr>
              <a:buNone/>
            </a:pPr>
            <a:r>
              <a:rPr lang="en-US" sz="1200" dirty="0" err="1" smtClean="0"/>
              <a:t>Zabel</a:t>
            </a:r>
            <a:r>
              <a:rPr lang="en-US" sz="1200" dirty="0" smtClean="0"/>
              <a:t>, D. (2011). </a:t>
            </a:r>
            <a:r>
              <a:rPr lang="en-US" sz="1200" i="1" dirty="0" smtClean="0"/>
              <a:t>Reference reborn: Breathing new life into public services librarianship</a:t>
            </a:r>
            <a:r>
              <a:rPr lang="en-US" sz="1200" dirty="0" smtClean="0"/>
              <a:t>. Santa Barbara, CA: Libraries Unlimited. </a:t>
            </a:r>
          </a:p>
          <a:p>
            <a:endParaRPr lang="en-US" sz="1400" dirty="0" smtClean="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807" y="1640541"/>
            <a:ext cx="7386263" cy="2958353"/>
          </a:xfrm>
        </p:spPr>
        <p:txBody>
          <a:bodyPr>
            <a:normAutofit fontScale="90000"/>
          </a:bodyPr>
          <a:lstStyle/>
          <a:p>
            <a:pPr algn="ctr"/>
            <a:r>
              <a:rPr lang="en-US" sz="4000" dirty="0" smtClean="0"/>
              <a:t>The researchers would like to thank Alyssa Darden for her assistance in preparing this presentation.</a:t>
            </a: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rge_6292167005.jpg"/>
          <p:cNvPicPr>
            <a:picLocks noChangeAspect="1"/>
          </p:cNvPicPr>
          <p:nvPr/>
        </p:nvPicPr>
        <p:blipFill>
          <a:blip r:embed="rId3"/>
          <a:srcRect r="3908"/>
          <a:stretch>
            <a:fillRect/>
          </a:stretch>
        </p:blipFill>
        <p:spPr>
          <a:xfrm>
            <a:off x="0" y="-76199"/>
            <a:ext cx="9143999" cy="6339963"/>
          </a:xfrm>
          <a:prstGeom prst="rect">
            <a:avLst/>
          </a:prstGeom>
        </p:spPr>
      </p:pic>
      <p:sp>
        <p:nvSpPr>
          <p:cNvPr id="7" name="Content Placeholder 2"/>
          <p:cNvSpPr txBox="1">
            <a:spLocks/>
          </p:cNvSpPr>
          <p:nvPr/>
        </p:nvSpPr>
        <p:spPr>
          <a:xfrm>
            <a:off x="1560513" y="3657600"/>
            <a:ext cx="3544887" cy="762000"/>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10000"/>
              </a:lnSpc>
              <a:spcBef>
                <a:spcPts val="900"/>
              </a:spcBef>
              <a:spcAft>
                <a:spcPts val="0"/>
              </a:spcAft>
              <a:buClrTx/>
              <a:buSzTx/>
              <a:buFont typeface="Arial"/>
              <a:buNone/>
              <a:tabLst/>
              <a:defRPr/>
            </a:pPr>
            <a:endParaRPr kumimoji="0" lang="en-US" sz="1600" b="1" i="0" u="none" strike="noStrike" kern="1200" cap="none" spc="0" normalizeH="0" baseline="0" noProof="0" dirty="0" smtClean="0">
              <a:ln>
                <a:noFill/>
              </a:ln>
              <a:solidFill>
                <a:srgbClr val="CCFF66"/>
              </a:solidFill>
              <a:effectLst/>
              <a:uLnTx/>
              <a:uFillTx/>
              <a:latin typeface="+mj-lt"/>
              <a:ea typeface="+mj-ea"/>
              <a:cs typeface="Georgia"/>
            </a:endParaRPr>
          </a:p>
          <a:p>
            <a:pPr marL="0" marR="0" lvl="0" indent="0" algn="l" defTabSz="457200" rtl="0" eaLnBrk="1" fontAlgn="auto" latinLnBrk="0" hangingPunct="1">
              <a:lnSpc>
                <a:spcPct val="110000"/>
              </a:lnSpc>
              <a:spcBef>
                <a:spcPts val="900"/>
              </a:spcBef>
              <a:spcAft>
                <a:spcPts val="0"/>
              </a:spcAft>
              <a:buClrTx/>
              <a:buSzTx/>
              <a:buFont typeface="Arial"/>
              <a:buNone/>
              <a:tabLst/>
              <a:defRPr/>
            </a:pPr>
            <a:r>
              <a:rPr kumimoji="0" lang="en-US" sz="1600" b="1" i="0" u="none" strike="noStrike" kern="1200" cap="none" spc="0" normalizeH="0" baseline="0" noProof="0" dirty="0" smtClean="0">
                <a:ln>
                  <a:noFill/>
                </a:ln>
                <a:solidFill>
                  <a:srgbClr val="CCFF66"/>
                </a:solidFill>
                <a:effectLst/>
                <a:uLnTx/>
                <a:uFillTx/>
                <a:latin typeface="+mj-lt"/>
                <a:ea typeface="+mj-ea"/>
                <a:cs typeface="Georgia"/>
              </a:rPr>
              <a:t>Lynn </a:t>
            </a:r>
            <a:r>
              <a:rPr kumimoji="0" lang="en-US" sz="1600" b="1" i="0" u="none" strike="noStrike" kern="1200" cap="none" spc="0" normalizeH="0" baseline="0" noProof="0" dirty="0" err="1" smtClean="0">
                <a:ln>
                  <a:noFill/>
                </a:ln>
                <a:solidFill>
                  <a:srgbClr val="CCFF66"/>
                </a:solidFill>
                <a:effectLst/>
                <a:uLnTx/>
                <a:uFillTx/>
                <a:latin typeface="+mj-lt"/>
                <a:ea typeface="+mj-ea"/>
                <a:cs typeface="Georgia"/>
              </a:rPr>
              <a:t>Connaway</a:t>
            </a:r>
            <a:r>
              <a:rPr kumimoji="0" lang="en-US" sz="1600" b="1" i="0" u="none" strike="noStrike" kern="1200" cap="none" spc="0" normalizeH="0" baseline="0" noProof="0" dirty="0" smtClean="0">
                <a:ln>
                  <a:noFill/>
                </a:ln>
                <a:solidFill>
                  <a:srgbClr val="CCFF66"/>
                </a:solidFill>
                <a:effectLst/>
                <a:uLnTx/>
                <a:uFillTx/>
                <a:latin typeface="+mj-lt"/>
                <a:ea typeface="+mj-ea"/>
                <a:cs typeface="Georgia"/>
              </a:rPr>
              <a:t/>
            </a:r>
            <a:br>
              <a:rPr kumimoji="0" lang="en-US" sz="1600" b="1" i="0" u="none" strike="noStrike" kern="1200" cap="none" spc="0" normalizeH="0" baseline="0" noProof="0" dirty="0" smtClean="0">
                <a:ln>
                  <a:noFill/>
                </a:ln>
                <a:solidFill>
                  <a:srgbClr val="CCFF66"/>
                </a:solidFill>
                <a:effectLst/>
                <a:uLnTx/>
                <a:uFillTx/>
                <a:latin typeface="+mj-lt"/>
                <a:ea typeface="+mj-ea"/>
                <a:cs typeface="Georgia"/>
              </a:rPr>
            </a:br>
            <a:r>
              <a:rPr kumimoji="0" lang="en-US" sz="1600" b="1" i="0" u="none" strike="noStrike" kern="1200" cap="none" spc="0" normalizeH="0" baseline="0" noProof="0" dirty="0" smtClean="0">
                <a:ln>
                  <a:noFill/>
                </a:ln>
                <a:solidFill>
                  <a:srgbClr val="CCFF66"/>
                </a:solidFill>
                <a:effectLst/>
                <a:uLnTx/>
                <a:uFillTx/>
                <a:latin typeface="+mj-lt"/>
                <a:ea typeface="+mj-ea"/>
                <a:cs typeface="Georgia"/>
              </a:rPr>
              <a:t>connawal@oclc.org</a:t>
            </a:r>
            <a:endParaRPr kumimoji="0" lang="en-US" sz="1600" b="1" i="0" u="none" strike="noStrike" kern="1200" cap="none" spc="0" normalizeH="0" baseline="0" noProof="0" dirty="0">
              <a:ln>
                <a:noFill/>
              </a:ln>
              <a:solidFill>
                <a:srgbClr val="CCFF66"/>
              </a:solidFill>
              <a:effectLst/>
              <a:uLnTx/>
              <a:uFillTx/>
              <a:latin typeface="+mj-lt"/>
              <a:ea typeface="+mj-ea"/>
              <a:cs typeface="Georgia"/>
            </a:endParaRPr>
          </a:p>
        </p:txBody>
      </p:sp>
      <p:sp>
        <p:nvSpPr>
          <p:cNvPr id="10" name="Rounded Rectangle 9"/>
          <p:cNvSpPr/>
          <p:nvPr/>
        </p:nvSpPr>
        <p:spPr>
          <a:xfrm>
            <a:off x="0" y="2895600"/>
            <a:ext cx="6096000" cy="2800767"/>
          </a:xfrm>
          <a:prstGeom prst="roundRect">
            <a:avLst>
              <a:gd name="adj" fmla="val 0"/>
            </a:avLst>
          </a:prstGeom>
          <a:solidFill>
            <a:srgbClr val="2178B5"/>
          </a:solidFill>
          <a:ln>
            <a:noFill/>
          </a:ln>
        </p:spPr>
        <p:style>
          <a:lnRef idx="1">
            <a:schemeClr val="accent1"/>
          </a:lnRef>
          <a:fillRef idx="3">
            <a:schemeClr val="accent1"/>
          </a:fillRef>
          <a:effectRef idx="2">
            <a:schemeClr val="accent1"/>
          </a:effectRef>
          <a:fontRef idx="minor">
            <a:schemeClr val="lt1"/>
          </a:fontRef>
        </p:style>
        <p:txBody>
          <a:bodyPr wrap="square" lIns="457200" tIns="182880" rIns="182880" bIns="182880" rtlCol="0" anchor="ctr">
            <a:spAutoFit/>
          </a:bodyPr>
          <a:lstStyle/>
          <a:p>
            <a:pPr algn="r"/>
            <a:r>
              <a:rPr lang="en-US" sz="5900" b="1" dirty="0" smtClean="0">
                <a:solidFill>
                  <a:srgbClr val="CCFF66"/>
                </a:solidFill>
                <a:latin typeface="+mj-lt"/>
                <a:ea typeface="+mj-ea"/>
                <a:cs typeface="Georgia"/>
              </a:rPr>
              <a:t>Questions &amp; Discussion</a:t>
            </a:r>
          </a:p>
          <a:p>
            <a:pPr algn="r"/>
            <a:r>
              <a:rPr lang="en-US" sz="2000" b="1" dirty="0" smtClean="0">
                <a:solidFill>
                  <a:srgbClr val="CCFF66"/>
                </a:solidFill>
                <a:latin typeface="+mj-lt"/>
                <a:ea typeface="+mj-ea"/>
                <a:cs typeface="Georgia"/>
              </a:rPr>
              <a:t>Lynn </a:t>
            </a:r>
            <a:r>
              <a:rPr lang="en-US" sz="2000" b="1" dirty="0" err="1" smtClean="0">
                <a:solidFill>
                  <a:srgbClr val="CCFF66"/>
                </a:solidFill>
                <a:latin typeface="+mj-lt"/>
                <a:ea typeface="+mj-ea"/>
                <a:cs typeface="Georgia"/>
              </a:rPr>
              <a:t>Silipigni</a:t>
            </a:r>
            <a:r>
              <a:rPr lang="en-US" sz="2000" b="1" dirty="0" smtClean="0">
                <a:solidFill>
                  <a:srgbClr val="CCFF66"/>
                </a:solidFill>
                <a:latin typeface="+mj-lt"/>
                <a:ea typeface="+mj-ea"/>
                <a:cs typeface="Georgia"/>
              </a:rPr>
              <a:t> </a:t>
            </a:r>
            <a:r>
              <a:rPr lang="en-US" sz="2000" b="1" dirty="0" err="1" smtClean="0">
                <a:solidFill>
                  <a:srgbClr val="CCFF66"/>
                </a:solidFill>
                <a:latin typeface="+mj-lt"/>
                <a:ea typeface="+mj-ea"/>
                <a:cs typeface="Georgia"/>
              </a:rPr>
              <a:t>Connaway</a:t>
            </a:r>
            <a:endParaRPr lang="en-US" sz="2000" b="1" dirty="0" smtClean="0">
              <a:solidFill>
                <a:srgbClr val="CCFF66"/>
              </a:solidFill>
              <a:latin typeface="+mj-lt"/>
              <a:ea typeface="+mj-ea"/>
              <a:cs typeface="Georgia"/>
            </a:endParaRPr>
          </a:p>
          <a:p>
            <a:pPr algn="r"/>
            <a:r>
              <a:rPr lang="en-US" sz="2000" b="1" dirty="0" smtClean="0">
                <a:solidFill>
                  <a:srgbClr val="CCFF66"/>
                </a:solidFill>
                <a:latin typeface="+mj-lt"/>
                <a:ea typeface="+mj-ea"/>
                <a:cs typeface="Georgia"/>
              </a:rPr>
              <a:t>connawal@oclc.org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4257" y="1600200"/>
            <a:ext cx="7772400" cy="3352800"/>
          </a:xfrm>
        </p:spPr>
        <p:txBody>
          <a:bodyPr/>
          <a:lstStyle/>
          <a:p>
            <a:r>
              <a:rPr lang="en-US" dirty="0" smtClean="0"/>
              <a:t>The Study</a:t>
            </a:r>
            <a:endParaRPr lang="en-US" dirty="0"/>
          </a:p>
        </p:txBody>
      </p:sp>
      <p:sp>
        <p:nvSpPr>
          <p:cNvPr id="5" name="Text Placeholder 4"/>
          <p:cNvSpPr>
            <a:spLocks noGrp="1"/>
          </p:cNvSpPr>
          <p:nvPr>
            <p:ph type="body" idx="1"/>
          </p:nvPr>
        </p:nvSpPr>
        <p:spPr>
          <a:xfrm>
            <a:off x="722313" y="319088"/>
            <a:ext cx="7772400" cy="1500187"/>
          </a:xfrm>
        </p:spPr>
        <p:txBody>
          <a:bodyPr/>
          <a:lstStyle/>
          <a:p>
            <a:r>
              <a:rPr lang="en-US" dirty="0" smtClean="0"/>
              <a:t>Seeking Synchronicity</a:t>
            </a:r>
            <a:endParaRPr lang="en-US" dirty="0"/>
          </a:p>
        </p:txBody>
      </p:sp>
      <p:pic>
        <p:nvPicPr>
          <p:cNvPr id="6" name="Picture 2" descr="C:\Users\dardena\AppData\Local\Microsoft\Windows\Temporary Internet Files\Content.IE5\I9N1BYRM\MP900433115[1].jpg"/>
          <p:cNvPicPr>
            <a:picLocks noChangeAspect="1" noChangeArrowheads="1"/>
          </p:cNvPicPr>
          <p:nvPr/>
        </p:nvPicPr>
        <p:blipFill>
          <a:blip r:embed="rId3"/>
          <a:srcRect l="27851" t="12648" r="25000" b="17638"/>
          <a:stretch>
            <a:fillRect/>
          </a:stretch>
        </p:blipFill>
        <p:spPr bwMode="auto">
          <a:xfrm rot="258666">
            <a:off x="5328603" y="2277619"/>
            <a:ext cx="3120160" cy="3698943"/>
          </a:xfrm>
          <a:prstGeom prst="rect">
            <a:avLst/>
          </a:prstGeom>
          <a:noFill/>
        </p:spPr>
      </p:pic>
      <p:sp>
        <p:nvSpPr>
          <p:cNvPr id="8" name="TextBox 7"/>
          <p:cNvSpPr txBox="1"/>
          <p:nvPr/>
        </p:nvSpPr>
        <p:spPr>
          <a:xfrm rot="294845">
            <a:off x="5152361" y="5418375"/>
            <a:ext cx="3057823" cy="353943"/>
          </a:xfrm>
          <a:prstGeom prst="rect">
            <a:avLst/>
          </a:prstGeom>
          <a:noFill/>
        </p:spPr>
        <p:txBody>
          <a:bodyPr wrap="square" rtlCol="0">
            <a:spAutoFit/>
          </a:bodyPr>
          <a:lstStyle/>
          <a:p>
            <a:pPr algn="ctr"/>
            <a:r>
              <a:rPr lang="en-US" sz="1700" dirty="0" smtClean="0">
                <a:latin typeface="Bradley Hand ITC" pitchFamily="66" charset="0"/>
              </a:rPr>
              <a:t>Seeking Synchronicity</a:t>
            </a:r>
            <a:endParaRPr lang="en-US" sz="1700" dirty="0">
              <a:latin typeface="Bradley Hand ITC" pitchFamily="66" charset="0"/>
            </a:endParaRPr>
          </a:p>
        </p:txBody>
      </p:sp>
      <p:pic>
        <p:nvPicPr>
          <p:cNvPr id="5126" name="Picture 6" descr="C:\Users\dardena\AppData\Local\Microsoft\Windows\Temporary Internet Files\Content.IE5\S6UVZ40W\MP900427824[1].jpg"/>
          <p:cNvPicPr>
            <a:picLocks noChangeAspect="1" noChangeArrowheads="1"/>
          </p:cNvPicPr>
          <p:nvPr/>
        </p:nvPicPr>
        <p:blipFill>
          <a:blip r:embed="rId4"/>
          <a:srcRect/>
          <a:stretch>
            <a:fillRect/>
          </a:stretch>
        </p:blipFill>
        <p:spPr bwMode="auto">
          <a:xfrm rot="268010">
            <a:off x="5466291" y="2449172"/>
            <a:ext cx="2882214" cy="2729459"/>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z="1700" b="1" dirty="0" smtClean="0">
                <a:effectLst>
                  <a:outerShdw blurRad="38100" dist="38100" dir="2700000" algn="tl">
                    <a:srgbClr val="000000">
                      <a:alpha val="43137"/>
                    </a:srgbClr>
                  </a:outerShdw>
                </a:effectLst>
              </a:rPr>
              <a:t>Seeking Synchronicity:</a:t>
            </a:r>
            <a:br>
              <a:rPr lang="en-US" sz="1700" b="1" dirty="0" smtClean="0">
                <a:effectLst>
                  <a:outerShdw blurRad="38100" dist="38100" dir="2700000" algn="tl">
                    <a:srgbClr val="000000">
                      <a:alpha val="43137"/>
                    </a:srgbClr>
                  </a:outerShdw>
                </a:effectLst>
              </a:rPr>
            </a:br>
            <a:r>
              <a:rPr lang="en-US" sz="1700" b="1" dirty="0" smtClean="0">
                <a:effectLst>
                  <a:outerShdw blurRad="38100" dist="38100" dir="2700000" algn="tl">
                    <a:srgbClr val="000000">
                      <a:alpha val="43137"/>
                    </a:srgbClr>
                  </a:outerShdw>
                </a:effectLst>
              </a:rPr>
              <a:t>Evaluating Virtual Reference Services from User, Non-User &amp; Librarian Perspectives</a:t>
            </a:r>
            <a:br>
              <a:rPr lang="en-US" sz="1700" b="1" dirty="0" smtClean="0">
                <a:effectLst>
                  <a:outerShdw blurRad="38100" dist="38100" dir="2700000" algn="tl">
                    <a:srgbClr val="000000">
                      <a:alpha val="43137"/>
                    </a:srgbClr>
                  </a:outerShdw>
                </a:effectLst>
              </a:rPr>
            </a:br>
            <a:endParaRPr lang="en-US" sz="1700" b="1" dirty="0">
              <a:effectLst>
                <a:outerShdw blurRad="38100" dist="38100" dir="2700000" algn="tl">
                  <a:srgbClr val="000000">
                    <a:alpha val="43137"/>
                  </a:srgbClr>
                </a:outerShdw>
              </a:effectLst>
            </a:endParaRPr>
          </a:p>
        </p:txBody>
      </p:sp>
      <p:sp>
        <p:nvSpPr>
          <p:cNvPr id="3" name="Content Placeholder 2"/>
          <p:cNvSpPr>
            <a:spLocks noGrp="1"/>
          </p:cNvSpPr>
          <p:nvPr>
            <p:ph sz="half" idx="4294967295"/>
          </p:nvPr>
        </p:nvSpPr>
        <p:spPr>
          <a:xfrm>
            <a:off x="864755" y="1400175"/>
            <a:ext cx="7988300" cy="4300538"/>
          </a:xfrm>
        </p:spPr>
        <p:txBody>
          <a:bodyPr numCol="2"/>
          <a:lstStyle/>
          <a:p>
            <a:pPr>
              <a:buFont typeface="Arial" pitchFamily="34" charset="0"/>
              <a:buChar char="•"/>
            </a:pPr>
            <a:r>
              <a:rPr lang="en-US" sz="2000" b="1" dirty="0" smtClean="0"/>
              <a:t>Studied habits &amp; needs of virtual reference service (VRS) librarians, users, &amp; non-users to identify characteristics for informing library system &amp; service development </a:t>
            </a:r>
          </a:p>
          <a:p>
            <a:pPr>
              <a:lnSpc>
                <a:spcPct val="100000"/>
              </a:lnSpc>
              <a:buFont typeface="Arial" pitchFamily="34" charset="0"/>
              <a:buChar char="•"/>
            </a:pPr>
            <a:r>
              <a:rPr lang="en-US" sz="2000" b="1" dirty="0" err="1" smtClean="0"/>
              <a:t>Generalizable</a:t>
            </a:r>
            <a:r>
              <a:rPr lang="en-US" sz="2000" b="1" dirty="0" smtClean="0"/>
              <a:t> through large sample sizes, multiple methods of data collection, &amp; triangulation of results</a:t>
            </a:r>
          </a:p>
          <a:p>
            <a:pPr>
              <a:lnSpc>
                <a:spcPct val="100000"/>
              </a:lnSpc>
              <a:buFont typeface="Arial" pitchFamily="34" charset="0"/>
              <a:buChar char="•"/>
            </a:pPr>
            <a:endParaRPr lang="en-US" sz="1500" b="0" dirty="0" smtClean="0">
              <a:ea typeface="+mn-ea"/>
              <a:cs typeface="+mn-cs"/>
            </a:endParaRPr>
          </a:p>
          <a:p>
            <a:pPr>
              <a:buFont typeface="Arial" pitchFamily="34" charset="0"/>
              <a:buChar char="•"/>
            </a:pPr>
            <a:endParaRPr lang="en-US" sz="1500" b="0" dirty="0" smtClean="0">
              <a:hlinkClick r:id="rId3"/>
            </a:endParaRPr>
          </a:p>
          <a:p>
            <a:endParaRPr lang="en-US" sz="1500" b="0" dirty="0" smtClean="0">
              <a:hlinkClick r:id="rId3"/>
            </a:endParaRPr>
          </a:p>
          <a:p>
            <a:endParaRPr lang="en-US" sz="1500" b="0" dirty="0" smtClean="0">
              <a:hlinkClick r:id="rId3"/>
            </a:endParaRPr>
          </a:p>
          <a:p>
            <a:endParaRPr lang="en-US" sz="1200" b="0" dirty="0" smtClean="0">
              <a:hlinkClick r:id="rId3"/>
            </a:endParaRPr>
          </a:p>
        </p:txBody>
      </p:sp>
      <p:pic>
        <p:nvPicPr>
          <p:cNvPr id="9" name="Picture 8" descr="large_7131927517.jpg"/>
          <p:cNvPicPr>
            <a:picLocks noChangeAspect="1"/>
          </p:cNvPicPr>
          <p:nvPr/>
        </p:nvPicPr>
        <p:blipFill>
          <a:blip r:embed="rId4">
            <a:duotone>
              <a:schemeClr val="bg2">
                <a:shade val="45000"/>
                <a:satMod val="135000"/>
              </a:schemeClr>
              <a:prstClr val="white"/>
            </a:duotone>
          </a:blip>
          <a:srcRect l="11111" t="8889" r="30208" b="10000"/>
          <a:stretch>
            <a:fillRect/>
          </a:stretch>
        </p:blipFill>
        <p:spPr>
          <a:xfrm>
            <a:off x="6511764" y="762000"/>
            <a:ext cx="1327311" cy="1834673"/>
          </a:xfrm>
          <a:prstGeom prst="rect">
            <a:avLst/>
          </a:prstGeom>
          <a:ln>
            <a:noFill/>
          </a:ln>
        </p:spPr>
      </p:pic>
      <p:pic>
        <p:nvPicPr>
          <p:cNvPr id="10" name="Picture 9" descr="large_7131927517.jpg"/>
          <p:cNvPicPr>
            <a:picLocks noChangeAspect="1"/>
          </p:cNvPicPr>
          <p:nvPr/>
        </p:nvPicPr>
        <p:blipFill>
          <a:blip r:embed="rId4">
            <a:duotone>
              <a:schemeClr val="accent1">
                <a:shade val="45000"/>
                <a:satMod val="135000"/>
              </a:schemeClr>
              <a:prstClr val="white"/>
            </a:duotone>
          </a:blip>
          <a:srcRect l="11111" t="8889" r="30208" b="10000"/>
          <a:stretch>
            <a:fillRect/>
          </a:stretch>
        </p:blipFill>
        <p:spPr>
          <a:xfrm flipH="1">
            <a:off x="6511764" y="2584927"/>
            <a:ext cx="1327311" cy="1834673"/>
          </a:xfrm>
          <a:prstGeom prst="rect">
            <a:avLst/>
          </a:prstGeom>
        </p:spPr>
      </p:pic>
      <p:pic>
        <p:nvPicPr>
          <p:cNvPr id="11" name="Picture 10" descr="large_7131927517.jpg"/>
          <p:cNvPicPr>
            <a:picLocks noChangeAspect="1"/>
          </p:cNvPicPr>
          <p:nvPr/>
        </p:nvPicPr>
        <p:blipFill>
          <a:blip r:embed="rId4">
            <a:duotone>
              <a:schemeClr val="accent3">
                <a:shade val="45000"/>
                <a:satMod val="135000"/>
              </a:schemeClr>
              <a:prstClr val="white"/>
            </a:duotone>
          </a:blip>
          <a:srcRect l="11111" t="8889" r="30208" b="10000"/>
          <a:stretch>
            <a:fillRect/>
          </a:stretch>
        </p:blipFill>
        <p:spPr>
          <a:xfrm>
            <a:off x="6511764" y="4343400"/>
            <a:ext cx="1327311" cy="1834673"/>
          </a:xfrm>
          <a:prstGeom prst="rect">
            <a:avLst/>
          </a:prstGeom>
        </p:spPr>
      </p:pic>
      <p:sp>
        <p:nvSpPr>
          <p:cNvPr id="13" name="TextBox 12"/>
          <p:cNvSpPr txBox="1"/>
          <p:nvPr/>
        </p:nvSpPr>
        <p:spPr>
          <a:xfrm>
            <a:off x="7058025" y="938540"/>
            <a:ext cx="876300" cy="261610"/>
          </a:xfrm>
          <a:prstGeom prst="rect">
            <a:avLst/>
          </a:prstGeom>
          <a:noFill/>
        </p:spPr>
        <p:txBody>
          <a:bodyPr wrap="square" rtlCol="0">
            <a:spAutoFit/>
          </a:bodyPr>
          <a:lstStyle/>
          <a:p>
            <a:r>
              <a:rPr lang="en-US" sz="1100" b="1" dirty="0" smtClean="0">
                <a:latin typeface="Aharoni" pitchFamily="2" charset="-79"/>
                <a:cs typeface="Aharoni" pitchFamily="2" charset="-79"/>
              </a:rPr>
              <a:t>Librarians</a:t>
            </a:r>
            <a:endParaRPr lang="en-US" sz="1100" b="1" dirty="0">
              <a:latin typeface="Aharoni" pitchFamily="2" charset="-79"/>
              <a:cs typeface="Aharoni" pitchFamily="2" charset="-79"/>
            </a:endParaRPr>
          </a:p>
        </p:txBody>
      </p:sp>
      <p:sp>
        <p:nvSpPr>
          <p:cNvPr id="14" name="TextBox 13"/>
          <p:cNvSpPr txBox="1"/>
          <p:nvPr/>
        </p:nvSpPr>
        <p:spPr>
          <a:xfrm>
            <a:off x="6467475" y="2710190"/>
            <a:ext cx="1676400" cy="261610"/>
          </a:xfrm>
          <a:prstGeom prst="rect">
            <a:avLst/>
          </a:prstGeom>
          <a:noFill/>
        </p:spPr>
        <p:txBody>
          <a:bodyPr wrap="square" rtlCol="0">
            <a:spAutoFit/>
          </a:bodyPr>
          <a:lstStyle/>
          <a:p>
            <a:r>
              <a:rPr lang="en-US" sz="1100" b="1" dirty="0" smtClean="0">
                <a:latin typeface="Aharoni" pitchFamily="2" charset="-79"/>
                <a:cs typeface="Aharoni" pitchFamily="2" charset="-79"/>
              </a:rPr>
              <a:t>Users</a:t>
            </a:r>
            <a:endParaRPr lang="en-US" sz="1100" b="1" dirty="0">
              <a:latin typeface="Aharoni" pitchFamily="2" charset="-79"/>
              <a:cs typeface="Aharoni" pitchFamily="2" charset="-79"/>
            </a:endParaRPr>
          </a:p>
        </p:txBody>
      </p:sp>
      <p:sp>
        <p:nvSpPr>
          <p:cNvPr id="15" name="TextBox 14"/>
          <p:cNvSpPr txBox="1"/>
          <p:nvPr/>
        </p:nvSpPr>
        <p:spPr>
          <a:xfrm>
            <a:off x="7038975" y="4457700"/>
            <a:ext cx="1676400" cy="261610"/>
          </a:xfrm>
          <a:prstGeom prst="rect">
            <a:avLst/>
          </a:prstGeom>
          <a:noFill/>
        </p:spPr>
        <p:txBody>
          <a:bodyPr wrap="square" rtlCol="0">
            <a:spAutoFit/>
          </a:bodyPr>
          <a:lstStyle/>
          <a:p>
            <a:r>
              <a:rPr lang="en-US" sz="1100" b="1" dirty="0" smtClean="0">
                <a:latin typeface="Aharoni" pitchFamily="2" charset="-79"/>
                <a:cs typeface="Aharoni" pitchFamily="2" charset="-79"/>
              </a:rPr>
              <a:t>Non-users</a:t>
            </a:r>
            <a:endParaRPr lang="en-US" sz="1100" b="1" dirty="0">
              <a:latin typeface="Aharoni" pitchFamily="2" charset="-79"/>
              <a:cs typeface="Aharoni" pitchFamily="2" charset="-79"/>
            </a:endParaRPr>
          </a:p>
        </p:txBody>
      </p:sp>
      <p:sp>
        <p:nvSpPr>
          <p:cNvPr id="12" name="TextBox 11"/>
          <p:cNvSpPr txBox="1"/>
          <p:nvPr/>
        </p:nvSpPr>
        <p:spPr>
          <a:xfrm>
            <a:off x="3228975" y="5934075"/>
            <a:ext cx="2333625" cy="276999"/>
          </a:xfrm>
          <a:prstGeom prst="rect">
            <a:avLst/>
          </a:prstGeom>
          <a:noFill/>
        </p:spPr>
        <p:txBody>
          <a:bodyPr wrap="square" rtlCol="0">
            <a:spAutoFit/>
          </a:bodyPr>
          <a:lstStyle/>
          <a:p>
            <a:r>
              <a:rPr lang="en-US" sz="1200" dirty="0" smtClean="0"/>
              <a:t>(</a:t>
            </a:r>
            <a:r>
              <a:rPr lang="en-US" sz="1000" dirty="0" err="1" smtClean="0"/>
              <a:t>Connaway</a:t>
            </a:r>
            <a:r>
              <a:rPr lang="en-US" sz="1000" dirty="0" smtClean="0"/>
              <a:t> &amp; Radford, 2011)</a:t>
            </a:r>
            <a:endParaRPr lang="en-US" sz="1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effectLst>
                  <a:outerShdw blurRad="38100" dist="38100" dir="2700000" algn="tl">
                    <a:srgbClr val="000000">
                      <a:alpha val="43137"/>
                    </a:srgbClr>
                  </a:outerShdw>
                </a:effectLst>
              </a:rPr>
              <a:t>Seeking Synchronicity Phases</a:t>
            </a:r>
            <a:endParaRPr lang="en-US" b="1" dirty="0">
              <a:effectLst>
                <a:outerShdw blurRad="38100" dist="38100" dir="2700000" algn="tl">
                  <a:srgbClr val="000000">
                    <a:alpha val="43137"/>
                  </a:srgbClr>
                </a:outerShdw>
              </a:effectLst>
            </a:endParaRPr>
          </a:p>
        </p:txBody>
      </p:sp>
      <p:sp>
        <p:nvSpPr>
          <p:cNvPr id="34" name="Text Placeholder 33"/>
          <p:cNvSpPr>
            <a:spLocks noGrp="1"/>
          </p:cNvSpPr>
          <p:nvPr>
            <p:ph type="body" sz="quarter" idx="13"/>
          </p:nvPr>
        </p:nvSpPr>
        <p:spPr>
          <a:xfrm>
            <a:off x="2705100" y="4200882"/>
            <a:ext cx="2209800" cy="2591479"/>
          </a:xfrm>
        </p:spPr>
        <p:txBody>
          <a:bodyPr/>
          <a:lstStyle/>
          <a:p>
            <a:r>
              <a:rPr lang="en-US" sz="2000" b="1" dirty="0" smtClean="0">
                <a:latin typeface="+mj-lt"/>
                <a:cs typeface="Aharoni" pitchFamily="2" charset="-79"/>
              </a:rPr>
              <a:t>Phase II:</a:t>
            </a:r>
          </a:p>
          <a:p>
            <a:r>
              <a:rPr lang="en-US" sz="2000" b="1" dirty="0" smtClean="0">
                <a:latin typeface="+mj-lt"/>
                <a:cs typeface="Aharoni" pitchFamily="2" charset="-79"/>
              </a:rPr>
              <a:t>Transcript Analysis</a:t>
            </a:r>
          </a:p>
          <a:p>
            <a:pPr algn="l">
              <a:buFont typeface="Arial" pitchFamily="34" charset="0"/>
              <a:buChar char="•"/>
            </a:pPr>
            <a:r>
              <a:rPr lang="en-US" b="1" dirty="0" smtClean="0">
                <a:latin typeface="+mj-lt"/>
                <a:cs typeface="Aharoni" pitchFamily="2" charset="-79"/>
              </a:rPr>
              <a:t>850 </a:t>
            </a:r>
            <a:r>
              <a:rPr lang="en-US" b="1" dirty="0" err="1" smtClean="0">
                <a:latin typeface="+mj-lt"/>
                <a:cs typeface="Aharoni" pitchFamily="2" charset="-79"/>
              </a:rPr>
              <a:t>QuestionPoint</a:t>
            </a:r>
            <a:r>
              <a:rPr lang="en-US" b="1" dirty="0" smtClean="0">
                <a:latin typeface="+mj-lt"/>
                <a:cs typeface="Aharoni" pitchFamily="2" charset="-79"/>
              </a:rPr>
              <a:t> live chat transcripts</a:t>
            </a:r>
          </a:p>
          <a:p>
            <a:pPr marL="0" lvl="1" indent="0">
              <a:spcBef>
                <a:spcPts val="200"/>
              </a:spcBef>
              <a:buFont typeface="Arial" pitchFamily="34" charset="0"/>
              <a:buChar char="•"/>
            </a:pPr>
            <a:endParaRPr lang="en-US" sz="1200" i="1" dirty="0" smtClean="0">
              <a:latin typeface="Aharoni" pitchFamily="2" charset="-79"/>
              <a:cs typeface="Aharoni" pitchFamily="2" charset="-79"/>
            </a:endParaRPr>
          </a:p>
          <a:p>
            <a:pPr>
              <a:buFont typeface="Arial" pitchFamily="34" charset="0"/>
              <a:buChar char="•"/>
            </a:pPr>
            <a:endParaRPr lang="en-US" sz="1200" i="1" dirty="0" smtClean="0">
              <a:latin typeface="Aharoni" pitchFamily="2" charset="-79"/>
              <a:cs typeface="Aharoni" pitchFamily="2" charset="-79"/>
            </a:endParaRPr>
          </a:p>
          <a:p>
            <a:pPr>
              <a:buFont typeface="Arial" pitchFamily="34" charset="0"/>
              <a:buChar char="•"/>
            </a:pPr>
            <a:endParaRPr lang="en-US" sz="1200" i="1" dirty="0" smtClean="0">
              <a:latin typeface="Aharoni" pitchFamily="2" charset="-79"/>
              <a:cs typeface="Aharoni" pitchFamily="2" charset="-79"/>
            </a:endParaRPr>
          </a:p>
          <a:p>
            <a:endParaRPr lang="en-US" dirty="0"/>
          </a:p>
        </p:txBody>
      </p:sp>
      <p:sp>
        <p:nvSpPr>
          <p:cNvPr id="35" name="Text Placeholder 34"/>
          <p:cNvSpPr>
            <a:spLocks noGrp="1"/>
          </p:cNvSpPr>
          <p:nvPr>
            <p:ph type="body" sz="quarter" idx="14"/>
          </p:nvPr>
        </p:nvSpPr>
        <p:spPr>
          <a:xfrm>
            <a:off x="4810125" y="4178633"/>
            <a:ext cx="2352675" cy="2948499"/>
          </a:xfrm>
        </p:spPr>
        <p:txBody>
          <a:bodyPr/>
          <a:lstStyle/>
          <a:p>
            <a:r>
              <a:rPr lang="en-US" sz="2000" b="1" dirty="0" smtClean="0">
                <a:latin typeface="+mj-lt"/>
                <a:cs typeface="Aharoni" pitchFamily="2" charset="-79"/>
              </a:rPr>
              <a:t>Phase III:</a:t>
            </a:r>
          </a:p>
          <a:p>
            <a:r>
              <a:rPr lang="en-US" sz="2000" b="1" dirty="0" smtClean="0">
                <a:latin typeface="+mj-lt"/>
                <a:cs typeface="Aharoni" pitchFamily="2" charset="-79"/>
              </a:rPr>
              <a:t>Telephone Interviews</a:t>
            </a:r>
          </a:p>
          <a:p>
            <a:pPr algn="l">
              <a:buFont typeface="Arial" pitchFamily="34" charset="0"/>
              <a:buChar char="•"/>
            </a:pPr>
            <a:r>
              <a:rPr lang="en-US" b="1" dirty="0" smtClean="0">
                <a:latin typeface="+mj-lt"/>
                <a:cs typeface="Aharoni" pitchFamily="2" charset="-79"/>
              </a:rPr>
              <a:t>100 VRS Librarians</a:t>
            </a:r>
          </a:p>
          <a:p>
            <a:pPr algn="l">
              <a:buFont typeface="Arial" pitchFamily="34" charset="0"/>
              <a:buChar char="•"/>
            </a:pPr>
            <a:r>
              <a:rPr lang="en-US" b="1" dirty="0" smtClean="0">
                <a:latin typeface="+mj-lt"/>
                <a:cs typeface="Aharoni" pitchFamily="2" charset="-79"/>
              </a:rPr>
              <a:t>76 VRS Users</a:t>
            </a:r>
          </a:p>
          <a:p>
            <a:pPr algn="l">
              <a:buFont typeface="Arial" pitchFamily="34" charset="0"/>
              <a:buChar char="•"/>
            </a:pPr>
            <a:r>
              <a:rPr lang="en-US" b="1" dirty="0" smtClean="0">
                <a:latin typeface="+mj-lt"/>
                <a:cs typeface="Aharoni" pitchFamily="2" charset="-79"/>
              </a:rPr>
              <a:t>107 VRS Non-users</a:t>
            </a:r>
            <a:endParaRPr lang="en-US" sz="1400" b="1" dirty="0" smtClean="0">
              <a:latin typeface="+mj-lt"/>
              <a:cs typeface="Aharoni" pitchFamily="2" charset="-79"/>
            </a:endParaRPr>
          </a:p>
          <a:p>
            <a:endParaRPr lang="en-US" sz="2400" dirty="0" smtClean="0">
              <a:latin typeface="Aharoni" pitchFamily="2" charset="-79"/>
              <a:cs typeface="Aharoni" pitchFamily="2" charset="-79"/>
            </a:endParaRPr>
          </a:p>
          <a:p>
            <a:pPr>
              <a:buFont typeface="Arial" pitchFamily="34" charset="0"/>
              <a:buChar char="•"/>
            </a:pPr>
            <a:endParaRPr lang="en-US" sz="2400" dirty="0">
              <a:latin typeface="Aharoni" pitchFamily="2" charset="-79"/>
              <a:cs typeface="Aharoni" pitchFamily="2" charset="-79"/>
            </a:endParaRPr>
          </a:p>
        </p:txBody>
      </p:sp>
      <p:sp>
        <p:nvSpPr>
          <p:cNvPr id="36" name="Text Placeholder 35"/>
          <p:cNvSpPr>
            <a:spLocks noGrp="1"/>
          </p:cNvSpPr>
          <p:nvPr>
            <p:ph type="body" sz="quarter" idx="15"/>
          </p:nvPr>
        </p:nvSpPr>
        <p:spPr>
          <a:xfrm>
            <a:off x="6934200" y="4167297"/>
            <a:ext cx="2209800" cy="2152384"/>
          </a:xfrm>
        </p:spPr>
        <p:txBody>
          <a:bodyPr/>
          <a:lstStyle/>
          <a:p>
            <a:r>
              <a:rPr lang="en-US" sz="2000" b="1" dirty="0" smtClean="0">
                <a:latin typeface="+mj-lt"/>
                <a:cs typeface="Aharoni" pitchFamily="2" charset="-79"/>
              </a:rPr>
              <a:t>Phase IV:</a:t>
            </a:r>
          </a:p>
          <a:p>
            <a:r>
              <a:rPr lang="en-US" sz="2000" b="1" dirty="0" smtClean="0">
                <a:latin typeface="+mj-lt"/>
                <a:cs typeface="Aharoni" pitchFamily="2" charset="-79"/>
              </a:rPr>
              <a:t>Online Surveys</a:t>
            </a:r>
          </a:p>
          <a:p>
            <a:pPr algn="l">
              <a:buFont typeface="Arial" pitchFamily="34" charset="0"/>
              <a:buChar char="•"/>
            </a:pPr>
            <a:r>
              <a:rPr lang="en-US" b="1" dirty="0">
                <a:latin typeface="+mj-lt"/>
                <a:cs typeface="Aharoni" pitchFamily="2" charset="-79"/>
              </a:rPr>
              <a:t>173 VRS Librarians</a:t>
            </a:r>
          </a:p>
          <a:p>
            <a:pPr algn="l">
              <a:buFont typeface="Arial" pitchFamily="34" charset="0"/>
              <a:buChar char="•"/>
            </a:pPr>
            <a:r>
              <a:rPr lang="en-US" b="1" dirty="0">
                <a:latin typeface="+mj-lt"/>
                <a:cs typeface="Aharoni" pitchFamily="2" charset="-79"/>
              </a:rPr>
              <a:t>137 VRS Users</a:t>
            </a:r>
          </a:p>
          <a:p>
            <a:pPr algn="l">
              <a:buFont typeface="Arial" pitchFamily="34" charset="0"/>
              <a:buChar char="•"/>
            </a:pPr>
            <a:r>
              <a:rPr lang="en-US" b="1" dirty="0">
                <a:latin typeface="+mj-lt"/>
                <a:cs typeface="Aharoni" pitchFamily="2" charset="-79"/>
              </a:rPr>
              <a:t>134 VRS Non-users</a:t>
            </a:r>
          </a:p>
          <a:p>
            <a:pPr algn="l"/>
            <a:endParaRPr lang="en-US" sz="2400" dirty="0">
              <a:latin typeface="Aharoni" pitchFamily="2" charset="-79"/>
              <a:cs typeface="Aharoni" pitchFamily="2" charset="-79"/>
            </a:endParaRPr>
          </a:p>
        </p:txBody>
      </p:sp>
      <p:sp>
        <p:nvSpPr>
          <p:cNvPr id="15" name="TextBox 14"/>
          <p:cNvSpPr txBox="1"/>
          <p:nvPr/>
        </p:nvSpPr>
        <p:spPr>
          <a:xfrm>
            <a:off x="6000750" y="1857375"/>
            <a:ext cx="2571750" cy="1188720"/>
          </a:xfrm>
          <a:prstGeom prst="rect">
            <a:avLst/>
          </a:prstGeom>
          <a:noFill/>
        </p:spPr>
        <p:txBody>
          <a:bodyPr wrap="square" lIns="0" tIns="0" rIns="0" bIns="0" rtlCol="0">
            <a:noAutofit/>
          </a:bodyPr>
          <a:lstStyle/>
          <a:p>
            <a:pPr algn="ctr">
              <a:lnSpc>
                <a:spcPct val="100000"/>
              </a:lnSpc>
              <a:spcBef>
                <a:spcPts val="600"/>
              </a:spcBef>
            </a:pPr>
            <a:endParaRPr lang="en-US" sz="1400" dirty="0" smtClean="0"/>
          </a:p>
        </p:txBody>
      </p:sp>
      <p:sp>
        <p:nvSpPr>
          <p:cNvPr id="16" name="TextBox 15"/>
          <p:cNvSpPr txBox="1"/>
          <p:nvPr/>
        </p:nvSpPr>
        <p:spPr>
          <a:xfrm>
            <a:off x="3286125" y="1857375"/>
            <a:ext cx="2571750" cy="1188720"/>
          </a:xfrm>
          <a:prstGeom prst="rect">
            <a:avLst/>
          </a:prstGeom>
          <a:noFill/>
        </p:spPr>
        <p:txBody>
          <a:bodyPr wrap="square" lIns="0" tIns="0" rIns="0" bIns="0" rtlCol="0">
            <a:noAutofit/>
          </a:bodyPr>
          <a:lstStyle/>
          <a:p>
            <a:pPr algn="ctr">
              <a:lnSpc>
                <a:spcPct val="100000"/>
              </a:lnSpc>
              <a:spcBef>
                <a:spcPts val="600"/>
              </a:spcBef>
            </a:pPr>
            <a:endParaRPr lang="en-US" sz="1400" dirty="0" smtClean="0"/>
          </a:p>
        </p:txBody>
      </p:sp>
      <p:sp>
        <p:nvSpPr>
          <p:cNvPr id="17" name="TextBox 16"/>
          <p:cNvSpPr txBox="1"/>
          <p:nvPr/>
        </p:nvSpPr>
        <p:spPr>
          <a:xfrm>
            <a:off x="571500" y="1857375"/>
            <a:ext cx="2571750" cy="1188720"/>
          </a:xfrm>
          <a:prstGeom prst="rect">
            <a:avLst/>
          </a:prstGeom>
          <a:noFill/>
        </p:spPr>
        <p:txBody>
          <a:bodyPr wrap="square" lIns="0" tIns="0" rIns="0" bIns="0" rtlCol="0">
            <a:noAutofit/>
          </a:bodyPr>
          <a:lstStyle/>
          <a:p>
            <a:pPr algn="ctr">
              <a:lnSpc>
                <a:spcPct val="100000"/>
              </a:lnSpc>
              <a:spcBef>
                <a:spcPts val="600"/>
              </a:spcBef>
            </a:pPr>
            <a:endParaRPr lang="en-US" sz="1400" dirty="0" smtClean="0"/>
          </a:p>
        </p:txBody>
      </p:sp>
      <p:sp>
        <p:nvSpPr>
          <p:cNvPr id="7" name="TextBox 6"/>
          <p:cNvSpPr txBox="1"/>
          <p:nvPr/>
        </p:nvSpPr>
        <p:spPr>
          <a:xfrm>
            <a:off x="3357563" y="4572000"/>
            <a:ext cx="2571750" cy="1188720"/>
          </a:xfrm>
          <a:prstGeom prst="rect">
            <a:avLst/>
          </a:prstGeom>
          <a:noFill/>
        </p:spPr>
        <p:txBody>
          <a:bodyPr wrap="square" lIns="0" tIns="0" rIns="0" bIns="0" rtlCol="0">
            <a:noAutofit/>
          </a:bodyPr>
          <a:lstStyle/>
          <a:p>
            <a:pPr algn="ctr">
              <a:lnSpc>
                <a:spcPct val="100000"/>
              </a:lnSpc>
              <a:spcBef>
                <a:spcPts val="600"/>
              </a:spcBef>
            </a:pPr>
            <a:endParaRPr lang="en-US" sz="1400" dirty="0" smtClean="0">
              <a:solidFill>
                <a:srgbClr val="99CCFF"/>
              </a:solidFill>
            </a:endParaRPr>
          </a:p>
        </p:txBody>
      </p:sp>
      <p:sp>
        <p:nvSpPr>
          <p:cNvPr id="6" name="TextBox 5"/>
          <p:cNvSpPr txBox="1"/>
          <p:nvPr/>
        </p:nvSpPr>
        <p:spPr>
          <a:xfrm>
            <a:off x="6143625" y="4572000"/>
            <a:ext cx="2428874" cy="1428750"/>
          </a:xfrm>
          <a:prstGeom prst="rect">
            <a:avLst/>
          </a:prstGeom>
          <a:noFill/>
        </p:spPr>
        <p:txBody>
          <a:bodyPr wrap="square" lIns="0" tIns="0" rIns="0" bIns="0" rtlCol="0">
            <a:noAutofit/>
          </a:bodyPr>
          <a:lstStyle/>
          <a:p>
            <a:pPr algn="ctr">
              <a:lnSpc>
                <a:spcPct val="100000"/>
              </a:lnSpc>
              <a:spcBef>
                <a:spcPts val="600"/>
              </a:spcBef>
            </a:pPr>
            <a:endParaRPr lang="en-US" sz="1400" dirty="0" smtClean="0">
              <a:solidFill>
                <a:srgbClr val="99CCFF"/>
              </a:solidFill>
            </a:endParaRPr>
          </a:p>
        </p:txBody>
      </p:sp>
      <p:grpSp>
        <p:nvGrpSpPr>
          <p:cNvPr id="18" name="Group 7"/>
          <p:cNvGrpSpPr/>
          <p:nvPr/>
        </p:nvGrpSpPr>
        <p:grpSpPr>
          <a:xfrm>
            <a:off x="2895600" y="1857375"/>
            <a:ext cx="1447800" cy="962025"/>
            <a:chOff x="457201" y="1600200"/>
            <a:chExt cx="4114800" cy="3112512"/>
          </a:xfrm>
          <a:solidFill>
            <a:srgbClr val="00B0F0"/>
          </a:solidFill>
        </p:grpSpPr>
        <p:sp>
          <p:nvSpPr>
            <p:cNvPr id="19" name="Rounded Rectangle 18"/>
            <p:cNvSpPr/>
            <p:nvPr/>
          </p:nvSpPr>
          <p:spPr>
            <a:xfrm>
              <a:off x="457201" y="1600200"/>
              <a:ext cx="4114800" cy="2658992"/>
            </a:xfrm>
            <a:prstGeom prst="roundRect">
              <a:avLst>
                <a:gd name="adj" fmla="val 4488"/>
              </a:avLst>
            </a:prstGeom>
            <a:grpFill/>
            <a:ln w="762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20" name="Isosceles Triangle 19"/>
            <p:cNvSpPr/>
            <p:nvPr/>
          </p:nvSpPr>
          <p:spPr>
            <a:xfrm rot="10800000">
              <a:off x="966451" y="4247645"/>
              <a:ext cx="505498" cy="465067"/>
            </a:xfrm>
            <a:prstGeom prst="triangle">
              <a:avLst/>
            </a:prstGeom>
            <a:grpFill/>
            <a:ln w="762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grpSp>
        <p:nvGrpSpPr>
          <p:cNvPr id="21" name="Group 7"/>
          <p:cNvGrpSpPr/>
          <p:nvPr/>
        </p:nvGrpSpPr>
        <p:grpSpPr>
          <a:xfrm flipH="1">
            <a:off x="3505198" y="2895599"/>
            <a:ext cx="1304926" cy="888683"/>
            <a:chOff x="457201" y="1600200"/>
            <a:chExt cx="4114800" cy="3112512"/>
          </a:xfrm>
          <a:solidFill>
            <a:srgbClr val="00B0F0"/>
          </a:solidFill>
        </p:grpSpPr>
        <p:sp>
          <p:nvSpPr>
            <p:cNvPr id="22" name="Rounded Rectangle 21"/>
            <p:cNvSpPr/>
            <p:nvPr/>
          </p:nvSpPr>
          <p:spPr>
            <a:xfrm>
              <a:off x="457201" y="1600200"/>
              <a:ext cx="4114800" cy="2658992"/>
            </a:xfrm>
            <a:prstGeom prst="roundRect">
              <a:avLst>
                <a:gd name="adj" fmla="val 4488"/>
              </a:avLst>
            </a:prstGeom>
            <a:grpFill/>
            <a:ln w="762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23" name="Isosceles Triangle 22"/>
            <p:cNvSpPr/>
            <p:nvPr/>
          </p:nvSpPr>
          <p:spPr>
            <a:xfrm rot="10800000">
              <a:off x="966451" y="4247645"/>
              <a:ext cx="505498" cy="465067"/>
            </a:xfrm>
            <a:prstGeom prst="triangle">
              <a:avLst/>
            </a:prstGeom>
            <a:grpFill/>
            <a:ln w="762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pic>
        <p:nvPicPr>
          <p:cNvPr id="1027" name="Picture 3" descr="C:\Users\dardena\AppData\Local\Microsoft\Windows\Temporary Internet Files\Content.IE5\FFO6W2QO\MP900438482[1].jpg"/>
          <p:cNvPicPr>
            <a:picLocks noChangeAspect="1" noChangeArrowheads="1"/>
          </p:cNvPicPr>
          <p:nvPr/>
        </p:nvPicPr>
        <p:blipFill>
          <a:blip r:embed="rId3">
            <a:duotone>
              <a:schemeClr val="accent1">
                <a:shade val="45000"/>
                <a:satMod val="135000"/>
              </a:schemeClr>
              <a:prstClr val="white"/>
            </a:duotone>
            <a:lum bright="-2000" contrast="33000"/>
          </a:blip>
          <a:srcRect/>
          <a:stretch>
            <a:fillRect/>
          </a:stretch>
        </p:blipFill>
        <p:spPr bwMode="auto">
          <a:xfrm>
            <a:off x="4976813" y="2508840"/>
            <a:ext cx="1905000" cy="1275443"/>
          </a:xfrm>
          <a:prstGeom prst="rect">
            <a:avLst/>
          </a:prstGeom>
          <a:noFill/>
        </p:spPr>
      </p:pic>
      <p:pic>
        <p:nvPicPr>
          <p:cNvPr id="1031" name="Picture 7" descr="C:\Users\dardena\AppData\Local\Microsoft\Windows\Temporary Internet Files\Content.IE5\IFXUBJ0A\MP900401828[1].jpg"/>
          <p:cNvPicPr>
            <a:picLocks noChangeAspect="1" noChangeArrowheads="1"/>
          </p:cNvPicPr>
          <p:nvPr/>
        </p:nvPicPr>
        <p:blipFill>
          <a:blip r:embed="rId4"/>
          <a:srcRect/>
          <a:stretch>
            <a:fillRect/>
          </a:stretch>
        </p:blipFill>
        <p:spPr bwMode="auto">
          <a:xfrm>
            <a:off x="7391400" y="1857375"/>
            <a:ext cx="1386596" cy="2078879"/>
          </a:xfrm>
          <a:prstGeom prst="rect">
            <a:avLst/>
          </a:prstGeom>
          <a:noFill/>
        </p:spPr>
      </p:pic>
      <p:pic>
        <p:nvPicPr>
          <p:cNvPr id="1044" name="Picture 20" descr="C:\Users\dardena\AppData\Local\Microsoft\Windows\Temporary Internet Files\Content.IE5\FFO6W2QO\MP900442452[2].jpg"/>
          <p:cNvPicPr>
            <a:picLocks noChangeAspect="1" noChangeArrowheads="1"/>
          </p:cNvPicPr>
          <p:nvPr/>
        </p:nvPicPr>
        <p:blipFill>
          <a:blip r:embed="rId5"/>
          <a:srcRect l="15915" r="15107"/>
          <a:stretch>
            <a:fillRect/>
          </a:stretch>
        </p:blipFill>
        <p:spPr bwMode="auto">
          <a:xfrm>
            <a:off x="228600" y="1828800"/>
            <a:ext cx="2209800" cy="2140797"/>
          </a:xfrm>
          <a:prstGeom prst="rect">
            <a:avLst/>
          </a:prstGeom>
          <a:noFill/>
        </p:spPr>
      </p:pic>
      <p:sp>
        <p:nvSpPr>
          <p:cNvPr id="39" name="Text Placeholder 33"/>
          <p:cNvSpPr>
            <a:spLocks noGrp="1"/>
          </p:cNvSpPr>
          <p:nvPr>
            <p:ph type="body" sz="quarter" idx="13"/>
          </p:nvPr>
        </p:nvSpPr>
        <p:spPr>
          <a:xfrm>
            <a:off x="266700" y="4191357"/>
            <a:ext cx="2209800" cy="1795363"/>
          </a:xfrm>
        </p:spPr>
        <p:txBody>
          <a:bodyPr/>
          <a:lstStyle/>
          <a:p>
            <a:r>
              <a:rPr lang="en-US" sz="2000" b="1" dirty="0" smtClean="0">
                <a:latin typeface="+mj-lt"/>
                <a:cs typeface="Aharoni" pitchFamily="2" charset="-79"/>
              </a:rPr>
              <a:t>Phase I:</a:t>
            </a:r>
          </a:p>
          <a:p>
            <a:r>
              <a:rPr lang="en-US" sz="2000" b="1" dirty="0" smtClean="0">
                <a:latin typeface="+mj-lt"/>
                <a:cs typeface="Aharoni" pitchFamily="2" charset="-79"/>
              </a:rPr>
              <a:t>Focus Group Interviews</a:t>
            </a:r>
            <a:endParaRPr lang="en-US" sz="2000" b="1" i="1" dirty="0" smtClean="0">
              <a:latin typeface="+mj-lt"/>
              <a:cs typeface="Aharoni" pitchFamily="2" charset="-79"/>
            </a:endParaRPr>
          </a:p>
          <a:p>
            <a:pPr>
              <a:buFont typeface="Arial" pitchFamily="34" charset="0"/>
              <a:buChar char="•"/>
            </a:pPr>
            <a:endParaRPr lang="en-US" sz="1200" i="1" dirty="0" smtClean="0">
              <a:latin typeface="Aharoni" pitchFamily="2" charset="-79"/>
              <a:cs typeface="Aharoni" pitchFamily="2" charset="-79"/>
            </a:endParaRPr>
          </a:p>
          <a:p>
            <a:pPr>
              <a:buFont typeface="Arial" pitchFamily="34" charset="0"/>
              <a:buChar char="•"/>
            </a:pPr>
            <a:endParaRPr lang="en-US" sz="1200" i="1" dirty="0" smtClean="0">
              <a:latin typeface="Aharoni" pitchFamily="2" charset="-79"/>
              <a:cs typeface="Aharoni" pitchFamily="2" charset="-79"/>
            </a:endParaRPr>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Critical Incident Technique (CIT) for Telephone Interviews &amp; Survey</a:t>
            </a:r>
            <a:endParaRPr lang="en-US" b="1" dirty="0">
              <a:effectLst>
                <a:outerShdw blurRad="38100" dist="38100" dir="2700000" algn="tl">
                  <a:srgbClr val="000000">
                    <a:alpha val="43137"/>
                  </a:srgbClr>
                </a:outerShdw>
              </a:effectLst>
            </a:endParaRPr>
          </a:p>
        </p:txBody>
      </p:sp>
      <p:sp>
        <p:nvSpPr>
          <p:cNvPr id="36867" name="Content Placeholder 2"/>
          <p:cNvSpPr>
            <a:spLocks noGrp="1"/>
          </p:cNvSpPr>
          <p:nvPr>
            <p:ph idx="4294967295"/>
          </p:nvPr>
        </p:nvSpPr>
        <p:spPr>
          <a:xfrm>
            <a:off x="0" y="1649879"/>
            <a:ext cx="4994275" cy="3092450"/>
          </a:xfrm>
        </p:spPr>
        <p:txBody>
          <a:bodyPr>
            <a:normAutofit/>
          </a:bodyPr>
          <a:lstStyle/>
          <a:p>
            <a:pPr eaLnBrk="1" hangingPunct="1">
              <a:buFontTx/>
              <a:buChar char="•"/>
            </a:pPr>
            <a:r>
              <a:rPr lang="en-US" sz="2000" b="1" dirty="0" smtClean="0"/>
              <a:t>Flanagan (1954)</a:t>
            </a:r>
          </a:p>
          <a:p>
            <a:pPr eaLnBrk="1" hangingPunct="1">
              <a:buFontTx/>
              <a:buChar char="•"/>
            </a:pPr>
            <a:r>
              <a:rPr lang="en-US" sz="2000" b="1" dirty="0" smtClean="0"/>
              <a:t>Qualitative technique</a:t>
            </a:r>
          </a:p>
          <a:p>
            <a:pPr eaLnBrk="1" hangingPunct="1">
              <a:buFontTx/>
              <a:buChar char="•"/>
            </a:pPr>
            <a:r>
              <a:rPr lang="en-US" sz="2000" b="1" dirty="0" smtClean="0"/>
              <a:t>Focuses on </a:t>
            </a:r>
            <a:r>
              <a:rPr lang="en-US" sz="2000" b="1" dirty="0" smtClean="0">
                <a:solidFill>
                  <a:schemeClr val="accent2"/>
                </a:solidFill>
              </a:rPr>
              <a:t>most memorable</a:t>
            </a:r>
            <a:r>
              <a:rPr lang="en-US" sz="2000" b="1" dirty="0" smtClean="0"/>
              <a:t> event/experience</a:t>
            </a:r>
          </a:p>
          <a:p>
            <a:pPr eaLnBrk="1" hangingPunct="1">
              <a:buFontTx/>
              <a:buChar char="•"/>
            </a:pPr>
            <a:r>
              <a:rPr lang="en-US" sz="2000" b="1" dirty="0" smtClean="0"/>
              <a:t>Allows categories or themes to </a:t>
            </a:r>
            <a:r>
              <a:rPr lang="en-US" sz="2000" b="1" dirty="0" smtClean="0">
                <a:solidFill>
                  <a:schemeClr val="accent2"/>
                </a:solidFill>
              </a:rPr>
              <a:t>emerge</a:t>
            </a:r>
            <a:r>
              <a:rPr lang="en-US" sz="2000" b="1" dirty="0" smtClean="0"/>
              <a:t> rather than be </a:t>
            </a:r>
            <a:r>
              <a:rPr lang="en-US" sz="2000" b="1" dirty="0" smtClean="0">
                <a:solidFill>
                  <a:schemeClr val="accent2"/>
                </a:solidFill>
              </a:rPr>
              <a:t>imposed</a:t>
            </a:r>
            <a:endParaRPr lang="en-US" sz="2000" b="1" dirty="0" smtClean="0"/>
          </a:p>
          <a:p>
            <a:endParaRPr lang="en-US" sz="2000" b="1" dirty="0" smtClean="0"/>
          </a:p>
        </p:txBody>
      </p:sp>
      <p:pic>
        <p:nvPicPr>
          <p:cNvPr id="36868" name="Picture 5" descr="\\oclc\data\OCLCResearch\Dublin\Home\hoode\My Documents\My Pictures\Microsoft Clip Organizer\00422534.jpg"/>
          <p:cNvPicPr>
            <a:picLocks noChangeAspect="1" noChangeArrowheads="1"/>
          </p:cNvPicPr>
          <p:nvPr/>
        </p:nvPicPr>
        <p:blipFill>
          <a:blip r:embed="rId3" cstate="print"/>
          <a:srcRect/>
          <a:stretch>
            <a:fillRect/>
          </a:stretch>
        </p:blipFill>
        <p:spPr bwMode="auto">
          <a:xfrm>
            <a:off x="5181600" y="2057400"/>
            <a:ext cx="3708400" cy="3352800"/>
          </a:xfrm>
          <a:prstGeom prst="rect">
            <a:avLst/>
          </a:prstGeom>
          <a:noFill/>
          <a:ln w="9525">
            <a:noFill/>
            <a:miter lim="800000"/>
            <a:headEnd/>
            <a:tailEnd/>
          </a:ln>
        </p:spPr>
      </p:pic>
      <p:sp>
        <p:nvSpPr>
          <p:cNvPr id="5" name="TextBox 4"/>
          <p:cNvSpPr txBox="1"/>
          <p:nvPr/>
        </p:nvSpPr>
        <p:spPr>
          <a:xfrm>
            <a:off x="4248150" y="5981700"/>
            <a:ext cx="1381125" cy="246221"/>
          </a:xfrm>
          <a:prstGeom prst="rect">
            <a:avLst/>
          </a:prstGeom>
          <a:noFill/>
        </p:spPr>
        <p:txBody>
          <a:bodyPr wrap="square" rtlCol="0">
            <a:spAutoFit/>
          </a:bodyPr>
          <a:lstStyle/>
          <a:p>
            <a:r>
              <a:rPr lang="en-US" sz="1000" dirty="0" smtClean="0"/>
              <a:t>(Flanagan, 1954)</a:t>
            </a:r>
            <a:endParaRPr lang="en-US" sz="10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0.5|0.6|0.7|0.6|1|0.6"/>
</p:tagLst>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2.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7939786-C169-4F7A-810B-4BE8BCB61B43}">
  <ds:schemaRefs>
    <ds:schemaRef ds:uri="http://schemas.openxmlformats.org/package/2006/metadata/core-properties"/>
    <ds:schemaRef ds:uri="http://schemas.microsoft.com/office/2006/metadata/properties"/>
    <ds:schemaRef ds:uri="http://purl.org/dc/dcmitype/"/>
    <ds:schemaRef ds:uri="http://purl.org/dc/terms/"/>
    <ds:schemaRef ds:uri="http://purl.org/dc/elements/1.1/"/>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14921</TotalTime>
  <Words>9464</Words>
  <Application>Microsoft Office PowerPoint</Application>
  <PresentationFormat>On-screen Show (4:3)</PresentationFormat>
  <Paragraphs>1046</Paragraphs>
  <Slides>59</Slides>
  <Notes>59</Notes>
  <HiddenSlides>2</HiddenSlides>
  <MMClips>1</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OCLC Redesign 2011-01</vt:lpstr>
      <vt:lpstr>Slide 1</vt:lpstr>
      <vt:lpstr>“The convenience is still better online than in person, you don’t have to make trips to the library.”  (UTI-24, Male 15-18 years old)</vt:lpstr>
      <vt:lpstr>Then &amp; Now</vt:lpstr>
      <vt:lpstr>Slide 4</vt:lpstr>
      <vt:lpstr>Virtual Reference Services</vt:lpstr>
      <vt:lpstr>The Study</vt:lpstr>
      <vt:lpstr>Seeking Synchronicity: Evaluating Virtual Reference Services from User, Non-User &amp; Librarian Perspectives </vt:lpstr>
      <vt:lpstr>Seeking Synchronicity Phases</vt:lpstr>
      <vt:lpstr>Critical Incident Technique (CIT) for Telephone Interviews &amp; Survey</vt:lpstr>
      <vt:lpstr>Critical Incident Technique (CIT) for Telephone Interviews &amp; Survey VR Users’ &amp; Librarians’ Questions</vt:lpstr>
      <vt:lpstr>Types of Questions</vt:lpstr>
      <vt:lpstr>Slide 12</vt:lpstr>
      <vt:lpstr>Types of VR Questions  </vt:lpstr>
      <vt:lpstr>Subject Search or Specific Search</vt:lpstr>
      <vt:lpstr>Ready Reference</vt:lpstr>
      <vt:lpstr>  Procedural </vt:lpstr>
      <vt:lpstr>Holdings</vt:lpstr>
      <vt:lpstr>Research</vt:lpstr>
      <vt:lpstr>Inappropriate</vt:lpstr>
      <vt:lpstr>Directional</vt:lpstr>
      <vt:lpstr>Reader’s Advisory</vt:lpstr>
      <vt:lpstr>Slide 22</vt:lpstr>
      <vt:lpstr>Query Type: 2010</vt:lpstr>
      <vt:lpstr>Slide 24</vt:lpstr>
      <vt:lpstr>Query Type 2010: Live Chat (QP2) vs. Qwidget (QW) </vt:lpstr>
      <vt:lpstr>Ready Reference Questions (2004-2006 vs. 2010) Received by Type of Chat Service</vt:lpstr>
      <vt:lpstr>Ready Reference Questions (QP2 vs. QW) Received by Type of Chat Service</vt:lpstr>
      <vt:lpstr>Accuracy in Ready Reference</vt:lpstr>
      <vt:lpstr>Accuracy in VR Ready Reference </vt:lpstr>
      <vt:lpstr>Slide 30</vt:lpstr>
      <vt:lpstr>A Simple Way to Increase Accuracy  </vt:lpstr>
      <vt:lpstr>VRS Librarians</vt:lpstr>
      <vt:lpstr>What We Learned</vt:lpstr>
      <vt:lpstr>Why Not Virtual Reference?</vt:lpstr>
      <vt:lpstr>Convenience is King</vt:lpstr>
      <vt:lpstr>Barriers to Convenience</vt:lpstr>
      <vt:lpstr>VR Users</vt:lpstr>
      <vt:lpstr>VR Non-users</vt:lpstr>
      <vt:lpstr>Recommendations to Boost Convenience</vt:lpstr>
      <vt:lpstr>What Mobile Technology Undergraduate Students Own</vt:lpstr>
      <vt:lpstr>How Undergraduate Students Use Their Smartphones</vt:lpstr>
      <vt:lpstr>What We Can Do</vt:lpstr>
      <vt:lpstr>Lack of Knowledge that VR Exists:  VR Non-users Online Survey </vt:lpstr>
      <vt:lpstr>Market VRS</vt:lpstr>
      <vt:lpstr>Top Recommendation  Attract Potential Users</vt:lpstr>
      <vt:lpstr>Two Views of What’s Effective in VR Experiences</vt:lpstr>
      <vt:lpstr>Two Views of What’s Not Effective in VR Experiences</vt:lpstr>
      <vt:lpstr>Recommendations from CIT Findings</vt:lpstr>
      <vt:lpstr>Mode for Developing Best Relationship:  VR Users &amp; Librarians</vt:lpstr>
      <vt:lpstr>Making Personal Connections: VR Librarians</vt:lpstr>
      <vt:lpstr>What’s Effective: Importance of Query Clarification</vt:lpstr>
      <vt:lpstr>Conclusions</vt:lpstr>
      <vt:lpstr>Current Research</vt:lpstr>
      <vt:lpstr>References</vt:lpstr>
      <vt:lpstr>References</vt:lpstr>
      <vt:lpstr>References</vt:lpstr>
      <vt:lpstr>References</vt:lpstr>
      <vt:lpstr>The researchers would like to thank Alyssa Darden for her assistance in preparing this presentation. </vt:lpstr>
      <vt:lpstr>Slide 59</vt:lpstr>
    </vt:vector>
  </TitlesOfParts>
  <Manager>Jenny Johnson, Director, Branding and Creative Services</Manager>
  <Company>OCLC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show and example presentation slides using OCLC PowerPoint template</dc:title>
  <dc:creator>Mickey Hawk, Manager, Design</dc:creator>
  <cp:lastModifiedBy>Robert C. Bolander</cp:lastModifiedBy>
  <cp:revision>1187</cp:revision>
  <cp:lastPrinted>2012-01-18T22:20:44Z</cp:lastPrinted>
  <dcterms:created xsi:type="dcterms:W3CDTF">2012-03-27T16:06:48Z</dcterms:created>
  <dcterms:modified xsi:type="dcterms:W3CDTF">2012-09-24T20:04:12Z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